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68"/>
  </p:notesMasterIdLst>
  <p:handoutMasterIdLst>
    <p:handoutMasterId r:id="rId69"/>
  </p:handoutMasterIdLst>
  <p:sldIdLst>
    <p:sldId id="256" r:id="rId3"/>
    <p:sldId id="257" r:id="rId4"/>
    <p:sldId id="381" r:id="rId5"/>
    <p:sldId id="350" r:id="rId6"/>
    <p:sldId id="386" r:id="rId7"/>
    <p:sldId id="387" r:id="rId8"/>
    <p:sldId id="388" r:id="rId9"/>
    <p:sldId id="389" r:id="rId10"/>
    <p:sldId id="390" r:id="rId11"/>
    <p:sldId id="391" r:id="rId12"/>
    <p:sldId id="392" r:id="rId13"/>
    <p:sldId id="393" r:id="rId14"/>
    <p:sldId id="394" r:id="rId15"/>
    <p:sldId id="402" r:id="rId16"/>
    <p:sldId id="396" r:id="rId17"/>
    <p:sldId id="397" r:id="rId18"/>
    <p:sldId id="398" r:id="rId19"/>
    <p:sldId id="399" r:id="rId20"/>
    <p:sldId id="400" r:id="rId21"/>
    <p:sldId id="401" r:id="rId22"/>
    <p:sldId id="276" r:id="rId23"/>
    <p:sldId id="346" r:id="rId24"/>
    <p:sldId id="342" r:id="rId25"/>
    <p:sldId id="343" r:id="rId26"/>
    <p:sldId id="344" r:id="rId27"/>
    <p:sldId id="340" r:id="rId28"/>
    <p:sldId id="278" r:id="rId29"/>
    <p:sldId id="324" r:id="rId30"/>
    <p:sldId id="279" r:id="rId31"/>
    <p:sldId id="377" r:id="rId32"/>
    <p:sldId id="378" r:id="rId33"/>
    <p:sldId id="334" r:id="rId34"/>
    <p:sldId id="281" r:id="rId35"/>
    <p:sldId id="368" r:id="rId36"/>
    <p:sldId id="382" r:id="rId37"/>
    <p:sldId id="380" r:id="rId38"/>
    <p:sldId id="379" r:id="rId39"/>
    <p:sldId id="292" r:id="rId40"/>
    <p:sldId id="290" r:id="rId41"/>
    <p:sldId id="319" r:id="rId42"/>
    <p:sldId id="369" r:id="rId43"/>
    <p:sldId id="371" r:id="rId44"/>
    <p:sldId id="372" r:id="rId45"/>
    <p:sldId id="261" r:id="rId46"/>
    <p:sldId id="305" r:id="rId47"/>
    <p:sldId id="304" r:id="rId48"/>
    <p:sldId id="385" r:id="rId49"/>
    <p:sldId id="403" r:id="rId50"/>
    <p:sldId id="408" r:id="rId51"/>
    <p:sldId id="406" r:id="rId52"/>
    <p:sldId id="407" r:id="rId53"/>
    <p:sldId id="308" r:id="rId54"/>
    <p:sldId id="375" r:id="rId55"/>
    <p:sldId id="280" r:id="rId56"/>
    <p:sldId id="373" r:id="rId57"/>
    <p:sldId id="409" r:id="rId58"/>
    <p:sldId id="345" r:id="rId59"/>
    <p:sldId id="332" r:id="rId60"/>
    <p:sldId id="349" r:id="rId61"/>
    <p:sldId id="327" r:id="rId62"/>
    <p:sldId id="347" r:id="rId63"/>
    <p:sldId id="410" r:id="rId64"/>
    <p:sldId id="333" r:id="rId65"/>
    <p:sldId id="282" r:id="rId66"/>
    <p:sldId id="267" r:id="rId67"/>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0" autoAdjust="0"/>
    <p:restoredTop sz="81258" autoAdjust="0"/>
  </p:normalViewPr>
  <p:slideViewPr>
    <p:cSldViewPr>
      <p:cViewPr varScale="1">
        <p:scale>
          <a:sx n="94" d="100"/>
          <a:sy n="94" d="100"/>
        </p:scale>
        <p:origin x="2394" y="9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66FD4B68-E119-453F-9DE9-0048D9228394}" type="datetimeFigureOut">
              <a:rPr lang="en-US" smtClean="0"/>
              <a:pPr/>
              <a:t>3/26/2018</a:t>
            </a:fld>
            <a:endParaRPr lang="en-US" dirty="0"/>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9DAB6323-7C6D-45F1-8E69-B6F38DFA0F7D}" type="slidenum">
              <a:rPr lang="en-US" smtClean="0"/>
              <a:pPr/>
              <a:t>‹#›</a:t>
            </a:fld>
            <a:endParaRPr lang="en-US" dirty="0"/>
          </a:p>
        </p:txBody>
      </p:sp>
    </p:spTree>
    <p:extLst>
      <p:ext uri="{BB962C8B-B14F-4D97-AF65-F5344CB8AC3E}">
        <p14:creationId xmlns:p14="http://schemas.microsoft.com/office/powerpoint/2010/main" val="1095130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E40E17C6-AFE6-3D4A-AED1-121956C18DBE}" type="datetimeFigureOut">
              <a:rPr lang="en-US" smtClean="0"/>
              <a:pPr/>
              <a:t>3/26/2018</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BBB2E092-B32D-CC4F-9489-D3C2A7745A63}" type="slidenum">
              <a:rPr lang="en-US" smtClean="0"/>
              <a:pPr/>
              <a:t>‹#›</a:t>
            </a:fld>
            <a:endParaRPr lang="en-US" dirty="0"/>
          </a:p>
        </p:txBody>
      </p:sp>
    </p:spTree>
    <p:extLst>
      <p:ext uri="{BB962C8B-B14F-4D97-AF65-F5344CB8AC3E}">
        <p14:creationId xmlns:p14="http://schemas.microsoft.com/office/powerpoint/2010/main" val="26141995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B2E092-B32D-CC4F-9489-D3C2A7745A63}" type="slidenum">
              <a:rPr lang="en-US" smtClean="0"/>
              <a:pPr/>
              <a:t>1</a:t>
            </a:fld>
            <a:endParaRPr lang="en-US" dirty="0"/>
          </a:p>
        </p:txBody>
      </p:sp>
    </p:spTree>
    <p:extLst>
      <p:ext uri="{BB962C8B-B14F-4D97-AF65-F5344CB8AC3E}">
        <p14:creationId xmlns:p14="http://schemas.microsoft.com/office/powerpoint/2010/main" val="334878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B2E092-B32D-CC4F-9489-D3C2A7745A63}" type="slidenum">
              <a:rPr lang="en-US" smtClean="0"/>
              <a:pPr/>
              <a:t>22</a:t>
            </a:fld>
            <a:endParaRPr lang="en-US" dirty="0"/>
          </a:p>
        </p:txBody>
      </p:sp>
    </p:spTree>
    <p:extLst>
      <p:ext uri="{BB962C8B-B14F-4D97-AF65-F5344CB8AC3E}">
        <p14:creationId xmlns:p14="http://schemas.microsoft.com/office/powerpoint/2010/main" val="615433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B2E092-B32D-CC4F-9489-D3C2A7745A63}" type="slidenum">
              <a:rPr lang="en-US" smtClean="0"/>
              <a:pPr/>
              <a:t>23</a:t>
            </a:fld>
            <a:endParaRPr lang="en-US" dirty="0"/>
          </a:p>
        </p:txBody>
      </p:sp>
    </p:spTree>
    <p:extLst>
      <p:ext uri="{BB962C8B-B14F-4D97-AF65-F5344CB8AC3E}">
        <p14:creationId xmlns:p14="http://schemas.microsoft.com/office/powerpoint/2010/main" val="185235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B2E092-B32D-CC4F-9489-D3C2A7745A63}" type="slidenum">
              <a:rPr lang="en-US" smtClean="0"/>
              <a:pPr/>
              <a:t>24</a:t>
            </a:fld>
            <a:endParaRPr lang="en-US" dirty="0"/>
          </a:p>
        </p:txBody>
      </p:sp>
    </p:spTree>
    <p:extLst>
      <p:ext uri="{BB962C8B-B14F-4D97-AF65-F5344CB8AC3E}">
        <p14:creationId xmlns:p14="http://schemas.microsoft.com/office/powerpoint/2010/main" val="3467343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B2E092-B32D-CC4F-9489-D3C2A7745A63}" type="slidenum">
              <a:rPr lang="en-US" smtClean="0"/>
              <a:pPr/>
              <a:t>25</a:t>
            </a:fld>
            <a:endParaRPr lang="en-US" dirty="0"/>
          </a:p>
        </p:txBody>
      </p:sp>
    </p:spTree>
    <p:extLst>
      <p:ext uri="{BB962C8B-B14F-4D97-AF65-F5344CB8AC3E}">
        <p14:creationId xmlns:p14="http://schemas.microsoft.com/office/powerpoint/2010/main" val="545712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B2E092-B32D-CC4F-9489-D3C2A7745A63}" type="slidenum">
              <a:rPr lang="en-US" smtClean="0"/>
              <a:pPr/>
              <a:t>26</a:t>
            </a:fld>
            <a:endParaRPr lang="en-US" dirty="0"/>
          </a:p>
        </p:txBody>
      </p:sp>
    </p:spTree>
    <p:extLst>
      <p:ext uri="{BB962C8B-B14F-4D97-AF65-F5344CB8AC3E}">
        <p14:creationId xmlns:p14="http://schemas.microsoft.com/office/powerpoint/2010/main" val="2669599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Explanation</a:t>
            </a:r>
            <a:r>
              <a:rPr lang="en-US" baseline="0" dirty="0" smtClean="0"/>
              <a:t> – Rowan is a larger campus than what students may be used to.  Remember, it took time to become comfortable with the county college environment.  Time to adjust to a new and larger campus is important.  </a:t>
            </a:r>
          </a:p>
          <a:p>
            <a:endParaRPr lang="en-US" baseline="0" dirty="0" smtClean="0"/>
          </a:p>
          <a:p>
            <a:r>
              <a:rPr lang="en-US" baseline="0" dirty="0" smtClean="0"/>
              <a:t>Ways to ease this process:</a:t>
            </a:r>
          </a:p>
          <a:p>
            <a:endParaRPr lang="en-US" baseline="0" dirty="0" smtClean="0"/>
          </a:p>
          <a:p>
            <a:r>
              <a:rPr lang="en-US" baseline="0" dirty="0" smtClean="0"/>
              <a:t>	Take a tour  - call Admissions office</a:t>
            </a:r>
          </a:p>
          <a:p>
            <a:r>
              <a:rPr lang="en-US" baseline="0" dirty="0" smtClean="0"/>
              <a:t>	Spend some time just walking around campus with a friend </a:t>
            </a:r>
          </a:p>
          <a:p>
            <a:r>
              <a:rPr lang="en-US" baseline="0" dirty="0" smtClean="0"/>
              <a:t>	Have a friend that attended or currently attends RU?  Give them a call and ask them to give you a personalized tour.</a:t>
            </a:r>
          </a:p>
          <a:p>
            <a:r>
              <a:rPr lang="en-US" baseline="0" dirty="0" smtClean="0"/>
              <a:t>	Remind them of the importance of attending New Student Orientation (will show them site later in presentation)</a:t>
            </a:r>
          </a:p>
          <a:p>
            <a:r>
              <a:rPr lang="en-US" baseline="0" dirty="0" smtClean="0"/>
              <a:t>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BBB2E092-B32D-CC4F-9489-D3C2A7745A63}" type="slidenum">
              <a:rPr lang="en-US" smtClean="0"/>
              <a:pPr/>
              <a:t>27</a:t>
            </a:fld>
            <a:endParaRPr lang="en-US" dirty="0"/>
          </a:p>
        </p:txBody>
      </p:sp>
    </p:spTree>
    <p:extLst>
      <p:ext uri="{BB962C8B-B14F-4D97-AF65-F5344CB8AC3E}">
        <p14:creationId xmlns:p14="http://schemas.microsoft.com/office/powerpoint/2010/main" val="3999805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B2E092-B32D-CC4F-9489-D3C2A7745A63}" type="slidenum">
              <a:rPr lang="en-US" smtClean="0"/>
              <a:pPr/>
              <a:t>28</a:t>
            </a:fld>
            <a:endParaRPr lang="en-US" dirty="0"/>
          </a:p>
        </p:txBody>
      </p:sp>
    </p:spTree>
    <p:extLst>
      <p:ext uri="{BB962C8B-B14F-4D97-AF65-F5344CB8AC3E}">
        <p14:creationId xmlns:p14="http://schemas.microsoft.com/office/powerpoint/2010/main" val="1195542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B2E092-B32D-CC4F-9489-D3C2A7745A63}" type="slidenum">
              <a:rPr lang="en-US" smtClean="0"/>
              <a:pPr/>
              <a:t>29</a:t>
            </a:fld>
            <a:endParaRPr lang="en-US" dirty="0"/>
          </a:p>
        </p:txBody>
      </p:sp>
    </p:spTree>
    <p:extLst>
      <p:ext uri="{BB962C8B-B14F-4D97-AF65-F5344CB8AC3E}">
        <p14:creationId xmlns:p14="http://schemas.microsoft.com/office/powerpoint/2010/main" val="1212120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B2E092-B32D-CC4F-9489-D3C2A7745A63}" type="slidenum">
              <a:rPr lang="en-US" smtClean="0"/>
              <a:pPr/>
              <a:t>32</a:t>
            </a:fld>
            <a:endParaRPr lang="en-US" dirty="0"/>
          </a:p>
        </p:txBody>
      </p:sp>
    </p:spTree>
    <p:extLst>
      <p:ext uri="{BB962C8B-B14F-4D97-AF65-F5344CB8AC3E}">
        <p14:creationId xmlns:p14="http://schemas.microsoft.com/office/powerpoint/2010/main" val="2057691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B2E092-B32D-CC4F-9489-D3C2A7745A63}" type="slidenum">
              <a:rPr lang="en-US" smtClean="0"/>
              <a:pPr/>
              <a:t>33</a:t>
            </a:fld>
            <a:endParaRPr lang="en-US" dirty="0"/>
          </a:p>
        </p:txBody>
      </p:sp>
    </p:spTree>
    <p:extLst>
      <p:ext uri="{BB962C8B-B14F-4D97-AF65-F5344CB8AC3E}">
        <p14:creationId xmlns:p14="http://schemas.microsoft.com/office/powerpoint/2010/main" val="231606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B2E092-B32D-CC4F-9489-D3C2A7745A63}" type="slidenum">
              <a:rPr lang="en-US" smtClean="0"/>
              <a:pPr/>
              <a:t>2</a:t>
            </a:fld>
            <a:endParaRPr lang="en-US" dirty="0"/>
          </a:p>
        </p:txBody>
      </p:sp>
    </p:spTree>
    <p:extLst>
      <p:ext uri="{BB962C8B-B14F-4D97-AF65-F5344CB8AC3E}">
        <p14:creationId xmlns:p14="http://schemas.microsoft.com/office/powerpoint/2010/main" val="3466453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B2E092-B32D-CC4F-9489-D3C2A7745A63}" type="slidenum">
              <a:rPr lang="en-US" smtClean="0"/>
              <a:pPr/>
              <a:t>38</a:t>
            </a:fld>
            <a:endParaRPr lang="en-US" dirty="0"/>
          </a:p>
        </p:txBody>
      </p:sp>
    </p:spTree>
    <p:extLst>
      <p:ext uri="{BB962C8B-B14F-4D97-AF65-F5344CB8AC3E}">
        <p14:creationId xmlns:p14="http://schemas.microsoft.com/office/powerpoint/2010/main" val="3735618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B2E092-B32D-CC4F-9489-D3C2A7745A63}" type="slidenum">
              <a:rPr lang="en-US" smtClean="0"/>
              <a:pPr/>
              <a:t>39</a:t>
            </a:fld>
            <a:endParaRPr lang="en-US" dirty="0"/>
          </a:p>
        </p:txBody>
      </p:sp>
    </p:spTree>
    <p:extLst>
      <p:ext uri="{BB962C8B-B14F-4D97-AF65-F5344CB8AC3E}">
        <p14:creationId xmlns:p14="http://schemas.microsoft.com/office/powerpoint/2010/main" val="1915787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Osaka" charset="0"/>
                <a:cs typeface="Osaka" charset="0"/>
              </a:defRPr>
            </a:lvl1pPr>
            <a:lvl2pPr marL="744229" indent="-286242" eaLnBrk="0" hangingPunct="0">
              <a:defRPr sz="2400">
                <a:solidFill>
                  <a:schemeClr val="tx1"/>
                </a:solidFill>
                <a:latin typeface="Tahoma" charset="0"/>
                <a:ea typeface="Osaka" charset="0"/>
                <a:cs typeface="Osaka" charset="0"/>
              </a:defRPr>
            </a:lvl2pPr>
            <a:lvl3pPr marL="1144966" indent="-228993" eaLnBrk="0" hangingPunct="0">
              <a:defRPr sz="2400">
                <a:solidFill>
                  <a:schemeClr val="tx1"/>
                </a:solidFill>
                <a:latin typeface="Tahoma" charset="0"/>
                <a:ea typeface="Osaka" charset="0"/>
                <a:cs typeface="Osaka" charset="0"/>
              </a:defRPr>
            </a:lvl3pPr>
            <a:lvl4pPr marL="1602953" indent="-228993" eaLnBrk="0" hangingPunct="0">
              <a:defRPr sz="2400">
                <a:solidFill>
                  <a:schemeClr val="tx1"/>
                </a:solidFill>
                <a:latin typeface="Tahoma" charset="0"/>
                <a:ea typeface="Osaka" charset="0"/>
                <a:cs typeface="Osaka" charset="0"/>
              </a:defRPr>
            </a:lvl4pPr>
            <a:lvl5pPr marL="2060939" indent="-228993" eaLnBrk="0" hangingPunct="0">
              <a:defRPr sz="2400">
                <a:solidFill>
                  <a:schemeClr val="tx1"/>
                </a:solidFill>
                <a:latin typeface="Tahoma" charset="0"/>
                <a:ea typeface="Osaka" charset="0"/>
                <a:cs typeface="Osaka" charset="0"/>
              </a:defRPr>
            </a:lvl5pPr>
            <a:lvl6pPr marL="2518925" indent="-228993" eaLnBrk="0" fontAlgn="base" hangingPunct="0">
              <a:spcBef>
                <a:spcPct val="0"/>
              </a:spcBef>
              <a:spcAft>
                <a:spcPct val="0"/>
              </a:spcAft>
              <a:defRPr sz="2400">
                <a:solidFill>
                  <a:schemeClr val="tx1"/>
                </a:solidFill>
                <a:latin typeface="Tahoma" charset="0"/>
                <a:ea typeface="Osaka" charset="0"/>
                <a:cs typeface="Osaka" charset="0"/>
              </a:defRPr>
            </a:lvl6pPr>
            <a:lvl7pPr marL="2976912" indent="-228993" eaLnBrk="0" fontAlgn="base" hangingPunct="0">
              <a:spcBef>
                <a:spcPct val="0"/>
              </a:spcBef>
              <a:spcAft>
                <a:spcPct val="0"/>
              </a:spcAft>
              <a:defRPr sz="2400">
                <a:solidFill>
                  <a:schemeClr val="tx1"/>
                </a:solidFill>
                <a:latin typeface="Tahoma" charset="0"/>
                <a:ea typeface="Osaka" charset="0"/>
                <a:cs typeface="Osaka" charset="0"/>
              </a:defRPr>
            </a:lvl7pPr>
            <a:lvl8pPr marL="3434899" indent="-228993" eaLnBrk="0" fontAlgn="base" hangingPunct="0">
              <a:spcBef>
                <a:spcPct val="0"/>
              </a:spcBef>
              <a:spcAft>
                <a:spcPct val="0"/>
              </a:spcAft>
              <a:defRPr sz="2400">
                <a:solidFill>
                  <a:schemeClr val="tx1"/>
                </a:solidFill>
                <a:latin typeface="Tahoma" charset="0"/>
                <a:ea typeface="Osaka" charset="0"/>
                <a:cs typeface="Osaka" charset="0"/>
              </a:defRPr>
            </a:lvl8pPr>
            <a:lvl9pPr marL="3892886" indent="-228993" eaLnBrk="0" fontAlgn="base" hangingPunct="0">
              <a:spcBef>
                <a:spcPct val="0"/>
              </a:spcBef>
              <a:spcAft>
                <a:spcPct val="0"/>
              </a:spcAft>
              <a:defRPr sz="2400">
                <a:solidFill>
                  <a:schemeClr val="tx1"/>
                </a:solidFill>
                <a:latin typeface="Tahoma" charset="0"/>
                <a:ea typeface="Osaka" charset="0"/>
                <a:cs typeface="Osaka" charset="0"/>
              </a:defRPr>
            </a:lvl9pPr>
          </a:lstStyle>
          <a:p>
            <a:fld id="{3FB77298-C1C0-9C44-9D16-A0CA7E1DC636}" type="slidenum">
              <a:rPr lang="en-US" sz="1200">
                <a:solidFill>
                  <a:prstClr val="black"/>
                </a:solidFill>
              </a:rPr>
              <a:pPr/>
              <a:t>40</a:t>
            </a:fld>
            <a:endParaRPr lang="en-US" sz="1200" dirty="0">
              <a:solidFill>
                <a:prstClr val="black"/>
              </a:solidFill>
            </a:endParaRPr>
          </a:p>
        </p:txBody>
      </p:sp>
    </p:spTree>
    <p:extLst>
      <p:ext uri="{BB962C8B-B14F-4D97-AF65-F5344CB8AC3E}">
        <p14:creationId xmlns:p14="http://schemas.microsoft.com/office/powerpoint/2010/main" val="277266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Self-service</a:t>
            </a:r>
            <a:r>
              <a:rPr lang="en-US" baseline="0" dirty="0" smtClean="0"/>
              <a:t> – requires they have a Banner ID# and paid deposit.</a:t>
            </a:r>
          </a:p>
          <a:p>
            <a:endParaRPr lang="en-US" dirty="0"/>
          </a:p>
        </p:txBody>
      </p:sp>
      <p:sp>
        <p:nvSpPr>
          <p:cNvPr id="4" name="Slide Number Placeholder 3"/>
          <p:cNvSpPr>
            <a:spLocks noGrp="1"/>
          </p:cNvSpPr>
          <p:nvPr>
            <p:ph type="sldNum" sz="quarter" idx="10"/>
          </p:nvPr>
        </p:nvSpPr>
        <p:spPr/>
        <p:txBody>
          <a:bodyPr/>
          <a:lstStyle/>
          <a:p>
            <a:fld id="{BBB2E092-B32D-CC4F-9489-D3C2A7745A63}" type="slidenum">
              <a:rPr lang="en-US" smtClean="0"/>
              <a:pPr/>
              <a:t>44</a:t>
            </a:fld>
            <a:endParaRPr lang="en-US" dirty="0"/>
          </a:p>
        </p:txBody>
      </p:sp>
    </p:spTree>
    <p:extLst>
      <p:ext uri="{BB962C8B-B14F-4D97-AF65-F5344CB8AC3E}">
        <p14:creationId xmlns:p14="http://schemas.microsoft.com/office/powerpoint/2010/main" val="1832952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and</a:t>
            </a:r>
            <a:r>
              <a:rPr lang="en-US" baseline="0" dirty="0" smtClean="0"/>
              <a:t> Pin</a:t>
            </a:r>
            <a:endParaRPr lang="en-US" dirty="0"/>
          </a:p>
        </p:txBody>
      </p:sp>
      <p:sp>
        <p:nvSpPr>
          <p:cNvPr id="4" name="Slide Number Placeholder 3"/>
          <p:cNvSpPr>
            <a:spLocks noGrp="1"/>
          </p:cNvSpPr>
          <p:nvPr>
            <p:ph type="sldNum" sz="quarter" idx="10"/>
          </p:nvPr>
        </p:nvSpPr>
        <p:spPr/>
        <p:txBody>
          <a:bodyPr/>
          <a:lstStyle/>
          <a:p>
            <a:fld id="{C0D0FC35-5D05-4B26-A9C4-40E6E460E58E}" type="slidenum">
              <a:rPr lang="en-US" smtClean="0"/>
              <a:pPr/>
              <a:t>45</a:t>
            </a:fld>
            <a:endParaRPr lang="en-US" dirty="0"/>
          </a:p>
        </p:txBody>
      </p:sp>
    </p:spTree>
    <p:extLst>
      <p:ext uri="{BB962C8B-B14F-4D97-AF65-F5344CB8AC3E}">
        <p14:creationId xmlns:p14="http://schemas.microsoft.com/office/powerpoint/2010/main" val="3136844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Entry Page</a:t>
            </a:r>
            <a:endParaRPr lang="en-US" dirty="0"/>
          </a:p>
        </p:txBody>
      </p:sp>
      <p:sp>
        <p:nvSpPr>
          <p:cNvPr id="4" name="Slide Number Placeholder 3"/>
          <p:cNvSpPr>
            <a:spLocks noGrp="1"/>
          </p:cNvSpPr>
          <p:nvPr>
            <p:ph type="sldNum" sz="quarter" idx="10"/>
          </p:nvPr>
        </p:nvSpPr>
        <p:spPr/>
        <p:txBody>
          <a:bodyPr/>
          <a:lstStyle/>
          <a:p>
            <a:fld id="{C0D0FC35-5D05-4B26-A9C4-40E6E460E58E}" type="slidenum">
              <a:rPr lang="en-US" smtClean="0"/>
              <a:pPr/>
              <a:t>46</a:t>
            </a:fld>
            <a:endParaRPr lang="en-US" dirty="0"/>
          </a:p>
        </p:txBody>
      </p:sp>
    </p:spTree>
    <p:extLst>
      <p:ext uri="{BB962C8B-B14F-4D97-AF65-F5344CB8AC3E}">
        <p14:creationId xmlns:p14="http://schemas.microsoft.com/office/powerpoint/2010/main" val="804030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 Aid</a:t>
            </a:r>
            <a:endParaRPr lang="en-US" dirty="0"/>
          </a:p>
        </p:txBody>
      </p:sp>
      <p:sp>
        <p:nvSpPr>
          <p:cNvPr id="4" name="Slide Number Placeholder 3"/>
          <p:cNvSpPr>
            <a:spLocks noGrp="1"/>
          </p:cNvSpPr>
          <p:nvPr>
            <p:ph type="sldNum" sz="quarter" idx="10"/>
          </p:nvPr>
        </p:nvSpPr>
        <p:spPr/>
        <p:txBody>
          <a:bodyPr/>
          <a:lstStyle/>
          <a:p>
            <a:fld id="{C0D0FC35-5D05-4B26-A9C4-40E6E460E58E}" type="slidenum">
              <a:rPr lang="en-US" smtClean="0"/>
              <a:pPr/>
              <a:t>52</a:t>
            </a:fld>
            <a:endParaRPr lang="en-US" dirty="0"/>
          </a:p>
        </p:txBody>
      </p:sp>
    </p:spTree>
    <p:extLst>
      <p:ext uri="{BB962C8B-B14F-4D97-AF65-F5344CB8AC3E}">
        <p14:creationId xmlns:p14="http://schemas.microsoft.com/office/powerpoint/2010/main" val="2584303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the “search” feature should be a main</a:t>
            </a:r>
            <a:r>
              <a:rPr lang="en-US" baseline="0" dirty="0" smtClean="0"/>
              <a:t> point for this slide</a:t>
            </a:r>
          </a:p>
          <a:p>
            <a:r>
              <a:rPr lang="en-US" baseline="0" dirty="0" smtClean="0"/>
              <a:t>How to find department websites</a:t>
            </a:r>
          </a:p>
          <a:p>
            <a:endParaRPr lang="en-US" dirty="0"/>
          </a:p>
        </p:txBody>
      </p:sp>
      <p:sp>
        <p:nvSpPr>
          <p:cNvPr id="4" name="Slide Number Placeholder 3"/>
          <p:cNvSpPr>
            <a:spLocks noGrp="1"/>
          </p:cNvSpPr>
          <p:nvPr>
            <p:ph type="sldNum" sz="quarter" idx="10"/>
          </p:nvPr>
        </p:nvSpPr>
        <p:spPr/>
        <p:txBody>
          <a:bodyPr/>
          <a:lstStyle/>
          <a:p>
            <a:fld id="{BBB2E092-B32D-CC4F-9489-D3C2A7745A63}" type="slidenum">
              <a:rPr lang="en-US" smtClean="0"/>
              <a:pPr/>
              <a:t>54</a:t>
            </a:fld>
            <a:endParaRPr lang="en-US" dirty="0"/>
          </a:p>
        </p:txBody>
      </p:sp>
    </p:spTree>
    <p:extLst>
      <p:ext uri="{BB962C8B-B14F-4D97-AF65-F5344CB8AC3E}">
        <p14:creationId xmlns:p14="http://schemas.microsoft.com/office/powerpoint/2010/main" val="1262119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B2E092-B32D-CC4F-9489-D3C2A7745A63}" type="slidenum">
              <a:rPr lang="en-US" smtClean="0"/>
              <a:pPr/>
              <a:t>57</a:t>
            </a:fld>
            <a:endParaRPr lang="en-US" dirty="0"/>
          </a:p>
        </p:txBody>
      </p:sp>
    </p:spTree>
    <p:extLst>
      <p:ext uri="{BB962C8B-B14F-4D97-AF65-F5344CB8AC3E}">
        <p14:creationId xmlns:p14="http://schemas.microsoft.com/office/powerpoint/2010/main" val="619654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B2E092-B32D-CC4F-9489-D3C2A7745A63}" type="slidenum">
              <a:rPr lang="en-US" smtClean="0"/>
              <a:pPr/>
              <a:t>58</a:t>
            </a:fld>
            <a:endParaRPr lang="en-US" dirty="0"/>
          </a:p>
        </p:txBody>
      </p:sp>
    </p:spTree>
    <p:extLst>
      <p:ext uri="{BB962C8B-B14F-4D97-AF65-F5344CB8AC3E}">
        <p14:creationId xmlns:p14="http://schemas.microsoft.com/office/powerpoint/2010/main" val="2364337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CAE77-34F4-6B40-AD29-31F2917C6EDE}" type="slidenum">
              <a:rPr lang="en-US" smtClean="0"/>
              <a:t>11</a:t>
            </a:fld>
            <a:endParaRPr lang="en-US"/>
          </a:p>
        </p:txBody>
      </p:sp>
    </p:spTree>
    <p:extLst>
      <p:ext uri="{BB962C8B-B14F-4D97-AF65-F5344CB8AC3E}">
        <p14:creationId xmlns:p14="http://schemas.microsoft.com/office/powerpoint/2010/main" val="4081178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B2E092-B32D-CC4F-9489-D3C2A7745A63}" type="slidenum">
              <a:rPr lang="en-US" smtClean="0"/>
              <a:pPr/>
              <a:t>60</a:t>
            </a:fld>
            <a:endParaRPr lang="en-US" dirty="0"/>
          </a:p>
        </p:txBody>
      </p:sp>
    </p:spTree>
    <p:extLst>
      <p:ext uri="{BB962C8B-B14F-4D97-AF65-F5344CB8AC3E}">
        <p14:creationId xmlns:p14="http://schemas.microsoft.com/office/powerpoint/2010/main" val="3422384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B2E092-B32D-CC4F-9489-D3C2A7745A63}" type="slidenum">
              <a:rPr lang="en-US" smtClean="0"/>
              <a:pPr/>
              <a:t>63</a:t>
            </a:fld>
            <a:endParaRPr lang="en-US" dirty="0"/>
          </a:p>
        </p:txBody>
      </p:sp>
    </p:spTree>
    <p:extLst>
      <p:ext uri="{BB962C8B-B14F-4D97-AF65-F5344CB8AC3E}">
        <p14:creationId xmlns:p14="http://schemas.microsoft.com/office/powerpoint/2010/main" val="3839600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B2E092-B32D-CC4F-9489-D3C2A7745A63}" type="slidenum">
              <a:rPr lang="en-US" smtClean="0"/>
              <a:pPr/>
              <a:t>64</a:t>
            </a:fld>
            <a:endParaRPr lang="en-US" dirty="0"/>
          </a:p>
        </p:txBody>
      </p:sp>
    </p:spTree>
    <p:extLst>
      <p:ext uri="{BB962C8B-B14F-4D97-AF65-F5344CB8AC3E}">
        <p14:creationId xmlns:p14="http://schemas.microsoft.com/office/powerpoint/2010/main" val="3674826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B2E092-B32D-CC4F-9489-D3C2A7745A63}" type="slidenum">
              <a:rPr lang="en-US" smtClean="0"/>
              <a:pPr/>
              <a:t>65</a:t>
            </a:fld>
            <a:endParaRPr lang="en-US" dirty="0"/>
          </a:p>
        </p:txBody>
      </p:sp>
    </p:spTree>
    <p:extLst>
      <p:ext uri="{BB962C8B-B14F-4D97-AF65-F5344CB8AC3E}">
        <p14:creationId xmlns:p14="http://schemas.microsoft.com/office/powerpoint/2010/main" val="2129838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7" name="Shape 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4011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51612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9568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7918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09295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RU is a</a:t>
            </a:r>
            <a:r>
              <a:rPr lang="en-US" baseline="0" dirty="0" smtClean="0"/>
              <a:t> different experience – </a:t>
            </a:r>
          </a:p>
          <a:p>
            <a:endParaRPr lang="en-US" baseline="0" dirty="0" smtClean="0"/>
          </a:p>
          <a:p>
            <a:r>
              <a:rPr lang="en-US" baseline="0" dirty="0" smtClean="0"/>
              <a:t>	Different culture</a:t>
            </a:r>
          </a:p>
          <a:p>
            <a:r>
              <a:rPr lang="en-US" baseline="0" dirty="0" smtClean="0"/>
              <a:t>	Campus is larger</a:t>
            </a:r>
          </a:p>
          <a:p>
            <a:r>
              <a:rPr lang="en-US" baseline="0" dirty="0" smtClean="0"/>
              <a:t>	Additional offerings</a:t>
            </a:r>
          </a:p>
          <a:p>
            <a:r>
              <a:rPr lang="en-US" baseline="0" dirty="0" smtClean="0"/>
              <a:t>	Advising varies according to the department</a:t>
            </a:r>
          </a:p>
          <a:p>
            <a:r>
              <a:rPr lang="en-US" dirty="0" smtClean="0"/>
              <a:t>	</a:t>
            </a:r>
            <a:endParaRPr lang="en-US" dirty="0"/>
          </a:p>
        </p:txBody>
      </p:sp>
      <p:sp>
        <p:nvSpPr>
          <p:cNvPr id="4" name="Slide Number Placeholder 3"/>
          <p:cNvSpPr>
            <a:spLocks noGrp="1"/>
          </p:cNvSpPr>
          <p:nvPr>
            <p:ph type="sldNum" sz="quarter" idx="10"/>
          </p:nvPr>
        </p:nvSpPr>
        <p:spPr/>
        <p:txBody>
          <a:bodyPr/>
          <a:lstStyle/>
          <a:p>
            <a:fld id="{BBB2E092-B32D-CC4F-9489-D3C2A7745A63}" type="slidenum">
              <a:rPr lang="en-US" smtClean="0"/>
              <a:pPr/>
              <a:t>21</a:t>
            </a:fld>
            <a:endParaRPr lang="en-US" dirty="0"/>
          </a:p>
        </p:txBody>
      </p:sp>
    </p:spTree>
    <p:extLst>
      <p:ext uri="{BB962C8B-B14F-4D97-AF65-F5344CB8AC3E}">
        <p14:creationId xmlns:p14="http://schemas.microsoft.com/office/powerpoint/2010/main" val="547874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79525" y="1600200"/>
            <a:ext cx="7085013" cy="1066800"/>
          </a:xfrm>
        </p:spPr>
        <p:txBody>
          <a:bodyPr/>
          <a:lstStyle>
            <a:lvl1pPr>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279525" y="2819400"/>
            <a:ext cx="5256213" cy="1143000"/>
          </a:xfrm>
        </p:spPr>
        <p:txBody>
          <a:bodyPr/>
          <a:lstStyle>
            <a:lvl1pPr marL="0" indent="0">
              <a:buFontTx/>
              <a:buNone/>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p:txBody>
          <a:bodyPr/>
          <a:lstStyle>
            <a:lvl1pPr>
              <a:defRPr/>
            </a:lvl1pPr>
          </a:lstStyle>
          <a:p>
            <a:fld id="{E8550D58-33AC-47F9-BB3E-B6C1781559DA}" type="datetimeFigureOut">
              <a:rPr lang="en-US" smtClean="0"/>
              <a:pPr/>
              <a:t>3/26/2018</a:t>
            </a:fld>
            <a:endParaRPr lang="en-US" dirty="0"/>
          </a:p>
        </p:txBody>
      </p:sp>
      <p:sp>
        <p:nvSpPr>
          <p:cNvPr id="3077" name="Rectangle 5"/>
          <p:cNvSpPr>
            <a:spLocks noGrp="1" noChangeArrowheads="1"/>
          </p:cNvSpPr>
          <p:nvPr>
            <p:ph type="ftr" sz="quarter" idx="3"/>
          </p:nvPr>
        </p:nvSpPr>
        <p:spPr/>
        <p:txBody>
          <a:bodyPr/>
          <a:lstStyle>
            <a:lvl1pPr>
              <a:defRPr/>
            </a:lvl1pPr>
          </a:lstStyle>
          <a:p>
            <a:endParaRPr lang="en-US" dirty="0"/>
          </a:p>
        </p:txBody>
      </p:sp>
      <p:sp>
        <p:nvSpPr>
          <p:cNvPr id="3078" name="Rectangle 6"/>
          <p:cNvSpPr>
            <a:spLocks noGrp="1" noChangeArrowheads="1"/>
          </p:cNvSpPr>
          <p:nvPr>
            <p:ph type="sldNum" sz="quarter" idx="4"/>
          </p:nvPr>
        </p:nvSpPr>
        <p:spPr/>
        <p:txBody>
          <a:bodyPr/>
          <a:lstStyle>
            <a:lvl1pPr>
              <a:defRPr/>
            </a:lvl1pPr>
          </a:lstStyle>
          <a:p>
            <a:fld id="{BC9BF818-BCA3-4A48-B43F-1B82E578691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8550D58-33AC-47F9-BB3E-B6C1781559DA}" type="datetimeFigureOut">
              <a:rPr lang="en-US" smtClean="0"/>
              <a:pPr/>
              <a:t>3/26/2018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C9BF818-BCA3-4A48-B43F-1B82E578691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4475" y="685800"/>
            <a:ext cx="1771650" cy="5440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9525" y="685800"/>
            <a:ext cx="5162550" cy="5440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8550D58-33AC-47F9-BB3E-B6C1781559DA}" type="datetimeFigureOut">
              <a:rPr lang="en-US" smtClean="0"/>
              <a:pPr/>
              <a:t>3/26/2018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C9BF818-BCA3-4A48-B43F-1B82E578691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8550D58-33AC-47F9-BB3E-B6C1781559DA}" type="datetimeFigureOut">
              <a:rPr lang="en-US" smtClean="0"/>
              <a:pPr/>
              <a:t>3/26/2018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9BF818-BCA3-4A48-B43F-1B82E5786913}"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30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E28D29-1ECB-41DF-951B-2A23F95AD026}" type="datetimeFigureOut">
              <a:rPr lang="en-US" smtClean="0"/>
              <a:t>3/26/2018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E3F4F-51B2-42EE-AFA2-40C4572185CC}" type="slidenum">
              <a:rPr lang="en-US" smtClean="0"/>
              <a:t>‹#›</a:t>
            </a:fld>
            <a:endParaRPr lang="en-US" dirty="0"/>
          </a:p>
        </p:txBody>
      </p:sp>
    </p:spTree>
    <p:extLst>
      <p:ext uri="{BB962C8B-B14F-4D97-AF65-F5344CB8AC3E}">
        <p14:creationId xmlns:p14="http://schemas.microsoft.com/office/powerpoint/2010/main" val="1957662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3/26/2018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715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3/26/2018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09660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3/26/2018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48860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3/26/2018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18517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smtClean="0"/>
              <a:pPr/>
              <a:t>3/26/2018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46509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6DFF08F-DC6B-4601-B491-B0F83F6DD2DA}" type="datetimeFigureOut">
              <a:rPr lang="en-US" smtClean="0"/>
              <a:pPr/>
              <a:t>3/26/2018</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02696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8550D58-33AC-47F9-BB3E-B6C1781559DA}" type="datetimeFigureOut">
              <a:rPr lang="en-US" smtClean="0"/>
              <a:pPr/>
              <a:t>3/26/2018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C9BF818-BCA3-4A48-B43F-1B82E5786913}"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3/26/2018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18046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9246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3195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8550D58-33AC-47F9-BB3E-B6C1781559DA}" type="datetimeFigureOut">
              <a:rPr lang="en-US" smtClean="0"/>
              <a:pPr/>
              <a:t>3/26/2018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C9BF818-BCA3-4A48-B43F-1B82E578691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9525" y="1600200"/>
            <a:ext cx="2552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84625" y="1600200"/>
            <a:ext cx="2552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8550D58-33AC-47F9-BB3E-B6C1781559DA}" type="datetimeFigureOut">
              <a:rPr lang="en-US" smtClean="0"/>
              <a:pPr/>
              <a:t>3/26/2018</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C9BF818-BCA3-4A48-B43F-1B82E578691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8550D58-33AC-47F9-BB3E-B6C1781559DA}" type="datetimeFigureOut">
              <a:rPr lang="en-US" smtClean="0"/>
              <a:pPr/>
              <a:t>3/26/2018</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BC9BF818-BCA3-4A48-B43F-1B82E578691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E8550D58-33AC-47F9-BB3E-B6C1781559DA}" type="datetimeFigureOut">
              <a:rPr lang="en-US" smtClean="0"/>
              <a:pPr/>
              <a:t>3/26/2018</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BC9BF818-BCA3-4A48-B43F-1B82E578691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8550D58-33AC-47F9-BB3E-B6C1781559DA}" type="datetimeFigureOut">
              <a:rPr lang="en-US" smtClean="0"/>
              <a:pPr/>
              <a:t>3/26/2018</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BC9BF818-BCA3-4A48-B43F-1B82E578691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8550D58-33AC-47F9-BB3E-B6C1781559DA}" type="datetimeFigureOut">
              <a:rPr lang="en-US" smtClean="0"/>
              <a:pPr/>
              <a:t>3/26/2018</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C9BF818-BCA3-4A48-B43F-1B82E578691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8550D58-33AC-47F9-BB3E-B6C1781559DA}" type="datetimeFigureOut">
              <a:rPr lang="en-US" smtClean="0"/>
              <a:pPr/>
              <a:t>3/26/2018</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C9BF818-BCA3-4A48-B43F-1B82E578691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79525" y="685800"/>
            <a:ext cx="7086600" cy="7318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279525" y="1600200"/>
            <a:ext cx="5257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fld id="{E8550D58-33AC-47F9-BB3E-B6C1781559DA}" type="datetimeFigureOut">
              <a:rPr lang="en-US" smtClean="0"/>
              <a:pPr/>
              <a:t>3/26/2018</a:t>
            </a:fld>
            <a:endParaRPr lang="en-US" dirty="0"/>
          </a:p>
        </p:txBody>
      </p:sp>
      <p:sp>
        <p:nvSpPr>
          <p:cNvPr id="1032" name="Rectangle 8"/>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defRPr>
            </a:lvl1pPr>
          </a:lstStyle>
          <a:p>
            <a:endParaRPr lang="en-US" dirty="0"/>
          </a:p>
        </p:txBody>
      </p:sp>
      <p:sp>
        <p:nvSpPr>
          <p:cNvPr id="1033" name="Rectangle 9"/>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fld id="{BC9BF818-BCA3-4A48-B43F-1B82E5786913}" type="slidenum">
              <a:rPr lang="en-US" smtClean="0"/>
              <a:pPr/>
              <a:t>‹#›</a:t>
            </a:fld>
            <a:endParaRPr lang="en-US" dirty="0"/>
          </a:p>
        </p:txBody>
      </p:sp>
      <p:pic>
        <p:nvPicPr>
          <p:cNvPr id="7" name="Picture 6" descr="RU Logo S-B.wmf"/>
          <p:cNvPicPr>
            <a:picLocks noChangeAspect="1"/>
          </p:cNvPicPr>
          <p:nvPr userDrawn="1"/>
        </p:nvPicPr>
        <p:blipFill>
          <a:blip r:embed="rId14" cstate="print"/>
          <a:stretch>
            <a:fillRect/>
          </a:stretch>
        </p:blipFill>
        <p:spPr>
          <a:xfrm>
            <a:off x="7620000" y="457200"/>
            <a:ext cx="1066800" cy="5494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Century Gothic" pitchFamily="34" charset="0"/>
        </a:defRPr>
      </a:lvl2pPr>
      <a:lvl3pPr algn="l" rtl="0" eaLnBrk="1" fontAlgn="base" hangingPunct="1">
        <a:spcBef>
          <a:spcPct val="0"/>
        </a:spcBef>
        <a:spcAft>
          <a:spcPct val="0"/>
        </a:spcAft>
        <a:defRPr sz="3600">
          <a:solidFill>
            <a:schemeClr val="tx2"/>
          </a:solidFill>
          <a:latin typeface="Century Gothic" pitchFamily="34" charset="0"/>
        </a:defRPr>
      </a:lvl3pPr>
      <a:lvl4pPr algn="l" rtl="0" eaLnBrk="1" fontAlgn="base" hangingPunct="1">
        <a:spcBef>
          <a:spcPct val="0"/>
        </a:spcBef>
        <a:spcAft>
          <a:spcPct val="0"/>
        </a:spcAft>
        <a:defRPr sz="3600">
          <a:solidFill>
            <a:schemeClr val="tx2"/>
          </a:solidFill>
          <a:latin typeface="Century Gothic" pitchFamily="34" charset="0"/>
        </a:defRPr>
      </a:lvl4pPr>
      <a:lvl5pPr algn="l" rtl="0" eaLnBrk="1" fontAlgn="base" hangingPunct="1">
        <a:spcBef>
          <a:spcPct val="0"/>
        </a:spcBef>
        <a:spcAft>
          <a:spcPct val="0"/>
        </a:spcAft>
        <a:defRPr sz="3600">
          <a:solidFill>
            <a:schemeClr val="tx2"/>
          </a:solidFill>
          <a:latin typeface="Century Gothic" pitchFamily="34" charset="0"/>
        </a:defRPr>
      </a:lvl5pPr>
      <a:lvl6pPr marL="457200" algn="l" rtl="0" eaLnBrk="1" fontAlgn="base" hangingPunct="1">
        <a:spcBef>
          <a:spcPct val="0"/>
        </a:spcBef>
        <a:spcAft>
          <a:spcPct val="0"/>
        </a:spcAft>
        <a:defRPr sz="3600">
          <a:solidFill>
            <a:schemeClr val="tx2"/>
          </a:solidFill>
          <a:latin typeface="Century Gothic" pitchFamily="34" charset="0"/>
        </a:defRPr>
      </a:lvl6pPr>
      <a:lvl7pPr marL="914400" algn="l" rtl="0" eaLnBrk="1" fontAlgn="base" hangingPunct="1">
        <a:spcBef>
          <a:spcPct val="0"/>
        </a:spcBef>
        <a:spcAft>
          <a:spcPct val="0"/>
        </a:spcAft>
        <a:defRPr sz="3600">
          <a:solidFill>
            <a:schemeClr val="tx2"/>
          </a:solidFill>
          <a:latin typeface="Century Gothic" pitchFamily="34" charset="0"/>
        </a:defRPr>
      </a:lvl7pPr>
      <a:lvl8pPr marL="1371600" algn="l" rtl="0" eaLnBrk="1" fontAlgn="base" hangingPunct="1">
        <a:spcBef>
          <a:spcPct val="0"/>
        </a:spcBef>
        <a:spcAft>
          <a:spcPct val="0"/>
        </a:spcAft>
        <a:defRPr sz="3600">
          <a:solidFill>
            <a:schemeClr val="tx2"/>
          </a:solidFill>
          <a:latin typeface="Century Gothic" pitchFamily="34" charset="0"/>
        </a:defRPr>
      </a:lvl8pPr>
      <a:lvl9pPr marL="1828800" algn="l" rtl="0" eaLnBrk="1" fontAlgn="base" hangingPunct="1">
        <a:spcBef>
          <a:spcPct val="0"/>
        </a:spcBef>
        <a:spcAft>
          <a:spcPct val="0"/>
        </a:spcAft>
        <a:defRPr sz="3600">
          <a:solidFill>
            <a:schemeClr val="tx2"/>
          </a:solidFill>
          <a:latin typeface="Century Gothic" pitchFamily="34"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8550D58-33AC-47F9-BB3E-B6C1781559DA}" type="datetimeFigureOut">
              <a:rPr lang="en-US" smtClean="0"/>
              <a:pPr/>
              <a:t>3/26/2018</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BC9BF818-BCA3-4A48-B43F-1B82E5786913}"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RU Logo S-B.wmf"/>
          <p:cNvPicPr>
            <a:picLocks noChangeAspect="1"/>
          </p:cNvPicPr>
          <p:nvPr userDrawn="1"/>
        </p:nvPicPr>
        <p:blipFill>
          <a:blip r:embed="rId13" cstate="print"/>
          <a:stretch>
            <a:fillRect/>
          </a:stretch>
        </p:blipFill>
        <p:spPr>
          <a:xfrm>
            <a:off x="7620000" y="457200"/>
            <a:ext cx="1066800" cy="549455"/>
          </a:xfrm>
          <a:prstGeom prst="rect">
            <a:avLst/>
          </a:prstGeom>
        </p:spPr>
      </p:pic>
    </p:spTree>
    <p:extLst>
      <p:ext uri="{BB962C8B-B14F-4D97-AF65-F5344CB8AC3E}">
        <p14:creationId xmlns:p14="http://schemas.microsoft.com/office/powerpoint/2010/main" val="34433802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https://sites.rowan.edu/oslp/checklist/checklist40t.html"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mailto:oslp@rowan.edu" TargetMode="External"/><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www.rowan.edu/advising"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hyperlink" Target="mailto:advise@rowan.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sites.rowan.edu/oslp/orientation/advising.html"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gif"/></Relationships>
</file>

<file path=ppt/slides/_rels/slide35.xml.rels><?xml version="1.0" encoding="UTF-8" standalone="yes"?>
<Relationships xmlns="http://schemas.openxmlformats.org/package/2006/relationships"><Relationship Id="rId2" Type="http://schemas.openxmlformats.org/officeDocument/2006/relationships/hyperlink" Target="http://www.njtransfer.org/"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www.rowan.edu/rs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rowan.edu/rsn"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banner.rowan.edu/reports/reports.pl?task=Section_Tally" TargetMode="Externa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hyperlink" Target="http://www.rowan.edu/selfservice" TargetMode="External"/><Relationship Id="rId4" Type="http://schemas.openxmlformats.org/officeDocument/2006/relationships/hyperlink" Target="https://adminweb2.rowan.edu:44380/PROD/twbkwbis.P_WWWLogi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hyperlink" Target="https://id.rowan.edu/"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www.rowan.edu/"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hyperlink" Target="https://sites.rowan.edu/housing/apply/index.html"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hyperlink" Target="mailto:housingquestions@rowan.edu"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hyperlink" Target="http://www.rowan.edu/home/advising/current-students/prof-professional"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1.jpg"/></Relationships>
</file>

<file path=ppt/slides/_rels/slide64.xml.rels><?xml version="1.0" encoding="UTF-8" standalone="yes"?>
<Relationships xmlns="http://schemas.openxmlformats.org/package/2006/relationships"><Relationship Id="rId3" Type="http://schemas.openxmlformats.org/officeDocument/2006/relationships/hyperlink" Target="mailto:transferhelp@rowan.edu"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ites.rowan.edu/oslp/orientation"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33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62000" y="457201"/>
            <a:ext cx="7543800" cy="2057400"/>
          </a:xfrm>
        </p:spPr>
        <p:txBody>
          <a:bodyPr/>
          <a:lstStyle/>
          <a:p>
            <a:pPr algn="ctr"/>
            <a:r>
              <a:rPr lang="en-US" sz="6000" b="1" dirty="0" smtClean="0">
                <a:latin typeface="Perpetua" pitchFamily="18" charset="0"/>
              </a:rPr>
              <a:t>Welcome to </a:t>
            </a:r>
            <a:br>
              <a:rPr lang="en-US" sz="6000" b="1" dirty="0" smtClean="0">
                <a:latin typeface="Perpetua" pitchFamily="18" charset="0"/>
              </a:rPr>
            </a:br>
            <a:r>
              <a:rPr lang="en-US" sz="6000" b="1" dirty="0" smtClean="0">
                <a:latin typeface="Perpetua" pitchFamily="18" charset="0"/>
              </a:rPr>
              <a:t>Rowan University </a:t>
            </a:r>
            <a:endParaRPr lang="en-US" sz="6000" b="1" dirty="0">
              <a:latin typeface="Perpetua" pitchFamily="18" charset="0"/>
            </a:endParaRPr>
          </a:p>
        </p:txBody>
      </p:sp>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790928F-C26B-C34F-B469-18403812028D}"/>
              </a:ext>
            </a:extLst>
          </p:cNvPr>
          <p:cNvPicPr>
            <a:picLocks noChangeAspect="1"/>
          </p:cNvPicPr>
          <p:nvPr/>
        </p:nvPicPr>
        <p:blipFill>
          <a:blip r:embed="rId2"/>
          <a:stretch>
            <a:fillRect/>
          </a:stretch>
        </p:blipFill>
        <p:spPr>
          <a:xfrm>
            <a:off x="1905000" y="304800"/>
            <a:ext cx="5029199" cy="6142470"/>
          </a:xfrm>
          <a:prstGeom prst="rect">
            <a:avLst/>
          </a:prstGeom>
        </p:spPr>
      </p:pic>
    </p:spTree>
    <p:extLst>
      <p:ext uri="{BB962C8B-B14F-4D97-AF65-F5344CB8AC3E}">
        <p14:creationId xmlns:p14="http://schemas.microsoft.com/office/powerpoint/2010/main" val="4166893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ble Brace 2"/>
          <p:cNvSpPr/>
          <p:nvPr/>
        </p:nvSpPr>
        <p:spPr>
          <a:xfrm>
            <a:off x="2735494" y="1458288"/>
            <a:ext cx="1864760" cy="1471773"/>
          </a:xfrm>
          <a:prstGeom prst="brace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sz="1350"/>
          </a:p>
        </p:txBody>
      </p:sp>
      <p:pic>
        <p:nvPicPr>
          <p:cNvPr id="2" name="Picture 1"/>
          <p:cNvPicPr/>
          <p:nvPr/>
        </p:nvPicPr>
        <p:blipFill rotWithShape="1">
          <a:blip r:embed="rId3">
            <a:extLst>
              <a:ext uri="{28A0092B-C50C-407E-A947-70E740481C1C}">
                <a14:useLocalDpi xmlns:a14="http://schemas.microsoft.com/office/drawing/2010/main" val="0"/>
              </a:ext>
            </a:extLst>
          </a:blip>
          <a:srcRect b="23860"/>
          <a:stretch/>
        </p:blipFill>
        <p:spPr bwMode="auto">
          <a:xfrm>
            <a:off x="3048000" y="914400"/>
            <a:ext cx="5232116" cy="5066444"/>
          </a:xfrm>
          <a:prstGeom prst="rect">
            <a:avLst/>
          </a:prstGeom>
          <a:noFill/>
          <a:ln>
            <a:noFill/>
          </a:ln>
        </p:spPr>
      </p:pic>
      <p:sp>
        <p:nvSpPr>
          <p:cNvPr id="4" name="TextBox 3"/>
          <p:cNvSpPr txBox="1"/>
          <p:nvPr/>
        </p:nvSpPr>
        <p:spPr>
          <a:xfrm>
            <a:off x="801384" y="2055675"/>
            <a:ext cx="1934111" cy="707886"/>
          </a:xfrm>
          <a:prstGeom prst="rect">
            <a:avLst/>
          </a:prstGeom>
          <a:noFill/>
        </p:spPr>
        <p:txBody>
          <a:bodyPr wrap="square" rtlCol="0">
            <a:spAutoFit/>
          </a:bodyPr>
          <a:lstStyle/>
          <a:p>
            <a:r>
              <a:rPr lang="en-US" sz="2000" dirty="0"/>
              <a:t>Fill out all four sections</a:t>
            </a:r>
          </a:p>
        </p:txBody>
      </p:sp>
    </p:spTree>
    <p:extLst>
      <p:ext uri="{BB962C8B-B14F-4D97-AF65-F5344CB8AC3E}">
        <p14:creationId xmlns:p14="http://schemas.microsoft.com/office/powerpoint/2010/main" val="1713500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0CFB57D-DB7B-CE46-922F-7C0556EF94FA}"/>
              </a:ext>
            </a:extLst>
          </p:cNvPr>
          <p:cNvPicPr>
            <a:picLocks noChangeAspect="1"/>
          </p:cNvPicPr>
          <p:nvPr/>
        </p:nvPicPr>
        <p:blipFill>
          <a:blip r:embed="rId2"/>
          <a:stretch>
            <a:fillRect/>
          </a:stretch>
        </p:blipFill>
        <p:spPr>
          <a:xfrm>
            <a:off x="1417318" y="304800"/>
            <a:ext cx="6329837" cy="5695950"/>
          </a:xfrm>
          <a:prstGeom prst="rect">
            <a:avLst/>
          </a:prstGeom>
        </p:spPr>
      </p:pic>
    </p:spTree>
    <p:extLst>
      <p:ext uri="{BB962C8B-B14F-4D97-AF65-F5344CB8AC3E}">
        <p14:creationId xmlns:p14="http://schemas.microsoft.com/office/powerpoint/2010/main" val="1583475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227121"/>
            <a:ext cx="8289814" cy="4839128"/>
          </a:xfrm>
        </p:spPr>
      </p:pic>
      <p:cxnSp>
        <p:nvCxnSpPr>
          <p:cNvPr id="3" name="Straight Arrow Connector 2"/>
          <p:cNvCxnSpPr/>
          <p:nvPr/>
        </p:nvCxnSpPr>
        <p:spPr>
          <a:xfrm>
            <a:off x="138702" y="1227121"/>
            <a:ext cx="832207" cy="4392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76891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66800"/>
            <a:ext cx="8389914" cy="997583"/>
          </a:xfrm>
        </p:spPr>
        <p:txBody>
          <a:bodyPr>
            <a:normAutofit fontScale="90000"/>
          </a:bodyPr>
          <a:lstStyle/>
          <a:p>
            <a:pPr algn="ctr"/>
            <a:r>
              <a:rPr lang="en-US" dirty="0">
                <a:solidFill>
                  <a:schemeClr val="bg2">
                    <a:lumMod val="10000"/>
                  </a:schemeClr>
                </a:solidFill>
              </a:rPr>
              <a:t>New Student </a:t>
            </a:r>
            <a:r>
              <a:rPr lang="en-US" dirty="0" smtClean="0">
                <a:solidFill>
                  <a:schemeClr val="bg2">
                    <a:lumMod val="10000"/>
                  </a:schemeClr>
                </a:solidFill>
              </a:rPr>
              <a:t>Checklist</a:t>
            </a:r>
            <a:r>
              <a:rPr lang="en-US" dirty="0">
                <a:solidFill>
                  <a:schemeClr val="bg2">
                    <a:lumMod val="10000"/>
                  </a:schemeClr>
                </a:solidFill>
              </a:rPr>
              <a:t/>
            </a:r>
            <a:br>
              <a:rPr lang="en-US" dirty="0">
                <a:solidFill>
                  <a:schemeClr val="bg2">
                    <a:lumMod val="10000"/>
                  </a:schemeClr>
                </a:solidFill>
              </a:rPr>
            </a:br>
            <a:endParaRPr lang="en-US" dirty="0">
              <a:solidFill>
                <a:schemeClr val="bg2">
                  <a:lumMod val="10000"/>
                </a:schemeClr>
              </a:solidFill>
            </a:endParaRPr>
          </a:p>
        </p:txBody>
      </p:sp>
      <p:sp>
        <p:nvSpPr>
          <p:cNvPr id="5" name="Content Placeholder 4">
            <a:extLst>
              <a:ext uri="{FF2B5EF4-FFF2-40B4-BE49-F238E27FC236}">
                <a16:creationId xmlns="" xmlns:a16="http://schemas.microsoft.com/office/drawing/2014/main" id="{6ADCBFAD-B2B8-1F4B-895E-E7634C46B269}"/>
              </a:ext>
            </a:extLst>
          </p:cNvPr>
          <p:cNvSpPr>
            <a:spLocks noGrp="1"/>
          </p:cNvSpPr>
          <p:nvPr>
            <p:ph idx="1"/>
          </p:nvPr>
        </p:nvSpPr>
        <p:spPr>
          <a:xfrm>
            <a:off x="381000" y="2514600"/>
            <a:ext cx="8313714" cy="1278466"/>
          </a:xfrm>
        </p:spPr>
        <p:txBody>
          <a:bodyPr/>
          <a:lstStyle/>
          <a:p>
            <a:r>
              <a:rPr lang="en-US" sz="2800" dirty="0">
                <a:hlinkClick r:id="rId2"/>
              </a:rPr>
              <a:t>https://sites.rowan.edu/oslp/checklist/checklist40t.html</a:t>
            </a:r>
            <a:r>
              <a:rPr lang="en-US" sz="2800" dirty="0"/>
              <a:t> </a:t>
            </a:r>
          </a:p>
          <a:p>
            <a:endParaRPr lang="en-US" dirty="0"/>
          </a:p>
        </p:txBody>
      </p:sp>
    </p:spTree>
    <p:extLst>
      <p:ext uri="{BB962C8B-B14F-4D97-AF65-F5344CB8AC3E}">
        <p14:creationId xmlns:p14="http://schemas.microsoft.com/office/powerpoint/2010/main" val="3325572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580" y="1072203"/>
            <a:ext cx="7742063" cy="829601"/>
          </a:xfrm>
        </p:spPr>
        <p:txBody>
          <a:bodyPr/>
          <a:lstStyle/>
          <a:p>
            <a:r>
              <a:rPr lang="en-US" dirty="0">
                <a:solidFill>
                  <a:schemeClr val="bg2">
                    <a:lumMod val="10000"/>
                  </a:schemeClr>
                </a:solidFill>
              </a:rPr>
              <a:t>Need Help?</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380" t="4918"/>
          <a:stretch/>
        </p:blipFill>
        <p:spPr>
          <a:xfrm>
            <a:off x="246580" y="1901803"/>
            <a:ext cx="5702157" cy="3974996"/>
          </a:xfrm>
        </p:spPr>
      </p:pic>
      <p:cxnSp>
        <p:nvCxnSpPr>
          <p:cNvPr id="7" name="Straight Arrow Connector 6"/>
          <p:cNvCxnSpPr/>
          <p:nvPr/>
        </p:nvCxnSpPr>
        <p:spPr>
          <a:xfrm flipH="1">
            <a:off x="5436636" y="3767267"/>
            <a:ext cx="1615984" cy="17947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5948737" y="2160411"/>
            <a:ext cx="3098301" cy="1708160"/>
          </a:xfrm>
          <a:prstGeom prst="rect">
            <a:avLst/>
          </a:prstGeom>
          <a:noFill/>
        </p:spPr>
        <p:txBody>
          <a:bodyPr wrap="square" rtlCol="0">
            <a:spAutoFit/>
          </a:bodyPr>
          <a:lstStyle/>
          <a:p>
            <a:r>
              <a:rPr lang="en-US" sz="2100" dirty="0"/>
              <a:t>Email us: </a:t>
            </a:r>
            <a:r>
              <a:rPr lang="en-US" sz="2100" dirty="0">
                <a:hlinkClick r:id="rId3"/>
              </a:rPr>
              <a:t>oslp@rowan.edu</a:t>
            </a:r>
            <a:endParaRPr lang="en-US" sz="2100" dirty="0"/>
          </a:p>
          <a:p>
            <a:r>
              <a:rPr lang="en-US" sz="2100" dirty="0"/>
              <a:t>Call us: 856-256-4041</a:t>
            </a:r>
          </a:p>
          <a:p>
            <a:r>
              <a:rPr lang="en-US" sz="2100" dirty="0"/>
              <a:t>Visit us: </a:t>
            </a:r>
            <a:r>
              <a:rPr lang="en-US" sz="2100" dirty="0" err="1"/>
              <a:t>Savitz</a:t>
            </a:r>
            <a:r>
              <a:rPr lang="en-US" sz="2100" dirty="0"/>
              <a:t> Hall, Suite 203</a:t>
            </a:r>
          </a:p>
          <a:p>
            <a:r>
              <a:rPr lang="en-US" sz="2100" dirty="0"/>
              <a:t>Chat us: On our website</a:t>
            </a:r>
          </a:p>
        </p:txBody>
      </p:sp>
    </p:spTree>
    <p:extLst>
      <p:ext uri="{BB962C8B-B14F-4D97-AF65-F5344CB8AC3E}">
        <p14:creationId xmlns:p14="http://schemas.microsoft.com/office/powerpoint/2010/main" val="4037733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ctrTitle"/>
          </p:nvPr>
        </p:nvSpPr>
        <p:spPr>
          <a:xfrm>
            <a:off x="2975288" y="2257484"/>
            <a:ext cx="3193425" cy="712350"/>
          </a:xfrm>
          <a:prstGeom prst="rect">
            <a:avLst/>
          </a:prstGeom>
          <a:noFill/>
          <a:ln>
            <a:noFill/>
          </a:ln>
        </p:spPr>
        <p:txBody>
          <a:bodyPr vert="horz" lIns="68569" tIns="34275" rIns="68569" bIns="68569" rtlCol="0" anchor="ctr" anchorCtr="0">
            <a:noAutofit/>
          </a:bodyPr>
          <a:lstStyle/>
          <a:p>
            <a:pPr>
              <a:spcBef>
                <a:spcPts val="0"/>
              </a:spcBef>
              <a:buClr>
                <a:srgbClr val="FFFFFF"/>
              </a:buClr>
              <a:buSzPct val="25000"/>
            </a:pPr>
            <a:r>
              <a:rPr lang="en-US" sz="4500">
                <a:solidFill>
                  <a:srgbClr val="990000"/>
                </a:solidFill>
                <a:latin typeface="Source Sans Pro"/>
                <a:ea typeface="Source Sans Pro"/>
                <a:cs typeface="Source Sans Pro"/>
                <a:sym typeface="Source Sans Pro"/>
              </a:rPr>
              <a:t>Tau Sigma</a:t>
            </a:r>
            <a:r>
              <a:rPr lang="en-US" sz="3000">
                <a:solidFill>
                  <a:srgbClr val="990000"/>
                </a:solidFill>
                <a:latin typeface="Source Sans Pro"/>
                <a:ea typeface="Source Sans Pro"/>
                <a:cs typeface="Source Sans Pro"/>
                <a:sym typeface="Source Sans Pro"/>
              </a:rPr>
              <a:t> </a:t>
            </a:r>
          </a:p>
        </p:txBody>
      </p:sp>
      <p:sp>
        <p:nvSpPr>
          <p:cNvPr id="70" name="Shape 70"/>
          <p:cNvSpPr txBox="1">
            <a:spLocks noGrp="1"/>
          </p:cNvSpPr>
          <p:nvPr>
            <p:ph type="ctrTitle"/>
          </p:nvPr>
        </p:nvSpPr>
        <p:spPr>
          <a:xfrm>
            <a:off x="2379938" y="3550875"/>
            <a:ext cx="4384125" cy="712350"/>
          </a:xfrm>
          <a:prstGeom prst="rect">
            <a:avLst/>
          </a:prstGeom>
          <a:noFill/>
          <a:ln>
            <a:noFill/>
          </a:ln>
        </p:spPr>
        <p:txBody>
          <a:bodyPr vert="horz" lIns="68569" tIns="34275" rIns="68569" bIns="68569" rtlCol="0" anchor="ctr" anchorCtr="0">
            <a:noAutofit/>
          </a:bodyPr>
          <a:lstStyle/>
          <a:p>
            <a:pPr>
              <a:spcBef>
                <a:spcPts val="0"/>
              </a:spcBef>
              <a:buClr>
                <a:srgbClr val="FFFFFF"/>
              </a:buClr>
              <a:buSzPct val="25000"/>
            </a:pPr>
            <a:r>
              <a:rPr lang="en-US" sz="4500" dirty="0">
                <a:solidFill>
                  <a:srgbClr val="990000"/>
                </a:solidFill>
                <a:latin typeface="Source Sans Pro"/>
                <a:ea typeface="Source Sans Pro"/>
                <a:cs typeface="Source Sans Pro"/>
                <a:sym typeface="Source Sans Pro"/>
              </a:rPr>
              <a:t>Transfer Alliance </a:t>
            </a:r>
          </a:p>
        </p:txBody>
      </p:sp>
      <p:sp>
        <p:nvSpPr>
          <p:cNvPr id="71" name="Shape 71"/>
          <p:cNvSpPr txBox="1"/>
          <p:nvPr/>
        </p:nvSpPr>
        <p:spPr>
          <a:xfrm>
            <a:off x="2009813" y="2912719"/>
            <a:ext cx="5124375" cy="352350"/>
          </a:xfrm>
          <a:prstGeom prst="rect">
            <a:avLst/>
          </a:prstGeom>
          <a:noFill/>
          <a:ln>
            <a:noFill/>
          </a:ln>
        </p:spPr>
        <p:txBody>
          <a:bodyPr lIns="68569" tIns="68569" rIns="68569" bIns="68569" anchor="t" anchorCtr="0">
            <a:noAutofit/>
          </a:bodyPr>
          <a:lstStyle/>
          <a:p>
            <a:pPr algn="ctr"/>
            <a:r>
              <a:rPr lang="en-US" sz="2250" i="1">
                <a:solidFill>
                  <a:srgbClr val="980000"/>
                </a:solidFill>
                <a:latin typeface="Helvetica Neue"/>
                <a:ea typeface="Helvetica Neue"/>
                <a:cs typeface="Helvetica Neue"/>
                <a:sym typeface="Helvetica Neue"/>
              </a:rPr>
              <a:t>National Transfer Honors Society</a:t>
            </a:r>
          </a:p>
        </p:txBody>
      </p:sp>
      <p:cxnSp>
        <p:nvCxnSpPr>
          <p:cNvPr id="72" name="Shape 72"/>
          <p:cNvCxnSpPr/>
          <p:nvPr/>
        </p:nvCxnSpPr>
        <p:spPr>
          <a:xfrm>
            <a:off x="1809788" y="3436575"/>
            <a:ext cx="5524425" cy="0"/>
          </a:xfrm>
          <a:prstGeom prst="straightConnector1">
            <a:avLst/>
          </a:prstGeom>
          <a:noFill/>
          <a:ln w="19050" cap="flat" cmpd="sng">
            <a:solidFill>
              <a:srgbClr val="999999"/>
            </a:solidFill>
            <a:prstDash val="solid"/>
            <a:round/>
            <a:headEnd type="none" w="lg" len="lg"/>
            <a:tailEnd type="none" w="lg" len="lg"/>
          </a:ln>
        </p:spPr>
      </p:cxnSp>
    </p:spTree>
    <p:extLst>
      <p:ext uri="{BB962C8B-B14F-4D97-AF65-F5344CB8AC3E}">
        <p14:creationId xmlns:p14="http://schemas.microsoft.com/office/powerpoint/2010/main" val="2658763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subTitle" idx="1"/>
          </p:nvPr>
        </p:nvSpPr>
        <p:spPr>
          <a:xfrm>
            <a:off x="528503" y="2377515"/>
            <a:ext cx="4141343" cy="999584"/>
          </a:xfrm>
          <a:prstGeom prst="rect">
            <a:avLst/>
          </a:prstGeom>
          <a:noFill/>
          <a:ln>
            <a:noFill/>
          </a:ln>
        </p:spPr>
        <p:txBody>
          <a:bodyPr vert="horz" lIns="68569" tIns="34275" rIns="68569" bIns="34275" rtlCol="0" anchor="t" anchorCtr="0">
            <a:noAutofit/>
          </a:bodyPr>
          <a:lstStyle/>
          <a:p>
            <a:pPr>
              <a:lnSpc>
                <a:spcPct val="100000"/>
              </a:lnSpc>
              <a:spcBef>
                <a:spcPts val="0"/>
              </a:spcBef>
              <a:spcAft>
                <a:spcPts val="0"/>
              </a:spcAft>
              <a:buClrTx/>
              <a:buSzTx/>
            </a:pPr>
            <a:r>
              <a:rPr lang="en-US" sz="1800" cap="none" spc="0" dirty="0">
                <a:solidFill>
                  <a:srgbClr val="980000"/>
                </a:solidFill>
                <a:latin typeface="Georgia"/>
                <a:ea typeface="Georgia"/>
                <a:cs typeface="Georgia"/>
                <a:sym typeface="Georgia"/>
              </a:rPr>
              <a:t>Lauren Burch, </a:t>
            </a:r>
            <a:r>
              <a:rPr lang="en-US" sz="1800" i="1" cap="none" spc="0" dirty="0">
                <a:solidFill>
                  <a:srgbClr val="999999"/>
                </a:solidFill>
                <a:latin typeface="Georgia"/>
                <a:ea typeface="Georgia"/>
                <a:cs typeface="Georgia"/>
                <a:sym typeface="Georgia"/>
              </a:rPr>
              <a:t>President </a:t>
            </a:r>
          </a:p>
          <a:p>
            <a:pPr>
              <a:lnSpc>
                <a:spcPct val="100000"/>
              </a:lnSpc>
              <a:spcBef>
                <a:spcPts val="0"/>
              </a:spcBef>
              <a:spcAft>
                <a:spcPts val="0"/>
              </a:spcAft>
              <a:buClrTx/>
              <a:buSzTx/>
            </a:pPr>
            <a:r>
              <a:rPr lang="en-US" sz="1800" cap="none" spc="0" dirty="0">
                <a:solidFill>
                  <a:srgbClr val="980000"/>
                </a:solidFill>
                <a:latin typeface="Georgia"/>
                <a:ea typeface="Georgia"/>
                <a:cs typeface="Georgia"/>
                <a:sym typeface="Georgia"/>
              </a:rPr>
              <a:t>Neha Ahmed, </a:t>
            </a:r>
            <a:r>
              <a:rPr lang="en-US" sz="1800" i="1" cap="none" spc="0" dirty="0">
                <a:solidFill>
                  <a:srgbClr val="999999"/>
                </a:solidFill>
                <a:latin typeface="Georgia"/>
                <a:ea typeface="Georgia"/>
                <a:cs typeface="Georgia"/>
                <a:sym typeface="Georgia"/>
              </a:rPr>
              <a:t>Induction Chair</a:t>
            </a:r>
          </a:p>
          <a:p>
            <a:pPr>
              <a:lnSpc>
                <a:spcPct val="100000"/>
              </a:lnSpc>
              <a:spcBef>
                <a:spcPts val="0"/>
              </a:spcBef>
              <a:spcAft>
                <a:spcPts val="0"/>
              </a:spcAft>
              <a:buClrTx/>
              <a:buSzTx/>
            </a:pPr>
            <a:r>
              <a:rPr lang="en-US" sz="1800" cap="none" spc="0" dirty="0">
                <a:solidFill>
                  <a:srgbClr val="980000"/>
                </a:solidFill>
                <a:latin typeface="Georgia"/>
                <a:ea typeface="Georgia"/>
                <a:cs typeface="Georgia"/>
                <a:sym typeface="Georgia"/>
              </a:rPr>
              <a:t>Jamie </a:t>
            </a:r>
            <a:r>
              <a:rPr lang="en-US" sz="1800" cap="none" spc="0" dirty="0" err="1">
                <a:solidFill>
                  <a:srgbClr val="980000"/>
                </a:solidFill>
                <a:latin typeface="Georgia"/>
                <a:ea typeface="Georgia"/>
                <a:cs typeface="Georgia"/>
                <a:sym typeface="Georgia"/>
              </a:rPr>
              <a:t>Walder</a:t>
            </a:r>
            <a:r>
              <a:rPr lang="en-US" sz="1800" cap="none" spc="0" dirty="0">
                <a:solidFill>
                  <a:srgbClr val="980000"/>
                </a:solidFill>
                <a:latin typeface="Georgia"/>
                <a:ea typeface="Georgia"/>
                <a:cs typeface="Georgia"/>
                <a:sym typeface="Georgia"/>
              </a:rPr>
              <a:t>, </a:t>
            </a:r>
            <a:r>
              <a:rPr lang="en-US" sz="1800" i="1" cap="none" spc="0" dirty="0">
                <a:solidFill>
                  <a:srgbClr val="999999"/>
                </a:solidFill>
                <a:latin typeface="Georgia"/>
                <a:ea typeface="Georgia"/>
                <a:cs typeface="Georgia"/>
                <a:sym typeface="Georgia"/>
              </a:rPr>
              <a:t>Senator</a:t>
            </a:r>
          </a:p>
        </p:txBody>
      </p:sp>
      <p:sp>
        <p:nvSpPr>
          <p:cNvPr id="78" name="Shape 78"/>
          <p:cNvSpPr txBox="1"/>
          <p:nvPr/>
        </p:nvSpPr>
        <p:spPr>
          <a:xfrm>
            <a:off x="4746822" y="2332107"/>
            <a:ext cx="4043586" cy="925875"/>
          </a:xfrm>
          <a:prstGeom prst="rect">
            <a:avLst/>
          </a:prstGeom>
          <a:noFill/>
          <a:ln>
            <a:noFill/>
          </a:ln>
        </p:spPr>
        <p:txBody>
          <a:bodyPr lIns="68569" tIns="68569" rIns="68569" bIns="68569" anchor="t" anchorCtr="0">
            <a:noAutofit/>
          </a:bodyPr>
          <a:lstStyle/>
          <a:p>
            <a:r>
              <a:rPr lang="en-US" dirty="0">
                <a:solidFill>
                  <a:srgbClr val="980000"/>
                </a:solidFill>
                <a:latin typeface="Georgia"/>
                <a:ea typeface="Georgia"/>
                <a:cs typeface="Georgia"/>
                <a:sym typeface="Georgia"/>
              </a:rPr>
              <a:t>Rebecca Bradshaw, </a:t>
            </a:r>
            <a:r>
              <a:rPr lang="en-US" i="1" dirty="0">
                <a:solidFill>
                  <a:srgbClr val="999999"/>
                </a:solidFill>
                <a:latin typeface="Georgia"/>
                <a:ea typeface="Georgia"/>
                <a:cs typeface="Georgia"/>
                <a:sym typeface="Georgia"/>
              </a:rPr>
              <a:t>Treasurer</a:t>
            </a:r>
          </a:p>
          <a:p>
            <a:r>
              <a:rPr lang="en-US" dirty="0">
                <a:solidFill>
                  <a:srgbClr val="980000"/>
                </a:solidFill>
                <a:latin typeface="Georgia"/>
                <a:ea typeface="Georgia"/>
                <a:cs typeface="Georgia"/>
                <a:sym typeface="Georgia"/>
              </a:rPr>
              <a:t>Amanda </a:t>
            </a:r>
            <a:r>
              <a:rPr lang="en-US" dirty="0" err="1">
                <a:solidFill>
                  <a:srgbClr val="980000"/>
                </a:solidFill>
                <a:latin typeface="Georgia"/>
                <a:ea typeface="Georgia"/>
                <a:cs typeface="Georgia"/>
                <a:sym typeface="Georgia"/>
              </a:rPr>
              <a:t>Wellik</a:t>
            </a:r>
            <a:r>
              <a:rPr lang="en-US" dirty="0">
                <a:solidFill>
                  <a:srgbClr val="980000"/>
                </a:solidFill>
                <a:latin typeface="Georgia"/>
                <a:ea typeface="Georgia"/>
                <a:cs typeface="Georgia"/>
                <a:sym typeface="Georgia"/>
              </a:rPr>
              <a:t>, </a:t>
            </a:r>
            <a:r>
              <a:rPr lang="en-US" i="1" dirty="0">
                <a:solidFill>
                  <a:srgbClr val="999999"/>
                </a:solidFill>
                <a:latin typeface="Georgia"/>
                <a:ea typeface="Georgia"/>
                <a:cs typeface="Georgia"/>
                <a:sym typeface="Georgia"/>
              </a:rPr>
              <a:t>Induction Chair</a:t>
            </a:r>
          </a:p>
          <a:p>
            <a:r>
              <a:rPr lang="en-US" dirty="0">
                <a:solidFill>
                  <a:srgbClr val="980000"/>
                </a:solidFill>
                <a:latin typeface="Georgia"/>
                <a:ea typeface="Georgia"/>
                <a:cs typeface="Georgia"/>
                <a:sym typeface="Georgia"/>
              </a:rPr>
              <a:t>Alyssa Rogers, </a:t>
            </a:r>
            <a:r>
              <a:rPr lang="en-US" i="1" dirty="0">
                <a:solidFill>
                  <a:srgbClr val="999999"/>
                </a:solidFill>
                <a:latin typeface="Georgia"/>
                <a:ea typeface="Georgia"/>
                <a:cs typeface="Georgia"/>
                <a:sym typeface="Georgia"/>
              </a:rPr>
              <a:t>Secretary</a:t>
            </a:r>
          </a:p>
        </p:txBody>
      </p:sp>
      <p:sp>
        <p:nvSpPr>
          <p:cNvPr id="80" name="Shape 80"/>
          <p:cNvSpPr txBox="1"/>
          <p:nvPr/>
        </p:nvSpPr>
        <p:spPr>
          <a:xfrm>
            <a:off x="528504" y="1161516"/>
            <a:ext cx="4218319" cy="713925"/>
          </a:xfrm>
          <a:prstGeom prst="rect">
            <a:avLst/>
          </a:prstGeom>
          <a:noFill/>
          <a:ln>
            <a:noFill/>
          </a:ln>
        </p:spPr>
        <p:txBody>
          <a:bodyPr lIns="68569" tIns="68569" rIns="68569" bIns="68569" anchor="t" anchorCtr="0">
            <a:noAutofit/>
          </a:bodyPr>
          <a:lstStyle/>
          <a:p>
            <a:r>
              <a:rPr lang="en-US" sz="3600" dirty="0">
                <a:solidFill>
                  <a:srgbClr val="980000"/>
                </a:solidFill>
                <a:latin typeface="Helvetica Neue"/>
                <a:ea typeface="Helvetica Neue"/>
                <a:cs typeface="Helvetica Neue"/>
                <a:sym typeface="Helvetica Neue"/>
              </a:rPr>
              <a:t>Meet Our E-board</a:t>
            </a:r>
          </a:p>
        </p:txBody>
      </p:sp>
      <p:cxnSp>
        <p:nvCxnSpPr>
          <p:cNvPr id="81" name="Shape 81"/>
          <p:cNvCxnSpPr/>
          <p:nvPr/>
        </p:nvCxnSpPr>
        <p:spPr>
          <a:xfrm>
            <a:off x="528503" y="1852222"/>
            <a:ext cx="5808375" cy="0"/>
          </a:xfrm>
          <a:prstGeom prst="straightConnector1">
            <a:avLst/>
          </a:prstGeom>
          <a:noFill/>
          <a:ln w="9525" cap="flat" cmpd="sng">
            <a:solidFill>
              <a:srgbClr val="999999"/>
            </a:solidFill>
            <a:prstDash val="solid"/>
            <a:round/>
            <a:headEnd type="none" w="lg" len="lg"/>
            <a:tailEnd type="none" w="lg" len="lg"/>
          </a:ln>
        </p:spPr>
      </p:cxnSp>
      <p:sp>
        <p:nvSpPr>
          <p:cNvPr id="82" name="Shape 82"/>
          <p:cNvSpPr txBox="1"/>
          <p:nvPr/>
        </p:nvSpPr>
        <p:spPr>
          <a:xfrm>
            <a:off x="1752600" y="4495800"/>
            <a:ext cx="5332288" cy="933616"/>
          </a:xfrm>
          <a:prstGeom prst="rect">
            <a:avLst/>
          </a:prstGeom>
          <a:noFill/>
          <a:ln>
            <a:noFill/>
          </a:ln>
        </p:spPr>
        <p:txBody>
          <a:bodyPr lIns="68569" tIns="68569" rIns="68569" bIns="68569" anchor="t" anchorCtr="0">
            <a:noAutofit/>
          </a:bodyPr>
          <a:lstStyle/>
          <a:p>
            <a:r>
              <a:rPr lang="en-US" dirty="0">
                <a:solidFill>
                  <a:srgbClr val="980000"/>
                </a:solidFill>
                <a:latin typeface="Georgia"/>
                <a:ea typeface="Georgia"/>
                <a:cs typeface="Georgia"/>
                <a:sym typeface="Georgia"/>
              </a:rPr>
              <a:t>Maria Arbizo, Assistant Director OSLP, </a:t>
            </a:r>
            <a:r>
              <a:rPr lang="en-US" i="1" dirty="0">
                <a:solidFill>
                  <a:srgbClr val="999999"/>
                </a:solidFill>
                <a:latin typeface="Georgia"/>
                <a:ea typeface="Georgia"/>
                <a:cs typeface="Georgia"/>
                <a:sym typeface="Georgia"/>
              </a:rPr>
              <a:t>Advisor</a:t>
            </a:r>
          </a:p>
          <a:p>
            <a:r>
              <a:rPr lang="en-US" dirty="0">
                <a:solidFill>
                  <a:srgbClr val="980000"/>
                </a:solidFill>
                <a:latin typeface="Georgia"/>
                <a:ea typeface="Georgia"/>
                <a:cs typeface="Georgia"/>
                <a:sym typeface="Georgia"/>
              </a:rPr>
              <a:t>Danielle Davis, Graduate Coordinator</a:t>
            </a:r>
            <a:r>
              <a:rPr lang="en-US" i="1" dirty="0">
                <a:solidFill>
                  <a:srgbClr val="999999"/>
                </a:solidFill>
                <a:latin typeface="Georgia"/>
                <a:ea typeface="Georgia"/>
                <a:cs typeface="Georgia"/>
                <a:sym typeface="Georgia"/>
              </a:rPr>
              <a:t>, Advisor</a:t>
            </a:r>
          </a:p>
        </p:txBody>
      </p:sp>
    </p:spTree>
    <p:extLst>
      <p:ext uri="{BB962C8B-B14F-4D97-AF65-F5344CB8AC3E}">
        <p14:creationId xmlns:p14="http://schemas.microsoft.com/office/powerpoint/2010/main" val="1764893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Shape 87"/>
          <p:cNvPicPr preferRelativeResize="0"/>
          <p:nvPr/>
        </p:nvPicPr>
        <p:blipFill>
          <a:blip r:embed="rId3">
            <a:alphaModFix amt="26000"/>
          </a:blip>
          <a:stretch>
            <a:fillRect/>
          </a:stretch>
        </p:blipFill>
        <p:spPr>
          <a:xfrm>
            <a:off x="5616957" y="2175134"/>
            <a:ext cx="2384044" cy="3156469"/>
          </a:xfrm>
          <a:prstGeom prst="rect">
            <a:avLst/>
          </a:prstGeom>
          <a:noFill/>
          <a:ln>
            <a:noFill/>
          </a:ln>
        </p:spPr>
      </p:pic>
      <p:sp>
        <p:nvSpPr>
          <p:cNvPr id="88" name="Shape 88"/>
          <p:cNvSpPr txBox="1">
            <a:spLocks noGrp="1"/>
          </p:cNvSpPr>
          <p:nvPr>
            <p:ph type="title"/>
          </p:nvPr>
        </p:nvSpPr>
        <p:spPr>
          <a:xfrm>
            <a:off x="555281" y="821849"/>
            <a:ext cx="5829300" cy="857250"/>
          </a:xfrm>
          <a:prstGeom prst="rect">
            <a:avLst/>
          </a:prstGeom>
          <a:noFill/>
          <a:ln>
            <a:noFill/>
          </a:ln>
        </p:spPr>
        <p:txBody>
          <a:bodyPr vert="horz" lIns="68569" tIns="34275" rIns="68569" bIns="68569" rtlCol="0" anchor="b" anchorCtr="0">
            <a:noAutofit/>
          </a:bodyPr>
          <a:lstStyle/>
          <a:p>
            <a:pPr>
              <a:spcBef>
                <a:spcPts val="0"/>
              </a:spcBef>
              <a:buClr>
                <a:schemeClr val="dk2"/>
              </a:buClr>
              <a:buSzPct val="25000"/>
            </a:pPr>
            <a:r>
              <a:rPr lang="en-US" dirty="0">
                <a:solidFill>
                  <a:srgbClr val="980000"/>
                </a:solidFill>
                <a:latin typeface="Helvetica Neue"/>
                <a:ea typeface="Helvetica Neue"/>
                <a:cs typeface="Helvetica Neue"/>
                <a:sym typeface="Helvetica Neue"/>
              </a:rPr>
              <a:t>Tau Sigma Mission </a:t>
            </a:r>
          </a:p>
        </p:txBody>
      </p:sp>
      <p:sp>
        <p:nvSpPr>
          <p:cNvPr id="89" name="Shape 89"/>
          <p:cNvSpPr txBox="1">
            <a:spLocks noGrp="1"/>
          </p:cNvSpPr>
          <p:nvPr>
            <p:ph type="body" idx="1"/>
          </p:nvPr>
        </p:nvSpPr>
        <p:spPr>
          <a:xfrm>
            <a:off x="555281" y="2398502"/>
            <a:ext cx="4832325" cy="2933100"/>
          </a:xfrm>
          <a:prstGeom prst="rect">
            <a:avLst/>
          </a:prstGeom>
          <a:noFill/>
          <a:ln>
            <a:noFill/>
          </a:ln>
        </p:spPr>
        <p:txBody>
          <a:bodyPr vert="horz" lIns="68569" tIns="34275" rIns="68569" bIns="34275" rtlCol="0" anchor="t" anchorCtr="0">
            <a:noAutofit/>
          </a:bodyPr>
          <a:lstStyle/>
          <a:p>
            <a:pPr marL="0" indent="0">
              <a:spcBef>
                <a:spcPts val="435"/>
              </a:spcBef>
              <a:spcAft>
                <a:spcPts val="0"/>
              </a:spcAft>
              <a:buNone/>
            </a:pPr>
            <a:r>
              <a:rPr lang="en-US" sz="2250" i="1" dirty="0">
                <a:solidFill>
                  <a:schemeClr val="dk2"/>
                </a:solidFill>
                <a:latin typeface="Georgia"/>
                <a:ea typeface="Georgia"/>
                <a:cs typeface="Georgia"/>
                <a:sym typeface="Georgia"/>
              </a:rPr>
              <a:t>Tau Sigma is a national transfer student honor society designed to recognize and promote the academic excellence and involvement of transfer students.</a:t>
            </a:r>
          </a:p>
          <a:p>
            <a:pPr marL="205740" indent="-205740">
              <a:spcBef>
                <a:spcPts val="435"/>
              </a:spcBef>
              <a:buSzPct val="85000"/>
              <a:buNone/>
            </a:pPr>
            <a:endParaRPr sz="1950" dirty="0">
              <a:solidFill>
                <a:schemeClr val="dk1"/>
              </a:solidFill>
              <a:latin typeface="Libre Baskerville"/>
              <a:ea typeface="Libre Baskerville"/>
              <a:cs typeface="Libre Baskerville"/>
              <a:sym typeface="Libre Baskerville"/>
            </a:endParaRPr>
          </a:p>
        </p:txBody>
      </p:sp>
      <p:cxnSp>
        <p:nvCxnSpPr>
          <p:cNvPr id="90" name="Shape 90"/>
          <p:cNvCxnSpPr/>
          <p:nvPr/>
        </p:nvCxnSpPr>
        <p:spPr>
          <a:xfrm flipV="1">
            <a:off x="398506" y="2091113"/>
            <a:ext cx="5400738" cy="1"/>
          </a:xfrm>
          <a:prstGeom prst="straightConnector1">
            <a:avLst/>
          </a:prstGeom>
          <a:noFill/>
          <a:ln w="9525" cap="flat" cmpd="sng">
            <a:solidFill>
              <a:srgbClr val="B7B7B7"/>
            </a:solidFill>
            <a:prstDash val="solid"/>
            <a:round/>
            <a:headEnd type="none" w="lg" len="lg"/>
            <a:tailEnd type="none" w="lg" len="lg"/>
          </a:ln>
        </p:spPr>
      </p:cxnSp>
    </p:spTree>
    <p:extLst>
      <p:ext uri="{BB962C8B-B14F-4D97-AF65-F5344CB8AC3E}">
        <p14:creationId xmlns:p14="http://schemas.microsoft.com/office/powerpoint/2010/main" val="2044766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p:cNvPicPr preferRelativeResize="0"/>
          <p:nvPr/>
        </p:nvPicPr>
        <p:blipFill>
          <a:blip r:embed="rId3">
            <a:alphaModFix amt="26000"/>
          </a:blip>
          <a:stretch>
            <a:fillRect/>
          </a:stretch>
        </p:blipFill>
        <p:spPr>
          <a:xfrm>
            <a:off x="5487595" y="2170887"/>
            <a:ext cx="2384044" cy="3156469"/>
          </a:xfrm>
          <a:prstGeom prst="rect">
            <a:avLst/>
          </a:prstGeom>
          <a:noFill/>
          <a:ln>
            <a:noFill/>
          </a:ln>
        </p:spPr>
      </p:pic>
      <p:sp>
        <p:nvSpPr>
          <p:cNvPr id="96" name="Shape 96"/>
          <p:cNvSpPr txBox="1">
            <a:spLocks noGrp="1"/>
          </p:cNvSpPr>
          <p:nvPr>
            <p:ph type="title"/>
          </p:nvPr>
        </p:nvSpPr>
        <p:spPr>
          <a:xfrm>
            <a:off x="556054" y="1225415"/>
            <a:ext cx="8081318" cy="536523"/>
          </a:xfrm>
          <a:prstGeom prst="rect">
            <a:avLst/>
          </a:prstGeom>
          <a:noFill/>
          <a:ln>
            <a:noFill/>
          </a:ln>
        </p:spPr>
        <p:txBody>
          <a:bodyPr vert="horz" lIns="68569" tIns="34275" rIns="68569" bIns="68569" rtlCol="0" anchor="b" anchorCtr="0">
            <a:noAutofit/>
          </a:bodyPr>
          <a:lstStyle/>
          <a:p>
            <a:pPr>
              <a:spcBef>
                <a:spcPts val="0"/>
              </a:spcBef>
              <a:buClr>
                <a:schemeClr val="dk2"/>
              </a:buClr>
              <a:buSzPct val="25000"/>
            </a:pPr>
            <a:r>
              <a:rPr lang="en-US" dirty="0">
                <a:solidFill>
                  <a:srgbClr val="980000"/>
                </a:solidFill>
                <a:latin typeface="Helvetica Neue"/>
                <a:ea typeface="Helvetica Neue"/>
                <a:cs typeface="Helvetica Neue"/>
                <a:sym typeface="Helvetica Neue"/>
              </a:rPr>
              <a:t>Tau Sigma Invitation Requirements</a:t>
            </a:r>
          </a:p>
        </p:txBody>
      </p:sp>
      <p:sp>
        <p:nvSpPr>
          <p:cNvPr id="97" name="Shape 97"/>
          <p:cNvSpPr txBox="1">
            <a:spLocks noGrp="1"/>
          </p:cNvSpPr>
          <p:nvPr>
            <p:ph type="body" idx="1"/>
          </p:nvPr>
        </p:nvSpPr>
        <p:spPr>
          <a:xfrm>
            <a:off x="343608" y="2403393"/>
            <a:ext cx="5072090" cy="2253559"/>
          </a:xfrm>
          <a:prstGeom prst="rect">
            <a:avLst/>
          </a:prstGeom>
          <a:noFill/>
          <a:ln>
            <a:noFill/>
          </a:ln>
        </p:spPr>
        <p:txBody>
          <a:bodyPr vert="horz" lIns="68569" tIns="34275" rIns="68569" bIns="34275" rtlCol="0" anchor="t" anchorCtr="0">
            <a:noAutofit/>
          </a:bodyPr>
          <a:lstStyle/>
          <a:p>
            <a:pPr>
              <a:spcBef>
                <a:spcPts val="0"/>
              </a:spcBef>
              <a:spcAft>
                <a:spcPts val="0"/>
              </a:spcAft>
              <a:buClr>
                <a:schemeClr val="dk2"/>
              </a:buClr>
              <a:buFont typeface="Arial" charset="0"/>
              <a:buChar char="•"/>
            </a:pPr>
            <a:r>
              <a:rPr lang="en-US" sz="2250" dirty="0">
                <a:solidFill>
                  <a:schemeClr val="dk2"/>
                </a:solidFill>
                <a:latin typeface="Georgia"/>
                <a:ea typeface="Georgia"/>
                <a:cs typeface="Georgia"/>
                <a:sym typeface="Georgia"/>
              </a:rPr>
              <a:t> Must be a full time student at Rowan</a:t>
            </a:r>
          </a:p>
          <a:p>
            <a:pPr>
              <a:spcBef>
                <a:spcPts val="0"/>
              </a:spcBef>
              <a:spcAft>
                <a:spcPts val="0"/>
              </a:spcAft>
              <a:buClr>
                <a:schemeClr val="dk2"/>
              </a:buClr>
              <a:buFont typeface="Arial" charset="0"/>
              <a:buChar char="•"/>
            </a:pPr>
            <a:r>
              <a:rPr lang="en-US" sz="2250" dirty="0">
                <a:solidFill>
                  <a:schemeClr val="dk2"/>
                </a:solidFill>
                <a:latin typeface="Georgia"/>
                <a:ea typeface="Georgia"/>
                <a:cs typeface="Georgia"/>
                <a:sym typeface="Georgia"/>
              </a:rPr>
              <a:t> Receive a 3.5 or higher GPA during your first semester at Rowan</a:t>
            </a:r>
          </a:p>
          <a:p>
            <a:pPr>
              <a:spcBef>
                <a:spcPts val="435"/>
              </a:spcBef>
              <a:spcAft>
                <a:spcPts val="0"/>
              </a:spcAft>
              <a:buClr>
                <a:schemeClr val="dk2"/>
              </a:buClr>
              <a:buFont typeface="Arial" charset="0"/>
              <a:buChar char="•"/>
            </a:pPr>
            <a:r>
              <a:rPr lang="en-US" sz="2250" dirty="0">
                <a:solidFill>
                  <a:schemeClr val="dk2"/>
                </a:solidFill>
                <a:latin typeface="Georgia"/>
                <a:ea typeface="Georgia"/>
                <a:cs typeface="Georgia"/>
                <a:sym typeface="Georgia"/>
              </a:rPr>
              <a:t> Earned 24 or more credits from another institution</a:t>
            </a:r>
          </a:p>
          <a:p>
            <a:pPr marL="205740" indent="-205740">
              <a:spcBef>
                <a:spcPts val="435"/>
              </a:spcBef>
              <a:buSzPct val="85000"/>
              <a:buNone/>
            </a:pPr>
            <a:endParaRPr sz="1950" dirty="0">
              <a:solidFill>
                <a:schemeClr val="dk1"/>
              </a:solidFill>
              <a:latin typeface="Libre Baskerville"/>
              <a:ea typeface="Libre Baskerville"/>
              <a:cs typeface="Libre Baskerville"/>
              <a:sym typeface="Libre Baskerville"/>
            </a:endParaRPr>
          </a:p>
        </p:txBody>
      </p:sp>
      <p:cxnSp>
        <p:nvCxnSpPr>
          <p:cNvPr id="98" name="Shape 98"/>
          <p:cNvCxnSpPr/>
          <p:nvPr/>
        </p:nvCxnSpPr>
        <p:spPr>
          <a:xfrm>
            <a:off x="343608" y="2082665"/>
            <a:ext cx="4658625" cy="0"/>
          </a:xfrm>
          <a:prstGeom prst="straightConnector1">
            <a:avLst/>
          </a:prstGeom>
          <a:noFill/>
          <a:ln w="9525" cap="flat" cmpd="sng">
            <a:solidFill>
              <a:srgbClr val="B7B7B7"/>
            </a:solidFill>
            <a:prstDash val="solid"/>
            <a:round/>
            <a:headEnd type="none" w="lg" len="lg"/>
            <a:tailEnd type="none" w="lg" len="lg"/>
          </a:ln>
        </p:spPr>
      </p:cxnSp>
    </p:spTree>
    <p:extLst>
      <p:ext uri="{BB962C8B-B14F-4D97-AF65-F5344CB8AC3E}">
        <p14:creationId xmlns:p14="http://schemas.microsoft.com/office/powerpoint/2010/main" val="1407449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7086600" cy="731838"/>
          </a:xfrm>
        </p:spPr>
        <p:txBody>
          <a:bodyPr/>
          <a:lstStyle/>
          <a:p>
            <a:r>
              <a:rPr lang="en-US" sz="4000" b="1" dirty="0" smtClean="0"/>
              <a:t>Today’s Agenda	</a:t>
            </a:r>
            <a:r>
              <a:rPr lang="en-US" dirty="0" smtClean="0"/>
              <a:t>		</a:t>
            </a:r>
            <a:endParaRPr lang="en-US" dirty="0"/>
          </a:p>
        </p:txBody>
      </p:sp>
      <p:sp>
        <p:nvSpPr>
          <p:cNvPr id="3" name="Content Placeholder 2"/>
          <p:cNvSpPr>
            <a:spLocks noGrp="1"/>
          </p:cNvSpPr>
          <p:nvPr>
            <p:ph idx="1"/>
          </p:nvPr>
        </p:nvSpPr>
        <p:spPr>
          <a:xfrm>
            <a:off x="381000" y="1905000"/>
            <a:ext cx="8382000" cy="4114800"/>
          </a:xfrm>
        </p:spPr>
        <p:txBody>
          <a:bodyPr>
            <a:normAutofit/>
          </a:bodyPr>
          <a:lstStyle/>
          <a:p>
            <a:pPr>
              <a:buFont typeface="Wingdings" panose="05000000000000000000" pitchFamily="2" charset="2"/>
              <a:buChar char="Ø"/>
            </a:pPr>
            <a:r>
              <a:rPr lang="en-US" sz="2400" dirty="0" smtClean="0"/>
              <a:t>Overview of helpful RU websites</a:t>
            </a:r>
          </a:p>
          <a:p>
            <a:pPr>
              <a:buFont typeface="Wingdings" panose="05000000000000000000" pitchFamily="2" charset="2"/>
              <a:buChar char="Ø"/>
            </a:pPr>
            <a:r>
              <a:rPr lang="en-US" sz="2400" dirty="0" smtClean="0"/>
              <a:t>Orientation &amp; Transfer Student Checklist</a:t>
            </a:r>
          </a:p>
          <a:p>
            <a:pPr>
              <a:buFont typeface="Wingdings" panose="05000000000000000000" pitchFamily="2" charset="2"/>
              <a:buChar char="Ø"/>
            </a:pPr>
            <a:r>
              <a:rPr lang="en-US" sz="2400" dirty="0" smtClean="0"/>
              <a:t>Rowan Support Offices/Programs</a:t>
            </a:r>
          </a:p>
          <a:p>
            <a:pPr>
              <a:buFont typeface="Wingdings" panose="05000000000000000000" pitchFamily="2" charset="2"/>
              <a:buChar char="Ø"/>
            </a:pPr>
            <a:r>
              <a:rPr lang="en-US" sz="2400" dirty="0" smtClean="0"/>
              <a:t>Review Self-Service Banner, Section Tally and Rowan Success Network</a:t>
            </a:r>
            <a:endParaRPr lang="en-US" sz="2400" dirty="0"/>
          </a:p>
          <a:p>
            <a:pPr>
              <a:buFont typeface="Wingdings" panose="05000000000000000000" pitchFamily="2" charset="2"/>
              <a:buChar char="Ø"/>
            </a:pPr>
            <a:r>
              <a:rPr lang="en-US" sz="2400" dirty="0" smtClean="0"/>
              <a:t>General Education Requirements</a:t>
            </a:r>
          </a:p>
          <a:p>
            <a:pPr>
              <a:buFont typeface="Wingdings" panose="05000000000000000000" pitchFamily="2" charset="2"/>
              <a:buChar char="Ø"/>
            </a:pPr>
            <a:r>
              <a:rPr lang="en-US" sz="2400" dirty="0" smtClean="0"/>
              <a:t>Registration process</a:t>
            </a:r>
          </a:p>
          <a:p>
            <a:pPr>
              <a:buFont typeface="Wingdings" panose="05000000000000000000" pitchFamily="2" charset="2"/>
              <a:buChar char="Ø"/>
            </a:pPr>
            <a:r>
              <a:rPr lang="en-US" sz="2400" dirty="0" smtClean="0"/>
              <a:t>Question / Answers </a:t>
            </a:r>
            <a:endParaRPr lang="en-US" sz="2400" dirty="0"/>
          </a:p>
        </p:txBody>
      </p:sp>
    </p:spTree>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838200"/>
            <a:ext cx="6091881" cy="857250"/>
          </a:xfrm>
          <a:prstGeom prst="rect">
            <a:avLst/>
          </a:prstGeom>
        </p:spPr>
        <p:txBody>
          <a:bodyPr vert="horz" lIns="68569" tIns="68569" rIns="68569" bIns="68569" rtlCol="0" anchor="b" anchorCtr="0">
            <a:noAutofit/>
          </a:bodyPr>
          <a:lstStyle/>
          <a:p>
            <a:pPr>
              <a:spcBef>
                <a:spcPts val="0"/>
              </a:spcBef>
            </a:pPr>
            <a:r>
              <a:rPr lang="en-US" dirty="0">
                <a:solidFill>
                  <a:srgbClr val="980000"/>
                </a:solidFill>
                <a:latin typeface="Helvetica Neue"/>
                <a:ea typeface="Helvetica Neue"/>
                <a:cs typeface="Helvetica Neue"/>
                <a:sym typeface="Helvetica Neue"/>
              </a:rPr>
              <a:t>Tau Sigma Benefits</a:t>
            </a:r>
          </a:p>
        </p:txBody>
      </p:sp>
      <p:pic>
        <p:nvPicPr>
          <p:cNvPr id="116" name="Shape 116"/>
          <p:cNvPicPr preferRelativeResize="0"/>
          <p:nvPr/>
        </p:nvPicPr>
        <p:blipFill>
          <a:blip r:embed="rId3">
            <a:alphaModFix amt="26000"/>
          </a:blip>
          <a:stretch>
            <a:fillRect/>
          </a:stretch>
        </p:blipFill>
        <p:spPr>
          <a:xfrm>
            <a:off x="5616966" y="2106272"/>
            <a:ext cx="2384044" cy="3156469"/>
          </a:xfrm>
          <a:prstGeom prst="rect">
            <a:avLst/>
          </a:prstGeom>
          <a:noFill/>
          <a:ln>
            <a:noFill/>
          </a:ln>
        </p:spPr>
      </p:pic>
      <p:sp>
        <p:nvSpPr>
          <p:cNvPr id="117" name="Shape 117"/>
          <p:cNvSpPr txBox="1">
            <a:spLocks noGrp="1"/>
          </p:cNvSpPr>
          <p:nvPr>
            <p:ph type="body" idx="3"/>
          </p:nvPr>
        </p:nvSpPr>
        <p:spPr>
          <a:xfrm>
            <a:off x="379971" y="2106272"/>
            <a:ext cx="5013794" cy="3014100"/>
          </a:xfrm>
          <a:prstGeom prst="rect">
            <a:avLst/>
          </a:prstGeom>
        </p:spPr>
        <p:txBody>
          <a:bodyPr vert="horz" lIns="68569" tIns="68569" rIns="68569" bIns="68569" rtlCol="0" anchor="t" anchorCtr="0">
            <a:noAutofit/>
          </a:bodyPr>
          <a:lstStyle/>
          <a:p>
            <a:pPr marL="428625" indent="-257175">
              <a:spcBef>
                <a:spcPts val="0"/>
              </a:spcBef>
              <a:buClr>
                <a:srgbClr val="434343"/>
              </a:buClr>
              <a:buFont typeface="Arial" charset="0"/>
              <a:buChar char="•"/>
            </a:pPr>
            <a:r>
              <a:rPr lang="en-US" sz="2100" cap="none" dirty="0">
                <a:solidFill>
                  <a:srgbClr val="434343"/>
                </a:solidFill>
              </a:rPr>
              <a:t>Leadership opportunities – executive board </a:t>
            </a:r>
          </a:p>
          <a:p>
            <a:pPr marL="428625" indent="-257175">
              <a:spcBef>
                <a:spcPts val="0"/>
              </a:spcBef>
              <a:buClr>
                <a:srgbClr val="434343"/>
              </a:buClr>
              <a:buFont typeface="Arial" charset="0"/>
              <a:buChar char="•"/>
            </a:pPr>
            <a:r>
              <a:rPr lang="en-US" sz="2100" cap="none" dirty="0">
                <a:solidFill>
                  <a:srgbClr val="434343"/>
                </a:solidFill>
              </a:rPr>
              <a:t>Scholarship opportunities</a:t>
            </a:r>
          </a:p>
          <a:p>
            <a:pPr marL="428625" indent="-257175">
              <a:spcBef>
                <a:spcPts val="0"/>
              </a:spcBef>
              <a:buClr>
                <a:srgbClr val="434343"/>
              </a:buClr>
              <a:buFont typeface="Arial" charset="0"/>
              <a:buChar char="•"/>
            </a:pPr>
            <a:r>
              <a:rPr lang="en-US" sz="2100" cap="none" dirty="0">
                <a:solidFill>
                  <a:srgbClr val="434343"/>
                </a:solidFill>
              </a:rPr>
              <a:t>Professional development – national conference </a:t>
            </a:r>
          </a:p>
          <a:p>
            <a:pPr marL="428625" indent="-257175">
              <a:spcBef>
                <a:spcPts val="0"/>
              </a:spcBef>
              <a:buClr>
                <a:srgbClr val="434343"/>
              </a:buClr>
              <a:buFont typeface="Arial" charset="0"/>
              <a:buChar char="•"/>
            </a:pPr>
            <a:r>
              <a:rPr lang="en-US" sz="2100" cap="none" dirty="0">
                <a:solidFill>
                  <a:srgbClr val="434343"/>
                </a:solidFill>
              </a:rPr>
              <a:t>Involvement</a:t>
            </a:r>
          </a:p>
        </p:txBody>
      </p:sp>
    </p:spTree>
    <p:extLst>
      <p:ext uri="{BB962C8B-B14F-4D97-AF65-F5344CB8AC3E}">
        <p14:creationId xmlns:p14="http://schemas.microsoft.com/office/powerpoint/2010/main" val="886919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8686800" cy="1489625"/>
          </a:xfrm>
        </p:spPr>
        <p:txBody>
          <a:bodyPr>
            <a:normAutofit fontScale="90000"/>
          </a:bodyPr>
          <a:lstStyle/>
          <a:p>
            <a:r>
              <a:rPr lang="en-US" dirty="0" smtClean="0"/>
              <a:t/>
            </a:r>
            <a:br>
              <a:rPr lang="en-US" dirty="0" smtClean="0"/>
            </a:br>
            <a:r>
              <a:rPr lang="en-US" sz="6000" dirty="0" smtClean="0"/>
              <a:t>What do I need to know about Rowan? </a:t>
            </a:r>
            <a:endParaRPr lang="en-US" sz="6000" dirty="0"/>
          </a:p>
        </p:txBody>
      </p:sp>
      <p:pic>
        <p:nvPicPr>
          <p:cNvPr id="5" name="Content Placeholder 3" descr="Savitz Hall.jpg"/>
          <p:cNvPicPr>
            <a:picLocks noChangeAspect="1"/>
          </p:cNvPicPr>
          <p:nvPr/>
        </p:nvPicPr>
        <p:blipFill>
          <a:blip r:embed="rId3" cstate="print"/>
          <a:stretch>
            <a:fillRect/>
          </a:stretch>
        </p:blipFill>
        <p:spPr bwMode="auto">
          <a:xfrm>
            <a:off x="1981200" y="1905000"/>
            <a:ext cx="6858000" cy="4114800"/>
          </a:xfrm>
          <a:prstGeom prst="rect">
            <a:avLst/>
          </a:prstGeom>
          <a:noFill/>
          <a:ln w="9525">
            <a:noFill/>
            <a:miter lim="800000"/>
            <a:headEnd/>
            <a:tailEnd/>
          </a:ln>
          <a:effectLst/>
        </p:spPr>
      </p:pic>
    </p:spTree>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22960" y="914400"/>
            <a:ext cx="7543800" cy="822961"/>
          </a:xfrm>
        </p:spPr>
        <p:txBody>
          <a:bodyPr>
            <a:normAutofit/>
          </a:bodyPr>
          <a:lstStyle/>
          <a:p>
            <a:r>
              <a:rPr lang="en-US" b="1" dirty="0"/>
              <a:t>E-Mail Communications </a:t>
            </a:r>
            <a:r>
              <a:rPr lang="en-US" b="1" dirty="0" smtClean="0"/>
              <a:t>Policy</a:t>
            </a:r>
            <a:endParaRPr lang="en-US" dirty="0"/>
          </a:p>
        </p:txBody>
      </p:sp>
      <p:sp>
        <p:nvSpPr>
          <p:cNvPr id="8" name="Content Placeholder 7"/>
          <p:cNvSpPr>
            <a:spLocks noGrp="1"/>
          </p:cNvSpPr>
          <p:nvPr>
            <p:ph idx="1"/>
          </p:nvPr>
        </p:nvSpPr>
        <p:spPr>
          <a:xfrm>
            <a:off x="457200" y="1828800"/>
            <a:ext cx="8305800" cy="4023360"/>
          </a:xfrm>
        </p:spPr>
        <p:txBody>
          <a:bodyPr/>
          <a:lstStyle/>
          <a:p>
            <a:r>
              <a:rPr lang="en-US" sz="2800" dirty="0" smtClean="0"/>
              <a:t>Your Rowan student e-mail account is the official form of communication.</a:t>
            </a:r>
          </a:p>
          <a:p>
            <a:pPr lvl="1"/>
            <a:r>
              <a:rPr lang="en-US" sz="2800" dirty="0" smtClean="0"/>
              <a:t>All communications are sent to you Rowan e-mail account.</a:t>
            </a:r>
          </a:p>
          <a:p>
            <a:pPr lvl="1"/>
            <a:r>
              <a:rPr lang="en-US" sz="2800" dirty="0" smtClean="0"/>
              <a:t>Read </a:t>
            </a:r>
            <a:r>
              <a:rPr lang="en-US" sz="2800" dirty="0"/>
              <a:t>Rowan </a:t>
            </a:r>
            <a:r>
              <a:rPr lang="en-US" sz="2800" dirty="0" smtClean="0"/>
              <a:t>student </a:t>
            </a:r>
            <a:r>
              <a:rPr lang="en-US" sz="2800" dirty="0"/>
              <a:t>email </a:t>
            </a:r>
            <a:r>
              <a:rPr lang="en-US" sz="2800" dirty="0" smtClean="0"/>
              <a:t>daily.</a:t>
            </a:r>
          </a:p>
          <a:p>
            <a:pPr marL="457200" lvl="1" indent="0">
              <a:buNone/>
            </a:pPr>
            <a:endParaRPr lang="en-US" dirty="0" smtClean="0"/>
          </a:p>
          <a:p>
            <a:pPr marL="457200" lvl="1" indent="0">
              <a:buNone/>
            </a:pPr>
            <a:endParaRPr lang="en-US" dirty="0" smtClean="0"/>
          </a:p>
          <a:p>
            <a:pPr marL="0" indent="0" algn="ctr">
              <a:buNone/>
            </a:pPr>
            <a:r>
              <a:rPr lang="en-US" sz="2400" b="1" dirty="0" smtClean="0">
                <a:solidFill>
                  <a:srgbClr val="FF0000"/>
                </a:solidFill>
              </a:rPr>
              <a:t>It </a:t>
            </a:r>
            <a:r>
              <a:rPr lang="en-US" sz="2400" b="1" dirty="0">
                <a:solidFill>
                  <a:srgbClr val="FF0000"/>
                </a:solidFill>
              </a:rPr>
              <a:t>is the student’s responsibility to check </a:t>
            </a:r>
            <a:r>
              <a:rPr lang="en-US" sz="2400" b="1" dirty="0" smtClean="0">
                <a:solidFill>
                  <a:srgbClr val="FF0000"/>
                </a:solidFill>
              </a:rPr>
              <a:t>this </a:t>
            </a:r>
            <a:r>
              <a:rPr lang="en-US" sz="2400" b="1" dirty="0">
                <a:solidFill>
                  <a:srgbClr val="FF0000"/>
                </a:solidFill>
              </a:rPr>
              <a:t>e-mail account regularly.</a:t>
            </a:r>
            <a:r>
              <a:rPr lang="en-US" b="1" dirty="0">
                <a:solidFill>
                  <a:srgbClr val="FF0000"/>
                </a:solidFill>
              </a:rPr>
              <a:t> </a:t>
            </a:r>
          </a:p>
        </p:txBody>
      </p:sp>
    </p:spTree>
    <p:extLst>
      <p:ext uri="{BB962C8B-B14F-4D97-AF65-F5344CB8AC3E}">
        <p14:creationId xmlns:p14="http://schemas.microsoft.com/office/powerpoint/2010/main" val="423519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10600" cy="609600"/>
          </a:xfrm>
        </p:spPr>
        <p:txBody>
          <a:bodyPr>
            <a:normAutofit fontScale="90000"/>
          </a:bodyPr>
          <a:lstStyle/>
          <a:p>
            <a:r>
              <a:rPr lang="en-US" b="1" dirty="0" smtClean="0"/>
              <a:t>Basic Skills Placement Testing</a:t>
            </a:r>
            <a:endParaRPr lang="en-US" b="1" dirty="0"/>
          </a:p>
        </p:txBody>
      </p:sp>
      <p:sp>
        <p:nvSpPr>
          <p:cNvPr id="3" name="Content Placeholder 2"/>
          <p:cNvSpPr>
            <a:spLocks noGrp="1"/>
          </p:cNvSpPr>
          <p:nvPr>
            <p:ph idx="1"/>
          </p:nvPr>
        </p:nvSpPr>
        <p:spPr>
          <a:xfrm>
            <a:off x="304800" y="1981200"/>
            <a:ext cx="8610600" cy="4191000"/>
          </a:xfrm>
        </p:spPr>
        <p:txBody>
          <a:bodyPr>
            <a:normAutofit/>
          </a:bodyPr>
          <a:lstStyle/>
          <a:p>
            <a:pPr>
              <a:buFont typeface="Wingdings" panose="05000000000000000000" pitchFamily="2" charset="2"/>
              <a:buChar char="§"/>
            </a:pPr>
            <a:r>
              <a:rPr lang="en-US" sz="3600" dirty="0" smtClean="0"/>
              <a:t>All incoming students are required to take certain placement tests, unless they meet one of the exemptions.  </a:t>
            </a:r>
          </a:p>
          <a:p>
            <a:pPr>
              <a:buFont typeface="Wingdings" panose="05000000000000000000" pitchFamily="2" charset="2"/>
              <a:buChar char="§"/>
            </a:pPr>
            <a:r>
              <a:rPr lang="en-US" sz="3600" dirty="0" smtClean="0"/>
              <a:t>Incoming transfer students with 30 or more credits successfully transferred are exempt from Reading Comprehension and Elementary Algebra placement tests.</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59531"/>
            <a:ext cx="2014537" cy="1845469"/>
          </a:xfrm>
          <a:prstGeom prst="rect">
            <a:avLst/>
          </a:prstGeom>
        </p:spPr>
      </p:pic>
    </p:spTree>
    <p:extLst>
      <p:ext uri="{BB962C8B-B14F-4D97-AF65-F5344CB8AC3E}">
        <p14:creationId xmlns:p14="http://schemas.microsoft.com/office/powerpoint/2010/main" val="17363805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914400"/>
            <a:ext cx="8610600" cy="609600"/>
          </a:xfrm>
        </p:spPr>
        <p:txBody>
          <a:bodyPr>
            <a:normAutofit fontScale="90000"/>
          </a:bodyPr>
          <a:lstStyle/>
          <a:p>
            <a:r>
              <a:rPr lang="en-US" b="1" dirty="0" smtClean="0"/>
              <a:t>Possible Tests</a:t>
            </a:r>
            <a:endParaRPr lang="en-US" b="1" dirty="0"/>
          </a:p>
        </p:txBody>
      </p:sp>
      <p:sp>
        <p:nvSpPr>
          <p:cNvPr id="3" name="Content Placeholder 2"/>
          <p:cNvSpPr>
            <a:spLocks noGrp="1"/>
          </p:cNvSpPr>
          <p:nvPr>
            <p:ph idx="1"/>
          </p:nvPr>
        </p:nvSpPr>
        <p:spPr>
          <a:xfrm>
            <a:off x="457200" y="1981200"/>
            <a:ext cx="8229600" cy="3904593"/>
          </a:xfrm>
        </p:spPr>
        <p:txBody>
          <a:bodyPr>
            <a:normAutofit/>
          </a:bodyPr>
          <a:lstStyle/>
          <a:p>
            <a:pPr>
              <a:buFont typeface="Wingdings" panose="05000000000000000000" pitchFamily="2" charset="2"/>
              <a:buChar char="q"/>
            </a:pPr>
            <a:r>
              <a:rPr lang="en-US" sz="3600" dirty="0" smtClean="0"/>
              <a:t>Reading Comprehension</a:t>
            </a:r>
          </a:p>
          <a:p>
            <a:pPr>
              <a:buFont typeface="Wingdings" panose="05000000000000000000" pitchFamily="2" charset="2"/>
              <a:buChar char="q"/>
            </a:pPr>
            <a:r>
              <a:rPr lang="en-US" sz="3600" dirty="0" smtClean="0"/>
              <a:t>Elementary Algebra</a:t>
            </a:r>
          </a:p>
          <a:p>
            <a:pPr>
              <a:buFont typeface="Wingdings" panose="05000000000000000000" pitchFamily="2" charset="2"/>
              <a:buChar char="q"/>
            </a:pPr>
            <a:r>
              <a:rPr lang="en-US" sz="3600" dirty="0" smtClean="0"/>
              <a:t>College Level Math </a:t>
            </a:r>
          </a:p>
          <a:p>
            <a:pPr>
              <a:buFont typeface="Wingdings" panose="05000000000000000000" pitchFamily="2" charset="2"/>
              <a:buChar char="q"/>
            </a:pPr>
            <a:r>
              <a:rPr lang="en-US" sz="3600" dirty="0" smtClean="0"/>
              <a:t>Chemistry</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038600"/>
            <a:ext cx="4061460" cy="2088751"/>
          </a:xfrm>
          <a:prstGeom prst="rect">
            <a:avLst/>
          </a:prstGeom>
        </p:spPr>
      </p:pic>
    </p:spTree>
    <p:extLst>
      <p:ext uri="{BB962C8B-B14F-4D97-AF65-F5344CB8AC3E}">
        <p14:creationId xmlns:p14="http://schemas.microsoft.com/office/powerpoint/2010/main" val="20734776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905000"/>
            <a:ext cx="8610600" cy="4343400"/>
          </a:xfrm>
        </p:spPr>
        <p:txBody>
          <a:bodyPr>
            <a:normAutofit lnSpcReduction="10000"/>
          </a:bodyPr>
          <a:lstStyle/>
          <a:p>
            <a:pPr>
              <a:buFont typeface="Wingdings" panose="05000000000000000000" pitchFamily="2" charset="2"/>
              <a:buChar char="Ø"/>
            </a:pPr>
            <a:r>
              <a:rPr lang="en-US" sz="3200" dirty="0" smtClean="0"/>
              <a:t>number of credits transferred</a:t>
            </a:r>
          </a:p>
          <a:p>
            <a:pPr>
              <a:buFont typeface="Wingdings" panose="05000000000000000000" pitchFamily="2" charset="2"/>
              <a:buChar char="Ø"/>
            </a:pPr>
            <a:r>
              <a:rPr lang="en-US" sz="3200" dirty="0" smtClean="0"/>
              <a:t>specific courses transferred</a:t>
            </a:r>
          </a:p>
          <a:p>
            <a:pPr>
              <a:buFont typeface="Wingdings" panose="05000000000000000000" pitchFamily="2" charset="2"/>
              <a:buChar char="Ø"/>
            </a:pPr>
            <a:r>
              <a:rPr lang="en-US" sz="3200" dirty="0" smtClean="0"/>
              <a:t>declared major</a:t>
            </a:r>
          </a:p>
          <a:p>
            <a:pPr>
              <a:buFont typeface="Wingdings" panose="05000000000000000000" pitchFamily="2" charset="2"/>
              <a:buChar char="Ø"/>
            </a:pPr>
            <a:r>
              <a:rPr lang="en-US" sz="3200" dirty="0" smtClean="0"/>
              <a:t>required courses</a:t>
            </a:r>
          </a:p>
          <a:p>
            <a:pPr>
              <a:buFont typeface="Wingdings" panose="05000000000000000000" pitchFamily="2" charset="2"/>
              <a:buChar char="Ø"/>
            </a:pPr>
            <a:r>
              <a:rPr lang="en-US" sz="3200" dirty="0" smtClean="0"/>
              <a:t>standardized test scores</a:t>
            </a:r>
          </a:p>
          <a:p>
            <a:pPr marL="0" indent="0">
              <a:buNone/>
            </a:pPr>
            <a:endParaRPr lang="en-US" sz="3200" dirty="0" smtClean="0"/>
          </a:p>
          <a:p>
            <a:pPr marL="0" indent="0">
              <a:buNone/>
            </a:pPr>
            <a:r>
              <a:rPr lang="en-US" sz="2800" dirty="0" smtClean="0"/>
              <a:t>Visit the Basic Skills Placement Testing page for specific information </a:t>
            </a:r>
            <a:r>
              <a:rPr lang="en-US" sz="2800" i="1" dirty="0" smtClean="0"/>
              <a:t>or</a:t>
            </a:r>
            <a:r>
              <a:rPr lang="en-US" sz="2800" dirty="0" smtClean="0"/>
              <a:t> Email: </a:t>
            </a:r>
            <a:r>
              <a:rPr lang="en-US" sz="2800" b="1" i="1" dirty="0" smtClean="0"/>
              <a:t>testingservices@rowan.edu</a:t>
            </a:r>
            <a:endParaRPr lang="en-US" sz="2800" b="1"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87" y="-152400"/>
            <a:ext cx="8892026" cy="1752600"/>
          </a:xfrm>
          <a:prstGeom prst="rect">
            <a:avLst/>
          </a:prstGeom>
        </p:spPr>
      </p:pic>
    </p:spTree>
    <p:extLst>
      <p:ext uri="{BB962C8B-B14F-4D97-AF65-F5344CB8AC3E}">
        <p14:creationId xmlns:p14="http://schemas.microsoft.com/office/powerpoint/2010/main" val="39066845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381000"/>
            <a:ext cx="8229600" cy="868362"/>
          </a:xfrm>
        </p:spPr>
        <p:txBody>
          <a:bodyPr/>
          <a:lstStyle/>
          <a:p>
            <a:r>
              <a:rPr lang="en-US" b="1" dirty="0"/>
              <a:t>Take Advantage of Resources!</a:t>
            </a:r>
            <a:endParaRPr lang="en-US" dirty="0"/>
          </a:p>
        </p:txBody>
      </p:sp>
      <p:sp>
        <p:nvSpPr>
          <p:cNvPr id="4" name="Content Placeholder 3"/>
          <p:cNvSpPr>
            <a:spLocks noGrp="1"/>
          </p:cNvSpPr>
          <p:nvPr>
            <p:ph sz="half" idx="2"/>
          </p:nvPr>
        </p:nvSpPr>
        <p:spPr>
          <a:xfrm>
            <a:off x="227013" y="1874837"/>
            <a:ext cx="4268788" cy="4449763"/>
          </a:xfrm>
        </p:spPr>
        <p:txBody>
          <a:bodyPr>
            <a:normAutofit/>
          </a:bodyPr>
          <a:lstStyle/>
          <a:p>
            <a:r>
              <a:rPr lang="en-US" sz="2400" dirty="0" smtClean="0"/>
              <a:t>Academic Success Center</a:t>
            </a:r>
          </a:p>
          <a:p>
            <a:pPr lvl="1"/>
            <a:r>
              <a:rPr lang="en-US" sz="2000" dirty="0" smtClean="0"/>
              <a:t>Testing</a:t>
            </a:r>
          </a:p>
          <a:p>
            <a:pPr lvl="1"/>
            <a:r>
              <a:rPr lang="en-US" sz="2000" dirty="0" smtClean="0"/>
              <a:t>Tutoring</a:t>
            </a:r>
          </a:p>
          <a:p>
            <a:pPr lvl="1"/>
            <a:r>
              <a:rPr lang="en-US" sz="2000" dirty="0" smtClean="0"/>
              <a:t>Basic Skills</a:t>
            </a:r>
          </a:p>
          <a:p>
            <a:pPr lvl="1"/>
            <a:r>
              <a:rPr lang="en-US" sz="2000" dirty="0" smtClean="0"/>
              <a:t>Disability Resources</a:t>
            </a:r>
          </a:p>
          <a:p>
            <a:pPr lvl="1"/>
            <a:r>
              <a:rPr lang="en-US" sz="2000" dirty="0" smtClean="0"/>
              <a:t>Veteran’s Affairs</a:t>
            </a:r>
          </a:p>
          <a:p>
            <a:r>
              <a:rPr lang="en-US" sz="2400" dirty="0"/>
              <a:t>Academic Advising</a:t>
            </a:r>
          </a:p>
          <a:p>
            <a:r>
              <a:rPr lang="en-US" sz="2400" b="1" u="sng" dirty="0" smtClean="0"/>
              <a:t>E</a:t>
            </a:r>
            <a:r>
              <a:rPr lang="en-US" sz="2400" dirty="0" smtClean="0"/>
              <a:t>ducational </a:t>
            </a:r>
            <a:r>
              <a:rPr lang="en-US" sz="2400" b="1" u="sng" dirty="0"/>
              <a:t>O</a:t>
            </a:r>
            <a:r>
              <a:rPr lang="en-US" sz="2400" dirty="0"/>
              <a:t>pportunity </a:t>
            </a:r>
            <a:r>
              <a:rPr lang="en-US" sz="2400" b="1" u="sng" dirty="0" smtClean="0"/>
              <a:t>F</a:t>
            </a:r>
            <a:r>
              <a:rPr lang="en-US" sz="2400" dirty="0" smtClean="0"/>
              <a:t>und</a:t>
            </a:r>
          </a:p>
          <a:p>
            <a:pPr lvl="1"/>
            <a:r>
              <a:rPr lang="en-US" dirty="0" err="1" smtClean="0"/>
              <a:t>Keyona</a:t>
            </a:r>
            <a:r>
              <a:rPr lang="en-US" dirty="0" smtClean="0"/>
              <a:t> Walker, Transfer Advisor</a:t>
            </a:r>
          </a:p>
          <a:p>
            <a:r>
              <a:rPr lang="en-US" sz="2400" dirty="0"/>
              <a:t>Financial Aid</a:t>
            </a:r>
          </a:p>
          <a:p>
            <a:endParaRPr lang="en-US" dirty="0" smtClean="0"/>
          </a:p>
          <a:p>
            <a:pPr marL="457200" lvl="1" indent="0">
              <a:buNone/>
            </a:pPr>
            <a:endParaRPr lang="en-US" dirty="0"/>
          </a:p>
        </p:txBody>
      </p:sp>
      <p:sp>
        <p:nvSpPr>
          <p:cNvPr id="6" name="Content Placeholder 5"/>
          <p:cNvSpPr>
            <a:spLocks noGrp="1"/>
          </p:cNvSpPr>
          <p:nvPr>
            <p:ph sz="quarter" idx="4"/>
          </p:nvPr>
        </p:nvSpPr>
        <p:spPr>
          <a:xfrm>
            <a:off x="4648200" y="1828800"/>
            <a:ext cx="4343400" cy="4449763"/>
          </a:xfrm>
        </p:spPr>
        <p:txBody>
          <a:bodyPr>
            <a:normAutofit/>
          </a:bodyPr>
          <a:lstStyle/>
          <a:p>
            <a:r>
              <a:rPr lang="en-US" sz="2600" dirty="0"/>
              <a:t>Office of Career Advancement</a:t>
            </a:r>
          </a:p>
          <a:p>
            <a:pPr lvl="1"/>
            <a:r>
              <a:rPr lang="en-US" sz="2000" dirty="0"/>
              <a:t>Career Advising</a:t>
            </a:r>
          </a:p>
          <a:p>
            <a:pPr lvl="1"/>
            <a:r>
              <a:rPr lang="en-US" sz="2000" dirty="0"/>
              <a:t>Career </a:t>
            </a:r>
            <a:r>
              <a:rPr lang="en-US" sz="2000" dirty="0" smtClean="0"/>
              <a:t>Events</a:t>
            </a:r>
          </a:p>
          <a:p>
            <a:r>
              <a:rPr lang="en-US" sz="2600" dirty="0" smtClean="0"/>
              <a:t>Campbell Library</a:t>
            </a:r>
          </a:p>
          <a:p>
            <a:pPr lvl="1"/>
            <a:r>
              <a:rPr lang="en-US" sz="2000" dirty="0" smtClean="0"/>
              <a:t>Writing Center/Tutoring</a:t>
            </a:r>
          </a:p>
          <a:p>
            <a:r>
              <a:rPr lang="en-US" sz="2600" dirty="0" smtClean="0"/>
              <a:t>Wellness Center</a:t>
            </a:r>
          </a:p>
          <a:p>
            <a:pPr lvl="1"/>
            <a:r>
              <a:rPr lang="en-US" dirty="0" smtClean="0"/>
              <a:t>Health Services, Counseling &amp; Psychological Services and Healthy Campus Initiatives</a:t>
            </a:r>
          </a:p>
          <a:p>
            <a:r>
              <a:rPr lang="en-US" sz="2600" dirty="0" smtClean="0"/>
              <a:t>Technical </a:t>
            </a:r>
            <a:r>
              <a:rPr lang="en-US" sz="2600" dirty="0"/>
              <a:t>Support</a:t>
            </a:r>
          </a:p>
          <a:p>
            <a:pPr lvl="1"/>
            <a:r>
              <a:rPr lang="en-US" sz="2200" dirty="0"/>
              <a:t>Rowan iCloud</a:t>
            </a:r>
          </a:p>
          <a:p>
            <a:pPr lvl="1"/>
            <a:endParaRPr lang="en-US" sz="2200" dirty="0"/>
          </a:p>
        </p:txBody>
      </p:sp>
      <p:cxnSp>
        <p:nvCxnSpPr>
          <p:cNvPr id="8" name="Straight Connector 7"/>
          <p:cNvCxnSpPr/>
          <p:nvPr/>
        </p:nvCxnSpPr>
        <p:spPr bwMode="auto">
          <a:xfrm>
            <a:off x="4572000" y="1981200"/>
            <a:ext cx="0" cy="434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564518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7000"/>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33400" y="609600"/>
            <a:ext cx="8610600" cy="1143000"/>
          </a:xfrm>
        </p:spPr>
        <p:txBody>
          <a:bodyPr>
            <a:normAutofit fontScale="90000"/>
          </a:bodyPr>
          <a:lstStyle/>
          <a:p>
            <a:r>
              <a:rPr lang="en-US" sz="6600" b="1" dirty="0" smtClean="0"/>
              <a:t>Get to know your campus!</a:t>
            </a:r>
            <a:endParaRPr lang="en-US" sz="6600" b="1" dirty="0"/>
          </a:p>
        </p:txBody>
      </p:sp>
    </p:spTree>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2069" y="-76200"/>
            <a:ext cx="9276229" cy="7167995"/>
          </a:xfrm>
        </p:spPr>
      </p:pic>
    </p:spTree>
    <p:extLst>
      <p:ext uri="{BB962C8B-B14F-4D97-AF65-F5344CB8AC3E}">
        <p14:creationId xmlns:p14="http://schemas.microsoft.com/office/powerpoint/2010/main" val="31142237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533400" y="1066800"/>
            <a:ext cx="7772400" cy="1371600"/>
          </a:xfrm>
        </p:spPr>
        <p:txBody>
          <a:bodyPr/>
          <a:lstStyle/>
          <a:p>
            <a:pPr algn="ctr"/>
            <a:r>
              <a:rPr lang="en-US" sz="4000" b="1" dirty="0" smtClean="0"/>
              <a:t>University Advising Services</a:t>
            </a:r>
            <a:br>
              <a:rPr lang="en-US" sz="4000" b="1" dirty="0" smtClean="0"/>
            </a:br>
            <a:r>
              <a:rPr lang="en-US" sz="3200" dirty="0" err="1" smtClean="0"/>
              <a:t>Savitz</a:t>
            </a:r>
            <a:r>
              <a:rPr lang="en-US" sz="3200" dirty="0" smtClean="0"/>
              <a:t> Hall, 3</a:t>
            </a:r>
            <a:r>
              <a:rPr lang="en-US" sz="3200" baseline="30000" dirty="0" smtClean="0"/>
              <a:t>rd</a:t>
            </a:r>
            <a:r>
              <a:rPr lang="en-US" sz="3200" dirty="0" smtClean="0"/>
              <a:t> Floor</a:t>
            </a:r>
            <a:endParaRPr lang="en-US" dirty="0"/>
          </a:p>
        </p:txBody>
      </p:sp>
      <p:sp>
        <p:nvSpPr>
          <p:cNvPr id="8" name="Subtitle 7"/>
          <p:cNvSpPr>
            <a:spLocks noGrp="1"/>
          </p:cNvSpPr>
          <p:nvPr>
            <p:ph type="subTitle" idx="1"/>
          </p:nvPr>
        </p:nvSpPr>
        <p:spPr>
          <a:xfrm>
            <a:off x="1219200" y="2971800"/>
            <a:ext cx="6400800" cy="1219200"/>
          </a:xfrm>
        </p:spPr>
        <p:txBody>
          <a:bodyPr/>
          <a:lstStyle/>
          <a:p>
            <a:pPr algn="ctr"/>
            <a:r>
              <a:rPr lang="en-US" b="1" dirty="0" smtClean="0">
                <a:hlinkClick r:id="rId3"/>
              </a:rPr>
              <a:t>www.rowan.edu/advising</a:t>
            </a:r>
            <a:endParaRPr lang="en-US" b="1" dirty="0" smtClean="0"/>
          </a:p>
          <a:p>
            <a:pPr algn="ctr"/>
            <a:r>
              <a:rPr lang="en-US" b="1" dirty="0" smtClean="0">
                <a:hlinkClick r:id="rId4"/>
              </a:rPr>
              <a:t>advise@rowan.edu</a:t>
            </a:r>
            <a:endParaRPr lang="en-US" b="1" dirty="0" smtClean="0"/>
          </a:p>
          <a:p>
            <a:endParaRPr lang="en-US" dirty="0" smtClean="0"/>
          </a:p>
          <a:p>
            <a:endParaRPr lang="en-US" dirty="0" smtClean="0"/>
          </a:p>
          <a:p>
            <a:endParaRPr lang="en-US" dirty="0"/>
          </a:p>
        </p:txBody>
      </p:sp>
      <p:pic>
        <p:nvPicPr>
          <p:cNvPr id="9" name="Picture 8" descr="fb.jpg"/>
          <p:cNvPicPr>
            <a:picLocks noChangeAspect="1"/>
          </p:cNvPicPr>
          <p:nvPr/>
        </p:nvPicPr>
        <p:blipFill>
          <a:blip r:embed="rId5" cstate="print"/>
          <a:stretch>
            <a:fillRect/>
          </a:stretch>
        </p:blipFill>
        <p:spPr>
          <a:xfrm>
            <a:off x="3200400" y="4800600"/>
            <a:ext cx="1524000" cy="457200"/>
          </a:xfrm>
          <a:prstGeom prst="rect">
            <a:avLst/>
          </a:prstGeom>
        </p:spPr>
      </p:pic>
      <p:pic>
        <p:nvPicPr>
          <p:cNvPr id="10" name="Picture 9" descr="twitter.png"/>
          <p:cNvPicPr>
            <a:picLocks noChangeAspect="1"/>
          </p:cNvPicPr>
          <p:nvPr/>
        </p:nvPicPr>
        <p:blipFill>
          <a:blip r:embed="rId6" cstate="print"/>
          <a:stretch>
            <a:fillRect/>
          </a:stretch>
        </p:blipFill>
        <p:spPr>
          <a:xfrm>
            <a:off x="5247167" y="4800600"/>
            <a:ext cx="457200" cy="457200"/>
          </a:xfrm>
          <a:prstGeom prst="rect">
            <a:avLst/>
          </a:prstGeom>
        </p:spPr>
      </p:pic>
    </p:spTree>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6604"/>
            <a:ext cx="8382000" cy="1450757"/>
          </a:xfrm>
        </p:spPr>
        <p:txBody>
          <a:bodyPr/>
          <a:lstStyle/>
          <a:p>
            <a:r>
              <a:rPr lang="en-US" dirty="0" smtClean="0"/>
              <a:t>I’ve been accepted</a:t>
            </a:r>
            <a:br>
              <a:rPr lang="en-US" dirty="0" smtClean="0"/>
            </a:br>
            <a:r>
              <a:rPr lang="en-US" dirty="0" smtClean="0"/>
              <a:t>Next steps…</a:t>
            </a:r>
            <a:endParaRPr lang="en-US" dirty="0"/>
          </a:p>
        </p:txBody>
      </p:sp>
      <p:sp>
        <p:nvSpPr>
          <p:cNvPr id="3" name="Content Placeholder 2"/>
          <p:cNvSpPr>
            <a:spLocks noGrp="1"/>
          </p:cNvSpPr>
          <p:nvPr>
            <p:ph idx="1"/>
          </p:nvPr>
        </p:nvSpPr>
        <p:spPr>
          <a:xfrm>
            <a:off x="304800" y="1845734"/>
            <a:ext cx="8458199" cy="4326466"/>
          </a:xfrm>
        </p:spPr>
        <p:txBody>
          <a:bodyPr>
            <a:normAutofit fontScale="92500"/>
          </a:bodyPr>
          <a:lstStyle/>
          <a:p>
            <a:pPr>
              <a:buFont typeface="Wingdings" panose="05000000000000000000" pitchFamily="2" charset="2"/>
              <a:buChar char="Ø"/>
            </a:pPr>
            <a:r>
              <a:rPr lang="en-US" sz="2800" dirty="0" smtClean="0"/>
              <a:t>Submit </a:t>
            </a:r>
            <a:r>
              <a:rPr lang="en-US" sz="2800" dirty="0"/>
              <a:t>the Enrollment Confirmation Form you received in the mail </a:t>
            </a:r>
            <a:r>
              <a:rPr lang="en-US" sz="2800" dirty="0" smtClean="0"/>
              <a:t>along with the $200 deposit.</a:t>
            </a:r>
          </a:p>
          <a:p>
            <a:pPr lvl="1">
              <a:buFont typeface="Wingdings" panose="05000000000000000000" pitchFamily="2" charset="2"/>
              <a:buChar char="Ø"/>
            </a:pPr>
            <a:r>
              <a:rPr lang="en-US" sz="2800" dirty="0"/>
              <a:t>To be considered for a different major, please contact the Admissions </a:t>
            </a:r>
            <a:r>
              <a:rPr lang="en-US" sz="2800" dirty="0" smtClean="0"/>
              <a:t>Office </a:t>
            </a:r>
            <a:r>
              <a:rPr lang="en-US" sz="2800" dirty="0"/>
              <a:t>prior to confirming </a:t>
            </a:r>
            <a:r>
              <a:rPr lang="en-US" sz="2800" dirty="0" smtClean="0"/>
              <a:t>enrollment</a:t>
            </a:r>
          </a:p>
          <a:p>
            <a:pPr>
              <a:buFont typeface="Wingdings" panose="05000000000000000000" pitchFamily="2" charset="2"/>
              <a:buChar char="Ø"/>
            </a:pPr>
            <a:r>
              <a:rPr lang="en-US" sz="2800" dirty="0" smtClean="0"/>
              <a:t>Your </a:t>
            </a:r>
            <a:r>
              <a:rPr lang="en-US" sz="2800" dirty="0"/>
              <a:t>Enrollment Confirmation Form and deposit </a:t>
            </a:r>
            <a:r>
              <a:rPr lang="en-US" sz="2800" dirty="0" smtClean="0"/>
              <a:t>must be received </a:t>
            </a:r>
            <a:r>
              <a:rPr lang="en-US" sz="2800" dirty="0"/>
              <a:t>and entered by the Office of Undergraduate Admissions before you can proceed with the remaining steps</a:t>
            </a:r>
            <a:r>
              <a:rPr lang="en-US" sz="2800" dirty="0" smtClean="0"/>
              <a:t>:</a:t>
            </a:r>
          </a:p>
          <a:p>
            <a:pPr lvl="1">
              <a:buFont typeface="Wingdings" panose="05000000000000000000" pitchFamily="2" charset="2"/>
              <a:buChar char="Ø"/>
            </a:pPr>
            <a:r>
              <a:rPr lang="en-US" sz="2800" dirty="0" smtClean="0"/>
              <a:t>Register for Orientation</a:t>
            </a:r>
            <a:endParaRPr lang="en-US" sz="2800" dirty="0"/>
          </a:p>
          <a:p>
            <a:pPr lvl="1">
              <a:buFont typeface="Wingdings" panose="05000000000000000000" pitchFamily="2" charset="2"/>
              <a:buChar char="Ø"/>
            </a:pPr>
            <a:r>
              <a:rPr lang="en-US" sz="2800" dirty="0" smtClean="0"/>
              <a:t>Meet with an Academic Advisor</a:t>
            </a:r>
          </a:p>
          <a:p>
            <a:pPr lvl="1">
              <a:buFont typeface="Wingdings" panose="05000000000000000000" pitchFamily="2" charset="2"/>
              <a:buChar char="Ø"/>
            </a:pPr>
            <a:r>
              <a:rPr lang="en-US" sz="2800" dirty="0" smtClean="0"/>
              <a:t>Apply for housing</a:t>
            </a:r>
          </a:p>
          <a:p>
            <a:pPr marL="201168" lvl="1" indent="0">
              <a:buNone/>
            </a:pPr>
            <a:endParaRPr lang="en-US" sz="2600" dirty="0" smtClean="0"/>
          </a:p>
          <a:p>
            <a:pPr marL="201168" lvl="1"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78230"/>
            <a:ext cx="3835400" cy="1421969"/>
          </a:xfrm>
          <a:prstGeom prst="rect">
            <a:avLst/>
          </a:prstGeom>
        </p:spPr>
      </p:pic>
    </p:spTree>
    <p:extLst>
      <p:ext uri="{BB962C8B-B14F-4D97-AF65-F5344CB8AC3E}">
        <p14:creationId xmlns:p14="http://schemas.microsoft.com/office/powerpoint/2010/main" val="3085388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838200" y="609600"/>
            <a:ext cx="7543800" cy="914400"/>
          </a:xfrm>
        </p:spPr>
        <p:txBody>
          <a:bodyPr>
            <a:normAutofit/>
          </a:bodyPr>
          <a:lstStyle/>
          <a:p>
            <a:r>
              <a:rPr lang="en-US" sz="4400" b="1" dirty="0"/>
              <a:t>Academic Advising at Rowan</a:t>
            </a:r>
          </a:p>
        </p:txBody>
      </p:sp>
      <p:sp>
        <p:nvSpPr>
          <p:cNvPr id="14" name="Content Placeholder 2"/>
          <p:cNvSpPr>
            <a:spLocks noGrp="1"/>
          </p:cNvSpPr>
          <p:nvPr>
            <p:ph idx="1"/>
          </p:nvPr>
        </p:nvSpPr>
        <p:spPr>
          <a:xfrm>
            <a:off x="457200" y="1854200"/>
            <a:ext cx="8077200" cy="4394200"/>
          </a:xfrm>
        </p:spPr>
        <p:txBody>
          <a:bodyPr>
            <a:normAutofit fontScale="92500" lnSpcReduction="10000"/>
          </a:bodyPr>
          <a:lstStyle/>
          <a:p>
            <a:pPr marL="0" indent="0">
              <a:lnSpc>
                <a:spcPct val="107000"/>
              </a:lnSpc>
              <a:spcBef>
                <a:spcPts val="0"/>
              </a:spcBef>
              <a:buNone/>
            </a:pPr>
            <a:r>
              <a:rPr lang="en-US" sz="2200" b="1" dirty="0">
                <a:ea typeface="Calibri" panose="020F0502020204030204" pitchFamily="34" charset="0"/>
                <a:cs typeface="Times New Roman" panose="02020603050405020304" pitchFamily="18" charset="0"/>
              </a:rPr>
              <a:t>Who we are:</a:t>
            </a:r>
          </a:p>
          <a:p>
            <a:pPr>
              <a:lnSpc>
                <a:spcPct val="107000"/>
              </a:lnSpc>
              <a:spcBef>
                <a:spcPts val="0"/>
              </a:spcBef>
            </a:pPr>
            <a:r>
              <a:rPr lang="en-US" sz="1900" dirty="0">
                <a:ea typeface="Calibri" panose="020F0502020204030204" pitchFamily="34" charset="0"/>
                <a:cs typeface="Times New Roman" panose="02020603050405020304" pitchFamily="18" charset="0"/>
              </a:rPr>
              <a:t>University Advising Services - Team of 40+ professional academic advisors (and growing!)</a:t>
            </a:r>
          </a:p>
          <a:p>
            <a:pPr lvl="1">
              <a:lnSpc>
                <a:spcPct val="107000"/>
              </a:lnSpc>
              <a:spcBef>
                <a:spcPts val="0"/>
              </a:spcBef>
            </a:pPr>
            <a:r>
              <a:rPr lang="en-US" sz="1900" dirty="0" smtClean="0">
                <a:ea typeface="Calibri" panose="020F0502020204030204" pitchFamily="34" charset="0"/>
                <a:cs typeface="Times New Roman" panose="02020603050405020304" pitchFamily="18" charset="0"/>
              </a:rPr>
              <a:t>University Advising Center</a:t>
            </a:r>
          </a:p>
          <a:p>
            <a:pPr lvl="1">
              <a:lnSpc>
                <a:spcPct val="107000"/>
              </a:lnSpc>
              <a:spcBef>
                <a:spcPts val="0"/>
              </a:spcBef>
            </a:pPr>
            <a:r>
              <a:rPr lang="en-US" sz="1900" dirty="0" smtClean="0">
                <a:ea typeface="Calibri" panose="020F0502020204030204" pitchFamily="34" charset="0"/>
                <a:cs typeface="Times New Roman" panose="02020603050405020304" pitchFamily="18" charset="0"/>
              </a:rPr>
              <a:t>Embedded advisors in departments</a:t>
            </a:r>
          </a:p>
          <a:p>
            <a:pPr marL="0" indent="0">
              <a:lnSpc>
                <a:spcPct val="107000"/>
              </a:lnSpc>
              <a:spcBef>
                <a:spcPts val="0"/>
              </a:spcBef>
              <a:buNone/>
            </a:pPr>
            <a:endParaRPr lang="en-US" sz="1800" b="1" dirty="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2200" b="1" dirty="0">
                <a:ea typeface="Calibri" panose="020F0502020204030204" pitchFamily="34" charset="0"/>
                <a:cs typeface="Times New Roman" panose="02020603050405020304" pitchFamily="18" charset="0"/>
              </a:rPr>
              <a:t>Who we see:</a:t>
            </a:r>
          </a:p>
          <a:p>
            <a:pPr>
              <a:lnSpc>
                <a:spcPct val="107000"/>
              </a:lnSpc>
              <a:spcBef>
                <a:spcPts val="0"/>
              </a:spcBef>
            </a:pPr>
            <a:r>
              <a:rPr lang="en-US" sz="1900" dirty="0">
                <a:ea typeface="Calibri" panose="020F0502020204030204" pitchFamily="34" charset="0"/>
                <a:cs typeface="Times New Roman" panose="02020603050405020304" pitchFamily="18" charset="0"/>
              </a:rPr>
              <a:t>Depends on the college/major</a:t>
            </a:r>
          </a:p>
          <a:p>
            <a:pPr>
              <a:lnSpc>
                <a:spcPct val="107000"/>
              </a:lnSpc>
              <a:spcBef>
                <a:spcPts val="0"/>
              </a:spcBef>
            </a:pPr>
            <a:r>
              <a:rPr lang="en-US" sz="1900" dirty="0">
                <a:ea typeface="Calibri" panose="020F0502020204030204" pitchFamily="34" charset="0"/>
                <a:cs typeface="Times New Roman" panose="02020603050405020304" pitchFamily="18" charset="0"/>
              </a:rPr>
              <a:t>Advising caseloads may be divided by:</a:t>
            </a:r>
          </a:p>
          <a:p>
            <a:pPr lvl="1">
              <a:lnSpc>
                <a:spcPct val="107000"/>
              </a:lnSpc>
              <a:spcBef>
                <a:spcPts val="0"/>
              </a:spcBef>
            </a:pPr>
            <a:r>
              <a:rPr lang="en-US" sz="1900" dirty="0" smtClean="0">
                <a:ea typeface="Calibri" panose="020F0502020204030204" pitchFamily="34" charset="0"/>
                <a:cs typeface="Times New Roman" panose="02020603050405020304" pitchFamily="18" charset="0"/>
              </a:rPr>
              <a:t>Alphabet (Ex: A-L, M-Z)</a:t>
            </a:r>
          </a:p>
          <a:p>
            <a:pPr lvl="1">
              <a:lnSpc>
                <a:spcPct val="107000"/>
              </a:lnSpc>
              <a:spcBef>
                <a:spcPts val="0"/>
              </a:spcBef>
            </a:pPr>
            <a:r>
              <a:rPr lang="en-US" sz="1900" dirty="0" smtClean="0">
                <a:ea typeface="Calibri" panose="020F0502020204030204" pitchFamily="34" charset="0"/>
                <a:cs typeface="Times New Roman" panose="02020603050405020304" pitchFamily="18" charset="0"/>
              </a:rPr>
              <a:t>Number of credits (Ex: &lt;60 credits, &gt;60 credits)</a:t>
            </a:r>
          </a:p>
          <a:p>
            <a:pPr lvl="1">
              <a:lnSpc>
                <a:spcPct val="107000"/>
              </a:lnSpc>
              <a:spcBef>
                <a:spcPts val="0"/>
              </a:spcBef>
            </a:pPr>
            <a:r>
              <a:rPr lang="en-US" sz="1900" dirty="0" smtClean="0">
                <a:ea typeface="Calibri" panose="020F0502020204030204" pitchFamily="34" charset="0"/>
                <a:cs typeface="Times New Roman" panose="02020603050405020304" pitchFamily="18" charset="0"/>
              </a:rPr>
              <a:t>One advisor for entire major</a:t>
            </a:r>
          </a:p>
          <a:p>
            <a:pPr lvl="1">
              <a:lnSpc>
                <a:spcPct val="107000"/>
              </a:lnSpc>
              <a:spcBef>
                <a:spcPts val="0"/>
              </a:spcBef>
            </a:pPr>
            <a:r>
              <a:rPr lang="en-US" sz="1900" dirty="0">
                <a:ea typeface="Calibri" panose="020F0502020204030204" pitchFamily="34" charset="0"/>
                <a:cs typeface="Times New Roman" panose="02020603050405020304" pitchFamily="18" charset="0"/>
              </a:rPr>
              <a:t>Combination (Ex: &lt;45 cr., A-L, M-Z</a:t>
            </a:r>
            <a:r>
              <a:rPr lang="en-US" sz="1900" dirty="0" smtClean="0">
                <a:ea typeface="Calibri" panose="020F0502020204030204" pitchFamily="34" charset="0"/>
                <a:cs typeface="Times New Roman" panose="02020603050405020304" pitchFamily="18" charset="0"/>
              </a:rPr>
              <a:t>)</a:t>
            </a:r>
          </a:p>
          <a:p>
            <a:pPr lvl="1">
              <a:lnSpc>
                <a:spcPct val="107000"/>
              </a:lnSpc>
              <a:spcBef>
                <a:spcPts val="0"/>
              </a:spcBef>
            </a:pPr>
            <a:endParaRPr lang="en-US" b="1" dirty="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350" dirty="0">
              <a:ea typeface="Calibri" panose="020F0502020204030204" pitchFamily="34" charset="0"/>
              <a:cs typeface="Times New Roman" panose="02020603050405020304" pitchFamily="18" charset="0"/>
            </a:endParaRPr>
          </a:p>
          <a:p>
            <a:pPr lvl="1">
              <a:lnSpc>
                <a:spcPct val="107000"/>
              </a:lnSpc>
              <a:spcBef>
                <a:spcPts val="0"/>
              </a:spcBef>
            </a:pPr>
            <a:endParaRPr lang="en-US" sz="1350" dirty="0">
              <a:ea typeface="Calibri" panose="020F0502020204030204" pitchFamily="34" charset="0"/>
              <a:cs typeface="Times New Roman" panose="02020603050405020304" pitchFamily="18" charset="0"/>
            </a:endParaRPr>
          </a:p>
        </p:txBody>
      </p:sp>
      <p:pic>
        <p:nvPicPr>
          <p:cNvPr id="11268" name="Picture 4" descr="Image result for rowan university advising"/>
          <p:cNvPicPr>
            <a:picLocks noChangeAspect="1" noChangeArrowheads="1"/>
          </p:cNvPicPr>
          <p:nvPr/>
        </p:nvPicPr>
        <p:blipFill rotWithShape="1">
          <a:blip r:embed="rId2">
            <a:extLst>
              <a:ext uri="{28A0092B-C50C-407E-A947-70E740481C1C}">
                <a14:useLocalDpi xmlns:a14="http://schemas.microsoft.com/office/drawing/2010/main" val="0"/>
              </a:ext>
            </a:extLst>
          </a:blip>
          <a:srcRect l="24614" t="653" r="9857" b="-653"/>
          <a:stretch/>
        </p:blipFill>
        <p:spPr bwMode="auto">
          <a:xfrm>
            <a:off x="5410200" y="3382143"/>
            <a:ext cx="3616037" cy="2392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27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85800" y="762000"/>
            <a:ext cx="7543800" cy="746761"/>
          </a:xfrm>
        </p:spPr>
        <p:txBody>
          <a:bodyPr>
            <a:noAutofit/>
          </a:bodyPr>
          <a:lstStyle/>
          <a:p>
            <a:r>
              <a:rPr lang="en-US" sz="5400" b="1" dirty="0"/>
              <a:t>Why seek advising?</a:t>
            </a:r>
          </a:p>
        </p:txBody>
      </p:sp>
      <p:sp>
        <p:nvSpPr>
          <p:cNvPr id="14" name="Content Placeholder 2"/>
          <p:cNvSpPr>
            <a:spLocks noGrp="1"/>
          </p:cNvSpPr>
          <p:nvPr>
            <p:ph idx="1"/>
          </p:nvPr>
        </p:nvSpPr>
        <p:spPr>
          <a:xfrm>
            <a:off x="381000" y="1905000"/>
            <a:ext cx="8382000" cy="4267200"/>
          </a:xfrm>
        </p:spPr>
        <p:txBody>
          <a:bodyPr>
            <a:normAutofit fontScale="85000" lnSpcReduction="20000"/>
          </a:bodyPr>
          <a:lstStyle/>
          <a:p>
            <a:r>
              <a:rPr lang="en-US" sz="2800" dirty="0"/>
              <a:t>Meet with your advisor at least once a semester to:</a:t>
            </a:r>
          </a:p>
          <a:p>
            <a:pPr lvl="1">
              <a:buFont typeface="Wingdings" panose="05000000000000000000" pitchFamily="2" charset="2"/>
              <a:buChar char="ü"/>
            </a:pPr>
            <a:r>
              <a:rPr lang="en-US" sz="2400" dirty="0"/>
              <a:t>Discuss current semester courses</a:t>
            </a:r>
          </a:p>
          <a:p>
            <a:pPr lvl="1">
              <a:buFont typeface="Wingdings" panose="05000000000000000000" pitchFamily="2" charset="2"/>
              <a:buChar char="ü"/>
            </a:pPr>
            <a:r>
              <a:rPr lang="en-US" sz="2400" dirty="0"/>
              <a:t>Review major requirements</a:t>
            </a:r>
          </a:p>
          <a:p>
            <a:pPr lvl="1">
              <a:buFont typeface="Wingdings" panose="05000000000000000000" pitchFamily="2" charset="2"/>
              <a:buChar char="ü"/>
            </a:pPr>
            <a:r>
              <a:rPr lang="en-US" sz="2400" dirty="0"/>
              <a:t>Plan courses for following semester</a:t>
            </a:r>
          </a:p>
          <a:p>
            <a:pPr lvl="1">
              <a:buFont typeface="Wingdings" panose="05000000000000000000" pitchFamily="2" charset="2"/>
              <a:buChar char="ü"/>
            </a:pPr>
            <a:r>
              <a:rPr lang="en-US" sz="2400" dirty="0"/>
              <a:t>Discuss career </a:t>
            </a:r>
            <a:r>
              <a:rPr lang="en-US" sz="2400" dirty="0" smtClean="0"/>
              <a:t>goals</a:t>
            </a:r>
            <a:endParaRPr lang="en-US" sz="2400" dirty="0"/>
          </a:p>
          <a:p>
            <a:pPr lvl="1">
              <a:buFont typeface="Wingdings" panose="05000000000000000000" pitchFamily="2" charset="2"/>
              <a:buChar char="ü"/>
            </a:pPr>
            <a:r>
              <a:rPr lang="en-US" sz="2400" dirty="0"/>
              <a:t>Avoid missing pre-requisites, important deadlines (withdraw, graduation application, financial aid/loans...) and remain in academic </a:t>
            </a:r>
            <a:r>
              <a:rPr lang="en-US" sz="2400" dirty="0" smtClean="0"/>
              <a:t>sequence</a:t>
            </a:r>
            <a:endParaRPr lang="en-US" sz="2400" dirty="0">
              <a:cs typeface="Arial" panose="020B0604020202020204" pitchFamily="34" charset="0"/>
            </a:endParaRPr>
          </a:p>
          <a:p>
            <a:r>
              <a:rPr lang="en-US" sz="2800" dirty="0" smtClean="0"/>
              <a:t>Ensure </a:t>
            </a:r>
            <a:r>
              <a:rPr lang="en-US" sz="2800" dirty="0"/>
              <a:t>that you are making successful progress towards graduation</a:t>
            </a:r>
          </a:p>
          <a:p>
            <a:pPr lvl="1">
              <a:buFont typeface="Wingdings" panose="05000000000000000000" pitchFamily="2" charset="2"/>
              <a:buChar char="ü"/>
            </a:pPr>
            <a:r>
              <a:rPr lang="en-US" sz="2400" dirty="0"/>
              <a:t>15 to finish!</a:t>
            </a:r>
          </a:p>
          <a:p>
            <a:pPr lvl="2">
              <a:buFont typeface="Wingdings" panose="05000000000000000000" pitchFamily="2" charset="2"/>
              <a:buChar char="ü"/>
            </a:pPr>
            <a:r>
              <a:rPr lang="en-US" sz="2400" dirty="0"/>
              <a:t>Tuition Flat Rate-5</a:t>
            </a:r>
            <a:r>
              <a:rPr lang="en-US" sz="2400" baseline="30000" dirty="0"/>
              <a:t>th</a:t>
            </a:r>
            <a:r>
              <a:rPr lang="en-US" sz="2400" dirty="0"/>
              <a:t> course no cost/Expedite graduation date</a:t>
            </a:r>
          </a:p>
          <a:p>
            <a:pPr lvl="2">
              <a:buFont typeface="Wingdings" panose="05000000000000000000" pitchFamily="2" charset="2"/>
              <a:buChar char="ü"/>
            </a:pPr>
            <a:r>
              <a:rPr lang="en-US" sz="2400" dirty="0">
                <a:solidFill>
                  <a:srgbClr val="FF0000"/>
                </a:solidFill>
              </a:rPr>
              <a:t>15 credits/semester = 30 credits/year</a:t>
            </a:r>
          </a:p>
          <a:p>
            <a:pPr lvl="2">
              <a:buFont typeface="Wingdings" panose="05000000000000000000" pitchFamily="2" charset="2"/>
              <a:buChar char="ü"/>
            </a:pPr>
            <a:r>
              <a:rPr lang="en-US" sz="2400" dirty="0">
                <a:cs typeface="Arial" panose="020B0604020202020204" pitchFamily="34" charset="0"/>
              </a:rPr>
              <a:t>Delay in expected date of graduation = Time &amp; Money</a:t>
            </a:r>
          </a:p>
          <a:p>
            <a:pPr lvl="1">
              <a:buFont typeface="Wingdings" panose="05000000000000000000" pitchFamily="2" charset="2"/>
              <a:buChar char="ü"/>
            </a:pPr>
            <a:endParaRPr lang="en-US" sz="2400" dirty="0">
              <a:cs typeface="Arial" panose="020B0604020202020204" pitchFamily="34" charset="0"/>
            </a:endParaRPr>
          </a:p>
          <a:p>
            <a:pPr lvl="1">
              <a:buFont typeface="Wingdings" panose="05000000000000000000" pitchFamily="2" charset="2"/>
              <a:buChar char="ü"/>
            </a:pPr>
            <a:endParaRPr lang="en-US" sz="2400" dirty="0">
              <a:cs typeface="Arial" panose="020B0604020202020204" pitchFamily="34" charset="0"/>
            </a:endParaRPr>
          </a:p>
          <a:p>
            <a:endParaRPr lang="en-US" sz="195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52400"/>
            <a:ext cx="1828800" cy="2743200"/>
          </a:xfrm>
          <a:prstGeom prst="rect">
            <a:avLst/>
          </a:prstGeom>
        </p:spPr>
      </p:pic>
    </p:spTree>
    <p:extLst>
      <p:ext uri="{BB962C8B-B14F-4D97-AF65-F5344CB8AC3E}">
        <p14:creationId xmlns:p14="http://schemas.microsoft.com/office/powerpoint/2010/main" val="405393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80999" y="152400"/>
            <a:ext cx="8458200" cy="914400"/>
          </a:xfrm>
        </p:spPr>
        <p:txBody>
          <a:bodyPr>
            <a:normAutofit/>
          </a:bodyPr>
          <a:lstStyle/>
          <a:p>
            <a:r>
              <a:rPr lang="en-US" sz="4400" b="1" dirty="0"/>
              <a:t>Academic Advising prior to </a:t>
            </a:r>
            <a:r>
              <a:rPr lang="en-US" sz="4400" b="1" dirty="0" smtClean="0"/>
              <a:t>Orientation</a:t>
            </a:r>
            <a:endParaRPr lang="en-US" sz="4400" dirty="0"/>
          </a:p>
        </p:txBody>
      </p:sp>
      <p:sp>
        <p:nvSpPr>
          <p:cNvPr id="4" name="Content Placeholder 3"/>
          <p:cNvSpPr>
            <a:spLocks noGrp="1"/>
          </p:cNvSpPr>
          <p:nvPr>
            <p:ph idx="1"/>
          </p:nvPr>
        </p:nvSpPr>
        <p:spPr>
          <a:xfrm>
            <a:off x="152400" y="1371600"/>
            <a:ext cx="3200399" cy="4191000"/>
          </a:xfrm>
        </p:spPr>
        <p:txBody>
          <a:bodyPr>
            <a:normAutofit/>
          </a:bodyPr>
          <a:lstStyle/>
          <a:p>
            <a:pPr marL="0" indent="0">
              <a:buNone/>
            </a:pPr>
            <a:endParaRPr lang="en-US" sz="1600" i="1" dirty="0"/>
          </a:p>
          <a:p>
            <a:pPr marL="0" indent="0">
              <a:buNone/>
            </a:pPr>
            <a:r>
              <a:rPr lang="en-US" sz="1600" i="1" dirty="0">
                <a:hlinkClick r:id="rId3"/>
              </a:rPr>
              <a:t>https://</a:t>
            </a:r>
            <a:r>
              <a:rPr lang="en-US" sz="1600" i="1" dirty="0" smtClean="0">
                <a:hlinkClick r:id="rId3"/>
              </a:rPr>
              <a:t>sites.rowan.edu/oslp/orientation/advising.html</a:t>
            </a:r>
            <a:endParaRPr lang="en-US" sz="1600" i="1" dirty="0" smtClean="0"/>
          </a:p>
          <a:p>
            <a:pPr marL="0" indent="0">
              <a:buNone/>
            </a:pPr>
            <a:endParaRPr lang="en-US" sz="1600" i="1" dirty="0"/>
          </a:p>
          <a:p>
            <a:pPr marL="0" indent="0">
              <a:buNone/>
            </a:pPr>
            <a:r>
              <a:rPr lang="en-US" sz="1600" i="1" dirty="0" smtClean="0"/>
              <a:t>Please </a:t>
            </a:r>
            <a:r>
              <a:rPr lang="en-US" sz="1600" i="1" dirty="0"/>
              <a:t>contact the departments listed </a:t>
            </a:r>
            <a:r>
              <a:rPr lang="en-US" sz="1600" i="1" dirty="0" smtClean="0"/>
              <a:t>using </a:t>
            </a:r>
            <a:r>
              <a:rPr lang="en-US" sz="1600" i="1" dirty="0"/>
              <a:t>e-mail or calling the number listed. If the department of your major is not listed, please contact the University Advising Center at 856-256-4459 for more information and/or to RSVP for one of their Advising Information Workshops.</a:t>
            </a:r>
          </a:p>
          <a:p>
            <a:pPr marL="0" indent="0">
              <a:buNone/>
            </a:pPr>
            <a:endParaRPr lang="en-US" sz="1600" i="1" dirty="0" smtClean="0"/>
          </a:p>
          <a:p>
            <a:pPr marL="0" indent="0">
              <a:buNone/>
            </a:pPr>
            <a:endParaRPr lang="en-US" sz="1600" i="1" dirty="0" smtClean="0"/>
          </a:p>
          <a:p>
            <a:pPr marL="0" indent="0">
              <a:buNone/>
            </a:pPr>
            <a:endParaRPr lang="en-US" sz="1600" i="1" dirty="0"/>
          </a:p>
          <a:p>
            <a:pPr marL="0" indent="0">
              <a:buNone/>
            </a:pPr>
            <a:endParaRPr lang="en-US" sz="1600" i="1" dirty="0"/>
          </a:p>
        </p:txBody>
      </p:sp>
      <p:pic>
        <p:nvPicPr>
          <p:cNvPr id="5" name="Picture 4"/>
          <p:cNvPicPr>
            <a:picLocks noChangeAspect="1"/>
          </p:cNvPicPr>
          <p:nvPr/>
        </p:nvPicPr>
        <p:blipFill rotWithShape="1">
          <a:blip r:embed="rId4"/>
          <a:srcRect l="64530" t="-3951" r="7731" b="-1"/>
          <a:stretch/>
        </p:blipFill>
        <p:spPr>
          <a:xfrm>
            <a:off x="3429001" y="838200"/>
            <a:ext cx="5715000" cy="5867399"/>
          </a:xfrm>
          <a:prstGeom prst="rect">
            <a:avLst/>
          </a:prstGeom>
        </p:spPr>
      </p:pic>
    </p:spTree>
    <p:extLst>
      <p:ext uri="{BB962C8B-B14F-4D97-AF65-F5344CB8AC3E}">
        <p14:creationId xmlns:p14="http://schemas.microsoft.com/office/powerpoint/2010/main" val="12313772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55000"/>
            <a:lum/>
          </a:blip>
          <a:srcRect/>
          <a:stretch>
            <a:fillRect l="-11000" r="-11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838200" y="2286000"/>
            <a:ext cx="7772400" cy="1143000"/>
          </a:xfrm>
        </p:spPr>
        <p:txBody>
          <a:bodyPr>
            <a:normAutofit fontScale="90000"/>
          </a:bodyPr>
          <a:lstStyle/>
          <a:p>
            <a:r>
              <a:rPr lang="en-US" dirty="0" smtClean="0"/>
              <a:t>General Education Requirements</a:t>
            </a:r>
            <a:br>
              <a:rPr lang="en-US" dirty="0" smtClean="0"/>
            </a:br>
            <a:endParaRPr lang="en-US" dirty="0"/>
          </a:p>
        </p:txBody>
      </p:sp>
    </p:spTree>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 y="531280"/>
            <a:ext cx="7947659" cy="1219200"/>
          </a:xfrm>
        </p:spPr>
        <p:txBody>
          <a:bodyPr>
            <a:noAutofit/>
          </a:bodyPr>
          <a:lstStyle/>
          <a:p>
            <a:pPr algn="ctr"/>
            <a:r>
              <a:rPr lang="en-US" b="1" dirty="0" smtClean="0"/>
              <a:t>General Education &amp; </a:t>
            </a:r>
            <a:br>
              <a:rPr lang="en-US" b="1" dirty="0" smtClean="0"/>
            </a:br>
            <a:r>
              <a:rPr lang="en-US" b="1" dirty="0" smtClean="0"/>
              <a:t>Rowan Experience Requirements</a:t>
            </a:r>
            <a:endParaRPr lang="en-US" b="1" dirty="0"/>
          </a:p>
        </p:txBody>
      </p:sp>
      <p:sp>
        <p:nvSpPr>
          <p:cNvPr id="3" name="Content Placeholder 2"/>
          <p:cNvSpPr>
            <a:spLocks noGrp="1"/>
          </p:cNvSpPr>
          <p:nvPr>
            <p:ph idx="1"/>
          </p:nvPr>
        </p:nvSpPr>
        <p:spPr>
          <a:xfrm>
            <a:off x="381000" y="1976885"/>
            <a:ext cx="8610600" cy="4191000"/>
          </a:xfrm>
        </p:spPr>
        <p:txBody>
          <a:bodyPr numCol="2" spcCol="457200">
            <a:normAutofit/>
          </a:bodyPr>
          <a:lstStyle/>
          <a:p>
            <a:pPr marL="0" indent="0">
              <a:buNone/>
            </a:pPr>
            <a:r>
              <a:rPr lang="en-US" b="1" dirty="0" smtClean="0"/>
              <a:t>General Education:</a:t>
            </a:r>
          </a:p>
          <a:p>
            <a:endParaRPr lang="en-US" sz="2000" dirty="0" smtClean="0"/>
          </a:p>
          <a:p>
            <a:r>
              <a:rPr lang="en-US" sz="2000" dirty="0" smtClean="0"/>
              <a:t>Communications (CC1 &amp; CC2)</a:t>
            </a:r>
          </a:p>
          <a:p>
            <a:r>
              <a:rPr lang="en-US" sz="2000" dirty="0" smtClean="0"/>
              <a:t>Math &amp; Science</a:t>
            </a:r>
          </a:p>
          <a:p>
            <a:r>
              <a:rPr lang="en-US" sz="2000" dirty="0" smtClean="0"/>
              <a:t>History/Humanities/Language (HHL)</a:t>
            </a:r>
          </a:p>
          <a:p>
            <a:r>
              <a:rPr lang="en-US" sz="2000" dirty="0" smtClean="0"/>
              <a:t>Social &amp; Behavioral Science (SBS)</a:t>
            </a:r>
          </a:p>
          <a:p>
            <a:pPr marL="0" indent="0">
              <a:buNone/>
            </a:pPr>
            <a:endParaRPr lang="en-US" u="sng" dirty="0" smtClean="0"/>
          </a:p>
          <a:p>
            <a:pPr marL="0" indent="0">
              <a:buNone/>
            </a:pPr>
            <a:endParaRPr lang="en-US" b="1" dirty="0" smtClean="0"/>
          </a:p>
          <a:p>
            <a:pPr marL="0" indent="0">
              <a:buNone/>
            </a:pPr>
            <a:endParaRPr lang="en-US" b="1" dirty="0" smtClean="0"/>
          </a:p>
          <a:p>
            <a:pPr marL="0" indent="0">
              <a:buNone/>
            </a:pPr>
            <a:r>
              <a:rPr lang="en-US" b="1" dirty="0" smtClean="0"/>
              <a:t>Rowan Experience:</a:t>
            </a:r>
            <a:endParaRPr lang="en-US" sz="2000" dirty="0" smtClean="0"/>
          </a:p>
          <a:p>
            <a:r>
              <a:rPr lang="en-US" sz="2000" dirty="0" smtClean="0"/>
              <a:t>Rowan Seminar (RS)</a:t>
            </a:r>
          </a:p>
          <a:p>
            <a:r>
              <a:rPr lang="en-US" sz="2000" dirty="0" smtClean="0"/>
              <a:t>Public Speaking</a:t>
            </a:r>
          </a:p>
          <a:p>
            <a:r>
              <a:rPr lang="en-US" sz="2000" dirty="0" smtClean="0"/>
              <a:t>Artistic &amp; Creative Experience (ACE)</a:t>
            </a:r>
          </a:p>
          <a:p>
            <a:r>
              <a:rPr lang="en-US" sz="2000" dirty="0" smtClean="0"/>
              <a:t>Lab Science (LAB)</a:t>
            </a:r>
          </a:p>
          <a:p>
            <a:r>
              <a:rPr lang="en-US" sz="2000" dirty="0" smtClean="0"/>
              <a:t>Broad-based Literature (LIT)</a:t>
            </a:r>
          </a:p>
          <a:p>
            <a:r>
              <a:rPr lang="en-US" sz="2000" dirty="0" smtClean="0"/>
              <a:t>Multicultural/Global (M/G)</a:t>
            </a:r>
          </a:p>
          <a:p>
            <a:r>
              <a:rPr lang="en-US" sz="2000" dirty="0" smtClean="0"/>
              <a:t>Writing Intensive (WI)</a:t>
            </a:r>
            <a:endParaRPr lang="en-US" sz="2000"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6165" y="4666116"/>
            <a:ext cx="361470" cy="363084"/>
          </a:xfrm>
          <a:prstGeom prst="rect">
            <a:avLst/>
          </a:prstGeom>
        </p:spPr>
      </p:pic>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6211" y="3128009"/>
            <a:ext cx="621377" cy="621377"/>
          </a:xfrm>
          <a:prstGeom prst="rect">
            <a:avLst/>
          </a:prstGeom>
        </p:spPr>
      </p:pic>
      <p:pic>
        <p:nvPicPr>
          <p:cNvPr id="6" name="Content Placehold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5004" y="4163782"/>
            <a:ext cx="426070" cy="426070"/>
          </a:xfrm>
          <a:prstGeom prst="rect">
            <a:avLst/>
          </a:prstGeom>
        </p:spPr>
      </p:pic>
      <p:pic>
        <p:nvPicPr>
          <p:cNvPr id="7" name="Content Placeholder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93731" y="3700175"/>
            <a:ext cx="387343" cy="387343"/>
          </a:xfrm>
          <a:prstGeom prst="rect">
            <a:avLst/>
          </a:prstGeom>
        </p:spPr>
      </p:pic>
      <p:pic>
        <p:nvPicPr>
          <p:cNvPr id="8" name="Content Placeholder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6667" y="5029200"/>
            <a:ext cx="487363" cy="487363"/>
          </a:xfrm>
          <a:prstGeom prst="rect">
            <a:avLst/>
          </a:prstGeom>
        </p:spPr>
      </p:pic>
      <p:pic>
        <p:nvPicPr>
          <p:cNvPr id="9" name="Content Placeholder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49138" y="2782929"/>
            <a:ext cx="396081" cy="396081"/>
          </a:xfrm>
          <a:prstGeom prst="rect">
            <a:avLst/>
          </a:prstGeom>
        </p:spPr>
      </p:pic>
    </p:spTree>
    <p:extLst>
      <p:ext uri="{BB962C8B-B14F-4D97-AF65-F5344CB8AC3E}">
        <p14:creationId xmlns:p14="http://schemas.microsoft.com/office/powerpoint/2010/main" val="23160806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6604"/>
            <a:ext cx="8153399" cy="1450757"/>
          </a:xfrm>
        </p:spPr>
        <p:txBody>
          <a:bodyPr/>
          <a:lstStyle/>
          <a:p>
            <a:r>
              <a:rPr lang="en-US" dirty="0" smtClean="0"/>
              <a:t>Transfer Credit Evaluation</a:t>
            </a:r>
            <a:endParaRPr lang="en-US" dirty="0"/>
          </a:p>
        </p:txBody>
      </p:sp>
      <p:sp>
        <p:nvSpPr>
          <p:cNvPr id="3" name="Content Placeholder 2"/>
          <p:cNvSpPr>
            <a:spLocks noGrp="1"/>
          </p:cNvSpPr>
          <p:nvPr>
            <p:ph idx="1"/>
          </p:nvPr>
        </p:nvSpPr>
        <p:spPr>
          <a:xfrm>
            <a:off x="457200" y="1845734"/>
            <a:ext cx="8153399" cy="4402666"/>
          </a:xfrm>
        </p:spPr>
        <p:txBody>
          <a:bodyPr/>
          <a:lstStyle/>
          <a:p>
            <a:pPr>
              <a:buFont typeface="Wingdings" panose="05000000000000000000" pitchFamily="2" charset="2"/>
              <a:buChar char="§"/>
            </a:pPr>
            <a:r>
              <a:rPr lang="en-US" dirty="0" smtClean="0"/>
              <a:t>After </a:t>
            </a:r>
            <a:r>
              <a:rPr lang="en-US" dirty="0"/>
              <a:t>you are accepted the Registrar’s Office will perform a transfer credit evaluation. </a:t>
            </a:r>
            <a:endParaRPr lang="en-US" dirty="0" smtClean="0"/>
          </a:p>
          <a:p>
            <a:pPr>
              <a:buFont typeface="Wingdings" panose="05000000000000000000" pitchFamily="2" charset="2"/>
              <a:buChar char="§"/>
            </a:pPr>
            <a:r>
              <a:rPr lang="en-US" dirty="0" smtClean="0"/>
              <a:t>If you have credits from a NJ community/county college, you may be able to preview anticipated articulations/course equivalencies through </a:t>
            </a:r>
            <a:r>
              <a:rPr lang="en-US" u="sng" dirty="0" smtClean="0">
                <a:hlinkClick r:id="rId2"/>
              </a:rPr>
              <a:t>Njtransfer.org</a:t>
            </a:r>
            <a:r>
              <a:rPr lang="en-US" dirty="0" smtClean="0"/>
              <a:t>.  </a:t>
            </a:r>
          </a:p>
          <a:p>
            <a:pPr>
              <a:buFont typeface="Wingdings" panose="05000000000000000000" pitchFamily="2" charset="2"/>
              <a:buChar char="§"/>
            </a:pPr>
            <a:r>
              <a:rPr lang="en-US" dirty="0" smtClean="0"/>
              <a:t>If </a:t>
            </a:r>
            <a:r>
              <a:rPr lang="en-US" dirty="0"/>
              <a:t>you are currently enrolled in classes for the current semester at another institution, remember to send a final transcript directly to the Office of the University Registrar at Rowan University once courses are completed and grades are </a:t>
            </a:r>
            <a:r>
              <a:rPr lang="en-US" dirty="0" smtClean="0"/>
              <a:t>posted</a:t>
            </a:r>
          </a:p>
          <a:p>
            <a:pPr>
              <a:buFont typeface="Wingdings" panose="05000000000000000000" pitchFamily="2" charset="2"/>
              <a:buChar char="§"/>
            </a:pPr>
            <a:r>
              <a:rPr lang="en-US" dirty="0"/>
              <a:t>Once your transfer credit evaluation is </a:t>
            </a:r>
            <a:r>
              <a:rPr lang="en-US" dirty="0" smtClean="0"/>
              <a:t>completed, you </a:t>
            </a:r>
            <a:r>
              <a:rPr lang="en-US" dirty="0"/>
              <a:t>can view it on Student Self Service Banner. </a:t>
            </a:r>
            <a:r>
              <a:rPr lang="en-US" dirty="0" smtClean="0"/>
              <a:t> You </a:t>
            </a:r>
            <a:r>
              <a:rPr lang="en-US" dirty="0"/>
              <a:t>can find it listed on your Student Academic Transcript or Student Transfer Credit Report </a:t>
            </a:r>
          </a:p>
        </p:txBody>
      </p:sp>
    </p:spTree>
    <p:extLst>
      <p:ext uri="{BB962C8B-B14F-4D97-AF65-F5344CB8AC3E}">
        <p14:creationId xmlns:p14="http://schemas.microsoft.com/office/powerpoint/2010/main" val="1805452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 </a:t>
            </a:r>
            <a:br>
              <a:rPr lang="en-US" dirty="0" smtClean="0"/>
            </a:br>
            <a:r>
              <a:rPr lang="en-US" dirty="0" smtClean="0"/>
              <a:t>“</a:t>
            </a:r>
            <a:r>
              <a:rPr lang="en-US" sz="4000" i="1" dirty="0" smtClean="0"/>
              <a:t>NEEDS </a:t>
            </a:r>
            <a:r>
              <a:rPr lang="en-US" sz="4000" i="1" dirty="0"/>
              <a:t>DEPARTMENT </a:t>
            </a:r>
            <a:r>
              <a:rPr lang="en-US" sz="4000" i="1" dirty="0" smtClean="0"/>
              <a:t>REVIEW</a:t>
            </a:r>
            <a:r>
              <a:rPr lang="en-US" sz="4000" dirty="0" smtClean="0"/>
              <a:t>”</a:t>
            </a:r>
            <a:endParaRPr lang="en-US" sz="4000" dirty="0"/>
          </a:p>
        </p:txBody>
      </p:sp>
      <p:sp>
        <p:nvSpPr>
          <p:cNvPr id="3" name="Content Placeholder 2"/>
          <p:cNvSpPr>
            <a:spLocks noGrp="1"/>
          </p:cNvSpPr>
          <p:nvPr>
            <p:ph idx="1"/>
          </p:nvPr>
        </p:nvSpPr>
        <p:spPr>
          <a:xfrm>
            <a:off x="533400" y="1845734"/>
            <a:ext cx="8077199" cy="4023360"/>
          </a:xfrm>
        </p:spPr>
        <p:txBody>
          <a:bodyPr>
            <a:normAutofit/>
          </a:bodyPr>
          <a:lstStyle/>
          <a:p>
            <a:endParaRPr lang="en-US" sz="2800" dirty="0"/>
          </a:p>
          <a:p>
            <a:r>
              <a:rPr lang="en-US" sz="2800" dirty="0"/>
              <a:t>While the academic department is performing their review, it may say </a:t>
            </a:r>
            <a:r>
              <a:rPr lang="en-US" sz="2800" b="1" dirty="0"/>
              <a:t>“Needs Department Review” </a:t>
            </a:r>
            <a:r>
              <a:rPr lang="en-US" sz="2800" dirty="0"/>
              <a:t>next to pending courses on your Rowan </a:t>
            </a:r>
            <a:r>
              <a:rPr lang="en-US" sz="2800" dirty="0" smtClean="0"/>
              <a:t>transcripts.</a:t>
            </a:r>
          </a:p>
          <a:p>
            <a:r>
              <a:rPr lang="en-US" sz="2800" dirty="0" smtClean="0"/>
              <a:t>If </a:t>
            </a:r>
            <a:r>
              <a:rPr lang="en-US" sz="2800" dirty="0"/>
              <a:t>you find this on your transcript, please know that the review is in process and updates will be posted to your records ASAP. </a:t>
            </a:r>
          </a:p>
          <a:p>
            <a:endParaRPr lang="en-US" dirty="0"/>
          </a:p>
        </p:txBody>
      </p:sp>
    </p:spTree>
    <p:extLst>
      <p:ext uri="{BB962C8B-B14F-4D97-AF65-F5344CB8AC3E}">
        <p14:creationId xmlns:p14="http://schemas.microsoft.com/office/powerpoint/2010/main" val="3619814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6604"/>
            <a:ext cx="8382000" cy="1450757"/>
          </a:xfrm>
        </p:spPr>
        <p:txBody>
          <a:bodyPr/>
          <a:lstStyle/>
          <a:p>
            <a:r>
              <a:rPr lang="en-US" dirty="0" smtClean="0"/>
              <a:t>GRAD / Degree Works Disclaimer</a:t>
            </a:r>
            <a:endParaRPr lang="en-US" dirty="0"/>
          </a:p>
        </p:txBody>
      </p:sp>
      <p:sp>
        <p:nvSpPr>
          <p:cNvPr id="3" name="Content Placeholder 2"/>
          <p:cNvSpPr>
            <a:spLocks noGrp="1"/>
          </p:cNvSpPr>
          <p:nvPr>
            <p:ph idx="1"/>
          </p:nvPr>
        </p:nvSpPr>
        <p:spPr>
          <a:xfrm>
            <a:off x="457200" y="1737361"/>
            <a:ext cx="8381999" cy="4023360"/>
          </a:xfrm>
        </p:spPr>
        <p:txBody>
          <a:bodyPr/>
          <a:lstStyle/>
          <a:p>
            <a:r>
              <a:rPr lang="en-US" dirty="0" err="1"/>
              <a:t>DegreeWorks</a:t>
            </a:r>
            <a:r>
              <a:rPr lang="en-US" dirty="0"/>
              <a:t>/GRAD is the online database used as an advising tool for students to help guide and track their progress through their particular graduation requirements. </a:t>
            </a:r>
            <a:endParaRPr lang="en-US" dirty="0" smtClean="0"/>
          </a:p>
          <a:p>
            <a:r>
              <a:rPr lang="en-US" dirty="0"/>
              <a:t>W</a:t>
            </a:r>
            <a:r>
              <a:rPr lang="en-US" dirty="0" smtClean="0"/>
              <a:t>hile </a:t>
            </a:r>
            <a:r>
              <a:rPr lang="en-US" dirty="0"/>
              <a:t>helpful, it is </a:t>
            </a:r>
            <a:r>
              <a:rPr lang="en-US" b="1" u="sng" dirty="0"/>
              <a:t>not</a:t>
            </a:r>
            <a:r>
              <a:rPr lang="en-US" dirty="0"/>
              <a:t> an official degree audit and should not be treated as such.  Remember to always confirm any schedule or program changes with your academic advisor</a:t>
            </a:r>
            <a:r>
              <a:rPr lang="en-US" dirty="0" smtClean="0"/>
              <a:t>.</a:t>
            </a:r>
          </a:p>
          <a:p>
            <a:endParaRPr lang="en-US" dirty="0"/>
          </a:p>
          <a:p>
            <a:endParaRPr lang="en-US" dirty="0"/>
          </a:p>
          <a:p>
            <a:endParaRPr lang="en-US" dirty="0">
              <a:solidFill>
                <a:srgbClr val="FF0000"/>
              </a:solidFill>
            </a:endParaRPr>
          </a:p>
        </p:txBody>
      </p:sp>
    </p:spTree>
    <p:extLst>
      <p:ext uri="{BB962C8B-B14F-4D97-AF65-F5344CB8AC3E}">
        <p14:creationId xmlns:p14="http://schemas.microsoft.com/office/powerpoint/2010/main" val="1415515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381001" y="-228600"/>
            <a:ext cx="11203663" cy="8382000"/>
          </a:xfrm>
          <a:prstGeom prst="rect">
            <a:avLst/>
          </a:prstGeom>
          <a:noFill/>
          <a:ln w="9525">
            <a:noFill/>
            <a:miter lim="800000"/>
            <a:headEnd/>
            <a:tailEnd/>
          </a:ln>
        </p:spPr>
      </p:pic>
      <p:sp>
        <p:nvSpPr>
          <p:cNvPr id="6" name="Content Placeholder 2"/>
          <p:cNvSpPr txBox="1">
            <a:spLocks/>
          </p:cNvSpPr>
          <p:nvPr/>
        </p:nvSpPr>
        <p:spPr bwMode="auto">
          <a:xfrm>
            <a:off x="530225" y="1143000"/>
            <a:ext cx="7924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lvl1pPr marL="0" indent="0" algn="ctr" rtl="0" eaLnBrk="0" fontAlgn="base" hangingPunct="0">
              <a:spcBef>
                <a:spcPct val="20000"/>
              </a:spcBef>
              <a:spcAft>
                <a:spcPct val="0"/>
              </a:spcAft>
              <a:buFontTx/>
              <a:buNone/>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lvl="1">
              <a:defRPr/>
            </a:pPr>
            <a:r>
              <a:rPr lang="en-US" sz="2400" dirty="0" smtClean="0">
                <a:cs typeface="Osaka" charset="0"/>
              </a:rPr>
              <a:t>Schedule advising appointments</a:t>
            </a:r>
          </a:p>
          <a:p>
            <a:pPr lvl="1">
              <a:defRPr/>
            </a:pPr>
            <a:r>
              <a:rPr lang="en-US" sz="2400" dirty="0" smtClean="0">
                <a:cs typeface="Osaka" charset="0"/>
              </a:rPr>
              <a:t>Schedule tutoring</a:t>
            </a:r>
          </a:p>
          <a:p>
            <a:pPr lvl="1">
              <a:defRPr/>
            </a:pPr>
            <a:r>
              <a:rPr lang="en-US" sz="2400" dirty="0" smtClean="0">
                <a:cs typeface="Osaka" charset="0"/>
              </a:rPr>
              <a:t>Review appointment calendar</a:t>
            </a:r>
          </a:p>
          <a:p>
            <a:pPr lvl="1">
              <a:defRPr/>
            </a:pPr>
            <a:r>
              <a:rPr lang="en-US" sz="2400" dirty="0" smtClean="0">
                <a:cs typeface="Osaka" charset="0"/>
              </a:rPr>
              <a:t>Review advising notes</a:t>
            </a:r>
          </a:p>
          <a:p>
            <a:pPr lvl="1">
              <a:defRPr/>
            </a:pPr>
            <a:r>
              <a:rPr lang="en-US" sz="2400" dirty="0">
                <a:cs typeface="Osaka" charset="0"/>
              </a:rPr>
              <a:t>Look for Starfish email for feedback from your </a:t>
            </a:r>
            <a:r>
              <a:rPr lang="en-US" sz="2400" dirty="0" smtClean="0">
                <a:cs typeface="Osaka" charset="0"/>
              </a:rPr>
              <a:t>instructors</a:t>
            </a:r>
          </a:p>
          <a:p>
            <a:pPr lvl="1">
              <a:defRPr/>
            </a:pPr>
            <a:r>
              <a:rPr lang="en-US" sz="2400" dirty="0" smtClean="0">
                <a:cs typeface="Osaka" charset="0"/>
              </a:rPr>
              <a:t>Setup profile &amp; preferences</a:t>
            </a:r>
          </a:p>
          <a:p>
            <a:pPr marL="457200" lvl="1" indent="0">
              <a:buFontTx/>
              <a:buNone/>
              <a:defRPr/>
            </a:pPr>
            <a:endParaRPr lang="en-US" sz="2400" dirty="0" smtClean="0">
              <a:cs typeface="Osaka" charset="0"/>
            </a:endParaRPr>
          </a:p>
          <a:p>
            <a:pPr>
              <a:defRPr/>
            </a:pPr>
            <a:r>
              <a:rPr lang="en-US" dirty="0" smtClean="0">
                <a:hlinkClick r:id="rId4"/>
              </a:rPr>
              <a:t>www.rowan.edu/rsn</a:t>
            </a:r>
            <a:endParaRPr lang="en-US" dirty="0"/>
          </a:p>
        </p:txBody>
      </p:sp>
      <p:sp>
        <p:nvSpPr>
          <p:cNvPr id="16388" name="Title 1"/>
          <p:cNvSpPr txBox="1">
            <a:spLocks/>
          </p:cNvSpPr>
          <p:nvPr/>
        </p:nvSpPr>
        <p:spPr bwMode="auto">
          <a:xfrm>
            <a:off x="609600" y="228600"/>
            <a:ext cx="8610600" cy="609600"/>
          </a:xfrm>
          <a:prstGeom prst="rect">
            <a:avLst/>
          </a:prstGeom>
          <a:noFill/>
          <a:ln w="9525">
            <a:noFill/>
            <a:miter lim="800000"/>
            <a:headEnd/>
            <a:tailEnd/>
          </a:ln>
        </p:spPr>
        <p:txBody>
          <a:bodyPr anchor="ctr"/>
          <a:lstStyle/>
          <a:p>
            <a:pPr eaLnBrk="0" hangingPunct="0"/>
            <a:r>
              <a:rPr lang="en-US" sz="3600" dirty="0" smtClean="0">
                <a:solidFill>
                  <a:schemeClr val="tx2"/>
                </a:solidFill>
                <a:latin typeface="Trebuchet MS" pitchFamily="34" charset="0"/>
              </a:rPr>
              <a:t>Rowan Success Network (</a:t>
            </a:r>
            <a:r>
              <a:rPr lang="en-US" sz="3600" dirty="0" err="1" smtClean="0">
                <a:solidFill>
                  <a:schemeClr val="tx2"/>
                </a:solidFill>
                <a:latin typeface="Trebuchet MS" pitchFamily="34" charset="0"/>
              </a:rPr>
              <a:t>StarFish</a:t>
            </a:r>
            <a:r>
              <a:rPr lang="en-US" sz="3600" dirty="0" smtClean="0">
                <a:solidFill>
                  <a:schemeClr val="tx2"/>
                </a:solidFill>
                <a:latin typeface="Trebuchet MS" pitchFamily="34" charset="0"/>
              </a:rPr>
              <a:t>)</a:t>
            </a:r>
            <a:endParaRPr lang="en-US" sz="3600" dirty="0">
              <a:solidFill>
                <a:schemeClr val="tx2"/>
              </a:solidFill>
              <a:latin typeface="Trebuchet MS" pitchFamily="34" charset="0"/>
            </a:endParaRPr>
          </a:p>
        </p:txBody>
      </p:sp>
    </p:spTree>
    <p:extLst>
      <p:ext uri="{BB962C8B-B14F-4D97-AF65-F5344CB8AC3E}">
        <p14:creationId xmlns:p14="http://schemas.microsoft.com/office/powerpoint/2010/main" val="2973420142"/>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543800" cy="1051561"/>
          </a:xfrm>
        </p:spPr>
        <p:txBody>
          <a:bodyPr/>
          <a:lstStyle/>
          <a:p>
            <a:r>
              <a:rPr lang="en-US" dirty="0">
                <a:hlinkClick r:id="rId3"/>
              </a:rPr>
              <a:t>w</a:t>
            </a:r>
            <a:r>
              <a:rPr lang="en-US" dirty="0" smtClean="0">
                <a:hlinkClick r:id="rId3"/>
              </a:rPr>
              <a:t>ww.rowan.edu/rsn</a:t>
            </a:r>
            <a:endParaRPr lang="en-US" dirty="0"/>
          </a:p>
        </p:txBody>
      </p:sp>
      <p:pic>
        <p:nvPicPr>
          <p:cNvPr id="1026" name="Picture 2"/>
          <p:cNvPicPr>
            <a:picLocks noGrp="1" noChangeAspect="1" noChangeArrowheads="1"/>
          </p:cNvPicPr>
          <p:nvPr>
            <p:ph idx="1"/>
          </p:nvPr>
        </p:nvPicPr>
        <p:blipFill>
          <a:blip r:embed="rId4" cstate="print"/>
          <a:stretch>
            <a:fillRect/>
          </a:stretch>
        </p:blipFill>
        <p:spPr bwMode="auto">
          <a:xfrm>
            <a:off x="381000" y="1280161"/>
            <a:ext cx="8533606" cy="5273039"/>
          </a:xfrm>
          <a:prstGeom prst="rect">
            <a:avLst/>
          </a:prstGeom>
          <a:noFill/>
          <a:ln w="9525">
            <a:noFill/>
            <a:miter lim="800000"/>
            <a:headEnd/>
            <a:tailEnd/>
          </a:ln>
        </p:spPr>
      </p:pic>
    </p:spTree>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5038" y="758952"/>
            <a:ext cx="7543800" cy="3566160"/>
          </a:xfrm>
        </p:spPr>
        <p:txBody>
          <a:bodyPr>
            <a:normAutofit/>
          </a:bodyPr>
          <a:lstStyle/>
          <a:p>
            <a:r>
              <a:rPr lang="en-US" sz="6600" dirty="0" smtClean="0">
                <a:solidFill>
                  <a:schemeClr val="bg2">
                    <a:lumMod val="10000"/>
                  </a:schemeClr>
                </a:solidFill>
              </a:rPr>
              <a:t>Orientation &amp; Student Leadership Programs	</a:t>
            </a:r>
            <a:endParaRPr lang="en-US" sz="6600" dirty="0">
              <a:solidFill>
                <a:schemeClr val="bg2">
                  <a:lumMod val="10000"/>
                </a:schemeClr>
              </a:solidFill>
            </a:endParaRPr>
          </a:p>
        </p:txBody>
      </p:sp>
      <p:sp>
        <p:nvSpPr>
          <p:cNvPr id="3" name="Subtitle 2"/>
          <p:cNvSpPr>
            <a:spLocks noGrp="1"/>
          </p:cNvSpPr>
          <p:nvPr>
            <p:ph type="subTitle" idx="1"/>
          </p:nvPr>
        </p:nvSpPr>
        <p:spPr/>
        <p:txBody>
          <a:bodyPr>
            <a:normAutofit fontScale="85000" lnSpcReduction="20000"/>
          </a:bodyPr>
          <a:lstStyle/>
          <a:p>
            <a:r>
              <a:rPr lang="en-US" dirty="0" smtClean="0"/>
              <a:t>Maria Arbizo</a:t>
            </a:r>
          </a:p>
          <a:p>
            <a:r>
              <a:rPr lang="en-US" i="1" dirty="0" smtClean="0"/>
              <a:t>Assistant Director, Orientation</a:t>
            </a:r>
          </a:p>
          <a:p>
            <a:r>
              <a:rPr lang="en-US" dirty="0" err="1" smtClean="0"/>
              <a:t>oslp@rowan.edu</a:t>
            </a:r>
            <a:endParaRPr lang="en-US" dirty="0"/>
          </a:p>
        </p:txBody>
      </p:sp>
    </p:spTree>
    <p:extLst>
      <p:ext uri="{BB962C8B-B14F-4D97-AF65-F5344CB8AC3E}">
        <p14:creationId xmlns:p14="http://schemas.microsoft.com/office/powerpoint/2010/main" val="913766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solidFill>
                  <a:srgbClr val="3B1808"/>
                </a:solidFill>
                <a:ea typeface="Osaka"/>
              </a:rPr>
              <a:t>www.rowan.edu/rsn</a:t>
            </a:r>
            <a:endParaRPr lang="en-US" dirty="0">
              <a:solidFill>
                <a:srgbClr val="3B1808"/>
              </a:solidFill>
              <a:ea typeface="Osaka"/>
            </a:endParaRPr>
          </a:p>
        </p:txBody>
      </p:sp>
      <p:sp>
        <p:nvSpPr>
          <p:cNvPr id="4" name="TextBox 3"/>
          <p:cNvSpPr txBox="1">
            <a:spLocks noChangeArrowheads="1"/>
          </p:cNvSpPr>
          <p:nvPr/>
        </p:nvSpPr>
        <p:spPr bwMode="auto">
          <a:xfrm>
            <a:off x="76200" y="228600"/>
            <a:ext cx="5638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Osaka" charset="0"/>
                <a:cs typeface="Osaka" charset="0"/>
              </a:defRPr>
            </a:lvl1pPr>
            <a:lvl2pPr marL="37931725" indent="-37474525" eaLnBrk="0" hangingPunct="0">
              <a:defRPr sz="2400">
                <a:solidFill>
                  <a:schemeClr val="tx1"/>
                </a:solidFill>
                <a:latin typeface="Tahoma" charset="0"/>
                <a:ea typeface="Osaka" charset="0"/>
                <a:cs typeface="Osaka" charset="0"/>
              </a:defRPr>
            </a:lvl2pPr>
            <a:lvl3pPr eaLnBrk="0" hangingPunct="0">
              <a:defRPr sz="2400">
                <a:solidFill>
                  <a:schemeClr val="tx1"/>
                </a:solidFill>
                <a:latin typeface="Tahoma" charset="0"/>
                <a:ea typeface="Osaka" charset="0"/>
                <a:cs typeface="Osaka" charset="0"/>
              </a:defRPr>
            </a:lvl3pPr>
            <a:lvl4pPr eaLnBrk="0" hangingPunct="0">
              <a:defRPr sz="2400">
                <a:solidFill>
                  <a:schemeClr val="tx1"/>
                </a:solidFill>
                <a:latin typeface="Tahoma" charset="0"/>
                <a:ea typeface="Osaka" charset="0"/>
                <a:cs typeface="Osaka" charset="0"/>
              </a:defRPr>
            </a:lvl4pPr>
            <a:lvl5pPr eaLnBrk="0" hangingPunct="0">
              <a:defRPr sz="2400">
                <a:solidFill>
                  <a:schemeClr val="tx1"/>
                </a:solidFill>
                <a:latin typeface="Tahoma" charset="0"/>
                <a:ea typeface="Osaka" charset="0"/>
                <a:cs typeface="Osaka" charset="0"/>
              </a:defRPr>
            </a:lvl5pPr>
            <a:lvl6pPr marL="457200" eaLnBrk="0" fontAlgn="base" hangingPunct="0">
              <a:spcBef>
                <a:spcPct val="0"/>
              </a:spcBef>
              <a:spcAft>
                <a:spcPct val="0"/>
              </a:spcAft>
              <a:defRPr sz="2400">
                <a:solidFill>
                  <a:schemeClr val="tx1"/>
                </a:solidFill>
                <a:latin typeface="Tahoma" charset="0"/>
                <a:ea typeface="Osaka" charset="0"/>
                <a:cs typeface="Osaka" charset="0"/>
              </a:defRPr>
            </a:lvl6pPr>
            <a:lvl7pPr marL="914400" eaLnBrk="0" fontAlgn="base" hangingPunct="0">
              <a:spcBef>
                <a:spcPct val="0"/>
              </a:spcBef>
              <a:spcAft>
                <a:spcPct val="0"/>
              </a:spcAft>
              <a:defRPr sz="2400">
                <a:solidFill>
                  <a:schemeClr val="tx1"/>
                </a:solidFill>
                <a:latin typeface="Tahoma" charset="0"/>
                <a:ea typeface="Osaka" charset="0"/>
                <a:cs typeface="Osaka" charset="0"/>
              </a:defRPr>
            </a:lvl7pPr>
            <a:lvl8pPr marL="1371600" eaLnBrk="0" fontAlgn="base" hangingPunct="0">
              <a:spcBef>
                <a:spcPct val="0"/>
              </a:spcBef>
              <a:spcAft>
                <a:spcPct val="0"/>
              </a:spcAft>
              <a:defRPr sz="2400">
                <a:solidFill>
                  <a:schemeClr val="tx1"/>
                </a:solidFill>
                <a:latin typeface="Tahoma" charset="0"/>
                <a:ea typeface="Osaka" charset="0"/>
                <a:cs typeface="Osaka" charset="0"/>
              </a:defRPr>
            </a:lvl8pPr>
            <a:lvl9pPr marL="1828800" eaLnBrk="0" fontAlgn="base" hangingPunct="0">
              <a:spcBef>
                <a:spcPct val="0"/>
              </a:spcBef>
              <a:spcAft>
                <a:spcPct val="0"/>
              </a:spcAft>
              <a:defRPr sz="2400">
                <a:solidFill>
                  <a:schemeClr val="tx1"/>
                </a:solidFill>
                <a:latin typeface="Tahoma" charset="0"/>
                <a:ea typeface="Osaka" charset="0"/>
                <a:cs typeface="Osaka" charset="0"/>
              </a:defRPr>
            </a:lvl9pPr>
          </a:lstStyle>
          <a:p>
            <a:pPr eaLnBrk="1" hangingPunct="1">
              <a:defRPr/>
            </a:pPr>
            <a:r>
              <a:rPr lang="en-US" sz="3600" dirty="0" smtClean="0">
                <a:latin typeface="+mj-lt"/>
                <a:cs typeface="Calibri" charset="0"/>
              </a:rPr>
              <a:t>Your RSN Dashboard</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483"/>
          <a:stretch/>
        </p:blipFill>
        <p:spPr bwMode="auto">
          <a:xfrm>
            <a:off x="-1524000" y="304800"/>
            <a:ext cx="12546942" cy="7114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37079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2057400"/>
            <a:ext cx="7924800" cy="4006610"/>
          </a:xfrm>
          <a:prstGeom prst="rect">
            <a:avLst/>
          </a:prstGeom>
        </p:spPr>
        <p:txBody>
          <a:bodyPr wrap="square">
            <a:spAutoFit/>
          </a:bodyPr>
          <a:lstStyle/>
          <a:p>
            <a:pPr marR="0" lvl="0">
              <a:spcBef>
                <a:spcPts val="0"/>
              </a:spcBef>
              <a:spcAft>
                <a:spcPts val="0"/>
              </a:spcAft>
            </a:pPr>
            <a:endParaRPr lang="en-US" sz="2400" dirty="0">
              <a:latin typeface="Arial" panose="020B0604020202020204" pitchFamily="34" charset="0"/>
              <a:ea typeface="Times New Roman" panose="02020603050405020304" pitchFamily="18" charset="0"/>
            </a:endParaRPr>
          </a:p>
          <a:p>
            <a:pPr marR="0" lvl="0">
              <a:spcBef>
                <a:spcPts val="0"/>
              </a:spcBef>
              <a:spcAft>
                <a:spcPts val="0"/>
              </a:spcAft>
            </a:pPr>
            <a:r>
              <a:rPr lang="en-US" sz="3200" dirty="0" smtClean="0">
                <a:ea typeface="Times New Roman" panose="02020603050405020304" pitchFamily="18" charset="0"/>
              </a:rPr>
              <a:t>Section Tally</a:t>
            </a:r>
            <a:endParaRPr lang="en-US" sz="3200" dirty="0">
              <a:ea typeface="Times New Roman" panose="02020603050405020304" pitchFamily="18" charset="0"/>
            </a:endParaRPr>
          </a:p>
          <a:p>
            <a:pPr marL="800100" marR="0" indent="-342900">
              <a:lnSpc>
                <a:spcPct val="107000"/>
              </a:lnSpc>
              <a:spcBef>
                <a:spcPts val="0"/>
              </a:spcBef>
              <a:spcAft>
                <a:spcPts val="800"/>
              </a:spcAft>
              <a:buFont typeface="Arial" panose="020B0604020202020204" pitchFamily="34" charset="0"/>
              <a:buChar char="•"/>
            </a:pPr>
            <a:r>
              <a:rPr lang="en-US" sz="2000" u="sng" dirty="0" smtClean="0">
                <a:solidFill>
                  <a:srgbClr val="0563C1"/>
                </a:solidFill>
                <a:latin typeface="Arial" panose="020B0604020202020204" pitchFamily="34" charset="0"/>
                <a:ea typeface="Times New Roman" panose="02020603050405020304" pitchFamily="18" charset="0"/>
                <a:hlinkClick r:id="rId2"/>
              </a:rPr>
              <a:t>http</a:t>
            </a:r>
            <a:r>
              <a:rPr lang="en-US" sz="2000" u="sng" dirty="0">
                <a:solidFill>
                  <a:srgbClr val="0563C1"/>
                </a:solidFill>
                <a:latin typeface="Arial" panose="020B0604020202020204" pitchFamily="34" charset="0"/>
                <a:ea typeface="Times New Roman" panose="02020603050405020304" pitchFamily="18" charset="0"/>
                <a:hlinkClick r:id="rId2"/>
              </a:rPr>
              <a:t>://</a:t>
            </a:r>
            <a:r>
              <a:rPr lang="en-US" sz="2000" u="sng" dirty="0" smtClean="0">
                <a:solidFill>
                  <a:srgbClr val="0563C1"/>
                </a:solidFill>
                <a:latin typeface="Arial" panose="020B0604020202020204" pitchFamily="34" charset="0"/>
                <a:ea typeface="Times New Roman" panose="02020603050405020304" pitchFamily="18" charset="0"/>
                <a:hlinkClick r:id="rId2"/>
              </a:rPr>
              <a:t>banner.rowan.edu/reports/reports.pl?task=Section_Tally</a:t>
            </a:r>
            <a:endParaRPr lang="en-US" sz="2000" u="sng" dirty="0" smtClean="0">
              <a:solidFill>
                <a:srgbClr val="0563C1"/>
              </a:solidFill>
              <a:latin typeface="Arial" panose="020B0604020202020204" pitchFamily="34" charset="0"/>
              <a:ea typeface="Times New Roman" panose="02020603050405020304" pitchFamily="18" charset="0"/>
            </a:endParaRPr>
          </a:p>
          <a:p>
            <a:pPr marL="800100" marR="0" indent="-342900">
              <a:lnSpc>
                <a:spcPct val="107000"/>
              </a:lnSpc>
              <a:spcBef>
                <a:spcPts val="0"/>
              </a:spcBef>
              <a:spcAft>
                <a:spcPts val="800"/>
              </a:spcAft>
              <a:buFont typeface="Arial" panose="020B0604020202020204" pitchFamily="34" charset="0"/>
              <a:buChar char="•"/>
            </a:pPr>
            <a:endParaRPr lang="en-US" sz="2000" u="sng" dirty="0">
              <a:solidFill>
                <a:srgbClr val="0563C1"/>
              </a:solidFill>
              <a:latin typeface="Arial" panose="020B0604020202020204" pitchFamily="34" charset="0"/>
              <a:ea typeface="Times New Roman" panose="02020603050405020304" pitchFamily="18" charset="0"/>
            </a:endParaRPr>
          </a:p>
          <a:p>
            <a:pPr marL="457200">
              <a:lnSpc>
                <a:spcPct val="107000"/>
              </a:lnSpc>
              <a:spcAft>
                <a:spcPts val="800"/>
              </a:spcAft>
            </a:pPr>
            <a:r>
              <a:rPr lang="en-US" sz="2000" dirty="0" smtClean="0">
                <a:latin typeface="Arial" panose="020B0604020202020204" pitchFamily="34" charset="0"/>
                <a:ea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smtClean="0">
                <a:latin typeface="Arial" panose="020B0604020202020204" pitchFamily="34" charset="0"/>
                <a:ea typeface="Calibri" panose="020F0502020204030204" pitchFamily="34" charset="0"/>
                <a:cs typeface="Times New Roman" panose="02020603050405020304" pitchFamily="18" charset="0"/>
              </a:rPr>
              <a:t>Planning to take an o</a:t>
            </a:r>
            <a:r>
              <a:rPr lang="en-US" sz="2400" dirty="0" smtClean="0">
                <a:latin typeface="Arial" panose="020B0604020202020204" pitchFamily="34" charset="0"/>
                <a:ea typeface="Times New Roman" panose="02020603050405020304" pitchFamily="18" charset="0"/>
              </a:rPr>
              <a:t>nline course? </a:t>
            </a:r>
            <a:endParaRPr lang="en-US" sz="2400" dirty="0">
              <a:latin typeface="Times New Roman" panose="02020603050405020304" pitchFamily="18" charset="0"/>
              <a:ea typeface="Times New Roman" panose="02020603050405020304" pitchFamily="18" charset="0"/>
            </a:endParaRPr>
          </a:p>
          <a:p>
            <a:pPr marL="800100" marR="0" indent="-342900">
              <a:lnSpc>
                <a:spcPct val="107000"/>
              </a:lnSpc>
              <a:spcBef>
                <a:spcPts val="0"/>
              </a:spcBef>
              <a:spcAft>
                <a:spcPts val="8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000" dirty="0" smtClean="0">
                <a:latin typeface="Arial" panose="020B0604020202020204" pitchFamily="34" charset="0"/>
                <a:ea typeface="Times New Roman" panose="02020603050405020304" pitchFamily="18" charset="0"/>
              </a:rPr>
              <a:t>Prerequisite=Rowan </a:t>
            </a:r>
            <a:r>
              <a:rPr lang="en-US" sz="2000" dirty="0">
                <a:latin typeface="Arial" panose="020B0604020202020204" pitchFamily="34" charset="0"/>
                <a:ea typeface="Times New Roman" panose="02020603050405020304" pitchFamily="18" charset="0"/>
              </a:rPr>
              <a:t>Online </a:t>
            </a:r>
            <a:r>
              <a:rPr lang="en-US" sz="2000" dirty="0" smtClean="0">
                <a:latin typeface="Arial" panose="020B0604020202020204" pitchFamily="34" charset="0"/>
                <a:ea typeface="Times New Roman" panose="02020603050405020304" pitchFamily="18" charset="0"/>
              </a:rPr>
              <a:t>Immersion Training (ONL)</a:t>
            </a:r>
          </a:p>
          <a:p>
            <a:pPr marL="800100" marR="0" indent="-342900">
              <a:lnSpc>
                <a:spcPct val="107000"/>
              </a:lnSpc>
              <a:spcBef>
                <a:spcPts val="0"/>
              </a:spcBef>
              <a:spcAft>
                <a:spcPts val="800"/>
              </a:spcAft>
              <a:buFont typeface="Arial" panose="020B0604020202020204" pitchFamily="34" charset="0"/>
              <a:buChar char="•"/>
            </a:pPr>
            <a:endParaRPr lang="en-US" sz="2000">
              <a:effectLst/>
              <a:latin typeface="Arial" panose="020B0604020202020204" pitchFamily="34" charset="0"/>
              <a:ea typeface="Times New Roman" panose="02020603050405020304" pitchFamily="18" charset="0"/>
            </a:endParaRPr>
          </a:p>
          <a:p>
            <a:pPr marL="457200" marR="0">
              <a:lnSpc>
                <a:spcPct val="107000"/>
              </a:lnSpc>
              <a:spcBef>
                <a:spcPts val="0"/>
              </a:spcBef>
              <a:spcAft>
                <a:spcPts val="800"/>
              </a:spcAft>
            </a:pPr>
            <a:endParaRPr lang="en-US" sz="2000" dirty="0">
              <a:effectLst/>
              <a:latin typeface="Times New Roman" panose="02020603050405020304" pitchFamily="18" charset="0"/>
              <a:ea typeface="Times New Roman" panose="02020603050405020304" pitchFamily="18" charset="0"/>
            </a:endParaRPr>
          </a:p>
        </p:txBody>
      </p:sp>
      <p:sp>
        <p:nvSpPr>
          <p:cNvPr id="4" name="Title 1"/>
          <p:cNvSpPr txBox="1">
            <a:spLocks/>
          </p:cNvSpPr>
          <p:nvPr/>
        </p:nvSpPr>
        <p:spPr>
          <a:xfrm>
            <a:off x="381000" y="594519"/>
            <a:ext cx="8077200" cy="944562"/>
          </a:xfrm>
          <a:prstGeom prst="rect">
            <a:avLst/>
          </a:prstGeom>
        </p:spPr>
        <p:txBody>
          <a:bodyP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b="1" dirty="0" smtClean="0"/>
              <a:t>How Do I Search for Courses?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304800"/>
            <a:ext cx="2686050" cy="2057400"/>
          </a:xfrm>
          <a:prstGeom prst="rect">
            <a:avLst/>
          </a:prstGeom>
        </p:spPr>
      </p:pic>
    </p:spTree>
    <p:extLst>
      <p:ext uri="{BB962C8B-B14F-4D97-AF65-F5344CB8AC3E}">
        <p14:creationId xmlns:p14="http://schemas.microsoft.com/office/powerpoint/2010/main" val="4110437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000"/>
          <a:stretch/>
        </p:blipFill>
        <p:spPr>
          <a:xfrm>
            <a:off x="152400" y="533400"/>
            <a:ext cx="8915400" cy="5562600"/>
          </a:xfrm>
          <a:prstGeom prst="rect">
            <a:avLst/>
          </a:prstGeom>
        </p:spPr>
      </p:pic>
    </p:spTree>
    <p:extLst>
      <p:ext uri="{BB962C8B-B14F-4D97-AF65-F5344CB8AC3E}">
        <p14:creationId xmlns:p14="http://schemas.microsoft.com/office/powerpoint/2010/main" val="2159435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000"/>
          <a:stretch/>
        </p:blipFill>
        <p:spPr>
          <a:xfrm>
            <a:off x="152400" y="228600"/>
            <a:ext cx="8839200" cy="6096000"/>
          </a:xfrm>
          <a:prstGeom prst="rect">
            <a:avLst/>
          </a:prstGeom>
        </p:spPr>
      </p:pic>
    </p:spTree>
    <p:extLst>
      <p:ext uri="{BB962C8B-B14F-4D97-AF65-F5344CB8AC3E}">
        <p14:creationId xmlns:p14="http://schemas.microsoft.com/office/powerpoint/2010/main" val="2457543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19000"/>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4419600"/>
            <a:ext cx="7772400" cy="1362075"/>
          </a:xfrm>
        </p:spPr>
        <p:txBody>
          <a:bodyPr>
            <a:normAutofit fontScale="90000"/>
          </a:bodyPr>
          <a:lstStyle/>
          <a:p>
            <a:r>
              <a:rPr lang="en-US" dirty="0" smtClean="0"/>
              <a:t>Self-Service Banner	</a:t>
            </a:r>
            <a:endParaRPr lang="en-US" dirty="0"/>
          </a:p>
        </p:txBody>
      </p:sp>
      <p:sp>
        <p:nvSpPr>
          <p:cNvPr id="3" name="Content Placeholder 2"/>
          <p:cNvSpPr>
            <a:spLocks noGrp="1"/>
          </p:cNvSpPr>
          <p:nvPr>
            <p:ph type="body" idx="1"/>
          </p:nvPr>
        </p:nvSpPr>
        <p:spPr>
          <a:xfrm>
            <a:off x="990600" y="3124200"/>
            <a:ext cx="7772400" cy="1500187"/>
          </a:xfrm>
        </p:spPr>
        <p:txBody>
          <a:bodyPr/>
          <a:lstStyle/>
          <a:p>
            <a:endParaRPr lang="en-US" sz="2400" dirty="0" smtClean="0">
              <a:hlinkClick r:id="rId4"/>
            </a:endParaRPr>
          </a:p>
          <a:p>
            <a:r>
              <a:rPr lang="en-US" sz="2400" dirty="0" smtClean="0">
                <a:hlinkClick r:id="rId5"/>
              </a:rPr>
              <a:t>Self-Service Banner</a:t>
            </a:r>
            <a:endParaRPr lang="en-US" sz="2400" dirty="0" smtClean="0"/>
          </a:p>
          <a:p>
            <a:endParaRPr lang="en-US" dirty="0"/>
          </a:p>
        </p:txBody>
      </p:sp>
    </p:spTree>
  </p:cSld>
  <p:clrMapOvr>
    <a:masterClrMapping/>
  </p:clrMapOvr>
  <p:transition spd="med">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37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7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653685"/>
      </p:ext>
    </p:extLst>
  </p:cSld>
  <p:clrMapOvr>
    <a:masterClrMapping/>
  </p:clrMapOvr>
  <p:transition spd="med">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27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7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rot="11088810">
            <a:off x="3276600" y="3124200"/>
            <a:ext cx="1752600" cy="3810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ahoma" pitchFamily="-109" charset="0"/>
            </a:endParaRPr>
          </a:p>
        </p:txBody>
      </p:sp>
    </p:spTree>
    <p:extLst>
      <p:ext uri="{BB962C8B-B14F-4D97-AF65-F5344CB8AC3E}">
        <p14:creationId xmlns:p14="http://schemas.microsoft.com/office/powerpoint/2010/main" val="2057133105"/>
      </p:ext>
    </p:extLst>
  </p:cSld>
  <p:clrMapOvr>
    <a:masterClrMapping/>
  </p:clrMapOvr>
  <p:transition spd="med">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351" t="10308" r="63841" b="30422"/>
          <a:stretch/>
        </p:blipFill>
        <p:spPr>
          <a:xfrm>
            <a:off x="838200" y="152400"/>
            <a:ext cx="7230107" cy="5562600"/>
          </a:xfrm>
          <a:prstGeom prst="rect">
            <a:avLst/>
          </a:prstGeom>
        </p:spPr>
      </p:pic>
    </p:spTree>
    <p:extLst>
      <p:ext uri="{BB962C8B-B14F-4D97-AF65-F5344CB8AC3E}">
        <p14:creationId xmlns:p14="http://schemas.microsoft.com/office/powerpoint/2010/main" val="1987149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166" t="29259" r="64167" b="26296"/>
          <a:stretch/>
        </p:blipFill>
        <p:spPr>
          <a:xfrm>
            <a:off x="0" y="609600"/>
            <a:ext cx="8453121" cy="4876800"/>
          </a:xfrm>
          <a:prstGeom prst="rect">
            <a:avLst/>
          </a:prstGeom>
        </p:spPr>
      </p:pic>
    </p:spTree>
    <p:extLst>
      <p:ext uri="{BB962C8B-B14F-4D97-AF65-F5344CB8AC3E}">
        <p14:creationId xmlns:p14="http://schemas.microsoft.com/office/powerpoint/2010/main" val="3955788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4167" t="29259" r="65000" b="35185"/>
          <a:stretch/>
        </p:blipFill>
        <p:spPr>
          <a:xfrm>
            <a:off x="381000" y="685800"/>
            <a:ext cx="8413741" cy="4038600"/>
          </a:xfrm>
          <a:prstGeom prst="rect">
            <a:avLst/>
          </a:prstGeom>
        </p:spPr>
      </p:pic>
    </p:spTree>
    <p:extLst>
      <p:ext uri="{BB962C8B-B14F-4D97-AF65-F5344CB8AC3E}">
        <p14:creationId xmlns:p14="http://schemas.microsoft.com/office/powerpoint/2010/main" val="3934216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10000"/>
                  </a:schemeClr>
                </a:solidFill>
              </a:rPr>
              <a:t>Orientation Communication</a:t>
            </a:r>
          </a:p>
        </p:txBody>
      </p:sp>
      <p:sp>
        <p:nvSpPr>
          <p:cNvPr id="3" name="Content Placeholder 2"/>
          <p:cNvSpPr>
            <a:spLocks noGrp="1"/>
          </p:cNvSpPr>
          <p:nvPr>
            <p:ph idx="1"/>
          </p:nvPr>
        </p:nvSpPr>
        <p:spPr>
          <a:xfrm>
            <a:off x="381000" y="1828800"/>
            <a:ext cx="8458200" cy="4114800"/>
          </a:xfrm>
        </p:spPr>
        <p:txBody>
          <a:bodyPr>
            <a:noAutofit/>
          </a:bodyPr>
          <a:lstStyle/>
          <a:p>
            <a:pPr>
              <a:buFont typeface="Arial" charset="0"/>
              <a:buChar char="•"/>
            </a:pPr>
            <a:r>
              <a:rPr lang="en-US" sz="2400" dirty="0">
                <a:solidFill>
                  <a:schemeClr val="bg2">
                    <a:lumMod val="10000"/>
                  </a:schemeClr>
                </a:solidFill>
              </a:rPr>
              <a:t>Confirm admissions enrollment – it usually takes about one week for OSLP to receive your information </a:t>
            </a:r>
          </a:p>
          <a:p>
            <a:pPr>
              <a:buFont typeface="Arial" charset="0"/>
              <a:buChar char="•"/>
            </a:pPr>
            <a:r>
              <a:rPr lang="en-US" sz="2400" b="1" dirty="0">
                <a:solidFill>
                  <a:schemeClr val="bg2">
                    <a:lumMod val="10000"/>
                  </a:schemeClr>
                </a:solidFill>
              </a:rPr>
              <a:t> Activate your Rowan Network Account at </a:t>
            </a:r>
            <a:r>
              <a:rPr lang="en-US" sz="2400" b="1" dirty="0">
                <a:solidFill>
                  <a:schemeClr val="bg2">
                    <a:lumMod val="10000"/>
                  </a:schemeClr>
                </a:solidFill>
                <a:hlinkClick r:id="rId2"/>
              </a:rPr>
              <a:t>https://id.rowan.edu</a:t>
            </a:r>
            <a:r>
              <a:rPr lang="en-US" sz="2400" b="1" dirty="0">
                <a:solidFill>
                  <a:schemeClr val="bg2">
                    <a:lumMod val="10000"/>
                  </a:schemeClr>
                </a:solidFill>
              </a:rPr>
              <a:t> </a:t>
            </a:r>
          </a:p>
          <a:p>
            <a:pPr lvl="1">
              <a:buFont typeface="Arial" charset="0"/>
              <a:buChar char="•"/>
            </a:pPr>
            <a:r>
              <a:rPr lang="en-US" sz="2400" b="1" dirty="0">
                <a:solidFill>
                  <a:schemeClr val="bg2">
                    <a:lumMod val="10000"/>
                  </a:schemeClr>
                </a:solidFill>
              </a:rPr>
              <a:t>You need your Network Username and password to log in to the orientation reservation system!</a:t>
            </a:r>
          </a:p>
          <a:p>
            <a:pPr lvl="1">
              <a:buFont typeface="Arial" charset="0"/>
              <a:buChar char="•"/>
            </a:pPr>
            <a:r>
              <a:rPr lang="en-US" sz="2400" b="1" dirty="0">
                <a:solidFill>
                  <a:schemeClr val="bg2">
                    <a:lumMod val="10000"/>
                  </a:schemeClr>
                </a:solidFill>
              </a:rPr>
              <a:t>Click “I don’t know my username”</a:t>
            </a:r>
          </a:p>
          <a:p>
            <a:pPr>
              <a:buFont typeface="Arial" charset="0"/>
              <a:buChar char="•"/>
            </a:pPr>
            <a:r>
              <a:rPr lang="en-US" sz="2400" dirty="0">
                <a:solidFill>
                  <a:schemeClr val="bg2">
                    <a:lumMod val="10000"/>
                  </a:schemeClr>
                </a:solidFill>
              </a:rPr>
              <a:t>Email to personal email address </a:t>
            </a:r>
          </a:p>
          <a:p>
            <a:pPr>
              <a:buFont typeface="Arial" charset="0"/>
              <a:buChar char="•"/>
            </a:pPr>
            <a:r>
              <a:rPr lang="en-US" sz="2400" dirty="0">
                <a:solidFill>
                  <a:schemeClr val="bg2">
                    <a:lumMod val="10000"/>
                  </a:schemeClr>
                </a:solidFill>
              </a:rPr>
              <a:t>Mailer to primary address </a:t>
            </a:r>
          </a:p>
        </p:txBody>
      </p:sp>
    </p:spTree>
    <p:extLst>
      <p:ext uri="{BB962C8B-B14F-4D97-AF65-F5344CB8AC3E}">
        <p14:creationId xmlns:p14="http://schemas.microsoft.com/office/powerpoint/2010/main" val="3702639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286" t="23333" r="64706" b="11481"/>
          <a:stretch/>
        </p:blipFill>
        <p:spPr>
          <a:xfrm>
            <a:off x="381000" y="533400"/>
            <a:ext cx="8077200" cy="5297427"/>
          </a:xfrm>
          <a:prstGeom prst="rect">
            <a:avLst/>
          </a:prstGeom>
        </p:spPr>
      </p:pic>
    </p:spTree>
    <p:extLst>
      <p:ext uri="{BB962C8B-B14F-4D97-AF65-F5344CB8AC3E}">
        <p14:creationId xmlns:p14="http://schemas.microsoft.com/office/powerpoint/2010/main" val="16045477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166" t="20740" r="64167" b="31852"/>
          <a:stretch/>
        </p:blipFill>
        <p:spPr>
          <a:xfrm>
            <a:off x="685800" y="685800"/>
            <a:ext cx="7772400" cy="4495800"/>
          </a:xfrm>
          <a:prstGeom prst="rect">
            <a:avLst/>
          </a:prstGeom>
        </p:spPr>
      </p:pic>
    </p:spTree>
    <p:extLst>
      <p:ext uri="{BB962C8B-B14F-4D97-AF65-F5344CB8AC3E}">
        <p14:creationId xmlns:p14="http://schemas.microsoft.com/office/powerpoint/2010/main" val="1439058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68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7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5562072"/>
      </p:ext>
    </p:extLst>
  </p:cSld>
  <p:clrMapOvr>
    <a:masterClrMapping/>
  </p:clrMapOvr>
  <p:transition spd="med">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Registration at RU works</a:t>
            </a:r>
            <a:r>
              <a:rPr lang="en-US" b="1" dirty="0" smtClean="0"/>
              <a:t>:</a:t>
            </a:r>
            <a:endParaRPr lang="en-US" dirty="0"/>
          </a:p>
        </p:txBody>
      </p:sp>
      <p:sp>
        <p:nvSpPr>
          <p:cNvPr id="3" name="Content Placeholder 2"/>
          <p:cNvSpPr>
            <a:spLocks noGrp="1"/>
          </p:cNvSpPr>
          <p:nvPr>
            <p:ph idx="1"/>
          </p:nvPr>
        </p:nvSpPr>
        <p:spPr>
          <a:xfrm>
            <a:off x="822959" y="1845734"/>
            <a:ext cx="7543801" cy="4326466"/>
          </a:xfrm>
        </p:spPr>
        <p:txBody>
          <a:bodyPr>
            <a:normAutofit/>
          </a:bodyPr>
          <a:lstStyle/>
          <a:p>
            <a:pPr>
              <a:buFont typeface="Wingdings" panose="05000000000000000000" pitchFamily="2" charset="2"/>
              <a:buChar char="§"/>
            </a:pPr>
            <a:r>
              <a:rPr lang="en-US" sz="2400" dirty="0"/>
              <a:t>First Week of </a:t>
            </a:r>
            <a:r>
              <a:rPr lang="en-US" sz="2400" dirty="0" smtClean="0"/>
              <a:t>Registration</a:t>
            </a:r>
          </a:p>
          <a:p>
            <a:pPr lvl="1">
              <a:buFont typeface="Wingdings" panose="05000000000000000000" pitchFamily="2" charset="2"/>
              <a:buChar char="§"/>
            </a:pPr>
            <a:r>
              <a:rPr lang="en-US" sz="2400" b="1" dirty="0"/>
              <a:t>Seniors (90+ credits) and Students with Priority Registration </a:t>
            </a:r>
            <a:r>
              <a:rPr lang="en-US" sz="2400" b="1" dirty="0" smtClean="0"/>
              <a:t>Status</a:t>
            </a:r>
          </a:p>
          <a:p>
            <a:pPr>
              <a:buFont typeface="Wingdings" panose="05000000000000000000" pitchFamily="2" charset="2"/>
              <a:buChar char="§"/>
            </a:pPr>
            <a:r>
              <a:rPr lang="en-US" sz="2400" dirty="0"/>
              <a:t>Second Week of Registration </a:t>
            </a:r>
            <a:endParaRPr lang="en-US" sz="2400" dirty="0" smtClean="0"/>
          </a:p>
          <a:p>
            <a:pPr lvl="1">
              <a:buFont typeface="Wingdings" panose="05000000000000000000" pitchFamily="2" charset="2"/>
              <a:buChar char="§"/>
            </a:pPr>
            <a:r>
              <a:rPr lang="en-US" sz="2400" b="1" dirty="0" smtClean="0"/>
              <a:t>Juniors </a:t>
            </a:r>
            <a:r>
              <a:rPr lang="en-US" sz="2400" b="1" dirty="0"/>
              <a:t>(58+ credits</a:t>
            </a:r>
            <a:r>
              <a:rPr lang="en-US" sz="2400" b="1" dirty="0" smtClean="0"/>
              <a:t>)</a:t>
            </a:r>
          </a:p>
          <a:p>
            <a:pPr>
              <a:buFont typeface="Wingdings" panose="05000000000000000000" pitchFamily="2" charset="2"/>
              <a:buChar char="§"/>
            </a:pPr>
            <a:r>
              <a:rPr lang="en-US" sz="2400" dirty="0"/>
              <a:t>Third Week of </a:t>
            </a:r>
            <a:r>
              <a:rPr lang="en-US" sz="2400" dirty="0" smtClean="0"/>
              <a:t>Registration</a:t>
            </a:r>
          </a:p>
          <a:p>
            <a:pPr lvl="1">
              <a:buFont typeface="Wingdings" panose="05000000000000000000" pitchFamily="2" charset="2"/>
              <a:buChar char="§"/>
            </a:pPr>
            <a:r>
              <a:rPr lang="en-US" sz="2400" b="1" dirty="0"/>
              <a:t>Sophomores (24+ credits</a:t>
            </a:r>
            <a:r>
              <a:rPr lang="en-US" sz="2400" b="1" dirty="0" smtClean="0"/>
              <a:t>)</a:t>
            </a:r>
          </a:p>
          <a:p>
            <a:pPr>
              <a:buFont typeface="Wingdings" panose="05000000000000000000" pitchFamily="2" charset="2"/>
              <a:buChar char="§"/>
            </a:pPr>
            <a:r>
              <a:rPr lang="en-US" sz="2400" dirty="0"/>
              <a:t>Fourth Week of </a:t>
            </a:r>
            <a:r>
              <a:rPr lang="en-US" sz="2400" dirty="0" smtClean="0"/>
              <a:t>Registration</a:t>
            </a:r>
          </a:p>
          <a:p>
            <a:pPr lvl="1">
              <a:buFont typeface="Wingdings" panose="05000000000000000000" pitchFamily="2" charset="2"/>
              <a:buChar char="§"/>
            </a:pPr>
            <a:r>
              <a:rPr lang="en-US" sz="2400" b="1" dirty="0"/>
              <a:t>Freshmen (Any)</a:t>
            </a:r>
            <a:r>
              <a:rPr lang="en-US" dirty="0"/>
              <a:t/>
            </a:r>
            <a:br>
              <a:rPr lang="en-US" dirty="0"/>
            </a:br>
            <a:endParaRPr lang="en-US" dirty="0"/>
          </a:p>
        </p:txBody>
      </p:sp>
    </p:spTree>
    <p:extLst>
      <p:ext uri="{BB962C8B-B14F-4D97-AF65-F5344CB8AC3E}">
        <p14:creationId xmlns:p14="http://schemas.microsoft.com/office/powerpoint/2010/main" val="2014859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6438" y="1524000"/>
            <a:ext cx="7772400" cy="1828800"/>
          </a:xfrm>
        </p:spPr>
        <p:txBody>
          <a:bodyPr>
            <a:normAutofit/>
          </a:bodyPr>
          <a:lstStyle/>
          <a:p>
            <a:pPr algn="ctr"/>
            <a:r>
              <a:rPr lang="en-US" sz="6000" b="1" dirty="0" smtClean="0"/>
              <a:t>Navigating the Rowan University Website</a:t>
            </a:r>
            <a:endParaRPr lang="en-US" dirty="0"/>
          </a:p>
        </p:txBody>
      </p:sp>
      <p:sp>
        <p:nvSpPr>
          <p:cNvPr id="3" name="Subtitle 2"/>
          <p:cNvSpPr>
            <a:spLocks noGrp="1"/>
          </p:cNvSpPr>
          <p:nvPr>
            <p:ph type="subTitle" idx="1"/>
          </p:nvPr>
        </p:nvSpPr>
        <p:spPr/>
        <p:txBody>
          <a:bodyPr/>
          <a:lstStyle/>
          <a:p>
            <a:pPr algn="ctr"/>
            <a:r>
              <a:rPr lang="en-US" dirty="0" smtClean="0">
                <a:hlinkClick r:id="rId3"/>
              </a:rPr>
              <a:t>www.rowan.edu</a:t>
            </a:r>
            <a:endParaRPr lang="en-US" dirty="0" smtClean="0"/>
          </a:p>
          <a:p>
            <a:endParaRPr lang="en-US" dirty="0"/>
          </a:p>
        </p:txBody>
      </p:sp>
    </p:spTree>
  </p:cSld>
  <p:clrMapOvr>
    <a:masterClrMapping/>
  </p:clrMapOvr>
  <p:transition spd="med">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000"/>
          <a:stretch/>
        </p:blipFill>
        <p:spPr>
          <a:xfrm>
            <a:off x="76200" y="152400"/>
            <a:ext cx="8991600" cy="6019800"/>
          </a:xfrm>
          <a:prstGeom prst="rect">
            <a:avLst/>
          </a:prstGeom>
        </p:spPr>
      </p:pic>
    </p:spTree>
    <p:extLst>
      <p:ext uri="{BB962C8B-B14F-4D97-AF65-F5344CB8AC3E}">
        <p14:creationId xmlns:p14="http://schemas.microsoft.com/office/powerpoint/2010/main" val="3224001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543800" cy="1450757"/>
          </a:xfrm>
        </p:spPr>
        <p:txBody>
          <a:bodyPr>
            <a:normAutofit/>
          </a:bodyPr>
          <a:lstStyle/>
          <a:p>
            <a:r>
              <a:rPr lang="en-US" b="1" i="1" dirty="0">
                <a:solidFill>
                  <a:schemeClr val="tx1"/>
                </a:solidFill>
                <a:latin typeface="Calibri" pitchFamily="34" charset="0"/>
                <a:ea typeface="Calibri" pitchFamily="34" charset="0"/>
                <a:cs typeface="Times New Roman" pitchFamily="18" charset="0"/>
              </a:rPr>
              <a:t>Get to know your academic department</a:t>
            </a:r>
            <a:r>
              <a:rPr lang="en-US" b="1" i="1" dirty="0" smtClean="0">
                <a:solidFill>
                  <a:schemeClr val="tx1"/>
                </a:solidFill>
                <a:latin typeface="Calibri" pitchFamily="34" charset="0"/>
                <a:ea typeface="Calibri" pitchFamily="34" charset="0"/>
                <a:cs typeface="Times New Roman" pitchFamily="18" charset="0"/>
              </a:rPr>
              <a:t>!</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en-US" sz="2400" dirty="0" smtClean="0"/>
              <a:t>Website</a:t>
            </a:r>
          </a:p>
          <a:p>
            <a:pPr>
              <a:buFont typeface="Wingdings" panose="05000000000000000000" pitchFamily="2" charset="2"/>
              <a:buChar char="ü"/>
            </a:pPr>
            <a:r>
              <a:rPr lang="en-US" sz="2400" dirty="0" smtClean="0"/>
              <a:t>Faculty contacts and bios</a:t>
            </a:r>
          </a:p>
          <a:p>
            <a:pPr>
              <a:buFont typeface="Wingdings" panose="05000000000000000000" pitchFamily="2" charset="2"/>
              <a:buChar char="ü"/>
            </a:pPr>
            <a:r>
              <a:rPr lang="en-US" sz="2400" dirty="0" smtClean="0"/>
              <a:t>Research projects led by Faculty</a:t>
            </a:r>
          </a:p>
          <a:p>
            <a:pPr>
              <a:buFont typeface="Wingdings" panose="05000000000000000000" pitchFamily="2" charset="2"/>
              <a:buChar char="ü"/>
            </a:pPr>
            <a:r>
              <a:rPr lang="en-US" sz="2400" dirty="0" smtClean="0"/>
              <a:t>Guest Lecturers</a:t>
            </a:r>
          </a:p>
          <a:p>
            <a:pPr>
              <a:buFont typeface="Wingdings" panose="05000000000000000000" pitchFamily="2" charset="2"/>
              <a:buChar char="ü"/>
            </a:pPr>
            <a:r>
              <a:rPr lang="en-US" sz="2400" dirty="0" smtClean="0"/>
              <a:t>Student Conferences</a:t>
            </a:r>
          </a:p>
          <a:p>
            <a:pPr>
              <a:buFont typeface="Wingdings" panose="05000000000000000000" pitchFamily="2" charset="2"/>
              <a:buChar char="ü"/>
            </a:pPr>
            <a:r>
              <a:rPr lang="en-US" sz="2400" dirty="0" smtClean="0"/>
              <a:t>Student Organizations</a:t>
            </a:r>
          </a:p>
          <a:p>
            <a:pPr>
              <a:buFont typeface="Wingdings" panose="05000000000000000000" pitchFamily="2" charset="2"/>
              <a:buChar char="ü"/>
            </a:pPr>
            <a:r>
              <a:rPr lang="en-US" sz="2400" dirty="0" smtClean="0"/>
              <a:t>Social Media accounts (FB, Twitter, IG, etc.)</a:t>
            </a:r>
          </a:p>
          <a:p>
            <a:pPr>
              <a:buFont typeface="Wingdings" panose="05000000000000000000" pitchFamily="2" charset="2"/>
              <a:buChar char="ü"/>
            </a:pPr>
            <a:endParaRPr lang="en-US" b="1" dirty="0" smtClean="0"/>
          </a:p>
          <a:p>
            <a:pPr>
              <a:buFont typeface="Wingdings" panose="05000000000000000000" pitchFamily="2" charset="2"/>
              <a:buChar char="ü"/>
            </a:pPr>
            <a:endParaRPr lang="en-US" b="1" dirty="0" smtClean="0"/>
          </a:p>
          <a:p>
            <a:endParaRPr lang="en-US" dirty="0"/>
          </a:p>
        </p:txBody>
      </p:sp>
    </p:spTree>
    <p:extLst>
      <p:ext uri="{BB962C8B-B14F-4D97-AF65-F5344CB8AC3E}">
        <p14:creationId xmlns:p14="http://schemas.microsoft.com/office/powerpoint/2010/main" val="1429677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7985760" cy="1203961"/>
          </a:xfrm>
        </p:spPr>
        <p:txBody>
          <a:bodyPr>
            <a:normAutofit fontScale="90000"/>
          </a:bodyPr>
          <a:lstStyle/>
          <a:p>
            <a:r>
              <a:rPr lang="en-US" b="1" dirty="0"/>
              <a:t>Transfer Student Housing </a:t>
            </a:r>
            <a:r>
              <a:rPr lang="en-US" b="1" dirty="0" smtClean="0"/>
              <a:t>Options</a:t>
            </a:r>
            <a:endParaRPr lang="en-US" dirty="0"/>
          </a:p>
        </p:txBody>
      </p:sp>
      <p:sp>
        <p:nvSpPr>
          <p:cNvPr id="3" name="Content Placeholder 2"/>
          <p:cNvSpPr>
            <a:spLocks noGrp="1"/>
          </p:cNvSpPr>
          <p:nvPr>
            <p:ph idx="1"/>
          </p:nvPr>
        </p:nvSpPr>
        <p:spPr>
          <a:xfrm>
            <a:off x="304800" y="1828800"/>
            <a:ext cx="8610600" cy="4038600"/>
          </a:xfrm>
        </p:spPr>
        <p:txBody>
          <a:bodyPr>
            <a:normAutofit fontScale="92500" lnSpcReduction="10000"/>
          </a:bodyPr>
          <a:lstStyle/>
          <a:p>
            <a:pPr marL="0" indent="0">
              <a:buNone/>
            </a:pPr>
            <a:r>
              <a:rPr lang="en-US" sz="2000" b="1" dirty="0"/>
              <a:t>Application Process &amp; Eligibility</a:t>
            </a:r>
          </a:p>
          <a:p>
            <a:r>
              <a:rPr lang="en-US" sz="1800" dirty="0"/>
              <a:t>All transfer students will receive housing and meal plan information from the Admissions Office upon acceptance to the University. Early applications are encouraged. </a:t>
            </a:r>
            <a:endParaRPr lang="en-US" sz="1800" dirty="0" smtClean="0"/>
          </a:p>
          <a:p>
            <a:pPr marL="0" indent="0">
              <a:buNone/>
            </a:pPr>
            <a:endParaRPr lang="en-US" sz="1800" dirty="0" smtClean="0"/>
          </a:p>
          <a:p>
            <a:pPr marL="0" indent="0">
              <a:buNone/>
            </a:pPr>
            <a:r>
              <a:rPr lang="en-US" sz="2000" b="1" dirty="0"/>
              <a:t>Applying</a:t>
            </a:r>
          </a:p>
          <a:p>
            <a:r>
              <a:rPr lang="en-US" sz="1800" dirty="0"/>
              <a:t>Incoming transfer students are able to apply for University housing two (2) business days after the University has received the student's admissions confirmation and deposit. Students are encouraged to apply as soon as possible. A non-refundable $200 deposit, payable by credit card, will collected during the application process. The deposit will be applied to your first semester bill. Check the </a:t>
            </a:r>
            <a:r>
              <a:rPr lang="en-US" sz="1800" dirty="0">
                <a:solidFill>
                  <a:srgbClr val="00B0F0"/>
                </a:solidFill>
                <a:hlinkClick r:id="rId3"/>
              </a:rPr>
              <a:t>Apply for Housing</a:t>
            </a:r>
            <a:r>
              <a:rPr lang="en-US" sz="1800" dirty="0"/>
              <a:t> link to learn more</a:t>
            </a:r>
            <a:r>
              <a:rPr lang="en-US" sz="1800" dirty="0" smtClean="0"/>
              <a:t>.</a:t>
            </a:r>
          </a:p>
          <a:p>
            <a:endParaRPr lang="en-US" sz="1800" dirty="0"/>
          </a:p>
          <a:p>
            <a:pPr marL="0" indent="0" algn="ctr">
              <a:buNone/>
            </a:pPr>
            <a:r>
              <a:rPr lang="en-US" sz="3600" u="sng" dirty="0" smtClean="0">
                <a:hlinkClick r:id="rId4"/>
              </a:rPr>
              <a:t>housingquestions@rowan.edu</a:t>
            </a:r>
            <a:endParaRPr lang="en-US" sz="3600" dirty="0"/>
          </a:p>
          <a:p>
            <a:pPr marL="0" indent="0">
              <a:buNone/>
            </a:pPr>
            <a:endParaRPr lang="en-US" sz="1800" dirty="0"/>
          </a:p>
          <a:p>
            <a:endParaRPr lang="en-US" dirty="0"/>
          </a:p>
        </p:txBody>
      </p:sp>
    </p:spTree>
    <p:extLst>
      <p:ext uri="{BB962C8B-B14F-4D97-AF65-F5344CB8AC3E}">
        <p14:creationId xmlns:p14="http://schemas.microsoft.com/office/powerpoint/2010/main" val="3379122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Roommate Requests</a:t>
            </a:r>
            <a:endParaRPr lang="en-US" dirty="0"/>
          </a:p>
        </p:txBody>
      </p:sp>
      <p:sp>
        <p:nvSpPr>
          <p:cNvPr id="3" name="Content Placeholder 2"/>
          <p:cNvSpPr>
            <a:spLocks noGrp="1"/>
          </p:cNvSpPr>
          <p:nvPr>
            <p:ph idx="1"/>
          </p:nvPr>
        </p:nvSpPr>
        <p:spPr>
          <a:xfrm>
            <a:off x="304800" y="2209800"/>
            <a:ext cx="8610600" cy="3505200"/>
          </a:xfrm>
        </p:spPr>
        <p:txBody>
          <a:bodyPr/>
          <a:lstStyle/>
          <a:p>
            <a:r>
              <a:rPr lang="en-US" sz="2400" dirty="0"/>
              <a:t>Students may indicate a requested roommate in </a:t>
            </a:r>
            <a:r>
              <a:rPr lang="en-US" sz="2400" b="1" i="1" dirty="0" smtClean="0"/>
              <a:t>My Housing</a:t>
            </a:r>
            <a:r>
              <a:rPr lang="en-US" sz="2400" dirty="0" smtClean="0"/>
              <a:t>.</a:t>
            </a:r>
          </a:p>
          <a:p>
            <a:pPr marL="0" indent="0">
              <a:buNone/>
            </a:pPr>
            <a:endParaRPr lang="en-US" sz="2400" dirty="0"/>
          </a:p>
          <a:p>
            <a:pPr lvl="1"/>
            <a:r>
              <a:rPr lang="en-US" sz="2400" dirty="0" smtClean="0"/>
              <a:t>Roommate requests are honored </a:t>
            </a:r>
            <a:r>
              <a:rPr lang="en-US" sz="2400" dirty="0"/>
              <a:t>whenever possible, but </a:t>
            </a:r>
            <a:r>
              <a:rPr lang="en-US" sz="2400" dirty="0" smtClean="0"/>
              <a:t>not guaranteed.</a:t>
            </a:r>
          </a:p>
          <a:p>
            <a:pPr marL="0" indent="0">
              <a:buNone/>
            </a:pPr>
            <a:endParaRPr lang="en-US" sz="2400" dirty="0" smtClean="0"/>
          </a:p>
          <a:p>
            <a:pPr lvl="1"/>
            <a:r>
              <a:rPr lang="en-US" sz="2400" dirty="0" smtClean="0"/>
              <a:t>Ability to match transfer students with continuing Rowan students depends on availability of space in their apartment.</a:t>
            </a:r>
            <a:endParaRPr lang="en-US" sz="2400" dirty="0"/>
          </a:p>
          <a:p>
            <a:pPr marL="0" indent="0">
              <a:buNone/>
            </a:pPr>
            <a:endParaRPr lang="en-US" dirty="0"/>
          </a:p>
        </p:txBody>
      </p:sp>
    </p:spTree>
    <p:extLst>
      <p:ext uri="{BB962C8B-B14F-4D97-AF65-F5344CB8AC3E}">
        <p14:creationId xmlns:p14="http://schemas.microsoft.com/office/powerpoint/2010/main" val="19953780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28600"/>
            <a:ext cx="2743200" cy="1860550"/>
          </a:xfrm>
        </p:spPr>
        <p:txBody>
          <a:bodyPr>
            <a:normAutofit/>
          </a:bodyPr>
          <a:lstStyle/>
          <a:p>
            <a:pPr algn="ctr"/>
            <a:r>
              <a:rPr lang="en-US" sz="3200" dirty="0" smtClean="0"/>
              <a:t/>
            </a:r>
            <a:br>
              <a:rPr lang="en-US" sz="3200" dirty="0" smtClean="0"/>
            </a:br>
            <a:r>
              <a:rPr lang="en-US" sz="3200" dirty="0" smtClean="0"/>
              <a:t>Rowan Transfer Living Community!</a:t>
            </a:r>
            <a:endParaRPr lang="en-US" sz="3200" dirty="0"/>
          </a:p>
        </p:txBody>
      </p:sp>
      <p:sp>
        <p:nvSpPr>
          <p:cNvPr id="3" name="Content Placeholder 2"/>
          <p:cNvSpPr>
            <a:spLocks noGrp="1"/>
          </p:cNvSpPr>
          <p:nvPr>
            <p:ph idx="1"/>
          </p:nvPr>
        </p:nvSpPr>
        <p:spPr>
          <a:xfrm>
            <a:off x="3575050" y="1066800"/>
            <a:ext cx="5111750" cy="5059363"/>
          </a:xfrm>
        </p:spPr>
        <p:txBody>
          <a:bodyPr/>
          <a:lstStyle/>
          <a:p>
            <a:pPr marL="0" indent="0">
              <a:buNone/>
            </a:pPr>
            <a:r>
              <a:rPr lang="en-US" sz="2400" dirty="0"/>
              <a:t>Here at Rowan University, it is our mission to help our Transfer students have as positive an experience as possible. </a:t>
            </a:r>
            <a:endParaRPr lang="en-US" sz="2400" dirty="0" smtClean="0"/>
          </a:p>
          <a:p>
            <a:pPr marL="0" indent="0">
              <a:buNone/>
            </a:pPr>
            <a:r>
              <a:rPr lang="en-US" sz="2400" dirty="0" smtClean="0"/>
              <a:t>To </a:t>
            </a:r>
            <a:r>
              <a:rPr lang="en-US" sz="2400" dirty="0"/>
              <a:t>help facilitate this mission, we offer Transfer Living Communities, which </a:t>
            </a:r>
            <a:r>
              <a:rPr lang="en-US" sz="2400" dirty="0" smtClean="0"/>
              <a:t>are </a:t>
            </a:r>
            <a:r>
              <a:rPr lang="en-US" sz="2400" dirty="0"/>
              <a:t>an opportunity for transfer students to live in our residence halls with other transfer students. This allows our students to get to know others who are new to Rowan and who may be having similar experiences.</a:t>
            </a:r>
          </a:p>
          <a:p>
            <a:endParaRPr lang="en-US" dirty="0"/>
          </a:p>
        </p:txBody>
      </p:sp>
      <p:sp>
        <p:nvSpPr>
          <p:cNvPr id="4" name="Text Placeholder 3"/>
          <p:cNvSpPr>
            <a:spLocks noGrp="1"/>
          </p:cNvSpPr>
          <p:nvPr>
            <p:ph type="body" sz="half" idx="2"/>
          </p:nvPr>
        </p:nvSpPr>
        <p:spPr>
          <a:xfrm>
            <a:off x="152400" y="4508499"/>
            <a:ext cx="3313113" cy="1130301"/>
          </a:xfrm>
        </p:spPr>
        <p:txBody>
          <a:bodyPr>
            <a:normAutofit fontScale="25000" lnSpcReduction="20000"/>
          </a:bodyPr>
          <a:lstStyle/>
          <a:p>
            <a:r>
              <a:rPr lang="en-US" dirty="0"/>
              <a:t> </a:t>
            </a:r>
          </a:p>
          <a:p>
            <a:endParaRPr lang="en-US" sz="2400" i="1" dirty="0"/>
          </a:p>
          <a:p>
            <a:endParaRPr lang="en-US" sz="2400" i="1" dirty="0"/>
          </a:p>
          <a:p>
            <a:endParaRPr lang="en-US" dirty="0"/>
          </a:p>
          <a:p>
            <a:endParaRPr lang="en-US" i="1" dirty="0" smtClean="0"/>
          </a:p>
          <a:p>
            <a:endParaRPr lang="en-US" i="1" dirty="0" smtClean="0"/>
          </a:p>
          <a:p>
            <a:r>
              <a:rPr lang="en-US" dirty="0"/>
              <a:t> </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209800"/>
            <a:ext cx="3269368" cy="2178050"/>
          </a:xfrm>
          <a:prstGeom prst="rect">
            <a:avLst/>
          </a:prstGeom>
        </p:spPr>
      </p:pic>
      <p:sp>
        <p:nvSpPr>
          <p:cNvPr id="6" name="Rectangle 5"/>
          <p:cNvSpPr/>
          <p:nvPr/>
        </p:nvSpPr>
        <p:spPr>
          <a:xfrm>
            <a:off x="152400" y="4542991"/>
            <a:ext cx="3269368" cy="923330"/>
          </a:xfrm>
          <a:prstGeom prst="rect">
            <a:avLst/>
          </a:prstGeom>
        </p:spPr>
        <p:txBody>
          <a:bodyPr wrap="square">
            <a:spAutoFit/>
          </a:bodyPr>
          <a:lstStyle/>
          <a:p>
            <a:r>
              <a:rPr lang="en-US" i="1" dirty="0"/>
              <a:t>“No matter where you started, you’ll always have a home at Rowan.”</a:t>
            </a:r>
          </a:p>
        </p:txBody>
      </p:sp>
    </p:spTree>
    <p:extLst>
      <p:ext uri="{BB962C8B-B14F-4D97-AF65-F5344CB8AC3E}">
        <p14:creationId xmlns:p14="http://schemas.microsoft.com/office/powerpoint/2010/main" val="3996436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10000"/>
                  </a:schemeClr>
                </a:solidFill>
              </a:rPr>
              <a:t>Orientation Dates</a:t>
            </a:r>
          </a:p>
        </p:txBody>
      </p:sp>
      <p:sp>
        <p:nvSpPr>
          <p:cNvPr id="3" name="Content Placeholder 2"/>
          <p:cNvSpPr>
            <a:spLocks noGrp="1"/>
          </p:cNvSpPr>
          <p:nvPr>
            <p:ph idx="1"/>
          </p:nvPr>
        </p:nvSpPr>
        <p:spPr>
          <a:xfrm>
            <a:off x="609600" y="1845734"/>
            <a:ext cx="8000999" cy="4023360"/>
          </a:xfrm>
        </p:spPr>
        <p:txBody>
          <a:bodyPr>
            <a:normAutofit/>
          </a:bodyPr>
          <a:lstStyle/>
          <a:p>
            <a:r>
              <a:rPr lang="en-US" sz="2400" b="1" i="1" dirty="0">
                <a:solidFill>
                  <a:schemeClr val="bg2">
                    <a:lumMod val="10000"/>
                  </a:schemeClr>
                </a:solidFill>
              </a:rPr>
              <a:t>Fall Transfers </a:t>
            </a:r>
          </a:p>
          <a:p>
            <a:pPr lvl="1"/>
            <a:r>
              <a:rPr lang="en-US" sz="2400" dirty="0">
                <a:solidFill>
                  <a:schemeClr val="bg2">
                    <a:lumMod val="10000"/>
                  </a:schemeClr>
                </a:solidFill>
              </a:rPr>
              <a:t>Wednesday, June 13</a:t>
            </a:r>
            <a:r>
              <a:rPr lang="en-US" sz="2400" baseline="30000" dirty="0">
                <a:solidFill>
                  <a:schemeClr val="bg2">
                    <a:lumMod val="10000"/>
                  </a:schemeClr>
                </a:solidFill>
              </a:rPr>
              <a:t>th</a:t>
            </a:r>
            <a:r>
              <a:rPr lang="en-US" sz="2400" dirty="0">
                <a:solidFill>
                  <a:schemeClr val="bg2">
                    <a:lumMod val="10000"/>
                  </a:schemeClr>
                </a:solidFill>
              </a:rPr>
              <a:t> </a:t>
            </a:r>
          </a:p>
          <a:p>
            <a:pPr lvl="1"/>
            <a:r>
              <a:rPr lang="en-US" sz="2400" dirty="0">
                <a:solidFill>
                  <a:schemeClr val="bg2">
                    <a:lumMod val="10000"/>
                  </a:schemeClr>
                </a:solidFill>
              </a:rPr>
              <a:t>Monday, June 18</a:t>
            </a:r>
            <a:r>
              <a:rPr lang="en-US" sz="2400" baseline="30000" dirty="0">
                <a:solidFill>
                  <a:schemeClr val="bg2">
                    <a:lumMod val="10000"/>
                  </a:schemeClr>
                </a:solidFill>
              </a:rPr>
              <a:t>th</a:t>
            </a:r>
            <a:r>
              <a:rPr lang="en-US" sz="2400" dirty="0">
                <a:solidFill>
                  <a:schemeClr val="bg2">
                    <a:lumMod val="10000"/>
                  </a:schemeClr>
                </a:solidFill>
              </a:rPr>
              <a:t> &amp; Tuesday, June 19</a:t>
            </a:r>
            <a:r>
              <a:rPr lang="en-US" sz="2400" baseline="30000" dirty="0">
                <a:solidFill>
                  <a:schemeClr val="bg2">
                    <a:lumMod val="10000"/>
                  </a:schemeClr>
                </a:solidFill>
              </a:rPr>
              <a:t>th</a:t>
            </a:r>
            <a:r>
              <a:rPr lang="en-US" sz="2400" dirty="0">
                <a:solidFill>
                  <a:schemeClr val="bg2">
                    <a:lumMod val="10000"/>
                  </a:schemeClr>
                </a:solidFill>
              </a:rPr>
              <a:t> </a:t>
            </a:r>
          </a:p>
          <a:p>
            <a:pPr lvl="2"/>
            <a:r>
              <a:rPr lang="en-US" sz="2400" dirty="0">
                <a:solidFill>
                  <a:schemeClr val="bg2">
                    <a:lumMod val="10000"/>
                  </a:schemeClr>
                </a:solidFill>
              </a:rPr>
              <a:t>Ideal for students who are living on campus or transferring from another four-year institution</a:t>
            </a:r>
          </a:p>
          <a:p>
            <a:pPr lvl="1"/>
            <a:r>
              <a:rPr lang="en-US" sz="2400" dirty="0">
                <a:solidFill>
                  <a:schemeClr val="bg2">
                    <a:lumMod val="10000"/>
                  </a:schemeClr>
                </a:solidFill>
              </a:rPr>
              <a:t>Friday, July 6</a:t>
            </a:r>
            <a:r>
              <a:rPr lang="en-US" sz="2400" baseline="30000" dirty="0">
                <a:solidFill>
                  <a:schemeClr val="bg2">
                    <a:lumMod val="10000"/>
                  </a:schemeClr>
                </a:solidFill>
              </a:rPr>
              <a:t>th</a:t>
            </a:r>
            <a:r>
              <a:rPr lang="en-US" sz="2400" dirty="0">
                <a:solidFill>
                  <a:schemeClr val="bg2">
                    <a:lumMod val="10000"/>
                  </a:schemeClr>
                </a:solidFill>
              </a:rPr>
              <a:t> </a:t>
            </a:r>
          </a:p>
          <a:p>
            <a:pPr lvl="1"/>
            <a:r>
              <a:rPr lang="en-US" sz="2400" dirty="0">
                <a:solidFill>
                  <a:schemeClr val="bg2">
                    <a:lumMod val="10000"/>
                  </a:schemeClr>
                </a:solidFill>
              </a:rPr>
              <a:t>Friday, July 27</a:t>
            </a:r>
            <a:r>
              <a:rPr lang="en-US" sz="2400" baseline="30000" dirty="0">
                <a:solidFill>
                  <a:schemeClr val="bg2">
                    <a:lumMod val="10000"/>
                  </a:schemeClr>
                </a:solidFill>
              </a:rPr>
              <a:t>th</a:t>
            </a:r>
            <a:r>
              <a:rPr lang="en-US" sz="2400" dirty="0">
                <a:solidFill>
                  <a:schemeClr val="bg2">
                    <a:lumMod val="10000"/>
                  </a:schemeClr>
                </a:solidFill>
              </a:rPr>
              <a:t> </a:t>
            </a:r>
          </a:p>
          <a:p>
            <a:pPr lvl="1"/>
            <a:endParaRPr lang="en-US" sz="2400" dirty="0">
              <a:solidFill>
                <a:schemeClr val="bg2">
                  <a:lumMod val="10000"/>
                </a:schemeClr>
              </a:solidFill>
            </a:endParaRPr>
          </a:p>
          <a:p>
            <a:pPr marL="150876" lvl="1" indent="0">
              <a:buNone/>
            </a:pPr>
            <a:r>
              <a:rPr lang="en-US" sz="2400" dirty="0">
                <a:solidFill>
                  <a:schemeClr val="bg2">
                    <a:lumMod val="10000"/>
                  </a:schemeClr>
                </a:solidFill>
              </a:rPr>
              <a:t>*Orientation Reservation System will indicate major availability for each session</a:t>
            </a:r>
          </a:p>
          <a:p>
            <a:pPr lvl="1"/>
            <a:endParaRPr lang="en-US" dirty="0">
              <a:solidFill>
                <a:schemeClr val="bg2">
                  <a:lumMod val="10000"/>
                </a:schemeClr>
              </a:solidFill>
            </a:endParaRPr>
          </a:p>
        </p:txBody>
      </p:sp>
    </p:spTree>
    <p:extLst>
      <p:ext uri="{BB962C8B-B14F-4D97-AF65-F5344CB8AC3E}">
        <p14:creationId xmlns:p14="http://schemas.microsoft.com/office/powerpoint/2010/main" val="28281398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447800"/>
          </a:xfrm>
        </p:spPr>
        <p:txBody>
          <a:bodyPr/>
          <a:lstStyle/>
          <a:p>
            <a:r>
              <a:rPr lang="en-US" sz="4000" b="1" dirty="0" smtClean="0"/>
              <a:t>Rowan 101:</a:t>
            </a:r>
            <a:br>
              <a:rPr lang="en-US" sz="4000" b="1" dirty="0" smtClean="0"/>
            </a:br>
            <a:r>
              <a:rPr lang="en-US" sz="4000" b="1" dirty="0" smtClean="0"/>
              <a:t> College Success Transfer Seminar</a:t>
            </a:r>
            <a:endParaRPr lang="en-US" sz="4000" b="1" dirty="0"/>
          </a:p>
        </p:txBody>
      </p:sp>
      <p:sp>
        <p:nvSpPr>
          <p:cNvPr id="3" name="Content Placeholder 2"/>
          <p:cNvSpPr>
            <a:spLocks noGrp="1"/>
          </p:cNvSpPr>
          <p:nvPr>
            <p:ph idx="1"/>
          </p:nvPr>
        </p:nvSpPr>
        <p:spPr>
          <a:xfrm>
            <a:off x="457200" y="1828800"/>
            <a:ext cx="8153400" cy="4191000"/>
          </a:xfrm>
        </p:spPr>
        <p:txBody>
          <a:bodyPr>
            <a:normAutofit/>
          </a:bodyPr>
          <a:lstStyle/>
          <a:p>
            <a:pPr>
              <a:buFont typeface="Wingdings" panose="05000000000000000000" pitchFamily="2" charset="2"/>
              <a:buChar char="ü"/>
            </a:pPr>
            <a:r>
              <a:rPr lang="en-US" dirty="0" smtClean="0"/>
              <a:t> </a:t>
            </a:r>
            <a:r>
              <a:rPr lang="en-US" sz="2400" dirty="0" smtClean="0"/>
              <a:t>Special Section designed specifically for incoming transfer students to provide support during transition to RU.   </a:t>
            </a:r>
          </a:p>
          <a:p>
            <a:pPr>
              <a:buFont typeface="Wingdings" panose="05000000000000000000" pitchFamily="2" charset="2"/>
              <a:buChar char="ü"/>
            </a:pPr>
            <a:r>
              <a:rPr lang="en-US" sz="2400" dirty="0" smtClean="0"/>
              <a:t>2 </a:t>
            </a:r>
            <a:r>
              <a:rPr lang="en-US" sz="2400" dirty="0"/>
              <a:t>credit free-elective course that provides support during </a:t>
            </a:r>
            <a:r>
              <a:rPr lang="en-US" sz="2400" dirty="0" smtClean="0"/>
              <a:t>students</a:t>
            </a:r>
            <a:r>
              <a:rPr lang="en-US" sz="2400" dirty="0"/>
              <a:t>' transition to college level work; </a:t>
            </a:r>
            <a:endParaRPr lang="en-US" sz="2400" dirty="0" smtClean="0"/>
          </a:p>
          <a:p>
            <a:pPr>
              <a:buFont typeface="Wingdings" panose="05000000000000000000" pitchFamily="2" charset="2"/>
              <a:buChar char="ü"/>
            </a:pPr>
            <a:r>
              <a:rPr lang="en-US" sz="2400" dirty="0" smtClean="0"/>
              <a:t>Engagement </a:t>
            </a:r>
            <a:r>
              <a:rPr lang="en-US" sz="2400" dirty="0"/>
              <a:t>with the Rowan community; </a:t>
            </a:r>
            <a:endParaRPr lang="en-US" sz="2400" dirty="0" smtClean="0"/>
          </a:p>
          <a:p>
            <a:pPr>
              <a:buFont typeface="Wingdings" panose="05000000000000000000" pitchFamily="2" charset="2"/>
              <a:buChar char="ü"/>
            </a:pPr>
            <a:r>
              <a:rPr lang="en-US" sz="2400" dirty="0"/>
              <a:t>P</a:t>
            </a:r>
            <a:r>
              <a:rPr lang="en-US" sz="2400" dirty="0" smtClean="0"/>
              <a:t>lanning </a:t>
            </a:r>
            <a:r>
              <a:rPr lang="en-US" sz="2400" dirty="0"/>
              <a:t>for major and career. </a:t>
            </a:r>
            <a:endParaRPr lang="en-US" sz="2400" dirty="0" smtClean="0"/>
          </a:p>
          <a:p>
            <a:pPr>
              <a:buFont typeface="Wingdings" panose="05000000000000000000" pitchFamily="2" charset="2"/>
              <a:buChar char="ü"/>
            </a:pPr>
            <a:r>
              <a:rPr lang="en-US" sz="2400" dirty="0"/>
              <a:t> </a:t>
            </a:r>
            <a:r>
              <a:rPr lang="en-US" sz="2400" dirty="0" smtClean="0"/>
              <a:t>Topics of discussions: academic integrity, academic skills, goal setting, financial literacy, and more.</a:t>
            </a:r>
          </a:p>
        </p:txBody>
      </p:sp>
    </p:spTree>
    <p:extLst>
      <p:ext uri="{BB962C8B-B14F-4D97-AF65-F5344CB8AC3E}">
        <p14:creationId xmlns:p14="http://schemas.microsoft.com/office/powerpoint/2010/main" val="12238854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Transfer Mentor Program</a:t>
            </a:r>
            <a:endParaRPr lang="en-US" dirty="0"/>
          </a:p>
        </p:txBody>
      </p:sp>
      <p:sp>
        <p:nvSpPr>
          <p:cNvPr id="3" name="Content Placeholder 2"/>
          <p:cNvSpPr>
            <a:spLocks noGrp="1"/>
          </p:cNvSpPr>
          <p:nvPr>
            <p:ph idx="1"/>
          </p:nvPr>
        </p:nvSpPr>
        <p:spPr>
          <a:xfrm>
            <a:off x="304800" y="2057400"/>
            <a:ext cx="8610600" cy="3657600"/>
          </a:xfrm>
        </p:spPr>
        <p:txBody>
          <a:bodyPr/>
          <a:lstStyle/>
          <a:p>
            <a:pPr marL="0" indent="0">
              <a:buNone/>
            </a:pPr>
            <a:r>
              <a:rPr lang="en-US" sz="2400" dirty="0"/>
              <a:t>D</a:t>
            </a:r>
            <a:r>
              <a:rPr lang="en-US" sz="2400" dirty="0" smtClean="0"/>
              <a:t>esigned </a:t>
            </a:r>
            <a:r>
              <a:rPr lang="en-US" sz="2400" dirty="0"/>
              <a:t>to ease the transition of new transfer students into Rowan University by connecting incoming transfers with current transfer leaders on campus</a:t>
            </a:r>
            <a:r>
              <a:rPr lang="en-US" sz="2400" dirty="0" smtClean="0"/>
              <a:t>.</a:t>
            </a:r>
          </a:p>
          <a:p>
            <a:pPr>
              <a:buFont typeface="Wingdings" panose="05000000000000000000" pitchFamily="2" charset="2"/>
              <a:buChar char="Ø"/>
            </a:pPr>
            <a:r>
              <a:rPr lang="en-US" sz="2400" dirty="0" smtClean="0"/>
              <a:t>Mentee expectations:</a:t>
            </a:r>
          </a:p>
          <a:p>
            <a:pPr lvl="1">
              <a:buFont typeface="Wingdings" panose="05000000000000000000" pitchFamily="2" charset="2"/>
              <a:buChar char="Ø"/>
            </a:pPr>
            <a:r>
              <a:rPr lang="en-US" sz="2400" dirty="0" smtClean="0"/>
              <a:t>Have a positive attitude</a:t>
            </a:r>
          </a:p>
          <a:p>
            <a:pPr lvl="1">
              <a:buFont typeface="Wingdings" panose="05000000000000000000" pitchFamily="2" charset="2"/>
              <a:buChar char="Ø"/>
            </a:pPr>
            <a:r>
              <a:rPr lang="en-US" sz="2400" dirty="0" smtClean="0"/>
              <a:t>Eager to learn, ask for help</a:t>
            </a:r>
          </a:p>
          <a:p>
            <a:pPr lvl="1">
              <a:buFont typeface="Wingdings" panose="05000000000000000000" pitchFamily="2" charset="2"/>
              <a:buChar char="Ø"/>
            </a:pPr>
            <a:r>
              <a:rPr lang="en-US" sz="2400" dirty="0" smtClean="0"/>
              <a:t> Reply to emails</a:t>
            </a:r>
          </a:p>
          <a:p>
            <a:pPr>
              <a:buFont typeface="Wingdings" panose="05000000000000000000" pitchFamily="2" charset="2"/>
              <a:buChar char="ü"/>
            </a:pPr>
            <a:endParaRPr lang="en-US" dirty="0" smtClean="0"/>
          </a:p>
          <a:p>
            <a:pPr marL="0" indent="0">
              <a:buNone/>
            </a:pPr>
            <a:endParaRPr lang="en-US" dirty="0" smtClean="0"/>
          </a:p>
        </p:txBody>
      </p:sp>
    </p:spTree>
    <p:extLst>
      <p:ext uri="{BB962C8B-B14F-4D97-AF65-F5344CB8AC3E}">
        <p14:creationId xmlns:p14="http://schemas.microsoft.com/office/powerpoint/2010/main" val="17990017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381000"/>
            <a:ext cx="8463280" cy="2667000"/>
          </a:xfrm>
        </p:spPr>
      </p:pic>
      <p:sp>
        <p:nvSpPr>
          <p:cNvPr id="6" name="Content Placeholder 5"/>
          <p:cNvSpPr>
            <a:spLocks noGrp="1"/>
          </p:cNvSpPr>
          <p:nvPr>
            <p:ph sz="half" idx="2"/>
          </p:nvPr>
        </p:nvSpPr>
        <p:spPr>
          <a:xfrm>
            <a:off x="457200" y="3429000"/>
            <a:ext cx="8310880" cy="2135295"/>
          </a:xfrm>
        </p:spPr>
        <p:txBody>
          <a:bodyPr/>
          <a:lstStyle/>
          <a:p>
            <a:pPr>
              <a:buFont typeface="Wingdings" panose="05000000000000000000" pitchFamily="2" charset="2"/>
              <a:buChar char="Ø"/>
            </a:pPr>
            <a:r>
              <a:rPr lang="en-US" b="1" dirty="0" smtClean="0"/>
              <a:t>Find Organizations </a:t>
            </a:r>
            <a:r>
              <a:rPr lang="en-US" dirty="0" smtClean="0"/>
              <a:t>and utilize discussion, new posts and group messaging</a:t>
            </a:r>
            <a:endParaRPr lang="en-US" b="1" dirty="0" smtClean="0"/>
          </a:p>
          <a:p>
            <a:pPr>
              <a:buFont typeface="Wingdings" panose="05000000000000000000" pitchFamily="2" charset="2"/>
              <a:buChar char="Ø"/>
            </a:pPr>
            <a:r>
              <a:rPr lang="en-US" b="1" dirty="0" smtClean="0"/>
              <a:t>Find Events </a:t>
            </a:r>
            <a:r>
              <a:rPr lang="en-US" dirty="0" smtClean="0"/>
              <a:t>happening on campus</a:t>
            </a:r>
          </a:p>
          <a:p>
            <a:pPr>
              <a:buFont typeface="Wingdings" panose="05000000000000000000" pitchFamily="2" charset="2"/>
              <a:buChar char="Ø"/>
            </a:pPr>
            <a:r>
              <a:rPr lang="en-US" b="1" dirty="0" smtClean="0"/>
              <a:t>Track your Involvement </a:t>
            </a:r>
            <a:r>
              <a:rPr lang="en-US" dirty="0" smtClean="0"/>
              <a:t>(activities and membership) </a:t>
            </a:r>
            <a:endParaRPr lang="en-US" b="1" dirty="0"/>
          </a:p>
        </p:txBody>
      </p:sp>
    </p:spTree>
    <p:extLst>
      <p:ext uri="{BB962C8B-B14F-4D97-AF65-F5344CB8AC3E}">
        <p14:creationId xmlns:p14="http://schemas.microsoft.com/office/powerpoint/2010/main" val="22864143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Content Placeholder 2">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28800" y="304800"/>
            <a:ext cx="5410199" cy="6324599"/>
          </a:xfrm>
        </p:spPr>
      </p:pic>
    </p:spTree>
    <p:extLst>
      <p:ext uri="{BB962C8B-B14F-4D97-AF65-F5344CB8AC3E}">
        <p14:creationId xmlns:p14="http://schemas.microsoft.com/office/powerpoint/2010/main" val="13200983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822960" y="1524000"/>
            <a:ext cx="7543800" cy="2801112"/>
          </a:xfrm>
        </p:spPr>
        <p:txBody>
          <a:bodyPr>
            <a:normAutofit fontScale="90000"/>
          </a:bodyPr>
          <a:lstStyle/>
          <a:p>
            <a:pPr algn="ctr"/>
            <a:r>
              <a:rPr lang="en-US" sz="1600" dirty="0"/>
              <a:t/>
            </a:r>
            <a:br>
              <a:rPr lang="en-US" sz="1600" dirty="0"/>
            </a:br>
            <a:r>
              <a:rPr lang="en-US" sz="1600" dirty="0"/>
              <a:t/>
            </a:r>
            <a:br>
              <a:rPr lang="en-US" sz="1600" dirty="0"/>
            </a:br>
            <a:r>
              <a:rPr lang="en-US" sz="4400" dirty="0"/>
              <a:t>Do you have questions about RU?  Need some answers?</a:t>
            </a:r>
            <a:br>
              <a:rPr lang="en-US" sz="4400" dirty="0"/>
            </a:br>
            <a:r>
              <a:rPr lang="en-US" sz="4400" dirty="0"/>
              <a:t>Email:  </a:t>
            </a:r>
            <a:r>
              <a:rPr lang="en-US" sz="4400" dirty="0">
                <a:hlinkClick r:id="rId3"/>
              </a:rPr>
              <a:t>transferhelp@rowan.edu</a:t>
            </a:r>
            <a:r>
              <a:rPr lang="en-US" sz="1600" dirty="0"/>
              <a:t/>
            </a:r>
            <a:br>
              <a:rPr lang="en-US" sz="1600" dirty="0"/>
            </a:br>
            <a:endParaRPr lang="en-US" dirty="0"/>
          </a:p>
        </p:txBody>
      </p:sp>
    </p:spTree>
  </p:cSld>
  <p:clrMapOvr>
    <a:masterClrMapping/>
  </p:clrMapOvr>
  <p:transition spd="med">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6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362200"/>
            <a:ext cx="7086600" cy="731838"/>
          </a:xfrm>
        </p:spPr>
        <p:txBody>
          <a:bodyPr>
            <a:normAutofit fontScale="90000"/>
          </a:bodyPr>
          <a:lstStyle/>
          <a:p>
            <a:r>
              <a:rPr lang="en-US" sz="6000" b="1" dirty="0" smtClean="0"/>
              <a:t>Questions?</a:t>
            </a:r>
            <a:endParaRPr lang="en-US" sz="6000" b="1" dirty="0"/>
          </a:p>
        </p:txBody>
      </p:sp>
    </p:spTree>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91" y="762000"/>
            <a:ext cx="8577209" cy="885535"/>
          </a:xfrm>
        </p:spPr>
        <p:txBody>
          <a:bodyPr>
            <a:normAutofit/>
          </a:bodyPr>
          <a:lstStyle/>
          <a:p>
            <a:r>
              <a:rPr lang="en-US" sz="4000" b="1" dirty="0">
                <a:hlinkClick r:id="rId2"/>
              </a:rPr>
              <a:t>https://</a:t>
            </a:r>
            <a:r>
              <a:rPr lang="en-US" sz="4000" b="1" dirty="0" smtClean="0">
                <a:hlinkClick r:id="rId2"/>
              </a:rPr>
              <a:t>sites.rowan.edu/oslp/orientation</a:t>
            </a:r>
            <a:endParaRPr lang="en-US" sz="4000"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1" y="1647535"/>
            <a:ext cx="6909854" cy="4382794"/>
          </a:xfrm>
        </p:spPr>
      </p:pic>
      <p:cxnSp>
        <p:nvCxnSpPr>
          <p:cNvPr id="6" name="Straight Arrow Connector 5"/>
          <p:cNvCxnSpPr/>
          <p:nvPr/>
        </p:nvCxnSpPr>
        <p:spPr>
          <a:xfrm>
            <a:off x="261991" y="3199758"/>
            <a:ext cx="1471045" cy="18278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32323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9876830-9735-E742-8C83-F48A11243908}"/>
              </a:ext>
            </a:extLst>
          </p:cNvPr>
          <p:cNvPicPr>
            <a:picLocks noChangeAspect="1"/>
          </p:cNvPicPr>
          <p:nvPr/>
        </p:nvPicPr>
        <p:blipFill>
          <a:blip r:embed="rId2"/>
          <a:stretch>
            <a:fillRect/>
          </a:stretch>
        </p:blipFill>
        <p:spPr>
          <a:xfrm>
            <a:off x="381000" y="381000"/>
            <a:ext cx="8182336" cy="5543550"/>
          </a:xfrm>
          <a:prstGeom prst="rect">
            <a:avLst/>
          </a:prstGeom>
        </p:spPr>
      </p:pic>
      <p:cxnSp>
        <p:nvCxnSpPr>
          <p:cNvPr id="4" name="Straight Arrow Connector 3"/>
          <p:cNvCxnSpPr>
            <a:cxnSpLocks/>
          </p:cNvCxnSpPr>
          <p:nvPr/>
        </p:nvCxnSpPr>
        <p:spPr>
          <a:xfrm flipH="1">
            <a:off x="6911472" y="1543050"/>
            <a:ext cx="2024401" cy="8495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597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0929D6A-5B4C-B844-B5B7-F51C28815415}"/>
              </a:ext>
            </a:extLst>
          </p:cNvPr>
          <p:cNvSpPr>
            <a:spLocks noGrp="1"/>
          </p:cNvSpPr>
          <p:nvPr>
            <p:ph idx="1"/>
          </p:nvPr>
        </p:nvSpPr>
        <p:spPr>
          <a:xfrm>
            <a:off x="890517" y="1981200"/>
            <a:ext cx="7455772" cy="685800"/>
          </a:xfrm>
        </p:spPr>
        <p:txBody>
          <a:bodyPr/>
          <a:lstStyle/>
          <a:p>
            <a:r>
              <a:rPr lang="en-US" sz="1800" dirty="0">
                <a:solidFill>
                  <a:schemeClr val="bg2">
                    <a:lumMod val="10000"/>
                  </a:schemeClr>
                </a:solidFill>
              </a:rPr>
              <a:t>You will log in with your Rowan Network username and password to reserve your spot:</a:t>
            </a:r>
          </a:p>
          <a:p>
            <a:endParaRPr lang="en-US" dirty="0"/>
          </a:p>
        </p:txBody>
      </p:sp>
      <p:pic>
        <p:nvPicPr>
          <p:cNvPr id="6" name="Picture 5">
            <a:extLst>
              <a:ext uri="{FF2B5EF4-FFF2-40B4-BE49-F238E27FC236}">
                <a16:creationId xmlns="" xmlns:a16="http://schemas.microsoft.com/office/drawing/2014/main" id="{80919308-E878-974D-B00E-9684323EA6A1}"/>
              </a:ext>
            </a:extLst>
          </p:cNvPr>
          <p:cNvPicPr>
            <a:picLocks noChangeAspect="1"/>
          </p:cNvPicPr>
          <p:nvPr/>
        </p:nvPicPr>
        <p:blipFill>
          <a:blip r:embed="rId2"/>
          <a:stretch>
            <a:fillRect/>
          </a:stretch>
        </p:blipFill>
        <p:spPr>
          <a:xfrm>
            <a:off x="533400" y="3100781"/>
            <a:ext cx="8077199" cy="2076450"/>
          </a:xfrm>
          <a:prstGeom prst="rect">
            <a:avLst/>
          </a:prstGeom>
        </p:spPr>
      </p:pic>
    </p:spTree>
    <p:extLst>
      <p:ext uri="{BB962C8B-B14F-4D97-AF65-F5344CB8AC3E}">
        <p14:creationId xmlns:p14="http://schemas.microsoft.com/office/powerpoint/2010/main" val="1372201376"/>
      </p:ext>
    </p:extLst>
  </p:cSld>
  <p:clrMapOvr>
    <a:masterClrMapping/>
  </p:clrMapOvr>
</p:sld>
</file>

<file path=ppt/theme/theme1.xml><?xml version="1.0" encoding="utf-8"?>
<a:theme xmlns:a="http://schemas.openxmlformats.org/drawingml/2006/main" name="Stack of books design 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etrospec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Stack of books design template</Template>
  <TotalTime>3427</TotalTime>
  <Words>1565</Words>
  <Application>Microsoft Office PowerPoint</Application>
  <PresentationFormat>On-screen Show (4:3)</PresentationFormat>
  <Paragraphs>319</Paragraphs>
  <Slides>65</Slides>
  <Notes>33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65</vt:i4>
      </vt:variant>
    </vt:vector>
  </HeadingPairs>
  <TitlesOfParts>
    <vt:vector size="82" baseType="lpstr">
      <vt:lpstr>ＭＳ Ｐゴシック</vt:lpstr>
      <vt:lpstr>Arial</vt:lpstr>
      <vt:lpstr>Calibri</vt:lpstr>
      <vt:lpstr>Calibri Light</vt:lpstr>
      <vt:lpstr>Century Gothic</vt:lpstr>
      <vt:lpstr>Georgia</vt:lpstr>
      <vt:lpstr>Helvetica Neue</vt:lpstr>
      <vt:lpstr>Libre Baskerville</vt:lpstr>
      <vt:lpstr>Osaka</vt:lpstr>
      <vt:lpstr>Perpetua</vt:lpstr>
      <vt:lpstr>Source Sans Pro</vt:lpstr>
      <vt:lpstr>Tahoma</vt:lpstr>
      <vt:lpstr>Times New Roman</vt:lpstr>
      <vt:lpstr>Trebuchet MS</vt:lpstr>
      <vt:lpstr>Wingdings</vt:lpstr>
      <vt:lpstr>Stack of books design template</vt:lpstr>
      <vt:lpstr>Retrospect</vt:lpstr>
      <vt:lpstr>Welcome to  Rowan University </vt:lpstr>
      <vt:lpstr>Today’s Agenda   </vt:lpstr>
      <vt:lpstr>I’ve been accepted Next steps…</vt:lpstr>
      <vt:lpstr>Orientation &amp; Student Leadership Programs </vt:lpstr>
      <vt:lpstr>Orientation Communication</vt:lpstr>
      <vt:lpstr>Orientation Dates</vt:lpstr>
      <vt:lpstr>https://sites.rowan.edu/oslp/orientation</vt:lpstr>
      <vt:lpstr>PowerPoint Presentation</vt:lpstr>
      <vt:lpstr>PowerPoint Presentation</vt:lpstr>
      <vt:lpstr>PowerPoint Presentation</vt:lpstr>
      <vt:lpstr>PowerPoint Presentation</vt:lpstr>
      <vt:lpstr>PowerPoint Presentation</vt:lpstr>
      <vt:lpstr>PowerPoint Presentation</vt:lpstr>
      <vt:lpstr>New Student Checklist </vt:lpstr>
      <vt:lpstr>Need Help?</vt:lpstr>
      <vt:lpstr>Tau Sigma </vt:lpstr>
      <vt:lpstr>PowerPoint Presentation</vt:lpstr>
      <vt:lpstr>Tau Sigma Mission </vt:lpstr>
      <vt:lpstr>Tau Sigma Invitation Requirements</vt:lpstr>
      <vt:lpstr>Tau Sigma Benefits</vt:lpstr>
      <vt:lpstr> What do I need to know about Rowan? </vt:lpstr>
      <vt:lpstr>E-Mail Communications Policy</vt:lpstr>
      <vt:lpstr>Basic Skills Placement Testing</vt:lpstr>
      <vt:lpstr>Possible Tests</vt:lpstr>
      <vt:lpstr>PowerPoint Presentation</vt:lpstr>
      <vt:lpstr>Take Advantage of Resources!</vt:lpstr>
      <vt:lpstr>Get to know your campus!</vt:lpstr>
      <vt:lpstr>PowerPoint Presentation</vt:lpstr>
      <vt:lpstr>University Advising Services Savitz Hall, 3rd Floor</vt:lpstr>
      <vt:lpstr>Academic Advising at Rowan</vt:lpstr>
      <vt:lpstr>Why seek advising?</vt:lpstr>
      <vt:lpstr>Academic Advising prior to Orientation</vt:lpstr>
      <vt:lpstr>General Education Requirements </vt:lpstr>
      <vt:lpstr>General Education &amp;  Rowan Experience Requirements</vt:lpstr>
      <vt:lpstr>Transfer Credit Evaluation</vt:lpstr>
      <vt:lpstr>Note:  “NEEDS DEPARTMENT REVIEW”</vt:lpstr>
      <vt:lpstr>GRAD / Degree Works Disclaimer</vt:lpstr>
      <vt:lpstr>PowerPoint Presentation</vt:lpstr>
      <vt:lpstr>www.rowan.edu/rsn</vt:lpstr>
      <vt:lpstr>PowerPoint Presentation</vt:lpstr>
      <vt:lpstr>PowerPoint Presentation</vt:lpstr>
      <vt:lpstr>PowerPoint Presentation</vt:lpstr>
      <vt:lpstr>PowerPoint Presentation</vt:lpstr>
      <vt:lpstr>Self-Service Banner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Registration at RU works:</vt:lpstr>
      <vt:lpstr>Navigating the Rowan University Website</vt:lpstr>
      <vt:lpstr>PowerPoint Presentation</vt:lpstr>
      <vt:lpstr>Get to know your academic department!</vt:lpstr>
      <vt:lpstr>Transfer Student Housing Options</vt:lpstr>
      <vt:lpstr>Roommate Requests</vt:lpstr>
      <vt:lpstr> Rowan Transfer Living Community!</vt:lpstr>
      <vt:lpstr>Rowan 101:  College Success Transfer Seminar</vt:lpstr>
      <vt:lpstr>Transfer Mentor Program</vt:lpstr>
      <vt:lpstr>PowerPoint Presentation</vt:lpstr>
      <vt:lpstr>PowerPoint Presentation</vt:lpstr>
      <vt:lpstr>  Do you have questions about RU?  Need some answers? Email:  transferhelp@rowan.edu </vt:lpstr>
      <vt:lpstr>Questions?</vt:lpstr>
    </vt:vector>
  </TitlesOfParts>
  <Company>Rowan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Rowan University!</dc:title>
  <dc:creator>Rey</dc:creator>
  <cp:lastModifiedBy>Arroyo, Mayra</cp:lastModifiedBy>
  <cp:revision>247</cp:revision>
  <cp:lastPrinted>2017-04-11T13:02:55Z</cp:lastPrinted>
  <dcterms:created xsi:type="dcterms:W3CDTF">2014-03-17T12:14:09Z</dcterms:created>
  <dcterms:modified xsi:type="dcterms:W3CDTF">2018-03-26T17:16:54Z</dcterms:modified>
</cp:coreProperties>
</file>