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Quattrocen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OyCOPNLfEr8GJLVJlXzJIZg+a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9F0D28-E345-4066-926A-A4ACD327F4E2}">
  <a:tblStyle styleId="{E39F0D28-E345-4066-926A-A4ACD327F4E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Quattrocento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Quattrocento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Quattrocento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Visibility - Allows you to see where in the process you are for workflow and approval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Connecting Disconnected - Everything in one system, no need for Google Forms for Contracting and Supplier Management. Also one place to shop with hosted and punchout catalogs for vendors including Amazon.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Specific for Rowan - tailored to Rowan’s processes and will be adjusted as needs for Rowan change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Eliminating Outdated systems - The homemade portals creating for Contracting, Supplier Management, and Procurement will be </a:t>
            </a:r>
            <a:r>
              <a:rPr lang="en-US"/>
              <a:t>eliminated</a:t>
            </a:r>
            <a:r>
              <a:rPr lang="en-US"/>
              <a:t> with the whole processes </a:t>
            </a:r>
            <a:r>
              <a:rPr lang="en-US"/>
              <a:t>occurring</a:t>
            </a:r>
            <a:r>
              <a:rPr lang="en-US"/>
              <a:t> in Rowan ProConnect. Reporting will also take place in the system and </a:t>
            </a:r>
            <a:r>
              <a:rPr lang="en-US"/>
              <a:t>eliminate</a:t>
            </a:r>
            <a:r>
              <a:rPr lang="en-US"/>
              <a:t> many of the reports created in Cognos</a:t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huronconsultinggroup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://www.linkedin.com/company/huronconsulting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hyperlink" Target="http://twitter.com/Huron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://www.facebook.com/HuronConsulting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D006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40000"/>
          </a:blip>
          <a:srcRect b="5616" l="31478" r="-1861" t="1"/>
          <a:stretch/>
        </p:blipFill>
        <p:spPr>
          <a:xfrm>
            <a:off x="0" y="709093"/>
            <a:ext cx="4526279" cy="6148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>
            <p:ph type="ctrTitle"/>
          </p:nvPr>
        </p:nvSpPr>
        <p:spPr>
          <a:xfrm>
            <a:off x="1714500" y="3428999"/>
            <a:ext cx="10194300" cy="169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1714500" y="5121238"/>
            <a:ext cx="10194300" cy="1445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98"/>
            <a:ext cx="8598408" cy="206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hasis Slide 1">
  <p:cSld name="Emphasis Slide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>
            <p:ph idx="2" type="pic"/>
          </p:nvPr>
        </p:nvSpPr>
        <p:spPr>
          <a:xfrm>
            <a:off x="0" y="1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2667"/>
              <a:buNone/>
              <a:defRPr b="0" i="0" sz="2667">
                <a:solidFill>
                  <a:srgbClr val="5C63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type="title"/>
          </p:nvPr>
        </p:nvSpPr>
        <p:spPr>
          <a:xfrm>
            <a:off x="0" y="838200"/>
            <a:ext cx="6096000" cy="5181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">
                <a:srgbClr val="FFFFFF">
                  <a:alpha val="0"/>
                </a:srgbClr>
              </a:gs>
              <a:gs pos="32000">
                <a:srgbClr val="FFFFFF">
                  <a:alpha val="84313"/>
                </a:srgbClr>
              </a:gs>
              <a:gs pos="70000">
                <a:srgbClr val="FFFFFF">
                  <a:alpha val="75294"/>
                </a:srgbClr>
              </a:gs>
              <a:gs pos="8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Montserrat"/>
              <a:buNone/>
              <a:defRPr b="0" i="0" sz="37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u">
  <p:cSld name="Menu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>
            <p:ph idx="2" type="pic"/>
          </p:nvPr>
        </p:nvSpPr>
        <p:spPr>
          <a:xfrm>
            <a:off x="0" y="0"/>
            <a:ext cx="3048000" cy="463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2" name="Google Shape;62;p20"/>
          <p:cNvSpPr/>
          <p:nvPr>
            <p:ph idx="3" type="pic"/>
          </p:nvPr>
        </p:nvSpPr>
        <p:spPr>
          <a:xfrm>
            <a:off x="9144000" y="0"/>
            <a:ext cx="3048000" cy="463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3" name="Google Shape;63;p20"/>
          <p:cNvSpPr/>
          <p:nvPr>
            <p:ph idx="4" type="pic"/>
          </p:nvPr>
        </p:nvSpPr>
        <p:spPr>
          <a:xfrm>
            <a:off x="3048000" y="0"/>
            <a:ext cx="3048000" cy="463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4" name="Google Shape;64;p20"/>
          <p:cNvSpPr/>
          <p:nvPr>
            <p:ph idx="5" type="pic"/>
          </p:nvPr>
        </p:nvSpPr>
        <p:spPr>
          <a:xfrm>
            <a:off x="6096000" y="0"/>
            <a:ext cx="3048000" cy="463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u 2">
  <p:cSld name="Menu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/>
          <p:nvPr>
            <p:ph idx="2" type="pic"/>
          </p:nvPr>
        </p:nvSpPr>
        <p:spPr>
          <a:xfrm>
            <a:off x="6094983" y="1"/>
            <a:ext cx="2927351" cy="31707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7" name="Google Shape;67;p21"/>
          <p:cNvSpPr/>
          <p:nvPr>
            <p:ph idx="3" type="pic"/>
          </p:nvPr>
        </p:nvSpPr>
        <p:spPr>
          <a:xfrm>
            <a:off x="9139162" y="1"/>
            <a:ext cx="2927351" cy="31707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8" name="Google Shape;68;p21"/>
          <p:cNvSpPr/>
          <p:nvPr>
            <p:ph idx="4" type="pic"/>
          </p:nvPr>
        </p:nvSpPr>
        <p:spPr>
          <a:xfrm>
            <a:off x="6094983" y="3308142"/>
            <a:ext cx="2927351" cy="31707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9" name="Google Shape;69;p21"/>
          <p:cNvSpPr/>
          <p:nvPr>
            <p:ph idx="5" type="pic"/>
          </p:nvPr>
        </p:nvSpPr>
        <p:spPr>
          <a:xfrm>
            <a:off x="9139162" y="3308142"/>
            <a:ext cx="2927351" cy="31707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/Closing Slide 2">
  <p:cSld name="Opening/Closing Slide 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/>
          <p:nvPr>
            <p:ph idx="2" type="pic"/>
          </p:nvPr>
        </p:nvSpPr>
        <p:spPr>
          <a:xfrm>
            <a:off x="0" y="0"/>
            <a:ext cx="12192000" cy="63754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/>
          <p:nvPr>
            <p:ph type="title"/>
          </p:nvPr>
        </p:nvSpPr>
        <p:spPr>
          <a:xfrm>
            <a:off x="620700" y="1600200"/>
            <a:ext cx="7304101" cy="19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67"/>
              <a:buFont typeface="Montserrat"/>
              <a:buNone/>
              <a:defRPr b="0" i="0" sz="5067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639483" y="3890576"/>
            <a:ext cx="7304101" cy="859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67"/>
              <a:buNone/>
              <a:defRPr b="0" i="0" sz="1867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2"/>
          <p:cNvSpPr/>
          <p:nvPr/>
        </p:nvSpPr>
        <p:spPr>
          <a:xfrm>
            <a:off x="0" y="6373776"/>
            <a:ext cx="12192000" cy="48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22">
            <a:hlinkClick r:id="rId2"/>
          </p:cNvPr>
          <p:cNvSpPr txBox="1"/>
          <p:nvPr/>
        </p:nvSpPr>
        <p:spPr>
          <a:xfrm>
            <a:off x="8710706" y="6375400"/>
            <a:ext cx="2871695" cy="485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huronconsultinggroup.com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22"/>
          <p:cNvSpPr txBox="1"/>
          <p:nvPr/>
        </p:nvSpPr>
        <p:spPr>
          <a:xfrm>
            <a:off x="620700" y="6381186"/>
            <a:ext cx="4114800" cy="467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AUGUST 14, 2024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9455" y="438728"/>
            <a:ext cx="599885" cy="724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78" name="Google Shape;78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5015" y="6493052"/>
            <a:ext cx="24110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ird&#10;&#10;Description automatically generated" id="79" name="Google Shape;79;p2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6852" y="6493052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80" name="Google Shape;80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38689" y="6493052"/>
            <a:ext cx="243840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_No title">
  <p:cSld name="No logo_No 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647700" y="1828799"/>
            <a:ext cx="11404600" cy="4664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152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Divider Slide">
    <p:bg>
      <p:bgPr>
        <a:solidFill>
          <a:srgbClr val="FFD006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/>
          <p:cNvPicPr preferRelativeResize="0"/>
          <p:nvPr/>
        </p:nvPicPr>
        <p:blipFill rotWithShape="1">
          <a:blip r:embed="rId3">
            <a:alphaModFix amt="40000"/>
          </a:blip>
          <a:srcRect b="5616" l="31478" r="-1861" t="1"/>
          <a:stretch/>
        </p:blipFill>
        <p:spPr>
          <a:xfrm>
            <a:off x="0" y="709093"/>
            <a:ext cx="4526279" cy="614890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 txBox="1"/>
          <p:nvPr>
            <p:ph idx="1" type="subTitle"/>
          </p:nvPr>
        </p:nvSpPr>
        <p:spPr>
          <a:xfrm>
            <a:off x="1714500" y="3429000"/>
            <a:ext cx="10194300" cy="3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647700" y="1825624"/>
            <a:ext cx="5486400" cy="4514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2" type="body"/>
          </p:nvPr>
        </p:nvSpPr>
        <p:spPr>
          <a:xfrm>
            <a:off x="6565900" y="1833245"/>
            <a:ext cx="5486400" cy="4506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52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647700" y="1828800"/>
            <a:ext cx="5486400" cy="676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2" type="body"/>
          </p:nvPr>
        </p:nvSpPr>
        <p:spPr>
          <a:xfrm>
            <a:off x="647700" y="2505074"/>
            <a:ext cx="54864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3" type="body"/>
          </p:nvPr>
        </p:nvSpPr>
        <p:spPr>
          <a:xfrm>
            <a:off x="6565900" y="1828800"/>
            <a:ext cx="5486400" cy="676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4" type="body"/>
          </p:nvPr>
        </p:nvSpPr>
        <p:spPr>
          <a:xfrm>
            <a:off x="6565900" y="2505074"/>
            <a:ext cx="54864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ized Image Slide">
  <p:cSld name="Full-Sized Imag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/>
          <p:nvPr>
            <p:ph idx="2" type="pic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290400" cy="78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80320" y="640080"/>
            <a:ext cx="11371980" cy="562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9321800" y="220134"/>
            <a:ext cx="2328333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US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609600" y="545432"/>
            <a:ext cx="10972800" cy="1054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Montserrat"/>
              <a:buNone/>
              <a:defRPr b="0" i="0" sz="42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617286" y="2096200"/>
            <a:ext cx="109727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2E313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2E313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b="0" i="0" sz="1467" u="none" cap="none" strike="noStrike">
                <a:solidFill>
                  <a:srgbClr val="2E313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b="0" i="0" sz="1467" u="none" cap="none" strike="noStrike">
                <a:solidFill>
                  <a:srgbClr val="2E313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b="0" i="0" sz="1467" u="none" cap="none" strike="noStrike">
                <a:solidFill>
                  <a:srgbClr val="2E313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8"/>
          <p:cNvSpPr txBox="1"/>
          <p:nvPr/>
        </p:nvSpPr>
        <p:spPr>
          <a:xfrm>
            <a:off x="7823200" y="1694196"/>
            <a:ext cx="4093411" cy="308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</a:pPr>
            <a:r>
              <a:t/>
            </a:r>
            <a:endParaRPr b="0" i="0" sz="667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8"/>
          <p:cNvSpPr txBox="1"/>
          <p:nvPr/>
        </p:nvSpPr>
        <p:spPr>
          <a:xfrm>
            <a:off x="8839200" y="647700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3"/>
              <a:buFont typeface="Arial"/>
              <a:buNone/>
            </a:pPr>
            <a:r>
              <a:rPr b="0" i="0" lang="en-US" sz="733" u="none" cap="none" strike="noStrike">
                <a:solidFill>
                  <a:srgbClr val="ACB1B5"/>
                </a:solidFill>
                <a:latin typeface="Montserrat"/>
                <a:ea typeface="Montserrat"/>
                <a:cs typeface="Montserrat"/>
                <a:sym typeface="Montserrat"/>
              </a:rPr>
              <a:t>© 2024 Huron Consulting Group Inc. and affiliates.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7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3012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pos="2880">
          <p15:clr>
            <a:srgbClr val="F26B43"/>
          </p15:clr>
        </p15:guide>
        <p15:guide id="6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tes.rowan.edu/procurement/purchasing/rowanproconnect.html" TargetMode="External"/><Relationship Id="rId4" Type="http://schemas.openxmlformats.org/officeDocument/2006/relationships/hyperlink" Target="http://proconnectsupport@rowan.edu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714500" y="3428999"/>
            <a:ext cx="10194300" cy="169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JAGGAER Implementation</a:t>
            </a:r>
            <a:br>
              <a:rPr lang="en-US"/>
            </a:br>
            <a:r>
              <a:rPr lang="en-US"/>
              <a:t>Project Overview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647700" y="495300"/>
            <a:ext cx="11404600" cy="14046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Introducing Rowan ProConnect</a:t>
            </a:r>
            <a:br>
              <a:rPr lang="en-US"/>
            </a:br>
            <a:r>
              <a:rPr lang="en-US"/>
              <a:t>Rowan’s new Procure-to-Pay </a:t>
            </a:r>
            <a:br>
              <a:rPr lang="en-US"/>
            </a:br>
            <a:r>
              <a:rPr lang="en-US"/>
              <a:t>System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47700" y="2193927"/>
            <a:ext cx="5230586" cy="4664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59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Rowan is implementing a new, easy to use eProcurement tool to modernize and improve the procure-to-pay process and user experience.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3715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This is a significant technological and cultural change that will affect employees who purchase (and approve) goods and services.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3715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Rowan ProConnect will replace Banner Purchasing and Accounts Payable modules.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33890" r="11180" t="0"/>
          <a:stretch/>
        </p:blipFill>
        <p:spPr>
          <a:xfrm>
            <a:off x="6540137" y="0"/>
            <a:ext cx="56518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Who is Impacted?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050761" y="2464525"/>
            <a:ext cx="4453056" cy="1202400"/>
          </a:xfrm>
          <a:prstGeom prst="rect">
            <a:avLst/>
          </a:prstGeom>
          <a:solidFill>
            <a:srgbClr val="F9B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Academic Departments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369" y="2880317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6688185" y="2464525"/>
            <a:ext cx="4453056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Administrative Units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050761" y="4315097"/>
            <a:ext cx="4453056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Employees who purchase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approve goods or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688185" y="4315097"/>
            <a:ext cx="4453056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Employees who request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suppliers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369" y="4730889"/>
            <a:ext cx="366036" cy="37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4169" y="2879515"/>
            <a:ext cx="366036" cy="37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4169" y="4732923"/>
            <a:ext cx="366036" cy="37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Rowan ProConnect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Timeline</a:t>
            </a:r>
            <a:endParaRPr/>
          </a:p>
        </p:txBody>
      </p:sp>
      <p:graphicFrame>
        <p:nvGraphicFramePr>
          <p:cNvPr id="118" name="Google Shape;118;p4"/>
          <p:cNvGraphicFramePr/>
          <p:nvPr/>
        </p:nvGraphicFramePr>
        <p:xfrm>
          <a:off x="647700" y="19245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{E39F0D28-E345-4066-926A-A4ACD327F4E2}</a:tableStyleId>
              </a:tblPr>
              <a:tblGrid>
                <a:gridCol w="1531000"/>
                <a:gridCol w="1531000"/>
                <a:gridCol w="1531000"/>
                <a:gridCol w="1531000"/>
                <a:gridCol w="1531000"/>
                <a:gridCol w="1531000"/>
                <a:gridCol w="1531000"/>
              </a:tblGrid>
              <a:tr h="4487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1500"/>
                    </a:solidFill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CY25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C1500"/>
                    </a:solidFill>
                  </a:tcPr>
                </a:tc>
                <a:tc hMerge="1"/>
                <a:tc hMerge="1"/>
              </a:tr>
              <a:tr h="421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 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Feb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</a:t>
                      </a:r>
                      <a:endParaRPr sz="1400" u="none" cap="none" strike="noStrike"/>
                    </a:p>
                  </a:txBody>
                  <a:tcPr marT="9525" marB="0" marR="9525" marL="857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F00"/>
                    </a:solidFill>
                  </a:tcPr>
                </a:tc>
              </a:tr>
              <a:tr h="3931925"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85725" anchor="ctr">
                    <a:lnL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C15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19" name="Google Shape;119;p4"/>
          <p:cNvSpPr/>
          <p:nvPr/>
        </p:nvSpPr>
        <p:spPr>
          <a:xfrm>
            <a:off x="1931655" y="2840193"/>
            <a:ext cx="1612800" cy="548700"/>
          </a:xfrm>
          <a:prstGeom prst="roundRect">
            <a:avLst>
              <a:gd fmla="val 50000" name="adj"/>
            </a:avLst>
          </a:prstGeom>
          <a:solidFill>
            <a:srgbClr val="5C15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Rowan ProConnect 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762806" y="3388900"/>
            <a:ext cx="4227600" cy="548700"/>
          </a:xfrm>
          <a:prstGeom prst="roundRect">
            <a:avLst>
              <a:gd fmla="val 50000" name="adj"/>
            </a:avLst>
          </a:prstGeom>
          <a:solidFill>
            <a:srgbClr val="5C15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Town Hall</a:t>
            </a: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344751" y="4507303"/>
            <a:ext cx="3502500" cy="548700"/>
          </a:xfrm>
          <a:prstGeom prst="roundRect">
            <a:avLst>
              <a:gd fmla="val 50000" name="adj"/>
            </a:avLst>
          </a:prstGeom>
          <a:solidFill>
            <a:srgbClr val="5C15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 Validation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6897450" y="5111631"/>
            <a:ext cx="1451700" cy="548700"/>
          </a:xfrm>
          <a:prstGeom prst="roundRect">
            <a:avLst>
              <a:gd fmla="val 50000" name="adj"/>
            </a:avLst>
          </a:prstGeom>
          <a:solidFill>
            <a:srgbClr val="5C15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8238309" y="5534411"/>
            <a:ext cx="1557574" cy="548640"/>
            <a:chOff x="8238308" y="5486154"/>
            <a:chExt cx="1557574" cy="548640"/>
          </a:xfrm>
        </p:grpSpPr>
        <p:sp>
          <p:nvSpPr>
            <p:cNvPr id="124" name="Google Shape;124;p4"/>
            <p:cNvSpPr/>
            <p:nvPr/>
          </p:nvSpPr>
          <p:spPr>
            <a:xfrm>
              <a:off x="8238309" y="5486154"/>
              <a:ext cx="1557573" cy="54864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F9B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238308" y="5486154"/>
              <a:ext cx="659111" cy="548640"/>
            </a:xfrm>
            <a:prstGeom prst="roundRect">
              <a:avLst>
                <a:gd fmla="val 50000" name="adj"/>
              </a:avLst>
            </a:prstGeom>
            <a:solidFill>
              <a:srgbClr val="F9BF00"/>
            </a:solidFill>
            <a:ln cap="flat" cmpd="sng" w="9525">
              <a:solidFill>
                <a:srgbClr val="5C1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ontserrat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Go-Live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8238309" y="6126608"/>
            <a:ext cx="2751909" cy="548640"/>
          </a:xfrm>
          <a:prstGeom prst="roundRect">
            <a:avLst>
              <a:gd fmla="val 50000" name="adj"/>
            </a:avLst>
          </a:prstGeom>
          <a:solidFill>
            <a:srgbClr val="5C15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Post-Production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355231" y="3902975"/>
            <a:ext cx="4120500" cy="548700"/>
          </a:xfrm>
          <a:prstGeom prst="roundRect">
            <a:avLst>
              <a:gd fmla="val 50000" name="adj"/>
            </a:avLst>
          </a:prstGeom>
          <a:solidFill>
            <a:srgbClr val="5C15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ePro/AP Pilot Lunch and Learn Sessions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Rowan ProConnect Goals</a:t>
            </a: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>
            <a:off x="1861363" y="1991012"/>
            <a:ext cx="3424940" cy="3713609"/>
            <a:chOff x="1880451" y="434281"/>
            <a:chExt cx="2855864" cy="4384046"/>
          </a:xfrm>
        </p:grpSpPr>
        <p:sp>
          <p:nvSpPr>
            <p:cNvPr id="134" name="Google Shape;134;p5"/>
            <p:cNvSpPr/>
            <p:nvPr/>
          </p:nvSpPr>
          <p:spPr>
            <a:xfrm>
              <a:off x="1880451" y="434281"/>
              <a:ext cx="2855864" cy="512498"/>
            </a:xfrm>
            <a:prstGeom prst="rect">
              <a:avLst/>
            </a:prstGeom>
            <a:solidFill>
              <a:srgbClr val="B4975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880451" y="434281"/>
              <a:ext cx="2855864" cy="1315799"/>
            </a:xfrm>
            <a:prstGeom prst="rect">
              <a:avLst/>
            </a:prstGeom>
            <a:solidFill>
              <a:srgbClr val="F9BF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880451" y="1750080"/>
              <a:ext cx="2855864" cy="3068247"/>
            </a:xfrm>
            <a:prstGeom prst="rect">
              <a:avLst/>
            </a:prstGeom>
            <a:solidFill>
              <a:srgbClr val="5C1500"/>
            </a:solidFill>
            <a:ln cap="flat" cmpd="sng" w="12700">
              <a:solidFill>
                <a:srgbClr val="5C15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rotWithShape="0" algn="t" dir="5400000" dist="12700">
                <a:srgbClr val="D8D8D8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28594" lvl="0" marL="365751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 efficiency through process automation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365751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 ease of use and consistency across the campus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365751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 visibility for suppliers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365751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 payment efficiency to better serve our suppliers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6905698" y="1991011"/>
            <a:ext cx="3424940" cy="3725007"/>
            <a:chOff x="1880451" y="434281"/>
            <a:chExt cx="2855864" cy="4318860"/>
          </a:xfrm>
        </p:grpSpPr>
        <p:sp>
          <p:nvSpPr>
            <p:cNvPr id="138" name="Google Shape;138;p5"/>
            <p:cNvSpPr/>
            <p:nvPr/>
          </p:nvSpPr>
          <p:spPr>
            <a:xfrm>
              <a:off x="1880451" y="434281"/>
              <a:ext cx="2855864" cy="512498"/>
            </a:xfrm>
            <a:prstGeom prst="rect">
              <a:avLst/>
            </a:prstGeom>
            <a:solidFill>
              <a:srgbClr val="B4975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880451" y="434283"/>
              <a:ext cx="2855864" cy="1250613"/>
            </a:xfrm>
            <a:prstGeom prst="rect">
              <a:avLst/>
            </a:prstGeom>
            <a:solidFill>
              <a:srgbClr val="F9BF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r>
                <a:rPr b="1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ELIMINATE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880451" y="1684895"/>
              <a:ext cx="2855864" cy="3068246"/>
            </a:xfrm>
            <a:prstGeom prst="rect">
              <a:avLst/>
            </a:prstGeom>
            <a:solidFill>
              <a:srgbClr val="5C1500"/>
            </a:solidFill>
            <a:ln cap="flat" cmpd="sng" w="12700">
              <a:solidFill>
                <a:srgbClr val="5C15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rotWithShape="0" algn="t" dir="5400000" dist="12700">
                <a:srgbClr val="D8D8D8"/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28594" lvl="0" marL="365751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Eliminate errors with workflow automation and data validation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365751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Eliminate duplication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365751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Eliminate shadow systems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365751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Eliminate the use of emails as a workflow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xponential Graph with solid fill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362" y="2285693"/>
            <a:ext cx="478247" cy="489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Cross with solid fill"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698" y="2256018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Rowan ProConnect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Benefits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647700" y="1994261"/>
            <a:ext cx="2514600" cy="3886200"/>
          </a:xfrm>
          <a:prstGeom prst="rect">
            <a:avLst/>
          </a:prstGeom>
          <a:solidFill>
            <a:srgbClr val="F9B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66" y="2188540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083378" y="2050783"/>
            <a:ext cx="2026399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9280F"/>
                </a:solidFill>
                <a:latin typeface="Arial"/>
                <a:ea typeface="Arial"/>
                <a:cs typeface="Arial"/>
                <a:sym typeface="Arial"/>
              </a:rPr>
              <a:t>Improved Visibility into Purchases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700223" y="3137229"/>
            <a:ext cx="2409600" cy="1988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Real-time integration with financial systems enhances expenditure monitoring and budget tracking.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Allows active view of budgeting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 for requested purchases, approval workflow and order status.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9029700" y="1994261"/>
            <a:ext cx="2514600" cy="3886200"/>
          </a:xfrm>
          <a:prstGeom prst="rect">
            <a:avLst/>
          </a:prstGeom>
          <a:solidFill>
            <a:srgbClr val="F9B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8066" y="2188540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9465378" y="2050783"/>
            <a:ext cx="2157288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Eliminating Outdated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082223" y="3137229"/>
            <a:ext cx="2409600" cy="24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A centralized platform for the entire procure to pay process will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eliminate the need for systems like </a:t>
            </a:r>
            <a:r>
              <a:rPr b="1" lang="en-US">
                <a:solidFill>
                  <a:srgbClr val="242724"/>
                </a:solidFill>
              </a:rPr>
              <a:t>Google Forms </a:t>
            </a:r>
            <a:r>
              <a:rPr lang="en-US">
                <a:solidFill>
                  <a:srgbClr val="242724"/>
                </a:solidFill>
              </a:rPr>
              <a:t>used for Contract and Supplier </a:t>
            </a:r>
            <a:r>
              <a:rPr lang="en-US">
                <a:solidFill>
                  <a:srgbClr val="242724"/>
                </a:solidFill>
              </a:rPr>
              <a:t>Management</a:t>
            </a:r>
            <a:r>
              <a:rPr lang="en-US">
                <a:solidFill>
                  <a:srgbClr val="242724"/>
                </a:solidFill>
              </a:rPr>
              <a:t> 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and allow you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to track your purchase throughout the entire process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 in one system.</a:t>
            </a:r>
            <a:endParaRPr b="0" i="0" sz="1400" u="none" cap="none" strike="noStrike">
              <a:solidFill>
                <a:srgbClr val="2427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430088" y="1994261"/>
            <a:ext cx="2514600" cy="3886200"/>
          </a:xfrm>
          <a:prstGeom prst="rect">
            <a:avLst/>
          </a:prstGeom>
          <a:solidFill>
            <a:srgbClr val="F9B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8454" y="2188540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865766" y="2050783"/>
            <a:ext cx="2113758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 Disconnected Processes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6247312" y="1994261"/>
            <a:ext cx="2514600" cy="3886200"/>
          </a:xfrm>
          <a:prstGeom prst="rect">
            <a:avLst/>
          </a:prstGeom>
          <a:solidFill>
            <a:srgbClr val="F9B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5678" y="2188540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6682990" y="2050783"/>
            <a:ext cx="2026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299835" y="3137229"/>
            <a:ext cx="2409554" cy="268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The system is designed for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ease of use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, ensuring that everyone can navigate and make the most of its features, including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simpler searching 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for orders and invoices. Departments can access a marketplace of Rowan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tailored catalogs 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and preferred vendors.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482588" y="3137229"/>
            <a:ext cx="2409600" cy="1988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A suite of solutions that </a:t>
            </a:r>
            <a:r>
              <a:rPr b="1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streamline and integrate different aspects of the procurement lifecycle </a:t>
            </a:r>
            <a:r>
              <a:rPr b="0" i="0" lang="en-US" sz="1400" u="none" cap="none" strike="noStrike">
                <a:solidFill>
                  <a:srgbClr val="242724"/>
                </a:solidFill>
                <a:latin typeface="Arial"/>
                <a:ea typeface="Arial"/>
                <a:cs typeface="Arial"/>
                <a:sym typeface="Arial"/>
              </a:rPr>
              <a:t>including Contract Management, Supplier Management, Procurement, and Accounts Payable.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type="title"/>
          </p:nvPr>
        </p:nvSpPr>
        <p:spPr>
          <a:xfrm>
            <a:off x="647700" y="495300"/>
            <a:ext cx="114046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Additional Information</a:t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647699" y="1828799"/>
            <a:ext cx="4882243" cy="4664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Where to find more information on Rowan ProConnect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Stay Informed 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Additional project information and updates are available on our </a:t>
            </a:r>
            <a:r>
              <a:rPr lang="en-US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Rowan ProConnect Web Page</a:t>
            </a:r>
            <a:endParaRPr u="sng">
              <a:solidFill>
                <a:schemeClr val="hlink"/>
              </a:solidFill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0" lvl="0" marL="9144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400"/>
              <a:t>Questions?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Please direct questions to </a:t>
            </a:r>
            <a:r>
              <a:rPr lang="en-US" sz="18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proconnectsupport@rowan.edu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Your involvement and feedback are vital as we transition to a more streamlined and efficient procure-to- pay process. 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We encourage you to ask questions!</a:t>
            </a:r>
            <a:endParaRPr/>
          </a:p>
          <a:p>
            <a:pPr indent="-22858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70" name="Google Shape;170;p7"/>
          <p:cNvGrpSpPr/>
          <p:nvPr/>
        </p:nvGrpSpPr>
        <p:grpSpPr>
          <a:xfrm>
            <a:off x="5712460" y="1828799"/>
            <a:ext cx="6339840" cy="4033521"/>
            <a:chOff x="4515454" y="1133074"/>
            <a:chExt cx="2795451" cy="1394049"/>
          </a:xfrm>
        </p:grpSpPr>
        <p:grpSp>
          <p:nvGrpSpPr>
            <p:cNvPr id="171" name="Google Shape;171;p7"/>
            <p:cNvGrpSpPr/>
            <p:nvPr/>
          </p:nvGrpSpPr>
          <p:grpSpPr>
            <a:xfrm>
              <a:off x="4515454" y="1133074"/>
              <a:ext cx="2795451" cy="1394049"/>
              <a:chOff x="1017405" y="2693985"/>
              <a:chExt cx="6794663" cy="3363384"/>
            </a:xfrm>
          </p:grpSpPr>
          <p:grpSp>
            <p:nvGrpSpPr>
              <p:cNvPr id="172" name="Google Shape;172;p7"/>
              <p:cNvGrpSpPr/>
              <p:nvPr/>
            </p:nvGrpSpPr>
            <p:grpSpPr>
              <a:xfrm>
                <a:off x="1017405" y="2693985"/>
                <a:ext cx="6794663" cy="3363384"/>
                <a:chOff x="1017405" y="2693985"/>
                <a:chExt cx="6794663" cy="3363384"/>
              </a:xfrm>
            </p:grpSpPr>
            <p:sp>
              <p:nvSpPr>
                <p:cNvPr id="173" name="Google Shape;173;p7"/>
                <p:cNvSpPr/>
                <p:nvPr/>
              </p:nvSpPr>
              <p:spPr>
                <a:xfrm>
                  <a:off x="1017405" y="2693985"/>
                  <a:ext cx="6794663" cy="3363384"/>
                </a:xfrm>
                <a:prstGeom prst="roundRect">
                  <a:avLst>
                    <a:gd fmla="val 1292" name="adj"/>
                  </a:avLst>
                </a:prstGeom>
                <a:solidFill>
                  <a:srgbClr val="343434"/>
                </a:solidFill>
                <a:ln>
                  <a:noFill/>
                </a:ln>
                <a:effectLst>
                  <a:outerShdw blurRad="254000" rotWithShape="0" algn="ctr" dir="5340024" dist="114299">
                    <a:srgbClr val="E7E6E6">
                      <a:alpha val="38431"/>
                    </a:srgbClr>
                  </a:outerShdw>
                </a:effectLst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4" name="Google Shape;174;p7"/>
                <p:cNvSpPr/>
                <p:nvPr/>
              </p:nvSpPr>
              <p:spPr>
                <a:xfrm>
                  <a:off x="1027964" y="3024939"/>
                  <a:ext cx="6762167" cy="321911"/>
                </a:xfrm>
                <a:prstGeom prst="rect">
                  <a:avLst/>
                </a:prstGeom>
                <a:solidFill>
                  <a:srgbClr val="CDCDCD"/>
                </a:solidFill>
                <a:ln cap="flat" cmpd="sng" w="25400">
                  <a:solidFill>
                    <a:srgbClr val="CDCDCD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5" name="Google Shape;175;p7"/>
                <p:cNvSpPr/>
                <p:nvPr/>
              </p:nvSpPr>
              <p:spPr>
                <a:xfrm>
                  <a:off x="2035351" y="2779230"/>
                  <a:ext cx="2717865" cy="561624"/>
                </a:xfrm>
                <a:prstGeom prst="roundRect">
                  <a:avLst>
                    <a:gd fmla="val 11986" name="adj"/>
                  </a:avLst>
                </a:prstGeom>
                <a:solidFill>
                  <a:srgbClr val="CDCDCD"/>
                </a:solidFill>
                <a:ln cap="flat" cmpd="sng" w="25400">
                  <a:solidFill>
                    <a:srgbClr val="CDCDCD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6" name="Google Shape;176;p7"/>
                <p:cNvSpPr/>
                <p:nvPr/>
              </p:nvSpPr>
              <p:spPr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rgbClr val="ED7D31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7" name="Google Shape;177;p7"/>
                <p:cNvSpPr/>
                <p:nvPr/>
              </p:nvSpPr>
              <p:spPr>
                <a:xfrm>
                  <a:off x="1307368" y="2814127"/>
                  <a:ext cx="96330" cy="95724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8" name="Google Shape;178;p7"/>
                <p:cNvSpPr/>
                <p:nvPr/>
              </p:nvSpPr>
              <p:spPr>
                <a:xfrm>
                  <a:off x="1477648" y="2814127"/>
                  <a:ext cx="95357" cy="9572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9" name="Google Shape;179;p7"/>
                <p:cNvSpPr/>
                <p:nvPr/>
              </p:nvSpPr>
              <p:spPr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25400">
                  <a:solidFill>
                    <a:srgbClr val="B3B3B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0" name="Google Shape;180;p7"/>
                <p:cNvSpPr/>
                <p:nvPr/>
              </p:nvSpPr>
              <p:spPr>
                <a:xfrm rot="-2700000">
                  <a:off x="4580638" y="2849291"/>
                  <a:ext cx="99249" cy="99631"/>
                </a:xfrm>
                <a:custGeom>
                  <a:rect b="b" l="l" r="r" t="t"/>
                  <a:pathLst>
                    <a:path extrusionOk="0" h="64" w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181" name="Google Shape;181;p7"/>
                <p:cNvGrpSpPr/>
                <p:nvPr/>
              </p:nvGrpSpPr>
              <p:grpSpPr>
                <a:xfrm>
                  <a:off x="7494380" y="2779230"/>
                  <a:ext cx="155359" cy="155271"/>
                  <a:chOff x="4763" y="0"/>
                  <a:chExt cx="2900362" cy="2898775"/>
                </a:xfrm>
              </p:grpSpPr>
              <p:sp>
                <p:nvSpPr>
                  <p:cNvPr id="182" name="Google Shape;182;p7"/>
                  <p:cNvSpPr/>
                  <p:nvPr/>
                </p:nvSpPr>
                <p:spPr>
                  <a:xfrm>
                    <a:off x="4763" y="0"/>
                    <a:ext cx="727075" cy="722313"/>
                  </a:xfrm>
                  <a:custGeom>
                    <a:rect b="b" l="l" r="r" t="t"/>
                    <a:pathLst>
                      <a:path extrusionOk="0" h="192" w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3" name="Google Shape;183;p7"/>
                  <p:cNvSpPr/>
                  <p:nvPr/>
                </p:nvSpPr>
                <p:spPr>
                  <a:xfrm>
                    <a:off x="4763" y="1087438"/>
                    <a:ext cx="727075" cy="722313"/>
                  </a:xfrm>
                  <a:custGeom>
                    <a:rect b="b" l="l" r="r" t="t"/>
                    <a:pathLst>
                      <a:path extrusionOk="0" h="192" w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4" name="Google Shape;184;p7"/>
                  <p:cNvSpPr/>
                  <p:nvPr/>
                </p:nvSpPr>
                <p:spPr>
                  <a:xfrm>
                    <a:off x="4763" y="2171700"/>
                    <a:ext cx="727075" cy="727075"/>
                  </a:xfrm>
                  <a:custGeom>
                    <a:rect b="b" l="l" r="r" t="t"/>
                    <a:pathLst>
                      <a:path extrusionOk="0" h="193" w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5" name="Google Shape;185;p7"/>
                  <p:cNvSpPr/>
                  <p:nvPr/>
                </p:nvSpPr>
                <p:spPr>
                  <a:xfrm>
                    <a:off x="1093788" y="0"/>
                    <a:ext cx="722312" cy="722313"/>
                  </a:xfrm>
                  <a:custGeom>
                    <a:rect b="b" l="l" r="r" t="t"/>
                    <a:pathLst>
                      <a:path extrusionOk="0" h="192" w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6" name="Google Shape;186;p7"/>
                  <p:cNvSpPr/>
                  <p:nvPr/>
                </p:nvSpPr>
                <p:spPr>
                  <a:xfrm>
                    <a:off x="1093788" y="1087438"/>
                    <a:ext cx="722312" cy="722313"/>
                  </a:xfrm>
                  <a:custGeom>
                    <a:rect b="b" l="l" r="r" t="t"/>
                    <a:pathLst>
                      <a:path extrusionOk="0" h="192" w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7" name="Google Shape;187;p7"/>
                  <p:cNvSpPr/>
                  <p:nvPr/>
                </p:nvSpPr>
                <p:spPr>
                  <a:xfrm>
                    <a:off x="1093788" y="2171700"/>
                    <a:ext cx="722312" cy="727075"/>
                  </a:xfrm>
                  <a:custGeom>
                    <a:rect b="b" l="l" r="r" t="t"/>
                    <a:pathLst>
                      <a:path extrusionOk="0" h="193" w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8" name="Google Shape;188;p7"/>
                  <p:cNvSpPr/>
                  <p:nvPr/>
                </p:nvSpPr>
                <p:spPr>
                  <a:xfrm>
                    <a:off x="2181225" y="0"/>
                    <a:ext cx="723900" cy="722313"/>
                  </a:xfrm>
                  <a:custGeom>
                    <a:rect b="b" l="l" r="r" t="t"/>
                    <a:pathLst>
                      <a:path extrusionOk="0" h="192" w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89" name="Google Shape;189;p7"/>
                  <p:cNvSpPr/>
                  <p:nvPr/>
                </p:nvSpPr>
                <p:spPr>
                  <a:xfrm>
                    <a:off x="2181225" y="1087438"/>
                    <a:ext cx="723900" cy="722313"/>
                  </a:xfrm>
                  <a:custGeom>
                    <a:rect b="b" l="l" r="r" t="t"/>
                    <a:pathLst>
                      <a:path extrusionOk="0" h="192" w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190" name="Google Shape;190;p7"/>
                  <p:cNvSpPr/>
                  <p:nvPr/>
                </p:nvSpPr>
                <p:spPr>
                  <a:xfrm>
                    <a:off x="2181225" y="2171700"/>
                    <a:ext cx="723900" cy="727075"/>
                  </a:xfrm>
                  <a:custGeom>
                    <a:rect b="b" l="l" r="r" t="t"/>
                    <a:pathLst>
                      <a:path extrusionOk="0" h="193" w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728"/>
                      <a:buFont typeface="Arial"/>
                      <a:buNone/>
                    </a:pPr>
                    <a:r>
                      <a:t/>
                    </a:r>
                    <a:endParaRPr b="0" i="0" sz="1728" u="none" cap="none" strike="noStrike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191" name="Google Shape;191;p7"/>
                <p:cNvSpPr/>
                <p:nvPr/>
              </p:nvSpPr>
              <p:spPr>
                <a:xfrm rot="5400000">
                  <a:off x="7497498" y="3116200"/>
                  <a:ext cx="146517" cy="128440"/>
                </a:xfrm>
                <a:custGeom>
                  <a:rect b="b" l="l" r="r" t="t"/>
                  <a:pathLst>
                    <a:path extrusionOk="0" h="784" w="896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8"/>
                    <a:buFont typeface="Arial"/>
                    <a:buNone/>
                  </a:pPr>
                  <a:r>
                    <a:t/>
                  </a:r>
                  <a:endParaRPr b="0" i="0" sz="1728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92" name="Google Shape;192;p7"/>
              <p:cNvSpPr/>
              <p:nvPr/>
            </p:nvSpPr>
            <p:spPr>
              <a:xfrm>
                <a:off x="2269693" y="3129627"/>
                <a:ext cx="115791" cy="116237"/>
              </a:xfrm>
              <a:custGeom>
                <a:rect b="b" l="l" r="r" t="t"/>
                <a:pathLst>
                  <a:path extrusionOk="0" h="636" w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28"/>
                  <a:buFont typeface="Arial"/>
                  <a:buNone/>
                </a:pPr>
                <a:r>
                  <a:t/>
                </a:r>
                <a:endParaRPr b="0" i="0" sz="1728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93" name="Google Shape;193;p7"/>
            <p:cNvSpPr/>
            <p:nvPr/>
          </p:nvSpPr>
          <p:spPr>
            <a:xfrm>
              <a:off x="4564080" y="1180081"/>
              <a:ext cx="45719" cy="4571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701181" y="118105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5054488" y="1295468"/>
              <a:ext cx="2106398" cy="10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6" name="Google Shape;196;p7"/>
          <p:cNvPicPr preferRelativeResize="0"/>
          <p:nvPr/>
        </p:nvPicPr>
        <p:blipFill rotWithShape="1">
          <a:blip r:embed="rId5">
            <a:alphaModFix/>
          </a:blip>
          <a:srcRect b="17115" l="0" r="18717" t="0"/>
          <a:stretch/>
        </p:blipFill>
        <p:spPr>
          <a:xfrm>
            <a:off x="5722313" y="2631613"/>
            <a:ext cx="6309518" cy="323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6794505" y="2287914"/>
            <a:ext cx="615696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https://sites.rowan.edu/procurement/purchasing%20/rowanproconnect.html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wan Theme Gold">
  <a:themeElements>
    <a:clrScheme name="Rowan PPT Colors">
      <a:dk1>
        <a:srgbClr val="59280F"/>
      </a:dk1>
      <a:lt1>
        <a:srgbClr val="FFFFFF"/>
      </a:lt1>
      <a:dk2>
        <a:srgbClr val="59280F"/>
      </a:dk2>
      <a:lt2>
        <a:srgbClr val="F2E6C4"/>
      </a:lt2>
      <a:accent1>
        <a:srgbClr val="F9BF00"/>
      </a:accent1>
      <a:accent2>
        <a:srgbClr val="D4971F"/>
      </a:accent2>
      <a:accent3>
        <a:srgbClr val="DE7C0F"/>
      </a:accent3>
      <a:accent4>
        <a:srgbClr val="D2CCB3"/>
      </a:accent4>
      <a:accent5>
        <a:srgbClr val="88431E"/>
      </a:accent5>
      <a:accent6>
        <a:srgbClr val="AD7C59"/>
      </a:accent6>
      <a:hlink>
        <a:srgbClr val="0044C9"/>
      </a:hlink>
      <a:folHlink>
        <a:srgbClr val="0000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dy / Content Slides">
  <a:themeElements>
    <a:clrScheme name="Huron 2022">
      <a:dk1>
        <a:srgbClr val="00548B"/>
      </a:dk1>
      <a:lt1>
        <a:srgbClr val="FFFFFF"/>
      </a:lt1>
      <a:dk2>
        <a:srgbClr val="242724"/>
      </a:dk2>
      <a:lt2>
        <a:srgbClr val="C1C5C8"/>
      </a:lt2>
      <a:accent1>
        <a:srgbClr val="69AA36"/>
      </a:accent1>
      <a:accent2>
        <a:srgbClr val="792582"/>
      </a:accent2>
      <a:accent3>
        <a:srgbClr val="78DED3"/>
      </a:accent3>
      <a:accent4>
        <a:srgbClr val="C1022F"/>
      </a:accent4>
      <a:accent5>
        <a:srgbClr val="ED7523"/>
      </a:accent5>
      <a:accent6>
        <a:srgbClr val="FFC500"/>
      </a:accent6>
      <a:hlink>
        <a:srgbClr val="00558C"/>
      </a:hlink>
      <a:folHlink>
        <a:srgbClr val="0055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2024-07-02T13:27:47Z</dcterms:created>
  <dc:creator>Tyler Brunnemann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0x0101005D6FA2F6DA5404498821A3FE3623F438</vt:lpwstr>
  </property>
  <property fmtid="{D5CDD505-2E9C-101B-9397-08002B2CF9AE}" pid="3" name="MediaServiceImageTags">
    <vt:lpwstr/>
  </property>
</Properties>
</file>