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gAyaOsOKjnJvb7LUdAGBMLs5jo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A382DF2-545A-445C-85AF-16E2DCD2AC32}">
  <a:tblStyle styleId="{4A382DF2-545A-445C-85AF-16E2DCD2AC3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0" name="Google Shape;10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2325a951e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g372325a951e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6ea673ac7a_0_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6" name="Google Shape;166;g36ea673ac7a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6ea673ac7a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3" name="Google Shape;173;g36ea673ac7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ea673ac7a_0_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9" name="Google Shape;179;g36ea673ac7a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6ea673ac7a_0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6" name="Google Shape;186;g36ea673ac7a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6ea673ac7a_0_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2" name="Google Shape;192;g36ea673ac7a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36fe70d5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g3636fe70d5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45ff7aef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5" name="Google Shape;205;g3645ff7aef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645ff7aef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1" name="Google Shape;211;g3645ff7aef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8" name="Google Shape;21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4" name="Google Shape;22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72325a951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g372325a951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72325a951e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g372325a951e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73191dc06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6" name="Google Shape;126;g373191dc06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72325a951e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g372325a951e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0" name="Google Shape;14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72325a951e_0_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6" name="Google Shape;146;g372325a951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72325a951e_0_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4" name="Google Shape;154;g372325a951e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5"/>
          <p:cNvSpPr/>
          <p:nvPr/>
        </p:nvSpPr>
        <p:spPr>
          <a:xfrm>
            <a:off x="0" y="1319934"/>
            <a:ext cx="2082600" cy="1251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5"/>
          <p:cNvSpPr txBox="1">
            <a:spLocks noGrp="1"/>
          </p:cNvSpPr>
          <p:nvPr>
            <p:ph type="ctrTitle"/>
          </p:nvPr>
        </p:nvSpPr>
        <p:spPr>
          <a:xfrm>
            <a:off x="2152650" y="1319934"/>
            <a:ext cx="6991500" cy="1251900"/>
          </a:xfrm>
          <a:prstGeom prst="rect">
            <a:avLst/>
          </a:prstGeom>
          <a:solidFill>
            <a:srgbClr val="FFBF2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  <a:defRPr sz="3600" b="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subTitle" idx="1"/>
          </p:nvPr>
        </p:nvSpPr>
        <p:spPr>
          <a:xfrm>
            <a:off x="2152650" y="2571751"/>
            <a:ext cx="6848700" cy="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875" tIns="68575" rIns="68575" bIns="3427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4" name="Google Shape;14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319934"/>
            <a:ext cx="2082634" cy="1245249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5"/>
          <p:cNvSpPr txBox="1">
            <a:spLocks noGrp="1"/>
          </p:cNvSpPr>
          <p:nvPr>
            <p:ph type="body" idx="2"/>
          </p:nvPr>
        </p:nvSpPr>
        <p:spPr>
          <a:xfrm>
            <a:off x="2152650" y="3749965"/>
            <a:ext cx="3824400" cy="10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hree Columns">
  <p:cSld name="Content Three Columns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4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body" idx="1"/>
          </p:nvPr>
        </p:nvSpPr>
        <p:spPr>
          <a:xfrm>
            <a:off x="495709" y="1193401"/>
            <a:ext cx="2743200" cy="3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body" idx="2"/>
          </p:nvPr>
        </p:nvSpPr>
        <p:spPr>
          <a:xfrm>
            <a:off x="510241" y="1539001"/>
            <a:ext cx="2728500" cy="33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body" idx="3"/>
          </p:nvPr>
        </p:nvSpPr>
        <p:spPr>
          <a:xfrm>
            <a:off x="3335574" y="1193400"/>
            <a:ext cx="2743200" cy="3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4"/>
          </p:nvPr>
        </p:nvSpPr>
        <p:spPr>
          <a:xfrm>
            <a:off x="3335574" y="1539001"/>
            <a:ext cx="2743200" cy="33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body" idx="5"/>
          </p:nvPr>
        </p:nvSpPr>
        <p:spPr>
          <a:xfrm>
            <a:off x="6175440" y="1193400"/>
            <a:ext cx="2811900" cy="3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body" idx="6"/>
          </p:nvPr>
        </p:nvSpPr>
        <p:spPr>
          <a:xfrm>
            <a:off x="6175440" y="1539001"/>
            <a:ext cx="2811900" cy="33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278387" y="4865388"/>
            <a:ext cx="8655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8" name="Google Shape;78;p24"/>
          <p:cNvSpPr/>
          <p:nvPr/>
        </p:nvSpPr>
        <p:spPr>
          <a:xfrm>
            <a:off x="161053" y="0"/>
            <a:ext cx="349200" cy="90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9" name="Google Shape;79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383" y="588588"/>
            <a:ext cx="274526" cy="278111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24"/>
          <p:cNvSpPr txBox="1">
            <a:spLocks noGrp="1"/>
          </p:cNvSpPr>
          <p:nvPr>
            <p:ph type="ftr" idx="11"/>
          </p:nvPr>
        </p:nvSpPr>
        <p:spPr>
          <a:xfrm>
            <a:off x="510240" y="4865388"/>
            <a:ext cx="7768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hree Images">
  <p:cSld name="Content Three Image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5"/>
          <p:cNvSpPr txBox="1">
            <a:spLocks noGrp="1"/>
          </p:cNvSpPr>
          <p:nvPr>
            <p:ph type="title"/>
          </p:nvPr>
        </p:nvSpPr>
        <p:spPr>
          <a:xfrm>
            <a:off x="510242" y="84152"/>
            <a:ext cx="85347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>
            <a:spLocks noGrp="1"/>
          </p:cNvSpPr>
          <p:nvPr>
            <p:ph type="pic" idx="2"/>
          </p:nvPr>
        </p:nvSpPr>
        <p:spPr>
          <a:xfrm>
            <a:off x="510239" y="1170763"/>
            <a:ext cx="2744700" cy="27444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</p:sp>
      <p:sp>
        <p:nvSpPr>
          <p:cNvPr id="84" name="Google Shape;84;p25"/>
          <p:cNvSpPr txBox="1">
            <a:spLocks noGrp="1"/>
          </p:cNvSpPr>
          <p:nvPr>
            <p:ph type="body" idx="1"/>
          </p:nvPr>
        </p:nvSpPr>
        <p:spPr>
          <a:xfrm>
            <a:off x="510239" y="3914999"/>
            <a:ext cx="2743200" cy="9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85" name="Google Shape;85;p25"/>
          <p:cNvSpPr>
            <a:spLocks noGrp="1"/>
          </p:cNvSpPr>
          <p:nvPr>
            <p:ph type="pic" idx="3"/>
          </p:nvPr>
        </p:nvSpPr>
        <p:spPr>
          <a:xfrm>
            <a:off x="3406021" y="1173794"/>
            <a:ext cx="2743200" cy="27411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</p:sp>
      <p:sp>
        <p:nvSpPr>
          <p:cNvPr id="86" name="Google Shape;86;p25"/>
          <p:cNvSpPr txBox="1">
            <a:spLocks noGrp="1"/>
          </p:cNvSpPr>
          <p:nvPr>
            <p:ph type="body" idx="4"/>
          </p:nvPr>
        </p:nvSpPr>
        <p:spPr>
          <a:xfrm>
            <a:off x="3406021" y="3914999"/>
            <a:ext cx="2743200" cy="9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87" name="Google Shape;87;p25"/>
          <p:cNvSpPr>
            <a:spLocks noGrp="1"/>
          </p:cNvSpPr>
          <p:nvPr>
            <p:ph type="pic" idx="5"/>
          </p:nvPr>
        </p:nvSpPr>
        <p:spPr>
          <a:xfrm>
            <a:off x="6301800" y="1176140"/>
            <a:ext cx="2743200" cy="27390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</p:sp>
      <p:sp>
        <p:nvSpPr>
          <p:cNvPr id="88" name="Google Shape;88;p25"/>
          <p:cNvSpPr txBox="1">
            <a:spLocks noGrp="1"/>
          </p:cNvSpPr>
          <p:nvPr>
            <p:ph type="body" idx="6"/>
          </p:nvPr>
        </p:nvSpPr>
        <p:spPr>
          <a:xfrm>
            <a:off x="6301800" y="3914999"/>
            <a:ext cx="2743200" cy="9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sldNum" idx="12"/>
          </p:nvPr>
        </p:nvSpPr>
        <p:spPr>
          <a:xfrm>
            <a:off x="8278387" y="4865388"/>
            <a:ext cx="8655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0" name="Google Shape;90;p25"/>
          <p:cNvSpPr/>
          <p:nvPr/>
        </p:nvSpPr>
        <p:spPr>
          <a:xfrm>
            <a:off x="161053" y="0"/>
            <a:ext cx="349200" cy="90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1" name="Google Shape;91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383" y="588588"/>
            <a:ext cx="274526" cy="278111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5"/>
          <p:cNvSpPr txBox="1">
            <a:spLocks noGrp="1"/>
          </p:cNvSpPr>
          <p:nvPr>
            <p:ph type="ftr" idx="11"/>
          </p:nvPr>
        </p:nvSpPr>
        <p:spPr>
          <a:xfrm>
            <a:off x="510240" y="4865388"/>
            <a:ext cx="7768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2250000" cy="2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5" name="Google Shape;95;p26"/>
          <p:cNvSpPr txBox="1">
            <a:spLocks noGrp="1"/>
          </p:cNvSpPr>
          <p:nvPr>
            <p:ph type="ftr" idx="11"/>
          </p:nvPr>
        </p:nvSpPr>
        <p:spPr>
          <a:xfrm>
            <a:off x="510240" y="4869655"/>
            <a:ext cx="79245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6"/>
          <p:cNvSpPr txBox="1">
            <a:spLocks noGrp="1"/>
          </p:cNvSpPr>
          <p:nvPr>
            <p:ph type="sldNum" idx="12"/>
          </p:nvPr>
        </p:nvSpPr>
        <p:spPr>
          <a:xfrm>
            <a:off x="8434800" y="4869655"/>
            <a:ext cx="709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t Title Only">
  <p:cSld name="1_Content Title Onl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6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sldNum" idx="12"/>
          </p:nvPr>
        </p:nvSpPr>
        <p:spPr>
          <a:xfrm>
            <a:off x="8278387" y="4865389"/>
            <a:ext cx="8655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" name="Google Shape;19;p16"/>
          <p:cNvSpPr/>
          <p:nvPr/>
        </p:nvSpPr>
        <p:spPr>
          <a:xfrm>
            <a:off x="161053" y="0"/>
            <a:ext cx="349200" cy="90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0" name="Google Shape;20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383" y="588588"/>
            <a:ext cx="274526" cy="27811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6"/>
          <p:cNvSpPr txBox="1">
            <a:spLocks noGrp="1"/>
          </p:cNvSpPr>
          <p:nvPr>
            <p:ph type="ftr" idx="11"/>
          </p:nvPr>
        </p:nvSpPr>
        <p:spPr>
          <a:xfrm>
            <a:off x="510240" y="4865387"/>
            <a:ext cx="7768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6"/>
          <p:cNvSpPr txBox="1">
            <a:spLocks noGrp="1"/>
          </p:cNvSpPr>
          <p:nvPr>
            <p:ph type="body" idx="1"/>
          </p:nvPr>
        </p:nvSpPr>
        <p:spPr>
          <a:xfrm>
            <a:off x="510241" y="1193400"/>
            <a:ext cx="8545500" cy="36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t End Page">
  <p:cSld name="1_Content End Pag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wo Column" type="twoObj">
  <p:cSld name="TWO_OBJECT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8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body" idx="1"/>
          </p:nvPr>
        </p:nvSpPr>
        <p:spPr>
          <a:xfrm>
            <a:off x="510240" y="1193400"/>
            <a:ext cx="4183500" cy="36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body" idx="2"/>
          </p:nvPr>
        </p:nvSpPr>
        <p:spPr>
          <a:xfrm>
            <a:off x="4872420" y="1193400"/>
            <a:ext cx="4183500" cy="36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8278387" y="4865388"/>
            <a:ext cx="8655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" name="Google Shape;29;p18"/>
          <p:cNvSpPr/>
          <p:nvPr/>
        </p:nvSpPr>
        <p:spPr>
          <a:xfrm>
            <a:off x="161053" y="0"/>
            <a:ext cx="349200" cy="90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0" name="Google Shape;30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383" y="588588"/>
            <a:ext cx="274526" cy="27811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18"/>
          <p:cNvSpPr txBox="1">
            <a:spLocks noGrp="1"/>
          </p:cNvSpPr>
          <p:nvPr>
            <p:ph type="ftr" idx="11"/>
          </p:nvPr>
        </p:nvSpPr>
        <p:spPr>
          <a:xfrm>
            <a:off x="510240" y="4865388"/>
            <a:ext cx="7768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>
            <a:spLocks noGrp="1"/>
          </p:cNvSpPr>
          <p:nvPr>
            <p:ph type="title"/>
          </p:nvPr>
        </p:nvSpPr>
        <p:spPr>
          <a:xfrm>
            <a:off x="510239" y="91494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body" idx="1"/>
          </p:nvPr>
        </p:nvSpPr>
        <p:spPr>
          <a:xfrm>
            <a:off x="510240" y="1193401"/>
            <a:ext cx="4183500" cy="3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body" idx="2"/>
          </p:nvPr>
        </p:nvSpPr>
        <p:spPr>
          <a:xfrm>
            <a:off x="510242" y="1539000"/>
            <a:ext cx="4183500" cy="332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body" idx="3"/>
          </p:nvPr>
        </p:nvSpPr>
        <p:spPr>
          <a:xfrm>
            <a:off x="4857213" y="1192606"/>
            <a:ext cx="4183500" cy="3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body" idx="4"/>
          </p:nvPr>
        </p:nvSpPr>
        <p:spPr>
          <a:xfrm>
            <a:off x="4857213" y="1538205"/>
            <a:ext cx="4183500" cy="33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sldNum" idx="12"/>
          </p:nvPr>
        </p:nvSpPr>
        <p:spPr>
          <a:xfrm>
            <a:off x="8278387" y="4865388"/>
            <a:ext cx="8655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" name="Google Shape;39;p19"/>
          <p:cNvSpPr/>
          <p:nvPr/>
        </p:nvSpPr>
        <p:spPr>
          <a:xfrm>
            <a:off x="161053" y="0"/>
            <a:ext cx="349200" cy="90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0" name="Google Shape;4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383" y="588588"/>
            <a:ext cx="274526" cy="278111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9"/>
          <p:cNvSpPr txBox="1">
            <a:spLocks noGrp="1"/>
          </p:cNvSpPr>
          <p:nvPr>
            <p:ph type="ftr" idx="11"/>
          </p:nvPr>
        </p:nvSpPr>
        <p:spPr>
          <a:xfrm>
            <a:off x="510240" y="4865388"/>
            <a:ext cx="7768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itle Only" type="titleOnly">
  <p:cSld name="TITLE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8278387" y="4865388"/>
            <a:ext cx="8655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20"/>
          <p:cNvSpPr/>
          <p:nvPr/>
        </p:nvSpPr>
        <p:spPr>
          <a:xfrm>
            <a:off x="161053" y="0"/>
            <a:ext cx="349200" cy="90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6" name="Google Shape;46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383" y="588588"/>
            <a:ext cx="274526" cy="278111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510240" y="4865388"/>
            <a:ext cx="7768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Blank">
  <p:cSld name="Content 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8278387" y="4865388"/>
            <a:ext cx="8655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0" name="Google Shape;50;p21"/>
          <p:cNvSpPr/>
          <p:nvPr/>
        </p:nvSpPr>
        <p:spPr>
          <a:xfrm>
            <a:off x="161053" y="0"/>
            <a:ext cx="349200" cy="90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1" name="Google Shape;51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383" y="588588"/>
            <a:ext cx="274526" cy="278111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510240" y="4865388"/>
            <a:ext cx="7768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Callout">
  <p:cSld name="Content Callou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2"/>
          <p:cNvSpPr txBox="1">
            <a:spLocks noGrp="1"/>
          </p:cNvSpPr>
          <p:nvPr>
            <p:ph type="title"/>
          </p:nvPr>
        </p:nvSpPr>
        <p:spPr>
          <a:xfrm>
            <a:off x="510242" y="91095"/>
            <a:ext cx="85347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body" idx="1"/>
          </p:nvPr>
        </p:nvSpPr>
        <p:spPr>
          <a:xfrm>
            <a:off x="510241" y="1185655"/>
            <a:ext cx="5791500" cy="367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sldNum" idx="12"/>
          </p:nvPr>
        </p:nvSpPr>
        <p:spPr>
          <a:xfrm>
            <a:off x="8278387" y="4865388"/>
            <a:ext cx="8655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7" name="Google Shape;57;p22"/>
          <p:cNvSpPr/>
          <p:nvPr/>
        </p:nvSpPr>
        <p:spPr>
          <a:xfrm>
            <a:off x="161053" y="0"/>
            <a:ext cx="349200" cy="90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8" name="Google Shape;58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383" y="588588"/>
            <a:ext cx="274526" cy="27811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2"/>
          <p:cNvSpPr txBox="1">
            <a:spLocks noGrp="1"/>
          </p:cNvSpPr>
          <p:nvPr>
            <p:ph type="body" idx="2"/>
          </p:nvPr>
        </p:nvSpPr>
        <p:spPr>
          <a:xfrm>
            <a:off x="6301800" y="1185654"/>
            <a:ext cx="2842200" cy="274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137150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ftr" idx="11"/>
          </p:nvPr>
        </p:nvSpPr>
        <p:spPr>
          <a:xfrm>
            <a:off x="510240" y="4865388"/>
            <a:ext cx="7768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Callout with Image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>
            <a:spLocks noGrp="1"/>
          </p:cNvSpPr>
          <p:nvPr>
            <p:ph type="title"/>
          </p:nvPr>
        </p:nvSpPr>
        <p:spPr>
          <a:xfrm>
            <a:off x="510244" y="91097"/>
            <a:ext cx="85347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>
            <a:spLocks noGrp="1"/>
          </p:cNvSpPr>
          <p:nvPr>
            <p:ph type="pic" idx="2"/>
          </p:nvPr>
        </p:nvSpPr>
        <p:spPr>
          <a:xfrm>
            <a:off x="510240" y="1185654"/>
            <a:ext cx="5791500" cy="3679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>
            <a:spLocks noGrp="1"/>
          </p:cNvSpPr>
          <p:nvPr>
            <p:ph type="body" idx="1"/>
          </p:nvPr>
        </p:nvSpPr>
        <p:spPr>
          <a:xfrm>
            <a:off x="6301798" y="1185654"/>
            <a:ext cx="2842200" cy="274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68575" rIns="137150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sldNum" idx="12"/>
          </p:nvPr>
        </p:nvSpPr>
        <p:spPr>
          <a:xfrm>
            <a:off x="8278387" y="4865388"/>
            <a:ext cx="8655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6" name="Google Shape;66;p23"/>
          <p:cNvSpPr/>
          <p:nvPr/>
        </p:nvSpPr>
        <p:spPr>
          <a:xfrm>
            <a:off x="161053" y="0"/>
            <a:ext cx="349200" cy="90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67" name="Google Shape;67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383" y="588588"/>
            <a:ext cx="274526" cy="278111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23"/>
          <p:cNvSpPr txBox="1">
            <a:spLocks noGrp="1"/>
          </p:cNvSpPr>
          <p:nvPr>
            <p:ph type="ftr" idx="11"/>
          </p:nvPr>
        </p:nvSpPr>
        <p:spPr>
          <a:xfrm>
            <a:off x="510240" y="4865388"/>
            <a:ext cx="7768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sldNum" idx="12"/>
          </p:nvPr>
        </p:nvSpPr>
        <p:spPr>
          <a:xfrm>
            <a:off x="8434800" y="4869655"/>
            <a:ext cx="709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20572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body" idx="1"/>
          </p:nvPr>
        </p:nvSpPr>
        <p:spPr>
          <a:xfrm>
            <a:off x="510241" y="1752654"/>
            <a:ext cx="7210500" cy="311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>
            <a:lvl1pPr marL="457200" marR="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" name="Google Shape;9;p14"/>
          <p:cNvSpPr txBox="1">
            <a:spLocks noGrp="1"/>
          </p:cNvSpPr>
          <p:nvPr>
            <p:ph type="ftr" idx="11"/>
          </p:nvPr>
        </p:nvSpPr>
        <p:spPr>
          <a:xfrm>
            <a:off x="510240" y="4869655"/>
            <a:ext cx="79245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rowan.edu/procurement/purchasing/rowanproconnect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eqapprovalqueue@rowan.edu" TargetMode="External"/><Relationship Id="rId5" Type="http://schemas.openxmlformats.org/officeDocument/2006/relationships/hyperlink" Target="mailto:invoices@rowan.edu" TargetMode="External"/><Relationship Id="rId4" Type="http://schemas.openxmlformats.org/officeDocument/2006/relationships/hyperlink" Target="https://nam11.safelinks.protection.outlook.com/?url=https%3A%2F%2Foutlook.office.com%2Fbookwithme%2Fuser%2F4b2d02707e28475a91cfec2230af939d%2540rowan.edu%3Fanonymous%26isanonymous%3Dtrue&amp;data=05%7C02%7Cjonesal%40rowan.edu%7Cceddb1b711e940f4e74908ddcee27c62%7Ceda8e9bc72cf449ca4e6725e6c6bd0d8%7C0%7C0%7C638894194323178109%7CUnknown%7CTWFpbGZsb3d8eyJFbXB0eU1hcGkiOnRydWUsIlYiOiIwLjAuMDAwMCIsIlAiOiJXaW4zMiIsIkFOIjoiTWFpbCIsIldUIjoyfQ%3D%3D%7C0%7C%7C%7C&amp;sdata=1G6ebkXgjD7wRgLCnogALWuaF8RPmqSM7rrwUoKPM4o%3D&amp;reserved=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invoices@rowan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rowan.edu/accountspayable/_docs/7-22-25-proconnect-end-user-invoice-guide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rowan.edu/accountspayable/_docs/7-22-25-proconnect-end-user-invoice-guide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upport.rowan.edu/sp?id=kb_article_view&amp;sys_kb_id=d5c2c7cc97ae661090db30b6f053af8c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peoplesj@rowan.edu" TargetMode="External"/><Relationship Id="rId7" Type="http://schemas.openxmlformats.org/officeDocument/2006/relationships/hyperlink" Target="mailto:proconnectsupport@rowan.edu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tes.rowan.edu/procurement/about/" TargetMode="External"/><Relationship Id="rId5" Type="http://schemas.openxmlformats.org/officeDocument/2006/relationships/hyperlink" Target="https://sites.rowan.edu/accountspayable/contact_us/" TargetMode="External"/><Relationship Id="rId4" Type="http://schemas.openxmlformats.org/officeDocument/2006/relationships/hyperlink" Target="mailto:jonesal@rowan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owan.webex.com/recordingservice/sites/rowan/recording/50520facb13747f081087e22a0aae83e/playbac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iew-su2.highspot.com/viewer/434d18d81b777ac6ae027be7dd393322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2iWz15A-zBciPBtwD9DdDPEPEhHOfZQa/view?usp=shari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>
            <a:spLocks noGrp="1"/>
          </p:cNvSpPr>
          <p:nvPr>
            <p:ph type="ctrTitle"/>
          </p:nvPr>
        </p:nvSpPr>
        <p:spPr>
          <a:xfrm>
            <a:off x="2152650" y="1319934"/>
            <a:ext cx="6991500" cy="1251900"/>
          </a:xfrm>
          <a:prstGeom prst="rect">
            <a:avLst/>
          </a:prstGeom>
          <a:solidFill>
            <a:srgbClr val="FFBF2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ProConnect Training </a:t>
            </a:r>
            <a:endParaRPr/>
          </a:p>
        </p:txBody>
      </p:sp>
      <p:sp>
        <p:nvSpPr>
          <p:cNvPr id="103" name="Google Shape;103;p1"/>
          <p:cNvSpPr txBox="1">
            <a:spLocks noGrp="1"/>
          </p:cNvSpPr>
          <p:nvPr>
            <p:ph type="body" idx="2"/>
          </p:nvPr>
        </p:nvSpPr>
        <p:spPr>
          <a:xfrm>
            <a:off x="2152650" y="3529238"/>
            <a:ext cx="6570900" cy="10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9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900">
              <a:solidFill>
                <a:srgbClr val="000000"/>
              </a:solidFill>
            </a:endParaRPr>
          </a:p>
          <a:p>
            <a:pPr marL="63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2152650" y="2616600"/>
            <a:ext cx="68631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Presented by Accounts Payable and the Office of Contracting &amp; Procurement 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August 2025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72325a951e_0_31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/>
              <a:t>FAQ</a:t>
            </a:r>
            <a:endParaRPr sz="3000"/>
          </a:p>
        </p:txBody>
      </p:sp>
      <p:sp>
        <p:nvSpPr>
          <p:cNvPr id="163" name="Google Shape;163;g372325a951e_0_31"/>
          <p:cNvSpPr txBox="1">
            <a:spLocks noGrp="1"/>
          </p:cNvSpPr>
          <p:nvPr>
            <p:ph type="body" idx="1"/>
          </p:nvPr>
        </p:nvSpPr>
        <p:spPr>
          <a:xfrm>
            <a:off x="635932" y="951025"/>
            <a:ext cx="8099100" cy="36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/>
          <a:p>
            <a:pPr marL="457200" lvl="0" indent="-3048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200"/>
              <a:buFont typeface="Arial"/>
              <a:buAutoNum type="arabicPeriod"/>
            </a:pPr>
            <a:r>
              <a:rPr lang="en" sz="1200" b="1"/>
              <a:t>Where can I find more training and information?</a:t>
            </a:r>
            <a:r>
              <a:rPr lang="en" sz="1200"/>
              <a:t> Visit the ProConnect page on the Office of Contracting &amp; Procurement </a:t>
            </a:r>
            <a:r>
              <a:rPr lang="en" sz="1200" u="sng">
                <a:solidFill>
                  <a:schemeClr val="hlink"/>
                </a:solidFill>
                <a:hlinkClick r:id="rId3"/>
              </a:rPr>
              <a:t>website</a:t>
            </a:r>
            <a:r>
              <a:rPr lang="en" sz="1200"/>
              <a:t>.</a:t>
            </a:r>
            <a:endParaRPr sz="1200"/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AutoNum type="arabicPeriod"/>
            </a:pPr>
            <a:r>
              <a:rPr lang="en" sz="1200" b="1"/>
              <a:t>How can I request individual or group training? </a:t>
            </a:r>
            <a:r>
              <a:rPr lang="en" sz="1200">
                <a:solidFill>
                  <a:srgbClr val="5A1400"/>
                </a:solidFill>
              </a:rPr>
              <a:t>Book a Training Session</a:t>
            </a:r>
            <a:r>
              <a:rPr lang="en" sz="1200">
                <a:solidFill>
                  <a:srgbClr val="5A1400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200" u="sng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sz="1200">
              <a:solidFill>
                <a:srgbClr val="FF0000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AutoNum type="arabicPeriod"/>
            </a:pPr>
            <a:r>
              <a:rPr lang="en" sz="1200" b="1"/>
              <a:t>I received an email that my requisition was returned, but doesn't tell me why. </a:t>
            </a:r>
            <a:r>
              <a:rPr lang="en" sz="1200"/>
              <a:t>Check the "History" and/or "Comments" tab in your requisition. </a:t>
            </a:r>
            <a:endParaRPr sz="1200">
              <a:solidFill>
                <a:srgbClr val="FF0000"/>
              </a:solidFill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AutoNum type="arabicPeriod"/>
            </a:pPr>
            <a:r>
              <a:rPr lang="en" sz="1200" b="1"/>
              <a:t>I forgot to add an attachment before submitting. How do I add it?</a:t>
            </a:r>
            <a:r>
              <a:rPr lang="en" sz="1200"/>
              <a:t> Attach the documents to a new comment in your requisition.</a:t>
            </a:r>
            <a:endParaRPr sz="1200"/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AutoNum type="arabicPeriod"/>
            </a:pPr>
            <a:r>
              <a:rPr lang="en" sz="1200" b="1"/>
              <a:t>Can I edit a requisition? </a:t>
            </a:r>
            <a:r>
              <a:rPr lang="en" sz="1200"/>
              <a:t>You can only edit a requisition before it is fully approved. Otherwise, it must be withdrawn and resubmitted.</a:t>
            </a:r>
            <a:endParaRPr sz="1200"/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AutoNum type="arabicPeriod"/>
            </a:pPr>
            <a:r>
              <a:rPr lang="en" sz="1200" b="1"/>
              <a:t>Why isn’t my invoice being paid?</a:t>
            </a:r>
            <a:r>
              <a:rPr lang="en" sz="1200"/>
              <a:t> Unless it’s a punchout, you still need to forward your invoices to  </a:t>
            </a:r>
            <a:r>
              <a:rPr lang="en" sz="1200" u="sng">
                <a:solidFill>
                  <a:schemeClr val="hlink"/>
                </a:solidFill>
                <a:hlinkClick r:id="rId5"/>
              </a:rPr>
              <a:t>invoices@rowan.edu</a:t>
            </a:r>
            <a:r>
              <a:rPr lang="en" sz="1200"/>
              <a:t> .</a:t>
            </a:r>
            <a:endParaRPr sz="1200"/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AutoNum type="arabicPeriod"/>
            </a:pPr>
            <a:r>
              <a:rPr lang="en" sz="1200" b="1"/>
              <a:t>How do I request changes to my approval queue?</a:t>
            </a:r>
            <a:endParaRPr sz="1200" b="1"/>
          </a:p>
          <a:p>
            <a:pPr marL="91440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en" sz="1200"/>
              <a:t>To add or remove an approver from an existing Fund/Org approval queue, please email </a:t>
            </a:r>
            <a:r>
              <a:rPr lang="en" sz="1200" u="sng">
                <a:solidFill>
                  <a:schemeClr val="hlink"/>
                </a:solidFill>
                <a:hlinkClick r:id="rId6"/>
              </a:rPr>
              <a:t>reqapprovalqueue@rowan.edu</a:t>
            </a:r>
            <a:r>
              <a:rPr lang="en" sz="1200"/>
              <a:t> with the following details:</a:t>
            </a:r>
            <a:endParaRPr sz="1200"/>
          </a:p>
          <a:p>
            <a:pPr marL="1371600" lvl="2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•"/>
            </a:pPr>
            <a:r>
              <a:rPr lang="en" sz="1200"/>
              <a:t>Approval Queue ID to be updated</a:t>
            </a:r>
            <a:endParaRPr sz="1200"/>
          </a:p>
          <a:p>
            <a:pPr marL="1371600" lvl="2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•"/>
            </a:pPr>
            <a:r>
              <a:rPr lang="en" sz="1200"/>
              <a:t>Type of change (Add or Remove)</a:t>
            </a:r>
            <a:endParaRPr sz="1200"/>
          </a:p>
          <a:p>
            <a:pPr marL="1371600" lvl="2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•"/>
            </a:pPr>
            <a:r>
              <a:rPr lang="en" sz="1200"/>
              <a:t>Full Username to be added or removed</a:t>
            </a:r>
            <a:endParaRPr sz="120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 sz="1100"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 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6ea673ac7a_0_13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Invoicing </a:t>
            </a:r>
            <a:endParaRPr/>
          </a:p>
        </p:txBody>
      </p:sp>
      <p:sp>
        <p:nvSpPr>
          <p:cNvPr id="169" name="Google Shape;169;g36ea673ac7a_0_13"/>
          <p:cNvSpPr txBox="1"/>
          <p:nvPr/>
        </p:nvSpPr>
        <p:spPr>
          <a:xfrm>
            <a:off x="346050" y="1046000"/>
            <a:ext cx="84153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Invoices must still be sent to Accounts Payable at </a:t>
            </a:r>
            <a:r>
              <a:rPr lang="en" sz="13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invoices@rowan.edu</a:t>
            </a: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with a valid PO#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○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Valid PO# is a P26#, anything else is not valid 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○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attaching to the requisition/PO, AP is not notified of this.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○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is for ALL invoices, except punchout orders.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view copy of the invoice directly from ProConnect - under attachments tab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0" name="Google Shape;170;g36ea673ac7a_0_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5325" y="2488875"/>
            <a:ext cx="7375326" cy="256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6ea673ac7a_0_28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Tracking an Invoice - What Step is it in? </a:t>
            </a:r>
            <a:endParaRPr/>
          </a:p>
        </p:txBody>
      </p:sp>
      <p:pic>
        <p:nvPicPr>
          <p:cNvPr id="176" name="Google Shape;176;g36ea673ac7a_0_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1054097"/>
            <a:ext cx="8231915" cy="39370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push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6ea673ac7a_0_39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Payment Status </a:t>
            </a:r>
            <a:endParaRPr/>
          </a:p>
        </p:txBody>
      </p:sp>
      <p:sp>
        <p:nvSpPr>
          <p:cNvPr id="182" name="Google Shape;182;g36ea673ac7a_0_39"/>
          <p:cNvSpPr txBox="1"/>
          <p:nvPr/>
        </p:nvSpPr>
        <p:spPr>
          <a:xfrm>
            <a:off x="39325" y="1046100"/>
            <a:ext cx="3680700" cy="3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Invoice must be in complete status to export into Banner for payment processing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Payment information can be viewed in Banner or in ProConnect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viewing in ProConnect, the pay status will show paid and payment details will be displayed under Payment Information section.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Payment Record # = check or direct deposit #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3" name="Google Shape;183;g36ea673ac7a_0_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32325" y="346825"/>
            <a:ext cx="5072701" cy="46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push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6ea673ac7a_0_18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Approvals for Invoices  </a:t>
            </a:r>
            <a:endParaRPr/>
          </a:p>
        </p:txBody>
      </p:sp>
      <p:sp>
        <p:nvSpPr>
          <p:cNvPr id="189" name="Google Shape;189;g36ea673ac7a_0_18"/>
          <p:cNvSpPr txBox="1"/>
          <p:nvPr/>
        </p:nvSpPr>
        <p:spPr>
          <a:xfrm>
            <a:off x="346050" y="1046000"/>
            <a:ext cx="84153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invoices processed against standing orders require an approval from the invoice owner prior to the invoice being processed for payment.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invoices being funded with a 5 or 6 fund also require a PI approval in addition to the invoice owner approval.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only be approved by the invoice owner (individual who submitted the requisition)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Return</a:t>
            </a: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any corrections needed.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Reject</a:t>
            </a: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invoice if it should not be paid and make a comment.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*NEW* Report available in ProConnect to find all invoices awaiting approval - step-by-step instructions found in our </a:t>
            </a:r>
            <a:r>
              <a:rPr lang="en" sz="14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ProConnect End User Invoice Guide</a:t>
            </a: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push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6ea673ac7a_0_23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Receiving </a:t>
            </a:r>
            <a:endParaRPr/>
          </a:p>
        </p:txBody>
      </p:sp>
      <p:sp>
        <p:nvSpPr>
          <p:cNvPr id="195" name="Google Shape;195;g36ea673ac7a_0_23"/>
          <p:cNvSpPr txBox="1"/>
          <p:nvPr/>
        </p:nvSpPr>
        <p:spPr>
          <a:xfrm>
            <a:off x="330325" y="959475"/>
            <a:ext cx="84153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invoices processed against non-catalog orders require receiving</a:t>
            </a:r>
            <a:r>
              <a:rPr lang="en" sz="1300">
                <a:solidFill>
                  <a:schemeClr val="dk1"/>
                </a:solidFill>
              </a:rPr>
              <a:t> prior t</a:t>
            </a: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the invoice being processed for payment.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punch out orders require receiving.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you do not over receive as this will cause a match exception in the invoices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Receiving should only be done in ProConnect, not Banner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be completed before or after an invoice has been processed and can be completed by anyone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 need something corrected on an invoice, do not do receiving yet and make a comment to AP asking for the correction.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*NEW* Report available in ProConnect to find all invoices awaiting receiving - step-by-step instructions found in our </a:t>
            </a:r>
            <a:r>
              <a:rPr lang="en" sz="13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ProConnect End User Invoice Guide</a:t>
            </a: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Visit </a:t>
            </a:r>
            <a:r>
              <a:rPr lang="en" sz="13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Step-by-Step Directions on Receiving an Invoice</a:t>
            </a:r>
            <a:r>
              <a:rPr lang="en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push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636fe70d59_0_0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/>
              <a:t>Invoices in Match Exception </a:t>
            </a:r>
            <a:endParaRPr sz="3000"/>
          </a:p>
        </p:txBody>
      </p:sp>
      <p:sp>
        <p:nvSpPr>
          <p:cNvPr id="201" name="Google Shape;201;g3636fe70d59_0_0"/>
          <p:cNvSpPr txBox="1">
            <a:spLocks noGrp="1"/>
          </p:cNvSpPr>
          <p:nvPr>
            <p:ph type="body" idx="1"/>
          </p:nvPr>
        </p:nvSpPr>
        <p:spPr>
          <a:xfrm>
            <a:off x="510241" y="1028250"/>
            <a:ext cx="8545500" cy="36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/>
          <a:p>
            <a:pPr marL="457200" lvl="0" indent="-3175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Do not approve without reviewing the invoice to see if a change order is needed. </a:t>
            </a:r>
            <a:endParaRPr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will typically see a comment from AP on the invoice requesting the change order. </a:t>
            </a:r>
            <a:endParaRPr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can review the matching tab of the invoice to see what is unmatched.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202" name="Google Shape;202;g3636fe70d59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81675" y="1902549"/>
            <a:ext cx="6493876" cy="3162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645ff7aef1_0_0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/>
              <a:t>Common Match Exception Reasons </a:t>
            </a:r>
            <a:endParaRPr sz="3000"/>
          </a:p>
        </p:txBody>
      </p:sp>
      <p:sp>
        <p:nvSpPr>
          <p:cNvPr id="208" name="Google Shape;208;g3645ff7aef1_0_0"/>
          <p:cNvSpPr txBox="1">
            <a:spLocks noGrp="1"/>
          </p:cNvSpPr>
          <p:nvPr>
            <p:ph type="body" idx="1"/>
          </p:nvPr>
        </p:nvSpPr>
        <p:spPr>
          <a:xfrm>
            <a:off x="510241" y="1028250"/>
            <a:ext cx="8545500" cy="36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/>
          <a:p>
            <a:pPr marL="457200" lvl="0" indent="-3175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Duplicate receiving 	</a:t>
            </a:r>
            <a:endParaRPr/>
          </a:p>
          <a:p>
            <a:pPr marL="914400" lvl="1" indent="-3175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Ensure you only receive the # of items that were on the requisition. You will need to delete any duplicates (reopen the receipt and select delete under the drop down menu). </a:t>
            </a:r>
            <a:endParaRPr/>
          </a:p>
          <a:p>
            <a:pPr marL="457200" lvl="0" indent="-3175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Change order to increase amount  </a:t>
            </a:r>
            <a:endParaRPr/>
          </a:p>
          <a:p>
            <a:pPr marL="914400" lvl="1" indent="-3175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Needed if the line item amount is exceeded by more than 20% - be sure to increase the exact line item requested rather than add a new line item </a:t>
            </a:r>
            <a:endParaRPr/>
          </a:p>
          <a:p>
            <a:pPr marL="914400" lvl="1" indent="-3175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Needed if shipping was not listed on the PO and is more than $100 - be sure to add a new line item for shipping </a:t>
            </a:r>
            <a:endParaRPr/>
          </a:p>
          <a:p>
            <a:pPr marL="457200" lvl="0" indent="-3175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Incorrect type of PO was utilized </a:t>
            </a:r>
            <a:endParaRPr/>
          </a:p>
          <a:p>
            <a:pPr marL="914400" lvl="1" indent="-3175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Example shown on next slide for how to correctly utilize a non-catalog PO when purchasing multiple items in order for the invoice to process without any issues </a:t>
            </a:r>
            <a:endParaRPr/>
          </a:p>
          <a:p>
            <a:pPr marL="1371600" lvl="2" indent="-3175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Alternative is to utilize a standing order - be sure to select the standing order form.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645ff7aef1_0_6"/>
          <p:cNvSpPr txBox="1">
            <a:spLocks noGrp="1"/>
          </p:cNvSpPr>
          <p:nvPr>
            <p:ph type="title"/>
          </p:nvPr>
        </p:nvSpPr>
        <p:spPr>
          <a:xfrm>
            <a:off x="510240" y="-3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800"/>
              <a:t>Invoice and PO Example that will not result in a Match Exception </a:t>
            </a:r>
            <a:endParaRPr sz="2800"/>
          </a:p>
        </p:txBody>
      </p:sp>
      <p:pic>
        <p:nvPicPr>
          <p:cNvPr id="214" name="Google Shape;214;g3645ff7aef1_0_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0950" y="863100"/>
            <a:ext cx="4047350" cy="423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g3645ff7aef1_0_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60000" y="901700"/>
            <a:ext cx="4615721" cy="423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2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Contact Information </a:t>
            </a:r>
            <a:endParaRPr/>
          </a:p>
        </p:txBody>
      </p:sp>
      <p:sp>
        <p:nvSpPr>
          <p:cNvPr id="221" name="Google Shape;221;p12"/>
          <p:cNvSpPr txBox="1">
            <a:spLocks noGrp="1"/>
          </p:cNvSpPr>
          <p:nvPr>
            <p:ph type="body" idx="1"/>
          </p:nvPr>
        </p:nvSpPr>
        <p:spPr>
          <a:xfrm>
            <a:off x="207300" y="1082600"/>
            <a:ext cx="8936700" cy="41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/>
          <a:p>
            <a:pPr marL="342900" lvl="0" indent="-2603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>
                <a:solidFill>
                  <a:srgbClr val="4C2106"/>
                </a:solidFill>
              </a:rPr>
              <a:t>AP Director - Joselyn Peoples ext. 4335 or email </a:t>
            </a:r>
            <a:r>
              <a:rPr lang="en" sz="1500" u="sng">
                <a:solidFill>
                  <a:schemeClr val="hlink"/>
                </a:solidFill>
                <a:hlinkClick r:id="rId3"/>
              </a:rPr>
              <a:t>peoplesj@rowan.edu</a:t>
            </a:r>
            <a:r>
              <a:rPr lang="en" sz="1500">
                <a:solidFill>
                  <a:srgbClr val="4C2106"/>
                </a:solidFill>
              </a:rPr>
              <a:t> </a:t>
            </a:r>
            <a:endParaRPr sz="1500">
              <a:solidFill>
                <a:srgbClr val="4C2106"/>
              </a:solidFill>
            </a:endParaRPr>
          </a:p>
          <a:p>
            <a:pPr marL="342900" lvl="0" indent="-2603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C2106"/>
              </a:buClr>
              <a:buSzPts val="1500"/>
              <a:buChar char="●"/>
            </a:pPr>
            <a:r>
              <a:rPr lang="en" sz="1500">
                <a:solidFill>
                  <a:srgbClr val="4C2106"/>
                </a:solidFill>
              </a:rPr>
              <a:t>OCP Director - Alexis Jones ext. 5171 or email </a:t>
            </a:r>
            <a:r>
              <a:rPr lang="en" sz="1500" u="sng">
                <a:solidFill>
                  <a:schemeClr val="hlink"/>
                </a:solidFill>
                <a:hlinkClick r:id="rId4"/>
              </a:rPr>
              <a:t>jonesal@rowan.edu</a:t>
            </a:r>
            <a:r>
              <a:rPr lang="en" sz="1500">
                <a:solidFill>
                  <a:srgbClr val="4C2106"/>
                </a:solidFill>
              </a:rPr>
              <a:t> </a:t>
            </a:r>
            <a:endParaRPr sz="1500">
              <a:solidFill>
                <a:srgbClr val="4C2106"/>
              </a:solidFill>
            </a:endParaRPr>
          </a:p>
          <a:p>
            <a:pPr marL="342900" lvl="0" indent="-2603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C2106"/>
              </a:buClr>
              <a:buSzPts val="1500"/>
              <a:buChar char="●"/>
            </a:pPr>
            <a:r>
              <a:rPr lang="en" sz="1500">
                <a:solidFill>
                  <a:srgbClr val="4C2106"/>
                </a:solidFill>
              </a:rPr>
              <a:t>Full </a:t>
            </a:r>
            <a:r>
              <a:rPr lang="en" sz="1500" u="sng">
                <a:solidFill>
                  <a:schemeClr val="hlink"/>
                </a:solidFill>
                <a:hlinkClick r:id="rId5"/>
              </a:rPr>
              <a:t>AP Team</a:t>
            </a:r>
            <a:r>
              <a:rPr lang="en" sz="1500">
                <a:solidFill>
                  <a:srgbClr val="4C2106"/>
                </a:solidFill>
              </a:rPr>
              <a:t> Contact List </a:t>
            </a:r>
            <a:endParaRPr sz="1500">
              <a:solidFill>
                <a:srgbClr val="4C2106"/>
              </a:solidFill>
            </a:endParaRPr>
          </a:p>
          <a:p>
            <a:pPr marL="342900" lvl="0" indent="-2603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C2106"/>
              </a:buClr>
              <a:buSzPts val="1500"/>
              <a:buChar char="●"/>
            </a:pPr>
            <a:r>
              <a:rPr lang="en" sz="1500">
                <a:solidFill>
                  <a:srgbClr val="4C2106"/>
                </a:solidFill>
              </a:rPr>
              <a:t>Full </a:t>
            </a:r>
            <a:r>
              <a:rPr lang="en" sz="1500" u="sng">
                <a:solidFill>
                  <a:schemeClr val="hlink"/>
                </a:solidFill>
                <a:hlinkClick r:id="rId6"/>
              </a:rPr>
              <a:t>OCP</a:t>
            </a:r>
            <a:r>
              <a:rPr lang="en" sz="1500">
                <a:solidFill>
                  <a:srgbClr val="4C2106"/>
                </a:solidFill>
              </a:rPr>
              <a:t> Contact List </a:t>
            </a:r>
            <a:endParaRPr sz="1500">
              <a:solidFill>
                <a:srgbClr val="4C2106"/>
              </a:solidFill>
            </a:endParaRPr>
          </a:p>
          <a:p>
            <a:pPr marL="342900" lvl="0" indent="-2603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C2106"/>
              </a:buClr>
              <a:buSzPts val="1500"/>
              <a:buChar char="●"/>
            </a:pPr>
            <a:r>
              <a:rPr lang="en" sz="1500" u="sng">
                <a:solidFill>
                  <a:schemeClr val="hlink"/>
                </a:solidFill>
                <a:hlinkClick r:id="rId7"/>
              </a:rPr>
              <a:t>proconnectsupport@rowan.edu</a:t>
            </a:r>
            <a:r>
              <a:rPr lang="en" sz="1500">
                <a:solidFill>
                  <a:srgbClr val="4C2106"/>
                </a:solidFill>
              </a:rPr>
              <a:t> </a:t>
            </a:r>
            <a:endParaRPr sz="1500">
              <a:solidFill>
                <a:srgbClr val="4C2106"/>
              </a:solidFill>
            </a:endParaRPr>
          </a:p>
          <a:p>
            <a:pPr marL="68580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4C2106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4C2106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6858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en" sz="1900"/>
            </a:br>
            <a:endParaRPr sz="1900"/>
          </a:p>
          <a:p>
            <a:pPr marL="3429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en" sz="1900"/>
            </a:br>
            <a:endParaRPr sz="1900"/>
          </a:p>
        </p:txBody>
      </p:sp>
    </p:spTree>
  </p:cSld>
  <p:clrMapOvr>
    <a:masterClrMapping/>
  </p:clrMapOvr>
  <p:transition spd="med">
    <p:push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Agenda</a:t>
            </a:r>
            <a:endParaRPr/>
          </a:p>
        </p:txBody>
      </p:sp>
      <p:sp>
        <p:nvSpPr>
          <p:cNvPr id="110" name="Google Shape;110;p2"/>
          <p:cNvSpPr txBox="1">
            <a:spLocks noGrp="1"/>
          </p:cNvSpPr>
          <p:nvPr>
            <p:ph type="body" idx="1"/>
          </p:nvPr>
        </p:nvSpPr>
        <p:spPr>
          <a:xfrm>
            <a:off x="103650" y="969000"/>
            <a:ext cx="8936700" cy="41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/>
          <a:p>
            <a:pPr marL="4572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600"/>
          </a:p>
          <a:p>
            <a:pPr marL="34290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What’s New Since Go Live </a:t>
            </a:r>
            <a:endParaRPr sz="1600"/>
          </a:p>
          <a:p>
            <a:pPr marL="34290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Choosing the most suitable form to submit requisitions </a:t>
            </a:r>
            <a:endParaRPr sz="1600"/>
          </a:p>
          <a:p>
            <a:pPr marL="34290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ProTips</a:t>
            </a:r>
            <a:endParaRPr sz="1600"/>
          </a:p>
          <a:p>
            <a:pPr marL="34290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Frequently Asked Questions</a:t>
            </a:r>
            <a:endParaRPr sz="1600"/>
          </a:p>
          <a:p>
            <a:pPr marL="34290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Invoicing </a:t>
            </a:r>
            <a:endParaRPr sz="1600"/>
          </a:p>
          <a:p>
            <a:pPr marL="34290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Receiving </a:t>
            </a:r>
            <a:endParaRPr sz="1600"/>
          </a:p>
          <a:p>
            <a:pPr marL="34290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Approvals </a:t>
            </a:r>
            <a:endParaRPr sz="1600"/>
          </a:p>
          <a:p>
            <a:pPr marL="34290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Contact Information</a:t>
            </a:r>
            <a:endParaRPr sz="1600"/>
          </a:p>
          <a:p>
            <a:pPr marL="34290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Questions  </a:t>
            </a:r>
            <a:endParaRPr sz="16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441809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en" sz="1200">
                <a:solidFill>
                  <a:srgbClr val="4C2106"/>
                </a:solidFill>
              </a:rPr>
            </a:br>
            <a:endParaRPr sz="1200">
              <a:solidFill>
                <a:srgbClr val="4C2106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6858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en" sz="1900"/>
            </a:br>
            <a:endParaRPr sz="1900"/>
          </a:p>
          <a:p>
            <a:pPr marL="3429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en" sz="1900"/>
            </a:br>
            <a:endParaRPr sz="1900"/>
          </a:p>
        </p:txBody>
      </p:sp>
    </p:spTree>
  </p:cSld>
  <p:clrMapOvr>
    <a:masterClrMapping/>
  </p:clrMapOvr>
  <p:transition spd="med">
    <p:push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3"/>
          <p:cNvSpPr txBox="1">
            <a:spLocks noGrp="1"/>
          </p:cNvSpPr>
          <p:nvPr>
            <p:ph type="title"/>
          </p:nvPr>
        </p:nvSpPr>
        <p:spPr>
          <a:xfrm>
            <a:off x="2980171" y="1701675"/>
            <a:ext cx="49521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Questions?</a:t>
            </a:r>
            <a:endParaRPr/>
          </a:p>
        </p:txBody>
      </p:sp>
    </p:spTree>
  </p:cSld>
  <p:clrMapOvr>
    <a:masterClrMapping/>
  </p:clrMapOvr>
  <p:transition spd="med"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72325a951e_0_0"/>
          <p:cNvSpPr txBox="1">
            <a:spLocks noGrp="1"/>
          </p:cNvSpPr>
          <p:nvPr>
            <p:ph type="title"/>
          </p:nvPr>
        </p:nvSpPr>
        <p:spPr>
          <a:xfrm>
            <a:off x="510240" y="118022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/>
              <a:t>What’s New Since Go Live</a:t>
            </a:r>
            <a:endParaRPr sz="3000"/>
          </a:p>
        </p:txBody>
      </p:sp>
      <p:sp>
        <p:nvSpPr>
          <p:cNvPr id="116" name="Google Shape;116;g372325a951e_0_0"/>
          <p:cNvSpPr txBox="1">
            <a:spLocks noGrp="1"/>
          </p:cNvSpPr>
          <p:nvPr>
            <p:ph type="body" idx="1"/>
          </p:nvPr>
        </p:nvSpPr>
        <p:spPr>
          <a:xfrm>
            <a:off x="510241" y="1193400"/>
            <a:ext cx="8545500" cy="36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/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Amazon Punchout</a:t>
            </a:r>
            <a:endParaRPr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"/>
              <a:t>FAQ: I clicked on the Amazon punch-out but it's just spinning! What do I do? Click the browser settings and make sure "Pop-Ups" are allowed.</a:t>
            </a:r>
            <a:endParaRPr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"/>
              <a:t>Access the p</a:t>
            </a:r>
            <a:r>
              <a:rPr lang="en">
                <a:highlight>
                  <a:srgbClr val="FFFFFF"/>
                </a:highlight>
              </a:rPr>
              <a:t>resentation </a:t>
            </a:r>
            <a:r>
              <a:rPr lang="en" u="sng">
                <a:solidFill>
                  <a:schemeClr val="hlink"/>
                </a:solidFill>
                <a:highlight>
                  <a:srgbClr val="FFFFFF"/>
                </a:highlight>
                <a:hlinkClick r:id="rId3"/>
              </a:rPr>
              <a:t>here</a:t>
            </a:r>
            <a:r>
              <a:rPr lang="en">
                <a:highlight>
                  <a:srgbClr val="FFFFFF"/>
                </a:highlight>
              </a:rPr>
              <a:t>.</a:t>
            </a:r>
            <a:endParaRPr>
              <a:highlight>
                <a:srgbClr val="FFFFFF"/>
              </a:highlight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Amazon Business Purchase Guide</a:t>
            </a:r>
            <a:endParaRPr>
              <a:highlight>
                <a:srgbClr val="FFFFFF"/>
              </a:highlight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Furniture Process Improvements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Tariffs</a:t>
            </a:r>
            <a:endParaRPr>
              <a:highlight>
                <a:srgbClr val="FFFF00"/>
              </a:highlight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Vendor Email Distribution Updates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72325a951e_0_66"/>
          <p:cNvSpPr txBox="1">
            <a:spLocks noGrp="1"/>
          </p:cNvSpPr>
          <p:nvPr>
            <p:ph type="title"/>
          </p:nvPr>
        </p:nvSpPr>
        <p:spPr>
          <a:xfrm>
            <a:off x="541675" y="163450"/>
            <a:ext cx="3049800" cy="6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Furniture Process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Improvements</a:t>
            </a:r>
            <a:endParaRPr/>
          </a:p>
        </p:txBody>
      </p:sp>
      <p:sp>
        <p:nvSpPr>
          <p:cNvPr id="122" name="Google Shape;122;g372325a951e_0_66"/>
          <p:cNvSpPr txBox="1"/>
          <p:nvPr/>
        </p:nvSpPr>
        <p:spPr>
          <a:xfrm>
            <a:off x="292100" y="1140925"/>
            <a:ext cx="2572200" cy="277470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414338" dist="47625" dir="5400000" algn="bl" rotWithShape="0">
              <a:srgbClr val="000000">
                <a:alpha val="36862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5A1400"/>
                </a:solidFill>
                <a:latin typeface="Arial"/>
                <a:ea typeface="Arial"/>
                <a:cs typeface="Arial"/>
                <a:sym typeface="Arial"/>
              </a:rPr>
              <a:t>Key Improvements in the New Process</a:t>
            </a:r>
            <a:endParaRPr sz="1400" b="1" i="0" u="none" strike="noStrike" cap="none">
              <a:solidFill>
                <a:srgbClr val="5A14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 b="0" i="0" u="none" strike="noStrike" cap="none">
                <a:solidFill>
                  <a:srgbClr val="5A14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100" b="0" i="0" u="none" strike="noStrike" cap="none">
                <a:solidFill>
                  <a:srgbClr val="5A1400"/>
                </a:solidFill>
                <a:latin typeface="Arial"/>
                <a:ea typeface="Arial"/>
                <a:cs typeface="Arial"/>
                <a:sym typeface="Arial"/>
              </a:rPr>
              <a:t>Eliminates manual email forwarding and Banner entry.</a:t>
            </a:r>
            <a:endParaRPr sz="1100" b="0" i="0" u="none" strike="noStrike" cap="none">
              <a:solidFill>
                <a:srgbClr val="5A14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0" i="0" u="none" strike="noStrike" cap="none">
                <a:solidFill>
                  <a:srgbClr val="5A1400"/>
                </a:solidFill>
                <a:latin typeface="Arial"/>
                <a:ea typeface="Arial"/>
                <a:cs typeface="Arial"/>
                <a:sym typeface="Arial"/>
              </a:rPr>
              <a:t>Reduces errors through automated routing using commodity codes.</a:t>
            </a:r>
            <a:endParaRPr sz="1100" b="0" i="0" u="none" strike="noStrike" cap="none">
              <a:solidFill>
                <a:srgbClr val="5A14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5A14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0" i="0" u="none" strike="noStrike" cap="none">
                <a:solidFill>
                  <a:srgbClr val="5A1400"/>
                </a:solidFill>
                <a:latin typeface="Arial"/>
                <a:ea typeface="Arial"/>
                <a:cs typeface="Arial"/>
                <a:sym typeface="Arial"/>
              </a:rPr>
              <a:t>Centralizes communication and approvals in ProConnect.</a:t>
            </a:r>
            <a:endParaRPr sz="1100" b="0" i="0" u="none" strike="noStrike" cap="none">
              <a:solidFill>
                <a:srgbClr val="5A14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0" i="0" u="none" strike="noStrike" cap="none">
                <a:solidFill>
                  <a:srgbClr val="5A1400"/>
                </a:solidFill>
                <a:latin typeface="Arial"/>
                <a:ea typeface="Arial"/>
                <a:cs typeface="Arial"/>
                <a:sym typeface="Arial"/>
              </a:rPr>
              <a:t>Ensures transparency and consistent policy enforcement.</a:t>
            </a:r>
            <a:endParaRPr sz="1100" b="0" i="0" u="none" strike="noStrike" cap="none">
              <a:solidFill>
                <a:srgbClr val="5A14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3" name="Google Shape;123;g372325a951e_0_66"/>
          <p:cNvGraphicFramePr/>
          <p:nvPr/>
        </p:nvGraphicFramePr>
        <p:xfrm>
          <a:off x="3069750" y="3019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{4A382DF2-545A-445C-85AF-16E2DCD2AC32}</a:tableStyleId>
              </a:tblPr>
              <a:tblGrid>
                <a:gridCol w="25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9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9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812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Previous Process</a:t>
                      </a:r>
                      <a:endParaRPr sz="1100" b="1" u="none" strike="noStrike" cap="non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New Process</a:t>
                      </a:r>
                      <a:endParaRPr sz="1100" b="1" u="none" strike="noStrike" cap="non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7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Email Request</a:t>
                      </a:r>
                      <a:endParaRPr sz="11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Entry into ProConnect</a:t>
                      </a:r>
                      <a:endParaRPr sz="11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End-user sends an email to the Facilities Team with: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End-user logs requests directly into ProConnect with: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Furniture description including assembly and installation needs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Furniture description including assembly and installation needs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Quantity &amp; estimated cost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Estimated cost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Supporting documents (e.g., vendor quote)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Supporting documents (e.g., vendor quote)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Commodity Code (e.g., CD440-000)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07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Facilities Review</a:t>
                      </a:r>
                      <a:endParaRPr sz="11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Automated Routing</a:t>
                      </a:r>
                      <a:endParaRPr sz="11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95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Facilities Team checks: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ProConnect uses the commodity code to route the request to the correct approval queue automatically.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Standards compliance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Space/design alignment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May request clarifications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Sends approval email to user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07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Banner Entry &amp; Email Forwarding</a:t>
                      </a:r>
                      <a:endParaRPr sz="11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Approval Workflow in ProConnect</a:t>
                      </a:r>
                      <a:endParaRPr sz="11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195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End-user enters request into Banner and forwards the Facilities approval email to requisitions@rowan.edu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Facilities Approvers are notified and review in ProConnect: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Standards &amp; space check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· May request clarifications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3191dc064_0_0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/>
              <a:t>Capturing Tariff Costs</a:t>
            </a:r>
            <a:endParaRPr sz="3000"/>
          </a:p>
        </p:txBody>
      </p:sp>
      <p:sp>
        <p:nvSpPr>
          <p:cNvPr id="129" name="Google Shape;129;g373191dc064_0_0"/>
          <p:cNvSpPr txBox="1">
            <a:spLocks noGrp="1"/>
          </p:cNvSpPr>
          <p:nvPr>
            <p:ph type="body" idx="1"/>
          </p:nvPr>
        </p:nvSpPr>
        <p:spPr>
          <a:xfrm>
            <a:off x="510241" y="1193400"/>
            <a:ext cx="8545500" cy="36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/>
          <a:p>
            <a:pPr marL="0" lvl="0" indent="0" algn="l" rtl="0">
              <a:lnSpc>
                <a:spcPct val="157142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</a:pPr>
            <a:r>
              <a:rPr lang="en" sz="1100">
                <a:highlight>
                  <a:srgbClr val="FFFFFF"/>
                </a:highlight>
              </a:rPr>
              <a:t>Due to recent changes in global trade policies, tariffs on a variety of imported goods have led to noticeable increases in procurement costs across several categories. To better manage and monitor these changes, the University has established a </a:t>
            </a:r>
            <a:r>
              <a:rPr lang="en" sz="1100" b="1">
                <a:highlight>
                  <a:srgbClr val="FFFFFF"/>
                </a:highlight>
              </a:rPr>
              <a:t>new commodity code</a:t>
            </a:r>
            <a:r>
              <a:rPr lang="en" sz="1100">
                <a:highlight>
                  <a:srgbClr val="FFFFFF"/>
                </a:highlight>
              </a:rPr>
              <a:t> specifically designated for capturing </a:t>
            </a:r>
            <a:r>
              <a:rPr lang="en" sz="1100" b="1">
                <a:highlight>
                  <a:srgbClr val="FFFFFF"/>
                </a:highlight>
              </a:rPr>
              <a:t>tariff-related costs</a:t>
            </a:r>
            <a:r>
              <a:rPr lang="en" sz="1100">
                <a:highlight>
                  <a:srgbClr val="FFFFFF"/>
                </a:highlight>
              </a:rPr>
              <a:t>.</a:t>
            </a:r>
            <a:endParaRPr sz="1100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r>
              <a:rPr lang="en" sz="1100" b="1">
                <a:highlight>
                  <a:srgbClr val="FFFFFF"/>
                </a:highlight>
              </a:rPr>
              <a:t>Key Updates:</a:t>
            </a:r>
            <a:endParaRPr sz="1100" b="1">
              <a:highlight>
                <a:srgbClr val="FFFFFF"/>
              </a:highlight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 b="1">
                <a:highlight>
                  <a:srgbClr val="FFFFFF"/>
                </a:highlight>
              </a:rPr>
              <a:t>Cost Increases</a:t>
            </a:r>
            <a:r>
              <a:rPr lang="en" sz="1100">
                <a:highlight>
                  <a:srgbClr val="FFFFFF"/>
                </a:highlight>
              </a:rPr>
              <a:t>: Expect price fluctuations on goods including lab equipment, IT hardware, office supplies, and certain construction materials. These are due to additional import duties levied on specific international sources.</a:t>
            </a:r>
            <a:endParaRPr sz="1100">
              <a:highlight>
                <a:srgbClr val="FFFFFF"/>
              </a:highlight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 b="1">
                <a:highlight>
                  <a:srgbClr val="FFFFFF"/>
                </a:highlight>
              </a:rPr>
              <a:t>New Commodity Code</a:t>
            </a:r>
            <a:r>
              <a:rPr lang="en" sz="1100">
                <a:highlight>
                  <a:srgbClr val="FFFFFF"/>
                </a:highlight>
              </a:rPr>
              <a:t>: To improve transparency and reporting, please use the following commodity code when submitting purchase requisitions affected by tariffs:</a:t>
            </a:r>
            <a:br>
              <a:rPr lang="en" sz="1100">
                <a:highlight>
                  <a:srgbClr val="FFFFFF"/>
                </a:highlight>
              </a:rPr>
            </a:br>
            <a:r>
              <a:rPr lang="en" sz="1100" b="1">
                <a:highlight>
                  <a:srgbClr val="FFFFFF"/>
                </a:highlight>
              </a:rPr>
              <a:t>Commodity Code: CD482-002 Tariffs</a:t>
            </a:r>
            <a:endParaRPr sz="1100" b="1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r>
              <a:rPr lang="en" sz="1100" b="1">
                <a:highlight>
                  <a:srgbClr val="FFFFFF"/>
                </a:highlight>
              </a:rPr>
              <a:t>Action Required:</a:t>
            </a:r>
            <a:endParaRPr sz="1100" b="1">
              <a:highlight>
                <a:srgbClr val="FFFFFF"/>
              </a:highlight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 b="1">
                <a:highlight>
                  <a:srgbClr val="FFFFFF"/>
                </a:highlight>
              </a:rPr>
              <a:t>Use CD482-002 Tariffs</a:t>
            </a:r>
            <a:r>
              <a:rPr lang="en" sz="1100">
                <a:highlight>
                  <a:srgbClr val="FFFFFF"/>
                </a:highlight>
              </a:rPr>
              <a:t> when applicable to help us track and analyze the financial impact of these tariff-related expenses.</a:t>
            </a:r>
            <a:endParaRPr sz="1100">
              <a:highlight>
                <a:srgbClr val="FFFFFF"/>
              </a:highlight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 b="1">
                <a:highlight>
                  <a:srgbClr val="FFFFFF"/>
                </a:highlight>
              </a:rPr>
              <a:t>Plan ahead</a:t>
            </a:r>
            <a:r>
              <a:rPr lang="en" sz="1100">
                <a:highlight>
                  <a:srgbClr val="FFFFFF"/>
                </a:highlight>
              </a:rPr>
              <a:t> for potential delays or increased pricing, particularly on international or specialized orders.</a:t>
            </a:r>
            <a:endParaRPr sz="1100">
              <a:highlight>
                <a:srgbClr val="FFFFFF"/>
              </a:highlight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 b="1">
                <a:highlight>
                  <a:srgbClr val="FFFFFF"/>
                </a:highlight>
              </a:rPr>
              <a:t>Consult procurement</a:t>
            </a:r>
            <a:r>
              <a:rPr lang="en" sz="1100">
                <a:highlight>
                  <a:srgbClr val="FFFFFF"/>
                </a:highlight>
              </a:rPr>
              <a:t> if you need help identifying alternative suppliers or managing budgets.</a:t>
            </a:r>
            <a:endParaRPr sz="1100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72325a951e_0_71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Editing Vendor Email Distribution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372325a951e_0_71"/>
          <p:cNvSpPr txBox="1">
            <a:spLocks noGrp="1"/>
          </p:cNvSpPr>
          <p:nvPr>
            <p:ph type="body" idx="1"/>
          </p:nvPr>
        </p:nvSpPr>
        <p:spPr>
          <a:xfrm>
            <a:off x="398516" y="1028050"/>
            <a:ext cx="8545500" cy="36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68575" bIns="342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You can now change the email address to which Purchase Orders be sent.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en"/>
              <a:t>Find the </a:t>
            </a:r>
            <a:r>
              <a:rPr lang="en" b="1"/>
              <a:t>Distribution Methods</a:t>
            </a:r>
            <a:r>
              <a:rPr lang="en"/>
              <a:t> link on your requisition or order form.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Add or change the email address you wish the PO be sent to. You can opt to use your own email address if the vendor does not need the PO.</a:t>
            </a:r>
            <a:endParaRPr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Continue to process your order as usual.</a:t>
            </a:r>
            <a:endParaRPr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See </a:t>
            </a:r>
            <a:r>
              <a:rPr lang="en" u="sng">
                <a:solidFill>
                  <a:schemeClr val="hlink"/>
                </a:solidFill>
                <a:hlinkClick r:id="rId3"/>
              </a:rPr>
              <a:t>PO Distribution Guide</a:t>
            </a:r>
            <a:r>
              <a:rPr lang="en"/>
              <a:t> for full list of instructions. </a:t>
            </a:r>
            <a:endParaRPr/>
          </a:p>
        </p:txBody>
      </p:sp>
      <p:pic>
        <p:nvPicPr>
          <p:cNvPr id="136" name="Google Shape;136;g372325a951e_0_7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08125" y="1945813"/>
            <a:ext cx="5257800" cy="1419225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7" name="Google Shape;137;g372325a951e_0_71"/>
          <p:cNvPicPr preferRelativeResize="0"/>
          <p:nvPr/>
        </p:nvPicPr>
        <p:blipFill rotWithShape="1">
          <a:blip r:embed="rId5">
            <a:alphaModFix/>
          </a:blip>
          <a:srcRect l="8267" t="3706" r="15596" b="20159"/>
          <a:stretch/>
        </p:blipFill>
        <p:spPr>
          <a:xfrm>
            <a:off x="642601" y="2043475"/>
            <a:ext cx="2778750" cy="1641151"/>
          </a:xfrm>
          <a:prstGeom prst="rect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9525" algn="bl" rotWithShape="0">
              <a:srgbClr val="000000">
                <a:alpha val="49019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Forms for Requisitions </a:t>
            </a:r>
            <a:endParaRPr/>
          </a:p>
        </p:txBody>
      </p:sp>
      <p:sp>
        <p:nvSpPr>
          <p:cNvPr id="143" name="Google Shape;143;p3"/>
          <p:cNvSpPr txBox="1"/>
          <p:nvPr/>
        </p:nvSpPr>
        <p:spPr>
          <a:xfrm>
            <a:off x="364350" y="1028050"/>
            <a:ext cx="84153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Available Form Types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Punchout Catalogs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Amazon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Fisher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Grainger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HD Supply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Henry Schein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VWR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Non-Catalog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Standing Order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Sole Source (non-grant)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Independent Contractor 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Grant Purchase Approval &amp; SubAward Forms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Which is the most suitable form for my request?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72325a951e_0_10"/>
          <p:cNvSpPr txBox="1">
            <a:spLocks noGrp="1"/>
          </p:cNvSpPr>
          <p:nvPr>
            <p:ph type="title"/>
          </p:nvPr>
        </p:nvSpPr>
        <p:spPr>
          <a:xfrm>
            <a:off x="519240" y="1523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ProConnect Form Selection Guide </a:t>
            </a:r>
            <a:endParaRPr/>
          </a:p>
        </p:txBody>
      </p:sp>
      <p:graphicFrame>
        <p:nvGraphicFramePr>
          <p:cNvPr id="149" name="Google Shape;149;g372325a951e_0_10"/>
          <p:cNvGraphicFramePr/>
          <p:nvPr/>
        </p:nvGraphicFramePr>
        <p:xfrm>
          <a:off x="392050" y="1214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{4A382DF2-545A-445C-85AF-16E2DCD2AC32}</a:tableStyleId>
              </a:tblPr>
              <a:tblGrid>
                <a:gridCol w="267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8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5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Standing Order Form</a:t>
                      </a:r>
                      <a:endParaRPr sz="11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Non-Catalog Form</a:t>
                      </a:r>
                      <a:endParaRPr sz="11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Punchout Catalog</a:t>
                      </a:r>
                      <a:endParaRPr sz="11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8550">
                <a:tc>
                  <a:txBody>
                    <a:bodyPr/>
                    <a:lstStyle/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Purchasing services or goods billed across multiple invoices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Hourly rates, milestones, or split deliveries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Recurring payments or multiple delivery addresses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Contract, statement of work (SOW), or long-term billing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Invoicing based on time, progress, or multiple shipments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Goods not available in the catalog (e.g., quote-based products)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Known SKU, price, and item details not in a catalog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Physical items: computers, lab supplies, furniture, etc.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Vendor does not have a catalog or punchout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Submitting a quote-based purchase for goods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Goods listed in an online catalog (e.g., ODP, Amazon, Grainger)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Vendor has a punchout or hosted catalog in ProConnect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Catalog must be used if available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Standardized products with pre-approved pricing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457200" marR="0" lvl="0" indent="-2921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Char char="●"/>
                      </a:pPr>
                      <a:r>
                        <a:rPr lang="en" sz="1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Automated pricing, shipping, and invoicing</a:t>
                      </a:r>
                      <a:endParaRPr sz="1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0" name="Google Shape;150;g372325a951e_0_10"/>
          <p:cNvSpPr txBox="1"/>
          <p:nvPr/>
        </p:nvSpPr>
        <p:spPr>
          <a:xfrm>
            <a:off x="402450" y="3394950"/>
            <a:ext cx="35748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  <a:endParaRPr sz="1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Standing Order Forms also include: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Grant Purchase Approval &amp; SubAward Forms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Independent Contractor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Sole Source (non-grant)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372325a951e_0_10"/>
          <p:cNvSpPr txBox="1"/>
          <p:nvPr/>
        </p:nvSpPr>
        <p:spPr>
          <a:xfrm>
            <a:off x="3740200" y="3439850"/>
            <a:ext cx="5134500" cy="141840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200025" dist="95250" algn="bl" rotWithShape="0">
              <a:srgbClr val="000000">
                <a:alpha val="36862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ProTip: Using Non-Catalog Forms with Multi-Line Requisitions</a:t>
            </a:r>
            <a:endParaRPr sz="11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you decide to use a </a:t>
            </a:r>
            <a:r>
              <a:rPr lang="en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Non-Catalog Form</a:t>
            </a: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you're </a:t>
            </a:r>
            <a:r>
              <a:rPr lang="en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unsure whether items will ship separately</a:t>
            </a: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here’s what to do: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lang="en" sz="1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 one shipping line for each product line</a:t>
            </a: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 the requisition.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ensures that each product can be received and invoiced independently if shipments are split.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Char char="●"/>
            </a:pP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Helps prevent errors or delays in receiving and payment processing.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72325a951e_0_23"/>
          <p:cNvSpPr txBox="1">
            <a:spLocks noGrp="1"/>
          </p:cNvSpPr>
          <p:nvPr>
            <p:ph type="title"/>
          </p:nvPr>
        </p:nvSpPr>
        <p:spPr>
          <a:xfrm>
            <a:off x="510240" y="91097"/>
            <a:ext cx="8545500" cy="8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/>
              <a:t>ProTips</a:t>
            </a:r>
            <a:endParaRPr/>
          </a:p>
        </p:txBody>
      </p:sp>
      <p:sp>
        <p:nvSpPr>
          <p:cNvPr id="157" name="Google Shape;157;g372325a951e_0_23"/>
          <p:cNvSpPr txBox="1"/>
          <p:nvPr/>
        </p:nvSpPr>
        <p:spPr>
          <a:xfrm>
            <a:off x="637350" y="901700"/>
            <a:ext cx="7244700" cy="43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ePro Pro-Tips</a:t>
            </a:r>
            <a:endParaRPr sz="1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Attach all documentation prior to submitting. 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correct form for type of purchase. 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cannot change a form for you. If you submit on an incorrect form, you will have to resubmit and it will route through the approval process again.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Alert requesters of pending carts or FUND/ORG approver of pending approval.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Respond to comments seeking information at earliest convenience.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 the History Tab for important systematic information. Common errors messages: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000" b="1" i="0" u="none" strike="noStrike" cap="non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Line 1 Distribution 1, Banner status: invalidAccountingString - a FOAPAL value is either not valid or can’t be used in the combination</a:t>
            </a:r>
            <a:endParaRPr sz="1000" b="1" i="0" u="none" strike="noStrike" cap="non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000" b="1" i="0" u="none" strike="noStrike" cap="non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Line 1 Distribution 1, Banner status: notAvailable - insufficient funds for the FOAPAL string </a:t>
            </a:r>
            <a:endParaRPr sz="1000" b="1" i="0" u="none" strike="noStrike" cap="non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Review where your request is in the Workflow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only use FOAPALs that you have direct access, i.e., Banner Security Access.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only one bank code per requisition. 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Prepared For / Prepared By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○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Prepared For and Prepared By fields should be the same end-users. The request will be returned to Draft, unless both individuals have Banner Finance Access to that specific fund/org combination.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Change Orders - you must make the changes to cost and/or quantity and explain in the required comment what the change was for.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push dir="r"/>
  </p:transition>
</p:sld>
</file>

<file path=ppt/theme/theme1.xml><?xml version="1.0" encoding="utf-8"?>
<a:theme xmlns:a="http://schemas.openxmlformats.org/drawingml/2006/main" name="Rowan Theme">
  <a:themeElements>
    <a:clrScheme name="Rowan Color Theme 3">
      <a:dk1>
        <a:srgbClr val="59280F"/>
      </a:dk1>
      <a:lt1>
        <a:srgbClr val="F1F2E3"/>
      </a:lt1>
      <a:dk2>
        <a:srgbClr val="59280F"/>
      </a:dk2>
      <a:lt2>
        <a:srgbClr val="F2E6C4"/>
      </a:lt2>
      <a:accent1>
        <a:srgbClr val="FFBF21"/>
      </a:accent1>
      <a:accent2>
        <a:srgbClr val="D4971F"/>
      </a:accent2>
      <a:accent3>
        <a:srgbClr val="DE7C0F"/>
      </a:accent3>
      <a:accent4>
        <a:srgbClr val="D2CCB3"/>
      </a:accent4>
      <a:accent5>
        <a:srgbClr val="88431E"/>
      </a:accent5>
      <a:accent6>
        <a:srgbClr val="AD7C59"/>
      </a:accent6>
      <a:hlink>
        <a:srgbClr val="0044C9"/>
      </a:hlink>
      <a:folHlink>
        <a:srgbClr val="00005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1910</Words>
  <Application>Microsoft Office PowerPoint</Application>
  <PresentationFormat>On-screen Show (16:9)</PresentationFormat>
  <Paragraphs>221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Times New Roman</vt:lpstr>
      <vt:lpstr>Trebuchet MS</vt:lpstr>
      <vt:lpstr>Rowan Theme</vt:lpstr>
      <vt:lpstr>ProConnect Training </vt:lpstr>
      <vt:lpstr>Agenda</vt:lpstr>
      <vt:lpstr>What’s New Since Go Live</vt:lpstr>
      <vt:lpstr>Furniture Process Improvements</vt:lpstr>
      <vt:lpstr>Capturing Tariff Costs</vt:lpstr>
      <vt:lpstr>Editing Vendor Email Distribution</vt:lpstr>
      <vt:lpstr>Forms for Requisitions </vt:lpstr>
      <vt:lpstr>ProConnect Form Selection Guide </vt:lpstr>
      <vt:lpstr>ProTips</vt:lpstr>
      <vt:lpstr>FAQ</vt:lpstr>
      <vt:lpstr>Invoicing </vt:lpstr>
      <vt:lpstr>Tracking an Invoice - What Step is it in? </vt:lpstr>
      <vt:lpstr>Payment Status </vt:lpstr>
      <vt:lpstr>Approvals for Invoices  </vt:lpstr>
      <vt:lpstr>Receiving </vt:lpstr>
      <vt:lpstr>Invoices in Match Exception </vt:lpstr>
      <vt:lpstr>Common Match Exception Reasons </vt:lpstr>
      <vt:lpstr>Invoice and PO Example that will not result in a Match Exception </vt:lpstr>
      <vt:lpstr>Contact Information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Peoples, Joselyn Marie</dc:creator>
  <cp:lastModifiedBy>Peoples, Joselyn Marie</cp:lastModifiedBy>
  <cp:revision>1</cp:revision>
  <dcterms:modified xsi:type="dcterms:W3CDTF">2025-08-25T23:57:58Z</dcterms:modified>
</cp:coreProperties>
</file>