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gi2Dj/UYAPKEe2MSFnvlBFXYC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ArialNarrow-regular.fntdata"/><Relationship Id="rId21" Type="http://schemas.openxmlformats.org/officeDocument/2006/relationships/font" Target="fonts/Montserrat-boldItalic.fntdata"/><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Update to Current Vendor Management Team –Approver 1, 2 3 etc</a:t>
            </a:r>
            <a:endParaRPr/>
          </a:p>
        </p:txBody>
      </p:sp>
      <p:sp>
        <p:nvSpPr>
          <p:cNvPr id="214" name="Google Shape;2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D006"/>
        </a:solidFill>
      </p:bgPr>
    </p:bg>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mt="40000"/>
          </a:blip>
          <a:srcRect b="5616" l="31478" r="-1861" t="0"/>
          <a:stretch/>
        </p:blipFill>
        <p:spPr>
          <a:xfrm>
            <a:off x="0" y="709093"/>
            <a:ext cx="4526279" cy="6148907"/>
          </a:xfrm>
          <a:prstGeom prst="rect">
            <a:avLst/>
          </a:prstGeom>
          <a:noFill/>
          <a:ln>
            <a:noFill/>
          </a:ln>
        </p:spPr>
      </p:pic>
      <p:sp>
        <p:nvSpPr>
          <p:cNvPr id="13" name="Google Shape;13;p14"/>
          <p:cNvSpPr txBox="1"/>
          <p:nvPr>
            <p:ph type="ctrTitle"/>
          </p:nvPr>
        </p:nvSpPr>
        <p:spPr>
          <a:xfrm>
            <a:off x="1714500" y="3428999"/>
            <a:ext cx="10194300" cy="1692239"/>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4"/>
          <p:cNvSpPr txBox="1"/>
          <p:nvPr>
            <p:ph idx="1" type="subTitle"/>
          </p:nvPr>
        </p:nvSpPr>
        <p:spPr>
          <a:xfrm>
            <a:off x="1714500" y="5121238"/>
            <a:ext cx="10194300" cy="1445162"/>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5" name="Google Shape;15;p14"/>
          <p:cNvPicPr preferRelativeResize="0"/>
          <p:nvPr/>
        </p:nvPicPr>
        <p:blipFill rotWithShape="1">
          <a:blip r:embed="rId3">
            <a:alphaModFix/>
          </a:blip>
          <a:srcRect b="0" l="0" r="0" t="0"/>
          <a:stretch/>
        </p:blipFill>
        <p:spPr>
          <a:xfrm>
            <a:off x="0" y="8598"/>
            <a:ext cx="8598408" cy="2060448"/>
          </a:xfrm>
          <a:prstGeom prst="rect">
            <a:avLst/>
          </a:prstGeom>
          <a:noFill/>
          <a:ln>
            <a:noFill/>
          </a:ln>
        </p:spPr>
      </p:pic>
    </p:spTree>
  </p:cSld>
  <p:clrMapOvr>
    <a:masterClrMapping/>
  </p:clrMapOvr>
  <p:extLst>
    <p:ext uri="{DCECCB84-F9BA-43D5-87BE-67443E8EF086}">
      <p15:sldGuideLst>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6"/>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6"/>
          <p:cNvSpPr txBox="1"/>
          <p:nvPr>
            <p:ph idx="1" type="body"/>
          </p:nvPr>
        </p:nvSpPr>
        <p:spPr>
          <a:xfrm>
            <a:off x="647700" y="1828799"/>
            <a:ext cx="11404600" cy="4664073"/>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2" name="Google Shape;62;p16"/>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63" name="Google Shape;63;p16"/>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1152">
          <p15:clr>
            <a:srgbClr val="FBAE40"/>
          </p15:clr>
        </p15:guide>
        <p15:guide id="2" pos="4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D006"/>
        </a:solidFill>
      </p:bgPr>
    </p:bg>
    <p:spTree>
      <p:nvGrpSpPr>
        <p:cNvPr id="64" name="Shape 64"/>
        <p:cNvGrpSpPr/>
        <p:nvPr/>
      </p:nvGrpSpPr>
      <p:grpSpPr>
        <a:xfrm>
          <a:off x="0" y="0"/>
          <a:ext cx="0" cy="0"/>
          <a:chOff x="0" y="0"/>
          <a:chExt cx="0" cy="0"/>
        </a:xfrm>
      </p:grpSpPr>
      <p:pic>
        <p:nvPicPr>
          <p:cNvPr id="65" name="Google Shape;65;p25"/>
          <p:cNvPicPr preferRelativeResize="0"/>
          <p:nvPr/>
        </p:nvPicPr>
        <p:blipFill rotWithShape="1">
          <a:blip r:embed="rId2">
            <a:alphaModFix amt="40000"/>
          </a:blip>
          <a:srcRect b="5616" l="31478" r="-1861" t="0"/>
          <a:stretch/>
        </p:blipFill>
        <p:spPr>
          <a:xfrm>
            <a:off x="0" y="709093"/>
            <a:ext cx="4526279" cy="6148907"/>
          </a:xfrm>
          <a:prstGeom prst="rect">
            <a:avLst/>
          </a:prstGeom>
          <a:noFill/>
          <a:ln>
            <a:noFill/>
          </a:ln>
        </p:spPr>
      </p:pic>
      <p:sp>
        <p:nvSpPr>
          <p:cNvPr id="66" name="Google Shape;66;p25"/>
          <p:cNvSpPr txBox="1"/>
          <p:nvPr>
            <p:ph type="ctrTitle"/>
          </p:nvPr>
        </p:nvSpPr>
        <p:spPr>
          <a:xfrm>
            <a:off x="1714500" y="3428999"/>
            <a:ext cx="10194300" cy="1692239"/>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 type="subTitle"/>
          </p:nvPr>
        </p:nvSpPr>
        <p:spPr>
          <a:xfrm>
            <a:off x="1714500" y="5121238"/>
            <a:ext cx="10194300" cy="1445162"/>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68" name="Google Shape;68;p25"/>
          <p:cNvPicPr preferRelativeResize="0"/>
          <p:nvPr/>
        </p:nvPicPr>
        <p:blipFill rotWithShape="1">
          <a:blip r:embed="rId3">
            <a:alphaModFix/>
          </a:blip>
          <a:srcRect b="0" l="0" r="0" t="0"/>
          <a:stretch/>
        </p:blipFill>
        <p:spPr>
          <a:xfrm>
            <a:off x="0" y="8598"/>
            <a:ext cx="8598408" cy="2060448"/>
          </a:xfrm>
          <a:prstGeom prst="rect">
            <a:avLst/>
          </a:prstGeom>
          <a:noFill/>
          <a:ln>
            <a:noFill/>
          </a:ln>
        </p:spPr>
      </p:pic>
    </p:spTree>
  </p:cSld>
  <p:clrMapOvr>
    <a:masterClrMapping/>
  </p:clrMapOvr>
  <p:extLst>
    <p:ext uri="{DCECCB84-F9BA-43D5-87BE-67443E8EF086}">
      <p15:sldGuideLst>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FD006"/>
        </a:solidFill>
      </p:bgPr>
    </p:bg>
    <p:spTree>
      <p:nvGrpSpPr>
        <p:cNvPr id="69" name="Shape 69"/>
        <p:cNvGrpSpPr/>
        <p:nvPr/>
      </p:nvGrpSpPr>
      <p:grpSpPr>
        <a:xfrm>
          <a:off x="0" y="0"/>
          <a:ext cx="0" cy="0"/>
          <a:chOff x="0" y="0"/>
          <a:chExt cx="0" cy="0"/>
        </a:xfrm>
      </p:grpSpPr>
      <p:pic>
        <p:nvPicPr>
          <p:cNvPr id="70" name="Google Shape;70;p26"/>
          <p:cNvPicPr preferRelativeResize="0"/>
          <p:nvPr/>
        </p:nvPicPr>
        <p:blipFill rotWithShape="1">
          <a:blip r:embed="rId2">
            <a:alphaModFix/>
          </a:blip>
          <a:srcRect b="0" l="0" r="0" t="0"/>
          <a:stretch/>
        </p:blipFill>
        <p:spPr>
          <a:xfrm>
            <a:off x="0" y="0"/>
            <a:ext cx="3290400" cy="788483"/>
          </a:xfrm>
          <a:prstGeom prst="rect">
            <a:avLst/>
          </a:prstGeom>
          <a:noFill/>
          <a:ln>
            <a:noFill/>
          </a:ln>
        </p:spPr>
      </p:pic>
      <p:pic>
        <p:nvPicPr>
          <p:cNvPr id="71" name="Google Shape;71;p26"/>
          <p:cNvPicPr preferRelativeResize="0"/>
          <p:nvPr/>
        </p:nvPicPr>
        <p:blipFill rotWithShape="1">
          <a:blip r:embed="rId3">
            <a:alphaModFix amt="40000"/>
          </a:blip>
          <a:srcRect b="5616" l="31478" r="-1861" t="0"/>
          <a:stretch/>
        </p:blipFill>
        <p:spPr>
          <a:xfrm>
            <a:off x="0" y="709093"/>
            <a:ext cx="4526279" cy="6148907"/>
          </a:xfrm>
          <a:prstGeom prst="rect">
            <a:avLst/>
          </a:prstGeom>
          <a:noFill/>
          <a:ln>
            <a:noFill/>
          </a:ln>
        </p:spPr>
      </p:pic>
      <p:sp>
        <p:nvSpPr>
          <p:cNvPr id="72" name="Google Shape;72;p26"/>
          <p:cNvSpPr txBox="1"/>
          <p:nvPr>
            <p:ph idx="1" type="subTitle"/>
          </p:nvPr>
        </p:nvSpPr>
        <p:spPr>
          <a:xfrm>
            <a:off x="1714500" y="3429000"/>
            <a:ext cx="10194300" cy="3137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3" name="Shape 73"/>
        <p:cNvGrpSpPr/>
        <p:nvPr/>
      </p:nvGrpSpPr>
      <p:grpSpPr>
        <a:xfrm>
          <a:off x="0" y="0"/>
          <a:ext cx="0" cy="0"/>
          <a:chOff x="0" y="0"/>
          <a:chExt cx="0" cy="0"/>
        </a:xfrm>
      </p:grpSpPr>
      <p:pic>
        <p:nvPicPr>
          <p:cNvPr id="74" name="Google Shape;74;p27"/>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75" name="Google Shape;75;p27"/>
          <p:cNvSpPr txBox="1"/>
          <p:nvPr>
            <p:ph idx="1" type="body"/>
          </p:nvPr>
        </p:nvSpPr>
        <p:spPr>
          <a:xfrm>
            <a:off x="647700" y="1825624"/>
            <a:ext cx="5486400" cy="451421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27"/>
          <p:cNvSpPr txBox="1"/>
          <p:nvPr>
            <p:ph idx="2" type="body"/>
          </p:nvPr>
        </p:nvSpPr>
        <p:spPr>
          <a:xfrm>
            <a:off x="6565900" y="1833245"/>
            <a:ext cx="5486400" cy="4506594"/>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27"/>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1152">
          <p15:clr>
            <a:srgbClr val="FBAE40"/>
          </p15:clr>
        </p15:guide>
        <p15:guide id="2" pos="4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9" name="Shape 79"/>
        <p:cNvGrpSpPr/>
        <p:nvPr/>
      </p:nvGrpSpPr>
      <p:grpSpPr>
        <a:xfrm>
          <a:off x="0" y="0"/>
          <a:ext cx="0" cy="0"/>
          <a:chOff x="0" y="0"/>
          <a:chExt cx="0" cy="0"/>
        </a:xfrm>
      </p:grpSpPr>
      <p:sp>
        <p:nvSpPr>
          <p:cNvPr id="80" name="Google Shape;80;p28"/>
          <p:cNvSpPr txBox="1"/>
          <p:nvPr>
            <p:ph idx="1" type="body"/>
          </p:nvPr>
        </p:nvSpPr>
        <p:spPr>
          <a:xfrm>
            <a:off x="647700" y="1828800"/>
            <a:ext cx="5486400" cy="676274"/>
          </a:xfrm>
          <a:prstGeom prst="rect">
            <a:avLst/>
          </a:prstGeom>
          <a:noFill/>
          <a:ln>
            <a:noFill/>
          </a:ln>
        </p:spPr>
        <p:txBody>
          <a:bodyPr anchorCtr="0" anchor="b" bIns="45700" lIns="0" spcFirstLastPara="1" rIns="0" wrap="square" tIns="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1" name="Google Shape;81;p28"/>
          <p:cNvSpPr txBox="1"/>
          <p:nvPr>
            <p:ph idx="2" type="body"/>
          </p:nvPr>
        </p:nvSpPr>
        <p:spPr>
          <a:xfrm>
            <a:off x="647700" y="2505074"/>
            <a:ext cx="5486400" cy="3684588"/>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28"/>
          <p:cNvSpPr txBox="1"/>
          <p:nvPr>
            <p:ph idx="3" type="body"/>
          </p:nvPr>
        </p:nvSpPr>
        <p:spPr>
          <a:xfrm>
            <a:off x="6565900" y="1828800"/>
            <a:ext cx="5486400" cy="676274"/>
          </a:xfrm>
          <a:prstGeom prst="rect">
            <a:avLst/>
          </a:prstGeom>
          <a:noFill/>
          <a:ln>
            <a:noFill/>
          </a:ln>
        </p:spPr>
        <p:txBody>
          <a:bodyPr anchorCtr="0" anchor="b" bIns="45700" lIns="0" spcFirstLastPara="1" rIns="0" wrap="square" tIns="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3" name="Google Shape;83;p28"/>
          <p:cNvSpPr txBox="1"/>
          <p:nvPr>
            <p:ph idx="4" type="body"/>
          </p:nvPr>
        </p:nvSpPr>
        <p:spPr>
          <a:xfrm>
            <a:off x="6565900" y="2505074"/>
            <a:ext cx="5486400" cy="3684588"/>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 name="Google Shape;84;p28"/>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85" name="Google Shape;85;p28"/>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8"/>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11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7" name="Shape 87"/>
        <p:cNvGrpSpPr/>
        <p:nvPr/>
      </p:nvGrpSpPr>
      <p:grpSpPr>
        <a:xfrm>
          <a:off x="0" y="0"/>
          <a:ext cx="0" cy="0"/>
          <a:chOff x="0" y="0"/>
          <a:chExt cx="0" cy="0"/>
        </a:xfrm>
      </p:grpSpPr>
      <p:pic>
        <p:nvPicPr>
          <p:cNvPr id="88" name="Google Shape;88;p29"/>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89" name="Google Shape;89;p29"/>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9"/>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ized Image Slide">
  <p:cSld name="Full-Sized Image Slide">
    <p:spTree>
      <p:nvGrpSpPr>
        <p:cNvPr id="91" name="Shape 91"/>
        <p:cNvGrpSpPr/>
        <p:nvPr/>
      </p:nvGrpSpPr>
      <p:grpSpPr>
        <a:xfrm>
          <a:off x="0" y="0"/>
          <a:ext cx="0" cy="0"/>
          <a:chOff x="0" y="0"/>
          <a:chExt cx="0" cy="0"/>
        </a:xfrm>
      </p:grpSpPr>
      <p:sp>
        <p:nvSpPr>
          <p:cNvPr id="92" name="Google Shape;92;p30"/>
          <p:cNvSpPr/>
          <p:nvPr>
            <p:ph idx="2" type="pic"/>
          </p:nvPr>
        </p:nvSpPr>
        <p:spPr>
          <a:xfrm>
            <a:off x="0" y="0"/>
            <a:ext cx="12192000" cy="6858000"/>
          </a:xfrm>
          <a:prstGeom prst="rect">
            <a:avLst/>
          </a:prstGeom>
          <a:noFill/>
          <a:ln>
            <a:noFill/>
          </a:ln>
        </p:spPr>
      </p:sp>
      <p:pic>
        <p:nvPicPr>
          <p:cNvPr id="93" name="Google Shape;93;p30"/>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94" name="Google Shape;94;p30"/>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5" name="Shape 95"/>
        <p:cNvGrpSpPr/>
        <p:nvPr/>
      </p:nvGrpSpPr>
      <p:grpSpPr>
        <a:xfrm>
          <a:off x="0" y="0"/>
          <a:ext cx="0" cy="0"/>
          <a:chOff x="0" y="0"/>
          <a:chExt cx="0" cy="0"/>
        </a:xfrm>
      </p:grpSpPr>
      <p:sp>
        <p:nvSpPr>
          <p:cNvPr id="96" name="Google Shape;96;p31"/>
          <p:cNvSpPr/>
          <p:nvPr>
            <p:ph idx="2" type="pic"/>
          </p:nvPr>
        </p:nvSpPr>
        <p:spPr>
          <a:xfrm>
            <a:off x="0" y="1"/>
            <a:ext cx="12192000" cy="6857999"/>
          </a:xfrm>
          <a:prstGeom prst="rect">
            <a:avLst/>
          </a:prstGeom>
          <a:noFill/>
          <a:ln>
            <a:noFill/>
          </a:ln>
        </p:spPr>
      </p:sp>
      <p:pic>
        <p:nvPicPr>
          <p:cNvPr id="97" name="Google Shape;97;p31"/>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98" name="Google Shape;98;p31"/>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 name="Shape 99"/>
        <p:cNvGrpSpPr/>
        <p:nvPr/>
      </p:nvGrpSpPr>
      <p:grpSpPr>
        <a:xfrm>
          <a:off x="0" y="0"/>
          <a:ext cx="0" cy="0"/>
          <a:chOff x="0" y="0"/>
          <a:chExt cx="0" cy="0"/>
        </a:xfrm>
      </p:grpSpPr>
      <p:sp>
        <p:nvSpPr>
          <p:cNvPr id="100" name="Google Shape;100;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2"/>
          <p:cNvSpPr/>
          <p:nvPr>
            <p:ph idx="2" type="pic"/>
          </p:nvPr>
        </p:nvSpPr>
        <p:spPr>
          <a:xfrm>
            <a:off x="5183188" y="987425"/>
            <a:ext cx="6172200" cy="4873625"/>
          </a:xfrm>
          <a:prstGeom prst="rect">
            <a:avLst/>
          </a:prstGeom>
          <a:noFill/>
          <a:ln>
            <a:noFill/>
          </a:ln>
        </p:spPr>
      </p:sp>
      <p:sp>
        <p:nvSpPr>
          <p:cNvPr id="102" name="Google Shape;102;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id="103" name="Google Shape;103;p32"/>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104" name="Google Shape;104;p32"/>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FD006"/>
        </a:solidFill>
      </p:bgPr>
    </p:bg>
    <p:spTree>
      <p:nvGrpSpPr>
        <p:cNvPr id="16" name="Shape 16"/>
        <p:cNvGrpSpPr/>
        <p:nvPr/>
      </p:nvGrpSpPr>
      <p:grpSpPr>
        <a:xfrm>
          <a:off x="0" y="0"/>
          <a:ext cx="0" cy="0"/>
          <a:chOff x="0" y="0"/>
          <a:chExt cx="0" cy="0"/>
        </a:xfrm>
      </p:grpSpPr>
      <p:pic>
        <p:nvPicPr>
          <p:cNvPr id="17" name="Google Shape;17;p17"/>
          <p:cNvPicPr preferRelativeResize="0"/>
          <p:nvPr/>
        </p:nvPicPr>
        <p:blipFill rotWithShape="1">
          <a:blip r:embed="rId2">
            <a:alphaModFix/>
          </a:blip>
          <a:srcRect b="0" l="0" r="0" t="0"/>
          <a:stretch/>
        </p:blipFill>
        <p:spPr>
          <a:xfrm>
            <a:off x="0" y="0"/>
            <a:ext cx="3290400" cy="788483"/>
          </a:xfrm>
          <a:prstGeom prst="rect">
            <a:avLst/>
          </a:prstGeom>
          <a:noFill/>
          <a:ln>
            <a:noFill/>
          </a:ln>
        </p:spPr>
      </p:pic>
      <p:pic>
        <p:nvPicPr>
          <p:cNvPr id="18" name="Google Shape;18;p17"/>
          <p:cNvPicPr preferRelativeResize="0"/>
          <p:nvPr/>
        </p:nvPicPr>
        <p:blipFill rotWithShape="1">
          <a:blip r:embed="rId3">
            <a:alphaModFix amt="40000"/>
          </a:blip>
          <a:srcRect b="5616" l="31478" r="-1861" t="0"/>
          <a:stretch/>
        </p:blipFill>
        <p:spPr>
          <a:xfrm>
            <a:off x="0" y="709093"/>
            <a:ext cx="4526279" cy="6148907"/>
          </a:xfrm>
          <a:prstGeom prst="rect">
            <a:avLst/>
          </a:prstGeom>
          <a:noFill/>
          <a:ln>
            <a:noFill/>
          </a:ln>
        </p:spPr>
      </p:pic>
      <p:sp>
        <p:nvSpPr>
          <p:cNvPr id="19" name="Google Shape;19;p17"/>
          <p:cNvSpPr txBox="1"/>
          <p:nvPr>
            <p:ph idx="1" type="subTitle"/>
          </p:nvPr>
        </p:nvSpPr>
        <p:spPr>
          <a:xfrm>
            <a:off x="1714500" y="3429000"/>
            <a:ext cx="10194300" cy="31374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8"/>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8"/>
          <p:cNvSpPr txBox="1"/>
          <p:nvPr>
            <p:ph idx="1" type="body"/>
          </p:nvPr>
        </p:nvSpPr>
        <p:spPr>
          <a:xfrm>
            <a:off x="647700" y="1828799"/>
            <a:ext cx="11404600" cy="4664073"/>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3" name="Google Shape;23;p18"/>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24" name="Google Shape;24;p18"/>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1152">
          <p15:clr>
            <a:srgbClr val="FBAE40"/>
          </p15:clr>
        </p15:guide>
        <p15:guide id="2" pos="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 name="Shape 25"/>
        <p:cNvGrpSpPr/>
        <p:nvPr/>
      </p:nvGrpSpPr>
      <p:grpSpPr>
        <a:xfrm>
          <a:off x="0" y="0"/>
          <a:ext cx="0" cy="0"/>
          <a:chOff x="0" y="0"/>
          <a:chExt cx="0" cy="0"/>
        </a:xfrm>
      </p:grpSpPr>
      <p:pic>
        <p:nvPicPr>
          <p:cNvPr id="26" name="Google Shape;26;p19"/>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27" name="Google Shape;27;p19"/>
          <p:cNvSpPr txBox="1"/>
          <p:nvPr>
            <p:ph idx="1" type="body"/>
          </p:nvPr>
        </p:nvSpPr>
        <p:spPr>
          <a:xfrm>
            <a:off x="647700" y="1825624"/>
            <a:ext cx="5486400" cy="451421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9"/>
          <p:cNvSpPr txBox="1"/>
          <p:nvPr>
            <p:ph idx="2" type="body"/>
          </p:nvPr>
        </p:nvSpPr>
        <p:spPr>
          <a:xfrm>
            <a:off x="6565900" y="1833245"/>
            <a:ext cx="5486400" cy="4506594"/>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9"/>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1152">
          <p15:clr>
            <a:srgbClr val="FBAE40"/>
          </p15:clr>
        </p15:guide>
        <p15:guide id="2"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1" name="Shape 31"/>
        <p:cNvGrpSpPr/>
        <p:nvPr/>
      </p:nvGrpSpPr>
      <p:grpSpPr>
        <a:xfrm>
          <a:off x="0" y="0"/>
          <a:ext cx="0" cy="0"/>
          <a:chOff x="0" y="0"/>
          <a:chExt cx="0" cy="0"/>
        </a:xfrm>
      </p:grpSpPr>
      <p:sp>
        <p:nvSpPr>
          <p:cNvPr id="32" name="Google Shape;32;p20"/>
          <p:cNvSpPr txBox="1"/>
          <p:nvPr>
            <p:ph idx="1" type="body"/>
          </p:nvPr>
        </p:nvSpPr>
        <p:spPr>
          <a:xfrm>
            <a:off x="647700" y="1828800"/>
            <a:ext cx="5486400" cy="676274"/>
          </a:xfrm>
          <a:prstGeom prst="rect">
            <a:avLst/>
          </a:prstGeom>
          <a:noFill/>
          <a:ln>
            <a:noFill/>
          </a:ln>
        </p:spPr>
        <p:txBody>
          <a:bodyPr anchorCtr="0" anchor="b" bIns="45700" lIns="0" spcFirstLastPara="1" rIns="0" wrap="square" tIns="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3" name="Google Shape;33;p20"/>
          <p:cNvSpPr txBox="1"/>
          <p:nvPr>
            <p:ph idx="2" type="body"/>
          </p:nvPr>
        </p:nvSpPr>
        <p:spPr>
          <a:xfrm>
            <a:off x="647700" y="2505074"/>
            <a:ext cx="5486400" cy="3684588"/>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0"/>
          <p:cNvSpPr txBox="1"/>
          <p:nvPr>
            <p:ph idx="3" type="body"/>
          </p:nvPr>
        </p:nvSpPr>
        <p:spPr>
          <a:xfrm>
            <a:off x="6565900" y="1828800"/>
            <a:ext cx="5486400" cy="676274"/>
          </a:xfrm>
          <a:prstGeom prst="rect">
            <a:avLst/>
          </a:prstGeom>
          <a:noFill/>
          <a:ln>
            <a:noFill/>
          </a:ln>
        </p:spPr>
        <p:txBody>
          <a:bodyPr anchorCtr="0" anchor="b" bIns="45700" lIns="0" spcFirstLastPara="1" rIns="0" wrap="square" tIns="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5" name="Google Shape;35;p20"/>
          <p:cNvSpPr txBox="1"/>
          <p:nvPr>
            <p:ph idx="4" type="body"/>
          </p:nvPr>
        </p:nvSpPr>
        <p:spPr>
          <a:xfrm>
            <a:off x="6565900" y="2505074"/>
            <a:ext cx="5486400" cy="3684588"/>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6" name="Google Shape;36;p20"/>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37" name="Google Shape;37;p20"/>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9" name="Shape 39"/>
        <p:cNvGrpSpPr/>
        <p:nvPr/>
      </p:nvGrpSpPr>
      <p:grpSpPr>
        <a:xfrm>
          <a:off x="0" y="0"/>
          <a:ext cx="0" cy="0"/>
          <a:chOff x="0" y="0"/>
          <a:chExt cx="0" cy="0"/>
        </a:xfrm>
      </p:grpSpPr>
      <p:pic>
        <p:nvPicPr>
          <p:cNvPr id="40" name="Google Shape;40;p21"/>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41" name="Google Shape;41;p21"/>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ized Image Slide">
  <p:cSld name="Full-Sized Image Slide">
    <p:spTree>
      <p:nvGrpSpPr>
        <p:cNvPr id="43" name="Shape 43"/>
        <p:cNvGrpSpPr/>
        <p:nvPr/>
      </p:nvGrpSpPr>
      <p:grpSpPr>
        <a:xfrm>
          <a:off x="0" y="0"/>
          <a:ext cx="0" cy="0"/>
          <a:chOff x="0" y="0"/>
          <a:chExt cx="0" cy="0"/>
        </a:xfrm>
      </p:grpSpPr>
      <p:sp>
        <p:nvSpPr>
          <p:cNvPr id="44" name="Google Shape;44;p22"/>
          <p:cNvSpPr/>
          <p:nvPr>
            <p:ph idx="2" type="pic"/>
          </p:nvPr>
        </p:nvSpPr>
        <p:spPr>
          <a:xfrm>
            <a:off x="0" y="0"/>
            <a:ext cx="12192000" cy="6858000"/>
          </a:xfrm>
          <a:prstGeom prst="rect">
            <a:avLst/>
          </a:prstGeom>
          <a:noFill/>
          <a:ln>
            <a:noFill/>
          </a:ln>
        </p:spPr>
      </p:sp>
      <p:pic>
        <p:nvPicPr>
          <p:cNvPr id="45" name="Google Shape;45;p22"/>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46" name="Google Shape;46;p22"/>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7" name="Shape 47"/>
        <p:cNvGrpSpPr/>
        <p:nvPr/>
      </p:nvGrpSpPr>
      <p:grpSpPr>
        <a:xfrm>
          <a:off x="0" y="0"/>
          <a:ext cx="0" cy="0"/>
          <a:chOff x="0" y="0"/>
          <a:chExt cx="0" cy="0"/>
        </a:xfrm>
      </p:grpSpPr>
      <p:sp>
        <p:nvSpPr>
          <p:cNvPr id="48" name="Google Shape;48;p23"/>
          <p:cNvSpPr/>
          <p:nvPr>
            <p:ph idx="2" type="pic"/>
          </p:nvPr>
        </p:nvSpPr>
        <p:spPr>
          <a:xfrm>
            <a:off x="0" y="1"/>
            <a:ext cx="12192000" cy="6857999"/>
          </a:xfrm>
          <a:prstGeom prst="rect">
            <a:avLst/>
          </a:prstGeom>
          <a:noFill/>
          <a:ln>
            <a:noFill/>
          </a:ln>
        </p:spPr>
      </p:sp>
      <p:pic>
        <p:nvPicPr>
          <p:cNvPr id="49" name="Google Shape;49;p23"/>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50" name="Google Shape;50;p23"/>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 name="Shape 51"/>
        <p:cNvGrpSpPr/>
        <p:nvPr/>
      </p:nvGrpSpPr>
      <p:grpSpPr>
        <a:xfrm>
          <a:off x="0" y="0"/>
          <a:ext cx="0" cy="0"/>
          <a:chOff x="0" y="0"/>
          <a:chExt cx="0" cy="0"/>
        </a:xfrm>
      </p:grpSpPr>
      <p:sp>
        <p:nvSpPr>
          <p:cNvPr id="52" name="Google Shape;5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p:nvPr>
            <p:ph idx="2" type="pic"/>
          </p:nvPr>
        </p:nvSpPr>
        <p:spPr>
          <a:xfrm>
            <a:off x="5183188" y="987425"/>
            <a:ext cx="6172200" cy="4873625"/>
          </a:xfrm>
          <a:prstGeom prst="rect">
            <a:avLst/>
          </a:prstGeom>
          <a:noFill/>
          <a:ln>
            <a:noFill/>
          </a:ln>
        </p:spPr>
      </p:sp>
      <p:sp>
        <p:nvSpPr>
          <p:cNvPr id="54" name="Google Shape;5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id="55" name="Google Shape;55;p24"/>
          <p:cNvPicPr preferRelativeResize="0"/>
          <p:nvPr/>
        </p:nvPicPr>
        <p:blipFill rotWithShape="1">
          <a:blip r:embed="rId2">
            <a:alphaModFix/>
          </a:blip>
          <a:srcRect b="0" l="0" r="0" t="0"/>
          <a:stretch/>
        </p:blipFill>
        <p:spPr>
          <a:xfrm>
            <a:off x="0" y="0"/>
            <a:ext cx="3290400" cy="788483"/>
          </a:xfrm>
          <a:prstGeom prst="rect">
            <a:avLst/>
          </a:prstGeom>
          <a:noFill/>
          <a:ln>
            <a:noFill/>
          </a:ln>
        </p:spPr>
      </p:pic>
      <p:sp>
        <p:nvSpPr>
          <p:cNvPr id="56" name="Google Shape;56;p24"/>
          <p:cNvSpPr txBox="1"/>
          <p:nvPr/>
        </p:nvSpPr>
        <p:spPr>
          <a:xfrm>
            <a:off x="9321800" y="220134"/>
            <a:ext cx="2328333" cy="256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67"/>
              <a:buFont typeface="Arial"/>
              <a:buNone/>
            </a:pPr>
            <a:fld id="{00000000-1234-1234-1234-123412341234}" type="slidenum">
              <a:rPr b="0" i="0" lang="en-US" sz="1067" u="none" cap="none" strike="noStrike">
                <a:solidFill>
                  <a:schemeClr val="dk1"/>
                </a:solidFill>
                <a:latin typeface="Montserrat"/>
                <a:ea typeface="Montserrat"/>
                <a:cs typeface="Montserrat"/>
                <a:sym typeface="Montserrat"/>
              </a:rPr>
              <a:t>‹#›</a:t>
            </a:fld>
            <a:endParaRPr b="0" i="0" sz="1067"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80320" y="640080"/>
            <a:ext cx="11371980" cy="56232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680320" y="640080"/>
            <a:ext cx="11371980" cy="56232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ctrTitle"/>
          </p:nvPr>
        </p:nvSpPr>
        <p:spPr>
          <a:xfrm>
            <a:off x="1714500" y="3428999"/>
            <a:ext cx="10194300" cy="1692239"/>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4800"/>
              <a:buFont typeface="Arial"/>
              <a:buNone/>
            </a:pPr>
            <a:r>
              <a:rPr lang="en-US"/>
              <a:t>Vendor Request Job Aid</a:t>
            </a:r>
            <a:endParaRPr/>
          </a:p>
          <a:p>
            <a:pPr indent="0" lvl="0" marL="0" rtl="0" algn="l">
              <a:lnSpc>
                <a:spcPct val="90000"/>
              </a:lnSpc>
              <a:spcBef>
                <a:spcPts val="0"/>
              </a:spcBef>
              <a:spcAft>
                <a:spcPts val="0"/>
              </a:spcAft>
              <a:buClr>
                <a:schemeClr val="dk1"/>
              </a:buClr>
              <a:buSzPts val="4800"/>
              <a:buFont typeface="Arial"/>
              <a:buNone/>
            </a:pPr>
            <a:r>
              <a:rPr lang="en-US" sz="3600"/>
              <a:t>Rowan ProConnect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10"/>
          <p:cNvGrpSpPr/>
          <p:nvPr/>
        </p:nvGrpSpPr>
        <p:grpSpPr>
          <a:xfrm>
            <a:off x="1262671" y="1968546"/>
            <a:ext cx="9666658" cy="4823034"/>
            <a:chOff x="1262671" y="1968546"/>
            <a:chExt cx="9666658" cy="4823034"/>
          </a:xfrm>
        </p:grpSpPr>
        <p:grpSp>
          <p:nvGrpSpPr>
            <p:cNvPr id="191" name="Google Shape;191;p10"/>
            <p:cNvGrpSpPr/>
            <p:nvPr/>
          </p:nvGrpSpPr>
          <p:grpSpPr>
            <a:xfrm>
              <a:off x="1262671" y="1968546"/>
              <a:ext cx="9666658" cy="4823034"/>
              <a:chOff x="1262671" y="1968546"/>
              <a:chExt cx="9666658" cy="4823034"/>
            </a:xfrm>
          </p:grpSpPr>
          <p:pic>
            <p:nvPicPr>
              <p:cNvPr id="192" name="Google Shape;192;p10"/>
              <p:cNvPicPr preferRelativeResize="0"/>
              <p:nvPr/>
            </p:nvPicPr>
            <p:blipFill rotWithShape="1">
              <a:blip r:embed="rId3">
                <a:alphaModFix/>
              </a:blip>
              <a:srcRect b="0" l="0" r="0" t="0"/>
              <a:stretch/>
            </p:blipFill>
            <p:spPr>
              <a:xfrm>
                <a:off x="1262671" y="1968546"/>
                <a:ext cx="9666658" cy="4823034"/>
              </a:xfrm>
              <a:prstGeom prst="rect">
                <a:avLst/>
              </a:prstGeom>
              <a:noFill/>
              <a:ln cap="flat" cmpd="sng" w="19050">
                <a:solidFill>
                  <a:schemeClr val="dk1"/>
                </a:solidFill>
                <a:prstDash val="solid"/>
                <a:round/>
                <a:headEnd len="sm" w="sm" type="none"/>
                <a:tailEnd len="sm" w="sm" type="none"/>
              </a:ln>
            </p:spPr>
          </p:pic>
          <p:sp>
            <p:nvSpPr>
              <p:cNvPr id="193" name="Google Shape;193;p10"/>
              <p:cNvSpPr/>
              <p:nvPr/>
            </p:nvSpPr>
            <p:spPr>
              <a:xfrm>
                <a:off x="1715590" y="3892731"/>
                <a:ext cx="1088572" cy="20900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10"/>
              <p:cNvSpPr/>
              <p:nvPr/>
            </p:nvSpPr>
            <p:spPr>
              <a:xfrm>
                <a:off x="8917576" y="4833257"/>
                <a:ext cx="931817" cy="28738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5" name="Google Shape;195;p10"/>
            <p:cNvSpPr/>
            <p:nvPr/>
          </p:nvSpPr>
          <p:spPr>
            <a:xfrm>
              <a:off x="3300549" y="4216456"/>
              <a:ext cx="4876799" cy="46550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6" name="Google Shape;196;p10"/>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197" name="Google Shape;197;p10"/>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7. Review and Complete Request - </a:t>
            </a:r>
            <a:r>
              <a:rPr lang="en-US" sz="1600">
                <a:latin typeface="Arial"/>
                <a:ea typeface="Arial"/>
                <a:cs typeface="Arial"/>
                <a:sym typeface="Arial"/>
              </a:rPr>
              <a:t>Once all required information has been entered, navigate to the Review and Complete tab. If any required information is missing, it will be marked as incomplete on this tab, and you will not be able to proceed. Select the section not yet completed. Complete the unanswered questions and Save Progress before returning to the Review and Complete tab. Complete the Certification selection, select Complete Request, and then select Yes.</a:t>
            </a:r>
            <a:endParaRPr/>
          </a:p>
          <a:p>
            <a:pPr indent="0" lvl="0" marL="9144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p:txBody>
      </p:sp>
      <p:pic>
        <p:nvPicPr>
          <p:cNvPr id="198" name="Google Shape;198;p10"/>
          <p:cNvPicPr preferRelativeResize="0"/>
          <p:nvPr/>
        </p:nvPicPr>
        <p:blipFill rotWithShape="1">
          <a:blip r:embed="rId4">
            <a:alphaModFix/>
          </a:blip>
          <a:srcRect b="0" l="0" r="0" t="0"/>
          <a:stretch/>
        </p:blipFill>
        <p:spPr>
          <a:xfrm>
            <a:off x="2709998" y="4755697"/>
            <a:ext cx="6057900" cy="1962150"/>
          </a:xfrm>
          <a:prstGeom prst="rect">
            <a:avLst/>
          </a:prstGeom>
          <a:noFill/>
          <a:ln cap="flat" cmpd="sng" w="19050">
            <a:solidFill>
              <a:schemeClr val="dk1"/>
            </a:solidFill>
            <a:prstDash val="solid"/>
            <a:round/>
            <a:headEnd len="sm" w="sm" type="none"/>
            <a:tailEnd len="sm" w="sm" type="none"/>
          </a:ln>
          <a:effectLst>
            <a:outerShdw blurRad="63500" sx="102000" rotWithShape="0" algn="ctr" sy="1020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11"/>
          <p:cNvGrpSpPr/>
          <p:nvPr/>
        </p:nvGrpSpPr>
        <p:grpSpPr>
          <a:xfrm>
            <a:off x="791146" y="1524311"/>
            <a:ext cx="10609707" cy="5293555"/>
            <a:chOff x="791146" y="1524311"/>
            <a:chExt cx="10609707" cy="5293555"/>
          </a:xfrm>
        </p:grpSpPr>
        <p:pic>
          <p:nvPicPr>
            <p:cNvPr id="204" name="Google Shape;204;p11"/>
            <p:cNvPicPr preferRelativeResize="0"/>
            <p:nvPr/>
          </p:nvPicPr>
          <p:blipFill rotWithShape="1">
            <a:blip r:embed="rId3">
              <a:alphaModFix/>
            </a:blip>
            <a:srcRect b="0" l="0" r="0" t="0"/>
            <a:stretch/>
          </p:blipFill>
          <p:spPr>
            <a:xfrm>
              <a:off x="791146" y="1524311"/>
              <a:ext cx="10609707" cy="5293555"/>
            </a:xfrm>
            <a:prstGeom prst="rect">
              <a:avLst/>
            </a:prstGeom>
            <a:noFill/>
            <a:ln cap="flat" cmpd="sng" w="19050">
              <a:solidFill>
                <a:schemeClr val="dk1"/>
              </a:solidFill>
              <a:prstDash val="solid"/>
              <a:round/>
              <a:headEnd len="sm" w="sm" type="none"/>
              <a:tailEnd len="sm" w="sm" type="none"/>
            </a:ln>
          </p:spPr>
        </p:pic>
        <p:sp>
          <p:nvSpPr>
            <p:cNvPr id="205" name="Google Shape;205;p11"/>
            <p:cNvSpPr/>
            <p:nvPr/>
          </p:nvSpPr>
          <p:spPr>
            <a:xfrm>
              <a:off x="2782388" y="3804089"/>
              <a:ext cx="936168" cy="22797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06" name="Google Shape;206;p11"/>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207" name="Google Shape;207;p11"/>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8. Check Status of your Request - </a:t>
            </a:r>
            <a:r>
              <a:rPr lang="en-US" sz="1600">
                <a:latin typeface="Arial"/>
                <a:ea typeface="Arial"/>
                <a:cs typeface="Arial"/>
                <a:sym typeface="Arial"/>
              </a:rPr>
              <a:t>After submitting a Vendor Request, check the status of your Request. Navigate to: Vendors &gt; Requests &gt; My Vendor Requests. This will return the list of all Vendor Requests you created. </a:t>
            </a:r>
            <a:endParaRPr/>
          </a:p>
        </p:txBody>
      </p:sp>
      <p:pic>
        <p:nvPicPr>
          <p:cNvPr id="208" name="Google Shape;208;p11"/>
          <p:cNvPicPr preferRelativeResize="0"/>
          <p:nvPr/>
        </p:nvPicPr>
        <p:blipFill rotWithShape="1">
          <a:blip r:embed="rId4">
            <a:alphaModFix/>
          </a:blip>
          <a:srcRect b="0" l="0" r="0" t="0"/>
          <a:stretch/>
        </p:blipFill>
        <p:spPr>
          <a:xfrm>
            <a:off x="2516777" y="4215650"/>
            <a:ext cx="7829004" cy="2458170"/>
          </a:xfrm>
          <a:prstGeom prst="rect">
            <a:avLst/>
          </a:prstGeom>
          <a:noFill/>
          <a:ln cap="flat" cmpd="sng" w="19050">
            <a:solidFill>
              <a:schemeClr val="dk1"/>
            </a:solidFill>
            <a:prstDash val="solid"/>
            <a:round/>
            <a:headEnd len="sm" w="sm" type="none"/>
            <a:tailEnd len="sm" w="sm" type="none"/>
          </a:ln>
          <a:effectLst>
            <a:outerShdw blurRad="63500" sx="102000" rotWithShape="0" algn="ctr" sy="102000">
              <a:srgbClr val="000000">
                <a:alpha val="40000"/>
              </a:srgbClr>
            </a:outerShdw>
          </a:effectLst>
        </p:spPr>
      </p:pic>
      <p:cxnSp>
        <p:nvCxnSpPr>
          <p:cNvPr id="209" name="Google Shape;209;p11"/>
          <p:cNvCxnSpPr/>
          <p:nvPr/>
        </p:nvCxnSpPr>
        <p:spPr>
          <a:xfrm rot="10800000">
            <a:off x="4798424" y="2940777"/>
            <a:ext cx="0" cy="3107094"/>
          </a:xfrm>
          <a:prstGeom prst="straightConnector1">
            <a:avLst/>
          </a:prstGeom>
          <a:noFill/>
          <a:ln cap="flat" cmpd="sng" w="9525">
            <a:solidFill>
              <a:srgbClr val="B38E27"/>
            </a:solidFill>
            <a:prstDash val="solid"/>
            <a:round/>
            <a:headEnd len="med" w="med" type="oval"/>
            <a:tailEnd len="sm" w="sm" type="none"/>
          </a:ln>
        </p:spPr>
      </p:cxnSp>
      <p:sp>
        <p:nvSpPr>
          <p:cNvPr id="210" name="Google Shape;210;p11"/>
          <p:cNvSpPr txBox="1"/>
          <p:nvPr/>
        </p:nvSpPr>
        <p:spPr>
          <a:xfrm>
            <a:off x="4482839" y="2351635"/>
            <a:ext cx="3896879" cy="1586223"/>
          </a:xfrm>
          <a:prstGeom prst="rect">
            <a:avLst/>
          </a:prstGeom>
          <a:solidFill>
            <a:schemeClr val="lt2"/>
          </a:solidFill>
          <a:ln cap="flat" cmpd="sng" w="9525">
            <a:solidFill>
              <a:srgbClr val="5C1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Arial Narrow"/>
                <a:ea typeface="Arial Narrow"/>
                <a:cs typeface="Arial Narrow"/>
                <a:sym typeface="Arial Narrow"/>
              </a:rPr>
              <a:t>Vendor Request Statuses:</a:t>
            </a:r>
            <a:endParaRPr b="0" i="0" sz="1000" u="none" cap="none" strike="noStrike">
              <a:solidFill>
                <a:schemeClr val="dk1"/>
              </a:solidFill>
              <a:latin typeface="Times New Roman"/>
              <a:ea typeface="Times New Roman"/>
              <a:cs typeface="Times New Roman"/>
              <a:sym typeface="Times New Roman"/>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Narrow"/>
                <a:ea typeface="Arial Narrow"/>
                <a:cs typeface="Arial Narrow"/>
                <a:sym typeface="Arial Narrow"/>
              </a:rPr>
              <a:t>Incomplete – this is a draft request, meaning you are working on it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Narrow"/>
                <a:ea typeface="Arial Narrow"/>
                <a:cs typeface="Arial Narrow"/>
                <a:sym typeface="Arial Narrow"/>
              </a:rPr>
              <a:t>Under Review – this is a request you have submitted but it has not been approved/processed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Narrow"/>
                <a:ea typeface="Arial Narrow"/>
                <a:cs typeface="Arial Narrow"/>
                <a:sym typeface="Arial Narrow"/>
              </a:rPr>
              <a:t>Approved – this is a request that has been fully approved but has not been converted into a contract yet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Narrow"/>
                <a:ea typeface="Arial Narrow"/>
                <a:cs typeface="Arial Narrow"/>
                <a:sym typeface="Arial Narrow"/>
              </a:rPr>
              <a:t>Completed – this is a request that has been approved and converted into a contract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Narrow"/>
                <a:ea typeface="Arial Narrow"/>
                <a:cs typeface="Arial Narrow"/>
                <a:sym typeface="Arial Narrow"/>
              </a:rPr>
              <a:t>Returned – The request has been sent back to the requester for further action (missing/incorrect information, additional documentation requirements)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Narrow"/>
                <a:ea typeface="Arial Narrow"/>
                <a:cs typeface="Arial Narrow"/>
                <a:sym typeface="Arial Narrow"/>
              </a:rPr>
              <a:t>Rejected – The request has been reviewed and denied</a:t>
            </a:r>
            <a:endParaRPr b="0" i="0" sz="1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217" name="Google Shape;217;p12"/>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9. Check Vendor Request Workflow - </a:t>
            </a:r>
            <a:r>
              <a:rPr lang="en-US" sz="1600">
                <a:latin typeface="Arial"/>
                <a:ea typeface="Arial"/>
                <a:cs typeface="Arial"/>
                <a:sym typeface="Arial"/>
              </a:rPr>
              <a:t>If the request has not been completed yet and you wish to see who is the next approver you can click on the Vendor Request Workflow link in the left-hand menu to see where your request is in workflow.</a:t>
            </a:r>
            <a:endParaRPr/>
          </a:p>
        </p:txBody>
      </p:sp>
      <p:grpSp>
        <p:nvGrpSpPr>
          <p:cNvPr id="218" name="Google Shape;218;p12"/>
          <p:cNvGrpSpPr/>
          <p:nvPr/>
        </p:nvGrpSpPr>
        <p:grpSpPr>
          <a:xfrm>
            <a:off x="866565" y="1526259"/>
            <a:ext cx="10458869" cy="5223865"/>
            <a:chOff x="866565" y="1526259"/>
            <a:chExt cx="10458869" cy="5223865"/>
          </a:xfrm>
        </p:grpSpPr>
        <p:pic>
          <p:nvPicPr>
            <p:cNvPr id="219" name="Google Shape;219;p12"/>
            <p:cNvPicPr preferRelativeResize="0"/>
            <p:nvPr/>
          </p:nvPicPr>
          <p:blipFill rotWithShape="1">
            <a:blip r:embed="rId3">
              <a:alphaModFix/>
            </a:blip>
            <a:srcRect b="0" l="0" r="0" t="0"/>
            <a:stretch/>
          </p:blipFill>
          <p:spPr>
            <a:xfrm>
              <a:off x="866565" y="1526259"/>
              <a:ext cx="10458869" cy="5223865"/>
            </a:xfrm>
            <a:prstGeom prst="rect">
              <a:avLst/>
            </a:prstGeom>
            <a:noFill/>
            <a:ln cap="flat" cmpd="sng" w="19050">
              <a:solidFill>
                <a:schemeClr val="dk1"/>
              </a:solidFill>
              <a:prstDash val="solid"/>
              <a:round/>
              <a:headEnd len="sm" w="sm" type="none"/>
              <a:tailEnd len="sm" w="sm" type="none"/>
            </a:ln>
          </p:spPr>
        </p:pic>
        <p:sp>
          <p:nvSpPr>
            <p:cNvPr id="220" name="Google Shape;220;p12"/>
            <p:cNvSpPr/>
            <p:nvPr/>
          </p:nvSpPr>
          <p:spPr>
            <a:xfrm>
              <a:off x="1384664" y="3823063"/>
              <a:ext cx="1280160" cy="28738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12"/>
            <p:cNvSpPr/>
            <p:nvPr/>
          </p:nvSpPr>
          <p:spPr>
            <a:xfrm>
              <a:off x="4754880" y="4606834"/>
              <a:ext cx="1461887" cy="383177"/>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2" name="Google Shape;222;p12"/>
          <p:cNvSpPr/>
          <p:nvPr/>
        </p:nvSpPr>
        <p:spPr>
          <a:xfrm>
            <a:off x="4754880" y="4212771"/>
            <a:ext cx="182880" cy="640080"/>
          </a:xfrm>
          <a:prstGeom prst="rect">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23" name="Google Shape;223;p12"/>
          <p:cNvGrpSpPr/>
          <p:nvPr/>
        </p:nvGrpSpPr>
        <p:grpSpPr>
          <a:xfrm>
            <a:off x="6383383" y="3525125"/>
            <a:ext cx="4775434" cy="2513386"/>
            <a:chOff x="6383383" y="3525125"/>
            <a:chExt cx="4775434" cy="2513386"/>
          </a:xfrm>
        </p:grpSpPr>
        <p:pic>
          <p:nvPicPr>
            <p:cNvPr id="224" name="Google Shape;224;p12"/>
            <p:cNvPicPr preferRelativeResize="0"/>
            <p:nvPr/>
          </p:nvPicPr>
          <p:blipFill rotWithShape="1">
            <a:blip r:embed="rId4">
              <a:alphaModFix/>
            </a:blip>
            <a:srcRect b="0" l="0" r="0" t="0"/>
            <a:stretch/>
          </p:blipFill>
          <p:spPr>
            <a:xfrm>
              <a:off x="6383383" y="3525125"/>
              <a:ext cx="4775434" cy="2513386"/>
            </a:xfrm>
            <a:prstGeom prst="rect">
              <a:avLst/>
            </a:prstGeom>
            <a:noFill/>
            <a:ln cap="flat" cmpd="sng" w="19050">
              <a:solidFill>
                <a:schemeClr val="dk1"/>
              </a:solidFill>
              <a:prstDash val="solid"/>
              <a:round/>
              <a:headEnd len="sm" w="sm" type="none"/>
              <a:tailEnd len="sm" w="sm" type="none"/>
            </a:ln>
            <a:effectLst>
              <a:outerShdw blurRad="63500" sx="102000" rotWithShape="0" algn="ctr" sy="102000">
                <a:srgbClr val="000000">
                  <a:alpha val="40000"/>
                </a:srgbClr>
              </a:outerShdw>
            </a:effectLst>
          </p:spPr>
        </p:pic>
        <p:sp>
          <p:nvSpPr>
            <p:cNvPr id="225" name="Google Shape;225;p12"/>
            <p:cNvSpPr txBox="1"/>
            <p:nvPr/>
          </p:nvSpPr>
          <p:spPr>
            <a:xfrm>
              <a:off x="6576478" y="4144965"/>
              <a:ext cx="4499194" cy="141577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Approver 1                    </a:t>
              </a:r>
              <a:r>
                <a:rPr b="0" i="0" lang="en-US" sz="1200" u="sng" cap="none" strike="noStrike">
                  <a:solidFill>
                    <a:srgbClr val="0070C0"/>
                  </a:solidFill>
                  <a:latin typeface="Arial"/>
                  <a:ea typeface="Arial"/>
                  <a:cs typeface="Arial"/>
                  <a:sym typeface="Arial"/>
                </a:rPr>
                <a:t>Approver Email</a:t>
              </a:r>
              <a:r>
                <a:rPr b="0" i="0" lang="en-US" sz="1200" u="none" cap="none" strike="noStrike">
                  <a:solidFill>
                    <a:srgbClr val="0070C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Phone Number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Approver 2                    </a:t>
              </a:r>
              <a:r>
                <a:rPr b="0" i="0" lang="en-US" sz="1200" u="sng" cap="none" strike="noStrike">
                  <a:solidFill>
                    <a:srgbClr val="0070C0"/>
                  </a:solidFill>
                  <a:latin typeface="Arial"/>
                  <a:ea typeface="Arial"/>
                  <a:cs typeface="Arial"/>
                  <a:sym typeface="Arial"/>
                </a:rPr>
                <a:t>Approver Email</a:t>
              </a:r>
              <a:r>
                <a:rPr b="0" i="0" lang="en-US" sz="1200" u="none" cap="none" strike="noStrike">
                  <a:solidFill>
                    <a:srgbClr val="0070C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Phone Number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Approver 3                    </a:t>
              </a:r>
              <a:r>
                <a:rPr b="0" i="0" lang="en-US" sz="1200" u="sng" cap="none" strike="noStrike">
                  <a:solidFill>
                    <a:srgbClr val="0070C0"/>
                  </a:solidFill>
                  <a:latin typeface="Arial"/>
                  <a:ea typeface="Arial"/>
                  <a:cs typeface="Arial"/>
                  <a:sym typeface="Arial"/>
                </a:rPr>
                <a:t>Approver Email</a:t>
              </a:r>
              <a:r>
                <a:rPr b="0" i="0" lang="en-US" sz="1200" u="none" cap="none" strike="noStrike">
                  <a:solidFill>
                    <a:srgbClr val="0070C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Phone Number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Approver 4                    </a:t>
              </a:r>
              <a:r>
                <a:rPr b="0" i="0" lang="en-US" sz="1200" u="sng" cap="none" strike="noStrike">
                  <a:solidFill>
                    <a:srgbClr val="0070C0"/>
                  </a:solidFill>
                  <a:latin typeface="Arial"/>
                  <a:ea typeface="Arial"/>
                  <a:cs typeface="Arial"/>
                  <a:sym typeface="Arial"/>
                </a:rPr>
                <a:t>Approver Email</a:t>
              </a:r>
              <a:r>
                <a:rPr b="0" i="0" lang="en-US" sz="1200" u="none" cap="none" strike="noStrike">
                  <a:solidFill>
                    <a:srgbClr val="0070C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Phone Number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Approver 5                    </a:t>
              </a:r>
              <a:r>
                <a:rPr b="0" i="0" lang="en-US" sz="1200" u="sng" cap="none" strike="noStrike">
                  <a:solidFill>
                    <a:srgbClr val="0070C0"/>
                  </a:solidFill>
                  <a:latin typeface="Arial"/>
                  <a:ea typeface="Arial"/>
                  <a:cs typeface="Arial"/>
                  <a:sym typeface="Arial"/>
                </a:rPr>
                <a:t>Approver Email</a:t>
              </a:r>
              <a:r>
                <a:rPr b="0" i="0" lang="en-US" sz="1200" u="none" cap="none" strike="noStrike">
                  <a:solidFill>
                    <a:srgbClr val="0070C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Phone Number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Approver 6                    </a:t>
              </a:r>
              <a:r>
                <a:rPr b="0" i="0" lang="en-US" sz="1200" u="sng" cap="none" strike="noStrike">
                  <a:solidFill>
                    <a:srgbClr val="0070C0"/>
                  </a:solidFill>
                  <a:latin typeface="Arial"/>
                  <a:ea typeface="Arial"/>
                  <a:cs typeface="Arial"/>
                  <a:sym typeface="Arial"/>
                </a:rPr>
                <a:t>Approver Email</a:t>
              </a:r>
              <a:r>
                <a:rPr b="0" i="0" lang="en-US" sz="1200" u="none" cap="none" strike="noStrike">
                  <a:solidFill>
                    <a:srgbClr val="0070C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Phone Number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Approver 7                    </a:t>
              </a:r>
              <a:r>
                <a:rPr b="0" i="0" lang="en-US" sz="1200" u="sng" cap="none" strike="noStrike">
                  <a:solidFill>
                    <a:srgbClr val="0070C0"/>
                  </a:solidFill>
                  <a:latin typeface="Arial"/>
                  <a:ea typeface="Arial"/>
                  <a:cs typeface="Arial"/>
                  <a:sym typeface="Arial"/>
                </a:rPr>
                <a:t>Approver Email</a:t>
              </a:r>
              <a:r>
                <a:rPr b="0" i="0" lang="en-US" sz="1200" u="none" cap="none" strike="noStrike">
                  <a:solidFill>
                    <a:srgbClr val="0070C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Phone Number</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731525" y="519250"/>
            <a:ext cx="11404500" cy="10959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2800"/>
              <a:buFont typeface="Arial"/>
              <a:buNone/>
            </a:pPr>
            <a:r>
              <a:rPr lang="en-US"/>
              <a:t>Vendor Request Overview</a:t>
            </a:r>
            <a:endParaRPr/>
          </a:p>
        </p:txBody>
      </p:sp>
      <p:sp>
        <p:nvSpPr>
          <p:cNvPr id="115" name="Google Shape;115;p2"/>
          <p:cNvSpPr txBox="1"/>
          <p:nvPr>
            <p:ph idx="1" type="body"/>
          </p:nvPr>
        </p:nvSpPr>
        <p:spPr>
          <a:xfrm>
            <a:off x="647700" y="1828799"/>
            <a:ext cx="11404600" cy="4664073"/>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800"/>
              <a:buNone/>
            </a:pPr>
            <a:r>
              <a:rPr b="1" lang="en-US">
                <a:latin typeface="Arial"/>
                <a:ea typeface="Arial"/>
                <a:cs typeface="Arial"/>
                <a:sym typeface="Arial"/>
              </a:rPr>
              <a:t>How to Request Vendors in Rowan ProConnect</a:t>
            </a:r>
            <a:endParaRPr b="1">
              <a:latin typeface="Arial"/>
              <a:ea typeface="Arial"/>
              <a:cs typeface="Arial"/>
              <a:sym typeface="Arial"/>
            </a:endParaRPr>
          </a:p>
          <a:p>
            <a:pPr indent="0" lvl="0" marL="91440" rtl="0" algn="l">
              <a:lnSpc>
                <a:spcPct val="90000"/>
              </a:lnSpc>
              <a:spcBef>
                <a:spcPts val="1000"/>
              </a:spcBef>
              <a:spcAft>
                <a:spcPts val="0"/>
              </a:spcAft>
              <a:buClr>
                <a:schemeClr val="dk1"/>
              </a:buClr>
              <a:buSzPts val="1800"/>
              <a:buNone/>
            </a:pPr>
            <a:r>
              <a:rPr lang="en-US">
                <a:latin typeface="Arial"/>
                <a:ea typeface="Arial"/>
                <a:cs typeface="Arial"/>
                <a:sym typeface="Arial"/>
              </a:rPr>
              <a:t>As a Shopper, you will request a vendor when setting up a business relationship with a person or company for the first time.</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a:latin typeface="Arial"/>
              <a:ea typeface="Arial"/>
              <a:cs typeface="Arial"/>
              <a:sym typeface="Arial"/>
            </a:endParaRPr>
          </a:p>
          <a:p>
            <a:pPr indent="0" lvl="0" marL="91440" rtl="0" algn="l">
              <a:lnSpc>
                <a:spcPct val="90000"/>
              </a:lnSpc>
              <a:spcBef>
                <a:spcPts val="1000"/>
              </a:spcBef>
              <a:spcAft>
                <a:spcPts val="0"/>
              </a:spcAft>
              <a:buClr>
                <a:schemeClr val="dk1"/>
              </a:buClr>
              <a:buSzPts val="1800"/>
              <a:buNone/>
            </a:pPr>
            <a:r>
              <a:rPr lang="en-US">
                <a:latin typeface="Arial"/>
                <a:ea typeface="Arial"/>
                <a:cs typeface="Arial"/>
                <a:sym typeface="Arial"/>
              </a:rPr>
              <a:t>The Vendor Request consists of completing some preliminary questions and information and attaching supporting documents. Once submitted, the Vendor Request will be routed for approvals, as applicable, and will be </a:t>
            </a:r>
            <a:r>
              <a:rPr lang="en-US">
                <a:latin typeface="Arial"/>
                <a:ea typeface="Arial"/>
                <a:cs typeface="Arial"/>
                <a:sym typeface="Arial"/>
                <a:extLst>
                  <a:ext uri="http://customooxmlschemas.google.com/">
                    <go:slidesCustomData xmlns:go="http://customooxmlschemas.google.com/" textRoundtripDataId="0"/>
                  </a:ext>
                </a:extLst>
              </a:rPr>
              <a:t>forwarded</a:t>
            </a:r>
            <a:r>
              <a:rPr lang="en-US">
                <a:latin typeface="Arial"/>
                <a:ea typeface="Arial"/>
                <a:cs typeface="Arial"/>
                <a:sym typeface="Arial"/>
              </a:rPr>
              <a:t> to the Vendor Management team. The Vendor Management team will review the request, approve or reject the request, create the vendor record, send an invitation to the vendor to register in the Rowan ProConnect system, and submit the vendor to the appropriate parties for review and </a:t>
            </a:r>
            <a:r>
              <a:rPr lang="en-US">
                <a:latin typeface="Arial"/>
                <a:ea typeface="Arial"/>
                <a:cs typeface="Arial"/>
                <a:sym typeface="Arial"/>
                <a:extLst>
                  <a:ext uri="http://customooxmlschemas.google.com/">
                    <go:slidesCustomData xmlns:go="http://customooxmlschemas.google.com/" textRoundtripDataId="1"/>
                  </a:ext>
                </a:extLst>
              </a:rPr>
              <a:t>approval</a:t>
            </a:r>
            <a:r>
              <a:rPr lang="en-US">
                <a:latin typeface="Arial"/>
                <a:ea typeface="Arial"/>
                <a:cs typeface="Arial"/>
                <a:sym typeface="Arial"/>
              </a:rPr>
              <a:t>. </a:t>
            </a:r>
            <a:endParaRPr>
              <a:latin typeface="Arial"/>
              <a:ea typeface="Arial"/>
              <a:cs typeface="Arial"/>
              <a:sym typeface="Arial"/>
            </a:endParaRPr>
          </a:p>
          <a:p>
            <a:pPr indent="0" lvl="0" marL="91440" rtl="0" algn="l">
              <a:lnSpc>
                <a:spcPct val="90000"/>
              </a:lnSpc>
              <a:spcBef>
                <a:spcPts val="1000"/>
              </a:spcBef>
              <a:spcAft>
                <a:spcPts val="0"/>
              </a:spcAft>
              <a:buClr>
                <a:schemeClr val="dk1"/>
              </a:buClr>
              <a:buSzPts val="1800"/>
              <a:buNone/>
            </a:pPr>
            <a:r>
              <a:t/>
            </a:r>
            <a:endParaRPr>
              <a:latin typeface="Arial"/>
              <a:ea typeface="Arial"/>
              <a:cs typeface="Arial"/>
              <a:sym typeface="Arial"/>
            </a:endParaRPr>
          </a:p>
          <a:p>
            <a:pPr indent="0" lvl="0" marL="91440" rtl="0" algn="l">
              <a:lnSpc>
                <a:spcPct val="90000"/>
              </a:lnSpc>
              <a:spcBef>
                <a:spcPts val="1000"/>
              </a:spcBef>
              <a:spcAft>
                <a:spcPts val="0"/>
              </a:spcAft>
              <a:buClr>
                <a:schemeClr val="dk1"/>
              </a:buClr>
              <a:buSzPts val="1800"/>
              <a:buNone/>
            </a:pPr>
            <a:r>
              <a:rPr lang="en-US">
                <a:latin typeface="Arial"/>
                <a:ea typeface="Arial"/>
                <a:cs typeface="Arial"/>
                <a:sym typeface="Arial"/>
              </a:rPr>
              <a:t>This reference guide is intended to illustrate the process of creating a vendor request and provide commentary.  </a:t>
            </a:r>
            <a:endParaRPr/>
          </a:p>
          <a:p>
            <a:pPr indent="0" lvl="0" marL="91440" rtl="0" algn="l">
              <a:lnSpc>
                <a:spcPct val="90000"/>
              </a:lnSpc>
              <a:spcBef>
                <a:spcPts val="1000"/>
              </a:spcBef>
              <a:spcAft>
                <a:spcPts val="0"/>
              </a:spcAft>
              <a:buClr>
                <a:schemeClr val="dk1"/>
              </a:buClr>
              <a:buSzPts val="1800"/>
              <a:buNone/>
            </a:pPr>
            <a:r>
              <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type="title"/>
          </p:nvPr>
        </p:nvSpPr>
        <p:spPr>
          <a:xfrm>
            <a:off x="647700" y="495300"/>
            <a:ext cx="11404600" cy="10959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2800"/>
              <a:buFont typeface="Arial"/>
              <a:buNone/>
            </a:pPr>
            <a:r>
              <a:rPr lang="en-US"/>
              <a:t>Best Practices</a:t>
            </a:r>
            <a:endParaRPr/>
          </a:p>
        </p:txBody>
      </p:sp>
      <p:sp>
        <p:nvSpPr>
          <p:cNvPr id="121" name="Google Shape;121;p3"/>
          <p:cNvSpPr txBox="1"/>
          <p:nvPr>
            <p:ph idx="1" type="body"/>
          </p:nvPr>
        </p:nvSpPr>
        <p:spPr>
          <a:xfrm>
            <a:off x="647700" y="1828799"/>
            <a:ext cx="11404600" cy="4664073"/>
          </a:xfrm>
          <a:prstGeom prst="rect">
            <a:avLst/>
          </a:prstGeom>
          <a:noFill/>
          <a:ln>
            <a:noFill/>
          </a:ln>
        </p:spPr>
        <p:txBody>
          <a:bodyPr anchorCtr="0" anchor="t" bIns="0" lIns="0" spcFirstLastPara="1" rIns="0" wrap="square" tIns="0">
            <a:noAutofit/>
          </a:bodyPr>
          <a:lstStyle/>
          <a:p>
            <a:pPr indent="-137159" lvl="0" marL="228600" rtl="0" algn="l">
              <a:lnSpc>
                <a:spcPct val="90000"/>
              </a:lnSpc>
              <a:spcBef>
                <a:spcPts val="0"/>
              </a:spcBef>
              <a:spcAft>
                <a:spcPts val="0"/>
              </a:spcAft>
              <a:buClr>
                <a:schemeClr val="dk1"/>
              </a:buClr>
              <a:buSzPts val="1800"/>
              <a:buChar char="•"/>
            </a:pPr>
            <a:r>
              <a:rPr lang="en-US">
                <a:latin typeface="Arial"/>
                <a:ea typeface="Arial"/>
                <a:cs typeface="Arial"/>
                <a:sym typeface="Arial"/>
              </a:rPr>
              <a:t>Before creating a vendor request form ensure the vendor is not already established </a:t>
            </a:r>
            <a:r>
              <a:rPr lang="en-US">
                <a:latin typeface="Arial"/>
                <a:ea typeface="Arial"/>
                <a:cs typeface="Arial"/>
                <a:sym typeface="Arial"/>
                <a:extLst>
                  <a:ext uri="http://customooxmlschemas.google.com/">
                    <go:slidesCustomData xmlns:go="http://customooxmlschemas.google.com/" textRoundtripDataId="2"/>
                  </a:ext>
                </a:extLst>
              </a:rPr>
              <a:t>in</a:t>
            </a:r>
            <a:r>
              <a:rPr lang="en-US">
                <a:latin typeface="Arial"/>
                <a:ea typeface="Arial"/>
                <a:cs typeface="Arial"/>
                <a:sym typeface="Arial"/>
              </a:rPr>
              <a:t> the Rowan ProConnect system. and currently and active vendor for Rowan.</a:t>
            </a:r>
            <a:endParaRPr/>
          </a:p>
          <a:p>
            <a:pPr indent="-137159" lvl="0" marL="228600" rtl="0" algn="l">
              <a:lnSpc>
                <a:spcPct val="90000"/>
              </a:lnSpc>
              <a:spcBef>
                <a:spcPts val="1000"/>
              </a:spcBef>
              <a:spcAft>
                <a:spcPts val="0"/>
              </a:spcAft>
              <a:buClr>
                <a:schemeClr val="dk1"/>
              </a:buClr>
              <a:buSzPts val="1800"/>
              <a:buChar char="•"/>
            </a:pPr>
            <a:r>
              <a:rPr lang="en-US">
                <a:latin typeface="Arial"/>
                <a:ea typeface="Arial"/>
                <a:cs typeface="Arial"/>
                <a:sym typeface="Arial"/>
              </a:rPr>
              <a:t>Adhere to the instructions provided in the request. This includes required information, specific documents to attach, reasons a request may be denied, and follow up steps.</a:t>
            </a:r>
            <a:endParaRPr/>
          </a:p>
          <a:p>
            <a:pPr indent="-137159" lvl="0" marL="228600" rtl="0" algn="l">
              <a:lnSpc>
                <a:spcPct val="90000"/>
              </a:lnSpc>
              <a:spcBef>
                <a:spcPts val="1000"/>
              </a:spcBef>
              <a:spcAft>
                <a:spcPts val="0"/>
              </a:spcAft>
              <a:buClr>
                <a:schemeClr val="dk1"/>
              </a:buClr>
              <a:buSzPts val="1800"/>
              <a:buChar char="•"/>
            </a:pPr>
            <a:r>
              <a:rPr lang="en-US">
                <a:latin typeface="Arial"/>
                <a:ea typeface="Arial"/>
                <a:cs typeface="Arial"/>
                <a:sym typeface="Arial"/>
              </a:rPr>
              <a:t>Upload all necessary documents such as certifications, financial statements, and references. Ensure these documents are up-to-date and clearly labeled.</a:t>
            </a:r>
            <a:endParaRPr/>
          </a:p>
          <a:p>
            <a:pPr indent="-137159" lvl="0" marL="228600" rtl="0" algn="l">
              <a:lnSpc>
                <a:spcPct val="90000"/>
              </a:lnSpc>
              <a:spcBef>
                <a:spcPts val="1000"/>
              </a:spcBef>
              <a:spcAft>
                <a:spcPts val="0"/>
              </a:spcAft>
              <a:buClr>
                <a:schemeClr val="dk1"/>
              </a:buClr>
              <a:buSzPts val="1800"/>
              <a:buChar char="•"/>
            </a:pPr>
            <a:r>
              <a:rPr lang="en-US">
                <a:latin typeface="Arial"/>
                <a:ea typeface="Arial"/>
                <a:cs typeface="Arial"/>
                <a:sym typeface="Arial"/>
              </a:rPr>
              <a:t>Before submitting, review all entered information for accuracy. This includes checking for typos, ensuring all mandatory fields are completed, and verifying document uploads.</a:t>
            </a:r>
            <a:endParaRPr/>
          </a:p>
          <a:p>
            <a:pPr indent="-137159" lvl="0" marL="228600" rtl="0" algn="l">
              <a:lnSpc>
                <a:spcPct val="90000"/>
              </a:lnSpc>
              <a:spcBef>
                <a:spcPts val="1000"/>
              </a:spcBef>
              <a:spcAft>
                <a:spcPts val="0"/>
              </a:spcAft>
              <a:buClr>
                <a:schemeClr val="dk1"/>
              </a:buClr>
              <a:buSzPts val="1800"/>
              <a:buChar char="•"/>
            </a:pPr>
            <a:r>
              <a:rPr lang="en-US">
                <a:latin typeface="Arial"/>
                <a:ea typeface="Arial"/>
                <a:cs typeface="Arial"/>
                <a:sym typeface="Arial"/>
              </a:rPr>
              <a:t>Ensure that the information provided in the request matches what is in your vendor profile and any other submitted documents.</a:t>
            </a:r>
            <a:endParaRPr/>
          </a:p>
          <a:p>
            <a:pPr indent="-137159" lvl="0" marL="228600" rtl="0" algn="l">
              <a:lnSpc>
                <a:spcPct val="90000"/>
              </a:lnSpc>
              <a:spcBef>
                <a:spcPts val="1000"/>
              </a:spcBef>
              <a:spcAft>
                <a:spcPts val="0"/>
              </a:spcAft>
              <a:buClr>
                <a:schemeClr val="dk1"/>
              </a:buClr>
              <a:buSzPts val="1800"/>
              <a:buChar char="•"/>
            </a:pPr>
            <a:r>
              <a:rPr lang="en-US">
                <a:latin typeface="Arial"/>
                <a:ea typeface="Arial"/>
                <a:cs typeface="Arial"/>
                <a:sym typeface="Arial"/>
              </a:rPr>
              <a:t>Submit your request well before any deadline to avoid any last-minute issues. This also gives you time to address any potential feedback or additional requirements.</a:t>
            </a:r>
            <a:endParaRPr/>
          </a:p>
          <a:p>
            <a:pPr indent="-22858" lvl="0" marL="228600" rtl="0" algn="l">
              <a:lnSpc>
                <a:spcPct val="90000"/>
              </a:lnSpc>
              <a:spcBef>
                <a:spcPts val="1000"/>
              </a:spcBef>
              <a:spcAft>
                <a:spcPts val="0"/>
              </a:spcAft>
              <a:buClr>
                <a:schemeClr val="dk1"/>
              </a:buClr>
              <a:buSzPts val="1800"/>
              <a:buNone/>
            </a:pPr>
            <a:r>
              <a:t/>
            </a:r>
            <a:endParaRPr>
              <a:latin typeface="Arial"/>
              <a:ea typeface="Arial"/>
              <a:cs typeface="Arial"/>
              <a:sym typeface="Arial"/>
            </a:endParaRPr>
          </a:p>
          <a:p>
            <a:pPr indent="-22858" lvl="0" marL="228600" rtl="0" algn="l">
              <a:lnSpc>
                <a:spcPct val="90000"/>
              </a:lnSpc>
              <a:spcBef>
                <a:spcPts val="1000"/>
              </a:spcBef>
              <a:spcAft>
                <a:spcPts val="0"/>
              </a:spcAft>
              <a:buClr>
                <a:schemeClr val="dk1"/>
              </a:buClr>
              <a:buSzPts val="1800"/>
              <a:buNone/>
            </a:pPr>
            <a:r>
              <a:t/>
            </a:r>
            <a:endParaRPr>
              <a:latin typeface="Arial"/>
              <a:ea typeface="Arial"/>
              <a:cs typeface="Arial"/>
              <a:sym typeface="Arial"/>
            </a:endParaRPr>
          </a:p>
        </p:txBody>
      </p:sp>
      <p:sp>
        <p:nvSpPr>
          <p:cNvPr id="122" name="Google Shape;122;p3"/>
          <p:cNvSpPr txBox="1"/>
          <p:nvPr/>
        </p:nvSpPr>
        <p:spPr>
          <a:xfrm>
            <a:off x="647700" y="6396335"/>
            <a:ext cx="114046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Arial"/>
                <a:ea typeface="Arial"/>
                <a:cs typeface="Arial"/>
                <a:sym typeface="Arial"/>
              </a:rPr>
              <a:t>Note: Based on the selections you make in certain fields, other fields may or may not be visible.  If you do not see a field on your request form that is in the below guide that is because the visibility on that field was not triggered, meaning you can continue completing your request.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128" name="Google Shape;128;p4"/>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1. Search for Vendor </a:t>
            </a:r>
            <a:r>
              <a:rPr lang="en-US" sz="1600">
                <a:latin typeface="Arial"/>
                <a:ea typeface="Arial"/>
                <a:cs typeface="Arial"/>
                <a:sym typeface="Arial"/>
              </a:rPr>
              <a:t>- Navigate to: Shop &gt; Shopping &gt; Browse By: Vendors. </a:t>
            </a:r>
            <a:endParaRPr/>
          </a:p>
        </p:txBody>
      </p:sp>
      <p:grpSp>
        <p:nvGrpSpPr>
          <p:cNvPr id="129" name="Google Shape;129;p4"/>
          <p:cNvGrpSpPr/>
          <p:nvPr/>
        </p:nvGrpSpPr>
        <p:grpSpPr>
          <a:xfrm>
            <a:off x="805148" y="1429305"/>
            <a:ext cx="10581704" cy="5144059"/>
            <a:chOff x="713312" y="1332412"/>
            <a:chExt cx="10765375" cy="5402847"/>
          </a:xfrm>
        </p:grpSpPr>
        <p:pic>
          <p:nvPicPr>
            <p:cNvPr id="130" name="Google Shape;130;p4"/>
            <p:cNvPicPr preferRelativeResize="0"/>
            <p:nvPr/>
          </p:nvPicPr>
          <p:blipFill rotWithShape="1">
            <a:blip r:embed="rId3">
              <a:alphaModFix/>
            </a:blip>
            <a:srcRect b="0" l="0" r="0" t="0"/>
            <a:stretch/>
          </p:blipFill>
          <p:spPr>
            <a:xfrm>
              <a:off x="713312" y="1332412"/>
              <a:ext cx="10765375" cy="5402847"/>
            </a:xfrm>
            <a:prstGeom prst="rect">
              <a:avLst/>
            </a:prstGeom>
            <a:noFill/>
            <a:ln cap="flat" cmpd="sng" w="19050">
              <a:solidFill>
                <a:srgbClr val="5C1500"/>
              </a:solidFill>
              <a:prstDash val="solid"/>
              <a:round/>
              <a:headEnd len="sm" w="sm" type="none"/>
              <a:tailEnd len="sm" w="sm" type="none"/>
            </a:ln>
          </p:spPr>
        </p:pic>
        <p:sp>
          <p:nvSpPr>
            <p:cNvPr id="131" name="Google Shape;131;p4"/>
            <p:cNvSpPr/>
            <p:nvPr/>
          </p:nvSpPr>
          <p:spPr>
            <a:xfrm>
              <a:off x="3283131" y="3492137"/>
              <a:ext cx="478972" cy="191589"/>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137" name="Google Shape;137;p5"/>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2. Complete Vendor Search -</a:t>
            </a:r>
            <a:r>
              <a:rPr lang="en-US" sz="1600">
                <a:latin typeface="Arial"/>
                <a:ea typeface="Arial"/>
                <a:cs typeface="Arial"/>
                <a:sym typeface="Arial"/>
              </a:rPr>
              <a:t> Type in the vendor name (any name that could be used for the vendor) and complete a vendor search to ensure the vendor is not already in the system.</a:t>
            </a:r>
            <a:endParaRPr/>
          </a:p>
        </p:txBody>
      </p:sp>
      <p:grpSp>
        <p:nvGrpSpPr>
          <p:cNvPr id="138" name="Google Shape;138;p5"/>
          <p:cNvGrpSpPr/>
          <p:nvPr/>
        </p:nvGrpSpPr>
        <p:grpSpPr>
          <a:xfrm>
            <a:off x="1003362" y="1591200"/>
            <a:ext cx="10185275" cy="5076349"/>
            <a:chOff x="1003362" y="1591200"/>
            <a:chExt cx="10185275" cy="5076349"/>
          </a:xfrm>
        </p:grpSpPr>
        <p:pic>
          <p:nvPicPr>
            <p:cNvPr id="139" name="Google Shape;139;p5"/>
            <p:cNvPicPr preferRelativeResize="0"/>
            <p:nvPr/>
          </p:nvPicPr>
          <p:blipFill rotWithShape="1">
            <a:blip r:embed="rId3">
              <a:alphaModFix/>
            </a:blip>
            <a:srcRect b="0" l="0" r="0" t="0"/>
            <a:stretch/>
          </p:blipFill>
          <p:spPr>
            <a:xfrm>
              <a:off x="1003362" y="1591200"/>
              <a:ext cx="10185275" cy="5076349"/>
            </a:xfrm>
            <a:prstGeom prst="rect">
              <a:avLst/>
            </a:prstGeom>
            <a:noFill/>
            <a:ln cap="flat" cmpd="sng" w="19050">
              <a:solidFill>
                <a:schemeClr val="dk1"/>
              </a:solidFill>
              <a:prstDash val="solid"/>
              <a:round/>
              <a:headEnd len="sm" w="sm" type="none"/>
              <a:tailEnd len="sm" w="sm" type="none"/>
            </a:ln>
          </p:spPr>
        </p:pic>
        <p:sp>
          <p:nvSpPr>
            <p:cNvPr id="140" name="Google Shape;140;p5"/>
            <p:cNvSpPr/>
            <p:nvPr/>
          </p:nvSpPr>
          <p:spPr>
            <a:xfrm>
              <a:off x="3087283" y="2405721"/>
              <a:ext cx="1589220" cy="172016"/>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5"/>
            <p:cNvSpPr/>
            <p:nvPr/>
          </p:nvSpPr>
          <p:spPr>
            <a:xfrm>
              <a:off x="3675112" y="2722214"/>
              <a:ext cx="391790" cy="18288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2" name="Google Shape;142;p5"/>
          <p:cNvSpPr txBox="1"/>
          <p:nvPr/>
        </p:nvSpPr>
        <p:spPr>
          <a:xfrm>
            <a:off x="7335758" y="5516668"/>
            <a:ext cx="3645751" cy="834748"/>
          </a:xfrm>
          <a:prstGeom prst="rect">
            <a:avLst/>
          </a:prstGeom>
          <a:solidFill>
            <a:schemeClr val="lt2"/>
          </a:solidFill>
          <a:ln cap="flat" cmpd="sng" w="9525">
            <a:solidFill>
              <a:srgbClr val="5C1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Arial Narrow"/>
                <a:ea typeface="Arial Narrow"/>
                <a:cs typeface="Arial Narrow"/>
                <a:sym typeface="Arial Narrow"/>
              </a:rPr>
              <a:t>Vendor Already in Rowan ProConnect: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Narrow"/>
                <a:ea typeface="Arial Narrow"/>
                <a:cs typeface="Arial Narrow"/>
                <a:sym typeface="Arial Narrow"/>
              </a:rPr>
              <a:t>If you do a search and find the vendor you should complete your shopping request with that vendor. If you see a vendor that may be the vendor you are looking to do business with, but are not sure please reach out to your vendor management team.</a:t>
            </a:r>
            <a:endParaRPr b="0" i="0" sz="900" u="none" cap="none" strike="noStrike">
              <a:solidFill>
                <a:schemeClr val="dk1"/>
              </a:solidFill>
              <a:latin typeface="Arial Narrow"/>
              <a:ea typeface="Arial Narrow"/>
              <a:cs typeface="Arial Narrow"/>
              <a:sym typeface="Arial Narrow"/>
            </a:endParaRPr>
          </a:p>
        </p:txBody>
      </p:sp>
      <p:pic>
        <p:nvPicPr>
          <p:cNvPr id="143" name="Google Shape;143;p5"/>
          <p:cNvPicPr preferRelativeResize="0"/>
          <p:nvPr/>
        </p:nvPicPr>
        <p:blipFill rotWithShape="1">
          <a:blip r:embed="rId4">
            <a:alphaModFix/>
          </a:blip>
          <a:srcRect b="0" l="0" r="0" t="0"/>
          <a:stretch/>
        </p:blipFill>
        <p:spPr>
          <a:xfrm>
            <a:off x="1899148" y="3429000"/>
            <a:ext cx="8620125" cy="1543050"/>
          </a:xfrm>
          <a:prstGeom prst="rect">
            <a:avLst/>
          </a:prstGeom>
          <a:noFill/>
          <a:ln cap="flat" cmpd="sng" w="19050">
            <a:solidFill>
              <a:schemeClr val="dk1"/>
            </a:solidFill>
            <a:prstDash val="solid"/>
            <a:round/>
            <a:headEnd len="sm" w="sm" type="none"/>
            <a:tailEnd len="sm" w="sm" type="none"/>
          </a:ln>
          <a:effectLst>
            <a:outerShdw blurRad="63500" sx="102000" rotWithShape="0" algn="ctr" sy="102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149" name="Google Shape;149;p6"/>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3. Vendor Request Form - </a:t>
            </a:r>
            <a:r>
              <a:rPr lang="en-US" sz="1600">
                <a:latin typeface="Arial"/>
                <a:ea typeface="Arial"/>
                <a:cs typeface="Arial"/>
                <a:sym typeface="Arial"/>
              </a:rPr>
              <a:t>There are a few locations to access the vendor request form. Navigate to: Vendors &gt; Requests &gt; Request New Vendors or from the Shopping Home Navigate to: Quick Links &gt; Request New Vendor.</a:t>
            </a:r>
            <a:endParaRPr/>
          </a:p>
          <a:p>
            <a:pPr indent="0" lvl="0" marL="9144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p:txBody>
      </p:sp>
      <p:grpSp>
        <p:nvGrpSpPr>
          <p:cNvPr id="150" name="Google Shape;150;p6"/>
          <p:cNvGrpSpPr/>
          <p:nvPr/>
        </p:nvGrpSpPr>
        <p:grpSpPr>
          <a:xfrm>
            <a:off x="936979" y="1591200"/>
            <a:ext cx="10318041" cy="5139760"/>
            <a:chOff x="936979" y="1591200"/>
            <a:chExt cx="10318041" cy="5139760"/>
          </a:xfrm>
        </p:grpSpPr>
        <p:pic>
          <p:nvPicPr>
            <p:cNvPr id="151" name="Google Shape;151;p6"/>
            <p:cNvPicPr preferRelativeResize="0"/>
            <p:nvPr/>
          </p:nvPicPr>
          <p:blipFill rotWithShape="1">
            <a:blip r:embed="rId3">
              <a:alphaModFix/>
            </a:blip>
            <a:srcRect b="0" l="0" r="0" t="0"/>
            <a:stretch/>
          </p:blipFill>
          <p:spPr>
            <a:xfrm>
              <a:off x="936979" y="1591200"/>
              <a:ext cx="10318041" cy="5139760"/>
            </a:xfrm>
            <a:prstGeom prst="rect">
              <a:avLst/>
            </a:prstGeom>
            <a:noFill/>
            <a:ln cap="flat" cmpd="sng" w="19050">
              <a:solidFill>
                <a:schemeClr val="dk1"/>
              </a:solidFill>
              <a:prstDash val="solid"/>
              <a:round/>
              <a:headEnd len="sm" w="sm" type="none"/>
              <a:tailEnd len="sm" w="sm" type="none"/>
            </a:ln>
          </p:spPr>
        </p:pic>
        <p:sp>
          <p:nvSpPr>
            <p:cNvPr id="152" name="Google Shape;152;p6"/>
            <p:cNvSpPr/>
            <p:nvPr/>
          </p:nvSpPr>
          <p:spPr>
            <a:xfrm>
              <a:off x="2873829" y="3463835"/>
              <a:ext cx="853439" cy="2286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6"/>
            <p:cNvSpPr/>
            <p:nvPr/>
          </p:nvSpPr>
          <p:spPr>
            <a:xfrm>
              <a:off x="1545772" y="5190307"/>
              <a:ext cx="853439" cy="182083"/>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159" name="Google Shape;159;p7"/>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4. Read the Instructions- </a:t>
            </a:r>
            <a:r>
              <a:rPr lang="en-US" sz="1600">
                <a:latin typeface="Arial"/>
                <a:ea typeface="Arial"/>
                <a:cs typeface="Arial"/>
                <a:sym typeface="Arial"/>
              </a:rPr>
              <a:t>The Instructions page contains information on the Vendor Request. Click on any of the tabs on the left side of the screen to go directly to a specific page of the Vendor Request, or click Next to proceed to each page in order. Green check marks indicate that the required fields for that page have been completed. Select Next.</a:t>
            </a:r>
            <a:endParaRPr/>
          </a:p>
        </p:txBody>
      </p:sp>
      <p:grpSp>
        <p:nvGrpSpPr>
          <p:cNvPr id="160" name="Google Shape;160;p7"/>
          <p:cNvGrpSpPr/>
          <p:nvPr/>
        </p:nvGrpSpPr>
        <p:grpSpPr>
          <a:xfrm>
            <a:off x="1070397" y="1715588"/>
            <a:ext cx="10051206" cy="5047195"/>
            <a:chOff x="1070397" y="1715588"/>
            <a:chExt cx="10051206" cy="5047195"/>
          </a:xfrm>
        </p:grpSpPr>
        <p:pic>
          <p:nvPicPr>
            <p:cNvPr id="161" name="Google Shape;161;p7"/>
            <p:cNvPicPr preferRelativeResize="0"/>
            <p:nvPr/>
          </p:nvPicPr>
          <p:blipFill rotWithShape="1">
            <a:blip r:embed="rId3">
              <a:alphaModFix/>
            </a:blip>
            <a:srcRect b="0" l="0" r="0" t="0"/>
            <a:stretch/>
          </p:blipFill>
          <p:spPr>
            <a:xfrm>
              <a:off x="1070397" y="1715588"/>
              <a:ext cx="10051206" cy="5047195"/>
            </a:xfrm>
            <a:prstGeom prst="rect">
              <a:avLst/>
            </a:prstGeom>
            <a:noFill/>
            <a:ln cap="flat" cmpd="sng" w="19050">
              <a:solidFill>
                <a:schemeClr val="dk1"/>
              </a:solidFill>
              <a:prstDash val="solid"/>
              <a:round/>
              <a:headEnd len="sm" w="sm" type="none"/>
              <a:tailEnd len="sm" w="sm" type="none"/>
            </a:ln>
          </p:spPr>
        </p:pic>
        <p:grpSp>
          <p:nvGrpSpPr>
            <p:cNvPr id="162" name="Google Shape;162;p7"/>
            <p:cNvGrpSpPr/>
            <p:nvPr/>
          </p:nvGrpSpPr>
          <p:grpSpPr>
            <a:xfrm>
              <a:off x="1576250" y="3013166"/>
              <a:ext cx="8220891" cy="3640183"/>
              <a:chOff x="1254035" y="2838994"/>
              <a:chExt cx="8220891" cy="3640183"/>
            </a:xfrm>
          </p:grpSpPr>
          <p:sp>
            <p:nvSpPr>
              <p:cNvPr id="163" name="Google Shape;163;p7"/>
              <p:cNvSpPr/>
              <p:nvPr/>
            </p:nvSpPr>
            <p:spPr>
              <a:xfrm>
                <a:off x="1254035" y="2838994"/>
                <a:ext cx="1576253" cy="26125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7"/>
              <p:cNvSpPr/>
              <p:nvPr/>
            </p:nvSpPr>
            <p:spPr>
              <a:xfrm>
                <a:off x="8987246" y="6165669"/>
                <a:ext cx="487680" cy="31350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170" name="Google Shape;170;p8"/>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5. Complete the Questions - </a:t>
            </a:r>
            <a:r>
              <a:rPr lang="en-US" sz="1600">
                <a:latin typeface="Arial"/>
                <a:ea typeface="Arial"/>
                <a:cs typeface="Arial"/>
                <a:sym typeface="Arial"/>
              </a:rPr>
              <a:t>On the Questions tab, provide all information for the Vendor Request. (*) Denotes a Required Field. The form is dynamic and additional questions may appear based on your answers. Select Save Progress or Next.</a:t>
            </a:r>
            <a:endParaRPr/>
          </a:p>
          <a:p>
            <a:pPr indent="0" lvl="0" marL="9144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a:p>
            <a:pPr indent="0" lvl="0" marL="9144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p:txBody>
      </p:sp>
      <p:pic>
        <p:nvPicPr>
          <p:cNvPr id="171" name="Google Shape;171;p8"/>
          <p:cNvPicPr preferRelativeResize="0"/>
          <p:nvPr/>
        </p:nvPicPr>
        <p:blipFill rotWithShape="1">
          <a:blip r:embed="rId3">
            <a:alphaModFix/>
          </a:blip>
          <a:srcRect b="0" l="0" r="0" t="0"/>
          <a:stretch/>
        </p:blipFill>
        <p:spPr>
          <a:xfrm>
            <a:off x="1120503" y="1565073"/>
            <a:ext cx="10458994" cy="5212807"/>
          </a:xfrm>
          <a:prstGeom prst="rect">
            <a:avLst/>
          </a:prstGeom>
          <a:noFill/>
          <a:ln cap="flat" cmpd="sng" w="19050">
            <a:solidFill>
              <a:schemeClr val="dk1"/>
            </a:solidFill>
            <a:prstDash val="solid"/>
            <a:round/>
            <a:headEnd len="sm" w="sm" type="none"/>
            <a:tailEnd len="sm" w="sm" type="none"/>
          </a:ln>
        </p:spPr>
      </p:pic>
      <p:sp>
        <p:nvSpPr>
          <p:cNvPr id="172" name="Google Shape;172;p8"/>
          <p:cNvSpPr/>
          <p:nvPr/>
        </p:nvSpPr>
        <p:spPr>
          <a:xfrm>
            <a:off x="1532707" y="2952206"/>
            <a:ext cx="1576253" cy="26125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8"/>
          <p:cNvSpPr/>
          <p:nvPr/>
        </p:nvSpPr>
        <p:spPr>
          <a:xfrm>
            <a:off x="8090263" y="6362700"/>
            <a:ext cx="1219200" cy="308066"/>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4" name="Google Shape;174;p8"/>
          <p:cNvPicPr preferRelativeResize="0"/>
          <p:nvPr/>
        </p:nvPicPr>
        <p:blipFill rotWithShape="1">
          <a:blip r:embed="rId4">
            <a:alphaModFix/>
          </a:blip>
          <a:srcRect b="0" l="0" r="0" t="0"/>
          <a:stretch/>
        </p:blipFill>
        <p:spPr>
          <a:xfrm>
            <a:off x="5840684" y="2780090"/>
            <a:ext cx="3019425" cy="3114675"/>
          </a:xfrm>
          <a:prstGeom prst="rect">
            <a:avLst/>
          </a:prstGeom>
          <a:noFill/>
          <a:ln cap="flat" cmpd="sng" w="19050">
            <a:solidFill>
              <a:schemeClr val="dk1"/>
            </a:solidFill>
            <a:prstDash val="solid"/>
            <a:round/>
            <a:headEnd len="sm" w="sm" type="none"/>
            <a:tailEnd len="sm" w="sm" type="none"/>
          </a:ln>
          <a:effectLst>
            <a:outerShdw blurRad="63500" sx="102000" rotWithShape="0" algn="ctr" sy="102000">
              <a:srgbClr val="000000">
                <a:alpha val="40000"/>
              </a:srgbClr>
            </a:outerShdw>
          </a:effectLst>
        </p:spPr>
      </p:pic>
      <p:pic>
        <p:nvPicPr>
          <p:cNvPr id="175" name="Google Shape;175;p8"/>
          <p:cNvPicPr preferRelativeResize="0"/>
          <p:nvPr/>
        </p:nvPicPr>
        <p:blipFill rotWithShape="1">
          <a:blip r:embed="rId5">
            <a:alphaModFix/>
          </a:blip>
          <a:srcRect b="0" l="0" r="0" t="0"/>
          <a:stretch/>
        </p:blipFill>
        <p:spPr>
          <a:xfrm>
            <a:off x="9023350" y="2380041"/>
            <a:ext cx="3028950" cy="3914775"/>
          </a:xfrm>
          <a:prstGeom prst="rect">
            <a:avLst/>
          </a:prstGeom>
          <a:noFill/>
          <a:ln cap="flat" cmpd="sng" w="19050">
            <a:solidFill>
              <a:schemeClr val="dk1"/>
            </a:solidFill>
            <a:prstDash val="solid"/>
            <a:round/>
            <a:headEnd len="sm" w="sm" type="none"/>
            <a:tailEnd len="sm" w="sm" type="none"/>
          </a:ln>
          <a:effectLst>
            <a:outerShdw blurRad="63500" sx="102000" rotWithShape="0" algn="ctr" sy="1020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647700" y="495300"/>
            <a:ext cx="11404600" cy="10959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3200"/>
              <a:buFont typeface="Arial"/>
              <a:buNone/>
            </a:pPr>
            <a:r>
              <a:rPr lang="en-US" sz="3200"/>
              <a:t>Step by Step</a:t>
            </a:r>
            <a:endParaRPr/>
          </a:p>
        </p:txBody>
      </p:sp>
      <p:sp>
        <p:nvSpPr>
          <p:cNvPr id="181" name="Google Shape;181;p9"/>
          <p:cNvSpPr txBox="1"/>
          <p:nvPr>
            <p:ph idx="1" type="body"/>
          </p:nvPr>
        </p:nvSpPr>
        <p:spPr>
          <a:xfrm>
            <a:off x="647700" y="1043250"/>
            <a:ext cx="11404600" cy="386055"/>
          </a:xfrm>
          <a:prstGeom prst="rect">
            <a:avLst/>
          </a:prstGeom>
          <a:noFill/>
          <a:ln>
            <a:noFill/>
          </a:ln>
        </p:spPr>
        <p:txBody>
          <a:bodyPr anchorCtr="0" anchor="t" bIns="0" lIns="0" spcFirstLastPara="1" rIns="0" wrap="square" tIns="0">
            <a:noAutofit/>
          </a:bodyPr>
          <a:lstStyle/>
          <a:p>
            <a:pPr indent="0" lvl="0" marL="91440" rtl="0" algn="l">
              <a:lnSpc>
                <a:spcPct val="90000"/>
              </a:lnSpc>
              <a:spcBef>
                <a:spcPts val="0"/>
              </a:spcBef>
              <a:spcAft>
                <a:spcPts val="0"/>
              </a:spcAft>
              <a:buClr>
                <a:schemeClr val="dk1"/>
              </a:buClr>
              <a:buSzPts val="1600"/>
              <a:buNone/>
            </a:pPr>
            <a:r>
              <a:rPr b="1" lang="en-US" sz="1600">
                <a:latin typeface="Arial"/>
                <a:ea typeface="Arial"/>
                <a:cs typeface="Arial"/>
                <a:sym typeface="Arial"/>
              </a:rPr>
              <a:t>6. Requester Contact Information - </a:t>
            </a:r>
            <a:r>
              <a:rPr lang="en-US" sz="1600">
                <a:latin typeface="Arial"/>
                <a:ea typeface="Arial"/>
                <a:cs typeface="Arial"/>
                <a:sym typeface="Arial"/>
              </a:rPr>
              <a:t>Ensure all requester information is correct on this page. Select Next.</a:t>
            </a:r>
            <a:endParaRPr/>
          </a:p>
          <a:p>
            <a:pPr indent="0" lvl="0" marL="9144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a:p>
            <a:pPr indent="0" lvl="0" marL="9144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p:txBody>
      </p:sp>
      <p:pic>
        <p:nvPicPr>
          <p:cNvPr id="182" name="Google Shape;182;p9"/>
          <p:cNvPicPr preferRelativeResize="0"/>
          <p:nvPr/>
        </p:nvPicPr>
        <p:blipFill rotWithShape="1">
          <a:blip r:embed="rId3">
            <a:alphaModFix/>
          </a:blip>
          <a:srcRect b="0" l="0" r="0" t="0"/>
          <a:stretch/>
        </p:blipFill>
        <p:spPr>
          <a:xfrm>
            <a:off x="920205" y="1317327"/>
            <a:ext cx="10859589" cy="5409588"/>
          </a:xfrm>
          <a:prstGeom prst="rect">
            <a:avLst/>
          </a:prstGeom>
          <a:noFill/>
          <a:ln cap="flat" cmpd="sng" w="19050">
            <a:solidFill>
              <a:schemeClr val="dk1"/>
            </a:solidFill>
            <a:prstDash val="solid"/>
            <a:round/>
            <a:headEnd len="sm" w="sm" type="none"/>
            <a:tailEnd len="sm" w="sm" type="none"/>
          </a:ln>
        </p:spPr>
      </p:pic>
      <p:grpSp>
        <p:nvGrpSpPr>
          <p:cNvPr id="183" name="Google Shape;183;p9"/>
          <p:cNvGrpSpPr/>
          <p:nvPr/>
        </p:nvGrpSpPr>
        <p:grpSpPr>
          <a:xfrm>
            <a:off x="1463039" y="3213462"/>
            <a:ext cx="9109167" cy="1149532"/>
            <a:chOff x="1463039" y="3213462"/>
            <a:chExt cx="9109167" cy="1149532"/>
          </a:xfrm>
        </p:grpSpPr>
        <p:sp>
          <p:nvSpPr>
            <p:cNvPr id="184" name="Google Shape;184;p9"/>
            <p:cNvSpPr/>
            <p:nvPr/>
          </p:nvSpPr>
          <p:spPr>
            <a:xfrm>
              <a:off x="9971314" y="4044980"/>
              <a:ext cx="600892" cy="31801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9"/>
            <p:cNvSpPr/>
            <p:nvPr/>
          </p:nvSpPr>
          <p:spPr>
            <a:xfrm>
              <a:off x="1463039" y="3213462"/>
              <a:ext cx="1576253" cy="26125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Rowan Theme Gold">
  <a:themeElements>
    <a:clrScheme name="Rowan PPT Colors">
      <a:dk1>
        <a:srgbClr val="59280F"/>
      </a:dk1>
      <a:lt1>
        <a:srgbClr val="FFFFFF"/>
      </a:lt1>
      <a:dk2>
        <a:srgbClr val="59280F"/>
      </a:dk2>
      <a:lt2>
        <a:srgbClr val="F2E6C4"/>
      </a:lt2>
      <a:accent1>
        <a:srgbClr val="F9BF00"/>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owan Theme Gold">
  <a:themeElements>
    <a:clrScheme name="Rowan PPT Colors">
      <a:dk1>
        <a:srgbClr val="59280F"/>
      </a:dk1>
      <a:lt1>
        <a:srgbClr val="FFFFFF"/>
      </a:lt1>
      <a:dk2>
        <a:srgbClr val="59280F"/>
      </a:dk2>
      <a:lt2>
        <a:srgbClr val="F2E6C4"/>
      </a:lt2>
      <a:accent1>
        <a:srgbClr val="F9BF00"/>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2024-08-14T12:51:14Z</dcterms:created>
  <dc:creator>Tyler Brunnemann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0x0101005D6FA2F6DA5404498821A3FE3623F438</vt:lpwstr>
  </property>
  <property fmtid="{D5CDD505-2E9C-101B-9397-08002B2CF9AE}" pid="3" name="MediaServiceImageTags">
    <vt:lpwstr/>
  </property>
</Properties>
</file>