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34"/>
  </p:notesMasterIdLst>
  <p:sldIdLst>
    <p:sldId id="279" r:id="rId5"/>
    <p:sldId id="318" r:id="rId6"/>
    <p:sldId id="258" r:id="rId7"/>
    <p:sldId id="266" r:id="rId8"/>
    <p:sldId id="259" r:id="rId9"/>
    <p:sldId id="267" r:id="rId10"/>
    <p:sldId id="264" r:id="rId11"/>
    <p:sldId id="265" r:id="rId12"/>
    <p:sldId id="263" r:id="rId13"/>
    <p:sldId id="268" r:id="rId14"/>
    <p:sldId id="269" r:id="rId15"/>
    <p:sldId id="270" r:id="rId16"/>
    <p:sldId id="277" r:id="rId17"/>
    <p:sldId id="321" r:id="rId18"/>
    <p:sldId id="271" r:id="rId19"/>
    <p:sldId id="260" r:id="rId20"/>
    <p:sldId id="276" r:id="rId21"/>
    <p:sldId id="319" r:id="rId22"/>
    <p:sldId id="328" r:id="rId23"/>
    <p:sldId id="320" r:id="rId24"/>
    <p:sldId id="275" r:id="rId25"/>
    <p:sldId id="272" r:id="rId26"/>
    <p:sldId id="326" r:id="rId27"/>
    <p:sldId id="274" r:id="rId28"/>
    <p:sldId id="278" r:id="rId29"/>
    <p:sldId id="323" r:id="rId30"/>
    <p:sldId id="325" r:id="rId31"/>
    <p:sldId id="324" r:id="rId32"/>
    <p:sldId id="327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artman, Rebecca Kraft" initials="HRK" lastIdx="1" clrIdx="0">
    <p:extLst>
      <p:ext uri="{19B8F6BF-5375-455C-9EA6-DF929625EA0E}">
        <p15:presenceInfo xmlns:p15="http://schemas.microsoft.com/office/powerpoint/2012/main" userId="S-1-5-21-571919817-2963336839-1010396153-24382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7150B"/>
    <a:srgbClr val="88431E"/>
    <a:srgbClr val="FFCC00"/>
    <a:srgbClr val="AD7C59"/>
    <a:srgbClr val="FFEE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3079D51-6E33-4B07-8A2E-2EDB943B8EE2}" v="25" dt="2023-12-07T16:17:40.07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556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12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tableStyles" Target="tableStyles.xml"/><Relationship Id="rId21" Type="http://schemas.openxmlformats.org/officeDocument/2006/relationships/slide" Target="slides/slide17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viewProps" Target="viewProps.xml"/><Relationship Id="rId40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commentAuthors" Target="commentAuthor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76CAFEB-DAD7-4142-A22D-800AB15E73A7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B23E2DA1-E945-4FAE-82DE-B53325BF523F}">
      <dgm:prSet phldrT="[Text]"/>
      <dgm:spPr>
        <a:solidFill>
          <a:srgbClr val="57150B"/>
        </a:solidFill>
      </dgm:spPr>
      <dgm:t>
        <a:bodyPr/>
        <a:lstStyle/>
        <a:p>
          <a:pPr>
            <a:buFont typeface="+mj-lt"/>
            <a:buAutoNum type="arabicPeriod"/>
          </a:pPr>
          <a:r>
            <a:rPr lang="en-US" dirty="0">
              <a:solidFill>
                <a:schemeClr val="tx1"/>
              </a:solidFill>
            </a:rPr>
            <a:t>Requisition</a:t>
          </a:r>
        </a:p>
      </dgm:t>
    </dgm:pt>
    <dgm:pt modelId="{73F627A5-6973-4CEC-B506-197F17BE1ADC}" type="parTrans" cxnId="{278FC310-54A9-4FC7-89C7-F4EC7827D9D1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BDAAC69A-8142-4A93-8E1E-215660C99FB0}" type="sibTrans" cxnId="{278FC310-54A9-4FC7-89C7-F4EC7827D9D1}">
      <dgm:prSet/>
      <dgm:spPr>
        <a:solidFill>
          <a:srgbClr val="57150B"/>
        </a:solidFill>
      </dgm:spPr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8A23AD07-8C3D-4F5C-9578-8BD08EAF2BD4}">
      <dgm:prSet/>
      <dgm:spPr>
        <a:solidFill>
          <a:srgbClr val="57150B"/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Purchase Order</a:t>
          </a:r>
        </a:p>
      </dgm:t>
    </dgm:pt>
    <dgm:pt modelId="{2F381F27-A4E6-4954-8EC2-884CECBD24EA}" type="parTrans" cxnId="{C52018D1-9CB3-431B-8B48-93D460CBE6C9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52B06DE4-C583-4BA3-BE0C-2D4165DD0BC5}" type="sibTrans" cxnId="{C52018D1-9CB3-431B-8B48-93D460CBE6C9}">
      <dgm:prSet/>
      <dgm:spPr>
        <a:solidFill>
          <a:srgbClr val="57150B"/>
        </a:solidFill>
      </dgm:spPr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6473EACD-4A42-4380-98D8-D3594B53F9A3}">
      <dgm:prSet/>
      <dgm:spPr>
        <a:solidFill>
          <a:srgbClr val="57150B"/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Receiving</a:t>
          </a:r>
        </a:p>
      </dgm:t>
    </dgm:pt>
    <dgm:pt modelId="{3517AC66-B2A4-496E-8C40-8AC2D03FA4EE}" type="parTrans" cxnId="{0F844E85-59A1-44E2-B8B6-E986454E28A2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53151E53-5422-4333-B765-EDCBDE118D93}" type="sibTrans" cxnId="{0F844E85-59A1-44E2-B8B6-E986454E28A2}">
      <dgm:prSet/>
      <dgm:spPr>
        <a:solidFill>
          <a:srgbClr val="57150B"/>
        </a:solidFill>
      </dgm:spPr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1CF725A2-C331-4329-B784-986F6D40D450}">
      <dgm:prSet/>
      <dgm:spPr>
        <a:solidFill>
          <a:srgbClr val="57150B"/>
        </a:solidFill>
      </dgm:spPr>
      <dgm:t>
        <a:bodyPr/>
        <a:lstStyle/>
        <a:p>
          <a:r>
            <a:rPr lang="en-US">
              <a:solidFill>
                <a:schemeClr val="tx1"/>
              </a:solidFill>
            </a:rPr>
            <a:t>Invoice</a:t>
          </a:r>
          <a:endParaRPr lang="en-US" dirty="0">
            <a:solidFill>
              <a:schemeClr val="tx1"/>
            </a:solidFill>
          </a:endParaRPr>
        </a:p>
      </dgm:t>
    </dgm:pt>
    <dgm:pt modelId="{0F35561F-9ED7-47DF-931A-2F1DC494D36D}" type="parTrans" cxnId="{8F27B01E-1334-4AC4-A7CC-C94D4C2EC6CA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F121B6A8-B07A-4AF1-AC7D-F08475642016}" type="sibTrans" cxnId="{8F27B01E-1334-4AC4-A7CC-C94D4C2EC6CA}">
      <dgm:prSet/>
      <dgm:spPr>
        <a:solidFill>
          <a:srgbClr val="57150B"/>
        </a:solidFill>
      </dgm:spPr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4C58B596-64C3-4DB3-AF65-44D64C80D744}">
      <dgm:prSet/>
      <dgm:spPr>
        <a:solidFill>
          <a:srgbClr val="57150B"/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Payment</a:t>
          </a:r>
        </a:p>
      </dgm:t>
    </dgm:pt>
    <dgm:pt modelId="{993483D7-82F3-4EDF-BD50-D34C30170046}" type="parTrans" cxnId="{AFB91EC5-E7DB-45D2-BAF3-04C36C69A628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81D0B984-D6B9-4526-95E9-6FE06E692C66}" type="sibTrans" cxnId="{AFB91EC5-E7DB-45D2-BAF3-04C36C69A628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6B947E80-1758-4FEC-8BAC-8B067FEE5626}" type="pres">
      <dgm:prSet presAssocID="{576CAFEB-DAD7-4142-A22D-800AB15E73A7}" presName="Name0" presStyleCnt="0">
        <dgm:presLayoutVars>
          <dgm:dir/>
          <dgm:resizeHandles val="exact"/>
        </dgm:presLayoutVars>
      </dgm:prSet>
      <dgm:spPr/>
    </dgm:pt>
    <dgm:pt modelId="{A2311112-D281-40DF-A88C-49B53972D1EF}" type="pres">
      <dgm:prSet presAssocID="{B23E2DA1-E945-4FAE-82DE-B53325BF523F}" presName="node" presStyleLbl="node1" presStyleIdx="0" presStyleCnt="5" custLinFactNeighborX="-806" custLinFactNeighborY="-1077">
        <dgm:presLayoutVars>
          <dgm:bulletEnabled val="1"/>
        </dgm:presLayoutVars>
      </dgm:prSet>
      <dgm:spPr/>
    </dgm:pt>
    <dgm:pt modelId="{1069A3F7-10CD-4B4F-8802-DBC340E68086}" type="pres">
      <dgm:prSet presAssocID="{BDAAC69A-8142-4A93-8E1E-215660C99FB0}" presName="sibTrans" presStyleLbl="sibTrans2D1" presStyleIdx="0" presStyleCnt="4"/>
      <dgm:spPr/>
    </dgm:pt>
    <dgm:pt modelId="{A0E0BD26-6D34-4271-8656-13EA438124A2}" type="pres">
      <dgm:prSet presAssocID="{BDAAC69A-8142-4A93-8E1E-215660C99FB0}" presName="connectorText" presStyleLbl="sibTrans2D1" presStyleIdx="0" presStyleCnt="4"/>
      <dgm:spPr/>
    </dgm:pt>
    <dgm:pt modelId="{EA11871A-3C10-47BA-A66E-C09F9E5C59F2}" type="pres">
      <dgm:prSet presAssocID="{8A23AD07-8C3D-4F5C-9578-8BD08EAF2BD4}" presName="node" presStyleLbl="node1" presStyleIdx="1" presStyleCnt="5" custLinFactNeighborX="-806" custLinFactNeighborY="-1077">
        <dgm:presLayoutVars>
          <dgm:bulletEnabled val="1"/>
        </dgm:presLayoutVars>
      </dgm:prSet>
      <dgm:spPr/>
    </dgm:pt>
    <dgm:pt modelId="{CBFF51E5-35DE-4A77-ADFA-329184D8A6D6}" type="pres">
      <dgm:prSet presAssocID="{52B06DE4-C583-4BA3-BE0C-2D4165DD0BC5}" presName="sibTrans" presStyleLbl="sibTrans2D1" presStyleIdx="1" presStyleCnt="4"/>
      <dgm:spPr/>
    </dgm:pt>
    <dgm:pt modelId="{914FF8D5-A94D-4603-8683-FB100E2F78EA}" type="pres">
      <dgm:prSet presAssocID="{52B06DE4-C583-4BA3-BE0C-2D4165DD0BC5}" presName="connectorText" presStyleLbl="sibTrans2D1" presStyleIdx="1" presStyleCnt="4"/>
      <dgm:spPr/>
    </dgm:pt>
    <dgm:pt modelId="{3535F0DA-E7D7-4D19-B555-84C241B20077}" type="pres">
      <dgm:prSet presAssocID="{6473EACD-4A42-4380-98D8-D3594B53F9A3}" presName="node" presStyleLbl="node1" presStyleIdx="2" presStyleCnt="5" custLinFactNeighborX="-806" custLinFactNeighborY="-1077">
        <dgm:presLayoutVars>
          <dgm:bulletEnabled val="1"/>
        </dgm:presLayoutVars>
      </dgm:prSet>
      <dgm:spPr/>
    </dgm:pt>
    <dgm:pt modelId="{A03447CB-AE59-461B-87F3-8E4F2484C24A}" type="pres">
      <dgm:prSet presAssocID="{53151E53-5422-4333-B765-EDCBDE118D93}" presName="sibTrans" presStyleLbl="sibTrans2D1" presStyleIdx="2" presStyleCnt="4"/>
      <dgm:spPr/>
    </dgm:pt>
    <dgm:pt modelId="{7E5586BC-F8E2-4F2D-8089-DF5DBA2703B4}" type="pres">
      <dgm:prSet presAssocID="{53151E53-5422-4333-B765-EDCBDE118D93}" presName="connectorText" presStyleLbl="sibTrans2D1" presStyleIdx="2" presStyleCnt="4"/>
      <dgm:spPr/>
    </dgm:pt>
    <dgm:pt modelId="{6349DEC2-1EC8-4D99-9FDB-C02E14CD6BF6}" type="pres">
      <dgm:prSet presAssocID="{1CF725A2-C331-4329-B784-986F6D40D450}" presName="node" presStyleLbl="node1" presStyleIdx="3" presStyleCnt="5" custLinFactNeighborX="-806" custLinFactNeighborY="-1077">
        <dgm:presLayoutVars>
          <dgm:bulletEnabled val="1"/>
        </dgm:presLayoutVars>
      </dgm:prSet>
      <dgm:spPr/>
    </dgm:pt>
    <dgm:pt modelId="{7F0C8995-2B74-4599-B3D5-A3CAC793BA80}" type="pres">
      <dgm:prSet presAssocID="{F121B6A8-B07A-4AF1-AC7D-F08475642016}" presName="sibTrans" presStyleLbl="sibTrans2D1" presStyleIdx="3" presStyleCnt="4"/>
      <dgm:spPr/>
    </dgm:pt>
    <dgm:pt modelId="{5A04813F-D56D-4558-BCA8-F3B7924F3952}" type="pres">
      <dgm:prSet presAssocID="{F121B6A8-B07A-4AF1-AC7D-F08475642016}" presName="connectorText" presStyleLbl="sibTrans2D1" presStyleIdx="3" presStyleCnt="4"/>
      <dgm:spPr/>
    </dgm:pt>
    <dgm:pt modelId="{EE4CFABB-DE31-48F3-B038-4592B63D88A5}" type="pres">
      <dgm:prSet presAssocID="{4C58B596-64C3-4DB3-AF65-44D64C80D744}" presName="node" presStyleLbl="node1" presStyleIdx="4" presStyleCnt="5" custLinFactNeighborX="-806" custLinFactNeighborY="-1077">
        <dgm:presLayoutVars>
          <dgm:bulletEnabled val="1"/>
        </dgm:presLayoutVars>
      </dgm:prSet>
      <dgm:spPr/>
    </dgm:pt>
  </dgm:ptLst>
  <dgm:cxnLst>
    <dgm:cxn modelId="{7B57080A-820C-458A-95F6-AFFAB76BC08B}" type="presOf" srcId="{F121B6A8-B07A-4AF1-AC7D-F08475642016}" destId="{7F0C8995-2B74-4599-B3D5-A3CAC793BA80}" srcOrd="0" destOrd="0" presId="urn:microsoft.com/office/officeart/2005/8/layout/process1"/>
    <dgm:cxn modelId="{278FC310-54A9-4FC7-89C7-F4EC7827D9D1}" srcId="{576CAFEB-DAD7-4142-A22D-800AB15E73A7}" destId="{B23E2DA1-E945-4FAE-82DE-B53325BF523F}" srcOrd="0" destOrd="0" parTransId="{73F627A5-6973-4CEC-B506-197F17BE1ADC}" sibTransId="{BDAAC69A-8142-4A93-8E1E-215660C99FB0}"/>
    <dgm:cxn modelId="{8F27B01E-1334-4AC4-A7CC-C94D4C2EC6CA}" srcId="{576CAFEB-DAD7-4142-A22D-800AB15E73A7}" destId="{1CF725A2-C331-4329-B784-986F6D40D450}" srcOrd="3" destOrd="0" parTransId="{0F35561F-9ED7-47DF-931A-2F1DC494D36D}" sibTransId="{F121B6A8-B07A-4AF1-AC7D-F08475642016}"/>
    <dgm:cxn modelId="{BF07EE35-5346-469A-AF65-0B9253CDB5B0}" type="presOf" srcId="{1CF725A2-C331-4329-B784-986F6D40D450}" destId="{6349DEC2-1EC8-4D99-9FDB-C02E14CD6BF6}" srcOrd="0" destOrd="0" presId="urn:microsoft.com/office/officeart/2005/8/layout/process1"/>
    <dgm:cxn modelId="{29F8215C-A3D7-4DF8-9399-F6293DCBBEA1}" type="presOf" srcId="{6473EACD-4A42-4380-98D8-D3594B53F9A3}" destId="{3535F0DA-E7D7-4D19-B555-84C241B20077}" srcOrd="0" destOrd="0" presId="urn:microsoft.com/office/officeart/2005/8/layout/process1"/>
    <dgm:cxn modelId="{7EEA1570-E19E-47B0-91CA-9BC7BAC47E7E}" type="presOf" srcId="{B23E2DA1-E945-4FAE-82DE-B53325BF523F}" destId="{A2311112-D281-40DF-A88C-49B53972D1EF}" srcOrd="0" destOrd="0" presId="urn:microsoft.com/office/officeart/2005/8/layout/process1"/>
    <dgm:cxn modelId="{73185050-B645-4F5D-BEEF-2A6831A34B6B}" type="presOf" srcId="{BDAAC69A-8142-4A93-8E1E-215660C99FB0}" destId="{A0E0BD26-6D34-4271-8656-13EA438124A2}" srcOrd="1" destOrd="0" presId="urn:microsoft.com/office/officeart/2005/8/layout/process1"/>
    <dgm:cxn modelId="{6C87EA80-B2EE-4181-B9B1-8931B0DF619F}" type="presOf" srcId="{BDAAC69A-8142-4A93-8E1E-215660C99FB0}" destId="{1069A3F7-10CD-4B4F-8802-DBC340E68086}" srcOrd="0" destOrd="0" presId="urn:microsoft.com/office/officeart/2005/8/layout/process1"/>
    <dgm:cxn modelId="{0F844E85-59A1-44E2-B8B6-E986454E28A2}" srcId="{576CAFEB-DAD7-4142-A22D-800AB15E73A7}" destId="{6473EACD-4A42-4380-98D8-D3594B53F9A3}" srcOrd="2" destOrd="0" parTransId="{3517AC66-B2A4-496E-8C40-8AC2D03FA4EE}" sibTransId="{53151E53-5422-4333-B765-EDCBDE118D93}"/>
    <dgm:cxn modelId="{A2FA81A0-7494-47A4-B319-105437825B42}" type="presOf" srcId="{576CAFEB-DAD7-4142-A22D-800AB15E73A7}" destId="{6B947E80-1758-4FEC-8BAC-8B067FEE5626}" srcOrd="0" destOrd="0" presId="urn:microsoft.com/office/officeart/2005/8/layout/process1"/>
    <dgm:cxn modelId="{5B6CC7A6-EB8F-4BE2-BC3D-122071EE436C}" type="presOf" srcId="{52B06DE4-C583-4BA3-BE0C-2D4165DD0BC5}" destId="{CBFF51E5-35DE-4A77-ADFA-329184D8A6D6}" srcOrd="0" destOrd="0" presId="urn:microsoft.com/office/officeart/2005/8/layout/process1"/>
    <dgm:cxn modelId="{292978AB-0929-4FC3-B384-A93C7AF947FB}" type="presOf" srcId="{F121B6A8-B07A-4AF1-AC7D-F08475642016}" destId="{5A04813F-D56D-4558-BCA8-F3B7924F3952}" srcOrd="1" destOrd="0" presId="urn:microsoft.com/office/officeart/2005/8/layout/process1"/>
    <dgm:cxn modelId="{0FD459B0-AA8A-491E-AFC1-237B7BD6C685}" type="presOf" srcId="{52B06DE4-C583-4BA3-BE0C-2D4165DD0BC5}" destId="{914FF8D5-A94D-4603-8683-FB100E2F78EA}" srcOrd="1" destOrd="0" presId="urn:microsoft.com/office/officeart/2005/8/layout/process1"/>
    <dgm:cxn modelId="{605EAEBC-B68A-40AD-8C34-6508448D3657}" type="presOf" srcId="{4C58B596-64C3-4DB3-AF65-44D64C80D744}" destId="{EE4CFABB-DE31-48F3-B038-4592B63D88A5}" srcOrd="0" destOrd="0" presId="urn:microsoft.com/office/officeart/2005/8/layout/process1"/>
    <dgm:cxn modelId="{AFB91EC5-E7DB-45D2-BAF3-04C36C69A628}" srcId="{576CAFEB-DAD7-4142-A22D-800AB15E73A7}" destId="{4C58B596-64C3-4DB3-AF65-44D64C80D744}" srcOrd="4" destOrd="0" parTransId="{993483D7-82F3-4EDF-BD50-D34C30170046}" sibTransId="{81D0B984-D6B9-4526-95E9-6FE06E692C66}"/>
    <dgm:cxn modelId="{24ED41C6-3CB5-42AB-9FDE-2FEBB6C98E2A}" type="presOf" srcId="{53151E53-5422-4333-B765-EDCBDE118D93}" destId="{A03447CB-AE59-461B-87F3-8E4F2484C24A}" srcOrd="0" destOrd="0" presId="urn:microsoft.com/office/officeart/2005/8/layout/process1"/>
    <dgm:cxn modelId="{CCFEF6D0-3322-43FC-B866-FEB374BF373E}" type="presOf" srcId="{8A23AD07-8C3D-4F5C-9578-8BD08EAF2BD4}" destId="{EA11871A-3C10-47BA-A66E-C09F9E5C59F2}" srcOrd="0" destOrd="0" presId="urn:microsoft.com/office/officeart/2005/8/layout/process1"/>
    <dgm:cxn modelId="{C52018D1-9CB3-431B-8B48-93D460CBE6C9}" srcId="{576CAFEB-DAD7-4142-A22D-800AB15E73A7}" destId="{8A23AD07-8C3D-4F5C-9578-8BD08EAF2BD4}" srcOrd="1" destOrd="0" parTransId="{2F381F27-A4E6-4954-8EC2-884CECBD24EA}" sibTransId="{52B06DE4-C583-4BA3-BE0C-2D4165DD0BC5}"/>
    <dgm:cxn modelId="{382089FC-BE30-4189-B8B6-FD3C9B12A2C6}" type="presOf" srcId="{53151E53-5422-4333-B765-EDCBDE118D93}" destId="{7E5586BC-F8E2-4F2D-8089-DF5DBA2703B4}" srcOrd="1" destOrd="0" presId="urn:microsoft.com/office/officeart/2005/8/layout/process1"/>
    <dgm:cxn modelId="{D3387B6D-E8C5-4835-9E86-270641D0208C}" type="presParOf" srcId="{6B947E80-1758-4FEC-8BAC-8B067FEE5626}" destId="{A2311112-D281-40DF-A88C-49B53972D1EF}" srcOrd="0" destOrd="0" presId="urn:microsoft.com/office/officeart/2005/8/layout/process1"/>
    <dgm:cxn modelId="{F0A4CA92-C033-473E-BF35-64EF8FCF8962}" type="presParOf" srcId="{6B947E80-1758-4FEC-8BAC-8B067FEE5626}" destId="{1069A3F7-10CD-4B4F-8802-DBC340E68086}" srcOrd="1" destOrd="0" presId="urn:microsoft.com/office/officeart/2005/8/layout/process1"/>
    <dgm:cxn modelId="{B851EA0F-CF0F-485D-BF5A-049E9510EDED}" type="presParOf" srcId="{1069A3F7-10CD-4B4F-8802-DBC340E68086}" destId="{A0E0BD26-6D34-4271-8656-13EA438124A2}" srcOrd="0" destOrd="0" presId="urn:microsoft.com/office/officeart/2005/8/layout/process1"/>
    <dgm:cxn modelId="{40D4C566-0CE6-4552-8E4C-A4645230732A}" type="presParOf" srcId="{6B947E80-1758-4FEC-8BAC-8B067FEE5626}" destId="{EA11871A-3C10-47BA-A66E-C09F9E5C59F2}" srcOrd="2" destOrd="0" presId="urn:microsoft.com/office/officeart/2005/8/layout/process1"/>
    <dgm:cxn modelId="{8EAFEFB6-FEF5-445A-B216-D973284897A2}" type="presParOf" srcId="{6B947E80-1758-4FEC-8BAC-8B067FEE5626}" destId="{CBFF51E5-35DE-4A77-ADFA-329184D8A6D6}" srcOrd="3" destOrd="0" presId="urn:microsoft.com/office/officeart/2005/8/layout/process1"/>
    <dgm:cxn modelId="{5E980ED4-3261-4766-8FF4-DF2155A7A9B5}" type="presParOf" srcId="{CBFF51E5-35DE-4A77-ADFA-329184D8A6D6}" destId="{914FF8D5-A94D-4603-8683-FB100E2F78EA}" srcOrd="0" destOrd="0" presId="urn:microsoft.com/office/officeart/2005/8/layout/process1"/>
    <dgm:cxn modelId="{1FEEC8D9-4FA1-49ED-AA0C-67C34B41F5D0}" type="presParOf" srcId="{6B947E80-1758-4FEC-8BAC-8B067FEE5626}" destId="{3535F0DA-E7D7-4D19-B555-84C241B20077}" srcOrd="4" destOrd="0" presId="urn:microsoft.com/office/officeart/2005/8/layout/process1"/>
    <dgm:cxn modelId="{AB713591-FEAA-4001-87D7-835A0F584955}" type="presParOf" srcId="{6B947E80-1758-4FEC-8BAC-8B067FEE5626}" destId="{A03447CB-AE59-461B-87F3-8E4F2484C24A}" srcOrd="5" destOrd="0" presId="urn:microsoft.com/office/officeart/2005/8/layout/process1"/>
    <dgm:cxn modelId="{B45C97D7-4E09-4434-9F53-2DDED72BBDA1}" type="presParOf" srcId="{A03447CB-AE59-461B-87F3-8E4F2484C24A}" destId="{7E5586BC-F8E2-4F2D-8089-DF5DBA2703B4}" srcOrd="0" destOrd="0" presId="urn:microsoft.com/office/officeart/2005/8/layout/process1"/>
    <dgm:cxn modelId="{2CB12678-6EDF-4190-9953-A5901900953F}" type="presParOf" srcId="{6B947E80-1758-4FEC-8BAC-8B067FEE5626}" destId="{6349DEC2-1EC8-4D99-9FDB-C02E14CD6BF6}" srcOrd="6" destOrd="0" presId="urn:microsoft.com/office/officeart/2005/8/layout/process1"/>
    <dgm:cxn modelId="{BC120724-55DD-479F-BC11-2420B2B41F93}" type="presParOf" srcId="{6B947E80-1758-4FEC-8BAC-8B067FEE5626}" destId="{7F0C8995-2B74-4599-B3D5-A3CAC793BA80}" srcOrd="7" destOrd="0" presId="urn:microsoft.com/office/officeart/2005/8/layout/process1"/>
    <dgm:cxn modelId="{1E006A59-B153-48D9-A6A1-FAF861A9F104}" type="presParOf" srcId="{7F0C8995-2B74-4599-B3D5-A3CAC793BA80}" destId="{5A04813F-D56D-4558-BCA8-F3B7924F3952}" srcOrd="0" destOrd="0" presId="urn:microsoft.com/office/officeart/2005/8/layout/process1"/>
    <dgm:cxn modelId="{3A4C1BDE-1729-44CF-8921-67279E87EAF4}" type="presParOf" srcId="{6B947E80-1758-4FEC-8BAC-8B067FEE5626}" destId="{EE4CFABB-DE31-48F3-B038-4592B63D88A5}" srcOrd="8" destOrd="0" presId="urn:microsoft.com/office/officeart/2005/8/layout/process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37DD2D8-34BE-4307-8783-F86D893BE546}" type="doc">
      <dgm:prSet loTypeId="urn:microsoft.com/office/officeart/2005/8/layout/hProcess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8E0EE8B-4F2A-4289-92D4-B5A82ACE8093}" type="pres">
      <dgm:prSet presAssocID="{037DD2D8-34BE-4307-8783-F86D893BE546}" presName="theList" presStyleCnt="0">
        <dgm:presLayoutVars>
          <dgm:dir/>
          <dgm:animLvl val="lvl"/>
          <dgm:resizeHandles val="exact"/>
        </dgm:presLayoutVars>
      </dgm:prSet>
      <dgm:spPr/>
    </dgm:pt>
  </dgm:ptLst>
  <dgm:cxnLst>
    <dgm:cxn modelId="{99E72169-D5E3-4AC6-B103-C81E58BC4DA4}" type="presOf" srcId="{037DD2D8-34BE-4307-8783-F86D893BE546}" destId="{08E0EE8B-4F2A-4289-92D4-B5A82ACE8093}" srcOrd="0" destOrd="0" presId="urn:microsoft.com/office/officeart/2005/8/layout/hProcess6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DCFF49B-A64C-445F-9028-D13E3C4AE0D1}" type="doc">
      <dgm:prSet loTypeId="urn:microsoft.com/office/officeart/2005/8/layout/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2666835-3DDF-4FB7-99F8-A161E7E54979}">
      <dgm:prSet phldrT="[Text]" custT="1"/>
      <dgm:spPr>
        <a:solidFill>
          <a:srgbClr val="57150B"/>
        </a:solidFill>
      </dgm:spPr>
      <dgm:t>
        <a:bodyPr/>
        <a:lstStyle/>
        <a:p>
          <a:pPr>
            <a:buFont typeface="+mj-lt"/>
            <a:buAutoNum type="arabicPeriod"/>
          </a:pPr>
          <a:r>
            <a:rPr lang="en-US" sz="2000" b="1" dirty="0">
              <a:solidFill>
                <a:schemeClr val="tx1"/>
              </a:solidFill>
            </a:rPr>
            <a:t>Identify Banner ID</a:t>
          </a:r>
        </a:p>
      </dgm:t>
    </dgm:pt>
    <dgm:pt modelId="{CAD13671-0560-401F-A3EA-336EBD8D5248}" type="parTrans" cxnId="{CBAC92C8-E657-46A5-9289-9385E5D4BED9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B5855912-208A-4A0F-96DF-4AE350F59536}" type="sibTrans" cxnId="{CBAC92C8-E657-46A5-9289-9385E5D4BED9}">
      <dgm:prSet/>
      <dgm:spPr>
        <a:solidFill>
          <a:srgbClr val="57150B"/>
        </a:solidFill>
      </dgm:spPr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09B32B9E-4944-4CE4-BFA5-6A23D8F54441}">
      <dgm:prSet custT="1"/>
      <dgm:spPr>
        <a:ln>
          <a:solidFill>
            <a:srgbClr val="FFCC00"/>
          </a:solidFill>
        </a:ln>
      </dgm:spPr>
      <dgm:t>
        <a:bodyPr/>
        <a:lstStyle/>
        <a:p>
          <a:r>
            <a:rPr lang="en-US" sz="1200" dirty="0">
              <a:solidFill>
                <a:srgbClr val="57150B"/>
              </a:solidFill>
            </a:rPr>
            <a:t>Submit through Vendor Portal if new or deactivated vendor</a:t>
          </a:r>
        </a:p>
      </dgm:t>
    </dgm:pt>
    <dgm:pt modelId="{24240D7C-E60A-4B11-91AF-4D41C4683374}" type="parTrans" cxnId="{01275793-C348-4800-A922-755D05373DF0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E926558E-33E2-4C3B-A8EA-A6BCE67ACAD7}" type="sibTrans" cxnId="{01275793-C348-4800-A922-755D05373DF0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98B30407-4B6E-4D15-A689-F3D8C3813E9B}">
      <dgm:prSet custT="1"/>
      <dgm:spPr>
        <a:solidFill>
          <a:srgbClr val="57150B"/>
        </a:solidFill>
      </dgm:spPr>
      <dgm:t>
        <a:bodyPr/>
        <a:lstStyle/>
        <a:p>
          <a:r>
            <a:rPr lang="en-US" sz="1400" b="1" dirty="0">
              <a:solidFill>
                <a:schemeClr val="tx1"/>
              </a:solidFill>
            </a:rPr>
            <a:t>Determine business type </a:t>
          </a:r>
          <a:r>
            <a:rPr lang="en-US" sz="1400" b="0" dirty="0">
              <a:solidFill>
                <a:schemeClr val="tx1"/>
              </a:solidFill>
            </a:rPr>
            <a:t>(individual, corporation, etc.)</a:t>
          </a:r>
        </a:p>
      </dgm:t>
    </dgm:pt>
    <dgm:pt modelId="{8F329FE2-0C84-424F-B198-4692086174EF}" type="parTrans" cxnId="{D785D2CB-6A35-4211-BFD4-BC2C4C90BCD8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C04C7031-4628-41ED-AAFD-DBD707225996}" type="sibTrans" cxnId="{D785D2CB-6A35-4211-BFD4-BC2C4C90BCD8}">
      <dgm:prSet/>
      <dgm:spPr>
        <a:solidFill>
          <a:srgbClr val="57150B"/>
        </a:solidFill>
      </dgm:spPr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F0353BF1-A260-44FA-AB97-F406198B0AF8}">
      <dgm:prSet/>
      <dgm:spPr>
        <a:ln>
          <a:solidFill>
            <a:srgbClr val="FFCC00"/>
          </a:solidFill>
        </a:ln>
      </dgm:spPr>
      <dgm:t>
        <a:bodyPr/>
        <a:lstStyle/>
        <a:p>
          <a:r>
            <a:rPr lang="en-US" dirty="0">
              <a:solidFill>
                <a:srgbClr val="57150B"/>
              </a:solidFill>
            </a:rPr>
            <a:t>Certification for Determination of Independent Contractor Status necessary if individual/single member LLC</a:t>
          </a:r>
        </a:p>
      </dgm:t>
    </dgm:pt>
    <dgm:pt modelId="{B805F7CC-455E-458F-A30A-AE8F6FA16387}" type="parTrans" cxnId="{43BCD283-ADEE-4B2C-B675-292AC0D0C6C1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7177960E-3E9D-4041-8FF8-F305AB3EEB72}" type="sibTrans" cxnId="{43BCD283-ADEE-4B2C-B675-292AC0D0C6C1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7FAAD070-D4E9-4E5A-A40A-F42232FDF1B5}">
      <dgm:prSet custT="1"/>
      <dgm:spPr>
        <a:solidFill>
          <a:srgbClr val="57150B"/>
        </a:solidFill>
      </dgm:spPr>
      <dgm:t>
        <a:bodyPr/>
        <a:lstStyle/>
        <a:p>
          <a:r>
            <a:rPr lang="en-US" sz="2000" b="1" dirty="0">
              <a:solidFill>
                <a:schemeClr val="tx1"/>
              </a:solidFill>
            </a:rPr>
            <a:t>Agreement</a:t>
          </a:r>
          <a:endParaRPr lang="en-US" sz="1300" b="1" dirty="0">
            <a:solidFill>
              <a:schemeClr val="tx1"/>
            </a:solidFill>
          </a:endParaRPr>
        </a:p>
      </dgm:t>
    </dgm:pt>
    <dgm:pt modelId="{9F2A338E-68A9-4F9E-8506-26005776B9E4}" type="parTrans" cxnId="{E3CF2C63-D206-42ED-838B-1E43899BB205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AD612A22-F7B7-46F0-8643-DC0526371E74}" type="sibTrans" cxnId="{E3CF2C63-D206-42ED-838B-1E43899BB205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C589A1B3-43F2-4B4D-BA9C-C96D40F27661}">
      <dgm:prSet custT="1"/>
      <dgm:spPr>
        <a:ln>
          <a:solidFill>
            <a:srgbClr val="FFCC00"/>
          </a:solidFill>
        </a:ln>
      </dgm:spPr>
      <dgm:t>
        <a:bodyPr/>
        <a:lstStyle/>
        <a:p>
          <a:r>
            <a:rPr lang="en-US" sz="1200" b="0" dirty="0">
              <a:solidFill>
                <a:srgbClr val="57150B"/>
              </a:solidFill>
            </a:rPr>
            <a:t>IC Agreement Template signed by vendor and submitted through contract portal</a:t>
          </a:r>
        </a:p>
      </dgm:t>
    </dgm:pt>
    <dgm:pt modelId="{561EE626-87F6-4F48-8CC1-458D4BF9BF64}" type="parTrans" cxnId="{E6095A83-53B1-40C6-A2D1-322551F4AF3F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258548D6-9B2C-417F-986E-9BF75A6DDBAA}" type="sibTrans" cxnId="{E6095A83-53B1-40C6-A2D1-322551F4AF3F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D021DAC2-195C-465E-B040-35D3C986CF0B}" type="pres">
      <dgm:prSet presAssocID="{0DCFF49B-A64C-445F-9028-D13E3C4AE0D1}" presName="linearFlow" presStyleCnt="0">
        <dgm:presLayoutVars>
          <dgm:dir/>
          <dgm:animLvl val="lvl"/>
          <dgm:resizeHandles val="exact"/>
        </dgm:presLayoutVars>
      </dgm:prSet>
      <dgm:spPr/>
    </dgm:pt>
    <dgm:pt modelId="{D2D041A5-0B37-4B8F-8787-710A5C6C1E0C}" type="pres">
      <dgm:prSet presAssocID="{E2666835-3DDF-4FB7-99F8-A161E7E54979}" presName="composite" presStyleCnt="0"/>
      <dgm:spPr/>
    </dgm:pt>
    <dgm:pt modelId="{77EDC2AC-0EBE-40AA-BD00-0F5D4E334C10}" type="pres">
      <dgm:prSet presAssocID="{E2666835-3DDF-4FB7-99F8-A161E7E54979}" presName="par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BAF40634-7501-4C69-A46C-A70880D8B183}" type="pres">
      <dgm:prSet presAssocID="{E2666835-3DDF-4FB7-99F8-A161E7E54979}" presName="parSh" presStyleLbl="node1" presStyleIdx="0" presStyleCnt="3" custLinFactNeighborX="-220"/>
      <dgm:spPr/>
    </dgm:pt>
    <dgm:pt modelId="{9853CA34-FA07-4491-920C-A1433432C20D}" type="pres">
      <dgm:prSet presAssocID="{E2666835-3DDF-4FB7-99F8-A161E7E54979}" presName="desTx" presStyleLbl="fgAcc1" presStyleIdx="0" presStyleCnt="3" custScaleY="65490" custLinFactNeighborX="220" custLinFactNeighborY="-3273">
        <dgm:presLayoutVars>
          <dgm:bulletEnabled val="1"/>
        </dgm:presLayoutVars>
      </dgm:prSet>
      <dgm:spPr/>
    </dgm:pt>
    <dgm:pt modelId="{40676CE5-DB14-434E-8BB6-7F9F9D1F61C1}" type="pres">
      <dgm:prSet presAssocID="{B5855912-208A-4A0F-96DF-4AE350F59536}" presName="sibTrans" presStyleLbl="sibTrans2D1" presStyleIdx="0" presStyleCnt="2"/>
      <dgm:spPr/>
    </dgm:pt>
    <dgm:pt modelId="{D98F140F-B8EF-477B-B1C4-8F0557882793}" type="pres">
      <dgm:prSet presAssocID="{B5855912-208A-4A0F-96DF-4AE350F59536}" presName="connTx" presStyleLbl="sibTrans2D1" presStyleIdx="0" presStyleCnt="2"/>
      <dgm:spPr/>
    </dgm:pt>
    <dgm:pt modelId="{71A5059D-7399-4F7A-A630-3122CAB0EBA5}" type="pres">
      <dgm:prSet presAssocID="{98B30407-4B6E-4D15-A689-F3D8C3813E9B}" presName="composite" presStyleCnt="0"/>
      <dgm:spPr/>
    </dgm:pt>
    <dgm:pt modelId="{9AD17856-4485-4754-98CF-FFABBDBCF047}" type="pres">
      <dgm:prSet presAssocID="{98B30407-4B6E-4D15-A689-F3D8C3813E9B}" presName="par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42F132B4-F5BB-4F24-9F26-04019A5206D9}" type="pres">
      <dgm:prSet presAssocID="{98B30407-4B6E-4D15-A689-F3D8C3813E9B}" presName="parSh" presStyleLbl="node1" presStyleIdx="1" presStyleCnt="3" custLinFactNeighborX="-220"/>
      <dgm:spPr/>
    </dgm:pt>
    <dgm:pt modelId="{09E11751-108C-49D5-98D0-9F45ACFD3132}" type="pres">
      <dgm:prSet presAssocID="{98B30407-4B6E-4D15-A689-F3D8C3813E9B}" presName="desTx" presStyleLbl="fgAcc1" presStyleIdx="1" presStyleCnt="3" custScaleY="69011" custLinFactNeighborX="220" custLinFactNeighborY="-3273">
        <dgm:presLayoutVars>
          <dgm:bulletEnabled val="1"/>
        </dgm:presLayoutVars>
      </dgm:prSet>
      <dgm:spPr/>
    </dgm:pt>
    <dgm:pt modelId="{E8293BCC-358C-4E8F-9765-16549E9CAD32}" type="pres">
      <dgm:prSet presAssocID="{C04C7031-4628-41ED-AAFD-DBD707225996}" presName="sibTrans" presStyleLbl="sibTrans2D1" presStyleIdx="1" presStyleCnt="2"/>
      <dgm:spPr/>
    </dgm:pt>
    <dgm:pt modelId="{A04F4DA3-EB82-4D5E-B2B4-18C9E3569DB2}" type="pres">
      <dgm:prSet presAssocID="{C04C7031-4628-41ED-AAFD-DBD707225996}" presName="connTx" presStyleLbl="sibTrans2D1" presStyleIdx="1" presStyleCnt="2"/>
      <dgm:spPr/>
    </dgm:pt>
    <dgm:pt modelId="{A17B7C16-8C6C-44A6-B949-FD4232D12564}" type="pres">
      <dgm:prSet presAssocID="{7FAAD070-D4E9-4E5A-A40A-F42232FDF1B5}" presName="composite" presStyleCnt="0"/>
      <dgm:spPr/>
    </dgm:pt>
    <dgm:pt modelId="{02C0D664-8699-478A-8F47-5B9107CC2D29}" type="pres">
      <dgm:prSet presAssocID="{7FAAD070-D4E9-4E5A-A40A-F42232FDF1B5}" presName="par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4133B8EE-8858-42C7-BFCC-EAFE57E568BD}" type="pres">
      <dgm:prSet presAssocID="{7FAAD070-D4E9-4E5A-A40A-F42232FDF1B5}" presName="parSh" presStyleLbl="node1" presStyleIdx="2" presStyleCnt="3"/>
      <dgm:spPr/>
    </dgm:pt>
    <dgm:pt modelId="{9A0C8CA5-5AEF-4A43-9B0F-064D464F40DF}" type="pres">
      <dgm:prSet presAssocID="{7FAAD070-D4E9-4E5A-A40A-F42232FDF1B5}" presName="desTx" presStyleLbl="fgAcc1" presStyleIdx="2" presStyleCnt="3" custScaleY="70040" custLinFactNeighborX="220" custLinFactNeighborY="-3273">
        <dgm:presLayoutVars>
          <dgm:bulletEnabled val="1"/>
        </dgm:presLayoutVars>
      </dgm:prSet>
      <dgm:spPr/>
    </dgm:pt>
  </dgm:ptLst>
  <dgm:cxnLst>
    <dgm:cxn modelId="{B25DDD0C-21A3-427B-A536-3A70D780B470}" type="presOf" srcId="{7FAAD070-D4E9-4E5A-A40A-F42232FDF1B5}" destId="{02C0D664-8699-478A-8F47-5B9107CC2D29}" srcOrd="0" destOrd="0" presId="urn:microsoft.com/office/officeart/2005/8/layout/process3"/>
    <dgm:cxn modelId="{2D9F1117-A228-471F-86E5-57146FC06FC8}" type="presOf" srcId="{F0353BF1-A260-44FA-AB97-F406198B0AF8}" destId="{09E11751-108C-49D5-98D0-9F45ACFD3132}" srcOrd="0" destOrd="0" presId="urn:microsoft.com/office/officeart/2005/8/layout/process3"/>
    <dgm:cxn modelId="{C2178F32-E57F-405C-B374-1E1734514729}" type="presOf" srcId="{C04C7031-4628-41ED-AAFD-DBD707225996}" destId="{A04F4DA3-EB82-4D5E-B2B4-18C9E3569DB2}" srcOrd="1" destOrd="0" presId="urn:microsoft.com/office/officeart/2005/8/layout/process3"/>
    <dgm:cxn modelId="{AC23ED39-A77C-437F-8D67-C78EB25D0FFB}" type="presOf" srcId="{E2666835-3DDF-4FB7-99F8-A161E7E54979}" destId="{BAF40634-7501-4C69-A46C-A70880D8B183}" srcOrd="1" destOrd="0" presId="urn:microsoft.com/office/officeart/2005/8/layout/process3"/>
    <dgm:cxn modelId="{E3CF2C63-D206-42ED-838B-1E43899BB205}" srcId="{0DCFF49B-A64C-445F-9028-D13E3C4AE0D1}" destId="{7FAAD070-D4E9-4E5A-A40A-F42232FDF1B5}" srcOrd="2" destOrd="0" parTransId="{9F2A338E-68A9-4F9E-8506-26005776B9E4}" sibTransId="{AD612A22-F7B7-46F0-8643-DC0526371E74}"/>
    <dgm:cxn modelId="{4E5E0067-812A-49B3-A010-0A7AF94F731A}" type="presOf" srcId="{7FAAD070-D4E9-4E5A-A40A-F42232FDF1B5}" destId="{4133B8EE-8858-42C7-BFCC-EAFE57E568BD}" srcOrd="1" destOrd="0" presId="urn:microsoft.com/office/officeart/2005/8/layout/process3"/>
    <dgm:cxn modelId="{2BBD2359-B3C1-4BD3-BA54-42238C0365CA}" type="presOf" srcId="{98B30407-4B6E-4D15-A689-F3D8C3813E9B}" destId="{42F132B4-F5BB-4F24-9F26-04019A5206D9}" srcOrd="1" destOrd="0" presId="urn:microsoft.com/office/officeart/2005/8/layout/process3"/>
    <dgm:cxn modelId="{28BD2D59-094F-4B6B-9EDA-76460EBF0BB0}" type="presOf" srcId="{98B30407-4B6E-4D15-A689-F3D8C3813E9B}" destId="{9AD17856-4485-4754-98CF-FFABBDBCF047}" srcOrd="0" destOrd="0" presId="urn:microsoft.com/office/officeart/2005/8/layout/process3"/>
    <dgm:cxn modelId="{37EF6B59-40DA-4A75-A82F-B37CE26AF60E}" type="presOf" srcId="{C04C7031-4628-41ED-AAFD-DBD707225996}" destId="{E8293BCC-358C-4E8F-9765-16549E9CAD32}" srcOrd="0" destOrd="0" presId="urn:microsoft.com/office/officeart/2005/8/layout/process3"/>
    <dgm:cxn modelId="{B26DA659-F8C3-4ABC-9CD5-B5588987AE1F}" type="presOf" srcId="{09B32B9E-4944-4CE4-BFA5-6A23D8F54441}" destId="{9853CA34-FA07-4491-920C-A1433432C20D}" srcOrd="0" destOrd="0" presId="urn:microsoft.com/office/officeart/2005/8/layout/process3"/>
    <dgm:cxn modelId="{DF52447A-E190-4BEE-8C7F-ABC1766A75C0}" type="presOf" srcId="{C589A1B3-43F2-4B4D-BA9C-C96D40F27661}" destId="{9A0C8CA5-5AEF-4A43-9B0F-064D464F40DF}" srcOrd="0" destOrd="0" presId="urn:microsoft.com/office/officeart/2005/8/layout/process3"/>
    <dgm:cxn modelId="{E6095A83-53B1-40C6-A2D1-322551F4AF3F}" srcId="{7FAAD070-D4E9-4E5A-A40A-F42232FDF1B5}" destId="{C589A1B3-43F2-4B4D-BA9C-C96D40F27661}" srcOrd="0" destOrd="0" parTransId="{561EE626-87F6-4F48-8CC1-458D4BF9BF64}" sibTransId="{258548D6-9B2C-417F-986E-9BF75A6DDBAA}"/>
    <dgm:cxn modelId="{43BCD283-ADEE-4B2C-B675-292AC0D0C6C1}" srcId="{98B30407-4B6E-4D15-A689-F3D8C3813E9B}" destId="{F0353BF1-A260-44FA-AB97-F406198B0AF8}" srcOrd="0" destOrd="0" parTransId="{B805F7CC-455E-458F-A30A-AE8F6FA16387}" sibTransId="{7177960E-3E9D-4041-8FF8-F305AB3EEB72}"/>
    <dgm:cxn modelId="{00117188-7AB3-4F4B-8FB1-8DE7ECA4D8AA}" type="presOf" srcId="{0DCFF49B-A64C-445F-9028-D13E3C4AE0D1}" destId="{D021DAC2-195C-465E-B040-35D3C986CF0B}" srcOrd="0" destOrd="0" presId="urn:microsoft.com/office/officeart/2005/8/layout/process3"/>
    <dgm:cxn modelId="{01275793-C348-4800-A922-755D05373DF0}" srcId="{E2666835-3DDF-4FB7-99F8-A161E7E54979}" destId="{09B32B9E-4944-4CE4-BFA5-6A23D8F54441}" srcOrd="0" destOrd="0" parTransId="{24240D7C-E60A-4B11-91AF-4D41C4683374}" sibTransId="{E926558E-33E2-4C3B-A8EA-A6BCE67ACAD7}"/>
    <dgm:cxn modelId="{DDFB4EA3-5284-4D8E-87B5-5918965D208E}" type="presOf" srcId="{B5855912-208A-4A0F-96DF-4AE350F59536}" destId="{D98F140F-B8EF-477B-B1C4-8F0557882793}" srcOrd="1" destOrd="0" presId="urn:microsoft.com/office/officeart/2005/8/layout/process3"/>
    <dgm:cxn modelId="{8D6654AC-E2D8-43AA-84BA-D263CC47E71C}" type="presOf" srcId="{B5855912-208A-4A0F-96DF-4AE350F59536}" destId="{40676CE5-DB14-434E-8BB6-7F9F9D1F61C1}" srcOrd="0" destOrd="0" presId="urn:microsoft.com/office/officeart/2005/8/layout/process3"/>
    <dgm:cxn modelId="{CBAC92C8-E657-46A5-9289-9385E5D4BED9}" srcId="{0DCFF49B-A64C-445F-9028-D13E3C4AE0D1}" destId="{E2666835-3DDF-4FB7-99F8-A161E7E54979}" srcOrd="0" destOrd="0" parTransId="{CAD13671-0560-401F-A3EA-336EBD8D5248}" sibTransId="{B5855912-208A-4A0F-96DF-4AE350F59536}"/>
    <dgm:cxn modelId="{D785D2CB-6A35-4211-BFD4-BC2C4C90BCD8}" srcId="{0DCFF49B-A64C-445F-9028-D13E3C4AE0D1}" destId="{98B30407-4B6E-4D15-A689-F3D8C3813E9B}" srcOrd="1" destOrd="0" parTransId="{8F329FE2-0C84-424F-B198-4692086174EF}" sibTransId="{C04C7031-4628-41ED-AAFD-DBD707225996}"/>
    <dgm:cxn modelId="{663A67DB-A441-4371-8A0C-2455AC6EFFB5}" type="presOf" srcId="{E2666835-3DDF-4FB7-99F8-A161E7E54979}" destId="{77EDC2AC-0EBE-40AA-BD00-0F5D4E334C10}" srcOrd="0" destOrd="0" presId="urn:microsoft.com/office/officeart/2005/8/layout/process3"/>
    <dgm:cxn modelId="{848B0471-55C3-4980-AFBE-3DE10C91D9CB}" type="presParOf" srcId="{D021DAC2-195C-465E-B040-35D3C986CF0B}" destId="{D2D041A5-0B37-4B8F-8787-710A5C6C1E0C}" srcOrd="0" destOrd="0" presId="urn:microsoft.com/office/officeart/2005/8/layout/process3"/>
    <dgm:cxn modelId="{A903666D-8C71-43AB-8893-C123F4868048}" type="presParOf" srcId="{D2D041A5-0B37-4B8F-8787-710A5C6C1E0C}" destId="{77EDC2AC-0EBE-40AA-BD00-0F5D4E334C10}" srcOrd="0" destOrd="0" presId="urn:microsoft.com/office/officeart/2005/8/layout/process3"/>
    <dgm:cxn modelId="{20264DDB-F216-414D-B917-BE3E445A9D1A}" type="presParOf" srcId="{D2D041A5-0B37-4B8F-8787-710A5C6C1E0C}" destId="{BAF40634-7501-4C69-A46C-A70880D8B183}" srcOrd="1" destOrd="0" presId="urn:microsoft.com/office/officeart/2005/8/layout/process3"/>
    <dgm:cxn modelId="{948A1D0C-1D1B-46C7-8F9A-6EFC378134DF}" type="presParOf" srcId="{D2D041A5-0B37-4B8F-8787-710A5C6C1E0C}" destId="{9853CA34-FA07-4491-920C-A1433432C20D}" srcOrd="2" destOrd="0" presId="urn:microsoft.com/office/officeart/2005/8/layout/process3"/>
    <dgm:cxn modelId="{12B4816D-6CBD-4597-959B-4FAC8D7AA49F}" type="presParOf" srcId="{D021DAC2-195C-465E-B040-35D3C986CF0B}" destId="{40676CE5-DB14-434E-8BB6-7F9F9D1F61C1}" srcOrd="1" destOrd="0" presId="urn:microsoft.com/office/officeart/2005/8/layout/process3"/>
    <dgm:cxn modelId="{2E607D61-E445-4EE0-AC11-C0FCB15C6E21}" type="presParOf" srcId="{40676CE5-DB14-434E-8BB6-7F9F9D1F61C1}" destId="{D98F140F-B8EF-477B-B1C4-8F0557882793}" srcOrd="0" destOrd="0" presId="urn:microsoft.com/office/officeart/2005/8/layout/process3"/>
    <dgm:cxn modelId="{22DE37CC-444D-4C65-8E35-7419D6400344}" type="presParOf" srcId="{D021DAC2-195C-465E-B040-35D3C986CF0B}" destId="{71A5059D-7399-4F7A-A630-3122CAB0EBA5}" srcOrd="2" destOrd="0" presId="urn:microsoft.com/office/officeart/2005/8/layout/process3"/>
    <dgm:cxn modelId="{CDBB77FE-4BB1-4B0F-BF7E-88E1DE879B86}" type="presParOf" srcId="{71A5059D-7399-4F7A-A630-3122CAB0EBA5}" destId="{9AD17856-4485-4754-98CF-FFABBDBCF047}" srcOrd="0" destOrd="0" presId="urn:microsoft.com/office/officeart/2005/8/layout/process3"/>
    <dgm:cxn modelId="{6C6E3666-9FB8-4F78-9B3B-66C4631E6F44}" type="presParOf" srcId="{71A5059D-7399-4F7A-A630-3122CAB0EBA5}" destId="{42F132B4-F5BB-4F24-9F26-04019A5206D9}" srcOrd="1" destOrd="0" presId="urn:microsoft.com/office/officeart/2005/8/layout/process3"/>
    <dgm:cxn modelId="{D78320AC-48A7-4E7B-8BEC-30063432FCAE}" type="presParOf" srcId="{71A5059D-7399-4F7A-A630-3122CAB0EBA5}" destId="{09E11751-108C-49D5-98D0-9F45ACFD3132}" srcOrd="2" destOrd="0" presId="urn:microsoft.com/office/officeart/2005/8/layout/process3"/>
    <dgm:cxn modelId="{3A6994C9-C3F6-4979-BE8F-B765B0C7C7AF}" type="presParOf" srcId="{D021DAC2-195C-465E-B040-35D3C986CF0B}" destId="{E8293BCC-358C-4E8F-9765-16549E9CAD32}" srcOrd="3" destOrd="0" presId="urn:microsoft.com/office/officeart/2005/8/layout/process3"/>
    <dgm:cxn modelId="{E7AF801D-86E7-4692-948F-D17E75D90AA2}" type="presParOf" srcId="{E8293BCC-358C-4E8F-9765-16549E9CAD32}" destId="{A04F4DA3-EB82-4D5E-B2B4-18C9E3569DB2}" srcOrd="0" destOrd="0" presId="urn:microsoft.com/office/officeart/2005/8/layout/process3"/>
    <dgm:cxn modelId="{67F54845-8720-44D7-B829-6475CD088C06}" type="presParOf" srcId="{D021DAC2-195C-465E-B040-35D3C986CF0B}" destId="{A17B7C16-8C6C-44A6-B949-FD4232D12564}" srcOrd="4" destOrd="0" presId="urn:microsoft.com/office/officeart/2005/8/layout/process3"/>
    <dgm:cxn modelId="{539C5D28-08AC-438C-8C66-9AF78E42347D}" type="presParOf" srcId="{A17B7C16-8C6C-44A6-B949-FD4232D12564}" destId="{02C0D664-8699-478A-8F47-5B9107CC2D29}" srcOrd="0" destOrd="0" presId="urn:microsoft.com/office/officeart/2005/8/layout/process3"/>
    <dgm:cxn modelId="{DFCEB24F-CC0E-4EBB-A2ED-449FE09E6E51}" type="presParOf" srcId="{A17B7C16-8C6C-44A6-B949-FD4232D12564}" destId="{4133B8EE-8858-42C7-BFCC-EAFE57E568BD}" srcOrd="1" destOrd="0" presId="urn:microsoft.com/office/officeart/2005/8/layout/process3"/>
    <dgm:cxn modelId="{8F680042-495F-487F-B4B2-067DFA6D2C59}" type="presParOf" srcId="{A17B7C16-8C6C-44A6-B949-FD4232D12564}" destId="{9A0C8CA5-5AEF-4A43-9B0F-064D464F40DF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311112-D281-40DF-A88C-49B53972D1EF}">
      <dsp:nvSpPr>
        <dsp:cNvPr id="0" name=""/>
        <dsp:cNvSpPr/>
      </dsp:nvSpPr>
      <dsp:spPr>
        <a:xfrm>
          <a:off x="2" y="1264546"/>
          <a:ext cx="1281735" cy="769041"/>
        </a:xfrm>
        <a:prstGeom prst="roundRect">
          <a:avLst>
            <a:gd name="adj" fmla="val 10000"/>
          </a:avLst>
        </a:prstGeom>
        <a:solidFill>
          <a:srgbClr val="57150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en-US" sz="1800" kern="1200" dirty="0">
              <a:solidFill>
                <a:schemeClr val="tx1"/>
              </a:solidFill>
            </a:rPr>
            <a:t>Requisition</a:t>
          </a:r>
        </a:p>
      </dsp:txBody>
      <dsp:txXfrm>
        <a:off x="22526" y="1287070"/>
        <a:ext cx="1236687" cy="723993"/>
      </dsp:txXfrm>
    </dsp:sp>
    <dsp:sp modelId="{1069A3F7-10CD-4B4F-8802-DBC340E68086}">
      <dsp:nvSpPr>
        <dsp:cNvPr id="0" name=""/>
        <dsp:cNvSpPr/>
      </dsp:nvSpPr>
      <dsp:spPr>
        <a:xfrm>
          <a:off x="1409911" y="1490132"/>
          <a:ext cx="271727" cy="317870"/>
        </a:xfrm>
        <a:prstGeom prst="rightArrow">
          <a:avLst>
            <a:gd name="adj1" fmla="val 60000"/>
            <a:gd name="adj2" fmla="val 50000"/>
          </a:avLst>
        </a:prstGeom>
        <a:solidFill>
          <a:srgbClr val="57150B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300" kern="1200">
            <a:solidFill>
              <a:schemeClr val="tx1"/>
            </a:solidFill>
          </a:endParaRPr>
        </a:p>
      </dsp:txBody>
      <dsp:txXfrm>
        <a:off x="1409911" y="1553706"/>
        <a:ext cx="190209" cy="190722"/>
      </dsp:txXfrm>
    </dsp:sp>
    <dsp:sp modelId="{EA11871A-3C10-47BA-A66E-C09F9E5C59F2}">
      <dsp:nvSpPr>
        <dsp:cNvPr id="0" name=""/>
        <dsp:cNvSpPr/>
      </dsp:nvSpPr>
      <dsp:spPr>
        <a:xfrm>
          <a:off x="1794432" y="1264546"/>
          <a:ext cx="1281735" cy="769041"/>
        </a:xfrm>
        <a:prstGeom prst="roundRect">
          <a:avLst>
            <a:gd name="adj" fmla="val 10000"/>
          </a:avLst>
        </a:prstGeom>
        <a:solidFill>
          <a:srgbClr val="57150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chemeClr val="tx1"/>
              </a:solidFill>
            </a:rPr>
            <a:t>Purchase Order</a:t>
          </a:r>
        </a:p>
      </dsp:txBody>
      <dsp:txXfrm>
        <a:off x="1816956" y="1287070"/>
        <a:ext cx="1236687" cy="723993"/>
      </dsp:txXfrm>
    </dsp:sp>
    <dsp:sp modelId="{CBFF51E5-35DE-4A77-ADFA-329184D8A6D6}">
      <dsp:nvSpPr>
        <dsp:cNvPr id="0" name=""/>
        <dsp:cNvSpPr/>
      </dsp:nvSpPr>
      <dsp:spPr>
        <a:xfrm>
          <a:off x="3204341" y="1490132"/>
          <a:ext cx="271727" cy="317870"/>
        </a:xfrm>
        <a:prstGeom prst="rightArrow">
          <a:avLst>
            <a:gd name="adj1" fmla="val 60000"/>
            <a:gd name="adj2" fmla="val 50000"/>
          </a:avLst>
        </a:prstGeom>
        <a:solidFill>
          <a:srgbClr val="57150B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300" kern="1200">
            <a:solidFill>
              <a:schemeClr val="tx1"/>
            </a:solidFill>
          </a:endParaRPr>
        </a:p>
      </dsp:txBody>
      <dsp:txXfrm>
        <a:off x="3204341" y="1553706"/>
        <a:ext cx="190209" cy="190722"/>
      </dsp:txXfrm>
    </dsp:sp>
    <dsp:sp modelId="{3535F0DA-E7D7-4D19-B555-84C241B20077}">
      <dsp:nvSpPr>
        <dsp:cNvPr id="0" name=""/>
        <dsp:cNvSpPr/>
      </dsp:nvSpPr>
      <dsp:spPr>
        <a:xfrm>
          <a:off x="3588862" y="1264546"/>
          <a:ext cx="1281735" cy="769041"/>
        </a:xfrm>
        <a:prstGeom prst="roundRect">
          <a:avLst>
            <a:gd name="adj" fmla="val 10000"/>
          </a:avLst>
        </a:prstGeom>
        <a:solidFill>
          <a:srgbClr val="57150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chemeClr val="tx1"/>
              </a:solidFill>
            </a:rPr>
            <a:t>Receiving</a:t>
          </a:r>
        </a:p>
      </dsp:txBody>
      <dsp:txXfrm>
        <a:off x="3611386" y="1287070"/>
        <a:ext cx="1236687" cy="723993"/>
      </dsp:txXfrm>
    </dsp:sp>
    <dsp:sp modelId="{A03447CB-AE59-461B-87F3-8E4F2484C24A}">
      <dsp:nvSpPr>
        <dsp:cNvPr id="0" name=""/>
        <dsp:cNvSpPr/>
      </dsp:nvSpPr>
      <dsp:spPr>
        <a:xfrm>
          <a:off x="4998771" y="1490132"/>
          <a:ext cx="271727" cy="317870"/>
        </a:xfrm>
        <a:prstGeom prst="rightArrow">
          <a:avLst>
            <a:gd name="adj1" fmla="val 60000"/>
            <a:gd name="adj2" fmla="val 50000"/>
          </a:avLst>
        </a:prstGeom>
        <a:solidFill>
          <a:srgbClr val="57150B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300" kern="1200">
            <a:solidFill>
              <a:schemeClr val="tx1"/>
            </a:solidFill>
          </a:endParaRPr>
        </a:p>
      </dsp:txBody>
      <dsp:txXfrm>
        <a:off x="4998771" y="1553706"/>
        <a:ext cx="190209" cy="190722"/>
      </dsp:txXfrm>
    </dsp:sp>
    <dsp:sp modelId="{6349DEC2-1EC8-4D99-9FDB-C02E14CD6BF6}">
      <dsp:nvSpPr>
        <dsp:cNvPr id="0" name=""/>
        <dsp:cNvSpPr/>
      </dsp:nvSpPr>
      <dsp:spPr>
        <a:xfrm>
          <a:off x="5383292" y="1264546"/>
          <a:ext cx="1281735" cy="769041"/>
        </a:xfrm>
        <a:prstGeom prst="roundRect">
          <a:avLst>
            <a:gd name="adj" fmla="val 10000"/>
          </a:avLst>
        </a:prstGeom>
        <a:solidFill>
          <a:srgbClr val="57150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>
              <a:solidFill>
                <a:schemeClr val="tx1"/>
              </a:solidFill>
            </a:rPr>
            <a:t>Invoice</a:t>
          </a:r>
          <a:endParaRPr lang="en-US" sz="1800" kern="1200" dirty="0">
            <a:solidFill>
              <a:schemeClr val="tx1"/>
            </a:solidFill>
          </a:endParaRPr>
        </a:p>
      </dsp:txBody>
      <dsp:txXfrm>
        <a:off x="5405816" y="1287070"/>
        <a:ext cx="1236687" cy="723993"/>
      </dsp:txXfrm>
    </dsp:sp>
    <dsp:sp modelId="{7F0C8995-2B74-4599-B3D5-A3CAC793BA80}">
      <dsp:nvSpPr>
        <dsp:cNvPr id="0" name=""/>
        <dsp:cNvSpPr/>
      </dsp:nvSpPr>
      <dsp:spPr>
        <a:xfrm>
          <a:off x="6793201" y="1490132"/>
          <a:ext cx="271727" cy="317870"/>
        </a:xfrm>
        <a:prstGeom prst="rightArrow">
          <a:avLst>
            <a:gd name="adj1" fmla="val 60000"/>
            <a:gd name="adj2" fmla="val 50000"/>
          </a:avLst>
        </a:prstGeom>
        <a:solidFill>
          <a:srgbClr val="57150B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300" kern="1200">
            <a:solidFill>
              <a:schemeClr val="tx1"/>
            </a:solidFill>
          </a:endParaRPr>
        </a:p>
      </dsp:txBody>
      <dsp:txXfrm>
        <a:off x="6793201" y="1553706"/>
        <a:ext cx="190209" cy="190722"/>
      </dsp:txXfrm>
    </dsp:sp>
    <dsp:sp modelId="{EE4CFABB-DE31-48F3-B038-4592B63D88A5}">
      <dsp:nvSpPr>
        <dsp:cNvPr id="0" name=""/>
        <dsp:cNvSpPr/>
      </dsp:nvSpPr>
      <dsp:spPr>
        <a:xfrm>
          <a:off x="7177722" y="1264546"/>
          <a:ext cx="1281735" cy="769041"/>
        </a:xfrm>
        <a:prstGeom prst="roundRect">
          <a:avLst>
            <a:gd name="adj" fmla="val 10000"/>
          </a:avLst>
        </a:prstGeom>
        <a:solidFill>
          <a:srgbClr val="57150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chemeClr val="tx1"/>
              </a:solidFill>
            </a:rPr>
            <a:t>Payment</a:t>
          </a:r>
        </a:p>
      </dsp:txBody>
      <dsp:txXfrm>
        <a:off x="7200246" y="1287070"/>
        <a:ext cx="1236687" cy="72399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F40634-7501-4C69-A46C-A70880D8B183}">
      <dsp:nvSpPr>
        <dsp:cNvPr id="0" name=""/>
        <dsp:cNvSpPr/>
      </dsp:nvSpPr>
      <dsp:spPr>
        <a:xfrm>
          <a:off x="0" y="602715"/>
          <a:ext cx="1835215" cy="761282"/>
        </a:xfrm>
        <a:prstGeom prst="roundRect">
          <a:avLst>
            <a:gd name="adj" fmla="val 10000"/>
          </a:avLst>
        </a:prstGeom>
        <a:solidFill>
          <a:srgbClr val="57150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en-US" sz="2000" b="1" kern="1200" dirty="0">
              <a:solidFill>
                <a:schemeClr val="tx1"/>
              </a:solidFill>
            </a:rPr>
            <a:t>Identify Banner ID</a:t>
          </a:r>
        </a:p>
      </dsp:txBody>
      <dsp:txXfrm>
        <a:off x="0" y="602715"/>
        <a:ext cx="1835215" cy="507521"/>
      </dsp:txXfrm>
    </dsp:sp>
    <dsp:sp modelId="{9853CA34-FA07-4491-920C-A1433432C20D}">
      <dsp:nvSpPr>
        <dsp:cNvPr id="0" name=""/>
        <dsp:cNvSpPr/>
      </dsp:nvSpPr>
      <dsp:spPr>
        <a:xfrm>
          <a:off x="383961" y="1366946"/>
          <a:ext cx="1835215" cy="12023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FFCC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>
              <a:solidFill>
                <a:srgbClr val="57150B"/>
              </a:solidFill>
            </a:rPr>
            <a:t>Submit through Vendor Portal if new or deactivated vendor</a:t>
          </a:r>
        </a:p>
      </dsp:txBody>
      <dsp:txXfrm>
        <a:off x="419178" y="1402163"/>
        <a:ext cx="1764781" cy="1131962"/>
      </dsp:txXfrm>
    </dsp:sp>
    <dsp:sp modelId="{40676CE5-DB14-434E-8BB6-7F9F9D1F61C1}">
      <dsp:nvSpPr>
        <dsp:cNvPr id="0" name=""/>
        <dsp:cNvSpPr/>
      </dsp:nvSpPr>
      <dsp:spPr>
        <a:xfrm rot="21581154">
          <a:off x="2113422" y="619845"/>
          <a:ext cx="589817" cy="456915"/>
        </a:xfrm>
        <a:prstGeom prst="rightArrow">
          <a:avLst>
            <a:gd name="adj1" fmla="val 60000"/>
            <a:gd name="adj2" fmla="val 50000"/>
          </a:avLst>
        </a:prstGeom>
        <a:solidFill>
          <a:srgbClr val="57150B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>
            <a:solidFill>
              <a:schemeClr val="tx1"/>
            </a:solidFill>
          </a:endParaRPr>
        </a:p>
      </dsp:txBody>
      <dsp:txXfrm>
        <a:off x="2113423" y="711604"/>
        <a:ext cx="452743" cy="274149"/>
      </dsp:txXfrm>
    </dsp:sp>
    <dsp:sp modelId="{42F132B4-F5BB-4F24-9F26-04019A5206D9}">
      <dsp:nvSpPr>
        <dsp:cNvPr id="0" name=""/>
        <dsp:cNvSpPr/>
      </dsp:nvSpPr>
      <dsp:spPr>
        <a:xfrm>
          <a:off x="2948062" y="586553"/>
          <a:ext cx="1835215" cy="761282"/>
        </a:xfrm>
        <a:prstGeom prst="roundRect">
          <a:avLst>
            <a:gd name="adj" fmla="val 10000"/>
          </a:avLst>
        </a:prstGeom>
        <a:solidFill>
          <a:srgbClr val="57150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/>
              </a:solidFill>
            </a:rPr>
            <a:t>Determine business type </a:t>
          </a:r>
          <a:r>
            <a:rPr lang="en-US" sz="1400" b="0" kern="1200" dirty="0">
              <a:solidFill>
                <a:schemeClr val="tx1"/>
              </a:solidFill>
            </a:rPr>
            <a:t>(individual, corporation, etc.)</a:t>
          </a:r>
        </a:p>
      </dsp:txBody>
      <dsp:txXfrm>
        <a:off x="2948062" y="586553"/>
        <a:ext cx="1835215" cy="507521"/>
      </dsp:txXfrm>
    </dsp:sp>
    <dsp:sp modelId="{09E11751-108C-49D5-98D0-9F45ACFD3132}">
      <dsp:nvSpPr>
        <dsp:cNvPr id="0" name=""/>
        <dsp:cNvSpPr/>
      </dsp:nvSpPr>
      <dsp:spPr>
        <a:xfrm>
          <a:off x="3332024" y="1318462"/>
          <a:ext cx="1835215" cy="12670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FFCC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>
              <a:solidFill>
                <a:srgbClr val="57150B"/>
              </a:solidFill>
            </a:rPr>
            <a:t>Certification for Determination of Independent Contractor Status necessary if individual/single member LLC</a:t>
          </a:r>
        </a:p>
      </dsp:txBody>
      <dsp:txXfrm>
        <a:off x="3369134" y="1355572"/>
        <a:ext cx="1760995" cy="1192821"/>
      </dsp:txXfrm>
    </dsp:sp>
    <dsp:sp modelId="{E8293BCC-358C-4E8F-9765-16549E9CAD32}">
      <dsp:nvSpPr>
        <dsp:cNvPr id="0" name=""/>
        <dsp:cNvSpPr/>
      </dsp:nvSpPr>
      <dsp:spPr>
        <a:xfrm rot="21594500">
          <a:off x="5062498" y="609468"/>
          <a:ext cx="591950" cy="456915"/>
        </a:xfrm>
        <a:prstGeom prst="rightArrow">
          <a:avLst>
            <a:gd name="adj1" fmla="val 60000"/>
            <a:gd name="adj2" fmla="val 50000"/>
          </a:avLst>
        </a:prstGeom>
        <a:solidFill>
          <a:srgbClr val="57150B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>
            <a:solidFill>
              <a:schemeClr val="tx1"/>
            </a:solidFill>
          </a:endParaRPr>
        </a:p>
      </dsp:txBody>
      <dsp:txXfrm>
        <a:off x="5062498" y="700961"/>
        <a:ext cx="454876" cy="274149"/>
      </dsp:txXfrm>
    </dsp:sp>
    <dsp:sp modelId="{4133B8EE-8858-42C7-BFCC-EAFE57E568BD}">
      <dsp:nvSpPr>
        <dsp:cNvPr id="0" name=""/>
        <dsp:cNvSpPr/>
      </dsp:nvSpPr>
      <dsp:spPr>
        <a:xfrm>
          <a:off x="5900162" y="581830"/>
          <a:ext cx="1835215" cy="761282"/>
        </a:xfrm>
        <a:prstGeom prst="roundRect">
          <a:avLst>
            <a:gd name="adj" fmla="val 10000"/>
          </a:avLst>
        </a:prstGeom>
        <a:solidFill>
          <a:srgbClr val="57150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solidFill>
                <a:schemeClr val="tx1"/>
              </a:solidFill>
            </a:rPr>
            <a:t>Agreement</a:t>
          </a:r>
          <a:endParaRPr lang="en-US" sz="1300" b="1" kern="1200" dirty="0">
            <a:solidFill>
              <a:schemeClr val="tx1"/>
            </a:solidFill>
          </a:endParaRPr>
        </a:p>
      </dsp:txBody>
      <dsp:txXfrm>
        <a:off x="5900162" y="581830"/>
        <a:ext cx="1835215" cy="507521"/>
      </dsp:txXfrm>
    </dsp:sp>
    <dsp:sp modelId="{9A0C8CA5-5AEF-4A43-9B0F-064D464F40DF}">
      <dsp:nvSpPr>
        <dsp:cNvPr id="0" name=""/>
        <dsp:cNvSpPr/>
      </dsp:nvSpPr>
      <dsp:spPr>
        <a:xfrm>
          <a:off x="6280086" y="1304292"/>
          <a:ext cx="1835215" cy="12859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FFCC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b="0" kern="1200" dirty="0">
              <a:solidFill>
                <a:srgbClr val="57150B"/>
              </a:solidFill>
            </a:rPr>
            <a:t>IC Agreement Template signed by vendor and submitted through contract portal</a:t>
          </a:r>
        </a:p>
      </dsp:txBody>
      <dsp:txXfrm>
        <a:off x="6317750" y="1341956"/>
        <a:ext cx="1759887" cy="12106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6">
  <dgm:title val=""/>
  <dgm:desc val=""/>
  <dgm:catLst>
    <dgm:cat type="process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L"/>
          <dgm:param type="nodeHorzAlign" val="l"/>
        </dgm:alg>
      </dgm:if>
      <dgm:else name="Name2">
        <dgm:alg type="lin">
          <dgm:param type="linDir" val="from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refFor="ch" refForName="compNode" fact="0.7"/>
      <dgm:constr type="ctrY" for="ch" forName="compNode" refType="h" fact="0.5"/>
      <dgm:constr type="w" for="ch" forName="aSpace" refType="w" fact="0.05"/>
      <dgm:constr type="primFontSz" for="des" forName="childTextHidden" op="equ" val="65"/>
      <dgm:constr type="primFontSz" for="des" forName="parentText" op="equ"/>
    </dgm:constrLst>
    <dgm:ruleLst/>
    <dgm:forEach name="aNodeForEach" axis="ch" ptType="node">
      <dgm:layoutNode name="compNode">
        <dgm:alg type="composite">
          <dgm:param type="ar" val="1.43"/>
        </dgm:alg>
        <dgm:shape xmlns:r="http://schemas.openxmlformats.org/officeDocument/2006/relationships" r:blip="">
          <dgm:adjLst/>
        </dgm:shape>
        <dgm:presOf/>
        <dgm:choose name="Name3">
          <dgm:if name="Name4" func="var" arg="dir" op="equ" val="norm">
            <dgm:constrLst>
              <dgm:constr type="w" for="ch" forName="childTextVisible" refType="w" fact="0.8"/>
              <dgm:constr type="h" for="ch" forName="childTextVisible" refType="h"/>
              <dgm:constr type="r" for="ch" forName="childTextVisible" refType="w"/>
              <dgm:constr type="w" for="ch" forName="childTextHidden" refType="w" fact="0.6"/>
              <dgm:constr type="h" for="ch" forName="childTextHidden" refType="h"/>
              <dgm:constr type="r" for="ch" forName="childTextHidden" refType="w"/>
              <dgm:constr type="l" for="ch" forName="parentText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if>
          <dgm:else name="Name5">
            <dgm:constrLst>
              <dgm:constr type="w" for="ch" forName="childTextVisible" refType="w" fact="0.8"/>
              <dgm:constr type="h" for="ch" forName="childTextVisible" refType="h"/>
              <dgm:constr type="l" for="ch" forName="childTextVisible"/>
              <dgm:constr type="w" for="ch" forName="childTextHidden" refType="w" fact="0.6"/>
              <dgm:constr type="h" for="ch" forName="childTextHidden" refType="h"/>
              <dgm:constr type="l" for="ch" forName="childTextHidden"/>
              <dgm:constr type="r" for="ch" forName="parentText" refType="w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else>
        </dgm:choose>
        <dgm:ruleLst/>
        <dgm:layoutNode name="noGeometry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childTextVisible" styleLbl="bgAccFollowNode1">
          <dgm:varLst>
            <dgm:bulletEnabled val="1"/>
          </dgm:varLst>
          <dgm:alg type="sp"/>
          <dgm:choose name="Name6">
            <dgm:if name="Name7" func="var" arg="dir" op="equ" val="norm">
              <dgm:shape xmlns:r="http://schemas.openxmlformats.org/officeDocument/2006/relationships" type="rightArrow" r:blip="">
                <dgm:adjLst>
                  <dgm:adj idx="1" val="0.7"/>
                  <dgm:adj idx="2" val="0.5"/>
                </dgm:adjLst>
              </dgm:shape>
            </dgm:if>
            <dgm:else name="Name8">
              <dgm:shape xmlns:r="http://schemas.openxmlformats.org/officeDocument/2006/relationships" type="leftArrow" r:blip="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/>
          <dgm:ruleLst/>
        </dgm:layoutNode>
        <dgm:layoutNode name="childTextHidden" styleLbl="bgAccFollowNode1">
          <dgm:choose name="Name9">
            <dgm:if name="Name10" axis="des followSib" ptType="node node" st="1 1" cnt="1 0" func="cnt" op="gte" val="1">
              <dgm:alg type="tx">
                <dgm:param type="stBulletLvl" val="1"/>
                <dgm:param type="txAnchorVertCh" val="mid"/>
              </dgm:alg>
            </dgm:if>
            <dgm:else name="Name11">
              <dgm:alg type="tx">
                <dgm:param type="stBulletLvl" val="2"/>
                <dgm:param type="txAnchorVertCh" val="mid"/>
              </dgm:alg>
            </dgm:else>
          </dgm:choose>
          <dgm:choose name="Name12">
            <dgm:if name="Name13" func="var" arg="dir" op="equ" val="norm">
              <dgm:shape xmlns:r="http://schemas.openxmlformats.org/officeDocument/2006/relationships" type="rightArrow" r:blip="" hideGeom="1">
                <dgm:adjLst>
                  <dgm:adj idx="1" val="0.7"/>
                  <dgm:adj idx="2" val="0.5"/>
                </dgm:adjLst>
              </dgm:shape>
            </dgm:if>
            <dgm:else name="Name14">
              <dgm:shape xmlns:r="http://schemas.openxmlformats.org/officeDocument/2006/relationships" type="leftArrow" r:blip="" hideGeom="1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rMarg" refType="primFontSz" fact="0.1"/>
            <dgm:constr type="lMarg" refType="primFontSz" fact="0.2"/>
          </dgm:constrLst>
          <dgm:ruleLst>
            <dgm:rule type="primFontSz" val="5" fact="NaN" max="NaN"/>
          </dgm:ruleLst>
        </dgm:layoutNode>
        <dgm:layoutNode name="parentText" styleLbl="node1">
          <dgm:varLst>
            <dgm:chMax val="1"/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primFontSz" val="65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choose name="Name15">
        <dgm:if name="Name16" axis="self" ptType="node" func="revPos" op="gte" val="2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415057-B490-48C4-8E3A-564D53157FB7}" type="datetimeFigureOut">
              <a:rPr lang="en-US" smtClean="0"/>
              <a:t>1/2/2024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520675-9DBA-414C-B7E2-CDECB2CBC5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228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4981131C-ADCD-4F8E-AC04-6FE137312EF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2"/>
                </a:solidFill>
                <a:latin typeface="Georgia" panose="02040502050405020303" pitchFamily="18" charset="0"/>
                <a:ea typeface="Geneva" charset="-128"/>
              </a:defRPr>
            </a:lvl1pPr>
            <a:lvl2pPr marL="742950" indent="-285750">
              <a:defRPr sz="2400">
                <a:solidFill>
                  <a:schemeClr val="tx2"/>
                </a:solidFill>
                <a:latin typeface="Georgia" panose="02040502050405020303" pitchFamily="18" charset="0"/>
                <a:ea typeface="Geneva" charset="-128"/>
              </a:defRPr>
            </a:lvl2pPr>
            <a:lvl3pPr marL="1143000" indent="-228600">
              <a:defRPr sz="2400">
                <a:solidFill>
                  <a:schemeClr val="tx2"/>
                </a:solidFill>
                <a:latin typeface="Georgia" panose="02040502050405020303" pitchFamily="18" charset="0"/>
                <a:ea typeface="Geneva" charset="-128"/>
              </a:defRPr>
            </a:lvl3pPr>
            <a:lvl4pPr marL="1600200" indent="-228600">
              <a:defRPr sz="2400">
                <a:solidFill>
                  <a:schemeClr val="tx2"/>
                </a:solidFill>
                <a:latin typeface="Georgia" panose="02040502050405020303" pitchFamily="18" charset="0"/>
                <a:ea typeface="Geneva" charset="-128"/>
              </a:defRPr>
            </a:lvl4pPr>
            <a:lvl5pPr marL="2057400" indent="-228600">
              <a:defRPr sz="2400">
                <a:solidFill>
                  <a:schemeClr val="tx2"/>
                </a:solidFill>
                <a:latin typeface="Georgia" panose="02040502050405020303" pitchFamily="18" charset="0"/>
                <a:ea typeface="Geneva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Georgia" panose="02040502050405020303" pitchFamily="18" charset="0"/>
                <a:ea typeface="Geneva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Georgia" panose="02040502050405020303" pitchFamily="18" charset="0"/>
                <a:ea typeface="Geneva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Georgia" panose="02040502050405020303" pitchFamily="18" charset="0"/>
                <a:ea typeface="Geneva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Georgia" panose="02040502050405020303" pitchFamily="18" charset="0"/>
                <a:ea typeface="Geneva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13E989-43DC-4771-BD17-D445182F6A9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anose="02040502050405020303" pitchFamily="18" charset="0"/>
                <a:ea typeface="Geneva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eorgia" panose="02040502050405020303" pitchFamily="18" charset="0"/>
              <a:ea typeface="Geneva" charset="-128"/>
              <a:cs typeface="+mn-cs"/>
            </a:endParaRP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0D2E02E1-826F-4574-B9E7-5D4A2CA6D7E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0212D9F5-7976-49F7-A25E-B46BD053658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Georgia" panose="02040502050405020303" pitchFamily="18" charset="0"/>
              <a:ea typeface="Geneva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2096473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9834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304800"/>
            <a:ext cx="2133600" cy="5334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248400" cy="5334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92227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ource Sans Pro" panose="020B0503030403020204" pitchFamily="34" charset="0"/>
                <a:ea typeface="Source Sans Pro" panose="020B0503030403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52750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09938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5400" y="1143000"/>
            <a:ext cx="36957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00" y="1143000"/>
            <a:ext cx="36957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8706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48688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26772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07261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697187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37941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6FBE1A23-10EE-4BE8-B1C3-EBB8C75FBC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04800"/>
            <a:ext cx="8534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A4C58AC6-FD64-4EB5-88A1-3B735F3AF8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295400" y="1143000"/>
            <a:ext cx="75438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76568614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B1808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B1808"/>
          </a:solidFill>
          <a:latin typeface="Trebuchet MS" charset="0"/>
          <a:ea typeface="Geneva" charset="0"/>
          <a:cs typeface="Genev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B1808"/>
          </a:solidFill>
          <a:latin typeface="Trebuchet MS" charset="0"/>
          <a:ea typeface="Geneva" charset="0"/>
          <a:cs typeface="Genev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B1808"/>
          </a:solidFill>
          <a:latin typeface="Trebuchet MS" charset="0"/>
          <a:ea typeface="Geneva" charset="0"/>
          <a:cs typeface="Genev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B1808"/>
          </a:solidFill>
          <a:latin typeface="Trebuchet MS" charset="0"/>
          <a:ea typeface="Geneva" charset="0"/>
          <a:cs typeface="Genev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3B1808"/>
          </a:solidFill>
          <a:latin typeface="Trebuchet MS" charset="0"/>
          <a:ea typeface="Geneva" charset="0"/>
          <a:cs typeface="Genev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3B1808"/>
          </a:solidFill>
          <a:latin typeface="Trebuchet MS" charset="0"/>
          <a:ea typeface="Geneva" charset="0"/>
          <a:cs typeface="Genev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3B1808"/>
          </a:solidFill>
          <a:latin typeface="Trebuchet MS" charset="0"/>
          <a:ea typeface="Geneva" charset="0"/>
          <a:cs typeface="Genev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3B1808"/>
          </a:solidFill>
          <a:latin typeface="Trebuchet MS" charset="0"/>
          <a:ea typeface="Geneva" charset="0"/>
          <a:cs typeface="Genev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rgbClr val="7F511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rgbClr val="7F511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rgbClr val="7F511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rgbClr val="7F511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rgbClr val="7F511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rgbClr val="7F511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rgbClr val="7F511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rgbClr val="7F511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rgbClr val="7F511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sites.rowan.edu/hr/independent_contractor/#:~:text=Independent%20Contractor%20Database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mailto:independentcontractor@rowan.edu" TargetMode="External"/><Relationship Id="rId2" Type="http://schemas.openxmlformats.org/officeDocument/2006/relationships/hyperlink" Target="https://sites.rowan.edu/hr/independent_contractor/index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vendors@rowan.edu" TargetMode="Externa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sites.rowan.edu/hr/_docs/independent_contractor/ic_request_payment_18.pdf" TargetMode="External"/><Relationship Id="rId2" Type="http://schemas.openxmlformats.org/officeDocument/2006/relationships/hyperlink" Target="mailto:invoices@rowan.edu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s://nam11.safelinks.protection.outlook.com/?url=https%3A%2F%2Firt.rowan.edu%2F_docs%2Ftraining%2Fqrg%2Freceiving%2Fbanner-receiving-quick-reference.pdf&amp;data=05%7C01%7Cpeoplesj%40rowan.edu%7C89f764f0e07c4dfffdc208db735c3c9c%7Ceda8e9bc72cf449ca4e6725e6c6bd0d8%7C0%7C0%7C638230612498601265%7CUnknown%7CTWFpbGZsb3d8eyJWIjoiMC4wLjAwMDAiLCJQIjoiV2luMzIiLCJBTiI6Ik1haWwiLCJXVCI6Mn0%3D%7C3000%7C%7C%7C&amp;sdata=kJHeFwOIHN7lcJoZedmNR7%2BVvp1efzG1FfxAmfsShmQ%3D&amp;reserved=0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s://sites.rowan.edu/accountspayable/invoice_payments/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sites.rowan.edu/hr/independent_contractor/#:~:text=Independent%20Contractor%20Workflow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4">
            <a:extLst>
              <a:ext uri="{FF2B5EF4-FFF2-40B4-BE49-F238E27FC236}">
                <a16:creationId xmlns:a16="http://schemas.microsoft.com/office/drawing/2014/main" id="{AA38346B-C323-4EAC-8C63-DDC76E181E3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04800" y="1905000"/>
            <a:ext cx="8534400" cy="2209800"/>
          </a:xfrm>
        </p:spPr>
        <p:txBody>
          <a:bodyPr/>
          <a:lstStyle/>
          <a:p>
            <a:pPr algn="ctr" eaLnBrk="1" hangingPunct="1"/>
            <a:r>
              <a:rPr lang="en-US" altLang="en-US" sz="6000" dirty="0">
                <a:solidFill>
                  <a:srgbClr val="57150B"/>
                </a:solidFill>
              </a:rPr>
              <a:t>Independent Contractor</a:t>
            </a:r>
            <a:endParaRPr lang="en-US" altLang="en-US" sz="3200" dirty="0">
              <a:solidFill>
                <a:srgbClr val="57150B"/>
              </a:solidFill>
            </a:endParaRPr>
          </a:p>
        </p:txBody>
      </p:sp>
      <p:sp>
        <p:nvSpPr>
          <p:cNvPr id="3075" name="Text Box 15">
            <a:extLst>
              <a:ext uri="{FF2B5EF4-FFF2-40B4-BE49-F238E27FC236}">
                <a16:creationId xmlns:a16="http://schemas.microsoft.com/office/drawing/2014/main" id="{467C72FC-E67E-41B1-A4F6-C067BCD011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4572000"/>
            <a:ext cx="853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rgbClr val="7F5111"/>
                </a:solidFill>
                <a:latin typeface="Georgia" panose="02040502050405020303" pitchFamily="18" charset="0"/>
                <a:ea typeface="Geneva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rgbClr val="7F5111"/>
                </a:solidFill>
                <a:latin typeface="Georgia" panose="02040502050405020303" pitchFamily="18" charset="0"/>
                <a:ea typeface="Geneva" charset="-128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rgbClr val="7F5111"/>
                </a:solidFill>
                <a:latin typeface="Georgia" panose="02040502050405020303" pitchFamily="18" charset="0"/>
                <a:ea typeface="Geneva" charset="-128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7F5111"/>
                </a:solidFill>
                <a:latin typeface="Georgia" panose="02040502050405020303" pitchFamily="18" charset="0"/>
                <a:ea typeface="Geneva" charset="-128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rgbClr val="7F5111"/>
                </a:solidFill>
                <a:latin typeface="Georgia" panose="02040502050405020303" pitchFamily="18" charset="0"/>
                <a:ea typeface="Genev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7F5111"/>
                </a:solidFill>
                <a:latin typeface="Georgia" panose="02040502050405020303" pitchFamily="18" charset="0"/>
                <a:ea typeface="Genev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7F5111"/>
                </a:solidFill>
                <a:latin typeface="Georgia" panose="02040502050405020303" pitchFamily="18" charset="0"/>
                <a:ea typeface="Genev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7F5111"/>
                </a:solidFill>
                <a:latin typeface="Georgia" panose="02040502050405020303" pitchFamily="18" charset="0"/>
                <a:ea typeface="Genev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7F5111"/>
                </a:solidFill>
                <a:latin typeface="Georgia" panose="02040502050405020303" pitchFamily="18" charset="0"/>
                <a:ea typeface="Geneva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2400">
              <a:solidFill>
                <a:srgbClr val="000000"/>
              </a:solidFill>
            </a:endParaRPr>
          </a:p>
        </p:txBody>
      </p:sp>
      <p:sp>
        <p:nvSpPr>
          <p:cNvPr id="3076" name="Text Box 16">
            <a:extLst>
              <a:ext uri="{FF2B5EF4-FFF2-40B4-BE49-F238E27FC236}">
                <a16:creationId xmlns:a16="http://schemas.microsoft.com/office/drawing/2014/main" id="{DD48B238-5B6E-4193-B88C-D123848149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4648202"/>
            <a:ext cx="8535988" cy="575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rgbClr val="7F5111"/>
                </a:solidFill>
                <a:latin typeface="Georgia" panose="02040502050405020303" pitchFamily="18" charset="0"/>
                <a:ea typeface="Geneva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rgbClr val="7F5111"/>
                </a:solidFill>
                <a:latin typeface="Georgia" panose="02040502050405020303" pitchFamily="18" charset="0"/>
                <a:ea typeface="Geneva" charset="-128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rgbClr val="7F5111"/>
                </a:solidFill>
                <a:latin typeface="Georgia" panose="02040502050405020303" pitchFamily="18" charset="0"/>
                <a:ea typeface="Geneva" charset="-128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7F5111"/>
                </a:solidFill>
                <a:latin typeface="Georgia" panose="02040502050405020303" pitchFamily="18" charset="0"/>
                <a:ea typeface="Geneva" charset="-128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rgbClr val="7F5111"/>
                </a:solidFill>
                <a:latin typeface="Georgia" panose="02040502050405020303" pitchFamily="18" charset="0"/>
                <a:ea typeface="Genev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7F5111"/>
                </a:solidFill>
                <a:latin typeface="Georgia" panose="02040502050405020303" pitchFamily="18" charset="0"/>
                <a:ea typeface="Genev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7F5111"/>
                </a:solidFill>
                <a:latin typeface="Georgia" panose="02040502050405020303" pitchFamily="18" charset="0"/>
                <a:ea typeface="Genev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7F5111"/>
                </a:solidFill>
                <a:latin typeface="Georgia" panose="02040502050405020303" pitchFamily="18" charset="0"/>
                <a:ea typeface="Genev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7F5111"/>
                </a:solidFill>
                <a:latin typeface="Georgia" panose="02040502050405020303" pitchFamily="18" charset="0"/>
                <a:ea typeface="Geneva" charset="-128"/>
              </a:defRPr>
            </a:lvl9pPr>
          </a:lstStyle>
          <a:p>
            <a:pPr algn="r" eaLnBrk="0" fontAlgn="base" hangingPunct="0">
              <a:lnSpc>
                <a:spcPct val="60000"/>
              </a:lnSpc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1800" i="1" dirty="0">
                <a:solidFill>
                  <a:srgbClr val="AD7C59"/>
                </a:solidFill>
              </a:rPr>
              <a:t>Presented by</a:t>
            </a:r>
          </a:p>
          <a:p>
            <a:pPr algn="r" eaLnBrk="0" fontAlgn="base" hangingPunct="0">
              <a:lnSpc>
                <a:spcPct val="60000"/>
              </a:lnSpc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1800" i="1" dirty="0">
                <a:solidFill>
                  <a:srgbClr val="AD7C59"/>
                </a:solidFill>
              </a:rPr>
              <a:t>The Office of Contracting &amp; Procurement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7984A-4808-02CB-DA25-9AD7E7F485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57150B"/>
                </a:solidFill>
              </a:rPr>
              <a:t>Behavioral Control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25EA9D-1F18-2DEC-9879-26E2511577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8843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Will the individual have control of how the services are provided or will the University have majority control?</a:t>
            </a:r>
          </a:p>
          <a:p>
            <a:endParaRPr lang="en-US" dirty="0">
              <a:solidFill>
                <a:srgbClr val="88431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26880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914C45-5A12-3CAE-546C-F1A69AA6B9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57150B"/>
                </a:solidFill>
              </a:rPr>
              <a:t>Financial Control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702D39-AA0B-7305-1A6C-A4E6480360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8843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Will the individual have the ability of directing finances in connection with the services performed?</a:t>
            </a:r>
          </a:p>
          <a:p>
            <a:endParaRPr lang="en-US" dirty="0">
              <a:solidFill>
                <a:srgbClr val="88431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61535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B39F82-32A3-BDE2-E44D-FC52915781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57150B"/>
                </a:solidFill>
              </a:rPr>
              <a:t>Relationship of Parties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C532E9-E054-7886-102E-809A0FD03A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8843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they offer services to other clients? </a:t>
            </a:r>
          </a:p>
          <a:p>
            <a:r>
              <a:rPr lang="en-US" dirty="0">
                <a:solidFill>
                  <a:srgbClr val="8843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There is a limited timeline with no continued relationship</a:t>
            </a:r>
          </a:p>
          <a:p>
            <a:r>
              <a:rPr lang="en-US" dirty="0">
                <a:solidFill>
                  <a:srgbClr val="8843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 benefits provided? </a:t>
            </a:r>
            <a:br>
              <a:rPr lang="en-US" dirty="0">
                <a:solidFill>
                  <a:srgbClr val="88431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dirty="0">
              <a:solidFill>
                <a:srgbClr val="88431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65948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71B744-7D56-19C8-BB11-2A74AF0685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57150B"/>
                </a:solidFill>
              </a:rPr>
              <a:t>Making Determination of IC Status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B6FFDE-B254-1C7E-20C7-FEF1C832E7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>
                <a:solidFill>
                  <a:srgbClr val="88431E"/>
                </a:solidFill>
              </a:rPr>
              <a:t>In general, all three of the following requirements must be met to be considered an independent contractor:</a:t>
            </a:r>
          </a:p>
          <a:p>
            <a:pPr lvl="1"/>
            <a:r>
              <a:rPr lang="en-US" dirty="0">
                <a:solidFill>
                  <a:srgbClr val="88431E"/>
                </a:solidFill>
              </a:rPr>
              <a:t>Minimal Direction: the worker is free from the employer’s control or direction in the performance of his/her work.</a:t>
            </a:r>
          </a:p>
          <a:p>
            <a:pPr lvl="1"/>
            <a:r>
              <a:rPr lang="en-US" dirty="0">
                <a:solidFill>
                  <a:srgbClr val="88431E"/>
                </a:solidFill>
              </a:rPr>
              <a:t>Established Business or Trade: the worker is normally engaged in an independently established business or trade, which derives income from a number of clients including the University.</a:t>
            </a:r>
          </a:p>
          <a:p>
            <a:pPr lvl="1"/>
            <a:r>
              <a:rPr lang="en-US" dirty="0">
                <a:solidFill>
                  <a:srgbClr val="88431E"/>
                </a:solidFill>
              </a:rPr>
              <a:t>Expertise: the work requires professional knowledge or professional expertise that is not generally available at the University</a:t>
            </a:r>
          </a:p>
          <a:p>
            <a:endParaRPr lang="en-US" dirty="0">
              <a:solidFill>
                <a:srgbClr val="88431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100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11628C-4CD1-B83D-8E72-A7FE2FAF16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57150B"/>
                </a:solidFill>
              </a:rPr>
              <a:t>Independent Contractor Process 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D345AE-0D6F-C439-2491-3E846203AA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88431E"/>
                </a:solidFill>
              </a:rPr>
              <a:t>Independent Contractor status determination is good for life of vendor, as long as:</a:t>
            </a:r>
          </a:p>
          <a:p>
            <a:pPr lvl="1"/>
            <a:r>
              <a:rPr lang="en-US" dirty="0">
                <a:solidFill>
                  <a:srgbClr val="88431E"/>
                </a:solidFill>
              </a:rPr>
              <a:t>No changes in vendor W9</a:t>
            </a:r>
          </a:p>
          <a:p>
            <a:pPr lvl="1"/>
            <a:r>
              <a:rPr lang="en-US" dirty="0">
                <a:solidFill>
                  <a:srgbClr val="88431E"/>
                </a:solidFill>
              </a:rPr>
              <a:t>Same scope of services being utilized</a:t>
            </a:r>
          </a:p>
          <a:p>
            <a:r>
              <a:rPr lang="en-US" dirty="0">
                <a:solidFill>
                  <a:srgbClr val="88431E"/>
                </a:solidFill>
              </a:rPr>
              <a:t>IC status is now determined during vendor onboarding</a:t>
            </a:r>
          </a:p>
          <a:p>
            <a:pPr lvl="1"/>
            <a:r>
              <a:rPr lang="en-US" dirty="0">
                <a:solidFill>
                  <a:srgbClr val="88431E"/>
                </a:solidFill>
              </a:rPr>
              <a:t>Vendor intake form, IC determination form must be submitted through the Vendor Portal</a:t>
            </a:r>
          </a:p>
          <a:p>
            <a:r>
              <a:rPr lang="en-US" dirty="0">
                <a:solidFill>
                  <a:srgbClr val="88431E"/>
                </a:solidFill>
              </a:rPr>
              <a:t>IC Agreement template is updated to capture any changes in independent contractor status</a:t>
            </a:r>
          </a:p>
          <a:p>
            <a:endParaRPr lang="en-US" dirty="0">
              <a:solidFill>
                <a:srgbClr val="88431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1127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A9300D8-270C-5B83-37B6-3080F75EA9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57150B"/>
                </a:solidFill>
              </a:rPr>
              <a:t>Engaging Vendor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48D1F5B-4D3F-8071-7F60-D27FB97EF20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88431E"/>
                </a:solidFill>
              </a:rPr>
              <a:t>You are requesting services from a vendor, now what?</a:t>
            </a:r>
          </a:p>
        </p:txBody>
      </p:sp>
    </p:spTree>
    <p:extLst>
      <p:ext uri="{BB962C8B-B14F-4D97-AF65-F5344CB8AC3E}">
        <p14:creationId xmlns:p14="http://schemas.microsoft.com/office/powerpoint/2010/main" val="38390482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7C030F-4870-43EB-B9E7-6657051888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285750"/>
            <a:ext cx="8534400" cy="762000"/>
          </a:xfrm>
        </p:spPr>
        <p:txBody>
          <a:bodyPr/>
          <a:lstStyle/>
          <a:p>
            <a:r>
              <a:rPr lang="en-US" dirty="0">
                <a:solidFill>
                  <a:srgbClr val="57150B"/>
                </a:solidFill>
              </a:rPr>
              <a:t>Overview of Steps</a:t>
            </a: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8A14152B-0FA9-DF3C-A580-2ED6519EC74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45735631"/>
              </p:ext>
            </p:extLst>
          </p:nvPr>
        </p:nvGraphicFramePr>
        <p:xfrm>
          <a:off x="514349" y="2667000"/>
          <a:ext cx="8467725" cy="33147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C5FFA61D-E146-E1E2-0F0C-B7BF5BB2A07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248881"/>
              </p:ext>
            </p:extLst>
          </p:nvPr>
        </p:nvGraphicFramePr>
        <p:xfrm>
          <a:off x="514349" y="671513"/>
          <a:ext cx="8467725" cy="24098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8EB26BAA-1A01-5CD5-0609-0902DA6BEDD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26974023"/>
              </p:ext>
            </p:extLst>
          </p:nvPr>
        </p:nvGraphicFramePr>
        <p:xfrm>
          <a:off x="514349" y="842963"/>
          <a:ext cx="8115302" cy="32321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</p:spTree>
    <p:extLst>
      <p:ext uri="{BB962C8B-B14F-4D97-AF65-F5344CB8AC3E}">
        <p14:creationId xmlns:p14="http://schemas.microsoft.com/office/powerpoint/2010/main" val="17589144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A3B200-6E6C-69E8-337B-9B247AC52E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57150B"/>
                </a:solidFill>
              </a:rPr>
              <a:t>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1F5577-0414-33F3-4EA9-2110657976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88431E"/>
                </a:solidFill>
              </a:rPr>
              <a:t>Banner Finance</a:t>
            </a:r>
          </a:p>
          <a:p>
            <a:r>
              <a:rPr lang="en-US" dirty="0">
                <a:solidFill>
                  <a:srgbClr val="88431E"/>
                </a:solidFill>
              </a:rPr>
              <a:t>Independent Contract Spreadsheet</a:t>
            </a:r>
          </a:p>
          <a:p>
            <a:r>
              <a:rPr lang="en-US" dirty="0">
                <a:solidFill>
                  <a:srgbClr val="88431E"/>
                </a:solidFill>
              </a:rPr>
              <a:t>Vendor Portal</a:t>
            </a:r>
          </a:p>
          <a:p>
            <a:r>
              <a:rPr lang="en-US" dirty="0">
                <a:solidFill>
                  <a:srgbClr val="88431E"/>
                </a:solidFill>
              </a:rPr>
              <a:t>Contract Portal</a:t>
            </a:r>
          </a:p>
          <a:p>
            <a:r>
              <a:rPr lang="en-US" dirty="0">
                <a:solidFill>
                  <a:srgbClr val="88431E"/>
                </a:solidFill>
              </a:rPr>
              <a:t>Independent Contractor Workflow</a:t>
            </a:r>
          </a:p>
        </p:txBody>
      </p:sp>
    </p:spTree>
    <p:extLst>
      <p:ext uri="{BB962C8B-B14F-4D97-AF65-F5344CB8AC3E}">
        <p14:creationId xmlns:p14="http://schemas.microsoft.com/office/powerpoint/2010/main" val="4159336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B05C33-7981-A34C-0B05-6FBA494D99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57150B"/>
                </a:solidFill>
              </a:rPr>
              <a:t>Independent Contractor Determination Database</a:t>
            </a:r>
          </a:p>
        </p:txBody>
      </p:sp>
      <p:pic>
        <p:nvPicPr>
          <p:cNvPr id="5" name="Picture 4">
            <a:hlinkClick r:id="rId2"/>
            <a:extLst>
              <a:ext uri="{FF2B5EF4-FFF2-40B4-BE49-F238E27FC236}">
                <a16:creationId xmlns:a16="http://schemas.microsoft.com/office/drawing/2014/main" id="{3FDA8A16-4079-8DBD-B025-55A15CA18D7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" t="-138" r="38335" b="138"/>
          <a:stretch/>
        </p:blipFill>
        <p:spPr>
          <a:xfrm>
            <a:off x="880527" y="2195265"/>
            <a:ext cx="7382945" cy="3514868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D7D8F0F-48CC-9CD7-3DCC-3FCB8C07C4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1486948"/>
            <a:ext cx="7543800" cy="4495800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88431E"/>
                </a:solidFill>
              </a:rPr>
              <a:t>Use to check pre-existing determinations on file</a:t>
            </a:r>
          </a:p>
        </p:txBody>
      </p:sp>
    </p:spTree>
    <p:extLst>
      <p:ext uri="{BB962C8B-B14F-4D97-AF65-F5344CB8AC3E}">
        <p14:creationId xmlns:p14="http://schemas.microsoft.com/office/powerpoint/2010/main" val="14191160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F7AD3F-0E2F-212C-BC9B-8D50F0D41A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IC Certification for Determination Form</a:t>
            </a:r>
          </a:p>
        </p:txBody>
      </p:sp>
      <p:pic>
        <p:nvPicPr>
          <p:cNvPr id="5" name="Content Placeholder 4" descr="A screenshot of a computer&#10;&#10;Description automatically generated">
            <a:extLst>
              <a:ext uri="{FF2B5EF4-FFF2-40B4-BE49-F238E27FC236}">
                <a16:creationId xmlns:a16="http://schemas.microsoft.com/office/drawing/2014/main" id="{4E83CD22-2B15-3A22-6C8D-80D47E59112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1809" y="2248568"/>
            <a:ext cx="6320381" cy="378672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448906E-1393-BCD8-435F-362E926F5702}"/>
              </a:ext>
            </a:extLst>
          </p:cNvPr>
          <p:cNvSpPr txBox="1">
            <a:spLocks/>
          </p:cNvSpPr>
          <p:nvPr/>
        </p:nvSpPr>
        <p:spPr bwMode="auto">
          <a:xfrm>
            <a:off x="1295400" y="1080432"/>
            <a:ext cx="75438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7F511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rgbClr val="7F511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rgbClr val="7F511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rgbClr val="7F511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7F511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7F511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7F511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7F511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7F5111"/>
                </a:solidFill>
                <a:latin typeface="+mn-lt"/>
                <a:ea typeface="+mn-ea"/>
              </a:defRPr>
            </a:lvl9pPr>
          </a:lstStyle>
          <a:p>
            <a:r>
              <a:rPr lang="en-US" kern="0" dirty="0">
                <a:solidFill>
                  <a:srgbClr val="88431E"/>
                </a:solidFill>
              </a:rPr>
              <a:t>Updated form should be completed digitally</a:t>
            </a:r>
          </a:p>
          <a:p>
            <a:r>
              <a:rPr lang="en-US" kern="0" dirty="0">
                <a:solidFill>
                  <a:srgbClr val="88431E"/>
                </a:solidFill>
              </a:rPr>
              <a:t>No longer requires departmental signature</a:t>
            </a:r>
          </a:p>
        </p:txBody>
      </p:sp>
    </p:spTree>
    <p:extLst>
      <p:ext uri="{BB962C8B-B14F-4D97-AF65-F5344CB8AC3E}">
        <p14:creationId xmlns:p14="http://schemas.microsoft.com/office/powerpoint/2010/main" val="12508296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D392BBBC-0FC9-493D-B84F-812924FAD2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rgbClr val="57150B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Overview</a:t>
            </a:r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2BC02786-9005-4985-A3B0-B95AB9014BE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88431E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Independent Contractor</a:t>
            </a:r>
          </a:p>
          <a:p>
            <a:pPr lvl="1"/>
            <a:r>
              <a:rPr lang="en-US" dirty="0">
                <a:solidFill>
                  <a:srgbClr val="88431E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Definition</a:t>
            </a:r>
          </a:p>
          <a:p>
            <a:pPr lvl="1"/>
            <a:r>
              <a:rPr lang="en-US" dirty="0">
                <a:solidFill>
                  <a:srgbClr val="88431E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How to identify</a:t>
            </a:r>
          </a:p>
          <a:p>
            <a:r>
              <a:rPr lang="en-US" dirty="0">
                <a:solidFill>
                  <a:srgbClr val="88431E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Process Updates</a:t>
            </a:r>
          </a:p>
          <a:p>
            <a:r>
              <a:rPr lang="en-US" dirty="0">
                <a:solidFill>
                  <a:srgbClr val="88431E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Engaging vendors through IC Process</a:t>
            </a:r>
          </a:p>
          <a:p>
            <a:r>
              <a:rPr lang="en-US" dirty="0">
                <a:solidFill>
                  <a:srgbClr val="88431E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Payment</a:t>
            </a:r>
          </a:p>
          <a:p>
            <a:endParaRPr lang="en-US" dirty="0">
              <a:solidFill>
                <a:srgbClr val="88431E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endParaRPr lang="en-US" dirty="0">
              <a:solidFill>
                <a:srgbClr val="88431E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706609-4C1E-25A0-EE26-66558BFFCF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57150B"/>
                </a:solidFill>
              </a:rPr>
              <a:t>Vendor Portal &amp; Contract Portal</a:t>
            </a:r>
          </a:p>
        </p:txBody>
      </p:sp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B76F032A-6004-32CC-4465-168128B0F7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0166632"/>
              </p:ext>
            </p:extLst>
          </p:nvPr>
        </p:nvGraphicFramePr>
        <p:xfrm>
          <a:off x="1402081" y="1953586"/>
          <a:ext cx="6096000" cy="32267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359134728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4219483755"/>
                    </a:ext>
                  </a:extLst>
                </a:gridCol>
              </a:tblGrid>
              <a:tr h="666453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57150B"/>
                          </a:solidFill>
                        </a:rPr>
                        <a:t>Vendor Portal</a:t>
                      </a:r>
                    </a:p>
                  </a:txBody>
                  <a:tcPr anchor="ctr"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57150B"/>
                          </a:solidFill>
                        </a:rPr>
                        <a:t>Contract Request Portal</a:t>
                      </a:r>
                    </a:p>
                  </a:txBody>
                  <a:tcPr anchor="ctr">
                    <a:solidFill>
                      <a:srgbClr val="FF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7072558"/>
                  </a:ext>
                </a:extLst>
              </a:tr>
              <a:tr h="2291594"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800" b="0" i="0" dirty="0">
                          <a:solidFill>
                            <a:srgbClr val="57150B"/>
                          </a:solidFill>
                          <a:effectLst/>
                        </a:rPr>
                        <a:t>Use to: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i="0" dirty="0">
                          <a:solidFill>
                            <a:srgbClr val="57150B"/>
                          </a:solidFill>
                          <a:effectLst/>
                        </a:rPr>
                        <a:t>Establish new vendor 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i="0" dirty="0">
                          <a:solidFill>
                            <a:srgbClr val="57150B"/>
                          </a:solidFill>
                          <a:effectLst/>
                        </a:rPr>
                        <a:t>Set up an individual for payment/reimbursement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i="0" dirty="0">
                          <a:solidFill>
                            <a:srgbClr val="57150B"/>
                          </a:solidFill>
                          <a:effectLst/>
                        </a:rPr>
                        <a:t>Request the reactivation of a terminated Banner ID**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i="0" dirty="0">
                          <a:solidFill>
                            <a:srgbClr val="57150B"/>
                          </a:solidFill>
                          <a:effectLst/>
                        </a:rPr>
                        <a:t>Set up a student to receive prize money, stipend, etc.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n-US" sz="1800" b="0" i="0" dirty="0">
                        <a:solidFill>
                          <a:srgbClr val="57150B"/>
                        </a:solidFill>
                        <a:effectLst/>
                      </a:endParaRPr>
                    </a:p>
                  </a:txBody>
                  <a:tcPr>
                    <a:solidFill>
                      <a:srgbClr val="FFEE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dirty="0">
                          <a:solidFill>
                            <a:srgbClr val="57150B"/>
                          </a:solidFill>
                        </a:rPr>
                        <a:t>Use to: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>
                          <a:solidFill>
                            <a:srgbClr val="57150B"/>
                          </a:solidFill>
                        </a:rPr>
                        <a:t>Submit an agreement for by Rowan legal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>
                          <a:solidFill>
                            <a:srgbClr val="57150B"/>
                          </a:solidFill>
                        </a:rPr>
                        <a:t>Obtain authorized signature on agreement</a:t>
                      </a:r>
                    </a:p>
                  </a:txBody>
                  <a:tcPr>
                    <a:solidFill>
                      <a:srgbClr val="FFEE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54894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96914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FC3300-6A5F-860D-6FF0-22048F8554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57150B"/>
                </a:solidFill>
              </a:rPr>
              <a:t>Existing Vendor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B964C1-2FC6-32F1-958F-C697183AC3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88431E"/>
                </a:solidFill>
              </a:rPr>
              <a:t>Identify Banner ID</a:t>
            </a:r>
          </a:p>
          <a:p>
            <a:r>
              <a:rPr lang="en-US" dirty="0">
                <a:solidFill>
                  <a:srgbClr val="88431E"/>
                </a:solidFill>
              </a:rPr>
              <a:t>Check Independent Contractor spreadsheet for determination status</a:t>
            </a:r>
          </a:p>
          <a:p>
            <a:r>
              <a:rPr lang="en-US" dirty="0">
                <a:solidFill>
                  <a:srgbClr val="88431E"/>
                </a:solidFill>
              </a:rPr>
              <a:t>Ensure scope of services matches determination approval</a:t>
            </a:r>
          </a:p>
          <a:p>
            <a:r>
              <a:rPr lang="en-US" dirty="0">
                <a:solidFill>
                  <a:srgbClr val="88431E"/>
                </a:solidFill>
              </a:rPr>
              <a:t>Complete IC agreement </a:t>
            </a:r>
          </a:p>
          <a:p>
            <a:r>
              <a:rPr lang="en-US" dirty="0">
                <a:solidFill>
                  <a:srgbClr val="88431E"/>
                </a:solidFill>
              </a:rPr>
              <a:t>Submit contract through contract portal</a:t>
            </a:r>
          </a:p>
          <a:p>
            <a:r>
              <a:rPr lang="en-US" dirty="0">
                <a:solidFill>
                  <a:srgbClr val="88431E"/>
                </a:solidFill>
              </a:rPr>
              <a:t>Submit requisition</a:t>
            </a:r>
          </a:p>
        </p:txBody>
      </p:sp>
    </p:spTree>
    <p:extLst>
      <p:ext uri="{BB962C8B-B14F-4D97-AF65-F5344CB8AC3E}">
        <p14:creationId xmlns:p14="http://schemas.microsoft.com/office/powerpoint/2010/main" val="43286365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38B41-788D-0719-1EA3-D938900ABF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57150B"/>
                </a:solidFill>
              </a:rPr>
              <a:t>Existing Vendor – No Determination on file OR Services do not match determination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427C5A-32D3-A50B-52CA-92CE9549D7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1447799"/>
            <a:ext cx="7543800" cy="4314825"/>
          </a:xfrm>
        </p:spPr>
        <p:txBody>
          <a:bodyPr>
            <a:normAutofit fontScale="92500"/>
          </a:bodyPr>
          <a:lstStyle/>
          <a:p>
            <a:r>
              <a:rPr lang="en-US" dirty="0">
                <a:solidFill>
                  <a:srgbClr val="88431E"/>
                </a:solidFill>
              </a:rPr>
              <a:t>Complete independent contractor agreement details</a:t>
            </a:r>
          </a:p>
          <a:p>
            <a:r>
              <a:rPr lang="en-US" dirty="0">
                <a:solidFill>
                  <a:srgbClr val="88431E"/>
                </a:solidFill>
              </a:rPr>
              <a:t>Send vendor the IC determination form and IC agreement</a:t>
            </a:r>
          </a:p>
          <a:p>
            <a:r>
              <a:rPr lang="en-US" dirty="0">
                <a:solidFill>
                  <a:srgbClr val="88431E"/>
                </a:solidFill>
              </a:rPr>
              <a:t>Submit agreement and IC determination form through the contract portal</a:t>
            </a:r>
          </a:p>
          <a:p>
            <a:r>
              <a:rPr lang="en-US" dirty="0">
                <a:solidFill>
                  <a:srgbClr val="88431E"/>
                </a:solidFill>
              </a:rPr>
              <a:t>If determined to still be an independent contractor</a:t>
            </a:r>
          </a:p>
          <a:p>
            <a:pPr lvl="1"/>
            <a:r>
              <a:rPr lang="en-US" dirty="0">
                <a:solidFill>
                  <a:srgbClr val="88431E"/>
                </a:solidFill>
              </a:rPr>
              <a:t>Contract must be completed</a:t>
            </a:r>
          </a:p>
          <a:p>
            <a:r>
              <a:rPr lang="en-US" dirty="0">
                <a:solidFill>
                  <a:srgbClr val="88431E"/>
                </a:solidFill>
              </a:rPr>
              <a:t>If determined to be an employee</a:t>
            </a:r>
          </a:p>
          <a:p>
            <a:pPr lvl="1"/>
            <a:r>
              <a:rPr lang="en-US" dirty="0">
                <a:solidFill>
                  <a:srgbClr val="88431E"/>
                </a:solidFill>
              </a:rPr>
              <a:t>Next steps sent via email</a:t>
            </a:r>
          </a:p>
          <a:p>
            <a:endParaRPr lang="en-US" dirty="0">
              <a:solidFill>
                <a:srgbClr val="88431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265820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50B389-3102-C2AB-E239-81799DD252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IC Service Agreement Template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A81934-92C6-5F86-E628-55E9FAE3F4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Updates to Agreement Template</a:t>
            </a:r>
          </a:p>
          <a:p>
            <a:pPr lvl="1"/>
            <a:r>
              <a:rPr lang="en-US" dirty="0"/>
              <a:t>Vendor must complete this portion at the bottom of page 1</a:t>
            </a:r>
          </a:p>
        </p:txBody>
      </p:sp>
      <p:pic>
        <p:nvPicPr>
          <p:cNvPr id="6" name="Picture 5" descr="A close-up of a certificate&#10;&#10;Description automatically generated">
            <a:extLst>
              <a:ext uri="{FF2B5EF4-FFF2-40B4-BE49-F238E27FC236}">
                <a16:creationId xmlns:a16="http://schemas.microsoft.com/office/drawing/2014/main" id="{7490ED62-75D7-56F7-EE19-C5A2E5EF7E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935" y="2824347"/>
            <a:ext cx="8318130" cy="2108379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41756510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D119C2-0024-5182-6309-B3468A3EE9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57150B"/>
                </a:solidFill>
              </a:rPr>
              <a:t>New Vendor – No Banner ID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889D7A-D1F6-03D2-14CA-6C693135E6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1142999"/>
            <a:ext cx="7543800" cy="4791075"/>
          </a:xfrm>
        </p:spPr>
        <p:txBody>
          <a:bodyPr>
            <a:normAutofit lnSpcReduction="10000"/>
          </a:bodyPr>
          <a:lstStyle/>
          <a:p>
            <a:r>
              <a:rPr lang="en-US" dirty="0">
                <a:solidFill>
                  <a:srgbClr val="88431E"/>
                </a:solidFill>
              </a:rPr>
              <a:t>Submit New Vendor Intake packet and Independent Contractor Determination Form through Vendor Portal</a:t>
            </a:r>
          </a:p>
          <a:p>
            <a:r>
              <a:rPr lang="en-US" dirty="0">
                <a:solidFill>
                  <a:srgbClr val="88431E"/>
                </a:solidFill>
              </a:rPr>
              <a:t>Banner ID will be received once the vendor is built and determination is made</a:t>
            </a:r>
          </a:p>
          <a:p>
            <a:r>
              <a:rPr lang="en-US" dirty="0">
                <a:solidFill>
                  <a:srgbClr val="88431E"/>
                </a:solidFill>
              </a:rPr>
              <a:t>If determined to be IC</a:t>
            </a:r>
          </a:p>
          <a:p>
            <a:pPr lvl="1"/>
            <a:r>
              <a:rPr lang="en-US" dirty="0">
                <a:solidFill>
                  <a:srgbClr val="88431E"/>
                </a:solidFill>
              </a:rPr>
              <a:t>Complete IC agreement </a:t>
            </a:r>
          </a:p>
          <a:p>
            <a:pPr lvl="1"/>
            <a:r>
              <a:rPr lang="en-US" dirty="0">
                <a:solidFill>
                  <a:srgbClr val="88431E"/>
                </a:solidFill>
              </a:rPr>
              <a:t>Submit agreement through contract portal</a:t>
            </a:r>
          </a:p>
          <a:p>
            <a:pPr lvl="1"/>
            <a:r>
              <a:rPr lang="en-US" dirty="0">
                <a:solidFill>
                  <a:srgbClr val="88431E"/>
                </a:solidFill>
              </a:rPr>
              <a:t>Submit requisition</a:t>
            </a:r>
          </a:p>
          <a:p>
            <a:r>
              <a:rPr lang="en-US" dirty="0">
                <a:solidFill>
                  <a:srgbClr val="88431E"/>
                </a:solidFill>
              </a:rPr>
              <a:t>If determined to be an employee</a:t>
            </a:r>
          </a:p>
          <a:p>
            <a:pPr lvl="1"/>
            <a:r>
              <a:rPr lang="en-US" dirty="0">
                <a:solidFill>
                  <a:srgbClr val="88431E"/>
                </a:solidFill>
              </a:rPr>
              <a:t>Next steps will be sent </a:t>
            </a:r>
            <a:r>
              <a:rPr lang="en-US">
                <a:solidFill>
                  <a:srgbClr val="88431E"/>
                </a:solidFill>
              </a:rPr>
              <a:t>via email</a:t>
            </a:r>
            <a:endParaRPr lang="en-US" dirty="0">
              <a:solidFill>
                <a:srgbClr val="88431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177618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BD1E23-ABF1-5E8A-BFA3-344CABD6E8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57150B"/>
                </a:solidFill>
              </a:rPr>
              <a:t>Independent Contractor 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04EA73-61F4-CE21-F38B-513DB0C6FC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>
                <a:solidFill>
                  <a:srgbClr val="8843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Information for Independent Contractors can be found here: </a:t>
            </a:r>
            <a:r>
              <a:rPr lang="en-US" sz="2000" dirty="0">
                <a:solidFill>
                  <a:srgbClr val="88431E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https://sites.rowan.edu/hr/independent_contractor/index.html</a:t>
            </a:r>
            <a:br>
              <a:rPr lang="en-US" sz="2000" dirty="0">
                <a:solidFill>
                  <a:srgbClr val="88431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000" dirty="0">
              <a:solidFill>
                <a:srgbClr val="88431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>
                <a:solidFill>
                  <a:srgbClr val="8843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Includes:</a:t>
            </a:r>
          </a:p>
          <a:p>
            <a:pPr lvl="1"/>
            <a:r>
              <a:rPr lang="en-US" sz="2000" dirty="0">
                <a:solidFill>
                  <a:srgbClr val="8843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 Policy</a:t>
            </a:r>
          </a:p>
          <a:p>
            <a:pPr lvl="1"/>
            <a:r>
              <a:rPr lang="en-US" sz="2000" dirty="0">
                <a:solidFill>
                  <a:srgbClr val="8843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 </a:t>
            </a:r>
            <a:r>
              <a:rPr lang="en-US" sz="2000" dirty="0" err="1">
                <a:solidFill>
                  <a:srgbClr val="8843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Powerpoint</a:t>
            </a:r>
            <a:endParaRPr lang="en-US" sz="2000" dirty="0">
              <a:solidFill>
                <a:srgbClr val="88431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2000" dirty="0">
                <a:solidFill>
                  <a:srgbClr val="8843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Certification for Determination (IC Checklist) </a:t>
            </a:r>
          </a:p>
          <a:p>
            <a:pPr lvl="1"/>
            <a:r>
              <a:rPr lang="en-US" sz="2000" dirty="0">
                <a:solidFill>
                  <a:srgbClr val="8843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 required forms for both IC and employee.</a:t>
            </a:r>
          </a:p>
          <a:p>
            <a:pPr lvl="1"/>
            <a:r>
              <a:rPr lang="en-US" sz="2000" dirty="0">
                <a:solidFill>
                  <a:srgbClr val="8843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 Workflow</a:t>
            </a:r>
            <a:br>
              <a:rPr lang="en-US" sz="2000" dirty="0">
                <a:solidFill>
                  <a:srgbClr val="88431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000" dirty="0">
              <a:solidFill>
                <a:srgbClr val="88431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>
                <a:solidFill>
                  <a:srgbClr val="8843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 regarding IC determination: </a:t>
            </a:r>
            <a:r>
              <a:rPr lang="en-US" sz="2000" dirty="0">
                <a:solidFill>
                  <a:srgbClr val="88431E"/>
                </a:solidFill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independentcontractor@rowan.edu</a:t>
            </a:r>
            <a:endParaRPr lang="en-US" sz="2000" dirty="0">
              <a:solidFill>
                <a:srgbClr val="88431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000" dirty="0">
              <a:solidFill>
                <a:srgbClr val="88431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>
                <a:solidFill>
                  <a:srgbClr val="8843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 regarding new vendors: </a:t>
            </a:r>
            <a:r>
              <a:rPr lang="en-US" sz="2000" dirty="0">
                <a:solidFill>
                  <a:srgbClr val="88431E"/>
                </a:solidFill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vendors@rowan.edu</a:t>
            </a:r>
            <a:r>
              <a:rPr lang="en-US" sz="2000" dirty="0">
                <a:solidFill>
                  <a:srgbClr val="8843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9424351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1AE4C2-04F6-4C62-C301-98009AB5C7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57150B"/>
                </a:solidFill>
              </a:rPr>
              <a:t>Payment Processing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FF850E-D591-9A5D-CCF9-6306C18471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218" y="900768"/>
            <a:ext cx="8257563" cy="5207466"/>
          </a:xfrm>
        </p:spPr>
        <p:txBody>
          <a:bodyPr/>
          <a:lstStyle/>
          <a:p>
            <a:r>
              <a:rPr lang="en-US" sz="2000" dirty="0">
                <a:solidFill>
                  <a:srgbClr val="88431E"/>
                </a:solidFill>
              </a:rPr>
              <a:t>Invoice and PO# needs to be sent electronically to </a:t>
            </a:r>
            <a:r>
              <a:rPr lang="en-US" sz="2000" dirty="0">
                <a:solidFill>
                  <a:srgbClr val="88431E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invoices@rowan.edu</a:t>
            </a:r>
            <a:r>
              <a:rPr lang="en-US" sz="2000" dirty="0">
                <a:solidFill>
                  <a:srgbClr val="88431E"/>
                </a:solidFill>
              </a:rPr>
              <a:t> for processing </a:t>
            </a:r>
          </a:p>
          <a:p>
            <a:pPr lvl="1"/>
            <a:r>
              <a:rPr lang="en-US" sz="2000" dirty="0">
                <a:solidFill>
                  <a:srgbClr val="88431E"/>
                </a:solidFill>
              </a:rPr>
              <a:t>Vendor can utilize the </a:t>
            </a:r>
            <a:r>
              <a:rPr lang="en-US" sz="2000" dirty="0">
                <a:solidFill>
                  <a:srgbClr val="88431E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Independent Contractor Payment Request Form</a:t>
            </a:r>
            <a:r>
              <a:rPr lang="en-US" sz="2000" dirty="0">
                <a:solidFill>
                  <a:srgbClr val="88431E"/>
                </a:solidFill>
              </a:rPr>
              <a:t> if they do not have an invoice to provide </a:t>
            </a:r>
          </a:p>
          <a:p>
            <a:pPr lvl="1"/>
            <a:r>
              <a:rPr lang="en-US" sz="2000" dirty="0">
                <a:solidFill>
                  <a:srgbClr val="88431E"/>
                </a:solidFill>
              </a:rPr>
              <a:t>Start &amp; end date of the service need to be provided if not listed on the invoice </a:t>
            </a:r>
          </a:p>
          <a:p>
            <a:pPr lvl="1"/>
            <a:r>
              <a:rPr lang="en-US" sz="2000" dirty="0">
                <a:solidFill>
                  <a:srgbClr val="88431E"/>
                </a:solidFill>
              </a:rPr>
              <a:t>NOTE: The vendor needs to provide actual receipts for any reimbursable portion (ex. travel or cost of supplies). </a:t>
            </a:r>
          </a:p>
          <a:p>
            <a:pPr lvl="2"/>
            <a:r>
              <a:rPr lang="en-US" sz="1400" dirty="0">
                <a:solidFill>
                  <a:srgbClr val="88431E"/>
                </a:solidFill>
              </a:rPr>
              <a:t>If this is the case, we recommend setting up the requisition with two lines: 1 for the service/consultant fee and 1 for the reimbursables. </a:t>
            </a:r>
          </a:p>
          <a:p>
            <a:pPr lvl="2"/>
            <a:r>
              <a:rPr lang="en-US" sz="1400" dirty="0">
                <a:solidFill>
                  <a:srgbClr val="88431E"/>
                </a:solidFill>
              </a:rPr>
              <a:t>If receipts are not provided, the vendor will be sent a 1099 on the entire amount of the payment. </a:t>
            </a:r>
          </a:p>
          <a:p>
            <a:r>
              <a:rPr lang="en-US" sz="2000" dirty="0">
                <a:solidFill>
                  <a:srgbClr val="88431E"/>
                </a:solidFill>
              </a:rPr>
              <a:t>Invoices are paid on a Net 30 basis unless otherwise stated on the contract </a:t>
            </a:r>
          </a:p>
          <a:p>
            <a:pPr lvl="1"/>
            <a:r>
              <a:rPr lang="en-US" sz="2000" dirty="0">
                <a:solidFill>
                  <a:srgbClr val="88431E"/>
                </a:solidFill>
              </a:rPr>
              <a:t>Vendors receive payment on or within 30 days of the invoice date which is the date services were completed</a:t>
            </a:r>
          </a:p>
        </p:txBody>
      </p:sp>
    </p:spTree>
    <p:extLst>
      <p:ext uri="{BB962C8B-B14F-4D97-AF65-F5344CB8AC3E}">
        <p14:creationId xmlns:p14="http://schemas.microsoft.com/office/powerpoint/2010/main" val="117947037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1AE4C2-04F6-4C62-C301-98009AB5C7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57150B"/>
                </a:solidFill>
              </a:rPr>
              <a:t>Electronic Receiving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FF850E-D591-9A5D-CCF9-6306C18471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218" y="900768"/>
            <a:ext cx="8257563" cy="5207466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400" dirty="0">
                <a:solidFill>
                  <a:srgbClr val="88431E"/>
                </a:solidFill>
              </a:rPr>
              <a:t>If receiving is required in order for the payment to be processed (regular purchase order utilized): </a:t>
            </a:r>
          </a:p>
          <a:p>
            <a:pPr lvl="1">
              <a:lnSpc>
                <a:spcPct val="150000"/>
              </a:lnSpc>
            </a:pPr>
            <a:r>
              <a:rPr lang="en-US" dirty="0">
                <a:solidFill>
                  <a:srgbClr val="88431E"/>
                </a:solidFill>
              </a:rPr>
              <a:t>Automated daily emails are sent if receiving is incomplete</a:t>
            </a:r>
          </a:p>
          <a:p>
            <a:pPr lvl="1">
              <a:lnSpc>
                <a:spcPct val="150000"/>
              </a:lnSpc>
            </a:pPr>
            <a:r>
              <a:rPr lang="en-US" dirty="0">
                <a:solidFill>
                  <a:srgbClr val="88431E"/>
                </a:solidFill>
              </a:rPr>
              <a:t>AP sends out reminder emails to process receiving </a:t>
            </a:r>
          </a:p>
          <a:p>
            <a:pPr lvl="1">
              <a:lnSpc>
                <a:spcPct val="150000"/>
              </a:lnSpc>
            </a:pPr>
            <a:r>
              <a:rPr lang="en-US" dirty="0">
                <a:solidFill>
                  <a:srgbClr val="88431E"/>
                </a:solidFill>
              </a:rPr>
              <a:t>See </a:t>
            </a:r>
            <a:r>
              <a:rPr lang="en-US" b="0" i="0" u="sng" strike="noStrike" dirty="0">
                <a:solidFill>
                  <a:srgbClr val="88431E"/>
                </a:solidFill>
                <a:effectLst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Quick Reference Guide on Receiving </a:t>
            </a:r>
            <a:endParaRPr lang="en-US" dirty="0">
              <a:solidFill>
                <a:srgbClr val="88431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216973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1AE4C2-04F6-4C62-C301-98009AB5C7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57150B"/>
                </a:solidFill>
              </a:rPr>
              <a:t>Payment Verification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FF850E-D591-9A5D-CCF9-6306C18471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218" y="900768"/>
            <a:ext cx="8257563" cy="5207466"/>
          </a:xfrm>
        </p:spPr>
        <p:txBody>
          <a:bodyPr/>
          <a:lstStyle/>
          <a:p>
            <a:pPr>
              <a:lnSpc>
                <a:spcPts val="2160"/>
              </a:lnSpc>
            </a:pPr>
            <a:r>
              <a:rPr lang="en-US" sz="1900" dirty="0">
                <a:solidFill>
                  <a:srgbClr val="88431E"/>
                </a:solidFill>
              </a:rPr>
              <a:t>Utilize Banner Screen </a:t>
            </a:r>
            <a:r>
              <a:rPr lang="en-US" sz="1900" b="1" dirty="0">
                <a:solidFill>
                  <a:srgbClr val="88431E"/>
                </a:solidFill>
              </a:rPr>
              <a:t>FOIDOCH </a:t>
            </a:r>
            <a:r>
              <a:rPr lang="en-US" sz="1900" dirty="0">
                <a:solidFill>
                  <a:srgbClr val="88431E"/>
                </a:solidFill>
              </a:rPr>
              <a:t>to review the status of a particular document (can search by a requisition #, purchase order #, invoice #, or a check #) </a:t>
            </a:r>
          </a:p>
          <a:p>
            <a:pPr lvl="1">
              <a:lnSpc>
                <a:spcPts val="2160"/>
              </a:lnSpc>
            </a:pPr>
            <a:r>
              <a:rPr lang="en-US" sz="1900" dirty="0">
                <a:solidFill>
                  <a:srgbClr val="88431E"/>
                </a:solidFill>
              </a:rPr>
              <a:t>If the invoice states “Receipt Required” = either electronic receiving was not done on a PO or there may be an issue with the receiving document (Y number) </a:t>
            </a:r>
          </a:p>
          <a:p>
            <a:pPr lvl="1">
              <a:lnSpc>
                <a:spcPts val="2160"/>
              </a:lnSpc>
            </a:pPr>
            <a:r>
              <a:rPr lang="en-US" sz="1900" dirty="0">
                <a:solidFill>
                  <a:srgbClr val="88431E"/>
                </a:solidFill>
              </a:rPr>
              <a:t>If the invoice states “Approved” = invoice is approved, but payment has not been disbursed</a:t>
            </a:r>
          </a:p>
          <a:p>
            <a:pPr lvl="1">
              <a:lnSpc>
                <a:spcPts val="2160"/>
              </a:lnSpc>
            </a:pPr>
            <a:r>
              <a:rPr lang="en-US" sz="1900" dirty="0">
                <a:solidFill>
                  <a:srgbClr val="88431E"/>
                </a:solidFill>
              </a:rPr>
              <a:t>If the invoice states “Paid” = payment has been disbursed </a:t>
            </a:r>
          </a:p>
          <a:p>
            <a:pPr lvl="2">
              <a:lnSpc>
                <a:spcPts val="2160"/>
              </a:lnSpc>
            </a:pPr>
            <a:r>
              <a:rPr lang="en-US" sz="1900" dirty="0">
                <a:solidFill>
                  <a:srgbClr val="88431E"/>
                </a:solidFill>
              </a:rPr>
              <a:t>There will be a corresponding check disbursement document (CHK #) </a:t>
            </a:r>
          </a:p>
          <a:p>
            <a:pPr>
              <a:lnSpc>
                <a:spcPts val="2160"/>
              </a:lnSpc>
            </a:pPr>
            <a:r>
              <a:rPr lang="en-US" sz="1900" dirty="0">
                <a:solidFill>
                  <a:srgbClr val="88431E"/>
                </a:solidFill>
              </a:rPr>
              <a:t>Utilize Banner Screen </a:t>
            </a:r>
            <a:r>
              <a:rPr lang="en-US" sz="1900" b="1" dirty="0">
                <a:solidFill>
                  <a:srgbClr val="88431E"/>
                </a:solidFill>
              </a:rPr>
              <a:t>FAIVNDH </a:t>
            </a:r>
            <a:r>
              <a:rPr lang="en-US" sz="1900" dirty="0">
                <a:solidFill>
                  <a:srgbClr val="88431E"/>
                </a:solidFill>
              </a:rPr>
              <a:t>to review all of the payments processed to a vendor </a:t>
            </a:r>
          </a:p>
          <a:p>
            <a:pPr lvl="1">
              <a:lnSpc>
                <a:spcPts val="2160"/>
              </a:lnSpc>
            </a:pPr>
            <a:r>
              <a:rPr lang="en-US" sz="1900" dirty="0">
                <a:solidFill>
                  <a:srgbClr val="88431E"/>
                </a:solidFill>
              </a:rPr>
              <a:t>Utilize Banner Screen </a:t>
            </a:r>
            <a:r>
              <a:rPr lang="en-US" sz="1900" b="1" dirty="0">
                <a:solidFill>
                  <a:srgbClr val="88431E"/>
                </a:solidFill>
              </a:rPr>
              <a:t>FOIDOCH </a:t>
            </a:r>
            <a:r>
              <a:rPr lang="en-US" sz="1900" dirty="0">
                <a:solidFill>
                  <a:srgbClr val="88431E"/>
                </a:solidFill>
              </a:rPr>
              <a:t>to review the status of a particular document (can search by a requisition #, purchase order #, invoice #, or a check #) </a:t>
            </a:r>
          </a:p>
          <a:p>
            <a:pPr>
              <a:lnSpc>
                <a:spcPts val="2160"/>
              </a:lnSpc>
            </a:pPr>
            <a:r>
              <a:rPr lang="en-US" sz="1900" dirty="0">
                <a:solidFill>
                  <a:srgbClr val="88431E"/>
                </a:solidFill>
              </a:rPr>
              <a:t>For detailed step-by-step instructions on utilizing these screens, visit </a:t>
            </a:r>
            <a:r>
              <a:rPr lang="en-US" sz="1900" dirty="0">
                <a:solidFill>
                  <a:srgbClr val="88431E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Invoice Payments</a:t>
            </a:r>
            <a:r>
              <a:rPr lang="en-US" sz="1900" dirty="0">
                <a:solidFill>
                  <a:srgbClr val="88431E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3145364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4152A0-6576-9A6D-C479-CF927C0387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Independent Contractor Workflow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384303-A02D-62EC-3353-0F006A6864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Interactive workflow to identify process for each IC</a:t>
            </a:r>
          </a:p>
          <a:p>
            <a:endParaRPr lang="en-US" dirty="0"/>
          </a:p>
        </p:txBody>
      </p:sp>
      <p:pic>
        <p:nvPicPr>
          <p:cNvPr id="7" name="Picture 6" descr="A screenshot of a computer screen&#10;&#10;Description automatically generated">
            <a:hlinkClick r:id="rId2"/>
            <a:extLst>
              <a:ext uri="{FF2B5EF4-FFF2-40B4-BE49-F238E27FC236}">
                <a16:creationId xmlns:a16="http://schemas.microsoft.com/office/drawing/2014/main" id="{331F4EE1-B891-F4D6-5620-574F1E5BADC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731"/>
          <a:stretch/>
        </p:blipFill>
        <p:spPr>
          <a:xfrm>
            <a:off x="1511766" y="2216483"/>
            <a:ext cx="6120468" cy="357206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6040428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5C0983-8AFE-48E3-8C73-565431ADA5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2313" y="2482852"/>
            <a:ext cx="7772400" cy="1362075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57150B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What is an </a:t>
            </a:r>
            <a:br>
              <a:rPr lang="en-US" dirty="0">
                <a:solidFill>
                  <a:srgbClr val="57150B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</a:br>
            <a:r>
              <a:rPr lang="en-US">
                <a:solidFill>
                  <a:srgbClr val="57150B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Independent Contractor?</a:t>
            </a:r>
            <a:endParaRPr lang="en-US" dirty="0">
              <a:solidFill>
                <a:srgbClr val="57150B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89073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4BBB2A-17AE-EB98-CE49-A31BFAF8CB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57150B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Definitions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5A02FF-9715-BF2B-4018-D0C8DB2BD2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88431E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Employee - a worker who is hired through Human Resources or the Office of the Provost, and paid under a W-2</a:t>
            </a:r>
          </a:p>
          <a:p>
            <a:r>
              <a:rPr lang="en-US" dirty="0">
                <a:solidFill>
                  <a:srgbClr val="88431E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Independent Contractor - an individual or single member LLC engaged in an established business, trade or profession who provides services to Rowan University and the fees are reported on the IRS </a:t>
            </a:r>
            <a:r>
              <a:rPr lang="en-US">
                <a:solidFill>
                  <a:srgbClr val="88431E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Form 1099-NEC</a:t>
            </a:r>
            <a:endParaRPr lang="en-US" dirty="0">
              <a:solidFill>
                <a:srgbClr val="88431E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9750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B33BE1-B7BE-4DAD-98ED-C7E87EE15F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57150B"/>
                </a:solidFill>
              </a:rPr>
              <a:t>Why do we need to identify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C8FF27-272F-4C61-A17D-EE944D1A7B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>
                <a:solidFill>
                  <a:srgbClr val="88431E"/>
                </a:solidFill>
              </a:rPr>
              <a:t>To determine if a vendor is:  </a:t>
            </a:r>
          </a:p>
          <a:p>
            <a:pPr lvl="1"/>
            <a:r>
              <a:rPr lang="en-US" sz="2800" dirty="0">
                <a:solidFill>
                  <a:srgbClr val="88431E"/>
                </a:solidFill>
              </a:rPr>
              <a:t>An employee subject to tax withholdings</a:t>
            </a:r>
          </a:p>
          <a:p>
            <a:pPr lvl="2"/>
            <a:r>
              <a:rPr lang="en-US" sz="2000" dirty="0">
                <a:solidFill>
                  <a:srgbClr val="88431E"/>
                </a:solidFill>
              </a:rPr>
              <a:t>(receives IRS Form W2)</a:t>
            </a:r>
          </a:p>
          <a:p>
            <a:pPr marL="457200" lvl="1" indent="0">
              <a:buNone/>
            </a:pPr>
            <a:r>
              <a:rPr lang="en-US" sz="2800" dirty="0">
                <a:solidFill>
                  <a:srgbClr val="88431E"/>
                </a:solidFill>
              </a:rPr>
              <a:t>or </a:t>
            </a:r>
          </a:p>
          <a:p>
            <a:pPr lvl="1"/>
            <a:r>
              <a:rPr lang="en-US" sz="2800" dirty="0">
                <a:solidFill>
                  <a:srgbClr val="88431E"/>
                </a:solidFill>
              </a:rPr>
              <a:t>An IC responsible for paying their own taxes</a:t>
            </a:r>
          </a:p>
          <a:p>
            <a:pPr lvl="2"/>
            <a:r>
              <a:rPr lang="en-US" sz="2000" dirty="0">
                <a:solidFill>
                  <a:srgbClr val="88431E"/>
                </a:solidFill>
              </a:rPr>
              <a:t>(receives IRS Form 1099-MISC) </a:t>
            </a:r>
          </a:p>
        </p:txBody>
      </p:sp>
    </p:spTree>
    <p:extLst>
      <p:ext uri="{BB962C8B-B14F-4D97-AF65-F5344CB8AC3E}">
        <p14:creationId xmlns:p14="http://schemas.microsoft.com/office/powerpoint/2010/main" val="34991521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3235FC-7BDC-6893-3B8C-AFB874632E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57150B"/>
                </a:solidFill>
              </a:rPr>
              <a:t>Why do we do this?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0240C3-7D1A-6870-2988-776ED26E94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88431E"/>
                </a:solidFill>
              </a:rPr>
              <a:t>To comply with federal and state guidelines for consistent and fair classification of workers</a:t>
            </a:r>
          </a:p>
          <a:p>
            <a:r>
              <a:rPr lang="en-US" dirty="0">
                <a:solidFill>
                  <a:srgbClr val="88431E"/>
                </a:solidFill>
              </a:rPr>
              <a:t>To avoid taxes, penalties, and interest assessed for noncompliance </a:t>
            </a:r>
          </a:p>
        </p:txBody>
      </p:sp>
    </p:spTree>
    <p:extLst>
      <p:ext uri="{BB962C8B-B14F-4D97-AF65-F5344CB8AC3E}">
        <p14:creationId xmlns:p14="http://schemas.microsoft.com/office/powerpoint/2010/main" val="12784479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D83EE8-FD2B-3F4E-1783-97FF85359C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57150B"/>
                </a:solidFill>
              </a:rPr>
              <a:t>How to Identify Vendors Requiring Determination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9D7F00-B4AD-1A2F-B049-B3C6081D9E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1562100"/>
            <a:ext cx="7543800" cy="4076700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88431E"/>
                </a:solidFill>
              </a:rPr>
              <a:t>Considered Independent Contractors</a:t>
            </a:r>
          </a:p>
          <a:p>
            <a:r>
              <a:rPr lang="en-US" dirty="0">
                <a:solidFill>
                  <a:srgbClr val="88431E"/>
                </a:solidFill>
              </a:rPr>
              <a:t>Corporations </a:t>
            </a:r>
          </a:p>
          <a:p>
            <a:r>
              <a:rPr lang="en-US" dirty="0">
                <a:solidFill>
                  <a:srgbClr val="88431E"/>
                </a:solidFill>
              </a:rPr>
              <a:t>Partnerships</a:t>
            </a:r>
          </a:p>
          <a:p>
            <a:pPr marL="0" indent="0">
              <a:buNone/>
            </a:pPr>
            <a:endParaRPr lang="en-US" dirty="0">
              <a:solidFill>
                <a:srgbClr val="88431E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88431E"/>
                </a:solidFill>
              </a:rPr>
              <a:t>Require Careful Evaluation of Employee vs Independent Contractor </a:t>
            </a:r>
          </a:p>
          <a:p>
            <a:r>
              <a:rPr lang="en-US" dirty="0">
                <a:solidFill>
                  <a:srgbClr val="88431E"/>
                </a:solidFill>
              </a:rPr>
              <a:t>Single Member Limited Liability Companies</a:t>
            </a:r>
          </a:p>
          <a:p>
            <a:r>
              <a:rPr lang="en-US" dirty="0">
                <a:solidFill>
                  <a:srgbClr val="88431E"/>
                </a:solidFill>
              </a:rPr>
              <a:t>Individuals</a:t>
            </a:r>
          </a:p>
        </p:txBody>
      </p:sp>
    </p:spTree>
    <p:extLst>
      <p:ext uri="{BB962C8B-B14F-4D97-AF65-F5344CB8AC3E}">
        <p14:creationId xmlns:p14="http://schemas.microsoft.com/office/powerpoint/2010/main" val="14781984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80254F-2250-CEB0-BC8B-0F6B4FDF36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57150B"/>
                </a:solidFill>
              </a:rPr>
              <a:t>Who Manages the Process?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4A9E07-30AB-CC9E-7511-D3857C8ED7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88431E"/>
                </a:solidFill>
              </a:rPr>
              <a:t>Collaborative Effort</a:t>
            </a:r>
          </a:p>
          <a:p>
            <a:pPr lvl="1"/>
            <a:r>
              <a:rPr lang="en-US" dirty="0">
                <a:solidFill>
                  <a:srgbClr val="88431E"/>
                </a:solidFill>
              </a:rPr>
              <a:t>Human Resources</a:t>
            </a:r>
          </a:p>
          <a:p>
            <a:pPr lvl="1"/>
            <a:r>
              <a:rPr lang="en-US" dirty="0">
                <a:solidFill>
                  <a:srgbClr val="88431E"/>
                </a:solidFill>
              </a:rPr>
              <a:t>Contracting &amp; Procurement</a:t>
            </a:r>
          </a:p>
          <a:p>
            <a:pPr lvl="1"/>
            <a:r>
              <a:rPr lang="en-US" dirty="0">
                <a:solidFill>
                  <a:srgbClr val="88431E"/>
                </a:solidFill>
              </a:rPr>
              <a:t>Accounts Payable</a:t>
            </a:r>
          </a:p>
          <a:p>
            <a:pPr lvl="1"/>
            <a:r>
              <a:rPr lang="en-US" dirty="0">
                <a:solidFill>
                  <a:srgbClr val="88431E"/>
                </a:solidFill>
              </a:rPr>
              <a:t>Payroll</a:t>
            </a:r>
          </a:p>
          <a:p>
            <a:pPr lvl="1"/>
            <a:endParaRPr lang="en-US" dirty="0">
              <a:solidFill>
                <a:srgbClr val="88431E"/>
              </a:solidFill>
            </a:endParaRPr>
          </a:p>
          <a:p>
            <a:pPr marL="457200" lvl="1" indent="0">
              <a:buNone/>
            </a:pPr>
            <a:r>
              <a:rPr lang="en-US" dirty="0">
                <a:solidFill>
                  <a:srgbClr val="88431E"/>
                </a:solidFill>
              </a:rPr>
              <a:t>Determination of independent contractor status can only be made by Human Resources</a:t>
            </a:r>
          </a:p>
        </p:txBody>
      </p:sp>
    </p:spTree>
    <p:extLst>
      <p:ext uri="{BB962C8B-B14F-4D97-AF65-F5344CB8AC3E}">
        <p14:creationId xmlns:p14="http://schemas.microsoft.com/office/powerpoint/2010/main" val="4272453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ECEBC6-49B5-FF50-4EFB-BEDD2AB0EB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57150B"/>
                </a:solidFill>
              </a:rPr>
              <a:t>Making Determination of IC Status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54C26B-2875-3B6D-2A0A-BB4FE2F9B7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88431E"/>
                </a:solidFill>
              </a:rPr>
              <a:t>The more control the University has over a vendor, the more likely the vendor will be an employee rather than an IC   </a:t>
            </a:r>
          </a:p>
          <a:p>
            <a:r>
              <a:rPr lang="en-US" dirty="0">
                <a:solidFill>
                  <a:srgbClr val="88431E"/>
                </a:solidFill>
              </a:rPr>
              <a:t>Factors for determining IC status fall into three categories</a:t>
            </a:r>
          </a:p>
          <a:p>
            <a:pPr lvl="1"/>
            <a:r>
              <a:rPr lang="en-US" dirty="0">
                <a:solidFill>
                  <a:srgbClr val="88431E"/>
                </a:solidFill>
              </a:rPr>
              <a:t>Behavioral Control</a:t>
            </a:r>
          </a:p>
          <a:p>
            <a:pPr lvl="1"/>
            <a:r>
              <a:rPr lang="en-US" dirty="0">
                <a:solidFill>
                  <a:srgbClr val="88431E"/>
                </a:solidFill>
              </a:rPr>
              <a:t>Financial Control</a:t>
            </a:r>
          </a:p>
          <a:p>
            <a:pPr lvl="1"/>
            <a:r>
              <a:rPr lang="en-US" dirty="0">
                <a:solidFill>
                  <a:srgbClr val="88431E"/>
                </a:solidFill>
              </a:rPr>
              <a:t>Relationship of Parties </a:t>
            </a:r>
          </a:p>
        </p:txBody>
      </p:sp>
    </p:spTree>
    <p:extLst>
      <p:ext uri="{BB962C8B-B14F-4D97-AF65-F5344CB8AC3E}">
        <p14:creationId xmlns:p14="http://schemas.microsoft.com/office/powerpoint/2010/main" val="212617415"/>
      </p:ext>
    </p:extLst>
  </p:cSld>
  <p:clrMapOvr>
    <a:masterClrMapping/>
  </p:clrMapOvr>
</p:sld>
</file>

<file path=ppt/theme/theme1.xml><?xml version="1.0" encoding="utf-8"?>
<a:theme xmlns:a="http://schemas.openxmlformats.org/drawingml/2006/main" name="rowan_presentation_template_one">
  <a:themeElements>
    <a:clrScheme name="rowan_presentation_template_one 12">
      <a:dk1>
        <a:srgbClr val="2D2015"/>
      </a:dk1>
      <a:lt1>
        <a:srgbClr val="FFFFFF"/>
      </a:lt1>
      <a:dk2>
        <a:srgbClr val="523E26"/>
      </a:dk2>
      <a:lt2>
        <a:srgbClr val="DFC08D"/>
      </a:lt2>
      <a:accent1>
        <a:srgbClr val="8C7B70"/>
      </a:accent1>
      <a:accent2>
        <a:srgbClr val="8F5F2F"/>
      </a:accent2>
      <a:accent3>
        <a:srgbClr val="B3AFAC"/>
      </a:accent3>
      <a:accent4>
        <a:srgbClr val="DADADA"/>
      </a:accent4>
      <a:accent5>
        <a:srgbClr val="C5BFBB"/>
      </a:accent5>
      <a:accent6>
        <a:srgbClr val="81552A"/>
      </a:accent6>
      <a:hlink>
        <a:srgbClr val="CCB400"/>
      </a:hlink>
      <a:folHlink>
        <a:srgbClr val="8C9EA0"/>
      </a:folHlink>
    </a:clrScheme>
    <a:fontScheme name="Source Sans Pro">
      <a:majorFont>
        <a:latin typeface="Source Sans Pro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eorgia" charset="0"/>
            <a:ea typeface="Geneva" charset="0"/>
            <a:cs typeface="Genev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eorgia" charset="0"/>
            <a:ea typeface="Geneva" charset="0"/>
            <a:cs typeface="Geneva" charset="0"/>
          </a:defRPr>
        </a:defPPr>
      </a:lstStyle>
    </a:lnDef>
  </a:objectDefaults>
  <a:extraClrSchemeLst>
    <a:extraClrScheme>
      <a:clrScheme name="rowan_presentation_template_on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owan_presentation_template_on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owan_presentation_template_on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owan_presentation_template_on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owan_presentation_template_on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owan_presentation_template_on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owan_presentation_template_on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owan_presentation_template_on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owan_presentation_template_on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owan_presentation_template_on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owan_presentation_template_on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owan_presentation_template_on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E0AE534F7792A4A9F1978FF31D2C529" ma:contentTypeVersion="4" ma:contentTypeDescription="Create a new document." ma:contentTypeScope="" ma:versionID="0770dd5a15ac64e79a3b56a13fe08a5d">
  <xsd:schema xmlns:xsd="http://www.w3.org/2001/XMLSchema" xmlns:xs="http://www.w3.org/2001/XMLSchema" xmlns:p="http://schemas.microsoft.com/office/2006/metadata/properties" xmlns:ns3="ae4f64df-0942-47b8-80bd-a98d449dcd22" targetNamespace="http://schemas.microsoft.com/office/2006/metadata/properties" ma:root="true" ma:fieldsID="ee89ee2c785c55417d7ff86350d0fe3e" ns3:_="">
    <xsd:import namespace="ae4f64df-0942-47b8-80bd-a98d449dcd22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4f64df-0942-47b8-80bd-a98d449dcd2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A157D92-756C-470C-851A-CE03BA7C8C3A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ae4f64df-0942-47b8-80bd-a98d449dcd22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B037D9F1-FE83-4E3F-9FB3-339DD72315B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e4f64df-0942-47b8-80bd-a98d449dcd2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59CE5C1-99C6-4634-BF39-3789A982DD7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7712</TotalTime>
  <Words>1266</Words>
  <Application>Microsoft Office PowerPoint</Application>
  <PresentationFormat>On-screen Show (4:3)</PresentationFormat>
  <Paragraphs>166</Paragraphs>
  <Slides>29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5" baseType="lpstr">
      <vt:lpstr>Arial</vt:lpstr>
      <vt:lpstr>Calibri</vt:lpstr>
      <vt:lpstr>Georgia</vt:lpstr>
      <vt:lpstr>Source Sans Pro</vt:lpstr>
      <vt:lpstr>Trebuchet MS</vt:lpstr>
      <vt:lpstr>rowan_presentation_template_one</vt:lpstr>
      <vt:lpstr>Independent Contractor</vt:lpstr>
      <vt:lpstr>Overview</vt:lpstr>
      <vt:lpstr>What is an  Independent Contractor?</vt:lpstr>
      <vt:lpstr>Definitions</vt:lpstr>
      <vt:lpstr>Why do we need to identify </vt:lpstr>
      <vt:lpstr>Why do we do this?</vt:lpstr>
      <vt:lpstr>How to Identify Vendors Requiring Determination</vt:lpstr>
      <vt:lpstr>Who Manages the Process? </vt:lpstr>
      <vt:lpstr>Making Determination of IC Status</vt:lpstr>
      <vt:lpstr>Behavioral Control</vt:lpstr>
      <vt:lpstr>Financial Control</vt:lpstr>
      <vt:lpstr>Relationship of Parties</vt:lpstr>
      <vt:lpstr>Making Determination of IC Status</vt:lpstr>
      <vt:lpstr>Independent Contractor Process Updates</vt:lpstr>
      <vt:lpstr>Engaging Vendor</vt:lpstr>
      <vt:lpstr>Overview of Steps</vt:lpstr>
      <vt:lpstr>Resources</vt:lpstr>
      <vt:lpstr>Independent Contractor Determination Database</vt:lpstr>
      <vt:lpstr>IC Certification for Determination Form</vt:lpstr>
      <vt:lpstr>Vendor Portal &amp; Contract Portal</vt:lpstr>
      <vt:lpstr>Existing Vendor</vt:lpstr>
      <vt:lpstr>Existing Vendor – No Determination on file OR Services do not match determination</vt:lpstr>
      <vt:lpstr>IC Service Agreement Template</vt:lpstr>
      <vt:lpstr>New Vendor – No Banner ID</vt:lpstr>
      <vt:lpstr>Independent Contractor Resources</vt:lpstr>
      <vt:lpstr>Payment Processing </vt:lpstr>
      <vt:lpstr>Electronic Receiving </vt:lpstr>
      <vt:lpstr>Payment Verification </vt:lpstr>
      <vt:lpstr>Independent Contractor Workflow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Hartman, Rebecca Kraft</dc:creator>
  <cp:lastModifiedBy>Jones, Alexis Lynn</cp:lastModifiedBy>
  <cp:revision>9</cp:revision>
  <dcterms:created xsi:type="dcterms:W3CDTF">2023-02-21T19:09:21Z</dcterms:created>
  <dcterms:modified xsi:type="dcterms:W3CDTF">2024-01-02T19:17:02Z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0x0101008E0AE534F7792A4A9F1978FF31D2C529</vt:lpwstr>
  </property>
</Properties>
</file>