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2" showSpecialPlsOnTitleSld="0" strictFirstAndLastChars="0" saveSubsetFonts="1">
  <p:sldMasterIdLst>
    <p:sldMasterId id="2147483648" r:id="rId1"/>
  </p:sldMasterIdLst>
  <p:notesMasterIdLst>
    <p:notesMasterId r:id="rId29"/>
  </p:notesMasterIdLst>
  <p:handoutMasterIdLst>
    <p:handoutMasterId r:id="rId30"/>
  </p:handoutMasterIdLst>
  <p:sldIdLst>
    <p:sldId id="553" r:id="rId2"/>
    <p:sldId id="756" r:id="rId3"/>
    <p:sldId id="753" r:id="rId4"/>
    <p:sldId id="775" r:id="rId5"/>
    <p:sldId id="762" r:id="rId6"/>
    <p:sldId id="763" r:id="rId7"/>
    <p:sldId id="758" r:id="rId8"/>
    <p:sldId id="791" r:id="rId9"/>
    <p:sldId id="709" r:id="rId10"/>
    <p:sldId id="708" r:id="rId11"/>
    <p:sldId id="786" r:id="rId12"/>
    <p:sldId id="785" r:id="rId13"/>
    <p:sldId id="790" r:id="rId14"/>
    <p:sldId id="761" r:id="rId15"/>
    <p:sldId id="771" r:id="rId16"/>
    <p:sldId id="778" r:id="rId17"/>
    <p:sldId id="774" r:id="rId18"/>
    <p:sldId id="773" r:id="rId19"/>
    <p:sldId id="777" r:id="rId20"/>
    <p:sldId id="781" r:id="rId21"/>
    <p:sldId id="783" r:id="rId22"/>
    <p:sldId id="787" r:id="rId23"/>
    <p:sldId id="759" r:id="rId24"/>
    <p:sldId id="782" r:id="rId25"/>
    <p:sldId id="784" r:id="rId26"/>
    <p:sldId id="792" r:id="rId27"/>
    <p:sldId id="788" r:id="rId28"/>
  </p:sldIdLst>
  <p:sldSz cx="9144000" cy="6858000" type="screen4x3"/>
  <p:notesSz cx="7010400" cy="9296400"/>
  <p:defaultTextStyle>
    <a:defPPr>
      <a:defRPr lang="en-US"/>
    </a:defPPr>
    <a:lvl1pPr algn="l" rtl="0" fontAlgn="base">
      <a:spcBef>
        <a:spcPct val="0"/>
      </a:spcBef>
      <a:spcAft>
        <a:spcPct val="0"/>
      </a:spcAft>
      <a:defRPr sz="2400" kern="1200">
        <a:solidFill>
          <a:schemeClr val="tx2"/>
        </a:solidFill>
        <a:latin typeface="Georgia" pitchFamily="18" charset="0"/>
        <a:ea typeface="Geneva"/>
        <a:cs typeface="Geneva"/>
      </a:defRPr>
    </a:lvl1pPr>
    <a:lvl2pPr marL="457200" algn="l" rtl="0" fontAlgn="base">
      <a:spcBef>
        <a:spcPct val="0"/>
      </a:spcBef>
      <a:spcAft>
        <a:spcPct val="0"/>
      </a:spcAft>
      <a:defRPr sz="2400" kern="1200">
        <a:solidFill>
          <a:schemeClr val="tx2"/>
        </a:solidFill>
        <a:latin typeface="Georgia" pitchFamily="18" charset="0"/>
        <a:ea typeface="Geneva"/>
        <a:cs typeface="Geneva"/>
      </a:defRPr>
    </a:lvl2pPr>
    <a:lvl3pPr marL="914400" algn="l" rtl="0" fontAlgn="base">
      <a:spcBef>
        <a:spcPct val="0"/>
      </a:spcBef>
      <a:spcAft>
        <a:spcPct val="0"/>
      </a:spcAft>
      <a:defRPr sz="2400" kern="1200">
        <a:solidFill>
          <a:schemeClr val="tx2"/>
        </a:solidFill>
        <a:latin typeface="Georgia" pitchFamily="18" charset="0"/>
        <a:ea typeface="Geneva"/>
        <a:cs typeface="Geneva"/>
      </a:defRPr>
    </a:lvl3pPr>
    <a:lvl4pPr marL="1371600" algn="l" rtl="0" fontAlgn="base">
      <a:spcBef>
        <a:spcPct val="0"/>
      </a:spcBef>
      <a:spcAft>
        <a:spcPct val="0"/>
      </a:spcAft>
      <a:defRPr sz="2400" kern="1200">
        <a:solidFill>
          <a:schemeClr val="tx2"/>
        </a:solidFill>
        <a:latin typeface="Georgia" pitchFamily="18" charset="0"/>
        <a:ea typeface="Geneva"/>
        <a:cs typeface="Geneva"/>
      </a:defRPr>
    </a:lvl4pPr>
    <a:lvl5pPr marL="1828800" algn="l" rtl="0" fontAlgn="base">
      <a:spcBef>
        <a:spcPct val="0"/>
      </a:spcBef>
      <a:spcAft>
        <a:spcPct val="0"/>
      </a:spcAft>
      <a:defRPr sz="2400" kern="1200">
        <a:solidFill>
          <a:schemeClr val="tx2"/>
        </a:solidFill>
        <a:latin typeface="Georgia" pitchFamily="18" charset="0"/>
        <a:ea typeface="Geneva"/>
        <a:cs typeface="Geneva"/>
      </a:defRPr>
    </a:lvl5pPr>
    <a:lvl6pPr marL="2286000" algn="l" defTabSz="914400" rtl="0" eaLnBrk="1" latinLnBrk="0" hangingPunct="1">
      <a:defRPr sz="2400" kern="1200">
        <a:solidFill>
          <a:schemeClr val="tx2"/>
        </a:solidFill>
        <a:latin typeface="Georgia" pitchFamily="18" charset="0"/>
        <a:ea typeface="Geneva"/>
        <a:cs typeface="Geneva"/>
      </a:defRPr>
    </a:lvl6pPr>
    <a:lvl7pPr marL="2743200" algn="l" defTabSz="914400" rtl="0" eaLnBrk="1" latinLnBrk="0" hangingPunct="1">
      <a:defRPr sz="2400" kern="1200">
        <a:solidFill>
          <a:schemeClr val="tx2"/>
        </a:solidFill>
        <a:latin typeface="Georgia" pitchFamily="18" charset="0"/>
        <a:ea typeface="Geneva"/>
        <a:cs typeface="Geneva"/>
      </a:defRPr>
    </a:lvl7pPr>
    <a:lvl8pPr marL="3200400" algn="l" defTabSz="914400" rtl="0" eaLnBrk="1" latinLnBrk="0" hangingPunct="1">
      <a:defRPr sz="2400" kern="1200">
        <a:solidFill>
          <a:schemeClr val="tx2"/>
        </a:solidFill>
        <a:latin typeface="Georgia" pitchFamily="18" charset="0"/>
        <a:ea typeface="Geneva"/>
        <a:cs typeface="Geneva"/>
      </a:defRPr>
    </a:lvl8pPr>
    <a:lvl9pPr marL="3657600" algn="l" defTabSz="914400" rtl="0" eaLnBrk="1" latinLnBrk="0" hangingPunct="1">
      <a:defRPr sz="2400" kern="1200">
        <a:solidFill>
          <a:schemeClr val="tx2"/>
        </a:solidFill>
        <a:latin typeface="Georgia" pitchFamily="18" charset="0"/>
        <a:ea typeface="Geneva"/>
        <a:cs typeface="Geneva"/>
      </a:defRPr>
    </a:lvl9pPr>
  </p:defaultTextStyle>
  <p:extLst>
    <p:ext uri="{521415D9-36F7-43E2-AB2F-B90AF26B5E84}">
      <p14:sectionLst xmlns:p14="http://schemas.microsoft.com/office/powerpoint/2010/main">
        <p14:section name="Default Section" id="{4D46B974-A2AD-487D-9453-F8FBD2AD92A0}">
          <p14:sldIdLst>
            <p14:sldId id="553"/>
            <p14:sldId id="756"/>
            <p14:sldId id="753"/>
            <p14:sldId id="775"/>
          </p14:sldIdLst>
        </p14:section>
        <p14:section name="Untitled Section" id="{09851825-B99D-48CE-83E8-34B32AFDD8C8}">
          <p14:sldIdLst>
            <p14:sldId id="762"/>
            <p14:sldId id="763"/>
            <p14:sldId id="758"/>
            <p14:sldId id="791"/>
            <p14:sldId id="709"/>
            <p14:sldId id="708"/>
            <p14:sldId id="786"/>
            <p14:sldId id="785"/>
            <p14:sldId id="790"/>
            <p14:sldId id="761"/>
            <p14:sldId id="771"/>
            <p14:sldId id="778"/>
            <p14:sldId id="774"/>
            <p14:sldId id="773"/>
            <p14:sldId id="777"/>
            <p14:sldId id="781"/>
            <p14:sldId id="783"/>
            <p14:sldId id="787"/>
            <p14:sldId id="759"/>
            <p14:sldId id="782"/>
            <p14:sldId id="784"/>
            <p14:sldId id="792"/>
            <p14:sldId id="788"/>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9" userDrawn="1">
          <p15:clr>
            <a:srgbClr val="A4A3A4"/>
          </p15:clr>
        </p15:guide>
        <p15:guide id="2" pos="22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3300"/>
    <a:srgbClr val="7F5111"/>
    <a:srgbClr val="633E0D"/>
    <a:srgbClr val="D09E25"/>
    <a:srgbClr val="2B1206"/>
    <a:srgbClr val="3B1808"/>
    <a:srgbClr val="F7C21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53" autoAdjust="0"/>
    <p:restoredTop sz="86376" autoAdjust="0"/>
  </p:normalViewPr>
  <p:slideViewPr>
    <p:cSldViewPr>
      <p:cViewPr varScale="1">
        <p:scale>
          <a:sx n="111" d="100"/>
          <a:sy n="111" d="100"/>
        </p:scale>
        <p:origin x="1368" y="96"/>
      </p:cViewPr>
      <p:guideLst>
        <p:guide orient="horz" pos="2160"/>
        <p:guide pos="2880"/>
      </p:guideLst>
    </p:cSldViewPr>
  </p:slideViewPr>
  <p:outlineViewPr>
    <p:cViewPr>
      <p:scale>
        <a:sx n="33" d="100"/>
        <a:sy n="33" d="100"/>
      </p:scale>
      <p:origin x="0" y="-5624"/>
    </p:cViewPr>
  </p:outlineViewPr>
  <p:notesTextViewPr>
    <p:cViewPr>
      <p:scale>
        <a:sx n="3" d="2"/>
        <a:sy n="3" d="2"/>
      </p:scale>
      <p:origin x="0" y="0"/>
    </p:cViewPr>
  </p:notesTextViewPr>
  <p:sorterViewPr>
    <p:cViewPr>
      <p:scale>
        <a:sx n="70" d="100"/>
        <a:sy n="70" d="100"/>
      </p:scale>
      <p:origin x="0" y="0"/>
    </p:cViewPr>
  </p:sorterViewPr>
  <p:notesViewPr>
    <p:cSldViewPr>
      <p:cViewPr varScale="1">
        <p:scale>
          <a:sx n="92" d="100"/>
          <a:sy n="92" d="100"/>
        </p:scale>
        <p:origin x="1888" y="184"/>
      </p:cViewPr>
      <p:guideLst>
        <p:guide orient="horz" pos="2929"/>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0"/>
            <a:ext cx="3037211" cy="464820"/>
          </a:xfrm>
          <a:prstGeom prst="rect">
            <a:avLst/>
          </a:prstGeom>
        </p:spPr>
        <p:txBody>
          <a:bodyPr vert="horz" lIns="92293" tIns="46148" rIns="92293" bIns="46148" rtlCol="0"/>
          <a:lstStyle>
            <a:lvl1pPr algn="l" eaLnBrk="0" hangingPunct="0">
              <a:defRPr sz="1200">
                <a:latin typeface="Georgia" pitchFamily="-64" charset="0"/>
                <a:ea typeface="Geneva" pitchFamily="-64" charset="0"/>
                <a:cs typeface="Geneva" pitchFamily="-64" charset="0"/>
              </a:defRPr>
            </a:lvl1pPr>
          </a:lstStyle>
          <a:p>
            <a:pPr>
              <a:defRPr/>
            </a:pPr>
            <a:endParaRPr lang="en-US" dirty="0"/>
          </a:p>
        </p:txBody>
      </p:sp>
      <p:sp>
        <p:nvSpPr>
          <p:cNvPr id="3" name="Date Placeholder 2"/>
          <p:cNvSpPr>
            <a:spLocks noGrp="1"/>
          </p:cNvSpPr>
          <p:nvPr>
            <p:ph type="dt" sz="quarter" idx="1"/>
          </p:nvPr>
        </p:nvSpPr>
        <p:spPr>
          <a:xfrm>
            <a:off x="3971620" y="0"/>
            <a:ext cx="3037211" cy="464820"/>
          </a:xfrm>
          <a:prstGeom prst="rect">
            <a:avLst/>
          </a:prstGeom>
        </p:spPr>
        <p:txBody>
          <a:bodyPr vert="horz" lIns="92293" tIns="46148" rIns="92293" bIns="46148" rtlCol="0"/>
          <a:lstStyle>
            <a:lvl1pPr algn="r" eaLnBrk="0" hangingPunct="0">
              <a:defRPr sz="1200">
                <a:latin typeface="Georgia" pitchFamily="-64" charset="0"/>
                <a:ea typeface="Geneva" pitchFamily="-64" charset="0"/>
                <a:cs typeface="Geneva" pitchFamily="-64" charset="0"/>
              </a:defRPr>
            </a:lvl1pPr>
          </a:lstStyle>
          <a:p>
            <a:pPr>
              <a:defRPr/>
            </a:pPr>
            <a:fld id="{B6E80E0D-FAFB-4B77-8DB5-7B6D080A6B43}" type="datetimeFigureOut">
              <a:rPr lang="en-US"/>
              <a:pPr>
                <a:defRPr/>
              </a:pPr>
              <a:t>2/2/2026</a:t>
            </a:fld>
            <a:endParaRPr lang="en-US" dirty="0"/>
          </a:p>
        </p:txBody>
      </p:sp>
      <p:sp>
        <p:nvSpPr>
          <p:cNvPr id="4" name="Footer Placeholder 3"/>
          <p:cNvSpPr>
            <a:spLocks noGrp="1"/>
          </p:cNvSpPr>
          <p:nvPr>
            <p:ph type="ftr" sz="quarter" idx="2"/>
          </p:nvPr>
        </p:nvSpPr>
        <p:spPr>
          <a:xfrm>
            <a:off x="3" y="8830015"/>
            <a:ext cx="3037211" cy="464820"/>
          </a:xfrm>
          <a:prstGeom prst="rect">
            <a:avLst/>
          </a:prstGeom>
        </p:spPr>
        <p:txBody>
          <a:bodyPr vert="horz" lIns="92293" tIns="46148" rIns="92293" bIns="46148" rtlCol="0" anchor="b"/>
          <a:lstStyle>
            <a:lvl1pPr algn="l" eaLnBrk="0" hangingPunct="0">
              <a:defRPr sz="1200">
                <a:latin typeface="Georgia" pitchFamily="-64" charset="0"/>
                <a:ea typeface="Geneva" pitchFamily="-64" charset="0"/>
                <a:cs typeface="Geneva" pitchFamily="-64" charset="0"/>
              </a:defRPr>
            </a:lvl1pPr>
          </a:lstStyle>
          <a:p>
            <a:pPr>
              <a:defRPr/>
            </a:pPr>
            <a:endParaRPr lang="en-US" dirty="0"/>
          </a:p>
        </p:txBody>
      </p:sp>
      <p:sp>
        <p:nvSpPr>
          <p:cNvPr id="5" name="Slide Number Placeholder 4"/>
          <p:cNvSpPr>
            <a:spLocks noGrp="1"/>
          </p:cNvSpPr>
          <p:nvPr>
            <p:ph type="sldNum" sz="quarter" idx="3"/>
          </p:nvPr>
        </p:nvSpPr>
        <p:spPr>
          <a:xfrm>
            <a:off x="3971620" y="8830015"/>
            <a:ext cx="3037211" cy="464820"/>
          </a:xfrm>
          <a:prstGeom prst="rect">
            <a:avLst/>
          </a:prstGeom>
        </p:spPr>
        <p:txBody>
          <a:bodyPr vert="horz" lIns="92293" tIns="46148" rIns="92293" bIns="46148" rtlCol="0" anchor="b"/>
          <a:lstStyle>
            <a:lvl1pPr algn="r" eaLnBrk="0" hangingPunct="0">
              <a:defRPr sz="1200">
                <a:latin typeface="Georgia" pitchFamily="-64" charset="0"/>
                <a:ea typeface="Geneva" pitchFamily="-64" charset="0"/>
                <a:cs typeface="Geneva" pitchFamily="-64" charset="0"/>
              </a:defRPr>
            </a:lvl1pPr>
          </a:lstStyle>
          <a:p>
            <a:pPr>
              <a:defRPr/>
            </a:pPr>
            <a:fld id="{7BD9EF64-E68E-442A-B243-AAC87167A7CC}" type="slidenum">
              <a:rPr lang="en-US"/>
              <a:pPr>
                <a:defRPr/>
              </a:pPr>
              <a:t>‹#›</a:t>
            </a:fld>
            <a:endParaRPr lang="en-US" dirty="0"/>
          </a:p>
        </p:txBody>
      </p:sp>
    </p:spTree>
    <p:extLst>
      <p:ext uri="{BB962C8B-B14F-4D97-AF65-F5344CB8AC3E}">
        <p14:creationId xmlns:p14="http://schemas.microsoft.com/office/powerpoint/2010/main" val="31890810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626" name="Rectangle 2"/>
          <p:cNvSpPr>
            <a:spLocks noGrp="1" noChangeArrowheads="1"/>
          </p:cNvSpPr>
          <p:nvPr>
            <p:ph type="hdr" sz="quarter"/>
          </p:nvPr>
        </p:nvSpPr>
        <p:spPr bwMode="auto">
          <a:xfrm>
            <a:off x="3" y="0"/>
            <a:ext cx="3037211" cy="464820"/>
          </a:xfrm>
          <a:prstGeom prst="rect">
            <a:avLst/>
          </a:prstGeom>
          <a:noFill/>
          <a:ln w="9525">
            <a:noFill/>
            <a:miter lim="800000"/>
            <a:headEnd/>
            <a:tailEnd/>
          </a:ln>
        </p:spPr>
        <p:txBody>
          <a:bodyPr vert="horz" wrap="square" lIns="92293" tIns="46148" rIns="92293" bIns="46148" numCol="1" anchor="t" anchorCtr="0" compatLnSpc="1">
            <a:prstTxWarp prst="textNoShape">
              <a:avLst/>
            </a:prstTxWarp>
          </a:bodyPr>
          <a:lstStyle>
            <a:lvl1pPr eaLnBrk="0" hangingPunct="0">
              <a:defRPr sz="1200">
                <a:latin typeface="Georgia" pitchFamily="-64" charset="0"/>
                <a:ea typeface="Geneva" pitchFamily="-64" charset="0"/>
                <a:cs typeface="Geneva" pitchFamily="-64" charset="0"/>
              </a:defRPr>
            </a:lvl1pPr>
          </a:lstStyle>
          <a:p>
            <a:pPr>
              <a:defRPr/>
            </a:pPr>
            <a:endParaRPr lang="en-US" dirty="0"/>
          </a:p>
        </p:txBody>
      </p:sp>
      <p:sp>
        <p:nvSpPr>
          <p:cNvPr id="26627" name="Rectangle 3"/>
          <p:cNvSpPr>
            <a:spLocks noGrp="1" noChangeArrowheads="1"/>
          </p:cNvSpPr>
          <p:nvPr>
            <p:ph type="dt" idx="1"/>
          </p:nvPr>
        </p:nvSpPr>
        <p:spPr bwMode="auto">
          <a:xfrm>
            <a:off x="3973190" y="0"/>
            <a:ext cx="3037211" cy="464820"/>
          </a:xfrm>
          <a:prstGeom prst="rect">
            <a:avLst/>
          </a:prstGeom>
          <a:noFill/>
          <a:ln w="9525">
            <a:noFill/>
            <a:miter lim="800000"/>
            <a:headEnd/>
            <a:tailEnd/>
          </a:ln>
        </p:spPr>
        <p:txBody>
          <a:bodyPr vert="horz" wrap="square" lIns="92293" tIns="46148" rIns="92293" bIns="46148" numCol="1" anchor="t" anchorCtr="0" compatLnSpc="1">
            <a:prstTxWarp prst="textNoShape">
              <a:avLst/>
            </a:prstTxWarp>
          </a:bodyPr>
          <a:lstStyle>
            <a:lvl1pPr algn="r" eaLnBrk="0" hangingPunct="0">
              <a:defRPr sz="1200">
                <a:latin typeface="Georgia" pitchFamily="-64" charset="0"/>
                <a:ea typeface="Geneva" pitchFamily="-64" charset="0"/>
                <a:cs typeface="Geneva" pitchFamily="-64" charset="0"/>
              </a:defRPr>
            </a:lvl1pPr>
          </a:lstStyle>
          <a:p>
            <a:pPr>
              <a:defRPr/>
            </a:pPr>
            <a:endParaRPr lang="en-US" dirty="0"/>
          </a:p>
        </p:txBody>
      </p:sp>
      <p:sp>
        <p:nvSpPr>
          <p:cNvPr id="66564" name="Rectangle 4"/>
          <p:cNvSpPr>
            <a:spLocks noGrp="1" noRot="1" noChangeAspect="1" noChangeArrowheads="1" noTextEdit="1"/>
          </p:cNvSpPr>
          <p:nvPr>
            <p:ph type="sldImg" idx="2"/>
          </p:nvPr>
        </p:nvSpPr>
        <p:spPr bwMode="auto">
          <a:xfrm>
            <a:off x="1179513" y="695325"/>
            <a:ext cx="4651375" cy="3487738"/>
          </a:xfrm>
          <a:prstGeom prst="rect">
            <a:avLst/>
          </a:prstGeom>
          <a:noFill/>
          <a:ln w="9525">
            <a:solidFill>
              <a:srgbClr val="000000"/>
            </a:solidFill>
            <a:miter lim="800000"/>
            <a:headEnd/>
            <a:tailEnd/>
          </a:ln>
        </p:spPr>
      </p:sp>
      <p:sp>
        <p:nvSpPr>
          <p:cNvPr id="26629" name="Rectangle 5"/>
          <p:cNvSpPr>
            <a:spLocks noGrp="1" noChangeArrowheads="1"/>
          </p:cNvSpPr>
          <p:nvPr>
            <p:ph type="body" sz="quarter" idx="3"/>
          </p:nvPr>
        </p:nvSpPr>
        <p:spPr bwMode="auto">
          <a:xfrm>
            <a:off x="934409" y="4415010"/>
            <a:ext cx="5141589" cy="4184945"/>
          </a:xfrm>
          <a:prstGeom prst="rect">
            <a:avLst/>
          </a:prstGeom>
          <a:noFill/>
          <a:ln w="9525">
            <a:noFill/>
            <a:miter lim="800000"/>
            <a:headEnd/>
            <a:tailEnd/>
          </a:ln>
        </p:spPr>
        <p:txBody>
          <a:bodyPr vert="horz" wrap="square" lIns="92293" tIns="46148" rIns="92293" bIns="46148"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6630" name="Rectangle 6"/>
          <p:cNvSpPr>
            <a:spLocks noGrp="1" noChangeArrowheads="1"/>
          </p:cNvSpPr>
          <p:nvPr>
            <p:ph type="ftr" sz="quarter" idx="4"/>
          </p:nvPr>
        </p:nvSpPr>
        <p:spPr bwMode="auto">
          <a:xfrm>
            <a:off x="3" y="8831583"/>
            <a:ext cx="3037211" cy="464819"/>
          </a:xfrm>
          <a:prstGeom prst="rect">
            <a:avLst/>
          </a:prstGeom>
          <a:noFill/>
          <a:ln w="9525">
            <a:noFill/>
            <a:miter lim="800000"/>
            <a:headEnd/>
            <a:tailEnd/>
          </a:ln>
        </p:spPr>
        <p:txBody>
          <a:bodyPr vert="horz" wrap="square" lIns="92293" tIns="46148" rIns="92293" bIns="46148" numCol="1" anchor="b" anchorCtr="0" compatLnSpc="1">
            <a:prstTxWarp prst="textNoShape">
              <a:avLst/>
            </a:prstTxWarp>
          </a:bodyPr>
          <a:lstStyle>
            <a:lvl1pPr eaLnBrk="0" hangingPunct="0">
              <a:defRPr sz="1200">
                <a:latin typeface="Georgia" pitchFamily="-64" charset="0"/>
                <a:ea typeface="Geneva" pitchFamily="-64" charset="0"/>
                <a:cs typeface="Geneva" pitchFamily="-64" charset="0"/>
              </a:defRPr>
            </a:lvl1pPr>
          </a:lstStyle>
          <a:p>
            <a:pPr>
              <a:defRPr/>
            </a:pPr>
            <a:endParaRPr lang="en-US" dirty="0"/>
          </a:p>
        </p:txBody>
      </p:sp>
      <p:sp>
        <p:nvSpPr>
          <p:cNvPr id="26631" name="Rectangle 7"/>
          <p:cNvSpPr>
            <a:spLocks noGrp="1" noChangeArrowheads="1"/>
          </p:cNvSpPr>
          <p:nvPr>
            <p:ph type="sldNum" sz="quarter" idx="5"/>
          </p:nvPr>
        </p:nvSpPr>
        <p:spPr bwMode="auto">
          <a:xfrm>
            <a:off x="3973190" y="8831583"/>
            <a:ext cx="3037211" cy="464819"/>
          </a:xfrm>
          <a:prstGeom prst="rect">
            <a:avLst/>
          </a:prstGeom>
          <a:noFill/>
          <a:ln w="9525">
            <a:noFill/>
            <a:miter lim="800000"/>
            <a:headEnd/>
            <a:tailEnd/>
          </a:ln>
        </p:spPr>
        <p:txBody>
          <a:bodyPr vert="horz" wrap="square" lIns="92293" tIns="46148" rIns="92293" bIns="46148" numCol="1" anchor="b" anchorCtr="0" compatLnSpc="1">
            <a:prstTxWarp prst="textNoShape">
              <a:avLst/>
            </a:prstTxWarp>
          </a:bodyPr>
          <a:lstStyle>
            <a:lvl1pPr algn="r" eaLnBrk="0" hangingPunct="0">
              <a:defRPr sz="1200">
                <a:latin typeface="Georgia" pitchFamily="-64" charset="0"/>
                <a:ea typeface="Geneva" pitchFamily="-64" charset="0"/>
                <a:cs typeface="Geneva" pitchFamily="-64" charset="0"/>
              </a:defRPr>
            </a:lvl1pPr>
          </a:lstStyle>
          <a:p>
            <a:pPr>
              <a:defRPr/>
            </a:pPr>
            <a:fld id="{7599334F-9603-43DA-8370-C08C3C1BF0C0}" type="slidenum">
              <a:rPr lang="en-US"/>
              <a:pPr>
                <a:defRPr/>
              </a:pPr>
              <a:t>‹#›</a:t>
            </a:fld>
            <a:endParaRPr lang="en-US" dirty="0"/>
          </a:p>
        </p:txBody>
      </p:sp>
    </p:spTree>
    <p:extLst>
      <p:ext uri="{BB962C8B-B14F-4D97-AF65-F5344CB8AC3E}">
        <p14:creationId xmlns:p14="http://schemas.microsoft.com/office/powerpoint/2010/main" val="154559388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Georgia" pitchFamily="-64" charset="0"/>
        <a:ea typeface="Geneva" pitchFamily="-64" charset="0"/>
        <a:cs typeface="Geneva" pitchFamily="-64" charset="0"/>
      </a:defRPr>
    </a:lvl1pPr>
    <a:lvl2pPr marL="457200" algn="l" rtl="0" eaLnBrk="0" fontAlgn="base" hangingPunct="0">
      <a:spcBef>
        <a:spcPct val="30000"/>
      </a:spcBef>
      <a:spcAft>
        <a:spcPct val="0"/>
      </a:spcAft>
      <a:defRPr sz="1200" kern="1200">
        <a:solidFill>
          <a:schemeClr val="tx1"/>
        </a:solidFill>
        <a:latin typeface="Georgia" pitchFamily="-64" charset="0"/>
        <a:ea typeface="Geneva" pitchFamily="-64" charset="0"/>
        <a:cs typeface="Geneva" pitchFamily="-64" charset="0"/>
      </a:defRPr>
    </a:lvl2pPr>
    <a:lvl3pPr marL="914400" algn="l" rtl="0" eaLnBrk="0" fontAlgn="base" hangingPunct="0">
      <a:spcBef>
        <a:spcPct val="30000"/>
      </a:spcBef>
      <a:spcAft>
        <a:spcPct val="0"/>
      </a:spcAft>
      <a:defRPr sz="1200" kern="1200">
        <a:solidFill>
          <a:schemeClr val="tx1"/>
        </a:solidFill>
        <a:latin typeface="Georgia" pitchFamily="-64" charset="0"/>
        <a:ea typeface="Geneva" pitchFamily="-64" charset="0"/>
        <a:cs typeface="Geneva" pitchFamily="-64" charset="0"/>
      </a:defRPr>
    </a:lvl3pPr>
    <a:lvl4pPr marL="1371600" algn="l" rtl="0" eaLnBrk="0" fontAlgn="base" hangingPunct="0">
      <a:spcBef>
        <a:spcPct val="30000"/>
      </a:spcBef>
      <a:spcAft>
        <a:spcPct val="0"/>
      </a:spcAft>
      <a:defRPr sz="1200" kern="1200">
        <a:solidFill>
          <a:schemeClr val="tx1"/>
        </a:solidFill>
        <a:latin typeface="Georgia" pitchFamily="-64" charset="0"/>
        <a:ea typeface="Geneva" pitchFamily="-64" charset="0"/>
        <a:cs typeface="Geneva" pitchFamily="-64" charset="0"/>
      </a:defRPr>
    </a:lvl4pPr>
    <a:lvl5pPr marL="1828800" algn="l" rtl="0" eaLnBrk="0" fontAlgn="base" hangingPunct="0">
      <a:spcBef>
        <a:spcPct val="30000"/>
      </a:spcBef>
      <a:spcAft>
        <a:spcPct val="0"/>
      </a:spcAft>
      <a:defRPr sz="1200" kern="1200">
        <a:solidFill>
          <a:schemeClr val="tx1"/>
        </a:solidFill>
        <a:latin typeface="Georgia" pitchFamily="-64" charset="0"/>
        <a:ea typeface="Geneva" pitchFamily="-64" charset="0"/>
        <a:cs typeface="Geneva" pitchFamily="-6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8263" indent="-287793" eaLnBrk="0" hangingPunct="0">
              <a:defRPr>
                <a:solidFill>
                  <a:schemeClr val="tx1"/>
                </a:solidFill>
                <a:latin typeface="Arial" charset="0"/>
              </a:defRPr>
            </a:lvl2pPr>
            <a:lvl3pPr marL="1151174" indent="-230235" eaLnBrk="0" hangingPunct="0">
              <a:defRPr>
                <a:solidFill>
                  <a:schemeClr val="tx1"/>
                </a:solidFill>
                <a:latin typeface="Arial" charset="0"/>
              </a:defRPr>
            </a:lvl3pPr>
            <a:lvl4pPr marL="1611643" indent="-230235" eaLnBrk="0" hangingPunct="0">
              <a:defRPr>
                <a:solidFill>
                  <a:schemeClr val="tx1"/>
                </a:solidFill>
                <a:latin typeface="Arial" charset="0"/>
              </a:defRPr>
            </a:lvl4pPr>
            <a:lvl5pPr marL="2072114" indent="-230235" eaLnBrk="0" hangingPunct="0">
              <a:defRPr>
                <a:solidFill>
                  <a:schemeClr val="tx1"/>
                </a:solidFill>
                <a:latin typeface="Arial" charset="0"/>
              </a:defRPr>
            </a:lvl5pPr>
            <a:lvl6pPr marL="2532583" indent="-230235" eaLnBrk="0" fontAlgn="base" hangingPunct="0">
              <a:spcBef>
                <a:spcPct val="0"/>
              </a:spcBef>
              <a:spcAft>
                <a:spcPct val="0"/>
              </a:spcAft>
              <a:defRPr>
                <a:solidFill>
                  <a:schemeClr val="tx1"/>
                </a:solidFill>
                <a:latin typeface="Arial" charset="0"/>
              </a:defRPr>
            </a:lvl6pPr>
            <a:lvl7pPr marL="2993051" indent="-230235" eaLnBrk="0" fontAlgn="base" hangingPunct="0">
              <a:spcBef>
                <a:spcPct val="0"/>
              </a:spcBef>
              <a:spcAft>
                <a:spcPct val="0"/>
              </a:spcAft>
              <a:defRPr>
                <a:solidFill>
                  <a:schemeClr val="tx1"/>
                </a:solidFill>
                <a:latin typeface="Arial" charset="0"/>
              </a:defRPr>
            </a:lvl7pPr>
            <a:lvl8pPr marL="3453521" indent="-230235" eaLnBrk="0" fontAlgn="base" hangingPunct="0">
              <a:spcBef>
                <a:spcPct val="0"/>
              </a:spcBef>
              <a:spcAft>
                <a:spcPct val="0"/>
              </a:spcAft>
              <a:defRPr>
                <a:solidFill>
                  <a:schemeClr val="tx1"/>
                </a:solidFill>
                <a:latin typeface="Arial" charset="0"/>
              </a:defRPr>
            </a:lvl8pPr>
            <a:lvl9pPr marL="3913991" indent="-230235" eaLnBrk="0" fontAlgn="base" hangingPunct="0">
              <a:spcBef>
                <a:spcPct val="0"/>
              </a:spcBef>
              <a:spcAft>
                <a:spcPct val="0"/>
              </a:spcAft>
              <a:defRPr>
                <a:solidFill>
                  <a:schemeClr val="tx1"/>
                </a:solidFill>
                <a:latin typeface="Arial" charset="0"/>
              </a:defRPr>
            </a:lvl9pPr>
          </a:lstStyle>
          <a:p>
            <a:pPr eaLnBrk="1" hangingPunct="1"/>
            <a:fld id="{EFE90529-FBA4-4051-BAA8-9542BE85B6B8}" type="slidenum">
              <a:rPr lang="en-US"/>
              <a:pPr eaLnBrk="1" hangingPunct="1"/>
              <a:t>2</a:t>
            </a:fld>
            <a:endParaRPr lang="en-US" dirty="0"/>
          </a:p>
        </p:txBody>
      </p:sp>
      <p:sp>
        <p:nvSpPr>
          <p:cNvPr id="24579" name="Rectangle 2"/>
          <p:cNvSpPr>
            <a:spLocks noGrp="1" noRot="1" noChangeAspect="1" noChangeArrowheads="1" noTextEdit="1"/>
          </p:cNvSpPr>
          <p:nvPr>
            <p:ph type="sldImg"/>
          </p:nvPr>
        </p:nvSpPr>
        <p:spPr>
          <a:xfrm>
            <a:off x="1181100" y="695325"/>
            <a:ext cx="4649788" cy="3487738"/>
          </a:xfrm>
          <a:ln/>
        </p:spPr>
      </p:sp>
      <p:sp>
        <p:nvSpPr>
          <p:cNvPr id="24580" name="Rectangle 3"/>
          <p:cNvSpPr>
            <a:spLocks noGrp="1" noChangeArrowheads="1"/>
          </p:cNvSpPr>
          <p:nvPr>
            <p:ph type="body" idx="1"/>
          </p:nvPr>
        </p:nvSpPr>
        <p:spPr>
          <a:xfrm>
            <a:off x="936346" y="4415791"/>
            <a:ext cx="5137713" cy="4184994"/>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a:p>
        </p:txBody>
      </p:sp>
    </p:spTree>
    <p:extLst>
      <p:ext uri="{BB962C8B-B14F-4D97-AF65-F5344CB8AC3E}">
        <p14:creationId xmlns:p14="http://schemas.microsoft.com/office/powerpoint/2010/main" val="42521889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7599334F-9603-43DA-8370-C08C3C1BF0C0}" type="slidenum">
              <a:rPr lang="en-US" smtClean="0"/>
              <a:pPr>
                <a:defRPr/>
              </a:pPr>
              <a:t>14</a:t>
            </a:fld>
            <a:endParaRPr lang="en-US" dirty="0"/>
          </a:p>
        </p:txBody>
      </p:sp>
    </p:spTree>
    <p:extLst>
      <p:ext uri="{BB962C8B-B14F-4D97-AF65-F5344CB8AC3E}">
        <p14:creationId xmlns:p14="http://schemas.microsoft.com/office/powerpoint/2010/main" val="16886176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7599334F-9603-43DA-8370-C08C3C1BF0C0}" type="slidenum">
              <a:rPr lang="en-US" smtClean="0"/>
              <a:pPr>
                <a:defRPr/>
              </a:pPr>
              <a:t>16</a:t>
            </a:fld>
            <a:endParaRPr lang="en-US" dirty="0"/>
          </a:p>
        </p:txBody>
      </p:sp>
    </p:spTree>
    <p:extLst>
      <p:ext uri="{BB962C8B-B14F-4D97-AF65-F5344CB8AC3E}">
        <p14:creationId xmlns:p14="http://schemas.microsoft.com/office/powerpoint/2010/main" val="29713391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7599334F-9603-43DA-8370-C08C3C1BF0C0}" type="slidenum">
              <a:rPr lang="en-US" smtClean="0"/>
              <a:pPr>
                <a:defRPr/>
              </a:pPr>
              <a:t>17</a:t>
            </a:fld>
            <a:endParaRPr lang="en-US" dirty="0"/>
          </a:p>
        </p:txBody>
      </p:sp>
    </p:spTree>
    <p:extLst>
      <p:ext uri="{BB962C8B-B14F-4D97-AF65-F5344CB8AC3E}">
        <p14:creationId xmlns:p14="http://schemas.microsoft.com/office/powerpoint/2010/main" val="40983910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7599334F-9603-43DA-8370-C08C3C1BF0C0}" type="slidenum">
              <a:rPr lang="en-US" smtClean="0"/>
              <a:pPr>
                <a:defRPr/>
              </a:pPr>
              <a:t>19</a:t>
            </a:fld>
            <a:endParaRPr lang="en-US" dirty="0"/>
          </a:p>
        </p:txBody>
      </p:sp>
    </p:spTree>
    <p:extLst>
      <p:ext uri="{BB962C8B-B14F-4D97-AF65-F5344CB8AC3E}">
        <p14:creationId xmlns:p14="http://schemas.microsoft.com/office/powerpoint/2010/main" val="12055548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7599334F-9603-43DA-8370-C08C3C1BF0C0}" type="slidenum">
              <a:rPr lang="en-US" smtClean="0"/>
              <a:pPr>
                <a:defRPr/>
              </a:pPr>
              <a:t>20</a:t>
            </a:fld>
            <a:endParaRPr lang="en-US" dirty="0"/>
          </a:p>
        </p:txBody>
      </p:sp>
    </p:spTree>
    <p:extLst>
      <p:ext uri="{BB962C8B-B14F-4D97-AF65-F5344CB8AC3E}">
        <p14:creationId xmlns:p14="http://schemas.microsoft.com/office/powerpoint/2010/main" val="2348450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7599334F-9603-43DA-8370-C08C3C1BF0C0}" type="slidenum">
              <a:rPr lang="en-US" smtClean="0"/>
              <a:pPr>
                <a:defRPr/>
              </a:pPr>
              <a:t>21</a:t>
            </a:fld>
            <a:endParaRPr lang="en-US" dirty="0"/>
          </a:p>
        </p:txBody>
      </p:sp>
    </p:spTree>
    <p:extLst>
      <p:ext uri="{BB962C8B-B14F-4D97-AF65-F5344CB8AC3E}">
        <p14:creationId xmlns:p14="http://schemas.microsoft.com/office/powerpoint/2010/main" val="19034292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7599334F-9603-43DA-8370-C08C3C1BF0C0}" type="slidenum">
              <a:rPr lang="en-US" smtClean="0"/>
              <a:pPr>
                <a:defRPr/>
              </a:pPr>
              <a:t>22</a:t>
            </a:fld>
            <a:endParaRPr lang="en-US" dirty="0"/>
          </a:p>
        </p:txBody>
      </p:sp>
    </p:spTree>
    <p:extLst>
      <p:ext uri="{BB962C8B-B14F-4D97-AF65-F5344CB8AC3E}">
        <p14:creationId xmlns:p14="http://schemas.microsoft.com/office/powerpoint/2010/main" val="42631685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7599334F-9603-43DA-8370-C08C3C1BF0C0}" type="slidenum">
              <a:rPr lang="en-US" smtClean="0"/>
              <a:pPr>
                <a:defRPr/>
              </a:pPr>
              <a:t>23</a:t>
            </a:fld>
            <a:endParaRPr lang="en-US" dirty="0"/>
          </a:p>
        </p:txBody>
      </p:sp>
    </p:spTree>
    <p:extLst>
      <p:ext uri="{BB962C8B-B14F-4D97-AF65-F5344CB8AC3E}">
        <p14:creationId xmlns:p14="http://schemas.microsoft.com/office/powerpoint/2010/main" val="24763675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7599334F-9603-43DA-8370-C08C3C1BF0C0}" type="slidenum">
              <a:rPr lang="en-US" smtClean="0"/>
              <a:pPr>
                <a:defRPr/>
              </a:pPr>
              <a:t>24</a:t>
            </a:fld>
            <a:endParaRPr lang="en-US" dirty="0"/>
          </a:p>
        </p:txBody>
      </p:sp>
    </p:spTree>
    <p:extLst>
      <p:ext uri="{BB962C8B-B14F-4D97-AF65-F5344CB8AC3E}">
        <p14:creationId xmlns:p14="http://schemas.microsoft.com/office/powerpoint/2010/main" val="10892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7599334F-9603-43DA-8370-C08C3C1BF0C0}" type="slidenum">
              <a:rPr lang="en-US" smtClean="0"/>
              <a:pPr>
                <a:defRPr/>
              </a:pPr>
              <a:t>25</a:t>
            </a:fld>
            <a:endParaRPr lang="en-US" dirty="0"/>
          </a:p>
        </p:txBody>
      </p:sp>
    </p:spTree>
    <p:extLst>
      <p:ext uri="{BB962C8B-B14F-4D97-AF65-F5344CB8AC3E}">
        <p14:creationId xmlns:p14="http://schemas.microsoft.com/office/powerpoint/2010/main" val="3717716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7599334F-9603-43DA-8370-C08C3C1BF0C0}" type="slidenum">
              <a:rPr lang="en-US" smtClean="0"/>
              <a:pPr>
                <a:defRPr/>
              </a:pPr>
              <a:t>3</a:t>
            </a:fld>
            <a:endParaRPr lang="en-US" dirty="0"/>
          </a:p>
        </p:txBody>
      </p:sp>
    </p:spTree>
    <p:extLst>
      <p:ext uri="{BB962C8B-B14F-4D97-AF65-F5344CB8AC3E}">
        <p14:creationId xmlns:p14="http://schemas.microsoft.com/office/powerpoint/2010/main" val="31043878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7599334F-9603-43DA-8370-C08C3C1BF0C0}" type="slidenum">
              <a:rPr lang="en-US" smtClean="0"/>
              <a:pPr>
                <a:defRPr/>
              </a:pPr>
              <a:t>26</a:t>
            </a:fld>
            <a:endParaRPr lang="en-US" dirty="0"/>
          </a:p>
        </p:txBody>
      </p:sp>
    </p:spTree>
    <p:extLst>
      <p:ext uri="{BB962C8B-B14F-4D97-AF65-F5344CB8AC3E}">
        <p14:creationId xmlns:p14="http://schemas.microsoft.com/office/powerpoint/2010/main" val="35406347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7599334F-9603-43DA-8370-C08C3C1BF0C0}" type="slidenum">
              <a:rPr lang="en-US" smtClean="0"/>
              <a:pPr>
                <a:defRPr/>
              </a:pPr>
              <a:t>28</a:t>
            </a:fld>
            <a:endParaRPr lang="en-US" dirty="0"/>
          </a:p>
        </p:txBody>
      </p:sp>
    </p:spTree>
    <p:extLst>
      <p:ext uri="{BB962C8B-B14F-4D97-AF65-F5344CB8AC3E}">
        <p14:creationId xmlns:p14="http://schemas.microsoft.com/office/powerpoint/2010/main" val="28344924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7599334F-9603-43DA-8370-C08C3C1BF0C0}" type="slidenum">
              <a:rPr lang="en-US" smtClean="0"/>
              <a:pPr>
                <a:defRPr/>
              </a:pPr>
              <a:t>5</a:t>
            </a:fld>
            <a:endParaRPr lang="en-US" dirty="0"/>
          </a:p>
        </p:txBody>
      </p:sp>
    </p:spTree>
    <p:extLst>
      <p:ext uri="{BB962C8B-B14F-4D97-AF65-F5344CB8AC3E}">
        <p14:creationId xmlns:p14="http://schemas.microsoft.com/office/powerpoint/2010/main" val="11615508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7599334F-9603-43DA-8370-C08C3C1BF0C0}" type="slidenum">
              <a:rPr lang="en-US" smtClean="0"/>
              <a:pPr>
                <a:defRPr/>
              </a:pPr>
              <a:t>6</a:t>
            </a:fld>
            <a:endParaRPr lang="en-US" dirty="0"/>
          </a:p>
        </p:txBody>
      </p:sp>
    </p:spTree>
    <p:extLst>
      <p:ext uri="{BB962C8B-B14F-4D97-AF65-F5344CB8AC3E}">
        <p14:creationId xmlns:p14="http://schemas.microsoft.com/office/powerpoint/2010/main" val="3171291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7599334F-9603-43DA-8370-C08C3C1BF0C0}" type="slidenum">
              <a:rPr lang="en-US" smtClean="0"/>
              <a:pPr>
                <a:defRPr/>
              </a:pPr>
              <a:t>7</a:t>
            </a:fld>
            <a:endParaRPr lang="en-US" dirty="0"/>
          </a:p>
        </p:txBody>
      </p:sp>
    </p:spTree>
    <p:extLst>
      <p:ext uri="{BB962C8B-B14F-4D97-AF65-F5344CB8AC3E}">
        <p14:creationId xmlns:p14="http://schemas.microsoft.com/office/powerpoint/2010/main" val="24156226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7599334F-9603-43DA-8370-C08C3C1BF0C0}" type="slidenum">
              <a:rPr lang="en-US" smtClean="0"/>
              <a:pPr>
                <a:defRPr/>
              </a:pPr>
              <a:t>8</a:t>
            </a:fld>
            <a:endParaRPr lang="en-US" dirty="0"/>
          </a:p>
        </p:txBody>
      </p:sp>
    </p:spTree>
    <p:extLst>
      <p:ext uri="{BB962C8B-B14F-4D97-AF65-F5344CB8AC3E}">
        <p14:creationId xmlns:p14="http://schemas.microsoft.com/office/powerpoint/2010/main" val="21007781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7599334F-9603-43DA-8370-C08C3C1BF0C0}" type="slidenum">
              <a:rPr lang="en-US" smtClean="0"/>
              <a:pPr>
                <a:defRPr/>
              </a:pPr>
              <a:t>10</a:t>
            </a:fld>
            <a:endParaRPr lang="en-US" dirty="0"/>
          </a:p>
        </p:txBody>
      </p:sp>
    </p:spTree>
    <p:extLst>
      <p:ext uri="{BB962C8B-B14F-4D97-AF65-F5344CB8AC3E}">
        <p14:creationId xmlns:p14="http://schemas.microsoft.com/office/powerpoint/2010/main" val="9302248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7599334F-9603-43DA-8370-C08C3C1BF0C0}" type="slidenum">
              <a:rPr lang="en-US" smtClean="0"/>
              <a:pPr>
                <a:defRPr/>
              </a:pPr>
              <a:t>11</a:t>
            </a:fld>
            <a:endParaRPr lang="en-US" dirty="0"/>
          </a:p>
        </p:txBody>
      </p:sp>
    </p:spTree>
    <p:extLst>
      <p:ext uri="{BB962C8B-B14F-4D97-AF65-F5344CB8AC3E}">
        <p14:creationId xmlns:p14="http://schemas.microsoft.com/office/powerpoint/2010/main" val="6653165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7599334F-9603-43DA-8370-C08C3C1BF0C0}" type="slidenum">
              <a:rPr lang="en-US" smtClean="0"/>
              <a:pPr>
                <a:defRPr/>
              </a:pPr>
              <a:t>13</a:t>
            </a:fld>
            <a:endParaRPr lang="en-US" dirty="0"/>
          </a:p>
        </p:txBody>
      </p:sp>
    </p:spTree>
    <p:extLst>
      <p:ext uri="{BB962C8B-B14F-4D97-AF65-F5344CB8AC3E}">
        <p14:creationId xmlns:p14="http://schemas.microsoft.com/office/powerpoint/2010/main" val="13331515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05600" y="304800"/>
            <a:ext cx="2133600" cy="5334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304800"/>
            <a:ext cx="6248400" cy="5334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95400" y="1143000"/>
            <a:ext cx="36957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143500" y="1143000"/>
            <a:ext cx="36957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bwMode="auto">
          <a:xfrm>
            <a:off x="304800" y="304800"/>
            <a:ext cx="8534400" cy="7620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a:t>Click to edit Master title style</a:t>
            </a:r>
          </a:p>
        </p:txBody>
      </p:sp>
      <p:sp>
        <p:nvSpPr>
          <p:cNvPr id="11267" name="Rectangle 3"/>
          <p:cNvSpPr>
            <a:spLocks noGrp="1" noChangeArrowheads="1"/>
          </p:cNvSpPr>
          <p:nvPr>
            <p:ph type="body" idx="1"/>
          </p:nvPr>
        </p:nvSpPr>
        <p:spPr bwMode="auto">
          <a:xfrm>
            <a:off x="1295400" y="1143000"/>
            <a:ext cx="7543800" cy="44958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l" rtl="0" eaLnBrk="0" fontAlgn="base" hangingPunct="0">
        <a:spcBef>
          <a:spcPct val="0"/>
        </a:spcBef>
        <a:spcAft>
          <a:spcPct val="0"/>
        </a:spcAft>
        <a:defRPr sz="3600" b="1">
          <a:solidFill>
            <a:srgbClr val="3B1808"/>
          </a:solidFill>
          <a:latin typeface="+mj-lt"/>
          <a:ea typeface="+mj-ea"/>
          <a:cs typeface="+mj-cs"/>
        </a:defRPr>
      </a:lvl1pPr>
      <a:lvl2pPr algn="l" rtl="0" eaLnBrk="0" fontAlgn="base" hangingPunct="0">
        <a:spcBef>
          <a:spcPct val="0"/>
        </a:spcBef>
        <a:spcAft>
          <a:spcPct val="0"/>
        </a:spcAft>
        <a:defRPr sz="3600" b="1">
          <a:solidFill>
            <a:srgbClr val="3B1808"/>
          </a:solidFill>
          <a:latin typeface="Tahoma" pitchFamily="34" charset="0"/>
          <a:ea typeface="Geneva" pitchFamily="-64" charset="0"/>
          <a:cs typeface="Geneva" pitchFamily="-64" charset="0"/>
        </a:defRPr>
      </a:lvl2pPr>
      <a:lvl3pPr algn="l" rtl="0" eaLnBrk="0" fontAlgn="base" hangingPunct="0">
        <a:spcBef>
          <a:spcPct val="0"/>
        </a:spcBef>
        <a:spcAft>
          <a:spcPct val="0"/>
        </a:spcAft>
        <a:defRPr sz="3600" b="1">
          <a:solidFill>
            <a:srgbClr val="3B1808"/>
          </a:solidFill>
          <a:latin typeface="Tahoma" pitchFamily="34" charset="0"/>
          <a:ea typeface="Geneva" pitchFamily="-64" charset="0"/>
          <a:cs typeface="Geneva" pitchFamily="-64" charset="0"/>
        </a:defRPr>
      </a:lvl3pPr>
      <a:lvl4pPr algn="l" rtl="0" eaLnBrk="0" fontAlgn="base" hangingPunct="0">
        <a:spcBef>
          <a:spcPct val="0"/>
        </a:spcBef>
        <a:spcAft>
          <a:spcPct val="0"/>
        </a:spcAft>
        <a:defRPr sz="3600" b="1">
          <a:solidFill>
            <a:srgbClr val="3B1808"/>
          </a:solidFill>
          <a:latin typeface="Tahoma" pitchFamily="34" charset="0"/>
          <a:ea typeface="Geneva" pitchFamily="-64" charset="0"/>
          <a:cs typeface="Geneva" pitchFamily="-64" charset="0"/>
        </a:defRPr>
      </a:lvl4pPr>
      <a:lvl5pPr algn="l" rtl="0" eaLnBrk="0" fontAlgn="base" hangingPunct="0">
        <a:spcBef>
          <a:spcPct val="0"/>
        </a:spcBef>
        <a:spcAft>
          <a:spcPct val="0"/>
        </a:spcAft>
        <a:defRPr sz="3600" b="1">
          <a:solidFill>
            <a:srgbClr val="3B1808"/>
          </a:solidFill>
          <a:latin typeface="Tahoma" pitchFamily="34" charset="0"/>
          <a:ea typeface="Geneva" pitchFamily="-64" charset="0"/>
          <a:cs typeface="Geneva" pitchFamily="-64" charset="0"/>
        </a:defRPr>
      </a:lvl5pPr>
      <a:lvl6pPr marL="457200" algn="l" rtl="0" fontAlgn="base">
        <a:spcBef>
          <a:spcPct val="0"/>
        </a:spcBef>
        <a:spcAft>
          <a:spcPct val="0"/>
        </a:spcAft>
        <a:defRPr sz="3600" b="1">
          <a:solidFill>
            <a:srgbClr val="3B1808"/>
          </a:solidFill>
          <a:latin typeface="Trebuchet MS" pitchFamily="-64" charset="0"/>
          <a:ea typeface="Geneva" pitchFamily="-64" charset="0"/>
          <a:cs typeface="Geneva" pitchFamily="-64" charset="0"/>
        </a:defRPr>
      </a:lvl6pPr>
      <a:lvl7pPr marL="914400" algn="l" rtl="0" fontAlgn="base">
        <a:spcBef>
          <a:spcPct val="0"/>
        </a:spcBef>
        <a:spcAft>
          <a:spcPct val="0"/>
        </a:spcAft>
        <a:defRPr sz="3600" b="1">
          <a:solidFill>
            <a:srgbClr val="3B1808"/>
          </a:solidFill>
          <a:latin typeface="Trebuchet MS" pitchFamily="-64" charset="0"/>
          <a:ea typeface="Geneva" pitchFamily="-64" charset="0"/>
          <a:cs typeface="Geneva" pitchFamily="-64" charset="0"/>
        </a:defRPr>
      </a:lvl7pPr>
      <a:lvl8pPr marL="1371600" algn="l" rtl="0" fontAlgn="base">
        <a:spcBef>
          <a:spcPct val="0"/>
        </a:spcBef>
        <a:spcAft>
          <a:spcPct val="0"/>
        </a:spcAft>
        <a:defRPr sz="3600" b="1">
          <a:solidFill>
            <a:srgbClr val="3B1808"/>
          </a:solidFill>
          <a:latin typeface="Trebuchet MS" pitchFamily="-64" charset="0"/>
          <a:ea typeface="Geneva" pitchFamily="-64" charset="0"/>
          <a:cs typeface="Geneva" pitchFamily="-64" charset="0"/>
        </a:defRPr>
      </a:lvl8pPr>
      <a:lvl9pPr marL="1828800" algn="l" rtl="0" fontAlgn="base">
        <a:spcBef>
          <a:spcPct val="0"/>
        </a:spcBef>
        <a:spcAft>
          <a:spcPct val="0"/>
        </a:spcAft>
        <a:defRPr sz="3600" b="1">
          <a:solidFill>
            <a:srgbClr val="3B1808"/>
          </a:solidFill>
          <a:latin typeface="Trebuchet MS" pitchFamily="-64" charset="0"/>
          <a:ea typeface="Geneva" pitchFamily="-64" charset="0"/>
          <a:cs typeface="Geneva" pitchFamily="-64" charset="0"/>
        </a:defRPr>
      </a:lvl9pPr>
    </p:titleStyle>
    <p:bodyStyle>
      <a:lvl1pPr marL="342900" indent="-342900" algn="l" rtl="0" eaLnBrk="0" fontAlgn="base" hangingPunct="0">
        <a:spcBef>
          <a:spcPct val="20000"/>
        </a:spcBef>
        <a:spcAft>
          <a:spcPct val="0"/>
        </a:spcAft>
        <a:buChar char="•"/>
        <a:defRPr sz="2800">
          <a:solidFill>
            <a:srgbClr val="7F5111"/>
          </a:solidFill>
          <a:latin typeface="+mn-lt"/>
          <a:ea typeface="+mn-ea"/>
          <a:cs typeface="+mn-cs"/>
        </a:defRPr>
      </a:lvl1pPr>
      <a:lvl2pPr marL="742950" indent="-285750" algn="l" rtl="0" eaLnBrk="0" fontAlgn="base" hangingPunct="0">
        <a:spcBef>
          <a:spcPct val="20000"/>
        </a:spcBef>
        <a:spcAft>
          <a:spcPct val="0"/>
        </a:spcAft>
        <a:buChar char="–"/>
        <a:defRPr sz="2400">
          <a:solidFill>
            <a:srgbClr val="7F5111"/>
          </a:solidFill>
          <a:latin typeface="+mn-lt"/>
          <a:ea typeface="+mn-ea"/>
          <a:cs typeface="+mn-cs"/>
        </a:defRPr>
      </a:lvl2pPr>
      <a:lvl3pPr marL="1143000" indent="-228600" algn="l" rtl="0" eaLnBrk="0" fontAlgn="base" hangingPunct="0">
        <a:spcBef>
          <a:spcPct val="20000"/>
        </a:spcBef>
        <a:spcAft>
          <a:spcPct val="0"/>
        </a:spcAft>
        <a:buChar char="•"/>
        <a:defRPr sz="2400">
          <a:solidFill>
            <a:srgbClr val="7F5111"/>
          </a:solidFill>
          <a:latin typeface="+mn-lt"/>
          <a:ea typeface="+mn-ea"/>
          <a:cs typeface="+mn-cs"/>
        </a:defRPr>
      </a:lvl3pPr>
      <a:lvl4pPr marL="1600200" indent="-228600" algn="l" rtl="0" eaLnBrk="0" fontAlgn="base" hangingPunct="0">
        <a:spcBef>
          <a:spcPct val="20000"/>
        </a:spcBef>
        <a:spcAft>
          <a:spcPct val="0"/>
        </a:spcAft>
        <a:buChar char="–"/>
        <a:defRPr sz="2000">
          <a:solidFill>
            <a:srgbClr val="7F5111"/>
          </a:solidFill>
          <a:latin typeface="+mn-lt"/>
          <a:ea typeface="+mn-ea"/>
          <a:cs typeface="+mn-cs"/>
        </a:defRPr>
      </a:lvl4pPr>
      <a:lvl5pPr marL="2057400" indent="-228600" algn="l" rtl="0" eaLnBrk="0" fontAlgn="base" hangingPunct="0">
        <a:spcBef>
          <a:spcPct val="20000"/>
        </a:spcBef>
        <a:spcAft>
          <a:spcPct val="0"/>
        </a:spcAft>
        <a:buChar char="»"/>
        <a:defRPr sz="2000">
          <a:solidFill>
            <a:srgbClr val="7F5111"/>
          </a:solidFill>
          <a:latin typeface="+mn-lt"/>
          <a:ea typeface="+mn-ea"/>
          <a:cs typeface="+mn-cs"/>
        </a:defRPr>
      </a:lvl5pPr>
      <a:lvl6pPr marL="2514600" indent="-228600" algn="l" rtl="0" fontAlgn="base">
        <a:spcBef>
          <a:spcPct val="20000"/>
        </a:spcBef>
        <a:spcAft>
          <a:spcPct val="0"/>
        </a:spcAft>
        <a:buChar char="»"/>
        <a:defRPr>
          <a:solidFill>
            <a:srgbClr val="7F5111"/>
          </a:solidFill>
          <a:latin typeface="+mn-lt"/>
          <a:ea typeface="+mn-ea"/>
          <a:cs typeface="+mn-cs"/>
        </a:defRPr>
      </a:lvl6pPr>
      <a:lvl7pPr marL="2971800" indent="-228600" algn="l" rtl="0" fontAlgn="base">
        <a:spcBef>
          <a:spcPct val="20000"/>
        </a:spcBef>
        <a:spcAft>
          <a:spcPct val="0"/>
        </a:spcAft>
        <a:buChar char="»"/>
        <a:defRPr>
          <a:solidFill>
            <a:srgbClr val="7F5111"/>
          </a:solidFill>
          <a:latin typeface="+mn-lt"/>
          <a:ea typeface="+mn-ea"/>
          <a:cs typeface="+mn-cs"/>
        </a:defRPr>
      </a:lvl7pPr>
      <a:lvl8pPr marL="3429000" indent="-228600" algn="l" rtl="0" fontAlgn="base">
        <a:spcBef>
          <a:spcPct val="20000"/>
        </a:spcBef>
        <a:spcAft>
          <a:spcPct val="0"/>
        </a:spcAft>
        <a:buChar char="»"/>
        <a:defRPr>
          <a:solidFill>
            <a:srgbClr val="7F5111"/>
          </a:solidFill>
          <a:latin typeface="+mn-lt"/>
          <a:ea typeface="+mn-ea"/>
          <a:cs typeface="+mn-cs"/>
        </a:defRPr>
      </a:lvl8pPr>
      <a:lvl9pPr marL="3886200" indent="-228600" algn="l" rtl="0" fontAlgn="base">
        <a:spcBef>
          <a:spcPct val="20000"/>
        </a:spcBef>
        <a:spcAft>
          <a:spcPct val="0"/>
        </a:spcAft>
        <a:buChar char="»"/>
        <a:defRPr>
          <a:solidFill>
            <a:srgbClr val="7F511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mailto:johnsonn@rowan.edu" TargetMode="External"/><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hyperlink" Target="mailto:pcard@rowan.edu" TargetMode="External"/><Relationship Id="rId5" Type="http://schemas.openxmlformats.org/officeDocument/2006/relationships/hyperlink" Target="mailto:mori@rowan.edu" TargetMode="External"/><Relationship Id="rId4" Type="http://schemas.openxmlformats.org/officeDocument/2006/relationships/hyperlink" Target="mailto:riverak@rowan.edu"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6500" name="Rectangle 4"/>
          <p:cNvSpPr>
            <a:spLocks noChangeArrowheads="1"/>
          </p:cNvSpPr>
          <p:nvPr/>
        </p:nvSpPr>
        <p:spPr bwMode="auto">
          <a:xfrm>
            <a:off x="4419600" y="3657600"/>
            <a:ext cx="3962400" cy="833178"/>
          </a:xfrm>
          <a:prstGeom prst="rect">
            <a:avLst/>
          </a:prstGeom>
          <a:noFill/>
          <a:ln w="9525">
            <a:noFill/>
            <a:miter lim="800000"/>
            <a:headEnd/>
            <a:tailEnd/>
          </a:ln>
          <a:effectLst/>
        </p:spPr>
        <p:txBody>
          <a:bodyPr lIns="92075" tIns="46038" rIns="92075" bIns="46038">
            <a:spAutoFit/>
          </a:bodyPr>
          <a:lstStyle/>
          <a:p>
            <a:pPr algn="ctr" eaLnBrk="0" hangingPunct="0">
              <a:defRPr/>
            </a:pPr>
            <a:endParaRPr lang="en-US" sz="1600" b="1" i="1" dirty="0">
              <a:effectLst>
                <a:outerShdw blurRad="38100" dist="38100" dir="2700000" algn="tl">
                  <a:srgbClr val="000000"/>
                </a:outerShdw>
              </a:effectLst>
              <a:latin typeface="Arial Unicode MS" pitchFamily="34" charset="-128"/>
            </a:endParaRPr>
          </a:p>
          <a:p>
            <a:pPr algn="ctr" eaLnBrk="0" hangingPunct="0">
              <a:defRPr/>
            </a:pPr>
            <a:endParaRPr lang="en-US" sz="1600" b="1" i="1" dirty="0">
              <a:effectLst>
                <a:outerShdw blurRad="38100" dist="38100" dir="2700000" algn="tl">
                  <a:srgbClr val="000000"/>
                </a:outerShdw>
              </a:effectLst>
              <a:latin typeface="Arial Unicode MS" pitchFamily="34" charset="-128"/>
            </a:endParaRPr>
          </a:p>
          <a:p>
            <a:pPr algn="ctr" eaLnBrk="0" hangingPunct="0">
              <a:spcBef>
                <a:spcPct val="15000"/>
              </a:spcBef>
              <a:spcAft>
                <a:spcPct val="15000"/>
              </a:spcAft>
              <a:defRPr/>
            </a:pPr>
            <a:endParaRPr lang="en-US" sz="1400" b="1" dirty="0">
              <a:latin typeface="Arial Unicode MS" pitchFamily="34" charset="-128"/>
            </a:endParaRPr>
          </a:p>
        </p:txBody>
      </p:sp>
      <p:sp>
        <p:nvSpPr>
          <p:cNvPr id="4101" name="Rectangle 5"/>
          <p:cNvSpPr>
            <a:spLocks noChangeArrowheads="1"/>
          </p:cNvSpPr>
          <p:nvPr/>
        </p:nvSpPr>
        <p:spPr bwMode="auto">
          <a:xfrm>
            <a:off x="152400" y="457200"/>
            <a:ext cx="8763000"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r>
              <a:rPr lang="en-US" sz="3200" b="1" dirty="0">
                <a:solidFill>
                  <a:srgbClr val="663300"/>
                </a:solidFill>
              </a:rPr>
              <a:t>Purchasing </a:t>
            </a:r>
            <a:r>
              <a:rPr lang="en-US" sz="3600" b="1" dirty="0">
                <a:solidFill>
                  <a:srgbClr val="663300"/>
                </a:solidFill>
              </a:rPr>
              <a:t>Card</a:t>
            </a:r>
            <a:r>
              <a:rPr lang="en-US" sz="3200" b="1" dirty="0">
                <a:solidFill>
                  <a:srgbClr val="663300"/>
                </a:solidFill>
              </a:rPr>
              <a:t> (P-Card) </a:t>
            </a:r>
          </a:p>
          <a:p>
            <a:pPr algn="ctr"/>
            <a:r>
              <a:rPr lang="en-US" sz="3200" b="1" dirty="0">
                <a:solidFill>
                  <a:srgbClr val="663300"/>
                </a:solidFill>
              </a:rPr>
              <a:t>Program Training</a:t>
            </a:r>
          </a:p>
          <a:p>
            <a:pPr algn="ctr"/>
            <a:endParaRPr lang="en-US" sz="3200" b="1" dirty="0">
              <a:solidFill>
                <a:srgbClr val="663300"/>
              </a:solidFill>
            </a:endParaRPr>
          </a:p>
          <a:p>
            <a:pPr algn="ctr"/>
            <a:r>
              <a:rPr lang="en-US" b="1" dirty="0">
                <a:solidFill>
                  <a:srgbClr val="663300"/>
                </a:solidFill>
              </a:rPr>
              <a:t>Policies and Procedures</a:t>
            </a:r>
          </a:p>
          <a:p>
            <a:pPr algn="ctr"/>
            <a:endParaRPr lang="en-US" sz="3200" b="1" i="1" dirty="0">
              <a:solidFill>
                <a:srgbClr val="663300"/>
              </a:solidFill>
            </a:endParaRPr>
          </a:p>
          <a:p>
            <a:pPr algn="ctr"/>
            <a:endParaRPr lang="en-US" sz="2800" b="1" i="1" dirty="0">
              <a:solidFill>
                <a:srgbClr val="663300"/>
              </a:solidFill>
            </a:endParaRPr>
          </a:p>
        </p:txBody>
      </p:sp>
    </p:spTree>
    <p:extLst>
      <p:ext uri="{BB962C8B-B14F-4D97-AF65-F5344CB8AC3E}">
        <p14:creationId xmlns:p14="http://schemas.microsoft.com/office/powerpoint/2010/main" val="2319230687"/>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8534400" cy="762000"/>
          </a:xfrm>
        </p:spPr>
        <p:txBody>
          <a:bodyPr wrap="square" anchor="t">
            <a:normAutofit/>
          </a:bodyPr>
          <a:lstStyle/>
          <a:p>
            <a:r>
              <a:rPr lang="en-US"/>
              <a:t>Prohibited Purchases</a:t>
            </a:r>
          </a:p>
        </p:txBody>
      </p:sp>
      <p:sp>
        <p:nvSpPr>
          <p:cNvPr id="3" name="Content Placeholder 2"/>
          <p:cNvSpPr>
            <a:spLocks noGrp="1"/>
          </p:cNvSpPr>
          <p:nvPr>
            <p:ph sz="half" idx="1"/>
          </p:nvPr>
        </p:nvSpPr>
        <p:spPr>
          <a:xfrm>
            <a:off x="304800" y="1355250"/>
            <a:ext cx="5867400" cy="4283550"/>
          </a:xfrm>
        </p:spPr>
        <p:txBody>
          <a:bodyPr wrap="square" numCol="2" anchor="t">
            <a:normAutofit fontScale="85000" lnSpcReduction="20000"/>
          </a:bodyPr>
          <a:lstStyle/>
          <a:p>
            <a:pPr>
              <a:lnSpc>
                <a:spcPct val="90000"/>
              </a:lnSpc>
            </a:pPr>
            <a:endParaRPr lang="en-US" sz="1600" dirty="0"/>
          </a:p>
          <a:p>
            <a:pPr>
              <a:lnSpc>
                <a:spcPct val="90000"/>
              </a:lnSpc>
            </a:pPr>
            <a:r>
              <a:rPr lang="en-US" sz="1600" dirty="0"/>
              <a:t>Alcohol</a:t>
            </a:r>
          </a:p>
          <a:p>
            <a:pPr>
              <a:lnSpc>
                <a:spcPct val="90000"/>
              </a:lnSpc>
            </a:pPr>
            <a:endParaRPr lang="en-US" sz="1600" dirty="0"/>
          </a:p>
          <a:p>
            <a:pPr>
              <a:lnSpc>
                <a:spcPct val="90000"/>
              </a:lnSpc>
            </a:pPr>
            <a:r>
              <a:rPr lang="en-US" sz="1600" dirty="0"/>
              <a:t>New Jersey and Florida Sales Tax</a:t>
            </a:r>
          </a:p>
          <a:p>
            <a:pPr>
              <a:lnSpc>
                <a:spcPct val="90000"/>
              </a:lnSpc>
            </a:pPr>
            <a:endParaRPr lang="en-US" sz="1600" dirty="0"/>
          </a:p>
          <a:p>
            <a:pPr>
              <a:lnSpc>
                <a:spcPct val="90000"/>
              </a:lnSpc>
            </a:pPr>
            <a:r>
              <a:rPr lang="en-US" sz="1600" dirty="0"/>
              <a:t>Personal purchases</a:t>
            </a:r>
          </a:p>
          <a:p>
            <a:pPr>
              <a:lnSpc>
                <a:spcPct val="90000"/>
              </a:lnSpc>
            </a:pPr>
            <a:endParaRPr lang="en-US" sz="1600" dirty="0"/>
          </a:p>
          <a:p>
            <a:pPr>
              <a:lnSpc>
                <a:spcPct val="90000"/>
              </a:lnSpc>
            </a:pPr>
            <a:r>
              <a:rPr lang="en-US" sz="1600" dirty="0"/>
              <a:t>Cash advances</a:t>
            </a:r>
          </a:p>
          <a:p>
            <a:pPr>
              <a:lnSpc>
                <a:spcPct val="90000"/>
              </a:lnSpc>
            </a:pPr>
            <a:endParaRPr lang="en-US" sz="1600" dirty="0"/>
          </a:p>
          <a:p>
            <a:pPr>
              <a:lnSpc>
                <a:spcPct val="90000"/>
              </a:lnSpc>
            </a:pPr>
            <a:r>
              <a:rPr lang="en-US" sz="1600" dirty="0"/>
              <a:t>Approved Banner vendors</a:t>
            </a:r>
          </a:p>
          <a:p>
            <a:pPr lvl="1">
              <a:lnSpc>
                <a:spcPct val="90000"/>
              </a:lnSpc>
            </a:pPr>
            <a:r>
              <a:rPr lang="en-US" sz="1600" dirty="0"/>
              <a:t>Use the PO process whenever possible.</a:t>
            </a:r>
          </a:p>
          <a:p>
            <a:pPr lvl="1">
              <a:lnSpc>
                <a:spcPct val="90000"/>
              </a:lnSpc>
            </a:pPr>
            <a:endParaRPr lang="en-US" sz="1600" dirty="0"/>
          </a:p>
          <a:p>
            <a:pPr>
              <a:lnSpc>
                <a:spcPct val="90000"/>
              </a:lnSpc>
            </a:pPr>
            <a:r>
              <a:rPr lang="en-US" sz="1600" dirty="0"/>
              <a:t>Travel-related</a:t>
            </a:r>
            <a:r>
              <a:rPr lang="en-US" sz="2000" dirty="0"/>
              <a:t> </a:t>
            </a:r>
            <a:r>
              <a:rPr lang="en-US" sz="1600" dirty="0"/>
              <a:t>meals</a:t>
            </a:r>
          </a:p>
          <a:p>
            <a:pPr>
              <a:lnSpc>
                <a:spcPct val="90000"/>
              </a:lnSpc>
            </a:pPr>
            <a:endParaRPr lang="en-US" sz="1600" dirty="0"/>
          </a:p>
          <a:p>
            <a:pPr>
              <a:lnSpc>
                <a:spcPct val="90000"/>
              </a:lnSpc>
            </a:pPr>
            <a:r>
              <a:rPr lang="en-US" sz="1600" dirty="0"/>
              <a:t>Fuel for personal vehicles</a:t>
            </a:r>
          </a:p>
          <a:p>
            <a:pPr>
              <a:lnSpc>
                <a:spcPct val="90000"/>
              </a:lnSpc>
            </a:pPr>
            <a:endParaRPr lang="en-US" sz="1600" dirty="0"/>
          </a:p>
          <a:p>
            <a:pPr>
              <a:lnSpc>
                <a:spcPct val="90000"/>
              </a:lnSpc>
            </a:pPr>
            <a:r>
              <a:rPr lang="en-US" sz="1600" dirty="0"/>
              <a:t>Textbooks</a:t>
            </a:r>
          </a:p>
          <a:p>
            <a:pPr>
              <a:lnSpc>
                <a:spcPct val="90000"/>
              </a:lnSpc>
            </a:pPr>
            <a:endParaRPr lang="en-US" sz="1600" dirty="0"/>
          </a:p>
          <a:p>
            <a:pPr>
              <a:lnSpc>
                <a:spcPct val="90000"/>
              </a:lnSpc>
            </a:pPr>
            <a:r>
              <a:rPr lang="en-US" sz="1600" dirty="0"/>
              <a:t>Gifts or food for University employees</a:t>
            </a:r>
          </a:p>
          <a:p>
            <a:pPr>
              <a:lnSpc>
                <a:spcPct val="90000"/>
              </a:lnSpc>
            </a:pPr>
            <a:endParaRPr lang="en-US" sz="1600" dirty="0"/>
          </a:p>
          <a:p>
            <a:pPr>
              <a:lnSpc>
                <a:spcPct val="90000"/>
              </a:lnSpc>
            </a:pPr>
            <a:r>
              <a:rPr lang="en-US" sz="1600" dirty="0"/>
              <a:t>Shipping to personal addresses</a:t>
            </a:r>
          </a:p>
          <a:p>
            <a:pPr>
              <a:lnSpc>
                <a:spcPct val="90000"/>
              </a:lnSpc>
            </a:pPr>
            <a:endParaRPr lang="en-US" sz="1600" dirty="0"/>
          </a:p>
          <a:p>
            <a:pPr>
              <a:lnSpc>
                <a:spcPct val="90000"/>
              </a:lnSpc>
            </a:pPr>
            <a:r>
              <a:rPr lang="en-US" sz="1600" dirty="0"/>
              <a:t>Unapproved IRT-related items, including hardware, software, and accessories</a:t>
            </a:r>
          </a:p>
          <a:p>
            <a:pPr>
              <a:lnSpc>
                <a:spcPct val="90000"/>
              </a:lnSpc>
            </a:pPr>
            <a:endParaRPr lang="en-US" sz="1600" dirty="0"/>
          </a:p>
          <a:p>
            <a:pPr>
              <a:lnSpc>
                <a:spcPct val="90000"/>
              </a:lnSpc>
            </a:pPr>
            <a:r>
              <a:rPr lang="en-US" sz="1600" dirty="0"/>
              <a:t>Hazardous, radioactive, or controlled materials and substances</a:t>
            </a:r>
          </a:p>
          <a:p>
            <a:pPr>
              <a:lnSpc>
                <a:spcPct val="90000"/>
              </a:lnSpc>
            </a:pPr>
            <a:endParaRPr lang="en-US" sz="1600" dirty="0"/>
          </a:p>
          <a:p>
            <a:pPr>
              <a:lnSpc>
                <a:spcPct val="90000"/>
              </a:lnSpc>
            </a:pPr>
            <a:r>
              <a:rPr lang="en-US" sz="1600" dirty="0"/>
              <a:t>On-campus purchase (Gourmet Dining, Rowan Foundations or Clubs)</a:t>
            </a:r>
          </a:p>
          <a:p>
            <a:pPr>
              <a:lnSpc>
                <a:spcPct val="90000"/>
              </a:lnSpc>
            </a:pPr>
            <a:endParaRPr lang="en-US" sz="1600" dirty="0"/>
          </a:p>
          <a:p>
            <a:pPr>
              <a:lnSpc>
                <a:spcPct val="90000"/>
              </a:lnSpc>
            </a:pPr>
            <a:r>
              <a:rPr lang="en-US" sz="1600" dirty="0"/>
              <a:t>Personal cell phones, cable, and Wi-Fi (some circumstances are allowed, determined only by OC&amp;P)</a:t>
            </a:r>
          </a:p>
          <a:p>
            <a:pPr>
              <a:lnSpc>
                <a:spcPct val="90000"/>
              </a:lnSpc>
            </a:pPr>
            <a:endParaRPr lang="en-US" sz="1600" dirty="0"/>
          </a:p>
          <a:p>
            <a:pPr>
              <a:lnSpc>
                <a:spcPct val="90000"/>
              </a:lnSpc>
            </a:pPr>
            <a:r>
              <a:rPr lang="en-US" sz="1600" dirty="0"/>
              <a:t>Donations and sponsorships</a:t>
            </a:r>
          </a:p>
          <a:p>
            <a:pPr lvl="1">
              <a:lnSpc>
                <a:spcPct val="90000"/>
              </a:lnSpc>
            </a:pPr>
            <a:endParaRPr lang="en-US" sz="1600" dirty="0"/>
          </a:p>
        </p:txBody>
      </p:sp>
      <p:pic>
        <p:nvPicPr>
          <p:cNvPr id="4" name="Content Placeholder 3">
            <a:extLst>
              <a:ext uri="{FF2B5EF4-FFF2-40B4-BE49-F238E27FC236}">
                <a16:creationId xmlns:a16="http://schemas.microsoft.com/office/drawing/2014/main" id="{DE52C7F9-10AD-CE47-B4DF-F0A655FF9043}"/>
              </a:ext>
            </a:extLst>
          </p:cNvPr>
          <p:cNvPicPr>
            <a:picLocks noGrp="1" noChangeAspect="1"/>
          </p:cNvPicPr>
          <p:nvPr>
            <p:ph sz="half" idx="2"/>
          </p:nvPr>
        </p:nvPicPr>
        <p:blipFill>
          <a:blip r:embed="rId3"/>
          <a:stretch>
            <a:fillRect/>
          </a:stretch>
        </p:blipFill>
        <p:spPr>
          <a:xfrm>
            <a:off x="6325405" y="1905000"/>
            <a:ext cx="2535980" cy="2547300"/>
          </a:xfrm>
          <a:noFill/>
        </p:spPr>
      </p:pic>
    </p:spTree>
    <p:extLst>
      <p:ext uri="{BB962C8B-B14F-4D97-AF65-F5344CB8AC3E}">
        <p14:creationId xmlns:p14="http://schemas.microsoft.com/office/powerpoint/2010/main" val="28295866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0508F6-0109-412D-93E5-3AC15B3BD4D3}"/>
              </a:ext>
            </a:extLst>
          </p:cNvPr>
          <p:cNvSpPr>
            <a:spLocks noGrp="1"/>
          </p:cNvSpPr>
          <p:nvPr>
            <p:ph type="title"/>
          </p:nvPr>
        </p:nvSpPr>
        <p:spPr/>
        <p:txBody>
          <a:bodyPr/>
          <a:lstStyle/>
          <a:p>
            <a:r>
              <a:rPr lang="en-US" dirty="0"/>
              <a:t>Day Travel</a:t>
            </a:r>
          </a:p>
        </p:txBody>
      </p:sp>
      <p:sp>
        <p:nvSpPr>
          <p:cNvPr id="3" name="Content Placeholder 2">
            <a:extLst>
              <a:ext uri="{FF2B5EF4-FFF2-40B4-BE49-F238E27FC236}">
                <a16:creationId xmlns:a16="http://schemas.microsoft.com/office/drawing/2014/main" id="{B5C6AFDB-CFD4-4E2A-89FB-68C23D4BF290}"/>
              </a:ext>
            </a:extLst>
          </p:cNvPr>
          <p:cNvSpPr>
            <a:spLocks noGrp="1"/>
          </p:cNvSpPr>
          <p:nvPr>
            <p:ph sz="half" idx="1"/>
          </p:nvPr>
        </p:nvSpPr>
        <p:spPr/>
        <p:txBody>
          <a:bodyPr/>
          <a:lstStyle/>
          <a:p>
            <a:r>
              <a:rPr lang="en-US" dirty="0"/>
              <a:t>Approved</a:t>
            </a:r>
          </a:p>
          <a:p>
            <a:pPr lvl="1"/>
            <a:r>
              <a:rPr lang="en-US" dirty="0"/>
              <a:t>Local transportation (trains, subway, etc.)</a:t>
            </a:r>
          </a:p>
          <a:p>
            <a:pPr lvl="1"/>
            <a:r>
              <a:rPr lang="en-US" dirty="0"/>
              <a:t>Parking</a:t>
            </a:r>
          </a:p>
          <a:p>
            <a:pPr lvl="1"/>
            <a:r>
              <a:rPr lang="en-US" dirty="0"/>
              <a:t>Cabs/Uber</a:t>
            </a:r>
          </a:p>
          <a:p>
            <a:pPr lvl="1"/>
            <a:r>
              <a:rPr lang="en-US" dirty="0"/>
              <a:t>Registration fees</a:t>
            </a:r>
          </a:p>
        </p:txBody>
      </p:sp>
      <p:sp>
        <p:nvSpPr>
          <p:cNvPr id="4" name="Content Placeholder 3">
            <a:extLst>
              <a:ext uri="{FF2B5EF4-FFF2-40B4-BE49-F238E27FC236}">
                <a16:creationId xmlns:a16="http://schemas.microsoft.com/office/drawing/2014/main" id="{23CD93DB-FA19-4F78-844A-3CB2C65E0E95}"/>
              </a:ext>
            </a:extLst>
          </p:cNvPr>
          <p:cNvSpPr>
            <a:spLocks noGrp="1"/>
          </p:cNvSpPr>
          <p:nvPr>
            <p:ph sz="half" idx="2"/>
          </p:nvPr>
        </p:nvSpPr>
        <p:spPr>
          <a:xfrm>
            <a:off x="5128715" y="1143000"/>
            <a:ext cx="3695700" cy="4495800"/>
          </a:xfrm>
        </p:spPr>
        <p:txBody>
          <a:bodyPr/>
          <a:lstStyle/>
          <a:p>
            <a:r>
              <a:rPr lang="en-US" dirty="0"/>
              <a:t>Prohibited</a:t>
            </a:r>
          </a:p>
          <a:p>
            <a:pPr lvl="1"/>
            <a:r>
              <a:rPr lang="en-US" dirty="0"/>
              <a:t>Meals</a:t>
            </a:r>
          </a:p>
          <a:p>
            <a:pPr lvl="1"/>
            <a:r>
              <a:rPr lang="en-US" dirty="0"/>
              <a:t>Incidentals</a:t>
            </a:r>
          </a:p>
          <a:p>
            <a:pPr lvl="1"/>
            <a:r>
              <a:rPr lang="en-US" dirty="0"/>
              <a:t>Fuel for personal vehicles</a:t>
            </a:r>
          </a:p>
          <a:p>
            <a:pPr lvl="1"/>
            <a:r>
              <a:rPr lang="en-US" dirty="0"/>
              <a:t>Tolls</a:t>
            </a:r>
          </a:p>
          <a:p>
            <a:pPr lvl="1"/>
            <a:endParaRPr lang="en-US" dirty="0"/>
          </a:p>
        </p:txBody>
      </p:sp>
      <p:sp>
        <p:nvSpPr>
          <p:cNvPr id="5" name="Title 1">
            <a:extLst>
              <a:ext uri="{FF2B5EF4-FFF2-40B4-BE49-F238E27FC236}">
                <a16:creationId xmlns:a16="http://schemas.microsoft.com/office/drawing/2014/main" id="{0B04D928-AA5A-4028-8FEB-48B9CA58717D}"/>
              </a:ext>
            </a:extLst>
          </p:cNvPr>
          <p:cNvSpPr txBox="1">
            <a:spLocks/>
          </p:cNvSpPr>
          <p:nvPr/>
        </p:nvSpPr>
        <p:spPr bwMode="auto">
          <a:xfrm>
            <a:off x="309349" y="4191000"/>
            <a:ext cx="8534400" cy="7620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l" rtl="0" eaLnBrk="0" fontAlgn="base" hangingPunct="0">
              <a:spcBef>
                <a:spcPct val="0"/>
              </a:spcBef>
              <a:spcAft>
                <a:spcPct val="0"/>
              </a:spcAft>
              <a:defRPr sz="3600" b="1">
                <a:solidFill>
                  <a:srgbClr val="3B1808"/>
                </a:solidFill>
                <a:latin typeface="+mj-lt"/>
                <a:ea typeface="+mj-ea"/>
                <a:cs typeface="+mj-cs"/>
              </a:defRPr>
            </a:lvl1pPr>
            <a:lvl2pPr algn="l" rtl="0" eaLnBrk="0" fontAlgn="base" hangingPunct="0">
              <a:spcBef>
                <a:spcPct val="0"/>
              </a:spcBef>
              <a:spcAft>
                <a:spcPct val="0"/>
              </a:spcAft>
              <a:defRPr sz="3600" b="1">
                <a:solidFill>
                  <a:srgbClr val="3B1808"/>
                </a:solidFill>
                <a:latin typeface="Tahoma" pitchFamily="34" charset="0"/>
                <a:ea typeface="Geneva" pitchFamily="-64" charset="0"/>
                <a:cs typeface="Geneva" pitchFamily="-64" charset="0"/>
              </a:defRPr>
            </a:lvl2pPr>
            <a:lvl3pPr algn="l" rtl="0" eaLnBrk="0" fontAlgn="base" hangingPunct="0">
              <a:spcBef>
                <a:spcPct val="0"/>
              </a:spcBef>
              <a:spcAft>
                <a:spcPct val="0"/>
              </a:spcAft>
              <a:defRPr sz="3600" b="1">
                <a:solidFill>
                  <a:srgbClr val="3B1808"/>
                </a:solidFill>
                <a:latin typeface="Tahoma" pitchFamily="34" charset="0"/>
                <a:ea typeface="Geneva" pitchFamily="-64" charset="0"/>
                <a:cs typeface="Geneva" pitchFamily="-64" charset="0"/>
              </a:defRPr>
            </a:lvl3pPr>
            <a:lvl4pPr algn="l" rtl="0" eaLnBrk="0" fontAlgn="base" hangingPunct="0">
              <a:spcBef>
                <a:spcPct val="0"/>
              </a:spcBef>
              <a:spcAft>
                <a:spcPct val="0"/>
              </a:spcAft>
              <a:defRPr sz="3600" b="1">
                <a:solidFill>
                  <a:srgbClr val="3B1808"/>
                </a:solidFill>
                <a:latin typeface="Tahoma" pitchFamily="34" charset="0"/>
                <a:ea typeface="Geneva" pitchFamily="-64" charset="0"/>
                <a:cs typeface="Geneva" pitchFamily="-64" charset="0"/>
              </a:defRPr>
            </a:lvl4pPr>
            <a:lvl5pPr algn="l" rtl="0" eaLnBrk="0" fontAlgn="base" hangingPunct="0">
              <a:spcBef>
                <a:spcPct val="0"/>
              </a:spcBef>
              <a:spcAft>
                <a:spcPct val="0"/>
              </a:spcAft>
              <a:defRPr sz="3600" b="1">
                <a:solidFill>
                  <a:srgbClr val="3B1808"/>
                </a:solidFill>
                <a:latin typeface="Tahoma" pitchFamily="34" charset="0"/>
                <a:ea typeface="Geneva" pitchFamily="-64" charset="0"/>
                <a:cs typeface="Geneva" pitchFamily="-64" charset="0"/>
              </a:defRPr>
            </a:lvl5pPr>
            <a:lvl6pPr marL="457200" algn="l" rtl="0" fontAlgn="base">
              <a:spcBef>
                <a:spcPct val="0"/>
              </a:spcBef>
              <a:spcAft>
                <a:spcPct val="0"/>
              </a:spcAft>
              <a:defRPr sz="3600" b="1">
                <a:solidFill>
                  <a:srgbClr val="3B1808"/>
                </a:solidFill>
                <a:latin typeface="Trebuchet MS" pitchFamily="-64" charset="0"/>
                <a:ea typeface="Geneva" pitchFamily="-64" charset="0"/>
                <a:cs typeface="Geneva" pitchFamily="-64" charset="0"/>
              </a:defRPr>
            </a:lvl6pPr>
            <a:lvl7pPr marL="914400" algn="l" rtl="0" fontAlgn="base">
              <a:spcBef>
                <a:spcPct val="0"/>
              </a:spcBef>
              <a:spcAft>
                <a:spcPct val="0"/>
              </a:spcAft>
              <a:defRPr sz="3600" b="1">
                <a:solidFill>
                  <a:srgbClr val="3B1808"/>
                </a:solidFill>
                <a:latin typeface="Trebuchet MS" pitchFamily="-64" charset="0"/>
                <a:ea typeface="Geneva" pitchFamily="-64" charset="0"/>
                <a:cs typeface="Geneva" pitchFamily="-64" charset="0"/>
              </a:defRPr>
            </a:lvl7pPr>
            <a:lvl8pPr marL="1371600" algn="l" rtl="0" fontAlgn="base">
              <a:spcBef>
                <a:spcPct val="0"/>
              </a:spcBef>
              <a:spcAft>
                <a:spcPct val="0"/>
              </a:spcAft>
              <a:defRPr sz="3600" b="1">
                <a:solidFill>
                  <a:srgbClr val="3B1808"/>
                </a:solidFill>
                <a:latin typeface="Trebuchet MS" pitchFamily="-64" charset="0"/>
                <a:ea typeface="Geneva" pitchFamily="-64" charset="0"/>
                <a:cs typeface="Geneva" pitchFamily="-64" charset="0"/>
              </a:defRPr>
            </a:lvl8pPr>
            <a:lvl9pPr marL="1828800" algn="l" rtl="0" fontAlgn="base">
              <a:spcBef>
                <a:spcPct val="0"/>
              </a:spcBef>
              <a:spcAft>
                <a:spcPct val="0"/>
              </a:spcAft>
              <a:defRPr sz="3600" b="1">
                <a:solidFill>
                  <a:srgbClr val="3B1808"/>
                </a:solidFill>
                <a:latin typeface="Trebuchet MS" pitchFamily="-64" charset="0"/>
                <a:ea typeface="Geneva" pitchFamily="-64" charset="0"/>
                <a:cs typeface="Geneva" pitchFamily="-64" charset="0"/>
              </a:defRPr>
            </a:lvl9pPr>
          </a:lstStyle>
          <a:p>
            <a:pPr algn="ctr"/>
            <a:r>
              <a:rPr lang="en-US" sz="2800" kern="0" dirty="0"/>
              <a:t>Day travel requires travel justification be included in the comments section of transaction</a:t>
            </a:r>
          </a:p>
          <a:p>
            <a:endParaRPr lang="en-US" sz="2800" kern="0" dirty="0"/>
          </a:p>
        </p:txBody>
      </p:sp>
    </p:spTree>
    <p:extLst>
      <p:ext uri="{BB962C8B-B14F-4D97-AF65-F5344CB8AC3E}">
        <p14:creationId xmlns:p14="http://schemas.microsoft.com/office/powerpoint/2010/main" val="3887274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0508F6-0109-412D-93E5-3AC15B3BD4D3}"/>
              </a:ext>
            </a:extLst>
          </p:cNvPr>
          <p:cNvSpPr>
            <a:spLocks noGrp="1"/>
          </p:cNvSpPr>
          <p:nvPr>
            <p:ph type="title"/>
          </p:nvPr>
        </p:nvSpPr>
        <p:spPr/>
        <p:txBody>
          <a:bodyPr/>
          <a:lstStyle/>
          <a:p>
            <a:r>
              <a:rPr lang="en-US" dirty="0"/>
              <a:t>Overnight Travel</a:t>
            </a:r>
            <a:br>
              <a:rPr lang="en-US" dirty="0"/>
            </a:br>
            <a:r>
              <a:rPr lang="en-US" sz="1600" dirty="0"/>
              <a:t>Encumbrance approval email must be attached to transaction.</a:t>
            </a:r>
            <a:endParaRPr lang="en-US" dirty="0"/>
          </a:p>
        </p:txBody>
      </p:sp>
      <p:sp>
        <p:nvSpPr>
          <p:cNvPr id="3" name="Content Placeholder 2">
            <a:extLst>
              <a:ext uri="{FF2B5EF4-FFF2-40B4-BE49-F238E27FC236}">
                <a16:creationId xmlns:a16="http://schemas.microsoft.com/office/drawing/2014/main" id="{B5C6AFDB-CFD4-4E2A-89FB-68C23D4BF290}"/>
              </a:ext>
            </a:extLst>
          </p:cNvPr>
          <p:cNvSpPr>
            <a:spLocks noGrp="1"/>
          </p:cNvSpPr>
          <p:nvPr>
            <p:ph sz="half" idx="1"/>
          </p:nvPr>
        </p:nvSpPr>
        <p:spPr>
          <a:xfrm>
            <a:off x="596578" y="1571264"/>
            <a:ext cx="3695700" cy="4495800"/>
          </a:xfrm>
        </p:spPr>
        <p:txBody>
          <a:bodyPr/>
          <a:lstStyle/>
          <a:p>
            <a:r>
              <a:rPr lang="en-US" dirty="0"/>
              <a:t>Approved</a:t>
            </a:r>
          </a:p>
          <a:p>
            <a:pPr lvl="1"/>
            <a:r>
              <a:rPr lang="en-US" dirty="0"/>
              <a:t>Hotels</a:t>
            </a:r>
          </a:p>
          <a:p>
            <a:pPr lvl="1"/>
            <a:r>
              <a:rPr lang="en-US" dirty="0"/>
              <a:t>Transportation</a:t>
            </a:r>
          </a:p>
          <a:p>
            <a:pPr lvl="1"/>
            <a:r>
              <a:rPr lang="en-US" dirty="0"/>
              <a:t>Parking</a:t>
            </a:r>
          </a:p>
          <a:p>
            <a:pPr lvl="1"/>
            <a:r>
              <a:rPr lang="en-US" dirty="0"/>
              <a:t>Registration Fees</a:t>
            </a:r>
          </a:p>
          <a:p>
            <a:pPr lvl="1"/>
            <a:r>
              <a:rPr lang="en-US" dirty="0"/>
              <a:t>Cabs/Uber</a:t>
            </a:r>
          </a:p>
          <a:p>
            <a:pPr lvl="1"/>
            <a:r>
              <a:rPr lang="en-US" dirty="0"/>
              <a:t>Car rentals</a:t>
            </a:r>
          </a:p>
          <a:p>
            <a:pPr lvl="2"/>
            <a:r>
              <a:rPr lang="en-US" dirty="0"/>
              <a:t>Fuel for rentals only</a:t>
            </a:r>
          </a:p>
        </p:txBody>
      </p:sp>
      <p:sp>
        <p:nvSpPr>
          <p:cNvPr id="4" name="Content Placeholder 3">
            <a:extLst>
              <a:ext uri="{FF2B5EF4-FFF2-40B4-BE49-F238E27FC236}">
                <a16:creationId xmlns:a16="http://schemas.microsoft.com/office/drawing/2014/main" id="{23CD93DB-FA19-4F78-844A-3CB2C65E0E95}"/>
              </a:ext>
            </a:extLst>
          </p:cNvPr>
          <p:cNvSpPr>
            <a:spLocks noGrp="1"/>
          </p:cNvSpPr>
          <p:nvPr>
            <p:ph sz="half" idx="2"/>
          </p:nvPr>
        </p:nvSpPr>
        <p:spPr>
          <a:xfrm>
            <a:off x="5143500" y="1603094"/>
            <a:ext cx="3695700" cy="4495800"/>
          </a:xfrm>
        </p:spPr>
        <p:txBody>
          <a:bodyPr/>
          <a:lstStyle/>
          <a:p>
            <a:r>
              <a:rPr lang="en-US" dirty="0"/>
              <a:t>Prohibited</a:t>
            </a:r>
          </a:p>
          <a:p>
            <a:pPr lvl="1"/>
            <a:r>
              <a:rPr lang="en-US" dirty="0"/>
              <a:t>Meals</a:t>
            </a:r>
          </a:p>
          <a:p>
            <a:pPr lvl="1"/>
            <a:r>
              <a:rPr lang="en-US" dirty="0"/>
              <a:t>Incidentals</a:t>
            </a:r>
          </a:p>
          <a:p>
            <a:pPr lvl="1"/>
            <a:r>
              <a:rPr lang="en-US" dirty="0"/>
              <a:t>Fuel for personal vehicles</a:t>
            </a:r>
          </a:p>
          <a:p>
            <a:pPr lvl="1"/>
            <a:r>
              <a:rPr lang="en-US" dirty="0"/>
              <a:t>Tolls</a:t>
            </a:r>
          </a:p>
          <a:p>
            <a:pPr lvl="1"/>
            <a:r>
              <a:rPr lang="en-US" dirty="0"/>
              <a:t>*Non-Reimbursable Travel Expense List (Available in AP’s Travel Policy)</a:t>
            </a:r>
          </a:p>
          <a:p>
            <a:pPr marL="457200" lvl="1" indent="0">
              <a:buNone/>
            </a:pPr>
            <a:endParaRPr lang="en-US" dirty="0"/>
          </a:p>
        </p:txBody>
      </p:sp>
    </p:spTree>
    <p:extLst>
      <p:ext uri="{BB962C8B-B14F-4D97-AF65-F5344CB8AC3E}">
        <p14:creationId xmlns:p14="http://schemas.microsoft.com/office/powerpoint/2010/main" val="1166546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66ED9B-6CB6-409E-B33B-8455BCD81725}"/>
              </a:ext>
            </a:extLst>
          </p:cNvPr>
          <p:cNvSpPr>
            <a:spLocks noGrp="1"/>
          </p:cNvSpPr>
          <p:nvPr>
            <p:ph type="title"/>
          </p:nvPr>
        </p:nvSpPr>
        <p:spPr/>
        <p:txBody>
          <a:bodyPr/>
          <a:lstStyle/>
          <a:p>
            <a:pPr algn="ctr"/>
            <a:r>
              <a:rPr lang="en-US" dirty="0"/>
              <a:t>Non-Reimbursable Travel Expense List</a:t>
            </a:r>
          </a:p>
        </p:txBody>
      </p:sp>
      <p:sp>
        <p:nvSpPr>
          <p:cNvPr id="3" name="Content Placeholder 2">
            <a:extLst>
              <a:ext uri="{FF2B5EF4-FFF2-40B4-BE49-F238E27FC236}">
                <a16:creationId xmlns:a16="http://schemas.microsoft.com/office/drawing/2014/main" id="{2AE97D15-669C-4307-B9FF-33D1A65A644B}"/>
              </a:ext>
            </a:extLst>
          </p:cNvPr>
          <p:cNvSpPr>
            <a:spLocks noGrp="1"/>
          </p:cNvSpPr>
          <p:nvPr>
            <p:ph sz="half" idx="1"/>
          </p:nvPr>
        </p:nvSpPr>
        <p:spPr>
          <a:xfrm>
            <a:off x="152400" y="1447800"/>
            <a:ext cx="8839200" cy="3733800"/>
          </a:xfrm>
        </p:spPr>
        <p:txBody>
          <a:bodyPr numCol="3"/>
          <a:lstStyle/>
          <a:p>
            <a:r>
              <a:rPr lang="en-US" sz="1200" dirty="0"/>
              <a:t>Airline or VIP club membership dues or one-day admission fees</a:t>
            </a:r>
          </a:p>
          <a:p>
            <a:r>
              <a:rPr lang="en-US" sz="1200" b="1" dirty="0"/>
              <a:t>Airline/car rental upgrades</a:t>
            </a:r>
          </a:p>
          <a:p>
            <a:r>
              <a:rPr lang="en-US" sz="1200" b="1" dirty="0"/>
              <a:t>Airline Seating: Main Cabin Extra, Preferred Seating, Delta Comfort (i.e. Extra Leg Room)</a:t>
            </a:r>
          </a:p>
          <a:p>
            <a:r>
              <a:rPr lang="en-US" sz="1200" dirty="0"/>
              <a:t>Air phone usage</a:t>
            </a:r>
          </a:p>
          <a:p>
            <a:r>
              <a:rPr lang="en-US" sz="1200" dirty="0"/>
              <a:t>Alcoholic refreshments</a:t>
            </a:r>
          </a:p>
          <a:p>
            <a:r>
              <a:rPr lang="en-US" sz="1200" dirty="0"/>
              <a:t>Baby-sitting or childcare costs</a:t>
            </a:r>
          </a:p>
          <a:p>
            <a:r>
              <a:rPr lang="en-US" sz="1200" dirty="0"/>
              <a:t>Barbers and hairdressers</a:t>
            </a:r>
          </a:p>
          <a:p>
            <a:r>
              <a:rPr lang="en-US" sz="1200" dirty="0"/>
              <a:t>Car repairs/routine maintenance or locksmith charges</a:t>
            </a:r>
          </a:p>
          <a:p>
            <a:r>
              <a:rPr lang="en-US" sz="1200" dirty="0"/>
              <a:t>Car washes / oil change</a:t>
            </a:r>
          </a:p>
          <a:p>
            <a:r>
              <a:rPr lang="en-US" sz="1200" dirty="0"/>
              <a:t>Clothing or toiletry items</a:t>
            </a:r>
          </a:p>
          <a:p>
            <a:r>
              <a:rPr lang="en-US" sz="1200" dirty="0"/>
              <a:t>Credit card delinquency fees/finance charges/annual fees</a:t>
            </a:r>
          </a:p>
          <a:p>
            <a:r>
              <a:rPr lang="en-US" sz="1200" b="1" dirty="0"/>
              <a:t>Day Travel Meals</a:t>
            </a:r>
          </a:p>
          <a:p>
            <a:r>
              <a:rPr lang="en-US" sz="1200" dirty="0"/>
              <a:t>Early Bird Check In</a:t>
            </a:r>
          </a:p>
          <a:p>
            <a:r>
              <a:rPr lang="en-US" sz="1200" dirty="0"/>
              <a:t>Excess baggage costs related to personal property</a:t>
            </a:r>
          </a:p>
          <a:p>
            <a:endParaRPr lang="en-US" sz="1200" dirty="0"/>
          </a:p>
          <a:p>
            <a:r>
              <a:rPr lang="en-US" sz="1200" dirty="0"/>
              <a:t>Expenses related to vacation or personal days taken before, during, or after a business trip</a:t>
            </a:r>
          </a:p>
          <a:p>
            <a:r>
              <a:rPr lang="en-US" sz="1200" dirty="0"/>
              <a:t>Frequent flyer mile (airline tickets purchased, partially purchased or accommodations and upgrades obtained using frequent flyer miles)</a:t>
            </a:r>
          </a:p>
          <a:p>
            <a:r>
              <a:rPr lang="en-US" sz="1200" dirty="0"/>
              <a:t>Helicopter services for local travel/entertainment</a:t>
            </a:r>
          </a:p>
          <a:p>
            <a:r>
              <a:rPr lang="en-US" sz="1200" dirty="0"/>
              <a:t>Hotel Suite</a:t>
            </a:r>
          </a:p>
          <a:p>
            <a:r>
              <a:rPr lang="en-US" sz="1200" dirty="0"/>
              <a:t>House sitting</a:t>
            </a:r>
          </a:p>
          <a:p>
            <a:r>
              <a:rPr lang="en-US" sz="1200" dirty="0"/>
              <a:t>Laundry or cleaning expenses</a:t>
            </a:r>
          </a:p>
          <a:p>
            <a:r>
              <a:rPr lang="en-US" sz="1200" dirty="0"/>
              <a:t>Loss or theft of cash advance money or airline tickets</a:t>
            </a:r>
          </a:p>
          <a:p>
            <a:r>
              <a:rPr lang="en-US" sz="1200" dirty="0"/>
              <a:t>Loss or theft of personal funds or property</a:t>
            </a:r>
          </a:p>
          <a:p>
            <a:r>
              <a:rPr lang="en-US" sz="1200" dirty="0"/>
              <a:t>Lost baggage</a:t>
            </a:r>
          </a:p>
          <a:p>
            <a:r>
              <a:rPr lang="en-US" sz="1200" dirty="0"/>
              <a:t>Luggage and briefcases</a:t>
            </a:r>
          </a:p>
          <a:p>
            <a:r>
              <a:rPr lang="en-US" sz="1200" dirty="0"/>
              <a:t>Magazines, newspapers, personal reading materials</a:t>
            </a:r>
          </a:p>
          <a:p>
            <a:r>
              <a:rPr lang="en-US" sz="1200" dirty="0"/>
              <a:t>Medical expenses while traveling</a:t>
            </a:r>
          </a:p>
          <a:p>
            <a:r>
              <a:rPr lang="en-US" sz="1200" dirty="0"/>
              <a:t>Movies</a:t>
            </a:r>
          </a:p>
          <a:p>
            <a:r>
              <a:rPr lang="en-US" sz="1200" b="1" dirty="0"/>
              <a:t>Optional travel protection or baggage insurance</a:t>
            </a:r>
          </a:p>
          <a:p>
            <a:r>
              <a:rPr lang="en-US" sz="1200" dirty="0"/>
              <a:t>"No show" for hotel or car service</a:t>
            </a:r>
          </a:p>
          <a:p>
            <a:r>
              <a:rPr lang="en-US" sz="1200" b="1" dirty="0"/>
              <a:t>Parking Lot Services (i.e. White Glove Service)</a:t>
            </a:r>
          </a:p>
          <a:p>
            <a:r>
              <a:rPr lang="en-US" sz="1200" dirty="0"/>
              <a:t>Parking or traffic violations</a:t>
            </a:r>
          </a:p>
          <a:p>
            <a:r>
              <a:rPr lang="en-US" sz="1200" dirty="0"/>
              <a:t>Personal accident or property insurance</a:t>
            </a:r>
          </a:p>
          <a:p>
            <a:r>
              <a:rPr lang="en-US" sz="1200" dirty="0"/>
              <a:t>Personal entertainment</a:t>
            </a:r>
          </a:p>
          <a:p>
            <a:r>
              <a:rPr lang="en-US" sz="1200" dirty="0"/>
              <a:t>Pet care / Boarding</a:t>
            </a:r>
          </a:p>
          <a:p>
            <a:r>
              <a:rPr lang="en-US" sz="1200" dirty="0"/>
              <a:t>Prescription (Refills)</a:t>
            </a:r>
          </a:p>
          <a:p>
            <a:r>
              <a:rPr lang="en-US" sz="1200" dirty="0"/>
              <a:t>Recreational expenses</a:t>
            </a:r>
          </a:p>
          <a:p>
            <a:r>
              <a:rPr lang="en-US" sz="1200" dirty="0"/>
              <a:t>Saunas, massages, spa visits, gym</a:t>
            </a:r>
          </a:p>
          <a:p>
            <a:r>
              <a:rPr lang="en-US" sz="1200" dirty="0"/>
              <a:t>Shoe shines</a:t>
            </a:r>
          </a:p>
          <a:p>
            <a:r>
              <a:rPr lang="en-US" sz="1200" dirty="0"/>
              <a:t>Souvenirs or personal gifts</a:t>
            </a:r>
          </a:p>
          <a:p>
            <a:r>
              <a:rPr lang="en-US" sz="1200" b="1" dirty="0"/>
              <a:t>Trip cancellation insurance</a:t>
            </a:r>
          </a:p>
          <a:p>
            <a:r>
              <a:rPr lang="en-US" sz="1200" b="1" dirty="0"/>
              <a:t>Uber / Lyft Premium Service</a:t>
            </a:r>
          </a:p>
          <a:p>
            <a:pPr marL="0" indent="0">
              <a:buNone/>
            </a:pPr>
            <a:endParaRPr lang="en-US" sz="1200" dirty="0"/>
          </a:p>
        </p:txBody>
      </p:sp>
    </p:spTree>
    <p:extLst>
      <p:ext uri="{BB962C8B-B14F-4D97-AF65-F5344CB8AC3E}">
        <p14:creationId xmlns:p14="http://schemas.microsoft.com/office/powerpoint/2010/main" val="20765718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8534400" cy="762000"/>
          </a:xfrm>
        </p:spPr>
        <p:txBody>
          <a:bodyPr wrap="square" anchor="t">
            <a:normAutofit/>
          </a:bodyPr>
          <a:lstStyle/>
          <a:p>
            <a:r>
              <a:rPr lang="en-US"/>
              <a:t>Accountholder Responsibilities</a:t>
            </a:r>
          </a:p>
        </p:txBody>
      </p:sp>
      <p:pic>
        <p:nvPicPr>
          <p:cNvPr id="4" name="Picture 3">
            <a:extLst>
              <a:ext uri="{FF2B5EF4-FFF2-40B4-BE49-F238E27FC236}">
                <a16:creationId xmlns:a16="http://schemas.microsoft.com/office/drawing/2014/main" id="{A12B1E23-3473-8C4F-A649-CA60C558A1DA}"/>
              </a:ext>
            </a:extLst>
          </p:cNvPr>
          <p:cNvPicPr>
            <a:picLocks noChangeAspect="1"/>
          </p:cNvPicPr>
          <p:nvPr/>
        </p:nvPicPr>
        <p:blipFill>
          <a:blip r:embed="rId2"/>
          <a:stretch>
            <a:fillRect/>
          </a:stretch>
        </p:blipFill>
        <p:spPr>
          <a:xfrm>
            <a:off x="304801" y="1905000"/>
            <a:ext cx="4572000" cy="2971800"/>
          </a:xfrm>
          <a:prstGeom prst="rect">
            <a:avLst/>
          </a:prstGeom>
          <a:noFill/>
        </p:spPr>
      </p:pic>
      <p:sp>
        <p:nvSpPr>
          <p:cNvPr id="3" name="Content Placeholder 2"/>
          <p:cNvSpPr>
            <a:spLocks noGrp="1"/>
          </p:cNvSpPr>
          <p:nvPr>
            <p:ph sz="half" idx="2"/>
          </p:nvPr>
        </p:nvSpPr>
        <p:spPr>
          <a:xfrm>
            <a:off x="5143500" y="1143000"/>
            <a:ext cx="3695700" cy="4495800"/>
          </a:xfrm>
        </p:spPr>
        <p:txBody>
          <a:bodyPr wrap="square" anchor="t">
            <a:normAutofit fontScale="85000" lnSpcReduction="10000"/>
          </a:bodyPr>
          <a:lstStyle/>
          <a:p>
            <a:pPr>
              <a:lnSpc>
                <a:spcPct val="90000"/>
              </a:lnSpc>
            </a:pPr>
            <a:r>
              <a:rPr lang="en-US" sz="1500" dirty="0"/>
              <a:t>Must complete trainings before card is issued.</a:t>
            </a:r>
          </a:p>
          <a:p>
            <a:pPr marL="0" indent="0">
              <a:lnSpc>
                <a:spcPct val="90000"/>
              </a:lnSpc>
              <a:buNone/>
            </a:pPr>
            <a:endParaRPr lang="en-US" sz="1500" dirty="0"/>
          </a:p>
          <a:p>
            <a:pPr>
              <a:lnSpc>
                <a:spcPct val="90000"/>
              </a:lnSpc>
            </a:pPr>
            <a:r>
              <a:rPr lang="en-US" sz="1500" dirty="0"/>
              <a:t>Accountholder is responsible for recapturing NJ and FL sales tax.</a:t>
            </a:r>
          </a:p>
          <a:p>
            <a:pPr>
              <a:lnSpc>
                <a:spcPct val="90000"/>
              </a:lnSpc>
            </a:pPr>
            <a:endParaRPr lang="en-US" sz="1500" dirty="0"/>
          </a:p>
          <a:p>
            <a:pPr>
              <a:lnSpc>
                <a:spcPct val="90000"/>
              </a:lnSpc>
            </a:pPr>
            <a:r>
              <a:rPr lang="en-US" sz="1500" dirty="0"/>
              <a:t>Report lost or stolen P-Cards to the customer service number listed on the card and the P-Card Administrator.</a:t>
            </a:r>
          </a:p>
          <a:p>
            <a:pPr>
              <a:lnSpc>
                <a:spcPct val="90000"/>
              </a:lnSpc>
            </a:pPr>
            <a:endParaRPr lang="en-US" sz="1500" dirty="0"/>
          </a:p>
          <a:p>
            <a:pPr>
              <a:lnSpc>
                <a:spcPct val="90000"/>
              </a:lnSpc>
            </a:pPr>
            <a:r>
              <a:rPr lang="en-US" sz="1500" dirty="0"/>
              <a:t>Notify P-Card Administrator of any changes to departmental position and responsibilities as they relate to the P-Card.</a:t>
            </a:r>
          </a:p>
          <a:p>
            <a:pPr>
              <a:lnSpc>
                <a:spcPct val="90000"/>
              </a:lnSpc>
            </a:pPr>
            <a:endParaRPr lang="en-US" sz="1500" dirty="0"/>
          </a:p>
          <a:p>
            <a:pPr>
              <a:lnSpc>
                <a:spcPct val="90000"/>
              </a:lnSpc>
            </a:pPr>
            <a:r>
              <a:rPr lang="en-US" sz="1500" dirty="0"/>
              <a:t>Accountholder must set up a PIN upon activating the card. PIN entry may be required at checkout and cannot be bypassed.</a:t>
            </a:r>
          </a:p>
          <a:p>
            <a:pPr marL="0" indent="0">
              <a:lnSpc>
                <a:spcPct val="90000"/>
              </a:lnSpc>
              <a:buNone/>
            </a:pPr>
            <a:endParaRPr lang="en-US" sz="1500" dirty="0"/>
          </a:p>
          <a:p>
            <a:pPr>
              <a:lnSpc>
                <a:spcPct val="90000"/>
              </a:lnSpc>
            </a:pPr>
            <a:r>
              <a:rPr lang="en-US" sz="1500" dirty="0"/>
              <a:t>Accountholder must any report fraudulent charges to both Bank of America and the Program Administrator.</a:t>
            </a:r>
          </a:p>
          <a:p>
            <a:pPr>
              <a:lnSpc>
                <a:spcPct val="90000"/>
              </a:lnSpc>
            </a:pPr>
            <a:endParaRPr lang="en-US" sz="1500" dirty="0"/>
          </a:p>
          <a:p>
            <a:pPr>
              <a:lnSpc>
                <a:spcPct val="90000"/>
              </a:lnSpc>
            </a:pPr>
            <a:r>
              <a:rPr lang="en-US" sz="1500" dirty="0"/>
              <a:t>Accountholder will follow the Banner vendor setup process once State thresholds are met.</a:t>
            </a:r>
          </a:p>
          <a:p>
            <a:pPr marL="914400" lvl="2" indent="0">
              <a:lnSpc>
                <a:spcPct val="90000"/>
              </a:lnSpc>
              <a:buNone/>
            </a:pPr>
            <a:endParaRPr lang="en-US" sz="1500" dirty="0"/>
          </a:p>
          <a:p>
            <a:pPr lvl="2">
              <a:lnSpc>
                <a:spcPct val="90000"/>
              </a:lnSpc>
              <a:buFont typeface="Arial" panose="020B0604020202020204" pitchFamily="34" charset="0"/>
              <a:buChar char="•"/>
            </a:pPr>
            <a:endParaRPr lang="en-US" sz="1500" dirty="0"/>
          </a:p>
          <a:p>
            <a:pPr lvl="2">
              <a:lnSpc>
                <a:spcPct val="90000"/>
              </a:lnSpc>
              <a:buFont typeface="Arial" panose="020B0604020202020204" pitchFamily="34" charset="0"/>
              <a:buChar char="•"/>
            </a:pPr>
            <a:endParaRPr lang="en-US" sz="1500" dirty="0"/>
          </a:p>
        </p:txBody>
      </p:sp>
    </p:spTree>
    <p:extLst>
      <p:ext uri="{BB962C8B-B14F-4D97-AF65-F5344CB8AC3E}">
        <p14:creationId xmlns:p14="http://schemas.microsoft.com/office/powerpoint/2010/main" val="39015246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8534400" cy="762000"/>
          </a:xfrm>
        </p:spPr>
        <p:txBody>
          <a:bodyPr wrap="square" anchor="t">
            <a:normAutofit/>
          </a:bodyPr>
          <a:lstStyle/>
          <a:p>
            <a:r>
              <a:rPr lang="en-US" dirty="0"/>
              <a:t>Transaction Process Overview</a:t>
            </a:r>
          </a:p>
        </p:txBody>
      </p:sp>
      <p:sp>
        <p:nvSpPr>
          <p:cNvPr id="3" name="Content Placeholder 2"/>
          <p:cNvSpPr>
            <a:spLocks noGrp="1"/>
          </p:cNvSpPr>
          <p:nvPr>
            <p:ph sz="half" idx="1"/>
          </p:nvPr>
        </p:nvSpPr>
        <p:spPr>
          <a:xfrm>
            <a:off x="727445" y="1279451"/>
            <a:ext cx="3695700" cy="2286000"/>
          </a:xfrm>
        </p:spPr>
        <p:txBody>
          <a:bodyPr wrap="square" anchor="t">
            <a:normAutofit/>
          </a:bodyPr>
          <a:lstStyle/>
          <a:p>
            <a:pPr marL="914400" lvl="1" indent="-457200">
              <a:lnSpc>
                <a:spcPct val="90000"/>
              </a:lnSpc>
              <a:buFont typeface="+mj-lt"/>
              <a:buAutoNum type="arabicPeriod"/>
            </a:pPr>
            <a:r>
              <a:rPr lang="en-US" sz="1500" dirty="0"/>
              <a:t>Make purchase using P-Card.</a:t>
            </a:r>
          </a:p>
          <a:p>
            <a:pPr marL="914400" lvl="1" indent="-457200">
              <a:lnSpc>
                <a:spcPct val="90000"/>
              </a:lnSpc>
              <a:buFont typeface="+mj-lt"/>
              <a:buAutoNum type="arabicPeriod"/>
            </a:pPr>
            <a:r>
              <a:rPr lang="en-US" sz="1500" dirty="0"/>
              <a:t>Finalize transaction in Works ® (allocate, receipts, sign-off).</a:t>
            </a:r>
          </a:p>
          <a:p>
            <a:pPr marL="914400" lvl="1" indent="-457200">
              <a:lnSpc>
                <a:spcPct val="90000"/>
              </a:lnSpc>
              <a:buFont typeface="+mj-lt"/>
              <a:buAutoNum type="arabicPeriod"/>
            </a:pPr>
            <a:r>
              <a:rPr lang="en-US" sz="1500" dirty="0"/>
              <a:t>After Accountholder sign-off, transactions are reviewed and signed-off by the Approver.</a:t>
            </a:r>
          </a:p>
          <a:p>
            <a:pPr marL="914400" lvl="1" indent="-457200">
              <a:lnSpc>
                <a:spcPct val="90000"/>
              </a:lnSpc>
              <a:buFont typeface="+mj-lt"/>
              <a:buAutoNum type="arabicPeriod"/>
            </a:pPr>
            <a:r>
              <a:rPr lang="en-US" sz="1500" dirty="0"/>
              <a:t>After Approver sign-off, transactions are reviewed for compliance by the Program Administrator.</a:t>
            </a:r>
          </a:p>
          <a:p>
            <a:pPr marL="914400" lvl="1" indent="-457200">
              <a:lnSpc>
                <a:spcPct val="90000"/>
              </a:lnSpc>
              <a:buFont typeface="+mj-lt"/>
              <a:buAutoNum type="arabicPeriod"/>
            </a:pPr>
            <a:endParaRPr lang="en-US" sz="1500" dirty="0"/>
          </a:p>
          <a:p>
            <a:pPr lvl="1">
              <a:lnSpc>
                <a:spcPct val="90000"/>
              </a:lnSpc>
            </a:pPr>
            <a:endParaRPr lang="en-US" sz="1500" dirty="0"/>
          </a:p>
        </p:txBody>
      </p:sp>
      <p:pic>
        <p:nvPicPr>
          <p:cNvPr id="4" name="Content Placeholder 3">
            <a:extLst>
              <a:ext uri="{FF2B5EF4-FFF2-40B4-BE49-F238E27FC236}">
                <a16:creationId xmlns:a16="http://schemas.microsoft.com/office/drawing/2014/main" id="{ADFA1172-5EFD-C848-9308-DE56A46A0BFB}"/>
              </a:ext>
            </a:extLst>
          </p:cNvPr>
          <p:cNvPicPr>
            <a:picLocks noGrp="1" noChangeAspect="1"/>
          </p:cNvPicPr>
          <p:nvPr>
            <p:ph sz="half" idx="2"/>
          </p:nvPr>
        </p:nvPicPr>
        <p:blipFill rotWithShape="1">
          <a:blip r:embed="rId3"/>
          <a:srcRect b="18041"/>
          <a:stretch/>
        </p:blipFill>
        <p:spPr>
          <a:xfrm>
            <a:off x="4771606" y="1543050"/>
            <a:ext cx="4067594" cy="3333750"/>
          </a:xfrm>
        </p:spPr>
      </p:pic>
      <p:sp>
        <p:nvSpPr>
          <p:cNvPr id="5" name="Rectangle 4">
            <a:extLst>
              <a:ext uri="{FF2B5EF4-FFF2-40B4-BE49-F238E27FC236}">
                <a16:creationId xmlns:a16="http://schemas.microsoft.com/office/drawing/2014/main" id="{44337D25-4E5B-1F40-AE1F-0A9AE3E6492A}"/>
              </a:ext>
            </a:extLst>
          </p:cNvPr>
          <p:cNvSpPr/>
          <p:nvPr/>
        </p:nvSpPr>
        <p:spPr>
          <a:xfrm>
            <a:off x="196194" y="3824223"/>
            <a:ext cx="4572000" cy="1754326"/>
          </a:xfrm>
          <a:prstGeom prst="rect">
            <a:avLst/>
          </a:prstGeom>
        </p:spPr>
        <p:txBody>
          <a:bodyPr>
            <a:spAutoFit/>
          </a:bodyPr>
          <a:lstStyle/>
          <a:p>
            <a:pPr lvl="2" algn="ctr">
              <a:lnSpc>
                <a:spcPct val="90000"/>
              </a:lnSpc>
            </a:pPr>
            <a:r>
              <a:rPr lang="en-US" sz="1500" dirty="0">
                <a:solidFill>
                  <a:srgbClr val="633E0D"/>
                </a:solidFill>
              </a:rPr>
              <a:t>Corrective action must be taken for any transaction that is flagged (disapproved) by either the Approver or the Program Administrator.  Failure to do so may result in card suspension. </a:t>
            </a:r>
          </a:p>
          <a:p>
            <a:pPr lvl="2" algn="ctr">
              <a:lnSpc>
                <a:spcPct val="90000"/>
              </a:lnSpc>
            </a:pPr>
            <a:endParaRPr lang="en-US" sz="1500" dirty="0">
              <a:solidFill>
                <a:srgbClr val="633E0D"/>
              </a:solidFill>
            </a:endParaRPr>
          </a:p>
          <a:p>
            <a:pPr lvl="2" algn="ctr">
              <a:lnSpc>
                <a:spcPct val="90000"/>
              </a:lnSpc>
            </a:pPr>
            <a:r>
              <a:rPr lang="en-US" sz="1500" dirty="0">
                <a:solidFill>
                  <a:srgbClr val="633E0D"/>
                </a:solidFill>
              </a:rPr>
              <a:t>Only remove flags once the issue has been resolved.</a:t>
            </a:r>
          </a:p>
        </p:txBody>
      </p:sp>
    </p:spTree>
    <p:extLst>
      <p:ext uri="{BB962C8B-B14F-4D97-AF65-F5344CB8AC3E}">
        <p14:creationId xmlns:p14="http://schemas.microsoft.com/office/powerpoint/2010/main" val="17415146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8534400" cy="762000"/>
          </a:xfrm>
        </p:spPr>
        <p:txBody>
          <a:bodyPr wrap="square" anchor="t">
            <a:noAutofit/>
          </a:bodyPr>
          <a:lstStyle/>
          <a:p>
            <a:pPr>
              <a:lnSpc>
                <a:spcPct val="90000"/>
              </a:lnSpc>
            </a:pPr>
            <a:r>
              <a:rPr lang="en-US" sz="3200" dirty="0"/>
              <a:t>Accountholder Responsibilities, Works</a:t>
            </a:r>
            <a:r>
              <a:rPr lang="en-US" sz="1600" dirty="0"/>
              <a:t>®</a:t>
            </a:r>
            <a:br>
              <a:rPr lang="en-US" sz="3200" dirty="0"/>
            </a:br>
            <a:br>
              <a:rPr lang="en-US" sz="3200" dirty="0"/>
            </a:br>
            <a:br>
              <a:rPr lang="en-US" sz="3200" dirty="0"/>
            </a:br>
            <a:endParaRPr lang="en-US" sz="3200" dirty="0"/>
          </a:p>
        </p:txBody>
      </p:sp>
      <p:sp>
        <p:nvSpPr>
          <p:cNvPr id="3" name="Content Placeholder 2"/>
          <p:cNvSpPr>
            <a:spLocks noGrp="1"/>
          </p:cNvSpPr>
          <p:nvPr>
            <p:ph sz="half" idx="2"/>
          </p:nvPr>
        </p:nvSpPr>
        <p:spPr>
          <a:xfrm>
            <a:off x="483296" y="1794027"/>
            <a:ext cx="8382000" cy="2794696"/>
          </a:xfrm>
        </p:spPr>
        <p:txBody>
          <a:bodyPr wrap="square" anchor="t">
            <a:normAutofit/>
          </a:bodyPr>
          <a:lstStyle/>
          <a:p>
            <a:pPr marL="0" indent="0">
              <a:lnSpc>
                <a:spcPct val="90000"/>
              </a:lnSpc>
              <a:buNone/>
            </a:pPr>
            <a:r>
              <a:rPr lang="en-US" sz="2000" b="1" dirty="0"/>
              <a:t>Process for finalizing a transaction</a:t>
            </a:r>
          </a:p>
          <a:p>
            <a:pPr>
              <a:lnSpc>
                <a:spcPct val="90000"/>
              </a:lnSpc>
              <a:buFont typeface="Arial" panose="020B0604020202020204" pitchFamily="34" charset="0"/>
              <a:buChar char="•"/>
            </a:pPr>
            <a:endParaRPr lang="en-US" sz="2000" dirty="0"/>
          </a:p>
          <a:p>
            <a:pPr marL="914400" lvl="1" indent="-457200">
              <a:lnSpc>
                <a:spcPct val="90000"/>
              </a:lnSpc>
              <a:buFont typeface="+mj-lt"/>
              <a:buAutoNum type="arabicPeriod"/>
            </a:pPr>
            <a:r>
              <a:rPr lang="en-US" sz="2000" dirty="0"/>
              <a:t>Allocate to the correct FOAPAL. </a:t>
            </a:r>
          </a:p>
          <a:p>
            <a:pPr marL="914400" lvl="1" indent="-457200">
              <a:lnSpc>
                <a:spcPct val="90000"/>
              </a:lnSpc>
              <a:buFont typeface="+mj-lt"/>
              <a:buAutoNum type="arabicPeriod"/>
            </a:pPr>
            <a:r>
              <a:rPr lang="en-US" sz="2000" dirty="0"/>
              <a:t>Upload itemized receipts.</a:t>
            </a:r>
          </a:p>
          <a:p>
            <a:pPr marL="914400" lvl="1" indent="-457200">
              <a:lnSpc>
                <a:spcPct val="90000"/>
              </a:lnSpc>
              <a:buFont typeface="+mj-lt"/>
              <a:buAutoNum type="arabicPeriod"/>
            </a:pPr>
            <a:r>
              <a:rPr lang="en-US" sz="2000" dirty="0"/>
              <a:t>Upload additional approvals or include in comments (IRT, Entertainment, Concur Approval, Gourmet Dining Waiver, etc.)</a:t>
            </a:r>
          </a:p>
          <a:p>
            <a:pPr marL="914400" lvl="1" indent="-457200">
              <a:lnSpc>
                <a:spcPct val="90000"/>
              </a:lnSpc>
              <a:buFont typeface="+mj-lt"/>
              <a:buAutoNum type="arabicPeriod"/>
            </a:pPr>
            <a:r>
              <a:rPr lang="en-US" sz="2000" dirty="0"/>
              <a:t>Add any additional comments.</a:t>
            </a:r>
          </a:p>
          <a:p>
            <a:pPr marL="914400" lvl="1" indent="-457200">
              <a:lnSpc>
                <a:spcPct val="90000"/>
              </a:lnSpc>
              <a:buFont typeface="+mj-lt"/>
              <a:buAutoNum type="arabicPeriod"/>
            </a:pPr>
            <a:r>
              <a:rPr lang="en-US" sz="2000" dirty="0"/>
              <a:t>Complete Accountholder sign-off.</a:t>
            </a:r>
          </a:p>
          <a:p>
            <a:pPr marL="0" indent="0">
              <a:lnSpc>
                <a:spcPct val="90000"/>
              </a:lnSpc>
              <a:buNone/>
            </a:pPr>
            <a:endParaRPr lang="en-US" sz="2000" dirty="0"/>
          </a:p>
        </p:txBody>
      </p:sp>
      <p:pic>
        <p:nvPicPr>
          <p:cNvPr id="6" name="Picture 5" descr="A close up of a sign&#10;&#10;Description automatically generated">
            <a:extLst>
              <a:ext uri="{FF2B5EF4-FFF2-40B4-BE49-F238E27FC236}">
                <a16:creationId xmlns:a16="http://schemas.microsoft.com/office/drawing/2014/main" id="{4C2899C3-084C-AA46-B774-72163DE5A06F}"/>
              </a:ext>
            </a:extLst>
          </p:cNvPr>
          <p:cNvPicPr>
            <a:picLocks noChangeAspect="1"/>
          </p:cNvPicPr>
          <p:nvPr/>
        </p:nvPicPr>
        <p:blipFill rotWithShape="1">
          <a:blip r:embed="rId3">
            <a:extLst>
              <a:ext uri="{28A0092B-C50C-407E-A947-70E740481C1C}">
                <a14:useLocalDpi xmlns:a14="http://schemas.microsoft.com/office/drawing/2010/main" val="0"/>
              </a:ext>
            </a:extLst>
          </a:blip>
          <a:srcRect t="10714"/>
          <a:stretch/>
        </p:blipFill>
        <p:spPr>
          <a:xfrm>
            <a:off x="3152775" y="5315951"/>
            <a:ext cx="2838449" cy="870690"/>
          </a:xfrm>
          <a:prstGeom prst="rect">
            <a:avLst/>
          </a:prstGeom>
        </p:spPr>
      </p:pic>
    </p:spTree>
    <p:extLst>
      <p:ext uri="{BB962C8B-B14F-4D97-AF65-F5344CB8AC3E}">
        <p14:creationId xmlns:p14="http://schemas.microsoft.com/office/powerpoint/2010/main" val="38040734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8534400" cy="762000"/>
          </a:xfrm>
        </p:spPr>
        <p:txBody>
          <a:bodyPr wrap="square" anchor="t">
            <a:normAutofit fontScale="90000"/>
          </a:bodyPr>
          <a:lstStyle/>
          <a:p>
            <a:pPr>
              <a:lnSpc>
                <a:spcPct val="90000"/>
              </a:lnSpc>
            </a:pPr>
            <a:r>
              <a:rPr lang="en-US" sz="3100" dirty="0"/>
              <a:t>Accountholder Responsibilities, Works</a:t>
            </a:r>
            <a:r>
              <a:rPr lang="en-US" sz="1800" dirty="0"/>
              <a:t>®</a:t>
            </a:r>
            <a:r>
              <a:rPr lang="en-US" sz="3100" dirty="0"/>
              <a:t>, continued</a:t>
            </a:r>
            <a:br>
              <a:rPr lang="en-US" sz="1200" dirty="0"/>
            </a:br>
            <a:br>
              <a:rPr lang="en-US" sz="1200" dirty="0"/>
            </a:br>
            <a:br>
              <a:rPr lang="en-US" sz="1200" dirty="0"/>
            </a:br>
            <a:endParaRPr lang="en-US" sz="1200" dirty="0"/>
          </a:p>
        </p:txBody>
      </p:sp>
      <p:sp>
        <p:nvSpPr>
          <p:cNvPr id="3" name="Content Placeholder 2"/>
          <p:cNvSpPr>
            <a:spLocks noGrp="1"/>
          </p:cNvSpPr>
          <p:nvPr>
            <p:ph sz="half" idx="1"/>
          </p:nvPr>
        </p:nvSpPr>
        <p:spPr>
          <a:xfrm>
            <a:off x="0" y="1447800"/>
            <a:ext cx="5308948" cy="4493712"/>
          </a:xfrm>
        </p:spPr>
        <p:txBody>
          <a:bodyPr wrap="square" anchor="t">
            <a:normAutofit/>
          </a:bodyPr>
          <a:lstStyle/>
          <a:p>
            <a:pPr marL="0" indent="0" algn="ctr">
              <a:lnSpc>
                <a:spcPct val="90000"/>
              </a:lnSpc>
              <a:buNone/>
            </a:pPr>
            <a:r>
              <a:rPr lang="en-US" b="1" dirty="0"/>
              <a:t>      Transaction Allocation</a:t>
            </a:r>
          </a:p>
          <a:p>
            <a:pPr marL="0" indent="0" algn="ctr">
              <a:lnSpc>
                <a:spcPct val="90000"/>
              </a:lnSpc>
              <a:buNone/>
            </a:pPr>
            <a:endParaRPr lang="en-US" b="1" dirty="0"/>
          </a:p>
          <a:p>
            <a:pPr lvl="1">
              <a:lnSpc>
                <a:spcPct val="90000"/>
              </a:lnSpc>
              <a:buFont typeface="Arial" panose="020B0604020202020204" pitchFamily="34" charset="0"/>
              <a:buChar char="•"/>
            </a:pPr>
            <a:r>
              <a:rPr lang="en-US" sz="1300" dirty="0"/>
              <a:t>The Accountholder must ensure all transactions are fully allocated with the correct Fund, Organization, Account, Program, and Justification. </a:t>
            </a:r>
          </a:p>
          <a:p>
            <a:pPr lvl="1">
              <a:lnSpc>
                <a:spcPct val="90000"/>
              </a:lnSpc>
              <a:buFont typeface="Arial" panose="020B0604020202020204" pitchFamily="34" charset="0"/>
              <a:buChar char="•"/>
            </a:pPr>
            <a:endParaRPr lang="en-US" sz="1300" dirty="0"/>
          </a:p>
          <a:p>
            <a:pPr lvl="1">
              <a:lnSpc>
                <a:spcPct val="90000"/>
              </a:lnSpc>
              <a:buFont typeface="Arial" panose="020B0604020202020204" pitchFamily="34" charset="0"/>
              <a:buChar char="•"/>
            </a:pPr>
            <a:r>
              <a:rPr lang="en-US" sz="1300" dirty="0"/>
              <a:t>Once complete, the transactions must be signed-off on.</a:t>
            </a:r>
          </a:p>
          <a:p>
            <a:pPr lvl="1">
              <a:lnSpc>
                <a:spcPct val="90000"/>
              </a:lnSpc>
              <a:buFont typeface="Arial" panose="020B0604020202020204" pitchFamily="34" charset="0"/>
              <a:buChar char="•"/>
            </a:pPr>
            <a:endParaRPr lang="en-US" sz="1300" dirty="0"/>
          </a:p>
          <a:p>
            <a:pPr lvl="1">
              <a:lnSpc>
                <a:spcPct val="90000"/>
              </a:lnSpc>
              <a:buFont typeface="Arial" panose="020B0604020202020204" pitchFamily="34" charset="0"/>
              <a:buChar char="•"/>
            </a:pPr>
            <a:r>
              <a:rPr lang="en-US" sz="1300" dirty="0"/>
              <a:t>This must be completed by 4 p.m. on the ninth (9th) day of each month In the event the 9</a:t>
            </a:r>
            <a:r>
              <a:rPr lang="en-US" sz="1300" baseline="30000" dirty="0"/>
              <a:t>th</a:t>
            </a:r>
            <a:r>
              <a:rPr lang="en-US" sz="1300" dirty="0"/>
              <a:t> falls on a Saturday, Sunday, or holiday, transactions must be completed by 4 p.m. on the last business day before the 9th. </a:t>
            </a:r>
          </a:p>
          <a:p>
            <a:pPr lvl="1">
              <a:lnSpc>
                <a:spcPct val="90000"/>
              </a:lnSpc>
              <a:buFont typeface="Arial" panose="020B0604020202020204" pitchFamily="34" charset="0"/>
              <a:buChar char="•"/>
            </a:pPr>
            <a:endParaRPr lang="en-US" sz="1300" dirty="0"/>
          </a:p>
          <a:p>
            <a:pPr lvl="1">
              <a:lnSpc>
                <a:spcPct val="90000"/>
              </a:lnSpc>
              <a:buFont typeface="Arial" panose="020B0604020202020204" pitchFamily="34" charset="0"/>
              <a:buChar char="•"/>
            </a:pPr>
            <a:r>
              <a:rPr lang="en-US" sz="1300" dirty="0"/>
              <a:t>Accounts with transactions that are not fully allocated by this date will be </a:t>
            </a:r>
            <a:r>
              <a:rPr lang="en-US" sz="1300" b="1" dirty="0"/>
              <a:t>immediately suspended.</a:t>
            </a:r>
          </a:p>
          <a:p>
            <a:pPr marL="457200" lvl="1" indent="0">
              <a:lnSpc>
                <a:spcPct val="90000"/>
              </a:lnSpc>
              <a:buNone/>
            </a:pPr>
            <a:endParaRPr lang="en-US" sz="1300" dirty="0"/>
          </a:p>
          <a:p>
            <a:pPr marL="0" indent="0">
              <a:lnSpc>
                <a:spcPct val="90000"/>
              </a:lnSpc>
              <a:buNone/>
            </a:pPr>
            <a:br>
              <a:rPr lang="en-US" sz="1300" dirty="0"/>
            </a:br>
            <a:endParaRPr lang="en-US" sz="1300" dirty="0"/>
          </a:p>
          <a:p>
            <a:pPr>
              <a:lnSpc>
                <a:spcPct val="90000"/>
              </a:lnSpc>
            </a:pPr>
            <a:endParaRPr lang="en-US" sz="1300" dirty="0"/>
          </a:p>
        </p:txBody>
      </p:sp>
      <p:pic>
        <p:nvPicPr>
          <p:cNvPr id="7" name="Content Placeholder 6">
            <a:extLst>
              <a:ext uri="{FF2B5EF4-FFF2-40B4-BE49-F238E27FC236}">
                <a16:creationId xmlns:a16="http://schemas.microsoft.com/office/drawing/2014/main" id="{7D71CEBB-2D04-FC42-A2F9-4B201B331C96}"/>
              </a:ext>
            </a:extLst>
          </p:cNvPr>
          <p:cNvPicPr>
            <a:picLocks noGrp="1" noChangeAspect="1"/>
          </p:cNvPicPr>
          <p:nvPr>
            <p:ph sz="half" idx="2"/>
          </p:nvPr>
        </p:nvPicPr>
        <p:blipFill>
          <a:blip r:embed="rId2"/>
          <a:stretch>
            <a:fillRect/>
          </a:stretch>
        </p:blipFill>
        <p:spPr>
          <a:xfrm>
            <a:off x="5335529" y="2748832"/>
            <a:ext cx="3318136" cy="1891647"/>
          </a:xfrm>
        </p:spPr>
      </p:pic>
    </p:spTree>
    <p:extLst>
      <p:ext uri="{BB962C8B-B14F-4D97-AF65-F5344CB8AC3E}">
        <p14:creationId xmlns:p14="http://schemas.microsoft.com/office/powerpoint/2010/main" val="11915232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610600" cy="1162050"/>
          </a:xfrm>
        </p:spPr>
        <p:txBody>
          <a:bodyPr wrap="square" anchor="b">
            <a:noAutofit/>
          </a:bodyPr>
          <a:lstStyle/>
          <a:p>
            <a:pPr>
              <a:lnSpc>
                <a:spcPct val="90000"/>
              </a:lnSpc>
            </a:pPr>
            <a:r>
              <a:rPr lang="en-US" sz="2800" dirty="0"/>
              <a:t>Accountholder Responsibilities, Works</a:t>
            </a:r>
            <a:r>
              <a:rPr lang="en-US" sz="1400" dirty="0"/>
              <a:t>®</a:t>
            </a:r>
            <a:r>
              <a:rPr lang="en-US" sz="2800" dirty="0"/>
              <a:t>, continued</a:t>
            </a:r>
            <a:br>
              <a:rPr lang="en-US" sz="3200" dirty="0"/>
            </a:br>
            <a:endParaRPr lang="en-US" sz="3200" dirty="0"/>
          </a:p>
        </p:txBody>
      </p:sp>
      <p:pic>
        <p:nvPicPr>
          <p:cNvPr id="9" name="Picture 8">
            <a:extLst>
              <a:ext uri="{FF2B5EF4-FFF2-40B4-BE49-F238E27FC236}">
                <a16:creationId xmlns:a16="http://schemas.microsoft.com/office/drawing/2014/main" id="{AF6B77B0-C0B2-8140-91EA-B460574EB391}"/>
              </a:ext>
            </a:extLst>
          </p:cNvPr>
          <p:cNvPicPr>
            <a:picLocks noChangeAspect="1"/>
          </p:cNvPicPr>
          <p:nvPr/>
        </p:nvPicPr>
        <p:blipFill>
          <a:blip r:embed="rId3"/>
          <a:stretch>
            <a:fillRect/>
          </a:stretch>
        </p:blipFill>
        <p:spPr>
          <a:xfrm>
            <a:off x="4953000" y="1981200"/>
            <a:ext cx="3152396" cy="3225707"/>
          </a:xfrm>
          <a:prstGeom prst="rect">
            <a:avLst/>
          </a:prstGeom>
          <a:noFill/>
        </p:spPr>
      </p:pic>
      <p:sp>
        <p:nvSpPr>
          <p:cNvPr id="3" name="Content Placeholder 2"/>
          <p:cNvSpPr>
            <a:spLocks noGrp="1"/>
          </p:cNvSpPr>
          <p:nvPr>
            <p:ph type="body" sz="half" idx="2"/>
          </p:nvPr>
        </p:nvSpPr>
        <p:spPr>
          <a:xfrm>
            <a:off x="457200" y="1248521"/>
            <a:ext cx="4038600" cy="4691063"/>
          </a:xfrm>
        </p:spPr>
        <p:txBody>
          <a:bodyPr wrap="square" anchor="t">
            <a:normAutofit fontScale="92500" lnSpcReduction="10000"/>
          </a:bodyPr>
          <a:lstStyle/>
          <a:p>
            <a:pPr>
              <a:lnSpc>
                <a:spcPct val="90000"/>
              </a:lnSpc>
            </a:pPr>
            <a:endParaRPr lang="en-US" sz="1100" b="1" dirty="0"/>
          </a:p>
          <a:p>
            <a:pPr algn="ctr">
              <a:lnSpc>
                <a:spcPct val="90000"/>
              </a:lnSpc>
            </a:pPr>
            <a:r>
              <a:rPr lang="en-US" sz="2800" b="1" dirty="0"/>
              <a:t>Receipts</a:t>
            </a:r>
          </a:p>
          <a:p>
            <a:pPr algn="ctr">
              <a:lnSpc>
                <a:spcPct val="90000"/>
              </a:lnSpc>
            </a:pPr>
            <a:endParaRPr lang="en-US" sz="1100" b="1" dirty="0"/>
          </a:p>
          <a:p>
            <a:pPr marL="285750" indent="-285750">
              <a:lnSpc>
                <a:spcPct val="90000"/>
              </a:lnSpc>
              <a:buFont typeface="Arial" panose="020B0604020202020204" pitchFamily="34" charset="0"/>
              <a:buChar char="•"/>
            </a:pPr>
            <a:r>
              <a:rPr lang="en-US" sz="1600" dirty="0"/>
              <a:t>Accountholder must collect and reconcile charge receipts for all P-Card charges.</a:t>
            </a:r>
          </a:p>
          <a:p>
            <a:pPr marL="285750" indent="-285750">
              <a:lnSpc>
                <a:spcPct val="90000"/>
              </a:lnSpc>
              <a:buFont typeface="Arial" panose="020B0604020202020204" pitchFamily="34" charset="0"/>
              <a:buChar char="•"/>
            </a:pPr>
            <a:endParaRPr lang="en-US" sz="1050" dirty="0"/>
          </a:p>
          <a:p>
            <a:pPr marL="285750" indent="-285750">
              <a:lnSpc>
                <a:spcPct val="90000"/>
              </a:lnSpc>
              <a:buFont typeface="Arial" panose="020B0604020202020204" pitchFamily="34" charset="0"/>
              <a:buChar char="•"/>
            </a:pPr>
            <a:r>
              <a:rPr lang="en-US" sz="1600" dirty="0"/>
              <a:t>Receipts must be detailed and itemized.</a:t>
            </a:r>
          </a:p>
          <a:p>
            <a:pPr marL="285750" indent="-285750">
              <a:lnSpc>
                <a:spcPct val="90000"/>
              </a:lnSpc>
              <a:buFont typeface="Arial" panose="020B0604020202020204" pitchFamily="34" charset="0"/>
              <a:buChar char="•"/>
            </a:pPr>
            <a:endParaRPr lang="en-US" sz="1600" dirty="0"/>
          </a:p>
          <a:p>
            <a:pPr marL="285750" indent="-285750">
              <a:lnSpc>
                <a:spcPct val="90000"/>
              </a:lnSpc>
              <a:buFont typeface="Arial" panose="020B0604020202020204" pitchFamily="34" charset="0"/>
              <a:buChar char="•"/>
            </a:pPr>
            <a:r>
              <a:rPr lang="en-US" sz="1600" dirty="0"/>
              <a:t>Receipts must be uploaded to Works®.</a:t>
            </a:r>
          </a:p>
          <a:p>
            <a:pPr marL="285750" indent="-285750">
              <a:lnSpc>
                <a:spcPct val="90000"/>
              </a:lnSpc>
              <a:buFont typeface="Arial" panose="020B0604020202020204" pitchFamily="34" charset="0"/>
              <a:buChar char="•"/>
            </a:pPr>
            <a:endParaRPr lang="en-US" sz="1600" dirty="0"/>
          </a:p>
          <a:p>
            <a:pPr marL="285750" indent="-285750">
              <a:lnSpc>
                <a:spcPct val="90000"/>
              </a:lnSpc>
              <a:buFont typeface="Arial" panose="020B0604020202020204" pitchFamily="34" charset="0"/>
              <a:buChar char="•"/>
            </a:pPr>
            <a:r>
              <a:rPr lang="en-US" sz="1600" dirty="0"/>
              <a:t>Transactions that do not have a corresponding itemized receipt become the liability of the Accountholder and may require reimbursement at the discretion of the Office of Contracting and Procurement.</a:t>
            </a:r>
          </a:p>
          <a:p>
            <a:pPr marL="285750" indent="-285750">
              <a:lnSpc>
                <a:spcPct val="90000"/>
              </a:lnSpc>
              <a:buFont typeface="Arial" panose="020B0604020202020204" pitchFamily="34" charset="0"/>
              <a:buChar char="•"/>
            </a:pPr>
            <a:endParaRPr lang="en-US" sz="1600" dirty="0"/>
          </a:p>
          <a:p>
            <a:pPr marL="285750" indent="-285750">
              <a:lnSpc>
                <a:spcPct val="90000"/>
              </a:lnSpc>
              <a:buFont typeface="Arial" panose="020B0604020202020204" pitchFamily="34" charset="0"/>
              <a:buChar char="•"/>
            </a:pPr>
            <a:r>
              <a:rPr lang="en-US" sz="1700" dirty="0"/>
              <a:t>Accountholder departments are required to retain original credit card receipts for three calendar years.  Receipts may be stored off-site after three years, but must remain accessible for seven years</a:t>
            </a:r>
            <a:r>
              <a:rPr lang="en-US" dirty="0"/>
              <a:t>.</a:t>
            </a:r>
            <a:endParaRPr lang="en-US" sz="1600" dirty="0"/>
          </a:p>
          <a:p>
            <a:pPr lvl="3">
              <a:lnSpc>
                <a:spcPct val="90000"/>
              </a:lnSpc>
            </a:pPr>
            <a:endParaRPr lang="en-US" sz="1100" dirty="0"/>
          </a:p>
          <a:p>
            <a:pPr lvl="2">
              <a:lnSpc>
                <a:spcPct val="90000"/>
              </a:lnSpc>
            </a:pPr>
            <a:endParaRPr lang="en-US" sz="1100" dirty="0"/>
          </a:p>
          <a:p>
            <a:pPr lvl="1">
              <a:lnSpc>
                <a:spcPct val="90000"/>
              </a:lnSpc>
            </a:pPr>
            <a:endParaRPr lang="en-US" sz="1100" dirty="0"/>
          </a:p>
          <a:p>
            <a:pPr lvl="1">
              <a:lnSpc>
                <a:spcPct val="90000"/>
              </a:lnSpc>
            </a:pPr>
            <a:endParaRPr lang="en-US" sz="1100" dirty="0"/>
          </a:p>
        </p:txBody>
      </p:sp>
    </p:spTree>
    <p:extLst>
      <p:ext uri="{BB962C8B-B14F-4D97-AF65-F5344CB8AC3E}">
        <p14:creationId xmlns:p14="http://schemas.microsoft.com/office/powerpoint/2010/main" val="28124703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CB919D21-2307-4B5D-907C-582DA9A4898F}"/>
              </a:ext>
            </a:extLst>
          </p:cNvPr>
          <p:cNvSpPr>
            <a:spLocks noGrp="1"/>
          </p:cNvSpPr>
          <p:nvPr>
            <p:ph type="title"/>
          </p:nvPr>
        </p:nvSpPr>
        <p:spPr>
          <a:xfrm>
            <a:off x="304800" y="304800"/>
            <a:ext cx="8534400" cy="762000"/>
          </a:xfrm>
        </p:spPr>
        <p:txBody>
          <a:bodyPr wrap="square" anchor="t">
            <a:noAutofit/>
          </a:bodyPr>
          <a:lstStyle/>
          <a:p>
            <a:pPr>
              <a:lnSpc>
                <a:spcPct val="90000"/>
              </a:lnSpc>
            </a:pPr>
            <a:r>
              <a:rPr lang="en-US" sz="2800" dirty="0"/>
              <a:t>Accountholder Responsibilities, Works</a:t>
            </a:r>
            <a:r>
              <a:rPr lang="en-US" sz="1400" dirty="0"/>
              <a:t>®</a:t>
            </a:r>
            <a:r>
              <a:rPr lang="en-US" sz="2800" dirty="0"/>
              <a:t>, continued</a:t>
            </a:r>
            <a:br>
              <a:rPr lang="en-US" sz="3200" dirty="0"/>
            </a:br>
            <a:endParaRPr lang="en-US" sz="3200" dirty="0"/>
          </a:p>
        </p:txBody>
      </p:sp>
      <p:pic>
        <p:nvPicPr>
          <p:cNvPr id="6" name="Content Placeholder 5">
            <a:extLst>
              <a:ext uri="{FF2B5EF4-FFF2-40B4-BE49-F238E27FC236}">
                <a16:creationId xmlns:a16="http://schemas.microsoft.com/office/drawing/2014/main" id="{4D5F55FF-3D34-7F48-93E5-41C09205604B}"/>
              </a:ext>
            </a:extLst>
          </p:cNvPr>
          <p:cNvPicPr>
            <a:picLocks noGrp="1" noChangeAspect="1"/>
          </p:cNvPicPr>
          <p:nvPr>
            <p:ph sz="half" idx="1"/>
          </p:nvPr>
        </p:nvPicPr>
        <p:blipFill>
          <a:blip r:embed="rId3"/>
          <a:stretch>
            <a:fillRect/>
          </a:stretch>
        </p:blipFill>
        <p:spPr>
          <a:xfrm>
            <a:off x="457200" y="2330911"/>
            <a:ext cx="3391782" cy="2196178"/>
          </a:xfrm>
          <a:noFill/>
        </p:spPr>
      </p:pic>
      <p:sp>
        <p:nvSpPr>
          <p:cNvPr id="3" name="Content Placeholder 2">
            <a:extLst>
              <a:ext uri="{FF2B5EF4-FFF2-40B4-BE49-F238E27FC236}">
                <a16:creationId xmlns:a16="http://schemas.microsoft.com/office/drawing/2014/main" id="{76DF88D3-1133-CF43-AF99-DC830F7C093E}"/>
              </a:ext>
            </a:extLst>
          </p:cNvPr>
          <p:cNvSpPr>
            <a:spLocks noGrp="1"/>
          </p:cNvSpPr>
          <p:nvPr>
            <p:ph sz="half" idx="2"/>
          </p:nvPr>
        </p:nvSpPr>
        <p:spPr>
          <a:xfrm>
            <a:off x="4114800" y="1181100"/>
            <a:ext cx="4152900" cy="4495800"/>
          </a:xfrm>
        </p:spPr>
        <p:txBody>
          <a:bodyPr wrap="square" anchor="t">
            <a:normAutofit/>
          </a:bodyPr>
          <a:lstStyle/>
          <a:p>
            <a:pPr marL="0" indent="0">
              <a:lnSpc>
                <a:spcPct val="90000"/>
              </a:lnSpc>
              <a:buNone/>
            </a:pPr>
            <a:endParaRPr lang="en-US" sz="2000" dirty="0"/>
          </a:p>
          <a:p>
            <a:pPr marL="0" indent="0" algn="ctr">
              <a:lnSpc>
                <a:spcPct val="90000"/>
              </a:lnSpc>
              <a:buNone/>
            </a:pPr>
            <a:r>
              <a:rPr lang="en-US" b="1" dirty="0"/>
              <a:t>     Approvals</a:t>
            </a:r>
          </a:p>
          <a:p>
            <a:pPr>
              <a:lnSpc>
                <a:spcPct val="90000"/>
              </a:lnSpc>
            </a:pPr>
            <a:endParaRPr lang="en-US" sz="2000" dirty="0"/>
          </a:p>
          <a:p>
            <a:pPr lvl="1">
              <a:lnSpc>
                <a:spcPct val="90000"/>
              </a:lnSpc>
              <a:buFont typeface="Arial" panose="020B0604020202020204" pitchFamily="34" charset="0"/>
              <a:buChar char="•"/>
            </a:pPr>
            <a:r>
              <a:rPr lang="en-US" sz="2000" dirty="0"/>
              <a:t>All P-Card transactions are subject to the same approvals as a purchase order including IRT and Entertainment.</a:t>
            </a:r>
          </a:p>
          <a:p>
            <a:pPr lvl="1">
              <a:lnSpc>
                <a:spcPct val="90000"/>
              </a:lnSpc>
              <a:buFont typeface="Arial" panose="020B0604020202020204" pitchFamily="34" charset="0"/>
              <a:buChar char="•"/>
            </a:pPr>
            <a:endParaRPr lang="en-US" sz="2000" dirty="0"/>
          </a:p>
          <a:p>
            <a:pPr lvl="1">
              <a:lnSpc>
                <a:spcPct val="90000"/>
              </a:lnSpc>
              <a:buFont typeface="Arial" panose="020B0604020202020204" pitchFamily="34" charset="0"/>
              <a:buChar char="•"/>
            </a:pPr>
            <a:r>
              <a:rPr lang="en-US" sz="2000" dirty="0"/>
              <a:t>All approvals (IRT approval, Entertainment Form*, Gourmet Dining Waiver, Concur Approvals, etc.) must be either uploaded as a receipt.</a:t>
            </a:r>
          </a:p>
          <a:p>
            <a:pPr>
              <a:lnSpc>
                <a:spcPct val="90000"/>
              </a:lnSpc>
            </a:pPr>
            <a:endParaRPr lang="en-US" sz="2000" dirty="0"/>
          </a:p>
        </p:txBody>
      </p:sp>
    </p:spTree>
    <p:extLst>
      <p:ext uri="{BB962C8B-B14F-4D97-AF65-F5344CB8AC3E}">
        <p14:creationId xmlns:p14="http://schemas.microsoft.com/office/powerpoint/2010/main" val="4640268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534400" cy="914400"/>
          </a:xfrm>
        </p:spPr>
        <p:txBody>
          <a:bodyPr/>
          <a:lstStyle/>
          <a:p>
            <a:r>
              <a:rPr lang="en-US" sz="3200" dirty="0">
                <a:latin typeface="Georgia" panose="02040502050405020303" pitchFamily="18" charset="0"/>
              </a:rPr>
              <a:t>Purpose of the P-Card Program	</a:t>
            </a:r>
          </a:p>
        </p:txBody>
      </p:sp>
      <p:sp>
        <p:nvSpPr>
          <p:cNvPr id="3" name="Content Placeholder 2"/>
          <p:cNvSpPr>
            <a:spLocks noGrp="1"/>
          </p:cNvSpPr>
          <p:nvPr>
            <p:ph idx="1"/>
          </p:nvPr>
        </p:nvSpPr>
        <p:spPr>
          <a:xfrm>
            <a:off x="381000" y="762000"/>
            <a:ext cx="8458200" cy="5486400"/>
          </a:xfrm>
        </p:spPr>
        <p:txBody>
          <a:bodyPr/>
          <a:lstStyle/>
          <a:p>
            <a:endParaRPr lang="en-US" dirty="0">
              <a:latin typeface="Georgia" panose="02040502050405020303" pitchFamily="18" charset="0"/>
            </a:endParaRPr>
          </a:p>
          <a:p>
            <a:pPr marL="457200" lvl="1" indent="0">
              <a:buNone/>
            </a:pPr>
            <a:r>
              <a:rPr lang="en-US" dirty="0">
                <a:latin typeface="Georgia" panose="02040502050405020303" pitchFamily="18" charset="0"/>
              </a:rPr>
              <a:t>The P-Card program has been established to provide an alternative method for authorized business purchases that benefit the University’s mission of education, research and public service.</a:t>
            </a:r>
          </a:p>
          <a:p>
            <a:pPr marL="457200" lvl="1" indent="0">
              <a:buNone/>
            </a:pPr>
            <a:endParaRPr lang="en-US" dirty="0">
              <a:latin typeface="Georgia" panose="02040502050405020303" pitchFamily="18" charset="0"/>
            </a:endParaRPr>
          </a:p>
          <a:p>
            <a:pPr lvl="2"/>
            <a:endParaRPr lang="en-US" dirty="0">
              <a:latin typeface="Georgia" panose="02040502050405020303" pitchFamily="18" charset="0"/>
            </a:endParaRPr>
          </a:p>
        </p:txBody>
      </p:sp>
    </p:spTree>
    <p:extLst>
      <p:ext uri="{BB962C8B-B14F-4D97-AF65-F5344CB8AC3E}">
        <p14:creationId xmlns:p14="http://schemas.microsoft.com/office/powerpoint/2010/main" val="9440057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B915E9-7A51-A645-BDB1-150679B97FC9}"/>
              </a:ext>
            </a:extLst>
          </p:cNvPr>
          <p:cNvSpPr>
            <a:spLocks noGrp="1"/>
          </p:cNvSpPr>
          <p:nvPr>
            <p:ph type="title"/>
          </p:nvPr>
        </p:nvSpPr>
        <p:spPr>
          <a:xfrm>
            <a:off x="304800" y="304800"/>
            <a:ext cx="8534400" cy="762000"/>
          </a:xfrm>
        </p:spPr>
        <p:txBody>
          <a:bodyPr wrap="square" anchor="t">
            <a:normAutofit/>
          </a:bodyPr>
          <a:lstStyle/>
          <a:p>
            <a:r>
              <a:rPr lang="en-US"/>
              <a:t>Proxy Reconciler</a:t>
            </a:r>
          </a:p>
        </p:txBody>
      </p:sp>
      <p:sp>
        <p:nvSpPr>
          <p:cNvPr id="3" name="Content Placeholder 2">
            <a:extLst>
              <a:ext uri="{FF2B5EF4-FFF2-40B4-BE49-F238E27FC236}">
                <a16:creationId xmlns:a16="http://schemas.microsoft.com/office/drawing/2014/main" id="{1AF2B19B-26C5-0348-9958-F58FE363526E}"/>
              </a:ext>
            </a:extLst>
          </p:cNvPr>
          <p:cNvSpPr>
            <a:spLocks noGrp="1"/>
          </p:cNvSpPr>
          <p:nvPr>
            <p:ph sz="half" idx="1"/>
          </p:nvPr>
        </p:nvSpPr>
        <p:spPr>
          <a:xfrm>
            <a:off x="4876800" y="1235717"/>
            <a:ext cx="3695700" cy="4495800"/>
          </a:xfrm>
        </p:spPr>
        <p:txBody>
          <a:bodyPr wrap="square" anchor="t">
            <a:normAutofit/>
          </a:bodyPr>
          <a:lstStyle/>
          <a:p>
            <a:pPr>
              <a:lnSpc>
                <a:spcPct val="90000"/>
              </a:lnSpc>
            </a:pPr>
            <a:r>
              <a:rPr lang="en-US" sz="2200" dirty="0"/>
              <a:t>A Proxy Reconciler may be appointed at the request of the Accountholder. </a:t>
            </a:r>
          </a:p>
          <a:p>
            <a:pPr>
              <a:lnSpc>
                <a:spcPct val="90000"/>
              </a:lnSpc>
            </a:pPr>
            <a:endParaRPr lang="en-US" sz="2200" dirty="0"/>
          </a:p>
          <a:p>
            <a:pPr>
              <a:lnSpc>
                <a:spcPct val="90000"/>
              </a:lnSpc>
            </a:pPr>
            <a:r>
              <a:rPr lang="en-US" sz="2200" dirty="0"/>
              <a:t>The Proxy Reconciler will have mirrored access to the Accountholder with the ability to allocate, upload receipts, and sign-off on transactions.</a:t>
            </a:r>
          </a:p>
          <a:p>
            <a:pPr>
              <a:lnSpc>
                <a:spcPct val="90000"/>
              </a:lnSpc>
            </a:pPr>
            <a:endParaRPr lang="en-US" sz="2200" dirty="0"/>
          </a:p>
          <a:p>
            <a:pPr>
              <a:lnSpc>
                <a:spcPct val="90000"/>
              </a:lnSpc>
            </a:pPr>
            <a:r>
              <a:rPr lang="en-US" sz="2200" dirty="0"/>
              <a:t>Ultimate responsibility for these tasks remains with the Accountholder.</a:t>
            </a:r>
          </a:p>
        </p:txBody>
      </p:sp>
      <p:pic>
        <p:nvPicPr>
          <p:cNvPr id="4" name="Content Placeholder 3">
            <a:extLst>
              <a:ext uri="{FF2B5EF4-FFF2-40B4-BE49-F238E27FC236}">
                <a16:creationId xmlns:a16="http://schemas.microsoft.com/office/drawing/2014/main" id="{44567AF5-B5A4-CC43-900C-99BB209F9504}"/>
              </a:ext>
            </a:extLst>
          </p:cNvPr>
          <p:cNvPicPr>
            <a:picLocks noGrp="1" noChangeAspect="1"/>
          </p:cNvPicPr>
          <p:nvPr>
            <p:ph sz="half" idx="2"/>
          </p:nvPr>
        </p:nvPicPr>
        <p:blipFill rotWithShape="1">
          <a:blip r:embed="rId3"/>
          <a:srcRect b="11545"/>
          <a:stretch/>
        </p:blipFill>
        <p:spPr>
          <a:xfrm>
            <a:off x="683346" y="2362200"/>
            <a:ext cx="3888654" cy="3071355"/>
          </a:xfrm>
        </p:spPr>
      </p:pic>
    </p:spTree>
    <p:extLst>
      <p:ext uri="{BB962C8B-B14F-4D97-AF65-F5344CB8AC3E}">
        <p14:creationId xmlns:p14="http://schemas.microsoft.com/office/powerpoint/2010/main" val="41279595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B915E9-7A51-A645-BDB1-150679B97FC9}"/>
              </a:ext>
            </a:extLst>
          </p:cNvPr>
          <p:cNvSpPr>
            <a:spLocks noGrp="1"/>
          </p:cNvSpPr>
          <p:nvPr>
            <p:ph type="title"/>
          </p:nvPr>
        </p:nvSpPr>
        <p:spPr>
          <a:xfrm>
            <a:off x="304800" y="304800"/>
            <a:ext cx="8534400" cy="762000"/>
          </a:xfrm>
        </p:spPr>
        <p:txBody>
          <a:bodyPr wrap="square" anchor="t">
            <a:normAutofit/>
          </a:bodyPr>
          <a:lstStyle/>
          <a:p>
            <a:r>
              <a:rPr lang="en-US"/>
              <a:t>Approver</a:t>
            </a:r>
          </a:p>
        </p:txBody>
      </p:sp>
      <p:sp>
        <p:nvSpPr>
          <p:cNvPr id="3" name="Content Placeholder 2">
            <a:extLst>
              <a:ext uri="{FF2B5EF4-FFF2-40B4-BE49-F238E27FC236}">
                <a16:creationId xmlns:a16="http://schemas.microsoft.com/office/drawing/2014/main" id="{1AF2B19B-26C5-0348-9958-F58FE363526E}"/>
              </a:ext>
            </a:extLst>
          </p:cNvPr>
          <p:cNvSpPr>
            <a:spLocks noGrp="1"/>
          </p:cNvSpPr>
          <p:nvPr>
            <p:ph sz="half" idx="1"/>
          </p:nvPr>
        </p:nvSpPr>
        <p:spPr>
          <a:xfrm>
            <a:off x="1295400" y="1143000"/>
            <a:ext cx="3695700" cy="4495800"/>
          </a:xfrm>
        </p:spPr>
        <p:txBody>
          <a:bodyPr wrap="square" anchor="t">
            <a:normAutofit lnSpcReduction="10000"/>
          </a:bodyPr>
          <a:lstStyle/>
          <a:p>
            <a:pPr>
              <a:lnSpc>
                <a:spcPct val="90000"/>
              </a:lnSpc>
            </a:pPr>
            <a:r>
              <a:rPr lang="en-US" sz="1500" dirty="0"/>
              <a:t>The Approver must review all transactions for his or her designated Accountholder(s) each month.</a:t>
            </a:r>
          </a:p>
          <a:p>
            <a:pPr>
              <a:lnSpc>
                <a:spcPct val="90000"/>
              </a:lnSpc>
            </a:pPr>
            <a:endParaRPr lang="en-US" sz="1500" dirty="0"/>
          </a:p>
          <a:p>
            <a:pPr>
              <a:lnSpc>
                <a:spcPct val="90000"/>
              </a:lnSpc>
            </a:pPr>
            <a:r>
              <a:rPr lang="en-US" sz="1500" dirty="0"/>
              <a:t>The Approver must approve or flag each transaction based on the budget and goals of the department.</a:t>
            </a:r>
          </a:p>
          <a:p>
            <a:pPr>
              <a:lnSpc>
                <a:spcPct val="90000"/>
              </a:lnSpc>
            </a:pPr>
            <a:endParaRPr lang="en-US" sz="1500" dirty="0"/>
          </a:p>
          <a:p>
            <a:pPr>
              <a:lnSpc>
                <a:spcPct val="90000"/>
              </a:lnSpc>
            </a:pPr>
            <a:r>
              <a:rPr lang="en-US" sz="1500" dirty="0"/>
              <a:t>Unapproved transactions should be flagged and sent back to the Accountholder with direction on specific corrective action to be taken. </a:t>
            </a:r>
          </a:p>
          <a:p>
            <a:pPr>
              <a:lnSpc>
                <a:spcPct val="90000"/>
              </a:lnSpc>
            </a:pPr>
            <a:endParaRPr lang="en-US" sz="1500" dirty="0"/>
          </a:p>
          <a:p>
            <a:pPr>
              <a:lnSpc>
                <a:spcPct val="90000"/>
              </a:lnSpc>
            </a:pPr>
            <a:r>
              <a:rPr lang="en-US" sz="1500" dirty="0"/>
              <a:t>Once the transaction has been resolved, it should be re-reviewed and approve or re-flagged by the Approver.</a:t>
            </a:r>
          </a:p>
          <a:p>
            <a:pPr>
              <a:lnSpc>
                <a:spcPct val="90000"/>
              </a:lnSpc>
            </a:pPr>
            <a:endParaRPr lang="en-US" sz="1500" dirty="0"/>
          </a:p>
          <a:p>
            <a:pPr>
              <a:lnSpc>
                <a:spcPct val="90000"/>
              </a:lnSpc>
            </a:pPr>
            <a:r>
              <a:rPr lang="en-US" sz="1500" dirty="0"/>
              <a:t>Failure to review and approve transactions on a regular basis may result in the suspension of the Accountholder’s card.</a:t>
            </a:r>
          </a:p>
        </p:txBody>
      </p:sp>
      <p:pic>
        <p:nvPicPr>
          <p:cNvPr id="6" name="Picture 5" descr="A person posing for the camera&#10;&#10;Description automatically generated">
            <a:extLst>
              <a:ext uri="{FF2B5EF4-FFF2-40B4-BE49-F238E27FC236}">
                <a16:creationId xmlns:a16="http://schemas.microsoft.com/office/drawing/2014/main" id="{E4DADF07-A9F2-584E-8EDE-55CD4669F4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08916" y="533400"/>
            <a:ext cx="1839684" cy="5301456"/>
          </a:xfrm>
          <a:prstGeom prst="rect">
            <a:avLst/>
          </a:prstGeom>
        </p:spPr>
      </p:pic>
    </p:spTree>
    <p:extLst>
      <p:ext uri="{BB962C8B-B14F-4D97-AF65-F5344CB8AC3E}">
        <p14:creationId xmlns:p14="http://schemas.microsoft.com/office/powerpoint/2010/main" val="1415304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8534400" cy="762000"/>
          </a:xfrm>
        </p:spPr>
        <p:txBody>
          <a:bodyPr wrap="square" anchor="t">
            <a:normAutofit/>
          </a:bodyPr>
          <a:lstStyle/>
          <a:p>
            <a:r>
              <a:rPr lang="en-US" dirty="0"/>
              <a:t>Reconciliation</a:t>
            </a:r>
          </a:p>
        </p:txBody>
      </p:sp>
      <p:sp>
        <p:nvSpPr>
          <p:cNvPr id="3" name="Content Placeholder 2"/>
          <p:cNvSpPr>
            <a:spLocks noGrp="1"/>
          </p:cNvSpPr>
          <p:nvPr>
            <p:ph sz="half" idx="1"/>
          </p:nvPr>
        </p:nvSpPr>
        <p:spPr>
          <a:xfrm>
            <a:off x="31526" y="1066800"/>
            <a:ext cx="5096550" cy="3131920"/>
          </a:xfrm>
        </p:spPr>
        <p:txBody>
          <a:bodyPr wrap="square" anchor="t">
            <a:normAutofit/>
          </a:bodyPr>
          <a:lstStyle/>
          <a:p>
            <a:pPr marL="457200" lvl="1" indent="0">
              <a:lnSpc>
                <a:spcPct val="90000"/>
              </a:lnSpc>
              <a:buNone/>
            </a:pPr>
            <a:endParaRPr lang="en-US" sz="1600" dirty="0">
              <a:solidFill>
                <a:srgbClr val="663300"/>
              </a:solidFill>
            </a:endParaRPr>
          </a:p>
          <a:p>
            <a:pPr marL="457200" lvl="1" indent="0">
              <a:lnSpc>
                <a:spcPct val="90000"/>
              </a:lnSpc>
              <a:buNone/>
            </a:pPr>
            <a:endParaRPr lang="en-US" sz="1600" dirty="0">
              <a:solidFill>
                <a:srgbClr val="663300"/>
              </a:solidFill>
            </a:endParaRPr>
          </a:p>
          <a:p>
            <a:pPr marL="457200" lvl="1" indent="0" algn="ctr">
              <a:lnSpc>
                <a:spcPct val="90000"/>
              </a:lnSpc>
              <a:buNone/>
            </a:pPr>
            <a:r>
              <a:rPr lang="en-US" sz="1600" dirty="0">
                <a:solidFill>
                  <a:srgbClr val="663300"/>
                </a:solidFill>
              </a:rPr>
              <a:t>Transactions will post to Banner mid-month following the purchase post date.</a:t>
            </a:r>
          </a:p>
          <a:p>
            <a:pPr marL="457200" lvl="1" indent="0">
              <a:lnSpc>
                <a:spcPct val="90000"/>
              </a:lnSpc>
              <a:buNone/>
            </a:pPr>
            <a:endParaRPr lang="en-US" sz="1600" dirty="0">
              <a:solidFill>
                <a:srgbClr val="663300"/>
              </a:solidFill>
            </a:endParaRPr>
          </a:p>
          <a:p>
            <a:pPr marL="457200" lvl="1" indent="0" algn="ctr">
              <a:lnSpc>
                <a:spcPct val="90000"/>
              </a:lnSpc>
              <a:buNone/>
            </a:pPr>
            <a:r>
              <a:rPr lang="en-US" sz="1600" dirty="0">
                <a:solidFill>
                  <a:srgbClr val="663300"/>
                </a:solidFill>
              </a:rPr>
              <a:t>Example:</a:t>
            </a:r>
          </a:p>
          <a:p>
            <a:pPr lvl="2" algn="ctr">
              <a:lnSpc>
                <a:spcPct val="90000"/>
              </a:lnSpc>
            </a:pPr>
            <a:endParaRPr lang="en-US" sz="1600" dirty="0">
              <a:solidFill>
                <a:srgbClr val="663300"/>
              </a:solidFill>
            </a:endParaRPr>
          </a:p>
          <a:p>
            <a:pPr lvl="2">
              <a:lnSpc>
                <a:spcPct val="90000"/>
              </a:lnSpc>
            </a:pPr>
            <a:r>
              <a:rPr lang="en-US" sz="1600" dirty="0">
                <a:solidFill>
                  <a:srgbClr val="663300"/>
                </a:solidFill>
              </a:rPr>
              <a:t>Purchase made on March 31</a:t>
            </a:r>
            <a:r>
              <a:rPr lang="en-US" sz="1600" baseline="30000" dirty="0">
                <a:solidFill>
                  <a:srgbClr val="663300"/>
                </a:solidFill>
              </a:rPr>
              <a:t>st</a:t>
            </a:r>
            <a:endParaRPr lang="en-US" sz="1600" dirty="0">
              <a:solidFill>
                <a:srgbClr val="663300"/>
              </a:solidFill>
            </a:endParaRPr>
          </a:p>
          <a:p>
            <a:pPr lvl="2">
              <a:lnSpc>
                <a:spcPct val="90000"/>
              </a:lnSpc>
            </a:pPr>
            <a:r>
              <a:rPr lang="en-US" sz="1600" dirty="0">
                <a:solidFill>
                  <a:srgbClr val="663300"/>
                </a:solidFill>
              </a:rPr>
              <a:t>Transaction posts on April 1</a:t>
            </a:r>
            <a:r>
              <a:rPr lang="en-US" sz="1600" baseline="30000" dirty="0">
                <a:solidFill>
                  <a:srgbClr val="663300"/>
                </a:solidFill>
              </a:rPr>
              <a:t>st</a:t>
            </a:r>
            <a:endParaRPr lang="en-US" sz="1600" dirty="0">
              <a:solidFill>
                <a:srgbClr val="663300"/>
              </a:solidFill>
            </a:endParaRPr>
          </a:p>
          <a:p>
            <a:pPr lvl="2">
              <a:lnSpc>
                <a:spcPct val="90000"/>
              </a:lnSpc>
            </a:pPr>
            <a:r>
              <a:rPr lang="en-US" sz="1600" dirty="0">
                <a:solidFill>
                  <a:srgbClr val="663300"/>
                </a:solidFill>
              </a:rPr>
              <a:t>Foapal will be charged mid-May</a:t>
            </a:r>
          </a:p>
          <a:p>
            <a:pPr marL="457200" lvl="1" indent="0">
              <a:lnSpc>
                <a:spcPct val="90000"/>
              </a:lnSpc>
              <a:buNone/>
            </a:pPr>
            <a:endParaRPr lang="en-US" sz="1600" dirty="0"/>
          </a:p>
          <a:p>
            <a:pPr lvl="1">
              <a:lnSpc>
                <a:spcPct val="90000"/>
              </a:lnSpc>
            </a:pPr>
            <a:endParaRPr lang="en-US" sz="1600" dirty="0"/>
          </a:p>
        </p:txBody>
      </p:sp>
      <p:pic>
        <p:nvPicPr>
          <p:cNvPr id="4" name="Content Placeholder 3">
            <a:extLst>
              <a:ext uri="{FF2B5EF4-FFF2-40B4-BE49-F238E27FC236}">
                <a16:creationId xmlns:a16="http://schemas.microsoft.com/office/drawing/2014/main" id="{ADFA1172-5EFD-C848-9308-DE56A46A0BFB}"/>
              </a:ext>
            </a:extLst>
          </p:cNvPr>
          <p:cNvPicPr>
            <a:picLocks noGrp="1" noChangeAspect="1"/>
          </p:cNvPicPr>
          <p:nvPr>
            <p:ph sz="half" idx="2"/>
          </p:nvPr>
        </p:nvPicPr>
        <p:blipFill rotWithShape="1">
          <a:blip r:embed="rId3"/>
          <a:srcRect b="18041"/>
          <a:stretch/>
        </p:blipFill>
        <p:spPr>
          <a:xfrm>
            <a:off x="4771606" y="1543050"/>
            <a:ext cx="4067594" cy="3333750"/>
          </a:xfrm>
        </p:spPr>
      </p:pic>
      <p:sp>
        <p:nvSpPr>
          <p:cNvPr id="6" name="Rectangle 5">
            <a:extLst>
              <a:ext uri="{FF2B5EF4-FFF2-40B4-BE49-F238E27FC236}">
                <a16:creationId xmlns:a16="http://schemas.microsoft.com/office/drawing/2014/main" id="{06E6DEE1-E921-4039-BC9C-8BF9200D3318}"/>
              </a:ext>
            </a:extLst>
          </p:cNvPr>
          <p:cNvSpPr/>
          <p:nvPr/>
        </p:nvSpPr>
        <p:spPr>
          <a:xfrm>
            <a:off x="20916" y="4395977"/>
            <a:ext cx="5224818" cy="923330"/>
          </a:xfrm>
          <a:prstGeom prst="rect">
            <a:avLst/>
          </a:prstGeom>
        </p:spPr>
        <p:txBody>
          <a:bodyPr wrap="square">
            <a:spAutoFit/>
          </a:bodyPr>
          <a:lstStyle/>
          <a:p>
            <a:pPr marL="742950" lvl="1" indent="-285750" algn="ctr">
              <a:lnSpc>
                <a:spcPct val="90000"/>
              </a:lnSpc>
              <a:buFont typeface="Arial" panose="020B0604020202020204" pitchFamily="34" charset="0"/>
              <a:buChar char="•"/>
            </a:pPr>
            <a:r>
              <a:rPr lang="en-US" sz="1500" dirty="0">
                <a:solidFill>
                  <a:srgbClr val="663300"/>
                </a:solidFill>
              </a:rPr>
              <a:t>Credit limits are renewed on the first of the month.</a:t>
            </a:r>
          </a:p>
          <a:p>
            <a:pPr marL="742950" lvl="1" indent="-285750" algn="ctr">
              <a:lnSpc>
                <a:spcPct val="90000"/>
              </a:lnSpc>
              <a:buFont typeface="Arial" panose="020B0604020202020204" pitchFamily="34" charset="0"/>
              <a:buChar char="•"/>
            </a:pPr>
            <a:endParaRPr lang="en-US" sz="1500" dirty="0">
              <a:solidFill>
                <a:srgbClr val="663300"/>
              </a:solidFill>
            </a:endParaRPr>
          </a:p>
          <a:p>
            <a:pPr marL="742950" lvl="1" indent="-285750" algn="ctr">
              <a:lnSpc>
                <a:spcPct val="90000"/>
              </a:lnSpc>
              <a:buFont typeface="Arial" panose="020B0604020202020204" pitchFamily="34" charset="0"/>
              <a:buChar char="•"/>
            </a:pPr>
            <a:r>
              <a:rPr lang="en-US" sz="1500" dirty="0">
                <a:solidFill>
                  <a:srgbClr val="663300"/>
                </a:solidFill>
              </a:rPr>
              <a:t>Funds will be with held from your available credit until they have been finalized in Works.</a:t>
            </a:r>
          </a:p>
        </p:txBody>
      </p:sp>
    </p:spTree>
    <p:extLst>
      <p:ext uri="{BB962C8B-B14F-4D97-AF65-F5344CB8AC3E}">
        <p14:creationId xmlns:p14="http://schemas.microsoft.com/office/powerpoint/2010/main" val="11059131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04800"/>
            <a:ext cx="8534400" cy="762000"/>
          </a:xfrm>
        </p:spPr>
        <p:txBody>
          <a:bodyPr/>
          <a:lstStyle/>
          <a:p>
            <a:r>
              <a:rPr lang="en-US" sz="3200" dirty="0">
                <a:latin typeface="Georgia" panose="02040502050405020303" pitchFamily="18" charset="0"/>
              </a:rPr>
              <a:t>Requesting a P-Card </a:t>
            </a:r>
          </a:p>
        </p:txBody>
      </p:sp>
      <p:sp>
        <p:nvSpPr>
          <p:cNvPr id="3" name="Content Placeholder 2"/>
          <p:cNvSpPr>
            <a:spLocks noGrp="1"/>
          </p:cNvSpPr>
          <p:nvPr>
            <p:ph idx="1"/>
          </p:nvPr>
        </p:nvSpPr>
        <p:spPr>
          <a:xfrm>
            <a:off x="152400" y="1066800"/>
            <a:ext cx="8458200" cy="4572000"/>
          </a:xfrm>
        </p:spPr>
        <p:txBody>
          <a:bodyPr/>
          <a:lstStyle/>
          <a:p>
            <a:pPr lvl="1">
              <a:buFont typeface="Arial" panose="020B0604020202020204" pitchFamily="34" charset="0"/>
              <a:buChar char="•"/>
            </a:pPr>
            <a:r>
              <a:rPr lang="en-US" dirty="0">
                <a:latin typeface="Georgia" panose="02040502050405020303" pitchFamily="18" charset="0"/>
              </a:rPr>
              <a:t>Purchasing Card Request/Change Form is available in </a:t>
            </a:r>
            <a:r>
              <a:rPr lang="en-US" dirty="0" err="1">
                <a:latin typeface="Georgia" panose="02040502050405020303" pitchFamily="18" charset="0"/>
              </a:rPr>
              <a:t>ProConnect</a:t>
            </a:r>
            <a:r>
              <a:rPr lang="en-US" dirty="0">
                <a:latin typeface="Georgia" panose="02040502050405020303" pitchFamily="18" charset="0"/>
              </a:rPr>
              <a:t>, under Purchasing Card Forms.</a:t>
            </a:r>
          </a:p>
          <a:p>
            <a:pPr lvl="1">
              <a:buFont typeface="Arial" panose="020B0604020202020204" pitchFamily="34" charset="0"/>
              <a:buChar char="•"/>
            </a:pPr>
            <a:r>
              <a:rPr lang="en-US" dirty="0">
                <a:latin typeface="Georgia" panose="02040502050405020303" pitchFamily="18" charset="0"/>
              </a:rPr>
              <a:t>Card will be ordered upon completion of Banner trainings.</a:t>
            </a:r>
          </a:p>
          <a:p>
            <a:pPr lvl="1" algn="ctr">
              <a:buFont typeface="Arial" panose="020B0604020202020204" pitchFamily="34" charset="0"/>
              <a:buChar char="•"/>
            </a:pPr>
            <a:endParaRPr lang="en-US" dirty="0">
              <a:latin typeface="Georgia" panose="02040502050405020303" pitchFamily="18" charset="0"/>
            </a:endParaRPr>
          </a:p>
          <a:p>
            <a:pPr lvl="1" algn="ctr">
              <a:buFont typeface="Arial" panose="020B0604020202020204" pitchFamily="34" charset="0"/>
              <a:buChar char="•"/>
            </a:pPr>
            <a:endParaRPr lang="en-US" dirty="0">
              <a:latin typeface="Georgia" panose="02040502050405020303" pitchFamily="18" charset="0"/>
            </a:endParaRPr>
          </a:p>
          <a:p>
            <a:pPr lvl="2"/>
            <a:endParaRPr lang="en-US" dirty="0">
              <a:latin typeface="Georgia" panose="02040502050405020303" pitchFamily="18" charset="0"/>
            </a:endParaRPr>
          </a:p>
          <a:p>
            <a:pPr lvl="2"/>
            <a:endParaRPr lang="en-US" dirty="0">
              <a:latin typeface="Georgia" panose="02040502050405020303" pitchFamily="18" charset="0"/>
            </a:endParaRPr>
          </a:p>
        </p:txBody>
      </p:sp>
      <p:pic>
        <p:nvPicPr>
          <p:cNvPr id="5" name="Picture 4">
            <a:extLst>
              <a:ext uri="{FF2B5EF4-FFF2-40B4-BE49-F238E27FC236}">
                <a16:creationId xmlns:a16="http://schemas.microsoft.com/office/drawing/2014/main" id="{1A43AEF1-4CBF-AC5D-BD14-977FF6FD57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57500" y="2757916"/>
            <a:ext cx="3048000" cy="2997341"/>
          </a:xfrm>
          <a:prstGeom prst="rect">
            <a:avLst/>
          </a:prstGeom>
        </p:spPr>
      </p:pic>
    </p:spTree>
    <p:extLst>
      <p:ext uri="{BB962C8B-B14F-4D97-AF65-F5344CB8AC3E}">
        <p14:creationId xmlns:p14="http://schemas.microsoft.com/office/powerpoint/2010/main" val="6614681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D5EC4-1C9A-DE45-83AF-14DBCE159636}"/>
              </a:ext>
            </a:extLst>
          </p:cNvPr>
          <p:cNvSpPr>
            <a:spLocks noGrp="1"/>
          </p:cNvSpPr>
          <p:nvPr>
            <p:ph type="title"/>
          </p:nvPr>
        </p:nvSpPr>
        <p:spPr/>
        <p:txBody>
          <a:bodyPr/>
          <a:lstStyle/>
          <a:p>
            <a:r>
              <a:rPr lang="en-US" sz="3200" dirty="0">
                <a:latin typeface="Georgia" panose="02040502050405020303" pitchFamily="18" charset="0"/>
              </a:rPr>
              <a:t>Account Changes</a:t>
            </a:r>
          </a:p>
        </p:txBody>
      </p:sp>
      <p:sp>
        <p:nvSpPr>
          <p:cNvPr id="3" name="Content Placeholder 2">
            <a:extLst>
              <a:ext uri="{FF2B5EF4-FFF2-40B4-BE49-F238E27FC236}">
                <a16:creationId xmlns:a16="http://schemas.microsoft.com/office/drawing/2014/main" id="{7D4A5E95-0F68-8E4D-B74E-34D276EFFA9D}"/>
              </a:ext>
            </a:extLst>
          </p:cNvPr>
          <p:cNvSpPr>
            <a:spLocks noGrp="1"/>
          </p:cNvSpPr>
          <p:nvPr>
            <p:ph idx="1"/>
          </p:nvPr>
        </p:nvSpPr>
        <p:spPr>
          <a:xfrm>
            <a:off x="533400" y="1181100"/>
            <a:ext cx="7543800" cy="4495800"/>
          </a:xfrm>
        </p:spPr>
        <p:txBody>
          <a:bodyPr/>
          <a:lstStyle/>
          <a:p>
            <a:r>
              <a:rPr lang="en-US" sz="2400" dirty="0">
                <a:latin typeface="Georgia" panose="02040502050405020303" pitchFamily="18" charset="0"/>
              </a:rPr>
              <a:t>Any changes to the account must be reported to the Program Administrator via the Purchasing Card Request/Change Form. Forms must include all signatures.</a:t>
            </a:r>
          </a:p>
          <a:p>
            <a:endParaRPr lang="en-US" sz="2400" dirty="0">
              <a:latin typeface="Georgia" panose="02040502050405020303" pitchFamily="18" charset="0"/>
            </a:endParaRPr>
          </a:p>
          <a:p>
            <a:r>
              <a:rPr lang="en-US" sz="2400" dirty="0">
                <a:latin typeface="Georgia" panose="02040502050405020303" pitchFamily="18" charset="0"/>
              </a:rPr>
              <a:t>Changes include:</a:t>
            </a:r>
          </a:p>
          <a:p>
            <a:pPr lvl="1"/>
            <a:r>
              <a:rPr lang="en-US" dirty="0">
                <a:latin typeface="Georgia" panose="02040502050405020303" pitchFamily="18" charset="0"/>
              </a:rPr>
              <a:t>Proxy Reconciler change</a:t>
            </a:r>
          </a:p>
          <a:p>
            <a:pPr lvl="1"/>
            <a:r>
              <a:rPr lang="en-US" dirty="0">
                <a:latin typeface="Georgia" panose="02040502050405020303" pitchFamily="18" charset="0"/>
              </a:rPr>
              <a:t>Approver change</a:t>
            </a:r>
          </a:p>
          <a:p>
            <a:pPr lvl="1"/>
            <a:r>
              <a:rPr lang="en-US" dirty="0">
                <a:latin typeface="Georgia" panose="02040502050405020303" pitchFamily="18" charset="0"/>
              </a:rPr>
              <a:t>Accountholder department change</a:t>
            </a:r>
          </a:p>
          <a:p>
            <a:pPr lvl="1"/>
            <a:r>
              <a:rPr lang="en-US" dirty="0">
                <a:latin typeface="Georgia" panose="02040502050405020303" pitchFamily="18" charset="0"/>
              </a:rPr>
              <a:t>Spending limit increase request </a:t>
            </a:r>
          </a:p>
          <a:p>
            <a:pPr lvl="1"/>
            <a:r>
              <a:rPr lang="en-US" dirty="0">
                <a:latin typeface="Georgia" panose="02040502050405020303" pitchFamily="18" charset="0"/>
              </a:rPr>
              <a:t>Account cancellations </a:t>
            </a:r>
          </a:p>
        </p:txBody>
      </p:sp>
    </p:spTree>
    <p:extLst>
      <p:ext uri="{BB962C8B-B14F-4D97-AF65-F5344CB8AC3E}">
        <p14:creationId xmlns:p14="http://schemas.microsoft.com/office/powerpoint/2010/main" val="19875482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25AB19-C912-46F4-A114-53B6C0B15F7D}"/>
              </a:ext>
            </a:extLst>
          </p:cNvPr>
          <p:cNvSpPr>
            <a:spLocks noGrp="1"/>
          </p:cNvSpPr>
          <p:nvPr>
            <p:ph type="title"/>
          </p:nvPr>
        </p:nvSpPr>
        <p:spPr/>
        <p:txBody>
          <a:bodyPr/>
          <a:lstStyle/>
          <a:p>
            <a:r>
              <a:rPr lang="en-US" dirty="0"/>
              <a:t>Pro Tips</a:t>
            </a:r>
          </a:p>
        </p:txBody>
      </p:sp>
      <p:sp>
        <p:nvSpPr>
          <p:cNvPr id="3" name="Content Placeholder 2">
            <a:extLst>
              <a:ext uri="{FF2B5EF4-FFF2-40B4-BE49-F238E27FC236}">
                <a16:creationId xmlns:a16="http://schemas.microsoft.com/office/drawing/2014/main" id="{22578A2E-49B5-496E-BF9D-A1B64C38DCDA}"/>
              </a:ext>
            </a:extLst>
          </p:cNvPr>
          <p:cNvSpPr>
            <a:spLocks noGrp="1"/>
          </p:cNvSpPr>
          <p:nvPr>
            <p:ph idx="1"/>
          </p:nvPr>
        </p:nvSpPr>
        <p:spPr>
          <a:xfrm>
            <a:off x="1295400" y="1143000"/>
            <a:ext cx="7391400" cy="4343400"/>
          </a:xfrm>
        </p:spPr>
        <p:txBody>
          <a:bodyPr/>
          <a:lstStyle/>
          <a:p>
            <a:r>
              <a:rPr lang="en-US" sz="2400" dirty="0"/>
              <a:t>Treat your card as if it is your personal account</a:t>
            </a:r>
          </a:p>
          <a:p>
            <a:r>
              <a:rPr lang="en-US" sz="2400" dirty="0"/>
              <a:t>Activate your card and set up your PIN immediately </a:t>
            </a:r>
          </a:p>
          <a:p>
            <a:r>
              <a:rPr lang="en-US" sz="2400" dirty="0"/>
              <a:t>Monitor your available credit</a:t>
            </a:r>
          </a:p>
          <a:p>
            <a:r>
              <a:rPr lang="en-US" sz="2400" dirty="0" err="1"/>
              <a:t>BoA</a:t>
            </a:r>
            <a:r>
              <a:rPr lang="en-US" sz="2400" dirty="0"/>
              <a:t> Global Card Access app</a:t>
            </a:r>
          </a:p>
          <a:p>
            <a:r>
              <a:rPr lang="en-US" sz="2400" dirty="0"/>
              <a:t>Transaction comments- the more, the better! (Why are you using the card)</a:t>
            </a:r>
          </a:p>
          <a:p>
            <a:r>
              <a:rPr lang="en-US" sz="2400" dirty="0"/>
              <a:t>Supporting documentation must be clear and uploaded to each transaction (approvals, receipts, forms, waivers, etc.) </a:t>
            </a:r>
          </a:p>
          <a:p>
            <a:pPr marL="0" indent="0">
              <a:buNone/>
            </a:pPr>
            <a:endParaRPr lang="en-US" sz="2400" dirty="0"/>
          </a:p>
          <a:p>
            <a:pPr marL="0" indent="0">
              <a:buNone/>
            </a:pPr>
            <a:endParaRPr lang="en-US" sz="2400" dirty="0"/>
          </a:p>
          <a:p>
            <a:pPr marL="0" indent="0">
              <a:buNone/>
            </a:pPr>
            <a:endParaRPr lang="en-US" sz="2400" dirty="0"/>
          </a:p>
          <a:p>
            <a:pPr marL="0" indent="0">
              <a:buNone/>
            </a:pPr>
            <a:endParaRPr lang="en-US" sz="2400" dirty="0"/>
          </a:p>
        </p:txBody>
      </p:sp>
    </p:spTree>
    <p:extLst>
      <p:ext uri="{BB962C8B-B14F-4D97-AF65-F5344CB8AC3E}">
        <p14:creationId xmlns:p14="http://schemas.microsoft.com/office/powerpoint/2010/main" val="363733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72F289-9CFA-C8F3-B033-B05774B8EEA2}"/>
              </a:ext>
            </a:extLst>
          </p:cNvPr>
          <p:cNvSpPr>
            <a:spLocks noGrp="1"/>
          </p:cNvSpPr>
          <p:nvPr>
            <p:ph type="title"/>
          </p:nvPr>
        </p:nvSpPr>
        <p:spPr/>
        <p:txBody>
          <a:bodyPr/>
          <a:lstStyle/>
          <a:p>
            <a:r>
              <a:rPr lang="en-US" dirty="0"/>
              <a:t>Purchasing Card Forms defined</a:t>
            </a:r>
          </a:p>
        </p:txBody>
      </p:sp>
      <p:sp>
        <p:nvSpPr>
          <p:cNvPr id="3" name="Content Placeholder 2">
            <a:extLst>
              <a:ext uri="{FF2B5EF4-FFF2-40B4-BE49-F238E27FC236}">
                <a16:creationId xmlns:a16="http://schemas.microsoft.com/office/drawing/2014/main" id="{7643F848-EB6A-8FEC-43F5-9801191B6005}"/>
              </a:ext>
            </a:extLst>
          </p:cNvPr>
          <p:cNvSpPr>
            <a:spLocks noGrp="1"/>
          </p:cNvSpPr>
          <p:nvPr>
            <p:ph idx="1"/>
          </p:nvPr>
        </p:nvSpPr>
        <p:spPr>
          <a:xfrm>
            <a:off x="457200" y="1143000"/>
            <a:ext cx="7315200" cy="4495800"/>
          </a:xfrm>
        </p:spPr>
        <p:txBody>
          <a:bodyPr/>
          <a:lstStyle/>
          <a:p>
            <a:r>
              <a:rPr lang="en-US" sz="1800" u="sng" dirty="0"/>
              <a:t>Purchasing Card Application</a:t>
            </a:r>
            <a:r>
              <a:rPr lang="en-US" sz="1800" dirty="0"/>
              <a:t> – Request, replace, or update a P-Card account.</a:t>
            </a:r>
          </a:p>
          <a:p>
            <a:r>
              <a:rPr lang="en-US" sz="1800" u="sng" dirty="0"/>
              <a:t>P-Card Authorization Form</a:t>
            </a:r>
            <a:r>
              <a:rPr lang="en-US" sz="1800" dirty="0"/>
              <a:t> – Borrow OC&amp;P’s P-Card if your department doesn’t have one.</a:t>
            </a:r>
          </a:p>
          <a:p>
            <a:r>
              <a:rPr lang="en-US" sz="1800" u="sng" dirty="0"/>
              <a:t>Purchasing Card Credit Limit Increase Request</a:t>
            </a:r>
            <a:r>
              <a:rPr lang="en-US" sz="1800" dirty="0"/>
              <a:t>– Request a temporary credit limit increase.</a:t>
            </a:r>
          </a:p>
          <a:p>
            <a:r>
              <a:rPr lang="en-US" sz="1800" u="sng" dirty="0"/>
              <a:t>Purchasing Card Missing Receipt Affidavit</a:t>
            </a:r>
            <a:r>
              <a:rPr lang="en-US" sz="1800" dirty="0"/>
              <a:t> – Report a lost or misplaced receipt(not applicable for travel).</a:t>
            </a:r>
          </a:p>
          <a:p>
            <a:r>
              <a:rPr lang="en-US" sz="1800" u="sng" dirty="0"/>
              <a:t>Purchasing Card Override Request</a:t>
            </a:r>
            <a:r>
              <a:rPr lang="en-US" sz="1800" dirty="0"/>
              <a:t> – Request a one-time override for ITAP related purchases and transactions that decline due to a blocked MCC Code.</a:t>
            </a:r>
          </a:p>
          <a:p>
            <a:r>
              <a:rPr lang="en-US" sz="1800" u="sng" dirty="0"/>
              <a:t>Purchasing Card Used Equipment Request</a:t>
            </a:r>
            <a:r>
              <a:rPr lang="en-US" sz="1800" dirty="0"/>
              <a:t> – Request approval to buy used goods with a P-Card.</a:t>
            </a:r>
          </a:p>
          <a:p>
            <a:endParaRPr lang="en-US" dirty="0"/>
          </a:p>
        </p:txBody>
      </p:sp>
    </p:spTree>
    <p:extLst>
      <p:ext uri="{BB962C8B-B14F-4D97-AF65-F5344CB8AC3E}">
        <p14:creationId xmlns:p14="http://schemas.microsoft.com/office/powerpoint/2010/main" val="3776601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68F495-12B5-49A3-821F-2558772ACC85}"/>
              </a:ext>
            </a:extLst>
          </p:cNvPr>
          <p:cNvSpPr>
            <a:spLocks noGrp="1"/>
          </p:cNvSpPr>
          <p:nvPr>
            <p:ph type="ctrTitle"/>
          </p:nvPr>
        </p:nvSpPr>
        <p:spPr>
          <a:xfrm>
            <a:off x="685800" y="2895600"/>
            <a:ext cx="7772400" cy="1264860"/>
          </a:xfrm>
        </p:spPr>
        <p:txBody>
          <a:bodyPr/>
          <a:lstStyle/>
          <a:p>
            <a:pPr algn="ctr"/>
            <a:r>
              <a:rPr lang="en-US" sz="2400" dirty="0">
                <a:solidFill>
                  <a:srgbClr val="663300"/>
                </a:solidFill>
              </a:rPr>
              <a:t>Program Administrators</a:t>
            </a:r>
            <a:br>
              <a:rPr lang="en-US" dirty="0"/>
            </a:br>
            <a:r>
              <a:rPr lang="en-US" sz="1600" b="0" dirty="0">
                <a:solidFill>
                  <a:srgbClr val="7F5111"/>
                </a:solidFill>
              </a:rPr>
              <a:t>Nicole Johnson</a:t>
            </a:r>
            <a:br>
              <a:rPr lang="en-US" sz="1600" b="0" dirty="0">
                <a:solidFill>
                  <a:srgbClr val="7F5111"/>
                </a:solidFill>
              </a:rPr>
            </a:br>
            <a:r>
              <a:rPr lang="en-US" sz="1600" b="0" dirty="0">
                <a:solidFill>
                  <a:srgbClr val="7F5111"/>
                </a:solidFill>
                <a:hlinkClick r:id="rId3"/>
              </a:rPr>
              <a:t>johnsonn@rowan.edu</a:t>
            </a:r>
            <a:br>
              <a:rPr lang="en-US" sz="1600" b="0" dirty="0">
                <a:solidFill>
                  <a:srgbClr val="7F5111"/>
                </a:solidFill>
              </a:rPr>
            </a:br>
            <a:r>
              <a:rPr lang="en-US" sz="1600" b="0" dirty="0">
                <a:solidFill>
                  <a:srgbClr val="7F5111"/>
                </a:solidFill>
              </a:rPr>
              <a:t>x.65174</a:t>
            </a:r>
            <a:br>
              <a:rPr lang="en-US" sz="1600" b="0" dirty="0">
                <a:solidFill>
                  <a:srgbClr val="7F5111"/>
                </a:solidFill>
              </a:rPr>
            </a:br>
            <a:br>
              <a:rPr lang="en-US" sz="1600" b="0" dirty="0">
                <a:solidFill>
                  <a:srgbClr val="7F5111"/>
                </a:solidFill>
              </a:rPr>
            </a:br>
            <a:r>
              <a:rPr lang="en-US" sz="1600" b="0" dirty="0">
                <a:solidFill>
                  <a:srgbClr val="7F5111"/>
                </a:solidFill>
              </a:rPr>
              <a:t>Kristine Rivera</a:t>
            </a:r>
            <a:br>
              <a:rPr lang="en-US" sz="1600" b="0" dirty="0">
                <a:solidFill>
                  <a:srgbClr val="7F5111"/>
                </a:solidFill>
              </a:rPr>
            </a:br>
            <a:r>
              <a:rPr lang="en-US" sz="1600" b="0" dirty="0">
                <a:solidFill>
                  <a:srgbClr val="7F5111"/>
                </a:solidFill>
                <a:hlinkClick r:id="rId4"/>
              </a:rPr>
              <a:t>riverak@rowan.edu</a:t>
            </a:r>
            <a:br>
              <a:rPr lang="en-US" sz="1600" b="0" dirty="0">
                <a:solidFill>
                  <a:srgbClr val="7F5111"/>
                </a:solidFill>
              </a:rPr>
            </a:br>
            <a:r>
              <a:rPr lang="en-US" sz="1600" b="0" dirty="0">
                <a:solidFill>
                  <a:srgbClr val="7F5111"/>
                </a:solidFill>
              </a:rPr>
              <a:t>x. 64172</a:t>
            </a:r>
            <a:br>
              <a:rPr lang="en-US" sz="1600" b="0" dirty="0">
                <a:solidFill>
                  <a:srgbClr val="7F5111"/>
                </a:solidFill>
              </a:rPr>
            </a:br>
            <a:br>
              <a:rPr lang="en-US" sz="1600" b="0" dirty="0">
                <a:solidFill>
                  <a:srgbClr val="7F5111"/>
                </a:solidFill>
              </a:rPr>
            </a:br>
            <a:r>
              <a:rPr lang="en-US" sz="1600" b="0" dirty="0">
                <a:solidFill>
                  <a:srgbClr val="7F5111"/>
                </a:solidFill>
              </a:rPr>
              <a:t>Stacie Mori</a:t>
            </a:r>
            <a:br>
              <a:rPr lang="en-US" sz="1600" b="0" dirty="0">
                <a:solidFill>
                  <a:srgbClr val="7F5111"/>
                </a:solidFill>
              </a:rPr>
            </a:br>
            <a:r>
              <a:rPr lang="en-US" sz="1600" b="0" dirty="0">
                <a:solidFill>
                  <a:srgbClr val="7F5111"/>
                </a:solidFill>
                <a:hlinkClick r:id="rId5"/>
              </a:rPr>
              <a:t>mori@rowan.edu</a:t>
            </a:r>
            <a:br>
              <a:rPr lang="en-US" sz="1600" b="0" dirty="0">
                <a:solidFill>
                  <a:srgbClr val="7F5111"/>
                </a:solidFill>
              </a:rPr>
            </a:br>
            <a:r>
              <a:rPr lang="en-US" sz="1600" b="0" dirty="0">
                <a:solidFill>
                  <a:srgbClr val="7F5111"/>
                </a:solidFill>
              </a:rPr>
              <a:t>x. 64504</a:t>
            </a:r>
            <a:br>
              <a:rPr lang="en-US" sz="2800" b="0" dirty="0">
                <a:solidFill>
                  <a:srgbClr val="7F5111"/>
                </a:solidFill>
              </a:rPr>
            </a:br>
            <a:br>
              <a:rPr lang="en-US" sz="2800" b="0" dirty="0">
                <a:solidFill>
                  <a:srgbClr val="7F5111"/>
                </a:solidFill>
              </a:rPr>
            </a:br>
            <a:endParaRPr lang="en-US" dirty="0"/>
          </a:p>
        </p:txBody>
      </p:sp>
      <p:sp>
        <p:nvSpPr>
          <p:cNvPr id="5" name="TextBox 4">
            <a:extLst>
              <a:ext uri="{FF2B5EF4-FFF2-40B4-BE49-F238E27FC236}">
                <a16:creationId xmlns:a16="http://schemas.microsoft.com/office/drawing/2014/main" id="{5B8CFB1A-6C3D-4425-9F32-473EE080C6A7}"/>
              </a:ext>
            </a:extLst>
          </p:cNvPr>
          <p:cNvSpPr txBox="1"/>
          <p:nvPr/>
        </p:nvSpPr>
        <p:spPr>
          <a:xfrm>
            <a:off x="2746019" y="914400"/>
            <a:ext cx="3651962" cy="923330"/>
          </a:xfrm>
          <a:prstGeom prst="rect">
            <a:avLst/>
          </a:prstGeom>
          <a:noFill/>
        </p:spPr>
        <p:txBody>
          <a:bodyPr wrap="none" rtlCol="0">
            <a:spAutoFit/>
          </a:bodyPr>
          <a:lstStyle/>
          <a:p>
            <a:r>
              <a:rPr lang="en-US" sz="5400" dirty="0"/>
              <a:t>Thank you!</a:t>
            </a:r>
          </a:p>
        </p:txBody>
      </p:sp>
      <p:sp>
        <p:nvSpPr>
          <p:cNvPr id="4" name="TextBox 3">
            <a:extLst>
              <a:ext uri="{FF2B5EF4-FFF2-40B4-BE49-F238E27FC236}">
                <a16:creationId xmlns:a16="http://schemas.microsoft.com/office/drawing/2014/main" id="{ABF3E2D5-E471-F309-EEB0-D9BC5BFE6643}"/>
              </a:ext>
            </a:extLst>
          </p:cNvPr>
          <p:cNvSpPr txBox="1"/>
          <p:nvPr/>
        </p:nvSpPr>
        <p:spPr>
          <a:xfrm>
            <a:off x="2305050" y="1752600"/>
            <a:ext cx="4533900" cy="1569660"/>
          </a:xfrm>
          <a:prstGeom prst="rect">
            <a:avLst/>
          </a:prstGeom>
          <a:noFill/>
        </p:spPr>
        <p:txBody>
          <a:bodyPr wrap="square" rtlCol="0">
            <a:spAutoFit/>
          </a:bodyPr>
          <a:lstStyle/>
          <a:p>
            <a:pPr algn="ctr"/>
            <a:r>
              <a:rPr lang="en-US" b="1" dirty="0">
                <a:solidFill>
                  <a:srgbClr val="663300"/>
                </a:solidFill>
              </a:rPr>
              <a:t>Program Primary Contact</a:t>
            </a:r>
          </a:p>
          <a:p>
            <a:pPr algn="ctr"/>
            <a:r>
              <a:rPr lang="en-US" dirty="0">
                <a:solidFill>
                  <a:srgbClr val="663300"/>
                </a:solidFill>
                <a:hlinkClick r:id="rId6"/>
              </a:rPr>
              <a:t>pcard@rowan.edu</a:t>
            </a:r>
            <a:endParaRPr lang="en-US" dirty="0">
              <a:solidFill>
                <a:srgbClr val="663300"/>
              </a:solidFill>
            </a:endParaRPr>
          </a:p>
          <a:p>
            <a:br>
              <a:rPr lang="en-US" dirty="0"/>
            </a:br>
            <a:endParaRPr lang="en-US" dirty="0"/>
          </a:p>
        </p:txBody>
      </p:sp>
    </p:spTree>
    <p:extLst>
      <p:ext uri="{BB962C8B-B14F-4D97-AF65-F5344CB8AC3E}">
        <p14:creationId xmlns:p14="http://schemas.microsoft.com/office/powerpoint/2010/main" val="5972271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660" y="304800"/>
            <a:ext cx="8534400" cy="762000"/>
          </a:xfrm>
        </p:spPr>
        <p:txBody>
          <a:bodyPr/>
          <a:lstStyle/>
          <a:p>
            <a:r>
              <a:rPr lang="en-US" dirty="0">
                <a:latin typeface="Georgia" panose="02040502050405020303" pitchFamily="18" charset="0"/>
              </a:rPr>
              <a:t>Goals</a:t>
            </a:r>
          </a:p>
        </p:txBody>
      </p:sp>
      <p:sp>
        <p:nvSpPr>
          <p:cNvPr id="3" name="Content Placeholder 2"/>
          <p:cNvSpPr>
            <a:spLocks noGrp="1"/>
          </p:cNvSpPr>
          <p:nvPr>
            <p:ph idx="1"/>
          </p:nvPr>
        </p:nvSpPr>
        <p:spPr>
          <a:xfrm>
            <a:off x="457200" y="1371600"/>
            <a:ext cx="8382000" cy="4267200"/>
          </a:xfrm>
        </p:spPr>
        <p:txBody>
          <a:bodyPr/>
          <a:lstStyle/>
          <a:p>
            <a:r>
              <a:rPr lang="en-US" dirty="0">
                <a:latin typeface="Georgia" panose="02040502050405020303" pitchFamily="18" charset="0"/>
              </a:rPr>
              <a:t>Understand the purpose of the P-Card program.</a:t>
            </a:r>
          </a:p>
          <a:p>
            <a:endParaRPr lang="en-US" dirty="0">
              <a:latin typeface="Georgia" panose="02040502050405020303" pitchFamily="18" charset="0"/>
            </a:endParaRPr>
          </a:p>
          <a:p>
            <a:r>
              <a:rPr lang="en-US" dirty="0">
                <a:latin typeface="Georgia" panose="02040502050405020303" pitchFamily="18" charset="0"/>
              </a:rPr>
              <a:t>Understand Rowan University policies governing the P-Card program.</a:t>
            </a:r>
          </a:p>
          <a:p>
            <a:pPr marL="0" indent="0">
              <a:buNone/>
            </a:pPr>
            <a:endParaRPr lang="en-US" dirty="0">
              <a:latin typeface="Georgia" panose="02040502050405020303" pitchFamily="18" charset="0"/>
            </a:endParaRPr>
          </a:p>
          <a:p>
            <a:r>
              <a:rPr lang="en-US" dirty="0">
                <a:latin typeface="Georgia" panose="02040502050405020303" pitchFamily="18" charset="0"/>
              </a:rPr>
              <a:t>Discuss how these rules apply in the context of purchases and transactions.</a:t>
            </a:r>
          </a:p>
          <a:p>
            <a:endParaRPr lang="en-US" dirty="0"/>
          </a:p>
          <a:p>
            <a:pPr lvl="1"/>
            <a:endParaRPr lang="en-US" sz="2800" dirty="0"/>
          </a:p>
        </p:txBody>
      </p:sp>
    </p:spTree>
    <p:extLst>
      <p:ext uri="{BB962C8B-B14F-4D97-AF65-F5344CB8AC3E}">
        <p14:creationId xmlns:p14="http://schemas.microsoft.com/office/powerpoint/2010/main" val="38655990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8534400" cy="762000"/>
          </a:xfrm>
        </p:spPr>
        <p:txBody>
          <a:bodyPr wrap="square" anchor="t">
            <a:normAutofit/>
          </a:bodyPr>
          <a:lstStyle/>
          <a:p>
            <a:r>
              <a:rPr lang="en-US"/>
              <a:t>Definitions</a:t>
            </a:r>
          </a:p>
        </p:txBody>
      </p:sp>
      <p:pic>
        <p:nvPicPr>
          <p:cNvPr id="4" name="Content Placeholder 3">
            <a:extLst>
              <a:ext uri="{FF2B5EF4-FFF2-40B4-BE49-F238E27FC236}">
                <a16:creationId xmlns:a16="http://schemas.microsoft.com/office/drawing/2014/main" id="{4B195811-36F8-F54B-B5C9-C5C86F4FAA63}"/>
              </a:ext>
            </a:extLst>
          </p:cNvPr>
          <p:cNvPicPr>
            <a:picLocks noGrp="1" noChangeAspect="1"/>
          </p:cNvPicPr>
          <p:nvPr>
            <p:ph sz="half" idx="1"/>
          </p:nvPr>
        </p:nvPicPr>
        <p:blipFill rotWithShape="1">
          <a:blip r:embed="rId3"/>
          <a:srcRect l="36820" r="1527"/>
          <a:stretch/>
        </p:blipFill>
        <p:spPr>
          <a:xfrm>
            <a:off x="1295400" y="1143000"/>
            <a:ext cx="3695700" cy="4495800"/>
          </a:xfrm>
          <a:noFill/>
        </p:spPr>
      </p:pic>
      <p:sp>
        <p:nvSpPr>
          <p:cNvPr id="3" name="Content Placeholder 2"/>
          <p:cNvSpPr>
            <a:spLocks noGrp="1"/>
          </p:cNvSpPr>
          <p:nvPr>
            <p:ph sz="half" idx="2"/>
          </p:nvPr>
        </p:nvSpPr>
        <p:spPr>
          <a:xfrm>
            <a:off x="5143500" y="1143000"/>
            <a:ext cx="3695700" cy="4495800"/>
          </a:xfrm>
        </p:spPr>
        <p:txBody>
          <a:bodyPr wrap="square" anchor="t">
            <a:normAutofit/>
          </a:bodyPr>
          <a:lstStyle/>
          <a:p>
            <a:pPr>
              <a:lnSpc>
                <a:spcPct val="90000"/>
              </a:lnSpc>
            </a:pPr>
            <a:r>
              <a:rPr lang="en-US" sz="1500" dirty="0"/>
              <a:t>Program Administrator</a:t>
            </a:r>
          </a:p>
          <a:p>
            <a:pPr lvl="1">
              <a:lnSpc>
                <a:spcPct val="90000"/>
              </a:lnSpc>
            </a:pPr>
            <a:r>
              <a:rPr lang="en-US" sz="1500" dirty="0"/>
              <a:t>Administers and oversees P-Card program. Reviews all transactions for procurement compliance.</a:t>
            </a:r>
          </a:p>
          <a:p>
            <a:pPr>
              <a:lnSpc>
                <a:spcPct val="90000"/>
              </a:lnSpc>
            </a:pPr>
            <a:r>
              <a:rPr lang="en-US" sz="1500" dirty="0"/>
              <a:t>Accountholder</a:t>
            </a:r>
          </a:p>
          <a:p>
            <a:pPr lvl="1">
              <a:lnSpc>
                <a:spcPct val="90000"/>
              </a:lnSpc>
            </a:pPr>
            <a:r>
              <a:rPr lang="en-US" sz="1500" dirty="0"/>
              <a:t>Responsible for all purchases and administrative tasks regarding the P-Card account.</a:t>
            </a:r>
          </a:p>
          <a:p>
            <a:pPr>
              <a:lnSpc>
                <a:spcPct val="90000"/>
              </a:lnSpc>
            </a:pPr>
            <a:r>
              <a:rPr lang="en-US" sz="1500" dirty="0"/>
              <a:t>Proxy Reconciler</a:t>
            </a:r>
          </a:p>
          <a:p>
            <a:pPr lvl="1">
              <a:lnSpc>
                <a:spcPct val="90000"/>
              </a:lnSpc>
            </a:pPr>
            <a:r>
              <a:rPr lang="en-US" sz="1500" dirty="0"/>
              <a:t>Mirrored access to Accountholder. Can complete tasks on behalf of Accountholder.</a:t>
            </a:r>
          </a:p>
          <a:p>
            <a:pPr>
              <a:lnSpc>
                <a:spcPct val="90000"/>
              </a:lnSpc>
            </a:pPr>
            <a:r>
              <a:rPr lang="en-US" sz="1500" dirty="0"/>
              <a:t>Approver</a:t>
            </a:r>
          </a:p>
          <a:p>
            <a:pPr lvl="1">
              <a:lnSpc>
                <a:spcPct val="90000"/>
              </a:lnSpc>
            </a:pPr>
            <a:r>
              <a:rPr lang="en-US" sz="1500" dirty="0"/>
              <a:t>Reviews all purchases for designated Accountholder(s). </a:t>
            </a:r>
          </a:p>
          <a:p>
            <a:pPr lvl="1">
              <a:lnSpc>
                <a:spcPct val="90000"/>
              </a:lnSpc>
            </a:pPr>
            <a:r>
              <a:rPr lang="en-US" sz="1500" dirty="0"/>
              <a:t>Approves/disapproves transactions based on departmental budget and goals.</a:t>
            </a:r>
          </a:p>
          <a:p>
            <a:pPr>
              <a:lnSpc>
                <a:spcPct val="90000"/>
              </a:lnSpc>
            </a:pPr>
            <a:endParaRPr lang="en-US" sz="1500" dirty="0"/>
          </a:p>
        </p:txBody>
      </p:sp>
    </p:spTree>
    <p:extLst>
      <p:ext uri="{BB962C8B-B14F-4D97-AF65-F5344CB8AC3E}">
        <p14:creationId xmlns:p14="http://schemas.microsoft.com/office/powerpoint/2010/main" val="971490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8534400" cy="762000"/>
          </a:xfrm>
        </p:spPr>
        <p:txBody>
          <a:bodyPr wrap="square" anchor="t">
            <a:normAutofit/>
          </a:bodyPr>
          <a:lstStyle/>
          <a:p>
            <a:pPr>
              <a:lnSpc>
                <a:spcPct val="90000"/>
              </a:lnSpc>
            </a:pPr>
            <a:r>
              <a:rPr lang="en-US" sz="2500"/>
              <a:t>Policies</a:t>
            </a:r>
            <a:br>
              <a:rPr lang="en-US" sz="2500"/>
            </a:br>
            <a:endParaRPr lang="en-US" sz="2500"/>
          </a:p>
        </p:txBody>
      </p:sp>
      <p:sp>
        <p:nvSpPr>
          <p:cNvPr id="3" name="Content Placeholder 2"/>
          <p:cNvSpPr>
            <a:spLocks noGrp="1"/>
          </p:cNvSpPr>
          <p:nvPr>
            <p:ph sz="half" idx="1"/>
          </p:nvPr>
        </p:nvSpPr>
        <p:spPr>
          <a:xfrm>
            <a:off x="876300" y="1082749"/>
            <a:ext cx="3695700" cy="4495800"/>
          </a:xfrm>
        </p:spPr>
        <p:txBody>
          <a:bodyPr wrap="square" anchor="t">
            <a:normAutofit lnSpcReduction="10000"/>
          </a:bodyPr>
          <a:lstStyle/>
          <a:p>
            <a:pPr marL="0" indent="0">
              <a:lnSpc>
                <a:spcPct val="90000"/>
              </a:lnSpc>
              <a:buNone/>
            </a:pPr>
            <a:endParaRPr lang="en-US" sz="1500" dirty="0"/>
          </a:p>
          <a:p>
            <a:pPr>
              <a:lnSpc>
                <a:spcPct val="90000"/>
              </a:lnSpc>
            </a:pPr>
            <a:r>
              <a:rPr lang="en-US" sz="1500" dirty="0"/>
              <a:t>P-Cards are the property of Rowan University and are to be used for University business only.</a:t>
            </a:r>
          </a:p>
          <a:p>
            <a:pPr marL="0" indent="0">
              <a:lnSpc>
                <a:spcPct val="90000"/>
              </a:lnSpc>
              <a:buNone/>
            </a:pPr>
            <a:endParaRPr lang="en-US" sz="1500" dirty="0"/>
          </a:p>
          <a:p>
            <a:pPr>
              <a:lnSpc>
                <a:spcPct val="90000"/>
              </a:lnSpc>
            </a:pPr>
            <a:r>
              <a:rPr lang="en-US" sz="1500" dirty="0"/>
              <a:t>Only full-time employees are eligible for P-Card accounts.</a:t>
            </a:r>
          </a:p>
          <a:p>
            <a:pPr>
              <a:lnSpc>
                <a:spcPct val="90000"/>
              </a:lnSpc>
            </a:pPr>
            <a:endParaRPr lang="en-US" sz="1500" dirty="0"/>
          </a:p>
          <a:p>
            <a:pPr>
              <a:lnSpc>
                <a:spcPct val="90000"/>
              </a:lnSpc>
            </a:pPr>
            <a:r>
              <a:rPr lang="en-US" sz="1600" dirty="0"/>
              <a:t>All P-Card purchases must be shipped directly to the University and shall remain the property of the University</a:t>
            </a:r>
            <a:r>
              <a:rPr lang="en-US" sz="1500" dirty="0"/>
              <a:t>. </a:t>
            </a:r>
          </a:p>
          <a:p>
            <a:pPr>
              <a:lnSpc>
                <a:spcPct val="90000"/>
              </a:lnSpc>
            </a:pPr>
            <a:endParaRPr lang="en-US" sz="1500" dirty="0"/>
          </a:p>
          <a:p>
            <a:pPr>
              <a:lnSpc>
                <a:spcPct val="90000"/>
              </a:lnSpc>
            </a:pPr>
            <a:r>
              <a:rPr lang="en-US" sz="1500" dirty="0"/>
              <a:t>Any purchase made outside of this policy becomes the sole liability of the Accountholder. </a:t>
            </a:r>
          </a:p>
          <a:p>
            <a:pPr>
              <a:lnSpc>
                <a:spcPct val="90000"/>
              </a:lnSpc>
            </a:pPr>
            <a:endParaRPr lang="en-US" sz="1500" dirty="0"/>
          </a:p>
          <a:p>
            <a:pPr>
              <a:lnSpc>
                <a:spcPct val="90000"/>
              </a:lnSpc>
            </a:pPr>
            <a:r>
              <a:rPr lang="en-US" sz="1500" dirty="0"/>
              <a:t>P-Card Accountholders are responsible for providing justification for each P-Card transaction.</a:t>
            </a:r>
          </a:p>
          <a:p>
            <a:pPr>
              <a:lnSpc>
                <a:spcPct val="90000"/>
              </a:lnSpc>
            </a:pPr>
            <a:endParaRPr lang="en-US" sz="1500" dirty="0"/>
          </a:p>
          <a:p>
            <a:pPr>
              <a:lnSpc>
                <a:spcPct val="90000"/>
              </a:lnSpc>
            </a:pPr>
            <a:endParaRPr lang="en-US" sz="1500" dirty="0"/>
          </a:p>
          <a:p>
            <a:pPr>
              <a:lnSpc>
                <a:spcPct val="90000"/>
              </a:lnSpc>
            </a:pPr>
            <a:endParaRPr lang="en-US" sz="1500" dirty="0"/>
          </a:p>
          <a:p>
            <a:pPr>
              <a:lnSpc>
                <a:spcPct val="90000"/>
              </a:lnSpc>
            </a:pPr>
            <a:endParaRPr lang="en-US" sz="1500" dirty="0"/>
          </a:p>
          <a:p>
            <a:pPr>
              <a:lnSpc>
                <a:spcPct val="90000"/>
              </a:lnSpc>
            </a:pPr>
            <a:endParaRPr lang="en-US" sz="1500" dirty="0"/>
          </a:p>
          <a:p>
            <a:pPr lvl="2">
              <a:lnSpc>
                <a:spcPct val="90000"/>
              </a:lnSpc>
            </a:pPr>
            <a:endParaRPr lang="en-US" sz="1500" dirty="0"/>
          </a:p>
          <a:p>
            <a:pPr lvl="1">
              <a:lnSpc>
                <a:spcPct val="90000"/>
              </a:lnSpc>
            </a:pPr>
            <a:endParaRPr lang="en-US" sz="1500" dirty="0"/>
          </a:p>
          <a:p>
            <a:pPr lvl="1">
              <a:lnSpc>
                <a:spcPct val="90000"/>
              </a:lnSpc>
            </a:pPr>
            <a:endParaRPr lang="en-US" sz="1500" dirty="0"/>
          </a:p>
        </p:txBody>
      </p:sp>
      <p:pic>
        <p:nvPicPr>
          <p:cNvPr id="7" name="Content Placeholder 6">
            <a:extLst>
              <a:ext uri="{FF2B5EF4-FFF2-40B4-BE49-F238E27FC236}">
                <a16:creationId xmlns:a16="http://schemas.microsoft.com/office/drawing/2014/main" id="{2C6F696B-0639-D944-B869-65ADA7664E59}"/>
              </a:ext>
            </a:extLst>
          </p:cNvPr>
          <p:cNvPicPr>
            <a:picLocks noGrp="1" noChangeAspect="1"/>
          </p:cNvPicPr>
          <p:nvPr>
            <p:ph sz="half" idx="2"/>
          </p:nvPr>
        </p:nvPicPr>
        <p:blipFill>
          <a:blip r:embed="rId3"/>
          <a:stretch>
            <a:fillRect/>
          </a:stretch>
        </p:blipFill>
        <p:spPr>
          <a:xfrm>
            <a:off x="5143500" y="1600200"/>
            <a:ext cx="3695700" cy="2851150"/>
          </a:xfrm>
        </p:spPr>
      </p:pic>
    </p:spTree>
    <p:extLst>
      <p:ext uri="{BB962C8B-B14F-4D97-AF65-F5344CB8AC3E}">
        <p14:creationId xmlns:p14="http://schemas.microsoft.com/office/powerpoint/2010/main" val="34566665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04800"/>
            <a:ext cx="8534400" cy="762000"/>
          </a:xfrm>
        </p:spPr>
        <p:txBody>
          <a:bodyPr/>
          <a:lstStyle/>
          <a:p>
            <a:r>
              <a:rPr lang="en-US" sz="3200" dirty="0">
                <a:latin typeface="Georgia" panose="02040502050405020303" pitchFamily="18" charset="0"/>
              </a:rPr>
              <a:t>Policies</a:t>
            </a:r>
            <a:r>
              <a:rPr lang="en-US" dirty="0">
                <a:latin typeface="Georgia" panose="02040502050405020303" pitchFamily="18" charset="0"/>
              </a:rPr>
              <a:t>, </a:t>
            </a:r>
            <a:r>
              <a:rPr lang="en-US" sz="3200" dirty="0">
                <a:latin typeface="Georgia" panose="02040502050405020303" pitchFamily="18" charset="0"/>
              </a:rPr>
              <a:t>continued</a:t>
            </a:r>
            <a:endParaRPr lang="en-US" dirty="0">
              <a:latin typeface="Georgia" panose="02040502050405020303" pitchFamily="18" charset="0"/>
            </a:endParaRPr>
          </a:p>
        </p:txBody>
      </p:sp>
      <p:sp>
        <p:nvSpPr>
          <p:cNvPr id="3" name="Content Placeholder 2"/>
          <p:cNvSpPr>
            <a:spLocks noGrp="1"/>
          </p:cNvSpPr>
          <p:nvPr>
            <p:ph idx="1"/>
          </p:nvPr>
        </p:nvSpPr>
        <p:spPr>
          <a:xfrm>
            <a:off x="381000" y="1066800"/>
            <a:ext cx="8458200" cy="4800600"/>
          </a:xfrm>
        </p:spPr>
        <p:txBody>
          <a:bodyPr/>
          <a:lstStyle/>
          <a:p>
            <a:r>
              <a:rPr lang="en-US" sz="2000" dirty="0">
                <a:latin typeface="Georgia" panose="02040502050405020303" pitchFamily="18" charset="0"/>
              </a:rPr>
              <a:t>Rowan University receives various discounts from numerous vendors for products and services.  The use of P-Cards, in many cases, voids discounts and tax-exempt status. Accountholders are responsible for ensuring sales tax charge is removed at the point-of-purchase. </a:t>
            </a:r>
            <a:r>
              <a:rPr lang="en-US" sz="2000" dirty="0"/>
              <a:t>Should the vendor be unable to remove or refund the tax, the effort must be formally documented within the system.</a:t>
            </a:r>
          </a:p>
          <a:p>
            <a:pPr marL="0" indent="0">
              <a:buNone/>
            </a:pPr>
            <a:endParaRPr lang="en-US" sz="2000" dirty="0">
              <a:latin typeface="Georgia" panose="02040502050405020303" pitchFamily="18" charset="0"/>
            </a:endParaRPr>
          </a:p>
          <a:p>
            <a:r>
              <a:rPr lang="en-US" sz="2000" dirty="0">
                <a:latin typeface="Georgia" panose="02040502050405020303" pitchFamily="18" charset="0"/>
              </a:rPr>
              <a:t>Neglect or abuse of the P-Cards will result in cancellation of the card.</a:t>
            </a:r>
          </a:p>
          <a:p>
            <a:endParaRPr lang="en-US" sz="2000" dirty="0">
              <a:latin typeface="Georgia" panose="02040502050405020303" pitchFamily="18" charset="0"/>
            </a:endParaRPr>
          </a:p>
          <a:p>
            <a:r>
              <a:rPr lang="en-US" sz="2000" dirty="0">
                <a:latin typeface="Georgia" panose="02040502050405020303" pitchFamily="18" charset="0"/>
              </a:rPr>
              <a:t>Fraudulent use of the card will result in disciplinary action up to, and including, termination of employment.</a:t>
            </a:r>
          </a:p>
          <a:p>
            <a:endParaRPr lang="en-US" sz="2000" dirty="0">
              <a:latin typeface="Georgia" panose="02040502050405020303" pitchFamily="18" charset="0"/>
            </a:endParaRPr>
          </a:p>
          <a:p>
            <a:r>
              <a:rPr lang="en-US" sz="2000" dirty="0">
                <a:latin typeface="Georgia" panose="02040502050405020303" pitchFamily="18" charset="0"/>
              </a:rPr>
              <a:t>Please review the University Purchasing Card policy on the Office of Contracting and Procurement website.</a:t>
            </a:r>
          </a:p>
          <a:p>
            <a:endParaRPr lang="en-US" sz="2000" dirty="0">
              <a:latin typeface="Georgia" panose="02040502050405020303" pitchFamily="18" charset="0"/>
            </a:endParaRPr>
          </a:p>
          <a:p>
            <a:endParaRPr lang="en-US" sz="2000" dirty="0">
              <a:latin typeface="Georgia" panose="02040502050405020303" pitchFamily="18" charset="0"/>
            </a:endParaRPr>
          </a:p>
          <a:p>
            <a:pPr lvl="1"/>
            <a:endParaRPr lang="en-US" sz="1600" dirty="0">
              <a:latin typeface="Georgia" panose="02040502050405020303" pitchFamily="18" charset="0"/>
            </a:endParaRPr>
          </a:p>
          <a:p>
            <a:pPr lvl="1"/>
            <a:endParaRPr lang="en-US" sz="1600" dirty="0">
              <a:latin typeface="Georgia" panose="02040502050405020303" pitchFamily="18" charset="0"/>
            </a:endParaRPr>
          </a:p>
          <a:p>
            <a:pPr lvl="2"/>
            <a:endParaRPr lang="en-US" sz="2000" dirty="0">
              <a:latin typeface="Georgia" panose="02040502050405020303" pitchFamily="18" charset="0"/>
            </a:endParaRPr>
          </a:p>
          <a:p>
            <a:pPr lvl="1"/>
            <a:endParaRPr lang="en-US" sz="2800" dirty="0">
              <a:latin typeface="Georgia" panose="02040502050405020303" pitchFamily="18" charset="0"/>
            </a:endParaRPr>
          </a:p>
          <a:p>
            <a:pPr lvl="1"/>
            <a:endParaRPr lang="en-US" dirty="0">
              <a:latin typeface="Georgia" panose="02040502050405020303" pitchFamily="18" charset="0"/>
            </a:endParaRPr>
          </a:p>
        </p:txBody>
      </p:sp>
    </p:spTree>
    <p:extLst>
      <p:ext uri="{BB962C8B-B14F-4D97-AF65-F5344CB8AC3E}">
        <p14:creationId xmlns:p14="http://schemas.microsoft.com/office/powerpoint/2010/main" val="12581453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8534400" cy="762000"/>
          </a:xfrm>
        </p:spPr>
        <p:txBody>
          <a:bodyPr wrap="square" anchor="t">
            <a:normAutofit/>
          </a:bodyPr>
          <a:lstStyle/>
          <a:p>
            <a:r>
              <a:rPr lang="en-US"/>
              <a:t>Additional Considerations</a:t>
            </a:r>
          </a:p>
        </p:txBody>
      </p:sp>
      <p:pic>
        <p:nvPicPr>
          <p:cNvPr id="9" name="Content Placeholder 8">
            <a:extLst>
              <a:ext uri="{FF2B5EF4-FFF2-40B4-BE49-F238E27FC236}">
                <a16:creationId xmlns:a16="http://schemas.microsoft.com/office/drawing/2014/main" id="{C533FD92-A87D-7F40-897E-7424EF2631A7}"/>
              </a:ext>
            </a:extLst>
          </p:cNvPr>
          <p:cNvPicPr>
            <a:picLocks noGrp="1" noChangeAspect="1"/>
          </p:cNvPicPr>
          <p:nvPr>
            <p:ph sz="half" idx="1"/>
          </p:nvPr>
        </p:nvPicPr>
        <p:blipFill>
          <a:blip r:embed="rId3"/>
          <a:stretch>
            <a:fillRect/>
          </a:stretch>
        </p:blipFill>
        <p:spPr>
          <a:xfrm>
            <a:off x="885160" y="2277347"/>
            <a:ext cx="3695700" cy="2303305"/>
          </a:xfrm>
          <a:noFill/>
        </p:spPr>
      </p:pic>
      <p:sp>
        <p:nvSpPr>
          <p:cNvPr id="3" name="Content Placeholder 2"/>
          <p:cNvSpPr>
            <a:spLocks noGrp="1"/>
          </p:cNvSpPr>
          <p:nvPr>
            <p:ph sz="half" idx="2"/>
          </p:nvPr>
        </p:nvSpPr>
        <p:spPr>
          <a:xfrm>
            <a:off x="4876800" y="1371600"/>
            <a:ext cx="3695700" cy="4495800"/>
          </a:xfrm>
        </p:spPr>
        <p:txBody>
          <a:bodyPr wrap="square" anchor="t">
            <a:normAutofit/>
          </a:bodyPr>
          <a:lstStyle/>
          <a:p>
            <a:pPr>
              <a:lnSpc>
                <a:spcPct val="90000"/>
              </a:lnSpc>
            </a:pPr>
            <a:r>
              <a:rPr lang="en-US" sz="1300" dirty="0"/>
              <a:t>If the card is issued with the intended use of supporting a department, college, or division, the P-Card’s safety and usage remain the sole responsibility of the employee whom the account is linked to (Accountholder).</a:t>
            </a:r>
          </a:p>
          <a:p>
            <a:pPr>
              <a:lnSpc>
                <a:spcPct val="90000"/>
              </a:lnSpc>
            </a:pPr>
            <a:endParaRPr lang="en-US" sz="1300" dirty="0"/>
          </a:p>
          <a:p>
            <a:pPr>
              <a:lnSpc>
                <a:spcPct val="90000"/>
              </a:lnSpc>
            </a:pPr>
            <a:r>
              <a:rPr lang="en-US" sz="1300" dirty="0"/>
              <a:t>All P-Card Accounts require an Approver. The Approver’s position must be a higher reporting-level than the Accountholder.</a:t>
            </a:r>
          </a:p>
          <a:p>
            <a:pPr>
              <a:lnSpc>
                <a:spcPct val="90000"/>
              </a:lnSpc>
            </a:pPr>
            <a:endParaRPr lang="en-US" sz="1300" dirty="0"/>
          </a:p>
          <a:p>
            <a:pPr>
              <a:lnSpc>
                <a:spcPct val="90000"/>
              </a:lnSpc>
            </a:pPr>
            <a:r>
              <a:rPr lang="en-US" sz="1300" dirty="0"/>
              <a:t>Several models of blocking schemes and spending limits are available and are determined by Accountholder job title and position.</a:t>
            </a:r>
          </a:p>
          <a:p>
            <a:pPr>
              <a:lnSpc>
                <a:spcPct val="90000"/>
              </a:lnSpc>
            </a:pPr>
            <a:endParaRPr lang="en-US" sz="1300" dirty="0"/>
          </a:p>
          <a:p>
            <a:pPr>
              <a:lnSpc>
                <a:spcPct val="90000"/>
              </a:lnSpc>
            </a:pPr>
            <a:r>
              <a:rPr lang="en-US" sz="1300" dirty="0"/>
              <a:t>Purchase transactions may not be split into multiple transactions to avoid the single transaction limit ($15k). Such activity is illegal and constitutes improper use of the card. The Accountholder will be subject to P-Card suspension and/or termination.</a:t>
            </a:r>
          </a:p>
          <a:p>
            <a:pPr>
              <a:lnSpc>
                <a:spcPct val="90000"/>
              </a:lnSpc>
            </a:pPr>
            <a:endParaRPr lang="en-US" sz="1300" dirty="0"/>
          </a:p>
        </p:txBody>
      </p:sp>
    </p:spTree>
    <p:extLst>
      <p:ext uri="{BB962C8B-B14F-4D97-AF65-F5344CB8AC3E}">
        <p14:creationId xmlns:p14="http://schemas.microsoft.com/office/powerpoint/2010/main" val="42167350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CC739D-7C1E-5B8D-43A6-D3A0FC2E6A49}"/>
              </a:ext>
            </a:extLst>
          </p:cNvPr>
          <p:cNvSpPr>
            <a:spLocks noGrp="1"/>
          </p:cNvSpPr>
          <p:nvPr>
            <p:ph type="title"/>
          </p:nvPr>
        </p:nvSpPr>
        <p:spPr/>
        <p:txBody>
          <a:bodyPr/>
          <a:lstStyle/>
          <a:p>
            <a:r>
              <a:rPr lang="en-US" sz="3200" dirty="0">
                <a:latin typeface="Georgia" panose="02040502050405020303" pitchFamily="18" charset="0"/>
              </a:rPr>
              <a:t>Additional Considerations, continued</a:t>
            </a:r>
            <a:endParaRPr lang="en-US" sz="3200" dirty="0"/>
          </a:p>
        </p:txBody>
      </p:sp>
      <p:sp>
        <p:nvSpPr>
          <p:cNvPr id="3" name="Content Placeholder 2">
            <a:extLst>
              <a:ext uri="{FF2B5EF4-FFF2-40B4-BE49-F238E27FC236}">
                <a16:creationId xmlns:a16="http://schemas.microsoft.com/office/drawing/2014/main" id="{59D1571E-1987-496D-4CF8-271CEE2FDBB8}"/>
              </a:ext>
            </a:extLst>
          </p:cNvPr>
          <p:cNvSpPr>
            <a:spLocks noGrp="1"/>
          </p:cNvSpPr>
          <p:nvPr>
            <p:ph idx="1"/>
          </p:nvPr>
        </p:nvSpPr>
        <p:spPr/>
        <p:txBody>
          <a:bodyPr/>
          <a:lstStyle/>
          <a:p>
            <a:r>
              <a:rPr lang="en-US" sz="1600" dirty="0"/>
              <a:t>Departments are permitted to use the P-Card to cover meal expenses incurred when hosting Candidates at local restaurants. The Provost office will cover expenses for (3) candidates (per faculty line) for full time faculty only. The limit of reimbursement is $200.00 per candidate per search for meals (this includes candidate meals during travel). If total (including tip) exceeds this amount, the difference will not be reimbursed. For further details, refer to the Candidate Reimbursement Policy and associated Procedures.</a:t>
            </a:r>
          </a:p>
          <a:p>
            <a:pPr marL="0" indent="0">
              <a:buNone/>
            </a:pPr>
            <a:endParaRPr lang="en-US" sz="1600" dirty="0"/>
          </a:p>
          <a:p>
            <a:r>
              <a:rPr lang="en-US" sz="1600" dirty="0"/>
              <a:t>All Candidate reimbursements aside from Marriott and Gourmet Dining will be processed via Electronic Non-PO Forms.</a:t>
            </a:r>
          </a:p>
          <a:p>
            <a:pPr marL="0" indent="0">
              <a:buNone/>
            </a:pPr>
            <a:endParaRPr lang="en-US" sz="1600" dirty="0"/>
          </a:p>
          <a:p>
            <a:r>
              <a:rPr lang="en-US" sz="1600" dirty="0">
                <a:latin typeface="Georgia" panose="02040502050405020303" pitchFamily="18" charset="0"/>
              </a:rPr>
              <a:t>All departmental budgets must be taken into consideration while using the P-Card.</a:t>
            </a:r>
          </a:p>
          <a:p>
            <a:endParaRPr lang="en-US" sz="1600" dirty="0">
              <a:latin typeface="Georgia" panose="02040502050405020303" pitchFamily="18" charset="0"/>
            </a:endParaRPr>
          </a:p>
          <a:p>
            <a:r>
              <a:rPr lang="en-US" sz="1600" dirty="0">
                <a:latin typeface="Georgia" panose="02040502050405020303" pitchFamily="18" charset="0"/>
              </a:rPr>
              <a:t>New Jersey State and University procurement and budget procedures must be followed.</a:t>
            </a:r>
          </a:p>
          <a:p>
            <a:endParaRPr lang="en-US" sz="1800" dirty="0"/>
          </a:p>
        </p:txBody>
      </p:sp>
    </p:spTree>
    <p:extLst>
      <p:ext uri="{BB962C8B-B14F-4D97-AF65-F5344CB8AC3E}">
        <p14:creationId xmlns:p14="http://schemas.microsoft.com/office/powerpoint/2010/main" val="25925879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8534400" cy="762000"/>
          </a:xfrm>
        </p:spPr>
        <p:txBody>
          <a:bodyPr wrap="square" anchor="t">
            <a:normAutofit/>
          </a:bodyPr>
          <a:lstStyle/>
          <a:p>
            <a:r>
              <a:rPr lang="en-US"/>
              <a:t>Allowable Purchases</a:t>
            </a:r>
          </a:p>
        </p:txBody>
      </p:sp>
      <p:sp>
        <p:nvSpPr>
          <p:cNvPr id="3" name="Content Placeholder 2"/>
          <p:cNvSpPr>
            <a:spLocks noGrp="1"/>
          </p:cNvSpPr>
          <p:nvPr>
            <p:ph sz="half" idx="1"/>
          </p:nvPr>
        </p:nvSpPr>
        <p:spPr>
          <a:xfrm>
            <a:off x="304800" y="1143000"/>
            <a:ext cx="4686300" cy="4495800"/>
          </a:xfrm>
        </p:spPr>
        <p:txBody>
          <a:bodyPr wrap="square" anchor="t">
            <a:normAutofit lnSpcReduction="10000"/>
          </a:bodyPr>
          <a:lstStyle/>
          <a:p>
            <a:pPr marL="0" indent="0" algn="ctr">
              <a:lnSpc>
                <a:spcPct val="90000"/>
              </a:lnSpc>
              <a:buNone/>
            </a:pPr>
            <a:r>
              <a:rPr lang="en-US" sz="1500" dirty="0"/>
              <a:t>The P-Card should only be used as a supplement for items that are not available through a Banner purchase order, in extreme emergencies, or with vendors who do not accept any other form of payment. Types of acceptable purchases are:</a:t>
            </a:r>
          </a:p>
          <a:p>
            <a:pPr>
              <a:lnSpc>
                <a:spcPct val="90000"/>
              </a:lnSpc>
            </a:pPr>
            <a:endParaRPr lang="en-US" sz="1500" dirty="0"/>
          </a:p>
          <a:p>
            <a:pPr lvl="1">
              <a:lnSpc>
                <a:spcPct val="90000"/>
              </a:lnSpc>
              <a:buFont typeface="Arial" panose="020B0604020202020204" pitchFamily="34" charset="0"/>
              <a:buChar char="•"/>
            </a:pPr>
            <a:r>
              <a:rPr lang="en-US" sz="1300" dirty="0"/>
              <a:t>Entertainment and dining, with approved Entertainment Form and Gourmet Dining waiver, if applicable.</a:t>
            </a:r>
          </a:p>
          <a:p>
            <a:pPr lvl="1">
              <a:lnSpc>
                <a:spcPct val="90000"/>
              </a:lnSpc>
              <a:buFont typeface="Arial" panose="020B0604020202020204" pitchFamily="34" charset="0"/>
              <a:buChar char="•"/>
            </a:pPr>
            <a:endParaRPr lang="en-US" sz="1300" dirty="0"/>
          </a:p>
          <a:p>
            <a:pPr lvl="1">
              <a:lnSpc>
                <a:spcPct val="90000"/>
              </a:lnSpc>
              <a:buFont typeface="Arial" panose="020B0604020202020204" pitchFamily="34" charset="0"/>
              <a:buChar char="•"/>
            </a:pPr>
            <a:r>
              <a:rPr lang="en-US" sz="1300" dirty="0"/>
              <a:t>Emergency situations, with prior approval from the Office of Contracting and Procurement (OC&amp;P).</a:t>
            </a:r>
          </a:p>
          <a:p>
            <a:pPr lvl="1">
              <a:lnSpc>
                <a:spcPct val="90000"/>
              </a:lnSpc>
              <a:buFont typeface="Arial" panose="020B0604020202020204" pitchFamily="34" charset="0"/>
              <a:buChar char="•"/>
            </a:pPr>
            <a:endParaRPr lang="en-US" sz="1300" dirty="0"/>
          </a:p>
          <a:p>
            <a:pPr lvl="1">
              <a:lnSpc>
                <a:spcPct val="90000"/>
              </a:lnSpc>
              <a:buFont typeface="Arial" panose="020B0604020202020204" pitchFamily="34" charset="0"/>
              <a:buChar char="•"/>
            </a:pPr>
            <a:r>
              <a:rPr lang="en-US" sz="1300" dirty="0"/>
              <a:t>Vendors who are compliant, but do not accept POs, check or ACH payments, or issue invoices.</a:t>
            </a:r>
          </a:p>
          <a:p>
            <a:pPr lvl="1">
              <a:lnSpc>
                <a:spcPct val="90000"/>
              </a:lnSpc>
              <a:buFont typeface="Arial" panose="020B0604020202020204" pitchFamily="34" charset="0"/>
              <a:buChar char="•"/>
            </a:pPr>
            <a:endParaRPr lang="en-US" sz="1300" dirty="0"/>
          </a:p>
          <a:p>
            <a:pPr lvl="1">
              <a:lnSpc>
                <a:spcPct val="90000"/>
              </a:lnSpc>
              <a:buFont typeface="Arial" panose="020B0604020202020204" pitchFamily="34" charset="0"/>
              <a:buChar char="•"/>
            </a:pPr>
            <a:r>
              <a:rPr lang="en-US" sz="1300" dirty="0"/>
              <a:t>Membership, registrations, and job posting fees.</a:t>
            </a:r>
          </a:p>
          <a:p>
            <a:pPr lvl="1">
              <a:lnSpc>
                <a:spcPct val="90000"/>
              </a:lnSpc>
              <a:buFont typeface="Arial" panose="020B0604020202020204" pitchFamily="34" charset="0"/>
              <a:buChar char="•"/>
            </a:pPr>
            <a:endParaRPr lang="en-US" sz="1300" dirty="0"/>
          </a:p>
          <a:p>
            <a:pPr lvl="1">
              <a:lnSpc>
                <a:spcPct val="90000"/>
              </a:lnSpc>
              <a:buFont typeface="Arial" panose="020B0604020202020204" pitchFamily="34" charset="0"/>
              <a:buChar char="•"/>
            </a:pPr>
            <a:r>
              <a:rPr lang="en-US" sz="1300" dirty="0"/>
              <a:t>Travel accommodations, with limitations </a:t>
            </a:r>
          </a:p>
          <a:p>
            <a:pPr lvl="1">
              <a:lnSpc>
                <a:spcPct val="90000"/>
              </a:lnSpc>
              <a:buFont typeface="Arial" panose="020B0604020202020204" pitchFamily="34" charset="0"/>
              <a:buChar char="•"/>
            </a:pPr>
            <a:endParaRPr lang="en-US" sz="1300" dirty="0"/>
          </a:p>
          <a:p>
            <a:pPr lvl="1">
              <a:lnSpc>
                <a:spcPct val="90000"/>
              </a:lnSpc>
              <a:buFont typeface="Arial" panose="020B0604020202020204" pitchFamily="34" charset="0"/>
              <a:buChar char="•"/>
            </a:pPr>
            <a:r>
              <a:rPr lang="en-US" sz="1300" dirty="0"/>
              <a:t>Public Notices</a:t>
            </a:r>
          </a:p>
          <a:p>
            <a:pPr marL="457200" lvl="1" indent="0">
              <a:lnSpc>
                <a:spcPct val="90000"/>
              </a:lnSpc>
              <a:buNone/>
            </a:pPr>
            <a:endParaRPr lang="en-US" sz="1300" dirty="0"/>
          </a:p>
          <a:p>
            <a:pPr lvl="1">
              <a:lnSpc>
                <a:spcPct val="90000"/>
              </a:lnSpc>
              <a:buFont typeface="Arial" panose="020B0604020202020204" pitchFamily="34" charset="0"/>
              <a:buChar char="•"/>
            </a:pPr>
            <a:r>
              <a:rPr lang="en-US" sz="1300" dirty="0"/>
              <a:t>Job Postings</a:t>
            </a:r>
          </a:p>
          <a:p>
            <a:pPr lvl="1">
              <a:lnSpc>
                <a:spcPct val="90000"/>
              </a:lnSpc>
            </a:pPr>
            <a:endParaRPr lang="en-US" sz="1500" dirty="0"/>
          </a:p>
        </p:txBody>
      </p:sp>
      <p:pic>
        <p:nvPicPr>
          <p:cNvPr id="5" name="Picture 4">
            <a:extLst>
              <a:ext uri="{FF2B5EF4-FFF2-40B4-BE49-F238E27FC236}">
                <a16:creationId xmlns:a16="http://schemas.microsoft.com/office/drawing/2014/main" id="{7634DDA6-DF03-CE47-B652-CE818235C227}"/>
              </a:ext>
            </a:extLst>
          </p:cNvPr>
          <p:cNvPicPr>
            <a:picLocks noChangeAspect="1"/>
          </p:cNvPicPr>
          <p:nvPr/>
        </p:nvPicPr>
        <p:blipFill rotWithShape="1">
          <a:blip r:embed="rId3"/>
          <a:srcRect b="8995"/>
          <a:stretch/>
        </p:blipFill>
        <p:spPr>
          <a:xfrm>
            <a:off x="5143500" y="1393225"/>
            <a:ext cx="3695700" cy="3635976"/>
          </a:xfrm>
          <a:prstGeom prst="rect">
            <a:avLst/>
          </a:prstGeom>
          <a:noFill/>
        </p:spPr>
      </p:pic>
    </p:spTree>
    <p:extLst>
      <p:ext uri="{BB962C8B-B14F-4D97-AF65-F5344CB8AC3E}">
        <p14:creationId xmlns:p14="http://schemas.microsoft.com/office/powerpoint/2010/main" val="4022726170"/>
      </p:ext>
    </p:extLst>
  </p:cSld>
  <p:clrMapOvr>
    <a:masterClrMapping/>
  </p:clrMapOvr>
</p:sld>
</file>

<file path=ppt/theme/theme1.xml><?xml version="1.0" encoding="utf-8"?>
<a:theme xmlns:a="http://schemas.openxmlformats.org/drawingml/2006/main" name="rowan_presentation_template_one">
  <a:themeElements>
    <a:clrScheme name="rowan_presentation_template_on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fontScheme name="Georgia">
      <a:majorFont>
        <a:latin typeface="Georgia" panose="020405020504050203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panose="020405020504050203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2"/>
            </a:solidFill>
            <a:effectLst/>
            <a:latin typeface="Georgia" pitchFamily="-64" charset="0"/>
            <a:ea typeface="Geneva" pitchFamily="-64" charset="0"/>
            <a:cs typeface="Geneva" pitchFamily="-6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2"/>
            </a:solidFill>
            <a:effectLst/>
            <a:latin typeface="Georgia" pitchFamily="-64" charset="0"/>
            <a:ea typeface="Geneva" pitchFamily="-64" charset="0"/>
            <a:cs typeface="Geneva" pitchFamily="-64" charset="0"/>
          </a:defRPr>
        </a:defPPr>
      </a:lstStyle>
    </a:lnDef>
  </a:objectDefaults>
  <a:extraClrSchemeLst>
    <a:extraClrScheme>
      <a:clrScheme name="rowan_presentation_template_on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rowan_presentation_template_on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rowan_presentation_template_on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rowan_presentation_template_on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rowan_presentation_template_on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rowan_presentation_template_on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rowan_presentation_template_on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rowan_presentation_template_on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rowan_presentation_template_on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rowan_presentation_template_on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rowan_presentation_template_on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rowan_presentation_template_on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12104</TotalTime>
  <Words>2193</Words>
  <Application>Microsoft Office PowerPoint</Application>
  <PresentationFormat>On-screen Show (4:3)</PresentationFormat>
  <Paragraphs>338</Paragraphs>
  <Slides>27</Slides>
  <Notes>21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27</vt:i4>
      </vt:variant>
    </vt:vector>
  </HeadingPairs>
  <TitlesOfParts>
    <vt:vector size="33" baseType="lpstr">
      <vt:lpstr>Arial</vt:lpstr>
      <vt:lpstr>Arial Unicode MS</vt:lpstr>
      <vt:lpstr>Georgia</vt:lpstr>
      <vt:lpstr>Tahoma</vt:lpstr>
      <vt:lpstr>Trebuchet MS</vt:lpstr>
      <vt:lpstr>rowan_presentation_template_one</vt:lpstr>
      <vt:lpstr>PowerPoint Presentation</vt:lpstr>
      <vt:lpstr>Purpose of the P-Card Program </vt:lpstr>
      <vt:lpstr>Goals</vt:lpstr>
      <vt:lpstr>Definitions</vt:lpstr>
      <vt:lpstr>Policies </vt:lpstr>
      <vt:lpstr>Policies, continued</vt:lpstr>
      <vt:lpstr>Additional Considerations</vt:lpstr>
      <vt:lpstr>Additional Considerations, continued</vt:lpstr>
      <vt:lpstr>Allowable Purchases</vt:lpstr>
      <vt:lpstr>Prohibited Purchases</vt:lpstr>
      <vt:lpstr>Day Travel</vt:lpstr>
      <vt:lpstr>Overnight Travel Encumbrance approval email must be attached to transaction.</vt:lpstr>
      <vt:lpstr>Non-Reimbursable Travel Expense List</vt:lpstr>
      <vt:lpstr>Accountholder Responsibilities</vt:lpstr>
      <vt:lpstr>Transaction Process Overview</vt:lpstr>
      <vt:lpstr>Accountholder Responsibilities, Works®   </vt:lpstr>
      <vt:lpstr>Accountholder Responsibilities, Works®, continued   </vt:lpstr>
      <vt:lpstr>Accountholder Responsibilities, Works®, continued </vt:lpstr>
      <vt:lpstr>Accountholder Responsibilities, Works®, continued </vt:lpstr>
      <vt:lpstr>Proxy Reconciler</vt:lpstr>
      <vt:lpstr>Approver</vt:lpstr>
      <vt:lpstr>Reconciliation</vt:lpstr>
      <vt:lpstr>Requesting a P-Card </vt:lpstr>
      <vt:lpstr>Account Changes</vt:lpstr>
      <vt:lpstr>Pro Tips</vt:lpstr>
      <vt:lpstr>Purchasing Card Forms defined</vt:lpstr>
      <vt:lpstr>Program Administrators Nicole Johnson johnsonn@rowan.edu x.65174  Kristine Rivera riverak@rowan.edu x. 64172  Stacie Mori mori@rowan.edu x. 64504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Mori, Stacie A</dc:creator>
  <cp:lastModifiedBy>Johnson, Nicole M</cp:lastModifiedBy>
  <cp:revision>41</cp:revision>
  <dcterms:created xsi:type="dcterms:W3CDTF">2020-09-21T18:12:20Z</dcterms:created>
  <dcterms:modified xsi:type="dcterms:W3CDTF">2026-02-04T17:27:48Z</dcterms:modified>
</cp:coreProperties>
</file>