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0" r:id="rId2"/>
    <p:sldId id="272" r:id="rId3"/>
    <p:sldId id="291" r:id="rId4"/>
    <p:sldId id="290" r:id="rId5"/>
    <p:sldId id="281" r:id="rId6"/>
    <p:sldId id="283" r:id="rId7"/>
    <p:sldId id="298" r:id="rId8"/>
    <p:sldId id="287" r:id="rId9"/>
    <p:sldId id="297" r:id="rId10"/>
    <p:sldId id="288" r:id="rId11"/>
    <p:sldId id="289" r:id="rId12"/>
    <p:sldId id="293" r:id="rId13"/>
    <p:sldId id="256" r:id="rId14"/>
    <p:sldId id="301" r:id="rId15"/>
    <p:sldId id="333" r:id="rId16"/>
    <p:sldId id="334" r:id="rId17"/>
    <p:sldId id="335" r:id="rId18"/>
    <p:sldId id="336" r:id="rId19"/>
    <p:sldId id="292" r:id="rId20"/>
    <p:sldId id="284" r:id="rId21"/>
    <p:sldId id="299" r:id="rId22"/>
    <p:sldId id="303" r:id="rId23"/>
    <p:sldId id="304" r:id="rId24"/>
    <p:sldId id="295" r:id="rId25"/>
    <p:sldId id="296" r:id="rId26"/>
    <p:sldId id="2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710"/>
    <a:srgbClr val="DE3B30"/>
    <a:srgbClr val="E62756"/>
    <a:srgbClr val="4EB6BA"/>
    <a:srgbClr val="F36B4C"/>
    <a:srgbClr val="F6CE29"/>
    <a:srgbClr val="0000EF"/>
    <a:srgbClr val="67C611"/>
    <a:srgbClr val="959D49"/>
    <a:srgbClr val="673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84"/>
  </p:normalViewPr>
  <p:slideViewPr>
    <p:cSldViewPr snapToGrid="0" snapToObjects="1">
      <p:cViewPr varScale="1">
        <p:scale>
          <a:sx n="115" d="100"/>
          <a:sy n="115" d="100"/>
        </p:scale>
        <p:origin x="149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5547-84C0-4B77-ADE9-F413F73CC30E}" type="datetimeFigureOut">
              <a:rPr lang="en-US" smtClean="0"/>
              <a:t>7/24/2018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CFA12-7C2B-40AC-A07D-AE09494F38D0}" type="slidenum">
              <a:rPr lang="en-US" smtClean="0"/>
              <a:t>‹#›</a:t>
            </a:fld>
            <a:endParaRPr lang="en-US"/>
          </a:p>
        </p:txBody>
      </p:sp>
    </p:spTree>
    <p:extLst>
      <p:ext uri="{BB962C8B-B14F-4D97-AF65-F5344CB8AC3E}">
        <p14:creationId xmlns:p14="http://schemas.microsoft.com/office/powerpoint/2010/main" val="134692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audience to define social identity.</a:t>
            </a:r>
            <a:endParaRPr lang="en-US" dirty="0"/>
          </a:p>
        </p:txBody>
      </p:sp>
      <p:sp>
        <p:nvSpPr>
          <p:cNvPr id="4" name="Slide Number Placeholder 3"/>
          <p:cNvSpPr>
            <a:spLocks noGrp="1"/>
          </p:cNvSpPr>
          <p:nvPr>
            <p:ph type="sldNum" sz="quarter" idx="10"/>
          </p:nvPr>
        </p:nvSpPr>
        <p:spPr/>
        <p:txBody>
          <a:bodyPr/>
          <a:lstStyle/>
          <a:p>
            <a:fld id="{45CCFA12-7C2B-40AC-A07D-AE09494F38D0}" type="slidenum">
              <a:rPr lang="en-US" smtClean="0"/>
              <a:t>5</a:t>
            </a:fld>
            <a:endParaRPr lang="en-US"/>
          </a:p>
        </p:txBody>
      </p:sp>
    </p:spTree>
    <p:extLst>
      <p:ext uri="{BB962C8B-B14F-4D97-AF65-F5344CB8AC3E}">
        <p14:creationId xmlns:p14="http://schemas.microsoft.com/office/powerpoint/2010/main" val="153130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truly understand and appreciate others we should not be saying this…</a:t>
            </a:r>
            <a:endParaRPr lang="en-US" dirty="0"/>
          </a:p>
        </p:txBody>
      </p:sp>
      <p:sp>
        <p:nvSpPr>
          <p:cNvPr id="4" name="Slide Number Placeholder 3"/>
          <p:cNvSpPr>
            <a:spLocks noGrp="1"/>
          </p:cNvSpPr>
          <p:nvPr>
            <p:ph type="sldNum" sz="quarter" idx="10"/>
          </p:nvPr>
        </p:nvSpPr>
        <p:spPr/>
        <p:txBody>
          <a:bodyPr/>
          <a:lstStyle/>
          <a:p>
            <a:fld id="{45CCFA12-7C2B-40AC-A07D-AE09494F38D0}" type="slidenum">
              <a:rPr lang="en-US" smtClean="0"/>
              <a:t>6</a:t>
            </a:fld>
            <a:endParaRPr lang="en-US"/>
          </a:p>
        </p:txBody>
      </p:sp>
    </p:spTree>
    <p:extLst>
      <p:ext uri="{BB962C8B-B14F-4D97-AF65-F5344CB8AC3E}">
        <p14:creationId xmlns:p14="http://schemas.microsoft.com/office/powerpoint/2010/main" val="250202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can you do as a PROF to ensure that that other fell included?</a:t>
            </a:r>
            <a:endParaRPr lang="en-US" dirty="0"/>
          </a:p>
          <a:p>
            <a:endParaRPr lang="en-US" dirty="0"/>
          </a:p>
        </p:txBody>
      </p:sp>
      <p:sp>
        <p:nvSpPr>
          <p:cNvPr id="4" name="Slide Number Placeholder 3"/>
          <p:cNvSpPr>
            <a:spLocks noGrp="1"/>
          </p:cNvSpPr>
          <p:nvPr>
            <p:ph type="sldNum" sz="quarter" idx="10"/>
          </p:nvPr>
        </p:nvSpPr>
        <p:spPr/>
        <p:txBody>
          <a:bodyPr/>
          <a:lstStyle/>
          <a:p>
            <a:fld id="{45CCFA12-7C2B-40AC-A07D-AE09494F38D0}" type="slidenum">
              <a:rPr lang="en-US" smtClean="0"/>
              <a:t>12</a:t>
            </a:fld>
            <a:endParaRPr lang="en-US"/>
          </a:p>
        </p:txBody>
      </p:sp>
    </p:spTree>
    <p:extLst>
      <p:ext uri="{BB962C8B-B14F-4D97-AF65-F5344CB8AC3E}">
        <p14:creationId xmlns:p14="http://schemas.microsoft.com/office/powerpoint/2010/main" val="6748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CFA12-7C2B-40AC-A07D-AE09494F38D0}" type="slidenum">
              <a:rPr lang="en-US" smtClean="0"/>
              <a:t>19</a:t>
            </a:fld>
            <a:endParaRPr lang="en-US"/>
          </a:p>
        </p:txBody>
      </p:sp>
    </p:spTree>
    <p:extLst>
      <p:ext uri="{BB962C8B-B14F-4D97-AF65-F5344CB8AC3E}">
        <p14:creationId xmlns:p14="http://schemas.microsoft.com/office/powerpoint/2010/main" val="48631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B6A20-3341-C945-9A2A-52057D0F13B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165730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B6A20-3341-C945-9A2A-52057D0F13B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243208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B6A20-3341-C945-9A2A-52057D0F13B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5012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B6A20-3341-C945-9A2A-52057D0F13B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206114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B6A20-3341-C945-9A2A-52057D0F13B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261062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B6A20-3341-C945-9A2A-52057D0F13B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161459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B6A20-3341-C945-9A2A-52057D0F13B9}"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107908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B6A20-3341-C945-9A2A-52057D0F13B9}"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103176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B6A20-3341-C945-9A2A-52057D0F13B9}"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56202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B6A20-3341-C945-9A2A-52057D0F13B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414258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B6A20-3341-C945-9A2A-52057D0F13B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7285-28E9-4E46-99D8-8F2D7FAFF44F}" type="slidenum">
              <a:rPr lang="en-US" smtClean="0"/>
              <a:t>‹#›</a:t>
            </a:fld>
            <a:endParaRPr lang="en-US"/>
          </a:p>
        </p:txBody>
      </p:sp>
    </p:spTree>
    <p:extLst>
      <p:ext uri="{BB962C8B-B14F-4D97-AF65-F5344CB8AC3E}">
        <p14:creationId xmlns:p14="http://schemas.microsoft.com/office/powerpoint/2010/main" val="310240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B6A20-3341-C945-9A2A-52057D0F13B9}" type="datetimeFigureOut">
              <a:rPr lang="en-US" smtClean="0"/>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7285-28E9-4E46-99D8-8F2D7FAFF44F}" type="slidenum">
              <a:rPr lang="en-US" smtClean="0"/>
              <a:t>‹#›</a:t>
            </a:fld>
            <a:endParaRPr lang="en-US"/>
          </a:p>
        </p:txBody>
      </p:sp>
    </p:spTree>
    <p:extLst>
      <p:ext uri="{BB962C8B-B14F-4D97-AF65-F5344CB8AC3E}">
        <p14:creationId xmlns:p14="http://schemas.microsoft.com/office/powerpoint/2010/main" val="304354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ocialjustice@rowan.edu" TargetMode="External"/><Relationship Id="rId2" Type="http://schemas.openxmlformats.org/officeDocument/2006/relationships/hyperlink" Target="mailto:ferrucci@rowan.edu" TargetMode="External"/><Relationship Id="rId1" Type="http://schemas.openxmlformats.org/officeDocument/2006/relationships/slideLayout" Target="../slideLayouts/slideLayout2.xml"/><Relationship Id="rId4" Type="http://schemas.openxmlformats.org/officeDocument/2006/relationships/hyperlink" Target="http://www.rowan.edu/sjic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JICR Brochure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608" y="-2447637"/>
            <a:ext cx="5299364" cy="6858000"/>
          </a:xfrm>
          <a:prstGeom prst="rect">
            <a:avLst/>
          </a:prstGeom>
        </p:spPr>
      </p:pic>
      <p:pic>
        <p:nvPicPr>
          <p:cNvPr id="4" name="Picture 3" descr="SJICR Brochure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791" y="2378363"/>
            <a:ext cx="5299364" cy="6858000"/>
          </a:xfrm>
          <a:prstGeom prst="rect">
            <a:avLst/>
          </a:prstGeom>
        </p:spPr>
      </p:pic>
      <p:sp>
        <p:nvSpPr>
          <p:cNvPr id="2" name="Title 1"/>
          <p:cNvSpPr>
            <a:spLocks noGrp="1"/>
          </p:cNvSpPr>
          <p:nvPr>
            <p:ph type="ctrTitle"/>
          </p:nvPr>
        </p:nvSpPr>
        <p:spPr>
          <a:xfrm>
            <a:off x="474454" y="1112808"/>
            <a:ext cx="7798278" cy="3921411"/>
          </a:xfrm>
        </p:spPr>
        <p:txBody>
          <a:bodyPr/>
          <a:lstStyle/>
          <a:p>
            <a:r>
              <a:rPr lang="en-US" sz="6400" dirty="0"/>
              <a:t>Office of Social Justice, Inclusion, and Conflict Resolution</a:t>
            </a:r>
          </a:p>
        </p:txBody>
      </p:sp>
    </p:spTree>
    <p:extLst>
      <p:ext uri="{BB962C8B-B14F-4D97-AF65-F5344CB8AC3E}">
        <p14:creationId xmlns:p14="http://schemas.microsoft.com/office/powerpoint/2010/main" val="15142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783"/>
          </a:xfrm>
        </p:spPr>
        <p:txBody>
          <a:bodyPr>
            <a:noAutofit/>
          </a:bodyPr>
          <a:lstStyle/>
          <a:p>
            <a:r>
              <a:rPr lang="en-US" sz="5400" b="1" dirty="0">
                <a:solidFill>
                  <a:srgbClr val="4EB6BA"/>
                </a:solidFill>
                <a:latin typeface="Arial Rounded MT Bold" panose="020F0704030504030204" pitchFamily="34" charset="0"/>
              </a:rPr>
              <a:t>Equality vs. Equity</a:t>
            </a:r>
          </a:p>
        </p:txBody>
      </p:sp>
      <p:pic>
        <p:nvPicPr>
          <p:cNvPr id="7" name="Picture 6"/>
          <p:cNvPicPr>
            <a:picLocks noChangeAspect="1"/>
          </p:cNvPicPr>
          <p:nvPr/>
        </p:nvPicPr>
        <p:blipFill rotWithShape="1">
          <a:blip r:embed="rId2"/>
          <a:srcRect l="16682" t="13996" r="67056" b="38799"/>
          <a:stretch/>
        </p:blipFill>
        <p:spPr>
          <a:xfrm>
            <a:off x="239700" y="1151305"/>
            <a:ext cx="4154750" cy="5243580"/>
          </a:xfrm>
          <a:prstGeom prst="rect">
            <a:avLst/>
          </a:prstGeom>
        </p:spPr>
      </p:pic>
      <p:pic>
        <p:nvPicPr>
          <p:cNvPr id="9" name="Picture 8"/>
          <p:cNvPicPr>
            <a:picLocks noChangeAspect="1"/>
          </p:cNvPicPr>
          <p:nvPr/>
        </p:nvPicPr>
        <p:blipFill rotWithShape="1">
          <a:blip r:embed="rId3"/>
          <a:srcRect l="1297" t="26290" r="82872" b="26571"/>
          <a:stretch/>
        </p:blipFill>
        <p:spPr>
          <a:xfrm>
            <a:off x="4634145" y="1151305"/>
            <a:ext cx="4052656" cy="5246678"/>
          </a:xfrm>
          <a:prstGeom prst="rect">
            <a:avLst/>
          </a:prstGeom>
        </p:spPr>
      </p:pic>
    </p:spTree>
    <p:extLst>
      <p:ext uri="{BB962C8B-B14F-4D97-AF65-F5344CB8AC3E}">
        <p14:creationId xmlns:p14="http://schemas.microsoft.com/office/powerpoint/2010/main" val="57392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102"/>
            <a:ext cx="8229600" cy="790682"/>
          </a:xfrm>
        </p:spPr>
        <p:txBody>
          <a:bodyPr>
            <a:noAutofit/>
          </a:bodyPr>
          <a:lstStyle/>
          <a:p>
            <a:r>
              <a:rPr lang="en-US" sz="4800" b="1" dirty="0">
                <a:solidFill>
                  <a:srgbClr val="F36B4C"/>
                </a:solidFill>
                <a:latin typeface="Arial Rounded MT Bold" panose="020F0704030504030204" pitchFamily="34" charset="0"/>
              </a:rPr>
              <a:t>Systemic Barrier Removed</a:t>
            </a:r>
          </a:p>
        </p:txBody>
      </p:sp>
      <p:pic>
        <p:nvPicPr>
          <p:cNvPr id="5" name="Picture 4"/>
          <p:cNvPicPr>
            <a:picLocks noChangeAspect="1"/>
          </p:cNvPicPr>
          <p:nvPr/>
        </p:nvPicPr>
        <p:blipFill rotWithShape="1">
          <a:blip r:embed="rId2"/>
          <a:srcRect l="17026" t="27865" r="67046" b="26571"/>
          <a:stretch/>
        </p:blipFill>
        <p:spPr>
          <a:xfrm>
            <a:off x="2336998" y="1057275"/>
            <a:ext cx="4470003" cy="5559748"/>
          </a:xfrm>
          <a:prstGeom prst="rect">
            <a:avLst/>
          </a:prstGeom>
        </p:spPr>
      </p:pic>
    </p:spTree>
    <p:extLst>
      <p:ext uri="{BB962C8B-B14F-4D97-AF65-F5344CB8AC3E}">
        <p14:creationId xmlns:p14="http://schemas.microsoft.com/office/powerpoint/2010/main" val="234044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94" y="2479486"/>
            <a:ext cx="7953102" cy="3902211"/>
          </a:xfrm>
        </p:spPr>
        <p:txBody>
          <a:bodyPr>
            <a:normAutofit fontScale="92500"/>
          </a:bodyPr>
          <a:lstStyle/>
          <a:p>
            <a:pPr marL="0" indent="0" algn="ctr">
              <a:buNone/>
            </a:pPr>
            <a:r>
              <a:rPr lang="en-US" b="1" dirty="0">
                <a:solidFill>
                  <a:srgbClr val="67C611"/>
                </a:solidFill>
              </a:rPr>
              <a:t>Inclusion</a:t>
            </a:r>
            <a:r>
              <a:rPr lang="en-US" b="1" dirty="0"/>
              <a:t> </a:t>
            </a:r>
            <a:r>
              <a:rPr lang="en-US" dirty="0"/>
              <a:t>is the </a:t>
            </a:r>
            <a:r>
              <a:rPr lang="en-US" i="1" dirty="0">
                <a:solidFill>
                  <a:srgbClr val="DE3B30"/>
                </a:solidFill>
              </a:rPr>
              <a:t>active</a:t>
            </a:r>
            <a:r>
              <a:rPr lang="en-US" dirty="0"/>
              <a:t>, </a:t>
            </a:r>
            <a:r>
              <a:rPr lang="en-US" i="1" dirty="0">
                <a:solidFill>
                  <a:srgbClr val="DE3B30"/>
                </a:solidFill>
              </a:rPr>
              <a:t>intentional</a:t>
            </a:r>
            <a:r>
              <a:rPr lang="en-US" dirty="0"/>
              <a:t>, and </a:t>
            </a:r>
            <a:r>
              <a:rPr lang="en-US" i="1" dirty="0">
                <a:solidFill>
                  <a:srgbClr val="DE3B30"/>
                </a:solidFill>
              </a:rPr>
              <a:t>ongoing</a:t>
            </a:r>
            <a:r>
              <a:rPr lang="en-US" dirty="0"/>
              <a:t> engagement with diversity—with people, in your coursework, in activities outside of the classroom, and in the community that you create for yourself at Rowan—in ways that increase your awareness, content knowledge, cognitive sophistication, and empathic understanding of the complex ways individuals interact with one another.</a:t>
            </a:r>
          </a:p>
        </p:txBody>
      </p:sp>
      <p:pic>
        <p:nvPicPr>
          <p:cNvPr id="4" name="Picture 3"/>
          <p:cNvPicPr>
            <a:picLocks noChangeAspect="1"/>
          </p:cNvPicPr>
          <p:nvPr/>
        </p:nvPicPr>
        <p:blipFill rotWithShape="1">
          <a:blip r:embed="rId3"/>
          <a:srcRect t="47547" b="8061"/>
          <a:stretch/>
        </p:blipFill>
        <p:spPr>
          <a:xfrm>
            <a:off x="4754396" y="526177"/>
            <a:ext cx="3793015" cy="1720964"/>
          </a:xfrm>
          <a:prstGeom prst="rect">
            <a:avLst/>
          </a:prstGeom>
        </p:spPr>
      </p:pic>
      <p:pic>
        <p:nvPicPr>
          <p:cNvPr id="5" name="Picture 4"/>
          <p:cNvPicPr>
            <a:picLocks noChangeAspect="1"/>
          </p:cNvPicPr>
          <p:nvPr/>
        </p:nvPicPr>
        <p:blipFill rotWithShape="1">
          <a:blip r:embed="rId3"/>
          <a:srcRect b="48458"/>
          <a:stretch/>
        </p:blipFill>
        <p:spPr>
          <a:xfrm>
            <a:off x="550128" y="419374"/>
            <a:ext cx="3793015" cy="1998153"/>
          </a:xfrm>
          <a:prstGeom prst="rect">
            <a:avLst/>
          </a:prstGeom>
        </p:spPr>
      </p:pic>
    </p:spTree>
    <p:extLst>
      <p:ext uri="{BB962C8B-B14F-4D97-AF65-F5344CB8AC3E}">
        <p14:creationId xmlns:p14="http://schemas.microsoft.com/office/powerpoint/2010/main" val="975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310" y="0"/>
            <a:ext cx="9146309" cy="6858000"/>
          </a:xfrm>
          <a:prstGeom prst="rect">
            <a:avLst/>
          </a:prstGeom>
        </p:spPr>
      </p:pic>
    </p:spTree>
    <p:extLst>
      <p:ext uri="{BB962C8B-B14F-4D97-AF65-F5344CB8AC3E}">
        <p14:creationId xmlns:p14="http://schemas.microsoft.com/office/powerpoint/2010/main" val="349382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87544"/>
          </a:xfrm>
        </p:spPr>
        <p:txBody>
          <a:bodyPr/>
          <a:lstStyle/>
          <a:p>
            <a:r>
              <a:rPr lang="en-US" dirty="0"/>
              <a:t>Cultural Competence</a:t>
            </a:r>
          </a:p>
        </p:txBody>
      </p:sp>
      <p:sp>
        <p:nvSpPr>
          <p:cNvPr id="4" name="TextBox 3"/>
          <p:cNvSpPr txBox="1"/>
          <p:nvPr/>
        </p:nvSpPr>
        <p:spPr>
          <a:xfrm>
            <a:off x="457200" y="1219760"/>
            <a:ext cx="7832221" cy="5355313"/>
          </a:xfrm>
          <a:prstGeom prst="rect">
            <a:avLst/>
          </a:prstGeom>
          <a:noFill/>
        </p:spPr>
        <p:txBody>
          <a:bodyPr wrap="square" rtlCol="0">
            <a:spAutoFit/>
          </a:bodyPr>
          <a:lstStyle/>
          <a:p>
            <a:r>
              <a:rPr lang="en-US" dirty="0"/>
              <a:t>Cultural Competence alludes to </a:t>
            </a:r>
            <a:r>
              <a:rPr lang="en-US" b="1" i="1" dirty="0">
                <a:solidFill>
                  <a:schemeClr val="bg2">
                    <a:lumMod val="50000"/>
                  </a:schemeClr>
                </a:solidFill>
              </a:rPr>
              <a:t>our ability to function within a body of people that have a shared sense for communicating and living with one another based on common values, language, and customs.</a:t>
            </a:r>
            <a:r>
              <a:rPr lang="en-US" dirty="0"/>
              <a:t> The individual has the ability to problem solve and navigate the nuances of a particular “neighborhood” that includes beliefs and norms that cultivates identity formation and everyday experiences. In that respect we develop the competencies within the context of the community that we are immersed in to actualize personal and collective life goals. </a:t>
            </a:r>
          </a:p>
          <a:p>
            <a:endParaRPr lang="en-US" dirty="0"/>
          </a:p>
          <a:p>
            <a:r>
              <a:rPr lang="en-US" dirty="0"/>
              <a:t>Cultural Competency then means </a:t>
            </a:r>
            <a:r>
              <a:rPr lang="en-US" b="1" i="1" dirty="0">
                <a:solidFill>
                  <a:srgbClr val="D2A010"/>
                </a:solidFill>
              </a:rPr>
              <a:t>having the capacity to understand and competently navigate the systems that define another culture.</a:t>
            </a:r>
            <a:r>
              <a:rPr lang="en-US" dirty="0">
                <a:solidFill>
                  <a:srgbClr val="D2A010"/>
                </a:solidFill>
              </a:rPr>
              <a:t> </a:t>
            </a:r>
            <a:r>
              <a:rPr lang="en-US" dirty="0"/>
              <a:t>To be Multicultural Competent, one must be able to traverse their own self-awareness to realize the experiences of persons and communities that are different from him/herself to be fluent in more than one culture. This would entail being able to communicate cross-culturally and have a sense of empathy, a deeper understanding and respect for and ability to work with others as an ally despite the contrasting ethnic, religious, political, gender, historical, and personal constructs that define how a person views and experiences the world (</a:t>
            </a:r>
            <a:r>
              <a:rPr lang="en-US" dirty="0" err="1"/>
              <a:t>Kivel</a:t>
            </a:r>
            <a:r>
              <a:rPr lang="en-US" dirty="0"/>
              <a:t>, 2007).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708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2763E-3DC1-E942-B19F-A24EF4F93EC1}"/>
              </a:ext>
            </a:extLst>
          </p:cNvPr>
          <p:cNvSpPr>
            <a:spLocks noGrp="1"/>
          </p:cNvSpPr>
          <p:nvPr>
            <p:ph type="title"/>
          </p:nvPr>
        </p:nvSpPr>
        <p:spPr>
          <a:xfrm>
            <a:off x="152400" y="228600"/>
            <a:ext cx="8915400" cy="990600"/>
          </a:xfrm>
        </p:spPr>
        <p:txBody>
          <a:bodyPr>
            <a:normAutofit fontScale="90000"/>
          </a:bodyPr>
          <a:lstStyle/>
          <a:p>
            <a:r>
              <a:rPr lang="en-US" dirty="0"/>
              <a:t>THREE FACETS OF CULTURAL HUMILITY</a:t>
            </a:r>
          </a:p>
        </p:txBody>
      </p:sp>
      <p:pic>
        <p:nvPicPr>
          <p:cNvPr id="4" name="Picture 3">
            <a:extLst>
              <a:ext uri="{FF2B5EF4-FFF2-40B4-BE49-F238E27FC236}">
                <a16:creationId xmlns:a16="http://schemas.microsoft.com/office/drawing/2014/main" xmlns="" id="{490220B8-CFC9-A148-9F7D-0714B4D64A03}"/>
              </a:ext>
            </a:extLst>
          </p:cNvPr>
          <p:cNvPicPr>
            <a:picLocks noChangeAspect="1"/>
          </p:cNvPicPr>
          <p:nvPr/>
        </p:nvPicPr>
        <p:blipFill rotWithShape="1">
          <a:blip r:embed="rId2">
            <a:extLst>
              <a:ext uri="{28A0092B-C50C-407E-A947-70E740481C1C}">
                <a14:useLocalDpi xmlns:a14="http://schemas.microsoft.com/office/drawing/2010/main" val="0"/>
              </a:ext>
            </a:extLst>
          </a:blip>
          <a:srcRect l="3878" t="2899" r="2810" b="8444"/>
          <a:stretch/>
        </p:blipFill>
        <p:spPr>
          <a:xfrm>
            <a:off x="152400" y="1676400"/>
            <a:ext cx="6172200" cy="4048037"/>
          </a:xfrm>
          <a:prstGeom prst="rect">
            <a:avLst/>
          </a:prstGeom>
        </p:spPr>
      </p:pic>
      <p:sp>
        <p:nvSpPr>
          <p:cNvPr id="5" name="Rectangle 4">
            <a:extLst>
              <a:ext uri="{FF2B5EF4-FFF2-40B4-BE49-F238E27FC236}">
                <a16:creationId xmlns:a16="http://schemas.microsoft.com/office/drawing/2014/main" xmlns="" id="{072AD171-2155-C14E-B369-4EC4177FCDDD}"/>
              </a:ext>
            </a:extLst>
          </p:cNvPr>
          <p:cNvSpPr/>
          <p:nvPr/>
        </p:nvSpPr>
        <p:spPr>
          <a:xfrm>
            <a:off x="381000" y="6553200"/>
            <a:ext cx="8848595" cy="246221"/>
          </a:xfrm>
          <a:prstGeom prst="rect">
            <a:avLst/>
          </a:prstGeom>
        </p:spPr>
        <p:txBody>
          <a:bodyPr wrap="square">
            <a:spAutoFit/>
          </a:bodyPr>
          <a:lstStyle/>
          <a:p>
            <a:pPr algn="ctr"/>
            <a:r>
              <a:rPr lang="en-US" sz="1000" dirty="0"/>
              <a:t>https://</a:t>
            </a:r>
            <a:r>
              <a:rPr lang="en-US" sz="1000" dirty="0" err="1"/>
              <a:t>study.com</a:t>
            </a:r>
            <a:r>
              <a:rPr lang="en-US" sz="1000" dirty="0"/>
              <a:t>/academy/lesson/cultural-humility-definition-</a:t>
            </a:r>
            <a:r>
              <a:rPr lang="en-US" sz="1000" dirty="0" err="1"/>
              <a:t>example.html</a:t>
            </a:r>
            <a:endParaRPr lang="en-US" sz="1000" dirty="0"/>
          </a:p>
        </p:txBody>
      </p:sp>
      <p:sp>
        <p:nvSpPr>
          <p:cNvPr id="6" name="Rectangle 5">
            <a:extLst>
              <a:ext uri="{FF2B5EF4-FFF2-40B4-BE49-F238E27FC236}">
                <a16:creationId xmlns:a16="http://schemas.microsoft.com/office/drawing/2014/main" xmlns="" id="{DF953C8F-A767-C046-8630-A179F8E0EEBE}"/>
              </a:ext>
            </a:extLst>
          </p:cNvPr>
          <p:cNvSpPr/>
          <p:nvPr/>
        </p:nvSpPr>
        <p:spPr>
          <a:xfrm>
            <a:off x="6553199" y="1754119"/>
            <a:ext cx="2491339" cy="3970318"/>
          </a:xfrm>
          <a:prstGeom prst="rect">
            <a:avLst/>
          </a:prstGeom>
        </p:spPr>
        <p:txBody>
          <a:bodyPr wrap="square">
            <a:spAutoFit/>
          </a:bodyPr>
          <a:lstStyle/>
          <a:p>
            <a:pPr marL="342900" indent="-342900">
              <a:buFont typeface="+mj-lt"/>
              <a:buAutoNum type="arabicPeriod"/>
            </a:pPr>
            <a:r>
              <a:rPr lang="en-US" sz="2800" dirty="0">
                <a:latin typeface="+mj-lt"/>
              </a:rPr>
              <a:t>Lifelong </a:t>
            </a:r>
            <a:br>
              <a:rPr lang="en-US" sz="2800" dirty="0">
                <a:latin typeface="+mj-lt"/>
              </a:rPr>
            </a:br>
            <a:r>
              <a:rPr lang="en-US" sz="2800" dirty="0">
                <a:latin typeface="+mj-lt"/>
              </a:rPr>
              <a:t>Self-critique</a:t>
            </a:r>
          </a:p>
          <a:p>
            <a:pPr marL="342900" indent="-342900">
              <a:buFont typeface="+mj-lt"/>
              <a:buAutoNum type="arabicPeriod"/>
            </a:pPr>
            <a:r>
              <a:rPr lang="en-US" sz="2800" dirty="0">
                <a:latin typeface="+mj-lt"/>
              </a:rPr>
              <a:t>Challenge </a:t>
            </a:r>
            <a:br>
              <a:rPr lang="en-US" sz="2800" dirty="0">
                <a:latin typeface="+mj-lt"/>
              </a:rPr>
            </a:br>
            <a:r>
              <a:rPr lang="en-US" sz="2800" dirty="0">
                <a:latin typeface="+mj-lt"/>
              </a:rPr>
              <a:t>of Power Imbalances</a:t>
            </a:r>
          </a:p>
          <a:p>
            <a:pPr marL="342900" indent="-342900">
              <a:buFont typeface="+mj-lt"/>
              <a:buAutoNum type="arabicPeriod"/>
            </a:pPr>
            <a:r>
              <a:rPr lang="en-US" sz="2800" dirty="0">
                <a:latin typeface="+mj-lt"/>
              </a:rPr>
              <a:t>Affiliation with Advocacy Groups</a:t>
            </a:r>
          </a:p>
        </p:txBody>
      </p:sp>
    </p:spTree>
    <p:extLst>
      <p:ext uri="{BB962C8B-B14F-4D97-AF65-F5344CB8AC3E}">
        <p14:creationId xmlns:p14="http://schemas.microsoft.com/office/powerpoint/2010/main" val="27433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FF148-06FE-6241-9205-84F91B01EEF5}"/>
              </a:ext>
            </a:extLst>
          </p:cNvPr>
          <p:cNvSpPr>
            <a:spLocks noGrp="1"/>
          </p:cNvSpPr>
          <p:nvPr>
            <p:ph type="title"/>
          </p:nvPr>
        </p:nvSpPr>
        <p:spPr/>
        <p:txBody>
          <a:bodyPr/>
          <a:lstStyle/>
          <a:p>
            <a:r>
              <a:rPr lang="en-US" dirty="0"/>
              <a:t>CULTURAL HUMILITY</a:t>
            </a:r>
          </a:p>
        </p:txBody>
      </p:sp>
      <p:sp>
        <p:nvSpPr>
          <p:cNvPr id="4" name="Rectangle 3">
            <a:extLst>
              <a:ext uri="{FF2B5EF4-FFF2-40B4-BE49-F238E27FC236}">
                <a16:creationId xmlns:a16="http://schemas.microsoft.com/office/drawing/2014/main" xmlns="" id="{F8DD5AF1-F25E-D148-BD39-C7482D623A8D}"/>
              </a:ext>
            </a:extLst>
          </p:cNvPr>
          <p:cNvSpPr/>
          <p:nvPr/>
        </p:nvSpPr>
        <p:spPr>
          <a:xfrm>
            <a:off x="612648" y="1524000"/>
            <a:ext cx="8181382" cy="1477328"/>
          </a:xfrm>
          <a:prstGeom prst="rect">
            <a:avLst/>
          </a:prstGeom>
        </p:spPr>
        <p:txBody>
          <a:bodyPr wrap="square">
            <a:spAutoFit/>
          </a:bodyPr>
          <a:lstStyle/>
          <a:p>
            <a:r>
              <a:rPr lang="en-US" sz="1800" b="1" dirty="0">
                <a:solidFill>
                  <a:srgbClr val="000000"/>
                </a:solidFill>
                <a:latin typeface="+mj-lt"/>
              </a:rPr>
              <a:t>Cultural humility</a:t>
            </a:r>
            <a:r>
              <a:rPr lang="en-US" sz="1800" dirty="0">
                <a:solidFill>
                  <a:srgbClr val="000000"/>
                </a:solidFill>
                <a:latin typeface="+mj-lt"/>
              </a:rPr>
              <a:t> is one construct for understanding and developing a process-oriented approach to competency. Hook, Davis, Owen, Worthington and </a:t>
            </a:r>
            <a:r>
              <a:rPr lang="en-US" sz="1800" dirty="0" err="1">
                <a:solidFill>
                  <a:srgbClr val="000000"/>
                </a:solidFill>
                <a:latin typeface="+mj-lt"/>
              </a:rPr>
              <a:t>Utsey</a:t>
            </a:r>
            <a:r>
              <a:rPr lang="en-US" sz="1800" dirty="0">
                <a:solidFill>
                  <a:srgbClr val="000000"/>
                </a:solidFill>
                <a:latin typeface="+mj-lt"/>
              </a:rPr>
              <a:t> (2013) conceptualize cultural humility as the “ability to maintain an interpersonal stance that is other-oriented (or open to the other) in relation to aspects of cultural identity that are most important to the [person]” (p. 2).</a:t>
            </a:r>
            <a:endParaRPr lang="en-US" sz="1800" dirty="0">
              <a:latin typeface="+mj-lt"/>
            </a:endParaRPr>
          </a:p>
        </p:txBody>
      </p:sp>
      <p:sp>
        <p:nvSpPr>
          <p:cNvPr id="5" name="Rectangle 4">
            <a:extLst>
              <a:ext uri="{FF2B5EF4-FFF2-40B4-BE49-F238E27FC236}">
                <a16:creationId xmlns:a16="http://schemas.microsoft.com/office/drawing/2014/main" xmlns="" id="{0101FF29-5BC5-6C4B-9191-0DE3F758D1BB}"/>
              </a:ext>
            </a:extLst>
          </p:cNvPr>
          <p:cNvSpPr/>
          <p:nvPr/>
        </p:nvSpPr>
        <p:spPr>
          <a:xfrm>
            <a:off x="612648" y="3136373"/>
            <a:ext cx="8224202" cy="3139321"/>
          </a:xfrm>
          <a:prstGeom prst="rect">
            <a:avLst/>
          </a:prstGeom>
        </p:spPr>
        <p:txBody>
          <a:bodyPr wrap="square">
            <a:spAutoFit/>
          </a:bodyPr>
          <a:lstStyle/>
          <a:p>
            <a:pPr fontAlgn="base"/>
            <a:r>
              <a:rPr lang="en-US" sz="1800" dirty="0">
                <a:solidFill>
                  <a:srgbClr val="000000"/>
                </a:solidFill>
                <a:latin typeface="+mj-lt"/>
              </a:rPr>
              <a:t>Three aspects of cultural humility: Lifelong commitment to self-evaluation and self critique (</a:t>
            </a:r>
            <a:r>
              <a:rPr lang="en-US" sz="1800" dirty="0" err="1">
                <a:solidFill>
                  <a:srgbClr val="000000"/>
                </a:solidFill>
                <a:latin typeface="+mj-lt"/>
              </a:rPr>
              <a:t>Tervalon</a:t>
            </a:r>
            <a:r>
              <a:rPr lang="en-US" sz="1800" dirty="0">
                <a:solidFill>
                  <a:srgbClr val="000000"/>
                </a:solidFill>
                <a:latin typeface="+mj-lt"/>
              </a:rPr>
              <a:t> &amp; Murray-Garcia, 1998). </a:t>
            </a:r>
          </a:p>
          <a:p>
            <a:pPr fontAlgn="base"/>
            <a:endParaRPr lang="en-US" sz="1800" dirty="0">
              <a:solidFill>
                <a:srgbClr val="000000"/>
              </a:solidFill>
              <a:latin typeface="+mj-lt"/>
            </a:endParaRPr>
          </a:p>
          <a:p>
            <a:pPr fontAlgn="base"/>
            <a:r>
              <a:rPr lang="en-US" sz="1800" dirty="0">
                <a:solidFill>
                  <a:srgbClr val="000000"/>
                </a:solidFill>
                <a:latin typeface="+mj-lt"/>
              </a:rPr>
              <a:t>Underlying this piece is the knowledge that we are never finished — we never arrive at a point where we are done learning. Therefore, we must be humble and flexible, bold enough to look at ourselves critically and desire to learn more. When we do not know something, are we able to say that we do not know? </a:t>
            </a:r>
          </a:p>
          <a:p>
            <a:pPr fontAlgn="base"/>
            <a:endParaRPr lang="en-US" sz="1800" dirty="0">
              <a:solidFill>
                <a:srgbClr val="000000"/>
              </a:solidFill>
              <a:latin typeface="+mj-lt"/>
            </a:endParaRPr>
          </a:p>
          <a:p>
            <a:pPr fontAlgn="base"/>
            <a:r>
              <a:rPr lang="en-US" sz="1800" dirty="0">
                <a:solidFill>
                  <a:srgbClr val="000000"/>
                </a:solidFill>
                <a:latin typeface="+mj-lt"/>
              </a:rPr>
              <a:t>Willingness to act on the acknowledgement that we have not and will not arrive at a finish line is integral to this aspect of cultural humility as well. Understanding is only as powerful as the action that follows.</a:t>
            </a:r>
          </a:p>
        </p:txBody>
      </p:sp>
      <p:sp>
        <p:nvSpPr>
          <p:cNvPr id="6" name="Rectangle 5">
            <a:extLst>
              <a:ext uri="{FF2B5EF4-FFF2-40B4-BE49-F238E27FC236}">
                <a16:creationId xmlns:a16="http://schemas.microsoft.com/office/drawing/2014/main" xmlns="" id="{84F4BA07-5C05-A346-A739-47E2BF17916F}"/>
              </a:ext>
            </a:extLst>
          </p:cNvPr>
          <p:cNvSpPr/>
          <p:nvPr/>
        </p:nvSpPr>
        <p:spPr>
          <a:xfrm>
            <a:off x="914400" y="6477000"/>
            <a:ext cx="6136187" cy="230832"/>
          </a:xfrm>
          <a:prstGeom prst="rect">
            <a:avLst/>
          </a:prstGeom>
        </p:spPr>
        <p:txBody>
          <a:bodyPr wrap="square">
            <a:spAutoFit/>
          </a:bodyPr>
          <a:lstStyle/>
          <a:p>
            <a:r>
              <a:rPr lang="en-US" sz="900" dirty="0"/>
              <a:t>http://</a:t>
            </a:r>
            <a:r>
              <a:rPr lang="en-US" sz="900" dirty="0" err="1"/>
              <a:t>www.apa.org</a:t>
            </a:r>
            <a:r>
              <a:rPr lang="en-US" sz="900" dirty="0"/>
              <a:t>/pi/families/resources/newsletter/2013/08/cultural-</a:t>
            </a:r>
            <a:r>
              <a:rPr lang="en-US" sz="900" dirty="0" err="1"/>
              <a:t>humility.aspx</a:t>
            </a:r>
            <a:endParaRPr lang="en-US" sz="900" dirty="0"/>
          </a:p>
        </p:txBody>
      </p:sp>
    </p:spTree>
    <p:extLst>
      <p:ext uri="{BB962C8B-B14F-4D97-AF65-F5344CB8AC3E}">
        <p14:creationId xmlns:p14="http://schemas.microsoft.com/office/powerpoint/2010/main" val="279025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B2535-C60F-B34B-BCB3-96861B737170}"/>
              </a:ext>
            </a:extLst>
          </p:cNvPr>
          <p:cNvSpPr>
            <a:spLocks noGrp="1"/>
          </p:cNvSpPr>
          <p:nvPr>
            <p:ph type="title"/>
          </p:nvPr>
        </p:nvSpPr>
        <p:spPr/>
        <p:txBody>
          <a:bodyPr/>
          <a:lstStyle/>
          <a:p>
            <a:r>
              <a:rPr lang="en-US" dirty="0"/>
              <a:t>FIX POWER IMBALANCES</a:t>
            </a:r>
          </a:p>
        </p:txBody>
      </p:sp>
      <p:sp>
        <p:nvSpPr>
          <p:cNvPr id="4" name="Rectangle 3">
            <a:extLst>
              <a:ext uri="{FF2B5EF4-FFF2-40B4-BE49-F238E27FC236}">
                <a16:creationId xmlns:a16="http://schemas.microsoft.com/office/drawing/2014/main" xmlns="" id="{CE5D50A6-9507-D147-95BA-86CF2465C197}"/>
              </a:ext>
            </a:extLst>
          </p:cNvPr>
          <p:cNvSpPr/>
          <p:nvPr/>
        </p:nvSpPr>
        <p:spPr>
          <a:xfrm>
            <a:off x="612648" y="1600200"/>
            <a:ext cx="8153400" cy="4893647"/>
          </a:xfrm>
          <a:prstGeom prst="rect">
            <a:avLst/>
          </a:prstGeom>
        </p:spPr>
        <p:txBody>
          <a:bodyPr wrap="square">
            <a:spAutoFit/>
          </a:bodyPr>
          <a:lstStyle/>
          <a:p>
            <a:pPr fontAlgn="base"/>
            <a:r>
              <a:rPr lang="en-US" dirty="0">
                <a:solidFill>
                  <a:srgbClr val="000000"/>
                </a:solidFill>
                <a:latin typeface="+mj-lt"/>
              </a:rPr>
              <a:t>The second feature of cultural humility is a desire to fix power imbalances where none ought to exist (</a:t>
            </a:r>
            <a:r>
              <a:rPr lang="en-US" dirty="0" err="1">
                <a:solidFill>
                  <a:srgbClr val="000000"/>
                </a:solidFill>
                <a:latin typeface="+mj-lt"/>
              </a:rPr>
              <a:t>Tervalon</a:t>
            </a:r>
            <a:r>
              <a:rPr lang="en-US" dirty="0">
                <a:solidFill>
                  <a:srgbClr val="000000"/>
                </a:solidFill>
                <a:latin typeface="+mj-lt"/>
              </a:rPr>
              <a:t> &amp; Murray-Garcia, 1998). </a:t>
            </a:r>
          </a:p>
          <a:p>
            <a:pPr fontAlgn="base"/>
            <a:endParaRPr lang="en-US" dirty="0">
              <a:solidFill>
                <a:srgbClr val="000000"/>
              </a:solidFill>
              <a:latin typeface="+mj-lt"/>
            </a:endParaRPr>
          </a:p>
          <a:p>
            <a:pPr fontAlgn="base"/>
            <a:r>
              <a:rPr lang="en-US" dirty="0">
                <a:solidFill>
                  <a:srgbClr val="000000"/>
                </a:solidFill>
                <a:latin typeface="+mj-lt"/>
              </a:rPr>
              <a:t>Recognizing that each person brings something different to the proverbial table of life helps us see the value of each person. When practitioners interview clients, the client is the expert on his or her own life, symptoms and strengths. The practitioner holds a body of knowledge that the client does not; however, the client also has understanding outside the scope of the practitioner. Both people must collaborate and learn from each other for the best outcomes. One holds power in scientific knowledge, the other holds power in personal history and preferences.</a:t>
            </a:r>
          </a:p>
        </p:txBody>
      </p:sp>
    </p:spTree>
    <p:extLst>
      <p:ext uri="{BB962C8B-B14F-4D97-AF65-F5344CB8AC3E}">
        <p14:creationId xmlns:p14="http://schemas.microsoft.com/office/powerpoint/2010/main" val="324444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403D0-1C33-064F-877A-8BA88C46B8EA}"/>
              </a:ext>
            </a:extLst>
          </p:cNvPr>
          <p:cNvSpPr>
            <a:spLocks noGrp="1"/>
          </p:cNvSpPr>
          <p:nvPr>
            <p:ph type="title"/>
          </p:nvPr>
        </p:nvSpPr>
        <p:spPr/>
        <p:txBody>
          <a:bodyPr/>
          <a:lstStyle/>
          <a:p>
            <a:r>
              <a:rPr lang="en-US" dirty="0"/>
              <a:t>DEVELOP PARTNERSHIPS</a:t>
            </a:r>
          </a:p>
        </p:txBody>
      </p:sp>
      <p:sp>
        <p:nvSpPr>
          <p:cNvPr id="4" name="Rectangle 3">
            <a:extLst>
              <a:ext uri="{FF2B5EF4-FFF2-40B4-BE49-F238E27FC236}">
                <a16:creationId xmlns:a16="http://schemas.microsoft.com/office/drawing/2014/main" xmlns="" id="{FCAD53DC-DC24-244D-A0E4-07A2A58526D6}"/>
              </a:ext>
            </a:extLst>
          </p:cNvPr>
          <p:cNvSpPr/>
          <p:nvPr/>
        </p:nvSpPr>
        <p:spPr>
          <a:xfrm>
            <a:off x="612648" y="1752600"/>
            <a:ext cx="8153400" cy="4401205"/>
          </a:xfrm>
          <a:prstGeom prst="rect">
            <a:avLst/>
          </a:prstGeom>
        </p:spPr>
        <p:txBody>
          <a:bodyPr wrap="square">
            <a:spAutoFit/>
          </a:bodyPr>
          <a:lstStyle/>
          <a:p>
            <a:pPr fontAlgn="base"/>
            <a:r>
              <a:rPr lang="en-US" sz="2800" dirty="0">
                <a:solidFill>
                  <a:srgbClr val="000000"/>
                </a:solidFill>
                <a:latin typeface="+mj-lt"/>
              </a:rPr>
              <a:t>Finally, cultural humility includes aspiring to </a:t>
            </a:r>
            <a:r>
              <a:rPr lang="en-US" sz="2800" b="1" dirty="0">
                <a:solidFill>
                  <a:srgbClr val="000000"/>
                </a:solidFill>
                <a:latin typeface="+mj-lt"/>
              </a:rPr>
              <a:t>develop partnerships with people and groups who advocate for others</a:t>
            </a:r>
            <a:r>
              <a:rPr lang="en-US" sz="2800" dirty="0">
                <a:solidFill>
                  <a:srgbClr val="000000"/>
                </a:solidFill>
                <a:latin typeface="+mj-lt"/>
              </a:rPr>
              <a:t>(</a:t>
            </a:r>
            <a:r>
              <a:rPr lang="en-US" sz="2800" dirty="0" err="1">
                <a:solidFill>
                  <a:srgbClr val="000000"/>
                </a:solidFill>
                <a:latin typeface="+mj-lt"/>
              </a:rPr>
              <a:t>Tervalon</a:t>
            </a:r>
            <a:r>
              <a:rPr lang="en-US" sz="2800" dirty="0">
                <a:solidFill>
                  <a:srgbClr val="000000"/>
                </a:solidFill>
                <a:latin typeface="+mj-lt"/>
              </a:rPr>
              <a:t> &amp; Murray-Garcia, 1998). Though individuals can create positive change, communities and groups can also have a profound impact on systems. We cannot individually commit to self-evaluation and fixing power imbalances without advocating within the larger organizations in which we participate. Cultural humility, by definition, is larger than our individual selves — we must advocate for it systemically. </a:t>
            </a:r>
          </a:p>
        </p:txBody>
      </p:sp>
    </p:spTree>
    <p:extLst>
      <p:ext uri="{BB962C8B-B14F-4D97-AF65-F5344CB8AC3E}">
        <p14:creationId xmlns:p14="http://schemas.microsoft.com/office/powerpoint/2010/main" val="263258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83607" cy="1143000"/>
          </a:xfrm>
        </p:spPr>
        <p:txBody>
          <a:bodyPr>
            <a:noAutofit/>
          </a:bodyPr>
          <a:lstStyle/>
          <a:p>
            <a:r>
              <a:rPr lang="en-US" b="1" dirty="0">
                <a:solidFill>
                  <a:srgbClr val="E13C31"/>
                </a:solidFill>
                <a:latin typeface="Arial Rounded MT Bold" panose="020F0704030504030204" pitchFamily="34" charset="0"/>
              </a:rPr>
              <a:t>F I T T I N G   I N</a:t>
            </a:r>
          </a:p>
        </p:txBody>
      </p:sp>
      <p:sp>
        <p:nvSpPr>
          <p:cNvPr id="3" name="Content Placeholder 2"/>
          <p:cNvSpPr>
            <a:spLocks noGrp="1"/>
          </p:cNvSpPr>
          <p:nvPr>
            <p:ph idx="1"/>
          </p:nvPr>
        </p:nvSpPr>
        <p:spPr>
          <a:xfrm>
            <a:off x="457200" y="1417638"/>
            <a:ext cx="4483607" cy="5118954"/>
          </a:xfrm>
        </p:spPr>
        <p:txBody>
          <a:bodyPr>
            <a:normAutofit fontScale="92500"/>
          </a:bodyPr>
          <a:lstStyle/>
          <a:p>
            <a:pPr marL="0" indent="0">
              <a:buNone/>
            </a:pPr>
            <a:r>
              <a:rPr lang="en-US" dirty="0">
                <a:solidFill>
                  <a:schemeClr val="accent5"/>
                </a:solidFill>
              </a:rPr>
              <a:t>One major obstacle faced by all first year students is trying to fit in.</a:t>
            </a:r>
          </a:p>
          <a:p>
            <a:pPr marL="0" indent="0">
              <a:buNone/>
            </a:pPr>
            <a:endParaRPr lang="en-US" sz="500" dirty="0">
              <a:solidFill>
                <a:schemeClr val="accent5"/>
              </a:solidFill>
            </a:endParaRPr>
          </a:p>
          <a:p>
            <a:pPr marL="0" indent="0">
              <a:buNone/>
            </a:pPr>
            <a:r>
              <a:rPr lang="en-US" dirty="0">
                <a:solidFill>
                  <a:schemeClr val="accent5"/>
                </a:solidFill>
              </a:rPr>
              <a:t>Fitting in or feeling included at college can be difficult for most students.</a:t>
            </a:r>
          </a:p>
          <a:p>
            <a:pPr marL="0" indent="0">
              <a:buNone/>
            </a:pPr>
            <a:endParaRPr lang="en-US" sz="500" dirty="0">
              <a:solidFill>
                <a:schemeClr val="accent5"/>
              </a:solidFill>
            </a:endParaRPr>
          </a:p>
          <a:p>
            <a:pPr marL="0" indent="0">
              <a:buNone/>
            </a:pPr>
            <a:r>
              <a:rPr lang="en-US" dirty="0">
                <a:solidFill>
                  <a:schemeClr val="accent5"/>
                </a:solidFill>
              </a:rPr>
              <a:t>Rather than trying to fit in, you are invited be proud of yourself and include others.</a:t>
            </a:r>
          </a:p>
        </p:txBody>
      </p:sp>
      <p:pic>
        <p:nvPicPr>
          <p:cNvPr id="4" name="Picture 3"/>
          <p:cNvPicPr>
            <a:picLocks noChangeAspect="1"/>
          </p:cNvPicPr>
          <p:nvPr/>
        </p:nvPicPr>
        <p:blipFill rotWithShape="1">
          <a:blip r:embed="rId3"/>
          <a:srcRect l="9392" r="8592"/>
          <a:stretch/>
        </p:blipFill>
        <p:spPr>
          <a:xfrm>
            <a:off x="4940807" y="15490"/>
            <a:ext cx="4166396" cy="6832600"/>
          </a:xfrm>
          <a:prstGeom prst="rect">
            <a:avLst/>
          </a:prstGeom>
        </p:spPr>
      </p:pic>
    </p:spTree>
    <p:extLst>
      <p:ext uri="{BB962C8B-B14F-4D97-AF65-F5344CB8AC3E}">
        <p14:creationId xmlns:p14="http://schemas.microsoft.com/office/powerpoint/2010/main" val="20368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19" y="6070692"/>
            <a:ext cx="8131442" cy="646331"/>
          </a:xfrm>
          <a:prstGeom prst="rect">
            <a:avLst/>
          </a:prstGeom>
          <a:noFill/>
        </p:spPr>
        <p:txBody>
          <a:bodyPr wrap="square" rtlCol="0">
            <a:spAutoFit/>
          </a:bodyPr>
          <a:lstStyle/>
          <a:p>
            <a:pPr algn="ctr"/>
            <a:r>
              <a:rPr lang="en-US" b="1" dirty="0"/>
              <a:t>A </a:t>
            </a:r>
            <a:r>
              <a:rPr lang="en-US" b="1" dirty="0" err="1"/>
              <a:t>ProfTalk</a:t>
            </a:r>
            <a:r>
              <a:rPr lang="en-US" b="1" dirty="0"/>
              <a:t> prepared by </a:t>
            </a:r>
          </a:p>
          <a:p>
            <a:pPr algn="ctr"/>
            <a:r>
              <a:rPr lang="en-US" b="1" dirty="0"/>
              <a:t>the Office of Social Justice, Inclusion, and Conflict Resolution</a:t>
            </a:r>
          </a:p>
        </p:txBody>
      </p:sp>
      <p:sp>
        <p:nvSpPr>
          <p:cNvPr id="7" name="Title 1"/>
          <p:cNvSpPr txBox="1">
            <a:spLocks/>
          </p:cNvSpPr>
          <p:nvPr/>
        </p:nvSpPr>
        <p:spPr>
          <a:xfrm>
            <a:off x="511119" y="619125"/>
            <a:ext cx="8131442" cy="51299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a:solidFill>
                  <a:srgbClr val="E62756"/>
                </a:solidFill>
                <a:latin typeface="Arial Rounded MT Bold" panose="020F0704030504030204" pitchFamily="34" charset="0"/>
                <a:cs typeface="Calisto MT"/>
              </a:rPr>
              <a:t>Understanding </a:t>
            </a:r>
            <a:r>
              <a:rPr lang="en-US" sz="8000" dirty="0">
                <a:solidFill>
                  <a:srgbClr val="F36B4C"/>
                </a:solidFill>
                <a:latin typeface="Arial Rounded MT Bold" panose="020F0704030504030204" pitchFamily="34" charset="0"/>
                <a:cs typeface="Calisto MT"/>
              </a:rPr>
              <a:t>and</a:t>
            </a:r>
            <a:r>
              <a:rPr lang="en-US" sz="8000" dirty="0">
                <a:solidFill>
                  <a:srgbClr val="431B0A"/>
                </a:solidFill>
                <a:latin typeface="Arial Rounded MT Bold" panose="020F0704030504030204" pitchFamily="34" charset="0"/>
                <a:cs typeface="Calisto MT"/>
              </a:rPr>
              <a:t> </a:t>
            </a:r>
            <a:r>
              <a:rPr lang="en-US" sz="8000" dirty="0">
                <a:solidFill>
                  <a:srgbClr val="4EB6BA"/>
                </a:solidFill>
                <a:latin typeface="Arial Rounded MT Bold" panose="020F0704030504030204" pitchFamily="34" charset="0"/>
                <a:cs typeface="Calisto MT"/>
              </a:rPr>
              <a:t>Appreciating</a:t>
            </a:r>
            <a:r>
              <a:rPr lang="en-US" sz="8000" dirty="0">
                <a:solidFill>
                  <a:srgbClr val="431B0A"/>
                </a:solidFill>
                <a:latin typeface="Arial Rounded MT Bold" panose="020F0704030504030204" pitchFamily="34" charset="0"/>
                <a:cs typeface="Calisto MT"/>
              </a:rPr>
              <a:t> </a:t>
            </a:r>
            <a:r>
              <a:rPr lang="en-US" sz="8000" dirty="0">
                <a:solidFill>
                  <a:srgbClr val="959D49"/>
                </a:solidFill>
                <a:latin typeface="Arial Rounded MT Bold" panose="020F0704030504030204" pitchFamily="34" charset="0"/>
                <a:cs typeface="Calisto MT"/>
              </a:rPr>
              <a:t>Others</a:t>
            </a:r>
          </a:p>
        </p:txBody>
      </p:sp>
    </p:spTree>
    <p:extLst>
      <p:ext uri="{BB962C8B-B14F-4D97-AF65-F5344CB8AC3E}">
        <p14:creationId xmlns:p14="http://schemas.microsoft.com/office/powerpoint/2010/main" val="60058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558"/>
            <a:ext cx="8229600" cy="1143000"/>
          </a:xfrm>
        </p:spPr>
        <p:txBody>
          <a:bodyPr>
            <a:noAutofit/>
          </a:bodyPr>
          <a:lstStyle/>
          <a:p>
            <a:r>
              <a:rPr lang="en-US" sz="3600" b="1" dirty="0">
                <a:solidFill>
                  <a:srgbClr val="0000EF"/>
                </a:solidFill>
                <a:latin typeface="Arial Rounded MT Bold" panose="020F0704030504030204" pitchFamily="34" charset="0"/>
              </a:rPr>
              <a:t>Office of Social Justice, Inclusion, </a:t>
            </a:r>
            <a:br>
              <a:rPr lang="en-US" sz="3600" b="1" dirty="0">
                <a:solidFill>
                  <a:srgbClr val="0000EF"/>
                </a:solidFill>
                <a:latin typeface="Arial Rounded MT Bold" panose="020F0704030504030204" pitchFamily="34" charset="0"/>
              </a:rPr>
            </a:br>
            <a:r>
              <a:rPr lang="en-US" sz="3600" b="1" dirty="0">
                <a:solidFill>
                  <a:srgbClr val="0000EF"/>
                </a:solidFill>
                <a:latin typeface="Arial Rounded MT Bold" panose="020F0704030504030204" pitchFamily="34" charset="0"/>
              </a:rPr>
              <a:t>and Conflict Resolution</a:t>
            </a:r>
          </a:p>
        </p:txBody>
      </p:sp>
      <p:sp>
        <p:nvSpPr>
          <p:cNvPr id="3" name="Content Placeholder 2"/>
          <p:cNvSpPr>
            <a:spLocks noGrp="1"/>
          </p:cNvSpPr>
          <p:nvPr>
            <p:ph idx="1"/>
          </p:nvPr>
        </p:nvSpPr>
        <p:spPr>
          <a:xfrm>
            <a:off x="457200" y="1788212"/>
            <a:ext cx="8229600" cy="4525963"/>
          </a:xfrm>
        </p:spPr>
        <p:txBody>
          <a:bodyPr>
            <a:normAutofit fontScale="62500" lnSpcReduction="20000"/>
          </a:bodyPr>
          <a:lstStyle/>
          <a:p>
            <a:pPr marL="0" indent="0">
              <a:buNone/>
            </a:pPr>
            <a:r>
              <a:rPr lang="en-US" sz="4000" b="1" dirty="0">
                <a:solidFill>
                  <a:srgbClr val="6F9710"/>
                </a:solidFill>
              </a:rPr>
              <a:t>Mission</a:t>
            </a:r>
            <a:endParaRPr lang="en-US" sz="4000" dirty="0">
              <a:solidFill>
                <a:srgbClr val="6F9710"/>
              </a:solidFill>
            </a:endParaRPr>
          </a:p>
          <a:p>
            <a:pPr marL="0" indent="0">
              <a:buNone/>
            </a:pPr>
            <a:r>
              <a:rPr lang="en-US" dirty="0"/>
              <a:t>The Office of Social Justice, Inclusion and Conflict Resolution exists to promote an inclusive university community where individuals are empowered to grow in their understanding of identity, social justice, and the skills needed to lead a more just society. </a:t>
            </a:r>
          </a:p>
          <a:p>
            <a:pPr marL="0" indent="0">
              <a:buNone/>
            </a:pPr>
            <a:endParaRPr lang="en-US" dirty="0"/>
          </a:p>
          <a:p>
            <a:pPr marL="0" indent="0">
              <a:buNone/>
            </a:pPr>
            <a:r>
              <a:rPr lang="en-US" sz="3800" b="1" dirty="0">
                <a:solidFill>
                  <a:srgbClr val="6F9710"/>
                </a:solidFill>
              </a:rPr>
              <a:t>Areas of Support</a:t>
            </a:r>
          </a:p>
          <a:p>
            <a:pPr marL="0" indent="0">
              <a:buNone/>
            </a:pPr>
            <a:endParaRPr lang="en-US" dirty="0"/>
          </a:p>
          <a:p>
            <a:r>
              <a:rPr lang="en-US" b="1" dirty="0">
                <a:solidFill>
                  <a:schemeClr val="accent5">
                    <a:lumMod val="75000"/>
                  </a:schemeClr>
                </a:solidFill>
              </a:rPr>
              <a:t>Dr. Harley E. Flack Student Mentoring Program</a:t>
            </a:r>
          </a:p>
          <a:p>
            <a:endParaRPr lang="en-US" sz="1050" dirty="0"/>
          </a:p>
          <a:p>
            <a:r>
              <a:rPr lang="en-US" b="1" dirty="0">
                <a:solidFill>
                  <a:schemeClr val="accent4"/>
                </a:solidFill>
              </a:rPr>
              <a:t>LGBTQIA+ Resource Center</a:t>
            </a:r>
          </a:p>
          <a:p>
            <a:endParaRPr lang="en-US" sz="1050" dirty="0"/>
          </a:p>
          <a:p>
            <a:r>
              <a:rPr lang="en-US" b="1" dirty="0">
                <a:solidFill>
                  <a:schemeClr val="accent6">
                    <a:lumMod val="75000"/>
                  </a:schemeClr>
                </a:solidFill>
              </a:rPr>
              <a:t>Multicultural Resource Center</a:t>
            </a:r>
          </a:p>
          <a:p>
            <a:endParaRPr lang="en-US" sz="1050" b="1" dirty="0"/>
          </a:p>
          <a:p>
            <a:r>
              <a:rPr lang="en-US" b="1" dirty="0">
                <a:solidFill>
                  <a:schemeClr val="accent2">
                    <a:lumMod val="75000"/>
                  </a:schemeClr>
                </a:solidFill>
              </a:rPr>
              <a:t>Spiritual Exploration Resources</a:t>
            </a:r>
          </a:p>
          <a:p>
            <a:endParaRPr lang="en-US" sz="1050" b="1" dirty="0"/>
          </a:p>
          <a:p>
            <a:r>
              <a:rPr lang="en-US" b="1" dirty="0">
                <a:solidFill>
                  <a:schemeClr val="accent3">
                    <a:lumMod val="75000"/>
                  </a:schemeClr>
                </a:solidFill>
              </a:rPr>
              <a:t>Women’s Resource Center</a:t>
            </a:r>
          </a:p>
          <a:p>
            <a:pPr marL="0" indent="0">
              <a:buNone/>
            </a:pPr>
            <a:endParaRPr lang="en-US" b="1" dirty="0"/>
          </a:p>
        </p:txBody>
      </p:sp>
      <p:pic>
        <p:nvPicPr>
          <p:cNvPr id="4098" name="Picture 2" descr="http://www.elancolibrary.org/elanco/lib/elanco/images/events/newsletters/check-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001" y="3307428"/>
            <a:ext cx="2276475" cy="2190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827356" y="5588946"/>
            <a:ext cx="3221763" cy="984885"/>
          </a:xfrm>
          <a:prstGeom prst="rect">
            <a:avLst/>
          </a:prstGeom>
          <a:noFill/>
        </p:spPr>
        <p:txBody>
          <a:bodyPr wrap="square" rtlCol="0">
            <a:spAutoFit/>
          </a:bodyPr>
          <a:lstStyle/>
          <a:p>
            <a:pPr algn="ctr"/>
            <a:r>
              <a:rPr lang="en-US" sz="2000" dirty="0">
                <a:solidFill>
                  <a:srgbClr val="6F9710"/>
                </a:solidFill>
                <a:latin typeface="Arial Black" panose="020B0A04020102020204" pitchFamily="34" charset="0"/>
              </a:rPr>
              <a:t>ROBINSON HALL </a:t>
            </a:r>
          </a:p>
          <a:p>
            <a:pPr algn="ctr"/>
            <a:r>
              <a:rPr lang="en-US" sz="2000" dirty="0">
                <a:solidFill>
                  <a:srgbClr val="6F9710"/>
                </a:solidFill>
                <a:latin typeface="Arial Black" panose="020B0A04020102020204" pitchFamily="34" charset="0"/>
              </a:rPr>
              <a:t>ROOM 214</a:t>
            </a:r>
          </a:p>
          <a:p>
            <a:endParaRPr lang="en-US" dirty="0"/>
          </a:p>
        </p:txBody>
      </p:sp>
    </p:spTree>
    <p:extLst>
      <p:ext uri="{BB962C8B-B14F-4D97-AF65-F5344CB8AC3E}">
        <p14:creationId xmlns:p14="http://schemas.microsoft.com/office/powerpoint/2010/main" val="323975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993166" cy="5257800"/>
          </a:xfrm>
        </p:spPr>
        <p:txBody>
          <a:bodyPr>
            <a:normAutofit lnSpcReduction="10000"/>
          </a:bodyPr>
          <a:lstStyle/>
          <a:p>
            <a:pPr marL="0" indent="0">
              <a:buNone/>
            </a:pPr>
            <a:endParaRPr lang="en-US" sz="600" dirty="0"/>
          </a:p>
          <a:p>
            <a:pPr marL="0" indent="0">
              <a:buNone/>
            </a:pPr>
            <a:r>
              <a:rPr lang="en-US" sz="2600" b="1" dirty="0"/>
              <a:t>Objectives</a:t>
            </a:r>
          </a:p>
          <a:p>
            <a:pPr lvl="0"/>
            <a:r>
              <a:rPr lang="en-US" sz="1900" dirty="0"/>
              <a:t>Provide students and professional staff opportunities to dialogue across difference and develop key social justice and conflict resolution competencies. </a:t>
            </a:r>
          </a:p>
          <a:p>
            <a:pPr lvl="0"/>
            <a:r>
              <a:rPr lang="en-US" sz="1900" dirty="0"/>
              <a:t>Create opportunities for students to explore their background and identities and how this exploration is relevant to their college and professional success.</a:t>
            </a:r>
          </a:p>
          <a:p>
            <a:pPr lvl="0"/>
            <a:r>
              <a:rPr lang="en-US" sz="1900" dirty="0"/>
              <a:t>Provide programs and services geared at supporting diverse students.</a:t>
            </a:r>
          </a:p>
          <a:p>
            <a:pPr lvl="0"/>
            <a:r>
              <a:rPr lang="en-US" sz="1900" dirty="0"/>
              <a:t>Provide college-wide student mentorship programs geared at supporting retention and graduation of underrepresented students.</a:t>
            </a:r>
          </a:p>
          <a:p>
            <a:pPr lvl="0"/>
            <a:r>
              <a:rPr lang="en-US" sz="1900" dirty="0"/>
              <a:t>Offer students opportunities for leadership, professional development, and civic engagement.</a:t>
            </a:r>
          </a:p>
          <a:p>
            <a:pPr lvl="0"/>
            <a:r>
              <a:rPr lang="en-US" sz="1900" dirty="0"/>
              <a:t>Assess campus climate and provide ongoing feedback and consultation on ways to promote an inclusive campus environment</a:t>
            </a:r>
          </a:p>
          <a:p>
            <a:pPr lvl="0"/>
            <a:r>
              <a:rPr lang="en-US" sz="1900" dirty="0"/>
              <a:t>Assist and support efforts to prevent and respond effectively to bias related incidents.</a:t>
            </a:r>
          </a:p>
          <a:p>
            <a:pPr marL="0" indent="0">
              <a:buNone/>
            </a:pPr>
            <a:endParaRPr lang="en-US" dirty="0">
              <a:solidFill>
                <a:schemeClr val="tx1">
                  <a:lumMod val="65000"/>
                  <a:lumOff val="35000"/>
                </a:schemeClr>
              </a:solidFill>
            </a:endParaRPr>
          </a:p>
        </p:txBody>
      </p:sp>
      <p:sp>
        <p:nvSpPr>
          <p:cNvPr id="2" name="Title 1"/>
          <p:cNvSpPr>
            <a:spLocks noGrp="1"/>
          </p:cNvSpPr>
          <p:nvPr>
            <p:ph type="title"/>
          </p:nvPr>
        </p:nvSpPr>
        <p:spPr>
          <a:xfrm>
            <a:off x="609600" y="228600"/>
            <a:ext cx="8229600" cy="1143000"/>
          </a:xfrm>
        </p:spPr>
        <p:txBody>
          <a:bodyPr>
            <a:noAutofit/>
          </a:bodyPr>
          <a:lstStyle/>
          <a:p>
            <a:pPr>
              <a:lnSpc>
                <a:spcPct val="100000"/>
              </a:lnSpc>
            </a:pPr>
            <a:r>
              <a:rPr lang="en-US" sz="3400" dirty="0"/>
              <a:t>Office of Social Justice, Inclusion, </a:t>
            </a:r>
            <a:br>
              <a:rPr lang="en-US" sz="3400" dirty="0"/>
            </a:br>
            <a:r>
              <a:rPr lang="en-US" sz="3400" dirty="0"/>
              <a:t>and Conflict Resolution</a:t>
            </a:r>
          </a:p>
        </p:txBody>
      </p:sp>
    </p:spTree>
    <p:extLst>
      <p:ext uri="{BB962C8B-B14F-4D97-AF65-F5344CB8AC3E}">
        <p14:creationId xmlns:p14="http://schemas.microsoft.com/office/powerpoint/2010/main" val="35170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961"/>
            <a:ext cx="7815129" cy="5289846"/>
          </a:xfrm>
        </p:spPr>
        <p:txBody>
          <a:bodyPr>
            <a:noAutofit/>
          </a:bodyPr>
          <a:lstStyle/>
          <a:p>
            <a:pPr marL="0" indent="0">
              <a:buNone/>
            </a:pPr>
            <a:r>
              <a:rPr lang="en-US" sz="1800" b="1" dirty="0"/>
              <a:t>LGBTQIA+ Resources</a:t>
            </a:r>
          </a:p>
          <a:p>
            <a:pPr marL="0" indent="0">
              <a:buNone/>
            </a:pPr>
            <a:r>
              <a:rPr lang="en-US" sz="1800" dirty="0"/>
              <a:t>The LGBTQIA+ Resource Center is a resource for students who identify and LGBTQIA+ and is intended to create a safe space for students, support students’ exploration of their identity, and advocate for campus inclusion for the LGBTQA+ community at Rowan. </a:t>
            </a:r>
            <a:br>
              <a:rPr lang="en-US" sz="1800" dirty="0"/>
            </a:br>
            <a:endParaRPr lang="en-US" sz="1800" dirty="0"/>
          </a:p>
          <a:p>
            <a:pPr marL="0" indent="0">
              <a:buNone/>
            </a:pPr>
            <a:endParaRPr lang="en-US" sz="500" b="1" dirty="0"/>
          </a:p>
          <a:p>
            <a:pPr marL="0" indent="0">
              <a:buNone/>
            </a:pPr>
            <a:r>
              <a:rPr lang="en-US" sz="1800" b="1" dirty="0"/>
              <a:t>Multicultural Resources</a:t>
            </a:r>
          </a:p>
          <a:p>
            <a:pPr marL="0" indent="0">
              <a:buNone/>
            </a:pPr>
            <a:r>
              <a:rPr lang="en-US" sz="1800" dirty="0"/>
              <a:t>An evolution of the long established Office of Multicultural Affairs, the Multicultural Resource Center is located within the Office of Social Justice, Inclusion, and Conflict Resolution and houses materials for student/faculty use to explore the many facets of multiculturalism and issues surrounding identity development that is influenced by culture, the environment and the social construction of race. The center serves as a resource for students from diverse cultural and identity groups, and is intended to promote the celebration diversity, development cross cultural understanding and competency, and inclusion of diverse people in the Rowan community. </a:t>
            </a:r>
          </a:p>
        </p:txBody>
      </p:sp>
      <p:sp>
        <p:nvSpPr>
          <p:cNvPr id="4" name="Title 1"/>
          <p:cNvSpPr>
            <a:spLocks noGrp="1"/>
          </p:cNvSpPr>
          <p:nvPr>
            <p:ph type="title"/>
          </p:nvPr>
        </p:nvSpPr>
        <p:spPr>
          <a:xfrm>
            <a:off x="457200" y="381000"/>
            <a:ext cx="8229600" cy="838200"/>
          </a:xfrm>
        </p:spPr>
        <p:txBody>
          <a:bodyPr>
            <a:normAutofit/>
          </a:bodyPr>
          <a:lstStyle/>
          <a:p>
            <a:pPr marL="0" indent="0"/>
            <a:r>
              <a:rPr lang="en-US" sz="4000" dirty="0"/>
              <a:t>Resource Centers</a:t>
            </a:r>
          </a:p>
        </p:txBody>
      </p:sp>
    </p:spTree>
    <p:extLst>
      <p:ext uri="{BB962C8B-B14F-4D97-AF65-F5344CB8AC3E}">
        <p14:creationId xmlns:p14="http://schemas.microsoft.com/office/powerpoint/2010/main" val="6903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1510"/>
            <a:ext cx="7746763" cy="5075490"/>
          </a:xfrm>
        </p:spPr>
        <p:txBody>
          <a:bodyPr>
            <a:noAutofit/>
          </a:bodyPr>
          <a:lstStyle/>
          <a:p>
            <a:pPr marL="0" indent="0">
              <a:buNone/>
            </a:pPr>
            <a:r>
              <a:rPr lang="en-US" sz="2000" b="1" dirty="0"/>
              <a:t>Spiritual Exploration Resources</a:t>
            </a:r>
          </a:p>
          <a:p>
            <a:pPr marL="0" indent="0">
              <a:buNone/>
            </a:pPr>
            <a:r>
              <a:rPr lang="en-US" sz="1800" dirty="0"/>
              <a:t>The Spiritual Exploration Resource Center is a resource to promote a campus environment that is inclusive of student’s religious and spiritual identities and allows for expression and exploration of spiritual and religious beliefs and values. Programs and initiatives of the center will advance understanding and appreciation of the contributions of communities of faith. </a:t>
            </a:r>
          </a:p>
          <a:p>
            <a:pPr marL="0" indent="0">
              <a:buNone/>
            </a:pPr>
            <a:endParaRPr lang="en-US" sz="1800" dirty="0"/>
          </a:p>
          <a:p>
            <a:pPr marL="0" indent="0">
              <a:buNone/>
            </a:pPr>
            <a:r>
              <a:rPr lang="en-US" sz="2000" b="1" dirty="0"/>
              <a:t>Women Resources</a:t>
            </a:r>
          </a:p>
          <a:p>
            <a:pPr marL="0" indent="0">
              <a:buNone/>
            </a:pPr>
            <a:r>
              <a:rPr lang="en-US" sz="1800" dirty="0"/>
              <a:t>The Women’s Resource Center is a resource to address the needs of all women and empower students to promote a campus community inclusive of all genders and respectful of gender differences. Programs and initiatives of the center will support efforts to address inequity, promote understanding of women’s and gender issues, and create a space for women to build bridges and a strong sense of community. </a:t>
            </a:r>
          </a:p>
        </p:txBody>
      </p:sp>
      <p:sp>
        <p:nvSpPr>
          <p:cNvPr id="4" name="Title 1"/>
          <p:cNvSpPr>
            <a:spLocks noGrp="1"/>
          </p:cNvSpPr>
          <p:nvPr>
            <p:ph type="title"/>
          </p:nvPr>
        </p:nvSpPr>
        <p:spPr>
          <a:xfrm>
            <a:off x="457200" y="381000"/>
            <a:ext cx="8229600" cy="838200"/>
          </a:xfrm>
        </p:spPr>
        <p:txBody>
          <a:bodyPr>
            <a:normAutofit/>
          </a:bodyPr>
          <a:lstStyle/>
          <a:p>
            <a:pPr marL="0" indent="0"/>
            <a:r>
              <a:rPr lang="en-US" sz="4000" dirty="0"/>
              <a:t>Areas of Student Support</a:t>
            </a:r>
          </a:p>
        </p:txBody>
      </p:sp>
    </p:spTree>
    <p:extLst>
      <p:ext uri="{BB962C8B-B14F-4D97-AF65-F5344CB8AC3E}">
        <p14:creationId xmlns:p14="http://schemas.microsoft.com/office/powerpoint/2010/main" val="208278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1390650"/>
            <a:ext cx="4191000" cy="5257800"/>
          </a:xfrm>
        </p:spPr>
        <p:txBody>
          <a:bodyPr>
            <a:normAutofit fontScale="92500" lnSpcReduction="20000"/>
          </a:bodyPr>
          <a:lstStyle/>
          <a:p>
            <a:r>
              <a:rPr lang="en-US" dirty="0">
                <a:solidFill>
                  <a:srgbClr val="DE3B30"/>
                </a:solidFill>
              </a:rPr>
              <a:t>Dining for Diversity</a:t>
            </a:r>
          </a:p>
          <a:p>
            <a:r>
              <a:rPr lang="en-US" dirty="0">
                <a:solidFill>
                  <a:srgbClr val="4EB6BA"/>
                </a:solidFill>
              </a:rPr>
              <a:t>Patchwork: Feminist Conversation Series</a:t>
            </a:r>
          </a:p>
          <a:p>
            <a:r>
              <a:rPr lang="en-US" dirty="0">
                <a:solidFill>
                  <a:srgbClr val="7030A0"/>
                </a:solidFill>
              </a:rPr>
              <a:t>AWARRE: Association of Whites Anti-Racist for Racial Equity</a:t>
            </a:r>
          </a:p>
          <a:p>
            <a:r>
              <a:rPr lang="en-US" dirty="0">
                <a:solidFill>
                  <a:schemeClr val="tx2"/>
                </a:solidFill>
              </a:rPr>
              <a:t>Social Justice Brown Bag Lunch Series</a:t>
            </a:r>
          </a:p>
          <a:p>
            <a:r>
              <a:rPr lang="en-US" dirty="0">
                <a:solidFill>
                  <a:schemeClr val="accent3"/>
                </a:solidFill>
              </a:rPr>
              <a:t>Speak and Eat Conversation Series</a:t>
            </a:r>
          </a:p>
          <a:p>
            <a:r>
              <a:rPr lang="en-US" dirty="0">
                <a:solidFill>
                  <a:srgbClr val="00B0F0"/>
                </a:solidFill>
              </a:rPr>
              <a:t>Multicultural Men’s and Women’s Retreats</a:t>
            </a:r>
          </a:p>
          <a:p>
            <a:r>
              <a:rPr lang="en-US" dirty="0">
                <a:solidFill>
                  <a:srgbClr val="0000EF"/>
                </a:solidFill>
              </a:rPr>
              <a:t>Intergroup Dialogues</a:t>
            </a:r>
          </a:p>
          <a:p>
            <a:r>
              <a:rPr lang="en-US" dirty="0">
                <a:solidFill>
                  <a:srgbClr val="E62756"/>
                </a:solidFill>
              </a:rPr>
              <a:t>Interfaith Dialogues</a:t>
            </a:r>
          </a:p>
        </p:txBody>
      </p:sp>
      <p:sp>
        <p:nvSpPr>
          <p:cNvPr id="5" name="Content Placeholder 4"/>
          <p:cNvSpPr>
            <a:spLocks noGrp="1"/>
          </p:cNvSpPr>
          <p:nvPr>
            <p:ph sz="quarter" idx="4294967295"/>
          </p:nvPr>
        </p:nvSpPr>
        <p:spPr>
          <a:xfrm>
            <a:off x="4876800" y="1390650"/>
            <a:ext cx="4191000" cy="5391150"/>
          </a:xfrm>
          <a:prstGeom prst="rect">
            <a:avLst/>
          </a:prstGeom>
        </p:spPr>
        <p:txBody>
          <a:bodyPr>
            <a:normAutofit fontScale="77500" lnSpcReduction="20000"/>
          </a:bodyPr>
          <a:lstStyle/>
          <a:p>
            <a:r>
              <a:rPr lang="en-US" dirty="0">
                <a:solidFill>
                  <a:schemeClr val="accent6">
                    <a:lumMod val="75000"/>
                  </a:schemeClr>
                </a:solidFill>
              </a:rPr>
              <a:t>Out and Ally Network</a:t>
            </a:r>
          </a:p>
          <a:p>
            <a:r>
              <a:rPr lang="en-US" dirty="0">
                <a:solidFill>
                  <a:schemeClr val="tx2">
                    <a:lumMod val="60000"/>
                    <a:lumOff val="40000"/>
                  </a:schemeClr>
                </a:solidFill>
              </a:rPr>
              <a:t>Women of Color Collective</a:t>
            </a:r>
          </a:p>
          <a:p>
            <a:r>
              <a:rPr lang="en-US" dirty="0">
                <a:solidFill>
                  <a:schemeClr val="accent2">
                    <a:lumMod val="75000"/>
                  </a:schemeClr>
                </a:solidFill>
              </a:rPr>
              <a:t>Social Justice Speakers Series</a:t>
            </a:r>
          </a:p>
          <a:p>
            <a:r>
              <a:rPr lang="en-US" dirty="0">
                <a:solidFill>
                  <a:srgbClr val="DE3B30"/>
                </a:solidFill>
              </a:rPr>
              <a:t>Social Justice Reels</a:t>
            </a:r>
          </a:p>
          <a:p>
            <a:r>
              <a:rPr lang="en-US" dirty="0">
                <a:solidFill>
                  <a:srgbClr val="7030A0"/>
                </a:solidFill>
              </a:rPr>
              <a:t>Social Justice and Inclusion Workshops</a:t>
            </a:r>
          </a:p>
          <a:p>
            <a:r>
              <a:rPr lang="en-US" dirty="0">
                <a:solidFill>
                  <a:schemeClr val="accent2">
                    <a:lumMod val="75000"/>
                  </a:schemeClr>
                </a:solidFill>
              </a:rPr>
              <a:t>SJICR Reads! </a:t>
            </a:r>
          </a:p>
          <a:p>
            <a:pPr lvl="1"/>
            <a:r>
              <a:rPr lang="en-US" dirty="0">
                <a:solidFill>
                  <a:schemeClr val="tx1"/>
                </a:solidFill>
              </a:rPr>
              <a:t>Between the World and Black Bodies</a:t>
            </a:r>
          </a:p>
          <a:p>
            <a:pPr lvl="1"/>
            <a:r>
              <a:rPr lang="en-US" dirty="0">
                <a:solidFill>
                  <a:schemeClr val="tx1"/>
                </a:solidFill>
              </a:rPr>
              <a:t>Guilt</a:t>
            </a:r>
          </a:p>
          <a:p>
            <a:pPr lvl="1"/>
            <a:r>
              <a:rPr lang="en-US" dirty="0">
                <a:solidFill>
                  <a:schemeClr val="tx1"/>
                </a:solidFill>
              </a:rPr>
              <a:t>Maroon</a:t>
            </a:r>
          </a:p>
          <a:p>
            <a:r>
              <a:rPr lang="en-US" dirty="0">
                <a:solidFill>
                  <a:srgbClr val="002060"/>
                </a:solidFill>
              </a:rPr>
              <a:t>Interfaith Council Programing</a:t>
            </a:r>
          </a:p>
          <a:p>
            <a:r>
              <a:rPr lang="en-US" dirty="0">
                <a:solidFill>
                  <a:schemeClr val="accent4">
                    <a:lumMod val="50000"/>
                  </a:schemeClr>
                </a:solidFill>
              </a:rPr>
              <a:t>Chats with Chaplains</a:t>
            </a:r>
          </a:p>
        </p:txBody>
      </p:sp>
      <p:sp>
        <p:nvSpPr>
          <p:cNvPr id="6" name="Title 1"/>
          <p:cNvSpPr txBox="1">
            <a:spLocks/>
          </p:cNvSpPr>
          <p:nvPr/>
        </p:nvSpPr>
        <p:spPr bwMode="auto">
          <a:xfrm>
            <a:off x="533400" y="381000"/>
            <a:ext cx="8077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5400" b="1" dirty="0">
                <a:solidFill>
                  <a:srgbClr val="6F9710"/>
                </a:solidFill>
              </a:rPr>
              <a:t>Signature Programs</a:t>
            </a:r>
          </a:p>
        </p:txBody>
      </p:sp>
    </p:spTree>
    <p:extLst>
      <p:ext uri="{BB962C8B-B14F-4D97-AF65-F5344CB8AC3E}">
        <p14:creationId xmlns:p14="http://schemas.microsoft.com/office/powerpoint/2010/main" val="320050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52425" y="1417638"/>
            <a:ext cx="4295775" cy="5287962"/>
          </a:xfrm>
        </p:spPr>
        <p:txBody>
          <a:bodyPr>
            <a:normAutofit fontScale="62500" lnSpcReduction="20000"/>
          </a:bodyPr>
          <a:lstStyle/>
          <a:p>
            <a:pPr lvl="0"/>
            <a:r>
              <a:rPr lang="en-US" sz="3100" dirty="0">
                <a:solidFill>
                  <a:srgbClr val="6F9710"/>
                </a:solidFill>
              </a:rPr>
              <a:t>Asian Cultural Association (ACA)</a:t>
            </a:r>
          </a:p>
          <a:p>
            <a:pPr lvl="0"/>
            <a:r>
              <a:rPr lang="en-US" sz="3100" dirty="0">
                <a:solidFill>
                  <a:srgbClr val="6F9710"/>
                </a:solidFill>
              </a:rPr>
              <a:t>African Student Association (ASA)</a:t>
            </a:r>
          </a:p>
          <a:p>
            <a:pPr lvl="0"/>
            <a:r>
              <a:rPr lang="en-US" sz="3100" dirty="0">
                <a:solidFill>
                  <a:srgbClr val="6F9710"/>
                </a:solidFill>
              </a:rPr>
              <a:t>Association of White Anti-Racists for Racial Equity (AWARE)</a:t>
            </a:r>
          </a:p>
          <a:p>
            <a:pPr lvl="0"/>
            <a:r>
              <a:rPr lang="en-US" sz="3100" dirty="0">
                <a:solidFill>
                  <a:srgbClr val="6F9710"/>
                </a:solidFill>
              </a:rPr>
              <a:t>Black Cultural League (BCL)</a:t>
            </a:r>
          </a:p>
          <a:p>
            <a:pPr lvl="0"/>
            <a:r>
              <a:rPr lang="en-US" sz="3100" dirty="0">
                <a:solidFill>
                  <a:srgbClr val="6F9710"/>
                </a:solidFill>
              </a:rPr>
              <a:t>Catholic Campus Ministry</a:t>
            </a:r>
          </a:p>
          <a:p>
            <a:pPr lvl="0"/>
            <a:r>
              <a:rPr lang="en-US" sz="3100" dirty="0">
                <a:solidFill>
                  <a:srgbClr val="6F9710"/>
                </a:solidFill>
              </a:rPr>
              <a:t>Chabad Jewish Student Association</a:t>
            </a:r>
          </a:p>
          <a:p>
            <a:pPr lvl="0"/>
            <a:r>
              <a:rPr lang="en-US" sz="3100" dirty="0">
                <a:solidFill>
                  <a:srgbClr val="6F9710"/>
                </a:solidFill>
              </a:rPr>
              <a:t>Chi Alpha Christian Fellowship</a:t>
            </a:r>
          </a:p>
          <a:p>
            <a:pPr lvl="0"/>
            <a:r>
              <a:rPr lang="en-US" sz="3100" dirty="0">
                <a:solidFill>
                  <a:srgbClr val="6F9710"/>
                </a:solidFill>
              </a:rPr>
              <a:t>Council of African American Studies</a:t>
            </a:r>
          </a:p>
          <a:p>
            <a:pPr lvl="0"/>
            <a:r>
              <a:rPr lang="es-ES" sz="3100" dirty="0" err="1">
                <a:solidFill>
                  <a:srgbClr val="6F9710"/>
                </a:solidFill>
              </a:rPr>
              <a:t>Hillel</a:t>
            </a:r>
            <a:endParaRPr lang="en-US" sz="3100" dirty="0">
              <a:solidFill>
                <a:srgbClr val="6F9710"/>
              </a:solidFill>
            </a:endParaRPr>
          </a:p>
          <a:p>
            <a:pPr lvl="0"/>
            <a:r>
              <a:rPr lang="es-ES" sz="3100" dirty="0">
                <a:solidFill>
                  <a:srgbClr val="6F9710"/>
                </a:solidFill>
              </a:rPr>
              <a:t>International Club</a:t>
            </a:r>
            <a:endParaRPr lang="en-US" sz="3100" dirty="0">
              <a:solidFill>
                <a:srgbClr val="6F9710"/>
              </a:solidFill>
            </a:endParaRPr>
          </a:p>
          <a:p>
            <a:pPr lvl="0"/>
            <a:r>
              <a:rPr lang="es-ES" sz="3100" dirty="0" err="1">
                <a:solidFill>
                  <a:srgbClr val="6F9710"/>
                </a:solidFill>
              </a:rPr>
              <a:t>Intersectional</a:t>
            </a:r>
            <a:r>
              <a:rPr lang="es-ES" sz="3100" dirty="0">
                <a:solidFill>
                  <a:srgbClr val="6F9710"/>
                </a:solidFill>
              </a:rPr>
              <a:t> </a:t>
            </a:r>
            <a:r>
              <a:rPr lang="es-ES" sz="3100" dirty="0" err="1">
                <a:solidFill>
                  <a:srgbClr val="6F9710"/>
                </a:solidFill>
              </a:rPr>
              <a:t>Feminist</a:t>
            </a:r>
            <a:r>
              <a:rPr lang="es-ES" sz="3100" dirty="0">
                <a:solidFill>
                  <a:srgbClr val="6F9710"/>
                </a:solidFill>
              </a:rPr>
              <a:t> </a:t>
            </a:r>
            <a:r>
              <a:rPr lang="es-ES" sz="3100" dirty="0" err="1">
                <a:solidFill>
                  <a:srgbClr val="6F9710"/>
                </a:solidFill>
              </a:rPr>
              <a:t>Collective</a:t>
            </a:r>
            <a:endParaRPr lang="en-US" sz="3100" dirty="0">
              <a:solidFill>
                <a:srgbClr val="6F9710"/>
              </a:solidFill>
            </a:endParaRPr>
          </a:p>
          <a:p>
            <a:pPr lvl="0"/>
            <a:r>
              <a:rPr lang="en-US" sz="3100" dirty="0">
                <a:solidFill>
                  <a:srgbClr val="6F9710"/>
                </a:solidFill>
              </a:rPr>
              <a:t>Italian Club</a:t>
            </a:r>
          </a:p>
          <a:p>
            <a:pPr lvl="0"/>
            <a:r>
              <a:rPr lang="en-US" sz="3100" dirty="0">
                <a:solidFill>
                  <a:srgbClr val="6F9710"/>
                </a:solidFill>
              </a:rPr>
              <a:t>Lyrical Alliance</a:t>
            </a:r>
          </a:p>
          <a:p>
            <a:pPr lvl="0"/>
            <a:r>
              <a:rPr lang="en-US" sz="3100" dirty="0">
                <a:solidFill>
                  <a:srgbClr val="6F9710"/>
                </a:solidFill>
              </a:rPr>
              <a:t>Rowan Christian Fellowship (Cru)</a:t>
            </a:r>
          </a:p>
          <a:p>
            <a:pPr lvl="0"/>
            <a:r>
              <a:rPr lang="en-US" sz="3100" dirty="0">
                <a:solidFill>
                  <a:srgbClr val="6F9710"/>
                </a:solidFill>
              </a:rPr>
              <a:t>Rowan </a:t>
            </a:r>
            <a:r>
              <a:rPr lang="en-US" sz="3100" dirty="0" err="1">
                <a:solidFill>
                  <a:srgbClr val="6F9710"/>
                </a:solidFill>
              </a:rPr>
              <a:t>Rangeela</a:t>
            </a:r>
            <a:endParaRPr lang="en-US" sz="3100" dirty="0">
              <a:solidFill>
                <a:srgbClr val="6F9710"/>
              </a:solidFill>
            </a:endParaRPr>
          </a:p>
        </p:txBody>
      </p:sp>
      <p:sp>
        <p:nvSpPr>
          <p:cNvPr id="5" name="Content Placeholder 4"/>
          <p:cNvSpPr>
            <a:spLocks noGrp="1"/>
          </p:cNvSpPr>
          <p:nvPr>
            <p:ph sz="quarter" idx="4294967295"/>
          </p:nvPr>
        </p:nvSpPr>
        <p:spPr>
          <a:xfrm>
            <a:off x="4486275" y="1417638"/>
            <a:ext cx="4572000" cy="4649787"/>
          </a:xfrm>
          <a:prstGeom prst="rect">
            <a:avLst/>
          </a:prstGeom>
        </p:spPr>
        <p:txBody>
          <a:bodyPr>
            <a:normAutofit fontScale="55000" lnSpcReduction="20000"/>
          </a:bodyPr>
          <a:lstStyle/>
          <a:p>
            <a:pPr lvl="0"/>
            <a:r>
              <a:rPr lang="en-US" dirty="0">
                <a:solidFill>
                  <a:srgbClr val="6F9710"/>
                </a:solidFill>
              </a:rPr>
              <a:t>Rowan University </a:t>
            </a:r>
            <a:br>
              <a:rPr lang="en-US" dirty="0">
                <a:solidFill>
                  <a:srgbClr val="6F9710"/>
                </a:solidFill>
              </a:rPr>
            </a:br>
            <a:r>
              <a:rPr lang="en-US" dirty="0">
                <a:solidFill>
                  <a:srgbClr val="6F9710"/>
                </a:solidFill>
              </a:rPr>
              <a:t>Philippine American Coalition </a:t>
            </a:r>
            <a:br>
              <a:rPr lang="en-US" dirty="0">
                <a:solidFill>
                  <a:srgbClr val="6F9710"/>
                </a:solidFill>
              </a:rPr>
            </a:br>
            <a:r>
              <a:rPr lang="en-US" dirty="0">
                <a:solidFill>
                  <a:srgbClr val="6F9710"/>
                </a:solidFill>
              </a:rPr>
              <a:t>(RU PAC)</a:t>
            </a:r>
          </a:p>
          <a:p>
            <a:pPr lvl="0"/>
            <a:r>
              <a:rPr lang="en-US" dirty="0">
                <a:solidFill>
                  <a:srgbClr val="6F9710"/>
                </a:solidFill>
              </a:rPr>
              <a:t>Muslim Student Association</a:t>
            </a:r>
          </a:p>
          <a:p>
            <a:pPr lvl="0"/>
            <a:r>
              <a:rPr lang="en-US" dirty="0">
                <a:solidFill>
                  <a:srgbClr val="6F9710"/>
                </a:solidFill>
              </a:rPr>
              <a:t>National Association for the </a:t>
            </a:r>
            <a:br>
              <a:rPr lang="en-US" dirty="0">
                <a:solidFill>
                  <a:srgbClr val="6F9710"/>
                </a:solidFill>
              </a:rPr>
            </a:br>
            <a:r>
              <a:rPr lang="en-US" dirty="0">
                <a:solidFill>
                  <a:srgbClr val="6F9710"/>
                </a:solidFill>
              </a:rPr>
              <a:t>Advancement of Colored People  (NAACP)</a:t>
            </a:r>
          </a:p>
          <a:p>
            <a:pPr lvl="0"/>
            <a:r>
              <a:rPr lang="en-US" dirty="0">
                <a:solidFill>
                  <a:srgbClr val="6F9710"/>
                </a:solidFill>
              </a:rPr>
              <a:t>New Life Ministry</a:t>
            </a:r>
          </a:p>
          <a:p>
            <a:pPr lvl="0"/>
            <a:r>
              <a:rPr lang="en-US" dirty="0">
                <a:solidFill>
                  <a:srgbClr val="6F9710"/>
                </a:solidFill>
              </a:rPr>
              <a:t>Prism</a:t>
            </a:r>
          </a:p>
          <a:p>
            <a:pPr lvl="0"/>
            <a:r>
              <a:rPr lang="en-US" dirty="0">
                <a:solidFill>
                  <a:srgbClr val="6F9710"/>
                </a:solidFill>
              </a:rPr>
              <a:t>Progressive Student Alliance (PSA)</a:t>
            </a:r>
          </a:p>
          <a:p>
            <a:pPr lvl="0"/>
            <a:r>
              <a:rPr lang="en-US" dirty="0">
                <a:solidFill>
                  <a:srgbClr val="6F9710"/>
                </a:solidFill>
              </a:rPr>
              <a:t>Student Organization for Caribbean Awareness (SOCA)</a:t>
            </a:r>
          </a:p>
          <a:p>
            <a:pPr lvl="0"/>
            <a:r>
              <a:rPr lang="en-US" dirty="0">
                <a:solidFill>
                  <a:srgbClr val="6F9710"/>
                </a:solidFill>
              </a:rPr>
              <a:t>Students United for Mentorship and Service</a:t>
            </a:r>
          </a:p>
          <a:p>
            <a:pPr lvl="0"/>
            <a:r>
              <a:rPr lang="en-US" dirty="0">
                <a:solidFill>
                  <a:srgbClr val="6F9710"/>
                </a:solidFill>
              </a:rPr>
              <a:t>True Colors</a:t>
            </a:r>
          </a:p>
          <a:p>
            <a:pPr lvl="0"/>
            <a:r>
              <a:rPr lang="en-US" dirty="0">
                <a:solidFill>
                  <a:srgbClr val="6F9710"/>
                </a:solidFill>
              </a:rPr>
              <a:t>United Latino Association</a:t>
            </a:r>
          </a:p>
          <a:p>
            <a:pPr lvl="0"/>
            <a:r>
              <a:rPr lang="en-US" dirty="0">
                <a:solidFill>
                  <a:srgbClr val="6F9710"/>
                </a:solidFill>
              </a:rPr>
              <a:t>Queer People of Color (</a:t>
            </a:r>
            <a:r>
              <a:rPr lang="en-US" dirty="0" err="1">
                <a:solidFill>
                  <a:srgbClr val="6F9710"/>
                </a:solidFill>
              </a:rPr>
              <a:t>QPoC</a:t>
            </a:r>
            <a:r>
              <a:rPr lang="en-US" dirty="0">
                <a:solidFill>
                  <a:srgbClr val="6F9710"/>
                </a:solidFill>
              </a:rPr>
              <a:t>)</a:t>
            </a:r>
          </a:p>
        </p:txBody>
      </p:sp>
      <p:sp>
        <p:nvSpPr>
          <p:cNvPr id="2" name="Title 1"/>
          <p:cNvSpPr>
            <a:spLocks noGrp="1"/>
          </p:cNvSpPr>
          <p:nvPr>
            <p:ph type="title"/>
          </p:nvPr>
        </p:nvSpPr>
        <p:spPr/>
        <p:txBody>
          <a:bodyPr>
            <a:normAutofit fontScale="90000"/>
          </a:bodyPr>
          <a:lstStyle/>
          <a:p>
            <a:r>
              <a:rPr lang="en-US" b="1" dirty="0">
                <a:solidFill>
                  <a:srgbClr val="DE3B30"/>
                </a:solidFill>
                <a:latin typeface="Arial Rounded MT Bold" panose="020F0704030504030204" pitchFamily="34" charset="0"/>
              </a:rPr>
              <a:t>Affiliated Student Organizations</a:t>
            </a:r>
          </a:p>
        </p:txBody>
      </p:sp>
    </p:spTree>
    <p:extLst>
      <p:ext uri="{BB962C8B-B14F-4D97-AF65-F5344CB8AC3E}">
        <p14:creationId xmlns:p14="http://schemas.microsoft.com/office/powerpoint/2010/main" val="170924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4597399" cy="5588000"/>
          </a:xfrm>
        </p:spPr>
        <p:txBody>
          <a:bodyPr>
            <a:noAutofit/>
          </a:bodyPr>
          <a:lstStyle/>
          <a:p>
            <a:pPr marL="0" indent="0">
              <a:spcBef>
                <a:spcPts val="0"/>
              </a:spcBef>
              <a:buNone/>
            </a:pPr>
            <a:endParaRPr lang="en-US" sz="500" b="1" dirty="0"/>
          </a:p>
          <a:p>
            <a:pPr marL="0" indent="0">
              <a:spcBef>
                <a:spcPts val="0"/>
              </a:spcBef>
              <a:buNone/>
            </a:pPr>
            <a:r>
              <a:rPr lang="en-US" sz="1800" b="1" dirty="0">
                <a:solidFill>
                  <a:srgbClr val="4EB6BA"/>
                </a:solidFill>
              </a:rPr>
              <a:t>Tara Ferrucci</a:t>
            </a:r>
            <a:r>
              <a:rPr lang="en-US" sz="1800" b="1" dirty="0"/>
              <a:t/>
            </a:r>
            <a:br>
              <a:rPr lang="en-US" sz="1800" b="1" dirty="0"/>
            </a:br>
            <a:r>
              <a:rPr lang="en-US" sz="1600" dirty="0"/>
              <a:t>Administrative Assistant</a:t>
            </a:r>
            <a:br>
              <a:rPr lang="en-US" sz="1600" dirty="0"/>
            </a:br>
            <a:r>
              <a:rPr lang="en-US" sz="1600" dirty="0">
                <a:hlinkClick r:id="rId2"/>
              </a:rPr>
              <a:t>ferrucci@rowan.edu</a:t>
            </a:r>
            <a:endParaRPr lang="en-US" sz="1600" dirty="0"/>
          </a:p>
          <a:p>
            <a:pPr marL="0" indent="0">
              <a:spcBef>
                <a:spcPts val="0"/>
              </a:spcBef>
              <a:buNone/>
            </a:pPr>
            <a:endParaRPr lang="en-US" sz="800" b="1" dirty="0"/>
          </a:p>
          <a:p>
            <a:pPr marL="0" indent="0">
              <a:spcBef>
                <a:spcPts val="0"/>
              </a:spcBef>
              <a:buNone/>
            </a:pPr>
            <a:r>
              <a:rPr lang="en-US" sz="1800" b="1" dirty="0">
                <a:solidFill>
                  <a:srgbClr val="4EB6BA"/>
                </a:solidFill>
              </a:rPr>
              <a:t>Gardy J. Guiteau  </a:t>
            </a:r>
          </a:p>
          <a:p>
            <a:pPr marL="0" indent="0">
              <a:spcBef>
                <a:spcPts val="0"/>
              </a:spcBef>
              <a:buNone/>
            </a:pPr>
            <a:r>
              <a:rPr lang="en-US" sz="1600" dirty="0"/>
              <a:t>Director of Social Justice, Inclusion, </a:t>
            </a:r>
            <a:br>
              <a:rPr lang="en-US" sz="1600" dirty="0"/>
            </a:br>
            <a:r>
              <a:rPr lang="en-US" sz="1600" dirty="0"/>
              <a:t>and Conflict Resolution Initiatives</a:t>
            </a:r>
            <a:br>
              <a:rPr lang="en-US" sz="1600" dirty="0"/>
            </a:br>
            <a:r>
              <a:rPr lang="en-US" sz="1600" dirty="0"/>
              <a:t>guiteau@rowan.edu</a:t>
            </a:r>
            <a:r>
              <a:rPr lang="en-US" sz="500" dirty="0"/>
              <a:t> </a:t>
            </a:r>
          </a:p>
          <a:p>
            <a:pPr marL="0" indent="0">
              <a:spcBef>
                <a:spcPts val="0"/>
              </a:spcBef>
              <a:buNone/>
            </a:pPr>
            <a:endParaRPr lang="en-US" sz="800" dirty="0"/>
          </a:p>
          <a:p>
            <a:pPr marL="0" indent="0">
              <a:spcBef>
                <a:spcPts val="0"/>
              </a:spcBef>
              <a:buNone/>
            </a:pPr>
            <a:r>
              <a:rPr lang="en-US" sz="1800" b="1" dirty="0">
                <a:solidFill>
                  <a:srgbClr val="4EB6BA"/>
                </a:solidFill>
              </a:rPr>
              <a:t>Temple Jordan </a:t>
            </a:r>
          </a:p>
          <a:p>
            <a:pPr marL="0" indent="0">
              <a:spcBef>
                <a:spcPts val="0"/>
              </a:spcBef>
              <a:buNone/>
            </a:pPr>
            <a:r>
              <a:rPr lang="en-US" sz="1600" dirty="0"/>
              <a:t>Assistant Director of Mentoring </a:t>
            </a:r>
            <a:br>
              <a:rPr lang="en-US" sz="1600" dirty="0"/>
            </a:br>
            <a:r>
              <a:rPr lang="en-US" sz="1600" dirty="0"/>
              <a:t>and Inclusion Programs</a:t>
            </a:r>
            <a:br>
              <a:rPr lang="en-US" sz="1600" dirty="0"/>
            </a:br>
            <a:r>
              <a:rPr lang="en-US" sz="1600" dirty="0"/>
              <a:t>jordan@rowan.edu</a:t>
            </a:r>
          </a:p>
          <a:p>
            <a:pPr marL="0" indent="0">
              <a:spcBef>
                <a:spcPts val="0"/>
              </a:spcBef>
              <a:buNone/>
            </a:pPr>
            <a:endParaRPr lang="en-US" sz="500" dirty="0"/>
          </a:p>
          <a:p>
            <a:pPr marL="0" indent="0">
              <a:spcBef>
                <a:spcPts val="0"/>
              </a:spcBef>
              <a:buNone/>
            </a:pPr>
            <a:r>
              <a:rPr lang="en-US" sz="1800" b="1" dirty="0">
                <a:solidFill>
                  <a:srgbClr val="4EB6BA"/>
                </a:solidFill>
              </a:rPr>
              <a:t>John T. Mills </a:t>
            </a:r>
          </a:p>
          <a:p>
            <a:pPr marL="0" indent="0">
              <a:spcBef>
                <a:spcPts val="0"/>
              </a:spcBef>
              <a:buNone/>
            </a:pPr>
            <a:r>
              <a:rPr lang="en-US" sz="1600" dirty="0"/>
              <a:t>Assistant Director of Multicultural </a:t>
            </a:r>
            <a:br>
              <a:rPr lang="en-US" sz="1600" dirty="0"/>
            </a:br>
            <a:r>
              <a:rPr lang="en-US" sz="1600" dirty="0"/>
              <a:t>and Inclusion Programs</a:t>
            </a:r>
          </a:p>
          <a:p>
            <a:pPr marL="0" indent="0">
              <a:spcBef>
                <a:spcPts val="0"/>
              </a:spcBef>
              <a:buNone/>
            </a:pPr>
            <a:r>
              <a:rPr lang="en-US" sz="1600" dirty="0"/>
              <a:t>millsj@rowan.edu</a:t>
            </a:r>
          </a:p>
          <a:p>
            <a:pPr marL="0" indent="0">
              <a:spcBef>
                <a:spcPts val="0"/>
              </a:spcBef>
              <a:buNone/>
            </a:pPr>
            <a:endParaRPr lang="en-US" sz="900" b="1" dirty="0">
              <a:solidFill>
                <a:srgbClr val="4EB6BA"/>
              </a:solidFill>
            </a:endParaRPr>
          </a:p>
          <a:p>
            <a:pPr marL="0" indent="0">
              <a:spcBef>
                <a:spcPts val="0"/>
              </a:spcBef>
              <a:buNone/>
            </a:pPr>
            <a:r>
              <a:rPr lang="en-US" sz="1600" b="1" dirty="0" err="1">
                <a:solidFill>
                  <a:srgbClr val="4EB6BA"/>
                </a:solidFill>
              </a:rPr>
              <a:t>JoAnna</a:t>
            </a:r>
            <a:r>
              <a:rPr lang="en-US" sz="1600" b="1" dirty="0">
                <a:solidFill>
                  <a:srgbClr val="4EB6BA"/>
                </a:solidFill>
              </a:rPr>
              <a:t> Murphy</a:t>
            </a:r>
          </a:p>
          <a:p>
            <a:pPr marL="0" indent="0">
              <a:spcBef>
                <a:spcPts val="0"/>
              </a:spcBef>
              <a:buNone/>
            </a:pPr>
            <a:r>
              <a:rPr lang="en-US" sz="1600" dirty="0"/>
              <a:t>Assistant Director of Women’s &amp; Inclusion Programs</a:t>
            </a:r>
            <a:br>
              <a:rPr lang="en-US" sz="1600" dirty="0"/>
            </a:br>
            <a:r>
              <a:rPr lang="en-US" sz="1600" dirty="0" err="1"/>
              <a:t>murphyjr@rowan.edu</a:t>
            </a:r>
            <a:endParaRPr lang="en-US" sz="1600" dirty="0"/>
          </a:p>
          <a:p>
            <a:pPr marL="0" indent="0">
              <a:spcBef>
                <a:spcPts val="0"/>
              </a:spcBef>
              <a:buNone/>
            </a:pPr>
            <a:endParaRPr lang="en-US" sz="500" dirty="0"/>
          </a:p>
        </p:txBody>
      </p:sp>
      <p:sp>
        <p:nvSpPr>
          <p:cNvPr id="4" name="Title 1"/>
          <p:cNvSpPr>
            <a:spLocks noGrp="1"/>
          </p:cNvSpPr>
          <p:nvPr>
            <p:ph type="title"/>
          </p:nvPr>
        </p:nvSpPr>
        <p:spPr>
          <a:xfrm>
            <a:off x="414470" y="136287"/>
            <a:ext cx="8272330" cy="838200"/>
          </a:xfrm>
        </p:spPr>
        <p:txBody>
          <a:bodyPr>
            <a:noAutofit/>
          </a:bodyPr>
          <a:lstStyle/>
          <a:p>
            <a:pPr marL="0" indent="0"/>
            <a:r>
              <a:rPr lang="en-US" sz="5400" b="1" dirty="0">
                <a:solidFill>
                  <a:srgbClr val="E62756"/>
                </a:solidFill>
                <a:latin typeface="Arial Rounded MT Bold" panose="020F0704030504030204" pitchFamily="34" charset="0"/>
              </a:rPr>
              <a:t>Our Professional Staff</a:t>
            </a:r>
          </a:p>
        </p:txBody>
      </p:sp>
      <p:sp>
        <p:nvSpPr>
          <p:cNvPr id="2" name="TextBox 1"/>
          <p:cNvSpPr txBox="1"/>
          <p:nvPr/>
        </p:nvSpPr>
        <p:spPr>
          <a:xfrm>
            <a:off x="4671520" y="1066800"/>
            <a:ext cx="3824780" cy="1200329"/>
          </a:xfrm>
          <a:prstGeom prst="rect">
            <a:avLst/>
          </a:prstGeom>
          <a:noFill/>
        </p:spPr>
        <p:txBody>
          <a:bodyPr wrap="square" rtlCol="0">
            <a:spAutoFit/>
          </a:bodyPr>
          <a:lstStyle/>
          <a:p>
            <a:r>
              <a:rPr lang="en-US" sz="1800" b="1" dirty="0">
                <a:solidFill>
                  <a:srgbClr val="E62756"/>
                </a:solidFill>
                <a:latin typeface="+mj-lt"/>
              </a:rPr>
              <a:t>Phone: </a:t>
            </a:r>
            <a:r>
              <a:rPr lang="en-US" sz="1800" dirty="0">
                <a:solidFill>
                  <a:srgbClr val="E62756"/>
                </a:solidFill>
                <a:latin typeface="+mj-lt"/>
              </a:rPr>
              <a:t>(856) 256-5495 </a:t>
            </a:r>
            <a:r>
              <a:rPr lang="en-US" sz="1800" dirty="0">
                <a:solidFill>
                  <a:srgbClr val="4EB6BA"/>
                </a:solidFill>
                <a:latin typeface="+mj-lt"/>
              </a:rPr>
              <a:t>|</a:t>
            </a:r>
            <a:r>
              <a:rPr lang="en-US" sz="1800" dirty="0">
                <a:solidFill>
                  <a:srgbClr val="E62756"/>
                </a:solidFill>
                <a:latin typeface="+mj-lt"/>
              </a:rPr>
              <a:t> </a:t>
            </a:r>
            <a:r>
              <a:rPr lang="en-US" sz="1800" b="1" dirty="0">
                <a:solidFill>
                  <a:srgbClr val="E62756"/>
                </a:solidFill>
                <a:latin typeface="+mj-lt"/>
              </a:rPr>
              <a:t>Fax: </a:t>
            </a:r>
            <a:r>
              <a:rPr lang="en-US" sz="1800" dirty="0">
                <a:solidFill>
                  <a:srgbClr val="E62756"/>
                </a:solidFill>
                <a:latin typeface="+mj-lt"/>
              </a:rPr>
              <a:t>(856) 256-4856 </a:t>
            </a:r>
            <a:r>
              <a:rPr lang="en-US" sz="1800" dirty="0">
                <a:solidFill>
                  <a:srgbClr val="4EB6BA"/>
                </a:solidFill>
                <a:latin typeface="+mj-lt"/>
              </a:rPr>
              <a:t>|</a:t>
            </a:r>
            <a:r>
              <a:rPr lang="en-US" sz="1800" dirty="0">
                <a:solidFill>
                  <a:schemeClr val="tx2"/>
                </a:solidFill>
                <a:latin typeface="+mj-lt"/>
              </a:rPr>
              <a:t> </a:t>
            </a:r>
            <a:r>
              <a:rPr lang="en-US" sz="1800" dirty="0">
                <a:solidFill>
                  <a:srgbClr val="E62756"/>
                </a:solidFill>
                <a:latin typeface="+mj-lt"/>
                <a:hlinkClick r:id="rId3"/>
              </a:rPr>
              <a:t>socialjustice@rowan.edu</a:t>
            </a:r>
            <a:endParaRPr lang="en-US" sz="1800" dirty="0">
              <a:solidFill>
                <a:srgbClr val="E62756"/>
              </a:solidFill>
              <a:latin typeface="+mj-lt"/>
            </a:endParaRPr>
          </a:p>
          <a:p>
            <a:r>
              <a:rPr lang="en-US" sz="1800" b="1" dirty="0">
                <a:solidFill>
                  <a:srgbClr val="E62756"/>
                </a:solidFill>
                <a:latin typeface="+mj-lt"/>
              </a:rPr>
              <a:t>Location: </a:t>
            </a:r>
            <a:r>
              <a:rPr lang="en-US" sz="1800" dirty="0">
                <a:solidFill>
                  <a:srgbClr val="E62756"/>
                </a:solidFill>
                <a:latin typeface="+mj-lt"/>
              </a:rPr>
              <a:t>Hawthorn Hall – 2</a:t>
            </a:r>
            <a:r>
              <a:rPr lang="en-US" sz="1800" baseline="30000" dirty="0">
                <a:solidFill>
                  <a:srgbClr val="E62756"/>
                </a:solidFill>
                <a:latin typeface="+mj-lt"/>
              </a:rPr>
              <a:t>nd</a:t>
            </a:r>
            <a:r>
              <a:rPr lang="en-US" sz="1800" dirty="0">
                <a:solidFill>
                  <a:srgbClr val="E62756"/>
                </a:solidFill>
                <a:latin typeface="+mj-lt"/>
              </a:rPr>
              <a:t> Floor</a:t>
            </a:r>
            <a:r>
              <a:rPr lang="en-US" sz="1800" dirty="0">
                <a:solidFill>
                  <a:srgbClr val="4EB6BA"/>
                </a:solidFill>
                <a:latin typeface="+mj-lt"/>
              </a:rPr>
              <a:t>|</a:t>
            </a:r>
            <a:r>
              <a:rPr lang="en-US" sz="1800" dirty="0">
                <a:solidFill>
                  <a:schemeClr val="tx2"/>
                </a:solidFill>
                <a:latin typeface="+mj-lt"/>
              </a:rPr>
              <a:t> </a:t>
            </a:r>
            <a:r>
              <a:rPr lang="en-US" sz="1800" dirty="0">
                <a:solidFill>
                  <a:schemeClr val="tx2"/>
                </a:solidFill>
                <a:latin typeface="+mj-lt"/>
                <a:hlinkClick r:id="rId4"/>
              </a:rPr>
              <a:t>www.rowan.edu/sjicr</a:t>
            </a:r>
            <a:r>
              <a:rPr lang="en-US" sz="1800" dirty="0">
                <a:solidFill>
                  <a:schemeClr val="tx2"/>
                </a:solidFill>
                <a:latin typeface="+mj-lt"/>
              </a:rPr>
              <a:t> </a:t>
            </a:r>
          </a:p>
        </p:txBody>
      </p:sp>
    </p:spTree>
    <p:extLst>
      <p:ext uri="{BB962C8B-B14F-4D97-AF65-F5344CB8AC3E}">
        <p14:creationId xmlns:p14="http://schemas.microsoft.com/office/powerpoint/2010/main" val="53959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52"/>
            <a:ext cx="8229600" cy="956190"/>
          </a:xfrm>
        </p:spPr>
        <p:txBody>
          <a:bodyPr>
            <a:normAutofit/>
          </a:bodyPr>
          <a:lstStyle/>
          <a:p>
            <a:r>
              <a:rPr lang="en-US" sz="5400" b="1" dirty="0">
                <a:solidFill>
                  <a:srgbClr val="E62756"/>
                </a:solidFill>
                <a:latin typeface="Arial Rounded MT Bold" panose="020F0704030504030204" pitchFamily="34" charset="0"/>
              </a:rPr>
              <a:t>Who Are You?</a:t>
            </a:r>
          </a:p>
        </p:txBody>
      </p:sp>
      <p:pic>
        <p:nvPicPr>
          <p:cNvPr id="2050" name="Picture 2" descr="https://s-media-cache-ak0.pinimg.com/236x/31/72/b7/3172b70b75ddf65db04b9ec53f8b6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25" y="1435584"/>
            <a:ext cx="1440780" cy="1440781"/>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thumb7.shutterstock.com/display_pic_with_logo/247744/247744,1320994365,1/stock-vector-hip-hop-88560592.jpg"/>
          <p:cNvPicPr>
            <a:picLocks noChangeAspect="1" noChangeArrowheads="1"/>
          </p:cNvPicPr>
          <p:nvPr/>
        </p:nvPicPr>
        <p:blipFill rotWithShape="1">
          <a:blip r:embed="rId3">
            <a:extLst>
              <a:ext uri="{28A0092B-C50C-407E-A947-70E740481C1C}">
                <a14:useLocalDpi xmlns:a14="http://schemas.microsoft.com/office/drawing/2010/main" val="0"/>
              </a:ext>
            </a:extLst>
          </a:blip>
          <a:srcRect b="5210"/>
          <a:stretch/>
        </p:blipFill>
        <p:spPr bwMode="auto">
          <a:xfrm>
            <a:off x="4507596" y="1435584"/>
            <a:ext cx="2195045" cy="1590560"/>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static2.crated.com/gMlT0uZFTu02ca16BdCTEl1ZvVo=/fit-in/960x960/filters:quality(90)/crated/thumbs/art/2014/05/18/8f25e5b34883452b22b9b35435d790f1/9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06" y="3636123"/>
            <a:ext cx="2414490" cy="2286220"/>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3.bp.blogspot.com/-Q1damJGOto8/Ue3kAGBhylI/AAAAAAAAUq4/J784IHuB17A/s1600/LatinoFestLogo1.jpg"/>
          <p:cNvPicPr>
            <a:picLocks noChangeAspect="1" noChangeArrowheads="1"/>
          </p:cNvPicPr>
          <p:nvPr/>
        </p:nvPicPr>
        <p:blipFill rotWithShape="1">
          <a:blip r:embed="rId5">
            <a:extLst>
              <a:ext uri="{28A0092B-C50C-407E-A947-70E740481C1C}">
                <a14:useLocalDpi xmlns:a14="http://schemas.microsoft.com/office/drawing/2010/main" val="0"/>
              </a:ext>
            </a:extLst>
          </a:blip>
          <a:srcRect l="2439" r="4873" b="36207"/>
          <a:stretch/>
        </p:blipFill>
        <p:spPr bwMode="auto">
          <a:xfrm>
            <a:off x="2297797" y="1522416"/>
            <a:ext cx="2209799" cy="1267115"/>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http://rlv.zcache.ca/i_love_classical_music_heart_custom_personalized_round_sticker-r6730848969e14e5c8d5de843b749cce7_v9wth_8byvr_1024.jpg"/>
          <p:cNvPicPr>
            <a:picLocks noChangeAspect="1" noChangeArrowheads="1"/>
          </p:cNvPicPr>
          <p:nvPr/>
        </p:nvPicPr>
        <p:blipFill rotWithShape="1">
          <a:blip r:embed="rId6">
            <a:extLst>
              <a:ext uri="{28A0092B-C50C-407E-A947-70E740481C1C}">
                <a14:useLocalDpi xmlns:a14="http://schemas.microsoft.com/office/drawing/2010/main" val="0"/>
              </a:ext>
            </a:extLst>
          </a:blip>
          <a:srcRect l="3926" t="3802" r="3273" b="4738"/>
          <a:stretch/>
        </p:blipFill>
        <p:spPr bwMode="auto">
          <a:xfrm>
            <a:off x="4165420" y="3931768"/>
            <a:ext cx="1791809" cy="1765903"/>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 descr="https://upsidedownography.files.wordpress.com/2013/08/rock-n-ro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48" y="4094330"/>
            <a:ext cx="1959124" cy="144078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18" descr="http://cps-static.rovicorp.com/3/JPG_400/MI0003/303/MI0003303867.jpg?partner=allrovi.com"/>
          <p:cNvPicPr>
            <a:picLocks noChangeAspect="1" noChangeArrowheads="1"/>
          </p:cNvPicPr>
          <p:nvPr/>
        </p:nvPicPr>
        <p:blipFill rotWithShape="1">
          <a:blip r:embed="rId8">
            <a:extLst>
              <a:ext uri="{28A0092B-C50C-407E-A947-70E740481C1C}">
                <a14:useLocalDpi xmlns:a14="http://schemas.microsoft.com/office/drawing/2010/main" val="0"/>
              </a:ext>
            </a:extLst>
          </a:blip>
          <a:srcRect l="10440" t="1946" r="14559" b="28631"/>
          <a:stretch/>
        </p:blipFill>
        <p:spPr bwMode="auto">
          <a:xfrm>
            <a:off x="7001587" y="1169672"/>
            <a:ext cx="2100960" cy="1939886"/>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0" descr="https://secure.static.tumblr.com/e4042ef963c193c69fdcbf2d0eda9e47/durfo6z/V7Wneu6y0/tumblr_static_tumblr_static_1tcea5ffj9no8skokkwc00ws0_6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5871" y="4059885"/>
            <a:ext cx="2750454" cy="15471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78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62"/>
                                        </p:tgtEl>
                                        <p:attrNameLst>
                                          <p:attrName>style.visibility</p:attrName>
                                        </p:attrNameLst>
                                      </p:cBhvr>
                                      <p:to>
                                        <p:strVal val="visible"/>
                                      </p:to>
                                    </p:set>
                                    <p:animEffect transition="in" filter="fade">
                                      <p:cBhvr>
                                        <p:cTn id="14" dur="1000"/>
                                        <p:tgtEl>
                                          <p:spTgt spid="2062"/>
                                        </p:tgtEl>
                                      </p:cBhvr>
                                    </p:animEffect>
                                    <p:anim calcmode="lin" valueType="num">
                                      <p:cBhvr>
                                        <p:cTn id="15" dur="1000" fill="hold"/>
                                        <p:tgtEl>
                                          <p:spTgt spid="2062"/>
                                        </p:tgtEl>
                                        <p:attrNameLst>
                                          <p:attrName>ppt_x</p:attrName>
                                        </p:attrNameLst>
                                      </p:cBhvr>
                                      <p:tavLst>
                                        <p:tav tm="0">
                                          <p:val>
                                            <p:strVal val="#ppt_x"/>
                                          </p:val>
                                        </p:tav>
                                        <p:tav tm="100000">
                                          <p:val>
                                            <p:strVal val="#ppt_x"/>
                                          </p:val>
                                        </p:tav>
                                      </p:tavLst>
                                    </p:anim>
                                    <p:anim calcmode="lin" valueType="num">
                                      <p:cBhvr>
                                        <p:cTn id="16"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60"/>
                                        </p:tgtEl>
                                        <p:attrNameLst>
                                          <p:attrName>style.visibility</p:attrName>
                                        </p:attrNameLst>
                                      </p:cBhvr>
                                      <p:to>
                                        <p:strVal val="visible"/>
                                      </p:to>
                                    </p:set>
                                    <p:animEffect transition="in" filter="fade">
                                      <p:cBhvr>
                                        <p:cTn id="42" dur="1000"/>
                                        <p:tgtEl>
                                          <p:spTgt spid="2060"/>
                                        </p:tgtEl>
                                      </p:cBhvr>
                                    </p:animEffect>
                                    <p:anim calcmode="lin" valueType="num">
                                      <p:cBhvr>
                                        <p:cTn id="43" dur="1000" fill="hold"/>
                                        <p:tgtEl>
                                          <p:spTgt spid="2060"/>
                                        </p:tgtEl>
                                        <p:attrNameLst>
                                          <p:attrName>ppt_x</p:attrName>
                                        </p:attrNameLst>
                                      </p:cBhvr>
                                      <p:tavLst>
                                        <p:tav tm="0">
                                          <p:val>
                                            <p:strVal val="#ppt_x"/>
                                          </p:val>
                                        </p:tav>
                                        <p:tav tm="100000">
                                          <p:val>
                                            <p:strVal val="#ppt_x"/>
                                          </p:val>
                                        </p:tav>
                                      </p:tavLst>
                                    </p:anim>
                                    <p:anim calcmode="lin" valueType="num">
                                      <p:cBhvr>
                                        <p:cTn id="44"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64"/>
                                        </p:tgtEl>
                                        <p:attrNameLst>
                                          <p:attrName>style.visibility</p:attrName>
                                        </p:attrNameLst>
                                      </p:cBhvr>
                                      <p:to>
                                        <p:strVal val="visible"/>
                                      </p:to>
                                    </p:set>
                                    <p:animEffect transition="in" filter="fade">
                                      <p:cBhvr>
                                        <p:cTn id="49" dur="1000"/>
                                        <p:tgtEl>
                                          <p:spTgt spid="2064"/>
                                        </p:tgtEl>
                                      </p:cBhvr>
                                    </p:animEffect>
                                    <p:anim calcmode="lin" valueType="num">
                                      <p:cBhvr>
                                        <p:cTn id="50" dur="1000" fill="hold"/>
                                        <p:tgtEl>
                                          <p:spTgt spid="2064"/>
                                        </p:tgtEl>
                                        <p:attrNameLst>
                                          <p:attrName>ppt_x</p:attrName>
                                        </p:attrNameLst>
                                      </p:cBhvr>
                                      <p:tavLst>
                                        <p:tav tm="0">
                                          <p:val>
                                            <p:strVal val="#ppt_x"/>
                                          </p:val>
                                        </p:tav>
                                        <p:tav tm="100000">
                                          <p:val>
                                            <p:strVal val="#ppt_x"/>
                                          </p:val>
                                        </p:tav>
                                      </p:tavLst>
                                    </p:anim>
                                    <p:anim calcmode="lin" valueType="num">
                                      <p:cBhvr>
                                        <p:cTn id="51"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52"/>
            <a:ext cx="8229600" cy="956190"/>
          </a:xfrm>
        </p:spPr>
        <p:txBody>
          <a:bodyPr>
            <a:normAutofit/>
          </a:bodyPr>
          <a:lstStyle/>
          <a:p>
            <a:r>
              <a:rPr lang="en-US" sz="5400" b="1" dirty="0">
                <a:solidFill>
                  <a:srgbClr val="959D49"/>
                </a:solidFill>
                <a:latin typeface="Arial Rounded MT Bold" panose="020F0704030504030204" pitchFamily="34" charset="0"/>
              </a:rPr>
              <a:t>Who Are You?</a:t>
            </a:r>
          </a:p>
        </p:txBody>
      </p:sp>
      <p:pic>
        <p:nvPicPr>
          <p:cNvPr id="1026" name="Picture 2" descr="http://www.clker.com/cliparts/V/Y/o/S/w/r/toilet-ma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21" y="1406113"/>
            <a:ext cx="550086" cy="14162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Women, People, Person, Toilet, Bathroom, Hu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258" y="1406114"/>
            <a:ext cx="732510" cy="1456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ngmnexpo.com/cliparts/2015/09/202082-580x199.jpg"/>
          <p:cNvPicPr>
            <a:picLocks noChangeAspect="1" noChangeArrowheads="1"/>
          </p:cNvPicPr>
          <p:nvPr/>
        </p:nvPicPr>
        <p:blipFill rotWithShape="1">
          <a:blip r:embed="rId4">
            <a:extLst>
              <a:ext uri="{28A0092B-C50C-407E-A947-70E740481C1C}">
                <a14:useLocalDpi xmlns:a14="http://schemas.microsoft.com/office/drawing/2010/main" val="0"/>
              </a:ext>
            </a:extLst>
          </a:blip>
          <a:srcRect l="43112"/>
          <a:stretch/>
        </p:blipFill>
        <p:spPr bwMode="auto">
          <a:xfrm>
            <a:off x="6493883" y="1371350"/>
            <a:ext cx="1761216" cy="106222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guardianlv.com/wp-content/uploads/2014/11/Asian-American-Vote-Swings-Republican-Asians-voted-for-Obama.jpg"/>
          <p:cNvPicPr>
            <a:picLocks noChangeAspect="1" noChangeArrowheads="1"/>
          </p:cNvPicPr>
          <p:nvPr/>
        </p:nvPicPr>
        <p:blipFill rotWithShape="1">
          <a:blip r:embed="rId5">
            <a:extLst>
              <a:ext uri="{28A0092B-C50C-407E-A947-70E740481C1C}">
                <a14:useLocalDpi xmlns:a14="http://schemas.microsoft.com/office/drawing/2010/main" val="0"/>
              </a:ext>
            </a:extLst>
          </a:blip>
          <a:srcRect t="6862"/>
          <a:stretch/>
        </p:blipFill>
        <p:spPr bwMode="auto">
          <a:xfrm>
            <a:off x="368421" y="3284356"/>
            <a:ext cx="1912265" cy="1484210"/>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www.eaachicago.org/images/Shared/EAALogo-TransparantBg.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05566" y="3177767"/>
            <a:ext cx="1595917" cy="1595917"/>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http://worldartsme.com/images/american-symbols-free-clipart-1.jpg"/>
          <p:cNvPicPr>
            <a:picLocks noChangeAspect="1" noChangeArrowheads="1"/>
          </p:cNvPicPr>
          <p:nvPr/>
        </p:nvPicPr>
        <p:blipFill rotWithShape="1">
          <a:blip r:embed="rId7">
            <a:extLst>
              <a:ext uri="{28A0092B-C50C-407E-A947-70E740481C1C}">
                <a14:useLocalDpi xmlns:a14="http://schemas.microsoft.com/office/drawing/2010/main" val="0"/>
              </a:ext>
            </a:extLst>
          </a:blip>
          <a:srcRect b="81143"/>
          <a:stretch/>
        </p:blipFill>
        <p:spPr bwMode="auto">
          <a:xfrm>
            <a:off x="6303143" y="2351905"/>
            <a:ext cx="2196223" cy="511134"/>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wp.production.patheos.com/blogs/uncommongodcommongood/files/2016/02/african-36428_960_720.png"/>
          <p:cNvPicPr>
            <a:picLocks noChangeAspect="1" noChangeArrowheads="1"/>
          </p:cNvPicPr>
          <p:nvPr/>
        </p:nvPicPr>
        <p:blipFill rotWithShape="1">
          <a:blip r:embed="rId8">
            <a:extLst>
              <a:ext uri="{28A0092B-C50C-407E-A947-70E740481C1C}">
                <a14:useLocalDpi xmlns:a14="http://schemas.microsoft.com/office/drawing/2010/main" val="0"/>
              </a:ext>
            </a:extLst>
          </a:blip>
          <a:srcRect l="15508" t="6442" r="18712" b="21088"/>
          <a:stretch/>
        </p:blipFill>
        <p:spPr bwMode="auto">
          <a:xfrm>
            <a:off x="3844201" y="1390032"/>
            <a:ext cx="2214741" cy="122000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0" descr="http://wp.production.patheos.com/blogs/uncommongodcommongood/files/2016/02/african-36428_960_720.png"/>
          <p:cNvPicPr>
            <a:picLocks noChangeAspect="1" noChangeArrowheads="1"/>
          </p:cNvPicPr>
          <p:nvPr/>
        </p:nvPicPr>
        <p:blipFill rotWithShape="1">
          <a:blip r:embed="rId8">
            <a:extLst>
              <a:ext uri="{28A0092B-C50C-407E-A947-70E740481C1C}">
                <a14:useLocalDpi xmlns:a14="http://schemas.microsoft.com/office/drawing/2010/main" val="0"/>
              </a:ext>
            </a:extLst>
          </a:blip>
          <a:srcRect t="78448" r="44998"/>
          <a:stretch/>
        </p:blipFill>
        <p:spPr bwMode="auto">
          <a:xfrm>
            <a:off x="3843154" y="2610036"/>
            <a:ext cx="2250424" cy="440895"/>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http://rocklanddreamproject.org/images/LGBTQ.jpg"/>
          <p:cNvPicPr>
            <a:picLocks noChangeAspect="1" noChangeArrowheads="1"/>
          </p:cNvPicPr>
          <p:nvPr/>
        </p:nvPicPr>
        <p:blipFill rotWithShape="1">
          <a:blip r:embed="rId9">
            <a:extLst>
              <a:ext uri="{28A0092B-C50C-407E-A947-70E740481C1C}">
                <a14:useLocalDpi xmlns:a14="http://schemas.microsoft.com/office/drawing/2010/main" val="0"/>
              </a:ext>
            </a:extLst>
          </a:blip>
          <a:srcRect l="7954" r="6592"/>
          <a:stretch/>
        </p:blipFill>
        <p:spPr bwMode="auto">
          <a:xfrm>
            <a:off x="4331429" y="3290632"/>
            <a:ext cx="2297791" cy="1477934"/>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www.certidiritti.org/wp-content/uploads/2014/12/Transgender_symbol_HiRes_i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7226" y="1438238"/>
            <a:ext cx="1383302" cy="1424801"/>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cdn.xl.thumbs.canstockphoto.com/canstock12859023.jpg"/>
          <p:cNvPicPr>
            <a:picLocks noChangeAspect="1" noChangeArrowheads="1"/>
          </p:cNvPicPr>
          <p:nvPr/>
        </p:nvPicPr>
        <p:blipFill rotWithShape="1">
          <a:blip r:embed="rId11">
            <a:extLst>
              <a:ext uri="{28A0092B-C50C-407E-A947-70E740481C1C}">
                <a14:useLocalDpi xmlns:a14="http://schemas.microsoft.com/office/drawing/2010/main" val="0"/>
              </a:ext>
            </a:extLst>
          </a:blip>
          <a:srcRect b="7916"/>
          <a:stretch/>
        </p:blipFill>
        <p:spPr bwMode="auto">
          <a:xfrm>
            <a:off x="4628973" y="4920840"/>
            <a:ext cx="1602685" cy="159881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cdn.xl.thumbs.canstockphoto.com/canstock23855348.jpg"/>
          <p:cNvPicPr>
            <a:picLocks noChangeAspect="1" noChangeArrowheads="1"/>
          </p:cNvPicPr>
          <p:nvPr/>
        </p:nvPicPr>
        <p:blipFill rotWithShape="1">
          <a:blip r:embed="rId12">
            <a:extLst>
              <a:ext uri="{28A0092B-C50C-407E-A947-70E740481C1C}">
                <a14:useLocalDpi xmlns:a14="http://schemas.microsoft.com/office/drawing/2010/main" val="0"/>
              </a:ext>
            </a:extLst>
          </a:blip>
          <a:srcRect t="6054" b="14194"/>
          <a:stretch/>
        </p:blipFill>
        <p:spPr bwMode="auto">
          <a:xfrm>
            <a:off x="229459" y="5161256"/>
            <a:ext cx="1967768" cy="1198622"/>
          </a:xfrm>
          <a:prstGeom prst="rect">
            <a:avLst/>
          </a:prstGeom>
          <a:noFill/>
          <a:extLst>
            <a:ext uri="{909E8E84-426E-40dd-AFC4-6F175D3DCCD1}">
              <a14:hiddenFill xmlns="" xmlns:a14="http://schemas.microsoft.com/office/drawing/2010/main">
                <a:solidFill>
                  <a:srgbClr val="FFFFFF"/>
                </a:solidFill>
              </a14:hiddenFill>
            </a:ext>
          </a:extLst>
        </p:spPr>
      </p:pic>
      <p:pic>
        <p:nvPicPr>
          <p:cNvPr id="1056" name="Picture 32" descr="http://cdn.xl.thumbs.canstockphoto.com/canstock29789438.jpg"/>
          <p:cNvPicPr>
            <a:picLocks noChangeAspect="1" noChangeArrowheads="1"/>
          </p:cNvPicPr>
          <p:nvPr/>
        </p:nvPicPr>
        <p:blipFill rotWithShape="1">
          <a:blip r:embed="rId13">
            <a:extLst>
              <a:ext uri="{28A0092B-C50C-407E-A947-70E740481C1C}">
                <a14:useLocalDpi xmlns:a14="http://schemas.microsoft.com/office/drawing/2010/main" val="0"/>
              </a:ext>
            </a:extLst>
          </a:blip>
          <a:srcRect b="8621"/>
          <a:stretch/>
        </p:blipFill>
        <p:spPr bwMode="auto">
          <a:xfrm>
            <a:off x="2257726" y="5075453"/>
            <a:ext cx="2249232" cy="1370228"/>
          </a:xfrm>
          <a:prstGeom prst="rect">
            <a:avLst/>
          </a:prstGeom>
          <a:noFill/>
          <a:extLst>
            <a:ext uri="{909E8E84-426E-40dd-AFC4-6F175D3DCCD1}">
              <a14:hiddenFill xmlns="" xmlns:a14="http://schemas.microsoft.com/office/drawing/2010/main">
                <a:solidFill>
                  <a:srgbClr val="FFFFFF"/>
                </a:solidFill>
              </a14:hiddenFill>
            </a:ext>
          </a:extLst>
        </p:spPr>
      </p:pic>
      <p:pic>
        <p:nvPicPr>
          <p:cNvPr id="1058" name="Picture 34" descr="http://cdn.xl.thumbs.canstockphoto.com/canstock19630249.jpg"/>
          <p:cNvPicPr>
            <a:picLocks noChangeAspect="1" noChangeArrowheads="1"/>
          </p:cNvPicPr>
          <p:nvPr/>
        </p:nvPicPr>
        <p:blipFill rotWithShape="1">
          <a:blip r:embed="rId14">
            <a:extLst>
              <a:ext uri="{28A0092B-C50C-407E-A947-70E740481C1C}">
                <a14:useLocalDpi xmlns:a14="http://schemas.microsoft.com/office/drawing/2010/main" val="0"/>
              </a:ext>
            </a:extLst>
          </a:blip>
          <a:srcRect r="7279"/>
          <a:stretch/>
        </p:blipFill>
        <p:spPr bwMode="auto">
          <a:xfrm>
            <a:off x="6959163" y="3290632"/>
            <a:ext cx="1446912" cy="1477934"/>
          </a:xfrm>
          <a:prstGeom prst="rect">
            <a:avLst/>
          </a:prstGeom>
          <a:noFill/>
          <a:extLst>
            <a:ext uri="{909E8E84-426E-40dd-AFC4-6F175D3DCCD1}">
              <a14:hiddenFill xmlns="" xmlns:a14="http://schemas.microsoft.com/office/drawing/2010/main">
                <a:solidFill>
                  <a:srgbClr val="FFFFFF"/>
                </a:solidFill>
              </a14:hiddenFill>
            </a:ext>
          </a:extLst>
        </p:spPr>
      </p:pic>
      <p:pic>
        <p:nvPicPr>
          <p:cNvPr id="1060" name="Picture 36" descr="https://cdn.lock-lab.com/wp-content/uploads/2016/05/Religion.jpg?0b13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3673" y="5025772"/>
            <a:ext cx="2469249" cy="1388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87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0"/>
                                        </p:tgtEl>
                                        <p:attrNameLst>
                                          <p:attrName>style.visibility</p:attrName>
                                        </p:attrNameLst>
                                      </p:cBhvr>
                                      <p:to>
                                        <p:strVal val="visible"/>
                                      </p:to>
                                    </p:set>
                                    <p:anim calcmode="lin" valueType="num">
                                      <p:cBhvr additive="base">
                                        <p:cTn id="19" dur="500" fill="hold"/>
                                        <p:tgtEl>
                                          <p:spTgt spid="1050"/>
                                        </p:tgtEl>
                                        <p:attrNameLst>
                                          <p:attrName>ppt_x</p:attrName>
                                        </p:attrNameLst>
                                      </p:cBhvr>
                                      <p:tavLst>
                                        <p:tav tm="0">
                                          <p:val>
                                            <p:strVal val="#ppt_x"/>
                                          </p:val>
                                        </p:tav>
                                        <p:tav tm="100000">
                                          <p:val>
                                            <p:strVal val="#ppt_x"/>
                                          </p:val>
                                        </p:tav>
                                      </p:tavLst>
                                    </p:anim>
                                    <p:anim calcmode="lin" valueType="num">
                                      <p:cBhvr additive="base">
                                        <p:cTn id="20" dur="500" fill="hold"/>
                                        <p:tgtEl>
                                          <p:spTgt spid="1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4"/>
                                        </p:tgtEl>
                                        <p:attrNameLst>
                                          <p:attrName>style.visibility</p:attrName>
                                        </p:attrNameLst>
                                      </p:cBhvr>
                                      <p:to>
                                        <p:strVal val="visible"/>
                                      </p:to>
                                    </p:set>
                                    <p:anim calcmode="lin" valueType="num">
                                      <p:cBhvr additive="base">
                                        <p:cTn id="25" dur="500" fill="hold"/>
                                        <p:tgtEl>
                                          <p:spTgt spid="1044"/>
                                        </p:tgtEl>
                                        <p:attrNameLst>
                                          <p:attrName>ppt_x</p:attrName>
                                        </p:attrNameLst>
                                      </p:cBhvr>
                                      <p:tavLst>
                                        <p:tav tm="0">
                                          <p:val>
                                            <p:strVal val="#ppt_x"/>
                                          </p:val>
                                        </p:tav>
                                        <p:tav tm="100000">
                                          <p:val>
                                            <p:strVal val="#ppt_x"/>
                                          </p:val>
                                        </p:tav>
                                      </p:tavLst>
                                    </p:anim>
                                    <p:anim calcmode="lin" valueType="num">
                                      <p:cBhvr additive="base">
                                        <p:cTn id="26" dur="500" fill="hold"/>
                                        <p:tgtEl>
                                          <p:spTgt spid="10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additive="base">
                                        <p:cTn id="35" dur="500" fill="hold"/>
                                        <p:tgtEl>
                                          <p:spTgt spid="1032"/>
                                        </p:tgtEl>
                                        <p:attrNameLst>
                                          <p:attrName>ppt_x</p:attrName>
                                        </p:attrNameLst>
                                      </p:cBhvr>
                                      <p:tavLst>
                                        <p:tav tm="0">
                                          <p:val>
                                            <p:strVal val="#ppt_x"/>
                                          </p:val>
                                        </p:tav>
                                        <p:tav tm="100000">
                                          <p:val>
                                            <p:strVal val="#ppt_x"/>
                                          </p:val>
                                        </p:tav>
                                      </p:tavLst>
                                    </p:anim>
                                    <p:anim calcmode="lin" valueType="num">
                                      <p:cBhvr additive="base">
                                        <p:cTn id="3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42"/>
                                        </p:tgtEl>
                                        <p:attrNameLst>
                                          <p:attrName>style.visibility</p:attrName>
                                        </p:attrNameLst>
                                      </p:cBhvr>
                                      <p:to>
                                        <p:strVal val="visible"/>
                                      </p:to>
                                    </p:set>
                                    <p:anim calcmode="lin" valueType="num">
                                      <p:cBhvr additive="base">
                                        <p:cTn id="41" dur="500" fill="hold"/>
                                        <p:tgtEl>
                                          <p:spTgt spid="1042"/>
                                        </p:tgtEl>
                                        <p:attrNameLst>
                                          <p:attrName>ppt_x</p:attrName>
                                        </p:attrNameLst>
                                      </p:cBhvr>
                                      <p:tavLst>
                                        <p:tav tm="0">
                                          <p:val>
                                            <p:strVal val="#ppt_x"/>
                                          </p:val>
                                        </p:tav>
                                        <p:tav tm="100000">
                                          <p:val>
                                            <p:strVal val="#ppt_x"/>
                                          </p:val>
                                        </p:tav>
                                      </p:tavLst>
                                    </p:anim>
                                    <p:anim calcmode="lin" valueType="num">
                                      <p:cBhvr additive="base">
                                        <p:cTn id="42"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additive="base">
                                        <p:cTn id="47" dur="500" fill="hold"/>
                                        <p:tgtEl>
                                          <p:spTgt spid="1038"/>
                                        </p:tgtEl>
                                        <p:attrNameLst>
                                          <p:attrName>ppt_x</p:attrName>
                                        </p:attrNameLst>
                                      </p:cBhvr>
                                      <p:tavLst>
                                        <p:tav tm="0">
                                          <p:val>
                                            <p:strVal val="#ppt_x"/>
                                          </p:val>
                                        </p:tav>
                                        <p:tav tm="100000">
                                          <p:val>
                                            <p:strVal val="#ppt_x"/>
                                          </p:val>
                                        </p:tav>
                                      </p:tavLst>
                                    </p:anim>
                                    <p:anim calcmode="lin" valueType="num">
                                      <p:cBhvr additive="base">
                                        <p:cTn id="4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40"/>
                                        </p:tgtEl>
                                        <p:attrNameLst>
                                          <p:attrName>style.visibility</p:attrName>
                                        </p:attrNameLst>
                                      </p:cBhvr>
                                      <p:to>
                                        <p:strVal val="visible"/>
                                      </p:to>
                                    </p:set>
                                    <p:anim calcmode="lin" valueType="num">
                                      <p:cBhvr additive="base">
                                        <p:cTn id="53" dur="500" fill="hold"/>
                                        <p:tgtEl>
                                          <p:spTgt spid="1040"/>
                                        </p:tgtEl>
                                        <p:attrNameLst>
                                          <p:attrName>ppt_x</p:attrName>
                                        </p:attrNameLst>
                                      </p:cBhvr>
                                      <p:tavLst>
                                        <p:tav tm="0">
                                          <p:val>
                                            <p:strVal val="#ppt_x"/>
                                          </p:val>
                                        </p:tav>
                                        <p:tav tm="100000">
                                          <p:val>
                                            <p:strVal val="#ppt_x"/>
                                          </p:val>
                                        </p:tav>
                                      </p:tavLst>
                                    </p:anim>
                                    <p:anim calcmode="lin" valueType="num">
                                      <p:cBhvr additive="base">
                                        <p:cTn id="54"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48"/>
                                        </p:tgtEl>
                                        <p:attrNameLst>
                                          <p:attrName>style.visibility</p:attrName>
                                        </p:attrNameLst>
                                      </p:cBhvr>
                                      <p:to>
                                        <p:strVal val="visible"/>
                                      </p:to>
                                    </p:set>
                                    <p:anim calcmode="lin" valueType="num">
                                      <p:cBhvr additive="base">
                                        <p:cTn id="59" dur="500" fill="hold"/>
                                        <p:tgtEl>
                                          <p:spTgt spid="1048"/>
                                        </p:tgtEl>
                                        <p:attrNameLst>
                                          <p:attrName>ppt_x</p:attrName>
                                        </p:attrNameLst>
                                      </p:cBhvr>
                                      <p:tavLst>
                                        <p:tav tm="0">
                                          <p:val>
                                            <p:strVal val="#ppt_x"/>
                                          </p:val>
                                        </p:tav>
                                        <p:tav tm="100000">
                                          <p:val>
                                            <p:strVal val="#ppt_x"/>
                                          </p:val>
                                        </p:tav>
                                      </p:tavLst>
                                    </p:anim>
                                    <p:anim calcmode="lin" valueType="num">
                                      <p:cBhvr additive="base">
                                        <p:cTn id="60" dur="500" fill="hold"/>
                                        <p:tgtEl>
                                          <p:spTgt spid="104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58"/>
                                        </p:tgtEl>
                                        <p:attrNameLst>
                                          <p:attrName>style.visibility</p:attrName>
                                        </p:attrNameLst>
                                      </p:cBhvr>
                                      <p:to>
                                        <p:strVal val="visible"/>
                                      </p:to>
                                    </p:set>
                                    <p:anim calcmode="lin" valueType="num">
                                      <p:cBhvr additive="base">
                                        <p:cTn id="65" dur="500" fill="hold"/>
                                        <p:tgtEl>
                                          <p:spTgt spid="1058"/>
                                        </p:tgtEl>
                                        <p:attrNameLst>
                                          <p:attrName>ppt_x</p:attrName>
                                        </p:attrNameLst>
                                      </p:cBhvr>
                                      <p:tavLst>
                                        <p:tav tm="0">
                                          <p:val>
                                            <p:strVal val="#ppt_x"/>
                                          </p:val>
                                        </p:tav>
                                        <p:tav tm="100000">
                                          <p:val>
                                            <p:strVal val="#ppt_x"/>
                                          </p:val>
                                        </p:tav>
                                      </p:tavLst>
                                    </p:anim>
                                    <p:anim calcmode="lin" valueType="num">
                                      <p:cBhvr additive="base">
                                        <p:cTn id="66" dur="500" fill="hold"/>
                                        <p:tgtEl>
                                          <p:spTgt spid="105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54"/>
                                        </p:tgtEl>
                                        <p:attrNameLst>
                                          <p:attrName>style.visibility</p:attrName>
                                        </p:attrNameLst>
                                      </p:cBhvr>
                                      <p:to>
                                        <p:strVal val="visible"/>
                                      </p:to>
                                    </p:set>
                                    <p:anim calcmode="lin" valueType="num">
                                      <p:cBhvr additive="base">
                                        <p:cTn id="71" dur="500" fill="hold"/>
                                        <p:tgtEl>
                                          <p:spTgt spid="1054"/>
                                        </p:tgtEl>
                                        <p:attrNameLst>
                                          <p:attrName>ppt_x</p:attrName>
                                        </p:attrNameLst>
                                      </p:cBhvr>
                                      <p:tavLst>
                                        <p:tav tm="0">
                                          <p:val>
                                            <p:strVal val="#ppt_x"/>
                                          </p:val>
                                        </p:tav>
                                        <p:tav tm="100000">
                                          <p:val>
                                            <p:strVal val="#ppt_x"/>
                                          </p:val>
                                        </p:tav>
                                      </p:tavLst>
                                    </p:anim>
                                    <p:anim calcmode="lin" valueType="num">
                                      <p:cBhvr additive="base">
                                        <p:cTn id="72" dur="500" fill="hold"/>
                                        <p:tgtEl>
                                          <p:spTgt spid="105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56"/>
                                        </p:tgtEl>
                                        <p:attrNameLst>
                                          <p:attrName>style.visibility</p:attrName>
                                        </p:attrNameLst>
                                      </p:cBhvr>
                                      <p:to>
                                        <p:strVal val="visible"/>
                                      </p:to>
                                    </p:set>
                                    <p:anim calcmode="lin" valueType="num">
                                      <p:cBhvr additive="base">
                                        <p:cTn id="77" dur="500" fill="hold"/>
                                        <p:tgtEl>
                                          <p:spTgt spid="1056"/>
                                        </p:tgtEl>
                                        <p:attrNameLst>
                                          <p:attrName>ppt_x</p:attrName>
                                        </p:attrNameLst>
                                      </p:cBhvr>
                                      <p:tavLst>
                                        <p:tav tm="0">
                                          <p:val>
                                            <p:strVal val="#ppt_x"/>
                                          </p:val>
                                        </p:tav>
                                        <p:tav tm="100000">
                                          <p:val>
                                            <p:strVal val="#ppt_x"/>
                                          </p:val>
                                        </p:tav>
                                      </p:tavLst>
                                    </p:anim>
                                    <p:anim calcmode="lin" valueType="num">
                                      <p:cBhvr additive="base">
                                        <p:cTn id="78" dur="500" fill="hold"/>
                                        <p:tgtEl>
                                          <p:spTgt spid="105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52"/>
                                        </p:tgtEl>
                                        <p:attrNameLst>
                                          <p:attrName>style.visibility</p:attrName>
                                        </p:attrNameLst>
                                      </p:cBhvr>
                                      <p:to>
                                        <p:strVal val="visible"/>
                                      </p:to>
                                    </p:set>
                                    <p:anim calcmode="lin" valueType="num">
                                      <p:cBhvr additive="base">
                                        <p:cTn id="83" dur="500" fill="hold"/>
                                        <p:tgtEl>
                                          <p:spTgt spid="1052"/>
                                        </p:tgtEl>
                                        <p:attrNameLst>
                                          <p:attrName>ppt_x</p:attrName>
                                        </p:attrNameLst>
                                      </p:cBhvr>
                                      <p:tavLst>
                                        <p:tav tm="0">
                                          <p:val>
                                            <p:strVal val="#ppt_x"/>
                                          </p:val>
                                        </p:tav>
                                        <p:tav tm="100000">
                                          <p:val>
                                            <p:strVal val="#ppt_x"/>
                                          </p:val>
                                        </p:tav>
                                      </p:tavLst>
                                    </p:anim>
                                    <p:anim calcmode="lin" valueType="num">
                                      <p:cBhvr additive="base">
                                        <p:cTn id="84" dur="500" fill="hold"/>
                                        <p:tgtEl>
                                          <p:spTgt spid="105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060"/>
                                        </p:tgtEl>
                                        <p:attrNameLst>
                                          <p:attrName>style.visibility</p:attrName>
                                        </p:attrNameLst>
                                      </p:cBhvr>
                                      <p:to>
                                        <p:strVal val="visible"/>
                                      </p:to>
                                    </p:set>
                                    <p:anim calcmode="lin" valueType="num">
                                      <p:cBhvr additive="base">
                                        <p:cTn id="89" dur="500" fill="hold"/>
                                        <p:tgtEl>
                                          <p:spTgt spid="1060"/>
                                        </p:tgtEl>
                                        <p:attrNameLst>
                                          <p:attrName>ppt_x</p:attrName>
                                        </p:attrNameLst>
                                      </p:cBhvr>
                                      <p:tavLst>
                                        <p:tav tm="0">
                                          <p:val>
                                            <p:strVal val="#ppt_x"/>
                                          </p:val>
                                        </p:tav>
                                        <p:tav tm="100000">
                                          <p:val>
                                            <p:strVal val="#ppt_x"/>
                                          </p:val>
                                        </p:tav>
                                      </p:tavLst>
                                    </p:anim>
                                    <p:anim calcmode="lin" valueType="num">
                                      <p:cBhvr additive="base">
                                        <p:cTn id="90" dur="500" fill="hold"/>
                                        <p:tgtEl>
                                          <p:spTgt spid="1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772" y="274638"/>
            <a:ext cx="3684027" cy="2590928"/>
          </a:xfrm>
        </p:spPr>
        <p:txBody>
          <a:bodyPr>
            <a:noAutofit/>
          </a:bodyPr>
          <a:lstStyle/>
          <a:p>
            <a:r>
              <a:rPr lang="en-US" sz="5400" b="1" dirty="0">
                <a:solidFill>
                  <a:srgbClr val="9D001A"/>
                </a:solidFill>
                <a:latin typeface="Arial Rounded MT Bold" panose="020F0704030504030204" pitchFamily="34" charset="0"/>
              </a:rPr>
              <a:t>NO ONE IS AN ISLAND</a:t>
            </a:r>
          </a:p>
        </p:txBody>
      </p:sp>
      <p:pic>
        <p:nvPicPr>
          <p:cNvPr id="7" name="Picture 6"/>
          <p:cNvPicPr>
            <a:picLocks noChangeAspect="1"/>
          </p:cNvPicPr>
          <p:nvPr/>
        </p:nvPicPr>
        <p:blipFill>
          <a:blip r:embed="rId3"/>
          <a:stretch>
            <a:fillRect/>
          </a:stretch>
        </p:blipFill>
        <p:spPr>
          <a:xfrm>
            <a:off x="452175" y="274637"/>
            <a:ext cx="4626660" cy="2590929"/>
          </a:xfrm>
          <a:prstGeom prst="rect">
            <a:avLst/>
          </a:prstGeom>
          <a:ln>
            <a:noFill/>
          </a:ln>
          <a:effectLst>
            <a:softEdge rad="112500"/>
          </a:effectLst>
        </p:spPr>
      </p:pic>
      <p:sp>
        <p:nvSpPr>
          <p:cNvPr id="8" name="TextBox 7"/>
          <p:cNvSpPr txBox="1"/>
          <p:nvPr/>
        </p:nvSpPr>
        <p:spPr>
          <a:xfrm>
            <a:off x="452175" y="3237308"/>
            <a:ext cx="8234624" cy="3908762"/>
          </a:xfrm>
          <a:prstGeom prst="rect">
            <a:avLst/>
          </a:prstGeom>
          <a:noFill/>
        </p:spPr>
        <p:txBody>
          <a:bodyPr wrap="square" rtlCol="0">
            <a:spAutoFit/>
          </a:bodyPr>
          <a:lstStyle/>
          <a:p>
            <a:pPr algn="ctr"/>
            <a:r>
              <a:rPr lang="en-US" sz="4600" dirty="0">
                <a:solidFill>
                  <a:srgbClr val="9D001A"/>
                </a:solidFill>
              </a:rPr>
              <a:t>Because no one is an island, as Rowan PROFS we invite you to understand and appreciate others’ different personal and </a:t>
            </a:r>
            <a:r>
              <a:rPr lang="en-US" sz="4600" b="1" i="1" dirty="0">
                <a:solidFill>
                  <a:srgbClr val="9D001A"/>
                </a:solidFill>
              </a:rPr>
              <a:t>social identities</a:t>
            </a:r>
            <a:r>
              <a:rPr lang="en-US" sz="4600" dirty="0">
                <a:solidFill>
                  <a:srgbClr val="9D001A"/>
                </a:solidFill>
              </a:rPr>
              <a:t>.</a:t>
            </a:r>
          </a:p>
          <a:p>
            <a:endParaRPr lang="en-US" dirty="0"/>
          </a:p>
        </p:txBody>
      </p:sp>
    </p:spTree>
    <p:extLst>
      <p:ext uri="{BB962C8B-B14F-4D97-AF65-F5344CB8AC3E}">
        <p14:creationId xmlns:p14="http://schemas.microsoft.com/office/powerpoint/2010/main" val="268847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442079"/>
            <a:ext cx="4924425" cy="2199517"/>
          </a:xfrm>
        </p:spPr>
        <p:txBody>
          <a:bodyPr>
            <a:normAutofit fontScale="62500" lnSpcReduction="20000"/>
          </a:bodyPr>
          <a:lstStyle/>
          <a:p>
            <a:pPr marL="0" indent="0" algn="ctr">
              <a:buNone/>
            </a:pPr>
            <a:r>
              <a:rPr lang="en-US" sz="12000" b="1" dirty="0">
                <a:solidFill>
                  <a:srgbClr val="800000"/>
                </a:solidFill>
              </a:rPr>
              <a:t>I</a:t>
            </a:r>
            <a:r>
              <a:rPr lang="en-US" sz="12000" b="1" dirty="0"/>
              <a:t> </a:t>
            </a:r>
            <a:r>
              <a:rPr lang="en-US" sz="12000" b="1" dirty="0">
                <a:solidFill>
                  <a:srgbClr val="FF0000"/>
                </a:solidFill>
              </a:rPr>
              <a:t>D</a:t>
            </a:r>
            <a:r>
              <a:rPr lang="en-US" sz="12000" b="1" dirty="0">
                <a:solidFill>
                  <a:srgbClr val="FFFF00"/>
                </a:solidFill>
              </a:rPr>
              <a:t>O</a:t>
            </a:r>
            <a:r>
              <a:rPr lang="en-US" sz="12000" b="1" dirty="0">
                <a:solidFill>
                  <a:srgbClr val="008000"/>
                </a:solidFill>
              </a:rPr>
              <a:t>N</a:t>
            </a:r>
            <a:r>
              <a:rPr lang="en-US" sz="12000" b="1" dirty="0">
                <a:solidFill>
                  <a:srgbClr val="0000FF"/>
                </a:solidFill>
              </a:rPr>
              <a:t>’</a:t>
            </a:r>
            <a:r>
              <a:rPr lang="en-US" sz="12000" b="1" dirty="0">
                <a:solidFill>
                  <a:srgbClr val="000090"/>
                </a:solidFill>
              </a:rPr>
              <a:t>T</a:t>
            </a:r>
            <a:r>
              <a:rPr lang="en-US" sz="12000" b="1" dirty="0"/>
              <a:t> </a:t>
            </a:r>
          </a:p>
          <a:p>
            <a:pPr marL="0" indent="0" algn="ctr">
              <a:buNone/>
            </a:pPr>
            <a:r>
              <a:rPr lang="en-US" sz="12000" b="1" dirty="0">
                <a:solidFill>
                  <a:srgbClr val="000090"/>
                </a:solidFill>
              </a:rPr>
              <a:t>S</a:t>
            </a:r>
            <a:r>
              <a:rPr lang="en-US" sz="12000" b="1" dirty="0">
                <a:solidFill>
                  <a:schemeClr val="accent6">
                    <a:lumMod val="75000"/>
                  </a:schemeClr>
                </a:solidFill>
              </a:rPr>
              <a:t>E</a:t>
            </a:r>
            <a:r>
              <a:rPr lang="en-US" sz="12000" b="1" dirty="0">
                <a:solidFill>
                  <a:srgbClr val="008000"/>
                </a:solidFill>
              </a:rPr>
              <a:t>E</a:t>
            </a:r>
            <a:r>
              <a:rPr lang="en-US" sz="12000" b="1" dirty="0">
                <a:solidFill>
                  <a:schemeClr val="accent4"/>
                </a:solidFill>
              </a:rPr>
              <a:t> </a:t>
            </a:r>
            <a:r>
              <a:rPr lang="en-US" sz="12000" b="1" dirty="0">
                <a:solidFill>
                  <a:schemeClr val="accent2"/>
                </a:solidFill>
              </a:rPr>
              <a:t>C</a:t>
            </a:r>
            <a:r>
              <a:rPr lang="en-US" sz="12000" b="1" dirty="0">
                <a:solidFill>
                  <a:schemeClr val="accent5"/>
                </a:solidFill>
              </a:rPr>
              <a:t>O</a:t>
            </a:r>
            <a:r>
              <a:rPr lang="en-US" sz="12000" b="1" dirty="0">
                <a:solidFill>
                  <a:schemeClr val="accent4"/>
                </a:solidFill>
              </a:rPr>
              <a:t>L</a:t>
            </a:r>
            <a:r>
              <a:rPr lang="en-US" sz="12000" b="1" dirty="0">
                <a:solidFill>
                  <a:schemeClr val="bg2">
                    <a:lumMod val="50000"/>
                  </a:schemeClr>
                </a:solidFill>
              </a:rPr>
              <a:t>O</a:t>
            </a:r>
            <a:r>
              <a:rPr lang="en-US" sz="12000" b="1" dirty="0">
                <a:solidFill>
                  <a:schemeClr val="accent6"/>
                </a:solidFill>
              </a:rPr>
              <a:t>R</a:t>
            </a:r>
            <a:r>
              <a:rPr lang="en-US" sz="12000" b="1" dirty="0">
                <a:solidFill>
                  <a:srgbClr val="800000"/>
                </a:solidFill>
              </a:rPr>
              <a:t>!</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607" b="92140" l="820" r="98634"/>
                    </a14:imgEffect>
                  </a14:imgLayer>
                </a14:imgProps>
              </a:ext>
            </a:extLst>
          </a:blip>
          <a:srcRect t="13203" b="4766"/>
          <a:stretch/>
        </p:blipFill>
        <p:spPr>
          <a:xfrm>
            <a:off x="2828925" y="3170064"/>
            <a:ext cx="6166898" cy="3165164"/>
          </a:xfrm>
          <a:prstGeom prst="rect">
            <a:avLst/>
          </a:prstGeom>
        </p:spPr>
      </p:pic>
    </p:spTree>
    <p:extLst>
      <p:ext uri="{BB962C8B-B14F-4D97-AF65-F5344CB8AC3E}">
        <p14:creationId xmlns:p14="http://schemas.microsoft.com/office/powerpoint/2010/main" val="4720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81000"/>
            <a:ext cx="8305800" cy="609600"/>
          </a:xfrm>
        </p:spPr>
        <p:txBody>
          <a:bodyPr/>
          <a:lstStyle/>
          <a:p>
            <a:pPr eaLnBrk="1" hangingPunct="1">
              <a:spcBef>
                <a:spcPts val="0"/>
              </a:spcBef>
            </a:pPr>
            <a:r>
              <a:rPr lang="en-US" sz="3200" b="1" dirty="0"/>
              <a:t>Inclusive Diversity and Social Justice</a:t>
            </a:r>
          </a:p>
        </p:txBody>
      </p:sp>
      <p:sp>
        <p:nvSpPr>
          <p:cNvPr id="3" name="Content Placeholder 2" descr="Rectangle: Click to edit Master text styles&#10;Second level&#10;Third level&#10;Fourth level&#10;Fifth level"/>
          <p:cNvSpPr>
            <a:spLocks noGrp="1"/>
          </p:cNvSpPr>
          <p:nvPr>
            <p:ph sz="quarter" idx="1"/>
          </p:nvPr>
        </p:nvSpPr>
        <p:spPr>
          <a:xfrm>
            <a:off x="609600" y="1676400"/>
            <a:ext cx="8305800" cy="4800600"/>
          </a:xfrm>
        </p:spPr>
        <p:txBody>
          <a:bodyPr>
            <a:normAutofit fontScale="85000" lnSpcReduction="10000"/>
          </a:bodyPr>
          <a:lstStyle/>
          <a:p>
            <a:pPr marL="0" indent="0">
              <a:buNone/>
              <a:defRPr/>
            </a:pPr>
            <a:r>
              <a:rPr lang="en-US" sz="2600" dirty="0"/>
              <a:t>As students who are part of our community at Rowan, you are invited to develop awareness, understanding, and proficiencies geared at valuing diversity and creating a truly inclusive and </a:t>
            </a:r>
            <a:r>
              <a:rPr lang="en-US" sz="2600" i="1" dirty="0"/>
              <a:t>socially just </a:t>
            </a:r>
            <a:r>
              <a:rPr lang="en-US" sz="2600" dirty="0"/>
              <a:t>environment that allows ALL students regardless of ability, class, gender, gender identity, race, religion, and sexual orientation, etc. the opportunity to be themselves and participate fully in our community at Rowan.</a:t>
            </a:r>
          </a:p>
          <a:p>
            <a:pPr marL="320040" indent="-320040" eaLnBrk="1" fontAlgn="auto" hangingPunct="1">
              <a:spcAft>
                <a:spcPts val="0"/>
              </a:spcAft>
              <a:buNone/>
              <a:defRPr/>
            </a:pPr>
            <a:r>
              <a:rPr lang="en-US" sz="2800" b="1" dirty="0"/>
              <a:t>Deep Enactment of Inclusive Diversity is Social Justice Practice:</a:t>
            </a:r>
            <a:endParaRPr lang="en-US" sz="2800" dirty="0"/>
          </a:p>
          <a:p>
            <a:pPr marL="320040" indent="-320040" eaLnBrk="1" fontAlgn="auto" hangingPunct="1">
              <a:spcAft>
                <a:spcPts val="0"/>
              </a:spcAft>
              <a:buFont typeface="Wingdings" panose="05000000000000000000" pitchFamily="2" charset="2"/>
              <a:buChar char="§"/>
              <a:defRPr/>
            </a:pPr>
            <a:r>
              <a:rPr lang="en-US" sz="2600" i="1" dirty="0"/>
              <a:t>Self Awareness/Understanding of Social Identities</a:t>
            </a:r>
          </a:p>
          <a:p>
            <a:pPr marL="320040" indent="-320040" eaLnBrk="1" fontAlgn="auto" hangingPunct="1">
              <a:spcAft>
                <a:spcPts val="0"/>
              </a:spcAft>
              <a:buFont typeface="Wingdings" panose="05000000000000000000" pitchFamily="2" charset="2"/>
              <a:buChar char="§"/>
              <a:defRPr/>
            </a:pPr>
            <a:r>
              <a:rPr lang="en-US" sz="2600" dirty="0"/>
              <a:t>Understanding your students and their experiences</a:t>
            </a:r>
          </a:p>
          <a:p>
            <a:pPr marL="320040" indent="-320040" eaLnBrk="1" fontAlgn="auto" hangingPunct="1">
              <a:spcAft>
                <a:spcPts val="0"/>
              </a:spcAft>
              <a:buFont typeface="Wingdings" panose="05000000000000000000" pitchFamily="2" charset="2"/>
              <a:buChar char="§"/>
              <a:defRPr/>
            </a:pPr>
            <a:r>
              <a:rPr lang="en-US" sz="2600" i="1" dirty="0"/>
              <a:t>Understanding how your identities and that of your students fit within multiple systems of inequity.</a:t>
            </a:r>
          </a:p>
          <a:p>
            <a:pPr marL="320040" indent="-320040" eaLnBrk="1" fontAlgn="auto" hangingPunct="1">
              <a:spcAft>
                <a:spcPts val="0"/>
              </a:spcAft>
              <a:buFont typeface="Wingdings" panose="05000000000000000000" pitchFamily="2" charset="2"/>
              <a:buChar char="§"/>
              <a:defRPr/>
            </a:pPr>
            <a:r>
              <a:rPr lang="en-US" sz="2600" dirty="0"/>
              <a:t>Actively working to increase one’s awareness/understanding while supporting the creation of socially just spaces</a:t>
            </a:r>
          </a:p>
          <a:p>
            <a:pPr marL="320040" indent="-320040" eaLnBrk="1" fontAlgn="auto" hangingPunct="1">
              <a:spcAft>
                <a:spcPts val="0"/>
              </a:spcAft>
              <a:buFont typeface="Wingdings"/>
              <a:buChar char=""/>
              <a:defRPr/>
            </a:pPr>
            <a:endParaRPr lang="en-US" sz="2400" dirty="0"/>
          </a:p>
          <a:p>
            <a:pPr marL="320040" indent="-320040" eaLnBrk="1" fontAlgn="auto" hangingPunct="1">
              <a:spcAft>
                <a:spcPts val="0"/>
              </a:spcAft>
              <a:buFont typeface="Wingdings"/>
              <a:buChar char=""/>
              <a:defRPr/>
            </a:pPr>
            <a:endParaRPr lang="en-US" sz="2400" dirty="0"/>
          </a:p>
          <a:p>
            <a:pPr marL="320040" indent="-320040" eaLnBrk="1" fontAlgn="auto" hangingPunct="1">
              <a:spcAft>
                <a:spcPts val="0"/>
              </a:spcAft>
              <a:buFont typeface="Wingdings"/>
              <a:buChar char=""/>
              <a:defRPr/>
            </a:pPr>
            <a:endParaRPr lang="en-US" sz="2400" dirty="0"/>
          </a:p>
        </p:txBody>
      </p:sp>
    </p:spTree>
    <p:extLst>
      <p:ext uri="{BB962C8B-B14F-4D97-AF65-F5344CB8AC3E}">
        <p14:creationId xmlns:p14="http://schemas.microsoft.com/office/powerpoint/2010/main" val="1762497949"/>
      </p:ext>
    </p:extLst>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530"/>
            <a:ext cx="8229600" cy="1143522"/>
          </a:xfrm>
        </p:spPr>
        <p:txBody>
          <a:bodyPr>
            <a:normAutofit fontScale="62500" lnSpcReduction="20000"/>
          </a:bodyPr>
          <a:lstStyle/>
          <a:p>
            <a:pPr marL="0" indent="0" algn="ctr">
              <a:buNone/>
            </a:pPr>
            <a:r>
              <a:rPr lang="en-US" sz="12000" b="1" dirty="0">
                <a:solidFill>
                  <a:srgbClr val="FF0000"/>
                </a:solidFill>
                <a:latin typeface="Arial Rounded MT Bold" panose="020F0704030504030204" pitchFamily="34" charset="0"/>
              </a:rPr>
              <a:t>D</a:t>
            </a:r>
            <a:r>
              <a:rPr lang="en-US" sz="12000" b="1" dirty="0">
                <a:solidFill>
                  <a:srgbClr val="7030A0"/>
                </a:solidFill>
                <a:latin typeface="Arial Rounded MT Bold" panose="020F0704030504030204" pitchFamily="34" charset="0"/>
              </a:rPr>
              <a:t>O</a:t>
            </a:r>
            <a:r>
              <a:rPr lang="en-US" sz="12000" b="1" dirty="0">
                <a:solidFill>
                  <a:srgbClr val="FFFF00"/>
                </a:solidFill>
                <a:latin typeface="Arial Rounded MT Bold" panose="020F0704030504030204" pitchFamily="34" charset="0"/>
              </a:rPr>
              <a:t> </a:t>
            </a:r>
            <a:r>
              <a:rPr lang="en-US" sz="12000" b="1" dirty="0">
                <a:solidFill>
                  <a:srgbClr val="000090"/>
                </a:solidFill>
                <a:latin typeface="Arial Rounded MT Bold" panose="020F0704030504030204" pitchFamily="34" charset="0"/>
              </a:rPr>
              <a:t>S</a:t>
            </a:r>
            <a:r>
              <a:rPr lang="en-US" sz="12000" b="1" dirty="0">
                <a:solidFill>
                  <a:schemeClr val="accent6">
                    <a:lumMod val="75000"/>
                  </a:schemeClr>
                </a:solidFill>
                <a:latin typeface="Arial Rounded MT Bold" panose="020F0704030504030204" pitchFamily="34" charset="0"/>
              </a:rPr>
              <a:t>E</a:t>
            </a:r>
            <a:r>
              <a:rPr lang="en-US" sz="12000" b="1" dirty="0">
                <a:solidFill>
                  <a:srgbClr val="008000"/>
                </a:solidFill>
                <a:latin typeface="Arial Rounded MT Bold" panose="020F0704030504030204" pitchFamily="34" charset="0"/>
              </a:rPr>
              <a:t>E</a:t>
            </a:r>
            <a:r>
              <a:rPr lang="en-US" sz="12000" b="1" dirty="0">
                <a:solidFill>
                  <a:schemeClr val="accent4"/>
                </a:solidFill>
                <a:latin typeface="Arial Rounded MT Bold" panose="020F0704030504030204" pitchFamily="34" charset="0"/>
              </a:rPr>
              <a:t> </a:t>
            </a:r>
            <a:r>
              <a:rPr lang="en-US" sz="12000" b="1" dirty="0">
                <a:solidFill>
                  <a:schemeClr val="accent2"/>
                </a:solidFill>
                <a:latin typeface="Arial Rounded MT Bold" panose="020F0704030504030204" pitchFamily="34" charset="0"/>
              </a:rPr>
              <a:t>C</a:t>
            </a:r>
            <a:r>
              <a:rPr lang="en-US" sz="12000" b="1" dirty="0">
                <a:solidFill>
                  <a:schemeClr val="accent5"/>
                </a:solidFill>
                <a:latin typeface="Arial Rounded MT Bold" panose="020F0704030504030204" pitchFamily="34" charset="0"/>
              </a:rPr>
              <a:t>O</a:t>
            </a:r>
            <a:r>
              <a:rPr lang="en-US" sz="12000" b="1" dirty="0">
                <a:solidFill>
                  <a:schemeClr val="accent4"/>
                </a:solidFill>
                <a:latin typeface="Arial Rounded MT Bold" panose="020F0704030504030204" pitchFamily="34" charset="0"/>
              </a:rPr>
              <a:t>L</a:t>
            </a:r>
            <a:r>
              <a:rPr lang="en-US" sz="12000" b="1" dirty="0">
                <a:solidFill>
                  <a:schemeClr val="bg2">
                    <a:lumMod val="50000"/>
                  </a:schemeClr>
                </a:solidFill>
                <a:latin typeface="Arial Rounded MT Bold" panose="020F0704030504030204" pitchFamily="34" charset="0"/>
              </a:rPr>
              <a:t>O</a:t>
            </a:r>
            <a:r>
              <a:rPr lang="en-US" sz="12000" b="1" dirty="0">
                <a:solidFill>
                  <a:schemeClr val="accent6"/>
                </a:solidFill>
                <a:latin typeface="Arial Rounded MT Bold" panose="020F0704030504030204" pitchFamily="34" charset="0"/>
              </a:rPr>
              <a:t>R</a:t>
            </a:r>
            <a:r>
              <a:rPr lang="en-US" sz="12000" b="1" dirty="0">
                <a:solidFill>
                  <a:srgbClr val="800000"/>
                </a:solidFill>
                <a:latin typeface="Arial Rounded MT Bold" panose="020F0704030504030204" pitchFamily="34" charset="0"/>
              </a:rPr>
              <a:t>!</a:t>
            </a:r>
          </a:p>
        </p:txBody>
      </p:sp>
      <p:pic>
        <p:nvPicPr>
          <p:cNvPr id="3074" name="Picture 2" descr="https://digginginthedriftless.files.wordpress.com/2011/05/73-types.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170756"/>
            <a:ext cx="9144000" cy="49437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2"/>
          <p:cNvSpPr txBox="1">
            <a:spLocks/>
          </p:cNvSpPr>
          <p:nvPr/>
        </p:nvSpPr>
        <p:spPr>
          <a:xfrm>
            <a:off x="378863" y="6174320"/>
            <a:ext cx="8229600" cy="743502"/>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000" b="1" dirty="0">
                <a:solidFill>
                  <a:srgbClr val="FF0000"/>
                </a:solidFill>
                <a:latin typeface="Arial Rounded MT Bold" panose="020F0704030504030204" pitchFamily="34" charset="0"/>
              </a:rPr>
              <a:t>D</a:t>
            </a:r>
            <a:r>
              <a:rPr lang="en-US" sz="12000" b="1" dirty="0">
                <a:solidFill>
                  <a:srgbClr val="7030A0"/>
                </a:solidFill>
                <a:latin typeface="Arial Rounded MT Bold" panose="020F0704030504030204" pitchFamily="34" charset="0"/>
              </a:rPr>
              <a:t>i</a:t>
            </a:r>
            <a:r>
              <a:rPr lang="en-US" sz="12000" b="1" dirty="0">
                <a:solidFill>
                  <a:srgbClr val="000090"/>
                </a:solidFill>
                <a:latin typeface="Arial Rounded MT Bold" panose="020F0704030504030204" pitchFamily="34" charset="0"/>
              </a:rPr>
              <a:t>v</a:t>
            </a:r>
            <a:r>
              <a:rPr lang="en-US" sz="12000" b="1" dirty="0">
                <a:solidFill>
                  <a:schemeClr val="accent6">
                    <a:lumMod val="75000"/>
                  </a:schemeClr>
                </a:solidFill>
                <a:latin typeface="Arial Rounded MT Bold" panose="020F0704030504030204" pitchFamily="34" charset="0"/>
              </a:rPr>
              <a:t>e</a:t>
            </a:r>
            <a:r>
              <a:rPr lang="en-US" sz="12000" b="1" dirty="0">
                <a:solidFill>
                  <a:srgbClr val="008000"/>
                </a:solidFill>
                <a:latin typeface="Arial Rounded MT Bold" panose="020F0704030504030204" pitchFamily="34" charset="0"/>
              </a:rPr>
              <a:t>r</a:t>
            </a:r>
            <a:r>
              <a:rPr lang="en-US" sz="12000" b="1" dirty="0">
                <a:solidFill>
                  <a:schemeClr val="tx2"/>
                </a:solidFill>
                <a:latin typeface="Arial Rounded MT Bold" panose="020F0704030504030204" pitchFamily="34" charset="0"/>
              </a:rPr>
              <a:t>s</a:t>
            </a:r>
            <a:r>
              <a:rPr lang="en-US" sz="12000" b="1" dirty="0">
                <a:solidFill>
                  <a:srgbClr val="9D001A"/>
                </a:solidFill>
                <a:latin typeface="Arial Rounded MT Bold" panose="020F0704030504030204" pitchFamily="34" charset="0"/>
              </a:rPr>
              <a:t>i</a:t>
            </a:r>
            <a:r>
              <a:rPr lang="en-US" sz="12000" b="1" dirty="0">
                <a:solidFill>
                  <a:schemeClr val="tx2">
                    <a:lumMod val="60000"/>
                    <a:lumOff val="40000"/>
                  </a:schemeClr>
                </a:solidFill>
                <a:latin typeface="Arial Rounded MT Bold" panose="020F0704030504030204" pitchFamily="34" charset="0"/>
              </a:rPr>
              <a:t>t</a:t>
            </a:r>
            <a:r>
              <a:rPr lang="en-US" sz="12000" b="1" dirty="0">
                <a:solidFill>
                  <a:schemeClr val="accent2"/>
                </a:solidFill>
                <a:latin typeface="Arial Rounded MT Bold" panose="020F0704030504030204" pitchFamily="34" charset="0"/>
              </a:rPr>
              <a:t>y</a:t>
            </a:r>
            <a:r>
              <a:rPr lang="en-US" sz="12000" b="1" dirty="0">
                <a:solidFill>
                  <a:srgbClr val="008000"/>
                </a:solidFill>
                <a:latin typeface="Arial Rounded MT Bold" panose="020F0704030504030204" pitchFamily="34" charset="0"/>
              </a:rPr>
              <a:t> </a:t>
            </a:r>
            <a:r>
              <a:rPr lang="en-US" sz="12000" b="1" dirty="0">
                <a:solidFill>
                  <a:srgbClr val="00B0F0"/>
                </a:solidFill>
                <a:latin typeface="Arial Rounded MT Bold" panose="020F0704030504030204" pitchFamily="34" charset="0"/>
              </a:rPr>
              <a:t>i</a:t>
            </a:r>
            <a:r>
              <a:rPr lang="en-US" sz="12000" b="1" dirty="0">
                <a:solidFill>
                  <a:schemeClr val="bg2">
                    <a:lumMod val="50000"/>
                  </a:schemeClr>
                </a:solidFill>
                <a:latin typeface="Arial Rounded MT Bold" panose="020F0704030504030204" pitchFamily="34" charset="0"/>
              </a:rPr>
              <a:t>s</a:t>
            </a:r>
            <a:r>
              <a:rPr lang="en-US" sz="12000" b="1" dirty="0">
                <a:solidFill>
                  <a:srgbClr val="008000"/>
                </a:solidFill>
                <a:latin typeface="Arial Rounded MT Bold" panose="020F0704030504030204" pitchFamily="34" charset="0"/>
              </a:rPr>
              <a:t> </a:t>
            </a:r>
            <a:r>
              <a:rPr lang="en-US" sz="12000" b="1" dirty="0">
                <a:solidFill>
                  <a:schemeClr val="tx2"/>
                </a:solidFill>
                <a:latin typeface="Arial Rounded MT Bold" panose="020F0704030504030204" pitchFamily="34" charset="0"/>
              </a:rPr>
              <a:t>t</a:t>
            </a:r>
            <a:r>
              <a:rPr lang="en-US" sz="12000" b="1" dirty="0">
                <a:solidFill>
                  <a:schemeClr val="accent2">
                    <a:lumMod val="50000"/>
                  </a:schemeClr>
                </a:solidFill>
                <a:latin typeface="Arial Rounded MT Bold" panose="020F0704030504030204" pitchFamily="34" charset="0"/>
              </a:rPr>
              <a:t>h</a:t>
            </a:r>
            <a:r>
              <a:rPr lang="en-US" sz="12000" b="1" dirty="0">
                <a:solidFill>
                  <a:srgbClr val="FFC000"/>
                </a:solidFill>
                <a:latin typeface="Arial Rounded MT Bold" panose="020F0704030504030204" pitchFamily="34" charset="0"/>
              </a:rPr>
              <a:t>e</a:t>
            </a:r>
            <a:r>
              <a:rPr lang="en-US" sz="12000" b="1" dirty="0">
                <a:solidFill>
                  <a:srgbClr val="008000"/>
                </a:solidFill>
                <a:latin typeface="Arial Rounded MT Bold" panose="020F0704030504030204" pitchFamily="34" charset="0"/>
              </a:rPr>
              <a:t> </a:t>
            </a:r>
            <a:r>
              <a:rPr lang="en-US" sz="12000" b="1" dirty="0">
                <a:solidFill>
                  <a:schemeClr val="accent2"/>
                </a:solidFill>
                <a:latin typeface="Arial Rounded MT Bold" panose="020F0704030504030204" pitchFamily="34" charset="0"/>
              </a:rPr>
              <a:t>S</a:t>
            </a:r>
            <a:r>
              <a:rPr lang="en-US" sz="12000" b="1" dirty="0">
                <a:solidFill>
                  <a:schemeClr val="accent5"/>
                </a:solidFill>
                <a:latin typeface="Arial Rounded MT Bold" panose="020F0704030504030204" pitchFamily="34" charset="0"/>
              </a:rPr>
              <a:t>P</a:t>
            </a:r>
            <a:r>
              <a:rPr lang="en-US" sz="12000" b="1" dirty="0">
                <a:solidFill>
                  <a:schemeClr val="accent4"/>
                </a:solidFill>
                <a:latin typeface="Arial Rounded MT Bold" panose="020F0704030504030204" pitchFamily="34" charset="0"/>
              </a:rPr>
              <a:t>I</a:t>
            </a:r>
            <a:r>
              <a:rPr lang="en-US" sz="12000" b="1" dirty="0">
                <a:solidFill>
                  <a:schemeClr val="bg2">
                    <a:lumMod val="50000"/>
                  </a:schemeClr>
                </a:solidFill>
                <a:latin typeface="Arial Rounded MT Bold" panose="020F0704030504030204" pitchFamily="34" charset="0"/>
              </a:rPr>
              <a:t>C</a:t>
            </a:r>
            <a:r>
              <a:rPr lang="en-US" sz="12000" b="1" dirty="0">
                <a:solidFill>
                  <a:schemeClr val="accent6"/>
                </a:solidFill>
                <a:latin typeface="Arial Rounded MT Bold" panose="020F0704030504030204" pitchFamily="34" charset="0"/>
              </a:rPr>
              <a:t>E </a:t>
            </a:r>
            <a:r>
              <a:rPr lang="en-US" sz="12000" b="1" dirty="0">
                <a:solidFill>
                  <a:srgbClr val="7030A0"/>
                </a:solidFill>
                <a:latin typeface="Arial Rounded MT Bold" panose="020F0704030504030204" pitchFamily="34" charset="0"/>
              </a:rPr>
              <a:t>o</a:t>
            </a:r>
            <a:r>
              <a:rPr lang="en-US" sz="12000" b="1" dirty="0">
                <a:solidFill>
                  <a:schemeClr val="accent5">
                    <a:lumMod val="75000"/>
                  </a:schemeClr>
                </a:solidFill>
                <a:latin typeface="Arial Rounded MT Bold" panose="020F0704030504030204" pitchFamily="34" charset="0"/>
              </a:rPr>
              <a:t>f</a:t>
            </a:r>
            <a:r>
              <a:rPr lang="en-US" sz="12000" b="1" dirty="0">
                <a:solidFill>
                  <a:schemeClr val="accent6"/>
                </a:solidFill>
                <a:latin typeface="Arial Rounded MT Bold" panose="020F0704030504030204" pitchFamily="34" charset="0"/>
              </a:rPr>
              <a:t> </a:t>
            </a:r>
            <a:r>
              <a:rPr lang="en-US" sz="12000" b="1" dirty="0">
                <a:solidFill>
                  <a:schemeClr val="accent2">
                    <a:lumMod val="75000"/>
                  </a:schemeClr>
                </a:solidFill>
                <a:latin typeface="Arial Rounded MT Bold" panose="020F0704030504030204" pitchFamily="34" charset="0"/>
              </a:rPr>
              <a:t>l</a:t>
            </a:r>
            <a:r>
              <a:rPr lang="en-US" sz="12000" b="1" dirty="0">
                <a:solidFill>
                  <a:schemeClr val="bg2">
                    <a:lumMod val="50000"/>
                  </a:schemeClr>
                </a:solidFill>
                <a:latin typeface="Arial Rounded MT Bold" panose="020F0704030504030204" pitchFamily="34" charset="0"/>
              </a:rPr>
              <a:t>i</a:t>
            </a:r>
            <a:r>
              <a:rPr lang="en-US" sz="12000" b="1" dirty="0">
                <a:solidFill>
                  <a:schemeClr val="bg1">
                    <a:lumMod val="50000"/>
                  </a:schemeClr>
                </a:solidFill>
                <a:latin typeface="Arial Rounded MT Bold" panose="020F0704030504030204" pitchFamily="34" charset="0"/>
              </a:rPr>
              <a:t>f</a:t>
            </a:r>
            <a:r>
              <a:rPr lang="en-US" sz="12000" b="1" dirty="0">
                <a:solidFill>
                  <a:srgbClr val="00B0F0"/>
                </a:solidFill>
                <a:latin typeface="Arial Rounded MT Bold" panose="020F0704030504030204" pitchFamily="34" charset="0"/>
              </a:rPr>
              <a:t>e</a:t>
            </a:r>
            <a:r>
              <a:rPr lang="en-US" sz="12000" b="1" dirty="0">
                <a:solidFill>
                  <a:srgbClr val="800000"/>
                </a:solidFill>
                <a:latin typeface="Arial Rounded MT Bold" panose="020F0704030504030204" pitchFamily="34" charset="0"/>
              </a:rPr>
              <a:t>!</a:t>
            </a:r>
          </a:p>
        </p:txBody>
      </p:sp>
    </p:spTree>
    <p:extLst>
      <p:ext uri="{BB962C8B-B14F-4D97-AF65-F5344CB8AC3E}">
        <p14:creationId xmlns:p14="http://schemas.microsoft.com/office/powerpoint/2010/main" val="1235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Equality vs. Equity</a:t>
            </a:r>
          </a:p>
        </p:txBody>
      </p:sp>
      <p:sp>
        <p:nvSpPr>
          <p:cNvPr id="3" name="Content Placeholder 2"/>
          <p:cNvSpPr>
            <a:spLocks noGrp="1"/>
          </p:cNvSpPr>
          <p:nvPr>
            <p:ph sz="quarter" idx="1"/>
          </p:nvPr>
        </p:nvSpPr>
        <p:spPr>
          <a:xfrm>
            <a:off x="612648" y="1600200"/>
            <a:ext cx="8153400" cy="5105400"/>
          </a:xfrm>
        </p:spPr>
        <p:txBody>
          <a:bodyPr/>
          <a:lstStyle/>
          <a:p>
            <a:pPr marL="320040" marR="0">
              <a:lnSpc>
                <a:spcPct val="107000"/>
              </a:lnSpc>
              <a:spcBef>
                <a:spcPts val="0"/>
              </a:spcBef>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Equality = Sameness, </a:t>
            </a:r>
          </a:p>
          <a:p>
            <a:pPr marL="320040" marR="0">
              <a:lnSpc>
                <a:spcPct val="107000"/>
              </a:lnSpc>
              <a:spcBef>
                <a:spcPts val="0"/>
              </a:spcBef>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Equality is about Sameness, it promotes fairness and justice by giving everyone the same thing. But it can only work IF everyone starts from the SAME place, in the previous example equity only works if everyone is the same height.</a:t>
            </a:r>
          </a:p>
          <a:p>
            <a:pPr marL="320040" marR="0">
              <a:lnSpc>
                <a:spcPct val="107000"/>
              </a:lnSpc>
              <a:spcBef>
                <a:spcPts val="0"/>
              </a:spcBef>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Equity = Fairness or social justice</a:t>
            </a:r>
          </a:p>
          <a:p>
            <a:pPr marL="320040" marR="0">
              <a:lnSpc>
                <a:spcPct val="107000"/>
              </a:lnSpc>
              <a:spcBef>
                <a:spcPts val="0"/>
              </a:spcBef>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Equity is about FAIRNESS, it’s about making sure people get access to the same opportunities. </a:t>
            </a:r>
          </a:p>
          <a:p>
            <a:pPr marL="320040" marR="0">
              <a:lnSpc>
                <a:spcPct val="107000"/>
              </a:lnSpc>
              <a:spcBef>
                <a:spcPts val="0"/>
              </a:spcBef>
              <a:spcAft>
                <a:spcPts val="800"/>
              </a:spcAft>
            </a:pPr>
            <a:r>
              <a:rPr lang="en-US" sz="1600" dirty="0">
                <a:latin typeface="Tahoma" panose="020B0604030504040204" pitchFamily="34" charset="0"/>
                <a:ea typeface="Tahoma" panose="020B0604030504040204" pitchFamily="34" charset="0"/>
                <a:cs typeface="Tahoma" panose="020B0604030504040204" pitchFamily="34" charset="0"/>
              </a:rPr>
              <a:t>Sometimes our differences and/or history, can create barriers to participation, so we must first ensure EQUITY before we can enjoy equality.</a:t>
            </a:r>
          </a:p>
          <a:p>
            <a:r>
              <a:rPr lang="en-US" sz="1600" b="1" dirty="0">
                <a:latin typeface="Tahoma" panose="020B0604030504040204" pitchFamily="34" charset="0"/>
                <a:ea typeface="Tahoma" panose="020B0604030504040204" pitchFamily="34" charset="0"/>
                <a:cs typeface="Tahoma" panose="020B0604030504040204" pitchFamily="34" charset="0"/>
              </a:rPr>
              <a:t>For Example:</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Equal marriage rights have been granted but there are states where the legislature doesn’t' protect LGBT people from being unfairly fired, not hired, or discriminated against in the workplace or that don’t protect LGBT students from being bullied by other students, teachers, and school staff, and don’t prevent LGBT people from being unfairly denied health coverage or services in private insurance plans. </a:t>
            </a:r>
            <a:r>
              <a:rPr lang="en-US" sz="1200" dirty="0"/>
              <a:t>http://thinkprogress.org/lgbt/2015/06/26/3674363/lgbt-equality-policies/</a:t>
            </a:r>
          </a:p>
        </p:txBody>
      </p:sp>
    </p:spTree>
    <p:extLst>
      <p:ext uri="{BB962C8B-B14F-4D97-AF65-F5344CB8AC3E}">
        <p14:creationId xmlns:p14="http://schemas.microsoft.com/office/powerpoint/2010/main" val="246455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1315</Words>
  <Application>Microsoft Office PowerPoint</Application>
  <PresentationFormat>On-screen Show (4:3)</PresentationFormat>
  <Paragraphs>170</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Arial Rounded MT Bold</vt:lpstr>
      <vt:lpstr>Calibri</vt:lpstr>
      <vt:lpstr>Calisto MT</vt:lpstr>
      <vt:lpstr>Tahoma</vt:lpstr>
      <vt:lpstr>Times New Roman</vt:lpstr>
      <vt:lpstr>Wingdings</vt:lpstr>
      <vt:lpstr>Office Theme</vt:lpstr>
      <vt:lpstr>Office of Social Justice, Inclusion, and Conflict Resolution</vt:lpstr>
      <vt:lpstr>PowerPoint Presentation</vt:lpstr>
      <vt:lpstr>Who Are You?</vt:lpstr>
      <vt:lpstr>Who Are You?</vt:lpstr>
      <vt:lpstr>NO ONE IS AN ISLAND</vt:lpstr>
      <vt:lpstr>PowerPoint Presentation</vt:lpstr>
      <vt:lpstr>Inclusive Diversity and Social Justice</vt:lpstr>
      <vt:lpstr>PowerPoint Presentation</vt:lpstr>
      <vt:lpstr>Equality vs. Equity</vt:lpstr>
      <vt:lpstr>Equality vs. Equity</vt:lpstr>
      <vt:lpstr>Systemic Barrier Removed</vt:lpstr>
      <vt:lpstr>PowerPoint Presentation</vt:lpstr>
      <vt:lpstr>PowerPoint Presentation</vt:lpstr>
      <vt:lpstr>Cultural Competence</vt:lpstr>
      <vt:lpstr>THREE FACETS OF CULTURAL HUMILITY</vt:lpstr>
      <vt:lpstr>CULTURAL HUMILITY</vt:lpstr>
      <vt:lpstr>FIX POWER IMBALANCES</vt:lpstr>
      <vt:lpstr>DEVELOP PARTNERSHIPS</vt:lpstr>
      <vt:lpstr>F I T T I N G   I N</vt:lpstr>
      <vt:lpstr>Office of Social Justice, Inclusion,  and Conflict Resolution</vt:lpstr>
      <vt:lpstr>Office of Social Justice, Inclusion,  and Conflict Resolution</vt:lpstr>
      <vt:lpstr>Resource Centers</vt:lpstr>
      <vt:lpstr>Areas of Student Support</vt:lpstr>
      <vt:lpstr>PowerPoint Presentation</vt:lpstr>
      <vt:lpstr>Affiliated Student Organizations</vt:lpstr>
      <vt:lpstr>Our Professional Staff</vt:lpstr>
    </vt:vector>
  </TitlesOfParts>
  <Company>Rowan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Gardy Guiteau</dc:creator>
  <cp:lastModifiedBy>Colasanti, Nicole Marie</cp:lastModifiedBy>
  <cp:revision>132</cp:revision>
  <dcterms:created xsi:type="dcterms:W3CDTF">2015-02-08T19:02:44Z</dcterms:created>
  <dcterms:modified xsi:type="dcterms:W3CDTF">2018-07-24T19:30:25Z</dcterms:modified>
</cp:coreProperties>
</file>