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3"/>
  </p:notesMasterIdLst>
  <p:sldIdLst>
    <p:sldId id="256" r:id="rId2"/>
    <p:sldId id="429" r:id="rId3"/>
    <p:sldId id="445" r:id="rId4"/>
    <p:sldId id="486" r:id="rId5"/>
    <p:sldId id="476" r:id="rId6"/>
    <p:sldId id="491" r:id="rId7"/>
    <p:sldId id="492" r:id="rId8"/>
    <p:sldId id="493" r:id="rId9"/>
    <p:sldId id="494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485" r:id="rId21"/>
    <p:sldId id="34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1" autoAdjust="0"/>
    <p:restoredTop sz="81628" autoAdjust="0"/>
  </p:normalViewPr>
  <p:slideViewPr>
    <p:cSldViewPr>
      <p:cViewPr varScale="1">
        <p:scale>
          <a:sx n="94" d="100"/>
          <a:sy n="94" d="100"/>
        </p:scale>
        <p:origin x="17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C44238-46B2-46E6-8330-165A118B97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1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4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83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</a:p>
          <a:p>
            <a:endParaRPr lang="en-US" dirty="0" smtClean="0"/>
          </a:p>
          <a:p>
            <a:r>
              <a:rPr lang="en-US" dirty="0" smtClean="0"/>
              <a:t>Gratitude:  Staff Meetings – At</a:t>
            </a:r>
            <a:r>
              <a:rPr lang="en-US" baseline="0" dirty="0" smtClean="0"/>
              <a:t> the end of each staff meeting we pass the gratitude jar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03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0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81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4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3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6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49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1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4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Jeremy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1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9334F-9603-43DA-8370-C08C3C1BF0C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4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fld id="{9287F8DF-A689-4DDA-BC42-A933C52B78F2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B5B65395-DEDF-4115-939D-ADA427796EF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5749800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CE7485-0011-4919-9466-5AA917B42B3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458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1920F8-9B32-4972-B06F-B4CFF5426EC0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122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3E8632-90DD-4AF1-BAD1-63B357997ADF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364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503F8A-2717-4BD1-9695-F41B0CD7AFA3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287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F5A04C-7D95-4938-94AD-D5541F89F838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175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D8CF3-D274-4472-82EB-D1E7E716FE0C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229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2413CD-4642-4F4F-A565-C30D604ED5B4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36A85-461A-4160-A7DB-A3904A6B35B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0964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DE542-460F-43ED-AE97-2BCAE61B15CD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D9FC6-5DF4-4B8C-9B50-E0234446461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40097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fld id="{8E2F9BFB-589A-440B-962B-278314B9CBEE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A1673EC9-A583-4D1A-B9DA-D205C9E1419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981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459E8-A956-4DB2-A3A0-40A90BA57744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0E11B2AB-FE39-41D8-97CE-8AFEDD1ED72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121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FC6EEF-DFEA-402D-ACD8-76F7A8DB9FC8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0DEAC-AFAB-4DD0-90CE-53D1C9EBDB2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8873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322613-5588-4B95-9C12-4DBAF3963986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F87FE-F982-4B95-82F6-F7E2A7CD689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86035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CC4232-817E-4096-8518-E64AA72D329E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77302-C0F2-458C-8E6B-C9849A0E815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26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41C15F-F15E-4E72-A28A-369F97AE7023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E8470-1C42-40C2-938D-431C3D777AA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43274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C7FC1-A49F-47B1-8C26-46A367FAF531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CD98B-6600-468C-BA12-9392E0AC48D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97970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4AFF3-8593-4EC2-B63E-06D661E60A8D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6391B5-6C5D-4168-B1B3-406E071C998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08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D2A453B-C3E4-4AA6-8DA2-0ED8EA64358A}" type="datetime1">
              <a:rPr lang="en-US" smtClean="0"/>
              <a:t>7/30/2019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9D10155-BBE0-4816-9A67-88FCBA3A46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621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fld id="{E746B329-F50F-4A5F-A420-FD23879113B0}" type="slidenum">
              <a:rPr lang="en-US" altLang="en-US" sz="1200" smtClean="0"/>
              <a:pPr eaLnBrk="1" hangingPunct="1">
                <a:defRPr/>
              </a:pPr>
              <a:t>1</a:t>
            </a:fld>
            <a:endParaRPr lang="en-US" alt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143000"/>
            <a:ext cx="4114800" cy="297911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62200" y="4267200"/>
            <a:ext cx="60960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Office of Human </a:t>
            </a:r>
            <a:r>
              <a:rPr lang="en-US" sz="2400" b="1" dirty="0" smtClean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  <a:endParaRPr lang="en-US" sz="2400" b="1" dirty="0">
              <a:ln w="3175" cmpd="sng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5000" y="323196"/>
            <a:ext cx="7137400" cy="591204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1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Teambuilding and Positivity in the Workplace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ChangeArrowheads="1"/>
          </p:cNvSpPr>
          <p:nvPr/>
        </p:nvSpPr>
        <p:spPr bwMode="auto">
          <a:xfrm>
            <a:off x="609600" y="304800"/>
            <a:ext cx="8001000" cy="454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8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Three – Norming </a:t>
            </a:r>
            <a:r>
              <a:rPr lang="en-US" sz="2800" dirty="0">
                <a:latin typeface="+mn-lt"/>
              </a:rPr>
              <a:t>	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Description: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Characterized by cohesiveness among members.  In this phase, members realize their commonalities and learn to appreciate their differences.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Characteristics: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econciliation, relief, lowered anxiety, members are engaged and supportive, cohesion developing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relationships are developed resulting in the evolution of trust among members</a:t>
            </a: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to promote exchange of opinions amongst team members.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2057400" y="304800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853738"/>
            <a:ext cx="1476090" cy="19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2057400" y="228600"/>
            <a:ext cx="525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914400" y="304800"/>
            <a:ext cx="810418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Norming - Enhance Team Development by:</a:t>
            </a:r>
          </a:p>
          <a:p>
            <a:pPr>
              <a:defRPr/>
            </a:pPr>
            <a:endParaRPr lang="en-US" sz="800" dirty="0">
              <a:solidFill>
                <a:schemeClr val="accent2"/>
              </a:solidFill>
              <a:latin typeface="+mn-lt"/>
            </a:endParaRPr>
          </a:p>
          <a:p>
            <a:pPr>
              <a:buSzPct val="130000"/>
              <a:buFontTx/>
              <a:buChar char="•"/>
              <a:defRPr/>
            </a:pPr>
            <a:r>
              <a:rPr lang="en-US" dirty="0">
                <a:latin typeface="+mn-lt"/>
                <a:cs typeface="Tahoma" pitchFamily="34" charset="0"/>
              </a:rPr>
              <a:t> </a:t>
            </a:r>
            <a:r>
              <a:rPr lang="en-US" dirty="0" smtClean="0">
                <a:latin typeface="+mn-lt"/>
                <a:cs typeface="Tahoma" pitchFamily="34" charset="0"/>
              </a:rPr>
              <a:t> 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frequently and openly about concerns.</a:t>
            </a:r>
          </a:p>
          <a:p>
            <a:pPr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Encouraging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 to manage the team process.</a:t>
            </a:r>
          </a:p>
          <a:p>
            <a:pPr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and constructive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to each other.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consensus decision-making efforts. </a:t>
            </a:r>
          </a:p>
          <a:p>
            <a:pPr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Managers should delegate appropriately to increase team efficiency – be aware of each member’s strengths when delegating.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52638"/>
            <a:ext cx="3657600" cy="27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495300" y="228600"/>
            <a:ext cx="8382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>
              <a:spcBef>
                <a:spcPct val="8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Four – Performing 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Description: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now possesses the capability to define tasks, work through relationships, and manage team conflicts by themselves.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Characteristics: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emonstration of interdependence, ability as a team to effectively produce, and balance of task and process orientation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is open and supportive.  Members interact without fear of rejection.	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  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is inclusive and shared.  Different viewpoints and information are shared openly.</a:t>
            </a: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now viewed as a catalyst that generates creativity in the problem-solving process.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2291" name="Rectangle 3"/>
          <p:cNvSpPr>
            <a:spLocks noChangeArrowheads="1"/>
          </p:cNvSpPr>
          <p:nvPr/>
        </p:nvSpPr>
        <p:spPr bwMode="auto">
          <a:xfrm>
            <a:off x="2057400" y="304800"/>
            <a:ext cx="525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710" t="17999" r="13494" b="18001"/>
          <a:stretch/>
        </p:blipFill>
        <p:spPr>
          <a:xfrm>
            <a:off x="6553200" y="5113348"/>
            <a:ext cx="2324100" cy="16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2057400" y="304800"/>
            <a:ext cx="525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914400" y="393412"/>
            <a:ext cx="8077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Performing – Enhance Team Development by:</a:t>
            </a:r>
          </a:p>
        </p:txBody>
      </p:sp>
      <p:sp>
        <p:nvSpPr>
          <p:cNvPr id="657413" name="Text Box 5"/>
          <p:cNvSpPr txBox="1">
            <a:spLocks noChangeArrowheads="1"/>
          </p:cNvSpPr>
          <p:nvPr/>
        </p:nvSpPr>
        <p:spPr bwMode="auto">
          <a:xfrm>
            <a:off x="990600" y="1099922"/>
            <a:ext cx="77724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SzPct val="115000"/>
              <a:buFontTx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when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requested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ideas and ways for achieving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Encouraging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self-assessment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Developing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members to their fullest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Looking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ways to increase the team’s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40644"/>
            <a:ext cx="3285657" cy="246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534400" cy="838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Positivity In the Workplace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001" b="11527"/>
          <a:stretch/>
        </p:blipFill>
        <p:spPr>
          <a:xfrm>
            <a:off x="2209800" y="1447800"/>
            <a:ext cx="4797028" cy="39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924800" cy="533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Teams Are More Productive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14400"/>
            <a:ext cx="7696200" cy="35814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What does a positive team look like?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Care for</a:t>
            </a:r>
            <a:r>
              <a:rPr lang="en-US" dirty="0" smtClean="0">
                <a:solidFill>
                  <a:schemeClr val="tx1"/>
                </a:solidFill>
              </a:rPr>
              <a:t>, are </a:t>
            </a:r>
            <a:r>
              <a:rPr lang="en-US" b="1" dirty="0" smtClean="0">
                <a:solidFill>
                  <a:schemeClr val="tx1"/>
                </a:solidFill>
              </a:rPr>
              <a:t>interested in,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maintain responsibility </a:t>
            </a:r>
            <a:r>
              <a:rPr lang="en-US" dirty="0" smtClean="0">
                <a:solidFill>
                  <a:schemeClr val="tx1"/>
                </a:solidFill>
              </a:rPr>
              <a:t>for colleagues as friends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Provide support </a:t>
            </a:r>
            <a:r>
              <a:rPr lang="en-US" dirty="0" smtClean="0">
                <a:solidFill>
                  <a:schemeClr val="tx1"/>
                </a:solidFill>
              </a:rPr>
              <a:t>for one another, including offering kindness and compassion when others are struggling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Avoid blame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forgive</a:t>
            </a:r>
            <a:r>
              <a:rPr lang="en-US" dirty="0" smtClean="0">
                <a:solidFill>
                  <a:schemeClr val="tx1"/>
                </a:solidFill>
              </a:rPr>
              <a:t> mistakes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Inspire</a:t>
            </a:r>
            <a:r>
              <a:rPr lang="en-US" dirty="0" smtClean="0">
                <a:solidFill>
                  <a:schemeClr val="tx1"/>
                </a:solidFill>
              </a:rPr>
              <a:t> one another at work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Emphasize the </a:t>
            </a:r>
            <a:r>
              <a:rPr lang="en-US" b="1" dirty="0" smtClean="0">
                <a:solidFill>
                  <a:schemeClr val="tx1"/>
                </a:solidFill>
              </a:rPr>
              <a:t>meaningfulness of the work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Treat one another with </a:t>
            </a:r>
            <a:r>
              <a:rPr lang="en-US" b="1" dirty="0" smtClean="0">
                <a:solidFill>
                  <a:schemeClr val="tx1"/>
                </a:solidFill>
              </a:rPr>
              <a:t>respect, gratitude, trust, and integrity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69" t="7523" r="989" b="19320"/>
          <a:stretch/>
        </p:blipFill>
        <p:spPr>
          <a:xfrm>
            <a:off x="2933699" y="4648200"/>
            <a:ext cx="3886201" cy="19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4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48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Teams Are More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Productive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96112"/>
            <a:ext cx="7929880" cy="354177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How does a positive team benefit the individual &amp; the organization?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Increases positive emotions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Buffers against negative events 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Attracts, retains, and bolsters employees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Increases organizational effectiveness</a:t>
            </a:r>
          </a:p>
          <a:p>
            <a:pPr lvl="1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Increases your coping abilities and builds resilience  </a:t>
            </a:r>
            <a:endParaRPr lang="en-US" sz="2200" dirty="0" smtClean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Spreading </a:t>
            </a:r>
            <a:r>
              <a:rPr lang="en-US" sz="2200" dirty="0">
                <a:solidFill>
                  <a:schemeClr val="tx1"/>
                </a:solidFill>
              </a:rPr>
              <a:t>positivity will strengthen your mindset, as well as those around </a:t>
            </a:r>
            <a:r>
              <a:rPr lang="en-US" sz="2200" dirty="0" smtClean="0">
                <a:solidFill>
                  <a:schemeClr val="tx1"/>
                </a:solidFill>
              </a:rPr>
              <a:t>you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61" y="4495800"/>
            <a:ext cx="3195637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8600" cy="1295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Tips for Promoting Positivity in the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Workplace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8305800" cy="5181600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Show gratitude – 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Seeing </a:t>
            </a:r>
            <a:r>
              <a:rPr lang="en-US" sz="1600" dirty="0">
                <a:solidFill>
                  <a:schemeClr val="tx1"/>
                </a:solidFill>
              </a:rPr>
              <a:t>the positive qualities in others helps bring out the positive qualities in </a:t>
            </a:r>
            <a:r>
              <a:rPr lang="en-US" sz="1600" dirty="0" smtClean="0">
                <a:solidFill>
                  <a:schemeClr val="tx1"/>
                </a:solidFill>
              </a:rPr>
              <a:t>yourself  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Gratitude can </a:t>
            </a:r>
            <a:r>
              <a:rPr lang="en-US" sz="1600" dirty="0">
                <a:solidFill>
                  <a:schemeClr val="tx1"/>
                </a:solidFill>
              </a:rPr>
              <a:t>transform your way of </a:t>
            </a:r>
            <a:r>
              <a:rPr lang="en-US" sz="1600" dirty="0" smtClean="0">
                <a:solidFill>
                  <a:schemeClr val="tx1"/>
                </a:solidFill>
              </a:rPr>
              <a:t>thinking  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Helps </a:t>
            </a:r>
            <a:r>
              <a:rPr lang="en-US" sz="1600" dirty="0">
                <a:solidFill>
                  <a:schemeClr val="tx1"/>
                </a:solidFill>
              </a:rPr>
              <a:t>develop respect, trust, and mutual appreciation among </a:t>
            </a:r>
            <a:r>
              <a:rPr lang="en-US" sz="1600" dirty="0" smtClean="0">
                <a:solidFill>
                  <a:schemeClr val="tx1"/>
                </a:solidFill>
              </a:rPr>
              <a:t>peers  </a:t>
            </a:r>
          </a:p>
          <a:p>
            <a:pPr lvl="1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Examples:</a:t>
            </a:r>
            <a:r>
              <a:rPr lang="en-US" sz="1600" dirty="0" smtClean="0">
                <a:solidFill>
                  <a:schemeClr val="tx1"/>
                </a:solidFill>
              </a:rPr>
              <a:t> Complimenting colleagues, spreading </a:t>
            </a:r>
            <a:r>
              <a:rPr lang="en-US" sz="1600" dirty="0">
                <a:solidFill>
                  <a:schemeClr val="tx1"/>
                </a:solidFill>
              </a:rPr>
              <a:t>random acts of </a:t>
            </a:r>
            <a:r>
              <a:rPr lang="en-US" sz="1600" dirty="0" smtClean="0">
                <a:solidFill>
                  <a:schemeClr val="tx1"/>
                </a:solidFill>
              </a:rPr>
              <a:t>kindness, and the Gratitude Jar.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Use positive messaging – 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Positive messaging means </a:t>
            </a:r>
            <a:r>
              <a:rPr lang="en-US" sz="1600" dirty="0">
                <a:solidFill>
                  <a:schemeClr val="tx1"/>
                </a:solidFill>
              </a:rPr>
              <a:t>using words that are laced with </a:t>
            </a:r>
            <a:r>
              <a:rPr lang="en-US" sz="1600" dirty="0" smtClean="0">
                <a:solidFill>
                  <a:schemeClr val="tx1"/>
                </a:solidFill>
              </a:rPr>
              <a:t>optimism – more impactful  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Communicating </a:t>
            </a:r>
            <a:r>
              <a:rPr lang="en-US" sz="1600" dirty="0">
                <a:solidFill>
                  <a:schemeClr val="tx1"/>
                </a:solidFill>
              </a:rPr>
              <a:t>in </a:t>
            </a:r>
            <a:r>
              <a:rPr lang="en-US" sz="1600" dirty="0" smtClean="0">
                <a:solidFill>
                  <a:schemeClr val="tx1"/>
                </a:solidFill>
              </a:rPr>
              <a:t>this way </a:t>
            </a:r>
            <a:r>
              <a:rPr lang="en-US" sz="1600" dirty="0">
                <a:solidFill>
                  <a:schemeClr val="tx1"/>
                </a:solidFill>
              </a:rPr>
              <a:t>will change the way your listeners receive your </a:t>
            </a:r>
            <a:r>
              <a:rPr lang="en-US" sz="1600" dirty="0" smtClean="0">
                <a:solidFill>
                  <a:schemeClr val="tx1"/>
                </a:solidFill>
              </a:rPr>
              <a:t>feedback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It should </a:t>
            </a:r>
            <a:r>
              <a:rPr lang="en-US" sz="1600" dirty="0">
                <a:solidFill>
                  <a:schemeClr val="tx1"/>
                </a:solidFill>
              </a:rPr>
              <a:t>be personal, encouraging, passionate, and empowering. 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Practice thankfulness – 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We </a:t>
            </a:r>
            <a:r>
              <a:rPr lang="en-US" sz="1600" dirty="0">
                <a:solidFill>
                  <a:schemeClr val="tx1"/>
                </a:solidFill>
              </a:rPr>
              <a:t>all crave </a:t>
            </a:r>
            <a:r>
              <a:rPr lang="en-US" sz="1600" dirty="0" smtClean="0">
                <a:solidFill>
                  <a:schemeClr val="tx1"/>
                </a:solidFill>
              </a:rPr>
              <a:t>recognition </a:t>
            </a:r>
            <a:r>
              <a:rPr lang="en-US" sz="1600" dirty="0">
                <a:solidFill>
                  <a:schemeClr val="tx1"/>
                </a:solidFill>
              </a:rPr>
              <a:t>or praise for our efforts. </a:t>
            </a:r>
            <a:r>
              <a:rPr lang="en-US" sz="1600" dirty="0" smtClean="0">
                <a:solidFill>
                  <a:schemeClr val="tx1"/>
                </a:solidFill>
              </a:rPr>
              <a:t> A </a:t>
            </a:r>
            <a:r>
              <a:rPr lang="en-US" sz="1600" dirty="0">
                <a:solidFill>
                  <a:schemeClr val="tx1"/>
                </a:solidFill>
              </a:rPr>
              <a:t>simple “thank you” </a:t>
            </a:r>
            <a:r>
              <a:rPr lang="en-US" sz="1600" dirty="0" smtClean="0">
                <a:solidFill>
                  <a:schemeClr val="tx1"/>
                </a:solidFill>
              </a:rPr>
              <a:t>goes </a:t>
            </a:r>
            <a:r>
              <a:rPr lang="en-US" sz="1600" dirty="0">
                <a:solidFill>
                  <a:schemeClr val="tx1"/>
                </a:solidFill>
              </a:rPr>
              <a:t>a long way</a:t>
            </a:r>
            <a:r>
              <a:rPr lang="en-US" sz="1600" dirty="0" smtClean="0">
                <a:solidFill>
                  <a:schemeClr val="tx1"/>
                </a:solidFill>
              </a:rPr>
              <a:t>.  Being specific is even better!  </a:t>
            </a:r>
          </a:p>
          <a:p>
            <a:pPr lvl="1"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Make </a:t>
            </a:r>
            <a:r>
              <a:rPr lang="en-US" sz="1600" dirty="0">
                <a:solidFill>
                  <a:schemeClr val="tx1"/>
                </a:solidFill>
              </a:rPr>
              <a:t>it a habit to thank someone for their work </a:t>
            </a:r>
            <a:r>
              <a:rPr lang="en-US" sz="1600" dirty="0" smtClean="0">
                <a:solidFill>
                  <a:schemeClr val="tx1"/>
                </a:solidFill>
              </a:rPr>
              <a:t>daily, </a:t>
            </a:r>
            <a:r>
              <a:rPr lang="en-US" sz="1600" dirty="0">
                <a:solidFill>
                  <a:schemeClr val="tx1"/>
                </a:solidFill>
              </a:rPr>
              <a:t>but </a:t>
            </a:r>
            <a:r>
              <a:rPr lang="en-US" sz="1600" dirty="0" smtClean="0">
                <a:solidFill>
                  <a:schemeClr val="tx1"/>
                </a:solidFill>
              </a:rPr>
              <a:t>keep </a:t>
            </a:r>
            <a:r>
              <a:rPr lang="en-US" sz="1600" dirty="0">
                <a:solidFill>
                  <a:schemeClr val="tx1"/>
                </a:solidFill>
              </a:rPr>
              <a:t>it genuine. </a:t>
            </a:r>
            <a:r>
              <a:rPr lang="en-US" sz="1600" dirty="0" smtClean="0">
                <a:solidFill>
                  <a:schemeClr val="tx1"/>
                </a:solidFill>
              </a:rPr>
              <a:t> Learn </a:t>
            </a:r>
            <a:r>
              <a:rPr lang="en-US" sz="1600" dirty="0">
                <a:solidFill>
                  <a:schemeClr val="tx1"/>
                </a:solidFill>
              </a:rPr>
              <a:t>to realize when you are thankful for something. </a:t>
            </a:r>
            <a:r>
              <a:rPr lang="en-US" sz="1600" dirty="0" smtClean="0">
                <a:solidFill>
                  <a:schemeClr val="tx1"/>
                </a:solidFill>
              </a:rPr>
              <a:t> Did </a:t>
            </a:r>
            <a:r>
              <a:rPr lang="en-US" sz="1600" dirty="0">
                <a:solidFill>
                  <a:schemeClr val="tx1"/>
                </a:solidFill>
              </a:rPr>
              <a:t>a colleague’s idea from a meeting truly inspire you? </a:t>
            </a:r>
            <a:r>
              <a:rPr lang="en-US" sz="1600" dirty="0" smtClean="0">
                <a:solidFill>
                  <a:schemeClr val="tx1"/>
                </a:solidFill>
              </a:rPr>
              <a:t> Did </a:t>
            </a:r>
            <a:r>
              <a:rPr lang="en-US" sz="1600" dirty="0">
                <a:solidFill>
                  <a:schemeClr val="tx1"/>
                </a:solidFill>
              </a:rPr>
              <a:t>someone go out of their way to make your day even just a little bit easier? </a:t>
            </a:r>
            <a:r>
              <a:rPr lang="en-US" sz="1600" dirty="0" smtClean="0">
                <a:solidFill>
                  <a:schemeClr val="tx1"/>
                </a:solidFill>
              </a:rPr>
              <a:t> Send </a:t>
            </a:r>
            <a:r>
              <a:rPr lang="en-US" sz="1600" dirty="0">
                <a:solidFill>
                  <a:schemeClr val="tx1"/>
                </a:solidFill>
              </a:rPr>
              <a:t>them a quick email or stop by their desk and let them know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533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Positivity - More Tips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848600" cy="35814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Appreciate the little wins – </a:t>
            </a:r>
            <a:r>
              <a:rPr lang="en-US" sz="1800" dirty="0" smtClean="0">
                <a:solidFill>
                  <a:schemeClr val="tx1"/>
                </a:solidFill>
              </a:rPr>
              <a:t>It’s </a:t>
            </a:r>
            <a:r>
              <a:rPr lang="en-US" sz="1800" dirty="0">
                <a:solidFill>
                  <a:schemeClr val="tx1"/>
                </a:solidFill>
              </a:rPr>
              <a:t>easy to </a:t>
            </a:r>
            <a:r>
              <a:rPr lang="en-US" sz="1800" dirty="0" smtClean="0">
                <a:solidFill>
                  <a:schemeClr val="tx1"/>
                </a:solidFill>
              </a:rPr>
              <a:t>celebrate </a:t>
            </a:r>
            <a:r>
              <a:rPr lang="en-US" sz="1800" dirty="0">
                <a:solidFill>
                  <a:schemeClr val="tx1"/>
                </a:solidFill>
              </a:rPr>
              <a:t>a major milestone, but remembering to celebrate the steps along the way can be difficult. </a:t>
            </a:r>
            <a:r>
              <a:rPr lang="en-US" sz="1800" dirty="0" smtClean="0">
                <a:solidFill>
                  <a:schemeClr val="tx1"/>
                </a:solidFill>
              </a:rPr>
              <a:t> Every </a:t>
            </a:r>
            <a:r>
              <a:rPr lang="en-US" sz="1800" dirty="0">
                <a:solidFill>
                  <a:schemeClr val="tx1"/>
                </a:solidFill>
              </a:rPr>
              <a:t>goal requires smaller steps of action, and most of the time those actions get overlooked. </a:t>
            </a:r>
            <a:r>
              <a:rPr lang="en-US" sz="1800" dirty="0" smtClean="0">
                <a:solidFill>
                  <a:schemeClr val="tx1"/>
                </a:solidFill>
              </a:rPr>
              <a:t> Remember </a:t>
            </a:r>
            <a:r>
              <a:rPr lang="en-US" sz="1800" dirty="0">
                <a:solidFill>
                  <a:schemeClr val="tx1"/>
                </a:solidFill>
              </a:rPr>
              <a:t>to </a:t>
            </a:r>
            <a:r>
              <a:rPr lang="en-US" sz="1800" dirty="0" smtClean="0">
                <a:solidFill>
                  <a:schemeClr val="tx1"/>
                </a:solidFill>
              </a:rPr>
              <a:t>appreciate </a:t>
            </a:r>
            <a:r>
              <a:rPr lang="en-US" sz="1800" dirty="0">
                <a:solidFill>
                  <a:schemeClr val="tx1"/>
                </a:solidFill>
              </a:rPr>
              <a:t>the little wins and give recognition to the employees who might be “behind the scenes” of a big accomplishment.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Smile –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Even </a:t>
            </a:r>
            <a:r>
              <a:rPr lang="en-US" sz="1800" dirty="0">
                <a:solidFill>
                  <a:schemeClr val="tx1"/>
                </a:solidFill>
              </a:rPr>
              <a:t>when you don’t feel like </a:t>
            </a:r>
            <a:r>
              <a:rPr lang="en-US" sz="1800" dirty="0" smtClean="0">
                <a:solidFill>
                  <a:schemeClr val="tx1"/>
                </a:solidFill>
              </a:rPr>
              <a:t>it; it can help </a:t>
            </a:r>
            <a:r>
              <a:rPr lang="en-US" sz="1800" dirty="0">
                <a:solidFill>
                  <a:schemeClr val="tx1"/>
                </a:solidFill>
              </a:rPr>
              <a:t>boost positive thoughts and feelings. </a:t>
            </a:r>
            <a:r>
              <a:rPr lang="en-US" sz="1800" dirty="0" smtClean="0">
                <a:solidFill>
                  <a:schemeClr val="tx1"/>
                </a:solidFill>
              </a:rPr>
              <a:t> A </a:t>
            </a:r>
            <a:r>
              <a:rPr lang="en-US" sz="1800" dirty="0">
                <a:solidFill>
                  <a:schemeClr val="tx1"/>
                </a:solidFill>
              </a:rPr>
              <a:t>genuine smile is </a:t>
            </a:r>
            <a:r>
              <a:rPr lang="en-US" sz="1800" dirty="0" smtClean="0">
                <a:solidFill>
                  <a:schemeClr val="tx1"/>
                </a:solidFill>
              </a:rPr>
              <a:t>contagious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Develop healthy work relationships – </a:t>
            </a:r>
            <a:r>
              <a:rPr lang="en-US" sz="1800" dirty="0">
                <a:solidFill>
                  <a:schemeClr val="tx1"/>
                </a:solidFill>
              </a:rPr>
              <a:t>E</a:t>
            </a:r>
            <a:r>
              <a:rPr lang="en-US" sz="1800" dirty="0" smtClean="0">
                <a:solidFill>
                  <a:schemeClr val="tx1"/>
                </a:solidFill>
              </a:rPr>
              <a:t>ssential </a:t>
            </a:r>
            <a:r>
              <a:rPr lang="en-US" sz="1800" dirty="0">
                <a:solidFill>
                  <a:schemeClr val="tx1"/>
                </a:solidFill>
              </a:rPr>
              <a:t>for a positive work environment. </a:t>
            </a:r>
            <a:r>
              <a:rPr lang="en-US" sz="1800" dirty="0" smtClean="0">
                <a:solidFill>
                  <a:schemeClr val="tx1"/>
                </a:solidFill>
              </a:rPr>
              <a:t> Find </a:t>
            </a:r>
            <a:r>
              <a:rPr lang="en-US" sz="1800" dirty="0">
                <a:solidFill>
                  <a:schemeClr val="tx1"/>
                </a:solidFill>
              </a:rPr>
              <a:t>ways to create </a:t>
            </a:r>
            <a:r>
              <a:rPr lang="en-US" sz="1800" dirty="0" smtClean="0">
                <a:solidFill>
                  <a:schemeClr val="tx1"/>
                </a:solidFill>
              </a:rPr>
              <a:t>kinship </a:t>
            </a:r>
            <a:r>
              <a:rPr lang="en-US" sz="1800" dirty="0">
                <a:solidFill>
                  <a:schemeClr val="tx1"/>
                </a:solidFill>
              </a:rPr>
              <a:t>among your colleagues. </a:t>
            </a:r>
            <a:r>
              <a:rPr lang="en-US" sz="1800" dirty="0" smtClean="0">
                <a:solidFill>
                  <a:schemeClr val="tx1"/>
                </a:solidFill>
              </a:rPr>
              <a:t> Social </a:t>
            </a:r>
            <a:r>
              <a:rPr lang="en-US" sz="1800" dirty="0">
                <a:solidFill>
                  <a:schemeClr val="tx1"/>
                </a:solidFill>
              </a:rPr>
              <a:t>gatherings and regular check-ins at work are great ways to develop </a:t>
            </a:r>
            <a:r>
              <a:rPr lang="en-US" sz="1800" dirty="0" smtClean="0">
                <a:solidFill>
                  <a:schemeClr val="tx1"/>
                </a:solidFill>
              </a:rPr>
              <a:t>these relationships.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001"/>
          <a:stretch/>
        </p:blipFill>
        <p:spPr>
          <a:xfrm>
            <a:off x="2743200" y="4602480"/>
            <a:ext cx="3962400" cy="20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533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Positivity - Another Tip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848600" cy="49530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Recognition – </a:t>
            </a:r>
            <a:r>
              <a:rPr lang="en-US" sz="1800" dirty="0" smtClean="0">
                <a:solidFill>
                  <a:schemeClr val="tx1"/>
                </a:solidFill>
              </a:rPr>
              <a:t>Recognizing accomplishments </a:t>
            </a:r>
            <a:r>
              <a:rPr lang="en-US" sz="1800" dirty="0">
                <a:solidFill>
                  <a:schemeClr val="tx1"/>
                </a:solidFill>
              </a:rPr>
              <a:t>can have a major </a:t>
            </a:r>
            <a:r>
              <a:rPr lang="en-US" sz="1800" dirty="0" smtClean="0">
                <a:solidFill>
                  <a:schemeClr val="tx1"/>
                </a:solidFill>
              </a:rPr>
              <a:t>impact.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Examples</a:t>
            </a:r>
            <a:r>
              <a:rPr lang="en-US" sz="1800" b="1" dirty="0">
                <a:solidFill>
                  <a:schemeClr val="tx1"/>
                </a:solidFill>
              </a:rPr>
              <a:t>: 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Put a note of thanks on an employee’s computer or desk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Greet </a:t>
            </a:r>
            <a:r>
              <a:rPr lang="en-US" sz="1600" dirty="0">
                <a:solidFill>
                  <a:schemeClr val="tx1"/>
                </a:solidFill>
              </a:rPr>
              <a:t>co-workers every morning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Recognize someone at </a:t>
            </a:r>
            <a:r>
              <a:rPr lang="en-US" sz="1600" dirty="0" smtClean="0">
                <a:solidFill>
                  <a:schemeClr val="tx1"/>
                </a:solidFill>
              </a:rPr>
              <a:t>every </a:t>
            </a:r>
            <a:r>
              <a:rPr lang="en-US" sz="1600" dirty="0">
                <a:solidFill>
                  <a:schemeClr val="tx1"/>
                </a:solidFill>
              </a:rPr>
              <a:t>staff meeting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When you hear a positive remark about someone, repeat it to that person as soon as possible (Face-to-face is best, e-mail or voice mail are good in a pinch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Practice positive nonverbal behaviors that demonstrate appreciation, such as smiles, or a handshake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Start a suggestion program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Publicly recognize the positive impact on operations of the solutions employees devise for problems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1600" b="1" dirty="0" smtClean="0">
                <a:solidFill>
                  <a:schemeClr val="tx1"/>
                </a:solidFill>
              </a:rPr>
              <a:t>NOTE: </a:t>
            </a:r>
            <a:r>
              <a:rPr lang="en-US" sz="1600" dirty="0" smtClean="0">
                <a:solidFill>
                  <a:schemeClr val="tx1"/>
                </a:solidFill>
              </a:rPr>
              <a:t>The Managers Toolkit on the HR page of the Rowan website has a Recognition Toolkit that has a lengthy list of simple ways to motivate and recognize co-workers.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633742" cy="60821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138376" y="798022"/>
            <a:ext cx="7533184" cy="1411778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Collaboration and Teamwork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Positivity in the Workplace</a:t>
            </a:r>
            <a:endParaRPr lang="en-US" sz="3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fld id="{4C02EC40-A667-4B4E-86C0-8368888BAC7F}" type="slidenum">
              <a:rPr lang="en-US" altLang="en-US" sz="1200" smtClean="0"/>
              <a:pPr eaLnBrk="1" hangingPunct="1">
                <a:defRPr/>
              </a:pPr>
              <a:t>2</a:t>
            </a:fld>
            <a:endParaRPr lang="en-US" alt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997658"/>
            <a:ext cx="3306930" cy="25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Discussion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34720"/>
            <a:ext cx="7543800" cy="1600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group dynamics strengths of your teams?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areas to work on?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819400"/>
            <a:ext cx="4038600" cy="28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 Plan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17526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you do to implement a concept from today’s session?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will you do this?</a:t>
            </a:r>
          </a:p>
          <a:p>
            <a:pPr marL="0" indent="0">
              <a:buNone/>
            </a:pPr>
            <a:endParaRPr lang="en-US" sz="1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73EC9-A583-4D1A-B9DA-D205C9E14191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00" r="9000" b="3157"/>
          <a:stretch/>
        </p:blipFill>
        <p:spPr>
          <a:xfrm>
            <a:off x="3124200" y="3124200"/>
            <a:ext cx="29778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2385"/>
            <a:ext cx="8534400" cy="106541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Collaboration and Teamwork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2EC40-A667-4B4E-86C0-8368888BAC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53" y="1600200"/>
            <a:ext cx="5133752" cy="411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Tuckman’s Stages of Group Development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772400" cy="3429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Bruce Tuckman completed significant research into the theory of group dynamics.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received his Ph.D. in Psychology from Princeton University.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Tuckman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believed that these 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stages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all necessary and inevitable in order for a team to grow, face up to challenges, tackle problems, find solutions, plan work, and deliver results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7111" r="4000" b="14667"/>
          <a:stretch/>
        </p:blipFill>
        <p:spPr>
          <a:xfrm>
            <a:off x="3276600" y="4572000"/>
            <a:ext cx="3276600" cy="20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eam Building\Tuckmans mod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778" r="2500" b="15556"/>
          <a:stretch/>
        </p:blipFill>
        <p:spPr bwMode="auto">
          <a:xfrm>
            <a:off x="977348" y="685800"/>
            <a:ext cx="786185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1026"/>
          <p:cNvSpPr>
            <a:spLocks noChangeArrowheads="1"/>
          </p:cNvSpPr>
          <p:nvPr/>
        </p:nvSpPr>
        <p:spPr bwMode="auto">
          <a:xfrm>
            <a:off x="1981200" y="228600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3316" name="Rectangle 1028"/>
          <p:cNvSpPr>
            <a:spLocks noChangeArrowheads="1"/>
          </p:cNvSpPr>
          <p:nvPr/>
        </p:nvSpPr>
        <p:spPr bwMode="auto">
          <a:xfrm>
            <a:off x="609599" y="381000"/>
            <a:ext cx="8001001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09600" indent="-609600" algn="ctr">
              <a:spcBef>
                <a:spcPct val="8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9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One – Forming </a:t>
            </a:r>
          </a:p>
          <a:p>
            <a:pPr marL="609600" indent="-609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in which team members are introduced and overly polite and pleasant.  </a:t>
            </a:r>
          </a:p>
          <a:p>
            <a:pPr marL="609600" indent="-609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Questioning, socializing, displaying eagerness, focusing on group identity and purpose, and sticking to safe topics.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9600" indent="-609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 are often guarded in their interactions because they’re not sure what to expect from other team members (similar to Orientation day at school or a new job). </a:t>
            </a:r>
          </a:p>
          <a:p>
            <a:pPr marL="609600" indent="-609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time to learn about individuals’ skills and background, as well as goals, job responsibilities, etc. </a:t>
            </a:r>
          </a:p>
          <a:p>
            <a:pPr marL="609600" indent="-609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this stage, productivity is typically lower than expected. </a:t>
            </a:r>
          </a:p>
        </p:txBody>
      </p:sp>
    </p:spTree>
    <p:extLst>
      <p:ext uri="{BB962C8B-B14F-4D97-AF65-F5344CB8AC3E}">
        <p14:creationId xmlns:p14="http://schemas.microsoft.com/office/powerpoint/2010/main" val="9885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9" name="Rectangle 1027"/>
          <p:cNvSpPr>
            <a:spLocks noChangeArrowheads="1"/>
          </p:cNvSpPr>
          <p:nvPr/>
        </p:nvSpPr>
        <p:spPr bwMode="auto">
          <a:xfrm>
            <a:off x="1981200" y="228600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4" name="Text Box 1028"/>
          <p:cNvSpPr txBox="1">
            <a:spLocks noChangeArrowheads="1"/>
          </p:cNvSpPr>
          <p:nvPr/>
        </p:nvSpPr>
        <p:spPr bwMode="auto">
          <a:xfrm>
            <a:off x="12033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654341" name="Rectangle 1029"/>
          <p:cNvSpPr>
            <a:spLocks noChangeArrowheads="1"/>
          </p:cNvSpPr>
          <p:nvPr/>
        </p:nvSpPr>
        <p:spPr bwMode="auto">
          <a:xfrm>
            <a:off x="871414" y="381000"/>
            <a:ext cx="8272586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609600" indent="-609600" algn="ctr">
              <a:spcBef>
                <a:spcPct val="80000"/>
              </a:spcBef>
              <a:buClr>
                <a:schemeClr val="tx1"/>
              </a:buClr>
              <a:buSzPct val="75000"/>
              <a:defRPr/>
            </a:pPr>
            <a:r>
              <a:rPr lang="en-US" sz="29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Forming – Enhance Team Development by:</a:t>
            </a:r>
          </a:p>
          <a:p>
            <a:pPr>
              <a:defRPr/>
            </a:pPr>
            <a:endParaRPr lang="en-US" sz="800" dirty="0">
              <a:latin typeface="+mn-lt"/>
            </a:endParaRPr>
          </a:p>
          <a:p>
            <a:pPr marL="800100" lvl="1" indent="-342900"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responsibility</a:t>
            </a:r>
          </a:p>
          <a:p>
            <a:pPr lvl="1">
              <a:buSzPct val="135000"/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Encouraging open dialogue</a:t>
            </a:r>
          </a:p>
          <a:p>
            <a:pPr lvl="5"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structure</a:t>
            </a:r>
          </a:p>
          <a:p>
            <a:pPr lvl="5">
              <a:defRPr/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a climate of trust and respect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429000"/>
            <a:ext cx="274320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2057400" y="304800"/>
            <a:ext cx="525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228600" y="228600"/>
            <a:ext cx="8610600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8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9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 Two – Storming </a:t>
            </a: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be characterized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competition and strained relationships among team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members.  There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various degrees of conflict dealing with issues of power,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decision-making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Resistance, lack of participation, conflict, competition, and high emotions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starts where there is a conflict between team members' natural working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styles</a:t>
            </a: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way the team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has not been clearly defined,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may feel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frustrated or overwhelmed.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critical stage for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</a:t>
            </a:r>
          </a:p>
          <a:p>
            <a:pPr marL="914400" lvl="1" indent="-457200">
              <a:spcBef>
                <a:spcPts val="1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Goal: Prevent discontents and increase the team’s strength!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2057400" y="304800"/>
            <a:ext cx="525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1066800" y="304800"/>
            <a:ext cx="7696200" cy="43088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Storming – Enhance Team Development by:</a:t>
            </a:r>
          </a:p>
          <a:p>
            <a:pPr>
              <a:defRPr/>
            </a:pPr>
            <a:endParaRPr lang="en-US" sz="800" dirty="0">
              <a:solidFill>
                <a:schemeClr val="accent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solving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4"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points of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– helps avoid Group Think!</a:t>
            </a:r>
          </a:p>
          <a:p>
            <a:pPr>
              <a:defRPr/>
            </a:pPr>
            <a:endParaRPr lang="en-US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Remembering that most teams experience conflict; disagreements are normal and expected.</a:t>
            </a:r>
          </a:p>
          <a:p>
            <a:pPr>
              <a:defRPr/>
            </a:pPr>
            <a:endParaRPr lang="en-US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skipping this stage to avoid conflict!  Avoidance usually makes things worse.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4"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Decision-making procedures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4"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Encouraging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two-way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4">
              <a:defRPr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 team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efforts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840" r="2331" b="11905"/>
          <a:stretch/>
        </p:blipFill>
        <p:spPr>
          <a:xfrm>
            <a:off x="6337520" y="4953000"/>
            <a:ext cx="2440720" cy="16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5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53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53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6165</TotalTime>
  <Words>1136</Words>
  <Application>Microsoft Office PowerPoint</Application>
  <PresentationFormat>On-screen Show (4:3)</PresentationFormat>
  <Paragraphs>165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Corbel</vt:lpstr>
      <vt:lpstr>Tahoma</vt:lpstr>
      <vt:lpstr>Times New Roman</vt:lpstr>
      <vt:lpstr>Verdana</vt:lpstr>
      <vt:lpstr>Wingdings</vt:lpstr>
      <vt:lpstr>Parallax</vt:lpstr>
      <vt:lpstr>PowerPoint Presentation</vt:lpstr>
      <vt:lpstr>Agenda</vt:lpstr>
      <vt:lpstr>Building Collaboration and Teamwork</vt:lpstr>
      <vt:lpstr>Tuckman’s Stages of Group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Positivity In the Workplace</vt:lpstr>
      <vt:lpstr>Positive Teams Are More Productive</vt:lpstr>
      <vt:lpstr>Positive Teams Are More Productive</vt:lpstr>
      <vt:lpstr>Tips for Promoting Positivity in the Workplace</vt:lpstr>
      <vt:lpstr>Promoting Positivity - More Tips:</vt:lpstr>
      <vt:lpstr>Promoting Positivity - Another Tip:</vt:lpstr>
      <vt:lpstr>Group Discussion</vt:lpstr>
      <vt:lpstr>Action Plan</vt:lpstr>
    </vt:vector>
  </TitlesOfParts>
  <Company>Boardwalk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“Knock Your Socks Off” Customer Service Training</dc:title>
  <dc:creator>jtrowsdale</dc:creator>
  <cp:lastModifiedBy>Trowsdale, Jeremy</cp:lastModifiedBy>
  <cp:revision>296</cp:revision>
  <dcterms:created xsi:type="dcterms:W3CDTF">2005-02-28T17:28:18Z</dcterms:created>
  <dcterms:modified xsi:type="dcterms:W3CDTF">2019-07-30T19:34:38Z</dcterms:modified>
</cp:coreProperties>
</file>