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p:sldMasterIdLst>
    <p:sldMasterId id="2147483686" r:id="rId1"/>
  </p:sldMasterIdLst>
  <p:notesMasterIdLst>
    <p:notesMasterId r:id="rId44"/>
  </p:notesMasterIdLst>
  <p:handoutMasterIdLst>
    <p:handoutMasterId r:id="rId45"/>
  </p:handoutMasterIdLst>
  <p:sldIdLst>
    <p:sldId id="371" r:id="rId2"/>
    <p:sldId id="375" r:id="rId3"/>
    <p:sldId id="524" r:id="rId4"/>
    <p:sldId id="350" r:id="rId5"/>
    <p:sldId id="513" r:id="rId6"/>
    <p:sldId id="536" r:id="rId7"/>
    <p:sldId id="514" r:id="rId8"/>
    <p:sldId id="515" r:id="rId9"/>
    <p:sldId id="517" r:id="rId10"/>
    <p:sldId id="518" r:id="rId11"/>
    <p:sldId id="490" r:id="rId12"/>
    <p:sldId id="491" r:id="rId13"/>
    <p:sldId id="492" r:id="rId14"/>
    <p:sldId id="493" r:id="rId15"/>
    <p:sldId id="494" r:id="rId16"/>
    <p:sldId id="495" r:id="rId17"/>
    <p:sldId id="357" r:id="rId18"/>
    <p:sldId id="359" r:id="rId19"/>
    <p:sldId id="362" r:id="rId20"/>
    <p:sldId id="461" r:id="rId21"/>
    <p:sldId id="436" r:id="rId22"/>
    <p:sldId id="535" r:id="rId23"/>
    <p:sldId id="526" r:id="rId24"/>
    <p:sldId id="363" r:id="rId25"/>
    <p:sldId id="506" r:id="rId26"/>
    <p:sldId id="364" r:id="rId27"/>
    <p:sldId id="507" r:id="rId28"/>
    <p:sldId id="365" r:id="rId29"/>
    <p:sldId id="508" r:id="rId30"/>
    <p:sldId id="366" r:id="rId31"/>
    <p:sldId id="510" r:id="rId32"/>
    <p:sldId id="367" r:id="rId33"/>
    <p:sldId id="509" r:id="rId34"/>
    <p:sldId id="374" r:id="rId35"/>
    <p:sldId id="511" r:id="rId36"/>
    <p:sldId id="527" r:id="rId37"/>
    <p:sldId id="529" r:id="rId38"/>
    <p:sldId id="530" r:id="rId39"/>
    <p:sldId id="531" r:id="rId40"/>
    <p:sldId id="533" r:id="rId41"/>
    <p:sldId id="458" r:id="rId42"/>
    <p:sldId id="455" r:id="rId4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3B1808"/>
    <a:srgbClr val="7F5111"/>
    <a:srgbClr val="633E0D"/>
    <a:srgbClr val="F7C21C"/>
    <a:srgbClr val="D09E25"/>
    <a:srgbClr val="2B12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294" autoAdjust="0"/>
  </p:normalViewPr>
  <p:slideViewPr>
    <p:cSldViewPr>
      <p:cViewPr varScale="1">
        <p:scale>
          <a:sx n="92" d="100"/>
          <a:sy n="92" d="100"/>
        </p:scale>
        <p:origin x="28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1" d="100"/>
          <a:sy n="91" d="100"/>
        </p:scale>
        <p:origin x="-1836" y="-120"/>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185" cy="464820"/>
          </a:xfrm>
          <a:prstGeom prst="rect">
            <a:avLst/>
          </a:prstGeom>
        </p:spPr>
        <p:txBody>
          <a:bodyPr vert="horz" lIns="91638" tIns="45820" rIns="91638" bIns="45820" rtlCol="0"/>
          <a:lstStyle>
            <a:lvl1pPr algn="l"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3" name="Date Placeholder 2"/>
          <p:cNvSpPr>
            <a:spLocks noGrp="1"/>
          </p:cNvSpPr>
          <p:nvPr>
            <p:ph type="dt" sz="quarter" idx="1"/>
          </p:nvPr>
        </p:nvSpPr>
        <p:spPr>
          <a:xfrm>
            <a:off x="3885280" y="0"/>
            <a:ext cx="2971185" cy="464820"/>
          </a:xfrm>
          <a:prstGeom prst="rect">
            <a:avLst/>
          </a:prstGeom>
        </p:spPr>
        <p:txBody>
          <a:bodyPr vert="horz" lIns="91638" tIns="45820" rIns="91638" bIns="45820" rtlCol="0"/>
          <a:lstStyle>
            <a:lvl1pPr algn="r" eaLnBrk="0" hangingPunct="0">
              <a:defRPr sz="1200">
                <a:latin typeface="Georgia" pitchFamily="-64" charset="0"/>
                <a:ea typeface="Geneva" pitchFamily="-64" charset="0"/>
                <a:cs typeface="Geneva" pitchFamily="-64" charset="0"/>
              </a:defRPr>
            </a:lvl1pPr>
          </a:lstStyle>
          <a:p>
            <a:pPr>
              <a:defRPr/>
            </a:pPr>
            <a:fld id="{B6E80E0D-FAFB-4B77-8DB5-7B6D080A6B43}" type="datetimeFigureOut">
              <a:rPr lang="en-US"/>
              <a:pPr>
                <a:defRPr/>
              </a:pPr>
              <a:t>4/3/2018</a:t>
            </a:fld>
            <a:endParaRPr lang="en-US" dirty="0"/>
          </a:p>
        </p:txBody>
      </p:sp>
      <p:sp>
        <p:nvSpPr>
          <p:cNvPr id="4" name="Footer Placeholder 3"/>
          <p:cNvSpPr>
            <a:spLocks noGrp="1"/>
          </p:cNvSpPr>
          <p:nvPr>
            <p:ph type="ftr" sz="quarter" idx="2"/>
          </p:nvPr>
        </p:nvSpPr>
        <p:spPr>
          <a:xfrm>
            <a:off x="2" y="8830015"/>
            <a:ext cx="2971185" cy="464820"/>
          </a:xfrm>
          <a:prstGeom prst="rect">
            <a:avLst/>
          </a:prstGeom>
        </p:spPr>
        <p:txBody>
          <a:bodyPr vert="horz" lIns="91638" tIns="45820" rIns="91638" bIns="45820" rtlCol="0" anchor="b"/>
          <a:lstStyle>
            <a:lvl1pPr algn="l"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5" name="Slide Number Placeholder 4"/>
          <p:cNvSpPr>
            <a:spLocks noGrp="1"/>
          </p:cNvSpPr>
          <p:nvPr>
            <p:ph type="sldNum" sz="quarter" idx="3"/>
          </p:nvPr>
        </p:nvSpPr>
        <p:spPr>
          <a:xfrm>
            <a:off x="3885280" y="8830015"/>
            <a:ext cx="2971185" cy="464820"/>
          </a:xfrm>
          <a:prstGeom prst="rect">
            <a:avLst/>
          </a:prstGeom>
        </p:spPr>
        <p:txBody>
          <a:bodyPr vert="horz" lIns="91638" tIns="45820" rIns="91638" bIns="45820" rtlCol="0" anchor="b"/>
          <a:lstStyle>
            <a:lvl1pPr algn="r" eaLnBrk="0" hangingPunct="0">
              <a:defRPr sz="1200">
                <a:latin typeface="Georgia" pitchFamily="-64" charset="0"/>
                <a:ea typeface="Geneva" pitchFamily="-64" charset="0"/>
                <a:cs typeface="Geneva" pitchFamily="-64" charset="0"/>
              </a:defRPr>
            </a:lvl1pPr>
          </a:lstStyle>
          <a:p>
            <a:pPr>
              <a:defRPr/>
            </a:pPr>
            <a:fld id="{7BD9EF64-E68E-442A-B243-AAC87167A7CC}" type="slidenum">
              <a:rPr lang="en-US"/>
              <a:pPr>
                <a:defRPr/>
              </a:pPr>
              <a:t>‹#›</a:t>
            </a:fld>
            <a:endParaRPr lang="en-US" dirty="0"/>
          </a:p>
        </p:txBody>
      </p:sp>
    </p:spTree>
    <p:extLst>
      <p:ext uri="{BB962C8B-B14F-4D97-AF65-F5344CB8AC3E}">
        <p14:creationId xmlns:p14="http://schemas.microsoft.com/office/powerpoint/2010/main" val="151005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2971185" cy="464820"/>
          </a:xfrm>
          <a:prstGeom prst="rect">
            <a:avLst/>
          </a:prstGeom>
          <a:noFill/>
          <a:ln w="9525">
            <a:noFill/>
            <a:miter lim="800000"/>
            <a:headEnd/>
            <a:tailEnd/>
          </a:ln>
        </p:spPr>
        <p:txBody>
          <a:bodyPr vert="horz" wrap="square" lIns="91638" tIns="45820" rIns="91638" bIns="45820" numCol="1" anchor="t" anchorCtr="0" compatLnSpc="1">
            <a:prstTxWarp prst="textNoShape">
              <a:avLst/>
            </a:prstTxWarp>
          </a:bodyPr>
          <a:lstStyle>
            <a:lvl1pPr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26627" name="Rectangle 3"/>
          <p:cNvSpPr>
            <a:spLocks noGrp="1" noChangeArrowheads="1"/>
          </p:cNvSpPr>
          <p:nvPr>
            <p:ph type="dt" idx="1"/>
          </p:nvPr>
        </p:nvSpPr>
        <p:spPr bwMode="auto">
          <a:xfrm>
            <a:off x="3886816" y="0"/>
            <a:ext cx="2971185" cy="464820"/>
          </a:xfrm>
          <a:prstGeom prst="rect">
            <a:avLst/>
          </a:prstGeom>
          <a:noFill/>
          <a:ln w="9525">
            <a:noFill/>
            <a:miter lim="800000"/>
            <a:headEnd/>
            <a:tailEnd/>
          </a:ln>
        </p:spPr>
        <p:txBody>
          <a:bodyPr vert="horz" wrap="square" lIns="91638" tIns="45820" rIns="91638" bIns="45820" numCol="1" anchor="t" anchorCtr="0" compatLnSpc="1">
            <a:prstTxWarp prst="textNoShape">
              <a:avLst/>
            </a:prstTxWarp>
          </a:bodyPr>
          <a:lstStyle>
            <a:lvl1pPr algn="r"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094" y="4415008"/>
            <a:ext cx="5029815" cy="4184945"/>
          </a:xfrm>
          <a:prstGeom prst="rect">
            <a:avLst/>
          </a:prstGeom>
          <a:noFill/>
          <a:ln w="9525">
            <a:noFill/>
            <a:miter lim="800000"/>
            <a:headEnd/>
            <a:tailEnd/>
          </a:ln>
        </p:spPr>
        <p:txBody>
          <a:bodyPr vert="horz" wrap="square" lIns="91638" tIns="45820" rIns="91638" bIns="458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6630" name="Rectangle 6"/>
          <p:cNvSpPr>
            <a:spLocks noGrp="1" noChangeArrowheads="1"/>
          </p:cNvSpPr>
          <p:nvPr>
            <p:ph type="ftr" sz="quarter" idx="4"/>
          </p:nvPr>
        </p:nvSpPr>
        <p:spPr bwMode="auto">
          <a:xfrm>
            <a:off x="2" y="8831581"/>
            <a:ext cx="2971185" cy="464819"/>
          </a:xfrm>
          <a:prstGeom prst="rect">
            <a:avLst/>
          </a:prstGeom>
          <a:noFill/>
          <a:ln w="9525">
            <a:noFill/>
            <a:miter lim="800000"/>
            <a:headEnd/>
            <a:tailEnd/>
          </a:ln>
        </p:spPr>
        <p:txBody>
          <a:bodyPr vert="horz" wrap="square" lIns="91638" tIns="45820" rIns="91638" bIns="45820" numCol="1" anchor="b" anchorCtr="0" compatLnSpc="1">
            <a:prstTxWarp prst="textNoShape">
              <a:avLst/>
            </a:prstTxWarp>
          </a:bodyPr>
          <a:lstStyle>
            <a:lvl1pPr eaLnBrk="0" hangingPunct="0">
              <a:defRPr sz="1200">
                <a:latin typeface="Georgia" pitchFamily="-64" charset="0"/>
                <a:ea typeface="Geneva" pitchFamily="-64" charset="0"/>
                <a:cs typeface="Geneva" pitchFamily="-64" charset="0"/>
              </a:defRPr>
            </a:lvl1pPr>
          </a:lstStyle>
          <a:p>
            <a:pPr>
              <a:defRPr/>
            </a:pPr>
            <a:endParaRPr lang="en-US" dirty="0"/>
          </a:p>
        </p:txBody>
      </p:sp>
      <p:sp>
        <p:nvSpPr>
          <p:cNvPr id="26631" name="Rectangle 7"/>
          <p:cNvSpPr>
            <a:spLocks noGrp="1" noChangeArrowheads="1"/>
          </p:cNvSpPr>
          <p:nvPr>
            <p:ph type="sldNum" sz="quarter" idx="5"/>
          </p:nvPr>
        </p:nvSpPr>
        <p:spPr bwMode="auto">
          <a:xfrm>
            <a:off x="3886816" y="8831581"/>
            <a:ext cx="2971185" cy="464819"/>
          </a:xfrm>
          <a:prstGeom prst="rect">
            <a:avLst/>
          </a:prstGeom>
          <a:noFill/>
          <a:ln w="9525">
            <a:noFill/>
            <a:miter lim="800000"/>
            <a:headEnd/>
            <a:tailEnd/>
          </a:ln>
        </p:spPr>
        <p:txBody>
          <a:bodyPr vert="horz" wrap="square" lIns="91638" tIns="45820" rIns="91638" bIns="45820" numCol="1" anchor="b" anchorCtr="0" compatLnSpc="1">
            <a:prstTxWarp prst="textNoShape">
              <a:avLst/>
            </a:prstTxWarp>
          </a:bodyPr>
          <a:lstStyle>
            <a:lvl1pPr algn="r" eaLnBrk="0" hangingPunct="0">
              <a:defRPr sz="1200">
                <a:latin typeface="Georgia" pitchFamily="-64" charset="0"/>
                <a:ea typeface="Geneva" pitchFamily="-64" charset="0"/>
                <a:cs typeface="Geneva" pitchFamily="-64" charset="0"/>
              </a:defRPr>
            </a:lvl1pPr>
          </a:lstStyle>
          <a:p>
            <a:pPr>
              <a:defRPr/>
            </a:pPr>
            <a:fld id="{7599334F-9603-43DA-8370-C08C3C1BF0C0}" type="slidenum">
              <a:rPr lang="en-US"/>
              <a:pPr>
                <a:defRPr/>
              </a:pPr>
              <a:t>‹#›</a:t>
            </a:fld>
            <a:endParaRPr lang="en-US" dirty="0"/>
          </a:p>
        </p:txBody>
      </p:sp>
    </p:spTree>
    <p:extLst>
      <p:ext uri="{BB962C8B-B14F-4D97-AF65-F5344CB8AC3E}">
        <p14:creationId xmlns:p14="http://schemas.microsoft.com/office/powerpoint/2010/main" val="407263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1pPr>
    <a:lvl2pPr marL="4572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2pPr>
    <a:lvl3pPr marL="9144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3pPr>
    <a:lvl4pPr marL="13716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4pPr>
    <a:lvl5pPr marL="1828800" algn="l" rtl="0" eaLnBrk="0" fontAlgn="base" hangingPunct="0">
      <a:spcBef>
        <a:spcPct val="30000"/>
      </a:spcBef>
      <a:spcAft>
        <a:spcPct val="0"/>
      </a:spcAft>
      <a:defRPr sz="1200" kern="1200">
        <a:solidFill>
          <a:schemeClr val="tx1"/>
        </a:solidFill>
        <a:latin typeface="Georgia" pitchFamily="-64" charset="0"/>
        <a:ea typeface="Geneva" pitchFamily="-64" charset="0"/>
        <a:cs typeface="Geneva" pitchFamily="-6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Check for understanding!!  Check for non-verbals!!!!!</a:t>
            </a:r>
          </a:p>
          <a:p>
            <a:endParaRPr lang="en-US" dirty="0" smtClean="0"/>
          </a:p>
          <a:p>
            <a:r>
              <a:rPr lang="en-US" dirty="0" smtClean="0"/>
              <a:t>Don’t make assumptions!</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need to feel respected</a:t>
            </a:r>
            <a:r>
              <a:rPr lang="en-US" baseline="0" dirty="0" smtClean="0"/>
              <a:t> and have a sense of self-worth.  </a:t>
            </a:r>
          </a:p>
          <a:p>
            <a:endParaRPr lang="en-US" baseline="0" dirty="0" smtClean="0"/>
          </a:p>
          <a:p>
            <a:r>
              <a:rPr lang="en-US" baseline="0" dirty="0" smtClean="0"/>
              <a:t>High self-esteem produces confidence that frees people to be innovative and collaborative.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628809-4D7E-4B40-9A3C-24942C5014F0}"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aseline="0" dirty="0" smtClean="0"/>
              <a:t>Although very few people go looking for conflict, more often than not, conflict results because of miscommunication between people with regard to their needs, ideas, beliefs goals and values  </a:t>
            </a:r>
          </a:p>
          <a:p>
            <a:endParaRPr lang="en-US" baseline="0" dirty="0" smtClean="0"/>
          </a:p>
          <a:p>
            <a:r>
              <a:rPr lang="en-US" baseline="0" dirty="0" smtClean="0"/>
              <a:t>If we can learn to manage conflict then we are less apt to practice destructive behaviors, that will negatively impact our team.  </a:t>
            </a:r>
            <a:endParaRPr lang="en-US" dirty="0"/>
          </a:p>
        </p:txBody>
      </p:sp>
      <p:sp>
        <p:nvSpPr>
          <p:cNvPr id="4" name="Slide Number Placeholder 3"/>
          <p:cNvSpPr>
            <a:spLocks noGrp="1"/>
          </p:cNvSpPr>
          <p:nvPr>
            <p:ph type="sldNum" sz="quarter" idx="10"/>
          </p:nvPr>
        </p:nvSpPr>
        <p:spPr/>
        <p:txBody>
          <a:bodyPr/>
          <a:lstStyle/>
          <a:p>
            <a:fld id="{40628809-4D7E-4B40-9A3C-24942C5014F0}"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might conflict be a good thing??  Then bring up bullets</a:t>
            </a:r>
          </a:p>
          <a:p>
            <a:endParaRPr lang="en-US" dirty="0" smtClean="0"/>
          </a:p>
          <a:p>
            <a:r>
              <a:rPr lang="en-US" baseline="0" dirty="0" smtClean="0"/>
              <a:t>Thinking gray is the antithesis of group think- </a:t>
            </a:r>
          </a:p>
          <a:p>
            <a:endParaRPr lang="en-US" baseline="0" dirty="0" smtClean="0"/>
          </a:p>
          <a:p>
            <a:r>
              <a:rPr lang="en-US" baseline="0" dirty="0" smtClean="0"/>
              <a:t>8 people were brought together in a room and shown a series of cards on which were printed four vertical lines.  Each subject was asked in turn to identify  which one of the 3 lines on the right side of the card was the same length as the line on the left side of the card.  The experiment was arranged so that seven of the eight subjects were in fact ringers who would identify the same one of the right-hand lines as being equal in length to the left hand line, when in fact it was not.  The one true subject was then faced with either going along with the judgement of the group and declaring as true something he knew to be false, or taking a position which was at odds with the consensus of his peers.  Roughly ¾ of the subjects went against their better judgment and joined in with the false consensus at least once.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628809-4D7E-4B40-9A3C-24942C5014F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them to answer, then bring up each bullet</a:t>
            </a:r>
            <a:endParaRPr lang="en-US" dirty="0"/>
          </a:p>
        </p:txBody>
      </p:sp>
      <p:sp>
        <p:nvSpPr>
          <p:cNvPr id="4" name="Slide Number Placeholder 3"/>
          <p:cNvSpPr>
            <a:spLocks noGrp="1"/>
          </p:cNvSpPr>
          <p:nvPr>
            <p:ph type="sldNum" sz="quarter" idx="10"/>
          </p:nvPr>
        </p:nvSpPr>
        <p:spPr/>
        <p:txBody>
          <a:bodyPr/>
          <a:lstStyle/>
          <a:p>
            <a:fld id="{40628809-4D7E-4B40-9A3C-24942C5014F0}"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trust!!</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23</a:t>
            </a:fld>
            <a:endParaRPr lang="en-US" dirty="0"/>
          </a:p>
        </p:txBody>
      </p:sp>
    </p:spTree>
    <p:extLst>
      <p:ext uri="{BB962C8B-B14F-4D97-AF65-F5344CB8AC3E}">
        <p14:creationId xmlns:p14="http://schemas.microsoft.com/office/powerpoint/2010/main" val="286035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trust!!</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24</a:t>
            </a:fld>
            <a:endParaRPr lang="en-US" dirty="0"/>
          </a:p>
        </p:txBody>
      </p:sp>
    </p:spTree>
    <p:extLst>
      <p:ext uri="{BB962C8B-B14F-4D97-AF65-F5344CB8AC3E}">
        <p14:creationId xmlns:p14="http://schemas.microsoft.com/office/powerpoint/2010/main" val="1057089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experiences with overuse of the avoiding mode and describe how these experiences made them feel</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26</a:t>
            </a:fld>
            <a:endParaRPr lang="en-US" dirty="0"/>
          </a:p>
        </p:txBody>
      </p:sp>
    </p:spTree>
    <p:extLst>
      <p:ext uri="{BB962C8B-B14F-4D97-AF65-F5344CB8AC3E}">
        <p14:creationId xmlns:p14="http://schemas.microsoft.com/office/powerpoint/2010/main" val="4269867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015">
              <a:defRPr/>
            </a:pPr>
            <a:r>
              <a:rPr lang="en-US" b="1" dirty="0" smtClean="0">
                <a:latin typeface="Verdana" pitchFamily="34" charset="0"/>
              </a:rPr>
              <a:t>Accommodating</a:t>
            </a:r>
            <a:r>
              <a:rPr lang="en-US" dirty="0" smtClean="0">
                <a:latin typeface="Verdana" pitchFamily="34" charset="0"/>
              </a:rPr>
              <a:t>- whereas avoiders stay away from conflicts, accommodators give ground as a way of maintaining harmony.  Sacrificing one’s principles and putting harmony above dealing with important issues. If you are clearly wrong, giving up your original position can be a sign of strength, not weakness</a:t>
            </a:r>
          </a:p>
          <a:p>
            <a:endParaRPr lang="en-US" dirty="0"/>
          </a:p>
        </p:txBody>
      </p:sp>
      <p:sp>
        <p:nvSpPr>
          <p:cNvPr id="4" name="Slide Number Placeholder 3"/>
          <p:cNvSpPr>
            <a:spLocks noGrp="1"/>
          </p:cNvSpPr>
          <p:nvPr>
            <p:ph type="sldNum" sz="quarter" idx="10"/>
          </p:nvPr>
        </p:nvSpPr>
        <p:spPr/>
        <p:txBody>
          <a:bodyPr/>
          <a:lstStyle/>
          <a:p>
            <a:fld id="{40628809-4D7E-4B40-9A3C-24942C5014F0}"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recent situations when the accommodating mode was useful or not useful</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28</a:t>
            </a:fld>
            <a:endParaRPr lang="en-US" dirty="0"/>
          </a:p>
        </p:txBody>
      </p:sp>
    </p:spTree>
    <p:extLst>
      <p:ext uri="{BB962C8B-B14F-4D97-AF65-F5344CB8AC3E}">
        <p14:creationId xmlns:p14="http://schemas.microsoft.com/office/powerpoint/2010/main" val="3448390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628809-4D7E-4B40-9A3C-24942C5014F0}"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your experiences with overuse of the competing mode and describe how these experiences made them feel</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30</a:t>
            </a:fld>
            <a:endParaRPr lang="en-US" dirty="0"/>
          </a:p>
        </p:txBody>
      </p:sp>
    </p:spTree>
    <p:extLst>
      <p:ext uri="{BB962C8B-B14F-4D97-AF65-F5344CB8AC3E}">
        <p14:creationId xmlns:p14="http://schemas.microsoft.com/office/powerpoint/2010/main" val="125049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Bullet 1 – Accountemps survey, 2017</a:t>
            </a:r>
            <a:endParaRPr lang="en-US" baseline="0" dirty="0" smtClean="0"/>
          </a:p>
          <a:p>
            <a:r>
              <a:rPr lang="en-US" baseline="0" dirty="0" smtClean="0"/>
              <a:t>Bullet 2 – Workplace Conflict and How Businesses Can Harness It to Thrive</a:t>
            </a:r>
          </a:p>
          <a:p>
            <a:r>
              <a:rPr lang="en-US" baseline="0" dirty="0" smtClean="0"/>
              <a:t>All other bullets – Robyn Short</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4</a:t>
            </a:fld>
            <a:endParaRPr lang="en-US" dirty="0"/>
          </a:p>
        </p:txBody>
      </p:sp>
    </p:spTree>
    <p:extLst>
      <p:ext uri="{BB962C8B-B14F-4D97-AF65-F5344CB8AC3E}">
        <p14:creationId xmlns:p14="http://schemas.microsoft.com/office/powerpoint/2010/main" val="1746142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Georgia" pitchFamily="-64" charset="0"/>
                <a:ea typeface="Geneva" pitchFamily="-64" charset="0"/>
                <a:cs typeface="Geneva" pitchFamily="-64" charset="0"/>
              </a:rPr>
              <a:t>This requires a moderate level of assertiveness and cooperation.  It may be appropriate for scenarios where you need a temporary solution, or where both sides have equally important goals. </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32</a:t>
            </a:fld>
            <a:endParaRPr lang="en-US" dirty="0"/>
          </a:p>
        </p:txBody>
      </p:sp>
    </p:spTree>
    <p:extLst>
      <p:ext uri="{BB962C8B-B14F-4D97-AF65-F5344CB8AC3E}">
        <p14:creationId xmlns:p14="http://schemas.microsoft.com/office/powerpoint/2010/main" val="2465055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experiences in which collaborating is useful;  now think about when collaborating was not effective and brainstorm some of the problems that can occur when collaborating is misused. </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34</a:t>
            </a:fld>
            <a:endParaRPr lang="en-US" dirty="0"/>
          </a:p>
        </p:txBody>
      </p:sp>
    </p:spTree>
    <p:extLst>
      <p:ext uri="{BB962C8B-B14F-4D97-AF65-F5344CB8AC3E}">
        <p14:creationId xmlns:p14="http://schemas.microsoft.com/office/powerpoint/2010/main" val="4140747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37</a:t>
            </a:fld>
            <a:endParaRPr lang="en-US" dirty="0"/>
          </a:p>
        </p:txBody>
      </p:sp>
    </p:spTree>
    <p:extLst>
      <p:ext uri="{BB962C8B-B14F-4D97-AF65-F5344CB8AC3E}">
        <p14:creationId xmlns:p14="http://schemas.microsoft.com/office/powerpoint/2010/main" val="3182764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38</a:t>
            </a:fld>
            <a:endParaRPr lang="en-US" dirty="0"/>
          </a:p>
        </p:txBody>
      </p:sp>
    </p:spTree>
    <p:extLst>
      <p:ext uri="{BB962C8B-B14F-4D97-AF65-F5344CB8AC3E}">
        <p14:creationId xmlns:p14="http://schemas.microsoft.com/office/powerpoint/2010/main" val="2147366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39</a:t>
            </a:fld>
            <a:endParaRPr lang="en-US" dirty="0"/>
          </a:p>
        </p:txBody>
      </p:sp>
    </p:spTree>
    <p:extLst>
      <p:ext uri="{BB962C8B-B14F-4D97-AF65-F5344CB8AC3E}">
        <p14:creationId xmlns:p14="http://schemas.microsoft.com/office/powerpoint/2010/main" val="1259046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40</a:t>
            </a:fld>
            <a:endParaRPr lang="en-US" dirty="0"/>
          </a:p>
        </p:txBody>
      </p:sp>
    </p:spTree>
    <p:extLst>
      <p:ext uri="{BB962C8B-B14F-4D97-AF65-F5344CB8AC3E}">
        <p14:creationId xmlns:p14="http://schemas.microsoft.com/office/powerpoint/2010/main" val="3616614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41</a:t>
            </a:fld>
            <a:endParaRPr lang="en-US" dirty="0"/>
          </a:p>
        </p:txBody>
      </p:sp>
    </p:spTree>
    <p:extLst>
      <p:ext uri="{BB962C8B-B14F-4D97-AF65-F5344CB8AC3E}">
        <p14:creationId xmlns:p14="http://schemas.microsoft.com/office/powerpoint/2010/main" val="183239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Give me an example of a time when you’ve had a conversation that you thought you and the other person had the same understanding, and ultimately you found out that it was not true.</a:t>
            </a:r>
          </a:p>
          <a:p>
            <a:endParaRPr lang="en-US" i="1" dirty="0" smtClean="0"/>
          </a:p>
          <a:p>
            <a:r>
              <a:rPr lang="en-US" i="1" dirty="0" smtClean="0"/>
              <a:t>Explain model- sender/receiver, all the noise</a:t>
            </a:r>
            <a:r>
              <a:rPr lang="en-US" i="1" baseline="0" dirty="0" smtClean="0"/>
              <a:t> in between- frameworks, backgrounds, socialization all become noise.  They may or may not interfere with how we interpret communication</a:t>
            </a:r>
            <a:endParaRPr lang="en-US" i="1" dirty="0" smtClean="0"/>
          </a:p>
          <a:p>
            <a:endParaRPr lang="en-US" i="1" dirty="0" smtClean="0"/>
          </a:p>
          <a:p>
            <a:r>
              <a:rPr lang="en-US" i="1" dirty="0" smtClean="0"/>
              <a:t>A’s Reality vs. B’s Reality</a:t>
            </a:r>
          </a:p>
          <a:p>
            <a:endParaRPr lang="en-US" i="1" dirty="0" smtClean="0"/>
          </a:p>
          <a:p>
            <a:r>
              <a:rPr lang="en-US" i="1" dirty="0" smtClean="0"/>
              <a:t>Intention vs. Perception</a:t>
            </a:r>
          </a:p>
          <a:p>
            <a:endParaRPr lang="en-US" i="1" dirty="0" smtClean="0"/>
          </a:p>
          <a:p>
            <a:r>
              <a:rPr lang="en-US" i="1" dirty="0" smtClean="0"/>
              <a:t>Verbal</a:t>
            </a:r>
            <a:r>
              <a:rPr lang="en-US" i="1" baseline="0" dirty="0" smtClean="0"/>
              <a:t> and non verbal</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A5367DB-4377-405B-B22B-E89CF7A7A9E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5367DB-4377-405B-B22B-E89CF7A7A9E5}" type="slidenum">
              <a:rPr lang="en-US" smtClean="0"/>
              <a:pPr/>
              <a:t>7</a:t>
            </a:fld>
            <a:endParaRPr lang="en-US" dirty="0"/>
          </a:p>
        </p:txBody>
      </p:sp>
    </p:spTree>
    <p:extLst>
      <p:ext uri="{BB962C8B-B14F-4D97-AF65-F5344CB8AC3E}">
        <p14:creationId xmlns:p14="http://schemas.microsoft.com/office/powerpoint/2010/main" val="244033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difference between assertiveness and aggressiveness is people awareness.  Know your timing; judge the true reaction of those around you; and carefully consider the results of your prior patterns.  If what you’re doing hasn’t been met with success before, pause before you take out your hammer/gavel once again to make your point.  In the workplace, it’s better to dole out information and your case as you gauge reaction - than it is to risk a crash and burn.</a:t>
            </a:r>
          </a:p>
          <a:p>
            <a:endParaRPr lang="en-US" dirty="0" smtClean="0"/>
          </a:p>
          <a:p>
            <a:r>
              <a:rPr lang="en-US" dirty="0" smtClean="0"/>
              <a:t>As with so many things, how you package your information can easily overshadow your content.  It’s unfortunate in many cases because you may have worked on a project for months, but if you approach senior management with your staff like a stampede expecting to take no prisoners, you’ll likely be the one shot down.</a:t>
            </a:r>
          </a:p>
          <a:p>
            <a:endParaRPr lang="en-US" dirty="0" smtClean="0"/>
          </a:p>
          <a:p>
            <a:r>
              <a:rPr lang="en-US" dirty="0" smtClean="0"/>
              <a:t>https://www.psychologytoday.com/blog/tame-your-terrible-office-tyrant/201305/how-be-assertive-not-aggressive </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8</a:t>
            </a:fld>
            <a:endParaRPr lang="en-US" dirty="0"/>
          </a:p>
        </p:txBody>
      </p:sp>
    </p:spTree>
    <p:extLst>
      <p:ext uri="{BB962C8B-B14F-4D97-AF65-F5344CB8AC3E}">
        <p14:creationId xmlns:p14="http://schemas.microsoft.com/office/powerpoint/2010/main" val="25905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9</a:t>
            </a:fld>
            <a:endParaRPr lang="en-US" dirty="0"/>
          </a:p>
        </p:txBody>
      </p:sp>
    </p:spTree>
    <p:extLst>
      <p:ext uri="{BB962C8B-B14F-4D97-AF65-F5344CB8AC3E}">
        <p14:creationId xmlns:p14="http://schemas.microsoft.com/office/powerpoint/2010/main" val="183396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http://www.huffingtonpost.com/2014/06/26/stop-being-passive-aggressive-behavior-signs-_n_5515877.html</a:t>
            </a:r>
            <a:endParaRPr lang="en-US" dirty="0"/>
          </a:p>
        </p:txBody>
      </p:sp>
      <p:sp>
        <p:nvSpPr>
          <p:cNvPr id="4" name="Slide Number Placeholder 3"/>
          <p:cNvSpPr>
            <a:spLocks noGrp="1"/>
          </p:cNvSpPr>
          <p:nvPr>
            <p:ph type="sldNum" sz="quarter" idx="10"/>
          </p:nvPr>
        </p:nvSpPr>
        <p:spPr/>
        <p:txBody>
          <a:bodyPr/>
          <a:lstStyle/>
          <a:p>
            <a:pPr>
              <a:defRPr/>
            </a:pPr>
            <a:fld id="{7599334F-9603-43DA-8370-C08C3C1BF0C0}" type="slidenum">
              <a:rPr lang="en-US" smtClean="0"/>
              <a:pPr>
                <a:defRPr/>
              </a:pPr>
              <a:t>10</a:t>
            </a:fld>
            <a:endParaRPr lang="en-US" dirty="0"/>
          </a:p>
        </p:txBody>
      </p:sp>
    </p:spTree>
    <p:extLst>
      <p:ext uri="{BB962C8B-B14F-4D97-AF65-F5344CB8AC3E}">
        <p14:creationId xmlns:p14="http://schemas.microsoft.com/office/powerpoint/2010/main" val="325566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699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798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403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20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200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423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93208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301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63649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73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02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991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128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543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15553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33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75643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6781800" cy="2971800"/>
          </a:xfrm>
        </p:spPr>
        <p:txBody>
          <a:bodyPr/>
          <a:lstStyle/>
          <a:p>
            <a:pPr algn="ctr"/>
            <a:r>
              <a:rPr lang="en-US" sz="48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Strategies for Managing Communication &amp; Conflict</a:t>
            </a:r>
            <a:endParaRPr lang="en-US" sz="4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3"/>
          <a:srcRect l="3333" t="20666" r="2000" b="1999"/>
          <a:stretch/>
        </p:blipFill>
        <p:spPr>
          <a:xfrm>
            <a:off x="2667000" y="3657600"/>
            <a:ext cx="3264776" cy="2667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781800" cy="685800"/>
          </a:xfrm>
        </p:spPr>
        <p:txBody>
          <a:bodyPr>
            <a:no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Use the Interaction Process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914400"/>
            <a:ext cx="7144911" cy="4495800"/>
          </a:xfrm>
        </p:spPr>
        <p:txBody>
          <a:bodyPr>
            <a:noAutofit/>
          </a:bodyPr>
          <a:lstStyle/>
          <a:p>
            <a:pPr marL="0" indent="0">
              <a:buNone/>
            </a:pP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Here’s an example:</a:t>
            </a:r>
          </a:p>
          <a:p>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Open –</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purpose of this meeting is to determine our goals for the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year</a:t>
            </a:r>
            <a:endPar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Clarify –</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 this step we are clarifying what goals we are working on for the year</a:t>
            </a:r>
          </a:p>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Develop –</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consider each person’s input into the goals they present</a:t>
            </a:r>
          </a:p>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Agree –</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agree on the goals that we are working on for the year</a:t>
            </a:r>
          </a:p>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Close –</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So, in summary, we have decided to work on x, y and z goals</a:t>
            </a:r>
          </a:p>
          <a:p>
            <a:pPr marL="0"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952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629400" cy="685800"/>
          </a:xfrm>
        </p:spPr>
        <p:txBody>
          <a:bodyPr>
            <a:norm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Keys to the Interaction Process </a:t>
            </a:r>
          </a:p>
        </p:txBody>
      </p:sp>
      <p:sp>
        <p:nvSpPr>
          <p:cNvPr id="3" name="Content Placeholder 2"/>
          <p:cNvSpPr>
            <a:spLocks noGrp="1"/>
          </p:cNvSpPr>
          <p:nvPr>
            <p:ph idx="1"/>
          </p:nvPr>
        </p:nvSpPr>
        <p:spPr>
          <a:xfrm>
            <a:off x="152400" y="838200"/>
            <a:ext cx="7239000" cy="3733799"/>
          </a:xfrm>
        </p:spPr>
        <p:txBody>
          <a:bodyPr>
            <a:noAutofit/>
          </a:bodyPr>
          <a:lstStyle/>
          <a:p>
            <a:pPr lvl="1">
              <a:buClr>
                <a:srgbClr val="633E0D"/>
              </a:buClr>
              <a:buFont typeface="Arial"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Co-workers need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to feel appreciated, listened to, understood and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involved</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633E0D"/>
              </a:buClr>
              <a:buFont typeface="Arial"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Maintain or enhance self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esteem  </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633E0D"/>
              </a:buClr>
              <a:buFont typeface="Arial"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Ask for help and encourage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involvement</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633E0D"/>
              </a:buClr>
              <a:buFont typeface="Arial"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Share thoughts, feelings, and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rationale (employees, esp. direct reports, like to understand the “why”)</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633E0D"/>
              </a:buClr>
              <a:buFont typeface="Arial" pitchFamily="34" charset="0"/>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Provide support without removing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responsibility (guide, don’t take someone off the hook) </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4"/>
          <a:srcRect l="7241" t="2578" r="11380" b="4639"/>
          <a:stretch/>
        </p:blipFill>
        <p:spPr>
          <a:xfrm>
            <a:off x="2438400" y="4724400"/>
            <a:ext cx="2343574" cy="1787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u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u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pu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6" y="228600"/>
            <a:ext cx="6603274" cy="685800"/>
          </a:xfrm>
        </p:spPr>
        <p:txBody>
          <a:bodyPr>
            <a:normAutofit fontScale="90000"/>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Maintain/Enhance Self-esteem</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32955" y="938349"/>
            <a:ext cx="7158445" cy="3481251"/>
          </a:xfrm>
        </p:spPr>
        <p:txBody>
          <a:bodyPr>
            <a:normAutofit/>
          </a:bodyPr>
          <a:lstStyle/>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Focus on Facts</a:t>
            </a:r>
          </a:p>
          <a:p>
            <a:pPr lvl="1"/>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Instead of “you never follow through</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be specific</a:t>
            </a:r>
          </a:p>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Respect and support others</a:t>
            </a:r>
          </a:p>
          <a:p>
            <a:pPr lvl="1"/>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Even when performance isn’t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their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best, still provide support</a:t>
            </a:r>
          </a:p>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Clarify Motives</a:t>
            </a:r>
          </a:p>
          <a:p>
            <a:pPr lvl="1"/>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Ensure that they understand where you are coming from</a:t>
            </a:r>
          </a:p>
        </p:txBody>
      </p:sp>
      <p:pic>
        <p:nvPicPr>
          <p:cNvPr id="4" name="Picture 3"/>
          <p:cNvPicPr>
            <a:picLocks noChangeAspect="1"/>
          </p:cNvPicPr>
          <p:nvPr/>
        </p:nvPicPr>
        <p:blipFill rotWithShape="1">
          <a:blip r:embed="rId3"/>
          <a:srcRect l="11340"/>
          <a:stretch/>
        </p:blipFill>
        <p:spPr>
          <a:xfrm>
            <a:off x="2438400" y="4572000"/>
            <a:ext cx="2239719" cy="1923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934200" cy="609600"/>
          </a:xfrm>
        </p:spPr>
        <p:txBody>
          <a:bodyPr>
            <a:norm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Maintain/Enhance Self-esteem</a:t>
            </a:r>
          </a:p>
        </p:txBody>
      </p:sp>
      <p:sp>
        <p:nvSpPr>
          <p:cNvPr id="3" name="Content Placeholder 2"/>
          <p:cNvSpPr>
            <a:spLocks noGrp="1"/>
          </p:cNvSpPr>
          <p:nvPr>
            <p:ph idx="1"/>
          </p:nvPr>
        </p:nvSpPr>
        <p:spPr>
          <a:xfrm>
            <a:off x="228600" y="990600"/>
            <a:ext cx="6934200" cy="2514600"/>
          </a:xfrm>
        </p:spPr>
        <p:txBody>
          <a:bodyPr>
            <a:normAutofit/>
          </a:bodyPr>
          <a:lstStyle/>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Acknowledge accomplishments and express confidence in their abilities</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Example:</a:t>
            </a:r>
          </a:p>
          <a:p>
            <a:pPr lvl="1"/>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“Having you record open issues during our meeting kept us on schedule and enabled us to cover all agenda items.  Thanks for your help.”</a:t>
            </a:r>
          </a:p>
        </p:txBody>
      </p:sp>
      <p:pic>
        <p:nvPicPr>
          <p:cNvPr id="5" name="Picture 4"/>
          <p:cNvPicPr>
            <a:picLocks noChangeAspect="1"/>
          </p:cNvPicPr>
          <p:nvPr/>
        </p:nvPicPr>
        <p:blipFill>
          <a:blip r:embed="rId3"/>
          <a:stretch>
            <a:fillRect/>
          </a:stretch>
        </p:blipFill>
        <p:spPr>
          <a:xfrm>
            <a:off x="1981200" y="3810000"/>
            <a:ext cx="3429000" cy="25717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705600" cy="1219200"/>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Ask for Help and Encourage Involvement</a:t>
            </a:r>
          </a:p>
        </p:txBody>
      </p:sp>
      <p:sp>
        <p:nvSpPr>
          <p:cNvPr id="3" name="Content Placeholder 2"/>
          <p:cNvSpPr>
            <a:spLocks noGrp="1"/>
          </p:cNvSpPr>
          <p:nvPr>
            <p:ph idx="1"/>
          </p:nvPr>
        </p:nvSpPr>
        <p:spPr>
          <a:xfrm>
            <a:off x="304800" y="1676400"/>
            <a:ext cx="7010400" cy="2590800"/>
          </a:xfrm>
        </p:spPr>
        <p:txBody>
          <a:bodyPr>
            <a:normAutofit lnSpcReduction="10000"/>
          </a:bodyPr>
          <a:lstStyle/>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Utilize the expertise of co-workers by asking for their input with tasks/projects.</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Example: </a:t>
            </a:r>
          </a:p>
          <a:p>
            <a:pPr lvl="2"/>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“With your experience working on similar equipment, what technical problems do you think we should address in the procedures manual?”</a:t>
            </a:r>
          </a:p>
        </p:txBody>
      </p:sp>
      <p:pic>
        <p:nvPicPr>
          <p:cNvPr id="4" name="Picture 3"/>
          <p:cNvPicPr>
            <a:picLocks noChangeAspect="1"/>
          </p:cNvPicPr>
          <p:nvPr/>
        </p:nvPicPr>
        <p:blipFill>
          <a:blip r:embed="rId3"/>
          <a:stretch>
            <a:fillRect/>
          </a:stretch>
        </p:blipFill>
        <p:spPr>
          <a:xfrm>
            <a:off x="1354931" y="4278086"/>
            <a:ext cx="4910137" cy="19316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629400" cy="685800"/>
          </a:xfrm>
        </p:spPr>
        <p:txBody>
          <a:bodyPr>
            <a:norm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Keep your team in the loop</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1066800"/>
            <a:ext cx="7067424" cy="4495800"/>
          </a:xfrm>
        </p:spPr>
        <p:txBody>
          <a:bodyPr>
            <a:normAutofit/>
          </a:bodyPr>
          <a:lstStyle/>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When possible, offer the “why”</a:t>
            </a:r>
          </a:p>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Use good judgment – ask yourself if the information can be shared and if it will benefit the people involved.</a:t>
            </a:r>
          </a:p>
          <a:p>
            <a:pPr lvl="1"/>
            <a:r>
              <a:rPr lang="en-US" sz="2200" b="1" dirty="0">
                <a:solidFill>
                  <a:schemeClr val="accent1"/>
                </a:solidFill>
                <a:latin typeface="Tahoma" panose="020B0604030504040204" pitchFamily="34" charset="0"/>
                <a:ea typeface="Tahoma" panose="020B0604030504040204" pitchFamily="34" charset="0"/>
                <a:cs typeface="Tahoma" panose="020B0604030504040204" pitchFamily="34" charset="0"/>
              </a:rPr>
              <a:t>Example:</a:t>
            </a:r>
          </a:p>
          <a:p>
            <a:pPr lvl="2"/>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“That’s right, Mary was promoted recently.  And I realize you anticipated a promotion too, especially since you joined the organization at the same time.  Let’s talk about some of the areas in which you can focus your development efforts in order to be considered for promotion in the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future.”</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309154"/>
            <a:ext cx="6705600" cy="1219200"/>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Provide Support without Removing Responsibility</a:t>
            </a:r>
          </a:p>
        </p:txBody>
      </p:sp>
      <p:sp>
        <p:nvSpPr>
          <p:cNvPr id="3" name="Content Placeholder 2"/>
          <p:cNvSpPr>
            <a:spLocks noGrp="1"/>
          </p:cNvSpPr>
          <p:nvPr>
            <p:ph idx="1"/>
          </p:nvPr>
        </p:nvSpPr>
        <p:spPr>
          <a:xfrm>
            <a:off x="304800" y="1528354"/>
            <a:ext cx="6858000" cy="2662646"/>
          </a:xfrm>
        </p:spPr>
        <p:txBody>
          <a:bodyPr>
            <a:normAutofit/>
          </a:bodyPr>
          <a:lstStyle/>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Help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others “think” and “do”</a:t>
            </a:r>
          </a:p>
          <a:p>
            <a:pPr lvl="1"/>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You’ve been working with this customer for 3 months and are most qualified to handle this problem.  I know you’re concerned about staying in touch with the rest of the team while you work with him</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What can I do to help there?</a:t>
            </a:r>
          </a:p>
          <a:p>
            <a:pPr lvl="1"/>
            <a:endParaRPr lang="en-US" dirty="0"/>
          </a:p>
        </p:txBody>
      </p:sp>
      <p:pic>
        <p:nvPicPr>
          <p:cNvPr id="4" name="Picture 3"/>
          <p:cNvPicPr>
            <a:picLocks noChangeAspect="1"/>
          </p:cNvPicPr>
          <p:nvPr/>
        </p:nvPicPr>
        <p:blipFill rotWithShape="1">
          <a:blip r:embed="rId3"/>
          <a:srcRect l="3235" t="11889" r="1728" b="12818"/>
          <a:stretch/>
        </p:blipFill>
        <p:spPr>
          <a:xfrm>
            <a:off x="1447800" y="4724400"/>
            <a:ext cx="4632158" cy="1600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0600" y="533400"/>
            <a:ext cx="5943600" cy="1646302"/>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Conflict Management</a:t>
            </a:r>
            <a:endParaRPr lang="en-US" dirty="0"/>
          </a:p>
        </p:txBody>
      </p:sp>
      <p:pic>
        <p:nvPicPr>
          <p:cNvPr id="5" name="Picture 4"/>
          <p:cNvPicPr>
            <a:picLocks noChangeAspect="1"/>
          </p:cNvPicPr>
          <p:nvPr/>
        </p:nvPicPr>
        <p:blipFill>
          <a:blip r:embed="rId3"/>
          <a:stretch>
            <a:fillRect/>
          </a:stretch>
        </p:blipFill>
        <p:spPr>
          <a:xfrm>
            <a:off x="1519238" y="2514600"/>
            <a:ext cx="5414962" cy="30492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347713" cy="609600"/>
          </a:xfrm>
        </p:spPr>
        <p:txBody>
          <a:bodyPr>
            <a:normAutofit/>
          </a:bodyP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Conflict Management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838201"/>
            <a:ext cx="7010400" cy="3200399"/>
          </a:xfrm>
        </p:spPr>
        <p:txBody>
          <a:bodyPr>
            <a:normAutofit fontScale="92500" lnSpcReduction="10000"/>
          </a:bodyPr>
          <a:lstStyle/>
          <a:p>
            <a:pPr>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Definition of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Conflict: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fight, battle, or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prolonged</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struggle;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controversy or quarrel</a:t>
            </a:r>
          </a:p>
          <a:p>
            <a:pPr>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The truth about Conflict:</a:t>
            </a:r>
          </a:p>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Conflict is inevitable; however the results of conflict are not predetermined</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Conflict might escalate and lead to nonproductive results, or conflict can be beneficially resolved and lead to high quality products.</a:t>
            </a:r>
          </a:p>
          <a:p>
            <a:pPr marL="0" indent="0">
              <a:buNone/>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a:p>
            <a:pPr>
              <a:buNone/>
            </a:pPr>
            <a:endParaRPr lang="en-US" dirty="0"/>
          </a:p>
        </p:txBody>
      </p:sp>
      <p:pic>
        <p:nvPicPr>
          <p:cNvPr id="4" name="Picture 3"/>
          <p:cNvPicPr>
            <a:picLocks noChangeAspect="1"/>
          </p:cNvPicPr>
          <p:nvPr/>
        </p:nvPicPr>
        <p:blipFill>
          <a:blip r:embed="rId3"/>
          <a:stretch>
            <a:fillRect/>
          </a:stretch>
        </p:blipFill>
        <p:spPr>
          <a:xfrm>
            <a:off x="1333500" y="4191000"/>
            <a:ext cx="4800600" cy="22802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042913" cy="609600"/>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Why is Conflict Needed?</a:t>
            </a:r>
          </a:p>
        </p:txBody>
      </p:sp>
      <p:sp>
        <p:nvSpPr>
          <p:cNvPr id="3" name="Content Placeholder 2"/>
          <p:cNvSpPr>
            <a:spLocks noGrp="1"/>
          </p:cNvSpPr>
          <p:nvPr>
            <p:ph idx="1"/>
          </p:nvPr>
        </p:nvSpPr>
        <p:spPr>
          <a:xfrm>
            <a:off x="457200" y="990601"/>
            <a:ext cx="6629400" cy="3200400"/>
          </a:xfrm>
        </p:spPr>
        <p:txBody>
          <a:bodyPr/>
          <a:lstStyle/>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4 Vertical Lines Example</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Helps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raise and address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problems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Helps people learn how to recognize and benefit from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differences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Helps avoid “Group Think</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some negative effects of “Group Think”?</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FF00"/>
              </a:solidFill>
              <a:latin typeface="+mj-lt"/>
            </a:endParaRPr>
          </a:p>
        </p:txBody>
      </p:sp>
      <p:pic>
        <p:nvPicPr>
          <p:cNvPr id="4" name="Picture 3"/>
          <p:cNvPicPr>
            <a:picLocks noChangeAspect="1"/>
          </p:cNvPicPr>
          <p:nvPr/>
        </p:nvPicPr>
        <p:blipFill rotWithShape="1">
          <a:blip r:embed="rId3"/>
          <a:srcRect l="3933" r="4808"/>
          <a:stretch/>
        </p:blipFill>
        <p:spPr>
          <a:xfrm>
            <a:off x="2133600" y="4261944"/>
            <a:ext cx="3581400" cy="2207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6645"/>
            <a:ext cx="6553200" cy="685800"/>
          </a:xfrm>
        </p:spPr>
        <p:txBody>
          <a:bodyPr>
            <a:no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Agenda</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09600" y="1069075"/>
            <a:ext cx="7924800" cy="4950726"/>
          </a:xfrm>
        </p:spPr>
        <p:txBody>
          <a:bodyPr>
            <a:normAutofit fontScale="92500" lnSpcReduction="10000"/>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 </a:t>
            </a:r>
            <a:r>
              <a:rPr lang="en-US" sz="3000" dirty="0" smtClean="0">
                <a:latin typeface="Tahoma" panose="020B0604030504040204" pitchFamily="34" charset="0"/>
                <a:ea typeface="Tahoma" panose="020B0604030504040204" pitchFamily="34" charset="0"/>
                <a:cs typeface="Tahoma" panose="020B0604030504040204" pitchFamily="34" charset="0"/>
              </a:rPr>
              <a:t>Statistics </a:t>
            </a:r>
          </a:p>
          <a:p>
            <a:r>
              <a:rPr lang="en-US" sz="3000" dirty="0" smtClean="0">
                <a:latin typeface="Tahoma" panose="020B0604030504040204" pitchFamily="34" charset="0"/>
                <a:ea typeface="Tahoma" panose="020B0604030504040204" pitchFamily="34" charset="0"/>
                <a:cs typeface="Tahoma" panose="020B0604030504040204" pitchFamily="34" charset="0"/>
              </a:rPr>
              <a:t> The Communications Model</a:t>
            </a:r>
          </a:p>
          <a:p>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smtClean="0">
                <a:latin typeface="Tahoma" panose="020B0604030504040204" pitchFamily="34" charset="0"/>
                <a:ea typeface="Tahoma" panose="020B0604030504040204" pitchFamily="34" charset="0"/>
                <a:cs typeface="Tahoma" panose="020B0604030504040204" pitchFamily="34" charset="0"/>
              </a:rPr>
              <a:t>4 Word Build </a:t>
            </a:r>
            <a:r>
              <a:rPr lang="en-US" sz="3000" dirty="0">
                <a:latin typeface="Tahoma" panose="020B0604030504040204" pitchFamily="34" charset="0"/>
                <a:ea typeface="Tahoma" panose="020B0604030504040204" pitchFamily="34" charset="0"/>
                <a:cs typeface="Tahoma" panose="020B0604030504040204" pitchFamily="34" charset="0"/>
              </a:rPr>
              <a:t>Activity</a:t>
            </a:r>
            <a:endParaRPr lang="en-US" sz="3000" dirty="0" smtClean="0">
              <a:latin typeface="Tahoma" panose="020B0604030504040204" pitchFamily="34" charset="0"/>
              <a:ea typeface="Tahoma" panose="020B0604030504040204" pitchFamily="34" charset="0"/>
              <a:cs typeface="Tahoma" panose="020B0604030504040204" pitchFamily="34" charset="0"/>
            </a:endParaRPr>
          </a:p>
          <a:p>
            <a:r>
              <a:rPr lang="en-US" sz="3000" dirty="0" smtClean="0">
                <a:latin typeface="Tahoma" panose="020B0604030504040204" pitchFamily="34" charset="0"/>
                <a:ea typeface="Tahoma" panose="020B0604030504040204" pitchFamily="34" charset="0"/>
                <a:cs typeface="Tahoma" panose="020B0604030504040204" pitchFamily="34" charset="0"/>
              </a:rPr>
              <a:t> The Interaction Process</a:t>
            </a:r>
          </a:p>
          <a:p>
            <a:r>
              <a:rPr lang="en-US" sz="3000" dirty="0" smtClean="0">
                <a:latin typeface="Tahoma" panose="020B0604030504040204" pitchFamily="34" charset="0"/>
                <a:ea typeface="Tahoma" panose="020B0604030504040204" pitchFamily="34" charset="0"/>
                <a:cs typeface="Tahoma" panose="020B0604030504040204" pitchFamily="34" charset="0"/>
              </a:rPr>
              <a:t> Conflict Management</a:t>
            </a:r>
          </a:p>
          <a:p>
            <a:r>
              <a:rPr lang="en-US" sz="3000" dirty="0" smtClean="0">
                <a:latin typeface="Tahoma" panose="020B0604030504040204" pitchFamily="34" charset="0"/>
                <a:ea typeface="Tahoma" panose="020B0604030504040204" pitchFamily="34" charset="0"/>
                <a:cs typeface="Tahoma" panose="020B0604030504040204" pitchFamily="34" charset="0"/>
              </a:rPr>
              <a:t> </a:t>
            </a:r>
            <a:r>
              <a:rPr lang="en-US" sz="3000" dirty="0" smtClean="0">
                <a:latin typeface="Tahoma" panose="020B0604030504040204" pitchFamily="34" charset="0"/>
                <a:ea typeface="Tahoma" panose="020B0604030504040204" pitchFamily="34" charset="0"/>
                <a:cs typeface="Tahoma" panose="020B0604030504040204" pitchFamily="34" charset="0"/>
              </a:rPr>
              <a:t>Handling Common Conflicts Activity</a:t>
            </a:r>
            <a:endParaRPr lang="en-US" sz="3000" dirty="0" smtClean="0">
              <a:latin typeface="Tahoma" panose="020B0604030504040204" pitchFamily="34" charset="0"/>
              <a:ea typeface="Tahoma" panose="020B0604030504040204" pitchFamily="34" charset="0"/>
              <a:cs typeface="Tahoma" panose="020B0604030504040204" pitchFamily="34" charset="0"/>
            </a:endParaRPr>
          </a:p>
          <a:p>
            <a:r>
              <a:rPr lang="en-US" sz="3000" dirty="0" smtClean="0">
                <a:latin typeface="Tahoma" panose="020B0604030504040204" pitchFamily="34" charset="0"/>
                <a:ea typeface="Tahoma" panose="020B0604030504040204" pitchFamily="34" charset="0"/>
                <a:cs typeface="Tahoma" panose="020B0604030504040204" pitchFamily="34" charset="0"/>
              </a:rPr>
              <a:t> Thomas-Kilmann Conflict Mode Instrument</a:t>
            </a:r>
          </a:p>
          <a:p>
            <a:r>
              <a:rPr lang="en-US" sz="3000" dirty="0" smtClean="0">
                <a:latin typeface="Tahoma" panose="020B0604030504040204" pitchFamily="34" charset="0"/>
                <a:ea typeface="Tahoma" panose="020B0604030504040204" pitchFamily="34" charset="0"/>
                <a:cs typeface="Tahoma" panose="020B0604030504040204" pitchFamily="34" charset="0"/>
              </a:rPr>
              <a:t> Tips for Tackling Workplace Conflict</a:t>
            </a:r>
          </a:p>
          <a:p>
            <a:r>
              <a:rPr lang="en-US" sz="3000" dirty="0" smtClean="0">
                <a:latin typeface="Tahoma" panose="020B0604030504040204" pitchFamily="34" charset="0"/>
                <a:ea typeface="Tahoma" panose="020B0604030504040204" pitchFamily="34" charset="0"/>
                <a:cs typeface="Tahoma" panose="020B0604030504040204" pitchFamily="34" charset="0"/>
              </a:rPr>
              <a:t> Action Plan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934200" cy="1219200"/>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When does Conflict become a problem?</a:t>
            </a:r>
          </a:p>
        </p:txBody>
      </p:sp>
      <p:sp>
        <p:nvSpPr>
          <p:cNvPr id="3" name="Content Placeholder 2"/>
          <p:cNvSpPr>
            <a:spLocks noGrp="1"/>
          </p:cNvSpPr>
          <p:nvPr>
            <p:ph idx="1"/>
          </p:nvPr>
        </p:nvSpPr>
        <p:spPr>
          <a:xfrm>
            <a:off x="228600" y="1524000"/>
            <a:ext cx="5867400" cy="2590800"/>
          </a:xfrm>
        </p:spPr>
        <p:txBody>
          <a:bodyPr>
            <a:noAutofit/>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When it:</a:t>
            </a: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Hampers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productivity</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Lowers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morale</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Causes more and continued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conflicts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Causes inappropriate behaviors</a:t>
            </a:r>
          </a:p>
        </p:txBody>
      </p:sp>
      <p:pic>
        <p:nvPicPr>
          <p:cNvPr id="4" name="Picture 3"/>
          <p:cNvPicPr>
            <a:picLocks noChangeAspect="1"/>
          </p:cNvPicPr>
          <p:nvPr/>
        </p:nvPicPr>
        <p:blipFill rotWithShape="1">
          <a:blip r:embed="rId3"/>
          <a:srcRect l="3999" t="3648" r="10001" b="7082"/>
          <a:stretch/>
        </p:blipFill>
        <p:spPr>
          <a:xfrm>
            <a:off x="6172200" y="3489251"/>
            <a:ext cx="2533650" cy="3063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858000" cy="685800"/>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Managing </a:t>
            </a:r>
            <a:r>
              <a:rPr lang="en-US" sz="3200" b="1" dirty="0" smtClean="0">
                <a:latin typeface="Tahoma" panose="020B0604030504040204" pitchFamily="34" charset="0"/>
                <a:ea typeface="Tahoma" panose="020B0604030504040204" pitchFamily="34" charset="0"/>
                <a:cs typeface="Tahoma" panose="020B0604030504040204" pitchFamily="34" charset="0"/>
              </a:rPr>
              <a:t>Conflict – Supervisors</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990600"/>
            <a:ext cx="7162800" cy="3124200"/>
          </a:xfrm>
        </p:spPr>
        <p:txBody>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Most critical activity for effective conflict management:</a:t>
            </a: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More informal one-to-one conversations with direct reports</a:t>
            </a: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Acting as mediators</a:t>
            </a:r>
          </a:p>
          <a:p>
            <a:pPr lvl="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Providing more clarity over expected forms of behavior</a:t>
            </a:r>
          </a:p>
          <a:p>
            <a:pPr lvl="1"/>
            <a:endParaRPr lang="en-US" dirty="0" smtClean="0"/>
          </a:p>
          <a:p>
            <a:pPr lvl="1"/>
            <a:endParaRPr lang="en-US" dirty="0" smtClean="0"/>
          </a:p>
        </p:txBody>
      </p:sp>
      <p:pic>
        <p:nvPicPr>
          <p:cNvPr id="5" name="Picture 4"/>
          <p:cNvPicPr>
            <a:picLocks noChangeAspect="1"/>
          </p:cNvPicPr>
          <p:nvPr/>
        </p:nvPicPr>
        <p:blipFill rotWithShape="1">
          <a:blip r:embed="rId3"/>
          <a:srcRect l="26616" r="25384"/>
          <a:stretch/>
        </p:blipFill>
        <p:spPr>
          <a:xfrm>
            <a:off x="2667000" y="4197927"/>
            <a:ext cx="2575560" cy="24765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901"/>
            <a:ext cx="6324600" cy="685800"/>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Conflict Exercise</a:t>
            </a:r>
            <a:r>
              <a:rPr lang="en-US" dirty="0" smtClean="0"/>
              <a:t>	</a:t>
            </a:r>
            <a:endParaRPr lang="en-US" dirty="0"/>
          </a:p>
        </p:txBody>
      </p:sp>
      <p:sp>
        <p:nvSpPr>
          <p:cNvPr id="3" name="Content Placeholder 2"/>
          <p:cNvSpPr>
            <a:spLocks noGrp="1"/>
          </p:cNvSpPr>
          <p:nvPr>
            <p:ph idx="1"/>
          </p:nvPr>
        </p:nvSpPr>
        <p:spPr>
          <a:xfrm>
            <a:off x="304800" y="1057701"/>
            <a:ext cx="7162800" cy="5038299"/>
          </a:xfrm>
        </p:spPr>
        <p:txBody>
          <a:bodyPr>
            <a:noAutofit/>
          </a:bodyPr>
          <a:lstStyle/>
          <a:p>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Handling Common Conflicts Activity</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Common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Conflicts That Come up When Working Together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on a Project or Task</a:t>
            </a:r>
          </a:p>
          <a:p>
            <a:pPr lvl="1" indent="-342900"/>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Personality differences</a:t>
            </a:r>
          </a:p>
          <a:p>
            <a:pPr lvl="1" indent="-342900"/>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Language barriers</a:t>
            </a:r>
          </a:p>
          <a:p>
            <a:pPr lvl="1" indent="-342900"/>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Age Differences</a:t>
            </a:r>
          </a:p>
          <a:p>
            <a:pPr lvl="1" indent="-342900"/>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Different energy levels</a:t>
            </a:r>
          </a:p>
          <a:p>
            <a:pPr lvl="1" indent="-342900"/>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Different opinions</a:t>
            </a:r>
          </a:p>
          <a:p>
            <a:pPr lvl="1" indent="-342900"/>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Practical challenges</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some ways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deal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with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these common conflicts?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3"/>
          <a:srcRect l="3600" t="4000" r="3600" b="6000"/>
          <a:stretch/>
        </p:blipFill>
        <p:spPr>
          <a:xfrm>
            <a:off x="5105400" y="2895600"/>
            <a:ext cx="1825413" cy="1416269"/>
          </a:xfrm>
          <a:prstGeom prst="rect">
            <a:avLst/>
          </a:prstGeom>
        </p:spPr>
      </p:pic>
    </p:spTree>
    <p:extLst>
      <p:ext uri="{BB962C8B-B14F-4D97-AF65-F5344CB8AC3E}">
        <p14:creationId xmlns:p14="http://schemas.microsoft.com/office/powerpoint/2010/main" val="14728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858000" cy="1295400"/>
          </a:xfrm>
        </p:spPr>
        <p:txBody>
          <a:bodyPr>
            <a:no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Thomas-Kilmann Conflict Mode Instrument</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634694" y="1524000"/>
            <a:ext cx="5893412" cy="4668982"/>
          </a:xfrm>
          <a:prstGeom prst="rect">
            <a:avLst/>
          </a:prstGeom>
        </p:spPr>
      </p:pic>
    </p:spTree>
    <p:extLst>
      <p:ext uri="{BB962C8B-B14F-4D97-AF65-F5344CB8AC3E}">
        <p14:creationId xmlns:p14="http://schemas.microsoft.com/office/powerpoint/2010/main" val="108546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477000" cy="762000"/>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Styles</a:t>
            </a:r>
            <a:r>
              <a:rPr lang="en-US" u="sng" dirty="0" smtClean="0">
                <a:solidFill>
                  <a:srgbClr val="FFFF00"/>
                </a:solidFill>
                <a:latin typeface="Verdana" pitchFamily="34" charset="0"/>
              </a:rPr>
              <a:t> </a:t>
            </a:r>
            <a:endParaRPr lang="en-US" u="sng" dirty="0">
              <a:solidFill>
                <a:srgbClr val="FFFF00"/>
              </a:solidFill>
              <a:latin typeface="Verdana" pitchFamily="34" charset="0"/>
            </a:endParaRPr>
          </a:p>
        </p:txBody>
      </p:sp>
      <p:sp>
        <p:nvSpPr>
          <p:cNvPr id="3" name="Content Placeholder 2"/>
          <p:cNvSpPr>
            <a:spLocks noGrp="1"/>
          </p:cNvSpPr>
          <p:nvPr>
            <p:ph idx="1"/>
          </p:nvPr>
        </p:nvSpPr>
        <p:spPr>
          <a:xfrm>
            <a:off x="457200" y="1257877"/>
            <a:ext cx="6858000" cy="4380923"/>
          </a:xfrm>
        </p:spPr>
        <p:txBody>
          <a:bodyPr>
            <a:normAutofit fontScale="85000" lnSpcReduction="20000"/>
          </a:bodyPr>
          <a:lstStyle/>
          <a:p>
            <a:r>
              <a:rPr lang="en-US" sz="3500" b="1" u="sng" dirty="0">
                <a:solidFill>
                  <a:schemeClr val="accent1"/>
                </a:solidFill>
                <a:latin typeface="Tahoma" panose="020B0604030504040204" pitchFamily="34" charset="0"/>
                <a:ea typeface="Tahoma" panose="020B0604030504040204" pitchFamily="34" charset="0"/>
                <a:cs typeface="Tahoma" panose="020B0604030504040204" pitchFamily="34" charset="0"/>
              </a:rPr>
              <a:t>Avoiding</a:t>
            </a:r>
            <a:r>
              <a:rPr lang="en-US" sz="3500"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31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avoid whenever possible and withdraw when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confronted</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9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3000" b="1" dirty="0">
                <a:solidFill>
                  <a:schemeClr val="accent1"/>
                </a:solidFill>
                <a:latin typeface="Tahoma" panose="020B0604030504040204" pitchFamily="34" charset="0"/>
                <a:ea typeface="Tahoma" panose="020B0604030504040204" pitchFamily="34" charset="0"/>
                <a:cs typeface="Tahoma" panose="020B0604030504040204" pitchFamily="34" charset="0"/>
              </a:rPr>
              <a:t>Advantages:</a:t>
            </a:r>
            <a:r>
              <a:rPr lang="en-US" sz="31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Could work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or be best choice when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an issue is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trivial or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when there is no chance of winning;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allows involved parties to cool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down;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may allow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others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resolve </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conflict more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effectively (on their own)</a:t>
            </a:r>
          </a:p>
          <a:p>
            <a:pPr>
              <a:buNone/>
            </a:pPr>
            <a:endParaRPr lang="en-US" sz="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30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Disadvantages</a:t>
            </a:r>
            <a:r>
              <a:rPr lang="en-US" sz="30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31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Hoping issues will resolve themselves is not a good long term strategy in many cases.  Can make a manager appear weak or not in control.  Can cause long term damage with employee relationships; </a:t>
            </a: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914400" lvl="2" indent="0">
              <a:buNone/>
            </a:pPr>
            <a:endParaRPr lang="en-US" sz="3500" dirty="0" smtClean="0">
              <a:latin typeface="+mj-lt"/>
            </a:endParaRPr>
          </a:p>
          <a:p>
            <a:endParaRPr lang="en-US" dirty="0"/>
          </a:p>
        </p:txBody>
      </p:sp>
      <p:pic>
        <p:nvPicPr>
          <p:cNvPr id="4098" name="Picture 2" descr="C:\Documents and Settings\Mateo\Local Settings\Temporary Internet Files\Content.IE5\IJOLA5U7\MCj04244460000[1].wmf"/>
          <p:cNvPicPr>
            <a:picLocks noChangeAspect="1" noChangeArrowheads="1"/>
          </p:cNvPicPr>
          <p:nvPr/>
        </p:nvPicPr>
        <p:blipFill>
          <a:blip r:embed="rId5" cstate="print"/>
          <a:srcRect/>
          <a:stretch>
            <a:fillRect/>
          </a:stretch>
        </p:blipFill>
        <p:spPr bwMode="auto">
          <a:xfrm>
            <a:off x="4787900" y="201612"/>
            <a:ext cx="1993900" cy="968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u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477000" cy="609600"/>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Overuse of Avoiding</a:t>
            </a:r>
          </a:p>
        </p:txBody>
      </p:sp>
      <p:sp>
        <p:nvSpPr>
          <p:cNvPr id="3" name="Content Placeholder 2"/>
          <p:cNvSpPr>
            <a:spLocks noGrp="1"/>
          </p:cNvSpPr>
          <p:nvPr>
            <p:ph idx="1"/>
          </p:nvPr>
        </p:nvSpPr>
        <p:spPr>
          <a:xfrm>
            <a:off x="304800" y="1143000"/>
            <a:ext cx="6477000" cy="1981200"/>
          </a:xfrm>
        </p:spPr>
        <p:txBody>
          <a:bodyPr>
            <a:normAutofit/>
          </a:bodyPr>
          <a:lstStyle/>
          <a:p>
            <a:pPr marL="0" indent="0">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Could result in:</a:t>
            </a:r>
          </a:p>
          <a:p>
            <a:pPr lvl="1"/>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Lack of input from you</a:t>
            </a:r>
          </a:p>
          <a:p>
            <a:pPr lvl="1"/>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Decisions made by default</a:t>
            </a:r>
          </a:p>
          <a:p>
            <a:pPr lvl="1"/>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Festering </a:t>
            </a:r>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issues</a:t>
            </a:r>
            <a:endPar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2209800" y="3352800"/>
            <a:ext cx="2726055" cy="3086100"/>
          </a:xfrm>
          <a:prstGeom prst="rect">
            <a:avLst/>
          </a:prstGeom>
        </p:spPr>
      </p:pic>
    </p:spTree>
    <p:extLst>
      <p:ext uri="{BB962C8B-B14F-4D97-AF65-F5344CB8AC3E}">
        <p14:creationId xmlns:p14="http://schemas.microsoft.com/office/powerpoint/2010/main" val="357397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553200" cy="685800"/>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Styles</a:t>
            </a:r>
          </a:p>
        </p:txBody>
      </p:sp>
      <p:sp>
        <p:nvSpPr>
          <p:cNvPr id="3" name="Content Placeholder 2"/>
          <p:cNvSpPr>
            <a:spLocks noGrp="1"/>
          </p:cNvSpPr>
          <p:nvPr>
            <p:ph idx="1"/>
          </p:nvPr>
        </p:nvSpPr>
        <p:spPr>
          <a:xfrm>
            <a:off x="419100" y="990600"/>
            <a:ext cx="6438900" cy="3657600"/>
          </a:xfrm>
        </p:spPr>
        <p:txBody>
          <a:bodyPr>
            <a:normAutofit lnSpcReduction="10000"/>
          </a:bodyPr>
          <a:lstStyle/>
          <a:p>
            <a:r>
              <a:rPr lang="en-US" sz="2800" b="1" u="sng" dirty="0">
                <a:solidFill>
                  <a:schemeClr val="accent1"/>
                </a:solidFill>
                <a:latin typeface="Tahoma" panose="020B0604030504040204" pitchFamily="34" charset="0"/>
                <a:ea typeface="Tahoma" panose="020B0604030504040204" pitchFamily="34" charset="0"/>
                <a:cs typeface="Tahoma" panose="020B0604030504040204" pitchFamily="34" charset="0"/>
              </a:rPr>
              <a:t>Accommodating</a:t>
            </a: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dirty="0" smtClean="0">
                <a:latin typeface="+mj-lt"/>
              </a:rPr>
              <a: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Accommodators give ground as a way of maintaining harmony</a:t>
            </a:r>
          </a:p>
          <a:p>
            <a:pPr lvl="1"/>
            <a:r>
              <a:rPr lang="en-US" sz="2500" dirty="0" smtClean="0">
                <a:latin typeface="+mj-lt"/>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Advantages:</a:t>
            </a:r>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Time saver, helps avoid any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unnecessary argument/tension; may be useful when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harmony and stability are more important than the subject at hand</a:t>
            </a:r>
          </a:p>
          <a:p>
            <a:pPr lvl="1"/>
            <a:r>
              <a:rPr lang="en-US" sz="2400" dirty="0">
                <a:latin typeface="+mj-lt"/>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Disadvantages:</a:t>
            </a:r>
            <a:r>
              <a:rPr lang="en-US" sz="2400" b="1" dirty="0" smtClean="0">
                <a:solidFill>
                  <a:schemeClr val="accent1"/>
                </a:solidFill>
                <a:latin typeface="+mj-lt"/>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Concern for others overrides concern for self and empowers others to control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situation</a:t>
            </a:r>
          </a:p>
        </p:txBody>
      </p:sp>
      <p:pic>
        <p:nvPicPr>
          <p:cNvPr id="4" name="Picture 3"/>
          <p:cNvPicPr>
            <a:picLocks noChangeAspect="1"/>
          </p:cNvPicPr>
          <p:nvPr/>
        </p:nvPicPr>
        <p:blipFill>
          <a:blip r:embed="rId4"/>
          <a:stretch>
            <a:fillRect/>
          </a:stretch>
        </p:blipFill>
        <p:spPr>
          <a:xfrm>
            <a:off x="1953336" y="4876800"/>
            <a:ext cx="3256128"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u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705600" cy="609600"/>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Overuse of Accommodating</a:t>
            </a:r>
          </a:p>
        </p:txBody>
      </p:sp>
      <p:sp>
        <p:nvSpPr>
          <p:cNvPr id="3" name="Content Placeholder 2"/>
          <p:cNvSpPr>
            <a:spLocks noGrp="1"/>
          </p:cNvSpPr>
          <p:nvPr>
            <p:ph idx="1"/>
          </p:nvPr>
        </p:nvSpPr>
        <p:spPr>
          <a:xfrm>
            <a:off x="304800" y="990600"/>
            <a:ext cx="6934200" cy="1905000"/>
          </a:xfrm>
        </p:spPr>
        <p:txBody>
          <a:bodyPr>
            <a:normAutofit/>
          </a:bodyPr>
          <a:lstStyle/>
          <a:p>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May work against your own goals and objectives</a:t>
            </a:r>
          </a:p>
          <a:p>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Can be </a:t>
            </a:r>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harmful to the relationship if one person always gives in and the other always gets their way</a:t>
            </a:r>
            <a:endPar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3"/>
          <a:srcRect l="4478" b="9950"/>
          <a:stretch/>
        </p:blipFill>
        <p:spPr>
          <a:xfrm>
            <a:off x="1524000" y="3048000"/>
            <a:ext cx="4876800" cy="3448050"/>
          </a:xfrm>
          <a:prstGeom prst="rect">
            <a:avLst/>
          </a:prstGeom>
        </p:spPr>
      </p:pic>
    </p:spTree>
    <p:extLst>
      <p:ext uri="{BB962C8B-B14F-4D97-AF65-F5344CB8AC3E}">
        <p14:creationId xmlns:p14="http://schemas.microsoft.com/office/powerpoint/2010/main" val="556853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477000" cy="685800"/>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Styles</a:t>
            </a:r>
          </a:p>
        </p:txBody>
      </p:sp>
      <p:sp>
        <p:nvSpPr>
          <p:cNvPr id="3" name="Content Placeholder 2"/>
          <p:cNvSpPr>
            <a:spLocks noGrp="1"/>
          </p:cNvSpPr>
          <p:nvPr>
            <p:ph idx="1"/>
          </p:nvPr>
        </p:nvSpPr>
        <p:spPr>
          <a:xfrm>
            <a:off x="152400" y="942109"/>
            <a:ext cx="7543800" cy="4849091"/>
          </a:xfrm>
        </p:spPr>
        <p:txBody>
          <a:bodyPr>
            <a:noAutofit/>
          </a:bodyPr>
          <a:lstStyle/>
          <a:p>
            <a:pPr lvl="1">
              <a:buClr>
                <a:srgbClr val="FFFF00"/>
              </a:buClr>
              <a:buNone/>
            </a:pPr>
            <a:r>
              <a:rPr lang="en-US" sz="2800" b="1" u="sng" dirty="0">
                <a:solidFill>
                  <a:schemeClr val="accent1"/>
                </a:solidFill>
                <a:latin typeface="Tahoma" panose="020B0604030504040204" pitchFamily="34" charset="0"/>
                <a:ea typeface="Tahoma" panose="020B0604030504040204" pitchFamily="34" charset="0"/>
                <a:cs typeface="Tahoma" panose="020B0604030504040204" pitchFamily="34" charset="0"/>
              </a:rPr>
              <a:t>Competing</a:t>
            </a: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90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only way for one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party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reach its goals is to overcome the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other; this is the “win-lose approach”; you act in an assertive way to achieve your goals, without seeking to cooperate w/ the other party;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1"/>
            <a:r>
              <a:rPr lang="en-US" sz="2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Advantages</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when quick, decisive action is vital; when important issues where unpopular actions need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implementing</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Disadvantages: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generates ill will that is costly and unpleasant; workers whose needs are ignored are likely to resent their employer and act in ways that cost the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organization.</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FFFF00"/>
              </a:buClr>
              <a:buFont typeface="Arial" pitchFamily="34" charset="0"/>
              <a:buChar char="•"/>
            </a:pPr>
            <a:endParaRPr lang="en-US" sz="2900" dirty="0">
              <a:solidFill>
                <a:srgbClr val="FFFF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u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629400" cy="609600"/>
          </a:xfrm>
        </p:spPr>
        <p:txBody>
          <a:bodyPr>
            <a:norm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Overuse of Competing</a:t>
            </a:r>
          </a:p>
        </p:txBody>
      </p:sp>
      <p:sp>
        <p:nvSpPr>
          <p:cNvPr id="3" name="Content Placeholder 2"/>
          <p:cNvSpPr>
            <a:spLocks noGrp="1"/>
          </p:cNvSpPr>
          <p:nvPr>
            <p:ph idx="1"/>
          </p:nvPr>
        </p:nvSpPr>
        <p:spPr>
          <a:xfrm>
            <a:off x="457200" y="914400"/>
            <a:ext cx="6667500" cy="2438400"/>
          </a:xfrm>
        </p:spPr>
        <p:txBody>
          <a:bodyPr>
            <a:normAutofit/>
          </a:bodyPr>
          <a:lstStyle/>
          <a:p>
            <a:pPr marL="0" indent="0">
              <a:buNone/>
            </a:pP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Could result in:</a:t>
            </a:r>
          </a:p>
          <a:p>
            <a:pPr lvl="1"/>
            <a:r>
              <a:rPr lang="en-US" sz="2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Lack </a:t>
            </a: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of feedback</a:t>
            </a:r>
          </a:p>
          <a:p>
            <a:pPr lvl="1"/>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Reduced learning</a:t>
            </a:r>
          </a:p>
          <a:p>
            <a:pPr lvl="1"/>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Low empowerment</a:t>
            </a:r>
          </a:p>
          <a:p>
            <a:pPr lvl="1"/>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Surrounded by “yes” people</a:t>
            </a:r>
          </a:p>
        </p:txBody>
      </p:sp>
      <p:pic>
        <p:nvPicPr>
          <p:cNvPr id="4" name="Picture 3"/>
          <p:cNvPicPr>
            <a:picLocks noChangeAspect="1"/>
          </p:cNvPicPr>
          <p:nvPr/>
        </p:nvPicPr>
        <p:blipFill>
          <a:blip r:embed="rId3"/>
          <a:stretch>
            <a:fillRect/>
          </a:stretch>
        </p:blipFill>
        <p:spPr>
          <a:xfrm>
            <a:off x="2286000" y="3733800"/>
            <a:ext cx="2667000" cy="2667000"/>
          </a:xfrm>
          <a:prstGeom prst="rect">
            <a:avLst/>
          </a:prstGeom>
        </p:spPr>
      </p:pic>
    </p:spTree>
    <p:extLst>
      <p:ext uri="{BB962C8B-B14F-4D97-AF65-F5344CB8AC3E}">
        <p14:creationId xmlns:p14="http://schemas.microsoft.com/office/powerpoint/2010/main" val="180230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934200" cy="685800"/>
          </a:xfrm>
        </p:spPr>
        <p: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Alarming Statistics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762000"/>
            <a:ext cx="7010400" cy="5680364"/>
          </a:xfrm>
        </p:spPr>
        <p:txBody>
          <a:bodyPr>
            <a:normAutofit fontScale="92500"/>
          </a:bodyPr>
          <a:lstStyle/>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Managers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said they spend, on average,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18%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of their time — more than seven hours a week or nine weeks per year — intervening in employee disputes</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$359 Billion in paid hours or the equivalent of 385 million working days are lost each year to workplace conflict</a:t>
            </a: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85%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of employees deal with conflict on some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level; 29% almost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constantly</a:t>
            </a: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34%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of conflict occurs among front-line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employees</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49%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of conflict is a result of personality clashes and “warring egos”</a:t>
            </a: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34%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of conflict is caused by stress in the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workplace or heavy workloads</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25%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of employees have seen conflict result in sickness or absence</a:t>
            </a:r>
          </a:p>
          <a:p>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9%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have seen workplace conflict cause a project to fail</a:t>
            </a:r>
            <a:endPar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1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3576"/>
            <a:ext cx="5486400" cy="685797"/>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Styles</a:t>
            </a:r>
            <a:r>
              <a:rPr lang="en-US" u="sng" dirty="0" smtClean="0">
                <a:latin typeface="Verdana" pitchFamily="34" charset="0"/>
              </a:rPr>
              <a:t> </a:t>
            </a:r>
            <a:endParaRPr lang="en-US" dirty="0"/>
          </a:p>
        </p:txBody>
      </p:sp>
      <p:sp>
        <p:nvSpPr>
          <p:cNvPr id="3" name="Content Placeholder 2"/>
          <p:cNvSpPr>
            <a:spLocks noGrp="1"/>
          </p:cNvSpPr>
          <p:nvPr>
            <p:ph idx="1"/>
          </p:nvPr>
        </p:nvSpPr>
        <p:spPr>
          <a:xfrm>
            <a:off x="381000" y="869373"/>
            <a:ext cx="6705600" cy="3962399"/>
          </a:xfrm>
        </p:spPr>
        <p:txBody>
          <a:bodyPr>
            <a:noAutofit/>
          </a:bodyPr>
          <a:lstStyle/>
          <a:p>
            <a:r>
              <a:rPr lang="en-US" sz="2800" b="1" u="sng"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Compromising</a:t>
            </a:r>
            <a:r>
              <a:rPr lang="en-US" sz="28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700" dirty="0" smtClean="0">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each party sacrifices something he/she is seeking to gain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agreement;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this is the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“lose-lose” scenario where neither party really achieves what they want; </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Advantages</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600"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it is cooperative, recognizing that both parties must agree to resolve a conflict </a:t>
            </a:r>
          </a:p>
          <a:p>
            <a:pPr lvl="1"/>
            <a:r>
              <a:rPr lang="en-US" sz="2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Disadvantage</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sz="2700" dirty="0" smtClean="0">
                <a:latin typeface="Tahoma" panose="020B0604030504040204" pitchFamily="34" charset="0"/>
                <a:ea typeface="Tahoma" panose="020B0604030504040204" pitchFamily="34" charset="0"/>
                <a:cs typeface="Tahoma" panose="020B0604030504040204" pitchFamily="34" charset="0"/>
              </a:rPr>
              <a:t>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it is self-centered since the parties act in their self interest to get the best possible deal</a:t>
            </a:r>
          </a:p>
        </p:txBody>
      </p:sp>
      <p:pic>
        <p:nvPicPr>
          <p:cNvPr id="4" name="Picture 3"/>
          <p:cNvPicPr>
            <a:picLocks noChangeAspect="1"/>
          </p:cNvPicPr>
          <p:nvPr/>
        </p:nvPicPr>
        <p:blipFill>
          <a:blip r:embed="rId5"/>
          <a:stretch>
            <a:fillRect/>
          </a:stretch>
        </p:blipFill>
        <p:spPr>
          <a:xfrm>
            <a:off x="3429000" y="4973784"/>
            <a:ext cx="1676398" cy="16763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hamm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629400" cy="685800"/>
          </a:xfrm>
        </p:spPr>
        <p:txBody>
          <a:bodyPr>
            <a:normAutofit/>
          </a:bodyP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Critical Compromising </a:t>
            </a:r>
            <a:r>
              <a:rPr lang="en-US" sz="3200" b="1" dirty="0">
                <a:latin typeface="Tahoma" panose="020B0604030504040204" pitchFamily="34" charset="0"/>
                <a:ea typeface="Tahoma" panose="020B0604030504040204" pitchFamily="34" charset="0"/>
                <a:cs typeface="Tahoma" panose="020B0604030504040204" pitchFamily="34" charset="0"/>
              </a:rPr>
              <a:t>Skills</a:t>
            </a:r>
          </a:p>
        </p:txBody>
      </p:sp>
      <p:sp>
        <p:nvSpPr>
          <p:cNvPr id="3" name="Content Placeholder 2"/>
          <p:cNvSpPr>
            <a:spLocks noGrp="1"/>
          </p:cNvSpPr>
          <p:nvPr>
            <p:ph idx="1"/>
          </p:nvPr>
        </p:nvSpPr>
        <p:spPr>
          <a:xfrm>
            <a:off x="476250" y="1011382"/>
            <a:ext cx="6686550" cy="4246418"/>
          </a:xfrm>
        </p:spPr>
        <p:txBody>
          <a:bodyPr>
            <a:normAutofi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Negotiating</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Finding a “middle ground</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”/making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concessions</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Assessing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value</a:t>
            </a:r>
          </a:p>
          <a:p>
            <a:pPr marL="0" indent="0">
              <a:buNone/>
            </a:pP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When has compromising been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effective for you?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Not effective?</a:t>
            </a:r>
          </a:p>
          <a:p>
            <a:pPr marL="0" indent="0">
              <a:buNone/>
            </a:pPr>
            <a:endParaRPr lang="en-US" sz="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trap is to fall into compromising as an easy way out, when collaborating would produce a better solution.</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3"/>
          <a:srcRect l="3488" t="8652" r="2159" b="12246"/>
          <a:stretch/>
        </p:blipFill>
        <p:spPr>
          <a:xfrm>
            <a:off x="5257800" y="4953000"/>
            <a:ext cx="2705100" cy="1676400"/>
          </a:xfrm>
          <a:prstGeom prst="rect">
            <a:avLst/>
          </a:prstGeom>
        </p:spPr>
      </p:pic>
    </p:spTree>
    <p:extLst>
      <p:ext uri="{BB962C8B-B14F-4D97-AF65-F5344CB8AC3E}">
        <p14:creationId xmlns:p14="http://schemas.microsoft.com/office/powerpoint/2010/main" val="3386975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762000"/>
          </a:xfrm>
        </p:spPr>
        <p:txBody>
          <a:bodyPr>
            <a:norm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Styles</a:t>
            </a:r>
          </a:p>
        </p:txBody>
      </p:sp>
      <p:sp>
        <p:nvSpPr>
          <p:cNvPr id="3" name="Content Placeholder 2"/>
          <p:cNvSpPr>
            <a:spLocks noGrp="1"/>
          </p:cNvSpPr>
          <p:nvPr>
            <p:ph idx="1"/>
          </p:nvPr>
        </p:nvSpPr>
        <p:spPr>
          <a:xfrm>
            <a:off x="380999" y="990600"/>
            <a:ext cx="7010400" cy="3352800"/>
          </a:xfrm>
        </p:spPr>
        <p:txBody>
          <a:bodyPr>
            <a:normAutofit fontScale="92500"/>
          </a:bodyPr>
          <a:lstStyle/>
          <a:p>
            <a:r>
              <a:rPr lang="en-US" sz="3000" b="1" u="sng" dirty="0">
                <a:solidFill>
                  <a:schemeClr val="accent1"/>
                </a:solidFill>
                <a:latin typeface="Tahoma" panose="020B0604030504040204" pitchFamily="34" charset="0"/>
                <a:ea typeface="Tahoma" panose="020B0604030504040204" pitchFamily="34" charset="0"/>
                <a:cs typeface="Tahoma" panose="020B0604030504040204" pitchFamily="34" charset="0"/>
              </a:rPr>
              <a:t>Collaborating</a:t>
            </a:r>
            <a:r>
              <a:rPr lang="en-US" sz="3000" b="1"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Working together to resolve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conflicts; this is where you break free of the “win-lose” paradigm and seek the “win-win” </a:t>
            </a:r>
            <a:endParaRPr lang="en-US" sz="800" dirty="0" smtClean="0">
              <a:latin typeface="Tahoma" panose="020B0604030504040204" pitchFamily="34" charset="0"/>
              <a:ea typeface="Tahoma" panose="020B0604030504040204" pitchFamily="34" charset="0"/>
              <a:cs typeface="Tahoma" panose="020B0604030504040204" pitchFamily="34" charset="0"/>
            </a:endParaRPr>
          </a:p>
          <a:p>
            <a:pPr lvl="1"/>
            <a:r>
              <a:rPr lang="en-US" sz="2600" b="1" dirty="0">
                <a:solidFill>
                  <a:schemeClr val="accent1"/>
                </a:solidFill>
                <a:latin typeface="Tahoma" panose="020B0604030504040204" pitchFamily="34" charset="0"/>
                <a:ea typeface="Tahoma" panose="020B0604030504040204" pitchFamily="34" charset="0"/>
                <a:cs typeface="Tahoma" panose="020B0604030504040204" pitchFamily="34" charset="0"/>
              </a:rPr>
              <a:t>Advantages: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benefits are clear; not only can the issue at hand be resolved, but the relationship between parties is improved. </a:t>
            </a:r>
            <a:endParaRPr lang="en-US" sz="800" dirty="0" smtClean="0">
              <a:latin typeface="Tahoma" panose="020B0604030504040204" pitchFamily="34" charset="0"/>
              <a:ea typeface="Tahoma" panose="020B0604030504040204" pitchFamily="34" charset="0"/>
              <a:cs typeface="Tahoma" panose="020B0604030504040204" pitchFamily="34" charset="0"/>
            </a:endParaRPr>
          </a:p>
          <a:p>
            <a:pPr lvl="1"/>
            <a:r>
              <a:rPr lang="en-US" sz="2600" b="1" dirty="0">
                <a:solidFill>
                  <a:schemeClr val="accent1"/>
                </a:solidFill>
                <a:latin typeface="Tahoma" panose="020B0604030504040204" pitchFamily="34" charset="0"/>
                <a:ea typeface="Tahoma" panose="020B0604030504040204" pitchFamily="34" charset="0"/>
                <a:cs typeface="Tahoma" panose="020B0604030504040204" pitchFamily="34" charset="0"/>
              </a:rPr>
              <a:t>Disadvantages:</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takes time and a mutually satisfactory outcome isn’t always possible. </a:t>
            </a:r>
          </a:p>
        </p:txBody>
      </p:sp>
      <p:pic>
        <p:nvPicPr>
          <p:cNvPr id="4" name="Picture 3"/>
          <p:cNvPicPr>
            <a:picLocks noChangeAspect="1"/>
          </p:cNvPicPr>
          <p:nvPr/>
        </p:nvPicPr>
        <p:blipFill>
          <a:blip r:embed="rId5"/>
          <a:stretch>
            <a:fillRect/>
          </a:stretch>
        </p:blipFill>
        <p:spPr>
          <a:xfrm>
            <a:off x="2740818" y="4343400"/>
            <a:ext cx="2290763" cy="2290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u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477000" cy="685800"/>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Collaborating Skills</a:t>
            </a:r>
          </a:p>
        </p:txBody>
      </p:sp>
      <p:sp>
        <p:nvSpPr>
          <p:cNvPr id="3" name="Content Placeholder 2"/>
          <p:cNvSpPr>
            <a:spLocks noGrp="1"/>
          </p:cNvSpPr>
          <p:nvPr>
            <p:ph idx="1"/>
          </p:nvPr>
        </p:nvSpPr>
        <p:spPr>
          <a:xfrm>
            <a:off x="304800" y="990600"/>
            <a:ext cx="6934200" cy="3124200"/>
          </a:xfrm>
        </p:spPr>
        <p:txBody>
          <a:bodyPr>
            <a:normAutofit/>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Ability to listen, understand and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empathize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Identifying underlying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concerns</a:t>
            </a:r>
          </a:p>
          <a:p>
            <a:pPr marL="0" indent="0">
              <a:buNone/>
            </a:pPr>
            <a:endParaRPr lang="en-US" sz="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has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collaborating </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been effective for you?  Not effective?</a:t>
            </a:r>
          </a:p>
          <a:p>
            <a:pPr marL="0" indent="0">
              <a:buNone/>
            </a:pP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5330400" y="4343400"/>
            <a:ext cx="2902800" cy="2319337"/>
          </a:xfrm>
          <a:prstGeom prst="rect">
            <a:avLst/>
          </a:prstGeom>
        </p:spPr>
      </p:pic>
    </p:spTree>
    <p:extLst>
      <p:ext uri="{BB962C8B-B14F-4D97-AF65-F5344CB8AC3E}">
        <p14:creationId xmlns:p14="http://schemas.microsoft.com/office/powerpoint/2010/main" val="1367407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1219200"/>
          </a:xfrm>
        </p:spPr>
        <p:txBody>
          <a:bodyPr>
            <a:no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When conflict takes you by surprise…</a:t>
            </a:r>
          </a:p>
        </p:txBody>
      </p:sp>
      <p:sp>
        <p:nvSpPr>
          <p:cNvPr id="3" name="Content Placeholder 2"/>
          <p:cNvSpPr>
            <a:spLocks noGrp="1"/>
          </p:cNvSpPr>
          <p:nvPr>
            <p:ph idx="1"/>
          </p:nvPr>
        </p:nvSpPr>
        <p:spPr>
          <a:xfrm>
            <a:off x="228600" y="1447800"/>
            <a:ext cx="7543800" cy="2057400"/>
          </a:xfrm>
        </p:spPr>
        <p:txBody>
          <a:bodyPr>
            <a:noAutofit/>
          </a:bodyPr>
          <a:lstStyle/>
          <a:p>
            <a:pPr>
              <a:spcAft>
                <a:spcPts val="600"/>
              </a:spcAft>
              <a:buSzPct val="100000"/>
              <a:buFont typeface="Wingdings" panose="05000000000000000000" pitchFamily="2" charset="2"/>
              <a:buChar char="§"/>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Stop, Breathe and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Think</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buSzPct val="100000"/>
              <a:buFont typeface="Wingdings" panose="05000000000000000000" pitchFamily="2" charset="2"/>
              <a:buChar char="§"/>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Take it somewhere </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else</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buSzPct val="100000"/>
              <a:buFont typeface="Wingdings" panose="05000000000000000000" pitchFamily="2" charset="2"/>
              <a:buChar char="§"/>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Despite best efforts, it may not work, elevate to your supervisor</a:t>
            </a:r>
          </a:p>
        </p:txBody>
      </p:sp>
      <p:pic>
        <p:nvPicPr>
          <p:cNvPr id="4" name="Picture 3"/>
          <p:cNvPicPr>
            <a:picLocks noChangeAspect="1"/>
          </p:cNvPicPr>
          <p:nvPr/>
        </p:nvPicPr>
        <p:blipFill>
          <a:blip r:embed="rId3"/>
          <a:stretch>
            <a:fillRect/>
          </a:stretch>
        </p:blipFill>
        <p:spPr>
          <a:xfrm>
            <a:off x="2590800" y="3810000"/>
            <a:ext cx="2148416" cy="266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7750" y="533400"/>
            <a:ext cx="5826719" cy="1143000"/>
          </a:xfrm>
        </p:spPr>
        <p:txBody>
          <a:bodyPr/>
          <a:lstStyle/>
          <a:p>
            <a:pPr algn="ctr"/>
            <a:r>
              <a:rPr lang="en-US" sz="3600" b="1" dirty="0" smtClean="0">
                <a:latin typeface="Tahoma" panose="020B0604030504040204" pitchFamily="34" charset="0"/>
                <a:ea typeface="Tahoma" panose="020B0604030504040204" pitchFamily="34" charset="0"/>
                <a:cs typeface="Tahoma" panose="020B0604030504040204" pitchFamily="34" charset="0"/>
              </a:rPr>
              <a:t>Tips for Tackling Workplace Conflict</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609600" y="1828800"/>
            <a:ext cx="6386286" cy="4191000"/>
          </a:xfrm>
          <a:prstGeom prst="rect">
            <a:avLst/>
          </a:prstGeom>
        </p:spPr>
      </p:pic>
    </p:spTree>
    <p:extLst>
      <p:ext uri="{BB962C8B-B14F-4D97-AF65-F5344CB8AC3E}">
        <p14:creationId xmlns:p14="http://schemas.microsoft.com/office/powerpoint/2010/main" val="152124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8" y="228600"/>
            <a:ext cx="7086600" cy="1219200"/>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a:t>
            </a:r>
            <a:r>
              <a:rPr lang="en-US" sz="3200" b="1" dirty="0" smtClean="0">
                <a:latin typeface="Tahoma" panose="020B0604030504040204" pitchFamily="34" charset="0"/>
                <a:ea typeface="Tahoma" panose="020B0604030504040204" pitchFamily="34" charset="0"/>
                <a:cs typeface="Tahoma" panose="020B0604030504040204" pitchFamily="34" charset="0"/>
              </a:rPr>
              <a:t>ip 1:</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Tackle the issue after both parties have calmed down</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1600200"/>
            <a:ext cx="7162800" cy="1905000"/>
          </a:xfrm>
        </p:spPr>
        <p:txBody>
          <a:bodyPr>
            <a:noAutofit/>
          </a:bodyPr>
          <a:lstStyle/>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Address issues before they escalate, but be sure to wait until things have cooled down</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Difficult to have a productive discussion if you or your co-worker are angry or upset</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2362200" y="3657600"/>
            <a:ext cx="3810000" cy="2714625"/>
          </a:xfrm>
          <a:prstGeom prst="rect">
            <a:avLst/>
          </a:prstGeom>
        </p:spPr>
      </p:pic>
    </p:spTree>
    <p:extLst>
      <p:ext uri="{BB962C8B-B14F-4D97-AF65-F5344CB8AC3E}">
        <p14:creationId xmlns:p14="http://schemas.microsoft.com/office/powerpoint/2010/main" val="6506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8" y="228600"/>
            <a:ext cx="7269692" cy="762000"/>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a:t>
            </a:r>
            <a:r>
              <a:rPr lang="en-US" sz="3200" b="1" dirty="0" smtClean="0">
                <a:latin typeface="Tahoma" panose="020B0604030504040204" pitchFamily="34" charset="0"/>
                <a:ea typeface="Tahoma" panose="020B0604030504040204" pitchFamily="34" charset="0"/>
                <a:cs typeface="Tahoma" panose="020B0604030504040204" pitchFamily="34" charset="0"/>
              </a:rPr>
              <a:t>ip 2:</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Practice “active listening”</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990600"/>
            <a:ext cx="7391400" cy="4267200"/>
          </a:xfrm>
        </p:spPr>
        <p:txBody>
          <a:bodyPr>
            <a:noAutofit/>
          </a:bodyPr>
          <a:lstStyle/>
          <a:p>
            <a:pPr>
              <a:spcAft>
                <a:spcPts val="600"/>
              </a:spcAft>
              <a:buSzPct val="100000"/>
              <a:buFont typeface="Wingdings" panose="05000000000000000000" pitchFamily="2" charset="2"/>
              <a:buChar char="§"/>
            </a:pP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You were passed over for a promotion that you felt you deserved</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you approach your manager, don’t just fire off your concerns</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 he/she out – pay attention, ask questions, try to understand their perspective, and acknowledge the emotions you are feeling</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Focus on what to work on; don’t dwell on it!</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Seek to understand; be open-minded </a:t>
            </a:r>
          </a:p>
          <a:p>
            <a:pPr>
              <a:spcAft>
                <a:spcPts val="600"/>
              </a:spcAft>
              <a:buSzPct val="100000"/>
              <a:buFont typeface="Wingdings" panose="05000000000000000000" pitchFamily="2" charset="2"/>
              <a:buChar char="§"/>
            </a:pPr>
            <a:endPar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3"/>
          <a:srcRect l="5334" t="4666" b="14000"/>
          <a:stretch/>
        </p:blipFill>
        <p:spPr>
          <a:xfrm>
            <a:off x="5638800" y="5365124"/>
            <a:ext cx="3048000" cy="1309352"/>
          </a:xfrm>
          <a:prstGeom prst="rect">
            <a:avLst/>
          </a:prstGeom>
        </p:spPr>
      </p:pic>
    </p:spTree>
    <p:extLst>
      <p:ext uri="{BB962C8B-B14F-4D97-AF65-F5344CB8AC3E}">
        <p14:creationId xmlns:p14="http://schemas.microsoft.com/office/powerpoint/2010/main" val="30087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239000" cy="1066800"/>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a:t>
            </a:r>
            <a:r>
              <a:rPr lang="en-US" sz="3200" b="1" dirty="0" smtClean="0">
                <a:latin typeface="Tahoma" panose="020B0604030504040204" pitchFamily="34" charset="0"/>
                <a:ea typeface="Tahoma" panose="020B0604030504040204" pitchFamily="34" charset="0"/>
                <a:cs typeface="Tahoma" panose="020B0604030504040204" pitchFamily="34" charset="0"/>
              </a:rPr>
              <a:t>ip 3: </a:t>
            </a: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Ask the other person to suggest a solution</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1447800"/>
            <a:ext cx="7391400" cy="3810000"/>
          </a:xfrm>
        </p:spPr>
        <p:txBody>
          <a:bodyPr>
            <a:noAutofit/>
          </a:bodyPr>
          <a:lstStyle/>
          <a:p>
            <a:pPr>
              <a:spcAft>
                <a:spcPts val="600"/>
              </a:spcAft>
              <a:buSzPct val="100000"/>
              <a:buFont typeface="Wingdings" panose="05000000000000000000" pitchFamily="2" charset="2"/>
              <a:buChar char="§"/>
            </a:pP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Holiday scheduling – equitable distribution </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manager could ask the team for what they think works best – what’s fair</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Consider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various approaches and be open to ideas other than your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own </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Agree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on a solution that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all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parties will be satisfied with and then discuss a plan for next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steps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9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8" y="228600"/>
            <a:ext cx="7422092" cy="685800"/>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a:t>
            </a:r>
            <a:r>
              <a:rPr lang="en-US" sz="3200" b="1" dirty="0" smtClean="0">
                <a:latin typeface="Tahoma" panose="020B0604030504040204" pitchFamily="34" charset="0"/>
                <a:ea typeface="Tahoma" panose="020B0604030504040204" pitchFamily="34" charset="0"/>
                <a:cs typeface="Tahoma" panose="020B0604030504040204" pitchFamily="34" charset="0"/>
              </a:rPr>
              <a:t>ip 4:</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Consider your role in the conflict</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1066800"/>
            <a:ext cx="7315200" cy="5029200"/>
          </a:xfrm>
        </p:spPr>
        <p:txBody>
          <a:bodyPr>
            <a:noAutofit/>
          </a:bodyPr>
          <a:lstStyle/>
          <a:p>
            <a:pPr>
              <a:spcAft>
                <a:spcPts val="600"/>
              </a:spcAft>
              <a:buSzPct val="100000"/>
              <a:buFont typeface="Wingdings" panose="05000000000000000000" pitchFamily="2" charset="2"/>
              <a:buChar char="§"/>
            </a:pP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You are the first to gossip about something you found out about a co-worker recently </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Take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responsibility for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your actions</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Try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forgive and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forget when you are on the receiving end of this type of situation</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Be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able to let go and move on after addressing the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problem</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You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and your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co-workers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don't necessarily have to be great friends, but you do need to be able to work together in a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professional manner.</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88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781800" cy="762000"/>
          </a:xfrm>
        </p:spPr>
        <p:txBody>
          <a:bodyPr>
            <a:norm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Communications Model</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rotWithShape="1">
          <a:blip r:embed="rId3"/>
          <a:srcRect l="9341" t="6505" r="9340" b="14272"/>
          <a:stretch/>
        </p:blipFill>
        <p:spPr>
          <a:xfrm>
            <a:off x="533400" y="990599"/>
            <a:ext cx="8001000" cy="551420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8" y="228600"/>
            <a:ext cx="6888692" cy="685800"/>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T</a:t>
            </a:r>
            <a:r>
              <a:rPr lang="en-US" sz="3200" b="1" dirty="0" smtClean="0">
                <a:latin typeface="Tahoma" panose="020B0604030504040204" pitchFamily="34" charset="0"/>
                <a:ea typeface="Tahoma" panose="020B0604030504040204" pitchFamily="34" charset="0"/>
                <a:cs typeface="Tahoma" panose="020B0604030504040204" pitchFamily="34" charset="0"/>
              </a:rPr>
              <a:t>ip 5:</a:t>
            </a:r>
            <a:r>
              <a:rPr lang="en-US" b="1" dirty="0" smtClean="0">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Contact HR if necessary</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04800" y="927463"/>
            <a:ext cx="7391400" cy="4482737"/>
          </a:xfrm>
        </p:spPr>
        <p:txBody>
          <a:bodyPr>
            <a:noAutofit/>
          </a:bodyPr>
          <a:lstStyle/>
          <a:p>
            <a:pPr>
              <a:spcAft>
                <a:spcPts val="600"/>
              </a:spcAft>
              <a:buSzPct val="100000"/>
              <a:buFont typeface="Wingdings" panose="05000000000000000000" pitchFamily="2" charset="2"/>
              <a:buChar char="§"/>
            </a:pPr>
            <a:r>
              <a:rPr lang="en-US"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Example:</a:t>
            </a:r>
            <a:r>
              <a:rPr lang="en-US"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Workplace harassment – based on age, gender, race, etc. </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direct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attempts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aren't effective, you may have to pursue formal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channels</a:t>
            </a: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Talk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your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manager and/or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HR and follow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formal process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for filing a complaint. </a:t>
            </a:r>
            <a:endPar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600"/>
              </a:spcAft>
              <a:buSzPct val="100000"/>
              <a:buFont typeface="Wingdings" panose="05000000000000000000" pitchFamily="2" charset="2"/>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Document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problem in writing, being specific about what behaviors occurred, when they happened, what impact they had, and what needs to be done to resolve the conflict</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03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0"/>
            <a:ext cx="7467599" cy="685800"/>
          </a:xfrm>
        </p:spPr>
        <p:txBody>
          <a:bodyPr>
            <a:no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Review</a:t>
            </a:r>
          </a:p>
        </p:txBody>
      </p:sp>
      <p:sp>
        <p:nvSpPr>
          <p:cNvPr id="3" name="Content Placeholder 2"/>
          <p:cNvSpPr>
            <a:spLocks noGrp="1"/>
          </p:cNvSpPr>
          <p:nvPr>
            <p:ph idx="1"/>
          </p:nvPr>
        </p:nvSpPr>
        <p:spPr>
          <a:xfrm>
            <a:off x="304799" y="1143000"/>
            <a:ext cx="7453745" cy="3429000"/>
          </a:xfrm>
        </p:spPr>
        <p:txBody>
          <a:bodyPr/>
          <a:lstStyle/>
          <a:p>
            <a:pPr>
              <a:buSzPct val="125000"/>
            </a:pPr>
            <a:r>
              <a:rPr lang="en-US"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Statistics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The Communications Model</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The Interaction Process</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Conflict Management</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Thomas-Kilmann Conflict Mode Instrument</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Tips for Tackling Workplace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Conflict</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2895600" y="4800600"/>
            <a:ext cx="2362200" cy="17716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477000" cy="685800"/>
          </a:xfrm>
        </p:spPr>
        <p:txBody>
          <a:bodyPr>
            <a:norm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Action Plan</a:t>
            </a:r>
          </a:p>
        </p:txBody>
      </p:sp>
      <p:sp>
        <p:nvSpPr>
          <p:cNvPr id="3" name="Content Placeholder 2"/>
          <p:cNvSpPr>
            <a:spLocks noGrp="1"/>
          </p:cNvSpPr>
          <p:nvPr>
            <p:ph idx="1"/>
          </p:nvPr>
        </p:nvSpPr>
        <p:spPr>
          <a:xfrm>
            <a:off x="304800" y="990600"/>
            <a:ext cx="6858000" cy="4191000"/>
          </a:xfrm>
        </p:spPr>
        <p:txBody>
          <a:bodyPr>
            <a:noAutofit/>
          </a:bodyPr>
          <a:lstStyle/>
          <a:p>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What will you do to implement a concept from today’s session?</a:t>
            </a:r>
          </a:p>
          <a:p>
            <a:pPr marL="0" indent="0">
              <a:buNone/>
            </a:pP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When will you do this?</a:t>
            </a:r>
          </a:p>
          <a:p>
            <a:pPr marL="0" indent="0">
              <a:buNone/>
            </a:pP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What results do you expect and how will they be measured?</a:t>
            </a:r>
          </a:p>
          <a:p>
            <a:pPr marL="0" indent="0">
              <a:buNone/>
            </a:pPr>
            <a:endParaRPr lang="en-US"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600" b="1" dirty="0">
                <a:solidFill>
                  <a:schemeClr val="tx1"/>
                </a:solidFill>
                <a:latin typeface="Tahoma" panose="020B0604030504040204" pitchFamily="34" charset="0"/>
                <a:ea typeface="Tahoma" panose="020B0604030504040204" pitchFamily="34" charset="0"/>
                <a:cs typeface="Tahoma" panose="020B0604030504040204" pitchFamily="34" charset="0"/>
              </a:rPr>
              <a:t>What assistance will you need to implement your plan?</a:t>
            </a:r>
          </a:p>
        </p:txBody>
      </p:sp>
      <p:pic>
        <p:nvPicPr>
          <p:cNvPr id="4" name="Picture 3"/>
          <p:cNvPicPr>
            <a:picLocks noChangeAspect="1"/>
          </p:cNvPicPr>
          <p:nvPr/>
        </p:nvPicPr>
        <p:blipFill>
          <a:blip r:embed="rId2"/>
          <a:stretch>
            <a:fillRect/>
          </a:stretch>
        </p:blipFill>
        <p:spPr>
          <a:xfrm>
            <a:off x="5562600" y="5115574"/>
            <a:ext cx="2876550" cy="15036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6781800" cy="3124200"/>
          </a:xfrm>
        </p:spPr>
        <p:txBody>
          <a:bodyPr>
            <a:normAutofit/>
          </a:bodyPr>
          <a:lstStyle/>
          <a:p>
            <a:pPr>
              <a:buClr>
                <a:srgbClr val="FFFF00"/>
              </a:buClr>
              <a:buNone/>
            </a:pPr>
            <a:r>
              <a:rPr lang="en-US" sz="3600" u="sng" dirty="0" smtClean="0">
                <a:solidFill>
                  <a:schemeClr val="accent1"/>
                </a:solidFill>
                <a:latin typeface="Tahoma" panose="020B0604030504040204" pitchFamily="34" charset="0"/>
                <a:ea typeface="Tahoma" panose="020B0604030504040204" pitchFamily="34" charset="0"/>
                <a:cs typeface="Tahoma" panose="020B0604030504040204" pitchFamily="34" charset="0"/>
              </a:rPr>
              <a:t>Sender/Receiver Interactions</a:t>
            </a:r>
            <a:endParaRPr lang="en-US" sz="3600" u="sng"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buClr>
                <a:srgbClr val="FFFF00"/>
              </a:buClr>
              <a:buNone/>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Interpretation based on experience:</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Work/Industry background</a:t>
            </a:r>
          </a:p>
          <a:p>
            <a:pPr lvl="1"/>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Acronyms</a:t>
            </a:r>
          </a:p>
          <a:p>
            <a:pPr lvl="1"/>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Understanding of the topic</a:t>
            </a:r>
          </a:p>
          <a:p>
            <a:pPr marL="457200" lvl="1" indent="0">
              <a:buNone/>
            </a:pPr>
            <a:endParaRPr lang="en-US" dirty="0">
              <a:solidFill>
                <a:srgbClr val="FFFF00"/>
              </a:solidFill>
              <a:latin typeface="Verdana" pitchFamily="34" charset="0"/>
            </a:endParaRPr>
          </a:p>
        </p:txBody>
      </p:sp>
      <p:pic>
        <p:nvPicPr>
          <p:cNvPr id="5" name="Picture 4"/>
          <p:cNvPicPr>
            <a:picLocks noChangeAspect="1"/>
          </p:cNvPicPr>
          <p:nvPr/>
        </p:nvPicPr>
        <p:blipFill rotWithShape="1">
          <a:blip r:embed="rId3"/>
          <a:srcRect b="18699"/>
          <a:stretch/>
        </p:blipFill>
        <p:spPr>
          <a:xfrm>
            <a:off x="2667000" y="3733800"/>
            <a:ext cx="3332988" cy="2709746"/>
          </a:xfrm>
          <a:prstGeom prst="rect">
            <a:avLst/>
          </a:prstGeom>
        </p:spPr>
      </p:pic>
    </p:spTree>
    <p:extLst>
      <p:ext uri="{BB962C8B-B14F-4D97-AF65-F5344CB8AC3E}">
        <p14:creationId xmlns:p14="http://schemas.microsoft.com/office/powerpoint/2010/main" val="12306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347713" cy="762000"/>
          </a:xfrm>
        </p:spPr>
        <p:txBody>
          <a:bodyPr>
            <a:normAutofit/>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 Word Build Activity</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81000" y="1095103"/>
            <a:ext cx="7162800" cy="5000897"/>
          </a:xfrm>
        </p:spPr>
        <p:txBody>
          <a:bodyPr>
            <a:noAutofit/>
          </a:bodyPr>
          <a:lstStyle/>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Observations about final words selected</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did you come to the decisions in your group(s) with regard to which ones to keep or drop?</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Were you passive in one group and more active in another?</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Did anyone try to dominate the conversation?</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Any new insights into the original word (post activity)</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did you feel completing the exercise?</a:t>
            </a:r>
          </a:p>
          <a:p>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did you learn from the exercise?</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574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07554"/>
            <a:ext cx="6553200" cy="1087846"/>
          </a:xfrm>
        </p:spPr>
        <p:txBody>
          <a:bodyPr/>
          <a:lstStyle/>
          <a:p>
            <a:pPr algn="ctr"/>
            <a:r>
              <a:rPr lang="en-US" sz="3200" b="1" dirty="0" smtClean="0">
                <a:latin typeface="Tahoma" panose="020B0604030504040204" pitchFamily="34" charset="0"/>
                <a:ea typeface="Tahoma" panose="020B0604030504040204" pitchFamily="34" charset="0"/>
                <a:cs typeface="Tahoma" panose="020B0604030504040204" pitchFamily="34" charset="0"/>
              </a:rPr>
              <a:t>Assertive vs. Aggressive Communication</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52400" y="1371601"/>
            <a:ext cx="7315200" cy="4495800"/>
          </a:xfrm>
        </p:spPr>
        <p:txBody>
          <a:bodyPr>
            <a:normAutofit/>
          </a:bodyPr>
          <a:lstStyle/>
          <a:p>
            <a:r>
              <a:rPr lang="en-US" sz="20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Assertive</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those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who put forth their needs and views confidently and directly.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 They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stand up for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themselves, but always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consider the views of others</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lvl="1">
              <a:spcBef>
                <a:spcPts val="600"/>
              </a:spcBef>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Behavior:</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Act with poise, include everyone, collaborate as a team</a:t>
            </a:r>
          </a:p>
          <a:p>
            <a:pPr lvl="1"/>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 the Office: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“Can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you have this ready by Wednesday</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r>
              <a:rPr lang="en-US" sz="2000" b="1" u="sng" dirty="0" smtClean="0">
                <a:solidFill>
                  <a:schemeClr val="tx1"/>
                </a:solidFill>
                <a:latin typeface="Tahoma" panose="020B0604030504040204" pitchFamily="34" charset="0"/>
                <a:ea typeface="Tahoma" panose="020B0604030504040204" pitchFamily="34" charset="0"/>
                <a:cs typeface="Tahoma" panose="020B0604030504040204" pitchFamily="34" charset="0"/>
              </a:rPr>
              <a:t>Aggressive</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forceful individuals with intentions of dominating others</a:t>
            </a:r>
          </a:p>
          <a:p>
            <a:pPr lvl="1">
              <a:spcBef>
                <a:spcPts val="600"/>
              </a:spcBef>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Behavior:</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Making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commands or having too high an expectation of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others</a:t>
            </a:r>
          </a:p>
          <a:p>
            <a:pPr lvl="1"/>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 the Office: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My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way or the highway –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“You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will have this done by Wednesday</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447800" y="5943602"/>
            <a:ext cx="5105400" cy="584775"/>
          </a:xfrm>
          <a:prstGeom prst="rect">
            <a:avLst/>
          </a:prstGeom>
          <a:noFill/>
        </p:spPr>
        <p:txBody>
          <a:bodyPr wrap="square" rtlCol="0">
            <a:spAutoFit/>
          </a:bodyPr>
          <a:lstStyle/>
          <a:p>
            <a:r>
              <a:rPr lang="en-US" sz="32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What is the difference?</a:t>
            </a:r>
            <a:endPar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28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214744"/>
            <a:ext cx="6934200" cy="1156855"/>
          </a:xfrm>
        </p:spPr>
        <p:txBody>
          <a:bodyPr>
            <a:no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Assertive vs. Passive Aggressive Communication</a:t>
            </a:r>
          </a:p>
        </p:txBody>
      </p:sp>
      <p:sp>
        <p:nvSpPr>
          <p:cNvPr id="3" name="Content Placeholder 2"/>
          <p:cNvSpPr>
            <a:spLocks noGrp="1"/>
          </p:cNvSpPr>
          <p:nvPr>
            <p:ph idx="1"/>
          </p:nvPr>
        </p:nvSpPr>
        <p:spPr>
          <a:xfrm>
            <a:off x="311727" y="1371600"/>
            <a:ext cx="7315200" cy="4495800"/>
          </a:xfrm>
        </p:spPr>
        <p:txBody>
          <a:bodyPr>
            <a:noAutofit/>
          </a:bodyPr>
          <a:lstStyle/>
          <a:p>
            <a:r>
              <a:rPr lang="en-US" sz="2000" b="1" u="sng" dirty="0">
                <a:latin typeface="Tahoma" panose="020B0604030504040204" pitchFamily="34" charset="0"/>
                <a:ea typeface="Tahoma" panose="020B0604030504040204" pitchFamily="34" charset="0"/>
                <a:cs typeface="Tahoma" panose="020B0604030504040204" pitchFamily="34" charset="0"/>
              </a:rPr>
              <a:t>Assertive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having/showing confidence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directness</a:t>
            </a:r>
          </a:p>
          <a:p>
            <a:pPr lvl="1"/>
            <a:r>
              <a:rPr lang="en-US" sz="2000" b="1" dirty="0" smtClean="0">
                <a:latin typeface="Tahoma" panose="020B0604030504040204" pitchFamily="34" charset="0"/>
                <a:ea typeface="Tahoma" panose="020B0604030504040204" pitchFamily="34" charset="0"/>
                <a:cs typeface="Tahoma" panose="020B0604030504040204" pitchFamily="34" charset="0"/>
              </a:rPr>
              <a:t>Behavior</a:t>
            </a:r>
            <a:r>
              <a:rPr lang="en-US" sz="2000" b="1"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Communicate honestly, directly, and with no hidden agenda</a:t>
            </a:r>
          </a:p>
          <a:p>
            <a:pPr lvl="1"/>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In the Office: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“Will you please file these documents?”</a:t>
            </a:r>
          </a:p>
          <a:p>
            <a:r>
              <a:rPr lang="en-US" sz="2000" b="1" u="sng" dirty="0">
                <a:solidFill>
                  <a:schemeClr val="tx1"/>
                </a:solidFill>
                <a:latin typeface="Tahoma" panose="020B0604030504040204" pitchFamily="34" charset="0"/>
                <a:ea typeface="Tahoma" panose="020B0604030504040204" pitchFamily="34" charset="0"/>
                <a:cs typeface="Tahoma" panose="020B0604030504040204" pitchFamily="34" charset="0"/>
              </a:rPr>
              <a:t>Passive</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u="sng" dirty="0">
                <a:solidFill>
                  <a:schemeClr val="tx1"/>
                </a:solidFill>
                <a:latin typeface="Tahoma" panose="020B0604030504040204" pitchFamily="34" charset="0"/>
                <a:ea typeface="Tahoma" panose="020B0604030504040204" pitchFamily="34" charset="0"/>
                <a:cs typeface="Tahoma" panose="020B0604030504040204" pitchFamily="34" charset="0"/>
              </a:rPr>
              <a:t>Aggressive</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showing indirect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resistance to the demands of others and an avoidance of direct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confrontation, hostility</a:t>
            </a:r>
          </a:p>
          <a:p>
            <a:pPr lvl="1"/>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Behavior:</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Snide comments, stubbornness, deliberately not completing tasks</a:t>
            </a:r>
          </a:p>
          <a:p>
            <a:pPr lvl="1"/>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In the Office: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“After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you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finishing chatting or doing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whatever it is you do all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day,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would you mind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filing these documents?  That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is, if you are not too busy.”</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16627" y="5867400"/>
            <a:ext cx="5105400" cy="584775"/>
          </a:xfrm>
          <a:prstGeom prst="rect">
            <a:avLst/>
          </a:prstGeom>
          <a:noFill/>
        </p:spPr>
        <p:txBody>
          <a:bodyPr wrap="square" rtlCol="0">
            <a:spAutoFit/>
          </a:bodyPr>
          <a:lstStyle/>
          <a:p>
            <a:r>
              <a:rPr lang="en-US" sz="32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What is the difference?</a:t>
            </a:r>
            <a:endPar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01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553201" cy="1219200"/>
          </a:xfrm>
        </p:spPr>
        <p: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Nip Passive Aggression in the Bud</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28600" y="1561010"/>
            <a:ext cx="7162800" cy="4534990"/>
          </a:xfrm>
        </p:spPr>
        <p:txBody>
          <a:bodyPr>
            <a:normAutofit/>
          </a:bodyPr>
          <a:lstStyle/>
          <a:p>
            <a:r>
              <a:rPr lang="en-US" sz="2000" b="1" dirty="0" smtClean="0">
                <a:latin typeface="Tahoma" panose="020B0604030504040204" pitchFamily="34" charset="0"/>
                <a:ea typeface="Tahoma" panose="020B0604030504040204" pitchFamily="34" charset="0"/>
                <a:cs typeface="Tahoma" panose="020B0604030504040204" pitchFamily="34" charset="0"/>
              </a:rPr>
              <a:t>Learn to recognize passive aggressive behavior &amp; don’t be lenient</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Examples: Sugarcoated hostility, sarcasm, the silent treatment</a:t>
            </a:r>
          </a:p>
          <a:p>
            <a:r>
              <a:rPr lang="en-US" sz="2000" b="1" dirty="0" smtClean="0">
                <a:latin typeface="Tahoma" panose="020B0604030504040204" pitchFamily="34" charset="0"/>
                <a:ea typeface="Tahoma" panose="020B0604030504040204" pitchFamily="34" charset="0"/>
                <a:cs typeface="Tahoma" panose="020B0604030504040204" pitchFamily="34" charset="0"/>
              </a:rPr>
              <a:t>Set limits and follow through</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Make it clear that you will not tolerate the behavior</a:t>
            </a:r>
          </a:p>
          <a:p>
            <a:r>
              <a:rPr lang="en-US" sz="2000" b="1" dirty="0" smtClean="0">
                <a:latin typeface="Tahoma" panose="020B0604030504040204" pitchFamily="34" charset="0"/>
                <a:ea typeface="Tahoma" panose="020B0604030504040204" pitchFamily="34" charset="0"/>
                <a:cs typeface="Tahoma" panose="020B0604030504040204" pitchFamily="34" charset="0"/>
              </a:rPr>
              <a:t>Speak specifically – not generally</a:t>
            </a:r>
          </a:p>
          <a:p>
            <a:pPr lvl="1"/>
            <a:r>
              <a:rPr lang="en-US" sz="2000" dirty="0" smtClean="0">
                <a:latin typeface="Tahoma" panose="020B0604030504040204" pitchFamily="34" charset="0"/>
                <a:ea typeface="Tahoma" panose="020B0604030504040204" pitchFamily="34" charset="0"/>
                <a:cs typeface="Tahoma" panose="020B0604030504040204" pitchFamily="34" charset="0"/>
              </a:rPr>
              <a:t>Confront the individual for specific actions and be clear about the issue at hand</a:t>
            </a:r>
          </a:p>
          <a:p>
            <a:r>
              <a:rPr lang="en-US" sz="2000" b="1" dirty="0" smtClean="0">
                <a:latin typeface="Tahoma" panose="020B0604030504040204" pitchFamily="34" charset="0"/>
                <a:ea typeface="Tahoma" panose="020B0604030504040204" pitchFamily="34" charset="0"/>
                <a:cs typeface="Tahoma" panose="020B0604030504040204" pitchFamily="34" charset="0"/>
              </a:rPr>
              <a:t>Practice assertive communication</a:t>
            </a:r>
          </a:p>
          <a:p>
            <a:pPr lvl="1"/>
            <a:r>
              <a:rPr lang="en-US" sz="2000" dirty="0">
                <a:latin typeface="Tahoma" panose="020B0604030504040204" pitchFamily="34" charset="0"/>
                <a:ea typeface="Tahoma" panose="020B0604030504040204" pitchFamily="34" charset="0"/>
                <a:cs typeface="Tahoma" panose="020B0604030504040204" pitchFamily="34" charset="0"/>
              </a:rPr>
              <a:t>C</a:t>
            </a:r>
            <a:r>
              <a:rPr lang="en-US" sz="2000" dirty="0" smtClean="0">
                <a:latin typeface="Tahoma" panose="020B0604030504040204" pitchFamily="34" charset="0"/>
                <a:ea typeface="Tahoma" panose="020B0604030504040204" pitchFamily="34" charset="0"/>
                <a:cs typeface="Tahoma" panose="020B0604030504040204" pitchFamily="34" charset="0"/>
              </a:rPr>
              <a:t>onfident, nonreactive, and respectful</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83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6394</TotalTime>
  <Words>2820</Words>
  <Application>Microsoft Office PowerPoint</Application>
  <PresentationFormat>On-screen Show (4:3)</PresentationFormat>
  <Paragraphs>308</Paragraphs>
  <Slides>42</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Geneva</vt:lpstr>
      <vt:lpstr>Georgia</vt:lpstr>
      <vt:lpstr>Tahoma</vt:lpstr>
      <vt:lpstr>Trebuchet MS</vt:lpstr>
      <vt:lpstr>Verdana</vt:lpstr>
      <vt:lpstr>Wingdings</vt:lpstr>
      <vt:lpstr>Wingdings 3</vt:lpstr>
      <vt:lpstr>Facet</vt:lpstr>
      <vt:lpstr>Strategies for Managing Communication &amp; Conflict</vt:lpstr>
      <vt:lpstr>Agenda</vt:lpstr>
      <vt:lpstr>Alarming Statistics</vt:lpstr>
      <vt:lpstr>Communications Model</vt:lpstr>
      <vt:lpstr>PowerPoint Presentation</vt:lpstr>
      <vt:lpstr>4 Word Build Activity</vt:lpstr>
      <vt:lpstr>Assertive vs. Aggressive Communication</vt:lpstr>
      <vt:lpstr>Assertive vs. Passive Aggressive Communication</vt:lpstr>
      <vt:lpstr>Nip Passive Aggression in the Bud</vt:lpstr>
      <vt:lpstr>Use the Interaction Process</vt:lpstr>
      <vt:lpstr>Keys to the Interaction Process </vt:lpstr>
      <vt:lpstr>Maintain/Enhance Self-esteem</vt:lpstr>
      <vt:lpstr>Maintain/Enhance Self-esteem</vt:lpstr>
      <vt:lpstr>Ask for Help and Encourage Involvement</vt:lpstr>
      <vt:lpstr>Keep your team in the loop</vt:lpstr>
      <vt:lpstr>Provide Support without Removing Responsibility</vt:lpstr>
      <vt:lpstr>Conflict Management</vt:lpstr>
      <vt:lpstr>Conflict Management</vt:lpstr>
      <vt:lpstr>Why is Conflict Needed?</vt:lpstr>
      <vt:lpstr>When does Conflict become a problem?</vt:lpstr>
      <vt:lpstr>Managing Conflict – Supervisors</vt:lpstr>
      <vt:lpstr>Conflict Exercise </vt:lpstr>
      <vt:lpstr>Thomas-Kilmann Conflict Mode Instrument</vt:lpstr>
      <vt:lpstr>Styles </vt:lpstr>
      <vt:lpstr>Overuse of Avoiding</vt:lpstr>
      <vt:lpstr>Styles</vt:lpstr>
      <vt:lpstr>Overuse of Accommodating</vt:lpstr>
      <vt:lpstr>Styles</vt:lpstr>
      <vt:lpstr>Overuse of Competing</vt:lpstr>
      <vt:lpstr>Styles </vt:lpstr>
      <vt:lpstr>Critical Compromising Skills</vt:lpstr>
      <vt:lpstr>Styles</vt:lpstr>
      <vt:lpstr>Collaborating Skills</vt:lpstr>
      <vt:lpstr>When conflict takes you by surprise…</vt:lpstr>
      <vt:lpstr>Tips for Tackling Workplace Conflict</vt:lpstr>
      <vt:lpstr>Tip 1: Tackle the issue after both parties have calmed down</vt:lpstr>
      <vt:lpstr>Tip 2: Practice “active listening”</vt:lpstr>
      <vt:lpstr>Tip 3: Ask the other person to suggest a solution</vt:lpstr>
      <vt:lpstr>Tip 4: Consider your role in the conflict</vt:lpstr>
      <vt:lpstr>Tip 5: Contact HR if necessary</vt:lpstr>
      <vt:lpstr>Review</vt:lpstr>
      <vt:lpstr>Action Plan</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Conflict</dc:title>
  <dc:creator>Cloyd</dc:creator>
  <cp:lastModifiedBy>Trowsdale, Jeremy</cp:lastModifiedBy>
  <cp:revision>422</cp:revision>
  <cp:lastPrinted>2018-03-30T18:33:47Z</cp:lastPrinted>
  <dcterms:created xsi:type="dcterms:W3CDTF">2011-03-22T18:46:19Z</dcterms:created>
  <dcterms:modified xsi:type="dcterms:W3CDTF">2018-04-03T15:26:35Z</dcterms:modified>
</cp:coreProperties>
</file>