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8" r:id="rId38"/>
    <p:sldId id="299" r:id="rId39"/>
    <p:sldId id="300" r:id="rId40"/>
    <p:sldId id="301" r:id="rId41"/>
    <p:sldId id="302" r:id="rId42"/>
    <p:sldId id="30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48" autoAdjust="0"/>
    <p:restoredTop sz="94654"/>
  </p:normalViewPr>
  <p:slideViewPr>
    <p:cSldViewPr snapToGrid="0" snapToObjects="1">
      <p:cViewPr varScale="1">
        <p:scale>
          <a:sx n="62" d="100"/>
          <a:sy n="62" d="100"/>
        </p:scale>
        <p:origin x="5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6AADE-2902-4750-80BF-6BD81C960CCD}" type="datetimeFigureOut">
              <a:rPr lang="en-US" smtClean="0"/>
              <a:t>5/21/2020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CEA1DF-4D34-4F08-A606-E2548D842555}" type="slidenum">
              <a:rPr lang="en-US" smtClean="0"/>
              <a:t>‹#›</a:t>
            </a:fld>
            <a:endParaRPr lang="en-US"/>
          </a:p>
        </p:txBody>
      </p:sp>
    </p:spTree>
    <p:extLst>
      <p:ext uri="{BB962C8B-B14F-4D97-AF65-F5344CB8AC3E}">
        <p14:creationId xmlns:p14="http://schemas.microsoft.com/office/powerpoint/2010/main" val="369066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9</a:t>
            </a:fld>
            <a:endParaRPr lang="en-US" dirty="0"/>
          </a:p>
        </p:txBody>
      </p:sp>
    </p:spTree>
    <p:extLst>
      <p:ext uri="{BB962C8B-B14F-4D97-AF65-F5344CB8AC3E}">
        <p14:creationId xmlns:p14="http://schemas.microsoft.com/office/powerpoint/2010/main" val="291654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21</a:t>
            </a:fld>
            <a:endParaRPr lang="en-US" dirty="0"/>
          </a:p>
        </p:txBody>
      </p:sp>
    </p:spTree>
    <p:extLst>
      <p:ext uri="{BB962C8B-B14F-4D97-AF65-F5344CB8AC3E}">
        <p14:creationId xmlns:p14="http://schemas.microsoft.com/office/powerpoint/2010/main" val="375632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26</a:t>
            </a:fld>
            <a:endParaRPr lang="en-US" dirty="0"/>
          </a:p>
        </p:txBody>
      </p:sp>
    </p:spTree>
    <p:extLst>
      <p:ext uri="{BB962C8B-B14F-4D97-AF65-F5344CB8AC3E}">
        <p14:creationId xmlns:p14="http://schemas.microsoft.com/office/powerpoint/2010/main" val="127618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29</a:t>
            </a:fld>
            <a:endParaRPr lang="en-US" dirty="0"/>
          </a:p>
        </p:txBody>
      </p:sp>
    </p:spTree>
    <p:extLst>
      <p:ext uri="{BB962C8B-B14F-4D97-AF65-F5344CB8AC3E}">
        <p14:creationId xmlns:p14="http://schemas.microsoft.com/office/powerpoint/2010/main" val="52350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31</a:t>
            </a:fld>
            <a:endParaRPr lang="en-US" dirty="0"/>
          </a:p>
        </p:txBody>
      </p:sp>
    </p:spTree>
    <p:extLst>
      <p:ext uri="{BB962C8B-B14F-4D97-AF65-F5344CB8AC3E}">
        <p14:creationId xmlns:p14="http://schemas.microsoft.com/office/powerpoint/2010/main" val="381020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33</a:t>
            </a:fld>
            <a:endParaRPr lang="en-US" dirty="0"/>
          </a:p>
        </p:txBody>
      </p:sp>
    </p:spTree>
    <p:extLst>
      <p:ext uri="{BB962C8B-B14F-4D97-AF65-F5344CB8AC3E}">
        <p14:creationId xmlns:p14="http://schemas.microsoft.com/office/powerpoint/2010/main" val="3274011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36</a:t>
            </a:fld>
            <a:endParaRPr lang="en-US" dirty="0"/>
          </a:p>
        </p:txBody>
      </p:sp>
    </p:spTree>
    <p:extLst>
      <p:ext uri="{BB962C8B-B14F-4D97-AF65-F5344CB8AC3E}">
        <p14:creationId xmlns:p14="http://schemas.microsoft.com/office/powerpoint/2010/main" val="195820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521950-E583-4A7A-960A-1E3D68C54C84}" type="slidenum">
              <a:rPr lang="en-US" smtClean="0"/>
              <a:t>40</a:t>
            </a:fld>
            <a:endParaRPr lang="en-US" dirty="0"/>
          </a:p>
        </p:txBody>
      </p:sp>
    </p:spTree>
    <p:extLst>
      <p:ext uri="{BB962C8B-B14F-4D97-AF65-F5344CB8AC3E}">
        <p14:creationId xmlns:p14="http://schemas.microsoft.com/office/powerpoint/2010/main" val="1192369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D006"/>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2">
            <a:alphaModFix amt="40000"/>
            <a:extLst>
              <a:ext uri="{28A0092B-C50C-407E-A947-70E740481C1C}">
                <a14:useLocalDpi xmlns:a14="http://schemas.microsoft.com/office/drawing/2010/main" val="0"/>
              </a:ext>
            </a:extLst>
          </a:blip>
          <a:srcRect l="31478" t="1" r="-1862" b="5618"/>
          <a:stretch/>
        </p:blipFill>
        <p:spPr>
          <a:xfrm>
            <a:off x="0" y="709093"/>
            <a:ext cx="4526279" cy="6148907"/>
          </a:xfrm>
          <a:prstGeom prst="rect">
            <a:avLst/>
          </a:prstGeom>
        </p:spPr>
      </p:pic>
      <p:sp>
        <p:nvSpPr>
          <p:cNvPr id="2" name="Title 1"/>
          <p:cNvSpPr>
            <a:spLocks noGrp="1"/>
          </p:cNvSpPr>
          <p:nvPr>
            <p:ph type="ctrTitle" hasCustomPrompt="1"/>
          </p:nvPr>
        </p:nvSpPr>
        <p:spPr>
          <a:xfrm>
            <a:off x="1714500" y="3428999"/>
            <a:ext cx="10194300" cy="1692239"/>
          </a:xfrm>
        </p:spPr>
        <p:txBody>
          <a:bodyPr lIns="0" tIns="0" rIns="0" bIns="0" anchor="t" anchorCtr="0">
            <a:normAutofit/>
          </a:bodyPr>
          <a:lstStyle>
            <a:lvl1pPr algn="l">
              <a:defRPr sz="4800" baseline="0"/>
            </a:lvl1pPr>
          </a:lstStyle>
          <a:p>
            <a:r>
              <a:rPr lang="en-US" dirty="0" smtClean="0"/>
              <a:t>Click to edit presentation title</a:t>
            </a:r>
            <a:endParaRPr lang="en-US" dirty="0"/>
          </a:p>
        </p:txBody>
      </p:sp>
      <p:sp>
        <p:nvSpPr>
          <p:cNvPr id="3" name="Subtitle 2"/>
          <p:cNvSpPr>
            <a:spLocks noGrp="1"/>
          </p:cNvSpPr>
          <p:nvPr>
            <p:ph type="subTitle" idx="1" hasCustomPrompt="1"/>
          </p:nvPr>
        </p:nvSpPr>
        <p:spPr>
          <a:xfrm>
            <a:off x="1714500" y="5121238"/>
            <a:ext cx="10194300" cy="1445162"/>
          </a:xfrm>
          <a:prstGeom prst="rect">
            <a:avLst/>
          </a:prstGeom>
        </p:spPr>
        <p:txBody>
          <a:bodyPr lIns="0" tIns="0" rIns="0" bIns="0"/>
          <a:lstStyle>
            <a:lvl1pPr marL="0" indent="0" algn="l">
              <a:spcBef>
                <a:spcPts val="0"/>
              </a:spcBef>
              <a:buNone/>
              <a:defRPr sz="2400" b="0" i="0">
                <a:latin typeface="Source Sans Pro" charset="0"/>
                <a:ea typeface="Source Sans Pro" charset="0"/>
                <a:cs typeface="Source Sans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presenter name</a:t>
            </a:r>
            <a:br>
              <a:rPr lang="en-US" dirty="0" smtClean="0"/>
            </a:br>
            <a:r>
              <a:rPr lang="en-US" dirty="0" smtClean="0"/>
              <a:t>Department/Unit</a:t>
            </a:r>
            <a:br>
              <a:rPr lang="en-US" dirty="0" smtClean="0"/>
            </a:br>
            <a:r>
              <a:rPr lang="en-US" dirty="0" smtClean="0"/>
              <a:t>Date</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98"/>
            <a:ext cx="8598408" cy="2060448"/>
          </a:xfrm>
          <a:prstGeom prst="rect">
            <a:avLst/>
          </a:prstGeom>
        </p:spPr>
      </p:pic>
    </p:spTree>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FFD006"/>
        </a:soli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pic>
        <p:nvPicPr>
          <p:cNvPr id="8" name="Picture 7"/>
          <p:cNvPicPr>
            <a:picLocks noChangeAspect="1"/>
          </p:cNvPicPr>
          <p:nvPr/>
        </p:nvPicPr>
        <p:blipFill rotWithShape="1">
          <a:blip r:embed="rId3">
            <a:alphaModFix amt="40000"/>
            <a:extLst>
              <a:ext uri="{28A0092B-C50C-407E-A947-70E740481C1C}">
                <a14:useLocalDpi xmlns:a14="http://schemas.microsoft.com/office/drawing/2010/main" val="0"/>
              </a:ext>
            </a:extLst>
          </a:blip>
          <a:srcRect l="31478" t="1" r="-1862" b="5618"/>
          <a:stretch/>
        </p:blipFill>
        <p:spPr>
          <a:xfrm>
            <a:off x="0" y="709093"/>
            <a:ext cx="4526279" cy="6148907"/>
          </a:xfrm>
          <a:prstGeom prst="rect">
            <a:avLst/>
          </a:prstGeom>
        </p:spPr>
      </p:pic>
      <p:sp>
        <p:nvSpPr>
          <p:cNvPr id="3" name="Subtitle 2"/>
          <p:cNvSpPr>
            <a:spLocks noGrp="1"/>
          </p:cNvSpPr>
          <p:nvPr>
            <p:ph type="subTitle" idx="1" hasCustomPrompt="1"/>
          </p:nvPr>
        </p:nvSpPr>
        <p:spPr>
          <a:xfrm>
            <a:off x="1714500" y="3429000"/>
            <a:ext cx="10194300" cy="3137400"/>
          </a:xfrm>
          <a:prstGeom prst="rect">
            <a:avLst/>
          </a:prstGeom>
        </p:spPr>
        <p:txBody>
          <a:bodyPr lIns="0" tIns="0" rIns="0" bIns="0"/>
          <a:lstStyle>
            <a:lvl1pPr marL="0" indent="0" algn="l">
              <a:spcBef>
                <a:spcPts val="0"/>
              </a:spcBef>
              <a:buNone/>
              <a:defRPr sz="3600" b="0" i="0" baseline="0">
                <a:solidFill>
                  <a:schemeClr val="tx1"/>
                </a:solidFill>
                <a:latin typeface="Source Sans Pro" charset="0"/>
                <a:ea typeface="Source Sans Pro" charset="0"/>
                <a:cs typeface="Source Sans Pro"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DIVIDER SLIDE (only use if necessary)</a:t>
            </a:r>
            <a:br>
              <a:rPr lang="en-US" dirty="0" smtClean="0"/>
            </a:br>
            <a:r>
              <a:rPr lang="en-US" dirty="0" smtClean="0"/>
              <a:t>Click to add subtopic</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495300"/>
            <a:ext cx="11404600" cy="1095900"/>
          </a:xfrm>
        </p:spPr>
        <p:txBody>
          <a:bodyPr lIns="0" tIns="0" rIns="0" bIns="0"/>
          <a:lstStyle/>
          <a:p>
            <a:r>
              <a:rPr lang="en-US" dirty="0" smtClean="0"/>
              <a:t>Click to edit title</a:t>
            </a:r>
            <a:endParaRPr lang="en-US" dirty="0"/>
          </a:p>
        </p:txBody>
      </p:sp>
      <p:sp>
        <p:nvSpPr>
          <p:cNvPr id="3" name="Content Placeholder 2"/>
          <p:cNvSpPr>
            <a:spLocks noGrp="1"/>
          </p:cNvSpPr>
          <p:nvPr>
            <p:ph idx="1"/>
          </p:nvPr>
        </p:nvSpPr>
        <p:spPr>
          <a:xfrm>
            <a:off x="647700" y="1828799"/>
            <a:ext cx="11404600" cy="4664073"/>
          </a:xfrm>
          <a:prstGeom prst="rect">
            <a:avLst/>
          </a:prstGeo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
          <p15:clr>
            <a:srgbClr val="FBAE40"/>
          </p15:clr>
        </p15:guide>
        <p15:guide id="2" pos="4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11" name="Content Placeholder 2"/>
          <p:cNvSpPr>
            <a:spLocks noGrp="1"/>
          </p:cNvSpPr>
          <p:nvPr>
            <p:ph sz="half" idx="1"/>
          </p:nvPr>
        </p:nvSpPr>
        <p:spPr>
          <a:xfrm>
            <a:off x="647700" y="1825624"/>
            <a:ext cx="5486400" cy="451421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half" idx="2"/>
          </p:nvPr>
        </p:nvSpPr>
        <p:spPr>
          <a:xfrm>
            <a:off x="6565900" y="1833245"/>
            <a:ext cx="5486400" cy="450659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hasCustomPrompt="1"/>
          </p:nvPr>
        </p:nvSpPr>
        <p:spPr>
          <a:xfrm>
            <a:off x="647700" y="495300"/>
            <a:ext cx="11404600" cy="1095900"/>
          </a:xfrm>
        </p:spPr>
        <p:txBody>
          <a:bodyPr lIns="0" tIns="0" rIns="0" bIns="0"/>
          <a:lstStyle/>
          <a:p>
            <a:r>
              <a:rPr lang="en-US" dirty="0" smtClean="0"/>
              <a:t>Click to edit title</a:t>
            </a:r>
            <a:endParaRPr 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
          <p15:clr>
            <a:srgbClr val="FBAE40"/>
          </p15:clr>
        </p15:guide>
        <p15:guide id="2" pos="4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7700" y="1828800"/>
            <a:ext cx="5486400" cy="676274"/>
          </a:xfrm>
          <a:prstGeom prst="rect">
            <a:avLst/>
          </a:prstGeom>
        </p:spPr>
        <p:txBody>
          <a:bodyPr lIns="0" tIns="0" rIns="0" bIns="45720" anchor="b"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47700" y="2505074"/>
            <a:ext cx="5486400" cy="3684588"/>
          </a:xfrm>
          <a:prstGeom prst="rect">
            <a:avLst/>
          </a:prstGeo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65900" y="1828800"/>
            <a:ext cx="5486400" cy="676274"/>
          </a:xfrm>
          <a:prstGeom prst="rect">
            <a:avLst/>
          </a:prstGeom>
        </p:spPr>
        <p:txBody>
          <a:bodyPr lIns="0" tIns="0" rIns="0" bIns="45720" anchor="b"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65900" y="2505074"/>
            <a:ext cx="5486400" cy="3684588"/>
          </a:xfrm>
          <a:prstGeom prst="rect">
            <a:avLst/>
          </a:prstGeo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13" name="Title 1"/>
          <p:cNvSpPr>
            <a:spLocks noGrp="1"/>
          </p:cNvSpPr>
          <p:nvPr>
            <p:ph type="title" hasCustomPrompt="1"/>
          </p:nvPr>
        </p:nvSpPr>
        <p:spPr>
          <a:xfrm>
            <a:off x="647700" y="495300"/>
            <a:ext cx="11404600" cy="1095900"/>
          </a:xfrm>
        </p:spPr>
        <p:txBody>
          <a:bodyPr lIns="0" tIns="0" rIns="0" bIns="0"/>
          <a:lstStyle/>
          <a:p>
            <a:r>
              <a:rPr lang="en-US" dirty="0" smtClean="0"/>
              <a:t>Click to edit title</a:t>
            </a:r>
            <a:endParaRPr lang="en-US" dirty="0"/>
          </a:p>
        </p:txBody>
      </p:sp>
    </p:spTree>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
        <p:nvSpPr>
          <p:cNvPr id="9" name="Title 1"/>
          <p:cNvSpPr>
            <a:spLocks noGrp="1"/>
          </p:cNvSpPr>
          <p:nvPr>
            <p:ph type="title" hasCustomPrompt="1"/>
          </p:nvPr>
        </p:nvSpPr>
        <p:spPr>
          <a:xfrm>
            <a:off x="647700" y="495300"/>
            <a:ext cx="11404600" cy="1095900"/>
          </a:xfrm>
        </p:spPr>
        <p:txBody>
          <a:bodyPr lIns="0" tIns="0" rIns="0" bIns="0"/>
          <a:lstStyle/>
          <a:p>
            <a:r>
              <a:rPr lang="en-US" dirty="0" smtClean="0"/>
              <a:t>Click to edit title</a:t>
            </a:r>
            <a:endParaRPr lang="en-US" dirty="0"/>
          </a:p>
        </p:txBody>
      </p:sp>
    </p:spTree>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Sized Image Slide">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12192000" cy="6858000"/>
          </a:xfrm>
          <a:prstGeom prst="rect">
            <a:avLst/>
          </a:prstGeom>
        </p:spPr>
        <p:txBody>
          <a:bodyPr lIns="0" tIns="914400" rIns="0" bIns="0" anchor="ctr" anchorCtr="0"/>
          <a:lstStyle>
            <a:lvl1pPr marL="0" indent="0" algn="ctr">
              <a:lnSpc>
                <a:spcPct val="100000"/>
              </a:lnSpc>
              <a:spcBef>
                <a:spcPts val="0"/>
              </a:spcBef>
              <a:spcAft>
                <a:spcPts val="0"/>
              </a:spcAft>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a:t>
            </a:r>
            <a:br>
              <a:rPr lang="en-US" dirty="0" smtClean="0"/>
            </a:br>
            <a:r>
              <a:rPr lang="en-US" dirty="0" smtClean="0"/>
              <a:t>full-sized image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Picture Placeholder 2"/>
          <p:cNvSpPr>
            <a:spLocks noGrp="1"/>
          </p:cNvSpPr>
          <p:nvPr>
            <p:ph type="pic" idx="1" hasCustomPrompt="1"/>
          </p:nvPr>
        </p:nvSpPr>
        <p:spPr>
          <a:xfrm>
            <a:off x="0" y="1"/>
            <a:ext cx="12192000" cy="6857999"/>
          </a:xfrm>
          <a:prstGeom prst="rect">
            <a:avLst/>
          </a:prstGeom>
        </p:spPr>
        <p:txBody>
          <a:bodyPr anchor="ctr" anchorCtr="0"/>
          <a:lstStyle>
            <a:lvl1pPr marL="0" indent="0" algn="ctr">
              <a:lnSpc>
                <a:spcPct val="0"/>
              </a:lnSpc>
              <a:spcBef>
                <a:spcPts val="0"/>
              </a:spcBef>
              <a:spcAft>
                <a:spcPts val="0"/>
              </a:spcAft>
              <a:buNone/>
              <a:defRPr sz="2400" b="0" i="0" baseline="0">
                <a:latin typeface="Source Sans Pro" charset="0"/>
                <a:ea typeface="Source Sans Pro" charset="0"/>
                <a:cs typeface="Source Sans Pro"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full page image</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hasCustomPrompt="1"/>
          </p:nvPr>
        </p:nvSpPr>
        <p:spPr>
          <a:xfrm>
            <a:off x="5183188" y="987425"/>
            <a:ext cx="6172200" cy="4873625"/>
          </a:xfrm>
          <a:prstGeom prst="rect">
            <a:avLst/>
          </a:prstGeom>
        </p:spPr>
        <p:txBody>
          <a:bodyPr lIns="0" tIns="731520" rIns="0" bIns="0" anchor="ctr" anchorCtr="0"/>
          <a:lstStyle>
            <a:lvl1pPr marL="0" indent="0" algn="ctr">
              <a:lnSpc>
                <a:spcPct val="200000"/>
              </a:lnSpc>
              <a:spcBef>
                <a:spcPts val="0"/>
              </a:spcBef>
              <a:spcAft>
                <a:spcPts val="0"/>
              </a:spcAft>
              <a:buNone/>
              <a:defRPr sz="1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to add image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290400" cy="788483"/>
          </a:xfrm>
          <a:prstGeom prst="rect">
            <a:avLst/>
          </a:prstGeom>
        </p:spPr>
      </p:pic>
    </p:spTree>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0" y="640080"/>
            <a:ext cx="11371980" cy="56232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1268033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i="0" kern="1200">
          <a:solidFill>
            <a:schemeClr val="tx1"/>
          </a:solidFill>
          <a:latin typeface="Source Sans Pro" charset="0"/>
          <a:ea typeface="Source Sans Pro" charset="0"/>
          <a:cs typeface="Source Sans Pro" charset="0"/>
        </a:defRPr>
      </a:lvl1pPr>
    </p:titleStyle>
    <p:bodyStyle>
      <a:lvl1pPr marL="228600" indent="-137160" algn="l" defTabSz="914400" rtl="0" eaLnBrk="1" latinLnBrk="0" hangingPunct="1">
        <a:lnSpc>
          <a:spcPct val="90000"/>
        </a:lnSpc>
        <a:spcBef>
          <a:spcPts val="1000"/>
        </a:spcBef>
        <a:buFont typeface="Arial"/>
        <a:buChar char="•"/>
        <a:defRPr sz="1800" kern="1200">
          <a:solidFill>
            <a:schemeClr val="tx1"/>
          </a:solidFill>
          <a:latin typeface="+mn-lt"/>
          <a:ea typeface="+mn-ea"/>
          <a:cs typeface="+mn-cs"/>
        </a:defRPr>
      </a:lvl1pPr>
      <a:lvl2pPr marL="6858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13716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522" y="2075423"/>
            <a:ext cx="7821477" cy="2031628"/>
          </a:xfrm>
        </p:spPr>
        <p:txBody>
          <a:bodyPr>
            <a:normAutofit/>
          </a:bodyPr>
          <a:lstStyle/>
          <a:p>
            <a:pPr>
              <a:lnSpc>
                <a:spcPct val="100000"/>
              </a:lnSpc>
              <a:spcAft>
                <a:spcPts val="1200"/>
              </a:spcAft>
            </a:pPr>
            <a:r>
              <a:rPr lang="en-US" sz="4000" dirty="0" smtClean="0"/>
              <a:t>Effective Performance Reviews: </a:t>
            </a:r>
            <a:br>
              <a:rPr lang="en-US" sz="4000" dirty="0" smtClean="0"/>
            </a:br>
            <a:r>
              <a:rPr lang="en-US" sz="2800" dirty="0" smtClean="0"/>
              <a:t>A major factor in employee success and engagement</a:t>
            </a:r>
            <a:endParaRPr lang="en-US" sz="2800" dirty="0"/>
          </a:p>
        </p:txBody>
      </p:sp>
      <p:sp>
        <p:nvSpPr>
          <p:cNvPr id="3" name="Subtitle 2"/>
          <p:cNvSpPr>
            <a:spLocks noGrp="1"/>
          </p:cNvSpPr>
          <p:nvPr>
            <p:ph type="subTitle" idx="1"/>
          </p:nvPr>
        </p:nvSpPr>
        <p:spPr>
          <a:xfrm>
            <a:off x="8735233" y="5532895"/>
            <a:ext cx="3089975" cy="1080000"/>
          </a:xfrm>
        </p:spPr>
        <p:txBody>
          <a:bodyPr/>
          <a:lstStyle/>
          <a:p>
            <a:pPr algn="ctr"/>
            <a:r>
              <a:rPr lang="en-US" b="1" dirty="0" smtClean="0"/>
              <a:t>Jeremy Trowsdale</a:t>
            </a:r>
          </a:p>
          <a:p>
            <a:pPr algn="ctr"/>
            <a:r>
              <a:rPr lang="en-US" b="1" dirty="0" smtClean="0"/>
              <a:t>Human Resources</a:t>
            </a:r>
          </a:p>
          <a:p>
            <a:pPr algn="ctr"/>
            <a:r>
              <a:rPr lang="en-US" b="1" dirty="0"/>
              <a:t>5</a:t>
            </a:r>
            <a:r>
              <a:rPr lang="en-US" b="1" dirty="0" smtClean="0"/>
              <a:t>/2020</a:t>
            </a:r>
            <a:endParaRPr lang="en-US" b="1" dirty="0"/>
          </a:p>
        </p:txBody>
      </p:sp>
    </p:spTree>
    <p:extLst>
      <p:ext uri="{BB962C8B-B14F-4D97-AF65-F5344CB8AC3E}">
        <p14:creationId xmlns:p14="http://schemas.microsoft.com/office/powerpoint/2010/main" val="1218365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266" y="462363"/>
            <a:ext cx="4953000" cy="594883"/>
          </a:xfrm>
        </p:spPr>
        <p:txBody>
          <a:bodyPr>
            <a:norm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Writing the Review</a:t>
            </a:r>
          </a:p>
        </p:txBody>
      </p:sp>
      <p:sp>
        <p:nvSpPr>
          <p:cNvPr id="28675" name="Content Placeholder 2"/>
          <p:cNvSpPr>
            <a:spLocks noGrp="1"/>
          </p:cNvSpPr>
          <p:nvPr>
            <p:ph idx="1"/>
          </p:nvPr>
        </p:nvSpPr>
        <p:spPr>
          <a:xfrm>
            <a:off x="776177" y="1194483"/>
            <a:ext cx="10770060" cy="4821073"/>
          </a:xfrm>
        </p:spPr>
        <p:txBody>
          <a:bodyPr>
            <a:noAutofit/>
          </a:bodyPr>
          <a:lstStyle/>
          <a:p>
            <a:pPr>
              <a:lnSpc>
                <a:spcPct val="100000"/>
              </a:lnSpc>
              <a:spcAft>
                <a:spcPts val="600"/>
              </a:spcAft>
            </a:pPr>
            <a:r>
              <a:rPr lang="en-US" sz="2000" b="1" dirty="0" smtClean="0">
                <a:solidFill>
                  <a:srgbClr val="0070C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 </a:t>
            </a:r>
            <a:r>
              <a:rPr lang="en-US" sz="2200" b="1" dirty="0" smtClean="0">
                <a:solidFill>
                  <a:srgbClr val="0070C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Briefly</a:t>
            </a:r>
            <a:r>
              <a:rPr lang="en-US" sz="2200" dirty="0" smtClean="0">
                <a:latin typeface="Source Sans Pro" panose="020B0503030403020204" pitchFamily="34" charset="0"/>
                <a:ea typeface="Source Sans Pro" panose="020B0503030403020204" pitchFamily="34" charset="0"/>
                <a:cs typeface="Tahoma" panose="020B0604030504040204" pitchFamily="34" charset="0"/>
              </a:rPr>
              <a:t> </a:t>
            </a:r>
            <a:r>
              <a:rPr lang="en-US" sz="2200" dirty="0">
                <a:latin typeface="Source Sans Pro" panose="020B0503030403020204" pitchFamily="34" charset="0"/>
                <a:ea typeface="Source Sans Pro" panose="020B0503030403020204" pitchFamily="34" charset="0"/>
                <a:cs typeface="Tahoma" panose="020B0604030504040204" pitchFamily="34" charset="0"/>
              </a:rPr>
              <a:t>describe performance results (provide supporting examples if necessary).</a:t>
            </a:r>
          </a:p>
          <a:p>
            <a:pPr>
              <a:lnSpc>
                <a:spcPct val="100000"/>
              </a:lnSpc>
              <a:spcAft>
                <a:spcPts val="600"/>
              </a:spcAft>
            </a:pPr>
            <a:r>
              <a:rPr lang="en-US" sz="2200" dirty="0" smtClean="0">
                <a:latin typeface="Source Sans Pro" panose="020B0503030403020204" pitchFamily="34" charset="0"/>
                <a:ea typeface="Source Sans Pro" panose="020B0503030403020204" pitchFamily="34" charset="0"/>
                <a:cs typeface="Tahoma" panose="020B0604030504040204" pitchFamily="34" charset="0"/>
              </a:rPr>
              <a:t> Explain </a:t>
            </a:r>
            <a:r>
              <a:rPr lang="en-US" sz="2200" dirty="0">
                <a:latin typeface="Source Sans Pro" panose="020B0503030403020204" pitchFamily="34" charset="0"/>
                <a:ea typeface="Source Sans Pro" panose="020B0503030403020204" pitchFamily="34" charset="0"/>
                <a:cs typeface="Tahoma" panose="020B0604030504040204" pitchFamily="34" charset="0"/>
              </a:rPr>
              <a:t>how you did/did not meet your goals (Self-Eval. perspective); Supervisor should state more than just “Agreed”</a:t>
            </a:r>
          </a:p>
          <a:p>
            <a:pPr>
              <a:lnSpc>
                <a:spcPct val="100000"/>
              </a:lnSpc>
              <a:spcAft>
                <a:spcPts val="600"/>
              </a:spcAft>
            </a:pPr>
            <a:r>
              <a:rPr lang="en-US" sz="2200" dirty="0" smtClean="0">
                <a:latin typeface="Source Sans Pro" panose="020B0503030403020204" pitchFamily="34" charset="0"/>
                <a:ea typeface="Source Sans Pro" panose="020B0503030403020204" pitchFamily="34" charset="0"/>
                <a:cs typeface="Tahoma" panose="020B0604030504040204" pitchFamily="34" charset="0"/>
              </a:rPr>
              <a:t> Document </a:t>
            </a:r>
            <a:r>
              <a:rPr lang="en-US" sz="2200" dirty="0">
                <a:latin typeface="Source Sans Pro" panose="020B0503030403020204" pitchFamily="34" charset="0"/>
                <a:ea typeface="Source Sans Pro" panose="020B0503030403020204" pitchFamily="34" charset="0"/>
                <a:cs typeface="Tahoma" panose="020B0604030504040204" pitchFamily="34" charset="0"/>
              </a:rPr>
              <a:t>and discuss accomplishments, strengths and areas needing improvement (Self-Eval. and Supervisor)</a:t>
            </a:r>
          </a:p>
          <a:p>
            <a:pPr>
              <a:lnSpc>
                <a:spcPct val="100000"/>
              </a:lnSpc>
              <a:spcAft>
                <a:spcPts val="600"/>
              </a:spcAft>
            </a:pPr>
            <a:r>
              <a:rPr lang="en-US" sz="2200" dirty="0" smtClean="0">
                <a:latin typeface="Source Sans Pro" panose="020B0503030403020204" pitchFamily="34" charset="0"/>
                <a:ea typeface="Source Sans Pro" panose="020B0503030403020204" pitchFamily="34" charset="0"/>
                <a:cs typeface="Tahoma" panose="020B0604030504040204" pitchFamily="34" charset="0"/>
              </a:rPr>
              <a:t> If </a:t>
            </a:r>
            <a:r>
              <a:rPr lang="en-US" sz="2200" dirty="0">
                <a:latin typeface="Source Sans Pro" panose="020B0503030403020204" pitchFamily="34" charset="0"/>
                <a:ea typeface="Source Sans Pro" panose="020B0503030403020204" pitchFamily="34" charset="0"/>
                <a:cs typeface="Tahoma" panose="020B0604030504040204" pitchFamily="34" charset="0"/>
              </a:rPr>
              <a:t>self-evaluation doesn’t list a key professional development opportunity that would be beneficial, identify for the employee.</a:t>
            </a:r>
          </a:p>
          <a:p>
            <a:pPr>
              <a:lnSpc>
                <a:spcPct val="100000"/>
              </a:lnSpc>
              <a:spcAft>
                <a:spcPts val="600"/>
              </a:spcAft>
            </a:pPr>
            <a:r>
              <a:rPr lang="en-US" sz="2200" dirty="0" smtClean="0">
                <a:latin typeface="Source Sans Pro" panose="020B0503030403020204" pitchFamily="34" charset="0"/>
                <a:ea typeface="Source Sans Pro" panose="020B0503030403020204" pitchFamily="34" charset="0"/>
                <a:cs typeface="Tahoma" panose="020B0604030504040204" pitchFamily="34" charset="0"/>
              </a:rPr>
              <a:t> Plan </a:t>
            </a:r>
            <a:r>
              <a:rPr lang="en-US" sz="2200" dirty="0">
                <a:latin typeface="Source Sans Pro" panose="020B0503030403020204" pitchFamily="34" charset="0"/>
                <a:ea typeface="Source Sans Pro" panose="020B0503030403020204" pitchFamily="34" charset="0"/>
                <a:cs typeface="Tahoma" panose="020B0604030504040204" pitchFamily="34" charset="0"/>
              </a:rPr>
              <a:t>and schedule follow-up with goals (if applicable) – demonstrates to the employee the intent to support and ensure goals are met.</a:t>
            </a:r>
          </a:p>
          <a:p>
            <a:pPr>
              <a:lnSpc>
                <a:spcPct val="100000"/>
              </a:lnSpc>
            </a:pPr>
            <a:r>
              <a:rPr lang="en-US" sz="2200" dirty="0" smtClean="0">
                <a:latin typeface="Source Sans Pro" panose="020B0503030403020204" pitchFamily="34" charset="0"/>
                <a:ea typeface="Source Sans Pro" panose="020B0503030403020204" pitchFamily="34" charset="0"/>
                <a:cs typeface="Tahoma" panose="020B0604030504040204" pitchFamily="34" charset="0"/>
              </a:rPr>
              <a:t> No </a:t>
            </a:r>
            <a:r>
              <a:rPr lang="en-US" sz="2200" dirty="0">
                <a:latin typeface="Source Sans Pro" panose="020B0503030403020204" pitchFamily="34" charset="0"/>
                <a:ea typeface="Source Sans Pro" panose="020B0503030403020204" pitchFamily="34" charset="0"/>
                <a:cs typeface="Tahoma" panose="020B0604030504040204" pitchFamily="34" charset="0"/>
              </a:rPr>
              <a:t>Surprises! </a:t>
            </a:r>
            <a:r>
              <a:rPr lang="en-US" sz="2200" dirty="0" smtClean="0">
                <a:latin typeface="Source Sans Pro" panose="020B0503030403020204" pitchFamily="34" charset="0"/>
                <a:ea typeface="Source Sans Pro" panose="020B0503030403020204" pitchFamily="34" charset="0"/>
                <a:cs typeface="Tahoma" panose="020B0604030504040204" pitchFamily="34" charset="0"/>
              </a:rPr>
              <a:t>The </a:t>
            </a:r>
            <a:r>
              <a:rPr lang="en-US" sz="2200" dirty="0">
                <a:latin typeface="Source Sans Pro" panose="020B0503030403020204" pitchFamily="34" charset="0"/>
                <a:ea typeface="Source Sans Pro" panose="020B0503030403020204" pitchFamily="34" charset="0"/>
                <a:cs typeface="Tahoma" panose="020B0604030504040204" pitchFamily="34" charset="0"/>
              </a:rPr>
              <a:t>review should be a recap of the feedback the employee has been given throughout the year.</a:t>
            </a:r>
          </a:p>
        </p:txBody>
      </p:sp>
    </p:spTree>
    <p:extLst>
      <p:ext uri="{BB962C8B-B14F-4D97-AF65-F5344CB8AC3E}">
        <p14:creationId xmlns:p14="http://schemas.microsoft.com/office/powerpoint/2010/main" val="334235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750" y="732246"/>
            <a:ext cx="5522399" cy="450749"/>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Writing the Review</a:t>
            </a:r>
          </a:p>
        </p:txBody>
      </p:sp>
      <p:sp>
        <p:nvSpPr>
          <p:cNvPr id="29699" name="Content Placeholder 2"/>
          <p:cNvSpPr>
            <a:spLocks noGrp="1"/>
          </p:cNvSpPr>
          <p:nvPr>
            <p:ph idx="1"/>
          </p:nvPr>
        </p:nvSpPr>
        <p:spPr>
          <a:xfrm>
            <a:off x="648586" y="1310587"/>
            <a:ext cx="10770782" cy="874674"/>
          </a:xfrm>
        </p:spPr>
        <p:txBody>
          <a:bodyPr/>
          <a:lstStyle/>
          <a:p>
            <a:pPr>
              <a:lnSpc>
                <a:spcPct val="100000"/>
              </a:lnSpc>
            </a:pPr>
            <a:r>
              <a:rPr lang="en-US" sz="2400" dirty="0" smtClean="0">
                <a:latin typeface="Source Sans Pro" panose="020B0503030403020204" pitchFamily="34" charset="0"/>
                <a:ea typeface="Source Sans Pro" panose="020B0503030403020204" pitchFamily="34" charset="0"/>
                <a:cs typeface="Tahoma" panose="020B0604030504040204" pitchFamily="34" charset="0"/>
              </a:rPr>
              <a:t> Make </a:t>
            </a:r>
            <a:r>
              <a:rPr lang="en-US" sz="2400" dirty="0">
                <a:latin typeface="Source Sans Pro" panose="020B0503030403020204" pitchFamily="34" charset="0"/>
                <a:ea typeface="Source Sans Pro" panose="020B0503030403020204" pitchFamily="34" charset="0"/>
                <a:cs typeface="Tahoma" panose="020B0604030504040204" pitchFamily="34" charset="0"/>
              </a:rPr>
              <a:t>reviews constructive, specific and </a:t>
            </a:r>
            <a:r>
              <a:rPr lang="en-US" sz="2400" b="1" dirty="0">
                <a:latin typeface="Source Sans Pro" panose="020B0503030403020204" pitchFamily="34" charset="0"/>
                <a:ea typeface="Source Sans Pro" panose="020B0503030403020204" pitchFamily="34" charset="0"/>
                <a:cs typeface="Tahoma" panose="020B0604030504040204" pitchFamily="34" charset="0"/>
              </a:rPr>
              <a:t>focused on performance</a:t>
            </a:r>
            <a:r>
              <a:rPr lang="en-US" sz="2400" dirty="0">
                <a:latin typeface="Source Sans Pro" panose="020B0503030403020204" pitchFamily="34" charset="0"/>
                <a:ea typeface="Source Sans Pro" panose="020B0503030403020204" pitchFamily="34" charset="0"/>
                <a:cs typeface="Tahoma" panose="020B0604030504040204" pitchFamily="34" charset="0"/>
              </a:rPr>
              <a:t>, not </a:t>
            </a:r>
            <a:r>
              <a:rPr lang="en-US" sz="2400" dirty="0" smtClean="0">
                <a:latin typeface="Source Sans Pro" panose="020B0503030403020204" pitchFamily="34" charset="0"/>
                <a:ea typeface="Source Sans Pro" panose="020B0503030403020204" pitchFamily="34" charset="0"/>
                <a:cs typeface="Tahoma" panose="020B0604030504040204" pitchFamily="34" charset="0"/>
              </a:rPr>
              <a:t>personality</a:t>
            </a:r>
            <a:endParaRPr lang="en-US" sz="2400" dirty="0">
              <a:latin typeface="Source Sans Pro" panose="020B0503030403020204" pitchFamily="34" charset="0"/>
              <a:ea typeface="Source Sans Pro" panose="020B0503030403020204" pitchFamily="34" charset="0"/>
              <a:cs typeface="Tahom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15232161"/>
              </p:ext>
            </p:extLst>
          </p:nvPr>
        </p:nvGraphicFramePr>
        <p:xfrm>
          <a:off x="2899381" y="2402690"/>
          <a:ext cx="6477001" cy="4236720"/>
        </p:xfrm>
        <a:graphic>
          <a:graphicData uri="http://schemas.openxmlformats.org/drawingml/2006/table">
            <a:tbl>
              <a:tblPr firstRow="1" bandRow="1">
                <a:tableStyleId>{7DF18680-E054-41AD-8BC1-D1AEF772440D}</a:tableStyleId>
              </a:tblPr>
              <a:tblGrid>
                <a:gridCol w="2995613">
                  <a:extLst>
                    <a:ext uri="{9D8B030D-6E8A-4147-A177-3AD203B41FA5}">
                      <a16:colId xmlns:a16="http://schemas.microsoft.com/office/drawing/2014/main" val="20000"/>
                    </a:ext>
                  </a:extLst>
                </a:gridCol>
                <a:gridCol w="3481388">
                  <a:extLst>
                    <a:ext uri="{9D8B030D-6E8A-4147-A177-3AD203B41FA5}">
                      <a16:colId xmlns:a16="http://schemas.microsoft.com/office/drawing/2014/main" val="20001"/>
                    </a:ext>
                  </a:extLst>
                </a:gridCol>
              </a:tblGrid>
              <a:tr h="382052">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Vague</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en-US" sz="2000" dirty="0" smtClean="0">
                          <a:latin typeface="Tahoma" panose="020B0604030504040204" pitchFamily="34" charset="0"/>
                          <a:ea typeface="Tahoma" panose="020B0604030504040204" pitchFamily="34" charset="0"/>
                          <a:cs typeface="Tahoma" panose="020B0604030504040204" pitchFamily="34" charset="0"/>
                        </a:rPr>
                        <a:t>Specific</a:t>
                      </a:r>
                      <a:endParaRPr lang="en-US" sz="20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0"/>
                  </a:ext>
                </a:extLst>
              </a:tr>
              <a:tr h="1451535">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You frequently miss tasks and project deadlines.</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The</a:t>
                      </a:r>
                      <a:r>
                        <a:rPr lang="en-US" baseline="0" dirty="0" smtClean="0">
                          <a:latin typeface="Tahoma" panose="020B0604030504040204" pitchFamily="34" charset="0"/>
                          <a:ea typeface="Tahoma" panose="020B0604030504040204" pitchFamily="34" charset="0"/>
                          <a:cs typeface="Tahoma" panose="020B0604030504040204" pitchFamily="34" charset="0"/>
                        </a:rPr>
                        <a:t> ABC report that was due on October 15</a:t>
                      </a:r>
                      <a:r>
                        <a:rPr lang="en-US" baseline="30000" dirty="0" smtClean="0">
                          <a:latin typeface="Tahoma" panose="020B0604030504040204" pitchFamily="34" charset="0"/>
                          <a:ea typeface="Tahoma" panose="020B0604030504040204" pitchFamily="34" charset="0"/>
                          <a:cs typeface="Tahoma" panose="020B0604030504040204" pitchFamily="34" charset="0"/>
                        </a:rPr>
                        <a:t>th</a:t>
                      </a:r>
                      <a:r>
                        <a:rPr lang="en-US" baseline="0" dirty="0" smtClean="0">
                          <a:latin typeface="Tahoma" panose="020B0604030504040204" pitchFamily="34" charset="0"/>
                          <a:ea typeface="Tahoma" panose="020B0604030504040204" pitchFamily="34" charset="0"/>
                          <a:cs typeface="Tahoma" panose="020B0604030504040204" pitchFamily="34" charset="0"/>
                        </a:rPr>
                        <a:t> was received on November 8</a:t>
                      </a:r>
                      <a:r>
                        <a:rPr lang="en-US" baseline="30000" dirty="0" smtClean="0">
                          <a:latin typeface="Tahoma" panose="020B0604030504040204" pitchFamily="34" charset="0"/>
                          <a:ea typeface="Tahoma" panose="020B0604030504040204" pitchFamily="34" charset="0"/>
                          <a:cs typeface="Tahoma" panose="020B0604030504040204" pitchFamily="34" charset="0"/>
                        </a:rPr>
                        <a:t>th</a:t>
                      </a:r>
                      <a:r>
                        <a:rPr lang="en-US" baseline="0" dirty="0" smtClean="0">
                          <a:latin typeface="Tahoma" panose="020B0604030504040204" pitchFamily="34" charset="0"/>
                          <a:ea typeface="Tahoma" panose="020B0604030504040204" pitchFamily="34" charset="0"/>
                          <a:cs typeface="Tahoma" panose="020B0604030504040204" pitchFamily="34" charset="0"/>
                        </a:rPr>
                        <a:t>.</a:t>
                      </a:r>
                      <a:r>
                        <a:rPr lang="en-US" dirty="0" smtClean="0">
                          <a:latin typeface="Tahoma" panose="020B0604030504040204" pitchFamily="34" charset="0"/>
                          <a:ea typeface="Tahoma" panose="020B0604030504040204" pitchFamily="34" charset="0"/>
                          <a:cs typeface="Tahoma" panose="020B0604030504040204" pitchFamily="34" charset="0"/>
                        </a:rPr>
                        <a:t> The XYZ project was due on</a:t>
                      </a:r>
                      <a:r>
                        <a:rPr lang="en-US" baseline="0" dirty="0" smtClean="0">
                          <a:latin typeface="Tahoma" panose="020B0604030504040204" pitchFamily="34" charset="0"/>
                          <a:ea typeface="Tahoma" panose="020B0604030504040204" pitchFamily="34" charset="0"/>
                          <a:cs typeface="Tahoma" panose="020B0604030504040204" pitchFamily="34" charset="0"/>
                        </a:rPr>
                        <a:t> December 31</a:t>
                      </a:r>
                      <a:r>
                        <a:rPr lang="en-US" baseline="30000" dirty="0" smtClean="0">
                          <a:latin typeface="Tahoma" panose="020B0604030504040204" pitchFamily="34" charset="0"/>
                          <a:ea typeface="Tahoma" panose="020B0604030504040204" pitchFamily="34" charset="0"/>
                          <a:cs typeface="Tahoma" panose="020B0604030504040204" pitchFamily="34" charset="0"/>
                        </a:rPr>
                        <a:t>st</a:t>
                      </a:r>
                      <a:r>
                        <a:rPr lang="en-US" baseline="0" dirty="0" smtClean="0">
                          <a:latin typeface="Tahoma" panose="020B0604030504040204" pitchFamily="34" charset="0"/>
                          <a:ea typeface="Tahoma" panose="020B0604030504040204" pitchFamily="34" charset="0"/>
                          <a:cs typeface="Tahoma" panose="020B0604030504040204" pitchFamily="34" charset="0"/>
                        </a:rPr>
                        <a:t> and was turned in on January 22</a:t>
                      </a:r>
                      <a:r>
                        <a:rPr lang="en-US" baseline="30000" dirty="0" smtClean="0">
                          <a:latin typeface="Tahoma" panose="020B0604030504040204" pitchFamily="34" charset="0"/>
                          <a:ea typeface="Tahoma" panose="020B0604030504040204" pitchFamily="34" charset="0"/>
                          <a:cs typeface="Tahoma" panose="020B0604030504040204" pitchFamily="34" charset="0"/>
                        </a:rPr>
                        <a:t>nd</a:t>
                      </a:r>
                      <a:r>
                        <a:rPr lang="en-US" baseline="0" dirty="0" smtClean="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1"/>
                  </a:ext>
                </a:extLst>
              </a:tr>
              <a:tr h="1460054">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You seem to make a lot of errors.</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During August, you made five errors on the monthly report, three errors on the customer service letter,</a:t>
                      </a:r>
                      <a:r>
                        <a:rPr lang="en-US" baseline="0" dirty="0" smtClean="0">
                          <a:latin typeface="Tahoma" panose="020B0604030504040204" pitchFamily="34" charset="0"/>
                          <a:ea typeface="Tahoma" panose="020B0604030504040204" pitchFamily="34" charset="0"/>
                          <a:cs typeface="Tahoma" panose="020B0604030504040204" pitchFamily="34" charset="0"/>
                        </a:rPr>
                        <a:t> and routed four calls incorrectly.</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2"/>
                  </a:ext>
                </a:extLst>
              </a:tr>
              <a:tr h="912534">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You are never at your desk.</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dirty="0" smtClean="0">
                          <a:latin typeface="Tahoma" panose="020B0604030504040204" pitchFamily="34" charset="0"/>
                          <a:ea typeface="Tahoma" panose="020B0604030504040204" pitchFamily="34" charset="0"/>
                          <a:cs typeface="Tahoma" panose="020B0604030504040204" pitchFamily="34" charset="0"/>
                        </a:rPr>
                        <a:t>I went by your office four different times yesterday and you weren’t there.</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37823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4320" y="462011"/>
            <a:ext cx="5638800" cy="578451"/>
          </a:xfrm>
        </p:spPr>
        <p:txBody>
          <a:bodyPr>
            <a:norm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Writing the Review</a:t>
            </a:r>
          </a:p>
        </p:txBody>
      </p:sp>
      <p:sp>
        <p:nvSpPr>
          <p:cNvPr id="30723" name="Content Placeholder 2"/>
          <p:cNvSpPr>
            <a:spLocks noGrp="1"/>
          </p:cNvSpPr>
          <p:nvPr>
            <p:ph idx="1"/>
          </p:nvPr>
        </p:nvSpPr>
        <p:spPr>
          <a:xfrm>
            <a:off x="712381" y="1186469"/>
            <a:ext cx="10802679" cy="3534385"/>
          </a:xfrm>
        </p:spPr>
        <p:txBody>
          <a:bodyPr>
            <a:normAutofit lnSpcReduction="10000"/>
          </a:bodyPr>
          <a:lstStyle/>
          <a:p>
            <a:pPr>
              <a:lnSpc>
                <a:spcPct val="100000"/>
              </a:lnSpc>
            </a:pPr>
            <a:r>
              <a:rPr lang="en-US" sz="2400" dirty="0" smtClean="0">
                <a:latin typeface="Source Sans Pro" panose="020B0503030403020204" pitchFamily="34" charset="0"/>
                <a:ea typeface="Source Sans Pro" panose="020B0503030403020204" pitchFamily="34" charset="0"/>
                <a:cs typeface="Tahoma" panose="020B0604030504040204" pitchFamily="34" charset="0"/>
              </a:rPr>
              <a:t> Another </a:t>
            </a:r>
            <a:r>
              <a:rPr lang="en-US" sz="2400" dirty="0">
                <a:latin typeface="Source Sans Pro" panose="020B0503030403020204" pitchFamily="34" charset="0"/>
                <a:ea typeface="Source Sans Pro" panose="020B0503030403020204" pitchFamily="34" charset="0"/>
                <a:cs typeface="Tahoma" panose="020B0604030504040204" pitchFamily="34" charset="0"/>
              </a:rPr>
              <a:t>example:</a:t>
            </a:r>
          </a:p>
          <a:p>
            <a:pPr lvl="2">
              <a:lnSpc>
                <a:spcPct val="100000"/>
              </a:lnSpc>
              <a:spcBef>
                <a:spcPct val="50000"/>
              </a:spcBef>
            </a:pPr>
            <a:r>
              <a:rPr lang="en-US" sz="2400" b="1" dirty="0">
                <a:latin typeface="Source Sans Pro" panose="020B0503030403020204" pitchFamily="34" charset="0"/>
                <a:ea typeface="Source Sans Pro" panose="020B0503030403020204" pitchFamily="34" charset="0"/>
                <a:cs typeface="Tahoma" panose="020B0604030504040204" pitchFamily="34" charset="0"/>
              </a:rPr>
              <a:t> Instead of: </a:t>
            </a:r>
          </a:p>
          <a:p>
            <a:pPr lvl="1">
              <a:lnSpc>
                <a:spcPct val="100000"/>
              </a:lnSpc>
              <a:spcBef>
                <a:spcPct val="50000"/>
              </a:spcBef>
            </a:pPr>
            <a:r>
              <a:rPr lang="en-US" sz="2400" b="1" dirty="0" smtClean="0">
                <a:latin typeface="Source Sans Pro" panose="020B0503030403020204" pitchFamily="34" charset="0"/>
                <a:ea typeface="Source Sans Pro" panose="020B0503030403020204" pitchFamily="34" charset="0"/>
                <a:cs typeface="Tahoma" panose="020B0604030504040204" pitchFamily="34" charset="0"/>
              </a:rPr>
              <a:t> “</a:t>
            </a:r>
            <a:r>
              <a:rPr lang="en-US" sz="2400" dirty="0">
                <a:latin typeface="Source Sans Pro" panose="020B0503030403020204" pitchFamily="34" charset="0"/>
                <a:ea typeface="Source Sans Pro" panose="020B0503030403020204" pitchFamily="34" charset="0"/>
                <a:cs typeface="Tahoma" panose="020B0604030504040204" pitchFamily="34" charset="0"/>
              </a:rPr>
              <a:t>You have good communication skills.”</a:t>
            </a:r>
          </a:p>
          <a:p>
            <a:pPr lvl="2">
              <a:lnSpc>
                <a:spcPct val="100000"/>
              </a:lnSpc>
              <a:spcBef>
                <a:spcPct val="50000"/>
              </a:spcBef>
            </a:pPr>
            <a:r>
              <a:rPr lang="en-US" sz="2400" b="1" dirty="0">
                <a:latin typeface="Source Sans Pro" panose="020B0503030403020204" pitchFamily="34" charset="0"/>
                <a:ea typeface="Source Sans Pro" panose="020B0503030403020204" pitchFamily="34" charset="0"/>
                <a:cs typeface="Tahoma" panose="020B0604030504040204" pitchFamily="34" charset="0"/>
              </a:rPr>
              <a:t> Consider:</a:t>
            </a:r>
          </a:p>
          <a:p>
            <a:pPr lvl="1">
              <a:lnSpc>
                <a:spcPct val="100000"/>
              </a:lnSpc>
              <a:spcBef>
                <a:spcPct val="50000"/>
              </a:spcBef>
            </a:pPr>
            <a:r>
              <a:rPr lang="en-US" sz="2400" dirty="0" smtClean="0">
                <a:latin typeface="Source Sans Pro" panose="020B0503030403020204" pitchFamily="34" charset="0"/>
                <a:ea typeface="Source Sans Pro" panose="020B0503030403020204" pitchFamily="34" charset="0"/>
                <a:cs typeface="Tahoma" panose="020B0604030504040204" pitchFamily="34" charset="0"/>
              </a:rPr>
              <a:t> “</a:t>
            </a:r>
            <a:r>
              <a:rPr lang="en-US" sz="2400" dirty="0">
                <a:latin typeface="Source Sans Pro" panose="020B0503030403020204" pitchFamily="34" charset="0"/>
                <a:ea typeface="Source Sans Pro" panose="020B0503030403020204" pitchFamily="34" charset="0"/>
                <a:cs typeface="Tahoma" panose="020B0604030504040204" pitchFamily="34" charset="0"/>
              </a:rPr>
              <a:t>Your verbal and written communication is clear, accurate and thorough.  The monthly reports you submitted were complete, easy to understand and required little to no modification. </a:t>
            </a:r>
            <a:r>
              <a:rPr lang="en-US" sz="2400" dirty="0" smtClean="0">
                <a:latin typeface="Source Sans Pro" panose="020B0503030403020204" pitchFamily="34" charset="0"/>
                <a:ea typeface="Source Sans Pro" panose="020B0503030403020204" pitchFamily="34" charset="0"/>
                <a:cs typeface="Tahoma" panose="020B0604030504040204" pitchFamily="34" charset="0"/>
              </a:rPr>
              <a:t>You </a:t>
            </a:r>
            <a:r>
              <a:rPr lang="en-US" sz="2400" dirty="0">
                <a:latin typeface="Source Sans Pro" panose="020B0503030403020204" pitchFamily="34" charset="0"/>
                <a:ea typeface="Source Sans Pro" panose="020B0503030403020204" pitchFamily="34" charset="0"/>
                <a:cs typeface="Tahoma" panose="020B0604030504040204" pitchFamily="34" charset="0"/>
              </a:rPr>
              <a:t>can further enhance your presentation skills by taking a training course on Effective Presentations.”</a:t>
            </a:r>
            <a:endParaRPr lang="en-US" sz="2400" b="1" dirty="0">
              <a:latin typeface="Source Sans Pro" panose="020B0503030403020204" pitchFamily="34" charset="0"/>
              <a:ea typeface="Source Sans Pro" panose="020B0503030403020204" pitchFamily="34" charset="0"/>
              <a:cs typeface="Tahoma" panose="020B0604030504040204" pitchFamily="34" charset="0"/>
            </a:endParaRPr>
          </a:p>
          <a:p>
            <a:endParaRPr lang="en-US" dirty="0" smtClean="0"/>
          </a:p>
        </p:txBody>
      </p:sp>
      <p:pic>
        <p:nvPicPr>
          <p:cNvPr id="4" name="Picture 3"/>
          <p:cNvPicPr>
            <a:picLocks noChangeAspect="1"/>
          </p:cNvPicPr>
          <p:nvPr/>
        </p:nvPicPr>
        <p:blipFill>
          <a:blip r:embed="rId2"/>
          <a:stretch>
            <a:fillRect/>
          </a:stretch>
        </p:blipFill>
        <p:spPr>
          <a:xfrm>
            <a:off x="9356652" y="4885000"/>
            <a:ext cx="2244312" cy="1613478"/>
          </a:xfrm>
          <a:prstGeom prst="rect">
            <a:avLst/>
          </a:prstGeom>
        </p:spPr>
      </p:pic>
    </p:spTree>
    <p:extLst>
      <p:ext uri="{BB962C8B-B14F-4D97-AF65-F5344CB8AC3E}">
        <p14:creationId xmlns:p14="http://schemas.microsoft.com/office/powerpoint/2010/main" val="384137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anim calcmode="lin" valueType="num">
                                      <p:cBhvr additive="base">
                                        <p:cTn id="11"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 calcmode="lin" valueType="num">
                                      <p:cBhvr additive="base">
                                        <p:cTn id="17"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 calcmode="lin" valueType="num">
                                      <p:cBhvr additive="base">
                                        <p:cTn id="2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1695949"/>
            <a:ext cx="8431619" cy="990600"/>
          </a:xfrm>
        </p:spPr>
        <p:txBody>
          <a:bodyPr>
            <a:normAutofit lnSpcReduction="10000"/>
          </a:bodyPr>
          <a:lstStyle/>
          <a:p>
            <a:pPr algn="ctr">
              <a:spcBef>
                <a:spcPct val="0"/>
              </a:spcBef>
              <a:defRPr/>
            </a:pPr>
            <a:r>
              <a:rPr lang="en-US" sz="39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Completing the Managerial Performance Review</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lgn="ctr">
              <a:defRPr/>
            </a:pPr>
            <a:endParaRPr lang="en-US" dirty="0" smtClean="0"/>
          </a:p>
          <a:p>
            <a:pPr>
              <a:defRPr/>
            </a:pPr>
            <a:endParaRPr lang="en-US" dirty="0" smtClean="0"/>
          </a:p>
          <a:p>
            <a:pPr algn="r">
              <a:defRPr/>
            </a:pPr>
            <a:endParaRPr lang="en-US" sz="1100" dirty="0"/>
          </a:p>
        </p:txBody>
      </p:sp>
      <p:sp>
        <p:nvSpPr>
          <p:cNvPr id="6" name="Rectangle 5"/>
          <p:cNvSpPr/>
          <p:nvPr/>
        </p:nvSpPr>
        <p:spPr>
          <a:xfrm>
            <a:off x="4136065" y="5214430"/>
            <a:ext cx="7953154" cy="1554272"/>
          </a:xfrm>
          <a:prstGeom prst="rect">
            <a:avLst/>
          </a:prstGeom>
        </p:spPr>
        <p:txBody>
          <a:bodyPr wrap="square">
            <a:spAutoFit/>
          </a:bodyPr>
          <a:lstStyle/>
          <a:p>
            <a:pPr>
              <a:spcAft>
                <a:spcPts val="600"/>
              </a:spcAft>
            </a:pPr>
            <a:r>
              <a:rPr lang="en-US" b="1" u="sng" dirty="0">
                <a:latin typeface="Tahoma" panose="020B0604030504040204" pitchFamily="34" charset="0"/>
                <a:ea typeface="Tahoma" panose="020B0604030504040204" pitchFamily="34" charset="0"/>
                <a:cs typeface="Tahoma" panose="020B0604030504040204" pitchFamily="34" charset="0"/>
              </a:rPr>
              <a:t>System</a:t>
            </a:r>
            <a:r>
              <a:rPr lang="en-US" b="1" dirty="0">
                <a:latin typeface="Tahoma" panose="020B0604030504040204" pitchFamily="34" charset="0"/>
                <a:ea typeface="Tahoma" panose="020B0604030504040204" pitchFamily="34" charset="0"/>
                <a:cs typeface="Tahoma" panose="020B0604030504040204" pitchFamily="34" charset="0"/>
              </a:rPr>
              <a:t> </a:t>
            </a:r>
            <a:r>
              <a:rPr lang="en-US" b="1" u="sng" dirty="0">
                <a:latin typeface="Tahoma" panose="020B0604030504040204" pitchFamily="34" charset="0"/>
                <a:ea typeface="Tahoma" panose="020B0604030504040204" pitchFamily="34" charset="0"/>
                <a:cs typeface="Tahoma" panose="020B0604030504040204" pitchFamily="34" charset="0"/>
              </a:rPr>
              <a:t>Access</a:t>
            </a:r>
            <a:r>
              <a:rPr lang="en-US" b="1" dirty="0">
                <a:latin typeface="Tahoma" panose="020B0604030504040204" pitchFamily="34" charset="0"/>
                <a:ea typeface="Tahoma" panose="020B0604030504040204" pitchFamily="34" charset="0"/>
                <a:cs typeface="Tahoma" panose="020B0604030504040204" pitchFamily="34" charset="0"/>
              </a:rPr>
              <a:t>:</a:t>
            </a:r>
          </a:p>
          <a:p>
            <a:pPr marL="285750" indent="-285750">
              <a:spcAft>
                <a:spcPts val="1200"/>
              </a:spcAft>
              <a:buFont typeface="Arial" panose="020B0604020202020204" pitchFamily="34" charset="0"/>
              <a:buChar char="•"/>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Self-Service Banner (SSB) – </a:t>
            </a:r>
            <a:r>
              <a:rPr lang="en-US" b="1" dirty="0">
                <a:latin typeface="Tahoma" panose="020B0604030504040204" pitchFamily="34" charset="0"/>
                <a:ea typeface="Tahoma" panose="020B0604030504040204" pitchFamily="34" charset="0"/>
                <a:cs typeface="Tahoma" panose="020B0604030504040204" pitchFamily="34" charset="0"/>
              </a:rPr>
              <a:t>Click on Employee tab, click on Employee Dashboard, enter network credentials, click Manager Employee Menu in bottom right corner, and you will see the Managerial Review Form link.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5577" y="2686549"/>
            <a:ext cx="3864721" cy="2468124"/>
          </a:xfrm>
          <a:prstGeom prst="rect">
            <a:avLst/>
          </a:prstGeom>
        </p:spPr>
      </p:pic>
    </p:spTree>
    <p:extLst>
      <p:ext uri="{BB962C8B-B14F-4D97-AF65-F5344CB8AC3E}">
        <p14:creationId xmlns:p14="http://schemas.microsoft.com/office/powerpoint/2010/main" val="3932170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68233" y="1534985"/>
            <a:ext cx="8400323" cy="990600"/>
          </a:xfrm>
        </p:spPr>
        <p:txBody>
          <a:bodyPr>
            <a:normAutofit fontScale="92500" lnSpcReduction="10000"/>
          </a:bodyPr>
          <a:lstStyle/>
          <a:p>
            <a:pPr algn="ctr">
              <a:spcBef>
                <a:spcPct val="0"/>
              </a:spcBef>
              <a:defRPr/>
            </a:pPr>
            <a:r>
              <a:rPr lang="en-US" sz="42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lgn="ctr">
              <a:defRPr/>
            </a:pPr>
            <a:endParaRPr lang="en-US" dirty="0" smtClean="0"/>
          </a:p>
          <a:p>
            <a:pPr>
              <a:defRPr/>
            </a:pPr>
            <a:endParaRPr lang="en-US" dirty="0" smtClean="0"/>
          </a:p>
          <a:p>
            <a:pPr algn="r">
              <a:defRPr/>
            </a:pPr>
            <a:endParaRPr lang="en-US" sz="1100" dirty="0"/>
          </a:p>
        </p:txBody>
      </p:sp>
      <p:sp>
        <p:nvSpPr>
          <p:cNvPr id="7" name="Rectangle 6"/>
          <p:cNvSpPr/>
          <p:nvPr/>
        </p:nvSpPr>
        <p:spPr>
          <a:xfrm>
            <a:off x="4952998" y="4822114"/>
            <a:ext cx="6836735" cy="1877437"/>
          </a:xfrm>
          <a:prstGeom prst="rect">
            <a:avLst/>
          </a:prstGeom>
        </p:spPr>
        <p:txBody>
          <a:bodyPr wrap="square">
            <a:spAutoFit/>
          </a:bodyPr>
          <a:lstStyle/>
          <a:p>
            <a:pPr>
              <a:spcAft>
                <a:spcPts val="600"/>
              </a:spcAft>
            </a:pPr>
            <a:r>
              <a:rPr lang="en-US" sz="2400" b="1" dirty="0">
                <a:latin typeface="Tahoma" panose="020B0604030504040204" pitchFamily="34" charset="0"/>
                <a:ea typeface="Tahoma" panose="020B0604030504040204" pitchFamily="34" charset="0"/>
                <a:cs typeface="Tahoma" panose="020B0604030504040204" pitchFamily="34" charset="0"/>
              </a:rPr>
              <a:t>Color coding to assist with completion</a:t>
            </a:r>
          </a:p>
          <a:p>
            <a:pPr>
              <a:spcAft>
                <a:spcPts val="600"/>
              </a:spcAft>
            </a:pPr>
            <a:r>
              <a:rPr lang="en-US" b="1" dirty="0">
                <a:latin typeface="Tahoma" panose="020B0604030504040204" pitchFamily="34" charset="0"/>
                <a:ea typeface="Tahoma" panose="020B0604030504040204" pitchFamily="34" charset="0"/>
                <a:cs typeface="Tahoma" panose="020B0604030504040204" pitchFamily="34" charset="0"/>
              </a:rPr>
              <a:t>Black: Reference Only</a:t>
            </a:r>
          </a:p>
          <a:p>
            <a:pPr>
              <a:spcAft>
                <a:spcPts val="600"/>
              </a:spcAft>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Blue: Managerial Employee only</a:t>
            </a:r>
          </a:p>
          <a:p>
            <a:pPr>
              <a:spcAft>
                <a:spcPts val="600"/>
              </a:spcAft>
            </a:pPr>
            <a:r>
              <a:rPr lang="en-US" b="1" dirty="0">
                <a:solidFill>
                  <a:srgbClr val="00B050"/>
                </a:solidFill>
                <a:latin typeface="Tahoma" panose="020B0604030504040204" pitchFamily="34" charset="0"/>
                <a:ea typeface="Tahoma" panose="020B0604030504040204" pitchFamily="34" charset="0"/>
                <a:cs typeface="Tahoma" panose="020B0604030504040204" pitchFamily="34" charset="0"/>
              </a:rPr>
              <a:t>Green: Supervisor of Managerial Employee Only</a:t>
            </a:r>
          </a:p>
          <a:p>
            <a:pPr>
              <a:spcAft>
                <a:spcPts val="600"/>
              </a:spcAft>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Red: Both</a:t>
            </a:r>
          </a:p>
        </p:txBody>
      </p:sp>
      <p:cxnSp>
        <p:nvCxnSpPr>
          <p:cNvPr id="10" name="Elbow Connector 9"/>
          <p:cNvCxnSpPr/>
          <p:nvPr/>
        </p:nvCxnSpPr>
        <p:spPr>
          <a:xfrm rot="16200000" flipV="1">
            <a:off x="4279117" y="4038222"/>
            <a:ext cx="890564" cy="457198"/>
          </a:xfrm>
          <a:prstGeom prst="bentConnector3">
            <a:avLst>
              <a:gd name="adj1" fmla="val 50000"/>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l="2750" b="34971"/>
          <a:stretch/>
        </p:blipFill>
        <p:spPr>
          <a:xfrm>
            <a:off x="4561800" y="2635596"/>
            <a:ext cx="7506756" cy="2051538"/>
          </a:xfrm>
          <a:prstGeom prst="rect">
            <a:avLst/>
          </a:prstGeom>
        </p:spPr>
      </p:pic>
    </p:spTree>
    <p:extLst>
      <p:ext uri="{BB962C8B-B14F-4D97-AF65-F5344CB8AC3E}">
        <p14:creationId xmlns:p14="http://schemas.microsoft.com/office/powerpoint/2010/main" val="1331382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48014" y="1233016"/>
            <a:ext cx="7743986" cy="2905032"/>
          </a:xfrm>
        </p:spPr>
        <p:txBody>
          <a:bodyPr>
            <a:normAutofit fontScale="25000" lnSpcReduction="20000"/>
          </a:bodyPr>
          <a:lstStyle/>
          <a:p>
            <a:pPr algn="ctr">
              <a:spcBef>
                <a:spcPct val="0"/>
              </a:spcBef>
              <a:defRPr/>
            </a:pPr>
            <a:endParaRPr lang="en-US" sz="14400" b="1" dirty="0" smtClean="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Bef>
                <a:spcPct val="0"/>
              </a:spcBef>
              <a:defRPr/>
            </a:pPr>
            <a:r>
              <a:rPr lang="en-US" sz="14400" b="1" dirty="0" smtClean="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a:t>
            </a: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Managerial Performance Review</a:t>
            </a:r>
          </a:p>
          <a:p>
            <a:pPr>
              <a:lnSpc>
                <a:spcPct val="120000"/>
              </a:lnSpc>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lnSpc>
                <a:spcPct val="120000"/>
              </a:lnSpc>
              <a:defRPr/>
            </a:pPr>
            <a:endParaRPr lang="en-US" dirty="0" smtClean="0"/>
          </a:p>
          <a:p>
            <a:pPr>
              <a:lnSpc>
                <a:spcPct val="120000"/>
              </a:lnSpc>
              <a:defRPr/>
            </a:pPr>
            <a:endParaRPr lang="en-US" dirty="0" smtClean="0"/>
          </a:p>
          <a:p>
            <a:pPr algn="ctr" fontAlgn="auto">
              <a:lnSpc>
                <a:spcPct val="120000"/>
              </a:lnSpc>
              <a:spcBef>
                <a:spcPct val="0"/>
              </a:spcBef>
              <a:defRPr/>
            </a:pPr>
            <a:r>
              <a:rPr lang="en-US" sz="14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1: Self Evaluation</a:t>
            </a:r>
          </a:p>
          <a:p>
            <a:pPr algn="ctr" fontAlgn="auto">
              <a:lnSpc>
                <a:spcPct val="120000"/>
              </a:lnSpc>
              <a:spcBef>
                <a:spcPct val="0"/>
              </a:spcBef>
              <a:defRPr/>
            </a:pPr>
            <a:r>
              <a:rPr lang="en-US" sz="80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(Blue indicates to be completed by Mgr. employee only) </a:t>
            </a:r>
          </a:p>
        </p:txBody>
      </p:sp>
      <p:pic>
        <p:nvPicPr>
          <p:cNvPr id="7" name="Picture 6"/>
          <p:cNvPicPr>
            <a:picLocks noChangeAspect="1"/>
          </p:cNvPicPr>
          <p:nvPr/>
        </p:nvPicPr>
        <p:blipFill>
          <a:blip r:embed="rId2"/>
          <a:stretch>
            <a:fillRect/>
          </a:stretch>
        </p:blipFill>
        <p:spPr>
          <a:xfrm>
            <a:off x="7438928" y="4138048"/>
            <a:ext cx="2149507" cy="2556453"/>
          </a:xfrm>
          <a:prstGeom prst="rect">
            <a:avLst/>
          </a:prstGeom>
        </p:spPr>
      </p:pic>
    </p:spTree>
    <p:extLst>
      <p:ext uri="{BB962C8B-B14F-4D97-AF65-F5344CB8AC3E}">
        <p14:creationId xmlns:p14="http://schemas.microsoft.com/office/powerpoint/2010/main" val="2258140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033" y="591879"/>
            <a:ext cx="10202750" cy="595090"/>
          </a:xfrm>
        </p:spPr>
        <p:txBody>
          <a:bodyPr>
            <a:noAutofit/>
          </a:bodyPr>
          <a:lstStyle/>
          <a:p>
            <a:pPr algn="ctr">
              <a:defRPr/>
            </a:pPr>
            <a:r>
              <a:rPr lang="en-US" sz="36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Importance of the Self-Evaluation</a:t>
            </a:r>
          </a:p>
        </p:txBody>
      </p:sp>
      <p:sp>
        <p:nvSpPr>
          <p:cNvPr id="3" name="Content Placeholder 2"/>
          <p:cNvSpPr>
            <a:spLocks noGrp="1"/>
          </p:cNvSpPr>
          <p:nvPr>
            <p:ph idx="1"/>
          </p:nvPr>
        </p:nvSpPr>
        <p:spPr>
          <a:xfrm>
            <a:off x="759417" y="1404230"/>
            <a:ext cx="10848814" cy="4578115"/>
          </a:xfrm>
        </p:spPr>
        <p:txBody>
          <a:bodyPr>
            <a:normAutofit/>
          </a:bodyPr>
          <a:lstStyle/>
          <a:p>
            <a:pPr marL="365760" indent="-283464">
              <a:lnSpc>
                <a:spcPct val="100000"/>
              </a:lnSpc>
              <a:spcAft>
                <a:spcPts val="600"/>
              </a:spcAft>
              <a:buClr>
                <a:srgbClr val="A53010"/>
              </a:buClr>
              <a:buFont typeface="Wingdings 2"/>
              <a:buChar char=""/>
              <a:defRPr/>
            </a:pPr>
            <a:r>
              <a:rPr lang="en-US" sz="2200" dirty="0" smtClean="0">
                <a:latin typeface="Tahoma" panose="020B0604030504040204" pitchFamily="34" charset="0"/>
                <a:ea typeface="Tahoma" panose="020B0604030504040204" pitchFamily="34" charset="0"/>
                <a:cs typeface="Tahoma" panose="020B0604030504040204" pitchFamily="34" charset="0"/>
              </a:rPr>
              <a:t>Your Manager may not have all the facts</a:t>
            </a:r>
          </a:p>
          <a:p>
            <a:pPr marL="765810" lvl="1" indent="-283464">
              <a:lnSpc>
                <a:spcPct val="100000"/>
              </a:lnSpc>
              <a:buClr>
                <a:srgbClr val="A53010"/>
              </a:buClr>
              <a:buFont typeface="Wingdings 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They may not be maintaining a list of your accomplishments throughout the year</a:t>
            </a:r>
          </a:p>
          <a:p>
            <a:pPr marL="765810" lvl="1" indent="-283464">
              <a:lnSpc>
                <a:spcPct val="100000"/>
              </a:lnSpc>
              <a:buClr>
                <a:srgbClr val="A53010"/>
              </a:buClr>
              <a:buFont typeface="Wingdings 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Even worse, they may only be remembering the one project you were unsuccessful with this year</a:t>
            </a:r>
          </a:p>
          <a:p>
            <a:pPr marL="765810" lvl="1" indent="-283464">
              <a:lnSpc>
                <a:spcPct val="100000"/>
              </a:lnSpc>
              <a:buClr>
                <a:srgbClr val="A53010"/>
              </a:buClr>
              <a:buFont typeface="Wingdings 2"/>
              <a:buChar char=""/>
              <a:defRPr/>
            </a:pPr>
            <a:r>
              <a:rPr lang="en-US" sz="2000" dirty="0" smtClean="0">
                <a:latin typeface="Tahoma" panose="020B0604030504040204" pitchFamily="34" charset="0"/>
                <a:ea typeface="Tahoma" panose="020B0604030504040204" pitchFamily="34" charset="0"/>
                <a:cs typeface="Tahoma" panose="020B0604030504040204" pitchFamily="34" charset="0"/>
              </a:rPr>
              <a:t>Ultimately</a:t>
            </a:r>
            <a:r>
              <a:rPr lang="en-US" sz="2000" dirty="0">
                <a:latin typeface="Tahoma" panose="020B0604030504040204" pitchFamily="34" charset="0"/>
                <a:ea typeface="Tahoma" panose="020B0604030504040204" pitchFamily="34" charset="0"/>
                <a:cs typeface="Tahoma" panose="020B0604030504040204" pitchFamily="34" charset="0"/>
              </a:rPr>
              <a:t>, the person with the most knowledge of what you do at work is </a:t>
            </a:r>
            <a:r>
              <a:rPr lang="en-US" sz="2000" dirty="0" smtClean="0">
                <a:latin typeface="Tahoma" panose="020B0604030504040204" pitchFamily="34" charset="0"/>
                <a:ea typeface="Tahoma" panose="020B0604030504040204" pitchFamily="34" charset="0"/>
                <a:cs typeface="Tahoma" panose="020B0604030504040204" pitchFamily="34" charset="0"/>
              </a:rPr>
              <a:t>you</a:t>
            </a:r>
            <a:endParaRPr lang="en-US" sz="2000" dirty="0">
              <a:latin typeface="Tahoma" panose="020B0604030504040204" pitchFamily="34" charset="0"/>
              <a:ea typeface="Tahoma" panose="020B0604030504040204" pitchFamily="34" charset="0"/>
              <a:cs typeface="Tahoma" panose="020B0604030504040204" pitchFamily="34" charset="0"/>
            </a:endParaRPr>
          </a:p>
          <a:p>
            <a:pPr marL="365760" indent="-283464">
              <a:lnSpc>
                <a:spcPct val="100000"/>
              </a:lnSpc>
              <a:spcAft>
                <a:spcPts val="600"/>
              </a:spcAft>
              <a:buClr>
                <a:srgbClr val="A53010"/>
              </a:buClr>
              <a:buFont typeface="Wingdings 2"/>
              <a:buChar char=""/>
              <a:defRPr/>
            </a:pPr>
            <a:r>
              <a:rPr lang="en-US" sz="2200" dirty="0">
                <a:latin typeface="Tahoma" panose="020B0604030504040204" pitchFamily="34" charset="0"/>
                <a:ea typeface="Tahoma" panose="020B0604030504040204" pitchFamily="34" charset="0"/>
                <a:cs typeface="Tahoma" panose="020B0604030504040204" pitchFamily="34" charset="0"/>
              </a:rPr>
              <a:t>You and your manager might not be on the same page</a:t>
            </a:r>
          </a:p>
          <a:p>
            <a:pPr marL="765810" lvl="1" indent="-283464">
              <a:lnSpc>
                <a:spcPct val="100000"/>
              </a:lnSpc>
              <a:spcAft>
                <a:spcPts val="600"/>
              </a:spcAft>
              <a:buClr>
                <a:srgbClr val="A53010"/>
              </a:buClr>
              <a:buFont typeface="Wingdings 2"/>
              <a:buChar char=""/>
              <a:defRPr/>
            </a:pPr>
            <a:r>
              <a:rPr lang="en-US" sz="2000" dirty="0">
                <a:latin typeface="Tahoma" panose="020B0604030504040204" pitchFamily="34" charset="0"/>
                <a:ea typeface="Tahoma" panose="020B0604030504040204" pitchFamily="34" charset="0"/>
                <a:cs typeface="Tahoma" panose="020B0604030504040204" pitchFamily="34" charset="0"/>
              </a:rPr>
              <a:t>Your self-evaluation may cause your manager to see your performance in a different light</a:t>
            </a:r>
          </a:p>
          <a:p>
            <a:pPr marL="765810" lvl="1" indent="-283464">
              <a:lnSpc>
                <a:spcPct val="100000"/>
              </a:lnSpc>
              <a:spcAft>
                <a:spcPts val="600"/>
              </a:spcAft>
              <a:buClr>
                <a:srgbClr val="A53010"/>
              </a:buClr>
              <a:buFont typeface="Wingdings 2"/>
              <a:buChar char=""/>
              <a:defRPr/>
            </a:pPr>
            <a:r>
              <a:rPr lang="en-US" sz="2000" dirty="0">
                <a:latin typeface="Tahoma" panose="020B0604030504040204" pitchFamily="34" charset="0"/>
                <a:ea typeface="Tahoma" panose="020B0604030504040204" pitchFamily="34" charset="0"/>
                <a:cs typeface="Tahoma" panose="020B0604030504040204" pitchFamily="34" charset="0"/>
              </a:rPr>
              <a:t>By recommending goals for the upcoming year, you have the opportunity to drive your area in the way you see best </a:t>
            </a:r>
          </a:p>
          <a:p>
            <a:pPr marL="365760" indent="-283464">
              <a:lnSpc>
                <a:spcPct val="100000"/>
              </a:lnSpc>
              <a:spcAft>
                <a:spcPts val="600"/>
              </a:spcAft>
              <a:buClr>
                <a:srgbClr val="A53010"/>
              </a:buClr>
              <a:buFont typeface="Wingdings 2"/>
              <a:buChar char=""/>
              <a:defRPr/>
            </a:pPr>
            <a:r>
              <a:rPr lang="en-US" sz="2200" dirty="0">
                <a:latin typeface="Tahoma" panose="020B0604030504040204" pitchFamily="34" charset="0"/>
                <a:ea typeface="Tahoma" panose="020B0604030504040204" pitchFamily="34" charset="0"/>
                <a:cs typeface="Tahoma" panose="020B0604030504040204" pitchFamily="34" charset="0"/>
              </a:rPr>
              <a:t>Allows you the opportunity to recommend the professional development plan that makes sense for your role</a:t>
            </a:r>
          </a:p>
        </p:txBody>
      </p:sp>
    </p:spTree>
    <p:extLst>
      <p:ext uri="{BB962C8B-B14F-4D97-AF65-F5344CB8AC3E}">
        <p14:creationId xmlns:p14="http://schemas.microsoft.com/office/powerpoint/2010/main" val="79839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223" y="12219"/>
            <a:ext cx="7543800" cy="595090"/>
          </a:xfrm>
        </p:spPr>
        <p:txBody>
          <a:bodyPr>
            <a:normAutofit/>
          </a:bodyPr>
          <a:lstStyle/>
          <a:p>
            <a:pPr algn="ctr">
              <a:defRPr/>
            </a:pPr>
            <a:r>
              <a:rPr lang="en-US" sz="3200"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Self-Evaluation</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492" y="752142"/>
            <a:ext cx="8985166" cy="5953458"/>
          </a:xfrm>
          <a:prstGeom prst="rect">
            <a:avLst/>
          </a:prstGeom>
        </p:spPr>
      </p:pic>
    </p:spTree>
    <p:extLst>
      <p:ext uri="{BB962C8B-B14F-4D97-AF65-F5344CB8AC3E}">
        <p14:creationId xmlns:p14="http://schemas.microsoft.com/office/powerpoint/2010/main" val="1384743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73099" y="1766807"/>
            <a:ext cx="8518902" cy="4355024"/>
          </a:xfrm>
        </p:spPr>
        <p:txBody>
          <a:bodyPr>
            <a:normAutofit fontScale="25000" lnSpcReduction="20000"/>
          </a:bodyPr>
          <a:lstStyle/>
          <a:p>
            <a:pPr algn="ctr">
              <a:lnSpc>
                <a:spcPct val="120000"/>
              </a:lnSpc>
              <a:defRPr/>
            </a:pPr>
            <a:r>
              <a:rPr lang="en-US" sz="14400" b="1" dirty="0" smtClean="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a:t>
            </a: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Managerial Performance </a:t>
            </a:r>
            <a:r>
              <a:rPr lang="en-US" sz="14400" b="1" dirty="0" smtClean="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Review</a:t>
            </a:r>
          </a:p>
          <a:p>
            <a:pPr algn="ctr">
              <a:lnSpc>
                <a:spcPct val="120000"/>
              </a:lnSpc>
              <a:defRPr/>
            </a:pPr>
            <a:endParaRPr lang="en-US" sz="32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20000"/>
              </a:lnSpc>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a:lnSpc>
                <a:spcPct val="120000"/>
              </a:lnSpc>
              <a:defRPr/>
            </a:pPr>
            <a:r>
              <a:rPr lang="en-US" sz="14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2: General Job </a:t>
            </a:r>
            <a:r>
              <a:rPr lang="en-US" sz="144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Duties</a:t>
            </a:r>
          </a:p>
          <a:p>
            <a:pPr algn="ctr">
              <a:lnSpc>
                <a:spcPct val="120000"/>
              </a:lnSpc>
              <a:defRPr/>
            </a:pPr>
            <a:endParaRPr lang="en-US" sz="6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600"/>
              </a:spcAft>
              <a:defRPr/>
            </a:pPr>
            <a:r>
              <a:rPr lang="en-US" sz="8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Red indicates the Supervisor of the Mgr. employee will complete ratings and comments and the Managerial employee will edit any Duties/Responsibilities if </a:t>
            </a:r>
            <a:r>
              <a:rPr lang="en-US" sz="88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necessary</a:t>
            </a:r>
          </a:p>
          <a:p>
            <a:pPr algn="ctr">
              <a:lnSpc>
                <a:spcPct val="120000"/>
              </a:lnSpc>
              <a:spcAft>
                <a:spcPts val="600"/>
              </a:spcAft>
              <a:defRPr/>
            </a:pPr>
            <a:endParaRPr lang="en-US" sz="4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defRPr/>
            </a:pPr>
            <a:r>
              <a:rPr lang="en-US" sz="8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Note:</a:t>
            </a:r>
            <a:r>
              <a:rPr lang="en-US" sz="8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If the Managerial employee didn’t receive a review last year, they will have to fill in the Duties/Responsibilities</a:t>
            </a:r>
          </a:p>
        </p:txBody>
      </p:sp>
    </p:spTree>
    <p:extLst>
      <p:ext uri="{BB962C8B-B14F-4D97-AF65-F5344CB8AC3E}">
        <p14:creationId xmlns:p14="http://schemas.microsoft.com/office/powerpoint/2010/main" val="2857492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0172" y="681991"/>
            <a:ext cx="7162800" cy="671290"/>
          </a:xfrm>
        </p:spPr>
        <p:txBody>
          <a:bodyPr>
            <a:normAutofit/>
          </a:bodyPr>
          <a:lstStyle/>
          <a:p>
            <a:pPr algn="ctr">
              <a:defRPr/>
            </a:pPr>
            <a:r>
              <a:rPr lang="en-US" sz="3600" b="1" dirty="0" smtClean="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Performance Review Sections</a:t>
            </a:r>
            <a:endPar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7411" name="Content Placeholder 2"/>
          <p:cNvSpPr>
            <a:spLocks noGrp="1"/>
          </p:cNvSpPr>
          <p:nvPr>
            <p:ph idx="1"/>
          </p:nvPr>
        </p:nvSpPr>
        <p:spPr>
          <a:xfrm>
            <a:off x="712922" y="1658519"/>
            <a:ext cx="10817817" cy="4633793"/>
          </a:xfrm>
        </p:spPr>
        <p:txBody>
          <a:bodyPr>
            <a:normAutofit/>
          </a:bodyPr>
          <a:lstStyle/>
          <a:p>
            <a:pPr marL="342900" lvl="1" indent="-342900">
              <a:lnSpc>
                <a:spcPct val="100000"/>
              </a:lnSpc>
              <a:spcAft>
                <a:spcPts val="600"/>
              </a:spcAft>
            </a:pP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General Job Duties (Part 2) </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4 to 5 major areas for which the employee has responsibility</a:t>
            </a:r>
          </a:p>
          <a:p>
            <a:pPr marL="800100" lvl="2" indent="-342900">
              <a:lnSpc>
                <a:spcPct val="100000"/>
              </a:lnSpc>
              <a:spcAft>
                <a:spcPts val="600"/>
              </a:spcAft>
            </a:pP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Mgr. employee does not provide narrative; Rating and comments completed by Supervisor of Mgr. employee </a:t>
            </a:r>
          </a:p>
          <a:p>
            <a:pPr marL="800100" lvl="2" indent="-342900">
              <a:lnSpc>
                <a:spcPct val="100000"/>
              </a:lnSpc>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Comprised of what the employee does, oversees, or both (brief description)</a:t>
            </a:r>
          </a:p>
          <a:p>
            <a:pPr marL="1028700" lvl="2" indent="-342900">
              <a:lnSpc>
                <a:spcPct val="100000"/>
              </a:lnSpc>
              <a:spcAft>
                <a:spcPts val="600"/>
              </a:spcAft>
            </a:pPr>
            <a:r>
              <a:rPr lang="en-US" sz="2400" b="1" dirty="0">
                <a:latin typeface="Tahoma" panose="020B0604030504040204" pitchFamily="34" charset="0"/>
                <a:ea typeface="Tahoma" panose="020B0604030504040204" pitchFamily="34" charset="0"/>
                <a:cs typeface="Tahoma" panose="020B0604030504040204" pitchFamily="34" charset="0"/>
              </a:rPr>
              <a:t>Note:</a:t>
            </a:r>
            <a:r>
              <a:rPr lang="en-US" sz="2400" dirty="0">
                <a:latin typeface="Tahoma" panose="020B0604030504040204" pitchFamily="34" charset="0"/>
                <a:ea typeface="Tahoma" panose="020B0604030504040204" pitchFamily="34" charset="0"/>
                <a:cs typeface="Tahoma" panose="020B0604030504040204" pitchFamily="34" charset="0"/>
              </a:rPr>
              <a:t> If employee received Mgr. Rev. last year, the verbiage from last year will already be there (it is moved over from prior year review);  </a:t>
            </a:r>
          </a:p>
          <a:p>
            <a:pPr lvl="1">
              <a:lnSpc>
                <a:spcPct val="100000"/>
              </a:lnSpc>
              <a:buClr>
                <a:srgbClr val="A53010"/>
              </a:buClr>
            </a:pPr>
            <a:r>
              <a:rPr lang="en-US" sz="2500" dirty="0" smtClean="0">
                <a:latin typeface="Tahoma" panose="020B0604030504040204" pitchFamily="34" charset="0"/>
                <a:ea typeface="Tahoma" panose="020B0604030504040204" pitchFamily="34" charset="0"/>
                <a:cs typeface="Tahoma" panose="020B0604030504040204" pitchFamily="34" charset="0"/>
              </a:rPr>
              <a:t> Supervisor </a:t>
            </a:r>
            <a:r>
              <a:rPr lang="en-US" sz="2500" dirty="0">
                <a:latin typeface="Tahoma" panose="020B0604030504040204" pitchFamily="34" charset="0"/>
                <a:ea typeface="Tahoma" panose="020B0604030504040204" pitchFamily="34" charset="0"/>
                <a:cs typeface="Tahoma" panose="020B0604030504040204" pitchFamily="34" charset="0"/>
              </a:rPr>
              <a:t>can edit the responsibilities if needed; </a:t>
            </a:r>
            <a:r>
              <a:rPr lang="en-US" sz="2500" b="1" dirty="0">
                <a:latin typeface="Tahoma" panose="020B0604030504040204" pitchFamily="34" charset="0"/>
                <a:ea typeface="Tahoma" panose="020B0604030504040204" pitchFamily="34" charset="0"/>
                <a:cs typeface="Tahoma" panose="020B0604030504040204" pitchFamily="34" charset="0"/>
              </a:rPr>
              <a:t>new hires and transfers will need their duties/responsibilities data </a:t>
            </a:r>
            <a:r>
              <a:rPr lang="en-US" sz="2500" b="1" dirty="0" smtClean="0">
                <a:latin typeface="Tahoma" panose="020B0604030504040204" pitchFamily="34" charset="0"/>
                <a:ea typeface="Tahoma" panose="020B0604030504040204" pitchFamily="34" charset="0"/>
                <a:cs typeface="Tahoma" panose="020B0604030504040204" pitchFamily="34" charset="0"/>
              </a:rPr>
              <a:t>entered</a:t>
            </a: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007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349" y="808703"/>
            <a:ext cx="6629400" cy="595090"/>
          </a:xfrm>
        </p:spPr>
        <p:txBody>
          <a:bodyPr>
            <a:noAutofit/>
          </a:bodyPr>
          <a:lstStyle/>
          <a:p>
            <a:pPr algn="ctr">
              <a:defRPr/>
            </a:pPr>
            <a:r>
              <a:rPr lang="en-US" altLang="en-US" sz="36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DISCUSSION TOPICS</a:t>
            </a:r>
            <a:endParaRPr lang="en-US" sz="36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endParaRPr>
          </a:p>
        </p:txBody>
      </p:sp>
      <p:sp>
        <p:nvSpPr>
          <p:cNvPr id="3" name="Content Placeholder 2"/>
          <p:cNvSpPr>
            <a:spLocks noGrp="1"/>
          </p:cNvSpPr>
          <p:nvPr>
            <p:ph idx="1"/>
          </p:nvPr>
        </p:nvSpPr>
        <p:spPr>
          <a:xfrm>
            <a:off x="2152225" y="1583326"/>
            <a:ext cx="7979735" cy="4438845"/>
          </a:xfrm>
        </p:spPr>
        <p:txBody>
          <a:bodyPr>
            <a:normAutofit fontScale="92500"/>
          </a:bodyPr>
          <a:lstStyle/>
          <a:p>
            <a:pPr>
              <a:spcBef>
                <a:spcPts val="600"/>
              </a:spcBef>
              <a:spcAft>
                <a:spcPts val="600"/>
              </a:spcAft>
              <a:buClr>
                <a:srgbClr val="A53010"/>
              </a:buClr>
              <a:defRPr/>
            </a:pPr>
            <a:r>
              <a:rPr lang="en-US" altLang="en-US" sz="2500" dirty="0">
                <a:solidFill>
                  <a:prstClr val="black">
                    <a:lumMod val="75000"/>
                    <a:lumOff val="25000"/>
                  </a:prstClr>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rPr>
              <a:t> </a:t>
            </a:r>
            <a:r>
              <a:rPr lang="en-US" altLang="en-US" sz="2800" dirty="0">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Common Supervisor and Employee Perspectives </a:t>
            </a:r>
          </a:p>
          <a:p>
            <a:pPr>
              <a:spcBef>
                <a:spcPts val="600"/>
              </a:spcBef>
              <a:spcAft>
                <a:spcPts val="600"/>
              </a:spcAft>
              <a:buClr>
                <a:srgbClr val="A53010"/>
              </a:buClr>
              <a:defRPr/>
            </a:pPr>
            <a:r>
              <a:rPr lang="en-US" altLang="en-US" sz="2800" dirty="0">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Keys to Success</a:t>
            </a:r>
          </a:p>
          <a:p>
            <a:pPr>
              <a:spcBef>
                <a:spcPts val="600"/>
              </a:spcBef>
              <a:spcAft>
                <a:spcPts val="600"/>
              </a:spcAft>
              <a:buClr>
                <a:srgbClr val="A53010"/>
              </a:buClr>
              <a:defRPr/>
            </a:pPr>
            <a:r>
              <a:rPr lang="en-US" altLang="en-US" sz="2800" dirty="0">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General Recommendations</a:t>
            </a:r>
          </a:p>
          <a:p>
            <a:pPr>
              <a:spcBef>
                <a:spcPts val="600"/>
              </a:spcBef>
              <a:spcAft>
                <a:spcPts val="600"/>
              </a:spcAft>
              <a:buClr>
                <a:srgbClr val="A53010"/>
              </a:buClr>
              <a:defRPr/>
            </a:pPr>
            <a:r>
              <a:rPr lang="en-US" altLang="en-US" sz="2800" dirty="0">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System Overview (including Section explanations)</a:t>
            </a:r>
          </a:p>
          <a:p>
            <a:pPr>
              <a:spcBef>
                <a:spcPts val="600"/>
              </a:spcBef>
              <a:spcAft>
                <a:spcPts val="600"/>
              </a:spcAft>
              <a:buClr>
                <a:srgbClr val="A53010"/>
              </a:buClr>
              <a:defRPr/>
            </a:pPr>
            <a:r>
              <a:rPr lang="en-US" altLang="en-US" sz="2800" dirty="0">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System Enhancements and Tips</a:t>
            </a:r>
          </a:p>
          <a:p>
            <a:pPr>
              <a:spcBef>
                <a:spcPts val="600"/>
              </a:spcBef>
              <a:spcAft>
                <a:spcPts val="600"/>
              </a:spcAft>
              <a:buClr>
                <a:srgbClr val="A53010"/>
              </a:buClr>
              <a:defRPr/>
            </a:pPr>
            <a:r>
              <a:rPr lang="en-US" altLang="en-US" sz="2800" dirty="0">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New Hire Guidance</a:t>
            </a:r>
          </a:p>
          <a:p>
            <a:pPr>
              <a:spcBef>
                <a:spcPts val="600"/>
              </a:spcBef>
              <a:spcAft>
                <a:spcPts val="600"/>
              </a:spcAft>
              <a:buClr>
                <a:srgbClr val="A53010"/>
              </a:buClr>
              <a:defRPr/>
            </a:pPr>
            <a:r>
              <a:rPr lang="en-US" altLang="en-US" sz="2800" dirty="0">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Process and Timelines</a:t>
            </a:r>
          </a:p>
          <a:p>
            <a:pPr>
              <a:spcBef>
                <a:spcPts val="600"/>
              </a:spcBef>
              <a:buClr>
                <a:srgbClr val="A53010"/>
              </a:buClr>
              <a:defRPr/>
            </a:pPr>
            <a:r>
              <a:rPr lang="en-US" altLang="en-US" sz="2800" dirty="0">
                <a:effectLst>
                  <a:outerShdw blurRad="38100" dist="38100" dir="2700000" algn="tl">
                    <a:srgbClr val="000000"/>
                  </a:outerShdw>
                </a:effectLst>
                <a:latin typeface="Source Sans Pro" panose="020B0503030403020204" pitchFamily="34" charset="0"/>
                <a:ea typeface="Source Sans Pro" panose="020B0503030403020204" pitchFamily="34" charset="0"/>
                <a:cs typeface="Tahoma" panose="020B0604030504040204" pitchFamily="34" charset="0"/>
              </a:rPr>
              <a:t> Questions and Support</a:t>
            </a:r>
          </a:p>
          <a:p>
            <a:pPr marL="0" indent="0">
              <a:spcBef>
                <a:spcPts val="600"/>
              </a:spcBef>
              <a:buClr>
                <a:srgbClr val="A53010"/>
              </a:buClr>
              <a:buNone/>
              <a:defRPr/>
            </a:pPr>
            <a:endParaRPr lang="en-US" altLang="en-US" sz="2500" dirty="0">
              <a:solidFill>
                <a:prstClr val="black">
                  <a:lumMod val="75000"/>
                  <a:lumOff val="25000"/>
                </a:prstClr>
              </a:solidFill>
              <a:effectLst>
                <a:outerShdw blurRad="38100" dist="38100" dir="2700000" algn="tl">
                  <a:srgbClr val="000000"/>
                </a:outerShdw>
              </a:effectLst>
              <a:latin typeface="Tahoma" panose="020B0604030504040204" pitchFamily="34" charset="0"/>
              <a:ea typeface="Tahoma" panose="020B0604030504040204" pitchFamily="34" charset="0"/>
              <a:cs typeface="Tahoma" panose="020B0604030504040204" pitchFamily="34" charset="0"/>
            </a:endParaRPr>
          </a:p>
          <a:p>
            <a:pPr marL="82296" indent="0">
              <a:buClr>
                <a:srgbClr val="A53010"/>
              </a:buClr>
              <a:buNone/>
              <a:defRP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8490145" y="4981187"/>
            <a:ext cx="2973665" cy="1454972"/>
          </a:xfrm>
          <a:prstGeom prst="rect">
            <a:avLst/>
          </a:prstGeom>
        </p:spPr>
      </p:pic>
    </p:spTree>
    <p:extLst>
      <p:ext uri="{BB962C8B-B14F-4D97-AF65-F5344CB8AC3E}">
        <p14:creationId xmlns:p14="http://schemas.microsoft.com/office/powerpoint/2010/main" val="1842221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455" y="685654"/>
            <a:ext cx="6781800"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General Job Duty – Example</a:t>
            </a:r>
          </a:p>
        </p:txBody>
      </p:sp>
      <p:sp>
        <p:nvSpPr>
          <p:cNvPr id="18435" name="Content Placeholder 2"/>
          <p:cNvSpPr>
            <a:spLocks noGrp="1"/>
          </p:cNvSpPr>
          <p:nvPr>
            <p:ph idx="1"/>
          </p:nvPr>
        </p:nvSpPr>
        <p:spPr>
          <a:xfrm>
            <a:off x="790414" y="1571361"/>
            <a:ext cx="10709328" cy="3876292"/>
          </a:xfrm>
        </p:spPr>
        <p:txBody>
          <a:bodyPr>
            <a:normAutofit/>
          </a:bodyPr>
          <a:lstStyle/>
          <a:p>
            <a:pPr>
              <a:lnSpc>
                <a:spcPct val="100000"/>
              </a:lnSpc>
            </a:pPr>
            <a:r>
              <a:rPr lang="en-US" sz="2400" b="1" dirty="0" smtClean="0">
                <a:latin typeface="Tahoma" panose="020B0604030504040204" pitchFamily="34" charset="0"/>
                <a:ea typeface="Tahoma" panose="020B0604030504040204" pitchFamily="34" charset="0"/>
                <a:cs typeface="Tahoma" panose="020B0604030504040204" pitchFamily="34" charset="0"/>
              </a:rPr>
              <a:t> Administration </a:t>
            </a:r>
            <a:r>
              <a:rPr lang="en-US" sz="2400" b="1" dirty="0">
                <a:latin typeface="Tahoma" panose="020B0604030504040204" pitchFamily="34" charset="0"/>
                <a:ea typeface="Tahoma" panose="020B0604030504040204" pitchFamily="34" charset="0"/>
                <a:cs typeface="Tahoma" panose="020B0604030504040204" pitchFamily="34" charset="0"/>
              </a:rPr>
              <a:t>&amp; Training for performance management</a:t>
            </a:r>
          </a:p>
          <a:p>
            <a:pPr>
              <a:lnSpc>
                <a:spcPct val="100000"/>
              </a:lnSpc>
            </a:pPr>
            <a:r>
              <a:rPr lang="en-US" sz="2400" dirty="0" smtClean="0">
                <a:latin typeface="Tahoma" panose="020B0604030504040204" pitchFamily="34" charset="0"/>
                <a:ea typeface="Tahoma" panose="020B0604030504040204" pitchFamily="34" charset="0"/>
                <a:cs typeface="Tahoma" panose="020B0604030504040204" pitchFamily="34" charset="0"/>
              </a:rPr>
              <a:t> Expectation </a:t>
            </a:r>
            <a:r>
              <a:rPr lang="en-US" sz="2400" dirty="0">
                <a:latin typeface="Tahoma" panose="020B0604030504040204" pitchFamily="34" charset="0"/>
                <a:ea typeface="Tahoma" panose="020B0604030504040204" pitchFamily="34" charset="0"/>
                <a:cs typeface="Tahoma" panose="020B0604030504040204" pitchFamily="34" charset="0"/>
              </a:rPr>
              <a:t>(Description of the job duty)</a:t>
            </a:r>
          </a:p>
          <a:p>
            <a:pPr marL="457200" lvl="1" indent="0">
              <a:lnSpc>
                <a:spcPct val="100000"/>
              </a:lnSpc>
              <a:buNone/>
            </a:pPr>
            <a:r>
              <a:rPr lang="en-US" sz="2400" dirty="0">
                <a:latin typeface="Tahoma" panose="020B0604030504040204" pitchFamily="34" charset="0"/>
                <a:ea typeface="Tahoma" panose="020B0604030504040204" pitchFamily="34" charset="0"/>
                <a:cs typeface="Tahoma" panose="020B0604030504040204" pitchFamily="34" charset="0"/>
              </a:rPr>
              <a:t>- Oversee the ePAR process and monitor compliance of ePAR forms</a:t>
            </a:r>
          </a:p>
          <a:p>
            <a:pPr marL="457200" lvl="1" indent="0">
              <a:lnSpc>
                <a:spcPct val="100000"/>
              </a:lnSpc>
              <a:buNone/>
            </a:pPr>
            <a:r>
              <a:rPr lang="en-US" sz="2400" dirty="0">
                <a:latin typeface="Tahoma" panose="020B0604030504040204" pitchFamily="34" charset="0"/>
                <a:ea typeface="Tahoma" panose="020B0604030504040204" pitchFamily="34" charset="0"/>
                <a:cs typeface="Tahoma" panose="020B0604030504040204" pitchFamily="34" charset="0"/>
              </a:rPr>
              <a:t>- Advise supervisors regarding performance issues and the applicable </a:t>
            </a:r>
            <a:r>
              <a:rPr lang="en-US" sz="2400" dirty="0" smtClean="0">
                <a:latin typeface="Tahoma" panose="020B0604030504040204" pitchFamily="34" charset="0"/>
                <a:ea typeface="Tahoma" panose="020B0604030504040204" pitchFamily="34" charset="0"/>
                <a:cs typeface="Tahoma" panose="020B0604030504040204" pitchFamily="34" charset="0"/>
              </a:rPr>
              <a:t>documentation</a:t>
            </a: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1" indent="0">
              <a:lnSpc>
                <a:spcPct val="100000"/>
              </a:lnSpc>
              <a:buNone/>
            </a:pPr>
            <a:r>
              <a:rPr lang="en-US" sz="2400" dirty="0">
                <a:latin typeface="Tahoma" panose="020B0604030504040204" pitchFamily="34" charset="0"/>
                <a:ea typeface="Tahoma" panose="020B0604030504040204" pitchFamily="34" charset="0"/>
                <a:cs typeface="Tahoma" panose="020B0604030504040204" pitchFamily="34" charset="0"/>
              </a:rPr>
              <a:t>- Ensure training programs are held on a regular </a:t>
            </a:r>
            <a:r>
              <a:rPr lang="en-US" sz="2400" dirty="0" smtClean="0">
                <a:latin typeface="Tahoma" panose="020B0604030504040204" pitchFamily="34" charset="0"/>
                <a:ea typeface="Tahoma" panose="020B0604030504040204" pitchFamily="34" charset="0"/>
                <a:cs typeface="Tahoma" panose="020B0604030504040204" pitchFamily="34" charset="0"/>
              </a:rPr>
              <a:t>basis</a:t>
            </a: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1" indent="0">
              <a:lnSpc>
                <a:spcPct val="100000"/>
              </a:lnSpc>
              <a:buNone/>
            </a:pPr>
            <a:r>
              <a:rPr lang="en-US" sz="2400" dirty="0">
                <a:latin typeface="Tahoma" panose="020B0604030504040204" pitchFamily="34" charset="0"/>
                <a:ea typeface="Tahoma" panose="020B0604030504040204" pitchFamily="34" charset="0"/>
                <a:cs typeface="Tahoma" panose="020B0604030504040204" pitchFamily="34" charset="0"/>
              </a:rPr>
              <a:t>- Develop and maintain regular performance management workshops for managerial </a:t>
            </a:r>
            <a:r>
              <a:rPr lang="en-US" sz="2400" dirty="0" smtClean="0">
                <a:latin typeface="Tahoma" panose="020B0604030504040204" pitchFamily="34" charset="0"/>
                <a:ea typeface="Tahoma" panose="020B0604030504040204" pitchFamily="34" charset="0"/>
                <a:cs typeface="Tahoma" panose="020B0604030504040204" pitchFamily="34" charset="0"/>
              </a:rPr>
              <a:t>employees</a:t>
            </a: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1" indent="0">
              <a:lnSpc>
                <a:spcPct val="100000"/>
              </a:lnSpc>
              <a:buNone/>
            </a:pPr>
            <a:r>
              <a:rPr lang="en-US" sz="2400" dirty="0">
                <a:latin typeface="Tahoma" panose="020B0604030504040204" pitchFamily="34" charset="0"/>
                <a:ea typeface="Tahoma" panose="020B0604030504040204" pitchFamily="34" charset="0"/>
                <a:cs typeface="Tahoma" panose="020B0604030504040204" pitchFamily="34" charset="0"/>
              </a:rPr>
              <a:t>- Track compliance of managerial </a:t>
            </a:r>
            <a:r>
              <a:rPr lang="en-US" sz="2400" dirty="0" smtClean="0">
                <a:latin typeface="Tahoma" panose="020B0604030504040204" pitchFamily="34" charset="0"/>
                <a:ea typeface="Tahoma" panose="020B0604030504040204" pitchFamily="34" charset="0"/>
                <a:cs typeface="Tahoma" panose="020B0604030504040204" pitchFamily="34" charset="0"/>
              </a:rPr>
              <a:t>forms </a:t>
            </a: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US" dirty="0" smtClean="0"/>
          </a:p>
        </p:txBody>
      </p:sp>
      <p:pic>
        <p:nvPicPr>
          <p:cNvPr id="3" name="Picture 2"/>
          <p:cNvPicPr>
            <a:picLocks noChangeAspect="1"/>
          </p:cNvPicPr>
          <p:nvPr/>
        </p:nvPicPr>
        <p:blipFill rotWithShape="1">
          <a:blip r:embed="rId2"/>
          <a:srcRect l="7812" t="5511" r="7812" b="14886"/>
          <a:stretch/>
        </p:blipFill>
        <p:spPr>
          <a:xfrm>
            <a:off x="8586568" y="5253776"/>
            <a:ext cx="2467305" cy="1325034"/>
          </a:xfrm>
          <a:prstGeom prst="rect">
            <a:avLst/>
          </a:prstGeom>
        </p:spPr>
      </p:pic>
    </p:spTree>
    <p:extLst>
      <p:ext uri="{BB962C8B-B14F-4D97-AF65-F5344CB8AC3E}">
        <p14:creationId xmlns:p14="http://schemas.microsoft.com/office/powerpoint/2010/main" val="208966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 calcmode="lin" valueType="num">
                                      <p:cBhvr additive="base">
                                        <p:cTn id="17"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additive="base">
                                        <p:cTn id="21"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435">
                                            <p:txEl>
                                              <p:pRg st="5" end="5"/>
                                            </p:txEl>
                                          </p:spTgt>
                                        </p:tgtEl>
                                        <p:attrNameLst>
                                          <p:attrName>style.visibility</p:attrName>
                                        </p:attrNameLst>
                                      </p:cBhvr>
                                      <p:to>
                                        <p:strVal val="visible"/>
                                      </p:to>
                                    </p:set>
                                    <p:anim calcmode="lin" valueType="num">
                                      <p:cBhvr additive="base">
                                        <p:cTn id="29"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435">
                                            <p:txEl>
                                              <p:pRg st="6" end="6"/>
                                            </p:txEl>
                                          </p:spTgt>
                                        </p:tgtEl>
                                        <p:attrNameLst>
                                          <p:attrName>style.visibility</p:attrName>
                                        </p:attrNameLst>
                                      </p:cBhvr>
                                      <p:to>
                                        <p:strVal val="visible"/>
                                      </p:to>
                                    </p:set>
                                    <p:anim calcmode="lin" valueType="num">
                                      <p:cBhvr additive="base">
                                        <p:cTn id="33"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406" y="457285"/>
            <a:ext cx="5486400" cy="538462"/>
          </a:xfrm>
        </p:spPr>
        <p:txBody>
          <a:bodyPr>
            <a:noAutofit/>
          </a:bodyPr>
          <a:lstStyle/>
          <a:p>
            <a:pPr algn="ctr">
              <a:lnSpc>
                <a:spcPct val="80000"/>
              </a:lnSpc>
              <a:spcBef>
                <a:spcPts val="1000"/>
              </a:spcBef>
              <a:buClr>
                <a:schemeClr val="accent1"/>
              </a:buClr>
              <a:defRPr/>
            </a:pPr>
            <a:r>
              <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Ratings System</a:t>
            </a:r>
          </a:p>
        </p:txBody>
      </p:sp>
      <p:sp>
        <p:nvSpPr>
          <p:cNvPr id="25603" name="Content Placeholder 2"/>
          <p:cNvSpPr>
            <a:spLocks noGrp="1"/>
          </p:cNvSpPr>
          <p:nvPr>
            <p:ph idx="1"/>
          </p:nvPr>
        </p:nvSpPr>
        <p:spPr>
          <a:xfrm>
            <a:off x="666426" y="1162787"/>
            <a:ext cx="10802319" cy="5502240"/>
          </a:xfrm>
        </p:spPr>
        <p:txBody>
          <a:bodyPr>
            <a:noAutofit/>
          </a:bodyPr>
          <a:lstStyle/>
          <a:p>
            <a:pPr>
              <a:lnSpc>
                <a:spcPct val="100000"/>
              </a:lnSpc>
              <a:spcAft>
                <a:spcPts val="600"/>
              </a:spcAft>
            </a:pPr>
            <a:r>
              <a:rPr lang="en-US" sz="20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Significant </a:t>
            </a:r>
            <a:r>
              <a:rPr lang="en-US" sz="20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Achievement:</a:t>
            </a:r>
            <a:r>
              <a:rPr lang="en-US" sz="20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Employee performance is consistently excellent and exceeds expectations. </a:t>
            </a:r>
            <a:r>
              <a:rPr lang="en-US" dirty="0" smtClean="0">
                <a:latin typeface="Tahoma" panose="020B0604030504040204" pitchFamily="34" charset="0"/>
                <a:ea typeface="Tahoma" panose="020B0604030504040204" pitchFamily="34" charset="0"/>
                <a:cs typeface="Tahoma" panose="020B0604030504040204" pitchFamily="34" charset="0"/>
              </a:rPr>
              <a:t>Demonstrates </a:t>
            </a:r>
            <a:r>
              <a:rPr lang="en-US" dirty="0">
                <a:latin typeface="Tahoma" panose="020B0604030504040204" pitchFamily="34" charset="0"/>
                <a:ea typeface="Tahoma" panose="020B0604030504040204" pitchFamily="34" charset="0"/>
                <a:cs typeface="Tahoma" panose="020B0604030504040204" pitchFamily="34" charset="0"/>
              </a:rPr>
              <a:t>very high level of performance in all areas of responsibility. </a:t>
            </a:r>
            <a:r>
              <a:rPr lang="en-US" dirty="0" smtClean="0">
                <a:latin typeface="Tahoma" panose="020B0604030504040204" pitchFamily="34" charset="0"/>
                <a:ea typeface="Tahoma" panose="020B0604030504040204" pitchFamily="34" charset="0"/>
                <a:cs typeface="Tahoma" panose="020B0604030504040204" pitchFamily="34" charset="0"/>
              </a:rPr>
              <a:t>Viewed </a:t>
            </a:r>
            <a:r>
              <a:rPr lang="en-US" dirty="0">
                <a:latin typeface="Tahoma" panose="020B0604030504040204" pitchFamily="34" charset="0"/>
                <a:ea typeface="Tahoma" panose="020B0604030504040204" pitchFamily="34" charset="0"/>
                <a:cs typeface="Tahoma" panose="020B0604030504040204" pitchFamily="34" charset="0"/>
              </a:rPr>
              <a:t>as a role model in position.  Demonstrates high levels of effort, effectiveness, and judgment.</a:t>
            </a:r>
            <a:endParaRPr lang="en-US" dirty="0"/>
          </a:p>
          <a:p>
            <a:pPr>
              <a:lnSpc>
                <a:spcPct val="100000"/>
              </a:lnSpc>
              <a:spcAft>
                <a:spcPts val="600"/>
              </a:spcAft>
            </a:pPr>
            <a:r>
              <a:rPr lang="en-US"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Full </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Achievement: </a:t>
            </a:r>
            <a:r>
              <a:rPr lang="en-US" dirty="0">
                <a:latin typeface="Tahoma" panose="020B0604030504040204" pitchFamily="34" charset="0"/>
                <a:ea typeface="Tahoma" panose="020B0604030504040204" pitchFamily="34" charset="0"/>
                <a:cs typeface="Tahoma" panose="020B0604030504040204" pitchFamily="34" charset="0"/>
              </a:rPr>
              <a:t>Performance consistently meets the appropriate level of expectations.  Consistent, ongoing accomplishment of goals and ongoing work responsibilities; successful in terms of expected work output, quantity/quality and contribution to unit success.  </a:t>
            </a:r>
          </a:p>
          <a:p>
            <a:pPr>
              <a:lnSpc>
                <a:spcPct val="100000"/>
              </a:lnSpc>
              <a:spcAft>
                <a:spcPts val="600"/>
              </a:spcAft>
            </a:pPr>
            <a:r>
              <a:rPr lang="en-US"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Partial </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Achievement: </a:t>
            </a:r>
            <a:r>
              <a:rPr lang="en-US" dirty="0">
                <a:latin typeface="Tahoma" panose="020B0604030504040204" pitchFamily="34" charset="0"/>
                <a:ea typeface="Tahoma" panose="020B0604030504040204" pitchFamily="34" charset="0"/>
                <a:cs typeface="Tahoma" panose="020B0604030504040204" pitchFamily="34" charset="0"/>
              </a:rPr>
              <a:t>Performance did not consistently meet expectations or at times was below expectations. </a:t>
            </a:r>
            <a:r>
              <a:rPr lang="en-US" dirty="0" smtClean="0">
                <a:latin typeface="Tahoma" panose="020B0604030504040204" pitchFamily="34" charset="0"/>
                <a:ea typeface="Tahoma" panose="020B0604030504040204" pitchFamily="34" charset="0"/>
                <a:cs typeface="Tahoma" panose="020B0604030504040204" pitchFamily="34" charset="0"/>
              </a:rPr>
              <a:t>Inconsistent </a:t>
            </a:r>
            <a:r>
              <a:rPr lang="en-US" dirty="0">
                <a:latin typeface="Tahoma" panose="020B0604030504040204" pitchFamily="34" charset="0"/>
                <a:ea typeface="Tahoma" panose="020B0604030504040204" pitchFamily="34" charset="0"/>
                <a:cs typeface="Tahoma" panose="020B0604030504040204" pitchFamily="34" charset="0"/>
              </a:rPr>
              <a:t>job performance related to goal achievement, quality, quantity of work and/or the individual is not yet technically proficient or does not show sustained and continuing progress toward achieving proficiency, ongoing work results, or goals.  </a:t>
            </a:r>
          </a:p>
          <a:p>
            <a:pPr>
              <a:lnSpc>
                <a:spcPct val="100000"/>
              </a:lnSpc>
              <a:spcAft>
                <a:spcPts val="600"/>
              </a:spcAft>
            </a:pPr>
            <a:r>
              <a:rPr lang="en-US"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Unacceptable </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Achievement: </a:t>
            </a:r>
            <a:r>
              <a:rPr lang="en-US" dirty="0">
                <a:latin typeface="Tahoma" panose="020B0604030504040204" pitchFamily="34" charset="0"/>
                <a:ea typeface="Tahoma" panose="020B0604030504040204" pitchFamily="34" charset="0"/>
                <a:cs typeface="Tahoma" panose="020B0604030504040204" pitchFamily="34" charset="0"/>
              </a:rPr>
              <a:t>Performance did not meet most objectives and/or did not demonstrate results at the expected level. </a:t>
            </a:r>
            <a:r>
              <a:rPr lang="en-US" dirty="0" smtClean="0">
                <a:latin typeface="Tahoma" panose="020B0604030504040204" pitchFamily="34" charset="0"/>
                <a:ea typeface="Tahoma" panose="020B0604030504040204" pitchFamily="34" charset="0"/>
                <a:cs typeface="Tahoma" panose="020B0604030504040204" pitchFamily="34" charset="0"/>
              </a:rPr>
              <a:t>Termination </a:t>
            </a:r>
            <a:r>
              <a:rPr lang="en-US" dirty="0">
                <a:latin typeface="Tahoma" panose="020B0604030504040204" pitchFamily="34" charset="0"/>
                <a:ea typeface="Tahoma" panose="020B0604030504040204" pitchFamily="34" charset="0"/>
                <a:cs typeface="Tahoma" panose="020B0604030504040204" pitchFamily="34" charset="0"/>
              </a:rPr>
              <a:t>for cause is likely unless performance materially improves promptly.</a:t>
            </a:r>
          </a:p>
          <a:p>
            <a:pPr>
              <a:lnSpc>
                <a:spcPct val="100000"/>
              </a:lnSpc>
            </a:pPr>
            <a:r>
              <a:rPr lang="en-US"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 </a:t>
            </a:r>
            <a:r>
              <a:rPr lang="en-US" sz="20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Ratings System descriptions seen above are on the Employee tab in every performance review.</a:t>
            </a:r>
          </a:p>
        </p:txBody>
      </p:sp>
    </p:spTree>
    <p:extLst>
      <p:ext uri="{BB962C8B-B14F-4D97-AF65-F5344CB8AC3E}">
        <p14:creationId xmlns:p14="http://schemas.microsoft.com/office/powerpoint/2010/main" val="268160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24027" y="1624737"/>
            <a:ext cx="7756902" cy="3660185"/>
          </a:xfrm>
        </p:spPr>
        <p:txBody>
          <a:bodyPr>
            <a:normAutofit fontScale="25000" lnSpcReduction="20000"/>
          </a:bodyPr>
          <a:lstStyle/>
          <a:p>
            <a:pPr algn="ctr">
              <a:lnSpc>
                <a:spcPct val="120000"/>
              </a:lnSpc>
              <a:spcAft>
                <a:spcPts val="600"/>
              </a:spcAft>
              <a:defRPr/>
            </a:pPr>
            <a:r>
              <a:rPr lang="en-US" sz="14400" b="1" dirty="0" smtClean="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a:t>
            </a: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Managerial Performance Review</a:t>
            </a:r>
          </a:p>
          <a:p>
            <a:pPr algn="ctr">
              <a:lnSpc>
                <a:spcPct val="120000"/>
              </a:lnSpc>
              <a:spcAft>
                <a:spcPts val="600"/>
              </a:spcAft>
              <a:defRPr/>
            </a:pPr>
            <a:r>
              <a:rPr lang="en-US" sz="11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3: Individual Goals/Performance Objectives</a:t>
            </a:r>
          </a:p>
          <a:p>
            <a:pPr algn="ctr">
              <a:lnSpc>
                <a:spcPct val="120000"/>
              </a:lnSpc>
              <a:defRPr/>
            </a:pP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Red indicates both the Mgr. employee and their supervisor </a:t>
            </a:r>
            <a:r>
              <a:rPr lang="en-US" sz="8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will</a:t>
            </a: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be completing part of the section</a:t>
            </a:r>
          </a:p>
          <a:p>
            <a:pPr algn="ctr">
              <a:defRPr/>
            </a:pPr>
            <a:endParaRPr lang="en-US" sz="128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8117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684" y="640018"/>
            <a:ext cx="8153400" cy="671290"/>
          </a:xfrm>
        </p:spPr>
        <p:txBody>
          <a:bodyPr>
            <a:noAutofit/>
          </a:bodyPr>
          <a:lstStyle/>
          <a:p>
            <a:pPr algn="ctr">
              <a:defRPr/>
            </a:pPr>
            <a:r>
              <a:rPr lang="en-US" sz="3600"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Ind. Goals/Performance Objectives</a:t>
            </a:r>
          </a:p>
        </p:txBody>
      </p:sp>
      <p:sp>
        <p:nvSpPr>
          <p:cNvPr id="21507" name="Content Placeholder 2"/>
          <p:cNvSpPr>
            <a:spLocks noGrp="1"/>
          </p:cNvSpPr>
          <p:nvPr>
            <p:ph idx="1"/>
          </p:nvPr>
        </p:nvSpPr>
        <p:spPr>
          <a:xfrm>
            <a:off x="619932" y="1565332"/>
            <a:ext cx="10879810" cy="3440621"/>
          </a:xfrm>
        </p:spPr>
        <p:txBody>
          <a:bodyPr>
            <a:noAutofit/>
          </a:bodyPr>
          <a:lstStyle/>
          <a:p>
            <a:pPr>
              <a:lnSpc>
                <a:spcPct val="100000"/>
              </a:lnSpc>
              <a:spcAft>
                <a:spcPts val="600"/>
              </a:spcAft>
            </a:pPr>
            <a:r>
              <a:rPr lang="en-US" sz="2200" b="1" dirty="0" smtClean="0">
                <a:latin typeface="Tahoma" panose="020B0604030504040204" pitchFamily="34" charset="0"/>
                <a:ea typeface="Tahoma" panose="020B0604030504040204" pitchFamily="34" charset="0"/>
                <a:cs typeface="Tahoma" panose="020B0604030504040204" pitchFamily="34" charset="0"/>
              </a:rPr>
              <a:t> Employees </a:t>
            </a:r>
            <a:r>
              <a:rPr lang="en-US" sz="2200" b="1" dirty="0">
                <a:latin typeface="Tahoma" panose="020B0604030504040204" pitchFamily="34" charset="0"/>
                <a:ea typeface="Tahoma" panose="020B0604030504040204" pitchFamily="34" charset="0"/>
                <a:cs typeface="Tahoma" panose="020B0604030504040204" pitchFamily="34" charset="0"/>
              </a:rPr>
              <a:t>who received a Managerial Review last year:</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The goals that were set in last year’s performance review carry over to the new review. </a:t>
            </a:r>
            <a:r>
              <a:rPr lang="en-US" sz="2000" dirty="0" smtClean="0">
                <a:latin typeface="Tahoma" panose="020B0604030504040204" pitchFamily="34" charset="0"/>
                <a:ea typeface="Tahoma" panose="020B0604030504040204" pitchFamily="34" charset="0"/>
                <a:cs typeface="Tahoma" panose="020B0604030504040204" pitchFamily="34" charset="0"/>
              </a:rPr>
              <a:t>Provide </a:t>
            </a:r>
            <a:r>
              <a:rPr lang="en-US" sz="2000" dirty="0">
                <a:latin typeface="Tahoma" panose="020B0604030504040204" pitchFamily="34" charset="0"/>
                <a:ea typeface="Tahoma" panose="020B0604030504040204" pitchFamily="34" charset="0"/>
                <a:cs typeface="Tahoma" panose="020B0604030504040204" pitchFamily="34" charset="0"/>
              </a:rPr>
              <a:t>input on your performance as it relates to these goals. </a:t>
            </a:r>
            <a:r>
              <a:rPr lang="en-US" sz="2000" dirty="0" smtClean="0">
                <a:latin typeface="Tahoma" panose="020B0604030504040204" pitchFamily="34" charset="0"/>
                <a:ea typeface="Tahoma" panose="020B0604030504040204" pitchFamily="34" charset="0"/>
                <a:cs typeface="Tahoma" panose="020B0604030504040204" pitchFamily="34" charset="0"/>
              </a:rPr>
              <a:t>If </a:t>
            </a:r>
            <a:r>
              <a:rPr lang="en-US" sz="2000" dirty="0">
                <a:latin typeface="Tahoma" panose="020B0604030504040204" pitchFamily="34" charset="0"/>
                <a:ea typeface="Tahoma" panose="020B0604030504040204" pitchFamily="34" charset="0"/>
                <a:cs typeface="Tahoma" panose="020B0604030504040204" pitchFamily="34" charset="0"/>
              </a:rPr>
              <a:t>a goal was changed during the year, edit accordingly.</a:t>
            </a:r>
            <a:endParaRPr lang="en-US" sz="2400" b="1" dirty="0">
              <a:latin typeface="Tahoma" panose="020B0604030504040204" pitchFamily="34" charset="0"/>
              <a:ea typeface="Tahoma" panose="020B0604030504040204" pitchFamily="34" charset="0"/>
              <a:cs typeface="Tahoma" panose="020B0604030504040204" pitchFamily="34" charset="0"/>
            </a:endParaRPr>
          </a:p>
          <a:p>
            <a:pPr>
              <a:lnSpc>
                <a:spcPct val="100000"/>
              </a:lnSpc>
              <a:spcAft>
                <a:spcPts val="600"/>
              </a:spcAft>
            </a:pPr>
            <a:r>
              <a:rPr lang="en-US" sz="2200" b="1" dirty="0" smtClean="0">
                <a:latin typeface="Tahoma" panose="020B0604030504040204" pitchFamily="34" charset="0"/>
                <a:ea typeface="Tahoma" panose="020B0604030504040204" pitchFamily="34" charset="0"/>
                <a:cs typeface="Tahoma" panose="020B0604030504040204" pitchFamily="34" charset="0"/>
              </a:rPr>
              <a:t> Employees </a:t>
            </a:r>
            <a:r>
              <a:rPr lang="en-US" sz="2200" b="1" dirty="0">
                <a:latin typeface="Tahoma" panose="020B0604030504040204" pitchFamily="34" charset="0"/>
                <a:ea typeface="Tahoma" panose="020B0604030504040204" pitchFamily="34" charset="0"/>
                <a:cs typeface="Tahoma" panose="020B0604030504040204" pitchFamily="34" charset="0"/>
              </a:rPr>
              <a:t>who did not receive a Managerial Review last year: </a:t>
            </a:r>
            <a:r>
              <a:rPr lang="en-US" sz="2000" dirty="0">
                <a:latin typeface="Tahoma" panose="020B0604030504040204" pitchFamily="34" charset="0"/>
                <a:ea typeface="Tahoma" panose="020B0604030504040204" pitchFamily="34" charset="0"/>
                <a:cs typeface="Tahoma" panose="020B0604030504040204" pitchFamily="34" charset="0"/>
              </a:rPr>
              <a:t>The employee will either fill in the goals given by their supervisor since their hire date, transfer date, etc. or leave the section blank if they are a recent New Hire or have not received goals.  </a:t>
            </a:r>
          </a:p>
          <a:p>
            <a:pPr>
              <a:lnSpc>
                <a:spcPct val="100000"/>
              </a:lnSpc>
            </a:pPr>
            <a:r>
              <a:rPr lang="en-US" sz="2200" b="1" dirty="0" smtClean="0">
                <a:latin typeface="Tahoma" panose="020B0604030504040204" pitchFamily="34" charset="0"/>
                <a:ea typeface="Tahoma" panose="020B0604030504040204" pitchFamily="34" charset="0"/>
                <a:cs typeface="Tahoma" panose="020B0604030504040204" pitchFamily="34" charset="0"/>
              </a:rPr>
              <a:t> Supervisors</a:t>
            </a:r>
            <a:r>
              <a:rPr lang="en-US" sz="2200" b="1" dirty="0">
                <a:latin typeface="Tahoma" panose="020B0604030504040204" pitchFamily="34" charset="0"/>
                <a:ea typeface="Tahoma" panose="020B0604030504040204" pitchFamily="34" charset="0"/>
                <a:cs typeface="Tahoma" panose="020B0604030504040204" pitchFamily="34" charset="0"/>
              </a:rPr>
              <a:t>:</a:t>
            </a:r>
            <a:r>
              <a:rPr lang="en-US" sz="2000" dirty="0">
                <a:latin typeface="Tahoma" panose="020B0604030504040204" pitchFamily="34" charset="0"/>
                <a:ea typeface="Tahoma" panose="020B0604030504040204" pitchFamily="34" charset="0"/>
                <a:cs typeface="Tahoma" panose="020B0604030504040204" pitchFamily="34" charset="0"/>
              </a:rPr>
              <a:t> Either select N/A in the Ratings dropdown menu or rate the goals accordingly.  Add Comments to substantiate the rating</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82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01518" y="1637654"/>
            <a:ext cx="7790481" cy="3197817"/>
          </a:xfrm>
        </p:spPr>
        <p:txBody>
          <a:bodyPr>
            <a:normAutofit fontScale="25000" lnSpcReduction="20000"/>
          </a:bodyPr>
          <a:lstStyle/>
          <a:p>
            <a:pPr algn="ctr">
              <a:lnSpc>
                <a:spcPct val="120000"/>
              </a:lnSpc>
              <a:defRPr/>
            </a:pPr>
            <a:r>
              <a:rPr lang="en-US" sz="160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nSpc>
                <a:spcPct val="120000"/>
              </a:lnSpc>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lgn="ctr">
              <a:lnSpc>
                <a:spcPct val="120000"/>
              </a:lnSpc>
              <a:spcAft>
                <a:spcPts val="600"/>
              </a:spcAft>
              <a:defRPr/>
            </a:pPr>
            <a:r>
              <a:rPr lang="en-US" sz="144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4: Department/Division Goals/Performance Objectives</a:t>
            </a:r>
          </a:p>
          <a:p>
            <a:pPr algn="ctr">
              <a:lnSpc>
                <a:spcPct val="120000"/>
              </a:lnSpc>
              <a:defRPr/>
            </a:pPr>
            <a:r>
              <a:rPr lang="en-US" sz="96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Green indicates the supervisor of the Mgr. employee will be completing the section</a:t>
            </a:r>
          </a:p>
          <a:p>
            <a:pPr algn="ctr">
              <a:defRPr/>
            </a:pPr>
            <a:endParaRPr lang="en-US" sz="144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285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5" y="622871"/>
            <a:ext cx="10855234" cy="538943"/>
          </a:xfrm>
        </p:spPr>
        <p:txBody>
          <a:bodyPr>
            <a:noAutofit/>
          </a:bodyPr>
          <a:lstStyle/>
          <a:p>
            <a:pPr algn="ctr">
              <a:defRPr/>
            </a:pPr>
            <a:r>
              <a:rPr lang="en-US" sz="3200" dirty="0">
                <a:solidFill>
                  <a:srgbClr val="00B050"/>
                </a:solidFill>
                <a:latin typeface="Tahoma" panose="020B0604030504040204" pitchFamily="34" charset="0"/>
                <a:ea typeface="Tahoma" panose="020B0604030504040204" pitchFamily="34" charset="0"/>
                <a:cs typeface="Tahoma" panose="020B0604030504040204" pitchFamily="34" charset="0"/>
              </a:rPr>
              <a:t>Department/Division Goals/Performance Objectives</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1507" name="Content Placeholder 2"/>
          <p:cNvSpPr>
            <a:spLocks noGrp="1"/>
          </p:cNvSpPr>
          <p:nvPr>
            <p:ph idx="1"/>
          </p:nvPr>
        </p:nvSpPr>
        <p:spPr>
          <a:xfrm>
            <a:off x="790414" y="1289299"/>
            <a:ext cx="10817817" cy="5452464"/>
          </a:xfrm>
        </p:spPr>
        <p:txBody>
          <a:bodyPr>
            <a:noAutofit/>
          </a:bodyPr>
          <a:lstStyle/>
          <a:p>
            <a:pPr>
              <a:lnSpc>
                <a:spcPct val="100000"/>
              </a:lnSpc>
              <a:spcAft>
                <a:spcPts val="600"/>
              </a:spcAft>
            </a:pPr>
            <a:r>
              <a:rPr lang="en-US" sz="2000" dirty="0" smtClean="0">
                <a:latin typeface="Tahoma" panose="020B0604030504040204" pitchFamily="34" charset="0"/>
                <a:ea typeface="Tahoma" panose="020B0604030504040204" pitchFamily="34" charset="0"/>
                <a:cs typeface="Tahoma" panose="020B0604030504040204" pitchFamily="34" charset="0"/>
              </a:rPr>
              <a:t> Supervisor </a:t>
            </a:r>
            <a:r>
              <a:rPr lang="en-US" sz="2000" dirty="0">
                <a:latin typeface="Tahoma" panose="020B0604030504040204" pitchFamily="34" charset="0"/>
                <a:ea typeface="Tahoma" panose="020B0604030504040204" pitchFamily="34" charset="0"/>
                <a:cs typeface="Tahoma" panose="020B0604030504040204" pitchFamily="34" charset="0"/>
              </a:rPr>
              <a:t>completes </a:t>
            </a:r>
            <a:r>
              <a:rPr lang="en-US" sz="2000" b="1" i="1" dirty="0">
                <a:solidFill>
                  <a:srgbClr val="00B050"/>
                </a:solidFill>
                <a:latin typeface="Tahoma" panose="020B0604030504040204" pitchFamily="34" charset="0"/>
                <a:ea typeface="Tahoma" panose="020B0604030504040204" pitchFamily="34" charset="0"/>
                <a:cs typeface="Tahoma" panose="020B0604030504040204" pitchFamily="34" charset="0"/>
              </a:rPr>
              <a:t>before</a:t>
            </a:r>
            <a:r>
              <a:rPr lang="en-US" sz="2000" dirty="0">
                <a:latin typeface="Tahoma" panose="020B0604030504040204" pitchFamily="34" charset="0"/>
                <a:ea typeface="Tahoma" panose="020B0604030504040204" pitchFamily="34" charset="0"/>
                <a:cs typeface="Tahoma" panose="020B0604030504040204" pitchFamily="34" charset="0"/>
              </a:rPr>
              <a:t> Mgr. employee writes their individual goals – ensures individual goals are aligned with Department/Division goals</a:t>
            </a:r>
          </a:p>
          <a:p>
            <a:pPr lvl="1">
              <a:lnSpc>
                <a:spcPct val="100000"/>
              </a:lnSpc>
              <a:spcAft>
                <a:spcPts val="600"/>
              </a:spcAft>
            </a:pPr>
            <a:r>
              <a:rPr lang="en-US" sz="2000" b="1" dirty="0" smtClean="0">
                <a:latin typeface="Tahoma" panose="020B0604030504040204" pitchFamily="34" charset="0"/>
                <a:ea typeface="Tahoma" panose="020B0604030504040204" pitchFamily="34" charset="0"/>
                <a:cs typeface="Tahoma" panose="020B0604030504040204" pitchFamily="34" charset="0"/>
              </a:rPr>
              <a:t> Click </a:t>
            </a:r>
            <a:r>
              <a:rPr lang="en-US" sz="2000" b="1" dirty="0">
                <a:latin typeface="Tahoma" panose="020B0604030504040204" pitchFamily="34" charset="0"/>
                <a:ea typeface="Tahoma" panose="020B0604030504040204" pitchFamily="34" charset="0"/>
                <a:cs typeface="Tahoma" panose="020B0604030504040204" pitchFamily="34" charset="0"/>
              </a:rPr>
              <a:t>“Department/Division Goals” on Home screen </a:t>
            </a:r>
            <a:r>
              <a:rPr lang="en-US" sz="2000" dirty="0">
                <a:latin typeface="Tahoma" panose="020B0604030504040204" pitchFamily="34" charset="0"/>
                <a:ea typeface="Tahoma" panose="020B0604030504040204" pitchFamily="34" charset="0"/>
                <a:cs typeface="Tahoma" panose="020B0604030504040204" pitchFamily="34" charset="0"/>
              </a:rPr>
              <a:t>and add each goal one by one; on Part 4 of each employee’s review, select each department/division goal on the dropdown box and the description will flood in automatically. </a:t>
            </a:r>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en-US" sz="2000" dirty="0">
              <a:latin typeface="Tahoma" panose="020B0604030504040204" pitchFamily="34" charset="0"/>
              <a:ea typeface="Tahoma" panose="020B0604030504040204" pitchFamily="34" charset="0"/>
              <a:cs typeface="Tahoma" panose="020B0604030504040204" pitchFamily="34" charset="0"/>
            </a:endParaRPr>
          </a:p>
          <a:p>
            <a:pPr marL="91440" indent="0">
              <a:lnSpc>
                <a:spcPct val="100000"/>
              </a:lnSpc>
              <a:buNone/>
            </a:pPr>
            <a:endParaRPr lang="en-US" sz="2000" dirty="0" smtClean="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2000" dirty="0" smtClean="0">
                <a:latin typeface="Tahoma" panose="020B0604030504040204" pitchFamily="34" charset="0"/>
                <a:ea typeface="Tahoma" panose="020B0604030504040204" pitchFamily="34" charset="0"/>
                <a:cs typeface="Tahoma" panose="020B0604030504040204" pitchFamily="34" charset="0"/>
              </a:rPr>
              <a:t> Beginning October 1, </a:t>
            </a:r>
            <a:r>
              <a:rPr lang="en-US" sz="2000" dirty="0">
                <a:latin typeface="Tahoma" panose="020B0604030504040204" pitchFamily="34" charset="0"/>
                <a:ea typeface="Tahoma" panose="020B0604030504040204" pitchFamily="34" charset="0"/>
                <a:cs typeface="Tahoma" panose="020B0604030504040204" pitchFamily="34" charset="0"/>
              </a:rPr>
              <a:t>Mgr. employee can begin Self-Evaluation, Supervisor can begin Department/Division Goals; once Department/Division goals done, Mgr. employee can complete their individual goals and finalize their self-eval. </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229" y="3008614"/>
            <a:ext cx="9171817" cy="2468983"/>
          </a:xfrm>
          <a:prstGeom prst="rect">
            <a:avLst/>
          </a:prstGeom>
        </p:spPr>
      </p:pic>
      <p:sp>
        <p:nvSpPr>
          <p:cNvPr id="4" name="Right Arrow 3"/>
          <p:cNvSpPr/>
          <p:nvPr/>
        </p:nvSpPr>
        <p:spPr>
          <a:xfrm>
            <a:off x="1308614" y="3138087"/>
            <a:ext cx="1828800" cy="6664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54644" y="4602997"/>
            <a:ext cx="557940" cy="681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30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8" end="8"/>
                                            </p:txEl>
                                          </p:spTgt>
                                        </p:tgtEl>
                                        <p:attrNameLst>
                                          <p:attrName>style.visibility</p:attrName>
                                        </p:attrNameLst>
                                      </p:cBhvr>
                                      <p:to>
                                        <p:strVal val="visible"/>
                                      </p:to>
                                    </p:set>
                                    <p:anim calcmode="lin" valueType="num">
                                      <p:cBhvr additive="base">
                                        <p:cTn id="7"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1000" y="1462008"/>
            <a:ext cx="8001000" cy="3368298"/>
          </a:xfrm>
        </p:spPr>
        <p:txBody>
          <a:bodyPr>
            <a:normAutofit fontScale="25000" lnSpcReduction="20000"/>
          </a:bodyPr>
          <a:lstStyle/>
          <a:p>
            <a:pPr algn="ctr">
              <a:lnSpc>
                <a:spcPct val="120000"/>
              </a:lnSpc>
              <a:spcBef>
                <a:spcPct val="0"/>
              </a:spcBef>
              <a:defRPr/>
            </a:pP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nSpc>
                <a:spcPct val="120000"/>
              </a:lnSpc>
              <a:defRPr/>
            </a:pPr>
            <a:endParaRPr lang="en-US" sz="4000" dirty="0"/>
          </a:p>
          <a:p>
            <a:pPr algn="ctr">
              <a:lnSpc>
                <a:spcPct val="120000"/>
              </a:lnSpc>
              <a:spcBef>
                <a:spcPct val="0"/>
              </a:spcBef>
              <a:defRPr/>
            </a:pPr>
            <a:r>
              <a:rPr lang="en-US" sz="14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5: New Individual Goals/Objectives</a:t>
            </a:r>
          </a:p>
          <a:p>
            <a:pPr algn="ctr">
              <a:lnSpc>
                <a:spcPct val="120000"/>
              </a:lnSpc>
              <a:spcBef>
                <a:spcPct val="0"/>
              </a:spcBef>
              <a:defRPr/>
            </a:pPr>
            <a:endParaRPr lang="en-US" sz="3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Bef>
                <a:spcPct val="0"/>
              </a:spcBef>
              <a:defRPr/>
            </a:pP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(Red indicates the Mgr. employee and </a:t>
            </a:r>
            <a:r>
              <a:rPr lang="en-US" sz="8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possibly</a:t>
            </a: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their supervisor will be completing part of the section) </a:t>
            </a:r>
          </a:p>
          <a:p>
            <a:pPr algn="ctr">
              <a:spcBef>
                <a:spcPct val="0"/>
              </a:spcBef>
              <a:defRPr/>
            </a:pPr>
            <a:endParaRPr lang="en-US" sz="14400" b="1" dirty="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rotWithShape="1">
          <a:blip r:embed="rId3"/>
          <a:srcRect l="7298" t="7888" b="2704"/>
          <a:stretch/>
        </p:blipFill>
        <p:spPr>
          <a:xfrm>
            <a:off x="7331531" y="4680488"/>
            <a:ext cx="2246422" cy="2004050"/>
          </a:xfrm>
          <a:prstGeom prst="rect">
            <a:avLst/>
          </a:prstGeom>
        </p:spPr>
      </p:pic>
    </p:spTree>
    <p:extLst>
      <p:ext uri="{BB962C8B-B14F-4D97-AF65-F5344CB8AC3E}">
        <p14:creationId xmlns:p14="http://schemas.microsoft.com/office/powerpoint/2010/main" val="2598770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740" y="542498"/>
            <a:ext cx="5686425" cy="685800"/>
          </a:xfrm>
        </p:spPr>
        <p:txBody>
          <a:bodyPr>
            <a:norm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Goal Setting Guidelines</a:t>
            </a:r>
          </a:p>
        </p:txBody>
      </p:sp>
      <p:sp>
        <p:nvSpPr>
          <p:cNvPr id="30723" name="Content Placeholder 2"/>
          <p:cNvSpPr>
            <a:spLocks noGrp="1"/>
          </p:cNvSpPr>
          <p:nvPr>
            <p:ph idx="1"/>
          </p:nvPr>
        </p:nvSpPr>
        <p:spPr>
          <a:xfrm>
            <a:off x="790414" y="1360004"/>
            <a:ext cx="10724827" cy="4854815"/>
          </a:xfrm>
        </p:spPr>
        <p:txBody>
          <a:bodyPr>
            <a:normAutofit/>
          </a:bodyPr>
          <a:lstStyle/>
          <a:p>
            <a:pPr>
              <a:lnSpc>
                <a:spcPct val="100000"/>
              </a:lnSpc>
              <a:spcAft>
                <a:spcPts val="600"/>
              </a:spcAft>
            </a:pPr>
            <a:r>
              <a:rPr lang="en-US" sz="2200" b="1" dirty="0" smtClean="0">
                <a:latin typeface="Tahoma" panose="020B0604030504040204" pitchFamily="34" charset="0"/>
                <a:ea typeface="Tahoma" panose="020B0604030504040204" pitchFamily="34" charset="0"/>
                <a:cs typeface="Tahoma" panose="020B0604030504040204" pitchFamily="34" charset="0"/>
              </a:rPr>
              <a:t> Goal </a:t>
            </a:r>
            <a:r>
              <a:rPr lang="en-US" sz="2200" b="1" dirty="0">
                <a:latin typeface="Tahoma" panose="020B0604030504040204" pitchFamily="34" charset="0"/>
                <a:ea typeface="Tahoma" panose="020B0604030504040204" pitchFamily="34" charset="0"/>
                <a:cs typeface="Tahoma" panose="020B0604030504040204" pitchFamily="34" charset="0"/>
              </a:rPr>
              <a:t>setting in partnership is an effective strategy. </a:t>
            </a:r>
            <a:r>
              <a:rPr lang="en-US" sz="2200" b="1" dirty="0" smtClean="0">
                <a:latin typeface="Tahoma" panose="020B0604030504040204" pitchFamily="34" charset="0"/>
                <a:ea typeface="Tahoma" panose="020B0604030504040204" pitchFamily="34" charset="0"/>
                <a:cs typeface="Tahoma" panose="020B0604030504040204" pitchFamily="34" charset="0"/>
              </a:rPr>
              <a:t>The </a:t>
            </a:r>
            <a:r>
              <a:rPr lang="en-US" sz="2200" b="1" dirty="0">
                <a:latin typeface="Tahoma" panose="020B0604030504040204" pitchFamily="34" charset="0"/>
                <a:ea typeface="Tahoma" panose="020B0604030504040204" pitchFamily="34" charset="0"/>
                <a:cs typeface="Tahoma" panose="020B0604030504040204" pitchFamily="34" charset="0"/>
              </a:rPr>
              <a:t>Review system is designed accordingly.</a:t>
            </a:r>
          </a:p>
          <a:p>
            <a:pPr>
              <a:lnSpc>
                <a:spcPct val="100000"/>
              </a:lnSpc>
            </a:pP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Potential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Issues with </a:t>
            </a:r>
            <a:r>
              <a:rPr lang="en-US" sz="2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Manager completing solely:</a:t>
            </a:r>
            <a:endPar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nSpc>
                <a:spcPct val="100000"/>
              </a:lnSpc>
              <a:spcBef>
                <a:spcPct val="50000"/>
              </a:spcBef>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The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employee feels left out of the </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process</a:t>
            </a:r>
          </a:p>
          <a:p>
            <a:pPr lvl="1">
              <a:lnSpc>
                <a:spcPct val="100000"/>
              </a:lnSpc>
              <a:spcBef>
                <a:spcPct val="50000"/>
              </a:spcBef>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Limited buy-in from the employee</a:t>
            </a:r>
          </a:p>
          <a:p>
            <a:pPr lvl="1">
              <a:lnSpc>
                <a:spcPct val="100000"/>
              </a:lnSpc>
              <a:spcBef>
                <a:spcPct val="50000"/>
              </a:spcBef>
              <a:spcAft>
                <a:spcPts val="1200"/>
              </a:spcAft>
            </a:pP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Resentment towards the manager may develop</a:t>
            </a:r>
          </a:p>
          <a:p>
            <a:pPr>
              <a:lnSpc>
                <a:spcPct val="100000"/>
              </a:lnSpc>
            </a:pPr>
            <a:r>
              <a:rPr lang="en-US" sz="2000" b="1" dirty="0" smtClean="0">
                <a:latin typeface="Tahoma" panose="020B0604030504040204" pitchFamily="34" charset="0"/>
                <a:ea typeface="Tahoma" panose="020B0604030504040204" pitchFamily="34" charset="0"/>
                <a:cs typeface="Tahoma" panose="020B0604030504040204" pitchFamily="34" charset="0"/>
              </a:rPr>
              <a:t> Potential </a:t>
            </a:r>
            <a:r>
              <a:rPr lang="en-US" sz="2000" b="1" dirty="0">
                <a:latin typeface="Tahoma" panose="020B0604030504040204" pitchFamily="34" charset="0"/>
                <a:ea typeface="Tahoma" panose="020B0604030504040204" pitchFamily="34" charset="0"/>
                <a:cs typeface="Tahoma" panose="020B0604030504040204" pitchFamily="34" charset="0"/>
              </a:rPr>
              <a:t>Issues with Employee completing solely:</a:t>
            </a:r>
          </a:p>
          <a:p>
            <a:pPr lvl="1">
              <a:lnSpc>
                <a:spcPct val="110000"/>
              </a:lnSpc>
              <a:spcBef>
                <a:spcPct val="50000"/>
              </a:spcBef>
            </a:pPr>
            <a:r>
              <a:rPr lang="en-US" sz="2000" dirty="0" smtClean="0">
                <a:latin typeface="Tahoma" panose="020B0604030504040204" pitchFamily="34" charset="0"/>
                <a:ea typeface="Tahoma" panose="020B0604030504040204" pitchFamily="34" charset="0"/>
                <a:cs typeface="Tahoma" panose="020B0604030504040204" pitchFamily="34" charset="0"/>
              </a:rPr>
              <a:t> Misalignment </a:t>
            </a:r>
            <a:r>
              <a:rPr lang="en-US" sz="2000" dirty="0">
                <a:latin typeface="Tahoma" panose="020B0604030504040204" pitchFamily="34" charset="0"/>
                <a:ea typeface="Tahoma" panose="020B0604030504040204" pitchFamily="34" charset="0"/>
                <a:cs typeface="Tahoma" panose="020B0604030504040204" pitchFamily="34" charset="0"/>
              </a:rPr>
              <a:t>with overall organizational/departmental goals</a:t>
            </a:r>
          </a:p>
          <a:p>
            <a:pPr lvl="1">
              <a:lnSpc>
                <a:spcPct val="110000"/>
              </a:lnSpc>
              <a:spcBef>
                <a:spcPct val="50000"/>
              </a:spcBef>
            </a:pPr>
            <a:r>
              <a:rPr lang="en-US" sz="2000" dirty="0" smtClean="0">
                <a:latin typeface="Tahoma" panose="020B0604030504040204" pitchFamily="34" charset="0"/>
                <a:ea typeface="Tahoma" panose="020B0604030504040204" pitchFamily="34" charset="0"/>
                <a:cs typeface="Tahoma" panose="020B0604030504040204" pitchFamily="34" charset="0"/>
              </a:rPr>
              <a:t> Goals </a:t>
            </a:r>
            <a:r>
              <a:rPr lang="en-US" sz="2000" dirty="0">
                <a:latin typeface="Tahoma" panose="020B0604030504040204" pitchFamily="34" charset="0"/>
                <a:ea typeface="Tahoma" panose="020B0604030504040204" pitchFamily="34" charset="0"/>
                <a:cs typeface="Tahoma" panose="020B0604030504040204" pitchFamily="34" charset="0"/>
              </a:rPr>
              <a:t>may be focused on existing strengths of employee rather than challenging the employee to grow in other areas that are outside his/her comfort zone</a:t>
            </a:r>
          </a:p>
          <a:p>
            <a:pPr lvl="1">
              <a:spcBef>
                <a:spcPct val="500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8982560" y="2369710"/>
            <a:ext cx="2532681" cy="1897065"/>
          </a:xfrm>
          <a:prstGeom prst="rect">
            <a:avLst/>
          </a:prstGeom>
        </p:spPr>
      </p:pic>
    </p:spTree>
    <p:extLst>
      <p:ext uri="{BB962C8B-B14F-4D97-AF65-F5344CB8AC3E}">
        <p14:creationId xmlns:p14="http://schemas.microsoft.com/office/powerpoint/2010/main" val="316715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23">
                                            <p:txEl>
                                              <p:pRg st="6" end="6"/>
                                            </p:txEl>
                                          </p:spTgt>
                                        </p:tgtEl>
                                        <p:attrNameLst>
                                          <p:attrName>style.visibility</p:attrName>
                                        </p:attrNameLst>
                                      </p:cBhvr>
                                      <p:to>
                                        <p:strVal val="visible"/>
                                      </p:to>
                                    </p:set>
                                    <p:anim calcmode="lin" valueType="num">
                                      <p:cBhvr additive="base">
                                        <p:cTn id="43"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723">
                                            <p:txEl>
                                              <p:pRg st="7" end="7"/>
                                            </p:txEl>
                                          </p:spTgt>
                                        </p:tgtEl>
                                        <p:attrNameLst>
                                          <p:attrName>style.visibility</p:attrName>
                                        </p:attrNameLst>
                                      </p:cBhvr>
                                      <p:to>
                                        <p:strVal val="visible"/>
                                      </p:to>
                                    </p:set>
                                    <p:anim calcmode="lin" valueType="num">
                                      <p:cBhvr additive="base">
                                        <p:cTn id="49"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1" y="456469"/>
            <a:ext cx="5686425" cy="685800"/>
          </a:xfrm>
        </p:spPr>
        <p:txBody>
          <a:bodyPr>
            <a:norm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Goal Setting Guidelines</a:t>
            </a:r>
          </a:p>
        </p:txBody>
      </p:sp>
      <p:sp>
        <p:nvSpPr>
          <p:cNvPr id="30723" name="Content Placeholder 2"/>
          <p:cNvSpPr>
            <a:spLocks noGrp="1"/>
          </p:cNvSpPr>
          <p:nvPr>
            <p:ph idx="1"/>
          </p:nvPr>
        </p:nvSpPr>
        <p:spPr>
          <a:xfrm>
            <a:off x="759418" y="1272896"/>
            <a:ext cx="10662834" cy="5344880"/>
          </a:xfrm>
        </p:spPr>
        <p:txBody>
          <a:bodyPr>
            <a:normAutofit/>
          </a:bodyPr>
          <a:lstStyle/>
          <a:p>
            <a:pPr>
              <a:lnSpc>
                <a:spcPct val="100000"/>
              </a:lnSpc>
              <a:spcAft>
                <a:spcPts val="1200"/>
              </a:spcAft>
            </a:pPr>
            <a:r>
              <a:rPr lang="en-US" sz="2400" b="1" dirty="0" smtClean="0">
                <a:latin typeface="Tahoma" panose="020B0604030504040204" pitchFamily="34" charset="0"/>
                <a:ea typeface="Tahoma" panose="020B0604030504040204" pitchFamily="34" charset="0"/>
                <a:cs typeface="Tahoma" panose="020B0604030504040204" pitchFamily="34" charset="0"/>
              </a:rPr>
              <a:t> Goal </a:t>
            </a:r>
            <a:r>
              <a:rPr lang="en-US" sz="2400" b="1" dirty="0">
                <a:latin typeface="Tahoma" panose="020B0604030504040204" pitchFamily="34" charset="0"/>
                <a:ea typeface="Tahoma" panose="020B0604030504040204" pitchFamily="34" charset="0"/>
                <a:cs typeface="Tahoma" panose="020B0604030504040204" pitchFamily="34" charset="0"/>
              </a:rPr>
              <a:t>setting in partnership should ensure the goals:</a:t>
            </a:r>
          </a:p>
          <a:p>
            <a:pPr lvl="1">
              <a:lnSpc>
                <a:spcPct val="100000"/>
              </a:lnSpc>
              <a:spcBef>
                <a:spcPts val="0"/>
              </a:spcBef>
            </a:pPr>
            <a:r>
              <a:rPr lang="en-US" sz="2400" dirty="0" smtClean="0">
                <a:latin typeface="Tahoma" panose="020B0604030504040204" pitchFamily="34" charset="0"/>
                <a:ea typeface="Tahoma" panose="020B0604030504040204" pitchFamily="34" charset="0"/>
                <a:cs typeface="Tahoma" panose="020B0604030504040204" pitchFamily="34" charset="0"/>
              </a:rPr>
              <a:t> Align </a:t>
            </a:r>
            <a:r>
              <a:rPr lang="en-US" sz="2400" dirty="0">
                <a:latin typeface="Tahoma" panose="020B0604030504040204" pitchFamily="34" charset="0"/>
                <a:ea typeface="Tahoma" panose="020B0604030504040204" pitchFamily="34" charset="0"/>
                <a:cs typeface="Tahoma" panose="020B0604030504040204" pitchFamily="34" charset="0"/>
              </a:rPr>
              <a:t>with University/Department objectives</a:t>
            </a:r>
          </a:p>
          <a:p>
            <a:pPr lvl="1">
              <a:lnSpc>
                <a:spcPct val="100000"/>
              </a:lnSpc>
              <a:spcBef>
                <a:spcPct val="50000"/>
              </a:spcBef>
            </a:pPr>
            <a:r>
              <a:rPr lang="en-US" sz="2400" dirty="0" smtClean="0">
                <a:latin typeface="Tahoma" panose="020B0604030504040204" pitchFamily="34" charset="0"/>
                <a:ea typeface="Tahoma" panose="020B0604030504040204" pitchFamily="34" charset="0"/>
                <a:cs typeface="Tahoma" panose="020B0604030504040204" pitchFamily="34" charset="0"/>
              </a:rPr>
              <a:t> Offer </a:t>
            </a:r>
            <a:r>
              <a:rPr lang="en-US" sz="2400" dirty="0">
                <a:latin typeface="Tahoma" panose="020B0604030504040204" pitchFamily="34" charset="0"/>
                <a:ea typeface="Tahoma" panose="020B0604030504040204" pitchFamily="34" charset="0"/>
                <a:cs typeface="Tahoma" panose="020B0604030504040204" pitchFamily="34" charset="0"/>
              </a:rPr>
              <a:t>a fair amount of challenge</a:t>
            </a:r>
          </a:p>
          <a:p>
            <a:pPr lvl="1">
              <a:lnSpc>
                <a:spcPct val="100000"/>
              </a:lnSpc>
              <a:spcBef>
                <a:spcPct val="50000"/>
              </a:spcBef>
            </a:pPr>
            <a:r>
              <a:rPr lang="en-US" sz="2400" dirty="0" smtClean="0">
                <a:latin typeface="Tahoma" panose="020B0604030504040204" pitchFamily="34" charset="0"/>
                <a:ea typeface="Tahoma" panose="020B0604030504040204" pitchFamily="34" charset="0"/>
                <a:cs typeface="Tahoma" panose="020B0604030504040204" pitchFamily="34" charset="0"/>
              </a:rPr>
              <a:t> Create </a:t>
            </a:r>
            <a:r>
              <a:rPr lang="en-US" sz="2400" dirty="0">
                <a:latin typeface="Tahoma" panose="020B0604030504040204" pitchFamily="34" charset="0"/>
                <a:ea typeface="Tahoma" panose="020B0604030504040204" pitchFamily="34" charset="0"/>
                <a:cs typeface="Tahoma" panose="020B0604030504040204" pitchFamily="34" charset="0"/>
              </a:rPr>
              <a:t>buy-in from both parties</a:t>
            </a:r>
          </a:p>
          <a:p>
            <a:pPr lvl="1">
              <a:lnSpc>
                <a:spcPct val="100000"/>
              </a:lnSpc>
              <a:spcBef>
                <a:spcPct val="50000"/>
              </a:spcBef>
            </a:pPr>
            <a:r>
              <a:rPr lang="en-US" sz="2400" dirty="0" smtClean="0">
                <a:latin typeface="Tahoma" panose="020B0604030504040204" pitchFamily="34" charset="0"/>
                <a:ea typeface="Tahoma" panose="020B0604030504040204" pitchFamily="34" charset="0"/>
                <a:cs typeface="Tahoma" panose="020B0604030504040204" pitchFamily="34" charset="0"/>
              </a:rPr>
              <a:t> Are </a:t>
            </a:r>
            <a:r>
              <a:rPr lang="en-US" sz="2400" dirty="0">
                <a:latin typeface="Tahoma" panose="020B0604030504040204" pitchFamily="34" charset="0"/>
                <a:ea typeface="Tahoma" panose="020B0604030504040204" pitchFamily="34" charset="0"/>
                <a:cs typeface="Tahoma" panose="020B0604030504040204" pitchFamily="34" charset="0"/>
              </a:rPr>
              <a:t>more project than task list oriented</a:t>
            </a:r>
          </a:p>
          <a:p>
            <a:pPr marL="457200" lvl="1" indent="0">
              <a:lnSpc>
                <a:spcPct val="100000"/>
              </a:lnSpc>
              <a:spcBef>
                <a:spcPct val="50000"/>
              </a:spcBef>
              <a:buNone/>
            </a:pPr>
            <a:endParaRPr lang="en-US" sz="900" dirty="0">
              <a:latin typeface="Tahoma" panose="020B0604030504040204" pitchFamily="34" charset="0"/>
              <a:ea typeface="Tahoma" panose="020B0604030504040204" pitchFamily="34" charset="0"/>
              <a:cs typeface="Tahoma" panose="020B0604030504040204" pitchFamily="34" charset="0"/>
            </a:endParaRPr>
          </a:p>
          <a:p>
            <a:pPr marL="285750" indent="-228600">
              <a:lnSpc>
                <a:spcPct val="100000"/>
              </a:lnSpc>
              <a:spcBef>
                <a:spcPts val="0"/>
              </a:spcBef>
              <a:spcAft>
                <a:spcPts val="600"/>
              </a:spcAft>
              <a:buNone/>
            </a:pPr>
            <a:r>
              <a:rPr lang="en-US" sz="2400" b="1" dirty="0">
                <a:latin typeface="Tahoma" panose="020B0604030504040204" pitchFamily="34" charset="0"/>
                <a:ea typeface="Tahoma" panose="020B0604030504040204" pitchFamily="34" charset="0"/>
                <a:cs typeface="Tahoma" panose="020B0604030504040204" pitchFamily="34" charset="0"/>
              </a:rPr>
              <a:t>Things to consider when writing goals:</a:t>
            </a:r>
          </a:p>
          <a:p>
            <a:pPr marL="285750" indent="-228600">
              <a:lnSpc>
                <a:spcPct val="100000"/>
              </a:lnSpc>
              <a:spcBef>
                <a:spcPts val="0"/>
              </a:spcBef>
              <a:buNone/>
            </a:pPr>
            <a:endParaRPr lang="en-US" sz="500" b="1" dirty="0">
              <a:latin typeface="Tahoma" panose="020B0604030504040204" pitchFamily="34" charset="0"/>
              <a:ea typeface="Tahoma" panose="020B0604030504040204" pitchFamily="34" charset="0"/>
              <a:cs typeface="Tahoma" panose="020B0604030504040204" pitchFamily="34" charset="0"/>
            </a:endParaRPr>
          </a:p>
          <a:p>
            <a:pPr marL="685800" lvl="2">
              <a:lnSpc>
                <a:spcPct val="100000"/>
              </a:lnSpc>
              <a:spcBef>
                <a:spcPts val="0"/>
              </a:spcBef>
              <a:spcAft>
                <a:spcPts val="600"/>
              </a:spcAft>
              <a:buNone/>
            </a:pPr>
            <a:r>
              <a:rPr lang="en-US" sz="2000"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i="1" dirty="0">
                <a:latin typeface="Tahoma" panose="020B0604030504040204" pitchFamily="34" charset="0"/>
                <a:ea typeface="Tahoma" panose="020B0604030504040204" pitchFamily="34" charset="0"/>
                <a:cs typeface="Tahoma" panose="020B0604030504040204" pitchFamily="34" charset="0"/>
              </a:rPr>
              <a:t>- </a:t>
            </a:r>
            <a:r>
              <a:rPr lang="en-US" sz="2000" i="1" dirty="0" smtClean="0">
                <a:latin typeface="Tahoma" panose="020B0604030504040204" pitchFamily="34" charset="0"/>
                <a:ea typeface="Tahoma" panose="020B0604030504040204" pitchFamily="34" charset="0"/>
                <a:cs typeface="Tahoma" panose="020B0604030504040204" pitchFamily="34" charset="0"/>
              </a:rPr>
              <a:t> </a:t>
            </a:r>
            <a:r>
              <a:rPr lang="en-US" sz="2200" dirty="0" smtClean="0">
                <a:latin typeface="Tahoma" panose="020B0604030504040204" pitchFamily="34" charset="0"/>
                <a:ea typeface="Tahoma" panose="020B0604030504040204" pitchFamily="34" charset="0"/>
                <a:cs typeface="Tahoma" panose="020B0604030504040204" pitchFamily="34" charset="0"/>
              </a:rPr>
              <a:t>What </a:t>
            </a:r>
            <a:r>
              <a:rPr lang="en-US" sz="2200" dirty="0">
                <a:latin typeface="Tahoma" panose="020B0604030504040204" pitchFamily="34" charset="0"/>
                <a:ea typeface="Tahoma" panose="020B0604030504040204" pitchFamily="34" charset="0"/>
                <a:cs typeface="Tahoma" panose="020B0604030504040204" pitchFamily="34" charset="0"/>
              </a:rPr>
              <a:t>steps the employee will take … by when?</a:t>
            </a:r>
          </a:p>
          <a:p>
            <a:pPr marL="685800" lvl="2">
              <a:lnSpc>
                <a:spcPct val="100000"/>
              </a:lnSpc>
              <a:spcAft>
                <a:spcPts val="600"/>
              </a:spcAft>
              <a:buNone/>
            </a:pPr>
            <a:r>
              <a:rPr lang="en-US" sz="2200" dirty="0">
                <a:latin typeface="Tahoma" panose="020B0604030504040204" pitchFamily="34" charset="0"/>
                <a:ea typeface="Tahoma" panose="020B0604030504040204" pitchFamily="34" charset="0"/>
                <a:cs typeface="Tahoma" panose="020B0604030504040204" pitchFamily="34" charset="0"/>
              </a:rPr>
              <a:t> 	- </a:t>
            </a:r>
            <a:r>
              <a:rPr lang="en-US" sz="2200" dirty="0" smtClean="0">
                <a:latin typeface="Tahoma" panose="020B0604030504040204" pitchFamily="34" charset="0"/>
                <a:ea typeface="Tahoma" panose="020B0604030504040204" pitchFamily="34" charset="0"/>
                <a:cs typeface="Tahoma" panose="020B0604030504040204" pitchFamily="34" charset="0"/>
              </a:rPr>
              <a:t> What </a:t>
            </a:r>
            <a:r>
              <a:rPr lang="en-US" sz="2200" dirty="0">
                <a:latin typeface="Tahoma" panose="020B0604030504040204" pitchFamily="34" charset="0"/>
                <a:ea typeface="Tahoma" panose="020B0604030504040204" pitchFamily="34" charset="0"/>
                <a:cs typeface="Tahoma" panose="020B0604030504040204" pitchFamily="34" charset="0"/>
              </a:rPr>
              <a:t>steps the supervisor will take … by when?</a:t>
            </a:r>
          </a:p>
          <a:p>
            <a:pPr marL="685800" lvl="2">
              <a:lnSpc>
                <a:spcPct val="100000"/>
              </a:lnSpc>
              <a:spcAft>
                <a:spcPts val="600"/>
              </a:spcAft>
              <a:buNone/>
            </a:pPr>
            <a:r>
              <a:rPr lang="en-US" sz="2200" dirty="0">
                <a:latin typeface="Tahoma" panose="020B0604030504040204" pitchFamily="34" charset="0"/>
                <a:ea typeface="Tahoma" panose="020B0604030504040204" pitchFamily="34" charset="0"/>
                <a:cs typeface="Tahoma" panose="020B0604030504040204" pitchFamily="34" charset="0"/>
              </a:rPr>
              <a:t>	- </a:t>
            </a:r>
            <a:r>
              <a:rPr lang="en-US" sz="2200" dirty="0" smtClean="0">
                <a:latin typeface="Tahoma" panose="020B0604030504040204" pitchFamily="34" charset="0"/>
                <a:ea typeface="Tahoma" panose="020B0604030504040204" pitchFamily="34" charset="0"/>
                <a:cs typeface="Tahoma" panose="020B0604030504040204" pitchFamily="34" charset="0"/>
              </a:rPr>
              <a:t> Criteria </a:t>
            </a:r>
            <a:r>
              <a:rPr lang="en-US" sz="2200" dirty="0">
                <a:latin typeface="Tahoma" panose="020B0604030504040204" pitchFamily="34" charset="0"/>
                <a:ea typeface="Tahoma" panose="020B0604030504040204" pitchFamily="34" charset="0"/>
                <a:cs typeface="Tahoma" panose="020B0604030504040204" pitchFamily="34" charset="0"/>
              </a:rPr>
              <a:t>for assessing success</a:t>
            </a:r>
          </a:p>
          <a:p>
            <a:pPr marL="685800" lvl="2">
              <a:lnSpc>
                <a:spcPct val="100000"/>
              </a:lnSpc>
              <a:buNone/>
            </a:pPr>
            <a:r>
              <a:rPr lang="en-US" sz="2200" dirty="0">
                <a:latin typeface="Tahoma" panose="020B0604030504040204" pitchFamily="34" charset="0"/>
                <a:ea typeface="Tahoma" panose="020B0604030504040204" pitchFamily="34" charset="0"/>
                <a:cs typeface="Tahoma" panose="020B0604030504040204" pitchFamily="34" charset="0"/>
              </a:rPr>
              <a:t>	- </a:t>
            </a:r>
            <a:r>
              <a:rPr lang="en-US" sz="2200" dirty="0" smtClean="0">
                <a:latin typeface="Tahoma" panose="020B0604030504040204" pitchFamily="34" charset="0"/>
                <a:ea typeface="Tahoma" panose="020B0604030504040204" pitchFamily="34" charset="0"/>
                <a:cs typeface="Tahoma" panose="020B0604030504040204" pitchFamily="34" charset="0"/>
              </a:rPr>
              <a:t> Process </a:t>
            </a:r>
            <a:r>
              <a:rPr lang="en-US" sz="2200" dirty="0">
                <a:latin typeface="Tahoma" panose="020B0604030504040204" pitchFamily="34" charset="0"/>
                <a:ea typeface="Tahoma" panose="020B0604030504040204" pitchFamily="34" charset="0"/>
                <a:cs typeface="Tahoma" panose="020B0604030504040204" pitchFamily="34" charset="0"/>
              </a:rPr>
              <a:t>to track and review </a:t>
            </a:r>
            <a:r>
              <a:rPr lang="en-US" sz="2200" dirty="0" smtClean="0">
                <a:latin typeface="Tahoma" panose="020B0604030504040204" pitchFamily="34" charset="0"/>
                <a:ea typeface="Tahoma" panose="020B0604030504040204" pitchFamily="34" charset="0"/>
                <a:cs typeface="Tahoma" panose="020B0604030504040204" pitchFamily="34" charset="0"/>
              </a:rPr>
              <a:t>plan</a:t>
            </a:r>
            <a:endParaRPr lang="en-US" sz="2200" dirty="0">
              <a:latin typeface="Tahoma" panose="020B0604030504040204" pitchFamily="34" charset="0"/>
              <a:ea typeface="Tahoma" panose="020B0604030504040204" pitchFamily="34" charset="0"/>
              <a:cs typeface="Tahoma" panose="020B0604030504040204" pitchFamily="34" charset="0"/>
            </a:endParaRPr>
          </a:p>
          <a:p>
            <a:pPr marL="457200" lvl="1" indent="0">
              <a:spcBef>
                <a:spcPct val="50000"/>
              </a:spcBef>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2"/>
          <a:srcRect t="9814" b="10659"/>
          <a:stretch/>
        </p:blipFill>
        <p:spPr>
          <a:xfrm>
            <a:off x="7850777" y="4989801"/>
            <a:ext cx="3989929" cy="1514425"/>
          </a:xfrm>
          <a:prstGeom prst="rect">
            <a:avLst/>
          </a:prstGeom>
        </p:spPr>
      </p:pic>
    </p:spTree>
    <p:extLst>
      <p:ext uri="{BB962C8B-B14F-4D97-AF65-F5344CB8AC3E}">
        <p14:creationId xmlns:p14="http://schemas.microsoft.com/office/powerpoint/2010/main" val="128072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 calcmode="lin" valueType="num">
                                      <p:cBhvr additive="base">
                                        <p:cTn id="37"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23">
                                            <p:txEl>
                                              <p:pRg st="8" end="8"/>
                                            </p:txEl>
                                          </p:spTgt>
                                        </p:tgtEl>
                                        <p:attrNameLst>
                                          <p:attrName>style.visibility</p:attrName>
                                        </p:attrNameLst>
                                      </p:cBhvr>
                                      <p:to>
                                        <p:strVal val="visible"/>
                                      </p:to>
                                    </p:set>
                                    <p:anim calcmode="lin" valueType="num">
                                      <p:cBhvr additive="base">
                                        <p:cTn id="43"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723">
                                            <p:txEl>
                                              <p:pRg st="9" end="9"/>
                                            </p:txEl>
                                          </p:spTgt>
                                        </p:tgtEl>
                                        <p:attrNameLst>
                                          <p:attrName>style.visibility</p:attrName>
                                        </p:attrNameLst>
                                      </p:cBhvr>
                                      <p:to>
                                        <p:strVal val="visible"/>
                                      </p:to>
                                    </p:set>
                                    <p:anim calcmode="lin" valueType="num">
                                      <p:cBhvr additive="base">
                                        <p:cTn id="49" dur="500" fill="hold"/>
                                        <p:tgtEl>
                                          <p:spTgt spid="3072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2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0723">
                                            <p:txEl>
                                              <p:pRg st="10" end="10"/>
                                            </p:txEl>
                                          </p:spTgt>
                                        </p:tgtEl>
                                        <p:attrNameLst>
                                          <p:attrName>style.visibility</p:attrName>
                                        </p:attrNameLst>
                                      </p:cBhvr>
                                      <p:to>
                                        <p:strVal val="visible"/>
                                      </p:to>
                                    </p:set>
                                    <p:anim calcmode="lin" valueType="num">
                                      <p:cBhvr additive="base">
                                        <p:cTn id="55" dur="500" fill="hold"/>
                                        <p:tgtEl>
                                          <p:spTgt spid="3072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2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0723">
                                            <p:txEl>
                                              <p:pRg st="11" end="11"/>
                                            </p:txEl>
                                          </p:spTgt>
                                        </p:tgtEl>
                                        <p:attrNameLst>
                                          <p:attrName>style.visibility</p:attrName>
                                        </p:attrNameLst>
                                      </p:cBhvr>
                                      <p:to>
                                        <p:strVal val="visible"/>
                                      </p:to>
                                    </p:set>
                                    <p:anim calcmode="lin" valueType="num">
                                      <p:cBhvr additive="base">
                                        <p:cTn id="61" dur="500" fill="hold"/>
                                        <p:tgtEl>
                                          <p:spTgt spid="3072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072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59078" y="1820778"/>
            <a:ext cx="8332922" cy="4006586"/>
          </a:xfrm>
        </p:spPr>
        <p:txBody>
          <a:bodyPr>
            <a:normAutofit fontScale="32500" lnSpcReduction="20000"/>
          </a:bodyPr>
          <a:lstStyle/>
          <a:p>
            <a:pPr algn="ctr">
              <a:lnSpc>
                <a:spcPct val="120000"/>
              </a:lnSpc>
              <a:spcBef>
                <a:spcPct val="0"/>
              </a:spcBef>
              <a:defRPr/>
            </a:pP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nSpc>
                <a:spcPct val="120000"/>
              </a:lnSpc>
              <a:defRPr/>
            </a:pPr>
            <a:endParaRPr lang="en-US" sz="1200" dirty="0"/>
          </a:p>
          <a:p>
            <a:pPr algn="ctr">
              <a:lnSpc>
                <a:spcPct val="120000"/>
              </a:lnSpc>
              <a:spcBef>
                <a:spcPct val="0"/>
              </a:spcBef>
              <a:defRPr/>
            </a:pPr>
            <a:r>
              <a:rPr lang="en-US" sz="128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6: Overall Assessment/Rating</a:t>
            </a:r>
          </a:p>
          <a:p>
            <a:pPr algn="ctr">
              <a:lnSpc>
                <a:spcPct val="120000"/>
              </a:lnSpc>
              <a:spcBef>
                <a:spcPct val="0"/>
              </a:spcBef>
              <a:defRPr/>
            </a:pPr>
            <a:endParaRPr lang="en-US" sz="32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spcBef>
                <a:spcPct val="0"/>
              </a:spcBef>
              <a:defRPr/>
            </a:pPr>
            <a:r>
              <a:rPr lang="en-US" sz="80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Green indicates the supervisor of the Mgr. employee will be completing the section</a:t>
            </a:r>
          </a:p>
          <a:p>
            <a:pPr algn="ctr">
              <a:spcBef>
                <a:spcPct val="0"/>
              </a:spcBef>
              <a:defRPr/>
            </a:pPr>
            <a:endParaRPr lang="en-US" sz="1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83403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8" y="709236"/>
            <a:ext cx="11871701" cy="513109"/>
          </a:xfrm>
        </p:spPr>
        <p:txBody>
          <a:bodyPr>
            <a:noAutofit/>
          </a:bodyPr>
          <a:lstStyle/>
          <a:p>
            <a:pPr algn="ctr">
              <a:defRPr/>
            </a:pPr>
            <a:r>
              <a:rPr lang="en-US" sz="32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Common </a:t>
            </a:r>
            <a:r>
              <a:rPr lang="en-US" sz="3200" b="1" dirty="0" smtClean="0">
                <a:solidFill>
                  <a:schemeClr val="accent1">
                    <a:lumMod val="60000"/>
                    <a:lumOff val="4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Negative</a:t>
            </a:r>
            <a:r>
              <a:rPr lang="en-US" sz="32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 Supervisor Perspectives on Perf. Reviews</a:t>
            </a:r>
            <a:endParaRPr lang="en-US" sz="32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endParaRPr>
          </a:p>
        </p:txBody>
      </p:sp>
      <p:sp>
        <p:nvSpPr>
          <p:cNvPr id="3" name="Content Placeholder 2"/>
          <p:cNvSpPr>
            <a:spLocks noGrp="1"/>
          </p:cNvSpPr>
          <p:nvPr>
            <p:ph idx="1"/>
          </p:nvPr>
        </p:nvSpPr>
        <p:spPr>
          <a:xfrm>
            <a:off x="871870" y="1447800"/>
            <a:ext cx="10632558" cy="2039679"/>
          </a:xfrm>
        </p:spPr>
        <p:txBody>
          <a:bodyPr>
            <a:normAutofit/>
          </a:bodyPr>
          <a:lstStyle/>
          <a:p>
            <a:pPr marL="365760" indent="-283464">
              <a:lnSpc>
                <a:spcPct val="100000"/>
              </a:lnSpc>
              <a:buFont typeface="Wingdings 2"/>
              <a:buChar char=""/>
              <a:defRPr/>
            </a:pPr>
            <a:r>
              <a:rPr lang="en-US" sz="2800" dirty="0">
                <a:latin typeface="Source Sans Pro" panose="020B0503030403020204" pitchFamily="34" charset="0"/>
                <a:ea typeface="Source Sans Pro" panose="020B0503030403020204" pitchFamily="34" charset="0"/>
                <a:cs typeface="Tahoma" panose="020B0604030504040204" pitchFamily="34" charset="0"/>
              </a:rPr>
              <a:t>Delivering bad news is difficult/Employees may get defensive</a:t>
            </a:r>
          </a:p>
          <a:p>
            <a:pPr marL="365760" indent="-283464">
              <a:lnSpc>
                <a:spcPct val="100000"/>
              </a:lnSpc>
              <a:buFont typeface="Wingdings 2"/>
              <a:buChar char=""/>
              <a:defRPr/>
            </a:pPr>
            <a:r>
              <a:rPr lang="en-US" sz="2800" dirty="0">
                <a:latin typeface="Source Sans Pro" panose="020B0503030403020204" pitchFamily="34" charset="0"/>
                <a:ea typeface="Source Sans Pro" panose="020B0503030403020204" pitchFamily="34" charset="0"/>
                <a:cs typeface="Tahoma" panose="020B0604030504040204" pitchFamily="34" charset="0"/>
              </a:rPr>
              <a:t>My direct reports don’t take constructive criticism and professional development suggestions well</a:t>
            </a:r>
          </a:p>
          <a:p>
            <a:pPr marL="365760" indent="-283464">
              <a:lnSpc>
                <a:spcPct val="100000"/>
              </a:lnSpc>
              <a:buFont typeface="Wingdings 2"/>
              <a:buChar char=""/>
              <a:defRPr/>
            </a:pPr>
            <a:r>
              <a:rPr lang="en-US" sz="2800" dirty="0">
                <a:latin typeface="Source Sans Pro" panose="020B0503030403020204" pitchFamily="34" charset="0"/>
                <a:ea typeface="Source Sans Pro" panose="020B0503030403020204" pitchFamily="34" charset="0"/>
                <a:cs typeface="Tahoma" panose="020B0604030504040204" pitchFamily="34" charset="0"/>
              </a:rPr>
              <a:t>I don’t see the value gained through the process</a:t>
            </a:r>
          </a:p>
        </p:txBody>
      </p:sp>
      <p:pic>
        <p:nvPicPr>
          <p:cNvPr id="4" name="Picture 3"/>
          <p:cNvPicPr>
            <a:picLocks noChangeAspect="1"/>
          </p:cNvPicPr>
          <p:nvPr/>
        </p:nvPicPr>
        <p:blipFill rotWithShape="1">
          <a:blip r:embed="rId2"/>
          <a:srcRect l="8824" r="8824"/>
          <a:stretch/>
        </p:blipFill>
        <p:spPr>
          <a:xfrm>
            <a:off x="3790627" y="3867917"/>
            <a:ext cx="4006668" cy="2581791"/>
          </a:xfrm>
          <a:prstGeom prst="rect">
            <a:avLst/>
          </a:prstGeom>
        </p:spPr>
      </p:pic>
    </p:spTree>
    <p:extLst>
      <p:ext uri="{BB962C8B-B14F-4D97-AF65-F5344CB8AC3E}">
        <p14:creationId xmlns:p14="http://schemas.microsoft.com/office/powerpoint/2010/main" val="26381041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6817" y="565143"/>
            <a:ext cx="6781800" cy="671290"/>
          </a:xfrm>
        </p:spPr>
        <p:txBody>
          <a:bodyPr>
            <a:noAutofit/>
          </a:bodyPr>
          <a:lstStyle/>
          <a:p>
            <a:pPr algn="ctr">
              <a:defRPr/>
            </a:pPr>
            <a:r>
              <a:rPr lang="en-US" sz="3600" b="1"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Overall Assessment/Rating</a:t>
            </a:r>
          </a:p>
        </p:txBody>
      </p:sp>
      <p:sp>
        <p:nvSpPr>
          <p:cNvPr id="21507" name="Content Placeholder 2"/>
          <p:cNvSpPr>
            <a:spLocks noGrp="1"/>
          </p:cNvSpPr>
          <p:nvPr>
            <p:ph idx="1"/>
          </p:nvPr>
        </p:nvSpPr>
        <p:spPr>
          <a:xfrm>
            <a:off x="650929" y="1472137"/>
            <a:ext cx="10879810" cy="1621288"/>
          </a:xfrm>
        </p:spPr>
        <p:txBody>
          <a:bodyPr>
            <a:noAutofit/>
          </a:bodyPr>
          <a:lstStyle/>
          <a:p>
            <a:pPr>
              <a:lnSpc>
                <a:spcPct val="100000"/>
              </a:lnSpc>
              <a:spcAft>
                <a:spcPts val="600"/>
              </a:spcAft>
            </a:pPr>
            <a:r>
              <a:rPr lang="en-US" sz="2400" dirty="0" smtClean="0">
                <a:latin typeface="Tahoma" panose="020B0604030504040204" pitchFamily="34" charset="0"/>
                <a:ea typeface="Tahoma" panose="020B0604030504040204" pitchFamily="34" charset="0"/>
                <a:cs typeface="Tahoma" panose="020B0604030504040204" pitchFamily="34" charset="0"/>
              </a:rPr>
              <a:t> Supervisor </a:t>
            </a:r>
            <a:r>
              <a:rPr lang="en-US" sz="2400" dirty="0">
                <a:latin typeface="Tahoma" panose="020B0604030504040204" pitchFamily="34" charset="0"/>
                <a:ea typeface="Tahoma" panose="020B0604030504040204" pitchFamily="34" charset="0"/>
                <a:cs typeface="Tahoma" panose="020B0604030504040204" pitchFamily="34" charset="0"/>
              </a:rPr>
              <a:t>provides an overall performance summary (narrative) and an overall rating for the employee – </a:t>
            </a:r>
            <a:r>
              <a:rPr lang="en-US" sz="2400" dirty="0">
                <a:solidFill>
                  <a:srgbClr val="00B050"/>
                </a:solidFill>
                <a:latin typeface="Tahoma" panose="020B0604030504040204" pitchFamily="34" charset="0"/>
                <a:ea typeface="Tahoma" panose="020B0604030504040204" pitchFamily="34" charset="0"/>
                <a:cs typeface="Tahoma" panose="020B0604030504040204" pitchFamily="34" charset="0"/>
              </a:rPr>
              <a:t>it should be brief </a:t>
            </a:r>
          </a:p>
          <a:p>
            <a:pPr eaLnBrk="1" hangingPunct="1">
              <a:lnSpc>
                <a:spcPct val="100000"/>
              </a:lnSpc>
            </a:pPr>
            <a:r>
              <a:rPr lang="en-US" sz="2400" dirty="0" smtClean="0">
                <a:latin typeface="Tahoma" panose="020B0604030504040204" pitchFamily="34" charset="0"/>
                <a:ea typeface="Tahoma" panose="020B0604030504040204" pitchFamily="34" charset="0"/>
                <a:cs typeface="Tahoma" panose="020B0604030504040204" pitchFamily="34" charset="0"/>
              </a:rPr>
              <a:t> The </a:t>
            </a:r>
            <a:r>
              <a:rPr lang="en-US" sz="2400" dirty="0">
                <a:latin typeface="Tahoma" panose="020B0604030504040204" pitchFamily="34" charset="0"/>
                <a:ea typeface="Tahoma" panose="020B0604030504040204" pitchFamily="34" charset="0"/>
                <a:cs typeface="Tahoma" panose="020B0604030504040204" pitchFamily="34" charset="0"/>
              </a:rPr>
              <a:t>Managerial employee doesn’t complete any part of this section.  </a:t>
            </a:r>
          </a:p>
        </p:txBody>
      </p:sp>
      <p:pic>
        <p:nvPicPr>
          <p:cNvPr id="3" name="Picture 2"/>
          <p:cNvPicPr>
            <a:picLocks noChangeAspect="1"/>
          </p:cNvPicPr>
          <p:nvPr/>
        </p:nvPicPr>
        <p:blipFill>
          <a:blip r:embed="rId2"/>
          <a:stretch>
            <a:fillRect/>
          </a:stretch>
        </p:blipFill>
        <p:spPr>
          <a:xfrm>
            <a:off x="3661143" y="4959532"/>
            <a:ext cx="4572000" cy="1524000"/>
          </a:xfrm>
          <a:prstGeom prst="rect">
            <a:avLst/>
          </a:prstGeom>
        </p:spPr>
      </p:pic>
    </p:spTree>
    <p:extLst>
      <p:ext uri="{BB962C8B-B14F-4D97-AF65-F5344CB8AC3E}">
        <p14:creationId xmlns:p14="http://schemas.microsoft.com/office/powerpoint/2010/main" val="291283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36951" y="1779707"/>
            <a:ext cx="7855049" cy="2713502"/>
          </a:xfrm>
        </p:spPr>
        <p:txBody>
          <a:bodyPr>
            <a:normAutofit fontScale="25000" lnSpcReduction="20000"/>
          </a:bodyPr>
          <a:lstStyle/>
          <a:p>
            <a:pPr algn="ctr">
              <a:lnSpc>
                <a:spcPct val="120000"/>
              </a:lnSpc>
              <a:defRPr/>
            </a:pP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nSpc>
                <a:spcPct val="120000"/>
              </a:lnSpc>
              <a:defRPr/>
            </a:pPr>
            <a:endParaRPr lang="en-US" sz="1200" dirty="0"/>
          </a:p>
          <a:p>
            <a:pPr algn="ctr">
              <a:lnSpc>
                <a:spcPct val="120000"/>
              </a:lnSpc>
              <a:spcAft>
                <a:spcPts val="600"/>
              </a:spcAft>
              <a:defRPr/>
            </a:pPr>
            <a:r>
              <a:rPr lang="en-US" sz="14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7: Professional Development</a:t>
            </a:r>
          </a:p>
          <a:p>
            <a:pPr algn="ctr">
              <a:lnSpc>
                <a:spcPct val="120000"/>
              </a:lnSpc>
              <a:defRPr/>
            </a:pP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(Red indicates the Mgr. employee and </a:t>
            </a:r>
            <a:r>
              <a:rPr lang="en-US" sz="8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possibly</a:t>
            </a:r>
            <a:r>
              <a:rPr lang="en-US" sz="80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their supervisor will be completing part of the section) </a:t>
            </a:r>
          </a:p>
          <a:p>
            <a:pPr algn="ctr">
              <a:lnSpc>
                <a:spcPct val="120000"/>
              </a:lnSpc>
              <a:defRPr/>
            </a:pPr>
            <a:endParaRPr lang="en-US" sz="14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6803803" y="4493209"/>
            <a:ext cx="3192604" cy="2127871"/>
          </a:xfrm>
          <a:prstGeom prst="rect">
            <a:avLst/>
          </a:prstGeom>
        </p:spPr>
      </p:pic>
    </p:spTree>
    <p:extLst>
      <p:ext uri="{BB962C8B-B14F-4D97-AF65-F5344CB8AC3E}">
        <p14:creationId xmlns:p14="http://schemas.microsoft.com/office/powerpoint/2010/main" val="26500262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183" y="547062"/>
            <a:ext cx="6400800" cy="671290"/>
          </a:xfrm>
        </p:spPr>
        <p:txBody>
          <a:bodyPr>
            <a:norm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Professional Development</a:t>
            </a:r>
          </a:p>
        </p:txBody>
      </p:sp>
      <p:sp>
        <p:nvSpPr>
          <p:cNvPr id="21507" name="Content Placeholder 2"/>
          <p:cNvSpPr>
            <a:spLocks noGrp="1"/>
          </p:cNvSpPr>
          <p:nvPr>
            <p:ph idx="1"/>
          </p:nvPr>
        </p:nvSpPr>
        <p:spPr>
          <a:xfrm>
            <a:off x="759416" y="1463742"/>
            <a:ext cx="11003798" cy="2631261"/>
          </a:xfrm>
        </p:spPr>
        <p:txBody>
          <a:bodyPr>
            <a:noAutofit/>
          </a:bodyPr>
          <a:lstStyle/>
          <a:p>
            <a:pPr>
              <a:lnSpc>
                <a:spcPct val="100000"/>
              </a:lnSpc>
              <a:spcAft>
                <a:spcPts val="600"/>
              </a:spcAft>
            </a:pPr>
            <a:r>
              <a:rPr lang="en-US" sz="2400" b="1" dirty="0" smtClean="0">
                <a:latin typeface="Tahoma" panose="020B0604030504040204" pitchFamily="34" charset="0"/>
                <a:ea typeface="Tahoma" panose="020B0604030504040204" pitchFamily="34" charset="0"/>
                <a:cs typeface="Tahoma" panose="020B0604030504040204" pitchFamily="34" charset="0"/>
              </a:rPr>
              <a:t> Completed </a:t>
            </a:r>
            <a:r>
              <a:rPr lang="en-US" sz="2400" b="1" dirty="0">
                <a:latin typeface="Tahoma" panose="020B0604030504040204" pitchFamily="34" charset="0"/>
                <a:ea typeface="Tahoma" panose="020B0604030504040204" pitchFamily="34" charset="0"/>
                <a:cs typeface="Tahoma" panose="020B0604030504040204" pitchFamily="34" charset="0"/>
              </a:rPr>
              <a:t>by employee as a draft, supervisor to edit. </a:t>
            </a:r>
          </a:p>
          <a:p>
            <a:pPr>
              <a:lnSpc>
                <a:spcPct val="100000"/>
              </a:lnSpc>
              <a:spcAft>
                <a:spcPts val="600"/>
              </a:spcAft>
            </a:pPr>
            <a:r>
              <a:rPr lang="en-US" sz="2400" b="1" dirty="0" smtClean="0">
                <a:latin typeface="Tahoma" panose="020B0604030504040204" pitchFamily="34" charset="0"/>
                <a:ea typeface="Tahoma" panose="020B0604030504040204" pitchFamily="34" charset="0"/>
                <a:cs typeface="Tahoma" panose="020B0604030504040204" pitchFamily="34" charset="0"/>
              </a:rPr>
              <a:t> What </a:t>
            </a:r>
            <a:r>
              <a:rPr lang="en-US" sz="2400" b="1" dirty="0">
                <a:latin typeface="Tahoma" panose="020B0604030504040204" pitchFamily="34" charset="0"/>
                <a:ea typeface="Tahoma" panose="020B0604030504040204" pitchFamily="34" charset="0"/>
                <a:cs typeface="Tahoma" panose="020B0604030504040204" pitchFamily="34" charset="0"/>
              </a:rPr>
              <a:t>type of professional development would add value to the employee’s role at Rowan?</a:t>
            </a:r>
          </a:p>
          <a:p>
            <a:pPr>
              <a:lnSpc>
                <a:spcPct val="100000"/>
              </a:lnSpc>
            </a:pPr>
            <a:r>
              <a:rPr lang="en-US" sz="24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Examples</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a:t>
            </a:r>
            <a:r>
              <a:rPr lang="en-US" sz="2400" b="1" dirty="0">
                <a:latin typeface="Tahoma" panose="020B0604030504040204" pitchFamily="34" charset="0"/>
                <a:ea typeface="Tahoma" panose="020B0604030504040204" pitchFamily="34" charset="0"/>
                <a:cs typeface="Tahoma" panose="020B0604030504040204" pitchFamily="34" charset="0"/>
              </a:rPr>
              <a:t> certifications, new job tasks, new projects, training classes, other education, etc.</a:t>
            </a:r>
          </a:p>
        </p:txBody>
      </p:sp>
      <p:pic>
        <p:nvPicPr>
          <p:cNvPr id="3" name="Picture 2"/>
          <p:cNvPicPr>
            <a:picLocks noChangeAspect="1"/>
          </p:cNvPicPr>
          <p:nvPr/>
        </p:nvPicPr>
        <p:blipFill>
          <a:blip r:embed="rId2"/>
          <a:stretch>
            <a:fillRect/>
          </a:stretch>
        </p:blipFill>
        <p:spPr>
          <a:xfrm>
            <a:off x="8322158" y="4494508"/>
            <a:ext cx="3307617" cy="1984570"/>
          </a:xfrm>
          <a:prstGeom prst="rect">
            <a:avLst/>
          </a:prstGeom>
        </p:spPr>
      </p:pic>
    </p:spTree>
    <p:extLst>
      <p:ext uri="{BB962C8B-B14F-4D97-AF65-F5344CB8AC3E}">
        <p14:creationId xmlns:p14="http://schemas.microsoft.com/office/powerpoint/2010/main" val="313712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57405" y="1762933"/>
            <a:ext cx="7374997" cy="3161764"/>
          </a:xfrm>
        </p:spPr>
        <p:txBody>
          <a:bodyPr>
            <a:normAutofit fontScale="25000" lnSpcReduction="20000"/>
          </a:bodyPr>
          <a:lstStyle/>
          <a:p>
            <a:pPr algn="ctr">
              <a:lnSpc>
                <a:spcPct val="120000"/>
              </a:lnSpc>
              <a:spcBef>
                <a:spcPct val="0"/>
              </a:spcBef>
              <a:spcAft>
                <a:spcPts val="600"/>
              </a:spcAft>
              <a:defRPr/>
            </a:pPr>
            <a:r>
              <a:rPr lang="en-US" sz="144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Completing the Managerial Performance Review</a:t>
            </a:r>
          </a:p>
          <a:p>
            <a:pPr algn="ctr">
              <a:lnSpc>
                <a:spcPct val="120000"/>
              </a:lnSpc>
              <a:spcAft>
                <a:spcPts val="600"/>
              </a:spcAft>
              <a:defRPr/>
            </a:pPr>
            <a:r>
              <a:rPr lang="en-US" sz="14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Part 8: Signatures</a:t>
            </a:r>
          </a:p>
          <a:p>
            <a:pPr algn="ctr">
              <a:lnSpc>
                <a:spcPct val="120000"/>
              </a:lnSpc>
              <a:defRPr/>
            </a:pPr>
            <a:r>
              <a:rPr lang="en-US" sz="9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Red indicates both the Mgr. employee and their supervisor </a:t>
            </a:r>
            <a:r>
              <a:rPr lang="en-US" sz="96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will</a:t>
            </a:r>
            <a:r>
              <a:rPr lang="en-US" sz="96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be completing the section</a:t>
            </a:r>
          </a:p>
          <a:p>
            <a:pPr algn="ctr">
              <a:lnSpc>
                <a:spcPct val="120000"/>
              </a:lnSpc>
              <a:defRPr/>
            </a:pPr>
            <a:endParaRPr lang="en-US" sz="144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83614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553" y="700773"/>
            <a:ext cx="6400800" cy="539145"/>
          </a:xfrm>
        </p:spPr>
        <p:txBody>
          <a:bodyPr>
            <a:normAutofit/>
          </a:bodyPr>
          <a:lstStyle/>
          <a:p>
            <a:pPr algn="ctr">
              <a:lnSpc>
                <a:spcPct val="80000"/>
              </a:lnSpc>
              <a:buClr>
                <a:schemeClr val="accent1"/>
              </a:buClr>
              <a:defRPr/>
            </a:pPr>
            <a:r>
              <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Signatures</a:t>
            </a:r>
          </a:p>
        </p:txBody>
      </p:sp>
      <p:sp>
        <p:nvSpPr>
          <p:cNvPr id="21507" name="Content Placeholder 2"/>
          <p:cNvSpPr>
            <a:spLocks noGrp="1"/>
          </p:cNvSpPr>
          <p:nvPr>
            <p:ph idx="1"/>
          </p:nvPr>
        </p:nvSpPr>
        <p:spPr>
          <a:xfrm>
            <a:off x="557939" y="1369883"/>
            <a:ext cx="11034793" cy="2241222"/>
          </a:xfrm>
        </p:spPr>
        <p:txBody>
          <a:bodyPr>
            <a:noAutofit/>
          </a:bodyPr>
          <a:lstStyle/>
          <a:p>
            <a:pPr eaLnBrk="1" hangingPunct="1">
              <a:lnSpc>
                <a:spcPct val="100000"/>
              </a:lnSpc>
              <a:spcAft>
                <a:spcPts val="1200"/>
              </a:spcAft>
            </a:pPr>
            <a:r>
              <a:rPr lang="en-US" sz="2200" b="1" dirty="0" smtClean="0">
                <a:latin typeface="Tahoma" panose="020B0604030504040204" pitchFamily="34" charset="0"/>
                <a:ea typeface="Tahoma" panose="020B0604030504040204" pitchFamily="34" charset="0"/>
                <a:cs typeface="Tahoma" panose="020B0604030504040204" pitchFamily="34" charset="0"/>
              </a:rPr>
              <a:t> </a:t>
            </a:r>
            <a:r>
              <a:rPr lang="en-US" sz="2400" b="1" dirty="0" smtClean="0">
                <a:latin typeface="Tahoma" panose="020B0604030504040204" pitchFamily="34" charset="0"/>
                <a:ea typeface="Tahoma" panose="020B0604030504040204" pitchFamily="34" charset="0"/>
                <a:cs typeface="Tahoma" panose="020B0604030504040204" pitchFamily="34" charset="0"/>
              </a:rPr>
              <a:t>Signatures </a:t>
            </a:r>
            <a:r>
              <a:rPr lang="en-US" sz="2400" b="1" dirty="0">
                <a:latin typeface="Tahoma" panose="020B0604030504040204" pitchFamily="34" charset="0"/>
                <a:ea typeface="Tahoma" panose="020B0604030504040204" pitchFamily="34" charset="0"/>
                <a:cs typeface="Tahoma" panose="020B0604030504040204" pitchFamily="34" charset="0"/>
              </a:rPr>
              <a:t>Order: </a:t>
            </a:r>
            <a:r>
              <a:rPr lang="en-US" sz="2400" dirty="0">
                <a:latin typeface="Tahoma" panose="020B0604030504040204" pitchFamily="34" charset="0"/>
                <a:ea typeface="Tahoma" panose="020B0604030504040204" pitchFamily="34" charset="0"/>
                <a:cs typeface="Tahoma" panose="020B0604030504040204" pitchFamily="34" charset="0"/>
              </a:rPr>
              <a:t>Supervisor, Employee, (system will allow employee to sign first also), and finally, the Division Head (if applicable).</a:t>
            </a:r>
          </a:p>
          <a:p>
            <a:pPr lvl="1">
              <a:lnSpc>
                <a:spcPct val="100000"/>
              </a:lnSpc>
              <a:spcAft>
                <a:spcPts val="1200"/>
              </a:spcAft>
            </a:pPr>
            <a:r>
              <a:rPr lang="en-US" sz="22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Note:</a:t>
            </a: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200" dirty="0">
                <a:latin typeface="Tahoma" panose="020B0604030504040204" pitchFamily="34" charset="0"/>
                <a:ea typeface="Tahoma" panose="020B0604030504040204" pitchFamily="34" charset="0"/>
                <a:cs typeface="Tahoma" panose="020B0604030504040204" pitchFamily="34" charset="0"/>
              </a:rPr>
              <a:t>The Employee signature only acknowledges receipt of the review, not necessarily agreement. </a:t>
            </a:r>
            <a:r>
              <a:rPr lang="en-US" sz="2200" dirty="0" smtClean="0">
                <a:latin typeface="Tahoma" panose="020B0604030504040204" pitchFamily="34" charset="0"/>
                <a:ea typeface="Tahoma" panose="020B0604030504040204" pitchFamily="34" charset="0"/>
                <a:cs typeface="Tahoma" panose="020B0604030504040204" pitchFamily="34" charset="0"/>
              </a:rPr>
              <a:t>The </a:t>
            </a:r>
            <a:r>
              <a:rPr lang="en-US" sz="2200" dirty="0">
                <a:latin typeface="Tahoma" panose="020B0604030504040204" pitchFamily="34" charset="0"/>
                <a:ea typeface="Tahoma" panose="020B0604030504040204" pitchFamily="34" charset="0"/>
                <a:cs typeface="Tahoma" panose="020B0604030504040204" pitchFamily="34" charset="0"/>
              </a:rPr>
              <a:t>employee should use the Comments section to document concerns.</a:t>
            </a:r>
          </a:p>
          <a:p>
            <a:pPr marL="457200" lvl="1" indent="0">
              <a:buNone/>
            </a:pPr>
            <a:endParaRPr lang="en-US" sz="2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4321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047" y="645426"/>
            <a:ext cx="6400800" cy="539145"/>
          </a:xfrm>
        </p:spPr>
        <p:txBody>
          <a:bodyPr>
            <a:normAutofit/>
          </a:bodyPr>
          <a:lstStyle/>
          <a:p>
            <a:pPr algn="ctr">
              <a:lnSpc>
                <a:spcPct val="80000"/>
              </a:lnSpc>
              <a:buClr>
                <a:schemeClr val="accent1"/>
              </a:buClr>
              <a:defRPr/>
            </a:pPr>
            <a:r>
              <a:rPr lang="en-US" sz="3600" b="1" dirty="0" smtClean="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Miscellaneous</a:t>
            </a:r>
            <a:endPar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1507" name="Content Placeholder 2"/>
          <p:cNvSpPr>
            <a:spLocks noGrp="1"/>
          </p:cNvSpPr>
          <p:nvPr>
            <p:ph idx="1"/>
          </p:nvPr>
        </p:nvSpPr>
        <p:spPr>
          <a:xfrm>
            <a:off x="650929" y="1403805"/>
            <a:ext cx="10910807" cy="4761864"/>
          </a:xfrm>
        </p:spPr>
        <p:txBody>
          <a:bodyPr>
            <a:noAutofit/>
          </a:bodyPr>
          <a:lstStyle/>
          <a:p>
            <a:pPr>
              <a:lnSpc>
                <a:spcPct val="100000"/>
              </a:lnSpc>
              <a:spcAft>
                <a:spcPts val="600"/>
              </a:spcAft>
            </a:pPr>
            <a:r>
              <a:rPr lang="en-US" sz="2400" b="1" dirty="0" smtClean="0">
                <a:latin typeface="Tahoma" panose="020B0604030504040204" pitchFamily="34" charset="0"/>
                <a:ea typeface="Tahoma" panose="020B0604030504040204" pitchFamily="34" charset="0"/>
                <a:cs typeface="Tahoma" panose="020B0604030504040204" pitchFamily="34" charset="0"/>
              </a:rPr>
              <a:t> Spellcheck</a:t>
            </a:r>
            <a:r>
              <a:rPr lang="en-US" sz="2400" b="1" dirty="0">
                <a:latin typeface="Tahoma" panose="020B0604030504040204" pitchFamily="34" charset="0"/>
                <a:ea typeface="Tahoma" panose="020B0604030504040204" pitchFamily="34" charset="0"/>
                <a:cs typeface="Tahoma" panose="020B0604030504040204" pitchFamily="34" charset="0"/>
              </a:rPr>
              <a:t>: </a:t>
            </a:r>
            <a:r>
              <a:rPr lang="en-US" sz="2400" dirty="0">
                <a:latin typeface="Tahoma" panose="020B0604030504040204" pitchFamily="34" charset="0"/>
                <a:ea typeface="Tahoma" panose="020B0604030504040204" pitchFamily="34" charset="0"/>
                <a:cs typeface="Tahoma" panose="020B0604030504040204" pitchFamily="34" charset="0"/>
              </a:rPr>
              <a:t>Words underlined in </a:t>
            </a: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red</a:t>
            </a:r>
            <a:r>
              <a:rPr lang="en-US" sz="2400" dirty="0">
                <a:latin typeface="Tahoma" panose="020B0604030504040204" pitchFamily="34" charset="0"/>
                <a:ea typeface="Tahoma" panose="020B0604030504040204" pitchFamily="34" charset="0"/>
                <a:cs typeface="Tahoma" panose="020B0604030504040204" pitchFamily="34" charset="0"/>
              </a:rPr>
              <a:t> are misspelled; there isn’t a spellcheck button to click to check the whole document</a:t>
            </a:r>
          </a:p>
          <a:p>
            <a:pPr>
              <a:lnSpc>
                <a:spcPct val="100000"/>
              </a:lnSpc>
              <a:spcAft>
                <a:spcPts val="600"/>
              </a:spcAft>
            </a:pP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Click </a:t>
            </a:r>
            <a:r>
              <a:rPr lang="en-US" sz="2400"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“Return to Employee for Editing if Needed”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have the employee make changes.</a:t>
            </a:r>
          </a:p>
          <a:p>
            <a:pPr>
              <a:lnSpc>
                <a:spcPct val="100000"/>
              </a:lnSpc>
              <a:spcAft>
                <a:spcPts val="600"/>
              </a:spcAft>
            </a:pP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Click </a:t>
            </a:r>
            <a:r>
              <a:rPr lang="en-US" sz="2400" dirty="0">
                <a:solidFill>
                  <a:srgbClr val="00B05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“Ready for Review”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finalize and move on to your in person meeting</a:t>
            </a:r>
          </a:p>
          <a:p>
            <a:pPr>
              <a:lnSpc>
                <a:spcPct val="100000"/>
              </a:lnSpc>
            </a:pP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New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Hire Goal Sheet for New Hire Managerial employees – available on the HR website</a:t>
            </a:r>
          </a:p>
          <a:p>
            <a:pPr lvl="1">
              <a:lnSpc>
                <a:spcPct val="100000"/>
              </a:lnSpc>
            </a:pP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Outside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system, easy option to provide goals to a New Hire that starts mid-cycle</a:t>
            </a:r>
          </a:p>
          <a:p>
            <a:pPr lvl="1">
              <a:lnSpc>
                <a:spcPct val="100000"/>
              </a:lnSpc>
            </a:pP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Form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mirrors New Individual Goals section in system (Part 5)</a:t>
            </a:r>
          </a:p>
          <a:p>
            <a:pPr marL="0" indent="0">
              <a:buNone/>
            </a:pPr>
            <a:endParaRPr lang="en-US" sz="2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eaLnBrk="1" hangingPunct="1"/>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10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552864"/>
            <a:ext cx="5791200" cy="671290"/>
          </a:xfrm>
        </p:spPr>
        <p:txBody>
          <a:bodyPr>
            <a:no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What’s new this year?</a:t>
            </a:r>
          </a:p>
        </p:txBody>
      </p:sp>
      <p:sp>
        <p:nvSpPr>
          <p:cNvPr id="25603" name="Content Placeholder 2"/>
          <p:cNvSpPr>
            <a:spLocks noGrp="1"/>
          </p:cNvSpPr>
          <p:nvPr>
            <p:ph idx="1"/>
          </p:nvPr>
        </p:nvSpPr>
        <p:spPr>
          <a:xfrm>
            <a:off x="697423" y="1450385"/>
            <a:ext cx="10864313" cy="4872038"/>
          </a:xfrm>
        </p:spPr>
        <p:txBody>
          <a:bodyPr>
            <a:noAutofit/>
          </a:bodyPr>
          <a:lstStyle/>
          <a:p>
            <a:pPr lvl="0">
              <a:lnSpc>
                <a:spcPct val="100000"/>
              </a:lnSpc>
              <a:spcAft>
                <a:spcPts val="600"/>
              </a:spcAft>
            </a:pPr>
            <a:r>
              <a:rPr lang="en-US" sz="22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Removed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DOB data entry from signature process (unnecessary and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sometimes causes issues)</a:t>
            </a:r>
            <a:endPar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lvl="0">
              <a:lnSpc>
                <a:spcPct val="100000"/>
              </a:lnSpc>
              <a:spcAft>
                <a:spcPts val="600"/>
              </a:spcAft>
            </a:pP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Changed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“Complete” status to “Awaiting Division Head Signature”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prevent confusion</a:t>
            </a:r>
          </a:p>
          <a:p>
            <a:pPr lvl="0">
              <a:lnSpc>
                <a:spcPct val="100000"/>
              </a:lnSpc>
              <a:spcAft>
                <a:spcPts val="600"/>
              </a:spcAft>
            </a:pP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Removed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Part 1 Self-Evaluation question that asks about being up to date on </a:t>
            </a:r>
            <a:r>
              <a:rPr lang="en-US" sz="240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ePARs</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reviews, feedback, etc.</a:t>
            </a:r>
          </a:p>
          <a:p>
            <a:pPr lvl="0">
              <a:lnSpc>
                <a:spcPct val="100000"/>
              </a:lnSpc>
              <a:spcAft>
                <a:spcPts val="1200"/>
              </a:spcAft>
            </a:pP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Changed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rating term “Significant” to “Outstanding</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a:p>
            <a:pPr>
              <a:lnSpc>
                <a:spcPct val="100000"/>
              </a:lnSpc>
            </a:pP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Made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fields in Part 3 not mandatory so it’s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longer necessary for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New Hires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type in N/A for all the fields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(it will prevent the confusion it sometimes causes if </a:t>
            </a:r>
            <a:r>
              <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New Hire forgets to type </a:t>
            </a:r>
            <a:r>
              <a:rPr lang="en-US" sz="24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a:t>
            </a:r>
            <a:endPar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3"/>
          <a:srcRect l="5000" t="6250" r="5000" b="6250"/>
          <a:stretch/>
        </p:blipFill>
        <p:spPr>
          <a:xfrm>
            <a:off x="8991601" y="265680"/>
            <a:ext cx="1232325" cy="958475"/>
          </a:xfrm>
          <a:prstGeom prst="rect">
            <a:avLst/>
          </a:prstGeom>
        </p:spPr>
      </p:pic>
    </p:spTree>
    <p:extLst>
      <p:ext uri="{BB962C8B-B14F-4D97-AF65-F5344CB8AC3E}">
        <p14:creationId xmlns:p14="http://schemas.microsoft.com/office/powerpoint/2010/main" val="380520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675" y="323094"/>
            <a:ext cx="4988999" cy="671290"/>
          </a:xfrm>
        </p:spPr>
        <p:txBody>
          <a:bodyPr>
            <a:normAutofit/>
          </a:bodyPr>
          <a:lstStyle/>
          <a:p>
            <a:pPr algn="ctr"/>
            <a:r>
              <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System Tips</a:t>
            </a:r>
          </a:p>
        </p:txBody>
      </p:sp>
      <p:sp>
        <p:nvSpPr>
          <p:cNvPr id="3" name="Content Placeholder 2"/>
          <p:cNvSpPr>
            <a:spLocks noGrp="1"/>
          </p:cNvSpPr>
          <p:nvPr>
            <p:ph idx="1"/>
          </p:nvPr>
        </p:nvSpPr>
        <p:spPr>
          <a:xfrm>
            <a:off x="627017" y="1123704"/>
            <a:ext cx="10842172" cy="3696270"/>
          </a:xfrm>
        </p:spPr>
        <p:txBody>
          <a:bodyPr>
            <a:normAutofit/>
          </a:bodyPr>
          <a:lstStyle/>
          <a:p>
            <a:pPr>
              <a:lnSpc>
                <a:spcPct val="100000"/>
              </a:lnSpc>
              <a:spcBef>
                <a:spcPts val="0"/>
              </a:spcBef>
              <a:spcAft>
                <a:spcPts val="1800"/>
              </a:spcAft>
            </a:pP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Upon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completion of all of their sections, the Employee should click “Send to Supervisor” to notify the supervisor they can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begin their sections.</a:t>
            </a:r>
          </a:p>
          <a:p>
            <a:pPr>
              <a:lnSpc>
                <a:spcPct val="100000"/>
              </a:lnSpc>
              <a:spcBef>
                <a:spcPts val="0"/>
              </a:spcBef>
              <a:spcAft>
                <a:spcPts val="1800"/>
              </a:spcAft>
            </a:pP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If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you are done your part of the review and click “Send to Supervisor” or “Review with Employee” and it says you need to fix your errors, check to ensure you have filled out every comment field and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selected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a rating or N/A.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Boxes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that are incomplete will have a red outline if they are the reason for the error. </a:t>
            </a:r>
          </a:p>
          <a:p>
            <a:pPr>
              <a:lnSpc>
                <a:spcPct val="100000"/>
              </a:lnSpc>
              <a:spcBef>
                <a:spcPts val="0"/>
              </a:spcBef>
              <a:spcAft>
                <a:spcPts val="1200"/>
              </a:spcAft>
            </a:pP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You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will receive automated E-mails when a Status changes or the Employee “Sends to Supervisor” because they are done their portion of the performance review.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a:t>
            </a:r>
            <a:r>
              <a:rPr lang="en-US" sz="2200" dirty="0">
                <a:solidFill>
                  <a:schemeClr val="tx1"/>
                </a:solidFill>
                <a:latin typeface="Tahoma" panose="020B0604030504040204" pitchFamily="34" charset="0"/>
                <a:ea typeface="Tahoma" panose="020B0604030504040204" pitchFamily="34" charset="0"/>
                <a:cs typeface="Tahoma" panose="020B0604030504040204" pitchFamily="34" charset="0"/>
              </a:rPr>
              <a:t>Subject Line will summarize the E-mail </a:t>
            </a:r>
            <a:r>
              <a:rPr lang="en-US"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purpose (see below).</a:t>
            </a:r>
            <a:endParaRPr lang="en-US"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12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a:p>
            <a:pPr marL="0" indent="0">
              <a:spcBef>
                <a:spcPts val="600"/>
              </a:spcBef>
              <a:spcAft>
                <a:spcPts val="600"/>
              </a:spcAft>
              <a:buNone/>
            </a:pPr>
            <a:endParaRPr lang="en-US" sz="2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b="40458"/>
          <a:stretch/>
        </p:blipFill>
        <p:spPr>
          <a:xfrm>
            <a:off x="513171" y="5132841"/>
            <a:ext cx="11069863" cy="1459272"/>
          </a:xfrm>
          <a:prstGeom prst="rect">
            <a:avLst/>
          </a:prstGeom>
        </p:spPr>
      </p:pic>
    </p:spTree>
    <p:extLst>
      <p:ext uri="{BB962C8B-B14F-4D97-AF65-F5344CB8AC3E}">
        <p14:creationId xmlns:p14="http://schemas.microsoft.com/office/powerpoint/2010/main" val="17405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35" y="390494"/>
            <a:ext cx="4988999" cy="671290"/>
          </a:xfrm>
        </p:spPr>
        <p:txBody>
          <a:bodyPr>
            <a:normAutofit/>
          </a:bodyPr>
          <a:lstStyle/>
          <a:p>
            <a:pPr algn="ctr"/>
            <a:r>
              <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System Tips</a:t>
            </a:r>
          </a:p>
        </p:txBody>
      </p:sp>
      <p:sp>
        <p:nvSpPr>
          <p:cNvPr id="3" name="Content Placeholder 2"/>
          <p:cNvSpPr>
            <a:spLocks noGrp="1"/>
          </p:cNvSpPr>
          <p:nvPr>
            <p:ph idx="1"/>
          </p:nvPr>
        </p:nvSpPr>
        <p:spPr>
          <a:xfrm>
            <a:off x="679270" y="1219197"/>
            <a:ext cx="10959736" cy="5373189"/>
          </a:xfrm>
        </p:spPr>
        <p:txBody>
          <a:bodyPr>
            <a:normAutofit/>
          </a:bodyPr>
          <a:lstStyle/>
          <a:p>
            <a:pPr>
              <a:lnSpc>
                <a:spcPct val="110000"/>
              </a:lnSpc>
              <a:spcBef>
                <a:spcPts val="0"/>
              </a:spcBef>
              <a:spcAft>
                <a:spcPts val="1200"/>
              </a:spcAft>
            </a:pPr>
            <a:r>
              <a:rPr lang="en-US" sz="2400" dirty="0" smtClean="0">
                <a:latin typeface="Tahoma" panose="020B0604030504040204" pitchFamily="34" charset="0"/>
                <a:ea typeface="Tahoma" panose="020B0604030504040204" pitchFamily="34" charset="0"/>
                <a:cs typeface="Tahoma" panose="020B0604030504040204" pitchFamily="34" charset="0"/>
              </a:rPr>
              <a:t> The </a:t>
            </a:r>
            <a:r>
              <a:rPr lang="en-US" sz="2400" dirty="0">
                <a:latin typeface="Tahoma" panose="020B0604030504040204" pitchFamily="34" charset="0"/>
                <a:ea typeface="Tahoma" panose="020B0604030504040204" pitchFamily="34" charset="0"/>
                <a:cs typeface="Tahoma" panose="020B0604030504040204" pitchFamily="34" charset="0"/>
              </a:rPr>
              <a:t>Save button saves your work; it does not allow for saving to a computer drive.</a:t>
            </a:r>
          </a:p>
          <a:p>
            <a:pPr>
              <a:lnSpc>
                <a:spcPct val="110000"/>
              </a:lnSpc>
              <a:spcBef>
                <a:spcPts val="0"/>
              </a:spcBef>
              <a:spcAft>
                <a:spcPts val="600"/>
              </a:spcAft>
              <a:buClr>
                <a:srgbClr val="A53010"/>
              </a:buClr>
            </a:pPr>
            <a:r>
              <a:rPr lang="en-US" sz="2400" dirty="0" smtClean="0">
                <a:latin typeface="Tahoma" panose="020B0604030504040204" pitchFamily="34" charset="0"/>
                <a:ea typeface="Tahoma" panose="020B0604030504040204" pitchFamily="34" charset="0"/>
                <a:cs typeface="Tahoma" panose="020B0604030504040204" pitchFamily="34" charset="0"/>
              </a:rPr>
              <a:t> You </a:t>
            </a:r>
            <a:r>
              <a:rPr lang="en-US" sz="2400" dirty="0">
                <a:latin typeface="Tahoma" panose="020B0604030504040204" pitchFamily="34" charset="0"/>
                <a:ea typeface="Tahoma" panose="020B0604030504040204" pitchFamily="34" charset="0"/>
                <a:cs typeface="Tahoma" panose="020B0604030504040204" pitchFamily="34" charset="0"/>
              </a:rPr>
              <a:t>can save reviews to a drive if you need to, but only in pdf format. </a:t>
            </a:r>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a:latin typeface="Tahoma" panose="020B0604030504040204" pitchFamily="34" charset="0"/>
                <a:ea typeface="Tahoma" panose="020B0604030504040204" pitchFamily="34" charset="0"/>
                <a:cs typeface="Tahoma" panose="020B0604030504040204" pitchFamily="34" charset="0"/>
              </a:rPr>
              <a:t>process:</a:t>
            </a:r>
          </a:p>
          <a:p>
            <a:pPr lvl="1">
              <a:lnSpc>
                <a:spcPct val="110000"/>
              </a:lnSpc>
              <a:spcBef>
                <a:spcPts val="600"/>
              </a:spcBef>
              <a:buClr>
                <a:srgbClr val="A53010"/>
              </a:buClr>
            </a:pPr>
            <a:r>
              <a:rPr lang="en-US" sz="2400" dirty="0" smtClean="0">
                <a:latin typeface="Tahoma" panose="020B0604030504040204" pitchFamily="34" charset="0"/>
                <a:ea typeface="Tahoma" panose="020B0604030504040204" pitchFamily="34" charset="0"/>
                <a:cs typeface="Tahoma" panose="020B0604030504040204" pitchFamily="34" charset="0"/>
              </a:rPr>
              <a:t> Click </a:t>
            </a:r>
            <a:r>
              <a:rPr lang="en-US" sz="2400" dirty="0">
                <a:latin typeface="Tahoma" panose="020B0604030504040204" pitchFamily="34" charset="0"/>
                <a:ea typeface="Tahoma" panose="020B0604030504040204" pitchFamily="34" charset="0"/>
                <a:cs typeface="Tahoma" panose="020B0604030504040204" pitchFamily="34" charset="0"/>
              </a:rPr>
              <a:t>the Print button, click Change, select Save as PDF, click Save, and select the drive and folder.</a:t>
            </a:r>
          </a:p>
          <a:p>
            <a:pPr marL="457200" lvl="1" indent="0">
              <a:lnSpc>
                <a:spcPct val="110000"/>
              </a:lnSpc>
              <a:spcBef>
                <a:spcPts val="600"/>
              </a:spcBef>
              <a:buClr>
                <a:srgbClr val="A53010"/>
              </a:buClr>
              <a:buNone/>
            </a:pPr>
            <a:endParaRPr lang="en-US" sz="9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0"/>
              </a:spcBef>
              <a:spcAft>
                <a:spcPts val="1200"/>
              </a:spcAft>
            </a:pPr>
            <a:r>
              <a:rPr lang="en-US" sz="2400" dirty="0" smtClean="0">
                <a:latin typeface="Tahoma" panose="020B0604030504040204" pitchFamily="34" charset="0"/>
                <a:ea typeface="Tahoma" panose="020B0604030504040204" pitchFamily="34" charset="0"/>
                <a:cs typeface="Tahoma" panose="020B0604030504040204" pitchFamily="34" charset="0"/>
              </a:rPr>
              <a:t> Ensure </a:t>
            </a:r>
            <a:r>
              <a:rPr lang="en-US" sz="2400" dirty="0">
                <a:latin typeface="Tahoma" panose="020B0604030504040204" pitchFamily="34" charset="0"/>
                <a:ea typeface="Tahoma" panose="020B0604030504040204" pitchFamily="34" charset="0"/>
                <a:cs typeface="Tahoma" panose="020B0604030504040204" pitchFamily="34" charset="0"/>
              </a:rPr>
              <a:t>all electronic signatures have been completed. </a:t>
            </a:r>
            <a:r>
              <a:rPr lang="en-US" sz="2400" dirty="0" smtClean="0">
                <a:latin typeface="Tahoma" panose="020B0604030504040204" pitchFamily="34" charset="0"/>
                <a:ea typeface="Tahoma" panose="020B0604030504040204" pitchFamily="34" charset="0"/>
                <a:cs typeface="Tahoma" panose="020B0604030504040204" pitchFamily="34" charset="0"/>
              </a:rPr>
              <a:t>The </a:t>
            </a:r>
            <a:r>
              <a:rPr lang="en-US" sz="2400" dirty="0">
                <a:latin typeface="Tahoma" panose="020B0604030504040204" pitchFamily="34" charset="0"/>
                <a:ea typeface="Tahoma" panose="020B0604030504040204" pitchFamily="34" charset="0"/>
                <a:cs typeface="Tahoma" panose="020B0604030504040204" pitchFamily="34" charset="0"/>
              </a:rPr>
              <a:t>review won’t go into Final Status until that is done.</a:t>
            </a:r>
          </a:p>
          <a:p>
            <a:pPr lvl="1">
              <a:lnSpc>
                <a:spcPct val="110000"/>
              </a:lnSpc>
              <a:spcBef>
                <a:spcPts val="0"/>
              </a:spcBef>
              <a:spcAft>
                <a:spcPts val="600"/>
              </a:spcAft>
            </a:pPr>
            <a:r>
              <a:rPr lang="en-US" sz="2400" dirty="0" smtClean="0">
                <a:latin typeface="Tahoma" panose="020B0604030504040204" pitchFamily="34" charset="0"/>
                <a:ea typeface="Tahoma" panose="020B0604030504040204" pitchFamily="34" charset="0"/>
                <a:cs typeface="Tahoma" panose="020B0604030504040204" pitchFamily="34" charset="0"/>
              </a:rPr>
              <a:t> To </a:t>
            </a:r>
            <a:r>
              <a:rPr lang="en-US" sz="2400" dirty="0">
                <a:latin typeface="Tahoma" panose="020B0604030504040204" pitchFamily="34" charset="0"/>
                <a:ea typeface="Tahoma" panose="020B0604030504040204" pitchFamily="34" charset="0"/>
                <a:cs typeface="Tahoma" panose="020B0604030504040204" pitchFamily="34" charset="0"/>
              </a:rPr>
              <a:t>add the electronic signature, </a:t>
            </a:r>
            <a:r>
              <a:rPr lang="en-US" sz="2400" dirty="0" smtClean="0">
                <a:latin typeface="Tahoma" panose="020B0604030504040204" pitchFamily="34" charset="0"/>
                <a:ea typeface="Tahoma" panose="020B0604030504040204" pitchFamily="34" charset="0"/>
                <a:cs typeface="Tahoma" panose="020B0604030504040204" pitchFamily="34" charset="0"/>
              </a:rPr>
              <a:t>click </a:t>
            </a:r>
            <a:r>
              <a:rPr lang="en-US" sz="2400" dirty="0">
                <a:latin typeface="Tahoma" panose="020B0604030504040204" pitchFamily="34" charset="0"/>
                <a:ea typeface="Tahoma" panose="020B0604030504040204" pitchFamily="34" charset="0"/>
                <a:cs typeface="Tahoma" panose="020B0604030504040204" pitchFamily="34" charset="0"/>
              </a:rPr>
              <a:t>“Electronically Sign”.</a:t>
            </a:r>
          </a:p>
          <a:p>
            <a:pPr>
              <a:lnSpc>
                <a:spcPct val="110000"/>
              </a:lnSpc>
              <a:spcBef>
                <a:spcPts val="600"/>
              </a:spcBef>
              <a:spcAft>
                <a:spcPts val="1200"/>
              </a:spcAft>
              <a:buClr>
                <a:srgbClr val="A53010"/>
              </a:buClr>
            </a:pPr>
            <a:r>
              <a:rPr lang="en-US" sz="2400" dirty="0" smtClean="0">
                <a:latin typeface="Tahoma" panose="020B0604030504040204" pitchFamily="34" charset="0"/>
                <a:ea typeface="Tahoma" panose="020B0604030504040204" pitchFamily="34" charset="0"/>
                <a:cs typeface="Tahoma" panose="020B0604030504040204" pitchFamily="34" charset="0"/>
              </a:rPr>
              <a:t> Ensure </a:t>
            </a:r>
            <a:r>
              <a:rPr lang="en-US" sz="2400" dirty="0">
                <a:latin typeface="Tahoma" panose="020B0604030504040204" pitchFamily="34" charset="0"/>
                <a:ea typeface="Tahoma" panose="020B0604030504040204" pitchFamily="34" charset="0"/>
                <a:cs typeface="Tahoma" panose="020B0604030504040204" pitchFamily="34" charset="0"/>
              </a:rPr>
              <a:t>all of your direct reports’ reviews are in a Final status before closing the door on this year’s reviews</a:t>
            </a:r>
            <a:r>
              <a:rPr lang="en-US" sz="2400" dirty="0" smtClean="0">
                <a:latin typeface="Tahoma" panose="020B0604030504040204" pitchFamily="34" charset="0"/>
                <a:ea typeface="Tahoma" panose="020B0604030504040204" pitchFamily="34" charset="0"/>
                <a:cs typeface="Tahoma" panose="020B0604030504040204" pitchFamily="34" charset="0"/>
              </a:rPr>
              <a:t>.</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754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4424" y="379203"/>
            <a:ext cx="4988999" cy="671290"/>
          </a:xfrm>
        </p:spPr>
        <p:txBody>
          <a:bodyPr>
            <a:normAutofit/>
          </a:bodyPr>
          <a:lstStyle/>
          <a:p>
            <a:pPr algn="ctr"/>
            <a:r>
              <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New Hire Guidance</a:t>
            </a:r>
          </a:p>
        </p:txBody>
      </p:sp>
      <p:sp>
        <p:nvSpPr>
          <p:cNvPr id="3" name="Content Placeholder 2"/>
          <p:cNvSpPr>
            <a:spLocks noGrp="1"/>
          </p:cNvSpPr>
          <p:nvPr>
            <p:ph idx="1"/>
          </p:nvPr>
        </p:nvSpPr>
        <p:spPr>
          <a:xfrm>
            <a:off x="653143" y="1199199"/>
            <a:ext cx="10842171" cy="5449574"/>
          </a:xfrm>
        </p:spPr>
        <p:txBody>
          <a:bodyPr>
            <a:normAutofit lnSpcReduction="10000"/>
          </a:bodyPr>
          <a:lstStyle/>
          <a:p>
            <a:pPr>
              <a:lnSpc>
                <a:spcPct val="110000"/>
              </a:lnSpc>
              <a:spcBef>
                <a:spcPts val="600"/>
              </a:spcBef>
              <a:spcAft>
                <a:spcPts val="600"/>
              </a:spcAft>
            </a:pPr>
            <a:r>
              <a:rPr lang="en-US" sz="2200" dirty="0" smtClean="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For this unique review period (7/1/2019 to 12/31/2020), use your judgement regarding the inclusion or exclusion of ratings </a:t>
            </a:r>
          </a:p>
          <a:p>
            <a:pPr lvl="1">
              <a:lnSpc>
                <a:spcPct val="110000"/>
              </a:lnSpc>
              <a:spcBef>
                <a:spcPts val="600"/>
              </a:spcBef>
              <a:spcAft>
                <a:spcPts val="600"/>
              </a:spcAft>
            </a:pP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Probably a solid guideline would be New Hires hired 7/1/2020 or later would not receive ratings</a:t>
            </a:r>
            <a:endParaRPr lang="en-US" sz="2400" dirty="0">
              <a:latin typeface="Tahoma" panose="020B0604030504040204" pitchFamily="34" charset="0"/>
              <a:ea typeface="Tahoma" panose="020B0604030504040204" pitchFamily="34" charset="0"/>
              <a:cs typeface="Tahoma" panose="020B0604030504040204" pitchFamily="34" charset="0"/>
            </a:endParaRPr>
          </a:p>
          <a:p>
            <a:pPr>
              <a:lnSpc>
                <a:spcPct val="110000"/>
              </a:lnSpc>
              <a:spcBef>
                <a:spcPts val="600"/>
              </a:spcBef>
              <a:spcAft>
                <a:spcPts val="1200"/>
              </a:spcAft>
            </a:pPr>
            <a:r>
              <a:rPr lang="en-US" sz="2400" dirty="0" smtClean="0">
                <a:latin typeface="Tahoma" panose="020B0604030504040204" pitchFamily="34" charset="0"/>
                <a:ea typeface="Tahoma" panose="020B0604030504040204" pitchFamily="34" charset="0"/>
                <a:cs typeface="Tahoma" panose="020B0604030504040204" pitchFamily="34" charset="0"/>
              </a:rPr>
              <a:t> Electronic </a:t>
            </a:r>
            <a:r>
              <a:rPr lang="en-US" sz="2400" dirty="0">
                <a:latin typeface="Tahoma" panose="020B0604030504040204" pitchFamily="34" charset="0"/>
                <a:ea typeface="Tahoma" panose="020B0604030504040204" pitchFamily="34" charset="0"/>
                <a:cs typeface="Tahoma" panose="020B0604030504040204" pitchFamily="34" charset="0"/>
              </a:rPr>
              <a:t>signatures should be completed for all reviews.</a:t>
            </a:r>
          </a:p>
          <a:p>
            <a:pPr>
              <a:lnSpc>
                <a:spcPct val="110000"/>
              </a:lnSpc>
              <a:spcBef>
                <a:spcPts val="600"/>
              </a:spcBef>
              <a:spcAft>
                <a:spcPts val="600"/>
              </a:spcAft>
            </a:pPr>
            <a:r>
              <a:rPr lang="en-US" sz="24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Benefits </a:t>
            </a:r>
            <a:r>
              <a:rPr lang="en-US" sz="24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completion for New Hires:</a:t>
            </a:r>
          </a:p>
          <a:p>
            <a:pPr lvl="1">
              <a:lnSpc>
                <a:spcPct val="110000"/>
              </a:lnSpc>
              <a:spcBef>
                <a:spcPts val="600"/>
              </a:spcBef>
              <a:spcAft>
                <a:spcPts val="1200"/>
              </a:spcAft>
            </a:pPr>
            <a:r>
              <a:rPr lang="en-US" sz="2400" dirty="0" smtClean="0">
                <a:latin typeface="Tahoma" panose="020B0604030504040204" pitchFamily="34" charset="0"/>
                <a:ea typeface="Tahoma" panose="020B0604030504040204" pitchFamily="34" charset="0"/>
                <a:cs typeface="Tahoma" panose="020B0604030504040204" pitchFamily="34" charset="0"/>
              </a:rPr>
              <a:t> Provides </a:t>
            </a:r>
            <a:r>
              <a:rPr lang="en-US" sz="2400" dirty="0">
                <a:latin typeface="Tahoma" panose="020B0604030504040204" pitchFamily="34" charset="0"/>
                <a:ea typeface="Tahoma" panose="020B0604030504040204" pitchFamily="34" charset="0"/>
                <a:cs typeface="Tahoma" panose="020B0604030504040204" pitchFamily="34" charset="0"/>
              </a:rPr>
              <a:t>an opportunity for the new Managerial Employee and their Supervisor to agree upon and document goals (if not previously done)</a:t>
            </a:r>
          </a:p>
          <a:p>
            <a:pPr lvl="1">
              <a:lnSpc>
                <a:spcPct val="110000"/>
              </a:lnSpc>
              <a:spcBef>
                <a:spcPts val="600"/>
              </a:spcBef>
              <a:spcAft>
                <a:spcPts val="600"/>
              </a:spcAft>
            </a:pPr>
            <a:r>
              <a:rPr lang="en-US" sz="2400" dirty="0" smtClean="0">
                <a:latin typeface="Tahoma" panose="020B0604030504040204" pitchFamily="34" charset="0"/>
                <a:ea typeface="Tahoma" panose="020B0604030504040204" pitchFamily="34" charset="0"/>
                <a:cs typeface="Tahoma" panose="020B0604030504040204" pitchFamily="34" charset="0"/>
              </a:rPr>
              <a:t> The </a:t>
            </a:r>
            <a:r>
              <a:rPr lang="en-US" sz="2400" dirty="0">
                <a:latin typeface="Tahoma" panose="020B0604030504040204" pitchFamily="34" charset="0"/>
                <a:ea typeface="Tahoma" panose="020B0604030504040204" pitchFamily="34" charset="0"/>
                <a:cs typeface="Tahoma" panose="020B0604030504040204" pitchFamily="34" charset="0"/>
              </a:rPr>
              <a:t>New Employee receives a progress update. </a:t>
            </a:r>
          </a:p>
          <a:p>
            <a:pPr lvl="1">
              <a:lnSpc>
                <a:spcPct val="110000"/>
              </a:lnSpc>
              <a:spcBef>
                <a:spcPts val="600"/>
              </a:spcBef>
              <a:spcAft>
                <a:spcPts val="600"/>
              </a:spcAft>
              <a:buClr>
                <a:srgbClr val="A53010"/>
              </a:buClr>
            </a:pPr>
            <a:r>
              <a:rPr lang="en-US" sz="2400" dirty="0" smtClean="0">
                <a:latin typeface="Tahoma" panose="020B0604030504040204" pitchFamily="34" charset="0"/>
                <a:ea typeface="Tahoma" panose="020B0604030504040204" pitchFamily="34" charset="0"/>
                <a:cs typeface="Tahoma" panose="020B0604030504040204" pitchFamily="34" charset="0"/>
              </a:rPr>
              <a:t> Facilitates </a:t>
            </a:r>
            <a:r>
              <a:rPr lang="en-US" sz="2400" dirty="0">
                <a:latin typeface="Tahoma" panose="020B0604030504040204" pitchFamily="34" charset="0"/>
                <a:ea typeface="Tahoma" panose="020B0604030504040204" pitchFamily="34" charset="0"/>
                <a:cs typeface="Tahoma" panose="020B0604030504040204" pitchFamily="34" charset="0"/>
              </a:rPr>
              <a:t>next year’s review </a:t>
            </a:r>
          </a:p>
          <a:p>
            <a:pPr lvl="2">
              <a:lnSpc>
                <a:spcPct val="110000"/>
              </a:lnSpc>
              <a:spcBef>
                <a:spcPts val="600"/>
              </a:spcBef>
              <a:spcAft>
                <a:spcPts val="600"/>
              </a:spcAft>
              <a:buClr>
                <a:srgbClr val="A53010"/>
              </a:buClr>
            </a:pPr>
            <a:r>
              <a:rPr lang="en-US" sz="2400" dirty="0" smtClean="0">
                <a:latin typeface="Tahoma" panose="020B0604030504040204" pitchFamily="34" charset="0"/>
                <a:ea typeface="Tahoma" panose="020B0604030504040204" pitchFamily="34" charset="0"/>
                <a:cs typeface="Tahoma" panose="020B0604030504040204" pitchFamily="34" charset="0"/>
              </a:rPr>
              <a:t> Carry-over </a:t>
            </a:r>
            <a:r>
              <a:rPr lang="en-US" sz="2400" dirty="0">
                <a:latin typeface="Tahoma" panose="020B0604030504040204" pitchFamily="34" charset="0"/>
                <a:ea typeface="Tahoma" panose="020B0604030504040204" pitchFamily="34" charset="0"/>
                <a:cs typeface="Tahoma" panose="020B0604030504040204" pitchFamily="34" charset="0"/>
              </a:rPr>
              <a:t>of information put in this year to next year’s review </a:t>
            </a:r>
          </a:p>
          <a:p>
            <a:pPr marL="914400" lvl="2" indent="0">
              <a:spcBef>
                <a:spcPts val="600"/>
              </a:spcBef>
              <a:spcAft>
                <a:spcPts val="600"/>
              </a:spcAft>
              <a:buClr>
                <a:srgbClr val="A53010"/>
              </a:buClr>
              <a:buNone/>
            </a:pPr>
            <a:endParaRPr lang="en-US" sz="190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342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6" y="712381"/>
            <a:ext cx="12068014" cy="606824"/>
          </a:xfrm>
        </p:spPr>
        <p:txBody>
          <a:bodyPr>
            <a:normAutofit/>
          </a:bodyPr>
          <a:lstStyle/>
          <a:p>
            <a:pPr algn="ctr">
              <a:defRPr/>
            </a:pPr>
            <a:r>
              <a:rPr lang="en-US" sz="32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Common </a:t>
            </a:r>
            <a:r>
              <a:rPr lang="en-US" sz="3200" b="1" dirty="0">
                <a:solidFill>
                  <a:schemeClr val="accent1">
                    <a:lumMod val="60000"/>
                    <a:lumOff val="4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Positive</a:t>
            </a:r>
            <a:r>
              <a:rPr lang="en-US" sz="32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 Supervisor Perspectives on Perf. Reviews</a:t>
            </a:r>
            <a:endParaRPr lang="en-US" sz="32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endParaRPr>
          </a:p>
        </p:txBody>
      </p:sp>
      <p:sp>
        <p:nvSpPr>
          <p:cNvPr id="3" name="Content Placeholder 2"/>
          <p:cNvSpPr>
            <a:spLocks noGrp="1"/>
          </p:cNvSpPr>
          <p:nvPr>
            <p:ph idx="1"/>
          </p:nvPr>
        </p:nvSpPr>
        <p:spPr>
          <a:xfrm>
            <a:off x="770709" y="1541721"/>
            <a:ext cx="10638026" cy="4797086"/>
          </a:xfrm>
        </p:spPr>
        <p:txBody>
          <a:bodyPr>
            <a:normAutofit/>
          </a:bodyPr>
          <a:lstStyle/>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Builds rapport with my direct reports (being able to discuss their career, their progress, where they can improve)</a:t>
            </a:r>
          </a:p>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Develops my skills as a Supervisor (writing, coaching, having challenging conversations, etc.)</a:t>
            </a:r>
          </a:p>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Will facilitate my department staying on target with goals</a:t>
            </a:r>
          </a:p>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Develops the skills of my direct reports (writing, goal setting, evaluating performance, etc.)</a:t>
            </a:r>
          </a:p>
          <a:p>
            <a:pPr marL="365760" indent="-283464">
              <a:lnSpc>
                <a:spcPct val="100000"/>
              </a:lnSpc>
              <a:buClr>
                <a:srgbClr val="A53010"/>
              </a:buClr>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Can be used as a tool to manage and </a:t>
            </a:r>
            <a:r>
              <a:rPr lang="en-US" sz="2400" b="1" dirty="0">
                <a:latin typeface="Source Sans Pro" panose="020B0503030403020204" pitchFamily="34" charset="0"/>
                <a:ea typeface="Source Sans Pro" panose="020B0503030403020204" pitchFamily="34" charset="0"/>
                <a:cs typeface="Tahoma" panose="020B0604030504040204" pitchFamily="34" charset="0"/>
              </a:rPr>
              <a:t>document</a:t>
            </a:r>
            <a:r>
              <a:rPr lang="en-US" sz="2400" dirty="0">
                <a:latin typeface="Source Sans Pro" panose="020B0503030403020204" pitchFamily="34" charset="0"/>
                <a:ea typeface="Source Sans Pro" panose="020B0503030403020204" pitchFamily="34" charset="0"/>
                <a:cs typeface="Tahoma" panose="020B0604030504040204" pitchFamily="34" charset="0"/>
              </a:rPr>
              <a:t> performance improvement and performance issues; </a:t>
            </a:r>
          </a:p>
          <a:p>
            <a:pPr marL="765810" lvl="1" indent="-283464">
              <a:lnSpc>
                <a:spcPct val="100000"/>
              </a:lnSpc>
              <a:buClr>
                <a:srgbClr val="A53010"/>
              </a:buClr>
              <a:buFont typeface="Wingdings 2"/>
              <a:buChar char=""/>
              <a:defRPr/>
            </a:pPr>
            <a:r>
              <a:rPr lang="en-US" sz="2000" dirty="0">
                <a:latin typeface="Source Sans Pro" panose="020B0503030403020204" pitchFamily="34" charset="0"/>
                <a:ea typeface="Source Sans Pro" panose="020B0503030403020204" pitchFamily="34" charset="0"/>
                <a:cs typeface="Tahoma" panose="020B0604030504040204" pitchFamily="34" charset="0"/>
              </a:rPr>
              <a:t>Documentation is critical when an employee’s performance is subpar </a:t>
            </a:r>
          </a:p>
          <a:p>
            <a:pPr marL="365760" indent="-283464">
              <a:buFont typeface="Wingdings 2"/>
              <a:buChar char=""/>
              <a:defRP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7867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650" y="888273"/>
            <a:ext cx="10763795" cy="2808515"/>
          </a:xfrm>
        </p:spPr>
        <p:txBody>
          <a:bodyPr>
            <a:normAutofit/>
          </a:bodyPr>
          <a:lstStyle/>
          <a:p>
            <a:pPr marL="0" indent="0" algn="ctr">
              <a:spcBef>
                <a:spcPct val="0"/>
              </a:spcBef>
              <a:spcAft>
                <a:spcPts val="600"/>
              </a:spcAft>
              <a:buNone/>
            </a:pPr>
            <a:r>
              <a:rPr lang="en-US" sz="36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Managerial Performance Review Flowchart</a:t>
            </a:r>
          </a:p>
          <a:p>
            <a:pPr marL="0" indent="0" algn="ctr">
              <a:spcBef>
                <a:spcPts val="0"/>
              </a:spcBef>
              <a:buNone/>
            </a:pPr>
            <a:endParaRPr lang="en-US" sz="800" b="1" dirty="0">
              <a:solidFill>
                <a:schemeClr val="accent4"/>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00000"/>
              </a:lnSpc>
              <a:spcBef>
                <a:spcPts val="0"/>
              </a:spcBef>
              <a:spcAft>
                <a:spcPts val="600"/>
              </a:spcAft>
              <a:buNone/>
            </a:pPr>
            <a:r>
              <a:rPr lang="en-US" sz="2400" dirty="0">
                <a:latin typeface="Tahoma" panose="020B0604030504040204" pitchFamily="34" charset="0"/>
                <a:ea typeface="Tahoma" panose="020B0604030504040204" pitchFamily="34" charset="0"/>
                <a:cs typeface="Tahoma" panose="020B0604030504040204" pitchFamily="34" charset="0"/>
              </a:rPr>
              <a:t>Available on the Rowan website; click Employees (top of the page), scroll to the bottom and click Office of Human Resources, click Training (on the left), and click the link “Managers Toolkit”.   </a:t>
            </a:r>
          </a:p>
        </p:txBody>
      </p:sp>
      <p:pic>
        <p:nvPicPr>
          <p:cNvPr id="2" name="Picture 1" descr="Supervisor Toolkit - represented employees - Google Chrome"/>
          <p:cNvPicPr>
            <a:picLocks noChangeAspect="1"/>
          </p:cNvPicPr>
          <p:nvPr/>
        </p:nvPicPr>
        <p:blipFill rotWithShape="1">
          <a:blip r:embed="rId3">
            <a:extLst>
              <a:ext uri="{28A0092B-C50C-407E-A947-70E740481C1C}">
                <a14:useLocalDpi xmlns:a14="http://schemas.microsoft.com/office/drawing/2010/main" val="0"/>
              </a:ext>
            </a:extLst>
          </a:blip>
          <a:srcRect l="24697" t="44333" r="33507" b="38334"/>
          <a:stretch/>
        </p:blipFill>
        <p:spPr>
          <a:xfrm>
            <a:off x="2281644" y="3270067"/>
            <a:ext cx="7889519" cy="2542903"/>
          </a:xfrm>
          <a:prstGeom prst="rect">
            <a:avLst/>
          </a:prstGeom>
        </p:spPr>
      </p:pic>
    </p:spTree>
    <p:extLst>
      <p:ext uri="{BB962C8B-B14F-4D97-AF65-F5344CB8AC3E}">
        <p14:creationId xmlns:p14="http://schemas.microsoft.com/office/powerpoint/2010/main" val="42076639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995" y="494211"/>
            <a:ext cx="7772399" cy="655320"/>
          </a:xfrm>
        </p:spPr>
        <p:txBody>
          <a:bodyPr>
            <a:noAutofit/>
          </a:bodyPr>
          <a:lstStyle/>
          <a:p>
            <a:pPr algn="ctr">
              <a:spcAft>
                <a:spcPts val="600"/>
              </a:spcAft>
              <a:buClr>
                <a:schemeClr val="accent1"/>
              </a:buClr>
            </a:pPr>
            <a:r>
              <a:rPr lang="en-US" sz="3600"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Process and </a:t>
            </a:r>
            <a:r>
              <a:rPr lang="en-US" sz="3600" dirty="0" smtClean="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Timelines – 2019-20</a:t>
            </a:r>
            <a:endParaRPr lang="en-US" sz="3600"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561703" y="1310640"/>
            <a:ext cx="11051177" cy="5547359"/>
          </a:xfrm>
        </p:spPr>
        <p:txBody>
          <a:bodyPr>
            <a:noAutofit/>
          </a:bodyPr>
          <a:lstStyle/>
          <a:p>
            <a:pPr>
              <a:lnSpc>
                <a:spcPct val="100000"/>
              </a:lnSpc>
            </a:pPr>
            <a:r>
              <a:rPr lang="en-US" sz="1600" b="1" dirty="0" smtClean="0">
                <a:latin typeface="Tahoma" panose="020B0604030504040204" pitchFamily="34" charset="0"/>
                <a:ea typeface="Tahoma" panose="020B0604030504040204" pitchFamily="34" charset="0"/>
                <a:cs typeface="Tahoma" panose="020B0604030504040204" pitchFamily="34" charset="0"/>
              </a:rPr>
              <a:t> Review </a:t>
            </a:r>
            <a:r>
              <a:rPr lang="en-US" sz="1600" b="1" dirty="0">
                <a:latin typeface="Tahoma" panose="020B0604030504040204" pitchFamily="34" charset="0"/>
                <a:ea typeface="Tahoma" panose="020B0604030504040204" pitchFamily="34" charset="0"/>
                <a:cs typeface="Tahoma" panose="020B0604030504040204" pitchFamily="34" charset="0"/>
              </a:rPr>
              <a:t>based on performance between July 1, </a:t>
            </a:r>
            <a:r>
              <a:rPr lang="en-US" sz="1600" b="1" dirty="0" smtClean="0">
                <a:latin typeface="Tahoma" panose="020B0604030504040204" pitchFamily="34" charset="0"/>
                <a:ea typeface="Tahoma" panose="020B0604030504040204" pitchFamily="34" charset="0"/>
                <a:cs typeface="Tahoma" panose="020B0604030504040204" pitchFamily="34" charset="0"/>
              </a:rPr>
              <a:t>2019 </a:t>
            </a:r>
            <a:r>
              <a:rPr lang="en-US" sz="1600" b="1" dirty="0">
                <a:latin typeface="Tahoma" panose="020B0604030504040204" pitchFamily="34" charset="0"/>
                <a:ea typeface="Tahoma" panose="020B0604030504040204" pitchFamily="34" charset="0"/>
                <a:cs typeface="Tahoma" panose="020B0604030504040204" pitchFamily="34" charset="0"/>
              </a:rPr>
              <a:t>and </a:t>
            </a:r>
            <a:r>
              <a:rPr lang="en-US" sz="1600" b="1" dirty="0" smtClean="0">
                <a:latin typeface="Tahoma" panose="020B0604030504040204" pitchFamily="34" charset="0"/>
                <a:ea typeface="Tahoma" panose="020B0604030504040204" pitchFamily="34" charset="0"/>
                <a:cs typeface="Tahoma" panose="020B0604030504040204" pitchFamily="34" charset="0"/>
              </a:rPr>
              <a:t>December 31, 2020</a:t>
            </a:r>
            <a:endParaRPr lang="en-US" sz="1600" b="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1600" b="1" dirty="0" smtClean="0">
                <a:latin typeface="Tahoma" panose="020B0604030504040204" pitchFamily="34" charset="0"/>
                <a:ea typeface="Tahoma" panose="020B0604030504040204" pitchFamily="34" charset="0"/>
                <a:cs typeface="Tahoma" panose="020B0604030504040204" pitchFamily="34" charset="0"/>
              </a:rPr>
              <a:t> June </a:t>
            </a:r>
            <a:r>
              <a:rPr lang="en-US" sz="1600" b="1" dirty="0">
                <a:latin typeface="Tahoma" panose="020B0604030504040204" pitchFamily="34" charset="0"/>
                <a:ea typeface="Tahoma" panose="020B0604030504040204" pitchFamily="34" charset="0"/>
                <a:cs typeface="Tahoma" panose="020B0604030504040204" pitchFamily="34" charset="0"/>
              </a:rPr>
              <a:t>1 – </a:t>
            </a:r>
            <a:r>
              <a:rPr lang="en-US" sz="1600" b="1" dirty="0" smtClean="0">
                <a:latin typeface="Tahoma" panose="020B0604030504040204" pitchFamily="34" charset="0"/>
                <a:ea typeface="Tahoma" panose="020B0604030504040204" pitchFamily="34" charset="0"/>
                <a:cs typeface="Tahoma" panose="020B0604030504040204" pitchFamily="34" charset="0"/>
              </a:rPr>
              <a:t>June 30 </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Meet with your Manager to discuss any necessary adjustments to the goals set last </a:t>
            </a:r>
            <a:r>
              <a:rPr lang="en-US" sz="1600" dirty="0" smtClean="0">
                <a:latin typeface="Tahoma" panose="020B0604030504040204" pitchFamily="34" charset="0"/>
                <a:ea typeface="Tahoma" panose="020B0604030504040204" pitchFamily="34" charset="0"/>
                <a:cs typeface="Tahoma" panose="020B0604030504040204" pitchFamily="34" charset="0"/>
              </a:rPr>
              <a:t>year; </a:t>
            </a:r>
            <a:r>
              <a:rPr lang="en-US" sz="1600" b="1" i="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make any necessary edits to Part 3 and save the updated version – just this year</a:t>
            </a:r>
            <a:endParaRPr lang="en-US" sz="16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1600" b="1" dirty="0" smtClean="0">
                <a:latin typeface="Tahoma" panose="020B0604030504040204" pitchFamily="34" charset="0"/>
                <a:ea typeface="Tahoma" panose="020B0604030504040204" pitchFamily="34" charset="0"/>
                <a:cs typeface="Tahoma" panose="020B0604030504040204" pitchFamily="34" charset="0"/>
              </a:rPr>
              <a:t> December 1 </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smtClean="0">
                <a:latin typeface="Tahoma" panose="020B0604030504040204" pitchFamily="34" charset="0"/>
                <a:ea typeface="Tahoma" panose="020B0604030504040204" pitchFamily="34" charset="0"/>
                <a:cs typeface="Tahoma" panose="020B0604030504040204" pitchFamily="34" charset="0"/>
              </a:rPr>
              <a:t>December 31 </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dirty="0">
                <a:latin typeface="Tahoma" panose="020B0604030504040204" pitchFamily="34" charset="0"/>
                <a:ea typeface="Tahoma" panose="020B0604030504040204" pitchFamily="34" charset="0"/>
                <a:cs typeface="Tahoma" panose="020B0604030504040204" pitchFamily="34" charset="0"/>
              </a:rPr>
              <a:t>Department/Division goals are completed; Managerial employees complete self-evaluations and submit their portion of the evaluation process by </a:t>
            </a:r>
            <a:r>
              <a:rPr lang="en-US" sz="1600" b="1" dirty="0" smtClean="0">
                <a:latin typeface="Tahoma" panose="020B0604030504040204" pitchFamily="34" charset="0"/>
                <a:ea typeface="Tahoma" panose="020B0604030504040204" pitchFamily="34" charset="0"/>
                <a:cs typeface="Tahoma" panose="020B0604030504040204" pitchFamily="34" charset="0"/>
              </a:rPr>
              <a:t>December 31</a:t>
            </a:r>
            <a:r>
              <a:rPr lang="en-US" sz="1600" b="1" baseline="30000" dirty="0" smtClean="0">
                <a:latin typeface="Tahoma" panose="020B0604030504040204" pitchFamily="34" charset="0"/>
                <a:ea typeface="Tahoma" panose="020B0604030504040204" pitchFamily="34" charset="0"/>
                <a:cs typeface="Tahoma" panose="020B0604030504040204" pitchFamily="34" charset="0"/>
              </a:rPr>
              <a:t>st</a:t>
            </a:r>
            <a:r>
              <a:rPr lang="en-US" sz="1600" dirty="0" smtClean="0">
                <a:latin typeface="Tahoma" panose="020B0604030504040204" pitchFamily="34" charset="0"/>
                <a:ea typeface="Tahoma" panose="020B0604030504040204" pitchFamily="34" charset="0"/>
                <a:cs typeface="Tahoma" panose="020B0604030504040204" pitchFamily="34" charset="0"/>
              </a:rPr>
              <a:t>.  </a:t>
            </a: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1600" b="1" dirty="0" smtClean="0">
                <a:latin typeface="Tahoma" panose="020B0604030504040204" pitchFamily="34" charset="0"/>
                <a:ea typeface="Tahoma" panose="020B0604030504040204" pitchFamily="34" charset="0"/>
                <a:cs typeface="Tahoma" panose="020B0604030504040204" pitchFamily="34" charset="0"/>
              </a:rPr>
              <a:t> January 1 </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smtClean="0">
                <a:latin typeface="Tahoma" panose="020B0604030504040204" pitchFamily="34" charset="0"/>
                <a:ea typeface="Tahoma" panose="020B0604030504040204" pitchFamily="34" charset="0"/>
                <a:cs typeface="Tahoma" panose="020B0604030504040204" pitchFamily="34" charset="0"/>
              </a:rPr>
              <a:t>February 12 </a:t>
            </a:r>
            <a:r>
              <a:rPr lang="en-US" sz="1600" b="1" dirty="0">
                <a:latin typeface="Tahoma" panose="020B0604030504040204" pitchFamily="34" charset="0"/>
                <a:ea typeface="Tahoma" panose="020B0604030504040204" pitchFamily="34" charset="0"/>
                <a:cs typeface="Tahoma" panose="020B0604030504040204" pitchFamily="34" charset="0"/>
              </a:rPr>
              <a:t>–</a:t>
            </a:r>
            <a:r>
              <a:rPr lang="en-US" sz="1600" dirty="0">
                <a:latin typeface="Tahoma" panose="020B0604030504040204" pitchFamily="34" charset="0"/>
                <a:ea typeface="Tahoma" panose="020B0604030504040204" pitchFamily="34" charset="0"/>
                <a:cs typeface="Tahoma" panose="020B0604030504040204" pitchFamily="34" charset="0"/>
              </a:rPr>
              <a:t> Supervisors finish evaluations, review evaluations with division heads and hold meetings with direct </a:t>
            </a:r>
            <a:r>
              <a:rPr lang="en-US" sz="1600" dirty="0" smtClean="0">
                <a:latin typeface="Tahoma" panose="020B0604030504040204" pitchFamily="34" charset="0"/>
                <a:ea typeface="Tahoma" panose="020B0604030504040204" pitchFamily="34" charset="0"/>
                <a:cs typeface="Tahoma" panose="020B0604030504040204" pitchFamily="34" charset="0"/>
              </a:rPr>
              <a:t>reports (can begin earlier if the self-evaluations have been submitted)</a:t>
            </a:r>
            <a:endParaRPr lang="en-US" sz="1600" dirty="0">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1600" dirty="0" smtClean="0">
                <a:latin typeface="Tahoma" panose="020B0604030504040204" pitchFamily="34" charset="0"/>
                <a:ea typeface="Tahoma" panose="020B0604030504040204" pitchFamily="34" charset="0"/>
                <a:cs typeface="Tahoma" panose="020B0604030504040204" pitchFamily="34" charset="0"/>
              </a:rPr>
              <a:t> Summary </a:t>
            </a:r>
            <a:r>
              <a:rPr lang="en-US" sz="1600" dirty="0">
                <a:latin typeface="Tahoma" panose="020B0604030504040204" pitchFamily="34" charset="0"/>
                <a:ea typeface="Tahoma" panose="020B0604030504040204" pitchFamily="34" charset="0"/>
                <a:cs typeface="Tahoma" panose="020B0604030504040204" pitchFamily="34" charset="0"/>
              </a:rPr>
              <a:t>of Review Sections</a:t>
            </a:r>
          </a:p>
          <a:p>
            <a:pPr lvl="1">
              <a:lnSpc>
                <a:spcPct val="100000"/>
              </a:lnSpc>
            </a:pP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 Part </a:t>
            </a:r>
            <a:r>
              <a:rPr lang="en-US" dirty="0">
                <a:solidFill>
                  <a:srgbClr val="0070C0"/>
                </a:solidFill>
                <a:latin typeface="Tahoma" panose="020B0604030504040204" pitchFamily="34" charset="0"/>
                <a:ea typeface="Tahoma" panose="020B0604030504040204" pitchFamily="34" charset="0"/>
                <a:cs typeface="Tahoma" panose="020B0604030504040204" pitchFamily="34" charset="0"/>
              </a:rPr>
              <a:t>1 – Self </a:t>
            </a:r>
            <a:r>
              <a:rPr lang="en-US" dirty="0" smtClean="0">
                <a:solidFill>
                  <a:srgbClr val="0070C0"/>
                </a:solidFill>
                <a:latin typeface="Tahoma" panose="020B0604030504040204" pitchFamily="34" charset="0"/>
                <a:ea typeface="Tahoma" panose="020B0604030504040204" pitchFamily="34" charset="0"/>
                <a:cs typeface="Tahoma" panose="020B0604030504040204" pitchFamily="34" charset="0"/>
              </a:rPr>
              <a:t>Evaluation – Managerial Employee</a:t>
            </a:r>
          </a:p>
          <a:p>
            <a:pPr lvl="1">
              <a:lnSpc>
                <a:spcPct val="100000"/>
              </a:lnSpc>
            </a:pP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 Part 2 – General Job Duties – Supervisor, unless employee is a New Hire or edits are needed to the duties</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lvl="1">
              <a:lnSpc>
                <a:spcPct val="100000"/>
              </a:lnSpc>
            </a:pP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 Part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3 – Individual </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Goals/Performance Objectives – Both</a:t>
            </a: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nSpc>
                <a:spcPct val="100000"/>
              </a:lnSpc>
            </a:pP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rPr>
              <a:t> Part 4 – Department/Division Goals/Performance Objectives – Supervisor </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lvl="1">
              <a:lnSpc>
                <a:spcPct val="100000"/>
              </a:lnSpc>
            </a:pP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 Part 5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New Individual </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Goals/Objectives – Managerial employee,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unless supervisor would like to edit</a:t>
            </a:r>
            <a:endPar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pPr lvl="1">
              <a:lnSpc>
                <a:spcPct val="100000"/>
              </a:lnSpc>
            </a:pPr>
            <a:r>
              <a:rPr lang="en-US" dirty="0" smtClean="0">
                <a:solidFill>
                  <a:srgbClr val="00B050"/>
                </a:solidFill>
                <a:latin typeface="Tahoma" panose="020B0604030504040204" pitchFamily="34" charset="0"/>
                <a:ea typeface="Tahoma" panose="020B0604030504040204" pitchFamily="34" charset="0"/>
                <a:cs typeface="Tahoma" panose="020B0604030504040204" pitchFamily="34" charset="0"/>
              </a:rPr>
              <a:t> Part 6 – Overall Assessment/Rating – Supervisor</a:t>
            </a:r>
            <a:endParaRPr lang="en-US" dirty="0">
              <a:solidFill>
                <a:srgbClr val="00B050"/>
              </a:solidFill>
              <a:latin typeface="Tahoma" panose="020B0604030504040204" pitchFamily="34" charset="0"/>
              <a:ea typeface="Tahoma" panose="020B0604030504040204" pitchFamily="34" charset="0"/>
              <a:cs typeface="Tahoma" panose="020B0604030504040204" pitchFamily="34" charset="0"/>
            </a:endParaRPr>
          </a:p>
          <a:p>
            <a:pPr lvl="1">
              <a:lnSpc>
                <a:spcPct val="100000"/>
              </a:lnSpc>
            </a:pP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 Part 7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 Professional </a:t>
            </a: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Development – </a:t>
            </a:r>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Managerial employee unless supervisor would like to edit</a:t>
            </a:r>
          </a:p>
          <a:p>
            <a:pPr lvl="1">
              <a:lnSpc>
                <a:spcPct val="100000"/>
              </a:lnSpc>
            </a:pPr>
            <a:r>
              <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rPr>
              <a:t> Part 8 – Signatures – Both </a:t>
            </a: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59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475" y="594679"/>
            <a:ext cx="4988999" cy="671290"/>
          </a:xfrm>
        </p:spPr>
        <p:txBody>
          <a:bodyPr>
            <a:normAutofit/>
          </a:bodyPr>
          <a:lstStyle/>
          <a:p>
            <a:pPr algn="ctr"/>
            <a:r>
              <a:rPr lang="en-US" sz="3600" b="1" dirty="0" smtClean="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Questions/Support</a:t>
            </a:r>
            <a:endParaRPr lang="en-US" sz="3600" b="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79269" y="1521874"/>
            <a:ext cx="10750731" cy="2488423"/>
          </a:xfrm>
        </p:spPr>
        <p:txBody>
          <a:bodyPr>
            <a:noAutofit/>
          </a:bodyPr>
          <a:lstStyle/>
          <a:p>
            <a:pPr>
              <a:lnSpc>
                <a:spcPct val="100000"/>
              </a:lnSpc>
              <a:spcBef>
                <a:spcPts val="600"/>
              </a:spcBef>
              <a:buClr>
                <a:srgbClr val="3891A7"/>
              </a:buClr>
              <a:buSzPct val="80000"/>
              <a:defRPr/>
            </a:pPr>
            <a:r>
              <a:rPr lang="en-US" sz="28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Call </a:t>
            </a:r>
            <a:r>
              <a:rPr lang="en-US" sz="28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or E-mail:</a:t>
            </a:r>
          </a:p>
          <a:p>
            <a:pPr marL="182880" indent="-182880">
              <a:lnSpc>
                <a:spcPct val="100000"/>
              </a:lnSpc>
              <a:spcBef>
                <a:spcPts val="600"/>
              </a:spcBef>
              <a:buClr>
                <a:srgbClr val="3891A7"/>
              </a:buClr>
              <a:buSzPct val="80000"/>
              <a:buNone/>
              <a:defRPr/>
            </a:pPr>
            <a:endParaRPr lang="en-US" sz="400" b="1" dirty="0">
              <a:latin typeface="Tahoma" panose="020B0604030504040204" pitchFamily="34" charset="0"/>
              <a:ea typeface="Tahoma" panose="020B0604030504040204" pitchFamily="34" charset="0"/>
              <a:cs typeface="Tahoma" panose="020B0604030504040204" pitchFamily="34" charset="0"/>
            </a:endParaRPr>
          </a:p>
          <a:p>
            <a:pPr marL="582930" lvl="1" indent="-182880">
              <a:lnSpc>
                <a:spcPct val="100000"/>
              </a:lnSpc>
              <a:spcBef>
                <a:spcPts val="0"/>
              </a:spcBef>
              <a:spcAft>
                <a:spcPts val="1800"/>
              </a:spcAft>
              <a:buClr>
                <a:srgbClr val="3891A7"/>
              </a:buClr>
              <a:buSzPct val="80000"/>
              <a:buFont typeface="Symbol"/>
              <a:buChar char=""/>
              <a:tabLst>
                <a:tab pos="533400" algn="l"/>
                <a:tab pos="1143000" algn="l"/>
              </a:tabLst>
              <a:defRPr/>
            </a:pPr>
            <a:r>
              <a:rPr lang="en-US" sz="2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Jeremy </a:t>
            </a:r>
            <a:r>
              <a:rPr lang="en-US" sz="2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Trowsdale </a:t>
            </a:r>
            <a:r>
              <a:rPr lang="en-US" sz="2200" b="1" dirty="0">
                <a:latin typeface="Tahoma" panose="020B0604030504040204" pitchFamily="34" charset="0"/>
                <a:ea typeface="Tahoma" panose="020B0604030504040204" pitchFamily="34" charset="0"/>
                <a:cs typeface="Tahoma" panose="020B0604030504040204" pitchFamily="34" charset="0"/>
              </a:rPr>
              <a:t>– </a:t>
            </a:r>
            <a:r>
              <a:rPr lang="en-US" sz="2200" b="1" u="sng" dirty="0">
                <a:solidFill>
                  <a:srgbClr val="0070C0"/>
                </a:solidFill>
                <a:latin typeface="Tahoma" panose="020B0604030504040204" pitchFamily="34" charset="0"/>
                <a:ea typeface="Tahoma" panose="020B0604030504040204" pitchFamily="34" charset="0"/>
                <a:cs typeface="Tahoma" panose="020B0604030504040204" pitchFamily="34" charset="0"/>
              </a:rPr>
              <a:t>System/Technical questions</a:t>
            </a:r>
            <a:r>
              <a:rPr lang="en-US" sz="2200" b="1" dirty="0">
                <a:latin typeface="Tahoma" panose="020B0604030504040204" pitchFamily="34" charset="0"/>
                <a:ea typeface="Tahoma" panose="020B0604030504040204" pitchFamily="34" charset="0"/>
                <a:cs typeface="Tahoma" panose="020B0604030504040204" pitchFamily="34" charset="0"/>
              </a:rPr>
              <a:t> and verbiage, ratings, or goal suggestions</a:t>
            </a:r>
          </a:p>
          <a:p>
            <a:pPr marL="582930" lvl="1" indent="-182880">
              <a:lnSpc>
                <a:spcPct val="100000"/>
              </a:lnSpc>
              <a:spcBef>
                <a:spcPts val="0"/>
              </a:spcBef>
              <a:spcAft>
                <a:spcPts val="1200"/>
              </a:spcAft>
              <a:buClr>
                <a:srgbClr val="3891A7"/>
              </a:buClr>
              <a:buSzPct val="80000"/>
              <a:buFont typeface="Symbol"/>
              <a:buChar char=""/>
              <a:tabLst>
                <a:tab pos="533400" algn="l"/>
                <a:tab pos="1143000" algn="l"/>
              </a:tabLst>
              <a:defRPr/>
            </a:pPr>
            <a:r>
              <a:rPr lang="en-US" sz="2200" b="1" dirty="0" smtClean="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Example</a:t>
            </a:r>
            <a:r>
              <a:rPr lang="en-US" sz="2200" b="1" dirty="0">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2200" b="1" dirty="0">
                <a:latin typeface="Tahoma" panose="020B0604030504040204" pitchFamily="34" charset="0"/>
                <a:ea typeface="Tahoma" panose="020B0604030504040204" pitchFamily="34" charset="0"/>
                <a:cs typeface="Tahoma" panose="020B0604030504040204" pitchFamily="34" charset="0"/>
              </a:rPr>
              <a:t>If an employee’s review is missing from the system or a reporting relationship needs to be corrected</a:t>
            </a:r>
          </a:p>
          <a:p>
            <a:pPr marL="400050" lvl="1" indent="0">
              <a:lnSpc>
                <a:spcPct val="115000"/>
              </a:lnSpc>
              <a:spcBef>
                <a:spcPts val="0"/>
              </a:spcBef>
              <a:buClr>
                <a:srgbClr val="3891A7"/>
              </a:buClr>
              <a:buSzPct val="80000"/>
              <a:buNone/>
              <a:tabLst>
                <a:tab pos="533400" algn="l"/>
                <a:tab pos="1143000" algn="l"/>
              </a:tabLst>
              <a:defRPr/>
            </a:pPr>
            <a:endParaRPr lang="en-US" sz="800" b="1" dirty="0">
              <a:latin typeface="Tahoma" panose="020B0604030504040204" pitchFamily="34" charset="0"/>
              <a:ea typeface="Tahoma" panose="020B0604030504040204" pitchFamily="34" charset="0"/>
              <a:cs typeface="Tahoma" panose="020B0604030504040204" pitchFamily="34" charset="0"/>
            </a:endParaRPr>
          </a:p>
          <a:p>
            <a:pPr marL="582930" lvl="1" indent="-182880">
              <a:lnSpc>
                <a:spcPct val="115000"/>
              </a:lnSpc>
              <a:spcBef>
                <a:spcPts val="0"/>
              </a:spcBef>
              <a:buClr>
                <a:srgbClr val="3891A7"/>
              </a:buClr>
              <a:buSzPct val="80000"/>
              <a:buFont typeface="Symbol"/>
              <a:buChar char=""/>
              <a:tabLst>
                <a:tab pos="533400" algn="l"/>
                <a:tab pos="1143000" algn="l"/>
              </a:tabLst>
              <a:defRPr/>
            </a:pPr>
            <a:endParaRPr lang="en-US" sz="2200" b="1" dirty="0">
              <a:latin typeface="Tahoma" panose="020B0604030504040204" pitchFamily="34" charset="0"/>
              <a:ea typeface="Tahoma" panose="020B0604030504040204" pitchFamily="34" charset="0"/>
              <a:cs typeface="Tahoma" panose="020B0604030504040204" pitchFamily="34" charset="0"/>
            </a:endParaRPr>
          </a:p>
          <a:p>
            <a:endParaRPr lang="en-US" sz="17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a:stretch>
            <a:fillRect/>
          </a:stretch>
        </p:blipFill>
        <p:spPr>
          <a:xfrm>
            <a:off x="4140925" y="4161698"/>
            <a:ext cx="3380187" cy="2212976"/>
          </a:xfrm>
          <a:prstGeom prst="rect">
            <a:avLst/>
          </a:prstGeom>
        </p:spPr>
      </p:pic>
    </p:spTree>
    <p:extLst>
      <p:ext uri="{BB962C8B-B14F-4D97-AF65-F5344CB8AC3E}">
        <p14:creationId xmlns:p14="http://schemas.microsoft.com/office/powerpoint/2010/main" val="395324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84" y="701750"/>
            <a:ext cx="11856203" cy="557635"/>
          </a:xfrm>
        </p:spPr>
        <p:txBody>
          <a:bodyPr>
            <a:noAutofit/>
          </a:bodyPr>
          <a:lstStyle/>
          <a:p>
            <a:pPr algn="ctr">
              <a:defRPr/>
            </a:pPr>
            <a:r>
              <a:rPr lang="en-US" sz="32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Common </a:t>
            </a:r>
            <a:r>
              <a:rPr lang="en-US" sz="3200" b="1" dirty="0">
                <a:solidFill>
                  <a:schemeClr val="accent1">
                    <a:lumMod val="60000"/>
                    <a:lumOff val="4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Negative</a:t>
            </a:r>
            <a:r>
              <a:rPr lang="en-US" sz="32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 Employee </a:t>
            </a:r>
            <a:r>
              <a:rPr lang="en-US" sz="32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Perspectives on </a:t>
            </a:r>
            <a:r>
              <a:rPr lang="en-US" sz="32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Perf. </a:t>
            </a:r>
            <a:r>
              <a:rPr lang="en-US" sz="32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Reviews</a:t>
            </a:r>
          </a:p>
        </p:txBody>
      </p:sp>
      <p:sp>
        <p:nvSpPr>
          <p:cNvPr id="3" name="Content Placeholder 2"/>
          <p:cNvSpPr>
            <a:spLocks noGrp="1"/>
          </p:cNvSpPr>
          <p:nvPr>
            <p:ph idx="1"/>
          </p:nvPr>
        </p:nvSpPr>
        <p:spPr>
          <a:xfrm>
            <a:off x="850605" y="1439204"/>
            <a:ext cx="10111562" cy="2977813"/>
          </a:xfrm>
        </p:spPr>
        <p:txBody>
          <a:bodyPr>
            <a:normAutofit/>
          </a:bodyPr>
          <a:lstStyle/>
          <a:p>
            <a:pPr marL="365760" indent="-283464">
              <a:lnSpc>
                <a:spcPct val="11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It’s a meaningless exercise that Managers just want to get through</a:t>
            </a:r>
          </a:p>
          <a:p>
            <a:pPr marL="365760" indent="-283464">
              <a:lnSpc>
                <a:spcPct val="11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There’s always one negative focus area and then little about anything else</a:t>
            </a:r>
          </a:p>
          <a:p>
            <a:pPr marL="365760" indent="-283464">
              <a:lnSpc>
                <a:spcPct val="11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It’s rarely a two-way discussion</a:t>
            </a:r>
          </a:p>
          <a:p>
            <a:pPr marL="365760" indent="-283464">
              <a:lnSpc>
                <a:spcPct val="11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The basis for measurement is vague</a:t>
            </a:r>
          </a:p>
          <a:p>
            <a:pPr marL="365760" indent="-283464">
              <a:lnSpc>
                <a:spcPct val="11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My manager has a minimal understanding of what I do every day</a:t>
            </a:r>
          </a:p>
          <a:p>
            <a:pPr marL="365760" indent="-283464">
              <a:buFont typeface="Wingdings 2"/>
              <a:buChar char=""/>
              <a:defRPr/>
            </a:pPr>
            <a:endParaRPr lang="en-US" dirty="0"/>
          </a:p>
        </p:txBody>
      </p:sp>
      <p:pic>
        <p:nvPicPr>
          <p:cNvPr id="6" name="Picture 5"/>
          <p:cNvPicPr>
            <a:picLocks noChangeAspect="1"/>
          </p:cNvPicPr>
          <p:nvPr/>
        </p:nvPicPr>
        <p:blipFill>
          <a:blip r:embed="rId2"/>
          <a:stretch>
            <a:fillRect/>
          </a:stretch>
        </p:blipFill>
        <p:spPr>
          <a:xfrm>
            <a:off x="2968257" y="4596836"/>
            <a:ext cx="6629400" cy="2085404"/>
          </a:xfrm>
          <a:prstGeom prst="rect">
            <a:avLst/>
          </a:prstGeom>
        </p:spPr>
      </p:pic>
    </p:spTree>
    <p:extLst>
      <p:ext uri="{BB962C8B-B14F-4D97-AF65-F5344CB8AC3E}">
        <p14:creationId xmlns:p14="http://schemas.microsoft.com/office/powerpoint/2010/main" val="21888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75" y="673965"/>
            <a:ext cx="11685722" cy="578901"/>
          </a:xfrm>
        </p:spPr>
        <p:txBody>
          <a:bodyPr>
            <a:noAutofit/>
          </a:bodyPr>
          <a:lstStyle/>
          <a:p>
            <a:pPr algn="ctr">
              <a:defRPr/>
            </a:pPr>
            <a:r>
              <a:rPr lang="en-US" sz="32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Common </a:t>
            </a:r>
            <a:r>
              <a:rPr lang="en-US" sz="3200" b="1" dirty="0">
                <a:solidFill>
                  <a:schemeClr val="accent1">
                    <a:lumMod val="60000"/>
                    <a:lumOff val="4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Positive</a:t>
            </a:r>
            <a:r>
              <a:rPr lang="en-US" sz="32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 Employee </a:t>
            </a:r>
            <a:r>
              <a:rPr lang="en-US" sz="32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Perspectives on </a:t>
            </a:r>
            <a:r>
              <a:rPr lang="en-US" sz="32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Perf. </a:t>
            </a:r>
            <a:r>
              <a:rPr lang="en-US" sz="32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Reviews</a:t>
            </a:r>
          </a:p>
        </p:txBody>
      </p:sp>
      <p:sp>
        <p:nvSpPr>
          <p:cNvPr id="3" name="Content Placeholder 2"/>
          <p:cNvSpPr>
            <a:spLocks noGrp="1"/>
          </p:cNvSpPr>
          <p:nvPr>
            <p:ph idx="1"/>
          </p:nvPr>
        </p:nvSpPr>
        <p:spPr>
          <a:xfrm>
            <a:off x="680484" y="1470833"/>
            <a:ext cx="10962167" cy="2946184"/>
          </a:xfrm>
        </p:spPr>
        <p:txBody>
          <a:bodyPr>
            <a:normAutofit lnSpcReduction="10000"/>
          </a:bodyPr>
          <a:lstStyle/>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Receiving feedback is a growth opportunity that will improve my overall performance</a:t>
            </a:r>
          </a:p>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It’s scheduled time to discuss my career plan, professional development options, and other </a:t>
            </a:r>
            <a:r>
              <a:rPr lang="en-US" sz="2400" dirty="0" smtClean="0">
                <a:latin typeface="Source Sans Pro" panose="020B0503030403020204" pitchFamily="34" charset="0"/>
                <a:ea typeface="Source Sans Pro" panose="020B0503030403020204" pitchFamily="34" charset="0"/>
                <a:cs typeface="Tahoma" panose="020B0604030504040204" pitchFamily="34" charset="0"/>
              </a:rPr>
              <a:t>concerns</a:t>
            </a:r>
            <a:endParaRPr lang="en-US" sz="2400" dirty="0">
              <a:latin typeface="Source Sans Pro" panose="020B0503030403020204" pitchFamily="34" charset="0"/>
              <a:ea typeface="Source Sans Pro" panose="020B0503030403020204" pitchFamily="34" charset="0"/>
              <a:cs typeface="Tahoma" panose="020B0604030504040204" pitchFamily="34" charset="0"/>
            </a:endParaRPr>
          </a:p>
          <a:p>
            <a:pPr marL="365760" indent="-283464">
              <a:lnSpc>
                <a:spcPct val="100000"/>
              </a:lnSpc>
              <a:spcAft>
                <a:spcPts val="600"/>
              </a:spcAft>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The process will sharpen my skills (evaluating my performance, writing, performance discussions, etc.)</a:t>
            </a:r>
          </a:p>
          <a:p>
            <a:pPr marL="365760" indent="-283464">
              <a:lnSpc>
                <a:spcPct val="100000"/>
              </a:lnSpc>
              <a:buFont typeface="Wingdings 2"/>
              <a:buChar char=""/>
              <a:defRPr/>
            </a:pPr>
            <a:r>
              <a:rPr lang="en-US" sz="2400" dirty="0">
                <a:latin typeface="Source Sans Pro" panose="020B0503030403020204" pitchFamily="34" charset="0"/>
                <a:ea typeface="Source Sans Pro" panose="020B0503030403020204" pitchFamily="34" charset="0"/>
                <a:cs typeface="Tahoma" panose="020B0604030504040204" pitchFamily="34" charset="0"/>
              </a:rPr>
              <a:t>The process ensures that I am on target with goals and daily responsibilities</a:t>
            </a:r>
          </a:p>
          <a:p>
            <a:pPr marL="365760" indent="-283464">
              <a:buFont typeface="Wingdings 2"/>
              <a:buChar char=""/>
              <a:defRPr/>
            </a:pPr>
            <a:endParaRPr lang="en-US" dirty="0"/>
          </a:p>
        </p:txBody>
      </p:sp>
      <p:pic>
        <p:nvPicPr>
          <p:cNvPr id="4" name="Picture 3"/>
          <p:cNvPicPr>
            <a:picLocks noChangeAspect="1"/>
          </p:cNvPicPr>
          <p:nvPr/>
        </p:nvPicPr>
        <p:blipFill rotWithShape="1">
          <a:blip r:embed="rId2"/>
          <a:srcRect l="4662" t="6284" r="1736" b="8470"/>
          <a:stretch/>
        </p:blipFill>
        <p:spPr>
          <a:xfrm>
            <a:off x="4376183" y="4794653"/>
            <a:ext cx="3124200" cy="1903810"/>
          </a:xfrm>
          <a:prstGeom prst="rect">
            <a:avLst/>
          </a:prstGeom>
        </p:spPr>
      </p:pic>
    </p:spTree>
    <p:extLst>
      <p:ext uri="{BB962C8B-B14F-4D97-AF65-F5344CB8AC3E}">
        <p14:creationId xmlns:p14="http://schemas.microsoft.com/office/powerpoint/2010/main" val="411885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8344" y="782644"/>
            <a:ext cx="6108700" cy="479439"/>
          </a:xfrm>
        </p:spPr>
        <p:txBody>
          <a:bodyPr>
            <a:noAutofit/>
          </a:bodyPr>
          <a:lstStyle/>
          <a:p>
            <a:pPr algn="ctr">
              <a:defRPr/>
            </a:pPr>
            <a:r>
              <a:rPr lang="en-US" sz="3600" b="1" dirty="0" smtClean="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Reviewer Keys </a:t>
            </a:r>
            <a:r>
              <a:rPr lang="en-US" sz="36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to Success</a:t>
            </a:r>
          </a:p>
        </p:txBody>
      </p:sp>
      <p:sp>
        <p:nvSpPr>
          <p:cNvPr id="14339" name="Content Placeholder 2"/>
          <p:cNvSpPr>
            <a:spLocks noGrp="1"/>
          </p:cNvSpPr>
          <p:nvPr>
            <p:ph idx="1"/>
          </p:nvPr>
        </p:nvSpPr>
        <p:spPr>
          <a:xfrm>
            <a:off x="723014" y="1509426"/>
            <a:ext cx="10813312" cy="5108349"/>
          </a:xfrm>
        </p:spPr>
        <p:txBody>
          <a:bodyPr>
            <a:noAutofit/>
          </a:bodyPr>
          <a:lstStyle/>
          <a:p>
            <a:pPr>
              <a:lnSpc>
                <a:spcPct val="100000"/>
              </a:lnSpc>
            </a:pPr>
            <a:r>
              <a:rPr lang="en-US" sz="2400"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rPr>
              <a:t> Demonstrate respect and confidentiality</a:t>
            </a:r>
          </a:p>
          <a:p>
            <a:pPr>
              <a:lnSpc>
                <a:spcPct val="100000"/>
              </a:lnSpc>
            </a:pPr>
            <a:r>
              <a:rPr lang="en-US" sz="2400"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rPr>
              <a:t> Encourage conversation at the review meeting</a:t>
            </a:r>
          </a:p>
          <a:p>
            <a:pPr>
              <a:lnSpc>
                <a:spcPct val="100000"/>
              </a:lnSpc>
            </a:pPr>
            <a:r>
              <a:rPr lang="en-US" sz="2400"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rPr>
              <a:t> Track performance year-round, positive and negative events (</a:t>
            </a:r>
            <a:r>
              <a:rPr lang="en-US" sz="2400" b="1"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rPr>
              <a:t>Suggestion:</a:t>
            </a:r>
            <a:r>
              <a:rPr lang="en-US" sz="2400"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rPr>
              <a:t> use the Notes button – can be used for both the employee and supervisor) </a:t>
            </a:r>
          </a:p>
          <a:p>
            <a:pPr>
              <a:lnSpc>
                <a:spcPct val="100000"/>
              </a:lnSpc>
            </a:pPr>
            <a:r>
              <a:rPr lang="en-US" sz="2400"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rPr>
              <a:t> Consider more one-on-one meetings with direct reports to discuss goal progress, performance, etc. – helpful with preventing annual review surprises.</a:t>
            </a:r>
          </a:p>
          <a:p>
            <a:pPr>
              <a:lnSpc>
                <a:spcPct val="100000"/>
              </a:lnSpc>
              <a:spcAft>
                <a:spcPts val="600"/>
              </a:spcAft>
            </a:pPr>
            <a:r>
              <a:rPr lang="en-US" sz="2400"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rPr>
              <a:t> Ratings and narrative regarding subpar performance must be accurate; if not, the behavior is unlikely to change! </a:t>
            </a:r>
            <a:endPar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endParaRPr>
          </a:p>
          <a:p>
            <a:pPr>
              <a:lnSpc>
                <a:spcPct val="100000"/>
              </a:lnSpc>
              <a:spcBef>
                <a:spcPts val="600"/>
              </a:spcBef>
            </a:pPr>
            <a:r>
              <a:rPr lang="en-US" sz="2400"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rPr>
              <a:t> Ensure you avoid recency bias! The </a:t>
            </a:r>
            <a:r>
              <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review </a:t>
            </a:r>
            <a:r>
              <a:rPr lang="en-US" sz="2400"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rPr>
              <a:t>should </a:t>
            </a:r>
            <a:r>
              <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truly </a:t>
            </a:r>
            <a:r>
              <a:rPr lang="en-US" sz="2400"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rPr>
              <a:t>be an </a:t>
            </a:r>
            <a:r>
              <a:rPr lang="en-US" sz="2400" b="1" i="1" dirty="0">
                <a:solidFill>
                  <a:srgbClr val="0070C0"/>
                </a:solidFill>
                <a:latin typeface="Source Sans Pro" panose="020B0503030403020204" pitchFamily="34" charset="0"/>
                <a:ea typeface="Source Sans Pro" panose="020B0503030403020204" pitchFamily="34" charset="0"/>
                <a:cs typeface="Tahoma" panose="020B0604030504040204" pitchFamily="34" charset="0"/>
              </a:rPr>
              <a:t>annual</a:t>
            </a:r>
            <a:r>
              <a:rPr lang="en-US" sz="2400" dirty="0">
                <a:latin typeface="Source Sans Pro" panose="020B0503030403020204" pitchFamily="34" charset="0"/>
                <a:ea typeface="Source Sans Pro" panose="020B0503030403020204" pitchFamily="34" charset="0"/>
                <a:cs typeface="Tahoma" panose="020B0604030504040204" pitchFamily="34" charset="0"/>
              </a:rPr>
              <a:t> </a:t>
            </a:r>
            <a:r>
              <a:rPr lang="en-US" sz="24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review; </a:t>
            </a:r>
          </a:p>
          <a:p>
            <a:pPr lvl="1">
              <a:lnSpc>
                <a:spcPct val="100000"/>
              </a:lnSpc>
              <a:spcBef>
                <a:spcPts val="600"/>
              </a:spcBef>
              <a:spcAft>
                <a:spcPts val="600"/>
              </a:spcAft>
            </a:pPr>
            <a:r>
              <a:rPr lang="en-US" sz="2000" b="1"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rPr>
              <a:t> Example</a:t>
            </a:r>
            <a:r>
              <a:rPr lang="en-US" sz="2000" b="1"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a:t>
            </a:r>
            <a:r>
              <a:rPr lang="en-US" sz="20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 Great performance for 11 months of review period, 1 mistake in the last few weeks before review is written by supervisor = subpar review and vice-versa – not fair, but often happens!</a:t>
            </a:r>
          </a:p>
          <a:p>
            <a:pPr marL="0" indent="0">
              <a:buNone/>
            </a:pP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9569303" y="418522"/>
            <a:ext cx="1283514" cy="936171"/>
          </a:xfrm>
          <a:prstGeom prst="rect">
            <a:avLst/>
          </a:prstGeom>
        </p:spPr>
      </p:pic>
    </p:spTree>
    <p:extLst>
      <p:ext uri="{BB962C8B-B14F-4D97-AF65-F5344CB8AC3E}">
        <p14:creationId xmlns:p14="http://schemas.microsoft.com/office/powerpoint/2010/main" val="12861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 calcmode="lin" valueType="num">
                                      <p:cBhvr additive="base">
                                        <p:cTn id="43"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371" y="446870"/>
            <a:ext cx="6108700" cy="576903"/>
          </a:xfrm>
        </p:spPr>
        <p:txBody>
          <a:bodyPr>
            <a:noAutofit/>
          </a:bodyPr>
          <a:lstStyle/>
          <a:p>
            <a:pPr algn="ctr">
              <a:defRPr/>
            </a:pPr>
            <a:r>
              <a:rPr lang="en-US" sz="3200" b="1" dirty="0" smtClean="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Avoid the Halo/Horns Effect</a:t>
            </a:r>
            <a:endParaRPr lang="en-US" sz="3200" b="1" dirty="0">
              <a:solidFill>
                <a:schemeClr val="tx2">
                  <a:satMod val="13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4339" name="Content Placeholder 2"/>
          <p:cNvSpPr>
            <a:spLocks noGrp="1"/>
          </p:cNvSpPr>
          <p:nvPr>
            <p:ph idx="1"/>
          </p:nvPr>
        </p:nvSpPr>
        <p:spPr>
          <a:xfrm>
            <a:off x="606056" y="1205055"/>
            <a:ext cx="11015330" cy="5521209"/>
          </a:xfrm>
        </p:spPr>
        <p:txBody>
          <a:bodyPr>
            <a:noAutofit/>
          </a:bodyPr>
          <a:lstStyle/>
          <a:p>
            <a:pPr>
              <a:lnSpc>
                <a:spcPct val="100000"/>
              </a:lnSpc>
            </a:pPr>
            <a:r>
              <a:rPr lang="en-US" sz="2400" b="1" dirty="0" smtClean="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 Definition</a:t>
            </a:r>
            <a:r>
              <a:rPr lang="en-US" sz="2400"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 </a:t>
            </a:r>
            <a:r>
              <a:rPr lang="en-US" sz="2200" dirty="0">
                <a:solidFill>
                  <a:schemeClr val="tx1"/>
                </a:solidFill>
                <a:latin typeface="Source Sans Pro" panose="020B0503030403020204" pitchFamily="34" charset="0"/>
                <a:ea typeface="Source Sans Pro" panose="020B0503030403020204" pitchFamily="34" charset="0"/>
                <a:cs typeface="Tahoma" panose="020B0604030504040204" pitchFamily="34" charset="0"/>
              </a:rPr>
              <a:t>a type of cognitive bias where a person’s impression of another can substantially influence one’s thoughts and feelings about that person. </a:t>
            </a:r>
            <a:endParaRPr lang="en-US" sz="2200" dirty="0" smtClean="0">
              <a:solidFill>
                <a:schemeClr val="tx1"/>
              </a:solidFill>
              <a:latin typeface="Source Sans Pro" panose="020B0503030403020204" pitchFamily="34" charset="0"/>
              <a:ea typeface="Source Sans Pro" panose="020B0503030403020204" pitchFamily="34" charset="0"/>
              <a:cs typeface="Tahoma" panose="020B0604030504040204" pitchFamily="34" charset="0"/>
            </a:endParaRPr>
          </a:p>
          <a:p>
            <a:pPr>
              <a:lnSpc>
                <a:spcPct val="100000"/>
              </a:lnSpc>
            </a:pPr>
            <a:r>
              <a:rPr lang="en-US" sz="2400" b="1" dirty="0" smtClean="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 Perf. Rev. Example: </a:t>
            </a:r>
            <a:r>
              <a:rPr lang="en-US" sz="2200" dirty="0">
                <a:latin typeface="Source Sans Pro" panose="020B0503030403020204" pitchFamily="34" charset="0"/>
                <a:ea typeface="Source Sans Pro" panose="020B0503030403020204" pitchFamily="34" charset="0"/>
                <a:cs typeface="Tahoma" panose="020B0604030504040204" pitchFamily="34" charset="0"/>
              </a:rPr>
              <a:t>Modern studies have shown that managers who rate an employee high in one or two key areas of performance tend to give favorable scores in all aspects of performance. The same goes for those managers that rate employees poorly in one certain area; they tend to see a worse rating overall.</a:t>
            </a:r>
          </a:p>
          <a:p>
            <a:pPr>
              <a:lnSpc>
                <a:spcPct val="100000"/>
              </a:lnSpc>
            </a:pPr>
            <a:r>
              <a:rPr lang="en-US" sz="2400" b="1" dirty="0" smtClean="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 Best </a:t>
            </a:r>
            <a:r>
              <a:rPr lang="en-US" sz="2400" b="1" dirty="0">
                <a:solidFill>
                  <a:schemeClr val="accent1"/>
                </a:solidFill>
                <a:latin typeface="Source Sans Pro" panose="020B0503030403020204" pitchFamily="34" charset="0"/>
                <a:ea typeface="Source Sans Pro" panose="020B0503030403020204" pitchFamily="34" charset="0"/>
                <a:cs typeface="Tahoma" panose="020B0604030504040204" pitchFamily="34" charset="0"/>
              </a:rPr>
              <a:t>way to avoid: </a:t>
            </a:r>
            <a:r>
              <a:rPr lang="en-US" sz="2200" dirty="0">
                <a:latin typeface="Source Sans Pro" panose="020B0503030403020204" pitchFamily="34" charset="0"/>
                <a:ea typeface="Source Sans Pro" panose="020B0503030403020204" pitchFamily="34" charset="0"/>
                <a:cs typeface="Tahoma" panose="020B0604030504040204" pitchFamily="34" charset="0"/>
              </a:rPr>
              <a:t>Strong documentation; take notes on all aspects of performances throughout the year. </a:t>
            </a:r>
            <a:r>
              <a:rPr lang="en-US" sz="2200" dirty="0" smtClean="0">
                <a:latin typeface="Source Sans Pro" panose="020B0503030403020204" pitchFamily="34" charset="0"/>
                <a:ea typeface="Source Sans Pro" panose="020B0503030403020204" pitchFamily="34" charset="0"/>
                <a:cs typeface="Tahoma" panose="020B0604030504040204" pitchFamily="34" charset="0"/>
              </a:rPr>
              <a:t>Having </a:t>
            </a:r>
            <a:r>
              <a:rPr lang="en-US" sz="2200" dirty="0">
                <a:latin typeface="Source Sans Pro" panose="020B0503030403020204" pitchFamily="34" charset="0"/>
                <a:ea typeface="Source Sans Pro" panose="020B0503030403020204" pitchFamily="34" charset="0"/>
                <a:cs typeface="Tahoma" panose="020B0604030504040204" pitchFamily="34" charset="0"/>
              </a:rPr>
              <a:t>a healthy list of positive and not-so-positive aspects of performance gives the manager a more well-rounded view of the employee. </a:t>
            </a:r>
          </a:p>
          <a:p>
            <a:pPr marL="685800" lvl="2">
              <a:lnSpc>
                <a:spcPct val="100000"/>
              </a:lnSpc>
              <a:spcBef>
                <a:spcPts val="1000"/>
              </a:spcBef>
              <a:spcAft>
                <a:spcPts val="600"/>
              </a:spcAft>
            </a:pPr>
            <a:r>
              <a:rPr lang="en-US" sz="2200" dirty="0" smtClean="0">
                <a:latin typeface="Source Sans Pro" panose="020B0503030403020204" pitchFamily="34" charset="0"/>
                <a:ea typeface="Source Sans Pro" panose="020B0503030403020204" pitchFamily="34" charset="0"/>
                <a:cs typeface="Tahoma" panose="020B0604030504040204" pitchFamily="34" charset="0"/>
              </a:rPr>
              <a:t> Without </a:t>
            </a:r>
            <a:r>
              <a:rPr lang="en-US" sz="2200" dirty="0">
                <a:latin typeface="Source Sans Pro" panose="020B0503030403020204" pitchFamily="34" charset="0"/>
                <a:ea typeface="Source Sans Pro" panose="020B0503030403020204" pitchFamily="34" charset="0"/>
                <a:cs typeface="Tahoma" panose="020B0604030504040204" pitchFamily="34" charset="0"/>
              </a:rPr>
              <a:t>notes, managers can tend to base their evaluations around one event or a recent memory of events.</a:t>
            </a:r>
          </a:p>
          <a:p>
            <a:pPr>
              <a:lnSpc>
                <a:spcPct val="100000"/>
              </a:lnSpc>
              <a:spcBef>
                <a:spcPts val="600"/>
              </a:spcBef>
            </a:pPr>
            <a:r>
              <a:rPr lang="en-US" sz="2400" b="1" dirty="0" smtClean="0">
                <a:solidFill>
                  <a:schemeClr val="accent5">
                    <a:lumMod val="75000"/>
                  </a:schemeClr>
                </a:solidFill>
                <a:latin typeface="Source Sans Pro" panose="020B0503030403020204" pitchFamily="34" charset="0"/>
                <a:ea typeface="Source Sans Pro" panose="020B0503030403020204" pitchFamily="34" charset="0"/>
                <a:cs typeface="Tahoma" panose="020B0604030504040204" pitchFamily="34" charset="0"/>
              </a:rPr>
              <a:t> What </a:t>
            </a:r>
            <a:r>
              <a:rPr lang="en-US" sz="2400" b="1" dirty="0">
                <a:solidFill>
                  <a:schemeClr val="accent5">
                    <a:lumMod val="75000"/>
                  </a:schemeClr>
                </a:solidFill>
                <a:latin typeface="Source Sans Pro" panose="020B0503030403020204" pitchFamily="34" charset="0"/>
                <a:ea typeface="Source Sans Pro" panose="020B0503030403020204" pitchFamily="34" charset="0"/>
                <a:cs typeface="Tahoma" panose="020B0604030504040204" pitchFamily="34" charset="0"/>
              </a:rPr>
              <a:t>have you found to be the most important keys to ensuring successful performance reviews?</a:t>
            </a:r>
          </a:p>
          <a:p>
            <a:pPr marL="0" indent="0">
              <a:buNone/>
            </a:pPr>
            <a:endPar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2553" y="731331"/>
            <a:ext cx="5943600" cy="505735"/>
          </a:xfrm>
        </p:spPr>
        <p:txBody>
          <a:bodyPr>
            <a:normAutofit/>
          </a:bodyPr>
          <a:lstStyle/>
          <a:p>
            <a:pPr algn="ctr">
              <a:defRPr/>
            </a:pPr>
            <a:r>
              <a:rPr lang="en-US" sz="3600" b="1" dirty="0">
                <a:solidFill>
                  <a:schemeClr val="tx2">
                    <a:satMod val="13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Tahoma" panose="020B0604030504040204" pitchFamily="34" charset="0"/>
              </a:rPr>
              <a:t>Planning/Preparation</a:t>
            </a:r>
          </a:p>
        </p:txBody>
      </p:sp>
      <p:sp>
        <p:nvSpPr>
          <p:cNvPr id="25603" name="Content Placeholder 2"/>
          <p:cNvSpPr>
            <a:spLocks noGrp="1"/>
          </p:cNvSpPr>
          <p:nvPr>
            <p:ph idx="1"/>
          </p:nvPr>
        </p:nvSpPr>
        <p:spPr>
          <a:xfrm>
            <a:off x="754912" y="1488858"/>
            <a:ext cx="10909004" cy="2370219"/>
          </a:xfrm>
        </p:spPr>
        <p:txBody>
          <a:bodyPr>
            <a:noAutofit/>
          </a:bodyPr>
          <a:lstStyle/>
          <a:p>
            <a:pPr>
              <a:lnSpc>
                <a:spcPct val="100000"/>
              </a:lnSpc>
            </a:pP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a:latin typeface="Source Sans Pro" panose="020B0503030403020204" pitchFamily="34" charset="0"/>
                <a:ea typeface="Source Sans Pro" panose="020B0503030403020204" pitchFamily="34" charset="0"/>
                <a:cs typeface="Tahoma" panose="020B0604030504040204" pitchFamily="34" charset="0"/>
              </a:rPr>
              <a:t>Review the following beforehand:</a:t>
            </a:r>
          </a:p>
          <a:p>
            <a:pPr lvl="1">
              <a:lnSpc>
                <a:spcPct val="100000"/>
              </a:lnSpc>
            </a:pPr>
            <a:r>
              <a:rPr lang="en-US" sz="2600" dirty="0">
                <a:latin typeface="Source Sans Pro" panose="020B0503030403020204" pitchFamily="34" charset="0"/>
                <a:ea typeface="Source Sans Pro" panose="020B0503030403020204" pitchFamily="34" charset="0"/>
                <a:cs typeface="Tahoma" panose="020B0604030504040204" pitchFamily="34" charset="0"/>
              </a:rPr>
              <a:t> Last year’s Managerial Performance Review (available in the system)</a:t>
            </a:r>
            <a:endParaRPr lang="en-US" sz="2000" dirty="0">
              <a:latin typeface="Source Sans Pro" panose="020B0503030403020204" pitchFamily="34" charset="0"/>
              <a:ea typeface="Source Sans Pro" panose="020B0503030403020204" pitchFamily="34" charset="0"/>
              <a:cs typeface="Tahoma" panose="020B0604030504040204" pitchFamily="34" charset="0"/>
            </a:endParaRPr>
          </a:p>
          <a:p>
            <a:pPr lvl="1">
              <a:lnSpc>
                <a:spcPct val="100000"/>
              </a:lnSpc>
            </a:pPr>
            <a:r>
              <a:rPr lang="en-US" sz="2600" dirty="0">
                <a:latin typeface="Source Sans Pro" panose="020B0503030403020204" pitchFamily="34" charset="0"/>
                <a:ea typeface="Source Sans Pro" panose="020B0503030403020204" pitchFamily="34" charset="0"/>
                <a:cs typeface="Tahoma" panose="020B0604030504040204" pitchFamily="34" charset="0"/>
              </a:rPr>
              <a:t> Current review period accomplishments</a:t>
            </a:r>
          </a:p>
          <a:p>
            <a:pPr lvl="1">
              <a:lnSpc>
                <a:spcPct val="100000"/>
              </a:lnSpc>
            </a:pPr>
            <a:r>
              <a:rPr lang="en-US" sz="2600" dirty="0">
                <a:latin typeface="Source Sans Pro" panose="020B0503030403020204" pitchFamily="34" charset="0"/>
                <a:ea typeface="Source Sans Pro" panose="020B0503030403020204" pitchFamily="34" charset="0"/>
                <a:cs typeface="Tahoma" panose="020B0604030504040204" pitchFamily="34" charset="0"/>
              </a:rPr>
              <a:t> Any Written counseling documentations (if applicable)</a:t>
            </a:r>
          </a:p>
          <a:p>
            <a:pPr marL="0" indent="0">
              <a:buNone/>
            </a:pPr>
            <a:endParaRPr lang="en-US" sz="2800" b="1"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4908353" y="4299534"/>
            <a:ext cx="2432000" cy="2432000"/>
          </a:xfrm>
          <a:prstGeom prst="rect">
            <a:avLst/>
          </a:prstGeom>
        </p:spPr>
      </p:pic>
    </p:spTree>
    <p:extLst>
      <p:ext uri="{BB962C8B-B14F-4D97-AF65-F5344CB8AC3E}">
        <p14:creationId xmlns:p14="http://schemas.microsoft.com/office/powerpoint/2010/main" val="327262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owan Theme Gold">
  <a:themeElements>
    <a:clrScheme name="Rowan PPT Colors">
      <a:dk1>
        <a:srgbClr val="59280F"/>
      </a:dk1>
      <a:lt1>
        <a:srgbClr val="FFFFFF"/>
      </a:lt1>
      <a:dk2>
        <a:srgbClr val="59280F"/>
      </a:dk2>
      <a:lt2>
        <a:srgbClr val="F2E6C4"/>
      </a:lt2>
      <a:accent1>
        <a:srgbClr val="F9BF00"/>
      </a:accent1>
      <a:accent2>
        <a:srgbClr val="D4971F"/>
      </a:accent2>
      <a:accent3>
        <a:srgbClr val="DE7C0F"/>
      </a:accent3>
      <a:accent4>
        <a:srgbClr val="D2CCB3"/>
      </a:accent4>
      <a:accent5>
        <a:srgbClr val="88431E"/>
      </a:accent5>
      <a:accent6>
        <a:srgbClr val="AD7C59"/>
      </a:accent6>
      <a:hlink>
        <a:srgbClr val="0044C9"/>
      </a:hlink>
      <a:folHlink>
        <a:srgbClr val="000059"/>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wan Theme Gold" id="{DBB6EC9C-4861-BE4F-A8B3-EBBEED6F1132}" vid="{FD2806AF-5702-2647-ADFA-E16965BD21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Rowan Theme Gold</Template>
  <TotalTime>614</TotalTime>
  <Words>3225</Words>
  <Application>Microsoft Office PowerPoint</Application>
  <PresentationFormat>Widescreen</PresentationFormat>
  <Paragraphs>282</Paragraphs>
  <Slides>42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Source Sans Pro</vt:lpstr>
      <vt:lpstr>Symbol</vt:lpstr>
      <vt:lpstr>Tahoma</vt:lpstr>
      <vt:lpstr>Wingdings 2</vt:lpstr>
      <vt:lpstr>Rowan Theme Gold</vt:lpstr>
      <vt:lpstr>Effective Performance Reviews:  A major factor in employee success and engagement</vt:lpstr>
      <vt:lpstr>DISCUSSION TOPICS</vt:lpstr>
      <vt:lpstr>Common Negative Supervisor Perspectives on Perf. Reviews</vt:lpstr>
      <vt:lpstr>Common Positive Supervisor Perspectives on Perf. Reviews</vt:lpstr>
      <vt:lpstr>Common Negative Employee Perspectives on Perf. Reviews</vt:lpstr>
      <vt:lpstr>Common Positive Employee Perspectives on Perf. Reviews</vt:lpstr>
      <vt:lpstr>Reviewer Keys to Success</vt:lpstr>
      <vt:lpstr>Avoid the Halo/Horns Effect</vt:lpstr>
      <vt:lpstr>Planning/Preparation</vt:lpstr>
      <vt:lpstr>Writing the Review</vt:lpstr>
      <vt:lpstr>Writing the Review</vt:lpstr>
      <vt:lpstr>Writing the Review</vt:lpstr>
      <vt:lpstr>PowerPoint Presentation</vt:lpstr>
      <vt:lpstr>PowerPoint Presentation</vt:lpstr>
      <vt:lpstr>PowerPoint Presentation</vt:lpstr>
      <vt:lpstr>The Importance of the Self-Evaluation</vt:lpstr>
      <vt:lpstr>The Self-Evaluation</vt:lpstr>
      <vt:lpstr>PowerPoint Presentation</vt:lpstr>
      <vt:lpstr>Performance Review Sections</vt:lpstr>
      <vt:lpstr>General Job Duty – Example</vt:lpstr>
      <vt:lpstr>The Ratings System</vt:lpstr>
      <vt:lpstr>PowerPoint Presentation</vt:lpstr>
      <vt:lpstr>Ind. Goals/Performance Objectives</vt:lpstr>
      <vt:lpstr>PowerPoint Presentation</vt:lpstr>
      <vt:lpstr>Department/Division Goals/Performance Objectives</vt:lpstr>
      <vt:lpstr>PowerPoint Presentation</vt:lpstr>
      <vt:lpstr>Goal Setting Guidelines</vt:lpstr>
      <vt:lpstr>Goal Setting Guidelines</vt:lpstr>
      <vt:lpstr>PowerPoint Presentation</vt:lpstr>
      <vt:lpstr>Overall Assessment/Rating</vt:lpstr>
      <vt:lpstr>PowerPoint Presentation</vt:lpstr>
      <vt:lpstr>Professional Development</vt:lpstr>
      <vt:lpstr>PowerPoint Presentation</vt:lpstr>
      <vt:lpstr>Signatures</vt:lpstr>
      <vt:lpstr>Miscellaneous</vt:lpstr>
      <vt:lpstr>What’s new this year?</vt:lpstr>
      <vt:lpstr>System Tips</vt:lpstr>
      <vt:lpstr>System Tips</vt:lpstr>
      <vt:lpstr>New Hire Guidance</vt:lpstr>
      <vt:lpstr>PowerPoint Presentation</vt:lpstr>
      <vt:lpstr>Process and Timelines – 2019-20</vt:lpstr>
      <vt:lpstr>Questions/Support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Murphy</dc:creator>
  <cp:lastModifiedBy>Trowsdale, Jeremy</cp:lastModifiedBy>
  <cp:revision>80</cp:revision>
  <dcterms:created xsi:type="dcterms:W3CDTF">2017-12-08T18:13:31Z</dcterms:created>
  <dcterms:modified xsi:type="dcterms:W3CDTF">2020-05-21T17:50:25Z</dcterms:modified>
</cp:coreProperties>
</file>