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46"/>
  </p:notesMasterIdLst>
  <p:sldIdLst>
    <p:sldId id="386" r:id="rId5"/>
    <p:sldId id="262" r:id="rId6"/>
    <p:sldId id="451" r:id="rId7"/>
    <p:sldId id="363" r:id="rId8"/>
    <p:sldId id="368" r:id="rId9"/>
    <p:sldId id="414" r:id="rId10"/>
    <p:sldId id="436" r:id="rId11"/>
    <p:sldId id="437" r:id="rId12"/>
    <p:sldId id="438" r:id="rId13"/>
    <p:sldId id="427" r:id="rId14"/>
    <p:sldId id="421" r:id="rId15"/>
    <p:sldId id="422" r:id="rId16"/>
    <p:sldId id="423" r:id="rId17"/>
    <p:sldId id="424" r:id="rId18"/>
    <p:sldId id="448" r:id="rId19"/>
    <p:sldId id="373" r:id="rId20"/>
    <p:sldId id="428" r:id="rId21"/>
    <p:sldId id="429" r:id="rId22"/>
    <p:sldId id="372" r:id="rId23"/>
    <p:sldId id="433" r:id="rId24"/>
    <p:sldId id="444" r:id="rId25"/>
    <p:sldId id="382" r:id="rId26"/>
    <p:sldId id="376" r:id="rId27"/>
    <p:sldId id="430" r:id="rId28"/>
    <p:sldId id="431" r:id="rId29"/>
    <p:sldId id="439" r:id="rId30"/>
    <p:sldId id="441" r:id="rId31"/>
    <p:sldId id="440" r:id="rId32"/>
    <p:sldId id="432" r:id="rId33"/>
    <p:sldId id="413" r:id="rId34"/>
    <p:sldId id="384" r:id="rId35"/>
    <p:sldId id="379" r:id="rId36"/>
    <p:sldId id="392" r:id="rId37"/>
    <p:sldId id="442" r:id="rId38"/>
    <p:sldId id="443" r:id="rId39"/>
    <p:sldId id="396" r:id="rId40"/>
    <p:sldId id="450" r:id="rId41"/>
    <p:sldId id="300" r:id="rId42"/>
    <p:sldId id="447" r:id="rId43"/>
    <p:sldId id="445" r:id="rId44"/>
    <p:sldId id="40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5B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45" autoAdjust="0"/>
    <p:restoredTop sz="84140" autoAdjust="0"/>
  </p:normalViewPr>
  <p:slideViewPr>
    <p:cSldViewPr snapToGrid="0">
      <p:cViewPr varScale="1">
        <p:scale>
          <a:sx n="62" d="100"/>
          <a:sy n="62" d="100"/>
        </p:scale>
        <p:origin x="5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AB3FA7-2BAF-48A3-A6A9-9F1D3DA3B35D}"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16683504-B0ED-49E7-9E19-89B0B694C065}">
      <dgm:prSet custT="1"/>
      <dgm:spPr/>
      <dgm:t>
        <a:bodyPr/>
        <a:lstStyle/>
        <a:p>
          <a:r>
            <a:rPr lang="en-US" sz="2300" b="1" dirty="0">
              <a:latin typeface="Times New Roman" panose="02020603050405020304" pitchFamily="18" charset="0"/>
              <a:cs typeface="Times New Roman" panose="02020603050405020304" pitchFamily="18" charset="0"/>
            </a:rPr>
            <a:t>When Avoiding Absolutes or Judgments</a:t>
          </a:r>
          <a:endParaRPr lang="en-US" sz="2300" dirty="0">
            <a:latin typeface="Times New Roman" panose="02020603050405020304" pitchFamily="18" charset="0"/>
            <a:cs typeface="Times New Roman" panose="02020603050405020304" pitchFamily="18" charset="0"/>
          </a:endParaRPr>
        </a:p>
      </dgm:t>
    </dgm:pt>
    <dgm:pt modelId="{DB0A6F21-3975-44C4-B75A-ED9CADD4F4A6}" type="parTrans" cxnId="{9E6DE974-BF79-47FE-BCCE-6B6D6400392F}">
      <dgm:prSet/>
      <dgm:spPr/>
      <dgm:t>
        <a:bodyPr/>
        <a:lstStyle/>
        <a:p>
          <a:endParaRPr lang="en-US"/>
        </a:p>
      </dgm:t>
    </dgm:pt>
    <dgm:pt modelId="{AE9CF3E0-F628-4086-951E-7AFFAD099BF2}" type="sibTrans" cxnId="{9E6DE974-BF79-47FE-BCCE-6B6D6400392F}">
      <dgm:prSet/>
      <dgm:spPr/>
      <dgm:t>
        <a:bodyPr/>
        <a:lstStyle/>
        <a:p>
          <a:endParaRPr lang="en-US"/>
        </a:p>
      </dgm:t>
    </dgm:pt>
    <dgm:pt modelId="{D17F4A18-6EFC-45BA-972B-25B0C5585709}">
      <dgm:prSet custT="1"/>
      <dgm:spPr/>
      <dgm:t>
        <a:bodyPr/>
        <a:lstStyle/>
        <a:p>
          <a:pPr>
            <a:lnSpc>
              <a:spcPct val="100000"/>
            </a:lnSpc>
            <a:spcAft>
              <a:spcPct val="15000"/>
            </a:spcAft>
          </a:pPr>
          <a:r>
            <a:rPr lang="en-US" sz="2100" b="1" dirty="0">
              <a:latin typeface="Times New Roman" panose="02020603050405020304" pitchFamily="18" charset="0"/>
              <a:cs typeface="Times New Roman" panose="02020603050405020304" pitchFamily="18" charset="0"/>
            </a:rPr>
            <a:t>Instead of…</a:t>
          </a:r>
          <a:endParaRPr lang="en-US" sz="2100" dirty="0">
            <a:latin typeface="Times New Roman" panose="02020603050405020304" pitchFamily="18" charset="0"/>
            <a:cs typeface="Times New Roman" panose="02020603050405020304" pitchFamily="18" charset="0"/>
          </a:endParaRPr>
        </a:p>
      </dgm:t>
    </dgm:pt>
    <dgm:pt modelId="{A462E3AD-9AC4-48A3-8497-A7EEB742889B}" type="parTrans" cxnId="{E0834922-F28B-4473-9BA7-0A5EE27C39F1}">
      <dgm:prSet/>
      <dgm:spPr/>
      <dgm:t>
        <a:bodyPr/>
        <a:lstStyle/>
        <a:p>
          <a:endParaRPr lang="en-US"/>
        </a:p>
      </dgm:t>
    </dgm:pt>
    <dgm:pt modelId="{395C685F-383E-4EC9-947B-871C634A428A}" type="sibTrans" cxnId="{E0834922-F28B-4473-9BA7-0A5EE27C39F1}">
      <dgm:prSet/>
      <dgm:spPr/>
      <dgm:t>
        <a:bodyPr/>
        <a:lstStyle/>
        <a:p>
          <a:endParaRPr lang="en-US"/>
        </a:p>
      </dgm:t>
    </dgm:pt>
    <dgm:pt modelId="{8C31E776-EADA-455F-9E9F-19CA873CB526}">
      <dgm:prSet custT="1"/>
      <dgm:spPr/>
      <dgm:t>
        <a:bodyPr/>
        <a:lstStyle/>
        <a:p>
          <a:pPr>
            <a:lnSpc>
              <a:spcPct val="100000"/>
            </a:lnSpc>
            <a:spcAft>
              <a:spcPct val="15000"/>
            </a:spcAft>
          </a:pPr>
          <a:r>
            <a:rPr lang="en-US" sz="2100" dirty="0">
              <a:latin typeface="Times New Roman" panose="02020603050405020304" pitchFamily="18" charset="0"/>
              <a:cs typeface="Times New Roman" panose="02020603050405020304" pitchFamily="18" charset="0"/>
            </a:rPr>
            <a:t>“You always / You never”</a:t>
          </a:r>
        </a:p>
      </dgm:t>
    </dgm:pt>
    <dgm:pt modelId="{2BFC779C-6441-4D26-BAFD-6F55CCF3C0B9}" type="parTrans" cxnId="{37EBDB64-F9E7-45AC-B816-81DDDC4BAF89}">
      <dgm:prSet/>
      <dgm:spPr/>
      <dgm:t>
        <a:bodyPr/>
        <a:lstStyle/>
        <a:p>
          <a:endParaRPr lang="en-US"/>
        </a:p>
      </dgm:t>
    </dgm:pt>
    <dgm:pt modelId="{F1FA2151-642C-45E2-9DFF-321DF35284BA}" type="sibTrans" cxnId="{37EBDB64-F9E7-45AC-B816-81DDDC4BAF89}">
      <dgm:prSet/>
      <dgm:spPr/>
      <dgm:t>
        <a:bodyPr/>
        <a:lstStyle/>
        <a:p>
          <a:endParaRPr lang="en-US"/>
        </a:p>
      </dgm:t>
    </dgm:pt>
    <dgm:pt modelId="{E980129A-88E0-4261-B475-1C0702BF5BF5}">
      <dgm:prSet custT="1"/>
      <dgm:spPr/>
      <dgm:t>
        <a:bodyPr/>
        <a:lstStyle/>
        <a:p>
          <a:pPr>
            <a:lnSpc>
              <a:spcPct val="100000"/>
            </a:lnSpc>
            <a:spcAft>
              <a:spcPct val="15000"/>
            </a:spcAft>
          </a:pPr>
          <a:r>
            <a:rPr lang="en-US" sz="2100" dirty="0">
              <a:latin typeface="Times New Roman" panose="02020603050405020304" pitchFamily="18" charset="0"/>
              <a:cs typeface="Times New Roman" panose="02020603050405020304" pitchFamily="18" charset="0"/>
            </a:rPr>
            <a:t>“Bad attitude”</a:t>
          </a:r>
        </a:p>
      </dgm:t>
    </dgm:pt>
    <dgm:pt modelId="{261B1D52-5BE6-466C-87E1-C21BDBA37464}" type="parTrans" cxnId="{7D9C2171-C3EA-4EBB-9A41-ADCE72977BD4}">
      <dgm:prSet/>
      <dgm:spPr/>
      <dgm:t>
        <a:bodyPr/>
        <a:lstStyle/>
        <a:p>
          <a:endParaRPr lang="en-US"/>
        </a:p>
      </dgm:t>
    </dgm:pt>
    <dgm:pt modelId="{DBD24381-43BD-4941-8F7C-FE628C262552}" type="sibTrans" cxnId="{7D9C2171-C3EA-4EBB-9A41-ADCE72977BD4}">
      <dgm:prSet/>
      <dgm:spPr/>
      <dgm:t>
        <a:bodyPr/>
        <a:lstStyle/>
        <a:p>
          <a:endParaRPr lang="en-US"/>
        </a:p>
      </dgm:t>
    </dgm:pt>
    <dgm:pt modelId="{49BF71C5-C1E4-4002-AB29-9AE14DD1B0BD}">
      <dgm:prSet custT="1"/>
      <dgm:spPr/>
      <dgm:t>
        <a:bodyPr/>
        <a:lstStyle/>
        <a:p>
          <a:pPr>
            <a:lnSpc>
              <a:spcPct val="100000"/>
            </a:lnSpc>
            <a:spcAft>
              <a:spcPts val="1200"/>
            </a:spcAft>
          </a:pPr>
          <a:r>
            <a:rPr lang="en-US" sz="2100" dirty="0">
              <a:latin typeface="Times New Roman" panose="02020603050405020304" pitchFamily="18" charset="0"/>
              <a:cs typeface="Times New Roman" panose="02020603050405020304" pitchFamily="18" charset="0"/>
            </a:rPr>
            <a:t>“Difficult personality”</a:t>
          </a:r>
        </a:p>
      </dgm:t>
    </dgm:pt>
    <dgm:pt modelId="{B1473CCD-8479-4380-B106-27FE28109029}" type="parTrans" cxnId="{56D52CE3-0920-48F6-B4B2-B16D55367784}">
      <dgm:prSet/>
      <dgm:spPr/>
      <dgm:t>
        <a:bodyPr/>
        <a:lstStyle/>
        <a:p>
          <a:endParaRPr lang="en-US"/>
        </a:p>
      </dgm:t>
    </dgm:pt>
    <dgm:pt modelId="{8797A987-7A55-4A7B-9C5D-FBA32282D3BF}" type="sibTrans" cxnId="{56D52CE3-0920-48F6-B4B2-B16D55367784}">
      <dgm:prSet/>
      <dgm:spPr/>
      <dgm:t>
        <a:bodyPr/>
        <a:lstStyle/>
        <a:p>
          <a:endParaRPr lang="en-US"/>
        </a:p>
      </dgm:t>
    </dgm:pt>
    <dgm:pt modelId="{82960ADD-1629-48AE-9E96-6FF9328B2DAE}">
      <dgm:prSet custT="1"/>
      <dgm:spPr/>
      <dgm:t>
        <a:bodyPr/>
        <a:lstStyle/>
        <a:p>
          <a:pPr>
            <a:lnSpc>
              <a:spcPct val="100000"/>
            </a:lnSpc>
            <a:spcAft>
              <a:spcPct val="15000"/>
            </a:spcAft>
          </a:pPr>
          <a:r>
            <a:rPr lang="en-US" sz="2100" b="1" dirty="0">
              <a:latin typeface="Times New Roman" panose="02020603050405020304" pitchFamily="18" charset="0"/>
              <a:cs typeface="Times New Roman" panose="02020603050405020304" pitchFamily="18" charset="0"/>
            </a:rPr>
            <a:t>Say this instead…</a:t>
          </a:r>
          <a:endParaRPr lang="en-US" sz="2100" dirty="0">
            <a:latin typeface="Times New Roman" panose="02020603050405020304" pitchFamily="18" charset="0"/>
            <a:cs typeface="Times New Roman" panose="02020603050405020304" pitchFamily="18" charset="0"/>
          </a:endParaRPr>
        </a:p>
      </dgm:t>
    </dgm:pt>
    <dgm:pt modelId="{0A4242C1-6B34-4555-96F3-6D99744B0DA0}" type="parTrans" cxnId="{775F0943-55FA-4678-8CB0-357353290DB3}">
      <dgm:prSet/>
      <dgm:spPr/>
      <dgm:t>
        <a:bodyPr/>
        <a:lstStyle/>
        <a:p>
          <a:endParaRPr lang="en-US"/>
        </a:p>
      </dgm:t>
    </dgm:pt>
    <dgm:pt modelId="{8D28DC77-E627-4891-B6F7-115CA1DD3ECF}" type="sibTrans" cxnId="{775F0943-55FA-4678-8CB0-357353290DB3}">
      <dgm:prSet/>
      <dgm:spPr/>
      <dgm:t>
        <a:bodyPr/>
        <a:lstStyle/>
        <a:p>
          <a:endParaRPr lang="en-US"/>
        </a:p>
      </dgm:t>
    </dgm:pt>
    <dgm:pt modelId="{3377A0A5-5E4E-4F45-821A-C5BB60DBF711}">
      <dgm:prSet custT="1"/>
      <dgm:spPr/>
      <dgm:t>
        <a:bodyPr/>
        <a:lstStyle/>
        <a:p>
          <a:pPr>
            <a:lnSpc>
              <a:spcPct val="100000"/>
            </a:lnSpc>
            <a:spcAft>
              <a:spcPts val="1200"/>
            </a:spcAft>
          </a:pPr>
          <a:r>
            <a:rPr lang="en-US" sz="2100" dirty="0">
              <a:latin typeface="Times New Roman" panose="02020603050405020304" pitchFamily="18" charset="0"/>
              <a:cs typeface="Times New Roman" panose="02020603050405020304" pitchFamily="18" charset="0"/>
            </a:rPr>
            <a:t>“In several situations this year, I observed…”</a:t>
          </a:r>
        </a:p>
      </dgm:t>
    </dgm:pt>
    <dgm:pt modelId="{83E77529-80AC-47E9-A47E-C7DF57D4122D}" type="parTrans" cxnId="{2DC68402-D0DD-4E05-8CC8-23889548BCB4}">
      <dgm:prSet/>
      <dgm:spPr/>
      <dgm:t>
        <a:bodyPr/>
        <a:lstStyle/>
        <a:p>
          <a:endParaRPr lang="en-US"/>
        </a:p>
      </dgm:t>
    </dgm:pt>
    <dgm:pt modelId="{1F3067AD-4E3B-4F6D-B765-4211ABCA9112}" type="sibTrans" cxnId="{2DC68402-D0DD-4E05-8CC8-23889548BCB4}">
      <dgm:prSet/>
      <dgm:spPr/>
      <dgm:t>
        <a:bodyPr/>
        <a:lstStyle/>
        <a:p>
          <a:endParaRPr lang="en-US"/>
        </a:p>
      </dgm:t>
    </dgm:pt>
    <dgm:pt modelId="{2EFE8FF4-A071-419C-AC0E-D8E4740F8AA7}">
      <dgm:prSet custT="1"/>
      <dgm:spPr/>
      <dgm:t>
        <a:bodyPr/>
        <a:lstStyle/>
        <a:p>
          <a:pPr>
            <a:lnSpc>
              <a:spcPct val="100000"/>
            </a:lnSpc>
            <a:spcAft>
              <a:spcPts val="1200"/>
            </a:spcAft>
          </a:pPr>
          <a:r>
            <a:rPr lang="en-US" sz="2100" dirty="0">
              <a:latin typeface="Times New Roman" panose="02020603050405020304" pitchFamily="18" charset="0"/>
              <a:cs typeface="Times New Roman" panose="02020603050405020304" pitchFamily="18" charset="0"/>
            </a:rPr>
            <a:t>“Here’s the specific behavior I want to discuss and its impact…”</a:t>
          </a:r>
        </a:p>
      </dgm:t>
    </dgm:pt>
    <dgm:pt modelId="{5417D598-375F-498F-B9E3-55651FBE51B0}" type="parTrans" cxnId="{F03D3AAE-E06F-467F-B4BB-08B0ECB4CBBE}">
      <dgm:prSet/>
      <dgm:spPr/>
      <dgm:t>
        <a:bodyPr/>
        <a:lstStyle/>
        <a:p>
          <a:endParaRPr lang="en-US"/>
        </a:p>
      </dgm:t>
    </dgm:pt>
    <dgm:pt modelId="{4FAD032A-224E-460B-AB8E-CF2493B85D17}" type="sibTrans" cxnId="{F03D3AAE-E06F-467F-B4BB-08B0ECB4CBBE}">
      <dgm:prSet/>
      <dgm:spPr/>
      <dgm:t>
        <a:bodyPr/>
        <a:lstStyle/>
        <a:p>
          <a:endParaRPr lang="en-US"/>
        </a:p>
      </dgm:t>
    </dgm:pt>
    <dgm:pt modelId="{715A5723-2D2C-45A2-970B-003F8F2193AC}">
      <dgm:prSet custT="1"/>
      <dgm:spPr/>
      <dgm:t>
        <a:bodyPr/>
        <a:lstStyle/>
        <a:p>
          <a:pPr>
            <a:lnSpc>
              <a:spcPct val="100000"/>
            </a:lnSpc>
            <a:spcAft>
              <a:spcPct val="15000"/>
            </a:spcAft>
          </a:pPr>
          <a:r>
            <a:rPr lang="en-US" sz="2100" dirty="0">
              <a:latin typeface="Times New Roman" panose="02020603050405020304" pitchFamily="18" charset="0"/>
              <a:cs typeface="Times New Roman" panose="02020603050405020304" pitchFamily="18" charset="0"/>
            </a:rPr>
            <a:t>“This behavior has made collaboration more challenging because…”</a:t>
          </a:r>
        </a:p>
      </dgm:t>
    </dgm:pt>
    <dgm:pt modelId="{61F3E6A4-E79F-4033-89F7-42A032505D88}" type="parTrans" cxnId="{8E10253B-9B15-4A8F-A787-39C11F0821DB}">
      <dgm:prSet/>
      <dgm:spPr/>
      <dgm:t>
        <a:bodyPr/>
        <a:lstStyle/>
        <a:p>
          <a:endParaRPr lang="en-US"/>
        </a:p>
      </dgm:t>
    </dgm:pt>
    <dgm:pt modelId="{C5B87168-346B-4C9F-A0E3-9E9311DE8212}" type="sibTrans" cxnId="{8E10253B-9B15-4A8F-A787-39C11F0821DB}">
      <dgm:prSet/>
      <dgm:spPr/>
      <dgm:t>
        <a:bodyPr/>
        <a:lstStyle/>
        <a:p>
          <a:endParaRPr lang="en-US"/>
        </a:p>
      </dgm:t>
    </dgm:pt>
    <dgm:pt modelId="{5DF1A01C-050D-455B-8B6D-4BADA7FCE93A}">
      <dgm:prSet custT="1"/>
      <dgm:spPr/>
      <dgm:t>
        <a:bodyPr/>
        <a:lstStyle/>
        <a:p>
          <a:r>
            <a:rPr lang="en-US" sz="2200" b="1" dirty="0">
              <a:latin typeface="Times New Roman" panose="02020603050405020304" pitchFamily="18" charset="0"/>
              <a:cs typeface="Times New Roman" panose="02020603050405020304" pitchFamily="18" charset="0"/>
            </a:rPr>
            <a:t>When Feedback Feels Vague or Subjective</a:t>
          </a:r>
          <a:endParaRPr lang="en-US" sz="2200" dirty="0">
            <a:latin typeface="Times New Roman" panose="02020603050405020304" pitchFamily="18" charset="0"/>
            <a:cs typeface="Times New Roman" panose="02020603050405020304" pitchFamily="18" charset="0"/>
          </a:endParaRPr>
        </a:p>
      </dgm:t>
    </dgm:pt>
    <dgm:pt modelId="{F839E8D0-08A9-4392-9EED-49AF16D75D54}" type="parTrans" cxnId="{24EC8AA9-A255-4101-8480-EE486F24F0BD}">
      <dgm:prSet/>
      <dgm:spPr/>
      <dgm:t>
        <a:bodyPr/>
        <a:lstStyle/>
        <a:p>
          <a:endParaRPr lang="en-US"/>
        </a:p>
      </dgm:t>
    </dgm:pt>
    <dgm:pt modelId="{F0B9DAC7-EDC7-44E0-BDEB-6712E74DBAD3}" type="sibTrans" cxnId="{24EC8AA9-A255-4101-8480-EE486F24F0BD}">
      <dgm:prSet/>
      <dgm:spPr/>
      <dgm:t>
        <a:bodyPr/>
        <a:lstStyle/>
        <a:p>
          <a:endParaRPr lang="en-US"/>
        </a:p>
      </dgm:t>
    </dgm:pt>
    <dgm:pt modelId="{8B491D2E-A548-4F54-ACBF-042D3578002A}">
      <dgm:prSet/>
      <dgm:spPr/>
      <dgm:t>
        <a:bodyPr/>
        <a:lstStyle/>
        <a:p>
          <a:pPr>
            <a:lnSpc>
              <a:spcPct val="100000"/>
            </a:lnSpc>
            <a:spcAft>
              <a:spcPct val="15000"/>
            </a:spcAft>
          </a:pPr>
          <a:r>
            <a:rPr lang="en-US" b="1" dirty="0">
              <a:latin typeface="Times New Roman" panose="02020603050405020304" pitchFamily="18" charset="0"/>
              <a:cs typeface="Times New Roman" panose="02020603050405020304" pitchFamily="18" charset="0"/>
            </a:rPr>
            <a:t>Instead of…</a:t>
          </a:r>
          <a:endParaRPr lang="en-US" dirty="0">
            <a:latin typeface="Times New Roman" panose="02020603050405020304" pitchFamily="18" charset="0"/>
            <a:cs typeface="Times New Roman" panose="02020603050405020304" pitchFamily="18" charset="0"/>
          </a:endParaRPr>
        </a:p>
      </dgm:t>
    </dgm:pt>
    <dgm:pt modelId="{2288420F-100D-4E66-8641-A6789454F98C}" type="parTrans" cxnId="{E32CF0DC-6AB0-46E8-AC12-A6AAEECE02DA}">
      <dgm:prSet/>
      <dgm:spPr/>
      <dgm:t>
        <a:bodyPr/>
        <a:lstStyle/>
        <a:p>
          <a:endParaRPr lang="en-US"/>
        </a:p>
      </dgm:t>
    </dgm:pt>
    <dgm:pt modelId="{D624C435-A5F2-456D-A09C-68D6CFCB5309}" type="sibTrans" cxnId="{E32CF0DC-6AB0-46E8-AC12-A6AAEECE02DA}">
      <dgm:prSet/>
      <dgm:spPr/>
      <dgm:t>
        <a:bodyPr/>
        <a:lstStyle/>
        <a:p>
          <a:endParaRPr lang="en-US"/>
        </a:p>
      </dgm:t>
    </dgm:pt>
    <dgm:pt modelId="{E3A5CCEA-7214-4286-960C-160727EEDEAE}">
      <dgm:prSet/>
      <dgm:spPr/>
      <dgm:t>
        <a:bodyPr/>
        <a:lstStyle/>
        <a:p>
          <a:pPr>
            <a:lnSpc>
              <a:spcPct val="100000"/>
            </a:lnSpc>
            <a:spcAft>
              <a:spcPct val="15000"/>
            </a:spcAft>
          </a:pPr>
          <a:r>
            <a:rPr lang="en-US" dirty="0">
              <a:latin typeface="Times New Roman" panose="02020603050405020304" pitchFamily="18" charset="0"/>
              <a:cs typeface="Times New Roman" panose="02020603050405020304" pitchFamily="18" charset="0"/>
            </a:rPr>
            <a:t>“Lacks professionalism”</a:t>
          </a:r>
        </a:p>
      </dgm:t>
    </dgm:pt>
    <dgm:pt modelId="{CCF7EDD5-29E2-4C09-A64B-9B5494F672F9}" type="parTrans" cxnId="{D50ABFD2-3DE1-4C52-B2F9-9DDE76A58214}">
      <dgm:prSet/>
      <dgm:spPr/>
      <dgm:t>
        <a:bodyPr/>
        <a:lstStyle/>
        <a:p>
          <a:endParaRPr lang="en-US"/>
        </a:p>
      </dgm:t>
    </dgm:pt>
    <dgm:pt modelId="{93580CC7-7023-417A-8949-AA775187ED95}" type="sibTrans" cxnId="{D50ABFD2-3DE1-4C52-B2F9-9DDE76A58214}">
      <dgm:prSet/>
      <dgm:spPr/>
      <dgm:t>
        <a:bodyPr/>
        <a:lstStyle/>
        <a:p>
          <a:endParaRPr lang="en-US"/>
        </a:p>
      </dgm:t>
    </dgm:pt>
    <dgm:pt modelId="{CC54E6CC-DD16-4713-9F02-DE4434C111CF}">
      <dgm:prSet/>
      <dgm:spPr/>
      <dgm:t>
        <a:bodyPr/>
        <a:lstStyle/>
        <a:p>
          <a:pPr>
            <a:lnSpc>
              <a:spcPct val="100000"/>
            </a:lnSpc>
            <a:spcAft>
              <a:spcPct val="15000"/>
            </a:spcAft>
          </a:pPr>
          <a:r>
            <a:rPr lang="en-US" dirty="0">
              <a:latin typeface="Times New Roman" panose="02020603050405020304" pitchFamily="18" charset="0"/>
              <a:cs typeface="Times New Roman" panose="02020603050405020304" pitchFamily="18" charset="0"/>
            </a:rPr>
            <a:t>“Poor communicator”</a:t>
          </a:r>
        </a:p>
      </dgm:t>
    </dgm:pt>
    <dgm:pt modelId="{881F023A-1EAA-443A-90B1-F3A5B2133EAE}" type="parTrans" cxnId="{2719C68D-0CE0-43CC-BABE-6B9616F45C64}">
      <dgm:prSet/>
      <dgm:spPr/>
      <dgm:t>
        <a:bodyPr/>
        <a:lstStyle/>
        <a:p>
          <a:endParaRPr lang="en-US"/>
        </a:p>
      </dgm:t>
    </dgm:pt>
    <dgm:pt modelId="{86F9CBC5-C91E-41FF-A8B9-CB939FB20046}" type="sibTrans" cxnId="{2719C68D-0CE0-43CC-BABE-6B9616F45C64}">
      <dgm:prSet/>
      <dgm:spPr/>
      <dgm:t>
        <a:bodyPr/>
        <a:lstStyle/>
        <a:p>
          <a:endParaRPr lang="en-US"/>
        </a:p>
      </dgm:t>
    </dgm:pt>
    <dgm:pt modelId="{4C576F4B-DAFB-435A-9FDF-2FD3439BBB4D}">
      <dgm:prSet/>
      <dgm:spPr/>
      <dgm:t>
        <a:bodyPr/>
        <a:lstStyle/>
        <a:p>
          <a:pPr>
            <a:lnSpc>
              <a:spcPct val="100000"/>
            </a:lnSpc>
            <a:spcAft>
              <a:spcPts val="1200"/>
            </a:spcAft>
          </a:pPr>
          <a:r>
            <a:rPr lang="en-US" dirty="0">
              <a:latin typeface="Times New Roman" panose="02020603050405020304" pitchFamily="18" charset="0"/>
              <a:cs typeface="Times New Roman" panose="02020603050405020304" pitchFamily="18" charset="0"/>
            </a:rPr>
            <a:t>“Not a good fit”</a:t>
          </a:r>
        </a:p>
      </dgm:t>
    </dgm:pt>
    <dgm:pt modelId="{E64D4BBF-016B-4AA4-8502-5AD302A91C5A}" type="parTrans" cxnId="{07610275-FAAE-4688-B377-CC99FA2CF5C2}">
      <dgm:prSet/>
      <dgm:spPr/>
      <dgm:t>
        <a:bodyPr/>
        <a:lstStyle/>
        <a:p>
          <a:endParaRPr lang="en-US"/>
        </a:p>
      </dgm:t>
    </dgm:pt>
    <dgm:pt modelId="{507C2D0F-0A19-47DA-A5CE-F90F6C2E2075}" type="sibTrans" cxnId="{07610275-FAAE-4688-B377-CC99FA2CF5C2}">
      <dgm:prSet/>
      <dgm:spPr/>
      <dgm:t>
        <a:bodyPr/>
        <a:lstStyle/>
        <a:p>
          <a:endParaRPr lang="en-US"/>
        </a:p>
      </dgm:t>
    </dgm:pt>
    <dgm:pt modelId="{3820F7FC-07FD-47EC-A5EC-EB39821DE3F3}">
      <dgm:prSet/>
      <dgm:spPr/>
      <dgm:t>
        <a:bodyPr/>
        <a:lstStyle/>
        <a:p>
          <a:pPr>
            <a:lnSpc>
              <a:spcPct val="100000"/>
            </a:lnSpc>
            <a:spcAft>
              <a:spcPct val="15000"/>
            </a:spcAft>
          </a:pPr>
          <a:r>
            <a:rPr lang="en-US" b="1" dirty="0">
              <a:latin typeface="Times New Roman" panose="02020603050405020304" pitchFamily="18" charset="0"/>
              <a:cs typeface="Times New Roman" panose="02020603050405020304" pitchFamily="18" charset="0"/>
            </a:rPr>
            <a:t>Say this instead…</a:t>
          </a:r>
          <a:endParaRPr lang="en-US" dirty="0">
            <a:latin typeface="Times New Roman" panose="02020603050405020304" pitchFamily="18" charset="0"/>
            <a:cs typeface="Times New Roman" panose="02020603050405020304" pitchFamily="18" charset="0"/>
          </a:endParaRPr>
        </a:p>
      </dgm:t>
    </dgm:pt>
    <dgm:pt modelId="{55F20885-C883-4151-A901-9EEDED1B3232}" type="parTrans" cxnId="{B98267D2-4B80-4D3A-8422-317B74A7723C}">
      <dgm:prSet/>
      <dgm:spPr/>
      <dgm:t>
        <a:bodyPr/>
        <a:lstStyle/>
        <a:p>
          <a:endParaRPr lang="en-US"/>
        </a:p>
      </dgm:t>
    </dgm:pt>
    <dgm:pt modelId="{E0FFB5A9-B0B9-437A-A763-3B23585C2B74}" type="sibTrans" cxnId="{B98267D2-4B80-4D3A-8422-317B74A7723C}">
      <dgm:prSet/>
      <dgm:spPr/>
      <dgm:t>
        <a:bodyPr/>
        <a:lstStyle/>
        <a:p>
          <a:endParaRPr lang="en-US"/>
        </a:p>
      </dgm:t>
    </dgm:pt>
    <dgm:pt modelId="{D7892F41-CF21-437C-B78B-F4A6F96C987D}">
      <dgm:prSet/>
      <dgm:spPr/>
      <dgm:t>
        <a:bodyPr/>
        <a:lstStyle/>
        <a:p>
          <a:pPr>
            <a:lnSpc>
              <a:spcPct val="100000"/>
            </a:lnSpc>
            <a:spcAft>
              <a:spcPts val="1200"/>
            </a:spcAft>
          </a:pPr>
          <a:r>
            <a:rPr lang="en-US" dirty="0">
              <a:latin typeface="Times New Roman" panose="02020603050405020304" pitchFamily="18" charset="0"/>
              <a:cs typeface="Times New Roman" panose="02020603050405020304" pitchFamily="18" charset="0"/>
            </a:rPr>
            <a:t>“Professional expectations include X; in these instances, that wasn’t met…”</a:t>
          </a:r>
        </a:p>
      </dgm:t>
    </dgm:pt>
    <dgm:pt modelId="{77EF7903-7265-47B3-B3D8-5E3D38E16634}" type="parTrans" cxnId="{87F0B240-2C50-4D24-9DB2-D0C2FBC20A98}">
      <dgm:prSet/>
      <dgm:spPr/>
      <dgm:t>
        <a:bodyPr/>
        <a:lstStyle/>
        <a:p>
          <a:endParaRPr lang="en-US"/>
        </a:p>
      </dgm:t>
    </dgm:pt>
    <dgm:pt modelId="{1194C9A7-E35D-4A3E-A693-856045A18B69}" type="sibTrans" cxnId="{87F0B240-2C50-4D24-9DB2-D0C2FBC20A98}">
      <dgm:prSet/>
      <dgm:spPr/>
      <dgm:t>
        <a:bodyPr/>
        <a:lstStyle/>
        <a:p>
          <a:endParaRPr lang="en-US"/>
        </a:p>
      </dgm:t>
    </dgm:pt>
    <dgm:pt modelId="{4577E790-319D-4D6B-83E3-B732BE01B90F}">
      <dgm:prSet/>
      <dgm:spPr/>
      <dgm:t>
        <a:bodyPr/>
        <a:lstStyle/>
        <a:p>
          <a:pPr>
            <a:lnSpc>
              <a:spcPct val="100000"/>
            </a:lnSpc>
            <a:spcAft>
              <a:spcPts val="1200"/>
            </a:spcAft>
          </a:pPr>
          <a:r>
            <a:rPr lang="en-US" dirty="0">
              <a:latin typeface="Times New Roman" panose="02020603050405020304" pitchFamily="18" charset="0"/>
              <a:cs typeface="Times New Roman" panose="02020603050405020304" pitchFamily="18" charset="0"/>
            </a:rPr>
            <a:t>“In team meetings, key updates were often incomplete or unclear, which led to…”</a:t>
          </a:r>
        </a:p>
      </dgm:t>
    </dgm:pt>
    <dgm:pt modelId="{AB1FDC0A-B7AD-4DA5-8460-B3C1541A3E21}" type="parTrans" cxnId="{E5CD8A65-EA20-43E6-9AED-10DD8FF596A6}">
      <dgm:prSet/>
      <dgm:spPr/>
      <dgm:t>
        <a:bodyPr/>
        <a:lstStyle/>
        <a:p>
          <a:endParaRPr lang="en-US"/>
        </a:p>
      </dgm:t>
    </dgm:pt>
    <dgm:pt modelId="{B831A97B-286F-42C8-AFC9-370EDE0232F8}" type="sibTrans" cxnId="{E5CD8A65-EA20-43E6-9AED-10DD8FF596A6}">
      <dgm:prSet/>
      <dgm:spPr/>
      <dgm:t>
        <a:bodyPr/>
        <a:lstStyle/>
        <a:p>
          <a:endParaRPr lang="en-US"/>
        </a:p>
      </dgm:t>
    </dgm:pt>
    <dgm:pt modelId="{09C28D9A-F8B9-4A6C-88D6-62251518FC50}">
      <dgm:prSet/>
      <dgm:spPr/>
      <dgm:t>
        <a:bodyPr/>
        <a:lstStyle/>
        <a:p>
          <a:pPr>
            <a:lnSpc>
              <a:spcPct val="100000"/>
            </a:lnSpc>
            <a:spcAft>
              <a:spcPct val="15000"/>
            </a:spcAft>
          </a:pPr>
          <a:r>
            <a:rPr lang="en-US" dirty="0">
              <a:latin typeface="Times New Roman" panose="02020603050405020304" pitchFamily="18" charset="0"/>
              <a:cs typeface="Times New Roman" panose="02020603050405020304" pitchFamily="18" charset="0"/>
            </a:rPr>
            <a:t>“This role requires X; here’s where there’s a gap and what success would look like…”</a:t>
          </a:r>
        </a:p>
      </dgm:t>
    </dgm:pt>
    <dgm:pt modelId="{D2AFBB68-F8CC-4231-900C-294A1EA284BC}" type="parTrans" cxnId="{B33F5046-FAFC-42C7-BE0D-5A43F44EE76E}">
      <dgm:prSet/>
      <dgm:spPr/>
      <dgm:t>
        <a:bodyPr/>
        <a:lstStyle/>
        <a:p>
          <a:endParaRPr lang="en-US"/>
        </a:p>
      </dgm:t>
    </dgm:pt>
    <dgm:pt modelId="{9BACE64B-EFAA-4E1C-BA6A-30137C05069E}" type="sibTrans" cxnId="{B33F5046-FAFC-42C7-BE0D-5A43F44EE76E}">
      <dgm:prSet/>
      <dgm:spPr/>
      <dgm:t>
        <a:bodyPr/>
        <a:lstStyle/>
        <a:p>
          <a:endParaRPr lang="en-US"/>
        </a:p>
      </dgm:t>
    </dgm:pt>
    <dgm:pt modelId="{A9E36621-04A9-4101-A931-60075CB42637}" type="pres">
      <dgm:prSet presAssocID="{65AB3FA7-2BAF-48A3-A6A9-9F1D3DA3B35D}" presName="Name0" presStyleCnt="0">
        <dgm:presLayoutVars>
          <dgm:dir/>
          <dgm:animLvl val="lvl"/>
          <dgm:resizeHandles val="exact"/>
        </dgm:presLayoutVars>
      </dgm:prSet>
      <dgm:spPr/>
    </dgm:pt>
    <dgm:pt modelId="{F2A4EC3C-2FA9-4674-9327-D70EDC0D9F52}" type="pres">
      <dgm:prSet presAssocID="{16683504-B0ED-49E7-9E19-89B0B694C065}" presName="composite" presStyleCnt="0"/>
      <dgm:spPr/>
    </dgm:pt>
    <dgm:pt modelId="{DD7DB5CC-1B81-44F6-A87A-6AD0D4A66DA0}" type="pres">
      <dgm:prSet presAssocID="{16683504-B0ED-49E7-9E19-89B0B694C065}" presName="parTx" presStyleLbl="alignNode1" presStyleIdx="0" presStyleCnt="2">
        <dgm:presLayoutVars>
          <dgm:chMax val="0"/>
          <dgm:chPref val="0"/>
          <dgm:bulletEnabled val="1"/>
        </dgm:presLayoutVars>
      </dgm:prSet>
      <dgm:spPr/>
    </dgm:pt>
    <dgm:pt modelId="{F7E1E576-44AF-48FD-8F02-1FC45217BFE5}" type="pres">
      <dgm:prSet presAssocID="{16683504-B0ED-49E7-9E19-89B0B694C065}" presName="desTx" presStyleLbl="alignAccFollowNode1" presStyleIdx="0" presStyleCnt="2">
        <dgm:presLayoutVars>
          <dgm:bulletEnabled val="1"/>
        </dgm:presLayoutVars>
      </dgm:prSet>
      <dgm:spPr/>
    </dgm:pt>
    <dgm:pt modelId="{D8A405FA-414D-4EBE-B4F2-2537ABA02F74}" type="pres">
      <dgm:prSet presAssocID="{AE9CF3E0-F628-4086-951E-7AFFAD099BF2}" presName="space" presStyleCnt="0"/>
      <dgm:spPr/>
    </dgm:pt>
    <dgm:pt modelId="{02CD7DB6-7883-4B6F-95F9-00CEA4AF1B56}" type="pres">
      <dgm:prSet presAssocID="{5DF1A01C-050D-455B-8B6D-4BADA7FCE93A}" presName="composite" presStyleCnt="0"/>
      <dgm:spPr/>
    </dgm:pt>
    <dgm:pt modelId="{702C706F-0EDE-45ED-B274-5A474A3EA48E}" type="pres">
      <dgm:prSet presAssocID="{5DF1A01C-050D-455B-8B6D-4BADA7FCE93A}" presName="parTx" presStyleLbl="alignNode1" presStyleIdx="1" presStyleCnt="2">
        <dgm:presLayoutVars>
          <dgm:chMax val="0"/>
          <dgm:chPref val="0"/>
          <dgm:bulletEnabled val="1"/>
        </dgm:presLayoutVars>
      </dgm:prSet>
      <dgm:spPr/>
    </dgm:pt>
    <dgm:pt modelId="{E65A1874-22FC-4EBC-BE79-A9828ED91BA4}" type="pres">
      <dgm:prSet presAssocID="{5DF1A01C-050D-455B-8B6D-4BADA7FCE93A}" presName="desTx" presStyleLbl="alignAccFollowNode1" presStyleIdx="1" presStyleCnt="2" custLinFactNeighborX="-62">
        <dgm:presLayoutVars>
          <dgm:bulletEnabled val="1"/>
        </dgm:presLayoutVars>
      </dgm:prSet>
      <dgm:spPr/>
    </dgm:pt>
  </dgm:ptLst>
  <dgm:cxnLst>
    <dgm:cxn modelId="{2DC68402-D0DD-4E05-8CC8-23889548BCB4}" srcId="{82960ADD-1629-48AE-9E96-6FF9328B2DAE}" destId="{3377A0A5-5E4E-4F45-821A-C5BB60DBF711}" srcOrd="0" destOrd="0" parTransId="{83E77529-80AC-47E9-A47E-C7DF57D4122D}" sibTransId="{1F3067AD-4E3B-4F6D-B765-4211ABCA9112}"/>
    <dgm:cxn modelId="{6012CB10-C8E0-44B3-A426-FC19043475DA}" type="presOf" srcId="{82960ADD-1629-48AE-9E96-6FF9328B2DAE}" destId="{F7E1E576-44AF-48FD-8F02-1FC45217BFE5}" srcOrd="0" destOrd="4" presId="urn:microsoft.com/office/officeart/2005/8/layout/hList1"/>
    <dgm:cxn modelId="{8311B11B-A931-472B-A527-CF361B3535DA}" type="presOf" srcId="{E980129A-88E0-4261-B475-1C0702BF5BF5}" destId="{F7E1E576-44AF-48FD-8F02-1FC45217BFE5}" srcOrd="0" destOrd="2" presId="urn:microsoft.com/office/officeart/2005/8/layout/hList1"/>
    <dgm:cxn modelId="{E0834922-F28B-4473-9BA7-0A5EE27C39F1}" srcId="{16683504-B0ED-49E7-9E19-89B0B694C065}" destId="{D17F4A18-6EFC-45BA-972B-25B0C5585709}" srcOrd="0" destOrd="0" parTransId="{A462E3AD-9AC4-48A3-8497-A7EEB742889B}" sibTransId="{395C685F-383E-4EC9-947B-871C634A428A}"/>
    <dgm:cxn modelId="{095D8938-D468-4BD5-BE28-84D07A1CF1D1}" type="presOf" srcId="{D7892F41-CF21-437C-B78B-F4A6F96C987D}" destId="{E65A1874-22FC-4EBC-BE79-A9828ED91BA4}" srcOrd="0" destOrd="5" presId="urn:microsoft.com/office/officeart/2005/8/layout/hList1"/>
    <dgm:cxn modelId="{93DF2B3A-E68A-4273-BB51-1EF47D3C8288}" type="presOf" srcId="{16683504-B0ED-49E7-9E19-89B0B694C065}" destId="{DD7DB5CC-1B81-44F6-A87A-6AD0D4A66DA0}" srcOrd="0" destOrd="0" presId="urn:microsoft.com/office/officeart/2005/8/layout/hList1"/>
    <dgm:cxn modelId="{8E10253B-9B15-4A8F-A787-39C11F0821DB}" srcId="{82960ADD-1629-48AE-9E96-6FF9328B2DAE}" destId="{715A5723-2D2C-45A2-970B-003F8F2193AC}" srcOrd="2" destOrd="0" parTransId="{61F3E6A4-E79F-4033-89F7-42A032505D88}" sibTransId="{C5B87168-346B-4C9F-A0E3-9E9311DE8212}"/>
    <dgm:cxn modelId="{87F0B240-2C50-4D24-9DB2-D0C2FBC20A98}" srcId="{3820F7FC-07FD-47EC-A5EC-EB39821DE3F3}" destId="{D7892F41-CF21-437C-B78B-F4A6F96C987D}" srcOrd="0" destOrd="0" parTransId="{77EF7903-7265-47B3-B3D8-5E3D38E16634}" sibTransId="{1194C9A7-E35D-4A3E-A693-856045A18B69}"/>
    <dgm:cxn modelId="{775F0943-55FA-4678-8CB0-357353290DB3}" srcId="{16683504-B0ED-49E7-9E19-89B0B694C065}" destId="{82960ADD-1629-48AE-9E96-6FF9328B2DAE}" srcOrd="1" destOrd="0" parTransId="{0A4242C1-6B34-4555-96F3-6D99744B0DA0}" sibTransId="{8D28DC77-E627-4891-B6F7-115CA1DD3ECF}"/>
    <dgm:cxn modelId="{37EBDB64-F9E7-45AC-B816-81DDDC4BAF89}" srcId="{D17F4A18-6EFC-45BA-972B-25B0C5585709}" destId="{8C31E776-EADA-455F-9E9F-19CA873CB526}" srcOrd="0" destOrd="0" parTransId="{2BFC779C-6441-4D26-BAFD-6F55CCF3C0B9}" sibTransId="{F1FA2151-642C-45E2-9DFF-321DF35284BA}"/>
    <dgm:cxn modelId="{E5CD8A65-EA20-43E6-9AED-10DD8FF596A6}" srcId="{3820F7FC-07FD-47EC-A5EC-EB39821DE3F3}" destId="{4577E790-319D-4D6B-83E3-B732BE01B90F}" srcOrd="1" destOrd="0" parTransId="{AB1FDC0A-B7AD-4DA5-8460-B3C1541A3E21}" sibTransId="{B831A97B-286F-42C8-AFC9-370EDE0232F8}"/>
    <dgm:cxn modelId="{FE38E465-76F6-4891-8D38-3D61AE9FB7CE}" type="presOf" srcId="{D17F4A18-6EFC-45BA-972B-25B0C5585709}" destId="{F7E1E576-44AF-48FD-8F02-1FC45217BFE5}" srcOrd="0" destOrd="0" presId="urn:microsoft.com/office/officeart/2005/8/layout/hList1"/>
    <dgm:cxn modelId="{B33F5046-FAFC-42C7-BE0D-5A43F44EE76E}" srcId="{3820F7FC-07FD-47EC-A5EC-EB39821DE3F3}" destId="{09C28D9A-F8B9-4A6C-88D6-62251518FC50}" srcOrd="2" destOrd="0" parTransId="{D2AFBB68-F8CC-4231-900C-294A1EA284BC}" sibTransId="{9BACE64B-EFAA-4E1C-BA6A-30137C05069E}"/>
    <dgm:cxn modelId="{A5710651-D6F4-4CA0-B0C5-4A001A42FE7F}" type="presOf" srcId="{3820F7FC-07FD-47EC-A5EC-EB39821DE3F3}" destId="{E65A1874-22FC-4EBC-BE79-A9828ED91BA4}" srcOrd="0" destOrd="4" presId="urn:microsoft.com/office/officeart/2005/8/layout/hList1"/>
    <dgm:cxn modelId="{7D9C2171-C3EA-4EBB-9A41-ADCE72977BD4}" srcId="{D17F4A18-6EFC-45BA-972B-25B0C5585709}" destId="{E980129A-88E0-4261-B475-1C0702BF5BF5}" srcOrd="1" destOrd="0" parTransId="{261B1D52-5BE6-466C-87E1-C21BDBA37464}" sibTransId="{DBD24381-43BD-4941-8F7C-FE628C262552}"/>
    <dgm:cxn modelId="{9E6DE974-BF79-47FE-BCCE-6B6D6400392F}" srcId="{65AB3FA7-2BAF-48A3-A6A9-9F1D3DA3B35D}" destId="{16683504-B0ED-49E7-9E19-89B0B694C065}" srcOrd="0" destOrd="0" parTransId="{DB0A6F21-3975-44C4-B75A-ED9CADD4F4A6}" sibTransId="{AE9CF3E0-F628-4086-951E-7AFFAD099BF2}"/>
    <dgm:cxn modelId="{07610275-FAAE-4688-B377-CC99FA2CF5C2}" srcId="{8B491D2E-A548-4F54-ACBF-042D3578002A}" destId="{4C576F4B-DAFB-435A-9FDF-2FD3439BBB4D}" srcOrd="2" destOrd="0" parTransId="{E64D4BBF-016B-4AA4-8502-5AD302A91C5A}" sibTransId="{507C2D0F-0A19-47DA-A5CE-F90F6C2E2075}"/>
    <dgm:cxn modelId="{AED3C281-4FDE-4C93-B2C7-05059993EA18}" type="presOf" srcId="{4C576F4B-DAFB-435A-9FDF-2FD3439BBB4D}" destId="{E65A1874-22FC-4EBC-BE79-A9828ED91BA4}" srcOrd="0" destOrd="3" presId="urn:microsoft.com/office/officeart/2005/8/layout/hList1"/>
    <dgm:cxn modelId="{2719C68D-0CE0-43CC-BABE-6B9616F45C64}" srcId="{8B491D2E-A548-4F54-ACBF-042D3578002A}" destId="{CC54E6CC-DD16-4713-9F02-DE4434C111CF}" srcOrd="1" destOrd="0" parTransId="{881F023A-1EAA-443A-90B1-F3A5B2133EAE}" sibTransId="{86F9CBC5-C91E-41FF-A8B9-CB939FB20046}"/>
    <dgm:cxn modelId="{E3A125A8-70D2-4AD1-ABAB-C3992FD68A77}" type="presOf" srcId="{8C31E776-EADA-455F-9E9F-19CA873CB526}" destId="{F7E1E576-44AF-48FD-8F02-1FC45217BFE5}" srcOrd="0" destOrd="1" presId="urn:microsoft.com/office/officeart/2005/8/layout/hList1"/>
    <dgm:cxn modelId="{24EC8AA9-A255-4101-8480-EE486F24F0BD}" srcId="{65AB3FA7-2BAF-48A3-A6A9-9F1D3DA3B35D}" destId="{5DF1A01C-050D-455B-8B6D-4BADA7FCE93A}" srcOrd="1" destOrd="0" parTransId="{F839E8D0-08A9-4392-9EED-49AF16D75D54}" sibTransId="{F0B9DAC7-EDC7-44E0-BDEB-6712E74DBAD3}"/>
    <dgm:cxn modelId="{F03D3AAE-E06F-467F-B4BB-08B0ECB4CBBE}" srcId="{82960ADD-1629-48AE-9E96-6FF9328B2DAE}" destId="{2EFE8FF4-A071-419C-AC0E-D8E4740F8AA7}" srcOrd="1" destOrd="0" parTransId="{5417D598-375F-498F-B9E3-55651FBE51B0}" sibTransId="{4FAD032A-224E-460B-AB8E-CF2493B85D17}"/>
    <dgm:cxn modelId="{9A9A4DC6-7B99-4A7F-9FAC-C775DD9B7AFB}" type="presOf" srcId="{09C28D9A-F8B9-4A6C-88D6-62251518FC50}" destId="{E65A1874-22FC-4EBC-BE79-A9828ED91BA4}" srcOrd="0" destOrd="7" presId="urn:microsoft.com/office/officeart/2005/8/layout/hList1"/>
    <dgm:cxn modelId="{80AFB1C7-DB78-461B-9826-D8B9823FE92A}" type="presOf" srcId="{E3A5CCEA-7214-4286-960C-160727EEDEAE}" destId="{E65A1874-22FC-4EBC-BE79-A9828ED91BA4}" srcOrd="0" destOrd="1" presId="urn:microsoft.com/office/officeart/2005/8/layout/hList1"/>
    <dgm:cxn modelId="{542622CC-32A3-46F0-8162-8DC7B1B0C9DD}" type="presOf" srcId="{49BF71C5-C1E4-4002-AB29-9AE14DD1B0BD}" destId="{F7E1E576-44AF-48FD-8F02-1FC45217BFE5}" srcOrd="0" destOrd="3" presId="urn:microsoft.com/office/officeart/2005/8/layout/hList1"/>
    <dgm:cxn modelId="{B98267D2-4B80-4D3A-8422-317B74A7723C}" srcId="{5DF1A01C-050D-455B-8B6D-4BADA7FCE93A}" destId="{3820F7FC-07FD-47EC-A5EC-EB39821DE3F3}" srcOrd="1" destOrd="0" parTransId="{55F20885-C883-4151-A901-9EEDED1B3232}" sibTransId="{E0FFB5A9-B0B9-437A-A763-3B23585C2B74}"/>
    <dgm:cxn modelId="{D50ABFD2-3DE1-4C52-B2F9-9DDE76A58214}" srcId="{8B491D2E-A548-4F54-ACBF-042D3578002A}" destId="{E3A5CCEA-7214-4286-960C-160727EEDEAE}" srcOrd="0" destOrd="0" parTransId="{CCF7EDD5-29E2-4C09-A64B-9B5494F672F9}" sibTransId="{93580CC7-7023-417A-8949-AA775187ED95}"/>
    <dgm:cxn modelId="{A60EE9D3-4D9A-452F-9482-C21C0F123EC8}" type="presOf" srcId="{CC54E6CC-DD16-4713-9F02-DE4434C111CF}" destId="{E65A1874-22FC-4EBC-BE79-A9828ED91BA4}" srcOrd="0" destOrd="2" presId="urn:microsoft.com/office/officeart/2005/8/layout/hList1"/>
    <dgm:cxn modelId="{B3863CDA-F1DD-4B72-B099-E65458E98C8B}" type="presOf" srcId="{2EFE8FF4-A071-419C-AC0E-D8E4740F8AA7}" destId="{F7E1E576-44AF-48FD-8F02-1FC45217BFE5}" srcOrd="0" destOrd="6" presId="urn:microsoft.com/office/officeart/2005/8/layout/hList1"/>
    <dgm:cxn modelId="{E32CF0DC-6AB0-46E8-AC12-A6AAEECE02DA}" srcId="{5DF1A01C-050D-455B-8B6D-4BADA7FCE93A}" destId="{8B491D2E-A548-4F54-ACBF-042D3578002A}" srcOrd="0" destOrd="0" parTransId="{2288420F-100D-4E66-8641-A6789454F98C}" sibTransId="{D624C435-A5F2-456D-A09C-68D6CFCB5309}"/>
    <dgm:cxn modelId="{F2827DDD-030D-4848-A27C-4F2464D99552}" type="presOf" srcId="{65AB3FA7-2BAF-48A3-A6A9-9F1D3DA3B35D}" destId="{A9E36621-04A9-4101-A931-60075CB42637}" srcOrd="0" destOrd="0" presId="urn:microsoft.com/office/officeart/2005/8/layout/hList1"/>
    <dgm:cxn modelId="{56D52CE3-0920-48F6-B4B2-B16D55367784}" srcId="{D17F4A18-6EFC-45BA-972B-25B0C5585709}" destId="{49BF71C5-C1E4-4002-AB29-9AE14DD1B0BD}" srcOrd="2" destOrd="0" parTransId="{B1473CCD-8479-4380-B106-27FE28109029}" sibTransId="{8797A987-7A55-4A7B-9C5D-FBA32282D3BF}"/>
    <dgm:cxn modelId="{702985E9-A2C0-44A8-A791-215A0997556A}" type="presOf" srcId="{3377A0A5-5E4E-4F45-821A-C5BB60DBF711}" destId="{F7E1E576-44AF-48FD-8F02-1FC45217BFE5}" srcOrd="0" destOrd="5" presId="urn:microsoft.com/office/officeart/2005/8/layout/hList1"/>
    <dgm:cxn modelId="{81CFAFEB-2E60-4791-819C-B8ABDE80FF9F}" type="presOf" srcId="{4577E790-319D-4D6B-83E3-B732BE01B90F}" destId="{E65A1874-22FC-4EBC-BE79-A9828ED91BA4}" srcOrd="0" destOrd="6" presId="urn:microsoft.com/office/officeart/2005/8/layout/hList1"/>
    <dgm:cxn modelId="{891C8CEC-C683-49EE-8D12-0F618D65C182}" type="presOf" srcId="{8B491D2E-A548-4F54-ACBF-042D3578002A}" destId="{E65A1874-22FC-4EBC-BE79-A9828ED91BA4}" srcOrd="0" destOrd="0" presId="urn:microsoft.com/office/officeart/2005/8/layout/hList1"/>
    <dgm:cxn modelId="{B39FFFF6-1464-457E-9550-9A41D5279B1D}" type="presOf" srcId="{715A5723-2D2C-45A2-970B-003F8F2193AC}" destId="{F7E1E576-44AF-48FD-8F02-1FC45217BFE5}" srcOrd="0" destOrd="7" presId="urn:microsoft.com/office/officeart/2005/8/layout/hList1"/>
    <dgm:cxn modelId="{0B65D2FA-C911-404F-9E1A-F772F054A28E}" type="presOf" srcId="{5DF1A01C-050D-455B-8B6D-4BADA7FCE93A}" destId="{702C706F-0EDE-45ED-B274-5A474A3EA48E}" srcOrd="0" destOrd="0" presId="urn:microsoft.com/office/officeart/2005/8/layout/hList1"/>
    <dgm:cxn modelId="{42F67128-FB64-4789-A936-1C4C410D5E1B}" type="presParOf" srcId="{A9E36621-04A9-4101-A931-60075CB42637}" destId="{F2A4EC3C-2FA9-4674-9327-D70EDC0D9F52}" srcOrd="0" destOrd="0" presId="urn:microsoft.com/office/officeart/2005/8/layout/hList1"/>
    <dgm:cxn modelId="{FDFB8664-9796-493B-8F5F-0ACB467BF545}" type="presParOf" srcId="{F2A4EC3C-2FA9-4674-9327-D70EDC0D9F52}" destId="{DD7DB5CC-1B81-44F6-A87A-6AD0D4A66DA0}" srcOrd="0" destOrd="0" presId="urn:microsoft.com/office/officeart/2005/8/layout/hList1"/>
    <dgm:cxn modelId="{F5CB228F-9537-45A4-99FC-01375D3377FB}" type="presParOf" srcId="{F2A4EC3C-2FA9-4674-9327-D70EDC0D9F52}" destId="{F7E1E576-44AF-48FD-8F02-1FC45217BFE5}" srcOrd="1" destOrd="0" presId="urn:microsoft.com/office/officeart/2005/8/layout/hList1"/>
    <dgm:cxn modelId="{174E7121-D958-4737-8886-828E17181F97}" type="presParOf" srcId="{A9E36621-04A9-4101-A931-60075CB42637}" destId="{D8A405FA-414D-4EBE-B4F2-2537ABA02F74}" srcOrd="1" destOrd="0" presId="urn:microsoft.com/office/officeart/2005/8/layout/hList1"/>
    <dgm:cxn modelId="{276D678D-D7D4-4B1B-8486-F715A58691BB}" type="presParOf" srcId="{A9E36621-04A9-4101-A931-60075CB42637}" destId="{02CD7DB6-7883-4B6F-95F9-00CEA4AF1B56}" srcOrd="2" destOrd="0" presId="urn:microsoft.com/office/officeart/2005/8/layout/hList1"/>
    <dgm:cxn modelId="{8F2358CD-1F2D-4F7C-9291-425B0AEEB9EF}" type="presParOf" srcId="{02CD7DB6-7883-4B6F-95F9-00CEA4AF1B56}" destId="{702C706F-0EDE-45ED-B274-5A474A3EA48E}" srcOrd="0" destOrd="0" presId="urn:microsoft.com/office/officeart/2005/8/layout/hList1"/>
    <dgm:cxn modelId="{FCFB9807-0C1F-40CC-A2FE-B265FF236D9D}" type="presParOf" srcId="{02CD7DB6-7883-4B6F-95F9-00CEA4AF1B56}" destId="{E65A1874-22FC-4EBC-BE79-A9828ED91BA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650703-381F-4B55-AAE2-03DE44918B68}" type="doc">
      <dgm:prSet loTypeId="urn:microsoft.com/office/officeart/2005/8/layout/chevron1" loCatId="process" qsTypeId="urn:microsoft.com/office/officeart/2005/8/quickstyle/simple1" qsCatId="simple" csTypeId="urn:microsoft.com/office/officeart/2005/8/colors/accent1_2" csCatId="accent1"/>
      <dgm:spPr/>
      <dgm:t>
        <a:bodyPr/>
        <a:lstStyle/>
        <a:p>
          <a:endParaRPr lang="en-US"/>
        </a:p>
      </dgm:t>
    </dgm:pt>
    <dgm:pt modelId="{9CB222F6-BB75-4A40-B94E-4B250D43FB86}">
      <dgm:prSet custT="1"/>
      <dgm:spPr/>
      <dgm:t>
        <a:bodyPr/>
        <a:lstStyle/>
        <a:p>
          <a:r>
            <a:rPr lang="en-US" sz="2400" b="1" dirty="0">
              <a:latin typeface="Times New Roman" panose="02020603050405020304" pitchFamily="18" charset="0"/>
              <a:cs typeface="Times New Roman" panose="02020603050405020304" pitchFamily="18" charset="0"/>
            </a:rPr>
            <a:t>When Delivering Difficult or Developmental Feedback</a:t>
          </a:r>
          <a:endParaRPr lang="en-US" sz="2400" dirty="0">
            <a:latin typeface="Times New Roman" panose="02020603050405020304" pitchFamily="18" charset="0"/>
            <a:cs typeface="Times New Roman" panose="02020603050405020304" pitchFamily="18" charset="0"/>
          </a:endParaRPr>
        </a:p>
      </dgm:t>
    </dgm:pt>
    <dgm:pt modelId="{EFF83B87-C07F-4F89-99E5-B5C9206367EC}" type="parTrans" cxnId="{A741017A-4B85-45DD-A5D5-A056B52B0CD5}">
      <dgm:prSet/>
      <dgm:spPr/>
      <dgm:t>
        <a:bodyPr/>
        <a:lstStyle/>
        <a:p>
          <a:endParaRPr lang="en-US"/>
        </a:p>
      </dgm:t>
    </dgm:pt>
    <dgm:pt modelId="{5B341E71-BE30-4B8F-9C12-46103C1A2B28}" type="sibTrans" cxnId="{A741017A-4B85-45DD-A5D5-A056B52B0CD5}">
      <dgm:prSet/>
      <dgm:spPr/>
      <dgm:t>
        <a:bodyPr/>
        <a:lstStyle/>
        <a:p>
          <a:endParaRPr lang="en-US"/>
        </a:p>
      </dgm:t>
    </dgm:pt>
    <dgm:pt modelId="{E47F69FC-2398-4117-BCA2-0EB74962C81F}">
      <dgm:prSet/>
      <dgm:spPr/>
      <dgm:t>
        <a:bodyPr/>
        <a:lstStyle/>
        <a:p>
          <a:pPr>
            <a:lnSpc>
              <a:spcPct val="100000"/>
            </a:lnSpc>
            <a:spcAft>
              <a:spcPct val="15000"/>
            </a:spcAft>
          </a:pPr>
          <a:r>
            <a:rPr lang="en-US" b="1" dirty="0">
              <a:latin typeface="Times New Roman" panose="02020603050405020304" pitchFamily="18" charset="0"/>
              <a:cs typeface="Times New Roman" panose="02020603050405020304" pitchFamily="18" charset="0"/>
            </a:rPr>
            <a:t>Instead of…</a:t>
          </a:r>
          <a:endParaRPr lang="en-US" dirty="0">
            <a:latin typeface="Times New Roman" panose="02020603050405020304" pitchFamily="18" charset="0"/>
            <a:cs typeface="Times New Roman" panose="02020603050405020304" pitchFamily="18" charset="0"/>
          </a:endParaRPr>
        </a:p>
      </dgm:t>
    </dgm:pt>
    <dgm:pt modelId="{25FEBA89-712E-4305-8DF4-E2D2A8000BC8}" type="parTrans" cxnId="{0DEA59A3-126A-4C2D-BCCC-FC4A8DC72BF2}">
      <dgm:prSet/>
      <dgm:spPr/>
      <dgm:t>
        <a:bodyPr/>
        <a:lstStyle/>
        <a:p>
          <a:endParaRPr lang="en-US"/>
        </a:p>
      </dgm:t>
    </dgm:pt>
    <dgm:pt modelId="{B23E9ECA-1A8F-4F12-BDF0-272FA3F9DFA5}" type="sibTrans" cxnId="{0DEA59A3-126A-4C2D-BCCC-FC4A8DC72BF2}">
      <dgm:prSet/>
      <dgm:spPr/>
      <dgm:t>
        <a:bodyPr/>
        <a:lstStyle/>
        <a:p>
          <a:endParaRPr lang="en-US"/>
        </a:p>
      </dgm:t>
    </dgm:pt>
    <dgm:pt modelId="{5D78059D-0BA4-45C7-97EB-C7AF53D021D8}">
      <dgm:prSet/>
      <dgm:spPr/>
      <dgm:t>
        <a:bodyPr/>
        <a:lstStyle/>
        <a:p>
          <a:pPr>
            <a:lnSpc>
              <a:spcPct val="100000"/>
            </a:lnSpc>
            <a:spcAft>
              <a:spcPct val="15000"/>
            </a:spcAft>
          </a:pPr>
          <a:r>
            <a:rPr lang="en-US" dirty="0">
              <a:latin typeface="Times New Roman" panose="02020603050405020304" pitchFamily="18" charset="0"/>
              <a:cs typeface="Times New Roman" panose="02020603050405020304" pitchFamily="18" charset="0"/>
            </a:rPr>
            <a:t>“This shouldn’t be a surprise.”</a:t>
          </a:r>
        </a:p>
      </dgm:t>
    </dgm:pt>
    <dgm:pt modelId="{A5598F79-BA72-4573-B4E3-3508386DF368}" type="parTrans" cxnId="{0E808CF4-4BBA-4B5E-B713-BDCBFDBF3A3C}">
      <dgm:prSet/>
      <dgm:spPr/>
      <dgm:t>
        <a:bodyPr/>
        <a:lstStyle/>
        <a:p>
          <a:endParaRPr lang="en-US"/>
        </a:p>
      </dgm:t>
    </dgm:pt>
    <dgm:pt modelId="{C4BAAFF8-AD65-447F-B1CE-A799DD960FC9}" type="sibTrans" cxnId="{0E808CF4-4BBA-4B5E-B713-BDCBFDBF3A3C}">
      <dgm:prSet/>
      <dgm:spPr/>
      <dgm:t>
        <a:bodyPr/>
        <a:lstStyle/>
        <a:p>
          <a:endParaRPr lang="en-US"/>
        </a:p>
      </dgm:t>
    </dgm:pt>
    <dgm:pt modelId="{E8F211B4-154F-4C62-B7F2-D8DAD8C7BA3F}">
      <dgm:prSet/>
      <dgm:spPr/>
      <dgm:t>
        <a:bodyPr/>
        <a:lstStyle/>
        <a:p>
          <a:pPr>
            <a:lnSpc>
              <a:spcPct val="100000"/>
            </a:lnSpc>
            <a:spcAft>
              <a:spcPct val="15000"/>
            </a:spcAft>
          </a:pPr>
          <a:r>
            <a:rPr lang="en-US" dirty="0">
              <a:latin typeface="Times New Roman" panose="02020603050405020304" pitchFamily="18" charset="0"/>
              <a:cs typeface="Times New Roman" panose="02020603050405020304" pitchFamily="18" charset="0"/>
            </a:rPr>
            <a:t>“You need to fix this.”</a:t>
          </a:r>
        </a:p>
      </dgm:t>
    </dgm:pt>
    <dgm:pt modelId="{CC23E15D-D1D1-4390-9B93-BFA483C7CD75}" type="parTrans" cxnId="{83331D2D-BEC6-4CA6-93C9-ECE99FC034D1}">
      <dgm:prSet/>
      <dgm:spPr/>
      <dgm:t>
        <a:bodyPr/>
        <a:lstStyle/>
        <a:p>
          <a:endParaRPr lang="en-US"/>
        </a:p>
      </dgm:t>
    </dgm:pt>
    <dgm:pt modelId="{066F4E92-4E8A-425A-9A9E-0BF80884847B}" type="sibTrans" cxnId="{83331D2D-BEC6-4CA6-93C9-ECE99FC034D1}">
      <dgm:prSet/>
      <dgm:spPr/>
      <dgm:t>
        <a:bodyPr/>
        <a:lstStyle/>
        <a:p>
          <a:endParaRPr lang="en-US"/>
        </a:p>
      </dgm:t>
    </dgm:pt>
    <dgm:pt modelId="{3ADAD689-6781-4DB1-A1FD-A84063331469}">
      <dgm:prSet/>
      <dgm:spPr/>
      <dgm:t>
        <a:bodyPr/>
        <a:lstStyle/>
        <a:p>
          <a:pPr>
            <a:lnSpc>
              <a:spcPct val="100000"/>
            </a:lnSpc>
            <a:spcAft>
              <a:spcPts val="1200"/>
            </a:spcAft>
          </a:pPr>
          <a:r>
            <a:rPr lang="en-US" dirty="0">
              <a:latin typeface="Times New Roman" panose="02020603050405020304" pitchFamily="18" charset="0"/>
              <a:cs typeface="Times New Roman" panose="02020603050405020304" pitchFamily="18" charset="0"/>
            </a:rPr>
            <a:t>“Leadership is concerned.”</a:t>
          </a:r>
        </a:p>
      </dgm:t>
    </dgm:pt>
    <dgm:pt modelId="{47EC97C2-5C7C-4DB2-B8B5-9C8A351CF88C}" type="parTrans" cxnId="{4ACDF6B8-07A6-486E-BB30-1A44FBF5D4B2}">
      <dgm:prSet/>
      <dgm:spPr/>
      <dgm:t>
        <a:bodyPr/>
        <a:lstStyle/>
        <a:p>
          <a:endParaRPr lang="en-US"/>
        </a:p>
      </dgm:t>
    </dgm:pt>
    <dgm:pt modelId="{B715AED5-DD36-4F87-B2DA-737688516995}" type="sibTrans" cxnId="{4ACDF6B8-07A6-486E-BB30-1A44FBF5D4B2}">
      <dgm:prSet/>
      <dgm:spPr/>
      <dgm:t>
        <a:bodyPr/>
        <a:lstStyle/>
        <a:p>
          <a:endParaRPr lang="en-US"/>
        </a:p>
      </dgm:t>
    </dgm:pt>
    <dgm:pt modelId="{89A71202-0EA2-4AFE-9987-B05964AAA730}">
      <dgm:prSet/>
      <dgm:spPr/>
      <dgm:t>
        <a:bodyPr/>
        <a:lstStyle/>
        <a:p>
          <a:pPr>
            <a:lnSpc>
              <a:spcPct val="100000"/>
            </a:lnSpc>
            <a:spcAft>
              <a:spcPct val="15000"/>
            </a:spcAft>
          </a:pPr>
          <a:r>
            <a:rPr lang="en-US" b="1" dirty="0">
              <a:latin typeface="Times New Roman" panose="02020603050405020304" pitchFamily="18" charset="0"/>
              <a:cs typeface="Times New Roman" panose="02020603050405020304" pitchFamily="18" charset="0"/>
            </a:rPr>
            <a:t>Say this instead…</a:t>
          </a:r>
          <a:endParaRPr lang="en-US" dirty="0">
            <a:latin typeface="Times New Roman" panose="02020603050405020304" pitchFamily="18" charset="0"/>
            <a:cs typeface="Times New Roman" panose="02020603050405020304" pitchFamily="18" charset="0"/>
          </a:endParaRPr>
        </a:p>
      </dgm:t>
    </dgm:pt>
    <dgm:pt modelId="{279B8158-3CDE-4082-8C9E-91E27F1B5373}" type="parTrans" cxnId="{C6B9F2DA-F8F1-431B-8E59-1C5B5E350827}">
      <dgm:prSet/>
      <dgm:spPr/>
      <dgm:t>
        <a:bodyPr/>
        <a:lstStyle/>
        <a:p>
          <a:endParaRPr lang="en-US"/>
        </a:p>
      </dgm:t>
    </dgm:pt>
    <dgm:pt modelId="{736A8E4B-9681-4E03-8B3A-8546CB597C7F}" type="sibTrans" cxnId="{C6B9F2DA-F8F1-431B-8E59-1C5B5E350827}">
      <dgm:prSet/>
      <dgm:spPr/>
      <dgm:t>
        <a:bodyPr/>
        <a:lstStyle/>
        <a:p>
          <a:endParaRPr lang="en-US"/>
        </a:p>
      </dgm:t>
    </dgm:pt>
    <dgm:pt modelId="{433E23A9-7295-4F8A-B74D-AE3382E318C5}">
      <dgm:prSet/>
      <dgm:spPr/>
      <dgm:t>
        <a:bodyPr/>
        <a:lstStyle/>
        <a:p>
          <a:pPr>
            <a:lnSpc>
              <a:spcPct val="100000"/>
            </a:lnSpc>
            <a:spcAft>
              <a:spcPts val="1200"/>
            </a:spcAft>
          </a:pPr>
          <a:r>
            <a:rPr lang="en-US" dirty="0">
              <a:latin typeface="Times New Roman" panose="02020603050405020304" pitchFamily="18" charset="0"/>
              <a:cs typeface="Times New Roman" panose="02020603050405020304" pitchFamily="18" charset="0"/>
            </a:rPr>
            <a:t>“This has come up before, and I want to be clear about where things stand now.”</a:t>
          </a:r>
        </a:p>
      </dgm:t>
    </dgm:pt>
    <dgm:pt modelId="{8959F950-6B39-408F-A718-9DE5AFB79EF5}" type="parTrans" cxnId="{67544288-5E58-443B-8148-98C191968185}">
      <dgm:prSet/>
      <dgm:spPr/>
      <dgm:t>
        <a:bodyPr/>
        <a:lstStyle/>
        <a:p>
          <a:endParaRPr lang="en-US"/>
        </a:p>
      </dgm:t>
    </dgm:pt>
    <dgm:pt modelId="{4A144AB6-D8A2-442E-896A-2EAE00265EBD}" type="sibTrans" cxnId="{67544288-5E58-443B-8148-98C191968185}">
      <dgm:prSet/>
      <dgm:spPr/>
      <dgm:t>
        <a:bodyPr/>
        <a:lstStyle/>
        <a:p>
          <a:endParaRPr lang="en-US"/>
        </a:p>
      </dgm:t>
    </dgm:pt>
    <dgm:pt modelId="{AC7B43D0-C31C-4B17-9058-EB01B65AFDB5}">
      <dgm:prSet/>
      <dgm:spPr/>
      <dgm:t>
        <a:bodyPr/>
        <a:lstStyle/>
        <a:p>
          <a:pPr>
            <a:lnSpc>
              <a:spcPct val="100000"/>
            </a:lnSpc>
            <a:spcAft>
              <a:spcPts val="1200"/>
            </a:spcAft>
          </a:pPr>
          <a:r>
            <a:rPr lang="en-US" dirty="0">
              <a:latin typeface="Times New Roman" panose="02020603050405020304" pitchFamily="18" charset="0"/>
              <a:cs typeface="Times New Roman" panose="02020603050405020304" pitchFamily="18" charset="0"/>
            </a:rPr>
            <a:t>“Let’s talk about what needs to change and how I can support that.”</a:t>
          </a:r>
        </a:p>
      </dgm:t>
    </dgm:pt>
    <dgm:pt modelId="{9C4C7386-A226-4616-A12D-669B95DF13DE}" type="parTrans" cxnId="{462EC79C-C90D-48A1-A696-4041BBA8DB6E}">
      <dgm:prSet/>
      <dgm:spPr/>
      <dgm:t>
        <a:bodyPr/>
        <a:lstStyle/>
        <a:p>
          <a:endParaRPr lang="en-US"/>
        </a:p>
      </dgm:t>
    </dgm:pt>
    <dgm:pt modelId="{1B7F84E2-F4BA-456F-8909-C837BBD6F8B9}" type="sibTrans" cxnId="{462EC79C-C90D-48A1-A696-4041BBA8DB6E}">
      <dgm:prSet/>
      <dgm:spPr/>
      <dgm:t>
        <a:bodyPr/>
        <a:lstStyle/>
        <a:p>
          <a:endParaRPr lang="en-US"/>
        </a:p>
      </dgm:t>
    </dgm:pt>
    <dgm:pt modelId="{2CF70500-CD0F-46E9-9250-C057BCDBE8C0}">
      <dgm:prSet/>
      <dgm:spPr/>
      <dgm:t>
        <a:bodyPr/>
        <a:lstStyle/>
        <a:p>
          <a:pPr>
            <a:lnSpc>
              <a:spcPct val="100000"/>
            </a:lnSpc>
            <a:spcAft>
              <a:spcPct val="15000"/>
            </a:spcAft>
          </a:pPr>
          <a:r>
            <a:rPr lang="en-US" dirty="0">
              <a:latin typeface="Times New Roman" panose="02020603050405020304" pitchFamily="18" charset="0"/>
              <a:cs typeface="Times New Roman" panose="02020603050405020304" pitchFamily="18" charset="0"/>
            </a:rPr>
            <a:t>“Here’s the feedback, and I want to walk through it with you.”</a:t>
          </a:r>
        </a:p>
      </dgm:t>
    </dgm:pt>
    <dgm:pt modelId="{E6341FDE-BF67-427F-ACFA-6B68F76A86A5}" type="parTrans" cxnId="{64DAD93A-21AA-4947-BD03-1051D93DBAD1}">
      <dgm:prSet/>
      <dgm:spPr/>
      <dgm:t>
        <a:bodyPr/>
        <a:lstStyle/>
        <a:p>
          <a:endParaRPr lang="en-US"/>
        </a:p>
      </dgm:t>
    </dgm:pt>
    <dgm:pt modelId="{5431095A-F62B-4AD9-BB91-BB70291B6403}" type="sibTrans" cxnId="{64DAD93A-21AA-4947-BD03-1051D93DBAD1}">
      <dgm:prSet/>
      <dgm:spPr/>
      <dgm:t>
        <a:bodyPr/>
        <a:lstStyle/>
        <a:p>
          <a:endParaRPr lang="en-US"/>
        </a:p>
      </dgm:t>
    </dgm:pt>
    <dgm:pt modelId="{0DCC4F68-A17C-419B-BB3A-FE2CEBF7EDB7}">
      <dgm:prSet custT="1"/>
      <dgm:spPr/>
      <dgm:t>
        <a:bodyPr/>
        <a:lstStyle/>
        <a:p>
          <a:pPr marL="0" lvl="0" indent="0" algn="ctr" defTabSz="1066800">
            <a:lnSpc>
              <a:spcPct val="90000"/>
            </a:lnSpc>
            <a:spcBef>
              <a:spcPct val="0"/>
            </a:spcBef>
            <a:spcAft>
              <a:spcPct val="35000"/>
            </a:spcAft>
            <a:buNone/>
          </a:pPr>
          <a:r>
            <a:rPr lang="en-US" sz="2400" b="1" kern="1200" dirty="0">
              <a:solidFill>
                <a:srgbClr val="FFFFFF"/>
              </a:solidFill>
              <a:latin typeface="Times New Roman" panose="02020603050405020304" pitchFamily="18" charset="0"/>
              <a:ea typeface="+mn-ea"/>
              <a:cs typeface="Times New Roman" panose="02020603050405020304" pitchFamily="18" charset="0"/>
            </a:rPr>
            <a:t>When Addressing Performance Compared to Expectations</a:t>
          </a:r>
        </a:p>
      </dgm:t>
    </dgm:pt>
    <dgm:pt modelId="{A07518E4-AD00-484D-A466-E4047F1481E0}" type="parTrans" cxnId="{4AE3FC34-A7AB-4D96-925E-D73F7A091329}">
      <dgm:prSet/>
      <dgm:spPr/>
      <dgm:t>
        <a:bodyPr/>
        <a:lstStyle/>
        <a:p>
          <a:endParaRPr lang="en-US"/>
        </a:p>
      </dgm:t>
    </dgm:pt>
    <dgm:pt modelId="{90AB2AF0-CCE0-45BC-933F-34606BDCEB4A}" type="sibTrans" cxnId="{4AE3FC34-A7AB-4D96-925E-D73F7A091329}">
      <dgm:prSet/>
      <dgm:spPr/>
      <dgm:t>
        <a:bodyPr/>
        <a:lstStyle/>
        <a:p>
          <a:endParaRPr lang="en-US"/>
        </a:p>
      </dgm:t>
    </dgm:pt>
    <dgm:pt modelId="{01DD9176-8D8D-4671-BCA7-48B6E007B6B9}">
      <dgm:prSet/>
      <dgm:spPr/>
      <dgm:t>
        <a:bodyPr/>
        <a:lstStyle/>
        <a:p>
          <a:pPr>
            <a:lnSpc>
              <a:spcPct val="100000"/>
            </a:lnSpc>
            <a:spcAft>
              <a:spcPts val="600"/>
            </a:spcAft>
          </a:pPr>
          <a:r>
            <a:rPr lang="en-US" b="1" dirty="0">
              <a:latin typeface="Times New Roman" panose="02020603050405020304" pitchFamily="18" charset="0"/>
              <a:cs typeface="Times New Roman" panose="02020603050405020304" pitchFamily="18" charset="0"/>
            </a:rPr>
            <a:t>Instead of…</a:t>
          </a:r>
          <a:endParaRPr lang="en-US" dirty="0">
            <a:latin typeface="Times New Roman" panose="02020603050405020304" pitchFamily="18" charset="0"/>
            <a:cs typeface="Times New Roman" panose="02020603050405020304" pitchFamily="18" charset="0"/>
          </a:endParaRPr>
        </a:p>
      </dgm:t>
    </dgm:pt>
    <dgm:pt modelId="{52C5EA55-04FB-4848-99E9-E9A1C919BD27}" type="parTrans" cxnId="{5359C2F5-26BF-4B3A-A1D1-091A45B29268}">
      <dgm:prSet/>
      <dgm:spPr/>
      <dgm:t>
        <a:bodyPr/>
        <a:lstStyle/>
        <a:p>
          <a:endParaRPr lang="en-US"/>
        </a:p>
      </dgm:t>
    </dgm:pt>
    <dgm:pt modelId="{E1DC7836-1DC5-4EDD-8BED-05D697439469}" type="sibTrans" cxnId="{5359C2F5-26BF-4B3A-A1D1-091A45B29268}">
      <dgm:prSet/>
      <dgm:spPr/>
      <dgm:t>
        <a:bodyPr/>
        <a:lstStyle/>
        <a:p>
          <a:endParaRPr lang="en-US"/>
        </a:p>
      </dgm:t>
    </dgm:pt>
    <dgm:pt modelId="{520BFD5E-2FCD-4248-9941-C9F2014D54BF}">
      <dgm:prSet/>
      <dgm:spPr/>
      <dgm:t>
        <a:bodyPr/>
        <a:lstStyle/>
        <a:p>
          <a:pPr>
            <a:lnSpc>
              <a:spcPct val="100000"/>
            </a:lnSpc>
            <a:spcAft>
              <a:spcPct val="15000"/>
            </a:spcAft>
          </a:pPr>
          <a:r>
            <a:rPr lang="en-US" dirty="0">
              <a:latin typeface="Times New Roman" panose="02020603050405020304" pitchFamily="18" charset="0"/>
              <a:cs typeface="Times New Roman" panose="02020603050405020304" pitchFamily="18" charset="0"/>
            </a:rPr>
            <a:t>“Everyone else is doing fine.”</a:t>
          </a:r>
        </a:p>
      </dgm:t>
    </dgm:pt>
    <dgm:pt modelId="{6DA3E540-12A9-4EA3-A683-8DE440DCFF2E}" type="parTrans" cxnId="{8954EE76-2F7E-4627-8A09-F99C53A59223}">
      <dgm:prSet/>
      <dgm:spPr/>
      <dgm:t>
        <a:bodyPr/>
        <a:lstStyle/>
        <a:p>
          <a:endParaRPr lang="en-US"/>
        </a:p>
      </dgm:t>
    </dgm:pt>
    <dgm:pt modelId="{24A98163-00B2-4F8B-8F58-D39AC9CEF0CD}" type="sibTrans" cxnId="{8954EE76-2F7E-4627-8A09-F99C53A59223}">
      <dgm:prSet/>
      <dgm:spPr/>
      <dgm:t>
        <a:bodyPr/>
        <a:lstStyle/>
        <a:p>
          <a:endParaRPr lang="en-US"/>
        </a:p>
      </dgm:t>
    </dgm:pt>
    <dgm:pt modelId="{F441F73A-EB4E-4E39-985E-EEDEB799DC6C}">
      <dgm:prSet/>
      <dgm:spPr/>
      <dgm:t>
        <a:bodyPr/>
        <a:lstStyle/>
        <a:p>
          <a:pPr>
            <a:lnSpc>
              <a:spcPct val="100000"/>
            </a:lnSpc>
            <a:spcAft>
              <a:spcPct val="15000"/>
            </a:spcAft>
          </a:pPr>
          <a:r>
            <a:rPr lang="en-US" dirty="0">
              <a:latin typeface="Times New Roman" panose="02020603050405020304" pitchFamily="18" charset="0"/>
              <a:cs typeface="Times New Roman" panose="02020603050405020304" pitchFamily="18" charset="0"/>
            </a:rPr>
            <a:t>“Meets expectations for now.”</a:t>
          </a:r>
        </a:p>
      </dgm:t>
    </dgm:pt>
    <dgm:pt modelId="{FDB7D4B3-8462-4E90-9115-E1A462F50077}" type="parTrans" cxnId="{2FB95D1B-6192-4EDA-94E3-856CCD356E71}">
      <dgm:prSet/>
      <dgm:spPr/>
      <dgm:t>
        <a:bodyPr/>
        <a:lstStyle/>
        <a:p>
          <a:endParaRPr lang="en-US"/>
        </a:p>
      </dgm:t>
    </dgm:pt>
    <dgm:pt modelId="{322E7399-E248-4593-96CE-A6C1096B8F86}" type="sibTrans" cxnId="{2FB95D1B-6192-4EDA-94E3-856CCD356E71}">
      <dgm:prSet/>
      <dgm:spPr/>
      <dgm:t>
        <a:bodyPr/>
        <a:lstStyle/>
        <a:p>
          <a:endParaRPr lang="en-US"/>
        </a:p>
      </dgm:t>
    </dgm:pt>
    <dgm:pt modelId="{A18DAE1F-DB0D-4A69-AD21-A9C15FF22BC5}">
      <dgm:prSet/>
      <dgm:spPr/>
      <dgm:t>
        <a:bodyPr/>
        <a:lstStyle/>
        <a:p>
          <a:pPr>
            <a:lnSpc>
              <a:spcPct val="100000"/>
            </a:lnSpc>
            <a:spcAft>
              <a:spcPts val="1200"/>
            </a:spcAft>
          </a:pPr>
          <a:r>
            <a:rPr lang="en-US" dirty="0">
              <a:latin typeface="Times New Roman" panose="02020603050405020304" pitchFamily="18" charset="0"/>
              <a:cs typeface="Times New Roman" panose="02020603050405020304" pitchFamily="18" charset="0"/>
            </a:rPr>
            <a:t>“We’ll see what happens next year.”</a:t>
          </a:r>
        </a:p>
      </dgm:t>
    </dgm:pt>
    <dgm:pt modelId="{BDB3930A-15CB-40CC-9EDB-59C0366092F1}" type="parTrans" cxnId="{447AFC9D-9BE8-4666-B1D7-D441DC3CB6CD}">
      <dgm:prSet/>
      <dgm:spPr/>
      <dgm:t>
        <a:bodyPr/>
        <a:lstStyle/>
        <a:p>
          <a:endParaRPr lang="en-US"/>
        </a:p>
      </dgm:t>
    </dgm:pt>
    <dgm:pt modelId="{C7BF0BAF-B7E3-436D-B5F5-4A4AADD522D2}" type="sibTrans" cxnId="{447AFC9D-9BE8-4666-B1D7-D441DC3CB6CD}">
      <dgm:prSet/>
      <dgm:spPr/>
      <dgm:t>
        <a:bodyPr/>
        <a:lstStyle/>
        <a:p>
          <a:endParaRPr lang="en-US"/>
        </a:p>
      </dgm:t>
    </dgm:pt>
    <dgm:pt modelId="{CBBB8D20-30F1-4D95-A6EA-84CE6F44806F}">
      <dgm:prSet/>
      <dgm:spPr/>
      <dgm:t>
        <a:bodyPr/>
        <a:lstStyle/>
        <a:p>
          <a:pPr>
            <a:lnSpc>
              <a:spcPct val="100000"/>
            </a:lnSpc>
            <a:spcAft>
              <a:spcPct val="15000"/>
            </a:spcAft>
          </a:pPr>
          <a:r>
            <a:rPr lang="en-US" b="1" dirty="0">
              <a:latin typeface="Times New Roman" panose="02020603050405020304" pitchFamily="18" charset="0"/>
              <a:cs typeface="Times New Roman" panose="02020603050405020304" pitchFamily="18" charset="0"/>
            </a:rPr>
            <a:t>Say this instead…</a:t>
          </a:r>
          <a:endParaRPr lang="en-US" dirty="0">
            <a:latin typeface="Times New Roman" panose="02020603050405020304" pitchFamily="18" charset="0"/>
            <a:cs typeface="Times New Roman" panose="02020603050405020304" pitchFamily="18" charset="0"/>
          </a:endParaRPr>
        </a:p>
      </dgm:t>
    </dgm:pt>
    <dgm:pt modelId="{8D1205FC-A755-4305-A5EA-6A000188DAC8}" type="parTrans" cxnId="{BED733EA-EE33-4C0A-85D6-4C2E0F96FCED}">
      <dgm:prSet/>
      <dgm:spPr/>
      <dgm:t>
        <a:bodyPr/>
        <a:lstStyle/>
        <a:p>
          <a:endParaRPr lang="en-US"/>
        </a:p>
      </dgm:t>
    </dgm:pt>
    <dgm:pt modelId="{A4AC7E81-E3F9-4C5C-BA0E-8118C8375A38}" type="sibTrans" cxnId="{BED733EA-EE33-4C0A-85D6-4C2E0F96FCED}">
      <dgm:prSet/>
      <dgm:spPr/>
      <dgm:t>
        <a:bodyPr/>
        <a:lstStyle/>
        <a:p>
          <a:endParaRPr lang="en-US"/>
        </a:p>
      </dgm:t>
    </dgm:pt>
    <dgm:pt modelId="{FA7CD207-3454-4DBA-8D62-8F2A8DD8BCCC}">
      <dgm:prSet/>
      <dgm:spPr/>
      <dgm:t>
        <a:bodyPr/>
        <a:lstStyle/>
        <a:p>
          <a:pPr>
            <a:lnSpc>
              <a:spcPct val="100000"/>
            </a:lnSpc>
            <a:spcAft>
              <a:spcPts val="1200"/>
            </a:spcAft>
          </a:pPr>
          <a:r>
            <a:rPr lang="en-US" dirty="0">
              <a:latin typeface="Times New Roman" panose="02020603050405020304" pitchFamily="18" charset="0"/>
              <a:cs typeface="Times New Roman" panose="02020603050405020304" pitchFamily="18" charset="0"/>
            </a:rPr>
            <a:t>“Here’s how performance aligns with the expectations of the role.”</a:t>
          </a:r>
        </a:p>
      </dgm:t>
    </dgm:pt>
    <dgm:pt modelId="{1ADE27EE-B425-4A8E-B002-5CAFAFB93218}" type="parTrans" cxnId="{523E8BBD-E9C4-4C98-A539-44F463DB5A20}">
      <dgm:prSet/>
      <dgm:spPr/>
      <dgm:t>
        <a:bodyPr/>
        <a:lstStyle/>
        <a:p>
          <a:endParaRPr lang="en-US"/>
        </a:p>
      </dgm:t>
    </dgm:pt>
    <dgm:pt modelId="{06BB8C93-2F7A-44C3-8AFE-924C4819F096}" type="sibTrans" cxnId="{523E8BBD-E9C4-4C98-A539-44F463DB5A20}">
      <dgm:prSet/>
      <dgm:spPr/>
      <dgm:t>
        <a:bodyPr/>
        <a:lstStyle/>
        <a:p>
          <a:endParaRPr lang="en-US"/>
        </a:p>
      </dgm:t>
    </dgm:pt>
    <dgm:pt modelId="{19C52F55-7316-4FA0-97B8-CFFAADAFD813}">
      <dgm:prSet/>
      <dgm:spPr/>
      <dgm:t>
        <a:bodyPr/>
        <a:lstStyle/>
        <a:p>
          <a:pPr>
            <a:lnSpc>
              <a:spcPct val="100000"/>
            </a:lnSpc>
            <a:spcAft>
              <a:spcPts val="1200"/>
            </a:spcAft>
          </a:pPr>
          <a:r>
            <a:rPr lang="en-US" dirty="0">
              <a:latin typeface="Times New Roman" panose="02020603050405020304" pitchFamily="18" charset="0"/>
              <a:cs typeface="Times New Roman" panose="02020603050405020304" pitchFamily="18" charset="0"/>
            </a:rPr>
            <a:t>“You’re meeting expectations in X areas; growth is needed in Y.”</a:t>
          </a:r>
        </a:p>
      </dgm:t>
    </dgm:pt>
    <dgm:pt modelId="{18390EF8-872A-4249-A1D8-8A55B568DAFD}" type="parTrans" cxnId="{132FC068-B8EE-455E-B41E-8DC4E01C4B1C}">
      <dgm:prSet/>
      <dgm:spPr/>
      <dgm:t>
        <a:bodyPr/>
        <a:lstStyle/>
        <a:p>
          <a:endParaRPr lang="en-US"/>
        </a:p>
      </dgm:t>
    </dgm:pt>
    <dgm:pt modelId="{75A364A3-D7CD-4CAB-845B-C408495702E7}" type="sibTrans" cxnId="{132FC068-B8EE-455E-B41E-8DC4E01C4B1C}">
      <dgm:prSet/>
      <dgm:spPr/>
      <dgm:t>
        <a:bodyPr/>
        <a:lstStyle/>
        <a:p>
          <a:endParaRPr lang="en-US"/>
        </a:p>
      </dgm:t>
    </dgm:pt>
    <dgm:pt modelId="{1216554E-E7AB-42AF-B9E0-D4123F08D4A1}">
      <dgm:prSet/>
      <dgm:spPr/>
      <dgm:t>
        <a:bodyPr/>
        <a:lstStyle/>
        <a:p>
          <a:pPr>
            <a:lnSpc>
              <a:spcPct val="100000"/>
            </a:lnSpc>
            <a:spcAft>
              <a:spcPct val="15000"/>
            </a:spcAft>
          </a:pPr>
          <a:r>
            <a:rPr lang="en-US" dirty="0">
              <a:latin typeface="Times New Roman" panose="02020603050405020304" pitchFamily="18" charset="0"/>
              <a:cs typeface="Times New Roman" panose="02020603050405020304" pitchFamily="18" charset="0"/>
            </a:rPr>
            <a:t>“These are the focus areas we’ll revisit in our next check‑in.”</a:t>
          </a:r>
        </a:p>
      </dgm:t>
    </dgm:pt>
    <dgm:pt modelId="{53B2DFA0-6A23-4103-A93A-10FBFD9B5C3F}" type="parTrans" cxnId="{499C028C-6250-45AD-9610-33D7F6556267}">
      <dgm:prSet/>
      <dgm:spPr/>
      <dgm:t>
        <a:bodyPr/>
        <a:lstStyle/>
        <a:p>
          <a:endParaRPr lang="en-US"/>
        </a:p>
      </dgm:t>
    </dgm:pt>
    <dgm:pt modelId="{33852314-CCBF-43E4-B873-E02D60ED4042}" type="sibTrans" cxnId="{499C028C-6250-45AD-9610-33D7F6556267}">
      <dgm:prSet/>
      <dgm:spPr/>
      <dgm:t>
        <a:bodyPr/>
        <a:lstStyle/>
        <a:p>
          <a:endParaRPr lang="en-US"/>
        </a:p>
      </dgm:t>
    </dgm:pt>
    <dgm:pt modelId="{09B80BC6-4707-4467-B17A-2C91553108BA}" type="pres">
      <dgm:prSet presAssocID="{C2650703-381F-4B55-AAE2-03DE44918B68}" presName="Name0" presStyleCnt="0">
        <dgm:presLayoutVars>
          <dgm:dir/>
          <dgm:animLvl val="lvl"/>
          <dgm:resizeHandles val="exact"/>
        </dgm:presLayoutVars>
      </dgm:prSet>
      <dgm:spPr/>
    </dgm:pt>
    <dgm:pt modelId="{EAE9C0F0-3A44-46AD-9B66-00A7DE9874F9}" type="pres">
      <dgm:prSet presAssocID="{9CB222F6-BB75-4A40-B94E-4B250D43FB86}" presName="composite" presStyleCnt="0"/>
      <dgm:spPr/>
    </dgm:pt>
    <dgm:pt modelId="{895B87ED-F8A3-4827-84BC-E94332E42B2C}" type="pres">
      <dgm:prSet presAssocID="{9CB222F6-BB75-4A40-B94E-4B250D43FB86}" presName="parTx" presStyleLbl="node1" presStyleIdx="0" presStyleCnt="2">
        <dgm:presLayoutVars>
          <dgm:chMax val="0"/>
          <dgm:chPref val="0"/>
          <dgm:bulletEnabled val="1"/>
        </dgm:presLayoutVars>
      </dgm:prSet>
      <dgm:spPr/>
    </dgm:pt>
    <dgm:pt modelId="{84CE08E5-42E1-4E8F-8866-C4470588D670}" type="pres">
      <dgm:prSet presAssocID="{9CB222F6-BB75-4A40-B94E-4B250D43FB86}" presName="desTx" presStyleLbl="revTx" presStyleIdx="0" presStyleCnt="2" custLinFactNeighborX="1166" custLinFactNeighborY="-2242">
        <dgm:presLayoutVars>
          <dgm:bulletEnabled val="1"/>
        </dgm:presLayoutVars>
      </dgm:prSet>
      <dgm:spPr/>
    </dgm:pt>
    <dgm:pt modelId="{617138EE-6C4C-4E9B-9A9A-188D08A4AA87}" type="pres">
      <dgm:prSet presAssocID="{5B341E71-BE30-4B8F-9C12-46103C1A2B28}" presName="space" presStyleCnt="0"/>
      <dgm:spPr/>
    </dgm:pt>
    <dgm:pt modelId="{AE0BD39C-E94D-4CC9-8444-3E11B33F9A67}" type="pres">
      <dgm:prSet presAssocID="{0DCC4F68-A17C-419B-BB3A-FE2CEBF7EDB7}" presName="composite" presStyleCnt="0"/>
      <dgm:spPr/>
    </dgm:pt>
    <dgm:pt modelId="{C52AC519-2E10-44CC-9219-808B931CCD10}" type="pres">
      <dgm:prSet presAssocID="{0DCC4F68-A17C-419B-BB3A-FE2CEBF7EDB7}" presName="parTx" presStyleLbl="node1" presStyleIdx="1" presStyleCnt="2">
        <dgm:presLayoutVars>
          <dgm:chMax val="0"/>
          <dgm:chPref val="0"/>
          <dgm:bulletEnabled val="1"/>
        </dgm:presLayoutVars>
      </dgm:prSet>
      <dgm:spPr/>
    </dgm:pt>
    <dgm:pt modelId="{359FCEFE-114F-402D-864E-B4C15A6D4482}" type="pres">
      <dgm:prSet presAssocID="{0DCC4F68-A17C-419B-BB3A-FE2CEBF7EDB7}" presName="desTx" presStyleLbl="revTx" presStyleIdx="1" presStyleCnt="2" custLinFactNeighborX="2649" custLinFactNeighborY="-1333">
        <dgm:presLayoutVars>
          <dgm:bulletEnabled val="1"/>
        </dgm:presLayoutVars>
      </dgm:prSet>
      <dgm:spPr/>
    </dgm:pt>
  </dgm:ptLst>
  <dgm:cxnLst>
    <dgm:cxn modelId="{981E5701-22A1-4B51-96DF-2D19665AE69C}" type="presOf" srcId="{A18DAE1F-DB0D-4A69-AD21-A9C15FF22BC5}" destId="{359FCEFE-114F-402D-864E-B4C15A6D4482}" srcOrd="0" destOrd="3" presId="urn:microsoft.com/office/officeart/2005/8/layout/chevron1"/>
    <dgm:cxn modelId="{6A7FA704-8392-4DAF-979F-D8E9AEFA7063}" type="presOf" srcId="{433E23A9-7295-4F8A-B74D-AE3382E318C5}" destId="{84CE08E5-42E1-4E8F-8866-C4470588D670}" srcOrd="0" destOrd="5" presId="urn:microsoft.com/office/officeart/2005/8/layout/chevron1"/>
    <dgm:cxn modelId="{FEA3CB07-66A5-4537-BFC0-C0A2D6FC8D38}" type="presOf" srcId="{9CB222F6-BB75-4A40-B94E-4B250D43FB86}" destId="{895B87ED-F8A3-4827-84BC-E94332E42B2C}" srcOrd="0" destOrd="0" presId="urn:microsoft.com/office/officeart/2005/8/layout/chevron1"/>
    <dgm:cxn modelId="{2FB95D1B-6192-4EDA-94E3-856CCD356E71}" srcId="{01DD9176-8D8D-4671-BCA7-48B6E007B6B9}" destId="{F441F73A-EB4E-4E39-985E-EEDEB799DC6C}" srcOrd="1" destOrd="0" parTransId="{FDB7D4B3-8462-4E90-9115-E1A462F50077}" sibTransId="{322E7399-E248-4593-96CE-A6C1096B8F86}"/>
    <dgm:cxn modelId="{4C7F451D-FBFE-4B0C-BCCC-9866909D2AA6}" type="presOf" srcId="{89A71202-0EA2-4AFE-9987-B05964AAA730}" destId="{84CE08E5-42E1-4E8F-8866-C4470588D670}" srcOrd="0" destOrd="4" presId="urn:microsoft.com/office/officeart/2005/8/layout/chevron1"/>
    <dgm:cxn modelId="{ED6A171F-204A-43E6-8230-D138B695009A}" type="presOf" srcId="{0DCC4F68-A17C-419B-BB3A-FE2CEBF7EDB7}" destId="{C52AC519-2E10-44CC-9219-808B931CCD10}" srcOrd="0" destOrd="0" presId="urn:microsoft.com/office/officeart/2005/8/layout/chevron1"/>
    <dgm:cxn modelId="{43A21827-389B-42C9-A416-4A6AD7464F3A}" type="presOf" srcId="{1216554E-E7AB-42AF-B9E0-D4123F08D4A1}" destId="{359FCEFE-114F-402D-864E-B4C15A6D4482}" srcOrd="0" destOrd="7" presId="urn:microsoft.com/office/officeart/2005/8/layout/chevron1"/>
    <dgm:cxn modelId="{19630C29-1A44-42C8-9CB7-72C865483DFA}" type="presOf" srcId="{C2650703-381F-4B55-AAE2-03DE44918B68}" destId="{09B80BC6-4707-4467-B17A-2C91553108BA}" srcOrd="0" destOrd="0" presId="urn:microsoft.com/office/officeart/2005/8/layout/chevron1"/>
    <dgm:cxn modelId="{83331D2D-BEC6-4CA6-93C9-ECE99FC034D1}" srcId="{E47F69FC-2398-4117-BCA2-0EB74962C81F}" destId="{E8F211B4-154F-4C62-B7F2-D8DAD8C7BA3F}" srcOrd="1" destOrd="0" parTransId="{CC23E15D-D1D1-4390-9B93-BFA483C7CD75}" sibTransId="{066F4E92-4E8A-425A-9A9E-0BF80884847B}"/>
    <dgm:cxn modelId="{4AE3FC34-A7AB-4D96-925E-D73F7A091329}" srcId="{C2650703-381F-4B55-AAE2-03DE44918B68}" destId="{0DCC4F68-A17C-419B-BB3A-FE2CEBF7EDB7}" srcOrd="1" destOrd="0" parTransId="{A07518E4-AD00-484D-A466-E4047F1481E0}" sibTransId="{90AB2AF0-CCE0-45BC-933F-34606BDCEB4A}"/>
    <dgm:cxn modelId="{5BA02738-01AF-45C6-AABC-E141728A55E7}" type="presOf" srcId="{AC7B43D0-C31C-4B17-9058-EB01B65AFDB5}" destId="{84CE08E5-42E1-4E8F-8866-C4470588D670}" srcOrd="0" destOrd="6" presId="urn:microsoft.com/office/officeart/2005/8/layout/chevron1"/>
    <dgm:cxn modelId="{64DAD93A-21AA-4947-BD03-1051D93DBAD1}" srcId="{89A71202-0EA2-4AFE-9987-B05964AAA730}" destId="{2CF70500-CD0F-46E9-9250-C057BCDBE8C0}" srcOrd="2" destOrd="0" parTransId="{E6341FDE-BF67-427F-ACFA-6B68F76A86A5}" sibTransId="{5431095A-F62B-4AD9-BB91-BB70291B6403}"/>
    <dgm:cxn modelId="{132FC068-B8EE-455E-B41E-8DC4E01C4B1C}" srcId="{CBBB8D20-30F1-4D95-A6EA-84CE6F44806F}" destId="{19C52F55-7316-4FA0-97B8-CFFAADAFD813}" srcOrd="1" destOrd="0" parTransId="{18390EF8-872A-4249-A1D8-8A55B568DAFD}" sibTransId="{75A364A3-D7CD-4CAB-845B-C408495702E7}"/>
    <dgm:cxn modelId="{8954EE76-2F7E-4627-8A09-F99C53A59223}" srcId="{01DD9176-8D8D-4671-BCA7-48B6E007B6B9}" destId="{520BFD5E-2FCD-4248-9941-C9F2014D54BF}" srcOrd="0" destOrd="0" parTransId="{6DA3E540-12A9-4EA3-A683-8DE440DCFF2E}" sibTransId="{24A98163-00B2-4F8B-8F58-D39AC9CEF0CD}"/>
    <dgm:cxn modelId="{A741017A-4B85-45DD-A5D5-A056B52B0CD5}" srcId="{C2650703-381F-4B55-AAE2-03DE44918B68}" destId="{9CB222F6-BB75-4A40-B94E-4B250D43FB86}" srcOrd="0" destOrd="0" parTransId="{EFF83B87-C07F-4F89-99E5-B5C9206367EC}" sibTransId="{5B341E71-BE30-4B8F-9C12-46103C1A2B28}"/>
    <dgm:cxn modelId="{1E5D945A-3B64-49E1-8D20-0873D5B19C07}" type="presOf" srcId="{3ADAD689-6781-4DB1-A1FD-A84063331469}" destId="{84CE08E5-42E1-4E8F-8866-C4470588D670}" srcOrd="0" destOrd="3" presId="urn:microsoft.com/office/officeart/2005/8/layout/chevron1"/>
    <dgm:cxn modelId="{9558407B-8404-4803-8D93-0AED55A23DAD}" type="presOf" srcId="{F441F73A-EB4E-4E39-985E-EEDEB799DC6C}" destId="{359FCEFE-114F-402D-864E-B4C15A6D4482}" srcOrd="0" destOrd="2" presId="urn:microsoft.com/office/officeart/2005/8/layout/chevron1"/>
    <dgm:cxn modelId="{67544288-5E58-443B-8148-98C191968185}" srcId="{89A71202-0EA2-4AFE-9987-B05964AAA730}" destId="{433E23A9-7295-4F8A-B74D-AE3382E318C5}" srcOrd="0" destOrd="0" parTransId="{8959F950-6B39-408F-A718-9DE5AFB79EF5}" sibTransId="{4A144AB6-D8A2-442E-896A-2EAE00265EBD}"/>
    <dgm:cxn modelId="{499C028C-6250-45AD-9610-33D7F6556267}" srcId="{CBBB8D20-30F1-4D95-A6EA-84CE6F44806F}" destId="{1216554E-E7AB-42AF-B9E0-D4123F08D4A1}" srcOrd="2" destOrd="0" parTransId="{53B2DFA0-6A23-4103-A93A-10FBFD9B5C3F}" sibTransId="{33852314-CCBF-43E4-B873-E02D60ED4042}"/>
    <dgm:cxn modelId="{1B26FB8E-499B-4D0A-9F52-4A37445A6D48}" type="presOf" srcId="{01DD9176-8D8D-4671-BCA7-48B6E007B6B9}" destId="{359FCEFE-114F-402D-864E-B4C15A6D4482}" srcOrd="0" destOrd="0" presId="urn:microsoft.com/office/officeart/2005/8/layout/chevron1"/>
    <dgm:cxn modelId="{51FA9E94-38A1-4E5A-8BFD-16BFAA493ADF}" type="presOf" srcId="{E47F69FC-2398-4117-BCA2-0EB74962C81F}" destId="{84CE08E5-42E1-4E8F-8866-C4470588D670}" srcOrd="0" destOrd="0" presId="urn:microsoft.com/office/officeart/2005/8/layout/chevron1"/>
    <dgm:cxn modelId="{462EC79C-C90D-48A1-A696-4041BBA8DB6E}" srcId="{89A71202-0EA2-4AFE-9987-B05964AAA730}" destId="{AC7B43D0-C31C-4B17-9058-EB01B65AFDB5}" srcOrd="1" destOrd="0" parTransId="{9C4C7386-A226-4616-A12D-669B95DF13DE}" sibTransId="{1B7F84E2-F4BA-456F-8909-C837BBD6F8B9}"/>
    <dgm:cxn modelId="{3976529D-C3BD-4BBC-9681-953F4B88A535}" type="presOf" srcId="{FA7CD207-3454-4DBA-8D62-8F2A8DD8BCCC}" destId="{359FCEFE-114F-402D-864E-B4C15A6D4482}" srcOrd="0" destOrd="5" presId="urn:microsoft.com/office/officeart/2005/8/layout/chevron1"/>
    <dgm:cxn modelId="{447AFC9D-9BE8-4666-B1D7-D441DC3CB6CD}" srcId="{01DD9176-8D8D-4671-BCA7-48B6E007B6B9}" destId="{A18DAE1F-DB0D-4A69-AD21-A9C15FF22BC5}" srcOrd="2" destOrd="0" parTransId="{BDB3930A-15CB-40CC-9EDB-59C0366092F1}" sibTransId="{C7BF0BAF-B7E3-436D-B5F5-4A4AADD522D2}"/>
    <dgm:cxn modelId="{0DEA59A3-126A-4C2D-BCCC-FC4A8DC72BF2}" srcId="{9CB222F6-BB75-4A40-B94E-4B250D43FB86}" destId="{E47F69FC-2398-4117-BCA2-0EB74962C81F}" srcOrd="0" destOrd="0" parTransId="{25FEBA89-712E-4305-8DF4-E2D2A8000BC8}" sibTransId="{B23E9ECA-1A8F-4F12-BDF0-272FA3F9DFA5}"/>
    <dgm:cxn modelId="{736040A4-8C38-49F1-9ED6-B11A1BD862C0}" type="presOf" srcId="{520BFD5E-2FCD-4248-9941-C9F2014D54BF}" destId="{359FCEFE-114F-402D-864E-B4C15A6D4482}" srcOrd="0" destOrd="1" presId="urn:microsoft.com/office/officeart/2005/8/layout/chevron1"/>
    <dgm:cxn modelId="{EACD50B0-D884-4331-AEB4-3A502B71B2BB}" type="presOf" srcId="{E8F211B4-154F-4C62-B7F2-D8DAD8C7BA3F}" destId="{84CE08E5-42E1-4E8F-8866-C4470588D670}" srcOrd="0" destOrd="2" presId="urn:microsoft.com/office/officeart/2005/8/layout/chevron1"/>
    <dgm:cxn modelId="{4ACDF6B8-07A6-486E-BB30-1A44FBF5D4B2}" srcId="{E47F69FC-2398-4117-BCA2-0EB74962C81F}" destId="{3ADAD689-6781-4DB1-A1FD-A84063331469}" srcOrd="2" destOrd="0" parTransId="{47EC97C2-5C7C-4DB2-B8B5-9C8A351CF88C}" sibTransId="{B715AED5-DD36-4F87-B2DA-737688516995}"/>
    <dgm:cxn modelId="{523E8BBD-E9C4-4C98-A539-44F463DB5A20}" srcId="{CBBB8D20-30F1-4D95-A6EA-84CE6F44806F}" destId="{FA7CD207-3454-4DBA-8D62-8F2A8DD8BCCC}" srcOrd="0" destOrd="0" parTransId="{1ADE27EE-B425-4A8E-B002-5CAFAFB93218}" sibTransId="{06BB8C93-2F7A-44C3-8AFE-924C4819F096}"/>
    <dgm:cxn modelId="{9B98FEBD-620A-438B-9AA8-2AEDCF547B0E}" type="presOf" srcId="{CBBB8D20-30F1-4D95-A6EA-84CE6F44806F}" destId="{359FCEFE-114F-402D-864E-B4C15A6D4482}" srcOrd="0" destOrd="4" presId="urn:microsoft.com/office/officeart/2005/8/layout/chevron1"/>
    <dgm:cxn modelId="{71D599D0-B1B1-4CB0-8FAB-B4A6A40E3845}" type="presOf" srcId="{19C52F55-7316-4FA0-97B8-CFFAADAFD813}" destId="{359FCEFE-114F-402D-864E-B4C15A6D4482}" srcOrd="0" destOrd="6" presId="urn:microsoft.com/office/officeart/2005/8/layout/chevron1"/>
    <dgm:cxn modelId="{B64CA8D9-3A55-41BF-AB09-0AB40A0BA1E1}" type="presOf" srcId="{2CF70500-CD0F-46E9-9250-C057BCDBE8C0}" destId="{84CE08E5-42E1-4E8F-8866-C4470588D670}" srcOrd="0" destOrd="7" presId="urn:microsoft.com/office/officeart/2005/8/layout/chevron1"/>
    <dgm:cxn modelId="{C6B9F2DA-F8F1-431B-8E59-1C5B5E350827}" srcId="{9CB222F6-BB75-4A40-B94E-4B250D43FB86}" destId="{89A71202-0EA2-4AFE-9987-B05964AAA730}" srcOrd="1" destOrd="0" parTransId="{279B8158-3CDE-4082-8C9E-91E27F1B5373}" sibTransId="{736A8E4B-9681-4E03-8B3A-8546CB597C7F}"/>
    <dgm:cxn modelId="{62F1ABE3-0D42-4DF9-A635-2FEF0AFAD5E0}" type="presOf" srcId="{5D78059D-0BA4-45C7-97EB-C7AF53D021D8}" destId="{84CE08E5-42E1-4E8F-8866-C4470588D670}" srcOrd="0" destOrd="1" presId="urn:microsoft.com/office/officeart/2005/8/layout/chevron1"/>
    <dgm:cxn modelId="{BED733EA-EE33-4C0A-85D6-4C2E0F96FCED}" srcId="{0DCC4F68-A17C-419B-BB3A-FE2CEBF7EDB7}" destId="{CBBB8D20-30F1-4D95-A6EA-84CE6F44806F}" srcOrd="1" destOrd="0" parTransId="{8D1205FC-A755-4305-A5EA-6A000188DAC8}" sibTransId="{A4AC7E81-E3F9-4C5C-BA0E-8118C8375A38}"/>
    <dgm:cxn modelId="{0E808CF4-4BBA-4B5E-B713-BDCBFDBF3A3C}" srcId="{E47F69FC-2398-4117-BCA2-0EB74962C81F}" destId="{5D78059D-0BA4-45C7-97EB-C7AF53D021D8}" srcOrd="0" destOrd="0" parTransId="{A5598F79-BA72-4573-B4E3-3508386DF368}" sibTransId="{C4BAAFF8-AD65-447F-B1CE-A799DD960FC9}"/>
    <dgm:cxn modelId="{5359C2F5-26BF-4B3A-A1D1-091A45B29268}" srcId="{0DCC4F68-A17C-419B-BB3A-FE2CEBF7EDB7}" destId="{01DD9176-8D8D-4671-BCA7-48B6E007B6B9}" srcOrd="0" destOrd="0" parTransId="{52C5EA55-04FB-4848-99E9-E9A1C919BD27}" sibTransId="{E1DC7836-1DC5-4EDD-8BED-05D697439469}"/>
    <dgm:cxn modelId="{84246347-9783-4665-B3E9-A0474E6626E3}" type="presParOf" srcId="{09B80BC6-4707-4467-B17A-2C91553108BA}" destId="{EAE9C0F0-3A44-46AD-9B66-00A7DE9874F9}" srcOrd="0" destOrd="0" presId="urn:microsoft.com/office/officeart/2005/8/layout/chevron1"/>
    <dgm:cxn modelId="{5648968C-77BC-4DD7-988F-CEAD0FFD239E}" type="presParOf" srcId="{EAE9C0F0-3A44-46AD-9B66-00A7DE9874F9}" destId="{895B87ED-F8A3-4827-84BC-E94332E42B2C}" srcOrd="0" destOrd="0" presId="urn:microsoft.com/office/officeart/2005/8/layout/chevron1"/>
    <dgm:cxn modelId="{D582F1BD-BA0C-42C5-BB90-DD595B20B66A}" type="presParOf" srcId="{EAE9C0F0-3A44-46AD-9B66-00A7DE9874F9}" destId="{84CE08E5-42E1-4E8F-8866-C4470588D670}" srcOrd="1" destOrd="0" presId="urn:microsoft.com/office/officeart/2005/8/layout/chevron1"/>
    <dgm:cxn modelId="{02B3A774-9424-4E94-8579-419119AD2309}" type="presParOf" srcId="{09B80BC6-4707-4467-B17A-2C91553108BA}" destId="{617138EE-6C4C-4E9B-9A9A-188D08A4AA87}" srcOrd="1" destOrd="0" presId="urn:microsoft.com/office/officeart/2005/8/layout/chevron1"/>
    <dgm:cxn modelId="{AD3EE850-DE5B-4D81-97A6-8405F9BC6873}" type="presParOf" srcId="{09B80BC6-4707-4467-B17A-2C91553108BA}" destId="{AE0BD39C-E94D-4CC9-8444-3E11B33F9A67}" srcOrd="2" destOrd="0" presId="urn:microsoft.com/office/officeart/2005/8/layout/chevron1"/>
    <dgm:cxn modelId="{4D97E702-8EE3-49BB-BB8B-7B542D164521}" type="presParOf" srcId="{AE0BD39C-E94D-4CC9-8444-3E11B33F9A67}" destId="{C52AC519-2E10-44CC-9219-808B931CCD10}" srcOrd="0" destOrd="0" presId="urn:microsoft.com/office/officeart/2005/8/layout/chevron1"/>
    <dgm:cxn modelId="{F0ED548A-C51B-4847-B6F3-283C8CBFB02B}" type="presParOf" srcId="{AE0BD39C-E94D-4CC9-8444-3E11B33F9A67}" destId="{359FCEFE-114F-402D-864E-B4C15A6D4482}"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B68C79-C4D7-412D-8371-3D1867EB7DF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B9AB6A31-B43A-49C0-96F6-120C78E2A618}">
      <dgm:prSet custT="1"/>
      <dgm:spPr/>
      <dgm:t>
        <a:bodyPr/>
        <a:lstStyle/>
        <a:p>
          <a:r>
            <a:rPr lang="en-US" sz="2400" b="1" dirty="0">
              <a:latin typeface="Times New Roman" panose="02020603050405020304" pitchFamily="18" charset="0"/>
              <a:cs typeface="Times New Roman" panose="02020603050405020304" pitchFamily="18" charset="0"/>
            </a:rPr>
            <a:t>When Discussing Potential or Advancement</a:t>
          </a:r>
          <a:endParaRPr lang="en-US" sz="2400" dirty="0">
            <a:latin typeface="Times New Roman" panose="02020603050405020304" pitchFamily="18" charset="0"/>
            <a:cs typeface="Times New Roman" panose="02020603050405020304" pitchFamily="18" charset="0"/>
          </a:endParaRPr>
        </a:p>
      </dgm:t>
    </dgm:pt>
    <dgm:pt modelId="{2114ED9A-AE40-446A-9544-EF94D11EB895}" type="parTrans" cxnId="{5BF9CD58-2567-4971-BC1C-20A7CD6F3E32}">
      <dgm:prSet/>
      <dgm:spPr/>
      <dgm:t>
        <a:bodyPr/>
        <a:lstStyle/>
        <a:p>
          <a:endParaRPr lang="en-US"/>
        </a:p>
      </dgm:t>
    </dgm:pt>
    <dgm:pt modelId="{10750CE2-99B5-48E6-A261-655C4E0006D6}" type="sibTrans" cxnId="{5BF9CD58-2567-4971-BC1C-20A7CD6F3E32}">
      <dgm:prSet/>
      <dgm:spPr/>
      <dgm:t>
        <a:bodyPr/>
        <a:lstStyle/>
        <a:p>
          <a:endParaRPr lang="en-US"/>
        </a:p>
      </dgm:t>
    </dgm:pt>
    <dgm:pt modelId="{31801703-0342-426D-B285-97C7B2A56184}">
      <dgm:prSet custT="1"/>
      <dgm:spPr/>
      <dgm:t>
        <a:bodyPr/>
        <a:lstStyle/>
        <a:p>
          <a:r>
            <a:rPr lang="en-US" sz="2200" b="1" dirty="0">
              <a:latin typeface="Times New Roman" panose="02020603050405020304" pitchFamily="18" charset="0"/>
              <a:cs typeface="Times New Roman" panose="02020603050405020304" pitchFamily="18" charset="0"/>
            </a:rPr>
            <a:t>Instead of…</a:t>
          </a:r>
          <a:endParaRPr lang="en-US" sz="2200" dirty="0">
            <a:latin typeface="Times New Roman" panose="02020603050405020304" pitchFamily="18" charset="0"/>
            <a:cs typeface="Times New Roman" panose="02020603050405020304" pitchFamily="18" charset="0"/>
          </a:endParaRPr>
        </a:p>
      </dgm:t>
    </dgm:pt>
    <dgm:pt modelId="{070D180D-301E-4D3C-97CD-8E07D8177F04}" type="parTrans" cxnId="{59B042B3-B28E-4CCF-A495-D096E85F17D7}">
      <dgm:prSet/>
      <dgm:spPr/>
      <dgm:t>
        <a:bodyPr/>
        <a:lstStyle/>
        <a:p>
          <a:endParaRPr lang="en-US"/>
        </a:p>
      </dgm:t>
    </dgm:pt>
    <dgm:pt modelId="{8211B494-3C83-4524-9206-88E2F488D382}" type="sibTrans" cxnId="{59B042B3-B28E-4CCF-A495-D096E85F17D7}">
      <dgm:prSet/>
      <dgm:spPr/>
      <dgm:t>
        <a:bodyPr/>
        <a:lstStyle/>
        <a:p>
          <a:endParaRPr lang="en-US"/>
        </a:p>
      </dgm:t>
    </dgm:pt>
    <dgm:pt modelId="{5B67A808-349A-40DA-9967-E7DCF60D0348}">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“Has potential but…”</a:t>
          </a:r>
        </a:p>
      </dgm:t>
    </dgm:pt>
    <dgm:pt modelId="{B999F13E-44FD-4B04-A5C0-8384C425EBEB}" type="parTrans" cxnId="{D769F1B3-D525-4CCC-AB79-42889DCBA334}">
      <dgm:prSet/>
      <dgm:spPr/>
      <dgm:t>
        <a:bodyPr/>
        <a:lstStyle/>
        <a:p>
          <a:endParaRPr lang="en-US"/>
        </a:p>
      </dgm:t>
    </dgm:pt>
    <dgm:pt modelId="{834A374F-4A2A-402E-9A23-A62FEB05800A}" type="sibTrans" cxnId="{D769F1B3-D525-4CCC-AB79-42889DCBA334}">
      <dgm:prSet/>
      <dgm:spPr/>
      <dgm:t>
        <a:bodyPr/>
        <a:lstStyle/>
        <a:p>
          <a:endParaRPr lang="en-US"/>
        </a:p>
      </dgm:t>
    </dgm:pt>
    <dgm:pt modelId="{DB0B20B5-42D9-4572-A889-EF4D21C30CC7}">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“You’re not there yet.” – Too vague</a:t>
          </a:r>
        </a:p>
      </dgm:t>
    </dgm:pt>
    <dgm:pt modelId="{EAA04BEF-4BDA-416B-9F4D-58D1D64A1C3A}" type="parTrans" cxnId="{2FC10893-C878-46D9-82FD-819916B4638B}">
      <dgm:prSet/>
      <dgm:spPr/>
      <dgm:t>
        <a:bodyPr/>
        <a:lstStyle/>
        <a:p>
          <a:endParaRPr lang="en-US"/>
        </a:p>
      </dgm:t>
    </dgm:pt>
    <dgm:pt modelId="{D2A7FB67-8BE4-4734-9380-8A80188BB6E2}" type="sibTrans" cxnId="{2FC10893-C878-46D9-82FD-819916B4638B}">
      <dgm:prSet/>
      <dgm:spPr/>
      <dgm:t>
        <a:bodyPr/>
        <a:lstStyle/>
        <a:p>
          <a:endParaRPr lang="en-US"/>
        </a:p>
      </dgm:t>
    </dgm:pt>
    <dgm:pt modelId="{A0B0B547-A6CF-448B-92F4-B10A3756CF28}">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“You’re lucky this isn’t worse.”</a:t>
          </a:r>
          <a:endParaRPr lang="en-US" sz="1200" dirty="0">
            <a:latin typeface="Times New Roman" panose="02020603050405020304" pitchFamily="18" charset="0"/>
            <a:cs typeface="Times New Roman" panose="02020603050405020304" pitchFamily="18" charset="0"/>
          </a:endParaRPr>
        </a:p>
      </dgm:t>
    </dgm:pt>
    <dgm:pt modelId="{F37FAE00-E77E-4FD5-9208-FFB87F01D937}" type="parTrans" cxnId="{6DCAA102-0498-4DDE-A1D8-710E19DBD952}">
      <dgm:prSet/>
      <dgm:spPr/>
      <dgm:t>
        <a:bodyPr/>
        <a:lstStyle/>
        <a:p>
          <a:endParaRPr lang="en-US"/>
        </a:p>
      </dgm:t>
    </dgm:pt>
    <dgm:pt modelId="{6F383AD9-9D87-49A0-BD87-4A083E82A4A5}" type="sibTrans" cxnId="{6DCAA102-0498-4DDE-A1D8-710E19DBD952}">
      <dgm:prSet/>
      <dgm:spPr/>
      <dgm:t>
        <a:bodyPr/>
        <a:lstStyle/>
        <a:p>
          <a:endParaRPr lang="en-US"/>
        </a:p>
      </dgm:t>
    </dgm:pt>
    <dgm:pt modelId="{4BCB2AA6-72C5-495C-8D98-24DD1695F4FB}">
      <dgm:prSet custT="1"/>
      <dgm:spPr/>
      <dgm:t>
        <a:bodyPr/>
        <a:lstStyle/>
        <a:p>
          <a:r>
            <a:rPr lang="en-US" sz="2200" b="1" dirty="0">
              <a:latin typeface="Times New Roman" panose="02020603050405020304" pitchFamily="18" charset="0"/>
              <a:cs typeface="Times New Roman" panose="02020603050405020304" pitchFamily="18" charset="0"/>
            </a:rPr>
            <a:t>Say this instead…</a:t>
          </a:r>
          <a:endParaRPr lang="en-US" sz="2200" dirty="0">
            <a:latin typeface="Times New Roman" panose="02020603050405020304" pitchFamily="18" charset="0"/>
            <a:cs typeface="Times New Roman" panose="02020603050405020304" pitchFamily="18" charset="0"/>
          </a:endParaRPr>
        </a:p>
      </dgm:t>
    </dgm:pt>
    <dgm:pt modelId="{2D2BDBA3-54F1-4916-944B-19995E9C0299}" type="parTrans" cxnId="{6D8D3490-46E3-4B05-B7A1-0E725A6E6FE9}">
      <dgm:prSet/>
      <dgm:spPr/>
      <dgm:t>
        <a:bodyPr/>
        <a:lstStyle/>
        <a:p>
          <a:endParaRPr lang="en-US"/>
        </a:p>
      </dgm:t>
    </dgm:pt>
    <dgm:pt modelId="{B4BC53D1-E552-46F2-A6AC-1021A9D299B8}" type="sibTrans" cxnId="{6D8D3490-46E3-4B05-B7A1-0E725A6E6FE9}">
      <dgm:prSet/>
      <dgm:spPr/>
      <dgm:t>
        <a:bodyPr/>
        <a:lstStyle/>
        <a:p>
          <a:endParaRPr lang="en-US"/>
        </a:p>
      </dgm:t>
    </dgm:pt>
    <dgm:pt modelId="{3955D343-D93F-4FEB-8ED2-8C82236EE4E9}">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“To be ready for the next level, these specific skills or experiences are needed…”</a:t>
          </a:r>
        </a:p>
      </dgm:t>
    </dgm:pt>
    <dgm:pt modelId="{6D90C899-AE34-40BA-B87E-593623AA169B}" type="parTrans" cxnId="{A09194BE-2A5A-4FD3-B400-8CD1622D3E2C}">
      <dgm:prSet/>
      <dgm:spPr/>
      <dgm:t>
        <a:bodyPr/>
        <a:lstStyle/>
        <a:p>
          <a:endParaRPr lang="en-US"/>
        </a:p>
      </dgm:t>
    </dgm:pt>
    <dgm:pt modelId="{A2EF5324-1749-445E-AA03-ED2AADE493D6}" type="sibTrans" cxnId="{A09194BE-2A5A-4FD3-B400-8CD1622D3E2C}">
      <dgm:prSet/>
      <dgm:spPr/>
      <dgm:t>
        <a:bodyPr/>
        <a:lstStyle/>
        <a:p>
          <a:endParaRPr lang="en-US"/>
        </a:p>
      </dgm:t>
    </dgm:pt>
    <dgm:pt modelId="{6C2880CF-F731-4257-9B16-F11795FDC523}">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“Here’s what growth would look like over the next review cycle.”</a:t>
          </a:r>
        </a:p>
      </dgm:t>
    </dgm:pt>
    <dgm:pt modelId="{9057E36F-9CED-4C3C-A5A5-518FEA4C99EA}" type="parTrans" cxnId="{72ABD5B5-F482-4EDE-884F-A4532A2E904B}">
      <dgm:prSet/>
      <dgm:spPr/>
      <dgm:t>
        <a:bodyPr/>
        <a:lstStyle/>
        <a:p>
          <a:endParaRPr lang="en-US"/>
        </a:p>
      </dgm:t>
    </dgm:pt>
    <dgm:pt modelId="{3D427EB0-FCC2-430E-8E81-814713F5462B}" type="sibTrans" cxnId="{72ABD5B5-F482-4EDE-884F-A4532A2E904B}">
      <dgm:prSet/>
      <dgm:spPr/>
      <dgm:t>
        <a:bodyPr/>
        <a:lstStyle/>
        <a:p>
          <a:endParaRPr lang="en-US"/>
        </a:p>
      </dgm:t>
    </dgm:pt>
    <dgm:pt modelId="{7505E63B-241F-4AA7-B838-E5C2478F27C1}">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“This rating reflects current performance against expectations.”</a:t>
          </a:r>
          <a:endParaRPr lang="en-US" sz="1600" dirty="0">
            <a:latin typeface="Times New Roman" panose="02020603050405020304" pitchFamily="18" charset="0"/>
            <a:cs typeface="Times New Roman" panose="02020603050405020304" pitchFamily="18" charset="0"/>
          </a:endParaRPr>
        </a:p>
      </dgm:t>
    </dgm:pt>
    <dgm:pt modelId="{39D295A3-92D0-4F93-BE29-0A06D2E4E3E4}" type="parTrans" cxnId="{B2977F9B-009A-494B-96FE-78F9D8B89F3D}">
      <dgm:prSet/>
      <dgm:spPr/>
      <dgm:t>
        <a:bodyPr/>
        <a:lstStyle/>
        <a:p>
          <a:endParaRPr lang="en-US"/>
        </a:p>
      </dgm:t>
    </dgm:pt>
    <dgm:pt modelId="{FEE11ECB-D173-4B71-91B3-2B5D2719AABE}" type="sibTrans" cxnId="{B2977F9B-009A-494B-96FE-78F9D8B89F3D}">
      <dgm:prSet/>
      <dgm:spPr/>
      <dgm:t>
        <a:bodyPr/>
        <a:lstStyle/>
        <a:p>
          <a:endParaRPr lang="en-US"/>
        </a:p>
      </dgm:t>
    </dgm:pt>
    <dgm:pt modelId="{7B01A456-A70C-42F0-AB28-DD604E00FC37}">
      <dgm:prSet custT="1"/>
      <dgm:spPr/>
      <dgm:t>
        <a:bodyPr/>
        <a:lstStyle/>
        <a:p>
          <a:r>
            <a:rPr lang="en-US" sz="2400" b="1" i="1" dirty="0">
              <a:latin typeface="Times New Roman" panose="02020603050405020304" pitchFamily="18" charset="0"/>
              <a:cs typeface="Times New Roman" panose="02020603050405020304" pitchFamily="18" charset="0"/>
            </a:rPr>
            <a:t>Effective performance language is specific, behavior‑based, and focused on impact and next steps.</a:t>
          </a:r>
          <a:endParaRPr lang="en-US" sz="2400" dirty="0">
            <a:latin typeface="Times New Roman" panose="02020603050405020304" pitchFamily="18" charset="0"/>
            <a:cs typeface="Times New Roman" panose="02020603050405020304" pitchFamily="18" charset="0"/>
          </a:endParaRPr>
        </a:p>
      </dgm:t>
    </dgm:pt>
    <dgm:pt modelId="{6FB6A423-DB96-4936-8B12-81697A05AA01}" type="parTrans" cxnId="{E1A0F2F6-D281-48F3-B0EA-0D4B7CB23683}">
      <dgm:prSet/>
      <dgm:spPr/>
      <dgm:t>
        <a:bodyPr/>
        <a:lstStyle/>
        <a:p>
          <a:endParaRPr lang="en-US"/>
        </a:p>
      </dgm:t>
    </dgm:pt>
    <dgm:pt modelId="{9A8CA03D-67A4-4659-801E-2B4BAB071178}" type="sibTrans" cxnId="{E1A0F2F6-D281-48F3-B0EA-0D4B7CB23683}">
      <dgm:prSet/>
      <dgm:spPr/>
      <dgm:t>
        <a:bodyPr/>
        <a:lstStyle/>
        <a:p>
          <a:endParaRPr lang="en-US"/>
        </a:p>
      </dgm:t>
    </dgm:pt>
    <dgm:pt modelId="{E1CC696F-F47A-4B13-B3DC-BEC5A61001E2}" type="pres">
      <dgm:prSet presAssocID="{1BB68C79-C4D7-412D-8371-3D1867EB7DF8}" presName="linear" presStyleCnt="0">
        <dgm:presLayoutVars>
          <dgm:dir/>
          <dgm:animLvl val="lvl"/>
          <dgm:resizeHandles val="exact"/>
        </dgm:presLayoutVars>
      </dgm:prSet>
      <dgm:spPr/>
    </dgm:pt>
    <dgm:pt modelId="{0CCC0C13-2C2F-43B3-8BC0-3B4F11393376}" type="pres">
      <dgm:prSet presAssocID="{B9AB6A31-B43A-49C0-96F6-120C78E2A618}" presName="parentLin" presStyleCnt="0"/>
      <dgm:spPr/>
    </dgm:pt>
    <dgm:pt modelId="{B0A273CA-F36C-4B30-9D67-1A2C21B1E63C}" type="pres">
      <dgm:prSet presAssocID="{B9AB6A31-B43A-49C0-96F6-120C78E2A618}" presName="parentLeftMargin" presStyleLbl="node1" presStyleIdx="0" presStyleCnt="4"/>
      <dgm:spPr/>
    </dgm:pt>
    <dgm:pt modelId="{4BAE66DC-A050-480A-973D-44B2472C7B4E}" type="pres">
      <dgm:prSet presAssocID="{B9AB6A31-B43A-49C0-96F6-120C78E2A618}" presName="parentText" presStyleLbl="node1" presStyleIdx="0" presStyleCnt="4">
        <dgm:presLayoutVars>
          <dgm:chMax val="0"/>
          <dgm:bulletEnabled val="1"/>
        </dgm:presLayoutVars>
      </dgm:prSet>
      <dgm:spPr/>
    </dgm:pt>
    <dgm:pt modelId="{217587A9-8127-495D-8678-B84D262626DB}" type="pres">
      <dgm:prSet presAssocID="{B9AB6A31-B43A-49C0-96F6-120C78E2A618}" presName="negativeSpace" presStyleCnt="0"/>
      <dgm:spPr/>
    </dgm:pt>
    <dgm:pt modelId="{2EE1E502-C6E5-493B-BFF4-74F24AFB8794}" type="pres">
      <dgm:prSet presAssocID="{B9AB6A31-B43A-49C0-96F6-120C78E2A618}" presName="childText" presStyleLbl="conFgAcc1" presStyleIdx="0" presStyleCnt="4">
        <dgm:presLayoutVars>
          <dgm:bulletEnabled val="1"/>
        </dgm:presLayoutVars>
      </dgm:prSet>
      <dgm:spPr/>
    </dgm:pt>
    <dgm:pt modelId="{182A624E-7F6B-4A5E-AE4B-12D30966C913}" type="pres">
      <dgm:prSet presAssocID="{10750CE2-99B5-48E6-A261-655C4E0006D6}" presName="spaceBetweenRectangles" presStyleCnt="0"/>
      <dgm:spPr/>
    </dgm:pt>
    <dgm:pt modelId="{7FCBF639-9202-4B8F-AA3B-CF13496E73B7}" type="pres">
      <dgm:prSet presAssocID="{31801703-0342-426D-B285-97C7B2A56184}" presName="parentLin" presStyleCnt="0"/>
      <dgm:spPr/>
    </dgm:pt>
    <dgm:pt modelId="{29BB148F-82E0-499F-92EE-AA1C537EE119}" type="pres">
      <dgm:prSet presAssocID="{31801703-0342-426D-B285-97C7B2A56184}" presName="parentLeftMargin" presStyleLbl="node1" presStyleIdx="0" presStyleCnt="4"/>
      <dgm:spPr/>
    </dgm:pt>
    <dgm:pt modelId="{A3755770-0989-4069-B93C-0794EA530D16}" type="pres">
      <dgm:prSet presAssocID="{31801703-0342-426D-B285-97C7B2A56184}" presName="parentText" presStyleLbl="node1" presStyleIdx="1" presStyleCnt="4">
        <dgm:presLayoutVars>
          <dgm:chMax val="0"/>
          <dgm:bulletEnabled val="1"/>
        </dgm:presLayoutVars>
      </dgm:prSet>
      <dgm:spPr/>
    </dgm:pt>
    <dgm:pt modelId="{AEF08156-96A2-439D-9C67-0BFE938E8214}" type="pres">
      <dgm:prSet presAssocID="{31801703-0342-426D-B285-97C7B2A56184}" presName="negativeSpace" presStyleCnt="0"/>
      <dgm:spPr/>
    </dgm:pt>
    <dgm:pt modelId="{3BCF2000-39B6-4BE6-8CE2-91934DEF07FB}" type="pres">
      <dgm:prSet presAssocID="{31801703-0342-426D-B285-97C7B2A56184}" presName="childText" presStyleLbl="conFgAcc1" presStyleIdx="1" presStyleCnt="4">
        <dgm:presLayoutVars>
          <dgm:bulletEnabled val="1"/>
        </dgm:presLayoutVars>
      </dgm:prSet>
      <dgm:spPr/>
    </dgm:pt>
    <dgm:pt modelId="{1F1923B8-0AD9-4294-8D9F-C6385F732680}" type="pres">
      <dgm:prSet presAssocID="{8211B494-3C83-4524-9206-88E2F488D382}" presName="spaceBetweenRectangles" presStyleCnt="0"/>
      <dgm:spPr/>
    </dgm:pt>
    <dgm:pt modelId="{FC4FB6B2-3C85-4BBB-B68A-B67C1CFD8234}" type="pres">
      <dgm:prSet presAssocID="{4BCB2AA6-72C5-495C-8D98-24DD1695F4FB}" presName="parentLin" presStyleCnt="0"/>
      <dgm:spPr/>
    </dgm:pt>
    <dgm:pt modelId="{F6AF53CF-FD0B-4BEF-8BFF-DDCA623810A0}" type="pres">
      <dgm:prSet presAssocID="{4BCB2AA6-72C5-495C-8D98-24DD1695F4FB}" presName="parentLeftMargin" presStyleLbl="node1" presStyleIdx="1" presStyleCnt="4"/>
      <dgm:spPr/>
    </dgm:pt>
    <dgm:pt modelId="{907930CB-ED83-4FCF-8DC4-6840C98A3220}" type="pres">
      <dgm:prSet presAssocID="{4BCB2AA6-72C5-495C-8D98-24DD1695F4FB}" presName="parentText" presStyleLbl="node1" presStyleIdx="2" presStyleCnt="4">
        <dgm:presLayoutVars>
          <dgm:chMax val="0"/>
          <dgm:bulletEnabled val="1"/>
        </dgm:presLayoutVars>
      </dgm:prSet>
      <dgm:spPr/>
    </dgm:pt>
    <dgm:pt modelId="{6011E484-CA36-4187-B88A-A0868E9739D7}" type="pres">
      <dgm:prSet presAssocID="{4BCB2AA6-72C5-495C-8D98-24DD1695F4FB}" presName="negativeSpace" presStyleCnt="0"/>
      <dgm:spPr/>
    </dgm:pt>
    <dgm:pt modelId="{A0106BDF-9FE1-4A00-B216-55BDEF1D6ADE}" type="pres">
      <dgm:prSet presAssocID="{4BCB2AA6-72C5-495C-8D98-24DD1695F4FB}" presName="childText" presStyleLbl="conFgAcc1" presStyleIdx="2" presStyleCnt="4">
        <dgm:presLayoutVars>
          <dgm:bulletEnabled val="1"/>
        </dgm:presLayoutVars>
      </dgm:prSet>
      <dgm:spPr/>
    </dgm:pt>
    <dgm:pt modelId="{0CD67129-D701-4EB1-B293-BA20373C7B7F}" type="pres">
      <dgm:prSet presAssocID="{B4BC53D1-E552-46F2-A6AC-1021A9D299B8}" presName="spaceBetweenRectangles" presStyleCnt="0"/>
      <dgm:spPr/>
    </dgm:pt>
    <dgm:pt modelId="{B3199724-C82F-460C-9CC0-FBB1B9ABA371}" type="pres">
      <dgm:prSet presAssocID="{7B01A456-A70C-42F0-AB28-DD604E00FC37}" presName="parentLin" presStyleCnt="0"/>
      <dgm:spPr/>
    </dgm:pt>
    <dgm:pt modelId="{3E5D3F0F-47CF-4CFC-AD74-382EF1289A98}" type="pres">
      <dgm:prSet presAssocID="{7B01A456-A70C-42F0-AB28-DD604E00FC37}" presName="parentLeftMargin" presStyleLbl="node1" presStyleIdx="2" presStyleCnt="4"/>
      <dgm:spPr/>
    </dgm:pt>
    <dgm:pt modelId="{51637E4F-F2EE-488E-B120-295356FE2AF5}" type="pres">
      <dgm:prSet presAssocID="{7B01A456-A70C-42F0-AB28-DD604E00FC37}" presName="parentText" presStyleLbl="node1" presStyleIdx="3" presStyleCnt="4" custScaleY="166792" custLinFactNeighborX="3313" custLinFactNeighborY="16231">
        <dgm:presLayoutVars>
          <dgm:chMax val="0"/>
          <dgm:bulletEnabled val="1"/>
        </dgm:presLayoutVars>
      </dgm:prSet>
      <dgm:spPr/>
    </dgm:pt>
    <dgm:pt modelId="{230DD8F6-A933-44E9-BF50-A7D8F49DC602}" type="pres">
      <dgm:prSet presAssocID="{7B01A456-A70C-42F0-AB28-DD604E00FC37}" presName="negativeSpace" presStyleCnt="0"/>
      <dgm:spPr/>
    </dgm:pt>
    <dgm:pt modelId="{801B6FF0-213C-49C1-9B97-53325D819F69}" type="pres">
      <dgm:prSet presAssocID="{7B01A456-A70C-42F0-AB28-DD604E00FC37}" presName="childText" presStyleLbl="conFgAcc1" presStyleIdx="3" presStyleCnt="4">
        <dgm:presLayoutVars>
          <dgm:bulletEnabled val="1"/>
        </dgm:presLayoutVars>
      </dgm:prSet>
      <dgm:spPr/>
    </dgm:pt>
  </dgm:ptLst>
  <dgm:cxnLst>
    <dgm:cxn modelId="{6DCAA102-0498-4DDE-A1D8-710E19DBD952}" srcId="{31801703-0342-426D-B285-97C7B2A56184}" destId="{A0B0B547-A6CF-448B-92F4-B10A3756CF28}" srcOrd="2" destOrd="0" parTransId="{F37FAE00-E77E-4FD5-9208-FFB87F01D937}" sibTransId="{6F383AD9-9D87-49A0-BD87-4A083E82A4A5}"/>
    <dgm:cxn modelId="{89BEBE02-14CE-44F1-9885-39A19DBBB2BB}" type="presOf" srcId="{7B01A456-A70C-42F0-AB28-DD604E00FC37}" destId="{3E5D3F0F-47CF-4CFC-AD74-382EF1289A98}" srcOrd="0" destOrd="0" presId="urn:microsoft.com/office/officeart/2005/8/layout/list1"/>
    <dgm:cxn modelId="{1096CE19-28C1-4204-AAD7-E395B0AD09FF}" type="presOf" srcId="{DB0B20B5-42D9-4572-A889-EF4D21C30CC7}" destId="{3BCF2000-39B6-4BE6-8CE2-91934DEF07FB}" srcOrd="0" destOrd="1" presId="urn:microsoft.com/office/officeart/2005/8/layout/list1"/>
    <dgm:cxn modelId="{08FAE51F-30AC-4827-A87E-D7B80DCCE058}" type="presOf" srcId="{6C2880CF-F731-4257-9B16-F11795FDC523}" destId="{A0106BDF-9FE1-4A00-B216-55BDEF1D6ADE}" srcOrd="0" destOrd="1" presId="urn:microsoft.com/office/officeart/2005/8/layout/list1"/>
    <dgm:cxn modelId="{53A01538-9447-4869-AA4B-32F3BC36E761}" type="presOf" srcId="{31801703-0342-426D-B285-97C7B2A56184}" destId="{A3755770-0989-4069-B93C-0794EA530D16}" srcOrd="1" destOrd="0" presId="urn:microsoft.com/office/officeart/2005/8/layout/list1"/>
    <dgm:cxn modelId="{081D7F51-1F19-4965-8C4C-1E81EC6CDBAA}" type="presOf" srcId="{4BCB2AA6-72C5-495C-8D98-24DD1695F4FB}" destId="{907930CB-ED83-4FCF-8DC4-6840C98A3220}" srcOrd="1" destOrd="0" presId="urn:microsoft.com/office/officeart/2005/8/layout/list1"/>
    <dgm:cxn modelId="{4E9E5273-DF3A-4344-974B-929997DD0DC1}" type="presOf" srcId="{4BCB2AA6-72C5-495C-8D98-24DD1695F4FB}" destId="{F6AF53CF-FD0B-4BEF-8BFF-DDCA623810A0}" srcOrd="0" destOrd="0" presId="urn:microsoft.com/office/officeart/2005/8/layout/list1"/>
    <dgm:cxn modelId="{5BF9CD58-2567-4971-BC1C-20A7CD6F3E32}" srcId="{1BB68C79-C4D7-412D-8371-3D1867EB7DF8}" destId="{B9AB6A31-B43A-49C0-96F6-120C78E2A618}" srcOrd="0" destOrd="0" parTransId="{2114ED9A-AE40-446A-9544-EF94D11EB895}" sibTransId="{10750CE2-99B5-48E6-A261-655C4E0006D6}"/>
    <dgm:cxn modelId="{48EB9280-985F-4B19-8EC5-B85845C09808}" type="presOf" srcId="{7B01A456-A70C-42F0-AB28-DD604E00FC37}" destId="{51637E4F-F2EE-488E-B120-295356FE2AF5}" srcOrd="1" destOrd="0" presId="urn:microsoft.com/office/officeart/2005/8/layout/list1"/>
    <dgm:cxn modelId="{3987168C-694C-4F8B-B47A-E2AF379D98D8}" type="presOf" srcId="{3955D343-D93F-4FEB-8ED2-8C82236EE4E9}" destId="{A0106BDF-9FE1-4A00-B216-55BDEF1D6ADE}" srcOrd="0" destOrd="0" presId="urn:microsoft.com/office/officeart/2005/8/layout/list1"/>
    <dgm:cxn modelId="{6D8D3490-46E3-4B05-B7A1-0E725A6E6FE9}" srcId="{1BB68C79-C4D7-412D-8371-3D1867EB7DF8}" destId="{4BCB2AA6-72C5-495C-8D98-24DD1695F4FB}" srcOrd="2" destOrd="0" parTransId="{2D2BDBA3-54F1-4916-944B-19995E9C0299}" sibTransId="{B4BC53D1-E552-46F2-A6AC-1021A9D299B8}"/>
    <dgm:cxn modelId="{3A15BF92-9254-4565-97FC-9D86CCC471E8}" type="presOf" srcId="{7505E63B-241F-4AA7-B838-E5C2478F27C1}" destId="{A0106BDF-9FE1-4A00-B216-55BDEF1D6ADE}" srcOrd="0" destOrd="2" presId="urn:microsoft.com/office/officeart/2005/8/layout/list1"/>
    <dgm:cxn modelId="{2FC10893-C878-46D9-82FD-819916B4638B}" srcId="{31801703-0342-426D-B285-97C7B2A56184}" destId="{DB0B20B5-42D9-4572-A889-EF4D21C30CC7}" srcOrd="1" destOrd="0" parTransId="{EAA04BEF-4BDA-416B-9F4D-58D1D64A1C3A}" sibTransId="{D2A7FB67-8BE4-4734-9380-8A80188BB6E2}"/>
    <dgm:cxn modelId="{B2977F9B-009A-494B-96FE-78F9D8B89F3D}" srcId="{4BCB2AA6-72C5-495C-8D98-24DD1695F4FB}" destId="{7505E63B-241F-4AA7-B838-E5C2478F27C1}" srcOrd="2" destOrd="0" parTransId="{39D295A3-92D0-4F93-BE29-0A06D2E4E3E4}" sibTransId="{FEE11ECB-D173-4B71-91B3-2B5D2719AABE}"/>
    <dgm:cxn modelId="{84A9B7A7-ABD5-47D9-AEB4-B080A6B2DA06}" type="presOf" srcId="{1BB68C79-C4D7-412D-8371-3D1867EB7DF8}" destId="{E1CC696F-F47A-4B13-B3DC-BEC5A61001E2}" srcOrd="0" destOrd="0" presId="urn:microsoft.com/office/officeart/2005/8/layout/list1"/>
    <dgm:cxn modelId="{2A4E54AA-F10D-459C-91D7-BB2926603470}" type="presOf" srcId="{31801703-0342-426D-B285-97C7B2A56184}" destId="{29BB148F-82E0-499F-92EE-AA1C537EE119}" srcOrd="0" destOrd="0" presId="urn:microsoft.com/office/officeart/2005/8/layout/list1"/>
    <dgm:cxn modelId="{FD61FAAD-0638-417B-A50D-C2C968069997}" type="presOf" srcId="{A0B0B547-A6CF-448B-92F4-B10A3756CF28}" destId="{3BCF2000-39B6-4BE6-8CE2-91934DEF07FB}" srcOrd="0" destOrd="2" presId="urn:microsoft.com/office/officeart/2005/8/layout/list1"/>
    <dgm:cxn modelId="{59B042B3-B28E-4CCF-A495-D096E85F17D7}" srcId="{1BB68C79-C4D7-412D-8371-3D1867EB7DF8}" destId="{31801703-0342-426D-B285-97C7B2A56184}" srcOrd="1" destOrd="0" parTransId="{070D180D-301E-4D3C-97CD-8E07D8177F04}" sibTransId="{8211B494-3C83-4524-9206-88E2F488D382}"/>
    <dgm:cxn modelId="{D769F1B3-D525-4CCC-AB79-42889DCBA334}" srcId="{31801703-0342-426D-B285-97C7B2A56184}" destId="{5B67A808-349A-40DA-9967-E7DCF60D0348}" srcOrd="0" destOrd="0" parTransId="{B999F13E-44FD-4B04-A5C0-8384C425EBEB}" sibTransId="{834A374F-4A2A-402E-9A23-A62FEB05800A}"/>
    <dgm:cxn modelId="{72ABD5B5-F482-4EDE-884F-A4532A2E904B}" srcId="{4BCB2AA6-72C5-495C-8D98-24DD1695F4FB}" destId="{6C2880CF-F731-4257-9B16-F11795FDC523}" srcOrd="1" destOrd="0" parTransId="{9057E36F-9CED-4C3C-A5A5-518FEA4C99EA}" sibTransId="{3D427EB0-FCC2-430E-8E81-814713F5462B}"/>
    <dgm:cxn modelId="{A09194BE-2A5A-4FD3-B400-8CD1622D3E2C}" srcId="{4BCB2AA6-72C5-495C-8D98-24DD1695F4FB}" destId="{3955D343-D93F-4FEB-8ED2-8C82236EE4E9}" srcOrd="0" destOrd="0" parTransId="{6D90C899-AE34-40BA-B87E-593623AA169B}" sibTransId="{A2EF5324-1749-445E-AA03-ED2AADE493D6}"/>
    <dgm:cxn modelId="{937C6CDF-468B-4E2E-9FBD-A4859FDB8758}" type="presOf" srcId="{B9AB6A31-B43A-49C0-96F6-120C78E2A618}" destId="{4BAE66DC-A050-480A-973D-44B2472C7B4E}" srcOrd="1" destOrd="0" presId="urn:microsoft.com/office/officeart/2005/8/layout/list1"/>
    <dgm:cxn modelId="{B5F9B1F1-36CE-41CF-A0AF-CC418207EF3C}" type="presOf" srcId="{B9AB6A31-B43A-49C0-96F6-120C78E2A618}" destId="{B0A273CA-F36C-4B30-9D67-1A2C21B1E63C}" srcOrd="0" destOrd="0" presId="urn:microsoft.com/office/officeart/2005/8/layout/list1"/>
    <dgm:cxn modelId="{43B7C6F4-2B0F-4E41-99CC-FDD607CD6944}" type="presOf" srcId="{5B67A808-349A-40DA-9967-E7DCF60D0348}" destId="{3BCF2000-39B6-4BE6-8CE2-91934DEF07FB}" srcOrd="0" destOrd="0" presId="urn:microsoft.com/office/officeart/2005/8/layout/list1"/>
    <dgm:cxn modelId="{E1A0F2F6-D281-48F3-B0EA-0D4B7CB23683}" srcId="{1BB68C79-C4D7-412D-8371-3D1867EB7DF8}" destId="{7B01A456-A70C-42F0-AB28-DD604E00FC37}" srcOrd="3" destOrd="0" parTransId="{6FB6A423-DB96-4936-8B12-81697A05AA01}" sibTransId="{9A8CA03D-67A4-4659-801E-2B4BAB071178}"/>
    <dgm:cxn modelId="{C8B8E76A-99E8-4E03-AD32-FD7F78D355B4}" type="presParOf" srcId="{E1CC696F-F47A-4B13-B3DC-BEC5A61001E2}" destId="{0CCC0C13-2C2F-43B3-8BC0-3B4F11393376}" srcOrd="0" destOrd="0" presId="urn:microsoft.com/office/officeart/2005/8/layout/list1"/>
    <dgm:cxn modelId="{354E1943-364A-43BC-9381-C422FD7D6493}" type="presParOf" srcId="{0CCC0C13-2C2F-43B3-8BC0-3B4F11393376}" destId="{B0A273CA-F36C-4B30-9D67-1A2C21B1E63C}" srcOrd="0" destOrd="0" presId="urn:microsoft.com/office/officeart/2005/8/layout/list1"/>
    <dgm:cxn modelId="{7D455F2A-F999-4189-BADC-E60A79E8492A}" type="presParOf" srcId="{0CCC0C13-2C2F-43B3-8BC0-3B4F11393376}" destId="{4BAE66DC-A050-480A-973D-44B2472C7B4E}" srcOrd="1" destOrd="0" presId="urn:microsoft.com/office/officeart/2005/8/layout/list1"/>
    <dgm:cxn modelId="{DBA229F6-EFF4-447B-B10F-DB732720865C}" type="presParOf" srcId="{E1CC696F-F47A-4B13-B3DC-BEC5A61001E2}" destId="{217587A9-8127-495D-8678-B84D262626DB}" srcOrd="1" destOrd="0" presId="urn:microsoft.com/office/officeart/2005/8/layout/list1"/>
    <dgm:cxn modelId="{78C74CA2-7807-45EF-B575-34D72AFCEF7B}" type="presParOf" srcId="{E1CC696F-F47A-4B13-B3DC-BEC5A61001E2}" destId="{2EE1E502-C6E5-493B-BFF4-74F24AFB8794}" srcOrd="2" destOrd="0" presId="urn:microsoft.com/office/officeart/2005/8/layout/list1"/>
    <dgm:cxn modelId="{453BCED2-CA0D-43B4-91EB-071F5ED1E46F}" type="presParOf" srcId="{E1CC696F-F47A-4B13-B3DC-BEC5A61001E2}" destId="{182A624E-7F6B-4A5E-AE4B-12D30966C913}" srcOrd="3" destOrd="0" presId="urn:microsoft.com/office/officeart/2005/8/layout/list1"/>
    <dgm:cxn modelId="{97554923-0F47-4D32-B4AB-0D15CCEBD537}" type="presParOf" srcId="{E1CC696F-F47A-4B13-B3DC-BEC5A61001E2}" destId="{7FCBF639-9202-4B8F-AA3B-CF13496E73B7}" srcOrd="4" destOrd="0" presId="urn:microsoft.com/office/officeart/2005/8/layout/list1"/>
    <dgm:cxn modelId="{D35B4176-565F-4D93-97D6-D8E3D39087CF}" type="presParOf" srcId="{7FCBF639-9202-4B8F-AA3B-CF13496E73B7}" destId="{29BB148F-82E0-499F-92EE-AA1C537EE119}" srcOrd="0" destOrd="0" presId="urn:microsoft.com/office/officeart/2005/8/layout/list1"/>
    <dgm:cxn modelId="{53B7F442-B05C-40C8-B5BC-D6964F15B999}" type="presParOf" srcId="{7FCBF639-9202-4B8F-AA3B-CF13496E73B7}" destId="{A3755770-0989-4069-B93C-0794EA530D16}" srcOrd="1" destOrd="0" presId="urn:microsoft.com/office/officeart/2005/8/layout/list1"/>
    <dgm:cxn modelId="{89113E15-C107-4C3A-B79E-C732AC222857}" type="presParOf" srcId="{E1CC696F-F47A-4B13-B3DC-BEC5A61001E2}" destId="{AEF08156-96A2-439D-9C67-0BFE938E8214}" srcOrd="5" destOrd="0" presId="urn:microsoft.com/office/officeart/2005/8/layout/list1"/>
    <dgm:cxn modelId="{1F9314A5-A582-403C-84BD-0815A8E122FD}" type="presParOf" srcId="{E1CC696F-F47A-4B13-B3DC-BEC5A61001E2}" destId="{3BCF2000-39B6-4BE6-8CE2-91934DEF07FB}" srcOrd="6" destOrd="0" presId="urn:microsoft.com/office/officeart/2005/8/layout/list1"/>
    <dgm:cxn modelId="{3036DF86-B708-40CA-8028-D434DF9491A5}" type="presParOf" srcId="{E1CC696F-F47A-4B13-B3DC-BEC5A61001E2}" destId="{1F1923B8-0AD9-4294-8D9F-C6385F732680}" srcOrd="7" destOrd="0" presId="urn:microsoft.com/office/officeart/2005/8/layout/list1"/>
    <dgm:cxn modelId="{D9ED8E66-00DD-4E97-8737-9CF8D368B7EE}" type="presParOf" srcId="{E1CC696F-F47A-4B13-B3DC-BEC5A61001E2}" destId="{FC4FB6B2-3C85-4BBB-B68A-B67C1CFD8234}" srcOrd="8" destOrd="0" presId="urn:microsoft.com/office/officeart/2005/8/layout/list1"/>
    <dgm:cxn modelId="{45C5A090-25A5-4993-9A6B-671F23B222C2}" type="presParOf" srcId="{FC4FB6B2-3C85-4BBB-B68A-B67C1CFD8234}" destId="{F6AF53CF-FD0B-4BEF-8BFF-DDCA623810A0}" srcOrd="0" destOrd="0" presId="urn:microsoft.com/office/officeart/2005/8/layout/list1"/>
    <dgm:cxn modelId="{DB7CF6D3-3CB8-45E9-A020-4FED6BB8BCC7}" type="presParOf" srcId="{FC4FB6B2-3C85-4BBB-B68A-B67C1CFD8234}" destId="{907930CB-ED83-4FCF-8DC4-6840C98A3220}" srcOrd="1" destOrd="0" presId="urn:microsoft.com/office/officeart/2005/8/layout/list1"/>
    <dgm:cxn modelId="{54990E0B-9313-49B4-90D4-7E329FB538F4}" type="presParOf" srcId="{E1CC696F-F47A-4B13-B3DC-BEC5A61001E2}" destId="{6011E484-CA36-4187-B88A-A0868E9739D7}" srcOrd="9" destOrd="0" presId="urn:microsoft.com/office/officeart/2005/8/layout/list1"/>
    <dgm:cxn modelId="{DE33BB70-CA90-435A-87C4-787835549CAC}" type="presParOf" srcId="{E1CC696F-F47A-4B13-B3DC-BEC5A61001E2}" destId="{A0106BDF-9FE1-4A00-B216-55BDEF1D6ADE}" srcOrd="10" destOrd="0" presId="urn:microsoft.com/office/officeart/2005/8/layout/list1"/>
    <dgm:cxn modelId="{AB31A26E-98F0-4EE6-9A41-65E87D99BECF}" type="presParOf" srcId="{E1CC696F-F47A-4B13-B3DC-BEC5A61001E2}" destId="{0CD67129-D701-4EB1-B293-BA20373C7B7F}" srcOrd="11" destOrd="0" presId="urn:microsoft.com/office/officeart/2005/8/layout/list1"/>
    <dgm:cxn modelId="{A3614780-0848-442B-98BB-311CD91619C1}" type="presParOf" srcId="{E1CC696F-F47A-4B13-B3DC-BEC5A61001E2}" destId="{B3199724-C82F-460C-9CC0-FBB1B9ABA371}" srcOrd="12" destOrd="0" presId="urn:microsoft.com/office/officeart/2005/8/layout/list1"/>
    <dgm:cxn modelId="{DBEF8F3C-D004-4A07-ABD8-23E35E496185}" type="presParOf" srcId="{B3199724-C82F-460C-9CC0-FBB1B9ABA371}" destId="{3E5D3F0F-47CF-4CFC-AD74-382EF1289A98}" srcOrd="0" destOrd="0" presId="urn:microsoft.com/office/officeart/2005/8/layout/list1"/>
    <dgm:cxn modelId="{DB19C426-B9BD-4AF2-8128-8DCCCDD1148E}" type="presParOf" srcId="{B3199724-C82F-460C-9CC0-FBB1B9ABA371}" destId="{51637E4F-F2EE-488E-B120-295356FE2AF5}" srcOrd="1" destOrd="0" presId="urn:microsoft.com/office/officeart/2005/8/layout/list1"/>
    <dgm:cxn modelId="{A6D851EF-16A8-4692-B201-27678DD77684}" type="presParOf" srcId="{E1CC696F-F47A-4B13-B3DC-BEC5A61001E2}" destId="{230DD8F6-A933-44E9-BF50-A7D8F49DC602}" srcOrd="13" destOrd="0" presId="urn:microsoft.com/office/officeart/2005/8/layout/list1"/>
    <dgm:cxn modelId="{4D2D0B90-31A0-42BE-97B1-AB660F1579BF}" type="presParOf" srcId="{E1CC696F-F47A-4B13-B3DC-BEC5A61001E2}" destId="{801B6FF0-213C-49C1-9B97-53325D819F6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EE363B-3533-440A-9AEC-4E56B161979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32D1A8C-0E9A-49D6-9142-672ADF9351A9}">
      <dgm:prSet custT="1"/>
      <dgm:spPr/>
      <dgm:t>
        <a:bodyPr/>
        <a:lstStyle/>
        <a:p>
          <a:pPr>
            <a:lnSpc>
              <a:spcPct val="100000"/>
            </a:lnSpc>
          </a:pPr>
          <a:r>
            <a:rPr lang="en-US" sz="2400" dirty="0">
              <a:latin typeface="Times New Roman" panose="02020603050405020304" pitchFamily="18" charset="0"/>
              <a:cs typeface="Times New Roman" panose="02020603050405020304" pitchFamily="18" charset="0"/>
            </a:rPr>
            <a:t>Without your input, a single less-successful project might overshadow your broader achievements.</a:t>
          </a:r>
        </a:p>
      </dgm:t>
    </dgm:pt>
    <dgm:pt modelId="{4FBAE62C-8B28-474B-8C8C-2C3A2BCF2806}" type="parTrans" cxnId="{E9C63F2A-8C94-42D6-8823-FBEC5AB152A0}">
      <dgm:prSet/>
      <dgm:spPr/>
      <dgm:t>
        <a:bodyPr/>
        <a:lstStyle/>
        <a:p>
          <a:endParaRPr lang="en-US"/>
        </a:p>
      </dgm:t>
    </dgm:pt>
    <dgm:pt modelId="{E08216FB-775B-43CB-878A-B2527FE6287B}" type="sibTrans" cxnId="{E9C63F2A-8C94-42D6-8823-FBEC5AB152A0}">
      <dgm:prSet/>
      <dgm:spPr/>
      <dgm:t>
        <a:bodyPr/>
        <a:lstStyle/>
        <a:p>
          <a:endParaRPr lang="en-US"/>
        </a:p>
      </dgm:t>
    </dgm:pt>
    <dgm:pt modelId="{F28999E9-0F57-4CCF-AB18-BCEC2B074CCB}">
      <dgm:prSet custT="1"/>
      <dgm:spPr/>
      <dgm:t>
        <a:bodyPr/>
        <a:lstStyle/>
        <a:p>
          <a:r>
            <a:rPr lang="en-US" sz="2400" dirty="0">
              <a:latin typeface="Times New Roman" panose="02020603050405020304" pitchFamily="18" charset="0"/>
              <a:cs typeface="Times New Roman" panose="02020603050405020304" pitchFamily="18" charset="0"/>
            </a:rPr>
            <a:t>Opportunity to highlight your wins and progress throughout the year.</a:t>
          </a:r>
        </a:p>
      </dgm:t>
    </dgm:pt>
    <dgm:pt modelId="{362E896B-89DC-4C9A-AFBF-4F89F601A618}" type="parTrans" cxnId="{FB17BB3B-9BFF-4E6B-A6B6-4E415AC94A4A}">
      <dgm:prSet/>
      <dgm:spPr/>
      <dgm:t>
        <a:bodyPr/>
        <a:lstStyle/>
        <a:p>
          <a:endParaRPr lang="en-US"/>
        </a:p>
      </dgm:t>
    </dgm:pt>
    <dgm:pt modelId="{39739E0D-4817-4F54-8A86-A10B800AA08F}" type="sibTrans" cxnId="{FB17BB3B-9BFF-4E6B-A6B6-4E415AC94A4A}">
      <dgm:prSet/>
      <dgm:spPr/>
      <dgm:t>
        <a:bodyPr/>
        <a:lstStyle/>
        <a:p>
          <a:endParaRPr lang="en-US"/>
        </a:p>
      </dgm:t>
    </dgm:pt>
    <dgm:pt modelId="{BEAF75F0-CB8F-4029-98CD-8D6189C06EF4}">
      <dgm:prSet custT="1"/>
      <dgm:spPr/>
      <dgm:t>
        <a:bodyPr/>
        <a:lstStyle/>
        <a:p>
          <a:pPr>
            <a:lnSpc>
              <a:spcPct val="100000"/>
            </a:lnSpc>
          </a:pPr>
          <a:r>
            <a:rPr lang="en-US" sz="2400" dirty="0">
              <a:latin typeface="Times New Roman" panose="02020603050405020304" pitchFamily="18" charset="0"/>
              <a:cs typeface="Times New Roman" panose="02020603050405020304" pitchFamily="18" charset="0"/>
            </a:rPr>
            <a:t>You are the most knowledgeable person about your daily work &amp; impact.</a:t>
          </a:r>
        </a:p>
      </dgm:t>
    </dgm:pt>
    <dgm:pt modelId="{65BED857-1405-42F0-99EF-EDC07FA4BCAA}" type="parTrans" cxnId="{DD9B45FA-043D-45D8-94F0-1764EAACCDD6}">
      <dgm:prSet/>
      <dgm:spPr/>
      <dgm:t>
        <a:bodyPr/>
        <a:lstStyle/>
        <a:p>
          <a:endParaRPr lang="en-US"/>
        </a:p>
      </dgm:t>
    </dgm:pt>
    <dgm:pt modelId="{BFFEC583-7681-4415-9318-899C73379B5C}" type="sibTrans" cxnId="{DD9B45FA-043D-45D8-94F0-1764EAACCDD6}">
      <dgm:prSet/>
      <dgm:spPr/>
      <dgm:t>
        <a:bodyPr/>
        <a:lstStyle/>
        <a:p>
          <a:endParaRPr lang="en-US"/>
        </a:p>
      </dgm:t>
    </dgm:pt>
    <dgm:pt modelId="{5DC0CFB9-03F3-44BE-B028-D7519E50CC4B}">
      <dgm:prSet custT="1"/>
      <dgm:spPr/>
      <dgm:t>
        <a:bodyPr/>
        <a:lstStyle/>
        <a:p>
          <a:pPr>
            <a:lnSpc>
              <a:spcPct val="100000"/>
            </a:lnSpc>
          </a:pPr>
          <a:r>
            <a:rPr lang="en-US" sz="2000" dirty="0">
              <a:latin typeface="Times New Roman" panose="02020603050405020304" pitchFamily="18" charset="0"/>
              <a:cs typeface="Times New Roman" panose="02020603050405020304" pitchFamily="18" charset="0"/>
            </a:rPr>
            <a:t>O</a:t>
          </a:r>
          <a:r>
            <a:rPr lang="en-US" sz="2400" dirty="0">
              <a:latin typeface="Times New Roman" panose="02020603050405020304" pitchFamily="18" charset="0"/>
              <a:cs typeface="Times New Roman" panose="02020603050405020304" pitchFamily="18" charset="0"/>
            </a:rPr>
            <a:t>pportunity to propose a professional development plan aligned with your goals &amp; role.</a:t>
          </a:r>
        </a:p>
      </dgm:t>
    </dgm:pt>
    <dgm:pt modelId="{F6CEBD01-CF54-4C00-996B-EF5FFDEF7308}" type="parTrans" cxnId="{54AC41DF-FB1D-4596-9873-7ACAFD9D157C}">
      <dgm:prSet/>
      <dgm:spPr/>
      <dgm:t>
        <a:bodyPr/>
        <a:lstStyle/>
        <a:p>
          <a:endParaRPr lang="en-US"/>
        </a:p>
      </dgm:t>
    </dgm:pt>
    <dgm:pt modelId="{22E1B2E5-D374-4148-9237-BA5DE3BE3CA3}" type="sibTrans" cxnId="{54AC41DF-FB1D-4596-9873-7ACAFD9D157C}">
      <dgm:prSet/>
      <dgm:spPr/>
      <dgm:t>
        <a:bodyPr/>
        <a:lstStyle/>
        <a:p>
          <a:endParaRPr lang="en-US"/>
        </a:p>
      </dgm:t>
    </dgm:pt>
    <dgm:pt modelId="{EC6A96F0-AE7B-4F84-8129-54532675A50B}">
      <dgm:prSet custT="1"/>
      <dgm:spPr/>
      <dgm:t>
        <a:bodyPr/>
        <a:lstStyle/>
        <a:p>
          <a:pPr>
            <a:lnSpc>
              <a:spcPct val="100000"/>
            </a:lnSpc>
          </a:pPr>
          <a:r>
            <a:rPr lang="en-US" sz="2400" dirty="0">
              <a:latin typeface="Times New Roman" panose="02020603050405020304" pitchFamily="18" charset="0"/>
              <a:cs typeface="Times New Roman" panose="02020603050405020304" pitchFamily="18" charset="0"/>
            </a:rPr>
            <a:t>By suggesting goals for the upcoming year, you can help shape the direction of your work and team.</a:t>
          </a:r>
        </a:p>
      </dgm:t>
    </dgm:pt>
    <dgm:pt modelId="{14A9E044-3740-44B3-B6F6-A4174302B373}" type="parTrans" cxnId="{FA98DA42-0A06-4375-BE15-61A108085295}">
      <dgm:prSet/>
      <dgm:spPr/>
      <dgm:t>
        <a:bodyPr/>
        <a:lstStyle/>
        <a:p>
          <a:endParaRPr lang="en-US"/>
        </a:p>
      </dgm:t>
    </dgm:pt>
    <dgm:pt modelId="{3E57C8CC-B915-4EE8-982D-AF44464AA93F}" type="sibTrans" cxnId="{FA98DA42-0A06-4375-BE15-61A108085295}">
      <dgm:prSet/>
      <dgm:spPr/>
      <dgm:t>
        <a:bodyPr/>
        <a:lstStyle/>
        <a:p>
          <a:endParaRPr lang="en-US"/>
        </a:p>
      </dgm:t>
    </dgm:pt>
    <dgm:pt modelId="{3F5A14B9-35D1-4D73-A471-979165B0E7D7}" type="pres">
      <dgm:prSet presAssocID="{0CEE363B-3533-440A-9AEC-4E56B1619790}" presName="linear" presStyleCnt="0">
        <dgm:presLayoutVars>
          <dgm:animLvl val="lvl"/>
          <dgm:resizeHandles val="exact"/>
        </dgm:presLayoutVars>
      </dgm:prSet>
      <dgm:spPr/>
    </dgm:pt>
    <dgm:pt modelId="{ED01A93F-304A-4BAB-BA25-F393D982C09F}" type="pres">
      <dgm:prSet presAssocID="{F28999E9-0F57-4CCF-AB18-BCEC2B074CCB}" presName="parentText" presStyleLbl="node1" presStyleIdx="0" presStyleCnt="5">
        <dgm:presLayoutVars>
          <dgm:chMax val="0"/>
          <dgm:bulletEnabled val="1"/>
        </dgm:presLayoutVars>
      </dgm:prSet>
      <dgm:spPr/>
    </dgm:pt>
    <dgm:pt modelId="{7FB857BE-A6B6-41F0-9DE1-9CB639030F50}" type="pres">
      <dgm:prSet presAssocID="{39739E0D-4817-4F54-8A86-A10B800AA08F}" presName="spacer" presStyleCnt="0"/>
      <dgm:spPr/>
    </dgm:pt>
    <dgm:pt modelId="{0A8F54A4-39E3-4690-A46A-4446FDDF6B78}" type="pres">
      <dgm:prSet presAssocID="{032D1A8C-0E9A-49D6-9142-672ADF9351A9}" presName="parentText" presStyleLbl="node1" presStyleIdx="1" presStyleCnt="5">
        <dgm:presLayoutVars>
          <dgm:chMax val="0"/>
          <dgm:bulletEnabled val="1"/>
        </dgm:presLayoutVars>
      </dgm:prSet>
      <dgm:spPr/>
    </dgm:pt>
    <dgm:pt modelId="{F688DDC0-901D-4262-B44D-2A3F300ED2A4}" type="pres">
      <dgm:prSet presAssocID="{E08216FB-775B-43CB-878A-B2527FE6287B}" presName="spacer" presStyleCnt="0"/>
      <dgm:spPr/>
    </dgm:pt>
    <dgm:pt modelId="{477867A8-1A93-4124-89ED-54981A343114}" type="pres">
      <dgm:prSet presAssocID="{BEAF75F0-CB8F-4029-98CD-8D6189C06EF4}" presName="parentText" presStyleLbl="node1" presStyleIdx="2" presStyleCnt="5" custScaleX="99989">
        <dgm:presLayoutVars>
          <dgm:chMax val="0"/>
          <dgm:bulletEnabled val="1"/>
        </dgm:presLayoutVars>
      </dgm:prSet>
      <dgm:spPr/>
    </dgm:pt>
    <dgm:pt modelId="{E846D1D7-029B-43ED-AAD7-CA8B7F24D646}" type="pres">
      <dgm:prSet presAssocID="{BFFEC583-7681-4415-9318-899C73379B5C}" presName="spacer" presStyleCnt="0"/>
      <dgm:spPr/>
    </dgm:pt>
    <dgm:pt modelId="{7067BA0D-228F-4E40-8F16-B3D363D449BC}" type="pres">
      <dgm:prSet presAssocID="{5DC0CFB9-03F3-44BE-B028-D7519E50CC4B}" presName="parentText" presStyleLbl="node1" presStyleIdx="3" presStyleCnt="5">
        <dgm:presLayoutVars>
          <dgm:chMax val="0"/>
          <dgm:bulletEnabled val="1"/>
        </dgm:presLayoutVars>
      </dgm:prSet>
      <dgm:spPr/>
    </dgm:pt>
    <dgm:pt modelId="{E37E5EDF-43D7-4F41-B6E9-5D2987799599}" type="pres">
      <dgm:prSet presAssocID="{22E1B2E5-D374-4148-9237-BA5DE3BE3CA3}" presName="spacer" presStyleCnt="0"/>
      <dgm:spPr/>
    </dgm:pt>
    <dgm:pt modelId="{8B55C832-2EBA-453B-B1B7-0C509B3CAF95}" type="pres">
      <dgm:prSet presAssocID="{EC6A96F0-AE7B-4F84-8129-54532675A50B}" presName="parentText" presStyleLbl="node1" presStyleIdx="4" presStyleCnt="5">
        <dgm:presLayoutVars>
          <dgm:chMax val="0"/>
          <dgm:bulletEnabled val="1"/>
        </dgm:presLayoutVars>
      </dgm:prSet>
      <dgm:spPr/>
    </dgm:pt>
  </dgm:ptLst>
  <dgm:cxnLst>
    <dgm:cxn modelId="{70F22F02-C2FB-4140-BBB6-C263C426B310}" type="presOf" srcId="{F28999E9-0F57-4CCF-AB18-BCEC2B074CCB}" destId="{ED01A93F-304A-4BAB-BA25-F393D982C09F}" srcOrd="0" destOrd="0" presId="urn:microsoft.com/office/officeart/2005/8/layout/vList2"/>
    <dgm:cxn modelId="{776BDD24-6A65-479F-BA45-8A1E9786CBFC}" type="presOf" srcId="{BEAF75F0-CB8F-4029-98CD-8D6189C06EF4}" destId="{477867A8-1A93-4124-89ED-54981A343114}" srcOrd="0" destOrd="0" presId="urn:microsoft.com/office/officeart/2005/8/layout/vList2"/>
    <dgm:cxn modelId="{E9C63F2A-8C94-42D6-8823-FBEC5AB152A0}" srcId="{0CEE363B-3533-440A-9AEC-4E56B1619790}" destId="{032D1A8C-0E9A-49D6-9142-672ADF9351A9}" srcOrd="1" destOrd="0" parTransId="{4FBAE62C-8B28-474B-8C8C-2C3A2BCF2806}" sibTransId="{E08216FB-775B-43CB-878A-B2527FE6287B}"/>
    <dgm:cxn modelId="{FB17BB3B-9BFF-4E6B-A6B6-4E415AC94A4A}" srcId="{0CEE363B-3533-440A-9AEC-4E56B1619790}" destId="{F28999E9-0F57-4CCF-AB18-BCEC2B074CCB}" srcOrd="0" destOrd="0" parTransId="{362E896B-89DC-4C9A-AFBF-4F89F601A618}" sibTransId="{39739E0D-4817-4F54-8A86-A10B800AA08F}"/>
    <dgm:cxn modelId="{FA98DA42-0A06-4375-BE15-61A108085295}" srcId="{0CEE363B-3533-440A-9AEC-4E56B1619790}" destId="{EC6A96F0-AE7B-4F84-8129-54532675A50B}" srcOrd="4" destOrd="0" parTransId="{14A9E044-3740-44B3-B6F6-A4174302B373}" sibTransId="{3E57C8CC-B915-4EE8-982D-AF44464AA93F}"/>
    <dgm:cxn modelId="{5BCCE277-FA1F-4DFA-BB31-C26AAB1A9175}" type="presOf" srcId="{5DC0CFB9-03F3-44BE-B028-D7519E50CC4B}" destId="{7067BA0D-228F-4E40-8F16-B3D363D449BC}" srcOrd="0" destOrd="0" presId="urn:microsoft.com/office/officeart/2005/8/layout/vList2"/>
    <dgm:cxn modelId="{73560678-1C78-4D1E-BDCB-257A47830C99}" type="presOf" srcId="{032D1A8C-0E9A-49D6-9142-672ADF9351A9}" destId="{0A8F54A4-39E3-4690-A46A-4446FDDF6B78}" srcOrd="0" destOrd="0" presId="urn:microsoft.com/office/officeart/2005/8/layout/vList2"/>
    <dgm:cxn modelId="{9D715087-6AB1-447A-B107-C1EFEE1895AD}" type="presOf" srcId="{EC6A96F0-AE7B-4F84-8129-54532675A50B}" destId="{8B55C832-2EBA-453B-B1B7-0C509B3CAF95}" srcOrd="0" destOrd="0" presId="urn:microsoft.com/office/officeart/2005/8/layout/vList2"/>
    <dgm:cxn modelId="{0ABC51B3-C4E6-4866-B847-D05E58E0D3F4}" type="presOf" srcId="{0CEE363B-3533-440A-9AEC-4E56B1619790}" destId="{3F5A14B9-35D1-4D73-A471-979165B0E7D7}" srcOrd="0" destOrd="0" presId="urn:microsoft.com/office/officeart/2005/8/layout/vList2"/>
    <dgm:cxn modelId="{54AC41DF-FB1D-4596-9873-7ACAFD9D157C}" srcId="{0CEE363B-3533-440A-9AEC-4E56B1619790}" destId="{5DC0CFB9-03F3-44BE-B028-D7519E50CC4B}" srcOrd="3" destOrd="0" parTransId="{F6CEBD01-CF54-4C00-996B-EF5FFDEF7308}" sibTransId="{22E1B2E5-D374-4148-9237-BA5DE3BE3CA3}"/>
    <dgm:cxn modelId="{DD9B45FA-043D-45D8-94F0-1764EAACCDD6}" srcId="{0CEE363B-3533-440A-9AEC-4E56B1619790}" destId="{BEAF75F0-CB8F-4029-98CD-8D6189C06EF4}" srcOrd="2" destOrd="0" parTransId="{65BED857-1405-42F0-99EF-EDC07FA4BCAA}" sibTransId="{BFFEC583-7681-4415-9318-899C73379B5C}"/>
    <dgm:cxn modelId="{6A79D3F1-C2D3-486B-9D38-801C3933922F}" type="presParOf" srcId="{3F5A14B9-35D1-4D73-A471-979165B0E7D7}" destId="{ED01A93F-304A-4BAB-BA25-F393D982C09F}" srcOrd="0" destOrd="0" presId="urn:microsoft.com/office/officeart/2005/8/layout/vList2"/>
    <dgm:cxn modelId="{E9967FB7-2C97-473F-833A-5CC312D9C04C}" type="presParOf" srcId="{3F5A14B9-35D1-4D73-A471-979165B0E7D7}" destId="{7FB857BE-A6B6-41F0-9DE1-9CB639030F50}" srcOrd="1" destOrd="0" presId="urn:microsoft.com/office/officeart/2005/8/layout/vList2"/>
    <dgm:cxn modelId="{F1680B2D-018F-405B-9B86-6DC5D7D61364}" type="presParOf" srcId="{3F5A14B9-35D1-4D73-A471-979165B0E7D7}" destId="{0A8F54A4-39E3-4690-A46A-4446FDDF6B78}" srcOrd="2" destOrd="0" presId="urn:microsoft.com/office/officeart/2005/8/layout/vList2"/>
    <dgm:cxn modelId="{45868C0B-9966-448D-8884-A3AF124D6375}" type="presParOf" srcId="{3F5A14B9-35D1-4D73-A471-979165B0E7D7}" destId="{F688DDC0-901D-4262-B44D-2A3F300ED2A4}" srcOrd="3" destOrd="0" presId="urn:microsoft.com/office/officeart/2005/8/layout/vList2"/>
    <dgm:cxn modelId="{611B21AA-E2CE-4C98-9716-7503C45DBFF5}" type="presParOf" srcId="{3F5A14B9-35D1-4D73-A471-979165B0E7D7}" destId="{477867A8-1A93-4124-89ED-54981A343114}" srcOrd="4" destOrd="0" presId="urn:microsoft.com/office/officeart/2005/8/layout/vList2"/>
    <dgm:cxn modelId="{C3607910-1D1E-4AD1-B2BB-87128F514D0C}" type="presParOf" srcId="{3F5A14B9-35D1-4D73-A471-979165B0E7D7}" destId="{E846D1D7-029B-43ED-AAD7-CA8B7F24D646}" srcOrd="5" destOrd="0" presId="urn:microsoft.com/office/officeart/2005/8/layout/vList2"/>
    <dgm:cxn modelId="{12B947B6-7570-4A40-918B-3D9464A94E69}" type="presParOf" srcId="{3F5A14B9-35D1-4D73-A471-979165B0E7D7}" destId="{7067BA0D-228F-4E40-8F16-B3D363D449BC}" srcOrd="6" destOrd="0" presId="urn:microsoft.com/office/officeart/2005/8/layout/vList2"/>
    <dgm:cxn modelId="{F15D4ECF-9E38-444E-B5C8-5751DC84561C}" type="presParOf" srcId="{3F5A14B9-35D1-4D73-A471-979165B0E7D7}" destId="{E37E5EDF-43D7-4F41-B6E9-5D2987799599}" srcOrd="7" destOrd="0" presId="urn:microsoft.com/office/officeart/2005/8/layout/vList2"/>
    <dgm:cxn modelId="{6AC92451-F4FF-431A-93FE-9A6D8902AC5F}" type="presParOf" srcId="{3F5A14B9-35D1-4D73-A471-979165B0E7D7}" destId="{8B55C832-2EBA-453B-B1B7-0C509B3CAF9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DB5CC-1B81-44F6-A87A-6AD0D4A66DA0}">
      <dsp:nvSpPr>
        <dsp:cNvPr id="0" name=""/>
        <dsp:cNvSpPr/>
      </dsp:nvSpPr>
      <dsp:spPr>
        <a:xfrm>
          <a:off x="57" y="114269"/>
          <a:ext cx="5518432" cy="604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Times New Roman" panose="02020603050405020304" pitchFamily="18" charset="0"/>
              <a:cs typeface="Times New Roman" panose="02020603050405020304" pitchFamily="18" charset="0"/>
            </a:rPr>
            <a:t>When Avoiding Absolutes or Judgments</a:t>
          </a:r>
          <a:endParaRPr lang="en-US" sz="2300" kern="1200" dirty="0">
            <a:latin typeface="Times New Roman" panose="02020603050405020304" pitchFamily="18" charset="0"/>
            <a:cs typeface="Times New Roman" panose="02020603050405020304" pitchFamily="18" charset="0"/>
          </a:endParaRPr>
        </a:p>
      </dsp:txBody>
      <dsp:txXfrm>
        <a:off x="57" y="114269"/>
        <a:ext cx="5518432" cy="604800"/>
      </dsp:txXfrm>
    </dsp:sp>
    <dsp:sp modelId="{F7E1E576-44AF-48FD-8F02-1FC45217BFE5}">
      <dsp:nvSpPr>
        <dsp:cNvPr id="0" name=""/>
        <dsp:cNvSpPr/>
      </dsp:nvSpPr>
      <dsp:spPr>
        <a:xfrm>
          <a:off x="57" y="719069"/>
          <a:ext cx="5518432" cy="438102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100000"/>
            </a:lnSpc>
            <a:spcBef>
              <a:spcPct val="0"/>
            </a:spcBef>
            <a:spcAft>
              <a:spcPct val="15000"/>
            </a:spcAft>
            <a:buChar char="•"/>
          </a:pPr>
          <a:r>
            <a:rPr lang="en-US" sz="2100" b="1" kern="1200" dirty="0">
              <a:latin typeface="Times New Roman" panose="02020603050405020304" pitchFamily="18" charset="0"/>
              <a:cs typeface="Times New Roman" panose="02020603050405020304" pitchFamily="18" charset="0"/>
            </a:rPr>
            <a:t>Instead of…</a:t>
          </a:r>
          <a:endParaRPr lang="en-US" sz="2100" kern="1200" dirty="0">
            <a:latin typeface="Times New Roman" panose="02020603050405020304" pitchFamily="18" charset="0"/>
            <a:cs typeface="Times New Roman" panose="02020603050405020304" pitchFamily="18" charset="0"/>
          </a:endParaRPr>
        </a:p>
        <a:p>
          <a:pPr marL="457200" lvl="2" indent="-228600" algn="l" defTabSz="933450">
            <a:lnSpc>
              <a:spcPct val="100000"/>
            </a:lnSpc>
            <a:spcBef>
              <a:spcPct val="0"/>
            </a:spcBef>
            <a:spcAft>
              <a:spcPct val="15000"/>
            </a:spcAft>
            <a:buChar char="•"/>
          </a:pPr>
          <a:r>
            <a:rPr lang="en-US" sz="2100" kern="1200" dirty="0">
              <a:latin typeface="Times New Roman" panose="02020603050405020304" pitchFamily="18" charset="0"/>
              <a:cs typeface="Times New Roman" panose="02020603050405020304" pitchFamily="18" charset="0"/>
            </a:rPr>
            <a:t>“You always / You never”</a:t>
          </a:r>
        </a:p>
        <a:p>
          <a:pPr marL="457200" lvl="2" indent="-228600" algn="l" defTabSz="933450">
            <a:lnSpc>
              <a:spcPct val="100000"/>
            </a:lnSpc>
            <a:spcBef>
              <a:spcPct val="0"/>
            </a:spcBef>
            <a:spcAft>
              <a:spcPct val="15000"/>
            </a:spcAft>
            <a:buChar char="•"/>
          </a:pPr>
          <a:r>
            <a:rPr lang="en-US" sz="2100" kern="1200" dirty="0">
              <a:latin typeface="Times New Roman" panose="02020603050405020304" pitchFamily="18" charset="0"/>
              <a:cs typeface="Times New Roman" panose="02020603050405020304" pitchFamily="18" charset="0"/>
            </a:rPr>
            <a:t>“Bad attitude”</a:t>
          </a:r>
        </a:p>
        <a:p>
          <a:pPr marL="457200" lvl="2" indent="-228600" algn="l" defTabSz="933450">
            <a:lnSpc>
              <a:spcPct val="100000"/>
            </a:lnSpc>
            <a:spcBef>
              <a:spcPct val="0"/>
            </a:spcBef>
            <a:spcAft>
              <a:spcPts val="1200"/>
            </a:spcAft>
            <a:buChar char="•"/>
          </a:pPr>
          <a:r>
            <a:rPr lang="en-US" sz="2100" kern="1200" dirty="0">
              <a:latin typeface="Times New Roman" panose="02020603050405020304" pitchFamily="18" charset="0"/>
              <a:cs typeface="Times New Roman" panose="02020603050405020304" pitchFamily="18" charset="0"/>
            </a:rPr>
            <a:t>“Difficult personality”</a:t>
          </a:r>
        </a:p>
        <a:p>
          <a:pPr marL="228600" lvl="1" indent="-228600" algn="l" defTabSz="933450">
            <a:lnSpc>
              <a:spcPct val="100000"/>
            </a:lnSpc>
            <a:spcBef>
              <a:spcPct val="0"/>
            </a:spcBef>
            <a:spcAft>
              <a:spcPct val="15000"/>
            </a:spcAft>
            <a:buChar char="•"/>
          </a:pPr>
          <a:r>
            <a:rPr lang="en-US" sz="2100" b="1" kern="1200" dirty="0">
              <a:latin typeface="Times New Roman" panose="02020603050405020304" pitchFamily="18" charset="0"/>
              <a:cs typeface="Times New Roman" panose="02020603050405020304" pitchFamily="18" charset="0"/>
            </a:rPr>
            <a:t>Say this instead…</a:t>
          </a:r>
          <a:endParaRPr lang="en-US" sz="2100" kern="1200" dirty="0">
            <a:latin typeface="Times New Roman" panose="02020603050405020304" pitchFamily="18" charset="0"/>
            <a:cs typeface="Times New Roman" panose="02020603050405020304" pitchFamily="18" charset="0"/>
          </a:endParaRPr>
        </a:p>
        <a:p>
          <a:pPr marL="457200" lvl="2" indent="-228600" algn="l" defTabSz="933450">
            <a:lnSpc>
              <a:spcPct val="100000"/>
            </a:lnSpc>
            <a:spcBef>
              <a:spcPct val="0"/>
            </a:spcBef>
            <a:spcAft>
              <a:spcPts val="1200"/>
            </a:spcAft>
            <a:buChar char="•"/>
          </a:pPr>
          <a:r>
            <a:rPr lang="en-US" sz="2100" kern="1200" dirty="0">
              <a:latin typeface="Times New Roman" panose="02020603050405020304" pitchFamily="18" charset="0"/>
              <a:cs typeface="Times New Roman" panose="02020603050405020304" pitchFamily="18" charset="0"/>
            </a:rPr>
            <a:t>“In several situations this year, I observed…”</a:t>
          </a:r>
        </a:p>
        <a:p>
          <a:pPr marL="457200" lvl="2" indent="-228600" algn="l" defTabSz="933450">
            <a:lnSpc>
              <a:spcPct val="100000"/>
            </a:lnSpc>
            <a:spcBef>
              <a:spcPct val="0"/>
            </a:spcBef>
            <a:spcAft>
              <a:spcPts val="1200"/>
            </a:spcAft>
            <a:buChar char="•"/>
          </a:pPr>
          <a:r>
            <a:rPr lang="en-US" sz="2100" kern="1200" dirty="0">
              <a:latin typeface="Times New Roman" panose="02020603050405020304" pitchFamily="18" charset="0"/>
              <a:cs typeface="Times New Roman" panose="02020603050405020304" pitchFamily="18" charset="0"/>
            </a:rPr>
            <a:t>“Here’s the specific behavior I want to discuss and its impact…”</a:t>
          </a:r>
        </a:p>
        <a:p>
          <a:pPr marL="457200" lvl="2" indent="-228600" algn="l" defTabSz="933450">
            <a:lnSpc>
              <a:spcPct val="100000"/>
            </a:lnSpc>
            <a:spcBef>
              <a:spcPct val="0"/>
            </a:spcBef>
            <a:spcAft>
              <a:spcPct val="15000"/>
            </a:spcAft>
            <a:buChar char="•"/>
          </a:pPr>
          <a:r>
            <a:rPr lang="en-US" sz="2100" kern="1200" dirty="0">
              <a:latin typeface="Times New Roman" panose="02020603050405020304" pitchFamily="18" charset="0"/>
              <a:cs typeface="Times New Roman" panose="02020603050405020304" pitchFamily="18" charset="0"/>
            </a:rPr>
            <a:t>“This behavior has made collaboration more challenging because…”</a:t>
          </a:r>
        </a:p>
      </dsp:txBody>
      <dsp:txXfrm>
        <a:off x="57" y="719069"/>
        <a:ext cx="5518432" cy="4381020"/>
      </dsp:txXfrm>
    </dsp:sp>
    <dsp:sp modelId="{702C706F-0EDE-45ED-B274-5A474A3EA48E}">
      <dsp:nvSpPr>
        <dsp:cNvPr id="0" name=""/>
        <dsp:cNvSpPr/>
      </dsp:nvSpPr>
      <dsp:spPr>
        <a:xfrm>
          <a:off x="6291070" y="114269"/>
          <a:ext cx="5518432" cy="604800"/>
        </a:xfrm>
        <a:prstGeom prst="rect">
          <a:avLst/>
        </a:prstGeom>
        <a:solidFill>
          <a:schemeClr val="accent2">
            <a:hueOff val="2969458"/>
            <a:satOff val="12909"/>
            <a:lumOff val="10784"/>
            <a:alphaOff val="0"/>
          </a:schemeClr>
        </a:solidFill>
        <a:ln w="12700" cap="flat" cmpd="sng" algn="ctr">
          <a:solidFill>
            <a:schemeClr val="accent2">
              <a:hueOff val="2969458"/>
              <a:satOff val="12909"/>
              <a:lumOff val="10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When Feedback Feels Vague or Subjective</a:t>
          </a:r>
          <a:endParaRPr lang="en-US" sz="2200" kern="1200" dirty="0">
            <a:latin typeface="Times New Roman" panose="02020603050405020304" pitchFamily="18" charset="0"/>
            <a:cs typeface="Times New Roman" panose="02020603050405020304" pitchFamily="18" charset="0"/>
          </a:endParaRPr>
        </a:p>
      </dsp:txBody>
      <dsp:txXfrm>
        <a:off x="6291070" y="114269"/>
        <a:ext cx="5518432" cy="604800"/>
      </dsp:txXfrm>
    </dsp:sp>
    <dsp:sp modelId="{E65A1874-22FC-4EBC-BE79-A9828ED91BA4}">
      <dsp:nvSpPr>
        <dsp:cNvPr id="0" name=""/>
        <dsp:cNvSpPr/>
      </dsp:nvSpPr>
      <dsp:spPr>
        <a:xfrm>
          <a:off x="6287649" y="719069"/>
          <a:ext cx="5518432" cy="4381020"/>
        </a:xfrm>
        <a:prstGeom prst="rect">
          <a:avLst/>
        </a:prstGeom>
        <a:solidFill>
          <a:schemeClr val="accent2">
            <a:tint val="40000"/>
            <a:alpha val="90000"/>
            <a:hueOff val="3076033"/>
            <a:satOff val="12947"/>
            <a:lumOff val="2862"/>
            <a:alphaOff val="0"/>
          </a:schemeClr>
        </a:solidFill>
        <a:ln w="12700" cap="flat" cmpd="sng" algn="ctr">
          <a:solidFill>
            <a:schemeClr val="accent2">
              <a:tint val="40000"/>
              <a:alpha val="90000"/>
              <a:hueOff val="3076033"/>
              <a:satOff val="12947"/>
              <a:lumOff val="28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100000"/>
            </a:lnSpc>
            <a:spcBef>
              <a:spcPct val="0"/>
            </a:spcBef>
            <a:spcAft>
              <a:spcPct val="15000"/>
            </a:spcAft>
            <a:buChar char="•"/>
          </a:pPr>
          <a:r>
            <a:rPr lang="en-US" sz="2100" b="1" kern="1200" dirty="0">
              <a:latin typeface="Times New Roman" panose="02020603050405020304" pitchFamily="18" charset="0"/>
              <a:cs typeface="Times New Roman" panose="02020603050405020304" pitchFamily="18" charset="0"/>
            </a:rPr>
            <a:t>Instead of…</a:t>
          </a:r>
          <a:endParaRPr lang="en-US" sz="2100" kern="1200" dirty="0">
            <a:latin typeface="Times New Roman" panose="02020603050405020304" pitchFamily="18" charset="0"/>
            <a:cs typeface="Times New Roman" panose="02020603050405020304" pitchFamily="18" charset="0"/>
          </a:endParaRPr>
        </a:p>
        <a:p>
          <a:pPr marL="457200" lvl="2" indent="-228600" algn="l" defTabSz="933450">
            <a:lnSpc>
              <a:spcPct val="100000"/>
            </a:lnSpc>
            <a:spcBef>
              <a:spcPct val="0"/>
            </a:spcBef>
            <a:spcAft>
              <a:spcPct val="15000"/>
            </a:spcAft>
            <a:buChar char="•"/>
          </a:pPr>
          <a:r>
            <a:rPr lang="en-US" sz="2100" kern="1200" dirty="0">
              <a:latin typeface="Times New Roman" panose="02020603050405020304" pitchFamily="18" charset="0"/>
              <a:cs typeface="Times New Roman" panose="02020603050405020304" pitchFamily="18" charset="0"/>
            </a:rPr>
            <a:t>“Lacks professionalism”</a:t>
          </a:r>
        </a:p>
        <a:p>
          <a:pPr marL="457200" lvl="2" indent="-228600" algn="l" defTabSz="933450">
            <a:lnSpc>
              <a:spcPct val="100000"/>
            </a:lnSpc>
            <a:spcBef>
              <a:spcPct val="0"/>
            </a:spcBef>
            <a:spcAft>
              <a:spcPct val="15000"/>
            </a:spcAft>
            <a:buChar char="•"/>
          </a:pPr>
          <a:r>
            <a:rPr lang="en-US" sz="2100" kern="1200" dirty="0">
              <a:latin typeface="Times New Roman" panose="02020603050405020304" pitchFamily="18" charset="0"/>
              <a:cs typeface="Times New Roman" panose="02020603050405020304" pitchFamily="18" charset="0"/>
            </a:rPr>
            <a:t>“Poor communicator”</a:t>
          </a:r>
        </a:p>
        <a:p>
          <a:pPr marL="457200" lvl="2" indent="-228600" algn="l" defTabSz="933450">
            <a:lnSpc>
              <a:spcPct val="100000"/>
            </a:lnSpc>
            <a:spcBef>
              <a:spcPct val="0"/>
            </a:spcBef>
            <a:spcAft>
              <a:spcPts val="1200"/>
            </a:spcAft>
            <a:buChar char="•"/>
          </a:pPr>
          <a:r>
            <a:rPr lang="en-US" sz="2100" kern="1200" dirty="0">
              <a:latin typeface="Times New Roman" panose="02020603050405020304" pitchFamily="18" charset="0"/>
              <a:cs typeface="Times New Roman" panose="02020603050405020304" pitchFamily="18" charset="0"/>
            </a:rPr>
            <a:t>“Not a good fit”</a:t>
          </a:r>
        </a:p>
        <a:p>
          <a:pPr marL="228600" lvl="1" indent="-228600" algn="l" defTabSz="933450">
            <a:lnSpc>
              <a:spcPct val="100000"/>
            </a:lnSpc>
            <a:spcBef>
              <a:spcPct val="0"/>
            </a:spcBef>
            <a:spcAft>
              <a:spcPct val="15000"/>
            </a:spcAft>
            <a:buChar char="•"/>
          </a:pPr>
          <a:r>
            <a:rPr lang="en-US" sz="2100" b="1" kern="1200" dirty="0">
              <a:latin typeface="Times New Roman" panose="02020603050405020304" pitchFamily="18" charset="0"/>
              <a:cs typeface="Times New Roman" panose="02020603050405020304" pitchFamily="18" charset="0"/>
            </a:rPr>
            <a:t>Say this instead…</a:t>
          </a:r>
          <a:endParaRPr lang="en-US" sz="2100" kern="1200" dirty="0">
            <a:latin typeface="Times New Roman" panose="02020603050405020304" pitchFamily="18" charset="0"/>
            <a:cs typeface="Times New Roman" panose="02020603050405020304" pitchFamily="18" charset="0"/>
          </a:endParaRPr>
        </a:p>
        <a:p>
          <a:pPr marL="457200" lvl="2" indent="-228600" algn="l" defTabSz="933450">
            <a:lnSpc>
              <a:spcPct val="100000"/>
            </a:lnSpc>
            <a:spcBef>
              <a:spcPct val="0"/>
            </a:spcBef>
            <a:spcAft>
              <a:spcPts val="1200"/>
            </a:spcAft>
            <a:buChar char="•"/>
          </a:pPr>
          <a:r>
            <a:rPr lang="en-US" sz="2100" kern="1200" dirty="0">
              <a:latin typeface="Times New Roman" panose="02020603050405020304" pitchFamily="18" charset="0"/>
              <a:cs typeface="Times New Roman" panose="02020603050405020304" pitchFamily="18" charset="0"/>
            </a:rPr>
            <a:t>“Professional expectations include X; in these instances, that wasn’t met…”</a:t>
          </a:r>
        </a:p>
        <a:p>
          <a:pPr marL="457200" lvl="2" indent="-228600" algn="l" defTabSz="933450">
            <a:lnSpc>
              <a:spcPct val="100000"/>
            </a:lnSpc>
            <a:spcBef>
              <a:spcPct val="0"/>
            </a:spcBef>
            <a:spcAft>
              <a:spcPts val="1200"/>
            </a:spcAft>
            <a:buChar char="•"/>
          </a:pPr>
          <a:r>
            <a:rPr lang="en-US" sz="2100" kern="1200" dirty="0">
              <a:latin typeface="Times New Roman" panose="02020603050405020304" pitchFamily="18" charset="0"/>
              <a:cs typeface="Times New Roman" panose="02020603050405020304" pitchFamily="18" charset="0"/>
            </a:rPr>
            <a:t>“In team meetings, key updates were often incomplete or unclear, which led to…”</a:t>
          </a:r>
        </a:p>
        <a:p>
          <a:pPr marL="457200" lvl="2" indent="-228600" algn="l" defTabSz="933450">
            <a:lnSpc>
              <a:spcPct val="100000"/>
            </a:lnSpc>
            <a:spcBef>
              <a:spcPct val="0"/>
            </a:spcBef>
            <a:spcAft>
              <a:spcPct val="15000"/>
            </a:spcAft>
            <a:buChar char="•"/>
          </a:pPr>
          <a:r>
            <a:rPr lang="en-US" sz="2100" kern="1200" dirty="0">
              <a:latin typeface="Times New Roman" panose="02020603050405020304" pitchFamily="18" charset="0"/>
              <a:cs typeface="Times New Roman" panose="02020603050405020304" pitchFamily="18" charset="0"/>
            </a:rPr>
            <a:t>“This role requires X; here’s where there’s a gap and what success would look like…”</a:t>
          </a:r>
        </a:p>
      </dsp:txBody>
      <dsp:txXfrm>
        <a:off x="6287649" y="719069"/>
        <a:ext cx="5518432" cy="4381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B87ED-F8A3-4827-84BC-E94332E42B2C}">
      <dsp:nvSpPr>
        <dsp:cNvPr id="0" name=""/>
        <dsp:cNvSpPr/>
      </dsp:nvSpPr>
      <dsp:spPr>
        <a:xfrm>
          <a:off x="7601" y="30187"/>
          <a:ext cx="5811949" cy="1080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When Delivering Difficult or Developmental Feedback</a:t>
          </a:r>
          <a:endParaRPr lang="en-US" sz="2400" kern="1200" dirty="0">
            <a:latin typeface="Times New Roman" panose="02020603050405020304" pitchFamily="18" charset="0"/>
            <a:cs typeface="Times New Roman" panose="02020603050405020304" pitchFamily="18" charset="0"/>
          </a:endParaRPr>
        </a:p>
      </dsp:txBody>
      <dsp:txXfrm>
        <a:off x="547601" y="30187"/>
        <a:ext cx="4731949" cy="1080000"/>
      </dsp:txXfrm>
    </dsp:sp>
    <dsp:sp modelId="{84CE08E5-42E1-4E8F-8866-C4470588D670}">
      <dsp:nvSpPr>
        <dsp:cNvPr id="0" name=""/>
        <dsp:cNvSpPr/>
      </dsp:nvSpPr>
      <dsp:spPr>
        <a:xfrm>
          <a:off x="61815" y="1155710"/>
          <a:ext cx="4649559" cy="399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100000"/>
            </a:lnSpc>
            <a:spcBef>
              <a:spcPct val="0"/>
            </a:spcBef>
            <a:spcAft>
              <a:spcPct val="15000"/>
            </a:spcAft>
            <a:buChar char="•"/>
          </a:pPr>
          <a:r>
            <a:rPr lang="en-US" sz="2000" b="1" kern="1200" dirty="0">
              <a:latin typeface="Times New Roman" panose="02020603050405020304" pitchFamily="18" charset="0"/>
              <a:cs typeface="Times New Roman" panose="02020603050405020304" pitchFamily="18" charset="0"/>
            </a:rPr>
            <a:t>Instead of…</a:t>
          </a:r>
          <a:endParaRPr lang="en-US" sz="2000" kern="1200" dirty="0">
            <a:latin typeface="Times New Roman" panose="02020603050405020304" pitchFamily="18" charset="0"/>
            <a:cs typeface="Times New Roman" panose="02020603050405020304" pitchFamily="18" charset="0"/>
          </a:endParaRPr>
        </a:p>
        <a:p>
          <a:pPr marL="457200" lvl="2" indent="-228600" algn="l" defTabSz="889000">
            <a:lnSpc>
              <a:spcPct val="10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“This shouldn’t be a surprise.”</a:t>
          </a:r>
        </a:p>
        <a:p>
          <a:pPr marL="457200" lvl="2" indent="-228600" algn="l" defTabSz="889000">
            <a:lnSpc>
              <a:spcPct val="10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“You need to fix this.”</a:t>
          </a:r>
        </a:p>
        <a:p>
          <a:pPr marL="457200" lvl="2" indent="-228600" algn="l" defTabSz="889000">
            <a:lnSpc>
              <a:spcPct val="100000"/>
            </a:lnSpc>
            <a:spcBef>
              <a:spcPct val="0"/>
            </a:spcBef>
            <a:spcAft>
              <a:spcPts val="1200"/>
            </a:spcAft>
            <a:buChar char="•"/>
          </a:pPr>
          <a:r>
            <a:rPr lang="en-US" sz="2000" kern="1200" dirty="0">
              <a:latin typeface="Times New Roman" panose="02020603050405020304" pitchFamily="18" charset="0"/>
              <a:cs typeface="Times New Roman" panose="02020603050405020304" pitchFamily="18" charset="0"/>
            </a:rPr>
            <a:t>“Leadership is concerned.”</a:t>
          </a:r>
        </a:p>
        <a:p>
          <a:pPr marL="228600" lvl="1" indent="-228600" algn="l" defTabSz="889000">
            <a:lnSpc>
              <a:spcPct val="100000"/>
            </a:lnSpc>
            <a:spcBef>
              <a:spcPct val="0"/>
            </a:spcBef>
            <a:spcAft>
              <a:spcPct val="15000"/>
            </a:spcAft>
            <a:buChar char="•"/>
          </a:pPr>
          <a:r>
            <a:rPr lang="en-US" sz="2000" b="1" kern="1200" dirty="0">
              <a:latin typeface="Times New Roman" panose="02020603050405020304" pitchFamily="18" charset="0"/>
              <a:cs typeface="Times New Roman" panose="02020603050405020304" pitchFamily="18" charset="0"/>
            </a:rPr>
            <a:t>Say this instead…</a:t>
          </a:r>
          <a:endParaRPr lang="en-US" sz="2000" kern="1200" dirty="0">
            <a:latin typeface="Times New Roman" panose="02020603050405020304" pitchFamily="18" charset="0"/>
            <a:cs typeface="Times New Roman" panose="02020603050405020304" pitchFamily="18" charset="0"/>
          </a:endParaRPr>
        </a:p>
        <a:p>
          <a:pPr marL="457200" lvl="2" indent="-228600" algn="l" defTabSz="889000">
            <a:lnSpc>
              <a:spcPct val="100000"/>
            </a:lnSpc>
            <a:spcBef>
              <a:spcPct val="0"/>
            </a:spcBef>
            <a:spcAft>
              <a:spcPts val="1200"/>
            </a:spcAft>
            <a:buChar char="•"/>
          </a:pPr>
          <a:r>
            <a:rPr lang="en-US" sz="2000" kern="1200" dirty="0">
              <a:latin typeface="Times New Roman" panose="02020603050405020304" pitchFamily="18" charset="0"/>
              <a:cs typeface="Times New Roman" panose="02020603050405020304" pitchFamily="18" charset="0"/>
            </a:rPr>
            <a:t>“This has come up before, and I want to be clear about where things stand now.”</a:t>
          </a:r>
        </a:p>
        <a:p>
          <a:pPr marL="457200" lvl="2" indent="-228600" algn="l" defTabSz="889000">
            <a:lnSpc>
              <a:spcPct val="100000"/>
            </a:lnSpc>
            <a:spcBef>
              <a:spcPct val="0"/>
            </a:spcBef>
            <a:spcAft>
              <a:spcPts val="1200"/>
            </a:spcAft>
            <a:buChar char="•"/>
          </a:pPr>
          <a:r>
            <a:rPr lang="en-US" sz="2000" kern="1200" dirty="0">
              <a:latin typeface="Times New Roman" panose="02020603050405020304" pitchFamily="18" charset="0"/>
              <a:cs typeface="Times New Roman" panose="02020603050405020304" pitchFamily="18" charset="0"/>
            </a:rPr>
            <a:t>“Let’s talk about what needs to change and how I can support that.”</a:t>
          </a:r>
        </a:p>
        <a:p>
          <a:pPr marL="457200" lvl="2" indent="-228600" algn="l" defTabSz="889000">
            <a:lnSpc>
              <a:spcPct val="10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“Here’s the feedback, and I want to walk through it with you.”</a:t>
          </a:r>
        </a:p>
      </dsp:txBody>
      <dsp:txXfrm>
        <a:off x="61815" y="1155710"/>
        <a:ext cx="4649559" cy="3990937"/>
      </dsp:txXfrm>
    </dsp:sp>
    <dsp:sp modelId="{C52AC519-2E10-44CC-9219-808B931CCD10}">
      <dsp:nvSpPr>
        <dsp:cNvPr id="0" name=""/>
        <dsp:cNvSpPr/>
      </dsp:nvSpPr>
      <dsp:spPr>
        <a:xfrm>
          <a:off x="5603551" y="30187"/>
          <a:ext cx="5811949" cy="10800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FFFF"/>
              </a:solidFill>
              <a:latin typeface="Times New Roman" panose="02020603050405020304" pitchFamily="18" charset="0"/>
              <a:ea typeface="+mn-ea"/>
              <a:cs typeface="Times New Roman" panose="02020603050405020304" pitchFamily="18" charset="0"/>
            </a:rPr>
            <a:t>When Addressing Performance Compared to Expectations</a:t>
          </a:r>
        </a:p>
      </dsp:txBody>
      <dsp:txXfrm>
        <a:off x="6143551" y="30187"/>
        <a:ext cx="4731949" cy="1080000"/>
      </dsp:txXfrm>
    </dsp:sp>
    <dsp:sp modelId="{359FCEFE-114F-402D-864E-B4C15A6D4482}">
      <dsp:nvSpPr>
        <dsp:cNvPr id="0" name=""/>
        <dsp:cNvSpPr/>
      </dsp:nvSpPr>
      <dsp:spPr>
        <a:xfrm>
          <a:off x="5726717" y="1191988"/>
          <a:ext cx="4649559" cy="399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a:lnSpc>
              <a:spcPct val="100000"/>
            </a:lnSpc>
            <a:spcBef>
              <a:spcPct val="0"/>
            </a:spcBef>
            <a:spcAft>
              <a:spcPts val="600"/>
            </a:spcAft>
            <a:buChar char="•"/>
          </a:pPr>
          <a:r>
            <a:rPr lang="en-US" sz="2000" b="1" kern="1200" dirty="0">
              <a:latin typeface="Times New Roman" panose="02020603050405020304" pitchFamily="18" charset="0"/>
              <a:cs typeface="Times New Roman" panose="02020603050405020304" pitchFamily="18" charset="0"/>
            </a:rPr>
            <a:t>Instead of…</a:t>
          </a:r>
          <a:endParaRPr lang="en-US" sz="2000" kern="1200" dirty="0">
            <a:latin typeface="Times New Roman" panose="02020603050405020304" pitchFamily="18" charset="0"/>
            <a:cs typeface="Times New Roman" panose="02020603050405020304" pitchFamily="18" charset="0"/>
          </a:endParaRPr>
        </a:p>
        <a:p>
          <a:pPr marL="457200" lvl="2" indent="-228600" algn="l" defTabSz="889000">
            <a:lnSpc>
              <a:spcPct val="10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“Everyone else is doing fine.”</a:t>
          </a:r>
        </a:p>
        <a:p>
          <a:pPr marL="457200" lvl="2" indent="-228600" algn="l" defTabSz="889000">
            <a:lnSpc>
              <a:spcPct val="10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“Meets expectations for now.”</a:t>
          </a:r>
        </a:p>
        <a:p>
          <a:pPr marL="457200" lvl="2" indent="-228600" algn="l" defTabSz="889000">
            <a:lnSpc>
              <a:spcPct val="100000"/>
            </a:lnSpc>
            <a:spcBef>
              <a:spcPct val="0"/>
            </a:spcBef>
            <a:spcAft>
              <a:spcPts val="1200"/>
            </a:spcAft>
            <a:buChar char="•"/>
          </a:pPr>
          <a:r>
            <a:rPr lang="en-US" sz="2000" kern="1200" dirty="0">
              <a:latin typeface="Times New Roman" panose="02020603050405020304" pitchFamily="18" charset="0"/>
              <a:cs typeface="Times New Roman" panose="02020603050405020304" pitchFamily="18" charset="0"/>
            </a:rPr>
            <a:t>“We’ll see what happens next year.”</a:t>
          </a:r>
        </a:p>
        <a:p>
          <a:pPr marL="228600" lvl="1" indent="-228600" algn="l" defTabSz="889000">
            <a:lnSpc>
              <a:spcPct val="100000"/>
            </a:lnSpc>
            <a:spcBef>
              <a:spcPct val="0"/>
            </a:spcBef>
            <a:spcAft>
              <a:spcPct val="15000"/>
            </a:spcAft>
            <a:buChar char="•"/>
          </a:pPr>
          <a:r>
            <a:rPr lang="en-US" sz="2000" b="1" kern="1200" dirty="0">
              <a:latin typeface="Times New Roman" panose="02020603050405020304" pitchFamily="18" charset="0"/>
              <a:cs typeface="Times New Roman" panose="02020603050405020304" pitchFamily="18" charset="0"/>
            </a:rPr>
            <a:t>Say this instead…</a:t>
          </a:r>
          <a:endParaRPr lang="en-US" sz="2000" kern="1200" dirty="0">
            <a:latin typeface="Times New Roman" panose="02020603050405020304" pitchFamily="18" charset="0"/>
            <a:cs typeface="Times New Roman" panose="02020603050405020304" pitchFamily="18" charset="0"/>
          </a:endParaRPr>
        </a:p>
        <a:p>
          <a:pPr marL="457200" lvl="2" indent="-228600" algn="l" defTabSz="889000">
            <a:lnSpc>
              <a:spcPct val="100000"/>
            </a:lnSpc>
            <a:spcBef>
              <a:spcPct val="0"/>
            </a:spcBef>
            <a:spcAft>
              <a:spcPts val="1200"/>
            </a:spcAft>
            <a:buChar char="•"/>
          </a:pPr>
          <a:r>
            <a:rPr lang="en-US" sz="2000" kern="1200" dirty="0">
              <a:latin typeface="Times New Roman" panose="02020603050405020304" pitchFamily="18" charset="0"/>
              <a:cs typeface="Times New Roman" panose="02020603050405020304" pitchFamily="18" charset="0"/>
            </a:rPr>
            <a:t>“Here’s how performance aligns with the expectations of the role.”</a:t>
          </a:r>
        </a:p>
        <a:p>
          <a:pPr marL="457200" lvl="2" indent="-228600" algn="l" defTabSz="889000">
            <a:lnSpc>
              <a:spcPct val="100000"/>
            </a:lnSpc>
            <a:spcBef>
              <a:spcPct val="0"/>
            </a:spcBef>
            <a:spcAft>
              <a:spcPts val="1200"/>
            </a:spcAft>
            <a:buChar char="•"/>
          </a:pPr>
          <a:r>
            <a:rPr lang="en-US" sz="2000" kern="1200" dirty="0">
              <a:latin typeface="Times New Roman" panose="02020603050405020304" pitchFamily="18" charset="0"/>
              <a:cs typeface="Times New Roman" panose="02020603050405020304" pitchFamily="18" charset="0"/>
            </a:rPr>
            <a:t>“You’re meeting expectations in X areas; growth is needed in Y.”</a:t>
          </a:r>
        </a:p>
        <a:p>
          <a:pPr marL="457200" lvl="2" indent="-228600" algn="l" defTabSz="889000">
            <a:lnSpc>
              <a:spcPct val="100000"/>
            </a:lnSpc>
            <a:spcBef>
              <a:spcPct val="0"/>
            </a:spcBef>
            <a:spcAft>
              <a:spcPct val="15000"/>
            </a:spcAft>
            <a:buChar char="•"/>
          </a:pPr>
          <a:r>
            <a:rPr lang="en-US" sz="2000" kern="1200" dirty="0">
              <a:latin typeface="Times New Roman" panose="02020603050405020304" pitchFamily="18" charset="0"/>
              <a:cs typeface="Times New Roman" panose="02020603050405020304" pitchFamily="18" charset="0"/>
            </a:rPr>
            <a:t>“These are the focus areas we’ll revisit in our next check‑in.”</a:t>
          </a:r>
        </a:p>
      </dsp:txBody>
      <dsp:txXfrm>
        <a:off x="5726717" y="1191988"/>
        <a:ext cx="4649559" cy="3990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1E502-C6E5-493B-BFF4-74F24AFB8794}">
      <dsp:nvSpPr>
        <dsp:cNvPr id="0" name=""/>
        <dsp:cNvSpPr/>
      </dsp:nvSpPr>
      <dsp:spPr>
        <a:xfrm>
          <a:off x="0" y="311859"/>
          <a:ext cx="12068355" cy="428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AE66DC-A050-480A-973D-44B2472C7B4E}">
      <dsp:nvSpPr>
        <dsp:cNvPr id="0" name=""/>
        <dsp:cNvSpPr/>
      </dsp:nvSpPr>
      <dsp:spPr>
        <a:xfrm>
          <a:off x="603417" y="60939"/>
          <a:ext cx="8447848" cy="501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309" tIns="0" rIns="319309"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Times New Roman" panose="02020603050405020304" pitchFamily="18" charset="0"/>
              <a:cs typeface="Times New Roman" panose="02020603050405020304" pitchFamily="18" charset="0"/>
            </a:rPr>
            <a:t>When Discussing Potential or Advancement</a:t>
          </a:r>
          <a:endParaRPr lang="en-US" sz="2400" kern="1200" dirty="0">
            <a:latin typeface="Times New Roman" panose="02020603050405020304" pitchFamily="18" charset="0"/>
            <a:cs typeface="Times New Roman" panose="02020603050405020304" pitchFamily="18" charset="0"/>
          </a:endParaRPr>
        </a:p>
      </dsp:txBody>
      <dsp:txXfrm>
        <a:off x="627915" y="85437"/>
        <a:ext cx="8398852" cy="452844"/>
      </dsp:txXfrm>
    </dsp:sp>
    <dsp:sp modelId="{3BCF2000-39B6-4BE6-8CE2-91934DEF07FB}">
      <dsp:nvSpPr>
        <dsp:cNvPr id="0" name=""/>
        <dsp:cNvSpPr/>
      </dsp:nvSpPr>
      <dsp:spPr>
        <a:xfrm>
          <a:off x="0" y="1082979"/>
          <a:ext cx="12068355" cy="1365525"/>
        </a:xfrm>
        <a:prstGeom prst="rect">
          <a:avLst/>
        </a:prstGeom>
        <a:solidFill>
          <a:schemeClr val="lt1">
            <a:alpha val="90000"/>
            <a:hueOff val="0"/>
            <a:satOff val="0"/>
            <a:lumOff val="0"/>
            <a:alphaOff val="0"/>
          </a:schemeClr>
        </a:solidFill>
        <a:ln w="12700" cap="flat" cmpd="sng" algn="ctr">
          <a:solidFill>
            <a:schemeClr val="accent2">
              <a:hueOff val="989819"/>
              <a:satOff val="4303"/>
              <a:lumOff val="35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6638" tIns="354076" rIns="936638" bIns="128016" numCol="1" spcCol="1270" anchor="t" anchorCtr="0">
          <a:noAutofit/>
        </a:bodyPr>
        <a:lstStyle/>
        <a:p>
          <a:pPr marL="171450" lvl="1" indent="-171450" algn="l" defTabSz="800100">
            <a:lnSpc>
              <a:spcPct val="10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“Has potential but…”</a:t>
          </a:r>
        </a:p>
        <a:p>
          <a:pPr marL="171450" lvl="1" indent="-171450" algn="l" defTabSz="800100">
            <a:lnSpc>
              <a:spcPct val="10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“You’re not there yet.” – Too vague</a:t>
          </a:r>
        </a:p>
        <a:p>
          <a:pPr marL="171450" lvl="1" indent="-171450" algn="l" defTabSz="800100">
            <a:lnSpc>
              <a:spcPct val="10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“You’re lucky this isn’t worse.”</a:t>
          </a:r>
          <a:endParaRPr lang="en-US" sz="1200" kern="1200" dirty="0">
            <a:latin typeface="Times New Roman" panose="02020603050405020304" pitchFamily="18" charset="0"/>
            <a:cs typeface="Times New Roman" panose="02020603050405020304" pitchFamily="18" charset="0"/>
          </a:endParaRPr>
        </a:p>
      </dsp:txBody>
      <dsp:txXfrm>
        <a:off x="0" y="1082979"/>
        <a:ext cx="12068355" cy="1365525"/>
      </dsp:txXfrm>
    </dsp:sp>
    <dsp:sp modelId="{A3755770-0989-4069-B93C-0794EA530D16}">
      <dsp:nvSpPr>
        <dsp:cNvPr id="0" name=""/>
        <dsp:cNvSpPr/>
      </dsp:nvSpPr>
      <dsp:spPr>
        <a:xfrm>
          <a:off x="603417" y="832059"/>
          <a:ext cx="8447848" cy="501840"/>
        </a:xfrm>
        <a:prstGeom prst="roundRect">
          <a:avLst/>
        </a:prstGeom>
        <a:solidFill>
          <a:schemeClr val="accent2">
            <a:hueOff val="989819"/>
            <a:satOff val="4303"/>
            <a:lumOff val="35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309" tIns="0" rIns="319309" bIns="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Instead of…</a:t>
          </a:r>
          <a:endParaRPr lang="en-US" sz="2200" kern="1200" dirty="0">
            <a:latin typeface="Times New Roman" panose="02020603050405020304" pitchFamily="18" charset="0"/>
            <a:cs typeface="Times New Roman" panose="02020603050405020304" pitchFamily="18" charset="0"/>
          </a:endParaRPr>
        </a:p>
      </dsp:txBody>
      <dsp:txXfrm>
        <a:off x="627915" y="856557"/>
        <a:ext cx="8398852" cy="452844"/>
      </dsp:txXfrm>
    </dsp:sp>
    <dsp:sp modelId="{A0106BDF-9FE1-4A00-B216-55BDEF1D6ADE}">
      <dsp:nvSpPr>
        <dsp:cNvPr id="0" name=""/>
        <dsp:cNvSpPr/>
      </dsp:nvSpPr>
      <dsp:spPr>
        <a:xfrm>
          <a:off x="0" y="2791224"/>
          <a:ext cx="12068355" cy="1365525"/>
        </a:xfrm>
        <a:prstGeom prst="rect">
          <a:avLst/>
        </a:prstGeom>
        <a:solidFill>
          <a:schemeClr val="lt1">
            <a:alpha val="90000"/>
            <a:hueOff val="0"/>
            <a:satOff val="0"/>
            <a:lumOff val="0"/>
            <a:alphaOff val="0"/>
          </a:schemeClr>
        </a:solidFill>
        <a:ln w="12700" cap="flat" cmpd="sng" algn="ctr">
          <a:solidFill>
            <a:schemeClr val="accent2">
              <a:hueOff val="1979639"/>
              <a:satOff val="8606"/>
              <a:lumOff val="71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6638" tIns="354076" rIns="936638" bIns="128016" numCol="1" spcCol="1270" anchor="t" anchorCtr="0">
          <a:noAutofit/>
        </a:bodyPr>
        <a:lstStyle/>
        <a:p>
          <a:pPr marL="171450" lvl="1" indent="-171450" algn="l" defTabSz="800100">
            <a:lnSpc>
              <a:spcPct val="10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“To be ready for the next level, these specific skills or experiences are needed…”</a:t>
          </a:r>
        </a:p>
        <a:p>
          <a:pPr marL="171450" lvl="1" indent="-171450" algn="l" defTabSz="800100">
            <a:lnSpc>
              <a:spcPct val="10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“Here’s what growth would look like over the next review cycle.”</a:t>
          </a:r>
        </a:p>
        <a:p>
          <a:pPr marL="171450" lvl="1" indent="-171450" algn="l" defTabSz="800100">
            <a:lnSpc>
              <a:spcPct val="10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“This rating reflects current performance against expectations.”</a:t>
          </a:r>
          <a:endParaRPr lang="en-US" sz="1600" kern="1200" dirty="0">
            <a:latin typeface="Times New Roman" panose="02020603050405020304" pitchFamily="18" charset="0"/>
            <a:cs typeface="Times New Roman" panose="02020603050405020304" pitchFamily="18" charset="0"/>
          </a:endParaRPr>
        </a:p>
      </dsp:txBody>
      <dsp:txXfrm>
        <a:off x="0" y="2791224"/>
        <a:ext cx="12068355" cy="1365525"/>
      </dsp:txXfrm>
    </dsp:sp>
    <dsp:sp modelId="{907930CB-ED83-4FCF-8DC4-6840C98A3220}">
      <dsp:nvSpPr>
        <dsp:cNvPr id="0" name=""/>
        <dsp:cNvSpPr/>
      </dsp:nvSpPr>
      <dsp:spPr>
        <a:xfrm>
          <a:off x="603417" y="2540304"/>
          <a:ext cx="8447848" cy="501840"/>
        </a:xfrm>
        <a:prstGeom prst="roundRect">
          <a:avLst/>
        </a:prstGeom>
        <a:solidFill>
          <a:schemeClr val="accent2">
            <a:hueOff val="1979639"/>
            <a:satOff val="8606"/>
            <a:lumOff val="71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309" tIns="0" rIns="319309" bIns="0" numCol="1" spcCol="1270" anchor="ctr" anchorCtr="0">
          <a:noAutofit/>
        </a:bodyPr>
        <a:lstStyle/>
        <a:p>
          <a:pPr marL="0" lvl="0" indent="0" algn="l" defTabSz="977900">
            <a:lnSpc>
              <a:spcPct val="90000"/>
            </a:lnSpc>
            <a:spcBef>
              <a:spcPct val="0"/>
            </a:spcBef>
            <a:spcAft>
              <a:spcPct val="35000"/>
            </a:spcAft>
            <a:buNone/>
          </a:pPr>
          <a:r>
            <a:rPr lang="en-US" sz="2200" b="1" kern="1200" dirty="0">
              <a:latin typeface="Times New Roman" panose="02020603050405020304" pitchFamily="18" charset="0"/>
              <a:cs typeface="Times New Roman" panose="02020603050405020304" pitchFamily="18" charset="0"/>
            </a:rPr>
            <a:t>Say this instead…</a:t>
          </a:r>
          <a:endParaRPr lang="en-US" sz="2200" kern="1200" dirty="0">
            <a:latin typeface="Times New Roman" panose="02020603050405020304" pitchFamily="18" charset="0"/>
            <a:cs typeface="Times New Roman" panose="02020603050405020304" pitchFamily="18" charset="0"/>
          </a:endParaRPr>
        </a:p>
      </dsp:txBody>
      <dsp:txXfrm>
        <a:off x="627915" y="2564802"/>
        <a:ext cx="8398852" cy="452844"/>
      </dsp:txXfrm>
    </dsp:sp>
    <dsp:sp modelId="{801B6FF0-213C-49C1-9B97-53325D819F69}">
      <dsp:nvSpPr>
        <dsp:cNvPr id="0" name=""/>
        <dsp:cNvSpPr/>
      </dsp:nvSpPr>
      <dsp:spPr>
        <a:xfrm>
          <a:off x="0" y="4834657"/>
          <a:ext cx="12068355" cy="428400"/>
        </a:xfrm>
        <a:prstGeom prst="rect">
          <a:avLst/>
        </a:prstGeom>
        <a:solidFill>
          <a:schemeClr val="lt1">
            <a:alpha val="90000"/>
            <a:hueOff val="0"/>
            <a:satOff val="0"/>
            <a:lumOff val="0"/>
            <a:alphaOff val="0"/>
          </a:schemeClr>
        </a:solidFill>
        <a:ln w="12700" cap="flat" cmpd="sng" algn="ctr">
          <a:solidFill>
            <a:schemeClr val="accent2">
              <a:hueOff val="2969458"/>
              <a:satOff val="12909"/>
              <a:lumOff val="107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637E4F-F2EE-488E-B120-295356FE2AF5}">
      <dsp:nvSpPr>
        <dsp:cNvPr id="0" name=""/>
        <dsp:cNvSpPr/>
      </dsp:nvSpPr>
      <dsp:spPr>
        <a:xfrm>
          <a:off x="623408" y="4330002"/>
          <a:ext cx="8447848" cy="837028"/>
        </a:xfrm>
        <a:prstGeom prst="roundRect">
          <a:avLst/>
        </a:prstGeom>
        <a:solidFill>
          <a:schemeClr val="accent2">
            <a:hueOff val="2969458"/>
            <a:satOff val="12909"/>
            <a:lumOff val="10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9309" tIns="0" rIns="319309" bIns="0" numCol="1" spcCol="1270" anchor="ctr" anchorCtr="0">
          <a:noAutofit/>
        </a:bodyPr>
        <a:lstStyle/>
        <a:p>
          <a:pPr marL="0" lvl="0" indent="0" algn="l" defTabSz="1066800">
            <a:lnSpc>
              <a:spcPct val="90000"/>
            </a:lnSpc>
            <a:spcBef>
              <a:spcPct val="0"/>
            </a:spcBef>
            <a:spcAft>
              <a:spcPct val="35000"/>
            </a:spcAft>
            <a:buNone/>
          </a:pPr>
          <a:r>
            <a:rPr lang="en-US" sz="2400" b="1" i="1" kern="1200" dirty="0">
              <a:latin typeface="Times New Roman" panose="02020603050405020304" pitchFamily="18" charset="0"/>
              <a:cs typeface="Times New Roman" panose="02020603050405020304" pitchFamily="18" charset="0"/>
            </a:rPr>
            <a:t>Effective performance language is specific, behavior‑based, and focused on impact and next steps.</a:t>
          </a:r>
          <a:endParaRPr lang="en-US" sz="2400" kern="1200" dirty="0">
            <a:latin typeface="Times New Roman" panose="02020603050405020304" pitchFamily="18" charset="0"/>
            <a:cs typeface="Times New Roman" panose="02020603050405020304" pitchFamily="18" charset="0"/>
          </a:endParaRPr>
        </a:p>
      </dsp:txBody>
      <dsp:txXfrm>
        <a:off x="664268" y="4370862"/>
        <a:ext cx="8366128" cy="7553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1A93F-304A-4BAB-BA25-F393D982C09F}">
      <dsp:nvSpPr>
        <dsp:cNvPr id="0" name=""/>
        <dsp:cNvSpPr/>
      </dsp:nvSpPr>
      <dsp:spPr>
        <a:xfrm>
          <a:off x="0" y="12599"/>
          <a:ext cx="8004392"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Opportunity to highlight your wins and progress throughout the year.</a:t>
          </a:r>
        </a:p>
      </dsp:txBody>
      <dsp:txXfrm>
        <a:off x="59399" y="71998"/>
        <a:ext cx="7885594" cy="1098002"/>
      </dsp:txXfrm>
    </dsp:sp>
    <dsp:sp modelId="{0A8F54A4-39E3-4690-A46A-4446FDDF6B78}">
      <dsp:nvSpPr>
        <dsp:cNvPr id="0" name=""/>
        <dsp:cNvSpPr/>
      </dsp:nvSpPr>
      <dsp:spPr>
        <a:xfrm>
          <a:off x="0" y="1416600"/>
          <a:ext cx="8004392" cy="1216800"/>
        </a:xfrm>
        <a:prstGeom prst="roundRect">
          <a:avLst/>
        </a:prstGeom>
        <a:solidFill>
          <a:schemeClr val="accent2">
            <a:hueOff val="742365"/>
            <a:satOff val="3227"/>
            <a:lumOff val="26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Without your input, a single less-successful project might overshadow your broader achievements.</a:t>
          </a:r>
        </a:p>
      </dsp:txBody>
      <dsp:txXfrm>
        <a:off x="59399" y="1475999"/>
        <a:ext cx="7885594" cy="1098002"/>
      </dsp:txXfrm>
    </dsp:sp>
    <dsp:sp modelId="{477867A8-1A93-4124-89ED-54981A343114}">
      <dsp:nvSpPr>
        <dsp:cNvPr id="0" name=""/>
        <dsp:cNvSpPr/>
      </dsp:nvSpPr>
      <dsp:spPr>
        <a:xfrm>
          <a:off x="440" y="2820600"/>
          <a:ext cx="8003511" cy="1216800"/>
        </a:xfrm>
        <a:prstGeom prst="roundRect">
          <a:avLst/>
        </a:prstGeom>
        <a:solidFill>
          <a:schemeClr val="accent2">
            <a:hueOff val="1484729"/>
            <a:satOff val="6454"/>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You are the most knowledgeable person about your daily work &amp; impact.</a:t>
          </a:r>
        </a:p>
      </dsp:txBody>
      <dsp:txXfrm>
        <a:off x="59839" y="2879999"/>
        <a:ext cx="7884713" cy="1098002"/>
      </dsp:txXfrm>
    </dsp:sp>
    <dsp:sp modelId="{7067BA0D-228F-4E40-8F16-B3D363D449BC}">
      <dsp:nvSpPr>
        <dsp:cNvPr id="0" name=""/>
        <dsp:cNvSpPr/>
      </dsp:nvSpPr>
      <dsp:spPr>
        <a:xfrm>
          <a:off x="0" y="4224600"/>
          <a:ext cx="8004392" cy="1216800"/>
        </a:xfrm>
        <a:prstGeom prst="roundRect">
          <a:avLst/>
        </a:prstGeom>
        <a:solidFill>
          <a:schemeClr val="accent2">
            <a:hueOff val="2227094"/>
            <a:satOff val="9682"/>
            <a:lumOff val="80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O</a:t>
          </a:r>
          <a:r>
            <a:rPr lang="en-US" sz="2400" kern="1200" dirty="0">
              <a:latin typeface="Times New Roman" panose="02020603050405020304" pitchFamily="18" charset="0"/>
              <a:cs typeface="Times New Roman" panose="02020603050405020304" pitchFamily="18" charset="0"/>
            </a:rPr>
            <a:t>pportunity to propose a professional development plan aligned with your goals &amp; role.</a:t>
          </a:r>
        </a:p>
      </dsp:txBody>
      <dsp:txXfrm>
        <a:off x="59399" y="4283999"/>
        <a:ext cx="7885594" cy="1098002"/>
      </dsp:txXfrm>
    </dsp:sp>
    <dsp:sp modelId="{8B55C832-2EBA-453B-B1B7-0C509B3CAF95}">
      <dsp:nvSpPr>
        <dsp:cNvPr id="0" name=""/>
        <dsp:cNvSpPr/>
      </dsp:nvSpPr>
      <dsp:spPr>
        <a:xfrm>
          <a:off x="0" y="5628600"/>
          <a:ext cx="8004392" cy="1216800"/>
        </a:xfrm>
        <a:prstGeom prst="roundRect">
          <a:avLst/>
        </a:prstGeom>
        <a:solidFill>
          <a:schemeClr val="accent2">
            <a:hueOff val="2969458"/>
            <a:satOff val="12909"/>
            <a:lumOff val="10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By suggesting goals for the upcoming year, you can help shape the direction of your work and team.</a:t>
          </a:r>
        </a:p>
      </dsp:txBody>
      <dsp:txXfrm>
        <a:off x="59399" y="5687999"/>
        <a:ext cx="7885594"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3CF08-EFD9-4A83-BEFC-EAAFCC5F7C7D}" type="datetimeFigureOut">
              <a:rPr lang="en-US" smtClean="0"/>
              <a:t>5/18/2026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D3DF5-D891-40CD-94AC-1CFB271B2053}" type="slidenum">
              <a:rPr lang="en-US" smtClean="0"/>
              <a:t>‹#›</a:t>
            </a:fld>
            <a:endParaRPr lang="en-US" dirty="0"/>
          </a:p>
        </p:txBody>
      </p:sp>
    </p:spTree>
    <p:extLst>
      <p:ext uri="{BB962C8B-B14F-4D97-AF65-F5344CB8AC3E}">
        <p14:creationId xmlns:p14="http://schemas.microsoft.com/office/powerpoint/2010/main" val="117558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8D3DF5-D891-40CD-94AC-1CFB271B2053}" type="slidenum">
              <a:rPr lang="en-US" smtClean="0"/>
              <a:t>1</a:t>
            </a:fld>
            <a:endParaRPr lang="en-US" dirty="0"/>
          </a:p>
        </p:txBody>
      </p:sp>
    </p:spTree>
    <p:extLst>
      <p:ext uri="{BB962C8B-B14F-4D97-AF65-F5344CB8AC3E}">
        <p14:creationId xmlns:p14="http://schemas.microsoft.com/office/powerpoint/2010/main" val="2357976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8D3DF5-D891-40CD-94AC-1CFB271B2053}" type="slidenum">
              <a:rPr lang="en-US" smtClean="0"/>
              <a:t>32</a:t>
            </a:fld>
            <a:endParaRPr lang="en-US" dirty="0"/>
          </a:p>
        </p:txBody>
      </p:sp>
    </p:spTree>
    <p:extLst>
      <p:ext uri="{BB962C8B-B14F-4D97-AF65-F5344CB8AC3E}">
        <p14:creationId xmlns:p14="http://schemas.microsoft.com/office/powerpoint/2010/main" val="279593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EA1DF-4D34-4F08-A606-E2548D842555}" type="slidenum">
              <a:rPr lang="en-US" smtClean="0"/>
              <a:t>38</a:t>
            </a:fld>
            <a:endParaRPr lang="en-US" dirty="0"/>
          </a:p>
        </p:txBody>
      </p:sp>
    </p:spTree>
    <p:extLst>
      <p:ext uri="{BB962C8B-B14F-4D97-AF65-F5344CB8AC3E}">
        <p14:creationId xmlns:p14="http://schemas.microsoft.com/office/powerpoint/2010/main" val="3318227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EA1DF-4D34-4F08-A606-E2548D842555}" type="slidenum">
              <a:rPr lang="en-US" smtClean="0"/>
              <a:t>41</a:t>
            </a:fld>
            <a:endParaRPr lang="en-US" dirty="0"/>
          </a:p>
        </p:txBody>
      </p:sp>
    </p:spTree>
    <p:extLst>
      <p:ext uri="{BB962C8B-B14F-4D97-AF65-F5344CB8AC3E}">
        <p14:creationId xmlns:p14="http://schemas.microsoft.com/office/powerpoint/2010/main" val="129002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EA1DF-4D34-4F08-A606-E2548D842555}" type="slidenum">
              <a:rPr lang="en-US" smtClean="0"/>
              <a:t>2</a:t>
            </a:fld>
            <a:endParaRPr lang="en-US" dirty="0"/>
          </a:p>
        </p:txBody>
      </p:sp>
    </p:spTree>
    <p:extLst>
      <p:ext uri="{BB962C8B-B14F-4D97-AF65-F5344CB8AC3E}">
        <p14:creationId xmlns:p14="http://schemas.microsoft.com/office/powerpoint/2010/main" val="3144081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dirty="0"/>
              <a:t>“Before we get into the system and the process, I want to start with our experiences. Most of us have given or received performance reviews, and they’re not all the same. A quick reflection will help ground our conversation today.”</a:t>
            </a:r>
          </a:p>
          <a:p>
            <a:endParaRPr lang="en-US" dirty="0"/>
          </a:p>
          <a:p>
            <a:r>
              <a:rPr lang="en-US" dirty="0"/>
              <a:t>“What’s interesting is that most of what makes reviews helpful or frustrating isn’t the form—it’s how the process is used. Today, we’ll focus on how NEOED Perform is designed to support the good practices you named and reduce some of the common pain points.”</a:t>
            </a:r>
          </a:p>
        </p:txBody>
      </p:sp>
      <p:sp>
        <p:nvSpPr>
          <p:cNvPr id="4" name="Slide Number Placeholder 3"/>
          <p:cNvSpPr>
            <a:spLocks noGrp="1"/>
          </p:cNvSpPr>
          <p:nvPr>
            <p:ph type="sldNum" sz="quarter" idx="10"/>
          </p:nvPr>
        </p:nvSpPr>
        <p:spPr/>
        <p:txBody>
          <a:bodyPr/>
          <a:lstStyle/>
          <a:p>
            <a:fld id="{F2CEA1DF-4D34-4F08-A606-E2548D842555}" type="slidenum">
              <a:rPr lang="en-US" smtClean="0"/>
              <a:t>4</a:t>
            </a:fld>
            <a:endParaRPr lang="en-US" dirty="0"/>
          </a:p>
        </p:txBody>
      </p:sp>
    </p:spTree>
    <p:extLst>
      <p:ext uri="{BB962C8B-B14F-4D97-AF65-F5344CB8AC3E}">
        <p14:creationId xmlns:p14="http://schemas.microsoft.com/office/powerpoint/2010/main" val="726225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CEA1DF-4D34-4F08-A606-E2548D842555}" type="slidenum">
              <a:rPr lang="en-US" smtClean="0"/>
              <a:t>6</a:t>
            </a:fld>
            <a:endParaRPr lang="en-US" dirty="0"/>
          </a:p>
        </p:txBody>
      </p:sp>
    </p:spTree>
    <p:extLst>
      <p:ext uri="{BB962C8B-B14F-4D97-AF65-F5344CB8AC3E}">
        <p14:creationId xmlns:p14="http://schemas.microsoft.com/office/powerpoint/2010/main" val="3746426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D229D-3319-742D-654B-7E788BD0F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7EDFDC-F00E-3974-6CBB-FDBAE17BC35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EACCC0E-4947-EB3F-F0D2-676075A77AB9}"/>
              </a:ext>
            </a:extLst>
          </p:cNvPr>
          <p:cNvSpPr>
            <a:spLocks noGrp="1"/>
          </p:cNvSpPr>
          <p:nvPr>
            <p:ph type="body" idx="1"/>
          </p:nvPr>
        </p:nvSpPr>
        <p:spPr/>
        <p:txBody>
          <a:bodyPr/>
          <a:lstStyle/>
          <a:p>
            <a:pPr>
              <a:lnSpc>
                <a:spcPct val="110000"/>
              </a:lnSpc>
            </a:pPr>
            <a:endParaRPr lang="en-US" dirty="0"/>
          </a:p>
        </p:txBody>
      </p:sp>
      <p:sp>
        <p:nvSpPr>
          <p:cNvPr id="4" name="Slide Number Placeholder 3">
            <a:extLst>
              <a:ext uri="{FF2B5EF4-FFF2-40B4-BE49-F238E27FC236}">
                <a16:creationId xmlns:a16="http://schemas.microsoft.com/office/drawing/2014/main" id="{806AF90B-BAF5-3AB1-B00A-A6C6B5440D14}"/>
              </a:ext>
            </a:extLst>
          </p:cNvPr>
          <p:cNvSpPr>
            <a:spLocks noGrp="1"/>
          </p:cNvSpPr>
          <p:nvPr>
            <p:ph type="sldNum" sz="quarter" idx="10"/>
          </p:nvPr>
        </p:nvSpPr>
        <p:spPr/>
        <p:txBody>
          <a:bodyPr/>
          <a:lstStyle/>
          <a:p>
            <a:fld id="{F2CEA1DF-4D34-4F08-A606-E2548D842555}" type="slidenum">
              <a:rPr lang="en-US" smtClean="0"/>
              <a:t>7</a:t>
            </a:fld>
            <a:endParaRPr lang="en-US" dirty="0"/>
          </a:p>
        </p:txBody>
      </p:sp>
    </p:spTree>
    <p:extLst>
      <p:ext uri="{BB962C8B-B14F-4D97-AF65-F5344CB8AC3E}">
        <p14:creationId xmlns:p14="http://schemas.microsoft.com/office/powerpoint/2010/main" val="1267499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8105E-EB37-1954-69C9-47882386FA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030FFA-8405-0180-F855-1AAB9D6D4AB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8AF2DF5-3860-4AF7-AB20-08AACE5A62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6F13A1-83E0-FB5E-8460-5A0458A72834}"/>
              </a:ext>
            </a:extLst>
          </p:cNvPr>
          <p:cNvSpPr>
            <a:spLocks noGrp="1"/>
          </p:cNvSpPr>
          <p:nvPr>
            <p:ph type="sldNum" sz="quarter" idx="10"/>
          </p:nvPr>
        </p:nvSpPr>
        <p:spPr/>
        <p:txBody>
          <a:bodyPr/>
          <a:lstStyle/>
          <a:p>
            <a:fld id="{F2CEA1DF-4D34-4F08-A606-E2548D842555}" type="slidenum">
              <a:rPr lang="en-US" smtClean="0"/>
              <a:t>8</a:t>
            </a:fld>
            <a:endParaRPr lang="en-US" dirty="0"/>
          </a:p>
        </p:txBody>
      </p:sp>
    </p:spTree>
    <p:extLst>
      <p:ext uri="{BB962C8B-B14F-4D97-AF65-F5344CB8AC3E}">
        <p14:creationId xmlns:p14="http://schemas.microsoft.com/office/powerpoint/2010/main" val="340516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4D54E-8FF8-29C3-D97A-8221AEAE75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1A25A-A6EE-1412-D286-5614FF29172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72FF7E2-6B03-6C6F-F993-A01CD2811A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B9DE4C-8DCB-D60C-FB89-8527AEF1ADB2}"/>
              </a:ext>
            </a:extLst>
          </p:cNvPr>
          <p:cNvSpPr>
            <a:spLocks noGrp="1"/>
          </p:cNvSpPr>
          <p:nvPr>
            <p:ph type="sldNum" sz="quarter" idx="10"/>
          </p:nvPr>
        </p:nvSpPr>
        <p:spPr/>
        <p:txBody>
          <a:bodyPr/>
          <a:lstStyle/>
          <a:p>
            <a:fld id="{F2CEA1DF-4D34-4F08-A606-E2548D842555}" type="slidenum">
              <a:rPr lang="en-US" smtClean="0"/>
              <a:t>9</a:t>
            </a:fld>
            <a:endParaRPr lang="en-US" dirty="0"/>
          </a:p>
        </p:txBody>
      </p:sp>
    </p:spTree>
    <p:extLst>
      <p:ext uri="{BB962C8B-B14F-4D97-AF65-F5344CB8AC3E}">
        <p14:creationId xmlns:p14="http://schemas.microsoft.com/office/powerpoint/2010/main" val="4046415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distinction between "From Last Scheduled Evaluation" and "Roll Over Goals From Previous Evaluation" is that the former pulls goals specifically from the last evaluation generated by the same scheduled program, while "Roll Over Goals From Previous Evaluation" is designed to carry forward goals more broadly from the previous evaluation. In other words, the "Roll Over Goals From Previous Evaluation" option will pull the goals from the last evaluation that the employee had, so it will not matter if the goals are from a totally different review form. </a:t>
            </a:r>
          </a:p>
          <a:p>
            <a:endParaRPr lang="en-US" dirty="0"/>
          </a:p>
          <a:p>
            <a:r>
              <a:rPr lang="en-US" dirty="0"/>
              <a:t>The "From Last Scheduled Evaluation" option will only pull from the last evaluation for the employee using the same evaluation program. </a:t>
            </a:r>
          </a:p>
          <a:p>
            <a:endParaRPr lang="en-US" dirty="0"/>
          </a:p>
        </p:txBody>
      </p:sp>
      <p:sp>
        <p:nvSpPr>
          <p:cNvPr id="4" name="Slide Number Placeholder 3"/>
          <p:cNvSpPr>
            <a:spLocks noGrp="1"/>
          </p:cNvSpPr>
          <p:nvPr>
            <p:ph type="sldNum" sz="quarter" idx="5"/>
          </p:nvPr>
        </p:nvSpPr>
        <p:spPr/>
        <p:txBody>
          <a:bodyPr/>
          <a:lstStyle/>
          <a:p>
            <a:fld id="{B78D3DF5-D891-40CD-94AC-1CFB271B2053}" type="slidenum">
              <a:rPr lang="en-US" smtClean="0"/>
              <a:t>20</a:t>
            </a:fld>
            <a:endParaRPr lang="en-US" dirty="0"/>
          </a:p>
        </p:txBody>
      </p:sp>
    </p:spTree>
    <p:extLst>
      <p:ext uri="{BB962C8B-B14F-4D97-AF65-F5344CB8AC3E}">
        <p14:creationId xmlns:p14="http://schemas.microsoft.com/office/powerpoint/2010/main" val="675038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21950-E583-4A7A-960A-1E3D68C54C84}" type="slidenum">
              <a:rPr lang="en-US" smtClean="0"/>
              <a:t>30</a:t>
            </a:fld>
            <a:endParaRPr lang="en-US" dirty="0"/>
          </a:p>
        </p:txBody>
      </p:sp>
    </p:spTree>
    <p:extLst>
      <p:ext uri="{BB962C8B-B14F-4D97-AF65-F5344CB8AC3E}">
        <p14:creationId xmlns:p14="http://schemas.microsoft.com/office/powerpoint/2010/main" val="117218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5/18/2026</a:t>
            </a:fld>
            <a:endParaRPr lang="en-US" dirty="0"/>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dirty="0"/>
          </a:p>
        </p:txBody>
      </p:sp>
    </p:spTree>
    <p:extLst>
      <p:ext uri="{BB962C8B-B14F-4D97-AF65-F5344CB8AC3E}">
        <p14:creationId xmlns:p14="http://schemas.microsoft.com/office/powerpoint/2010/main" val="1687855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5/18/2026</a:t>
            </a:fld>
            <a:endParaRPr lang="en-US" dirty="0"/>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dirty="0"/>
          </a:p>
        </p:txBody>
      </p:sp>
    </p:spTree>
    <p:extLst>
      <p:ext uri="{BB962C8B-B14F-4D97-AF65-F5344CB8AC3E}">
        <p14:creationId xmlns:p14="http://schemas.microsoft.com/office/powerpoint/2010/main" val="210819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5/18/2026</a:t>
            </a:fld>
            <a:endParaRPr lang="en-US" dirty="0"/>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dirty="0"/>
          </a:p>
        </p:txBody>
      </p:sp>
    </p:spTree>
    <p:extLst>
      <p:ext uri="{BB962C8B-B14F-4D97-AF65-F5344CB8AC3E}">
        <p14:creationId xmlns:p14="http://schemas.microsoft.com/office/powerpoint/2010/main" val="110657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5/18/2026</a:t>
            </a:fld>
            <a:endParaRPr lang="en-US" dirty="0"/>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dirty="0"/>
          </a:p>
        </p:txBody>
      </p:sp>
    </p:spTree>
    <p:extLst>
      <p:ext uri="{BB962C8B-B14F-4D97-AF65-F5344CB8AC3E}">
        <p14:creationId xmlns:p14="http://schemas.microsoft.com/office/powerpoint/2010/main" val="168767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5/18/2026</a:t>
            </a:fld>
            <a:endParaRPr lang="en-US" dirty="0"/>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dirty="0"/>
          </a:p>
        </p:txBody>
      </p:sp>
    </p:spTree>
    <p:extLst>
      <p:ext uri="{BB962C8B-B14F-4D97-AF65-F5344CB8AC3E}">
        <p14:creationId xmlns:p14="http://schemas.microsoft.com/office/powerpoint/2010/main" val="2968956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5/18/2026</a:t>
            </a:fld>
            <a:endParaRPr lang="en-US" dirty="0"/>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dirty="0"/>
          </a:p>
        </p:txBody>
      </p:sp>
    </p:spTree>
    <p:extLst>
      <p:ext uri="{BB962C8B-B14F-4D97-AF65-F5344CB8AC3E}">
        <p14:creationId xmlns:p14="http://schemas.microsoft.com/office/powerpoint/2010/main" val="771350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5/18/2026</a:t>
            </a:fld>
            <a:endParaRPr lang="en-US" dirty="0"/>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dirty="0"/>
          </a:p>
        </p:txBody>
      </p:sp>
    </p:spTree>
    <p:extLst>
      <p:ext uri="{BB962C8B-B14F-4D97-AF65-F5344CB8AC3E}">
        <p14:creationId xmlns:p14="http://schemas.microsoft.com/office/powerpoint/2010/main" val="4219970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5/18/2026</a:t>
            </a:fld>
            <a:endParaRPr lang="en-US" dirty="0"/>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dirty="0"/>
          </a:p>
        </p:txBody>
      </p:sp>
    </p:spTree>
    <p:extLst>
      <p:ext uri="{BB962C8B-B14F-4D97-AF65-F5344CB8AC3E}">
        <p14:creationId xmlns:p14="http://schemas.microsoft.com/office/powerpoint/2010/main" val="185481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5/18/2026</a:t>
            </a:fld>
            <a:endParaRPr lang="en-US" dirty="0"/>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dirty="0"/>
          </a:p>
        </p:txBody>
      </p:sp>
    </p:spTree>
    <p:extLst>
      <p:ext uri="{BB962C8B-B14F-4D97-AF65-F5344CB8AC3E}">
        <p14:creationId xmlns:p14="http://schemas.microsoft.com/office/powerpoint/2010/main" val="228907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5/18/2026</a:t>
            </a:fld>
            <a:endParaRPr lang="en-US" dirty="0"/>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dirty="0"/>
          </a:p>
        </p:txBody>
      </p:sp>
    </p:spTree>
    <p:extLst>
      <p:ext uri="{BB962C8B-B14F-4D97-AF65-F5344CB8AC3E}">
        <p14:creationId xmlns:p14="http://schemas.microsoft.com/office/powerpoint/2010/main" val="2410543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5/18/2026</a:t>
            </a:fld>
            <a:endParaRPr lang="en-US" dirty="0"/>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dirty="0"/>
          </a:p>
        </p:txBody>
      </p:sp>
    </p:spTree>
    <p:extLst>
      <p:ext uri="{BB962C8B-B14F-4D97-AF65-F5344CB8AC3E}">
        <p14:creationId xmlns:p14="http://schemas.microsoft.com/office/powerpoint/2010/main" val="20056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F07CD3FD-BE54-4400-942B-C6C15AA73DFD}" type="datetimeFigureOut">
              <a:rPr lang="en-US" smtClean="0"/>
              <a:t>5/18/2026</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A4C0CD32-A6C8-4BA5-B3DF-D8325E32CAA4}" type="slidenum">
              <a:rPr lang="en-US" smtClean="0"/>
              <a:t>‹#›</a:t>
            </a:fld>
            <a:endParaRPr lang="en-US" dirty="0"/>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60599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login.neoed.com/signin?sitecode=US&amp;returnUrl=https://unified.neoed.com/dashboar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hrtraining@rowan.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sites.rowan.edu/hr/training/index1.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Hand placing stars">
            <a:extLst>
              <a:ext uri="{FF2B5EF4-FFF2-40B4-BE49-F238E27FC236}">
                <a16:creationId xmlns:a16="http://schemas.microsoft.com/office/drawing/2014/main" id="{2D66DABB-C781-5772-CB37-5C3C9247B0A9}"/>
              </a:ext>
            </a:extLst>
          </p:cNvPr>
          <p:cNvPicPr>
            <a:picLocks noChangeAspect="1"/>
          </p:cNvPicPr>
          <p:nvPr/>
        </p:nvPicPr>
        <p:blipFill rotWithShape="1">
          <a:blip r:embed="rId3"/>
          <a:srcRect t="15730"/>
          <a:stretch/>
        </p:blipFill>
        <p:spPr>
          <a:xfrm>
            <a:off x="-406" y="0"/>
            <a:ext cx="12191979" cy="6857989"/>
          </a:xfrm>
          <a:prstGeom prst="rect">
            <a:avLst/>
          </a:prstGeom>
        </p:spPr>
      </p:pic>
      <p:sp>
        <p:nvSpPr>
          <p:cNvPr id="11" name="Rectangle 10">
            <a:extLst>
              <a:ext uri="{FF2B5EF4-FFF2-40B4-BE49-F238E27FC236}">
                <a16:creationId xmlns:a16="http://schemas.microsoft.com/office/drawing/2014/main" id="{9BD78BA5-2579-4D62-B68F-2289D39BF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651962-4A1B-9C8F-D5FF-BF7629CE8028}"/>
              </a:ext>
            </a:extLst>
          </p:cNvPr>
          <p:cNvSpPr>
            <a:spLocks noGrp="1"/>
          </p:cNvSpPr>
          <p:nvPr>
            <p:ph type="ctrTitle"/>
          </p:nvPr>
        </p:nvSpPr>
        <p:spPr>
          <a:xfrm>
            <a:off x="486888" y="825584"/>
            <a:ext cx="7910492" cy="812924"/>
          </a:xfrm>
        </p:spPr>
        <p:txBody>
          <a:bodyPr anchor="t">
            <a:normAutofit/>
          </a:bodyPr>
          <a:lstStyle/>
          <a:p>
            <a:r>
              <a:rPr lang="en-US" b="1" dirty="0">
                <a:solidFill>
                  <a:srgbClr val="FFFFFF"/>
                </a:solidFill>
                <a:latin typeface="Times New Roman" panose="02020603050405020304" pitchFamily="18" charset="0"/>
                <a:cs typeface="Times New Roman" panose="02020603050405020304" pitchFamily="18" charset="0"/>
              </a:rPr>
              <a:t>Effective Performance Reviews</a:t>
            </a:r>
          </a:p>
        </p:txBody>
      </p:sp>
      <p:sp>
        <p:nvSpPr>
          <p:cNvPr id="3" name="Subtitle 2">
            <a:extLst>
              <a:ext uri="{FF2B5EF4-FFF2-40B4-BE49-F238E27FC236}">
                <a16:creationId xmlns:a16="http://schemas.microsoft.com/office/drawing/2014/main" id="{51998E18-5024-1CBA-68BE-B0A354E19060}"/>
              </a:ext>
            </a:extLst>
          </p:cNvPr>
          <p:cNvSpPr>
            <a:spLocks noGrp="1"/>
          </p:cNvSpPr>
          <p:nvPr>
            <p:ph type="subTitle" idx="1"/>
          </p:nvPr>
        </p:nvSpPr>
        <p:spPr>
          <a:xfrm>
            <a:off x="925289" y="5253051"/>
            <a:ext cx="6778099" cy="1026979"/>
          </a:xfrm>
        </p:spPr>
        <p:txBody>
          <a:bodyPr anchor="t">
            <a:normAutofit/>
          </a:bodyPr>
          <a:lstStyle/>
          <a:p>
            <a:r>
              <a:rPr lang="en-US" sz="2400" spc="0" dirty="0">
                <a:solidFill>
                  <a:srgbClr val="FFFFFF"/>
                </a:solidFill>
                <a:latin typeface="Times New Roman" panose="02020603050405020304" pitchFamily="18" charset="0"/>
                <a:cs typeface="Times New Roman" panose="02020603050405020304" pitchFamily="18" charset="0"/>
              </a:rPr>
              <a:t>A major factor in employee success and engagement</a:t>
            </a:r>
          </a:p>
        </p:txBody>
      </p:sp>
      <p:cxnSp>
        <p:nvCxnSpPr>
          <p:cNvPr id="13" name="Straight Connector 12">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75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24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FEDB1-53E3-2BF5-8B9A-44FF496DC66B}"/>
            </a:ext>
          </a:extLst>
        </p:cNvPr>
        <p:cNvGrpSpPr/>
        <p:nvPr/>
      </p:nvGrpSpPr>
      <p:grpSpPr>
        <a:xfrm>
          <a:off x="0" y="0"/>
          <a:ext cx="0" cy="0"/>
          <a:chOff x="0" y="0"/>
          <a:chExt cx="0" cy="0"/>
        </a:xfrm>
      </p:grpSpPr>
      <p:pic>
        <p:nvPicPr>
          <p:cNvPr id="5" name="Picture 4" descr="White cut out stars in blue background">
            <a:extLst>
              <a:ext uri="{FF2B5EF4-FFF2-40B4-BE49-F238E27FC236}">
                <a16:creationId xmlns:a16="http://schemas.microsoft.com/office/drawing/2014/main" id="{6817BA23-659B-D060-C675-2FCD6BFA338A}"/>
              </a:ext>
            </a:extLst>
          </p:cNvPr>
          <p:cNvPicPr>
            <a:picLocks noChangeAspect="1"/>
          </p:cNvPicPr>
          <p:nvPr/>
        </p:nvPicPr>
        <p:blipFill rotWithShape="1">
          <a:blip r:embed="rId2">
            <a:alphaModFix/>
          </a:blip>
          <a:srcRect t="8010" b="1990"/>
          <a:stretch/>
        </p:blipFill>
        <p:spPr>
          <a:xfrm>
            <a:off x="0" y="10"/>
            <a:ext cx="12191979" cy="6857990"/>
          </a:xfrm>
          <a:prstGeom prst="rect">
            <a:avLst/>
          </a:prstGeom>
          <a:noFill/>
        </p:spPr>
      </p:pic>
      <p:sp>
        <p:nvSpPr>
          <p:cNvPr id="2" name="Title 1">
            <a:extLst>
              <a:ext uri="{FF2B5EF4-FFF2-40B4-BE49-F238E27FC236}">
                <a16:creationId xmlns:a16="http://schemas.microsoft.com/office/drawing/2014/main" id="{0D67B65C-5545-B868-A456-C444330562E8}"/>
              </a:ext>
            </a:extLst>
          </p:cNvPr>
          <p:cNvSpPr>
            <a:spLocks noGrp="1"/>
          </p:cNvSpPr>
          <p:nvPr>
            <p:ph type="ctrTitle"/>
          </p:nvPr>
        </p:nvSpPr>
        <p:spPr>
          <a:xfrm>
            <a:off x="84455" y="915130"/>
            <a:ext cx="11846560" cy="918210"/>
          </a:xfrm>
        </p:spPr>
        <p:txBody>
          <a:bodyPr anchor="b">
            <a:noAutofit/>
          </a:bodyPr>
          <a:lstStyle/>
          <a:p>
            <a:pPr algn="ctr"/>
            <a:r>
              <a:rPr lang="en-US" sz="44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 2:</a:t>
            </a:r>
            <a:r>
              <a:rPr lang="en-US" sz="44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NEOED Perform System</a:t>
            </a:r>
            <a:endParaRPr lang="en-US" sz="4400" dirty="0">
              <a:solidFill>
                <a:srgbClr val="FFFFFF"/>
              </a:solidFill>
              <a:latin typeface="Times New Roman" panose="02020603050405020304" pitchFamily="18" charset="0"/>
              <a:cs typeface="Times New Roman" panose="02020603050405020304" pitchFamily="18" charset="0"/>
            </a:endParaRPr>
          </a:p>
        </p:txBody>
      </p:sp>
      <p:sp>
        <p:nvSpPr>
          <p:cNvPr id="11" name="Date Placeholder 3">
            <a:extLst>
              <a:ext uri="{FF2B5EF4-FFF2-40B4-BE49-F238E27FC236}">
                <a16:creationId xmlns:a16="http://schemas.microsoft.com/office/drawing/2014/main" id="{A27F17A7-A662-1FB0-52ED-D55BF636CAB9}"/>
              </a:ext>
            </a:extLst>
          </p:cNvPr>
          <p:cNvSpPr>
            <a:spLocks noGrp="1"/>
          </p:cNvSpPr>
          <p:nvPr>
            <p:ph type="dt" sz="half" idx="10"/>
          </p:nvPr>
        </p:nvSpPr>
        <p:spPr>
          <a:xfrm>
            <a:off x="912628" y="6356350"/>
            <a:ext cx="2743200" cy="365125"/>
          </a:xfrm>
        </p:spPr>
        <p:txBody>
          <a:bodyPr/>
          <a:lstStyle/>
          <a:p>
            <a:pPr>
              <a:spcAft>
                <a:spcPts val="600"/>
              </a:spcAft>
            </a:pPr>
            <a:fld id="{4D160122-537A-4FB2-A3FD-B4A4F86F3559}" type="datetime1">
              <a:rPr lang="en-US" smtClean="0">
                <a:solidFill>
                  <a:srgbClr val="FFFFFF"/>
                </a:solidFill>
                <a:effectLst>
                  <a:outerShdw blurRad="38100" dist="38100" dir="2700000" algn="tl">
                    <a:srgbClr val="000000">
                      <a:alpha val="43137"/>
                    </a:srgbClr>
                  </a:outerShdw>
                </a:effectLst>
              </a:rPr>
              <a:pPr>
                <a:spcAft>
                  <a:spcPts val="600"/>
                </a:spcAft>
              </a:pPr>
              <a:t>5/18/2026</a:t>
            </a:fld>
            <a:endParaRPr lang="en-US" dirty="0">
              <a:solidFill>
                <a:srgbClr val="FFFFFF"/>
              </a:solidFill>
              <a:effectLst>
                <a:outerShdw blurRad="38100" dist="38100" dir="2700000" algn="tl">
                  <a:srgbClr val="000000">
                    <a:alpha val="43137"/>
                  </a:srgbClr>
                </a:outerShdw>
              </a:effectLst>
            </a:endParaRPr>
          </a:p>
        </p:txBody>
      </p:sp>
      <p:sp>
        <p:nvSpPr>
          <p:cNvPr id="15" name="Slide Number Placeholder 5">
            <a:extLst>
              <a:ext uri="{FF2B5EF4-FFF2-40B4-BE49-F238E27FC236}">
                <a16:creationId xmlns:a16="http://schemas.microsoft.com/office/drawing/2014/main" id="{878EC7FF-CEBE-12E5-A7AF-0C02F46AFFB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solidFill>
                  <a:srgbClr val="FFFFFF"/>
                </a:solidFill>
                <a:effectLst>
                  <a:outerShdw blurRad="38100" dist="38100" dir="2700000" algn="tl">
                    <a:srgbClr val="000000">
                      <a:alpha val="43137"/>
                    </a:srgbClr>
                  </a:outerShdw>
                </a:effectLst>
              </a:rPr>
              <a:pPr>
                <a:spcAft>
                  <a:spcPts val="600"/>
                </a:spcAft>
              </a:pPr>
              <a:t>10</a:t>
            </a:fld>
            <a:endParaRPr lang="en-US"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5742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C0760-8B66-9A9C-A936-A523F9D773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7C0FC4-4C54-F87E-1406-61CCCD879752}"/>
              </a:ext>
            </a:extLst>
          </p:cNvPr>
          <p:cNvSpPr>
            <a:spLocks noGrp="1"/>
          </p:cNvSpPr>
          <p:nvPr>
            <p:ph type="title"/>
          </p:nvPr>
        </p:nvSpPr>
        <p:spPr>
          <a:xfrm>
            <a:off x="1868037" y="232821"/>
            <a:ext cx="7958153" cy="671290"/>
          </a:xfrm>
        </p:spPr>
        <p:txBody>
          <a:bodyPr>
            <a:noAutofit/>
          </a:bodyPr>
          <a:lstStyle/>
          <a:p>
            <a:pPr algn="ctr">
              <a:defRPr/>
            </a:pPr>
            <a:r>
              <a:rPr lang="en-US"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NeoEd – Single Sign-on access </a:t>
            </a:r>
            <a:br>
              <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rPr>
            </a:br>
            <a:endPar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endParaRPr>
          </a:p>
        </p:txBody>
      </p:sp>
      <p:sp>
        <p:nvSpPr>
          <p:cNvPr id="17411" name="Content Placeholder 2">
            <a:extLst>
              <a:ext uri="{FF2B5EF4-FFF2-40B4-BE49-F238E27FC236}">
                <a16:creationId xmlns:a16="http://schemas.microsoft.com/office/drawing/2014/main" id="{59B9C71E-D4E5-9A0A-CC1B-46FB7EB03ECE}"/>
              </a:ext>
            </a:extLst>
          </p:cNvPr>
          <p:cNvSpPr>
            <a:spLocks noGrp="1"/>
          </p:cNvSpPr>
          <p:nvPr>
            <p:ph idx="1"/>
          </p:nvPr>
        </p:nvSpPr>
        <p:spPr>
          <a:xfrm>
            <a:off x="378373" y="1192901"/>
            <a:ext cx="11435254" cy="1883608"/>
          </a:xfrm>
        </p:spPr>
        <p:txBody>
          <a:bodyPr>
            <a:normAutofit fontScale="70000" lnSpcReduction="20000"/>
          </a:bodyPr>
          <a:lstStyle/>
          <a:p>
            <a:pPr marL="342900" lvl="1" indent="-342900">
              <a:lnSpc>
                <a:spcPct val="100000"/>
              </a:lnSpc>
              <a:spcAft>
                <a:spcPts val="1200"/>
              </a:spcAft>
            </a:pPr>
            <a:r>
              <a:rPr lang="en-US" sz="2800" dirty="0">
                <a:latin typeface="Times New Roman" panose="02020603050405020304" pitchFamily="18" charset="0"/>
                <a:ea typeface="Tahoma" panose="020B0604030504040204" pitchFamily="34" charset="0"/>
                <a:cs typeface="Times New Roman" panose="02020603050405020304" pitchFamily="18" charset="0"/>
              </a:rPr>
              <a:t>HR website &gt; Organizational Development &gt; Performance Management</a:t>
            </a:r>
            <a:endParaRPr lang="en-US" sz="2800" dirty="0">
              <a:latin typeface="Times New Roman" panose="02020603050405020304" pitchFamily="18" charset="0"/>
              <a:ea typeface="Tahoma" panose="020B0604030504040204" pitchFamily="34" charset="0"/>
              <a:cs typeface="Times New Roman" panose="02020603050405020304" pitchFamily="18" charset="0"/>
              <a:hlinkClick r:id="rId2"/>
            </a:endParaRPr>
          </a:p>
          <a:p>
            <a:pPr marL="342900" lvl="1" indent="-342900">
              <a:lnSpc>
                <a:spcPct val="100000"/>
              </a:lnSpc>
              <a:spcAft>
                <a:spcPts val="1200"/>
              </a:spcAft>
            </a:pPr>
            <a:r>
              <a:rPr lang="en-US" sz="2800" dirty="0">
                <a:latin typeface="Times New Roman" panose="02020603050405020304" pitchFamily="18" charset="0"/>
                <a:ea typeface="Tahoma" panose="020B0604030504040204" pitchFamily="34" charset="0"/>
                <a:cs typeface="Times New Roman" panose="02020603050405020304" pitchFamily="18" charset="0"/>
                <a:hlinkClick r:id="rId2"/>
              </a:rPr>
              <a:t>NEOED Perform</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pPr marL="342900" lvl="1" indent="-342900">
              <a:lnSpc>
                <a:spcPct val="100000"/>
              </a:lnSpc>
              <a:spcAft>
                <a:spcPts val="1200"/>
              </a:spcAft>
            </a:pPr>
            <a:r>
              <a:rPr lang="en-US" sz="2800" dirty="0">
                <a:latin typeface="Times New Roman" panose="02020603050405020304" pitchFamily="18" charset="0"/>
                <a:ea typeface="Tahoma" panose="020B0604030504040204" pitchFamily="34" charset="0"/>
                <a:cs typeface="Times New Roman" panose="02020603050405020304" pitchFamily="18" charset="0"/>
              </a:rPr>
              <a:t>Select Login with SSO on the NeoEd sign-in page.</a:t>
            </a:r>
          </a:p>
          <a:p>
            <a:pPr marL="900684" lvl="3" indent="-342900">
              <a:lnSpc>
                <a:spcPct val="100000"/>
              </a:lnSpc>
              <a:spcAft>
                <a:spcPts val="1200"/>
              </a:spcAft>
            </a:pPr>
            <a:r>
              <a:rPr lang="en-US" sz="2600" dirty="0">
                <a:latin typeface="Times New Roman" panose="02020603050405020304" pitchFamily="18" charset="0"/>
                <a:ea typeface="Tahoma" panose="020B0604030504040204" pitchFamily="34" charset="0"/>
                <a:cs typeface="Times New Roman" panose="02020603050405020304" pitchFamily="18" charset="0"/>
              </a:rPr>
              <a:t>Don’t enter your credentials in the Username and Password fields (you’ll receive an error message).</a:t>
            </a:r>
          </a:p>
          <a:p>
            <a:pPr marL="0" lvl="1" indent="0">
              <a:lnSpc>
                <a:spcPct val="100000"/>
              </a:lnSpc>
              <a:spcAft>
                <a:spcPts val="1200"/>
              </a:spcAft>
              <a:buNone/>
            </a:pPr>
            <a:endParaRPr lang="en-US" sz="2600" dirty="0">
              <a:latin typeface="Tahoma" panose="020B0604030504040204" pitchFamily="34" charset="0"/>
              <a:ea typeface="Tahoma" panose="020B0604030504040204" pitchFamily="34" charset="0"/>
              <a:cs typeface="Tahoma" panose="020B0604030504040204" pitchFamily="34" charset="0"/>
            </a:endParaRPr>
          </a:p>
        </p:txBody>
      </p:sp>
      <p:pic>
        <p:nvPicPr>
          <p:cNvPr id="1032" name="Picture 8" descr="Select Login with SSO on the NeoEd sign in page.">
            <a:extLst>
              <a:ext uri="{FF2B5EF4-FFF2-40B4-BE49-F238E27FC236}">
                <a16:creationId xmlns:a16="http://schemas.microsoft.com/office/drawing/2014/main" id="{F833F443-2096-7C30-A458-42B0B2F516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809" r="25160" b="22829"/>
          <a:stretch>
            <a:fillRect/>
          </a:stretch>
        </p:blipFill>
        <p:spPr bwMode="auto">
          <a:xfrm>
            <a:off x="2630393" y="2965794"/>
            <a:ext cx="6433443" cy="3739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277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4B255-E20B-C03F-5F82-F5FA994EDC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91C293-CE66-3C1C-BC10-4A6F4BF18F26}"/>
              </a:ext>
            </a:extLst>
          </p:cNvPr>
          <p:cNvSpPr>
            <a:spLocks noGrp="1"/>
          </p:cNvSpPr>
          <p:nvPr>
            <p:ph type="title"/>
          </p:nvPr>
        </p:nvSpPr>
        <p:spPr>
          <a:xfrm>
            <a:off x="2290027" y="243095"/>
            <a:ext cx="7958153" cy="671290"/>
          </a:xfrm>
        </p:spPr>
        <p:txBody>
          <a:bodyPr>
            <a:noAutofit/>
          </a:bodyPr>
          <a:lstStyle/>
          <a:p>
            <a:pPr algn="ctr">
              <a:defRPr/>
            </a:pPr>
            <a:r>
              <a:rPr lang="en-US"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NeoEd – Single Sign-on access </a:t>
            </a:r>
            <a:br>
              <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rPr>
            </a:br>
            <a:endPar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endParaRPr>
          </a:p>
        </p:txBody>
      </p:sp>
      <p:sp>
        <p:nvSpPr>
          <p:cNvPr id="17411" name="Content Placeholder 2">
            <a:extLst>
              <a:ext uri="{FF2B5EF4-FFF2-40B4-BE49-F238E27FC236}">
                <a16:creationId xmlns:a16="http://schemas.microsoft.com/office/drawing/2014/main" id="{3258E05F-DD66-1F2F-E343-F30F496B7AF7}"/>
              </a:ext>
            </a:extLst>
          </p:cNvPr>
          <p:cNvSpPr>
            <a:spLocks noGrp="1"/>
          </p:cNvSpPr>
          <p:nvPr>
            <p:ph idx="1"/>
          </p:nvPr>
        </p:nvSpPr>
        <p:spPr>
          <a:xfrm>
            <a:off x="430925" y="1290913"/>
            <a:ext cx="7237958" cy="671289"/>
          </a:xfrm>
        </p:spPr>
        <p:txBody>
          <a:bodyPr>
            <a:normAutofit/>
          </a:bodyPr>
          <a:lstStyle/>
          <a:p>
            <a:pPr marL="342900" lvl="1" indent="-342900">
              <a:lnSpc>
                <a:spcPct val="100000"/>
              </a:lnSpc>
              <a:spcAft>
                <a:spcPts val="1200"/>
              </a:spcAft>
            </a:pPr>
            <a:r>
              <a:rPr lang="en-US" sz="2800" dirty="0">
                <a:latin typeface="Times New Roman" panose="02020603050405020304" pitchFamily="18" charset="0"/>
                <a:ea typeface="Tahoma" panose="020B0604030504040204" pitchFamily="34" charset="0"/>
                <a:cs typeface="Times New Roman" panose="02020603050405020304" pitchFamily="18" charset="0"/>
              </a:rPr>
              <a:t>Enter rowan, the field is not case-sensitive. </a:t>
            </a:r>
          </a:p>
          <a:p>
            <a:pPr marL="0" lvl="1" indent="0">
              <a:lnSpc>
                <a:spcPct val="100000"/>
              </a:lnSpc>
              <a:spcAft>
                <a:spcPts val="1200"/>
              </a:spcAft>
              <a:buNone/>
            </a:pPr>
            <a:endParaRPr lang="en-US" sz="2600" dirty="0">
              <a:latin typeface="Tahoma" panose="020B0604030504040204" pitchFamily="34" charset="0"/>
              <a:ea typeface="Tahoma" panose="020B0604030504040204" pitchFamily="34" charset="0"/>
              <a:cs typeface="Tahoma" panose="020B0604030504040204" pitchFamily="34" charset="0"/>
            </a:endParaRPr>
          </a:p>
        </p:txBody>
      </p:sp>
      <p:pic>
        <p:nvPicPr>
          <p:cNvPr id="2052" name="Picture 4" descr="Enter rowan, the field is not case-sensitive. ">
            <a:extLst>
              <a:ext uri="{FF2B5EF4-FFF2-40B4-BE49-F238E27FC236}">
                <a16:creationId xmlns:a16="http://schemas.microsoft.com/office/drawing/2014/main" id="{817D9F9B-84EF-BDBB-7DDB-0D96F3FD7A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673" t="11538" r="22038" b="23450"/>
          <a:stretch>
            <a:fillRect/>
          </a:stretch>
        </p:blipFill>
        <p:spPr bwMode="auto">
          <a:xfrm>
            <a:off x="800099" y="1962202"/>
            <a:ext cx="3286125" cy="24955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33463EE-DFEB-6C39-018F-C8E16BE1FF10}"/>
              </a:ext>
            </a:extLst>
          </p:cNvPr>
          <p:cNvSpPr txBox="1"/>
          <p:nvPr/>
        </p:nvSpPr>
        <p:spPr>
          <a:xfrm>
            <a:off x="5641675" y="2170333"/>
            <a:ext cx="3491740" cy="492443"/>
          </a:xfrm>
          <a:prstGeom prst="rect">
            <a:avLst/>
          </a:prstGeom>
          <a:noFill/>
        </p:spPr>
        <p:txBody>
          <a:bodyPr wrap="square">
            <a:spAutoFit/>
          </a:bodyPr>
          <a:lstStyle/>
          <a:p>
            <a:pPr marL="285750" indent="-285750" rtl="0">
              <a:spcBef>
                <a:spcPts val="1400"/>
              </a:spcBef>
              <a:buFont typeface="Arial" panose="020B0604020202020204" pitchFamily="34" charset="0"/>
              <a:buChar char="•"/>
            </a:pPr>
            <a:r>
              <a:rPr lang="en-US" sz="2600" dirty="0">
                <a:latin typeface="Tahoma" panose="020B0604030504040204" pitchFamily="34" charset="0"/>
                <a:ea typeface="Tahoma" panose="020B0604030504040204" pitchFamily="34" charset="0"/>
                <a:cs typeface="Tahoma" panose="020B0604030504040204" pitchFamily="34" charset="0"/>
              </a:rPr>
              <a:t>3. Select Continue.</a:t>
            </a:r>
          </a:p>
        </p:txBody>
      </p:sp>
      <p:pic>
        <p:nvPicPr>
          <p:cNvPr id="2054" name="Picture 6" descr="Select Continue.">
            <a:extLst>
              <a:ext uri="{FF2B5EF4-FFF2-40B4-BE49-F238E27FC236}">
                <a16:creationId xmlns:a16="http://schemas.microsoft.com/office/drawing/2014/main" id="{7433103A-ED7A-DF70-E689-B2213E6D97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35" t="2282" r="24698" b="40636"/>
          <a:stretch>
            <a:fillRect/>
          </a:stretch>
        </p:blipFill>
        <p:spPr bwMode="auto">
          <a:xfrm>
            <a:off x="5785272" y="2811138"/>
            <a:ext cx="2987616" cy="219110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D594645-9ECB-603C-1C4B-1314B422C573}"/>
              </a:ext>
            </a:extLst>
          </p:cNvPr>
          <p:cNvSpPr txBox="1">
            <a:spLocks/>
          </p:cNvSpPr>
          <p:nvPr/>
        </p:nvSpPr>
        <p:spPr>
          <a:xfrm>
            <a:off x="3571336" y="5405181"/>
            <a:ext cx="8317767" cy="1209724"/>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Aft>
                <a:spcPts val="1200"/>
              </a:spcAft>
            </a:pPr>
            <a:r>
              <a:rPr lang="en-US" sz="4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Note:</a:t>
            </a:r>
            <a:r>
              <a:rPr lang="en-US" sz="4400" b="1"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a:latin typeface="Times New Roman" panose="02020603050405020304" pitchFamily="18" charset="0"/>
                <a:ea typeface="Tahoma" panose="020B0604030504040204" pitchFamily="34" charset="0"/>
                <a:cs typeface="Times New Roman" panose="02020603050405020304" pitchFamily="18" charset="0"/>
              </a:rPr>
              <a:t>After this step, you will be brought to the NEOED Dashboard </a:t>
            </a:r>
            <a:r>
              <a:rPr lang="en-US" sz="36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if you are already signed into other Rowan applications</a:t>
            </a:r>
            <a:r>
              <a:rPr lang="en-US" sz="3600" dirty="0">
                <a:latin typeface="Times New Roman" panose="02020603050405020304" pitchFamily="18" charset="0"/>
                <a:ea typeface="Tahoma" panose="020B0604030504040204" pitchFamily="34" charset="0"/>
                <a:cs typeface="Times New Roman" panose="02020603050405020304" pitchFamily="18" charset="0"/>
              </a:rPr>
              <a:t> (Example: Banner). </a:t>
            </a:r>
          </a:p>
          <a:p>
            <a:pPr marL="0" lvl="1" indent="0">
              <a:lnSpc>
                <a:spcPct val="100000"/>
              </a:lnSpc>
              <a:spcAft>
                <a:spcPts val="1200"/>
              </a:spcAft>
              <a:buFont typeface="Arial" panose="020B0604020202020204" pitchFamily="34" charset="0"/>
              <a:buNone/>
            </a:pPr>
            <a:endParaRPr 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1065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899DF-B9E4-DD71-B8AA-2E82DBA46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DB6013-1D18-BA15-9952-75B9CCDA6AEB}"/>
              </a:ext>
            </a:extLst>
          </p:cNvPr>
          <p:cNvSpPr>
            <a:spLocks noGrp="1"/>
          </p:cNvSpPr>
          <p:nvPr>
            <p:ph type="title"/>
          </p:nvPr>
        </p:nvSpPr>
        <p:spPr>
          <a:xfrm>
            <a:off x="1858707" y="217216"/>
            <a:ext cx="7958153" cy="671290"/>
          </a:xfrm>
        </p:spPr>
        <p:txBody>
          <a:bodyPr>
            <a:no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NeoEd – Single Sign-on access </a:t>
            </a:r>
            <a:br>
              <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rPr>
            </a:br>
            <a:endPar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endParaRPr>
          </a:p>
        </p:txBody>
      </p:sp>
      <p:sp>
        <p:nvSpPr>
          <p:cNvPr id="17411" name="Content Placeholder 2">
            <a:extLst>
              <a:ext uri="{FF2B5EF4-FFF2-40B4-BE49-F238E27FC236}">
                <a16:creationId xmlns:a16="http://schemas.microsoft.com/office/drawing/2014/main" id="{4417669A-102F-9C1B-EAEB-BF2E4FFA92A8}"/>
              </a:ext>
            </a:extLst>
          </p:cNvPr>
          <p:cNvSpPr>
            <a:spLocks noGrp="1"/>
          </p:cNvSpPr>
          <p:nvPr>
            <p:ph idx="1"/>
          </p:nvPr>
        </p:nvSpPr>
        <p:spPr>
          <a:xfrm>
            <a:off x="378373" y="1168134"/>
            <a:ext cx="11655476" cy="865691"/>
          </a:xfrm>
        </p:spPr>
        <p:txBody>
          <a:bodyPr>
            <a:normAutofit fontScale="62500" lnSpcReduction="20000"/>
          </a:bodyPr>
          <a:lstStyle/>
          <a:p>
            <a:pPr marL="342900" lvl="1" indent="-342900">
              <a:lnSpc>
                <a:spcPct val="100000"/>
              </a:lnSpc>
              <a:spcAft>
                <a:spcPts val="1200"/>
              </a:spcAft>
            </a:pPr>
            <a:r>
              <a:rPr lang="en-US" sz="3800" dirty="0">
                <a:latin typeface="Times New Roman" panose="02020603050405020304" pitchFamily="18" charset="0"/>
                <a:ea typeface="Tahoma" panose="020B0604030504040204" pitchFamily="34" charset="0"/>
                <a:cs typeface="Times New Roman" panose="02020603050405020304" pitchFamily="18" charset="0"/>
              </a:rPr>
              <a:t>When the Rowan log in screen appears, enter your Rowan NetID and Password, and select Login. </a:t>
            </a:r>
          </a:p>
          <a:p>
            <a:pPr marL="0" lvl="1" indent="0">
              <a:lnSpc>
                <a:spcPct val="100000"/>
              </a:lnSpc>
              <a:spcAft>
                <a:spcPts val="1200"/>
              </a:spcAft>
              <a:buNone/>
            </a:pPr>
            <a:endParaRPr lang="en-US" sz="2600" dirty="0">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a:extLst>
              <a:ext uri="{FF2B5EF4-FFF2-40B4-BE49-F238E27FC236}">
                <a16:creationId xmlns:a16="http://schemas.microsoft.com/office/drawing/2014/main" id="{B3EAA955-443A-85DC-46D3-B0C6348DC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7111" y="2051829"/>
            <a:ext cx="5942881" cy="363803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A5A54CE-81AC-78A5-5DD8-416E314A531D}"/>
              </a:ext>
            </a:extLst>
          </p:cNvPr>
          <p:cNvSpPr txBox="1">
            <a:spLocks/>
          </p:cNvSpPr>
          <p:nvPr/>
        </p:nvSpPr>
        <p:spPr>
          <a:xfrm>
            <a:off x="378373" y="5901013"/>
            <a:ext cx="11435254" cy="54976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Aft>
                <a:spcPts val="1200"/>
              </a:spcAft>
            </a:pPr>
            <a:r>
              <a:rPr lang="en-US" sz="2600" dirty="0">
                <a:latin typeface="Times New Roman" panose="02020603050405020304" pitchFamily="18" charset="0"/>
                <a:ea typeface="Tahoma" panose="020B0604030504040204" pitchFamily="34" charset="0"/>
                <a:cs typeface="Times New Roman" panose="02020603050405020304" pitchFamily="18" charset="0"/>
              </a:rPr>
              <a:t>Enter Duo, if prompted. </a:t>
            </a:r>
          </a:p>
          <a:p>
            <a:pPr marL="342900" lvl="1" indent="-342900">
              <a:lnSpc>
                <a:spcPct val="100000"/>
              </a:lnSpc>
              <a:spcAft>
                <a:spcPts val="1200"/>
              </a:spcAft>
            </a:pPr>
            <a:endParaRPr lang="en-US" sz="2600" dirty="0">
              <a:latin typeface="Tahoma" panose="020B0604030504040204" pitchFamily="34" charset="0"/>
              <a:ea typeface="Tahoma" panose="020B0604030504040204" pitchFamily="34" charset="0"/>
              <a:cs typeface="Tahoma" panose="020B0604030504040204" pitchFamily="34" charset="0"/>
            </a:endParaRPr>
          </a:p>
          <a:p>
            <a:pPr marL="0" lvl="1" indent="0">
              <a:lnSpc>
                <a:spcPct val="100000"/>
              </a:lnSpc>
              <a:spcAft>
                <a:spcPts val="1200"/>
              </a:spcAft>
              <a:buFont typeface="Arial" panose="020B0604020202020204" pitchFamily="34" charset="0"/>
              <a:buNone/>
            </a:pPr>
            <a:endParaRPr 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5437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9001E-2284-4D5E-9DA1-601148D0E9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602797-E9E2-4335-B83B-F5F821873CC4}"/>
              </a:ext>
            </a:extLst>
          </p:cNvPr>
          <p:cNvSpPr>
            <a:spLocks noGrp="1"/>
          </p:cNvSpPr>
          <p:nvPr>
            <p:ph type="title"/>
          </p:nvPr>
        </p:nvSpPr>
        <p:spPr>
          <a:xfrm>
            <a:off x="1988103" y="178405"/>
            <a:ext cx="7958153" cy="671290"/>
          </a:xfrm>
        </p:spPr>
        <p:txBody>
          <a:bodyPr>
            <a:no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NeoEd – System Navigation </a:t>
            </a:r>
            <a:br>
              <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rPr>
            </a:br>
            <a:endPar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endParaRPr>
          </a:p>
        </p:txBody>
      </p:sp>
      <p:sp>
        <p:nvSpPr>
          <p:cNvPr id="17411" name="Content Placeholder 2">
            <a:extLst>
              <a:ext uri="{FF2B5EF4-FFF2-40B4-BE49-F238E27FC236}">
                <a16:creationId xmlns:a16="http://schemas.microsoft.com/office/drawing/2014/main" id="{544B4052-53BD-2F63-03CE-E0D39E4E1B71}"/>
              </a:ext>
            </a:extLst>
          </p:cNvPr>
          <p:cNvSpPr>
            <a:spLocks noGrp="1"/>
          </p:cNvSpPr>
          <p:nvPr>
            <p:ph idx="1"/>
          </p:nvPr>
        </p:nvSpPr>
        <p:spPr>
          <a:xfrm>
            <a:off x="189781" y="1022221"/>
            <a:ext cx="11800936" cy="798841"/>
          </a:xfrm>
        </p:spPr>
        <p:txBody>
          <a:bodyPr>
            <a:normAutofit/>
          </a:bodyPr>
          <a:lstStyle/>
          <a:p>
            <a:pPr marL="342900" lvl="1" indent="-342900">
              <a:spcAft>
                <a:spcPts val="1200"/>
              </a:spcAft>
            </a:pPr>
            <a:r>
              <a:rPr lang="en-US" sz="1500" dirty="0">
                <a:latin typeface="Times New Roman" panose="02020603050405020304" pitchFamily="18" charset="0"/>
                <a:ea typeface="Tahoma" panose="020B0604030504040204" pitchFamily="34" charset="0"/>
                <a:cs typeface="Times New Roman" panose="02020603050405020304" pitchFamily="18" charset="0"/>
              </a:rPr>
              <a:t>All users start on the Home screen, which reflects the employee point of view. The system consists of several menus and a dashboard. The dashboard contains links to other parts of the system that allow you to begin processes or sort and view information right from the dashboard. </a:t>
            </a:r>
          </a:p>
          <a:p>
            <a:pPr marL="342900" lvl="1" indent="-342900">
              <a:lnSpc>
                <a:spcPct val="100000"/>
              </a:lnSpc>
              <a:spcAft>
                <a:spcPts val="1200"/>
              </a:spcAft>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lvl="1" indent="0">
              <a:lnSpc>
                <a:spcPct val="100000"/>
              </a:lnSpc>
              <a:spcAft>
                <a:spcPts val="1200"/>
              </a:spcAft>
              <a:buNone/>
            </a:pPr>
            <a:endParaRPr 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1EB8A283-4967-487E-6824-34040E22903D}"/>
              </a:ext>
            </a:extLst>
          </p:cNvPr>
          <p:cNvSpPr txBox="1">
            <a:spLocks/>
          </p:cNvSpPr>
          <p:nvPr/>
        </p:nvSpPr>
        <p:spPr>
          <a:xfrm>
            <a:off x="189781" y="5098211"/>
            <a:ext cx="11637035" cy="175978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lnSpc>
                <a:spcPct val="100000"/>
              </a:lnSpc>
              <a:spcAft>
                <a:spcPts val="1200"/>
              </a:spcAft>
            </a:pPr>
            <a:r>
              <a:rPr lang="en-US" sz="4800" b="1" dirty="0">
                <a:latin typeface="Times New Roman" panose="02020603050405020304" pitchFamily="18" charset="0"/>
                <a:ea typeface="Tahoma" panose="020B0604030504040204" pitchFamily="34" charset="0"/>
                <a:cs typeface="Times New Roman" panose="02020603050405020304" pitchFamily="18" charset="0"/>
              </a:rPr>
              <a:t>2. NeoEd Logo - </a:t>
            </a:r>
            <a:r>
              <a:rPr lang="en-US" sz="4800" dirty="0">
                <a:latin typeface="Times New Roman" panose="02020603050405020304" pitchFamily="18" charset="0"/>
                <a:ea typeface="Tahoma" panose="020B0604030504040204" pitchFamily="34" charset="0"/>
                <a:cs typeface="Times New Roman" panose="02020603050405020304" pitchFamily="18" charset="0"/>
              </a:rPr>
              <a:t>Takes you back to the home screen. </a:t>
            </a:r>
            <a:r>
              <a:rPr lang="en-US" sz="4800" b="1" dirty="0">
                <a:latin typeface="Times New Roman" panose="02020603050405020304" pitchFamily="18" charset="0"/>
                <a:ea typeface="Tahoma" panose="020B0604030504040204" pitchFamily="34" charset="0"/>
                <a:cs typeface="Times New Roman" panose="02020603050405020304" pitchFamily="18" charset="0"/>
              </a:rPr>
              <a:t>3.</a:t>
            </a:r>
            <a:r>
              <a:rPr lang="en-US" sz="4800" dirty="0">
                <a:latin typeface="Times New Roman" panose="02020603050405020304" pitchFamily="18" charset="0"/>
                <a:ea typeface="Tahoma" panose="020B0604030504040204" pitchFamily="34" charset="0"/>
                <a:cs typeface="Times New Roman" panose="02020603050405020304" pitchFamily="18" charset="0"/>
              </a:rPr>
              <a:t> </a:t>
            </a:r>
            <a:r>
              <a:rPr lang="en-US" sz="4800" b="1" dirty="0">
                <a:latin typeface="Times New Roman" panose="02020603050405020304" pitchFamily="18" charset="0"/>
                <a:ea typeface="Tahoma" panose="020B0604030504040204" pitchFamily="34" charset="0"/>
                <a:cs typeface="Times New Roman" panose="02020603050405020304" pitchFamily="18" charset="0"/>
              </a:rPr>
              <a:t>Search -</a:t>
            </a:r>
            <a:r>
              <a:rPr lang="en-US" sz="4800" dirty="0">
                <a:latin typeface="Times New Roman" panose="02020603050405020304" pitchFamily="18" charset="0"/>
                <a:ea typeface="Tahoma" panose="020B0604030504040204" pitchFamily="34" charset="0"/>
                <a:cs typeface="Times New Roman" panose="02020603050405020304" pitchFamily="18" charset="0"/>
              </a:rPr>
              <a:t> Allows a user to search within the application. </a:t>
            </a:r>
            <a:r>
              <a:rPr lang="en-US" sz="4800" b="1" dirty="0">
                <a:latin typeface="Times New Roman" panose="02020603050405020304" pitchFamily="18" charset="0"/>
                <a:ea typeface="Tahoma" panose="020B0604030504040204" pitchFamily="34" charset="0"/>
                <a:cs typeface="Times New Roman" panose="02020603050405020304" pitchFamily="18" charset="0"/>
              </a:rPr>
              <a:t>4. Calendar -</a:t>
            </a:r>
            <a:r>
              <a:rPr lang="en-US" sz="4800" dirty="0">
                <a:latin typeface="Times New Roman" panose="02020603050405020304" pitchFamily="18" charset="0"/>
                <a:ea typeface="Tahoma" panose="020B0604030504040204" pitchFamily="34" charset="0"/>
                <a:cs typeface="Times New Roman" panose="02020603050405020304" pitchFamily="18" charset="0"/>
              </a:rPr>
              <a:t> provides a view of the calendar of events. </a:t>
            </a:r>
          </a:p>
          <a:p>
            <a:pPr marL="342900" lvl="1" indent="-342900">
              <a:lnSpc>
                <a:spcPct val="100000"/>
              </a:lnSpc>
              <a:spcAft>
                <a:spcPts val="1200"/>
              </a:spcAft>
            </a:pPr>
            <a:r>
              <a:rPr lang="en-US" sz="4800" b="1" dirty="0">
                <a:latin typeface="Times New Roman" panose="02020603050405020304" pitchFamily="18" charset="0"/>
                <a:ea typeface="Tahoma" panose="020B0604030504040204" pitchFamily="34" charset="0"/>
                <a:cs typeface="Times New Roman" panose="02020603050405020304" pitchFamily="18" charset="0"/>
              </a:rPr>
              <a:t>5. Notifications -</a:t>
            </a:r>
            <a:r>
              <a:rPr lang="en-US" sz="4800" dirty="0">
                <a:latin typeface="Times New Roman" panose="02020603050405020304" pitchFamily="18" charset="0"/>
                <a:ea typeface="Tahoma" panose="020B0604030504040204" pitchFamily="34" charset="0"/>
                <a:cs typeface="Times New Roman" panose="02020603050405020304" pitchFamily="18" charset="0"/>
              </a:rPr>
              <a:t> lists any notifications for actions you must take within NeoEd Perform, items to view, or indications that others have taken action or completed tasks. </a:t>
            </a:r>
          </a:p>
          <a:p>
            <a:pPr marL="342900" lvl="1" indent="-342900">
              <a:lnSpc>
                <a:spcPct val="100000"/>
              </a:lnSpc>
              <a:spcAft>
                <a:spcPts val="1200"/>
              </a:spcAft>
            </a:pPr>
            <a:r>
              <a:rPr lang="en-US" sz="4800" b="1" dirty="0">
                <a:latin typeface="Times New Roman" panose="02020603050405020304" pitchFamily="18" charset="0"/>
                <a:ea typeface="Tahoma" panose="020B0604030504040204" pitchFamily="34" charset="0"/>
                <a:cs typeface="Times New Roman" panose="02020603050405020304" pitchFamily="18" charset="0"/>
              </a:rPr>
              <a:t>6. Tasks - </a:t>
            </a:r>
            <a:r>
              <a:rPr lang="en-US" sz="4800" dirty="0">
                <a:latin typeface="Times New Roman" panose="02020603050405020304" pitchFamily="18" charset="0"/>
                <a:ea typeface="Tahoma" panose="020B0604030504040204" pitchFamily="34" charset="0"/>
                <a:cs typeface="Times New Roman" panose="02020603050405020304" pitchFamily="18" charset="0"/>
              </a:rPr>
              <a:t>lists tasks that must be completed within NeoEd Perform. </a:t>
            </a:r>
            <a:r>
              <a:rPr lang="en-US" sz="4800" b="1" dirty="0">
                <a:latin typeface="Times New Roman" panose="02020603050405020304" pitchFamily="18" charset="0"/>
                <a:ea typeface="Tahoma" panose="020B0604030504040204" pitchFamily="34" charset="0"/>
                <a:cs typeface="Times New Roman" panose="02020603050405020304" pitchFamily="18" charset="0"/>
              </a:rPr>
              <a:t>7. User Menu - </a:t>
            </a:r>
            <a:r>
              <a:rPr lang="en-US" sz="4800" dirty="0">
                <a:latin typeface="Times New Roman" panose="02020603050405020304" pitchFamily="18" charset="0"/>
                <a:ea typeface="Tahoma" panose="020B0604030504040204" pitchFamily="34" charset="0"/>
                <a:cs typeface="Times New Roman" panose="02020603050405020304" pitchFamily="18" charset="0"/>
              </a:rPr>
              <a:t>gives access to your user profile, password settings, and allows you to sign out.</a:t>
            </a:r>
          </a:p>
          <a:p>
            <a:pPr marL="342900" lvl="1" indent="-342900">
              <a:lnSpc>
                <a:spcPct val="100000"/>
              </a:lnSpc>
              <a:spcAft>
                <a:spcPts val="1200"/>
              </a:spcAft>
            </a:pPr>
            <a:r>
              <a:rPr lang="en-US" sz="4800" b="1" dirty="0">
                <a:latin typeface="Times New Roman" panose="02020603050405020304" pitchFamily="18" charset="0"/>
                <a:ea typeface="Tahoma" panose="020B0604030504040204" pitchFamily="34" charset="0"/>
                <a:cs typeface="Times New Roman" panose="02020603050405020304" pitchFamily="18" charset="0"/>
              </a:rPr>
              <a:t>8. Dashboard Tabs - </a:t>
            </a:r>
            <a:r>
              <a:rPr lang="en-US" sz="4800" dirty="0">
                <a:latin typeface="Times New Roman" panose="02020603050405020304" pitchFamily="18" charset="0"/>
                <a:ea typeface="Tahoma" panose="020B0604030504040204" pitchFamily="34" charset="0"/>
                <a:cs typeface="Times New Roman" panose="02020603050405020304" pitchFamily="18" charset="0"/>
              </a:rPr>
              <a:t>Allows you to switch between dashboards and access your tasks, people, performance evaluations, and reports. </a:t>
            </a:r>
          </a:p>
          <a:p>
            <a:pPr marL="342900" lvl="1" indent="-342900">
              <a:lnSpc>
                <a:spcPct val="100000"/>
              </a:lnSpc>
              <a:spcAft>
                <a:spcPts val="1200"/>
              </a:spcAft>
            </a:pPr>
            <a:r>
              <a:rPr lang="en-US" sz="4800" b="1" dirty="0">
                <a:latin typeface="Times New Roman" panose="02020603050405020304" pitchFamily="18" charset="0"/>
                <a:ea typeface="Tahoma" panose="020B0604030504040204" pitchFamily="34" charset="0"/>
                <a:cs typeface="Times New Roman" panose="02020603050405020304" pitchFamily="18" charset="0"/>
              </a:rPr>
              <a:t>9. Dashboard - </a:t>
            </a:r>
            <a:r>
              <a:rPr lang="en-US" sz="4800" dirty="0">
                <a:latin typeface="Times New Roman" panose="02020603050405020304" pitchFamily="18" charset="0"/>
                <a:ea typeface="Tahoma" panose="020B0604030504040204" pitchFamily="34" charset="0"/>
                <a:cs typeface="Times New Roman" panose="02020603050405020304" pitchFamily="18" charset="0"/>
              </a:rPr>
              <a:t>Gives an overview of the system, creating shortcuts to areas and actions. </a:t>
            </a:r>
          </a:p>
          <a:p>
            <a:pPr marL="0" lvl="1" indent="0">
              <a:lnSpc>
                <a:spcPct val="100000"/>
              </a:lnSpc>
              <a:spcAft>
                <a:spcPts val="1200"/>
              </a:spcAft>
              <a:buFont typeface="Arial" panose="020B0604020202020204" pitchFamily="34" charset="0"/>
              <a:buNone/>
            </a:pPr>
            <a:endParaRPr lang="en-US" sz="2600" dirty="0">
              <a:latin typeface="Tahoma" panose="020B0604030504040204" pitchFamily="34" charset="0"/>
              <a:ea typeface="Tahoma" panose="020B0604030504040204" pitchFamily="34" charset="0"/>
              <a:cs typeface="Tahoma" panose="020B0604030504040204" pitchFamily="34" charset="0"/>
            </a:endParaRPr>
          </a:p>
        </p:txBody>
      </p:sp>
      <p:pic>
        <p:nvPicPr>
          <p:cNvPr id="4102" name="Picture 6">
            <a:extLst>
              <a:ext uri="{FF2B5EF4-FFF2-40B4-BE49-F238E27FC236}">
                <a16:creationId xmlns:a16="http://schemas.microsoft.com/office/drawing/2014/main" id="{677DB4B8-1A51-CF2D-4A12-1DBB019F29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89" t="3243" r="2792" b="2401"/>
          <a:stretch>
            <a:fillRect/>
          </a:stretch>
        </p:blipFill>
        <p:spPr bwMode="auto">
          <a:xfrm>
            <a:off x="3223980" y="1721813"/>
            <a:ext cx="5540458" cy="3203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61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38340-7A3E-0B39-05C4-6FA620F776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820196-D634-DDB3-A833-02797346F865}"/>
              </a:ext>
            </a:extLst>
          </p:cNvPr>
          <p:cNvSpPr>
            <a:spLocks noGrp="1"/>
          </p:cNvSpPr>
          <p:nvPr>
            <p:ph type="title"/>
          </p:nvPr>
        </p:nvSpPr>
        <p:spPr>
          <a:xfrm>
            <a:off x="1741523" y="244845"/>
            <a:ext cx="7958153" cy="671290"/>
          </a:xfrm>
        </p:spPr>
        <p:txBody>
          <a:bodyPr>
            <a:no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Journal Entries </a:t>
            </a:r>
            <a:br>
              <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rPr>
            </a:br>
            <a:endPar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endParaRPr>
          </a:p>
        </p:txBody>
      </p:sp>
      <p:sp>
        <p:nvSpPr>
          <p:cNvPr id="17411" name="Content Placeholder 2">
            <a:extLst>
              <a:ext uri="{FF2B5EF4-FFF2-40B4-BE49-F238E27FC236}">
                <a16:creationId xmlns:a16="http://schemas.microsoft.com/office/drawing/2014/main" id="{7C93B0FF-34C1-D5EF-527C-BA28B9E824AB}"/>
              </a:ext>
            </a:extLst>
          </p:cNvPr>
          <p:cNvSpPr>
            <a:spLocks noGrp="1"/>
          </p:cNvSpPr>
          <p:nvPr>
            <p:ph idx="1"/>
          </p:nvPr>
        </p:nvSpPr>
        <p:spPr>
          <a:xfrm>
            <a:off x="195532" y="1311290"/>
            <a:ext cx="11800936" cy="5212799"/>
          </a:xfrm>
        </p:spPr>
        <p:txBody>
          <a:bodyPr>
            <a:normAutofit lnSpcReduction="10000"/>
          </a:bodyPr>
          <a:lstStyle/>
          <a:p>
            <a:pPr marL="342900" lvl="1" indent="-342900">
              <a:lnSpc>
                <a:spcPct val="100000"/>
              </a:lnSpc>
              <a:spcAft>
                <a:spcPts val="1200"/>
              </a:spcAft>
            </a:pPr>
            <a:r>
              <a:rPr lang="en-US" sz="2400" dirty="0">
                <a:latin typeface="Times New Roman" panose="02020603050405020304" pitchFamily="18" charset="0"/>
                <a:ea typeface="Tahoma" panose="020B0604030504040204" pitchFamily="34" charset="0"/>
                <a:cs typeface="Times New Roman" panose="02020603050405020304" pitchFamily="18" charset="0"/>
              </a:rPr>
              <a:t>Ongoing notes linked to an employee record</a:t>
            </a:r>
          </a:p>
          <a:p>
            <a:pPr marL="900684" lvl="3" indent="-342900">
              <a:lnSpc>
                <a:spcPct val="100000"/>
              </a:lnSpc>
              <a:spcAft>
                <a:spcPts val="1200"/>
              </a:spcAft>
            </a:pPr>
            <a:r>
              <a:rPr lang="en-US" sz="2200" dirty="0">
                <a:latin typeface="Times New Roman" panose="02020603050405020304" pitchFamily="18" charset="0"/>
                <a:ea typeface="Tahoma" panose="020B0604030504040204" pitchFamily="34" charset="0"/>
                <a:cs typeface="Times New Roman" panose="02020603050405020304" pitchFamily="18" charset="0"/>
              </a:rPr>
              <a:t>Used to document achievements, concerns, and key events</a:t>
            </a:r>
          </a:p>
          <a:p>
            <a:pPr marL="342900" lvl="1" indent="-342900">
              <a:lnSpc>
                <a:spcPct val="100000"/>
              </a:lnSpc>
              <a:spcAft>
                <a:spcPts val="1200"/>
              </a:spcAft>
            </a:pPr>
            <a:r>
              <a:rPr lang="en-US" sz="2400" dirty="0">
                <a:latin typeface="Times New Roman" panose="02020603050405020304" pitchFamily="18" charset="0"/>
                <a:ea typeface="Tahoma" panose="020B0604030504040204" pitchFamily="34" charset="0"/>
                <a:cs typeface="Times New Roman" panose="02020603050405020304" pitchFamily="18" charset="0"/>
              </a:rPr>
              <a:t>Entries can include text, attachments, and prior documentation</a:t>
            </a:r>
          </a:p>
          <a:p>
            <a:pPr marL="900684" lvl="3" indent="-342900">
              <a:lnSpc>
                <a:spcPct val="110000"/>
              </a:lnSpc>
              <a:spcAft>
                <a:spcPts val="1200"/>
              </a:spcAft>
            </a:pPr>
            <a:r>
              <a:rPr lang="en-US" sz="2200" dirty="0">
                <a:latin typeface="Times New Roman" panose="02020603050405020304" pitchFamily="18" charset="0"/>
                <a:ea typeface="Tahoma" panose="020B0604030504040204" pitchFamily="34" charset="0"/>
                <a:cs typeface="Times New Roman" panose="02020603050405020304" pitchFamily="18" charset="0"/>
              </a:rPr>
              <a:t>May be shared with the employee or leadership (at creation or later)</a:t>
            </a:r>
          </a:p>
          <a:p>
            <a:pPr marL="342900" lvl="1" indent="-342900">
              <a:lnSpc>
                <a:spcPct val="100000"/>
              </a:lnSpc>
              <a:spcAft>
                <a:spcPts val="1200"/>
              </a:spcAft>
            </a:pPr>
            <a:r>
              <a:rPr lang="en-US" sz="2400" dirty="0">
                <a:latin typeface="Times New Roman" panose="02020603050405020304" pitchFamily="18" charset="0"/>
                <a:ea typeface="Tahoma" panose="020B0604030504040204" pitchFamily="34" charset="0"/>
                <a:cs typeface="Times New Roman" panose="02020603050405020304" pitchFamily="18" charset="0"/>
              </a:rPr>
              <a:t>To create a journal entry:</a:t>
            </a:r>
          </a:p>
          <a:p>
            <a:pPr marL="900684" lvl="3" indent="-342900">
              <a:spcAft>
                <a:spcPts val="1200"/>
              </a:spcAft>
            </a:pPr>
            <a:r>
              <a:rPr lang="en-US" sz="2200" dirty="0">
                <a:latin typeface="Times New Roman" panose="02020603050405020304" pitchFamily="18" charset="0"/>
                <a:ea typeface="Tahoma" panose="020B0604030504040204" pitchFamily="34" charset="0"/>
                <a:cs typeface="Times New Roman" panose="02020603050405020304" pitchFamily="18" charset="0"/>
              </a:rPr>
              <a:t>Go to </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Performance → Journal Entry </a:t>
            </a:r>
            <a:r>
              <a:rPr lang="en-US" sz="2200" dirty="0">
                <a:latin typeface="Times New Roman" panose="02020603050405020304" pitchFamily="18" charset="0"/>
                <a:ea typeface="Tahoma" panose="020B0604030504040204" pitchFamily="34" charset="0"/>
                <a:cs typeface="Times New Roman" panose="02020603050405020304" pitchFamily="18" charset="0"/>
              </a:rPr>
              <a:t>(or from the Home tab)</a:t>
            </a:r>
          </a:p>
          <a:p>
            <a:pPr marL="900684" lvl="3" indent="-342900">
              <a:spcAft>
                <a:spcPts val="1200"/>
              </a:spcAft>
            </a:pPr>
            <a:r>
              <a:rPr lang="en-US" sz="2200" dirty="0">
                <a:latin typeface="Times New Roman" panose="02020603050405020304" pitchFamily="18" charset="0"/>
                <a:ea typeface="Tahoma" panose="020B0604030504040204" pitchFamily="34" charset="0"/>
                <a:cs typeface="Times New Roman" panose="02020603050405020304" pitchFamily="18" charset="0"/>
              </a:rPr>
              <a:t>Select the employee</a:t>
            </a:r>
          </a:p>
          <a:p>
            <a:pPr marL="900684" lvl="3" indent="-342900">
              <a:spcAft>
                <a:spcPts val="1200"/>
              </a:spcAft>
            </a:pPr>
            <a:r>
              <a:rPr lang="en-US" sz="2200" dirty="0">
                <a:latin typeface="Times New Roman" panose="02020603050405020304" pitchFamily="18" charset="0"/>
                <a:ea typeface="Tahoma" panose="020B0604030504040204" pitchFamily="34" charset="0"/>
                <a:cs typeface="Times New Roman" panose="02020603050405020304" pitchFamily="18" charset="0"/>
              </a:rPr>
              <a:t>Enter details, add attachments if needed, and click </a:t>
            </a:r>
            <a:r>
              <a:rPr lang="en-US" sz="24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Submit Journal Entry</a:t>
            </a:r>
            <a:endParaRPr lang="en-US" sz="2200" b="1" dirty="0">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a:p>
            <a:pPr marL="900684" lvl="3" indent="-342900">
              <a:spcAft>
                <a:spcPts val="1200"/>
              </a:spcAft>
            </a:pPr>
            <a:r>
              <a:rPr lang="en-US" sz="2200" dirty="0">
                <a:latin typeface="Times New Roman" panose="02020603050405020304" pitchFamily="18" charset="0"/>
                <a:ea typeface="Tahoma" panose="020B0604030504040204" pitchFamily="34" charset="0"/>
                <a:cs typeface="Times New Roman" panose="02020603050405020304" pitchFamily="18" charset="0"/>
              </a:rPr>
              <a:t>See the Managerial Reviews Knowledge Base article for more information</a:t>
            </a:r>
          </a:p>
          <a:p>
            <a:pPr marL="342900" lvl="1" indent="-342900">
              <a:lnSpc>
                <a:spcPct val="100000"/>
              </a:lnSpc>
              <a:spcAft>
                <a:spcPts val="1200"/>
              </a:spcAft>
            </a:pPr>
            <a:endParaRPr lang="en-US" sz="1600" dirty="0">
              <a:latin typeface="Times New Roman" panose="02020603050405020304" pitchFamily="18" charset="0"/>
              <a:ea typeface="Tahoma" panose="020B0604030504040204" pitchFamily="34" charset="0"/>
              <a:cs typeface="Times New Roman" panose="02020603050405020304" pitchFamily="18" charset="0"/>
            </a:endParaRPr>
          </a:p>
          <a:p>
            <a:pPr marL="342900" lvl="1" indent="-342900">
              <a:lnSpc>
                <a:spcPct val="100000"/>
              </a:lnSpc>
              <a:spcAft>
                <a:spcPts val="1200"/>
              </a:spcAft>
            </a:pPr>
            <a:endParaRPr lang="en-US" sz="1600" dirty="0">
              <a:latin typeface="Times New Roman" panose="02020603050405020304" pitchFamily="18" charset="0"/>
              <a:ea typeface="Tahoma" panose="020B0604030504040204" pitchFamily="34" charset="0"/>
              <a:cs typeface="Times New Roman" panose="02020603050405020304" pitchFamily="18" charset="0"/>
            </a:endParaRPr>
          </a:p>
          <a:p>
            <a:pPr marL="342900" lvl="1" indent="-342900">
              <a:lnSpc>
                <a:spcPct val="100000"/>
              </a:lnSpc>
              <a:spcAft>
                <a:spcPts val="1200"/>
              </a:spcAft>
            </a:pPr>
            <a:endParaRPr lang="en-US" sz="1600" dirty="0">
              <a:latin typeface="Tahoma" panose="020B0604030504040204" pitchFamily="34" charset="0"/>
              <a:ea typeface="Tahoma" panose="020B0604030504040204" pitchFamily="34" charset="0"/>
              <a:cs typeface="Tahoma" panose="020B0604030504040204" pitchFamily="34" charset="0"/>
            </a:endParaRPr>
          </a:p>
          <a:p>
            <a:pPr marL="0" lvl="1" indent="0">
              <a:lnSpc>
                <a:spcPct val="100000"/>
              </a:lnSpc>
              <a:spcAft>
                <a:spcPts val="1200"/>
              </a:spcAft>
              <a:buNone/>
            </a:pPr>
            <a:endParaRPr 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4510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 cut out stars in blue background">
            <a:extLst>
              <a:ext uri="{FF2B5EF4-FFF2-40B4-BE49-F238E27FC236}">
                <a16:creationId xmlns:a16="http://schemas.microsoft.com/office/drawing/2014/main" id="{5CB7750B-946A-59FB-F366-477324989E90}"/>
              </a:ext>
            </a:extLst>
          </p:cNvPr>
          <p:cNvPicPr>
            <a:picLocks noChangeAspect="1"/>
          </p:cNvPicPr>
          <p:nvPr/>
        </p:nvPicPr>
        <p:blipFill rotWithShape="1">
          <a:blip r:embed="rId2">
            <a:alphaModFix/>
          </a:blip>
          <a:srcRect t="8010" b="1990"/>
          <a:stretch/>
        </p:blipFill>
        <p:spPr>
          <a:xfrm>
            <a:off x="21" y="18151"/>
            <a:ext cx="12191979" cy="6857990"/>
          </a:xfrm>
          <a:prstGeom prst="rect">
            <a:avLst/>
          </a:prstGeom>
          <a:noFill/>
        </p:spPr>
      </p:pic>
      <p:sp>
        <p:nvSpPr>
          <p:cNvPr id="2" name="Title 1">
            <a:extLst>
              <a:ext uri="{FF2B5EF4-FFF2-40B4-BE49-F238E27FC236}">
                <a16:creationId xmlns:a16="http://schemas.microsoft.com/office/drawing/2014/main" id="{1A818EF6-7EC4-9896-92D8-DFEDF968FB97}"/>
              </a:ext>
            </a:extLst>
          </p:cNvPr>
          <p:cNvSpPr>
            <a:spLocks noGrp="1"/>
          </p:cNvSpPr>
          <p:nvPr>
            <p:ph type="ctrTitle"/>
          </p:nvPr>
        </p:nvSpPr>
        <p:spPr>
          <a:xfrm>
            <a:off x="132080" y="643890"/>
            <a:ext cx="11846560" cy="1347470"/>
          </a:xfrm>
        </p:spPr>
        <p:txBody>
          <a:bodyPr anchor="b">
            <a:noAutofit/>
          </a:bodyPr>
          <a:lstStyle/>
          <a:p>
            <a:pPr algn="ctr"/>
            <a:r>
              <a:rPr lang="en-US" sz="44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Completing the Managerial Performance Review</a:t>
            </a:r>
            <a:endParaRPr lang="en-US" sz="4400" dirty="0">
              <a:solidFill>
                <a:srgbClr val="FFFFFF"/>
              </a:solidFill>
              <a:latin typeface="Times New Roman" panose="02020603050405020304" pitchFamily="18" charset="0"/>
              <a:cs typeface="Times New Roman" panose="02020603050405020304" pitchFamily="18" charset="0"/>
            </a:endParaRPr>
          </a:p>
        </p:txBody>
      </p:sp>
      <p:sp>
        <p:nvSpPr>
          <p:cNvPr id="11" name="Date Placeholder 3">
            <a:extLst>
              <a:ext uri="{FF2B5EF4-FFF2-40B4-BE49-F238E27FC236}">
                <a16:creationId xmlns:a16="http://schemas.microsoft.com/office/drawing/2014/main" id="{E36EB3A5-E8FB-48A5-BB59-1E449A9F73BB}"/>
              </a:ext>
            </a:extLst>
          </p:cNvPr>
          <p:cNvSpPr>
            <a:spLocks noGrp="1"/>
          </p:cNvSpPr>
          <p:nvPr>
            <p:ph type="dt" sz="half" idx="10"/>
          </p:nvPr>
        </p:nvSpPr>
        <p:spPr>
          <a:xfrm>
            <a:off x="912628" y="6356350"/>
            <a:ext cx="2743200" cy="365125"/>
          </a:xfrm>
        </p:spPr>
        <p:txBody>
          <a:bodyPr/>
          <a:lstStyle/>
          <a:p>
            <a:pPr>
              <a:spcAft>
                <a:spcPts val="600"/>
              </a:spcAft>
            </a:pPr>
            <a:fld id="{4D160122-537A-4FB2-A3FD-B4A4F86F3559}" type="datetime1">
              <a:rPr lang="en-US" smtClean="0">
                <a:solidFill>
                  <a:srgbClr val="FFFFFF"/>
                </a:solidFill>
                <a:effectLst>
                  <a:outerShdw blurRad="38100" dist="38100" dir="2700000" algn="tl">
                    <a:srgbClr val="000000">
                      <a:alpha val="43137"/>
                    </a:srgbClr>
                  </a:outerShdw>
                </a:effectLst>
              </a:rPr>
              <a:pPr>
                <a:spcAft>
                  <a:spcPts val="600"/>
                </a:spcAft>
              </a:pPr>
              <a:t>5/18/2026</a:t>
            </a:fld>
            <a:endParaRPr lang="en-US" dirty="0">
              <a:solidFill>
                <a:srgbClr val="FFFFFF"/>
              </a:solidFill>
              <a:effectLst>
                <a:outerShdw blurRad="38100" dist="38100" dir="2700000" algn="tl">
                  <a:srgbClr val="000000">
                    <a:alpha val="43137"/>
                  </a:srgbClr>
                </a:outerShdw>
              </a:effectLst>
            </a:endParaRPr>
          </a:p>
        </p:txBody>
      </p:sp>
      <p:sp>
        <p:nvSpPr>
          <p:cNvPr id="15" name="Slide Number Placeholder 5">
            <a:extLst>
              <a:ext uri="{FF2B5EF4-FFF2-40B4-BE49-F238E27FC236}">
                <a16:creationId xmlns:a16="http://schemas.microsoft.com/office/drawing/2014/main" id="{28B954E5-2A8D-44FA-ABD2-4DE4CE1EE71F}"/>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solidFill>
                  <a:srgbClr val="FFFFFF"/>
                </a:solidFill>
                <a:effectLst>
                  <a:outerShdw blurRad="38100" dist="38100" dir="2700000" algn="tl">
                    <a:srgbClr val="000000">
                      <a:alpha val="43137"/>
                    </a:srgbClr>
                  </a:outerShdw>
                </a:effectLst>
              </a:rPr>
              <a:pPr>
                <a:spcAft>
                  <a:spcPts val="600"/>
                </a:spcAft>
              </a:pPr>
              <a:t>16</a:t>
            </a:fld>
            <a:endParaRPr lang="en-US"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5323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246A7-7336-4022-CF5A-ABD7B0A7EF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85D746-2E42-9170-4353-AA6BB01ED75A}"/>
              </a:ext>
            </a:extLst>
          </p:cNvPr>
          <p:cNvSpPr>
            <a:spLocks noGrp="1"/>
          </p:cNvSpPr>
          <p:nvPr>
            <p:ph type="title"/>
          </p:nvPr>
        </p:nvSpPr>
        <p:spPr>
          <a:xfrm>
            <a:off x="1751798" y="178406"/>
            <a:ext cx="7958153" cy="671290"/>
          </a:xfrm>
        </p:spPr>
        <p:txBody>
          <a:bodyPr>
            <a:noAutofit/>
          </a:bodyPr>
          <a:lstStyle/>
          <a:p>
            <a:pPr algn="ctr">
              <a:defRPr/>
            </a:pPr>
            <a:r>
              <a:rPr lang="en-US"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Managerial Review Workflow </a:t>
            </a:r>
            <a:br>
              <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rPr>
            </a:br>
            <a:endParaRPr lang="en-US" b="1" dirty="0">
              <a:solidFill>
                <a:schemeClr val="tx2">
                  <a:satMod val="130000"/>
                </a:schemeClr>
              </a:solidFill>
              <a:effectLst>
                <a:outerShdw blurRad="38100" dist="38100" dir="2700000" algn="tl">
                  <a:srgbClr val="000000">
                    <a:alpha val="43137"/>
                  </a:srgbClr>
                </a:outerShdw>
              </a:effectLst>
              <a:latin typeface="Aptos" panose="020B0004020202020204" pitchFamily="34" charset="0"/>
              <a:ea typeface="Source Sans Pro" panose="020B0503030403020204" pitchFamily="34" charset="0"/>
              <a:cs typeface="Tahoma" panose="020B0604030504040204" pitchFamily="34" charset="0"/>
            </a:endParaRPr>
          </a:p>
        </p:txBody>
      </p:sp>
      <p:sp>
        <p:nvSpPr>
          <p:cNvPr id="17411" name="Content Placeholder 2">
            <a:extLst>
              <a:ext uri="{FF2B5EF4-FFF2-40B4-BE49-F238E27FC236}">
                <a16:creationId xmlns:a16="http://schemas.microsoft.com/office/drawing/2014/main" id="{402893F7-0DD5-E162-7CDF-2449D1A86A94}"/>
              </a:ext>
            </a:extLst>
          </p:cNvPr>
          <p:cNvSpPr>
            <a:spLocks noGrp="1"/>
          </p:cNvSpPr>
          <p:nvPr>
            <p:ph idx="1"/>
          </p:nvPr>
        </p:nvSpPr>
        <p:spPr>
          <a:xfrm>
            <a:off x="189781" y="1133473"/>
            <a:ext cx="11861322" cy="5724527"/>
          </a:xfrm>
        </p:spPr>
        <p:txBody>
          <a:bodyPr>
            <a:normAutofit fontScale="77500" lnSpcReduction="20000"/>
          </a:bodyPr>
          <a:lstStyle/>
          <a:p>
            <a:pPr>
              <a:spcAft>
                <a:spcPts val="600"/>
              </a:spcAft>
            </a:pPr>
            <a:r>
              <a:rPr lang="en-US" sz="2100" b="1" dirty="0">
                <a:solidFill>
                  <a:srgbClr val="0070C0"/>
                </a:solidFill>
                <a:latin typeface="Times New Roman" panose="02020603050405020304" pitchFamily="18" charset="0"/>
                <a:cs typeface="Times New Roman" panose="02020603050405020304" pitchFamily="18" charset="0"/>
              </a:rPr>
              <a:t>Step 1:</a:t>
            </a:r>
            <a:r>
              <a:rPr lang="en-US" sz="2100" dirty="0">
                <a:latin typeface="Times New Roman" panose="02020603050405020304" pitchFamily="18" charset="0"/>
                <a:cs typeface="Times New Roman" panose="02020603050405020304" pitchFamily="18" charset="0"/>
              </a:rPr>
              <a:t> On </a:t>
            </a:r>
            <a:r>
              <a:rPr lang="en-US" sz="2100" b="1" dirty="0">
                <a:latin typeface="Times New Roman" panose="02020603050405020304" pitchFamily="18" charset="0"/>
                <a:cs typeface="Times New Roman" panose="02020603050405020304" pitchFamily="18" charset="0"/>
              </a:rPr>
              <a:t>June 1</a:t>
            </a:r>
            <a:r>
              <a:rPr lang="en-US" sz="2100" dirty="0">
                <a:latin typeface="Times New Roman" panose="02020603050405020304" pitchFamily="18" charset="0"/>
                <a:cs typeface="Times New Roman" panose="02020603050405020304" pitchFamily="18" charset="0"/>
              </a:rPr>
              <a:t>, the review form goes live in NEOED Perform and the Managerial Employee receives an e-mail alert that they can begin their self-evaluation.</a:t>
            </a:r>
            <a:endParaRPr lang="en-US" sz="2100" b="1" dirty="0">
              <a:latin typeface="Times New Roman" panose="02020603050405020304" pitchFamily="18" charset="0"/>
              <a:cs typeface="Times New Roman" panose="02020603050405020304" pitchFamily="18" charset="0"/>
            </a:endParaRPr>
          </a:p>
          <a:p>
            <a:pPr>
              <a:spcAft>
                <a:spcPts val="600"/>
              </a:spcAft>
            </a:pPr>
            <a:r>
              <a:rPr lang="en-US" sz="2100" b="1" dirty="0">
                <a:solidFill>
                  <a:srgbClr val="0070C0"/>
                </a:solidFill>
                <a:latin typeface="Times New Roman" panose="02020603050405020304" pitchFamily="18" charset="0"/>
                <a:cs typeface="Times New Roman" panose="02020603050405020304" pitchFamily="18" charset="0"/>
              </a:rPr>
              <a:t>Step 2:</a:t>
            </a:r>
            <a:r>
              <a:rPr lang="en-US" sz="2100" b="1"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The Managerial employee completes and submits their self-evaluation by </a:t>
            </a:r>
            <a:r>
              <a:rPr lang="en-US" sz="2100" b="1" dirty="0">
                <a:latin typeface="Times New Roman" panose="02020603050405020304" pitchFamily="18" charset="0"/>
                <a:cs typeface="Times New Roman" panose="02020603050405020304" pitchFamily="18" charset="0"/>
              </a:rPr>
              <a:t>June 15</a:t>
            </a:r>
            <a:r>
              <a:rPr lang="en-US" sz="2100" dirty="0">
                <a:latin typeface="Times New Roman" panose="02020603050405020304" pitchFamily="18" charset="0"/>
                <a:cs typeface="Times New Roman" panose="02020603050405020304" pitchFamily="18" charset="0"/>
              </a:rPr>
              <a:t>.</a:t>
            </a:r>
          </a:p>
          <a:p>
            <a:pPr>
              <a:spcAft>
                <a:spcPts val="600"/>
              </a:spcAft>
            </a:pPr>
            <a:r>
              <a:rPr lang="en-US" sz="2100" b="1" dirty="0">
                <a:solidFill>
                  <a:srgbClr val="0070C0"/>
                </a:solidFill>
                <a:latin typeface="Times New Roman" panose="02020603050405020304" pitchFamily="18" charset="0"/>
                <a:cs typeface="Times New Roman" panose="02020603050405020304" pitchFamily="18" charset="0"/>
              </a:rPr>
              <a:t>Step 3: </a:t>
            </a:r>
            <a:r>
              <a:rPr lang="en-US" sz="2100" dirty="0">
                <a:latin typeface="Times New Roman" panose="02020603050405020304" pitchFamily="18" charset="0"/>
                <a:cs typeface="Times New Roman" panose="02020603050405020304" pitchFamily="18" charset="0"/>
              </a:rPr>
              <a:t>Their direct manager completes their part of the review form based on their team member’s self-evaluation and performance, makes any necessary changes to goals, and submits it by </a:t>
            </a:r>
            <a:r>
              <a:rPr lang="en-US" sz="2100" b="1" dirty="0">
                <a:latin typeface="Times New Roman" panose="02020603050405020304" pitchFamily="18" charset="0"/>
                <a:cs typeface="Times New Roman" panose="02020603050405020304" pitchFamily="18" charset="0"/>
              </a:rPr>
              <a:t>July 15</a:t>
            </a:r>
            <a:r>
              <a:rPr lang="en-US" sz="2100" dirty="0">
                <a:latin typeface="Times New Roman" panose="02020603050405020304" pitchFamily="18" charset="0"/>
                <a:cs typeface="Times New Roman" panose="02020603050405020304" pitchFamily="18" charset="0"/>
              </a:rPr>
              <a:t>.</a:t>
            </a:r>
          </a:p>
          <a:p>
            <a:pPr>
              <a:spcAft>
                <a:spcPts val="600"/>
              </a:spcAft>
            </a:pPr>
            <a:r>
              <a:rPr lang="en-US" sz="2100" b="1" dirty="0">
                <a:solidFill>
                  <a:srgbClr val="0070C0"/>
                </a:solidFill>
                <a:latin typeface="Times New Roman" panose="02020603050405020304" pitchFamily="18" charset="0"/>
                <a:cs typeface="Times New Roman" panose="02020603050405020304" pitchFamily="18" charset="0"/>
              </a:rPr>
              <a:t>* Step 4:</a:t>
            </a:r>
            <a:r>
              <a:rPr lang="en-US" sz="2100" b="1" dirty="0">
                <a:latin typeface="Times New Roman" panose="02020603050405020304" pitchFamily="18" charset="0"/>
                <a:cs typeface="Times New Roman" panose="02020603050405020304" pitchFamily="18" charset="0"/>
              </a:rPr>
              <a:t> If </a:t>
            </a:r>
            <a:r>
              <a:rPr lang="en-US" sz="2100" dirty="0">
                <a:latin typeface="Times New Roman" panose="02020603050405020304" pitchFamily="18" charset="0"/>
                <a:cs typeface="Times New Roman" panose="02020603050405020304" pitchFamily="18" charset="0"/>
              </a:rPr>
              <a:t>the Overall Rating is “Does Not Meet Expectations” or “Partially Meets Expectations”, the review is sent to HR for approval and a signature. </a:t>
            </a:r>
          </a:p>
          <a:p>
            <a:pPr>
              <a:spcAft>
                <a:spcPts val="600"/>
              </a:spcAft>
            </a:pPr>
            <a:r>
              <a:rPr lang="en-US" sz="2100" b="1" dirty="0">
                <a:solidFill>
                  <a:srgbClr val="0070C0"/>
                </a:solidFill>
                <a:latin typeface="Times New Roman" panose="02020603050405020304" pitchFamily="18" charset="0"/>
                <a:cs typeface="Times New Roman" panose="02020603050405020304" pitchFamily="18" charset="0"/>
              </a:rPr>
              <a:t>Step 5: </a:t>
            </a:r>
            <a:r>
              <a:rPr lang="en-US" sz="2100" dirty="0">
                <a:latin typeface="Times New Roman" panose="02020603050405020304" pitchFamily="18" charset="0"/>
                <a:cs typeface="Times New Roman" panose="02020603050405020304" pitchFamily="18" charset="0"/>
              </a:rPr>
              <a:t>The review is now viewable by the Managerial employee (to prepare for the review meeting with their manager). </a:t>
            </a:r>
            <a:endParaRPr lang="en-US" sz="2100" b="1" dirty="0">
              <a:solidFill>
                <a:srgbClr val="0070C0"/>
              </a:solidFill>
              <a:latin typeface="Times New Roman" panose="02020603050405020304" pitchFamily="18" charset="0"/>
              <a:cs typeface="Times New Roman" panose="02020603050405020304" pitchFamily="18" charset="0"/>
            </a:endParaRPr>
          </a:p>
          <a:p>
            <a:pPr>
              <a:spcBef>
                <a:spcPts val="600"/>
              </a:spcBef>
              <a:spcAft>
                <a:spcPts val="600"/>
              </a:spcAft>
            </a:pPr>
            <a:r>
              <a:rPr lang="en-US" sz="2100" b="1" dirty="0">
                <a:solidFill>
                  <a:srgbClr val="0070C0"/>
                </a:solidFill>
                <a:latin typeface="Times New Roman" panose="02020603050405020304" pitchFamily="18" charset="0"/>
                <a:cs typeface="Times New Roman" panose="02020603050405020304" pitchFamily="18" charset="0"/>
              </a:rPr>
              <a:t>Step 6:</a:t>
            </a:r>
            <a:r>
              <a:rPr lang="en-US" sz="2100" b="1"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A task is system-generated for the Managerial employee’s direct manager to schedule a meeting to discuss the review with them. </a:t>
            </a:r>
          </a:p>
          <a:p>
            <a:pPr>
              <a:spcAft>
                <a:spcPts val="600"/>
              </a:spcAft>
            </a:pPr>
            <a:r>
              <a:rPr lang="en-US" sz="2100" b="1" dirty="0">
                <a:solidFill>
                  <a:srgbClr val="0070C0"/>
                </a:solidFill>
                <a:latin typeface="Times New Roman" panose="02020603050405020304" pitchFamily="18" charset="0"/>
                <a:cs typeface="Times New Roman" panose="02020603050405020304" pitchFamily="18" charset="0"/>
              </a:rPr>
              <a:t>Step 7:</a:t>
            </a:r>
            <a:r>
              <a:rPr lang="en-US" sz="2100" dirty="0">
                <a:solidFill>
                  <a:srgbClr val="0070C0"/>
                </a:solidFill>
                <a:latin typeface="Times New Roman" panose="02020603050405020304" pitchFamily="18" charset="0"/>
                <a:cs typeface="Times New Roman" panose="02020603050405020304" pitchFamily="18" charset="0"/>
              </a:rPr>
              <a:t> </a:t>
            </a:r>
            <a:r>
              <a:rPr lang="en-US" sz="2100" b="1" i="1" dirty="0">
                <a:latin typeface="Times New Roman" panose="02020603050405020304" pitchFamily="18" charset="0"/>
                <a:cs typeface="Times New Roman" panose="02020603050405020304" pitchFamily="18" charset="0"/>
              </a:rPr>
              <a:t>After </a:t>
            </a:r>
            <a:r>
              <a:rPr lang="en-US" sz="2100" dirty="0">
                <a:latin typeface="Times New Roman" panose="02020603050405020304" pitchFamily="18" charset="0"/>
                <a:cs typeface="Times New Roman" panose="02020603050405020304" pitchFamily="18" charset="0"/>
              </a:rPr>
              <a:t>the meeting has occurred, the direct manager marks the task as complete in Perform, adding the meeting date and any pertinent details of the meeting to the Comments section. They approve and sign the performance review.</a:t>
            </a:r>
          </a:p>
          <a:p>
            <a:pPr>
              <a:spcBef>
                <a:spcPts val="600"/>
              </a:spcBef>
              <a:spcAft>
                <a:spcPts val="600"/>
              </a:spcAft>
            </a:pPr>
            <a:r>
              <a:rPr lang="en-US" sz="2100" b="1" dirty="0">
                <a:solidFill>
                  <a:srgbClr val="0070C0"/>
                </a:solidFill>
                <a:latin typeface="Times New Roman" panose="02020603050405020304" pitchFamily="18" charset="0"/>
                <a:cs typeface="Times New Roman" panose="02020603050405020304" pitchFamily="18" charset="0"/>
              </a:rPr>
              <a:t>Step 8: </a:t>
            </a:r>
            <a:r>
              <a:rPr lang="en-US" sz="2100" dirty="0">
                <a:latin typeface="Times New Roman" panose="02020603050405020304" pitchFamily="18" charset="0"/>
                <a:cs typeface="Times New Roman" panose="02020603050405020304" pitchFamily="18" charset="0"/>
              </a:rPr>
              <a:t>The form moves to the direct manager’s manager (2nd level) to review, approve, and sign.</a:t>
            </a:r>
          </a:p>
          <a:p>
            <a:pPr>
              <a:spcBef>
                <a:spcPts val="600"/>
              </a:spcBef>
              <a:spcAft>
                <a:spcPts val="600"/>
              </a:spcAft>
            </a:pPr>
            <a:r>
              <a:rPr lang="en-US" sz="2100" b="1" dirty="0">
                <a:solidFill>
                  <a:srgbClr val="0070C0"/>
                </a:solidFill>
                <a:latin typeface="Times New Roman" panose="02020603050405020304" pitchFamily="18" charset="0"/>
                <a:cs typeface="Times New Roman" panose="02020603050405020304" pitchFamily="18" charset="0"/>
              </a:rPr>
              <a:t>Step 9:</a:t>
            </a:r>
            <a:r>
              <a:rPr lang="en-US" sz="2100" dirty="0">
                <a:solidFill>
                  <a:srgbClr val="0070C0"/>
                </a:solidFill>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The form is sent to the Managerial employee to sign. </a:t>
            </a:r>
          </a:p>
          <a:p>
            <a:pPr>
              <a:spcBef>
                <a:spcPts val="600"/>
              </a:spcBef>
              <a:spcAft>
                <a:spcPts val="600"/>
              </a:spcAft>
            </a:pPr>
            <a:r>
              <a:rPr lang="en-US" sz="2100" dirty="0">
                <a:latin typeface="Times New Roman" panose="02020603050405020304" pitchFamily="18" charset="0"/>
                <a:cs typeface="Times New Roman" panose="02020603050405020304" pitchFamily="18" charset="0"/>
              </a:rPr>
              <a:t>(</a:t>
            </a:r>
            <a:r>
              <a:rPr lang="en-US" sz="2100" b="1" dirty="0">
                <a:latin typeface="Times New Roman" panose="02020603050405020304" pitchFamily="18" charset="0"/>
                <a:cs typeface="Times New Roman" panose="02020603050405020304" pitchFamily="18" charset="0"/>
              </a:rPr>
              <a:t>Note: </a:t>
            </a:r>
            <a:r>
              <a:rPr lang="en-US" sz="2100" dirty="0">
                <a:latin typeface="Times New Roman" panose="02020603050405020304" pitchFamily="18" charset="0"/>
                <a:cs typeface="Times New Roman" panose="02020603050405020304" pitchFamily="18" charset="0"/>
              </a:rPr>
              <a:t>The entire review should be completed with all signatures by </a:t>
            </a:r>
            <a:r>
              <a:rPr lang="en-US" sz="2100" b="1" dirty="0">
                <a:latin typeface="Times New Roman" panose="02020603050405020304" pitchFamily="18" charset="0"/>
                <a:cs typeface="Times New Roman" panose="02020603050405020304" pitchFamily="18" charset="0"/>
              </a:rPr>
              <a:t>August 15</a:t>
            </a:r>
            <a:r>
              <a:rPr lang="en-US" sz="2100" dirty="0">
                <a:latin typeface="Times New Roman" panose="02020603050405020304" pitchFamily="18" charset="0"/>
                <a:cs typeface="Times New Roman" panose="02020603050405020304" pitchFamily="18" charset="0"/>
              </a:rPr>
              <a:t>.)</a:t>
            </a:r>
          </a:p>
          <a:p>
            <a:pPr>
              <a:spcBef>
                <a:spcPts val="600"/>
              </a:spcBef>
            </a:pPr>
            <a:r>
              <a:rPr lang="en-US" sz="2100" b="1" dirty="0">
                <a:solidFill>
                  <a:srgbClr val="0070C0"/>
                </a:solidFill>
                <a:latin typeface="Times New Roman" panose="02020603050405020304" pitchFamily="18" charset="0"/>
                <a:cs typeface="Times New Roman" panose="02020603050405020304" pitchFamily="18" charset="0"/>
              </a:rPr>
              <a:t>Step 10:</a:t>
            </a:r>
            <a:r>
              <a:rPr lang="en-US" sz="2100" dirty="0">
                <a:solidFill>
                  <a:srgbClr val="0070C0"/>
                </a:solidFill>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The form is saved in NEOED Perform. </a:t>
            </a:r>
            <a:r>
              <a:rPr lang="en-US" sz="2100" dirty="0">
                <a:latin typeface="Times New Roman" panose="02020603050405020304" pitchFamily="18" charset="0"/>
                <a:ea typeface="Tahoma" panose="020B0604030504040204" pitchFamily="34" charset="0"/>
                <a:cs typeface="Times New Roman" panose="02020603050405020304" pitchFamily="18" charset="0"/>
              </a:rPr>
              <a:t> </a:t>
            </a:r>
          </a:p>
          <a:p>
            <a:pPr marL="0" lvl="1" indent="0">
              <a:lnSpc>
                <a:spcPct val="100000"/>
              </a:lnSpc>
              <a:spcAft>
                <a:spcPts val="1200"/>
              </a:spcAft>
              <a:buNone/>
            </a:pPr>
            <a:endParaRPr 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77390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F658D-0DF9-2393-176E-063AE88D3D77}"/>
            </a:ext>
          </a:extLst>
        </p:cNvPr>
        <p:cNvGrpSpPr/>
        <p:nvPr/>
      </p:nvGrpSpPr>
      <p:grpSpPr>
        <a:xfrm>
          <a:off x="0" y="0"/>
          <a:ext cx="0" cy="0"/>
          <a:chOff x="0" y="0"/>
          <a:chExt cx="0" cy="0"/>
        </a:xfrm>
      </p:grpSpPr>
      <p:pic>
        <p:nvPicPr>
          <p:cNvPr id="5" name="Picture 4" descr="White cut out stars in blue background">
            <a:extLst>
              <a:ext uri="{FF2B5EF4-FFF2-40B4-BE49-F238E27FC236}">
                <a16:creationId xmlns:a16="http://schemas.microsoft.com/office/drawing/2014/main" id="{4D762897-6DD1-6380-8649-EC67F72BE85C}"/>
              </a:ext>
            </a:extLst>
          </p:cNvPr>
          <p:cNvPicPr>
            <a:picLocks noChangeAspect="1"/>
          </p:cNvPicPr>
          <p:nvPr/>
        </p:nvPicPr>
        <p:blipFill rotWithShape="1">
          <a:blip r:embed="rId2">
            <a:alphaModFix/>
          </a:blip>
          <a:srcRect t="8010" b="1990"/>
          <a:stretch/>
        </p:blipFill>
        <p:spPr>
          <a:xfrm>
            <a:off x="-18825" y="10"/>
            <a:ext cx="12191979" cy="6857990"/>
          </a:xfrm>
          <a:prstGeom prst="rect">
            <a:avLst/>
          </a:prstGeom>
          <a:noFill/>
        </p:spPr>
      </p:pic>
      <p:sp>
        <p:nvSpPr>
          <p:cNvPr id="2" name="Title 1">
            <a:extLst>
              <a:ext uri="{FF2B5EF4-FFF2-40B4-BE49-F238E27FC236}">
                <a16:creationId xmlns:a16="http://schemas.microsoft.com/office/drawing/2014/main" id="{6FCD0DB9-60BD-4454-427A-7A4C13B0BB2C}"/>
              </a:ext>
            </a:extLst>
          </p:cNvPr>
          <p:cNvSpPr>
            <a:spLocks noGrp="1"/>
          </p:cNvSpPr>
          <p:nvPr>
            <p:ph type="ctrTitle"/>
          </p:nvPr>
        </p:nvSpPr>
        <p:spPr>
          <a:xfrm>
            <a:off x="80710" y="1130157"/>
            <a:ext cx="11846560" cy="922848"/>
          </a:xfrm>
        </p:spPr>
        <p:txBody>
          <a:bodyPr anchor="b">
            <a:noAutofit/>
          </a:bodyPr>
          <a:lstStyle/>
          <a:p>
            <a:pPr algn="ctr"/>
            <a:r>
              <a:rPr lang="en-US" sz="48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Self-Evaluation</a:t>
            </a:r>
            <a:endParaRPr lang="en-US" sz="4800" dirty="0">
              <a:solidFill>
                <a:srgbClr val="FFFFFF"/>
              </a:solidFill>
              <a:latin typeface="Times New Roman" panose="02020603050405020304" pitchFamily="18" charset="0"/>
              <a:cs typeface="Times New Roman" panose="02020603050405020304" pitchFamily="18" charset="0"/>
            </a:endParaRPr>
          </a:p>
        </p:txBody>
      </p:sp>
      <p:sp>
        <p:nvSpPr>
          <p:cNvPr id="11" name="Date Placeholder 3">
            <a:extLst>
              <a:ext uri="{FF2B5EF4-FFF2-40B4-BE49-F238E27FC236}">
                <a16:creationId xmlns:a16="http://schemas.microsoft.com/office/drawing/2014/main" id="{427735E7-6638-A390-EC6C-5B554EC16F0F}"/>
              </a:ext>
            </a:extLst>
          </p:cNvPr>
          <p:cNvSpPr>
            <a:spLocks noGrp="1"/>
          </p:cNvSpPr>
          <p:nvPr>
            <p:ph type="dt" sz="half" idx="10"/>
          </p:nvPr>
        </p:nvSpPr>
        <p:spPr>
          <a:xfrm>
            <a:off x="912628" y="6356350"/>
            <a:ext cx="2743200" cy="365125"/>
          </a:xfrm>
        </p:spPr>
        <p:txBody>
          <a:bodyPr/>
          <a:lstStyle/>
          <a:p>
            <a:pPr>
              <a:spcAft>
                <a:spcPts val="600"/>
              </a:spcAft>
            </a:pPr>
            <a:fld id="{4D160122-537A-4FB2-A3FD-B4A4F86F3559}" type="datetime1">
              <a:rPr lang="en-US" smtClean="0">
                <a:solidFill>
                  <a:srgbClr val="FFFFFF"/>
                </a:solidFill>
                <a:effectLst>
                  <a:outerShdw blurRad="38100" dist="38100" dir="2700000" algn="tl">
                    <a:srgbClr val="000000">
                      <a:alpha val="43137"/>
                    </a:srgbClr>
                  </a:outerShdw>
                </a:effectLst>
              </a:rPr>
              <a:pPr>
                <a:spcAft>
                  <a:spcPts val="600"/>
                </a:spcAft>
              </a:pPr>
              <a:t>5/18/2026</a:t>
            </a:fld>
            <a:endParaRPr lang="en-US" dirty="0">
              <a:solidFill>
                <a:srgbClr val="FFFFFF"/>
              </a:solidFill>
              <a:effectLst>
                <a:outerShdw blurRad="38100" dist="38100" dir="2700000" algn="tl">
                  <a:srgbClr val="000000">
                    <a:alpha val="43137"/>
                  </a:srgbClr>
                </a:outerShdw>
              </a:effectLst>
            </a:endParaRPr>
          </a:p>
        </p:txBody>
      </p:sp>
      <p:sp>
        <p:nvSpPr>
          <p:cNvPr id="15" name="Slide Number Placeholder 5">
            <a:extLst>
              <a:ext uri="{FF2B5EF4-FFF2-40B4-BE49-F238E27FC236}">
                <a16:creationId xmlns:a16="http://schemas.microsoft.com/office/drawing/2014/main" id="{C913ADE9-1990-D23B-94A1-6B40F7CE6D27}"/>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solidFill>
                  <a:srgbClr val="FFFFFF"/>
                </a:solidFill>
                <a:effectLst>
                  <a:outerShdw blurRad="38100" dist="38100" dir="2700000" algn="tl">
                    <a:srgbClr val="000000">
                      <a:alpha val="43137"/>
                    </a:srgbClr>
                  </a:outerShdw>
                </a:effectLst>
              </a:rPr>
              <a:pPr>
                <a:spcAft>
                  <a:spcPts val="600"/>
                </a:spcAft>
              </a:pPr>
              <a:t>18</a:t>
            </a:fld>
            <a:endParaRPr lang="en-US" dirty="0">
              <a:solidFill>
                <a:srgbClr val="FFFFFF"/>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5E10BA4-A25D-BB1F-824F-FFDFFDFEB608}"/>
              </a:ext>
            </a:extLst>
          </p:cNvPr>
          <p:cNvSpPr txBox="1">
            <a:spLocks/>
          </p:cNvSpPr>
          <p:nvPr/>
        </p:nvSpPr>
        <p:spPr>
          <a:xfrm>
            <a:off x="287676" y="4325420"/>
            <a:ext cx="11639594" cy="1520575"/>
          </a:xfrm>
          <a:prstGeom prst="rect">
            <a:avLst/>
          </a:prstGeom>
        </p:spPr>
        <p:txBody>
          <a:bodyPr vert="horz" lIns="91440" tIns="45720" rIns="91440" bIns="45720" rtlCol="0" anchor="b">
            <a:normAutofit/>
          </a:bodyPr>
          <a:lstStyle>
            <a:lvl1pPr marL="0" indent="0" algn="l" defTabSz="914400" rtl="0" eaLnBrk="1" latinLnBrk="0" hangingPunct="1">
              <a:lnSpc>
                <a:spcPct val="130000"/>
              </a:lnSpc>
              <a:spcBef>
                <a:spcPts val="1000"/>
              </a:spcBef>
              <a:buSzPct val="87000"/>
              <a:buFont typeface="Arial" panose="020B0604020202020204" pitchFamily="34" charset="0"/>
              <a:buNone/>
              <a:defRPr sz="1800" b="1" kern="1200" cap="all" spc="3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SzPct val="87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87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87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65760" indent="-283464" algn="ctr">
              <a:spcAft>
                <a:spcPts val="1800"/>
              </a:spcAft>
              <a:buFont typeface="Wingdings 2"/>
              <a:buChar char=""/>
              <a:defRPr/>
            </a:pPr>
            <a:r>
              <a:rPr lang="en-US" sz="3600" cap="none" dirty="0">
                <a:solidFill>
                  <a:schemeClr val="bg1"/>
                </a:solidFill>
                <a:latin typeface="Times New Roman" panose="02020603050405020304" pitchFamily="18" charset="0"/>
                <a:cs typeface="Times New Roman" panose="02020603050405020304" pitchFamily="18" charset="0"/>
              </a:rPr>
              <a:t>Why is it important to include a self-evaluation in the Managerial review form?</a:t>
            </a:r>
          </a:p>
        </p:txBody>
      </p:sp>
    </p:spTree>
    <p:extLst>
      <p:ext uri="{BB962C8B-B14F-4D97-AF65-F5344CB8AC3E}">
        <p14:creationId xmlns:p14="http://schemas.microsoft.com/office/powerpoint/2010/main" val="1959050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46649" y="1114426"/>
            <a:ext cx="3613693" cy="1228082"/>
          </a:xfrm>
        </p:spPr>
        <p:txBody>
          <a:bodyPr anchor="t">
            <a:normAutofit fontScale="90000"/>
          </a:bodyPr>
          <a:lstStyle/>
          <a:p>
            <a:pPr>
              <a:spcBef>
                <a:spcPts val="600"/>
              </a:spcBef>
              <a:spcAft>
                <a:spcPts val="1800"/>
              </a:spcAft>
              <a:defRPr/>
            </a:pPr>
            <a:r>
              <a:rPr lang="en-US" sz="36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The Importance of the Self-Evaluation</a:t>
            </a:r>
            <a:br>
              <a:rPr lang="en-US"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br>
            <a:endParaRPr lang="en-US" i="1" dirty="0">
              <a:solidFill>
                <a:srgbClr val="0070C0"/>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852148F-AE1A-ED73-C449-8BE987EBB4A7}"/>
              </a:ext>
            </a:extLst>
          </p:cNvPr>
          <p:cNvGraphicFramePr>
            <a:graphicFrameLocks noGrp="1"/>
          </p:cNvGraphicFramePr>
          <p:nvPr>
            <p:ph idx="1"/>
            <p:extLst>
              <p:ext uri="{D42A27DB-BD31-4B8C-83A1-F6EECF244321}">
                <p14:modId xmlns:p14="http://schemas.microsoft.com/office/powerpoint/2010/main" val="2745280262"/>
              </p:ext>
            </p:extLst>
          </p:nvPr>
        </p:nvGraphicFramePr>
        <p:xfrm>
          <a:off x="3973975" y="0"/>
          <a:ext cx="800439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5870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81" y="1262544"/>
            <a:ext cx="5163074" cy="759203"/>
          </a:xfrm>
        </p:spPr>
        <p:txBody>
          <a:bodyPr anchor="t">
            <a:normAutofit/>
          </a:bodyPr>
          <a:lstStyle/>
          <a:p>
            <a:pPr algn="ctr">
              <a:defRPr/>
            </a:pPr>
            <a:r>
              <a:rPr lang="en-US" alt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Discussion Topics</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788215" y="633610"/>
            <a:ext cx="6268719" cy="5405240"/>
          </a:xfrm>
        </p:spPr>
        <p:txBody>
          <a:bodyPr>
            <a:normAutofit fontScale="92500" lnSpcReduction="20000"/>
          </a:bodyPr>
          <a:lstStyle/>
          <a:p>
            <a:pPr>
              <a:spcBef>
                <a:spcPts val="600"/>
              </a:spcBef>
              <a:spcAft>
                <a:spcPts val="600"/>
              </a:spcAft>
              <a:buClr>
                <a:srgbClr val="A53010"/>
              </a:buClr>
              <a:buSzPct val="115000"/>
              <a:defRPr/>
            </a:pPr>
            <a:r>
              <a:rPr lang="en-US" altLang="en-US" sz="2800" b="1" dirty="0">
                <a:solidFill>
                  <a:srgbClr val="0070C0"/>
                </a:solidFill>
                <a:latin typeface="Times New Roman" panose="02020603050405020304" pitchFamily="18" charset="0"/>
                <a:cs typeface="Times New Roman" panose="02020603050405020304" pitchFamily="18" charset="0"/>
              </a:rPr>
              <a:t>Part 1:  </a:t>
            </a:r>
          </a:p>
          <a:p>
            <a:pPr lvl="1">
              <a:spcBef>
                <a:spcPts val="600"/>
              </a:spcBef>
              <a:spcAft>
                <a:spcPts val="600"/>
              </a:spcAft>
              <a:buClr>
                <a:srgbClr val="A53010"/>
              </a:buClr>
              <a:buSzPct val="100000"/>
              <a:defRPr/>
            </a:pPr>
            <a:r>
              <a:rPr lang="en-US" altLang="en-US" sz="2600" dirty="0">
                <a:latin typeface="Times New Roman" panose="02020603050405020304" pitchFamily="18" charset="0"/>
                <a:cs typeface="Times New Roman" panose="02020603050405020304" pitchFamily="18" charset="0"/>
              </a:rPr>
              <a:t>  Performance Review Experiences </a:t>
            </a:r>
          </a:p>
          <a:p>
            <a:pPr lvl="1">
              <a:spcBef>
                <a:spcPts val="600"/>
              </a:spcBef>
              <a:spcAft>
                <a:spcPts val="600"/>
              </a:spcAft>
              <a:buClr>
                <a:srgbClr val="A53010"/>
              </a:buClr>
              <a:defRPr/>
            </a:pPr>
            <a:r>
              <a:rPr lang="en-US" altLang="en-US" sz="2600" dirty="0">
                <a:latin typeface="Times New Roman" panose="02020603050405020304" pitchFamily="18" charset="0"/>
                <a:cs typeface="Times New Roman" panose="02020603050405020304" pitchFamily="18" charset="0"/>
              </a:rPr>
              <a:t>  Effective Performance Reviews Guidance</a:t>
            </a:r>
          </a:p>
          <a:p>
            <a:pPr lvl="1">
              <a:spcBef>
                <a:spcPts val="600"/>
              </a:spcBef>
              <a:spcAft>
                <a:spcPts val="1200"/>
              </a:spcAft>
              <a:buClr>
                <a:srgbClr val="A53010"/>
              </a:buClr>
              <a:defRPr/>
            </a:pPr>
            <a:r>
              <a:rPr lang="en-US" altLang="en-US" sz="2600" dirty="0">
                <a:latin typeface="Times New Roman" panose="02020603050405020304" pitchFamily="18" charset="0"/>
                <a:cs typeface="Times New Roman" panose="02020603050405020304" pitchFamily="18" charset="0"/>
              </a:rPr>
              <a:t>  Feedback and Phrasing Recommendations</a:t>
            </a:r>
            <a:endParaRPr lang="en-US" altLang="en-US" sz="2800" dirty="0">
              <a:latin typeface="Times New Roman" panose="02020603050405020304" pitchFamily="18" charset="0"/>
              <a:cs typeface="Times New Roman" panose="02020603050405020304" pitchFamily="18" charset="0"/>
            </a:endParaRPr>
          </a:p>
          <a:p>
            <a:pPr>
              <a:spcBef>
                <a:spcPts val="600"/>
              </a:spcBef>
              <a:spcAft>
                <a:spcPts val="600"/>
              </a:spcAft>
              <a:buClr>
                <a:srgbClr val="A53010"/>
              </a:buClr>
              <a:buSzPct val="115000"/>
              <a:defRPr/>
            </a:pPr>
            <a:r>
              <a:rPr lang="en-US" altLang="en-US" sz="2800" b="1" dirty="0">
                <a:solidFill>
                  <a:srgbClr val="0070C0"/>
                </a:solidFill>
                <a:latin typeface="Times New Roman" panose="02020603050405020304" pitchFamily="18" charset="0"/>
                <a:cs typeface="Times New Roman" panose="02020603050405020304" pitchFamily="18" charset="0"/>
              </a:rPr>
              <a:t>Part 2: </a:t>
            </a:r>
          </a:p>
          <a:p>
            <a:pPr lvl="1">
              <a:spcBef>
                <a:spcPts val="600"/>
              </a:spcBef>
              <a:spcAft>
                <a:spcPts val="1200"/>
              </a:spcAft>
              <a:buClr>
                <a:srgbClr val="A53010"/>
              </a:buClr>
              <a:defRPr/>
            </a:pPr>
            <a:r>
              <a:rPr lang="en-US" altLang="en-US" sz="2600" dirty="0">
                <a:latin typeface="Times New Roman" panose="02020603050405020304" pitchFamily="18" charset="0"/>
                <a:cs typeface="Times New Roman" panose="02020603050405020304" pitchFamily="18" charset="0"/>
              </a:rPr>
              <a:t>  NEOED Perform System Overview</a:t>
            </a:r>
          </a:p>
          <a:p>
            <a:pPr>
              <a:spcBef>
                <a:spcPts val="600"/>
              </a:spcBef>
              <a:spcAft>
                <a:spcPts val="600"/>
              </a:spcAft>
              <a:buClr>
                <a:srgbClr val="A53010"/>
              </a:buClr>
              <a:defRPr/>
            </a:pPr>
            <a:r>
              <a:rPr lang="en-US" altLang="en-US" sz="2800" b="1" dirty="0">
                <a:solidFill>
                  <a:srgbClr val="0070C0"/>
                </a:solidFill>
                <a:latin typeface="Times New Roman" panose="02020603050405020304" pitchFamily="18" charset="0"/>
                <a:cs typeface="Times New Roman" panose="02020603050405020304" pitchFamily="18" charset="0"/>
              </a:rPr>
              <a:t>Part 3:</a:t>
            </a:r>
            <a:r>
              <a:rPr lang="en-US" altLang="en-US" sz="2800" dirty="0">
                <a:latin typeface="Times New Roman" panose="02020603050405020304" pitchFamily="18" charset="0"/>
                <a:cs typeface="Times New Roman" panose="02020603050405020304" pitchFamily="18" charset="0"/>
              </a:rPr>
              <a:t>   </a:t>
            </a:r>
          </a:p>
          <a:p>
            <a:pPr lvl="1">
              <a:spcBef>
                <a:spcPts val="600"/>
              </a:spcBef>
              <a:spcAft>
                <a:spcPts val="600"/>
              </a:spcAft>
              <a:buClr>
                <a:srgbClr val="A53010"/>
              </a:buClr>
              <a:defRPr/>
            </a:pPr>
            <a:r>
              <a:rPr lang="en-US" altLang="en-US" sz="2600" dirty="0">
                <a:latin typeface="Times New Roman" panose="02020603050405020304" pitchFamily="18" charset="0"/>
                <a:cs typeface="Times New Roman" panose="02020603050405020304" pitchFamily="18" charset="0"/>
              </a:rPr>
              <a:t>  New Hire Guidance</a:t>
            </a:r>
          </a:p>
          <a:p>
            <a:pPr lvl="1">
              <a:spcBef>
                <a:spcPts val="600"/>
              </a:spcBef>
              <a:spcAft>
                <a:spcPts val="600"/>
              </a:spcAft>
              <a:buClr>
                <a:srgbClr val="A53010"/>
              </a:buClr>
              <a:defRPr/>
            </a:pPr>
            <a:r>
              <a:rPr lang="en-US" altLang="en-US" sz="2600" dirty="0">
                <a:latin typeface="Times New Roman" panose="02020603050405020304" pitchFamily="18" charset="0"/>
                <a:cs typeface="Times New Roman" panose="02020603050405020304" pitchFamily="18" charset="0"/>
              </a:rPr>
              <a:t>  Process and Timelines</a:t>
            </a:r>
          </a:p>
          <a:p>
            <a:pPr lvl="1">
              <a:spcBef>
                <a:spcPts val="600"/>
              </a:spcBef>
              <a:buClr>
                <a:srgbClr val="A53010"/>
              </a:buClr>
              <a:defRPr/>
            </a:pPr>
            <a:r>
              <a:rPr lang="en-US" altLang="en-US" sz="2600" dirty="0">
                <a:latin typeface="Times New Roman" panose="02020603050405020304" pitchFamily="18" charset="0"/>
                <a:cs typeface="Times New Roman" panose="02020603050405020304" pitchFamily="18" charset="0"/>
              </a:rPr>
              <a:t>  Support and Resources</a:t>
            </a:r>
          </a:p>
          <a:p>
            <a:pPr marL="0" indent="0">
              <a:spcBef>
                <a:spcPts val="600"/>
              </a:spcBef>
              <a:buClr>
                <a:srgbClr val="A53010"/>
              </a:buClr>
              <a:buNone/>
              <a:defRPr/>
            </a:pPr>
            <a:endParaRPr lang="en-US" altLang="en-US" dirty="0">
              <a:effectLst>
                <a:outerShdw blurRad="38100" dist="38100" dir="2700000" algn="tl">
                  <a:srgbClr val="000000"/>
                </a:outerShdw>
              </a:effectLst>
            </a:endParaRPr>
          </a:p>
          <a:p>
            <a:pPr marL="82296" indent="0">
              <a:buClr>
                <a:srgbClr val="A53010"/>
              </a:buClr>
              <a:buNone/>
              <a:defRPr/>
            </a:pPr>
            <a:endParaRPr lang="en-US" dirty="0"/>
          </a:p>
        </p:txBody>
      </p:sp>
      <p:sp>
        <p:nvSpPr>
          <p:cNvPr id="17" name="Date Placeholder 3">
            <a:extLst>
              <a:ext uri="{FF2B5EF4-FFF2-40B4-BE49-F238E27FC236}">
                <a16:creationId xmlns:a16="http://schemas.microsoft.com/office/drawing/2014/main" id="{3F3B7F5A-1B06-4815-B7EB-049C6AFC172C}"/>
              </a:ext>
            </a:extLst>
          </p:cNvPr>
          <p:cNvSpPr>
            <a:spLocks noGrp="1"/>
          </p:cNvSpPr>
          <p:nvPr>
            <p:ph type="dt" sz="half" idx="10"/>
          </p:nvPr>
        </p:nvSpPr>
        <p:spPr>
          <a:xfrm>
            <a:off x="912628" y="6356350"/>
            <a:ext cx="2743200" cy="365125"/>
          </a:xfrm>
        </p:spPr>
        <p:txBody>
          <a:bodyPr/>
          <a:lstStyle/>
          <a:p>
            <a:pPr>
              <a:spcAft>
                <a:spcPts val="600"/>
              </a:spcAft>
            </a:pPr>
            <a:fld id="{809CB3E0-44A8-4F4D-B84D-B60FA2C2393B}" type="datetime1">
              <a:rPr lang="en-US" smtClean="0"/>
              <a:pPr>
                <a:spcAft>
                  <a:spcPts val="600"/>
                </a:spcAft>
              </a:pPr>
              <a:t>5/18/2026</a:t>
            </a:fld>
            <a:endParaRPr lang="en-US" dirty="0"/>
          </a:p>
        </p:txBody>
      </p:sp>
      <p:sp>
        <p:nvSpPr>
          <p:cNvPr id="19" name="Slide Number Placeholder 5">
            <a:extLst>
              <a:ext uri="{FF2B5EF4-FFF2-40B4-BE49-F238E27FC236}">
                <a16:creationId xmlns:a16="http://schemas.microsoft.com/office/drawing/2014/main" id="{2298BF2C-AFD8-4232-9364-E649CD10DFF4}"/>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pPr>
                <a:spcAft>
                  <a:spcPts val="600"/>
                </a:spcAft>
              </a:pPr>
              <a:t>2</a:t>
            </a:fld>
            <a:endParaRPr lang="en-US" dirty="0"/>
          </a:p>
        </p:txBody>
      </p:sp>
      <p:pic>
        <p:nvPicPr>
          <p:cNvPr id="4" name="Picture 3">
            <a:extLst>
              <a:ext uri="{FF2B5EF4-FFF2-40B4-BE49-F238E27FC236}">
                <a16:creationId xmlns:a16="http://schemas.microsoft.com/office/drawing/2014/main" id="{7AB93631-835A-F3AE-AC57-26EA30632568}"/>
              </a:ext>
            </a:extLst>
          </p:cNvPr>
          <p:cNvPicPr>
            <a:picLocks noChangeAspect="1"/>
          </p:cNvPicPr>
          <p:nvPr/>
        </p:nvPicPr>
        <p:blipFill>
          <a:blip r:embed="rId3"/>
          <a:stretch>
            <a:fillRect/>
          </a:stretch>
        </p:blipFill>
        <p:spPr>
          <a:xfrm>
            <a:off x="393024" y="2179781"/>
            <a:ext cx="5013331" cy="2170539"/>
          </a:xfrm>
          <a:prstGeom prst="rect">
            <a:avLst/>
          </a:prstGeom>
        </p:spPr>
      </p:pic>
    </p:spTree>
    <p:extLst>
      <p:ext uri="{BB962C8B-B14F-4D97-AF65-F5344CB8AC3E}">
        <p14:creationId xmlns:p14="http://schemas.microsoft.com/office/powerpoint/2010/main" val="1842221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6AF08-2DF2-3C29-51DE-7E2D10A90B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21B664-31E6-6ABF-0D65-39824509C559}"/>
              </a:ext>
            </a:extLst>
          </p:cNvPr>
          <p:cNvSpPr>
            <a:spLocks noGrp="1"/>
          </p:cNvSpPr>
          <p:nvPr>
            <p:ph type="title"/>
          </p:nvPr>
        </p:nvSpPr>
        <p:spPr>
          <a:xfrm>
            <a:off x="138023" y="251721"/>
            <a:ext cx="11887199" cy="671290"/>
          </a:xfrm>
        </p:spPr>
        <p:txBody>
          <a:bodyPr>
            <a:noAutofit/>
          </a:bodyPr>
          <a:lstStyle/>
          <a:p>
            <a:pPr algn="ctr">
              <a:defRPr/>
            </a:pPr>
            <a:r>
              <a:rPr lang="en-US"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Entering the Goals for the Current Review Period</a:t>
            </a:r>
          </a:p>
        </p:txBody>
      </p:sp>
      <p:sp>
        <p:nvSpPr>
          <p:cNvPr id="17411" name="Content Placeholder 2">
            <a:extLst>
              <a:ext uri="{FF2B5EF4-FFF2-40B4-BE49-F238E27FC236}">
                <a16:creationId xmlns:a16="http://schemas.microsoft.com/office/drawing/2014/main" id="{D1DC0431-DB76-641B-6F6D-B1580C952287}"/>
              </a:ext>
            </a:extLst>
          </p:cNvPr>
          <p:cNvSpPr>
            <a:spLocks noGrp="1"/>
          </p:cNvSpPr>
          <p:nvPr>
            <p:ph idx="1"/>
          </p:nvPr>
        </p:nvSpPr>
        <p:spPr>
          <a:xfrm>
            <a:off x="585627" y="1290912"/>
            <a:ext cx="10921430" cy="5109888"/>
          </a:xfrm>
        </p:spPr>
        <p:txBody>
          <a:bodyPr>
            <a:normAutofit fontScale="92500"/>
          </a:bodyPr>
          <a:lstStyle/>
          <a:p>
            <a:pPr marL="342900" lvl="1" indent="-342900">
              <a:lnSpc>
                <a:spcPct val="100000"/>
              </a:lnSpc>
              <a:spcAft>
                <a:spcPts val="1200"/>
              </a:spcAft>
            </a:pPr>
            <a:r>
              <a:rPr lang="en-US" sz="2800" dirty="0">
                <a:latin typeface="Times New Roman" panose="02020603050405020304" pitchFamily="18" charset="0"/>
                <a:ea typeface="Source Sans Pro" panose="020B0503030403020204" pitchFamily="34" charset="0"/>
                <a:cs typeface="Times New Roman" panose="02020603050405020304" pitchFamily="18" charset="0"/>
              </a:rPr>
              <a:t>Enter the goals for the current review cycle (the preceding 11 months).</a:t>
            </a:r>
          </a:p>
          <a:p>
            <a:pPr marL="580644" lvl="2" indent="-342900">
              <a:lnSpc>
                <a:spcPct val="100000"/>
              </a:lnSpc>
              <a:spcAft>
                <a:spcPts val="1200"/>
              </a:spcAft>
            </a:pPr>
            <a:r>
              <a:rPr lang="en-US" sz="26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Note:</a:t>
            </a:r>
            <a:r>
              <a:rPr lang="en-US" sz="2600" dirty="0">
                <a:latin typeface="Times New Roman" panose="02020603050405020304" pitchFamily="18" charset="0"/>
                <a:ea typeface="Source Sans Pro" panose="020B0503030403020204" pitchFamily="34" charset="0"/>
                <a:cs typeface="Times New Roman" panose="02020603050405020304" pitchFamily="18" charset="0"/>
              </a:rPr>
              <a:t> They are still accessible in last year’s review form in Self-Service Banner.</a:t>
            </a:r>
          </a:p>
          <a:p>
            <a:pPr marL="342900" lvl="1" indent="-342900">
              <a:lnSpc>
                <a:spcPct val="100000"/>
              </a:lnSpc>
              <a:spcAft>
                <a:spcPts val="1200"/>
              </a:spcAft>
            </a:pPr>
            <a:r>
              <a:rPr lang="en-US" sz="2800" b="1" dirty="0">
                <a:latin typeface="Times New Roman" panose="02020603050405020304" pitchFamily="18" charset="0"/>
                <a:ea typeface="Source Sans Pro" panose="020B0503030403020204" pitchFamily="34" charset="0"/>
                <a:cs typeface="Times New Roman" panose="02020603050405020304" pitchFamily="18" charset="0"/>
              </a:rPr>
              <a:t>This year: </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Select </a:t>
            </a:r>
            <a:r>
              <a:rPr lang="en-US" sz="28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Add Goals &gt; New Goal </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and copy goals from last year’s SSB review (or manually add any new goals assigned during this cycle).</a:t>
            </a:r>
          </a:p>
          <a:p>
            <a:pPr marL="342900" lvl="1" indent="-342900">
              <a:lnSpc>
                <a:spcPct val="100000"/>
              </a:lnSpc>
              <a:spcAft>
                <a:spcPts val="1200"/>
              </a:spcAft>
            </a:pPr>
            <a:r>
              <a:rPr lang="en-US" sz="2800" b="1" dirty="0">
                <a:latin typeface="Times New Roman" panose="02020603050405020304" pitchFamily="18" charset="0"/>
                <a:ea typeface="Source Sans Pro" panose="020B0503030403020204" pitchFamily="34" charset="0"/>
                <a:cs typeface="Times New Roman" panose="02020603050405020304" pitchFamily="18" charset="0"/>
              </a:rPr>
              <a:t>Future years: </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Use </a:t>
            </a:r>
            <a:r>
              <a:rPr lang="en-US" sz="28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Roll Over Goals From Previous Evaluation </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to carry forward, edit, or add goals.</a:t>
            </a:r>
          </a:p>
          <a:p>
            <a:pPr marL="342900" lvl="1" indent="-342900">
              <a:lnSpc>
                <a:spcPct val="100000"/>
              </a:lnSpc>
              <a:spcAft>
                <a:spcPts val="1200"/>
              </a:spcAft>
            </a:pPr>
            <a:r>
              <a:rPr lang="en-US" sz="2800" dirty="0">
                <a:latin typeface="Times New Roman" panose="02020603050405020304" pitchFamily="18" charset="0"/>
                <a:ea typeface="Source Sans Pro" panose="020B0503030403020204" pitchFamily="34" charset="0"/>
                <a:cs typeface="Times New Roman" panose="02020603050405020304" pitchFamily="18" charset="0"/>
              </a:rPr>
              <a:t>After entering, click “</a:t>
            </a:r>
            <a:r>
              <a:rPr lang="en-US" sz="28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Save</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 or “</a:t>
            </a:r>
            <a:r>
              <a:rPr lang="en-US" sz="28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Save and Add Another</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 When done, click “</a:t>
            </a:r>
            <a:r>
              <a:rPr lang="en-US" sz="28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Submit Content</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 and “</a:t>
            </a:r>
            <a:r>
              <a:rPr lang="en-US" sz="28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Yes, I’m Finished.</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 to move to the next section.</a:t>
            </a:r>
          </a:p>
          <a:p>
            <a:pPr marL="342900" lvl="1" indent="-342900">
              <a:lnSpc>
                <a:spcPct val="100000"/>
              </a:lnSpc>
              <a:spcAft>
                <a:spcPts val="1200"/>
              </a:spcAft>
            </a:pPr>
            <a:r>
              <a:rPr lang="en-US" sz="2800" dirty="0">
                <a:latin typeface="Times New Roman" panose="02020603050405020304" pitchFamily="18" charset="0"/>
                <a:ea typeface="Source Sans Pro" panose="020B0503030403020204" pitchFamily="34" charset="0"/>
                <a:cs typeface="Times New Roman" panose="02020603050405020304" pitchFamily="18" charset="0"/>
              </a:rPr>
              <a:t>You’ll receive a NEOED email to inform you of the next step. </a:t>
            </a:r>
            <a:endParaRPr 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4040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7CE264-E4DC-203A-0DB0-C0ADF4974D46}"/>
            </a:ext>
          </a:extLst>
        </p:cNvPr>
        <p:cNvGrpSpPr/>
        <p:nvPr/>
      </p:nvGrpSpPr>
      <p:grpSpPr>
        <a:xfrm>
          <a:off x="0" y="0"/>
          <a:ext cx="0" cy="0"/>
          <a:chOff x="0" y="0"/>
          <a:chExt cx="0" cy="0"/>
        </a:xfrm>
      </p:grpSpPr>
      <p:sp useBgFill="1">
        <p:nvSpPr>
          <p:cNvPr id="17416" name="Rectangle 17415">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F8A6E3-91D4-A22C-F996-BF05F93252B7}"/>
              </a:ext>
            </a:extLst>
          </p:cNvPr>
          <p:cNvSpPr>
            <a:spLocks noGrp="1"/>
          </p:cNvSpPr>
          <p:nvPr>
            <p:ph type="title"/>
          </p:nvPr>
        </p:nvSpPr>
        <p:spPr>
          <a:xfrm>
            <a:off x="376331" y="206137"/>
            <a:ext cx="11143417" cy="756672"/>
          </a:xfrm>
        </p:spPr>
        <p:txBody>
          <a:bodyPr anchor="t">
            <a:normAutofit/>
          </a:bodyPr>
          <a:lstStyle/>
          <a:p>
            <a:pPr algn="ctr">
              <a:defRPr/>
            </a:pPr>
            <a:r>
              <a:rPr lang="en-US" sz="36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“Rating” the Goals for the Current Review Period</a:t>
            </a:r>
          </a:p>
        </p:txBody>
      </p:sp>
      <p:pic>
        <p:nvPicPr>
          <p:cNvPr id="1026" name="Picture 2">
            <a:extLst>
              <a:ext uri="{FF2B5EF4-FFF2-40B4-BE49-F238E27FC236}">
                <a16:creationId xmlns:a16="http://schemas.microsoft.com/office/drawing/2014/main" id="{DC1EAFB0-9A30-7715-352A-5A63C682E9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3" r="3327" b="33265"/>
          <a:stretch>
            <a:fillRect/>
          </a:stretch>
        </p:blipFill>
        <p:spPr bwMode="auto">
          <a:xfrm>
            <a:off x="142874" y="1461239"/>
            <a:ext cx="7656960" cy="2691819"/>
          </a:xfrm>
          <a:prstGeom prst="rect">
            <a:avLst/>
          </a:prstGeom>
          <a:noFill/>
          <a:extLst>
            <a:ext uri="{909E8E84-426E-40DD-AFC4-6F175D3DCCD1}">
              <a14:hiddenFill xmlns:a14="http://schemas.microsoft.com/office/drawing/2010/main">
                <a:solidFill>
                  <a:srgbClr val="FFFFFF"/>
                </a:solidFill>
              </a14:hiddenFill>
            </a:ext>
          </a:extLst>
        </p:spPr>
      </p:pic>
      <p:sp>
        <p:nvSpPr>
          <p:cNvPr id="17411" name="Content Placeholder 2">
            <a:extLst>
              <a:ext uri="{FF2B5EF4-FFF2-40B4-BE49-F238E27FC236}">
                <a16:creationId xmlns:a16="http://schemas.microsoft.com/office/drawing/2014/main" id="{1752C3D6-0A45-74CB-935D-AD76688F10CC}"/>
              </a:ext>
            </a:extLst>
          </p:cNvPr>
          <p:cNvSpPr>
            <a:spLocks noGrp="1"/>
          </p:cNvSpPr>
          <p:nvPr>
            <p:ph idx="1"/>
          </p:nvPr>
        </p:nvSpPr>
        <p:spPr>
          <a:xfrm>
            <a:off x="7942708" y="1315092"/>
            <a:ext cx="4249292" cy="4743164"/>
          </a:xfrm>
        </p:spPr>
        <p:txBody>
          <a:bodyPr anchor="t">
            <a:normAutofit/>
          </a:bodyPr>
          <a:lstStyle/>
          <a:p>
            <a:pPr marL="342900" lvl="1" indent="-342900">
              <a:spcAft>
                <a:spcPts val="600"/>
              </a:spcAft>
            </a:pPr>
            <a:r>
              <a:rPr lang="en-US" sz="2000" dirty="0">
                <a:latin typeface="Times New Roman" panose="02020603050405020304" pitchFamily="18" charset="0"/>
                <a:ea typeface="Source Sans Pro" panose="020B0503030403020204" pitchFamily="34" charset="0"/>
                <a:cs typeface="Times New Roman" panose="02020603050405020304" pitchFamily="18" charset="0"/>
              </a:rPr>
              <a:t>Select </a:t>
            </a:r>
            <a:r>
              <a:rPr lang="en-US" sz="2000" b="1" dirty="0">
                <a:latin typeface="Times New Roman" panose="02020603050405020304" pitchFamily="18" charset="0"/>
                <a:ea typeface="Source Sans Pro" panose="020B0503030403020204" pitchFamily="34" charset="0"/>
                <a:cs typeface="Times New Roman" panose="02020603050405020304" pitchFamily="18" charset="0"/>
              </a:rPr>
              <a:t>Rate</a:t>
            </a:r>
            <a:r>
              <a:rPr lang="en-US" sz="2000" dirty="0">
                <a:latin typeface="Times New Roman" panose="02020603050405020304" pitchFamily="18" charset="0"/>
                <a:ea typeface="Source Sans Pro" panose="020B0503030403020204" pitchFamily="34" charset="0"/>
                <a:cs typeface="Times New Roman" panose="02020603050405020304" pitchFamily="18" charset="0"/>
              </a:rPr>
              <a:t> to move to the Ratings section. </a:t>
            </a:r>
          </a:p>
          <a:p>
            <a:pPr marL="342900" lvl="1" indent="-342900">
              <a:spcAft>
                <a:spcPts val="600"/>
              </a:spcAft>
            </a:pPr>
            <a:r>
              <a:rPr lang="en-US" sz="2000" dirty="0">
                <a:latin typeface="Times New Roman" panose="02020603050405020304" pitchFamily="18" charset="0"/>
                <a:ea typeface="Source Sans Pro" panose="020B0503030403020204" pitchFamily="34" charset="0"/>
                <a:cs typeface="Times New Roman" panose="02020603050405020304" pitchFamily="18" charset="0"/>
              </a:rPr>
              <a:t>On the next screen, select </a:t>
            </a:r>
            <a:r>
              <a:rPr lang="en-US" sz="2000" b="1" dirty="0">
                <a:latin typeface="Times New Roman" panose="02020603050405020304" pitchFamily="18" charset="0"/>
                <a:ea typeface="Source Sans Pro" panose="020B0503030403020204" pitchFamily="34" charset="0"/>
                <a:cs typeface="Times New Roman" panose="02020603050405020304" pitchFamily="18" charset="0"/>
              </a:rPr>
              <a:t>Collapse Supplemental Resources</a:t>
            </a:r>
            <a:r>
              <a:rPr lang="en-US" sz="2000" dirty="0">
                <a:latin typeface="Times New Roman" panose="02020603050405020304" pitchFamily="18" charset="0"/>
                <a:ea typeface="Source Sans Pro" panose="020B0503030403020204" pitchFamily="34" charset="0"/>
                <a:cs typeface="Times New Roman" panose="02020603050405020304" pitchFamily="18" charset="0"/>
              </a:rPr>
              <a:t> to free up more screen real estate. </a:t>
            </a:r>
          </a:p>
          <a:p>
            <a:pPr marL="342900" lvl="1" indent="-342900">
              <a:spcAft>
                <a:spcPts val="1200"/>
              </a:spcAft>
            </a:pPr>
            <a:r>
              <a:rPr lang="en-US" sz="2000" dirty="0">
                <a:latin typeface="Times New Roman" panose="02020603050405020304" pitchFamily="18" charset="0"/>
                <a:ea typeface="Source Sans Pro" panose="020B0503030403020204" pitchFamily="34" charset="0"/>
                <a:cs typeface="Times New Roman" panose="02020603050405020304" pitchFamily="18" charset="0"/>
              </a:rPr>
              <a:t>Continue by selecting </a:t>
            </a:r>
            <a:r>
              <a:rPr lang="en-US" sz="2000" b="1" dirty="0">
                <a:latin typeface="Times New Roman" panose="02020603050405020304" pitchFamily="18" charset="0"/>
                <a:ea typeface="Source Sans Pro" panose="020B0503030403020204" pitchFamily="34" charset="0"/>
                <a:cs typeface="Times New Roman" panose="02020603050405020304" pitchFamily="18" charset="0"/>
              </a:rPr>
              <a:t>Complete</a:t>
            </a:r>
            <a:r>
              <a:rPr lang="en-US" sz="2000" dirty="0">
                <a:latin typeface="Times New Roman" panose="02020603050405020304" pitchFamily="18" charset="0"/>
                <a:ea typeface="Source Sans Pro" panose="020B0503030403020204" pitchFamily="34" charset="0"/>
                <a:cs typeface="Times New Roman" panose="02020603050405020304" pitchFamily="18" charset="0"/>
              </a:rPr>
              <a:t> or </a:t>
            </a:r>
            <a:r>
              <a:rPr lang="en-US" sz="2000" b="1" dirty="0">
                <a:latin typeface="Times New Roman" panose="02020603050405020304" pitchFamily="18" charset="0"/>
                <a:ea typeface="Source Sans Pro" panose="020B0503030403020204" pitchFamily="34" charset="0"/>
                <a:cs typeface="Times New Roman" panose="02020603050405020304" pitchFamily="18" charset="0"/>
              </a:rPr>
              <a:t>Incomplete</a:t>
            </a:r>
            <a:r>
              <a:rPr lang="en-US" sz="2000" dirty="0">
                <a:latin typeface="Times New Roman" panose="02020603050405020304" pitchFamily="18" charset="0"/>
                <a:ea typeface="Source Sans Pro" panose="020B0503030403020204" pitchFamily="34" charset="0"/>
                <a:cs typeface="Times New Roman" panose="02020603050405020304" pitchFamily="18" charset="0"/>
              </a:rPr>
              <a:t> for the ratings for the goals. </a:t>
            </a:r>
          </a:p>
          <a:p>
            <a:pPr marL="580644" lvl="2" indent="-342900">
              <a:spcAft>
                <a:spcPts val="1200"/>
              </a:spcAft>
            </a:pPr>
            <a:r>
              <a:rPr lang="en-US" sz="1800" dirty="0">
                <a:latin typeface="Times New Roman" panose="02020603050405020304" pitchFamily="18" charset="0"/>
                <a:ea typeface="Source Sans Pro" panose="020B0503030403020204" pitchFamily="34" charset="0"/>
                <a:cs typeface="Times New Roman" panose="02020603050405020304" pitchFamily="18" charset="0"/>
              </a:rPr>
              <a:t>If </a:t>
            </a:r>
            <a:r>
              <a:rPr lang="en-US" sz="1800" b="1" dirty="0">
                <a:latin typeface="Times New Roman" panose="02020603050405020304" pitchFamily="18" charset="0"/>
                <a:ea typeface="Source Sans Pro" panose="020B0503030403020204" pitchFamily="34" charset="0"/>
                <a:cs typeface="Times New Roman" panose="02020603050405020304" pitchFamily="18" charset="0"/>
              </a:rPr>
              <a:t>Incomplete</a:t>
            </a:r>
            <a:r>
              <a:rPr lang="en-US" sz="1800" dirty="0">
                <a:latin typeface="Times New Roman" panose="02020603050405020304" pitchFamily="18" charset="0"/>
                <a:ea typeface="Source Sans Pro" panose="020B0503030403020204" pitchFamily="34" charset="0"/>
                <a:cs typeface="Times New Roman" panose="02020603050405020304" pitchFamily="18" charset="0"/>
              </a:rPr>
              <a:t> is selected, you’ll be required to enter comments. </a:t>
            </a:r>
          </a:p>
        </p:txBody>
      </p:sp>
      <p:cxnSp>
        <p:nvCxnSpPr>
          <p:cNvPr id="17418" name="Straight Connector 17417">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840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6" name="Rectangle 17415">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5410" y="329610"/>
            <a:ext cx="6069064" cy="734336"/>
          </a:xfrm>
        </p:spPr>
        <p:txBody>
          <a:bodyPr anchor="t">
            <a:normAutofit/>
          </a:bodyPr>
          <a:lstStyle/>
          <a:p>
            <a:pPr algn="ctr">
              <a:lnSpc>
                <a:spcPct val="90000"/>
              </a:lnSpc>
              <a:defRPr/>
            </a:pPr>
            <a:r>
              <a:rPr lang="en-US" sz="34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Key Responsibilities/Job Duties</a:t>
            </a:r>
          </a:p>
        </p:txBody>
      </p:sp>
      <p:pic>
        <p:nvPicPr>
          <p:cNvPr id="1026" name="Picture 2">
            <a:extLst>
              <a:ext uri="{FF2B5EF4-FFF2-40B4-BE49-F238E27FC236}">
                <a16:creationId xmlns:a16="http://schemas.microsoft.com/office/drawing/2014/main" id="{46C42239-4377-888F-8CF2-FE2EE052D0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711"/>
          <a:stretch>
            <a:fillRect/>
          </a:stretch>
        </p:blipFill>
        <p:spPr bwMode="auto">
          <a:xfrm>
            <a:off x="119435" y="1114367"/>
            <a:ext cx="6517671" cy="4679687"/>
          </a:xfrm>
          <a:prstGeom prst="rect">
            <a:avLst/>
          </a:prstGeom>
          <a:noFill/>
          <a:extLst>
            <a:ext uri="{909E8E84-426E-40DD-AFC4-6F175D3DCCD1}">
              <a14:hiddenFill xmlns:a14="http://schemas.microsoft.com/office/drawing/2010/main">
                <a:solidFill>
                  <a:srgbClr val="FFFFFF"/>
                </a:solidFill>
              </a14:hiddenFill>
            </a:ext>
          </a:extLst>
        </p:spPr>
      </p:pic>
      <p:sp>
        <p:nvSpPr>
          <p:cNvPr id="17411" name="Content Placeholder 2"/>
          <p:cNvSpPr>
            <a:spLocks noGrp="1"/>
          </p:cNvSpPr>
          <p:nvPr>
            <p:ph idx="1"/>
          </p:nvPr>
        </p:nvSpPr>
        <p:spPr>
          <a:xfrm>
            <a:off x="6876645" y="865520"/>
            <a:ext cx="5195920" cy="5167899"/>
          </a:xfrm>
        </p:spPr>
        <p:txBody>
          <a:bodyPr>
            <a:normAutofit/>
          </a:bodyPr>
          <a:lstStyle/>
          <a:p>
            <a:pPr marL="342900" lvl="1" indent="-342900">
              <a:spcAft>
                <a:spcPts val="1200"/>
              </a:spcAft>
            </a:pP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General Job Duties – </a:t>
            </a:r>
            <a:r>
              <a:rPr lang="en-US" sz="2200" dirty="0">
                <a:latin typeface="Times New Roman" panose="02020603050405020304" pitchFamily="18" charset="0"/>
                <a:ea typeface="Source Sans Pro" panose="020B0503030403020204" pitchFamily="34" charset="0"/>
                <a:cs typeface="Times New Roman" panose="02020603050405020304" pitchFamily="18" charset="0"/>
              </a:rPr>
              <a:t>3 to 5 major areas for which the Managerial employee has responsibility</a:t>
            </a:r>
          </a:p>
          <a:p>
            <a:pPr marL="342900" lvl="1" indent="-342900">
              <a:spcAft>
                <a:spcPts val="1200"/>
              </a:spcAft>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Should be a </a:t>
            </a:r>
            <a:r>
              <a:rPr lang="en-US" sz="2400" b="1" i="1" u="sng"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concise</a:t>
            </a:r>
            <a:r>
              <a:rPr lang="en-US" sz="2200" dirty="0">
                <a:latin typeface="Times New Roman" panose="02020603050405020304" pitchFamily="18" charset="0"/>
                <a:ea typeface="Source Sans Pro" panose="020B0503030403020204" pitchFamily="34" charset="0"/>
                <a:cs typeface="Times New Roman" panose="02020603050405020304" pitchFamily="18" charset="0"/>
              </a:rPr>
              <a:t>, bulleted list</a:t>
            </a:r>
          </a:p>
          <a:p>
            <a:pPr marL="342900" lvl="1" indent="-342900">
              <a:spcAft>
                <a:spcPts val="1200"/>
              </a:spcAft>
            </a:pPr>
            <a:r>
              <a:rPr lang="en-US" sz="2200" b="1" i="1" dirty="0">
                <a:latin typeface="Times New Roman" panose="02020603050405020304" pitchFamily="18" charset="0"/>
                <a:ea typeface="Source Sans Pro" panose="020B0503030403020204" pitchFamily="34" charset="0"/>
                <a:cs typeface="Times New Roman" panose="02020603050405020304" pitchFamily="18" charset="0"/>
              </a:rPr>
              <a:t>Should be reviewed and updated every year as the job evolves. </a:t>
            </a:r>
          </a:p>
          <a:p>
            <a:pPr marL="800100" lvl="2" indent="-342900">
              <a:spcAft>
                <a:spcPts val="1200"/>
              </a:spcAft>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Comprised of what the employee does, oversees, or both</a:t>
            </a:r>
            <a:endParaRPr lang="en-US" sz="2200" b="1" dirty="0">
              <a:latin typeface="Times New Roman" panose="02020603050405020304" pitchFamily="18" charset="0"/>
              <a:ea typeface="Source Sans Pro" panose="020B0503030403020204" pitchFamily="34" charset="0"/>
              <a:cs typeface="Times New Roman" panose="02020603050405020304" pitchFamily="18" charset="0"/>
            </a:endParaRPr>
          </a:p>
          <a:p>
            <a:pPr marL="297180" indent="-342900">
              <a:spcAft>
                <a:spcPts val="1200"/>
              </a:spcAft>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Mgr. employee does not provide self-narrative or self-ratings  </a:t>
            </a:r>
          </a:p>
        </p:txBody>
      </p:sp>
      <p:cxnSp>
        <p:nvCxnSpPr>
          <p:cNvPr id="17418" name="Straight Connector 17417">
            <a:extLst>
              <a:ext uri="{FF2B5EF4-FFF2-40B4-BE49-F238E27FC236}">
                <a16:creationId xmlns:a16="http://schemas.microsoft.com/office/drawing/2014/main" id="{540DBD50-3CB1-A513-2321-1891E3F095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687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7648" y="204588"/>
            <a:ext cx="7143752" cy="671290"/>
          </a:xfrm>
        </p:spPr>
        <p:txBody>
          <a:bodyPr>
            <a:noAutofit/>
          </a:bodyPr>
          <a:lstStyle/>
          <a:p>
            <a:pPr algn="ctr">
              <a:defRPr/>
            </a:pPr>
            <a:r>
              <a:rPr lang="en-US"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General Job Duty – Examples</a:t>
            </a:r>
          </a:p>
        </p:txBody>
      </p:sp>
      <p:sp>
        <p:nvSpPr>
          <p:cNvPr id="18435" name="Content Placeholder 2"/>
          <p:cNvSpPr>
            <a:spLocks noGrp="1"/>
          </p:cNvSpPr>
          <p:nvPr>
            <p:ph idx="1"/>
          </p:nvPr>
        </p:nvSpPr>
        <p:spPr>
          <a:xfrm>
            <a:off x="567558" y="1528155"/>
            <a:ext cx="11056883" cy="4174002"/>
          </a:xfrm>
        </p:spPr>
        <p:txBody>
          <a:bodyPr>
            <a:normAutofit/>
          </a:bodyPr>
          <a:lstStyle/>
          <a:p>
            <a:pPr>
              <a:lnSpc>
                <a:spcPct val="100000"/>
              </a:lnSpc>
              <a:spcAft>
                <a:spcPts val="600"/>
              </a:spcAft>
            </a:pP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400" dirty="0">
                <a:latin typeface="Times New Roman" panose="02020603050405020304" pitchFamily="18" charset="0"/>
                <a:ea typeface="Source Sans Pro" panose="020B0503030403020204" pitchFamily="34" charset="0"/>
                <a:cs typeface="Times New Roman" panose="02020603050405020304" pitchFamily="18" charset="0"/>
              </a:rPr>
              <a:t>Administration &amp; Training for University Performance Management processes.</a:t>
            </a:r>
          </a:p>
          <a:p>
            <a:pPr>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 Manage and coordinate the year-end close process and the preparation of Rowan’s annual financial statements.</a:t>
            </a:r>
          </a:p>
          <a:p>
            <a:pPr>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 Conduct and manage all data collection, analysis, and presentation of information to administration and faculty related to the educational program and licensure scores. </a:t>
            </a:r>
          </a:p>
          <a:p>
            <a:pPr>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 Establish and maintain audiovisual design standards for classrooms, conference rooms, and other collaborative learning spaces across all campuses.</a:t>
            </a:r>
          </a:p>
          <a:p>
            <a:pPr>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 Provide leadership by supervising and leading advisors in the College of Engineering.</a:t>
            </a:r>
          </a:p>
        </p:txBody>
      </p:sp>
      <p:pic>
        <p:nvPicPr>
          <p:cNvPr id="3" name="Picture 2"/>
          <p:cNvPicPr>
            <a:picLocks noChangeAspect="1"/>
          </p:cNvPicPr>
          <p:nvPr/>
        </p:nvPicPr>
        <p:blipFill rotWithShape="1">
          <a:blip r:embed="rId2"/>
          <a:srcRect l="7812" t="5511" r="7812" b="14886"/>
          <a:stretch/>
        </p:blipFill>
        <p:spPr>
          <a:xfrm>
            <a:off x="9673189" y="166066"/>
            <a:ext cx="2366571" cy="1270936"/>
          </a:xfrm>
          <a:prstGeom prst="rect">
            <a:avLst/>
          </a:prstGeom>
        </p:spPr>
      </p:pic>
    </p:spTree>
    <p:extLst>
      <p:ext uri="{BB962C8B-B14F-4D97-AF65-F5344CB8AC3E}">
        <p14:creationId xmlns:p14="http://schemas.microsoft.com/office/powerpoint/2010/main" val="139728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A930A-831B-E11E-E474-1177E55FC5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8CECE4-404A-8DE0-1B61-8D2DCF59D8C8}"/>
              </a:ext>
            </a:extLst>
          </p:cNvPr>
          <p:cNvSpPr>
            <a:spLocks noGrp="1"/>
          </p:cNvSpPr>
          <p:nvPr>
            <p:ph type="title"/>
          </p:nvPr>
        </p:nvSpPr>
        <p:spPr>
          <a:xfrm>
            <a:off x="351897" y="226785"/>
            <a:ext cx="10948707" cy="671290"/>
          </a:xfrm>
        </p:spPr>
        <p:txBody>
          <a:bodyPr>
            <a:noAutofit/>
          </a:bodyPr>
          <a:lstStyle/>
          <a:p>
            <a:pPr algn="ctr">
              <a:defRPr/>
            </a:pPr>
            <a:r>
              <a:rPr lang="en-US"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Reflection Questions</a:t>
            </a:r>
          </a:p>
        </p:txBody>
      </p:sp>
      <p:sp>
        <p:nvSpPr>
          <p:cNvPr id="18435" name="Content Placeholder 2">
            <a:extLst>
              <a:ext uri="{FF2B5EF4-FFF2-40B4-BE49-F238E27FC236}">
                <a16:creationId xmlns:a16="http://schemas.microsoft.com/office/drawing/2014/main" id="{48B21F87-9235-A49B-116E-C95D8C00F12C}"/>
              </a:ext>
            </a:extLst>
          </p:cNvPr>
          <p:cNvSpPr>
            <a:spLocks noGrp="1"/>
          </p:cNvSpPr>
          <p:nvPr>
            <p:ph idx="1"/>
          </p:nvPr>
        </p:nvSpPr>
        <p:spPr>
          <a:xfrm>
            <a:off x="567557" y="1343219"/>
            <a:ext cx="11056883" cy="3493957"/>
          </a:xfrm>
        </p:spPr>
        <p:txBody>
          <a:bodyPr>
            <a:normAutofit/>
          </a:bodyPr>
          <a:lstStyle/>
          <a:p>
            <a:pPr>
              <a:lnSpc>
                <a:spcPct val="100000"/>
              </a:lnSpc>
              <a:spcAft>
                <a:spcPts val="1200"/>
              </a:spcAft>
            </a:pPr>
            <a:r>
              <a:rPr lang="en-US" sz="2400" dirty="0">
                <a:latin typeface="Aptos" panose="020B0004020202020204" pitchFamily="34" charset="0"/>
                <a:ea typeface="Tahoma" panose="020B0604030504040204" pitchFamily="34" charset="0"/>
                <a:cs typeface="Tahoma" panose="020B0604030504040204" pitchFamily="34" charset="0"/>
              </a:rPr>
              <a:t> </a:t>
            </a:r>
            <a:r>
              <a:rPr lang="en-US" sz="28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Performance Highlights –</a:t>
            </a:r>
            <a:r>
              <a:rPr lang="en-US" sz="28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2400" dirty="0">
                <a:latin typeface="Times New Roman" panose="02020603050405020304" pitchFamily="18" charset="0"/>
                <a:ea typeface="Tahoma" panose="020B0604030504040204" pitchFamily="34" charset="0"/>
                <a:cs typeface="Times New Roman" panose="02020603050405020304" pitchFamily="18" charset="0"/>
              </a:rPr>
              <a:t>Which of your leadership strengths, accomplishments, or contributions had the greatest impact on your area/the University?</a:t>
            </a:r>
            <a:endParaRPr lang="en-US" sz="2400" dirty="0">
              <a:latin typeface="Times New Roman" panose="02020603050405020304" pitchFamily="18" charset="0"/>
              <a:ea typeface="Source Sans Pro" panose="020B0503030403020204" pitchFamily="34" charset="0"/>
              <a:cs typeface="Times New Roman" panose="02020603050405020304" pitchFamily="18" charset="0"/>
            </a:endParaRPr>
          </a:p>
          <a:p>
            <a:pPr>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 </a:t>
            </a:r>
            <a:r>
              <a:rPr lang="en-US" sz="28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Professional Challenges – </a:t>
            </a:r>
            <a:r>
              <a:rPr lang="en-US" sz="2400" dirty="0">
                <a:latin typeface="Times New Roman" panose="02020603050405020304" pitchFamily="18" charset="0"/>
                <a:ea typeface="Tahoma" panose="020B0604030504040204" pitchFamily="34" charset="0"/>
                <a:cs typeface="Times New Roman" panose="02020603050405020304" pitchFamily="18" charset="0"/>
              </a:rPr>
              <a:t>What significant challenges did you encounter this year in fulfilling your responsibilities or advancing departmental priorities, and how did you address them?</a:t>
            </a:r>
          </a:p>
        </p:txBody>
      </p:sp>
    </p:spTree>
    <p:extLst>
      <p:ext uri="{BB962C8B-B14F-4D97-AF65-F5344CB8AC3E}">
        <p14:creationId xmlns:p14="http://schemas.microsoft.com/office/powerpoint/2010/main" val="231956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D3C3C-0011-270D-9F27-FB0D3E6C6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9E98A7-F282-B623-7681-96722BF7DBCA}"/>
              </a:ext>
            </a:extLst>
          </p:cNvPr>
          <p:cNvSpPr>
            <a:spLocks noGrp="1"/>
          </p:cNvSpPr>
          <p:nvPr>
            <p:ph type="title"/>
          </p:nvPr>
        </p:nvSpPr>
        <p:spPr>
          <a:xfrm>
            <a:off x="893852" y="226785"/>
            <a:ext cx="10406752" cy="671290"/>
          </a:xfrm>
        </p:spPr>
        <p:txBody>
          <a:bodyPr>
            <a:noAutofit/>
          </a:bodyPr>
          <a:lstStyle/>
          <a:p>
            <a:pPr algn="ctr">
              <a:defRPr/>
            </a:pPr>
            <a:r>
              <a:rPr lang="en-US"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Looking Ahead………</a:t>
            </a:r>
          </a:p>
        </p:txBody>
      </p:sp>
      <p:sp>
        <p:nvSpPr>
          <p:cNvPr id="18435" name="Content Placeholder 2">
            <a:extLst>
              <a:ext uri="{FF2B5EF4-FFF2-40B4-BE49-F238E27FC236}">
                <a16:creationId xmlns:a16="http://schemas.microsoft.com/office/drawing/2014/main" id="{A097B55F-FB11-9270-0F5C-9EEDB393AFFA}"/>
              </a:ext>
            </a:extLst>
          </p:cNvPr>
          <p:cNvSpPr>
            <a:spLocks noGrp="1"/>
          </p:cNvSpPr>
          <p:nvPr>
            <p:ph idx="1"/>
          </p:nvPr>
        </p:nvSpPr>
        <p:spPr>
          <a:xfrm>
            <a:off x="567557" y="1343220"/>
            <a:ext cx="11056883" cy="1831495"/>
          </a:xfrm>
        </p:spPr>
        <p:txBody>
          <a:bodyPr>
            <a:normAutofit/>
          </a:bodyPr>
          <a:lstStyle/>
          <a:p>
            <a:pPr>
              <a:lnSpc>
                <a:spcPct val="100000"/>
              </a:lnSpc>
              <a:spcAft>
                <a:spcPts val="1200"/>
              </a:spcAft>
            </a:pPr>
            <a:r>
              <a:rPr lang="en-US" sz="2800" dirty="0">
                <a:latin typeface="Times New Roman" panose="02020603050405020304" pitchFamily="18" charset="0"/>
                <a:ea typeface="Source Sans Pro" panose="020B0503030403020204" pitchFamily="34" charset="0"/>
                <a:cs typeface="Times New Roman" panose="02020603050405020304" pitchFamily="18" charset="0"/>
              </a:rPr>
              <a:t>What </a:t>
            </a:r>
            <a:r>
              <a:rPr lang="en-US" sz="2800" b="1" i="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professional development opportunities </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would you like to pursue in the upcoming year to support your growth as a manager and leader?</a:t>
            </a:r>
          </a:p>
          <a:p>
            <a:pPr>
              <a:lnSpc>
                <a:spcPct val="100000"/>
              </a:lnSpc>
              <a:spcAft>
                <a:spcPts val="1200"/>
              </a:spcAft>
            </a:pPr>
            <a:r>
              <a:rPr lang="en-US" sz="2800" dirty="0">
                <a:latin typeface="Times New Roman" panose="02020603050405020304" pitchFamily="18" charset="0"/>
                <a:ea typeface="Source Sans Pro" panose="020B0503030403020204" pitchFamily="34" charset="0"/>
                <a:cs typeface="Times New Roman" panose="02020603050405020304" pitchFamily="18" charset="0"/>
              </a:rPr>
              <a:t>Please list your </a:t>
            </a:r>
            <a:r>
              <a:rPr lang="en-US" sz="2800" b="1" i="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goals</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 for the </a:t>
            </a:r>
            <a:r>
              <a:rPr lang="en-US" sz="2800" b="1" i="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NEXT review period </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(2-4 recommended).</a:t>
            </a:r>
          </a:p>
        </p:txBody>
      </p:sp>
      <p:pic>
        <p:nvPicPr>
          <p:cNvPr id="1026" name="Picture 2">
            <a:extLst>
              <a:ext uri="{FF2B5EF4-FFF2-40B4-BE49-F238E27FC236}">
                <a16:creationId xmlns:a16="http://schemas.microsoft.com/office/drawing/2014/main" id="{FE49F1EA-BAF3-445F-9233-04D37CE502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47211"/>
          <a:stretch>
            <a:fillRect/>
          </a:stretch>
        </p:blipFill>
        <p:spPr bwMode="auto">
          <a:xfrm>
            <a:off x="569268" y="3322674"/>
            <a:ext cx="11055172" cy="2589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864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0148A-E76D-191D-0435-10862972ADBE}"/>
            </a:ext>
          </a:extLst>
        </p:cNvPr>
        <p:cNvGrpSpPr/>
        <p:nvPr/>
      </p:nvGrpSpPr>
      <p:grpSpPr>
        <a:xfrm>
          <a:off x="0" y="0"/>
          <a:ext cx="0" cy="0"/>
          <a:chOff x="0" y="0"/>
          <a:chExt cx="0" cy="0"/>
        </a:xfrm>
      </p:grpSpPr>
      <p:pic>
        <p:nvPicPr>
          <p:cNvPr id="5" name="Picture 4" descr="White cut out stars in blue background">
            <a:extLst>
              <a:ext uri="{FF2B5EF4-FFF2-40B4-BE49-F238E27FC236}">
                <a16:creationId xmlns:a16="http://schemas.microsoft.com/office/drawing/2014/main" id="{454A52EF-3BDA-B4F3-1C77-D148C3E11CAA}"/>
              </a:ext>
            </a:extLst>
          </p:cNvPr>
          <p:cNvPicPr>
            <a:picLocks noChangeAspect="1"/>
          </p:cNvPicPr>
          <p:nvPr/>
        </p:nvPicPr>
        <p:blipFill rotWithShape="1">
          <a:blip r:embed="rId2">
            <a:alphaModFix/>
          </a:blip>
          <a:srcRect t="8010" b="1990"/>
          <a:stretch/>
        </p:blipFill>
        <p:spPr>
          <a:xfrm>
            <a:off x="21" y="9525"/>
            <a:ext cx="12191979" cy="6857990"/>
          </a:xfrm>
          <a:prstGeom prst="rect">
            <a:avLst/>
          </a:prstGeom>
          <a:noFill/>
        </p:spPr>
      </p:pic>
      <p:sp>
        <p:nvSpPr>
          <p:cNvPr id="2" name="Title 1">
            <a:extLst>
              <a:ext uri="{FF2B5EF4-FFF2-40B4-BE49-F238E27FC236}">
                <a16:creationId xmlns:a16="http://schemas.microsoft.com/office/drawing/2014/main" id="{C1EAAB70-C90B-69ED-0F9B-ADFCE37A3567}"/>
              </a:ext>
            </a:extLst>
          </p:cNvPr>
          <p:cNvSpPr>
            <a:spLocks noGrp="1"/>
          </p:cNvSpPr>
          <p:nvPr>
            <p:ph type="ctrTitle"/>
          </p:nvPr>
        </p:nvSpPr>
        <p:spPr>
          <a:xfrm>
            <a:off x="132080" y="643890"/>
            <a:ext cx="11846560" cy="1347470"/>
          </a:xfrm>
        </p:spPr>
        <p:txBody>
          <a:bodyPr anchor="b">
            <a:noAutofit/>
          </a:bodyPr>
          <a:lstStyle/>
          <a:p>
            <a:pPr algn="ctr"/>
            <a:r>
              <a:rPr lang="en-US" sz="48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Completing the Supervisor’s Section </a:t>
            </a:r>
            <a:br>
              <a:rPr lang="en-US" sz="48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 the self-evaluation has been submitted)</a:t>
            </a:r>
            <a:endParaRPr lang="en-US" sz="4800" dirty="0">
              <a:solidFill>
                <a:srgbClr val="FFFFFF"/>
              </a:solidFill>
              <a:latin typeface="Times New Roman" panose="02020603050405020304" pitchFamily="18" charset="0"/>
              <a:cs typeface="Times New Roman" panose="02020603050405020304" pitchFamily="18" charset="0"/>
            </a:endParaRPr>
          </a:p>
        </p:txBody>
      </p:sp>
      <p:sp>
        <p:nvSpPr>
          <p:cNvPr id="11" name="Date Placeholder 3">
            <a:extLst>
              <a:ext uri="{FF2B5EF4-FFF2-40B4-BE49-F238E27FC236}">
                <a16:creationId xmlns:a16="http://schemas.microsoft.com/office/drawing/2014/main" id="{8F026232-1C0D-50FF-5CE3-AB2E20A17A1C}"/>
              </a:ext>
            </a:extLst>
          </p:cNvPr>
          <p:cNvSpPr>
            <a:spLocks noGrp="1"/>
          </p:cNvSpPr>
          <p:nvPr>
            <p:ph type="dt" sz="half" idx="10"/>
          </p:nvPr>
        </p:nvSpPr>
        <p:spPr>
          <a:xfrm>
            <a:off x="912628" y="6356350"/>
            <a:ext cx="2743200" cy="365125"/>
          </a:xfrm>
        </p:spPr>
        <p:txBody>
          <a:bodyPr/>
          <a:lstStyle/>
          <a:p>
            <a:pPr>
              <a:spcAft>
                <a:spcPts val="600"/>
              </a:spcAft>
            </a:pPr>
            <a:fld id="{4D160122-537A-4FB2-A3FD-B4A4F86F3559}" type="datetime1">
              <a:rPr lang="en-US" smtClean="0">
                <a:solidFill>
                  <a:srgbClr val="FFFFFF"/>
                </a:solidFill>
                <a:effectLst>
                  <a:outerShdw blurRad="38100" dist="38100" dir="2700000" algn="tl">
                    <a:srgbClr val="000000">
                      <a:alpha val="43137"/>
                    </a:srgbClr>
                  </a:outerShdw>
                </a:effectLst>
              </a:rPr>
              <a:pPr>
                <a:spcAft>
                  <a:spcPts val="600"/>
                </a:spcAft>
              </a:pPr>
              <a:t>5/18/2026</a:t>
            </a:fld>
            <a:endParaRPr lang="en-US" dirty="0">
              <a:solidFill>
                <a:srgbClr val="FFFFFF"/>
              </a:solidFill>
              <a:effectLst>
                <a:outerShdw blurRad="38100" dist="38100" dir="2700000" algn="tl">
                  <a:srgbClr val="000000">
                    <a:alpha val="43137"/>
                  </a:srgbClr>
                </a:outerShdw>
              </a:effectLst>
            </a:endParaRPr>
          </a:p>
        </p:txBody>
      </p:sp>
      <p:sp>
        <p:nvSpPr>
          <p:cNvPr id="15" name="Slide Number Placeholder 5">
            <a:extLst>
              <a:ext uri="{FF2B5EF4-FFF2-40B4-BE49-F238E27FC236}">
                <a16:creationId xmlns:a16="http://schemas.microsoft.com/office/drawing/2014/main" id="{D18FA5C6-9D5A-1885-AC25-F31445E42162}"/>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solidFill>
                  <a:srgbClr val="FFFFFF"/>
                </a:solidFill>
                <a:effectLst>
                  <a:outerShdw blurRad="38100" dist="38100" dir="2700000" algn="tl">
                    <a:srgbClr val="000000">
                      <a:alpha val="43137"/>
                    </a:srgbClr>
                  </a:outerShdw>
                </a:effectLst>
              </a:rPr>
              <a:pPr>
                <a:spcAft>
                  <a:spcPts val="600"/>
                </a:spcAft>
              </a:pPr>
              <a:t>26</a:t>
            </a:fld>
            <a:endParaRPr lang="en-US"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0404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9B21E-9E3E-E183-A1EF-1C3E9A15D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52190E-6B92-ECB5-A3E1-9445B58A7DD7}"/>
              </a:ext>
            </a:extLst>
          </p:cNvPr>
          <p:cNvSpPr>
            <a:spLocks noGrp="1"/>
          </p:cNvSpPr>
          <p:nvPr>
            <p:ph type="title"/>
          </p:nvPr>
        </p:nvSpPr>
        <p:spPr>
          <a:xfrm>
            <a:off x="138023" y="251721"/>
            <a:ext cx="11887199" cy="671290"/>
          </a:xfrm>
        </p:spPr>
        <p:txBody>
          <a:bodyPr>
            <a:no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“Rating” the Goals for the Current Review Period</a:t>
            </a:r>
          </a:p>
        </p:txBody>
      </p:sp>
      <p:sp>
        <p:nvSpPr>
          <p:cNvPr id="17411" name="Content Placeholder 2">
            <a:extLst>
              <a:ext uri="{FF2B5EF4-FFF2-40B4-BE49-F238E27FC236}">
                <a16:creationId xmlns:a16="http://schemas.microsoft.com/office/drawing/2014/main" id="{A8CD86C1-0654-17F1-125F-2345F66AC1A8}"/>
              </a:ext>
            </a:extLst>
          </p:cNvPr>
          <p:cNvSpPr>
            <a:spLocks noGrp="1"/>
          </p:cNvSpPr>
          <p:nvPr>
            <p:ph idx="1"/>
          </p:nvPr>
        </p:nvSpPr>
        <p:spPr>
          <a:xfrm>
            <a:off x="430925" y="1290912"/>
            <a:ext cx="11435254" cy="3176313"/>
          </a:xfrm>
        </p:spPr>
        <p:txBody>
          <a:bodyPr>
            <a:normAutofit/>
          </a:bodyPr>
          <a:lstStyle/>
          <a:p>
            <a:pPr marL="342900" lvl="1" indent="-342900">
              <a:lnSpc>
                <a:spcPct val="100000"/>
              </a:lnSpc>
              <a:spcAft>
                <a:spcPts val="1200"/>
              </a:spcAft>
            </a:pPr>
            <a:r>
              <a:rPr lang="en-US" sz="2800" dirty="0">
                <a:latin typeface="Times New Roman" panose="02020603050405020304" pitchFamily="18" charset="0"/>
                <a:ea typeface="Source Sans Pro" panose="020B0503030403020204" pitchFamily="34" charset="0"/>
                <a:cs typeface="Times New Roman" panose="02020603050405020304" pitchFamily="18" charset="0"/>
              </a:rPr>
              <a:t>Select </a:t>
            </a:r>
            <a:r>
              <a:rPr lang="en-US" sz="2800" b="1" dirty="0">
                <a:latin typeface="Times New Roman" panose="02020603050405020304" pitchFamily="18" charset="0"/>
                <a:ea typeface="Source Sans Pro" panose="020B0503030403020204" pitchFamily="34" charset="0"/>
                <a:cs typeface="Times New Roman" panose="02020603050405020304" pitchFamily="18" charset="0"/>
              </a:rPr>
              <a:t>Complete</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 or </a:t>
            </a:r>
            <a:r>
              <a:rPr lang="en-US" sz="2800" b="1" dirty="0">
                <a:latin typeface="Times New Roman" panose="02020603050405020304" pitchFamily="18" charset="0"/>
                <a:ea typeface="Source Sans Pro" panose="020B0503030403020204" pitchFamily="34" charset="0"/>
                <a:cs typeface="Times New Roman" panose="02020603050405020304" pitchFamily="18" charset="0"/>
              </a:rPr>
              <a:t>Incomplete</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 for the goals that were assigned and/or completed for the current review cycle (the preceding 12 months).</a:t>
            </a:r>
          </a:p>
          <a:p>
            <a:pPr marL="580644" lvl="2" indent="-342900">
              <a:lnSpc>
                <a:spcPct val="100000"/>
              </a:lnSpc>
              <a:spcAft>
                <a:spcPts val="1200"/>
              </a:spcAft>
            </a:pPr>
            <a:r>
              <a:rPr lang="en-US" sz="26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Note:</a:t>
            </a:r>
            <a:r>
              <a:rPr lang="en-US" sz="2600" dirty="0">
                <a:latin typeface="Times New Roman" panose="02020603050405020304" pitchFamily="18" charset="0"/>
                <a:ea typeface="Source Sans Pro" panose="020B0503030403020204" pitchFamily="34" charset="0"/>
                <a:cs typeface="Times New Roman" panose="02020603050405020304" pitchFamily="18" charset="0"/>
              </a:rPr>
              <a:t> They are still accessible in last year’s review form in SSB.</a:t>
            </a:r>
          </a:p>
          <a:p>
            <a:pPr marL="342900" lvl="1" indent="-342900">
              <a:lnSpc>
                <a:spcPct val="100000"/>
              </a:lnSpc>
              <a:spcAft>
                <a:spcPts val="1200"/>
              </a:spcAft>
            </a:pPr>
            <a:r>
              <a:rPr lang="en-US" sz="2800" dirty="0">
                <a:latin typeface="Times New Roman" panose="02020603050405020304" pitchFamily="18" charset="0"/>
                <a:ea typeface="Source Sans Pro" panose="020B0503030403020204" pitchFamily="34" charset="0"/>
                <a:cs typeface="Times New Roman" panose="02020603050405020304" pitchFamily="18" charset="0"/>
              </a:rPr>
              <a:t>If you select </a:t>
            </a:r>
            <a:r>
              <a:rPr lang="en-US" sz="2800" b="1" dirty="0">
                <a:latin typeface="Times New Roman" panose="02020603050405020304" pitchFamily="18" charset="0"/>
                <a:ea typeface="Source Sans Pro" panose="020B0503030403020204" pitchFamily="34" charset="0"/>
                <a:cs typeface="Times New Roman" panose="02020603050405020304" pitchFamily="18" charset="0"/>
              </a:rPr>
              <a:t>Incomplete</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 comments are required.</a:t>
            </a:r>
          </a:p>
          <a:p>
            <a:pPr marL="342900" lvl="1" indent="-342900">
              <a:lnSpc>
                <a:spcPct val="100000"/>
              </a:lnSpc>
              <a:spcAft>
                <a:spcPts val="1200"/>
              </a:spcAft>
            </a:pPr>
            <a:r>
              <a:rPr lang="en-US" sz="2800" dirty="0">
                <a:latin typeface="Times New Roman" panose="02020603050405020304" pitchFamily="18" charset="0"/>
                <a:ea typeface="Source Sans Pro" panose="020B0503030403020204" pitchFamily="34" charset="0"/>
                <a:cs typeface="Times New Roman" panose="02020603050405020304" pitchFamily="18" charset="0"/>
              </a:rPr>
              <a:t>When all the current goals have been rated, select </a:t>
            </a:r>
            <a:r>
              <a:rPr lang="en-US" sz="2800" b="1" dirty="0">
                <a:latin typeface="Times New Roman" panose="02020603050405020304" pitchFamily="18" charset="0"/>
                <a:ea typeface="Source Sans Pro" panose="020B0503030403020204" pitchFamily="34" charset="0"/>
                <a:cs typeface="Times New Roman" panose="02020603050405020304" pitchFamily="18" charset="0"/>
              </a:rPr>
              <a:t>Next Section</a:t>
            </a:r>
            <a:r>
              <a:rPr lang="en-US" sz="2800" dirty="0">
                <a:latin typeface="Times New Roman" panose="02020603050405020304" pitchFamily="18" charset="0"/>
                <a:ea typeface="Source Sans Pro" panose="020B0503030403020204" pitchFamily="34" charset="0"/>
                <a:cs typeface="Times New Roman" panose="02020603050405020304" pitchFamily="18" charset="0"/>
              </a:rPr>
              <a:t>.</a:t>
            </a:r>
          </a:p>
          <a:p>
            <a:pPr marL="457200" lvl="1" indent="0">
              <a:buNone/>
            </a:pPr>
            <a:endParaRPr 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00888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6D16A-5839-129D-99F5-C83AEB4B15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D3F490-E30A-E746-A30E-2EEE0DC88BCF}"/>
              </a:ext>
            </a:extLst>
          </p:cNvPr>
          <p:cNvSpPr>
            <a:spLocks noGrp="1"/>
          </p:cNvSpPr>
          <p:nvPr>
            <p:ph type="title"/>
          </p:nvPr>
        </p:nvSpPr>
        <p:spPr>
          <a:xfrm>
            <a:off x="351897" y="226785"/>
            <a:ext cx="10948707" cy="671290"/>
          </a:xfrm>
        </p:spPr>
        <p:txBody>
          <a:bodyPr>
            <a:no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Review the self-evaluation</a:t>
            </a:r>
          </a:p>
        </p:txBody>
      </p:sp>
      <p:sp>
        <p:nvSpPr>
          <p:cNvPr id="18435" name="Content Placeholder 2">
            <a:extLst>
              <a:ext uri="{FF2B5EF4-FFF2-40B4-BE49-F238E27FC236}">
                <a16:creationId xmlns:a16="http://schemas.microsoft.com/office/drawing/2014/main" id="{F569BDF4-B960-52E1-B811-F17EF9CF6F7B}"/>
              </a:ext>
            </a:extLst>
          </p:cNvPr>
          <p:cNvSpPr>
            <a:spLocks noGrp="1"/>
          </p:cNvSpPr>
          <p:nvPr>
            <p:ph idx="1"/>
          </p:nvPr>
        </p:nvSpPr>
        <p:spPr>
          <a:xfrm>
            <a:off x="567558" y="1343219"/>
            <a:ext cx="10948706" cy="4358841"/>
          </a:xfrm>
        </p:spPr>
        <p:txBody>
          <a:bodyPr>
            <a:normAutofit/>
          </a:bodyPr>
          <a:lstStyle/>
          <a:p>
            <a:pPr>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All the information is in “Read Only” status.</a:t>
            </a:r>
          </a:p>
          <a:p>
            <a:pPr>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Review the Job Duties to ensure your team member’s view of their role is aligned with yours.</a:t>
            </a:r>
          </a:p>
          <a:p>
            <a:pPr>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Review the Performance Highlights, Professional Challenges, and Professional Development Opportunities for discussion and assistance with your feedback.</a:t>
            </a:r>
          </a:p>
          <a:p>
            <a:pPr>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Review the future goals to ensure they are aligned strategically w/ divisional plans.</a:t>
            </a:r>
          </a:p>
          <a:p>
            <a:pPr>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This information will be key for the review meeting.</a:t>
            </a:r>
          </a:p>
          <a:p>
            <a:pPr>
              <a:lnSpc>
                <a:spcPct val="100000"/>
              </a:lnSpc>
              <a:spcAft>
                <a:spcPts val="1200"/>
              </a:spcAft>
            </a:pPr>
            <a:endParaRPr lang="en-US" sz="2600" dirty="0">
              <a:latin typeface="Times New Roman" panose="02020603050405020304" pitchFamily="18"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1102817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62957-EC1F-9CA3-0233-8F2324C375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93AD2D-1B32-B177-EBCA-4EBDDFE58B96}"/>
              </a:ext>
            </a:extLst>
          </p:cNvPr>
          <p:cNvSpPr>
            <a:spLocks noGrp="1"/>
          </p:cNvSpPr>
          <p:nvPr>
            <p:ph type="title"/>
          </p:nvPr>
        </p:nvSpPr>
        <p:spPr>
          <a:xfrm>
            <a:off x="351897" y="226785"/>
            <a:ext cx="10948707" cy="671290"/>
          </a:xfrm>
        </p:spPr>
        <p:txBody>
          <a:bodyPr>
            <a:no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Competency Ratings</a:t>
            </a:r>
          </a:p>
        </p:txBody>
      </p:sp>
      <p:pic>
        <p:nvPicPr>
          <p:cNvPr id="4" name="Picture 3">
            <a:extLst>
              <a:ext uri="{FF2B5EF4-FFF2-40B4-BE49-F238E27FC236}">
                <a16:creationId xmlns:a16="http://schemas.microsoft.com/office/drawing/2014/main" id="{6C121BB7-49FB-E169-1D8C-E2E163509BC4}"/>
              </a:ext>
            </a:extLst>
          </p:cNvPr>
          <p:cNvPicPr>
            <a:picLocks noChangeAspect="1"/>
          </p:cNvPicPr>
          <p:nvPr/>
        </p:nvPicPr>
        <p:blipFill>
          <a:blip r:embed="rId2"/>
          <a:stretch>
            <a:fillRect/>
          </a:stretch>
        </p:blipFill>
        <p:spPr>
          <a:xfrm>
            <a:off x="797421" y="1158546"/>
            <a:ext cx="10758891" cy="4969504"/>
          </a:xfrm>
          <a:prstGeom prst="rect">
            <a:avLst/>
          </a:prstGeom>
        </p:spPr>
      </p:pic>
      <p:sp>
        <p:nvSpPr>
          <p:cNvPr id="3" name="Content Placeholder 2">
            <a:extLst>
              <a:ext uri="{FF2B5EF4-FFF2-40B4-BE49-F238E27FC236}">
                <a16:creationId xmlns:a16="http://schemas.microsoft.com/office/drawing/2014/main" id="{8C80B6B7-F315-A9DF-AEC8-73E401EACD39}"/>
              </a:ext>
            </a:extLst>
          </p:cNvPr>
          <p:cNvSpPr>
            <a:spLocks noGrp="1"/>
          </p:cNvSpPr>
          <p:nvPr>
            <p:ph idx="1"/>
          </p:nvPr>
        </p:nvSpPr>
        <p:spPr>
          <a:xfrm>
            <a:off x="120986" y="6084554"/>
            <a:ext cx="11695554" cy="607934"/>
          </a:xfrm>
        </p:spPr>
        <p:txBody>
          <a:bodyPr>
            <a:noAutofit/>
          </a:bodyPr>
          <a:lstStyle/>
          <a:p>
            <a:pPr algn="ctr">
              <a:lnSpc>
                <a:spcPct val="100000"/>
              </a:lnSpc>
              <a:spcAft>
                <a:spcPts val="600"/>
              </a:spcAft>
            </a:pPr>
            <a:r>
              <a:rPr lang="en-US" sz="2400" b="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Note: Comments are required for each competency but can be concise.</a:t>
            </a:r>
            <a:endParaRPr lang="en-US" sz="2400" dirty="0">
              <a:latin typeface="Times New Roman" panose="02020603050405020304" pitchFamily="18"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3863294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A9268-D9B8-0181-164C-82F8C9BE15BD}"/>
            </a:ext>
          </a:extLst>
        </p:cNvPr>
        <p:cNvGrpSpPr/>
        <p:nvPr/>
      </p:nvGrpSpPr>
      <p:grpSpPr>
        <a:xfrm>
          <a:off x="0" y="0"/>
          <a:ext cx="0" cy="0"/>
          <a:chOff x="0" y="0"/>
          <a:chExt cx="0" cy="0"/>
        </a:xfrm>
      </p:grpSpPr>
      <p:pic>
        <p:nvPicPr>
          <p:cNvPr id="5" name="Picture 4" descr="White cut out stars in blue background">
            <a:extLst>
              <a:ext uri="{FF2B5EF4-FFF2-40B4-BE49-F238E27FC236}">
                <a16:creationId xmlns:a16="http://schemas.microsoft.com/office/drawing/2014/main" id="{221275DA-9791-2286-5280-0CBE8F26E820}"/>
              </a:ext>
            </a:extLst>
          </p:cNvPr>
          <p:cNvPicPr>
            <a:picLocks noChangeAspect="1"/>
          </p:cNvPicPr>
          <p:nvPr/>
        </p:nvPicPr>
        <p:blipFill rotWithShape="1">
          <a:blip r:embed="rId2">
            <a:alphaModFix/>
          </a:blip>
          <a:srcRect t="8010" b="1990"/>
          <a:stretch/>
        </p:blipFill>
        <p:spPr>
          <a:xfrm>
            <a:off x="0" y="10"/>
            <a:ext cx="12191979" cy="6857990"/>
          </a:xfrm>
          <a:prstGeom prst="rect">
            <a:avLst/>
          </a:prstGeom>
          <a:noFill/>
        </p:spPr>
      </p:pic>
      <p:sp>
        <p:nvSpPr>
          <p:cNvPr id="2" name="Title 1">
            <a:extLst>
              <a:ext uri="{FF2B5EF4-FFF2-40B4-BE49-F238E27FC236}">
                <a16:creationId xmlns:a16="http://schemas.microsoft.com/office/drawing/2014/main" id="{2D545916-8362-AC34-7B24-1A59CB292715}"/>
              </a:ext>
            </a:extLst>
          </p:cNvPr>
          <p:cNvSpPr>
            <a:spLocks noGrp="1"/>
          </p:cNvSpPr>
          <p:nvPr>
            <p:ph type="ctrTitle"/>
          </p:nvPr>
        </p:nvSpPr>
        <p:spPr>
          <a:xfrm>
            <a:off x="172709" y="750013"/>
            <a:ext cx="11846560" cy="1566212"/>
          </a:xfrm>
        </p:spPr>
        <p:txBody>
          <a:bodyPr anchor="b">
            <a:noAutofit/>
          </a:bodyPr>
          <a:lstStyle/>
          <a:p>
            <a:pPr algn="ctr"/>
            <a:r>
              <a:rPr lang="en-US" sz="44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 1:</a:t>
            </a:r>
            <a:r>
              <a:rPr lang="en-US" sz="44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Performance Review Experiences, Guidance, and Feedback Recommendations</a:t>
            </a:r>
            <a:endParaRPr lang="en-US" sz="4400" dirty="0">
              <a:solidFill>
                <a:srgbClr val="FFFFFF"/>
              </a:solidFill>
              <a:latin typeface="Times New Roman" panose="02020603050405020304" pitchFamily="18" charset="0"/>
              <a:cs typeface="Times New Roman" panose="02020603050405020304" pitchFamily="18" charset="0"/>
            </a:endParaRPr>
          </a:p>
        </p:txBody>
      </p:sp>
      <p:sp>
        <p:nvSpPr>
          <p:cNvPr id="11" name="Date Placeholder 3">
            <a:extLst>
              <a:ext uri="{FF2B5EF4-FFF2-40B4-BE49-F238E27FC236}">
                <a16:creationId xmlns:a16="http://schemas.microsoft.com/office/drawing/2014/main" id="{723E58FA-F528-6D15-3BEB-0D8E44B5A6A5}"/>
              </a:ext>
            </a:extLst>
          </p:cNvPr>
          <p:cNvSpPr>
            <a:spLocks noGrp="1"/>
          </p:cNvSpPr>
          <p:nvPr>
            <p:ph type="dt" sz="half" idx="10"/>
          </p:nvPr>
        </p:nvSpPr>
        <p:spPr>
          <a:xfrm>
            <a:off x="912628" y="6356350"/>
            <a:ext cx="2743200" cy="365125"/>
          </a:xfrm>
        </p:spPr>
        <p:txBody>
          <a:bodyPr/>
          <a:lstStyle/>
          <a:p>
            <a:pPr>
              <a:spcAft>
                <a:spcPts val="600"/>
              </a:spcAft>
            </a:pPr>
            <a:fld id="{4D160122-537A-4FB2-A3FD-B4A4F86F3559}" type="datetime1">
              <a:rPr lang="en-US" smtClean="0">
                <a:solidFill>
                  <a:srgbClr val="FFFFFF"/>
                </a:solidFill>
                <a:effectLst>
                  <a:outerShdw blurRad="38100" dist="38100" dir="2700000" algn="tl">
                    <a:srgbClr val="000000">
                      <a:alpha val="43137"/>
                    </a:srgbClr>
                  </a:outerShdw>
                </a:effectLst>
              </a:rPr>
              <a:pPr>
                <a:spcAft>
                  <a:spcPts val="600"/>
                </a:spcAft>
              </a:pPr>
              <a:t>5/18/2026</a:t>
            </a:fld>
            <a:endParaRPr lang="en-US" dirty="0">
              <a:solidFill>
                <a:srgbClr val="FFFFFF"/>
              </a:solidFill>
              <a:effectLst>
                <a:outerShdw blurRad="38100" dist="38100" dir="2700000" algn="tl">
                  <a:srgbClr val="000000">
                    <a:alpha val="43137"/>
                  </a:srgbClr>
                </a:outerShdw>
              </a:effectLst>
            </a:endParaRPr>
          </a:p>
        </p:txBody>
      </p:sp>
      <p:sp>
        <p:nvSpPr>
          <p:cNvPr id="15" name="Slide Number Placeholder 5">
            <a:extLst>
              <a:ext uri="{FF2B5EF4-FFF2-40B4-BE49-F238E27FC236}">
                <a16:creationId xmlns:a16="http://schemas.microsoft.com/office/drawing/2014/main" id="{8F569733-C460-9CC2-6878-712D92982FA5}"/>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solidFill>
                  <a:srgbClr val="FFFFFF"/>
                </a:solidFill>
                <a:effectLst>
                  <a:outerShdw blurRad="38100" dist="38100" dir="2700000" algn="tl">
                    <a:srgbClr val="000000">
                      <a:alpha val="43137"/>
                    </a:srgbClr>
                  </a:outerShdw>
                </a:effectLst>
              </a:rPr>
              <a:pPr>
                <a:spcAft>
                  <a:spcPts val="600"/>
                </a:spcAft>
              </a:pPr>
              <a:t>3</a:t>
            </a:fld>
            <a:endParaRPr lang="en-US"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2369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0551" y="361575"/>
            <a:ext cx="5486400" cy="538462"/>
          </a:xfrm>
        </p:spPr>
        <p:txBody>
          <a:bodyPr>
            <a:noAutofit/>
          </a:bodyPr>
          <a:lstStyle/>
          <a:p>
            <a:pPr algn="ctr">
              <a:lnSpc>
                <a:spcPct val="80000"/>
              </a:lnSpc>
              <a:spcBef>
                <a:spcPts val="1000"/>
              </a:spcBef>
              <a:buClr>
                <a:schemeClr val="accent1"/>
              </a:buClr>
              <a:defRPr/>
            </a:pPr>
            <a:r>
              <a:rPr lang="en-US" sz="3600"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The Ratings Scale</a:t>
            </a:r>
          </a:p>
        </p:txBody>
      </p:sp>
      <p:sp>
        <p:nvSpPr>
          <p:cNvPr id="25603" name="Content Placeholder 2"/>
          <p:cNvSpPr>
            <a:spLocks noGrp="1"/>
          </p:cNvSpPr>
          <p:nvPr>
            <p:ph idx="1"/>
          </p:nvPr>
        </p:nvSpPr>
        <p:spPr>
          <a:xfrm>
            <a:off x="386315" y="1315092"/>
            <a:ext cx="11613028" cy="5456644"/>
          </a:xfrm>
        </p:spPr>
        <p:txBody>
          <a:bodyPr>
            <a:noAutofit/>
          </a:bodyPr>
          <a:lstStyle/>
          <a:p>
            <a:pPr>
              <a:lnSpc>
                <a:spcPct val="100000"/>
              </a:lnSpc>
              <a:spcAft>
                <a:spcPts val="600"/>
              </a:spcAft>
            </a:pPr>
            <a:r>
              <a:rPr lang="en-US" sz="22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Outstanding</a:t>
            </a:r>
            <a:r>
              <a:rPr 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 Achievement:</a:t>
            </a:r>
            <a:r>
              <a:rPr lang="en-US" sz="2200" dirty="0">
                <a:solidFill>
                  <a:schemeClr val="tx1"/>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 </a:t>
            </a:r>
            <a:r>
              <a:rPr lang="en-US" sz="2100" dirty="0">
                <a:latin typeface="Times New Roman" panose="02020603050405020304" pitchFamily="18" charset="0"/>
                <a:ea typeface="Source Sans Pro" panose="020B0503030403020204" pitchFamily="34" charset="0"/>
                <a:cs typeface="Times New Roman" panose="02020603050405020304" pitchFamily="18" charset="0"/>
              </a:rPr>
              <a:t>Performance consistently and significantly exceeds expectations across all areas of responsibility. Demonstrates exceptional results, sound judgment, and a high level of effectiveness. Serves as a role model within the position, positively influences others, and contributes meaningfully beyond core responsibilities to advance team and organizational goals.</a:t>
            </a:r>
          </a:p>
          <a:p>
            <a:pPr>
              <a:lnSpc>
                <a:spcPct val="100000"/>
              </a:lnSpc>
              <a:spcAft>
                <a:spcPts val="600"/>
              </a:spcAft>
            </a:pPr>
            <a:r>
              <a:rPr 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Meets Expectations</a:t>
            </a:r>
            <a:r>
              <a:rPr lang="en-US" sz="2200" dirty="0">
                <a:solidFill>
                  <a:schemeClr val="tx1"/>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a:t>
            </a:r>
            <a:r>
              <a:rPr lang="en-US" sz="2200"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 </a:t>
            </a:r>
            <a:r>
              <a:rPr lang="en-US" sz="2100" dirty="0">
                <a:latin typeface="Times New Roman" panose="02020603050405020304" pitchFamily="18" charset="0"/>
                <a:ea typeface="Source Sans Pro" panose="020B0503030403020204" pitchFamily="34" charset="0"/>
                <a:cs typeface="Times New Roman" panose="02020603050405020304" pitchFamily="18" charset="0"/>
              </a:rPr>
              <a:t>Performance consistently meets expectations across primary responsibilities. Reliably achieves goals and delivers expected results in quality, quantity, and timeliness. Contributes effectively to team and department success and fulfills the full scope of the managerial role.</a:t>
            </a:r>
          </a:p>
          <a:p>
            <a:pPr>
              <a:lnSpc>
                <a:spcPct val="100000"/>
              </a:lnSpc>
              <a:spcAft>
                <a:spcPts val="600"/>
              </a:spcAft>
            </a:pPr>
            <a:r>
              <a:rPr 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Partially Meets Expectations: </a:t>
            </a:r>
            <a:r>
              <a:rPr lang="en-US" sz="2100" dirty="0">
                <a:latin typeface="Times New Roman" panose="02020603050405020304" pitchFamily="18" charset="0"/>
                <a:ea typeface="Source Sans Pro" panose="020B0503030403020204" pitchFamily="34" charset="0"/>
                <a:cs typeface="Times New Roman" panose="02020603050405020304" pitchFamily="18" charset="0"/>
              </a:rPr>
              <a:t>Performance inconsistently meets expectations. While some responsibilities may be met, results fall short in key areas such as goal achievement, quality, or productivity. Focused development and increased consistency are needed to achieve full proficiency in the role.</a:t>
            </a:r>
          </a:p>
          <a:p>
            <a:pPr>
              <a:lnSpc>
                <a:spcPct val="100000"/>
              </a:lnSpc>
              <a:spcAft>
                <a:spcPts val="600"/>
              </a:spcAft>
            </a:pPr>
            <a:r>
              <a:rPr lang="en-US" sz="2200" b="1" dirty="0">
                <a:solidFill>
                  <a:schemeClr val="tx1"/>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Does Not Meet Expectations: </a:t>
            </a:r>
            <a:r>
              <a:rPr lang="en-US" sz="2100" dirty="0">
                <a:latin typeface="Times New Roman" panose="02020603050405020304" pitchFamily="18" charset="0"/>
                <a:ea typeface="Source Sans Pro" panose="020B0503030403020204" pitchFamily="34" charset="0"/>
                <a:cs typeface="Times New Roman" panose="02020603050405020304" pitchFamily="18" charset="0"/>
              </a:rPr>
              <a:t>Performance consistently falls significantly below expectations and fails to meet key objectives. Required competencies and responsibilities are not demonstrated at an acceptable level. Immediate and sustained improvement is required.</a:t>
            </a:r>
          </a:p>
        </p:txBody>
      </p:sp>
    </p:spTree>
    <p:extLst>
      <p:ext uri="{BB962C8B-B14F-4D97-AF65-F5344CB8AC3E}">
        <p14:creationId xmlns:p14="http://schemas.microsoft.com/office/powerpoint/2010/main" val="1442911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0386" y="197309"/>
            <a:ext cx="5686425" cy="685800"/>
          </a:xfrm>
        </p:spPr>
        <p:txBody>
          <a:bodyPr>
            <a:normAutofit fontScale="90000"/>
          </a:bodyPr>
          <a:lstStyle/>
          <a:p>
            <a:pPr algn="ctr">
              <a:defRPr/>
            </a:pPr>
            <a:r>
              <a:rPr lang="en-US" sz="3600" b="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Setting Goals in Partnership</a:t>
            </a:r>
          </a:p>
        </p:txBody>
      </p:sp>
      <p:sp>
        <p:nvSpPr>
          <p:cNvPr id="30723" name="Content Placeholder 2"/>
          <p:cNvSpPr>
            <a:spLocks noGrp="1"/>
          </p:cNvSpPr>
          <p:nvPr>
            <p:ph idx="1"/>
          </p:nvPr>
        </p:nvSpPr>
        <p:spPr>
          <a:xfrm>
            <a:off x="471642" y="1181528"/>
            <a:ext cx="11370540" cy="5676471"/>
          </a:xfrm>
        </p:spPr>
        <p:txBody>
          <a:bodyPr>
            <a:normAutofit fontScale="92500" lnSpcReduction="20000"/>
          </a:bodyPr>
          <a:lstStyle/>
          <a:p>
            <a:pPr>
              <a:lnSpc>
                <a:spcPct val="100000"/>
              </a:lnSpc>
              <a:spcAft>
                <a:spcPts val="600"/>
              </a:spcAft>
            </a:pPr>
            <a:r>
              <a:rPr lang="en-US" sz="2800" dirty="0">
                <a:latin typeface="Times New Roman" panose="02020603050405020304" pitchFamily="18" charset="0"/>
                <a:ea typeface="Tahoma" panose="020B0604030504040204" pitchFamily="34" charset="0"/>
                <a:cs typeface="Times New Roman" panose="02020603050405020304" pitchFamily="18" charset="0"/>
              </a:rPr>
              <a:t>Set goals collaboratively to strengthen alignment and ownership</a:t>
            </a:r>
          </a:p>
          <a:p>
            <a:pPr>
              <a:lnSpc>
                <a:spcPct val="100000"/>
              </a:lnSpc>
              <a:spcAft>
                <a:spcPts val="600"/>
              </a:spcAft>
            </a:pPr>
            <a:r>
              <a:rPr lang="en-US" sz="2800" b="1" dirty="0">
                <a:latin typeface="Times New Roman" panose="02020603050405020304" pitchFamily="18" charset="0"/>
                <a:ea typeface="Tahoma" panose="020B0604030504040204" pitchFamily="34" charset="0"/>
                <a:cs typeface="Times New Roman" panose="02020603050405020304" pitchFamily="18" charset="0"/>
              </a:rPr>
              <a:t>Effective goals:</a:t>
            </a:r>
          </a:p>
          <a:p>
            <a:pPr lvl="1">
              <a:lnSpc>
                <a:spcPct val="100000"/>
              </a:lnSpc>
              <a:spcAft>
                <a:spcPts val="600"/>
              </a:spcAft>
            </a:pPr>
            <a:r>
              <a:rPr lang="en-US" sz="2400" dirty="0">
                <a:latin typeface="Times New Roman" panose="02020603050405020304" pitchFamily="18" charset="0"/>
                <a:ea typeface="Tahoma" panose="020B0604030504040204" pitchFamily="34" charset="0"/>
                <a:cs typeface="Times New Roman" panose="02020603050405020304" pitchFamily="18" charset="0"/>
              </a:rPr>
              <a:t>  Align with university and department objectives</a:t>
            </a:r>
          </a:p>
          <a:p>
            <a:pPr lvl="1">
              <a:lnSpc>
                <a:spcPct val="100000"/>
              </a:lnSpc>
              <a:spcAft>
                <a:spcPts val="600"/>
              </a:spcAft>
            </a:pPr>
            <a:r>
              <a:rPr lang="en-US" sz="2400" dirty="0">
                <a:latin typeface="Times New Roman" panose="02020603050405020304" pitchFamily="18" charset="0"/>
                <a:ea typeface="Tahoma" panose="020B0604030504040204" pitchFamily="34" charset="0"/>
                <a:cs typeface="Times New Roman" panose="02020603050405020304" pitchFamily="18" charset="0"/>
              </a:rPr>
              <a:t>  Provide an appropriate level of challenge</a:t>
            </a:r>
          </a:p>
          <a:p>
            <a:pPr lvl="1">
              <a:lnSpc>
                <a:spcPct val="100000"/>
              </a:lnSpc>
              <a:spcAft>
                <a:spcPts val="600"/>
              </a:spcAft>
            </a:pPr>
            <a:r>
              <a:rPr lang="en-US" sz="2400" dirty="0">
                <a:latin typeface="Times New Roman" panose="02020603050405020304" pitchFamily="18" charset="0"/>
                <a:ea typeface="Tahoma" panose="020B0604030504040204" pitchFamily="34" charset="0"/>
                <a:cs typeface="Times New Roman" panose="02020603050405020304" pitchFamily="18" charset="0"/>
              </a:rPr>
              <a:t>  Build shared commitment</a:t>
            </a:r>
          </a:p>
          <a:p>
            <a:pPr lvl="1">
              <a:lnSpc>
                <a:spcPct val="100000"/>
              </a:lnSpc>
              <a:spcAft>
                <a:spcPts val="600"/>
              </a:spcAft>
            </a:pPr>
            <a:r>
              <a:rPr lang="en-US" sz="2400" dirty="0">
                <a:latin typeface="Times New Roman" panose="02020603050405020304" pitchFamily="18" charset="0"/>
                <a:ea typeface="Tahoma" panose="020B0604030504040204" pitchFamily="34" charset="0"/>
                <a:cs typeface="Times New Roman" panose="02020603050405020304" pitchFamily="18" charset="0"/>
              </a:rPr>
              <a:t>  Focus on projects or outcomes (not just task lists)</a:t>
            </a:r>
          </a:p>
          <a:p>
            <a:pPr marL="400050" indent="-342900">
              <a:spcBef>
                <a:spcPts val="1200"/>
              </a:spcBef>
              <a:spcAft>
                <a:spcPts val="600"/>
              </a:spcAft>
            </a:pPr>
            <a:r>
              <a:rPr lang="en-US" sz="2800" b="1" dirty="0">
                <a:latin typeface="Times New Roman" panose="02020603050405020304" pitchFamily="18" charset="0"/>
                <a:ea typeface="Tahoma" panose="020B0604030504040204" pitchFamily="34" charset="0"/>
                <a:cs typeface="Times New Roman" panose="02020603050405020304" pitchFamily="18" charset="0"/>
              </a:rPr>
              <a:t>When writing goals, consider:</a:t>
            </a:r>
          </a:p>
          <a:p>
            <a:pPr marL="665226" lvl="1" indent="-342900">
              <a:spcBef>
                <a:spcPts val="0"/>
              </a:spcBef>
              <a:spcAft>
                <a:spcPts val="600"/>
              </a:spcAft>
            </a:pPr>
            <a:r>
              <a:rPr lang="en-US" sz="2400" dirty="0">
                <a:latin typeface="Times New Roman" panose="02020603050405020304" pitchFamily="18" charset="0"/>
                <a:ea typeface="Tahoma" panose="020B0604030504040204" pitchFamily="34" charset="0"/>
                <a:cs typeface="Times New Roman" panose="02020603050405020304" pitchFamily="18" charset="0"/>
              </a:rPr>
              <a:t>What will be accomplished—and by when?</a:t>
            </a:r>
          </a:p>
          <a:p>
            <a:pPr marL="665226" lvl="1" indent="-342900">
              <a:spcBef>
                <a:spcPts val="0"/>
              </a:spcBef>
              <a:spcAft>
                <a:spcPts val="600"/>
              </a:spcAft>
            </a:pPr>
            <a:r>
              <a:rPr lang="en-US" sz="2400" dirty="0">
                <a:latin typeface="Times New Roman" panose="02020603050405020304" pitchFamily="18" charset="0"/>
                <a:ea typeface="Tahoma" panose="020B0604030504040204" pitchFamily="34" charset="0"/>
                <a:cs typeface="Times New Roman" panose="02020603050405020304" pitchFamily="18" charset="0"/>
              </a:rPr>
              <a:t>Is the timeline realistic and achievable?</a:t>
            </a:r>
          </a:p>
          <a:p>
            <a:pPr marL="665226" lvl="1" indent="-342900">
              <a:spcBef>
                <a:spcPts val="0"/>
              </a:spcBef>
              <a:spcAft>
                <a:spcPts val="600"/>
              </a:spcAft>
            </a:pPr>
            <a:r>
              <a:rPr lang="en-US" sz="2400" dirty="0">
                <a:latin typeface="Times New Roman" panose="02020603050405020304" pitchFamily="18" charset="0"/>
                <a:ea typeface="Tahoma" panose="020B0604030504040204" pitchFamily="34" charset="0"/>
                <a:cs typeface="Times New Roman" panose="02020603050405020304" pitchFamily="18" charset="0"/>
              </a:rPr>
              <a:t>What support or actions will the supervisor provide?</a:t>
            </a:r>
          </a:p>
          <a:p>
            <a:pPr marL="665226" lvl="1" indent="-342900">
              <a:spcBef>
                <a:spcPts val="0"/>
              </a:spcBef>
              <a:spcAft>
                <a:spcPts val="600"/>
              </a:spcAft>
            </a:pPr>
            <a:r>
              <a:rPr lang="en-US" sz="2400" dirty="0">
                <a:latin typeface="Times New Roman" panose="02020603050405020304" pitchFamily="18" charset="0"/>
                <a:ea typeface="Tahoma" panose="020B0604030504040204" pitchFamily="34" charset="0"/>
                <a:cs typeface="Times New Roman" panose="02020603050405020304" pitchFamily="18" charset="0"/>
              </a:rPr>
              <a:t>How will success be measured?</a:t>
            </a:r>
          </a:p>
          <a:p>
            <a:pPr marL="665226" lvl="1" indent="-342900">
              <a:spcBef>
                <a:spcPts val="0"/>
              </a:spcBef>
              <a:spcAft>
                <a:spcPts val="600"/>
              </a:spcAft>
            </a:pPr>
            <a:r>
              <a:rPr lang="en-US" sz="2400" dirty="0">
                <a:latin typeface="Times New Roman" panose="02020603050405020304" pitchFamily="18" charset="0"/>
                <a:ea typeface="Tahoma" panose="020B0604030504040204" pitchFamily="34" charset="0"/>
                <a:cs typeface="Times New Roman" panose="02020603050405020304" pitchFamily="18" charset="0"/>
              </a:rPr>
              <a:t>How will progress be tracked and discussed?</a:t>
            </a:r>
          </a:p>
          <a:p>
            <a:pPr marL="457200" lvl="1" indent="0">
              <a:spcBef>
                <a:spcPct val="50000"/>
              </a:spcBef>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2"/>
          <a:srcRect t="9814" b="10659"/>
          <a:stretch/>
        </p:blipFill>
        <p:spPr>
          <a:xfrm>
            <a:off x="7563245" y="3072870"/>
            <a:ext cx="4157113" cy="1577882"/>
          </a:xfrm>
          <a:prstGeom prst="rect">
            <a:avLst/>
          </a:prstGeom>
        </p:spPr>
      </p:pic>
    </p:spTree>
    <p:extLst>
      <p:ext uri="{BB962C8B-B14F-4D97-AF65-F5344CB8AC3E}">
        <p14:creationId xmlns:p14="http://schemas.microsoft.com/office/powerpoint/2010/main" val="1747898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746" y="212795"/>
            <a:ext cx="8415488" cy="666583"/>
          </a:xfrm>
        </p:spPr>
        <p:txBody>
          <a:bodyPr>
            <a:noAutofit/>
          </a:bodyPr>
          <a:lstStyle/>
          <a:p>
            <a:pPr algn="ctr">
              <a:defRPr/>
            </a:pPr>
            <a:r>
              <a:rPr lang="en-US" sz="3200"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Goals for the NEXT review period</a:t>
            </a:r>
          </a:p>
        </p:txBody>
      </p:sp>
      <p:sp>
        <p:nvSpPr>
          <p:cNvPr id="21507" name="Content Placeholder 2"/>
          <p:cNvSpPr>
            <a:spLocks noGrp="1"/>
          </p:cNvSpPr>
          <p:nvPr>
            <p:ph idx="1"/>
          </p:nvPr>
        </p:nvSpPr>
        <p:spPr>
          <a:xfrm>
            <a:off x="150603" y="1079966"/>
            <a:ext cx="11755647" cy="2803665"/>
          </a:xfrm>
        </p:spPr>
        <p:txBody>
          <a:bodyPr>
            <a:noAutofit/>
          </a:bodyPr>
          <a:lstStyle/>
          <a:p>
            <a:pPr>
              <a:lnSpc>
                <a:spcPct val="100000"/>
              </a:lnSpc>
              <a:spcBef>
                <a:spcPts val="600"/>
              </a:spcBef>
              <a:spcAft>
                <a:spcPts val="6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Click</a:t>
            </a:r>
            <a:r>
              <a:rPr lang="en-US" sz="2400"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 </a:t>
            </a:r>
            <a:r>
              <a:rPr lang="en-US" sz="24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Add Item </a:t>
            </a:r>
            <a:r>
              <a:rPr lang="en-US" sz="2400" dirty="0">
                <a:latin typeface="Times New Roman" panose="02020603050405020304" pitchFamily="18" charset="0"/>
                <a:ea typeface="Source Sans Pro" panose="020B0503030403020204" pitchFamily="34" charset="0"/>
                <a:cs typeface="Times New Roman" panose="02020603050405020304" pitchFamily="18" charset="0"/>
              </a:rPr>
              <a:t>and select:</a:t>
            </a:r>
          </a:p>
          <a:p>
            <a:pPr lvl="1">
              <a:lnSpc>
                <a:spcPct val="100000"/>
              </a:lnSpc>
              <a:spcBef>
                <a:spcPts val="600"/>
              </a:spcBef>
              <a:spcAft>
                <a:spcPts val="1200"/>
              </a:spcAft>
            </a:pPr>
            <a:r>
              <a:rPr lang="en-US" sz="22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Roll over goals from Current Evaluation </a:t>
            </a:r>
            <a:r>
              <a:rPr lang="en-US" sz="2200" dirty="0">
                <a:latin typeface="Times New Roman" panose="02020603050405020304" pitchFamily="18" charset="0"/>
                <a:ea typeface="Source Sans Pro" panose="020B0503030403020204" pitchFamily="34" charset="0"/>
                <a:cs typeface="Times New Roman" panose="02020603050405020304" pitchFamily="18" charset="0"/>
              </a:rPr>
              <a:t>to carry forward goals from the Self Evaluation</a:t>
            </a:r>
          </a:p>
          <a:p>
            <a:pPr lvl="1">
              <a:lnSpc>
                <a:spcPct val="100000"/>
              </a:lnSpc>
              <a:spcBef>
                <a:spcPts val="600"/>
              </a:spcBef>
              <a:spcAft>
                <a:spcPts val="1200"/>
              </a:spcAft>
            </a:pPr>
            <a:r>
              <a:rPr lang="en-US" sz="22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New Goal </a:t>
            </a:r>
            <a:r>
              <a:rPr lang="en-US" sz="2200" dirty="0">
                <a:latin typeface="Times New Roman" panose="02020603050405020304" pitchFamily="18" charset="0"/>
                <a:ea typeface="Source Sans Pro" panose="020B0503030403020204" pitchFamily="34" charset="0"/>
                <a:cs typeface="Times New Roman" panose="02020603050405020304" pitchFamily="18" charset="0"/>
              </a:rPr>
              <a:t>to add a goal not included in the Self Evaluation</a:t>
            </a:r>
          </a:p>
          <a:p>
            <a:pPr lvl="1">
              <a:lnSpc>
                <a:spcPct val="100000"/>
              </a:lnSpc>
              <a:spcBef>
                <a:spcPts val="0"/>
              </a:spcBef>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You may use </a:t>
            </a:r>
            <a:r>
              <a:rPr lang="en-US" sz="2400" b="1" dirty="0">
                <a:latin typeface="Times New Roman" panose="02020603050405020304" pitchFamily="18" charset="0"/>
                <a:ea typeface="Source Sans Pro" panose="020B0503030403020204" pitchFamily="34" charset="0"/>
                <a:cs typeface="Times New Roman" panose="02020603050405020304" pitchFamily="18" charset="0"/>
              </a:rPr>
              <a:t>both options </a:t>
            </a:r>
            <a:r>
              <a:rPr lang="en-US" sz="2400" dirty="0">
                <a:latin typeface="Times New Roman" panose="02020603050405020304" pitchFamily="18" charset="0"/>
                <a:ea typeface="Source Sans Pro" panose="020B0503030403020204" pitchFamily="34" charset="0"/>
                <a:cs typeface="Times New Roman" panose="02020603050405020304" pitchFamily="18" charset="0"/>
              </a:rPr>
              <a:t>and edit any rolled‑over goals as needed.</a:t>
            </a:r>
          </a:p>
          <a:p>
            <a:pPr>
              <a:lnSpc>
                <a:spcPct val="100000"/>
              </a:lnSpc>
              <a:spcBef>
                <a:spcPts val="0"/>
              </a:spcBef>
              <a:spcAft>
                <a:spcPts val="6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When done, click </a:t>
            </a:r>
            <a:r>
              <a:rPr lang="en-US" sz="2400" b="1" dirty="0">
                <a:latin typeface="Times New Roman" panose="02020603050405020304" pitchFamily="18" charset="0"/>
                <a:ea typeface="Source Sans Pro" panose="020B0503030403020204" pitchFamily="34" charset="0"/>
                <a:cs typeface="Times New Roman" panose="02020603050405020304" pitchFamily="18" charset="0"/>
              </a:rPr>
              <a:t>Next Section</a:t>
            </a:r>
            <a:r>
              <a:rPr lang="en-US" sz="2400" dirty="0">
                <a:latin typeface="Times New Roman" panose="02020603050405020304" pitchFamily="18" charset="0"/>
                <a:ea typeface="Source Sans Pro" panose="020B0503030403020204" pitchFamily="34" charset="0"/>
                <a:cs typeface="Times New Roman" panose="02020603050405020304" pitchFamily="18" charset="0"/>
              </a:rPr>
              <a:t>.</a:t>
            </a:r>
          </a:p>
        </p:txBody>
      </p:sp>
      <p:pic>
        <p:nvPicPr>
          <p:cNvPr id="4" name="Picture 3">
            <a:extLst>
              <a:ext uri="{FF2B5EF4-FFF2-40B4-BE49-F238E27FC236}">
                <a16:creationId xmlns:a16="http://schemas.microsoft.com/office/drawing/2014/main" id="{6E445359-338C-E3D1-0668-E8DF11BB6B91}"/>
              </a:ext>
            </a:extLst>
          </p:cNvPr>
          <p:cNvPicPr>
            <a:picLocks noChangeAspect="1"/>
          </p:cNvPicPr>
          <p:nvPr/>
        </p:nvPicPr>
        <p:blipFill>
          <a:blip r:embed="rId3"/>
          <a:stretch>
            <a:fillRect/>
          </a:stretch>
        </p:blipFill>
        <p:spPr>
          <a:xfrm>
            <a:off x="150603" y="4413839"/>
            <a:ext cx="3456916" cy="2127333"/>
          </a:xfrm>
          <a:prstGeom prst="rect">
            <a:avLst/>
          </a:prstGeom>
        </p:spPr>
      </p:pic>
      <p:pic>
        <p:nvPicPr>
          <p:cNvPr id="6" name="Picture 5">
            <a:extLst>
              <a:ext uri="{FF2B5EF4-FFF2-40B4-BE49-F238E27FC236}">
                <a16:creationId xmlns:a16="http://schemas.microsoft.com/office/drawing/2014/main" id="{1DE6E7F6-3400-34CB-81CD-6EEBB25D6B70}"/>
              </a:ext>
            </a:extLst>
          </p:cNvPr>
          <p:cNvPicPr>
            <a:picLocks noChangeAspect="1"/>
          </p:cNvPicPr>
          <p:nvPr/>
        </p:nvPicPr>
        <p:blipFill>
          <a:blip r:embed="rId4"/>
          <a:stretch>
            <a:fillRect/>
          </a:stretch>
        </p:blipFill>
        <p:spPr>
          <a:xfrm>
            <a:off x="3921889" y="4109220"/>
            <a:ext cx="7790447" cy="2647118"/>
          </a:xfrm>
          <a:prstGeom prst="rect">
            <a:avLst/>
          </a:prstGeom>
        </p:spPr>
      </p:pic>
    </p:spTree>
    <p:extLst>
      <p:ext uri="{BB962C8B-B14F-4D97-AF65-F5344CB8AC3E}">
        <p14:creationId xmlns:p14="http://schemas.microsoft.com/office/powerpoint/2010/main" val="2750374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630" y="168737"/>
            <a:ext cx="9972136" cy="671290"/>
          </a:xfrm>
        </p:spPr>
        <p:txBody>
          <a:bodyPr>
            <a:noAutofit/>
          </a:bodyPr>
          <a:lstStyle/>
          <a:p>
            <a:pPr algn="ctr">
              <a:defRPr/>
            </a:pPr>
            <a:r>
              <a:rPr lang="en-US" sz="36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Overall Performance Feedback &amp; Rating</a:t>
            </a:r>
          </a:p>
        </p:txBody>
      </p:sp>
      <p:sp>
        <p:nvSpPr>
          <p:cNvPr id="21507" name="Content Placeholder 2"/>
          <p:cNvSpPr>
            <a:spLocks noGrp="1"/>
          </p:cNvSpPr>
          <p:nvPr>
            <p:ph idx="1"/>
          </p:nvPr>
        </p:nvSpPr>
        <p:spPr>
          <a:xfrm>
            <a:off x="495300" y="1147361"/>
            <a:ext cx="11201400" cy="3924971"/>
          </a:xfrm>
        </p:spPr>
        <p:txBody>
          <a:bodyPr>
            <a:noAutofit/>
          </a:bodyPr>
          <a:lstStyle/>
          <a:p>
            <a:pPr>
              <a:lnSpc>
                <a:spcPct val="100000"/>
              </a:lnSpc>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The system </a:t>
            </a:r>
            <a:r>
              <a:rPr lang="en-US" sz="2400" b="1" dirty="0">
                <a:latin typeface="Times New Roman" panose="02020603050405020304" pitchFamily="18" charset="0"/>
                <a:ea typeface="Source Sans Pro" panose="020B0503030403020204" pitchFamily="34" charset="0"/>
                <a:cs typeface="Times New Roman" panose="02020603050405020304" pitchFamily="18" charset="0"/>
              </a:rPr>
              <a:t>automatically calculates the Overall Rating </a:t>
            </a:r>
            <a:r>
              <a:rPr lang="en-US" sz="2400" dirty="0">
                <a:latin typeface="Times New Roman" panose="02020603050405020304" pitchFamily="18" charset="0"/>
                <a:ea typeface="Source Sans Pro" panose="020B0503030403020204" pitchFamily="34" charset="0"/>
                <a:cs typeface="Times New Roman" panose="02020603050405020304" pitchFamily="18" charset="0"/>
              </a:rPr>
              <a:t>based on the Competency ratings entered</a:t>
            </a:r>
          </a:p>
          <a:p>
            <a:pPr lvl="1">
              <a:lnSpc>
                <a:spcPct val="100000"/>
              </a:lnSpc>
            </a:pPr>
            <a:r>
              <a:rPr lang="en-US" sz="2400" i="1" dirty="0">
                <a:latin typeface="Times New Roman" panose="02020603050405020304" pitchFamily="18" charset="0"/>
                <a:ea typeface="Source Sans Pro" panose="020B0503030403020204" pitchFamily="34" charset="0"/>
                <a:cs typeface="Times New Roman" panose="02020603050405020304" pitchFamily="18" charset="0"/>
              </a:rPr>
              <a:t>To change the Overall Rating, you must adjust the Competency ratings</a:t>
            </a:r>
          </a:p>
          <a:p>
            <a:pPr>
              <a:lnSpc>
                <a:spcPct val="100000"/>
              </a:lnSpc>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Enter a brief </a:t>
            </a:r>
            <a:r>
              <a:rPr lang="en-US" sz="2400" b="1" dirty="0">
                <a:latin typeface="Times New Roman" panose="02020603050405020304" pitchFamily="18" charset="0"/>
                <a:ea typeface="Source Sans Pro" panose="020B0503030403020204" pitchFamily="34" charset="0"/>
                <a:cs typeface="Times New Roman" panose="02020603050405020304" pitchFamily="18" charset="0"/>
              </a:rPr>
              <a:t>overall performance summary</a:t>
            </a:r>
          </a:p>
          <a:p>
            <a:pPr lvl="1">
              <a:lnSpc>
                <a:spcPct val="100000"/>
              </a:lnSpc>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Keep it concise, especially if details are documented elsewhere</a:t>
            </a:r>
          </a:p>
          <a:p>
            <a:pPr>
              <a:lnSpc>
                <a:spcPct val="100000"/>
              </a:lnSpc>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Use </a:t>
            </a:r>
            <a:r>
              <a:rPr lang="en-US" sz="24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Summary</a:t>
            </a:r>
            <a:r>
              <a:rPr lang="en-US" sz="2400" dirty="0">
                <a:latin typeface="Times New Roman" panose="02020603050405020304" pitchFamily="18" charset="0"/>
                <a:ea typeface="Source Sans Pro" panose="020B0503030403020204" pitchFamily="34" charset="0"/>
                <a:cs typeface="Times New Roman" panose="02020603050405020304" pitchFamily="18" charset="0"/>
              </a:rPr>
              <a:t> to review the full evaluation</a:t>
            </a:r>
          </a:p>
          <a:p>
            <a:pPr>
              <a:lnSpc>
                <a:spcPct val="100000"/>
              </a:lnSpc>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When ready, click </a:t>
            </a:r>
            <a:r>
              <a:rPr lang="en-US" sz="24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Submit Evaluation</a:t>
            </a:r>
            <a:r>
              <a:rPr lang="en-US" sz="2400" dirty="0">
                <a:latin typeface="Times New Roman" panose="02020603050405020304" pitchFamily="18" charset="0"/>
                <a:ea typeface="Source Sans Pro" panose="020B0503030403020204" pitchFamily="34" charset="0"/>
                <a:cs typeface="Times New Roman" panose="02020603050405020304" pitchFamily="18" charset="0"/>
              </a:rPr>
              <a:t>, then </a:t>
            </a:r>
            <a:r>
              <a:rPr lang="en-US" sz="24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Continue</a:t>
            </a:r>
          </a:p>
          <a:p>
            <a:pPr>
              <a:lnSpc>
                <a:spcPct val="100000"/>
              </a:lnSpc>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The review becomes </a:t>
            </a:r>
            <a:r>
              <a:rPr lang="en-US" sz="2400" b="1" dirty="0">
                <a:latin typeface="Times New Roman" panose="02020603050405020304" pitchFamily="18" charset="0"/>
                <a:ea typeface="Source Sans Pro" panose="020B0503030403020204" pitchFamily="34" charset="0"/>
                <a:cs typeface="Times New Roman" panose="02020603050405020304" pitchFamily="18" charset="0"/>
              </a:rPr>
              <a:t>viewable to the employee </a:t>
            </a:r>
            <a:r>
              <a:rPr lang="en-US" sz="2400" dirty="0">
                <a:latin typeface="Times New Roman" panose="02020603050405020304" pitchFamily="18" charset="0"/>
                <a:ea typeface="Source Sans Pro" panose="020B0503030403020204" pitchFamily="34" charset="0"/>
                <a:cs typeface="Times New Roman" panose="02020603050405020304" pitchFamily="18" charset="0"/>
              </a:rPr>
              <a:t>before your meeting</a:t>
            </a:r>
          </a:p>
        </p:txBody>
      </p:sp>
      <p:pic>
        <p:nvPicPr>
          <p:cNvPr id="4" name="Picture 3">
            <a:extLst>
              <a:ext uri="{FF2B5EF4-FFF2-40B4-BE49-F238E27FC236}">
                <a16:creationId xmlns:a16="http://schemas.microsoft.com/office/drawing/2014/main" id="{07E2E967-AD2C-60D5-D4E8-0DF8BE209328}"/>
              </a:ext>
            </a:extLst>
          </p:cNvPr>
          <p:cNvPicPr>
            <a:picLocks noChangeAspect="1"/>
          </p:cNvPicPr>
          <p:nvPr/>
        </p:nvPicPr>
        <p:blipFill>
          <a:blip r:embed="rId2"/>
          <a:srcRect b="12597"/>
          <a:stretch>
            <a:fillRect/>
          </a:stretch>
        </p:blipFill>
        <p:spPr>
          <a:xfrm>
            <a:off x="495300" y="5287199"/>
            <a:ext cx="11201400" cy="1170731"/>
          </a:xfrm>
          <a:prstGeom prst="rect">
            <a:avLst/>
          </a:prstGeom>
        </p:spPr>
      </p:pic>
    </p:spTree>
    <p:extLst>
      <p:ext uri="{BB962C8B-B14F-4D97-AF65-F5344CB8AC3E}">
        <p14:creationId xmlns:p14="http://schemas.microsoft.com/office/powerpoint/2010/main" val="1635288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31439-C3F7-9089-0A5C-2C75C5C4B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C8EC9C-3262-49E2-D93E-574CF46DF1F2}"/>
              </a:ext>
            </a:extLst>
          </p:cNvPr>
          <p:cNvSpPr>
            <a:spLocks noGrp="1"/>
          </p:cNvSpPr>
          <p:nvPr>
            <p:ph type="title"/>
          </p:nvPr>
        </p:nvSpPr>
        <p:spPr>
          <a:xfrm>
            <a:off x="2044556" y="168737"/>
            <a:ext cx="7705619" cy="671290"/>
          </a:xfrm>
        </p:spPr>
        <p:txBody>
          <a:bodyPr>
            <a:noAutofit/>
          </a:bodyPr>
          <a:lstStyle/>
          <a:p>
            <a:pPr algn="ctr">
              <a:defRPr/>
            </a:pPr>
            <a:r>
              <a:rPr lang="en-US" sz="36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Print Preview</a:t>
            </a:r>
          </a:p>
        </p:txBody>
      </p:sp>
      <p:sp>
        <p:nvSpPr>
          <p:cNvPr id="21507" name="Content Placeholder 2">
            <a:extLst>
              <a:ext uri="{FF2B5EF4-FFF2-40B4-BE49-F238E27FC236}">
                <a16:creationId xmlns:a16="http://schemas.microsoft.com/office/drawing/2014/main" id="{8E76FACF-1338-B332-9D18-E5C39828993C}"/>
              </a:ext>
            </a:extLst>
          </p:cNvPr>
          <p:cNvSpPr>
            <a:spLocks noGrp="1"/>
          </p:cNvSpPr>
          <p:nvPr>
            <p:ph idx="1"/>
          </p:nvPr>
        </p:nvSpPr>
        <p:spPr>
          <a:xfrm>
            <a:off x="454203" y="1221362"/>
            <a:ext cx="11486791" cy="1675950"/>
          </a:xfrm>
        </p:spPr>
        <p:txBody>
          <a:bodyPr>
            <a:noAutofit/>
          </a:bodyPr>
          <a:lstStyle/>
          <a:p>
            <a:pPr lvl="1">
              <a:lnSpc>
                <a:spcPct val="100000"/>
              </a:lnSpc>
              <a:spcAft>
                <a:spcPts val="6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After submitting the evaluation, the home screen displays additional options</a:t>
            </a:r>
          </a:p>
          <a:p>
            <a:pPr lvl="1">
              <a:lnSpc>
                <a:spcPct val="100000"/>
              </a:lnSpc>
              <a:spcAft>
                <a:spcPts val="6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Select </a:t>
            </a:r>
            <a:r>
              <a:rPr lang="en-US" sz="24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Print</a:t>
            </a:r>
            <a:r>
              <a:rPr lang="en-US" sz="2400" dirty="0">
                <a:latin typeface="Times New Roman" panose="02020603050405020304" pitchFamily="18" charset="0"/>
                <a:ea typeface="Source Sans Pro" panose="020B0503030403020204" pitchFamily="34" charset="0"/>
                <a:cs typeface="Times New Roman" panose="02020603050405020304" pitchFamily="18" charset="0"/>
              </a:rPr>
              <a:t> → </a:t>
            </a:r>
            <a:r>
              <a:rPr lang="en-US" sz="24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Print Preview </a:t>
            </a:r>
            <a:r>
              <a:rPr lang="en-US" sz="2400" dirty="0">
                <a:latin typeface="Times New Roman" panose="02020603050405020304" pitchFamily="18" charset="0"/>
                <a:ea typeface="Source Sans Pro" panose="020B0503030403020204" pitchFamily="34" charset="0"/>
                <a:cs typeface="Times New Roman" panose="02020603050405020304" pitchFamily="18" charset="0"/>
              </a:rPr>
              <a:t>to view a polished version of the review</a:t>
            </a:r>
          </a:p>
          <a:p>
            <a:pPr lvl="1">
              <a:lnSpc>
                <a:spcPct val="100000"/>
              </a:lnSpc>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You will not use the Copy, Pause, or Launch Survey options</a:t>
            </a:r>
          </a:p>
        </p:txBody>
      </p:sp>
      <p:pic>
        <p:nvPicPr>
          <p:cNvPr id="5" name="Picture 4">
            <a:extLst>
              <a:ext uri="{FF2B5EF4-FFF2-40B4-BE49-F238E27FC236}">
                <a16:creationId xmlns:a16="http://schemas.microsoft.com/office/drawing/2014/main" id="{1CBFB781-547C-4F9B-8D18-809278ED4D40}"/>
              </a:ext>
            </a:extLst>
          </p:cNvPr>
          <p:cNvPicPr>
            <a:picLocks noChangeAspect="1"/>
          </p:cNvPicPr>
          <p:nvPr/>
        </p:nvPicPr>
        <p:blipFill>
          <a:blip r:embed="rId2"/>
          <a:srcRect r="8176" b="11218"/>
          <a:stretch>
            <a:fillRect/>
          </a:stretch>
        </p:blipFill>
        <p:spPr>
          <a:xfrm>
            <a:off x="1680601" y="3165632"/>
            <a:ext cx="9004425" cy="2571108"/>
          </a:xfrm>
          <a:prstGeom prst="rect">
            <a:avLst/>
          </a:prstGeom>
        </p:spPr>
      </p:pic>
    </p:spTree>
    <p:extLst>
      <p:ext uri="{BB962C8B-B14F-4D97-AF65-F5344CB8AC3E}">
        <p14:creationId xmlns:p14="http://schemas.microsoft.com/office/powerpoint/2010/main" val="3589532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EBE92F-A42C-ABFE-4874-5E499DFFEFE7}"/>
            </a:ext>
          </a:extLst>
        </p:cNvPr>
        <p:cNvGrpSpPr/>
        <p:nvPr/>
      </p:nvGrpSpPr>
      <p:grpSpPr>
        <a:xfrm>
          <a:off x="0" y="0"/>
          <a:ext cx="0" cy="0"/>
          <a:chOff x="0" y="0"/>
          <a:chExt cx="0" cy="0"/>
        </a:xfrm>
      </p:grpSpPr>
      <p:sp useBgFill="1">
        <p:nvSpPr>
          <p:cNvPr id="21512" name="Rectangle 215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3726D1-29B7-8F5F-7C4C-670D86364A47}"/>
              </a:ext>
            </a:extLst>
          </p:cNvPr>
          <p:cNvSpPr>
            <a:spLocks noGrp="1"/>
          </p:cNvSpPr>
          <p:nvPr>
            <p:ph type="title"/>
          </p:nvPr>
        </p:nvSpPr>
        <p:spPr>
          <a:xfrm>
            <a:off x="544831" y="163575"/>
            <a:ext cx="3779520" cy="703852"/>
          </a:xfrm>
        </p:spPr>
        <p:txBody>
          <a:bodyPr>
            <a:normAutofit/>
          </a:bodyPr>
          <a:lstStyle/>
          <a:p>
            <a:pPr algn="ctr">
              <a:defRPr/>
            </a:pPr>
            <a:r>
              <a:rPr lang="en-US" sz="36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Review Meeting</a:t>
            </a:r>
          </a:p>
        </p:txBody>
      </p:sp>
      <p:cxnSp>
        <p:nvCxnSpPr>
          <p:cNvPr id="21514" name="Straight Connector 21513">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507" name="Content Placeholder 2">
            <a:extLst>
              <a:ext uri="{FF2B5EF4-FFF2-40B4-BE49-F238E27FC236}">
                <a16:creationId xmlns:a16="http://schemas.microsoft.com/office/drawing/2014/main" id="{0A4ADFAD-DC19-2D94-90CB-4FB0B3D627A6}"/>
              </a:ext>
            </a:extLst>
          </p:cNvPr>
          <p:cNvSpPr>
            <a:spLocks noGrp="1"/>
          </p:cNvSpPr>
          <p:nvPr>
            <p:ph idx="1"/>
          </p:nvPr>
        </p:nvSpPr>
        <p:spPr>
          <a:xfrm>
            <a:off x="255398" y="1194576"/>
            <a:ext cx="5166360" cy="2802072"/>
          </a:xfrm>
        </p:spPr>
        <p:txBody>
          <a:bodyPr>
            <a:normAutofit/>
          </a:bodyPr>
          <a:lstStyle/>
          <a:p>
            <a:r>
              <a:rPr lang="en-US" sz="2200" dirty="0">
                <a:latin typeface="Times New Roman" panose="02020603050405020304" pitchFamily="18" charset="0"/>
                <a:ea typeface="Source Sans Pro" panose="020B0503030403020204" pitchFamily="34" charset="0"/>
                <a:cs typeface="Times New Roman" panose="02020603050405020304" pitchFamily="18" charset="0"/>
              </a:rPr>
              <a:t>Schedule a meeting to discuss the review and answer questions</a:t>
            </a:r>
          </a:p>
          <a:p>
            <a:r>
              <a:rPr lang="en-US" sz="2200" dirty="0">
                <a:latin typeface="Times New Roman" panose="02020603050405020304" pitchFamily="18" charset="0"/>
                <a:ea typeface="Source Sans Pro" panose="020B0503030403020204" pitchFamily="34" charset="0"/>
                <a:cs typeface="Times New Roman" panose="02020603050405020304" pitchFamily="18" charset="0"/>
              </a:rPr>
              <a:t>After the meeting, record the date in the Comments section and select </a:t>
            </a:r>
            <a:r>
              <a:rPr lang="en-US" sz="22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Complete Task</a:t>
            </a:r>
          </a:p>
        </p:txBody>
      </p:sp>
      <p:pic>
        <p:nvPicPr>
          <p:cNvPr id="2050" name="Picture 2">
            <a:extLst>
              <a:ext uri="{FF2B5EF4-FFF2-40B4-BE49-F238E27FC236}">
                <a16:creationId xmlns:a16="http://schemas.microsoft.com/office/drawing/2014/main" id="{76DF7295-C983-0F0C-A915-7AC28FAC50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27" b="36510"/>
          <a:stretch>
            <a:fillRect/>
          </a:stretch>
        </p:blipFill>
        <p:spPr bwMode="auto">
          <a:xfrm>
            <a:off x="5784822" y="352422"/>
            <a:ext cx="6235729" cy="6048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132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6933" y="284503"/>
            <a:ext cx="3836276" cy="686508"/>
          </a:xfrm>
        </p:spPr>
        <p:txBody>
          <a:bodyPr>
            <a:normAutofit/>
          </a:bodyPr>
          <a:lstStyle/>
          <a:p>
            <a:pPr algn="ctr">
              <a:lnSpc>
                <a:spcPct val="80000"/>
              </a:lnSpc>
              <a:buClr>
                <a:schemeClr val="accent1"/>
              </a:buClr>
              <a:defRPr/>
            </a:pPr>
            <a:r>
              <a:rPr lang="en-US"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Signatures</a:t>
            </a:r>
            <a:endParaRPr lang="en-US" sz="4400" b="1" dirty="0">
              <a:solidFill>
                <a:schemeClr val="tx2">
                  <a:satMod val="13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21507" name="Content Placeholder 2"/>
          <p:cNvSpPr>
            <a:spLocks noGrp="1"/>
          </p:cNvSpPr>
          <p:nvPr>
            <p:ph idx="1"/>
          </p:nvPr>
        </p:nvSpPr>
        <p:spPr>
          <a:xfrm>
            <a:off x="571589" y="2053899"/>
            <a:ext cx="11048821" cy="4696222"/>
          </a:xfrm>
        </p:spPr>
        <p:txBody>
          <a:bodyPr>
            <a:noAutofit/>
          </a:bodyPr>
          <a:lstStyle/>
          <a:p>
            <a:pPr eaLnBrk="1" hangingPunct="1">
              <a:lnSpc>
                <a:spcPct val="100000"/>
              </a:lnSpc>
              <a:spcAft>
                <a:spcPts val="600"/>
              </a:spcAft>
            </a:pPr>
            <a:r>
              <a:rPr lang="en-US" sz="2400" dirty="0">
                <a:latin typeface="Times New Roman" panose="02020603050405020304" pitchFamily="18" charset="0"/>
                <a:ea typeface="Tahoma" panose="020B0604030504040204" pitchFamily="34" charset="0"/>
                <a:cs typeface="Times New Roman" panose="02020603050405020304" pitchFamily="18" charset="0"/>
              </a:rPr>
              <a:t>Click </a:t>
            </a:r>
            <a:r>
              <a:rPr 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“Approve &amp; Sign”</a:t>
            </a:r>
            <a:r>
              <a:rPr lang="en-US" sz="2400" dirty="0">
                <a:latin typeface="Times New Roman" panose="02020603050405020304" pitchFamily="18" charset="0"/>
                <a:ea typeface="Tahoma" panose="020B0604030504040204" pitchFamily="34" charset="0"/>
                <a:cs typeface="Times New Roman" panose="02020603050405020304" pitchFamily="18" charset="0"/>
              </a:rPr>
              <a:t>. </a:t>
            </a:r>
          </a:p>
          <a:p>
            <a:pPr eaLnBrk="1" hangingPunct="1">
              <a:lnSpc>
                <a:spcPct val="100000"/>
              </a:lnSpc>
              <a:spcBef>
                <a:spcPts val="0"/>
              </a:spcBef>
              <a:spcAft>
                <a:spcPts val="600"/>
              </a:spcAft>
            </a:pPr>
            <a:r>
              <a:rPr lang="en-US" sz="2400" dirty="0">
                <a:latin typeface="Times New Roman" panose="02020603050405020304" pitchFamily="18" charset="0"/>
                <a:ea typeface="Tahoma" panose="020B0604030504040204" pitchFamily="34" charset="0"/>
                <a:cs typeface="Times New Roman" panose="02020603050405020304" pitchFamily="18" charset="0"/>
              </a:rPr>
              <a:t>Optional: Enter comments </a:t>
            </a:r>
          </a:p>
          <a:p>
            <a:pPr lvl="1">
              <a:lnSpc>
                <a:spcPct val="100000"/>
              </a:lnSpc>
              <a:spcAft>
                <a:spcPts val="600"/>
              </a:spcAft>
            </a:pPr>
            <a:r>
              <a:rPr lang="en-US" sz="2200" dirty="0">
                <a:latin typeface="Times New Roman" panose="02020603050405020304" pitchFamily="18" charset="0"/>
                <a:ea typeface="Tahoma" panose="020B0604030504040204" pitchFamily="34" charset="0"/>
                <a:cs typeface="Times New Roman" panose="02020603050405020304" pitchFamily="18" charset="0"/>
              </a:rPr>
              <a:t>The system defaults to an auto-generated signature (recommended) </a:t>
            </a:r>
          </a:p>
          <a:p>
            <a:pPr lvl="1">
              <a:lnSpc>
                <a:spcPct val="100000"/>
              </a:lnSpc>
              <a:spcAft>
                <a:spcPts val="600"/>
              </a:spcAft>
            </a:pPr>
            <a:r>
              <a:rPr lang="en-US" sz="2200" dirty="0">
                <a:latin typeface="Times New Roman" panose="02020603050405020304" pitchFamily="18" charset="0"/>
                <a:ea typeface="Tahoma" panose="020B0604030504040204" pitchFamily="34" charset="0"/>
                <a:cs typeface="Times New Roman" panose="02020603050405020304" pitchFamily="18" charset="0"/>
              </a:rPr>
              <a:t>When ready, </a:t>
            </a:r>
            <a:r>
              <a:rPr lang="en-US" sz="2400"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click Submit   </a:t>
            </a:r>
          </a:p>
          <a:p>
            <a:pPr eaLnBrk="1" hangingPunct="1">
              <a:lnSpc>
                <a:spcPct val="100000"/>
              </a:lnSpc>
              <a:spcBef>
                <a:spcPts val="0"/>
              </a:spcBef>
              <a:spcAft>
                <a:spcPts val="600"/>
              </a:spcAft>
            </a:pPr>
            <a:r>
              <a:rPr lang="en-US" sz="28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Signatures Order: </a:t>
            </a:r>
          </a:p>
          <a:p>
            <a:pPr marL="722376" lvl="1" indent="-457200">
              <a:lnSpc>
                <a:spcPct val="100000"/>
              </a:lnSpc>
              <a:spcAft>
                <a:spcPts val="600"/>
              </a:spcAft>
              <a:buFont typeface="+mj-lt"/>
              <a:buAutoNum type="arabicPeriod"/>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Manager of the Managerial Employee</a:t>
            </a:r>
          </a:p>
          <a:p>
            <a:pPr marL="722376" lvl="1" indent="-457200">
              <a:lnSpc>
                <a:spcPct val="100000"/>
              </a:lnSpc>
              <a:spcAft>
                <a:spcPts val="600"/>
              </a:spcAft>
              <a:buFont typeface="+mj-lt"/>
              <a:buAutoNum type="arabicPeriod"/>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Second-level manager</a:t>
            </a:r>
          </a:p>
          <a:p>
            <a:pPr marL="722376" lvl="1" indent="-457200">
              <a:lnSpc>
                <a:spcPct val="100000"/>
              </a:lnSpc>
              <a:spcAft>
                <a:spcPts val="600"/>
              </a:spcAft>
              <a:buFont typeface="+mj-lt"/>
              <a:buAutoNum type="arabicPeriod"/>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Employee</a:t>
            </a:r>
          </a:p>
          <a:p>
            <a:pPr>
              <a:lnSpc>
                <a:spcPct val="100000"/>
              </a:lnSpc>
              <a:spcBef>
                <a:spcPts val="0"/>
              </a:spcBef>
              <a:spcAft>
                <a:spcPts val="6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The employee’s signature acknowledges receipt, not agreement. </a:t>
            </a:r>
          </a:p>
          <a:p>
            <a:pPr lvl="1">
              <a:lnSpc>
                <a:spcPct val="100000"/>
              </a:lnSpc>
              <a:spcBef>
                <a:spcPts val="0"/>
              </a:spcBef>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Employees may document concerns in the Comments section</a:t>
            </a:r>
          </a:p>
          <a:p>
            <a:pPr marL="265176" lvl="1" indent="0">
              <a:lnSpc>
                <a:spcPct val="100000"/>
              </a:lnSpc>
              <a:buNone/>
            </a:pPr>
            <a:endParaRPr lang="en-US" sz="2400" dirty="0">
              <a:latin typeface="Source Sans Pro" panose="020B0503030403020204" pitchFamily="34" charset="0"/>
              <a:ea typeface="Source Sans Pro" panose="020B0503030403020204" pitchFamily="34" charset="0"/>
              <a:cs typeface="Tahoma" panose="020B0604030504040204" pitchFamily="34" charset="0"/>
            </a:endParaRPr>
          </a:p>
          <a:p>
            <a:pPr marL="457200" lvl="1" indent="0">
              <a:buNone/>
            </a:pPr>
            <a:endParaRPr lang="en-US" sz="21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AE87DEED-445B-737B-29D2-20C0A5828C93}"/>
              </a:ext>
            </a:extLst>
          </p:cNvPr>
          <p:cNvPicPr>
            <a:picLocks noChangeAspect="1"/>
          </p:cNvPicPr>
          <p:nvPr/>
        </p:nvPicPr>
        <p:blipFill>
          <a:blip r:embed="rId2"/>
          <a:srcRect t="9903" b="20877"/>
          <a:stretch>
            <a:fillRect/>
          </a:stretch>
        </p:blipFill>
        <p:spPr>
          <a:xfrm>
            <a:off x="259079" y="1156731"/>
            <a:ext cx="11673840" cy="797712"/>
          </a:xfrm>
          <a:prstGeom prst="rect">
            <a:avLst/>
          </a:prstGeom>
        </p:spPr>
      </p:pic>
    </p:spTree>
    <p:extLst>
      <p:ext uri="{BB962C8B-B14F-4D97-AF65-F5344CB8AC3E}">
        <p14:creationId xmlns:p14="http://schemas.microsoft.com/office/powerpoint/2010/main" val="336056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148EF-58B2-686C-3237-47CF5C9FA889}"/>
            </a:ext>
          </a:extLst>
        </p:cNvPr>
        <p:cNvGrpSpPr/>
        <p:nvPr/>
      </p:nvGrpSpPr>
      <p:grpSpPr>
        <a:xfrm>
          <a:off x="0" y="0"/>
          <a:ext cx="0" cy="0"/>
          <a:chOff x="0" y="0"/>
          <a:chExt cx="0" cy="0"/>
        </a:xfrm>
      </p:grpSpPr>
      <p:pic>
        <p:nvPicPr>
          <p:cNvPr id="5" name="Picture 4" descr="White cut out stars in blue background">
            <a:extLst>
              <a:ext uri="{FF2B5EF4-FFF2-40B4-BE49-F238E27FC236}">
                <a16:creationId xmlns:a16="http://schemas.microsoft.com/office/drawing/2014/main" id="{B0DC9FF2-2A26-4042-FAD5-89BDFE2A1493}"/>
              </a:ext>
            </a:extLst>
          </p:cNvPr>
          <p:cNvPicPr>
            <a:picLocks noChangeAspect="1"/>
          </p:cNvPicPr>
          <p:nvPr/>
        </p:nvPicPr>
        <p:blipFill rotWithShape="1">
          <a:blip r:embed="rId2">
            <a:alphaModFix/>
          </a:blip>
          <a:srcRect t="8010" b="1990"/>
          <a:stretch/>
        </p:blipFill>
        <p:spPr>
          <a:xfrm>
            <a:off x="21" y="9525"/>
            <a:ext cx="12191979" cy="6857990"/>
          </a:xfrm>
          <a:prstGeom prst="rect">
            <a:avLst/>
          </a:prstGeom>
          <a:noFill/>
        </p:spPr>
      </p:pic>
      <p:sp>
        <p:nvSpPr>
          <p:cNvPr id="2" name="Title 1">
            <a:extLst>
              <a:ext uri="{FF2B5EF4-FFF2-40B4-BE49-F238E27FC236}">
                <a16:creationId xmlns:a16="http://schemas.microsoft.com/office/drawing/2014/main" id="{0CDA1BB6-4046-E8BB-3B65-0C6C7C332463}"/>
              </a:ext>
            </a:extLst>
          </p:cNvPr>
          <p:cNvSpPr>
            <a:spLocks noGrp="1"/>
          </p:cNvSpPr>
          <p:nvPr>
            <p:ph type="ctrTitle"/>
          </p:nvPr>
        </p:nvSpPr>
        <p:spPr>
          <a:xfrm>
            <a:off x="132080" y="643890"/>
            <a:ext cx="11846560" cy="1544506"/>
          </a:xfrm>
        </p:spPr>
        <p:txBody>
          <a:bodyPr anchor="b">
            <a:noAutofit/>
          </a:bodyPr>
          <a:lstStyle/>
          <a:p>
            <a:pPr algn="ctr"/>
            <a:r>
              <a:rPr lang="en-US" sz="48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 3:</a:t>
            </a:r>
            <a:r>
              <a:rPr lang="en-US" sz="480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New Hire Guidance, Process &amp; Timelines, and Support &amp; Resources</a:t>
            </a:r>
            <a:endParaRPr lang="en-US" sz="4800" dirty="0">
              <a:solidFill>
                <a:srgbClr val="FFFFFF"/>
              </a:solidFill>
              <a:latin typeface="Times New Roman" panose="02020603050405020304" pitchFamily="18" charset="0"/>
              <a:cs typeface="Times New Roman" panose="02020603050405020304" pitchFamily="18" charset="0"/>
            </a:endParaRPr>
          </a:p>
        </p:txBody>
      </p:sp>
      <p:sp>
        <p:nvSpPr>
          <p:cNvPr id="11" name="Date Placeholder 3">
            <a:extLst>
              <a:ext uri="{FF2B5EF4-FFF2-40B4-BE49-F238E27FC236}">
                <a16:creationId xmlns:a16="http://schemas.microsoft.com/office/drawing/2014/main" id="{76136A6D-823C-076E-FBD2-60EDF6DDC81F}"/>
              </a:ext>
            </a:extLst>
          </p:cNvPr>
          <p:cNvSpPr>
            <a:spLocks noGrp="1"/>
          </p:cNvSpPr>
          <p:nvPr>
            <p:ph type="dt" sz="half" idx="10"/>
          </p:nvPr>
        </p:nvSpPr>
        <p:spPr>
          <a:xfrm>
            <a:off x="912628" y="6356350"/>
            <a:ext cx="2743200" cy="365125"/>
          </a:xfrm>
        </p:spPr>
        <p:txBody>
          <a:bodyPr/>
          <a:lstStyle/>
          <a:p>
            <a:pPr>
              <a:spcAft>
                <a:spcPts val="600"/>
              </a:spcAft>
            </a:pPr>
            <a:fld id="{4D160122-537A-4FB2-A3FD-B4A4F86F3559}" type="datetime1">
              <a:rPr lang="en-US" smtClean="0">
                <a:solidFill>
                  <a:srgbClr val="FFFFFF"/>
                </a:solidFill>
                <a:effectLst>
                  <a:outerShdw blurRad="38100" dist="38100" dir="2700000" algn="tl">
                    <a:srgbClr val="000000">
                      <a:alpha val="43137"/>
                    </a:srgbClr>
                  </a:outerShdw>
                </a:effectLst>
              </a:rPr>
              <a:pPr>
                <a:spcAft>
                  <a:spcPts val="600"/>
                </a:spcAft>
              </a:pPr>
              <a:t>5/18/2026</a:t>
            </a:fld>
            <a:endParaRPr lang="en-US" dirty="0">
              <a:solidFill>
                <a:srgbClr val="FFFFFF"/>
              </a:solidFill>
              <a:effectLst>
                <a:outerShdw blurRad="38100" dist="38100" dir="2700000" algn="tl">
                  <a:srgbClr val="000000">
                    <a:alpha val="43137"/>
                  </a:srgbClr>
                </a:outerShdw>
              </a:effectLst>
            </a:endParaRPr>
          </a:p>
        </p:txBody>
      </p:sp>
      <p:sp>
        <p:nvSpPr>
          <p:cNvPr id="15" name="Slide Number Placeholder 5">
            <a:extLst>
              <a:ext uri="{FF2B5EF4-FFF2-40B4-BE49-F238E27FC236}">
                <a16:creationId xmlns:a16="http://schemas.microsoft.com/office/drawing/2014/main" id="{41F354B4-AC7A-7791-7822-0B54CF0FC365}"/>
              </a:ext>
            </a:extLst>
          </p:cNvPr>
          <p:cNvSpPr>
            <a:spLocks noGrp="1"/>
          </p:cNvSpPr>
          <p:nvPr>
            <p:ph type="sldNum" sz="quarter" idx="12"/>
          </p:nvPr>
        </p:nvSpPr>
        <p:spPr>
          <a:xfrm>
            <a:off x="10807995" y="6356350"/>
            <a:ext cx="723014" cy="365125"/>
          </a:xfrm>
        </p:spPr>
        <p:txBody>
          <a:bodyPr/>
          <a:lstStyle/>
          <a:p>
            <a:pPr>
              <a:spcAft>
                <a:spcPts val="600"/>
              </a:spcAft>
            </a:pPr>
            <a:fld id="{2B6A0707-BFCA-4BDD-8B25-E2A14A0F80A6}" type="slidenum">
              <a:rPr lang="en-US" smtClean="0">
                <a:solidFill>
                  <a:srgbClr val="FFFFFF"/>
                </a:solidFill>
                <a:effectLst>
                  <a:outerShdw blurRad="38100" dist="38100" dir="2700000" algn="tl">
                    <a:srgbClr val="000000">
                      <a:alpha val="43137"/>
                    </a:srgbClr>
                  </a:outerShdw>
                </a:effectLst>
              </a:rPr>
              <a:pPr>
                <a:spcAft>
                  <a:spcPts val="600"/>
                </a:spcAft>
              </a:pPr>
              <a:t>37</a:t>
            </a:fld>
            <a:endParaRPr lang="en-US"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3397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0953" y="288909"/>
            <a:ext cx="4988999" cy="671290"/>
          </a:xfrm>
        </p:spPr>
        <p:txBody>
          <a:bodyPr>
            <a:normAutofit fontScale="90000"/>
          </a:bodyPr>
          <a:lstStyle/>
          <a:p>
            <a:pPr algn="ctr"/>
            <a:r>
              <a:rPr lang="en-US" sz="40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New Hire Guidance</a:t>
            </a:r>
          </a:p>
        </p:txBody>
      </p:sp>
      <p:sp>
        <p:nvSpPr>
          <p:cNvPr id="3" name="Content Placeholder 2"/>
          <p:cNvSpPr>
            <a:spLocks noGrp="1"/>
          </p:cNvSpPr>
          <p:nvPr>
            <p:ph idx="1"/>
          </p:nvPr>
        </p:nvSpPr>
        <p:spPr>
          <a:xfrm>
            <a:off x="361950" y="1136556"/>
            <a:ext cx="11706225" cy="5505982"/>
          </a:xfrm>
        </p:spPr>
        <p:txBody>
          <a:bodyPr>
            <a:normAutofit/>
          </a:bodyPr>
          <a:lstStyle/>
          <a:p>
            <a:pPr>
              <a:lnSpc>
                <a:spcPct val="110000"/>
              </a:lnSpc>
              <a:spcBef>
                <a:spcPts val="600"/>
              </a:spcBef>
            </a:pPr>
            <a:r>
              <a:rPr lang="en-US" sz="2400" b="1" dirty="0">
                <a:latin typeface="Times New Roman" panose="02020603050405020304" pitchFamily="18" charset="0"/>
                <a:ea typeface="Source Sans Pro" panose="020B0503030403020204" pitchFamily="34" charset="0"/>
                <a:cs typeface="Times New Roman" panose="02020603050405020304" pitchFamily="18" charset="0"/>
              </a:rPr>
              <a:t>New Hire Goal Sheet (fillable pdf) </a:t>
            </a:r>
            <a:r>
              <a:rPr lang="en-US" sz="2400" dirty="0">
                <a:latin typeface="Times New Roman" panose="02020603050405020304" pitchFamily="18" charset="0"/>
                <a:ea typeface="Source Sans Pro" panose="020B0503030403020204" pitchFamily="34" charset="0"/>
                <a:cs typeface="Times New Roman" panose="02020603050405020304" pitchFamily="18" charset="0"/>
              </a:rPr>
              <a:t>for new Managerial employees </a:t>
            </a:r>
          </a:p>
          <a:p>
            <a:pPr lvl="1">
              <a:lnSpc>
                <a:spcPct val="110000"/>
              </a:lnSpc>
              <a:spcBef>
                <a:spcPts val="600"/>
              </a:spcBef>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Available on the HR site </a:t>
            </a:r>
          </a:p>
          <a:p>
            <a:pPr lvl="2">
              <a:lnSpc>
                <a:spcPct val="110000"/>
              </a:lnSpc>
              <a:spcBef>
                <a:spcPts val="0"/>
              </a:spcBef>
              <a:spcAft>
                <a:spcPts val="1200"/>
              </a:spcAft>
            </a:pPr>
            <a:r>
              <a:rPr lang="en-US" sz="2200" i="1" dirty="0">
                <a:latin typeface="Times New Roman" panose="02020603050405020304" pitchFamily="18" charset="0"/>
                <a:ea typeface="Source Sans Pro" panose="020B0503030403020204" pitchFamily="34" charset="0"/>
                <a:cs typeface="Times New Roman" panose="02020603050405020304" pitchFamily="18" charset="0"/>
              </a:rPr>
              <a:t>Organizational Development &gt; Manager’s Toolkit &gt; Supervisor’s Checklist When Hiring a New Employee</a:t>
            </a:r>
          </a:p>
          <a:p>
            <a:pPr lvl="1">
              <a:lnSpc>
                <a:spcPct val="100000"/>
              </a:lnSpc>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 An outside-the-system option to document goals when a new hire starts mid-cycle</a:t>
            </a:r>
          </a:p>
          <a:p>
            <a:pPr>
              <a:spcBef>
                <a:spcPts val="600"/>
              </a:spcBef>
              <a:spcAft>
                <a:spcPts val="6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 </a:t>
            </a:r>
            <a:r>
              <a:rPr lang="en-US" sz="2400" b="1" dirty="0">
                <a:latin typeface="Times New Roman" panose="02020603050405020304" pitchFamily="18" charset="0"/>
                <a:ea typeface="Tahoma" panose="020B0604030504040204" pitchFamily="34" charset="0"/>
                <a:cs typeface="Times New Roman" panose="02020603050405020304" pitchFamily="18" charset="0"/>
              </a:rPr>
              <a:t>Benefits for New Hires:</a:t>
            </a:r>
          </a:p>
          <a:p>
            <a:pPr lvl="1">
              <a:lnSpc>
                <a:spcPct val="100000"/>
              </a:lnSpc>
              <a:spcBef>
                <a:spcPts val="600"/>
              </a:spcBef>
              <a:spcAft>
                <a:spcPts val="600"/>
              </a:spcAft>
            </a:pPr>
            <a:r>
              <a:rPr lang="en-US" sz="2200"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Aligns the manager and new employee on goals</a:t>
            </a:r>
          </a:p>
          <a:p>
            <a:pPr lvl="1">
              <a:lnSpc>
                <a:spcPct val="100000"/>
              </a:lnSpc>
              <a:spcBef>
                <a:spcPts val="600"/>
              </a:spcBef>
              <a:spcAft>
                <a:spcPts val="600"/>
              </a:spcAft>
            </a:pPr>
            <a:r>
              <a:rPr lang="en-US" sz="2200"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Documents expectations if goals were not previously established</a:t>
            </a:r>
          </a:p>
          <a:p>
            <a:pPr lvl="1">
              <a:lnSpc>
                <a:spcPct val="100000"/>
              </a:lnSpc>
              <a:spcBef>
                <a:spcPts val="600"/>
              </a:spcBef>
              <a:spcAft>
                <a:spcPts val="600"/>
              </a:spcAft>
            </a:pPr>
            <a:r>
              <a:rPr lang="en-US" sz="2200"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Supports a smoother next year’s performance review</a:t>
            </a:r>
          </a:p>
          <a:p>
            <a:pPr marL="0" indent="0">
              <a:lnSpc>
                <a:spcPct val="100000"/>
              </a:lnSpc>
              <a:buNone/>
            </a:pPr>
            <a:endParaRPr lang="en-US" sz="2400" dirty="0">
              <a:ea typeface="Source Sans Pro" panose="020B0503030403020204" pitchFamily="34" charset="0"/>
              <a:cs typeface="Tahoma" panose="020B0604030504040204" pitchFamily="34" charset="0"/>
            </a:endParaRPr>
          </a:p>
          <a:p>
            <a:pPr marL="91440" indent="0">
              <a:lnSpc>
                <a:spcPct val="110000"/>
              </a:lnSpc>
              <a:spcBef>
                <a:spcPts val="600"/>
              </a:spcBef>
              <a:spcAft>
                <a:spcPts val="600"/>
              </a:spcAft>
              <a:buNone/>
            </a:pPr>
            <a:endParaRPr lang="en-US" sz="19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rotWithShape="1">
          <a:blip r:embed="rId3"/>
          <a:srcRect l="18138" t="14620" r="16897" b="12275"/>
          <a:stretch/>
        </p:blipFill>
        <p:spPr>
          <a:xfrm>
            <a:off x="8804953" y="4940519"/>
            <a:ext cx="3025097" cy="1702019"/>
          </a:xfrm>
          <a:prstGeom prst="rect">
            <a:avLst/>
          </a:prstGeom>
        </p:spPr>
      </p:pic>
    </p:spTree>
    <p:extLst>
      <p:ext uri="{BB962C8B-B14F-4D97-AF65-F5344CB8AC3E}">
        <p14:creationId xmlns:p14="http://schemas.microsoft.com/office/powerpoint/2010/main" val="3383421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E419D-5097-2367-7533-FFC565110F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661B4-9184-BC0A-4C1C-3CDAC118F42B}"/>
              </a:ext>
            </a:extLst>
          </p:cNvPr>
          <p:cNvSpPr>
            <a:spLocks noGrp="1"/>
          </p:cNvSpPr>
          <p:nvPr>
            <p:ph type="title"/>
          </p:nvPr>
        </p:nvSpPr>
        <p:spPr>
          <a:xfrm>
            <a:off x="2990850" y="181034"/>
            <a:ext cx="5486400" cy="748145"/>
          </a:xfrm>
        </p:spPr>
        <p:txBody>
          <a:bodyPr>
            <a:noAutofit/>
          </a:bodyPr>
          <a:lstStyle/>
          <a:p>
            <a:pPr algn="ctr">
              <a:spcAft>
                <a:spcPts val="600"/>
              </a:spcAft>
              <a:buClr>
                <a:schemeClr val="accent1"/>
              </a:buClr>
            </a:pPr>
            <a:r>
              <a:rPr lang="en-US" sz="3600" b="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Process and Timelines</a:t>
            </a:r>
          </a:p>
        </p:txBody>
      </p:sp>
      <p:sp>
        <p:nvSpPr>
          <p:cNvPr id="3" name="Content Placeholder 2">
            <a:extLst>
              <a:ext uri="{FF2B5EF4-FFF2-40B4-BE49-F238E27FC236}">
                <a16:creationId xmlns:a16="http://schemas.microsoft.com/office/drawing/2014/main" id="{7052AD4B-867B-8547-628F-AD0AC577912D}"/>
              </a:ext>
            </a:extLst>
          </p:cNvPr>
          <p:cNvSpPr>
            <a:spLocks noGrp="1"/>
          </p:cNvSpPr>
          <p:nvPr>
            <p:ph idx="1"/>
          </p:nvPr>
        </p:nvSpPr>
        <p:spPr>
          <a:xfrm>
            <a:off x="513708" y="1085124"/>
            <a:ext cx="11116638" cy="5519923"/>
          </a:xfrm>
        </p:spPr>
        <p:txBody>
          <a:bodyPr>
            <a:noAutofit/>
          </a:bodyPr>
          <a:lstStyle/>
          <a:p>
            <a:pPr marL="0" indent="0" algn="ctr">
              <a:lnSpc>
                <a:spcPct val="100000"/>
              </a:lnSpc>
              <a:spcBef>
                <a:spcPts val="600"/>
              </a:spcBef>
              <a:spcAft>
                <a:spcPts val="600"/>
              </a:spcAft>
              <a:buNone/>
            </a:pPr>
            <a:r>
              <a:rPr lang="en-US" sz="2400" b="1" dirty="0">
                <a:latin typeface="Times New Roman" panose="02020603050405020304" pitchFamily="18" charset="0"/>
                <a:ea typeface="Source Sans Pro" panose="020B0503030403020204" pitchFamily="34" charset="0"/>
                <a:cs typeface="Times New Roman" panose="02020603050405020304" pitchFamily="18" charset="0"/>
              </a:rPr>
              <a:t>Review period: July 1, 2025 – June 30, 2026</a:t>
            </a:r>
          </a:p>
          <a:p>
            <a:pPr>
              <a:lnSpc>
                <a:spcPct val="100000"/>
              </a:lnSpc>
              <a:spcBef>
                <a:spcPts val="0"/>
              </a:spcBef>
            </a:pPr>
            <a:r>
              <a:rPr lang="en-US" b="1" dirty="0">
                <a:latin typeface="Times New Roman" panose="02020603050405020304" pitchFamily="18" charset="0"/>
                <a:ea typeface="Source Sans Pro" panose="020B0503030403020204" pitchFamily="34" charset="0"/>
                <a:cs typeface="Times New Roman" panose="02020603050405020304" pitchFamily="18" charset="0"/>
              </a:rPr>
              <a:t>June 1</a:t>
            </a:r>
            <a:r>
              <a:rPr lang="en-US" sz="2400" b="1" dirty="0">
                <a:ea typeface="Source Sans Pro" panose="020B0503030403020204" pitchFamily="34" charset="0"/>
                <a:cs typeface="Tahoma" panose="020B0604030504040204" pitchFamily="34" charset="0"/>
              </a:rPr>
              <a:t> – </a:t>
            </a:r>
            <a:r>
              <a:rPr lang="en-US" dirty="0">
                <a:latin typeface="Times New Roman" panose="02020603050405020304" pitchFamily="18" charset="0"/>
                <a:ea typeface="Source Sans Pro" panose="020B0503030403020204" pitchFamily="34" charset="0"/>
                <a:cs typeface="Times New Roman" panose="02020603050405020304" pitchFamily="18" charset="0"/>
              </a:rPr>
              <a:t>Review form opens in NEOED Perform</a:t>
            </a:r>
          </a:p>
          <a:p>
            <a:pPr lvl="1">
              <a:lnSpc>
                <a:spcPct val="100000"/>
              </a:lnSpc>
              <a:spcAft>
                <a:spcPts val="1200"/>
              </a:spcAft>
            </a:pPr>
            <a:r>
              <a:rPr lang="en-US" sz="2000" dirty="0">
                <a:latin typeface="Times New Roman" panose="02020603050405020304" pitchFamily="18" charset="0"/>
                <a:ea typeface="Source Sans Pro" panose="020B0503030403020204" pitchFamily="34" charset="0"/>
                <a:cs typeface="Times New Roman" panose="02020603050405020304" pitchFamily="18" charset="0"/>
              </a:rPr>
              <a:t>Managerial employee receives a system alert to begin the self‑evaluation</a:t>
            </a:r>
          </a:p>
          <a:p>
            <a:pPr>
              <a:lnSpc>
                <a:spcPct val="100000"/>
              </a:lnSpc>
              <a:spcBef>
                <a:spcPts val="0"/>
              </a:spcBef>
            </a:pPr>
            <a:r>
              <a:rPr lang="en-US" b="1" dirty="0">
                <a:latin typeface="Times New Roman" panose="02020603050405020304" pitchFamily="18" charset="0"/>
                <a:ea typeface="Source Sans Pro" panose="020B0503030403020204" pitchFamily="34" charset="0"/>
                <a:cs typeface="Times New Roman" panose="02020603050405020304" pitchFamily="18" charset="0"/>
              </a:rPr>
              <a:t>Due by June 15 – </a:t>
            </a:r>
            <a:r>
              <a:rPr lang="en-US" dirty="0">
                <a:latin typeface="Times New Roman" panose="02020603050405020304" pitchFamily="18" charset="0"/>
                <a:ea typeface="Source Sans Pro" panose="020B0503030403020204" pitchFamily="34" charset="0"/>
                <a:cs typeface="Times New Roman" panose="02020603050405020304" pitchFamily="18" charset="0"/>
              </a:rPr>
              <a:t>Managerial employee submits self‑evaluation</a:t>
            </a:r>
          </a:p>
          <a:p>
            <a:pPr>
              <a:lnSpc>
                <a:spcPct val="100000"/>
              </a:lnSpc>
              <a:spcBef>
                <a:spcPts val="600"/>
              </a:spcBef>
              <a:spcAft>
                <a:spcPts val="600"/>
              </a:spcAft>
            </a:pPr>
            <a:r>
              <a:rPr lang="en-US" b="1" dirty="0">
                <a:latin typeface="Times New Roman" panose="02020603050405020304" pitchFamily="18" charset="0"/>
                <a:ea typeface="Source Sans Pro" panose="020B0503030403020204" pitchFamily="34" charset="0"/>
                <a:cs typeface="Times New Roman" panose="02020603050405020304" pitchFamily="18" charset="0"/>
              </a:rPr>
              <a:t>Due by July 15 – </a:t>
            </a:r>
            <a:r>
              <a:rPr lang="en-US" dirty="0">
                <a:latin typeface="Times New Roman" panose="02020603050405020304" pitchFamily="18" charset="0"/>
                <a:ea typeface="Source Sans Pro" panose="020B0503030403020204" pitchFamily="34" charset="0"/>
                <a:cs typeface="Times New Roman" panose="02020603050405020304" pitchFamily="18" charset="0"/>
              </a:rPr>
              <a:t>Direct manager:</a:t>
            </a:r>
          </a:p>
          <a:p>
            <a:pPr lvl="1">
              <a:lnSpc>
                <a:spcPct val="100000"/>
              </a:lnSpc>
              <a:spcBef>
                <a:spcPts val="0"/>
              </a:spcBef>
              <a:spcAft>
                <a:spcPts val="600"/>
              </a:spcAft>
            </a:pPr>
            <a:r>
              <a:rPr lang="en-US" sz="2000" dirty="0">
                <a:latin typeface="Times New Roman" panose="02020603050405020304" pitchFamily="18" charset="0"/>
                <a:ea typeface="Source Sans Pro" panose="020B0503030403020204" pitchFamily="34" charset="0"/>
                <a:cs typeface="Times New Roman" panose="02020603050405020304" pitchFamily="18" charset="0"/>
              </a:rPr>
              <a:t>Completes the evaluation</a:t>
            </a:r>
          </a:p>
          <a:p>
            <a:pPr lvl="1">
              <a:lnSpc>
                <a:spcPct val="100000"/>
              </a:lnSpc>
              <a:spcBef>
                <a:spcPts val="0"/>
              </a:spcBef>
              <a:spcAft>
                <a:spcPts val="600"/>
              </a:spcAft>
            </a:pPr>
            <a:r>
              <a:rPr lang="en-US" sz="2000" dirty="0">
                <a:latin typeface="Times New Roman" panose="02020603050405020304" pitchFamily="18" charset="0"/>
                <a:ea typeface="Source Sans Pro" panose="020B0503030403020204" pitchFamily="34" charset="0"/>
                <a:cs typeface="Times New Roman" panose="02020603050405020304" pitchFamily="18" charset="0"/>
              </a:rPr>
              <a:t>Updates goals as needed</a:t>
            </a:r>
          </a:p>
          <a:p>
            <a:pPr lvl="1">
              <a:lnSpc>
                <a:spcPct val="100000"/>
              </a:lnSpc>
              <a:spcBef>
                <a:spcPts val="0"/>
              </a:spcBef>
              <a:spcAft>
                <a:spcPts val="600"/>
              </a:spcAft>
            </a:pPr>
            <a:r>
              <a:rPr lang="en-US" sz="2000" dirty="0">
                <a:latin typeface="Times New Roman" panose="02020603050405020304" pitchFamily="18" charset="0"/>
                <a:ea typeface="Source Sans Pro" panose="020B0503030403020204" pitchFamily="34" charset="0"/>
                <a:cs typeface="Times New Roman" panose="02020603050405020304" pitchFamily="18" charset="0"/>
              </a:rPr>
              <a:t>Submits the form</a:t>
            </a:r>
          </a:p>
          <a:p>
            <a:pPr lvl="1">
              <a:lnSpc>
                <a:spcPct val="100000"/>
              </a:lnSpc>
              <a:spcBef>
                <a:spcPts val="0"/>
              </a:spcBef>
            </a:pPr>
            <a:r>
              <a:rPr lang="en-US" sz="2000" dirty="0">
                <a:latin typeface="Times New Roman" panose="02020603050405020304" pitchFamily="18" charset="0"/>
                <a:ea typeface="Source Sans Pro" panose="020B0503030403020204" pitchFamily="34" charset="0"/>
                <a:cs typeface="Times New Roman" panose="02020603050405020304" pitchFamily="18" charset="0"/>
              </a:rPr>
              <a:t>Reviews with an overall rating below Meets Expectations are routed to HR for review and approval</a:t>
            </a:r>
          </a:p>
          <a:p>
            <a:pPr>
              <a:lnSpc>
                <a:spcPct val="100000"/>
              </a:lnSpc>
              <a:spcAft>
                <a:spcPts val="1200"/>
              </a:spcAft>
            </a:pPr>
            <a:r>
              <a:rPr lang="en-US" dirty="0">
                <a:latin typeface="Times New Roman" panose="02020603050405020304" pitchFamily="18" charset="0"/>
                <a:ea typeface="Source Sans Pro" panose="020B0503030403020204" pitchFamily="34" charset="0"/>
                <a:cs typeface="Times New Roman" panose="02020603050405020304" pitchFamily="18" charset="0"/>
              </a:rPr>
              <a:t>The completed review becomes available to the Managerial employee</a:t>
            </a:r>
          </a:p>
          <a:p>
            <a:pPr marL="466344" lvl="2">
              <a:lnSpc>
                <a:spcPct val="100000"/>
              </a:lnSpc>
              <a:spcBef>
                <a:spcPts val="0"/>
              </a:spcBef>
            </a:pPr>
            <a:r>
              <a:rPr lang="en-US" sz="2000" dirty="0">
                <a:latin typeface="Times New Roman" panose="02020603050405020304" pitchFamily="18" charset="0"/>
                <a:ea typeface="Source Sans Pro" panose="020B0503030403020204" pitchFamily="34" charset="0"/>
                <a:cs typeface="Times New Roman" panose="02020603050405020304" pitchFamily="18" charset="0"/>
              </a:rPr>
              <a:t>The direct manager notifies the Managerial employee and schedules a meeting</a:t>
            </a:r>
          </a:p>
          <a:p>
            <a:pPr>
              <a:lnSpc>
                <a:spcPct val="100000"/>
              </a:lnSpc>
              <a:spcAft>
                <a:spcPts val="1200"/>
              </a:spcAft>
            </a:pPr>
            <a:r>
              <a:rPr lang="en-US" b="1" dirty="0">
                <a:latin typeface="Times New Roman" panose="02020603050405020304" pitchFamily="18" charset="0"/>
                <a:ea typeface="Source Sans Pro" panose="020B0503030403020204" pitchFamily="34" charset="0"/>
                <a:cs typeface="Times New Roman" panose="02020603050405020304" pitchFamily="18" charset="0"/>
              </a:rPr>
              <a:t>Due by July 30 – </a:t>
            </a:r>
            <a:r>
              <a:rPr lang="en-US" dirty="0">
                <a:latin typeface="Times New Roman" panose="02020603050405020304" pitchFamily="18" charset="0"/>
                <a:ea typeface="Source Sans Pro" panose="020B0503030403020204" pitchFamily="34" charset="0"/>
                <a:cs typeface="Times New Roman" panose="02020603050405020304" pitchFamily="18" charset="0"/>
              </a:rPr>
              <a:t>Perform generates a task for the direct manager to schedule the review meeting</a:t>
            </a:r>
          </a:p>
          <a:p>
            <a:pPr>
              <a:lnSpc>
                <a:spcPct val="100000"/>
              </a:lnSpc>
              <a:spcAft>
                <a:spcPts val="1200"/>
              </a:spcAft>
            </a:pPr>
            <a:endParaRPr lang="en-US" sz="2400" dirty="0">
              <a:latin typeface="Times New Roman" panose="02020603050405020304" pitchFamily="18" charset="0"/>
              <a:ea typeface="Source Sans Pro" panose="020B0503030403020204" pitchFamily="34" charset="0"/>
              <a:cs typeface="Times New Roman" panose="02020603050405020304" pitchFamily="18" charset="0"/>
            </a:endParaRPr>
          </a:p>
          <a:p>
            <a:pPr marL="0" indent="0">
              <a:buNone/>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9209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4899" y="414671"/>
            <a:ext cx="5354909" cy="1569516"/>
          </a:xfrm>
        </p:spPr>
        <p:txBody>
          <a:bodyPr anchor="t">
            <a:normAutofit/>
          </a:bodyPr>
          <a:lstStyle/>
          <a:p>
            <a:pPr>
              <a:lnSpc>
                <a:spcPct val="90000"/>
              </a:lnSpc>
              <a:defRPr/>
            </a:pPr>
            <a:r>
              <a:rPr lang="en-US" sz="3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Performance Reviews: What Works – and What Doesn’t</a:t>
            </a:r>
          </a:p>
        </p:txBody>
      </p:sp>
      <p:pic>
        <p:nvPicPr>
          <p:cNvPr id="5" name="Picture 4"/>
          <p:cNvPicPr>
            <a:picLocks noChangeAspect="1"/>
          </p:cNvPicPr>
          <p:nvPr/>
        </p:nvPicPr>
        <p:blipFill>
          <a:blip r:embed="rId3"/>
          <a:stretch>
            <a:fillRect/>
          </a:stretch>
        </p:blipFill>
        <p:spPr>
          <a:xfrm>
            <a:off x="384899" y="2470669"/>
            <a:ext cx="4806291" cy="2403145"/>
          </a:xfrm>
          <a:prstGeom prst="rect">
            <a:avLst/>
          </a:prstGeom>
          <a:noFill/>
        </p:spPr>
      </p:pic>
      <p:sp>
        <p:nvSpPr>
          <p:cNvPr id="3" name="Content Placeholder 2"/>
          <p:cNvSpPr>
            <a:spLocks noGrp="1"/>
          </p:cNvSpPr>
          <p:nvPr>
            <p:ph idx="1"/>
          </p:nvPr>
        </p:nvSpPr>
        <p:spPr>
          <a:xfrm>
            <a:off x="5576090" y="414671"/>
            <a:ext cx="6321744" cy="3787459"/>
          </a:xfrm>
        </p:spPr>
        <p:txBody>
          <a:bodyPr>
            <a:normAutofit lnSpcReduction="10000"/>
          </a:bodyPr>
          <a:lstStyle/>
          <a:p>
            <a:pPr marL="365760" indent="-283464">
              <a:spcAft>
                <a:spcPts val="1800"/>
              </a:spcAft>
              <a:buFont typeface="Wingdings 2"/>
              <a:buChar char=""/>
              <a:defRPr/>
            </a:pPr>
            <a:r>
              <a:rPr lang="en-US" sz="32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Pair &amp; Share</a:t>
            </a:r>
          </a:p>
          <a:p>
            <a:pPr marL="365760" indent="-283464">
              <a:spcAft>
                <a:spcPts val="1800"/>
              </a:spcAft>
              <a:buFont typeface="Wingdings 2"/>
              <a:buChar char=""/>
              <a:defRPr/>
            </a:pP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Think about a previous performance review you found helpful – what made it work?</a:t>
            </a:r>
          </a:p>
          <a:p>
            <a:pPr marL="365760" indent="-283464">
              <a:spcAft>
                <a:spcPts val="1800"/>
              </a:spcAft>
              <a:buFont typeface="Wingdings 2"/>
              <a:buChar char=""/>
              <a:defRPr/>
            </a:pPr>
            <a:r>
              <a:rPr 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Now think about one that didn’t – what got in the way?</a:t>
            </a:r>
          </a:p>
        </p:txBody>
      </p:sp>
      <p:cxnSp>
        <p:nvCxnSpPr>
          <p:cNvPr id="21" name="Straight Connector 20">
            <a:extLst>
              <a:ext uri="{FF2B5EF4-FFF2-40B4-BE49-F238E27FC236}">
                <a16:creationId xmlns:a16="http://schemas.microsoft.com/office/drawing/2014/main" id="{540DBD50-3CB1-A513-2321-1891E3F095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3F3B7F5A-1B06-4815-B7EB-049C6AFC172C}"/>
              </a:ext>
            </a:extLst>
          </p:cNvPr>
          <p:cNvSpPr>
            <a:spLocks noGrp="1"/>
          </p:cNvSpPr>
          <p:nvPr>
            <p:ph type="dt" sz="half" idx="10"/>
          </p:nvPr>
        </p:nvSpPr>
        <p:spPr>
          <a:xfrm>
            <a:off x="640080" y="6356350"/>
            <a:ext cx="2743200" cy="365125"/>
          </a:xfrm>
        </p:spPr>
        <p:txBody>
          <a:bodyPr>
            <a:normAutofit/>
          </a:bodyPr>
          <a:lstStyle/>
          <a:p>
            <a:pPr>
              <a:spcAft>
                <a:spcPts val="600"/>
              </a:spcAft>
            </a:pPr>
            <a:fld id="{809CB3E0-44A8-4F4D-B84D-B60FA2C2393B}" type="datetime1">
              <a:rPr lang="en-US" smtClean="0"/>
              <a:pPr>
                <a:spcAft>
                  <a:spcPts val="600"/>
                </a:spcAft>
              </a:pPr>
              <a:t>5/18/2026</a:t>
            </a:fld>
            <a:endParaRPr lang="en-US" dirty="0"/>
          </a:p>
        </p:txBody>
      </p:sp>
      <p:sp>
        <p:nvSpPr>
          <p:cNvPr id="14" name="Slide Number Placeholder 5">
            <a:extLst>
              <a:ext uri="{FF2B5EF4-FFF2-40B4-BE49-F238E27FC236}">
                <a16:creationId xmlns:a16="http://schemas.microsoft.com/office/drawing/2014/main" id="{2298BF2C-AFD8-4232-9364-E649CD10DFF4}"/>
              </a:ext>
            </a:extLst>
          </p:cNvPr>
          <p:cNvSpPr>
            <a:spLocks noGrp="1"/>
          </p:cNvSpPr>
          <p:nvPr>
            <p:ph type="sldNum" sz="quarter" idx="12"/>
          </p:nvPr>
        </p:nvSpPr>
        <p:spPr>
          <a:xfrm>
            <a:off x="10807995" y="6356350"/>
            <a:ext cx="723014" cy="365125"/>
          </a:xfrm>
        </p:spPr>
        <p:txBody>
          <a:bodyPr>
            <a:normAutofit/>
          </a:bodyPr>
          <a:lstStyle/>
          <a:p>
            <a:pPr>
              <a:spcAft>
                <a:spcPts val="600"/>
              </a:spcAft>
            </a:pPr>
            <a:fld id="{2B6A0707-BFCA-4BDD-8B25-E2A14A0F80A6}" type="slidenum">
              <a:rPr lang="en-US" smtClean="0"/>
              <a:pPr>
                <a:spcAft>
                  <a:spcPts val="600"/>
                </a:spcAft>
              </a:pPr>
              <a:t>4</a:t>
            </a:fld>
            <a:endParaRPr lang="en-US" dirty="0"/>
          </a:p>
        </p:txBody>
      </p:sp>
    </p:spTree>
    <p:extLst>
      <p:ext uri="{BB962C8B-B14F-4D97-AF65-F5344CB8AC3E}">
        <p14:creationId xmlns:p14="http://schemas.microsoft.com/office/powerpoint/2010/main" val="160408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1D821-C989-EF0C-D25A-BCCEA7A342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E89603-9FF0-BFFA-6E58-4D812D525DE9}"/>
              </a:ext>
            </a:extLst>
          </p:cNvPr>
          <p:cNvSpPr>
            <a:spLocks noGrp="1"/>
          </p:cNvSpPr>
          <p:nvPr>
            <p:ph type="title"/>
          </p:nvPr>
        </p:nvSpPr>
        <p:spPr>
          <a:xfrm>
            <a:off x="2248978" y="225523"/>
            <a:ext cx="7041671" cy="748145"/>
          </a:xfrm>
        </p:spPr>
        <p:txBody>
          <a:bodyPr>
            <a:noAutofit/>
          </a:bodyPr>
          <a:lstStyle/>
          <a:p>
            <a:pPr algn="ctr">
              <a:spcAft>
                <a:spcPts val="600"/>
              </a:spcAft>
              <a:buClr>
                <a:schemeClr val="accent1"/>
              </a:buClr>
            </a:pPr>
            <a:r>
              <a:rPr lang="en-US" sz="3600" b="1" dirty="0">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Process and Timelines (continued)</a:t>
            </a:r>
          </a:p>
        </p:txBody>
      </p:sp>
      <p:sp>
        <p:nvSpPr>
          <p:cNvPr id="3" name="Content Placeholder 2">
            <a:extLst>
              <a:ext uri="{FF2B5EF4-FFF2-40B4-BE49-F238E27FC236}">
                <a16:creationId xmlns:a16="http://schemas.microsoft.com/office/drawing/2014/main" id="{7BDF65DE-1D5F-4C9C-0CD4-11E0C1E868F4}"/>
              </a:ext>
            </a:extLst>
          </p:cNvPr>
          <p:cNvSpPr>
            <a:spLocks noGrp="1"/>
          </p:cNvSpPr>
          <p:nvPr>
            <p:ph idx="1"/>
          </p:nvPr>
        </p:nvSpPr>
        <p:spPr>
          <a:xfrm>
            <a:off x="560022" y="1140057"/>
            <a:ext cx="11234709" cy="3822361"/>
          </a:xfrm>
        </p:spPr>
        <p:txBody>
          <a:bodyPr>
            <a:noAutofit/>
          </a:bodyPr>
          <a:lstStyle/>
          <a:p>
            <a:pPr>
              <a:lnSpc>
                <a:spcPct val="100000"/>
              </a:lnSpc>
              <a:spcBef>
                <a:spcPts val="0"/>
              </a:spcBef>
              <a:spcAft>
                <a:spcPts val="1200"/>
              </a:spcAft>
            </a:pPr>
            <a:r>
              <a:rPr lang="en-US" sz="2400" b="1" i="1" dirty="0">
                <a:latin typeface="Times New Roman" panose="02020603050405020304" pitchFamily="18" charset="0"/>
                <a:ea typeface="Source Sans Pro" panose="020B0503030403020204" pitchFamily="34" charset="0"/>
                <a:cs typeface="Times New Roman" panose="02020603050405020304" pitchFamily="18" charset="0"/>
              </a:rPr>
              <a:t>After</a:t>
            </a:r>
            <a:r>
              <a:rPr lang="en-US" sz="2400" dirty="0">
                <a:latin typeface="Times New Roman" panose="02020603050405020304" pitchFamily="18" charset="0"/>
                <a:ea typeface="Source Sans Pro" panose="020B0503030403020204" pitchFamily="34" charset="0"/>
                <a:cs typeface="Times New Roman" panose="02020603050405020304" pitchFamily="18" charset="0"/>
              </a:rPr>
              <a:t> </a:t>
            </a:r>
            <a:r>
              <a:rPr lang="en-US" sz="2400" b="1" i="1" dirty="0">
                <a:latin typeface="Times New Roman" panose="02020603050405020304" pitchFamily="18" charset="0"/>
                <a:ea typeface="Source Sans Pro" panose="020B0503030403020204" pitchFamily="34" charset="0"/>
                <a:cs typeface="Times New Roman" panose="02020603050405020304" pitchFamily="18" charset="0"/>
              </a:rPr>
              <a:t>the meeting </a:t>
            </a:r>
            <a:r>
              <a:rPr lang="en-US" sz="2400" dirty="0">
                <a:latin typeface="Times New Roman" panose="02020603050405020304" pitchFamily="18" charset="0"/>
                <a:ea typeface="Source Sans Pro" panose="020B0503030403020204" pitchFamily="34" charset="0"/>
                <a:cs typeface="Times New Roman" panose="02020603050405020304" pitchFamily="18" charset="0"/>
              </a:rPr>
              <a:t>– The direct manager:</a:t>
            </a:r>
          </a:p>
          <a:p>
            <a:pPr lvl="1">
              <a:lnSpc>
                <a:spcPct val="100000"/>
              </a:lnSpc>
              <a:spcBef>
                <a:spcPts val="0"/>
              </a:spcBef>
              <a:spcAft>
                <a:spcPts val="1200"/>
              </a:spcAft>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Marks the task complete</a:t>
            </a:r>
          </a:p>
          <a:p>
            <a:pPr lvl="1">
              <a:lnSpc>
                <a:spcPct val="100000"/>
              </a:lnSpc>
              <a:spcBef>
                <a:spcPts val="0"/>
              </a:spcBef>
              <a:spcAft>
                <a:spcPts val="1200"/>
              </a:spcAft>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Records the </a:t>
            </a: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meeting date </a:t>
            </a:r>
            <a:r>
              <a:rPr lang="en-US" sz="2200" dirty="0">
                <a:latin typeface="Times New Roman" panose="02020603050405020304" pitchFamily="18" charset="0"/>
                <a:ea typeface="Source Sans Pro" panose="020B0503030403020204" pitchFamily="34" charset="0"/>
                <a:cs typeface="Times New Roman" panose="02020603050405020304" pitchFamily="18" charset="0"/>
              </a:rPr>
              <a:t>in </a:t>
            </a:r>
            <a:r>
              <a:rPr lang="en-US" sz="22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Comments</a:t>
            </a:r>
          </a:p>
          <a:p>
            <a:pPr lvl="1">
              <a:lnSpc>
                <a:spcPct val="100000"/>
              </a:lnSpc>
              <a:spcBef>
                <a:spcPts val="0"/>
              </a:spcBef>
              <a:spcAft>
                <a:spcPts val="1200"/>
              </a:spcAft>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Approves and signs the review</a:t>
            </a:r>
          </a:p>
          <a:p>
            <a:pPr>
              <a:lnSpc>
                <a:spcPct val="100000"/>
              </a:lnSpc>
              <a:spcBef>
                <a:spcPts val="0"/>
              </a:spcBef>
              <a:spcAft>
                <a:spcPts val="1200"/>
              </a:spcAft>
            </a:pPr>
            <a:r>
              <a:rPr lang="en-US" sz="2400" b="1" dirty="0">
                <a:latin typeface="Times New Roman" panose="02020603050405020304" pitchFamily="18" charset="0"/>
                <a:ea typeface="Source Sans Pro" panose="020B0503030403020204" pitchFamily="34" charset="0"/>
                <a:cs typeface="Times New Roman" panose="02020603050405020304" pitchFamily="18" charset="0"/>
              </a:rPr>
              <a:t>Due by August 10 – </a:t>
            </a:r>
            <a:r>
              <a:rPr lang="en-US" sz="2200" dirty="0">
                <a:latin typeface="Times New Roman" panose="02020603050405020304" pitchFamily="18" charset="0"/>
                <a:ea typeface="Source Sans Pro" panose="020B0503030403020204" pitchFamily="34" charset="0"/>
                <a:cs typeface="Times New Roman" panose="02020603050405020304" pitchFamily="18" charset="0"/>
              </a:rPr>
              <a:t>Review routes to the second‑level manager for approval and signature</a:t>
            </a:r>
          </a:p>
          <a:p>
            <a:pPr>
              <a:lnSpc>
                <a:spcPct val="100000"/>
              </a:lnSpc>
              <a:spcBef>
                <a:spcPts val="0"/>
              </a:spcBef>
              <a:spcAft>
                <a:spcPts val="1200"/>
              </a:spcAft>
            </a:pPr>
            <a:r>
              <a:rPr lang="en-US" sz="2400" b="1" dirty="0">
                <a:latin typeface="Times New Roman" panose="02020603050405020304" pitchFamily="18" charset="0"/>
                <a:ea typeface="Source Sans Pro" panose="020B0503030403020204" pitchFamily="34" charset="0"/>
                <a:cs typeface="Times New Roman" panose="02020603050405020304" pitchFamily="18" charset="0"/>
              </a:rPr>
              <a:t>Due by August 15 – </a:t>
            </a:r>
            <a:r>
              <a:rPr lang="en-US" sz="2200" dirty="0">
                <a:latin typeface="Times New Roman" panose="02020603050405020304" pitchFamily="18" charset="0"/>
                <a:ea typeface="Source Sans Pro" panose="020B0503030403020204" pitchFamily="34" charset="0"/>
                <a:cs typeface="Times New Roman" panose="02020603050405020304" pitchFamily="18" charset="0"/>
              </a:rPr>
              <a:t>Review routes to the managerial employee for signature</a:t>
            </a:r>
          </a:p>
          <a:p>
            <a:pPr>
              <a:lnSpc>
                <a:spcPct val="100000"/>
              </a:lnSpc>
              <a:spcBef>
                <a:spcPts val="0"/>
              </a:spcBef>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After all signatures are complete, the review is stored in NEOED for reference</a:t>
            </a:r>
          </a:p>
          <a:p>
            <a:pPr>
              <a:lnSpc>
                <a:spcPct val="100000"/>
              </a:lnSpc>
              <a:spcAft>
                <a:spcPts val="1200"/>
              </a:spcAft>
            </a:pPr>
            <a:endParaRPr lang="en-US" sz="2400" dirty="0">
              <a:latin typeface="Times New Roman" panose="02020603050405020304" pitchFamily="18" charset="0"/>
              <a:ea typeface="Source Sans Pro" panose="020B0503030403020204" pitchFamily="34" charset="0"/>
              <a:cs typeface="Times New Roman" panose="02020603050405020304" pitchFamily="18" charset="0"/>
            </a:endParaRPr>
          </a:p>
          <a:p>
            <a:pPr marL="0" indent="0">
              <a:buNone/>
            </a:pP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5540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7113" y="198284"/>
            <a:ext cx="4988999" cy="695568"/>
          </a:xfrm>
        </p:spPr>
        <p:txBody>
          <a:bodyPr>
            <a:normAutofit/>
          </a:bodyPr>
          <a:lstStyle/>
          <a:p>
            <a:pPr algn="ctr"/>
            <a:r>
              <a:rPr lang="en-US" sz="36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Support &amp; Resources</a:t>
            </a:r>
          </a:p>
        </p:txBody>
      </p:sp>
      <p:sp>
        <p:nvSpPr>
          <p:cNvPr id="3" name="Content Placeholder 2"/>
          <p:cNvSpPr>
            <a:spLocks noGrp="1"/>
          </p:cNvSpPr>
          <p:nvPr>
            <p:ph idx="1"/>
          </p:nvPr>
        </p:nvSpPr>
        <p:spPr>
          <a:xfrm>
            <a:off x="544530" y="1074783"/>
            <a:ext cx="11507057" cy="5584933"/>
          </a:xfrm>
        </p:spPr>
        <p:txBody>
          <a:bodyPr>
            <a:noAutofit/>
          </a:bodyPr>
          <a:lstStyle/>
          <a:p>
            <a:pPr marL="0" indent="0">
              <a:lnSpc>
                <a:spcPct val="100000"/>
              </a:lnSpc>
              <a:spcBef>
                <a:spcPts val="600"/>
              </a:spcBef>
              <a:spcAft>
                <a:spcPts val="600"/>
              </a:spcAft>
              <a:buClr>
                <a:schemeClr val="accent5"/>
              </a:buClr>
              <a:buSzPct val="80000"/>
              <a:buNone/>
              <a:defRPr/>
            </a:pPr>
            <a:r>
              <a:rPr lang="en-US" sz="2800" b="1" dirty="0">
                <a:latin typeface="Times New Roman" panose="02020603050405020304" pitchFamily="18" charset="0"/>
                <a:ea typeface="Source Sans Pro" panose="020B0503030403020204" pitchFamily="34" charset="0"/>
                <a:cs typeface="Times New Roman" panose="02020603050405020304" pitchFamily="18" charset="0"/>
              </a:rPr>
              <a:t> </a:t>
            </a:r>
            <a:r>
              <a:rPr lang="en-US" sz="2400" b="1" dirty="0">
                <a:latin typeface="Times New Roman" panose="02020603050405020304" pitchFamily="18" charset="0"/>
                <a:ea typeface="Source Sans Pro" panose="020B0503030403020204" pitchFamily="34" charset="0"/>
                <a:cs typeface="Times New Roman" panose="02020603050405020304" pitchFamily="18" charset="0"/>
              </a:rPr>
              <a:t>Questions or support:</a:t>
            </a:r>
          </a:p>
          <a:p>
            <a:pPr marL="742950" lvl="1" indent="-342900">
              <a:lnSpc>
                <a:spcPct val="100000"/>
              </a:lnSpc>
              <a:spcBef>
                <a:spcPts val="0"/>
              </a:spcBef>
              <a:spcAft>
                <a:spcPts val="1200"/>
              </a:spcAft>
              <a:buClr>
                <a:schemeClr val="accent5"/>
              </a:buClr>
              <a:buSzPct val="80000"/>
              <a:buFont typeface="Arial" panose="020B0604020202020204" pitchFamily="34" charset="0"/>
              <a:buChar char="•"/>
              <a:tabLst>
                <a:tab pos="533400" algn="l"/>
                <a:tab pos="1143000" algn="l"/>
              </a:tabLst>
              <a:defRPr/>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Contact</a:t>
            </a:r>
            <a:r>
              <a:rPr lang="en-US" sz="2200" b="1" dirty="0">
                <a:solidFill>
                  <a:srgbClr val="0070C0"/>
                </a:solidFill>
                <a:latin typeface="Times New Roman" panose="02020603050405020304" pitchFamily="18" charset="0"/>
                <a:ea typeface="Source Sans Pro" panose="020B0503030403020204" pitchFamily="34" charset="0"/>
                <a:cs typeface="Times New Roman" panose="02020603050405020304" pitchFamily="18" charset="0"/>
              </a:rPr>
              <a:t> </a:t>
            </a: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Jeremy Trowsdale, Andrea Lloyd, Jennifer Deal (SOM), </a:t>
            </a:r>
            <a:r>
              <a:rPr lang="en-US" sz="2200" dirty="0">
                <a:latin typeface="Times New Roman" panose="02020603050405020304" pitchFamily="18" charset="0"/>
                <a:ea typeface="Source Sans Pro" panose="020B0503030403020204" pitchFamily="34" charset="0"/>
                <a:cs typeface="Times New Roman" panose="02020603050405020304" pitchFamily="18" charset="0"/>
              </a:rPr>
              <a:t>or</a:t>
            </a: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 </a:t>
            </a:r>
            <a:r>
              <a:rPr lang="en-US" sz="2200" b="1" dirty="0">
                <a:latin typeface="Times New Roman" panose="02020603050405020304" pitchFamily="18" charset="0"/>
                <a:ea typeface="Source Sans Pro" panose="020B0503030403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hrtraining@rowan.edu</a:t>
            </a: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 </a:t>
            </a:r>
          </a:p>
          <a:p>
            <a:pPr marL="134874" indent="0">
              <a:lnSpc>
                <a:spcPct val="100000"/>
              </a:lnSpc>
              <a:spcBef>
                <a:spcPts val="0"/>
              </a:spcBef>
              <a:spcAft>
                <a:spcPts val="600"/>
              </a:spcAft>
              <a:buClr>
                <a:schemeClr val="accent5"/>
              </a:buClr>
              <a:buSzPct val="80000"/>
              <a:buNone/>
              <a:tabLst>
                <a:tab pos="533400" algn="l"/>
                <a:tab pos="1143000" algn="l"/>
              </a:tabLst>
              <a:defRPr/>
            </a:pPr>
            <a:r>
              <a:rPr lang="en-US" sz="2400" b="1" dirty="0">
                <a:latin typeface="Times New Roman" panose="02020603050405020304" pitchFamily="18" charset="0"/>
                <a:ea typeface="Source Sans Pro" panose="020B0503030403020204" pitchFamily="34" charset="0"/>
                <a:cs typeface="Times New Roman" panose="02020603050405020304" pitchFamily="18" charset="0"/>
              </a:rPr>
              <a:t>Performance Management resources: </a:t>
            </a:r>
          </a:p>
          <a:p>
            <a:pPr marL="857250" lvl="1" indent="-457200">
              <a:lnSpc>
                <a:spcPct val="100000"/>
              </a:lnSpc>
              <a:spcBef>
                <a:spcPts val="0"/>
              </a:spcBef>
              <a:buClr>
                <a:schemeClr val="accent5"/>
              </a:buClr>
              <a:buSzPct val="80000"/>
              <a:tabLst>
                <a:tab pos="533400" algn="l"/>
                <a:tab pos="1143000" algn="l"/>
              </a:tabLst>
              <a:defRPr/>
            </a:pP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Available on the HR site under </a:t>
            </a:r>
          </a:p>
          <a:p>
            <a:pPr marL="400050" lvl="1" indent="0">
              <a:lnSpc>
                <a:spcPct val="100000"/>
              </a:lnSpc>
              <a:spcBef>
                <a:spcPts val="0"/>
              </a:spcBef>
              <a:spcAft>
                <a:spcPts val="600"/>
              </a:spcAft>
              <a:buClr>
                <a:schemeClr val="accent5"/>
              </a:buClr>
              <a:buSzPct val="80000"/>
              <a:buNone/>
              <a:tabLst>
                <a:tab pos="533400" algn="l"/>
                <a:tab pos="1143000" algn="l"/>
              </a:tabLst>
              <a:defRPr/>
            </a:pP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	    </a:t>
            </a:r>
            <a:r>
              <a:rPr lang="en-US" sz="2200" i="1" dirty="0">
                <a:latin typeface="Times New Roman" panose="02020603050405020304" pitchFamily="18" charset="0"/>
                <a:ea typeface="Source Sans Pro" panose="020B0503030403020204" pitchFamily="34" charset="0"/>
                <a:cs typeface="Times New Roman" panose="02020603050405020304" pitchFamily="18" charset="0"/>
              </a:rPr>
              <a:t>Organizational Development &gt; Performance Management </a:t>
            </a:r>
          </a:p>
          <a:p>
            <a:pPr marL="742950" lvl="1" indent="-342900">
              <a:lnSpc>
                <a:spcPct val="100000"/>
              </a:lnSpc>
              <a:spcBef>
                <a:spcPts val="0"/>
              </a:spcBef>
              <a:spcAft>
                <a:spcPts val="1200"/>
              </a:spcAft>
              <a:buClr>
                <a:schemeClr val="accent5"/>
              </a:buClr>
              <a:buSzPct val="80000"/>
              <a:tabLst>
                <a:tab pos="533400" algn="l"/>
                <a:tab pos="1143000" algn="l"/>
              </a:tabLst>
              <a:defRPr/>
            </a:pP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Link: </a:t>
            </a:r>
            <a:r>
              <a:rPr lang="en-US" sz="2200" b="1" dirty="0">
                <a:latin typeface="Times New Roman" panose="02020603050405020304" pitchFamily="18" charset="0"/>
                <a:ea typeface="Source Sans Pro" panose="020B0503030403020204" pitchFamily="34" charset="0"/>
                <a:cs typeface="Times New Roman" panose="02020603050405020304" pitchFamily="18" charset="0"/>
                <a:hlinkClick r:id="rId4"/>
              </a:rPr>
              <a:t>Performance Management</a:t>
            </a: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  </a:t>
            </a:r>
          </a:p>
          <a:p>
            <a:pPr marL="134874" indent="0">
              <a:lnSpc>
                <a:spcPct val="100000"/>
              </a:lnSpc>
              <a:spcBef>
                <a:spcPts val="0"/>
              </a:spcBef>
              <a:spcAft>
                <a:spcPts val="600"/>
              </a:spcAft>
              <a:buClr>
                <a:schemeClr val="accent5"/>
              </a:buClr>
              <a:buSzPct val="80000"/>
              <a:buNone/>
              <a:tabLst>
                <a:tab pos="533400" algn="l"/>
                <a:tab pos="1143000" algn="l"/>
              </a:tabLst>
              <a:defRPr/>
            </a:pPr>
            <a:r>
              <a:rPr lang="en-US" sz="2400" b="1" dirty="0">
                <a:latin typeface="Times New Roman" panose="02020603050405020304" pitchFamily="18" charset="0"/>
                <a:ea typeface="Source Sans Pro" panose="020B0503030403020204" pitchFamily="34" charset="0"/>
                <a:cs typeface="Times New Roman" panose="02020603050405020304" pitchFamily="18" charset="0"/>
              </a:rPr>
              <a:t>Resources include:</a:t>
            </a:r>
          </a:p>
          <a:p>
            <a:pPr marL="742950" lvl="1" indent="-342900">
              <a:lnSpc>
                <a:spcPct val="100000"/>
              </a:lnSpc>
              <a:spcBef>
                <a:spcPts val="0"/>
              </a:spcBef>
              <a:spcAft>
                <a:spcPts val="600"/>
              </a:spcAft>
              <a:buClr>
                <a:schemeClr val="accent5"/>
              </a:buClr>
              <a:buSzPct val="80000"/>
              <a:tabLst>
                <a:tab pos="533400" algn="l"/>
                <a:tab pos="1143000" algn="l"/>
              </a:tabLst>
              <a:defRPr/>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Access to </a:t>
            </a: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NEOED Perform</a:t>
            </a:r>
          </a:p>
          <a:p>
            <a:pPr marL="742950" lvl="1" indent="-342900">
              <a:lnSpc>
                <a:spcPct val="100000"/>
              </a:lnSpc>
              <a:spcBef>
                <a:spcPts val="0"/>
              </a:spcBef>
              <a:spcAft>
                <a:spcPts val="600"/>
              </a:spcAft>
              <a:buClr>
                <a:schemeClr val="accent5"/>
              </a:buClr>
              <a:buSzPct val="80000"/>
              <a:tabLst>
                <a:tab pos="533400" algn="l"/>
                <a:tab pos="1143000" algn="l"/>
              </a:tabLst>
              <a:defRPr/>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This</a:t>
            </a: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 PowerPoint</a:t>
            </a:r>
          </a:p>
          <a:p>
            <a:pPr marL="742950" lvl="1" indent="-342900">
              <a:lnSpc>
                <a:spcPct val="100000"/>
              </a:lnSpc>
              <a:spcBef>
                <a:spcPts val="0"/>
              </a:spcBef>
              <a:spcAft>
                <a:spcPts val="600"/>
              </a:spcAft>
              <a:buClr>
                <a:schemeClr val="accent5"/>
              </a:buClr>
              <a:buSzPct val="80000"/>
              <a:tabLst>
                <a:tab pos="533400" algn="l"/>
                <a:tab pos="1143000" algn="l"/>
              </a:tabLst>
              <a:defRPr/>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Review</a:t>
            </a: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 timelines</a:t>
            </a:r>
          </a:p>
          <a:p>
            <a:pPr marL="742950" lvl="1" indent="-342900">
              <a:lnSpc>
                <a:spcPct val="100000"/>
              </a:lnSpc>
              <a:spcBef>
                <a:spcPts val="0"/>
              </a:spcBef>
              <a:spcAft>
                <a:spcPts val="600"/>
              </a:spcAft>
              <a:buClr>
                <a:schemeClr val="accent5"/>
              </a:buClr>
              <a:buSzPct val="80000"/>
              <a:tabLst>
                <a:tab pos="533400" algn="l"/>
                <a:tab pos="1143000" algn="l"/>
              </a:tabLst>
              <a:defRPr/>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Knowledge Base article for </a:t>
            </a: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Managerial Performance Reviews</a:t>
            </a:r>
          </a:p>
          <a:p>
            <a:pPr marL="742950" lvl="1" indent="-342900">
              <a:lnSpc>
                <a:spcPct val="100000"/>
              </a:lnSpc>
              <a:spcBef>
                <a:spcPts val="0"/>
              </a:spcBef>
              <a:spcAft>
                <a:spcPts val="1200"/>
              </a:spcAft>
              <a:buClr>
                <a:schemeClr val="accent5"/>
              </a:buClr>
              <a:buSzPct val="80000"/>
              <a:tabLst>
                <a:tab pos="533400" algn="l"/>
                <a:tab pos="1143000" algn="l"/>
              </a:tabLst>
              <a:defRPr/>
            </a:pPr>
            <a:r>
              <a:rPr lang="en-US" sz="2200" dirty="0">
                <a:latin typeface="Times New Roman" panose="02020603050405020304" pitchFamily="18" charset="0"/>
                <a:ea typeface="Source Sans Pro" panose="020B0503030403020204" pitchFamily="34" charset="0"/>
                <a:cs typeface="Times New Roman" panose="02020603050405020304" pitchFamily="18" charset="0"/>
              </a:rPr>
              <a:t>Link to the </a:t>
            </a: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Managerial Performance Reviews course </a:t>
            </a:r>
            <a:r>
              <a:rPr lang="en-US" sz="2200" dirty="0">
                <a:latin typeface="Times New Roman" panose="02020603050405020304" pitchFamily="18" charset="0"/>
                <a:ea typeface="Source Sans Pro" panose="020B0503030403020204" pitchFamily="34" charset="0"/>
                <a:cs typeface="Times New Roman" panose="02020603050405020304" pitchFamily="18" charset="0"/>
              </a:rPr>
              <a:t>in the </a:t>
            </a:r>
            <a:r>
              <a:rPr lang="en-US" sz="2200" b="1" dirty="0">
                <a:latin typeface="Times New Roman" panose="02020603050405020304" pitchFamily="18" charset="0"/>
                <a:ea typeface="Source Sans Pro" panose="020B0503030403020204" pitchFamily="34" charset="0"/>
                <a:cs typeface="Times New Roman" panose="02020603050405020304" pitchFamily="18" charset="0"/>
              </a:rPr>
              <a:t>Rowan Training Portal</a:t>
            </a:r>
          </a:p>
        </p:txBody>
      </p:sp>
    </p:spTree>
    <p:extLst>
      <p:ext uri="{BB962C8B-B14F-4D97-AF65-F5344CB8AC3E}">
        <p14:creationId xmlns:p14="http://schemas.microsoft.com/office/powerpoint/2010/main" val="3468017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BBC84FFB-E464-A7B7-C121-6461C02BFB70}"/>
              </a:ext>
            </a:extLst>
          </p:cNvPr>
          <p:cNvSpPr>
            <a:spLocks noGrp="1"/>
          </p:cNvSpPr>
          <p:nvPr>
            <p:ph type="title"/>
          </p:nvPr>
        </p:nvSpPr>
        <p:spPr>
          <a:xfrm>
            <a:off x="528297" y="169800"/>
            <a:ext cx="10847494" cy="756672"/>
          </a:xfrm>
        </p:spPr>
        <p:txBody>
          <a:bodyPr anchor="t">
            <a:normAutofit/>
          </a:bodyPr>
          <a:lstStyle/>
          <a:p>
            <a:pPr algn="ctr"/>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Makes a Performance Review Effective</a:t>
            </a:r>
          </a:p>
        </p:txBody>
      </p:sp>
      <p:pic>
        <p:nvPicPr>
          <p:cNvPr id="7" name="Picture 6">
            <a:extLst>
              <a:ext uri="{FF2B5EF4-FFF2-40B4-BE49-F238E27FC236}">
                <a16:creationId xmlns:a16="http://schemas.microsoft.com/office/drawing/2014/main" id="{6927F634-6FC2-5FCB-06D6-522577FED900}"/>
              </a:ext>
            </a:extLst>
          </p:cNvPr>
          <p:cNvPicPr>
            <a:picLocks noChangeAspect="1"/>
          </p:cNvPicPr>
          <p:nvPr/>
        </p:nvPicPr>
        <p:blipFill>
          <a:blip r:embed="rId2"/>
          <a:stretch>
            <a:fillRect/>
          </a:stretch>
        </p:blipFill>
        <p:spPr>
          <a:xfrm>
            <a:off x="7932005" y="1216919"/>
            <a:ext cx="3076441" cy="2243900"/>
          </a:xfrm>
          <a:prstGeom prst="rect">
            <a:avLst/>
          </a:prstGeom>
          <a:noFill/>
        </p:spPr>
      </p:pic>
      <p:sp>
        <p:nvSpPr>
          <p:cNvPr id="6" name="Content Placeholder 5">
            <a:extLst>
              <a:ext uri="{FF2B5EF4-FFF2-40B4-BE49-F238E27FC236}">
                <a16:creationId xmlns:a16="http://schemas.microsoft.com/office/drawing/2014/main" id="{20A1BAFC-9944-1F6C-F173-336800EAC458}"/>
              </a:ext>
            </a:extLst>
          </p:cNvPr>
          <p:cNvSpPr>
            <a:spLocks noGrp="1"/>
          </p:cNvSpPr>
          <p:nvPr>
            <p:ph idx="1"/>
          </p:nvPr>
        </p:nvSpPr>
        <p:spPr>
          <a:xfrm>
            <a:off x="333153" y="1096272"/>
            <a:ext cx="11525693" cy="5086473"/>
          </a:xfrm>
        </p:spPr>
        <p:txBody>
          <a:bodyPr anchor="t">
            <a:normAutofit fontScale="85000" lnSpcReduction="20000"/>
          </a:bodyPr>
          <a:lstStyle/>
          <a:p>
            <a:pPr>
              <a:lnSpc>
                <a:spcPct val="110000"/>
              </a:lnSpc>
              <a:spcAft>
                <a:spcPts val="1200"/>
              </a:spcAft>
              <a:buSzPct val="100000"/>
            </a:pPr>
            <a:r>
              <a:rPr lang="en-US" sz="1900" dirty="0">
                <a:latin typeface="Times New Roman" panose="02020603050405020304" pitchFamily="18" charset="0"/>
                <a:ea typeface="Source Sans Pro" panose="020B0503030403020204" pitchFamily="34" charset="0"/>
                <a:cs typeface="Times New Roman" panose="02020603050405020304" pitchFamily="18" charset="0"/>
              </a:rPr>
              <a:t> </a:t>
            </a:r>
            <a:r>
              <a:rPr lang="en-US" sz="2400" dirty="0">
                <a:latin typeface="Times New Roman" panose="02020603050405020304" pitchFamily="18" charset="0"/>
                <a:ea typeface="Source Sans Pro" panose="020B0503030403020204" pitchFamily="34" charset="0"/>
                <a:cs typeface="Times New Roman" panose="02020603050405020304" pitchFamily="18" charset="0"/>
              </a:rPr>
              <a:t>Demonstrate respect and maintain confidentiality</a:t>
            </a:r>
          </a:p>
          <a:p>
            <a:pPr>
              <a:lnSpc>
                <a:spcPct val="110000"/>
              </a:lnSpc>
              <a:spcBef>
                <a:spcPts val="600"/>
              </a:spcBef>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 Approach the review meeting as a two-way conversation</a:t>
            </a:r>
          </a:p>
          <a:p>
            <a:pPr>
              <a:lnSpc>
                <a:spcPct val="110000"/>
              </a:lnSpc>
              <a:spcBef>
                <a:spcPts val="600"/>
              </a:spcBef>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 Track performance year-round – both strengths and growth areas   </a:t>
            </a:r>
          </a:p>
          <a:p>
            <a:pPr>
              <a:lnSpc>
                <a:spcPct val="110000"/>
              </a:lnSpc>
              <a:spcBef>
                <a:spcPts val="600"/>
              </a:spcBef>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 Provide regular feedback to avoid review-time surprises</a:t>
            </a:r>
          </a:p>
          <a:p>
            <a:pPr>
              <a:lnSpc>
                <a:spcPct val="110000"/>
              </a:lnSpc>
              <a:spcBef>
                <a:spcPts val="600"/>
              </a:spcBef>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 Clear, specific narratives and accurate ratings drive improvement</a:t>
            </a:r>
          </a:p>
          <a:p>
            <a:pPr>
              <a:lnSpc>
                <a:spcPct val="110000"/>
              </a:lnSpc>
              <a:spcBef>
                <a:spcPts val="600"/>
              </a:spcBef>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 Avoid Halo/Horns bias – rate each competency independently</a:t>
            </a:r>
          </a:p>
          <a:p>
            <a:pPr>
              <a:lnSpc>
                <a:spcPct val="110000"/>
              </a:lnSpc>
              <a:spcBef>
                <a:spcPts val="600"/>
              </a:spcBef>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 Base ratings on observable behaviors and outcomes</a:t>
            </a:r>
          </a:p>
          <a:p>
            <a:pPr>
              <a:lnSpc>
                <a:spcPct val="110000"/>
              </a:lnSpc>
              <a:spcBef>
                <a:spcPts val="600"/>
              </a:spcBef>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 Avoid recency bias – evaluate performance across the entire review period </a:t>
            </a:r>
          </a:p>
          <a:p>
            <a:pPr lvl="1">
              <a:lnSpc>
                <a:spcPct val="110000"/>
              </a:lnSpc>
              <a:spcBef>
                <a:spcPts val="0"/>
              </a:spcBef>
              <a:spcAft>
                <a:spcPts val="1200"/>
              </a:spcAft>
            </a:pPr>
            <a:r>
              <a:rPr lang="en-US" sz="2400" b="1" dirty="0">
                <a:latin typeface="Times New Roman" panose="02020603050405020304" pitchFamily="18" charset="0"/>
                <a:ea typeface="Source Sans Pro" panose="020B0503030403020204" pitchFamily="34" charset="0"/>
                <a:cs typeface="Times New Roman" panose="02020603050405020304" pitchFamily="18" charset="0"/>
              </a:rPr>
              <a:t> Example:</a:t>
            </a:r>
            <a:r>
              <a:rPr lang="en-US" sz="2400" dirty="0">
                <a:latin typeface="Times New Roman" panose="02020603050405020304" pitchFamily="18" charset="0"/>
                <a:ea typeface="Source Sans Pro" panose="020B0503030403020204" pitchFamily="34" charset="0"/>
                <a:cs typeface="Times New Roman" panose="02020603050405020304" pitchFamily="18" charset="0"/>
              </a:rPr>
              <a:t> Great performance for 11 months, 1 recent mistake before review time = subpar review and vice-versa.</a:t>
            </a:r>
          </a:p>
          <a:p>
            <a:pPr>
              <a:lnSpc>
                <a:spcPct val="110000"/>
              </a:lnSpc>
              <a:spcBef>
                <a:spcPts val="0"/>
              </a:spcBef>
              <a:spcAft>
                <a:spcPts val="1200"/>
              </a:spcAft>
            </a:pPr>
            <a:r>
              <a:rPr lang="en-US" sz="2400" dirty="0">
                <a:latin typeface="Times New Roman" panose="02020603050405020304" pitchFamily="18" charset="0"/>
                <a:ea typeface="Source Sans Pro" panose="020B0503030403020204" pitchFamily="34" charset="0"/>
                <a:cs typeface="Times New Roman" panose="02020603050405020304" pitchFamily="18" charset="0"/>
              </a:rPr>
              <a:t> Prepare in advance for the review conversation</a:t>
            </a:r>
            <a:endParaRPr lang="en-US" sz="1600" dirty="0">
              <a:latin typeface="Times New Roman" panose="02020603050405020304" pitchFamily="18" charset="0"/>
              <a:ea typeface="Source Sans Pro" panose="020B0503030403020204" pitchFamily="34"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AC401F21-E232-455C-AF9F-C7B9886EA1FC}"/>
              </a:ext>
            </a:extLst>
          </p:cNvPr>
          <p:cNvSpPr>
            <a:spLocks noGrp="1"/>
          </p:cNvSpPr>
          <p:nvPr>
            <p:ph type="dt" sz="half" idx="10"/>
          </p:nvPr>
        </p:nvSpPr>
        <p:spPr>
          <a:xfrm>
            <a:off x="640080" y="6356350"/>
            <a:ext cx="2743200" cy="365125"/>
          </a:xfrm>
        </p:spPr>
        <p:txBody>
          <a:bodyPr>
            <a:normAutofit/>
          </a:bodyPr>
          <a:lstStyle/>
          <a:p>
            <a:pPr>
              <a:spcAft>
                <a:spcPts val="600"/>
              </a:spcAft>
            </a:pPr>
            <a:fld id="{BA576E92-E5C8-4FF8-B2BE-A516F6A1724E}" type="datetime1">
              <a:rPr lang="en-US" smtClean="0">
                <a:effectLst>
                  <a:outerShdw blurRad="38100" dist="38100" dir="2700000" algn="tl">
                    <a:srgbClr val="000000">
                      <a:alpha val="43137"/>
                    </a:srgbClr>
                  </a:outerShdw>
                </a:effectLst>
              </a:rPr>
              <a:pPr>
                <a:spcAft>
                  <a:spcPts val="600"/>
                </a:spcAft>
              </a:pPr>
              <a:t>5/18/2026</a:t>
            </a:fld>
            <a:endParaRPr lang="en-US" dirty="0">
              <a:effectLst>
                <a:outerShdw blurRad="38100" dist="38100" dir="2700000" algn="tl">
                  <a:srgbClr val="000000">
                    <a:alpha val="43137"/>
                  </a:srgbClr>
                </a:outerShdw>
              </a:effectLst>
            </a:endParaRPr>
          </a:p>
        </p:txBody>
      </p:sp>
      <p:sp>
        <p:nvSpPr>
          <p:cNvPr id="17" name="Slide Number Placeholder 5">
            <a:extLst>
              <a:ext uri="{FF2B5EF4-FFF2-40B4-BE49-F238E27FC236}">
                <a16:creationId xmlns:a16="http://schemas.microsoft.com/office/drawing/2014/main" id="{6655804F-C9A4-4833-A326-0E7847EB1F32}"/>
              </a:ext>
            </a:extLst>
          </p:cNvPr>
          <p:cNvSpPr>
            <a:spLocks noGrp="1"/>
          </p:cNvSpPr>
          <p:nvPr>
            <p:ph type="sldNum" sz="quarter" idx="12"/>
          </p:nvPr>
        </p:nvSpPr>
        <p:spPr>
          <a:xfrm>
            <a:off x="10807995" y="6356350"/>
            <a:ext cx="723014" cy="365125"/>
          </a:xfrm>
        </p:spPr>
        <p:txBody>
          <a:bodyPr>
            <a:normAutofit/>
          </a:bodyPr>
          <a:lstStyle/>
          <a:p>
            <a:pPr>
              <a:spcAft>
                <a:spcPts val="600"/>
              </a:spcAft>
            </a:pPr>
            <a:fld id="{70C12960-6E85-460F-B6E3-5B82CB31AF3D}" type="slidenum">
              <a:rPr lang="en-US" smtClean="0">
                <a:effectLst>
                  <a:outerShdw blurRad="38100" dist="38100" dir="2700000" algn="tl">
                    <a:srgbClr val="000000">
                      <a:alpha val="43137"/>
                    </a:srgbClr>
                  </a:outerShdw>
                </a:effectLst>
              </a:rPr>
              <a:pPr>
                <a:spcAft>
                  <a:spcPts val="600"/>
                </a:spcAft>
              </a:pPr>
              <a:t>5</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365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 calcmode="lin" valueType="num">
                                      <p:cBhvr additive="base">
                                        <p:cTn id="5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
                                            <p:txEl>
                                              <p:pRg st="9" end="9"/>
                                            </p:txEl>
                                          </p:spTgt>
                                        </p:tgtEl>
                                        <p:attrNameLst>
                                          <p:attrName>style.visibility</p:attrName>
                                        </p:attrNameLst>
                                      </p:cBhvr>
                                      <p:to>
                                        <p:strVal val="visible"/>
                                      </p:to>
                                    </p:set>
                                    <p:anim calcmode="lin" valueType="num">
                                      <p:cBhvr additive="base">
                                        <p:cTn id="5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717" y="195311"/>
            <a:ext cx="10774393" cy="747017"/>
          </a:xfrm>
        </p:spPr>
        <p:txBody>
          <a:bodyPr>
            <a:noAutofit/>
          </a:bodyPr>
          <a:lstStyle/>
          <a:p>
            <a:pPr algn="ctr">
              <a:defRPr/>
            </a:pPr>
            <a:r>
              <a:rPr lang="en-US" sz="3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Effective Feedback: Specific Examples Matter</a:t>
            </a:r>
            <a:endParaRPr lang="en-US" sz="3600" i="1" dirty="0">
              <a:solidFill>
                <a:srgbClr val="0070C0"/>
              </a:solidFill>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endParaRPr>
          </a:p>
        </p:txBody>
      </p:sp>
      <p:sp>
        <p:nvSpPr>
          <p:cNvPr id="29699" name="Content Placeholder 2"/>
          <p:cNvSpPr>
            <a:spLocks noGrp="1"/>
          </p:cNvSpPr>
          <p:nvPr>
            <p:ph idx="1"/>
          </p:nvPr>
        </p:nvSpPr>
        <p:spPr>
          <a:xfrm>
            <a:off x="708803" y="1228051"/>
            <a:ext cx="10774393" cy="571446"/>
          </a:xfrm>
        </p:spPr>
        <p:txBody>
          <a:bodyPr>
            <a:normAutofit/>
          </a:bodyPr>
          <a:lstStyle/>
          <a:p>
            <a:r>
              <a:rPr lang="en-US" sz="2400" dirty="0">
                <a:latin typeface="Times New Roman" panose="02020603050405020304" pitchFamily="18" charset="0"/>
                <a:cs typeface="Times New Roman" panose="02020603050405020304" pitchFamily="18" charset="0"/>
              </a:rPr>
              <a:t>Ensure your comments are constructive, specific and focused on performance.</a:t>
            </a:r>
          </a:p>
        </p:txBody>
      </p:sp>
      <p:graphicFrame>
        <p:nvGraphicFramePr>
          <p:cNvPr id="4" name="Table 3"/>
          <p:cNvGraphicFramePr>
            <a:graphicFrameLocks noGrp="1"/>
          </p:cNvGraphicFramePr>
          <p:nvPr>
            <p:extLst>
              <p:ext uri="{D42A27DB-BD31-4B8C-83A1-F6EECF244321}">
                <p14:modId xmlns:p14="http://schemas.microsoft.com/office/powerpoint/2010/main" val="3314103709"/>
              </p:ext>
            </p:extLst>
          </p:nvPr>
        </p:nvGraphicFramePr>
        <p:xfrm>
          <a:off x="874175" y="1740747"/>
          <a:ext cx="10291313" cy="4921942"/>
        </p:xfrm>
        <a:graphic>
          <a:graphicData uri="http://schemas.openxmlformats.org/drawingml/2006/table">
            <a:tbl>
              <a:tblPr firstRow="1" bandRow="1">
                <a:tableStyleId>{7DF18680-E054-41AD-8BC1-D1AEF772440D}</a:tableStyleId>
              </a:tblPr>
              <a:tblGrid>
                <a:gridCol w="4050921">
                  <a:extLst>
                    <a:ext uri="{9D8B030D-6E8A-4147-A177-3AD203B41FA5}">
                      <a16:colId xmlns:a16="http://schemas.microsoft.com/office/drawing/2014/main" val="20000"/>
                    </a:ext>
                  </a:extLst>
                </a:gridCol>
                <a:gridCol w="6240392">
                  <a:extLst>
                    <a:ext uri="{9D8B030D-6E8A-4147-A177-3AD203B41FA5}">
                      <a16:colId xmlns:a16="http://schemas.microsoft.com/office/drawing/2014/main" val="20001"/>
                    </a:ext>
                  </a:extLst>
                </a:gridCol>
              </a:tblGrid>
              <a:tr h="549822">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 </a:t>
                      </a:r>
                      <a:r>
                        <a:rPr lang="en-US" sz="2400" dirty="0">
                          <a:latin typeface="Times New Roman" panose="02020603050405020304" pitchFamily="18" charset="0"/>
                          <a:ea typeface="Tahoma" panose="020B0604030504040204" pitchFamily="34" charset="0"/>
                          <a:cs typeface="Times New Roman" panose="02020603050405020304" pitchFamily="18" charset="0"/>
                        </a:rPr>
                        <a:t>Vague</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txBody>
                  <a:tcPr/>
                </a:tc>
                <a:tc>
                  <a:txBody>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a:t>
                      </a:r>
                      <a:r>
                        <a:rPr lang="en-US" sz="2400" dirty="0">
                          <a:latin typeface="Times New Roman" panose="02020603050405020304" pitchFamily="18" charset="0"/>
                          <a:ea typeface="Tahoma" panose="020B0604030504040204" pitchFamily="34" charset="0"/>
                          <a:cs typeface="Times New Roman" panose="02020603050405020304" pitchFamily="18" charset="0"/>
                        </a:rPr>
                        <a:t>Specific</a:t>
                      </a:r>
                      <a:endParaRPr lang="en-US" sz="2000" dirty="0">
                        <a:latin typeface="Times New Roman" panose="02020603050405020304" pitchFamily="18" charset="0"/>
                        <a:ea typeface="Tahoma" panose="020B0604030504040204" pitchFamily="34" charset="0"/>
                        <a:cs typeface="Times New Roman" panose="02020603050405020304" pitchFamily="18" charset="0"/>
                      </a:endParaRPr>
                    </a:p>
                  </a:txBody>
                  <a:tcPr/>
                </a:tc>
                <a:extLst>
                  <a:ext uri="{0D108BD9-81ED-4DB2-BD59-A6C34878D82A}">
                    <a16:rowId xmlns:a16="http://schemas.microsoft.com/office/drawing/2014/main" val="10000"/>
                  </a:ext>
                </a:extLst>
              </a:tr>
              <a:tr h="1329847">
                <a:tc>
                  <a:txBody>
                    <a:bodyPr/>
                    <a:lstStyle/>
                    <a:p>
                      <a:r>
                        <a:rPr lang="en-US" sz="2000" dirty="0">
                          <a:latin typeface="Times New Roman" panose="02020603050405020304" pitchFamily="18" charset="0"/>
                          <a:ea typeface="Source Sans Pro" panose="020B0503030403020204" pitchFamily="34" charset="0"/>
                          <a:cs typeface="Times New Roman" panose="02020603050405020304" pitchFamily="18" charset="0"/>
                        </a:rPr>
                        <a:t>You frequently miss tasks and project deadlines.</a:t>
                      </a:r>
                    </a:p>
                  </a:txBody>
                  <a:tcPr/>
                </a:tc>
                <a:tc>
                  <a:txBody>
                    <a:bodyPr/>
                    <a:lstStyle/>
                    <a:p>
                      <a:r>
                        <a:rPr lang="en-US" sz="1800" baseline="0" dirty="0">
                          <a:latin typeface="Times New Roman" panose="02020603050405020304" pitchFamily="18" charset="0"/>
                          <a:ea typeface="Source Sans Pro" panose="020B0503030403020204" pitchFamily="34" charset="0"/>
                          <a:cs typeface="Times New Roman" panose="02020603050405020304" pitchFamily="18" charset="0"/>
                        </a:rPr>
                        <a:t>The </a:t>
                      </a:r>
                      <a:r>
                        <a:rPr lang="en-US" sz="1800" b="1" baseline="0" dirty="0">
                          <a:latin typeface="Times New Roman" panose="02020603050405020304" pitchFamily="18" charset="0"/>
                          <a:ea typeface="Source Sans Pro" panose="020B0503030403020204" pitchFamily="34" charset="0"/>
                          <a:cs typeface="Times New Roman" panose="02020603050405020304" pitchFamily="18" charset="0"/>
                        </a:rPr>
                        <a:t>ABC report </a:t>
                      </a:r>
                      <a:r>
                        <a:rPr lang="en-US" sz="1800" baseline="0" dirty="0">
                          <a:latin typeface="Times New Roman" panose="02020603050405020304" pitchFamily="18" charset="0"/>
                          <a:ea typeface="Source Sans Pro" panose="020B0503030403020204" pitchFamily="34" charset="0"/>
                          <a:cs typeface="Times New Roman" panose="02020603050405020304" pitchFamily="18" charset="0"/>
                        </a:rPr>
                        <a:t>was due on </a:t>
                      </a:r>
                      <a:r>
                        <a:rPr lang="en-US" sz="1800" b="1" baseline="0" dirty="0">
                          <a:latin typeface="Times New Roman" panose="02020603050405020304" pitchFamily="18" charset="0"/>
                          <a:ea typeface="Source Sans Pro" panose="020B0503030403020204" pitchFamily="34" charset="0"/>
                          <a:cs typeface="Times New Roman" panose="02020603050405020304" pitchFamily="18" charset="0"/>
                        </a:rPr>
                        <a:t>October 15 </a:t>
                      </a:r>
                      <a:r>
                        <a:rPr lang="en-US" sz="1800" baseline="0" dirty="0">
                          <a:latin typeface="Times New Roman" panose="02020603050405020304" pitchFamily="18" charset="0"/>
                          <a:ea typeface="Source Sans Pro" panose="020B0503030403020204" pitchFamily="34" charset="0"/>
                          <a:cs typeface="Times New Roman" panose="02020603050405020304" pitchFamily="18" charset="0"/>
                        </a:rPr>
                        <a:t>and was submitted on </a:t>
                      </a:r>
                      <a:r>
                        <a:rPr lang="en-US" sz="1800" b="1" baseline="0" dirty="0">
                          <a:latin typeface="Times New Roman" panose="02020603050405020304" pitchFamily="18" charset="0"/>
                          <a:ea typeface="Source Sans Pro" panose="020B0503030403020204" pitchFamily="34" charset="0"/>
                          <a:cs typeface="Times New Roman" panose="02020603050405020304" pitchFamily="18" charset="0"/>
                        </a:rPr>
                        <a:t>November 8</a:t>
                      </a:r>
                      <a:r>
                        <a:rPr lang="en-US" sz="1800" baseline="0" dirty="0">
                          <a:latin typeface="Times New Roman" panose="02020603050405020304" pitchFamily="18" charset="0"/>
                          <a:ea typeface="Source Sans Pro" panose="020B0503030403020204" pitchFamily="34" charset="0"/>
                          <a:cs typeface="Times New Roman" panose="02020603050405020304" pitchFamily="18" charset="0"/>
                        </a:rPr>
                        <a:t>. Similarly, the </a:t>
                      </a:r>
                      <a:r>
                        <a:rPr lang="en-US" sz="1800" b="1" baseline="0" dirty="0">
                          <a:latin typeface="Times New Roman" panose="02020603050405020304" pitchFamily="18" charset="0"/>
                          <a:ea typeface="Source Sans Pro" panose="020B0503030403020204" pitchFamily="34" charset="0"/>
                          <a:cs typeface="Times New Roman" panose="02020603050405020304" pitchFamily="18" charset="0"/>
                        </a:rPr>
                        <a:t>XYZ project </a:t>
                      </a:r>
                      <a:r>
                        <a:rPr lang="en-US" sz="1800" baseline="0" dirty="0">
                          <a:latin typeface="Times New Roman" panose="02020603050405020304" pitchFamily="18" charset="0"/>
                          <a:ea typeface="Source Sans Pro" panose="020B0503030403020204" pitchFamily="34" charset="0"/>
                          <a:cs typeface="Times New Roman" panose="02020603050405020304" pitchFamily="18" charset="0"/>
                        </a:rPr>
                        <a:t>was submitted three weeks after the </a:t>
                      </a:r>
                      <a:r>
                        <a:rPr lang="en-US" sz="1800" b="1" baseline="0" dirty="0">
                          <a:latin typeface="Times New Roman" panose="02020603050405020304" pitchFamily="18" charset="0"/>
                          <a:ea typeface="Source Sans Pro" panose="020B0503030403020204" pitchFamily="34" charset="0"/>
                          <a:cs typeface="Times New Roman" panose="02020603050405020304" pitchFamily="18" charset="0"/>
                        </a:rPr>
                        <a:t>December 31 </a:t>
                      </a:r>
                      <a:r>
                        <a:rPr lang="en-US" sz="1800" baseline="0" dirty="0">
                          <a:latin typeface="Times New Roman" panose="02020603050405020304" pitchFamily="18" charset="0"/>
                          <a:ea typeface="Source Sans Pro" panose="020B0503030403020204" pitchFamily="34" charset="0"/>
                          <a:cs typeface="Times New Roman" panose="02020603050405020304" pitchFamily="18" charset="0"/>
                        </a:rPr>
                        <a:t>deadline. </a:t>
                      </a:r>
                      <a:r>
                        <a:rPr lang="en-US" sz="1800" b="1" baseline="0" dirty="0">
                          <a:latin typeface="Times New Roman" panose="02020603050405020304" pitchFamily="18" charset="0"/>
                          <a:ea typeface="Source Sans Pro" panose="020B0503030403020204" pitchFamily="34" charset="0"/>
                          <a:cs typeface="Times New Roman" panose="02020603050405020304" pitchFamily="18" charset="0"/>
                        </a:rPr>
                        <a:t>Let’s work together on strategies to improve planning and deadline management moving forward.</a:t>
                      </a:r>
                    </a:p>
                  </a:txBody>
                  <a:tcPr/>
                </a:tc>
                <a:extLst>
                  <a:ext uri="{0D108BD9-81ED-4DB2-BD59-A6C34878D82A}">
                    <a16:rowId xmlns:a16="http://schemas.microsoft.com/office/drawing/2014/main" val="10001"/>
                  </a:ext>
                </a:extLst>
              </a:tr>
              <a:tr h="1299287">
                <a:tc>
                  <a:txBody>
                    <a:bodyPr/>
                    <a:lstStyle/>
                    <a:p>
                      <a:r>
                        <a:rPr lang="en-US" sz="2000" dirty="0">
                          <a:latin typeface="Times New Roman" panose="02020603050405020304" pitchFamily="18" charset="0"/>
                          <a:ea typeface="Source Sans Pro" panose="020B0503030403020204" pitchFamily="34" charset="0"/>
                          <a:cs typeface="Times New Roman" panose="02020603050405020304" pitchFamily="18" charset="0"/>
                        </a:rPr>
                        <a:t>You seem to make a lot of errors.</a:t>
                      </a:r>
                    </a:p>
                  </a:txBody>
                  <a:tcPr/>
                </a:tc>
                <a:tc>
                  <a:txBody>
                    <a:bodyPr/>
                    <a:lstStyle/>
                    <a:p>
                      <a:r>
                        <a:rPr lang="en-US" sz="1800" b="0" baseline="0" dirty="0">
                          <a:latin typeface="Times New Roman" panose="02020603050405020304" pitchFamily="18" charset="0"/>
                          <a:ea typeface="Source Sans Pro" panose="020B0503030403020204" pitchFamily="34" charset="0"/>
                          <a:cs typeface="Times New Roman" panose="02020603050405020304" pitchFamily="18" charset="0"/>
                        </a:rPr>
                        <a:t>In </a:t>
                      </a:r>
                      <a:r>
                        <a:rPr lang="en-US" sz="1800" b="1" baseline="0" dirty="0">
                          <a:latin typeface="Times New Roman" panose="02020603050405020304" pitchFamily="18" charset="0"/>
                          <a:ea typeface="Source Sans Pro" panose="020B0503030403020204" pitchFamily="34" charset="0"/>
                          <a:cs typeface="Times New Roman" panose="02020603050405020304" pitchFamily="18" charset="0"/>
                        </a:rPr>
                        <a:t>August</a:t>
                      </a:r>
                      <a:r>
                        <a:rPr lang="en-US" sz="1800" b="0" baseline="0" dirty="0">
                          <a:latin typeface="Times New Roman" panose="02020603050405020304" pitchFamily="18" charset="0"/>
                          <a:ea typeface="Source Sans Pro" panose="020B0503030403020204" pitchFamily="34" charset="0"/>
                          <a:cs typeface="Times New Roman" panose="02020603050405020304" pitchFamily="18" charset="0"/>
                        </a:rPr>
                        <a:t>, the monthly report contained </a:t>
                      </a:r>
                      <a:r>
                        <a:rPr lang="en-US" sz="1800" b="1" baseline="0" dirty="0">
                          <a:latin typeface="Times New Roman" panose="02020603050405020304" pitchFamily="18" charset="0"/>
                          <a:ea typeface="Source Sans Pro" panose="020B0503030403020204" pitchFamily="34" charset="0"/>
                          <a:cs typeface="Times New Roman" panose="02020603050405020304" pitchFamily="18" charset="0"/>
                        </a:rPr>
                        <a:t>five</a:t>
                      </a:r>
                      <a:r>
                        <a:rPr lang="en-US" sz="1800" b="0" baseline="0" dirty="0">
                          <a:latin typeface="Times New Roman" panose="02020603050405020304" pitchFamily="18" charset="0"/>
                          <a:ea typeface="Source Sans Pro" panose="020B0503030403020204" pitchFamily="34" charset="0"/>
                          <a:cs typeface="Times New Roman" panose="02020603050405020304" pitchFamily="18" charset="0"/>
                        </a:rPr>
                        <a:t> data entry errors, and the </a:t>
                      </a:r>
                      <a:r>
                        <a:rPr lang="en-US" sz="1800" b="1" baseline="0" dirty="0">
                          <a:latin typeface="Times New Roman" panose="02020603050405020304" pitchFamily="18" charset="0"/>
                          <a:ea typeface="Source Sans Pro" panose="020B0503030403020204" pitchFamily="34" charset="0"/>
                          <a:cs typeface="Times New Roman" panose="02020603050405020304" pitchFamily="18" charset="0"/>
                        </a:rPr>
                        <a:t>customer service letter </a:t>
                      </a:r>
                      <a:r>
                        <a:rPr lang="en-US" sz="1800" b="0" baseline="0" dirty="0">
                          <a:latin typeface="Times New Roman" panose="02020603050405020304" pitchFamily="18" charset="0"/>
                          <a:ea typeface="Source Sans Pro" panose="020B0503030403020204" pitchFamily="34" charset="0"/>
                          <a:cs typeface="Times New Roman" panose="02020603050405020304" pitchFamily="18" charset="0"/>
                        </a:rPr>
                        <a:t>included </a:t>
                      </a:r>
                      <a:r>
                        <a:rPr lang="en-US" sz="1800" b="1" baseline="0" dirty="0">
                          <a:latin typeface="Times New Roman" panose="02020603050405020304" pitchFamily="18" charset="0"/>
                          <a:ea typeface="Source Sans Pro" panose="020B0503030403020204" pitchFamily="34" charset="0"/>
                          <a:cs typeface="Times New Roman" panose="02020603050405020304" pitchFamily="18" charset="0"/>
                        </a:rPr>
                        <a:t>three </a:t>
                      </a:r>
                      <a:r>
                        <a:rPr lang="en-US" sz="1800" b="0" baseline="0" dirty="0">
                          <a:latin typeface="Times New Roman" panose="02020603050405020304" pitchFamily="18" charset="0"/>
                          <a:ea typeface="Source Sans Pro" panose="020B0503030403020204" pitchFamily="34" charset="0"/>
                          <a:cs typeface="Times New Roman" panose="02020603050405020304" pitchFamily="18" charset="0"/>
                        </a:rPr>
                        <a:t>formatting issues. </a:t>
                      </a:r>
                      <a:r>
                        <a:rPr lang="en-US" sz="1800" b="1" baseline="0" dirty="0">
                          <a:latin typeface="Times New Roman" panose="02020603050405020304" pitchFamily="18" charset="0"/>
                          <a:ea typeface="Source Sans Pro" panose="020B0503030403020204" pitchFamily="34" charset="0"/>
                          <a:cs typeface="Times New Roman" panose="02020603050405020304" pitchFamily="18" charset="0"/>
                        </a:rPr>
                        <a:t>Let’s review these examples together to identify patterns and reduce future errors.</a:t>
                      </a:r>
                    </a:p>
                  </a:txBody>
                  <a:tcPr/>
                </a:tc>
                <a:extLst>
                  <a:ext uri="{0D108BD9-81ED-4DB2-BD59-A6C34878D82A}">
                    <a16:rowId xmlns:a16="http://schemas.microsoft.com/office/drawing/2014/main" val="10002"/>
                  </a:ext>
                </a:extLst>
              </a:tr>
              <a:tr h="1609793">
                <a:tc>
                  <a:txBody>
                    <a:bodyPr/>
                    <a:lstStyle/>
                    <a:p>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You have good communication skills.</a:t>
                      </a:r>
                      <a:endParaRPr lang="en-US" sz="2000" dirty="0">
                        <a:latin typeface="Times New Roman" panose="02020603050405020304" pitchFamily="18" charset="0"/>
                        <a:ea typeface="Source Sans Pro" panose="020B0503030403020204" pitchFamily="34" charset="0"/>
                        <a:cs typeface="Times New Roman" panose="02020603050405020304" pitchFamily="18" charset="0"/>
                      </a:endParaRPr>
                    </a:p>
                  </a:txBody>
                  <a:tcPr/>
                </a:tc>
                <a:tc>
                  <a:txBody>
                    <a:bodyPr/>
                    <a:lstStyle/>
                    <a:p>
                      <a:endParaRPr kumimoji="0" lang="en-US" sz="7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Your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verbal and written communication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is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clear, accurate and thorough</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The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monthly reports </a:t>
                      </a:r>
                      <a:r>
                        <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you submitted were complete, easy to understand and required little to no revision. </a:t>
                      </a: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To further strengthen your skill set, you may want to consider a training course on Effective Presentations.</a:t>
                      </a:r>
                      <a:endParaRPr lang="en-US" sz="1800" b="1" dirty="0">
                        <a:latin typeface="Times New Roman" panose="02020603050405020304" pitchFamily="18" charset="0"/>
                        <a:ea typeface="Source Sans Pro" panose="020B0503030403020204" pitchFamily="34" charset="0"/>
                        <a:cs typeface="Times New Roman" panose="02020603050405020304" pitchFamily="18" charset="0"/>
                      </a:endParaRPr>
                    </a:p>
                  </a:txBody>
                  <a:tcPr/>
                </a:tc>
                <a:extLst>
                  <a:ext uri="{0D108BD9-81ED-4DB2-BD59-A6C34878D82A}">
                    <a16:rowId xmlns:a16="http://schemas.microsoft.com/office/drawing/2014/main" val="3660986820"/>
                  </a:ext>
                </a:extLst>
              </a:tr>
            </a:tbl>
          </a:graphicData>
        </a:graphic>
      </p:graphicFrame>
    </p:spTree>
    <p:extLst>
      <p:ext uri="{BB962C8B-B14F-4D97-AF65-F5344CB8AC3E}">
        <p14:creationId xmlns:p14="http://schemas.microsoft.com/office/powerpoint/2010/main" val="2346095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F6EE08-7373-E38A-2C12-7975DCCE2E58}"/>
            </a:ext>
          </a:extLst>
        </p:cNvPr>
        <p:cNvGrpSpPr/>
        <p:nvPr/>
      </p:nvGrpSpPr>
      <p:grpSpPr>
        <a:xfrm>
          <a:off x="0" y="0"/>
          <a:ext cx="0" cy="0"/>
          <a:chOff x="0" y="0"/>
          <a:chExt cx="0" cy="0"/>
        </a:xfrm>
      </p:grpSpPr>
      <p:sp useBgFill="1">
        <p:nvSpPr>
          <p:cNvPr id="29705" name="Rectangle 29704">
            <a:extLst>
              <a:ext uri="{FF2B5EF4-FFF2-40B4-BE49-F238E27FC236}">
                <a16:creationId xmlns:a16="http://schemas.microsoft.com/office/drawing/2014/main" id="{A637580D-1176-4083-A9A1-BD8ED0899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9F3556-8F06-EAAA-72D9-EF6180E2B4F8}"/>
              </a:ext>
            </a:extLst>
          </p:cNvPr>
          <p:cNvSpPr>
            <a:spLocks noGrp="1"/>
          </p:cNvSpPr>
          <p:nvPr>
            <p:ph type="title"/>
          </p:nvPr>
        </p:nvSpPr>
        <p:spPr>
          <a:xfrm>
            <a:off x="1052422" y="0"/>
            <a:ext cx="10147993" cy="1139911"/>
          </a:xfrm>
        </p:spPr>
        <p:txBody>
          <a:bodyPr>
            <a:normAutofit/>
          </a:bodyPr>
          <a:lstStyle/>
          <a:p>
            <a:pPr>
              <a:lnSpc>
                <a:spcPct val="90000"/>
              </a:lnSpc>
              <a:defRPr/>
            </a:pPr>
            <a:r>
              <a:rPr lang="en-US" sz="32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Say This Instead: Clear, Constructive Performance Review Language</a:t>
            </a:r>
          </a:p>
        </p:txBody>
      </p:sp>
      <p:cxnSp>
        <p:nvCxnSpPr>
          <p:cNvPr id="29707" name="Straight Connector 29706">
            <a:extLst>
              <a:ext uri="{FF2B5EF4-FFF2-40B4-BE49-F238E27FC236}">
                <a16:creationId xmlns:a16="http://schemas.microsoft.com/office/drawing/2014/main" id="{B9C96FDC-E4C2-7D8A-44BA-572E7CD9E8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1585" y="1027306"/>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29701" name="Content Placeholder 2">
            <a:extLst>
              <a:ext uri="{FF2B5EF4-FFF2-40B4-BE49-F238E27FC236}">
                <a16:creationId xmlns:a16="http://schemas.microsoft.com/office/drawing/2014/main" id="{919FFD1C-9A5C-2136-0F69-8135F80BAD45}"/>
              </a:ext>
            </a:extLst>
          </p:cNvPr>
          <p:cNvGraphicFramePr>
            <a:graphicFrameLocks noGrp="1"/>
          </p:cNvGraphicFramePr>
          <p:nvPr>
            <p:ph idx="1"/>
            <p:extLst>
              <p:ext uri="{D42A27DB-BD31-4B8C-83A1-F6EECF244321}">
                <p14:modId xmlns:p14="http://schemas.microsoft.com/office/powerpoint/2010/main" val="2905728881"/>
              </p:ext>
            </p:extLst>
          </p:nvPr>
        </p:nvGraphicFramePr>
        <p:xfrm>
          <a:off x="198408" y="1258360"/>
          <a:ext cx="11809561" cy="5214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7120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3061DF-9F19-836B-1B84-D015190236F1}"/>
            </a:ext>
          </a:extLst>
        </p:cNvPr>
        <p:cNvGrpSpPr/>
        <p:nvPr/>
      </p:nvGrpSpPr>
      <p:grpSpPr>
        <a:xfrm>
          <a:off x="0" y="0"/>
          <a:ext cx="0" cy="0"/>
          <a:chOff x="0" y="0"/>
          <a:chExt cx="0" cy="0"/>
        </a:xfrm>
      </p:grpSpPr>
      <p:sp useBgFill="1">
        <p:nvSpPr>
          <p:cNvPr id="29712" name="Rectangle 29711">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69058D-7C1D-57D5-E8CA-26FA86DFBD9F}"/>
              </a:ext>
            </a:extLst>
          </p:cNvPr>
          <p:cNvSpPr>
            <a:spLocks noGrp="1"/>
          </p:cNvSpPr>
          <p:nvPr>
            <p:ph type="title"/>
          </p:nvPr>
        </p:nvSpPr>
        <p:spPr>
          <a:xfrm>
            <a:off x="0" y="403568"/>
            <a:ext cx="12191999" cy="643590"/>
          </a:xfrm>
        </p:spPr>
        <p:txBody>
          <a:bodyPr anchor="b">
            <a:normAutofit/>
          </a:bodyPr>
          <a:lstStyle/>
          <a:p>
            <a:pPr algn="ctr">
              <a:defRPr/>
            </a:pPr>
            <a:r>
              <a:rPr lang="en-US" sz="30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Say This Instead: Clear, Constructive Performance Review Language</a:t>
            </a:r>
          </a:p>
        </p:txBody>
      </p:sp>
      <p:cxnSp>
        <p:nvCxnSpPr>
          <p:cNvPr id="29714" name="Straight Connector 29713">
            <a:extLst>
              <a:ext uri="{FF2B5EF4-FFF2-40B4-BE49-F238E27FC236}">
                <a16:creationId xmlns:a16="http://schemas.microsoft.com/office/drawing/2014/main" id="{E62D3963-2153-4637-96E6-E31BD2CE5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29701" name="Content Placeholder 2">
            <a:extLst>
              <a:ext uri="{FF2B5EF4-FFF2-40B4-BE49-F238E27FC236}">
                <a16:creationId xmlns:a16="http://schemas.microsoft.com/office/drawing/2014/main" id="{F580612B-ED5F-2C87-321B-B3FF811C1FBA}"/>
              </a:ext>
            </a:extLst>
          </p:cNvPr>
          <p:cNvGraphicFramePr>
            <a:graphicFrameLocks noGrp="1"/>
          </p:cNvGraphicFramePr>
          <p:nvPr>
            <p:ph idx="1"/>
            <p:extLst>
              <p:ext uri="{D42A27DB-BD31-4B8C-83A1-F6EECF244321}">
                <p14:modId xmlns:p14="http://schemas.microsoft.com/office/powerpoint/2010/main" val="2406101836"/>
              </p:ext>
            </p:extLst>
          </p:nvPr>
        </p:nvGraphicFramePr>
        <p:xfrm>
          <a:off x="494920" y="1319423"/>
          <a:ext cx="11423102" cy="5266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3785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4E26B9-274D-7F1B-AD5C-93D7978FD01D}"/>
            </a:ext>
          </a:extLst>
        </p:cNvPr>
        <p:cNvGrpSpPr/>
        <p:nvPr/>
      </p:nvGrpSpPr>
      <p:grpSpPr>
        <a:xfrm>
          <a:off x="0" y="0"/>
          <a:ext cx="0" cy="0"/>
          <a:chOff x="0" y="0"/>
          <a:chExt cx="0" cy="0"/>
        </a:xfrm>
      </p:grpSpPr>
      <p:sp useBgFill="1">
        <p:nvSpPr>
          <p:cNvPr id="29709" name="Rectangle 29708">
            <a:extLst>
              <a:ext uri="{FF2B5EF4-FFF2-40B4-BE49-F238E27FC236}">
                <a16:creationId xmlns:a16="http://schemas.microsoft.com/office/drawing/2014/main" id="{21C69525-1BE4-4BA0-A23C-3BB6C162E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99C6DB-0E09-B670-8E79-54220EBE380F}"/>
              </a:ext>
            </a:extLst>
          </p:cNvPr>
          <p:cNvSpPr>
            <a:spLocks noGrp="1"/>
          </p:cNvSpPr>
          <p:nvPr>
            <p:ph type="title"/>
          </p:nvPr>
        </p:nvSpPr>
        <p:spPr>
          <a:xfrm>
            <a:off x="0" y="396815"/>
            <a:ext cx="12191999" cy="745692"/>
          </a:xfrm>
        </p:spPr>
        <p:txBody>
          <a:bodyPr>
            <a:normAutofit/>
          </a:bodyPr>
          <a:lstStyle/>
          <a:p>
            <a:pPr algn="ctr">
              <a:lnSpc>
                <a:spcPct val="90000"/>
              </a:lnSpc>
              <a:defRPr/>
            </a:pPr>
            <a:r>
              <a:rPr lang="en-US" sz="3000" b="1" dirty="0">
                <a:effectLst>
                  <a:outerShdw blurRad="38100" dist="38100" dir="2700000" algn="tl">
                    <a:srgbClr val="000000">
                      <a:alpha val="43137"/>
                    </a:srgbClr>
                  </a:outerShdw>
                </a:effectLst>
                <a:latin typeface="Times New Roman" panose="02020603050405020304" pitchFamily="18" charset="0"/>
                <a:ea typeface="Source Sans Pro" panose="020B0503030403020204" pitchFamily="34" charset="0"/>
                <a:cs typeface="Times New Roman" panose="02020603050405020304" pitchFamily="18" charset="0"/>
              </a:rPr>
              <a:t>Say This Instead: Clear, Constructive Performance Review Language</a:t>
            </a:r>
          </a:p>
        </p:txBody>
      </p:sp>
      <p:cxnSp>
        <p:nvCxnSpPr>
          <p:cNvPr id="29710" name="Straight Connector 29709">
            <a:extLst>
              <a:ext uri="{FF2B5EF4-FFF2-40B4-BE49-F238E27FC236}">
                <a16:creationId xmlns:a16="http://schemas.microsoft.com/office/drawing/2014/main" id="{B68AF875-C18B-4B48-AE4C-A63FD3CEFB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29711" name="Content Placeholder 2">
            <a:extLst>
              <a:ext uri="{FF2B5EF4-FFF2-40B4-BE49-F238E27FC236}">
                <a16:creationId xmlns:a16="http://schemas.microsoft.com/office/drawing/2014/main" id="{4DBB8411-3AFE-5339-13AA-3D0B273FF6A5}"/>
              </a:ext>
            </a:extLst>
          </p:cNvPr>
          <p:cNvGraphicFramePr>
            <a:graphicFrameLocks noGrp="1"/>
          </p:cNvGraphicFramePr>
          <p:nvPr>
            <p:ph idx="1"/>
            <p:extLst>
              <p:ext uri="{D42A27DB-BD31-4B8C-83A1-F6EECF244321}">
                <p14:modId xmlns:p14="http://schemas.microsoft.com/office/powerpoint/2010/main" val="1941756013"/>
              </p:ext>
            </p:extLst>
          </p:nvPr>
        </p:nvGraphicFramePr>
        <p:xfrm>
          <a:off x="0" y="1275211"/>
          <a:ext cx="12068355" cy="5323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0414875"/>
      </p:ext>
    </p:extLst>
  </p:cSld>
  <p:clrMapOvr>
    <a:masterClrMapping/>
  </p:clrMapOvr>
</p:sld>
</file>

<file path=ppt/theme/theme1.xml><?xml version="1.0" encoding="utf-8"?>
<a:theme xmlns:a="http://schemas.openxmlformats.org/drawingml/2006/main" name="DashVTI">
  <a:themeElements>
    <a:clrScheme name="AnalogousFromLightSeed_2SEEDS">
      <a:dk1>
        <a:srgbClr val="000000"/>
      </a:dk1>
      <a:lt1>
        <a:srgbClr val="FFFFFF"/>
      </a:lt1>
      <a:dk2>
        <a:srgbClr val="243641"/>
      </a:dk2>
      <a:lt2>
        <a:srgbClr val="E8E4E2"/>
      </a:lt2>
      <a:accent1>
        <a:srgbClr val="7AA4BE"/>
      </a:accent1>
      <a:accent2>
        <a:srgbClr val="7BAAA9"/>
      </a:accent2>
      <a:accent3>
        <a:srgbClr val="929DCA"/>
      </a:accent3>
      <a:accent4>
        <a:srgbClr val="BE7A7C"/>
      </a:accent4>
      <a:accent5>
        <a:srgbClr val="C19A80"/>
      </a:accent5>
      <a:accent6>
        <a:srgbClr val="ADA16F"/>
      </a:accent6>
      <a:hlink>
        <a:srgbClr val="A6775A"/>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A546A2E8974542B5312BE41FB42CF0" ma:contentTypeVersion="0" ma:contentTypeDescription="Create a new document." ma:contentTypeScope="" ma:versionID="7f6aafe0266bad741b62a3797e4232ab">
  <xsd:schema xmlns:xsd="http://www.w3.org/2001/XMLSchema" xmlns:xs="http://www.w3.org/2001/XMLSchema" xmlns:p="http://schemas.microsoft.com/office/2006/metadata/properties" targetNamespace="http://schemas.microsoft.com/office/2006/metadata/properties" ma:root="true" ma:fieldsID="9c0d8743f465e5735a847f0272a11cd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80A54D-8D77-41A2-AA14-23220FACC3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7E2331E-B9DF-4327-BDB4-314491A5875F}">
  <ds:schemaRefs>
    <ds:schemaRef ds:uri="http://schemas.microsoft.com/sharepoint/v3/contenttype/forms"/>
  </ds:schemaRefs>
</ds:datastoreItem>
</file>

<file path=customXml/itemProps3.xml><?xml version="1.0" encoding="utf-8"?>
<ds:datastoreItem xmlns:ds="http://schemas.openxmlformats.org/officeDocument/2006/customXml" ds:itemID="{F6F7F5C0-5DD5-46D8-94AF-B49C9320839E}">
  <ds:schemaRef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www.w3.org/XML/1998/namespace"/>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8300</TotalTime>
  <Words>3352</Words>
  <Application>Microsoft Office PowerPoint</Application>
  <PresentationFormat>Widescreen</PresentationFormat>
  <Paragraphs>316</Paragraphs>
  <Slides>41</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Aptos</vt:lpstr>
      <vt:lpstr>Arial</vt:lpstr>
      <vt:lpstr>Calibri</vt:lpstr>
      <vt:lpstr>Grandview Display</vt:lpstr>
      <vt:lpstr>Source Sans Pro</vt:lpstr>
      <vt:lpstr>Tahoma</vt:lpstr>
      <vt:lpstr>Times New Roman</vt:lpstr>
      <vt:lpstr>Wingdings 2</vt:lpstr>
      <vt:lpstr>DashVTI</vt:lpstr>
      <vt:lpstr>Effective Performance Reviews</vt:lpstr>
      <vt:lpstr>Discussion Topics</vt:lpstr>
      <vt:lpstr>Part 1: Performance Review Experiences, Guidance, and Feedback Recommendations</vt:lpstr>
      <vt:lpstr>Performance Reviews: What Works – and What Doesn’t</vt:lpstr>
      <vt:lpstr>What Makes a Performance Review Effective</vt:lpstr>
      <vt:lpstr>Effective Feedback: Specific Examples Matter</vt:lpstr>
      <vt:lpstr>Say This Instead: Clear, Constructive Performance Review Language</vt:lpstr>
      <vt:lpstr>Say This Instead: Clear, Constructive Performance Review Language</vt:lpstr>
      <vt:lpstr>Say This Instead: Clear, Constructive Performance Review Language</vt:lpstr>
      <vt:lpstr>Part 2: NEOED Perform System</vt:lpstr>
      <vt:lpstr>NeoEd – Single Sign-on access  </vt:lpstr>
      <vt:lpstr>NeoEd – Single Sign-on access  </vt:lpstr>
      <vt:lpstr>NeoEd – Single Sign-on access  </vt:lpstr>
      <vt:lpstr>NeoEd – System Navigation  </vt:lpstr>
      <vt:lpstr>Journal Entries  </vt:lpstr>
      <vt:lpstr>Completing the Managerial Performance Review</vt:lpstr>
      <vt:lpstr>Managerial Review Workflow  </vt:lpstr>
      <vt:lpstr>The Self-Evaluation</vt:lpstr>
      <vt:lpstr>The Importance of the Self-Evaluation </vt:lpstr>
      <vt:lpstr>Entering the Goals for the Current Review Period</vt:lpstr>
      <vt:lpstr>“Rating” the Goals for the Current Review Period</vt:lpstr>
      <vt:lpstr>Key Responsibilities/Job Duties</vt:lpstr>
      <vt:lpstr>General Job Duty – Examples</vt:lpstr>
      <vt:lpstr>Reflection Questions</vt:lpstr>
      <vt:lpstr>Looking Ahead………</vt:lpstr>
      <vt:lpstr>Completing the Supervisor’s Section  (after the self-evaluation has been submitted)</vt:lpstr>
      <vt:lpstr>“Rating” the Goals for the Current Review Period</vt:lpstr>
      <vt:lpstr>Review the self-evaluation</vt:lpstr>
      <vt:lpstr>Competency Ratings</vt:lpstr>
      <vt:lpstr>The Ratings Scale</vt:lpstr>
      <vt:lpstr>Setting Goals in Partnership</vt:lpstr>
      <vt:lpstr>Goals for the NEXT review period</vt:lpstr>
      <vt:lpstr>Overall Performance Feedback &amp; Rating</vt:lpstr>
      <vt:lpstr>Print Preview</vt:lpstr>
      <vt:lpstr>Review Meeting</vt:lpstr>
      <vt:lpstr>Signatures</vt:lpstr>
      <vt:lpstr>Part 3: New Hire Guidance, Process &amp; Timelines, and Support &amp; Resources</vt:lpstr>
      <vt:lpstr>New Hire Guidance</vt:lpstr>
      <vt:lpstr>Process and Timelines</vt:lpstr>
      <vt:lpstr>Process and Timelines (continued)</vt:lpstr>
      <vt:lpstr>Support &amp; Resources</vt:lpstr>
    </vt:vector>
  </TitlesOfParts>
  <Company>Rowan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Performance Reviews</dc:title>
  <dc:creator>Trowsdale, Jeremy</dc:creator>
  <cp:lastModifiedBy>Trowsdale, Jeremy</cp:lastModifiedBy>
  <cp:revision>241</cp:revision>
  <dcterms:created xsi:type="dcterms:W3CDTF">2023-05-09T19:01:19Z</dcterms:created>
  <dcterms:modified xsi:type="dcterms:W3CDTF">2026-05-18T19:42:14Z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0x010100D6A546A2E8974542B5312BE41FB42CF0</vt:lpwstr>
  </property>
</Properties>
</file>