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47"/>
  </p:notesMasterIdLst>
  <p:sldIdLst>
    <p:sldId id="386" r:id="rId5"/>
    <p:sldId id="262" r:id="rId6"/>
    <p:sldId id="363" r:id="rId7"/>
    <p:sldId id="368" r:id="rId8"/>
    <p:sldId id="414" r:id="rId9"/>
    <p:sldId id="434" r:id="rId10"/>
    <p:sldId id="435" r:id="rId11"/>
    <p:sldId id="436" r:id="rId12"/>
    <p:sldId id="437" r:id="rId13"/>
    <p:sldId id="438" r:id="rId14"/>
    <p:sldId id="417" r:id="rId15"/>
    <p:sldId id="427" r:id="rId16"/>
    <p:sldId id="421" r:id="rId17"/>
    <p:sldId id="422" r:id="rId18"/>
    <p:sldId id="423" r:id="rId19"/>
    <p:sldId id="424" r:id="rId20"/>
    <p:sldId id="446" r:id="rId21"/>
    <p:sldId id="373" r:id="rId22"/>
    <p:sldId id="428" r:id="rId23"/>
    <p:sldId id="429" r:id="rId24"/>
    <p:sldId id="372" r:id="rId25"/>
    <p:sldId id="433" r:id="rId26"/>
    <p:sldId id="444" r:id="rId27"/>
    <p:sldId id="382" r:id="rId28"/>
    <p:sldId id="376" r:id="rId29"/>
    <p:sldId id="430" r:id="rId30"/>
    <p:sldId id="431" r:id="rId31"/>
    <p:sldId id="439" r:id="rId32"/>
    <p:sldId id="441" r:id="rId33"/>
    <p:sldId id="440" r:id="rId34"/>
    <p:sldId id="432" r:id="rId35"/>
    <p:sldId id="413" r:id="rId36"/>
    <p:sldId id="384" r:id="rId37"/>
    <p:sldId id="379" r:id="rId38"/>
    <p:sldId id="392" r:id="rId39"/>
    <p:sldId id="442" r:id="rId40"/>
    <p:sldId id="443" r:id="rId41"/>
    <p:sldId id="396" r:id="rId42"/>
    <p:sldId id="300" r:id="rId43"/>
    <p:sldId id="400" r:id="rId44"/>
    <p:sldId id="445" r:id="rId45"/>
    <p:sldId id="40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5B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45" autoAdjust="0"/>
    <p:restoredTop sz="84140" autoAdjust="0"/>
  </p:normalViewPr>
  <p:slideViewPr>
    <p:cSldViewPr snapToGrid="0">
      <p:cViewPr varScale="1">
        <p:scale>
          <a:sx n="93" d="100"/>
          <a:sy n="93" d="100"/>
        </p:scale>
        <p:origin x="8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B3FA7-2BAF-48A3-A6A9-9F1D3DA3B35D}"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16683504-B0ED-49E7-9E19-89B0B694C065}">
      <dgm:prSet custT="1"/>
      <dgm:spPr/>
      <dgm:t>
        <a:bodyPr/>
        <a:lstStyle/>
        <a:p>
          <a:r>
            <a:rPr lang="en-US" sz="2300" b="1" dirty="0">
              <a:latin typeface="Times New Roman" panose="02020603050405020304" pitchFamily="18" charset="0"/>
              <a:cs typeface="Times New Roman" panose="02020603050405020304" pitchFamily="18" charset="0"/>
            </a:rPr>
            <a:t>When Avoiding Absolutes or Judgments</a:t>
          </a:r>
          <a:endParaRPr lang="en-US" sz="2300" dirty="0">
            <a:latin typeface="Times New Roman" panose="02020603050405020304" pitchFamily="18" charset="0"/>
            <a:cs typeface="Times New Roman" panose="02020603050405020304" pitchFamily="18" charset="0"/>
          </a:endParaRPr>
        </a:p>
      </dgm:t>
    </dgm:pt>
    <dgm:pt modelId="{DB0A6F21-3975-44C4-B75A-ED9CADD4F4A6}" type="parTrans" cxnId="{9E6DE974-BF79-47FE-BCCE-6B6D6400392F}">
      <dgm:prSet/>
      <dgm:spPr/>
      <dgm:t>
        <a:bodyPr/>
        <a:lstStyle/>
        <a:p>
          <a:endParaRPr lang="en-US"/>
        </a:p>
      </dgm:t>
    </dgm:pt>
    <dgm:pt modelId="{AE9CF3E0-F628-4086-951E-7AFFAD099BF2}" type="sibTrans" cxnId="{9E6DE974-BF79-47FE-BCCE-6B6D6400392F}">
      <dgm:prSet/>
      <dgm:spPr/>
      <dgm:t>
        <a:bodyPr/>
        <a:lstStyle/>
        <a:p>
          <a:endParaRPr lang="en-US"/>
        </a:p>
      </dgm:t>
    </dgm:pt>
    <dgm:pt modelId="{D17F4A18-6EFC-45BA-972B-25B0C5585709}">
      <dgm:prSet custT="1"/>
      <dgm:spPr/>
      <dgm:t>
        <a:bodyPr/>
        <a:lstStyle/>
        <a:p>
          <a:pPr>
            <a:lnSpc>
              <a:spcPct val="100000"/>
            </a:lnSpc>
            <a:spcAft>
              <a:spcPct val="15000"/>
            </a:spcAft>
          </a:pPr>
          <a:r>
            <a:rPr lang="en-US" sz="2100" b="1" dirty="0">
              <a:latin typeface="Times New Roman" panose="02020603050405020304" pitchFamily="18" charset="0"/>
              <a:cs typeface="Times New Roman" panose="02020603050405020304" pitchFamily="18" charset="0"/>
            </a:rPr>
            <a:t>Instead of…</a:t>
          </a:r>
          <a:endParaRPr lang="en-US" sz="2100" dirty="0">
            <a:latin typeface="Times New Roman" panose="02020603050405020304" pitchFamily="18" charset="0"/>
            <a:cs typeface="Times New Roman" panose="02020603050405020304" pitchFamily="18" charset="0"/>
          </a:endParaRPr>
        </a:p>
      </dgm:t>
    </dgm:pt>
    <dgm:pt modelId="{A462E3AD-9AC4-48A3-8497-A7EEB742889B}" type="parTrans" cxnId="{E0834922-F28B-4473-9BA7-0A5EE27C39F1}">
      <dgm:prSet/>
      <dgm:spPr/>
      <dgm:t>
        <a:bodyPr/>
        <a:lstStyle/>
        <a:p>
          <a:endParaRPr lang="en-US"/>
        </a:p>
      </dgm:t>
    </dgm:pt>
    <dgm:pt modelId="{395C685F-383E-4EC9-947B-871C634A428A}" type="sibTrans" cxnId="{E0834922-F28B-4473-9BA7-0A5EE27C39F1}">
      <dgm:prSet/>
      <dgm:spPr/>
      <dgm:t>
        <a:bodyPr/>
        <a:lstStyle/>
        <a:p>
          <a:endParaRPr lang="en-US"/>
        </a:p>
      </dgm:t>
    </dgm:pt>
    <dgm:pt modelId="{8C31E776-EADA-455F-9E9F-19CA873CB526}">
      <dgm:prSet custT="1"/>
      <dgm:spPr/>
      <dgm:t>
        <a:bodyPr/>
        <a:lstStyle/>
        <a:p>
          <a:pPr>
            <a:lnSpc>
              <a:spcPct val="100000"/>
            </a:lnSpc>
            <a:spcAft>
              <a:spcPct val="15000"/>
            </a:spcAft>
          </a:pPr>
          <a:r>
            <a:rPr lang="en-US" sz="2100" dirty="0">
              <a:latin typeface="Times New Roman" panose="02020603050405020304" pitchFamily="18" charset="0"/>
              <a:cs typeface="Times New Roman" panose="02020603050405020304" pitchFamily="18" charset="0"/>
            </a:rPr>
            <a:t>“You always / You never”</a:t>
          </a:r>
        </a:p>
      </dgm:t>
    </dgm:pt>
    <dgm:pt modelId="{2BFC779C-6441-4D26-BAFD-6F55CCF3C0B9}" type="parTrans" cxnId="{37EBDB64-F9E7-45AC-B816-81DDDC4BAF89}">
      <dgm:prSet/>
      <dgm:spPr/>
      <dgm:t>
        <a:bodyPr/>
        <a:lstStyle/>
        <a:p>
          <a:endParaRPr lang="en-US"/>
        </a:p>
      </dgm:t>
    </dgm:pt>
    <dgm:pt modelId="{F1FA2151-642C-45E2-9DFF-321DF35284BA}" type="sibTrans" cxnId="{37EBDB64-F9E7-45AC-B816-81DDDC4BAF89}">
      <dgm:prSet/>
      <dgm:spPr/>
      <dgm:t>
        <a:bodyPr/>
        <a:lstStyle/>
        <a:p>
          <a:endParaRPr lang="en-US"/>
        </a:p>
      </dgm:t>
    </dgm:pt>
    <dgm:pt modelId="{E980129A-88E0-4261-B475-1C0702BF5BF5}">
      <dgm:prSet custT="1"/>
      <dgm:spPr/>
      <dgm:t>
        <a:bodyPr/>
        <a:lstStyle/>
        <a:p>
          <a:pPr>
            <a:lnSpc>
              <a:spcPct val="100000"/>
            </a:lnSpc>
            <a:spcAft>
              <a:spcPct val="15000"/>
            </a:spcAft>
          </a:pPr>
          <a:r>
            <a:rPr lang="en-US" sz="2100" dirty="0">
              <a:latin typeface="Times New Roman" panose="02020603050405020304" pitchFamily="18" charset="0"/>
              <a:cs typeface="Times New Roman" panose="02020603050405020304" pitchFamily="18" charset="0"/>
            </a:rPr>
            <a:t>“Bad attitude”</a:t>
          </a:r>
        </a:p>
      </dgm:t>
    </dgm:pt>
    <dgm:pt modelId="{261B1D52-5BE6-466C-87E1-C21BDBA37464}" type="parTrans" cxnId="{7D9C2171-C3EA-4EBB-9A41-ADCE72977BD4}">
      <dgm:prSet/>
      <dgm:spPr/>
      <dgm:t>
        <a:bodyPr/>
        <a:lstStyle/>
        <a:p>
          <a:endParaRPr lang="en-US"/>
        </a:p>
      </dgm:t>
    </dgm:pt>
    <dgm:pt modelId="{DBD24381-43BD-4941-8F7C-FE628C262552}" type="sibTrans" cxnId="{7D9C2171-C3EA-4EBB-9A41-ADCE72977BD4}">
      <dgm:prSet/>
      <dgm:spPr/>
      <dgm:t>
        <a:bodyPr/>
        <a:lstStyle/>
        <a:p>
          <a:endParaRPr lang="en-US"/>
        </a:p>
      </dgm:t>
    </dgm:pt>
    <dgm:pt modelId="{49BF71C5-C1E4-4002-AB29-9AE14DD1B0BD}">
      <dgm:prSet custT="1"/>
      <dgm:spPr/>
      <dgm:t>
        <a:bodyPr/>
        <a:lstStyle/>
        <a:p>
          <a:pPr>
            <a:lnSpc>
              <a:spcPct val="100000"/>
            </a:lnSpc>
            <a:spcAft>
              <a:spcPts val="1200"/>
            </a:spcAft>
          </a:pPr>
          <a:r>
            <a:rPr lang="en-US" sz="2100" dirty="0">
              <a:latin typeface="Times New Roman" panose="02020603050405020304" pitchFamily="18" charset="0"/>
              <a:cs typeface="Times New Roman" panose="02020603050405020304" pitchFamily="18" charset="0"/>
            </a:rPr>
            <a:t>“Difficult personality”</a:t>
          </a:r>
        </a:p>
      </dgm:t>
    </dgm:pt>
    <dgm:pt modelId="{B1473CCD-8479-4380-B106-27FE28109029}" type="parTrans" cxnId="{56D52CE3-0920-48F6-B4B2-B16D55367784}">
      <dgm:prSet/>
      <dgm:spPr/>
      <dgm:t>
        <a:bodyPr/>
        <a:lstStyle/>
        <a:p>
          <a:endParaRPr lang="en-US"/>
        </a:p>
      </dgm:t>
    </dgm:pt>
    <dgm:pt modelId="{8797A987-7A55-4A7B-9C5D-FBA32282D3BF}" type="sibTrans" cxnId="{56D52CE3-0920-48F6-B4B2-B16D55367784}">
      <dgm:prSet/>
      <dgm:spPr/>
      <dgm:t>
        <a:bodyPr/>
        <a:lstStyle/>
        <a:p>
          <a:endParaRPr lang="en-US"/>
        </a:p>
      </dgm:t>
    </dgm:pt>
    <dgm:pt modelId="{82960ADD-1629-48AE-9E96-6FF9328B2DAE}">
      <dgm:prSet custT="1"/>
      <dgm:spPr/>
      <dgm:t>
        <a:bodyPr/>
        <a:lstStyle/>
        <a:p>
          <a:pPr>
            <a:lnSpc>
              <a:spcPct val="100000"/>
            </a:lnSpc>
            <a:spcAft>
              <a:spcPct val="15000"/>
            </a:spcAft>
          </a:pPr>
          <a:r>
            <a:rPr lang="en-US" sz="2100" b="1" dirty="0">
              <a:latin typeface="Times New Roman" panose="02020603050405020304" pitchFamily="18" charset="0"/>
              <a:cs typeface="Times New Roman" panose="02020603050405020304" pitchFamily="18" charset="0"/>
            </a:rPr>
            <a:t>Say this instead…</a:t>
          </a:r>
          <a:endParaRPr lang="en-US" sz="2100" dirty="0">
            <a:latin typeface="Times New Roman" panose="02020603050405020304" pitchFamily="18" charset="0"/>
            <a:cs typeface="Times New Roman" panose="02020603050405020304" pitchFamily="18" charset="0"/>
          </a:endParaRPr>
        </a:p>
      </dgm:t>
    </dgm:pt>
    <dgm:pt modelId="{0A4242C1-6B34-4555-96F3-6D99744B0DA0}" type="parTrans" cxnId="{775F0943-55FA-4678-8CB0-357353290DB3}">
      <dgm:prSet/>
      <dgm:spPr/>
      <dgm:t>
        <a:bodyPr/>
        <a:lstStyle/>
        <a:p>
          <a:endParaRPr lang="en-US"/>
        </a:p>
      </dgm:t>
    </dgm:pt>
    <dgm:pt modelId="{8D28DC77-E627-4891-B6F7-115CA1DD3ECF}" type="sibTrans" cxnId="{775F0943-55FA-4678-8CB0-357353290DB3}">
      <dgm:prSet/>
      <dgm:spPr/>
      <dgm:t>
        <a:bodyPr/>
        <a:lstStyle/>
        <a:p>
          <a:endParaRPr lang="en-US"/>
        </a:p>
      </dgm:t>
    </dgm:pt>
    <dgm:pt modelId="{3377A0A5-5E4E-4F45-821A-C5BB60DBF711}">
      <dgm:prSet custT="1"/>
      <dgm:spPr/>
      <dgm:t>
        <a:bodyPr/>
        <a:lstStyle/>
        <a:p>
          <a:pPr>
            <a:lnSpc>
              <a:spcPct val="100000"/>
            </a:lnSpc>
            <a:spcAft>
              <a:spcPts val="1200"/>
            </a:spcAft>
          </a:pPr>
          <a:r>
            <a:rPr lang="en-US" sz="2100" dirty="0">
              <a:latin typeface="Times New Roman" panose="02020603050405020304" pitchFamily="18" charset="0"/>
              <a:cs typeface="Times New Roman" panose="02020603050405020304" pitchFamily="18" charset="0"/>
            </a:rPr>
            <a:t>“In several situations this year, I observed…”</a:t>
          </a:r>
        </a:p>
      </dgm:t>
    </dgm:pt>
    <dgm:pt modelId="{83E77529-80AC-47E9-A47E-C7DF57D4122D}" type="parTrans" cxnId="{2DC68402-D0DD-4E05-8CC8-23889548BCB4}">
      <dgm:prSet/>
      <dgm:spPr/>
      <dgm:t>
        <a:bodyPr/>
        <a:lstStyle/>
        <a:p>
          <a:endParaRPr lang="en-US"/>
        </a:p>
      </dgm:t>
    </dgm:pt>
    <dgm:pt modelId="{1F3067AD-4E3B-4F6D-B765-4211ABCA9112}" type="sibTrans" cxnId="{2DC68402-D0DD-4E05-8CC8-23889548BCB4}">
      <dgm:prSet/>
      <dgm:spPr/>
      <dgm:t>
        <a:bodyPr/>
        <a:lstStyle/>
        <a:p>
          <a:endParaRPr lang="en-US"/>
        </a:p>
      </dgm:t>
    </dgm:pt>
    <dgm:pt modelId="{2EFE8FF4-A071-419C-AC0E-D8E4740F8AA7}">
      <dgm:prSet custT="1"/>
      <dgm:spPr/>
      <dgm:t>
        <a:bodyPr/>
        <a:lstStyle/>
        <a:p>
          <a:pPr>
            <a:lnSpc>
              <a:spcPct val="100000"/>
            </a:lnSpc>
            <a:spcAft>
              <a:spcPts val="1200"/>
            </a:spcAft>
          </a:pPr>
          <a:r>
            <a:rPr lang="en-US" sz="2100" dirty="0">
              <a:latin typeface="Times New Roman" panose="02020603050405020304" pitchFamily="18" charset="0"/>
              <a:cs typeface="Times New Roman" panose="02020603050405020304" pitchFamily="18" charset="0"/>
            </a:rPr>
            <a:t>“Here’s the specific behavior I want to discuss and its impact…”</a:t>
          </a:r>
        </a:p>
      </dgm:t>
    </dgm:pt>
    <dgm:pt modelId="{5417D598-375F-498F-B9E3-55651FBE51B0}" type="parTrans" cxnId="{F03D3AAE-E06F-467F-B4BB-08B0ECB4CBBE}">
      <dgm:prSet/>
      <dgm:spPr/>
      <dgm:t>
        <a:bodyPr/>
        <a:lstStyle/>
        <a:p>
          <a:endParaRPr lang="en-US"/>
        </a:p>
      </dgm:t>
    </dgm:pt>
    <dgm:pt modelId="{4FAD032A-224E-460B-AB8E-CF2493B85D17}" type="sibTrans" cxnId="{F03D3AAE-E06F-467F-B4BB-08B0ECB4CBBE}">
      <dgm:prSet/>
      <dgm:spPr/>
      <dgm:t>
        <a:bodyPr/>
        <a:lstStyle/>
        <a:p>
          <a:endParaRPr lang="en-US"/>
        </a:p>
      </dgm:t>
    </dgm:pt>
    <dgm:pt modelId="{715A5723-2D2C-45A2-970B-003F8F2193AC}">
      <dgm:prSet custT="1"/>
      <dgm:spPr/>
      <dgm:t>
        <a:bodyPr/>
        <a:lstStyle/>
        <a:p>
          <a:pPr>
            <a:lnSpc>
              <a:spcPct val="100000"/>
            </a:lnSpc>
            <a:spcAft>
              <a:spcPct val="15000"/>
            </a:spcAft>
          </a:pPr>
          <a:r>
            <a:rPr lang="en-US" sz="2100" dirty="0">
              <a:latin typeface="Times New Roman" panose="02020603050405020304" pitchFamily="18" charset="0"/>
              <a:cs typeface="Times New Roman" panose="02020603050405020304" pitchFamily="18" charset="0"/>
            </a:rPr>
            <a:t>“This behavior has made collaboration more challenging because…”</a:t>
          </a:r>
        </a:p>
      </dgm:t>
    </dgm:pt>
    <dgm:pt modelId="{61F3E6A4-E79F-4033-89F7-42A032505D88}" type="parTrans" cxnId="{8E10253B-9B15-4A8F-A787-39C11F0821DB}">
      <dgm:prSet/>
      <dgm:spPr/>
      <dgm:t>
        <a:bodyPr/>
        <a:lstStyle/>
        <a:p>
          <a:endParaRPr lang="en-US"/>
        </a:p>
      </dgm:t>
    </dgm:pt>
    <dgm:pt modelId="{C5B87168-346B-4C9F-A0E3-9E9311DE8212}" type="sibTrans" cxnId="{8E10253B-9B15-4A8F-A787-39C11F0821DB}">
      <dgm:prSet/>
      <dgm:spPr/>
      <dgm:t>
        <a:bodyPr/>
        <a:lstStyle/>
        <a:p>
          <a:endParaRPr lang="en-US"/>
        </a:p>
      </dgm:t>
    </dgm:pt>
    <dgm:pt modelId="{5DF1A01C-050D-455B-8B6D-4BADA7FCE93A}">
      <dgm:prSet custT="1"/>
      <dgm:spPr/>
      <dgm:t>
        <a:bodyPr/>
        <a:lstStyle/>
        <a:p>
          <a:r>
            <a:rPr lang="en-US" sz="2200" b="1" dirty="0">
              <a:latin typeface="Times New Roman" panose="02020603050405020304" pitchFamily="18" charset="0"/>
              <a:cs typeface="Times New Roman" panose="02020603050405020304" pitchFamily="18" charset="0"/>
            </a:rPr>
            <a:t>When Feedback Feels Vague or Subjective</a:t>
          </a:r>
          <a:endParaRPr lang="en-US" sz="2200" dirty="0">
            <a:latin typeface="Times New Roman" panose="02020603050405020304" pitchFamily="18" charset="0"/>
            <a:cs typeface="Times New Roman" panose="02020603050405020304" pitchFamily="18" charset="0"/>
          </a:endParaRPr>
        </a:p>
      </dgm:t>
    </dgm:pt>
    <dgm:pt modelId="{F839E8D0-08A9-4392-9EED-49AF16D75D54}" type="parTrans" cxnId="{24EC8AA9-A255-4101-8480-EE486F24F0BD}">
      <dgm:prSet/>
      <dgm:spPr/>
      <dgm:t>
        <a:bodyPr/>
        <a:lstStyle/>
        <a:p>
          <a:endParaRPr lang="en-US"/>
        </a:p>
      </dgm:t>
    </dgm:pt>
    <dgm:pt modelId="{F0B9DAC7-EDC7-44E0-BDEB-6712E74DBAD3}" type="sibTrans" cxnId="{24EC8AA9-A255-4101-8480-EE486F24F0BD}">
      <dgm:prSet/>
      <dgm:spPr/>
      <dgm:t>
        <a:bodyPr/>
        <a:lstStyle/>
        <a:p>
          <a:endParaRPr lang="en-US"/>
        </a:p>
      </dgm:t>
    </dgm:pt>
    <dgm:pt modelId="{8B491D2E-A548-4F54-ACBF-042D3578002A}">
      <dgm:prSet/>
      <dgm:spPr/>
      <dgm:t>
        <a:bodyPr/>
        <a:lstStyle/>
        <a:p>
          <a:pPr>
            <a:lnSpc>
              <a:spcPct val="100000"/>
            </a:lnSpc>
            <a:spcAft>
              <a:spcPct val="15000"/>
            </a:spcAft>
          </a:pPr>
          <a:r>
            <a:rPr lang="en-US" b="1" dirty="0">
              <a:latin typeface="Times New Roman" panose="02020603050405020304" pitchFamily="18" charset="0"/>
              <a:cs typeface="Times New Roman" panose="02020603050405020304" pitchFamily="18" charset="0"/>
            </a:rPr>
            <a:t>Instead of…</a:t>
          </a:r>
          <a:endParaRPr lang="en-US" dirty="0">
            <a:latin typeface="Times New Roman" panose="02020603050405020304" pitchFamily="18" charset="0"/>
            <a:cs typeface="Times New Roman" panose="02020603050405020304" pitchFamily="18" charset="0"/>
          </a:endParaRPr>
        </a:p>
      </dgm:t>
    </dgm:pt>
    <dgm:pt modelId="{2288420F-100D-4E66-8641-A6789454F98C}" type="parTrans" cxnId="{E32CF0DC-6AB0-46E8-AC12-A6AAEECE02DA}">
      <dgm:prSet/>
      <dgm:spPr/>
      <dgm:t>
        <a:bodyPr/>
        <a:lstStyle/>
        <a:p>
          <a:endParaRPr lang="en-US"/>
        </a:p>
      </dgm:t>
    </dgm:pt>
    <dgm:pt modelId="{D624C435-A5F2-456D-A09C-68D6CFCB5309}" type="sibTrans" cxnId="{E32CF0DC-6AB0-46E8-AC12-A6AAEECE02DA}">
      <dgm:prSet/>
      <dgm:spPr/>
      <dgm:t>
        <a:bodyPr/>
        <a:lstStyle/>
        <a:p>
          <a:endParaRPr lang="en-US"/>
        </a:p>
      </dgm:t>
    </dgm:pt>
    <dgm:pt modelId="{E3A5CCEA-7214-4286-960C-160727EEDEAE}">
      <dgm:prSet/>
      <dgm:spPr/>
      <dgm:t>
        <a:bodyPr/>
        <a:lstStyle/>
        <a:p>
          <a:pPr>
            <a:lnSpc>
              <a:spcPct val="100000"/>
            </a:lnSpc>
            <a:spcAft>
              <a:spcPct val="15000"/>
            </a:spcAft>
          </a:pPr>
          <a:r>
            <a:rPr lang="en-US" dirty="0">
              <a:latin typeface="Times New Roman" panose="02020603050405020304" pitchFamily="18" charset="0"/>
              <a:cs typeface="Times New Roman" panose="02020603050405020304" pitchFamily="18" charset="0"/>
            </a:rPr>
            <a:t>“Lacks professionalism”</a:t>
          </a:r>
        </a:p>
      </dgm:t>
    </dgm:pt>
    <dgm:pt modelId="{CCF7EDD5-29E2-4C09-A64B-9B5494F672F9}" type="parTrans" cxnId="{D50ABFD2-3DE1-4C52-B2F9-9DDE76A58214}">
      <dgm:prSet/>
      <dgm:spPr/>
      <dgm:t>
        <a:bodyPr/>
        <a:lstStyle/>
        <a:p>
          <a:endParaRPr lang="en-US"/>
        </a:p>
      </dgm:t>
    </dgm:pt>
    <dgm:pt modelId="{93580CC7-7023-417A-8949-AA775187ED95}" type="sibTrans" cxnId="{D50ABFD2-3DE1-4C52-B2F9-9DDE76A58214}">
      <dgm:prSet/>
      <dgm:spPr/>
      <dgm:t>
        <a:bodyPr/>
        <a:lstStyle/>
        <a:p>
          <a:endParaRPr lang="en-US"/>
        </a:p>
      </dgm:t>
    </dgm:pt>
    <dgm:pt modelId="{CC54E6CC-DD16-4713-9F02-DE4434C111CF}">
      <dgm:prSet/>
      <dgm:spPr/>
      <dgm:t>
        <a:bodyPr/>
        <a:lstStyle/>
        <a:p>
          <a:pPr>
            <a:lnSpc>
              <a:spcPct val="100000"/>
            </a:lnSpc>
            <a:spcAft>
              <a:spcPct val="15000"/>
            </a:spcAft>
          </a:pPr>
          <a:r>
            <a:rPr lang="en-US" dirty="0">
              <a:latin typeface="Times New Roman" panose="02020603050405020304" pitchFamily="18" charset="0"/>
              <a:cs typeface="Times New Roman" panose="02020603050405020304" pitchFamily="18" charset="0"/>
            </a:rPr>
            <a:t>“Poor communicator”</a:t>
          </a:r>
        </a:p>
      </dgm:t>
    </dgm:pt>
    <dgm:pt modelId="{881F023A-1EAA-443A-90B1-F3A5B2133EAE}" type="parTrans" cxnId="{2719C68D-0CE0-43CC-BABE-6B9616F45C64}">
      <dgm:prSet/>
      <dgm:spPr/>
      <dgm:t>
        <a:bodyPr/>
        <a:lstStyle/>
        <a:p>
          <a:endParaRPr lang="en-US"/>
        </a:p>
      </dgm:t>
    </dgm:pt>
    <dgm:pt modelId="{86F9CBC5-C91E-41FF-A8B9-CB939FB20046}" type="sibTrans" cxnId="{2719C68D-0CE0-43CC-BABE-6B9616F45C64}">
      <dgm:prSet/>
      <dgm:spPr/>
      <dgm:t>
        <a:bodyPr/>
        <a:lstStyle/>
        <a:p>
          <a:endParaRPr lang="en-US"/>
        </a:p>
      </dgm:t>
    </dgm:pt>
    <dgm:pt modelId="{4C576F4B-DAFB-435A-9FDF-2FD3439BBB4D}">
      <dgm:prSet/>
      <dgm:spPr/>
      <dgm:t>
        <a:body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“Not a good fit”</a:t>
          </a:r>
        </a:p>
      </dgm:t>
    </dgm:pt>
    <dgm:pt modelId="{E64D4BBF-016B-4AA4-8502-5AD302A91C5A}" type="parTrans" cxnId="{07610275-FAAE-4688-B377-CC99FA2CF5C2}">
      <dgm:prSet/>
      <dgm:spPr/>
      <dgm:t>
        <a:bodyPr/>
        <a:lstStyle/>
        <a:p>
          <a:endParaRPr lang="en-US"/>
        </a:p>
      </dgm:t>
    </dgm:pt>
    <dgm:pt modelId="{507C2D0F-0A19-47DA-A5CE-F90F6C2E2075}" type="sibTrans" cxnId="{07610275-FAAE-4688-B377-CC99FA2CF5C2}">
      <dgm:prSet/>
      <dgm:spPr/>
      <dgm:t>
        <a:bodyPr/>
        <a:lstStyle/>
        <a:p>
          <a:endParaRPr lang="en-US"/>
        </a:p>
      </dgm:t>
    </dgm:pt>
    <dgm:pt modelId="{3820F7FC-07FD-47EC-A5EC-EB39821DE3F3}">
      <dgm:prSet/>
      <dgm:spPr/>
      <dgm:t>
        <a:bodyPr/>
        <a:lstStyle/>
        <a:p>
          <a:pPr>
            <a:lnSpc>
              <a:spcPct val="100000"/>
            </a:lnSpc>
            <a:spcAft>
              <a:spcPct val="15000"/>
            </a:spcAft>
          </a:pPr>
          <a:r>
            <a:rPr lang="en-US" b="1" dirty="0">
              <a:latin typeface="Times New Roman" panose="02020603050405020304" pitchFamily="18" charset="0"/>
              <a:cs typeface="Times New Roman" panose="02020603050405020304" pitchFamily="18" charset="0"/>
            </a:rPr>
            <a:t>Say this instead…</a:t>
          </a:r>
          <a:endParaRPr lang="en-US" dirty="0">
            <a:latin typeface="Times New Roman" panose="02020603050405020304" pitchFamily="18" charset="0"/>
            <a:cs typeface="Times New Roman" panose="02020603050405020304" pitchFamily="18" charset="0"/>
          </a:endParaRPr>
        </a:p>
      </dgm:t>
    </dgm:pt>
    <dgm:pt modelId="{55F20885-C883-4151-A901-9EEDED1B3232}" type="parTrans" cxnId="{B98267D2-4B80-4D3A-8422-317B74A7723C}">
      <dgm:prSet/>
      <dgm:spPr/>
      <dgm:t>
        <a:bodyPr/>
        <a:lstStyle/>
        <a:p>
          <a:endParaRPr lang="en-US"/>
        </a:p>
      </dgm:t>
    </dgm:pt>
    <dgm:pt modelId="{E0FFB5A9-B0B9-437A-A763-3B23585C2B74}" type="sibTrans" cxnId="{B98267D2-4B80-4D3A-8422-317B74A7723C}">
      <dgm:prSet/>
      <dgm:spPr/>
      <dgm:t>
        <a:bodyPr/>
        <a:lstStyle/>
        <a:p>
          <a:endParaRPr lang="en-US"/>
        </a:p>
      </dgm:t>
    </dgm:pt>
    <dgm:pt modelId="{D7892F41-CF21-437C-B78B-F4A6F96C987D}">
      <dgm:prSet/>
      <dgm:spPr/>
      <dgm:t>
        <a:body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“Professional expectations include X; in these instances, that wasn’t met…”</a:t>
          </a:r>
        </a:p>
      </dgm:t>
    </dgm:pt>
    <dgm:pt modelId="{77EF7903-7265-47B3-B3D8-5E3D38E16634}" type="parTrans" cxnId="{87F0B240-2C50-4D24-9DB2-D0C2FBC20A98}">
      <dgm:prSet/>
      <dgm:spPr/>
      <dgm:t>
        <a:bodyPr/>
        <a:lstStyle/>
        <a:p>
          <a:endParaRPr lang="en-US"/>
        </a:p>
      </dgm:t>
    </dgm:pt>
    <dgm:pt modelId="{1194C9A7-E35D-4A3E-A693-856045A18B69}" type="sibTrans" cxnId="{87F0B240-2C50-4D24-9DB2-D0C2FBC20A98}">
      <dgm:prSet/>
      <dgm:spPr/>
      <dgm:t>
        <a:bodyPr/>
        <a:lstStyle/>
        <a:p>
          <a:endParaRPr lang="en-US"/>
        </a:p>
      </dgm:t>
    </dgm:pt>
    <dgm:pt modelId="{4577E790-319D-4D6B-83E3-B732BE01B90F}">
      <dgm:prSet/>
      <dgm:spPr/>
      <dgm:t>
        <a:body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“In team meetings, key updates were often incomplete or unclear, which led to…”</a:t>
          </a:r>
        </a:p>
      </dgm:t>
    </dgm:pt>
    <dgm:pt modelId="{AB1FDC0A-B7AD-4DA5-8460-B3C1541A3E21}" type="parTrans" cxnId="{E5CD8A65-EA20-43E6-9AED-10DD8FF596A6}">
      <dgm:prSet/>
      <dgm:spPr/>
      <dgm:t>
        <a:bodyPr/>
        <a:lstStyle/>
        <a:p>
          <a:endParaRPr lang="en-US"/>
        </a:p>
      </dgm:t>
    </dgm:pt>
    <dgm:pt modelId="{B831A97B-286F-42C8-AFC9-370EDE0232F8}" type="sibTrans" cxnId="{E5CD8A65-EA20-43E6-9AED-10DD8FF596A6}">
      <dgm:prSet/>
      <dgm:spPr/>
      <dgm:t>
        <a:bodyPr/>
        <a:lstStyle/>
        <a:p>
          <a:endParaRPr lang="en-US"/>
        </a:p>
      </dgm:t>
    </dgm:pt>
    <dgm:pt modelId="{09C28D9A-F8B9-4A6C-88D6-62251518FC50}">
      <dgm:prSet/>
      <dgm:spPr/>
      <dgm:t>
        <a:bodyPr/>
        <a:lstStyle/>
        <a:p>
          <a:pPr>
            <a:lnSpc>
              <a:spcPct val="100000"/>
            </a:lnSpc>
            <a:spcAft>
              <a:spcPct val="15000"/>
            </a:spcAft>
          </a:pPr>
          <a:r>
            <a:rPr lang="en-US" dirty="0">
              <a:latin typeface="Times New Roman" panose="02020603050405020304" pitchFamily="18" charset="0"/>
              <a:cs typeface="Times New Roman" panose="02020603050405020304" pitchFamily="18" charset="0"/>
            </a:rPr>
            <a:t>“This role requires X; here’s where there’s a gap and what success would look like…”</a:t>
          </a:r>
        </a:p>
      </dgm:t>
    </dgm:pt>
    <dgm:pt modelId="{D2AFBB68-F8CC-4231-900C-294A1EA284BC}" type="parTrans" cxnId="{B33F5046-FAFC-42C7-BE0D-5A43F44EE76E}">
      <dgm:prSet/>
      <dgm:spPr/>
      <dgm:t>
        <a:bodyPr/>
        <a:lstStyle/>
        <a:p>
          <a:endParaRPr lang="en-US"/>
        </a:p>
      </dgm:t>
    </dgm:pt>
    <dgm:pt modelId="{9BACE64B-EFAA-4E1C-BA6A-30137C05069E}" type="sibTrans" cxnId="{B33F5046-FAFC-42C7-BE0D-5A43F44EE76E}">
      <dgm:prSet/>
      <dgm:spPr/>
      <dgm:t>
        <a:bodyPr/>
        <a:lstStyle/>
        <a:p>
          <a:endParaRPr lang="en-US"/>
        </a:p>
      </dgm:t>
    </dgm:pt>
    <dgm:pt modelId="{A9E36621-04A9-4101-A931-60075CB42637}" type="pres">
      <dgm:prSet presAssocID="{65AB3FA7-2BAF-48A3-A6A9-9F1D3DA3B35D}" presName="Name0" presStyleCnt="0">
        <dgm:presLayoutVars>
          <dgm:dir/>
          <dgm:animLvl val="lvl"/>
          <dgm:resizeHandles val="exact"/>
        </dgm:presLayoutVars>
      </dgm:prSet>
      <dgm:spPr/>
    </dgm:pt>
    <dgm:pt modelId="{F2A4EC3C-2FA9-4674-9327-D70EDC0D9F52}" type="pres">
      <dgm:prSet presAssocID="{16683504-B0ED-49E7-9E19-89B0B694C065}" presName="composite" presStyleCnt="0"/>
      <dgm:spPr/>
    </dgm:pt>
    <dgm:pt modelId="{DD7DB5CC-1B81-44F6-A87A-6AD0D4A66DA0}" type="pres">
      <dgm:prSet presAssocID="{16683504-B0ED-49E7-9E19-89B0B694C065}" presName="parTx" presStyleLbl="alignNode1" presStyleIdx="0" presStyleCnt="2">
        <dgm:presLayoutVars>
          <dgm:chMax val="0"/>
          <dgm:chPref val="0"/>
          <dgm:bulletEnabled val="1"/>
        </dgm:presLayoutVars>
      </dgm:prSet>
      <dgm:spPr/>
    </dgm:pt>
    <dgm:pt modelId="{F7E1E576-44AF-48FD-8F02-1FC45217BFE5}" type="pres">
      <dgm:prSet presAssocID="{16683504-B0ED-49E7-9E19-89B0B694C065}" presName="desTx" presStyleLbl="alignAccFollowNode1" presStyleIdx="0" presStyleCnt="2">
        <dgm:presLayoutVars>
          <dgm:bulletEnabled val="1"/>
        </dgm:presLayoutVars>
      </dgm:prSet>
      <dgm:spPr/>
    </dgm:pt>
    <dgm:pt modelId="{D8A405FA-414D-4EBE-B4F2-2537ABA02F74}" type="pres">
      <dgm:prSet presAssocID="{AE9CF3E0-F628-4086-951E-7AFFAD099BF2}" presName="space" presStyleCnt="0"/>
      <dgm:spPr/>
    </dgm:pt>
    <dgm:pt modelId="{02CD7DB6-7883-4B6F-95F9-00CEA4AF1B56}" type="pres">
      <dgm:prSet presAssocID="{5DF1A01C-050D-455B-8B6D-4BADA7FCE93A}" presName="composite" presStyleCnt="0"/>
      <dgm:spPr/>
    </dgm:pt>
    <dgm:pt modelId="{702C706F-0EDE-45ED-B274-5A474A3EA48E}" type="pres">
      <dgm:prSet presAssocID="{5DF1A01C-050D-455B-8B6D-4BADA7FCE93A}" presName="parTx" presStyleLbl="alignNode1" presStyleIdx="1" presStyleCnt="2">
        <dgm:presLayoutVars>
          <dgm:chMax val="0"/>
          <dgm:chPref val="0"/>
          <dgm:bulletEnabled val="1"/>
        </dgm:presLayoutVars>
      </dgm:prSet>
      <dgm:spPr/>
    </dgm:pt>
    <dgm:pt modelId="{E65A1874-22FC-4EBC-BE79-A9828ED91BA4}" type="pres">
      <dgm:prSet presAssocID="{5DF1A01C-050D-455B-8B6D-4BADA7FCE93A}" presName="desTx" presStyleLbl="alignAccFollowNode1" presStyleIdx="1" presStyleCnt="2" custLinFactNeighborX="-62">
        <dgm:presLayoutVars>
          <dgm:bulletEnabled val="1"/>
        </dgm:presLayoutVars>
      </dgm:prSet>
      <dgm:spPr/>
    </dgm:pt>
  </dgm:ptLst>
  <dgm:cxnLst>
    <dgm:cxn modelId="{2DC68402-D0DD-4E05-8CC8-23889548BCB4}" srcId="{82960ADD-1629-48AE-9E96-6FF9328B2DAE}" destId="{3377A0A5-5E4E-4F45-821A-C5BB60DBF711}" srcOrd="0" destOrd="0" parTransId="{83E77529-80AC-47E9-A47E-C7DF57D4122D}" sibTransId="{1F3067AD-4E3B-4F6D-B765-4211ABCA9112}"/>
    <dgm:cxn modelId="{6012CB10-C8E0-44B3-A426-FC19043475DA}" type="presOf" srcId="{82960ADD-1629-48AE-9E96-6FF9328B2DAE}" destId="{F7E1E576-44AF-48FD-8F02-1FC45217BFE5}" srcOrd="0" destOrd="4" presId="urn:microsoft.com/office/officeart/2005/8/layout/hList1"/>
    <dgm:cxn modelId="{8311B11B-A931-472B-A527-CF361B3535DA}" type="presOf" srcId="{E980129A-88E0-4261-B475-1C0702BF5BF5}" destId="{F7E1E576-44AF-48FD-8F02-1FC45217BFE5}" srcOrd="0" destOrd="2" presId="urn:microsoft.com/office/officeart/2005/8/layout/hList1"/>
    <dgm:cxn modelId="{E0834922-F28B-4473-9BA7-0A5EE27C39F1}" srcId="{16683504-B0ED-49E7-9E19-89B0B694C065}" destId="{D17F4A18-6EFC-45BA-972B-25B0C5585709}" srcOrd="0" destOrd="0" parTransId="{A462E3AD-9AC4-48A3-8497-A7EEB742889B}" sibTransId="{395C685F-383E-4EC9-947B-871C634A428A}"/>
    <dgm:cxn modelId="{095D8938-D468-4BD5-BE28-84D07A1CF1D1}" type="presOf" srcId="{D7892F41-CF21-437C-B78B-F4A6F96C987D}" destId="{E65A1874-22FC-4EBC-BE79-A9828ED91BA4}" srcOrd="0" destOrd="5" presId="urn:microsoft.com/office/officeart/2005/8/layout/hList1"/>
    <dgm:cxn modelId="{93DF2B3A-E68A-4273-BB51-1EF47D3C8288}" type="presOf" srcId="{16683504-B0ED-49E7-9E19-89B0B694C065}" destId="{DD7DB5CC-1B81-44F6-A87A-6AD0D4A66DA0}" srcOrd="0" destOrd="0" presId="urn:microsoft.com/office/officeart/2005/8/layout/hList1"/>
    <dgm:cxn modelId="{8E10253B-9B15-4A8F-A787-39C11F0821DB}" srcId="{82960ADD-1629-48AE-9E96-6FF9328B2DAE}" destId="{715A5723-2D2C-45A2-970B-003F8F2193AC}" srcOrd="2" destOrd="0" parTransId="{61F3E6A4-E79F-4033-89F7-42A032505D88}" sibTransId="{C5B87168-346B-4C9F-A0E3-9E9311DE8212}"/>
    <dgm:cxn modelId="{87F0B240-2C50-4D24-9DB2-D0C2FBC20A98}" srcId="{3820F7FC-07FD-47EC-A5EC-EB39821DE3F3}" destId="{D7892F41-CF21-437C-B78B-F4A6F96C987D}" srcOrd="0" destOrd="0" parTransId="{77EF7903-7265-47B3-B3D8-5E3D38E16634}" sibTransId="{1194C9A7-E35D-4A3E-A693-856045A18B69}"/>
    <dgm:cxn modelId="{775F0943-55FA-4678-8CB0-357353290DB3}" srcId="{16683504-B0ED-49E7-9E19-89B0B694C065}" destId="{82960ADD-1629-48AE-9E96-6FF9328B2DAE}" srcOrd="1" destOrd="0" parTransId="{0A4242C1-6B34-4555-96F3-6D99744B0DA0}" sibTransId="{8D28DC77-E627-4891-B6F7-115CA1DD3ECF}"/>
    <dgm:cxn modelId="{37EBDB64-F9E7-45AC-B816-81DDDC4BAF89}" srcId="{D17F4A18-6EFC-45BA-972B-25B0C5585709}" destId="{8C31E776-EADA-455F-9E9F-19CA873CB526}" srcOrd="0" destOrd="0" parTransId="{2BFC779C-6441-4D26-BAFD-6F55CCF3C0B9}" sibTransId="{F1FA2151-642C-45E2-9DFF-321DF35284BA}"/>
    <dgm:cxn modelId="{E5CD8A65-EA20-43E6-9AED-10DD8FF596A6}" srcId="{3820F7FC-07FD-47EC-A5EC-EB39821DE3F3}" destId="{4577E790-319D-4D6B-83E3-B732BE01B90F}" srcOrd="1" destOrd="0" parTransId="{AB1FDC0A-B7AD-4DA5-8460-B3C1541A3E21}" sibTransId="{B831A97B-286F-42C8-AFC9-370EDE0232F8}"/>
    <dgm:cxn modelId="{FE38E465-76F6-4891-8D38-3D61AE9FB7CE}" type="presOf" srcId="{D17F4A18-6EFC-45BA-972B-25B0C5585709}" destId="{F7E1E576-44AF-48FD-8F02-1FC45217BFE5}" srcOrd="0" destOrd="0" presId="urn:microsoft.com/office/officeart/2005/8/layout/hList1"/>
    <dgm:cxn modelId="{B33F5046-FAFC-42C7-BE0D-5A43F44EE76E}" srcId="{3820F7FC-07FD-47EC-A5EC-EB39821DE3F3}" destId="{09C28D9A-F8B9-4A6C-88D6-62251518FC50}" srcOrd="2" destOrd="0" parTransId="{D2AFBB68-F8CC-4231-900C-294A1EA284BC}" sibTransId="{9BACE64B-EFAA-4E1C-BA6A-30137C05069E}"/>
    <dgm:cxn modelId="{A5710651-D6F4-4CA0-B0C5-4A001A42FE7F}" type="presOf" srcId="{3820F7FC-07FD-47EC-A5EC-EB39821DE3F3}" destId="{E65A1874-22FC-4EBC-BE79-A9828ED91BA4}" srcOrd="0" destOrd="4" presId="urn:microsoft.com/office/officeart/2005/8/layout/hList1"/>
    <dgm:cxn modelId="{7D9C2171-C3EA-4EBB-9A41-ADCE72977BD4}" srcId="{D17F4A18-6EFC-45BA-972B-25B0C5585709}" destId="{E980129A-88E0-4261-B475-1C0702BF5BF5}" srcOrd="1" destOrd="0" parTransId="{261B1D52-5BE6-466C-87E1-C21BDBA37464}" sibTransId="{DBD24381-43BD-4941-8F7C-FE628C262552}"/>
    <dgm:cxn modelId="{9E6DE974-BF79-47FE-BCCE-6B6D6400392F}" srcId="{65AB3FA7-2BAF-48A3-A6A9-9F1D3DA3B35D}" destId="{16683504-B0ED-49E7-9E19-89B0B694C065}" srcOrd="0" destOrd="0" parTransId="{DB0A6F21-3975-44C4-B75A-ED9CADD4F4A6}" sibTransId="{AE9CF3E0-F628-4086-951E-7AFFAD099BF2}"/>
    <dgm:cxn modelId="{07610275-FAAE-4688-B377-CC99FA2CF5C2}" srcId="{8B491D2E-A548-4F54-ACBF-042D3578002A}" destId="{4C576F4B-DAFB-435A-9FDF-2FD3439BBB4D}" srcOrd="2" destOrd="0" parTransId="{E64D4BBF-016B-4AA4-8502-5AD302A91C5A}" sibTransId="{507C2D0F-0A19-47DA-A5CE-F90F6C2E2075}"/>
    <dgm:cxn modelId="{AED3C281-4FDE-4C93-B2C7-05059993EA18}" type="presOf" srcId="{4C576F4B-DAFB-435A-9FDF-2FD3439BBB4D}" destId="{E65A1874-22FC-4EBC-BE79-A9828ED91BA4}" srcOrd="0" destOrd="3" presId="urn:microsoft.com/office/officeart/2005/8/layout/hList1"/>
    <dgm:cxn modelId="{2719C68D-0CE0-43CC-BABE-6B9616F45C64}" srcId="{8B491D2E-A548-4F54-ACBF-042D3578002A}" destId="{CC54E6CC-DD16-4713-9F02-DE4434C111CF}" srcOrd="1" destOrd="0" parTransId="{881F023A-1EAA-443A-90B1-F3A5B2133EAE}" sibTransId="{86F9CBC5-C91E-41FF-A8B9-CB939FB20046}"/>
    <dgm:cxn modelId="{E3A125A8-70D2-4AD1-ABAB-C3992FD68A77}" type="presOf" srcId="{8C31E776-EADA-455F-9E9F-19CA873CB526}" destId="{F7E1E576-44AF-48FD-8F02-1FC45217BFE5}" srcOrd="0" destOrd="1" presId="urn:microsoft.com/office/officeart/2005/8/layout/hList1"/>
    <dgm:cxn modelId="{24EC8AA9-A255-4101-8480-EE486F24F0BD}" srcId="{65AB3FA7-2BAF-48A3-A6A9-9F1D3DA3B35D}" destId="{5DF1A01C-050D-455B-8B6D-4BADA7FCE93A}" srcOrd="1" destOrd="0" parTransId="{F839E8D0-08A9-4392-9EED-49AF16D75D54}" sibTransId="{F0B9DAC7-EDC7-44E0-BDEB-6712E74DBAD3}"/>
    <dgm:cxn modelId="{F03D3AAE-E06F-467F-B4BB-08B0ECB4CBBE}" srcId="{82960ADD-1629-48AE-9E96-6FF9328B2DAE}" destId="{2EFE8FF4-A071-419C-AC0E-D8E4740F8AA7}" srcOrd="1" destOrd="0" parTransId="{5417D598-375F-498F-B9E3-55651FBE51B0}" sibTransId="{4FAD032A-224E-460B-AB8E-CF2493B85D17}"/>
    <dgm:cxn modelId="{9A9A4DC6-7B99-4A7F-9FAC-C775DD9B7AFB}" type="presOf" srcId="{09C28D9A-F8B9-4A6C-88D6-62251518FC50}" destId="{E65A1874-22FC-4EBC-BE79-A9828ED91BA4}" srcOrd="0" destOrd="7" presId="urn:microsoft.com/office/officeart/2005/8/layout/hList1"/>
    <dgm:cxn modelId="{80AFB1C7-DB78-461B-9826-D8B9823FE92A}" type="presOf" srcId="{E3A5CCEA-7214-4286-960C-160727EEDEAE}" destId="{E65A1874-22FC-4EBC-BE79-A9828ED91BA4}" srcOrd="0" destOrd="1" presId="urn:microsoft.com/office/officeart/2005/8/layout/hList1"/>
    <dgm:cxn modelId="{542622CC-32A3-46F0-8162-8DC7B1B0C9DD}" type="presOf" srcId="{49BF71C5-C1E4-4002-AB29-9AE14DD1B0BD}" destId="{F7E1E576-44AF-48FD-8F02-1FC45217BFE5}" srcOrd="0" destOrd="3" presId="urn:microsoft.com/office/officeart/2005/8/layout/hList1"/>
    <dgm:cxn modelId="{B98267D2-4B80-4D3A-8422-317B74A7723C}" srcId="{5DF1A01C-050D-455B-8B6D-4BADA7FCE93A}" destId="{3820F7FC-07FD-47EC-A5EC-EB39821DE3F3}" srcOrd="1" destOrd="0" parTransId="{55F20885-C883-4151-A901-9EEDED1B3232}" sibTransId="{E0FFB5A9-B0B9-437A-A763-3B23585C2B74}"/>
    <dgm:cxn modelId="{D50ABFD2-3DE1-4C52-B2F9-9DDE76A58214}" srcId="{8B491D2E-A548-4F54-ACBF-042D3578002A}" destId="{E3A5CCEA-7214-4286-960C-160727EEDEAE}" srcOrd="0" destOrd="0" parTransId="{CCF7EDD5-29E2-4C09-A64B-9B5494F672F9}" sibTransId="{93580CC7-7023-417A-8949-AA775187ED95}"/>
    <dgm:cxn modelId="{A60EE9D3-4D9A-452F-9482-C21C0F123EC8}" type="presOf" srcId="{CC54E6CC-DD16-4713-9F02-DE4434C111CF}" destId="{E65A1874-22FC-4EBC-BE79-A9828ED91BA4}" srcOrd="0" destOrd="2" presId="urn:microsoft.com/office/officeart/2005/8/layout/hList1"/>
    <dgm:cxn modelId="{B3863CDA-F1DD-4B72-B099-E65458E98C8B}" type="presOf" srcId="{2EFE8FF4-A071-419C-AC0E-D8E4740F8AA7}" destId="{F7E1E576-44AF-48FD-8F02-1FC45217BFE5}" srcOrd="0" destOrd="6" presId="urn:microsoft.com/office/officeart/2005/8/layout/hList1"/>
    <dgm:cxn modelId="{E32CF0DC-6AB0-46E8-AC12-A6AAEECE02DA}" srcId="{5DF1A01C-050D-455B-8B6D-4BADA7FCE93A}" destId="{8B491D2E-A548-4F54-ACBF-042D3578002A}" srcOrd="0" destOrd="0" parTransId="{2288420F-100D-4E66-8641-A6789454F98C}" sibTransId="{D624C435-A5F2-456D-A09C-68D6CFCB5309}"/>
    <dgm:cxn modelId="{F2827DDD-030D-4848-A27C-4F2464D99552}" type="presOf" srcId="{65AB3FA7-2BAF-48A3-A6A9-9F1D3DA3B35D}" destId="{A9E36621-04A9-4101-A931-60075CB42637}" srcOrd="0" destOrd="0" presId="urn:microsoft.com/office/officeart/2005/8/layout/hList1"/>
    <dgm:cxn modelId="{56D52CE3-0920-48F6-B4B2-B16D55367784}" srcId="{D17F4A18-6EFC-45BA-972B-25B0C5585709}" destId="{49BF71C5-C1E4-4002-AB29-9AE14DD1B0BD}" srcOrd="2" destOrd="0" parTransId="{B1473CCD-8479-4380-B106-27FE28109029}" sibTransId="{8797A987-7A55-4A7B-9C5D-FBA32282D3BF}"/>
    <dgm:cxn modelId="{702985E9-A2C0-44A8-A791-215A0997556A}" type="presOf" srcId="{3377A0A5-5E4E-4F45-821A-C5BB60DBF711}" destId="{F7E1E576-44AF-48FD-8F02-1FC45217BFE5}" srcOrd="0" destOrd="5" presId="urn:microsoft.com/office/officeart/2005/8/layout/hList1"/>
    <dgm:cxn modelId="{81CFAFEB-2E60-4791-819C-B8ABDE80FF9F}" type="presOf" srcId="{4577E790-319D-4D6B-83E3-B732BE01B90F}" destId="{E65A1874-22FC-4EBC-BE79-A9828ED91BA4}" srcOrd="0" destOrd="6" presId="urn:microsoft.com/office/officeart/2005/8/layout/hList1"/>
    <dgm:cxn modelId="{891C8CEC-C683-49EE-8D12-0F618D65C182}" type="presOf" srcId="{8B491D2E-A548-4F54-ACBF-042D3578002A}" destId="{E65A1874-22FC-4EBC-BE79-A9828ED91BA4}" srcOrd="0" destOrd="0" presId="urn:microsoft.com/office/officeart/2005/8/layout/hList1"/>
    <dgm:cxn modelId="{B39FFFF6-1464-457E-9550-9A41D5279B1D}" type="presOf" srcId="{715A5723-2D2C-45A2-970B-003F8F2193AC}" destId="{F7E1E576-44AF-48FD-8F02-1FC45217BFE5}" srcOrd="0" destOrd="7" presId="urn:microsoft.com/office/officeart/2005/8/layout/hList1"/>
    <dgm:cxn modelId="{0B65D2FA-C911-404F-9E1A-F772F054A28E}" type="presOf" srcId="{5DF1A01C-050D-455B-8B6D-4BADA7FCE93A}" destId="{702C706F-0EDE-45ED-B274-5A474A3EA48E}" srcOrd="0" destOrd="0" presId="urn:microsoft.com/office/officeart/2005/8/layout/hList1"/>
    <dgm:cxn modelId="{42F67128-FB64-4789-A936-1C4C410D5E1B}" type="presParOf" srcId="{A9E36621-04A9-4101-A931-60075CB42637}" destId="{F2A4EC3C-2FA9-4674-9327-D70EDC0D9F52}" srcOrd="0" destOrd="0" presId="urn:microsoft.com/office/officeart/2005/8/layout/hList1"/>
    <dgm:cxn modelId="{FDFB8664-9796-493B-8F5F-0ACB467BF545}" type="presParOf" srcId="{F2A4EC3C-2FA9-4674-9327-D70EDC0D9F52}" destId="{DD7DB5CC-1B81-44F6-A87A-6AD0D4A66DA0}" srcOrd="0" destOrd="0" presId="urn:microsoft.com/office/officeart/2005/8/layout/hList1"/>
    <dgm:cxn modelId="{F5CB228F-9537-45A4-99FC-01375D3377FB}" type="presParOf" srcId="{F2A4EC3C-2FA9-4674-9327-D70EDC0D9F52}" destId="{F7E1E576-44AF-48FD-8F02-1FC45217BFE5}" srcOrd="1" destOrd="0" presId="urn:microsoft.com/office/officeart/2005/8/layout/hList1"/>
    <dgm:cxn modelId="{174E7121-D958-4737-8886-828E17181F97}" type="presParOf" srcId="{A9E36621-04A9-4101-A931-60075CB42637}" destId="{D8A405FA-414D-4EBE-B4F2-2537ABA02F74}" srcOrd="1" destOrd="0" presId="urn:microsoft.com/office/officeart/2005/8/layout/hList1"/>
    <dgm:cxn modelId="{276D678D-D7D4-4B1B-8486-F715A58691BB}" type="presParOf" srcId="{A9E36621-04A9-4101-A931-60075CB42637}" destId="{02CD7DB6-7883-4B6F-95F9-00CEA4AF1B56}" srcOrd="2" destOrd="0" presId="urn:microsoft.com/office/officeart/2005/8/layout/hList1"/>
    <dgm:cxn modelId="{8F2358CD-1F2D-4F7C-9291-425B0AEEB9EF}" type="presParOf" srcId="{02CD7DB6-7883-4B6F-95F9-00CEA4AF1B56}" destId="{702C706F-0EDE-45ED-B274-5A474A3EA48E}" srcOrd="0" destOrd="0" presId="urn:microsoft.com/office/officeart/2005/8/layout/hList1"/>
    <dgm:cxn modelId="{FCFB9807-0C1F-40CC-A2FE-B265FF236D9D}" type="presParOf" srcId="{02CD7DB6-7883-4B6F-95F9-00CEA4AF1B56}" destId="{E65A1874-22FC-4EBC-BE79-A9828ED91BA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650703-381F-4B55-AAE2-03DE44918B68}" type="doc">
      <dgm:prSet loTypeId="urn:microsoft.com/office/officeart/2005/8/layout/chevron1" loCatId="process" qsTypeId="urn:microsoft.com/office/officeart/2005/8/quickstyle/simple1" qsCatId="simple" csTypeId="urn:microsoft.com/office/officeart/2005/8/colors/accent1_2" csCatId="accent1"/>
      <dgm:spPr/>
      <dgm:t>
        <a:bodyPr/>
        <a:lstStyle/>
        <a:p>
          <a:endParaRPr lang="en-US"/>
        </a:p>
      </dgm:t>
    </dgm:pt>
    <dgm:pt modelId="{9CB222F6-BB75-4A40-B94E-4B250D43FB86}">
      <dgm:prSet custT="1"/>
      <dgm:spPr/>
      <dgm:t>
        <a:bodyPr/>
        <a:lstStyle/>
        <a:p>
          <a:r>
            <a:rPr lang="en-US" sz="2400" b="1" dirty="0">
              <a:latin typeface="Times New Roman" panose="02020603050405020304" pitchFamily="18" charset="0"/>
              <a:cs typeface="Times New Roman" panose="02020603050405020304" pitchFamily="18" charset="0"/>
            </a:rPr>
            <a:t>When Delivering Difficult or Developmental Feedback</a:t>
          </a:r>
          <a:endParaRPr lang="en-US" sz="2400" dirty="0">
            <a:latin typeface="Times New Roman" panose="02020603050405020304" pitchFamily="18" charset="0"/>
            <a:cs typeface="Times New Roman" panose="02020603050405020304" pitchFamily="18" charset="0"/>
          </a:endParaRPr>
        </a:p>
      </dgm:t>
    </dgm:pt>
    <dgm:pt modelId="{EFF83B87-C07F-4F89-99E5-B5C9206367EC}" type="parTrans" cxnId="{A741017A-4B85-45DD-A5D5-A056B52B0CD5}">
      <dgm:prSet/>
      <dgm:spPr/>
      <dgm:t>
        <a:bodyPr/>
        <a:lstStyle/>
        <a:p>
          <a:endParaRPr lang="en-US"/>
        </a:p>
      </dgm:t>
    </dgm:pt>
    <dgm:pt modelId="{5B341E71-BE30-4B8F-9C12-46103C1A2B28}" type="sibTrans" cxnId="{A741017A-4B85-45DD-A5D5-A056B52B0CD5}">
      <dgm:prSet/>
      <dgm:spPr/>
      <dgm:t>
        <a:bodyPr/>
        <a:lstStyle/>
        <a:p>
          <a:endParaRPr lang="en-US"/>
        </a:p>
      </dgm:t>
    </dgm:pt>
    <dgm:pt modelId="{E47F69FC-2398-4117-BCA2-0EB74962C81F}">
      <dgm:prSet/>
      <dgm:spPr/>
      <dgm:t>
        <a:bodyPr/>
        <a:lstStyle/>
        <a:p>
          <a:pPr>
            <a:lnSpc>
              <a:spcPct val="100000"/>
            </a:lnSpc>
            <a:spcAft>
              <a:spcPct val="15000"/>
            </a:spcAft>
          </a:pPr>
          <a:r>
            <a:rPr lang="en-US" b="1" dirty="0">
              <a:latin typeface="Times New Roman" panose="02020603050405020304" pitchFamily="18" charset="0"/>
              <a:cs typeface="Times New Roman" panose="02020603050405020304" pitchFamily="18" charset="0"/>
            </a:rPr>
            <a:t>Instead of…</a:t>
          </a:r>
          <a:endParaRPr lang="en-US" dirty="0">
            <a:latin typeface="Times New Roman" panose="02020603050405020304" pitchFamily="18" charset="0"/>
            <a:cs typeface="Times New Roman" panose="02020603050405020304" pitchFamily="18" charset="0"/>
          </a:endParaRPr>
        </a:p>
      </dgm:t>
    </dgm:pt>
    <dgm:pt modelId="{25FEBA89-712E-4305-8DF4-E2D2A8000BC8}" type="parTrans" cxnId="{0DEA59A3-126A-4C2D-BCCC-FC4A8DC72BF2}">
      <dgm:prSet/>
      <dgm:spPr/>
      <dgm:t>
        <a:bodyPr/>
        <a:lstStyle/>
        <a:p>
          <a:endParaRPr lang="en-US"/>
        </a:p>
      </dgm:t>
    </dgm:pt>
    <dgm:pt modelId="{B23E9ECA-1A8F-4F12-BDF0-272FA3F9DFA5}" type="sibTrans" cxnId="{0DEA59A3-126A-4C2D-BCCC-FC4A8DC72BF2}">
      <dgm:prSet/>
      <dgm:spPr/>
      <dgm:t>
        <a:bodyPr/>
        <a:lstStyle/>
        <a:p>
          <a:endParaRPr lang="en-US"/>
        </a:p>
      </dgm:t>
    </dgm:pt>
    <dgm:pt modelId="{5D78059D-0BA4-45C7-97EB-C7AF53D021D8}">
      <dgm:prSet/>
      <dgm:spPr/>
      <dgm:t>
        <a:bodyPr/>
        <a:lstStyle/>
        <a:p>
          <a:pPr>
            <a:lnSpc>
              <a:spcPct val="100000"/>
            </a:lnSpc>
            <a:spcAft>
              <a:spcPct val="15000"/>
            </a:spcAft>
          </a:pPr>
          <a:r>
            <a:rPr lang="en-US" dirty="0">
              <a:latin typeface="Times New Roman" panose="02020603050405020304" pitchFamily="18" charset="0"/>
              <a:cs typeface="Times New Roman" panose="02020603050405020304" pitchFamily="18" charset="0"/>
            </a:rPr>
            <a:t>“This shouldn’t be a surprise.”</a:t>
          </a:r>
        </a:p>
      </dgm:t>
    </dgm:pt>
    <dgm:pt modelId="{A5598F79-BA72-4573-B4E3-3508386DF368}" type="parTrans" cxnId="{0E808CF4-4BBA-4B5E-B713-BDCBFDBF3A3C}">
      <dgm:prSet/>
      <dgm:spPr/>
      <dgm:t>
        <a:bodyPr/>
        <a:lstStyle/>
        <a:p>
          <a:endParaRPr lang="en-US"/>
        </a:p>
      </dgm:t>
    </dgm:pt>
    <dgm:pt modelId="{C4BAAFF8-AD65-447F-B1CE-A799DD960FC9}" type="sibTrans" cxnId="{0E808CF4-4BBA-4B5E-B713-BDCBFDBF3A3C}">
      <dgm:prSet/>
      <dgm:spPr/>
      <dgm:t>
        <a:bodyPr/>
        <a:lstStyle/>
        <a:p>
          <a:endParaRPr lang="en-US"/>
        </a:p>
      </dgm:t>
    </dgm:pt>
    <dgm:pt modelId="{E8F211B4-154F-4C62-B7F2-D8DAD8C7BA3F}">
      <dgm:prSet/>
      <dgm:spPr/>
      <dgm:t>
        <a:bodyPr/>
        <a:lstStyle/>
        <a:p>
          <a:pPr>
            <a:lnSpc>
              <a:spcPct val="100000"/>
            </a:lnSpc>
            <a:spcAft>
              <a:spcPct val="15000"/>
            </a:spcAft>
          </a:pPr>
          <a:r>
            <a:rPr lang="en-US" dirty="0">
              <a:latin typeface="Times New Roman" panose="02020603050405020304" pitchFamily="18" charset="0"/>
              <a:cs typeface="Times New Roman" panose="02020603050405020304" pitchFamily="18" charset="0"/>
            </a:rPr>
            <a:t>“You need to fix this.”</a:t>
          </a:r>
        </a:p>
      </dgm:t>
    </dgm:pt>
    <dgm:pt modelId="{CC23E15D-D1D1-4390-9B93-BFA483C7CD75}" type="parTrans" cxnId="{83331D2D-BEC6-4CA6-93C9-ECE99FC034D1}">
      <dgm:prSet/>
      <dgm:spPr/>
      <dgm:t>
        <a:bodyPr/>
        <a:lstStyle/>
        <a:p>
          <a:endParaRPr lang="en-US"/>
        </a:p>
      </dgm:t>
    </dgm:pt>
    <dgm:pt modelId="{066F4E92-4E8A-425A-9A9E-0BF80884847B}" type="sibTrans" cxnId="{83331D2D-BEC6-4CA6-93C9-ECE99FC034D1}">
      <dgm:prSet/>
      <dgm:spPr/>
      <dgm:t>
        <a:bodyPr/>
        <a:lstStyle/>
        <a:p>
          <a:endParaRPr lang="en-US"/>
        </a:p>
      </dgm:t>
    </dgm:pt>
    <dgm:pt modelId="{3ADAD689-6781-4DB1-A1FD-A84063331469}">
      <dgm:prSet/>
      <dgm:spPr/>
      <dgm:t>
        <a:body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“Leadership is concerned.”</a:t>
          </a:r>
        </a:p>
      </dgm:t>
    </dgm:pt>
    <dgm:pt modelId="{47EC97C2-5C7C-4DB2-B8B5-9C8A351CF88C}" type="parTrans" cxnId="{4ACDF6B8-07A6-486E-BB30-1A44FBF5D4B2}">
      <dgm:prSet/>
      <dgm:spPr/>
      <dgm:t>
        <a:bodyPr/>
        <a:lstStyle/>
        <a:p>
          <a:endParaRPr lang="en-US"/>
        </a:p>
      </dgm:t>
    </dgm:pt>
    <dgm:pt modelId="{B715AED5-DD36-4F87-B2DA-737688516995}" type="sibTrans" cxnId="{4ACDF6B8-07A6-486E-BB30-1A44FBF5D4B2}">
      <dgm:prSet/>
      <dgm:spPr/>
      <dgm:t>
        <a:bodyPr/>
        <a:lstStyle/>
        <a:p>
          <a:endParaRPr lang="en-US"/>
        </a:p>
      </dgm:t>
    </dgm:pt>
    <dgm:pt modelId="{89A71202-0EA2-4AFE-9987-B05964AAA730}">
      <dgm:prSet/>
      <dgm:spPr/>
      <dgm:t>
        <a:bodyPr/>
        <a:lstStyle/>
        <a:p>
          <a:pPr>
            <a:lnSpc>
              <a:spcPct val="100000"/>
            </a:lnSpc>
            <a:spcAft>
              <a:spcPct val="15000"/>
            </a:spcAft>
          </a:pPr>
          <a:r>
            <a:rPr lang="en-US" b="1" dirty="0">
              <a:latin typeface="Times New Roman" panose="02020603050405020304" pitchFamily="18" charset="0"/>
              <a:cs typeface="Times New Roman" panose="02020603050405020304" pitchFamily="18" charset="0"/>
            </a:rPr>
            <a:t>Say this instead…</a:t>
          </a:r>
          <a:endParaRPr lang="en-US" dirty="0">
            <a:latin typeface="Times New Roman" panose="02020603050405020304" pitchFamily="18" charset="0"/>
            <a:cs typeface="Times New Roman" panose="02020603050405020304" pitchFamily="18" charset="0"/>
          </a:endParaRPr>
        </a:p>
      </dgm:t>
    </dgm:pt>
    <dgm:pt modelId="{279B8158-3CDE-4082-8C9E-91E27F1B5373}" type="parTrans" cxnId="{C6B9F2DA-F8F1-431B-8E59-1C5B5E350827}">
      <dgm:prSet/>
      <dgm:spPr/>
      <dgm:t>
        <a:bodyPr/>
        <a:lstStyle/>
        <a:p>
          <a:endParaRPr lang="en-US"/>
        </a:p>
      </dgm:t>
    </dgm:pt>
    <dgm:pt modelId="{736A8E4B-9681-4E03-8B3A-8546CB597C7F}" type="sibTrans" cxnId="{C6B9F2DA-F8F1-431B-8E59-1C5B5E350827}">
      <dgm:prSet/>
      <dgm:spPr/>
      <dgm:t>
        <a:bodyPr/>
        <a:lstStyle/>
        <a:p>
          <a:endParaRPr lang="en-US"/>
        </a:p>
      </dgm:t>
    </dgm:pt>
    <dgm:pt modelId="{433E23A9-7295-4F8A-B74D-AE3382E318C5}">
      <dgm:prSet/>
      <dgm:spPr/>
      <dgm:t>
        <a:body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“This has come up before, and I want to be clear about where things stand now.”</a:t>
          </a:r>
        </a:p>
      </dgm:t>
    </dgm:pt>
    <dgm:pt modelId="{8959F950-6B39-408F-A718-9DE5AFB79EF5}" type="parTrans" cxnId="{67544288-5E58-443B-8148-98C191968185}">
      <dgm:prSet/>
      <dgm:spPr/>
      <dgm:t>
        <a:bodyPr/>
        <a:lstStyle/>
        <a:p>
          <a:endParaRPr lang="en-US"/>
        </a:p>
      </dgm:t>
    </dgm:pt>
    <dgm:pt modelId="{4A144AB6-D8A2-442E-896A-2EAE00265EBD}" type="sibTrans" cxnId="{67544288-5E58-443B-8148-98C191968185}">
      <dgm:prSet/>
      <dgm:spPr/>
      <dgm:t>
        <a:bodyPr/>
        <a:lstStyle/>
        <a:p>
          <a:endParaRPr lang="en-US"/>
        </a:p>
      </dgm:t>
    </dgm:pt>
    <dgm:pt modelId="{AC7B43D0-C31C-4B17-9058-EB01B65AFDB5}">
      <dgm:prSet/>
      <dgm:spPr/>
      <dgm:t>
        <a:body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“Let’s talk about what needs to change and how I can support that.”</a:t>
          </a:r>
        </a:p>
      </dgm:t>
    </dgm:pt>
    <dgm:pt modelId="{9C4C7386-A226-4616-A12D-669B95DF13DE}" type="parTrans" cxnId="{462EC79C-C90D-48A1-A696-4041BBA8DB6E}">
      <dgm:prSet/>
      <dgm:spPr/>
      <dgm:t>
        <a:bodyPr/>
        <a:lstStyle/>
        <a:p>
          <a:endParaRPr lang="en-US"/>
        </a:p>
      </dgm:t>
    </dgm:pt>
    <dgm:pt modelId="{1B7F84E2-F4BA-456F-8909-C837BBD6F8B9}" type="sibTrans" cxnId="{462EC79C-C90D-48A1-A696-4041BBA8DB6E}">
      <dgm:prSet/>
      <dgm:spPr/>
      <dgm:t>
        <a:bodyPr/>
        <a:lstStyle/>
        <a:p>
          <a:endParaRPr lang="en-US"/>
        </a:p>
      </dgm:t>
    </dgm:pt>
    <dgm:pt modelId="{2CF70500-CD0F-46E9-9250-C057BCDBE8C0}">
      <dgm:prSet/>
      <dgm:spPr/>
      <dgm:t>
        <a:bodyPr/>
        <a:lstStyle/>
        <a:p>
          <a:pPr>
            <a:lnSpc>
              <a:spcPct val="100000"/>
            </a:lnSpc>
            <a:spcAft>
              <a:spcPct val="15000"/>
            </a:spcAft>
          </a:pPr>
          <a:r>
            <a:rPr lang="en-US" dirty="0">
              <a:latin typeface="Times New Roman" panose="02020603050405020304" pitchFamily="18" charset="0"/>
              <a:cs typeface="Times New Roman" panose="02020603050405020304" pitchFamily="18" charset="0"/>
            </a:rPr>
            <a:t>“Here’s the feedback, and I want to walk through it with you.”</a:t>
          </a:r>
        </a:p>
      </dgm:t>
    </dgm:pt>
    <dgm:pt modelId="{E6341FDE-BF67-427F-ACFA-6B68F76A86A5}" type="parTrans" cxnId="{64DAD93A-21AA-4947-BD03-1051D93DBAD1}">
      <dgm:prSet/>
      <dgm:spPr/>
      <dgm:t>
        <a:bodyPr/>
        <a:lstStyle/>
        <a:p>
          <a:endParaRPr lang="en-US"/>
        </a:p>
      </dgm:t>
    </dgm:pt>
    <dgm:pt modelId="{5431095A-F62B-4AD9-BB91-BB70291B6403}" type="sibTrans" cxnId="{64DAD93A-21AA-4947-BD03-1051D93DBAD1}">
      <dgm:prSet/>
      <dgm:spPr/>
      <dgm:t>
        <a:bodyPr/>
        <a:lstStyle/>
        <a:p>
          <a:endParaRPr lang="en-US"/>
        </a:p>
      </dgm:t>
    </dgm:pt>
    <dgm:pt modelId="{0DCC4F68-A17C-419B-BB3A-FE2CEBF7EDB7}">
      <dgm:prSet custT="1"/>
      <dgm:spPr/>
      <dgm:t>
        <a:bodyPr/>
        <a:lstStyle/>
        <a:p>
          <a:pPr marL="0" lvl="0" indent="0" algn="ctr" defTabSz="1066800">
            <a:lnSpc>
              <a:spcPct val="90000"/>
            </a:lnSpc>
            <a:spcBef>
              <a:spcPct val="0"/>
            </a:spcBef>
            <a:spcAft>
              <a:spcPct val="35000"/>
            </a:spcAft>
            <a:buNone/>
          </a:pPr>
          <a:r>
            <a:rPr lang="en-US" sz="2400" b="1" kern="1200" dirty="0">
              <a:solidFill>
                <a:srgbClr val="FFFFFF"/>
              </a:solidFill>
              <a:latin typeface="Times New Roman" panose="02020603050405020304" pitchFamily="18" charset="0"/>
              <a:ea typeface="+mn-ea"/>
              <a:cs typeface="Times New Roman" panose="02020603050405020304" pitchFamily="18" charset="0"/>
            </a:rPr>
            <a:t>When Addressing Performance Compared to Expectations</a:t>
          </a:r>
        </a:p>
      </dgm:t>
    </dgm:pt>
    <dgm:pt modelId="{A07518E4-AD00-484D-A466-E4047F1481E0}" type="parTrans" cxnId="{4AE3FC34-A7AB-4D96-925E-D73F7A091329}">
      <dgm:prSet/>
      <dgm:spPr/>
      <dgm:t>
        <a:bodyPr/>
        <a:lstStyle/>
        <a:p>
          <a:endParaRPr lang="en-US"/>
        </a:p>
      </dgm:t>
    </dgm:pt>
    <dgm:pt modelId="{90AB2AF0-CCE0-45BC-933F-34606BDCEB4A}" type="sibTrans" cxnId="{4AE3FC34-A7AB-4D96-925E-D73F7A091329}">
      <dgm:prSet/>
      <dgm:spPr/>
      <dgm:t>
        <a:bodyPr/>
        <a:lstStyle/>
        <a:p>
          <a:endParaRPr lang="en-US"/>
        </a:p>
      </dgm:t>
    </dgm:pt>
    <dgm:pt modelId="{01DD9176-8D8D-4671-BCA7-48B6E007B6B9}">
      <dgm:prSet/>
      <dgm:spPr/>
      <dgm:t>
        <a:bodyPr/>
        <a:lstStyle/>
        <a:p>
          <a:pPr>
            <a:lnSpc>
              <a:spcPct val="100000"/>
            </a:lnSpc>
            <a:spcAft>
              <a:spcPts val="600"/>
            </a:spcAft>
          </a:pPr>
          <a:r>
            <a:rPr lang="en-US" b="1" dirty="0">
              <a:latin typeface="Times New Roman" panose="02020603050405020304" pitchFamily="18" charset="0"/>
              <a:cs typeface="Times New Roman" panose="02020603050405020304" pitchFamily="18" charset="0"/>
            </a:rPr>
            <a:t>Instead of…</a:t>
          </a:r>
          <a:endParaRPr lang="en-US" dirty="0">
            <a:latin typeface="Times New Roman" panose="02020603050405020304" pitchFamily="18" charset="0"/>
            <a:cs typeface="Times New Roman" panose="02020603050405020304" pitchFamily="18" charset="0"/>
          </a:endParaRPr>
        </a:p>
      </dgm:t>
    </dgm:pt>
    <dgm:pt modelId="{52C5EA55-04FB-4848-99E9-E9A1C919BD27}" type="parTrans" cxnId="{5359C2F5-26BF-4B3A-A1D1-091A45B29268}">
      <dgm:prSet/>
      <dgm:spPr/>
      <dgm:t>
        <a:bodyPr/>
        <a:lstStyle/>
        <a:p>
          <a:endParaRPr lang="en-US"/>
        </a:p>
      </dgm:t>
    </dgm:pt>
    <dgm:pt modelId="{E1DC7836-1DC5-4EDD-8BED-05D697439469}" type="sibTrans" cxnId="{5359C2F5-26BF-4B3A-A1D1-091A45B29268}">
      <dgm:prSet/>
      <dgm:spPr/>
      <dgm:t>
        <a:bodyPr/>
        <a:lstStyle/>
        <a:p>
          <a:endParaRPr lang="en-US"/>
        </a:p>
      </dgm:t>
    </dgm:pt>
    <dgm:pt modelId="{520BFD5E-2FCD-4248-9941-C9F2014D54BF}">
      <dgm:prSet/>
      <dgm:spPr/>
      <dgm:t>
        <a:bodyPr/>
        <a:lstStyle/>
        <a:p>
          <a:pPr>
            <a:lnSpc>
              <a:spcPct val="100000"/>
            </a:lnSpc>
            <a:spcAft>
              <a:spcPct val="15000"/>
            </a:spcAft>
          </a:pPr>
          <a:r>
            <a:rPr lang="en-US" dirty="0">
              <a:latin typeface="Times New Roman" panose="02020603050405020304" pitchFamily="18" charset="0"/>
              <a:cs typeface="Times New Roman" panose="02020603050405020304" pitchFamily="18" charset="0"/>
            </a:rPr>
            <a:t>“Everyone else is doing fine.”</a:t>
          </a:r>
        </a:p>
      </dgm:t>
    </dgm:pt>
    <dgm:pt modelId="{6DA3E540-12A9-4EA3-A683-8DE440DCFF2E}" type="parTrans" cxnId="{8954EE76-2F7E-4627-8A09-F99C53A59223}">
      <dgm:prSet/>
      <dgm:spPr/>
      <dgm:t>
        <a:bodyPr/>
        <a:lstStyle/>
        <a:p>
          <a:endParaRPr lang="en-US"/>
        </a:p>
      </dgm:t>
    </dgm:pt>
    <dgm:pt modelId="{24A98163-00B2-4F8B-8F58-D39AC9CEF0CD}" type="sibTrans" cxnId="{8954EE76-2F7E-4627-8A09-F99C53A59223}">
      <dgm:prSet/>
      <dgm:spPr/>
      <dgm:t>
        <a:bodyPr/>
        <a:lstStyle/>
        <a:p>
          <a:endParaRPr lang="en-US"/>
        </a:p>
      </dgm:t>
    </dgm:pt>
    <dgm:pt modelId="{F441F73A-EB4E-4E39-985E-EEDEB799DC6C}">
      <dgm:prSet/>
      <dgm:spPr/>
      <dgm:t>
        <a:bodyPr/>
        <a:lstStyle/>
        <a:p>
          <a:pPr>
            <a:lnSpc>
              <a:spcPct val="100000"/>
            </a:lnSpc>
            <a:spcAft>
              <a:spcPct val="15000"/>
            </a:spcAft>
          </a:pPr>
          <a:r>
            <a:rPr lang="en-US" dirty="0">
              <a:latin typeface="Times New Roman" panose="02020603050405020304" pitchFamily="18" charset="0"/>
              <a:cs typeface="Times New Roman" panose="02020603050405020304" pitchFamily="18" charset="0"/>
            </a:rPr>
            <a:t>“Meets expectations for now.”</a:t>
          </a:r>
        </a:p>
      </dgm:t>
    </dgm:pt>
    <dgm:pt modelId="{FDB7D4B3-8462-4E90-9115-E1A462F50077}" type="parTrans" cxnId="{2FB95D1B-6192-4EDA-94E3-856CCD356E71}">
      <dgm:prSet/>
      <dgm:spPr/>
      <dgm:t>
        <a:bodyPr/>
        <a:lstStyle/>
        <a:p>
          <a:endParaRPr lang="en-US"/>
        </a:p>
      </dgm:t>
    </dgm:pt>
    <dgm:pt modelId="{322E7399-E248-4593-96CE-A6C1096B8F86}" type="sibTrans" cxnId="{2FB95D1B-6192-4EDA-94E3-856CCD356E71}">
      <dgm:prSet/>
      <dgm:spPr/>
      <dgm:t>
        <a:bodyPr/>
        <a:lstStyle/>
        <a:p>
          <a:endParaRPr lang="en-US"/>
        </a:p>
      </dgm:t>
    </dgm:pt>
    <dgm:pt modelId="{A18DAE1F-DB0D-4A69-AD21-A9C15FF22BC5}">
      <dgm:prSet/>
      <dgm:spPr/>
      <dgm:t>
        <a:body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“We’ll see what happens next year.”</a:t>
          </a:r>
        </a:p>
      </dgm:t>
    </dgm:pt>
    <dgm:pt modelId="{BDB3930A-15CB-40CC-9EDB-59C0366092F1}" type="parTrans" cxnId="{447AFC9D-9BE8-4666-B1D7-D441DC3CB6CD}">
      <dgm:prSet/>
      <dgm:spPr/>
      <dgm:t>
        <a:bodyPr/>
        <a:lstStyle/>
        <a:p>
          <a:endParaRPr lang="en-US"/>
        </a:p>
      </dgm:t>
    </dgm:pt>
    <dgm:pt modelId="{C7BF0BAF-B7E3-436D-B5F5-4A4AADD522D2}" type="sibTrans" cxnId="{447AFC9D-9BE8-4666-B1D7-D441DC3CB6CD}">
      <dgm:prSet/>
      <dgm:spPr/>
      <dgm:t>
        <a:bodyPr/>
        <a:lstStyle/>
        <a:p>
          <a:endParaRPr lang="en-US"/>
        </a:p>
      </dgm:t>
    </dgm:pt>
    <dgm:pt modelId="{CBBB8D20-30F1-4D95-A6EA-84CE6F44806F}">
      <dgm:prSet/>
      <dgm:spPr/>
      <dgm:t>
        <a:bodyPr/>
        <a:lstStyle/>
        <a:p>
          <a:pPr>
            <a:lnSpc>
              <a:spcPct val="100000"/>
            </a:lnSpc>
            <a:spcAft>
              <a:spcPct val="15000"/>
            </a:spcAft>
          </a:pPr>
          <a:r>
            <a:rPr lang="en-US" b="1" dirty="0">
              <a:latin typeface="Times New Roman" panose="02020603050405020304" pitchFamily="18" charset="0"/>
              <a:cs typeface="Times New Roman" panose="02020603050405020304" pitchFamily="18" charset="0"/>
            </a:rPr>
            <a:t>Say this instead…</a:t>
          </a:r>
          <a:endParaRPr lang="en-US" dirty="0">
            <a:latin typeface="Times New Roman" panose="02020603050405020304" pitchFamily="18" charset="0"/>
            <a:cs typeface="Times New Roman" panose="02020603050405020304" pitchFamily="18" charset="0"/>
          </a:endParaRPr>
        </a:p>
      </dgm:t>
    </dgm:pt>
    <dgm:pt modelId="{8D1205FC-A755-4305-A5EA-6A000188DAC8}" type="parTrans" cxnId="{BED733EA-EE33-4C0A-85D6-4C2E0F96FCED}">
      <dgm:prSet/>
      <dgm:spPr/>
      <dgm:t>
        <a:bodyPr/>
        <a:lstStyle/>
        <a:p>
          <a:endParaRPr lang="en-US"/>
        </a:p>
      </dgm:t>
    </dgm:pt>
    <dgm:pt modelId="{A4AC7E81-E3F9-4C5C-BA0E-8118C8375A38}" type="sibTrans" cxnId="{BED733EA-EE33-4C0A-85D6-4C2E0F96FCED}">
      <dgm:prSet/>
      <dgm:spPr/>
      <dgm:t>
        <a:bodyPr/>
        <a:lstStyle/>
        <a:p>
          <a:endParaRPr lang="en-US"/>
        </a:p>
      </dgm:t>
    </dgm:pt>
    <dgm:pt modelId="{FA7CD207-3454-4DBA-8D62-8F2A8DD8BCCC}">
      <dgm:prSet/>
      <dgm:spPr/>
      <dgm:t>
        <a:body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“Here’s how performance aligns with the expectations of the role.”</a:t>
          </a:r>
        </a:p>
      </dgm:t>
    </dgm:pt>
    <dgm:pt modelId="{1ADE27EE-B425-4A8E-B002-5CAFAFB93218}" type="parTrans" cxnId="{523E8BBD-E9C4-4C98-A539-44F463DB5A20}">
      <dgm:prSet/>
      <dgm:spPr/>
      <dgm:t>
        <a:bodyPr/>
        <a:lstStyle/>
        <a:p>
          <a:endParaRPr lang="en-US"/>
        </a:p>
      </dgm:t>
    </dgm:pt>
    <dgm:pt modelId="{06BB8C93-2F7A-44C3-8AFE-924C4819F096}" type="sibTrans" cxnId="{523E8BBD-E9C4-4C98-A539-44F463DB5A20}">
      <dgm:prSet/>
      <dgm:spPr/>
      <dgm:t>
        <a:bodyPr/>
        <a:lstStyle/>
        <a:p>
          <a:endParaRPr lang="en-US"/>
        </a:p>
      </dgm:t>
    </dgm:pt>
    <dgm:pt modelId="{19C52F55-7316-4FA0-97B8-CFFAADAFD813}">
      <dgm:prSet/>
      <dgm:spPr/>
      <dgm:t>
        <a:body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“You’re meeting expectations in X areas; growth is needed in Y.”</a:t>
          </a:r>
        </a:p>
      </dgm:t>
    </dgm:pt>
    <dgm:pt modelId="{18390EF8-872A-4249-A1D8-8A55B568DAFD}" type="parTrans" cxnId="{132FC068-B8EE-455E-B41E-8DC4E01C4B1C}">
      <dgm:prSet/>
      <dgm:spPr/>
      <dgm:t>
        <a:bodyPr/>
        <a:lstStyle/>
        <a:p>
          <a:endParaRPr lang="en-US"/>
        </a:p>
      </dgm:t>
    </dgm:pt>
    <dgm:pt modelId="{75A364A3-D7CD-4CAB-845B-C408495702E7}" type="sibTrans" cxnId="{132FC068-B8EE-455E-B41E-8DC4E01C4B1C}">
      <dgm:prSet/>
      <dgm:spPr/>
      <dgm:t>
        <a:bodyPr/>
        <a:lstStyle/>
        <a:p>
          <a:endParaRPr lang="en-US"/>
        </a:p>
      </dgm:t>
    </dgm:pt>
    <dgm:pt modelId="{1216554E-E7AB-42AF-B9E0-D4123F08D4A1}">
      <dgm:prSet/>
      <dgm:spPr/>
      <dgm:t>
        <a:bodyPr/>
        <a:lstStyle/>
        <a:p>
          <a:pPr>
            <a:lnSpc>
              <a:spcPct val="100000"/>
            </a:lnSpc>
            <a:spcAft>
              <a:spcPct val="15000"/>
            </a:spcAft>
          </a:pPr>
          <a:r>
            <a:rPr lang="en-US" dirty="0">
              <a:latin typeface="Times New Roman" panose="02020603050405020304" pitchFamily="18" charset="0"/>
              <a:cs typeface="Times New Roman" panose="02020603050405020304" pitchFamily="18" charset="0"/>
            </a:rPr>
            <a:t>“These are the focus areas we’ll revisit in our next check‑in.”</a:t>
          </a:r>
        </a:p>
      </dgm:t>
    </dgm:pt>
    <dgm:pt modelId="{53B2DFA0-6A23-4103-A93A-10FBFD9B5C3F}" type="parTrans" cxnId="{499C028C-6250-45AD-9610-33D7F6556267}">
      <dgm:prSet/>
      <dgm:spPr/>
      <dgm:t>
        <a:bodyPr/>
        <a:lstStyle/>
        <a:p>
          <a:endParaRPr lang="en-US"/>
        </a:p>
      </dgm:t>
    </dgm:pt>
    <dgm:pt modelId="{33852314-CCBF-43E4-B873-E02D60ED4042}" type="sibTrans" cxnId="{499C028C-6250-45AD-9610-33D7F6556267}">
      <dgm:prSet/>
      <dgm:spPr/>
      <dgm:t>
        <a:bodyPr/>
        <a:lstStyle/>
        <a:p>
          <a:endParaRPr lang="en-US"/>
        </a:p>
      </dgm:t>
    </dgm:pt>
    <dgm:pt modelId="{09B80BC6-4707-4467-B17A-2C91553108BA}" type="pres">
      <dgm:prSet presAssocID="{C2650703-381F-4B55-AAE2-03DE44918B68}" presName="Name0" presStyleCnt="0">
        <dgm:presLayoutVars>
          <dgm:dir/>
          <dgm:animLvl val="lvl"/>
          <dgm:resizeHandles val="exact"/>
        </dgm:presLayoutVars>
      </dgm:prSet>
      <dgm:spPr/>
    </dgm:pt>
    <dgm:pt modelId="{EAE9C0F0-3A44-46AD-9B66-00A7DE9874F9}" type="pres">
      <dgm:prSet presAssocID="{9CB222F6-BB75-4A40-B94E-4B250D43FB86}" presName="composite" presStyleCnt="0"/>
      <dgm:spPr/>
    </dgm:pt>
    <dgm:pt modelId="{895B87ED-F8A3-4827-84BC-E94332E42B2C}" type="pres">
      <dgm:prSet presAssocID="{9CB222F6-BB75-4A40-B94E-4B250D43FB86}" presName="parTx" presStyleLbl="node1" presStyleIdx="0" presStyleCnt="2">
        <dgm:presLayoutVars>
          <dgm:chMax val="0"/>
          <dgm:chPref val="0"/>
          <dgm:bulletEnabled val="1"/>
        </dgm:presLayoutVars>
      </dgm:prSet>
      <dgm:spPr/>
    </dgm:pt>
    <dgm:pt modelId="{84CE08E5-42E1-4E8F-8866-C4470588D670}" type="pres">
      <dgm:prSet presAssocID="{9CB222F6-BB75-4A40-B94E-4B250D43FB86}" presName="desTx" presStyleLbl="revTx" presStyleIdx="0" presStyleCnt="2" custLinFactNeighborX="1166" custLinFactNeighborY="-2242">
        <dgm:presLayoutVars>
          <dgm:bulletEnabled val="1"/>
        </dgm:presLayoutVars>
      </dgm:prSet>
      <dgm:spPr/>
    </dgm:pt>
    <dgm:pt modelId="{617138EE-6C4C-4E9B-9A9A-188D08A4AA87}" type="pres">
      <dgm:prSet presAssocID="{5B341E71-BE30-4B8F-9C12-46103C1A2B28}" presName="space" presStyleCnt="0"/>
      <dgm:spPr/>
    </dgm:pt>
    <dgm:pt modelId="{AE0BD39C-E94D-4CC9-8444-3E11B33F9A67}" type="pres">
      <dgm:prSet presAssocID="{0DCC4F68-A17C-419B-BB3A-FE2CEBF7EDB7}" presName="composite" presStyleCnt="0"/>
      <dgm:spPr/>
    </dgm:pt>
    <dgm:pt modelId="{C52AC519-2E10-44CC-9219-808B931CCD10}" type="pres">
      <dgm:prSet presAssocID="{0DCC4F68-A17C-419B-BB3A-FE2CEBF7EDB7}" presName="parTx" presStyleLbl="node1" presStyleIdx="1" presStyleCnt="2">
        <dgm:presLayoutVars>
          <dgm:chMax val="0"/>
          <dgm:chPref val="0"/>
          <dgm:bulletEnabled val="1"/>
        </dgm:presLayoutVars>
      </dgm:prSet>
      <dgm:spPr/>
    </dgm:pt>
    <dgm:pt modelId="{359FCEFE-114F-402D-864E-B4C15A6D4482}" type="pres">
      <dgm:prSet presAssocID="{0DCC4F68-A17C-419B-BB3A-FE2CEBF7EDB7}" presName="desTx" presStyleLbl="revTx" presStyleIdx="1" presStyleCnt="2" custLinFactNeighborX="2649" custLinFactNeighborY="-1333">
        <dgm:presLayoutVars>
          <dgm:bulletEnabled val="1"/>
        </dgm:presLayoutVars>
      </dgm:prSet>
      <dgm:spPr/>
    </dgm:pt>
  </dgm:ptLst>
  <dgm:cxnLst>
    <dgm:cxn modelId="{981E5701-22A1-4B51-96DF-2D19665AE69C}" type="presOf" srcId="{A18DAE1F-DB0D-4A69-AD21-A9C15FF22BC5}" destId="{359FCEFE-114F-402D-864E-B4C15A6D4482}" srcOrd="0" destOrd="3" presId="urn:microsoft.com/office/officeart/2005/8/layout/chevron1"/>
    <dgm:cxn modelId="{6A7FA704-8392-4DAF-979F-D8E9AEFA7063}" type="presOf" srcId="{433E23A9-7295-4F8A-B74D-AE3382E318C5}" destId="{84CE08E5-42E1-4E8F-8866-C4470588D670}" srcOrd="0" destOrd="5" presId="urn:microsoft.com/office/officeart/2005/8/layout/chevron1"/>
    <dgm:cxn modelId="{FEA3CB07-66A5-4537-BFC0-C0A2D6FC8D38}" type="presOf" srcId="{9CB222F6-BB75-4A40-B94E-4B250D43FB86}" destId="{895B87ED-F8A3-4827-84BC-E94332E42B2C}" srcOrd="0" destOrd="0" presId="urn:microsoft.com/office/officeart/2005/8/layout/chevron1"/>
    <dgm:cxn modelId="{2FB95D1B-6192-4EDA-94E3-856CCD356E71}" srcId="{01DD9176-8D8D-4671-BCA7-48B6E007B6B9}" destId="{F441F73A-EB4E-4E39-985E-EEDEB799DC6C}" srcOrd="1" destOrd="0" parTransId="{FDB7D4B3-8462-4E90-9115-E1A462F50077}" sibTransId="{322E7399-E248-4593-96CE-A6C1096B8F86}"/>
    <dgm:cxn modelId="{4C7F451D-FBFE-4B0C-BCCC-9866909D2AA6}" type="presOf" srcId="{89A71202-0EA2-4AFE-9987-B05964AAA730}" destId="{84CE08E5-42E1-4E8F-8866-C4470588D670}" srcOrd="0" destOrd="4" presId="urn:microsoft.com/office/officeart/2005/8/layout/chevron1"/>
    <dgm:cxn modelId="{ED6A171F-204A-43E6-8230-D138B695009A}" type="presOf" srcId="{0DCC4F68-A17C-419B-BB3A-FE2CEBF7EDB7}" destId="{C52AC519-2E10-44CC-9219-808B931CCD10}" srcOrd="0" destOrd="0" presId="urn:microsoft.com/office/officeart/2005/8/layout/chevron1"/>
    <dgm:cxn modelId="{43A21827-389B-42C9-A416-4A6AD7464F3A}" type="presOf" srcId="{1216554E-E7AB-42AF-B9E0-D4123F08D4A1}" destId="{359FCEFE-114F-402D-864E-B4C15A6D4482}" srcOrd="0" destOrd="7" presId="urn:microsoft.com/office/officeart/2005/8/layout/chevron1"/>
    <dgm:cxn modelId="{19630C29-1A44-42C8-9CB7-72C865483DFA}" type="presOf" srcId="{C2650703-381F-4B55-AAE2-03DE44918B68}" destId="{09B80BC6-4707-4467-B17A-2C91553108BA}" srcOrd="0" destOrd="0" presId="urn:microsoft.com/office/officeart/2005/8/layout/chevron1"/>
    <dgm:cxn modelId="{83331D2D-BEC6-4CA6-93C9-ECE99FC034D1}" srcId="{E47F69FC-2398-4117-BCA2-0EB74962C81F}" destId="{E8F211B4-154F-4C62-B7F2-D8DAD8C7BA3F}" srcOrd="1" destOrd="0" parTransId="{CC23E15D-D1D1-4390-9B93-BFA483C7CD75}" sibTransId="{066F4E92-4E8A-425A-9A9E-0BF80884847B}"/>
    <dgm:cxn modelId="{4AE3FC34-A7AB-4D96-925E-D73F7A091329}" srcId="{C2650703-381F-4B55-AAE2-03DE44918B68}" destId="{0DCC4F68-A17C-419B-BB3A-FE2CEBF7EDB7}" srcOrd="1" destOrd="0" parTransId="{A07518E4-AD00-484D-A466-E4047F1481E0}" sibTransId="{90AB2AF0-CCE0-45BC-933F-34606BDCEB4A}"/>
    <dgm:cxn modelId="{5BA02738-01AF-45C6-AABC-E141728A55E7}" type="presOf" srcId="{AC7B43D0-C31C-4B17-9058-EB01B65AFDB5}" destId="{84CE08E5-42E1-4E8F-8866-C4470588D670}" srcOrd="0" destOrd="6" presId="urn:microsoft.com/office/officeart/2005/8/layout/chevron1"/>
    <dgm:cxn modelId="{64DAD93A-21AA-4947-BD03-1051D93DBAD1}" srcId="{89A71202-0EA2-4AFE-9987-B05964AAA730}" destId="{2CF70500-CD0F-46E9-9250-C057BCDBE8C0}" srcOrd="2" destOrd="0" parTransId="{E6341FDE-BF67-427F-ACFA-6B68F76A86A5}" sibTransId="{5431095A-F62B-4AD9-BB91-BB70291B6403}"/>
    <dgm:cxn modelId="{132FC068-B8EE-455E-B41E-8DC4E01C4B1C}" srcId="{CBBB8D20-30F1-4D95-A6EA-84CE6F44806F}" destId="{19C52F55-7316-4FA0-97B8-CFFAADAFD813}" srcOrd="1" destOrd="0" parTransId="{18390EF8-872A-4249-A1D8-8A55B568DAFD}" sibTransId="{75A364A3-D7CD-4CAB-845B-C408495702E7}"/>
    <dgm:cxn modelId="{8954EE76-2F7E-4627-8A09-F99C53A59223}" srcId="{01DD9176-8D8D-4671-BCA7-48B6E007B6B9}" destId="{520BFD5E-2FCD-4248-9941-C9F2014D54BF}" srcOrd="0" destOrd="0" parTransId="{6DA3E540-12A9-4EA3-A683-8DE440DCFF2E}" sibTransId="{24A98163-00B2-4F8B-8F58-D39AC9CEF0CD}"/>
    <dgm:cxn modelId="{A741017A-4B85-45DD-A5D5-A056B52B0CD5}" srcId="{C2650703-381F-4B55-AAE2-03DE44918B68}" destId="{9CB222F6-BB75-4A40-B94E-4B250D43FB86}" srcOrd="0" destOrd="0" parTransId="{EFF83B87-C07F-4F89-99E5-B5C9206367EC}" sibTransId="{5B341E71-BE30-4B8F-9C12-46103C1A2B28}"/>
    <dgm:cxn modelId="{1E5D945A-3B64-49E1-8D20-0873D5B19C07}" type="presOf" srcId="{3ADAD689-6781-4DB1-A1FD-A84063331469}" destId="{84CE08E5-42E1-4E8F-8866-C4470588D670}" srcOrd="0" destOrd="3" presId="urn:microsoft.com/office/officeart/2005/8/layout/chevron1"/>
    <dgm:cxn modelId="{9558407B-8404-4803-8D93-0AED55A23DAD}" type="presOf" srcId="{F441F73A-EB4E-4E39-985E-EEDEB799DC6C}" destId="{359FCEFE-114F-402D-864E-B4C15A6D4482}" srcOrd="0" destOrd="2" presId="urn:microsoft.com/office/officeart/2005/8/layout/chevron1"/>
    <dgm:cxn modelId="{67544288-5E58-443B-8148-98C191968185}" srcId="{89A71202-0EA2-4AFE-9987-B05964AAA730}" destId="{433E23A9-7295-4F8A-B74D-AE3382E318C5}" srcOrd="0" destOrd="0" parTransId="{8959F950-6B39-408F-A718-9DE5AFB79EF5}" sibTransId="{4A144AB6-D8A2-442E-896A-2EAE00265EBD}"/>
    <dgm:cxn modelId="{499C028C-6250-45AD-9610-33D7F6556267}" srcId="{CBBB8D20-30F1-4D95-A6EA-84CE6F44806F}" destId="{1216554E-E7AB-42AF-B9E0-D4123F08D4A1}" srcOrd="2" destOrd="0" parTransId="{53B2DFA0-6A23-4103-A93A-10FBFD9B5C3F}" sibTransId="{33852314-CCBF-43E4-B873-E02D60ED4042}"/>
    <dgm:cxn modelId="{1B26FB8E-499B-4D0A-9F52-4A37445A6D48}" type="presOf" srcId="{01DD9176-8D8D-4671-BCA7-48B6E007B6B9}" destId="{359FCEFE-114F-402D-864E-B4C15A6D4482}" srcOrd="0" destOrd="0" presId="urn:microsoft.com/office/officeart/2005/8/layout/chevron1"/>
    <dgm:cxn modelId="{51FA9E94-38A1-4E5A-8BFD-16BFAA493ADF}" type="presOf" srcId="{E47F69FC-2398-4117-BCA2-0EB74962C81F}" destId="{84CE08E5-42E1-4E8F-8866-C4470588D670}" srcOrd="0" destOrd="0" presId="urn:microsoft.com/office/officeart/2005/8/layout/chevron1"/>
    <dgm:cxn modelId="{462EC79C-C90D-48A1-A696-4041BBA8DB6E}" srcId="{89A71202-0EA2-4AFE-9987-B05964AAA730}" destId="{AC7B43D0-C31C-4B17-9058-EB01B65AFDB5}" srcOrd="1" destOrd="0" parTransId="{9C4C7386-A226-4616-A12D-669B95DF13DE}" sibTransId="{1B7F84E2-F4BA-456F-8909-C837BBD6F8B9}"/>
    <dgm:cxn modelId="{3976529D-C3BD-4BBC-9681-953F4B88A535}" type="presOf" srcId="{FA7CD207-3454-4DBA-8D62-8F2A8DD8BCCC}" destId="{359FCEFE-114F-402D-864E-B4C15A6D4482}" srcOrd="0" destOrd="5" presId="urn:microsoft.com/office/officeart/2005/8/layout/chevron1"/>
    <dgm:cxn modelId="{447AFC9D-9BE8-4666-B1D7-D441DC3CB6CD}" srcId="{01DD9176-8D8D-4671-BCA7-48B6E007B6B9}" destId="{A18DAE1F-DB0D-4A69-AD21-A9C15FF22BC5}" srcOrd="2" destOrd="0" parTransId="{BDB3930A-15CB-40CC-9EDB-59C0366092F1}" sibTransId="{C7BF0BAF-B7E3-436D-B5F5-4A4AADD522D2}"/>
    <dgm:cxn modelId="{0DEA59A3-126A-4C2D-BCCC-FC4A8DC72BF2}" srcId="{9CB222F6-BB75-4A40-B94E-4B250D43FB86}" destId="{E47F69FC-2398-4117-BCA2-0EB74962C81F}" srcOrd="0" destOrd="0" parTransId="{25FEBA89-712E-4305-8DF4-E2D2A8000BC8}" sibTransId="{B23E9ECA-1A8F-4F12-BDF0-272FA3F9DFA5}"/>
    <dgm:cxn modelId="{736040A4-8C38-49F1-9ED6-B11A1BD862C0}" type="presOf" srcId="{520BFD5E-2FCD-4248-9941-C9F2014D54BF}" destId="{359FCEFE-114F-402D-864E-B4C15A6D4482}" srcOrd="0" destOrd="1" presId="urn:microsoft.com/office/officeart/2005/8/layout/chevron1"/>
    <dgm:cxn modelId="{EACD50B0-D884-4331-AEB4-3A502B71B2BB}" type="presOf" srcId="{E8F211B4-154F-4C62-B7F2-D8DAD8C7BA3F}" destId="{84CE08E5-42E1-4E8F-8866-C4470588D670}" srcOrd="0" destOrd="2" presId="urn:microsoft.com/office/officeart/2005/8/layout/chevron1"/>
    <dgm:cxn modelId="{4ACDF6B8-07A6-486E-BB30-1A44FBF5D4B2}" srcId="{E47F69FC-2398-4117-BCA2-0EB74962C81F}" destId="{3ADAD689-6781-4DB1-A1FD-A84063331469}" srcOrd="2" destOrd="0" parTransId="{47EC97C2-5C7C-4DB2-B8B5-9C8A351CF88C}" sibTransId="{B715AED5-DD36-4F87-B2DA-737688516995}"/>
    <dgm:cxn modelId="{523E8BBD-E9C4-4C98-A539-44F463DB5A20}" srcId="{CBBB8D20-30F1-4D95-A6EA-84CE6F44806F}" destId="{FA7CD207-3454-4DBA-8D62-8F2A8DD8BCCC}" srcOrd="0" destOrd="0" parTransId="{1ADE27EE-B425-4A8E-B002-5CAFAFB93218}" sibTransId="{06BB8C93-2F7A-44C3-8AFE-924C4819F096}"/>
    <dgm:cxn modelId="{9B98FEBD-620A-438B-9AA8-2AEDCF547B0E}" type="presOf" srcId="{CBBB8D20-30F1-4D95-A6EA-84CE6F44806F}" destId="{359FCEFE-114F-402D-864E-B4C15A6D4482}" srcOrd="0" destOrd="4" presId="urn:microsoft.com/office/officeart/2005/8/layout/chevron1"/>
    <dgm:cxn modelId="{71D599D0-B1B1-4CB0-8FAB-B4A6A40E3845}" type="presOf" srcId="{19C52F55-7316-4FA0-97B8-CFFAADAFD813}" destId="{359FCEFE-114F-402D-864E-B4C15A6D4482}" srcOrd="0" destOrd="6" presId="urn:microsoft.com/office/officeart/2005/8/layout/chevron1"/>
    <dgm:cxn modelId="{B64CA8D9-3A55-41BF-AB09-0AB40A0BA1E1}" type="presOf" srcId="{2CF70500-CD0F-46E9-9250-C057BCDBE8C0}" destId="{84CE08E5-42E1-4E8F-8866-C4470588D670}" srcOrd="0" destOrd="7" presId="urn:microsoft.com/office/officeart/2005/8/layout/chevron1"/>
    <dgm:cxn modelId="{C6B9F2DA-F8F1-431B-8E59-1C5B5E350827}" srcId="{9CB222F6-BB75-4A40-B94E-4B250D43FB86}" destId="{89A71202-0EA2-4AFE-9987-B05964AAA730}" srcOrd="1" destOrd="0" parTransId="{279B8158-3CDE-4082-8C9E-91E27F1B5373}" sibTransId="{736A8E4B-9681-4E03-8B3A-8546CB597C7F}"/>
    <dgm:cxn modelId="{62F1ABE3-0D42-4DF9-A635-2FEF0AFAD5E0}" type="presOf" srcId="{5D78059D-0BA4-45C7-97EB-C7AF53D021D8}" destId="{84CE08E5-42E1-4E8F-8866-C4470588D670}" srcOrd="0" destOrd="1" presId="urn:microsoft.com/office/officeart/2005/8/layout/chevron1"/>
    <dgm:cxn modelId="{BED733EA-EE33-4C0A-85D6-4C2E0F96FCED}" srcId="{0DCC4F68-A17C-419B-BB3A-FE2CEBF7EDB7}" destId="{CBBB8D20-30F1-4D95-A6EA-84CE6F44806F}" srcOrd="1" destOrd="0" parTransId="{8D1205FC-A755-4305-A5EA-6A000188DAC8}" sibTransId="{A4AC7E81-E3F9-4C5C-BA0E-8118C8375A38}"/>
    <dgm:cxn modelId="{0E808CF4-4BBA-4B5E-B713-BDCBFDBF3A3C}" srcId="{E47F69FC-2398-4117-BCA2-0EB74962C81F}" destId="{5D78059D-0BA4-45C7-97EB-C7AF53D021D8}" srcOrd="0" destOrd="0" parTransId="{A5598F79-BA72-4573-B4E3-3508386DF368}" sibTransId="{C4BAAFF8-AD65-447F-B1CE-A799DD960FC9}"/>
    <dgm:cxn modelId="{5359C2F5-26BF-4B3A-A1D1-091A45B29268}" srcId="{0DCC4F68-A17C-419B-BB3A-FE2CEBF7EDB7}" destId="{01DD9176-8D8D-4671-BCA7-48B6E007B6B9}" srcOrd="0" destOrd="0" parTransId="{52C5EA55-04FB-4848-99E9-E9A1C919BD27}" sibTransId="{E1DC7836-1DC5-4EDD-8BED-05D697439469}"/>
    <dgm:cxn modelId="{84246347-9783-4665-B3E9-A0474E6626E3}" type="presParOf" srcId="{09B80BC6-4707-4467-B17A-2C91553108BA}" destId="{EAE9C0F0-3A44-46AD-9B66-00A7DE9874F9}" srcOrd="0" destOrd="0" presId="urn:microsoft.com/office/officeart/2005/8/layout/chevron1"/>
    <dgm:cxn modelId="{5648968C-77BC-4DD7-988F-CEAD0FFD239E}" type="presParOf" srcId="{EAE9C0F0-3A44-46AD-9B66-00A7DE9874F9}" destId="{895B87ED-F8A3-4827-84BC-E94332E42B2C}" srcOrd="0" destOrd="0" presId="urn:microsoft.com/office/officeart/2005/8/layout/chevron1"/>
    <dgm:cxn modelId="{D582F1BD-BA0C-42C5-BB90-DD595B20B66A}" type="presParOf" srcId="{EAE9C0F0-3A44-46AD-9B66-00A7DE9874F9}" destId="{84CE08E5-42E1-4E8F-8866-C4470588D670}" srcOrd="1" destOrd="0" presId="urn:microsoft.com/office/officeart/2005/8/layout/chevron1"/>
    <dgm:cxn modelId="{02B3A774-9424-4E94-8579-419119AD2309}" type="presParOf" srcId="{09B80BC6-4707-4467-B17A-2C91553108BA}" destId="{617138EE-6C4C-4E9B-9A9A-188D08A4AA87}" srcOrd="1" destOrd="0" presId="urn:microsoft.com/office/officeart/2005/8/layout/chevron1"/>
    <dgm:cxn modelId="{AD3EE850-DE5B-4D81-97A6-8405F9BC6873}" type="presParOf" srcId="{09B80BC6-4707-4467-B17A-2C91553108BA}" destId="{AE0BD39C-E94D-4CC9-8444-3E11B33F9A67}" srcOrd="2" destOrd="0" presId="urn:microsoft.com/office/officeart/2005/8/layout/chevron1"/>
    <dgm:cxn modelId="{4D97E702-8EE3-49BB-BB8B-7B542D164521}" type="presParOf" srcId="{AE0BD39C-E94D-4CC9-8444-3E11B33F9A67}" destId="{C52AC519-2E10-44CC-9219-808B931CCD10}" srcOrd="0" destOrd="0" presId="urn:microsoft.com/office/officeart/2005/8/layout/chevron1"/>
    <dgm:cxn modelId="{F0ED548A-C51B-4847-B6F3-283C8CBFB02B}" type="presParOf" srcId="{AE0BD39C-E94D-4CC9-8444-3E11B33F9A67}" destId="{359FCEFE-114F-402D-864E-B4C15A6D4482}"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B68C79-C4D7-412D-8371-3D1867EB7DF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9AB6A31-B43A-49C0-96F6-120C78E2A618}">
      <dgm:prSet custT="1"/>
      <dgm:spPr/>
      <dgm:t>
        <a:bodyPr/>
        <a:lstStyle/>
        <a:p>
          <a:r>
            <a:rPr lang="en-US" sz="2400" b="1" dirty="0">
              <a:latin typeface="Times New Roman" panose="02020603050405020304" pitchFamily="18" charset="0"/>
              <a:cs typeface="Times New Roman" panose="02020603050405020304" pitchFamily="18" charset="0"/>
            </a:rPr>
            <a:t>When Discussing Potential or Advancement</a:t>
          </a:r>
          <a:endParaRPr lang="en-US" sz="2400" dirty="0">
            <a:latin typeface="Times New Roman" panose="02020603050405020304" pitchFamily="18" charset="0"/>
            <a:cs typeface="Times New Roman" panose="02020603050405020304" pitchFamily="18" charset="0"/>
          </a:endParaRPr>
        </a:p>
      </dgm:t>
    </dgm:pt>
    <dgm:pt modelId="{2114ED9A-AE40-446A-9544-EF94D11EB895}" type="parTrans" cxnId="{5BF9CD58-2567-4971-BC1C-20A7CD6F3E32}">
      <dgm:prSet/>
      <dgm:spPr/>
      <dgm:t>
        <a:bodyPr/>
        <a:lstStyle/>
        <a:p>
          <a:endParaRPr lang="en-US"/>
        </a:p>
      </dgm:t>
    </dgm:pt>
    <dgm:pt modelId="{10750CE2-99B5-48E6-A261-655C4E0006D6}" type="sibTrans" cxnId="{5BF9CD58-2567-4971-BC1C-20A7CD6F3E32}">
      <dgm:prSet/>
      <dgm:spPr/>
      <dgm:t>
        <a:bodyPr/>
        <a:lstStyle/>
        <a:p>
          <a:endParaRPr lang="en-US"/>
        </a:p>
      </dgm:t>
    </dgm:pt>
    <dgm:pt modelId="{31801703-0342-426D-B285-97C7B2A56184}">
      <dgm:prSet custT="1"/>
      <dgm:spPr/>
      <dgm:t>
        <a:bodyPr/>
        <a:lstStyle/>
        <a:p>
          <a:r>
            <a:rPr lang="en-US" sz="2200" b="1" dirty="0">
              <a:latin typeface="Times New Roman" panose="02020603050405020304" pitchFamily="18" charset="0"/>
              <a:cs typeface="Times New Roman" panose="02020603050405020304" pitchFamily="18" charset="0"/>
            </a:rPr>
            <a:t>Instead of…</a:t>
          </a:r>
          <a:endParaRPr lang="en-US" sz="2200" dirty="0">
            <a:latin typeface="Times New Roman" panose="02020603050405020304" pitchFamily="18" charset="0"/>
            <a:cs typeface="Times New Roman" panose="02020603050405020304" pitchFamily="18" charset="0"/>
          </a:endParaRPr>
        </a:p>
      </dgm:t>
    </dgm:pt>
    <dgm:pt modelId="{070D180D-301E-4D3C-97CD-8E07D8177F04}" type="parTrans" cxnId="{59B042B3-B28E-4CCF-A495-D096E85F17D7}">
      <dgm:prSet/>
      <dgm:spPr/>
      <dgm:t>
        <a:bodyPr/>
        <a:lstStyle/>
        <a:p>
          <a:endParaRPr lang="en-US"/>
        </a:p>
      </dgm:t>
    </dgm:pt>
    <dgm:pt modelId="{8211B494-3C83-4524-9206-88E2F488D382}" type="sibTrans" cxnId="{59B042B3-B28E-4CCF-A495-D096E85F17D7}">
      <dgm:prSet/>
      <dgm:spPr/>
      <dgm:t>
        <a:bodyPr/>
        <a:lstStyle/>
        <a:p>
          <a:endParaRPr lang="en-US"/>
        </a:p>
      </dgm:t>
    </dgm:pt>
    <dgm:pt modelId="{5B67A808-349A-40DA-9967-E7DCF60D0348}">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“Has potential but…”</a:t>
          </a:r>
        </a:p>
      </dgm:t>
    </dgm:pt>
    <dgm:pt modelId="{B999F13E-44FD-4B04-A5C0-8384C425EBEB}" type="parTrans" cxnId="{D769F1B3-D525-4CCC-AB79-42889DCBA334}">
      <dgm:prSet/>
      <dgm:spPr/>
      <dgm:t>
        <a:bodyPr/>
        <a:lstStyle/>
        <a:p>
          <a:endParaRPr lang="en-US"/>
        </a:p>
      </dgm:t>
    </dgm:pt>
    <dgm:pt modelId="{834A374F-4A2A-402E-9A23-A62FEB05800A}" type="sibTrans" cxnId="{D769F1B3-D525-4CCC-AB79-42889DCBA334}">
      <dgm:prSet/>
      <dgm:spPr/>
      <dgm:t>
        <a:bodyPr/>
        <a:lstStyle/>
        <a:p>
          <a:endParaRPr lang="en-US"/>
        </a:p>
      </dgm:t>
    </dgm:pt>
    <dgm:pt modelId="{DB0B20B5-42D9-4572-A889-EF4D21C30CC7}">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“You’re not there yet.”</a:t>
          </a:r>
        </a:p>
      </dgm:t>
    </dgm:pt>
    <dgm:pt modelId="{EAA04BEF-4BDA-416B-9F4D-58D1D64A1C3A}" type="parTrans" cxnId="{2FC10893-C878-46D9-82FD-819916B4638B}">
      <dgm:prSet/>
      <dgm:spPr/>
      <dgm:t>
        <a:bodyPr/>
        <a:lstStyle/>
        <a:p>
          <a:endParaRPr lang="en-US"/>
        </a:p>
      </dgm:t>
    </dgm:pt>
    <dgm:pt modelId="{D2A7FB67-8BE4-4734-9380-8A80188BB6E2}" type="sibTrans" cxnId="{2FC10893-C878-46D9-82FD-819916B4638B}">
      <dgm:prSet/>
      <dgm:spPr/>
      <dgm:t>
        <a:bodyPr/>
        <a:lstStyle/>
        <a:p>
          <a:endParaRPr lang="en-US"/>
        </a:p>
      </dgm:t>
    </dgm:pt>
    <dgm:pt modelId="{A0B0B547-A6CF-448B-92F4-B10A3756CF28}">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“You’re lucky this isn’t worse.”</a:t>
          </a:r>
          <a:endParaRPr lang="en-US" sz="1200" dirty="0">
            <a:latin typeface="Times New Roman" panose="02020603050405020304" pitchFamily="18" charset="0"/>
            <a:cs typeface="Times New Roman" panose="02020603050405020304" pitchFamily="18" charset="0"/>
          </a:endParaRPr>
        </a:p>
      </dgm:t>
    </dgm:pt>
    <dgm:pt modelId="{F37FAE00-E77E-4FD5-9208-FFB87F01D937}" type="parTrans" cxnId="{6DCAA102-0498-4DDE-A1D8-710E19DBD952}">
      <dgm:prSet/>
      <dgm:spPr/>
      <dgm:t>
        <a:bodyPr/>
        <a:lstStyle/>
        <a:p>
          <a:endParaRPr lang="en-US"/>
        </a:p>
      </dgm:t>
    </dgm:pt>
    <dgm:pt modelId="{6F383AD9-9D87-49A0-BD87-4A083E82A4A5}" type="sibTrans" cxnId="{6DCAA102-0498-4DDE-A1D8-710E19DBD952}">
      <dgm:prSet/>
      <dgm:spPr/>
      <dgm:t>
        <a:bodyPr/>
        <a:lstStyle/>
        <a:p>
          <a:endParaRPr lang="en-US"/>
        </a:p>
      </dgm:t>
    </dgm:pt>
    <dgm:pt modelId="{4BCB2AA6-72C5-495C-8D98-24DD1695F4FB}">
      <dgm:prSet custT="1"/>
      <dgm:spPr/>
      <dgm:t>
        <a:bodyPr/>
        <a:lstStyle/>
        <a:p>
          <a:r>
            <a:rPr lang="en-US" sz="2200" b="1" dirty="0">
              <a:latin typeface="Times New Roman" panose="02020603050405020304" pitchFamily="18" charset="0"/>
              <a:cs typeface="Times New Roman" panose="02020603050405020304" pitchFamily="18" charset="0"/>
            </a:rPr>
            <a:t>Say this instead…</a:t>
          </a:r>
          <a:endParaRPr lang="en-US" sz="2200" dirty="0">
            <a:latin typeface="Times New Roman" panose="02020603050405020304" pitchFamily="18" charset="0"/>
            <a:cs typeface="Times New Roman" panose="02020603050405020304" pitchFamily="18" charset="0"/>
          </a:endParaRPr>
        </a:p>
      </dgm:t>
    </dgm:pt>
    <dgm:pt modelId="{2D2BDBA3-54F1-4916-944B-19995E9C0299}" type="parTrans" cxnId="{6D8D3490-46E3-4B05-B7A1-0E725A6E6FE9}">
      <dgm:prSet/>
      <dgm:spPr/>
      <dgm:t>
        <a:bodyPr/>
        <a:lstStyle/>
        <a:p>
          <a:endParaRPr lang="en-US"/>
        </a:p>
      </dgm:t>
    </dgm:pt>
    <dgm:pt modelId="{B4BC53D1-E552-46F2-A6AC-1021A9D299B8}" type="sibTrans" cxnId="{6D8D3490-46E3-4B05-B7A1-0E725A6E6FE9}">
      <dgm:prSet/>
      <dgm:spPr/>
      <dgm:t>
        <a:bodyPr/>
        <a:lstStyle/>
        <a:p>
          <a:endParaRPr lang="en-US"/>
        </a:p>
      </dgm:t>
    </dgm:pt>
    <dgm:pt modelId="{3955D343-D93F-4FEB-8ED2-8C82236EE4E9}">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“To be ready for the next level, these specific skills or experiences are needed…”</a:t>
          </a:r>
        </a:p>
      </dgm:t>
    </dgm:pt>
    <dgm:pt modelId="{6D90C899-AE34-40BA-B87E-593623AA169B}" type="parTrans" cxnId="{A09194BE-2A5A-4FD3-B400-8CD1622D3E2C}">
      <dgm:prSet/>
      <dgm:spPr/>
      <dgm:t>
        <a:bodyPr/>
        <a:lstStyle/>
        <a:p>
          <a:endParaRPr lang="en-US"/>
        </a:p>
      </dgm:t>
    </dgm:pt>
    <dgm:pt modelId="{A2EF5324-1749-445E-AA03-ED2AADE493D6}" type="sibTrans" cxnId="{A09194BE-2A5A-4FD3-B400-8CD1622D3E2C}">
      <dgm:prSet/>
      <dgm:spPr/>
      <dgm:t>
        <a:bodyPr/>
        <a:lstStyle/>
        <a:p>
          <a:endParaRPr lang="en-US"/>
        </a:p>
      </dgm:t>
    </dgm:pt>
    <dgm:pt modelId="{6C2880CF-F731-4257-9B16-F11795FDC523}">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“Here’s what growth would look like over the next review cycle.”</a:t>
          </a:r>
        </a:p>
      </dgm:t>
    </dgm:pt>
    <dgm:pt modelId="{9057E36F-9CED-4C3C-A5A5-518FEA4C99EA}" type="parTrans" cxnId="{72ABD5B5-F482-4EDE-884F-A4532A2E904B}">
      <dgm:prSet/>
      <dgm:spPr/>
      <dgm:t>
        <a:bodyPr/>
        <a:lstStyle/>
        <a:p>
          <a:endParaRPr lang="en-US"/>
        </a:p>
      </dgm:t>
    </dgm:pt>
    <dgm:pt modelId="{3D427EB0-FCC2-430E-8E81-814713F5462B}" type="sibTrans" cxnId="{72ABD5B5-F482-4EDE-884F-A4532A2E904B}">
      <dgm:prSet/>
      <dgm:spPr/>
      <dgm:t>
        <a:bodyPr/>
        <a:lstStyle/>
        <a:p>
          <a:endParaRPr lang="en-US"/>
        </a:p>
      </dgm:t>
    </dgm:pt>
    <dgm:pt modelId="{7505E63B-241F-4AA7-B838-E5C2478F27C1}">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“This rating reflects current performance against expectations.”</a:t>
          </a:r>
          <a:endParaRPr lang="en-US" sz="1600" dirty="0">
            <a:latin typeface="Times New Roman" panose="02020603050405020304" pitchFamily="18" charset="0"/>
            <a:cs typeface="Times New Roman" panose="02020603050405020304" pitchFamily="18" charset="0"/>
          </a:endParaRPr>
        </a:p>
      </dgm:t>
    </dgm:pt>
    <dgm:pt modelId="{39D295A3-92D0-4F93-BE29-0A06D2E4E3E4}" type="parTrans" cxnId="{B2977F9B-009A-494B-96FE-78F9D8B89F3D}">
      <dgm:prSet/>
      <dgm:spPr/>
      <dgm:t>
        <a:bodyPr/>
        <a:lstStyle/>
        <a:p>
          <a:endParaRPr lang="en-US"/>
        </a:p>
      </dgm:t>
    </dgm:pt>
    <dgm:pt modelId="{FEE11ECB-D173-4B71-91B3-2B5D2719AABE}" type="sibTrans" cxnId="{B2977F9B-009A-494B-96FE-78F9D8B89F3D}">
      <dgm:prSet/>
      <dgm:spPr/>
      <dgm:t>
        <a:bodyPr/>
        <a:lstStyle/>
        <a:p>
          <a:endParaRPr lang="en-US"/>
        </a:p>
      </dgm:t>
    </dgm:pt>
    <dgm:pt modelId="{7B01A456-A70C-42F0-AB28-DD604E00FC37}">
      <dgm:prSet custT="1"/>
      <dgm:spPr/>
      <dgm:t>
        <a:bodyPr/>
        <a:lstStyle/>
        <a:p>
          <a:r>
            <a:rPr lang="en-US" sz="2400" b="1" i="1" dirty="0">
              <a:latin typeface="Times New Roman" panose="02020603050405020304" pitchFamily="18" charset="0"/>
              <a:cs typeface="Times New Roman" panose="02020603050405020304" pitchFamily="18" charset="0"/>
            </a:rPr>
            <a:t>Effective performance language is specific, behavior‑based, and focused on impact and next steps.</a:t>
          </a:r>
          <a:endParaRPr lang="en-US" sz="2400" dirty="0">
            <a:latin typeface="Times New Roman" panose="02020603050405020304" pitchFamily="18" charset="0"/>
            <a:cs typeface="Times New Roman" panose="02020603050405020304" pitchFamily="18" charset="0"/>
          </a:endParaRPr>
        </a:p>
      </dgm:t>
    </dgm:pt>
    <dgm:pt modelId="{6FB6A423-DB96-4936-8B12-81697A05AA01}" type="parTrans" cxnId="{E1A0F2F6-D281-48F3-B0EA-0D4B7CB23683}">
      <dgm:prSet/>
      <dgm:spPr/>
      <dgm:t>
        <a:bodyPr/>
        <a:lstStyle/>
        <a:p>
          <a:endParaRPr lang="en-US"/>
        </a:p>
      </dgm:t>
    </dgm:pt>
    <dgm:pt modelId="{9A8CA03D-67A4-4659-801E-2B4BAB071178}" type="sibTrans" cxnId="{E1A0F2F6-D281-48F3-B0EA-0D4B7CB23683}">
      <dgm:prSet/>
      <dgm:spPr/>
      <dgm:t>
        <a:bodyPr/>
        <a:lstStyle/>
        <a:p>
          <a:endParaRPr lang="en-US"/>
        </a:p>
      </dgm:t>
    </dgm:pt>
    <dgm:pt modelId="{E1CC696F-F47A-4B13-B3DC-BEC5A61001E2}" type="pres">
      <dgm:prSet presAssocID="{1BB68C79-C4D7-412D-8371-3D1867EB7DF8}" presName="linear" presStyleCnt="0">
        <dgm:presLayoutVars>
          <dgm:dir/>
          <dgm:animLvl val="lvl"/>
          <dgm:resizeHandles val="exact"/>
        </dgm:presLayoutVars>
      </dgm:prSet>
      <dgm:spPr/>
    </dgm:pt>
    <dgm:pt modelId="{0CCC0C13-2C2F-43B3-8BC0-3B4F11393376}" type="pres">
      <dgm:prSet presAssocID="{B9AB6A31-B43A-49C0-96F6-120C78E2A618}" presName="parentLin" presStyleCnt="0"/>
      <dgm:spPr/>
    </dgm:pt>
    <dgm:pt modelId="{B0A273CA-F36C-4B30-9D67-1A2C21B1E63C}" type="pres">
      <dgm:prSet presAssocID="{B9AB6A31-B43A-49C0-96F6-120C78E2A618}" presName="parentLeftMargin" presStyleLbl="node1" presStyleIdx="0" presStyleCnt="4"/>
      <dgm:spPr/>
    </dgm:pt>
    <dgm:pt modelId="{4BAE66DC-A050-480A-973D-44B2472C7B4E}" type="pres">
      <dgm:prSet presAssocID="{B9AB6A31-B43A-49C0-96F6-120C78E2A618}" presName="parentText" presStyleLbl="node1" presStyleIdx="0" presStyleCnt="4">
        <dgm:presLayoutVars>
          <dgm:chMax val="0"/>
          <dgm:bulletEnabled val="1"/>
        </dgm:presLayoutVars>
      </dgm:prSet>
      <dgm:spPr/>
    </dgm:pt>
    <dgm:pt modelId="{217587A9-8127-495D-8678-B84D262626DB}" type="pres">
      <dgm:prSet presAssocID="{B9AB6A31-B43A-49C0-96F6-120C78E2A618}" presName="negativeSpace" presStyleCnt="0"/>
      <dgm:spPr/>
    </dgm:pt>
    <dgm:pt modelId="{2EE1E502-C6E5-493B-BFF4-74F24AFB8794}" type="pres">
      <dgm:prSet presAssocID="{B9AB6A31-B43A-49C0-96F6-120C78E2A618}" presName="childText" presStyleLbl="conFgAcc1" presStyleIdx="0" presStyleCnt="4">
        <dgm:presLayoutVars>
          <dgm:bulletEnabled val="1"/>
        </dgm:presLayoutVars>
      </dgm:prSet>
      <dgm:spPr/>
    </dgm:pt>
    <dgm:pt modelId="{182A624E-7F6B-4A5E-AE4B-12D30966C913}" type="pres">
      <dgm:prSet presAssocID="{10750CE2-99B5-48E6-A261-655C4E0006D6}" presName="spaceBetweenRectangles" presStyleCnt="0"/>
      <dgm:spPr/>
    </dgm:pt>
    <dgm:pt modelId="{7FCBF639-9202-4B8F-AA3B-CF13496E73B7}" type="pres">
      <dgm:prSet presAssocID="{31801703-0342-426D-B285-97C7B2A56184}" presName="parentLin" presStyleCnt="0"/>
      <dgm:spPr/>
    </dgm:pt>
    <dgm:pt modelId="{29BB148F-82E0-499F-92EE-AA1C537EE119}" type="pres">
      <dgm:prSet presAssocID="{31801703-0342-426D-B285-97C7B2A56184}" presName="parentLeftMargin" presStyleLbl="node1" presStyleIdx="0" presStyleCnt="4"/>
      <dgm:spPr/>
    </dgm:pt>
    <dgm:pt modelId="{A3755770-0989-4069-B93C-0794EA530D16}" type="pres">
      <dgm:prSet presAssocID="{31801703-0342-426D-B285-97C7B2A56184}" presName="parentText" presStyleLbl="node1" presStyleIdx="1" presStyleCnt="4">
        <dgm:presLayoutVars>
          <dgm:chMax val="0"/>
          <dgm:bulletEnabled val="1"/>
        </dgm:presLayoutVars>
      </dgm:prSet>
      <dgm:spPr/>
    </dgm:pt>
    <dgm:pt modelId="{AEF08156-96A2-439D-9C67-0BFE938E8214}" type="pres">
      <dgm:prSet presAssocID="{31801703-0342-426D-B285-97C7B2A56184}" presName="negativeSpace" presStyleCnt="0"/>
      <dgm:spPr/>
    </dgm:pt>
    <dgm:pt modelId="{3BCF2000-39B6-4BE6-8CE2-91934DEF07FB}" type="pres">
      <dgm:prSet presAssocID="{31801703-0342-426D-B285-97C7B2A56184}" presName="childText" presStyleLbl="conFgAcc1" presStyleIdx="1" presStyleCnt="4">
        <dgm:presLayoutVars>
          <dgm:bulletEnabled val="1"/>
        </dgm:presLayoutVars>
      </dgm:prSet>
      <dgm:spPr/>
    </dgm:pt>
    <dgm:pt modelId="{1F1923B8-0AD9-4294-8D9F-C6385F732680}" type="pres">
      <dgm:prSet presAssocID="{8211B494-3C83-4524-9206-88E2F488D382}" presName="spaceBetweenRectangles" presStyleCnt="0"/>
      <dgm:spPr/>
    </dgm:pt>
    <dgm:pt modelId="{FC4FB6B2-3C85-4BBB-B68A-B67C1CFD8234}" type="pres">
      <dgm:prSet presAssocID="{4BCB2AA6-72C5-495C-8D98-24DD1695F4FB}" presName="parentLin" presStyleCnt="0"/>
      <dgm:spPr/>
    </dgm:pt>
    <dgm:pt modelId="{F6AF53CF-FD0B-4BEF-8BFF-DDCA623810A0}" type="pres">
      <dgm:prSet presAssocID="{4BCB2AA6-72C5-495C-8D98-24DD1695F4FB}" presName="parentLeftMargin" presStyleLbl="node1" presStyleIdx="1" presStyleCnt="4"/>
      <dgm:spPr/>
    </dgm:pt>
    <dgm:pt modelId="{907930CB-ED83-4FCF-8DC4-6840C98A3220}" type="pres">
      <dgm:prSet presAssocID="{4BCB2AA6-72C5-495C-8D98-24DD1695F4FB}" presName="parentText" presStyleLbl="node1" presStyleIdx="2" presStyleCnt="4">
        <dgm:presLayoutVars>
          <dgm:chMax val="0"/>
          <dgm:bulletEnabled val="1"/>
        </dgm:presLayoutVars>
      </dgm:prSet>
      <dgm:spPr/>
    </dgm:pt>
    <dgm:pt modelId="{6011E484-CA36-4187-B88A-A0868E9739D7}" type="pres">
      <dgm:prSet presAssocID="{4BCB2AA6-72C5-495C-8D98-24DD1695F4FB}" presName="negativeSpace" presStyleCnt="0"/>
      <dgm:spPr/>
    </dgm:pt>
    <dgm:pt modelId="{A0106BDF-9FE1-4A00-B216-55BDEF1D6ADE}" type="pres">
      <dgm:prSet presAssocID="{4BCB2AA6-72C5-495C-8D98-24DD1695F4FB}" presName="childText" presStyleLbl="conFgAcc1" presStyleIdx="2" presStyleCnt="4">
        <dgm:presLayoutVars>
          <dgm:bulletEnabled val="1"/>
        </dgm:presLayoutVars>
      </dgm:prSet>
      <dgm:spPr/>
    </dgm:pt>
    <dgm:pt modelId="{0CD67129-D701-4EB1-B293-BA20373C7B7F}" type="pres">
      <dgm:prSet presAssocID="{B4BC53D1-E552-46F2-A6AC-1021A9D299B8}" presName="spaceBetweenRectangles" presStyleCnt="0"/>
      <dgm:spPr/>
    </dgm:pt>
    <dgm:pt modelId="{B3199724-C82F-460C-9CC0-FBB1B9ABA371}" type="pres">
      <dgm:prSet presAssocID="{7B01A456-A70C-42F0-AB28-DD604E00FC37}" presName="parentLin" presStyleCnt="0"/>
      <dgm:spPr/>
    </dgm:pt>
    <dgm:pt modelId="{3E5D3F0F-47CF-4CFC-AD74-382EF1289A98}" type="pres">
      <dgm:prSet presAssocID="{7B01A456-A70C-42F0-AB28-DD604E00FC37}" presName="parentLeftMargin" presStyleLbl="node1" presStyleIdx="2" presStyleCnt="4"/>
      <dgm:spPr/>
    </dgm:pt>
    <dgm:pt modelId="{51637E4F-F2EE-488E-B120-295356FE2AF5}" type="pres">
      <dgm:prSet presAssocID="{7B01A456-A70C-42F0-AB28-DD604E00FC37}" presName="parentText" presStyleLbl="node1" presStyleIdx="3" presStyleCnt="4" custScaleY="166792" custLinFactNeighborX="3313" custLinFactNeighborY="16231">
        <dgm:presLayoutVars>
          <dgm:chMax val="0"/>
          <dgm:bulletEnabled val="1"/>
        </dgm:presLayoutVars>
      </dgm:prSet>
      <dgm:spPr/>
    </dgm:pt>
    <dgm:pt modelId="{230DD8F6-A933-44E9-BF50-A7D8F49DC602}" type="pres">
      <dgm:prSet presAssocID="{7B01A456-A70C-42F0-AB28-DD604E00FC37}" presName="negativeSpace" presStyleCnt="0"/>
      <dgm:spPr/>
    </dgm:pt>
    <dgm:pt modelId="{801B6FF0-213C-49C1-9B97-53325D819F69}" type="pres">
      <dgm:prSet presAssocID="{7B01A456-A70C-42F0-AB28-DD604E00FC37}" presName="childText" presStyleLbl="conFgAcc1" presStyleIdx="3" presStyleCnt="4">
        <dgm:presLayoutVars>
          <dgm:bulletEnabled val="1"/>
        </dgm:presLayoutVars>
      </dgm:prSet>
      <dgm:spPr/>
    </dgm:pt>
  </dgm:ptLst>
  <dgm:cxnLst>
    <dgm:cxn modelId="{6DCAA102-0498-4DDE-A1D8-710E19DBD952}" srcId="{31801703-0342-426D-B285-97C7B2A56184}" destId="{A0B0B547-A6CF-448B-92F4-B10A3756CF28}" srcOrd="2" destOrd="0" parTransId="{F37FAE00-E77E-4FD5-9208-FFB87F01D937}" sibTransId="{6F383AD9-9D87-49A0-BD87-4A083E82A4A5}"/>
    <dgm:cxn modelId="{89BEBE02-14CE-44F1-9885-39A19DBBB2BB}" type="presOf" srcId="{7B01A456-A70C-42F0-AB28-DD604E00FC37}" destId="{3E5D3F0F-47CF-4CFC-AD74-382EF1289A98}" srcOrd="0" destOrd="0" presId="urn:microsoft.com/office/officeart/2005/8/layout/list1"/>
    <dgm:cxn modelId="{1096CE19-28C1-4204-AAD7-E395B0AD09FF}" type="presOf" srcId="{DB0B20B5-42D9-4572-A889-EF4D21C30CC7}" destId="{3BCF2000-39B6-4BE6-8CE2-91934DEF07FB}" srcOrd="0" destOrd="1" presId="urn:microsoft.com/office/officeart/2005/8/layout/list1"/>
    <dgm:cxn modelId="{08FAE51F-30AC-4827-A87E-D7B80DCCE058}" type="presOf" srcId="{6C2880CF-F731-4257-9B16-F11795FDC523}" destId="{A0106BDF-9FE1-4A00-B216-55BDEF1D6ADE}" srcOrd="0" destOrd="1" presId="urn:microsoft.com/office/officeart/2005/8/layout/list1"/>
    <dgm:cxn modelId="{53A01538-9447-4869-AA4B-32F3BC36E761}" type="presOf" srcId="{31801703-0342-426D-B285-97C7B2A56184}" destId="{A3755770-0989-4069-B93C-0794EA530D16}" srcOrd="1" destOrd="0" presId="urn:microsoft.com/office/officeart/2005/8/layout/list1"/>
    <dgm:cxn modelId="{081D7F51-1F19-4965-8C4C-1E81EC6CDBAA}" type="presOf" srcId="{4BCB2AA6-72C5-495C-8D98-24DD1695F4FB}" destId="{907930CB-ED83-4FCF-8DC4-6840C98A3220}" srcOrd="1" destOrd="0" presId="urn:microsoft.com/office/officeart/2005/8/layout/list1"/>
    <dgm:cxn modelId="{4E9E5273-DF3A-4344-974B-929997DD0DC1}" type="presOf" srcId="{4BCB2AA6-72C5-495C-8D98-24DD1695F4FB}" destId="{F6AF53CF-FD0B-4BEF-8BFF-DDCA623810A0}" srcOrd="0" destOrd="0" presId="urn:microsoft.com/office/officeart/2005/8/layout/list1"/>
    <dgm:cxn modelId="{5BF9CD58-2567-4971-BC1C-20A7CD6F3E32}" srcId="{1BB68C79-C4D7-412D-8371-3D1867EB7DF8}" destId="{B9AB6A31-B43A-49C0-96F6-120C78E2A618}" srcOrd="0" destOrd="0" parTransId="{2114ED9A-AE40-446A-9544-EF94D11EB895}" sibTransId="{10750CE2-99B5-48E6-A261-655C4E0006D6}"/>
    <dgm:cxn modelId="{48EB9280-985F-4B19-8EC5-B85845C09808}" type="presOf" srcId="{7B01A456-A70C-42F0-AB28-DD604E00FC37}" destId="{51637E4F-F2EE-488E-B120-295356FE2AF5}" srcOrd="1" destOrd="0" presId="urn:microsoft.com/office/officeart/2005/8/layout/list1"/>
    <dgm:cxn modelId="{3987168C-694C-4F8B-B47A-E2AF379D98D8}" type="presOf" srcId="{3955D343-D93F-4FEB-8ED2-8C82236EE4E9}" destId="{A0106BDF-9FE1-4A00-B216-55BDEF1D6ADE}" srcOrd="0" destOrd="0" presId="urn:microsoft.com/office/officeart/2005/8/layout/list1"/>
    <dgm:cxn modelId="{6D8D3490-46E3-4B05-B7A1-0E725A6E6FE9}" srcId="{1BB68C79-C4D7-412D-8371-3D1867EB7DF8}" destId="{4BCB2AA6-72C5-495C-8D98-24DD1695F4FB}" srcOrd="2" destOrd="0" parTransId="{2D2BDBA3-54F1-4916-944B-19995E9C0299}" sibTransId="{B4BC53D1-E552-46F2-A6AC-1021A9D299B8}"/>
    <dgm:cxn modelId="{3A15BF92-9254-4565-97FC-9D86CCC471E8}" type="presOf" srcId="{7505E63B-241F-4AA7-B838-E5C2478F27C1}" destId="{A0106BDF-9FE1-4A00-B216-55BDEF1D6ADE}" srcOrd="0" destOrd="2" presId="urn:microsoft.com/office/officeart/2005/8/layout/list1"/>
    <dgm:cxn modelId="{2FC10893-C878-46D9-82FD-819916B4638B}" srcId="{31801703-0342-426D-B285-97C7B2A56184}" destId="{DB0B20B5-42D9-4572-A889-EF4D21C30CC7}" srcOrd="1" destOrd="0" parTransId="{EAA04BEF-4BDA-416B-9F4D-58D1D64A1C3A}" sibTransId="{D2A7FB67-8BE4-4734-9380-8A80188BB6E2}"/>
    <dgm:cxn modelId="{B2977F9B-009A-494B-96FE-78F9D8B89F3D}" srcId="{4BCB2AA6-72C5-495C-8D98-24DD1695F4FB}" destId="{7505E63B-241F-4AA7-B838-E5C2478F27C1}" srcOrd="2" destOrd="0" parTransId="{39D295A3-92D0-4F93-BE29-0A06D2E4E3E4}" sibTransId="{FEE11ECB-D173-4B71-91B3-2B5D2719AABE}"/>
    <dgm:cxn modelId="{84A9B7A7-ABD5-47D9-AEB4-B080A6B2DA06}" type="presOf" srcId="{1BB68C79-C4D7-412D-8371-3D1867EB7DF8}" destId="{E1CC696F-F47A-4B13-B3DC-BEC5A61001E2}" srcOrd="0" destOrd="0" presId="urn:microsoft.com/office/officeart/2005/8/layout/list1"/>
    <dgm:cxn modelId="{2A4E54AA-F10D-459C-91D7-BB2926603470}" type="presOf" srcId="{31801703-0342-426D-B285-97C7B2A56184}" destId="{29BB148F-82E0-499F-92EE-AA1C537EE119}" srcOrd="0" destOrd="0" presId="urn:microsoft.com/office/officeart/2005/8/layout/list1"/>
    <dgm:cxn modelId="{FD61FAAD-0638-417B-A50D-C2C968069997}" type="presOf" srcId="{A0B0B547-A6CF-448B-92F4-B10A3756CF28}" destId="{3BCF2000-39B6-4BE6-8CE2-91934DEF07FB}" srcOrd="0" destOrd="2" presId="urn:microsoft.com/office/officeart/2005/8/layout/list1"/>
    <dgm:cxn modelId="{59B042B3-B28E-4CCF-A495-D096E85F17D7}" srcId="{1BB68C79-C4D7-412D-8371-3D1867EB7DF8}" destId="{31801703-0342-426D-B285-97C7B2A56184}" srcOrd="1" destOrd="0" parTransId="{070D180D-301E-4D3C-97CD-8E07D8177F04}" sibTransId="{8211B494-3C83-4524-9206-88E2F488D382}"/>
    <dgm:cxn modelId="{D769F1B3-D525-4CCC-AB79-42889DCBA334}" srcId="{31801703-0342-426D-B285-97C7B2A56184}" destId="{5B67A808-349A-40DA-9967-E7DCF60D0348}" srcOrd="0" destOrd="0" parTransId="{B999F13E-44FD-4B04-A5C0-8384C425EBEB}" sibTransId="{834A374F-4A2A-402E-9A23-A62FEB05800A}"/>
    <dgm:cxn modelId="{72ABD5B5-F482-4EDE-884F-A4532A2E904B}" srcId="{4BCB2AA6-72C5-495C-8D98-24DD1695F4FB}" destId="{6C2880CF-F731-4257-9B16-F11795FDC523}" srcOrd="1" destOrd="0" parTransId="{9057E36F-9CED-4C3C-A5A5-518FEA4C99EA}" sibTransId="{3D427EB0-FCC2-430E-8E81-814713F5462B}"/>
    <dgm:cxn modelId="{A09194BE-2A5A-4FD3-B400-8CD1622D3E2C}" srcId="{4BCB2AA6-72C5-495C-8D98-24DD1695F4FB}" destId="{3955D343-D93F-4FEB-8ED2-8C82236EE4E9}" srcOrd="0" destOrd="0" parTransId="{6D90C899-AE34-40BA-B87E-593623AA169B}" sibTransId="{A2EF5324-1749-445E-AA03-ED2AADE493D6}"/>
    <dgm:cxn modelId="{937C6CDF-468B-4E2E-9FBD-A4859FDB8758}" type="presOf" srcId="{B9AB6A31-B43A-49C0-96F6-120C78E2A618}" destId="{4BAE66DC-A050-480A-973D-44B2472C7B4E}" srcOrd="1" destOrd="0" presId="urn:microsoft.com/office/officeart/2005/8/layout/list1"/>
    <dgm:cxn modelId="{B5F9B1F1-36CE-41CF-A0AF-CC418207EF3C}" type="presOf" srcId="{B9AB6A31-B43A-49C0-96F6-120C78E2A618}" destId="{B0A273CA-F36C-4B30-9D67-1A2C21B1E63C}" srcOrd="0" destOrd="0" presId="urn:microsoft.com/office/officeart/2005/8/layout/list1"/>
    <dgm:cxn modelId="{43B7C6F4-2B0F-4E41-99CC-FDD607CD6944}" type="presOf" srcId="{5B67A808-349A-40DA-9967-E7DCF60D0348}" destId="{3BCF2000-39B6-4BE6-8CE2-91934DEF07FB}" srcOrd="0" destOrd="0" presId="urn:microsoft.com/office/officeart/2005/8/layout/list1"/>
    <dgm:cxn modelId="{E1A0F2F6-D281-48F3-B0EA-0D4B7CB23683}" srcId="{1BB68C79-C4D7-412D-8371-3D1867EB7DF8}" destId="{7B01A456-A70C-42F0-AB28-DD604E00FC37}" srcOrd="3" destOrd="0" parTransId="{6FB6A423-DB96-4936-8B12-81697A05AA01}" sibTransId="{9A8CA03D-67A4-4659-801E-2B4BAB071178}"/>
    <dgm:cxn modelId="{C8B8E76A-99E8-4E03-AD32-FD7F78D355B4}" type="presParOf" srcId="{E1CC696F-F47A-4B13-B3DC-BEC5A61001E2}" destId="{0CCC0C13-2C2F-43B3-8BC0-3B4F11393376}" srcOrd="0" destOrd="0" presId="urn:microsoft.com/office/officeart/2005/8/layout/list1"/>
    <dgm:cxn modelId="{354E1943-364A-43BC-9381-C422FD7D6493}" type="presParOf" srcId="{0CCC0C13-2C2F-43B3-8BC0-3B4F11393376}" destId="{B0A273CA-F36C-4B30-9D67-1A2C21B1E63C}" srcOrd="0" destOrd="0" presId="urn:microsoft.com/office/officeart/2005/8/layout/list1"/>
    <dgm:cxn modelId="{7D455F2A-F999-4189-BADC-E60A79E8492A}" type="presParOf" srcId="{0CCC0C13-2C2F-43B3-8BC0-3B4F11393376}" destId="{4BAE66DC-A050-480A-973D-44B2472C7B4E}" srcOrd="1" destOrd="0" presId="urn:microsoft.com/office/officeart/2005/8/layout/list1"/>
    <dgm:cxn modelId="{DBA229F6-EFF4-447B-B10F-DB732720865C}" type="presParOf" srcId="{E1CC696F-F47A-4B13-B3DC-BEC5A61001E2}" destId="{217587A9-8127-495D-8678-B84D262626DB}" srcOrd="1" destOrd="0" presId="urn:microsoft.com/office/officeart/2005/8/layout/list1"/>
    <dgm:cxn modelId="{78C74CA2-7807-45EF-B575-34D72AFCEF7B}" type="presParOf" srcId="{E1CC696F-F47A-4B13-B3DC-BEC5A61001E2}" destId="{2EE1E502-C6E5-493B-BFF4-74F24AFB8794}" srcOrd="2" destOrd="0" presId="urn:microsoft.com/office/officeart/2005/8/layout/list1"/>
    <dgm:cxn modelId="{453BCED2-CA0D-43B4-91EB-071F5ED1E46F}" type="presParOf" srcId="{E1CC696F-F47A-4B13-B3DC-BEC5A61001E2}" destId="{182A624E-7F6B-4A5E-AE4B-12D30966C913}" srcOrd="3" destOrd="0" presId="urn:microsoft.com/office/officeart/2005/8/layout/list1"/>
    <dgm:cxn modelId="{97554923-0F47-4D32-B4AB-0D15CCEBD537}" type="presParOf" srcId="{E1CC696F-F47A-4B13-B3DC-BEC5A61001E2}" destId="{7FCBF639-9202-4B8F-AA3B-CF13496E73B7}" srcOrd="4" destOrd="0" presId="urn:microsoft.com/office/officeart/2005/8/layout/list1"/>
    <dgm:cxn modelId="{D35B4176-565F-4D93-97D6-D8E3D39087CF}" type="presParOf" srcId="{7FCBF639-9202-4B8F-AA3B-CF13496E73B7}" destId="{29BB148F-82E0-499F-92EE-AA1C537EE119}" srcOrd="0" destOrd="0" presId="urn:microsoft.com/office/officeart/2005/8/layout/list1"/>
    <dgm:cxn modelId="{53B7F442-B05C-40C8-B5BC-D6964F15B999}" type="presParOf" srcId="{7FCBF639-9202-4B8F-AA3B-CF13496E73B7}" destId="{A3755770-0989-4069-B93C-0794EA530D16}" srcOrd="1" destOrd="0" presId="urn:microsoft.com/office/officeart/2005/8/layout/list1"/>
    <dgm:cxn modelId="{89113E15-C107-4C3A-B79E-C732AC222857}" type="presParOf" srcId="{E1CC696F-F47A-4B13-B3DC-BEC5A61001E2}" destId="{AEF08156-96A2-439D-9C67-0BFE938E8214}" srcOrd="5" destOrd="0" presId="urn:microsoft.com/office/officeart/2005/8/layout/list1"/>
    <dgm:cxn modelId="{1F9314A5-A582-403C-84BD-0815A8E122FD}" type="presParOf" srcId="{E1CC696F-F47A-4B13-B3DC-BEC5A61001E2}" destId="{3BCF2000-39B6-4BE6-8CE2-91934DEF07FB}" srcOrd="6" destOrd="0" presId="urn:microsoft.com/office/officeart/2005/8/layout/list1"/>
    <dgm:cxn modelId="{3036DF86-B708-40CA-8028-D434DF9491A5}" type="presParOf" srcId="{E1CC696F-F47A-4B13-B3DC-BEC5A61001E2}" destId="{1F1923B8-0AD9-4294-8D9F-C6385F732680}" srcOrd="7" destOrd="0" presId="urn:microsoft.com/office/officeart/2005/8/layout/list1"/>
    <dgm:cxn modelId="{D9ED8E66-00DD-4E97-8737-9CF8D368B7EE}" type="presParOf" srcId="{E1CC696F-F47A-4B13-B3DC-BEC5A61001E2}" destId="{FC4FB6B2-3C85-4BBB-B68A-B67C1CFD8234}" srcOrd="8" destOrd="0" presId="urn:microsoft.com/office/officeart/2005/8/layout/list1"/>
    <dgm:cxn modelId="{45C5A090-25A5-4993-9A6B-671F23B222C2}" type="presParOf" srcId="{FC4FB6B2-3C85-4BBB-B68A-B67C1CFD8234}" destId="{F6AF53CF-FD0B-4BEF-8BFF-DDCA623810A0}" srcOrd="0" destOrd="0" presId="urn:microsoft.com/office/officeart/2005/8/layout/list1"/>
    <dgm:cxn modelId="{DB7CF6D3-3CB8-45E9-A020-4FED6BB8BCC7}" type="presParOf" srcId="{FC4FB6B2-3C85-4BBB-B68A-B67C1CFD8234}" destId="{907930CB-ED83-4FCF-8DC4-6840C98A3220}" srcOrd="1" destOrd="0" presId="urn:microsoft.com/office/officeart/2005/8/layout/list1"/>
    <dgm:cxn modelId="{54990E0B-9313-49B4-90D4-7E329FB538F4}" type="presParOf" srcId="{E1CC696F-F47A-4B13-B3DC-BEC5A61001E2}" destId="{6011E484-CA36-4187-B88A-A0868E9739D7}" srcOrd="9" destOrd="0" presId="urn:microsoft.com/office/officeart/2005/8/layout/list1"/>
    <dgm:cxn modelId="{DE33BB70-CA90-435A-87C4-787835549CAC}" type="presParOf" srcId="{E1CC696F-F47A-4B13-B3DC-BEC5A61001E2}" destId="{A0106BDF-9FE1-4A00-B216-55BDEF1D6ADE}" srcOrd="10" destOrd="0" presId="urn:microsoft.com/office/officeart/2005/8/layout/list1"/>
    <dgm:cxn modelId="{AB31A26E-98F0-4EE6-9A41-65E87D99BECF}" type="presParOf" srcId="{E1CC696F-F47A-4B13-B3DC-BEC5A61001E2}" destId="{0CD67129-D701-4EB1-B293-BA20373C7B7F}" srcOrd="11" destOrd="0" presId="urn:microsoft.com/office/officeart/2005/8/layout/list1"/>
    <dgm:cxn modelId="{A3614780-0848-442B-98BB-311CD91619C1}" type="presParOf" srcId="{E1CC696F-F47A-4B13-B3DC-BEC5A61001E2}" destId="{B3199724-C82F-460C-9CC0-FBB1B9ABA371}" srcOrd="12" destOrd="0" presId="urn:microsoft.com/office/officeart/2005/8/layout/list1"/>
    <dgm:cxn modelId="{DBEF8F3C-D004-4A07-ABD8-23E35E496185}" type="presParOf" srcId="{B3199724-C82F-460C-9CC0-FBB1B9ABA371}" destId="{3E5D3F0F-47CF-4CFC-AD74-382EF1289A98}" srcOrd="0" destOrd="0" presId="urn:microsoft.com/office/officeart/2005/8/layout/list1"/>
    <dgm:cxn modelId="{DB19C426-B9BD-4AF2-8128-8DCCCDD1148E}" type="presParOf" srcId="{B3199724-C82F-460C-9CC0-FBB1B9ABA371}" destId="{51637E4F-F2EE-488E-B120-295356FE2AF5}" srcOrd="1" destOrd="0" presId="urn:microsoft.com/office/officeart/2005/8/layout/list1"/>
    <dgm:cxn modelId="{A6D851EF-16A8-4692-B201-27678DD77684}" type="presParOf" srcId="{E1CC696F-F47A-4B13-B3DC-BEC5A61001E2}" destId="{230DD8F6-A933-44E9-BF50-A7D8F49DC602}" srcOrd="13" destOrd="0" presId="urn:microsoft.com/office/officeart/2005/8/layout/list1"/>
    <dgm:cxn modelId="{4D2D0B90-31A0-42BE-97B1-AB660F1579BF}" type="presParOf" srcId="{E1CC696F-F47A-4B13-B3DC-BEC5A61001E2}" destId="{801B6FF0-213C-49C1-9B97-53325D819F6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EE363B-3533-440A-9AEC-4E56B161979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9CA73BB-E780-4570-B724-3C642EE0C9D7}">
      <dgm:prSet custT="1"/>
      <dgm:spPr/>
      <dgm:t>
        <a:bodyPr/>
        <a:lstStyle/>
        <a:p>
          <a:r>
            <a:rPr lang="en-US" sz="2000" dirty="0">
              <a:latin typeface="Times New Roman" panose="02020603050405020304" pitchFamily="18" charset="0"/>
              <a:cs typeface="Times New Roman" panose="02020603050405020304" pitchFamily="18" charset="0"/>
            </a:rPr>
            <a:t>Your manager may not have full visibility into all your contributions</a:t>
          </a:r>
          <a:r>
            <a:rPr lang="en-US" sz="2000" dirty="0">
              <a:latin typeface="Aptos" panose="020B0004020202020204" pitchFamily="34" charset="0"/>
            </a:rPr>
            <a:t>.</a:t>
          </a:r>
        </a:p>
      </dgm:t>
    </dgm:pt>
    <dgm:pt modelId="{3A44D116-120C-4659-A7C9-4A0C6E6DE3BD}" type="parTrans" cxnId="{E35EB6C1-3581-48AF-BEFB-55BF5D0FDF12}">
      <dgm:prSet/>
      <dgm:spPr/>
      <dgm:t>
        <a:bodyPr/>
        <a:lstStyle/>
        <a:p>
          <a:endParaRPr lang="en-US"/>
        </a:p>
      </dgm:t>
    </dgm:pt>
    <dgm:pt modelId="{EBA1C536-44B9-4708-B645-67B5382A690A}" type="sibTrans" cxnId="{E35EB6C1-3581-48AF-BEFB-55BF5D0FDF12}">
      <dgm:prSet/>
      <dgm:spPr/>
      <dgm:t>
        <a:bodyPr/>
        <a:lstStyle/>
        <a:p>
          <a:endParaRPr lang="en-US"/>
        </a:p>
      </dgm:t>
    </dgm:pt>
    <dgm:pt modelId="{032D1A8C-0E9A-49D6-9142-672ADF9351A9}">
      <dgm:prSet custT="1"/>
      <dgm:spPr/>
      <dgm:t>
        <a:bodyPr/>
        <a:lstStyle/>
        <a:p>
          <a:pPr>
            <a:lnSpc>
              <a:spcPct val="100000"/>
            </a:lnSpc>
          </a:pPr>
          <a:r>
            <a:rPr lang="en-US" sz="2000" dirty="0">
              <a:latin typeface="Times New Roman" panose="02020603050405020304" pitchFamily="18" charset="0"/>
              <a:cs typeface="Times New Roman" panose="02020603050405020304" pitchFamily="18" charset="0"/>
            </a:rPr>
            <a:t>Without your input, a single less-successful project might overshadow your broader achievements.</a:t>
          </a:r>
        </a:p>
      </dgm:t>
    </dgm:pt>
    <dgm:pt modelId="{4FBAE62C-8B28-474B-8C8C-2C3A2BCF2806}" type="parTrans" cxnId="{E9C63F2A-8C94-42D6-8823-FBEC5AB152A0}">
      <dgm:prSet/>
      <dgm:spPr/>
      <dgm:t>
        <a:bodyPr/>
        <a:lstStyle/>
        <a:p>
          <a:endParaRPr lang="en-US"/>
        </a:p>
      </dgm:t>
    </dgm:pt>
    <dgm:pt modelId="{E08216FB-775B-43CB-878A-B2527FE6287B}" type="sibTrans" cxnId="{E9C63F2A-8C94-42D6-8823-FBEC5AB152A0}">
      <dgm:prSet/>
      <dgm:spPr/>
      <dgm:t>
        <a:bodyPr/>
        <a:lstStyle/>
        <a:p>
          <a:endParaRPr lang="en-US"/>
        </a:p>
      </dgm:t>
    </dgm:pt>
    <dgm:pt modelId="{F28999E9-0F57-4CCF-AB18-BCEC2B074CCB}">
      <dgm:prSet custT="1"/>
      <dgm:spPr/>
      <dgm:t>
        <a:bodyPr/>
        <a:lstStyle/>
        <a:p>
          <a:r>
            <a:rPr lang="en-US" sz="2200" dirty="0">
              <a:latin typeface="Times New Roman" panose="02020603050405020304" pitchFamily="18" charset="0"/>
              <a:cs typeface="Times New Roman" panose="02020603050405020304" pitchFamily="18" charset="0"/>
            </a:rPr>
            <a:t>Opportunity to highlight your wins and progress throughout the year.</a:t>
          </a:r>
        </a:p>
      </dgm:t>
    </dgm:pt>
    <dgm:pt modelId="{362E896B-89DC-4C9A-AFBF-4F89F601A618}" type="parTrans" cxnId="{FB17BB3B-9BFF-4E6B-A6B6-4E415AC94A4A}">
      <dgm:prSet/>
      <dgm:spPr/>
      <dgm:t>
        <a:bodyPr/>
        <a:lstStyle/>
        <a:p>
          <a:endParaRPr lang="en-US"/>
        </a:p>
      </dgm:t>
    </dgm:pt>
    <dgm:pt modelId="{39739E0D-4817-4F54-8A86-A10B800AA08F}" type="sibTrans" cxnId="{FB17BB3B-9BFF-4E6B-A6B6-4E415AC94A4A}">
      <dgm:prSet/>
      <dgm:spPr/>
      <dgm:t>
        <a:bodyPr/>
        <a:lstStyle/>
        <a:p>
          <a:endParaRPr lang="en-US"/>
        </a:p>
      </dgm:t>
    </dgm:pt>
    <dgm:pt modelId="{BEAF75F0-CB8F-4029-98CD-8D6189C06EF4}">
      <dgm:prSet custT="1"/>
      <dgm:spPr/>
      <dgm:t>
        <a:bodyPr/>
        <a:lstStyle/>
        <a:p>
          <a:pPr>
            <a:lnSpc>
              <a:spcPct val="100000"/>
            </a:lnSpc>
          </a:pPr>
          <a:r>
            <a:rPr lang="en-US" sz="2100" dirty="0">
              <a:latin typeface="Times New Roman" panose="02020603050405020304" pitchFamily="18" charset="0"/>
              <a:cs typeface="Times New Roman" panose="02020603050405020304" pitchFamily="18" charset="0"/>
            </a:rPr>
            <a:t>You are the most knowledgeable person about your daily work &amp; impact.</a:t>
          </a:r>
        </a:p>
      </dgm:t>
    </dgm:pt>
    <dgm:pt modelId="{65BED857-1405-42F0-99EF-EDC07FA4BCAA}" type="parTrans" cxnId="{DD9B45FA-043D-45D8-94F0-1764EAACCDD6}">
      <dgm:prSet/>
      <dgm:spPr/>
      <dgm:t>
        <a:bodyPr/>
        <a:lstStyle/>
        <a:p>
          <a:endParaRPr lang="en-US"/>
        </a:p>
      </dgm:t>
    </dgm:pt>
    <dgm:pt modelId="{BFFEC583-7681-4415-9318-899C73379B5C}" type="sibTrans" cxnId="{DD9B45FA-043D-45D8-94F0-1764EAACCDD6}">
      <dgm:prSet/>
      <dgm:spPr/>
      <dgm:t>
        <a:bodyPr/>
        <a:lstStyle/>
        <a:p>
          <a:endParaRPr lang="en-US"/>
        </a:p>
      </dgm:t>
    </dgm:pt>
    <dgm:pt modelId="{5DC0CFB9-03F3-44BE-B028-D7519E50CC4B}">
      <dgm:prSet custT="1"/>
      <dgm:spPr/>
      <dgm:t>
        <a:bodyPr/>
        <a:lstStyle/>
        <a:p>
          <a:pPr>
            <a:lnSpc>
              <a:spcPct val="100000"/>
            </a:lnSpc>
          </a:pPr>
          <a:r>
            <a:rPr lang="en-US" sz="1900" dirty="0">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pportunity to propose a professional development plan aligned with your goals &amp; role.</a:t>
          </a:r>
        </a:p>
      </dgm:t>
    </dgm:pt>
    <dgm:pt modelId="{F6CEBD01-CF54-4C00-996B-EF5FFDEF7308}" type="parTrans" cxnId="{54AC41DF-FB1D-4596-9873-7ACAFD9D157C}">
      <dgm:prSet/>
      <dgm:spPr/>
      <dgm:t>
        <a:bodyPr/>
        <a:lstStyle/>
        <a:p>
          <a:endParaRPr lang="en-US"/>
        </a:p>
      </dgm:t>
    </dgm:pt>
    <dgm:pt modelId="{22E1B2E5-D374-4148-9237-BA5DE3BE3CA3}" type="sibTrans" cxnId="{54AC41DF-FB1D-4596-9873-7ACAFD9D157C}">
      <dgm:prSet/>
      <dgm:spPr/>
      <dgm:t>
        <a:bodyPr/>
        <a:lstStyle/>
        <a:p>
          <a:endParaRPr lang="en-US"/>
        </a:p>
      </dgm:t>
    </dgm:pt>
    <dgm:pt modelId="{EC6A96F0-AE7B-4F84-8129-54532675A50B}">
      <dgm:prSet/>
      <dgm:spPr/>
      <dgm:t>
        <a:bodyPr/>
        <a:lstStyle/>
        <a:p>
          <a:pPr>
            <a:lnSpc>
              <a:spcPct val="100000"/>
            </a:lnSpc>
          </a:pPr>
          <a:r>
            <a:rPr lang="en-US" dirty="0">
              <a:latin typeface="Times New Roman" panose="02020603050405020304" pitchFamily="18" charset="0"/>
              <a:cs typeface="Times New Roman" panose="02020603050405020304" pitchFamily="18" charset="0"/>
            </a:rPr>
            <a:t>By suggesting goals for the upcoming year, you can help shape the direction of your work and team.</a:t>
          </a:r>
        </a:p>
      </dgm:t>
    </dgm:pt>
    <dgm:pt modelId="{14A9E044-3740-44B3-B6F6-A4174302B373}" type="parTrans" cxnId="{FA98DA42-0A06-4375-BE15-61A108085295}">
      <dgm:prSet/>
      <dgm:spPr/>
      <dgm:t>
        <a:bodyPr/>
        <a:lstStyle/>
        <a:p>
          <a:endParaRPr lang="en-US"/>
        </a:p>
      </dgm:t>
    </dgm:pt>
    <dgm:pt modelId="{3E57C8CC-B915-4EE8-982D-AF44464AA93F}" type="sibTrans" cxnId="{FA98DA42-0A06-4375-BE15-61A108085295}">
      <dgm:prSet/>
      <dgm:spPr/>
      <dgm:t>
        <a:bodyPr/>
        <a:lstStyle/>
        <a:p>
          <a:endParaRPr lang="en-US"/>
        </a:p>
      </dgm:t>
    </dgm:pt>
    <dgm:pt modelId="{D4809F1E-B6C0-417E-9BD2-3B04FEF3D38F}">
      <dgm:prSet custT="1"/>
      <dgm:spPr/>
      <dgm:t>
        <a:bodyPr/>
        <a:lstStyle/>
        <a:p>
          <a:pPr algn="ctr"/>
          <a:r>
            <a:rPr lang="en-US" sz="2800" b="1" i="1" dirty="0">
              <a:solidFill>
                <a:srgbClr val="FFFF00"/>
              </a:solidFill>
              <a:latin typeface="Times New Roman" panose="02020603050405020304" pitchFamily="18" charset="0"/>
              <a:cs typeface="Times New Roman" panose="02020603050405020304" pitchFamily="18" charset="0"/>
            </a:rPr>
            <a:t>If you don’t advocate for your growth, who will?</a:t>
          </a:r>
          <a:endParaRPr lang="en-US" sz="2800" b="1" dirty="0">
            <a:solidFill>
              <a:srgbClr val="FFFF00"/>
            </a:solidFill>
            <a:latin typeface="Times New Roman" panose="02020603050405020304" pitchFamily="18" charset="0"/>
            <a:cs typeface="Times New Roman" panose="02020603050405020304" pitchFamily="18" charset="0"/>
          </a:endParaRPr>
        </a:p>
      </dgm:t>
    </dgm:pt>
    <dgm:pt modelId="{7CC4820B-AF02-4617-87E0-F3FF5A40E7FB}" type="parTrans" cxnId="{27FB6D00-B068-4B25-AB4E-7ED6ADB8CA2C}">
      <dgm:prSet/>
      <dgm:spPr/>
      <dgm:t>
        <a:bodyPr/>
        <a:lstStyle/>
        <a:p>
          <a:endParaRPr lang="en-US"/>
        </a:p>
      </dgm:t>
    </dgm:pt>
    <dgm:pt modelId="{DA7ECCFB-BEB0-4820-90B7-1346BEE3A3A5}" type="sibTrans" cxnId="{27FB6D00-B068-4B25-AB4E-7ED6ADB8CA2C}">
      <dgm:prSet/>
      <dgm:spPr/>
      <dgm:t>
        <a:bodyPr/>
        <a:lstStyle/>
        <a:p>
          <a:endParaRPr lang="en-US"/>
        </a:p>
      </dgm:t>
    </dgm:pt>
    <dgm:pt modelId="{3F5A14B9-35D1-4D73-A471-979165B0E7D7}" type="pres">
      <dgm:prSet presAssocID="{0CEE363B-3533-440A-9AEC-4E56B1619790}" presName="linear" presStyleCnt="0">
        <dgm:presLayoutVars>
          <dgm:animLvl val="lvl"/>
          <dgm:resizeHandles val="exact"/>
        </dgm:presLayoutVars>
      </dgm:prSet>
      <dgm:spPr/>
    </dgm:pt>
    <dgm:pt modelId="{32D951EC-064D-4F99-ACDA-F1F30E3AF635}" type="pres">
      <dgm:prSet presAssocID="{69CA73BB-E780-4570-B724-3C642EE0C9D7}" presName="parentText" presStyleLbl="node1" presStyleIdx="0" presStyleCnt="7">
        <dgm:presLayoutVars>
          <dgm:chMax val="0"/>
          <dgm:bulletEnabled val="1"/>
        </dgm:presLayoutVars>
      </dgm:prSet>
      <dgm:spPr/>
    </dgm:pt>
    <dgm:pt modelId="{1354F23E-EB6A-428E-8ACD-757B2A1CB814}" type="pres">
      <dgm:prSet presAssocID="{EBA1C536-44B9-4708-B645-67B5382A690A}" presName="spacer" presStyleCnt="0"/>
      <dgm:spPr/>
    </dgm:pt>
    <dgm:pt modelId="{0A8F54A4-39E3-4690-A46A-4446FDDF6B78}" type="pres">
      <dgm:prSet presAssocID="{032D1A8C-0E9A-49D6-9142-672ADF9351A9}" presName="parentText" presStyleLbl="node1" presStyleIdx="1" presStyleCnt="7">
        <dgm:presLayoutVars>
          <dgm:chMax val="0"/>
          <dgm:bulletEnabled val="1"/>
        </dgm:presLayoutVars>
      </dgm:prSet>
      <dgm:spPr/>
    </dgm:pt>
    <dgm:pt modelId="{F688DDC0-901D-4262-B44D-2A3F300ED2A4}" type="pres">
      <dgm:prSet presAssocID="{E08216FB-775B-43CB-878A-B2527FE6287B}" presName="spacer" presStyleCnt="0"/>
      <dgm:spPr/>
    </dgm:pt>
    <dgm:pt modelId="{ED01A93F-304A-4BAB-BA25-F393D982C09F}" type="pres">
      <dgm:prSet presAssocID="{F28999E9-0F57-4CCF-AB18-BCEC2B074CCB}" presName="parentText" presStyleLbl="node1" presStyleIdx="2" presStyleCnt="7">
        <dgm:presLayoutVars>
          <dgm:chMax val="0"/>
          <dgm:bulletEnabled val="1"/>
        </dgm:presLayoutVars>
      </dgm:prSet>
      <dgm:spPr/>
    </dgm:pt>
    <dgm:pt modelId="{7FB857BE-A6B6-41F0-9DE1-9CB639030F50}" type="pres">
      <dgm:prSet presAssocID="{39739E0D-4817-4F54-8A86-A10B800AA08F}" presName="spacer" presStyleCnt="0"/>
      <dgm:spPr/>
    </dgm:pt>
    <dgm:pt modelId="{477867A8-1A93-4124-89ED-54981A343114}" type="pres">
      <dgm:prSet presAssocID="{BEAF75F0-CB8F-4029-98CD-8D6189C06EF4}" presName="parentText" presStyleLbl="node1" presStyleIdx="3" presStyleCnt="7" custScaleX="99989">
        <dgm:presLayoutVars>
          <dgm:chMax val="0"/>
          <dgm:bulletEnabled val="1"/>
        </dgm:presLayoutVars>
      </dgm:prSet>
      <dgm:spPr/>
    </dgm:pt>
    <dgm:pt modelId="{E846D1D7-029B-43ED-AAD7-CA8B7F24D646}" type="pres">
      <dgm:prSet presAssocID="{BFFEC583-7681-4415-9318-899C73379B5C}" presName="spacer" presStyleCnt="0"/>
      <dgm:spPr/>
    </dgm:pt>
    <dgm:pt modelId="{7067BA0D-228F-4E40-8F16-B3D363D449BC}" type="pres">
      <dgm:prSet presAssocID="{5DC0CFB9-03F3-44BE-B028-D7519E50CC4B}" presName="parentText" presStyleLbl="node1" presStyleIdx="4" presStyleCnt="7">
        <dgm:presLayoutVars>
          <dgm:chMax val="0"/>
          <dgm:bulletEnabled val="1"/>
        </dgm:presLayoutVars>
      </dgm:prSet>
      <dgm:spPr/>
    </dgm:pt>
    <dgm:pt modelId="{E37E5EDF-43D7-4F41-B6E9-5D2987799599}" type="pres">
      <dgm:prSet presAssocID="{22E1B2E5-D374-4148-9237-BA5DE3BE3CA3}" presName="spacer" presStyleCnt="0"/>
      <dgm:spPr/>
    </dgm:pt>
    <dgm:pt modelId="{8B55C832-2EBA-453B-B1B7-0C509B3CAF95}" type="pres">
      <dgm:prSet presAssocID="{EC6A96F0-AE7B-4F84-8129-54532675A50B}" presName="parentText" presStyleLbl="node1" presStyleIdx="5" presStyleCnt="7">
        <dgm:presLayoutVars>
          <dgm:chMax val="0"/>
          <dgm:bulletEnabled val="1"/>
        </dgm:presLayoutVars>
      </dgm:prSet>
      <dgm:spPr/>
    </dgm:pt>
    <dgm:pt modelId="{58AAB41C-A99D-4FDD-B69C-A38358CB7AEC}" type="pres">
      <dgm:prSet presAssocID="{3E57C8CC-B915-4EE8-982D-AF44464AA93F}" presName="spacer" presStyleCnt="0"/>
      <dgm:spPr/>
    </dgm:pt>
    <dgm:pt modelId="{55F89877-8D22-4A41-983F-D5BD500529F2}" type="pres">
      <dgm:prSet presAssocID="{D4809F1E-B6C0-417E-9BD2-3B04FEF3D38F}" presName="parentText" presStyleLbl="node1" presStyleIdx="6" presStyleCnt="7">
        <dgm:presLayoutVars>
          <dgm:chMax val="0"/>
          <dgm:bulletEnabled val="1"/>
        </dgm:presLayoutVars>
      </dgm:prSet>
      <dgm:spPr/>
    </dgm:pt>
  </dgm:ptLst>
  <dgm:cxnLst>
    <dgm:cxn modelId="{27FB6D00-B068-4B25-AB4E-7ED6ADB8CA2C}" srcId="{0CEE363B-3533-440A-9AEC-4E56B1619790}" destId="{D4809F1E-B6C0-417E-9BD2-3B04FEF3D38F}" srcOrd="6" destOrd="0" parTransId="{7CC4820B-AF02-4617-87E0-F3FF5A40E7FB}" sibTransId="{DA7ECCFB-BEB0-4820-90B7-1346BEE3A3A5}"/>
    <dgm:cxn modelId="{0F9C4D1E-8612-461A-B219-ED4963692B41}" type="presOf" srcId="{5DC0CFB9-03F3-44BE-B028-D7519E50CC4B}" destId="{7067BA0D-228F-4E40-8F16-B3D363D449BC}" srcOrd="0" destOrd="0" presId="urn:microsoft.com/office/officeart/2005/8/layout/vList2"/>
    <dgm:cxn modelId="{E9C63F2A-8C94-42D6-8823-FBEC5AB152A0}" srcId="{0CEE363B-3533-440A-9AEC-4E56B1619790}" destId="{032D1A8C-0E9A-49D6-9142-672ADF9351A9}" srcOrd="1" destOrd="0" parTransId="{4FBAE62C-8B28-474B-8C8C-2C3A2BCF2806}" sibTransId="{E08216FB-775B-43CB-878A-B2527FE6287B}"/>
    <dgm:cxn modelId="{2D21783A-432A-4C2E-9145-B34E9059D188}" type="presOf" srcId="{D4809F1E-B6C0-417E-9BD2-3B04FEF3D38F}" destId="{55F89877-8D22-4A41-983F-D5BD500529F2}" srcOrd="0" destOrd="0" presId="urn:microsoft.com/office/officeart/2005/8/layout/vList2"/>
    <dgm:cxn modelId="{FB17BB3B-9BFF-4E6B-A6B6-4E415AC94A4A}" srcId="{0CEE363B-3533-440A-9AEC-4E56B1619790}" destId="{F28999E9-0F57-4CCF-AB18-BCEC2B074CCB}" srcOrd="2" destOrd="0" parTransId="{362E896B-89DC-4C9A-AFBF-4F89F601A618}" sibTransId="{39739E0D-4817-4F54-8A86-A10B800AA08F}"/>
    <dgm:cxn modelId="{FA98DA42-0A06-4375-BE15-61A108085295}" srcId="{0CEE363B-3533-440A-9AEC-4E56B1619790}" destId="{EC6A96F0-AE7B-4F84-8129-54532675A50B}" srcOrd="5" destOrd="0" parTransId="{14A9E044-3740-44B3-B6F6-A4174302B373}" sibTransId="{3E57C8CC-B915-4EE8-982D-AF44464AA93F}"/>
    <dgm:cxn modelId="{A7584F70-B1E6-40F7-878C-CCEA3A255123}" type="presOf" srcId="{69CA73BB-E780-4570-B724-3C642EE0C9D7}" destId="{32D951EC-064D-4F99-ACDA-F1F30E3AF635}" srcOrd="0" destOrd="0" presId="urn:microsoft.com/office/officeart/2005/8/layout/vList2"/>
    <dgm:cxn modelId="{2858A657-0AFD-4990-8DC2-406717979B7E}" type="presOf" srcId="{EC6A96F0-AE7B-4F84-8129-54532675A50B}" destId="{8B55C832-2EBA-453B-B1B7-0C509B3CAF95}" srcOrd="0" destOrd="0" presId="urn:microsoft.com/office/officeart/2005/8/layout/vList2"/>
    <dgm:cxn modelId="{7B31B683-8884-428B-85B2-04CDB2414139}" type="presOf" srcId="{F28999E9-0F57-4CCF-AB18-BCEC2B074CCB}" destId="{ED01A93F-304A-4BAB-BA25-F393D982C09F}" srcOrd="0" destOrd="0" presId="urn:microsoft.com/office/officeart/2005/8/layout/vList2"/>
    <dgm:cxn modelId="{0ABC51B3-C4E6-4866-B847-D05E58E0D3F4}" type="presOf" srcId="{0CEE363B-3533-440A-9AEC-4E56B1619790}" destId="{3F5A14B9-35D1-4D73-A471-979165B0E7D7}" srcOrd="0" destOrd="0" presId="urn:microsoft.com/office/officeart/2005/8/layout/vList2"/>
    <dgm:cxn modelId="{E35EB6C1-3581-48AF-BEFB-55BF5D0FDF12}" srcId="{0CEE363B-3533-440A-9AEC-4E56B1619790}" destId="{69CA73BB-E780-4570-B724-3C642EE0C9D7}" srcOrd="0" destOrd="0" parTransId="{3A44D116-120C-4659-A7C9-4A0C6E6DE3BD}" sibTransId="{EBA1C536-44B9-4708-B645-67B5382A690A}"/>
    <dgm:cxn modelId="{6FED46DD-87E4-4187-BC4C-C1FDE49CA67D}" type="presOf" srcId="{BEAF75F0-CB8F-4029-98CD-8D6189C06EF4}" destId="{477867A8-1A93-4124-89ED-54981A343114}" srcOrd="0" destOrd="0" presId="urn:microsoft.com/office/officeart/2005/8/layout/vList2"/>
    <dgm:cxn modelId="{54AC41DF-FB1D-4596-9873-7ACAFD9D157C}" srcId="{0CEE363B-3533-440A-9AEC-4E56B1619790}" destId="{5DC0CFB9-03F3-44BE-B028-D7519E50CC4B}" srcOrd="4" destOrd="0" parTransId="{F6CEBD01-CF54-4C00-996B-EF5FFDEF7308}" sibTransId="{22E1B2E5-D374-4148-9237-BA5DE3BE3CA3}"/>
    <dgm:cxn modelId="{AAC167F9-E956-4E6A-B0EF-1E1C092D53EC}" type="presOf" srcId="{032D1A8C-0E9A-49D6-9142-672ADF9351A9}" destId="{0A8F54A4-39E3-4690-A46A-4446FDDF6B78}" srcOrd="0" destOrd="0" presId="urn:microsoft.com/office/officeart/2005/8/layout/vList2"/>
    <dgm:cxn modelId="{DD9B45FA-043D-45D8-94F0-1764EAACCDD6}" srcId="{0CEE363B-3533-440A-9AEC-4E56B1619790}" destId="{BEAF75F0-CB8F-4029-98CD-8D6189C06EF4}" srcOrd="3" destOrd="0" parTransId="{65BED857-1405-42F0-99EF-EDC07FA4BCAA}" sibTransId="{BFFEC583-7681-4415-9318-899C73379B5C}"/>
    <dgm:cxn modelId="{205DE2E5-3656-4141-8DC3-D361D7D8AAEF}" type="presParOf" srcId="{3F5A14B9-35D1-4D73-A471-979165B0E7D7}" destId="{32D951EC-064D-4F99-ACDA-F1F30E3AF635}" srcOrd="0" destOrd="0" presId="urn:microsoft.com/office/officeart/2005/8/layout/vList2"/>
    <dgm:cxn modelId="{E51B39C2-BF72-404A-B71A-4EBCF6B6AA97}" type="presParOf" srcId="{3F5A14B9-35D1-4D73-A471-979165B0E7D7}" destId="{1354F23E-EB6A-428E-8ACD-757B2A1CB814}" srcOrd="1" destOrd="0" presId="urn:microsoft.com/office/officeart/2005/8/layout/vList2"/>
    <dgm:cxn modelId="{209C5203-8D77-487A-A8D4-A1D55FF1BD91}" type="presParOf" srcId="{3F5A14B9-35D1-4D73-A471-979165B0E7D7}" destId="{0A8F54A4-39E3-4690-A46A-4446FDDF6B78}" srcOrd="2" destOrd="0" presId="urn:microsoft.com/office/officeart/2005/8/layout/vList2"/>
    <dgm:cxn modelId="{2C0BCBF3-6432-467C-8D07-8CD72C587D6A}" type="presParOf" srcId="{3F5A14B9-35D1-4D73-A471-979165B0E7D7}" destId="{F688DDC0-901D-4262-B44D-2A3F300ED2A4}" srcOrd="3" destOrd="0" presId="urn:microsoft.com/office/officeart/2005/8/layout/vList2"/>
    <dgm:cxn modelId="{70C316FA-9B1D-4531-A632-C735448C02A1}" type="presParOf" srcId="{3F5A14B9-35D1-4D73-A471-979165B0E7D7}" destId="{ED01A93F-304A-4BAB-BA25-F393D982C09F}" srcOrd="4" destOrd="0" presId="urn:microsoft.com/office/officeart/2005/8/layout/vList2"/>
    <dgm:cxn modelId="{02AB1E91-95FB-4DD7-89CB-F90A79ED5DD0}" type="presParOf" srcId="{3F5A14B9-35D1-4D73-A471-979165B0E7D7}" destId="{7FB857BE-A6B6-41F0-9DE1-9CB639030F50}" srcOrd="5" destOrd="0" presId="urn:microsoft.com/office/officeart/2005/8/layout/vList2"/>
    <dgm:cxn modelId="{C6CC8F51-08FF-46C7-8221-98FD8D85D85E}" type="presParOf" srcId="{3F5A14B9-35D1-4D73-A471-979165B0E7D7}" destId="{477867A8-1A93-4124-89ED-54981A343114}" srcOrd="6" destOrd="0" presId="urn:microsoft.com/office/officeart/2005/8/layout/vList2"/>
    <dgm:cxn modelId="{1D781F13-5C44-4D29-B3FA-E8B3BE849FDD}" type="presParOf" srcId="{3F5A14B9-35D1-4D73-A471-979165B0E7D7}" destId="{E846D1D7-029B-43ED-AAD7-CA8B7F24D646}" srcOrd="7" destOrd="0" presId="urn:microsoft.com/office/officeart/2005/8/layout/vList2"/>
    <dgm:cxn modelId="{1745DE5B-DEF5-4D90-84D2-08123DD7E86E}" type="presParOf" srcId="{3F5A14B9-35D1-4D73-A471-979165B0E7D7}" destId="{7067BA0D-228F-4E40-8F16-B3D363D449BC}" srcOrd="8" destOrd="0" presId="urn:microsoft.com/office/officeart/2005/8/layout/vList2"/>
    <dgm:cxn modelId="{EE14AD18-723D-4067-84FC-DB4072991AEA}" type="presParOf" srcId="{3F5A14B9-35D1-4D73-A471-979165B0E7D7}" destId="{E37E5EDF-43D7-4F41-B6E9-5D2987799599}" srcOrd="9" destOrd="0" presId="urn:microsoft.com/office/officeart/2005/8/layout/vList2"/>
    <dgm:cxn modelId="{BE956A28-1A26-43FE-B0A8-AAEC979A140D}" type="presParOf" srcId="{3F5A14B9-35D1-4D73-A471-979165B0E7D7}" destId="{8B55C832-2EBA-453B-B1B7-0C509B3CAF95}" srcOrd="10" destOrd="0" presId="urn:microsoft.com/office/officeart/2005/8/layout/vList2"/>
    <dgm:cxn modelId="{B7DA9C0C-87E1-4EF7-99C9-3B84902BCD27}" type="presParOf" srcId="{3F5A14B9-35D1-4D73-A471-979165B0E7D7}" destId="{58AAB41C-A99D-4FDD-B69C-A38358CB7AEC}" srcOrd="11" destOrd="0" presId="urn:microsoft.com/office/officeart/2005/8/layout/vList2"/>
    <dgm:cxn modelId="{A51C2B50-8130-48DE-96FC-776F91F1563A}" type="presParOf" srcId="{3F5A14B9-35D1-4D73-A471-979165B0E7D7}" destId="{55F89877-8D22-4A41-983F-D5BD500529F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DB5CC-1B81-44F6-A87A-6AD0D4A66DA0}">
      <dsp:nvSpPr>
        <dsp:cNvPr id="0" name=""/>
        <dsp:cNvSpPr/>
      </dsp:nvSpPr>
      <dsp:spPr>
        <a:xfrm>
          <a:off x="57" y="114269"/>
          <a:ext cx="5518432" cy="604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Times New Roman" panose="02020603050405020304" pitchFamily="18" charset="0"/>
              <a:cs typeface="Times New Roman" panose="02020603050405020304" pitchFamily="18" charset="0"/>
            </a:rPr>
            <a:t>When Avoiding Absolutes or Judgments</a:t>
          </a:r>
          <a:endParaRPr lang="en-US" sz="2300" kern="1200" dirty="0">
            <a:latin typeface="Times New Roman" panose="02020603050405020304" pitchFamily="18" charset="0"/>
            <a:cs typeface="Times New Roman" panose="02020603050405020304" pitchFamily="18" charset="0"/>
          </a:endParaRPr>
        </a:p>
      </dsp:txBody>
      <dsp:txXfrm>
        <a:off x="57" y="114269"/>
        <a:ext cx="5518432" cy="604800"/>
      </dsp:txXfrm>
    </dsp:sp>
    <dsp:sp modelId="{F7E1E576-44AF-48FD-8F02-1FC45217BFE5}">
      <dsp:nvSpPr>
        <dsp:cNvPr id="0" name=""/>
        <dsp:cNvSpPr/>
      </dsp:nvSpPr>
      <dsp:spPr>
        <a:xfrm>
          <a:off x="57" y="719069"/>
          <a:ext cx="5518432" cy="43810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100000"/>
            </a:lnSpc>
            <a:spcBef>
              <a:spcPct val="0"/>
            </a:spcBef>
            <a:spcAft>
              <a:spcPct val="15000"/>
            </a:spcAft>
            <a:buChar char="•"/>
          </a:pPr>
          <a:r>
            <a:rPr lang="en-US" sz="2100" b="1" kern="1200" dirty="0">
              <a:latin typeface="Times New Roman" panose="02020603050405020304" pitchFamily="18" charset="0"/>
              <a:cs typeface="Times New Roman" panose="02020603050405020304" pitchFamily="18" charset="0"/>
            </a:rPr>
            <a:t>Instead of…</a:t>
          </a:r>
          <a:endParaRPr lang="en-US" sz="2100" kern="1200" dirty="0">
            <a:latin typeface="Times New Roman" panose="02020603050405020304" pitchFamily="18" charset="0"/>
            <a:cs typeface="Times New Roman" panose="02020603050405020304" pitchFamily="18" charset="0"/>
          </a:endParaRPr>
        </a:p>
        <a:p>
          <a:pPr marL="457200" lvl="2" indent="-228600" algn="l" defTabSz="933450">
            <a:lnSpc>
              <a:spcPct val="100000"/>
            </a:lnSpc>
            <a:spcBef>
              <a:spcPct val="0"/>
            </a:spcBef>
            <a:spcAft>
              <a:spcPct val="15000"/>
            </a:spcAft>
            <a:buChar char="•"/>
          </a:pPr>
          <a:r>
            <a:rPr lang="en-US" sz="2100" kern="1200" dirty="0">
              <a:latin typeface="Times New Roman" panose="02020603050405020304" pitchFamily="18" charset="0"/>
              <a:cs typeface="Times New Roman" panose="02020603050405020304" pitchFamily="18" charset="0"/>
            </a:rPr>
            <a:t>“You always / You never”</a:t>
          </a:r>
        </a:p>
        <a:p>
          <a:pPr marL="457200" lvl="2" indent="-228600" algn="l" defTabSz="933450">
            <a:lnSpc>
              <a:spcPct val="100000"/>
            </a:lnSpc>
            <a:spcBef>
              <a:spcPct val="0"/>
            </a:spcBef>
            <a:spcAft>
              <a:spcPct val="15000"/>
            </a:spcAft>
            <a:buChar char="•"/>
          </a:pPr>
          <a:r>
            <a:rPr lang="en-US" sz="2100" kern="1200" dirty="0">
              <a:latin typeface="Times New Roman" panose="02020603050405020304" pitchFamily="18" charset="0"/>
              <a:cs typeface="Times New Roman" panose="02020603050405020304" pitchFamily="18" charset="0"/>
            </a:rPr>
            <a:t>“Bad attitude”</a:t>
          </a:r>
        </a:p>
        <a:p>
          <a:pPr marL="457200" lvl="2" indent="-228600" algn="l" defTabSz="933450">
            <a:lnSpc>
              <a:spcPct val="100000"/>
            </a:lnSpc>
            <a:spcBef>
              <a:spcPct val="0"/>
            </a:spcBef>
            <a:spcAft>
              <a:spcPts val="1200"/>
            </a:spcAft>
            <a:buChar char="•"/>
          </a:pPr>
          <a:r>
            <a:rPr lang="en-US" sz="2100" kern="1200" dirty="0">
              <a:latin typeface="Times New Roman" panose="02020603050405020304" pitchFamily="18" charset="0"/>
              <a:cs typeface="Times New Roman" panose="02020603050405020304" pitchFamily="18" charset="0"/>
            </a:rPr>
            <a:t>“Difficult personality”</a:t>
          </a:r>
        </a:p>
        <a:p>
          <a:pPr marL="228600" lvl="1" indent="-228600" algn="l" defTabSz="933450">
            <a:lnSpc>
              <a:spcPct val="100000"/>
            </a:lnSpc>
            <a:spcBef>
              <a:spcPct val="0"/>
            </a:spcBef>
            <a:spcAft>
              <a:spcPct val="15000"/>
            </a:spcAft>
            <a:buChar char="•"/>
          </a:pPr>
          <a:r>
            <a:rPr lang="en-US" sz="2100" b="1" kern="1200" dirty="0">
              <a:latin typeface="Times New Roman" panose="02020603050405020304" pitchFamily="18" charset="0"/>
              <a:cs typeface="Times New Roman" panose="02020603050405020304" pitchFamily="18" charset="0"/>
            </a:rPr>
            <a:t>Say this instead…</a:t>
          </a:r>
          <a:endParaRPr lang="en-US" sz="2100" kern="1200" dirty="0">
            <a:latin typeface="Times New Roman" panose="02020603050405020304" pitchFamily="18" charset="0"/>
            <a:cs typeface="Times New Roman" panose="02020603050405020304" pitchFamily="18" charset="0"/>
          </a:endParaRPr>
        </a:p>
        <a:p>
          <a:pPr marL="457200" lvl="2" indent="-228600" algn="l" defTabSz="933450">
            <a:lnSpc>
              <a:spcPct val="100000"/>
            </a:lnSpc>
            <a:spcBef>
              <a:spcPct val="0"/>
            </a:spcBef>
            <a:spcAft>
              <a:spcPts val="1200"/>
            </a:spcAft>
            <a:buChar char="•"/>
          </a:pPr>
          <a:r>
            <a:rPr lang="en-US" sz="2100" kern="1200" dirty="0">
              <a:latin typeface="Times New Roman" panose="02020603050405020304" pitchFamily="18" charset="0"/>
              <a:cs typeface="Times New Roman" panose="02020603050405020304" pitchFamily="18" charset="0"/>
            </a:rPr>
            <a:t>“In several situations this year, I observed…”</a:t>
          </a:r>
        </a:p>
        <a:p>
          <a:pPr marL="457200" lvl="2" indent="-228600" algn="l" defTabSz="933450">
            <a:lnSpc>
              <a:spcPct val="100000"/>
            </a:lnSpc>
            <a:spcBef>
              <a:spcPct val="0"/>
            </a:spcBef>
            <a:spcAft>
              <a:spcPts val="1200"/>
            </a:spcAft>
            <a:buChar char="•"/>
          </a:pPr>
          <a:r>
            <a:rPr lang="en-US" sz="2100" kern="1200" dirty="0">
              <a:latin typeface="Times New Roman" panose="02020603050405020304" pitchFamily="18" charset="0"/>
              <a:cs typeface="Times New Roman" panose="02020603050405020304" pitchFamily="18" charset="0"/>
            </a:rPr>
            <a:t>“Here’s the specific behavior I want to discuss and its impact…”</a:t>
          </a:r>
        </a:p>
        <a:p>
          <a:pPr marL="457200" lvl="2" indent="-228600" algn="l" defTabSz="933450">
            <a:lnSpc>
              <a:spcPct val="100000"/>
            </a:lnSpc>
            <a:spcBef>
              <a:spcPct val="0"/>
            </a:spcBef>
            <a:spcAft>
              <a:spcPct val="15000"/>
            </a:spcAft>
            <a:buChar char="•"/>
          </a:pPr>
          <a:r>
            <a:rPr lang="en-US" sz="2100" kern="1200" dirty="0">
              <a:latin typeface="Times New Roman" panose="02020603050405020304" pitchFamily="18" charset="0"/>
              <a:cs typeface="Times New Roman" panose="02020603050405020304" pitchFamily="18" charset="0"/>
            </a:rPr>
            <a:t>“This behavior has made collaboration more challenging because…”</a:t>
          </a:r>
        </a:p>
      </dsp:txBody>
      <dsp:txXfrm>
        <a:off x="57" y="719069"/>
        <a:ext cx="5518432" cy="4381020"/>
      </dsp:txXfrm>
    </dsp:sp>
    <dsp:sp modelId="{702C706F-0EDE-45ED-B274-5A474A3EA48E}">
      <dsp:nvSpPr>
        <dsp:cNvPr id="0" name=""/>
        <dsp:cNvSpPr/>
      </dsp:nvSpPr>
      <dsp:spPr>
        <a:xfrm>
          <a:off x="6291070" y="114269"/>
          <a:ext cx="5518432" cy="604800"/>
        </a:xfrm>
        <a:prstGeom prst="rect">
          <a:avLst/>
        </a:prstGeom>
        <a:solidFill>
          <a:schemeClr val="accent2">
            <a:hueOff val="2969458"/>
            <a:satOff val="12909"/>
            <a:lumOff val="10784"/>
            <a:alphaOff val="0"/>
          </a:schemeClr>
        </a:solidFill>
        <a:ln w="12700" cap="flat" cmpd="sng" algn="ctr">
          <a:solidFill>
            <a:schemeClr val="accent2">
              <a:hueOff val="2969458"/>
              <a:satOff val="12909"/>
              <a:lumOff val="10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When Feedback Feels Vague or Subjective</a:t>
          </a:r>
          <a:endParaRPr lang="en-US" sz="2200" kern="1200" dirty="0">
            <a:latin typeface="Times New Roman" panose="02020603050405020304" pitchFamily="18" charset="0"/>
            <a:cs typeface="Times New Roman" panose="02020603050405020304" pitchFamily="18" charset="0"/>
          </a:endParaRPr>
        </a:p>
      </dsp:txBody>
      <dsp:txXfrm>
        <a:off x="6291070" y="114269"/>
        <a:ext cx="5518432" cy="604800"/>
      </dsp:txXfrm>
    </dsp:sp>
    <dsp:sp modelId="{E65A1874-22FC-4EBC-BE79-A9828ED91BA4}">
      <dsp:nvSpPr>
        <dsp:cNvPr id="0" name=""/>
        <dsp:cNvSpPr/>
      </dsp:nvSpPr>
      <dsp:spPr>
        <a:xfrm>
          <a:off x="6287649" y="719069"/>
          <a:ext cx="5518432" cy="4381020"/>
        </a:xfrm>
        <a:prstGeom prst="rect">
          <a:avLst/>
        </a:prstGeom>
        <a:solidFill>
          <a:schemeClr val="accent2">
            <a:tint val="40000"/>
            <a:alpha val="90000"/>
            <a:hueOff val="3076033"/>
            <a:satOff val="12947"/>
            <a:lumOff val="2862"/>
            <a:alphaOff val="0"/>
          </a:schemeClr>
        </a:solidFill>
        <a:ln w="12700" cap="flat" cmpd="sng" algn="ctr">
          <a:solidFill>
            <a:schemeClr val="accent2">
              <a:tint val="40000"/>
              <a:alpha val="90000"/>
              <a:hueOff val="3076033"/>
              <a:satOff val="12947"/>
              <a:lumOff val="28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100000"/>
            </a:lnSpc>
            <a:spcBef>
              <a:spcPct val="0"/>
            </a:spcBef>
            <a:spcAft>
              <a:spcPct val="15000"/>
            </a:spcAft>
            <a:buChar char="•"/>
          </a:pPr>
          <a:r>
            <a:rPr lang="en-US" sz="2100" b="1" kern="1200" dirty="0">
              <a:latin typeface="Times New Roman" panose="02020603050405020304" pitchFamily="18" charset="0"/>
              <a:cs typeface="Times New Roman" panose="02020603050405020304" pitchFamily="18" charset="0"/>
            </a:rPr>
            <a:t>Instead of…</a:t>
          </a:r>
          <a:endParaRPr lang="en-US" sz="2100" kern="1200" dirty="0">
            <a:latin typeface="Times New Roman" panose="02020603050405020304" pitchFamily="18" charset="0"/>
            <a:cs typeface="Times New Roman" panose="02020603050405020304" pitchFamily="18" charset="0"/>
          </a:endParaRPr>
        </a:p>
        <a:p>
          <a:pPr marL="457200" lvl="2" indent="-228600" algn="l" defTabSz="933450">
            <a:lnSpc>
              <a:spcPct val="100000"/>
            </a:lnSpc>
            <a:spcBef>
              <a:spcPct val="0"/>
            </a:spcBef>
            <a:spcAft>
              <a:spcPct val="15000"/>
            </a:spcAft>
            <a:buChar char="•"/>
          </a:pPr>
          <a:r>
            <a:rPr lang="en-US" sz="2100" kern="1200" dirty="0">
              <a:latin typeface="Times New Roman" panose="02020603050405020304" pitchFamily="18" charset="0"/>
              <a:cs typeface="Times New Roman" panose="02020603050405020304" pitchFamily="18" charset="0"/>
            </a:rPr>
            <a:t>“Lacks professionalism”</a:t>
          </a:r>
        </a:p>
        <a:p>
          <a:pPr marL="457200" lvl="2" indent="-228600" algn="l" defTabSz="933450">
            <a:lnSpc>
              <a:spcPct val="100000"/>
            </a:lnSpc>
            <a:spcBef>
              <a:spcPct val="0"/>
            </a:spcBef>
            <a:spcAft>
              <a:spcPct val="15000"/>
            </a:spcAft>
            <a:buChar char="•"/>
          </a:pPr>
          <a:r>
            <a:rPr lang="en-US" sz="2100" kern="1200" dirty="0">
              <a:latin typeface="Times New Roman" panose="02020603050405020304" pitchFamily="18" charset="0"/>
              <a:cs typeface="Times New Roman" panose="02020603050405020304" pitchFamily="18" charset="0"/>
            </a:rPr>
            <a:t>“Poor communicator”</a:t>
          </a:r>
        </a:p>
        <a:p>
          <a:pPr marL="457200" lvl="2" indent="-228600" algn="l" defTabSz="933450">
            <a:lnSpc>
              <a:spcPct val="100000"/>
            </a:lnSpc>
            <a:spcBef>
              <a:spcPct val="0"/>
            </a:spcBef>
            <a:spcAft>
              <a:spcPts val="1200"/>
            </a:spcAft>
            <a:buChar char="•"/>
          </a:pPr>
          <a:r>
            <a:rPr lang="en-US" sz="2100" kern="1200" dirty="0">
              <a:latin typeface="Times New Roman" panose="02020603050405020304" pitchFamily="18" charset="0"/>
              <a:cs typeface="Times New Roman" panose="02020603050405020304" pitchFamily="18" charset="0"/>
            </a:rPr>
            <a:t>“Not a good fit”</a:t>
          </a:r>
        </a:p>
        <a:p>
          <a:pPr marL="228600" lvl="1" indent="-228600" algn="l" defTabSz="933450">
            <a:lnSpc>
              <a:spcPct val="100000"/>
            </a:lnSpc>
            <a:spcBef>
              <a:spcPct val="0"/>
            </a:spcBef>
            <a:spcAft>
              <a:spcPct val="15000"/>
            </a:spcAft>
            <a:buChar char="•"/>
          </a:pPr>
          <a:r>
            <a:rPr lang="en-US" sz="2100" b="1" kern="1200" dirty="0">
              <a:latin typeface="Times New Roman" panose="02020603050405020304" pitchFamily="18" charset="0"/>
              <a:cs typeface="Times New Roman" panose="02020603050405020304" pitchFamily="18" charset="0"/>
            </a:rPr>
            <a:t>Say this instead…</a:t>
          </a:r>
          <a:endParaRPr lang="en-US" sz="2100" kern="1200" dirty="0">
            <a:latin typeface="Times New Roman" panose="02020603050405020304" pitchFamily="18" charset="0"/>
            <a:cs typeface="Times New Roman" panose="02020603050405020304" pitchFamily="18" charset="0"/>
          </a:endParaRPr>
        </a:p>
        <a:p>
          <a:pPr marL="457200" lvl="2" indent="-228600" algn="l" defTabSz="933450">
            <a:lnSpc>
              <a:spcPct val="100000"/>
            </a:lnSpc>
            <a:spcBef>
              <a:spcPct val="0"/>
            </a:spcBef>
            <a:spcAft>
              <a:spcPts val="1200"/>
            </a:spcAft>
            <a:buChar char="•"/>
          </a:pPr>
          <a:r>
            <a:rPr lang="en-US" sz="2100" kern="1200" dirty="0">
              <a:latin typeface="Times New Roman" panose="02020603050405020304" pitchFamily="18" charset="0"/>
              <a:cs typeface="Times New Roman" panose="02020603050405020304" pitchFamily="18" charset="0"/>
            </a:rPr>
            <a:t>“Professional expectations include X; in these instances, that wasn’t met…”</a:t>
          </a:r>
        </a:p>
        <a:p>
          <a:pPr marL="457200" lvl="2" indent="-228600" algn="l" defTabSz="933450">
            <a:lnSpc>
              <a:spcPct val="100000"/>
            </a:lnSpc>
            <a:spcBef>
              <a:spcPct val="0"/>
            </a:spcBef>
            <a:spcAft>
              <a:spcPts val="1200"/>
            </a:spcAft>
            <a:buChar char="•"/>
          </a:pPr>
          <a:r>
            <a:rPr lang="en-US" sz="2100" kern="1200" dirty="0">
              <a:latin typeface="Times New Roman" panose="02020603050405020304" pitchFamily="18" charset="0"/>
              <a:cs typeface="Times New Roman" panose="02020603050405020304" pitchFamily="18" charset="0"/>
            </a:rPr>
            <a:t>“In team meetings, key updates were often incomplete or unclear, which led to…”</a:t>
          </a:r>
        </a:p>
        <a:p>
          <a:pPr marL="457200" lvl="2" indent="-228600" algn="l" defTabSz="933450">
            <a:lnSpc>
              <a:spcPct val="100000"/>
            </a:lnSpc>
            <a:spcBef>
              <a:spcPct val="0"/>
            </a:spcBef>
            <a:spcAft>
              <a:spcPct val="15000"/>
            </a:spcAft>
            <a:buChar char="•"/>
          </a:pPr>
          <a:r>
            <a:rPr lang="en-US" sz="2100" kern="1200" dirty="0">
              <a:latin typeface="Times New Roman" panose="02020603050405020304" pitchFamily="18" charset="0"/>
              <a:cs typeface="Times New Roman" panose="02020603050405020304" pitchFamily="18" charset="0"/>
            </a:rPr>
            <a:t>“This role requires X; here’s where there’s a gap and what success would look like…”</a:t>
          </a:r>
        </a:p>
      </dsp:txBody>
      <dsp:txXfrm>
        <a:off x="6287649" y="719069"/>
        <a:ext cx="5518432" cy="4381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B87ED-F8A3-4827-84BC-E94332E42B2C}">
      <dsp:nvSpPr>
        <dsp:cNvPr id="0" name=""/>
        <dsp:cNvSpPr/>
      </dsp:nvSpPr>
      <dsp:spPr>
        <a:xfrm>
          <a:off x="7601" y="30187"/>
          <a:ext cx="5811949" cy="1080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When Delivering Difficult or Developmental Feedback</a:t>
          </a:r>
          <a:endParaRPr lang="en-US" sz="2400" kern="1200" dirty="0">
            <a:latin typeface="Times New Roman" panose="02020603050405020304" pitchFamily="18" charset="0"/>
            <a:cs typeface="Times New Roman" panose="02020603050405020304" pitchFamily="18" charset="0"/>
          </a:endParaRPr>
        </a:p>
      </dsp:txBody>
      <dsp:txXfrm>
        <a:off x="547601" y="30187"/>
        <a:ext cx="4731949" cy="1080000"/>
      </dsp:txXfrm>
    </dsp:sp>
    <dsp:sp modelId="{84CE08E5-42E1-4E8F-8866-C4470588D670}">
      <dsp:nvSpPr>
        <dsp:cNvPr id="0" name=""/>
        <dsp:cNvSpPr/>
      </dsp:nvSpPr>
      <dsp:spPr>
        <a:xfrm>
          <a:off x="61815" y="1155710"/>
          <a:ext cx="4649559" cy="399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10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Instead of…</a:t>
          </a:r>
          <a:endParaRPr lang="en-US" sz="2000" kern="1200" dirty="0">
            <a:latin typeface="Times New Roman" panose="02020603050405020304" pitchFamily="18" charset="0"/>
            <a:cs typeface="Times New Roman" panose="02020603050405020304" pitchFamily="18" charset="0"/>
          </a:endParaRPr>
        </a:p>
        <a:p>
          <a:pPr marL="457200" lvl="2" indent="-228600" algn="l" defTabSz="889000">
            <a:lnSpc>
              <a:spcPct val="10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“This shouldn’t be a surprise.”</a:t>
          </a:r>
        </a:p>
        <a:p>
          <a:pPr marL="457200" lvl="2" indent="-228600" algn="l" defTabSz="889000">
            <a:lnSpc>
              <a:spcPct val="10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“You need to fix this.”</a:t>
          </a:r>
        </a:p>
        <a:p>
          <a:pPr marL="457200" lvl="2" indent="-228600" algn="l" defTabSz="889000">
            <a:lnSpc>
              <a:spcPct val="100000"/>
            </a:lnSpc>
            <a:spcBef>
              <a:spcPct val="0"/>
            </a:spcBef>
            <a:spcAft>
              <a:spcPts val="1200"/>
            </a:spcAft>
            <a:buChar char="•"/>
          </a:pPr>
          <a:r>
            <a:rPr lang="en-US" sz="2000" kern="1200" dirty="0">
              <a:latin typeface="Times New Roman" panose="02020603050405020304" pitchFamily="18" charset="0"/>
              <a:cs typeface="Times New Roman" panose="02020603050405020304" pitchFamily="18" charset="0"/>
            </a:rPr>
            <a:t>“Leadership is concerned.”</a:t>
          </a:r>
        </a:p>
        <a:p>
          <a:pPr marL="228600" lvl="1" indent="-228600" algn="l" defTabSz="889000">
            <a:lnSpc>
              <a:spcPct val="10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Say this instead…</a:t>
          </a:r>
          <a:endParaRPr lang="en-US" sz="2000" kern="1200" dirty="0">
            <a:latin typeface="Times New Roman" panose="02020603050405020304" pitchFamily="18" charset="0"/>
            <a:cs typeface="Times New Roman" panose="02020603050405020304" pitchFamily="18" charset="0"/>
          </a:endParaRPr>
        </a:p>
        <a:p>
          <a:pPr marL="457200" lvl="2" indent="-228600" algn="l" defTabSz="889000">
            <a:lnSpc>
              <a:spcPct val="100000"/>
            </a:lnSpc>
            <a:spcBef>
              <a:spcPct val="0"/>
            </a:spcBef>
            <a:spcAft>
              <a:spcPts val="1200"/>
            </a:spcAft>
            <a:buChar char="•"/>
          </a:pPr>
          <a:r>
            <a:rPr lang="en-US" sz="2000" kern="1200" dirty="0">
              <a:latin typeface="Times New Roman" panose="02020603050405020304" pitchFamily="18" charset="0"/>
              <a:cs typeface="Times New Roman" panose="02020603050405020304" pitchFamily="18" charset="0"/>
            </a:rPr>
            <a:t>“This has come up before, and I want to be clear about where things stand now.”</a:t>
          </a:r>
        </a:p>
        <a:p>
          <a:pPr marL="457200" lvl="2" indent="-228600" algn="l" defTabSz="889000">
            <a:lnSpc>
              <a:spcPct val="100000"/>
            </a:lnSpc>
            <a:spcBef>
              <a:spcPct val="0"/>
            </a:spcBef>
            <a:spcAft>
              <a:spcPts val="1200"/>
            </a:spcAft>
            <a:buChar char="•"/>
          </a:pPr>
          <a:r>
            <a:rPr lang="en-US" sz="2000" kern="1200" dirty="0">
              <a:latin typeface="Times New Roman" panose="02020603050405020304" pitchFamily="18" charset="0"/>
              <a:cs typeface="Times New Roman" panose="02020603050405020304" pitchFamily="18" charset="0"/>
            </a:rPr>
            <a:t>“Let’s talk about what needs to change and how I can support that.”</a:t>
          </a:r>
        </a:p>
        <a:p>
          <a:pPr marL="457200" lvl="2" indent="-228600" algn="l" defTabSz="889000">
            <a:lnSpc>
              <a:spcPct val="10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“Here’s the feedback, and I want to walk through it with you.”</a:t>
          </a:r>
        </a:p>
      </dsp:txBody>
      <dsp:txXfrm>
        <a:off x="61815" y="1155710"/>
        <a:ext cx="4649559" cy="3990937"/>
      </dsp:txXfrm>
    </dsp:sp>
    <dsp:sp modelId="{C52AC519-2E10-44CC-9219-808B931CCD10}">
      <dsp:nvSpPr>
        <dsp:cNvPr id="0" name=""/>
        <dsp:cNvSpPr/>
      </dsp:nvSpPr>
      <dsp:spPr>
        <a:xfrm>
          <a:off x="5603551" y="30187"/>
          <a:ext cx="5811949" cy="1080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FFFF"/>
              </a:solidFill>
              <a:latin typeface="Times New Roman" panose="02020603050405020304" pitchFamily="18" charset="0"/>
              <a:ea typeface="+mn-ea"/>
              <a:cs typeface="Times New Roman" panose="02020603050405020304" pitchFamily="18" charset="0"/>
            </a:rPr>
            <a:t>When Addressing Performance Compared to Expectations</a:t>
          </a:r>
        </a:p>
      </dsp:txBody>
      <dsp:txXfrm>
        <a:off x="6143551" y="30187"/>
        <a:ext cx="4731949" cy="1080000"/>
      </dsp:txXfrm>
    </dsp:sp>
    <dsp:sp modelId="{359FCEFE-114F-402D-864E-B4C15A6D4482}">
      <dsp:nvSpPr>
        <dsp:cNvPr id="0" name=""/>
        <dsp:cNvSpPr/>
      </dsp:nvSpPr>
      <dsp:spPr>
        <a:xfrm>
          <a:off x="5726717" y="1191988"/>
          <a:ext cx="4649559" cy="399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100000"/>
            </a:lnSpc>
            <a:spcBef>
              <a:spcPct val="0"/>
            </a:spcBef>
            <a:spcAft>
              <a:spcPts val="600"/>
            </a:spcAft>
            <a:buChar char="•"/>
          </a:pPr>
          <a:r>
            <a:rPr lang="en-US" sz="2000" b="1" kern="1200" dirty="0">
              <a:latin typeface="Times New Roman" panose="02020603050405020304" pitchFamily="18" charset="0"/>
              <a:cs typeface="Times New Roman" panose="02020603050405020304" pitchFamily="18" charset="0"/>
            </a:rPr>
            <a:t>Instead of…</a:t>
          </a:r>
          <a:endParaRPr lang="en-US" sz="2000" kern="1200" dirty="0">
            <a:latin typeface="Times New Roman" panose="02020603050405020304" pitchFamily="18" charset="0"/>
            <a:cs typeface="Times New Roman" panose="02020603050405020304" pitchFamily="18" charset="0"/>
          </a:endParaRPr>
        </a:p>
        <a:p>
          <a:pPr marL="457200" lvl="2" indent="-228600" algn="l" defTabSz="889000">
            <a:lnSpc>
              <a:spcPct val="10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“Everyone else is doing fine.”</a:t>
          </a:r>
        </a:p>
        <a:p>
          <a:pPr marL="457200" lvl="2" indent="-228600" algn="l" defTabSz="889000">
            <a:lnSpc>
              <a:spcPct val="10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“Meets expectations for now.”</a:t>
          </a:r>
        </a:p>
        <a:p>
          <a:pPr marL="457200" lvl="2" indent="-228600" algn="l" defTabSz="889000">
            <a:lnSpc>
              <a:spcPct val="100000"/>
            </a:lnSpc>
            <a:spcBef>
              <a:spcPct val="0"/>
            </a:spcBef>
            <a:spcAft>
              <a:spcPts val="1200"/>
            </a:spcAft>
            <a:buChar char="•"/>
          </a:pPr>
          <a:r>
            <a:rPr lang="en-US" sz="2000" kern="1200" dirty="0">
              <a:latin typeface="Times New Roman" panose="02020603050405020304" pitchFamily="18" charset="0"/>
              <a:cs typeface="Times New Roman" panose="02020603050405020304" pitchFamily="18" charset="0"/>
            </a:rPr>
            <a:t>“We’ll see what happens next year.”</a:t>
          </a:r>
        </a:p>
        <a:p>
          <a:pPr marL="228600" lvl="1" indent="-228600" algn="l" defTabSz="889000">
            <a:lnSpc>
              <a:spcPct val="10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Say this instead…</a:t>
          </a:r>
          <a:endParaRPr lang="en-US" sz="2000" kern="1200" dirty="0">
            <a:latin typeface="Times New Roman" panose="02020603050405020304" pitchFamily="18" charset="0"/>
            <a:cs typeface="Times New Roman" panose="02020603050405020304" pitchFamily="18" charset="0"/>
          </a:endParaRPr>
        </a:p>
        <a:p>
          <a:pPr marL="457200" lvl="2" indent="-228600" algn="l" defTabSz="889000">
            <a:lnSpc>
              <a:spcPct val="100000"/>
            </a:lnSpc>
            <a:spcBef>
              <a:spcPct val="0"/>
            </a:spcBef>
            <a:spcAft>
              <a:spcPts val="1200"/>
            </a:spcAft>
            <a:buChar char="•"/>
          </a:pPr>
          <a:r>
            <a:rPr lang="en-US" sz="2000" kern="1200" dirty="0">
              <a:latin typeface="Times New Roman" panose="02020603050405020304" pitchFamily="18" charset="0"/>
              <a:cs typeface="Times New Roman" panose="02020603050405020304" pitchFamily="18" charset="0"/>
            </a:rPr>
            <a:t>“Here’s how performance aligns with the expectations of the role.”</a:t>
          </a:r>
        </a:p>
        <a:p>
          <a:pPr marL="457200" lvl="2" indent="-228600" algn="l" defTabSz="889000">
            <a:lnSpc>
              <a:spcPct val="100000"/>
            </a:lnSpc>
            <a:spcBef>
              <a:spcPct val="0"/>
            </a:spcBef>
            <a:spcAft>
              <a:spcPts val="1200"/>
            </a:spcAft>
            <a:buChar char="•"/>
          </a:pPr>
          <a:r>
            <a:rPr lang="en-US" sz="2000" kern="1200" dirty="0">
              <a:latin typeface="Times New Roman" panose="02020603050405020304" pitchFamily="18" charset="0"/>
              <a:cs typeface="Times New Roman" panose="02020603050405020304" pitchFamily="18" charset="0"/>
            </a:rPr>
            <a:t>“You’re meeting expectations in X areas; growth is needed in Y.”</a:t>
          </a:r>
        </a:p>
        <a:p>
          <a:pPr marL="457200" lvl="2" indent="-228600" algn="l" defTabSz="889000">
            <a:lnSpc>
              <a:spcPct val="10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“These are the focus areas we’ll revisit in our next check‑in.”</a:t>
          </a:r>
        </a:p>
      </dsp:txBody>
      <dsp:txXfrm>
        <a:off x="5726717" y="1191988"/>
        <a:ext cx="4649559" cy="3990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1E502-C6E5-493B-BFF4-74F24AFB8794}">
      <dsp:nvSpPr>
        <dsp:cNvPr id="0" name=""/>
        <dsp:cNvSpPr/>
      </dsp:nvSpPr>
      <dsp:spPr>
        <a:xfrm>
          <a:off x="0" y="311859"/>
          <a:ext cx="12068355"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AE66DC-A050-480A-973D-44B2472C7B4E}">
      <dsp:nvSpPr>
        <dsp:cNvPr id="0" name=""/>
        <dsp:cNvSpPr/>
      </dsp:nvSpPr>
      <dsp:spPr>
        <a:xfrm>
          <a:off x="603417" y="60939"/>
          <a:ext cx="8447848"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309" tIns="0" rIns="319309"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When Discussing Potential or Advancement</a:t>
          </a:r>
          <a:endParaRPr lang="en-US" sz="2400" kern="1200" dirty="0">
            <a:latin typeface="Times New Roman" panose="02020603050405020304" pitchFamily="18" charset="0"/>
            <a:cs typeface="Times New Roman" panose="02020603050405020304" pitchFamily="18" charset="0"/>
          </a:endParaRPr>
        </a:p>
      </dsp:txBody>
      <dsp:txXfrm>
        <a:off x="627915" y="85437"/>
        <a:ext cx="8398852" cy="452844"/>
      </dsp:txXfrm>
    </dsp:sp>
    <dsp:sp modelId="{3BCF2000-39B6-4BE6-8CE2-91934DEF07FB}">
      <dsp:nvSpPr>
        <dsp:cNvPr id="0" name=""/>
        <dsp:cNvSpPr/>
      </dsp:nvSpPr>
      <dsp:spPr>
        <a:xfrm>
          <a:off x="0" y="1082979"/>
          <a:ext cx="12068355" cy="1365525"/>
        </a:xfrm>
        <a:prstGeom prst="rect">
          <a:avLst/>
        </a:prstGeom>
        <a:solidFill>
          <a:schemeClr val="lt1">
            <a:alpha val="90000"/>
            <a:hueOff val="0"/>
            <a:satOff val="0"/>
            <a:lumOff val="0"/>
            <a:alphaOff val="0"/>
          </a:schemeClr>
        </a:solidFill>
        <a:ln w="12700" cap="flat" cmpd="sng" algn="ctr">
          <a:solidFill>
            <a:schemeClr val="accent2">
              <a:hueOff val="989819"/>
              <a:satOff val="4303"/>
              <a:lumOff val="35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6638" tIns="354076" rIns="936638" bIns="128016" numCol="1" spcCol="1270" anchor="t" anchorCtr="0">
          <a:noAutofit/>
        </a:bodyPr>
        <a:lstStyle/>
        <a:p>
          <a:pPr marL="171450" lvl="1" indent="-171450" algn="l" defTabSz="800100">
            <a:lnSpc>
              <a:spcPct val="10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“Has potential but…”</a:t>
          </a:r>
        </a:p>
        <a:p>
          <a:pPr marL="171450" lvl="1" indent="-171450" algn="l" defTabSz="800100">
            <a:lnSpc>
              <a:spcPct val="10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“You’re not there yet.”</a:t>
          </a:r>
        </a:p>
        <a:p>
          <a:pPr marL="171450" lvl="1" indent="-171450" algn="l" defTabSz="800100">
            <a:lnSpc>
              <a:spcPct val="10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“You’re lucky this isn’t worse.”</a:t>
          </a:r>
          <a:endParaRPr lang="en-US" sz="1200" kern="1200" dirty="0">
            <a:latin typeface="Times New Roman" panose="02020603050405020304" pitchFamily="18" charset="0"/>
            <a:cs typeface="Times New Roman" panose="02020603050405020304" pitchFamily="18" charset="0"/>
          </a:endParaRPr>
        </a:p>
      </dsp:txBody>
      <dsp:txXfrm>
        <a:off x="0" y="1082979"/>
        <a:ext cx="12068355" cy="1365525"/>
      </dsp:txXfrm>
    </dsp:sp>
    <dsp:sp modelId="{A3755770-0989-4069-B93C-0794EA530D16}">
      <dsp:nvSpPr>
        <dsp:cNvPr id="0" name=""/>
        <dsp:cNvSpPr/>
      </dsp:nvSpPr>
      <dsp:spPr>
        <a:xfrm>
          <a:off x="603417" y="832059"/>
          <a:ext cx="8447848" cy="501840"/>
        </a:xfrm>
        <a:prstGeom prst="roundRect">
          <a:avLst/>
        </a:prstGeom>
        <a:solidFill>
          <a:schemeClr val="accent2">
            <a:hueOff val="989819"/>
            <a:satOff val="4303"/>
            <a:lumOff val="35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309" tIns="0" rIns="319309" bIns="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Instead of…</a:t>
          </a:r>
          <a:endParaRPr lang="en-US" sz="2200" kern="1200" dirty="0">
            <a:latin typeface="Times New Roman" panose="02020603050405020304" pitchFamily="18" charset="0"/>
            <a:cs typeface="Times New Roman" panose="02020603050405020304" pitchFamily="18" charset="0"/>
          </a:endParaRPr>
        </a:p>
      </dsp:txBody>
      <dsp:txXfrm>
        <a:off x="627915" y="856557"/>
        <a:ext cx="8398852" cy="452844"/>
      </dsp:txXfrm>
    </dsp:sp>
    <dsp:sp modelId="{A0106BDF-9FE1-4A00-B216-55BDEF1D6ADE}">
      <dsp:nvSpPr>
        <dsp:cNvPr id="0" name=""/>
        <dsp:cNvSpPr/>
      </dsp:nvSpPr>
      <dsp:spPr>
        <a:xfrm>
          <a:off x="0" y="2791224"/>
          <a:ext cx="12068355" cy="1365525"/>
        </a:xfrm>
        <a:prstGeom prst="rect">
          <a:avLst/>
        </a:prstGeom>
        <a:solidFill>
          <a:schemeClr val="lt1">
            <a:alpha val="90000"/>
            <a:hueOff val="0"/>
            <a:satOff val="0"/>
            <a:lumOff val="0"/>
            <a:alphaOff val="0"/>
          </a:schemeClr>
        </a:solidFill>
        <a:ln w="12700" cap="flat" cmpd="sng" algn="ctr">
          <a:solidFill>
            <a:schemeClr val="accent2">
              <a:hueOff val="1979639"/>
              <a:satOff val="8606"/>
              <a:lumOff val="71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6638" tIns="354076" rIns="936638" bIns="128016" numCol="1" spcCol="1270" anchor="t" anchorCtr="0">
          <a:noAutofit/>
        </a:bodyPr>
        <a:lstStyle/>
        <a:p>
          <a:pPr marL="171450" lvl="1" indent="-171450" algn="l" defTabSz="800100">
            <a:lnSpc>
              <a:spcPct val="10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“To be ready for the next level, these specific skills or experiences are needed…”</a:t>
          </a:r>
        </a:p>
        <a:p>
          <a:pPr marL="171450" lvl="1" indent="-171450" algn="l" defTabSz="800100">
            <a:lnSpc>
              <a:spcPct val="10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“Here’s what growth would look like over the next review cycle.”</a:t>
          </a:r>
        </a:p>
        <a:p>
          <a:pPr marL="171450" lvl="1" indent="-171450" algn="l" defTabSz="800100">
            <a:lnSpc>
              <a:spcPct val="10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“This rating reflects current performance against expectations.”</a:t>
          </a:r>
          <a:endParaRPr lang="en-US" sz="1600" kern="1200" dirty="0">
            <a:latin typeface="Times New Roman" panose="02020603050405020304" pitchFamily="18" charset="0"/>
            <a:cs typeface="Times New Roman" panose="02020603050405020304" pitchFamily="18" charset="0"/>
          </a:endParaRPr>
        </a:p>
      </dsp:txBody>
      <dsp:txXfrm>
        <a:off x="0" y="2791224"/>
        <a:ext cx="12068355" cy="1365525"/>
      </dsp:txXfrm>
    </dsp:sp>
    <dsp:sp modelId="{907930CB-ED83-4FCF-8DC4-6840C98A3220}">
      <dsp:nvSpPr>
        <dsp:cNvPr id="0" name=""/>
        <dsp:cNvSpPr/>
      </dsp:nvSpPr>
      <dsp:spPr>
        <a:xfrm>
          <a:off x="603417" y="2540304"/>
          <a:ext cx="8447848" cy="501840"/>
        </a:xfrm>
        <a:prstGeom prst="roundRect">
          <a:avLst/>
        </a:prstGeom>
        <a:solidFill>
          <a:schemeClr val="accent2">
            <a:hueOff val="1979639"/>
            <a:satOff val="8606"/>
            <a:lumOff val="71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309" tIns="0" rIns="319309" bIns="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Say this instead…</a:t>
          </a:r>
          <a:endParaRPr lang="en-US" sz="2200" kern="1200" dirty="0">
            <a:latin typeface="Times New Roman" panose="02020603050405020304" pitchFamily="18" charset="0"/>
            <a:cs typeface="Times New Roman" panose="02020603050405020304" pitchFamily="18" charset="0"/>
          </a:endParaRPr>
        </a:p>
      </dsp:txBody>
      <dsp:txXfrm>
        <a:off x="627915" y="2564802"/>
        <a:ext cx="8398852" cy="452844"/>
      </dsp:txXfrm>
    </dsp:sp>
    <dsp:sp modelId="{801B6FF0-213C-49C1-9B97-53325D819F69}">
      <dsp:nvSpPr>
        <dsp:cNvPr id="0" name=""/>
        <dsp:cNvSpPr/>
      </dsp:nvSpPr>
      <dsp:spPr>
        <a:xfrm>
          <a:off x="0" y="4834657"/>
          <a:ext cx="12068355" cy="428400"/>
        </a:xfrm>
        <a:prstGeom prst="rect">
          <a:avLst/>
        </a:prstGeom>
        <a:solidFill>
          <a:schemeClr val="lt1">
            <a:alpha val="90000"/>
            <a:hueOff val="0"/>
            <a:satOff val="0"/>
            <a:lumOff val="0"/>
            <a:alphaOff val="0"/>
          </a:schemeClr>
        </a:solidFill>
        <a:ln w="12700" cap="flat" cmpd="sng" algn="ctr">
          <a:solidFill>
            <a:schemeClr val="accent2">
              <a:hueOff val="2969458"/>
              <a:satOff val="12909"/>
              <a:lumOff val="10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637E4F-F2EE-488E-B120-295356FE2AF5}">
      <dsp:nvSpPr>
        <dsp:cNvPr id="0" name=""/>
        <dsp:cNvSpPr/>
      </dsp:nvSpPr>
      <dsp:spPr>
        <a:xfrm>
          <a:off x="623408" y="4330002"/>
          <a:ext cx="8447848" cy="837028"/>
        </a:xfrm>
        <a:prstGeom prst="roundRect">
          <a:avLst/>
        </a:prstGeom>
        <a:solidFill>
          <a:schemeClr val="accent2">
            <a:hueOff val="2969458"/>
            <a:satOff val="12909"/>
            <a:lumOff val="10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309" tIns="0" rIns="319309" bIns="0" numCol="1" spcCol="1270" anchor="ctr" anchorCtr="0">
          <a:noAutofit/>
        </a:bodyPr>
        <a:lstStyle/>
        <a:p>
          <a:pPr marL="0" lvl="0" indent="0" algn="l" defTabSz="1066800">
            <a:lnSpc>
              <a:spcPct val="90000"/>
            </a:lnSpc>
            <a:spcBef>
              <a:spcPct val="0"/>
            </a:spcBef>
            <a:spcAft>
              <a:spcPct val="35000"/>
            </a:spcAft>
            <a:buNone/>
          </a:pPr>
          <a:r>
            <a:rPr lang="en-US" sz="2400" b="1" i="1" kern="1200" dirty="0">
              <a:latin typeface="Times New Roman" panose="02020603050405020304" pitchFamily="18" charset="0"/>
              <a:cs typeface="Times New Roman" panose="02020603050405020304" pitchFamily="18" charset="0"/>
            </a:rPr>
            <a:t>Effective performance language is specific, behavior‑based, and focused on impact and next steps.</a:t>
          </a:r>
          <a:endParaRPr lang="en-US" sz="2400" kern="1200" dirty="0">
            <a:latin typeface="Times New Roman" panose="02020603050405020304" pitchFamily="18" charset="0"/>
            <a:cs typeface="Times New Roman" panose="02020603050405020304" pitchFamily="18" charset="0"/>
          </a:endParaRPr>
        </a:p>
      </dsp:txBody>
      <dsp:txXfrm>
        <a:off x="664268" y="4370862"/>
        <a:ext cx="8366128" cy="755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951EC-064D-4F99-ACDA-F1F30E3AF635}">
      <dsp:nvSpPr>
        <dsp:cNvPr id="0" name=""/>
        <dsp:cNvSpPr/>
      </dsp:nvSpPr>
      <dsp:spPr>
        <a:xfrm>
          <a:off x="0" y="162966"/>
          <a:ext cx="8277678" cy="8292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Your manager may not have full visibility into all your contributions</a:t>
          </a:r>
          <a:r>
            <a:rPr lang="en-US" sz="2000" kern="1200" dirty="0">
              <a:latin typeface="Aptos" panose="020B0004020202020204" pitchFamily="34" charset="0"/>
            </a:rPr>
            <a:t>.</a:t>
          </a:r>
        </a:p>
      </dsp:txBody>
      <dsp:txXfrm>
        <a:off x="40480" y="203446"/>
        <a:ext cx="8196718" cy="748277"/>
      </dsp:txXfrm>
    </dsp:sp>
    <dsp:sp modelId="{0A8F54A4-39E3-4690-A46A-4446FDDF6B78}">
      <dsp:nvSpPr>
        <dsp:cNvPr id="0" name=""/>
        <dsp:cNvSpPr/>
      </dsp:nvSpPr>
      <dsp:spPr>
        <a:xfrm>
          <a:off x="0" y="1049803"/>
          <a:ext cx="8277678" cy="829237"/>
        </a:xfrm>
        <a:prstGeom prst="roundRect">
          <a:avLst/>
        </a:prstGeom>
        <a:solidFill>
          <a:schemeClr val="accent2">
            <a:hueOff val="494910"/>
            <a:satOff val="2152"/>
            <a:lumOff val="17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Without your input, a single less-successful project might overshadow your broader achievements.</a:t>
          </a:r>
        </a:p>
      </dsp:txBody>
      <dsp:txXfrm>
        <a:off x="40480" y="1090283"/>
        <a:ext cx="8196718" cy="748277"/>
      </dsp:txXfrm>
    </dsp:sp>
    <dsp:sp modelId="{ED01A93F-304A-4BAB-BA25-F393D982C09F}">
      <dsp:nvSpPr>
        <dsp:cNvPr id="0" name=""/>
        <dsp:cNvSpPr/>
      </dsp:nvSpPr>
      <dsp:spPr>
        <a:xfrm>
          <a:off x="0" y="1936641"/>
          <a:ext cx="8277678" cy="829237"/>
        </a:xfrm>
        <a:prstGeom prst="roundRect">
          <a:avLst/>
        </a:prstGeom>
        <a:solidFill>
          <a:schemeClr val="accent2">
            <a:hueOff val="989819"/>
            <a:satOff val="4303"/>
            <a:lumOff val="35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Opportunity to highlight your wins and progress throughout the year.</a:t>
          </a:r>
        </a:p>
      </dsp:txBody>
      <dsp:txXfrm>
        <a:off x="40480" y="1977121"/>
        <a:ext cx="8196718" cy="748277"/>
      </dsp:txXfrm>
    </dsp:sp>
    <dsp:sp modelId="{477867A8-1A93-4124-89ED-54981A343114}">
      <dsp:nvSpPr>
        <dsp:cNvPr id="0" name=""/>
        <dsp:cNvSpPr/>
      </dsp:nvSpPr>
      <dsp:spPr>
        <a:xfrm>
          <a:off x="455" y="2823478"/>
          <a:ext cx="8276767" cy="829237"/>
        </a:xfrm>
        <a:prstGeom prst="roundRect">
          <a:avLst/>
        </a:prstGeom>
        <a:solidFill>
          <a:schemeClr val="accent2">
            <a:hueOff val="1484729"/>
            <a:satOff val="6454"/>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You are the most knowledgeable person about your daily work &amp; impact.</a:t>
          </a:r>
        </a:p>
      </dsp:txBody>
      <dsp:txXfrm>
        <a:off x="40935" y="2863958"/>
        <a:ext cx="8195807" cy="748277"/>
      </dsp:txXfrm>
    </dsp:sp>
    <dsp:sp modelId="{7067BA0D-228F-4E40-8F16-B3D363D449BC}">
      <dsp:nvSpPr>
        <dsp:cNvPr id="0" name=""/>
        <dsp:cNvSpPr/>
      </dsp:nvSpPr>
      <dsp:spPr>
        <a:xfrm>
          <a:off x="0" y="3710316"/>
          <a:ext cx="8277678" cy="829237"/>
        </a:xfrm>
        <a:prstGeom prst="roundRect">
          <a:avLst/>
        </a:prstGeom>
        <a:solidFill>
          <a:schemeClr val="accent2">
            <a:hueOff val="1979639"/>
            <a:satOff val="8606"/>
            <a:lumOff val="71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O</a:t>
          </a:r>
          <a:r>
            <a:rPr lang="en-US" sz="2000" kern="1200" dirty="0">
              <a:latin typeface="Times New Roman" panose="02020603050405020304" pitchFamily="18" charset="0"/>
              <a:cs typeface="Times New Roman" panose="02020603050405020304" pitchFamily="18" charset="0"/>
            </a:rPr>
            <a:t>pportunity to propose a professional development plan aligned with your goals &amp; role.</a:t>
          </a:r>
        </a:p>
      </dsp:txBody>
      <dsp:txXfrm>
        <a:off x="40480" y="3750796"/>
        <a:ext cx="8196718" cy="748277"/>
      </dsp:txXfrm>
    </dsp:sp>
    <dsp:sp modelId="{8B55C832-2EBA-453B-B1B7-0C509B3CAF95}">
      <dsp:nvSpPr>
        <dsp:cNvPr id="0" name=""/>
        <dsp:cNvSpPr/>
      </dsp:nvSpPr>
      <dsp:spPr>
        <a:xfrm>
          <a:off x="0" y="4597153"/>
          <a:ext cx="8277678" cy="829237"/>
        </a:xfrm>
        <a:prstGeom prst="roundRect">
          <a:avLst/>
        </a:prstGeom>
        <a:solidFill>
          <a:schemeClr val="accent2">
            <a:hueOff val="2474548"/>
            <a:satOff val="10757"/>
            <a:lumOff val="89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By suggesting goals for the upcoming year, you can help shape the direction of your work and team.</a:t>
          </a:r>
        </a:p>
      </dsp:txBody>
      <dsp:txXfrm>
        <a:off x="40480" y="4637633"/>
        <a:ext cx="8196718" cy="748277"/>
      </dsp:txXfrm>
    </dsp:sp>
    <dsp:sp modelId="{55F89877-8D22-4A41-983F-D5BD500529F2}">
      <dsp:nvSpPr>
        <dsp:cNvPr id="0" name=""/>
        <dsp:cNvSpPr/>
      </dsp:nvSpPr>
      <dsp:spPr>
        <a:xfrm>
          <a:off x="0" y="5483991"/>
          <a:ext cx="8277678" cy="829237"/>
        </a:xfrm>
        <a:prstGeom prst="roundRect">
          <a:avLst/>
        </a:prstGeom>
        <a:solidFill>
          <a:schemeClr val="accent2">
            <a:hueOff val="2969458"/>
            <a:satOff val="12909"/>
            <a:lumOff val="10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1" kern="1200" dirty="0">
              <a:solidFill>
                <a:srgbClr val="FFFF00"/>
              </a:solidFill>
              <a:latin typeface="Times New Roman" panose="02020603050405020304" pitchFamily="18" charset="0"/>
              <a:cs typeface="Times New Roman" panose="02020603050405020304" pitchFamily="18" charset="0"/>
            </a:rPr>
            <a:t>If you don’t advocate for your growth, who will?</a:t>
          </a:r>
          <a:endParaRPr lang="en-US" sz="2800" b="1" kern="1200" dirty="0">
            <a:solidFill>
              <a:srgbClr val="FFFF00"/>
            </a:solidFill>
            <a:latin typeface="Times New Roman" panose="02020603050405020304" pitchFamily="18" charset="0"/>
            <a:cs typeface="Times New Roman" panose="02020603050405020304" pitchFamily="18" charset="0"/>
          </a:endParaRPr>
        </a:p>
      </dsp:txBody>
      <dsp:txXfrm>
        <a:off x="40480" y="5524471"/>
        <a:ext cx="8196718" cy="74827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3CF08-EFD9-4A83-BEFC-EAAFCC5F7C7D}" type="datetimeFigureOut">
              <a:rPr lang="en-US" smtClean="0"/>
              <a:t>5/7/2026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D3DF5-D891-40CD-94AC-1CFB271B2053}" type="slidenum">
              <a:rPr lang="en-US" smtClean="0"/>
              <a:t>‹#›</a:t>
            </a:fld>
            <a:endParaRPr lang="en-US" dirty="0"/>
          </a:p>
        </p:txBody>
      </p:sp>
    </p:spTree>
    <p:extLst>
      <p:ext uri="{BB962C8B-B14F-4D97-AF65-F5344CB8AC3E}">
        <p14:creationId xmlns:p14="http://schemas.microsoft.com/office/powerpoint/2010/main" val="117558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EA1DF-4D34-4F08-A606-E2548D842555}" type="slidenum">
              <a:rPr lang="en-US" smtClean="0"/>
              <a:t>2</a:t>
            </a:fld>
            <a:endParaRPr lang="en-US" dirty="0"/>
          </a:p>
        </p:txBody>
      </p:sp>
    </p:spTree>
    <p:extLst>
      <p:ext uri="{BB962C8B-B14F-4D97-AF65-F5344CB8AC3E}">
        <p14:creationId xmlns:p14="http://schemas.microsoft.com/office/powerpoint/2010/main" val="3144081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distinction between "From Last Scheduled Evaluation" and "Roll Over Goals From Previous Evaluation" is that the former pulls goals specifically from the last evaluation generated by the same scheduled program, while "Roll Over Goals From Previous Evaluation" is designed to carry forward goals more broadly from the previous evaluation. In other words, the "Roll Over Goals From Previous Evaluation" option will pull the goals from the last evaluation that the employee had, so it will not matter if the goals are from a totally different review form. </a:t>
            </a:r>
          </a:p>
          <a:p>
            <a:endParaRPr lang="en-US" dirty="0"/>
          </a:p>
          <a:p>
            <a:r>
              <a:rPr lang="en-US" dirty="0"/>
              <a:t>The "From Last Scheduled Evaluation" option will only pull from the last evaluation for the employee using the same evaluation program. </a:t>
            </a:r>
          </a:p>
          <a:p>
            <a:endParaRPr lang="en-US" dirty="0"/>
          </a:p>
        </p:txBody>
      </p:sp>
      <p:sp>
        <p:nvSpPr>
          <p:cNvPr id="4" name="Slide Number Placeholder 3"/>
          <p:cNvSpPr>
            <a:spLocks noGrp="1"/>
          </p:cNvSpPr>
          <p:nvPr>
            <p:ph type="sldNum" sz="quarter" idx="5"/>
          </p:nvPr>
        </p:nvSpPr>
        <p:spPr/>
        <p:txBody>
          <a:bodyPr/>
          <a:lstStyle/>
          <a:p>
            <a:fld id="{B78D3DF5-D891-40CD-94AC-1CFB271B2053}" type="slidenum">
              <a:rPr lang="en-US" smtClean="0"/>
              <a:t>34</a:t>
            </a:fld>
            <a:endParaRPr lang="en-US" dirty="0"/>
          </a:p>
        </p:txBody>
      </p:sp>
    </p:spTree>
    <p:extLst>
      <p:ext uri="{BB962C8B-B14F-4D97-AF65-F5344CB8AC3E}">
        <p14:creationId xmlns:p14="http://schemas.microsoft.com/office/powerpoint/2010/main" val="279593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EA1DF-4D34-4F08-A606-E2548D842555}" type="slidenum">
              <a:rPr lang="en-US" smtClean="0"/>
              <a:t>39</a:t>
            </a:fld>
            <a:endParaRPr lang="en-US" dirty="0"/>
          </a:p>
        </p:txBody>
      </p:sp>
    </p:spTree>
    <p:extLst>
      <p:ext uri="{BB962C8B-B14F-4D97-AF65-F5344CB8AC3E}">
        <p14:creationId xmlns:p14="http://schemas.microsoft.com/office/powerpoint/2010/main" val="3318227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EA1DF-4D34-4F08-A606-E2548D842555}" type="slidenum">
              <a:rPr lang="en-US" smtClean="0"/>
              <a:t>42</a:t>
            </a:fld>
            <a:endParaRPr lang="en-US" dirty="0"/>
          </a:p>
        </p:txBody>
      </p:sp>
    </p:spTree>
    <p:extLst>
      <p:ext uri="{BB962C8B-B14F-4D97-AF65-F5344CB8AC3E}">
        <p14:creationId xmlns:p14="http://schemas.microsoft.com/office/powerpoint/2010/main" val="129002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b="1" dirty="0"/>
              <a:t>Common Positive: </a:t>
            </a:r>
          </a:p>
          <a:p>
            <a:pPr marL="628650" lvl="1" indent="-171450">
              <a:buFont typeface="Arial" panose="020B0604020202020204" pitchFamily="34" charset="0"/>
              <a:buChar char="•"/>
            </a:pPr>
            <a:r>
              <a:rPr lang="en-US" dirty="0"/>
              <a:t>Builds rapport with team members or my manager (discussing career aspirations, progress, where they can improve, etc.)</a:t>
            </a:r>
          </a:p>
          <a:p>
            <a:pPr marL="628650" lvl="1" indent="-171450">
              <a:buFont typeface="Arial" panose="020B0604020202020204" pitchFamily="34" charset="0"/>
              <a:buChar char="•"/>
            </a:pPr>
            <a:r>
              <a:rPr lang="en-US" dirty="0"/>
              <a:t>Develops my supervisory skills (writing, coaching, having challenging conversations, developing goals, etc.) </a:t>
            </a:r>
          </a:p>
          <a:p>
            <a:pPr marL="628650" lvl="1" indent="-171450">
              <a:buFont typeface="Arial" panose="020B0604020202020204" pitchFamily="34" charset="0"/>
              <a:buChar char="•"/>
            </a:pPr>
            <a:r>
              <a:rPr lang="en-US" dirty="0"/>
              <a:t>Helps my team stay on target with goals</a:t>
            </a:r>
          </a:p>
          <a:p>
            <a:pPr marL="628650" lvl="1" indent="-171450">
              <a:buFont typeface="Arial" panose="020B0604020202020204" pitchFamily="34" charset="0"/>
              <a:buChar char="•"/>
            </a:pPr>
            <a:r>
              <a:rPr lang="en-US" dirty="0"/>
              <a:t>Allows for managing and documenting performance issues</a:t>
            </a:r>
          </a:p>
          <a:p>
            <a:pPr marL="457200" lvl="1" indent="0">
              <a:buFont typeface="Arial" panose="020B0604020202020204" pitchFamily="34" charset="0"/>
              <a:buNone/>
            </a:pPr>
            <a:endParaRPr lang="en-US" sz="1050" dirty="0"/>
          </a:p>
          <a:p>
            <a:r>
              <a:rPr lang="en-US" b="1" dirty="0"/>
              <a:t>Common Negative: </a:t>
            </a:r>
          </a:p>
          <a:p>
            <a:pPr marL="171450" indent="-171450">
              <a:buFont typeface="Arial" panose="020B0604020202020204" pitchFamily="34" charset="0"/>
              <a:buChar char="•"/>
            </a:pPr>
            <a:r>
              <a:rPr lang="en-US" b="0" dirty="0"/>
              <a:t>Delivering bad news is difficult; employees may get defensive</a:t>
            </a:r>
          </a:p>
          <a:p>
            <a:pPr marL="171450" indent="-171450">
              <a:buFont typeface="Arial" panose="020B0604020202020204" pitchFamily="34" charset="0"/>
              <a:buChar char="•"/>
            </a:pPr>
            <a:r>
              <a:rPr lang="en-US" b="0" dirty="0"/>
              <a:t>My team doesn’t take constructive criticism and P.D. suggestions well</a:t>
            </a:r>
          </a:p>
          <a:p>
            <a:pPr marL="171450" indent="-171450">
              <a:buFont typeface="Arial" panose="020B0604020202020204" pitchFamily="34" charset="0"/>
              <a:buChar char="•"/>
            </a:pPr>
            <a:r>
              <a:rPr lang="en-US" b="0" dirty="0"/>
              <a:t>I don’t see the value gained through the process.</a:t>
            </a:r>
          </a:p>
          <a:p>
            <a:pPr marL="171450" indent="-171450">
              <a:buFont typeface="Arial" panose="020B0604020202020204" pitchFamily="34" charset="0"/>
              <a:buChar char="•"/>
            </a:pPr>
            <a:r>
              <a:rPr lang="en-US" b="0" dirty="0"/>
              <a:t>Creating SMART goals can be quite challenging.</a:t>
            </a:r>
          </a:p>
          <a:p>
            <a:pPr marL="171450" indent="-171450">
              <a:lnSpc>
                <a:spcPct val="100000"/>
              </a:lnSpc>
              <a:spcAft>
                <a:spcPts val="1200"/>
              </a:spcAft>
              <a:buFont typeface="Arial" panose="020B0604020202020204" pitchFamily="34" charset="0"/>
              <a:buChar char="•"/>
            </a:pPr>
            <a:r>
              <a:rPr lang="en-US" sz="1200" dirty="0">
                <a:latin typeface="Times New Roman" panose="02020603050405020304" pitchFamily="18" charset="0"/>
                <a:ea typeface="Source Sans Pro" panose="020B0503030403020204" pitchFamily="34" charset="0"/>
                <a:cs typeface="Times New Roman" panose="02020603050405020304" pitchFamily="18" charset="0"/>
              </a:rPr>
              <a:t>It’s a meaningless exercise that managers just want to get through.</a:t>
            </a:r>
          </a:p>
          <a:p>
            <a:pPr marL="171450" indent="-171450">
              <a:lnSpc>
                <a:spcPct val="100000"/>
              </a:lnSpc>
              <a:spcAft>
                <a:spcPts val="1200"/>
              </a:spcAft>
              <a:buFont typeface="Arial" panose="020B0604020202020204" pitchFamily="34" charset="0"/>
              <a:buChar char="•"/>
            </a:pPr>
            <a:r>
              <a:rPr lang="en-US" sz="1200" dirty="0">
                <a:latin typeface="Times New Roman" panose="02020603050405020304" pitchFamily="18" charset="0"/>
                <a:ea typeface="Source Sans Pro" panose="020B0503030403020204" pitchFamily="34" charset="0"/>
                <a:cs typeface="Times New Roman" panose="02020603050405020304" pitchFamily="18" charset="0"/>
              </a:rPr>
              <a:t>There’s usually one negative focus area and then little about anything else.</a:t>
            </a:r>
          </a:p>
          <a:p>
            <a:pPr marL="171450" indent="-171450">
              <a:lnSpc>
                <a:spcPct val="100000"/>
              </a:lnSpc>
              <a:spcAft>
                <a:spcPts val="1200"/>
              </a:spcAft>
              <a:buFont typeface="Arial" panose="020B0604020202020204" pitchFamily="34" charset="0"/>
              <a:buChar char="•"/>
            </a:pPr>
            <a:r>
              <a:rPr lang="en-US" sz="1200" dirty="0">
                <a:latin typeface="Times New Roman" panose="02020603050405020304" pitchFamily="18" charset="0"/>
                <a:ea typeface="Source Sans Pro" panose="020B0503030403020204" pitchFamily="34" charset="0"/>
                <a:cs typeface="Times New Roman" panose="02020603050405020304" pitchFamily="18" charset="0"/>
              </a:rPr>
              <a:t>It’s rarely a two-way discussion.</a:t>
            </a:r>
          </a:p>
          <a:p>
            <a:pPr marL="171450" indent="-171450">
              <a:lnSpc>
                <a:spcPct val="100000"/>
              </a:lnSpc>
              <a:spcAft>
                <a:spcPts val="1200"/>
              </a:spcAft>
              <a:buFont typeface="Arial" panose="020B0604020202020204" pitchFamily="34" charset="0"/>
              <a:buChar char="•"/>
            </a:pPr>
            <a:r>
              <a:rPr lang="en-US" sz="1200" dirty="0">
                <a:latin typeface="Times New Roman" panose="02020603050405020304" pitchFamily="18" charset="0"/>
                <a:ea typeface="Source Sans Pro" panose="020B0503030403020204" pitchFamily="34" charset="0"/>
                <a:cs typeface="Times New Roman" panose="02020603050405020304" pitchFamily="18" charset="0"/>
              </a:rPr>
              <a:t>The basis for measurement is vague.</a:t>
            </a:r>
          </a:p>
          <a:p>
            <a:pPr marL="171450" indent="-171450">
              <a:lnSpc>
                <a:spcPct val="100000"/>
              </a:lnSpc>
              <a:buFont typeface="Arial" panose="020B0604020202020204" pitchFamily="34" charset="0"/>
              <a:buChar char="•"/>
            </a:pPr>
            <a:r>
              <a:rPr lang="en-US" sz="1200" dirty="0">
                <a:latin typeface="Times New Roman" panose="02020603050405020304" pitchFamily="18" charset="0"/>
                <a:ea typeface="Source Sans Pro" panose="020B0503030403020204" pitchFamily="34" charset="0"/>
                <a:cs typeface="Times New Roman" panose="02020603050405020304" pitchFamily="18" charset="0"/>
              </a:rPr>
              <a:t>My manager has a minimal understanding of my work.</a:t>
            </a:r>
            <a:endParaRPr lang="en-US" b="0" dirty="0"/>
          </a:p>
          <a:p>
            <a:endParaRPr lang="en-US" dirty="0"/>
          </a:p>
        </p:txBody>
      </p:sp>
      <p:sp>
        <p:nvSpPr>
          <p:cNvPr id="4" name="Slide Number Placeholder 3"/>
          <p:cNvSpPr>
            <a:spLocks noGrp="1"/>
          </p:cNvSpPr>
          <p:nvPr>
            <p:ph type="sldNum" sz="quarter" idx="10"/>
          </p:nvPr>
        </p:nvSpPr>
        <p:spPr/>
        <p:txBody>
          <a:bodyPr/>
          <a:lstStyle/>
          <a:p>
            <a:fld id="{F2CEA1DF-4D34-4F08-A606-E2548D842555}" type="slidenum">
              <a:rPr lang="en-US" smtClean="0"/>
              <a:t>3</a:t>
            </a:fld>
            <a:endParaRPr lang="en-US" dirty="0"/>
          </a:p>
        </p:txBody>
      </p:sp>
    </p:spTree>
    <p:extLst>
      <p:ext uri="{BB962C8B-B14F-4D97-AF65-F5344CB8AC3E}">
        <p14:creationId xmlns:p14="http://schemas.microsoft.com/office/powerpoint/2010/main" val="72622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EA1DF-4D34-4F08-A606-E2548D842555}" type="slidenum">
              <a:rPr lang="en-US" smtClean="0"/>
              <a:t>5</a:t>
            </a:fld>
            <a:endParaRPr lang="en-US" dirty="0"/>
          </a:p>
        </p:txBody>
      </p:sp>
    </p:spTree>
    <p:extLst>
      <p:ext uri="{BB962C8B-B14F-4D97-AF65-F5344CB8AC3E}">
        <p14:creationId xmlns:p14="http://schemas.microsoft.com/office/powerpoint/2010/main" val="374642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D12E9-CD06-DF49-DC0C-9C87EE803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37735-AAF6-5D7F-3E38-7D6A4F2AA49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BADCCC3-E571-6BD0-7705-964A7ACFBF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404A0C-EAC5-7EEC-1EA5-A45B35183FB2}"/>
              </a:ext>
            </a:extLst>
          </p:cNvPr>
          <p:cNvSpPr>
            <a:spLocks noGrp="1"/>
          </p:cNvSpPr>
          <p:nvPr>
            <p:ph type="sldNum" sz="quarter" idx="10"/>
          </p:nvPr>
        </p:nvSpPr>
        <p:spPr/>
        <p:txBody>
          <a:bodyPr/>
          <a:lstStyle/>
          <a:p>
            <a:fld id="{F2CEA1DF-4D34-4F08-A606-E2548D842555}" type="slidenum">
              <a:rPr lang="en-US" smtClean="0"/>
              <a:t>6</a:t>
            </a:fld>
            <a:endParaRPr lang="en-US" dirty="0"/>
          </a:p>
        </p:txBody>
      </p:sp>
    </p:spTree>
    <p:extLst>
      <p:ext uri="{BB962C8B-B14F-4D97-AF65-F5344CB8AC3E}">
        <p14:creationId xmlns:p14="http://schemas.microsoft.com/office/powerpoint/2010/main" val="1675128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F5572-CE3C-A904-5528-95E29F12B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89079-9B8F-22FB-5568-284156CF0E3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9F40365-5644-9D8C-0397-A08F132FBB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9C5B7D-68F7-1D1B-FA2E-600F5C4C030A}"/>
              </a:ext>
            </a:extLst>
          </p:cNvPr>
          <p:cNvSpPr>
            <a:spLocks noGrp="1"/>
          </p:cNvSpPr>
          <p:nvPr>
            <p:ph type="sldNum" sz="quarter" idx="10"/>
          </p:nvPr>
        </p:nvSpPr>
        <p:spPr/>
        <p:txBody>
          <a:bodyPr/>
          <a:lstStyle/>
          <a:p>
            <a:fld id="{F2CEA1DF-4D34-4F08-A606-E2548D842555}" type="slidenum">
              <a:rPr lang="en-US" smtClean="0"/>
              <a:t>7</a:t>
            </a:fld>
            <a:endParaRPr lang="en-US" dirty="0"/>
          </a:p>
        </p:txBody>
      </p:sp>
    </p:spTree>
    <p:extLst>
      <p:ext uri="{BB962C8B-B14F-4D97-AF65-F5344CB8AC3E}">
        <p14:creationId xmlns:p14="http://schemas.microsoft.com/office/powerpoint/2010/main" val="1426444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D229D-3319-742D-654B-7E788BD0F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EDFDC-F00E-3974-6CBB-FDBAE17BC35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EACCC0E-4947-EB3F-F0D2-676075A77A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6AF90B-BAF5-3AB1-B00A-A6C6B5440D14}"/>
              </a:ext>
            </a:extLst>
          </p:cNvPr>
          <p:cNvSpPr>
            <a:spLocks noGrp="1"/>
          </p:cNvSpPr>
          <p:nvPr>
            <p:ph type="sldNum" sz="quarter" idx="10"/>
          </p:nvPr>
        </p:nvSpPr>
        <p:spPr/>
        <p:txBody>
          <a:bodyPr/>
          <a:lstStyle/>
          <a:p>
            <a:fld id="{F2CEA1DF-4D34-4F08-A606-E2548D842555}" type="slidenum">
              <a:rPr lang="en-US" smtClean="0"/>
              <a:t>8</a:t>
            </a:fld>
            <a:endParaRPr lang="en-US" dirty="0"/>
          </a:p>
        </p:txBody>
      </p:sp>
    </p:spTree>
    <p:extLst>
      <p:ext uri="{BB962C8B-B14F-4D97-AF65-F5344CB8AC3E}">
        <p14:creationId xmlns:p14="http://schemas.microsoft.com/office/powerpoint/2010/main" val="1267499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8105E-EB37-1954-69C9-47882386F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30FFA-8405-0180-F855-1AAB9D6D4AB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8AF2DF5-3860-4AF7-AB20-08AACE5A62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6F13A1-83E0-FB5E-8460-5A0458A72834}"/>
              </a:ext>
            </a:extLst>
          </p:cNvPr>
          <p:cNvSpPr>
            <a:spLocks noGrp="1"/>
          </p:cNvSpPr>
          <p:nvPr>
            <p:ph type="sldNum" sz="quarter" idx="10"/>
          </p:nvPr>
        </p:nvSpPr>
        <p:spPr/>
        <p:txBody>
          <a:bodyPr/>
          <a:lstStyle/>
          <a:p>
            <a:fld id="{F2CEA1DF-4D34-4F08-A606-E2548D842555}" type="slidenum">
              <a:rPr lang="en-US" smtClean="0"/>
              <a:t>9</a:t>
            </a:fld>
            <a:endParaRPr lang="en-US" dirty="0"/>
          </a:p>
        </p:txBody>
      </p:sp>
    </p:spTree>
    <p:extLst>
      <p:ext uri="{BB962C8B-B14F-4D97-AF65-F5344CB8AC3E}">
        <p14:creationId xmlns:p14="http://schemas.microsoft.com/office/powerpoint/2010/main" val="340516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4D54E-8FF8-29C3-D97A-8221AEAE75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1A25A-A6EE-1412-D286-5614FF29172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72FF7E2-6B03-6C6F-F993-A01CD2811A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B9DE4C-8DCB-D60C-FB89-8527AEF1ADB2}"/>
              </a:ext>
            </a:extLst>
          </p:cNvPr>
          <p:cNvSpPr>
            <a:spLocks noGrp="1"/>
          </p:cNvSpPr>
          <p:nvPr>
            <p:ph type="sldNum" sz="quarter" idx="10"/>
          </p:nvPr>
        </p:nvSpPr>
        <p:spPr/>
        <p:txBody>
          <a:bodyPr/>
          <a:lstStyle/>
          <a:p>
            <a:fld id="{F2CEA1DF-4D34-4F08-A606-E2548D842555}" type="slidenum">
              <a:rPr lang="en-US" smtClean="0"/>
              <a:t>10</a:t>
            </a:fld>
            <a:endParaRPr lang="en-US" dirty="0"/>
          </a:p>
        </p:txBody>
      </p:sp>
    </p:spTree>
    <p:extLst>
      <p:ext uri="{BB962C8B-B14F-4D97-AF65-F5344CB8AC3E}">
        <p14:creationId xmlns:p14="http://schemas.microsoft.com/office/powerpoint/2010/main" val="4046415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32</a:t>
            </a:fld>
            <a:endParaRPr lang="en-US" dirty="0"/>
          </a:p>
        </p:txBody>
      </p:sp>
    </p:spTree>
    <p:extLst>
      <p:ext uri="{BB962C8B-B14F-4D97-AF65-F5344CB8AC3E}">
        <p14:creationId xmlns:p14="http://schemas.microsoft.com/office/powerpoint/2010/main" val="117218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5/7/2026</a:t>
            </a:fld>
            <a:endParaRPr lang="en-US" dirty="0"/>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1687855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5/7/2026</a:t>
            </a:fld>
            <a:endParaRPr lang="en-US" dirty="0"/>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21081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5/7/2026</a:t>
            </a:fld>
            <a:endParaRPr lang="en-US" dirty="0"/>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110657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5/7/2026</a:t>
            </a:fld>
            <a:endParaRPr lang="en-US" dirty="0"/>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168767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5/7/2026</a:t>
            </a:fld>
            <a:endParaRPr lang="en-US" dirty="0"/>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296895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5/7/2026</a:t>
            </a:fld>
            <a:endParaRPr lang="en-US" dirty="0"/>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77135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5/7/2026</a:t>
            </a:fld>
            <a:endParaRPr lang="en-US" dirty="0"/>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421997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5/7/2026</a:t>
            </a:fld>
            <a:endParaRPr lang="en-US" dirty="0"/>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185481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5/7/2026</a:t>
            </a:fld>
            <a:endParaRPr lang="en-US" dirty="0"/>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228907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5/7/2026</a:t>
            </a:fld>
            <a:endParaRPr lang="en-US" dirty="0"/>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2410543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5/7/2026</a:t>
            </a:fld>
            <a:endParaRPr lang="en-US" dirty="0"/>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20056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5/7/2026</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60599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ogin.neoed.com/signin?sitecode=US&amp;returnUrl=https://unified.neoed.com/dashboar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hrtraining@rowan.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sites.rowan.edu/hr/training/index1.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Hand placing stars">
            <a:extLst>
              <a:ext uri="{FF2B5EF4-FFF2-40B4-BE49-F238E27FC236}">
                <a16:creationId xmlns:a16="http://schemas.microsoft.com/office/drawing/2014/main" id="{2D66DABB-C781-5772-CB37-5C3C9247B0A9}"/>
              </a:ext>
            </a:extLst>
          </p:cNvPr>
          <p:cNvPicPr>
            <a:picLocks noChangeAspect="1"/>
          </p:cNvPicPr>
          <p:nvPr/>
        </p:nvPicPr>
        <p:blipFill rotWithShape="1">
          <a:blip r:embed="rId2"/>
          <a:srcRect t="15730"/>
          <a:stretch/>
        </p:blipFill>
        <p:spPr>
          <a:xfrm>
            <a:off x="20" y="-35616"/>
            <a:ext cx="12191979" cy="6857989"/>
          </a:xfrm>
          <a:prstGeom prst="rect">
            <a:avLst/>
          </a:prstGeom>
        </p:spPr>
      </p:pic>
      <p:sp>
        <p:nvSpPr>
          <p:cNvPr id="11" name="Rectangle 10">
            <a:extLst>
              <a:ext uri="{FF2B5EF4-FFF2-40B4-BE49-F238E27FC236}">
                <a16:creationId xmlns:a16="http://schemas.microsoft.com/office/drawing/2014/main" id="{9BD78BA5-2579-4D62-B68F-2289D39BF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651962-4A1B-9C8F-D5FF-BF7629CE8028}"/>
              </a:ext>
            </a:extLst>
          </p:cNvPr>
          <p:cNvSpPr>
            <a:spLocks noGrp="1"/>
          </p:cNvSpPr>
          <p:nvPr>
            <p:ph type="ctrTitle"/>
          </p:nvPr>
        </p:nvSpPr>
        <p:spPr>
          <a:xfrm>
            <a:off x="486888" y="825584"/>
            <a:ext cx="7910492" cy="812924"/>
          </a:xfrm>
        </p:spPr>
        <p:txBody>
          <a:bodyPr anchor="t">
            <a:normAutofit/>
          </a:bodyPr>
          <a:lstStyle/>
          <a:p>
            <a:r>
              <a:rPr lang="en-US" b="1" dirty="0">
                <a:solidFill>
                  <a:srgbClr val="FFFFFF"/>
                </a:solidFill>
                <a:latin typeface="Times New Roman" panose="02020603050405020304" pitchFamily="18" charset="0"/>
                <a:cs typeface="Times New Roman" panose="02020603050405020304" pitchFamily="18" charset="0"/>
              </a:rPr>
              <a:t>Effective Performance Reviews</a:t>
            </a:r>
          </a:p>
        </p:txBody>
      </p:sp>
      <p:sp>
        <p:nvSpPr>
          <p:cNvPr id="3" name="Subtitle 2">
            <a:extLst>
              <a:ext uri="{FF2B5EF4-FFF2-40B4-BE49-F238E27FC236}">
                <a16:creationId xmlns:a16="http://schemas.microsoft.com/office/drawing/2014/main" id="{51998E18-5024-1CBA-68BE-B0A354E19060}"/>
              </a:ext>
            </a:extLst>
          </p:cNvPr>
          <p:cNvSpPr>
            <a:spLocks noGrp="1"/>
          </p:cNvSpPr>
          <p:nvPr>
            <p:ph type="subTitle" idx="1"/>
          </p:nvPr>
        </p:nvSpPr>
        <p:spPr>
          <a:xfrm>
            <a:off x="925289" y="5253051"/>
            <a:ext cx="6778099" cy="1026979"/>
          </a:xfrm>
        </p:spPr>
        <p:txBody>
          <a:bodyPr anchor="t">
            <a:normAutofit/>
          </a:bodyPr>
          <a:lstStyle/>
          <a:p>
            <a:r>
              <a:rPr lang="en-US" sz="2400" spc="0" dirty="0">
                <a:solidFill>
                  <a:srgbClr val="FFFFFF"/>
                </a:solidFill>
                <a:latin typeface="Times New Roman" panose="02020603050405020304" pitchFamily="18" charset="0"/>
                <a:cs typeface="Times New Roman" panose="02020603050405020304" pitchFamily="18" charset="0"/>
              </a:rPr>
              <a:t>A major factor in employee success and engagement</a:t>
            </a:r>
          </a:p>
        </p:txBody>
      </p:sp>
      <p:cxnSp>
        <p:nvCxnSpPr>
          <p:cNvPr id="13" name="Straight Connector 12">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24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4E26B9-274D-7F1B-AD5C-93D7978FD01D}"/>
            </a:ext>
          </a:extLst>
        </p:cNvPr>
        <p:cNvGrpSpPr/>
        <p:nvPr/>
      </p:nvGrpSpPr>
      <p:grpSpPr>
        <a:xfrm>
          <a:off x="0" y="0"/>
          <a:ext cx="0" cy="0"/>
          <a:chOff x="0" y="0"/>
          <a:chExt cx="0" cy="0"/>
        </a:xfrm>
      </p:grpSpPr>
      <p:sp useBgFill="1">
        <p:nvSpPr>
          <p:cNvPr id="29709" name="Rectangle 29708">
            <a:extLst>
              <a:ext uri="{FF2B5EF4-FFF2-40B4-BE49-F238E27FC236}">
                <a16:creationId xmlns:a16="http://schemas.microsoft.com/office/drawing/2014/main" id="{21C69525-1BE4-4BA0-A23C-3BB6C162E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99C6DB-0E09-B670-8E79-54220EBE380F}"/>
              </a:ext>
            </a:extLst>
          </p:cNvPr>
          <p:cNvSpPr>
            <a:spLocks noGrp="1"/>
          </p:cNvSpPr>
          <p:nvPr>
            <p:ph type="title"/>
          </p:nvPr>
        </p:nvSpPr>
        <p:spPr>
          <a:xfrm>
            <a:off x="0" y="396815"/>
            <a:ext cx="12191999" cy="745692"/>
          </a:xfrm>
        </p:spPr>
        <p:txBody>
          <a:bodyPr>
            <a:normAutofit/>
          </a:bodyPr>
          <a:lstStyle/>
          <a:p>
            <a:pPr algn="ctr">
              <a:lnSpc>
                <a:spcPct val="90000"/>
              </a:lnSpc>
              <a:defRPr/>
            </a:pPr>
            <a:r>
              <a:rPr lang="en-US" sz="30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Say This Instead: Clear, Constructive Performance Review Language</a:t>
            </a:r>
          </a:p>
        </p:txBody>
      </p:sp>
      <p:cxnSp>
        <p:nvCxnSpPr>
          <p:cNvPr id="29710" name="Straight Connector 29709">
            <a:extLst>
              <a:ext uri="{FF2B5EF4-FFF2-40B4-BE49-F238E27FC236}">
                <a16:creationId xmlns:a16="http://schemas.microsoft.com/office/drawing/2014/main" id="{B68AF875-C18B-4B48-AE4C-A63FD3CEFB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29711" name="Content Placeholder 2">
            <a:extLst>
              <a:ext uri="{FF2B5EF4-FFF2-40B4-BE49-F238E27FC236}">
                <a16:creationId xmlns:a16="http://schemas.microsoft.com/office/drawing/2014/main" id="{4DBB8411-3AFE-5339-13AA-3D0B273FF6A5}"/>
              </a:ext>
            </a:extLst>
          </p:cNvPr>
          <p:cNvGraphicFramePr>
            <a:graphicFrameLocks noGrp="1"/>
          </p:cNvGraphicFramePr>
          <p:nvPr>
            <p:ph idx="1"/>
            <p:extLst>
              <p:ext uri="{D42A27DB-BD31-4B8C-83A1-F6EECF244321}">
                <p14:modId xmlns:p14="http://schemas.microsoft.com/office/powerpoint/2010/main" val="1039483048"/>
              </p:ext>
            </p:extLst>
          </p:nvPr>
        </p:nvGraphicFramePr>
        <p:xfrm>
          <a:off x="0" y="1275211"/>
          <a:ext cx="12068355" cy="5323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0414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20AE3CD-3382-C37F-3BA8-04F8882064E0}"/>
              </a:ext>
            </a:extLst>
          </p:cNvPr>
          <p:cNvSpPr>
            <a:spLocks noGrp="1"/>
          </p:cNvSpPr>
          <p:nvPr>
            <p:ph type="subTitle" idx="1"/>
          </p:nvPr>
        </p:nvSpPr>
        <p:spPr>
          <a:xfrm>
            <a:off x="6224157" y="2475781"/>
            <a:ext cx="5967823" cy="1250830"/>
          </a:xfrm>
        </p:spPr>
        <p:txBody>
          <a:bodyPr>
            <a:normAutofit fontScale="92500"/>
          </a:bodyPr>
          <a:lstStyle/>
          <a:p>
            <a:pPr>
              <a:lnSpc>
                <a:spcPct val="100000"/>
              </a:lnSpc>
              <a:spcBef>
                <a:spcPts val="0"/>
              </a:spcBef>
            </a:pPr>
            <a:r>
              <a:rPr lang="en-US" sz="3200" cap="none" spc="0" dirty="0">
                <a:latin typeface="Times New Roman" panose="02020603050405020304" pitchFamily="18" charset="0"/>
                <a:cs typeface="Times New Roman" panose="02020603050405020304" pitchFamily="18" charset="0"/>
              </a:rPr>
              <a:t>What makes a performance review successful, in your experience?</a:t>
            </a:r>
          </a:p>
        </p:txBody>
      </p:sp>
      <p:pic>
        <p:nvPicPr>
          <p:cNvPr id="16" name="Picture 3" descr="Angled shot of pen on a graph">
            <a:extLst>
              <a:ext uri="{FF2B5EF4-FFF2-40B4-BE49-F238E27FC236}">
                <a16:creationId xmlns:a16="http://schemas.microsoft.com/office/drawing/2014/main" id="{B4225AC0-2A8B-0C71-67A6-D1174B14A483}"/>
              </a:ext>
            </a:extLst>
          </p:cNvPr>
          <p:cNvPicPr>
            <a:picLocks noChangeAspect="1"/>
          </p:cNvPicPr>
          <p:nvPr/>
        </p:nvPicPr>
        <p:blipFill rotWithShape="1">
          <a:blip r:embed="rId2"/>
          <a:srcRect l="1525" r="38990" b="-1"/>
          <a:stretch/>
        </p:blipFill>
        <p:spPr>
          <a:xfrm>
            <a:off x="20" y="10"/>
            <a:ext cx="6111518" cy="6857990"/>
          </a:xfrm>
          <a:prstGeom prst="rect">
            <a:avLst/>
          </a:prstGeom>
        </p:spPr>
      </p:pic>
    </p:spTree>
    <p:extLst>
      <p:ext uri="{BB962C8B-B14F-4D97-AF65-F5344CB8AC3E}">
        <p14:creationId xmlns:p14="http://schemas.microsoft.com/office/powerpoint/2010/main" val="150642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FEDB1-53E3-2BF5-8B9A-44FF496DC66B}"/>
            </a:ext>
          </a:extLst>
        </p:cNvPr>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6817BA23-659B-D060-C675-2FCD6BFA338A}"/>
              </a:ext>
            </a:extLst>
          </p:cNvPr>
          <p:cNvPicPr>
            <a:picLocks noChangeAspect="1"/>
          </p:cNvPicPr>
          <p:nvPr/>
        </p:nvPicPr>
        <p:blipFill rotWithShape="1">
          <a:blip r:embed="rId2">
            <a:alphaModFix/>
          </a:blip>
          <a:srcRect t="8010" b="1990"/>
          <a:stretch/>
        </p:blipFill>
        <p:spPr>
          <a:xfrm>
            <a:off x="0" y="10"/>
            <a:ext cx="12191979" cy="6857990"/>
          </a:xfrm>
          <a:prstGeom prst="rect">
            <a:avLst/>
          </a:prstGeom>
          <a:noFill/>
        </p:spPr>
      </p:pic>
      <p:sp>
        <p:nvSpPr>
          <p:cNvPr id="2" name="Title 1">
            <a:extLst>
              <a:ext uri="{FF2B5EF4-FFF2-40B4-BE49-F238E27FC236}">
                <a16:creationId xmlns:a16="http://schemas.microsoft.com/office/drawing/2014/main" id="{0D67B65C-5545-B868-A456-C444330562E8}"/>
              </a:ext>
            </a:extLst>
          </p:cNvPr>
          <p:cNvSpPr>
            <a:spLocks noGrp="1"/>
          </p:cNvSpPr>
          <p:nvPr>
            <p:ph type="ctrTitle"/>
          </p:nvPr>
        </p:nvSpPr>
        <p:spPr>
          <a:xfrm>
            <a:off x="84455" y="915130"/>
            <a:ext cx="11846560" cy="918210"/>
          </a:xfrm>
        </p:spPr>
        <p:txBody>
          <a:bodyPr anchor="b">
            <a:noAutofit/>
          </a:bodyPr>
          <a:lstStyle/>
          <a:p>
            <a:pPr algn="ctr"/>
            <a:r>
              <a:rPr lang="en-US" sz="48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NEOED Perform System</a:t>
            </a:r>
            <a:endParaRPr lang="en-US" sz="4800" dirty="0">
              <a:solidFill>
                <a:srgbClr val="FFFFFF"/>
              </a:solidFill>
              <a:latin typeface="Times New Roman" panose="02020603050405020304" pitchFamily="18" charset="0"/>
              <a:cs typeface="Times New Roman" panose="02020603050405020304" pitchFamily="18" charset="0"/>
            </a:endParaRPr>
          </a:p>
        </p:txBody>
      </p:sp>
      <p:sp>
        <p:nvSpPr>
          <p:cNvPr id="11" name="Date Placeholder 3">
            <a:extLst>
              <a:ext uri="{FF2B5EF4-FFF2-40B4-BE49-F238E27FC236}">
                <a16:creationId xmlns:a16="http://schemas.microsoft.com/office/drawing/2014/main" id="{A27F17A7-A662-1FB0-52ED-D55BF636CAB9}"/>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5/7/2026</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878EC7FF-CEBE-12E5-A7AF-0C02F46AFFB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12</a:t>
            </a:fld>
            <a:endParaRPr 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5742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C0760-8B66-9A9C-A936-A523F9D77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C0FC4-4C54-F87E-1406-61CCCD879752}"/>
              </a:ext>
            </a:extLst>
          </p:cNvPr>
          <p:cNvSpPr>
            <a:spLocks noGrp="1"/>
          </p:cNvSpPr>
          <p:nvPr>
            <p:ph type="title"/>
          </p:nvPr>
        </p:nvSpPr>
        <p:spPr>
          <a:xfrm>
            <a:off x="1868037" y="232821"/>
            <a:ext cx="7958153" cy="671290"/>
          </a:xfrm>
        </p:spPr>
        <p:txBody>
          <a:bodyPr>
            <a:noAutofit/>
          </a:bodyPr>
          <a:lstStyle/>
          <a:p>
            <a:pPr algn="ctr">
              <a:defRPr/>
            </a:pPr>
            <a:r>
              <a:rPr lang="en-US"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NeoEd – Single Sign-on access </a:t>
            </a:r>
            <a:br>
              <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rPr>
            </a:br>
            <a:endPar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endParaRPr>
          </a:p>
        </p:txBody>
      </p:sp>
      <p:sp>
        <p:nvSpPr>
          <p:cNvPr id="17411" name="Content Placeholder 2">
            <a:extLst>
              <a:ext uri="{FF2B5EF4-FFF2-40B4-BE49-F238E27FC236}">
                <a16:creationId xmlns:a16="http://schemas.microsoft.com/office/drawing/2014/main" id="{59B9C71E-D4E5-9A0A-CC1B-46FB7EB03ECE}"/>
              </a:ext>
            </a:extLst>
          </p:cNvPr>
          <p:cNvSpPr>
            <a:spLocks noGrp="1"/>
          </p:cNvSpPr>
          <p:nvPr>
            <p:ph idx="1"/>
          </p:nvPr>
        </p:nvSpPr>
        <p:spPr>
          <a:xfrm>
            <a:off x="378373" y="1192901"/>
            <a:ext cx="11435254" cy="1883608"/>
          </a:xfrm>
        </p:spPr>
        <p:txBody>
          <a:bodyPr>
            <a:normAutofit fontScale="70000" lnSpcReduction="20000"/>
          </a:bodyPr>
          <a:lstStyle/>
          <a:p>
            <a:pPr marL="342900" lvl="1" indent="-342900">
              <a:lnSpc>
                <a:spcPct val="100000"/>
              </a:lnSpc>
              <a:spcAft>
                <a:spcPts val="1200"/>
              </a:spcAft>
            </a:pPr>
            <a:r>
              <a:rPr lang="en-US" sz="2800" dirty="0">
                <a:latin typeface="Times New Roman" panose="02020603050405020304" pitchFamily="18" charset="0"/>
                <a:ea typeface="Tahoma" panose="020B0604030504040204" pitchFamily="34" charset="0"/>
                <a:cs typeface="Times New Roman" panose="02020603050405020304" pitchFamily="18" charset="0"/>
              </a:rPr>
              <a:t>HR website &gt; Organizational Development &gt; Performance Management</a:t>
            </a:r>
            <a:endParaRPr lang="en-US" sz="2800" dirty="0">
              <a:latin typeface="Times New Roman" panose="02020603050405020304" pitchFamily="18" charset="0"/>
              <a:ea typeface="Tahoma" panose="020B0604030504040204" pitchFamily="34" charset="0"/>
              <a:cs typeface="Times New Roman" panose="02020603050405020304" pitchFamily="18" charset="0"/>
              <a:hlinkClick r:id="rId2"/>
            </a:endParaRPr>
          </a:p>
          <a:p>
            <a:pPr marL="342900" lvl="1" indent="-342900">
              <a:lnSpc>
                <a:spcPct val="100000"/>
              </a:lnSpc>
              <a:spcAft>
                <a:spcPts val="1200"/>
              </a:spcAft>
            </a:pPr>
            <a:r>
              <a:rPr lang="en-US" sz="2800" dirty="0">
                <a:latin typeface="Times New Roman" panose="02020603050405020304" pitchFamily="18" charset="0"/>
                <a:ea typeface="Tahoma" panose="020B0604030504040204" pitchFamily="34" charset="0"/>
                <a:cs typeface="Times New Roman" panose="02020603050405020304" pitchFamily="18" charset="0"/>
                <a:hlinkClick r:id="rId2"/>
              </a:rPr>
              <a:t>NEOED Perform</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pPr marL="342900" lvl="1" indent="-342900">
              <a:lnSpc>
                <a:spcPct val="100000"/>
              </a:lnSpc>
              <a:spcAft>
                <a:spcPts val="1200"/>
              </a:spcAft>
            </a:pPr>
            <a:r>
              <a:rPr lang="en-US" sz="2800" dirty="0">
                <a:latin typeface="Times New Roman" panose="02020603050405020304" pitchFamily="18" charset="0"/>
                <a:ea typeface="Tahoma" panose="020B0604030504040204" pitchFamily="34" charset="0"/>
                <a:cs typeface="Times New Roman" panose="02020603050405020304" pitchFamily="18" charset="0"/>
              </a:rPr>
              <a:t>Select Login with SSO on the NeoEd sign-in page.</a:t>
            </a:r>
          </a:p>
          <a:p>
            <a:pPr marL="900684" lvl="3" indent="-342900">
              <a:lnSpc>
                <a:spcPct val="100000"/>
              </a:lnSpc>
              <a:spcAft>
                <a:spcPts val="1200"/>
              </a:spcAft>
            </a:pPr>
            <a:r>
              <a:rPr lang="en-US" sz="2600" dirty="0">
                <a:latin typeface="Times New Roman" panose="02020603050405020304" pitchFamily="18" charset="0"/>
                <a:ea typeface="Tahoma" panose="020B0604030504040204" pitchFamily="34" charset="0"/>
                <a:cs typeface="Times New Roman" panose="02020603050405020304" pitchFamily="18" charset="0"/>
              </a:rPr>
              <a:t>Don’t enter your credentials in the Username and Password fields (you’ll receive an error message).</a:t>
            </a:r>
          </a:p>
          <a:p>
            <a:pPr marL="0" lvl="1" indent="0">
              <a:lnSpc>
                <a:spcPct val="100000"/>
              </a:lnSpc>
              <a:spcAft>
                <a:spcPts val="1200"/>
              </a:spcAft>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pic>
        <p:nvPicPr>
          <p:cNvPr id="1032" name="Picture 8" descr="Select Login with SSO on the NeoEd sign in page.">
            <a:extLst>
              <a:ext uri="{FF2B5EF4-FFF2-40B4-BE49-F238E27FC236}">
                <a16:creationId xmlns:a16="http://schemas.microsoft.com/office/drawing/2014/main" id="{F833F443-2096-7C30-A458-42B0B2F516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809" r="25160" b="22829"/>
          <a:stretch>
            <a:fillRect/>
          </a:stretch>
        </p:blipFill>
        <p:spPr bwMode="auto">
          <a:xfrm>
            <a:off x="2630393" y="2965794"/>
            <a:ext cx="6433443" cy="373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277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4B255-E20B-C03F-5F82-F5FA994EDC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1C293-CE66-3C1C-BC10-4A6F4BF18F26}"/>
              </a:ext>
            </a:extLst>
          </p:cNvPr>
          <p:cNvSpPr>
            <a:spLocks noGrp="1"/>
          </p:cNvSpPr>
          <p:nvPr>
            <p:ph type="title"/>
          </p:nvPr>
        </p:nvSpPr>
        <p:spPr>
          <a:xfrm>
            <a:off x="2290027" y="243095"/>
            <a:ext cx="7958153" cy="671290"/>
          </a:xfrm>
        </p:spPr>
        <p:txBody>
          <a:bodyPr>
            <a:noAutofit/>
          </a:bodyPr>
          <a:lstStyle/>
          <a:p>
            <a:pPr algn="ctr">
              <a:defRPr/>
            </a:pPr>
            <a:r>
              <a:rPr lang="en-US"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NeoEd – Single Sign-on access </a:t>
            </a:r>
            <a:br>
              <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rPr>
            </a:br>
            <a:endPar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endParaRPr>
          </a:p>
        </p:txBody>
      </p:sp>
      <p:sp>
        <p:nvSpPr>
          <p:cNvPr id="17411" name="Content Placeholder 2">
            <a:extLst>
              <a:ext uri="{FF2B5EF4-FFF2-40B4-BE49-F238E27FC236}">
                <a16:creationId xmlns:a16="http://schemas.microsoft.com/office/drawing/2014/main" id="{3258E05F-DD66-1F2F-E343-F30F496B7AF7}"/>
              </a:ext>
            </a:extLst>
          </p:cNvPr>
          <p:cNvSpPr>
            <a:spLocks noGrp="1"/>
          </p:cNvSpPr>
          <p:nvPr>
            <p:ph idx="1"/>
          </p:nvPr>
        </p:nvSpPr>
        <p:spPr>
          <a:xfrm>
            <a:off x="430925" y="1290913"/>
            <a:ext cx="7237958" cy="671289"/>
          </a:xfrm>
        </p:spPr>
        <p:txBody>
          <a:bodyPr>
            <a:normAutofit/>
          </a:bodyPr>
          <a:lstStyle/>
          <a:p>
            <a:pPr marL="342900" lvl="1" indent="-342900">
              <a:lnSpc>
                <a:spcPct val="100000"/>
              </a:lnSpc>
              <a:spcAft>
                <a:spcPts val="1200"/>
              </a:spcAft>
            </a:pPr>
            <a:r>
              <a:rPr lang="en-US" sz="2800" dirty="0">
                <a:latin typeface="Times New Roman" panose="02020603050405020304" pitchFamily="18" charset="0"/>
                <a:ea typeface="Tahoma" panose="020B0604030504040204" pitchFamily="34" charset="0"/>
                <a:cs typeface="Times New Roman" panose="02020603050405020304" pitchFamily="18" charset="0"/>
              </a:rPr>
              <a:t>Enter rowan, the field is not case-sensitive. </a:t>
            </a:r>
          </a:p>
          <a:p>
            <a:pPr marL="0" lvl="1" indent="0">
              <a:lnSpc>
                <a:spcPct val="100000"/>
              </a:lnSpc>
              <a:spcAft>
                <a:spcPts val="1200"/>
              </a:spcAft>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pic>
        <p:nvPicPr>
          <p:cNvPr id="2052" name="Picture 4" descr="Enter rowan, the field is not case-sensitive. ">
            <a:extLst>
              <a:ext uri="{FF2B5EF4-FFF2-40B4-BE49-F238E27FC236}">
                <a16:creationId xmlns:a16="http://schemas.microsoft.com/office/drawing/2014/main" id="{817D9F9B-84EF-BDBB-7DDB-0D96F3FD7A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73" t="11538" r="22038" b="23450"/>
          <a:stretch>
            <a:fillRect/>
          </a:stretch>
        </p:blipFill>
        <p:spPr bwMode="auto">
          <a:xfrm>
            <a:off x="800099" y="1962202"/>
            <a:ext cx="3286125" cy="24955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3463EE-DFEB-6C39-018F-C8E16BE1FF10}"/>
              </a:ext>
            </a:extLst>
          </p:cNvPr>
          <p:cNvSpPr txBox="1"/>
          <p:nvPr/>
        </p:nvSpPr>
        <p:spPr>
          <a:xfrm>
            <a:off x="5641675" y="2170333"/>
            <a:ext cx="3491740" cy="492443"/>
          </a:xfrm>
          <a:prstGeom prst="rect">
            <a:avLst/>
          </a:prstGeom>
          <a:noFill/>
        </p:spPr>
        <p:txBody>
          <a:bodyPr wrap="square">
            <a:spAutoFit/>
          </a:bodyPr>
          <a:lstStyle/>
          <a:p>
            <a:pPr marL="285750" indent="-285750" rtl="0">
              <a:spcBef>
                <a:spcPts val="1400"/>
              </a:spcBef>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3. Select Continue.</a:t>
            </a:r>
          </a:p>
        </p:txBody>
      </p:sp>
      <p:pic>
        <p:nvPicPr>
          <p:cNvPr id="2054" name="Picture 6" descr="Select Continue.">
            <a:extLst>
              <a:ext uri="{FF2B5EF4-FFF2-40B4-BE49-F238E27FC236}">
                <a16:creationId xmlns:a16="http://schemas.microsoft.com/office/drawing/2014/main" id="{7433103A-ED7A-DF70-E689-B2213E6D97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35" t="2282" r="24698" b="40636"/>
          <a:stretch>
            <a:fillRect/>
          </a:stretch>
        </p:blipFill>
        <p:spPr bwMode="auto">
          <a:xfrm>
            <a:off x="5785272" y="2811138"/>
            <a:ext cx="2987616" cy="219110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D594645-9ECB-603C-1C4B-1314B422C573}"/>
              </a:ext>
            </a:extLst>
          </p:cNvPr>
          <p:cNvSpPr txBox="1">
            <a:spLocks/>
          </p:cNvSpPr>
          <p:nvPr/>
        </p:nvSpPr>
        <p:spPr>
          <a:xfrm>
            <a:off x="3571336" y="5405181"/>
            <a:ext cx="8317767" cy="120972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Aft>
                <a:spcPts val="1200"/>
              </a:spcAft>
            </a:pPr>
            <a:r>
              <a:rPr lang="en-US" sz="4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Note:</a:t>
            </a:r>
            <a:r>
              <a:rPr lang="en-US" sz="4400" b="1"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a:latin typeface="Times New Roman" panose="02020603050405020304" pitchFamily="18" charset="0"/>
                <a:ea typeface="Tahoma" panose="020B0604030504040204" pitchFamily="34" charset="0"/>
                <a:cs typeface="Times New Roman" panose="02020603050405020304" pitchFamily="18" charset="0"/>
              </a:rPr>
              <a:t>After this step, you will be brought to the NEOED Dashboard </a:t>
            </a:r>
            <a:r>
              <a:rPr lang="en-US" sz="36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if you are already signed into other Rowan applications</a:t>
            </a:r>
            <a:r>
              <a:rPr lang="en-US" sz="3600" dirty="0">
                <a:latin typeface="Times New Roman" panose="02020603050405020304" pitchFamily="18" charset="0"/>
                <a:ea typeface="Tahoma" panose="020B0604030504040204" pitchFamily="34" charset="0"/>
                <a:cs typeface="Times New Roman" panose="02020603050405020304" pitchFamily="18" charset="0"/>
              </a:rPr>
              <a:t> (Example: Banner). </a:t>
            </a:r>
          </a:p>
          <a:p>
            <a:pPr marL="0" lvl="1" indent="0">
              <a:lnSpc>
                <a:spcPct val="100000"/>
              </a:lnSpc>
              <a:spcAft>
                <a:spcPts val="1200"/>
              </a:spcAft>
              <a:buFont typeface="Arial" panose="020B0604020202020204" pitchFamily="34" charset="0"/>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0651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899DF-B9E4-DD71-B8AA-2E82DBA46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DB6013-1D18-BA15-9952-75B9CCDA6AEB}"/>
              </a:ext>
            </a:extLst>
          </p:cNvPr>
          <p:cNvSpPr>
            <a:spLocks noGrp="1"/>
          </p:cNvSpPr>
          <p:nvPr>
            <p:ph type="title"/>
          </p:nvPr>
        </p:nvSpPr>
        <p:spPr>
          <a:xfrm>
            <a:off x="1858707" y="217216"/>
            <a:ext cx="7958153" cy="671290"/>
          </a:xfrm>
        </p:spPr>
        <p:txBody>
          <a:bodyPr>
            <a:no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NeoEd – Single Sign-on access </a:t>
            </a:r>
            <a:br>
              <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rPr>
            </a:br>
            <a:endPar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endParaRPr>
          </a:p>
        </p:txBody>
      </p:sp>
      <p:sp>
        <p:nvSpPr>
          <p:cNvPr id="17411" name="Content Placeholder 2">
            <a:extLst>
              <a:ext uri="{FF2B5EF4-FFF2-40B4-BE49-F238E27FC236}">
                <a16:creationId xmlns:a16="http://schemas.microsoft.com/office/drawing/2014/main" id="{4417669A-102F-9C1B-EAEB-BF2E4FFA92A8}"/>
              </a:ext>
            </a:extLst>
          </p:cNvPr>
          <p:cNvSpPr>
            <a:spLocks noGrp="1"/>
          </p:cNvSpPr>
          <p:nvPr>
            <p:ph idx="1"/>
          </p:nvPr>
        </p:nvSpPr>
        <p:spPr>
          <a:xfrm>
            <a:off x="378373" y="1168134"/>
            <a:ext cx="11655476" cy="865691"/>
          </a:xfrm>
        </p:spPr>
        <p:txBody>
          <a:bodyPr>
            <a:normAutofit fontScale="62500" lnSpcReduction="20000"/>
          </a:bodyPr>
          <a:lstStyle/>
          <a:p>
            <a:pPr marL="342900" lvl="1" indent="-342900">
              <a:lnSpc>
                <a:spcPct val="100000"/>
              </a:lnSpc>
              <a:spcAft>
                <a:spcPts val="1200"/>
              </a:spcAft>
            </a:pPr>
            <a:r>
              <a:rPr lang="en-US" sz="3800" dirty="0">
                <a:latin typeface="Times New Roman" panose="02020603050405020304" pitchFamily="18" charset="0"/>
                <a:ea typeface="Tahoma" panose="020B0604030504040204" pitchFamily="34" charset="0"/>
                <a:cs typeface="Times New Roman" panose="02020603050405020304" pitchFamily="18" charset="0"/>
              </a:rPr>
              <a:t>When the Rowan log in screen appears, enter your Rowan NetID and Password, and select Login. </a:t>
            </a:r>
          </a:p>
          <a:p>
            <a:pPr marL="0" lvl="1" indent="0">
              <a:lnSpc>
                <a:spcPct val="100000"/>
              </a:lnSpc>
              <a:spcAft>
                <a:spcPts val="1200"/>
              </a:spcAft>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a:extLst>
              <a:ext uri="{FF2B5EF4-FFF2-40B4-BE49-F238E27FC236}">
                <a16:creationId xmlns:a16="http://schemas.microsoft.com/office/drawing/2014/main" id="{B3EAA955-443A-85DC-46D3-B0C6348DC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111" y="2051829"/>
            <a:ext cx="5942881" cy="363803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A5A54CE-81AC-78A5-5DD8-416E314A531D}"/>
              </a:ext>
            </a:extLst>
          </p:cNvPr>
          <p:cNvSpPr txBox="1">
            <a:spLocks/>
          </p:cNvSpPr>
          <p:nvPr/>
        </p:nvSpPr>
        <p:spPr>
          <a:xfrm>
            <a:off x="378373" y="5901013"/>
            <a:ext cx="11435254" cy="54976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Aft>
                <a:spcPts val="1200"/>
              </a:spcAft>
            </a:pPr>
            <a:r>
              <a:rPr lang="en-US" sz="2600" dirty="0">
                <a:latin typeface="Times New Roman" panose="02020603050405020304" pitchFamily="18" charset="0"/>
                <a:ea typeface="Tahoma" panose="020B0604030504040204" pitchFamily="34" charset="0"/>
                <a:cs typeface="Times New Roman" panose="02020603050405020304" pitchFamily="18" charset="0"/>
              </a:rPr>
              <a:t>Enter Duo, if prompted. </a:t>
            </a:r>
          </a:p>
          <a:p>
            <a:pPr marL="342900" lvl="1" indent="-342900">
              <a:lnSpc>
                <a:spcPct val="100000"/>
              </a:lnSpc>
              <a:spcAft>
                <a:spcPts val="1200"/>
              </a:spcAft>
            </a:pPr>
            <a:endParaRPr lang="en-US" sz="2600" dirty="0">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Aft>
                <a:spcPts val="1200"/>
              </a:spcAft>
              <a:buFont typeface="Arial" panose="020B0604020202020204" pitchFamily="34" charset="0"/>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543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9001E-2284-4D5E-9DA1-601148D0E9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02797-E9E2-4335-B83B-F5F821873CC4}"/>
              </a:ext>
            </a:extLst>
          </p:cNvPr>
          <p:cNvSpPr>
            <a:spLocks noGrp="1"/>
          </p:cNvSpPr>
          <p:nvPr>
            <p:ph type="title"/>
          </p:nvPr>
        </p:nvSpPr>
        <p:spPr>
          <a:xfrm>
            <a:off x="1988103" y="178405"/>
            <a:ext cx="7958153" cy="671290"/>
          </a:xfrm>
        </p:spPr>
        <p:txBody>
          <a:bodyPr>
            <a:no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NeoEd – System Navigation </a:t>
            </a:r>
            <a:br>
              <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rPr>
            </a:br>
            <a:endPar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endParaRPr>
          </a:p>
        </p:txBody>
      </p:sp>
      <p:sp>
        <p:nvSpPr>
          <p:cNvPr id="17411" name="Content Placeholder 2">
            <a:extLst>
              <a:ext uri="{FF2B5EF4-FFF2-40B4-BE49-F238E27FC236}">
                <a16:creationId xmlns:a16="http://schemas.microsoft.com/office/drawing/2014/main" id="{544B4052-53BD-2F63-03CE-E0D39E4E1B71}"/>
              </a:ext>
            </a:extLst>
          </p:cNvPr>
          <p:cNvSpPr>
            <a:spLocks noGrp="1"/>
          </p:cNvSpPr>
          <p:nvPr>
            <p:ph idx="1"/>
          </p:nvPr>
        </p:nvSpPr>
        <p:spPr>
          <a:xfrm>
            <a:off x="189781" y="1022221"/>
            <a:ext cx="11800936" cy="798841"/>
          </a:xfrm>
        </p:spPr>
        <p:txBody>
          <a:bodyPr>
            <a:normAutofit/>
          </a:bodyPr>
          <a:lstStyle/>
          <a:p>
            <a:pPr marL="342900" lvl="1" indent="-342900">
              <a:spcAft>
                <a:spcPts val="1200"/>
              </a:spcAft>
            </a:pPr>
            <a:r>
              <a:rPr lang="en-US" sz="1500" dirty="0">
                <a:latin typeface="Times New Roman" panose="02020603050405020304" pitchFamily="18" charset="0"/>
                <a:ea typeface="Tahoma" panose="020B0604030504040204" pitchFamily="34" charset="0"/>
                <a:cs typeface="Times New Roman" panose="02020603050405020304" pitchFamily="18" charset="0"/>
              </a:rPr>
              <a:t>All users start on the Home screen, which reflects the employee point of view. The system consists of several menus and a dashboard. The dashboard contains links to other parts of the system that allow you to begin processes or sort and view information right from the dashboard. </a:t>
            </a:r>
          </a:p>
          <a:p>
            <a:pPr marL="342900" lvl="1" indent="-342900">
              <a:lnSpc>
                <a:spcPct val="100000"/>
              </a:lnSpc>
              <a:spcAft>
                <a:spcPts val="1200"/>
              </a:spcAft>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Aft>
                <a:spcPts val="1200"/>
              </a:spcAft>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1EB8A283-4967-487E-6824-34040E22903D}"/>
              </a:ext>
            </a:extLst>
          </p:cNvPr>
          <p:cNvSpPr txBox="1">
            <a:spLocks/>
          </p:cNvSpPr>
          <p:nvPr/>
        </p:nvSpPr>
        <p:spPr>
          <a:xfrm>
            <a:off x="189781" y="5098211"/>
            <a:ext cx="11637035" cy="175978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Aft>
                <a:spcPts val="1200"/>
              </a:spcAft>
            </a:pPr>
            <a:r>
              <a:rPr lang="en-US" sz="4800" b="1" dirty="0">
                <a:latin typeface="Times New Roman" panose="02020603050405020304" pitchFamily="18" charset="0"/>
                <a:ea typeface="Tahoma" panose="020B0604030504040204" pitchFamily="34" charset="0"/>
                <a:cs typeface="Times New Roman" panose="02020603050405020304" pitchFamily="18" charset="0"/>
              </a:rPr>
              <a:t>2. NeoEd Logo - </a:t>
            </a:r>
            <a:r>
              <a:rPr lang="en-US" sz="4800" dirty="0">
                <a:latin typeface="Times New Roman" panose="02020603050405020304" pitchFamily="18" charset="0"/>
                <a:ea typeface="Tahoma" panose="020B0604030504040204" pitchFamily="34" charset="0"/>
                <a:cs typeface="Times New Roman" panose="02020603050405020304" pitchFamily="18" charset="0"/>
              </a:rPr>
              <a:t>Takes you back to the home screen. </a:t>
            </a:r>
            <a:r>
              <a:rPr lang="en-US" sz="4800" b="1" dirty="0">
                <a:latin typeface="Times New Roman" panose="02020603050405020304" pitchFamily="18" charset="0"/>
                <a:ea typeface="Tahoma" panose="020B0604030504040204" pitchFamily="34" charset="0"/>
                <a:cs typeface="Times New Roman" panose="02020603050405020304" pitchFamily="18" charset="0"/>
              </a:rPr>
              <a:t>3.</a:t>
            </a:r>
            <a:r>
              <a:rPr lang="en-US" sz="4800" dirty="0">
                <a:latin typeface="Times New Roman" panose="02020603050405020304" pitchFamily="18" charset="0"/>
                <a:ea typeface="Tahoma" panose="020B0604030504040204" pitchFamily="34" charset="0"/>
                <a:cs typeface="Times New Roman" panose="02020603050405020304" pitchFamily="18" charset="0"/>
              </a:rPr>
              <a:t> </a:t>
            </a:r>
            <a:r>
              <a:rPr lang="en-US" sz="4800" b="1" dirty="0">
                <a:latin typeface="Times New Roman" panose="02020603050405020304" pitchFamily="18" charset="0"/>
                <a:ea typeface="Tahoma" panose="020B0604030504040204" pitchFamily="34" charset="0"/>
                <a:cs typeface="Times New Roman" panose="02020603050405020304" pitchFamily="18" charset="0"/>
              </a:rPr>
              <a:t>Search -</a:t>
            </a:r>
            <a:r>
              <a:rPr lang="en-US" sz="4800" dirty="0">
                <a:latin typeface="Times New Roman" panose="02020603050405020304" pitchFamily="18" charset="0"/>
                <a:ea typeface="Tahoma" panose="020B0604030504040204" pitchFamily="34" charset="0"/>
                <a:cs typeface="Times New Roman" panose="02020603050405020304" pitchFamily="18" charset="0"/>
              </a:rPr>
              <a:t> Allows a user to search within the application. </a:t>
            </a:r>
            <a:r>
              <a:rPr lang="en-US" sz="4800" b="1" dirty="0">
                <a:latin typeface="Times New Roman" panose="02020603050405020304" pitchFamily="18" charset="0"/>
                <a:ea typeface="Tahoma" panose="020B0604030504040204" pitchFamily="34" charset="0"/>
                <a:cs typeface="Times New Roman" panose="02020603050405020304" pitchFamily="18" charset="0"/>
              </a:rPr>
              <a:t>4. Calendar -</a:t>
            </a:r>
            <a:r>
              <a:rPr lang="en-US" sz="4800" dirty="0">
                <a:latin typeface="Times New Roman" panose="02020603050405020304" pitchFamily="18" charset="0"/>
                <a:ea typeface="Tahoma" panose="020B0604030504040204" pitchFamily="34" charset="0"/>
                <a:cs typeface="Times New Roman" panose="02020603050405020304" pitchFamily="18" charset="0"/>
              </a:rPr>
              <a:t> provides a view of the calendar of events. </a:t>
            </a:r>
          </a:p>
          <a:p>
            <a:pPr marL="342900" lvl="1" indent="-342900">
              <a:lnSpc>
                <a:spcPct val="100000"/>
              </a:lnSpc>
              <a:spcAft>
                <a:spcPts val="1200"/>
              </a:spcAft>
            </a:pPr>
            <a:r>
              <a:rPr lang="en-US" sz="4800" b="1" dirty="0">
                <a:latin typeface="Times New Roman" panose="02020603050405020304" pitchFamily="18" charset="0"/>
                <a:ea typeface="Tahoma" panose="020B0604030504040204" pitchFamily="34" charset="0"/>
                <a:cs typeface="Times New Roman" panose="02020603050405020304" pitchFamily="18" charset="0"/>
              </a:rPr>
              <a:t>5. Notifications -</a:t>
            </a:r>
            <a:r>
              <a:rPr lang="en-US" sz="4800" dirty="0">
                <a:latin typeface="Times New Roman" panose="02020603050405020304" pitchFamily="18" charset="0"/>
                <a:ea typeface="Tahoma" panose="020B0604030504040204" pitchFamily="34" charset="0"/>
                <a:cs typeface="Times New Roman" panose="02020603050405020304" pitchFamily="18" charset="0"/>
              </a:rPr>
              <a:t> lists any notifications for actions you must take within NeoEd Perform, items to view, or indications that others have taken action or completed tasks. </a:t>
            </a:r>
          </a:p>
          <a:p>
            <a:pPr marL="342900" lvl="1" indent="-342900">
              <a:lnSpc>
                <a:spcPct val="100000"/>
              </a:lnSpc>
              <a:spcAft>
                <a:spcPts val="1200"/>
              </a:spcAft>
            </a:pPr>
            <a:r>
              <a:rPr lang="en-US" sz="4800" b="1" dirty="0">
                <a:latin typeface="Times New Roman" panose="02020603050405020304" pitchFamily="18" charset="0"/>
                <a:ea typeface="Tahoma" panose="020B0604030504040204" pitchFamily="34" charset="0"/>
                <a:cs typeface="Times New Roman" panose="02020603050405020304" pitchFamily="18" charset="0"/>
              </a:rPr>
              <a:t>6. Tasks - </a:t>
            </a:r>
            <a:r>
              <a:rPr lang="en-US" sz="4800" dirty="0">
                <a:latin typeface="Times New Roman" panose="02020603050405020304" pitchFamily="18" charset="0"/>
                <a:ea typeface="Tahoma" panose="020B0604030504040204" pitchFamily="34" charset="0"/>
                <a:cs typeface="Times New Roman" panose="02020603050405020304" pitchFamily="18" charset="0"/>
              </a:rPr>
              <a:t>lists tasks that must be completed within NeoEd Perform. </a:t>
            </a:r>
            <a:r>
              <a:rPr lang="en-US" sz="4800" b="1" dirty="0">
                <a:latin typeface="Times New Roman" panose="02020603050405020304" pitchFamily="18" charset="0"/>
                <a:ea typeface="Tahoma" panose="020B0604030504040204" pitchFamily="34" charset="0"/>
                <a:cs typeface="Times New Roman" panose="02020603050405020304" pitchFamily="18" charset="0"/>
              </a:rPr>
              <a:t>7. User Menu - </a:t>
            </a:r>
            <a:r>
              <a:rPr lang="en-US" sz="4800" dirty="0">
                <a:latin typeface="Times New Roman" panose="02020603050405020304" pitchFamily="18" charset="0"/>
                <a:ea typeface="Tahoma" panose="020B0604030504040204" pitchFamily="34" charset="0"/>
                <a:cs typeface="Times New Roman" panose="02020603050405020304" pitchFamily="18" charset="0"/>
              </a:rPr>
              <a:t>gives access to your user profile, password settings, and allows you to sign out.</a:t>
            </a:r>
          </a:p>
          <a:p>
            <a:pPr marL="342900" lvl="1" indent="-342900">
              <a:lnSpc>
                <a:spcPct val="100000"/>
              </a:lnSpc>
              <a:spcAft>
                <a:spcPts val="1200"/>
              </a:spcAft>
            </a:pPr>
            <a:r>
              <a:rPr lang="en-US" sz="4800" b="1" dirty="0">
                <a:latin typeface="Times New Roman" panose="02020603050405020304" pitchFamily="18" charset="0"/>
                <a:ea typeface="Tahoma" panose="020B0604030504040204" pitchFamily="34" charset="0"/>
                <a:cs typeface="Times New Roman" panose="02020603050405020304" pitchFamily="18" charset="0"/>
              </a:rPr>
              <a:t>8. Dashboard Tabs - </a:t>
            </a:r>
            <a:r>
              <a:rPr lang="en-US" sz="4800" dirty="0">
                <a:latin typeface="Times New Roman" panose="02020603050405020304" pitchFamily="18" charset="0"/>
                <a:ea typeface="Tahoma" panose="020B0604030504040204" pitchFamily="34" charset="0"/>
                <a:cs typeface="Times New Roman" panose="02020603050405020304" pitchFamily="18" charset="0"/>
              </a:rPr>
              <a:t>Allows you to switch between dashboards and access your tasks, people, performance evaluations, and reports. </a:t>
            </a:r>
          </a:p>
          <a:p>
            <a:pPr marL="342900" lvl="1" indent="-342900">
              <a:lnSpc>
                <a:spcPct val="100000"/>
              </a:lnSpc>
              <a:spcAft>
                <a:spcPts val="1200"/>
              </a:spcAft>
            </a:pPr>
            <a:r>
              <a:rPr lang="en-US" sz="4800" b="1" dirty="0">
                <a:latin typeface="Times New Roman" panose="02020603050405020304" pitchFamily="18" charset="0"/>
                <a:ea typeface="Tahoma" panose="020B0604030504040204" pitchFamily="34" charset="0"/>
                <a:cs typeface="Times New Roman" panose="02020603050405020304" pitchFamily="18" charset="0"/>
              </a:rPr>
              <a:t>9. Dashboard - </a:t>
            </a:r>
            <a:r>
              <a:rPr lang="en-US" sz="4800" dirty="0">
                <a:latin typeface="Times New Roman" panose="02020603050405020304" pitchFamily="18" charset="0"/>
                <a:ea typeface="Tahoma" panose="020B0604030504040204" pitchFamily="34" charset="0"/>
                <a:cs typeface="Times New Roman" panose="02020603050405020304" pitchFamily="18" charset="0"/>
              </a:rPr>
              <a:t>Gives an overview of the system, creating shortcuts to areas and actions. </a:t>
            </a:r>
          </a:p>
          <a:p>
            <a:pPr marL="0" lvl="1" indent="0">
              <a:lnSpc>
                <a:spcPct val="100000"/>
              </a:lnSpc>
              <a:spcAft>
                <a:spcPts val="1200"/>
              </a:spcAft>
              <a:buFont typeface="Arial" panose="020B0604020202020204" pitchFamily="34" charset="0"/>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pic>
        <p:nvPicPr>
          <p:cNvPr id="4102" name="Picture 6">
            <a:extLst>
              <a:ext uri="{FF2B5EF4-FFF2-40B4-BE49-F238E27FC236}">
                <a16:creationId xmlns:a16="http://schemas.microsoft.com/office/drawing/2014/main" id="{677DB4B8-1A51-CF2D-4A12-1DBB019F29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9" t="3243" r="2792" b="2401"/>
          <a:stretch>
            <a:fillRect/>
          </a:stretch>
        </p:blipFill>
        <p:spPr bwMode="auto">
          <a:xfrm>
            <a:off x="3223980" y="1721813"/>
            <a:ext cx="5540458" cy="320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61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AE797-24F6-3FD1-0BED-03D61FD67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C2A22D-1298-95E5-DCC6-55FE908BE050}"/>
              </a:ext>
            </a:extLst>
          </p:cNvPr>
          <p:cNvSpPr>
            <a:spLocks noGrp="1"/>
          </p:cNvSpPr>
          <p:nvPr>
            <p:ph type="title"/>
          </p:nvPr>
        </p:nvSpPr>
        <p:spPr>
          <a:xfrm>
            <a:off x="1741523" y="244845"/>
            <a:ext cx="7958153" cy="671290"/>
          </a:xfrm>
        </p:spPr>
        <p:txBody>
          <a:bodyPr>
            <a:no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Journal Entries </a:t>
            </a:r>
            <a:br>
              <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rPr>
            </a:br>
            <a:endPar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endParaRPr>
          </a:p>
        </p:txBody>
      </p:sp>
      <p:sp>
        <p:nvSpPr>
          <p:cNvPr id="17411" name="Content Placeholder 2">
            <a:extLst>
              <a:ext uri="{FF2B5EF4-FFF2-40B4-BE49-F238E27FC236}">
                <a16:creationId xmlns:a16="http://schemas.microsoft.com/office/drawing/2014/main" id="{A6992731-8911-FA6B-4063-D4E3F5016F02}"/>
              </a:ext>
            </a:extLst>
          </p:cNvPr>
          <p:cNvSpPr>
            <a:spLocks noGrp="1"/>
          </p:cNvSpPr>
          <p:nvPr>
            <p:ph idx="1"/>
          </p:nvPr>
        </p:nvSpPr>
        <p:spPr>
          <a:xfrm>
            <a:off x="195532" y="1116081"/>
            <a:ext cx="11800936" cy="5212799"/>
          </a:xfrm>
        </p:spPr>
        <p:txBody>
          <a:bodyPr>
            <a:normAutofit lnSpcReduction="10000"/>
          </a:bodyPr>
          <a:lstStyle/>
          <a:p>
            <a:pPr marL="342900" lvl="1" indent="-342900">
              <a:spcAft>
                <a:spcPts val="600"/>
              </a:spcAft>
            </a:pPr>
            <a:r>
              <a:rPr lang="en-US" sz="2000" dirty="0">
                <a:latin typeface="Times New Roman" panose="02020603050405020304" pitchFamily="18" charset="0"/>
                <a:ea typeface="Tahoma" panose="020B0604030504040204" pitchFamily="34" charset="0"/>
                <a:cs typeface="Times New Roman" panose="02020603050405020304" pitchFamily="18" charset="0"/>
              </a:rPr>
              <a:t>Journal Entries are notes that can be entered throughout the year and are linked to an employee record. </a:t>
            </a:r>
          </a:p>
          <a:p>
            <a:pPr marL="342900" lvl="1" indent="-342900">
              <a:spcAft>
                <a:spcPts val="1200"/>
              </a:spcAft>
            </a:pPr>
            <a:r>
              <a:rPr lang="en-US" sz="2000" dirty="0">
                <a:latin typeface="Times New Roman" panose="02020603050405020304" pitchFamily="18" charset="0"/>
                <a:ea typeface="Tahoma" panose="020B0604030504040204" pitchFamily="34" charset="0"/>
                <a:cs typeface="Times New Roman" panose="02020603050405020304" pitchFamily="18" charset="0"/>
              </a:rPr>
              <a:t>This feature allows employees to document events and supervisors to note employee achievements and concerns.  </a:t>
            </a:r>
          </a:p>
          <a:p>
            <a:pPr marL="342900" lvl="1" indent="-342900">
              <a:spcBef>
                <a:spcPts val="0"/>
              </a:spcBef>
              <a:spcAft>
                <a:spcPts val="1200"/>
              </a:spcAft>
            </a:pPr>
            <a:r>
              <a:rPr lang="en-US" sz="2000" dirty="0">
                <a:latin typeface="Times New Roman" panose="02020603050405020304" pitchFamily="18" charset="0"/>
                <a:ea typeface="Tahoma" panose="020B0604030504040204" pitchFamily="34" charset="0"/>
                <a:cs typeface="Times New Roman" panose="02020603050405020304" pitchFamily="18" charset="0"/>
              </a:rPr>
              <a:t>Entries created by supervisors can be shared with the employee or leadership and may include text, attachments, and references to prior documentation.</a:t>
            </a:r>
          </a:p>
          <a:p>
            <a:pPr marL="580644" lvl="2" indent="-342900">
              <a:spcBef>
                <a:spcPts val="0"/>
              </a:spcBef>
              <a:spcAft>
                <a:spcPts val="1200"/>
              </a:spcAft>
            </a:pPr>
            <a:r>
              <a:rPr lang="en-US" sz="2000" b="1" dirty="0">
                <a:latin typeface="Times New Roman" panose="02020603050405020304" pitchFamily="18" charset="0"/>
                <a:ea typeface="Tahoma" panose="020B0604030504040204" pitchFamily="34" charset="0"/>
                <a:cs typeface="Times New Roman" panose="02020603050405020304" pitchFamily="18" charset="0"/>
              </a:rPr>
              <a:t>Note: </a:t>
            </a:r>
            <a:r>
              <a:rPr lang="en-US" sz="2000" dirty="0">
                <a:latin typeface="Times New Roman" panose="02020603050405020304" pitchFamily="18" charset="0"/>
                <a:ea typeface="Tahoma" panose="020B0604030504040204" pitchFamily="34" charset="0"/>
                <a:cs typeface="Times New Roman" panose="02020603050405020304" pitchFamily="18" charset="0"/>
              </a:rPr>
              <a:t>You can share later on as well (after creation). </a:t>
            </a:r>
          </a:p>
          <a:p>
            <a:pPr marL="342900" lvl="1" indent="-342900">
              <a:lnSpc>
                <a:spcPct val="100000"/>
              </a:lnSpc>
              <a:spcAft>
                <a:spcPts val="1200"/>
              </a:spcAft>
            </a:pPr>
            <a:r>
              <a:rPr lang="en-US" sz="2000" dirty="0">
                <a:latin typeface="Times New Roman" panose="02020603050405020304" pitchFamily="18" charset="0"/>
                <a:ea typeface="Tahoma" panose="020B0604030504040204" pitchFamily="34" charset="0"/>
                <a:cs typeface="Times New Roman" panose="02020603050405020304" pitchFamily="18" charset="0"/>
              </a:rPr>
              <a:t>To create a journal entry, select the </a:t>
            </a:r>
            <a:r>
              <a:rPr lang="en-US" sz="20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Performance tab </a:t>
            </a:r>
            <a:r>
              <a:rPr lang="en-US" sz="2000" dirty="0">
                <a:latin typeface="Times New Roman" panose="02020603050405020304" pitchFamily="18" charset="0"/>
                <a:ea typeface="Tahoma" panose="020B0604030504040204" pitchFamily="34" charset="0"/>
                <a:cs typeface="Times New Roman" panose="02020603050405020304" pitchFamily="18" charset="0"/>
              </a:rPr>
              <a:t>&gt; </a:t>
            </a:r>
            <a:r>
              <a:rPr lang="en-US" sz="20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Journal Entry </a:t>
            </a:r>
            <a:r>
              <a:rPr lang="en-US" sz="2000" dirty="0">
                <a:latin typeface="Times New Roman" panose="02020603050405020304" pitchFamily="18" charset="0"/>
                <a:ea typeface="Tahoma" panose="020B0604030504040204" pitchFamily="34" charset="0"/>
                <a:cs typeface="Times New Roman" panose="02020603050405020304" pitchFamily="18" charset="0"/>
              </a:rPr>
              <a:t>(they can also be created from the Home tab)</a:t>
            </a:r>
          </a:p>
          <a:p>
            <a:pPr marL="342900" lvl="1" indent="-342900">
              <a:lnSpc>
                <a:spcPct val="100000"/>
              </a:lnSpc>
              <a:spcAft>
                <a:spcPts val="1200"/>
              </a:spcAft>
            </a:pPr>
            <a:r>
              <a:rPr lang="en-US" sz="2000" dirty="0">
                <a:latin typeface="Times New Roman" panose="02020603050405020304" pitchFamily="18" charset="0"/>
                <a:ea typeface="Tahoma" panose="020B0604030504040204" pitchFamily="34" charset="0"/>
                <a:cs typeface="Times New Roman" panose="02020603050405020304" pitchFamily="18" charset="0"/>
              </a:rPr>
              <a:t>Type the name of the individual to attribute the journal entry to. Select the individual from the list.</a:t>
            </a:r>
          </a:p>
          <a:p>
            <a:pPr marL="342900" lvl="1" indent="-342900">
              <a:lnSpc>
                <a:spcPct val="100000"/>
              </a:lnSpc>
              <a:spcAft>
                <a:spcPts val="1200"/>
              </a:spcAft>
            </a:pPr>
            <a:r>
              <a:rPr lang="en-US" sz="2000" dirty="0">
                <a:latin typeface="Times New Roman" panose="02020603050405020304" pitchFamily="18" charset="0"/>
                <a:ea typeface="Tahoma" panose="020B0604030504040204" pitchFamily="34" charset="0"/>
                <a:cs typeface="Times New Roman" panose="02020603050405020304" pitchFamily="18" charset="0"/>
              </a:rPr>
              <a:t>Complete your journal entry, add attachments or references if needed, then select </a:t>
            </a:r>
            <a:r>
              <a:rPr lang="en-US" sz="20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Submit Journal Entry</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marL="342900" lvl="1" indent="-342900">
              <a:lnSpc>
                <a:spcPct val="100000"/>
              </a:lnSpc>
              <a:spcAft>
                <a:spcPts val="1200"/>
              </a:spcAft>
            </a:pPr>
            <a:r>
              <a:rPr lang="en-US" sz="2000" dirty="0">
                <a:latin typeface="Times New Roman" panose="02020603050405020304" pitchFamily="18" charset="0"/>
                <a:ea typeface="Tahoma" panose="020B0604030504040204" pitchFamily="34" charset="0"/>
                <a:cs typeface="Times New Roman" panose="02020603050405020304" pitchFamily="18" charset="0"/>
              </a:rPr>
              <a:t>See the Knowledge Base article for Managerial Reviews for more information on Journal Entries.</a:t>
            </a:r>
          </a:p>
          <a:p>
            <a:pPr marL="342900" lvl="1" indent="-342900">
              <a:lnSpc>
                <a:spcPct val="100000"/>
              </a:lnSpc>
              <a:spcAft>
                <a:spcPts val="1200"/>
              </a:spcAft>
            </a:pPr>
            <a:endParaRPr lang="en-US" sz="1600" dirty="0">
              <a:latin typeface="Times New Roman" panose="02020603050405020304" pitchFamily="18" charset="0"/>
              <a:ea typeface="Tahoma" panose="020B0604030504040204" pitchFamily="34" charset="0"/>
              <a:cs typeface="Times New Roman" panose="02020603050405020304" pitchFamily="18" charset="0"/>
            </a:endParaRPr>
          </a:p>
          <a:p>
            <a:pPr marL="342900" lvl="1" indent="-342900">
              <a:lnSpc>
                <a:spcPct val="100000"/>
              </a:lnSpc>
              <a:spcAft>
                <a:spcPts val="1200"/>
              </a:spcAft>
            </a:pPr>
            <a:endParaRPr lang="en-US" sz="1600" dirty="0">
              <a:latin typeface="Times New Roman" panose="02020603050405020304" pitchFamily="18" charset="0"/>
              <a:ea typeface="Tahoma" panose="020B0604030504040204" pitchFamily="34" charset="0"/>
              <a:cs typeface="Times New Roman" panose="02020603050405020304" pitchFamily="18" charset="0"/>
            </a:endParaRPr>
          </a:p>
          <a:p>
            <a:pPr marL="342900" lvl="1" indent="-342900">
              <a:lnSpc>
                <a:spcPct val="100000"/>
              </a:lnSpc>
              <a:spcAft>
                <a:spcPts val="1200"/>
              </a:spcAft>
            </a:pPr>
            <a:endParaRPr lang="en-US" sz="1600" dirty="0">
              <a:latin typeface="Times New Roman" panose="02020603050405020304" pitchFamily="18" charset="0"/>
              <a:ea typeface="Tahoma" panose="020B0604030504040204" pitchFamily="34" charset="0"/>
              <a:cs typeface="Times New Roman" panose="02020603050405020304" pitchFamily="18" charset="0"/>
            </a:endParaRPr>
          </a:p>
          <a:p>
            <a:pPr marL="342900" lvl="1" indent="-342900">
              <a:lnSpc>
                <a:spcPct val="100000"/>
              </a:lnSpc>
              <a:spcAft>
                <a:spcPts val="1200"/>
              </a:spcAft>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Aft>
                <a:spcPts val="1200"/>
              </a:spcAft>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1251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5CB7750B-946A-59FB-F366-477324989E90}"/>
              </a:ext>
            </a:extLst>
          </p:cNvPr>
          <p:cNvPicPr>
            <a:picLocks noChangeAspect="1"/>
          </p:cNvPicPr>
          <p:nvPr/>
        </p:nvPicPr>
        <p:blipFill rotWithShape="1">
          <a:blip r:embed="rId2">
            <a:alphaModFix/>
          </a:blip>
          <a:srcRect t="8010" b="1990"/>
          <a:stretch/>
        </p:blipFill>
        <p:spPr>
          <a:xfrm>
            <a:off x="21" y="18151"/>
            <a:ext cx="12191979" cy="6857990"/>
          </a:xfrm>
          <a:prstGeom prst="rect">
            <a:avLst/>
          </a:prstGeom>
          <a:noFill/>
        </p:spPr>
      </p:pic>
      <p:sp>
        <p:nvSpPr>
          <p:cNvPr id="2" name="Title 1">
            <a:extLst>
              <a:ext uri="{FF2B5EF4-FFF2-40B4-BE49-F238E27FC236}">
                <a16:creationId xmlns:a16="http://schemas.microsoft.com/office/drawing/2014/main" id="{1A818EF6-7EC4-9896-92D8-DFEDF968FB97}"/>
              </a:ext>
            </a:extLst>
          </p:cNvPr>
          <p:cNvSpPr>
            <a:spLocks noGrp="1"/>
          </p:cNvSpPr>
          <p:nvPr>
            <p:ph type="ctrTitle"/>
          </p:nvPr>
        </p:nvSpPr>
        <p:spPr>
          <a:xfrm>
            <a:off x="132080" y="643890"/>
            <a:ext cx="11846560" cy="1347470"/>
          </a:xfrm>
        </p:spPr>
        <p:txBody>
          <a:bodyPr anchor="b">
            <a:noAutofit/>
          </a:bodyPr>
          <a:lstStyle/>
          <a:p>
            <a:pPr algn="ctr"/>
            <a:r>
              <a:rPr lang="en-US" sz="44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Completing the Managerial Performance Review</a:t>
            </a:r>
            <a:endParaRPr lang="en-US" sz="4400" dirty="0">
              <a:solidFill>
                <a:srgbClr val="FFFFFF"/>
              </a:solidFill>
              <a:latin typeface="Times New Roman" panose="02020603050405020304" pitchFamily="18" charset="0"/>
              <a:cs typeface="Times New Roman" panose="02020603050405020304" pitchFamily="18" charset="0"/>
            </a:endParaRPr>
          </a:p>
        </p:txBody>
      </p:sp>
      <p:sp>
        <p:nvSpPr>
          <p:cNvPr id="11" name="Date Placeholder 3">
            <a:extLst>
              <a:ext uri="{FF2B5EF4-FFF2-40B4-BE49-F238E27FC236}">
                <a16:creationId xmlns:a16="http://schemas.microsoft.com/office/drawing/2014/main" id="{E36EB3A5-E8FB-48A5-BB59-1E449A9F73BB}"/>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5/7/2026</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18</a:t>
            </a:fld>
            <a:endParaRPr 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5323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246A7-7336-4022-CF5A-ABD7B0A7E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85D746-2E42-9170-4353-AA6BB01ED75A}"/>
              </a:ext>
            </a:extLst>
          </p:cNvPr>
          <p:cNvSpPr>
            <a:spLocks noGrp="1"/>
          </p:cNvSpPr>
          <p:nvPr>
            <p:ph type="title"/>
          </p:nvPr>
        </p:nvSpPr>
        <p:spPr>
          <a:xfrm>
            <a:off x="1751798" y="178406"/>
            <a:ext cx="7958153" cy="671290"/>
          </a:xfrm>
        </p:spPr>
        <p:txBody>
          <a:bodyPr>
            <a:noAutofit/>
          </a:bodyPr>
          <a:lstStyle/>
          <a:p>
            <a:pPr algn="ctr">
              <a:defRPr/>
            </a:pPr>
            <a:r>
              <a:rPr lang="en-US"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Managerial Review Workflow </a:t>
            </a:r>
            <a:br>
              <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rPr>
            </a:br>
            <a:endPar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endParaRPr>
          </a:p>
        </p:txBody>
      </p:sp>
      <p:sp>
        <p:nvSpPr>
          <p:cNvPr id="17411" name="Content Placeholder 2">
            <a:extLst>
              <a:ext uri="{FF2B5EF4-FFF2-40B4-BE49-F238E27FC236}">
                <a16:creationId xmlns:a16="http://schemas.microsoft.com/office/drawing/2014/main" id="{402893F7-0DD5-E162-7CDF-2449D1A86A94}"/>
              </a:ext>
            </a:extLst>
          </p:cNvPr>
          <p:cNvSpPr>
            <a:spLocks noGrp="1"/>
          </p:cNvSpPr>
          <p:nvPr>
            <p:ph idx="1"/>
          </p:nvPr>
        </p:nvSpPr>
        <p:spPr>
          <a:xfrm>
            <a:off x="189781" y="1133473"/>
            <a:ext cx="11861322" cy="5724527"/>
          </a:xfrm>
        </p:spPr>
        <p:txBody>
          <a:bodyPr>
            <a:normAutofit fontScale="77500" lnSpcReduction="20000"/>
          </a:bodyPr>
          <a:lstStyle/>
          <a:p>
            <a:pPr>
              <a:spcAft>
                <a:spcPts val="600"/>
              </a:spcAft>
            </a:pPr>
            <a:r>
              <a:rPr lang="en-US" sz="2100" b="1" dirty="0">
                <a:solidFill>
                  <a:srgbClr val="0070C0"/>
                </a:solidFill>
                <a:latin typeface="Times New Roman" panose="02020603050405020304" pitchFamily="18" charset="0"/>
                <a:cs typeface="Times New Roman" panose="02020603050405020304" pitchFamily="18" charset="0"/>
              </a:rPr>
              <a:t>Step 1:</a:t>
            </a:r>
            <a:r>
              <a:rPr lang="en-US" sz="2100" dirty="0">
                <a:latin typeface="Times New Roman" panose="02020603050405020304" pitchFamily="18" charset="0"/>
                <a:cs typeface="Times New Roman" panose="02020603050405020304" pitchFamily="18" charset="0"/>
              </a:rPr>
              <a:t> On </a:t>
            </a:r>
            <a:r>
              <a:rPr lang="en-US" sz="2100" b="1" dirty="0">
                <a:latin typeface="Times New Roman" panose="02020603050405020304" pitchFamily="18" charset="0"/>
                <a:cs typeface="Times New Roman" panose="02020603050405020304" pitchFamily="18" charset="0"/>
              </a:rPr>
              <a:t>June 1</a:t>
            </a:r>
            <a:r>
              <a:rPr lang="en-US" sz="2100" dirty="0">
                <a:latin typeface="Times New Roman" panose="02020603050405020304" pitchFamily="18" charset="0"/>
                <a:cs typeface="Times New Roman" panose="02020603050405020304" pitchFamily="18" charset="0"/>
              </a:rPr>
              <a:t>, the review form goes live in NEOED Perform and the Managerial Employee receives an e-mail alert to inform them that they can begin their self-evaluation.</a:t>
            </a:r>
            <a:endParaRPr lang="en-US" sz="2100" b="1" dirty="0">
              <a:latin typeface="Times New Roman" panose="02020603050405020304" pitchFamily="18" charset="0"/>
              <a:cs typeface="Times New Roman" panose="02020603050405020304" pitchFamily="18" charset="0"/>
            </a:endParaRPr>
          </a:p>
          <a:p>
            <a:pPr>
              <a:spcAft>
                <a:spcPts val="600"/>
              </a:spcAft>
            </a:pPr>
            <a:r>
              <a:rPr lang="en-US" sz="2100" b="1" dirty="0">
                <a:solidFill>
                  <a:srgbClr val="0070C0"/>
                </a:solidFill>
                <a:latin typeface="Times New Roman" panose="02020603050405020304" pitchFamily="18" charset="0"/>
                <a:cs typeface="Times New Roman" panose="02020603050405020304" pitchFamily="18" charset="0"/>
              </a:rPr>
              <a:t>Step 2:</a:t>
            </a:r>
            <a:r>
              <a:rPr lang="en-US" sz="2100" b="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The Managerial employee completes and submits their self-evaluation by </a:t>
            </a:r>
            <a:r>
              <a:rPr lang="en-US" sz="2100" b="1" dirty="0">
                <a:latin typeface="Times New Roman" panose="02020603050405020304" pitchFamily="18" charset="0"/>
                <a:cs typeface="Times New Roman" panose="02020603050405020304" pitchFamily="18" charset="0"/>
              </a:rPr>
              <a:t>June 15</a:t>
            </a:r>
            <a:r>
              <a:rPr lang="en-US" sz="2100" dirty="0">
                <a:latin typeface="Times New Roman" panose="02020603050405020304" pitchFamily="18" charset="0"/>
                <a:cs typeface="Times New Roman" panose="02020603050405020304" pitchFamily="18" charset="0"/>
              </a:rPr>
              <a:t>.</a:t>
            </a:r>
          </a:p>
          <a:p>
            <a:pPr>
              <a:spcAft>
                <a:spcPts val="600"/>
              </a:spcAft>
            </a:pPr>
            <a:r>
              <a:rPr lang="en-US" sz="2100" b="1" dirty="0">
                <a:solidFill>
                  <a:srgbClr val="0070C0"/>
                </a:solidFill>
                <a:latin typeface="Times New Roman" panose="02020603050405020304" pitchFamily="18" charset="0"/>
                <a:cs typeface="Times New Roman" panose="02020603050405020304" pitchFamily="18" charset="0"/>
              </a:rPr>
              <a:t>Step 3: </a:t>
            </a:r>
            <a:r>
              <a:rPr lang="en-US" sz="2100" dirty="0">
                <a:latin typeface="Times New Roman" panose="02020603050405020304" pitchFamily="18" charset="0"/>
                <a:cs typeface="Times New Roman" panose="02020603050405020304" pitchFamily="18" charset="0"/>
              </a:rPr>
              <a:t>Their direct manager completes the review form based on their team member’s self-evaluation and performance, makes any necessary changes to goals, and submits it by </a:t>
            </a:r>
            <a:r>
              <a:rPr lang="en-US" sz="2100" b="1" dirty="0">
                <a:latin typeface="Times New Roman" panose="02020603050405020304" pitchFamily="18" charset="0"/>
                <a:cs typeface="Times New Roman" panose="02020603050405020304" pitchFamily="18" charset="0"/>
              </a:rPr>
              <a:t>July 15</a:t>
            </a:r>
            <a:r>
              <a:rPr lang="en-US" sz="2100" dirty="0">
                <a:latin typeface="Times New Roman" panose="02020603050405020304" pitchFamily="18" charset="0"/>
                <a:cs typeface="Times New Roman" panose="02020603050405020304" pitchFamily="18" charset="0"/>
              </a:rPr>
              <a:t>.</a:t>
            </a:r>
          </a:p>
          <a:p>
            <a:pPr>
              <a:spcAft>
                <a:spcPts val="600"/>
              </a:spcAft>
            </a:pPr>
            <a:r>
              <a:rPr lang="en-US" sz="2100" b="1" dirty="0">
                <a:solidFill>
                  <a:srgbClr val="0070C0"/>
                </a:solidFill>
                <a:latin typeface="Times New Roman" panose="02020603050405020304" pitchFamily="18" charset="0"/>
                <a:cs typeface="Times New Roman" panose="02020603050405020304" pitchFamily="18" charset="0"/>
              </a:rPr>
              <a:t>* Step 4:</a:t>
            </a:r>
            <a:r>
              <a:rPr lang="en-US" sz="2100" b="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The review is sent to HR for approval and a signature if the Overall Rating is “Does Not Meet Expectations” or “Partially Meets Expectations”.</a:t>
            </a:r>
          </a:p>
          <a:p>
            <a:pPr>
              <a:spcBef>
                <a:spcPts val="600"/>
              </a:spcBef>
              <a:spcAft>
                <a:spcPts val="600"/>
              </a:spcAft>
            </a:pPr>
            <a:r>
              <a:rPr lang="en-US" sz="2100" b="1" dirty="0">
                <a:solidFill>
                  <a:srgbClr val="0070C0"/>
                </a:solidFill>
                <a:latin typeface="Times New Roman" panose="02020603050405020304" pitchFamily="18" charset="0"/>
                <a:cs typeface="Times New Roman" panose="02020603050405020304" pitchFamily="18" charset="0"/>
              </a:rPr>
              <a:t>Step 5: </a:t>
            </a:r>
            <a:r>
              <a:rPr lang="en-US" sz="2100" dirty="0">
                <a:latin typeface="Times New Roman" panose="02020603050405020304" pitchFamily="18" charset="0"/>
                <a:cs typeface="Times New Roman" panose="02020603050405020304" pitchFamily="18" charset="0"/>
              </a:rPr>
              <a:t>The review is now viewable by the Managerial employee to go over prior to meeting with their manager. </a:t>
            </a:r>
            <a:endParaRPr lang="en-US" sz="2100" b="1" dirty="0">
              <a:solidFill>
                <a:srgbClr val="0070C0"/>
              </a:solidFill>
              <a:latin typeface="Times New Roman" panose="02020603050405020304" pitchFamily="18" charset="0"/>
              <a:cs typeface="Times New Roman" panose="02020603050405020304" pitchFamily="18" charset="0"/>
            </a:endParaRPr>
          </a:p>
          <a:p>
            <a:pPr>
              <a:spcBef>
                <a:spcPts val="600"/>
              </a:spcBef>
              <a:spcAft>
                <a:spcPts val="600"/>
              </a:spcAft>
            </a:pPr>
            <a:r>
              <a:rPr lang="en-US" sz="2100" b="1" dirty="0">
                <a:solidFill>
                  <a:srgbClr val="0070C0"/>
                </a:solidFill>
                <a:latin typeface="Times New Roman" panose="02020603050405020304" pitchFamily="18" charset="0"/>
                <a:cs typeface="Times New Roman" panose="02020603050405020304" pitchFamily="18" charset="0"/>
              </a:rPr>
              <a:t>Step 6:</a:t>
            </a:r>
            <a:r>
              <a:rPr lang="en-US" sz="2100" b="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A task is system-generated for the Managerial employee’s direct manager to schedule a meeting to discuss the review with them. </a:t>
            </a:r>
          </a:p>
          <a:p>
            <a:pPr>
              <a:spcAft>
                <a:spcPts val="600"/>
              </a:spcAft>
            </a:pPr>
            <a:r>
              <a:rPr lang="en-US" sz="2100" b="1" dirty="0">
                <a:solidFill>
                  <a:srgbClr val="0070C0"/>
                </a:solidFill>
                <a:latin typeface="Times New Roman" panose="02020603050405020304" pitchFamily="18" charset="0"/>
                <a:cs typeface="Times New Roman" panose="02020603050405020304" pitchFamily="18" charset="0"/>
              </a:rPr>
              <a:t>Step 7:</a:t>
            </a:r>
            <a:r>
              <a:rPr lang="en-US" sz="2100" dirty="0">
                <a:solidFill>
                  <a:srgbClr val="0070C0"/>
                </a:solidFill>
                <a:latin typeface="Times New Roman" panose="02020603050405020304" pitchFamily="18" charset="0"/>
                <a:cs typeface="Times New Roman" panose="02020603050405020304" pitchFamily="18" charset="0"/>
              </a:rPr>
              <a:t> </a:t>
            </a:r>
            <a:r>
              <a:rPr lang="en-US" sz="2100" b="1" i="1" dirty="0">
                <a:latin typeface="Times New Roman" panose="02020603050405020304" pitchFamily="18" charset="0"/>
                <a:cs typeface="Times New Roman" panose="02020603050405020304" pitchFamily="18" charset="0"/>
              </a:rPr>
              <a:t>After </a:t>
            </a:r>
            <a:r>
              <a:rPr lang="en-US" sz="2100" dirty="0">
                <a:latin typeface="Times New Roman" panose="02020603050405020304" pitchFamily="18" charset="0"/>
                <a:cs typeface="Times New Roman" panose="02020603050405020304" pitchFamily="18" charset="0"/>
              </a:rPr>
              <a:t>the meeting has occurred, the Managerial employee’s direct manager marks the task as complete in Perform, adding the meeting date and any pertinent details of the meeting to the Comments section. They approve and sign the performance review.</a:t>
            </a:r>
          </a:p>
          <a:p>
            <a:pPr>
              <a:spcBef>
                <a:spcPts val="600"/>
              </a:spcBef>
              <a:spcAft>
                <a:spcPts val="600"/>
              </a:spcAft>
            </a:pPr>
            <a:r>
              <a:rPr lang="en-US" sz="2100" b="1" dirty="0">
                <a:solidFill>
                  <a:srgbClr val="0070C0"/>
                </a:solidFill>
                <a:latin typeface="Times New Roman" panose="02020603050405020304" pitchFamily="18" charset="0"/>
                <a:cs typeface="Times New Roman" panose="02020603050405020304" pitchFamily="18" charset="0"/>
              </a:rPr>
              <a:t>Step 8: </a:t>
            </a:r>
            <a:r>
              <a:rPr lang="en-US" sz="2100" dirty="0">
                <a:latin typeface="Times New Roman" panose="02020603050405020304" pitchFamily="18" charset="0"/>
                <a:cs typeface="Times New Roman" panose="02020603050405020304" pitchFamily="18" charset="0"/>
              </a:rPr>
              <a:t>The form moves to the direct manager’s manager (2nd level) to review, approve, and sign.</a:t>
            </a:r>
          </a:p>
          <a:p>
            <a:pPr>
              <a:spcBef>
                <a:spcPts val="600"/>
              </a:spcBef>
              <a:spcAft>
                <a:spcPts val="600"/>
              </a:spcAft>
            </a:pPr>
            <a:r>
              <a:rPr lang="en-US" sz="2100" b="1" dirty="0">
                <a:solidFill>
                  <a:srgbClr val="0070C0"/>
                </a:solidFill>
                <a:latin typeface="Times New Roman" panose="02020603050405020304" pitchFamily="18" charset="0"/>
                <a:cs typeface="Times New Roman" panose="02020603050405020304" pitchFamily="18" charset="0"/>
              </a:rPr>
              <a:t>Step 9:</a:t>
            </a:r>
            <a:r>
              <a:rPr lang="en-US" sz="2100" dirty="0">
                <a:solidFill>
                  <a:srgbClr val="0070C0"/>
                </a:solidFill>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The form is sent to the Managerial employee to sign. </a:t>
            </a:r>
          </a:p>
          <a:p>
            <a:pPr>
              <a:spcBef>
                <a:spcPts val="600"/>
              </a:spcBef>
              <a:spcAft>
                <a:spcPts val="600"/>
              </a:spcAft>
            </a:pPr>
            <a:r>
              <a:rPr lang="en-US" sz="2100" dirty="0">
                <a:latin typeface="Times New Roman" panose="02020603050405020304" pitchFamily="18" charset="0"/>
                <a:cs typeface="Times New Roman" panose="02020603050405020304" pitchFamily="18" charset="0"/>
              </a:rPr>
              <a:t>(</a:t>
            </a:r>
            <a:r>
              <a:rPr lang="en-US" sz="2100" b="1" dirty="0">
                <a:latin typeface="Times New Roman" panose="02020603050405020304" pitchFamily="18" charset="0"/>
                <a:cs typeface="Times New Roman" panose="02020603050405020304" pitchFamily="18" charset="0"/>
              </a:rPr>
              <a:t>Note: </a:t>
            </a:r>
            <a:r>
              <a:rPr lang="en-US" sz="2100" dirty="0">
                <a:latin typeface="Times New Roman" panose="02020603050405020304" pitchFamily="18" charset="0"/>
                <a:cs typeface="Times New Roman" panose="02020603050405020304" pitchFamily="18" charset="0"/>
              </a:rPr>
              <a:t>The entire review should be completed with all signatures by </a:t>
            </a:r>
            <a:r>
              <a:rPr lang="en-US" sz="2100" b="1" dirty="0">
                <a:latin typeface="Times New Roman" panose="02020603050405020304" pitchFamily="18" charset="0"/>
                <a:cs typeface="Times New Roman" panose="02020603050405020304" pitchFamily="18" charset="0"/>
              </a:rPr>
              <a:t>August 15</a:t>
            </a:r>
            <a:r>
              <a:rPr lang="en-US" sz="2100" dirty="0">
                <a:latin typeface="Times New Roman" panose="02020603050405020304" pitchFamily="18" charset="0"/>
                <a:cs typeface="Times New Roman" panose="02020603050405020304" pitchFamily="18" charset="0"/>
              </a:rPr>
              <a:t>.)</a:t>
            </a:r>
          </a:p>
          <a:p>
            <a:pPr>
              <a:spcBef>
                <a:spcPts val="600"/>
              </a:spcBef>
            </a:pPr>
            <a:r>
              <a:rPr lang="en-US" sz="2100" b="1" dirty="0">
                <a:solidFill>
                  <a:srgbClr val="0070C0"/>
                </a:solidFill>
                <a:latin typeface="Times New Roman" panose="02020603050405020304" pitchFamily="18" charset="0"/>
                <a:cs typeface="Times New Roman" panose="02020603050405020304" pitchFamily="18" charset="0"/>
              </a:rPr>
              <a:t>Step 10:</a:t>
            </a:r>
            <a:r>
              <a:rPr lang="en-US" sz="2100" dirty="0">
                <a:solidFill>
                  <a:srgbClr val="0070C0"/>
                </a:solidFill>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The form is saved in NEOED Perform. </a:t>
            </a:r>
            <a:r>
              <a:rPr lang="en-US" sz="2100" dirty="0">
                <a:latin typeface="Times New Roman" panose="02020603050405020304" pitchFamily="18" charset="0"/>
                <a:ea typeface="Tahoma" panose="020B0604030504040204" pitchFamily="34" charset="0"/>
                <a:cs typeface="Times New Roman" panose="02020603050405020304" pitchFamily="18" charset="0"/>
              </a:rPr>
              <a:t> </a:t>
            </a:r>
          </a:p>
          <a:p>
            <a:pPr marL="0" lvl="1" indent="0">
              <a:lnSpc>
                <a:spcPct val="100000"/>
              </a:lnSpc>
              <a:spcAft>
                <a:spcPts val="1200"/>
              </a:spcAft>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739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81" y="1262544"/>
            <a:ext cx="5163074" cy="759203"/>
          </a:xfrm>
        </p:spPr>
        <p:txBody>
          <a:bodyPr anchor="t">
            <a:normAutofit/>
          </a:bodyPr>
          <a:lstStyle/>
          <a:p>
            <a:pPr algn="ctr">
              <a:defRPr/>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Discussion Topics</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88215" y="633610"/>
            <a:ext cx="6268719" cy="5405240"/>
          </a:xfrm>
        </p:spPr>
        <p:txBody>
          <a:bodyPr>
            <a:normAutofit fontScale="92500" lnSpcReduction="20000"/>
          </a:bodyPr>
          <a:lstStyle/>
          <a:p>
            <a:pPr>
              <a:spcBef>
                <a:spcPts val="600"/>
              </a:spcBef>
              <a:spcAft>
                <a:spcPts val="600"/>
              </a:spcAft>
              <a:buClr>
                <a:srgbClr val="A53010"/>
              </a:buClr>
              <a:buSzPct val="115000"/>
              <a:defRPr/>
            </a:pPr>
            <a:r>
              <a:rPr lang="en-US" altLang="en-US" sz="2800" b="1" dirty="0">
                <a:solidFill>
                  <a:srgbClr val="0070C0"/>
                </a:solidFill>
                <a:latin typeface="Times New Roman" panose="02020603050405020304" pitchFamily="18" charset="0"/>
                <a:cs typeface="Times New Roman" panose="02020603050405020304" pitchFamily="18" charset="0"/>
              </a:rPr>
              <a:t>Part 1:  </a:t>
            </a:r>
          </a:p>
          <a:p>
            <a:pPr lvl="1">
              <a:spcBef>
                <a:spcPts val="600"/>
              </a:spcBef>
              <a:spcAft>
                <a:spcPts val="600"/>
              </a:spcAft>
              <a:buClr>
                <a:srgbClr val="A53010"/>
              </a:buClr>
              <a:buSzPct val="100000"/>
              <a:defRPr/>
            </a:pPr>
            <a:r>
              <a:rPr lang="en-US" altLang="en-US" sz="2600" dirty="0">
                <a:latin typeface="Times New Roman" panose="02020603050405020304" pitchFamily="18" charset="0"/>
                <a:cs typeface="Times New Roman" panose="02020603050405020304" pitchFamily="18" charset="0"/>
              </a:rPr>
              <a:t>  Common Review Perspectives </a:t>
            </a:r>
          </a:p>
          <a:p>
            <a:pPr lvl="1">
              <a:spcBef>
                <a:spcPts val="600"/>
              </a:spcBef>
              <a:spcAft>
                <a:spcPts val="600"/>
              </a:spcAft>
              <a:buClr>
                <a:srgbClr val="A53010"/>
              </a:buClr>
              <a:defRPr/>
            </a:pPr>
            <a:r>
              <a:rPr lang="en-US" altLang="en-US" sz="2600" dirty="0">
                <a:latin typeface="Times New Roman" panose="02020603050405020304" pitchFamily="18" charset="0"/>
                <a:cs typeface="Times New Roman" panose="02020603050405020304" pitchFamily="18" charset="0"/>
              </a:rPr>
              <a:t>  Keys to Success</a:t>
            </a:r>
          </a:p>
          <a:p>
            <a:pPr lvl="1">
              <a:spcBef>
                <a:spcPts val="600"/>
              </a:spcBef>
              <a:spcAft>
                <a:spcPts val="1200"/>
              </a:spcAft>
              <a:buClr>
                <a:srgbClr val="A53010"/>
              </a:buClr>
              <a:defRPr/>
            </a:pPr>
            <a:r>
              <a:rPr lang="en-US" altLang="en-US" sz="2600" dirty="0">
                <a:latin typeface="Times New Roman" panose="02020603050405020304" pitchFamily="18" charset="0"/>
                <a:cs typeface="Times New Roman" panose="02020603050405020304" pitchFamily="18" charset="0"/>
              </a:rPr>
              <a:t>  Feedback and Phrasing Recommendations</a:t>
            </a:r>
            <a:endParaRPr lang="en-US" altLang="en-US" sz="2800" dirty="0">
              <a:latin typeface="Times New Roman" panose="02020603050405020304" pitchFamily="18" charset="0"/>
              <a:cs typeface="Times New Roman" panose="02020603050405020304" pitchFamily="18" charset="0"/>
            </a:endParaRPr>
          </a:p>
          <a:p>
            <a:pPr>
              <a:spcBef>
                <a:spcPts val="600"/>
              </a:spcBef>
              <a:spcAft>
                <a:spcPts val="600"/>
              </a:spcAft>
              <a:buClr>
                <a:srgbClr val="A53010"/>
              </a:buClr>
              <a:buSzPct val="115000"/>
              <a:defRPr/>
            </a:pPr>
            <a:r>
              <a:rPr lang="en-US" altLang="en-US" sz="2800" b="1" dirty="0">
                <a:solidFill>
                  <a:srgbClr val="0070C0"/>
                </a:solidFill>
                <a:latin typeface="Times New Roman" panose="02020603050405020304" pitchFamily="18" charset="0"/>
                <a:cs typeface="Times New Roman" panose="02020603050405020304" pitchFamily="18" charset="0"/>
              </a:rPr>
              <a:t>Part 2: </a:t>
            </a:r>
          </a:p>
          <a:p>
            <a:pPr lvl="1">
              <a:spcBef>
                <a:spcPts val="600"/>
              </a:spcBef>
              <a:spcAft>
                <a:spcPts val="1200"/>
              </a:spcAft>
              <a:buClr>
                <a:srgbClr val="A53010"/>
              </a:buClr>
              <a:defRPr/>
            </a:pPr>
            <a:r>
              <a:rPr lang="en-US" altLang="en-US" sz="2600" dirty="0">
                <a:latin typeface="Times New Roman" panose="02020603050405020304" pitchFamily="18" charset="0"/>
                <a:cs typeface="Times New Roman" panose="02020603050405020304" pitchFamily="18" charset="0"/>
              </a:rPr>
              <a:t>  NEOED Perform System Overview</a:t>
            </a:r>
          </a:p>
          <a:p>
            <a:pPr>
              <a:spcBef>
                <a:spcPts val="600"/>
              </a:spcBef>
              <a:spcAft>
                <a:spcPts val="600"/>
              </a:spcAft>
              <a:buClr>
                <a:srgbClr val="A53010"/>
              </a:buClr>
              <a:defRPr/>
            </a:pPr>
            <a:r>
              <a:rPr lang="en-US" altLang="en-US" sz="2800" b="1" dirty="0">
                <a:solidFill>
                  <a:srgbClr val="0070C0"/>
                </a:solidFill>
                <a:latin typeface="Times New Roman" panose="02020603050405020304" pitchFamily="18" charset="0"/>
                <a:cs typeface="Times New Roman" panose="02020603050405020304" pitchFamily="18" charset="0"/>
              </a:rPr>
              <a:t>Part 3:</a:t>
            </a:r>
            <a:r>
              <a:rPr lang="en-US" altLang="en-US" sz="2800" dirty="0">
                <a:latin typeface="Times New Roman" panose="02020603050405020304" pitchFamily="18" charset="0"/>
                <a:cs typeface="Times New Roman" panose="02020603050405020304" pitchFamily="18" charset="0"/>
              </a:rPr>
              <a:t>   </a:t>
            </a:r>
          </a:p>
          <a:p>
            <a:pPr lvl="1">
              <a:spcBef>
                <a:spcPts val="600"/>
              </a:spcBef>
              <a:spcAft>
                <a:spcPts val="600"/>
              </a:spcAft>
              <a:buClr>
                <a:srgbClr val="A53010"/>
              </a:buClr>
              <a:defRPr/>
            </a:pPr>
            <a:r>
              <a:rPr lang="en-US" altLang="en-US" sz="2600" dirty="0">
                <a:latin typeface="Times New Roman" panose="02020603050405020304" pitchFamily="18" charset="0"/>
                <a:cs typeface="Times New Roman" panose="02020603050405020304" pitchFamily="18" charset="0"/>
              </a:rPr>
              <a:t>  New Hire Guidance</a:t>
            </a:r>
          </a:p>
          <a:p>
            <a:pPr lvl="1">
              <a:spcBef>
                <a:spcPts val="600"/>
              </a:spcBef>
              <a:spcAft>
                <a:spcPts val="600"/>
              </a:spcAft>
              <a:buClr>
                <a:srgbClr val="A53010"/>
              </a:buClr>
              <a:defRPr/>
            </a:pPr>
            <a:r>
              <a:rPr lang="en-US" altLang="en-US" sz="2600" dirty="0">
                <a:latin typeface="Times New Roman" panose="02020603050405020304" pitchFamily="18" charset="0"/>
                <a:cs typeface="Times New Roman" panose="02020603050405020304" pitchFamily="18" charset="0"/>
              </a:rPr>
              <a:t>  Process and Timelines</a:t>
            </a:r>
          </a:p>
          <a:p>
            <a:pPr lvl="1">
              <a:spcBef>
                <a:spcPts val="600"/>
              </a:spcBef>
              <a:buClr>
                <a:srgbClr val="A53010"/>
              </a:buClr>
              <a:defRPr/>
            </a:pPr>
            <a:r>
              <a:rPr lang="en-US" altLang="en-US" sz="2600" dirty="0">
                <a:latin typeface="Times New Roman" panose="02020603050405020304" pitchFamily="18" charset="0"/>
                <a:cs typeface="Times New Roman" panose="02020603050405020304" pitchFamily="18" charset="0"/>
              </a:rPr>
              <a:t>  Questions and Support</a:t>
            </a:r>
          </a:p>
          <a:p>
            <a:pPr marL="0" indent="0">
              <a:spcBef>
                <a:spcPts val="600"/>
              </a:spcBef>
              <a:buClr>
                <a:srgbClr val="A53010"/>
              </a:buClr>
              <a:buNone/>
              <a:defRPr/>
            </a:pPr>
            <a:endParaRPr lang="en-US" altLang="en-US" dirty="0">
              <a:effectLst>
                <a:outerShdw blurRad="38100" dist="38100" dir="2700000" algn="tl">
                  <a:srgbClr val="000000"/>
                </a:outerShdw>
              </a:effectLst>
            </a:endParaRPr>
          </a:p>
          <a:p>
            <a:pPr marL="82296" indent="0">
              <a:buClr>
                <a:srgbClr val="A53010"/>
              </a:buClr>
              <a:buNone/>
              <a:defRPr/>
            </a:pPr>
            <a:endParaRPr lang="en-US" dirty="0"/>
          </a:p>
        </p:txBody>
      </p:sp>
      <p:sp>
        <p:nvSpPr>
          <p:cNvPr id="17" name="Date Placeholder 3">
            <a:extLst>
              <a:ext uri="{FF2B5EF4-FFF2-40B4-BE49-F238E27FC236}">
                <a16:creationId xmlns:a16="http://schemas.microsoft.com/office/drawing/2014/main" id="{3F3B7F5A-1B06-4815-B7EB-049C6AFC172C}"/>
              </a:ext>
            </a:extLst>
          </p:cNvPr>
          <p:cNvSpPr>
            <a:spLocks noGrp="1"/>
          </p:cNvSpPr>
          <p:nvPr>
            <p:ph type="dt" sz="half" idx="10"/>
          </p:nvPr>
        </p:nvSpPr>
        <p:spPr>
          <a:xfrm>
            <a:off x="912628" y="6356350"/>
            <a:ext cx="2743200" cy="365125"/>
          </a:xfrm>
        </p:spPr>
        <p:txBody>
          <a:bodyPr/>
          <a:lstStyle/>
          <a:p>
            <a:pPr>
              <a:spcAft>
                <a:spcPts val="600"/>
              </a:spcAft>
            </a:pPr>
            <a:fld id="{809CB3E0-44A8-4F4D-B84D-B60FA2C2393B}" type="datetime1">
              <a:rPr lang="en-US" smtClean="0"/>
              <a:pPr>
                <a:spcAft>
                  <a:spcPts val="600"/>
                </a:spcAft>
              </a:pPr>
              <a:t>5/7/2026</a:t>
            </a:fld>
            <a:endParaRPr lang="en-US" dirty="0"/>
          </a:p>
        </p:txBody>
      </p:sp>
      <p:sp>
        <p:nvSpPr>
          <p:cNvPr id="19" name="Slide Number Placeholder 5">
            <a:extLst>
              <a:ext uri="{FF2B5EF4-FFF2-40B4-BE49-F238E27FC236}">
                <a16:creationId xmlns:a16="http://schemas.microsoft.com/office/drawing/2014/main" id="{2298BF2C-AFD8-4232-9364-E649CD10DFF4}"/>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2</a:t>
            </a:fld>
            <a:endParaRPr lang="en-US" dirty="0"/>
          </a:p>
        </p:txBody>
      </p:sp>
      <p:pic>
        <p:nvPicPr>
          <p:cNvPr id="4" name="Picture 3">
            <a:extLst>
              <a:ext uri="{FF2B5EF4-FFF2-40B4-BE49-F238E27FC236}">
                <a16:creationId xmlns:a16="http://schemas.microsoft.com/office/drawing/2014/main" id="{7AB93631-835A-F3AE-AC57-26EA30632568}"/>
              </a:ext>
            </a:extLst>
          </p:cNvPr>
          <p:cNvPicPr>
            <a:picLocks noChangeAspect="1"/>
          </p:cNvPicPr>
          <p:nvPr/>
        </p:nvPicPr>
        <p:blipFill>
          <a:blip r:embed="rId3"/>
          <a:stretch>
            <a:fillRect/>
          </a:stretch>
        </p:blipFill>
        <p:spPr>
          <a:xfrm>
            <a:off x="393024" y="2179781"/>
            <a:ext cx="5013331" cy="2170539"/>
          </a:xfrm>
          <a:prstGeom prst="rect">
            <a:avLst/>
          </a:prstGeom>
        </p:spPr>
      </p:pic>
    </p:spTree>
    <p:extLst>
      <p:ext uri="{BB962C8B-B14F-4D97-AF65-F5344CB8AC3E}">
        <p14:creationId xmlns:p14="http://schemas.microsoft.com/office/powerpoint/2010/main" val="184222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F658D-0DF9-2393-176E-063AE88D3D77}"/>
            </a:ext>
          </a:extLst>
        </p:cNvPr>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4D762897-6DD1-6380-8649-EC67F72BE85C}"/>
              </a:ext>
            </a:extLst>
          </p:cNvPr>
          <p:cNvPicPr>
            <a:picLocks noChangeAspect="1"/>
          </p:cNvPicPr>
          <p:nvPr/>
        </p:nvPicPr>
        <p:blipFill rotWithShape="1">
          <a:blip r:embed="rId2">
            <a:alphaModFix/>
          </a:blip>
          <a:srcRect t="8010" b="1990"/>
          <a:stretch/>
        </p:blipFill>
        <p:spPr>
          <a:xfrm>
            <a:off x="21" y="9525"/>
            <a:ext cx="12191979" cy="6857990"/>
          </a:xfrm>
          <a:prstGeom prst="rect">
            <a:avLst/>
          </a:prstGeom>
          <a:noFill/>
        </p:spPr>
      </p:pic>
      <p:sp>
        <p:nvSpPr>
          <p:cNvPr id="2" name="Title 1">
            <a:extLst>
              <a:ext uri="{FF2B5EF4-FFF2-40B4-BE49-F238E27FC236}">
                <a16:creationId xmlns:a16="http://schemas.microsoft.com/office/drawing/2014/main" id="{6FCD0DB9-60BD-4454-427A-7A4C13B0BB2C}"/>
              </a:ext>
            </a:extLst>
          </p:cNvPr>
          <p:cNvSpPr>
            <a:spLocks noGrp="1"/>
          </p:cNvSpPr>
          <p:nvPr>
            <p:ph type="ctrTitle"/>
          </p:nvPr>
        </p:nvSpPr>
        <p:spPr>
          <a:xfrm>
            <a:off x="132080" y="643890"/>
            <a:ext cx="11846560" cy="1347470"/>
          </a:xfrm>
        </p:spPr>
        <p:txBody>
          <a:bodyPr anchor="b">
            <a:noAutofit/>
          </a:bodyPr>
          <a:lstStyle/>
          <a:p>
            <a:pPr algn="ctr"/>
            <a:r>
              <a:rPr lang="en-US" sz="54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Completing the Self-Evaluation</a:t>
            </a:r>
            <a:endParaRPr lang="en-US" sz="5400" dirty="0">
              <a:solidFill>
                <a:srgbClr val="FFFFFF"/>
              </a:solidFill>
              <a:latin typeface="Times New Roman" panose="02020603050405020304" pitchFamily="18" charset="0"/>
              <a:cs typeface="Times New Roman" panose="02020603050405020304" pitchFamily="18" charset="0"/>
            </a:endParaRPr>
          </a:p>
        </p:txBody>
      </p:sp>
      <p:sp>
        <p:nvSpPr>
          <p:cNvPr id="11" name="Date Placeholder 3">
            <a:extLst>
              <a:ext uri="{FF2B5EF4-FFF2-40B4-BE49-F238E27FC236}">
                <a16:creationId xmlns:a16="http://schemas.microsoft.com/office/drawing/2014/main" id="{427735E7-6638-A390-EC6C-5B554EC16F0F}"/>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5/7/2026</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C913ADE9-1990-D23B-94A1-6B40F7CE6D27}"/>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20</a:t>
            </a:fld>
            <a:endParaRPr 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9050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6649" y="1114426"/>
            <a:ext cx="3474375" cy="1228082"/>
          </a:xfrm>
        </p:spPr>
        <p:txBody>
          <a:bodyPr anchor="t">
            <a:normAutofit fontScale="90000"/>
          </a:bodyPr>
          <a:lstStyle/>
          <a:p>
            <a:pPr>
              <a:lnSpc>
                <a:spcPct val="90000"/>
              </a:lnSpc>
              <a:spcBef>
                <a:spcPts val="600"/>
              </a:spcBef>
              <a:spcAft>
                <a:spcPts val="1800"/>
              </a:spcAft>
              <a:defRPr/>
            </a:pPr>
            <a:r>
              <a:rPr lang="en-US" sz="36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The Power of Self-Evaluation</a:t>
            </a:r>
            <a:br>
              <a:rPr lang="en-US"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br>
            <a:endParaRPr lang="en-US" i="1" dirty="0">
              <a:solidFill>
                <a:srgbClr val="0070C0"/>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852148F-AE1A-ED73-C449-8BE987EBB4A7}"/>
              </a:ext>
            </a:extLst>
          </p:cNvPr>
          <p:cNvGraphicFramePr>
            <a:graphicFrameLocks noGrp="1"/>
          </p:cNvGraphicFramePr>
          <p:nvPr>
            <p:ph idx="1"/>
            <p:extLst>
              <p:ext uri="{D42A27DB-BD31-4B8C-83A1-F6EECF244321}">
                <p14:modId xmlns:p14="http://schemas.microsoft.com/office/powerpoint/2010/main" val="1708681108"/>
              </p:ext>
            </p:extLst>
          </p:nvPr>
        </p:nvGraphicFramePr>
        <p:xfrm>
          <a:off x="3767674" y="192024"/>
          <a:ext cx="8277678" cy="6476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5870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6AF08-2DF2-3C29-51DE-7E2D10A90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21B664-31E6-6ABF-0D65-39824509C559}"/>
              </a:ext>
            </a:extLst>
          </p:cNvPr>
          <p:cNvSpPr>
            <a:spLocks noGrp="1"/>
          </p:cNvSpPr>
          <p:nvPr>
            <p:ph type="title"/>
          </p:nvPr>
        </p:nvSpPr>
        <p:spPr>
          <a:xfrm>
            <a:off x="138023" y="251721"/>
            <a:ext cx="11887199" cy="671290"/>
          </a:xfrm>
        </p:spPr>
        <p:txBody>
          <a:bodyPr>
            <a:noAutofit/>
          </a:bodyPr>
          <a:lstStyle/>
          <a:p>
            <a:pPr algn="ctr">
              <a:defRPr/>
            </a:pPr>
            <a:r>
              <a:rPr lang="en-US"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Entering the Goals for the Current Review Period</a:t>
            </a:r>
          </a:p>
        </p:txBody>
      </p:sp>
      <p:sp>
        <p:nvSpPr>
          <p:cNvPr id="17411" name="Content Placeholder 2">
            <a:extLst>
              <a:ext uri="{FF2B5EF4-FFF2-40B4-BE49-F238E27FC236}">
                <a16:creationId xmlns:a16="http://schemas.microsoft.com/office/drawing/2014/main" id="{D1DC0431-DB76-641B-6F6D-B1580C952287}"/>
              </a:ext>
            </a:extLst>
          </p:cNvPr>
          <p:cNvSpPr>
            <a:spLocks noGrp="1"/>
          </p:cNvSpPr>
          <p:nvPr>
            <p:ph idx="1"/>
          </p:nvPr>
        </p:nvSpPr>
        <p:spPr>
          <a:xfrm>
            <a:off x="585627" y="1290912"/>
            <a:ext cx="10921430" cy="5109888"/>
          </a:xfrm>
        </p:spPr>
        <p:txBody>
          <a:bodyPr>
            <a:normAutofit fontScale="92500" lnSpcReduction="10000"/>
          </a:bodyPr>
          <a:lstStyle/>
          <a:p>
            <a:pPr marL="342900" lvl="1" indent="-342900">
              <a:lnSpc>
                <a:spcPct val="100000"/>
              </a:lnSpc>
              <a:spcAft>
                <a:spcPts val="1200"/>
              </a:spcAft>
            </a:pPr>
            <a:r>
              <a:rPr lang="en-US" sz="2800" dirty="0">
                <a:latin typeface="Times New Roman" panose="02020603050405020304" pitchFamily="18" charset="0"/>
                <a:ea typeface="Source Sans Pro" panose="020B0503030403020204" pitchFamily="34" charset="0"/>
                <a:cs typeface="Times New Roman" panose="02020603050405020304" pitchFamily="18" charset="0"/>
              </a:rPr>
              <a:t>Enter the goals that were assigned for the current review cycle (the preceding 12 months).</a:t>
            </a:r>
          </a:p>
          <a:p>
            <a:pPr marL="580644" lvl="2" indent="-342900">
              <a:lnSpc>
                <a:spcPct val="100000"/>
              </a:lnSpc>
              <a:spcAft>
                <a:spcPts val="1200"/>
              </a:spcAft>
            </a:pPr>
            <a:r>
              <a:rPr lang="en-US" sz="26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Note:</a:t>
            </a:r>
            <a:r>
              <a:rPr lang="en-US" sz="2600" dirty="0">
                <a:latin typeface="Times New Roman" panose="02020603050405020304" pitchFamily="18" charset="0"/>
                <a:ea typeface="Source Sans Pro" panose="020B0503030403020204" pitchFamily="34" charset="0"/>
                <a:cs typeface="Times New Roman" panose="02020603050405020304" pitchFamily="18" charset="0"/>
              </a:rPr>
              <a:t> They are still accessible in last year’s review form in Self-Service Banner.</a:t>
            </a:r>
          </a:p>
          <a:p>
            <a:pPr marL="342900" lvl="1" indent="-342900">
              <a:lnSpc>
                <a:spcPct val="100000"/>
              </a:lnSpc>
              <a:spcAft>
                <a:spcPts val="1200"/>
              </a:spcAft>
            </a:pPr>
            <a:r>
              <a:rPr lang="en-US" sz="2800" b="1" dirty="0">
                <a:latin typeface="Times New Roman" panose="02020603050405020304" pitchFamily="18" charset="0"/>
                <a:ea typeface="Source Sans Pro" panose="020B0503030403020204" pitchFamily="34" charset="0"/>
                <a:cs typeface="Times New Roman" panose="02020603050405020304" pitchFamily="18" charset="0"/>
              </a:rPr>
              <a:t>This year: </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Select Add Goals &gt; New Goal and copy goals from last year’s SSB review (or manually add any new goals assigned during this cycle).</a:t>
            </a:r>
          </a:p>
          <a:p>
            <a:pPr marL="342900" lvl="1" indent="-342900">
              <a:lnSpc>
                <a:spcPct val="100000"/>
              </a:lnSpc>
              <a:spcAft>
                <a:spcPts val="1200"/>
              </a:spcAft>
            </a:pPr>
            <a:r>
              <a:rPr lang="en-US" sz="2800" b="1" dirty="0">
                <a:latin typeface="Times New Roman" panose="02020603050405020304" pitchFamily="18" charset="0"/>
                <a:ea typeface="Source Sans Pro" panose="020B0503030403020204" pitchFamily="34" charset="0"/>
                <a:cs typeface="Times New Roman" panose="02020603050405020304" pitchFamily="18" charset="0"/>
              </a:rPr>
              <a:t>Future years: </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Use Roll Over Goals From Previous Evaluation to carry forward, edit, or add goals.</a:t>
            </a:r>
          </a:p>
          <a:p>
            <a:pPr marL="342900" lvl="1" indent="-342900">
              <a:lnSpc>
                <a:spcPct val="100000"/>
              </a:lnSpc>
              <a:spcAft>
                <a:spcPts val="1200"/>
              </a:spcAft>
            </a:pPr>
            <a:r>
              <a:rPr lang="en-US" sz="2800" dirty="0">
                <a:latin typeface="Times New Roman" panose="02020603050405020304" pitchFamily="18" charset="0"/>
                <a:ea typeface="Source Sans Pro" panose="020B0503030403020204" pitchFamily="34" charset="0"/>
                <a:cs typeface="Times New Roman" panose="02020603050405020304" pitchFamily="18" charset="0"/>
              </a:rPr>
              <a:t>After entering, click “</a:t>
            </a:r>
            <a:r>
              <a:rPr lang="en-US" sz="28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Save</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 or “</a:t>
            </a:r>
            <a:r>
              <a:rPr lang="en-US" sz="28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Save and Add Another</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 When done, click “</a:t>
            </a:r>
            <a:r>
              <a:rPr lang="en-US" sz="28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Submit Content</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 and “</a:t>
            </a:r>
            <a:r>
              <a:rPr lang="en-US" sz="28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Yes, I’m Finished.</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 to move to the next section of the review.</a:t>
            </a:r>
          </a:p>
          <a:p>
            <a:pPr marL="342900" lvl="1" indent="-342900">
              <a:lnSpc>
                <a:spcPct val="100000"/>
              </a:lnSpc>
              <a:spcAft>
                <a:spcPts val="1200"/>
              </a:spcAft>
            </a:pPr>
            <a:r>
              <a:rPr lang="en-US" sz="2800" dirty="0">
                <a:latin typeface="Times New Roman" panose="02020603050405020304" pitchFamily="18" charset="0"/>
                <a:ea typeface="Source Sans Pro" panose="020B0503030403020204" pitchFamily="34" charset="0"/>
                <a:cs typeface="Times New Roman" panose="02020603050405020304" pitchFamily="18" charset="0"/>
              </a:rPr>
              <a:t>You’ll receive an email to inform you of the next step. </a:t>
            </a: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04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7CE264-E4DC-203A-0DB0-C0ADF4974D46}"/>
            </a:ext>
          </a:extLst>
        </p:cNvPr>
        <p:cNvGrpSpPr/>
        <p:nvPr/>
      </p:nvGrpSpPr>
      <p:grpSpPr>
        <a:xfrm>
          <a:off x="0" y="0"/>
          <a:ext cx="0" cy="0"/>
          <a:chOff x="0" y="0"/>
          <a:chExt cx="0" cy="0"/>
        </a:xfrm>
      </p:grpSpPr>
      <p:sp useBgFill="1">
        <p:nvSpPr>
          <p:cNvPr id="17416" name="Rectangle 17415">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F8A6E3-91D4-A22C-F996-BF05F93252B7}"/>
              </a:ext>
            </a:extLst>
          </p:cNvPr>
          <p:cNvSpPr>
            <a:spLocks noGrp="1"/>
          </p:cNvSpPr>
          <p:nvPr>
            <p:ph type="title"/>
          </p:nvPr>
        </p:nvSpPr>
        <p:spPr>
          <a:xfrm>
            <a:off x="497205" y="223696"/>
            <a:ext cx="10847494" cy="756672"/>
          </a:xfrm>
        </p:spPr>
        <p:txBody>
          <a:bodyPr anchor="t">
            <a:normAutofit/>
          </a:bodyPr>
          <a:lstStyle/>
          <a:p>
            <a:pPr>
              <a:defRPr/>
            </a:pPr>
            <a:r>
              <a:rPr lang="en-US"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Rating the Goals for the Current Review Period</a:t>
            </a:r>
          </a:p>
        </p:txBody>
      </p:sp>
      <p:pic>
        <p:nvPicPr>
          <p:cNvPr id="1026" name="Picture 2">
            <a:extLst>
              <a:ext uri="{FF2B5EF4-FFF2-40B4-BE49-F238E27FC236}">
                <a16:creationId xmlns:a16="http://schemas.microsoft.com/office/drawing/2014/main" id="{DC1EAFB0-9A30-7715-352A-5A63C682E9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3" r="3327" b="33265"/>
          <a:stretch>
            <a:fillRect/>
          </a:stretch>
        </p:blipFill>
        <p:spPr bwMode="auto">
          <a:xfrm>
            <a:off x="142874" y="1461239"/>
            <a:ext cx="7656960" cy="2691819"/>
          </a:xfrm>
          <a:prstGeom prst="rect">
            <a:avLst/>
          </a:prstGeom>
          <a:noFill/>
          <a:extLst>
            <a:ext uri="{909E8E84-426E-40DD-AFC4-6F175D3DCCD1}">
              <a14:hiddenFill xmlns:a14="http://schemas.microsoft.com/office/drawing/2010/main">
                <a:solidFill>
                  <a:srgbClr val="FFFFFF"/>
                </a:solidFill>
              </a14:hiddenFill>
            </a:ext>
          </a:extLst>
        </p:spPr>
      </p:pic>
      <p:sp>
        <p:nvSpPr>
          <p:cNvPr id="17411" name="Content Placeholder 2">
            <a:extLst>
              <a:ext uri="{FF2B5EF4-FFF2-40B4-BE49-F238E27FC236}">
                <a16:creationId xmlns:a16="http://schemas.microsoft.com/office/drawing/2014/main" id="{1752C3D6-0A45-74CB-935D-AD76688F10CC}"/>
              </a:ext>
            </a:extLst>
          </p:cNvPr>
          <p:cNvSpPr>
            <a:spLocks noGrp="1"/>
          </p:cNvSpPr>
          <p:nvPr>
            <p:ph idx="1"/>
          </p:nvPr>
        </p:nvSpPr>
        <p:spPr>
          <a:xfrm>
            <a:off x="7942708" y="1315092"/>
            <a:ext cx="4249292" cy="4743164"/>
          </a:xfrm>
        </p:spPr>
        <p:txBody>
          <a:bodyPr anchor="t">
            <a:normAutofit/>
          </a:bodyPr>
          <a:lstStyle/>
          <a:p>
            <a:pPr marL="342900" lvl="1" indent="-342900">
              <a:spcAft>
                <a:spcPts val="600"/>
              </a:spcAft>
            </a:pPr>
            <a:r>
              <a:rPr lang="en-US" sz="2000" dirty="0">
                <a:latin typeface="Times New Roman" panose="02020603050405020304" pitchFamily="18" charset="0"/>
                <a:ea typeface="Source Sans Pro" panose="020B0503030403020204" pitchFamily="34" charset="0"/>
                <a:cs typeface="Times New Roman" panose="02020603050405020304" pitchFamily="18" charset="0"/>
              </a:rPr>
              <a:t>Select </a:t>
            </a:r>
            <a:r>
              <a:rPr lang="en-US" sz="2000" b="1" dirty="0">
                <a:latin typeface="Times New Roman" panose="02020603050405020304" pitchFamily="18" charset="0"/>
                <a:ea typeface="Source Sans Pro" panose="020B0503030403020204" pitchFamily="34" charset="0"/>
                <a:cs typeface="Times New Roman" panose="02020603050405020304" pitchFamily="18" charset="0"/>
              </a:rPr>
              <a:t>Rate</a:t>
            </a:r>
            <a:r>
              <a:rPr lang="en-US" sz="2000" dirty="0">
                <a:latin typeface="Times New Roman" panose="02020603050405020304" pitchFamily="18" charset="0"/>
                <a:ea typeface="Source Sans Pro" panose="020B0503030403020204" pitchFamily="34" charset="0"/>
                <a:cs typeface="Times New Roman" panose="02020603050405020304" pitchFamily="18" charset="0"/>
              </a:rPr>
              <a:t> to move to the Ratings section. </a:t>
            </a:r>
          </a:p>
          <a:p>
            <a:pPr marL="342900" lvl="1" indent="-342900">
              <a:spcAft>
                <a:spcPts val="600"/>
              </a:spcAft>
            </a:pPr>
            <a:r>
              <a:rPr lang="en-US" sz="2000" dirty="0">
                <a:latin typeface="Times New Roman" panose="02020603050405020304" pitchFamily="18" charset="0"/>
                <a:ea typeface="Source Sans Pro" panose="020B0503030403020204" pitchFamily="34" charset="0"/>
                <a:cs typeface="Times New Roman" panose="02020603050405020304" pitchFamily="18" charset="0"/>
              </a:rPr>
              <a:t>On the next screen, select </a:t>
            </a:r>
            <a:r>
              <a:rPr lang="en-US" sz="2000" b="1" dirty="0">
                <a:latin typeface="Times New Roman" panose="02020603050405020304" pitchFamily="18" charset="0"/>
                <a:ea typeface="Source Sans Pro" panose="020B0503030403020204" pitchFamily="34" charset="0"/>
                <a:cs typeface="Times New Roman" panose="02020603050405020304" pitchFamily="18" charset="0"/>
              </a:rPr>
              <a:t>Collapse Supplemental Resources</a:t>
            </a:r>
            <a:r>
              <a:rPr lang="en-US" sz="2000" dirty="0">
                <a:latin typeface="Times New Roman" panose="02020603050405020304" pitchFamily="18" charset="0"/>
                <a:ea typeface="Source Sans Pro" panose="020B0503030403020204" pitchFamily="34" charset="0"/>
                <a:cs typeface="Times New Roman" panose="02020603050405020304" pitchFamily="18" charset="0"/>
              </a:rPr>
              <a:t> to free up more screen real estate. </a:t>
            </a:r>
          </a:p>
          <a:p>
            <a:pPr marL="342900" lvl="1" indent="-342900">
              <a:spcAft>
                <a:spcPts val="1200"/>
              </a:spcAft>
            </a:pPr>
            <a:r>
              <a:rPr lang="en-US" sz="2000" dirty="0">
                <a:latin typeface="Times New Roman" panose="02020603050405020304" pitchFamily="18" charset="0"/>
                <a:ea typeface="Source Sans Pro" panose="020B0503030403020204" pitchFamily="34" charset="0"/>
                <a:cs typeface="Times New Roman" panose="02020603050405020304" pitchFamily="18" charset="0"/>
              </a:rPr>
              <a:t>Continue by selecting </a:t>
            </a:r>
            <a:r>
              <a:rPr lang="en-US" sz="2000" b="1" dirty="0">
                <a:latin typeface="Times New Roman" panose="02020603050405020304" pitchFamily="18" charset="0"/>
                <a:ea typeface="Source Sans Pro" panose="020B0503030403020204" pitchFamily="34" charset="0"/>
                <a:cs typeface="Times New Roman" panose="02020603050405020304" pitchFamily="18" charset="0"/>
              </a:rPr>
              <a:t>Complete</a:t>
            </a:r>
            <a:r>
              <a:rPr lang="en-US" sz="2000" dirty="0">
                <a:latin typeface="Times New Roman" panose="02020603050405020304" pitchFamily="18" charset="0"/>
                <a:ea typeface="Source Sans Pro" panose="020B0503030403020204" pitchFamily="34" charset="0"/>
                <a:cs typeface="Times New Roman" panose="02020603050405020304" pitchFamily="18" charset="0"/>
              </a:rPr>
              <a:t> or </a:t>
            </a:r>
            <a:r>
              <a:rPr lang="en-US" sz="2000" b="1" dirty="0">
                <a:latin typeface="Times New Roman" panose="02020603050405020304" pitchFamily="18" charset="0"/>
                <a:ea typeface="Source Sans Pro" panose="020B0503030403020204" pitchFamily="34" charset="0"/>
                <a:cs typeface="Times New Roman" panose="02020603050405020304" pitchFamily="18" charset="0"/>
              </a:rPr>
              <a:t>Incomplete</a:t>
            </a:r>
            <a:r>
              <a:rPr lang="en-US" sz="2000" dirty="0">
                <a:latin typeface="Times New Roman" panose="02020603050405020304" pitchFamily="18" charset="0"/>
                <a:ea typeface="Source Sans Pro" panose="020B0503030403020204" pitchFamily="34" charset="0"/>
                <a:cs typeface="Times New Roman" panose="02020603050405020304" pitchFamily="18" charset="0"/>
              </a:rPr>
              <a:t> for the ratings for the goals. </a:t>
            </a:r>
          </a:p>
          <a:p>
            <a:pPr marL="580644" lvl="2" indent="-342900">
              <a:spcAft>
                <a:spcPts val="1200"/>
              </a:spcAft>
            </a:pPr>
            <a:r>
              <a:rPr lang="en-US" sz="1800" dirty="0">
                <a:latin typeface="Times New Roman" panose="02020603050405020304" pitchFamily="18" charset="0"/>
                <a:ea typeface="Source Sans Pro" panose="020B0503030403020204" pitchFamily="34" charset="0"/>
                <a:cs typeface="Times New Roman" panose="02020603050405020304" pitchFamily="18" charset="0"/>
              </a:rPr>
              <a:t>If Incomplete is selected, you’ll be required to enter comments. </a:t>
            </a:r>
          </a:p>
        </p:txBody>
      </p:sp>
      <p:cxnSp>
        <p:nvCxnSpPr>
          <p:cNvPr id="17418" name="Straight Connector 17417">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840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6" name="Rectangle 17415">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5410" y="329610"/>
            <a:ext cx="6069064" cy="1569516"/>
          </a:xfrm>
        </p:spPr>
        <p:txBody>
          <a:bodyPr anchor="t">
            <a:normAutofit/>
          </a:bodyPr>
          <a:lstStyle/>
          <a:p>
            <a:pPr>
              <a:lnSpc>
                <a:spcPct val="90000"/>
              </a:lnSpc>
              <a:defRPr/>
            </a:pPr>
            <a:r>
              <a:rPr lang="en-US" sz="34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Key Responsibilities/Job Duties</a:t>
            </a:r>
          </a:p>
        </p:txBody>
      </p:sp>
      <p:pic>
        <p:nvPicPr>
          <p:cNvPr id="1026" name="Picture 2">
            <a:extLst>
              <a:ext uri="{FF2B5EF4-FFF2-40B4-BE49-F238E27FC236}">
                <a16:creationId xmlns:a16="http://schemas.microsoft.com/office/drawing/2014/main" id="{46C42239-4377-888F-8CF2-FE2EE052D0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711"/>
          <a:stretch>
            <a:fillRect/>
          </a:stretch>
        </p:blipFill>
        <p:spPr bwMode="auto">
          <a:xfrm>
            <a:off x="119435" y="1114368"/>
            <a:ext cx="6260895" cy="4495322"/>
          </a:xfrm>
          <a:prstGeom prst="rect">
            <a:avLst/>
          </a:prstGeom>
          <a:noFill/>
          <a:extLst>
            <a:ext uri="{909E8E84-426E-40DD-AFC4-6F175D3DCCD1}">
              <a14:hiddenFill xmlns:a14="http://schemas.microsoft.com/office/drawing/2010/main">
                <a:solidFill>
                  <a:srgbClr val="FFFFFF"/>
                </a:solidFill>
              </a14:hiddenFill>
            </a:ext>
          </a:extLst>
        </p:spPr>
      </p:pic>
      <p:sp>
        <p:nvSpPr>
          <p:cNvPr id="17411" name="Content Placeholder 2"/>
          <p:cNvSpPr>
            <a:spLocks noGrp="1"/>
          </p:cNvSpPr>
          <p:nvPr>
            <p:ph idx="1"/>
          </p:nvPr>
        </p:nvSpPr>
        <p:spPr>
          <a:xfrm>
            <a:off x="6519884" y="329610"/>
            <a:ext cx="5446706" cy="5730948"/>
          </a:xfrm>
        </p:spPr>
        <p:txBody>
          <a:bodyPr>
            <a:normAutofit/>
          </a:bodyPr>
          <a:lstStyle/>
          <a:p>
            <a:pPr marL="342900" lvl="1" indent="-342900">
              <a:spcAft>
                <a:spcPts val="1200"/>
              </a:spcAft>
            </a:pP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General Job Duties – </a:t>
            </a:r>
            <a:r>
              <a:rPr lang="en-US" sz="2200" dirty="0">
                <a:latin typeface="Times New Roman" panose="02020603050405020304" pitchFamily="18" charset="0"/>
                <a:ea typeface="Source Sans Pro" panose="020B0503030403020204" pitchFamily="34" charset="0"/>
                <a:cs typeface="Times New Roman" panose="02020603050405020304" pitchFamily="18" charset="0"/>
              </a:rPr>
              <a:t>3 to 5 major areas for which the employee has responsibility (it’s now one of the self-evaluation questions). </a:t>
            </a:r>
          </a:p>
          <a:p>
            <a:pPr marL="342900" lvl="1" indent="-342900">
              <a:spcAft>
                <a:spcPts val="1200"/>
              </a:spcAft>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Should be a concise list or bulleted format. </a:t>
            </a:r>
          </a:p>
          <a:p>
            <a:pPr marL="342900" lvl="1" indent="-342900">
              <a:spcAft>
                <a:spcPts val="1200"/>
              </a:spcAft>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Should be reviewed and updated every year as the job evolves. </a:t>
            </a:r>
          </a:p>
          <a:p>
            <a:pPr marL="800100" lvl="2" indent="-342900">
              <a:spcAft>
                <a:spcPts val="1200"/>
              </a:spcAft>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Comprised of what the employee does, oversees, or both (brief)</a:t>
            </a:r>
          </a:p>
          <a:p>
            <a:pPr marL="297180" indent="-342900">
              <a:spcAft>
                <a:spcPts val="1200"/>
              </a:spcAft>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Mgr. employee does not provide self-narrative regarding their performance. </a:t>
            </a:r>
          </a:p>
          <a:p>
            <a:pPr marL="457200" lvl="1"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cxnSp>
        <p:nvCxnSpPr>
          <p:cNvPr id="17418" name="Straight Connector 17417">
            <a:extLst>
              <a:ext uri="{FF2B5EF4-FFF2-40B4-BE49-F238E27FC236}">
                <a16:creationId xmlns:a16="http://schemas.microsoft.com/office/drawing/2014/main" id="{540DBD50-3CB1-A513-2321-1891E3F095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687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489" y="235411"/>
            <a:ext cx="7143752" cy="671290"/>
          </a:xfrm>
        </p:spPr>
        <p:txBody>
          <a:bodyPr>
            <a:noAutofit/>
          </a:bodyPr>
          <a:lstStyle/>
          <a:p>
            <a:pPr algn="ctr">
              <a:defRPr/>
            </a:pPr>
            <a:r>
              <a:rPr lang="en-US"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General Job Duty – Examples</a:t>
            </a:r>
          </a:p>
        </p:txBody>
      </p:sp>
      <p:sp>
        <p:nvSpPr>
          <p:cNvPr id="18435" name="Content Placeholder 2"/>
          <p:cNvSpPr>
            <a:spLocks noGrp="1"/>
          </p:cNvSpPr>
          <p:nvPr>
            <p:ph idx="1"/>
          </p:nvPr>
        </p:nvSpPr>
        <p:spPr>
          <a:xfrm>
            <a:off x="567557" y="1343220"/>
            <a:ext cx="11056883" cy="3917150"/>
          </a:xfrm>
        </p:spPr>
        <p:txBody>
          <a:bodyPr>
            <a:normAutofit/>
          </a:bodyPr>
          <a:lstStyle/>
          <a:p>
            <a:pPr>
              <a:lnSpc>
                <a:spcPct val="100000"/>
              </a:lnSpc>
              <a:spcAft>
                <a:spcPts val="600"/>
              </a:spcAft>
            </a:pP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Administration &amp; Training of University Performance Management processes.</a:t>
            </a:r>
          </a:p>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Manage and coordinate the year-end close process and the preparation of Rowan’s annual financial statements.</a:t>
            </a:r>
          </a:p>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Conduct and manage all data collection, analysis, and presentation of information to administration and faculty related to the educational program and licensure scores. </a:t>
            </a:r>
          </a:p>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Establish and maintain audiovisual design standards for classrooms, conference rooms, and other collaborative learning spaces across all campuses.</a:t>
            </a:r>
          </a:p>
        </p:txBody>
      </p:sp>
      <p:pic>
        <p:nvPicPr>
          <p:cNvPr id="3" name="Picture 2"/>
          <p:cNvPicPr>
            <a:picLocks noChangeAspect="1"/>
          </p:cNvPicPr>
          <p:nvPr/>
        </p:nvPicPr>
        <p:blipFill rotWithShape="1">
          <a:blip r:embed="rId2"/>
          <a:srcRect l="7812" t="5511" r="7812" b="14886"/>
          <a:stretch/>
        </p:blipFill>
        <p:spPr>
          <a:xfrm>
            <a:off x="9519077" y="72283"/>
            <a:ext cx="2366571" cy="1270936"/>
          </a:xfrm>
          <a:prstGeom prst="rect">
            <a:avLst/>
          </a:prstGeom>
        </p:spPr>
      </p:pic>
    </p:spTree>
    <p:extLst>
      <p:ext uri="{BB962C8B-B14F-4D97-AF65-F5344CB8AC3E}">
        <p14:creationId xmlns:p14="http://schemas.microsoft.com/office/powerpoint/2010/main" val="139728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A930A-831B-E11E-E474-1177E55FC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8CECE4-404A-8DE0-1B61-8D2DCF59D8C8}"/>
              </a:ext>
            </a:extLst>
          </p:cNvPr>
          <p:cNvSpPr>
            <a:spLocks noGrp="1"/>
          </p:cNvSpPr>
          <p:nvPr>
            <p:ph type="title"/>
          </p:nvPr>
        </p:nvSpPr>
        <p:spPr>
          <a:xfrm>
            <a:off x="351897" y="226785"/>
            <a:ext cx="10948707" cy="671290"/>
          </a:xfrm>
        </p:spPr>
        <p:txBody>
          <a:bodyPr>
            <a:noAutofit/>
          </a:bodyPr>
          <a:lstStyle/>
          <a:p>
            <a:pPr algn="ctr">
              <a:defRPr/>
            </a:pPr>
            <a:r>
              <a:rPr lang="en-US"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Reflection Questions</a:t>
            </a:r>
          </a:p>
        </p:txBody>
      </p:sp>
      <p:sp>
        <p:nvSpPr>
          <p:cNvPr id="18435" name="Content Placeholder 2">
            <a:extLst>
              <a:ext uri="{FF2B5EF4-FFF2-40B4-BE49-F238E27FC236}">
                <a16:creationId xmlns:a16="http://schemas.microsoft.com/office/drawing/2014/main" id="{48B21F87-9235-A49B-116E-C95D8C00F12C}"/>
              </a:ext>
            </a:extLst>
          </p:cNvPr>
          <p:cNvSpPr>
            <a:spLocks noGrp="1"/>
          </p:cNvSpPr>
          <p:nvPr>
            <p:ph idx="1"/>
          </p:nvPr>
        </p:nvSpPr>
        <p:spPr>
          <a:xfrm>
            <a:off x="567557" y="1343219"/>
            <a:ext cx="11056883" cy="3493957"/>
          </a:xfrm>
        </p:spPr>
        <p:txBody>
          <a:bodyPr>
            <a:normAutofit/>
          </a:bodyPr>
          <a:lstStyle/>
          <a:p>
            <a:pPr>
              <a:lnSpc>
                <a:spcPct val="100000"/>
              </a:lnSpc>
              <a:spcAft>
                <a:spcPts val="1200"/>
              </a:spcAft>
            </a:pPr>
            <a:r>
              <a:rPr lang="en-US" sz="2400" dirty="0">
                <a:latin typeface="Aptos" panose="020B0004020202020204" pitchFamily="34" charset="0"/>
                <a:ea typeface="Tahoma" panose="020B0604030504040204" pitchFamily="34" charset="0"/>
                <a:cs typeface="Tahoma" panose="020B0604030504040204" pitchFamily="34" charset="0"/>
              </a:rPr>
              <a:t> </a:t>
            </a:r>
            <a:r>
              <a:rPr lang="en-US" sz="28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Performance Highlights –</a:t>
            </a:r>
            <a:r>
              <a:rPr lang="en-US" sz="28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a:latin typeface="Times New Roman" panose="02020603050405020304" pitchFamily="18" charset="0"/>
                <a:ea typeface="Tahoma" panose="020B0604030504040204" pitchFamily="34" charset="0"/>
                <a:cs typeface="Times New Roman" panose="02020603050405020304" pitchFamily="18" charset="0"/>
              </a:rPr>
              <a:t>Which of your leadership strengths, accomplishments, or contributions had the greatest impact on your area/the University?</a:t>
            </a:r>
            <a:endParaRPr lang="en-US" sz="2400" dirty="0">
              <a:latin typeface="Times New Roman" panose="02020603050405020304" pitchFamily="18" charset="0"/>
              <a:ea typeface="Source Sans Pro" panose="020B0503030403020204" pitchFamily="34" charset="0"/>
              <a:cs typeface="Times New Roman" panose="02020603050405020304" pitchFamily="18" charset="0"/>
            </a:endParaRPr>
          </a:p>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a:t>
            </a:r>
            <a:r>
              <a:rPr lang="en-US" sz="28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Professional Challenges – </a:t>
            </a:r>
            <a:r>
              <a:rPr lang="en-US" sz="2400" dirty="0">
                <a:latin typeface="Times New Roman" panose="02020603050405020304" pitchFamily="18" charset="0"/>
                <a:ea typeface="Tahoma" panose="020B0604030504040204" pitchFamily="34" charset="0"/>
                <a:cs typeface="Times New Roman" panose="02020603050405020304" pitchFamily="18" charset="0"/>
              </a:rPr>
              <a:t>What significant challenges did you encounter this year in fulfilling your responsibilities or advancing departmental priorities, and how did you address them?</a:t>
            </a:r>
          </a:p>
        </p:txBody>
      </p:sp>
    </p:spTree>
    <p:extLst>
      <p:ext uri="{BB962C8B-B14F-4D97-AF65-F5344CB8AC3E}">
        <p14:creationId xmlns:p14="http://schemas.microsoft.com/office/powerpoint/2010/main" val="231956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D3C3C-0011-270D-9F27-FB0D3E6C6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E98A7-F282-B623-7681-96722BF7DBCA}"/>
              </a:ext>
            </a:extLst>
          </p:cNvPr>
          <p:cNvSpPr>
            <a:spLocks noGrp="1"/>
          </p:cNvSpPr>
          <p:nvPr>
            <p:ph type="title"/>
          </p:nvPr>
        </p:nvSpPr>
        <p:spPr>
          <a:xfrm>
            <a:off x="893852" y="226785"/>
            <a:ext cx="10406752" cy="671290"/>
          </a:xfrm>
        </p:spPr>
        <p:txBody>
          <a:bodyPr>
            <a:noAutofit/>
          </a:bodyPr>
          <a:lstStyle/>
          <a:p>
            <a:pPr algn="ctr">
              <a:defRPr/>
            </a:pPr>
            <a:r>
              <a:rPr lang="en-US"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Looking Ahead………</a:t>
            </a:r>
          </a:p>
        </p:txBody>
      </p:sp>
      <p:sp>
        <p:nvSpPr>
          <p:cNvPr id="18435" name="Content Placeholder 2">
            <a:extLst>
              <a:ext uri="{FF2B5EF4-FFF2-40B4-BE49-F238E27FC236}">
                <a16:creationId xmlns:a16="http://schemas.microsoft.com/office/drawing/2014/main" id="{A097B55F-FB11-9270-0F5C-9EEDB393AFFA}"/>
              </a:ext>
            </a:extLst>
          </p:cNvPr>
          <p:cNvSpPr>
            <a:spLocks noGrp="1"/>
          </p:cNvSpPr>
          <p:nvPr>
            <p:ph idx="1"/>
          </p:nvPr>
        </p:nvSpPr>
        <p:spPr>
          <a:xfrm>
            <a:off x="567557" y="1343220"/>
            <a:ext cx="11056883" cy="2085780"/>
          </a:xfrm>
        </p:spPr>
        <p:txBody>
          <a:bodyPr>
            <a:normAutofit/>
          </a:bodyPr>
          <a:lstStyle/>
          <a:p>
            <a:pPr>
              <a:lnSpc>
                <a:spcPct val="100000"/>
              </a:lnSpc>
              <a:spcAft>
                <a:spcPts val="1200"/>
              </a:spcAft>
            </a:pPr>
            <a:r>
              <a:rPr lang="en-US" sz="2800" dirty="0">
                <a:latin typeface="Times New Roman" panose="02020603050405020304" pitchFamily="18" charset="0"/>
                <a:ea typeface="Source Sans Pro" panose="020B0503030403020204" pitchFamily="34" charset="0"/>
                <a:cs typeface="Times New Roman" panose="02020603050405020304" pitchFamily="18" charset="0"/>
              </a:rPr>
              <a:t>What </a:t>
            </a:r>
            <a:r>
              <a:rPr lang="en-US" sz="2800" b="1" i="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professional development opportunities </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would you like to pursue in the upcoming year to support your growth as a manager and leader?</a:t>
            </a:r>
          </a:p>
          <a:p>
            <a:pPr>
              <a:lnSpc>
                <a:spcPct val="100000"/>
              </a:lnSpc>
              <a:spcAft>
                <a:spcPts val="1200"/>
              </a:spcAft>
            </a:pPr>
            <a:r>
              <a:rPr lang="en-US" sz="2800" dirty="0">
                <a:latin typeface="Times New Roman" panose="02020603050405020304" pitchFamily="18" charset="0"/>
                <a:ea typeface="Source Sans Pro" panose="020B0503030403020204" pitchFamily="34" charset="0"/>
                <a:cs typeface="Times New Roman" panose="02020603050405020304" pitchFamily="18" charset="0"/>
              </a:rPr>
              <a:t>Please list your </a:t>
            </a:r>
            <a:r>
              <a:rPr lang="en-US" sz="2800" b="1" i="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goals</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 for the </a:t>
            </a:r>
            <a:r>
              <a:rPr lang="en-US" sz="2800" b="1" i="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NEXT review period </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(2-4 recommended).</a:t>
            </a:r>
          </a:p>
        </p:txBody>
      </p:sp>
      <p:pic>
        <p:nvPicPr>
          <p:cNvPr id="4" name="Picture 3">
            <a:extLst>
              <a:ext uri="{FF2B5EF4-FFF2-40B4-BE49-F238E27FC236}">
                <a16:creationId xmlns:a16="http://schemas.microsoft.com/office/drawing/2014/main" id="{ADFB819E-48BB-8CD1-021C-889EE17B11A9}"/>
              </a:ext>
            </a:extLst>
          </p:cNvPr>
          <p:cNvPicPr>
            <a:picLocks noChangeAspect="1"/>
          </p:cNvPicPr>
          <p:nvPr/>
        </p:nvPicPr>
        <p:blipFill>
          <a:blip r:embed="rId2"/>
          <a:srcRect b="40765"/>
          <a:stretch>
            <a:fillRect/>
          </a:stretch>
        </p:blipFill>
        <p:spPr>
          <a:xfrm>
            <a:off x="567557" y="3429000"/>
            <a:ext cx="10923216" cy="2657251"/>
          </a:xfrm>
          <a:prstGeom prst="rect">
            <a:avLst/>
          </a:prstGeom>
        </p:spPr>
      </p:pic>
    </p:spTree>
    <p:extLst>
      <p:ext uri="{BB962C8B-B14F-4D97-AF65-F5344CB8AC3E}">
        <p14:creationId xmlns:p14="http://schemas.microsoft.com/office/powerpoint/2010/main" val="4225864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0148A-E76D-191D-0435-10862972ADBE}"/>
            </a:ext>
          </a:extLst>
        </p:cNvPr>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454A52EF-3BDA-B4F3-1C77-D148C3E11CAA}"/>
              </a:ext>
            </a:extLst>
          </p:cNvPr>
          <p:cNvPicPr>
            <a:picLocks noChangeAspect="1"/>
          </p:cNvPicPr>
          <p:nvPr/>
        </p:nvPicPr>
        <p:blipFill rotWithShape="1">
          <a:blip r:embed="rId2">
            <a:alphaModFix/>
          </a:blip>
          <a:srcRect t="8010" b="1990"/>
          <a:stretch/>
        </p:blipFill>
        <p:spPr>
          <a:xfrm>
            <a:off x="21" y="9525"/>
            <a:ext cx="12191979" cy="6857990"/>
          </a:xfrm>
          <a:prstGeom prst="rect">
            <a:avLst/>
          </a:prstGeom>
          <a:noFill/>
        </p:spPr>
      </p:pic>
      <p:sp>
        <p:nvSpPr>
          <p:cNvPr id="2" name="Title 1">
            <a:extLst>
              <a:ext uri="{FF2B5EF4-FFF2-40B4-BE49-F238E27FC236}">
                <a16:creationId xmlns:a16="http://schemas.microsoft.com/office/drawing/2014/main" id="{C1EAAB70-C90B-69ED-0F9B-ADFCE37A3567}"/>
              </a:ext>
            </a:extLst>
          </p:cNvPr>
          <p:cNvSpPr>
            <a:spLocks noGrp="1"/>
          </p:cNvSpPr>
          <p:nvPr>
            <p:ph type="ctrTitle"/>
          </p:nvPr>
        </p:nvSpPr>
        <p:spPr>
          <a:xfrm>
            <a:off x="132080" y="643890"/>
            <a:ext cx="11846560" cy="1347470"/>
          </a:xfrm>
        </p:spPr>
        <p:txBody>
          <a:bodyPr anchor="b">
            <a:noAutofit/>
          </a:bodyPr>
          <a:lstStyle/>
          <a:p>
            <a:pPr algn="ctr"/>
            <a:r>
              <a:rPr lang="en-US" sz="48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Completing the Supervisor’s Section </a:t>
            </a:r>
            <a:br>
              <a:rPr lang="en-US" sz="48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the self-evaluation has been submitted)</a:t>
            </a:r>
            <a:endParaRPr lang="en-US" sz="4800" dirty="0">
              <a:solidFill>
                <a:srgbClr val="FFFFFF"/>
              </a:solidFill>
              <a:latin typeface="Times New Roman" panose="02020603050405020304" pitchFamily="18" charset="0"/>
              <a:cs typeface="Times New Roman" panose="02020603050405020304" pitchFamily="18" charset="0"/>
            </a:endParaRPr>
          </a:p>
        </p:txBody>
      </p:sp>
      <p:sp>
        <p:nvSpPr>
          <p:cNvPr id="11" name="Date Placeholder 3">
            <a:extLst>
              <a:ext uri="{FF2B5EF4-FFF2-40B4-BE49-F238E27FC236}">
                <a16:creationId xmlns:a16="http://schemas.microsoft.com/office/drawing/2014/main" id="{8F026232-1C0D-50FF-5CE3-AB2E20A17A1C}"/>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5/7/2026</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D18FA5C6-9D5A-1885-AC25-F31445E42162}"/>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28</a:t>
            </a:fld>
            <a:endParaRPr 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0404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9B21E-9E3E-E183-A1EF-1C3E9A15D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2190E-6B92-ECB5-A3E1-9445B58A7DD7}"/>
              </a:ext>
            </a:extLst>
          </p:cNvPr>
          <p:cNvSpPr>
            <a:spLocks noGrp="1"/>
          </p:cNvSpPr>
          <p:nvPr>
            <p:ph type="title"/>
          </p:nvPr>
        </p:nvSpPr>
        <p:spPr>
          <a:xfrm>
            <a:off x="138023" y="251721"/>
            <a:ext cx="11887199" cy="671290"/>
          </a:xfrm>
        </p:spPr>
        <p:txBody>
          <a:bodyPr>
            <a:no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“Rating” the Goals for the Current Review Period</a:t>
            </a:r>
          </a:p>
        </p:txBody>
      </p:sp>
      <p:sp>
        <p:nvSpPr>
          <p:cNvPr id="17411" name="Content Placeholder 2">
            <a:extLst>
              <a:ext uri="{FF2B5EF4-FFF2-40B4-BE49-F238E27FC236}">
                <a16:creationId xmlns:a16="http://schemas.microsoft.com/office/drawing/2014/main" id="{A8CD86C1-0654-17F1-125F-2345F66AC1A8}"/>
              </a:ext>
            </a:extLst>
          </p:cNvPr>
          <p:cNvSpPr>
            <a:spLocks noGrp="1"/>
          </p:cNvSpPr>
          <p:nvPr>
            <p:ph idx="1"/>
          </p:nvPr>
        </p:nvSpPr>
        <p:spPr>
          <a:xfrm>
            <a:off x="430925" y="1290912"/>
            <a:ext cx="11435254" cy="3176313"/>
          </a:xfrm>
        </p:spPr>
        <p:txBody>
          <a:bodyPr>
            <a:normAutofit/>
          </a:bodyPr>
          <a:lstStyle/>
          <a:p>
            <a:pPr marL="342900" lvl="1" indent="-342900">
              <a:lnSpc>
                <a:spcPct val="100000"/>
              </a:lnSpc>
              <a:spcAft>
                <a:spcPts val="1200"/>
              </a:spcAft>
            </a:pPr>
            <a:r>
              <a:rPr lang="en-US" sz="2800" dirty="0">
                <a:latin typeface="Times New Roman" panose="02020603050405020304" pitchFamily="18" charset="0"/>
                <a:ea typeface="Source Sans Pro" panose="020B0503030403020204" pitchFamily="34" charset="0"/>
                <a:cs typeface="Times New Roman" panose="02020603050405020304" pitchFamily="18" charset="0"/>
              </a:rPr>
              <a:t>Select Complete or Incomplete for the goals that were assigned and/or completed for the current review cycle (the preceding 12 months).</a:t>
            </a:r>
          </a:p>
          <a:p>
            <a:pPr marL="580644" lvl="2" indent="-342900">
              <a:lnSpc>
                <a:spcPct val="100000"/>
              </a:lnSpc>
              <a:spcAft>
                <a:spcPts val="1200"/>
              </a:spcAft>
            </a:pPr>
            <a:r>
              <a:rPr lang="en-US" sz="26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Note:</a:t>
            </a:r>
            <a:r>
              <a:rPr lang="en-US" sz="2600" dirty="0">
                <a:latin typeface="Times New Roman" panose="02020603050405020304" pitchFamily="18" charset="0"/>
                <a:ea typeface="Source Sans Pro" panose="020B0503030403020204" pitchFamily="34" charset="0"/>
                <a:cs typeface="Times New Roman" panose="02020603050405020304" pitchFamily="18" charset="0"/>
              </a:rPr>
              <a:t> They are still accessible in last year’s review form in SSB.</a:t>
            </a:r>
          </a:p>
          <a:p>
            <a:pPr marL="342900" lvl="1" indent="-342900">
              <a:lnSpc>
                <a:spcPct val="100000"/>
              </a:lnSpc>
              <a:spcAft>
                <a:spcPts val="1200"/>
              </a:spcAft>
            </a:pPr>
            <a:r>
              <a:rPr lang="en-US" sz="2800" dirty="0">
                <a:latin typeface="Times New Roman" panose="02020603050405020304" pitchFamily="18" charset="0"/>
                <a:ea typeface="Source Sans Pro" panose="020B0503030403020204" pitchFamily="34" charset="0"/>
                <a:cs typeface="Times New Roman" panose="02020603050405020304" pitchFamily="18" charset="0"/>
              </a:rPr>
              <a:t>If you select Incomplete, comments are required.</a:t>
            </a:r>
          </a:p>
          <a:p>
            <a:pPr marL="342900" lvl="1" indent="-342900">
              <a:lnSpc>
                <a:spcPct val="100000"/>
              </a:lnSpc>
              <a:spcAft>
                <a:spcPts val="1200"/>
              </a:spcAft>
            </a:pPr>
            <a:r>
              <a:rPr lang="en-US" sz="2800" dirty="0">
                <a:latin typeface="Times New Roman" panose="02020603050405020304" pitchFamily="18" charset="0"/>
                <a:ea typeface="Source Sans Pro" panose="020B0503030403020204" pitchFamily="34" charset="0"/>
                <a:cs typeface="Times New Roman" panose="02020603050405020304" pitchFamily="18" charset="0"/>
              </a:rPr>
              <a:t>When all the current goals have been rated, select Next Section.</a:t>
            </a:r>
          </a:p>
          <a:p>
            <a:pPr marL="457200" lvl="1" indent="0">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0888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93" y="4194544"/>
            <a:ext cx="6301730" cy="1298477"/>
          </a:xfrm>
        </p:spPr>
        <p:txBody>
          <a:bodyPr anchor="b">
            <a:normAutofit/>
          </a:bodyPr>
          <a:lstStyle/>
          <a:p>
            <a:pPr>
              <a:lnSpc>
                <a:spcPct val="90000"/>
              </a:lnSpc>
              <a:defRPr/>
            </a:pPr>
            <a:r>
              <a:rPr lang="en-US" sz="3600" b="1" dirty="0">
                <a:solidFill>
                  <a:schemeClr val="accent4">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Common Perspectives </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Performance Reviews</a:t>
            </a:r>
          </a:p>
        </p:txBody>
      </p:sp>
      <p:sp>
        <p:nvSpPr>
          <p:cNvPr id="3" name="Content Placeholder 2"/>
          <p:cNvSpPr>
            <a:spLocks noGrp="1"/>
          </p:cNvSpPr>
          <p:nvPr>
            <p:ph idx="1"/>
          </p:nvPr>
        </p:nvSpPr>
        <p:spPr>
          <a:xfrm>
            <a:off x="6767623" y="960120"/>
            <a:ext cx="5346079" cy="4039719"/>
          </a:xfrm>
        </p:spPr>
        <p:txBody>
          <a:bodyPr anchor="t">
            <a:normAutofit/>
          </a:bodyPr>
          <a:lstStyle/>
          <a:p>
            <a:pPr marL="365760" indent="-283464">
              <a:lnSpc>
                <a:spcPct val="100000"/>
              </a:lnSpc>
              <a:spcAft>
                <a:spcPts val="1800"/>
              </a:spcAft>
              <a:buFont typeface="Wingdings 2"/>
              <a:buChar char=""/>
              <a:defRPr/>
            </a:pPr>
            <a:r>
              <a:rPr lang="en-US"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are some common positive perspectives on performance reviews?</a:t>
            </a:r>
          </a:p>
          <a:p>
            <a:pPr marL="365760" indent="-283464">
              <a:lnSpc>
                <a:spcPct val="100000"/>
              </a:lnSpc>
              <a:spcAft>
                <a:spcPts val="1800"/>
              </a:spcAft>
              <a:buFont typeface="Wingdings 2"/>
              <a:buChar char=""/>
              <a:defRPr/>
            </a:pPr>
            <a:r>
              <a:rPr lang="en-US"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are some common negative perspectives on performance reviews?</a:t>
            </a:r>
          </a:p>
        </p:txBody>
      </p:sp>
      <p:pic>
        <p:nvPicPr>
          <p:cNvPr id="5" name="Picture 4"/>
          <p:cNvPicPr>
            <a:picLocks noChangeAspect="1"/>
          </p:cNvPicPr>
          <p:nvPr/>
        </p:nvPicPr>
        <p:blipFill>
          <a:blip r:embed="rId3"/>
          <a:stretch>
            <a:fillRect/>
          </a:stretch>
        </p:blipFill>
        <p:spPr>
          <a:xfrm>
            <a:off x="465893" y="896442"/>
            <a:ext cx="6206442" cy="3103221"/>
          </a:xfrm>
          <a:prstGeom prst="rect">
            <a:avLst/>
          </a:prstGeom>
          <a:noFill/>
        </p:spPr>
      </p:pic>
      <p:sp>
        <p:nvSpPr>
          <p:cNvPr id="10" name="Date Placeholder 3">
            <a:extLst>
              <a:ext uri="{FF2B5EF4-FFF2-40B4-BE49-F238E27FC236}">
                <a16:creationId xmlns:a16="http://schemas.microsoft.com/office/drawing/2014/main" id="{3F3B7F5A-1B06-4815-B7EB-049C6AFC172C}"/>
              </a:ext>
            </a:extLst>
          </p:cNvPr>
          <p:cNvSpPr>
            <a:spLocks noGrp="1"/>
          </p:cNvSpPr>
          <p:nvPr>
            <p:ph type="dt" sz="half" idx="10"/>
          </p:nvPr>
        </p:nvSpPr>
        <p:spPr>
          <a:xfrm>
            <a:off x="912628" y="6356350"/>
            <a:ext cx="2743200" cy="365125"/>
          </a:xfrm>
        </p:spPr>
        <p:txBody>
          <a:bodyPr/>
          <a:lstStyle/>
          <a:p>
            <a:pPr>
              <a:spcAft>
                <a:spcPts val="600"/>
              </a:spcAft>
            </a:pPr>
            <a:fld id="{809CB3E0-44A8-4F4D-B84D-B60FA2C2393B}" type="datetime1">
              <a:rPr lang="en-US" smtClean="0"/>
              <a:pPr>
                <a:spcAft>
                  <a:spcPts val="600"/>
                </a:spcAft>
              </a:pPr>
              <a:t>5/7/2026</a:t>
            </a:fld>
            <a:endParaRPr lang="en-US" dirty="0"/>
          </a:p>
        </p:txBody>
      </p:sp>
      <p:sp>
        <p:nvSpPr>
          <p:cNvPr id="14" name="Slide Number Placeholder 5">
            <a:extLst>
              <a:ext uri="{FF2B5EF4-FFF2-40B4-BE49-F238E27FC236}">
                <a16:creationId xmlns:a16="http://schemas.microsoft.com/office/drawing/2014/main" id="{2298BF2C-AFD8-4232-9364-E649CD10DFF4}"/>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3</a:t>
            </a:fld>
            <a:endParaRPr lang="en-US" dirty="0"/>
          </a:p>
        </p:txBody>
      </p:sp>
    </p:spTree>
    <p:extLst>
      <p:ext uri="{BB962C8B-B14F-4D97-AF65-F5344CB8AC3E}">
        <p14:creationId xmlns:p14="http://schemas.microsoft.com/office/powerpoint/2010/main" val="160408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6D16A-5839-129D-99F5-C83AEB4B15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3F490-E30A-E746-A30E-2EEE0DC88BCF}"/>
              </a:ext>
            </a:extLst>
          </p:cNvPr>
          <p:cNvSpPr>
            <a:spLocks noGrp="1"/>
          </p:cNvSpPr>
          <p:nvPr>
            <p:ph type="title"/>
          </p:nvPr>
        </p:nvSpPr>
        <p:spPr>
          <a:xfrm>
            <a:off x="351897" y="226785"/>
            <a:ext cx="10948707" cy="671290"/>
          </a:xfrm>
        </p:spPr>
        <p:txBody>
          <a:bodyPr>
            <a:no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Review the self-evaluation</a:t>
            </a:r>
          </a:p>
        </p:txBody>
      </p:sp>
      <p:sp>
        <p:nvSpPr>
          <p:cNvPr id="18435" name="Content Placeholder 2">
            <a:extLst>
              <a:ext uri="{FF2B5EF4-FFF2-40B4-BE49-F238E27FC236}">
                <a16:creationId xmlns:a16="http://schemas.microsoft.com/office/drawing/2014/main" id="{F569BDF4-B960-52E1-B811-F17EF9CF6F7B}"/>
              </a:ext>
            </a:extLst>
          </p:cNvPr>
          <p:cNvSpPr>
            <a:spLocks noGrp="1"/>
          </p:cNvSpPr>
          <p:nvPr>
            <p:ph idx="1"/>
          </p:nvPr>
        </p:nvSpPr>
        <p:spPr>
          <a:xfrm>
            <a:off x="567558" y="1343219"/>
            <a:ext cx="10579904" cy="4358841"/>
          </a:xfrm>
        </p:spPr>
        <p:txBody>
          <a:bodyPr>
            <a:normAutofit/>
          </a:bodyPr>
          <a:lstStyle/>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All the information is in “Read Only” status.</a:t>
            </a:r>
          </a:p>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Review the Job Duties to ensure your team member’s view of their role is aligned with yours.</a:t>
            </a:r>
          </a:p>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Review the Performance Highlights, Professional Challenges, and Professional Development Opportunities for discussion and assistance with your feedback.</a:t>
            </a:r>
          </a:p>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Review the future goals to ensure they are SMART and aligned strategically w/ divisional plans.</a:t>
            </a:r>
          </a:p>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This information will be key for the review meeting.</a:t>
            </a:r>
          </a:p>
          <a:p>
            <a:pPr>
              <a:lnSpc>
                <a:spcPct val="100000"/>
              </a:lnSpc>
              <a:spcAft>
                <a:spcPts val="1200"/>
              </a:spcAft>
            </a:pPr>
            <a:endParaRPr lang="en-US" sz="2600" dirty="0">
              <a:latin typeface="Times New Roman" panose="02020603050405020304" pitchFamily="18"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1102817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62957-EC1F-9CA3-0233-8F2324C375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93AD2D-1B32-B177-EBCA-4EBDDFE58B96}"/>
              </a:ext>
            </a:extLst>
          </p:cNvPr>
          <p:cNvSpPr>
            <a:spLocks noGrp="1"/>
          </p:cNvSpPr>
          <p:nvPr>
            <p:ph type="title"/>
          </p:nvPr>
        </p:nvSpPr>
        <p:spPr>
          <a:xfrm>
            <a:off x="351897" y="226785"/>
            <a:ext cx="10948707" cy="671290"/>
          </a:xfrm>
        </p:spPr>
        <p:txBody>
          <a:bodyPr>
            <a:no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Competency Ratings</a:t>
            </a:r>
          </a:p>
        </p:txBody>
      </p:sp>
      <p:pic>
        <p:nvPicPr>
          <p:cNvPr id="4" name="Picture 3">
            <a:extLst>
              <a:ext uri="{FF2B5EF4-FFF2-40B4-BE49-F238E27FC236}">
                <a16:creationId xmlns:a16="http://schemas.microsoft.com/office/drawing/2014/main" id="{6C121BB7-49FB-E169-1D8C-E2E163509BC4}"/>
              </a:ext>
            </a:extLst>
          </p:cNvPr>
          <p:cNvPicPr>
            <a:picLocks noChangeAspect="1"/>
          </p:cNvPicPr>
          <p:nvPr/>
        </p:nvPicPr>
        <p:blipFill>
          <a:blip r:embed="rId2"/>
          <a:stretch>
            <a:fillRect/>
          </a:stretch>
        </p:blipFill>
        <p:spPr>
          <a:xfrm>
            <a:off x="499470" y="1137998"/>
            <a:ext cx="10758891" cy="4969504"/>
          </a:xfrm>
          <a:prstGeom prst="rect">
            <a:avLst/>
          </a:prstGeom>
        </p:spPr>
      </p:pic>
      <p:sp>
        <p:nvSpPr>
          <p:cNvPr id="3" name="Content Placeholder 2">
            <a:extLst>
              <a:ext uri="{FF2B5EF4-FFF2-40B4-BE49-F238E27FC236}">
                <a16:creationId xmlns:a16="http://schemas.microsoft.com/office/drawing/2014/main" id="{8C80B6B7-F315-A9DF-AEC8-73E401EACD39}"/>
              </a:ext>
            </a:extLst>
          </p:cNvPr>
          <p:cNvSpPr>
            <a:spLocks noGrp="1"/>
          </p:cNvSpPr>
          <p:nvPr>
            <p:ph idx="1"/>
          </p:nvPr>
        </p:nvSpPr>
        <p:spPr>
          <a:xfrm>
            <a:off x="131261" y="6023281"/>
            <a:ext cx="11695554" cy="607934"/>
          </a:xfrm>
        </p:spPr>
        <p:txBody>
          <a:bodyPr>
            <a:noAutofit/>
          </a:bodyPr>
          <a:lstStyle/>
          <a:p>
            <a:pPr algn="ctr">
              <a:lnSpc>
                <a:spcPct val="100000"/>
              </a:lnSpc>
              <a:spcAft>
                <a:spcPts val="600"/>
              </a:spcAft>
            </a:pPr>
            <a:r>
              <a:rPr lang="en-US" sz="2400" b="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Note: Comments are required for each competency but can be concise.</a:t>
            </a:r>
            <a:endParaRPr lang="en-US" sz="2400" dirty="0">
              <a:latin typeface="Times New Roman" panose="02020603050405020304" pitchFamily="18"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3863294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0551" y="361575"/>
            <a:ext cx="5486400" cy="538462"/>
          </a:xfrm>
        </p:spPr>
        <p:txBody>
          <a:bodyPr>
            <a:noAutofit/>
          </a:bodyPr>
          <a:lstStyle/>
          <a:p>
            <a:pPr algn="ctr">
              <a:lnSpc>
                <a:spcPct val="80000"/>
              </a:lnSpc>
              <a:spcBef>
                <a:spcPts val="1000"/>
              </a:spcBef>
              <a:buClr>
                <a:schemeClr val="accent1"/>
              </a:buClr>
              <a:defRPr/>
            </a:pPr>
            <a:r>
              <a:rPr lang="en-US" sz="3600"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rPr>
              <a:t>The Ratings Scale</a:t>
            </a:r>
          </a:p>
        </p:txBody>
      </p:sp>
      <p:sp>
        <p:nvSpPr>
          <p:cNvPr id="25603" name="Content Placeholder 2"/>
          <p:cNvSpPr>
            <a:spLocks noGrp="1"/>
          </p:cNvSpPr>
          <p:nvPr>
            <p:ph idx="1"/>
          </p:nvPr>
        </p:nvSpPr>
        <p:spPr>
          <a:xfrm>
            <a:off x="386315" y="1315092"/>
            <a:ext cx="11613028" cy="5456644"/>
          </a:xfrm>
        </p:spPr>
        <p:txBody>
          <a:bodyPr>
            <a:noAutofit/>
          </a:bodyPr>
          <a:lstStyle/>
          <a:p>
            <a:pPr>
              <a:lnSpc>
                <a:spcPct val="100000"/>
              </a:lnSpc>
              <a:spcAft>
                <a:spcPts val="600"/>
              </a:spcAft>
            </a:pPr>
            <a:r>
              <a:rPr lang="en-US" sz="22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Outstanding</a:t>
            </a:r>
            <a:r>
              <a:rPr 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 Achievement:</a:t>
            </a:r>
            <a:r>
              <a:rPr lang="en-US" sz="2200" dirty="0">
                <a:solidFill>
                  <a:schemeClr val="tx1"/>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 </a:t>
            </a:r>
            <a:r>
              <a:rPr lang="en-US" sz="2100" dirty="0">
                <a:latin typeface="Times New Roman" panose="02020603050405020304" pitchFamily="18" charset="0"/>
                <a:ea typeface="Source Sans Pro" panose="020B0503030403020204" pitchFamily="34" charset="0"/>
                <a:cs typeface="Times New Roman" panose="02020603050405020304" pitchFamily="18" charset="0"/>
              </a:rPr>
              <a:t>Performance consistently and significantly exceeds expectations across all areas of responsibility. Demonstrates exceptional results, sound judgment, and a high level of effectiveness. Serves as a role model within the position, positively influences others, and contributes meaningfully beyond core responsibilities to advance team and organizational goals.</a:t>
            </a:r>
          </a:p>
          <a:p>
            <a:pPr>
              <a:lnSpc>
                <a:spcPct val="100000"/>
              </a:lnSpc>
              <a:spcAft>
                <a:spcPts val="600"/>
              </a:spcAft>
            </a:pPr>
            <a:r>
              <a:rPr 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Meets Expectations</a:t>
            </a:r>
            <a:r>
              <a:rPr lang="en-US" sz="2200" dirty="0">
                <a:solidFill>
                  <a:schemeClr val="tx1"/>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a:t>
            </a:r>
            <a:r>
              <a:rPr lang="en-US" sz="2200"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 </a:t>
            </a:r>
            <a:r>
              <a:rPr lang="en-US" sz="2100" dirty="0">
                <a:latin typeface="Times New Roman" panose="02020603050405020304" pitchFamily="18" charset="0"/>
                <a:ea typeface="Source Sans Pro" panose="020B0503030403020204" pitchFamily="34" charset="0"/>
                <a:cs typeface="Times New Roman" panose="02020603050405020304" pitchFamily="18" charset="0"/>
              </a:rPr>
              <a:t>Performance consistently meets expectations across primary responsibilities. Reliably achieves goals and delivers expected results in quality, quantity, and timeliness. Contributes effectively to team and department success and fulfills the full scope of the managerial role.</a:t>
            </a:r>
          </a:p>
          <a:p>
            <a:pPr>
              <a:lnSpc>
                <a:spcPct val="100000"/>
              </a:lnSpc>
              <a:spcAft>
                <a:spcPts val="600"/>
              </a:spcAft>
            </a:pPr>
            <a:r>
              <a:rPr 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Partially Meets Expectations: </a:t>
            </a:r>
            <a:r>
              <a:rPr lang="en-US" sz="2100" dirty="0">
                <a:latin typeface="Times New Roman" panose="02020603050405020304" pitchFamily="18" charset="0"/>
                <a:ea typeface="Source Sans Pro" panose="020B0503030403020204" pitchFamily="34" charset="0"/>
                <a:cs typeface="Times New Roman" panose="02020603050405020304" pitchFamily="18" charset="0"/>
              </a:rPr>
              <a:t>Performance inconsistently meets expectations. While some responsibilities may be met, results fall short in key areas such as goal achievement, quality, or productivity. Focused development and increased consistency are needed to achieve full proficiency in the role.</a:t>
            </a:r>
          </a:p>
          <a:p>
            <a:pPr>
              <a:lnSpc>
                <a:spcPct val="100000"/>
              </a:lnSpc>
              <a:spcAft>
                <a:spcPts val="600"/>
              </a:spcAft>
            </a:pPr>
            <a:r>
              <a:rPr 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Does Not Meet Expectations: </a:t>
            </a:r>
            <a:r>
              <a:rPr lang="en-US" sz="2100" dirty="0">
                <a:latin typeface="Times New Roman" panose="02020603050405020304" pitchFamily="18" charset="0"/>
                <a:ea typeface="Source Sans Pro" panose="020B0503030403020204" pitchFamily="34" charset="0"/>
                <a:cs typeface="Times New Roman" panose="02020603050405020304" pitchFamily="18" charset="0"/>
              </a:rPr>
              <a:t>Performance consistently falls significantly below expectations and fails to meet key objectives. Required competencies and responsibilities are not demonstrated at an acceptable level. Immediate and sustained improvement is required.</a:t>
            </a:r>
          </a:p>
        </p:txBody>
      </p:sp>
    </p:spTree>
    <p:extLst>
      <p:ext uri="{BB962C8B-B14F-4D97-AF65-F5344CB8AC3E}">
        <p14:creationId xmlns:p14="http://schemas.microsoft.com/office/powerpoint/2010/main" val="1442911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545" y="271488"/>
            <a:ext cx="5686425" cy="685800"/>
          </a:xfrm>
        </p:spPr>
        <p:txBody>
          <a:bodyPr>
            <a:normAutofit/>
          </a:bodyPr>
          <a:lstStyle/>
          <a:p>
            <a:pPr algn="ctr">
              <a:defRPr/>
            </a:pPr>
            <a:r>
              <a:rPr lang="en-US" sz="3600" b="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Goal Setting Guidelines</a:t>
            </a:r>
          </a:p>
        </p:txBody>
      </p:sp>
      <p:sp>
        <p:nvSpPr>
          <p:cNvPr id="30723" name="Content Placeholder 2"/>
          <p:cNvSpPr>
            <a:spLocks noGrp="1"/>
          </p:cNvSpPr>
          <p:nvPr>
            <p:ph idx="1"/>
          </p:nvPr>
        </p:nvSpPr>
        <p:spPr>
          <a:xfrm>
            <a:off x="588579" y="1261240"/>
            <a:ext cx="10962290" cy="5444360"/>
          </a:xfrm>
        </p:spPr>
        <p:txBody>
          <a:bodyPr>
            <a:normAutofit fontScale="92500" lnSpcReduction="10000"/>
          </a:bodyPr>
          <a:lstStyle/>
          <a:p>
            <a:pPr>
              <a:lnSpc>
                <a:spcPct val="100000"/>
              </a:lnSpc>
              <a:spcAft>
                <a:spcPts val="1200"/>
              </a:spcAft>
            </a:pPr>
            <a:r>
              <a:rPr lang="en-US" sz="2800" b="1" dirty="0">
                <a:latin typeface="Times New Roman" panose="02020603050405020304" pitchFamily="18" charset="0"/>
                <a:ea typeface="Tahoma" panose="020B0604030504040204" pitchFamily="34" charset="0"/>
                <a:cs typeface="Times New Roman" panose="02020603050405020304" pitchFamily="18" charset="0"/>
              </a:rPr>
              <a:t>Goal setting in partnership is an effective strategy, and our review system is designed accordingly.</a:t>
            </a:r>
          </a:p>
          <a:p>
            <a:pPr>
              <a:lnSpc>
                <a:spcPct val="100000"/>
              </a:lnSpc>
              <a:spcAft>
                <a:spcPts val="1200"/>
              </a:spcAft>
            </a:pPr>
            <a:r>
              <a:rPr lang="en-US" sz="2800" b="1" dirty="0">
                <a:latin typeface="Times New Roman" panose="02020603050405020304" pitchFamily="18" charset="0"/>
                <a:ea typeface="Tahoma" panose="020B0604030504040204" pitchFamily="34" charset="0"/>
                <a:cs typeface="Times New Roman" panose="02020603050405020304" pitchFamily="18" charset="0"/>
              </a:rPr>
              <a:t>Goal setting in partnership should ensure the goals:</a:t>
            </a:r>
          </a:p>
          <a:p>
            <a:pPr lvl="1">
              <a:lnSpc>
                <a:spcPct val="100000"/>
              </a:lnSpc>
              <a:spcBef>
                <a:spcPts val="0"/>
              </a:spcBef>
            </a:pPr>
            <a:r>
              <a:rPr lang="en-US" sz="2400" dirty="0">
                <a:latin typeface="Times New Roman" panose="02020603050405020304" pitchFamily="18" charset="0"/>
                <a:ea typeface="Tahoma" panose="020B0604030504040204" pitchFamily="34" charset="0"/>
                <a:cs typeface="Times New Roman" panose="02020603050405020304" pitchFamily="18" charset="0"/>
              </a:rPr>
              <a:t> Align with University/Department objectives</a:t>
            </a:r>
          </a:p>
          <a:p>
            <a:pPr lvl="1">
              <a:lnSpc>
                <a:spcPct val="100000"/>
              </a:lnSpc>
              <a:spcBef>
                <a:spcPts val="600"/>
              </a:spcBef>
            </a:pPr>
            <a:r>
              <a:rPr lang="en-US" sz="2400" dirty="0">
                <a:latin typeface="Times New Roman" panose="02020603050405020304" pitchFamily="18" charset="0"/>
                <a:ea typeface="Tahoma" panose="020B0604030504040204" pitchFamily="34" charset="0"/>
                <a:cs typeface="Times New Roman" panose="02020603050405020304" pitchFamily="18" charset="0"/>
              </a:rPr>
              <a:t> Offer a fair amount of challenge</a:t>
            </a:r>
          </a:p>
          <a:p>
            <a:pPr lvl="1">
              <a:lnSpc>
                <a:spcPct val="100000"/>
              </a:lnSpc>
              <a:spcBef>
                <a:spcPts val="600"/>
              </a:spcBef>
            </a:pPr>
            <a:r>
              <a:rPr lang="en-US" sz="2400" dirty="0">
                <a:latin typeface="Times New Roman" panose="02020603050405020304" pitchFamily="18" charset="0"/>
                <a:ea typeface="Tahoma" panose="020B0604030504040204" pitchFamily="34" charset="0"/>
                <a:cs typeface="Times New Roman" panose="02020603050405020304" pitchFamily="18" charset="0"/>
              </a:rPr>
              <a:t> Create buy-in from both parties</a:t>
            </a:r>
          </a:p>
          <a:p>
            <a:pPr lvl="1">
              <a:lnSpc>
                <a:spcPct val="100000"/>
              </a:lnSpc>
              <a:spcBef>
                <a:spcPts val="600"/>
              </a:spcBef>
              <a:spcAft>
                <a:spcPts val="6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 Are more project than task list oriented</a:t>
            </a:r>
          </a:p>
          <a:p>
            <a:pPr marL="457200" lvl="1" indent="0">
              <a:lnSpc>
                <a:spcPct val="100000"/>
              </a:lnSpc>
              <a:spcBef>
                <a:spcPct val="50000"/>
              </a:spcBef>
              <a:buNone/>
            </a:pPr>
            <a:endParaRPr lang="en-US" sz="900" dirty="0">
              <a:latin typeface="Times New Roman" panose="02020603050405020304" pitchFamily="18" charset="0"/>
              <a:ea typeface="Tahoma" panose="020B0604030504040204" pitchFamily="34" charset="0"/>
              <a:cs typeface="Times New Roman" panose="02020603050405020304" pitchFamily="18" charset="0"/>
            </a:endParaRPr>
          </a:p>
          <a:p>
            <a:pPr marL="400050" indent="-342900">
              <a:lnSpc>
                <a:spcPct val="100000"/>
              </a:lnSpc>
              <a:spcBef>
                <a:spcPts val="0"/>
              </a:spcBef>
              <a:spcAft>
                <a:spcPts val="600"/>
              </a:spcAft>
            </a:pPr>
            <a:r>
              <a:rPr lang="en-US" sz="2800" b="1" dirty="0">
                <a:latin typeface="Times New Roman" panose="02020603050405020304" pitchFamily="18" charset="0"/>
                <a:ea typeface="Tahoma" panose="020B0604030504040204" pitchFamily="34" charset="0"/>
                <a:cs typeface="Times New Roman" panose="02020603050405020304" pitchFamily="18" charset="0"/>
              </a:rPr>
              <a:t>Things to consider when writing goals:</a:t>
            </a:r>
          </a:p>
          <a:p>
            <a:pPr marL="665226" lvl="1" indent="-342900">
              <a:lnSpc>
                <a:spcPct val="100000"/>
              </a:lnSpc>
              <a:spcBef>
                <a:spcPts val="0"/>
              </a:spcBef>
              <a:spcAft>
                <a:spcPts val="6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What steps the employee will take … by when?</a:t>
            </a:r>
          </a:p>
          <a:p>
            <a:pPr marL="665226" lvl="1" indent="-342900">
              <a:lnSpc>
                <a:spcPct val="100000"/>
              </a:lnSpc>
              <a:spcBef>
                <a:spcPts val="0"/>
              </a:spcBef>
              <a:spcAft>
                <a:spcPts val="6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What steps the supervisor will take … by when?</a:t>
            </a:r>
          </a:p>
          <a:p>
            <a:pPr marL="665226" lvl="1" indent="-342900">
              <a:lnSpc>
                <a:spcPct val="100000"/>
              </a:lnSpc>
              <a:spcBef>
                <a:spcPts val="0"/>
              </a:spcBef>
              <a:spcAft>
                <a:spcPts val="6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Criteria for assessing success</a:t>
            </a:r>
          </a:p>
          <a:p>
            <a:pPr marL="665226" lvl="1" indent="-342900">
              <a:lnSpc>
                <a:spcPct val="100000"/>
              </a:lnSpc>
              <a:spcBef>
                <a:spcPts val="0"/>
              </a:spcBef>
              <a:spcAft>
                <a:spcPts val="6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Process to track and review plan</a:t>
            </a:r>
          </a:p>
          <a:p>
            <a:pPr lvl="1">
              <a:spcBef>
                <a:spcPct val="50000"/>
              </a:spcBef>
            </a:pPr>
            <a:endParaRPr lang="en-US" sz="2200" dirty="0">
              <a:latin typeface="Tahoma" panose="020B0604030504040204" pitchFamily="34" charset="0"/>
              <a:ea typeface="Tahoma" panose="020B0604030504040204" pitchFamily="34" charset="0"/>
              <a:cs typeface="Tahoma" panose="020B0604030504040204" pitchFamily="34" charset="0"/>
            </a:endParaRPr>
          </a:p>
          <a:p>
            <a:pPr marL="457200" lvl="1" indent="0">
              <a:spcBef>
                <a:spcPct val="50000"/>
              </a:spcBef>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2"/>
          <a:srcRect t="9814" b="10659"/>
          <a:stretch/>
        </p:blipFill>
        <p:spPr>
          <a:xfrm>
            <a:off x="7437899" y="2958505"/>
            <a:ext cx="4404284" cy="1671699"/>
          </a:xfrm>
          <a:prstGeom prst="rect">
            <a:avLst/>
          </a:prstGeom>
        </p:spPr>
      </p:pic>
    </p:spTree>
    <p:extLst>
      <p:ext uri="{BB962C8B-B14F-4D97-AF65-F5344CB8AC3E}">
        <p14:creationId xmlns:p14="http://schemas.microsoft.com/office/powerpoint/2010/main" val="1747898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746" y="212795"/>
            <a:ext cx="8415488" cy="666583"/>
          </a:xfrm>
        </p:spPr>
        <p:txBody>
          <a:bodyPr>
            <a:noAutofit/>
          </a:bodyPr>
          <a:lstStyle/>
          <a:p>
            <a:pPr algn="ctr">
              <a:defRPr/>
            </a:pPr>
            <a:r>
              <a:rPr lang="en-US" sz="3200"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Goals for the NEXT review period</a:t>
            </a:r>
          </a:p>
        </p:txBody>
      </p:sp>
      <p:sp>
        <p:nvSpPr>
          <p:cNvPr id="21507" name="Content Placeholder 2"/>
          <p:cNvSpPr>
            <a:spLocks noGrp="1"/>
          </p:cNvSpPr>
          <p:nvPr>
            <p:ph idx="1"/>
          </p:nvPr>
        </p:nvSpPr>
        <p:spPr>
          <a:xfrm>
            <a:off x="150603" y="1079966"/>
            <a:ext cx="11755647" cy="2793294"/>
          </a:xfrm>
        </p:spPr>
        <p:txBody>
          <a:bodyPr>
            <a:noAutofit/>
          </a:bodyPr>
          <a:lstStyle/>
          <a:p>
            <a:pPr>
              <a:lnSpc>
                <a:spcPct val="100000"/>
              </a:lnSpc>
              <a:spcBef>
                <a:spcPts val="600"/>
              </a:spcBef>
              <a:spcAft>
                <a:spcPts val="1200"/>
              </a:spcAft>
            </a:pP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Click Add Item (upper right of screen) and select either </a:t>
            </a:r>
            <a:r>
              <a:rPr lang="en-US" sz="2200" b="1" i="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“New Goal” </a:t>
            </a: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if you are adding a goal that is different than the goals entered in the Self Evaluation or </a:t>
            </a:r>
            <a:r>
              <a:rPr lang="en-US" sz="2200" b="1" i="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“Roll over goals from Current Evaluation” </a:t>
            </a: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if you decide to move forward with the goals outlined in the Self Evaluation.  </a:t>
            </a:r>
          </a:p>
          <a:p>
            <a:pPr lvl="1">
              <a:lnSpc>
                <a:spcPct val="100000"/>
              </a:lnSpc>
              <a:spcBef>
                <a:spcPts val="0"/>
              </a:spcBef>
              <a:spcAft>
                <a:spcPts val="1200"/>
              </a:spcAft>
            </a:pPr>
            <a:r>
              <a:rPr lang="en-US" sz="20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Additional Notes: </a:t>
            </a:r>
            <a:r>
              <a:rPr lang="en-US" sz="2000" b="1" dirty="0">
                <a:latin typeface="Times New Roman" panose="02020603050405020304" pitchFamily="18" charset="0"/>
                <a:ea typeface="Source Sans Pro" panose="020B0503030403020204" pitchFamily="34" charset="0"/>
                <a:cs typeface="Times New Roman" panose="02020603050405020304" pitchFamily="18" charset="0"/>
              </a:rPr>
              <a:t>You can also use both to add the goals you would like to include from the Self Evaluation and add some new goals. You can also edit the goals that you brought in from the Self Evaluation.</a:t>
            </a:r>
          </a:p>
          <a:p>
            <a:pPr>
              <a:lnSpc>
                <a:spcPct val="100000"/>
              </a:lnSpc>
              <a:spcBef>
                <a:spcPts val="0"/>
              </a:spcBef>
              <a:spcAft>
                <a:spcPts val="600"/>
              </a:spcAft>
            </a:pP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When done, click “Next Section”. </a:t>
            </a:r>
          </a:p>
          <a:p>
            <a:pPr marL="265176" lvl="1" indent="0">
              <a:lnSpc>
                <a:spcPct val="100000"/>
              </a:lnSpc>
              <a:spcBef>
                <a:spcPts val="600"/>
              </a:spcBef>
              <a:spcAft>
                <a:spcPts val="600"/>
              </a:spcAft>
              <a:buNone/>
            </a:pPr>
            <a:endParaRPr lang="en-US" sz="2200" b="1" dirty="0">
              <a:latin typeface="Aptos" panose="020B0004020202020204" pitchFamily="34" charset="0"/>
              <a:ea typeface="Source Sans Pro" panose="020B050303040302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6E445359-338C-E3D1-0668-E8DF11BB6B91}"/>
              </a:ext>
            </a:extLst>
          </p:cNvPr>
          <p:cNvPicPr>
            <a:picLocks noChangeAspect="1"/>
          </p:cNvPicPr>
          <p:nvPr/>
        </p:nvPicPr>
        <p:blipFill>
          <a:blip r:embed="rId3"/>
          <a:stretch>
            <a:fillRect/>
          </a:stretch>
        </p:blipFill>
        <p:spPr>
          <a:xfrm>
            <a:off x="150603" y="4413839"/>
            <a:ext cx="3456916" cy="2127333"/>
          </a:xfrm>
          <a:prstGeom prst="rect">
            <a:avLst/>
          </a:prstGeom>
        </p:spPr>
      </p:pic>
      <p:pic>
        <p:nvPicPr>
          <p:cNvPr id="6" name="Picture 5">
            <a:extLst>
              <a:ext uri="{FF2B5EF4-FFF2-40B4-BE49-F238E27FC236}">
                <a16:creationId xmlns:a16="http://schemas.microsoft.com/office/drawing/2014/main" id="{1DE6E7F6-3400-34CB-81CD-6EEBB25D6B70}"/>
              </a:ext>
            </a:extLst>
          </p:cNvPr>
          <p:cNvPicPr>
            <a:picLocks noChangeAspect="1"/>
          </p:cNvPicPr>
          <p:nvPr/>
        </p:nvPicPr>
        <p:blipFill>
          <a:blip r:embed="rId4"/>
          <a:stretch>
            <a:fillRect/>
          </a:stretch>
        </p:blipFill>
        <p:spPr>
          <a:xfrm>
            <a:off x="3921889" y="4109220"/>
            <a:ext cx="7790447" cy="2647118"/>
          </a:xfrm>
          <a:prstGeom prst="rect">
            <a:avLst/>
          </a:prstGeom>
        </p:spPr>
      </p:pic>
    </p:spTree>
    <p:extLst>
      <p:ext uri="{BB962C8B-B14F-4D97-AF65-F5344CB8AC3E}">
        <p14:creationId xmlns:p14="http://schemas.microsoft.com/office/powerpoint/2010/main" val="2750374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630" y="168737"/>
            <a:ext cx="9972136" cy="671290"/>
          </a:xfrm>
        </p:spPr>
        <p:txBody>
          <a:bodyPr>
            <a:noAutofit/>
          </a:bodyPr>
          <a:lstStyle/>
          <a:p>
            <a:pPr algn="ctr">
              <a:defRPr/>
            </a:pPr>
            <a:r>
              <a:rPr lang="en-US" sz="36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Overall Performance Feedback &amp; Rating</a:t>
            </a:r>
          </a:p>
        </p:txBody>
      </p:sp>
      <p:sp>
        <p:nvSpPr>
          <p:cNvPr id="21507" name="Content Placeholder 2"/>
          <p:cNvSpPr>
            <a:spLocks noGrp="1"/>
          </p:cNvSpPr>
          <p:nvPr>
            <p:ph idx="1"/>
          </p:nvPr>
        </p:nvSpPr>
        <p:spPr>
          <a:xfrm>
            <a:off x="495300" y="1147361"/>
            <a:ext cx="11201400" cy="3924971"/>
          </a:xfrm>
        </p:spPr>
        <p:txBody>
          <a:bodyPr>
            <a:noAutofit/>
          </a:bodyPr>
          <a:lstStyle/>
          <a:p>
            <a:pPr>
              <a:lnSpc>
                <a:spcPct val="100000"/>
              </a:lnSpc>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The</a:t>
            </a:r>
            <a:r>
              <a:rPr lang="en-US" sz="2200" dirty="0">
                <a:latin typeface="Times New Roman" panose="02020603050405020304" pitchFamily="18" charset="0"/>
                <a:ea typeface="Tahoma" panose="020B0604030504040204" pitchFamily="34" charset="0"/>
                <a:cs typeface="Times New Roman" panose="02020603050405020304" pitchFamily="18" charset="0"/>
              </a:rPr>
              <a:t> system calculates the Competency ratings entered and automatically fills in the Overall Rating for you. </a:t>
            </a:r>
          </a:p>
          <a:p>
            <a:pPr lvl="1">
              <a:lnSpc>
                <a:spcPct val="100000"/>
              </a:lnSpc>
              <a:spcAft>
                <a:spcPts val="1200"/>
              </a:spcAft>
            </a:pPr>
            <a:r>
              <a:rPr lang="en-US" sz="22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Note:</a:t>
            </a:r>
            <a:r>
              <a:rPr lang="en-US" sz="2200" dirty="0">
                <a:latin typeface="Times New Roman" panose="02020603050405020304" pitchFamily="18" charset="0"/>
                <a:ea typeface="Tahoma" panose="020B0604030504040204" pitchFamily="34" charset="0"/>
                <a:cs typeface="Times New Roman" panose="02020603050405020304" pitchFamily="18" charset="0"/>
              </a:rPr>
              <a:t> The only way to adjust the Overall Rating is to adjust the Competency ratings.</a:t>
            </a:r>
          </a:p>
          <a:p>
            <a:pPr>
              <a:lnSpc>
                <a:spcPct val="100000"/>
              </a:lnSpc>
              <a:spcBef>
                <a:spcPts val="0"/>
              </a:spcBef>
              <a:spcAft>
                <a:spcPts val="1200"/>
              </a:spcAft>
            </a:pPr>
            <a:r>
              <a:rPr lang="en-US" sz="2200" dirty="0">
                <a:latin typeface="Times New Roman" panose="02020603050405020304" pitchFamily="18" charset="0"/>
                <a:ea typeface="Tahoma" panose="020B0604030504040204" pitchFamily="34" charset="0"/>
                <a:cs typeface="Times New Roman" panose="02020603050405020304" pitchFamily="18" charset="0"/>
              </a:rPr>
              <a:t>P</a:t>
            </a:r>
            <a:r>
              <a:rPr lang="en-US" sz="2200" dirty="0">
                <a:latin typeface="Times New Roman" panose="02020603050405020304" pitchFamily="18" charset="0"/>
                <a:ea typeface="Source Sans Pro" panose="020B0503030403020204" pitchFamily="34" charset="0"/>
                <a:cs typeface="Times New Roman" panose="02020603050405020304" pitchFamily="18" charset="0"/>
              </a:rPr>
              <a:t>rovide an overall performance summary (narrative) – </a:t>
            </a:r>
            <a:r>
              <a:rPr lang="en-US" sz="22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it should be brief, especially if you elaborated extensively in other sections of the review. </a:t>
            </a:r>
          </a:p>
          <a:p>
            <a:pPr>
              <a:lnSpc>
                <a:spcPct val="100000"/>
              </a:lnSpc>
              <a:spcBef>
                <a:spcPts val="0"/>
              </a:spcBef>
              <a:spcAft>
                <a:spcPts val="1200"/>
              </a:spcAft>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The Summary button allows you to view the whole review before submitting it.</a:t>
            </a:r>
          </a:p>
          <a:p>
            <a:pPr>
              <a:lnSpc>
                <a:spcPct val="100000"/>
              </a:lnSpc>
              <a:spcBef>
                <a:spcPts val="0"/>
              </a:spcBef>
              <a:spcAft>
                <a:spcPts val="1200"/>
              </a:spcAft>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Once done reviewing and there are no adjustments to be made, you can click “Submit Evaluation”. Another screen will pop up; click “Continue”. </a:t>
            </a:r>
          </a:p>
          <a:p>
            <a:pPr>
              <a:lnSpc>
                <a:spcPct val="100000"/>
              </a:lnSpc>
              <a:spcBef>
                <a:spcPts val="0"/>
              </a:spcBef>
              <a:spcAft>
                <a:spcPts val="1200"/>
              </a:spcAft>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The review is now viewable for your team member in advance of your meeting. </a:t>
            </a:r>
          </a:p>
        </p:txBody>
      </p:sp>
      <p:pic>
        <p:nvPicPr>
          <p:cNvPr id="4" name="Picture 3">
            <a:extLst>
              <a:ext uri="{FF2B5EF4-FFF2-40B4-BE49-F238E27FC236}">
                <a16:creationId xmlns:a16="http://schemas.microsoft.com/office/drawing/2014/main" id="{07E2E967-AD2C-60D5-D4E8-0DF8BE209328}"/>
              </a:ext>
            </a:extLst>
          </p:cNvPr>
          <p:cNvPicPr>
            <a:picLocks noChangeAspect="1"/>
          </p:cNvPicPr>
          <p:nvPr/>
        </p:nvPicPr>
        <p:blipFill>
          <a:blip r:embed="rId2"/>
          <a:srcRect b="12597"/>
          <a:stretch>
            <a:fillRect/>
          </a:stretch>
        </p:blipFill>
        <p:spPr>
          <a:xfrm>
            <a:off x="600974" y="5303210"/>
            <a:ext cx="11201400" cy="1170731"/>
          </a:xfrm>
          <a:prstGeom prst="rect">
            <a:avLst/>
          </a:prstGeom>
        </p:spPr>
      </p:pic>
    </p:spTree>
    <p:extLst>
      <p:ext uri="{BB962C8B-B14F-4D97-AF65-F5344CB8AC3E}">
        <p14:creationId xmlns:p14="http://schemas.microsoft.com/office/powerpoint/2010/main" val="1635288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31439-C3F7-9089-0A5C-2C75C5C4B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8EC9C-3262-49E2-D93E-574CF46DF1F2}"/>
              </a:ext>
            </a:extLst>
          </p:cNvPr>
          <p:cNvSpPr>
            <a:spLocks noGrp="1"/>
          </p:cNvSpPr>
          <p:nvPr>
            <p:ph type="title"/>
          </p:nvPr>
        </p:nvSpPr>
        <p:spPr>
          <a:xfrm>
            <a:off x="1168399" y="168737"/>
            <a:ext cx="9105661" cy="671290"/>
          </a:xfrm>
        </p:spPr>
        <p:txBody>
          <a:bodyPr>
            <a:noAutofit/>
          </a:bodyPr>
          <a:lstStyle/>
          <a:p>
            <a:pPr algn="ctr">
              <a:defRPr/>
            </a:pPr>
            <a:r>
              <a:rPr lang="en-US" sz="36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Print Preview</a:t>
            </a:r>
          </a:p>
        </p:txBody>
      </p:sp>
      <p:sp>
        <p:nvSpPr>
          <p:cNvPr id="21507" name="Content Placeholder 2">
            <a:extLst>
              <a:ext uri="{FF2B5EF4-FFF2-40B4-BE49-F238E27FC236}">
                <a16:creationId xmlns:a16="http://schemas.microsoft.com/office/drawing/2014/main" id="{8E76FACF-1338-B332-9D18-E5C39828993C}"/>
              </a:ext>
            </a:extLst>
          </p:cNvPr>
          <p:cNvSpPr>
            <a:spLocks noGrp="1"/>
          </p:cNvSpPr>
          <p:nvPr>
            <p:ph idx="1"/>
          </p:nvPr>
        </p:nvSpPr>
        <p:spPr>
          <a:xfrm>
            <a:off x="495300" y="1190541"/>
            <a:ext cx="11486791" cy="1854584"/>
          </a:xfrm>
        </p:spPr>
        <p:txBody>
          <a:bodyPr>
            <a:noAutofit/>
          </a:bodyPr>
          <a:lstStyle/>
          <a:p>
            <a:pPr>
              <a:lnSpc>
                <a:spcPct val="100000"/>
              </a:lnSpc>
            </a:pPr>
            <a:r>
              <a:rPr lang="en-US" sz="2700" dirty="0">
                <a:latin typeface="Times New Roman" panose="02020603050405020304" pitchFamily="18" charset="0"/>
                <a:ea typeface="Source Sans Pro" panose="020B0503030403020204" pitchFamily="34" charset="0"/>
                <a:cs typeface="Times New Roman" panose="02020603050405020304" pitchFamily="18" charset="0"/>
              </a:rPr>
              <a:t>Once you submit the evaluation, the home screen appears with additional options.</a:t>
            </a:r>
          </a:p>
          <a:p>
            <a:pPr lvl="1">
              <a:lnSpc>
                <a:spcPct val="100000"/>
              </a:lnSpc>
            </a:pPr>
            <a:r>
              <a:rPr lang="en-US" sz="2500" dirty="0">
                <a:latin typeface="Times New Roman" panose="02020603050405020304" pitchFamily="18" charset="0"/>
                <a:ea typeface="Source Sans Pro" panose="020B0503030403020204" pitchFamily="34" charset="0"/>
                <a:cs typeface="Times New Roman" panose="02020603050405020304" pitchFamily="18" charset="0"/>
              </a:rPr>
              <a:t>By clicking </a:t>
            </a:r>
            <a:r>
              <a:rPr lang="en-US" sz="2500" b="1" i="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Print</a:t>
            </a:r>
            <a:r>
              <a:rPr lang="en-US" sz="2500" dirty="0">
                <a:latin typeface="Times New Roman" panose="02020603050405020304" pitchFamily="18" charset="0"/>
                <a:ea typeface="Source Sans Pro" panose="020B0503030403020204" pitchFamily="34" charset="0"/>
                <a:cs typeface="Times New Roman" panose="02020603050405020304" pitchFamily="18" charset="0"/>
              </a:rPr>
              <a:t>, you can select </a:t>
            </a:r>
            <a:r>
              <a:rPr lang="en-US" sz="2500" b="1" i="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Print Preview </a:t>
            </a:r>
            <a:r>
              <a:rPr lang="en-US" sz="2500" dirty="0">
                <a:latin typeface="Times New Roman" panose="02020603050405020304" pitchFamily="18" charset="0"/>
                <a:ea typeface="Source Sans Pro" panose="020B0503030403020204" pitchFamily="34" charset="0"/>
                <a:cs typeface="Times New Roman" panose="02020603050405020304" pitchFamily="18" charset="0"/>
              </a:rPr>
              <a:t>to see a polished version of the review.</a:t>
            </a:r>
          </a:p>
          <a:p>
            <a:pPr lvl="1">
              <a:lnSpc>
                <a:spcPct val="100000"/>
              </a:lnSpc>
            </a:pPr>
            <a:r>
              <a:rPr lang="en-US" sz="2500" dirty="0">
                <a:latin typeface="Times New Roman" panose="02020603050405020304" pitchFamily="18" charset="0"/>
                <a:ea typeface="Source Sans Pro" panose="020B0503030403020204" pitchFamily="34" charset="0"/>
                <a:cs typeface="Times New Roman" panose="02020603050405020304" pitchFamily="18" charset="0"/>
              </a:rPr>
              <a:t>You won’t be using the Copy, Pause, or Launch Survey options.</a:t>
            </a:r>
            <a:endParaRPr lang="en-US" sz="2400" dirty="0">
              <a:latin typeface="Times New Roman" panose="02020603050405020304" pitchFamily="18" charset="0"/>
              <a:ea typeface="Source Sans Pro" panose="020B0503030403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CBFB781-547C-4F9B-8D18-809278ED4D40}"/>
              </a:ext>
            </a:extLst>
          </p:cNvPr>
          <p:cNvPicPr>
            <a:picLocks noChangeAspect="1"/>
          </p:cNvPicPr>
          <p:nvPr/>
        </p:nvPicPr>
        <p:blipFill>
          <a:blip r:embed="rId2"/>
          <a:srcRect r="8176" b="11218"/>
          <a:stretch>
            <a:fillRect/>
          </a:stretch>
        </p:blipFill>
        <p:spPr>
          <a:xfrm>
            <a:off x="2009761" y="3882470"/>
            <a:ext cx="7671570" cy="2190527"/>
          </a:xfrm>
          <a:prstGeom prst="rect">
            <a:avLst/>
          </a:prstGeom>
        </p:spPr>
      </p:pic>
    </p:spTree>
    <p:extLst>
      <p:ext uri="{BB962C8B-B14F-4D97-AF65-F5344CB8AC3E}">
        <p14:creationId xmlns:p14="http://schemas.microsoft.com/office/powerpoint/2010/main" val="3589532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EBE92F-A42C-ABFE-4874-5E499DFFEFE7}"/>
            </a:ext>
          </a:extLst>
        </p:cNvPr>
        <p:cNvGrpSpPr/>
        <p:nvPr/>
      </p:nvGrpSpPr>
      <p:grpSpPr>
        <a:xfrm>
          <a:off x="0" y="0"/>
          <a:ext cx="0" cy="0"/>
          <a:chOff x="0" y="0"/>
          <a:chExt cx="0" cy="0"/>
        </a:xfrm>
      </p:grpSpPr>
      <p:sp useBgFill="1">
        <p:nvSpPr>
          <p:cNvPr id="21512" name="Rectangle 215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726D1-29B7-8F5F-7C4C-670D86364A47}"/>
              </a:ext>
            </a:extLst>
          </p:cNvPr>
          <p:cNvSpPr>
            <a:spLocks noGrp="1"/>
          </p:cNvSpPr>
          <p:nvPr>
            <p:ph type="title"/>
          </p:nvPr>
        </p:nvSpPr>
        <p:spPr>
          <a:xfrm>
            <a:off x="544831" y="163575"/>
            <a:ext cx="3779520" cy="703852"/>
          </a:xfrm>
        </p:spPr>
        <p:txBody>
          <a:bodyPr>
            <a:normAutofit/>
          </a:bodyPr>
          <a:lstStyle/>
          <a:p>
            <a:pPr>
              <a:defRPr/>
            </a:pPr>
            <a:r>
              <a:rPr lang="en-US"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Review Meeting</a:t>
            </a:r>
          </a:p>
        </p:txBody>
      </p:sp>
      <p:cxnSp>
        <p:nvCxnSpPr>
          <p:cNvPr id="21514" name="Straight Connector 21513">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507" name="Content Placeholder 2">
            <a:extLst>
              <a:ext uri="{FF2B5EF4-FFF2-40B4-BE49-F238E27FC236}">
                <a16:creationId xmlns:a16="http://schemas.microsoft.com/office/drawing/2014/main" id="{0A4ADFAD-DC19-2D94-90CB-4FB0B3D627A6}"/>
              </a:ext>
            </a:extLst>
          </p:cNvPr>
          <p:cNvSpPr>
            <a:spLocks noGrp="1"/>
          </p:cNvSpPr>
          <p:nvPr>
            <p:ph idx="1"/>
          </p:nvPr>
        </p:nvSpPr>
        <p:spPr>
          <a:xfrm>
            <a:off x="358140" y="1194576"/>
            <a:ext cx="5166360" cy="3666980"/>
          </a:xfrm>
        </p:spPr>
        <p:txBody>
          <a:bodyPr>
            <a:normAutofit/>
          </a:bodyPr>
          <a:lstStyle/>
          <a:p>
            <a:r>
              <a:rPr lang="en-US" sz="2200" dirty="0">
                <a:latin typeface="Times New Roman" panose="02020603050405020304" pitchFamily="18" charset="0"/>
                <a:ea typeface="Source Sans Pro" panose="020B0503030403020204" pitchFamily="34" charset="0"/>
                <a:cs typeface="Times New Roman" panose="02020603050405020304" pitchFamily="18" charset="0"/>
              </a:rPr>
              <a:t>Next, schedule the meeting with your team member to discuss the review and answer any questions. </a:t>
            </a:r>
          </a:p>
          <a:p>
            <a:r>
              <a:rPr lang="en-US" sz="2200" dirty="0">
                <a:latin typeface="Times New Roman" panose="02020603050405020304" pitchFamily="18" charset="0"/>
                <a:ea typeface="Source Sans Pro" panose="020B0503030403020204" pitchFamily="34" charset="0"/>
                <a:cs typeface="Times New Roman" panose="02020603050405020304" pitchFamily="18" charset="0"/>
              </a:rPr>
              <a:t>Once the meeting has occurred, add notes to the Comments section indicating the date and time of the meeting, and select </a:t>
            </a:r>
            <a:r>
              <a:rPr lang="en-US" sz="2200" b="1" i="1" dirty="0">
                <a:latin typeface="Times New Roman" panose="02020603050405020304" pitchFamily="18" charset="0"/>
                <a:ea typeface="Source Sans Pro" panose="020B0503030403020204" pitchFamily="34" charset="0"/>
                <a:cs typeface="Times New Roman" panose="02020603050405020304" pitchFamily="18" charset="0"/>
              </a:rPr>
              <a:t>Complete Task</a:t>
            </a:r>
            <a:r>
              <a:rPr lang="en-US" sz="2200" dirty="0">
                <a:latin typeface="Times New Roman" panose="02020603050405020304" pitchFamily="18" charset="0"/>
                <a:ea typeface="Source Sans Pro" panose="020B0503030403020204" pitchFamily="34" charset="0"/>
                <a:cs typeface="Times New Roman" panose="02020603050405020304" pitchFamily="18" charset="0"/>
              </a:rPr>
              <a:t>.</a:t>
            </a:r>
          </a:p>
        </p:txBody>
      </p:sp>
      <p:pic>
        <p:nvPicPr>
          <p:cNvPr id="2050" name="Picture 2">
            <a:extLst>
              <a:ext uri="{FF2B5EF4-FFF2-40B4-BE49-F238E27FC236}">
                <a16:creationId xmlns:a16="http://schemas.microsoft.com/office/drawing/2014/main" id="{76DF7295-C983-0F0C-A915-7AC28FAC50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27" b="36510"/>
          <a:stretch>
            <a:fillRect/>
          </a:stretch>
        </p:blipFill>
        <p:spPr bwMode="auto">
          <a:xfrm>
            <a:off x="5964556" y="352423"/>
            <a:ext cx="6055995" cy="587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132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6933" y="284503"/>
            <a:ext cx="3836276" cy="686508"/>
          </a:xfrm>
        </p:spPr>
        <p:txBody>
          <a:bodyPr>
            <a:normAutofit/>
          </a:bodyPr>
          <a:lstStyle/>
          <a:p>
            <a:pPr algn="ctr">
              <a:lnSpc>
                <a:spcPct val="80000"/>
              </a:lnSpc>
              <a:buClr>
                <a:schemeClr val="accent1"/>
              </a:buClr>
              <a:defRPr/>
            </a:pPr>
            <a:r>
              <a:rPr lang="en-US"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Signatures</a:t>
            </a:r>
            <a:endParaRPr lang="en-US" sz="4400"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21507" name="Content Placeholder 2"/>
          <p:cNvSpPr>
            <a:spLocks noGrp="1"/>
          </p:cNvSpPr>
          <p:nvPr>
            <p:ph idx="1"/>
          </p:nvPr>
        </p:nvSpPr>
        <p:spPr>
          <a:xfrm>
            <a:off x="571589" y="2053899"/>
            <a:ext cx="11048821" cy="4519597"/>
          </a:xfrm>
        </p:spPr>
        <p:txBody>
          <a:bodyPr>
            <a:noAutofit/>
          </a:bodyPr>
          <a:lstStyle/>
          <a:p>
            <a:pPr eaLnBrk="1" hangingPunct="1">
              <a:lnSpc>
                <a:spcPct val="100000"/>
              </a:lnSpc>
              <a:spcAft>
                <a:spcPts val="6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Next, click </a:t>
            </a:r>
            <a:r>
              <a:rPr 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“Approve &amp; Sign”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p>
          <a:p>
            <a:pPr eaLnBrk="1" hangingPunct="1">
              <a:lnSpc>
                <a:spcPct val="100000"/>
              </a:lnSpc>
              <a:spcAft>
                <a:spcPts val="6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You can now enter comments (optional). The system will default to an Auto Generated signature and that is recommended (you could draw it). When ready, click Submit.   </a:t>
            </a:r>
          </a:p>
          <a:p>
            <a:pPr eaLnBrk="1" hangingPunct="1">
              <a:lnSpc>
                <a:spcPct val="100000"/>
              </a:lnSpc>
              <a:spcAft>
                <a:spcPts val="600"/>
              </a:spcAft>
            </a:pPr>
            <a:r>
              <a:rPr lang="en-US" sz="28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Signatures Order: </a:t>
            </a:r>
          </a:p>
          <a:p>
            <a:pPr marL="722376" lvl="1" indent="-457200">
              <a:lnSpc>
                <a:spcPct val="100000"/>
              </a:lnSpc>
              <a:spcAft>
                <a:spcPts val="600"/>
              </a:spcAft>
              <a:buFont typeface="+mj-lt"/>
              <a:buAutoNum type="arabicPeriod"/>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Manager of the Managerial Employee</a:t>
            </a:r>
          </a:p>
          <a:p>
            <a:pPr marL="722376" lvl="1" indent="-457200">
              <a:lnSpc>
                <a:spcPct val="100000"/>
              </a:lnSpc>
              <a:spcAft>
                <a:spcPts val="600"/>
              </a:spcAft>
              <a:buFont typeface="+mj-lt"/>
              <a:buAutoNum type="arabicPeriod"/>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Manager of that Manager (2</a:t>
            </a:r>
            <a:r>
              <a:rPr lang="en-US" sz="2200" baseline="30000" dirty="0">
                <a:latin typeface="Times New Roman" panose="02020603050405020304" pitchFamily="18" charset="0"/>
                <a:ea typeface="Source Sans Pro" panose="020B0503030403020204" pitchFamily="34" charset="0"/>
                <a:cs typeface="Times New Roman" panose="02020603050405020304" pitchFamily="18" charset="0"/>
              </a:rPr>
              <a:t>nd</a:t>
            </a:r>
            <a:r>
              <a:rPr lang="en-US" sz="2200" dirty="0">
                <a:latin typeface="Times New Roman" panose="02020603050405020304" pitchFamily="18" charset="0"/>
                <a:ea typeface="Source Sans Pro" panose="020B0503030403020204" pitchFamily="34" charset="0"/>
                <a:cs typeface="Times New Roman" panose="02020603050405020304" pitchFamily="18" charset="0"/>
              </a:rPr>
              <a:t> level)</a:t>
            </a:r>
          </a:p>
          <a:p>
            <a:pPr marL="722376" lvl="1" indent="-457200">
              <a:lnSpc>
                <a:spcPct val="100000"/>
              </a:lnSpc>
              <a:spcAft>
                <a:spcPts val="600"/>
              </a:spcAft>
              <a:buFont typeface="+mj-lt"/>
              <a:buAutoNum type="arabicPeriod"/>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Employee</a:t>
            </a:r>
          </a:p>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The Employee signature acknowledges receipt of the review, not necessarily agreement. The employee should use the Comments section to document concerns.</a:t>
            </a:r>
          </a:p>
          <a:p>
            <a:pPr marL="265176" lvl="1" indent="0">
              <a:lnSpc>
                <a:spcPct val="100000"/>
              </a:lnSpc>
              <a:buNone/>
            </a:pPr>
            <a:endParaRPr lang="en-US" sz="2400" dirty="0">
              <a:latin typeface="Source Sans Pro" panose="020B0503030403020204" pitchFamily="34" charset="0"/>
              <a:ea typeface="Source Sans Pro" panose="020B0503030403020204" pitchFamily="34" charset="0"/>
              <a:cs typeface="Tahoma" panose="020B0604030504040204" pitchFamily="34" charset="0"/>
            </a:endParaRPr>
          </a:p>
          <a:p>
            <a:pPr marL="457200" lvl="1" indent="0">
              <a:buNone/>
            </a:pPr>
            <a:endParaRPr lang="en-US" sz="21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AE87DEED-445B-737B-29D2-20C0A5828C93}"/>
              </a:ext>
            </a:extLst>
          </p:cNvPr>
          <p:cNvPicPr>
            <a:picLocks noChangeAspect="1"/>
          </p:cNvPicPr>
          <p:nvPr/>
        </p:nvPicPr>
        <p:blipFill>
          <a:blip r:embed="rId2"/>
          <a:srcRect t="9903" b="20877"/>
          <a:stretch>
            <a:fillRect/>
          </a:stretch>
        </p:blipFill>
        <p:spPr>
          <a:xfrm>
            <a:off x="259079" y="1156731"/>
            <a:ext cx="11673840" cy="797712"/>
          </a:xfrm>
          <a:prstGeom prst="rect">
            <a:avLst/>
          </a:prstGeom>
        </p:spPr>
      </p:pic>
    </p:spTree>
    <p:extLst>
      <p:ext uri="{BB962C8B-B14F-4D97-AF65-F5344CB8AC3E}">
        <p14:creationId xmlns:p14="http://schemas.microsoft.com/office/powerpoint/2010/main" val="336056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0953" y="288909"/>
            <a:ext cx="4988999" cy="671290"/>
          </a:xfrm>
        </p:spPr>
        <p:txBody>
          <a:bodyPr>
            <a:normAutofit fontScale="90000"/>
          </a:bodyPr>
          <a:lstStyle/>
          <a:p>
            <a:pPr algn="ctr"/>
            <a:r>
              <a:rPr lang="en-US" sz="40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New Hire Guidance</a:t>
            </a:r>
          </a:p>
        </p:txBody>
      </p:sp>
      <p:sp>
        <p:nvSpPr>
          <p:cNvPr id="3" name="Content Placeholder 2"/>
          <p:cNvSpPr>
            <a:spLocks noGrp="1"/>
          </p:cNvSpPr>
          <p:nvPr>
            <p:ph idx="1"/>
          </p:nvPr>
        </p:nvSpPr>
        <p:spPr>
          <a:xfrm>
            <a:off x="361950" y="1136556"/>
            <a:ext cx="11706225" cy="4177316"/>
          </a:xfrm>
        </p:spPr>
        <p:txBody>
          <a:bodyPr>
            <a:normAutofit/>
          </a:bodyPr>
          <a:lstStyle/>
          <a:p>
            <a:pPr>
              <a:lnSpc>
                <a:spcPct val="110000"/>
              </a:lnSpc>
              <a:spcBef>
                <a:spcPts val="600"/>
              </a:spcBef>
              <a:spcAft>
                <a:spcPts val="1200"/>
              </a:spcAft>
            </a:pPr>
            <a:r>
              <a:rPr lang="en-US" sz="2400" b="1" dirty="0">
                <a:latin typeface="Times New Roman" panose="02020603050405020304" pitchFamily="18" charset="0"/>
                <a:ea typeface="Source Sans Pro" panose="020B0503030403020204" pitchFamily="34" charset="0"/>
                <a:cs typeface="Times New Roman" panose="02020603050405020304" pitchFamily="18" charset="0"/>
              </a:rPr>
              <a:t>New Hire Goal Sheet (a writable pdf) </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for New Hire Managerial employees – available on the HR site (Organizational Development &gt; Manager’s Toolkit &gt; Supervisor’s Checklist When Hiring a New Employee)</a:t>
            </a:r>
          </a:p>
          <a:p>
            <a:pPr lvl="1">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Outside of system, easy option to provide goals to a New Hire that starts mid-cycle</a:t>
            </a:r>
          </a:p>
          <a:p>
            <a:pPr>
              <a:spcBef>
                <a:spcPts val="600"/>
              </a:spcBef>
              <a:spcAft>
                <a:spcPts val="6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a:t>
            </a:r>
            <a:r>
              <a:rPr lang="en-US" sz="2200" b="1" dirty="0">
                <a:latin typeface="Times New Roman" panose="02020603050405020304" pitchFamily="18" charset="0"/>
                <a:ea typeface="Tahoma" panose="020B0604030504040204" pitchFamily="34" charset="0"/>
                <a:cs typeface="Times New Roman" panose="02020603050405020304" pitchFamily="18" charset="0"/>
              </a:rPr>
              <a:t>Benefits of completion for New Hires:</a:t>
            </a:r>
          </a:p>
          <a:p>
            <a:pPr lvl="1">
              <a:lnSpc>
                <a:spcPct val="100000"/>
              </a:lnSpc>
              <a:spcBef>
                <a:spcPts val="600"/>
              </a:spcBef>
              <a:spcAft>
                <a:spcPts val="600"/>
              </a:spcAft>
            </a:pPr>
            <a:r>
              <a:rPr lang="en-US" sz="2200" dirty="0">
                <a:latin typeface="Times New Roman" panose="02020603050405020304" pitchFamily="18" charset="0"/>
                <a:ea typeface="Tahoma" panose="020B0604030504040204" pitchFamily="34" charset="0"/>
                <a:cs typeface="Times New Roman" panose="02020603050405020304" pitchFamily="18" charset="0"/>
              </a:rPr>
              <a:t>Provides an opportunity for the new Managerial Employee and their manager to agree upon and document goals (if not previously done)</a:t>
            </a:r>
            <a:r>
              <a:rPr lang="en-US" sz="2200"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p>
          <a:p>
            <a:pPr lvl="1">
              <a:lnSpc>
                <a:spcPct val="100000"/>
              </a:lnSpc>
              <a:spcBef>
                <a:spcPts val="600"/>
              </a:spcBef>
              <a:spcAft>
                <a:spcPts val="600"/>
              </a:spcAft>
            </a:pPr>
            <a:r>
              <a:rPr lang="en-US" sz="2200"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Facilitates next year’s review </a:t>
            </a:r>
          </a:p>
          <a:p>
            <a:pPr marL="0" indent="0">
              <a:lnSpc>
                <a:spcPct val="100000"/>
              </a:lnSpc>
              <a:buNone/>
            </a:pPr>
            <a:endParaRPr lang="en-US" sz="2400" dirty="0">
              <a:ea typeface="Source Sans Pro" panose="020B0503030403020204" pitchFamily="34" charset="0"/>
              <a:cs typeface="Tahoma" panose="020B0604030504040204" pitchFamily="34" charset="0"/>
            </a:endParaRPr>
          </a:p>
          <a:p>
            <a:pPr marL="91440" indent="0">
              <a:lnSpc>
                <a:spcPct val="110000"/>
              </a:lnSpc>
              <a:spcBef>
                <a:spcPts val="600"/>
              </a:spcBef>
              <a:spcAft>
                <a:spcPts val="600"/>
              </a:spcAft>
              <a:buNone/>
            </a:pPr>
            <a:endParaRPr lang="en-US" sz="19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rotWithShape="1">
          <a:blip r:embed="rId3"/>
          <a:srcRect l="18138" t="14620" r="16897" b="12275"/>
          <a:stretch/>
        </p:blipFill>
        <p:spPr>
          <a:xfrm>
            <a:off x="8713076" y="5052661"/>
            <a:ext cx="2825781" cy="1589877"/>
          </a:xfrm>
          <a:prstGeom prst="rect">
            <a:avLst/>
          </a:prstGeom>
        </p:spPr>
      </p:pic>
    </p:spTree>
    <p:extLst>
      <p:ext uri="{BB962C8B-B14F-4D97-AF65-F5344CB8AC3E}">
        <p14:creationId xmlns:p14="http://schemas.microsoft.com/office/powerpoint/2010/main" val="338342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C84FFB-E464-A7B7-C121-6461C02BFB70}"/>
              </a:ext>
            </a:extLst>
          </p:cNvPr>
          <p:cNvSpPr>
            <a:spLocks noGrp="1"/>
          </p:cNvSpPr>
          <p:nvPr>
            <p:ph type="title"/>
          </p:nvPr>
        </p:nvSpPr>
        <p:spPr>
          <a:xfrm>
            <a:off x="357255" y="1171300"/>
            <a:ext cx="3298573" cy="1386965"/>
          </a:xfrm>
        </p:spPr>
        <p:txBody>
          <a:bodyPr anchor="t">
            <a:normAutofit/>
          </a:bodyPr>
          <a:lstStyle/>
          <a:p>
            <a:pPr algn="ct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Reviewer Keys to Success</a:t>
            </a:r>
          </a:p>
        </p:txBody>
      </p:sp>
      <p:sp>
        <p:nvSpPr>
          <p:cNvPr id="6" name="Content Placeholder 5">
            <a:extLst>
              <a:ext uri="{FF2B5EF4-FFF2-40B4-BE49-F238E27FC236}">
                <a16:creationId xmlns:a16="http://schemas.microsoft.com/office/drawing/2014/main" id="{20A1BAFC-9944-1F6C-F173-336800EAC458}"/>
              </a:ext>
            </a:extLst>
          </p:cNvPr>
          <p:cNvSpPr>
            <a:spLocks noGrp="1"/>
          </p:cNvSpPr>
          <p:nvPr>
            <p:ph idx="1"/>
          </p:nvPr>
        </p:nvSpPr>
        <p:spPr>
          <a:xfrm>
            <a:off x="4171307" y="457788"/>
            <a:ext cx="7874274" cy="5942423"/>
          </a:xfrm>
        </p:spPr>
        <p:txBody>
          <a:bodyPr>
            <a:normAutofit fontScale="62500" lnSpcReduction="20000"/>
          </a:bodyPr>
          <a:lstStyle/>
          <a:p>
            <a:pPr>
              <a:spcAft>
                <a:spcPts val="1200"/>
              </a:spcAft>
              <a:buSzPct val="100000"/>
            </a:pPr>
            <a:r>
              <a:rPr lang="en-US" sz="3500" dirty="0">
                <a:latin typeface="Times New Roman" panose="02020603050405020304" pitchFamily="18" charset="0"/>
                <a:ea typeface="Source Sans Pro" panose="020B0503030403020204" pitchFamily="34" charset="0"/>
                <a:cs typeface="Times New Roman" panose="02020603050405020304" pitchFamily="18" charset="0"/>
              </a:rPr>
              <a:t> Demonstrate respect and confidentiality</a:t>
            </a:r>
          </a:p>
          <a:p>
            <a:pPr>
              <a:spcBef>
                <a:spcPts val="600"/>
              </a:spcBef>
              <a:spcAft>
                <a:spcPts val="1200"/>
              </a:spcAft>
            </a:pPr>
            <a:r>
              <a:rPr lang="en-US" sz="3500" dirty="0">
                <a:latin typeface="Times New Roman" panose="02020603050405020304" pitchFamily="18" charset="0"/>
                <a:ea typeface="Source Sans Pro" panose="020B0503030403020204" pitchFamily="34" charset="0"/>
                <a:cs typeface="Times New Roman" panose="02020603050405020304" pitchFamily="18" charset="0"/>
              </a:rPr>
              <a:t> Encourage conversation at the review meeting</a:t>
            </a:r>
          </a:p>
          <a:p>
            <a:pPr>
              <a:spcBef>
                <a:spcPts val="600"/>
              </a:spcBef>
              <a:spcAft>
                <a:spcPts val="1200"/>
              </a:spcAft>
            </a:pPr>
            <a:r>
              <a:rPr lang="en-US" sz="3500" dirty="0">
                <a:latin typeface="Times New Roman" panose="02020603050405020304" pitchFamily="18" charset="0"/>
                <a:ea typeface="Source Sans Pro" panose="020B0503030403020204" pitchFamily="34" charset="0"/>
                <a:cs typeface="Times New Roman" panose="02020603050405020304" pitchFamily="18" charset="0"/>
              </a:rPr>
              <a:t> Track performance year-round (positive and negative)   </a:t>
            </a:r>
          </a:p>
          <a:p>
            <a:pPr>
              <a:spcBef>
                <a:spcPts val="600"/>
              </a:spcBef>
              <a:spcAft>
                <a:spcPts val="1200"/>
              </a:spcAft>
            </a:pPr>
            <a:r>
              <a:rPr lang="en-US" sz="3500" dirty="0">
                <a:latin typeface="Times New Roman" panose="02020603050405020304" pitchFamily="18" charset="0"/>
                <a:ea typeface="Source Sans Pro" panose="020B0503030403020204" pitchFamily="34" charset="0"/>
                <a:cs typeface="Times New Roman" panose="02020603050405020304" pitchFamily="18" charset="0"/>
              </a:rPr>
              <a:t> More frequent feedback means fewer review-time surprises</a:t>
            </a:r>
          </a:p>
          <a:p>
            <a:pPr>
              <a:spcBef>
                <a:spcPts val="600"/>
              </a:spcBef>
              <a:spcAft>
                <a:spcPts val="1200"/>
              </a:spcAft>
            </a:pPr>
            <a:r>
              <a:rPr lang="en-US" sz="3500" dirty="0">
                <a:latin typeface="Times New Roman" panose="02020603050405020304" pitchFamily="18" charset="0"/>
                <a:ea typeface="Source Sans Pro" panose="020B0503030403020204" pitchFamily="34" charset="0"/>
                <a:cs typeface="Times New Roman" panose="02020603050405020304" pitchFamily="18" charset="0"/>
              </a:rPr>
              <a:t>Without specific narrative and accurate ratings, subpar performance is unlikely to change!</a:t>
            </a:r>
          </a:p>
          <a:p>
            <a:pPr>
              <a:spcBef>
                <a:spcPts val="600"/>
              </a:spcBef>
              <a:spcAft>
                <a:spcPts val="1200"/>
              </a:spcAft>
            </a:pPr>
            <a:r>
              <a:rPr lang="en-US" sz="3500" dirty="0">
                <a:latin typeface="Times New Roman" panose="02020603050405020304" pitchFamily="18" charset="0"/>
                <a:ea typeface="Source Sans Pro" panose="020B0503030403020204" pitchFamily="34" charset="0"/>
                <a:cs typeface="Times New Roman" panose="02020603050405020304" pitchFamily="18" charset="0"/>
              </a:rPr>
              <a:t>Avoid the Halo/Horns Effect (a rater bias in which excellence (halo) or poor performance (horns) in one area skews ratings across all competencies).</a:t>
            </a:r>
          </a:p>
          <a:p>
            <a:pPr>
              <a:spcBef>
                <a:spcPts val="600"/>
              </a:spcBef>
              <a:spcAft>
                <a:spcPts val="1200"/>
              </a:spcAft>
            </a:pPr>
            <a:r>
              <a:rPr lang="en-US" sz="3500" dirty="0">
                <a:latin typeface="Times New Roman" panose="02020603050405020304" pitchFamily="18" charset="0"/>
                <a:ea typeface="Source Sans Pro" panose="020B0503030403020204" pitchFamily="34" charset="0"/>
                <a:cs typeface="Times New Roman" panose="02020603050405020304" pitchFamily="18" charset="0"/>
              </a:rPr>
              <a:t> Avoid recency bias! The review must be an </a:t>
            </a:r>
            <a:r>
              <a:rPr lang="en-US" sz="3500" b="1" i="1" dirty="0">
                <a:solidFill>
                  <a:schemeClr val="accent4">
                    <a:lumMod val="75000"/>
                  </a:schemeClr>
                </a:solidFill>
                <a:latin typeface="Times New Roman" panose="02020603050405020304" pitchFamily="18" charset="0"/>
                <a:ea typeface="Source Sans Pro" panose="020B0503030403020204" pitchFamily="34" charset="0"/>
                <a:cs typeface="Times New Roman" panose="02020603050405020304" pitchFamily="18" charset="0"/>
              </a:rPr>
              <a:t>annual</a:t>
            </a:r>
            <a:r>
              <a:rPr lang="en-US" sz="3500" dirty="0">
                <a:latin typeface="Times New Roman" panose="02020603050405020304" pitchFamily="18" charset="0"/>
                <a:ea typeface="Source Sans Pro" panose="020B0503030403020204" pitchFamily="34" charset="0"/>
                <a:cs typeface="Times New Roman" panose="02020603050405020304" pitchFamily="18" charset="0"/>
              </a:rPr>
              <a:t> review. </a:t>
            </a:r>
          </a:p>
          <a:p>
            <a:pPr lvl="1">
              <a:spcBef>
                <a:spcPts val="600"/>
              </a:spcBef>
              <a:spcAft>
                <a:spcPts val="1200"/>
              </a:spcAft>
            </a:pPr>
            <a:r>
              <a:rPr lang="en-US" sz="3500" b="1" dirty="0">
                <a:latin typeface="Times New Roman" panose="02020603050405020304" pitchFamily="18" charset="0"/>
                <a:ea typeface="Source Sans Pro" panose="020B0503030403020204" pitchFamily="34" charset="0"/>
                <a:cs typeface="Times New Roman" panose="02020603050405020304" pitchFamily="18" charset="0"/>
              </a:rPr>
              <a:t> </a:t>
            </a:r>
            <a:r>
              <a:rPr lang="en-US" sz="3500" b="1" dirty="0">
                <a:solidFill>
                  <a:schemeClr val="accent4">
                    <a:lumMod val="75000"/>
                  </a:schemeClr>
                </a:solidFill>
                <a:latin typeface="Times New Roman" panose="02020603050405020304" pitchFamily="18" charset="0"/>
                <a:ea typeface="Source Sans Pro" panose="020B0503030403020204" pitchFamily="34" charset="0"/>
                <a:cs typeface="Times New Roman" panose="02020603050405020304" pitchFamily="18" charset="0"/>
              </a:rPr>
              <a:t>Example:</a:t>
            </a:r>
            <a:r>
              <a:rPr lang="en-US" sz="3500" dirty="0">
                <a:latin typeface="Times New Roman" panose="02020603050405020304" pitchFamily="18" charset="0"/>
                <a:ea typeface="Source Sans Pro" panose="020B0503030403020204" pitchFamily="34" charset="0"/>
                <a:cs typeface="Times New Roman" panose="02020603050405020304" pitchFamily="18" charset="0"/>
              </a:rPr>
              <a:t> Great performance for 11 months, 1 recent mistake before review time = subpar review and vice-versa.</a:t>
            </a:r>
          </a:p>
        </p:txBody>
      </p:sp>
      <p:pic>
        <p:nvPicPr>
          <p:cNvPr id="7" name="Picture 6">
            <a:extLst>
              <a:ext uri="{FF2B5EF4-FFF2-40B4-BE49-F238E27FC236}">
                <a16:creationId xmlns:a16="http://schemas.microsoft.com/office/drawing/2014/main" id="{6927F634-6FC2-5FCB-06D6-522577FED900}"/>
              </a:ext>
            </a:extLst>
          </p:cNvPr>
          <p:cNvPicPr>
            <a:picLocks noChangeAspect="1"/>
          </p:cNvPicPr>
          <p:nvPr/>
        </p:nvPicPr>
        <p:blipFill>
          <a:blip r:embed="rId2"/>
          <a:stretch>
            <a:fillRect/>
          </a:stretch>
        </p:blipFill>
        <p:spPr>
          <a:xfrm>
            <a:off x="357255" y="2691828"/>
            <a:ext cx="3432481" cy="2503589"/>
          </a:xfrm>
          <a:prstGeom prst="rect">
            <a:avLst/>
          </a:prstGeom>
          <a:noFill/>
        </p:spPr>
      </p:pic>
      <p:sp>
        <p:nvSpPr>
          <p:cNvPr id="13" name="Date Placeholder 3">
            <a:extLst>
              <a:ext uri="{FF2B5EF4-FFF2-40B4-BE49-F238E27FC236}">
                <a16:creationId xmlns:a16="http://schemas.microsoft.com/office/drawing/2014/main" id="{AC401F21-E232-455C-AF9F-C7B9886EA1FC}"/>
              </a:ext>
            </a:extLst>
          </p:cNvPr>
          <p:cNvSpPr>
            <a:spLocks noGrp="1"/>
          </p:cNvSpPr>
          <p:nvPr>
            <p:ph type="dt" sz="half" idx="10"/>
          </p:nvPr>
        </p:nvSpPr>
        <p:spPr>
          <a:xfrm>
            <a:off x="912628" y="6356350"/>
            <a:ext cx="2743200" cy="365125"/>
          </a:xfrm>
        </p:spPr>
        <p:txBody>
          <a:bodyPr>
            <a:normAutofit/>
          </a:bodyPr>
          <a:lstStyle/>
          <a:p>
            <a:pPr>
              <a:spcAft>
                <a:spcPts val="600"/>
              </a:spcAft>
            </a:pPr>
            <a:fld id="{BA576E92-E5C8-4FF8-B2BE-A516F6A1724E}" type="datetime1">
              <a:rPr lang="en-US" smtClean="0">
                <a:effectLst>
                  <a:outerShdw blurRad="38100" dist="38100" dir="2700000" algn="tl">
                    <a:srgbClr val="000000">
                      <a:alpha val="43137"/>
                    </a:srgbClr>
                  </a:outerShdw>
                </a:effectLst>
              </a:rPr>
              <a:pPr>
                <a:spcAft>
                  <a:spcPts val="600"/>
                </a:spcAft>
              </a:pPr>
              <a:t>5/7/2026</a:t>
            </a:fld>
            <a:endParaRPr lang="en-US" dirty="0">
              <a:effectLst>
                <a:outerShdw blurRad="38100" dist="38100" dir="2700000" algn="tl">
                  <a:srgbClr val="000000">
                    <a:alpha val="43137"/>
                  </a:srgbClr>
                </a:outerShdw>
              </a:effectLst>
            </a:endParaRPr>
          </a:p>
        </p:txBody>
      </p:sp>
      <p:sp>
        <p:nvSpPr>
          <p:cNvPr id="17" name="Slide Number Placeholder 5">
            <a:extLst>
              <a:ext uri="{FF2B5EF4-FFF2-40B4-BE49-F238E27FC236}">
                <a16:creationId xmlns:a16="http://schemas.microsoft.com/office/drawing/2014/main" id="{6655804F-C9A4-4833-A326-0E7847EB1F32}"/>
              </a:ext>
            </a:extLst>
          </p:cNvPr>
          <p:cNvSpPr>
            <a:spLocks noGrp="1"/>
          </p:cNvSpPr>
          <p:nvPr>
            <p:ph type="sldNum" sz="quarter" idx="12"/>
          </p:nvPr>
        </p:nvSpPr>
        <p:spPr>
          <a:xfrm>
            <a:off x="10807995" y="6356350"/>
            <a:ext cx="723014" cy="365125"/>
          </a:xfrm>
        </p:spPr>
        <p:txBody>
          <a:bodyPr>
            <a:normAutofit/>
          </a:bodyPr>
          <a:lstStyle/>
          <a:p>
            <a:pPr>
              <a:spcAft>
                <a:spcPts val="600"/>
              </a:spcAft>
            </a:pPr>
            <a:fld id="{70C12960-6E85-460F-B6E3-5B82CB31AF3D}" type="slidenum">
              <a:rPr lang="en-US" smtClean="0">
                <a:effectLst>
                  <a:outerShdw blurRad="38100" dist="38100" dir="2700000" algn="tl">
                    <a:srgbClr val="000000">
                      <a:alpha val="43137"/>
                    </a:srgbClr>
                  </a:outerShdw>
                </a:effectLst>
              </a:rPr>
              <a:pPr>
                <a:spcAft>
                  <a:spcPts val="600"/>
                </a:spcAft>
              </a:pPr>
              <a:t>4</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3659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0850" y="181034"/>
            <a:ext cx="5486400" cy="748145"/>
          </a:xfrm>
        </p:spPr>
        <p:txBody>
          <a:bodyPr>
            <a:noAutofit/>
          </a:bodyPr>
          <a:lstStyle/>
          <a:p>
            <a:pPr algn="ctr">
              <a:spcAft>
                <a:spcPts val="600"/>
              </a:spcAft>
              <a:buClr>
                <a:schemeClr val="accent1"/>
              </a:buClr>
            </a:pPr>
            <a:r>
              <a:rPr lang="en-US" sz="3600" b="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Process and Timelines</a:t>
            </a:r>
          </a:p>
        </p:txBody>
      </p:sp>
      <p:sp>
        <p:nvSpPr>
          <p:cNvPr id="3" name="Content Placeholder 2"/>
          <p:cNvSpPr>
            <a:spLocks noGrp="1"/>
          </p:cNvSpPr>
          <p:nvPr>
            <p:ph idx="1"/>
          </p:nvPr>
        </p:nvSpPr>
        <p:spPr>
          <a:xfrm>
            <a:off x="866988" y="1157043"/>
            <a:ext cx="10855825" cy="5223209"/>
          </a:xfrm>
        </p:spPr>
        <p:txBody>
          <a:bodyPr>
            <a:noAutofit/>
          </a:bodyPr>
          <a:lstStyle/>
          <a:p>
            <a:pPr>
              <a:lnSpc>
                <a:spcPct val="100000"/>
              </a:lnSpc>
              <a:spcAft>
                <a:spcPts val="1200"/>
              </a:spcAft>
            </a:pPr>
            <a:r>
              <a:rPr lang="en-US" sz="2400" b="1" dirty="0">
                <a:ea typeface="Source Sans Pro" panose="020B0503030403020204" pitchFamily="34" charset="0"/>
                <a:cs typeface="Tahoma" panose="020B0604030504040204" pitchFamily="34" charset="0"/>
              </a:rPr>
              <a:t> </a:t>
            </a:r>
            <a:r>
              <a:rPr lang="en-US" sz="2400" b="1" dirty="0">
                <a:latin typeface="Times New Roman" panose="02020603050405020304" pitchFamily="18" charset="0"/>
                <a:ea typeface="Source Sans Pro" panose="020B0503030403020204" pitchFamily="34" charset="0"/>
                <a:cs typeface="Times New Roman" panose="02020603050405020304" pitchFamily="18" charset="0"/>
              </a:rPr>
              <a:t>Review based on performance between July 1, 2025 and June 30, 2026</a:t>
            </a:r>
          </a:p>
          <a:p>
            <a:pPr>
              <a:lnSpc>
                <a:spcPct val="100000"/>
              </a:lnSpc>
              <a:spcAft>
                <a:spcPts val="600"/>
              </a:spcAft>
            </a:pPr>
            <a:r>
              <a:rPr lang="en-US" b="1" dirty="0">
                <a:latin typeface="Times New Roman" panose="02020603050405020304" pitchFamily="18" charset="0"/>
                <a:ea typeface="Source Sans Pro" panose="020B0503030403020204" pitchFamily="34" charset="0"/>
                <a:cs typeface="Times New Roman" panose="02020603050405020304" pitchFamily="18" charset="0"/>
              </a:rPr>
              <a:t>June 1 – </a:t>
            </a:r>
            <a:r>
              <a:rPr lang="en-US" dirty="0">
                <a:latin typeface="Times New Roman" panose="02020603050405020304" pitchFamily="18" charset="0"/>
                <a:ea typeface="Source Sans Pro" panose="020B0503030403020204" pitchFamily="34" charset="0"/>
                <a:cs typeface="Times New Roman" panose="02020603050405020304" pitchFamily="18" charset="0"/>
              </a:rPr>
              <a:t>Review form goes live in NEOED Perform, and the Managerial employee receives a system alert to begin their self-evaluation.</a:t>
            </a:r>
            <a:endParaRPr lang="en-US" sz="2400" dirty="0">
              <a:latin typeface="Times New Roman" panose="02020603050405020304" pitchFamily="18" charset="0"/>
              <a:ea typeface="Source Sans Pro" panose="020B0503030403020204" pitchFamily="34" charset="0"/>
              <a:cs typeface="Times New Roman" panose="02020603050405020304" pitchFamily="18" charset="0"/>
            </a:endParaRPr>
          </a:p>
          <a:p>
            <a:pPr>
              <a:lnSpc>
                <a:spcPct val="100000"/>
              </a:lnSpc>
              <a:spcBef>
                <a:spcPts val="600"/>
              </a:spcBef>
              <a:spcAft>
                <a:spcPts val="600"/>
              </a:spcAft>
            </a:pPr>
            <a:r>
              <a:rPr lang="en-US" b="1" dirty="0">
                <a:latin typeface="Times New Roman" panose="02020603050405020304" pitchFamily="18" charset="0"/>
                <a:ea typeface="Source Sans Pro" panose="020B0503030403020204" pitchFamily="34" charset="0"/>
                <a:cs typeface="Times New Roman" panose="02020603050405020304" pitchFamily="18" charset="0"/>
              </a:rPr>
              <a:t>Due by June 15 – </a:t>
            </a:r>
            <a:r>
              <a:rPr lang="en-US" dirty="0">
                <a:latin typeface="Times New Roman" panose="02020603050405020304" pitchFamily="18" charset="0"/>
                <a:ea typeface="Source Sans Pro" panose="020B0503030403020204" pitchFamily="34" charset="0"/>
                <a:cs typeface="Times New Roman" panose="02020603050405020304" pitchFamily="18" charset="0"/>
              </a:rPr>
              <a:t>Managerial employee will complete their self-evaluation and submit it. </a:t>
            </a:r>
            <a:endParaRPr lang="en-US" sz="2400" dirty="0">
              <a:latin typeface="Times New Roman" panose="02020603050405020304" pitchFamily="18" charset="0"/>
              <a:ea typeface="Source Sans Pro" panose="020B0503030403020204" pitchFamily="34" charset="0"/>
              <a:cs typeface="Times New Roman" panose="02020603050405020304" pitchFamily="18" charset="0"/>
            </a:endParaRPr>
          </a:p>
          <a:p>
            <a:pPr>
              <a:lnSpc>
                <a:spcPct val="100000"/>
              </a:lnSpc>
              <a:spcBef>
                <a:spcPts val="600"/>
              </a:spcBef>
              <a:spcAft>
                <a:spcPts val="1200"/>
              </a:spcAft>
            </a:pPr>
            <a:r>
              <a:rPr lang="en-US" b="1" dirty="0">
                <a:latin typeface="Times New Roman" panose="02020603050405020304" pitchFamily="18" charset="0"/>
                <a:ea typeface="Source Sans Pro" panose="020B0503030403020204" pitchFamily="34" charset="0"/>
                <a:cs typeface="Times New Roman" panose="02020603050405020304" pitchFamily="18" charset="0"/>
              </a:rPr>
              <a:t>Due by July 15 – </a:t>
            </a:r>
            <a:r>
              <a:rPr lang="en-US" dirty="0">
                <a:latin typeface="Times New Roman" panose="02020603050405020304" pitchFamily="18" charset="0"/>
                <a:ea typeface="Source Sans Pro" panose="020B0503030403020204" pitchFamily="34" charset="0"/>
                <a:cs typeface="Times New Roman" panose="02020603050405020304" pitchFamily="18" charset="0"/>
              </a:rPr>
              <a:t>Managerial employee’s direct manager completes their part of the evaluation form based on the self-evaluation and performance, makes any necessary changes to goals, and submits it. </a:t>
            </a:r>
            <a:endParaRPr lang="en-US" sz="2400" dirty="0">
              <a:latin typeface="Times New Roman" panose="02020603050405020304" pitchFamily="18" charset="0"/>
              <a:ea typeface="Source Sans Pro" panose="020B0503030403020204" pitchFamily="34" charset="0"/>
              <a:cs typeface="Times New Roman" panose="02020603050405020304" pitchFamily="18" charset="0"/>
            </a:endParaRPr>
          </a:p>
          <a:p>
            <a:pPr>
              <a:lnSpc>
                <a:spcPct val="100000"/>
              </a:lnSpc>
              <a:spcBef>
                <a:spcPts val="0"/>
              </a:spcBef>
              <a:spcAft>
                <a:spcPts val="6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a:t>
            </a:r>
            <a:r>
              <a:rPr lang="en-US" dirty="0">
                <a:latin typeface="Times New Roman" panose="02020603050405020304" pitchFamily="18" charset="0"/>
                <a:ea typeface="Source Sans Pro" panose="020B0503030403020204" pitchFamily="34" charset="0"/>
                <a:cs typeface="Times New Roman" panose="02020603050405020304" pitchFamily="18" charset="0"/>
              </a:rPr>
              <a:t>The form will be sent to HR if the overall rating is below Meets Expectations for review, approval, and signature. If necessary, HR will have a conversation with the direct manager. </a:t>
            </a:r>
            <a:endParaRPr lang="en-US" sz="2400" dirty="0">
              <a:latin typeface="Times New Roman" panose="02020603050405020304" pitchFamily="18" charset="0"/>
              <a:ea typeface="Source Sans Pro" panose="020B0503030403020204" pitchFamily="34" charset="0"/>
              <a:cs typeface="Times New Roman" panose="02020603050405020304" pitchFamily="18" charset="0"/>
            </a:endParaRPr>
          </a:p>
          <a:p>
            <a:pPr>
              <a:lnSpc>
                <a:spcPct val="100000"/>
              </a:lnSpc>
              <a:spcAft>
                <a:spcPts val="1800"/>
              </a:spcAft>
            </a:pPr>
            <a:r>
              <a:rPr lang="en-US" dirty="0">
                <a:latin typeface="Times New Roman" panose="02020603050405020304" pitchFamily="18" charset="0"/>
                <a:ea typeface="Source Sans Pro" panose="020B0503030403020204" pitchFamily="34" charset="0"/>
                <a:cs typeface="Times New Roman" panose="02020603050405020304" pitchFamily="18" charset="0"/>
              </a:rPr>
              <a:t>The review form will now be available to the managerial employee in the system. Their direct supervisor will notify them where to access it and schedule a meeting to discuss it. </a:t>
            </a:r>
            <a:endParaRPr lang="en-US" sz="2400" dirty="0">
              <a:latin typeface="Times New Roman" panose="02020603050405020304" pitchFamily="18" charset="0"/>
              <a:ea typeface="Source Sans Pro" panose="020B0503030403020204" pitchFamily="34" charset="0"/>
              <a:cs typeface="Times New Roman" panose="02020603050405020304" pitchFamily="18" charset="0"/>
            </a:endParaRPr>
          </a:p>
          <a:p>
            <a:pPr>
              <a:lnSpc>
                <a:spcPct val="100000"/>
              </a:lnSpc>
              <a:spcBef>
                <a:spcPts val="0"/>
              </a:spcBef>
              <a:spcAft>
                <a:spcPts val="1200"/>
              </a:spcAft>
            </a:pPr>
            <a:r>
              <a:rPr lang="en-US" b="1" dirty="0">
                <a:latin typeface="Times New Roman" panose="02020603050405020304" pitchFamily="18" charset="0"/>
                <a:ea typeface="Source Sans Pro" panose="020B0503030403020204" pitchFamily="34" charset="0"/>
                <a:cs typeface="Times New Roman" panose="02020603050405020304" pitchFamily="18" charset="0"/>
              </a:rPr>
              <a:t>Due by July 30 – </a:t>
            </a:r>
            <a:r>
              <a:rPr lang="en-US" dirty="0">
                <a:latin typeface="Times New Roman" panose="02020603050405020304" pitchFamily="18" charset="0"/>
                <a:ea typeface="Source Sans Pro" panose="020B0503030403020204" pitchFamily="34" charset="0"/>
                <a:cs typeface="Times New Roman" panose="02020603050405020304" pitchFamily="18" charset="0"/>
              </a:rPr>
              <a:t>A task is system-generated by Perform for the Managerial employee’s direct manager to schedule a meeting to discuss the review. </a:t>
            </a:r>
          </a:p>
          <a:p>
            <a:pPr>
              <a:lnSpc>
                <a:spcPct val="100000"/>
              </a:lnSpc>
              <a:spcAft>
                <a:spcPts val="1200"/>
              </a:spcAft>
            </a:pPr>
            <a:endParaRPr lang="en-US" sz="2400" dirty="0">
              <a:latin typeface="Times New Roman" panose="02020603050405020304" pitchFamily="18" charset="0"/>
              <a:ea typeface="Source Sans Pro" panose="020B0503030403020204" pitchFamily="34" charset="0"/>
              <a:cs typeface="Times New Roman" panose="02020603050405020304" pitchFamily="18" charset="0"/>
            </a:endParaRPr>
          </a:p>
          <a:p>
            <a:pPr>
              <a:lnSpc>
                <a:spcPct val="100000"/>
              </a:lnSpc>
              <a:spcAft>
                <a:spcPts val="1200"/>
              </a:spcAft>
            </a:pPr>
            <a:endParaRPr lang="en-US" sz="2400" dirty="0">
              <a:latin typeface="Times New Roman" panose="02020603050405020304" pitchFamily="18" charset="0"/>
              <a:ea typeface="Source Sans Pro" panose="020B0503030403020204" pitchFamily="34" charset="0"/>
              <a:cs typeface="Times New Roman" panose="02020603050405020304" pitchFamily="18" charset="0"/>
            </a:endParaRPr>
          </a:p>
          <a:p>
            <a:pPr marL="0" indent="0">
              <a:buNone/>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3053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1D821-C989-EF0C-D25A-BCCEA7A34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E89603-9FF0-BFFA-6E58-4D812D525DE9}"/>
              </a:ext>
            </a:extLst>
          </p:cNvPr>
          <p:cNvSpPr>
            <a:spLocks noGrp="1"/>
          </p:cNvSpPr>
          <p:nvPr>
            <p:ph type="title"/>
          </p:nvPr>
        </p:nvSpPr>
        <p:spPr>
          <a:xfrm>
            <a:off x="2248978" y="225523"/>
            <a:ext cx="7041671" cy="748145"/>
          </a:xfrm>
        </p:spPr>
        <p:txBody>
          <a:bodyPr>
            <a:noAutofit/>
          </a:bodyPr>
          <a:lstStyle/>
          <a:p>
            <a:pPr algn="ctr">
              <a:spcAft>
                <a:spcPts val="600"/>
              </a:spcAft>
              <a:buClr>
                <a:schemeClr val="accent1"/>
              </a:buClr>
            </a:pPr>
            <a:r>
              <a:rPr lang="en-US" sz="3600" b="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Process and Timelines (continued)</a:t>
            </a:r>
          </a:p>
        </p:txBody>
      </p:sp>
      <p:sp>
        <p:nvSpPr>
          <p:cNvPr id="3" name="Content Placeholder 2">
            <a:extLst>
              <a:ext uri="{FF2B5EF4-FFF2-40B4-BE49-F238E27FC236}">
                <a16:creationId xmlns:a16="http://schemas.microsoft.com/office/drawing/2014/main" id="{7BDF65DE-1D5F-4C9C-0CD4-11E0C1E868F4}"/>
              </a:ext>
            </a:extLst>
          </p:cNvPr>
          <p:cNvSpPr>
            <a:spLocks noGrp="1"/>
          </p:cNvSpPr>
          <p:nvPr>
            <p:ph idx="1"/>
          </p:nvPr>
        </p:nvSpPr>
        <p:spPr>
          <a:xfrm>
            <a:off x="673039" y="1191429"/>
            <a:ext cx="10668001" cy="3837772"/>
          </a:xfrm>
        </p:spPr>
        <p:txBody>
          <a:bodyPr>
            <a:noAutofit/>
          </a:bodyPr>
          <a:lstStyle/>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AFTER the meeting has occurred, the direct manager marks the task as complete, adding the meeting date and time information to the Comments section. They will approve and sign the review.</a:t>
            </a:r>
          </a:p>
          <a:p>
            <a:pPr>
              <a:lnSpc>
                <a:spcPct val="100000"/>
              </a:lnSpc>
              <a:spcBef>
                <a:spcPts val="0"/>
              </a:spcBef>
              <a:spcAft>
                <a:spcPts val="1200"/>
              </a:spcAft>
            </a:pPr>
            <a:r>
              <a:rPr lang="en-US" b="1" dirty="0">
                <a:latin typeface="Times New Roman" panose="02020603050405020304" pitchFamily="18" charset="0"/>
                <a:ea typeface="Source Sans Pro" panose="020B0503030403020204" pitchFamily="34" charset="0"/>
                <a:cs typeface="Times New Roman" panose="02020603050405020304" pitchFamily="18" charset="0"/>
              </a:rPr>
              <a:t>Due by August 10 – </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The form will be forwarded to the manager’s manager (2nd level) for review, approval, and signature.</a:t>
            </a:r>
          </a:p>
          <a:p>
            <a:pPr>
              <a:lnSpc>
                <a:spcPct val="100000"/>
              </a:lnSpc>
              <a:spcBef>
                <a:spcPts val="0"/>
              </a:spcBef>
              <a:spcAft>
                <a:spcPts val="1200"/>
              </a:spcAft>
            </a:pPr>
            <a:r>
              <a:rPr lang="en-US" b="1" dirty="0">
                <a:latin typeface="Times New Roman" panose="02020603050405020304" pitchFamily="18" charset="0"/>
                <a:ea typeface="Source Sans Pro" panose="020B0503030403020204" pitchFamily="34" charset="0"/>
                <a:cs typeface="Times New Roman" panose="02020603050405020304" pitchFamily="18" charset="0"/>
              </a:rPr>
              <a:t>Due by August 15 – </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The form will be forwarded to the Managerial employee for signature. </a:t>
            </a:r>
          </a:p>
          <a:p>
            <a:pPr>
              <a:lnSpc>
                <a:spcPct val="100000"/>
              </a:lnSpc>
              <a:spcBef>
                <a:spcPts val="0"/>
              </a:spcBef>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Once they have signed the form, it will be stored in NEOED for reference. </a:t>
            </a:r>
          </a:p>
          <a:p>
            <a:pPr>
              <a:lnSpc>
                <a:spcPct val="100000"/>
              </a:lnSpc>
              <a:spcAft>
                <a:spcPts val="1200"/>
              </a:spcAft>
            </a:pPr>
            <a:endParaRPr lang="en-US" sz="2400" dirty="0">
              <a:latin typeface="Times New Roman" panose="02020603050405020304" pitchFamily="18" charset="0"/>
              <a:ea typeface="Source Sans Pro" panose="020B0503030403020204" pitchFamily="34" charset="0"/>
              <a:cs typeface="Times New Roman" panose="02020603050405020304" pitchFamily="18" charset="0"/>
            </a:endParaRPr>
          </a:p>
          <a:p>
            <a:pPr marL="0" indent="0">
              <a:buNone/>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5540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500" y="198284"/>
            <a:ext cx="4988999" cy="695568"/>
          </a:xfrm>
        </p:spPr>
        <p:txBody>
          <a:bodyPr>
            <a:normAutofit/>
          </a:bodyPr>
          <a:lstStyle/>
          <a:p>
            <a:pPr algn="ctr"/>
            <a:r>
              <a:rPr lang="en-US" sz="36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Support &amp; Resources</a:t>
            </a:r>
          </a:p>
        </p:txBody>
      </p:sp>
      <p:sp>
        <p:nvSpPr>
          <p:cNvPr id="3" name="Content Placeholder 2"/>
          <p:cNvSpPr>
            <a:spLocks noGrp="1"/>
          </p:cNvSpPr>
          <p:nvPr>
            <p:ph idx="1"/>
          </p:nvPr>
        </p:nvSpPr>
        <p:spPr>
          <a:xfrm>
            <a:off x="544530" y="1146702"/>
            <a:ext cx="11507057" cy="5584933"/>
          </a:xfrm>
        </p:spPr>
        <p:txBody>
          <a:bodyPr>
            <a:noAutofit/>
          </a:bodyPr>
          <a:lstStyle/>
          <a:p>
            <a:pPr>
              <a:lnSpc>
                <a:spcPct val="100000"/>
              </a:lnSpc>
              <a:spcBef>
                <a:spcPts val="600"/>
              </a:spcBef>
              <a:spcAft>
                <a:spcPts val="1200"/>
              </a:spcAft>
              <a:buClr>
                <a:schemeClr val="accent5"/>
              </a:buClr>
              <a:buSzPct val="80000"/>
              <a:buFont typeface="Arial" panose="020B0604020202020204" pitchFamily="34" charset="0"/>
              <a:buChar char="•"/>
              <a:defRPr/>
            </a:pP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200" b="1" dirty="0">
                <a:latin typeface="Times New Roman" panose="02020603050405020304" pitchFamily="18" charset="0"/>
                <a:ea typeface="Source Sans Pro" panose="020B0503030403020204" pitchFamily="34" charset="0"/>
                <a:cs typeface="Times New Roman" panose="02020603050405020304" pitchFamily="18" charset="0"/>
              </a:rPr>
              <a:t>Call or E-mail:</a:t>
            </a:r>
          </a:p>
          <a:p>
            <a:pPr marL="742950" lvl="1" indent="-342900">
              <a:lnSpc>
                <a:spcPct val="100000"/>
              </a:lnSpc>
              <a:spcBef>
                <a:spcPts val="0"/>
              </a:spcBef>
              <a:spcAft>
                <a:spcPts val="1800"/>
              </a:spcAft>
              <a:buClr>
                <a:schemeClr val="accent5"/>
              </a:buClr>
              <a:buSzPct val="80000"/>
              <a:buFont typeface="Arial" panose="020B0604020202020204" pitchFamily="34" charset="0"/>
              <a:buChar char="•"/>
              <a:tabLst>
                <a:tab pos="533400" algn="l"/>
                <a:tab pos="1143000" algn="l"/>
              </a:tabLst>
              <a:defRPr/>
            </a:pPr>
            <a:r>
              <a:rPr lang="en-US" sz="26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Jeremy Trowsdale, Andrea Lloyd, Jennifer Deal (SOM), or </a:t>
            </a:r>
            <a:r>
              <a:rPr lang="en-US" sz="26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hrtraining@rowan.edu</a:t>
            </a:r>
            <a:r>
              <a:rPr lang="en-US" sz="26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 </a:t>
            </a:r>
            <a:endParaRPr lang="en-US" sz="2600" b="1" dirty="0">
              <a:latin typeface="Times New Roman" panose="02020603050405020304" pitchFamily="18" charset="0"/>
              <a:ea typeface="Source Sans Pro" panose="020B0503030403020204" pitchFamily="34" charset="0"/>
              <a:cs typeface="Times New Roman" panose="02020603050405020304" pitchFamily="18" charset="0"/>
            </a:endParaRPr>
          </a:p>
          <a:p>
            <a:pPr marL="742950" lvl="1" indent="-342900">
              <a:lnSpc>
                <a:spcPct val="100000"/>
              </a:lnSpc>
              <a:spcBef>
                <a:spcPts val="0"/>
              </a:spcBef>
              <a:spcAft>
                <a:spcPts val="1200"/>
              </a:spcAft>
              <a:buClr>
                <a:schemeClr val="accent5"/>
              </a:buClr>
              <a:buSzPct val="80000"/>
              <a:buFont typeface="Arial" panose="020B0604020202020204" pitchFamily="34" charset="0"/>
              <a:buChar char="•"/>
              <a:tabLst>
                <a:tab pos="533400" algn="l"/>
                <a:tab pos="1143000" algn="l"/>
              </a:tabLst>
              <a:defRPr/>
            </a:pPr>
            <a:r>
              <a:rPr lang="en-US" sz="2600" b="1" dirty="0">
                <a:latin typeface="Times New Roman" panose="02020603050405020304" pitchFamily="18" charset="0"/>
                <a:ea typeface="Source Sans Pro" panose="020B0503030403020204" pitchFamily="34" charset="0"/>
                <a:cs typeface="Times New Roman" panose="02020603050405020304" pitchFamily="18" charset="0"/>
              </a:rPr>
              <a:t>Access Performance Management resources on the HR site under Organizational Development &gt; Performance Management </a:t>
            </a:r>
          </a:p>
          <a:p>
            <a:pPr marL="742950" lvl="1" indent="-342900">
              <a:lnSpc>
                <a:spcPct val="100000"/>
              </a:lnSpc>
              <a:spcBef>
                <a:spcPts val="0"/>
              </a:spcBef>
              <a:spcAft>
                <a:spcPts val="1200"/>
              </a:spcAft>
              <a:buClr>
                <a:schemeClr val="accent5"/>
              </a:buClr>
              <a:buSzPct val="80000"/>
              <a:tabLst>
                <a:tab pos="533400" algn="l"/>
                <a:tab pos="1143000" algn="l"/>
              </a:tabLst>
              <a:defRPr/>
            </a:pPr>
            <a:r>
              <a:rPr lang="en-US" sz="2600" b="1" dirty="0">
                <a:latin typeface="Times New Roman" panose="02020603050405020304" pitchFamily="18" charset="0"/>
                <a:ea typeface="Source Sans Pro" panose="020B0503030403020204" pitchFamily="34" charset="0"/>
                <a:cs typeface="Times New Roman" panose="02020603050405020304" pitchFamily="18" charset="0"/>
              </a:rPr>
              <a:t>Link: </a:t>
            </a:r>
            <a:r>
              <a:rPr lang="en-US" sz="2400" b="1" dirty="0">
                <a:latin typeface="Times New Roman" panose="02020603050405020304" pitchFamily="18" charset="0"/>
                <a:ea typeface="Source Sans Pro" panose="020B0503030403020204" pitchFamily="34" charset="0"/>
                <a:cs typeface="Times New Roman" panose="02020603050405020304" pitchFamily="18" charset="0"/>
                <a:hlinkClick r:id="rId4"/>
              </a:rPr>
              <a:t>Performance Management</a:t>
            </a:r>
            <a:r>
              <a:rPr lang="en-US" sz="2800" b="1" dirty="0">
                <a:latin typeface="Times New Roman" panose="02020603050405020304" pitchFamily="18" charset="0"/>
                <a:ea typeface="Source Sans Pro" panose="020B0503030403020204" pitchFamily="34" charset="0"/>
                <a:cs typeface="Times New Roman" panose="02020603050405020304" pitchFamily="18" charset="0"/>
              </a:rPr>
              <a:t> </a:t>
            </a:r>
            <a:r>
              <a:rPr lang="en-US" sz="2600" b="1" dirty="0">
                <a:latin typeface="Times New Roman" panose="02020603050405020304" pitchFamily="18" charset="0"/>
                <a:ea typeface="Source Sans Pro" panose="020B0503030403020204" pitchFamily="34" charset="0"/>
                <a:cs typeface="Times New Roman" panose="02020603050405020304" pitchFamily="18" charset="0"/>
              </a:rPr>
              <a:t> </a:t>
            </a:r>
          </a:p>
          <a:p>
            <a:pPr marL="742950" lvl="1" indent="-342900">
              <a:lnSpc>
                <a:spcPct val="100000"/>
              </a:lnSpc>
              <a:spcBef>
                <a:spcPts val="0"/>
              </a:spcBef>
              <a:spcAft>
                <a:spcPts val="600"/>
              </a:spcAft>
              <a:buClr>
                <a:schemeClr val="accent5"/>
              </a:buClr>
              <a:buSzPct val="80000"/>
              <a:tabLst>
                <a:tab pos="533400" algn="l"/>
                <a:tab pos="1143000" algn="l"/>
              </a:tabLst>
              <a:defRPr/>
            </a:pPr>
            <a:r>
              <a:rPr lang="en-US" sz="2600" b="1" dirty="0">
                <a:latin typeface="Times New Roman" panose="02020603050405020304" pitchFamily="18" charset="0"/>
                <a:ea typeface="Source Sans Pro" panose="020B0503030403020204" pitchFamily="34" charset="0"/>
                <a:cs typeface="Times New Roman" panose="02020603050405020304" pitchFamily="18" charset="0"/>
              </a:rPr>
              <a:t>Resources include:</a:t>
            </a:r>
          </a:p>
          <a:p>
            <a:pPr marL="1300734" lvl="3" indent="-342900">
              <a:lnSpc>
                <a:spcPct val="100000"/>
              </a:lnSpc>
              <a:spcBef>
                <a:spcPts val="0"/>
              </a:spcBef>
              <a:spcAft>
                <a:spcPts val="1200"/>
              </a:spcAft>
              <a:buClr>
                <a:schemeClr val="accent5"/>
              </a:buClr>
              <a:buSzPct val="80000"/>
              <a:tabLst>
                <a:tab pos="533400" algn="l"/>
                <a:tab pos="1143000" algn="l"/>
              </a:tabLst>
              <a:defRPr/>
            </a:pP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Link to NEOED Perform</a:t>
            </a:r>
          </a:p>
          <a:p>
            <a:pPr marL="1300734" lvl="3" indent="-342900">
              <a:lnSpc>
                <a:spcPct val="100000"/>
              </a:lnSpc>
              <a:spcBef>
                <a:spcPts val="0"/>
              </a:spcBef>
              <a:spcAft>
                <a:spcPts val="1200"/>
              </a:spcAft>
              <a:buClr>
                <a:schemeClr val="accent5"/>
              </a:buClr>
              <a:buSzPct val="80000"/>
              <a:tabLst>
                <a:tab pos="533400" algn="l"/>
                <a:tab pos="1143000" algn="l"/>
              </a:tabLst>
              <a:defRPr/>
            </a:pP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This PowerPoint</a:t>
            </a:r>
          </a:p>
          <a:p>
            <a:pPr marL="1300734" lvl="3" indent="-342900">
              <a:lnSpc>
                <a:spcPct val="100000"/>
              </a:lnSpc>
              <a:spcBef>
                <a:spcPts val="0"/>
              </a:spcBef>
              <a:spcAft>
                <a:spcPts val="1200"/>
              </a:spcAft>
              <a:buClr>
                <a:schemeClr val="accent5"/>
              </a:buClr>
              <a:buSzPct val="80000"/>
              <a:tabLst>
                <a:tab pos="533400" algn="l"/>
                <a:tab pos="1143000" algn="l"/>
              </a:tabLst>
              <a:defRPr/>
            </a:pP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Timelines</a:t>
            </a:r>
          </a:p>
          <a:p>
            <a:pPr marL="1300734" lvl="3" indent="-342900">
              <a:lnSpc>
                <a:spcPct val="100000"/>
              </a:lnSpc>
              <a:spcBef>
                <a:spcPts val="0"/>
              </a:spcBef>
              <a:spcAft>
                <a:spcPts val="1200"/>
              </a:spcAft>
              <a:buClr>
                <a:schemeClr val="accent5"/>
              </a:buClr>
              <a:buSzPct val="80000"/>
              <a:tabLst>
                <a:tab pos="533400" algn="l"/>
                <a:tab pos="1143000" algn="l"/>
              </a:tabLst>
              <a:defRPr/>
            </a:pP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Knowledge Base article specific to Managerial Performance Reviews</a:t>
            </a:r>
          </a:p>
        </p:txBody>
      </p:sp>
    </p:spTree>
    <p:extLst>
      <p:ext uri="{BB962C8B-B14F-4D97-AF65-F5344CB8AC3E}">
        <p14:creationId xmlns:p14="http://schemas.microsoft.com/office/powerpoint/2010/main" val="3468017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173" y="83272"/>
            <a:ext cx="8255479" cy="1019696"/>
          </a:xfrm>
        </p:spPr>
        <p:txBody>
          <a:bodyPr>
            <a:noAutofit/>
          </a:bodyPr>
          <a:lstStyle/>
          <a:p>
            <a:pPr algn="ctr">
              <a:defRPr/>
            </a:pP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Giving Effective Feedback – Be Specific</a:t>
            </a:r>
            <a:b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Clarity helps your team grow.</a:t>
            </a:r>
            <a:endParaRPr lang="en-US" sz="3600" i="1" dirty="0">
              <a:solidFill>
                <a:srgbClr val="0070C0"/>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endParaRPr>
          </a:p>
        </p:txBody>
      </p:sp>
      <p:sp>
        <p:nvSpPr>
          <p:cNvPr id="29699" name="Content Placeholder 2"/>
          <p:cNvSpPr>
            <a:spLocks noGrp="1"/>
          </p:cNvSpPr>
          <p:nvPr>
            <p:ph idx="1"/>
          </p:nvPr>
        </p:nvSpPr>
        <p:spPr>
          <a:xfrm>
            <a:off x="708803" y="1228051"/>
            <a:ext cx="10774393" cy="571446"/>
          </a:xfrm>
        </p:spPr>
        <p:txBody>
          <a:bodyPr>
            <a:normAutofit/>
          </a:bodyPr>
          <a:lstStyle/>
          <a:p>
            <a:r>
              <a:rPr lang="en-US" sz="2400" dirty="0">
                <a:latin typeface="Times New Roman" panose="02020603050405020304" pitchFamily="18" charset="0"/>
                <a:cs typeface="Times New Roman" panose="02020603050405020304" pitchFamily="18" charset="0"/>
              </a:rPr>
              <a:t>Ensure your comments are constructive, specific and focused on performance.</a:t>
            </a:r>
          </a:p>
        </p:txBody>
      </p:sp>
      <p:graphicFrame>
        <p:nvGraphicFramePr>
          <p:cNvPr id="4" name="Table 3"/>
          <p:cNvGraphicFramePr>
            <a:graphicFrameLocks noGrp="1"/>
          </p:cNvGraphicFramePr>
          <p:nvPr>
            <p:extLst>
              <p:ext uri="{D42A27DB-BD31-4B8C-83A1-F6EECF244321}">
                <p14:modId xmlns:p14="http://schemas.microsoft.com/office/powerpoint/2010/main" val="601105322"/>
              </p:ext>
            </p:extLst>
          </p:nvPr>
        </p:nvGraphicFramePr>
        <p:xfrm>
          <a:off x="1043797" y="1924580"/>
          <a:ext cx="10291313" cy="4788749"/>
        </p:xfrm>
        <a:graphic>
          <a:graphicData uri="http://schemas.openxmlformats.org/drawingml/2006/table">
            <a:tbl>
              <a:tblPr firstRow="1" bandRow="1">
                <a:tableStyleId>{7DF18680-E054-41AD-8BC1-D1AEF772440D}</a:tableStyleId>
              </a:tblPr>
              <a:tblGrid>
                <a:gridCol w="4050921">
                  <a:extLst>
                    <a:ext uri="{9D8B030D-6E8A-4147-A177-3AD203B41FA5}">
                      <a16:colId xmlns:a16="http://schemas.microsoft.com/office/drawing/2014/main" val="20000"/>
                    </a:ext>
                  </a:extLst>
                </a:gridCol>
                <a:gridCol w="6240392">
                  <a:extLst>
                    <a:ext uri="{9D8B030D-6E8A-4147-A177-3AD203B41FA5}">
                      <a16:colId xmlns:a16="http://schemas.microsoft.com/office/drawing/2014/main" val="20001"/>
                    </a:ext>
                  </a:extLst>
                </a:gridCol>
              </a:tblGrid>
              <a:tr h="549822">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 </a:t>
                      </a:r>
                      <a:r>
                        <a:rPr lang="en-US" sz="2400" dirty="0">
                          <a:latin typeface="Times New Roman" panose="02020603050405020304" pitchFamily="18" charset="0"/>
                          <a:ea typeface="Tahoma" panose="020B0604030504040204" pitchFamily="34" charset="0"/>
                          <a:cs typeface="Times New Roman" panose="02020603050405020304" pitchFamily="18" charset="0"/>
                        </a:rPr>
                        <a:t>Vague</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a:t>
                      </a:r>
                      <a:r>
                        <a:rPr lang="en-US" sz="2400" dirty="0">
                          <a:latin typeface="Times New Roman" panose="02020603050405020304" pitchFamily="18" charset="0"/>
                          <a:ea typeface="Tahoma" panose="020B0604030504040204" pitchFamily="34" charset="0"/>
                          <a:cs typeface="Times New Roman" panose="02020603050405020304" pitchFamily="18" charset="0"/>
                        </a:rPr>
                        <a:t>Specific</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1329847">
                <a:tc>
                  <a:txBody>
                    <a:bodyPr/>
                    <a:lstStyle/>
                    <a:p>
                      <a:r>
                        <a:rPr lang="en-US" sz="2000" dirty="0">
                          <a:latin typeface="Times New Roman" panose="02020603050405020304" pitchFamily="18" charset="0"/>
                          <a:ea typeface="Source Sans Pro" panose="020B0503030403020204" pitchFamily="34" charset="0"/>
                          <a:cs typeface="Times New Roman" panose="02020603050405020304" pitchFamily="18" charset="0"/>
                        </a:rPr>
                        <a:t>You frequently miss tasks and project deadlines.</a:t>
                      </a:r>
                    </a:p>
                  </a:txBody>
                  <a:tcPr/>
                </a:tc>
                <a:tc>
                  <a:txBody>
                    <a:bodyPr/>
                    <a:lstStyle/>
                    <a:p>
                      <a:r>
                        <a:rPr lang="en-US" sz="1800" baseline="0" dirty="0">
                          <a:latin typeface="Times New Roman" panose="02020603050405020304" pitchFamily="18" charset="0"/>
                          <a:ea typeface="Source Sans Pro" panose="020B0503030403020204" pitchFamily="34" charset="0"/>
                          <a:cs typeface="Times New Roman" panose="02020603050405020304" pitchFamily="18" charset="0"/>
                        </a:rPr>
                        <a:t>The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ABC report </a:t>
                      </a:r>
                      <a:r>
                        <a:rPr lang="en-US" sz="1800" baseline="0" dirty="0">
                          <a:latin typeface="Times New Roman" panose="02020603050405020304" pitchFamily="18" charset="0"/>
                          <a:ea typeface="Source Sans Pro" panose="020B0503030403020204" pitchFamily="34" charset="0"/>
                          <a:cs typeface="Times New Roman" panose="02020603050405020304" pitchFamily="18" charset="0"/>
                        </a:rPr>
                        <a:t>was due on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October 15 </a:t>
                      </a:r>
                      <a:r>
                        <a:rPr lang="en-US" sz="1800" baseline="0" dirty="0">
                          <a:latin typeface="Times New Roman" panose="02020603050405020304" pitchFamily="18" charset="0"/>
                          <a:ea typeface="Source Sans Pro" panose="020B0503030403020204" pitchFamily="34" charset="0"/>
                          <a:cs typeface="Times New Roman" panose="02020603050405020304" pitchFamily="18" charset="0"/>
                        </a:rPr>
                        <a:t>and was submitted on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November 8</a:t>
                      </a:r>
                      <a:r>
                        <a:rPr lang="en-US" sz="1800" baseline="0" dirty="0">
                          <a:latin typeface="Times New Roman" panose="02020603050405020304" pitchFamily="18" charset="0"/>
                          <a:ea typeface="Source Sans Pro" panose="020B0503030403020204" pitchFamily="34" charset="0"/>
                          <a:cs typeface="Times New Roman" panose="02020603050405020304" pitchFamily="18" charset="0"/>
                        </a:rPr>
                        <a:t>. Similarly, the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XYZ project </a:t>
                      </a:r>
                      <a:r>
                        <a:rPr lang="en-US" sz="1800" baseline="0" dirty="0">
                          <a:latin typeface="Times New Roman" panose="02020603050405020304" pitchFamily="18" charset="0"/>
                          <a:ea typeface="Source Sans Pro" panose="020B0503030403020204" pitchFamily="34" charset="0"/>
                          <a:cs typeface="Times New Roman" panose="02020603050405020304" pitchFamily="18" charset="0"/>
                        </a:rPr>
                        <a:t>was submitted three weeks past the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December 31 </a:t>
                      </a:r>
                      <a:r>
                        <a:rPr lang="en-US" sz="1800" baseline="0" dirty="0">
                          <a:latin typeface="Times New Roman" panose="02020603050405020304" pitchFamily="18" charset="0"/>
                          <a:ea typeface="Source Sans Pro" panose="020B0503030403020204" pitchFamily="34" charset="0"/>
                          <a:cs typeface="Times New Roman" panose="02020603050405020304" pitchFamily="18" charset="0"/>
                        </a:rPr>
                        <a:t>deadline.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Let’s work together on strategies to improve deadline management.</a:t>
                      </a:r>
                    </a:p>
                  </a:txBody>
                  <a:tcPr/>
                </a:tc>
                <a:extLst>
                  <a:ext uri="{0D108BD9-81ED-4DB2-BD59-A6C34878D82A}">
                    <a16:rowId xmlns:a16="http://schemas.microsoft.com/office/drawing/2014/main" val="10001"/>
                  </a:ext>
                </a:extLst>
              </a:tr>
              <a:tr h="1299287">
                <a:tc>
                  <a:txBody>
                    <a:bodyPr/>
                    <a:lstStyle/>
                    <a:p>
                      <a:r>
                        <a:rPr lang="en-US" sz="2000" dirty="0">
                          <a:latin typeface="Times New Roman" panose="02020603050405020304" pitchFamily="18" charset="0"/>
                          <a:ea typeface="Source Sans Pro" panose="020B0503030403020204" pitchFamily="34" charset="0"/>
                          <a:cs typeface="Times New Roman" panose="02020603050405020304" pitchFamily="18" charset="0"/>
                        </a:rPr>
                        <a:t>You seem to make a lot of errors.</a:t>
                      </a:r>
                    </a:p>
                  </a:txBody>
                  <a:tcPr/>
                </a:tc>
                <a:tc>
                  <a:txBody>
                    <a:bodyPr/>
                    <a:lstStyle/>
                    <a:p>
                      <a:r>
                        <a:rPr lang="en-US" sz="1800" baseline="0" dirty="0">
                          <a:latin typeface="Times New Roman" panose="02020603050405020304" pitchFamily="18" charset="0"/>
                          <a:ea typeface="Source Sans Pro" panose="020B0503030403020204" pitchFamily="34" charset="0"/>
                          <a:cs typeface="Times New Roman" panose="02020603050405020304" pitchFamily="18" charset="0"/>
                        </a:rPr>
                        <a:t>In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August</a:t>
                      </a:r>
                      <a:r>
                        <a:rPr lang="en-US" sz="1800" baseline="0" dirty="0">
                          <a:latin typeface="Times New Roman" panose="02020603050405020304" pitchFamily="18" charset="0"/>
                          <a:ea typeface="Source Sans Pro" panose="020B0503030403020204" pitchFamily="34" charset="0"/>
                          <a:cs typeface="Times New Roman" panose="02020603050405020304" pitchFamily="18" charset="0"/>
                        </a:rPr>
                        <a:t>, there were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five</a:t>
                      </a:r>
                      <a:r>
                        <a:rPr lang="en-US" sz="1800" baseline="0" dirty="0">
                          <a:latin typeface="Times New Roman" panose="02020603050405020304" pitchFamily="18" charset="0"/>
                          <a:ea typeface="Source Sans Pro" panose="020B0503030403020204" pitchFamily="34" charset="0"/>
                          <a:cs typeface="Times New Roman" panose="02020603050405020304" pitchFamily="18" charset="0"/>
                        </a:rPr>
                        <a:t> data entry errors in the monthly report and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three</a:t>
                      </a:r>
                      <a:r>
                        <a:rPr lang="en-US" sz="1800" baseline="0" dirty="0">
                          <a:latin typeface="Times New Roman" panose="02020603050405020304" pitchFamily="18" charset="0"/>
                          <a:ea typeface="Source Sans Pro" panose="020B0503030403020204" pitchFamily="34" charset="0"/>
                          <a:cs typeface="Times New Roman" panose="02020603050405020304" pitchFamily="18" charset="0"/>
                        </a:rPr>
                        <a:t> formatting issues in the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customer service letter</a:t>
                      </a:r>
                      <a:r>
                        <a:rPr lang="en-US" sz="1800" baseline="0" dirty="0">
                          <a:latin typeface="Times New Roman" panose="02020603050405020304" pitchFamily="18" charset="0"/>
                          <a:ea typeface="Source Sans Pro" panose="020B0503030403020204" pitchFamily="34" charset="0"/>
                          <a:cs typeface="Times New Roman" panose="02020603050405020304" pitchFamily="18" charset="0"/>
                        </a:rPr>
                        <a:t>.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We can review these together to identify patterns and reduce future mistakes.</a:t>
                      </a:r>
                    </a:p>
                  </a:txBody>
                  <a:tcPr/>
                </a:tc>
                <a:extLst>
                  <a:ext uri="{0D108BD9-81ED-4DB2-BD59-A6C34878D82A}">
                    <a16:rowId xmlns:a16="http://schemas.microsoft.com/office/drawing/2014/main" val="10002"/>
                  </a:ext>
                </a:extLst>
              </a:tr>
              <a:tr h="1609793">
                <a:tc>
                  <a:txBody>
                    <a:bodyPr/>
                    <a:lstStyle/>
                    <a:p>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You have good communication skills.</a:t>
                      </a:r>
                      <a:endParaRPr lang="en-US" sz="2000" dirty="0">
                        <a:latin typeface="Times New Roman" panose="02020603050405020304" pitchFamily="18" charset="0"/>
                        <a:ea typeface="Source Sans Pro" panose="020B0503030403020204" pitchFamily="34" charset="0"/>
                        <a:cs typeface="Times New Roman" panose="02020603050405020304" pitchFamily="18" charset="0"/>
                      </a:endParaRPr>
                    </a:p>
                  </a:txBody>
                  <a:tcPr/>
                </a:tc>
                <a:tc>
                  <a:txBody>
                    <a:bodyPr/>
                    <a:lstStyle/>
                    <a:p>
                      <a:endParaRPr kumimoji="0" lang="en-US" sz="7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Your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verbal and written communication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is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clear, accurate and thorough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The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monthly reports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you submitted were complete, easy to understand and required little to no modification.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You can further enhance your presentation skills by taking a training course on Effective Presentations.</a:t>
                      </a:r>
                      <a:endParaRPr lang="en-US" sz="1800" b="1" dirty="0">
                        <a:latin typeface="Times New Roman" panose="02020603050405020304" pitchFamily="18" charset="0"/>
                        <a:ea typeface="Source Sans Pro" panose="020B0503030403020204" pitchFamily="34" charset="0"/>
                        <a:cs typeface="Times New Roman" panose="02020603050405020304" pitchFamily="18" charset="0"/>
                      </a:endParaRPr>
                    </a:p>
                  </a:txBody>
                  <a:tcPr/>
                </a:tc>
                <a:extLst>
                  <a:ext uri="{0D108BD9-81ED-4DB2-BD59-A6C34878D82A}">
                    <a16:rowId xmlns:a16="http://schemas.microsoft.com/office/drawing/2014/main" val="3660986820"/>
                  </a:ext>
                </a:extLst>
              </a:tr>
            </a:tbl>
          </a:graphicData>
        </a:graphic>
      </p:graphicFrame>
    </p:spTree>
    <p:extLst>
      <p:ext uri="{BB962C8B-B14F-4D97-AF65-F5344CB8AC3E}">
        <p14:creationId xmlns:p14="http://schemas.microsoft.com/office/powerpoint/2010/main" val="2346095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C86B15-7E44-6494-66A9-303D6A87F95D}"/>
            </a:ext>
          </a:extLst>
        </p:cNvPr>
        <p:cNvGrpSpPr/>
        <p:nvPr/>
      </p:nvGrpSpPr>
      <p:grpSpPr>
        <a:xfrm>
          <a:off x="0" y="0"/>
          <a:ext cx="0" cy="0"/>
          <a:chOff x="0" y="0"/>
          <a:chExt cx="0" cy="0"/>
        </a:xfrm>
      </p:grpSpPr>
      <p:sp useBgFill="1">
        <p:nvSpPr>
          <p:cNvPr id="29704" name="Rectangle 29703">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6E8081-E707-FD54-011F-851A3D6923BB}"/>
              </a:ext>
            </a:extLst>
          </p:cNvPr>
          <p:cNvSpPr>
            <a:spLocks noGrp="1"/>
          </p:cNvSpPr>
          <p:nvPr>
            <p:ph type="title"/>
          </p:nvPr>
        </p:nvSpPr>
        <p:spPr>
          <a:xfrm>
            <a:off x="4654193" y="32385"/>
            <a:ext cx="7193337" cy="1097280"/>
          </a:xfrm>
        </p:spPr>
        <p:txBody>
          <a:bodyPr>
            <a:normAutofit/>
          </a:bodyPr>
          <a:lstStyle/>
          <a:p>
            <a:pPr algn="ctr">
              <a:lnSpc>
                <a:spcPct val="90000"/>
              </a:lnSpc>
              <a:defRPr/>
            </a:pPr>
            <a:r>
              <a:rPr lang="en-US" sz="31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Phrases to Avoid in Performance Reviews (Verbal)</a:t>
            </a:r>
          </a:p>
        </p:txBody>
      </p:sp>
      <p:cxnSp>
        <p:nvCxnSpPr>
          <p:cNvPr id="29706" name="Straight Connector 29705">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6630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9699" name="Content Placeholder 2">
            <a:extLst>
              <a:ext uri="{FF2B5EF4-FFF2-40B4-BE49-F238E27FC236}">
                <a16:creationId xmlns:a16="http://schemas.microsoft.com/office/drawing/2014/main" id="{3E995DA8-A8D9-29C6-BFC0-B5B36B1F7892}"/>
              </a:ext>
            </a:extLst>
          </p:cNvPr>
          <p:cNvSpPr>
            <a:spLocks noGrp="1"/>
          </p:cNvSpPr>
          <p:nvPr>
            <p:ph idx="1"/>
          </p:nvPr>
        </p:nvSpPr>
        <p:spPr>
          <a:xfrm>
            <a:off x="4721160" y="1192380"/>
            <a:ext cx="7085986" cy="5527988"/>
          </a:xfrm>
        </p:spPr>
        <p:txBody>
          <a:bodyPr>
            <a:normAutofit fontScale="92500" lnSpcReduction="20000"/>
          </a:bodyPr>
          <a:lstStyle/>
          <a:p>
            <a:pPr>
              <a:lnSpc>
                <a:spcPct val="110000"/>
              </a:lnSpc>
            </a:pPr>
            <a:r>
              <a:rPr lang="en-US" dirty="0">
                <a:latin typeface="Aptos" panose="020B0004020202020204" pitchFamily="34" charset="0"/>
              </a:rPr>
              <a:t>🔴 </a:t>
            </a:r>
            <a:r>
              <a:rPr lang="en-US" sz="2600" b="1" dirty="0">
                <a:latin typeface="Times New Roman" panose="02020603050405020304" pitchFamily="18" charset="0"/>
                <a:cs typeface="Times New Roman" panose="02020603050405020304" pitchFamily="18" charset="0"/>
              </a:rPr>
              <a:t>Avoid Saying (delivery pitfalls)</a:t>
            </a:r>
          </a:p>
          <a:p>
            <a:pPr lvl="1">
              <a:lnSpc>
                <a:spcPct val="110000"/>
              </a:lnSpc>
            </a:pPr>
            <a:r>
              <a:rPr lang="en-US" sz="2400" dirty="0">
                <a:latin typeface="Times New Roman" panose="02020603050405020304" pitchFamily="18" charset="0"/>
                <a:cs typeface="Times New Roman" panose="02020603050405020304" pitchFamily="18" charset="0"/>
              </a:rPr>
              <a:t>“This shouldn’t be a surprise.”</a:t>
            </a:r>
          </a:p>
          <a:p>
            <a:pPr lvl="1">
              <a:lnSpc>
                <a:spcPct val="110000"/>
              </a:lnSpc>
            </a:pPr>
            <a:r>
              <a:rPr lang="en-US" sz="2400" dirty="0">
                <a:latin typeface="Times New Roman" panose="02020603050405020304" pitchFamily="18" charset="0"/>
                <a:cs typeface="Times New Roman" panose="02020603050405020304" pitchFamily="18" charset="0"/>
              </a:rPr>
              <a:t>“You always…” / “You never…”</a:t>
            </a:r>
          </a:p>
          <a:p>
            <a:pPr lvl="1">
              <a:lnSpc>
                <a:spcPct val="110000"/>
              </a:lnSpc>
            </a:pPr>
            <a:r>
              <a:rPr lang="en-US" sz="2400" dirty="0">
                <a:latin typeface="Times New Roman" panose="02020603050405020304" pitchFamily="18" charset="0"/>
                <a:cs typeface="Times New Roman" panose="02020603050405020304" pitchFamily="18" charset="0"/>
              </a:rPr>
              <a:t>“Everyone else is doing fine.”</a:t>
            </a:r>
          </a:p>
          <a:p>
            <a:pPr lvl="1">
              <a:lnSpc>
                <a:spcPct val="110000"/>
              </a:lnSpc>
            </a:pPr>
            <a:r>
              <a:rPr lang="en-US" sz="2400" dirty="0">
                <a:latin typeface="Times New Roman" panose="02020603050405020304" pitchFamily="18" charset="0"/>
                <a:cs typeface="Times New Roman" panose="02020603050405020304" pitchFamily="18" charset="0"/>
              </a:rPr>
              <a:t>“That’s just how leadership sees it.”</a:t>
            </a:r>
          </a:p>
          <a:p>
            <a:pPr lvl="1">
              <a:lnSpc>
                <a:spcPct val="110000"/>
              </a:lnSpc>
            </a:pPr>
            <a:r>
              <a:rPr lang="en-US" sz="2400" dirty="0">
                <a:latin typeface="Times New Roman" panose="02020603050405020304" pitchFamily="18" charset="0"/>
                <a:cs typeface="Times New Roman" panose="02020603050405020304" pitchFamily="18" charset="0"/>
              </a:rPr>
              <a:t>“Don’t take this personally.”</a:t>
            </a:r>
          </a:p>
          <a:p>
            <a:pPr lvl="1">
              <a:lnSpc>
                <a:spcPct val="110000"/>
              </a:lnSpc>
            </a:pPr>
            <a:r>
              <a:rPr lang="en-US" sz="2400" dirty="0">
                <a:latin typeface="Times New Roman" panose="02020603050405020304" pitchFamily="18" charset="0"/>
                <a:cs typeface="Times New Roman" panose="02020603050405020304" pitchFamily="18" charset="0"/>
              </a:rPr>
              <a:t>“We don’t have time to get into that.”</a:t>
            </a:r>
          </a:p>
          <a:p>
            <a:pPr lvl="1">
              <a:lnSpc>
                <a:spcPct val="110000"/>
              </a:lnSpc>
              <a:spcAft>
                <a:spcPts val="600"/>
              </a:spcAft>
            </a:pPr>
            <a:r>
              <a:rPr lang="en-US" sz="2400" dirty="0">
                <a:latin typeface="Times New Roman" panose="02020603050405020304" pitchFamily="18" charset="0"/>
                <a:cs typeface="Times New Roman" panose="02020603050405020304" pitchFamily="18" charset="0"/>
              </a:rPr>
              <a:t>“I’m just being honest.”</a:t>
            </a:r>
          </a:p>
          <a:p>
            <a:pPr>
              <a:lnSpc>
                <a:spcPct val="110000"/>
              </a:lnSpc>
            </a:pPr>
            <a:r>
              <a:rPr lang="en-US" sz="2600" b="1" dirty="0">
                <a:latin typeface="Times New Roman" panose="02020603050405020304" pitchFamily="18" charset="0"/>
                <a:cs typeface="Times New Roman" panose="02020603050405020304" pitchFamily="18" charset="0"/>
              </a:rPr>
              <a:t>Why they’re risky</a:t>
            </a:r>
          </a:p>
          <a:p>
            <a:pPr lvl="2">
              <a:lnSpc>
                <a:spcPct val="110000"/>
              </a:lnSpc>
            </a:pPr>
            <a:r>
              <a:rPr lang="en-US" sz="2200" dirty="0">
                <a:latin typeface="Times New Roman" panose="02020603050405020304" pitchFamily="18" charset="0"/>
                <a:cs typeface="Times New Roman" panose="02020603050405020304" pitchFamily="18" charset="0"/>
              </a:rPr>
              <a:t>Absolutes feel unfair</a:t>
            </a:r>
          </a:p>
          <a:p>
            <a:pPr lvl="2">
              <a:lnSpc>
                <a:spcPct val="110000"/>
              </a:lnSpc>
              <a:spcAft>
                <a:spcPts val="600"/>
              </a:spcAft>
            </a:pPr>
            <a:r>
              <a:rPr lang="en-US" sz="2200" dirty="0">
                <a:latin typeface="Times New Roman" panose="02020603050405020304" pitchFamily="18" charset="0"/>
                <a:cs typeface="Times New Roman" panose="02020603050405020304" pitchFamily="18" charset="0"/>
              </a:rPr>
              <a:t>Signals the conversation is not actually collaborative</a:t>
            </a:r>
          </a:p>
          <a:p>
            <a:pPr>
              <a:lnSpc>
                <a:spcPct val="110000"/>
              </a:lnSpc>
            </a:pPr>
            <a:r>
              <a:rPr lang="en-US" sz="2600" b="1" dirty="0">
                <a:latin typeface="Times New Roman" panose="02020603050405020304" pitchFamily="18" charset="0"/>
                <a:cs typeface="Times New Roman" panose="02020603050405020304" pitchFamily="18" charset="0"/>
              </a:rPr>
              <a:t>Better framing</a:t>
            </a:r>
          </a:p>
          <a:p>
            <a:pPr lvl="2">
              <a:lnSpc>
                <a:spcPct val="110000"/>
              </a:lnSpc>
            </a:pPr>
            <a:r>
              <a:rPr lang="en-US" sz="2200" dirty="0">
                <a:latin typeface="Times New Roman" panose="02020603050405020304" pitchFamily="18" charset="0"/>
                <a:cs typeface="Times New Roman" panose="02020603050405020304" pitchFamily="18" charset="0"/>
              </a:rPr>
              <a:t>“Let’s walk through the key themes and examples.”</a:t>
            </a:r>
          </a:p>
          <a:p>
            <a:pPr lvl="2">
              <a:lnSpc>
                <a:spcPct val="110000"/>
              </a:lnSpc>
            </a:pPr>
            <a:r>
              <a:rPr lang="en-US" sz="2200" dirty="0">
                <a:latin typeface="Times New Roman" panose="02020603050405020304" pitchFamily="18" charset="0"/>
                <a:cs typeface="Times New Roman" panose="02020603050405020304" pitchFamily="18" charset="0"/>
              </a:rPr>
              <a:t>“Here’s what I’ve observed, and I’d like your perspective.”</a:t>
            </a:r>
          </a:p>
        </p:txBody>
      </p:sp>
      <p:pic>
        <p:nvPicPr>
          <p:cNvPr id="9" name="Picture 8">
            <a:extLst>
              <a:ext uri="{FF2B5EF4-FFF2-40B4-BE49-F238E27FC236}">
                <a16:creationId xmlns:a16="http://schemas.microsoft.com/office/drawing/2014/main" id="{2542A185-EFD1-A216-6282-85427987AAB0}"/>
              </a:ext>
            </a:extLst>
          </p:cNvPr>
          <p:cNvPicPr>
            <a:picLocks noChangeAspect="1"/>
          </p:cNvPicPr>
          <p:nvPr/>
        </p:nvPicPr>
        <p:blipFill>
          <a:blip r:embed="rId3"/>
          <a:stretch>
            <a:fillRect/>
          </a:stretch>
        </p:blipFill>
        <p:spPr>
          <a:xfrm>
            <a:off x="384854" y="428625"/>
            <a:ext cx="3884486" cy="6000750"/>
          </a:xfrm>
          <a:prstGeom prst="rect">
            <a:avLst/>
          </a:prstGeom>
        </p:spPr>
      </p:pic>
    </p:spTree>
    <p:extLst>
      <p:ext uri="{BB962C8B-B14F-4D97-AF65-F5344CB8AC3E}">
        <p14:creationId xmlns:p14="http://schemas.microsoft.com/office/powerpoint/2010/main" val="20003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0646D1-CCC4-C972-2F2F-43A04D60903E}"/>
            </a:ext>
          </a:extLst>
        </p:cNvPr>
        <p:cNvGrpSpPr/>
        <p:nvPr/>
      </p:nvGrpSpPr>
      <p:grpSpPr>
        <a:xfrm>
          <a:off x="0" y="0"/>
          <a:ext cx="0" cy="0"/>
          <a:chOff x="0" y="0"/>
          <a:chExt cx="0" cy="0"/>
        </a:xfrm>
      </p:grpSpPr>
      <p:sp useBgFill="1">
        <p:nvSpPr>
          <p:cNvPr id="29704" name="Rectangle 29703">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A0FC46-6022-A89A-B196-C87FF34DD87C}"/>
              </a:ext>
            </a:extLst>
          </p:cNvPr>
          <p:cNvSpPr>
            <a:spLocks noGrp="1"/>
          </p:cNvSpPr>
          <p:nvPr>
            <p:ph type="title"/>
          </p:nvPr>
        </p:nvSpPr>
        <p:spPr>
          <a:xfrm>
            <a:off x="4989553" y="0"/>
            <a:ext cx="7175048" cy="984852"/>
          </a:xfrm>
        </p:spPr>
        <p:txBody>
          <a:bodyPr>
            <a:normAutofit/>
          </a:bodyPr>
          <a:lstStyle/>
          <a:p>
            <a:pPr algn="ctr">
              <a:lnSpc>
                <a:spcPct val="90000"/>
              </a:lnSpc>
              <a:defRPr/>
            </a:pPr>
            <a:r>
              <a:rPr lang="en-US" sz="31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Phrases to Avoid in Performance Reviews (Written)</a:t>
            </a:r>
          </a:p>
        </p:txBody>
      </p:sp>
      <p:pic>
        <p:nvPicPr>
          <p:cNvPr id="4" name="Picture 3">
            <a:extLst>
              <a:ext uri="{FF2B5EF4-FFF2-40B4-BE49-F238E27FC236}">
                <a16:creationId xmlns:a16="http://schemas.microsoft.com/office/drawing/2014/main" id="{3E72D097-8CA6-6DF4-E47C-73DBA1DE2D90}"/>
              </a:ext>
            </a:extLst>
          </p:cNvPr>
          <p:cNvPicPr>
            <a:picLocks noChangeAspect="1"/>
          </p:cNvPicPr>
          <p:nvPr/>
        </p:nvPicPr>
        <p:blipFill>
          <a:blip r:embed="rId3"/>
          <a:stretch>
            <a:fillRect/>
          </a:stretch>
        </p:blipFill>
        <p:spPr>
          <a:xfrm>
            <a:off x="1202063" y="178803"/>
            <a:ext cx="3112371" cy="4979794"/>
          </a:xfrm>
          <a:prstGeom prst="rect">
            <a:avLst/>
          </a:prstGeom>
        </p:spPr>
      </p:pic>
      <p:cxnSp>
        <p:nvCxnSpPr>
          <p:cNvPr id="29706" name="Straight Connector 29705">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6630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9699" name="Content Placeholder 2">
            <a:extLst>
              <a:ext uri="{FF2B5EF4-FFF2-40B4-BE49-F238E27FC236}">
                <a16:creationId xmlns:a16="http://schemas.microsoft.com/office/drawing/2014/main" id="{CF870F54-B457-AA8E-89E0-AFF875DF157F}"/>
              </a:ext>
            </a:extLst>
          </p:cNvPr>
          <p:cNvSpPr>
            <a:spLocks noGrp="1"/>
          </p:cNvSpPr>
          <p:nvPr>
            <p:ph idx="1"/>
          </p:nvPr>
        </p:nvSpPr>
        <p:spPr>
          <a:xfrm>
            <a:off x="5866300" y="1077099"/>
            <a:ext cx="6325699" cy="5662216"/>
          </a:xfrm>
        </p:spPr>
        <p:txBody>
          <a:bodyPr>
            <a:normAutofit fontScale="77500" lnSpcReduction="20000"/>
          </a:bodyPr>
          <a:lstStyle/>
          <a:p>
            <a:r>
              <a:rPr lang="en-US" dirty="0">
                <a:latin typeface="Aptos" panose="020B0004020202020204" pitchFamily="34" charset="0"/>
              </a:rPr>
              <a:t>⚠️ </a:t>
            </a:r>
            <a:r>
              <a:rPr lang="en-US" sz="2600" b="1" dirty="0">
                <a:latin typeface="Times New Roman" panose="02020603050405020304" pitchFamily="18" charset="0"/>
                <a:cs typeface="Times New Roman" panose="02020603050405020304" pitchFamily="18" charset="0"/>
              </a:rPr>
              <a:t>Avoid Writing (documentation pitfalls)</a:t>
            </a:r>
          </a:p>
          <a:p>
            <a:pPr lvl="1"/>
            <a:r>
              <a:rPr lang="en-US" sz="2100" dirty="0">
                <a:latin typeface="Times New Roman" panose="02020603050405020304" pitchFamily="18" charset="0"/>
                <a:cs typeface="Times New Roman" panose="02020603050405020304" pitchFamily="18" charset="0"/>
              </a:rPr>
              <a:t>“Bad attitude”</a:t>
            </a:r>
          </a:p>
          <a:p>
            <a:pPr lvl="1"/>
            <a:r>
              <a:rPr lang="en-US" sz="2100" dirty="0">
                <a:latin typeface="Times New Roman" panose="02020603050405020304" pitchFamily="18" charset="0"/>
                <a:cs typeface="Times New Roman" panose="02020603050405020304" pitchFamily="18" charset="0"/>
              </a:rPr>
              <a:t>“Not a good fit”</a:t>
            </a:r>
          </a:p>
          <a:p>
            <a:pPr lvl="1"/>
            <a:r>
              <a:rPr lang="en-US" sz="2100" dirty="0">
                <a:latin typeface="Times New Roman" panose="02020603050405020304" pitchFamily="18" charset="0"/>
                <a:cs typeface="Times New Roman" panose="02020603050405020304" pitchFamily="18" charset="0"/>
              </a:rPr>
              <a:t>“Unmotivated”</a:t>
            </a:r>
          </a:p>
          <a:p>
            <a:pPr lvl="1"/>
            <a:r>
              <a:rPr lang="en-US" sz="2100" dirty="0">
                <a:latin typeface="Times New Roman" panose="02020603050405020304" pitchFamily="18" charset="0"/>
                <a:cs typeface="Times New Roman" panose="02020603050405020304" pitchFamily="18" charset="0"/>
              </a:rPr>
              <a:t>“Too emotional”</a:t>
            </a:r>
          </a:p>
          <a:p>
            <a:pPr lvl="1"/>
            <a:r>
              <a:rPr lang="en-US" sz="2100" dirty="0">
                <a:latin typeface="Times New Roman" panose="02020603050405020304" pitchFamily="18" charset="0"/>
                <a:cs typeface="Times New Roman" panose="02020603050405020304" pitchFamily="18" charset="0"/>
              </a:rPr>
              <a:t>“Difficult personality”</a:t>
            </a:r>
          </a:p>
          <a:p>
            <a:pPr lvl="1"/>
            <a:r>
              <a:rPr lang="en-US" sz="2100" dirty="0">
                <a:latin typeface="Times New Roman" panose="02020603050405020304" pitchFamily="18" charset="0"/>
                <a:cs typeface="Times New Roman" panose="02020603050405020304" pitchFamily="18" charset="0"/>
              </a:rPr>
              <a:t>“Poor communicator” (without specifics)</a:t>
            </a:r>
          </a:p>
          <a:p>
            <a:pPr lvl="1"/>
            <a:r>
              <a:rPr lang="en-US" sz="2100" dirty="0">
                <a:latin typeface="Times New Roman" panose="02020603050405020304" pitchFamily="18" charset="0"/>
                <a:cs typeface="Times New Roman" panose="02020603050405020304" pitchFamily="18" charset="0"/>
              </a:rPr>
              <a:t>“Has potential but…” (with no development plan)</a:t>
            </a:r>
          </a:p>
          <a:p>
            <a:pPr lvl="1"/>
            <a:r>
              <a:rPr lang="en-US" sz="2100" dirty="0">
                <a:latin typeface="Times New Roman" panose="02020603050405020304" pitchFamily="18" charset="0"/>
                <a:cs typeface="Times New Roman" panose="02020603050405020304" pitchFamily="18" charset="0"/>
              </a:rPr>
              <a:t>“Meets expectations for now”</a:t>
            </a:r>
          </a:p>
          <a:p>
            <a:r>
              <a:rPr lang="en-US" sz="2600" b="1" dirty="0">
                <a:latin typeface="Times New Roman" panose="02020603050405020304" pitchFamily="18" charset="0"/>
                <a:cs typeface="Times New Roman" panose="02020603050405020304" pitchFamily="18" charset="0"/>
              </a:rPr>
              <a:t>Why they’re risky</a:t>
            </a:r>
          </a:p>
          <a:p>
            <a:pPr lvl="1"/>
            <a:r>
              <a:rPr lang="en-US" sz="2100" dirty="0">
                <a:latin typeface="Times New Roman" panose="02020603050405020304" pitchFamily="18" charset="0"/>
                <a:cs typeface="Times New Roman" panose="02020603050405020304" pitchFamily="18" charset="0"/>
              </a:rPr>
              <a:t>Vague and subjective</a:t>
            </a:r>
          </a:p>
          <a:p>
            <a:pPr lvl="1"/>
            <a:r>
              <a:rPr lang="en-US" sz="2100" dirty="0">
                <a:latin typeface="Times New Roman" panose="02020603050405020304" pitchFamily="18" charset="0"/>
                <a:cs typeface="Times New Roman" panose="02020603050405020304" pitchFamily="18" charset="0"/>
              </a:rPr>
              <a:t>Open to misinterpretation</a:t>
            </a:r>
          </a:p>
          <a:p>
            <a:pPr lvl="1"/>
            <a:r>
              <a:rPr lang="en-US" sz="2100" dirty="0">
                <a:latin typeface="Times New Roman" panose="02020603050405020304" pitchFamily="18" charset="0"/>
                <a:cs typeface="Times New Roman" panose="02020603050405020304" pitchFamily="18" charset="0"/>
              </a:rPr>
              <a:t>Hard to defend if questioned later</a:t>
            </a:r>
          </a:p>
          <a:p>
            <a:r>
              <a:rPr lang="en-US" sz="2600" b="1" dirty="0">
                <a:latin typeface="Times New Roman" panose="02020603050405020304" pitchFamily="18" charset="0"/>
                <a:cs typeface="Times New Roman" panose="02020603050405020304" pitchFamily="18" charset="0"/>
              </a:rPr>
              <a:t>Better framing</a:t>
            </a:r>
          </a:p>
          <a:p>
            <a:pPr lvl="1"/>
            <a:r>
              <a:rPr lang="en-US" sz="2100" dirty="0">
                <a:latin typeface="Times New Roman" panose="02020603050405020304" pitchFamily="18" charset="0"/>
                <a:cs typeface="Times New Roman" panose="02020603050405020304" pitchFamily="18" charset="0"/>
              </a:rPr>
              <a:t>Describe observable behaviors</a:t>
            </a:r>
          </a:p>
          <a:p>
            <a:pPr lvl="1"/>
            <a:r>
              <a:rPr lang="en-US" sz="2100" dirty="0">
                <a:latin typeface="Times New Roman" panose="02020603050405020304" pitchFamily="18" charset="0"/>
                <a:cs typeface="Times New Roman" panose="02020603050405020304" pitchFamily="18" charset="0"/>
              </a:rPr>
              <a:t>Anchor feedback to impact and expectations</a:t>
            </a:r>
          </a:p>
          <a:p>
            <a:pPr lvl="1"/>
            <a:r>
              <a:rPr lang="en-US" sz="2100" dirty="0">
                <a:latin typeface="Times New Roman" panose="02020603050405020304" pitchFamily="18" charset="0"/>
                <a:cs typeface="Times New Roman" panose="02020603050405020304" pitchFamily="18" charset="0"/>
              </a:rPr>
              <a:t>Include examples and next steps</a:t>
            </a:r>
            <a:endParaRPr lang="en-US" sz="2100" dirty="0">
              <a:latin typeface="Aptos" panose="020B0004020202020204" pitchFamily="34" charset="0"/>
            </a:endParaRPr>
          </a:p>
          <a:p>
            <a:pPr lvl="1"/>
            <a:endParaRPr lang="en-US" dirty="0">
              <a:latin typeface="Aptos" panose="020B0004020202020204" pitchFamily="34" charset="0"/>
            </a:endParaRPr>
          </a:p>
        </p:txBody>
      </p:sp>
      <p:sp>
        <p:nvSpPr>
          <p:cNvPr id="5" name="Title 1">
            <a:extLst>
              <a:ext uri="{FF2B5EF4-FFF2-40B4-BE49-F238E27FC236}">
                <a16:creationId xmlns:a16="http://schemas.microsoft.com/office/drawing/2014/main" id="{319128F5-9F85-6CA5-210B-5F288BDA28DD}"/>
              </a:ext>
            </a:extLst>
          </p:cNvPr>
          <p:cNvSpPr txBox="1">
            <a:spLocks/>
          </p:cNvSpPr>
          <p:nvPr/>
        </p:nvSpPr>
        <p:spPr>
          <a:xfrm>
            <a:off x="80114" y="5493859"/>
            <a:ext cx="5447383" cy="109728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nSpc>
                <a:spcPct val="90000"/>
              </a:lnSpc>
              <a:defRPr/>
            </a:pPr>
            <a:r>
              <a:rPr lang="en-US" sz="2400" b="1" i="1" dirty="0">
                <a:solidFill>
                  <a:srgbClr val="0070C0"/>
                </a:solidFill>
                <a:latin typeface="Times New Roman" panose="02020603050405020304" pitchFamily="18" charset="0"/>
                <a:ea typeface="+mn-ea"/>
                <a:cs typeface="Times New Roman" panose="02020603050405020304" pitchFamily="18" charset="0"/>
              </a:rPr>
              <a:t>If it can’t be supported with examples, written clearly, and discussed respectfully – Don’t say it or write it.</a:t>
            </a:r>
          </a:p>
        </p:txBody>
      </p:sp>
      <p:sp>
        <p:nvSpPr>
          <p:cNvPr id="6" name="Title 1">
            <a:extLst>
              <a:ext uri="{FF2B5EF4-FFF2-40B4-BE49-F238E27FC236}">
                <a16:creationId xmlns:a16="http://schemas.microsoft.com/office/drawing/2014/main" id="{673D52FA-2CED-DDC4-AA6F-53A60999DB62}"/>
              </a:ext>
            </a:extLst>
          </p:cNvPr>
          <p:cNvSpPr txBox="1">
            <a:spLocks/>
          </p:cNvSpPr>
          <p:nvPr/>
        </p:nvSpPr>
        <p:spPr>
          <a:xfrm>
            <a:off x="80115" y="5586107"/>
            <a:ext cx="6075001" cy="109728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nSpc>
                <a:spcPct val="90000"/>
              </a:lnSpc>
              <a:defRPr/>
            </a:pPr>
            <a:endParaRPr lang="en-US" sz="31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165254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F6EE08-7373-E38A-2C12-7975DCCE2E58}"/>
            </a:ext>
          </a:extLst>
        </p:cNvPr>
        <p:cNvGrpSpPr/>
        <p:nvPr/>
      </p:nvGrpSpPr>
      <p:grpSpPr>
        <a:xfrm>
          <a:off x="0" y="0"/>
          <a:ext cx="0" cy="0"/>
          <a:chOff x="0" y="0"/>
          <a:chExt cx="0" cy="0"/>
        </a:xfrm>
      </p:grpSpPr>
      <p:sp useBgFill="1">
        <p:nvSpPr>
          <p:cNvPr id="29705" name="Rectangle 29704">
            <a:extLst>
              <a:ext uri="{FF2B5EF4-FFF2-40B4-BE49-F238E27FC236}">
                <a16:creationId xmlns:a16="http://schemas.microsoft.com/office/drawing/2014/main" id="{A637580D-1176-4083-A9A1-BD8ED0899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9F3556-8F06-EAAA-72D9-EF6180E2B4F8}"/>
              </a:ext>
            </a:extLst>
          </p:cNvPr>
          <p:cNvSpPr>
            <a:spLocks noGrp="1"/>
          </p:cNvSpPr>
          <p:nvPr>
            <p:ph type="title"/>
          </p:nvPr>
        </p:nvSpPr>
        <p:spPr>
          <a:xfrm>
            <a:off x="1052422" y="0"/>
            <a:ext cx="10147993" cy="1139911"/>
          </a:xfrm>
        </p:spPr>
        <p:txBody>
          <a:bodyPr>
            <a:normAutofit/>
          </a:bodyPr>
          <a:lstStyle/>
          <a:p>
            <a:pPr>
              <a:lnSpc>
                <a:spcPct val="90000"/>
              </a:lnSpc>
              <a:defRPr/>
            </a:pPr>
            <a:r>
              <a:rPr lang="en-US" sz="32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Say This Instead: Clear, Constructive Performance Review Language</a:t>
            </a:r>
          </a:p>
        </p:txBody>
      </p:sp>
      <p:cxnSp>
        <p:nvCxnSpPr>
          <p:cNvPr id="29707" name="Straight Connector 29706">
            <a:extLst>
              <a:ext uri="{FF2B5EF4-FFF2-40B4-BE49-F238E27FC236}">
                <a16:creationId xmlns:a16="http://schemas.microsoft.com/office/drawing/2014/main" id="{B9C96FDC-E4C2-7D8A-44BA-572E7CD9E8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1585" y="1027306"/>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29701" name="Content Placeholder 2">
            <a:extLst>
              <a:ext uri="{FF2B5EF4-FFF2-40B4-BE49-F238E27FC236}">
                <a16:creationId xmlns:a16="http://schemas.microsoft.com/office/drawing/2014/main" id="{919FFD1C-9A5C-2136-0F69-8135F80BAD45}"/>
              </a:ext>
            </a:extLst>
          </p:cNvPr>
          <p:cNvGraphicFramePr>
            <a:graphicFrameLocks noGrp="1"/>
          </p:cNvGraphicFramePr>
          <p:nvPr>
            <p:ph idx="1"/>
            <p:extLst>
              <p:ext uri="{D42A27DB-BD31-4B8C-83A1-F6EECF244321}">
                <p14:modId xmlns:p14="http://schemas.microsoft.com/office/powerpoint/2010/main" val="2905728881"/>
              </p:ext>
            </p:extLst>
          </p:nvPr>
        </p:nvGraphicFramePr>
        <p:xfrm>
          <a:off x="198408" y="1258360"/>
          <a:ext cx="11809561" cy="5214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712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3061DF-9F19-836B-1B84-D015190236F1}"/>
            </a:ext>
          </a:extLst>
        </p:cNvPr>
        <p:cNvGrpSpPr/>
        <p:nvPr/>
      </p:nvGrpSpPr>
      <p:grpSpPr>
        <a:xfrm>
          <a:off x="0" y="0"/>
          <a:ext cx="0" cy="0"/>
          <a:chOff x="0" y="0"/>
          <a:chExt cx="0" cy="0"/>
        </a:xfrm>
      </p:grpSpPr>
      <p:sp useBgFill="1">
        <p:nvSpPr>
          <p:cNvPr id="29712" name="Rectangle 29711">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69058D-7C1D-57D5-E8CA-26FA86DFBD9F}"/>
              </a:ext>
            </a:extLst>
          </p:cNvPr>
          <p:cNvSpPr>
            <a:spLocks noGrp="1"/>
          </p:cNvSpPr>
          <p:nvPr>
            <p:ph type="title"/>
          </p:nvPr>
        </p:nvSpPr>
        <p:spPr>
          <a:xfrm>
            <a:off x="0" y="403568"/>
            <a:ext cx="12191999" cy="643590"/>
          </a:xfrm>
        </p:spPr>
        <p:txBody>
          <a:bodyPr anchor="b">
            <a:normAutofit/>
          </a:bodyPr>
          <a:lstStyle/>
          <a:p>
            <a:pPr algn="ctr">
              <a:defRPr/>
            </a:pPr>
            <a:r>
              <a:rPr lang="en-US" sz="30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Say This Instead: Clear, Constructive Performance Review Language</a:t>
            </a:r>
          </a:p>
        </p:txBody>
      </p:sp>
      <p:cxnSp>
        <p:nvCxnSpPr>
          <p:cNvPr id="29714" name="Straight Connector 29713">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29701" name="Content Placeholder 2">
            <a:extLst>
              <a:ext uri="{FF2B5EF4-FFF2-40B4-BE49-F238E27FC236}">
                <a16:creationId xmlns:a16="http://schemas.microsoft.com/office/drawing/2014/main" id="{F580612B-ED5F-2C87-321B-B3FF811C1FBA}"/>
              </a:ext>
            </a:extLst>
          </p:cNvPr>
          <p:cNvGraphicFramePr>
            <a:graphicFrameLocks noGrp="1"/>
          </p:cNvGraphicFramePr>
          <p:nvPr>
            <p:ph idx="1"/>
            <p:extLst>
              <p:ext uri="{D42A27DB-BD31-4B8C-83A1-F6EECF244321}">
                <p14:modId xmlns:p14="http://schemas.microsoft.com/office/powerpoint/2010/main" val="2406101836"/>
              </p:ext>
            </p:extLst>
          </p:nvPr>
        </p:nvGraphicFramePr>
        <p:xfrm>
          <a:off x="494920" y="1319423"/>
          <a:ext cx="11423102" cy="5266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3785653"/>
      </p:ext>
    </p:extLst>
  </p:cSld>
  <p:clrMapOvr>
    <a:masterClrMapping/>
  </p:clrMapOvr>
</p:sld>
</file>

<file path=ppt/theme/theme1.xml><?xml version="1.0" encoding="utf-8"?>
<a:theme xmlns:a="http://schemas.openxmlformats.org/drawingml/2006/main" name="DashVTI">
  <a:themeElements>
    <a:clrScheme name="AnalogousFromLightSeed_2SEEDS">
      <a:dk1>
        <a:srgbClr val="000000"/>
      </a:dk1>
      <a:lt1>
        <a:srgbClr val="FFFFFF"/>
      </a:lt1>
      <a:dk2>
        <a:srgbClr val="243641"/>
      </a:dk2>
      <a:lt2>
        <a:srgbClr val="E8E4E2"/>
      </a:lt2>
      <a:accent1>
        <a:srgbClr val="7AA4BE"/>
      </a:accent1>
      <a:accent2>
        <a:srgbClr val="7BAAA9"/>
      </a:accent2>
      <a:accent3>
        <a:srgbClr val="929DCA"/>
      </a:accent3>
      <a:accent4>
        <a:srgbClr val="BE7A7C"/>
      </a:accent4>
      <a:accent5>
        <a:srgbClr val="C19A80"/>
      </a:accent5>
      <a:accent6>
        <a:srgbClr val="ADA16F"/>
      </a:accent6>
      <a:hlink>
        <a:srgbClr val="A6775A"/>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A546A2E8974542B5312BE41FB42CF0" ma:contentTypeVersion="0" ma:contentTypeDescription="Create a new document." ma:contentTypeScope="" ma:versionID="7f6aafe0266bad741b62a3797e4232ab">
  <xsd:schema xmlns:xsd="http://www.w3.org/2001/XMLSchema" xmlns:xs="http://www.w3.org/2001/XMLSchema" xmlns:p="http://schemas.microsoft.com/office/2006/metadata/properties" targetNamespace="http://schemas.microsoft.com/office/2006/metadata/properties" ma:root="true" ma:fieldsID="9c0d8743f465e5735a847f0272a11cd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F7F5C0-5DD5-46D8-94AF-B49C9320839E}">
  <ds:schemaRef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www.w3.org/XML/1998/namespace"/>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2F80A54D-8D77-41A2-AA14-23220FACC3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7E2331E-B9DF-4327-BDB4-314491A587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6750</TotalTime>
  <Words>3927</Words>
  <Application>Microsoft Office PowerPoint</Application>
  <PresentationFormat>Widescreen</PresentationFormat>
  <Paragraphs>336</Paragraphs>
  <Slides>42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Aptos</vt:lpstr>
      <vt:lpstr>Arial</vt:lpstr>
      <vt:lpstr>Calibri</vt:lpstr>
      <vt:lpstr>Grandview Display</vt:lpstr>
      <vt:lpstr>Source Sans Pro</vt:lpstr>
      <vt:lpstr>Tahoma</vt:lpstr>
      <vt:lpstr>Times New Roman</vt:lpstr>
      <vt:lpstr>Wingdings 2</vt:lpstr>
      <vt:lpstr>DashVTI</vt:lpstr>
      <vt:lpstr>Effective Performance Reviews</vt:lpstr>
      <vt:lpstr>Discussion Topics</vt:lpstr>
      <vt:lpstr>Common Perspectives on Performance Reviews</vt:lpstr>
      <vt:lpstr>Reviewer Keys to Success</vt:lpstr>
      <vt:lpstr>Giving Effective Feedback – Be Specific Clarity helps your team grow.</vt:lpstr>
      <vt:lpstr>Phrases to Avoid in Performance Reviews (Verbal)</vt:lpstr>
      <vt:lpstr>Phrases to Avoid in Performance Reviews (Written)</vt:lpstr>
      <vt:lpstr>Say This Instead: Clear, Constructive Performance Review Language</vt:lpstr>
      <vt:lpstr>Say This Instead: Clear, Constructive Performance Review Language</vt:lpstr>
      <vt:lpstr>Say This Instead: Clear, Constructive Performance Review Language</vt:lpstr>
      <vt:lpstr>PowerPoint Presentation</vt:lpstr>
      <vt:lpstr>NEOED Perform System</vt:lpstr>
      <vt:lpstr>NeoEd – Single Sign-on access  </vt:lpstr>
      <vt:lpstr>NeoEd – Single Sign-on access  </vt:lpstr>
      <vt:lpstr>NeoEd – Single Sign-on access  </vt:lpstr>
      <vt:lpstr>NeoEd – System Navigation  </vt:lpstr>
      <vt:lpstr>Journal Entries  </vt:lpstr>
      <vt:lpstr>Completing the Managerial Performance Review</vt:lpstr>
      <vt:lpstr>Managerial Review Workflow  </vt:lpstr>
      <vt:lpstr>Completing the Self-Evaluation</vt:lpstr>
      <vt:lpstr>The Power of Self-Evaluation </vt:lpstr>
      <vt:lpstr>Entering the Goals for the Current Review Period</vt:lpstr>
      <vt:lpstr>Rating the Goals for the Current Review Period</vt:lpstr>
      <vt:lpstr>Key Responsibilities/Job Duties</vt:lpstr>
      <vt:lpstr>General Job Duty – Examples</vt:lpstr>
      <vt:lpstr>Reflection Questions</vt:lpstr>
      <vt:lpstr>Looking Ahead………</vt:lpstr>
      <vt:lpstr>Completing the Supervisor’s Section  (after the self-evaluation has been submitted)</vt:lpstr>
      <vt:lpstr>“Rating” the Goals for the Current Review Period</vt:lpstr>
      <vt:lpstr>Review the self-evaluation</vt:lpstr>
      <vt:lpstr>Competency Ratings</vt:lpstr>
      <vt:lpstr>The Ratings Scale</vt:lpstr>
      <vt:lpstr>Goal Setting Guidelines</vt:lpstr>
      <vt:lpstr>Goals for the NEXT review period</vt:lpstr>
      <vt:lpstr>Overall Performance Feedback &amp; Rating</vt:lpstr>
      <vt:lpstr>Print Preview</vt:lpstr>
      <vt:lpstr>Review Meeting</vt:lpstr>
      <vt:lpstr>Signatures</vt:lpstr>
      <vt:lpstr>New Hire Guidance</vt:lpstr>
      <vt:lpstr>Process and Timelines</vt:lpstr>
      <vt:lpstr>Process and Timelines (continued)</vt:lpstr>
      <vt:lpstr>Support &amp; Resources</vt:lpstr>
    </vt:vector>
  </TitlesOfParts>
  <Company>Rowan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Performance Reviews</dc:title>
  <dc:creator>Trowsdale, Jeremy</dc:creator>
  <cp:lastModifiedBy>Trowsdale, Jeremy</cp:lastModifiedBy>
  <cp:revision>200</cp:revision>
  <dcterms:created xsi:type="dcterms:W3CDTF">2023-05-09T19:01:19Z</dcterms:created>
  <dcterms:modified xsi:type="dcterms:W3CDTF">2026-05-07T17:39:54Z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0x010100D6A546A2E8974542B5312BE41FB42CF0</vt:lpwstr>
  </property>
</Properties>
</file>