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trictFirstAndLastChars="0" saveSubsetFonts="1">
  <p:sldMasterIdLst>
    <p:sldMasterId id="2147483648" r:id="rId1"/>
  </p:sldMasterIdLst>
  <p:notesMasterIdLst>
    <p:notesMasterId r:id="rId39"/>
  </p:notesMasterIdLst>
  <p:handoutMasterIdLst>
    <p:handoutMasterId r:id="rId40"/>
  </p:handoutMasterIdLst>
  <p:sldIdLst>
    <p:sldId id="793" r:id="rId2"/>
    <p:sldId id="794" r:id="rId3"/>
    <p:sldId id="795" r:id="rId4"/>
    <p:sldId id="797" r:id="rId5"/>
    <p:sldId id="796" r:id="rId6"/>
    <p:sldId id="798" r:id="rId7"/>
    <p:sldId id="799" r:id="rId8"/>
    <p:sldId id="800" r:id="rId9"/>
    <p:sldId id="801" r:id="rId10"/>
    <p:sldId id="815" r:id="rId11"/>
    <p:sldId id="816" r:id="rId12"/>
    <p:sldId id="805" r:id="rId13"/>
    <p:sldId id="825" r:id="rId14"/>
    <p:sldId id="826" r:id="rId15"/>
    <p:sldId id="802" r:id="rId16"/>
    <p:sldId id="838" r:id="rId17"/>
    <p:sldId id="839" r:id="rId18"/>
    <p:sldId id="840" r:id="rId19"/>
    <p:sldId id="841" r:id="rId20"/>
    <p:sldId id="842" r:id="rId21"/>
    <p:sldId id="843" r:id="rId22"/>
    <p:sldId id="844" r:id="rId23"/>
    <p:sldId id="845" r:id="rId24"/>
    <p:sldId id="853" r:id="rId25"/>
    <p:sldId id="846" r:id="rId26"/>
    <p:sldId id="847" r:id="rId27"/>
    <p:sldId id="848" r:id="rId28"/>
    <p:sldId id="849" r:id="rId29"/>
    <p:sldId id="850" r:id="rId30"/>
    <p:sldId id="851" r:id="rId31"/>
    <p:sldId id="852" r:id="rId32"/>
    <p:sldId id="818" r:id="rId33"/>
    <p:sldId id="819" r:id="rId34"/>
    <p:sldId id="820" r:id="rId35"/>
    <p:sldId id="821" r:id="rId36"/>
    <p:sldId id="822" r:id="rId37"/>
    <p:sldId id="814" r:id="rId38"/>
  </p:sldIdLst>
  <p:sldSz cx="9144000" cy="6858000" type="screen4x3"/>
  <p:notesSz cx="7010400" cy="9296400"/>
  <p:defaultTextStyle>
    <a:defPPr>
      <a:defRPr lang="en-US"/>
    </a:defPPr>
    <a:lvl1pPr algn="l" rtl="0" fontAlgn="base">
      <a:spcBef>
        <a:spcPct val="0"/>
      </a:spcBef>
      <a:spcAft>
        <a:spcPct val="0"/>
      </a:spcAft>
      <a:defRPr sz="2400" kern="1200">
        <a:solidFill>
          <a:schemeClr val="tx2"/>
        </a:solidFill>
        <a:latin typeface="Georgia" pitchFamily="18" charset="0"/>
        <a:ea typeface="Geneva"/>
        <a:cs typeface="Geneva"/>
      </a:defRPr>
    </a:lvl1pPr>
    <a:lvl2pPr marL="457200" algn="l" rtl="0" fontAlgn="base">
      <a:spcBef>
        <a:spcPct val="0"/>
      </a:spcBef>
      <a:spcAft>
        <a:spcPct val="0"/>
      </a:spcAft>
      <a:defRPr sz="2400" kern="1200">
        <a:solidFill>
          <a:schemeClr val="tx2"/>
        </a:solidFill>
        <a:latin typeface="Georgia" pitchFamily="18" charset="0"/>
        <a:ea typeface="Geneva"/>
        <a:cs typeface="Geneva"/>
      </a:defRPr>
    </a:lvl2pPr>
    <a:lvl3pPr marL="914400" algn="l" rtl="0" fontAlgn="base">
      <a:spcBef>
        <a:spcPct val="0"/>
      </a:spcBef>
      <a:spcAft>
        <a:spcPct val="0"/>
      </a:spcAft>
      <a:defRPr sz="2400" kern="1200">
        <a:solidFill>
          <a:schemeClr val="tx2"/>
        </a:solidFill>
        <a:latin typeface="Georgia" pitchFamily="18" charset="0"/>
        <a:ea typeface="Geneva"/>
        <a:cs typeface="Geneva"/>
      </a:defRPr>
    </a:lvl3pPr>
    <a:lvl4pPr marL="1371600" algn="l" rtl="0" fontAlgn="base">
      <a:spcBef>
        <a:spcPct val="0"/>
      </a:spcBef>
      <a:spcAft>
        <a:spcPct val="0"/>
      </a:spcAft>
      <a:defRPr sz="2400" kern="1200">
        <a:solidFill>
          <a:schemeClr val="tx2"/>
        </a:solidFill>
        <a:latin typeface="Georgia" pitchFamily="18" charset="0"/>
        <a:ea typeface="Geneva"/>
        <a:cs typeface="Geneva"/>
      </a:defRPr>
    </a:lvl4pPr>
    <a:lvl5pPr marL="1828800" algn="l" rtl="0" fontAlgn="base">
      <a:spcBef>
        <a:spcPct val="0"/>
      </a:spcBef>
      <a:spcAft>
        <a:spcPct val="0"/>
      </a:spcAft>
      <a:defRPr sz="2400" kern="1200">
        <a:solidFill>
          <a:schemeClr val="tx2"/>
        </a:solidFill>
        <a:latin typeface="Georgia" pitchFamily="18" charset="0"/>
        <a:ea typeface="Geneva"/>
        <a:cs typeface="Geneva"/>
      </a:defRPr>
    </a:lvl5pPr>
    <a:lvl6pPr marL="2286000" algn="l" defTabSz="914400" rtl="0" eaLnBrk="1" latinLnBrk="0" hangingPunct="1">
      <a:defRPr sz="2400" kern="1200">
        <a:solidFill>
          <a:schemeClr val="tx2"/>
        </a:solidFill>
        <a:latin typeface="Georgia" pitchFamily="18" charset="0"/>
        <a:ea typeface="Geneva"/>
        <a:cs typeface="Geneva"/>
      </a:defRPr>
    </a:lvl6pPr>
    <a:lvl7pPr marL="2743200" algn="l" defTabSz="914400" rtl="0" eaLnBrk="1" latinLnBrk="0" hangingPunct="1">
      <a:defRPr sz="2400" kern="1200">
        <a:solidFill>
          <a:schemeClr val="tx2"/>
        </a:solidFill>
        <a:latin typeface="Georgia" pitchFamily="18" charset="0"/>
        <a:ea typeface="Geneva"/>
        <a:cs typeface="Geneva"/>
      </a:defRPr>
    </a:lvl7pPr>
    <a:lvl8pPr marL="3200400" algn="l" defTabSz="914400" rtl="0" eaLnBrk="1" latinLnBrk="0" hangingPunct="1">
      <a:defRPr sz="2400" kern="1200">
        <a:solidFill>
          <a:schemeClr val="tx2"/>
        </a:solidFill>
        <a:latin typeface="Georgia" pitchFamily="18" charset="0"/>
        <a:ea typeface="Geneva"/>
        <a:cs typeface="Geneva"/>
      </a:defRPr>
    </a:lvl8pPr>
    <a:lvl9pPr marL="3657600" algn="l" defTabSz="914400" rtl="0" eaLnBrk="1" latinLnBrk="0" hangingPunct="1">
      <a:defRPr sz="2400" kern="1200">
        <a:solidFill>
          <a:schemeClr val="tx2"/>
        </a:solidFill>
        <a:latin typeface="Georgia" pitchFamily="18" charset="0"/>
        <a:ea typeface="Geneva"/>
        <a:cs typeface="Genev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125"/>
    <a:srgbClr val="865B1E"/>
    <a:srgbClr val="996600"/>
    <a:srgbClr val="F7C21C"/>
    <a:srgbClr val="FCE8A6"/>
    <a:srgbClr val="CCFFCC"/>
    <a:srgbClr val="FADA72"/>
    <a:srgbClr val="CB9C07"/>
    <a:srgbClr val="996633"/>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29" autoAdjust="0"/>
    <p:restoredTop sz="92326" autoAdjust="0"/>
  </p:normalViewPr>
  <p:slideViewPr>
    <p:cSldViewPr>
      <p:cViewPr varScale="1">
        <p:scale>
          <a:sx n="103" d="100"/>
          <a:sy n="103" d="100"/>
        </p:scale>
        <p:origin x="191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04"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7212" cy="464820"/>
          </a:xfrm>
          <a:prstGeom prst="rect">
            <a:avLst/>
          </a:prstGeom>
        </p:spPr>
        <p:txBody>
          <a:bodyPr vert="horz" lIns="93126" tIns="46565" rIns="93126" bIns="46565" rtlCol="0"/>
          <a:lstStyle>
            <a:lvl1pPr algn="l" eaLnBrk="0" hangingPunct="0">
              <a:defRPr sz="1200">
                <a:latin typeface="Georgia" pitchFamily="-64" charset="0"/>
                <a:ea typeface="Geneva" pitchFamily="-64" charset="0"/>
                <a:cs typeface="Geneva" pitchFamily="-64" charset="0"/>
              </a:defRPr>
            </a:lvl1pPr>
          </a:lstStyle>
          <a:p>
            <a:pPr>
              <a:defRPr/>
            </a:pPr>
            <a:endParaRPr lang="en-US" dirty="0"/>
          </a:p>
        </p:txBody>
      </p:sp>
      <p:sp>
        <p:nvSpPr>
          <p:cNvPr id="3" name="Date Placeholder 2"/>
          <p:cNvSpPr>
            <a:spLocks noGrp="1"/>
          </p:cNvSpPr>
          <p:nvPr>
            <p:ph type="dt" sz="quarter" idx="1"/>
          </p:nvPr>
        </p:nvSpPr>
        <p:spPr>
          <a:xfrm>
            <a:off x="3971620" y="0"/>
            <a:ext cx="3037212" cy="464820"/>
          </a:xfrm>
          <a:prstGeom prst="rect">
            <a:avLst/>
          </a:prstGeom>
        </p:spPr>
        <p:txBody>
          <a:bodyPr vert="horz" lIns="93126" tIns="46565" rIns="93126" bIns="46565" rtlCol="0"/>
          <a:lstStyle>
            <a:lvl1pPr algn="r" eaLnBrk="0" hangingPunct="0">
              <a:defRPr sz="1200">
                <a:latin typeface="Georgia" pitchFamily="-64" charset="0"/>
                <a:ea typeface="Geneva" pitchFamily="-64" charset="0"/>
                <a:cs typeface="Geneva" pitchFamily="-64" charset="0"/>
              </a:defRPr>
            </a:lvl1pPr>
          </a:lstStyle>
          <a:p>
            <a:pPr>
              <a:defRPr/>
            </a:pPr>
            <a:fld id="{B6E80E0D-FAFB-4B77-8DB5-7B6D080A6B43}" type="datetimeFigureOut">
              <a:rPr lang="en-US"/>
              <a:pPr>
                <a:defRPr/>
              </a:pPr>
              <a:t>12/9/2024</a:t>
            </a:fld>
            <a:endParaRPr lang="en-US" dirty="0"/>
          </a:p>
        </p:txBody>
      </p:sp>
      <p:sp>
        <p:nvSpPr>
          <p:cNvPr id="4" name="Footer Placeholder 3"/>
          <p:cNvSpPr>
            <a:spLocks noGrp="1"/>
          </p:cNvSpPr>
          <p:nvPr>
            <p:ph type="ftr" sz="quarter" idx="2"/>
          </p:nvPr>
        </p:nvSpPr>
        <p:spPr>
          <a:xfrm>
            <a:off x="3" y="8830015"/>
            <a:ext cx="3037212" cy="464820"/>
          </a:xfrm>
          <a:prstGeom prst="rect">
            <a:avLst/>
          </a:prstGeom>
        </p:spPr>
        <p:txBody>
          <a:bodyPr vert="horz" lIns="93126" tIns="46565" rIns="93126" bIns="46565" rtlCol="0" anchor="b"/>
          <a:lstStyle>
            <a:lvl1pPr algn="l" eaLnBrk="0" hangingPunct="0">
              <a:defRPr sz="1200">
                <a:latin typeface="Georgia" pitchFamily="-64" charset="0"/>
                <a:ea typeface="Geneva" pitchFamily="-64" charset="0"/>
                <a:cs typeface="Geneva" pitchFamily="-64" charset="0"/>
              </a:defRPr>
            </a:lvl1pPr>
          </a:lstStyle>
          <a:p>
            <a:pPr>
              <a:defRPr/>
            </a:pPr>
            <a:endParaRPr lang="en-US" dirty="0"/>
          </a:p>
        </p:txBody>
      </p:sp>
      <p:sp>
        <p:nvSpPr>
          <p:cNvPr id="5" name="Slide Number Placeholder 4"/>
          <p:cNvSpPr>
            <a:spLocks noGrp="1"/>
          </p:cNvSpPr>
          <p:nvPr>
            <p:ph type="sldNum" sz="quarter" idx="3"/>
          </p:nvPr>
        </p:nvSpPr>
        <p:spPr>
          <a:xfrm>
            <a:off x="3971620" y="8830015"/>
            <a:ext cx="3037212" cy="464820"/>
          </a:xfrm>
          <a:prstGeom prst="rect">
            <a:avLst/>
          </a:prstGeom>
        </p:spPr>
        <p:txBody>
          <a:bodyPr vert="horz" lIns="93126" tIns="46565" rIns="93126" bIns="46565" rtlCol="0" anchor="b"/>
          <a:lstStyle>
            <a:lvl1pPr algn="r" eaLnBrk="0" hangingPunct="0">
              <a:defRPr sz="1200">
                <a:latin typeface="Georgia" pitchFamily="-64" charset="0"/>
                <a:ea typeface="Geneva" pitchFamily="-64" charset="0"/>
                <a:cs typeface="Geneva" pitchFamily="-64" charset="0"/>
              </a:defRPr>
            </a:lvl1pPr>
          </a:lstStyle>
          <a:p>
            <a:pPr>
              <a:defRPr/>
            </a:pPr>
            <a:fld id="{7BD9EF64-E68E-442A-B243-AAC87167A7CC}" type="slidenum">
              <a:rPr lang="en-US"/>
              <a:pPr>
                <a:defRPr/>
              </a:pPr>
              <a:t>‹#›</a:t>
            </a:fld>
            <a:endParaRPr lang="en-US" dirty="0"/>
          </a:p>
        </p:txBody>
      </p:sp>
    </p:spTree>
    <p:extLst>
      <p:ext uri="{BB962C8B-B14F-4D97-AF65-F5344CB8AC3E}">
        <p14:creationId xmlns:p14="http://schemas.microsoft.com/office/powerpoint/2010/main" val="1210952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3" y="0"/>
            <a:ext cx="3037212" cy="464820"/>
          </a:xfrm>
          <a:prstGeom prst="rect">
            <a:avLst/>
          </a:prstGeom>
          <a:noFill/>
          <a:ln w="9525">
            <a:noFill/>
            <a:miter lim="800000"/>
            <a:headEnd/>
            <a:tailEnd/>
          </a:ln>
        </p:spPr>
        <p:txBody>
          <a:bodyPr vert="horz" wrap="square" lIns="93126" tIns="46565" rIns="93126" bIns="46565" numCol="1" anchor="t" anchorCtr="0" compatLnSpc="1">
            <a:prstTxWarp prst="textNoShape">
              <a:avLst/>
            </a:prstTxWarp>
          </a:bodyPr>
          <a:lstStyle>
            <a:lvl1pPr eaLnBrk="0" hangingPunct="0">
              <a:defRPr sz="1200">
                <a:latin typeface="Georgia" pitchFamily="-64" charset="0"/>
                <a:ea typeface="Geneva" pitchFamily="-64" charset="0"/>
                <a:cs typeface="Geneva" pitchFamily="-64" charset="0"/>
              </a:defRPr>
            </a:lvl1pPr>
          </a:lstStyle>
          <a:p>
            <a:pPr>
              <a:defRPr/>
            </a:pPr>
            <a:endParaRPr lang="en-US" dirty="0"/>
          </a:p>
        </p:txBody>
      </p:sp>
      <p:sp>
        <p:nvSpPr>
          <p:cNvPr id="26627" name="Rectangle 3"/>
          <p:cNvSpPr>
            <a:spLocks noGrp="1" noChangeArrowheads="1"/>
          </p:cNvSpPr>
          <p:nvPr>
            <p:ph type="dt" idx="1"/>
          </p:nvPr>
        </p:nvSpPr>
        <p:spPr bwMode="auto">
          <a:xfrm>
            <a:off x="3973191" y="0"/>
            <a:ext cx="3037212" cy="464820"/>
          </a:xfrm>
          <a:prstGeom prst="rect">
            <a:avLst/>
          </a:prstGeom>
          <a:noFill/>
          <a:ln w="9525">
            <a:noFill/>
            <a:miter lim="800000"/>
            <a:headEnd/>
            <a:tailEnd/>
          </a:ln>
        </p:spPr>
        <p:txBody>
          <a:bodyPr vert="horz" wrap="square" lIns="93126" tIns="46565" rIns="93126" bIns="46565" numCol="1" anchor="t" anchorCtr="0" compatLnSpc="1">
            <a:prstTxWarp prst="textNoShape">
              <a:avLst/>
            </a:prstTxWarp>
          </a:bodyPr>
          <a:lstStyle>
            <a:lvl1pPr algn="r" eaLnBrk="0" hangingPunct="0">
              <a:defRPr sz="1200">
                <a:latin typeface="Georgia" pitchFamily="-64" charset="0"/>
                <a:ea typeface="Geneva" pitchFamily="-64" charset="0"/>
                <a:cs typeface="Geneva" pitchFamily="-64" charset="0"/>
              </a:defRPr>
            </a:lvl1pPr>
          </a:lstStyle>
          <a:p>
            <a:pPr>
              <a:defRPr/>
            </a:pPr>
            <a:endParaRPr lang="en-US" dirty="0"/>
          </a:p>
        </p:txBody>
      </p:sp>
      <p:sp>
        <p:nvSpPr>
          <p:cNvPr id="66564" name="Rectangle 4"/>
          <p:cNvSpPr>
            <a:spLocks noGrp="1" noRot="1" noChangeAspect="1" noChangeArrowheads="1" noTextEdit="1"/>
          </p:cNvSpPr>
          <p:nvPr>
            <p:ph type="sldImg" idx="2"/>
          </p:nvPr>
        </p:nvSpPr>
        <p:spPr bwMode="auto">
          <a:xfrm>
            <a:off x="1181100" y="695325"/>
            <a:ext cx="4648200" cy="348615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934410" y="4415011"/>
            <a:ext cx="5141589" cy="4184945"/>
          </a:xfrm>
          <a:prstGeom prst="rect">
            <a:avLst/>
          </a:prstGeom>
          <a:noFill/>
          <a:ln w="9525">
            <a:noFill/>
            <a:miter lim="800000"/>
            <a:headEnd/>
            <a:tailEnd/>
          </a:ln>
        </p:spPr>
        <p:txBody>
          <a:bodyPr vert="horz" wrap="square" lIns="93126" tIns="46565" rIns="93126" bIns="4656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3" y="8831587"/>
            <a:ext cx="3037212" cy="464819"/>
          </a:xfrm>
          <a:prstGeom prst="rect">
            <a:avLst/>
          </a:prstGeom>
          <a:noFill/>
          <a:ln w="9525">
            <a:noFill/>
            <a:miter lim="800000"/>
            <a:headEnd/>
            <a:tailEnd/>
          </a:ln>
        </p:spPr>
        <p:txBody>
          <a:bodyPr vert="horz" wrap="square" lIns="93126" tIns="46565" rIns="93126" bIns="46565" numCol="1" anchor="b" anchorCtr="0" compatLnSpc="1">
            <a:prstTxWarp prst="textNoShape">
              <a:avLst/>
            </a:prstTxWarp>
          </a:bodyPr>
          <a:lstStyle>
            <a:lvl1pPr eaLnBrk="0" hangingPunct="0">
              <a:defRPr sz="1200">
                <a:latin typeface="Georgia" pitchFamily="-64" charset="0"/>
                <a:ea typeface="Geneva" pitchFamily="-64" charset="0"/>
                <a:cs typeface="Geneva" pitchFamily="-64" charset="0"/>
              </a:defRPr>
            </a:lvl1pPr>
          </a:lstStyle>
          <a:p>
            <a:pPr>
              <a:defRPr/>
            </a:pPr>
            <a:endParaRPr lang="en-US" dirty="0"/>
          </a:p>
        </p:txBody>
      </p:sp>
      <p:sp>
        <p:nvSpPr>
          <p:cNvPr id="26631" name="Rectangle 7"/>
          <p:cNvSpPr>
            <a:spLocks noGrp="1" noChangeArrowheads="1"/>
          </p:cNvSpPr>
          <p:nvPr>
            <p:ph type="sldNum" sz="quarter" idx="5"/>
          </p:nvPr>
        </p:nvSpPr>
        <p:spPr bwMode="auto">
          <a:xfrm>
            <a:off x="3973191" y="8831587"/>
            <a:ext cx="3037212" cy="464819"/>
          </a:xfrm>
          <a:prstGeom prst="rect">
            <a:avLst/>
          </a:prstGeom>
          <a:noFill/>
          <a:ln w="9525">
            <a:noFill/>
            <a:miter lim="800000"/>
            <a:headEnd/>
            <a:tailEnd/>
          </a:ln>
        </p:spPr>
        <p:txBody>
          <a:bodyPr vert="horz" wrap="square" lIns="93126" tIns="46565" rIns="93126" bIns="46565" numCol="1" anchor="b" anchorCtr="0" compatLnSpc="1">
            <a:prstTxWarp prst="textNoShape">
              <a:avLst/>
            </a:prstTxWarp>
          </a:bodyPr>
          <a:lstStyle>
            <a:lvl1pPr algn="r" eaLnBrk="0" hangingPunct="0">
              <a:defRPr sz="1200">
                <a:latin typeface="Georgia" pitchFamily="-64" charset="0"/>
                <a:ea typeface="Geneva" pitchFamily="-64" charset="0"/>
                <a:cs typeface="Geneva" pitchFamily="-64" charset="0"/>
              </a:defRPr>
            </a:lvl1pPr>
          </a:lstStyle>
          <a:p>
            <a:pPr>
              <a:defRPr/>
            </a:pPr>
            <a:fld id="{7599334F-9603-43DA-8370-C08C3C1BF0C0}" type="slidenum">
              <a:rPr lang="en-US"/>
              <a:pPr>
                <a:defRPr/>
              </a:pPr>
              <a:t>‹#›</a:t>
            </a:fld>
            <a:endParaRPr lang="en-US" dirty="0"/>
          </a:p>
        </p:txBody>
      </p:sp>
    </p:spTree>
    <p:extLst>
      <p:ext uri="{BB962C8B-B14F-4D97-AF65-F5344CB8AC3E}">
        <p14:creationId xmlns:p14="http://schemas.microsoft.com/office/powerpoint/2010/main" val="20872859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Georgia" pitchFamily="-64" charset="0"/>
        <a:ea typeface="Geneva" pitchFamily="-64" charset="0"/>
        <a:cs typeface="Geneva" pitchFamily="-64" charset="0"/>
      </a:defRPr>
    </a:lvl1pPr>
    <a:lvl2pPr marL="457200" algn="l" rtl="0" eaLnBrk="0" fontAlgn="base" hangingPunct="0">
      <a:spcBef>
        <a:spcPct val="30000"/>
      </a:spcBef>
      <a:spcAft>
        <a:spcPct val="0"/>
      </a:spcAft>
      <a:defRPr sz="1200" kern="1200">
        <a:solidFill>
          <a:schemeClr val="tx1"/>
        </a:solidFill>
        <a:latin typeface="Georgia" pitchFamily="-64" charset="0"/>
        <a:ea typeface="Geneva" pitchFamily="-64" charset="0"/>
        <a:cs typeface="Geneva" pitchFamily="-64" charset="0"/>
      </a:defRPr>
    </a:lvl2pPr>
    <a:lvl3pPr marL="914400" algn="l" rtl="0" eaLnBrk="0" fontAlgn="base" hangingPunct="0">
      <a:spcBef>
        <a:spcPct val="30000"/>
      </a:spcBef>
      <a:spcAft>
        <a:spcPct val="0"/>
      </a:spcAft>
      <a:defRPr sz="1200" kern="1200">
        <a:solidFill>
          <a:schemeClr val="tx1"/>
        </a:solidFill>
        <a:latin typeface="Georgia" pitchFamily="-64" charset="0"/>
        <a:ea typeface="Geneva" pitchFamily="-64" charset="0"/>
        <a:cs typeface="Geneva" pitchFamily="-64" charset="0"/>
      </a:defRPr>
    </a:lvl3pPr>
    <a:lvl4pPr marL="1371600" algn="l" rtl="0" eaLnBrk="0" fontAlgn="base" hangingPunct="0">
      <a:spcBef>
        <a:spcPct val="30000"/>
      </a:spcBef>
      <a:spcAft>
        <a:spcPct val="0"/>
      </a:spcAft>
      <a:defRPr sz="1200" kern="1200">
        <a:solidFill>
          <a:schemeClr val="tx1"/>
        </a:solidFill>
        <a:latin typeface="Georgia" pitchFamily="-64" charset="0"/>
        <a:ea typeface="Geneva" pitchFamily="-64" charset="0"/>
        <a:cs typeface="Geneva" pitchFamily="-64" charset="0"/>
      </a:defRPr>
    </a:lvl4pPr>
    <a:lvl5pPr marL="1828800" algn="l" rtl="0" eaLnBrk="0" fontAlgn="base" hangingPunct="0">
      <a:spcBef>
        <a:spcPct val="30000"/>
      </a:spcBef>
      <a:spcAft>
        <a:spcPct val="0"/>
      </a:spcAft>
      <a:defRPr sz="1200" kern="1200">
        <a:solidFill>
          <a:schemeClr val="tx1"/>
        </a:solidFill>
        <a:latin typeface="Georgia" pitchFamily="-64" charset="0"/>
        <a:ea typeface="Geneva" pitchFamily="-64" charset="0"/>
        <a:cs typeface="Geneva" pitchFamily="-6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33333"/>
                </a:solidFill>
                <a:effectLst/>
                <a:latin typeface="Helvetica" panose="020B0604020202020204" pitchFamily="34" charset="0"/>
              </a:rPr>
              <a:t>Students may work no more than 20 hours per week while classes are in session and are capped at 25 hours a week during Summer and Winter breaks. Summer hours begin at the end of the academic year and end August 31st. Departments must adhere to the 25-hour cap to ensure that students remain below the threshold for state benefits eligibility. This keeps Rowan University in compliance with federal and state rules and regulations as well as union rules regarding memberships.</a:t>
            </a:r>
            <a:endParaRPr lang="en-US" dirty="0"/>
          </a:p>
        </p:txBody>
      </p:sp>
      <p:sp>
        <p:nvSpPr>
          <p:cNvPr id="4" name="Slide Number Placeholder 3"/>
          <p:cNvSpPr>
            <a:spLocks noGrp="1"/>
          </p:cNvSpPr>
          <p:nvPr>
            <p:ph type="sldNum" sz="quarter" idx="5"/>
          </p:nvPr>
        </p:nvSpPr>
        <p:spPr/>
        <p:txBody>
          <a:bodyPr/>
          <a:lstStyle/>
          <a:p>
            <a:pPr>
              <a:defRPr/>
            </a:pPr>
            <a:fld id="{7599334F-9603-43DA-8370-C08C3C1BF0C0}" type="slidenum">
              <a:rPr lang="en-US" smtClean="0"/>
              <a:pPr>
                <a:defRPr/>
              </a:pPr>
              <a:t>10</a:t>
            </a:fld>
            <a:endParaRPr lang="en-US" dirty="0"/>
          </a:p>
        </p:txBody>
      </p:sp>
    </p:spTree>
    <p:extLst>
      <p:ext uri="{BB962C8B-B14F-4D97-AF65-F5344CB8AC3E}">
        <p14:creationId xmlns:p14="http://schemas.microsoft.com/office/powerpoint/2010/main" val="3122773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599334F-9603-43DA-8370-C08C3C1BF0C0}" type="slidenum">
              <a:rPr lang="en-US" smtClean="0"/>
              <a:pPr>
                <a:defRPr/>
              </a:pPr>
              <a:t>19</a:t>
            </a:fld>
            <a:endParaRPr lang="en-US" dirty="0"/>
          </a:p>
        </p:txBody>
      </p:sp>
    </p:spTree>
    <p:extLst>
      <p:ext uri="{BB962C8B-B14F-4D97-AF65-F5344CB8AC3E}">
        <p14:creationId xmlns:p14="http://schemas.microsoft.com/office/powerpoint/2010/main" val="135732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599334F-9603-43DA-8370-C08C3C1BF0C0}" type="slidenum">
              <a:rPr lang="en-US" smtClean="0"/>
              <a:pPr>
                <a:defRPr/>
              </a:pPr>
              <a:t>20</a:t>
            </a:fld>
            <a:endParaRPr lang="en-US" dirty="0"/>
          </a:p>
        </p:txBody>
      </p:sp>
    </p:spTree>
    <p:extLst>
      <p:ext uri="{BB962C8B-B14F-4D97-AF65-F5344CB8AC3E}">
        <p14:creationId xmlns:p14="http://schemas.microsoft.com/office/powerpoint/2010/main" val="2950721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students think about the financial aid office?</a:t>
            </a:r>
          </a:p>
          <a:p>
            <a:r>
              <a:rPr lang="en-US" dirty="0"/>
              <a:t>Who has completed a FAFSA?</a:t>
            </a:r>
          </a:p>
          <a:p>
            <a:r>
              <a:rPr lang="en-US" dirty="0"/>
              <a:t>What do you know about financial aid?</a:t>
            </a:r>
          </a:p>
          <a:p>
            <a:r>
              <a:rPr lang="en-US" dirty="0"/>
              <a:t>What is the most confusing part of financial aid for you?</a:t>
            </a:r>
          </a:p>
          <a:p>
            <a:r>
              <a:rPr lang="en-US" dirty="0"/>
              <a:t>What do you think student’s need to know about for financial aid?</a:t>
            </a:r>
          </a:p>
          <a:p>
            <a:endParaRPr lang="en-US" dirty="0"/>
          </a:p>
        </p:txBody>
      </p:sp>
      <p:sp>
        <p:nvSpPr>
          <p:cNvPr id="4" name="Slide Number Placeholder 3"/>
          <p:cNvSpPr>
            <a:spLocks noGrp="1"/>
          </p:cNvSpPr>
          <p:nvPr>
            <p:ph type="sldNum" sz="quarter" idx="10"/>
          </p:nvPr>
        </p:nvSpPr>
        <p:spPr/>
        <p:txBody>
          <a:bodyPr/>
          <a:lstStyle/>
          <a:p>
            <a:pPr>
              <a:defRPr/>
            </a:pPr>
            <a:fld id="{7599334F-9603-43DA-8370-C08C3C1BF0C0}" type="slidenum">
              <a:rPr lang="en-US" smtClean="0"/>
              <a:pPr>
                <a:defRPr/>
              </a:pPr>
              <a:t>33</a:t>
            </a:fld>
            <a:endParaRPr lang="en-US" dirty="0"/>
          </a:p>
        </p:txBody>
      </p:sp>
    </p:spTree>
    <p:extLst>
      <p:ext uri="{BB962C8B-B14F-4D97-AF65-F5344CB8AC3E}">
        <p14:creationId xmlns:p14="http://schemas.microsoft.com/office/powerpoint/2010/main" val="1306376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t>Federal Work-Study is a federally funded program that allows eligible students to earn a bi-weekly paycheck to assist with the cost of school while gaining real-life work experience. Many positions are located on campus, while others are in partnership with off-campus non-profit organizations and community service. </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7599334F-9603-43DA-8370-C08C3C1BF0C0}" type="slidenum">
              <a:rPr lang="en-US" smtClean="0"/>
              <a:pPr>
                <a:defRPr/>
              </a:pPr>
              <a:t>34</a:t>
            </a:fld>
            <a:endParaRPr lang="en-US" dirty="0"/>
          </a:p>
        </p:txBody>
      </p:sp>
    </p:spTree>
    <p:extLst>
      <p:ext uri="{BB962C8B-B14F-4D97-AF65-F5344CB8AC3E}">
        <p14:creationId xmlns:p14="http://schemas.microsoft.com/office/powerpoint/2010/main" val="1159418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you can start working you need to make sure you have an active timesheet in Self-Service Banner. There is a hiring process that your supervisor will guide you through prior to your first day of work. If you are unsure, please check with your supervisor to confirm.</a:t>
            </a:r>
          </a:p>
          <a:p>
            <a:pPr marL="0" indent="0">
              <a:buNone/>
            </a:pPr>
            <a:endParaRPr lang="en-US" dirty="0"/>
          </a:p>
          <a:p>
            <a:pPr marL="0" indent="0">
              <a:buNone/>
            </a:pPr>
            <a:r>
              <a:rPr lang="en-US" dirty="0"/>
              <a:t>You are only permitted for have one FWS position at a time, but you are able to have a second job on campus, as long as it is being paid through non-FWS funds. There are limits to the number of hours you can work between your positions which we will discuss shortly. </a:t>
            </a:r>
          </a:p>
          <a:p>
            <a:pPr marL="0" indent="0">
              <a:buNone/>
            </a:pPr>
            <a:endParaRPr lang="en-US" dirty="0"/>
          </a:p>
          <a:p>
            <a:pPr marL="0" indent="0">
              <a:buNone/>
            </a:pPr>
            <a:r>
              <a:rPr lang="en-US" dirty="0"/>
              <a:t>Keep in mind- volunteering for FWS is not permitted, you must be paid for all hours worked.</a:t>
            </a:r>
          </a:p>
          <a:p>
            <a:endParaRPr lang="en-US" dirty="0"/>
          </a:p>
        </p:txBody>
      </p:sp>
      <p:sp>
        <p:nvSpPr>
          <p:cNvPr id="4" name="Slide Number Placeholder 3"/>
          <p:cNvSpPr>
            <a:spLocks noGrp="1"/>
          </p:cNvSpPr>
          <p:nvPr>
            <p:ph type="sldNum" sz="quarter" idx="10"/>
          </p:nvPr>
        </p:nvSpPr>
        <p:spPr/>
        <p:txBody>
          <a:bodyPr/>
          <a:lstStyle/>
          <a:p>
            <a:pPr>
              <a:defRPr/>
            </a:pPr>
            <a:fld id="{7599334F-9603-43DA-8370-C08C3C1BF0C0}" type="slidenum">
              <a:rPr lang="en-US" smtClean="0"/>
              <a:pPr>
                <a:defRPr/>
              </a:pPr>
              <a:t>36</a:t>
            </a:fld>
            <a:endParaRPr lang="en-US" dirty="0"/>
          </a:p>
        </p:txBody>
      </p:sp>
    </p:spTree>
    <p:extLst>
      <p:ext uri="{BB962C8B-B14F-4D97-AF65-F5344CB8AC3E}">
        <p14:creationId xmlns:p14="http://schemas.microsoft.com/office/powerpoint/2010/main" val="4050445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1EE5989-1E85-411A-8B38-1A7DA0EBA3A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213360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304800"/>
            <a:ext cx="624840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A1EE5989-1E85-411A-8B38-1A7DA0EBA3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143000"/>
            <a:ext cx="36957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3500" y="1143000"/>
            <a:ext cx="36957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304800" y="304800"/>
            <a:ext cx="8534400" cy="762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1267" name="Rectangle 3"/>
          <p:cNvSpPr>
            <a:spLocks noGrp="1" noChangeArrowheads="1"/>
          </p:cNvSpPr>
          <p:nvPr>
            <p:ph type="body" idx="1"/>
          </p:nvPr>
        </p:nvSpPr>
        <p:spPr bwMode="auto">
          <a:xfrm>
            <a:off x="1295400" y="1143000"/>
            <a:ext cx="7543800" cy="4495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1"/>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E5989-1E85-411A-8B38-1A7DA0EBA3A1}" type="slidenum">
              <a:rPr lang="en-US" smtClean="0"/>
              <a:pPr/>
              <a:t>‹#›</a:t>
            </a:fld>
            <a:endParaRPr lang="en-US" dirty="0"/>
          </a:p>
        </p:txBody>
      </p:sp>
      <p:sp>
        <p:nvSpPr>
          <p:cNvPr id="3" name="Footer Placeholder 2"/>
          <p:cNvSpPr>
            <a:spLocks noGrp="1"/>
          </p:cNvSpPr>
          <p:nvPr>
            <p:ph type="ftr" sz="quarter" idx="3"/>
          </p:nvPr>
        </p:nvSpPr>
        <p:spPr>
          <a:xfrm>
            <a:off x="3028950" y="6492874"/>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l" rtl="0" eaLnBrk="0" fontAlgn="base" hangingPunct="0">
        <a:spcBef>
          <a:spcPct val="0"/>
        </a:spcBef>
        <a:spcAft>
          <a:spcPct val="0"/>
        </a:spcAft>
        <a:defRPr sz="3600" b="1">
          <a:solidFill>
            <a:srgbClr val="3B1808"/>
          </a:solidFill>
          <a:latin typeface="+mj-lt"/>
          <a:ea typeface="+mj-ea"/>
          <a:cs typeface="+mj-cs"/>
        </a:defRPr>
      </a:lvl1pPr>
      <a:lvl2pPr algn="l" rtl="0" eaLnBrk="0" fontAlgn="base" hangingPunct="0">
        <a:spcBef>
          <a:spcPct val="0"/>
        </a:spcBef>
        <a:spcAft>
          <a:spcPct val="0"/>
        </a:spcAft>
        <a:defRPr sz="3600" b="1">
          <a:solidFill>
            <a:srgbClr val="3B1808"/>
          </a:solidFill>
          <a:latin typeface="Tahoma" pitchFamily="34" charset="0"/>
          <a:ea typeface="Geneva" pitchFamily="-64" charset="0"/>
          <a:cs typeface="Geneva" pitchFamily="-64" charset="0"/>
        </a:defRPr>
      </a:lvl2pPr>
      <a:lvl3pPr algn="l" rtl="0" eaLnBrk="0" fontAlgn="base" hangingPunct="0">
        <a:spcBef>
          <a:spcPct val="0"/>
        </a:spcBef>
        <a:spcAft>
          <a:spcPct val="0"/>
        </a:spcAft>
        <a:defRPr sz="3600" b="1">
          <a:solidFill>
            <a:srgbClr val="3B1808"/>
          </a:solidFill>
          <a:latin typeface="Tahoma" pitchFamily="34" charset="0"/>
          <a:ea typeface="Geneva" pitchFamily="-64" charset="0"/>
          <a:cs typeface="Geneva" pitchFamily="-64" charset="0"/>
        </a:defRPr>
      </a:lvl3pPr>
      <a:lvl4pPr algn="l" rtl="0" eaLnBrk="0" fontAlgn="base" hangingPunct="0">
        <a:spcBef>
          <a:spcPct val="0"/>
        </a:spcBef>
        <a:spcAft>
          <a:spcPct val="0"/>
        </a:spcAft>
        <a:defRPr sz="3600" b="1">
          <a:solidFill>
            <a:srgbClr val="3B1808"/>
          </a:solidFill>
          <a:latin typeface="Tahoma" pitchFamily="34" charset="0"/>
          <a:ea typeface="Geneva" pitchFamily="-64" charset="0"/>
          <a:cs typeface="Geneva" pitchFamily="-64" charset="0"/>
        </a:defRPr>
      </a:lvl4pPr>
      <a:lvl5pPr algn="l" rtl="0" eaLnBrk="0" fontAlgn="base" hangingPunct="0">
        <a:spcBef>
          <a:spcPct val="0"/>
        </a:spcBef>
        <a:spcAft>
          <a:spcPct val="0"/>
        </a:spcAft>
        <a:defRPr sz="3600" b="1">
          <a:solidFill>
            <a:srgbClr val="3B1808"/>
          </a:solidFill>
          <a:latin typeface="Tahoma" pitchFamily="34" charset="0"/>
          <a:ea typeface="Geneva" pitchFamily="-64" charset="0"/>
          <a:cs typeface="Geneva" pitchFamily="-64" charset="0"/>
        </a:defRPr>
      </a:lvl5pPr>
      <a:lvl6pPr marL="457200" algn="l" rtl="0" fontAlgn="base">
        <a:spcBef>
          <a:spcPct val="0"/>
        </a:spcBef>
        <a:spcAft>
          <a:spcPct val="0"/>
        </a:spcAft>
        <a:defRPr sz="3600" b="1">
          <a:solidFill>
            <a:srgbClr val="3B1808"/>
          </a:solidFill>
          <a:latin typeface="Trebuchet MS" pitchFamily="-64" charset="0"/>
          <a:ea typeface="Geneva" pitchFamily="-64" charset="0"/>
          <a:cs typeface="Geneva" pitchFamily="-64" charset="0"/>
        </a:defRPr>
      </a:lvl6pPr>
      <a:lvl7pPr marL="914400" algn="l" rtl="0" fontAlgn="base">
        <a:spcBef>
          <a:spcPct val="0"/>
        </a:spcBef>
        <a:spcAft>
          <a:spcPct val="0"/>
        </a:spcAft>
        <a:defRPr sz="3600" b="1">
          <a:solidFill>
            <a:srgbClr val="3B1808"/>
          </a:solidFill>
          <a:latin typeface="Trebuchet MS" pitchFamily="-64" charset="0"/>
          <a:ea typeface="Geneva" pitchFamily="-64" charset="0"/>
          <a:cs typeface="Geneva" pitchFamily="-64" charset="0"/>
        </a:defRPr>
      </a:lvl7pPr>
      <a:lvl8pPr marL="1371600" algn="l" rtl="0" fontAlgn="base">
        <a:spcBef>
          <a:spcPct val="0"/>
        </a:spcBef>
        <a:spcAft>
          <a:spcPct val="0"/>
        </a:spcAft>
        <a:defRPr sz="3600" b="1">
          <a:solidFill>
            <a:srgbClr val="3B1808"/>
          </a:solidFill>
          <a:latin typeface="Trebuchet MS" pitchFamily="-64" charset="0"/>
          <a:ea typeface="Geneva" pitchFamily="-64" charset="0"/>
          <a:cs typeface="Geneva" pitchFamily="-64" charset="0"/>
        </a:defRPr>
      </a:lvl8pPr>
      <a:lvl9pPr marL="1828800" algn="l" rtl="0" fontAlgn="base">
        <a:spcBef>
          <a:spcPct val="0"/>
        </a:spcBef>
        <a:spcAft>
          <a:spcPct val="0"/>
        </a:spcAft>
        <a:defRPr sz="3600" b="1">
          <a:solidFill>
            <a:srgbClr val="3B1808"/>
          </a:solidFill>
          <a:latin typeface="Trebuchet MS" pitchFamily="-64" charset="0"/>
          <a:ea typeface="Geneva" pitchFamily="-64" charset="0"/>
          <a:cs typeface="Geneva" pitchFamily="-64" charset="0"/>
        </a:defRPr>
      </a:lvl9pPr>
    </p:titleStyle>
    <p:bodyStyle>
      <a:lvl1pPr marL="342900" indent="-342900" algn="l" rtl="0" eaLnBrk="0" fontAlgn="base" hangingPunct="0">
        <a:spcBef>
          <a:spcPct val="20000"/>
        </a:spcBef>
        <a:spcAft>
          <a:spcPct val="0"/>
        </a:spcAft>
        <a:buChar char="•"/>
        <a:defRPr sz="2800">
          <a:solidFill>
            <a:srgbClr val="7F5111"/>
          </a:solidFill>
          <a:latin typeface="+mn-lt"/>
          <a:ea typeface="+mn-ea"/>
          <a:cs typeface="+mn-cs"/>
        </a:defRPr>
      </a:lvl1pPr>
      <a:lvl2pPr marL="742950" indent="-285750" algn="l" rtl="0" eaLnBrk="0" fontAlgn="base" hangingPunct="0">
        <a:spcBef>
          <a:spcPct val="20000"/>
        </a:spcBef>
        <a:spcAft>
          <a:spcPct val="0"/>
        </a:spcAft>
        <a:buChar char="–"/>
        <a:defRPr sz="2400">
          <a:solidFill>
            <a:srgbClr val="7F5111"/>
          </a:solidFill>
          <a:latin typeface="+mn-lt"/>
          <a:ea typeface="+mn-ea"/>
          <a:cs typeface="+mn-cs"/>
        </a:defRPr>
      </a:lvl2pPr>
      <a:lvl3pPr marL="1143000" indent="-228600" algn="l" rtl="0" eaLnBrk="0" fontAlgn="base" hangingPunct="0">
        <a:spcBef>
          <a:spcPct val="20000"/>
        </a:spcBef>
        <a:spcAft>
          <a:spcPct val="0"/>
        </a:spcAft>
        <a:buChar char="•"/>
        <a:defRPr sz="2400">
          <a:solidFill>
            <a:srgbClr val="7F5111"/>
          </a:solidFill>
          <a:latin typeface="+mn-lt"/>
          <a:ea typeface="+mn-ea"/>
          <a:cs typeface="+mn-cs"/>
        </a:defRPr>
      </a:lvl3pPr>
      <a:lvl4pPr marL="1600200" indent="-228600" algn="l" rtl="0" eaLnBrk="0" fontAlgn="base" hangingPunct="0">
        <a:spcBef>
          <a:spcPct val="20000"/>
        </a:spcBef>
        <a:spcAft>
          <a:spcPct val="0"/>
        </a:spcAft>
        <a:buChar char="–"/>
        <a:defRPr sz="2000">
          <a:solidFill>
            <a:srgbClr val="7F5111"/>
          </a:solidFill>
          <a:latin typeface="+mn-lt"/>
          <a:ea typeface="+mn-ea"/>
          <a:cs typeface="+mn-cs"/>
        </a:defRPr>
      </a:lvl4pPr>
      <a:lvl5pPr marL="2057400" indent="-228600" algn="l" rtl="0" eaLnBrk="0" fontAlgn="base" hangingPunct="0">
        <a:spcBef>
          <a:spcPct val="20000"/>
        </a:spcBef>
        <a:spcAft>
          <a:spcPct val="0"/>
        </a:spcAft>
        <a:buChar char="»"/>
        <a:defRPr sz="2000">
          <a:solidFill>
            <a:srgbClr val="7F5111"/>
          </a:solidFill>
          <a:latin typeface="+mn-lt"/>
          <a:ea typeface="+mn-ea"/>
          <a:cs typeface="+mn-cs"/>
        </a:defRPr>
      </a:lvl5pPr>
      <a:lvl6pPr marL="2514600" indent="-228600" algn="l" rtl="0" fontAlgn="base">
        <a:spcBef>
          <a:spcPct val="20000"/>
        </a:spcBef>
        <a:spcAft>
          <a:spcPct val="0"/>
        </a:spcAft>
        <a:buChar char="»"/>
        <a:defRPr>
          <a:solidFill>
            <a:srgbClr val="7F5111"/>
          </a:solidFill>
          <a:latin typeface="+mn-lt"/>
          <a:ea typeface="+mn-ea"/>
          <a:cs typeface="+mn-cs"/>
        </a:defRPr>
      </a:lvl6pPr>
      <a:lvl7pPr marL="2971800" indent="-228600" algn="l" rtl="0" fontAlgn="base">
        <a:spcBef>
          <a:spcPct val="20000"/>
        </a:spcBef>
        <a:spcAft>
          <a:spcPct val="0"/>
        </a:spcAft>
        <a:buChar char="»"/>
        <a:defRPr>
          <a:solidFill>
            <a:srgbClr val="7F5111"/>
          </a:solidFill>
          <a:latin typeface="+mn-lt"/>
          <a:ea typeface="+mn-ea"/>
          <a:cs typeface="+mn-cs"/>
        </a:defRPr>
      </a:lvl7pPr>
      <a:lvl8pPr marL="3429000" indent="-228600" algn="l" rtl="0" fontAlgn="base">
        <a:spcBef>
          <a:spcPct val="20000"/>
        </a:spcBef>
        <a:spcAft>
          <a:spcPct val="0"/>
        </a:spcAft>
        <a:buChar char="»"/>
        <a:defRPr>
          <a:solidFill>
            <a:srgbClr val="7F5111"/>
          </a:solidFill>
          <a:latin typeface="+mn-lt"/>
          <a:ea typeface="+mn-ea"/>
          <a:cs typeface="+mn-cs"/>
        </a:defRPr>
      </a:lvl8pPr>
      <a:lvl9pPr marL="3886200" indent="-228600" algn="l" rtl="0" fontAlgn="base">
        <a:spcBef>
          <a:spcPct val="20000"/>
        </a:spcBef>
        <a:spcAft>
          <a:spcPct val="0"/>
        </a:spcAft>
        <a:buChar char="»"/>
        <a:defRPr>
          <a:solidFill>
            <a:srgbClr val="7F511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Aguilar@rowan.edu" TargetMode="External"/><Relationship Id="rId2" Type="http://schemas.openxmlformats.org/officeDocument/2006/relationships/hyperlink" Target="mailto:Paluch@rowan.edu" TargetMode="External"/><Relationship Id="rId1" Type="http://schemas.openxmlformats.org/officeDocument/2006/relationships/slideLayout" Target="../slideLayouts/slideLayout2.xml"/><Relationship Id="rId5" Type="http://schemas.openxmlformats.org/officeDocument/2006/relationships/hyperlink" Target="mailto:bodden@rowan.edu" TargetMode="External"/><Relationship Id="rId4" Type="http://schemas.openxmlformats.org/officeDocument/2006/relationships/hyperlink" Target="mailto:hynsonp9@rowan.edu"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sites.rowan.edu/financial-aid/paying-for-college/work-study/supervisors.htm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Student Employment</a:t>
            </a:r>
          </a:p>
        </p:txBody>
      </p:sp>
      <p:sp>
        <p:nvSpPr>
          <p:cNvPr id="3" name="Subtitle 2"/>
          <p:cNvSpPr>
            <a:spLocks noGrp="1"/>
          </p:cNvSpPr>
          <p:nvPr>
            <p:ph type="subTitle" idx="1"/>
          </p:nvPr>
        </p:nvSpPr>
        <p:spPr>
          <a:xfrm>
            <a:off x="678287" y="2724150"/>
            <a:ext cx="6400800" cy="1752600"/>
          </a:xfrm>
        </p:spPr>
        <p:txBody>
          <a:bodyPr/>
          <a:lstStyle/>
          <a:p>
            <a:pPr algn="l"/>
            <a:r>
              <a:rPr lang="en-US" dirty="0"/>
              <a:t>Office of Human Resources</a:t>
            </a:r>
          </a:p>
          <a:p>
            <a:endParaRPr lang="en-US" dirty="0"/>
          </a:p>
        </p:txBody>
      </p:sp>
      <p:sp>
        <p:nvSpPr>
          <p:cNvPr id="4" name="Slide Number Placeholder 3"/>
          <p:cNvSpPr>
            <a:spLocks noGrp="1"/>
          </p:cNvSpPr>
          <p:nvPr>
            <p:ph type="sldNum" sz="quarter" idx="11"/>
          </p:nvPr>
        </p:nvSpPr>
        <p:spPr/>
        <p:txBody>
          <a:bodyPr/>
          <a:lstStyle/>
          <a:p>
            <a:fld id="{A1EE5989-1E85-411A-8B38-1A7DA0EBA3A1}" type="slidenum">
              <a:rPr lang="en-US" smtClean="0"/>
              <a:pPr/>
              <a:t>2</a:t>
            </a:fld>
            <a:endParaRPr lang="en-US" dirty="0"/>
          </a:p>
        </p:txBody>
      </p:sp>
    </p:spTree>
    <p:extLst>
      <p:ext uri="{BB962C8B-B14F-4D97-AF65-F5344CB8AC3E}">
        <p14:creationId xmlns:p14="http://schemas.microsoft.com/office/powerpoint/2010/main" val="1573757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A51D7-B014-D3DD-D4D3-9A23021D0ED4}"/>
              </a:ext>
            </a:extLst>
          </p:cNvPr>
          <p:cNvSpPr>
            <a:spLocks noGrp="1"/>
          </p:cNvSpPr>
          <p:nvPr>
            <p:ph type="title"/>
          </p:nvPr>
        </p:nvSpPr>
        <p:spPr/>
        <p:txBody>
          <a:bodyPr/>
          <a:lstStyle/>
          <a:p>
            <a:r>
              <a:rPr lang="en-US" dirty="0"/>
              <a:t>Documentation</a:t>
            </a:r>
          </a:p>
        </p:txBody>
      </p:sp>
      <p:sp>
        <p:nvSpPr>
          <p:cNvPr id="3" name="Content Placeholder 2">
            <a:extLst>
              <a:ext uri="{FF2B5EF4-FFF2-40B4-BE49-F238E27FC236}">
                <a16:creationId xmlns:a16="http://schemas.microsoft.com/office/drawing/2014/main" id="{355AA94C-CDB1-9A18-270B-187A2F0F2F35}"/>
              </a:ext>
            </a:extLst>
          </p:cNvPr>
          <p:cNvSpPr>
            <a:spLocks noGrp="1"/>
          </p:cNvSpPr>
          <p:nvPr>
            <p:ph idx="1"/>
          </p:nvPr>
        </p:nvSpPr>
        <p:spPr>
          <a:xfrm>
            <a:off x="304800" y="990600"/>
            <a:ext cx="8534400" cy="4495800"/>
          </a:xfrm>
        </p:spPr>
        <p:txBody>
          <a:bodyPr/>
          <a:lstStyle/>
          <a:p>
            <a:r>
              <a:rPr lang="en-US" dirty="0"/>
              <a:t>Do not send any copies of student documentation to Human Resources.</a:t>
            </a:r>
          </a:p>
          <a:p>
            <a:r>
              <a:rPr lang="en-US" dirty="0"/>
              <a:t>A paper copy of the State W-4 or Certificate of PA Residency must be filled out and sent to Payroll Services.</a:t>
            </a:r>
          </a:p>
          <a:p>
            <a:r>
              <a:rPr lang="en-US" dirty="0"/>
              <a:t>The Federal W-4 and Direct Deposit will be filled out by the student via Self-Service Banner once the Student Work Study form has been processed and the job is in the system.</a:t>
            </a:r>
          </a:p>
          <a:p>
            <a:pPr lvl="1"/>
            <a:r>
              <a:rPr lang="en-US" dirty="0"/>
              <a:t>The student will receive an automated email instructing them to log into Banner to update these forms.</a:t>
            </a:r>
          </a:p>
        </p:txBody>
      </p:sp>
      <p:sp>
        <p:nvSpPr>
          <p:cNvPr id="4" name="Slide Number Placeholder 3">
            <a:extLst>
              <a:ext uri="{FF2B5EF4-FFF2-40B4-BE49-F238E27FC236}">
                <a16:creationId xmlns:a16="http://schemas.microsoft.com/office/drawing/2014/main" id="{DBD0CD17-16C0-3A2C-6808-D3897F16F2D6}"/>
              </a:ext>
            </a:extLst>
          </p:cNvPr>
          <p:cNvSpPr>
            <a:spLocks noGrp="1"/>
          </p:cNvSpPr>
          <p:nvPr>
            <p:ph type="sldNum" sz="quarter" idx="11"/>
          </p:nvPr>
        </p:nvSpPr>
        <p:spPr/>
        <p:txBody>
          <a:bodyPr/>
          <a:lstStyle/>
          <a:p>
            <a:fld id="{A1EE5989-1E85-411A-8B38-1A7DA0EBA3A1}" type="slidenum">
              <a:rPr lang="en-US" smtClean="0"/>
              <a:pPr/>
              <a:t>11</a:t>
            </a:fld>
            <a:endParaRPr lang="en-US" dirty="0"/>
          </a:p>
        </p:txBody>
      </p:sp>
    </p:spTree>
    <p:extLst>
      <p:ext uri="{BB962C8B-B14F-4D97-AF65-F5344CB8AC3E}">
        <p14:creationId xmlns:p14="http://schemas.microsoft.com/office/powerpoint/2010/main" val="2398734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C7C87-EA55-810D-8533-3D24A0A3D0C3}"/>
              </a:ext>
            </a:extLst>
          </p:cNvPr>
          <p:cNvSpPr>
            <a:spLocks noGrp="1"/>
          </p:cNvSpPr>
          <p:nvPr>
            <p:ph type="title"/>
          </p:nvPr>
        </p:nvSpPr>
        <p:spPr/>
        <p:txBody>
          <a:bodyPr/>
          <a:lstStyle/>
          <a:p>
            <a:r>
              <a:rPr lang="en-US" dirty="0"/>
              <a:t>Sample Email</a:t>
            </a:r>
          </a:p>
        </p:txBody>
      </p:sp>
      <p:sp>
        <p:nvSpPr>
          <p:cNvPr id="3" name="Content Placeholder 2">
            <a:extLst>
              <a:ext uri="{FF2B5EF4-FFF2-40B4-BE49-F238E27FC236}">
                <a16:creationId xmlns:a16="http://schemas.microsoft.com/office/drawing/2014/main" id="{6D4FB01F-9050-6FDA-2AB0-C9AA7672C2E8}"/>
              </a:ext>
            </a:extLst>
          </p:cNvPr>
          <p:cNvSpPr>
            <a:spLocks noGrp="1"/>
          </p:cNvSpPr>
          <p:nvPr>
            <p:ph idx="1"/>
          </p:nvPr>
        </p:nvSpPr>
        <p:spPr/>
        <p:txBody>
          <a:bodyPr/>
          <a:lstStyle/>
          <a:p>
            <a:pPr marL="0" indent="0">
              <a:buNone/>
            </a:pPr>
            <a:r>
              <a:rPr lang="en-US" dirty="0"/>
              <a:t> </a:t>
            </a:r>
          </a:p>
        </p:txBody>
      </p:sp>
      <p:sp>
        <p:nvSpPr>
          <p:cNvPr id="4" name="Slide Number Placeholder 3">
            <a:extLst>
              <a:ext uri="{FF2B5EF4-FFF2-40B4-BE49-F238E27FC236}">
                <a16:creationId xmlns:a16="http://schemas.microsoft.com/office/drawing/2014/main" id="{AE3C066C-49EF-4473-7BB9-A366E7653D28}"/>
              </a:ext>
            </a:extLst>
          </p:cNvPr>
          <p:cNvSpPr>
            <a:spLocks noGrp="1"/>
          </p:cNvSpPr>
          <p:nvPr>
            <p:ph type="sldNum" sz="quarter" idx="11"/>
          </p:nvPr>
        </p:nvSpPr>
        <p:spPr/>
        <p:txBody>
          <a:bodyPr/>
          <a:lstStyle/>
          <a:p>
            <a:fld id="{A1EE5989-1E85-411A-8B38-1A7DA0EBA3A1}" type="slidenum">
              <a:rPr lang="en-US" smtClean="0"/>
              <a:pPr/>
              <a:t>12</a:t>
            </a:fld>
            <a:endParaRPr lang="en-US" dirty="0"/>
          </a:p>
        </p:txBody>
      </p:sp>
      <p:pic>
        <p:nvPicPr>
          <p:cNvPr id="8" name="Picture 7">
            <a:extLst>
              <a:ext uri="{FF2B5EF4-FFF2-40B4-BE49-F238E27FC236}">
                <a16:creationId xmlns:a16="http://schemas.microsoft.com/office/drawing/2014/main" id="{303A7118-8819-ACBD-4160-F20C6E8DA4B4}"/>
              </a:ext>
            </a:extLst>
          </p:cNvPr>
          <p:cNvPicPr>
            <a:picLocks noChangeAspect="1"/>
          </p:cNvPicPr>
          <p:nvPr/>
        </p:nvPicPr>
        <p:blipFill>
          <a:blip r:embed="rId2"/>
          <a:stretch>
            <a:fillRect/>
          </a:stretch>
        </p:blipFill>
        <p:spPr>
          <a:xfrm>
            <a:off x="488385" y="956377"/>
            <a:ext cx="8265384" cy="4682424"/>
          </a:xfrm>
          <a:prstGeom prst="rect">
            <a:avLst/>
          </a:prstGeom>
        </p:spPr>
      </p:pic>
      <p:sp>
        <p:nvSpPr>
          <p:cNvPr id="9" name="Rectangle 8">
            <a:extLst>
              <a:ext uri="{FF2B5EF4-FFF2-40B4-BE49-F238E27FC236}">
                <a16:creationId xmlns:a16="http://schemas.microsoft.com/office/drawing/2014/main" id="{F93B9DD0-FE02-BCE1-3B8E-FBC4F4B055FA}"/>
              </a:ext>
            </a:extLst>
          </p:cNvPr>
          <p:cNvSpPr/>
          <p:nvPr/>
        </p:nvSpPr>
        <p:spPr bwMode="auto">
          <a:xfrm>
            <a:off x="1371600" y="1600200"/>
            <a:ext cx="1143000" cy="3810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Georgia" pitchFamily="-64" charset="0"/>
              <a:ea typeface="Geneva" pitchFamily="-64" charset="0"/>
              <a:cs typeface="Geneva" pitchFamily="-64" charset="0"/>
            </a:endParaRPr>
          </a:p>
        </p:txBody>
      </p:sp>
    </p:spTree>
    <p:extLst>
      <p:ext uri="{BB962C8B-B14F-4D97-AF65-F5344CB8AC3E}">
        <p14:creationId xmlns:p14="http://schemas.microsoft.com/office/powerpoint/2010/main" val="2741417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21A2F-475A-FEB9-0BB6-3DD439E758CC}"/>
              </a:ext>
            </a:extLst>
          </p:cNvPr>
          <p:cNvSpPr>
            <a:spLocks noGrp="1"/>
          </p:cNvSpPr>
          <p:nvPr>
            <p:ph type="title"/>
          </p:nvPr>
        </p:nvSpPr>
        <p:spPr>
          <a:xfrm>
            <a:off x="304800" y="228600"/>
            <a:ext cx="8534400" cy="762000"/>
          </a:xfrm>
        </p:spPr>
        <p:txBody>
          <a:bodyPr/>
          <a:lstStyle/>
          <a:p>
            <a:r>
              <a:rPr lang="en-US" dirty="0"/>
              <a:t>I-9s</a:t>
            </a:r>
          </a:p>
        </p:txBody>
      </p:sp>
      <p:sp>
        <p:nvSpPr>
          <p:cNvPr id="3" name="Content Placeholder 2">
            <a:extLst>
              <a:ext uri="{FF2B5EF4-FFF2-40B4-BE49-F238E27FC236}">
                <a16:creationId xmlns:a16="http://schemas.microsoft.com/office/drawing/2014/main" id="{512102A9-8D89-249F-DAD3-46306EC4A2D7}"/>
              </a:ext>
            </a:extLst>
          </p:cNvPr>
          <p:cNvSpPr>
            <a:spLocks noGrp="1"/>
          </p:cNvSpPr>
          <p:nvPr>
            <p:ph idx="1"/>
          </p:nvPr>
        </p:nvSpPr>
        <p:spPr>
          <a:xfrm>
            <a:off x="304800" y="838200"/>
            <a:ext cx="8534400" cy="4495800"/>
          </a:xfrm>
        </p:spPr>
        <p:txBody>
          <a:bodyPr/>
          <a:lstStyle/>
          <a:p>
            <a:r>
              <a:rPr lang="en-US" dirty="0"/>
              <a:t>An I-9 must be completed in I-9 HQ prior to a student beginning employment. All student employees must have a valid I-9 on file.</a:t>
            </a:r>
          </a:p>
          <a:p>
            <a:r>
              <a:rPr lang="en-US" dirty="0"/>
              <a:t>The I-9 must be completed prior to the Student Work Study form being submitted.</a:t>
            </a:r>
          </a:p>
          <a:p>
            <a:r>
              <a:rPr lang="en-US" dirty="0"/>
              <a:t>To request that an I-9 be initiated for your student, please email hri9@rowan.edu.</a:t>
            </a:r>
          </a:p>
          <a:p>
            <a:r>
              <a:rPr lang="en-US" sz="2800" dirty="0"/>
              <a:t>You must view </a:t>
            </a:r>
            <a:r>
              <a:rPr lang="en-US" sz="2800" b="1" i="1" dirty="0"/>
              <a:t>original</a:t>
            </a:r>
            <a:r>
              <a:rPr lang="en-US" sz="2800" dirty="0"/>
              <a:t> documents (not scans/copies/photos) when completing the I-9. It is against federal regulation to accept scans/photos or copies of documents.</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C96101C-D58D-F85E-ACE2-4903D2A3B3CA}"/>
              </a:ext>
            </a:extLst>
          </p:cNvPr>
          <p:cNvSpPr>
            <a:spLocks noGrp="1"/>
          </p:cNvSpPr>
          <p:nvPr>
            <p:ph type="sldNum" sz="quarter" idx="11"/>
          </p:nvPr>
        </p:nvSpPr>
        <p:spPr/>
        <p:txBody>
          <a:bodyPr/>
          <a:lstStyle/>
          <a:p>
            <a:fld id="{A1EE5989-1E85-411A-8B38-1A7DA0EBA3A1}" type="slidenum">
              <a:rPr lang="en-US" smtClean="0"/>
              <a:pPr/>
              <a:t>13</a:t>
            </a:fld>
            <a:endParaRPr lang="en-US" dirty="0"/>
          </a:p>
        </p:txBody>
      </p:sp>
    </p:spTree>
    <p:extLst>
      <p:ext uri="{BB962C8B-B14F-4D97-AF65-F5344CB8AC3E}">
        <p14:creationId xmlns:p14="http://schemas.microsoft.com/office/powerpoint/2010/main" val="178416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8FB8E-6CB1-9F59-0FB7-AAED90F244AF}"/>
              </a:ext>
            </a:extLst>
          </p:cNvPr>
          <p:cNvSpPr>
            <a:spLocks noGrp="1"/>
          </p:cNvSpPr>
          <p:nvPr>
            <p:ph type="title"/>
          </p:nvPr>
        </p:nvSpPr>
        <p:spPr/>
        <p:txBody>
          <a:bodyPr/>
          <a:lstStyle/>
          <a:p>
            <a:r>
              <a:rPr lang="en-US" dirty="0"/>
              <a:t>Compensation</a:t>
            </a:r>
          </a:p>
        </p:txBody>
      </p:sp>
      <p:sp>
        <p:nvSpPr>
          <p:cNvPr id="3" name="Content Placeholder 2">
            <a:extLst>
              <a:ext uri="{FF2B5EF4-FFF2-40B4-BE49-F238E27FC236}">
                <a16:creationId xmlns:a16="http://schemas.microsoft.com/office/drawing/2014/main" id="{36E9443E-E076-8D52-C8E6-626E712F82D6}"/>
              </a:ext>
            </a:extLst>
          </p:cNvPr>
          <p:cNvSpPr>
            <a:spLocks noGrp="1"/>
          </p:cNvSpPr>
          <p:nvPr>
            <p:ph idx="1"/>
          </p:nvPr>
        </p:nvSpPr>
        <p:spPr>
          <a:xfrm>
            <a:off x="304800" y="1066800"/>
            <a:ext cx="8458200" cy="4495800"/>
          </a:xfrm>
        </p:spPr>
        <p:txBody>
          <a:bodyPr/>
          <a:lstStyle/>
          <a:p>
            <a:r>
              <a:rPr lang="en-US" sz="2600" dirty="0"/>
              <a:t>Jobs are classified into four levels and seven steps per level. The more complex the job, the higher the level.</a:t>
            </a:r>
          </a:p>
          <a:p>
            <a:r>
              <a:rPr lang="en-US" sz="2600" dirty="0"/>
              <a:t>Student workers typically earn step increases after they have worked one academic year and return to work to the same department the following year.</a:t>
            </a:r>
          </a:p>
          <a:p>
            <a:r>
              <a:rPr lang="en-US" sz="2600" dirty="0"/>
              <a:t>Step increases are processed via the Student Work Study form.</a:t>
            </a:r>
          </a:p>
          <a:p>
            <a:r>
              <a:rPr lang="en-US" sz="2600" dirty="0"/>
              <a:t>Departments that wish to pay students a different hourly wage than listed must submit a job description and pay rate justification in the comments of the Student Work Study form.</a:t>
            </a:r>
          </a:p>
          <a:p>
            <a:endParaRPr lang="en-US" dirty="0"/>
          </a:p>
          <a:p>
            <a:endParaRPr lang="en-US" dirty="0"/>
          </a:p>
        </p:txBody>
      </p:sp>
      <p:sp>
        <p:nvSpPr>
          <p:cNvPr id="4" name="Slide Number Placeholder 3">
            <a:extLst>
              <a:ext uri="{FF2B5EF4-FFF2-40B4-BE49-F238E27FC236}">
                <a16:creationId xmlns:a16="http://schemas.microsoft.com/office/drawing/2014/main" id="{5E58D605-5C57-3962-9792-B4563B74915E}"/>
              </a:ext>
            </a:extLst>
          </p:cNvPr>
          <p:cNvSpPr>
            <a:spLocks noGrp="1"/>
          </p:cNvSpPr>
          <p:nvPr>
            <p:ph type="sldNum" sz="quarter" idx="11"/>
          </p:nvPr>
        </p:nvSpPr>
        <p:spPr/>
        <p:txBody>
          <a:bodyPr/>
          <a:lstStyle/>
          <a:p>
            <a:fld id="{A1EE5989-1E85-411A-8B38-1A7DA0EBA3A1}" type="slidenum">
              <a:rPr lang="en-US" smtClean="0"/>
              <a:pPr/>
              <a:t>14</a:t>
            </a:fld>
            <a:endParaRPr lang="en-US" dirty="0"/>
          </a:p>
        </p:txBody>
      </p:sp>
    </p:spTree>
    <p:extLst>
      <p:ext uri="{BB962C8B-B14F-4D97-AF65-F5344CB8AC3E}">
        <p14:creationId xmlns:p14="http://schemas.microsoft.com/office/powerpoint/2010/main" val="2719639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2ED45-41F3-C4ED-47E3-B6EABD86831C}"/>
              </a:ext>
            </a:extLst>
          </p:cNvPr>
          <p:cNvSpPr>
            <a:spLocks noGrp="1"/>
          </p:cNvSpPr>
          <p:nvPr>
            <p:ph type="title"/>
          </p:nvPr>
        </p:nvSpPr>
        <p:spPr/>
        <p:txBody>
          <a:bodyPr/>
          <a:lstStyle/>
          <a:p>
            <a:r>
              <a:rPr lang="en-US" dirty="0"/>
              <a:t>Pay Scale as of January 1, 2024</a:t>
            </a:r>
          </a:p>
        </p:txBody>
      </p:sp>
      <p:sp>
        <p:nvSpPr>
          <p:cNvPr id="4" name="Slide Number Placeholder 3">
            <a:extLst>
              <a:ext uri="{FF2B5EF4-FFF2-40B4-BE49-F238E27FC236}">
                <a16:creationId xmlns:a16="http://schemas.microsoft.com/office/drawing/2014/main" id="{B510E0CC-A132-354F-86F1-CB75FE89EF46}"/>
              </a:ext>
            </a:extLst>
          </p:cNvPr>
          <p:cNvSpPr>
            <a:spLocks noGrp="1"/>
          </p:cNvSpPr>
          <p:nvPr>
            <p:ph type="sldNum" sz="quarter" idx="11"/>
          </p:nvPr>
        </p:nvSpPr>
        <p:spPr/>
        <p:txBody>
          <a:bodyPr/>
          <a:lstStyle/>
          <a:p>
            <a:fld id="{A1EE5989-1E85-411A-8B38-1A7DA0EBA3A1}" type="slidenum">
              <a:rPr lang="en-US" smtClean="0"/>
              <a:pPr/>
              <a:t>15</a:t>
            </a:fld>
            <a:endParaRPr lang="en-US" dirty="0"/>
          </a:p>
        </p:txBody>
      </p:sp>
      <p:sp>
        <p:nvSpPr>
          <p:cNvPr id="6" name="Content Placeholder 5">
            <a:extLst>
              <a:ext uri="{FF2B5EF4-FFF2-40B4-BE49-F238E27FC236}">
                <a16:creationId xmlns:a16="http://schemas.microsoft.com/office/drawing/2014/main" id="{97D7D26D-CB97-E07D-13BF-6BCCE320C72D}"/>
              </a:ext>
            </a:extLst>
          </p:cNvPr>
          <p:cNvSpPr>
            <a:spLocks noGrp="1"/>
          </p:cNvSpPr>
          <p:nvPr>
            <p:ph idx="1"/>
          </p:nvPr>
        </p:nvSpPr>
        <p:spPr/>
        <p:txBody>
          <a:bodyPr/>
          <a:lstStyle/>
          <a:p>
            <a:pPr marL="0" indent="0">
              <a:buNone/>
            </a:pPr>
            <a:r>
              <a:rPr lang="en-US" dirty="0"/>
              <a:t> </a:t>
            </a:r>
          </a:p>
        </p:txBody>
      </p:sp>
      <p:pic>
        <p:nvPicPr>
          <p:cNvPr id="7" name="Picture 6">
            <a:extLst>
              <a:ext uri="{FF2B5EF4-FFF2-40B4-BE49-F238E27FC236}">
                <a16:creationId xmlns:a16="http://schemas.microsoft.com/office/drawing/2014/main" id="{374C0B35-E9CD-B8AF-2972-CF0867947DD2}"/>
              </a:ext>
            </a:extLst>
          </p:cNvPr>
          <p:cNvPicPr>
            <a:picLocks noChangeAspect="1"/>
          </p:cNvPicPr>
          <p:nvPr/>
        </p:nvPicPr>
        <p:blipFill>
          <a:blip r:embed="rId2"/>
          <a:stretch>
            <a:fillRect/>
          </a:stretch>
        </p:blipFill>
        <p:spPr>
          <a:xfrm>
            <a:off x="1463360" y="1802606"/>
            <a:ext cx="6217279" cy="3176588"/>
          </a:xfrm>
          <a:prstGeom prst="rect">
            <a:avLst/>
          </a:prstGeom>
        </p:spPr>
      </p:pic>
    </p:spTree>
    <p:extLst>
      <p:ext uri="{BB962C8B-B14F-4D97-AF65-F5344CB8AC3E}">
        <p14:creationId xmlns:p14="http://schemas.microsoft.com/office/powerpoint/2010/main" val="2392547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114800"/>
            <a:ext cx="7772400" cy="1362075"/>
          </a:xfrm>
        </p:spPr>
        <p:txBody>
          <a:bodyPr/>
          <a:lstStyle/>
          <a:p>
            <a:r>
              <a:rPr lang="en-US" dirty="0"/>
              <a:t>STUDENT WORK STUDY FORM</a:t>
            </a:r>
          </a:p>
        </p:txBody>
      </p:sp>
      <p:sp>
        <p:nvSpPr>
          <p:cNvPr id="3" name="Text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3176506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B6FFD-00D9-6C64-16E6-AC2A5CDDA95D}"/>
              </a:ext>
            </a:extLst>
          </p:cNvPr>
          <p:cNvSpPr>
            <a:spLocks noGrp="1"/>
          </p:cNvSpPr>
          <p:nvPr>
            <p:ph type="title"/>
          </p:nvPr>
        </p:nvSpPr>
        <p:spPr/>
        <p:txBody>
          <a:bodyPr/>
          <a:lstStyle/>
          <a:p>
            <a:r>
              <a:rPr lang="en-US" dirty="0"/>
              <a:t>Student Work Study Form Uses</a:t>
            </a:r>
          </a:p>
        </p:txBody>
      </p:sp>
      <p:sp>
        <p:nvSpPr>
          <p:cNvPr id="3" name="Content Placeholder 2">
            <a:extLst>
              <a:ext uri="{FF2B5EF4-FFF2-40B4-BE49-F238E27FC236}">
                <a16:creationId xmlns:a16="http://schemas.microsoft.com/office/drawing/2014/main" id="{A31E4800-691D-4DF1-8F82-85710B6DA5FF}"/>
              </a:ext>
            </a:extLst>
          </p:cNvPr>
          <p:cNvSpPr>
            <a:spLocks noGrp="1"/>
          </p:cNvSpPr>
          <p:nvPr>
            <p:ph idx="1"/>
          </p:nvPr>
        </p:nvSpPr>
        <p:spPr>
          <a:xfrm>
            <a:off x="605659" y="1219200"/>
            <a:ext cx="7543800" cy="3352800"/>
          </a:xfrm>
        </p:spPr>
        <p:txBody>
          <a:bodyPr/>
          <a:lstStyle/>
          <a:p>
            <a:r>
              <a:rPr lang="en-US" b="1" dirty="0"/>
              <a:t>Assignment Entry: </a:t>
            </a:r>
            <a:r>
              <a:rPr lang="en-US" dirty="0"/>
              <a:t>Enter an assignment for a student. To be used when a student begins working in your department, changes position numbers (i.e., switching from FWS to IWS), or to renew their assignment for the new fiscal year.</a:t>
            </a:r>
          </a:p>
          <a:p>
            <a:r>
              <a:rPr lang="en-US" b="1" dirty="0"/>
              <a:t>Rate Update: </a:t>
            </a:r>
            <a:r>
              <a:rPr lang="en-US" dirty="0"/>
              <a:t>Process a step increase or other rate change for a student assignment.</a:t>
            </a:r>
          </a:p>
          <a:p>
            <a:r>
              <a:rPr lang="en-US" b="1" dirty="0"/>
              <a:t>Termination: </a:t>
            </a:r>
            <a:r>
              <a:rPr lang="en-US" dirty="0"/>
              <a:t>End a student assignment.</a:t>
            </a:r>
            <a:endParaRPr lang="en-US" b="1" dirty="0"/>
          </a:p>
        </p:txBody>
      </p:sp>
      <p:sp>
        <p:nvSpPr>
          <p:cNvPr id="4" name="Slide Number Placeholder 3">
            <a:extLst>
              <a:ext uri="{FF2B5EF4-FFF2-40B4-BE49-F238E27FC236}">
                <a16:creationId xmlns:a16="http://schemas.microsoft.com/office/drawing/2014/main" id="{DAB4C46D-0A02-D1F7-311B-42617681E1AF}"/>
              </a:ext>
            </a:extLst>
          </p:cNvPr>
          <p:cNvSpPr>
            <a:spLocks noGrp="1"/>
          </p:cNvSpPr>
          <p:nvPr>
            <p:ph type="sldNum" sz="quarter" idx="11"/>
          </p:nvPr>
        </p:nvSpPr>
        <p:spPr/>
        <p:txBody>
          <a:bodyPr/>
          <a:lstStyle/>
          <a:p>
            <a:fld id="{A1EE5989-1E85-411A-8B38-1A7DA0EBA3A1}" type="slidenum">
              <a:rPr lang="en-US" smtClean="0"/>
              <a:pPr/>
              <a:t>17</a:t>
            </a:fld>
            <a:endParaRPr lang="en-US" dirty="0"/>
          </a:p>
        </p:txBody>
      </p:sp>
    </p:spTree>
    <p:extLst>
      <p:ext uri="{BB962C8B-B14F-4D97-AF65-F5344CB8AC3E}">
        <p14:creationId xmlns:p14="http://schemas.microsoft.com/office/powerpoint/2010/main" val="1644009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447800"/>
            <a:ext cx="8534400" cy="1295400"/>
          </a:xfrm>
        </p:spPr>
        <p:txBody>
          <a:bodyPr/>
          <a:lstStyle/>
          <a:p>
            <a:r>
              <a:rPr lang="en-US" dirty="0"/>
              <a:t>The form can be accessed via Self-Service Banner under Submit Electronic Forms.</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18</a:t>
            </a:fld>
            <a:endParaRPr lang="en-US" dirty="0"/>
          </a:p>
        </p:txBody>
      </p:sp>
      <p:pic>
        <p:nvPicPr>
          <p:cNvPr id="5" name="image9.jpg">
            <a:extLst>
              <a:ext uri="{FF2B5EF4-FFF2-40B4-BE49-F238E27FC236}">
                <a16:creationId xmlns:a16="http://schemas.microsoft.com/office/drawing/2014/main" id="{2D39F89A-DAD4-BC2B-AC0E-7B440CFE79EC}"/>
              </a:ext>
            </a:extLst>
          </p:cNvPr>
          <p:cNvPicPr/>
          <p:nvPr/>
        </p:nvPicPr>
        <p:blipFill>
          <a:blip r:embed="rId2"/>
          <a:srcRect/>
          <a:stretch>
            <a:fillRect/>
          </a:stretch>
        </p:blipFill>
        <p:spPr>
          <a:xfrm>
            <a:off x="783431" y="2476501"/>
            <a:ext cx="3048000" cy="3276600"/>
          </a:xfrm>
          <a:prstGeom prst="rect">
            <a:avLst/>
          </a:prstGeom>
          <a:ln/>
        </p:spPr>
      </p:pic>
      <p:pic>
        <p:nvPicPr>
          <p:cNvPr id="7" name="image4.png">
            <a:extLst>
              <a:ext uri="{FF2B5EF4-FFF2-40B4-BE49-F238E27FC236}">
                <a16:creationId xmlns:a16="http://schemas.microsoft.com/office/drawing/2014/main" id="{949079D7-AB8F-3E60-83A8-2298DE81BC04}"/>
              </a:ext>
            </a:extLst>
          </p:cNvPr>
          <p:cNvPicPr/>
          <p:nvPr/>
        </p:nvPicPr>
        <p:blipFill>
          <a:blip r:embed="rId3"/>
          <a:srcRect/>
          <a:stretch>
            <a:fillRect/>
          </a:stretch>
        </p:blipFill>
        <p:spPr>
          <a:xfrm>
            <a:off x="4310062" y="2638426"/>
            <a:ext cx="3952875" cy="2952750"/>
          </a:xfrm>
          <a:prstGeom prst="rect">
            <a:avLst/>
          </a:prstGeom>
          <a:ln/>
        </p:spPr>
      </p:pic>
    </p:spTree>
    <p:extLst>
      <p:ext uri="{BB962C8B-B14F-4D97-AF65-F5344CB8AC3E}">
        <p14:creationId xmlns:p14="http://schemas.microsoft.com/office/powerpoint/2010/main" val="1948784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5F407A-7C42-1BA8-AE0A-FEAF71B8DD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FEAFBC-D9E9-A9DB-0C7A-C7F92DB73A46}"/>
              </a:ext>
            </a:extLst>
          </p:cNvPr>
          <p:cNvSpPr>
            <a:spLocks noGrp="1"/>
          </p:cNvSpPr>
          <p:nvPr>
            <p:ph type="title"/>
          </p:nvPr>
        </p:nvSpPr>
        <p:spPr/>
        <p:txBody>
          <a:bodyPr/>
          <a:lstStyle/>
          <a:p>
            <a:r>
              <a:rPr lang="en-US" dirty="0"/>
              <a:t>Completing the Student Work Study Form</a:t>
            </a:r>
          </a:p>
        </p:txBody>
      </p:sp>
      <p:sp>
        <p:nvSpPr>
          <p:cNvPr id="3" name="Content Placeholder 2">
            <a:extLst>
              <a:ext uri="{FF2B5EF4-FFF2-40B4-BE49-F238E27FC236}">
                <a16:creationId xmlns:a16="http://schemas.microsoft.com/office/drawing/2014/main" id="{B9FCB2BA-DDE4-4C0F-C142-E6BECC1B3CD5}"/>
              </a:ext>
            </a:extLst>
          </p:cNvPr>
          <p:cNvSpPr>
            <a:spLocks noGrp="1"/>
          </p:cNvSpPr>
          <p:nvPr>
            <p:ph idx="1"/>
          </p:nvPr>
        </p:nvSpPr>
        <p:spPr>
          <a:xfrm>
            <a:off x="304800" y="1676400"/>
            <a:ext cx="8534400" cy="1295400"/>
          </a:xfrm>
        </p:spPr>
        <p:txBody>
          <a:bodyPr/>
          <a:lstStyle/>
          <a:p>
            <a:r>
              <a:rPr lang="en-US" dirty="0"/>
              <a:t>To begin, enter the student’s Banner ID. Select the campus they’ll be working on and the reason you’re completing the form.</a:t>
            </a:r>
          </a:p>
        </p:txBody>
      </p:sp>
      <p:sp>
        <p:nvSpPr>
          <p:cNvPr id="4" name="Slide Number Placeholder 3">
            <a:extLst>
              <a:ext uri="{FF2B5EF4-FFF2-40B4-BE49-F238E27FC236}">
                <a16:creationId xmlns:a16="http://schemas.microsoft.com/office/drawing/2014/main" id="{DD27618E-E15B-9A96-A40D-CD5F47151337}"/>
              </a:ext>
            </a:extLst>
          </p:cNvPr>
          <p:cNvSpPr>
            <a:spLocks noGrp="1"/>
          </p:cNvSpPr>
          <p:nvPr>
            <p:ph type="sldNum" sz="quarter" idx="11"/>
          </p:nvPr>
        </p:nvSpPr>
        <p:spPr/>
        <p:txBody>
          <a:bodyPr/>
          <a:lstStyle/>
          <a:p>
            <a:fld id="{A1EE5989-1E85-411A-8B38-1A7DA0EBA3A1}" type="slidenum">
              <a:rPr lang="en-US" smtClean="0"/>
              <a:pPr/>
              <a:t>19</a:t>
            </a:fld>
            <a:endParaRPr lang="en-US" dirty="0"/>
          </a:p>
        </p:txBody>
      </p:sp>
      <p:pic>
        <p:nvPicPr>
          <p:cNvPr id="6" name="Picture 5">
            <a:extLst>
              <a:ext uri="{FF2B5EF4-FFF2-40B4-BE49-F238E27FC236}">
                <a16:creationId xmlns:a16="http://schemas.microsoft.com/office/drawing/2014/main" id="{68B91E7C-F80D-B342-6640-49A256AA7748}"/>
              </a:ext>
            </a:extLst>
          </p:cNvPr>
          <p:cNvPicPr>
            <a:picLocks noChangeAspect="1"/>
          </p:cNvPicPr>
          <p:nvPr/>
        </p:nvPicPr>
        <p:blipFill rotWithShape="1">
          <a:blip r:embed="rId3"/>
          <a:srcRect b="38464"/>
          <a:stretch/>
        </p:blipFill>
        <p:spPr>
          <a:xfrm>
            <a:off x="304800" y="3271345"/>
            <a:ext cx="8710787" cy="2133600"/>
          </a:xfrm>
          <a:prstGeom prst="rect">
            <a:avLst/>
          </a:prstGeom>
        </p:spPr>
      </p:pic>
    </p:spTree>
    <p:extLst>
      <p:ext uri="{BB962C8B-B14F-4D97-AF65-F5344CB8AC3E}">
        <p14:creationId xmlns:p14="http://schemas.microsoft.com/office/powerpoint/2010/main" val="3890227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5F407A-7C42-1BA8-AE0A-FEAF71B8DD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FEAFBC-D9E9-A9DB-0C7A-C7F92DB73A46}"/>
              </a:ext>
            </a:extLst>
          </p:cNvPr>
          <p:cNvSpPr>
            <a:spLocks noGrp="1"/>
          </p:cNvSpPr>
          <p:nvPr>
            <p:ph type="title"/>
          </p:nvPr>
        </p:nvSpPr>
        <p:spPr/>
        <p:txBody>
          <a:bodyPr/>
          <a:lstStyle/>
          <a:p>
            <a:r>
              <a:rPr lang="en-US" dirty="0"/>
              <a:t>Completing the Student Work Study Form</a:t>
            </a:r>
          </a:p>
        </p:txBody>
      </p:sp>
      <p:sp>
        <p:nvSpPr>
          <p:cNvPr id="3" name="Content Placeholder 2">
            <a:extLst>
              <a:ext uri="{FF2B5EF4-FFF2-40B4-BE49-F238E27FC236}">
                <a16:creationId xmlns:a16="http://schemas.microsoft.com/office/drawing/2014/main" id="{B9FCB2BA-DDE4-4C0F-C142-E6BECC1B3CD5}"/>
              </a:ext>
            </a:extLst>
          </p:cNvPr>
          <p:cNvSpPr>
            <a:spLocks noGrp="1"/>
          </p:cNvSpPr>
          <p:nvPr>
            <p:ph idx="1"/>
          </p:nvPr>
        </p:nvSpPr>
        <p:spPr>
          <a:xfrm>
            <a:off x="304800" y="1676400"/>
            <a:ext cx="8534400" cy="1295400"/>
          </a:xfrm>
        </p:spPr>
        <p:txBody>
          <a:bodyPr/>
          <a:lstStyle/>
          <a:p>
            <a:r>
              <a:rPr lang="en-US" dirty="0"/>
              <a:t>At the bottom of the screen, you will be able to see a list of any assignments the student may have had (both active and inactive), including any full-time GA/Fellow positions that may render them ineligible for an additional position on campus.</a:t>
            </a:r>
          </a:p>
        </p:txBody>
      </p:sp>
      <p:sp>
        <p:nvSpPr>
          <p:cNvPr id="4" name="Slide Number Placeholder 3">
            <a:extLst>
              <a:ext uri="{FF2B5EF4-FFF2-40B4-BE49-F238E27FC236}">
                <a16:creationId xmlns:a16="http://schemas.microsoft.com/office/drawing/2014/main" id="{DD27618E-E15B-9A96-A40D-CD5F47151337}"/>
              </a:ext>
            </a:extLst>
          </p:cNvPr>
          <p:cNvSpPr>
            <a:spLocks noGrp="1"/>
          </p:cNvSpPr>
          <p:nvPr>
            <p:ph type="sldNum" sz="quarter" idx="11"/>
          </p:nvPr>
        </p:nvSpPr>
        <p:spPr/>
        <p:txBody>
          <a:bodyPr/>
          <a:lstStyle/>
          <a:p>
            <a:fld id="{A1EE5989-1E85-411A-8B38-1A7DA0EBA3A1}" type="slidenum">
              <a:rPr lang="en-US" smtClean="0"/>
              <a:pPr/>
              <a:t>20</a:t>
            </a:fld>
            <a:endParaRPr lang="en-US" dirty="0"/>
          </a:p>
        </p:txBody>
      </p:sp>
      <p:pic>
        <p:nvPicPr>
          <p:cNvPr id="6" name="Picture 5">
            <a:extLst>
              <a:ext uri="{FF2B5EF4-FFF2-40B4-BE49-F238E27FC236}">
                <a16:creationId xmlns:a16="http://schemas.microsoft.com/office/drawing/2014/main" id="{8BB14440-80C2-3E10-1698-6E99775D4FE1}"/>
              </a:ext>
            </a:extLst>
          </p:cNvPr>
          <p:cNvPicPr>
            <a:picLocks noChangeAspect="1"/>
          </p:cNvPicPr>
          <p:nvPr/>
        </p:nvPicPr>
        <p:blipFill>
          <a:blip r:embed="rId3"/>
          <a:stretch>
            <a:fillRect/>
          </a:stretch>
        </p:blipFill>
        <p:spPr>
          <a:xfrm>
            <a:off x="457200" y="4216943"/>
            <a:ext cx="8229600" cy="998600"/>
          </a:xfrm>
          <a:prstGeom prst="rect">
            <a:avLst/>
          </a:prstGeom>
        </p:spPr>
      </p:pic>
    </p:spTree>
    <p:extLst>
      <p:ext uri="{BB962C8B-B14F-4D97-AF65-F5344CB8AC3E}">
        <p14:creationId xmlns:p14="http://schemas.microsoft.com/office/powerpoint/2010/main" val="1264357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304800" y="1066800"/>
            <a:ext cx="7543800" cy="4495800"/>
          </a:xfrm>
        </p:spPr>
        <p:txBody>
          <a:bodyPr/>
          <a:lstStyle/>
          <a:p>
            <a:r>
              <a:rPr lang="en-US" dirty="0"/>
              <a:t>Contacts</a:t>
            </a:r>
          </a:p>
          <a:p>
            <a:r>
              <a:rPr lang="en-US" dirty="0"/>
              <a:t>Types of Student Employment</a:t>
            </a:r>
          </a:p>
          <a:p>
            <a:r>
              <a:rPr lang="en-US" dirty="0"/>
              <a:t>Student Employment Rules</a:t>
            </a:r>
          </a:p>
          <a:p>
            <a:r>
              <a:rPr lang="en-US" dirty="0"/>
              <a:t>Student Work Study Form Overview</a:t>
            </a:r>
          </a:p>
          <a:p>
            <a:r>
              <a:rPr lang="en-US" dirty="0"/>
              <a:t>Federal Work Study Overview with Kira Aguilar</a:t>
            </a:r>
          </a:p>
          <a:p>
            <a:r>
              <a:rPr lang="en-US" dirty="0"/>
              <a:t>Q&amp;A</a:t>
            </a:r>
          </a:p>
          <a:p>
            <a:endParaRPr lang="en-US" dirty="0"/>
          </a:p>
          <a:p>
            <a:endParaRPr lang="en-US" dirty="0"/>
          </a:p>
          <a:p>
            <a:endParaRPr lang="en-US" dirty="0"/>
          </a:p>
        </p:txBody>
      </p:sp>
      <p:sp>
        <p:nvSpPr>
          <p:cNvPr id="4" name="Slide Number Placeholder 3"/>
          <p:cNvSpPr>
            <a:spLocks noGrp="1"/>
          </p:cNvSpPr>
          <p:nvPr>
            <p:ph type="sldNum" sz="quarter" idx="11"/>
          </p:nvPr>
        </p:nvSpPr>
        <p:spPr/>
        <p:txBody>
          <a:bodyPr/>
          <a:lstStyle/>
          <a:p>
            <a:fld id="{A1EE5989-1E85-411A-8B38-1A7DA0EBA3A1}" type="slidenum">
              <a:rPr lang="en-US" smtClean="0"/>
              <a:pPr/>
              <a:t>3</a:t>
            </a:fld>
            <a:endParaRPr lang="en-US" dirty="0"/>
          </a:p>
        </p:txBody>
      </p:sp>
    </p:spTree>
    <p:extLst>
      <p:ext uri="{BB962C8B-B14F-4D97-AF65-F5344CB8AC3E}">
        <p14:creationId xmlns:p14="http://schemas.microsoft.com/office/powerpoint/2010/main" val="4176525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Assignment Entry</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513642"/>
            <a:ext cx="8534400" cy="1295400"/>
          </a:xfrm>
        </p:spPr>
        <p:txBody>
          <a:bodyPr/>
          <a:lstStyle/>
          <a:p>
            <a:r>
              <a:rPr lang="en-US" dirty="0"/>
              <a:t>Enter the position number/suffix and the assignment start date then press Start.</a:t>
            </a:r>
          </a:p>
          <a:p>
            <a:pPr lvl="1"/>
            <a:r>
              <a:rPr lang="en-US" dirty="0"/>
              <a:t>Note: the assignment start date does NOT need to be the start of the pay period. If the student has never worked for the University before and an I-9 is needed, the assignment start date must match the hire date listed on the I-9.</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21</a:t>
            </a:fld>
            <a:endParaRPr lang="en-US" dirty="0"/>
          </a:p>
        </p:txBody>
      </p:sp>
      <p:pic>
        <p:nvPicPr>
          <p:cNvPr id="7" name="Picture 6">
            <a:extLst>
              <a:ext uri="{FF2B5EF4-FFF2-40B4-BE49-F238E27FC236}">
                <a16:creationId xmlns:a16="http://schemas.microsoft.com/office/drawing/2014/main" id="{73C5F79C-2B4C-C80F-CC1A-E88D3266387F}"/>
              </a:ext>
            </a:extLst>
          </p:cNvPr>
          <p:cNvPicPr>
            <a:picLocks noChangeAspect="1"/>
          </p:cNvPicPr>
          <p:nvPr/>
        </p:nvPicPr>
        <p:blipFill>
          <a:blip r:embed="rId2"/>
          <a:stretch>
            <a:fillRect/>
          </a:stretch>
        </p:blipFill>
        <p:spPr>
          <a:xfrm>
            <a:off x="1676400" y="4495800"/>
            <a:ext cx="5943600" cy="1579780"/>
          </a:xfrm>
          <a:prstGeom prst="rect">
            <a:avLst/>
          </a:prstGeom>
        </p:spPr>
      </p:pic>
    </p:spTree>
    <p:extLst>
      <p:ext uri="{BB962C8B-B14F-4D97-AF65-F5344CB8AC3E}">
        <p14:creationId xmlns:p14="http://schemas.microsoft.com/office/powerpoint/2010/main" val="3145077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Assignment Entry</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600200"/>
            <a:ext cx="8534400" cy="1295400"/>
          </a:xfrm>
        </p:spPr>
        <p:txBody>
          <a:bodyPr/>
          <a:lstStyle/>
          <a:p>
            <a:r>
              <a:rPr lang="en-US" dirty="0"/>
              <a:t>Enter the Timesheet Org, the Hourly Rate, and the Banner ID of the student’s WTE approver.</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22</a:t>
            </a:fld>
            <a:endParaRPr lang="en-US" dirty="0"/>
          </a:p>
        </p:txBody>
      </p:sp>
      <p:pic>
        <p:nvPicPr>
          <p:cNvPr id="6" name="Picture 5">
            <a:extLst>
              <a:ext uri="{FF2B5EF4-FFF2-40B4-BE49-F238E27FC236}">
                <a16:creationId xmlns:a16="http://schemas.microsoft.com/office/drawing/2014/main" id="{8C90DA1B-E82E-DD33-0E45-3A14F09D4215}"/>
              </a:ext>
            </a:extLst>
          </p:cNvPr>
          <p:cNvPicPr>
            <a:picLocks noChangeAspect="1"/>
          </p:cNvPicPr>
          <p:nvPr/>
        </p:nvPicPr>
        <p:blipFill rotWithShape="1">
          <a:blip r:embed="rId2"/>
          <a:srcRect l="1" t="-1" r="27856" b="34720"/>
          <a:stretch/>
        </p:blipFill>
        <p:spPr>
          <a:xfrm>
            <a:off x="1095419" y="3048000"/>
            <a:ext cx="6953162" cy="2362200"/>
          </a:xfrm>
          <a:prstGeom prst="rect">
            <a:avLst/>
          </a:prstGeom>
        </p:spPr>
      </p:pic>
    </p:spTree>
    <p:extLst>
      <p:ext uri="{BB962C8B-B14F-4D97-AF65-F5344CB8AC3E}">
        <p14:creationId xmlns:p14="http://schemas.microsoft.com/office/powerpoint/2010/main" val="2455315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Assignment Entry</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600200"/>
            <a:ext cx="8534400" cy="1295400"/>
          </a:xfrm>
        </p:spPr>
        <p:txBody>
          <a:bodyPr/>
          <a:lstStyle/>
          <a:p>
            <a:r>
              <a:rPr lang="en-US" dirty="0"/>
              <a:t>Enter any comments needed, such as a justification for the pay rate if does not align with the pay scale.</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23</a:t>
            </a:fld>
            <a:endParaRPr lang="en-US" dirty="0"/>
          </a:p>
        </p:txBody>
      </p:sp>
      <p:pic>
        <p:nvPicPr>
          <p:cNvPr id="6" name="Picture 5">
            <a:extLst>
              <a:ext uri="{FF2B5EF4-FFF2-40B4-BE49-F238E27FC236}">
                <a16:creationId xmlns:a16="http://schemas.microsoft.com/office/drawing/2014/main" id="{8C90DA1B-E82E-DD33-0E45-3A14F09D4215}"/>
              </a:ext>
            </a:extLst>
          </p:cNvPr>
          <p:cNvPicPr>
            <a:picLocks noChangeAspect="1"/>
          </p:cNvPicPr>
          <p:nvPr/>
        </p:nvPicPr>
        <p:blipFill rotWithShape="1">
          <a:blip r:embed="rId2"/>
          <a:srcRect l="296" t="63175" r="16195" b="1026"/>
          <a:stretch/>
        </p:blipFill>
        <p:spPr>
          <a:xfrm>
            <a:off x="547709" y="2659224"/>
            <a:ext cx="8048581" cy="1295401"/>
          </a:xfrm>
          <a:prstGeom prst="rect">
            <a:avLst/>
          </a:prstGeom>
        </p:spPr>
      </p:pic>
      <p:sp>
        <p:nvSpPr>
          <p:cNvPr id="9" name="TextBox 8">
            <a:extLst>
              <a:ext uri="{FF2B5EF4-FFF2-40B4-BE49-F238E27FC236}">
                <a16:creationId xmlns:a16="http://schemas.microsoft.com/office/drawing/2014/main" id="{81139031-95B6-8A70-5562-EE87C67B39A9}"/>
              </a:ext>
            </a:extLst>
          </p:cNvPr>
          <p:cNvSpPr txBox="1"/>
          <p:nvPr/>
        </p:nvSpPr>
        <p:spPr>
          <a:xfrm>
            <a:off x="228600" y="3944597"/>
            <a:ext cx="8534400" cy="523220"/>
          </a:xfrm>
          <a:prstGeom prst="rect">
            <a:avLst/>
          </a:prstGeom>
          <a:noFill/>
        </p:spPr>
        <p:txBody>
          <a:bodyPr wrap="square">
            <a:spAutoFit/>
          </a:bodyPr>
          <a:lstStyle/>
          <a:p>
            <a:pPr marL="342900" indent="-342900">
              <a:buFont typeface="Arial" panose="020B0604020202020204" pitchFamily="34" charset="0"/>
              <a:buChar char="•"/>
            </a:pPr>
            <a:r>
              <a:rPr lang="en-US" sz="2800" dirty="0">
                <a:solidFill>
                  <a:srgbClr val="865B1E"/>
                </a:solidFill>
                <a:latin typeface="+mn-lt"/>
              </a:rPr>
              <a:t>Submit the form.</a:t>
            </a:r>
            <a:endParaRPr lang="en-US" sz="2800" dirty="0">
              <a:solidFill>
                <a:srgbClr val="865B1E"/>
              </a:solidFill>
            </a:endParaRPr>
          </a:p>
        </p:txBody>
      </p:sp>
      <p:pic>
        <p:nvPicPr>
          <p:cNvPr id="11" name="Picture 10">
            <a:extLst>
              <a:ext uri="{FF2B5EF4-FFF2-40B4-BE49-F238E27FC236}">
                <a16:creationId xmlns:a16="http://schemas.microsoft.com/office/drawing/2014/main" id="{54573AE8-4F8A-5517-141E-CC9332CE0364}"/>
              </a:ext>
            </a:extLst>
          </p:cNvPr>
          <p:cNvPicPr>
            <a:picLocks noChangeAspect="1"/>
          </p:cNvPicPr>
          <p:nvPr/>
        </p:nvPicPr>
        <p:blipFill>
          <a:blip r:embed="rId3"/>
          <a:stretch>
            <a:fillRect/>
          </a:stretch>
        </p:blipFill>
        <p:spPr>
          <a:xfrm>
            <a:off x="2209800" y="4685036"/>
            <a:ext cx="4572000" cy="657225"/>
          </a:xfrm>
          <a:prstGeom prst="rect">
            <a:avLst/>
          </a:prstGeom>
        </p:spPr>
      </p:pic>
    </p:spTree>
    <p:extLst>
      <p:ext uri="{BB962C8B-B14F-4D97-AF65-F5344CB8AC3E}">
        <p14:creationId xmlns:p14="http://schemas.microsoft.com/office/powerpoint/2010/main" val="2528632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Assignment Entry</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524000"/>
            <a:ext cx="8534400" cy="1295400"/>
          </a:xfrm>
        </p:spPr>
        <p:txBody>
          <a:bodyPr/>
          <a:lstStyle/>
          <a:p>
            <a:r>
              <a:rPr lang="en-US" dirty="0"/>
              <a:t>Once submitted, the form will be routed to a series of approvers:</a:t>
            </a:r>
          </a:p>
          <a:p>
            <a:pPr lvl="1"/>
            <a:r>
              <a:rPr lang="en-US" dirty="0"/>
              <a:t>Student (Note: If the student does not approve the form within 14 days, the form will be voided).</a:t>
            </a:r>
          </a:p>
          <a:p>
            <a:pPr lvl="1"/>
            <a:r>
              <a:rPr lang="en-US" dirty="0"/>
              <a:t>HR I-9 (confirms that there is a valid I-9 on file for the student and it was completed correctly)</a:t>
            </a:r>
          </a:p>
          <a:p>
            <a:pPr lvl="1"/>
            <a:r>
              <a:rPr lang="en-US" dirty="0"/>
              <a:t>FWS/OSP (if applicable)</a:t>
            </a:r>
          </a:p>
          <a:p>
            <a:pPr lvl="1"/>
            <a:r>
              <a:rPr lang="en-US" dirty="0"/>
              <a:t>HR Student Work Study Admin</a:t>
            </a:r>
          </a:p>
          <a:p>
            <a:r>
              <a:rPr lang="en-US" dirty="0"/>
              <a:t>Once the form is fully approved, an EPAF will be created and processed by Human Resources.</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24</a:t>
            </a:fld>
            <a:endParaRPr lang="en-US" dirty="0"/>
          </a:p>
        </p:txBody>
      </p:sp>
    </p:spTree>
    <p:extLst>
      <p:ext uri="{BB962C8B-B14F-4D97-AF65-F5344CB8AC3E}">
        <p14:creationId xmlns:p14="http://schemas.microsoft.com/office/powerpoint/2010/main" val="2806801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3FAB36-5717-C382-87EB-C8384F48F1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95F981-DF2A-5692-51A0-84A975926E7B}"/>
              </a:ext>
            </a:extLst>
          </p:cNvPr>
          <p:cNvSpPr>
            <a:spLocks noGrp="1"/>
          </p:cNvSpPr>
          <p:nvPr>
            <p:ph type="title"/>
          </p:nvPr>
        </p:nvSpPr>
        <p:spPr/>
        <p:txBody>
          <a:bodyPr/>
          <a:lstStyle/>
          <a:p>
            <a:r>
              <a:rPr lang="en-US" dirty="0"/>
              <a:t>Student Email Example</a:t>
            </a:r>
          </a:p>
        </p:txBody>
      </p:sp>
      <p:sp>
        <p:nvSpPr>
          <p:cNvPr id="3" name="Content Placeholder 2">
            <a:extLst>
              <a:ext uri="{FF2B5EF4-FFF2-40B4-BE49-F238E27FC236}">
                <a16:creationId xmlns:a16="http://schemas.microsoft.com/office/drawing/2014/main" id="{9000B1BE-16C8-8847-6935-2C6799559BAC}"/>
              </a:ext>
            </a:extLst>
          </p:cNvPr>
          <p:cNvSpPr>
            <a:spLocks noGrp="1"/>
          </p:cNvSpPr>
          <p:nvPr>
            <p:ph idx="1"/>
          </p:nvPr>
        </p:nvSpPr>
        <p:spPr>
          <a:xfrm>
            <a:off x="304800" y="1600200"/>
            <a:ext cx="8534400" cy="1295400"/>
          </a:xfrm>
        </p:spPr>
        <p:txBody>
          <a:bodyPr/>
          <a:lstStyle/>
          <a:p>
            <a:pPr marL="0" indent="0">
              <a:buNone/>
            </a:pPr>
            <a:r>
              <a:rPr lang="en-US" dirty="0"/>
              <a:t> </a:t>
            </a:r>
          </a:p>
        </p:txBody>
      </p:sp>
      <p:sp>
        <p:nvSpPr>
          <p:cNvPr id="4" name="Slide Number Placeholder 3">
            <a:extLst>
              <a:ext uri="{FF2B5EF4-FFF2-40B4-BE49-F238E27FC236}">
                <a16:creationId xmlns:a16="http://schemas.microsoft.com/office/drawing/2014/main" id="{08802231-C205-A95E-051E-1A75B325E6DB}"/>
              </a:ext>
            </a:extLst>
          </p:cNvPr>
          <p:cNvSpPr>
            <a:spLocks noGrp="1"/>
          </p:cNvSpPr>
          <p:nvPr>
            <p:ph type="sldNum" sz="quarter" idx="11"/>
          </p:nvPr>
        </p:nvSpPr>
        <p:spPr/>
        <p:txBody>
          <a:bodyPr/>
          <a:lstStyle/>
          <a:p>
            <a:fld id="{A1EE5989-1E85-411A-8B38-1A7DA0EBA3A1}" type="slidenum">
              <a:rPr lang="en-US" smtClean="0"/>
              <a:pPr/>
              <a:t>25</a:t>
            </a:fld>
            <a:endParaRPr lang="en-US" dirty="0"/>
          </a:p>
        </p:txBody>
      </p:sp>
      <p:pic>
        <p:nvPicPr>
          <p:cNvPr id="6" name="Picture 5">
            <a:extLst>
              <a:ext uri="{FF2B5EF4-FFF2-40B4-BE49-F238E27FC236}">
                <a16:creationId xmlns:a16="http://schemas.microsoft.com/office/drawing/2014/main" id="{CBCB501E-8542-A877-7564-6FAE8531442A}"/>
              </a:ext>
            </a:extLst>
          </p:cNvPr>
          <p:cNvPicPr>
            <a:picLocks noChangeAspect="1"/>
          </p:cNvPicPr>
          <p:nvPr/>
        </p:nvPicPr>
        <p:blipFill>
          <a:blip r:embed="rId2"/>
          <a:stretch>
            <a:fillRect/>
          </a:stretch>
        </p:blipFill>
        <p:spPr>
          <a:xfrm>
            <a:off x="2185987" y="1171810"/>
            <a:ext cx="4772025" cy="4514380"/>
          </a:xfrm>
          <a:prstGeom prst="rect">
            <a:avLst/>
          </a:prstGeom>
        </p:spPr>
      </p:pic>
      <p:sp>
        <p:nvSpPr>
          <p:cNvPr id="8" name="Rectangle 7">
            <a:extLst>
              <a:ext uri="{FF2B5EF4-FFF2-40B4-BE49-F238E27FC236}">
                <a16:creationId xmlns:a16="http://schemas.microsoft.com/office/drawing/2014/main" id="{CDF93FD7-3CE2-C3E8-D792-49097AF5E17D}"/>
              </a:ext>
            </a:extLst>
          </p:cNvPr>
          <p:cNvSpPr/>
          <p:nvPr/>
        </p:nvSpPr>
        <p:spPr bwMode="auto">
          <a:xfrm>
            <a:off x="2895600" y="3200400"/>
            <a:ext cx="762000" cy="228600"/>
          </a:xfrm>
          <a:prstGeom prst="rect">
            <a:avLst/>
          </a:prstGeom>
          <a:solidFill>
            <a:srgbClr val="202125"/>
          </a:solidFill>
          <a:ln w="9525" cap="flat" cmpd="sng" algn="ctr">
            <a:solidFill>
              <a:srgbClr val="20212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2"/>
              </a:solidFill>
              <a:effectLst/>
              <a:latin typeface="Georgia" pitchFamily="-64" charset="0"/>
              <a:ea typeface="Geneva" pitchFamily="-64" charset="0"/>
              <a:cs typeface="Geneva" pitchFamily="-64" charset="0"/>
            </a:endParaRPr>
          </a:p>
        </p:txBody>
      </p:sp>
    </p:spTree>
    <p:extLst>
      <p:ext uri="{BB962C8B-B14F-4D97-AF65-F5344CB8AC3E}">
        <p14:creationId xmlns:p14="http://schemas.microsoft.com/office/powerpoint/2010/main" val="557037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Rate Update</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655156"/>
            <a:ext cx="8534400" cy="1295400"/>
          </a:xfrm>
        </p:spPr>
        <p:txBody>
          <a:bodyPr/>
          <a:lstStyle/>
          <a:p>
            <a:r>
              <a:rPr lang="en-US" dirty="0"/>
              <a:t>Enter the position number/suffix and the effective date then press Start.</a:t>
            </a:r>
          </a:p>
          <a:p>
            <a:r>
              <a:rPr lang="en-US" dirty="0"/>
              <a:t>Note: Effective date </a:t>
            </a:r>
            <a:r>
              <a:rPr lang="en-US" b="1" dirty="0"/>
              <a:t>must</a:t>
            </a:r>
            <a:r>
              <a:rPr lang="en-US" dirty="0"/>
              <a:t> be the start of the pay period.</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26</a:t>
            </a:fld>
            <a:endParaRPr lang="en-US" dirty="0"/>
          </a:p>
        </p:txBody>
      </p:sp>
      <p:pic>
        <p:nvPicPr>
          <p:cNvPr id="6" name="Picture 5">
            <a:extLst>
              <a:ext uri="{FF2B5EF4-FFF2-40B4-BE49-F238E27FC236}">
                <a16:creationId xmlns:a16="http://schemas.microsoft.com/office/drawing/2014/main" id="{F653E2B3-A7C4-0093-881C-83E86AA90EF2}"/>
              </a:ext>
            </a:extLst>
          </p:cNvPr>
          <p:cNvPicPr>
            <a:picLocks noChangeAspect="1"/>
          </p:cNvPicPr>
          <p:nvPr/>
        </p:nvPicPr>
        <p:blipFill>
          <a:blip r:embed="rId2"/>
          <a:stretch>
            <a:fillRect/>
          </a:stretch>
        </p:blipFill>
        <p:spPr>
          <a:xfrm>
            <a:off x="1102857" y="3781670"/>
            <a:ext cx="6938286" cy="1894087"/>
          </a:xfrm>
          <a:prstGeom prst="rect">
            <a:avLst/>
          </a:prstGeom>
        </p:spPr>
      </p:pic>
    </p:spTree>
    <p:extLst>
      <p:ext uri="{BB962C8B-B14F-4D97-AF65-F5344CB8AC3E}">
        <p14:creationId xmlns:p14="http://schemas.microsoft.com/office/powerpoint/2010/main" val="5951002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Rate Update</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600200"/>
            <a:ext cx="8534400" cy="1295400"/>
          </a:xfrm>
        </p:spPr>
        <p:txBody>
          <a:bodyPr/>
          <a:lstStyle/>
          <a:p>
            <a:r>
              <a:rPr lang="en-US" dirty="0"/>
              <a:t>Enter the Timesheet Org, the Hourly Rate, and the Banner ID of the student’s WTE approver.</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27</a:t>
            </a:fld>
            <a:endParaRPr lang="en-US" dirty="0"/>
          </a:p>
        </p:txBody>
      </p:sp>
      <p:pic>
        <p:nvPicPr>
          <p:cNvPr id="7" name="Picture 6">
            <a:extLst>
              <a:ext uri="{FF2B5EF4-FFF2-40B4-BE49-F238E27FC236}">
                <a16:creationId xmlns:a16="http://schemas.microsoft.com/office/drawing/2014/main" id="{EA49F1F4-4EEE-3785-0E9A-F3F48B427D7D}"/>
              </a:ext>
            </a:extLst>
          </p:cNvPr>
          <p:cNvPicPr>
            <a:picLocks noChangeAspect="1"/>
          </p:cNvPicPr>
          <p:nvPr/>
        </p:nvPicPr>
        <p:blipFill>
          <a:blip r:embed="rId2"/>
          <a:stretch>
            <a:fillRect/>
          </a:stretch>
        </p:blipFill>
        <p:spPr>
          <a:xfrm>
            <a:off x="890587" y="2895600"/>
            <a:ext cx="7362825" cy="2647950"/>
          </a:xfrm>
          <a:prstGeom prst="rect">
            <a:avLst/>
          </a:prstGeom>
        </p:spPr>
      </p:pic>
    </p:spTree>
    <p:extLst>
      <p:ext uri="{BB962C8B-B14F-4D97-AF65-F5344CB8AC3E}">
        <p14:creationId xmlns:p14="http://schemas.microsoft.com/office/powerpoint/2010/main" val="13236488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Rate Update</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600200"/>
            <a:ext cx="8534400" cy="1295400"/>
          </a:xfrm>
        </p:spPr>
        <p:txBody>
          <a:bodyPr/>
          <a:lstStyle/>
          <a:p>
            <a:r>
              <a:rPr lang="en-US" dirty="0"/>
              <a:t>Enter any comments needed, such as a justification for the pay rate change.</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28</a:t>
            </a:fld>
            <a:endParaRPr lang="en-US" dirty="0"/>
          </a:p>
        </p:txBody>
      </p:sp>
      <p:pic>
        <p:nvPicPr>
          <p:cNvPr id="6" name="Picture 5">
            <a:extLst>
              <a:ext uri="{FF2B5EF4-FFF2-40B4-BE49-F238E27FC236}">
                <a16:creationId xmlns:a16="http://schemas.microsoft.com/office/drawing/2014/main" id="{8C90DA1B-E82E-DD33-0E45-3A14F09D4215}"/>
              </a:ext>
            </a:extLst>
          </p:cNvPr>
          <p:cNvPicPr>
            <a:picLocks noChangeAspect="1"/>
          </p:cNvPicPr>
          <p:nvPr/>
        </p:nvPicPr>
        <p:blipFill rotWithShape="1">
          <a:blip r:embed="rId2"/>
          <a:srcRect l="296" t="63175" r="16195" b="1026"/>
          <a:stretch/>
        </p:blipFill>
        <p:spPr>
          <a:xfrm>
            <a:off x="547709" y="2659224"/>
            <a:ext cx="8048581" cy="1295401"/>
          </a:xfrm>
          <a:prstGeom prst="rect">
            <a:avLst/>
          </a:prstGeom>
        </p:spPr>
      </p:pic>
      <p:sp>
        <p:nvSpPr>
          <p:cNvPr id="9" name="TextBox 8">
            <a:extLst>
              <a:ext uri="{FF2B5EF4-FFF2-40B4-BE49-F238E27FC236}">
                <a16:creationId xmlns:a16="http://schemas.microsoft.com/office/drawing/2014/main" id="{81139031-95B6-8A70-5562-EE87C67B39A9}"/>
              </a:ext>
            </a:extLst>
          </p:cNvPr>
          <p:cNvSpPr txBox="1"/>
          <p:nvPr/>
        </p:nvSpPr>
        <p:spPr>
          <a:xfrm>
            <a:off x="228600" y="3944597"/>
            <a:ext cx="8534400" cy="523220"/>
          </a:xfrm>
          <a:prstGeom prst="rect">
            <a:avLst/>
          </a:prstGeom>
          <a:noFill/>
        </p:spPr>
        <p:txBody>
          <a:bodyPr wrap="square">
            <a:spAutoFit/>
          </a:bodyPr>
          <a:lstStyle/>
          <a:p>
            <a:pPr marL="342900" indent="-342900">
              <a:buFont typeface="Arial" panose="020B0604020202020204" pitchFamily="34" charset="0"/>
              <a:buChar char="•"/>
            </a:pPr>
            <a:r>
              <a:rPr lang="en-US" sz="2800" dirty="0">
                <a:solidFill>
                  <a:srgbClr val="865B1E"/>
                </a:solidFill>
                <a:latin typeface="+mn-lt"/>
              </a:rPr>
              <a:t>Submit the form.</a:t>
            </a:r>
            <a:endParaRPr lang="en-US" sz="2800" dirty="0">
              <a:solidFill>
                <a:srgbClr val="865B1E"/>
              </a:solidFill>
            </a:endParaRPr>
          </a:p>
        </p:txBody>
      </p:sp>
      <p:pic>
        <p:nvPicPr>
          <p:cNvPr id="11" name="Picture 10">
            <a:extLst>
              <a:ext uri="{FF2B5EF4-FFF2-40B4-BE49-F238E27FC236}">
                <a16:creationId xmlns:a16="http://schemas.microsoft.com/office/drawing/2014/main" id="{54573AE8-4F8A-5517-141E-CC9332CE0364}"/>
              </a:ext>
            </a:extLst>
          </p:cNvPr>
          <p:cNvPicPr>
            <a:picLocks noChangeAspect="1"/>
          </p:cNvPicPr>
          <p:nvPr/>
        </p:nvPicPr>
        <p:blipFill>
          <a:blip r:embed="rId3"/>
          <a:stretch>
            <a:fillRect/>
          </a:stretch>
        </p:blipFill>
        <p:spPr>
          <a:xfrm>
            <a:off x="2209800" y="4685036"/>
            <a:ext cx="4572000" cy="657225"/>
          </a:xfrm>
          <a:prstGeom prst="rect">
            <a:avLst/>
          </a:prstGeom>
        </p:spPr>
      </p:pic>
    </p:spTree>
    <p:extLst>
      <p:ext uri="{BB962C8B-B14F-4D97-AF65-F5344CB8AC3E}">
        <p14:creationId xmlns:p14="http://schemas.microsoft.com/office/powerpoint/2010/main" val="2852124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Rate Update</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524000"/>
            <a:ext cx="8534400" cy="1295400"/>
          </a:xfrm>
        </p:spPr>
        <p:txBody>
          <a:bodyPr/>
          <a:lstStyle/>
          <a:p>
            <a:r>
              <a:rPr lang="en-US" dirty="0"/>
              <a:t>Once submitted, the form will be routed to a series of approvers:</a:t>
            </a:r>
          </a:p>
          <a:p>
            <a:pPr lvl="1"/>
            <a:r>
              <a:rPr lang="en-US" dirty="0"/>
              <a:t>Student (Note: If the student does not approve the form within 14 days, the form will be voided).</a:t>
            </a:r>
          </a:p>
          <a:p>
            <a:pPr lvl="1"/>
            <a:r>
              <a:rPr lang="en-US" dirty="0"/>
              <a:t>HR I-9 (confirms that there is a valid I-9 on file for the student and it was completed correctly)</a:t>
            </a:r>
          </a:p>
          <a:p>
            <a:pPr lvl="1"/>
            <a:r>
              <a:rPr lang="en-US" dirty="0"/>
              <a:t>FWS/OSP (if applicable)</a:t>
            </a:r>
          </a:p>
          <a:p>
            <a:pPr lvl="1"/>
            <a:r>
              <a:rPr lang="en-US" dirty="0"/>
              <a:t>HR Student Work Study Admin</a:t>
            </a:r>
          </a:p>
          <a:p>
            <a:r>
              <a:rPr lang="en-US" dirty="0"/>
              <a:t>Once the form is fully approved, an EPAF will be created and processed by Human Resources.</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29</a:t>
            </a:fld>
            <a:endParaRPr lang="en-US" dirty="0"/>
          </a:p>
        </p:txBody>
      </p:sp>
    </p:spTree>
    <p:extLst>
      <p:ext uri="{BB962C8B-B14F-4D97-AF65-F5344CB8AC3E}">
        <p14:creationId xmlns:p14="http://schemas.microsoft.com/office/powerpoint/2010/main" val="4050184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E3004-30C8-9C66-38EE-D540E42FF7AD}"/>
              </a:ext>
            </a:extLst>
          </p:cNvPr>
          <p:cNvSpPr>
            <a:spLocks noGrp="1"/>
          </p:cNvSpPr>
          <p:nvPr>
            <p:ph type="title"/>
          </p:nvPr>
        </p:nvSpPr>
        <p:spPr/>
        <p:txBody>
          <a:bodyPr/>
          <a:lstStyle/>
          <a:p>
            <a:r>
              <a:rPr lang="en-US" dirty="0"/>
              <a:t>Completing the Student Work Study Form: Termination</a:t>
            </a:r>
          </a:p>
        </p:txBody>
      </p:sp>
      <p:sp>
        <p:nvSpPr>
          <p:cNvPr id="3" name="Content Placeholder 2">
            <a:extLst>
              <a:ext uri="{FF2B5EF4-FFF2-40B4-BE49-F238E27FC236}">
                <a16:creationId xmlns:a16="http://schemas.microsoft.com/office/drawing/2014/main" id="{72FA7101-0B9F-0FEF-BA7D-666F2324C637}"/>
              </a:ext>
            </a:extLst>
          </p:cNvPr>
          <p:cNvSpPr>
            <a:spLocks noGrp="1"/>
          </p:cNvSpPr>
          <p:nvPr>
            <p:ph idx="1"/>
          </p:nvPr>
        </p:nvSpPr>
        <p:spPr>
          <a:xfrm>
            <a:off x="304800" y="1468012"/>
            <a:ext cx="8534400" cy="1295400"/>
          </a:xfrm>
        </p:spPr>
        <p:txBody>
          <a:bodyPr/>
          <a:lstStyle/>
          <a:p>
            <a:r>
              <a:rPr lang="en-US" dirty="0"/>
              <a:t>Enter the position number/suffix and the termination date then press Start.</a:t>
            </a:r>
          </a:p>
          <a:p>
            <a:pPr lvl="1"/>
            <a:r>
              <a:rPr lang="en-US" dirty="0"/>
              <a:t>Note: Termination date should be the end of the current (or a future) pay period.</a:t>
            </a:r>
          </a:p>
          <a:p>
            <a:r>
              <a:rPr lang="en-US" dirty="0"/>
              <a:t>The form will be routed to HR for approval and processing.</a:t>
            </a:r>
          </a:p>
        </p:txBody>
      </p:sp>
      <p:sp>
        <p:nvSpPr>
          <p:cNvPr id="4" name="Slide Number Placeholder 3">
            <a:extLst>
              <a:ext uri="{FF2B5EF4-FFF2-40B4-BE49-F238E27FC236}">
                <a16:creationId xmlns:a16="http://schemas.microsoft.com/office/drawing/2014/main" id="{2F12320D-5E08-AECF-22A1-FB0D26512E59}"/>
              </a:ext>
            </a:extLst>
          </p:cNvPr>
          <p:cNvSpPr>
            <a:spLocks noGrp="1"/>
          </p:cNvSpPr>
          <p:nvPr>
            <p:ph type="sldNum" sz="quarter" idx="11"/>
          </p:nvPr>
        </p:nvSpPr>
        <p:spPr/>
        <p:txBody>
          <a:bodyPr/>
          <a:lstStyle/>
          <a:p>
            <a:fld id="{A1EE5989-1E85-411A-8B38-1A7DA0EBA3A1}" type="slidenum">
              <a:rPr lang="en-US" smtClean="0"/>
              <a:pPr/>
              <a:t>30</a:t>
            </a:fld>
            <a:endParaRPr lang="en-US" dirty="0"/>
          </a:p>
        </p:txBody>
      </p:sp>
      <p:pic>
        <p:nvPicPr>
          <p:cNvPr id="7" name="Picture 6">
            <a:extLst>
              <a:ext uri="{FF2B5EF4-FFF2-40B4-BE49-F238E27FC236}">
                <a16:creationId xmlns:a16="http://schemas.microsoft.com/office/drawing/2014/main" id="{75CB3DCD-7F24-CBCA-7CDD-A3D2919A5FAA}"/>
              </a:ext>
            </a:extLst>
          </p:cNvPr>
          <p:cNvPicPr>
            <a:picLocks noChangeAspect="1"/>
          </p:cNvPicPr>
          <p:nvPr/>
        </p:nvPicPr>
        <p:blipFill>
          <a:blip r:embed="rId2"/>
          <a:stretch>
            <a:fillRect/>
          </a:stretch>
        </p:blipFill>
        <p:spPr>
          <a:xfrm>
            <a:off x="1734423" y="4343400"/>
            <a:ext cx="5675153" cy="1604472"/>
          </a:xfrm>
          <a:prstGeom prst="rect">
            <a:avLst/>
          </a:prstGeom>
        </p:spPr>
      </p:pic>
    </p:spTree>
    <p:extLst>
      <p:ext uri="{BB962C8B-B14F-4D97-AF65-F5344CB8AC3E}">
        <p14:creationId xmlns:p14="http://schemas.microsoft.com/office/powerpoint/2010/main" val="133128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Contacts</a:t>
            </a:r>
          </a:p>
        </p:txBody>
      </p:sp>
      <p:sp>
        <p:nvSpPr>
          <p:cNvPr id="3" name="Content Placeholder 2"/>
          <p:cNvSpPr>
            <a:spLocks noGrp="1"/>
          </p:cNvSpPr>
          <p:nvPr>
            <p:ph idx="1"/>
          </p:nvPr>
        </p:nvSpPr>
        <p:spPr>
          <a:xfrm>
            <a:off x="304800" y="1066800"/>
            <a:ext cx="8534400" cy="4495800"/>
          </a:xfrm>
        </p:spPr>
        <p:txBody>
          <a:bodyPr/>
          <a:lstStyle/>
          <a:p>
            <a:r>
              <a:rPr lang="en-US" dirty="0"/>
              <a:t>Student Work Study: Edyta Paluch</a:t>
            </a:r>
          </a:p>
          <a:p>
            <a:pPr marL="0" indent="0">
              <a:buNone/>
            </a:pPr>
            <a:r>
              <a:rPr lang="en-US" dirty="0"/>
              <a:t>	</a:t>
            </a:r>
            <a:r>
              <a:rPr lang="en-US" dirty="0">
                <a:hlinkClick r:id="rId2"/>
              </a:rPr>
              <a:t>Paluch@rowan.edu</a:t>
            </a:r>
            <a:r>
              <a:rPr lang="en-US" dirty="0"/>
              <a:t> | Ext. 53129</a:t>
            </a:r>
          </a:p>
          <a:p>
            <a:r>
              <a:rPr lang="en-US" dirty="0"/>
              <a:t>Federal Work Study: Kira Aguilar</a:t>
            </a:r>
          </a:p>
          <a:p>
            <a:pPr marL="0" indent="0">
              <a:buNone/>
            </a:pPr>
            <a:r>
              <a:rPr lang="en-US" dirty="0"/>
              <a:t>	</a:t>
            </a:r>
            <a:r>
              <a:rPr lang="en-US" dirty="0">
                <a:hlinkClick r:id="rId3"/>
              </a:rPr>
              <a:t>Aguilar@rowan.edu</a:t>
            </a:r>
            <a:r>
              <a:rPr lang="en-US" dirty="0"/>
              <a:t> | Ext. 64277</a:t>
            </a:r>
          </a:p>
          <a:p>
            <a:r>
              <a:rPr lang="en-US" dirty="0"/>
              <a:t>I-9 HQ &amp; I-9s: Payton Hynson &amp; Sonia Bodden</a:t>
            </a:r>
          </a:p>
          <a:p>
            <a:pPr marL="0" indent="0">
              <a:buNone/>
            </a:pPr>
            <a:r>
              <a:rPr lang="en-US" dirty="0"/>
              <a:t>	</a:t>
            </a:r>
            <a:r>
              <a:rPr lang="en-US" dirty="0">
                <a:hlinkClick r:id="rId4"/>
              </a:rPr>
              <a:t>hynsonp9@rowan.edu</a:t>
            </a:r>
            <a:r>
              <a:rPr lang="en-US" dirty="0"/>
              <a:t> | Ext. 65237</a:t>
            </a:r>
          </a:p>
          <a:p>
            <a:pPr marL="0" indent="0">
              <a:buNone/>
            </a:pPr>
            <a:r>
              <a:rPr lang="en-US" dirty="0"/>
              <a:t>	</a:t>
            </a:r>
            <a:r>
              <a:rPr lang="en-US" dirty="0">
                <a:hlinkClick r:id="rId5"/>
              </a:rPr>
              <a:t>bodden@rowan.edu</a:t>
            </a:r>
            <a:r>
              <a:rPr lang="en-US" dirty="0"/>
              <a:t> | Ext. 53366</a:t>
            </a:r>
          </a:p>
        </p:txBody>
      </p:sp>
      <p:sp>
        <p:nvSpPr>
          <p:cNvPr id="4" name="Slide Number Placeholder 3"/>
          <p:cNvSpPr>
            <a:spLocks noGrp="1"/>
          </p:cNvSpPr>
          <p:nvPr>
            <p:ph type="sldNum" sz="quarter" idx="11"/>
          </p:nvPr>
        </p:nvSpPr>
        <p:spPr/>
        <p:txBody>
          <a:bodyPr/>
          <a:lstStyle/>
          <a:p>
            <a:fld id="{A1EE5989-1E85-411A-8B38-1A7DA0EBA3A1}" type="slidenum">
              <a:rPr lang="en-US" smtClean="0"/>
              <a:pPr/>
              <a:t>4</a:t>
            </a:fld>
            <a:endParaRPr lang="en-US" dirty="0"/>
          </a:p>
        </p:txBody>
      </p:sp>
    </p:spTree>
    <p:extLst>
      <p:ext uri="{BB962C8B-B14F-4D97-AF65-F5344CB8AC3E}">
        <p14:creationId xmlns:p14="http://schemas.microsoft.com/office/powerpoint/2010/main" val="20920364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29419-8D7B-0CBD-6087-C41A4E2D0F51}"/>
              </a:ext>
            </a:extLst>
          </p:cNvPr>
          <p:cNvSpPr>
            <a:spLocks noGrp="1"/>
          </p:cNvSpPr>
          <p:nvPr>
            <p:ph type="title"/>
          </p:nvPr>
        </p:nvSpPr>
        <p:spPr/>
        <p:txBody>
          <a:bodyPr/>
          <a:lstStyle/>
          <a:p>
            <a:r>
              <a:rPr lang="en-US" dirty="0"/>
              <a:t>Checking the Status of a Form</a:t>
            </a:r>
          </a:p>
        </p:txBody>
      </p:sp>
      <p:sp>
        <p:nvSpPr>
          <p:cNvPr id="3" name="Content Placeholder 2">
            <a:extLst>
              <a:ext uri="{FF2B5EF4-FFF2-40B4-BE49-F238E27FC236}">
                <a16:creationId xmlns:a16="http://schemas.microsoft.com/office/drawing/2014/main" id="{9B51D9EB-A1DC-E9F3-8BD8-393F59768683}"/>
              </a:ext>
            </a:extLst>
          </p:cNvPr>
          <p:cNvSpPr>
            <a:spLocks noGrp="1"/>
          </p:cNvSpPr>
          <p:nvPr>
            <p:ph idx="1"/>
          </p:nvPr>
        </p:nvSpPr>
        <p:spPr>
          <a:xfrm>
            <a:off x="304800" y="981635"/>
            <a:ext cx="8534400" cy="2133600"/>
          </a:xfrm>
        </p:spPr>
        <p:txBody>
          <a:bodyPr/>
          <a:lstStyle/>
          <a:p>
            <a:r>
              <a:rPr lang="en-US" dirty="0"/>
              <a:t>To see where a form is at in the approval process, go to the Submit Electronic Forms menu, scroll to the bottom of the screen then select Originator Summary. </a:t>
            </a:r>
          </a:p>
        </p:txBody>
      </p:sp>
      <p:sp>
        <p:nvSpPr>
          <p:cNvPr id="4" name="Slide Number Placeholder 3">
            <a:extLst>
              <a:ext uri="{FF2B5EF4-FFF2-40B4-BE49-F238E27FC236}">
                <a16:creationId xmlns:a16="http://schemas.microsoft.com/office/drawing/2014/main" id="{75A5EC59-0299-D59C-144F-36B18C6B311C}"/>
              </a:ext>
            </a:extLst>
          </p:cNvPr>
          <p:cNvSpPr>
            <a:spLocks noGrp="1"/>
          </p:cNvSpPr>
          <p:nvPr>
            <p:ph type="sldNum" sz="quarter" idx="11"/>
          </p:nvPr>
        </p:nvSpPr>
        <p:spPr/>
        <p:txBody>
          <a:bodyPr/>
          <a:lstStyle/>
          <a:p>
            <a:fld id="{A1EE5989-1E85-411A-8B38-1A7DA0EBA3A1}" type="slidenum">
              <a:rPr lang="en-US" smtClean="0"/>
              <a:pPr/>
              <a:t>31</a:t>
            </a:fld>
            <a:endParaRPr lang="en-US" dirty="0"/>
          </a:p>
        </p:txBody>
      </p:sp>
      <p:pic>
        <p:nvPicPr>
          <p:cNvPr id="8" name="Picture 7" descr="A close-up of a computer screen&#10;&#10;Description automatically generated">
            <a:extLst>
              <a:ext uri="{FF2B5EF4-FFF2-40B4-BE49-F238E27FC236}">
                <a16:creationId xmlns:a16="http://schemas.microsoft.com/office/drawing/2014/main" id="{0F73644A-4A87-3FFD-4F8D-F018551C01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3470368"/>
            <a:ext cx="3291839" cy="1828800"/>
          </a:xfrm>
          <a:prstGeom prst="rect">
            <a:avLst/>
          </a:prstGeom>
        </p:spPr>
      </p:pic>
      <p:pic>
        <p:nvPicPr>
          <p:cNvPr id="7" name="image9.jpg">
            <a:extLst>
              <a:ext uri="{FF2B5EF4-FFF2-40B4-BE49-F238E27FC236}">
                <a16:creationId xmlns:a16="http://schemas.microsoft.com/office/drawing/2014/main" id="{C2B233E2-2150-9378-B792-9E0CBE093578}"/>
              </a:ext>
            </a:extLst>
          </p:cNvPr>
          <p:cNvPicPr/>
          <p:nvPr/>
        </p:nvPicPr>
        <p:blipFill>
          <a:blip r:embed="rId3"/>
          <a:srcRect/>
          <a:stretch>
            <a:fillRect/>
          </a:stretch>
        </p:blipFill>
        <p:spPr>
          <a:xfrm>
            <a:off x="1066800" y="2812863"/>
            <a:ext cx="2666999" cy="3041090"/>
          </a:xfrm>
          <a:prstGeom prst="rect">
            <a:avLst/>
          </a:prstGeom>
          <a:ln/>
        </p:spPr>
      </p:pic>
    </p:spTree>
    <p:extLst>
      <p:ext uri="{BB962C8B-B14F-4D97-AF65-F5344CB8AC3E}">
        <p14:creationId xmlns:p14="http://schemas.microsoft.com/office/powerpoint/2010/main" val="8611991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29419-8D7B-0CBD-6087-C41A4E2D0F51}"/>
              </a:ext>
            </a:extLst>
          </p:cNvPr>
          <p:cNvSpPr>
            <a:spLocks noGrp="1"/>
          </p:cNvSpPr>
          <p:nvPr>
            <p:ph type="title"/>
          </p:nvPr>
        </p:nvSpPr>
        <p:spPr/>
        <p:txBody>
          <a:bodyPr/>
          <a:lstStyle/>
          <a:p>
            <a:r>
              <a:rPr lang="en-US" dirty="0"/>
              <a:t>Checking the Status of a Form</a:t>
            </a:r>
          </a:p>
        </p:txBody>
      </p:sp>
      <p:sp>
        <p:nvSpPr>
          <p:cNvPr id="3" name="Content Placeholder 2">
            <a:extLst>
              <a:ext uri="{FF2B5EF4-FFF2-40B4-BE49-F238E27FC236}">
                <a16:creationId xmlns:a16="http://schemas.microsoft.com/office/drawing/2014/main" id="{9B51D9EB-A1DC-E9F3-8BD8-393F59768683}"/>
              </a:ext>
            </a:extLst>
          </p:cNvPr>
          <p:cNvSpPr>
            <a:spLocks noGrp="1"/>
          </p:cNvSpPr>
          <p:nvPr>
            <p:ph idx="1"/>
          </p:nvPr>
        </p:nvSpPr>
        <p:spPr>
          <a:xfrm>
            <a:off x="304800" y="1447800"/>
            <a:ext cx="8534400" cy="1283102"/>
          </a:xfrm>
        </p:spPr>
        <p:txBody>
          <a:bodyPr/>
          <a:lstStyle/>
          <a:p>
            <a:r>
              <a:rPr lang="en-US" dirty="0"/>
              <a:t>You will then see a list of your pending forms and who it’s currently waiting for approval from.</a:t>
            </a:r>
          </a:p>
        </p:txBody>
      </p:sp>
      <p:sp>
        <p:nvSpPr>
          <p:cNvPr id="4" name="Slide Number Placeholder 3">
            <a:extLst>
              <a:ext uri="{FF2B5EF4-FFF2-40B4-BE49-F238E27FC236}">
                <a16:creationId xmlns:a16="http://schemas.microsoft.com/office/drawing/2014/main" id="{75A5EC59-0299-D59C-144F-36B18C6B311C}"/>
              </a:ext>
            </a:extLst>
          </p:cNvPr>
          <p:cNvSpPr>
            <a:spLocks noGrp="1"/>
          </p:cNvSpPr>
          <p:nvPr>
            <p:ph type="sldNum" sz="quarter" idx="11"/>
          </p:nvPr>
        </p:nvSpPr>
        <p:spPr/>
        <p:txBody>
          <a:bodyPr/>
          <a:lstStyle/>
          <a:p>
            <a:fld id="{A1EE5989-1E85-411A-8B38-1A7DA0EBA3A1}" type="slidenum">
              <a:rPr lang="en-US" smtClean="0"/>
              <a:pPr/>
              <a:t>32</a:t>
            </a:fld>
            <a:endParaRPr lang="en-US" dirty="0"/>
          </a:p>
        </p:txBody>
      </p:sp>
      <p:pic>
        <p:nvPicPr>
          <p:cNvPr id="6" name="Picture 5" descr="A black rectangles with text&#10;&#10;Description automatically generated">
            <a:extLst>
              <a:ext uri="{FF2B5EF4-FFF2-40B4-BE49-F238E27FC236}">
                <a16:creationId xmlns:a16="http://schemas.microsoft.com/office/drawing/2014/main" id="{9A86C9F7-45D7-E67F-1B26-CB566F47B9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0" y="3048000"/>
            <a:ext cx="8763000" cy="1283102"/>
          </a:xfrm>
          <a:prstGeom prst="rect">
            <a:avLst/>
          </a:prstGeom>
        </p:spPr>
      </p:pic>
    </p:spTree>
    <p:extLst>
      <p:ext uri="{BB962C8B-B14F-4D97-AF65-F5344CB8AC3E}">
        <p14:creationId xmlns:p14="http://schemas.microsoft.com/office/powerpoint/2010/main" val="1085743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114800"/>
            <a:ext cx="7772400" cy="1362075"/>
          </a:xfrm>
        </p:spPr>
        <p:txBody>
          <a:bodyPr/>
          <a:lstStyle/>
          <a:p>
            <a:r>
              <a:rPr lang="en-US" dirty="0"/>
              <a:t>Federal Work Study Overview</a:t>
            </a:r>
          </a:p>
        </p:txBody>
      </p:sp>
      <p:sp>
        <p:nvSpPr>
          <p:cNvPr id="3" name="Text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19170210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FWS?</a:t>
            </a:r>
          </a:p>
        </p:txBody>
      </p:sp>
      <p:sp>
        <p:nvSpPr>
          <p:cNvPr id="4" name="Slide Number Placeholder 3"/>
          <p:cNvSpPr>
            <a:spLocks noGrp="1"/>
          </p:cNvSpPr>
          <p:nvPr>
            <p:ph type="sldNum" sz="quarter" idx="11"/>
          </p:nvPr>
        </p:nvSpPr>
        <p:spPr/>
        <p:txBody>
          <a:bodyPr/>
          <a:lstStyle/>
          <a:p>
            <a:fld id="{A1EE5989-1E85-411A-8B38-1A7DA0EBA3A1}" type="slidenum">
              <a:rPr lang="en-US" smtClean="0"/>
              <a:pPr/>
              <a:t>34</a:t>
            </a:fld>
            <a:endParaRPr lang="en-US" dirty="0"/>
          </a:p>
        </p:txBody>
      </p:sp>
      <p:sp>
        <p:nvSpPr>
          <p:cNvPr id="5" name="Content Placeholder 4">
            <a:extLst>
              <a:ext uri="{FF2B5EF4-FFF2-40B4-BE49-F238E27FC236}">
                <a16:creationId xmlns:a16="http://schemas.microsoft.com/office/drawing/2014/main" id="{5B588A0C-308D-445D-8F7D-BA3219D64A56}"/>
              </a:ext>
            </a:extLst>
          </p:cNvPr>
          <p:cNvSpPr txBox="1">
            <a:spLocks noGrp="1"/>
          </p:cNvSpPr>
          <p:nvPr>
            <p:ph idx="1"/>
          </p:nvPr>
        </p:nvSpPr>
        <p:spPr>
          <a:xfrm>
            <a:off x="800100" y="2133600"/>
            <a:ext cx="7543800" cy="1477328"/>
          </a:xfrm>
          <a:prstGeom prst="rect">
            <a:avLst/>
          </a:prstGeom>
          <a:noFill/>
        </p:spPr>
        <p:txBody>
          <a:bodyPr wrap="square" rtlCol="0">
            <a:spAutoFit/>
          </a:bodyPr>
          <a:lstStyle/>
          <a:p>
            <a:pPr marL="0" indent="0" algn="ctr">
              <a:buNone/>
            </a:pPr>
            <a:r>
              <a:rPr lang="en-US" sz="2400" dirty="0"/>
              <a:t>FWS is a federally-funded program that allows eligible students to earn funds and gain real-life work experience through working on-campus or for an approved off-campus community service program.</a:t>
            </a:r>
          </a:p>
        </p:txBody>
      </p:sp>
    </p:spTree>
    <p:extLst>
      <p:ext uri="{BB962C8B-B14F-4D97-AF65-F5344CB8AC3E}">
        <p14:creationId xmlns:p14="http://schemas.microsoft.com/office/powerpoint/2010/main" val="2813136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Work Study</a:t>
            </a:r>
          </a:p>
        </p:txBody>
      </p:sp>
      <p:sp>
        <p:nvSpPr>
          <p:cNvPr id="3" name="Content Placeholder 2"/>
          <p:cNvSpPr>
            <a:spLocks noGrp="1"/>
          </p:cNvSpPr>
          <p:nvPr>
            <p:ph idx="1"/>
          </p:nvPr>
        </p:nvSpPr>
        <p:spPr>
          <a:xfrm>
            <a:off x="304800" y="1044539"/>
            <a:ext cx="8534400" cy="4495800"/>
          </a:xfrm>
        </p:spPr>
        <p:txBody>
          <a:bodyPr/>
          <a:lstStyle/>
          <a:p>
            <a:r>
              <a:rPr lang="en-US" dirty="0"/>
              <a:t>100% of wages are paid to eligible students by the Financial Aid Office </a:t>
            </a:r>
          </a:p>
          <a:p>
            <a:pPr lvl="1"/>
            <a:r>
              <a:rPr lang="en-US" dirty="0"/>
              <a:t>Department is only required to pay for their NJ Paid Leave (NJPL) earnings</a:t>
            </a:r>
          </a:p>
          <a:p>
            <a:pPr lvl="1"/>
            <a:r>
              <a:rPr lang="en-US" dirty="0"/>
              <a:t>One hour of sick time accrued for every 30 hours worked. </a:t>
            </a:r>
          </a:p>
          <a:p>
            <a:r>
              <a:rPr lang="en-US" dirty="0"/>
              <a:t>Student must complete a FAFSA and have financial need</a:t>
            </a:r>
          </a:p>
          <a:p>
            <a:r>
              <a:rPr lang="en-US" dirty="0"/>
              <a:t>Money is paid to students as a bi-weekly paycheck.</a:t>
            </a:r>
          </a:p>
          <a:p>
            <a:r>
              <a:rPr lang="en-US" dirty="0"/>
              <a:t>Students receive the money as they work and earn it. </a:t>
            </a:r>
          </a:p>
          <a:p>
            <a:endParaRPr lang="en-US" dirty="0"/>
          </a:p>
        </p:txBody>
      </p:sp>
      <p:sp>
        <p:nvSpPr>
          <p:cNvPr id="4" name="Slide Number Placeholder 3"/>
          <p:cNvSpPr>
            <a:spLocks noGrp="1"/>
          </p:cNvSpPr>
          <p:nvPr>
            <p:ph type="sldNum" sz="quarter" idx="11"/>
          </p:nvPr>
        </p:nvSpPr>
        <p:spPr/>
        <p:txBody>
          <a:bodyPr/>
          <a:lstStyle/>
          <a:p>
            <a:fld id="{A1EE5989-1E85-411A-8B38-1A7DA0EBA3A1}" type="slidenum">
              <a:rPr lang="en-US" smtClean="0"/>
              <a:pPr/>
              <a:t>35</a:t>
            </a:fld>
            <a:endParaRPr lang="en-US" dirty="0"/>
          </a:p>
        </p:txBody>
      </p:sp>
    </p:spTree>
    <p:extLst>
      <p:ext uri="{BB962C8B-B14F-4D97-AF65-F5344CB8AC3E}">
        <p14:creationId xmlns:p14="http://schemas.microsoft.com/office/powerpoint/2010/main" val="20498909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Onboarding</a:t>
            </a:r>
          </a:p>
        </p:txBody>
      </p:sp>
      <p:sp>
        <p:nvSpPr>
          <p:cNvPr id="3" name="Content Placeholder 2"/>
          <p:cNvSpPr>
            <a:spLocks noGrp="1"/>
          </p:cNvSpPr>
          <p:nvPr>
            <p:ph idx="1"/>
          </p:nvPr>
        </p:nvSpPr>
        <p:spPr>
          <a:xfrm>
            <a:off x="304800" y="1219200"/>
            <a:ext cx="8534400" cy="4495800"/>
          </a:xfrm>
        </p:spPr>
        <p:txBody>
          <a:bodyPr/>
          <a:lstStyle/>
          <a:p>
            <a:pPr marL="0" indent="0">
              <a:buNone/>
            </a:pPr>
            <a:r>
              <a:rPr lang="en-US" dirty="0"/>
              <a:t>• Must complete the I-9 form before starting work.</a:t>
            </a:r>
          </a:p>
          <a:p>
            <a:r>
              <a:rPr lang="en-US" dirty="0"/>
              <a:t>Must not start working before having an active timesheet in Self-Service Banner. </a:t>
            </a:r>
          </a:p>
          <a:p>
            <a:r>
              <a:rPr lang="en-US" dirty="0"/>
              <a:t>Student workers may work in only </a:t>
            </a:r>
            <a:r>
              <a:rPr lang="en-US" b="1" i="1" dirty="0"/>
              <a:t>ONE </a:t>
            </a:r>
            <a:r>
              <a:rPr lang="en-US" dirty="0"/>
              <a:t>FWS position at a time.</a:t>
            </a:r>
          </a:p>
          <a:p>
            <a:r>
              <a:rPr lang="en-US" dirty="0"/>
              <a:t>Student workers must be paid for ALL hours worked. Volunteering is not permitted.</a:t>
            </a:r>
          </a:p>
          <a:p>
            <a:endParaRPr lang="en-US" dirty="0"/>
          </a:p>
        </p:txBody>
      </p:sp>
      <p:sp>
        <p:nvSpPr>
          <p:cNvPr id="4" name="Slide Number Placeholder 3"/>
          <p:cNvSpPr>
            <a:spLocks noGrp="1"/>
          </p:cNvSpPr>
          <p:nvPr>
            <p:ph type="sldNum" sz="quarter" idx="11"/>
          </p:nvPr>
        </p:nvSpPr>
        <p:spPr/>
        <p:txBody>
          <a:bodyPr/>
          <a:lstStyle/>
          <a:p>
            <a:fld id="{A1EE5989-1E85-411A-8B38-1A7DA0EBA3A1}" type="slidenum">
              <a:rPr lang="en-US" smtClean="0"/>
              <a:pPr/>
              <a:t>36</a:t>
            </a:fld>
            <a:endParaRPr lang="en-US" dirty="0"/>
          </a:p>
        </p:txBody>
      </p:sp>
    </p:spTree>
    <p:extLst>
      <p:ext uri="{BB962C8B-B14F-4D97-AF65-F5344CB8AC3E}">
        <p14:creationId xmlns:p14="http://schemas.microsoft.com/office/powerpoint/2010/main" val="34179729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Participate in FWS</a:t>
            </a:r>
          </a:p>
        </p:txBody>
      </p:sp>
      <p:sp>
        <p:nvSpPr>
          <p:cNvPr id="3" name="Content Placeholder 2"/>
          <p:cNvSpPr>
            <a:spLocks noGrp="1"/>
          </p:cNvSpPr>
          <p:nvPr>
            <p:ph idx="1"/>
          </p:nvPr>
        </p:nvSpPr>
        <p:spPr>
          <a:xfrm>
            <a:off x="304800" y="1069369"/>
            <a:ext cx="7543800" cy="4495800"/>
          </a:xfrm>
        </p:spPr>
        <p:txBody>
          <a:bodyPr/>
          <a:lstStyle/>
          <a:p>
            <a:r>
              <a:rPr lang="en-US" dirty="0">
                <a:solidFill>
                  <a:srgbClr val="996600"/>
                </a:solidFill>
                <a:hlinkClick r:id="rId2"/>
              </a:rPr>
              <a:t>FWS Supervisor Information</a:t>
            </a:r>
            <a:endParaRPr lang="en-US" dirty="0">
              <a:solidFill>
                <a:srgbClr val="996600"/>
              </a:solidFill>
            </a:endParaRPr>
          </a:p>
        </p:txBody>
      </p:sp>
      <p:sp>
        <p:nvSpPr>
          <p:cNvPr id="4" name="Slide Number Placeholder 3"/>
          <p:cNvSpPr>
            <a:spLocks noGrp="1"/>
          </p:cNvSpPr>
          <p:nvPr>
            <p:ph type="sldNum" sz="quarter" idx="11"/>
          </p:nvPr>
        </p:nvSpPr>
        <p:spPr/>
        <p:txBody>
          <a:bodyPr/>
          <a:lstStyle/>
          <a:p>
            <a:fld id="{A1EE5989-1E85-411A-8B38-1A7DA0EBA3A1}" type="slidenum">
              <a:rPr lang="en-US" smtClean="0"/>
              <a:pPr/>
              <a:t>37</a:t>
            </a:fld>
            <a:endParaRPr lang="en-US" dirty="0"/>
          </a:p>
        </p:txBody>
      </p:sp>
      <p:pic>
        <p:nvPicPr>
          <p:cNvPr id="7" name="Picture 6">
            <a:extLst>
              <a:ext uri="{FF2B5EF4-FFF2-40B4-BE49-F238E27FC236}">
                <a16:creationId xmlns:a16="http://schemas.microsoft.com/office/drawing/2014/main" id="{8D8D7E8F-42DB-C835-F12A-E0EF2D9A7AD1}"/>
              </a:ext>
            </a:extLst>
          </p:cNvPr>
          <p:cNvPicPr>
            <a:picLocks noChangeAspect="1"/>
          </p:cNvPicPr>
          <p:nvPr/>
        </p:nvPicPr>
        <p:blipFill>
          <a:blip r:embed="rId3"/>
          <a:stretch>
            <a:fillRect/>
          </a:stretch>
        </p:blipFill>
        <p:spPr>
          <a:xfrm>
            <a:off x="945356" y="1717675"/>
            <a:ext cx="7253287" cy="3716138"/>
          </a:xfrm>
          <a:prstGeom prst="rect">
            <a:avLst/>
          </a:prstGeom>
        </p:spPr>
      </p:pic>
    </p:spTree>
    <p:extLst>
      <p:ext uri="{BB962C8B-B14F-4D97-AF65-F5344CB8AC3E}">
        <p14:creationId xmlns:p14="http://schemas.microsoft.com/office/powerpoint/2010/main" val="19299299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8742" y="2743200"/>
            <a:ext cx="4114800" cy="622300"/>
          </a:xfrm>
        </p:spPr>
        <p:txBody>
          <a:bodyPr/>
          <a:lstStyle/>
          <a:p>
            <a:r>
              <a:rPr lang="en-US" sz="4800" dirty="0"/>
              <a:t>Questions?</a:t>
            </a:r>
          </a:p>
        </p:txBody>
      </p:sp>
      <p:sp>
        <p:nvSpPr>
          <p:cNvPr id="4" name="Text Placeholder 3"/>
          <p:cNvSpPr>
            <a:spLocks noGrp="1"/>
          </p:cNvSpPr>
          <p:nvPr>
            <p:ph type="body" idx="1"/>
          </p:nvPr>
        </p:nvSpPr>
        <p:spPr>
          <a:xfrm>
            <a:off x="4267199" y="6096000"/>
            <a:ext cx="877887" cy="368300"/>
          </a:xfrm>
        </p:spPr>
        <p:txBody>
          <a:bodyPr/>
          <a:lstStyle/>
          <a:p>
            <a:r>
              <a:rPr lang="en-US" dirty="0"/>
              <a:t> </a:t>
            </a:r>
          </a:p>
        </p:txBody>
      </p:sp>
    </p:spTree>
    <p:extLst>
      <p:ext uri="{BB962C8B-B14F-4D97-AF65-F5344CB8AC3E}">
        <p14:creationId xmlns:p14="http://schemas.microsoft.com/office/powerpoint/2010/main" val="413895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191000"/>
            <a:ext cx="7772400" cy="1362075"/>
          </a:xfrm>
        </p:spPr>
        <p:txBody>
          <a:bodyPr/>
          <a:lstStyle/>
          <a:p>
            <a:r>
              <a:rPr lang="en-US" dirty="0"/>
              <a:t>Types of student employment</a:t>
            </a:r>
          </a:p>
        </p:txBody>
      </p:sp>
      <p:sp>
        <p:nvSpPr>
          <p:cNvPr id="3" name="Text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129217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Work Study (FWS)</a:t>
            </a:r>
          </a:p>
        </p:txBody>
      </p:sp>
      <p:sp>
        <p:nvSpPr>
          <p:cNvPr id="3" name="Content Placeholder 2"/>
          <p:cNvSpPr>
            <a:spLocks noGrp="1"/>
          </p:cNvSpPr>
          <p:nvPr>
            <p:ph idx="1"/>
          </p:nvPr>
        </p:nvSpPr>
        <p:spPr>
          <a:xfrm>
            <a:off x="310978" y="1066800"/>
            <a:ext cx="7994822" cy="4495800"/>
          </a:xfrm>
        </p:spPr>
        <p:txBody>
          <a:bodyPr/>
          <a:lstStyle/>
          <a:p>
            <a:r>
              <a:rPr lang="en-US" dirty="0"/>
              <a:t>Available to students who have been awarded work-study as a part of their Financial Aid package.</a:t>
            </a:r>
          </a:p>
          <a:p>
            <a:r>
              <a:rPr lang="en-US" dirty="0"/>
              <a:t>Student is awarded money and can look for employment on campus and use those funds to be paid.</a:t>
            </a:r>
          </a:p>
        </p:txBody>
      </p:sp>
      <p:sp>
        <p:nvSpPr>
          <p:cNvPr id="4" name="Slide Number Placeholder 3"/>
          <p:cNvSpPr>
            <a:spLocks noGrp="1"/>
          </p:cNvSpPr>
          <p:nvPr>
            <p:ph type="sldNum" sz="quarter" idx="11"/>
          </p:nvPr>
        </p:nvSpPr>
        <p:spPr/>
        <p:txBody>
          <a:bodyPr/>
          <a:lstStyle/>
          <a:p>
            <a:fld id="{A1EE5989-1E85-411A-8B38-1A7DA0EBA3A1}" type="slidenum">
              <a:rPr lang="en-US" smtClean="0"/>
              <a:pPr/>
              <a:t>6</a:t>
            </a:fld>
            <a:endParaRPr lang="en-US" dirty="0"/>
          </a:p>
        </p:txBody>
      </p:sp>
    </p:spTree>
    <p:extLst>
      <p:ext uri="{BB962C8B-B14F-4D97-AF65-F5344CB8AC3E}">
        <p14:creationId xmlns:p14="http://schemas.microsoft.com/office/powerpoint/2010/main" val="2413885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Institutional Work Study (IWS)</a:t>
            </a:r>
          </a:p>
        </p:txBody>
      </p:sp>
      <p:sp>
        <p:nvSpPr>
          <p:cNvPr id="3" name="Content Placeholder 2"/>
          <p:cNvSpPr>
            <a:spLocks noGrp="1"/>
          </p:cNvSpPr>
          <p:nvPr>
            <p:ph idx="1"/>
          </p:nvPr>
        </p:nvSpPr>
        <p:spPr>
          <a:xfrm>
            <a:off x="304800" y="1066800"/>
            <a:ext cx="8305800" cy="4495800"/>
          </a:xfrm>
        </p:spPr>
        <p:txBody>
          <a:bodyPr/>
          <a:lstStyle/>
          <a:p>
            <a:r>
              <a:rPr lang="en-US" dirty="0"/>
              <a:t>Available to all students regardless of if they are eligible for financial aid.</a:t>
            </a:r>
          </a:p>
          <a:p>
            <a:r>
              <a:rPr lang="en-US" dirty="0"/>
              <a:t>Students may work both FWS and IWS but are encouraged to use their FWS funds first.</a:t>
            </a:r>
          </a:p>
          <a:p>
            <a:r>
              <a:rPr lang="en-US" dirty="0"/>
              <a:t>IWS funds are allocated to departments as a part of their annual budgets.</a:t>
            </a:r>
          </a:p>
          <a:p>
            <a:r>
              <a:rPr lang="en-US" dirty="0"/>
              <a:t>Students can apply for employment in the departments and be paid as long as the department has funds available.</a:t>
            </a:r>
          </a:p>
          <a:p>
            <a:endParaRPr lang="en-US" dirty="0"/>
          </a:p>
        </p:txBody>
      </p:sp>
      <p:sp>
        <p:nvSpPr>
          <p:cNvPr id="4" name="Slide Number Placeholder 3"/>
          <p:cNvSpPr>
            <a:spLocks noGrp="1"/>
          </p:cNvSpPr>
          <p:nvPr>
            <p:ph type="sldNum" sz="quarter" idx="11"/>
          </p:nvPr>
        </p:nvSpPr>
        <p:spPr/>
        <p:txBody>
          <a:bodyPr/>
          <a:lstStyle/>
          <a:p>
            <a:fld id="{A1EE5989-1E85-411A-8B38-1A7DA0EBA3A1}" type="slidenum">
              <a:rPr lang="en-US" smtClean="0"/>
              <a:pPr/>
              <a:t>7</a:t>
            </a:fld>
            <a:endParaRPr lang="en-US" dirty="0"/>
          </a:p>
        </p:txBody>
      </p:sp>
    </p:spTree>
    <p:extLst>
      <p:ext uri="{BB962C8B-B14F-4D97-AF65-F5344CB8AC3E}">
        <p14:creationId xmlns:p14="http://schemas.microsoft.com/office/powerpoint/2010/main" val="881201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Hourly</a:t>
            </a:r>
          </a:p>
        </p:txBody>
      </p:sp>
      <p:sp>
        <p:nvSpPr>
          <p:cNvPr id="3" name="Content Placeholder 2"/>
          <p:cNvSpPr>
            <a:spLocks noGrp="1"/>
          </p:cNvSpPr>
          <p:nvPr>
            <p:ph idx="1"/>
          </p:nvPr>
        </p:nvSpPr>
        <p:spPr>
          <a:xfrm>
            <a:off x="323335" y="1181100"/>
            <a:ext cx="8515865" cy="4495800"/>
          </a:xfrm>
        </p:spPr>
        <p:txBody>
          <a:bodyPr/>
          <a:lstStyle/>
          <a:p>
            <a:r>
              <a:rPr lang="en-US" dirty="0"/>
              <a:t>Departments can hire students in a part-time temporary status using a budget or grant surplus.</a:t>
            </a:r>
          </a:p>
          <a:p>
            <a:pPr marL="0" indent="0">
              <a:buNone/>
            </a:pPr>
            <a:endParaRPr lang="en-US" dirty="0"/>
          </a:p>
          <a:p>
            <a:pPr marL="0" indent="0">
              <a:buNone/>
            </a:pPr>
            <a:endParaRPr lang="en-US" dirty="0"/>
          </a:p>
          <a:p>
            <a:endParaRPr lang="en-US" dirty="0"/>
          </a:p>
        </p:txBody>
      </p:sp>
      <p:sp>
        <p:nvSpPr>
          <p:cNvPr id="4" name="Slide Number Placeholder 3"/>
          <p:cNvSpPr>
            <a:spLocks noGrp="1"/>
          </p:cNvSpPr>
          <p:nvPr>
            <p:ph type="sldNum" sz="quarter" idx="11"/>
          </p:nvPr>
        </p:nvSpPr>
        <p:spPr/>
        <p:txBody>
          <a:bodyPr/>
          <a:lstStyle/>
          <a:p>
            <a:fld id="{A1EE5989-1E85-411A-8B38-1A7DA0EBA3A1}" type="slidenum">
              <a:rPr lang="en-US" smtClean="0"/>
              <a:pPr/>
              <a:t>8</a:t>
            </a:fld>
            <a:endParaRPr lang="en-US" dirty="0"/>
          </a:p>
        </p:txBody>
      </p:sp>
    </p:spTree>
    <p:extLst>
      <p:ext uri="{BB962C8B-B14F-4D97-AF65-F5344CB8AC3E}">
        <p14:creationId xmlns:p14="http://schemas.microsoft.com/office/powerpoint/2010/main" val="2293089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191000"/>
            <a:ext cx="7772400" cy="1362075"/>
          </a:xfrm>
        </p:spPr>
        <p:txBody>
          <a:bodyPr/>
          <a:lstStyle/>
          <a:p>
            <a:r>
              <a:rPr lang="en-US" dirty="0"/>
              <a:t>Student Employment Rules</a:t>
            </a:r>
          </a:p>
        </p:txBody>
      </p:sp>
      <p:sp>
        <p:nvSpPr>
          <p:cNvPr id="3" name="Text Placeholder 2"/>
          <p:cNvSpPr>
            <a:spLocks noGrp="1"/>
          </p:cNvSpPr>
          <p:nvPr>
            <p:ph type="body" idx="1"/>
          </p:nvPr>
        </p:nvSpPr>
        <p:spPr/>
        <p:txBody>
          <a:bodyPr/>
          <a:lstStyle/>
          <a:p>
            <a:r>
              <a:rPr lang="en-US" dirty="0"/>
              <a:t> </a:t>
            </a:r>
          </a:p>
        </p:txBody>
      </p:sp>
    </p:spTree>
    <p:extLst>
      <p:ext uri="{BB962C8B-B14F-4D97-AF65-F5344CB8AC3E}">
        <p14:creationId xmlns:p14="http://schemas.microsoft.com/office/powerpoint/2010/main" val="452364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Rules</a:t>
            </a:r>
          </a:p>
        </p:txBody>
      </p:sp>
      <p:sp>
        <p:nvSpPr>
          <p:cNvPr id="3" name="Content Placeholder 2"/>
          <p:cNvSpPr>
            <a:spLocks noGrp="1"/>
          </p:cNvSpPr>
          <p:nvPr>
            <p:ph idx="1"/>
          </p:nvPr>
        </p:nvSpPr>
        <p:spPr>
          <a:xfrm>
            <a:off x="304800" y="1034143"/>
            <a:ext cx="8534400" cy="4495800"/>
          </a:xfrm>
        </p:spPr>
        <p:txBody>
          <a:bodyPr/>
          <a:lstStyle/>
          <a:p>
            <a:r>
              <a:rPr lang="en-US" dirty="0"/>
              <a:t>Students may not work more than 20 hours per week while classes are in session and may work up to 25 hours per week during Summer &amp; Winter breaks.</a:t>
            </a:r>
          </a:p>
          <a:p>
            <a:pPr lvl="1"/>
            <a:r>
              <a:rPr lang="en-US" dirty="0"/>
              <a:t>Note: Students with a full-time stipend contract working 20 hours a week (i.e. Fellows or Residence Directors) may not work any additional assignments.</a:t>
            </a:r>
          </a:p>
          <a:p>
            <a:r>
              <a:rPr lang="en-US" dirty="0"/>
              <a:t>Students must be in good academic standing.</a:t>
            </a:r>
          </a:p>
          <a:p>
            <a:r>
              <a:rPr lang="en-US" dirty="0"/>
              <a:t>Students may not work until the I-9 is completed in I-9 HQ and the Student Work Study form has been entered and processed.</a:t>
            </a:r>
          </a:p>
          <a:p>
            <a:endParaRPr lang="en-US" dirty="0"/>
          </a:p>
          <a:p>
            <a:endParaRPr lang="en-US" dirty="0"/>
          </a:p>
        </p:txBody>
      </p:sp>
      <p:sp>
        <p:nvSpPr>
          <p:cNvPr id="4" name="Slide Number Placeholder 3"/>
          <p:cNvSpPr>
            <a:spLocks noGrp="1"/>
          </p:cNvSpPr>
          <p:nvPr>
            <p:ph type="sldNum" sz="quarter" idx="11"/>
          </p:nvPr>
        </p:nvSpPr>
        <p:spPr/>
        <p:txBody>
          <a:bodyPr/>
          <a:lstStyle/>
          <a:p>
            <a:fld id="{A1EE5989-1E85-411A-8B38-1A7DA0EBA3A1}" type="slidenum">
              <a:rPr lang="en-US" smtClean="0"/>
              <a:pPr/>
              <a:t>10</a:t>
            </a:fld>
            <a:endParaRPr lang="en-US" dirty="0"/>
          </a:p>
        </p:txBody>
      </p:sp>
    </p:spTree>
    <p:extLst>
      <p:ext uri="{BB962C8B-B14F-4D97-AF65-F5344CB8AC3E}">
        <p14:creationId xmlns:p14="http://schemas.microsoft.com/office/powerpoint/2010/main" val="2558330298"/>
      </p:ext>
    </p:extLst>
  </p:cSld>
  <p:clrMapOvr>
    <a:masterClrMapping/>
  </p:clrMapOvr>
</p:sld>
</file>

<file path=ppt/theme/theme1.xml><?xml version="1.0" encoding="utf-8"?>
<a:theme xmlns:a="http://schemas.openxmlformats.org/drawingml/2006/main" name="rowan_presentation_template_one">
  <a:themeElements>
    <a:clrScheme name="rowan_presentation_template_o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2">
      <a:majorFont>
        <a:latin typeface="Tahoma"/>
        <a:ea typeface="Geneva"/>
        <a:cs typeface="Geneva"/>
      </a:majorFont>
      <a:minorFont>
        <a:latin typeface="Tahoma"/>
        <a:ea typeface="Geneva"/>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Georgia" pitchFamily="-64" charset="0"/>
            <a:ea typeface="Geneva" pitchFamily="-64" charset="0"/>
            <a:cs typeface="Geneva" pitchFamily="-6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Georgia" pitchFamily="-64" charset="0"/>
            <a:ea typeface="Geneva" pitchFamily="-64" charset="0"/>
            <a:cs typeface="Geneva" pitchFamily="-64" charset="0"/>
          </a:defRPr>
        </a:defPPr>
      </a:lstStyle>
    </a:lnDef>
    <a:txDef>
      <a:spPr>
        <a:noFill/>
      </a:spPr>
      <a:bodyPr wrap="square" rtlCol="0">
        <a:spAutoFit/>
      </a:bodyPr>
      <a:lstStyle>
        <a:defPPr>
          <a:defRPr dirty="0"/>
        </a:defPPr>
      </a:lstStyle>
    </a:txDef>
  </a:objectDefaults>
  <a:extraClrSchemeLst>
    <a:extraClrScheme>
      <a:clrScheme name="rowan_presentation_template_o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owan_presentation_template_on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owan_presentation_template_on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owan_presentation_template_on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owan_presentation_template_on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owan_presentation_template_on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owan_presentation_template_on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owan_presentation_template_on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owan_presentation_template_on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owan_presentation_template_on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owan_presentation_template_on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owan_presentation_template_on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RU Publications Server:Print Jobs:Print Jobs/Calendar 2008:08-110 Rowan Powerpoint Template (Beta):sources:rowan_presentation_template_one.pot</Template>
  <TotalTime>25950</TotalTime>
  <Words>1856</Words>
  <Application>Microsoft Office PowerPoint</Application>
  <PresentationFormat>On-screen Show (4:3)</PresentationFormat>
  <Paragraphs>179</Paragraphs>
  <Slides>37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Georgia</vt:lpstr>
      <vt:lpstr>Helvetica</vt:lpstr>
      <vt:lpstr>Tahoma</vt:lpstr>
      <vt:lpstr>Trebuchet MS</vt:lpstr>
      <vt:lpstr>rowan_presentation_template_one</vt:lpstr>
      <vt:lpstr>Student Employment</vt:lpstr>
      <vt:lpstr>Agenda</vt:lpstr>
      <vt:lpstr>Contacts</vt:lpstr>
      <vt:lpstr>Types of student employment</vt:lpstr>
      <vt:lpstr>Federal Work Study (FWS)</vt:lpstr>
      <vt:lpstr>Institutional Work Study (IWS)</vt:lpstr>
      <vt:lpstr>Student Hourly</vt:lpstr>
      <vt:lpstr>Student Employment Rules</vt:lpstr>
      <vt:lpstr>General Rules</vt:lpstr>
      <vt:lpstr>Documentation</vt:lpstr>
      <vt:lpstr>Sample Email</vt:lpstr>
      <vt:lpstr>I-9s</vt:lpstr>
      <vt:lpstr>Compensation</vt:lpstr>
      <vt:lpstr>Pay Scale as of January 1, 2024</vt:lpstr>
      <vt:lpstr>STUDENT WORK STUDY FORM</vt:lpstr>
      <vt:lpstr>Student Work Study Form Uses</vt:lpstr>
      <vt:lpstr>Completing the Student Work Study Form</vt:lpstr>
      <vt:lpstr>Completing the Student Work Study Form</vt:lpstr>
      <vt:lpstr>Completing the Student Work Study Form</vt:lpstr>
      <vt:lpstr>Completing the Student Work Study Form: Assignment Entry</vt:lpstr>
      <vt:lpstr>Completing the Student Work Study Form: Assignment Entry</vt:lpstr>
      <vt:lpstr>Completing the Student Work Study Form: Assignment Entry</vt:lpstr>
      <vt:lpstr>Completing the Student Work Study Form: Assignment Entry</vt:lpstr>
      <vt:lpstr>Student Email Example</vt:lpstr>
      <vt:lpstr>Completing the Student Work Study Form: Rate Update</vt:lpstr>
      <vt:lpstr>Completing the Student Work Study Form: Rate Update</vt:lpstr>
      <vt:lpstr>Completing the Student Work Study Form: Rate Update</vt:lpstr>
      <vt:lpstr>Completing the Student Work Study Form: Rate Update</vt:lpstr>
      <vt:lpstr>Completing the Student Work Study Form: Termination</vt:lpstr>
      <vt:lpstr>Checking the Status of a Form</vt:lpstr>
      <vt:lpstr>Checking the Status of a Form</vt:lpstr>
      <vt:lpstr>Federal Work Study Overview</vt:lpstr>
      <vt:lpstr>What is FWS?</vt:lpstr>
      <vt:lpstr>Federal Work Study</vt:lpstr>
      <vt:lpstr>Student Onboarding</vt:lpstr>
      <vt:lpstr>How to Participate in FWS</vt:lpstr>
      <vt:lpstr>Questions?</vt:lpstr>
    </vt:vector>
  </TitlesOfParts>
  <Company>Rowan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employee orientation</dc:title>
  <dc:creator>Rowan University</dc:creator>
  <cp:lastModifiedBy>Hynson, Payton</cp:lastModifiedBy>
  <cp:revision>797</cp:revision>
  <cp:lastPrinted>2019-04-11T18:12:41Z</cp:lastPrinted>
  <dcterms:created xsi:type="dcterms:W3CDTF">2008-04-16T19:26:43Z</dcterms:created>
  <dcterms:modified xsi:type="dcterms:W3CDTF">2024-12-09T13:52:54Z</dcterms:modified>
</cp:coreProperties>
</file>