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2" strictFirstAndLastChars="0" saveSubsetFonts="1">
  <p:sldMasterIdLst>
    <p:sldMasterId id="2147483648" r:id="rId1"/>
  </p:sldMasterIdLst>
  <p:notesMasterIdLst>
    <p:notesMasterId r:id="rId22"/>
  </p:notesMasterIdLst>
  <p:handoutMasterIdLst>
    <p:handoutMasterId r:id="rId23"/>
  </p:handoutMasterIdLst>
  <p:sldIdLst>
    <p:sldId id="792" r:id="rId2"/>
    <p:sldId id="802" r:id="rId3"/>
    <p:sldId id="820" r:id="rId4"/>
    <p:sldId id="821" r:id="rId5"/>
    <p:sldId id="822" r:id="rId6"/>
    <p:sldId id="823" r:id="rId7"/>
    <p:sldId id="824" r:id="rId8"/>
    <p:sldId id="803" r:id="rId9"/>
    <p:sldId id="812" r:id="rId10"/>
    <p:sldId id="793" r:id="rId11"/>
    <p:sldId id="811" r:id="rId12"/>
    <p:sldId id="813" r:id="rId13"/>
    <p:sldId id="814" r:id="rId14"/>
    <p:sldId id="815" r:id="rId15"/>
    <p:sldId id="825" r:id="rId16"/>
    <p:sldId id="796" r:id="rId17"/>
    <p:sldId id="797" r:id="rId18"/>
    <p:sldId id="818" r:id="rId19"/>
    <p:sldId id="799" r:id="rId20"/>
    <p:sldId id="819" r:id="rId21"/>
  </p:sldIdLst>
  <p:sldSz cx="9144000" cy="6858000" type="screen4x3"/>
  <p:notesSz cx="7010400" cy="9296400"/>
  <p:defaultTextStyle>
    <a:defPPr>
      <a:defRPr lang="en-US"/>
    </a:defPPr>
    <a:lvl1pPr algn="l" rtl="0" fontAlgn="base">
      <a:spcBef>
        <a:spcPct val="0"/>
      </a:spcBef>
      <a:spcAft>
        <a:spcPct val="0"/>
      </a:spcAft>
      <a:defRPr sz="2400" kern="1200">
        <a:solidFill>
          <a:schemeClr val="tx2"/>
        </a:solidFill>
        <a:latin typeface="Georgia" pitchFamily="18" charset="0"/>
        <a:ea typeface="Geneva"/>
        <a:cs typeface="Geneva"/>
      </a:defRPr>
    </a:lvl1pPr>
    <a:lvl2pPr marL="457200" algn="l" rtl="0" fontAlgn="base">
      <a:spcBef>
        <a:spcPct val="0"/>
      </a:spcBef>
      <a:spcAft>
        <a:spcPct val="0"/>
      </a:spcAft>
      <a:defRPr sz="2400" kern="1200">
        <a:solidFill>
          <a:schemeClr val="tx2"/>
        </a:solidFill>
        <a:latin typeface="Georgia" pitchFamily="18" charset="0"/>
        <a:ea typeface="Geneva"/>
        <a:cs typeface="Geneva"/>
      </a:defRPr>
    </a:lvl2pPr>
    <a:lvl3pPr marL="914400" algn="l" rtl="0" fontAlgn="base">
      <a:spcBef>
        <a:spcPct val="0"/>
      </a:spcBef>
      <a:spcAft>
        <a:spcPct val="0"/>
      </a:spcAft>
      <a:defRPr sz="2400" kern="1200">
        <a:solidFill>
          <a:schemeClr val="tx2"/>
        </a:solidFill>
        <a:latin typeface="Georgia" pitchFamily="18" charset="0"/>
        <a:ea typeface="Geneva"/>
        <a:cs typeface="Geneva"/>
      </a:defRPr>
    </a:lvl3pPr>
    <a:lvl4pPr marL="1371600" algn="l" rtl="0" fontAlgn="base">
      <a:spcBef>
        <a:spcPct val="0"/>
      </a:spcBef>
      <a:spcAft>
        <a:spcPct val="0"/>
      </a:spcAft>
      <a:defRPr sz="2400" kern="1200">
        <a:solidFill>
          <a:schemeClr val="tx2"/>
        </a:solidFill>
        <a:latin typeface="Georgia" pitchFamily="18" charset="0"/>
        <a:ea typeface="Geneva"/>
        <a:cs typeface="Geneva"/>
      </a:defRPr>
    </a:lvl4pPr>
    <a:lvl5pPr marL="1828800" algn="l" rtl="0" fontAlgn="base">
      <a:spcBef>
        <a:spcPct val="0"/>
      </a:spcBef>
      <a:spcAft>
        <a:spcPct val="0"/>
      </a:spcAft>
      <a:defRPr sz="2400" kern="1200">
        <a:solidFill>
          <a:schemeClr val="tx2"/>
        </a:solidFill>
        <a:latin typeface="Georgia" pitchFamily="18" charset="0"/>
        <a:ea typeface="Geneva"/>
        <a:cs typeface="Geneva"/>
      </a:defRPr>
    </a:lvl5pPr>
    <a:lvl6pPr marL="2286000" algn="l" defTabSz="914400" rtl="0" eaLnBrk="1" latinLnBrk="0" hangingPunct="1">
      <a:defRPr sz="2400" kern="1200">
        <a:solidFill>
          <a:schemeClr val="tx2"/>
        </a:solidFill>
        <a:latin typeface="Georgia" pitchFamily="18" charset="0"/>
        <a:ea typeface="Geneva"/>
        <a:cs typeface="Geneva"/>
      </a:defRPr>
    </a:lvl6pPr>
    <a:lvl7pPr marL="2743200" algn="l" defTabSz="914400" rtl="0" eaLnBrk="1" latinLnBrk="0" hangingPunct="1">
      <a:defRPr sz="2400" kern="1200">
        <a:solidFill>
          <a:schemeClr val="tx2"/>
        </a:solidFill>
        <a:latin typeface="Georgia" pitchFamily="18" charset="0"/>
        <a:ea typeface="Geneva"/>
        <a:cs typeface="Geneva"/>
      </a:defRPr>
    </a:lvl7pPr>
    <a:lvl8pPr marL="3200400" algn="l" defTabSz="914400" rtl="0" eaLnBrk="1" latinLnBrk="0" hangingPunct="1">
      <a:defRPr sz="2400" kern="1200">
        <a:solidFill>
          <a:schemeClr val="tx2"/>
        </a:solidFill>
        <a:latin typeface="Georgia" pitchFamily="18" charset="0"/>
        <a:ea typeface="Geneva"/>
        <a:cs typeface="Geneva"/>
      </a:defRPr>
    </a:lvl8pPr>
    <a:lvl9pPr marL="3657600" algn="l" defTabSz="914400" rtl="0" eaLnBrk="1" latinLnBrk="0" hangingPunct="1">
      <a:defRPr sz="2400" kern="1200">
        <a:solidFill>
          <a:schemeClr val="tx2"/>
        </a:solidFill>
        <a:latin typeface="Georgia" pitchFamily="18" charset="0"/>
        <a:ea typeface="Geneva"/>
        <a:cs typeface="Geneva"/>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9"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6633"/>
    <a:srgbClr val="865B1E"/>
    <a:srgbClr val="996600"/>
    <a:srgbClr val="F7C21C"/>
    <a:srgbClr val="FCE8A6"/>
    <a:srgbClr val="CCFFCC"/>
    <a:srgbClr val="FADA72"/>
    <a:srgbClr val="CB9C07"/>
    <a:srgbClr val="CCECFF"/>
    <a:srgbClr val="FCEFD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69" autoAdjust="0"/>
    <p:restoredTop sz="81243" autoAdjust="0"/>
  </p:normalViewPr>
  <p:slideViewPr>
    <p:cSldViewPr>
      <p:cViewPr varScale="1">
        <p:scale>
          <a:sx n="60" d="100"/>
          <a:sy n="60" d="100"/>
        </p:scale>
        <p:origin x="1460"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86" d="100"/>
          <a:sy n="86" d="100"/>
        </p:scale>
        <p:origin x="3804" y="108"/>
      </p:cViewPr>
      <p:guideLst>
        <p:guide orient="horz" pos="2929"/>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3037212" cy="464820"/>
          </a:xfrm>
          <a:prstGeom prst="rect">
            <a:avLst/>
          </a:prstGeom>
        </p:spPr>
        <p:txBody>
          <a:bodyPr vert="horz" lIns="93126" tIns="46565" rIns="93126" bIns="46565" rtlCol="0"/>
          <a:lstStyle>
            <a:lvl1pPr algn="l" eaLnBrk="0" hangingPunct="0">
              <a:defRPr sz="1200">
                <a:latin typeface="Georgia" pitchFamily="-64" charset="0"/>
                <a:ea typeface="Geneva" pitchFamily="-64" charset="0"/>
                <a:cs typeface="Geneva" pitchFamily="-64" charset="0"/>
              </a:defRPr>
            </a:lvl1pPr>
          </a:lstStyle>
          <a:p>
            <a:pPr>
              <a:defRPr/>
            </a:pPr>
            <a:endParaRPr lang="en-US" dirty="0"/>
          </a:p>
        </p:txBody>
      </p:sp>
      <p:sp>
        <p:nvSpPr>
          <p:cNvPr id="3" name="Date Placeholder 2"/>
          <p:cNvSpPr>
            <a:spLocks noGrp="1"/>
          </p:cNvSpPr>
          <p:nvPr>
            <p:ph type="dt" sz="quarter" idx="1"/>
          </p:nvPr>
        </p:nvSpPr>
        <p:spPr>
          <a:xfrm>
            <a:off x="3971620" y="0"/>
            <a:ext cx="3037212" cy="464820"/>
          </a:xfrm>
          <a:prstGeom prst="rect">
            <a:avLst/>
          </a:prstGeom>
        </p:spPr>
        <p:txBody>
          <a:bodyPr vert="horz" lIns="93126" tIns="46565" rIns="93126" bIns="46565" rtlCol="0"/>
          <a:lstStyle>
            <a:lvl1pPr algn="r" eaLnBrk="0" hangingPunct="0">
              <a:defRPr sz="1200">
                <a:latin typeface="Georgia" pitchFamily="-64" charset="0"/>
                <a:ea typeface="Geneva" pitchFamily="-64" charset="0"/>
                <a:cs typeface="Geneva" pitchFamily="-64" charset="0"/>
              </a:defRPr>
            </a:lvl1pPr>
          </a:lstStyle>
          <a:p>
            <a:pPr>
              <a:defRPr/>
            </a:pPr>
            <a:fld id="{B6E80E0D-FAFB-4B77-8DB5-7B6D080A6B43}" type="datetimeFigureOut">
              <a:rPr lang="en-US"/>
              <a:pPr>
                <a:defRPr/>
              </a:pPr>
              <a:t>7/23/2026</a:t>
            </a:fld>
            <a:endParaRPr lang="en-US" dirty="0"/>
          </a:p>
        </p:txBody>
      </p:sp>
      <p:sp>
        <p:nvSpPr>
          <p:cNvPr id="4" name="Footer Placeholder 3"/>
          <p:cNvSpPr>
            <a:spLocks noGrp="1"/>
          </p:cNvSpPr>
          <p:nvPr>
            <p:ph type="ftr" sz="quarter" idx="2"/>
          </p:nvPr>
        </p:nvSpPr>
        <p:spPr>
          <a:xfrm>
            <a:off x="3" y="8830015"/>
            <a:ext cx="3037212" cy="464820"/>
          </a:xfrm>
          <a:prstGeom prst="rect">
            <a:avLst/>
          </a:prstGeom>
        </p:spPr>
        <p:txBody>
          <a:bodyPr vert="horz" lIns="93126" tIns="46565" rIns="93126" bIns="46565" rtlCol="0" anchor="b"/>
          <a:lstStyle>
            <a:lvl1pPr algn="l" eaLnBrk="0" hangingPunct="0">
              <a:defRPr sz="1200">
                <a:latin typeface="Georgia" pitchFamily="-64" charset="0"/>
                <a:ea typeface="Geneva" pitchFamily="-64" charset="0"/>
                <a:cs typeface="Geneva" pitchFamily="-64" charset="0"/>
              </a:defRPr>
            </a:lvl1pPr>
          </a:lstStyle>
          <a:p>
            <a:pPr>
              <a:defRPr/>
            </a:pPr>
            <a:endParaRPr lang="en-US" dirty="0"/>
          </a:p>
        </p:txBody>
      </p:sp>
      <p:sp>
        <p:nvSpPr>
          <p:cNvPr id="5" name="Slide Number Placeholder 4"/>
          <p:cNvSpPr>
            <a:spLocks noGrp="1"/>
          </p:cNvSpPr>
          <p:nvPr>
            <p:ph type="sldNum" sz="quarter" idx="3"/>
          </p:nvPr>
        </p:nvSpPr>
        <p:spPr>
          <a:xfrm>
            <a:off x="3971620" y="8830015"/>
            <a:ext cx="3037212" cy="464820"/>
          </a:xfrm>
          <a:prstGeom prst="rect">
            <a:avLst/>
          </a:prstGeom>
        </p:spPr>
        <p:txBody>
          <a:bodyPr vert="horz" lIns="93126" tIns="46565" rIns="93126" bIns="46565" rtlCol="0" anchor="b"/>
          <a:lstStyle>
            <a:lvl1pPr algn="r" eaLnBrk="0" hangingPunct="0">
              <a:defRPr sz="1200">
                <a:latin typeface="Georgia" pitchFamily="-64" charset="0"/>
                <a:ea typeface="Geneva" pitchFamily="-64" charset="0"/>
                <a:cs typeface="Geneva" pitchFamily="-64" charset="0"/>
              </a:defRPr>
            </a:lvl1pPr>
          </a:lstStyle>
          <a:p>
            <a:pPr>
              <a:defRPr/>
            </a:pPr>
            <a:fld id="{7BD9EF64-E68E-442A-B243-AAC87167A7CC}" type="slidenum">
              <a:rPr lang="en-US"/>
              <a:pPr>
                <a:defRPr/>
              </a:pPr>
              <a:t>‹#›</a:t>
            </a:fld>
            <a:endParaRPr lang="en-US" dirty="0"/>
          </a:p>
        </p:txBody>
      </p:sp>
    </p:spTree>
    <p:extLst>
      <p:ext uri="{BB962C8B-B14F-4D97-AF65-F5344CB8AC3E}">
        <p14:creationId xmlns:p14="http://schemas.microsoft.com/office/powerpoint/2010/main" val="12109527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hdr" sz="quarter"/>
          </p:nvPr>
        </p:nvSpPr>
        <p:spPr bwMode="auto">
          <a:xfrm>
            <a:off x="3" y="0"/>
            <a:ext cx="3037212" cy="464820"/>
          </a:xfrm>
          <a:prstGeom prst="rect">
            <a:avLst/>
          </a:prstGeom>
          <a:noFill/>
          <a:ln w="9525">
            <a:noFill/>
            <a:miter lim="800000"/>
            <a:headEnd/>
            <a:tailEnd/>
          </a:ln>
        </p:spPr>
        <p:txBody>
          <a:bodyPr vert="horz" wrap="square" lIns="93126" tIns="46565" rIns="93126" bIns="46565" numCol="1" anchor="t" anchorCtr="0" compatLnSpc="1">
            <a:prstTxWarp prst="textNoShape">
              <a:avLst/>
            </a:prstTxWarp>
          </a:bodyPr>
          <a:lstStyle>
            <a:lvl1pPr eaLnBrk="0" hangingPunct="0">
              <a:defRPr sz="1200">
                <a:latin typeface="Georgia" pitchFamily="-64" charset="0"/>
                <a:ea typeface="Geneva" pitchFamily="-64" charset="0"/>
                <a:cs typeface="Geneva" pitchFamily="-64" charset="0"/>
              </a:defRPr>
            </a:lvl1pPr>
          </a:lstStyle>
          <a:p>
            <a:pPr>
              <a:defRPr/>
            </a:pPr>
            <a:endParaRPr lang="en-US" dirty="0"/>
          </a:p>
        </p:txBody>
      </p:sp>
      <p:sp>
        <p:nvSpPr>
          <p:cNvPr id="26627" name="Rectangle 3"/>
          <p:cNvSpPr>
            <a:spLocks noGrp="1" noChangeArrowheads="1"/>
          </p:cNvSpPr>
          <p:nvPr>
            <p:ph type="dt" idx="1"/>
          </p:nvPr>
        </p:nvSpPr>
        <p:spPr bwMode="auto">
          <a:xfrm>
            <a:off x="3973191" y="0"/>
            <a:ext cx="3037212" cy="464820"/>
          </a:xfrm>
          <a:prstGeom prst="rect">
            <a:avLst/>
          </a:prstGeom>
          <a:noFill/>
          <a:ln w="9525">
            <a:noFill/>
            <a:miter lim="800000"/>
            <a:headEnd/>
            <a:tailEnd/>
          </a:ln>
        </p:spPr>
        <p:txBody>
          <a:bodyPr vert="horz" wrap="square" lIns="93126" tIns="46565" rIns="93126" bIns="46565" numCol="1" anchor="t" anchorCtr="0" compatLnSpc="1">
            <a:prstTxWarp prst="textNoShape">
              <a:avLst/>
            </a:prstTxWarp>
          </a:bodyPr>
          <a:lstStyle>
            <a:lvl1pPr algn="r" eaLnBrk="0" hangingPunct="0">
              <a:defRPr sz="1200">
                <a:latin typeface="Georgia" pitchFamily="-64" charset="0"/>
                <a:ea typeface="Geneva" pitchFamily="-64" charset="0"/>
                <a:cs typeface="Geneva" pitchFamily="-64" charset="0"/>
              </a:defRPr>
            </a:lvl1pPr>
          </a:lstStyle>
          <a:p>
            <a:pPr>
              <a:defRPr/>
            </a:pPr>
            <a:endParaRPr lang="en-US" dirty="0"/>
          </a:p>
        </p:txBody>
      </p:sp>
      <p:sp>
        <p:nvSpPr>
          <p:cNvPr id="66564" name="Rectangle 4"/>
          <p:cNvSpPr>
            <a:spLocks noGrp="1" noRot="1" noChangeAspect="1" noChangeArrowheads="1" noTextEdit="1"/>
          </p:cNvSpPr>
          <p:nvPr>
            <p:ph type="sldImg" idx="2"/>
          </p:nvPr>
        </p:nvSpPr>
        <p:spPr bwMode="auto">
          <a:xfrm>
            <a:off x="1181100" y="695325"/>
            <a:ext cx="4648200" cy="3486150"/>
          </a:xfrm>
          <a:prstGeom prst="rect">
            <a:avLst/>
          </a:prstGeom>
          <a:noFill/>
          <a:ln w="9525">
            <a:solidFill>
              <a:srgbClr val="000000"/>
            </a:solidFill>
            <a:miter lim="800000"/>
            <a:headEnd/>
            <a:tailEnd/>
          </a:ln>
        </p:spPr>
      </p:sp>
      <p:sp>
        <p:nvSpPr>
          <p:cNvPr id="26629" name="Rectangle 5"/>
          <p:cNvSpPr>
            <a:spLocks noGrp="1" noChangeArrowheads="1"/>
          </p:cNvSpPr>
          <p:nvPr>
            <p:ph type="body" sz="quarter" idx="3"/>
          </p:nvPr>
        </p:nvSpPr>
        <p:spPr bwMode="auto">
          <a:xfrm>
            <a:off x="934410" y="4415011"/>
            <a:ext cx="5141589" cy="4184945"/>
          </a:xfrm>
          <a:prstGeom prst="rect">
            <a:avLst/>
          </a:prstGeom>
          <a:noFill/>
          <a:ln w="9525">
            <a:noFill/>
            <a:miter lim="800000"/>
            <a:headEnd/>
            <a:tailEnd/>
          </a:ln>
        </p:spPr>
        <p:txBody>
          <a:bodyPr vert="horz" wrap="square" lIns="93126" tIns="46565" rIns="93126" bIns="46565"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6630" name="Rectangle 6"/>
          <p:cNvSpPr>
            <a:spLocks noGrp="1" noChangeArrowheads="1"/>
          </p:cNvSpPr>
          <p:nvPr>
            <p:ph type="ftr" sz="quarter" idx="4"/>
          </p:nvPr>
        </p:nvSpPr>
        <p:spPr bwMode="auto">
          <a:xfrm>
            <a:off x="3" y="8831587"/>
            <a:ext cx="3037212" cy="464819"/>
          </a:xfrm>
          <a:prstGeom prst="rect">
            <a:avLst/>
          </a:prstGeom>
          <a:noFill/>
          <a:ln w="9525">
            <a:noFill/>
            <a:miter lim="800000"/>
            <a:headEnd/>
            <a:tailEnd/>
          </a:ln>
        </p:spPr>
        <p:txBody>
          <a:bodyPr vert="horz" wrap="square" lIns="93126" tIns="46565" rIns="93126" bIns="46565" numCol="1" anchor="b" anchorCtr="0" compatLnSpc="1">
            <a:prstTxWarp prst="textNoShape">
              <a:avLst/>
            </a:prstTxWarp>
          </a:bodyPr>
          <a:lstStyle>
            <a:lvl1pPr eaLnBrk="0" hangingPunct="0">
              <a:defRPr sz="1200">
                <a:latin typeface="Georgia" pitchFamily="-64" charset="0"/>
                <a:ea typeface="Geneva" pitchFamily="-64" charset="0"/>
                <a:cs typeface="Geneva" pitchFamily="-64" charset="0"/>
              </a:defRPr>
            </a:lvl1pPr>
          </a:lstStyle>
          <a:p>
            <a:pPr>
              <a:defRPr/>
            </a:pPr>
            <a:endParaRPr lang="en-US" dirty="0"/>
          </a:p>
        </p:txBody>
      </p:sp>
      <p:sp>
        <p:nvSpPr>
          <p:cNvPr id="26631" name="Rectangle 7"/>
          <p:cNvSpPr>
            <a:spLocks noGrp="1" noChangeArrowheads="1"/>
          </p:cNvSpPr>
          <p:nvPr>
            <p:ph type="sldNum" sz="quarter" idx="5"/>
          </p:nvPr>
        </p:nvSpPr>
        <p:spPr bwMode="auto">
          <a:xfrm>
            <a:off x="3973191" y="8831587"/>
            <a:ext cx="3037212" cy="464819"/>
          </a:xfrm>
          <a:prstGeom prst="rect">
            <a:avLst/>
          </a:prstGeom>
          <a:noFill/>
          <a:ln w="9525">
            <a:noFill/>
            <a:miter lim="800000"/>
            <a:headEnd/>
            <a:tailEnd/>
          </a:ln>
        </p:spPr>
        <p:txBody>
          <a:bodyPr vert="horz" wrap="square" lIns="93126" tIns="46565" rIns="93126" bIns="46565" numCol="1" anchor="b" anchorCtr="0" compatLnSpc="1">
            <a:prstTxWarp prst="textNoShape">
              <a:avLst/>
            </a:prstTxWarp>
          </a:bodyPr>
          <a:lstStyle>
            <a:lvl1pPr algn="r" eaLnBrk="0" hangingPunct="0">
              <a:defRPr sz="1200">
                <a:latin typeface="Georgia" pitchFamily="-64" charset="0"/>
                <a:ea typeface="Geneva" pitchFamily="-64" charset="0"/>
                <a:cs typeface="Geneva" pitchFamily="-64" charset="0"/>
              </a:defRPr>
            </a:lvl1pPr>
          </a:lstStyle>
          <a:p>
            <a:pPr>
              <a:defRPr/>
            </a:pPr>
            <a:fld id="{7599334F-9603-43DA-8370-C08C3C1BF0C0}" type="slidenum">
              <a:rPr lang="en-US"/>
              <a:pPr>
                <a:defRPr/>
              </a:pPr>
              <a:t>‹#›</a:t>
            </a:fld>
            <a:endParaRPr lang="en-US" dirty="0"/>
          </a:p>
        </p:txBody>
      </p:sp>
    </p:spTree>
    <p:extLst>
      <p:ext uri="{BB962C8B-B14F-4D97-AF65-F5344CB8AC3E}">
        <p14:creationId xmlns:p14="http://schemas.microsoft.com/office/powerpoint/2010/main" val="208728596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Georgia" pitchFamily="-64" charset="0"/>
        <a:ea typeface="Geneva" pitchFamily="-64" charset="0"/>
        <a:cs typeface="Geneva" pitchFamily="-64" charset="0"/>
      </a:defRPr>
    </a:lvl1pPr>
    <a:lvl2pPr marL="457200" algn="l" rtl="0" eaLnBrk="0" fontAlgn="base" hangingPunct="0">
      <a:spcBef>
        <a:spcPct val="30000"/>
      </a:spcBef>
      <a:spcAft>
        <a:spcPct val="0"/>
      </a:spcAft>
      <a:defRPr sz="1200" kern="1200">
        <a:solidFill>
          <a:schemeClr val="tx1"/>
        </a:solidFill>
        <a:latin typeface="Georgia" pitchFamily="-64" charset="0"/>
        <a:ea typeface="Geneva" pitchFamily="-64" charset="0"/>
        <a:cs typeface="Geneva" pitchFamily="-64" charset="0"/>
      </a:defRPr>
    </a:lvl2pPr>
    <a:lvl3pPr marL="914400" algn="l" rtl="0" eaLnBrk="0" fontAlgn="base" hangingPunct="0">
      <a:spcBef>
        <a:spcPct val="30000"/>
      </a:spcBef>
      <a:spcAft>
        <a:spcPct val="0"/>
      </a:spcAft>
      <a:defRPr sz="1200" kern="1200">
        <a:solidFill>
          <a:schemeClr val="tx1"/>
        </a:solidFill>
        <a:latin typeface="Georgia" pitchFamily="-64" charset="0"/>
        <a:ea typeface="Geneva" pitchFamily="-64" charset="0"/>
        <a:cs typeface="Geneva" pitchFamily="-64" charset="0"/>
      </a:defRPr>
    </a:lvl3pPr>
    <a:lvl4pPr marL="1371600" algn="l" rtl="0" eaLnBrk="0" fontAlgn="base" hangingPunct="0">
      <a:spcBef>
        <a:spcPct val="30000"/>
      </a:spcBef>
      <a:spcAft>
        <a:spcPct val="0"/>
      </a:spcAft>
      <a:defRPr sz="1200" kern="1200">
        <a:solidFill>
          <a:schemeClr val="tx1"/>
        </a:solidFill>
        <a:latin typeface="Georgia" pitchFamily="-64" charset="0"/>
        <a:ea typeface="Geneva" pitchFamily="-64" charset="0"/>
        <a:cs typeface="Geneva" pitchFamily="-64" charset="0"/>
      </a:defRPr>
    </a:lvl4pPr>
    <a:lvl5pPr marL="1828800" algn="l" rtl="0" eaLnBrk="0" fontAlgn="base" hangingPunct="0">
      <a:spcBef>
        <a:spcPct val="30000"/>
      </a:spcBef>
      <a:spcAft>
        <a:spcPct val="0"/>
      </a:spcAft>
      <a:defRPr sz="1200" kern="1200">
        <a:solidFill>
          <a:schemeClr val="tx1"/>
        </a:solidFill>
        <a:latin typeface="Georgia" pitchFamily="-64" charset="0"/>
        <a:ea typeface="Geneva" pitchFamily="-64" charset="0"/>
        <a:cs typeface="Geneva" pitchFamily="-6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54280893-9C13-4A22-BF43-C02995FF2266}" type="slidenum">
              <a:rPr lang="en-US" smtClean="0">
                <a:latin typeface="Georgia" pitchFamily="18" charset="0"/>
                <a:ea typeface="Geneva"/>
                <a:cs typeface="Geneva"/>
              </a:rPr>
              <a:pPr/>
              <a:t>2</a:t>
            </a:fld>
            <a:endParaRPr lang="en-US" dirty="0">
              <a:latin typeface="Georgia" pitchFamily="18" charset="0"/>
              <a:ea typeface="Geneva"/>
              <a:cs typeface="Geneva"/>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pPr eaLnBrk="1" hangingPunct="1"/>
            <a:endParaRPr lang="en-US" dirty="0">
              <a:latin typeface="Georgia" pitchFamily="18" charset="0"/>
              <a:ea typeface="Geneva"/>
              <a:cs typeface="Geneva"/>
            </a:endParaRPr>
          </a:p>
        </p:txBody>
      </p:sp>
    </p:spTree>
    <p:extLst>
      <p:ext uri="{BB962C8B-B14F-4D97-AF65-F5344CB8AC3E}">
        <p14:creationId xmlns:p14="http://schemas.microsoft.com/office/powerpoint/2010/main" val="18164995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599334F-9603-43DA-8370-C08C3C1BF0C0}" type="slidenum">
              <a:rPr lang="en-US" smtClean="0"/>
              <a:pPr>
                <a:defRPr/>
              </a:pPr>
              <a:t>5</a:t>
            </a:fld>
            <a:endParaRPr lang="en-US" dirty="0"/>
          </a:p>
        </p:txBody>
      </p:sp>
    </p:spTree>
    <p:extLst>
      <p:ext uri="{BB962C8B-B14F-4D97-AF65-F5344CB8AC3E}">
        <p14:creationId xmlns:p14="http://schemas.microsoft.com/office/powerpoint/2010/main" val="16038835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sign Section</a:t>
            </a:r>
            <a:r>
              <a:rPr lang="en-US" baseline="0" dirty="0"/>
              <a:t> 2, y</a:t>
            </a:r>
            <a:r>
              <a:rPr lang="en-US" dirty="0"/>
              <a:t>ou are attesting under the penalty of perjury that you viewed the original documents and they appear genuine and relate to the employee named.</a:t>
            </a:r>
          </a:p>
          <a:p>
            <a:r>
              <a:rPr lang="en-US" dirty="0"/>
              <a:t>-Do not scan multiple documents on one page and upload</a:t>
            </a:r>
            <a:r>
              <a:rPr lang="en-US" baseline="0" dirty="0"/>
              <a:t> to I-9 HQ. For example, if you’re uploading a scan of a List B document (such as a driver’s license), only the List B document should be on the scan. The List C document should be on a separate scan.</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7599334F-9603-43DA-8370-C08C3C1BF0C0}" type="slidenum">
              <a:rPr lang="en-US" smtClean="0"/>
              <a:pPr>
                <a:defRPr/>
              </a:pPr>
              <a:t>6</a:t>
            </a:fld>
            <a:endParaRPr lang="en-US" dirty="0"/>
          </a:p>
        </p:txBody>
      </p:sp>
    </p:spTree>
    <p:extLst>
      <p:ext uri="{BB962C8B-B14F-4D97-AF65-F5344CB8AC3E}">
        <p14:creationId xmlns:p14="http://schemas.microsoft.com/office/powerpoint/2010/main" val="6704652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599334F-9603-43DA-8370-C08C3C1BF0C0}" type="slidenum">
              <a:rPr lang="en-US" smtClean="0"/>
              <a:pPr>
                <a:defRPr/>
              </a:pPr>
              <a:t>17</a:t>
            </a:fld>
            <a:endParaRPr lang="en-US" dirty="0"/>
          </a:p>
        </p:txBody>
      </p:sp>
    </p:spTree>
    <p:extLst>
      <p:ext uri="{BB962C8B-B14F-4D97-AF65-F5344CB8AC3E}">
        <p14:creationId xmlns:p14="http://schemas.microsoft.com/office/powerpoint/2010/main" val="8398073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A1EE5989-1E85-411A-8B38-1A7DA0EBA3A1}"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304800"/>
            <a:ext cx="213360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304800"/>
            <a:ext cx="624840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A1EE5989-1E85-411A-8B38-1A7DA0EBA3A1}"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1143000"/>
            <a:ext cx="36957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43500" y="1143000"/>
            <a:ext cx="36957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304800" y="304800"/>
            <a:ext cx="8534400" cy="762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Click to edit Master title style</a:t>
            </a:r>
          </a:p>
        </p:txBody>
      </p:sp>
      <p:sp>
        <p:nvSpPr>
          <p:cNvPr id="11267" name="Rectangle 3"/>
          <p:cNvSpPr>
            <a:spLocks noGrp="1" noChangeArrowheads="1"/>
          </p:cNvSpPr>
          <p:nvPr>
            <p:ph type="body" idx="1"/>
          </p:nvPr>
        </p:nvSpPr>
        <p:spPr bwMode="auto">
          <a:xfrm>
            <a:off x="1295400" y="1143000"/>
            <a:ext cx="7543800" cy="44958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1"/>
          <p:cNvSpPr>
            <a:spLocks noGrp="1"/>
          </p:cNvSpPr>
          <p:nvPr>
            <p:ph type="sldNum" sz="quarter" idx="4"/>
          </p:nvPr>
        </p:nvSpPr>
        <p:spPr>
          <a:xfrm>
            <a:off x="7086600" y="649287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EE5989-1E85-411A-8B38-1A7DA0EBA3A1}" type="slidenum">
              <a:rPr lang="en-US" smtClean="0"/>
              <a:pPr/>
              <a:t>‹#›</a:t>
            </a:fld>
            <a:endParaRPr lang="en-US" dirty="0"/>
          </a:p>
        </p:txBody>
      </p:sp>
      <p:sp>
        <p:nvSpPr>
          <p:cNvPr id="3" name="Footer Placeholder 2"/>
          <p:cNvSpPr>
            <a:spLocks noGrp="1"/>
          </p:cNvSpPr>
          <p:nvPr>
            <p:ph type="ftr" sz="quarter" idx="3"/>
          </p:nvPr>
        </p:nvSpPr>
        <p:spPr>
          <a:xfrm>
            <a:off x="3028950" y="6492874"/>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hf hdr="0" ftr="0" dt="0"/>
  <p:txStyles>
    <p:titleStyle>
      <a:lvl1pPr algn="l" rtl="0" eaLnBrk="0" fontAlgn="base" hangingPunct="0">
        <a:spcBef>
          <a:spcPct val="0"/>
        </a:spcBef>
        <a:spcAft>
          <a:spcPct val="0"/>
        </a:spcAft>
        <a:defRPr sz="3600" b="1">
          <a:solidFill>
            <a:srgbClr val="3B1808"/>
          </a:solidFill>
          <a:latin typeface="+mj-lt"/>
          <a:ea typeface="+mj-ea"/>
          <a:cs typeface="+mj-cs"/>
        </a:defRPr>
      </a:lvl1pPr>
      <a:lvl2pPr algn="l" rtl="0" eaLnBrk="0" fontAlgn="base" hangingPunct="0">
        <a:spcBef>
          <a:spcPct val="0"/>
        </a:spcBef>
        <a:spcAft>
          <a:spcPct val="0"/>
        </a:spcAft>
        <a:defRPr sz="3600" b="1">
          <a:solidFill>
            <a:srgbClr val="3B1808"/>
          </a:solidFill>
          <a:latin typeface="Tahoma" pitchFamily="34" charset="0"/>
          <a:ea typeface="Geneva" pitchFamily="-64" charset="0"/>
          <a:cs typeface="Geneva" pitchFamily="-64" charset="0"/>
        </a:defRPr>
      </a:lvl2pPr>
      <a:lvl3pPr algn="l" rtl="0" eaLnBrk="0" fontAlgn="base" hangingPunct="0">
        <a:spcBef>
          <a:spcPct val="0"/>
        </a:spcBef>
        <a:spcAft>
          <a:spcPct val="0"/>
        </a:spcAft>
        <a:defRPr sz="3600" b="1">
          <a:solidFill>
            <a:srgbClr val="3B1808"/>
          </a:solidFill>
          <a:latin typeface="Tahoma" pitchFamily="34" charset="0"/>
          <a:ea typeface="Geneva" pitchFamily="-64" charset="0"/>
          <a:cs typeface="Geneva" pitchFamily="-64" charset="0"/>
        </a:defRPr>
      </a:lvl3pPr>
      <a:lvl4pPr algn="l" rtl="0" eaLnBrk="0" fontAlgn="base" hangingPunct="0">
        <a:spcBef>
          <a:spcPct val="0"/>
        </a:spcBef>
        <a:spcAft>
          <a:spcPct val="0"/>
        </a:spcAft>
        <a:defRPr sz="3600" b="1">
          <a:solidFill>
            <a:srgbClr val="3B1808"/>
          </a:solidFill>
          <a:latin typeface="Tahoma" pitchFamily="34" charset="0"/>
          <a:ea typeface="Geneva" pitchFamily="-64" charset="0"/>
          <a:cs typeface="Geneva" pitchFamily="-64" charset="0"/>
        </a:defRPr>
      </a:lvl4pPr>
      <a:lvl5pPr algn="l" rtl="0" eaLnBrk="0" fontAlgn="base" hangingPunct="0">
        <a:spcBef>
          <a:spcPct val="0"/>
        </a:spcBef>
        <a:spcAft>
          <a:spcPct val="0"/>
        </a:spcAft>
        <a:defRPr sz="3600" b="1">
          <a:solidFill>
            <a:srgbClr val="3B1808"/>
          </a:solidFill>
          <a:latin typeface="Tahoma" pitchFamily="34" charset="0"/>
          <a:ea typeface="Geneva" pitchFamily="-64" charset="0"/>
          <a:cs typeface="Geneva" pitchFamily="-64" charset="0"/>
        </a:defRPr>
      </a:lvl5pPr>
      <a:lvl6pPr marL="457200" algn="l" rtl="0" fontAlgn="base">
        <a:spcBef>
          <a:spcPct val="0"/>
        </a:spcBef>
        <a:spcAft>
          <a:spcPct val="0"/>
        </a:spcAft>
        <a:defRPr sz="3600" b="1">
          <a:solidFill>
            <a:srgbClr val="3B1808"/>
          </a:solidFill>
          <a:latin typeface="Trebuchet MS" pitchFamily="-64" charset="0"/>
          <a:ea typeface="Geneva" pitchFamily="-64" charset="0"/>
          <a:cs typeface="Geneva" pitchFamily="-64" charset="0"/>
        </a:defRPr>
      </a:lvl6pPr>
      <a:lvl7pPr marL="914400" algn="l" rtl="0" fontAlgn="base">
        <a:spcBef>
          <a:spcPct val="0"/>
        </a:spcBef>
        <a:spcAft>
          <a:spcPct val="0"/>
        </a:spcAft>
        <a:defRPr sz="3600" b="1">
          <a:solidFill>
            <a:srgbClr val="3B1808"/>
          </a:solidFill>
          <a:latin typeface="Trebuchet MS" pitchFamily="-64" charset="0"/>
          <a:ea typeface="Geneva" pitchFamily="-64" charset="0"/>
          <a:cs typeface="Geneva" pitchFamily="-64" charset="0"/>
        </a:defRPr>
      </a:lvl7pPr>
      <a:lvl8pPr marL="1371600" algn="l" rtl="0" fontAlgn="base">
        <a:spcBef>
          <a:spcPct val="0"/>
        </a:spcBef>
        <a:spcAft>
          <a:spcPct val="0"/>
        </a:spcAft>
        <a:defRPr sz="3600" b="1">
          <a:solidFill>
            <a:srgbClr val="3B1808"/>
          </a:solidFill>
          <a:latin typeface="Trebuchet MS" pitchFamily="-64" charset="0"/>
          <a:ea typeface="Geneva" pitchFamily="-64" charset="0"/>
          <a:cs typeface="Geneva" pitchFamily="-64" charset="0"/>
        </a:defRPr>
      </a:lvl8pPr>
      <a:lvl9pPr marL="1828800" algn="l" rtl="0" fontAlgn="base">
        <a:spcBef>
          <a:spcPct val="0"/>
        </a:spcBef>
        <a:spcAft>
          <a:spcPct val="0"/>
        </a:spcAft>
        <a:defRPr sz="3600" b="1">
          <a:solidFill>
            <a:srgbClr val="3B1808"/>
          </a:solidFill>
          <a:latin typeface="Trebuchet MS" pitchFamily="-64" charset="0"/>
          <a:ea typeface="Geneva" pitchFamily="-64" charset="0"/>
          <a:cs typeface="Geneva" pitchFamily="-64" charset="0"/>
        </a:defRPr>
      </a:lvl9pPr>
    </p:titleStyle>
    <p:bodyStyle>
      <a:lvl1pPr marL="342900" indent="-342900" algn="l" rtl="0" eaLnBrk="0" fontAlgn="base" hangingPunct="0">
        <a:spcBef>
          <a:spcPct val="20000"/>
        </a:spcBef>
        <a:spcAft>
          <a:spcPct val="0"/>
        </a:spcAft>
        <a:buChar char="•"/>
        <a:defRPr sz="2800">
          <a:solidFill>
            <a:srgbClr val="7F5111"/>
          </a:solidFill>
          <a:latin typeface="+mn-lt"/>
          <a:ea typeface="+mn-ea"/>
          <a:cs typeface="+mn-cs"/>
        </a:defRPr>
      </a:lvl1pPr>
      <a:lvl2pPr marL="742950" indent="-285750" algn="l" rtl="0" eaLnBrk="0" fontAlgn="base" hangingPunct="0">
        <a:spcBef>
          <a:spcPct val="20000"/>
        </a:spcBef>
        <a:spcAft>
          <a:spcPct val="0"/>
        </a:spcAft>
        <a:buChar char="–"/>
        <a:defRPr sz="2400">
          <a:solidFill>
            <a:srgbClr val="7F5111"/>
          </a:solidFill>
          <a:latin typeface="+mn-lt"/>
          <a:ea typeface="+mn-ea"/>
          <a:cs typeface="+mn-cs"/>
        </a:defRPr>
      </a:lvl2pPr>
      <a:lvl3pPr marL="1143000" indent="-228600" algn="l" rtl="0" eaLnBrk="0" fontAlgn="base" hangingPunct="0">
        <a:spcBef>
          <a:spcPct val="20000"/>
        </a:spcBef>
        <a:spcAft>
          <a:spcPct val="0"/>
        </a:spcAft>
        <a:buChar char="•"/>
        <a:defRPr sz="2400">
          <a:solidFill>
            <a:srgbClr val="7F5111"/>
          </a:solidFill>
          <a:latin typeface="+mn-lt"/>
          <a:ea typeface="+mn-ea"/>
          <a:cs typeface="+mn-cs"/>
        </a:defRPr>
      </a:lvl3pPr>
      <a:lvl4pPr marL="1600200" indent="-228600" algn="l" rtl="0" eaLnBrk="0" fontAlgn="base" hangingPunct="0">
        <a:spcBef>
          <a:spcPct val="20000"/>
        </a:spcBef>
        <a:spcAft>
          <a:spcPct val="0"/>
        </a:spcAft>
        <a:buChar char="–"/>
        <a:defRPr sz="2000">
          <a:solidFill>
            <a:srgbClr val="7F5111"/>
          </a:solidFill>
          <a:latin typeface="+mn-lt"/>
          <a:ea typeface="+mn-ea"/>
          <a:cs typeface="+mn-cs"/>
        </a:defRPr>
      </a:lvl4pPr>
      <a:lvl5pPr marL="2057400" indent="-228600" algn="l" rtl="0" eaLnBrk="0" fontAlgn="base" hangingPunct="0">
        <a:spcBef>
          <a:spcPct val="20000"/>
        </a:spcBef>
        <a:spcAft>
          <a:spcPct val="0"/>
        </a:spcAft>
        <a:buChar char="»"/>
        <a:defRPr sz="2000">
          <a:solidFill>
            <a:srgbClr val="7F5111"/>
          </a:solidFill>
          <a:latin typeface="+mn-lt"/>
          <a:ea typeface="+mn-ea"/>
          <a:cs typeface="+mn-cs"/>
        </a:defRPr>
      </a:lvl5pPr>
      <a:lvl6pPr marL="2514600" indent="-228600" algn="l" rtl="0" fontAlgn="base">
        <a:spcBef>
          <a:spcPct val="20000"/>
        </a:spcBef>
        <a:spcAft>
          <a:spcPct val="0"/>
        </a:spcAft>
        <a:buChar char="»"/>
        <a:defRPr>
          <a:solidFill>
            <a:srgbClr val="7F5111"/>
          </a:solidFill>
          <a:latin typeface="+mn-lt"/>
          <a:ea typeface="+mn-ea"/>
          <a:cs typeface="+mn-cs"/>
        </a:defRPr>
      </a:lvl6pPr>
      <a:lvl7pPr marL="2971800" indent="-228600" algn="l" rtl="0" fontAlgn="base">
        <a:spcBef>
          <a:spcPct val="20000"/>
        </a:spcBef>
        <a:spcAft>
          <a:spcPct val="0"/>
        </a:spcAft>
        <a:buChar char="»"/>
        <a:defRPr>
          <a:solidFill>
            <a:srgbClr val="7F5111"/>
          </a:solidFill>
          <a:latin typeface="+mn-lt"/>
          <a:ea typeface="+mn-ea"/>
          <a:cs typeface="+mn-cs"/>
        </a:defRPr>
      </a:lvl7pPr>
      <a:lvl8pPr marL="3429000" indent="-228600" algn="l" rtl="0" fontAlgn="base">
        <a:spcBef>
          <a:spcPct val="20000"/>
        </a:spcBef>
        <a:spcAft>
          <a:spcPct val="0"/>
        </a:spcAft>
        <a:buChar char="»"/>
        <a:defRPr>
          <a:solidFill>
            <a:srgbClr val="7F5111"/>
          </a:solidFill>
          <a:latin typeface="+mn-lt"/>
          <a:ea typeface="+mn-ea"/>
          <a:cs typeface="+mn-cs"/>
        </a:defRPr>
      </a:lvl8pPr>
      <a:lvl9pPr marL="3886200" indent="-228600" algn="l" rtl="0" fontAlgn="base">
        <a:spcBef>
          <a:spcPct val="20000"/>
        </a:spcBef>
        <a:spcAft>
          <a:spcPct val="0"/>
        </a:spcAft>
        <a:buChar char="»"/>
        <a:defRPr>
          <a:solidFill>
            <a:srgbClr val="7F511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https://docs.google.com/forms/d/e/1FAIpQLSeexeFj_VuTfv2eGelMYYxxnUwE-A4sa1WwFIxa02WVCdu6fw/viewform"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mailto:hynsonp9@rowan.edu" TargetMode="External"/><Relationship Id="rId2" Type="http://schemas.openxmlformats.org/officeDocument/2006/relationships/hyperlink" Target="mailto:hri9@rowan.edu" TargetMode="External"/><Relationship Id="rId1" Type="http://schemas.openxmlformats.org/officeDocument/2006/relationships/slideLayout" Target="../slideLayouts/slideLayout2.xml"/><Relationship Id="rId4" Type="http://schemas.openxmlformats.org/officeDocument/2006/relationships/hyperlink" Target="mailto:bodden@rowan.edu"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s://sites.rowan.edu/hr/i9_resources.html" TargetMode="External"/><Relationship Id="rId2" Type="http://schemas.openxmlformats.org/officeDocument/2006/relationships/hyperlink" Target="mailto:hri9@rowan.edu"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Text Box 15"/>
          <p:cNvSpPr txBox="1">
            <a:spLocks noChangeArrowheads="1"/>
          </p:cNvSpPr>
          <p:nvPr/>
        </p:nvSpPr>
        <p:spPr bwMode="auto">
          <a:xfrm>
            <a:off x="609600" y="2819400"/>
            <a:ext cx="5919952" cy="523220"/>
          </a:xfrm>
          <a:prstGeom prst="rect">
            <a:avLst/>
          </a:prstGeom>
          <a:noFill/>
          <a:ln w="9525">
            <a:noFill/>
            <a:miter lim="800000"/>
            <a:headEnd/>
            <a:tailEnd/>
          </a:ln>
        </p:spPr>
        <p:txBody>
          <a:bodyPr wrap="square">
            <a:spAutoFit/>
          </a:bodyPr>
          <a:lstStyle/>
          <a:p>
            <a:pPr eaLnBrk="0" hangingPunct="0"/>
            <a:r>
              <a:rPr lang="en-US" sz="2800" dirty="0">
                <a:solidFill>
                  <a:srgbClr val="996633"/>
                </a:solidFill>
                <a:latin typeface="+mn-lt"/>
              </a:rPr>
              <a:t>Office of Human Resources</a:t>
            </a:r>
          </a:p>
        </p:txBody>
      </p:sp>
      <p:sp>
        <p:nvSpPr>
          <p:cNvPr id="4" name="Slide Number Placeholder 3"/>
          <p:cNvSpPr>
            <a:spLocks noGrp="1"/>
          </p:cNvSpPr>
          <p:nvPr>
            <p:ph type="sldNum" sz="quarter" idx="11"/>
          </p:nvPr>
        </p:nvSpPr>
        <p:spPr/>
        <p:txBody>
          <a:bodyPr/>
          <a:lstStyle/>
          <a:p>
            <a:endParaRPr lang="en-US" dirty="0"/>
          </a:p>
        </p:txBody>
      </p:sp>
      <p:sp>
        <p:nvSpPr>
          <p:cNvPr id="2" name="Title 1"/>
          <p:cNvSpPr>
            <a:spLocks noGrp="1"/>
          </p:cNvSpPr>
          <p:nvPr>
            <p:ph type="ctrTitle"/>
          </p:nvPr>
        </p:nvSpPr>
        <p:spPr/>
        <p:txBody>
          <a:bodyPr/>
          <a:lstStyle/>
          <a:p>
            <a:r>
              <a:rPr lang="en-US" dirty="0"/>
              <a:t>I-9 Compliance &amp; Equifax I-9 HQ </a:t>
            </a:r>
          </a:p>
        </p:txBody>
      </p:sp>
    </p:spTree>
    <p:extLst>
      <p:ext uri="{BB962C8B-B14F-4D97-AF65-F5344CB8AC3E}">
        <p14:creationId xmlns:p14="http://schemas.microsoft.com/office/powerpoint/2010/main" val="2492074840"/>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9E81C-413B-CF38-0598-849A7D0C4902}"/>
              </a:ext>
            </a:extLst>
          </p:cNvPr>
          <p:cNvSpPr>
            <a:spLocks noGrp="1"/>
          </p:cNvSpPr>
          <p:nvPr>
            <p:ph type="title"/>
          </p:nvPr>
        </p:nvSpPr>
        <p:spPr/>
        <p:txBody>
          <a:bodyPr/>
          <a:lstStyle/>
          <a:p>
            <a:r>
              <a:rPr lang="en-US" dirty="0"/>
              <a:t>Dashboard Review</a:t>
            </a:r>
          </a:p>
        </p:txBody>
      </p:sp>
      <p:sp>
        <p:nvSpPr>
          <p:cNvPr id="3" name="Content Placeholder 2">
            <a:extLst>
              <a:ext uri="{FF2B5EF4-FFF2-40B4-BE49-F238E27FC236}">
                <a16:creationId xmlns:a16="http://schemas.microsoft.com/office/drawing/2014/main" id="{D2879892-C039-8451-B226-DABBD632FC43}"/>
              </a:ext>
            </a:extLst>
          </p:cNvPr>
          <p:cNvSpPr>
            <a:spLocks noGrp="1"/>
          </p:cNvSpPr>
          <p:nvPr>
            <p:ph idx="1"/>
          </p:nvPr>
        </p:nvSpPr>
        <p:spPr>
          <a:xfrm>
            <a:off x="1295400" y="4876800"/>
            <a:ext cx="7543800" cy="762000"/>
          </a:xfrm>
        </p:spPr>
        <p:txBody>
          <a:bodyPr/>
          <a:lstStyle/>
          <a:p>
            <a:pPr marL="0" indent="0">
              <a:buNone/>
            </a:pPr>
            <a:r>
              <a:rPr lang="en-US" dirty="0"/>
              <a:t> </a:t>
            </a:r>
          </a:p>
        </p:txBody>
      </p:sp>
      <p:sp>
        <p:nvSpPr>
          <p:cNvPr id="4" name="Slide Number Placeholder 3">
            <a:extLst>
              <a:ext uri="{FF2B5EF4-FFF2-40B4-BE49-F238E27FC236}">
                <a16:creationId xmlns:a16="http://schemas.microsoft.com/office/drawing/2014/main" id="{03BFF45F-6F0E-BA2C-949E-2F3E33BA0B1E}"/>
              </a:ext>
            </a:extLst>
          </p:cNvPr>
          <p:cNvSpPr>
            <a:spLocks noGrp="1"/>
          </p:cNvSpPr>
          <p:nvPr>
            <p:ph type="sldNum" sz="quarter" idx="11"/>
          </p:nvPr>
        </p:nvSpPr>
        <p:spPr/>
        <p:txBody>
          <a:bodyPr/>
          <a:lstStyle/>
          <a:p>
            <a:fld id="{A1EE5989-1E85-411A-8B38-1A7DA0EBA3A1}" type="slidenum">
              <a:rPr lang="en-US" smtClean="0"/>
              <a:pPr/>
              <a:t>11</a:t>
            </a:fld>
            <a:endParaRPr lang="en-US" dirty="0"/>
          </a:p>
        </p:txBody>
      </p:sp>
      <p:sp>
        <p:nvSpPr>
          <p:cNvPr id="9" name="TextBox 8">
            <a:extLst>
              <a:ext uri="{FF2B5EF4-FFF2-40B4-BE49-F238E27FC236}">
                <a16:creationId xmlns:a16="http://schemas.microsoft.com/office/drawing/2014/main" id="{843B6012-C252-CFD7-1895-F3CFAD2B0F48}"/>
              </a:ext>
            </a:extLst>
          </p:cNvPr>
          <p:cNvSpPr txBox="1"/>
          <p:nvPr/>
        </p:nvSpPr>
        <p:spPr>
          <a:xfrm>
            <a:off x="1028699" y="5266660"/>
            <a:ext cx="7086600" cy="830997"/>
          </a:xfrm>
          <a:prstGeom prst="rect">
            <a:avLst/>
          </a:prstGeom>
          <a:noFill/>
        </p:spPr>
        <p:txBody>
          <a:bodyPr wrap="square" rtlCol="0">
            <a:spAutoFit/>
          </a:bodyPr>
          <a:lstStyle/>
          <a:p>
            <a:pPr algn="ctr"/>
            <a:r>
              <a:rPr lang="en-US" dirty="0">
                <a:solidFill>
                  <a:srgbClr val="996633"/>
                </a:solidFill>
                <a:latin typeface="+mn-lt"/>
              </a:rPr>
              <a:t>Your dashboard is what you’ll see as soon as you log into I-9 HQ. Let’s review each panel.</a:t>
            </a:r>
          </a:p>
        </p:txBody>
      </p:sp>
      <p:pic>
        <p:nvPicPr>
          <p:cNvPr id="6" name="Picture 5">
            <a:extLst>
              <a:ext uri="{FF2B5EF4-FFF2-40B4-BE49-F238E27FC236}">
                <a16:creationId xmlns:a16="http://schemas.microsoft.com/office/drawing/2014/main" id="{40D34098-DCB8-F3A2-2461-F5820AD66703}"/>
              </a:ext>
            </a:extLst>
          </p:cNvPr>
          <p:cNvPicPr>
            <a:picLocks noChangeAspect="1"/>
          </p:cNvPicPr>
          <p:nvPr/>
        </p:nvPicPr>
        <p:blipFill>
          <a:blip r:embed="rId2"/>
          <a:stretch>
            <a:fillRect/>
          </a:stretch>
        </p:blipFill>
        <p:spPr>
          <a:xfrm>
            <a:off x="800099" y="957096"/>
            <a:ext cx="7543799" cy="4298932"/>
          </a:xfrm>
          <a:prstGeom prst="rect">
            <a:avLst/>
          </a:prstGeom>
        </p:spPr>
      </p:pic>
    </p:spTree>
    <p:extLst>
      <p:ext uri="{BB962C8B-B14F-4D97-AF65-F5344CB8AC3E}">
        <p14:creationId xmlns:p14="http://schemas.microsoft.com/office/powerpoint/2010/main" val="5357338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9E81C-413B-CF38-0598-849A7D0C4902}"/>
              </a:ext>
            </a:extLst>
          </p:cNvPr>
          <p:cNvSpPr>
            <a:spLocks noGrp="1"/>
          </p:cNvSpPr>
          <p:nvPr>
            <p:ph type="title"/>
          </p:nvPr>
        </p:nvSpPr>
        <p:spPr/>
        <p:txBody>
          <a:bodyPr/>
          <a:lstStyle/>
          <a:p>
            <a:r>
              <a:rPr lang="en-US" dirty="0"/>
              <a:t>Dashboard Review</a:t>
            </a:r>
          </a:p>
        </p:txBody>
      </p:sp>
      <p:sp>
        <p:nvSpPr>
          <p:cNvPr id="3" name="Content Placeholder 2">
            <a:extLst>
              <a:ext uri="{FF2B5EF4-FFF2-40B4-BE49-F238E27FC236}">
                <a16:creationId xmlns:a16="http://schemas.microsoft.com/office/drawing/2014/main" id="{D2879892-C039-8451-B226-DABBD632FC43}"/>
              </a:ext>
            </a:extLst>
          </p:cNvPr>
          <p:cNvSpPr>
            <a:spLocks noGrp="1"/>
          </p:cNvSpPr>
          <p:nvPr>
            <p:ph idx="1"/>
          </p:nvPr>
        </p:nvSpPr>
        <p:spPr>
          <a:xfrm>
            <a:off x="1295400" y="4876800"/>
            <a:ext cx="7543800" cy="762000"/>
          </a:xfrm>
        </p:spPr>
        <p:txBody>
          <a:bodyPr/>
          <a:lstStyle/>
          <a:p>
            <a:pPr marL="0" indent="0">
              <a:buNone/>
            </a:pPr>
            <a:r>
              <a:rPr lang="en-US" dirty="0"/>
              <a:t> </a:t>
            </a:r>
          </a:p>
        </p:txBody>
      </p:sp>
      <p:sp>
        <p:nvSpPr>
          <p:cNvPr id="4" name="Slide Number Placeholder 3">
            <a:extLst>
              <a:ext uri="{FF2B5EF4-FFF2-40B4-BE49-F238E27FC236}">
                <a16:creationId xmlns:a16="http://schemas.microsoft.com/office/drawing/2014/main" id="{03BFF45F-6F0E-BA2C-949E-2F3E33BA0B1E}"/>
              </a:ext>
            </a:extLst>
          </p:cNvPr>
          <p:cNvSpPr>
            <a:spLocks noGrp="1"/>
          </p:cNvSpPr>
          <p:nvPr>
            <p:ph type="sldNum" sz="quarter" idx="11"/>
          </p:nvPr>
        </p:nvSpPr>
        <p:spPr/>
        <p:txBody>
          <a:bodyPr/>
          <a:lstStyle/>
          <a:p>
            <a:fld id="{A1EE5989-1E85-411A-8B38-1A7DA0EBA3A1}" type="slidenum">
              <a:rPr lang="en-US" smtClean="0"/>
              <a:pPr/>
              <a:t>12</a:t>
            </a:fld>
            <a:endParaRPr lang="en-US" dirty="0"/>
          </a:p>
        </p:txBody>
      </p:sp>
      <p:sp>
        <p:nvSpPr>
          <p:cNvPr id="9" name="TextBox 8">
            <a:extLst>
              <a:ext uri="{FF2B5EF4-FFF2-40B4-BE49-F238E27FC236}">
                <a16:creationId xmlns:a16="http://schemas.microsoft.com/office/drawing/2014/main" id="{843B6012-C252-CFD7-1895-F3CFAD2B0F48}"/>
              </a:ext>
            </a:extLst>
          </p:cNvPr>
          <p:cNvSpPr txBox="1"/>
          <p:nvPr/>
        </p:nvSpPr>
        <p:spPr>
          <a:xfrm>
            <a:off x="1714500" y="4749968"/>
            <a:ext cx="6705600" cy="1015663"/>
          </a:xfrm>
          <a:prstGeom prst="rect">
            <a:avLst/>
          </a:prstGeom>
          <a:noFill/>
        </p:spPr>
        <p:txBody>
          <a:bodyPr wrap="square" rtlCol="0">
            <a:spAutoFit/>
          </a:bodyPr>
          <a:lstStyle/>
          <a:p>
            <a:pPr algn="just"/>
            <a:r>
              <a:rPr lang="en-US" sz="2000" dirty="0">
                <a:solidFill>
                  <a:srgbClr val="996633"/>
                </a:solidFill>
                <a:latin typeface="+mn-lt"/>
              </a:rPr>
              <a:t>The Past Due panel shows all tasks for your location that are currently overdue. Select each task name to see each pending new hire under that task type and the due date.</a:t>
            </a:r>
          </a:p>
        </p:txBody>
      </p:sp>
      <p:pic>
        <p:nvPicPr>
          <p:cNvPr id="6" name="Picture 5">
            <a:extLst>
              <a:ext uri="{FF2B5EF4-FFF2-40B4-BE49-F238E27FC236}">
                <a16:creationId xmlns:a16="http://schemas.microsoft.com/office/drawing/2014/main" id="{1B2A6056-04DD-9EDB-3BE8-5FC671AB8F12}"/>
              </a:ext>
            </a:extLst>
          </p:cNvPr>
          <p:cNvPicPr>
            <a:picLocks noChangeAspect="1"/>
          </p:cNvPicPr>
          <p:nvPr/>
        </p:nvPicPr>
        <p:blipFill>
          <a:blip r:embed="rId2"/>
          <a:stretch>
            <a:fillRect/>
          </a:stretch>
        </p:blipFill>
        <p:spPr>
          <a:xfrm>
            <a:off x="644015" y="1371979"/>
            <a:ext cx="7855969" cy="3314573"/>
          </a:xfrm>
          <a:prstGeom prst="rect">
            <a:avLst/>
          </a:prstGeom>
        </p:spPr>
      </p:pic>
    </p:spTree>
    <p:extLst>
      <p:ext uri="{BB962C8B-B14F-4D97-AF65-F5344CB8AC3E}">
        <p14:creationId xmlns:p14="http://schemas.microsoft.com/office/powerpoint/2010/main" val="11521930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9E81C-413B-CF38-0598-849A7D0C4902}"/>
              </a:ext>
            </a:extLst>
          </p:cNvPr>
          <p:cNvSpPr>
            <a:spLocks noGrp="1"/>
          </p:cNvSpPr>
          <p:nvPr>
            <p:ph type="title"/>
          </p:nvPr>
        </p:nvSpPr>
        <p:spPr/>
        <p:txBody>
          <a:bodyPr/>
          <a:lstStyle/>
          <a:p>
            <a:r>
              <a:rPr lang="en-US" dirty="0"/>
              <a:t>Dashboard Review</a:t>
            </a:r>
          </a:p>
        </p:txBody>
      </p:sp>
      <p:sp>
        <p:nvSpPr>
          <p:cNvPr id="3" name="Content Placeholder 2">
            <a:extLst>
              <a:ext uri="{FF2B5EF4-FFF2-40B4-BE49-F238E27FC236}">
                <a16:creationId xmlns:a16="http://schemas.microsoft.com/office/drawing/2014/main" id="{D2879892-C039-8451-B226-DABBD632FC43}"/>
              </a:ext>
            </a:extLst>
          </p:cNvPr>
          <p:cNvSpPr>
            <a:spLocks noGrp="1"/>
          </p:cNvSpPr>
          <p:nvPr>
            <p:ph idx="1"/>
          </p:nvPr>
        </p:nvSpPr>
        <p:spPr>
          <a:xfrm>
            <a:off x="1295400" y="4876800"/>
            <a:ext cx="7543800" cy="762000"/>
          </a:xfrm>
        </p:spPr>
        <p:txBody>
          <a:bodyPr/>
          <a:lstStyle/>
          <a:p>
            <a:pPr marL="0" indent="0">
              <a:buNone/>
            </a:pPr>
            <a:r>
              <a:rPr lang="en-US" dirty="0"/>
              <a:t> </a:t>
            </a:r>
          </a:p>
        </p:txBody>
      </p:sp>
      <p:sp>
        <p:nvSpPr>
          <p:cNvPr id="4" name="Slide Number Placeholder 3">
            <a:extLst>
              <a:ext uri="{FF2B5EF4-FFF2-40B4-BE49-F238E27FC236}">
                <a16:creationId xmlns:a16="http://schemas.microsoft.com/office/drawing/2014/main" id="{03BFF45F-6F0E-BA2C-949E-2F3E33BA0B1E}"/>
              </a:ext>
            </a:extLst>
          </p:cNvPr>
          <p:cNvSpPr>
            <a:spLocks noGrp="1"/>
          </p:cNvSpPr>
          <p:nvPr>
            <p:ph type="sldNum" sz="quarter" idx="11"/>
          </p:nvPr>
        </p:nvSpPr>
        <p:spPr/>
        <p:txBody>
          <a:bodyPr/>
          <a:lstStyle/>
          <a:p>
            <a:fld id="{A1EE5989-1E85-411A-8B38-1A7DA0EBA3A1}" type="slidenum">
              <a:rPr lang="en-US" smtClean="0"/>
              <a:pPr/>
              <a:t>13</a:t>
            </a:fld>
            <a:endParaRPr lang="en-US" dirty="0"/>
          </a:p>
        </p:txBody>
      </p:sp>
      <p:sp>
        <p:nvSpPr>
          <p:cNvPr id="9" name="TextBox 8">
            <a:extLst>
              <a:ext uri="{FF2B5EF4-FFF2-40B4-BE49-F238E27FC236}">
                <a16:creationId xmlns:a16="http://schemas.microsoft.com/office/drawing/2014/main" id="{843B6012-C252-CFD7-1895-F3CFAD2B0F48}"/>
              </a:ext>
            </a:extLst>
          </p:cNvPr>
          <p:cNvSpPr txBox="1"/>
          <p:nvPr/>
        </p:nvSpPr>
        <p:spPr>
          <a:xfrm>
            <a:off x="1695450" y="4876800"/>
            <a:ext cx="6790404" cy="1323439"/>
          </a:xfrm>
          <a:prstGeom prst="rect">
            <a:avLst/>
          </a:prstGeom>
          <a:noFill/>
        </p:spPr>
        <p:txBody>
          <a:bodyPr wrap="square" rtlCol="0">
            <a:spAutoFit/>
          </a:bodyPr>
          <a:lstStyle/>
          <a:p>
            <a:pPr algn="just"/>
            <a:r>
              <a:rPr lang="en-US" sz="2000" dirty="0">
                <a:solidFill>
                  <a:srgbClr val="996633"/>
                </a:solidFill>
                <a:latin typeface="+mn-lt"/>
              </a:rPr>
              <a:t>The Due Today panel shows all tasks need to be completed by the end of the day in order to remain in compliance. Select each task name to see each pending new hire under that task type.</a:t>
            </a:r>
          </a:p>
        </p:txBody>
      </p:sp>
      <p:pic>
        <p:nvPicPr>
          <p:cNvPr id="7" name="Picture 6">
            <a:extLst>
              <a:ext uri="{FF2B5EF4-FFF2-40B4-BE49-F238E27FC236}">
                <a16:creationId xmlns:a16="http://schemas.microsoft.com/office/drawing/2014/main" id="{C069AF9B-A4FD-EFE7-2C5D-E932601CDC7F}"/>
              </a:ext>
            </a:extLst>
          </p:cNvPr>
          <p:cNvPicPr>
            <a:picLocks noChangeAspect="1"/>
          </p:cNvPicPr>
          <p:nvPr/>
        </p:nvPicPr>
        <p:blipFill>
          <a:blip r:embed="rId2"/>
          <a:stretch>
            <a:fillRect/>
          </a:stretch>
        </p:blipFill>
        <p:spPr>
          <a:xfrm>
            <a:off x="742950" y="1066800"/>
            <a:ext cx="7742904" cy="3810000"/>
          </a:xfrm>
          <a:prstGeom prst="rect">
            <a:avLst/>
          </a:prstGeom>
        </p:spPr>
      </p:pic>
    </p:spTree>
    <p:extLst>
      <p:ext uri="{BB962C8B-B14F-4D97-AF65-F5344CB8AC3E}">
        <p14:creationId xmlns:p14="http://schemas.microsoft.com/office/powerpoint/2010/main" val="16468473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9E81C-413B-CF38-0598-849A7D0C4902}"/>
              </a:ext>
            </a:extLst>
          </p:cNvPr>
          <p:cNvSpPr>
            <a:spLocks noGrp="1"/>
          </p:cNvSpPr>
          <p:nvPr>
            <p:ph type="title"/>
          </p:nvPr>
        </p:nvSpPr>
        <p:spPr/>
        <p:txBody>
          <a:bodyPr/>
          <a:lstStyle/>
          <a:p>
            <a:r>
              <a:rPr lang="en-US" dirty="0"/>
              <a:t>Dashboard Review</a:t>
            </a:r>
          </a:p>
        </p:txBody>
      </p:sp>
      <p:sp>
        <p:nvSpPr>
          <p:cNvPr id="3" name="Content Placeholder 2">
            <a:extLst>
              <a:ext uri="{FF2B5EF4-FFF2-40B4-BE49-F238E27FC236}">
                <a16:creationId xmlns:a16="http://schemas.microsoft.com/office/drawing/2014/main" id="{D2879892-C039-8451-B226-DABBD632FC43}"/>
              </a:ext>
            </a:extLst>
          </p:cNvPr>
          <p:cNvSpPr>
            <a:spLocks noGrp="1"/>
          </p:cNvSpPr>
          <p:nvPr>
            <p:ph idx="1"/>
          </p:nvPr>
        </p:nvSpPr>
        <p:spPr>
          <a:xfrm>
            <a:off x="1295400" y="4876800"/>
            <a:ext cx="7543800" cy="762000"/>
          </a:xfrm>
        </p:spPr>
        <p:txBody>
          <a:bodyPr/>
          <a:lstStyle/>
          <a:p>
            <a:pPr marL="0" indent="0">
              <a:buNone/>
            </a:pPr>
            <a:r>
              <a:rPr lang="en-US" dirty="0"/>
              <a:t> </a:t>
            </a:r>
          </a:p>
        </p:txBody>
      </p:sp>
      <p:sp>
        <p:nvSpPr>
          <p:cNvPr id="4" name="Slide Number Placeholder 3">
            <a:extLst>
              <a:ext uri="{FF2B5EF4-FFF2-40B4-BE49-F238E27FC236}">
                <a16:creationId xmlns:a16="http://schemas.microsoft.com/office/drawing/2014/main" id="{03BFF45F-6F0E-BA2C-949E-2F3E33BA0B1E}"/>
              </a:ext>
            </a:extLst>
          </p:cNvPr>
          <p:cNvSpPr>
            <a:spLocks noGrp="1"/>
          </p:cNvSpPr>
          <p:nvPr>
            <p:ph type="sldNum" sz="quarter" idx="11"/>
          </p:nvPr>
        </p:nvSpPr>
        <p:spPr/>
        <p:txBody>
          <a:bodyPr/>
          <a:lstStyle/>
          <a:p>
            <a:fld id="{A1EE5989-1E85-411A-8B38-1A7DA0EBA3A1}" type="slidenum">
              <a:rPr lang="en-US" smtClean="0"/>
              <a:pPr/>
              <a:t>14</a:t>
            </a:fld>
            <a:endParaRPr lang="en-US" dirty="0"/>
          </a:p>
        </p:txBody>
      </p:sp>
      <p:sp>
        <p:nvSpPr>
          <p:cNvPr id="9" name="TextBox 8">
            <a:extLst>
              <a:ext uri="{FF2B5EF4-FFF2-40B4-BE49-F238E27FC236}">
                <a16:creationId xmlns:a16="http://schemas.microsoft.com/office/drawing/2014/main" id="{843B6012-C252-CFD7-1895-F3CFAD2B0F48}"/>
              </a:ext>
            </a:extLst>
          </p:cNvPr>
          <p:cNvSpPr txBox="1"/>
          <p:nvPr/>
        </p:nvSpPr>
        <p:spPr>
          <a:xfrm>
            <a:off x="2044677" y="4572000"/>
            <a:ext cx="6790404" cy="1200329"/>
          </a:xfrm>
          <a:prstGeom prst="rect">
            <a:avLst/>
          </a:prstGeom>
          <a:noFill/>
        </p:spPr>
        <p:txBody>
          <a:bodyPr wrap="square" rtlCol="0">
            <a:spAutoFit/>
          </a:bodyPr>
          <a:lstStyle/>
          <a:p>
            <a:pPr algn="just"/>
            <a:r>
              <a:rPr lang="en-US" dirty="0">
                <a:solidFill>
                  <a:srgbClr val="996633"/>
                </a:solidFill>
                <a:latin typeface="+mn-lt"/>
              </a:rPr>
              <a:t>The Due Soon panel shows all tasks are due in the next few days. Select each task name to see each pending new hire under that task type.</a:t>
            </a:r>
          </a:p>
        </p:txBody>
      </p:sp>
      <p:pic>
        <p:nvPicPr>
          <p:cNvPr id="6" name="Picture 5">
            <a:extLst>
              <a:ext uri="{FF2B5EF4-FFF2-40B4-BE49-F238E27FC236}">
                <a16:creationId xmlns:a16="http://schemas.microsoft.com/office/drawing/2014/main" id="{368154E5-36B7-7D02-BE2D-6FB0603873E8}"/>
              </a:ext>
            </a:extLst>
          </p:cNvPr>
          <p:cNvPicPr>
            <a:picLocks noChangeAspect="1"/>
          </p:cNvPicPr>
          <p:nvPr/>
        </p:nvPicPr>
        <p:blipFill>
          <a:blip r:embed="rId2"/>
          <a:stretch>
            <a:fillRect/>
          </a:stretch>
        </p:blipFill>
        <p:spPr>
          <a:xfrm>
            <a:off x="209727" y="1365614"/>
            <a:ext cx="8724545" cy="3105150"/>
          </a:xfrm>
          <a:prstGeom prst="rect">
            <a:avLst/>
          </a:prstGeom>
        </p:spPr>
      </p:pic>
    </p:spTree>
    <p:extLst>
      <p:ext uri="{BB962C8B-B14F-4D97-AF65-F5344CB8AC3E}">
        <p14:creationId xmlns:p14="http://schemas.microsoft.com/office/powerpoint/2010/main" val="9831421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9E81C-413B-CF38-0598-849A7D0C4902}"/>
              </a:ext>
            </a:extLst>
          </p:cNvPr>
          <p:cNvSpPr>
            <a:spLocks noGrp="1"/>
          </p:cNvSpPr>
          <p:nvPr>
            <p:ph type="title"/>
          </p:nvPr>
        </p:nvSpPr>
        <p:spPr/>
        <p:txBody>
          <a:bodyPr/>
          <a:lstStyle/>
          <a:p>
            <a:r>
              <a:rPr lang="en-US" dirty="0"/>
              <a:t>Dashboard Review</a:t>
            </a:r>
          </a:p>
        </p:txBody>
      </p:sp>
      <p:sp>
        <p:nvSpPr>
          <p:cNvPr id="3" name="Content Placeholder 2">
            <a:extLst>
              <a:ext uri="{FF2B5EF4-FFF2-40B4-BE49-F238E27FC236}">
                <a16:creationId xmlns:a16="http://schemas.microsoft.com/office/drawing/2014/main" id="{D2879892-C039-8451-B226-DABBD632FC43}"/>
              </a:ext>
            </a:extLst>
          </p:cNvPr>
          <p:cNvSpPr>
            <a:spLocks noGrp="1"/>
          </p:cNvSpPr>
          <p:nvPr>
            <p:ph idx="1"/>
          </p:nvPr>
        </p:nvSpPr>
        <p:spPr>
          <a:xfrm>
            <a:off x="1295400" y="4876800"/>
            <a:ext cx="7543800" cy="762000"/>
          </a:xfrm>
        </p:spPr>
        <p:txBody>
          <a:bodyPr/>
          <a:lstStyle/>
          <a:p>
            <a:pPr marL="0" indent="0">
              <a:buNone/>
            </a:pPr>
            <a:r>
              <a:rPr lang="en-US" dirty="0"/>
              <a:t> </a:t>
            </a:r>
          </a:p>
        </p:txBody>
      </p:sp>
      <p:sp>
        <p:nvSpPr>
          <p:cNvPr id="4" name="Slide Number Placeholder 3">
            <a:extLst>
              <a:ext uri="{FF2B5EF4-FFF2-40B4-BE49-F238E27FC236}">
                <a16:creationId xmlns:a16="http://schemas.microsoft.com/office/drawing/2014/main" id="{03BFF45F-6F0E-BA2C-949E-2F3E33BA0B1E}"/>
              </a:ext>
            </a:extLst>
          </p:cNvPr>
          <p:cNvSpPr>
            <a:spLocks noGrp="1"/>
          </p:cNvSpPr>
          <p:nvPr>
            <p:ph type="sldNum" sz="quarter" idx="11"/>
          </p:nvPr>
        </p:nvSpPr>
        <p:spPr/>
        <p:txBody>
          <a:bodyPr/>
          <a:lstStyle/>
          <a:p>
            <a:fld id="{A1EE5989-1E85-411A-8B38-1A7DA0EBA3A1}" type="slidenum">
              <a:rPr lang="en-US" smtClean="0"/>
              <a:pPr/>
              <a:t>15</a:t>
            </a:fld>
            <a:endParaRPr lang="en-US" dirty="0"/>
          </a:p>
        </p:txBody>
      </p:sp>
      <p:sp>
        <p:nvSpPr>
          <p:cNvPr id="9" name="TextBox 8">
            <a:extLst>
              <a:ext uri="{FF2B5EF4-FFF2-40B4-BE49-F238E27FC236}">
                <a16:creationId xmlns:a16="http://schemas.microsoft.com/office/drawing/2014/main" id="{843B6012-C252-CFD7-1895-F3CFAD2B0F48}"/>
              </a:ext>
            </a:extLst>
          </p:cNvPr>
          <p:cNvSpPr txBox="1"/>
          <p:nvPr/>
        </p:nvSpPr>
        <p:spPr>
          <a:xfrm>
            <a:off x="1905000" y="4609612"/>
            <a:ext cx="6790404" cy="1446550"/>
          </a:xfrm>
          <a:prstGeom prst="rect">
            <a:avLst/>
          </a:prstGeom>
          <a:noFill/>
        </p:spPr>
        <p:txBody>
          <a:bodyPr wrap="square" rtlCol="0">
            <a:spAutoFit/>
          </a:bodyPr>
          <a:lstStyle/>
          <a:p>
            <a:pPr algn="just"/>
            <a:r>
              <a:rPr lang="en-US" sz="2200" dirty="0">
                <a:solidFill>
                  <a:srgbClr val="996600"/>
                </a:solidFill>
                <a:latin typeface="+mn-lt"/>
              </a:rPr>
              <a:t>The My Tasks panel is a customizable panel that shows all pending tasks for your location, regardless of the due date. Select each task name to see each pending new hire under that task type.</a:t>
            </a:r>
          </a:p>
        </p:txBody>
      </p:sp>
      <p:pic>
        <p:nvPicPr>
          <p:cNvPr id="7" name="Picture 6">
            <a:extLst>
              <a:ext uri="{FF2B5EF4-FFF2-40B4-BE49-F238E27FC236}">
                <a16:creationId xmlns:a16="http://schemas.microsoft.com/office/drawing/2014/main" id="{F07F10B6-2BAD-68E2-ADA3-0E11293E7C1A}"/>
              </a:ext>
            </a:extLst>
          </p:cNvPr>
          <p:cNvPicPr>
            <a:picLocks noChangeAspect="1"/>
          </p:cNvPicPr>
          <p:nvPr/>
        </p:nvPicPr>
        <p:blipFill>
          <a:blip r:embed="rId2"/>
          <a:stretch>
            <a:fillRect/>
          </a:stretch>
        </p:blipFill>
        <p:spPr>
          <a:xfrm>
            <a:off x="314453" y="1371600"/>
            <a:ext cx="8539163" cy="3107212"/>
          </a:xfrm>
          <a:prstGeom prst="rect">
            <a:avLst/>
          </a:prstGeom>
        </p:spPr>
      </p:pic>
    </p:spTree>
    <p:extLst>
      <p:ext uri="{BB962C8B-B14F-4D97-AF65-F5344CB8AC3E}">
        <p14:creationId xmlns:p14="http://schemas.microsoft.com/office/powerpoint/2010/main" val="42648862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F06A9-A70D-B440-A920-6B14AB03B78A}"/>
              </a:ext>
            </a:extLst>
          </p:cNvPr>
          <p:cNvSpPr>
            <a:spLocks noGrp="1"/>
          </p:cNvSpPr>
          <p:nvPr>
            <p:ph type="title"/>
          </p:nvPr>
        </p:nvSpPr>
        <p:spPr/>
        <p:txBody>
          <a:bodyPr/>
          <a:lstStyle/>
          <a:p>
            <a:r>
              <a:rPr lang="en-US" dirty="0"/>
              <a:t>Initiating an I-9</a:t>
            </a:r>
          </a:p>
        </p:txBody>
      </p:sp>
      <p:sp>
        <p:nvSpPr>
          <p:cNvPr id="3" name="Content Placeholder 2">
            <a:extLst>
              <a:ext uri="{FF2B5EF4-FFF2-40B4-BE49-F238E27FC236}">
                <a16:creationId xmlns:a16="http://schemas.microsoft.com/office/drawing/2014/main" id="{7BCC5B6B-386E-04DA-593B-C37E9DAF8813}"/>
              </a:ext>
            </a:extLst>
          </p:cNvPr>
          <p:cNvSpPr>
            <a:spLocks noGrp="1"/>
          </p:cNvSpPr>
          <p:nvPr>
            <p:ph idx="1"/>
          </p:nvPr>
        </p:nvSpPr>
        <p:spPr>
          <a:xfrm>
            <a:off x="304800" y="914400"/>
            <a:ext cx="8534400" cy="4495800"/>
          </a:xfrm>
        </p:spPr>
        <p:txBody>
          <a:bodyPr/>
          <a:lstStyle/>
          <a:p>
            <a:r>
              <a:rPr lang="en-US" dirty="0">
                <a:solidFill>
                  <a:srgbClr val="996633"/>
                </a:solidFill>
              </a:rPr>
              <a:t>To initiate an I-9 for your new hire, complete the </a:t>
            </a:r>
            <a:r>
              <a:rPr lang="en-US" dirty="0">
                <a:solidFill>
                  <a:srgbClr val="865B1E"/>
                </a:solidFill>
                <a:hlinkClick r:id="rId2">
                  <a:extLst>
                    <a:ext uri="{A12FA001-AC4F-418D-AE19-62706E023703}">
                      <ahyp:hlinkClr xmlns:ahyp="http://schemas.microsoft.com/office/drawing/2018/hyperlinkcolor" val="tx"/>
                    </a:ext>
                  </a:extLst>
                </a:hlinkClick>
              </a:rPr>
              <a:t>New Hire I-9 Request Google Form</a:t>
            </a:r>
            <a:r>
              <a:rPr lang="en-US" dirty="0">
                <a:solidFill>
                  <a:srgbClr val="865B1E"/>
                </a:solidFill>
              </a:rPr>
              <a:t>.</a:t>
            </a:r>
          </a:p>
          <a:p>
            <a:r>
              <a:rPr lang="en-US" dirty="0">
                <a:solidFill>
                  <a:srgbClr val="996633"/>
                </a:solidFill>
              </a:rPr>
              <a:t>Human Resources will review the request to ensure that the new hire does not already have a pending or completed I-9.</a:t>
            </a:r>
          </a:p>
          <a:p>
            <a:r>
              <a:rPr lang="en-US" dirty="0">
                <a:solidFill>
                  <a:srgbClr val="996633"/>
                </a:solidFill>
              </a:rPr>
              <a:t>If they do not, HR will initiate the I-9 for the student. I-9s are bulk-initiated at the end of each business day.</a:t>
            </a:r>
          </a:p>
          <a:p>
            <a:r>
              <a:rPr lang="en-US" dirty="0">
                <a:solidFill>
                  <a:srgbClr val="996633"/>
                </a:solidFill>
              </a:rPr>
              <a:t>Once the new hire completes Section 1, their name will appear as a pending task on your Equifax dashboard.</a:t>
            </a:r>
          </a:p>
          <a:p>
            <a:endParaRPr lang="en-US" dirty="0">
              <a:solidFill>
                <a:srgbClr val="865B1E"/>
              </a:solidFill>
            </a:endParaRPr>
          </a:p>
        </p:txBody>
      </p:sp>
      <p:sp>
        <p:nvSpPr>
          <p:cNvPr id="4" name="Slide Number Placeholder 3">
            <a:extLst>
              <a:ext uri="{FF2B5EF4-FFF2-40B4-BE49-F238E27FC236}">
                <a16:creationId xmlns:a16="http://schemas.microsoft.com/office/drawing/2014/main" id="{384B4998-CBAF-DD8A-32BB-3E7A541F219F}"/>
              </a:ext>
            </a:extLst>
          </p:cNvPr>
          <p:cNvSpPr>
            <a:spLocks noGrp="1"/>
          </p:cNvSpPr>
          <p:nvPr>
            <p:ph type="sldNum" sz="quarter" idx="11"/>
          </p:nvPr>
        </p:nvSpPr>
        <p:spPr/>
        <p:txBody>
          <a:bodyPr/>
          <a:lstStyle/>
          <a:p>
            <a:fld id="{A1EE5989-1E85-411A-8B38-1A7DA0EBA3A1}" type="slidenum">
              <a:rPr lang="en-US" smtClean="0"/>
              <a:pPr/>
              <a:t>16</a:t>
            </a:fld>
            <a:endParaRPr lang="en-US" dirty="0"/>
          </a:p>
        </p:txBody>
      </p:sp>
    </p:spTree>
    <p:extLst>
      <p:ext uri="{BB962C8B-B14F-4D97-AF65-F5344CB8AC3E}">
        <p14:creationId xmlns:p14="http://schemas.microsoft.com/office/powerpoint/2010/main" val="9853453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57E94-1940-ADCD-19C2-EA611C237DE1}"/>
              </a:ext>
            </a:extLst>
          </p:cNvPr>
          <p:cNvSpPr>
            <a:spLocks noGrp="1"/>
          </p:cNvSpPr>
          <p:nvPr>
            <p:ph type="title"/>
          </p:nvPr>
        </p:nvSpPr>
        <p:spPr/>
        <p:txBody>
          <a:bodyPr/>
          <a:lstStyle/>
          <a:p>
            <a:r>
              <a:rPr lang="en-US" dirty="0"/>
              <a:t>Section 1 - New Hire Experience</a:t>
            </a:r>
          </a:p>
        </p:txBody>
      </p:sp>
      <p:sp>
        <p:nvSpPr>
          <p:cNvPr id="3" name="Content Placeholder 2">
            <a:extLst>
              <a:ext uri="{FF2B5EF4-FFF2-40B4-BE49-F238E27FC236}">
                <a16:creationId xmlns:a16="http://schemas.microsoft.com/office/drawing/2014/main" id="{9A37BEE5-903F-D3DE-8523-44AABA317E0A}"/>
              </a:ext>
            </a:extLst>
          </p:cNvPr>
          <p:cNvSpPr>
            <a:spLocks noGrp="1"/>
          </p:cNvSpPr>
          <p:nvPr>
            <p:ph idx="1"/>
          </p:nvPr>
        </p:nvSpPr>
        <p:spPr>
          <a:xfrm>
            <a:off x="1295400" y="1447800"/>
            <a:ext cx="7543800" cy="4495800"/>
          </a:xfrm>
        </p:spPr>
        <p:txBody>
          <a:bodyPr/>
          <a:lstStyle/>
          <a:p>
            <a:pPr marL="0" indent="0">
              <a:buNone/>
            </a:pPr>
            <a:r>
              <a:rPr lang="en-US" dirty="0"/>
              <a:t> </a:t>
            </a:r>
          </a:p>
          <a:p>
            <a:pPr marL="0" indent="0">
              <a:buNone/>
            </a:pPr>
            <a:endParaRPr lang="en-US" dirty="0"/>
          </a:p>
        </p:txBody>
      </p:sp>
      <p:sp>
        <p:nvSpPr>
          <p:cNvPr id="4" name="Slide Number Placeholder 3">
            <a:extLst>
              <a:ext uri="{FF2B5EF4-FFF2-40B4-BE49-F238E27FC236}">
                <a16:creationId xmlns:a16="http://schemas.microsoft.com/office/drawing/2014/main" id="{D7C7C02C-E51C-552B-CCF5-6C495A60BBCD}"/>
              </a:ext>
            </a:extLst>
          </p:cNvPr>
          <p:cNvSpPr>
            <a:spLocks noGrp="1"/>
          </p:cNvSpPr>
          <p:nvPr>
            <p:ph type="sldNum" sz="quarter" idx="11"/>
          </p:nvPr>
        </p:nvSpPr>
        <p:spPr/>
        <p:txBody>
          <a:bodyPr/>
          <a:lstStyle/>
          <a:p>
            <a:fld id="{A1EE5989-1E85-411A-8B38-1A7DA0EBA3A1}" type="slidenum">
              <a:rPr lang="en-US" smtClean="0"/>
              <a:pPr/>
              <a:t>17</a:t>
            </a:fld>
            <a:endParaRPr lang="en-US" dirty="0"/>
          </a:p>
        </p:txBody>
      </p:sp>
      <p:sp>
        <p:nvSpPr>
          <p:cNvPr id="8" name="TextBox 7">
            <a:extLst>
              <a:ext uri="{FF2B5EF4-FFF2-40B4-BE49-F238E27FC236}">
                <a16:creationId xmlns:a16="http://schemas.microsoft.com/office/drawing/2014/main" id="{B75A4B84-728A-88CC-6D19-E6DBA4FA3A4B}"/>
              </a:ext>
            </a:extLst>
          </p:cNvPr>
          <p:cNvSpPr txBox="1"/>
          <p:nvPr/>
        </p:nvSpPr>
        <p:spPr>
          <a:xfrm>
            <a:off x="1981200" y="5466546"/>
            <a:ext cx="6999292" cy="707886"/>
          </a:xfrm>
          <a:prstGeom prst="rect">
            <a:avLst/>
          </a:prstGeom>
          <a:noFill/>
        </p:spPr>
        <p:txBody>
          <a:bodyPr wrap="square" rtlCol="0">
            <a:spAutoFit/>
          </a:bodyPr>
          <a:lstStyle/>
          <a:p>
            <a:r>
              <a:rPr lang="en-US" sz="2800" dirty="0">
                <a:solidFill>
                  <a:srgbClr val="996633"/>
                </a:solidFill>
                <a:latin typeface="+mn-lt"/>
              </a:rPr>
              <a:t>Hover over the above video and press Play.</a:t>
            </a:r>
          </a:p>
          <a:p>
            <a:r>
              <a:rPr lang="en-US" sz="1200" dirty="0">
                <a:solidFill>
                  <a:srgbClr val="996633"/>
                </a:solidFill>
                <a:latin typeface="+mn-lt"/>
              </a:rPr>
              <a:t>Note: disregard any information about I-9 Anywhere. Rowan does not utilize this service.</a:t>
            </a:r>
          </a:p>
        </p:txBody>
      </p:sp>
      <p:pic>
        <p:nvPicPr>
          <p:cNvPr id="5" name="Screen Recording 4">
            <a:hlinkClick r:id="" action="ppaction://media"/>
            <a:extLst>
              <a:ext uri="{FF2B5EF4-FFF2-40B4-BE49-F238E27FC236}">
                <a16:creationId xmlns:a16="http://schemas.microsoft.com/office/drawing/2014/main" id="{2F2BE5B3-7FD5-4D61-6654-B19DC8DA419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03312" y="1047875"/>
            <a:ext cx="7737376" cy="4325408"/>
          </a:xfrm>
          <a:prstGeom prst="rect">
            <a:avLst/>
          </a:prstGeom>
        </p:spPr>
      </p:pic>
    </p:spTree>
    <p:extLst>
      <p:ext uri="{BB962C8B-B14F-4D97-AF65-F5344CB8AC3E}">
        <p14:creationId xmlns:p14="http://schemas.microsoft.com/office/powerpoint/2010/main" val="3700583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66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B0B55-5528-F65B-F86F-0365D397C45D}"/>
              </a:ext>
            </a:extLst>
          </p:cNvPr>
          <p:cNvSpPr>
            <a:spLocks noGrp="1"/>
          </p:cNvSpPr>
          <p:nvPr>
            <p:ph type="title"/>
          </p:nvPr>
        </p:nvSpPr>
        <p:spPr/>
        <p:txBody>
          <a:bodyPr/>
          <a:lstStyle/>
          <a:p>
            <a:r>
              <a:rPr lang="en-US" dirty="0"/>
              <a:t>Completing Section 2</a:t>
            </a:r>
          </a:p>
        </p:txBody>
      </p:sp>
      <p:sp>
        <p:nvSpPr>
          <p:cNvPr id="4" name="Slide Number Placeholder 3">
            <a:extLst>
              <a:ext uri="{FF2B5EF4-FFF2-40B4-BE49-F238E27FC236}">
                <a16:creationId xmlns:a16="http://schemas.microsoft.com/office/drawing/2014/main" id="{D892EBBE-FD2D-B187-DD46-AE083DE4C16D}"/>
              </a:ext>
            </a:extLst>
          </p:cNvPr>
          <p:cNvSpPr>
            <a:spLocks noGrp="1"/>
          </p:cNvSpPr>
          <p:nvPr>
            <p:ph type="sldNum" sz="quarter" idx="11"/>
          </p:nvPr>
        </p:nvSpPr>
        <p:spPr/>
        <p:txBody>
          <a:bodyPr/>
          <a:lstStyle/>
          <a:p>
            <a:fld id="{A1EE5989-1E85-411A-8B38-1A7DA0EBA3A1}" type="slidenum">
              <a:rPr lang="en-US" smtClean="0"/>
              <a:pPr/>
              <a:t>18</a:t>
            </a:fld>
            <a:endParaRPr lang="en-US" dirty="0"/>
          </a:p>
        </p:txBody>
      </p:sp>
      <p:sp>
        <p:nvSpPr>
          <p:cNvPr id="7" name="Content Placeholder 6">
            <a:extLst>
              <a:ext uri="{FF2B5EF4-FFF2-40B4-BE49-F238E27FC236}">
                <a16:creationId xmlns:a16="http://schemas.microsoft.com/office/drawing/2014/main" id="{8294145C-F1B3-5C1A-A123-485C0F132EE9}"/>
              </a:ext>
            </a:extLst>
          </p:cNvPr>
          <p:cNvSpPr>
            <a:spLocks noGrp="1"/>
          </p:cNvSpPr>
          <p:nvPr>
            <p:ph idx="1"/>
          </p:nvPr>
        </p:nvSpPr>
        <p:spPr>
          <a:xfrm>
            <a:off x="2008094" y="5724852"/>
            <a:ext cx="6858000" cy="533400"/>
          </a:xfrm>
        </p:spPr>
        <p:txBody>
          <a:bodyPr/>
          <a:lstStyle/>
          <a:p>
            <a:pPr marL="0" indent="0">
              <a:buNone/>
            </a:pPr>
            <a:r>
              <a:rPr lang="en-US" dirty="0">
                <a:solidFill>
                  <a:srgbClr val="996633"/>
                </a:solidFill>
                <a:latin typeface="+mn-lt"/>
              </a:rPr>
              <a:t>Hover over the above video and press Play.</a:t>
            </a:r>
          </a:p>
          <a:p>
            <a:endParaRPr lang="en-US" dirty="0"/>
          </a:p>
        </p:txBody>
      </p:sp>
      <p:pic>
        <p:nvPicPr>
          <p:cNvPr id="3" name="Screen Recording 2">
            <a:hlinkClick r:id="" action="ppaction://media"/>
            <a:extLst>
              <a:ext uri="{FF2B5EF4-FFF2-40B4-BE49-F238E27FC236}">
                <a16:creationId xmlns:a16="http://schemas.microsoft.com/office/drawing/2014/main" id="{D3BC9FF3-B89E-379A-9917-F9505C203E9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15641" y="1066800"/>
            <a:ext cx="7912717" cy="4423429"/>
          </a:xfrm>
          <a:prstGeom prst="rect">
            <a:avLst/>
          </a:prstGeom>
        </p:spPr>
      </p:pic>
    </p:spTree>
    <p:extLst>
      <p:ext uri="{BB962C8B-B14F-4D97-AF65-F5344CB8AC3E}">
        <p14:creationId xmlns:p14="http://schemas.microsoft.com/office/powerpoint/2010/main" val="307777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96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FFA95-9BCE-2FE1-8E60-00B92B19D556}"/>
              </a:ext>
            </a:extLst>
          </p:cNvPr>
          <p:cNvSpPr>
            <a:spLocks noGrp="1"/>
          </p:cNvSpPr>
          <p:nvPr>
            <p:ph type="title"/>
          </p:nvPr>
        </p:nvSpPr>
        <p:spPr/>
        <p:txBody>
          <a:bodyPr/>
          <a:lstStyle/>
          <a:p>
            <a:r>
              <a:rPr lang="en-US" dirty="0"/>
              <a:t>Completing Section 2 for International Employees</a:t>
            </a:r>
          </a:p>
        </p:txBody>
      </p:sp>
      <p:sp>
        <p:nvSpPr>
          <p:cNvPr id="3" name="Content Placeholder 2">
            <a:extLst>
              <a:ext uri="{FF2B5EF4-FFF2-40B4-BE49-F238E27FC236}">
                <a16:creationId xmlns:a16="http://schemas.microsoft.com/office/drawing/2014/main" id="{89A103FE-7670-9569-28C2-FFEEAF05CD4F}"/>
              </a:ext>
            </a:extLst>
          </p:cNvPr>
          <p:cNvSpPr>
            <a:spLocks noGrp="1"/>
          </p:cNvSpPr>
          <p:nvPr>
            <p:ph idx="1"/>
          </p:nvPr>
        </p:nvSpPr>
        <p:spPr>
          <a:xfrm>
            <a:off x="274329" y="4105835"/>
            <a:ext cx="8542459" cy="4495800"/>
          </a:xfrm>
        </p:spPr>
        <p:txBody>
          <a:bodyPr/>
          <a:lstStyle/>
          <a:p>
            <a:r>
              <a:rPr lang="en-US" sz="2000" dirty="0"/>
              <a:t>When completing Section 2 for an international student worker, select </a:t>
            </a:r>
            <a:r>
              <a:rPr lang="en-US" sz="2000" b="1" dirty="0"/>
              <a:t>Foreign Passport</a:t>
            </a:r>
            <a:r>
              <a:rPr lang="en-US" sz="2000" dirty="0"/>
              <a:t>, then </a:t>
            </a:r>
            <a:r>
              <a:rPr lang="en-US" sz="2000" b="1" dirty="0"/>
              <a:t>I-94 or I-94A and I-20 </a:t>
            </a:r>
            <a:r>
              <a:rPr lang="en-US" sz="2000" dirty="0"/>
              <a:t>as the document selection.</a:t>
            </a:r>
          </a:p>
          <a:p>
            <a:r>
              <a:rPr lang="en-US" sz="2000" dirty="0"/>
              <a:t>When entering the I-20 information, be sure to select the </a:t>
            </a:r>
            <a:r>
              <a:rPr lang="en-US" sz="2000" b="1" dirty="0"/>
              <a:t>Employed on Campus</a:t>
            </a:r>
            <a:r>
              <a:rPr lang="en-US" sz="2000" dirty="0"/>
              <a:t> box and enter Rowan University as the I-20 Issuing Authority.</a:t>
            </a:r>
          </a:p>
        </p:txBody>
      </p:sp>
      <p:sp>
        <p:nvSpPr>
          <p:cNvPr id="4" name="Slide Number Placeholder 3">
            <a:extLst>
              <a:ext uri="{FF2B5EF4-FFF2-40B4-BE49-F238E27FC236}">
                <a16:creationId xmlns:a16="http://schemas.microsoft.com/office/drawing/2014/main" id="{CC576F42-D0FF-08EE-3192-138A5E69C295}"/>
              </a:ext>
            </a:extLst>
          </p:cNvPr>
          <p:cNvSpPr>
            <a:spLocks noGrp="1"/>
          </p:cNvSpPr>
          <p:nvPr>
            <p:ph type="sldNum" sz="quarter" idx="11"/>
          </p:nvPr>
        </p:nvSpPr>
        <p:spPr/>
        <p:txBody>
          <a:bodyPr/>
          <a:lstStyle/>
          <a:p>
            <a:fld id="{A1EE5989-1E85-411A-8B38-1A7DA0EBA3A1}" type="slidenum">
              <a:rPr lang="en-US" smtClean="0"/>
              <a:pPr/>
              <a:t>19</a:t>
            </a:fld>
            <a:endParaRPr lang="en-US" dirty="0"/>
          </a:p>
        </p:txBody>
      </p:sp>
      <p:pic>
        <p:nvPicPr>
          <p:cNvPr id="8" name="Picture 7">
            <a:extLst>
              <a:ext uri="{FF2B5EF4-FFF2-40B4-BE49-F238E27FC236}">
                <a16:creationId xmlns:a16="http://schemas.microsoft.com/office/drawing/2014/main" id="{4C9E596C-086C-D506-87C7-5DB9A0E08E7B}"/>
              </a:ext>
            </a:extLst>
          </p:cNvPr>
          <p:cNvPicPr>
            <a:picLocks noChangeAspect="1"/>
          </p:cNvPicPr>
          <p:nvPr/>
        </p:nvPicPr>
        <p:blipFill>
          <a:blip r:embed="rId2"/>
          <a:stretch>
            <a:fillRect/>
          </a:stretch>
        </p:blipFill>
        <p:spPr>
          <a:xfrm>
            <a:off x="221449" y="1447800"/>
            <a:ext cx="8568446" cy="2667000"/>
          </a:xfrm>
          <a:prstGeom prst="rect">
            <a:avLst/>
          </a:prstGeom>
        </p:spPr>
      </p:pic>
    </p:spTree>
    <p:extLst>
      <p:ext uri="{BB962C8B-B14F-4D97-AF65-F5344CB8AC3E}">
        <p14:creationId xmlns:p14="http://schemas.microsoft.com/office/powerpoint/2010/main" val="32712007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CFA43-BD5E-8DEE-625E-C5A1464C0BD3}"/>
              </a:ext>
            </a:extLst>
          </p:cNvPr>
          <p:cNvSpPr>
            <a:spLocks noGrp="1"/>
          </p:cNvSpPr>
          <p:nvPr>
            <p:ph type="title"/>
          </p:nvPr>
        </p:nvSpPr>
        <p:spPr/>
        <p:txBody>
          <a:bodyPr/>
          <a:lstStyle/>
          <a:p>
            <a:r>
              <a:rPr lang="en-US" dirty="0"/>
              <a:t>Supplement B: Rehires and Reverifications</a:t>
            </a:r>
          </a:p>
        </p:txBody>
      </p:sp>
      <p:sp>
        <p:nvSpPr>
          <p:cNvPr id="3" name="Content Placeholder 2">
            <a:extLst>
              <a:ext uri="{FF2B5EF4-FFF2-40B4-BE49-F238E27FC236}">
                <a16:creationId xmlns:a16="http://schemas.microsoft.com/office/drawing/2014/main" id="{F713CF02-F771-D1A1-552E-7C1FFE0749C3}"/>
              </a:ext>
            </a:extLst>
          </p:cNvPr>
          <p:cNvSpPr>
            <a:spLocks noGrp="1"/>
          </p:cNvSpPr>
          <p:nvPr>
            <p:ph idx="1"/>
          </p:nvPr>
        </p:nvSpPr>
        <p:spPr>
          <a:xfrm>
            <a:off x="304800" y="1531937"/>
            <a:ext cx="8534400" cy="4495800"/>
          </a:xfrm>
        </p:spPr>
        <p:txBody>
          <a:bodyPr/>
          <a:lstStyle/>
          <a:p>
            <a:r>
              <a:rPr lang="en-US" dirty="0"/>
              <a:t>Supplement B is used to reverify work authorization for international employees and for rehiring employees that have not worked in more than a year but completed their I-9 less than three years ago.</a:t>
            </a:r>
          </a:p>
          <a:p>
            <a:r>
              <a:rPr lang="en-US" dirty="0"/>
              <a:t>HR will process any Supplement Bs that populate in your task lists.</a:t>
            </a:r>
          </a:p>
          <a:p>
            <a:pPr marL="0" indent="0">
              <a:buNone/>
            </a:pPr>
            <a:endParaRPr lang="en-US" dirty="0"/>
          </a:p>
        </p:txBody>
      </p:sp>
      <p:sp>
        <p:nvSpPr>
          <p:cNvPr id="4" name="Slide Number Placeholder 3">
            <a:extLst>
              <a:ext uri="{FF2B5EF4-FFF2-40B4-BE49-F238E27FC236}">
                <a16:creationId xmlns:a16="http://schemas.microsoft.com/office/drawing/2014/main" id="{882C0C63-4B34-2A39-986A-004A613F941D}"/>
              </a:ext>
            </a:extLst>
          </p:cNvPr>
          <p:cNvSpPr>
            <a:spLocks noGrp="1"/>
          </p:cNvSpPr>
          <p:nvPr>
            <p:ph type="sldNum" sz="quarter" idx="11"/>
          </p:nvPr>
        </p:nvSpPr>
        <p:spPr/>
        <p:txBody>
          <a:bodyPr/>
          <a:lstStyle/>
          <a:p>
            <a:fld id="{A1EE5989-1E85-411A-8B38-1A7DA0EBA3A1}" type="slidenum">
              <a:rPr lang="en-US" smtClean="0"/>
              <a:pPr/>
              <a:t>20</a:t>
            </a:fld>
            <a:endParaRPr lang="en-US" dirty="0"/>
          </a:p>
        </p:txBody>
      </p:sp>
    </p:spTree>
    <p:extLst>
      <p:ext uri="{BB962C8B-B14F-4D97-AF65-F5344CB8AC3E}">
        <p14:creationId xmlns:p14="http://schemas.microsoft.com/office/powerpoint/2010/main" val="30266373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I-9 Contacts</a:t>
            </a:r>
          </a:p>
        </p:txBody>
      </p:sp>
      <p:sp>
        <p:nvSpPr>
          <p:cNvPr id="3" name="Content Placeholder 2"/>
          <p:cNvSpPr>
            <a:spLocks noGrp="1"/>
          </p:cNvSpPr>
          <p:nvPr>
            <p:ph idx="1"/>
          </p:nvPr>
        </p:nvSpPr>
        <p:spPr>
          <a:xfrm>
            <a:off x="304800" y="1295400"/>
            <a:ext cx="7543800" cy="2286000"/>
          </a:xfrm>
        </p:spPr>
        <p:txBody>
          <a:bodyPr/>
          <a:lstStyle/>
          <a:p>
            <a:r>
              <a:rPr lang="en-US" dirty="0"/>
              <a:t>HR I-9 Team, </a:t>
            </a:r>
            <a:r>
              <a:rPr lang="en-US" dirty="0">
                <a:hlinkClick r:id="rId2"/>
              </a:rPr>
              <a:t>hri9@rowan.edu</a:t>
            </a:r>
            <a:endParaRPr lang="en-US" dirty="0"/>
          </a:p>
          <a:p>
            <a:pPr marL="0" indent="0">
              <a:buNone/>
            </a:pPr>
            <a:r>
              <a:rPr lang="en-US" dirty="0"/>
              <a:t>	856-256-4134</a:t>
            </a:r>
          </a:p>
          <a:p>
            <a:r>
              <a:rPr lang="en-US" dirty="0"/>
              <a:t>Payton Reilly, </a:t>
            </a:r>
            <a:r>
              <a:rPr lang="en-US" dirty="0">
                <a:hlinkClick r:id="rId3"/>
              </a:rPr>
              <a:t>reillypa@rowan.edu</a:t>
            </a:r>
            <a:endParaRPr lang="en-US" dirty="0"/>
          </a:p>
          <a:p>
            <a:pPr marL="0" indent="0">
              <a:buNone/>
            </a:pPr>
            <a:r>
              <a:rPr lang="en-US" dirty="0"/>
              <a:t>	Ext. 65237</a:t>
            </a:r>
          </a:p>
          <a:p>
            <a:r>
              <a:rPr lang="en-US" dirty="0"/>
              <a:t>Sonia Bodden, </a:t>
            </a:r>
            <a:r>
              <a:rPr lang="en-US" dirty="0">
                <a:hlinkClick r:id="rId4"/>
              </a:rPr>
              <a:t>bodden@rowan.edu</a:t>
            </a:r>
            <a:endParaRPr lang="en-US" dirty="0"/>
          </a:p>
          <a:p>
            <a:pPr marL="0" indent="0">
              <a:buNone/>
            </a:pPr>
            <a:r>
              <a:rPr lang="en-US" dirty="0"/>
              <a:t>	Ext. 53366</a:t>
            </a:r>
          </a:p>
        </p:txBody>
      </p:sp>
      <p:sp>
        <p:nvSpPr>
          <p:cNvPr id="4" name="Slide Number Placeholder 3"/>
          <p:cNvSpPr>
            <a:spLocks noGrp="1"/>
          </p:cNvSpPr>
          <p:nvPr>
            <p:ph type="sldNum" sz="quarter" idx="11"/>
          </p:nvPr>
        </p:nvSpPr>
        <p:spPr/>
        <p:txBody>
          <a:bodyPr/>
          <a:lstStyle/>
          <a:p>
            <a:fld id="{A1EE5989-1E85-411A-8B38-1A7DA0EBA3A1}" type="slidenum">
              <a:rPr lang="en-US" smtClean="0"/>
              <a:pPr/>
              <a:t>3</a:t>
            </a:fld>
            <a:endParaRPr lang="en-US" dirty="0"/>
          </a:p>
        </p:txBody>
      </p:sp>
    </p:spTree>
    <p:extLst>
      <p:ext uri="{BB962C8B-B14F-4D97-AF65-F5344CB8AC3E}">
        <p14:creationId xmlns:p14="http://schemas.microsoft.com/office/powerpoint/2010/main" val="29580504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Information</a:t>
            </a:r>
          </a:p>
        </p:txBody>
      </p:sp>
      <p:sp>
        <p:nvSpPr>
          <p:cNvPr id="3" name="Content Placeholder 2"/>
          <p:cNvSpPr>
            <a:spLocks noGrp="1"/>
          </p:cNvSpPr>
          <p:nvPr>
            <p:ph idx="1"/>
          </p:nvPr>
        </p:nvSpPr>
        <p:spPr>
          <a:xfrm>
            <a:off x="295940" y="1790700"/>
            <a:ext cx="8534400" cy="3276600"/>
          </a:xfrm>
        </p:spPr>
        <p:txBody>
          <a:bodyPr/>
          <a:lstStyle/>
          <a:p>
            <a:r>
              <a:rPr lang="en-US" dirty="0"/>
              <a:t>If you need access to I-9 HQ, or for any questions relating to I-9s or I-9 HQ, please email the HR I-9 team at </a:t>
            </a:r>
            <a:r>
              <a:rPr lang="en-US" dirty="0">
                <a:hlinkClick r:id="rId2"/>
              </a:rPr>
              <a:t>hri9@rowan.edu</a:t>
            </a:r>
            <a:r>
              <a:rPr lang="en-US" dirty="0"/>
              <a:t>.</a:t>
            </a:r>
          </a:p>
          <a:p>
            <a:r>
              <a:rPr lang="en-US" dirty="0"/>
              <a:t>You can review additional I-9 resources on the HR website: </a:t>
            </a:r>
            <a:r>
              <a:rPr lang="en-US" dirty="0">
                <a:hlinkClick r:id="rId3"/>
              </a:rPr>
              <a:t>https://sites.rowan.edu/hr/i9_resources.html</a:t>
            </a:r>
            <a:r>
              <a:rPr lang="en-US" dirty="0"/>
              <a:t> </a:t>
            </a:r>
          </a:p>
          <a:p>
            <a:endParaRPr lang="en-US" dirty="0"/>
          </a:p>
        </p:txBody>
      </p:sp>
      <p:sp>
        <p:nvSpPr>
          <p:cNvPr id="4" name="Slide Number Placeholder 3"/>
          <p:cNvSpPr>
            <a:spLocks noGrp="1"/>
          </p:cNvSpPr>
          <p:nvPr>
            <p:ph type="sldNum" sz="quarter" idx="11"/>
          </p:nvPr>
        </p:nvSpPr>
        <p:spPr/>
        <p:txBody>
          <a:bodyPr/>
          <a:lstStyle/>
          <a:p>
            <a:fld id="{A1EE5989-1E85-411A-8B38-1A7DA0EBA3A1}" type="slidenum">
              <a:rPr lang="en-US" smtClean="0"/>
              <a:pPr/>
              <a:t>21</a:t>
            </a:fld>
            <a:endParaRPr lang="en-US" dirty="0"/>
          </a:p>
        </p:txBody>
      </p:sp>
    </p:spTree>
    <p:extLst>
      <p:ext uri="{BB962C8B-B14F-4D97-AF65-F5344CB8AC3E}">
        <p14:creationId xmlns:p14="http://schemas.microsoft.com/office/powerpoint/2010/main" val="41017203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3962400"/>
            <a:ext cx="7772400" cy="1362075"/>
          </a:xfrm>
        </p:spPr>
        <p:txBody>
          <a:bodyPr/>
          <a:lstStyle/>
          <a:p>
            <a:r>
              <a:rPr lang="en-US" dirty="0"/>
              <a:t>General I-9 Compliance</a:t>
            </a:r>
          </a:p>
        </p:txBody>
      </p:sp>
      <p:sp>
        <p:nvSpPr>
          <p:cNvPr id="3" name="Text Placeholder 2"/>
          <p:cNvSpPr>
            <a:spLocks noGrp="1"/>
          </p:cNvSpPr>
          <p:nvPr>
            <p:ph type="body" idx="1"/>
          </p:nvPr>
        </p:nvSpPr>
        <p:spPr/>
        <p:txBody>
          <a:bodyPr/>
          <a:lstStyle/>
          <a:p>
            <a:r>
              <a:rPr lang="en-US" dirty="0"/>
              <a:t> </a:t>
            </a:r>
          </a:p>
        </p:txBody>
      </p:sp>
    </p:spTree>
    <p:extLst>
      <p:ext uri="{BB962C8B-B14F-4D97-AF65-F5344CB8AC3E}">
        <p14:creationId xmlns:p14="http://schemas.microsoft.com/office/powerpoint/2010/main" val="34135472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Completing the I-9</a:t>
            </a:r>
          </a:p>
        </p:txBody>
      </p:sp>
      <p:sp>
        <p:nvSpPr>
          <p:cNvPr id="3" name="Content Placeholder 2"/>
          <p:cNvSpPr>
            <a:spLocks noGrp="1"/>
          </p:cNvSpPr>
          <p:nvPr>
            <p:ph idx="1"/>
          </p:nvPr>
        </p:nvSpPr>
        <p:spPr>
          <a:xfrm>
            <a:off x="228600" y="1102112"/>
            <a:ext cx="8686800" cy="4267200"/>
          </a:xfrm>
        </p:spPr>
        <p:txBody>
          <a:bodyPr/>
          <a:lstStyle/>
          <a:p>
            <a:r>
              <a:rPr lang="en-US" sz="2600" dirty="0"/>
              <a:t>Anyone who is being paid by the University as an employee must have a valid I-9 on file.</a:t>
            </a:r>
          </a:p>
          <a:p>
            <a:r>
              <a:rPr lang="en-US" sz="2600" dirty="0"/>
              <a:t>Section 1 of the I-9 must be completed by the employee on or before the first day of work.</a:t>
            </a:r>
          </a:p>
          <a:p>
            <a:r>
              <a:rPr lang="en-US" sz="2600" dirty="0"/>
              <a:t>Section 2 of the I-9 must be completed by an authorized representative within 3 business days of the employee’s first day of work.</a:t>
            </a:r>
          </a:p>
          <a:p>
            <a:pPr lvl="1"/>
            <a:r>
              <a:rPr lang="en-US" sz="2200" dirty="0"/>
              <a:t>Note: If your new hire’s first day is on a Saturday/Sunday, the I-9 will be due on Wednesday.</a:t>
            </a:r>
          </a:p>
        </p:txBody>
      </p:sp>
      <p:sp>
        <p:nvSpPr>
          <p:cNvPr id="4" name="Slide Number Placeholder 3"/>
          <p:cNvSpPr>
            <a:spLocks noGrp="1"/>
          </p:cNvSpPr>
          <p:nvPr>
            <p:ph type="sldNum" sz="quarter" idx="11"/>
          </p:nvPr>
        </p:nvSpPr>
        <p:spPr/>
        <p:txBody>
          <a:bodyPr/>
          <a:lstStyle/>
          <a:p>
            <a:fld id="{A1EE5989-1E85-411A-8B38-1A7DA0EBA3A1}" type="slidenum">
              <a:rPr lang="en-US" smtClean="0"/>
              <a:pPr/>
              <a:t>5</a:t>
            </a:fld>
            <a:endParaRPr lang="en-US" dirty="0"/>
          </a:p>
        </p:txBody>
      </p:sp>
    </p:spTree>
    <p:extLst>
      <p:ext uri="{BB962C8B-B14F-4D97-AF65-F5344CB8AC3E}">
        <p14:creationId xmlns:p14="http://schemas.microsoft.com/office/powerpoint/2010/main" val="4012751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Documentation</a:t>
            </a:r>
          </a:p>
        </p:txBody>
      </p:sp>
      <p:sp>
        <p:nvSpPr>
          <p:cNvPr id="3" name="Content Placeholder 2"/>
          <p:cNvSpPr>
            <a:spLocks noGrp="1"/>
          </p:cNvSpPr>
          <p:nvPr>
            <p:ph idx="1"/>
          </p:nvPr>
        </p:nvSpPr>
        <p:spPr>
          <a:xfrm>
            <a:off x="304800" y="1066800"/>
            <a:ext cx="8610600" cy="4495800"/>
          </a:xfrm>
        </p:spPr>
        <p:txBody>
          <a:bodyPr/>
          <a:lstStyle/>
          <a:p>
            <a:r>
              <a:rPr lang="en-US" sz="2400" dirty="0"/>
              <a:t>You must view </a:t>
            </a:r>
            <a:r>
              <a:rPr lang="en-US" sz="2400" b="1" i="1" dirty="0"/>
              <a:t>original</a:t>
            </a:r>
            <a:r>
              <a:rPr lang="en-US" sz="2400" dirty="0"/>
              <a:t> documents (not scans/copies) when completing the I-9. It is against federal regulation to accept scans or copies of documents.</a:t>
            </a:r>
          </a:p>
          <a:p>
            <a:r>
              <a:rPr lang="en-US" sz="2400" dirty="0"/>
              <a:t>You may not request that a new hire bring specific documentation (i.e. Driver’s License and Social Security Card) to complete Section 2. You must provide the new hire with the list of acceptable documents and allow them to choose which documents they’d like to present (as long as they satisfy the I-9 requirements for their citizenship status).</a:t>
            </a:r>
          </a:p>
          <a:p>
            <a:r>
              <a:rPr lang="en-US" sz="2400" dirty="0"/>
              <a:t>You must scan the </a:t>
            </a:r>
            <a:r>
              <a:rPr lang="en-US" sz="2400" b="1" dirty="0"/>
              <a:t>front and back </a:t>
            </a:r>
            <a:r>
              <a:rPr lang="en-US" sz="2400" dirty="0"/>
              <a:t>of each individual document and upload the scan to I-9 HQ. Do not include any tax documents or superfluous documentation.</a:t>
            </a:r>
          </a:p>
          <a:p>
            <a:pPr marL="0" indent="0">
              <a:buNone/>
            </a:pPr>
            <a:endParaRPr lang="en-US" dirty="0"/>
          </a:p>
        </p:txBody>
      </p:sp>
      <p:sp>
        <p:nvSpPr>
          <p:cNvPr id="4" name="Slide Number Placeholder 3"/>
          <p:cNvSpPr>
            <a:spLocks noGrp="1"/>
          </p:cNvSpPr>
          <p:nvPr>
            <p:ph type="sldNum" sz="quarter" idx="11"/>
          </p:nvPr>
        </p:nvSpPr>
        <p:spPr/>
        <p:txBody>
          <a:bodyPr/>
          <a:lstStyle/>
          <a:p>
            <a:fld id="{A1EE5989-1E85-411A-8B38-1A7DA0EBA3A1}" type="slidenum">
              <a:rPr lang="en-US" smtClean="0"/>
              <a:pPr/>
              <a:t>6</a:t>
            </a:fld>
            <a:endParaRPr lang="en-US" dirty="0"/>
          </a:p>
        </p:txBody>
      </p:sp>
    </p:spTree>
    <p:extLst>
      <p:ext uri="{BB962C8B-B14F-4D97-AF65-F5344CB8AC3E}">
        <p14:creationId xmlns:p14="http://schemas.microsoft.com/office/powerpoint/2010/main" val="25837450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DD2C0-9F97-51C2-82E2-BB5AE52970E6}"/>
              </a:ext>
            </a:extLst>
          </p:cNvPr>
          <p:cNvSpPr>
            <a:spLocks noGrp="1"/>
          </p:cNvSpPr>
          <p:nvPr>
            <p:ph type="title"/>
          </p:nvPr>
        </p:nvSpPr>
        <p:spPr/>
        <p:txBody>
          <a:bodyPr/>
          <a:lstStyle/>
          <a:p>
            <a:r>
              <a:rPr lang="en-US" dirty="0"/>
              <a:t>Documentation (Cont’d)</a:t>
            </a:r>
          </a:p>
        </p:txBody>
      </p:sp>
      <p:sp>
        <p:nvSpPr>
          <p:cNvPr id="3" name="Content Placeholder 2">
            <a:extLst>
              <a:ext uri="{FF2B5EF4-FFF2-40B4-BE49-F238E27FC236}">
                <a16:creationId xmlns:a16="http://schemas.microsoft.com/office/drawing/2014/main" id="{9D6F48E6-DD7F-5F0F-A093-A3F818F1B09B}"/>
              </a:ext>
            </a:extLst>
          </p:cNvPr>
          <p:cNvSpPr>
            <a:spLocks noGrp="1"/>
          </p:cNvSpPr>
          <p:nvPr>
            <p:ph idx="1"/>
          </p:nvPr>
        </p:nvSpPr>
        <p:spPr>
          <a:xfrm>
            <a:off x="304800" y="1181100"/>
            <a:ext cx="8305800" cy="4495800"/>
          </a:xfrm>
        </p:spPr>
        <p:txBody>
          <a:bodyPr/>
          <a:lstStyle/>
          <a:p>
            <a:r>
              <a:rPr lang="en-US" dirty="0"/>
              <a:t>Note on Social Security Cards:</a:t>
            </a:r>
          </a:p>
          <a:p>
            <a:pPr lvl="1"/>
            <a:r>
              <a:rPr lang="en-US" dirty="0"/>
              <a:t>Social Security cards used as a List C document </a:t>
            </a:r>
            <a:r>
              <a:rPr lang="en-US" b="1" i="1" dirty="0"/>
              <a:t>must </a:t>
            </a:r>
            <a:r>
              <a:rPr lang="en-US" dirty="0"/>
              <a:t>be unrestricted.</a:t>
            </a:r>
          </a:p>
          <a:p>
            <a:pPr lvl="1"/>
            <a:r>
              <a:rPr lang="en-US" dirty="0"/>
              <a:t>If the Social Security Card has any annotation on it, such as “Valid for Work Only With DHS Authorization”, it </a:t>
            </a:r>
            <a:r>
              <a:rPr lang="en-US" b="1" i="1" dirty="0"/>
              <a:t>cannot</a:t>
            </a:r>
            <a:r>
              <a:rPr lang="en-US" dirty="0"/>
              <a:t> be used as a List C document. The new hire will need to present a different document to satisfy I-9 requirements.</a:t>
            </a:r>
          </a:p>
        </p:txBody>
      </p:sp>
      <p:sp>
        <p:nvSpPr>
          <p:cNvPr id="4" name="Slide Number Placeholder 3">
            <a:extLst>
              <a:ext uri="{FF2B5EF4-FFF2-40B4-BE49-F238E27FC236}">
                <a16:creationId xmlns:a16="http://schemas.microsoft.com/office/drawing/2014/main" id="{C60248D0-6E21-6C71-3555-B3D702B75875}"/>
              </a:ext>
            </a:extLst>
          </p:cNvPr>
          <p:cNvSpPr>
            <a:spLocks noGrp="1"/>
          </p:cNvSpPr>
          <p:nvPr>
            <p:ph type="sldNum" sz="quarter" idx="11"/>
          </p:nvPr>
        </p:nvSpPr>
        <p:spPr/>
        <p:txBody>
          <a:bodyPr/>
          <a:lstStyle/>
          <a:p>
            <a:fld id="{A1EE5989-1E85-411A-8B38-1A7DA0EBA3A1}" type="slidenum">
              <a:rPr lang="en-US" smtClean="0"/>
              <a:pPr/>
              <a:t>7</a:t>
            </a:fld>
            <a:endParaRPr lang="en-US" dirty="0"/>
          </a:p>
        </p:txBody>
      </p:sp>
    </p:spTree>
    <p:extLst>
      <p:ext uri="{BB962C8B-B14F-4D97-AF65-F5344CB8AC3E}">
        <p14:creationId xmlns:p14="http://schemas.microsoft.com/office/powerpoint/2010/main" val="11332318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FFA95-9BCE-2FE1-8E60-00B92B19D556}"/>
              </a:ext>
            </a:extLst>
          </p:cNvPr>
          <p:cNvSpPr>
            <a:spLocks noGrp="1"/>
          </p:cNvSpPr>
          <p:nvPr>
            <p:ph type="title"/>
          </p:nvPr>
        </p:nvSpPr>
        <p:spPr/>
        <p:txBody>
          <a:bodyPr/>
          <a:lstStyle/>
          <a:p>
            <a:r>
              <a:rPr lang="en-US" dirty="0"/>
              <a:t>International Employees</a:t>
            </a:r>
          </a:p>
        </p:txBody>
      </p:sp>
      <p:sp>
        <p:nvSpPr>
          <p:cNvPr id="3" name="Content Placeholder 2">
            <a:extLst>
              <a:ext uri="{FF2B5EF4-FFF2-40B4-BE49-F238E27FC236}">
                <a16:creationId xmlns:a16="http://schemas.microsoft.com/office/drawing/2014/main" id="{89A103FE-7670-9569-28C2-FFEEAF05CD4F}"/>
              </a:ext>
            </a:extLst>
          </p:cNvPr>
          <p:cNvSpPr>
            <a:spLocks noGrp="1"/>
          </p:cNvSpPr>
          <p:nvPr>
            <p:ph idx="1"/>
          </p:nvPr>
        </p:nvSpPr>
        <p:spPr>
          <a:xfrm>
            <a:off x="304800" y="1676400"/>
            <a:ext cx="8534400" cy="3116263"/>
          </a:xfrm>
        </p:spPr>
        <p:txBody>
          <a:bodyPr/>
          <a:lstStyle/>
          <a:p>
            <a:r>
              <a:rPr lang="en-US" dirty="0"/>
              <a:t>When you hire an international employee, they must present either an EAD card OR their Foreign Passport, I-94, and the document that gives them work authorization.</a:t>
            </a:r>
          </a:p>
          <a:p>
            <a:pPr lvl="1"/>
            <a:r>
              <a:rPr lang="en-US" dirty="0"/>
              <a:t>For international students on an F-1 visa, this form is the I-20 they receive from the International Center.</a:t>
            </a:r>
          </a:p>
          <a:p>
            <a:pPr lvl="1"/>
            <a:r>
              <a:rPr lang="en-US" dirty="0"/>
              <a:t>For other employees or visa types, please contact HR to confirm what documentation is needed.</a:t>
            </a:r>
          </a:p>
        </p:txBody>
      </p:sp>
      <p:sp>
        <p:nvSpPr>
          <p:cNvPr id="4" name="Slide Number Placeholder 3">
            <a:extLst>
              <a:ext uri="{FF2B5EF4-FFF2-40B4-BE49-F238E27FC236}">
                <a16:creationId xmlns:a16="http://schemas.microsoft.com/office/drawing/2014/main" id="{CC576F42-D0FF-08EE-3192-138A5E69C295}"/>
              </a:ext>
            </a:extLst>
          </p:cNvPr>
          <p:cNvSpPr>
            <a:spLocks noGrp="1"/>
          </p:cNvSpPr>
          <p:nvPr>
            <p:ph type="sldNum" sz="quarter" idx="11"/>
          </p:nvPr>
        </p:nvSpPr>
        <p:spPr/>
        <p:txBody>
          <a:bodyPr/>
          <a:lstStyle/>
          <a:p>
            <a:fld id="{A1EE5989-1E85-411A-8B38-1A7DA0EBA3A1}" type="slidenum">
              <a:rPr lang="en-US" smtClean="0"/>
              <a:pPr/>
              <a:t>8</a:t>
            </a:fld>
            <a:endParaRPr lang="en-US" dirty="0"/>
          </a:p>
        </p:txBody>
      </p:sp>
    </p:spTree>
    <p:extLst>
      <p:ext uri="{BB962C8B-B14F-4D97-AF65-F5344CB8AC3E}">
        <p14:creationId xmlns:p14="http://schemas.microsoft.com/office/powerpoint/2010/main" val="39989483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279603-D536-8E38-6221-5626A35B9B34}"/>
              </a:ext>
            </a:extLst>
          </p:cNvPr>
          <p:cNvSpPr>
            <a:spLocks noGrp="1"/>
          </p:cNvSpPr>
          <p:nvPr>
            <p:ph type="title"/>
          </p:nvPr>
        </p:nvSpPr>
        <p:spPr/>
        <p:txBody>
          <a:bodyPr/>
          <a:lstStyle/>
          <a:p>
            <a:r>
              <a:rPr lang="en-US" dirty="0"/>
              <a:t>Equifax I-9 HQ Training</a:t>
            </a:r>
          </a:p>
        </p:txBody>
      </p:sp>
      <p:sp>
        <p:nvSpPr>
          <p:cNvPr id="3" name="Text Placeholder 2">
            <a:extLst>
              <a:ext uri="{FF2B5EF4-FFF2-40B4-BE49-F238E27FC236}">
                <a16:creationId xmlns:a16="http://schemas.microsoft.com/office/drawing/2014/main" id="{79C848F0-6AFB-5C7F-9746-51178A090A47}"/>
              </a:ext>
            </a:extLst>
          </p:cNvPr>
          <p:cNvSpPr>
            <a:spLocks noGrp="1"/>
          </p:cNvSpPr>
          <p:nvPr>
            <p:ph type="body" idx="1"/>
          </p:nvPr>
        </p:nvSpPr>
        <p:spPr/>
        <p:txBody>
          <a:bodyPr/>
          <a:lstStyle/>
          <a:p>
            <a:r>
              <a:rPr lang="en-US" dirty="0"/>
              <a:t> </a:t>
            </a:r>
          </a:p>
        </p:txBody>
      </p:sp>
    </p:spTree>
    <p:extLst>
      <p:ext uri="{BB962C8B-B14F-4D97-AF65-F5344CB8AC3E}">
        <p14:creationId xmlns:p14="http://schemas.microsoft.com/office/powerpoint/2010/main" val="1173555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263A0-4FD5-DC00-A77E-D7B2C380D748}"/>
              </a:ext>
            </a:extLst>
          </p:cNvPr>
          <p:cNvSpPr>
            <a:spLocks noGrp="1"/>
          </p:cNvSpPr>
          <p:nvPr>
            <p:ph type="title"/>
          </p:nvPr>
        </p:nvSpPr>
        <p:spPr/>
        <p:txBody>
          <a:bodyPr/>
          <a:lstStyle/>
          <a:p>
            <a:r>
              <a:rPr lang="en-US" dirty="0"/>
              <a:t>Equifax I-9 HQ Terminology</a:t>
            </a:r>
          </a:p>
        </p:txBody>
      </p:sp>
      <p:sp>
        <p:nvSpPr>
          <p:cNvPr id="3" name="Content Placeholder 2">
            <a:extLst>
              <a:ext uri="{FF2B5EF4-FFF2-40B4-BE49-F238E27FC236}">
                <a16:creationId xmlns:a16="http://schemas.microsoft.com/office/drawing/2014/main" id="{080AEECE-4745-6761-0D96-2FC378CA4354}"/>
              </a:ext>
            </a:extLst>
          </p:cNvPr>
          <p:cNvSpPr>
            <a:spLocks noGrp="1"/>
          </p:cNvSpPr>
          <p:nvPr>
            <p:ph idx="1"/>
          </p:nvPr>
        </p:nvSpPr>
        <p:spPr>
          <a:xfrm>
            <a:off x="304800" y="1428750"/>
            <a:ext cx="8534400" cy="4000500"/>
          </a:xfrm>
        </p:spPr>
        <p:txBody>
          <a:bodyPr/>
          <a:lstStyle/>
          <a:p>
            <a:r>
              <a:rPr lang="en-US" sz="2400" b="1" dirty="0"/>
              <a:t>Onboarding Packet Sent: </a:t>
            </a:r>
            <a:r>
              <a:rPr lang="en-US" sz="2400" dirty="0"/>
              <a:t>I-9 has been initiated for the new hire and is awaiting Section 1 Completion.</a:t>
            </a:r>
          </a:p>
          <a:p>
            <a:pPr lvl="1"/>
            <a:r>
              <a:rPr lang="en-US" sz="2000" dirty="0"/>
              <a:t>Note: Department administrators only have access to complete Section 2 of the I-9 and will not see any Onboarding Packet Sent tasks.</a:t>
            </a:r>
          </a:p>
          <a:p>
            <a:r>
              <a:rPr lang="en-US" sz="2400" b="1" dirty="0"/>
              <a:t>Pending I-9: </a:t>
            </a:r>
            <a:r>
              <a:rPr lang="en-US" sz="2400" dirty="0"/>
              <a:t>Section 1 has been completed and Section 2 is now pending.</a:t>
            </a:r>
          </a:p>
          <a:p>
            <a:r>
              <a:rPr lang="en-US" sz="2400" b="1" dirty="0"/>
              <a:t>Supplement B: </a:t>
            </a:r>
            <a:r>
              <a:rPr lang="en-US" sz="2400" dirty="0"/>
              <a:t>The new term for what was previously known as Section 3 of the I-9. Supplement B is used for rehires and work authorization reverifications.</a:t>
            </a:r>
          </a:p>
        </p:txBody>
      </p:sp>
      <p:sp>
        <p:nvSpPr>
          <p:cNvPr id="4" name="Slide Number Placeholder 3">
            <a:extLst>
              <a:ext uri="{FF2B5EF4-FFF2-40B4-BE49-F238E27FC236}">
                <a16:creationId xmlns:a16="http://schemas.microsoft.com/office/drawing/2014/main" id="{15205954-78AF-10F8-2B85-760927A3F13B}"/>
              </a:ext>
            </a:extLst>
          </p:cNvPr>
          <p:cNvSpPr>
            <a:spLocks noGrp="1"/>
          </p:cNvSpPr>
          <p:nvPr>
            <p:ph type="sldNum" sz="quarter" idx="11"/>
          </p:nvPr>
        </p:nvSpPr>
        <p:spPr/>
        <p:txBody>
          <a:bodyPr/>
          <a:lstStyle/>
          <a:p>
            <a:fld id="{A1EE5989-1E85-411A-8B38-1A7DA0EBA3A1}" type="slidenum">
              <a:rPr lang="en-US" smtClean="0"/>
              <a:pPr/>
              <a:t>10</a:t>
            </a:fld>
            <a:endParaRPr lang="en-US" dirty="0"/>
          </a:p>
        </p:txBody>
      </p:sp>
    </p:spTree>
    <p:extLst>
      <p:ext uri="{BB962C8B-B14F-4D97-AF65-F5344CB8AC3E}">
        <p14:creationId xmlns:p14="http://schemas.microsoft.com/office/powerpoint/2010/main" val="2018347335"/>
      </p:ext>
    </p:extLst>
  </p:cSld>
  <p:clrMapOvr>
    <a:masterClrMapping/>
  </p:clrMapOvr>
</p:sld>
</file>

<file path=ppt/theme/theme1.xml><?xml version="1.0" encoding="utf-8"?>
<a:theme xmlns:a="http://schemas.openxmlformats.org/drawingml/2006/main" name="rowan_presentation_template_one">
  <a:themeElements>
    <a:clrScheme name="rowan_presentation_template_on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2">
      <a:majorFont>
        <a:latin typeface="Tahoma"/>
        <a:ea typeface="Geneva"/>
        <a:cs typeface="Geneva"/>
      </a:majorFont>
      <a:minorFont>
        <a:latin typeface="Tahoma"/>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2"/>
            </a:solidFill>
            <a:effectLst/>
            <a:latin typeface="Georgia" pitchFamily="-64" charset="0"/>
            <a:ea typeface="Geneva" pitchFamily="-64" charset="0"/>
            <a:cs typeface="Geneva" pitchFamily="-6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2"/>
            </a:solidFill>
            <a:effectLst/>
            <a:latin typeface="Georgia" pitchFamily="-64" charset="0"/>
            <a:ea typeface="Geneva" pitchFamily="-64" charset="0"/>
            <a:cs typeface="Geneva" pitchFamily="-64" charset="0"/>
          </a:defRPr>
        </a:defPPr>
      </a:lstStyle>
    </a:lnDef>
    <a:txDef>
      <a:spPr>
        <a:noFill/>
      </a:spPr>
      <a:bodyPr wrap="square" rtlCol="0">
        <a:spAutoFit/>
      </a:bodyPr>
      <a:lstStyle>
        <a:defPPr>
          <a:defRPr dirty="0"/>
        </a:defPPr>
      </a:lstStyle>
    </a:txDef>
  </a:objectDefaults>
  <a:extraClrSchemeLst>
    <a:extraClrScheme>
      <a:clrScheme name="rowan_presentation_template_on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rowan_presentation_template_on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rowan_presentation_template_on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rowan_presentation_template_on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rowan_presentation_template_on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rowan_presentation_template_on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rowan_presentation_template_on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rowan_presentation_template_on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rowan_presentation_template_on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rowan_presentation_template_on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rowan_presentation_template_on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rowan_presentation_template_on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RU Publications Server:Print Jobs:Print Jobs/Calendar 2008:08-110 Rowan Powerpoint Template (Beta):sources:rowan_presentation_template_one.pot</Template>
  <TotalTime>26049</TotalTime>
  <Words>1087</Words>
  <Application>Microsoft Office PowerPoint</Application>
  <PresentationFormat>On-screen Show (4:3)</PresentationFormat>
  <Paragraphs>93</Paragraphs>
  <Slides>20</Slides>
  <Notes>4</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Georgia</vt:lpstr>
      <vt:lpstr>Tahoma</vt:lpstr>
      <vt:lpstr>Trebuchet MS</vt:lpstr>
      <vt:lpstr>rowan_presentation_template_one</vt:lpstr>
      <vt:lpstr>I-9 Compliance &amp; Equifax I-9 HQ </vt:lpstr>
      <vt:lpstr>I-9 Contacts</vt:lpstr>
      <vt:lpstr>General I-9 Compliance</vt:lpstr>
      <vt:lpstr>Completing the I-9</vt:lpstr>
      <vt:lpstr>Documentation</vt:lpstr>
      <vt:lpstr>Documentation (Cont’d)</vt:lpstr>
      <vt:lpstr>International Employees</vt:lpstr>
      <vt:lpstr>Equifax I-9 HQ Training</vt:lpstr>
      <vt:lpstr>Equifax I-9 HQ Terminology</vt:lpstr>
      <vt:lpstr>Dashboard Review</vt:lpstr>
      <vt:lpstr>Dashboard Review</vt:lpstr>
      <vt:lpstr>Dashboard Review</vt:lpstr>
      <vt:lpstr>Dashboard Review</vt:lpstr>
      <vt:lpstr>Dashboard Review</vt:lpstr>
      <vt:lpstr>Initiating an I-9</vt:lpstr>
      <vt:lpstr>Section 1 - New Hire Experience</vt:lpstr>
      <vt:lpstr>Completing Section 2</vt:lpstr>
      <vt:lpstr>Completing Section 2 for International Employees</vt:lpstr>
      <vt:lpstr>Supplement B: Rehires and Reverifications</vt:lpstr>
      <vt:lpstr>Additional Information</vt:lpstr>
    </vt:vector>
  </TitlesOfParts>
  <Company>Rowan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employee orientation</dc:title>
  <dc:creator>Rowan University</dc:creator>
  <cp:lastModifiedBy>Reilly, Payton</cp:lastModifiedBy>
  <cp:revision>793</cp:revision>
  <cp:lastPrinted>2019-04-11T18:12:41Z</cp:lastPrinted>
  <dcterms:created xsi:type="dcterms:W3CDTF">2008-04-16T19:26:43Z</dcterms:created>
  <dcterms:modified xsi:type="dcterms:W3CDTF">2026-07-23T17:32:36Z</dcterms:modified>
</cp:coreProperties>
</file>