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14" r:id="rId2"/>
    <p:sldId id="339" r:id="rId3"/>
    <p:sldId id="340" r:id="rId4"/>
    <p:sldId id="292" r:id="rId5"/>
    <p:sldId id="341" r:id="rId6"/>
    <p:sldId id="356" r:id="rId7"/>
    <p:sldId id="327" r:id="rId8"/>
    <p:sldId id="355" r:id="rId9"/>
    <p:sldId id="330" r:id="rId10"/>
    <p:sldId id="332" r:id="rId11"/>
    <p:sldId id="333" r:id="rId12"/>
    <p:sldId id="336" r:id="rId13"/>
    <p:sldId id="357" r:id="rId14"/>
    <p:sldId id="342" r:id="rId15"/>
    <p:sldId id="359" r:id="rId16"/>
    <p:sldId id="358" r:id="rId17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800000"/>
    <a:srgbClr val="CC9900"/>
    <a:srgbClr val="FFFF99"/>
    <a:srgbClr val="FFFFCC"/>
    <a:srgbClr val="FF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51" autoAdjust="0"/>
    <p:restoredTop sz="97778" autoAdjust="0"/>
  </p:normalViewPr>
  <p:slideViewPr>
    <p:cSldViewPr snapToGrid="0" snapToObjects="1">
      <p:cViewPr varScale="1">
        <p:scale>
          <a:sx n="92" d="100"/>
          <a:sy n="92" d="100"/>
        </p:scale>
        <p:origin x="94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9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CD9996D6-58FA-4FDD-974B-E688B0759E2E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8C4EDA11-44C3-4FDA-B5EE-A73046AA40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44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15337336-B4D7-5B45-929C-A5797BDDEE5C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3" tIns="46477" rIns="92953" bIns="4647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608FD018-DBBB-464D-A7CC-5F131D4E0F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24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7353-EFF0-254E-B86B-A4DC406A829F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AD9F-3255-A943-B1EE-3605224B2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7353-EFF0-254E-B86B-A4DC406A829F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AD9F-3255-A943-B1EE-3605224B2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7353-EFF0-254E-B86B-A4DC406A829F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AD9F-3255-A943-B1EE-3605224B2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7353-EFF0-254E-B86B-A4DC406A829F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AD9F-3255-A943-B1EE-3605224B2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7353-EFF0-254E-B86B-A4DC406A829F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AD9F-3255-A943-B1EE-3605224B2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7353-EFF0-254E-B86B-A4DC406A829F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AD9F-3255-A943-B1EE-3605224B2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7353-EFF0-254E-B86B-A4DC406A829F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AD9F-3255-A943-B1EE-3605224B2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7353-EFF0-254E-B86B-A4DC406A829F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AD9F-3255-A943-B1EE-3605224B2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7353-EFF0-254E-B86B-A4DC406A829F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AD9F-3255-A943-B1EE-3605224B2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7353-EFF0-254E-B86B-A4DC406A829F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AD9F-3255-A943-B1EE-3605224B2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7353-EFF0-254E-B86B-A4DC406A829F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AD9F-3255-A943-B1EE-3605224B2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B7353-EFF0-254E-B86B-A4DC406A829F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9AD9F-3255-A943-B1EE-3605224B2E9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152400" y="4724400"/>
            <a:ext cx="9345568" cy="2159000"/>
            <a:chOff x="-152400" y="4724400"/>
            <a:chExt cx="9345568" cy="2159000"/>
          </a:xfrm>
        </p:grpSpPr>
        <p:pic>
          <p:nvPicPr>
            <p:cNvPr id="8" name="Picture 7" descr="BottomSwoosh.png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-152400" y="4724400"/>
              <a:ext cx="9345568" cy="2159000"/>
            </a:xfrm>
            <a:prstGeom prst="rect">
              <a:avLst/>
            </a:prstGeom>
          </p:spPr>
        </p:pic>
        <p:pic>
          <p:nvPicPr>
            <p:cNvPr id="9" name="Picture 8" descr="RU Logo S-Rev.eps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594600" y="5867400"/>
              <a:ext cx="1320800" cy="673697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owan.edu/home/financial-aid/satisfactory-academic-progress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financialaid@rowan.edu" TargetMode="External"/><Relationship Id="rId2" Type="http://schemas.openxmlformats.org/officeDocument/2006/relationships/hyperlink" Target="http://www.rowan.edu/financialaid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wmf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1472"/>
            <a:ext cx="9144000" cy="1143000"/>
          </a:xfrm>
        </p:spPr>
        <p:txBody>
          <a:bodyPr/>
          <a:lstStyle/>
          <a:p>
            <a:r>
              <a:rPr lang="en-US" b="1" dirty="0" smtClean="0"/>
              <a:t>Your Money Matters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914" y="3894199"/>
            <a:ext cx="3434051" cy="1102090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50000"/>
              </a:lnSpc>
              <a:buNone/>
            </a:pPr>
            <a:endParaRPr lang="en-US" b="1" dirty="0" smtClean="0"/>
          </a:p>
          <a:p>
            <a:pPr algn="ctr">
              <a:lnSpc>
                <a:spcPct val="150000"/>
              </a:lnSpc>
              <a:buNone/>
            </a:pPr>
            <a:r>
              <a:rPr lang="en-US" sz="3100" i="1" dirty="0"/>
              <a:t>Office of the Bursar</a:t>
            </a:r>
          </a:p>
          <a:p>
            <a:pPr algn="ctr">
              <a:buNone/>
            </a:pPr>
            <a:endParaRPr lang="en-US" i="1" dirty="0" smtClean="0"/>
          </a:p>
        </p:txBody>
      </p:sp>
      <p:pic>
        <p:nvPicPr>
          <p:cNvPr id="6" name="Picture 7" descr="http://blogs.hrblock.com/wp-content/uploads/2012/09/Screen-Shot-2012-09-14-at-9.55.41-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844" y="1614472"/>
            <a:ext cx="1722438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49969" y="3834454"/>
            <a:ext cx="3372927" cy="105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None/>
            </a:pPr>
            <a:endParaRPr lang="en-US" sz="2200" i="1" dirty="0" smtClean="0"/>
          </a:p>
          <a:p>
            <a:pPr algn="ctr">
              <a:lnSpc>
                <a:spcPct val="150000"/>
              </a:lnSpc>
              <a:buNone/>
            </a:pPr>
            <a:r>
              <a:rPr lang="en-US" sz="2200" i="1" dirty="0" smtClean="0"/>
              <a:t>Office of Financial Aid</a:t>
            </a:r>
            <a:endParaRPr lang="en-US" sz="2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3704"/>
          <a:stretch/>
        </p:blipFill>
        <p:spPr>
          <a:xfrm>
            <a:off x="558798" y="474467"/>
            <a:ext cx="8354208" cy="538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4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" b="1569"/>
          <a:stretch/>
        </p:blipFill>
        <p:spPr>
          <a:xfrm>
            <a:off x="1250831" y="128328"/>
            <a:ext cx="6967177" cy="586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27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921" y="1343610"/>
            <a:ext cx="6107501" cy="52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2848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b="1" dirty="0" smtClean="0"/>
              <a:t> Apply for Financial Aid Online Every Year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" y="91324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FAFSA.ED.GOV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427741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659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NJGRANTS.ORG</a:t>
            </a:r>
            <a:endParaRPr lang="en-US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3712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b="1" dirty="0" smtClean="0"/>
              <a:t> Apply for Financial Aid Online Every Year</a:t>
            </a:r>
            <a:endParaRPr lang="en-US" sz="32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245853" y="1249639"/>
            <a:ext cx="7543804" cy="5292233"/>
            <a:chOff x="245853" y="1249639"/>
            <a:chExt cx="7543804" cy="529223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38339" y="1249639"/>
              <a:ext cx="6151318" cy="5292233"/>
            </a:xfrm>
            <a:prstGeom prst="rect">
              <a:avLst/>
            </a:prstGeom>
          </p:spPr>
        </p:pic>
        <p:sp>
          <p:nvSpPr>
            <p:cNvPr id="4" name="Down Arrow 3"/>
            <p:cNvSpPr/>
            <p:nvPr/>
          </p:nvSpPr>
          <p:spPr>
            <a:xfrm rot="17381362">
              <a:off x="724619" y="4140680"/>
              <a:ext cx="534838" cy="1492369"/>
            </a:xfrm>
            <a:prstGeom prst="downArrow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14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327805"/>
            <a:ext cx="914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/>
              <a:t>Financial Aid Process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07365" y="1371599"/>
            <a:ext cx="729794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dirty="0" smtClean="0"/>
              <a:t>Complete your FAFSA &amp; Submit </a:t>
            </a:r>
            <a:r>
              <a:rPr lang="en-US" altLang="en-US" dirty="0"/>
              <a:t>A</a:t>
            </a:r>
            <a:r>
              <a:rPr lang="en-US" altLang="en-US" dirty="0" smtClean="0"/>
              <a:t>dditional </a:t>
            </a:r>
            <a:r>
              <a:rPr lang="en-US" altLang="en-US" dirty="0"/>
              <a:t>I</a:t>
            </a:r>
            <a:r>
              <a:rPr lang="en-US" altLang="en-US" dirty="0" smtClean="0"/>
              <a:t>nformation to HESAA</a:t>
            </a:r>
            <a:endParaRPr lang="en-US" altLang="en-US" dirty="0"/>
          </a:p>
          <a:p>
            <a:pPr algn="ctr"/>
            <a:endParaRPr lang="en-US" altLang="en-US" sz="2000" dirty="0"/>
          </a:p>
          <a:p>
            <a:pPr algn="ctr"/>
            <a:r>
              <a:rPr lang="en-US" altLang="en-US" dirty="0" smtClean="0"/>
              <a:t>Review </a:t>
            </a:r>
            <a:r>
              <a:rPr lang="en-US" altLang="en-US" dirty="0"/>
              <a:t>your SAR (Student Aid Report)</a:t>
            </a:r>
          </a:p>
          <a:p>
            <a:pPr algn="ctr"/>
            <a:endParaRPr lang="en-US" altLang="en-US" sz="2000" dirty="0"/>
          </a:p>
          <a:p>
            <a:pPr algn="ctr"/>
            <a:r>
              <a:rPr lang="en-US" altLang="en-US" dirty="0"/>
              <a:t>Complete Verification </a:t>
            </a:r>
            <a:r>
              <a:rPr lang="en-US" altLang="en-US" dirty="0" smtClean="0"/>
              <a:t>Process, </a:t>
            </a:r>
            <a:r>
              <a:rPr lang="en-US" altLang="en-US" dirty="0"/>
              <a:t>if </a:t>
            </a:r>
            <a:r>
              <a:rPr lang="en-US" altLang="en-US" dirty="0" smtClean="0"/>
              <a:t>Selected</a:t>
            </a:r>
            <a:endParaRPr lang="en-US" altLang="en-US" dirty="0"/>
          </a:p>
          <a:p>
            <a:pPr algn="ctr"/>
            <a:endParaRPr lang="en-US" altLang="en-US" sz="2000" dirty="0"/>
          </a:p>
          <a:p>
            <a:pPr algn="ctr"/>
            <a:r>
              <a:rPr lang="en-US" altLang="en-US" dirty="0"/>
              <a:t>Review your Award Package </a:t>
            </a:r>
          </a:p>
          <a:p>
            <a:pPr algn="ctr"/>
            <a:endParaRPr lang="en-US" altLang="en-US" sz="2000" dirty="0"/>
          </a:p>
          <a:p>
            <a:pPr algn="ctr"/>
            <a:r>
              <a:rPr lang="en-US" altLang="en-US" dirty="0"/>
              <a:t>Accept Award Offered </a:t>
            </a:r>
          </a:p>
          <a:p>
            <a:pPr algn="ctr"/>
            <a:endParaRPr lang="en-US" altLang="en-US" sz="2000" dirty="0"/>
          </a:p>
          <a:p>
            <a:pPr algn="ctr"/>
            <a:r>
              <a:rPr lang="en-US" altLang="en-US" dirty="0"/>
              <a:t>Complete Loan Entrance Counseling </a:t>
            </a:r>
            <a:r>
              <a:rPr lang="en-US" altLang="en-US" dirty="0" smtClean="0"/>
              <a:t>&amp; Sign your MPN</a:t>
            </a:r>
            <a:endParaRPr lang="en-US" altLang="en-US" dirty="0"/>
          </a:p>
          <a:p>
            <a:pPr algn="ctr"/>
            <a:endParaRPr lang="en-US" altLang="en-US" sz="2000" dirty="0"/>
          </a:p>
          <a:p>
            <a:pPr algn="ctr"/>
            <a:r>
              <a:rPr lang="en-US" altLang="en-US" dirty="0"/>
              <a:t>Apply for Parent PLUS </a:t>
            </a:r>
            <a:r>
              <a:rPr lang="en-US" altLang="en-US" dirty="0" smtClean="0"/>
              <a:t>Loan</a:t>
            </a:r>
            <a:r>
              <a:rPr lang="en-US" altLang="en-US" dirty="0"/>
              <a:t>/ Private L</a:t>
            </a:r>
            <a:r>
              <a:rPr lang="en-US" altLang="en-US" dirty="0" smtClean="0"/>
              <a:t>oan Only if Needed</a:t>
            </a:r>
            <a:endParaRPr lang="en-US" altLang="en-US" dirty="0"/>
          </a:p>
          <a:p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615" y="1671445"/>
            <a:ext cx="268618" cy="36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029" y="2232162"/>
            <a:ext cx="268618" cy="36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615" y="2816265"/>
            <a:ext cx="268618" cy="36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869" y="3412122"/>
            <a:ext cx="268618" cy="36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869" y="3985576"/>
            <a:ext cx="268618" cy="36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029" y="4578550"/>
            <a:ext cx="268618" cy="36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93" y="1911723"/>
            <a:ext cx="1265238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81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3830" y="14759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 smtClean="0"/>
              <a:t>Satisfactory Academic Progress (SAP)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551795" y="898637"/>
            <a:ext cx="84187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Federal guidelines stipulate that in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order to receive financial aid, students must meet the minimum standards of Satisfactory Academic Progress (SAP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b="1" i="1" u="sng" dirty="0" smtClean="0">
                <a:solidFill>
                  <a:srgbClr val="800000"/>
                </a:solidFill>
              </a:rPr>
              <a:t>Brief Summary of Rowan University’s Financial Aid SAP Policy</a:t>
            </a:r>
            <a:r>
              <a:rPr lang="en-US" b="1" i="1" dirty="0" smtClean="0">
                <a:solidFill>
                  <a:srgbClr val="80000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Grades reviewed after each term.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Minimum Cumulative GPA requirement = </a:t>
            </a:r>
            <a:r>
              <a:rPr lang="en-US" b="1" dirty="0" smtClean="0">
                <a:solidFill>
                  <a:srgbClr val="0000CC"/>
                </a:solidFill>
              </a:rPr>
              <a:t>2.00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Minimum Completion Rate = </a:t>
            </a:r>
            <a:r>
              <a:rPr lang="en-US" b="1" dirty="0" smtClean="0">
                <a:solidFill>
                  <a:srgbClr val="0000CC"/>
                </a:solidFill>
              </a:rPr>
              <a:t>67%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Students who do not meet the GPA or Completion Rate requirement after one semester will receive a WARNING.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Students who do not meet the GPA or Completion Rate requirement after </a:t>
            </a:r>
            <a:r>
              <a:rPr lang="en-US" dirty="0" smtClean="0"/>
              <a:t>their WARNING semester </a:t>
            </a:r>
            <a:r>
              <a:rPr lang="en-US" dirty="0"/>
              <a:t>will </a:t>
            </a:r>
            <a:r>
              <a:rPr lang="en-US" dirty="0" smtClean="0"/>
              <a:t>be notified their Financial Aid eligibility has been suspended.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NOTE: Students can appeal their suspension. For more information, go </a:t>
            </a:r>
            <a:r>
              <a:rPr lang="en-US" dirty="0"/>
              <a:t>to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www.rowan.edu/home/financial-aid/satisfactory-academic-progress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Students are strongly encouraged to use academic and counseling services should issues arise throughout the semester. </a:t>
            </a:r>
          </a:p>
        </p:txBody>
      </p:sp>
    </p:spTree>
    <p:extLst>
      <p:ext uri="{BB962C8B-B14F-4D97-AF65-F5344CB8AC3E}">
        <p14:creationId xmlns:p14="http://schemas.microsoft.com/office/powerpoint/2010/main" val="343348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69011" y="42349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/>
              <a:t>Financial Aid </a:t>
            </a:r>
            <a:r>
              <a:rPr lang="en-US" altLang="en-US" sz="3600" b="1" dirty="0" smtClean="0"/>
              <a:t>Office</a:t>
            </a:r>
            <a:endParaRPr lang="en-US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379834" y="1343085"/>
            <a:ext cx="7651357" cy="4524315"/>
            <a:chOff x="379834" y="1518247"/>
            <a:chExt cx="7651357" cy="4524315"/>
          </a:xfrm>
        </p:grpSpPr>
        <p:sp>
          <p:nvSpPr>
            <p:cNvPr id="2" name="TextBox 1"/>
            <p:cNvSpPr txBox="1"/>
            <p:nvPr/>
          </p:nvSpPr>
          <p:spPr>
            <a:xfrm>
              <a:off x="819508" y="1518247"/>
              <a:ext cx="7211683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en-US" sz="2000" b="1" dirty="0" smtClean="0"/>
                <a:t>Location</a:t>
              </a:r>
              <a:r>
                <a:rPr lang="en-US" altLang="en-US" sz="2000" dirty="0" smtClean="0"/>
                <a:t>:  Savitz Hall, 1</a:t>
              </a:r>
              <a:r>
                <a:rPr lang="en-US" altLang="en-US" sz="2000" baseline="30000" dirty="0" smtClean="0"/>
                <a:t>st</a:t>
              </a:r>
              <a:r>
                <a:rPr lang="en-US" altLang="en-US" sz="2000" dirty="0" smtClean="0"/>
                <a:t> floor</a:t>
              </a:r>
            </a:p>
            <a:p>
              <a:pPr>
                <a:defRPr/>
              </a:pPr>
              <a:endParaRPr lang="en-US" sz="1000" b="1" dirty="0"/>
            </a:p>
            <a:p>
              <a:pPr>
                <a:defRPr/>
              </a:pPr>
              <a:r>
                <a:rPr lang="en-US" altLang="en-US" sz="2000" b="1" dirty="0" smtClean="0"/>
                <a:t>Website</a:t>
              </a:r>
              <a:r>
                <a:rPr lang="en-US" altLang="en-US" sz="2000" dirty="0" smtClean="0"/>
                <a:t>:  </a:t>
              </a:r>
              <a:r>
                <a:rPr lang="en-US" sz="2000" dirty="0" smtClean="0">
                  <a:hlinkClick r:id="rId2"/>
                </a:rPr>
                <a:t>www.rowan.edu/financialaid</a:t>
              </a:r>
              <a:endParaRPr lang="en-US" sz="2000" dirty="0" smtClean="0"/>
            </a:p>
            <a:p>
              <a:pPr>
                <a:defRPr/>
              </a:pPr>
              <a:endParaRPr lang="en-US" altLang="en-US" sz="1000" dirty="0"/>
            </a:p>
            <a:p>
              <a:pPr>
                <a:defRPr/>
              </a:pPr>
              <a:r>
                <a:rPr lang="en-US" altLang="en-US" sz="2000" b="1" dirty="0" smtClean="0"/>
                <a:t>Hours</a:t>
              </a:r>
              <a:r>
                <a:rPr lang="en-US" altLang="en-US" sz="2000" dirty="0" smtClean="0"/>
                <a:t>:	</a:t>
              </a:r>
              <a:r>
                <a:rPr lang="en-US" altLang="en-US" sz="2000" b="1" u="sng" dirty="0" smtClean="0">
                  <a:solidFill>
                    <a:srgbClr val="FF0000"/>
                  </a:solidFill>
                </a:rPr>
                <a:t>Summer Hours</a:t>
              </a:r>
            </a:p>
            <a:p>
              <a:pPr>
                <a:defRPr/>
              </a:pPr>
              <a:r>
                <a:rPr lang="en-US" altLang="en-US" sz="2000" dirty="0"/>
                <a:t>	</a:t>
              </a:r>
              <a:r>
                <a:rPr lang="en-US" altLang="en-US" sz="2000" dirty="0" smtClean="0"/>
                <a:t>	Monday through Friday, 11:30 a.m. to 4:30 p.m.</a:t>
              </a:r>
              <a:endParaRPr lang="en-US" altLang="en-US" sz="2000" dirty="0"/>
            </a:p>
            <a:p>
              <a:pPr marL="393700" lvl="1">
                <a:defRPr/>
              </a:pPr>
              <a:r>
                <a:rPr lang="en-US" altLang="en-US" sz="1000" dirty="0" smtClean="0"/>
                <a:t>	</a:t>
              </a:r>
            </a:p>
            <a:p>
              <a:pPr marL="393700" lvl="1">
                <a:defRPr/>
              </a:pPr>
              <a:r>
                <a:rPr lang="en-US" altLang="en-US" sz="2000" dirty="0"/>
                <a:t>	</a:t>
              </a:r>
              <a:r>
                <a:rPr lang="en-US" altLang="en-US" sz="2000" dirty="0" smtClean="0"/>
                <a:t>	</a:t>
              </a:r>
              <a:r>
                <a:rPr lang="en-US" altLang="en-US" sz="2000" b="1" u="sng" dirty="0" smtClean="0">
                  <a:solidFill>
                    <a:srgbClr val="663300"/>
                  </a:solidFill>
                </a:rPr>
                <a:t>Fall – Spring Hours</a:t>
              </a:r>
              <a:endParaRPr lang="en-US" altLang="en-US" sz="2000" dirty="0" smtClean="0">
                <a:solidFill>
                  <a:srgbClr val="663300"/>
                </a:solidFill>
              </a:endParaRPr>
            </a:p>
            <a:p>
              <a:pPr marL="393700" lvl="1">
                <a:defRPr/>
              </a:pPr>
              <a:r>
                <a:rPr lang="en-US" altLang="en-US" sz="2000" dirty="0"/>
                <a:t>	</a:t>
              </a:r>
              <a:r>
                <a:rPr lang="en-US" altLang="en-US" sz="2000" dirty="0" smtClean="0"/>
                <a:t>	Monday </a:t>
              </a:r>
              <a:r>
                <a:rPr lang="en-US" altLang="en-US" sz="2000" dirty="0"/>
                <a:t>through Friday, </a:t>
              </a:r>
              <a:r>
                <a:rPr lang="en-US" altLang="en-US" sz="2000" dirty="0" smtClean="0"/>
                <a:t>8:00 </a:t>
              </a:r>
              <a:r>
                <a:rPr lang="en-US" altLang="en-US" sz="2000" dirty="0"/>
                <a:t>a.m. to 4:30 p.m.</a:t>
              </a:r>
            </a:p>
            <a:p>
              <a:pPr marL="393700" lvl="1">
                <a:defRPr/>
              </a:pPr>
              <a:r>
                <a:rPr lang="en-US" altLang="en-US" sz="2000" dirty="0" smtClean="0"/>
                <a:t>		*most </a:t>
              </a:r>
              <a:r>
                <a:rPr lang="en-US" altLang="en-US" sz="2000" dirty="0"/>
                <a:t>Wednesdays until </a:t>
              </a:r>
              <a:r>
                <a:rPr lang="en-US" altLang="en-US" sz="2000" dirty="0" smtClean="0"/>
                <a:t>6:00 p.m.</a:t>
              </a:r>
            </a:p>
            <a:p>
              <a:pPr marL="393700" lvl="1">
                <a:defRPr/>
              </a:pPr>
              <a:endParaRPr lang="en-US" altLang="en-US" sz="1000" dirty="0"/>
            </a:p>
            <a:p>
              <a:pPr indent="-63500">
                <a:defRPr/>
              </a:pPr>
              <a:r>
                <a:rPr lang="en-US" altLang="en-US" sz="2000" b="1" dirty="0" smtClean="0"/>
                <a:t>Phone</a:t>
              </a:r>
              <a:r>
                <a:rPr lang="en-US" altLang="en-US" sz="2000" dirty="0"/>
                <a:t>: </a:t>
              </a:r>
              <a:r>
                <a:rPr lang="en-US" altLang="en-US" sz="2000" dirty="0" smtClean="0"/>
                <a:t> 856.256.4250</a:t>
              </a:r>
            </a:p>
            <a:p>
              <a:pPr marL="393700" lvl="1">
                <a:defRPr/>
              </a:pPr>
              <a:endParaRPr lang="en-US" altLang="en-US" sz="1000" dirty="0" smtClean="0"/>
            </a:p>
            <a:p>
              <a:pPr indent="-63500">
                <a:defRPr/>
              </a:pPr>
              <a:r>
                <a:rPr lang="en-US" altLang="en-US" sz="2000" b="1" dirty="0" smtClean="0"/>
                <a:t>Email</a:t>
              </a:r>
              <a:r>
                <a:rPr lang="en-US" altLang="en-US" sz="2000" dirty="0"/>
                <a:t>: </a:t>
              </a:r>
              <a:r>
                <a:rPr lang="en-US" altLang="en-US" sz="2000" dirty="0" smtClean="0"/>
                <a:t>	</a:t>
              </a:r>
              <a:r>
                <a:rPr lang="en-US" altLang="en-US" sz="2000" dirty="0" smtClean="0">
                  <a:hlinkClick r:id="rId3"/>
                </a:rPr>
                <a:t>financialaid@rowan.edu</a:t>
              </a:r>
              <a:endParaRPr lang="en-US" altLang="en-US" sz="2000" dirty="0" smtClean="0"/>
            </a:p>
            <a:p>
              <a:pPr lvl="1">
                <a:defRPr/>
              </a:pPr>
              <a:endParaRPr lang="en-US" altLang="en-US" sz="1050" dirty="0" smtClean="0"/>
            </a:p>
            <a:p>
              <a:pPr>
                <a:defRPr/>
              </a:pPr>
              <a:r>
                <a:rPr lang="en-US" altLang="en-US" sz="2000" b="1" dirty="0" smtClean="0"/>
                <a:t>Twitter</a:t>
              </a:r>
              <a:r>
                <a:rPr lang="en-US" altLang="en-US" sz="2000" dirty="0"/>
                <a:t>: @</a:t>
              </a:r>
              <a:r>
                <a:rPr lang="en-US" altLang="en-US" sz="2000" dirty="0" err="1"/>
                <a:t>RowanFinAid</a:t>
              </a:r>
              <a:endParaRPr lang="en-US" altLang="en-US" sz="2000" dirty="0"/>
            </a:p>
            <a:p>
              <a:endParaRPr lang="en-US" dirty="0"/>
            </a:p>
          </p:txBody>
        </p:sp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834" y="5181600"/>
              <a:ext cx="47625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3" descr="C:\Users\tallaridakl\AppData\Local\Microsoft\Windows\Temporary Internet Files\Content.IE5\WWH8NXKG\MC90019832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16" y="4622320"/>
            <a:ext cx="2036182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31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99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is Financial Aid?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64233" y="871268"/>
            <a:ext cx="7962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>
              <a:defRPr/>
            </a:pPr>
            <a:endParaRPr lang="en-US" sz="1400" i="1" dirty="0"/>
          </a:p>
          <a:p>
            <a:pPr marL="0" lvl="2">
              <a:defRPr/>
            </a:pPr>
            <a:r>
              <a:rPr lang="en-US" sz="2000" dirty="0"/>
              <a:t>Financial aid is need based funding intended to </a:t>
            </a:r>
            <a:r>
              <a:rPr lang="en-US" sz="2000" dirty="0" smtClean="0"/>
              <a:t>assist families bridge </a:t>
            </a:r>
            <a:r>
              <a:rPr lang="en-US" sz="2000" dirty="0"/>
              <a:t>the gap between what a family can afford and the total cost of education.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62642" y="1948486"/>
            <a:ext cx="742734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u="sng" dirty="0" smtClean="0"/>
              <a:t>Types of Aid</a:t>
            </a:r>
            <a:r>
              <a:rPr lang="en-US" altLang="en-US" b="1" dirty="0" smtClean="0"/>
              <a:t>:</a:t>
            </a:r>
          </a:p>
          <a:p>
            <a:endParaRPr lang="en-US" altLang="en-US" sz="1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Scholarships</a:t>
            </a:r>
            <a:endParaRPr lang="en-US" alt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Grants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Loans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Work Study</a:t>
            </a:r>
          </a:p>
          <a:p>
            <a:endParaRPr lang="en-US" altLang="en-US" i="1" dirty="0" smtClean="0"/>
          </a:p>
          <a:p>
            <a:r>
              <a:rPr lang="en-US" altLang="en-US" b="1" u="sng" dirty="0" smtClean="0"/>
              <a:t>Sources</a:t>
            </a:r>
            <a:r>
              <a:rPr lang="en-US" altLang="en-US" b="1" dirty="0" smtClean="0"/>
              <a:t>:</a:t>
            </a:r>
          </a:p>
          <a:p>
            <a:endParaRPr lang="en-US" altLang="en-US" sz="12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Federal 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Private/ other</a:t>
            </a:r>
          </a:p>
          <a:p>
            <a:endParaRPr lang="en-US" dirty="0"/>
          </a:p>
        </p:txBody>
      </p:sp>
      <p:pic>
        <p:nvPicPr>
          <p:cNvPr id="7" name="Picture 2" descr="http://www.thenortherner.com/wp-content/uploads/2011/12/FederalFun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610" y="1811107"/>
            <a:ext cx="4191000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tallaridakl\AppData\Local\Microsoft\Windows\Temporary Internet Files\Content.IE5\XN98DRZJ\MC90044136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34" y="1093575"/>
            <a:ext cx="381720" cy="38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03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275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/>
              <a:t>Scholarships &amp; Grants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88521" y="1224952"/>
            <a:ext cx="741009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100000"/>
              </a:spcBef>
              <a:defRPr/>
            </a:pPr>
            <a:r>
              <a:rPr lang="en-US" altLang="en-US" sz="2400" dirty="0" smtClean="0"/>
              <a:t>“Gift </a:t>
            </a:r>
            <a:r>
              <a:rPr lang="en-US" altLang="en-US" sz="2400" dirty="0"/>
              <a:t>Aid” that does not have to be </a:t>
            </a:r>
            <a:r>
              <a:rPr lang="en-US" altLang="en-US" sz="2400" dirty="0" smtClean="0"/>
              <a:t>repaid</a:t>
            </a:r>
          </a:p>
          <a:p>
            <a:pPr>
              <a:spcBef>
                <a:spcPct val="100000"/>
              </a:spcBef>
              <a:defRPr/>
            </a:pPr>
            <a:r>
              <a:rPr lang="en-US" altLang="en-US" b="1" dirty="0" smtClean="0"/>
              <a:t>Scholarships </a:t>
            </a:r>
            <a:endParaRPr lang="en-US" altLang="en-US" b="1" dirty="0"/>
          </a:p>
          <a:p>
            <a:pPr marL="742950" lvl="1" indent="-285750">
              <a:spcBef>
                <a:spcPct val="10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/>
              <a:t>Merit based: </a:t>
            </a:r>
            <a:r>
              <a:rPr lang="en-US" altLang="en-US" sz="1600" dirty="0"/>
              <a:t>Rowan Scholars </a:t>
            </a:r>
            <a:r>
              <a:rPr lang="en-US" altLang="en-US" sz="1600" dirty="0" smtClean="0"/>
              <a:t>Program; </a:t>
            </a:r>
            <a:r>
              <a:rPr lang="en-US" altLang="en-US" sz="1600" dirty="0"/>
              <a:t>Rowan Trustee </a:t>
            </a:r>
            <a:r>
              <a:rPr lang="en-US" altLang="en-US" sz="1600" dirty="0" smtClean="0"/>
              <a:t>Scholarship</a:t>
            </a:r>
          </a:p>
          <a:p>
            <a:pPr marL="742950" lvl="1" indent="-285750">
              <a:spcBef>
                <a:spcPct val="10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/>
              <a:t>Continuing Foundation Scholarship Program</a:t>
            </a:r>
          </a:p>
          <a:p>
            <a:pPr>
              <a:spcBef>
                <a:spcPct val="100000"/>
              </a:spcBef>
              <a:defRPr/>
            </a:pPr>
            <a:r>
              <a:rPr lang="en-US" altLang="en-US" b="1" dirty="0" smtClean="0"/>
              <a:t>Grants</a:t>
            </a:r>
            <a:endParaRPr lang="en-US" altLang="en-US" b="1" dirty="0"/>
          </a:p>
          <a:p>
            <a:pPr marL="742950" lvl="1" indent="-285750">
              <a:spcBef>
                <a:spcPct val="10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/>
              <a:t>Based on financial need</a:t>
            </a:r>
            <a:endParaRPr lang="en-US" altLang="en-US" sz="1600" dirty="0"/>
          </a:p>
          <a:p>
            <a:pPr marL="742950" lvl="1" indent="-285750">
              <a:spcBef>
                <a:spcPct val="10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/>
              <a:t>Sources: Federal &amp; State</a:t>
            </a:r>
            <a:endParaRPr lang="en-US" altLang="en-US" sz="1600" dirty="0"/>
          </a:p>
          <a:p>
            <a:endParaRPr lang="en-US" dirty="0"/>
          </a:p>
        </p:txBody>
      </p:sp>
      <p:pic>
        <p:nvPicPr>
          <p:cNvPr id="4" name="Picture 15" descr="http://brunelpcclaw.files.wordpress.com/2012/03/gift_of_money_1600_clr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041" y="2805362"/>
            <a:ext cx="2643228" cy="217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31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792516"/>
              </p:ext>
            </p:extLst>
          </p:nvPr>
        </p:nvGraphicFramePr>
        <p:xfrm>
          <a:off x="112142" y="1446366"/>
          <a:ext cx="8859332" cy="530352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2148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148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148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148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Program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Eligibility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Annual Amount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Interest Rates/Lender Repayment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r>
                        <a:rPr lang="en-US" dirty="0" smtClean="0"/>
                        <a:t>Subsidized Direct Student Loan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federal</a:t>
                      </a:r>
                      <a:r>
                        <a:rPr lang="en-US" baseline="0" dirty="0" smtClean="0"/>
                        <a:t> government pays interest while borrower is in school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$3,500 - $5,500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Fixed rate of 5.04% </a:t>
                      </a:r>
                      <a:r>
                        <a:rPr lang="en-US" baseline="0" dirty="0" smtClean="0"/>
                        <a:t>Between 10 and 25 years to repay.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28750">
                <a:tc>
                  <a:txBody>
                    <a:bodyPr/>
                    <a:lstStyle/>
                    <a:p>
                      <a:r>
                        <a:rPr lang="en-US" dirty="0" smtClean="0"/>
                        <a:t>Unsubsidized Direct Student Loan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borrower is responsible for all interest; must be at least</a:t>
                      </a:r>
                      <a:r>
                        <a:rPr lang="en-US" baseline="0" dirty="0" smtClean="0"/>
                        <a:t> half-time; financial need not 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$5,500</a:t>
                      </a:r>
                      <a:r>
                        <a:rPr lang="en-US" baseline="0" dirty="0" smtClean="0"/>
                        <a:t> - $20,500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Fixed rate of 5.04%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28750">
                <a:tc>
                  <a:txBody>
                    <a:bodyPr/>
                    <a:lstStyle/>
                    <a:p>
                      <a:r>
                        <a:rPr lang="en-US" dirty="0" smtClean="0"/>
                        <a:t>Direct Plus Loan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parents of dependent undergraduate students. *Based on credit check.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Maximum</a:t>
                      </a:r>
                      <a:r>
                        <a:rPr lang="en-US" baseline="0" dirty="0" smtClean="0"/>
                        <a:t> amount is cost of attendance minus financial aid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Fixed rate </a:t>
                      </a:r>
                      <a:r>
                        <a:rPr lang="en-US" smtClean="0"/>
                        <a:t>of 7.59%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533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Federal Student Loan Summary</a:t>
            </a:r>
            <a:endParaRPr lang="en-US" sz="3600" b="1" dirty="0"/>
          </a:p>
        </p:txBody>
      </p:sp>
      <p:pic>
        <p:nvPicPr>
          <p:cNvPr id="5" name="Picture 8" descr="http://www.newoak.com/newsletter/images/student-lo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717" y="79276"/>
            <a:ext cx="1373898" cy="13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9008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Work Study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76377" y="1495968"/>
            <a:ext cx="750498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Federal </a:t>
            </a:r>
            <a:r>
              <a:rPr lang="en-US" sz="2000" b="1" dirty="0"/>
              <a:t>Work </a:t>
            </a:r>
            <a:r>
              <a:rPr lang="en-US" sz="2000" b="1" dirty="0" smtClean="0"/>
              <a:t>Study</a:t>
            </a:r>
            <a:endParaRPr lang="en-US" sz="2000" dirty="0"/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Indicate desire </a:t>
            </a:r>
            <a:r>
              <a:rPr lang="en-US" sz="2000" dirty="0"/>
              <a:t>to </a:t>
            </a:r>
            <a:r>
              <a:rPr lang="en-US" sz="2000" dirty="0" smtClean="0"/>
              <a:t>participate on FAFSA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Demonstrate “financial need"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Paid out of federal funds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 smtClean="0"/>
          </a:p>
          <a:p>
            <a:r>
              <a:rPr lang="en-US" sz="2000" b="1" dirty="0" smtClean="0"/>
              <a:t>Institutional </a:t>
            </a:r>
            <a:r>
              <a:rPr lang="en-US" sz="2000" b="1" dirty="0"/>
              <a:t>Work </a:t>
            </a:r>
            <a:r>
              <a:rPr lang="en-US" sz="2000" b="1" dirty="0" smtClean="0"/>
              <a:t>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Any student may apply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Paid out of institutional funds</a:t>
            </a:r>
            <a:endParaRPr lang="en-US" sz="2000" dirty="0"/>
          </a:p>
        </p:txBody>
      </p:sp>
      <p:pic>
        <p:nvPicPr>
          <p:cNvPr id="2051" name="Picture 3" descr="C:\Users\tallaridakl\AppData\Local\Microsoft\Windows\Temporary Internet Files\Content.IE5\H46MC1QW\MC900037084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217" y="1820083"/>
            <a:ext cx="2156993" cy="302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11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887" y="737201"/>
            <a:ext cx="5865962" cy="5939644"/>
          </a:xfrm>
          <a:prstGeom prst="rect">
            <a:avLst/>
          </a:prstGeom>
          <a:noFill/>
          <a:ln>
            <a:solidFill>
              <a:srgbClr val="CC99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0" y="12939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800000"/>
                </a:solidFill>
              </a:rPr>
              <a:t>Student Self - Service</a:t>
            </a:r>
            <a:endParaRPr lang="en-US" sz="2800" b="1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39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65" y="717953"/>
            <a:ext cx="7728554" cy="508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2939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800000"/>
                </a:solidFill>
              </a:rPr>
              <a:t>Self – Service How To</a:t>
            </a:r>
            <a:endParaRPr lang="en-US" sz="2800" b="1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7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45" y="782008"/>
            <a:ext cx="7397151" cy="51357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12939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800000"/>
                </a:solidFill>
              </a:rPr>
              <a:t>Self – Service How To</a:t>
            </a:r>
            <a:endParaRPr lang="en-US" sz="2800" b="1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31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0" b="1735"/>
          <a:stretch/>
        </p:blipFill>
        <p:spPr>
          <a:xfrm>
            <a:off x="836763" y="652616"/>
            <a:ext cx="7444596" cy="52108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8626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800000"/>
                </a:solidFill>
              </a:rPr>
              <a:t>Self – Service How To</a:t>
            </a:r>
            <a:endParaRPr lang="en-US" sz="2800" b="1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17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4631</TotalTime>
  <Words>478</Words>
  <Application>Microsoft Office PowerPoint</Application>
  <PresentationFormat>On-screen Show (4:3)</PresentationFormat>
  <Paragraphs>109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Your Money Matters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Rowan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 Ready To STEPUP To Healthy Choices</dc:title>
  <dc:creator>Julie Peterson</dc:creator>
  <cp:lastModifiedBy>Aguilar, Kira</cp:lastModifiedBy>
  <cp:revision>294</cp:revision>
  <cp:lastPrinted>2018-06-08T13:36:15Z</cp:lastPrinted>
  <dcterms:created xsi:type="dcterms:W3CDTF">2011-01-13T14:54:49Z</dcterms:created>
  <dcterms:modified xsi:type="dcterms:W3CDTF">2018-06-25T20:12:55Z</dcterms:modified>
</cp:coreProperties>
</file>