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 id="2147483694" r:id="rId2"/>
    <p:sldMasterId id="2147483695" r:id="rId3"/>
    <p:sldMasterId id="2147483696" r:id="rId4"/>
  </p:sldMasterIdLst>
  <p:notesMasterIdLst>
    <p:notesMasterId r:id="rId7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57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888d7a9a5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888d7a9a5_0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22888d7a9a5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e00efdfe88_0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1e00efdfe8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e00efdfe8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e00efdfe88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1e00efdfe8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e00efdfe88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1e00efdfe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e00efdfe88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e00efdfe8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28aba937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28aba93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e00efdfe88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e00efdfe8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3784c8dee6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3784c8dee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28913677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28913677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3784c8dee6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3784c8dee6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3784c8dee6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3784c8dee6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2888d7a9a5_1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2888d7a9a5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3784c8dee6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3784c8dee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3784c8dee6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3784c8dee6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e00efdfe88_0_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1e00efdfe8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e00efdfe8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e00efdfe88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1e00efdfe8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2888d7a9a5_1_2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g22888d7a9a5_1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4465438a8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4465438a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50427a8ea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50427a8ea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2888d7a9a5_1_2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22888d7a9a5_1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3a852eb5be_4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3a852eb5be_4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23a852eb5be_4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3a852eb5be_4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3a852eb5be_4_1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23a852eb5be_4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3a39c9c0ce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3a39c9c0ce_2_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23a39c9c0ce_2_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c26d2deb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c26d2deb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888d7a9a5_1_2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685800" lvl="1" indent="-241300" algn="l" rtl="0">
              <a:lnSpc>
                <a:spcPct val="150000"/>
              </a:lnSpc>
              <a:spcBef>
                <a:spcPts val="0"/>
              </a:spcBef>
              <a:spcAft>
                <a:spcPts val="0"/>
              </a:spcAft>
              <a:buClr>
                <a:srgbClr val="441809"/>
              </a:buClr>
              <a:buSzPts val="1200"/>
              <a:buChar char="○"/>
            </a:pPr>
            <a:endParaRPr/>
          </a:p>
        </p:txBody>
      </p:sp>
      <p:sp>
        <p:nvSpPr>
          <p:cNvPr id="451" name="Google Shape;451;g22888d7a9a5_1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2db795c6e8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p:txBody>
      </p:sp>
      <p:sp>
        <p:nvSpPr>
          <p:cNvPr id="457" name="Google Shape;457;g22db795c6e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2c9a06e6ff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22c9a06e6f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2888d7a9a5_1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2888d7a9a5_1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e00efdfe88_0_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g1e00efdfe88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e00efdfe88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e00efdfe88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g1e00efdfe88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3a1fd18f15_8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3a1fd18f15_8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3a1fd18f15_8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3a1fd18f15_8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3a1fd18f15_8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3a1fd18f15_8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00efdfe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00efdfe8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1e00efdfe8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3a1fd18f15_8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3a1fd18f15_8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3a1fd18f15_8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3a1fd18f15_8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51b3acb20d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51b3acb20d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3a1fd18f15_8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3a1fd18f15_8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3a1fd18f15_8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3a1fd18f15_8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3a1fd18f15_8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3a1fd18f15_8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3a1fd18f15_8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3a1fd18f15_8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3a1fd18f15_8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3a1fd18f15_8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04f1b266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04f1b266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04f1b2662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304f1b2662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e00efdfe88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1e00efdfe88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3a1fd18f15_8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3a1fd18f15_8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3a1fd18f15_8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3a1fd18f15_8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3a1fd18f15_8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3a1fd18f15_8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3a1fd18f15_8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23a1fd18f15_8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3a39c9c0ce_2_20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g23a39c9c0ce_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51b3acb20d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g351b3acb20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c28b5640c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c28b5640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c201fed0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c201fed0a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2c201fed0a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c201fed0a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2c201fed0a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569797c5d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569797c5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3a1fd18f15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3a1fd18f15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569797c5dd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569797c5d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569797c5d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3569797c5d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569797c5dd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3569797c5d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569797c5dd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569797c5d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569797c5d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3569797c5d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569797c5dd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3569797c5d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569797c5dd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3569797c5d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3569797c5dd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3569797c5d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69797c5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69797c5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c201fed0a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2c201fed0a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3a1fd18f15_8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3a1fd18f15_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c201fed0a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2c201fed0a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2888d7a9a5_1_2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g22888d7a9a5_1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3a1fd18f15_8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3a1fd18f15_8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3a1fd18f15_8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3a1fd18f15_8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p:nvPr/>
        </p:nvSpPr>
        <p:spPr>
          <a:xfrm>
            <a:off x="0" y="1319934"/>
            <a:ext cx="2082600" cy="12519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2152650" y="1319934"/>
            <a:ext cx="6991500" cy="1251900"/>
          </a:xfrm>
          <a:prstGeom prst="rect">
            <a:avLst/>
          </a:prstGeom>
          <a:solidFill>
            <a:srgbClr val="FFBF22"/>
          </a:solid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3600"/>
              <a:buFont typeface="Source Sans Pro"/>
              <a:buNone/>
              <a:defRPr sz="3600" b="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2152650" y="2571751"/>
            <a:ext cx="6848700" cy="646800"/>
          </a:xfrm>
          <a:prstGeom prst="rect">
            <a:avLst/>
          </a:prstGeom>
          <a:noFill/>
          <a:ln>
            <a:noFill/>
          </a:ln>
        </p:spPr>
        <p:txBody>
          <a:bodyPr spcFirstLastPara="1" wrap="square" lIns="102875" tIns="68575" rIns="68575" bIns="34275" anchor="t" anchorCtr="0">
            <a:noAutofit/>
          </a:bodyPr>
          <a:lstStyle>
            <a:lvl1pPr lvl="0" algn="l" rtl="0">
              <a:lnSpc>
                <a:spcPct val="90000"/>
              </a:lnSpc>
              <a:spcBef>
                <a:spcPts val="800"/>
              </a:spcBef>
              <a:spcAft>
                <a:spcPts val="0"/>
              </a:spcAft>
              <a:buClr>
                <a:schemeClr val="dk1"/>
              </a:buClr>
              <a:buSzPts val="2100"/>
              <a:buNone/>
              <a:defRPr sz="2100">
                <a:solidFill>
                  <a:schemeClr val="dk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pic>
        <p:nvPicPr>
          <p:cNvPr id="59" name="Google Shape;59;p14"/>
          <p:cNvPicPr preferRelativeResize="0"/>
          <p:nvPr/>
        </p:nvPicPr>
        <p:blipFill rotWithShape="1">
          <a:blip r:embed="rId2">
            <a:alphaModFix/>
          </a:blip>
          <a:srcRect/>
          <a:stretch/>
        </p:blipFill>
        <p:spPr>
          <a:xfrm>
            <a:off x="0" y="1319934"/>
            <a:ext cx="2082634" cy="1245249"/>
          </a:xfrm>
          <a:prstGeom prst="rect">
            <a:avLst/>
          </a:prstGeom>
          <a:noFill/>
          <a:ln>
            <a:noFill/>
          </a:ln>
        </p:spPr>
      </p:pic>
      <p:sp>
        <p:nvSpPr>
          <p:cNvPr id="60" name="Google Shape;60;p14"/>
          <p:cNvSpPr txBox="1">
            <a:spLocks noGrp="1"/>
          </p:cNvSpPr>
          <p:nvPr>
            <p:ph type="body" idx="2"/>
          </p:nvPr>
        </p:nvSpPr>
        <p:spPr>
          <a:xfrm>
            <a:off x="2152650" y="3749965"/>
            <a:ext cx="3824400" cy="1015200"/>
          </a:xfrm>
          <a:prstGeom prst="rect">
            <a:avLst/>
          </a:prstGeom>
          <a:noFill/>
          <a:ln>
            <a:noFill/>
          </a:ln>
        </p:spPr>
        <p:txBody>
          <a:bodyPr spcFirstLastPara="1" wrap="square" lIns="34275" tIns="34275" rIns="68575" bIns="34275" anchor="b" anchorCtr="0">
            <a:noAutofit/>
          </a:bodyPr>
          <a:lstStyle>
            <a:lvl1pPr marL="457200" lvl="0" indent="-228600" algn="l" rtl="0">
              <a:lnSpc>
                <a:spcPct val="100000"/>
              </a:lnSpc>
              <a:spcBef>
                <a:spcPts val="0"/>
              </a:spcBef>
              <a:spcAft>
                <a:spcPts val="0"/>
              </a:spcAft>
              <a:buClr>
                <a:schemeClr val="dk1"/>
              </a:buClr>
              <a:buSzPts val="1100"/>
              <a:buFont typeface="Source Sans Pro"/>
              <a:buNone/>
              <a:defRPr sz="1100">
                <a:solidFill>
                  <a:schemeClr val="dk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Title Only">
  <p:cSld name="1_Content Title Only">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8278387" y="4865389"/>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5"/>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65" name="Google Shape;65;p15"/>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66" name="Google Shape;66;p15"/>
          <p:cNvSpPr txBox="1">
            <a:spLocks noGrp="1"/>
          </p:cNvSpPr>
          <p:nvPr>
            <p:ph type="ftr" idx="11"/>
          </p:nvPr>
        </p:nvSpPr>
        <p:spPr>
          <a:xfrm>
            <a:off x="510240" y="4865387"/>
            <a:ext cx="7768200" cy="2781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body" idx="1"/>
          </p:nvPr>
        </p:nvSpPr>
        <p:spPr>
          <a:xfrm>
            <a:off x="510241" y="1193400"/>
            <a:ext cx="8545500" cy="36720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400"/>
            </a:lvl1pPr>
            <a:lvl2pPr marL="914400" lvl="1" indent="-317500" algn="l" rtl="0">
              <a:lnSpc>
                <a:spcPct val="90000"/>
              </a:lnSpc>
              <a:spcBef>
                <a:spcPts val="400"/>
              </a:spcBef>
              <a:spcAft>
                <a:spcPts val="0"/>
              </a:spcAft>
              <a:buClr>
                <a:schemeClr val="dk1"/>
              </a:buClr>
              <a:buSzPts val="1400"/>
              <a:buChar char="•"/>
              <a:defRPr sz="14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sz="1400"/>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End Page">
  <p:cSld name="1_Content End Page">
    <p:spTree>
      <p:nvGrpSpPr>
        <p:cNvPr id="1"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wo Column" type="twoObj">
  <p:cSld name="TWO_OBJECT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 name="Google Shape;71;p17"/>
          <p:cNvSpPr txBox="1">
            <a:spLocks noGrp="1"/>
          </p:cNvSpPr>
          <p:nvPr>
            <p:ph type="body" idx="1"/>
          </p:nvPr>
        </p:nvSpPr>
        <p:spPr>
          <a:xfrm>
            <a:off x="510240" y="1193400"/>
            <a:ext cx="4183500" cy="36720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400"/>
            </a:lvl1pPr>
            <a:lvl2pPr marL="914400" lvl="1" indent="-317500" algn="l" rtl="0">
              <a:lnSpc>
                <a:spcPct val="90000"/>
              </a:lnSpc>
              <a:spcBef>
                <a:spcPts val="400"/>
              </a:spcBef>
              <a:spcAft>
                <a:spcPts val="0"/>
              </a:spcAft>
              <a:buClr>
                <a:schemeClr val="dk1"/>
              </a:buClr>
              <a:buSzPts val="1400"/>
              <a:buChar char="•"/>
              <a:defRPr sz="14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sz="1400"/>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72" name="Google Shape;72;p17"/>
          <p:cNvSpPr txBox="1">
            <a:spLocks noGrp="1"/>
          </p:cNvSpPr>
          <p:nvPr>
            <p:ph type="body" idx="2"/>
          </p:nvPr>
        </p:nvSpPr>
        <p:spPr>
          <a:xfrm>
            <a:off x="4872420" y="1193400"/>
            <a:ext cx="4183500" cy="36720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400"/>
            </a:lvl1pPr>
            <a:lvl2pPr marL="914400" lvl="1" indent="-317500" algn="l" rtl="0">
              <a:lnSpc>
                <a:spcPct val="90000"/>
              </a:lnSpc>
              <a:spcBef>
                <a:spcPts val="400"/>
              </a:spcBef>
              <a:spcAft>
                <a:spcPts val="0"/>
              </a:spcAft>
              <a:buClr>
                <a:schemeClr val="dk1"/>
              </a:buClr>
              <a:buSzPts val="1400"/>
              <a:buChar char="•"/>
              <a:defRPr sz="14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sz="1400"/>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73" name="Google Shape;73;p17"/>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7"/>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75" name="Google Shape;75;p17"/>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76" name="Google Shape;76;p17"/>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Comparison" type="twoTxTwoObj">
  <p:cSld name="TWO_OBJECTS_WITH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510239" y="91494"/>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p18"/>
          <p:cNvSpPr txBox="1">
            <a:spLocks noGrp="1"/>
          </p:cNvSpPr>
          <p:nvPr>
            <p:ph type="body" idx="1"/>
          </p:nvPr>
        </p:nvSpPr>
        <p:spPr>
          <a:xfrm>
            <a:off x="510240" y="1193401"/>
            <a:ext cx="41835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80" name="Google Shape;80;p18"/>
          <p:cNvSpPr txBox="1">
            <a:spLocks noGrp="1"/>
          </p:cNvSpPr>
          <p:nvPr>
            <p:ph type="body" idx="2"/>
          </p:nvPr>
        </p:nvSpPr>
        <p:spPr>
          <a:xfrm>
            <a:off x="510242" y="1539000"/>
            <a:ext cx="4183500" cy="33255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81" name="Google Shape;81;p18"/>
          <p:cNvSpPr txBox="1">
            <a:spLocks noGrp="1"/>
          </p:cNvSpPr>
          <p:nvPr>
            <p:ph type="body" idx="3"/>
          </p:nvPr>
        </p:nvSpPr>
        <p:spPr>
          <a:xfrm>
            <a:off x="4857213" y="1192606"/>
            <a:ext cx="41835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82" name="Google Shape;82;p18"/>
          <p:cNvSpPr txBox="1">
            <a:spLocks noGrp="1"/>
          </p:cNvSpPr>
          <p:nvPr>
            <p:ph type="body" idx="4"/>
          </p:nvPr>
        </p:nvSpPr>
        <p:spPr>
          <a:xfrm>
            <a:off x="4857213" y="1538205"/>
            <a:ext cx="4183500" cy="33264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83" name="Google Shape;83;p18"/>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8"/>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85" name="Google Shape;85;p18"/>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86" name="Google Shape;86;p18"/>
          <p:cNvSpPr txBox="1">
            <a:spLocks noGrp="1"/>
          </p:cNvSpPr>
          <p:nvPr>
            <p:ph type="ftr" idx="11"/>
          </p:nvPr>
        </p:nvSpPr>
        <p:spPr>
          <a:xfrm>
            <a:off x="510240" y="4865388"/>
            <a:ext cx="7768200" cy="2781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Title Only" type="titleOnly">
  <p:cSld name="TITLE_ONLY">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9"/>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91" name="Google Shape;91;p19"/>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92" name="Google Shape;92;p19"/>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93"/>
        <p:cNvGrpSpPr/>
        <p:nvPr/>
      </p:nvGrpSpPr>
      <p:grpSpPr>
        <a:xfrm>
          <a:off x="0" y="0"/>
          <a:ext cx="0" cy="0"/>
          <a:chOff x="0" y="0"/>
          <a:chExt cx="0" cy="0"/>
        </a:xfrm>
      </p:grpSpPr>
      <p:sp>
        <p:nvSpPr>
          <p:cNvPr id="94" name="Google Shape;94;p20"/>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20"/>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96" name="Google Shape;96;p20"/>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97" name="Google Shape;97;p20"/>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Callout">
  <p:cSld name="Content Callou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510242" y="91095"/>
            <a:ext cx="85347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800"/>
              <a:buFont typeface="Source Sans Pro"/>
              <a:buNone/>
              <a:defRPr sz="1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510241" y="1185655"/>
            <a:ext cx="5791500" cy="3679800"/>
          </a:xfrm>
          <a:prstGeom prst="rect">
            <a:avLst/>
          </a:prstGeom>
          <a:noFill/>
          <a:ln>
            <a:noFill/>
          </a:ln>
        </p:spPr>
        <p:txBody>
          <a:bodyPr spcFirstLastPara="1" wrap="square" lIns="342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01" name="Google Shape;101;p21"/>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21"/>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03" name="Google Shape;103;p21"/>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04" name="Google Shape;104;p21"/>
          <p:cNvSpPr txBox="1">
            <a:spLocks noGrp="1"/>
          </p:cNvSpPr>
          <p:nvPr>
            <p:ph type="body" idx="2"/>
          </p:nvPr>
        </p:nvSpPr>
        <p:spPr>
          <a:xfrm>
            <a:off x="6301800" y="1185654"/>
            <a:ext cx="2842200" cy="2743200"/>
          </a:xfrm>
          <a:prstGeom prst="rect">
            <a:avLst/>
          </a:prstGeom>
          <a:solidFill>
            <a:schemeClr val="accent1"/>
          </a:solidFill>
          <a:ln>
            <a:noFill/>
          </a:ln>
        </p:spPr>
        <p:txBody>
          <a:bodyPr spcFirstLastPara="1" wrap="square" lIns="68575" tIns="34275" rIns="137150"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05" name="Google Shape;105;p21"/>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Callout with Image"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510244" y="91097"/>
            <a:ext cx="85347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800"/>
              <a:buFont typeface="Source Sans Pro"/>
              <a:buNone/>
              <a:defRPr sz="1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0240" y="1185654"/>
            <a:ext cx="5791500" cy="3679800"/>
          </a:xfrm>
          <a:prstGeom prst="rect">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500"/>
              <a:buFont typeface="Arial"/>
              <a:buNone/>
              <a:defRPr sz="1500" b="0" i="0" u="none" strike="noStrike" cap="none">
                <a:solidFill>
                  <a:schemeClr val="lt1"/>
                </a:solidFill>
                <a:latin typeface="Trebuchet MS"/>
                <a:ea typeface="Trebuchet MS"/>
                <a:cs typeface="Trebuchet MS"/>
                <a:sym typeface="Trebuchet MS"/>
              </a:defRPr>
            </a:lvl9pPr>
          </a:lstStyle>
          <a:p>
            <a:endParaRPr/>
          </a:p>
        </p:txBody>
      </p:sp>
      <p:sp>
        <p:nvSpPr>
          <p:cNvPr id="109" name="Google Shape;109;p22"/>
          <p:cNvSpPr txBox="1">
            <a:spLocks noGrp="1"/>
          </p:cNvSpPr>
          <p:nvPr>
            <p:ph type="body" idx="1"/>
          </p:nvPr>
        </p:nvSpPr>
        <p:spPr>
          <a:xfrm>
            <a:off x="6301798" y="1185654"/>
            <a:ext cx="2842200" cy="2743200"/>
          </a:xfrm>
          <a:prstGeom prst="rect">
            <a:avLst/>
          </a:prstGeom>
          <a:solidFill>
            <a:schemeClr val="accent1"/>
          </a:solidFill>
          <a:ln>
            <a:noFill/>
          </a:ln>
        </p:spPr>
        <p:txBody>
          <a:bodyPr spcFirstLastPara="1" wrap="square" lIns="68575" tIns="68575" rIns="137150"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10" name="Google Shape;110;p22"/>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12" name="Google Shape;112;p22"/>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13" name="Google Shape;113;p22"/>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Three Columns">
  <p:cSld name="Content Three Columns">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a:off x="495709" y="1193401"/>
            <a:ext cx="27432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i="0">
                <a:solidFill>
                  <a:schemeClr val="dk1"/>
                </a:solidFill>
                <a:latin typeface="Source Sans Pro"/>
                <a:ea typeface="Source Sans Pro"/>
                <a:cs typeface="Source Sans Pro"/>
                <a:sym typeface="Source Sans Pro"/>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17" name="Google Shape;117;p23"/>
          <p:cNvSpPr txBox="1">
            <a:spLocks noGrp="1"/>
          </p:cNvSpPr>
          <p:nvPr>
            <p:ph type="body" idx="2"/>
          </p:nvPr>
        </p:nvSpPr>
        <p:spPr>
          <a:xfrm>
            <a:off x="510241" y="1539001"/>
            <a:ext cx="2728500" cy="3326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18" name="Google Shape;118;p23"/>
          <p:cNvSpPr txBox="1">
            <a:spLocks noGrp="1"/>
          </p:cNvSpPr>
          <p:nvPr>
            <p:ph type="body" idx="3"/>
          </p:nvPr>
        </p:nvSpPr>
        <p:spPr>
          <a:xfrm>
            <a:off x="3335574" y="1193400"/>
            <a:ext cx="27432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i="0">
                <a:solidFill>
                  <a:schemeClr val="dk1"/>
                </a:solidFill>
                <a:latin typeface="Source Sans Pro"/>
                <a:ea typeface="Source Sans Pro"/>
                <a:cs typeface="Source Sans Pro"/>
                <a:sym typeface="Source Sans Pro"/>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19" name="Google Shape;119;p23"/>
          <p:cNvSpPr txBox="1">
            <a:spLocks noGrp="1"/>
          </p:cNvSpPr>
          <p:nvPr>
            <p:ph type="body" idx="4"/>
          </p:nvPr>
        </p:nvSpPr>
        <p:spPr>
          <a:xfrm>
            <a:off x="3335574" y="1539001"/>
            <a:ext cx="2743200" cy="3326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20" name="Google Shape;120;p23"/>
          <p:cNvSpPr txBox="1">
            <a:spLocks noGrp="1"/>
          </p:cNvSpPr>
          <p:nvPr>
            <p:ph type="body" idx="5"/>
          </p:nvPr>
        </p:nvSpPr>
        <p:spPr>
          <a:xfrm>
            <a:off x="6175440" y="1193400"/>
            <a:ext cx="2811900" cy="345600"/>
          </a:xfrm>
          <a:prstGeom prst="rect">
            <a:avLst/>
          </a:prstGeom>
          <a:noFill/>
          <a:ln>
            <a:noFill/>
          </a:ln>
        </p:spPr>
        <p:txBody>
          <a:bodyPr spcFirstLastPara="1" wrap="square" lIns="34275" tIns="34275" rIns="68575" bIns="34275" anchor="b" anchorCtr="0">
            <a:noAutofit/>
          </a:bodyPr>
          <a:lstStyle>
            <a:lvl1pPr marL="457200" lvl="0" indent="-228600" algn="l" rtl="0">
              <a:lnSpc>
                <a:spcPct val="90000"/>
              </a:lnSpc>
              <a:spcBef>
                <a:spcPts val="800"/>
              </a:spcBef>
              <a:spcAft>
                <a:spcPts val="0"/>
              </a:spcAft>
              <a:buClr>
                <a:schemeClr val="dk1"/>
              </a:buClr>
              <a:buSzPts val="1400"/>
              <a:buNone/>
              <a:defRPr sz="1400" b="1" i="0">
                <a:solidFill>
                  <a:schemeClr val="dk1"/>
                </a:solidFill>
                <a:latin typeface="Source Sans Pro"/>
                <a:ea typeface="Source Sans Pro"/>
                <a:cs typeface="Source Sans Pro"/>
                <a:sym typeface="Source Sans Pro"/>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21" name="Google Shape;121;p23"/>
          <p:cNvSpPr txBox="1">
            <a:spLocks noGrp="1"/>
          </p:cNvSpPr>
          <p:nvPr>
            <p:ph type="body" idx="6"/>
          </p:nvPr>
        </p:nvSpPr>
        <p:spPr>
          <a:xfrm>
            <a:off x="6175440" y="1539001"/>
            <a:ext cx="2811900" cy="3326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22" name="Google Shape;122;p23"/>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23"/>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24" name="Google Shape;124;p23"/>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25" name="Google Shape;125;p23"/>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Three Images">
  <p:cSld name="Content Three Images">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510242" y="84152"/>
            <a:ext cx="8534700" cy="810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4"/>
          <p:cNvSpPr>
            <a:spLocks noGrp="1"/>
          </p:cNvSpPr>
          <p:nvPr>
            <p:ph type="pic" idx="2"/>
          </p:nvPr>
        </p:nvSpPr>
        <p:spPr>
          <a:xfrm>
            <a:off x="510239" y="1170763"/>
            <a:ext cx="2744700" cy="2744400"/>
          </a:xfrm>
          <a:prstGeom prst="roundRect">
            <a:avLst>
              <a:gd name="adj" fmla="val 0"/>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endParaRPr/>
          </a:p>
        </p:txBody>
      </p:sp>
      <p:sp>
        <p:nvSpPr>
          <p:cNvPr id="129" name="Google Shape;129;p24"/>
          <p:cNvSpPr txBox="1">
            <a:spLocks noGrp="1"/>
          </p:cNvSpPr>
          <p:nvPr>
            <p:ph type="body" idx="1"/>
          </p:nvPr>
        </p:nvSpPr>
        <p:spPr>
          <a:xfrm>
            <a:off x="510239" y="3914999"/>
            <a:ext cx="2743200" cy="950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30" name="Google Shape;130;p24"/>
          <p:cNvSpPr>
            <a:spLocks noGrp="1"/>
          </p:cNvSpPr>
          <p:nvPr>
            <p:ph type="pic" idx="3"/>
          </p:nvPr>
        </p:nvSpPr>
        <p:spPr>
          <a:xfrm>
            <a:off x="3406021" y="1173794"/>
            <a:ext cx="2743200" cy="2741100"/>
          </a:xfrm>
          <a:prstGeom prst="roundRect">
            <a:avLst>
              <a:gd name="adj" fmla="val 0"/>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endParaRPr/>
          </a:p>
        </p:txBody>
      </p:sp>
      <p:sp>
        <p:nvSpPr>
          <p:cNvPr id="131" name="Google Shape;131;p24"/>
          <p:cNvSpPr txBox="1">
            <a:spLocks noGrp="1"/>
          </p:cNvSpPr>
          <p:nvPr>
            <p:ph type="body" idx="4"/>
          </p:nvPr>
        </p:nvSpPr>
        <p:spPr>
          <a:xfrm>
            <a:off x="3406021" y="3914999"/>
            <a:ext cx="2743200" cy="9537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32" name="Google Shape;132;p24"/>
          <p:cNvSpPr>
            <a:spLocks noGrp="1"/>
          </p:cNvSpPr>
          <p:nvPr>
            <p:ph type="pic" idx="5"/>
          </p:nvPr>
        </p:nvSpPr>
        <p:spPr>
          <a:xfrm>
            <a:off x="6301800" y="1176140"/>
            <a:ext cx="2743200" cy="2739000"/>
          </a:xfrm>
          <a:prstGeom prst="roundRect">
            <a:avLst>
              <a:gd name="adj" fmla="val 0"/>
            </a:avLst>
          </a:prstGeom>
          <a:noFill/>
          <a:ln>
            <a:noFill/>
          </a:ln>
        </p:spPr>
        <p:txBody>
          <a:bodyPr spcFirstLastPara="1" wrap="square" lIns="34275" tIns="34275" rIns="68575" bIns="34275" anchor="t" anchorCtr="0">
            <a:noAutofit/>
          </a:bodyPr>
          <a:lstStyle>
            <a:lvl1pPr marR="0" lvl="0"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4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endParaRPr/>
          </a:p>
        </p:txBody>
      </p:sp>
      <p:sp>
        <p:nvSpPr>
          <p:cNvPr id="133" name="Google Shape;133;p24"/>
          <p:cNvSpPr txBox="1">
            <a:spLocks noGrp="1"/>
          </p:cNvSpPr>
          <p:nvPr>
            <p:ph type="body" idx="6"/>
          </p:nvPr>
        </p:nvSpPr>
        <p:spPr>
          <a:xfrm>
            <a:off x="6301800" y="3914999"/>
            <a:ext cx="2743200" cy="950400"/>
          </a:xfrm>
          <a:prstGeom prst="rect">
            <a:avLst/>
          </a:prstGeom>
          <a:noFill/>
          <a:ln>
            <a:noFill/>
          </a:ln>
        </p:spPr>
        <p:txBody>
          <a:bodyPr spcFirstLastPara="1" wrap="square" lIns="34275" tIns="34275" rIns="68575" bIns="34275" anchor="t" anchorCtr="0">
            <a:noAutofit/>
          </a:bodyPr>
          <a:lstStyle>
            <a:lvl1pPr marL="457200" lvl="0" indent="-228600" algn="l" rtl="0">
              <a:lnSpc>
                <a:spcPct val="90000"/>
              </a:lnSpc>
              <a:spcBef>
                <a:spcPts val="800"/>
              </a:spcBef>
              <a:spcAft>
                <a:spcPts val="0"/>
              </a:spcAft>
              <a:buClr>
                <a:schemeClr val="dk1"/>
              </a:buClr>
              <a:buSzPts val="1100"/>
              <a:buNone/>
              <a:defRPr sz="1100"/>
            </a:lvl1pPr>
            <a:lvl2pPr marL="914400" lvl="1" indent="-228600" algn="l" rtl="0">
              <a:lnSpc>
                <a:spcPct val="90000"/>
              </a:lnSpc>
              <a:spcBef>
                <a:spcPts val="400"/>
              </a:spcBef>
              <a:spcAft>
                <a:spcPts val="0"/>
              </a:spcAft>
              <a:buClr>
                <a:schemeClr val="dk1"/>
              </a:buClr>
              <a:buSzPts val="900"/>
              <a:buNone/>
              <a:defRPr sz="9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700"/>
              <a:buNone/>
              <a:defRPr sz="700"/>
            </a:lvl4pPr>
            <a:lvl5pPr marL="2286000" lvl="4" indent="-228600" algn="l" rtl="0">
              <a:lnSpc>
                <a:spcPct val="90000"/>
              </a:lnSpc>
              <a:spcBef>
                <a:spcPts val="400"/>
              </a:spcBef>
              <a:spcAft>
                <a:spcPts val="0"/>
              </a:spcAft>
              <a:buClr>
                <a:schemeClr val="dk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134" name="Google Shape;134;p24"/>
          <p:cNvSpPr txBox="1">
            <a:spLocks noGrp="1"/>
          </p:cNvSpPr>
          <p:nvPr>
            <p:ph type="sldNum" idx="12"/>
          </p:nvPr>
        </p:nvSpPr>
        <p:spPr>
          <a:xfrm>
            <a:off x="8278387" y="4865388"/>
            <a:ext cx="865500" cy="2781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4"/>
          <p:cNvSpPr/>
          <p:nvPr/>
        </p:nvSpPr>
        <p:spPr>
          <a:xfrm>
            <a:off x="161053" y="0"/>
            <a:ext cx="349200" cy="9018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Trebuchet MS"/>
              <a:ea typeface="Trebuchet MS"/>
              <a:cs typeface="Trebuchet MS"/>
              <a:sym typeface="Trebuchet MS"/>
            </a:endParaRPr>
          </a:p>
        </p:txBody>
      </p:sp>
      <p:pic>
        <p:nvPicPr>
          <p:cNvPr id="136" name="Google Shape;136;p24"/>
          <p:cNvPicPr preferRelativeResize="0"/>
          <p:nvPr/>
        </p:nvPicPr>
        <p:blipFill rotWithShape="1">
          <a:blip r:embed="rId2">
            <a:alphaModFix/>
          </a:blip>
          <a:srcRect/>
          <a:stretch/>
        </p:blipFill>
        <p:spPr>
          <a:xfrm>
            <a:off x="198383" y="588588"/>
            <a:ext cx="274526" cy="278111"/>
          </a:xfrm>
          <a:prstGeom prst="rect">
            <a:avLst/>
          </a:prstGeom>
          <a:noFill/>
          <a:ln>
            <a:noFill/>
          </a:ln>
        </p:spPr>
      </p:pic>
      <p:sp>
        <p:nvSpPr>
          <p:cNvPr id="137" name="Google Shape;137;p24"/>
          <p:cNvSpPr txBox="1">
            <a:spLocks noGrp="1"/>
          </p:cNvSpPr>
          <p:nvPr>
            <p:ph type="ftr" idx="11"/>
          </p:nvPr>
        </p:nvSpPr>
        <p:spPr>
          <a:xfrm>
            <a:off x="510240" y="4865388"/>
            <a:ext cx="77682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5"/>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140" name="Google Shape;140;p25"/>
          <p:cNvSpPr txBox="1">
            <a:spLocks noGrp="1"/>
          </p:cNvSpPr>
          <p:nvPr>
            <p:ph type="ftr" idx="11"/>
          </p:nvPr>
        </p:nvSpPr>
        <p:spPr>
          <a:xfrm>
            <a:off x="510240" y="4869655"/>
            <a:ext cx="79245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5"/>
          <p:cNvSpPr txBox="1">
            <a:spLocks noGrp="1"/>
          </p:cNvSpPr>
          <p:nvPr>
            <p:ph type="sldNum" idx="12"/>
          </p:nvPr>
        </p:nvSpPr>
        <p:spPr>
          <a:xfrm>
            <a:off x="8434800" y="4869655"/>
            <a:ext cx="709200" cy="273900"/>
          </a:xfrm>
          <a:prstGeom prst="rect">
            <a:avLst/>
          </a:prstGeom>
          <a:noFill/>
          <a:ln>
            <a:noFill/>
          </a:ln>
        </p:spPr>
        <p:txBody>
          <a:bodyPr spcFirstLastPara="1" wrap="square" lIns="68575" tIns="34275" rIns="20572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7" name="Google Shape;147;p27"/>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28"/>
          <p:cNvSpPr txBox="1">
            <a:spLocks noGrp="1"/>
          </p:cNvSpPr>
          <p:nvPr>
            <p:ph type="ctrTitle"/>
          </p:nvPr>
        </p:nvSpPr>
        <p:spPr>
          <a:xfrm>
            <a:off x="685800" y="1597820"/>
            <a:ext cx="7772400" cy="11025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0" name="Google Shape;150;p28"/>
          <p:cNvSpPr txBox="1">
            <a:spLocks noGrp="1"/>
          </p:cNvSpPr>
          <p:nvPr>
            <p:ph type="subTitle" idx="1"/>
          </p:nvPr>
        </p:nvSpPr>
        <p:spPr>
          <a:xfrm>
            <a:off x="1371600" y="2914650"/>
            <a:ext cx="6400800" cy="1314450"/>
          </a:xfrm>
          <a:prstGeom prst="rect">
            <a:avLst/>
          </a:prstGeom>
          <a:noFill/>
          <a:ln>
            <a:noFill/>
          </a:ln>
        </p:spPr>
        <p:txBody>
          <a:bodyPr spcFirstLastPara="1" wrap="square" lIns="0" tIns="0" rIns="0" bIns="0" anchor="t" anchorCtr="0">
            <a:noAutofit/>
          </a:bodyPr>
          <a:lstStyle>
            <a:lvl1pPr lvl="0" algn="ctr">
              <a:spcBef>
                <a:spcPts val="400"/>
              </a:spcBef>
              <a:spcAft>
                <a:spcPts val="0"/>
              </a:spcAft>
              <a:buClr>
                <a:srgbClr val="7F5111"/>
              </a:buClr>
              <a:buSzPts val="2100"/>
              <a:buFont typeface="Georgia"/>
              <a:buNone/>
              <a:defRPr/>
            </a:lvl1pPr>
            <a:lvl2pPr lvl="1" algn="ctr">
              <a:spcBef>
                <a:spcPts val="400"/>
              </a:spcBef>
              <a:spcAft>
                <a:spcPts val="0"/>
              </a:spcAft>
              <a:buClr>
                <a:srgbClr val="7F5111"/>
              </a:buClr>
              <a:buSzPts val="1800"/>
              <a:buFont typeface="Georgia"/>
              <a:buNone/>
              <a:defRPr/>
            </a:lvl2pPr>
            <a:lvl3pPr lvl="2" algn="ctr">
              <a:spcBef>
                <a:spcPts val="300"/>
              </a:spcBef>
              <a:spcAft>
                <a:spcPts val="0"/>
              </a:spcAft>
              <a:buClr>
                <a:srgbClr val="7F5111"/>
              </a:buClr>
              <a:buSzPts val="1400"/>
              <a:buFont typeface="Georgia"/>
              <a:buNone/>
              <a:defRPr/>
            </a:lvl3pPr>
            <a:lvl4pPr lvl="3" algn="ctr">
              <a:spcBef>
                <a:spcPts val="300"/>
              </a:spcBef>
              <a:spcAft>
                <a:spcPts val="0"/>
              </a:spcAft>
              <a:buClr>
                <a:srgbClr val="7F5111"/>
              </a:buClr>
              <a:buSzPts val="1400"/>
              <a:buFont typeface="Georgia"/>
              <a:buNone/>
              <a:defRPr/>
            </a:lvl4pPr>
            <a:lvl5pPr lvl="4" algn="ctr">
              <a:spcBef>
                <a:spcPts val="300"/>
              </a:spcBef>
              <a:spcAft>
                <a:spcPts val="0"/>
              </a:spcAft>
              <a:buClr>
                <a:srgbClr val="7F5111"/>
              </a:buClr>
              <a:buSzPts val="1400"/>
              <a:buFont typeface="Georgia"/>
              <a:buNone/>
              <a:defRPr/>
            </a:lvl5pPr>
            <a:lvl6pPr lvl="5" algn="ctr">
              <a:spcBef>
                <a:spcPts val="300"/>
              </a:spcBef>
              <a:spcAft>
                <a:spcPts val="0"/>
              </a:spcAft>
              <a:buClr>
                <a:srgbClr val="7F5111"/>
              </a:buClr>
              <a:buSzPts val="1400"/>
              <a:buFont typeface="Georgia"/>
              <a:buNone/>
              <a:defRPr/>
            </a:lvl6pPr>
            <a:lvl7pPr lvl="6" algn="ctr">
              <a:spcBef>
                <a:spcPts val="300"/>
              </a:spcBef>
              <a:spcAft>
                <a:spcPts val="0"/>
              </a:spcAft>
              <a:buClr>
                <a:srgbClr val="7F5111"/>
              </a:buClr>
              <a:buSzPts val="1400"/>
              <a:buFont typeface="Georgia"/>
              <a:buNone/>
              <a:defRPr/>
            </a:lvl7pPr>
            <a:lvl8pPr lvl="7" algn="ctr">
              <a:spcBef>
                <a:spcPts val="300"/>
              </a:spcBef>
              <a:spcAft>
                <a:spcPts val="0"/>
              </a:spcAft>
              <a:buClr>
                <a:srgbClr val="7F5111"/>
              </a:buClr>
              <a:buSzPts val="1400"/>
              <a:buFont typeface="Georgia"/>
              <a:buNone/>
              <a:defRPr/>
            </a:lvl8pPr>
            <a:lvl9pPr lvl="8" algn="ctr">
              <a:spcBef>
                <a:spcPts val="300"/>
              </a:spcBef>
              <a:spcAft>
                <a:spcPts val="0"/>
              </a:spcAft>
              <a:buClr>
                <a:srgbClr val="7F5111"/>
              </a:buClr>
              <a:buSzPts val="1400"/>
              <a:buFont typeface="Georgia"/>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722313" y="3305176"/>
            <a:ext cx="7772400" cy="10215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sz="3000" b="1"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3" name="Google Shape;153;p29"/>
          <p:cNvSpPr txBox="1">
            <a:spLocks noGrp="1"/>
          </p:cNvSpPr>
          <p:nvPr>
            <p:ph type="body" idx="1"/>
          </p:nvPr>
        </p:nvSpPr>
        <p:spPr>
          <a:xfrm>
            <a:off x="722313" y="2180035"/>
            <a:ext cx="7772400" cy="1125140"/>
          </a:xfrm>
          <a:prstGeom prst="rect">
            <a:avLst/>
          </a:prstGeom>
          <a:noFill/>
          <a:ln>
            <a:noFill/>
          </a:ln>
        </p:spPr>
        <p:txBody>
          <a:bodyPr spcFirstLastPara="1" wrap="square" lIns="0" tIns="0" rIns="0" bIns="0" anchor="b" anchorCtr="0">
            <a:noAutofit/>
          </a:bodyPr>
          <a:lstStyle>
            <a:lvl1pPr marL="457200" lvl="0" indent="-228600" algn="l">
              <a:spcBef>
                <a:spcPts val="300"/>
              </a:spcBef>
              <a:spcAft>
                <a:spcPts val="0"/>
              </a:spcAft>
              <a:buClr>
                <a:srgbClr val="7F5111"/>
              </a:buClr>
              <a:buSzPts val="1500"/>
              <a:buFont typeface="Georgia"/>
              <a:buNone/>
              <a:defRPr sz="1500"/>
            </a:lvl1pPr>
            <a:lvl2pPr marL="914400" lvl="1" indent="-228600" algn="l">
              <a:spcBef>
                <a:spcPts val="300"/>
              </a:spcBef>
              <a:spcAft>
                <a:spcPts val="0"/>
              </a:spcAft>
              <a:buClr>
                <a:srgbClr val="7F5111"/>
              </a:buClr>
              <a:buSzPts val="1400"/>
              <a:buFont typeface="Georgia"/>
              <a:buNone/>
              <a:defRPr sz="1400"/>
            </a:lvl2pPr>
            <a:lvl3pPr marL="1371600" lvl="2" indent="-228600" algn="l">
              <a:spcBef>
                <a:spcPts val="200"/>
              </a:spcBef>
              <a:spcAft>
                <a:spcPts val="0"/>
              </a:spcAft>
              <a:buClr>
                <a:srgbClr val="7F5111"/>
              </a:buClr>
              <a:buSzPts val="1200"/>
              <a:buFont typeface="Georgia"/>
              <a:buNone/>
              <a:defRPr sz="1200"/>
            </a:lvl3pPr>
            <a:lvl4pPr marL="1828800" lvl="3" indent="-228600" algn="l">
              <a:spcBef>
                <a:spcPts val="200"/>
              </a:spcBef>
              <a:spcAft>
                <a:spcPts val="0"/>
              </a:spcAft>
              <a:buClr>
                <a:srgbClr val="7F5111"/>
              </a:buClr>
              <a:buSzPts val="1100"/>
              <a:buFont typeface="Georgia"/>
              <a:buNone/>
              <a:defRPr sz="1100"/>
            </a:lvl4pPr>
            <a:lvl5pPr marL="2286000" lvl="4" indent="-228600" algn="l">
              <a:spcBef>
                <a:spcPts val="200"/>
              </a:spcBef>
              <a:spcAft>
                <a:spcPts val="0"/>
              </a:spcAft>
              <a:buClr>
                <a:srgbClr val="7F5111"/>
              </a:buClr>
              <a:buSzPts val="1100"/>
              <a:buFont typeface="Georgia"/>
              <a:buNone/>
              <a:defRPr sz="1100"/>
            </a:lvl5pPr>
            <a:lvl6pPr marL="2743200" lvl="5" indent="-228600" algn="l">
              <a:spcBef>
                <a:spcPts val="200"/>
              </a:spcBef>
              <a:spcAft>
                <a:spcPts val="0"/>
              </a:spcAft>
              <a:buClr>
                <a:srgbClr val="7F5111"/>
              </a:buClr>
              <a:buSzPts val="1100"/>
              <a:buFont typeface="Georgia"/>
              <a:buNone/>
              <a:defRPr sz="1100"/>
            </a:lvl6pPr>
            <a:lvl7pPr marL="3200400" lvl="6" indent="-228600" algn="l">
              <a:spcBef>
                <a:spcPts val="200"/>
              </a:spcBef>
              <a:spcAft>
                <a:spcPts val="0"/>
              </a:spcAft>
              <a:buClr>
                <a:srgbClr val="7F5111"/>
              </a:buClr>
              <a:buSzPts val="1100"/>
              <a:buFont typeface="Georgia"/>
              <a:buNone/>
              <a:defRPr sz="1100"/>
            </a:lvl7pPr>
            <a:lvl8pPr marL="3657600" lvl="7" indent="-228600" algn="l">
              <a:spcBef>
                <a:spcPts val="200"/>
              </a:spcBef>
              <a:spcAft>
                <a:spcPts val="0"/>
              </a:spcAft>
              <a:buClr>
                <a:srgbClr val="7F5111"/>
              </a:buClr>
              <a:buSzPts val="1100"/>
              <a:buFont typeface="Georgia"/>
              <a:buNone/>
              <a:defRPr sz="1100"/>
            </a:lvl8pPr>
            <a:lvl9pPr marL="4114800" lvl="8" indent="-228600" algn="l">
              <a:spcBef>
                <a:spcPts val="200"/>
              </a:spcBef>
              <a:spcAft>
                <a:spcPts val="0"/>
              </a:spcAft>
              <a:buClr>
                <a:srgbClr val="7F5111"/>
              </a:buClr>
              <a:buSzPts val="1100"/>
              <a:buFont typeface="Georgia"/>
              <a:buNone/>
              <a:defRPr sz="11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30"/>
          <p:cNvSpPr txBox="1">
            <a:spLocks noGrp="1"/>
          </p:cNvSpPr>
          <p:nvPr>
            <p:ph type="body" idx="1"/>
          </p:nvPr>
        </p:nvSpPr>
        <p:spPr>
          <a:xfrm>
            <a:off x="1295400" y="857250"/>
            <a:ext cx="3695700" cy="3371850"/>
          </a:xfrm>
          <a:prstGeom prst="rect">
            <a:avLst/>
          </a:prstGeom>
          <a:noFill/>
          <a:ln>
            <a:noFill/>
          </a:ln>
        </p:spPr>
        <p:txBody>
          <a:bodyPr spcFirstLastPara="1" wrap="square" lIns="0" tIns="0" rIns="0" bIns="0" anchor="t" anchorCtr="0">
            <a:noAutofit/>
          </a:bodyPr>
          <a:lstStyle>
            <a:lvl1pPr marL="457200" lvl="0" indent="-361950" algn="l">
              <a:spcBef>
                <a:spcPts val="400"/>
              </a:spcBef>
              <a:spcAft>
                <a:spcPts val="0"/>
              </a:spcAft>
              <a:buClr>
                <a:srgbClr val="7F5111"/>
              </a:buClr>
              <a:buSzPts val="2100"/>
              <a:buFont typeface="Georgia"/>
              <a:buChar char="•"/>
              <a:defRPr sz="2100"/>
            </a:lvl1pPr>
            <a:lvl2pPr marL="914400" lvl="1" indent="-342900" algn="l">
              <a:spcBef>
                <a:spcPts val="400"/>
              </a:spcBef>
              <a:spcAft>
                <a:spcPts val="0"/>
              </a:spcAft>
              <a:buClr>
                <a:srgbClr val="7F5111"/>
              </a:buClr>
              <a:buSzPts val="1800"/>
              <a:buFont typeface="Georgia"/>
              <a:buChar char="–"/>
              <a:defRPr sz="1800"/>
            </a:lvl2pPr>
            <a:lvl3pPr marL="1371600" lvl="2" indent="-323850" algn="l">
              <a:spcBef>
                <a:spcPts val="300"/>
              </a:spcBef>
              <a:spcAft>
                <a:spcPts val="0"/>
              </a:spcAft>
              <a:buClr>
                <a:srgbClr val="7F5111"/>
              </a:buClr>
              <a:buSzPts val="1500"/>
              <a:buFont typeface="Georgia"/>
              <a:buChar char="•"/>
              <a:defRPr sz="1500"/>
            </a:lvl3pPr>
            <a:lvl4pPr marL="1828800" lvl="3" indent="-317500" algn="l">
              <a:spcBef>
                <a:spcPts val="300"/>
              </a:spcBef>
              <a:spcAft>
                <a:spcPts val="0"/>
              </a:spcAft>
              <a:buClr>
                <a:srgbClr val="7F5111"/>
              </a:buClr>
              <a:buSzPts val="1400"/>
              <a:buFont typeface="Georgia"/>
              <a:buChar char="–"/>
              <a:defRPr sz="1400"/>
            </a:lvl4pPr>
            <a:lvl5pPr marL="2286000" lvl="4" indent="-317500" algn="l">
              <a:spcBef>
                <a:spcPts val="300"/>
              </a:spcBef>
              <a:spcAft>
                <a:spcPts val="0"/>
              </a:spcAft>
              <a:buClr>
                <a:srgbClr val="7F5111"/>
              </a:buClr>
              <a:buSzPts val="1400"/>
              <a:buFont typeface="Georgia"/>
              <a:buChar char="»"/>
              <a:defRPr sz="1400"/>
            </a:lvl5pPr>
            <a:lvl6pPr marL="2743200" lvl="5" indent="-317500" algn="l">
              <a:spcBef>
                <a:spcPts val="300"/>
              </a:spcBef>
              <a:spcAft>
                <a:spcPts val="0"/>
              </a:spcAft>
              <a:buClr>
                <a:srgbClr val="7F5111"/>
              </a:buClr>
              <a:buSzPts val="1400"/>
              <a:buFont typeface="Georgia"/>
              <a:buChar char="»"/>
              <a:defRPr sz="1400"/>
            </a:lvl6pPr>
            <a:lvl7pPr marL="3200400" lvl="6" indent="-317500" algn="l">
              <a:spcBef>
                <a:spcPts val="300"/>
              </a:spcBef>
              <a:spcAft>
                <a:spcPts val="0"/>
              </a:spcAft>
              <a:buClr>
                <a:srgbClr val="7F5111"/>
              </a:buClr>
              <a:buSzPts val="1400"/>
              <a:buFont typeface="Georgia"/>
              <a:buChar char="»"/>
              <a:defRPr sz="1400"/>
            </a:lvl7pPr>
            <a:lvl8pPr marL="3657600" lvl="7" indent="-317500" algn="l">
              <a:spcBef>
                <a:spcPts val="300"/>
              </a:spcBef>
              <a:spcAft>
                <a:spcPts val="0"/>
              </a:spcAft>
              <a:buClr>
                <a:srgbClr val="7F5111"/>
              </a:buClr>
              <a:buSzPts val="1400"/>
              <a:buFont typeface="Georgia"/>
              <a:buChar char="»"/>
              <a:defRPr sz="1400"/>
            </a:lvl8pPr>
            <a:lvl9pPr marL="4114800" lvl="8" indent="-317500" algn="l">
              <a:spcBef>
                <a:spcPts val="300"/>
              </a:spcBef>
              <a:spcAft>
                <a:spcPts val="0"/>
              </a:spcAft>
              <a:buClr>
                <a:srgbClr val="7F5111"/>
              </a:buClr>
              <a:buSzPts val="1400"/>
              <a:buFont typeface="Georgia"/>
              <a:buChar char="»"/>
              <a:defRPr sz="1400"/>
            </a:lvl9pPr>
          </a:lstStyle>
          <a:p>
            <a:endParaRPr/>
          </a:p>
        </p:txBody>
      </p:sp>
      <p:sp>
        <p:nvSpPr>
          <p:cNvPr id="157" name="Google Shape;157;p30"/>
          <p:cNvSpPr txBox="1">
            <a:spLocks noGrp="1"/>
          </p:cNvSpPr>
          <p:nvPr>
            <p:ph type="body" idx="2"/>
          </p:nvPr>
        </p:nvSpPr>
        <p:spPr>
          <a:xfrm>
            <a:off x="5143500" y="857250"/>
            <a:ext cx="3695700" cy="3371850"/>
          </a:xfrm>
          <a:prstGeom prst="rect">
            <a:avLst/>
          </a:prstGeom>
          <a:noFill/>
          <a:ln>
            <a:noFill/>
          </a:ln>
        </p:spPr>
        <p:txBody>
          <a:bodyPr spcFirstLastPara="1" wrap="square" lIns="0" tIns="0" rIns="0" bIns="0" anchor="t" anchorCtr="0">
            <a:noAutofit/>
          </a:bodyPr>
          <a:lstStyle>
            <a:lvl1pPr marL="457200" lvl="0" indent="-361950" algn="l">
              <a:spcBef>
                <a:spcPts val="400"/>
              </a:spcBef>
              <a:spcAft>
                <a:spcPts val="0"/>
              </a:spcAft>
              <a:buClr>
                <a:srgbClr val="7F5111"/>
              </a:buClr>
              <a:buSzPts val="2100"/>
              <a:buFont typeface="Georgia"/>
              <a:buChar char="•"/>
              <a:defRPr sz="2100"/>
            </a:lvl1pPr>
            <a:lvl2pPr marL="914400" lvl="1" indent="-342900" algn="l">
              <a:spcBef>
                <a:spcPts val="400"/>
              </a:spcBef>
              <a:spcAft>
                <a:spcPts val="0"/>
              </a:spcAft>
              <a:buClr>
                <a:srgbClr val="7F5111"/>
              </a:buClr>
              <a:buSzPts val="1800"/>
              <a:buFont typeface="Georgia"/>
              <a:buChar char="–"/>
              <a:defRPr sz="1800"/>
            </a:lvl2pPr>
            <a:lvl3pPr marL="1371600" lvl="2" indent="-323850" algn="l">
              <a:spcBef>
                <a:spcPts val="300"/>
              </a:spcBef>
              <a:spcAft>
                <a:spcPts val="0"/>
              </a:spcAft>
              <a:buClr>
                <a:srgbClr val="7F5111"/>
              </a:buClr>
              <a:buSzPts val="1500"/>
              <a:buFont typeface="Georgia"/>
              <a:buChar char="•"/>
              <a:defRPr sz="1500"/>
            </a:lvl3pPr>
            <a:lvl4pPr marL="1828800" lvl="3" indent="-317500" algn="l">
              <a:spcBef>
                <a:spcPts val="300"/>
              </a:spcBef>
              <a:spcAft>
                <a:spcPts val="0"/>
              </a:spcAft>
              <a:buClr>
                <a:srgbClr val="7F5111"/>
              </a:buClr>
              <a:buSzPts val="1400"/>
              <a:buFont typeface="Georgia"/>
              <a:buChar char="–"/>
              <a:defRPr sz="1400"/>
            </a:lvl4pPr>
            <a:lvl5pPr marL="2286000" lvl="4" indent="-317500" algn="l">
              <a:spcBef>
                <a:spcPts val="300"/>
              </a:spcBef>
              <a:spcAft>
                <a:spcPts val="0"/>
              </a:spcAft>
              <a:buClr>
                <a:srgbClr val="7F5111"/>
              </a:buClr>
              <a:buSzPts val="1400"/>
              <a:buFont typeface="Georgia"/>
              <a:buChar char="»"/>
              <a:defRPr sz="1400"/>
            </a:lvl5pPr>
            <a:lvl6pPr marL="2743200" lvl="5" indent="-317500" algn="l">
              <a:spcBef>
                <a:spcPts val="300"/>
              </a:spcBef>
              <a:spcAft>
                <a:spcPts val="0"/>
              </a:spcAft>
              <a:buClr>
                <a:srgbClr val="7F5111"/>
              </a:buClr>
              <a:buSzPts val="1400"/>
              <a:buFont typeface="Georgia"/>
              <a:buChar char="»"/>
              <a:defRPr sz="1400"/>
            </a:lvl6pPr>
            <a:lvl7pPr marL="3200400" lvl="6" indent="-317500" algn="l">
              <a:spcBef>
                <a:spcPts val="300"/>
              </a:spcBef>
              <a:spcAft>
                <a:spcPts val="0"/>
              </a:spcAft>
              <a:buClr>
                <a:srgbClr val="7F5111"/>
              </a:buClr>
              <a:buSzPts val="1400"/>
              <a:buFont typeface="Georgia"/>
              <a:buChar char="»"/>
              <a:defRPr sz="1400"/>
            </a:lvl7pPr>
            <a:lvl8pPr marL="3657600" lvl="7" indent="-317500" algn="l">
              <a:spcBef>
                <a:spcPts val="300"/>
              </a:spcBef>
              <a:spcAft>
                <a:spcPts val="0"/>
              </a:spcAft>
              <a:buClr>
                <a:srgbClr val="7F5111"/>
              </a:buClr>
              <a:buSzPts val="1400"/>
              <a:buFont typeface="Georgia"/>
              <a:buChar char="»"/>
              <a:defRPr sz="1400"/>
            </a:lvl8pPr>
            <a:lvl9pPr marL="4114800" lvl="8" indent="-317500" algn="l">
              <a:spcBef>
                <a:spcPts val="300"/>
              </a:spcBef>
              <a:spcAft>
                <a:spcPts val="0"/>
              </a:spcAft>
              <a:buClr>
                <a:srgbClr val="7F5111"/>
              </a:buClr>
              <a:buSzPts val="1400"/>
              <a:buFont typeface="Georgia"/>
              <a:buChar char="»"/>
              <a:defRPr sz="14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457200" y="205978"/>
            <a:ext cx="8229600" cy="857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0" name="Google Shape;160;p31"/>
          <p:cNvSpPr txBox="1">
            <a:spLocks noGrp="1"/>
          </p:cNvSpPr>
          <p:nvPr>
            <p:ph type="body" idx="1"/>
          </p:nvPr>
        </p:nvSpPr>
        <p:spPr>
          <a:xfrm>
            <a:off x="457200" y="1151335"/>
            <a:ext cx="4040188" cy="479822"/>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rgbClr val="7F5111"/>
              </a:buClr>
              <a:buSzPts val="1800"/>
              <a:buFont typeface="Georgia"/>
              <a:buNone/>
              <a:defRPr sz="1800" b="1"/>
            </a:lvl1pPr>
            <a:lvl2pPr marL="914400" lvl="1" indent="-228600" algn="l">
              <a:spcBef>
                <a:spcPts val="300"/>
              </a:spcBef>
              <a:spcAft>
                <a:spcPts val="0"/>
              </a:spcAft>
              <a:buClr>
                <a:srgbClr val="7F5111"/>
              </a:buClr>
              <a:buSzPts val="1500"/>
              <a:buFont typeface="Georgia"/>
              <a:buNone/>
              <a:defRPr sz="1500" b="1"/>
            </a:lvl2pPr>
            <a:lvl3pPr marL="1371600" lvl="2" indent="-228600" algn="l">
              <a:spcBef>
                <a:spcPts val="300"/>
              </a:spcBef>
              <a:spcAft>
                <a:spcPts val="0"/>
              </a:spcAft>
              <a:buClr>
                <a:srgbClr val="7F5111"/>
              </a:buClr>
              <a:buSzPts val="1400"/>
              <a:buFont typeface="Georgia"/>
              <a:buNone/>
              <a:defRPr sz="1400" b="1"/>
            </a:lvl3pPr>
            <a:lvl4pPr marL="1828800" lvl="3" indent="-228600" algn="l">
              <a:spcBef>
                <a:spcPts val="200"/>
              </a:spcBef>
              <a:spcAft>
                <a:spcPts val="0"/>
              </a:spcAft>
              <a:buClr>
                <a:srgbClr val="7F5111"/>
              </a:buClr>
              <a:buSzPts val="1200"/>
              <a:buFont typeface="Georgia"/>
              <a:buNone/>
              <a:defRPr sz="1200" b="1"/>
            </a:lvl4pPr>
            <a:lvl5pPr marL="2286000" lvl="4" indent="-228600" algn="l">
              <a:spcBef>
                <a:spcPts val="200"/>
              </a:spcBef>
              <a:spcAft>
                <a:spcPts val="0"/>
              </a:spcAft>
              <a:buClr>
                <a:srgbClr val="7F5111"/>
              </a:buClr>
              <a:buSzPts val="1200"/>
              <a:buFont typeface="Georgia"/>
              <a:buNone/>
              <a:defRPr sz="1200" b="1"/>
            </a:lvl5pPr>
            <a:lvl6pPr marL="2743200" lvl="5" indent="-228600" algn="l">
              <a:spcBef>
                <a:spcPts val="200"/>
              </a:spcBef>
              <a:spcAft>
                <a:spcPts val="0"/>
              </a:spcAft>
              <a:buClr>
                <a:srgbClr val="7F5111"/>
              </a:buClr>
              <a:buSzPts val="1200"/>
              <a:buFont typeface="Georgia"/>
              <a:buNone/>
              <a:defRPr sz="1200" b="1"/>
            </a:lvl6pPr>
            <a:lvl7pPr marL="3200400" lvl="6" indent="-228600" algn="l">
              <a:spcBef>
                <a:spcPts val="200"/>
              </a:spcBef>
              <a:spcAft>
                <a:spcPts val="0"/>
              </a:spcAft>
              <a:buClr>
                <a:srgbClr val="7F5111"/>
              </a:buClr>
              <a:buSzPts val="1200"/>
              <a:buFont typeface="Georgia"/>
              <a:buNone/>
              <a:defRPr sz="1200" b="1"/>
            </a:lvl7pPr>
            <a:lvl8pPr marL="3657600" lvl="7" indent="-228600" algn="l">
              <a:spcBef>
                <a:spcPts val="200"/>
              </a:spcBef>
              <a:spcAft>
                <a:spcPts val="0"/>
              </a:spcAft>
              <a:buClr>
                <a:srgbClr val="7F5111"/>
              </a:buClr>
              <a:buSzPts val="1200"/>
              <a:buFont typeface="Georgia"/>
              <a:buNone/>
              <a:defRPr sz="1200" b="1"/>
            </a:lvl8pPr>
            <a:lvl9pPr marL="4114800" lvl="8" indent="-228600" algn="l">
              <a:spcBef>
                <a:spcPts val="200"/>
              </a:spcBef>
              <a:spcAft>
                <a:spcPts val="0"/>
              </a:spcAft>
              <a:buClr>
                <a:srgbClr val="7F5111"/>
              </a:buClr>
              <a:buSzPts val="1200"/>
              <a:buFont typeface="Georgia"/>
              <a:buNone/>
              <a:defRPr sz="1200" b="1"/>
            </a:lvl9pPr>
          </a:lstStyle>
          <a:p>
            <a:endParaRPr/>
          </a:p>
        </p:txBody>
      </p:sp>
      <p:sp>
        <p:nvSpPr>
          <p:cNvPr id="161" name="Google Shape;161;p31"/>
          <p:cNvSpPr txBox="1">
            <a:spLocks noGrp="1"/>
          </p:cNvSpPr>
          <p:nvPr>
            <p:ph type="body" idx="2"/>
          </p:nvPr>
        </p:nvSpPr>
        <p:spPr>
          <a:xfrm>
            <a:off x="457200" y="1631156"/>
            <a:ext cx="4040188" cy="2963466"/>
          </a:xfrm>
          <a:prstGeom prst="rect">
            <a:avLst/>
          </a:prstGeom>
          <a:noFill/>
          <a:ln>
            <a:noFill/>
          </a:ln>
        </p:spPr>
        <p:txBody>
          <a:bodyPr spcFirstLastPara="1" wrap="square" lIns="0" tIns="0" rIns="0" bIns="0" anchor="t" anchorCtr="0">
            <a:noAutofit/>
          </a:bodyPr>
          <a:lstStyle>
            <a:lvl1pPr marL="457200" lvl="0" indent="-342900" algn="l">
              <a:spcBef>
                <a:spcPts val="400"/>
              </a:spcBef>
              <a:spcAft>
                <a:spcPts val="0"/>
              </a:spcAft>
              <a:buClr>
                <a:srgbClr val="7F5111"/>
              </a:buClr>
              <a:buSzPts val="1800"/>
              <a:buFont typeface="Georgia"/>
              <a:buChar char="•"/>
              <a:defRPr sz="1800"/>
            </a:lvl1pPr>
            <a:lvl2pPr marL="914400" lvl="1" indent="-323850" algn="l">
              <a:spcBef>
                <a:spcPts val="300"/>
              </a:spcBef>
              <a:spcAft>
                <a:spcPts val="0"/>
              </a:spcAft>
              <a:buClr>
                <a:srgbClr val="7F5111"/>
              </a:buClr>
              <a:buSzPts val="1500"/>
              <a:buFont typeface="Georgia"/>
              <a:buChar char="–"/>
              <a:defRPr sz="1500"/>
            </a:lvl2pPr>
            <a:lvl3pPr marL="1371600" lvl="2" indent="-317500" algn="l">
              <a:spcBef>
                <a:spcPts val="300"/>
              </a:spcBef>
              <a:spcAft>
                <a:spcPts val="0"/>
              </a:spcAft>
              <a:buClr>
                <a:srgbClr val="7F5111"/>
              </a:buClr>
              <a:buSzPts val="1400"/>
              <a:buFont typeface="Georgia"/>
              <a:buChar char="•"/>
              <a:defRPr sz="1400"/>
            </a:lvl3pPr>
            <a:lvl4pPr marL="1828800" lvl="3" indent="-304800" algn="l">
              <a:spcBef>
                <a:spcPts val="200"/>
              </a:spcBef>
              <a:spcAft>
                <a:spcPts val="0"/>
              </a:spcAft>
              <a:buClr>
                <a:srgbClr val="7F5111"/>
              </a:buClr>
              <a:buSzPts val="1200"/>
              <a:buFont typeface="Georgia"/>
              <a:buChar char="–"/>
              <a:defRPr sz="1200"/>
            </a:lvl4pPr>
            <a:lvl5pPr marL="2286000" lvl="4" indent="-304800" algn="l">
              <a:spcBef>
                <a:spcPts val="200"/>
              </a:spcBef>
              <a:spcAft>
                <a:spcPts val="0"/>
              </a:spcAft>
              <a:buClr>
                <a:srgbClr val="7F5111"/>
              </a:buClr>
              <a:buSzPts val="1200"/>
              <a:buFont typeface="Georgia"/>
              <a:buChar char="»"/>
              <a:defRPr sz="1200"/>
            </a:lvl5pPr>
            <a:lvl6pPr marL="2743200" lvl="5" indent="-304800" algn="l">
              <a:spcBef>
                <a:spcPts val="200"/>
              </a:spcBef>
              <a:spcAft>
                <a:spcPts val="0"/>
              </a:spcAft>
              <a:buClr>
                <a:srgbClr val="7F5111"/>
              </a:buClr>
              <a:buSzPts val="1200"/>
              <a:buFont typeface="Georgia"/>
              <a:buChar char="»"/>
              <a:defRPr sz="1200"/>
            </a:lvl6pPr>
            <a:lvl7pPr marL="3200400" lvl="6" indent="-304800" algn="l">
              <a:spcBef>
                <a:spcPts val="200"/>
              </a:spcBef>
              <a:spcAft>
                <a:spcPts val="0"/>
              </a:spcAft>
              <a:buClr>
                <a:srgbClr val="7F5111"/>
              </a:buClr>
              <a:buSzPts val="1200"/>
              <a:buFont typeface="Georgia"/>
              <a:buChar char="»"/>
              <a:defRPr sz="1200"/>
            </a:lvl7pPr>
            <a:lvl8pPr marL="3657600" lvl="7" indent="-304800" algn="l">
              <a:spcBef>
                <a:spcPts val="200"/>
              </a:spcBef>
              <a:spcAft>
                <a:spcPts val="0"/>
              </a:spcAft>
              <a:buClr>
                <a:srgbClr val="7F5111"/>
              </a:buClr>
              <a:buSzPts val="1200"/>
              <a:buFont typeface="Georgia"/>
              <a:buChar char="»"/>
              <a:defRPr sz="1200"/>
            </a:lvl8pPr>
            <a:lvl9pPr marL="4114800" lvl="8" indent="-304800" algn="l">
              <a:spcBef>
                <a:spcPts val="200"/>
              </a:spcBef>
              <a:spcAft>
                <a:spcPts val="0"/>
              </a:spcAft>
              <a:buClr>
                <a:srgbClr val="7F5111"/>
              </a:buClr>
              <a:buSzPts val="1200"/>
              <a:buFont typeface="Georgia"/>
              <a:buChar char="»"/>
              <a:defRPr sz="1200"/>
            </a:lvl9pPr>
          </a:lstStyle>
          <a:p>
            <a:endParaRPr/>
          </a:p>
        </p:txBody>
      </p:sp>
      <p:sp>
        <p:nvSpPr>
          <p:cNvPr id="162" name="Google Shape;162;p31"/>
          <p:cNvSpPr txBox="1">
            <a:spLocks noGrp="1"/>
          </p:cNvSpPr>
          <p:nvPr>
            <p:ph type="body" idx="3"/>
          </p:nvPr>
        </p:nvSpPr>
        <p:spPr>
          <a:xfrm>
            <a:off x="4645026" y="1151335"/>
            <a:ext cx="4041775" cy="479822"/>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rgbClr val="7F5111"/>
              </a:buClr>
              <a:buSzPts val="1800"/>
              <a:buFont typeface="Georgia"/>
              <a:buNone/>
              <a:defRPr sz="1800" b="1"/>
            </a:lvl1pPr>
            <a:lvl2pPr marL="914400" lvl="1" indent="-228600" algn="l">
              <a:spcBef>
                <a:spcPts val="300"/>
              </a:spcBef>
              <a:spcAft>
                <a:spcPts val="0"/>
              </a:spcAft>
              <a:buClr>
                <a:srgbClr val="7F5111"/>
              </a:buClr>
              <a:buSzPts val="1500"/>
              <a:buFont typeface="Georgia"/>
              <a:buNone/>
              <a:defRPr sz="1500" b="1"/>
            </a:lvl2pPr>
            <a:lvl3pPr marL="1371600" lvl="2" indent="-228600" algn="l">
              <a:spcBef>
                <a:spcPts val="300"/>
              </a:spcBef>
              <a:spcAft>
                <a:spcPts val="0"/>
              </a:spcAft>
              <a:buClr>
                <a:srgbClr val="7F5111"/>
              </a:buClr>
              <a:buSzPts val="1400"/>
              <a:buFont typeface="Georgia"/>
              <a:buNone/>
              <a:defRPr sz="1400" b="1"/>
            </a:lvl3pPr>
            <a:lvl4pPr marL="1828800" lvl="3" indent="-228600" algn="l">
              <a:spcBef>
                <a:spcPts val="200"/>
              </a:spcBef>
              <a:spcAft>
                <a:spcPts val="0"/>
              </a:spcAft>
              <a:buClr>
                <a:srgbClr val="7F5111"/>
              </a:buClr>
              <a:buSzPts val="1200"/>
              <a:buFont typeface="Georgia"/>
              <a:buNone/>
              <a:defRPr sz="1200" b="1"/>
            </a:lvl4pPr>
            <a:lvl5pPr marL="2286000" lvl="4" indent="-228600" algn="l">
              <a:spcBef>
                <a:spcPts val="200"/>
              </a:spcBef>
              <a:spcAft>
                <a:spcPts val="0"/>
              </a:spcAft>
              <a:buClr>
                <a:srgbClr val="7F5111"/>
              </a:buClr>
              <a:buSzPts val="1200"/>
              <a:buFont typeface="Georgia"/>
              <a:buNone/>
              <a:defRPr sz="1200" b="1"/>
            </a:lvl5pPr>
            <a:lvl6pPr marL="2743200" lvl="5" indent="-228600" algn="l">
              <a:spcBef>
                <a:spcPts val="200"/>
              </a:spcBef>
              <a:spcAft>
                <a:spcPts val="0"/>
              </a:spcAft>
              <a:buClr>
                <a:srgbClr val="7F5111"/>
              </a:buClr>
              <a:buSzPts val="1200"/>
              <a:buFont typeface="Georgia"/>
              <a:buNone/>
              <a:defRPr sz="1200" b="1"/>
            </a:lvl6pPr>
            <a:lvl7pPr marL="3200400" lvl="6" indent="-228600" algn="l">
              <a:spcBef>
                <a:spcPts val="200"/>
              </a:spcBef>
              <a:spcAft>
                <a:spcPts val="0"/>
              </a:spcAft>
              <a:buClr>
                <a:srgbClr val="7F5111"/>
              </a:buClr>
              <a:buSzPts val="1200"/>
              <a:buFont typeface="Georgia"/>
              <a:buNone/>
              <a:defRPr sz="1200" b="1"/>
            </a:lvl7pPr>
            <a:lvl8pPr marL="3657600" lvl="7" indent="-228600" algn="l">
              <a:spcBef>
                <a:spcPts val="200"/>
              </a:spcBef>
              <a:spcAft>
                <a:spcPts val="0"/>
              </a:spcAft>
              <a:buClr>
                <a:srgbClr val="7F5111"/>
              </a:buClr>
              <a:buSzPts val="1200"/>
              <a:buFont typeface="Georgia"/>
              <a:buNone/>
              <a:defRPr sz="1200" b="1"/>
            </a:lvl8pPr>
            <a:lvl9pPr marL="4114800" lvl="8" indent="-228600" algn="l">
              <a:spcBef>
                <a:spcPts val="200"/>
              </a:spcBef>
              <a:spcAft>
                <a:spcPts val="0"/>
              </a:spcAft>
              <a:buClr>
                <a:srgbClr val="7F5111"/>
              </a:buClr>
              <a:buSzPts val="1200"/>
              <a:buFont typeface="Georgia"/>
              <a:buNone/>
              <a:defRPr sz="1200" b="1"/>
            </a:lvl9pPr>
          </a:lstStyle>
          <a:p>
            <a:endParaRPr/>
          </a:p>
        </p:txBody>
      </p:sp>
      <p:sp>
        <p:nvSpPr>
          <p:cNvPr id="163" name="Google Shape;163;p31"/>
          <p:cNvSpPr txBox="1">
            <a:spLocks noGrp="1"/>
          </p:cNvSpPr>
          <p:nvPr>
            <p:ph type="body" idx="4"/>
          </p:nvPr>
        </p:nvSpPr>
        <p:spPr>
          <a:xfrm>
            <a:off x="4645026" y="1631156"/>
            <a:ext cx="4041775" cy="2963466"/>
          </a:xfrm>
          <a:prstGeom prst="rect">
            <a:avLst/>
          </a:prstGeom>
          <a:noFill/>
          <a:ln>
            <a:noFill/>
          </a:ln>
        </p:spPr>
        <p:txBody>
          <a:bodyPr spcFirstLastPara="1" wrap="square" lIns="0" tIns="0" rIns="0" bIns="0" anchor="t" anchorCtr="0">
            <a:noAutofit/>
          </a:bodyPr>
          <a:lstStyle>
            <a:lvl1pPr marL="457200" lvl="0" indent="-342900" algn="l">
              <a:spcBef>
                <a:spcPts val="400"/>
              </a:spcBef>
              <a:spcAft>
                <a:spcPts val="0"/>
              </a:spcAft>
              <a:buClr>
                <a:srgbClr val="7F5111"/>
              </a:buClr>
              <a:buSzPts val="1800"/>
              <a:buFont typeface="Georgia"/>
              <a:buChar char="•"/>
              <a:defRPr sz="1800"/>
            </a:lvl1pPr>
            <a:lvl2pPr marL="914400" lvl="1" indent="-323850" algn="l">
              <a:spcBef>
                <a:spcPts val="300"/>
              </a:spcBef>
              <a:spcAft>
                <a:spcPts val="0"/>
              </a:spcAft>
              <a:buClr>
                <a:srgbClr val="7F5111"/>
              </a:buClr>
              <a:buSzPts val="1500"/>
              <a:buFont typeface="Georgia"/>
              <a:buChar char="–"/>
              <a:defRPr sz="1500"/>
            </a:lvl2pPr>
            <a:lvl3pPr marL="1371600" lvl="2" indent="-317500" algn="l">
              <a:spcBef>
                <a:spcPts val="300"/>
              </a:spcBef>
              <a:spcAft>
                <a:spcPts val="0"/>
              </a:spcAft>
              <a:buClr>
                <a:srgbClr val="7F5111"/>
              </a:buClr>
              <a:buSzPts val="1400"/>
              <a:buFont typeface="Georgia"/>
              <a:buChar char="•"/>
              <a:defRPr sz="1400"/>
            </a:lvl3pPr>
            <a:lvl4pPr marL="1828800" lvl="3" indent="-304800" algn="l">
              <a:spcBef>
                <a:spcPts val="200"/>
              </a:spcBef>
              <a:spcAft>
                <a:spcPts val="0"/>
              </a:spcAft>
              <a:buClr>
                <a:srgbClr val="7F5111"/>
              </a:buClr>
              <a:buSzPts val="1200"/>
              <a:buFont typeface="Georgia"/>
              <a:buChar char="–"/>
              <a:defRPr sz="1200"/>
            </a:lvl4pPr>
            <a:lvl5pPr marL="2286000" lvl="4" indent="-304800" algn="l">
              <a:spcBef>
                <a:spcPts val="200"/>
              </a:spcBef>
              <a:spcAft>
                <a:spcPts val="0"/>
              </a:spcAft>
              <a:buClr>
                <a:srgbClr val="7F5111"/>
              </a:buClr>
              <a:buSzPts val="1200"/>
              <a:buFont typeface="Georgia"/>
              <a:buChar char="»"/>
              <a:defRPr sz="1200"/>
            </a:lvl5pPr>
            <a:lvl6pPr marL="2743200" lvl="5" indent="-304800" algn="l">
              <a:spcBef>
                <a:spcPts val="200"/>
              </a:spcBef>
              <a:spcAft>
                <a:spcPts val="0"/>
              </a:spcAft>
              <a:buClr>
                <a:srgbClr val="7F5111"/>
              </a:buClr>
              <a:buSzPts val="1200"/>
              <a:buFont typeface="Georgia"/>
              <a:buChar char="»"/>
              <a:defRPr sz="1200"/>
            </a:lvl6pPr>
            <a:lvl7pPr marL="3200400" lvl="6" indent="-304800" algn="l">
              <a:spcBef>
                <a:spcPts val="200"/>
              </a:spcBef>
              <a:spcAft>
                <a:spcPts val="0"/>
              </a:spcAft>
              <a:buClr>
                <a:srgbClr val="7F5111"/>
              </a:buClr>
              <a:buSzPts val="1200"/>
              <a:buFont typeface="Georgia"/>
              <a:buChar char="»"/>
              <a:defRPr sz="1200"/>
            </a:lvl7pPr>
            <a:lvl8pPr marL="3657600" lvl="7" indent="-304800" algn="l">
              <a:spcBef>
                <a:spcPts val="200"/>
              </a:spcBef>
              <a:spcAft>
                <a:spcPts val="0"/>
              </a:spcAft>
              <a:buClr>
                <a:srgbClr val="7F5111"/>
              </a:buClr>
              <a:buSzPts val="1200"/>
              <a:buFont typeface="Georgia"/>
              <a:buChar char="»"/>
              <a:defRPr sz="1200"/>
            </a:lvl8pPr>
            <a:lvl9pPr marL="4114800" lvl="8" indent="-304800" algn="l">
              <a:spcBef>
                <a:spcPts val="200"/>
              </a:spcBef>
              <a:spcAft>
                <a:spcPts val="0"/>
              </a:spcAft>
              <a:buClr>
                <a:srgbClr val="7F5111"/>
              </a:buClr>
              <a:buSzPts val="1200"/>
              <a:buFont typeface="Georgia"/>
              <a:buChar char="»"/>
              <a:defRPr sz="1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457201" y="204788"/>
            <a:ext cx="3008313" cy="87153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9" name="Google Shape;169;p34"/>
          <p:cNvSpPr txBox="1">
            <a:spLocks noGrp="1"/>
          </p:cNvSpPr>
          <p:nvPr>
            <p:ph type="body" idx="1"/>
          </p:nvPr>
        </p:nvSpPr>
        <p:spPr>
          <a:xfrm>
            <a:off x="3575050" y="204788"/>
            <a:ext cx="5111750" cy="4389835"/>
          </a:xfrm>
          <a:prstGeom prst="rect">
            <a:avLst/>
          </a:prstGeom>
          <a:noFill/>
          <a:ln>
            <a:noFill/>
          </a:ln>
        </p:spPr>
        <p:txBody>
          <a:bodyPr spcFirstLastPara="1" wrap="square" lIns="0" tIns="0" rIns="0" bIns="0" anchor="t" anchorCtr="0">
            <a:noAutofit/>
          </a:bodyPr>
          <a:lstStyle>
            <a:lvl1pPr marL="457200" lvl="0" indent="-381000" algn="l">
              <a:spcBef>
                <a:spcPts val="500"/>
              </a:spcBef>
              <a:spcAft>
                <a:spcPts val="0"/>
              </a:spcAft>
              <a:buClr>
                <a:srgbClr val="7F5111"/>
              </a:buClr>
              <a:buSzPts val="2400"/>
              <a:buFont typeface="Georgia"/>
              <a:buChar char="•"/>
              <a:defRPr sz="2400"/>
            </a:lvl1pPr>
            <a:lvl2pPr marL="914400" lvl="1" indent="-361950" algn="l">
              <a:spcBef>
                <a:spcPts val="400"/>
              </a:spcBef>
              <a:spcAft>
                <a:spcPts val="0"/>
              </a:spcAft>
              <a:buClr>
                <a:srgbClr val="7F5111"/>
              </a:buClr>
              <a:buSzPts val="2100"/>
              <a:buFont typeface="Georgia"/>
              <a:buChar char="–"/>
              <a:defRPr sz="2100"/>
            </a:lvl2pPr>
            <a:lvl3pPr marL="1371600" lvl="2" indent="-342900" algn="l">
              <a:spcBef>
                <a:spcPts val="400"/>
              </a:spcBef>
              <a:spcAft>
                <a:spcPts val="0"/>
              </a:spcAft>
              <a:buClr>
                <a:srgbClr val="7F5111"/>
              </a:buClr>
              <a:buSzPts val="1800"/>
              <a:buFont typeface="Georgia"/>
              <a:buChar char="•"/>
              <a:defRPr sz="1800"/>
            </a:lvl3pPr>
            <a:lvl4pPr marL="1828800" lvl="3" indent="-323850" algn="l">
              <a:spcBef>
                <a:spcPts val="300"/>
              </a:spcBef>
              <a:spcAft>
                <a:spcPts val="0"/>
              </a:spcAft>
              <a:buClr>
                <a:srgbClr val="7F5111"/>
              </a:buClr>
              <a:buSzPts val="1500"/>
              <a:buFont typeface="Georgia"/>
              <a:buChar char="–"/>
              <a:defRPr sz="1500"/>
            </a:lvl4pPr>
            <a:lvl5pPr marL="2286000" lvl="4" indent="-323850" algn="l">
              <a:spcBef>
                <a:spcPts val="300"/>
              </a:spcBef>
              <a:spcAft>
                <a:spcPts val="0"/>
              </a:spcAft>
              <a:buClr>
                <a:srgbClr val="7F5111"/>
              </a:buClr>
              <a:buSzPts val="1500"/>
              <a:buFont typeface="Georgia"/>
              <a:buChar char="»"/>
              <a:defRPr sz="1500"/>
            </a:lvl5pPr>
            <a:lvl6pPr marL="2743200" lvl="5" indent="-323850" algn="l">
              <a:spcBef>
                <a:spcPts val="300"/>
              </a:spcBef>
              <a:spcAft>
                <a:spcPts val="0"/>
              </a:spcAft>
              <a:buClr>
                <a:srgbClr val="7F5111"/>
              </a:buClr>
              <a:buSzPts val="1500"/>
              <a:buFont typeface="Georgia"/>
              <a:buChar char="»"/>
              <a:defRPr sz="1500"/>
            </a:lvl6pPr>
            <a:lvl7pPr marL="3200400" lvl="6" indent="-323850" algn="l">
              <a:spcBef>
                <a:spcPts val="300"/>
              </a:spcBef>
              <a:spcAft>
                <a:spcPts val="0"/>
              </a:spcAft>
              <a:buClr>
                <a:srgbClr val="7F5111"/>
              </a:buClr>
              <a:buSzPts val="1500"/>
              <a:buFont typeface="Georgia"/>
              <a:buChar char="»"/>
              <a:defRPr sz="1500"/>
            </a:lvl7pPr>
            <a:lvl8pPr marL="3657600" lvl="7" indent="-323850" algn="l">
              <a:spcBef>
                <a:spcPts val="300"/>
              </a:spcBef>
              <a:spcAft>
                <a:spcPts val="0"/>
              </a:spcAft>
              <a:buClr>
                <a:srgbClr val="7F5111"/>
              </a:buClr>
              <a:buSzPts val="1500"/>
              <a:buFont typeface="Georgia"/>
              <a:buChar char="»"/>
              <a:defRPr sz="1500"/>
            </a:lvl8pPr>
            <a:lvl9pPr marL="4114800" lvl="8" indent="-323850" algn="l">
              <a:spcBef>
                <a:spcPts val="300"/>
              </a:spcBef>
              <a:spcAft>
                <a:spcPts val="0"/>
              </a:spcAft>
              <a:buClr>
                <a:srgbClr val="7F5111"/>
              </a:buClr>
              <a:buSzPts val="1500"/>
              <a:buFont typeface="Georgia"/>
              <a:buChar char="»"/>
              <a:defRPr sz="1500"/>
            </a:lvl9pPr>
          </a:lstStyle>
          <a:p>
            <a:endParaRPr/>
          </a:p>
        </p:txBody>
      </p:sp>
      <p:sp>
        <p:nvSpPr>
          <p:cNvPr id="170" name="Google Shape;170;p34"/>
          <p:cNvSpPr txBox="1">
            <a:spLocks noGrp="1"/>
          </p:cNvSpPr>
          <p:nvPr>
            <p:ph type="body" idx="2"/>
          </p:nvPr>
        </p:nvSpPr>
        <p:spPr>
          <a:xfrm>
            <a:off x="457201" y="1076326"/>
            <a:ext cx="3008313" cy="3518297"/>
          </a:xfrm>
          <a:prstGeom prst="rect">
            <a:avLst/>
          </a:prstGeom>
          <a:noFill/>
          <a:ln>
            <a:noFill/>
          </a:ln>
        </p:spPr>
        <p:txBody>
          <a:bodyPr spcFirstLastPara="1" wrap="square" lIns="0" tIns="0" rIns="0" bIns="0" anchor="t" anchorCtr="0">
            <a:noAutofit/>
          </a:bodyPr>
          <a:lstStyle>
            <a:lvl1pPr marL="457200" lvl="0" indent="-228600" algn="l">
              <a:spcBef>
                <a:spcPts val="200"/>
              </a:spcBef>
              <a:spcAft>
                <a:spcPts val="0"/>
              </a:spcAft>
              <a:buClr>
                <a:srgbClr val="7F5111"/>
              </a:buClr>
              <a:buSzPts val="1100"/>
              <a:buFont typeface="Georgia"/>
              <a:buNone/>
              <a:defRPr sz="1100"/>
            </a:lvl1pPr>
            <a:lvl2pPr marL="914400" lvl="1" indent="-228600" algn="l">
              <a:spcBef>
                <a:spcPts val="200"/>
              </a:spcBef>
              <a:spcAft>
                <a:spcPts val="0"/>
              </a:spcAft>
              <a:buClr>
                <a:srgbClr val="7F5111"/>
              </a:buClr>
              <a:buSzPts val="900"/>
              <a:buFont typeface="Georgia"/>
              <a:buNone/>
              <a:defRPr sz="900"/>
            </a:lvl2pPr>
            <a:lvl3pPr marL="1371600" lvl="2" indent="-228600" algn="l">
              <a:spcBef>
                <a:spcPts val="200"/>
              </a:spcBef>
              <a:spcAft>
                <a:spcPts val="0"/>
              </a:spcAft>
              <a:buClr>
                <a:srgbClr val="7F5111"/>
              </a:buClr>
              <a:buSzPts val="800"/>
              <a:buFont typeface="Georgia"/>
              <a:buNone/>
              <a:defRPr sz="800"/>
            </a:lvl3pPr>
            <a:lvl4pPr marL="1828800" lvl="3" indent="-228600" algn="l">
              <a:spcBef>
                <a:spcPts val="100"/>
              </a:spcBef>
              <a:spcAft>
                <a:spcPts val="0"/>
              </a:spcAft>
              <a:buClr>
                <a:srgbClr val="7F5111"/>
              </a:buClr>
              <a:buSzPts val="700"/>
              <a:buFont typeface="Georgia"/>
              <a:buNone/>
              <a:defRPr sz="700"/>
            </a:lvl4pPr>
            <a:lvl5pPr marL="2286000" lvl="4" indent="-228600" algn="l">
              <a:spcBef>
                <a:spcPts val="100"/>
              </a:spcBef>
              <a:spcAft>
                <a:spcPts val="0"/>
              </a:spcAft>
              <a:buClr>
                <a:srgbClr val="7F5111"/>
              </a:buClr>
              <a:buSzPts val="700"/>
              <a:buFont typeface="Georgia"/>
              <a:buNone/>
              <a:defRPr sz="700"/>
            </a:lvl5pPr>
            <a:lvl6pPr marL="2743200" lvl="5" indent="-228600" algn="l">
              <a:spcBef>
                <a:spcPts val="100"/>
              </a:spcBef>
              <a:spcAft>
                <a:spcPts val="0"/>
              </a:spcAft>
              <a:buClr>
                <a:srgbClr val="7F5111"/>
              </a:buClr>
              <a:buSzPts val="700"/>
              <a:buFont typeface="Georgia"/>
              <a:buNone/>
              <a:defRPr sz="700"/>
            </a:lvl6pPr>
            <a:lvl7pPr marL="3200400" lvl="6" indent="-228600" algn="l">
              <a:spcBef>
                <a:spcPts val="100"/>
              </a:spcBef>
              <a:spcAft>
                <a:spcPts val="0"/>
              </a:spcAft>
              <a:buClr>
                <a:srgbClr val="7F5111"/>
              </a:buClr>
              <a:buSzPts val="700"/>
              <a:buFont typeface="Georgia"/>
              <a:buNone/>
              <a:defRPr sz="700"/>
            </a:lvl7pPr>
            <a:lvl8pPr marL="3657600" lvl="7" indent="-228600" algn="l">
              <a:spcBef>
                <a:spcPts val="100"/>
              </a:spcBef>
              <a:spcAft>
                <a:spcPts val="0"/>
              </a:spcAft>
              <a:buClr>
                <a:srgbClr val="7F5111"/>
              </a:buClr>
              <a:buSzPts val="700"/>
              <a:buFont typeface="Georgia"/>
              <a:buNone/>
              <a:defRPr sz="700"/>
            </a:lvl8pPr>
            <a:lvl9pPr marL="4114800" lvl="8" indent="-228600" algn="l">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1792288" y="3600450"/>
            <a:ext cx="5486400" cy="42505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35"/>
          <p:cNvSpPr>
            <a:spLocks noGrp="1"/>
          </p:cNvSpPr>
          <p:nvPr>
            <p:ph type="pic" idx="2"/>
          </p:nvPr>
        </p:nvSpPr>
        <p:spPr>
          <a:xfrm>
            <a:off x="1792288" y="459581"/>
            <a:ext cx="5486400" cy="3086100"/>
          </a:xfrm>
          <a:prstGeom prst="rect">
            <a:avLst/>
          </a:prstGeom>
          <a:noFill/>
          <a:ln>
            <a:noFill/>
          </a:ln>
        </p:spPr>
      </p:sp>
      <p:sp>
        <p:nvSpPr>
          <p:cNvPr id="174" name="Google Shape;174;p35"/>
          <p:cNvSpPr txBox="1">
            <a:spLocks noGrp="1"/>
          </p:cNvSpPr>
          <p:nvPr>
            <p:ph type="body" idx="1"/>
          </p:nvPr>
        </p:nvSpPr>
        <p:spPr>
          <a:xfrm>
            <a:off x="1792288" y="4025503"/>
            <a:ext cx="5486400" cy="603647"/>
          </a:xfrm>
          <a:prstGeom prst="rect">
            <a:avLst/>
          </a:prstGeom>
          <a:noFill/>
          <a:ln>
            <a:noFill/>
          </a:ln>
        </p:spPr>
        <p:txBody>
          <a:bodyPr spcFirstLastPara="1" wrap="square" lIns="0" tIns="0" rIns="0" bIns="0" anchor="t" anchorCtr="0">
            <a:noAutofit/>
          </a:bodyPr>
          <a:lstStyle>
            <a:lvl1pPr marL="457200" lvl="0" indent="-228600" algn="l">
              <a:spcBef>
                <a:spcPts val="200"/>
              </a:spcBef>
              <a:spcAft>
                <a:spcPts val="0"/>
              </a:spcAft>
              <a:buClr>
                <a:srgbClr val="7F5111"/>
              </a:buClr>
              <a:buSzPts val="1100"/>
              <a:buFont typeface="Georgia"/>
              <a:buNone/>
              <a:defRPr sz="1100"/>
            </a:lvl1pPr>
            <a:lvl2pPr marL="914400" lvl="1" indent="-228600" algn="l">
              <a:spcBef>
                <a:spcPts val="200"/>
              </a:spcBef>
              <a:spcAft>
                <a:spcPts val="0"/>
              </a:spcAft>
              <a:buClr>
                <a:srgbClr val="7F5111"/>
              </a:buClr>
              <a:buSzPts val="900"/>
              <a:buFont typeface="Georgia"/>
              <a:buNone/>
              <a:defRPr sz="900"/>
            </a:lvl2pPr>
            <a:lvl3pPr marL="1371600" lvl="2" indent="-228600" algn="l">
              <a:spcBef>
                <a:spcPts val="200"/>
              </a:spcBef>
              <a:spcAft>
                <a:spcPts val="0"/>
              </a:spcAft>
              <a:buClr>
                <a:srgbClr val="7F5111"/>
              </a:buClr>
              <a:buSzPts val="800"/>
              <a:buFont typeface="Georgia"/>
              <a:buNone/>
              <a:defRPr sz="800"/>
            </a:lvl3pPr>
            <a:lvl4pPr marL="1828800" lvl="3" indent="-228600" algn="l">
              <a:spcBef>
                <a:spcPts val="100"/>
              </a:spcBef>
              <a:spcAft>
                <a:spcPts val="0"/>
              </a:spcAft>
              <a:buClr>
                <a:srgbClr val="7F5111"/>
              </a:buClr>
              <a:buSzPts val="700"/>
              <a:buFont typeface="Georgia"/>
              <a:buNone/>
              <a:defRPr sz="700"/>
            </a:lvl4pPr>
            <a:lvl5pPr marL="2286000" lvl="4" indent="-228600" algn="l">
              <a:spcBef>
                <a:spcPts val="100"/>
              </a:spcBef>
              <a:spcAft>
                <a:spcPts val="0"/>
              </a:spcAft>
              <a:buClr>
                <a:srgbClr val="7F5111"/>
              </a:buClr>
              <a:buSzPts val="700"/>
              <a:buFont typeface="Georgia"/>
              <a:buNone/>
              <a:defRPr sz="700"/>
            </a:lvl5pPr>
            <a:lvl6pPr marL="2743200" lvl="5" indent="-228600" algn="l">
              <a:spcBef>
                <a:spcPts val="100"/>
              </a:spcBef>
              <a:spcAft>
                <a:spcPts val="0"/>
              </a:spcAft>
              <a:buClr>
                <a:srgbClr val="7F5111"/>
              </a:buClr>
              <a:buSzPts val="700"/>
              <a:buFont typeface="Georgia"/>
              <a:buNone/>
              <a:defRPr sz="700"/>
            </a:lvl6pPr>
            <a:lvl7pPr marL="3200400" lvl="6" indent="-228600" algn="l">
              <a:spcBef>
                <a:spcPts val="100"/>
              </a:spcBef>
              <a:spcAft>
                <a:spcPts val="0"/>
              </a:spcAft>
              <a:buClr>
                <a:srgbClr val="7F5111"/>
              </a:buClr>
              <a:buSzPts val="700"/>
              <a:buFont typeface="Georgia"/>
              <a:buNone/>
              <a:defRPr sz="700"/>
            </a:lvl7pPr>
            <a:lvl8pPr marL="3657600" lvl="7" indent="-228600" algn="l">
              <a:spcBef>
                <a:spcPts val="100"/>
              </a:spcBef>
              <a:spcAft>
                <a:spcPts val="0"/>
              </a:spcAft>
              <a:buClr>
                <a:srgbClr val="7F5111"/>
              </a:buClr>
              <a:buSzPts val="700"/>
              <a:buFont typeface="Georgia"/>
              <a:buNone/>
              <a:defRPr sz="700"/>
            </a:lvl8pPr>
            <a:lvl9pPr marL="4114800" lvl="8" indent="-228600" algn="l">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7" name="Google Shape;177;p36"/>
          <p:cNvSpPr txBox="1">
            <a:spLocks noGrp="1"/>
          </p:cNvSpPr>
          <p:nvPr>
            <p:ph type="body" idx="1"/>
          </p:nvPr>
        </p:nvSpPr>
        <p:spPr>
          <a:xfrm rot="5400000">
            <a:off x="3381375" y="-1228725"/>
            <a:ext cx="3371850" cy="754380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rot="5400000">
            <a:off x="5772150" y="1162050"/>
            <a:ext cx="4000500" cy="2133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0" name="Google Shape;180;p37"/>
          <p:cNvSpPr txBox="1">
            <a:spLocks noGrp="1"/>
          </p:cNvSpPr>
          <p:nvPr>
            <p:ph type="body" idx="1"/>
          </p:nvPr>
        </p:nvSpPr>
        <p:spPr>
          <a:xfrm rot="5400000">
            <a:off x="1428750" y="-895350"/>
            <a:ext cx="4000500" cy="624840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4"/>
        <p:cNvGrpSpPr/>
        <p:nvPr/>
      </p:nvGrpSpPr>
      <p:grpSpPr>
        <a:xfrm>
          <a:off x="0" y="0"/>
          <a:ext cx="0" cy="0"/>
          <a:chOff x="0" y="0"/>
          <a:chExt cx="0" cy="0"/>
        </a:xfrm>
      </p:grpSpPr>
      <p:sp>
        <p:nvSpPr>
          <p:cNvPr id="185" name="Google Shape;185;p39"/>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6" name="Google Shape;186;p39"/>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7"/>
        <p:cNvGrpSpPr/>
        <p:nvPr/>
      </p:nvGrpSpPr>
      <p:grpSpPr>
        <a:xfrm>
          <a:off x="0" y="0"/>
          <a:ext cx="0" cy="0"/>
          <a:chOff x="0" y="0"/>
          <a:chExt cx="0" cy="0"/>
        </a:xfrm>
      </p:grpSpPr>
      <p:sp>
        <p:nvSpPr>
          <p:cNvPr id="188" name="Google Shape;188;p40"/>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9"/>
        <p:cNvGrpSpPr/>
        <p:nvPr/>
      </p:nvGrpSpPr>
      <p:grpSpPr>
        <a:xfrm>
          <a:off x="0" y="0"/>
          <a:ext cx="0" cy="0"/>
          <a:chOff x="0" y="0"/>
          <a:chExt cx="0" cy="0"/>
        </a:xfrm>
      </p:grpSpPr>
      <p:sp>
        <p:nvSpPr>
          <p:cNvPr id="190" name="Google Shape;190;p41"/>
          <p:cNvSpPr txBox="1">
            <a:spLocks noGrp="1"/>
          </p:cNvSpPr>
          <p:nvPr>
            <p:ph type="title"/>
          </p:nvPr>
        </p:nvSpPr>
        <p:spPr>
          <a:xfrm>
            <a:off x="457200" y="205978"/>
            <a:ext cx="8229600" cy="857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1" name="Google Shape;191;p41"/>
          <p:cNvSpPr txBox="1">
            <a:spLocks noGrp="1"/>
          </p:cNvSpPr>
          <p:nvPr>
            <p:ph type="body" idx="1"/>
          </p:nvPr>
        </p:nvSpPr>
        <p:spPr>
          <a:xfrm>
            <a:off x="457200" y="1151335"/>
            <a:ext cx="4040188" cy="479822"/>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rgbClr val="7F5111"/>
              </a:buClr>
              <a:buSzPts val="1800"/>
              <a:buFont typeface="Georgia"/>
              <a:buNone/>
              <a:defRPr sz="1800" b="1"/>
            </a:lvl1pPr>
            <a:lvl2pPr marL="914400" lvl="1" indent="-228600" algn="l">
              <a:spcBef>
                <a:spcPts val="300"/>
              </a:spcBef>
              <a:spcAft>
                <a:spcPts val="0"/>
              </a:spcAft>
              <a:buClr>
                <a:srgbClr val="7F5111"/>
              </a:buClr>
              <a:buSzPts val="1500"/>
              <a:buFont typeface="Georgia"/>
              <a:buNone/>
              <a:defRPr sz="1500" b="1"/>
            </a:lvl2pPr>
            <a:lvl3pPr marL="1371600" lvl="2" indent="-228600" algn="l">
              <a:spcBef>
                <a:spcPts val="300"/>
              </a:spcBef>
              <a:spcAft>
                <a:spcPts val="0"/>
              </a:spcAft>
              <a:buClr>
                <a:srgbClr val="7F5111"/>
              </a:buClr>
              <a:buSzPts val="1400"/>
              <a:buFont typeface="Georgia"/>
              <a:buNone/>
              <a:defRPr sz="1400" b="1"/>
            </a:lvl3pPr>
            <a:lvl4pPr marL="1828800" lvl="3" indent="-228600" algn="l">
              <a:spcBef>
                <a:spcPts val="200"/>
              </a:spcBef>
              <a:spcAft>
                <a:spcPts val="0"/>
              </a:spcAft>
              <a:buClr>
                <a:srgbClr val="7F5111"/>
              </a:buClr>
              <a:buSzPts val="1200"/>
              <a:buFont typeface="Georgia"/>
              <a:buNone/>
              <a:defRPr sz="1200" b="1"/>
            </a:lvl4pPr>
            <a:lvl5pPr marL="2286000" lvl="4" indent="-228600" algn="l">
              <a:spcBef>
                <a:spcPts val="200"/>
              </a:spcBef>
              <a:spcAft>
                <a:spcPts val="0"/>
              </a:spcAft>
              <a:buClr>
                <a:srgbClr val="7F5111"/>
              </a:buClr>
              <a:buSzPts val="1200"/>
              <a:buFont typeface="Georgia"/>
              <a:buNone/>
              <a:defRPr sz="1200" b="1"/>
            </a:lvl5pPr>
            <a:lvl6pPr marL="2743200" lvl="5" indent="-228600" algn="l">
              <a:spcBef>
                <a:spcPts val="200"/>
              </a:spcBef>
              <a:spcAft>
                <a:spcPts val="0"/>
              </a:spcAft>
              <a:buClr>
                <a:srgbClr val="7F5111"/>
              </a:buClr>
              <a:buSzPts val="1200"/>
              <a:buFont typeface="Georgia"/>
              <a:buNone/>
              <a:defRPr sz="1200" b="1"/>
            </a:lvl6pPr>
            <a:lvl7pPr marL="3200400" lvl="6" indent="-228600" algn="l">
              <a:spcBef>
                <a:spcPts val="200"/>
              </a:spcBef>
              <a:spcAft>
                <a:spcPts val="0"/>
              </a:spcAft>
              <a:buClr>
                <a:srgbClr val="7F5111"/>
              </a:buClr>
              <a:buSzPts val="1200"/>
              <a:buFont typeface="Georgia"/>
              <a:buNone/>
              <a:defRPr sz="1200" b="1"/>
            </a:lvl7pPr>
            <a:lvl8pPr marL="3657600" lvl="7" indent="-228600" algn="l">
              <a:spcBef>
                <a:spcPts val="200"/>
              </a:spcBef>
              <a:spcAft>
                <a:spcPts val="0"/>
              </a:spcAft>
              <a:buClr>
                <a:srgbClr val="7F5111"/>
              </a:buClr>
              <a:buSzPts val="1200"/>
              <a:buFont typeface="Georgia"/>
              <a:buNone/>
              <a:defRPr sz="1200" b="1"/>
            </a:lvl8pPr>
            <a:lvl9pPr marL="4114800" lvl="8" indent="-228600" algn="l">
              <a:spcBef>
                <a:spcPts val="200"/>
              </a:spcBef>
              <a:spcAft>
                <a:spcPts val="0"/>
              </a:spcAft>
              <a:buClr>
                <a:srgbClr val="7F5111"/>
              </a:buClr>
              <a:buSzPts val="1200"/>
              <a:buFont typeface="Georgia"/>
              <a:buNone/>
              <a:defRPr sz="1200" b="1"/>
            </a:lvl9pPr>
          </a:lstStyle>
          <a:p>
            <a:endParaRPr/>
          </a:p>
        </p:txBody>
      </p:sp>
      <p:sp>
        <p:nvSpPr>
          <p:cNvPr id="192" name="Google Shape;192;p41"/>
          <p:cNvSpPr txBox="1">
            <a:spLocks noGrp="1"/>
          </p:cNvSpPr>
          <p:nvPr>
            <p:ph type="body" idx="2"/>
          </p:nvPr>
        </p:nvSpPr>
        <p:spPr>
          <a:xfrm>
            <a:off x="457200" y="1631156"/>
            <a:ext cx="4040188" cy="2963466"/>
          </a:xfrm>
          <a:prstGeom prst="rect">
            <a:avLst/>
          </a:prstGeom>
          <a:noFill/>
          <a:ln>
            <a:noFill/>
          </a:ln>
        </p:spPr>
        <p:txBody>
          <a:bodyPr spcFirstLastPara="1" wrap="square" lIns="0" tIns="0" rIns="0" bIns="0" anchor="t" anchorCtr="0">
            <a:noAutofit/>
          </a:bodyPr>
          <a:lstStyle>
            <a:lvl1pPr marL="457200" lvl="0" indent="-342900" algn="l">
              <a:spcBef>
                <a:spcPts val="400"/>
              </a:spcBef>
              <a:spcAft>
                <a:spcPts val="0"/>
              </a:spcAft>
              <a:buClr>
                <a:srgbClr val="7F5111"/>
              </a:buClr>
              <a:buSzPts val="1800"/>
              <a:buFont typeface="Georgia"/>
              <a:buChar char="•"/>
              <a:defRPr sz="1800"/>
            </a:lvl1pPr>
            <a:lvl2pPr marL="914400" lvl="1" indent="-323850" algn="l">
              <a:spcBef>
                <a:spcPts val="300"/>
              </a:spcBef>
              <a:spcAft>
                <a:spcPts val="0"/>
              </a:spcAft>
              <a:buClr>
                <a:srgbClr val="7F5111"/>
              </a:buClr>
              <a:buSzPts val="1500"/>
              <a:buFont typeface="Georgia"/>
              <a:buChar char="–"/>
              <a:defRPr sz="1500"/>
            </a:lvl2pPr>
            <a:lvl3pPr marL="1371600" lvl="2" indent="-317500" algn="l">
              <a:spcBef>
                <a:spcPts val="300"/>
              </a:spcBef>
              <a:spcAft>
                <a:spcPts val="0"/>
              </a:spcAft>
              <a:buClr>
                <a:srgbClr val="7F5111"/>
              </a:buClr>
              <a:buSzPts val="1400"/>
              <a:buFont typeface="Georgia"/>
              <a:buChar char="•"/>
              <a:defRPr sz="1400"/>
            </a:lvl3pPr>
            <a:lvl4pPr marL="1828800" lvl="3" indent="-304800" algn="l">
              <a:spcBef>
                <a:spcPts val="200"/>
              </a:spcBef>
              <a:spcAft>
                <a:spcPts val="0"/>
              </a:spcAft>
              <a:buClr>
                <a:srgbClr val="7F5111"/>
              </a:buClr>
              <a:buSzPts val="1200"/>
              <a:buFont typeface="Georgia"/>
              <a:buChar char="–"/>
              <a:defRPr sz="1200"/>
            </a:lvl4pPr>
            <a:lvl5pPr marL="2286000" lvl="4" indent="-304800" algn="l">
              <a:spcBef>
                <a:spcPts val="200"/>
              </a:spcBef>
              <a:spcAft>
                <a:spcPts val="0"/>
              </a:spcAft>
              <a:buClr>
                <a:srgbClr val="7F5111"/>
              </a:buClr>
              <a:buSzPts val="1200"/>
              <a:buFont typeface="Georgia"/>
              <a:buChar char="»"/>
              <a:defRPr sz="1200"/>
            </a:lvl5pPr>
            <a:lvl6pPr marL="2743200" lvl="5" indent="-304800" algn="l">
              <a:spcBef>
                <a:spcPts val="200"/>
              </a:spcBef>
              <a:spcAft>
                <a:spcPts val="0"/>
              </a:spcAft>
              <a:buClr>
                <a:srgbClr val="7F5111"/>
              </a:buClr>
              <a:buSzPts val="1200"/>
              <a:buFont typeface="Georgia"/>
              <a:buChar char="»"/>
              <a:defRPr sz="1200"/>
            </a:lvl6pPr>
            <a:lvl7pPr marL="3200400" lvl="6" indent="-304800" algn="l">
              <a:spcBef>
                <a:spcPts val="200"/>
              </a:spcBef>
              <a:spcAft>
                <a:spcPts val="0"/>
              </a:spcAft>
              <a:buClr>
                <a:srgbClr val="7F5111"/>
              </a:buClr>
              <a:buSzPts val="1200"/>
              <a:buFont typeface="Georgia"/>
              <a:buChar char="»"/>
              <a:defRPr sz="1200"/>
            </a:lvl7pPr>
            <a:lvl8pPr marL="3657600" lvl="7" indent="-304800" algn="l">
              <a:spcBef>
                <a:spcPts val="200"/>
              </a:spcBef>
              <a:spcAft>
                <a:spcPts val="0"/>
              </a:spcAft>
              <a:buClr>
                <a:srgbClr val="7F5111"/>
              </a:buClr>
              <a:buSzPts val="1200"/>
              <a:buFont typeface="Georgia"/>
              <a:buChar char="»"/>
              <a:defRPr sz="1200"/>
            </a:lvl8pPr>
            <a:lvl9pPr marL="4114800" lvl="8" indent="-304800" algn="l">
              <a:spcBef>
                <a:spcPts val="200"/>
              </a:spcBef>
              <a:spcAft>
                <a:spcPts val="0"/>
              </a:spcAft>
              <a:buClr>
                <a:srgbClr val="7F5111"/>
              </a:buClr>
              <a:buSzPts val="1200"/>
              <a:buFont typeface="Georgia"/>
              <a:buChar char="»"/>
              <a:defRPr sz="1200"/>
            </a:lvl9pPr>
          </a:lstStyle>
          <a:p>
            <a:endParaRPr/>
          </a:p>
        </p:txBody>
      </p:sp>
      <p:sp>
        <p:nvSpPr>
          <p:cNvPr id="193" name="Google Shape;193;p41"/>
          <p:cNvSpPr txBox="1">
            <a:spLocks noGrp="1"/>
          </p:cNvSpPr>
          <p:nvPr>
            <p:ph type="body" idx="3"/>
          </p:nvPr>
        </p:nvSpPr>
        <p:spPr>
          <a:xfrm>
            <a:off x="4645026" y="1151335"/>
            <a:ext cx="4041775" cy="479822"/>
          </a:xfrm>
          <a:prstGeom prst="rect">
            <a:avLst/>
          </a:prstGeom>
          <a:noFill/>
          <a:ln>
            <a:noFill/>
          </a:ln>
        </p:spPr>
        <p:txBody>
          <a:bodyPr spcFirstLastPara="1" wrap="square" lIns="0" tIns="0" rIns="0" bIns="0" anchor="b" anchorCtr="0">
            <a:noAutofit/>
          </a:bodyPr>
          <a:lstStyle>
            <a:lvl1pPr marL="457200" lvl="0" indent="-228600" algn="l">
              <a:spcBef>
                <a:spcPts val="400"/>
              </a:spcBef>
              <a:spcAft>
                <a:spcPts val="0"/>
              </a:spcAft>
              <a:buClr>
                <a:srgbClr val="7F5111"/>
              </a:buClr>
              <a:buSzPts val="1800"/>
              <a:buFont typeface="Georgia"/>
              <a:buNone/>
              <a:defRPr sz="1800" b="1"/>
            </a:lvl1pPr>
            <a:lvl2pPr marL="914400" lvl="1" indent="-228600" algn="l">
              <a:spcBef>
                <a:spcPts val="300"/>
              </a:spcBef>
              <a:spcAft>
                <a:spcPts val="0"/>
              </a:spcAft>
              <a:buClr>
                <a:srgbClr val="7F5111"/>
              </a:buClr>
              <a:buSzPts val="1500"/>
              <a:buFont typeface="Georgia"/>
              <a:buNone/>
              <a:defRPr sz="1500" b="1"/>
            </a:lvl2pPr>
            <a:lvl3pPr marL="1371600" lvl="2" indent="-228600" algn="l">
              <a:spcBef>
                <a:spcPts val="300"/>
              </a:spcBef>
              <a:spcAft>
                <a:spcPts val="0"/>
              </a:spcAft>
              <a:buClr>
                <a:srgbClr val="7F5111"/>
              </a:buClr>
              <a:buSzPts val="1400"/>
              <a:buFont typeface="Georgia"/>
              <a:buNone/>
              <a:defRPr sz="1400" b="1"/>
            </a:lvl3pPr>
            <a:lvl4pPr marL="1828800" lvl="3" indent="-228600" algn="l">
              <a:spcBef>
                <a:spcPts val="200"/>
              </a:spcBef>
              <a:spcAft>
                <a:spcPts val="0"/>
              </a:spcAft>
              <a:buClr>
                <a:srgbClr val="7F5111"/>
              </a:buClr>
              <a:buSzPts val="1200"/>
              <a:buFont typeface="Georgia"/>
              <a:buNone/>
              <a:defRPr sz="1200" b="1"/>
            </a:lvl4pPr>
            <a:lvl5pPr marL="2286000" lvl="4" indent="-228600" algn="l">
              <a:spcBef>
                <a:spcPts val="200"/>
              </a:spcBef>
              <a:spcAft>
                <a:spcPts val="0"/>
              </a:spcAft>
              <a:buClr>
                <a:srgbClr val="7F5111"/>
              </a:buClr>
              <a:buSzPts val="1200"/>
              <a:buFont typeface="Georgia"/>
              <a:buNone/>
              <a:defRPr sz="1200" b="1"/>
            </a:lvl5pPr>
            <a:lvl6pPr marL="2743200" lvl="5" indent="-228600" algn="l">
              <a:spcBef>
                <a:spcPts val="200"/>
              </a:spcBef>
              <a:spcAft>
                <a:spcPts val="0"/>
              </a:spcAft>
              <a:buClr>
                <a:srgbClr val="7F5111"/>
              </a:buClr>
              <a:buSzPts val="1200"/>
              <a:buFont typeface="Georgia"/>
              <a:buNone/>
              <a:defRPr sz="1200" b="1"/>
            </a:lvl6pPr>
            <a:lvl7pPr marL="3200400" lvl="6" indent="-228600" algn="l">
              <a:spcBef>
                <a:spcPts val="200"/>
              </a:spcBef>
              <a:spcAft>
                <a:spcPts val="0"/>
              </a:spcAft>
              <a:buClr>
                <a:srgbClr val="7F5111"/>
              </a:buClr>
              <a:buSzPts val="1200"/>
              <a:buFont typeface="Georgia"/>
              <a:buNone/>
              <a:defRPr sz="1200" b="1"/>
            </a:lvl7pPr>
            <a:lvl8pPr marL="3657600" lvl="7" indent="-228600" algn="l">
              <a:spcBef>
                <a:spcPts val="200"/>
              </a:spcBef>
              <a:spcAft>
                <a:spcPts val="0"/>
              </a:spcAft>
              <a:buClr>
                <a:srgbClr val="7F5111"/>
              </a:buClr>
              <a:buSzPts val="1200"/>
              <a:buFont typeface="Georgia"/>
              <a:buNone/>
              <a:defRPr sz="1200" b="1"/>
            </a:lvl8pPr>
            <a:lvl9pPr marL="4114800" lvl="8" indent="-228600" algn="l">
              <a:spcBef>
                <a:spcPts val="200"/>
              </a:spcBef>
              <a:spcAft>
                <a:spcPts val="0"/>
              </a:spcAft>
              <a:buClr>
                <a:srgbClr val="7F5111"/>
              </a:buClr>
              <a:buSzPts val="1200"/>
              <a:buFont typeface="Georgia"/>
              <a:buNone/>
              <a:defRPr sz="1200" b="1"/>
            </a:lvl9pPr>
          </a:lstStyle>
          <a:p>
            <a:endParaRPr/>
          </a:p>
        </p:txBody>
      </p:sp>
      <p:sp>
        <p:nvSpPr>
          <p:cNvPr id="194" name="Google Shape;194;p41"/>
          <p:cNvSpPr txBox="1">
            <a:spLocks noGrp="1"/>
          </p:cNvSpPr>
          <p:nvPr>
            <p:ph type="body" idx="4"/>
          </p:nvPr>
        </p:nvSpPr>
        <p:spPr>
          <a:xfrm>
            <a:off x="4645026" y="1631156"/>
            <a:ext cx="4041775" cy="2963466"/>
          </a:xfrm>
          <a:prstGeom prst="rect">
            <a:avLst/>
          </a:prstGeom>
          <a:noFill/>
          <a:ln>
            <a:noFill/>
          </a:ln>
        </p:spPr>
        <p:txBody>
          <a:bodyPr spcFirstLastPara="1" wrap="square" lIns="0" tIns="0" rIns="0" bIns="0" anchor="t" anchorCtr="0">
            <a:noAutofit/>
          </a:bodyPr>
          <a:lstStyle>
            <a:lvl1pPr marL="457200" lvl="0" indent="-342900" algn="l">
              <a:spcBef>
                <a:spcPts val="400"/>
              </a:spcBef>
              <a:spcAft>
                <a:spcPts val="0"/>
              </a:spcAft>
              <a:buClr>
                <a:srgbClr val="7F5111"/>
              </a:buClr>
              <a:buSzPts val="1800"/>
              <a:buFont typeface="Georgia"/>
              <a:buChar char="•"/>
              <a:defRPr sz="1800"/>
            </a:lvl1pPr>
            <a:lvl2pPr marL="914400" lvl="1" indent="-323850" algn="l">
              <a:spcBef>
                <a:spcPts val="300"/>
              </a:spcBef>
              <a:spcAft>
                <a:spcPts val="0"/>
              </a:spcAft>
              <a:buClr>
                <a:srgbClr val="7F5111"/>
              </a:buClr>
              <a:buSzPts val="1500"/>
              <a:buFont typeface="Georgia"/>
              <a:buChar char="–"/>
              <a:defRPr sz="1500"/>
            </a:lvl2pPr>
            <a:lvl3pPr marL="1371600" lvl="2" indent="-317500" algn="l">
              <a:spcBef>
                <a:spcPts val="300"/>
              </a:spcBef>
              <a:spcAft>
                <a:spcPts val="0"/>
              </a:spcAft>
              <a:buClr>
                <a:srgbClr val="7F5111"/>
              </a:buClr>
              <a:buSzPts val="1400"/>
              <a:buFont typeface="Georgia"/>
              <a:buChar char="•"/>
              <a:defRPr sz="1400"/>
            </a:lvl3pPr>
            <a:lvl4pPr marL="1828800" lvl="3" indent="-304800" algn="l">
              <a:spcBef>
                <a:spcPts val="200"/>
              </a:spcBef>
              <a:spcAft>
                <a:spcPts val="0"/>
              </a:spcAft>
              <a:buClr>
                <a:srgbClr val="7F5111"/>
              </a:buClr>
              <a:buSzPts val="1200"/>
              <a:buFont typeface="Georgia"/>
              <a:buChar char="–"/>
              <a:defRPr sz="1200"/>
            </a:lvl4pPr>
            <a:lvl5pPr marL="2286000" lvl="4" indent="-304800" algn="l">
              <a:spcBef>
                <a:spcPts val="200"/>
              </a:spcBef>
              <a:spcAft>
                <a:spcPts val="0"/>
              </a:spcAft>
              <a:buClr>
                <a:srgbClr val="7F5111"/>
              </a:buClr>
              <a:buSzPts val="1200"/>
              <a:buFont typeface="Georgia"/>
              <a:buChar char="»"/>
              <a:defRPr sz="1200"/>
            </a:lvl5pPr>
            <a:lvl6pPr marL="2743200" lvl="5" indent="-304800" algn="l">
              <a:spcBef>
                <a:spcPts val="200"/>
              </a:spcBef>
              <a:spcAft>
                <a:spcPts val="0"/>
              </a:spcAft>
              <a:buClr>
                <a:srgbClr val="7F5111"/>
              </a:buClr>
              <a:buSzPts val="1200"/>
              <a:buFont typeface="Georgia"/>
              <a:buChar char="»"/>
              <a:defRPr sz="1200"/>
            </a:lvl6pPr>
            <a:lvl7pPr marL="3200400" lvl="6" indent="-304800" algn="l">
              <a:spcBef>
                <a:spcPts val="200"/>
              </a:spcBef>
              <a:spcAft>
                <a:spcPts val="0"/>
              </a:spcAft>
              <a:buClr>
                <a:srgbClr val="7F5111"/>
              </a:buClr>
              <a:buSzPts val="1200"/>
              <a:buFont typeface="Georgia"/>
              <a:buChar char="»"/>
              <a:defRPr sz="1200"/>
            </a:lvl7pPr>
            <a:lvl8pPr marL="3657600" lvl="7" indent="-304800" algn="l">
              <a:spcBef>
                <a:spcPts val="200"/>
              </a:spcBef>
              <a:spcAft>
                <a:spcPts val="0"/>
              </a:spcAft>
              <a:buClr>
                <a:srgbClr val="7F5111"/>
              </a:buClr>
              <a:buSzPts val="1200"/>
              <a:buFont typeface="Georgia"/>
              <a:buChar char="»"/>
              <a:defRPr sz="1200"/>
            </a:lvl8pPr>
            <a:lvl9pPr marL="4114800" lvl="8" indent="-304800" algn="l">
              <a:spcBef>
                <a:spcPts val="200"/>
              </a:spcBef>
              <a:spcAft>
                <a:spcPts val="0"/>
              </a:spcAft>
              <a:buClr>
                <a:srgbClr val="7F5111"/>
              </a:buClr>
              <a:buSzPts val="1200"/>
              <a:buFont typeface="Georgia"/>
              <a:buChar char="»"/>
              <a:defRPr sz="12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5"/>
        <p:cNvGrpSpPr/>
        <p:nvPr/>
      </p:nvGrpSpPr>
      <p:grpSpPr>
        <a:xfrm>
          <a:off x="0" y="0"/>
          <a:ext cx="0" cy="0"/>
          <a:chOff x="0" y="0"/>
          <a:chExt cx="0" cy="0"/>
        </a:xfrm>
      </p:grpSpPr>
      <p:sp>
        <p:nvSpPr>
          <p:cNvPr id="196" name="Google Shape;196;p42"/>
          <p:cNvSpPr txBox="1">
            <a:spLocks noGrp="1"/>
          </p:cNvSpPr>
          <p:nvPr>
            <p:ph type="ctrTitle"/>
          </p:nvPr>
        </p:nvSpPr>
        <p:spPr>
          <a:xfrm>
            <a:off x="685800" y="1597820"/>
            <a:ext cx="7772400" cy="11025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7" name="Google Shape;197;p42"/>
          <p:cNvSpPr txBox="1">
            <a:spLocks noGrp="1"/>
          </p:cNvSpPr>
          <p:nvPr>
            <p:ph type="subTitle" idx="1"/>
          </p:nvPr>
        </p:nvSpPr>
        <p:spPr>
          <a:xfrm>
            <a:off x="1371600" y="2914650"/>
            <a:ext cx="6400800" cy="1314450"/>
          </a:xfrm>
          <a:prstGeom prst="rect">
            <a:avLst/>
          </a:prstGeom>
          <a:noFill/>
          <a:ln>
            <a:noFill/>
          </a:ln>
        </p:spPr>
        <p:txBody>
          <a:bodyPr spcFirstLastPara="1" wrap="square" lIns="0" tIns="0" rIns="0" bIns="0" anchor="t" anchorCtr="0">
            <a:noAutofit/>
          </a:bodyPr>
          <a:lstStyle>
            <a:lvl1pPr lvl="0" algn="ctr">
              <a:spcBef>
                <a:spcPts val="400"/>
              </a:spcBef>
              <a:spcAft>
                <a:spcPts val="0"/>
              </a:spcAft>
              <a:buClr>
                <a:srgbClr val="7F5111"/>
              </a:buClr>
              <a:buSzPts val="2100"/>
              <a:buFont typeface="Georgia"/>
              <a:buNone/>
              <a:defRPr/>
            </a:lvl1pPr>
            <a:lvl2pPr lvl="1" algn="ctr">
              <a:spcBef>
                <a:spcPts val="400"/>
              </a:spcBef>
              <a:spcAft>
                <a:spcPts val="0"/>
              </a:spcAft>
              <a:buClr>
                <a:srgbClr val="7F5111"/>
              </a:buClr>
              <a:buSzPts val="1800"/>
              <a:buFont typeface="Georgia"/>
              <a:buNone/>
              <a:defRPr/>
            </a:lvl2pPr>
            <a:lvl3pPr lvl="2" algn="ctr">
              <a:spcBef>
                <a:spcPts val="300"/>
              </a:spcBef>
              <a:spcAft>
                <a:spcPts val="0"/>
              </a:spcAft>
              <a:buClr>
                <a:srgbClr val="7F5111"/>
              </a:buClr>
              <a:buSzPts val="1400"/>
              <a:buFont typeface="Georgia"/>
              <a:buNone/>
              <a:defRPr/>
            </a:lvl3pPr>
            <a:lvl4pPr lvl="3" algn="ctr">
              <a:spcBef>
                <a:spcPts val="300"/>
              </a:spcBef>
              <a:spcAft>
                <a:spcPts val="0"/>
              </a:spcAft>
              <a:buClr>
                <a:srgbClr val="7F5111"/>
              </a:buClr>
              <a:buSzPts val="1400"/>
              <a:buFont typeface="Georgia"/>
              <a:buNone/>
              <a:defRPr/>
            </a:lvl4pPr>
            <a:lvl5pPr lvl="4" algn="ctr">
              <a:spcBef>
                <a:spcPts val="300"/>
              </a:spcBef>
              <a:spcAft>
                <a:spcPts val="0"/>
              </a:spcAft>
              <a:buClr>
                <a:srgbClr val="7F5111"/>
              </a:buClr>
              <a:buSzPts val="1400"/>
              <a:buFont typeface="Georgia"/>
              <a:buNone/>
              <a:defRPr/>
            </a:lvl5pPr>
            <a:lvl6pPr lvl="5" algn="ctr">
              <a:spcBef>
                <a:spcPts val="300"/>
              </a:spcBef>
              <a:spcAft>
                <a:spcPts val="0"/>
              </a:spcAft>
              <a:buClr>
                <a:srgbClr val="7F5111"/>
              </a:buClr>
              <a:buSzPts val="1400"/>
              <a:buFont typeface="Georgia"/>
              <a:buNone/>
              <a:defRPr/>
            </a:lvl6pPr>
            <a:lvl7pPr lvl="6" algn="ctr">
              <a:spcBef>
                <a:spcPts val="300"/>
              </a:spcBef>
              <a:spcAft>
                <a:spcPts val="0"/>
              </a:spcAft>
              <a:buClr>
                <a:srgbClr val="7F5111"/>
              </a:buClr>
              <a:buSzPts val="1400"/>
              <a:buFont typeface="Georgia"/>
              <a:buNone/>
              <a:defRPr/>
            </a:lvl7pPr>
            <a:lvl8pPr lvl="7" algn="ctr">
              <a:spcBef>
                <a:spcPts val="300"/>
              </a:spcBef>
              <a:spcAft>
                <a:spcPts val="0"/>
              </a:spcAft>
              <a:buClr>
                <a:srgbClr val="7F5111"/>
              </a:buClr>
              <a:buSzPts val="1400"/>
              <a:buFont typeface="Georgia"/>
              <a:buNone/>
              <a:defRPr/>
            </a:lvl8pPr>
            <a:lvl9pPr lvl="8" algn="ctr">
              <a:spcBef>
                <a:spcPts val="300"/>
              </a:spcBef>
              <a:spcAft>
                <a:spcPts val="0"/>
              </a:spcAft>
              <a:buClr>
                <a:srgbClr val="7F5111"/>
              </a:buClr>
              <a:buSzPts val="1400"/>
              <a:buFont typeface="Georgia"/>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8"/>
        <p:cNvGrpSpPr/>
        <p:nvPr/>
      </p:nvGrpSpPr>
      <p:grpSpPr>
        <a:xfrm>
          <a:off x="0" y="0"/>
          <a:ext cx="0" cy="0"/>
          <a:chOff x="0" y="0"/>
          <a:chExt cx="0" cy="0"/>
        </a:xfrm>
      </p:grpSpPr>
      <p:sp>
        <p:nvSpPr>
          <p:cNvPr id="199" name="Google Shape;199;p43"/>
          <p:cNvSpPr txBox="1">
            <a:spLocks noGrp="1"/>
          </p:cNvSpPr>
          <p:nvPr>
            <p:ph type="title"/>
          </p:nvPr>
        </p:nvSpPr>
        <p:spPr>
          <a:xfrm>
            <a:off x="722313" y="3305176"/>
            <a:ext cx="7772400" cy="10215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sz="3000" b="1"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0" name="Google Shape;200;p43"/>
          <p:cNvSpPr txBox="1">
            <a:spLocks noGrp="1"/>
          </p:cNvSpPr>
          <p:nvPr>
            <p:ph type="body" idx="1"/>
          </p:nvPr>
        </p:nvSpPr>
        <p:spPr>
          <a:xfrm>
            <a:off x="722313" y="2180035"/>
            <a:ext cx="7772400" cy="1125140"/>
          </a:xfrm>
          <a:prstGeom prst="rect">
            <a:avLst/>
          </a:prstGeom>
          <a:noFill/>
          <a:ln>
            <a:noFill/>
          </a:ln>
        </p:spPr>
        <p:txBody>
          <a:bodyPr spcFirstLastPara="1" wrap="square" lIns="0" tIns="0" rIns="0" bIns="0" anchor="b" anchorCtr="0">
            <a:noAutofit/>
          </a:bodyPr>
          <a:lstStyle>
            <a:lvl1pPr marL="457200" lvl="0" indent="-228600" algn="l">
              <a:spcBef>
                <a:spcPts val="300"/>
              </a:spcBef>
              <a:spcAft>
                <a:spcPts val="0"/>
              </a:spcAft>
              <a:buClr>
                <a:srgbClr val="7F5111"/>
              </a:buClr>
              <a:buSzPts val="1500"/>
              <a:buFont typeface="Georgia"/>
              <a:buNone/>
              <a:defRPr sz="1500"/>
            </a:lvl1pPr>
            <a:lvl2pPr marL="914400" lvl="1" indent="-228600" algn="l">
              <a:spcBef>
                <a:spcPts val="300"/>
              </a:spcBef>
              <a:spcAft>
                <a:spcPts val="0"/>
              </a:spcAft>
              <a:buClr>
                <a:srgbClr val="7F5111"/>
              </a:buClr>
              <a:buSzPts val="1400"/>
              <a:buFont typeface="Georgia"/>
              <a:buNone/>
              <a:defRPr sz="1400"/>
            </a:lvl2pPr>
            <a:lvl3pPr marL="1371600" lvl="2" indent="-228600" algn="l">
              <a:spcBef>
                <a:spcPts val="200"/>
              </a:spcBef>
              <a:spcAft>
                <a:spcPts val="0"/>
              </a:spcAft>
              <a:buClr>
                <a:srgbClr val="7F5111"/>
              </a:buClr>
              <a:buSzPts val="1200"/>
              <a:buFont typeface="Georgia"/>
              <a:buNone/>
              <a:defRPr sz="1200"/>
            </a:lvl3pPr>
            <a:lvl4pPr marL="1828800" lvl="3" indent="-228600" algn="l">
              <a:spcBef>
                <a:spcPts val="200"/>
              </a:spcBef>
              <a:spcAft>
                <a:spcPts val="0"/>
              </a:spcAft>
              <a:buClr>
                <a:srgbClr val="7F5111"/>
              </a:buClr>
              <a:buSzPts val="1100"/>
              <a:buFont typeface="Georgia"/>
              <a:buNone/>
              <a:defRPr sz="1100"/>
            </a:lvl4pPr>
            <a:lvl5pPr marL="2286000" lvl="4" indent="-228600" algn="l">
              <a:spcBef>
                <a:spcPts val="200"/>
              </a:spcBef>
              <a:spcAft>
                <a:spcPts val="0"/>
              </a:spcAft>
              <a:buClr>
                <a:srgbClr val="7F5111"/>
              </a:buClr>
              <a:buSzPts val="1100"/>
              <a:buFont typeface="Georgia"/>
              <a:buNone/>
              <a:defRPr sz="1100"/>
            </a:lvl5pPr>
            <a:lvl6pPr marL="2743200" lvl="5" indent="-228600" algn="l">
              <a:spcBef>
                <a:spcPts val="200"/>
              </a:spcBef>
              <a:spcAft>
                <a:spcPts val="0"/>
              </a:spcAft>
              <a:buClr>
                <a:srgbClr val="7F5111"/>
              </a:buClr>
              <a:buSzPts val="1100"/>
              <a:buFont typeface="Georgia"/>
              <a:buNone/>
              <a:defRPr sz="1100"/>
            </a:lvl6pPr>
            <a:lvl7pPr marL="3200400" lvl="6" indent="-228600" algn="l">
              <a:spcBef>
                <a:spcPts val="200"/>
              </a:spcBef>
              <a:spcAft>
                <a:spcPts val="0"/>
              </a:spcAft>
              <a:buClr>
                <a:srgbClr val="7F5111"/>
              </a:buClr>
              <a:buSzPts val="1100"/>
              <a:buFont typeface="Georgia"/>
              <a:buNone/>
              <a:defRPr sz="1100"/>
            </a:lvl7pPr>
            <a:lvl8pPr marL="3657600" lvl="7" indent="-228600" algn="l">
              <a:spcBef>
                <a:spcPts val="200"/>
              </a:spcBef>
              <a:spcAft>
                <a:spcPts val="0"/>
              </a:spcAft>
              <a:buClr>
                <a:srgbClr val="7F5111"/>
              </a:buClr>
              <a:buSzPts val="1100"/>
              <a:buFont typeface="Georgia"/>
              <a:buNone/>
              <a:defRPr sz="1100"/>
            </a:lvl8pPr>
            <a:lvl9pPr marL="4114800" lvl="8" indent="-228600" algn="l">
              <a:spcBef>
                <a:spcPts val="200"/>
              </a:spcBef>
              <a:spcAft>
                <a:spcPts val="0"/>
              </a:spcAft>
              <a:buClr>
                <a:srgbClr val="7F5111"/>
              </a:buClr>
              <a:buSzPts val="1100"/>
              <a:buFont typeface="Georgia"/>
              <a:buNone/>
              <a:defRPr sz="1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1"/>
        <p:cNvGrpSpPr/>
        <p:nvPr/>
      </p:nvGrpSpPr>
      <p:grpSpPr>
        <a:xfrm>
          <a:off x="0" y="0"/>
          <a:ext cx="0" cy="0"/>
          <a:chOff x="0" y="0"/>
          <a:chExt cx="0" cy="0"/>
        </a:xfrm>
      </p:grpSpPr>
      <p:sp>
        <p:nvSpPr>
          <p:cNvPr id="202" name="Google Shape;202;p44"/>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3" name="Google Shape;203;p44"/>
          <p:cNvSpPr txBox="1">
            <a:spLocks noGrp="1"/>
          </p:cNvSpPr>
          <p:nvPr>
            <p:ph type="body" idx="1"/>
          </p:nvPr>
        </p:nvSpPr>
        <p:spPr>
          <a:xfrm>
            <a:off x="1295400" y="857250"/>
            <a:ext cx="3695700" cy="3371850"/>
          </a:xfrm>
          <a:prstGeom prst="rect">
            <a:avLst/>
          </a:prstGeom>
          <a:noFill/>
          <a:ln>
            <a:noFill/>
          </a:ln>
        </p:spPr>
        <p:txBody>
          <a:bodyPr spcFirstLastPara="1" wrap="square" lIns="0" tIns="0" rIns="0" bIns="0" anchor="t" anchorCtr="0">
            <a:noAutofit/>
          </a:bodyPr>
          <a:lstStyle>
            <a:lvl1pPr marL="457200" lvl="0" indent="-361950" algn="l">
              <a:spcBef>
                <a:spcPts val="400"/>
              </a:spcBef>
              <a:spcAft>
                <a:spcPts val="0"/>
              </a:spcAft>
              <a:buClr>
                <a:srgbClr val="7F5111"/>
              </a:buClr>
              <a:buSzPts val="2100"/>
              <a:buFont typeface="Georgia"/>
              <a:buChar char="•"/>
              <a:defRPr sz="2100"/>
            </a:lvl1pPr>
            <a:lvl2pPr marL="914400" lvl="1" indent="-342900" algn="l">
              <a:spcBef>
                <a:spcPts val="400"/>
              </a:spcBef>
              <a:spcAft>
                <a:spcPts val="0"/>
              </a:spcAft>
              <a:buClr>
                <a:srgbClr val="7F5111"/>
              </a:buClr>
              <a:buSzPts val="1800"/>
              <a:buFont typeface="Georgia"/>
              <a:buChar char="–"/>
              <a:defRPr sz="1800"/>
            </a:lvl2pPr>
            <a:lvl3pPr marL="1371600" lvl="2" indent="-323850" algn="l">
              <a:spcBef>
                <a:spcPts val="300"/>
              </a:spcBef>
              <a:spcAft>
                <a:spcPts val="0"/>
              </a:spcAft>
              <a:buClr>
                <a:srgbClr val="7F5111"/>
              </a:buClr>
              <a:buSzPts val="1500"/>
              <a:buFont typeface="Georgia"/>
              <a:buChar char="•"/>
              <a:defRPr sz="1500"/>
            </a:lvl3pPr>
            <a:lvl4pPr marL="1828800" lvl="3" indent="-317500" algn="l">
              <a:spcBef>
                <a:spcPts val="300"/>
              </a:spcBef>
              <a:spcAft>
                <a:spcPts val="0"/>
              </a:spcAft>
              <a:buClr>
                <a:srgbClr val="7F5111"/>
              </a:buClr>
              <a:buSzPts val="1400"/>
              <a:buFont typeface="Georgia"/>
              <a:buChar char="–"/>
              <a:defRPr sz="1400"/>
            </a:lvl4pPr>
            <a:lvl5pPr marL="2286000" lvl="4" indent="-317500" algn="l">
              <a:spcBef>
                <a:spcPts val="300"/>
              </a:spcBef>
              <a:spcAft>
                <a:spcPts val="0"/>
              </a:spcAft>
              <a:buClr>
                <a:srgbClr val="7F5111"/>
              </a:buClr>
              <a:buSzPts val="1400"/>
              <a:buFont typeface="Georgia"/>
              <a:buChar char="»"/>
              <a:defRPr sz="1400"/>
            </a:lvl5pPr>
            <a:lvl6pPr marL="2743200" lvl="5" indent="-317500" algn="l">
              <a:spcBef>
                <a:spcPts val="300"/>
              </a:spcBef>
              <a:spcAft>
                <a:spcPts val="0"/>
              </a:spcAft>
              <a:buClr>
                <a:srgbClr val="7F5111"/>
              </a:buClr>
              <a:buSzPts val="1400"/>
              <a:buFont typeface="Georgia"/>
              <a:buChar char="»"/>
              <a:defRPr sz="1400"/>
            </a:lvl6pPr>
            <a:lvl7pPr marL="3200400" lvl="6" indent="-317500" algn="l">
              <a:spcBef>
                <a:spcPts val="300"/>
              </a:spcBef>
              <a:spcAft>
                <a:spcPts val="0"/>
              </a:spcAft>
              <a:buClr>
                <a:srgbClr val="7F5111"/>
              </a:buClr>
              <a:buSzPts val="1400"/>
              <a:buFont typeface="Georgia"/>
              <a:buChar char="»"/>
              <a:defRPr sz="1400"/>
            </a:lvl7pPr>
            <a:lvl8pPr marL="3657600" lvl="7" indent="-317500" algn="l">
              <a:spcBef>
                <a:spcPts val="300"/>
              </a:spcBef>
              <a:spcAft>
                <a:spcPts val="0"/>
              </a:spcAft>
              <a:buClr>
                <a:srgbClr val="7F5111"/>
              </a:buClr>
              <a:buSzPts val="1400"/>
              <a:buFont typeface="Georgia"/>
              <a:buChar char="»"/>
              <a:defRPr sz="1400"/>
            </a:lvl8pPr>
            <a:lvl9pPr marL="4114800" lvl="8" indent="-317500" algn="l">
              <a:spcBef>
                <a:spcPts val="300"/>
              </a:spcBef>
              <a:spcAft>
                <a:spcPts val="0"/>
              </a:spcAft>
              <a:buClr>
                <a:srgbClr val="7F5111"/>
              </a:buClr>
              <a:buSzPts val="1400"/>
              <a:buFont typeface="Georgia"/>
              <a:buChar char="»"/>
              <a:defRPr sz="1400"/>
            </a:lvl9pPr>
          </a:lstStyle>
          <a:p>
            <a:endParaRPr/>
          </a:p>
        </p:txBody>
      </p:sp>
      <p:sp>
        <p:nvSpPr>
          <p:cNvPr id="204" name="Google Shape;204;p44"/>
          <p:cNvSpPr txBox="1">
            <a:spLocks noGrp="1"/>
          </p:cNvSpPr>
          <p:nvPr>
            <p:ph type="body" idx="2"/>
          </p:nvPr>
        </p:nvSpPr>
        <p:spPr>
          <a:xfrm>
            <a:off x="5143500" y="857250"/>
            <a:ext cx="3695700" cy="3371850"/>
          </a:xfrm>
          <a:prstGeom prst="rect">
            <a:avLst/>
          </a:prstGeom>
          <a:noFill/>
          <a:ln>
            <a:noFill/>
          </a:ln>
        </p:spPr>
        <p:txBody>
          <a:bodyPr spcFirstLastPara="1" wrap="square" lIns="0" tIns="0" rIns="0" bIns="0" anchor="t" anchorCtr="0">
            <a:noAutofit/>
          </a:bodyPr>
          <a:lstStyle>
            <a:lvl1pPr marL="457200" lvl="0" indent="-361950" algn="l">
              <a:spcBef>
                <a:spcPts val="400"/>
              </a:spcBef>
              <a:spcAft>
                <a:spcPts val="0"/>
              </a:spcAft>
              <a:buClr>
                <a:srgbClr val="7F5111"/>
              </a:buClr>
              <a:buSzPts val="2100"/>
              <a:buFont typeface="Georgia"/>
              <a:buChar char="•"/>
              <a:defRPr sz="2100"/>
            </a:lvl1pPr>
            <a:lvl2pPr marL="914400" lvl="1" indent="-342900" algn="l">
              <a:spcBef>
                <a:spcPts val="400"/>
              </a:spcBef>
              <a:spcAft>
                <a:spcPts val="0"/>
              </a:spcAft>
              <a:buClr>
                <a:srgbClr val="7F5111"/>
              </a:buClr>
              <a:buSzPts val="1800"/>
              <a:buFont typeface="Georgia"/>
              <a:buChar char="–"/>
              <a:defRPr sz="1800"/>
            </a:lvl2pPr>
            <a:lvl3pPr marL="1371600" lvl="2" indent="-323850" algn="l">
              <a:spcBef>
                <a:spcPts val="300"/>
              </a:spcBef>
              <a:spcAft>
                <a:spcPts val="0"/>
              </a:spcAft>
              <a:buClr>
                <a:srgbClr val="7F5111"/>
              </a:buClr>
              <a:buSzPts val="1500"/>
              <a:buFont typeface="Georgia"/>
              <a:buChar char="•"/>
              <a:defRPr sz="1500"/>
            </a:lvl3pPr>
            <a:lvl4pPr marL="1828800" lvl="3" indent="-317500" algn="l">
              <a:spcBef>
                <a:spcPts val="300"/>
              </a:spcBef>
              <a:spcAft>
                <a:spcPts val="0"/>
              </a:spcAft>
              <a:buClr>
                <a:srgbClr val="7F5111"/>
              </a:buClr>
              <a:buSzPts val="1400"/>
              <a:buFont typeface="Georgia"/>
              <a:buChar char="–"/>
              <a:defRPr sz="1400"/>
            </a:lvl4pPr>
            <a:lvl5pPr marL="2286000" lvl="4" indent="-317500" algn="l">
              <a:spcBef>
                <a:spcPts val="300"/>
              </a:spcBef>
              <a:spcAft>
                <a:spcPts val="0"/>
              </a:spcAft>
              <a:buClr>
                <a:srgbClr val="7F5111"/>
              </a:buClr>
              <a:buSzPts val="1400"/>
              <a:buFont typeface="Georgia"/>
              <a:buChar char="»"/>
              <a:defRPr sz="1400"/>
            </a:lvl5pPr>
            <a:lvl6pPr marL="2743200" lvl="5" indent="-317500" algn="l">
              <a:spcBef>
                <a:spcPts val="300"/>
              </a:spcBef>
              <a:spcAft>
                <a:spcPts val="0"/>
              </a:spcAft>
              <a:buClr>
                <a:srgbClr val="7F5111"/>
              </a:buClr>
              <a:buSzPts val="1400"/>
              <a:buFont typeface="Georgia"/>
              <a:buChar char="»"/>
              <a:defRPr sz="1400"/>
            </a:lvl6pPr>
            <a:lvl7pPr marL="3200400" lvl="6" indent="-317500" algn="l">
              <a:spcBef>
                <a:spcPts val="300"/>
              </a:spcBef>
              <a:spcAft>
                <a:spcPts val="0"/>
              </a:spcAft>
              <a:buClr>
                <a:srgbClr val="7F5111"/>
              </a:buClr>
              <a:buSzPts val="1400"/>
              <a:buFont typeface="Georgia"/>
              <a:buChar char="»"/>
              <a:defRPr sz="1400"/>
            </a:lvl7pPr>
            <a:lvl8pPr marL="3657600" lvl="7" indent="-317500" algn="l">
              <a:spcBef>
                <a:spcPts val="300"/>
              </a:spcBef>
              <a:spcAft>
                <a:spcPts val="0"/>
              </a:spcAft>
              <a:buClr>
                <a:srgbClr val="7F5111"/>
              </a:buClr>
              <a:buSzPts val="1400"/>
              <a:buFont typeface="Georgia"/>
              <a:buChar char="»"/>
              <a:defRPr sz="1400"/>
            </a:lvl8pPr>
            <a:lvl9pPr marL="4114800" lvl="8" indent="-317500" algn="l">
              <a:spcBef>
                <a:spcPts val="300"/>
              </a:spcBef>
              <a:spcAft>
                <a:spcPts val="0"/>
              </a:spcAft>
              <a:buClr>
                <a:srgbClr val="7F5111"/>
              </a:buClr>
              <a:buSzPts val="1400"/>
              <a:buFont typeface="Georgia"/>
              <a:buChar char="»"/>
              <a:defRPr sz="14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6"/>
        <p:cNvGrpSpPr/>
        <p:nvPr/>
      </p:nvGrpSpPr>
      <p:grpSpPr>
        <a:xfrm>
          <a:off x="0" y="0"/>
          <a:ext cx="0" cy="0"/>
          <a:chOff x="0" y="0"/>
          <a:chExt cx="0" cy="0"/>
        </a:xfrm>
      </p:grpSpPr>
      <p:sp>
        <p:nvSpPr>
          <p:cNvPr id="207" name="Google Shape;207;p46"/>
          <p:cNvSpPr txBox="1">
            <a:spLocks noGrp="1"/>
          </p:cNvSpPr>
          <p:nvPr>
            <p:ph type="title"/>
          </p:nvPr>
        </p:nvSpPr>
        <p:spPr>
          <a:xfrm>
            <a:off x="457201" y="204788"/>
            <a:ext cx="3008313" cy="87153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8" name="Google Shape;208;p46"/>
          <p:cNvSpPr txBox="1">
            <a:spLocks noGrp="1"/>
          </p:cNvSpPr>
          <p:nvPr>
            <p:ph type="body" idx="1"/>
          </p:nvPr>
        </p:nvSpPr>
        <p:spPr>
          <a:xfrm>
            <a:off x="3575050" y="204788"/>
            <a:ext cx="5111750" cy="4389835"/>
          </a:xfrm>
          <a:prstGeom prst="rect">
            <a:avLst/>
          </a:prstGeom>
          <a:noFill/>
          <a:ln>
            <a:noFill/>
          </a:ln>
        </p:spPr>
        <p:txBody>
          <a:bodyPr spcFirstLastPara="1" wrap="square" lIns="0" tIns="0" rIns="0" bIns="0" anchor="t" anchorCtr="0">
            <a:noAutofit/>
          </a:bodyPr>
          <a:lstStyle>
            <a:lvl1pPr marL="457200" lvl="0" indent="-381000" algn="l">
              <a:spcBef>
                <a:spcPts val="500"/>
              </a:spcBef>
              <a:spcAft>
                <a:spcPts val="0"/>
              </a:spcAft>
              <a:buClr>
                <a:srgbClr val="7F5111"/>
              </a:buClr>
              <a:buSzPts val="2400"/>
              <a:buFont typeface="Georgia"/>
              <a:buChar char="•"/>
              <a:defRPr sz="2400"/>
            </a:lvl1pPr>
            <a:lvl2pPr marL="914400" lvl="1" indent="-361950" algn="l">
              <a:spcBef>
                <a:spcPts val="400"/>
              </a:spcBef>
              <a:spcAft>
                <a:spcPts val="0"/>
              </a:spcAft>
              <a:buClr>
                <a:srgbClr val="7F5111"/>
              </a:buClr>
              <a:buSzPts val="2100"/>
              <a:buFont typeface="Georgia"/>
              <a:buChar char="–"/>
              <a:defRPr sz="2100"/>
            </a:lvl2pPr>
            <a:lvl3pPr marL="1371600" lvl="2" indent="-342900" algn="l">
              <a:spcBef>
                <a:spcPts val="400"/>
              </a:spcBef>
              <a:spcAft>
                <a:spcPts val="0"/>
              </a:spcAft>
              <a:buClr>
                <a:srgbClr val="7F5111"/>
              </a:buClr>
              <a:buSzPts val="1800"/>
              <a:buFont typeface="Georgia"/>
              <a:buChar char="•"/>
              <a:defRPr sz="1800"/>
            </a:lvl3pPr>
            <a:lvl4pPr marL="1828800" lvl="3" indent="-323850" algn="l">
              <a:spcBef>
                <a:spcPts val="300"/>
              </a:spcBef>
              <a:spcAft>
                <a:spcPts val="0"/>
              </a:spcAft>
              <a:buClr>
                <a:srgbClr val="7F5111"/>
              </a:buClr>
              <a:buSzPts val="1500"/>
              <a:buFont typeface="Georgia"/>
              <a:buChar char="–"/>
              <a:defRPr sz="1500"/>
            </a:lvl4pPr>
            <a:lvl5pPr marL="2286000" lvl="4" indent="-323850" algn="l">
              <a:spcBef>
                <a:spcPts val="300"/>
              </a:spcBef>
              <a:spcAft>
                <a:spcPts val="0"/>
              </a:spcAft>
              <a:buClr>
                <a:srgbClr val="7F5111"/>
              </a:buClr>
              <a:buSzPts val="1500"/>
              <a:buFont typeface="Georgia"/>
              <a:buChar char="»"/>
              <a:defRPr sz="1500"/>
            </a:lvl5pPr>
            <a:lvl6pPr marL="2743200" lvl="5" indent="-323850" algn="l">
              <a:spcBef>
                <a:spcPts val="300"/>
              </a:spcBef>
              <a:spcAft>
                <a:spcPts val="0"/>
              </a:spcAft>
              <a:buClr>
                <a:srgbClr val="7F5111"/>
              </a:buClr>
              <a:buSzPts val="1500"/>
              <a:buFont typeface="Georgia"/>
              <a:buChar char="»"/>
              <a:defRPr sz="1500"/>
            </a:lvl6pPr>
            <a:lvl7pPr marL="3200400" lvl="6" indent="-323850" algn="l">
              <a:spcBef>
                <a:spcPts val="300"/>
              </a:spcBef>
              <a:spcAft>
                <a:spcPts val="0"/>
              </a:spcAft>
              <a:buClr>
                <a:srgbClr val="7F5111"/>
              </a:buClr>
              <a:buSzPts val="1500"/>
              <a:buFont typeface="Georgia"/>
              <a:buChar char="»"/>
              <a:defRPr sz="1500"/>
            </a:lvl7pPr>
            <a:lvl8pPr marL="3657600" lvl="7" indent="-323850" algn="l">
              <a:spcBef>
                <a:spcPts val="300"/>
              </a:spcBef>
              <a:spcAft>
                <a:spcPts val="0"/>
              </a:spcAft>
              <a:buClr>
                <a:srgbClr val="7F5111"/>
              </a:buClr>
              <a:buSzPts val="1500"/>
              <a:buFont typeface="Georgia"/>
              <a:buChar char="»"/>
              <a:defRPr sz="1500"/>
            </a:lvl8pPr>
            <a:lvl9pPr marL="4114800" lvl="8" indent="-323850" algn="l">
              <a:spcBef>
                <a:spcPts val="300"/>
              </a:spcBef>
              <a:spcAft>
                <a:spcPts val="0"/>
              </a:spcAft>
              <a:buClr>
                <a:srgbClr val="7F5111"/>
              </a:buClr>
              <a:buSzPts val="1500"/>
              <a:buFont typeface="Georgia"/>
              <a:buChar char="»"/>
              <a:defRPr sz="1500"/>
            </a:lvl9pPr>
          </a:lstStyle>
          <a:p>
            <a:endParaRPr/>
          </a:p>
        </p:txBody>
      </p:sp>
      <p:sp>
        <p:nvSpPr>
          <p:cNvPr id="209" name="Google Shape;209;p46"/>
          <p:cNvSpPr txBox="1">
            <a:spLocks noGrp="1"/>
          </p:cNvSpPr>
          <p:nvPr>
            <p:ph type="body" idx="2"/>
          </p:nvPr>
        </p:nvSpPr>
        <p:spPr>
          <a:xfrm>
            <a:off x="457201" y="1076326"/>
            <a:ext cx="3008313" cy="3518297"/>
          </a:xfrm>
          <a:prstGeom prst="rect">
            <a:avLst/>
          </a:prstGeom>
          <a:noFill/>
          <a:ln>
            <a:noFill/>
          </a:ln>
        </p:spPr>
        <p:txBody>
          <a:bodyPr spcFirstLastPara="1" wrap="square" lIns="0" tIns="0" rIns="0" bIns="0" anchor="t" anchorCtr="0">
            <a:noAutofit/>
          </a:bodyPr>
          <a:lstStyle>
            <a:lvl1pPr marL="457200" lvl="0" indent="-228600" algn="l">
              <a:spcBef>
                <a:spcPts val="200"/>
              </a:spcBef>
              <a:spcAft>
                <a:spcPts val="0"/>
              </a:spcAft>
              <a:buClr>
                <a:srgbClr val="7F5111"/>
              </a:buClr>
              <a:buSzPts val="1100"/>
              <a:buFont typeface="Georgia"/>
              <a:buNone/>
              <a:defRPr sz="1100"/>
            </a:lvl1pPr>
            <a:lvl2pPr marL="914400" lvl="1" indent="-228600" algn="l">
              <a:spcBef>
                <a:spcPts val="200"/>
              </a:spcBef>
              <a:spcAft>
                <a:spcPts val="0"/>
              </a:spcAft>
              <a:buClr>
                <a:srgbClr val="7F5111"/>
              </a:buClr>
              <a:buSzPts val="900"/>
              <a:buFont typeface="Georgia"/>
              <a:buNone/>
              <a:defRPr sz="900"/>
            </a:lvl2pPr>
            <a:lvl3pPr marL="1371600" lvl="2" indent="-228600" algn="l">
              <a:spcBef>
                <a:spcPts val="200"/>
              </a:spcBef>
              <a:spcAft>
                <a:spcPts val="0"/>
              </a:spcAft>
              <a:buClr>
                <a:srgbClr val="7F5111"/>
              </a:buClr>
              <a:buSzPts val="800"/>
              <a:buFont typeface="Georgia"/>
              <a:buNone/>
              <a:defRPr sz="800"/>
            </a:lvl3pPr>
            <a:lvl4pPr marL="1828800" lvl="3" indent="-228600" algn="l">
              <a:spcBef>
                <a:spcPts val="100"/>
              </a:spcBef>
              <a:spcAft>
                <a:spcPts val="0"/>
              </a:spcAft>
              <a:buClr>
                <a:srgbClr val="7F5111"/>
              </a:buClr>
              <a:buSzPts val="700"/>
              <a:buFont typeface="Georgia"/>
              <a:buNone/>
              <a:defRPr sz="700"/>
            </a:lvl4pPr>
            <a:lvl5pPr marL="2286000" lvl="4" indent="-228600" algn="l">
              <a:spcBef>
                <a:spcPts val="100"/>
              </a:spcBef>
              <a:spcAft>
                <a:spcPts val="0"/>
              </a:spcAft>
              <a:buClr>
                <a:srgbClr val="7F5111"/>
              </a:buClr>
              <a:buSzPts val="700"/>
              <a:buFont typeface="Georgia"/>
              <a:buNone/>
              <a:defRPr sz="700"/>
            </a:lvl5pPr>
            <a:lvl6pPr marL="2743200" lvl="5" indent="-228600" algn="l">
              <a:spcBef>
                <a:spcPts val="100"/>
              </a:spcBef>
              <a:spcAft>
                <a:spcPts val="0"/>
              </a:spcAft>
              <a:buClr>
                <a:srgbClr val="7F5111"/>
              </a:buClr>
              <a:buSzPts val="700"/>
              <a:buFont typeface="Georgia"/>
              <a:buNone/>
              <a:defRPr sz="700"/>
            </a:lvl6pPr>
            <a:lvl7pPr marL="3200400" lvl="6" indent="-228600" algn="l">
              <a:spcBef>
                <a:spcPts val="100"/>
              </a:spcBef>
              <a:spcAft>
                <a:spcPts val="0"/>
              </a:spcAft>
              <a:buClr>
                <a:srgbClr val="7F5111"/>
              </a:buClr>
              <a:buSzPts val="700"/>
              <a:buFont typeface="Georgia"/>
              <a:buNone/>
              <a:defRPr sz="700"/>
            </a:lvl7pPr>
            <a:lvl8pPr marL="3657600" lvl="7" indent="-228600" algn="l">
              <a:spcBef>
                <a:spcPts val="100"/>
              </a:spcBef>
              <a:spcAft>
                <a:spcPts val="0"/>
              </a:spcAft>
              <a:buClr>
                <a:srgbClr val="7F5111"/>
              </a:buClr>
              <a:buSzPts val="700"/>
              <a:buFont typeface="Georgia"/>
              <a:buNone/>
              <a:defRPr sz="700"/>
            </a:lvl8pPr>
            <a:lvl9pPr marL="4114800" lvl="8" indent="-228600" algn="l">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0"/>
        <p:cNvGrpSpPr/>
        <p:nvPr/>
      </p:nvGrpSpPr>
      <p:grpSpPr>
        <a:xfrm>
          <a:off x="0" y="0"/>
          <a:ext cx="0" cy="0"/>
          <a:chOff x="0" y="0"/>
          <a:chExt cx="0" cy="0"/>
        </a:xfrm>
      </p:grpSpPr>
      <p:sp>
        <p:nvSpPr>
          <p:cNvPr id="211" name="Google Shape;211;p47"/>
          <p:cNvSpPr txBox="1">
            <a:spLocks noGrp="1"/>
          </p:cNvSpPr>
          <p:nvPr>
            <p:ph type="title"/>
          </p:nvPr>
        </p:nvSpPr>
        <p:spPr>
          <a:xfrm>
            <a:off x="1792288" y="3600450"/>
            <a:ext cx="5486400" cy="42505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2" name="Google Shape;212;p47"/>
          <p:cNvSpPr>
            <a:spLocks noGrp="1"/>
          </p:cNvSpPr>
          <p:nvPr>
            <p:ph type="pic" idx="2"/>
          </p:nvPr>
        </p:nvSpPr>
        <p:spPr>
          <a:xfrm>
            <a:off x="1792288" y="459581"/>
            <a:ext cx="5486400" cy="3086100"/>
          </a:xfrm>
          <a:prstGeom prst="rect">
            <a:avLst/>
          </a:prstGeom>
          <a:noFill/>
          <a:ln>
            <a:noFill/>
          </a:ln>
        </p:spPr>
      </p:sp>
      <p:sp>
        <p:nvSpPr>
          <p:cNvPr id="213" name="Google Shape;213;p47"/>
          <p:cNvSpPr txBox="1">
            <a:spLocks noGrp="1"/>
          </p:cNvSpPr>
          <p:nvPr>
            <p:ph type="body" idx="1"/>
          </p:nvPr>
        </p:nvSpPr>
        <p:spPr>
          <a:xfrm>
            <a:off x="1792288" y="4025503"/>
            <a:ext cx="5486400" cy="603647"/>
          </a:xfrm>
          <a:prstGeom prst="rect">
            <a:avLst/>
          </a:prstGeom>
          <a:noFill/>
          <a:ln>
            <a:noFill/>
          </a:ln>
        </p:spPr>
        <p:txBody>
          <a:bodyPr spcFirstLastPara="1" wrap="square" lIns="0" tIns="0" rIns="0" bIns="0" anchor="t" anchorCtr="0">
            <a:noAutofit/>
          </a:bodyPr>
          <a:lstStyle>
            <a:lvl1pPr marL="457200" lvl="0" indent="-228600" algn="l">
              <a:spcBef>
                <a:spcPts val="200"/>
              </a:spcBef>
              <a:spcAft>
                <a:spcPts val="0"/>
              </a:spcAft>
              <a:buClr>
                <a:srgbClr val="7F5111"/>
              </a:buClr>
              <a:buSzPts val="1100"/>
              <a:buFont typeface="Georgia"/>
              <a:buNone/>
              <a:defRPr sz="1100"/>
            </a:lvl1pPr>
            <a:lvl2pPr marL="914400" lvl="1" indent="-228600" algn="l">
              <a:spcBef>
                <a:spcPts val="200"/>
              </a:spcBef>
              <a:spcAft>
                <a:spcPts val="0"/>
              </a:spcAft>
              <a:buClr>
                <a:srgbClr val="7F5111"/>
              </a:buClr>
              <a:buSzPts val="900"/>
              <a:buFont typeface="Georgia"/>
              <a:buNone/>
              <a:defRPr sz="900"/>
            </a:lvl2pPr>
            <a:lvl3pPr marL="1371600" lvl="2" indent="-228600" algn="l">
              <a:spcBef>
                <a:spcPts val="200"/>
              </a:spcBef>
              <a:spcAft>
                <a:spcPts val="0"/>
              </a:spcAft>
              <a:buClr>
                <a:srgbClr val="7F5111"/>
              </a:buClr>
              <a:buSzPts val="800"/>
              <a:buFont typeface="Georgia"/>
              <a:buNone/>
              <a:defRPr sz="800"/>
            </a:lvl3pPr>
            <a:lvl4pPr marL="1828800" lvl="3" indent="-228600" algn="l">
              <a:spcBef>
                <a:spcPts val="100"/>
              </a:spcBef>
              <a:spcAft>
                <a:spcPts val="0"/>
              </a:spcAft>
              <a:buClr>
                <a:srgbClr val="7F5111"/>
              </a:buClr>
              <a:buSzPts val="700"/>
              <a:buFont typeface="Georgia"/>
              <a:buNone/>
              <a:defRPr sz="700"/>
            </a:lvl4pPr>
            <a:lvl5pPr marL="2286000" lvl="4" indent="-228600" algn="l">
              <a:spcBef>
                <a:spcPts val="100"/>
              </a:spcBef>
              <a:spcAft>
                <a:spcPts val="0"/>
              </a:spcAft>
              <a:buClr>
                <a:srgbClr val="7F5111"/>
              </a:buClr>
              <a:buSzPts val="700"/>
              <a:buFont typeface="Georgia"/>
              <a:buNone/>
              <a:defRPr sz="700"/>
            </a:lvl5pPr>
            <a:lvl6pPr marL="2743200" lvl="5" indent="-228600" algn="l">
              <a:spcBef>
                <a:spcPts val="100"/>
              </a:spcBef>
              <a:spcAft>
                <a:spcPts val="0"/>
              </a:spcAft>
              <a:buClr>
                <a:srgbClr val="7F5111"/>
              </a:buClr>
              <a:buSzPts val="700"/>
              <a:buFont typeface="Georgia"/>
              <a:buNone/>
              <a:defRPr sz="700"/>
            </a:lvl6pPr>
            <a:lvl7pPr marL="3200400" lvl="6" indent="-228600" algn="l">
              <a:spcBef>
                <a:spcPts val="100"/>
              </a:spcBef>
              <a:spcAft>
                <a:spcPts val="0"/>
              </a:spcAft>
              <a:buClr>
                <a:srgbClr val="7F5111"/>
              </a:buClr>
              <a:buSzPts val="700"/>
              <a:buFont typeface="Georgia"/>
              <a:buNone/>
              <a:defRPr sz="700"/>
            </a:lvl7pPr>
            <a:lvl8pPr marL="3657600" lvl="7" indent="-228600" algn="l">
              <a:spcBef>
                <a:spcPts val="100"/>
              </a:spcBef>
              <a:spcAft>
                <a:spcPts val="0"/>
              </a:spcAft>
              <a:buClr>
                <a:srgbClr val="7F5111"/>
              </a:buClr>
              <a:buSzPts val="700"/>
              <a:buFont typeface="Georgia"/>
              <a:buNone/>
              <a:defRPr sz="700"/>
            </a:lvl8pPr>
            <a:lvl9pPr marL="4114800" lvl="8" indent="-228600" algn="l">
              <a:spcBef>
                <a:spcPts val="100"/>
              </a:spcBef>
              <a:spcAft>
                <a:spcPts val="0"/>
              </a:spcAft>
              <a:buClr>
                <a:srgbClr val="7F5111"/>
              </a:buClr>
              <a:buSzPts val="700"/>
              <a:buFont typeface="Georgia"/>
              <a:buNone/>
              <a:defRPr sz="7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4"/>
        <p:cNvGrpSpPr/>
        <p:nvPr/>
      </p:nvGrpSpPr>
      <p:grpSpPr>
        <a:xfrm>
          <a:off x="0" y="0"/>
          <a:ext cx="0" cy="0"/>
          <a:chOff x="0" y="0"/>
          <a:chExt cx="0" cy="0"/>
        </a:xfrm>
      </p:grpSpPr>
      <p:sp>
        <p:nvSpPr>
          <p:cNvPr id="215" name="Google Shape;215;p48"/>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6" name="Google Shape;216;p48"/>
          <p:cNvSpPr txBox="1">
            <a:spLocks noGrp="1"/>
          </p:cNvSpPr>
          <p:nvPr>
            <p:ph type="body" idx="1"/>
          </p:nvPr>
        </p:nvSpPr>
        <p:spPr>
          <a:xfrm rot="5400000">
            <a:off x="3381375" y="-1228725"/>
            <a:ext cx="3371850" cy="754380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49"/>
          <p:cNvSpPr txBox="1">
            <a:spLocks noGrp="1"/>
          </p:cNvSpPr>
          <p:nvPr>
            <p:ph type="title"/>
          </p:nvPr>
        </p:nvSpPr>
        <p:spPr>
          <a:xfrm rot="5400000">
            <a:off x="5772150" y="1162050"/>
            <a:ext cx="4000500" cy="2133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9" name="Google Shape;219;p49"/>
          <p:cNvSpPr txBox="1">
            <a:spLocks noGrp="1"/>
          </p:cNvSpPr>
          <p:nvPr>
            <p:ph type="body" idx="1"/>
          </p:nvPr>
        </p:nvSpPr>
        <p:spPr>
          <a:xfrm rot="5400000">
            <a:off x="1428750" y="-895350"/>
            <a:ext cx="4000500" cy="6248400"/>
          </a:xfrm>
          <a:prstGeom prst="rect">
            <a:avLst/>
          </a:prstGeom>
          <a:noFill/>
          <a:ln>
            <a:noFill/>
          </a:ln>
        </p:spPr>
        <p:txBody>
          <a:bodyPr spcFirstLastPara="1" wrap="square" lIns="0" tIns="0" rIns="0" bIns="0" anchor="t" anchorCtr="0">
            <a:noAutofit/>
          </a:bodyPr>
          <a:lstStyle>
            <a:lvl1pPr marL="457200" lvl="0" indent="-317500" algn="l">
              <a:spcBef>
                <a:spcPts val="300"/>
              </a:spcBef>
              <a:spcAft>
                <a:spcPts val="0"/>
              </a:spcAft>
              <a:buClr>
                <a:srgbClr val="7F5111"/>
              </a:buClr>
              <a:buSzPts val="1400"/>
              <a:buChar char="•"/>
              <a:defRPr/>
            </a:lvl1pPr>
            <a:lvl2pPr marL="914400" lvl="1" indent="-317500" algn="l">
              <a:spcBef>
                <a:spcPts val="300"/>
              </a:spcBef>
              <a:spcAft>
                <a:spcPts val="0"/>
              </a:spcAft>
              <a:buClr>
                <a:srgbClr val="7F5111"/>
              </a:buClr>
              <a:buSzPts val="1400"/>
              <a:buChar char="–"/>
              <a:defRPr/>
            </a:lvl2pPr>
            <a:lvl3pPr marL="1371600" lvl="2" indent="-317500" algn="l">
              <a:spcBef>
                <a:spcPts val="300"/>
              </a:spcBef>
              <a:spcAft>
                <a:spcPts val="0"/>
              </a:spcAft>
              <a:buClr>
                <a:srgbClr val="7F5111"/>
              </a:buClr>
              <a:buSzPts val="1400"/>
              <a:buChar char="•"/>
              <a:defRPr/>
            </a:lvl3pPr>
            <a:lvl4pPr marL="1828800" lvl="3" indent="-317500" algn="l">
              <a:spcBef>
                <a:spcPts val="300"/>
              </a:spcBef>
              <a:spcAft>
                <a:spcPts val="0"/>
              </a:spcAft>
              <a:buClr>
                <a:srgbClr val="7F5111"/>
              </a:buClr>
              <a:buSzPts val="1400"/>
              <a:buChar char="–"/>
              <a:defRPr/>
            </a:lvl4pPr>
            <a:lvl5pPr marL="2286000" lvl="4" indent="-317500" algn="l">
              <a:spcBef>
                <a:spcPts val="300"/>
              </a:spcBef>
              <a:spcAft>
                <a:spcPts val="0"/>
              </a:spcAft>
              <a:buClr>
                <a:srgbClr val="7F5111"/>
              </a:buClr>
              <a:buSzPts val="1400"/>
              <a:buChar char="»"/>
              <a:defRPr/>
            </a:lvl5pPr>
            <a:lvl6pPr marL="2743200" lvl="5" indent="-317500" algn="l">
              <a:spcBef>
                <a:spcPts val="300"/>
              </a:spcBef>
              <a:spcAft>
                <a:spcPts val="0"/>
              </a:spcAft>
              <a:buClr>
                <a:srgbClr val="7F5111"/>
              </a:buClr>
              <a:buSzPts val="1400"/>
              <a:buChar char="»"/>
              <a:defRPr/>
            </a:lvl6pPr>
            <a:lvl7pPr marL="3200400" lvl="6" indent="-317500" algn="l">
              <a:spcBef>
                <a:spcPts val="300"/>
              </a:spcBef>
              <a:spcAft>
                <a:spcPts val="0"/>
              </a:spcAft>
              <a:buClr>
                <a:srgbClr val="7F5111"/>
              </a:buClr>
              <a:buSzPts val="1400"/>
              <a:buChar char="»"/>
              <a:defRPr/>
            </a:lvl7pPr>
            <a:lvl8pPr marL="3657600" lvl="7" indent="-317500" algn="l">
              <a:spcBef>
                <a:spcPts val="300"/>
              </a:spcBef>
              <a:spcAft>
                <a:spcPts val="0"/>
              </a:spcAft>
              <a:buClr>
                <a:srgbClr val="7F5111"/>
              </a:buClr>
              <a:buSzPts val="1400"/>
              <a:buChar char="»"/>
              <a:defRPr/>
            </a:lvl8pPr>
            <a:lvl9pPr marL="4114800" lvl="8" indent="-317500" algn="l">
              <a:spcBef>
                <a:spcPts val="300"/>
              </a:spcBef>
              <a:spcAft>
                <a:spcPts val="0"/>
              </a:spcAft>
              <a:buClr>
                <a:srgbClr val="7F511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34800" y="4869655"/>
            <a:ext cx="709200" cy="273900"/>
          </a:xfrm>
          <a:prstGeom prst="rect">
            <a:avLst/>
          </a:prstGeom>
          <a:noFill/>
          <a:ln>
            <a:noFill/>
          </a:ln>
        </p:spPr>
        <p:txBody>
          <a:bodyPr spcFirstLastPara="1" wrap="square" lIns="68575" tIns="34275" rIns="205725" bIns="34275" anchor="ctr" anchorCtr="0">
            <a:noAutofit/>
          </a:bodyPr>
          <a:lstStyle>
            <a:lvl1pPr marL="0" marR="0" lvl="0" indent="0" algn="r" rtl="0">
              <a:spcBef>
                <a:spcPts val="0"/>
              </a:spcBef>
              <a:buNone/>
              <a:defRPr sz="800" b="0" i="0" u="none" strike="noStrike" cap="none">
                <a:solidFill>
                  <a:schemeClr val="dk1"/>
                </a:solidFill>
                <a:latin typeface="Source Sans Pro"/>
                <a:ea typeface="Source Sans Pro"/>
                <a:cs typeface="Source Sans Pro"/>
                <a:sym typeface="Source Sans Pro"/>
              </a:defRPr>
            </a:lvl1pPr>
            <a:lvl2pPr marL="0" marR="0" lvl="1" indent="0" algn="r" rtl="0">
              <a:spcBef>
                <a:spcPts val="0"/>
              </a:spcBef>
              <a:buNone/>
              <a:defRPr sz="800" b="0" i="0" u="none" strike="noStrike" cap="none">
                <a:solidFill>
                  <a:schemeClr val="dk1"/>
                </a:solidFill>
                <a:latin typeface="Source Sans Pro"/>
                <a:ea typeface="Source Sans Pro"/>
                <a:cs typeface="Source Sans Pro"/>
                <a:sym typeface="Source Sans Pro"/>
              </a:defRPr>
            </a:lvl2pPr>
            <a:lvl3pPr marL="0" marR="0" lvl="2" indent="0" algn="r" rtl="0">
              <a:spcBef>
                <a:spcPts val="0"/>
              </a:spcBef>
              <a:buNone/>
              <a:defRPr sz="800" b="0" i="0" u="none" strike="noStrike" cap="none">
                <a:solidFill>
                  <a:schemeClr val="dk1"/>
                </a:solidFill>
                <a:latin typeface="Source Sans Pro"/>
                <a:ea typeface="Source Sans Pro"/>
                <a:cs typeface="Source Sans Pro"/>
                <a:sym typeface="Source Sans Pro"/>
              </a:defRPr>
            </a:lvl3pPr>
            <a:lvl4pPr marL="0" marR="0" lvl="3" indent="0" algn="r" rtl="0">
              <a:spcBef>
                <a:spcPts val="0"/>
              </a:spcBef>
              <a:buNone/>
              <a:defRPr sz="800" b="0" i="0" u="none" strike="noStrike" cap="none">
                <a:solidFill>
                  <a:schemeClr val="dk1"/>
                </a:solidFill>
                <a:latin typeface="Source Sans Pro"/>
                <a:ea typeface="Source Sans Pro"/>
                <a:cs typeface="Source Sans Pro"/>
                <a:sym typeface="Source Sans Pro"/>
              </a:defRPr>
            </a:lvl4pPr>
            <a:lvl5pPr marL="0" marR="0" lvl="4" indent="0" algn="r" rtl="0">
              <a:spcBef>
                <a:spcPts val="0"/>
              </a:spcBef>
              <a:buNone/>
              <a:defRPr sz="800" b="0" i="0" u="none" strike="noStrike" cap="none">
                <a:solidFill>
                  <a:schemeClr val="dk1"/>
                </a:solidFill>
                <a:latin typeface="Source Sans Pro"/>
                <a:ea typeface="Source Sans Pro"/>
                <a:cs typeface="Source Sans Pro"/>
                <a:sym typeface="Source Sans Pro"/>
              </a:defRPr>
            </a:lvl5pPr>
            <a:lvl6pPr marL="0" marR="0" lvl="5" indent="0" algn="r" rtl="0">
              <a:spcBef>
                <a:spcPts val="0"/>
              </a:spcBef>
              <a:buNone/>
              <a:defRPr sz="800" b="0" i="0" u="none" strike="noStrike" cap="none">
                <a:solidFill>
                  <a:schemeClr val="dk1"/>
                </a:solidFill>
                <a:latin typeface="Source Sans Pro"/>
                <a:ea typeface="Source Sans Pro"/>
                <a:cs typeface="Source Sans Pro"/>
                <a:sym typeface="Source Sans Pro"/>
              </a:defRPr>
            </a:lvl6pPr>
            <a:lvl7pPr marL="0" marR="0" lvl="6" indent="0" algn="r" rtl="0">
              <a:spcBef>
                <a:spcPts val="0"/>
              </a:spcBef>
              <a:buNone/>
              <a:defRPr sz="800" b="0" i="0" u="none" strike="noStrike" cap="none">
                <a:solidFill>
                  <a:schemeClr val="dk1"/>
                </a:solidFill>
                <a:latin typeface="Source Sans Pro"/>
                <a:ea typeface="Source Sans Pro"/>
                <a:cs typeface="Source Sans Pro"/>
                <a:sym typeface="Source Sans Pro"/>
              </a:defRPr>
            </a:lvl7pPr>
            <a:lvl8pPr marL="0" marR="0" lvl="7" indent="0" algn="r" rtl="0">
              <a:spcBef>
                <a:spcPts val="0"/>
              </a:spcBef>
              <a:buNone/>
              <a:defRPr sz="800" b="0" i="0" u="none" strike="noStrike" cap="none">
                <a:solidFill>
                  <a:schemeClr val="dk1"/>
                </a:solidFill>
                <a:latin typeface="Source Sans Pro"/>
                <a:ea typeface="Source Sans Pro"/>
                <a:cs typeface="Source Sans Pro"/>
                <a:sym typeface="Source Sans Pro"/>
              </a:defRPr>
            </a:lvl8pPr>
            <a:lvl9pPr marL="0" marR="0" lvl="8" indent="0" algn="r" rtl="0">
              <a:spcBef>
                <a:spcPts val="0"/>
              </a:spcBef>
              <a:buNone/>
              <a:defRPr sz="8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1800"/>
              <a:buFont typeface="Source Sans Pro"/>
              <a:buNone/>
              <a:defRPr sz="1800" b="1"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10241" y="1752654"/>
            <a:ext cx="7210500" cy="3117000"/>
          </a:xfrm>
          <a:prstGeom prst="rect">
            <a:avLst/>
          </a:prstGeom>
          <a:noFill/>
          <a:ln>
            <a:noFill/>
          </a:ln>
        </p:spPr>
        <p:txBody>
          <a:bodyPr spcFirstLastPara="1" wrap="square" lIns="34275" tIns="34275" rIns="68575" bIns="342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5pPr>
            <a:lvl6pPr marL="2743200" marR="0" lvl="5"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6pPr>
            <a:lvl7pPr marL="3200400" marR="0" lvl="6"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7pPr>
            <a:lvl8pPr marL="3657600" marR="0" lvl="7"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8pPr>
            <a:lvl9pPr marL="4114800" marR="0" lvl="8"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9pPr>
          </a:lstStyle>
          <a:p>
            <a:endParaRPr/>
          </a:p>
        </p:txBody>
      </p:sp>
      <p:sp>
        <p:nvSpPr>
          <p:cNvPr id="54" name="Google Shape;54;p13"/>
          <p:cNvSpPr txBox="1">
            <a:spLocks noGrp="1"/>
          </p:cNvSpPr>
          <p:nvPr>
            <p:ph type="ftr" idx="11"/>
          </p:nvPr>
        </p:nvSpPr>
        <p:spPr>
          <a:xfrm>
            <a:off x="510240" y="4869655"/>
            <a:ext cx="7924500" cy="273900"/>
          </a:xfrm>
          <a:prstGeom prst="rect">
            <a:avLst/>
          </a:prstGeom>
          <a:noFill/>
          <a:ln>
            <a:noFill/>
          </a:ln>
        </p:spPr>
        <p:txBody>
          <a:bodyPr spcFirstLastPara="1" wrap="square" lIns="0" tIns="34275" rIns="68575" bIns="34275" anchor="ctr" anchorCtr="0">
            <a:noAutofit/>
          </a:bodyPr>
          <a:lstStyle>
            <a:lvl1pPr marR="0" lvl="0" algn="l" rtl="0">
              <a:spcBef>
                <a:spcPts val="0"/>
              </a:spcBef>
              <a:spcAft>
                <a:spcPts val="0"/>
              </a:spcAft>
              <a:buSzPts val="1100"/>
              <a:buNone/>
              <a:defRPr sz="800" b="0" i="0" u="none" strike="noStrike" cap="none">
                <a:solidFill>
                  <a:schemeClr val="dk1"/>
                </a:solidFill>
                <a:latin typeface="Source Sans Pro"/>
                <a:ea typeface="Source Sans Pro"/>
                <a:cs typeface="Source Sans Pro"/>
                <a:sym typeface="Source Sans Pro"/>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1pPr>
            <a:lvl2pPr marR="0" lvl="1"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2pPr>
            <a:lvl3pPr marR="0" lvl="2"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3pPr>
            <a:lvl4pPr marR="0" lvl="3"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4pPr>
            <a:lvl5pPr marR="0" lvl="4"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5pPr>
            <a:lvl6pPr marR="0" lvl="5"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6pPr>
            <a:lvl7pPr marR="0" lvl="6"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7pPr>
            <a:lvl8pPr marR="0" lvl="7"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8pPr>
            <a:lvl9pPr marR="0" lvl="8"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9pPr>
          </a:lstStyle>
          <a:p>
            <a:endParaRPr/>
          </a:p>
        </p:txBody>
      </p:sp>
      <p:sp>
        <p:nvSpPr>
          <p:cNvPr id="144" name="Google Shape;144;p26"/>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marR="0" lvl="0" indent="-361950" algn="l" rtl="0">
              <a:spcBef>
                <a:spcPts val="400"/>
              </a:spcBef>
              <a:spcAft>
                <a:spcPts val="0"/>
              </a:spcAft>
              <a:buClr>
                <a:srgbClr val="7F5111"/>
              </a:buClr>
              <a:buSzPts val="2100"/>
              <a:buFont typeface="Georgia"/>
              <a:buChar char="•"/>
              <a:defRPr sz="2100" b="0" i="0" u="none" strike="noStrike" cap="none">
                <a:solidFill>
                  <a:srgbClr val="7F5111"/>
                </a:solidFill>
                <a:latin typeface="Georgia"/>
                <a:ea typeface="Georgia"/>
                <a:cs typeface="Georgia"/>
                <a:sym typeface="Georgia"/>
              </a:defRPr>
            </a:lvl1pPr>
            <a:lvl2pPr marL="914400" marR="0" lvl="1" indent="-342900" algn="l" rtl="0">
              <a:spcBef>
                <a:spcPts val="40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2pPr>
            <a:lvl3pPr marL="1371600" marR="0" lvl="2"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3pPr>
            <a:lvl4pPr marL="1828800" marR="0" lvl="3"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4pPr>
            <a:lvl5pPr marL="2286000" marR="0" lvl="4"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5pPr>
            <a:lvl6pPr marL="2743200" marR="0" lvl="5"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6pPr>
            <a:lvl7pPr marL="3200400" marR="0" lvl="6"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7pPr>
            <a:lvl8pPr marL="3657600" marR="0" lvl="7"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8pPr>
            <a:lvl9pPr marL="4114800" marR="0" lvl="8"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8"/>
          <p:cNvSpPr txBox="1">
            <a:spLocks noGrp="1"/>
          </p:cNvSpPr>
          <p:nvPr>
            <p:ph type="title"/>
          </p:nvPr>
        </p:nvSpPr>
        <p:spPr>
          <a:xfrm>
            <a:off x="304800" y="228600"/>
            <a:ext cx="8534400" cy="5715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1pPr>
            <a:lvl2pPr marR="0" lvl="1"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2pPr>
            <a:lvl3pPr marR="0" lvl="2"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3pPr>
            <a:lvl4pPr marR="0" lvl="3"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4pPr>
            <a:lvl5pPr marR="0" lvl="4"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5pPr>
            <a:lvl6pPr marR="0" lvl="5"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6pPr>
            <a:lvl7pPr marR="0" lvl="6"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7pPr>
            <a:lvl8pPr marR="0" lvl="7"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8pPr>
            <a:lvl9pPr marR="0" lvl="8" algn="l" rtl="0">
              <a:spcBef>
                <a:spcPts val="0"/>
              </a:spcBef>
              <a:spcAft>
                <a:spcPts val="0"/>
              </a:spcAft>
              <a:buSzPts val="1100"/>
              <a:buNone/>
              <a:defRPr sz="2700" b="1" i="0" u="none" strike="noStrike" cap="none">
                <a:solidFill>
                  <a:srgbClr val="3B1808"/>
                </a:solidFill>
                <a:latin typeface="Trebuchet MS"/>
                <a:ea typeface="Trebuchet MS"/>
                <a:cs typeface="Trebuchet MS"/>
                <a:sym typeface="Trebuchet MS"/>
              </a:defRPr>
            </a:lvl9pPr>
          </a:lstStyle>
          <a:p>
            <a:endParaRPr/>
          </a:p>
        </p:txBody>
      </p:sp>
      <p:sp>
        <p:nvSpPr>
          <p:cNvPr id="183" name="Google Shape;183;p38"/>
          <p:cNvSpPr txBox="1">
            <a:spLocks noGrp="1"/>
          </p:cNvSpPr>
          <p:nvPr>
            <p:ph type="body" idx="1"/>
          </p:nvPr>
        </p:nvSpPr>
        <p:spPr>
          <a:xfrm>
            <a:off x="1295400" y="857250"/>
            <a:ext cx="7543800" cy="3371850"/>
          </a:xfrm>
          <a:prstGeom prst="rect">
            <a:avLst/>
          </a:prstGeom>
          <a:noFill/>
          <a:ln>
            <a:noFill/>
          </a:ln>
        </p:spPr>
        <p:txBody>
          <a:bodyPr spcFirstLastPara="1" wrap="square" lIns="0" tIns="0" rIns="0" bIns="0" anchor="t" anchorCtr="0">
            <a:noAutofit/>
          </a:bodyPr>
          <a:lstStyle>
            <a:lvl1pPr marL="457200" marR="0" lvl="0" indent="-361950" algn="l" rtl="0">
              <a:spcBef>
                <a:spcPts val="400"/>
              </a:spcBef>
              <a:spcAft>
                <a:spcPts val="0"/>
              </a:spcAft>
              <a:buClr>
                <a:srgbClr val="7F5111"/>
              </a:buClr>
              <a:buSzPts val="2100"/>
              <a:buFont typeface="Georgia"/>
              <a:buChar char="•"/>
              <a:defRPr sz="2100" b="0" i="0" u="none" strike="noStrike" cap="none">
                <a:solidFill>
                  <a:srgbClr val="7F5111"/>
                </a:solidFill>
                <a:latin typeface="Georgia"/>
                <a:ea typeface="Georgia"/>
                <a:cs typeface="Georgia"/>
                <a:sym typeface="Georgia"/>
              </a:defRPr>
            </a:lvl1pPr>
            <a:lvl2pPr marL="914400" marR="0" lvl="1" indent="-342900" algn="l" rtl="0">
              <a:spcBef>
                <a:spcPts val="400"/>
              </a:spcBef>
              <a:spcAft>
                <a:spcPts val="0"/>
              </a:spcAft>
              <a:buClr>
                <a:srgbClr val="7F5111"/>
              </a:buClr>
              <a:buSzPts val="1800"/>
              <a:buFont typeface="Georgia"/>
              <a:buChar char="–"/>
              <a:defRPr sz="1800" b="0" i="0" u="none" strike="noStrike" cap="none">
                <a:solidFill>
                  <a:srgbClr val="7F5111"/>
                </a:solidFill>
                <a:latin typeface="Georgia"/>
                <a:ea typeface="Georgia"/>
                <a:cs typeface="Georgia"/>
                <a:sym typeface="Georgia"/>
              </a:defRPr>
            </a:lvl2pPr>
            <a:lvl3pPr marL="1371600" marR="0" lvl="2"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3pPr>
            <a:lvl4pPr marL="1828800" marR="0" lvl="3"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4pPr>
            <a:lvl5pPr marL="2286000" marR="0" lvl="4"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5pPr>
            <a:lvl6pPr marL="2743200" marR="0" lvl="5"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6pPr>
            <a:lvl7pPr marL="3200400" marR="0" lvl="6"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7pPr>
            <a:lvl8pPr marL="3657600" marR="0" lvl="7"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8pPr>
            <a:lvl9pPr marL="4114800" marR="0" lvl="8" indent="-317500" algn="l" rtl="0">
              <a:spcBef>
                <a:spcPts val="300"/>
              </a:spcBef>
              <a:spcAft>
                <a:spcPts val="0"/>
              </a:spcAft>
              <a:buClr>
                <a:srgbClr val="7F5111"/>
              </a:buClr>
              <a:buSzPts val="1400"/>
              <a:buFont typeface="Georgia"/>
              <a:buChar char="»"/>
              <a:defRPr sz="1400" b="0" i="0" u="none" strike="noStrike" cap="none">
                <a:solidFill>
                  <a:srgbClr val="7F511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go.rowan.edu/rowanproconnect"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sites.rowan.edu/procurement/purchasing/" TargetMode="External"/><Relationship Id="rId7" Type="http://schemas.openxmlformats.org/officeDocument/2006/relationships/hyperlink" Target="https://sites.rowan.edu/procurement/files_forms/proconnect-materials/ms-7.3-rowan-approver-role-guide-final.pptx.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sites.rowan.edu/procurement/files_forms/proconnect-materials/ms-7.3-rowan-procurement-requisitioner-role-guide-final.pptx.pdf" TargetMode="External"/><Relationship Id="rId5" Type="http://schemas.openxmlformats.org/officeDocument/2006/relationships/hyperlink" Target="https://sites.rowan.edu/procurement/files_forms/proconnect-materials/ms-7.3-rowan-campus-shopper-guide-final.pptx.pdf" TargetMode="External"/><Relationship Id="rId4" Type="http://schemas.openxmlformats.org/officeDocument/2006/relationships/hyperlink" Target="https://sites.rowan.edu/procurement/purchasing/rowanproconnec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rowan.edu/sp?id=kb_article_view&amp;sys_kb_id=1e0b5f129774ea10f335f507f053af49"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irt.rowan.edu/_docs/training/manuals/banner9.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rowan.edu/sp?id=kb_article_view&amp;sys_kb_id=1e0b5f129774ea10f335f507f053af49"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irt.rowan.edu/_docs/training/qrg/receiving/banner-receiving-quick-reference.pdf"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forms/d/e/1FAIpQLSdwiPxIR4oLzbsJedn3l7-K3QbT40ON6UWJk7iINJoZGEGgFw/viewfor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support.rowan.edu/sp?id=kb_article_view&amp;sysparm_article=KB0014816&amp;sys_kb_id=54b832e51bd71a1036b125cb234bcb7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forms/d/e/1FAIpQLSe9k5yKbPGBgZac9OAFRWyggXef3PHX3JmLewRL80W6wG34Bw/viewfor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s://sites.rowan.edu/procurement/files_forms/content_website/fy25-po-closur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amazon@rowan.edu"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mailto:haley@rowan.edu" TargetMode="External"/><Relationship Id="rId3" Type="http://schemas.openxmlformats.org/officeDocument/2006/relationships/hyperlink" Target="mailto:joneasl@rowan.edu" TargetMode="External"/><Relationship Id="rId7" Type="http://schemas.openxmlformats.org/officeDocument/2006/relationships/hyperlink" Target="mailto:riverak@rowan.edu" TargetMode="External"/><Relationship Id="rId12" Type="http://schemas.openxmlformats.org/officeDocument/2006/relationships/hyperlink" Target="mailto:mcmillanb@rowan.edu"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mailto:alliano@rowan.edu" TargetMode="External"/><Relationship Id="rId11" Type="http://schemas.openxmlformats.org/officeDocument/2006/relationships/hyperlink" Target="mailto:ProConnect@rowan.edu" TargetMode="External"/><Relationship Id="rId5" Type="http://schemas.openxmlformats.org/officeDocument/2006/relationships/hyperlink" Target="mailto:johnsonn@rowan.edu" TargetMode="External"/><Relationship Id="rId10" Type="http://schemas.openxmlformats.org/officeDocument/2006/relationships/hyperlink" Target="mailto:duttone@rowan.edu" TargetMode="External"/><Relationship Id="rId4" Type="http://schemas.openxmlformats.org/officeDocument/2006/relationships/hyperlink" Target="mailto:cacchioli@rowan.edu" TargetMode="External"/><Relationship Id="rId9" Type="http://schemas.openxmlformats.org/officeDocument/2006/relationships/hyperlink" Target="mailto:hartmanr@rowan.ed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sites.rowan.edu/accountspayable/_docs/2-proconnect-end-user-invoice-guide.pdf" TargetMode="External"/><Relationship Id="rId4" Type="http://schemas.openxmlformats.org/officeDocument/2006/relationships/hyperlink" Target="https://sites.rowan.edu/accountspayable/invoice_payments/invoice_payments_proconnec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s://sites.rowan.edu/accountspayable/_docs/non-po/non_po_payment_request.pdf" TargetMode="External"/><Relationship Id="rId4" Type="http://schemas.openxmlformats.org/officeDocument/2006/relationships/hyperlink" Target="https://sites.rowan.edu/accountspayable/non_po_payment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support.rowan.edu/sp?id=kb_article_view&amp;sysparm_article=KB0014402&amp;sys_kb_id=e7096d9b1b6dd9140290c995624bcba7"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s://sites.rowan.edu/accountspayable/travel/concur_t_e/" TargetMode="External"/><Relationship Id="rId5" Type="http://schemas.openxmlformats.org/officeDocument/2006/relationships/hyperlink" Target="https://sites.rowan.edu/accountspayable/_docs/concur_ui/doc_expense_report_tips.pdf" TargetMode="External"/><Relationship Id="rId4" Type="http://schemas.openxmlformats.org/officeDocument/2006/relationships/hyperlink" Target="mailto:asktravel@rowan.edu"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mailto:asktravel@rowan.edu"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hyperlink" Target="https://sites.rowan.edu/accountspayable/travel/student_non-employee_travel/" TargetMode="External"/><Relationship Id="rId4" Type="http://schemas.openxmlformats.org/officeDocument/2006/relationships/hyperlink" Target="https://sites.rowan.edu/accountspayable/_docs/concur_ui/doc_expense_report_tips.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ites.rowan.edu/accountspayable/invoice_payments/"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hyperlink" Target="https://sites.rowan.edu/accountspayable/invoice_payments/invoice_payments_proconnect/" TargetMode="External"/><Relationship Id="rId3" Type="http://schemas.openxmlformats.org/officeDocument/2006/relationships/hyperlink" Target="mailto:peoplesj@rowan.edu" TargetMode="External"/><Relationship Id="rId7" Type="http://schemas.openxmlformats.org/officeDocument/2006/relationships/hyperlink" Target="https://sites.rowan.edu/accountspayable/invoice_payments/" TargetMode="External"/><Relationship Id="rId12" Type="http://schemas.openxmlformats.org/officeDocument/2006/relationships/hyperlink" Target="https://sites.rowan.edu/accountspayable/gift_cards/"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mailto:invoices@rowan.edu" TargetMode="External"/><Relationship Id="rId11" Type="http://schemas.openxmlformats.org/officeDocument/2006/relationships/hyperlink" Target="mailto:giftcards@rowan.edu" TargetMode="External"/><Relationship Id="rId5" Type="http://schemas.openxmlformats.org/officeDocument/2006/relationships/hyperlink" Target="https://sites.rowan.edu/accountspayable/contact_us/" TargetMode="External"/><Relationship Id="rId10" Type="http://schemas.openxmlformats.org/officeDocument/2006/relationships/hyperlink" Target="https://sites.rowan.edu/accountspayable/travel/" TargetMode="External"/><Relationship Id="rId4" Type="http://schemas.openxmlformats.org/officeDocument/2006/relationships/hyperlink" Target="mailto:buccis@rowan.edu" TargetMode="External"/><Relationship Id="rId9" Type="http://schemas.openxmlformats.org/officeDocument/2006/relationships/hyperlink" Target="mailto:asktravel@rowan.ed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sites.rowan.edu/accounting/Banner%20Finance%20Security%20Information.html"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irt.rowan.edu/_docs/training/qrg/fixed-asset-job-aid.pdf"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hyperlink" Target="https://rowan.mediaspace.kaltura.com/media/Fixed+Assets+-+Ordering+Equipment+over+$5,000/1_uyx86lt1"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sites.rowan.edu/accounting/dca/"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hyperlink" Target="mailto:dca@rowan.edu" TargetMode="External"/><Relationship Id="rId4" Type="http://schemas.openxmlformats.org/officeDocument/2006/relationships/hyperlink" Target="https://irt.rowan.edu/_docs/training/bannerfinance/dca.pdf"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mailto:AdvSvcs@rowan.edu"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hyperlink" Target="mailto:dearj@rowan.edu"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mailto:invoices@rowan.edu"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sites.rowan.edu/accounting/Rowan%20University%20Financial%20Statements.html"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8" Type="http://schemas.openxmlformats.org/officeDocument/2006/relationships/hyperlink" Target="mailto:reqapprovalqueue@rowan.edu" TargetMode="External"/><Relationship Id="rId13" Type="http://schemas.openxmlformats.org/officeDocument/2006/relationships/hyperlink" Target="https://sites.rowan.edu/procurement/files_forms/forms_end_user/fixed-asset-disposal-adjustment-form.pdf" TargetMode="External"/><Relationship Id="rId3" Type="http://schemas.openxmlformats.org/officeDocument/2006/relationships/hyperlink" Target="https://sites.rowan.edu/accounting/Staff.html" TargetMode="External"/><Relationship Id="rId7" Type="http://schemas.openxmlformats.org/officeDocument/2006/relationships/hyperlink" Target="https://sites.rowan.edu/accounting/Banner%20Finance%20Security%20Information.html" TargetMode="External"/><Relationship Id="rId12" Type="http://schemas.openxmlformats.org/officeDocument/2006/relationships/hyperlink" Target="https://confluence.rowan.edu/display/POLICY/Disposal+of+Fixed+Assets" TargetMode="External"/><Relationship Id="rId2" Type="http://schemas.openxmlformats.org/officeDocument/2006/relationships/notesSlide" Target="../notesSlides/notesSlide56.xml"/><Relationship Id="rId16" Type="http://schemas.openxmlformats.org/officeDocument/2006/relationships/hyperlink" Target="https://irt.rowan.edu/_docs/training/bannerfinance/dca.pdf" TargetMode="External"/><Relationship Id="rId1" Type="http://schemas.openxmlformats.org/officeDocument/2006/relationships/slideLayout" Target="../slideLayouts/slideLayout13.xml"/><Relationship Id="rId6" Type="http://schemas.openxmlformats.org/officeDocument/2006/relationships/hyperlink" Target="https://sites.rowan.edu/accounting/Rowan%20University%20Financial%20Statements.html" TargetMode="External"/><Relationship Id="rId11" Type="http://schemas.openxmlformats.org/officeDocument/2006/relationships/hyperlink" Target="https://confluence.rowan.edu/display/POLICY/Fixed+Assets" TargetMode="External"/><Relationship Id="rId5" Type="http://schemas.openxmlformats.org/officeDocument/2006/relationships/hyperlink" Target="https://sites.rowan.edu/accounting/" TargetMode="External"/><Relationship Id="rId15" Type="http://schemas.openxmlformats.org/officeDocument/2006/relationships/hyperlink" Target="https://sites.rowan.edu/accounting/dca/" TargetMode="External"/><Relationship Id="rId10" Type="http://schemas.openxmlformats.org/officeDocument/2006/relationships/hyperlink" Target="https://rowan.mediaspace.kaltura.com/media/1_808hjrq6" TargetMode="External"/><Relationship Id="rId4" Type="http://schemas.openxmlformats.org/officeDocument/2006/relationships/hyperlink" Target="mailto:AccountingServices@rowan.edu" TargetMode="External"/><Relationship Id="rId9" Type="http://schemas.openxmlformats.org/officeDocument/2006/relationships/hyperlink" Target="https://sites.rowan.edu/accounting/_docs/instructions-doc-banner-9-approval.pdf" TargetMode="External"/><Relationship Id="rId14" Type="http://schemas.openxmlformats.org/officeDocument/2006/relationships/hyperlink" Target="mailto:DCA@rowan.edu"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mailto:postaward@rowan.edu"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sites.rowan.edu/accounting/_docs/dca-university-form-updated-09.14.23.pdf" TargetMode="Externa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mailto:postaward@rowan.edu" TargetMode="External"/><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0"/>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Fiscal Year-End Prep</a:t>
            </a:r>
            <a:endParaRPr/>
          </a:p>
        </p:txBody>
      </p:sp>
      <p:sp>
        <p:nvSpPr>
          <p:cNvPr id="226" name="Google Shape;226;p50"/>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
        <p:nvSpPr>
          <p:cNvPr id="227" name="Google Shape;227;p50"/>
          <p:cNvSpPr txBox="1"/>
          <p:nvPr/>
        </p:nvSpPr>
        <p:spPr>
          <a:xfrm>
            <a:off x="2152650" y="2616600"/>
            <a:ext cx="6863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FY 25 Year-End Training presented by the Division of Finance </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Wednesday, April 30, 2025</a:t>
            </a:r>
            <a:endParaRPr>
              <a:solidFill>
                <a:schemeClr val="dk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Contact Information </a:t>
            </a:r>
            <a:endParaRPr/>
          </a:p>
        </p:txBody>
      </p:sp>
      <p:sp>
        <p:nvSpPr>
          <p:cNvPr id="307" name="Google Shape;307;p59"/>
          <p:cNvSpPr txBox="1">
            <a:spLocks noGrp="1"/>
          </p:cNvSpPr>
          <p:nvPr>
            <p:ph type="body" idx="1"/>
          </p:nvPr>
        </p:nvSpPr>
        <p:spPr>
          <a:xfrm>
            <a:off x="2368450" y="1908975"/>
            <a:ext cx="4829100" cy="1212900"/>
          </a:xfrm>
          <a:prstGeom prst="rect">
            <a:avLst/>
          </a:prstGeom>
          <a:noFill/>
          <a:ln>
            <a:noFill/>
          </a:ln>
        </p:spPr>
        <p:txBody>
          <a:bodyPr spcFirstLastPara="1" wrap="square" lIns="34275" tIns="34275" rIns="68575" bIns="34275" anchor="t" anchorCtr="0">
            <a:noAutofit/>
          </a:bodyPr>
          <a:lstStyle/>
          <a:p>
            <a:pPr marL="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r>
              <a:rPr lang="en" sz="3700">
                <a:solidFill>
                  <a:srgbClr val="4C2106"/>
                </a:solidFill>
              </a:rPr>
              <a:t>Budget@rowan.edu</a:t>
            </a:r>
            <a:endParaRPr sz="3700">
              <a:solidFill>
                <a:srgbClr val="4C2106"/>
              </a:solidFill>
            </a:endParaRPr>
          </a:p>
        </p:txBody>
      </p:sp>
    </p:spTree>
  </p:cSld>
  <p:clrMapOvr>
    <a:masterClrMapping/>
  </p:clrMapOvr>
  <p:transition spd="med">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0"/>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Procurement </a:t>
            </a:r>
            <a:endParaRPr/>
          </a:p>
        </p:txBody>
      </p:sp>
      <p:sp>
        <p:nvSpPr>
          <p:cNvPr id="314" name="Google Shape;314;p60"/>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1"/>
          <p:cNvSpPr txBox="1">
            <a:spLocks noGrp="1"/>
          </p:cNvSpPr>
          <p:nvPr>
            <p:ph type="title"/>
          </p:nvPr>
        </p:nvSpPr>
        <p:spPr>
          <a:xfrm>
            <a:off x="559140" y="158472"/>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New Vendor, Vendor Reactivation Requests, Contracts</a:t>
            </a:r>
            <a:endParaRPr sz="3000"/>
          </a:p>
        </p:txBody>
      </p:sp>
      <p:sp>
        <p:nvSpPr>
          <p:cNvPr id="320" name="Google Shape;320;p61"/>
          <p:cNvSpPr txBox="1">
            <a:spLocks noGrp="1"/>
          </p:cNvSpPr>
          <p:nvPr>
            <p:ph type="body" idx="1"/>
          </p:nvPr>
        </p:nvSpPr>
        <p:spPr>
          <a:xfrm>
            <a:off x="162000" y="1108525"/>
            <a:ext cx="4142100" cy="3663000"/>
          </a:xfrm>
          <a:prstGeom prst="rect">
            <a:avLst/>
          </a:prstGeom>
          <a:noFill/>
          <a:ln>
            <a:noFill/>
          </a:ln>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b="1"/>
              <a:t>Vendors</a:t>
            </a:r>
            <a:endParaRPr b="1"/>
          </a:p>
          <a:p>
            <a:pPr marL="457200" lvl="0" indent="-311150" algn="just" rtl="0">
              <a:lnSpc>
                <a:spcPct val="115000"/>
              </a:lnSpc>
              <a:spcBef>
                <a:spcPts val="1200"/>
              </a:spcBef>
              <a:spcAft>
                <a:spcPts val="0"/>
              </a:spcAft>
              <a:buSzPts val="1300"/>
              <a:buChar char="●"/>
            </a:pPr>
            <a:r>
              <a:rPr lang="en" sz="1300"/>
              <a:t>Requests submitted after June 14th may not be processed before the requisition cut off date. It is imperative that all requests are submitted by the deadline to ensure vendor accounts are established in time to process your requisition. Vendor IDs will not be created in lieu of vendor compliance in order to process requisitions.</a:t>
            </a:r>
            <a:endParaRPr sz="1300"/>
          </a:p>
          <a:p>
            <a:pPr marL="457200" lvl="0" indent="-311150" algn="just" rtl="0">
              <a:lnSpc>
                <a:spcPct val="115000"/>
              </a:lnSpc>
              <a:spcBef>
                <a:spcPts val="0"/>
              </a:spcBef>
              <a:spcAft>
                <a:spcPts val="0"/>
              </a:spcAft>
              <a:buSzPts val="1300"/>
              <a:buChar char="●"/>
            </a:pPr>
            <a:r>
              <a:rPr lang="en" sz="1300"/>
              <a:t>Vendors with an anticipated spend of $15,000 or more generally take more time to onboard. </a:t>
            </a:r>
            <a:r>
              <a:rPr lang="en" sz="1300" i="1"/>
              <a:t>Please keep this in mind when submitting your requests. </a:t>
            </a:r>
            <a:endParaRPr sz="1300" b="1" i="1">
              <a:solidFill>
                <a:srgbClr val="000000"/>
              </a:solidFill>
            </a:endParaRPr>
          </a:p>
          <a:p>
            <a:pPr marL="457200" lvl="0" indent="0" algn="just" rtl="0">
              <a:lnSpc>
                <a:spcPct val="115000"/>
              </a:lnSpc>
              <a:spcBef>
                <a:spcPts val="1200"/>
              </a:spcBef>
              <a:spcAft>
                <a:spcPts val="1200"/>
              </a:spcAft>
              <a:buNone/>
            </a:pPr>
            <a:endParaRPr sz="1100">
              <a:solidFill>
                <a:srgbClr val="000000"/>
              </a:solidFill>
              <a:latin typeface="Calibri"/>
              <a:ea typeface="Calibri"/>
              <a:cs typeface="Calibri"/>
              <a:sym typeface="Calibri"/>
            </a:endParaRPr>
          </a:p>
        </p:txBody>
      </p:sp>
      <p:sp>
        <p:nvSpPr>
          <p:cNvPr id="321" name="Google Shape;321;p61"/>
          <p:cNvSpPr txBox="1"/>
          <p:nvPr/>
        </p:nvSpPr>
        <p:spPr>
          <a:xfrm>
            <a:off x="4711150" y="3008300"/>
            <a:ext cx="4142100" cy="810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 sz="1300">
                <a:solidFill>
                  <a:schemeClr val="dk1"/>
                </a:solidFill>
                <a:latin typeface="Source Sans Pro"/>
                <a:ea typeface="Source Sans Pro"/>
                <a:cs typeface="Source Sans Pro"/>
                <a:sym typeface="Source Sans Pro"/>
              </a:rPr>
              <a:t>You can request a New Vendor, Vendor Reactivation, and a Contract Request in </a:t>
            </a:r>
            <a:r>
              <a:rPr lang="en" sz="1300" u="sng">
                <a:solidFill>
                  <a:schemeClr val="hlink"/>
                </a:solidFill>
                <a:latin typeface="Source Sans Pro"/>
                <a:ea typeface="Source Sans Pro"/>
                <a:cs typeface="Source Sans Pro"/>
                <a:sym typeface="Source Sans Pro"/>
                <a:hlinkClick r:id="rId3"/>
              </a:rPr>
              <a:t>ProConnect</a:t>
            </a:r>
            <a:r>
              <a:rPr lang="en" sz="1300">
                <a:latin typeface="Source Sans Pro"/>
                <a:ea typeface="Source Sans Pro"/>
                <a:cs typeface="Source Sans Pro"/>
                <a:sym typeface="Source Sans Pro"/>
              </a:rPr>
              <a:t>.</a:t>
            </a:r>
            <a:endParaRPr sz="1300">
              <a:latin typeface="Source Sans Pro"/>
              <a:ea typeface="Source Sans Pro"/>
              <a:cs typeface="Source Sans Pro"/>
              <a:sym typeface="Source Sans Pro"/>
            </a:endParaRPr>
          </a:p>
          <a:p>
            <a:pPr marL="0" lvl="0" indent="0" algn="l" rtl="0">
              <a:spcBef>
                <a:spcPts val="1200"/>
              </a:spcBef>
              <a:spcAft>
                <a:spcPts val="0"/>
              </a:spcAft>
              <a:buNone/>
            </a:pPr>
            <a:endParaRPr>
              <a:solidFill>
                <a:schemeClr val="dk1"/>
              </a:solidFill>
              <a:latin typeface="Source Sans Pro"/>
              <a:ea typeface="Source Sans Pro"/>
              <a:cs typeface="Source Sans Pro"/>
              <a:sym typeface="Source Sans Pro"/>
            </a:endParaRPr>
          </a:p>
        </p:txBody>
      </p:sp>
      <p:sp>
        <p:nvSpPr>
          <p:cNvPr id="322" name="Google Shape;322;p61"/>
          <p:cNvSpPr txBox="1"/>
          <p:nvPr/>
        </p:nvSpPr>
        <p:spPr>
          <a:xfrm>
            <a:off x="4489450" y="1205575"/>
            <a:ext cx="4041900" cy="1729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 b="1">
                <a:solidFill>
                  <a:schemeClr val="dk1"/>
                </a:solidFill>
                <a:latin typeface="Source Sans Pro"/>
                <a:ea typeface="Source Sans Pro"/>
                <a:cs typeface="Source Sans Pro"/>
                <a:sym typeface="Source Sans Pro"/>
              </a:rPr>
              <a:t>Contracts</a:t>
            </a:r>
            <a:endParaRPr b="1">
              <a:solidFill>
                <a:schemeClr val="dk1"/>
              </a:solidFill>
              <a:latin typeface="Source Sans Pro"/>
              <a:ea typeface="Source Sans Pro"/>
              <a:cs typeface="Source Sans Pro"/>
              <a:sym typeface="Source Sans Pro"/>
            </a:endParaRPr>
          </a:p>
          <a:p>
            <a:pPr marL="457200" lvl="0" indent="-311150" algn="just" rtl="0">
              <a:lnSpc>
                <a:spcPct val="115000"/>
              </a:lnSpc>
              <a:spcBef>
                <a:spcPts val="1200"/>
              </a:spcBef>
              <a:spcAft>
                <a:spcPts val="0"/>
              </a:spcAft>
              <a:buClr>
                <a:schemeClr val="dk1"/>
              </a:buClr>
              <a:buSzPts val="1300"/>
              <a:buFont typeface="Source Sans Pro"/>
              <a:buChar char="●"/>
            </a:pPr>
            <a:r>
              <a:rPr lang="en" sz="1300">
                <a:solidFill>
                  <a:schemeClr val="dk1"/>
                </a:solidFill>
                <a:latin typeface="Source Sans Pro"/>
                <a:ea typeface="Source Sans Pro"/>
                <a:cs typeface="Source Sans Pro"/>
                <a:sym typeface="Source Sans Pro"/>
              </a:rPr>
              <a:t>If your request has an associated contract and services will be provided in the closing fiscal year, please submit the contract accordingly and allow three weeks for processing.</a:t>
            </a:r>
            <a:endParaRPr sz="1300">
              <a:solidFill>
                <a:schemeClr val="dk1"/>
              </a:solidFill>
              <a:latin typeface="Source Sans Pro"/>
              <a:ea typeface="Source Sans Pro"/>
              <a:cs typeface="Source Sans Pro"/>
              <a:sym typeface="Source Sans Pro"/>
            </a:endParaRPr>
          </a:p>
          <a:p>
            <a:pPr marL="0" lvl="0" indent="0" algn="l" rtl="0">
              <a:spcBef>
                <a:spcPts val="1200"/>
              </a:spcBef>
              <a:spcAft>
                <a:spcPts val="0"/>
              </a:spcAft>
              <a:buNone/>
            </a:pPr>
            <a:endParaRPr>
              <a:solidFill>
                <a:schemeClr val="dk1"/>
              </a:solidFill>
              <a:latin typeface="Source Sans Pro"/>
              <a:ea typeface="Source Sans Pro"/>
              <a:cs typeface="Source Sans Pro"/>
              <a:sym typeface="Source Sans Pro"/>
            </a:endParaRPr>
          </a:p>
        </p:txBody>
      </p:sp>
    </p:spTree>
  </p:cSld>
  <p:clrMapOvr>
    <a:masterClrMapping/>
  </p:clrMapOvr>
  <p:transition spd="med">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just" rtl="0">
              <a:lnSpc>
                <a:spcPct val="115000"/>
              </a:lnSpc>
              <a:spcBef>
                <a:spcPts val="1200"/>
              </a:spcBef>
              <a:spcAft>
                <a:spcPts val="1200"/>
              </a:spcAft>
              <a:buNone/>
            </a:pPr>
            <a:r>
              <a:rPr lang="en" sz="3000"/>
              <a:t>Requisitions </a:t>
            </a:r>
            <a:endParaRPr sz="3000"/>
          </a:p>
        </p:txBody>
      </p:sp>
      <p:sp>
        <p:nvSpPr>
          <p:cNvPr id="328" name="Google Shape;328;p62"/>
          <p:cNvSpPr txBox="1">
            <a:spLocks noGrp="1"/>
          </p:cNvSpPr>
          <p:nvPr>
            <p:ph type="body" idx="1"/>
          </p:nvPr>
        </p:nvSpPr>
        <p:spPr>
          <a:xfrm>
            <a:off x="2757800" y="914400"/>
            <a:ext cx="5909700" cy="3585600"/>
          </a:xfrm>
          <a:prstGeom prst="rect">
            <a:avLst/>
          </a:prstGeom>
        </p:spPr>
        <p:txBody>
          <a:bodyPr spcFirstLastPara="1" wrap="square" lIns="34275" tIns="34275" rIns="68575" bIns="34275" anchor="t" anchorCtr="0">
            <a:noAutofit/>
          </a:bodyPr>
          <a:lstStyle/>
          <a:p>
            <a:pPr marL="457200" lvl="0" indent="-317500" algn="just" rtl="0">
              <a:lnSpc>
                <a:spcPct val="115000"/>
              </a:lnSpc>
              <a:spcBef>
                <a:spcPts val="1200"/>
              </a:spcBef>
              <a:spcAft>
                <a:spcPts val="0"/>
              </a:spcAft>
              <a:buSzPts val="1400"/>
              <a:buChar char="●"/>
            </a:pPr>
            <a:r>
              <a:rPr lang="en"/>
              <a:t>All new requisitions must be completed, including appropriate Departmental Queue Approvals, by the date provided in the Annual Memo. When placing your requisition please ensure all required documentation including any quotes, forms, etc., is provided so the purchase order conversion can be completed timely.</a:t>
            </a:r>
            <a:endParaRPr/>
          </a:p>
          <a:p>
            <a:pPr marL="457200" lvl="0" indent="0" algn="just" rtl="0">
              <a:lnSpc>
                <a:spcPct val="115000"/>
              </a:lnSpc>
              <a:spcBef>
                <a:spcPts val="1200"/>
              </a:spcBef>
              <a:spcAft>
                <a:spcPts val="0"/>
              </a:spcAft>
              <a:buNone/>
            </a:pPr>
            <a:endParaRPr/>
          </a:p>
          <a:p>
            <a:pPr marL="457200" lvl="0" indent="-317500" algn="just" rtl="0">
              <a:lnSpc>
                <a:spcPct val="115000"/>
              </a:lnSpc>
              <a:spcBef>
                <a:spcPts val="1200"/>
              </a:spcBef>
              <a:spcAft>
                <a:spcPts val="0"/>
              </a:spcAft>
              <a:buSzPts val="1400"/>
              <a:buChar char="●"/>
            </a:pPr>
            <a:r>
              <a:rPr lang="en"/>
              <a:t>Incomplete requisitions, will be deleted on June 30th regardless of funding to ensure a smooth fiscal year closeout.</a:t>
            </a:r>
            <a:endParaRPr/>
          </a:p>
          <a:p>
            <a:pPr marL="457200" lvl="0" indent="0" algn="just" rtl="0">
              <a:lnSpc>
                <a:spcPct val="115000"/>
              </a:lnSpc>
              <a:spcBef>
                <a:spcPts val="1200"/>
              </a:spcBef>
              <a:spcAft>
                <a:spcPts val="0"/>
              </a:spcAft>
              <a:buNone/>
            </a:pPr>
            <a:endParaRPr/>
          </a:p>
          <a:p>
            <a:pPr marL="0" lvl="0" indent="0" algn="just" rtl="0">
              <a:lnSpc>
                <a:spcPct val="115000"/>
              </a:lnSpc>
              <a:spcBef>
                <a:spcPts val="1200"/>
              </a:spcBef>
              <a:spcAft>
                <a:spcPts val="0"/>
              </a:spcAft>
              <a:buNone/>
            </a:pPr>
            <a:endParaRPr b="1">
              <a:highlight>
                <a:srgbClr val="FFFF00"/>
              </a:highlight>
            </a:endParaRPr>
          </a:p>
          <a:p>
            <a:pPr marL="0" lvl="0" indent="0" algn="just" rtl="0">
              <a:lnSpc>
                <a:spcPct val="115000"/>
              </a:lnSpc>
              <a:spcBef>
                <a:spcPts val="1200"/>
              </a:spcBef>
              <a:spcAft>
                <a:spcPts val="0"/>
              </a:spcAft>
              <a:buNone/>
            </a:pPr>
            <a:endParaRPr b="1">
              <a:solidFill>
                <a:srgbClr val="FF0000"/>
              </a:solidFill>
            </a:endParaRPr>
          </a:p>
          <a:p>
            <a:pPr marL="0" lvl="0" indent="0" algn="l" rtl="0">
              <a:spcBef>
                <a:spcPts val="1200"/>
              </a:spcBef>
              <a:spcAft>
                <a:spcPts val="0"/>
              </a:spcAft>
              <a:buNone/>
            </a:pPr>
            <a:endParaRPr/>
          </a:p>
        </p:txBody>
      </p:sp>
      <p:sp>
        <p:nvSpPr>
          <p:cNvPr id="329" name="Google Shape;329;p62"/>
          <p:cNvSpPr txBox="1"/>
          <p:nvPr/>
        </p:nvSpPr>
        <p:spPr>
          <a:xfrm>
            <a:off x="714550" y="914400"/>
            <a:ext cx="1911900" cy="3585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Source Sans Pro"/>
                <a:ea typeface="Source Sans Pro"/>
                <a:cs typeface="Source Sans Pro"/>
                <a:sym typeface="Source Sans Pro"/>
              </a:rPr>
              <a:t>Training Materials for ProConnect &amp; Banner Requisitions</a:t>
            </a:r>
            <a:endParaRPr b="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200"/>
              </a:spcBef>
              <a:spcAft>
                <a:spcPts val="0"/>
              </a:spcAft>
              <a:buNone/>
            </a:pPr>
            <a:r>
              <a:rPr lang="en" u="sng">
                <a:solidFill>
                  <a:schemeClr val="hlink"/>
                </a:solidFill>
                <a:latin typeface="Source Sans Pro"/>
                <a:ea typeface="Source Sans Pro"/>
                <a:cs typeface="Source Sans Pro"/>
                <a:sym typeface="Source Sans Pro"/>
                <a:hlinkClick r:id="rId3"/>
              </a:rPr>
              <a:t>Purchase Process Requirements</a:t>
            </a:r>
            <a:r>
              <a:rPr lang="en">
                <a:solidFill>
                  <a:srgbClr val="1155CC"/>
                </a:solidFill>
                <a:latin typeface="Source Sans Pro"/>
                <a:ea typeface="Source Sans Pro"/>
                <a:cs typeface="Source Sans Pro"/>
                <a:sym typeface="Source Sans Pro"/>
              </a:rPr>
              <a:t> </a:t>
            </a:r>
            <a:endParaRPr i="1">
              <a:solidFill>
                <a:srgbClr val="1155CC"/>
              </a:solidFill>
              <a:latin typeface="Source Sans Pro"/>
              <a:ea typeface="Source Sans Pro"/>
              <a:cs typeface="Source Sans Pro"/>
              <a:sym typeface="Source Sans Pro"/>
            </a:endParaRPr>
          </a:p>
          <a:p>
            <a:pPr marL="0" lvl="0" indent="0" algn="l" rtl="0">
              <a:lnSpc>
                <a:spcPct val="115000"/>
              </a:lnSpc>
              <a:spcBef>
                <a:spcPts val="1200"/>
              </a:spcBef>
              <a:spcAft>
                <a:spcPts val="0"/>
              </a:spcAft>
              <a:buNone/>
            </a:pPr>
            <a:r>
              <a:rPr lang="en" u="sng">
                <a:solidFill>
                  <a:schemeClr val="hlink"/>
                </a:solidFill>
                <a:latin typeface="Source Sans Pro"/>
                <a:ea typeface="Source Sans Pro"/>
                <a:cs typeface="Source Sans Pro"/>
                <a:sym typeface="Source Sans Pro"/>
                <a:hlinkClick r:id="rId4"/>
              </a:rPr>
              <a:t>ProConnect</a:t>
            </a:r>
            <a:r>
              <a:rPr lang="en"/>
              <a:t>:</a:t>
            </a:r>
            <a:endParaRPr/>
          </a:p>
          <a:p>
            <a:pPr marL="457200" lvl="0" indent="-311150" algn="l" rtl="0">
              <a:lnSpc>
                <a:spcPct val="115000"/>
              </a:lnSpc>
              <a:spcBef>
                <a:spcPts val="1200"/>
              </a:spcBef>
              <a:spcAft>
                <a:spcPts val="0"/>
              </a:spcAft>
              <a:buClr>
                <a:schemeClr val="dk1"/>
              </a:buClr>
              <a:buSzPts val="1300"/>
              <a:buFont typeface="Source Sans Pro"/>
              <a:buChar char="●"/>
            </a:pPr>
            <a:r>
              <a:rPr lang="en">
                <a:solidFill>
                  <a:schemeClr val="hlink"/>
                </a:solidFill>
                <a:uFill>
                  <a:noFill/>
                </a:uFill>
                <a:latin typeface="Source Sans Pro"/>
                <a:ea typeface="Source Sans Pro"/>
                <a:cs typeface="Source Sans Pro"/>
                <a:sym typeface="Source Sans Pro"/>
                <a:hlinkClick r:id="rId5"/>
              </a:rPr>
              <a:t>Shopper Guide</a:t>
            </a:r>
            <a:r>
              <a:rPr lang="en">
                <a:solidFill>
                  <a:srgbClr val="1155CC"/>
                </a:solidFill>
                <a:latin typeface="Source Sans Pro"/>
                <a:ea typeface="Source Sans Pro"/>
                <a:cs typeface="Source Sans Pro"/>
                <a:sym typeface="Source Sans Pro"/>
              </a:rPr>
              <a:t> </a:t>
            </a:r>
            <a:endParaRPr>
              <a:solidFill>
                <a:srgbClr val="1155CC"/>
              </a:solidFill>
              <a:latin typeface="Source Sans Pro"/>
              <a:ea typeface="Source Sans Pro"/>
              <a:cs typeface="Source Sans Pro"/>
              <a:sym typeface="Source Sans Pro"/>
            </a:endParaRPr>
          </a:p>
          <a:p>
            <a:pPr marL="457200" lvl="0" indent="-311150" algn="l" rtl="0">
              <a:lnSpc>
                <a:spcPct val="115000"/>
              </a:lnSpc>
              <a:spcBef>
                <a:spcPts val="0"/>
              </a:spcBef>
              <a:spcAft>
                <a:spcPts val="0"/>
              </a:spcAft>
              <a:buClr>
                <a:schemeClr val="dk1"/>
              </a:buClr>
              <a:buSzPts val="1300"/>
              <a:buFont typeface="Source Sans Pro"/>
              <a:buChar char="●"/>
            </a:pPr>
            <a:r>
              <a:rPr lang="en">
                <a:solidFill>
                  <a:schemeClr val="hlink"/>
                </a:solidFill>
                <a:uFill>
                  <a:noFill/>
                </a:uFill>
                <a:latin typeface="Source Sans Pro"/>
                <a:ea typeface="Source Sans Pro"/>
                <a:cs typeface="Source Sans Pro"/>
                <a:sym typeface="Source Sans Pro"/>
                <a:hlinkClick r:id="rId6"/>
              </a:rPr>
              <a:t>Requestor Guide</a:t>
            </a:r>
            <a:endParaRPr/>
          </a:p>
          <a:p>
            <a:pPr marL="457200" lvl="0" indent="-311150" algn="l" rtl="0">
              <a:lnSpc>
                <a:spcPct val="115000"/>
              </a:lnSpc>
              <a:spcBef>
                <a:spcPts val="0"/>
              </a:spcBef>
              <a:spcAft>
                <a:spcPts val="0"/>
              </a:spcAft>
              <a:buClr>
                <a:schemeClr val="dk1"/>
              </a:buClr>
              <a:buSzPts val="1300"/>
              <a:buFont typeface="Source Sans Pro"/>
              <a:buChar char="●"/>
            </a:pPr>
            <a:r>
              <a:rPr lang="en">
                <a:solidFill>
                  <a:schemeClr val="hlink"/>
                </a:solidFill>
                <a:uFill>
                  <a:noFill/>
                </a:uFill>
                <a:latin typeface="Source Sans Pro"/>
                <a:ea typeface="Source Sans Pro"/>
                <a:cs typeface="Source Sans Pro"/>
                <a:sym typeface="Source Sans Pro"/>
                <a:hlinkClick r:id="rId7"/>
              </a:rPr>
              <a:t>Approver Guide</a:t>
            </a:r>
            <a:endParaRPr>
              <a:solidFill>
                <a:schemeClr val="dk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3"/>
          <p:cNvSpPr txBox="1">
            <a:spLocks noGrp="1"/>
          </p:cNvSpPr>
          <p:nvPr>
            <p:ph type="title"/>
          </p:nvPr>
        </p:nvSpPr>
        <p:spPr>
          <a:xfrm>
            <a:off x="488340" y="103797"/>
            <a:ext cx="8545500" cy="810600"/>
          </a:xfrm>
          <a:prstGeom prst="rect">
            <a:avLst/>
          </a:prstGeom>
        </p:spPr>
        <p:txBody>
          <a:bodyPr spcFirstLastPara="1" wrap="square" lIns="68575" tIns="34275" rIns="68575" bIns="34275" anchor="b" anchorCtr="0">
            <a:noAutofit/>
          </a:bodyPr>
          <a:lstStyle/>
          <a:p>
            <a:pPr marL="0" lvl="0" indent="0" algn="just" rtl="0">
              <a:lnSpc>
                <a:spcPct val="115000"/>
              </a:lnSpc>
              <a:spcBef>
                <a:spcPts val="1200"/>
              </a:spcBef>
              <a:spcAft>
                <a:spcPts val="1200"/>
              </a:spcAft>
              <a:buNone/>
            </a:pPr>
            <a:r>
              <a:rPr lang="en" sz="3000"/>
              <a:t>Requisitions: ProConnect</a:t>
            </a:r>
            <a:endParaRPr sz="3000"/>
          </a:p>
        </p:txBody>
      </p:sp>
      <p:sp>
        <p:nvSpPr>
          <p:cNvPr id="335" name="Google Shape;335;p63"/>
          <p:cNvSpPr txBox="1">
            <a:spLocks noGrp="1"/>
          </p:cNvSpPr>
          <p:nvPr>
            <p:ph type="body" idx="1"/>
          </p:nvPr>
        </p:nvSpPr>
        <p:spPr>
          <a:xfrm>
            <a:off x="241725" y="966350"/>
            <a:ext cx="8637300" cy="3892500"/>
          </a:xfrm>
          <a:prstGeom prst="rect">
            <a:avLst/>
          </a:prstGeom>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a:t>How can I tell where my requisition is in the process</a:t>
            </a:r>
            <a:r>
              <a:rPr lang="en" i="1"/>
              <a:t>? </a:t>
            </a:r>
            <a:r>
              <a:rPr lang="en"/>
              <a:t>Or has my requisition been converted?</a:t>
            </a:r>
            <a:endParaRPr sz="1200"/>
          </a:p>
          <a:p>
            <a:pPr marL="0" lvl="0" indent="0" algn="just" rtl="0">
              <a:lnSpc>
                <a:spcPct val="115000"/>
              </a:lnSpc>
              <a:spcBef>
                <a:spcPts val="1200"/>
              </a:spcBef>
              <a:spcAft>
                <a:spcPts val="0"/>
              </a:spcAft>
              <a:buNone/>
            </a:pPr>
            <a:r>
              <a:rPr lang="en" sz="1300" b="1"/>
              <a:t>ProConnect </a:t>
            </a:r>
            <a:endParaRPr sz="1300" b="1"/>
          </a:p>
          <a:p>
            <a:pPr marL="457200" lvl="0" indent="-311150" algn="just" rtl="0">
              <a:lnSpc>
                <a:spcPct val="115000"/>
              </a:lnSpc>
              <a:spcBef>
                <a:spcPts val="1200"/>
              </a:spcBef>
              <a:spcAft>
                <a:spcPts val="0"/>
              </a:spcAft>
              <a:buSzPts val="1300"/>
              <a:buFont typeface="Source Sans Pro"/>
              <a:buChar char="•"/>
            </a:pPr>
            <a:r>
              <a:rPr lang="en" sz="1300"/>
              <a:t>Go to </a:t>
            </a:r>
            <a:r>
              <a:rPr lang="en" sz="1300" b="1"/>
              <a:t>Orders&gt;My Orders&gt;My Requisitions</a:t>
            </a:r>
            <a:endParaRPr sz="1500" i="1"/>
          </a:p>
          <a:p>
            <a:pPr marL="457200" lvl="0" indent="-311150" algn="just" rtl="0">
              <a:lnSpc>
                <a:spcPct val="115000"/>
              </a:lnSpc>
              <a:spcBef>
                <a:spcPts val="0"/>
              </a:spcBef>
              <a:spcAft>
                <a:spcPts val="0"/>
              </a:spcAft>
              <a:buSzPts val="1300"/>
              <a:buFont typeface="Source Sans Pro"/>
              <a:buChar char="•"/>
            </a:pPr>
            <a:r>
              <a:rPr lang="en" sz="1300"/>
              <a:t>Use the Filter Tool to organize your view</a:t>
            </a:r>
            <a:endParaRPr sz="1300"/>
          </a:p>
          <a:p>
            <a:pPr marL="0" lvl="0" indent="0" algn="just" rtl="0">
              <a:lnSpc>
                <a:spcPct val="100000"/>
              </a:lnSpc>
              <a:spcBef>
                <a:spcPts val="1200"/>
              </a:spcBef>
              <a:spcAft>
                <a:spcPts val="0"/>
              </a:spcAft>
              <a:buNone/>
            </a:pPr>
            <a:endParaRPr sz="1300"/>
          </a:p>
          <a:p>
            <a:pPr marL="0" lvl="0" indent="0" algn="just" rtl="0">
              <a:lnSpc>
                <a:spcPct val="100000"/>
              </a:lnSpc>
              <a:spcBef>
                <a:spcPts val="1100"/>
              </a:spcBef>
              <a:spcAft>
                <a:spcPts val="0"/>
              </a:spcAft>
              <a:buNone/>
            </a:pPr>
            <a:endParaRPr sz="1300">
              <a:solidFill>
                <a:srgbClr val="FF0000"/>
              </a:solidFill>
            </a:endParaRPr>
          </a:p>
          <a:p>
            <a:pPr marL="0" lvl="0" indent="0" algn="just" rtl="0">
              <a:lnSpc>
                <a:spcPct val="100000"/>
              </a:lnSpc>
              <a:spcBef>
                <a:spcPts val="1200"/>
              </a:spcBef>
              <a:spcAft>
                <a:spcPts val="0"/>
              </a:spcAft>
              <a:buNone/>
            </a:pPr>
            <a:endParaRPr sz="1300" b="1"/>
          </a:p>
          <a:p>
            <a:pPr marL="457200" lvl="0" indent="0" algn="just" rtl="0">
              <a:lnSpc>
                <a:spcPct val="100000"/>
              </a:lnSpc>
              <a:spcBef>
                <a:spcPts val="1200"/>
              </a:spcBef>
              <a:spcAft>
                <a:spcPts val="0"/>
              </a:spcAft>
              <a:buNone/>
            </a:pPr>
            <a:endParaRPr sz="1300"/>
          </a:p>
          <a:p>
            <a:pPr marL="0" lvl="0" indent="0" algn="just" rtl="0">
              <a:lnSpc>
                <a:spcPct val="100000"/>
              </a:lnSpc>
              <a:spcBef>
                <a:spcPts val="1200"/>
              </a:spcBef>
              <a:spcAft>
                <a:spcPts val="0"/>
              </a:spcAft>
              <a:buNone/>
            </a:pPr>
            <a:endParaRPr sz="1300">
              <a:highlight>
                <a:srgbClr val="FFFF00"/>
              </a:highlight>
            </a:endParaRPr>
          </a:p>
          <a:p>
            <a:pPr marL="0" lvl="0" indent="0" algn="l" rtl="0">
              <a:lnSpc>
                <a:spcPct val="100000"/>
              </a:lnSpc>
              <a:spcBef>
                <a:spcPts val="1200"/>
              </a:spcBef>
              <a:spcAft>
                <a:spcPts val="0"/>
              </a:spcAft>
              <a:buNone/>
            </a:pPr>
            <a:endParaRPr sz="1000"/>
          </a:p>
        </p:txBody>
      </p:sp>
      <p:pic>
        <p:nvPicPr>
          <p:cNvPr id="336" name="Google Shape;336;p63"/>
          <p:cNvPicPr preferRelativeResize="0"/>
          <p:nvPr/>
        </p:nvPicPr>
        <p:blipFill>
          <a:blip r:embed="rId3">
            <a:alphaModFix/>
          </a:blip>
          <a:stretch>
            <a:fillRect/>
          </a:stretch>
        </p:blipFill>
        <p:spPr>
          <a:xfrm>
            <a:off x="389950" y="2496950"/>
            <a:ext cx="8364101" cy="9950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just" rtl="0">
              <a:lnSpc>
                <a:spcPct val="115000"/>
              </a:lnSpc>
              <a:spcBef>
                <a:spcPts val="1200"/>
              </a:spcBef>
              <a:spcAft>
                <a:spcPts val="1200"/>
              </a:spcAft>
              <a:buNone/>
            </a:pPr>
            <a:r>
              <a:rPr lang="en" sz="3000"/>
              <a:t>Requisitions: Banner</a:t>
            </a:r>
            <a:endParaRPr sz="3000"/>
          </a:p>
        </p:txBody>
      </p:sp>
      <p:sp>
        <p:nvSpPr>
          <p:cNvPr id="342" name="Google Shape;342;p64"/>
          <p:cNvSpPr txBox="1">
            <a:spLocks noGrp="1"/>
          </p:cNvSpPr>
          <p:nvPr>
            <p:ph type="body" idx="1"/>
          </p:nvPr>
        </p:nvSpPr>
        <p:spPr>
          <a:xfrm>
            <a:off x="299241" y="841175"/>
            <a:ext cx="8545500" cy="3672000"/>
          </a:xfrm>
          <a:prstGeom prst="rect">
            <a:avLst/>
          </a:prstGeom>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a:t>How can I tell where my requisition is in the process</a:t>
            </a:r>
            <a:r>
              <a:rPr lang="en" i="1"/>
              <a:t>? </a:t>
            </a:r>
            <a:r>
              <a:rPr lang="en"/>
              <a:t>Or has my requisition been converted?</a:t>
            </a:r>
            <a:endParaRPr sz="1200" b="1"/>
          </a:p>
          <a:p>
            <a:pPr marL="457200" lvl="0" indent="-304800" algn="just" rtl="0">
              <a:lnSpc>
                <a:spcPct val="115000"/>
              </a:lnSpc>
              <a:spcBef>
                <a:spcPts val="1200"/>
              </a:spcBef>
              <a:spcAft>
                <a:spcPts val="0"/>
              </a:spcAft>
              <a:buSzPts val="1200"/>
              <a:buChar char="●"/>
            </a:pPr>
            <a:r>
              <a:rPr lang="en" sz="1200"/>
              <a:t>To view the </a:t>
            </a:r>
            <a:r>
              <a:rPr lang="en" sz="1200" b="1" u="sng"/>
              <a:t>Banner</a:t>
            </a:r>
            <a:r>
              <a:rPr lang="en" sz="1200"/>
              <a:t> </a:t>
            </a:r>
            <a:r>
              <a:rPr lang="en" sz="1200" b="1"/>
              <a:t>approval history</a:t>
            </a:r>
            <a:r>
              <a:rPr lang="en" sz="1200"/>
              <a:t> for a document:</a:t>
            </a:r>
            <a:endParaRPr sz="1200"/>
          </a:p>
          <a:p>
            <a:pPr marL="914400" lvl="0" indent="-304800" algn="l" rtl="0">
              <a:lnSpc>
                <a:spcPct val="115000"/>
              </a:lnSpc>
              <a:spcBef>
                <a:spcPts val="0"/>
              </a:spcBef>
              <a:spcAft>
                <a:spcPts val="0"/>
              </a:spcAft>
              <a:buClr>
                <a:schemeClr val="dk1"/>
              </a:buClr>
              <a:buSzPts val="1200"/>
              <a:buAutoNum type="arabicPeriod"/>
            </a:pPr>
            <a:r>
              <a:rPr lang="en" sz="1200"/>
              <a:t>From the Banner 9 Welcome screen, search for page </a:t>
            </a:r>
            <a:r>
              <a:rPr lang="en" sz="1200" b="1"/>
              <a:t>FOIAPPH </a:t>
            </a:r>
            <a:r>
              <a:rPr lang="en" sz="1200"/>
              <a:t>and hit Enter</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Enter the document number into the Document Code field</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Click “Go” on right hand side</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The Details section will display actions taken on the document to date</a:t>
            </a:r>
            <a:endParaRPr sz="1200"/>
          </a:p>
          <a:p>
            <a:pPr marL="457200" lvl="0" indent="-304800" algn="just" rtl="0">
              <a:lnSpc>
                <a:spcPct val="115000"/>
              </a:lnSpc>
              <a:spcBef>
                <a:spcPts val="0"/>
              </a:spcBef>
              <a:spcAft>
                <a:spcPts val="0"/>
              </a:spcAft>
              <a:buSzPts val="1200"/>
              <a:buChar char="●"/>
            </a:pPr>
            <a:r>
              <a:rPr lang="en" sz="1200"/>
              <a:t>To view the</a:t>
            </a:r>
            <a:r>
              <a:rPr lang="en" sz="1200" b="1"/>
              <a:t> pending approvals</a:t>
            </a:r>
            <a:r>
              <a:rPr lang="en" sz="1200"/>
              <a:t> for a document:</a:t>
            </a:r>
            <a:endParaRPr sz="1200"/>
          </a:p>
          <a:p>
            <a:pPr marL="914400" lvl="0" indent="-304800" algn="l" rtl="0">
              <a:lnSpc>
                <a:spcPct val="115000"/>
              </a:lnSpc>
              <a:spcBef>
                <a:spcPts val="0"/>
              </a:spcBef>
              <a:spcAft>
                <a:spcPts val="0"/>
              </a:spcAft>
              <a:buClr>
                <a:schemeClr val="dk1"/>
              </a:buClr>
              <a:buSzPts val="1200"/>
              <a:buAutoNum type="arabicPeriod"/>
            </a:pPr>
            <a:r>
              <a:rPr lang="en" sz="1200"/>
              <a:t>From the Banner 9 Welcome screen, search for page </a:t>
            </a:r>
            <a:r>
              <a:rPr lang="en" sz="1200" b="1"/>
              <a:t>FOAAINP </a:t>
            </a:r>
            <a:r>
              <a:rPr lang="en" sz="1200"/>
              <a:t>and hit Enter</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Enter the document number in the Document field</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Click “Go” on right hand side</a:t>
            </a:r>
            <a:endParaRPr sz="1200"/>
          </a:p>
          <a:p>
            <a:pPr marL="914400" lvl="0" indent="-304800" algn="l" rtl="0">
              <a:lnSpc>
                <a:spcPct val="115000"/>
              </a:lnSpc>
              <a:spcBef>
                <a:spcPts val="0"/>
              </a:spcBef>
              <a:spcAft>
                <a:spcPts val="0"/>
              </a:spcAft>
              <a:buClr>
                <a:schemeClr val="dk1"/>
              </a:buClr>
              <a:buSzPts val="1200"/>
              <a:buFont typeface="Source Sans Pro"/>
              <a:buAutoNum type="arabicPeriod"/>
            </a:pPr>
            <a:r>
              <a:rPr lang="en" sz="1200"/>
              <a:t>The Queue list will display queues and approvals still pending.  Fully approved documents will not display on this page</a:t>
            </a:r>
            <a:endParaRPr sz="1200"/>
          </a:p>
          <a:p>
            <a:pPr marL="0" lvl="0" indent="0" algn="l" rtl="0">
              <a:lnSpc>
                <a:spcPct val="100000"/>
              </a:lnSpc>
              <a:spcBef>
                <a:spcPts val="0"/>
              </a:spcBef>
              <a:spcAft>
                <a:spcPts val="0"/>
              </a:spcAft>
              <a:buNone/>
            </a:pPr>
            <a:endParaRPr sz="1200" b="1" i="1"/>
          </a:p>
          <a:p>
            <a:pPr marL="0" lvl="0" indent="0" algn="l" rtl="0">
              <a:lnSpc>
                <a:spcPct val="100000"/>
              </a:lnSpc>
              <a:spcBef>
                <a:spcPts val="0"/>
              </a:spcBef>
              <a:spcAft>
                <a:spcPts val="0"/>
              </a:spcAft>
              <a:buNone/>
            </a:pPr>
            <a:r>
              <a:rPr lang="en" sz="1200" b="1" i="1"/>
              <a:t>NOTE: </a:t>
            </a:r>
            <a:r>
              <a:rPr lang="en" sz="1200" i="1"/>
              <a:t>“NON_GRANTS REQ QUE” is the Purchasing queue. </a:t>
            </a:r>
            <a:endParaRPr sz="1200"/>
          </a:p>
          <a:p>
            <a:pPr marL="0" lvl="0" indent="0" algn="just" rtl="0">
              <a:lnSpc>
                <a:spcPct val="115000"/>
              </a:lnSpc>
              <a:spcBef>
                <a:spcPts val="1200"/>
              </a:spcBef>
              <a:spcAft>
                <a:spcPts val="0"/>
              </a:spcAft>
              <a:buNone/>
            </a:pPr>
            <a:endParaRPr sz="1200" i="1"/>
          </a:p>
          <a:p>
            <a:pPr marL="0" lvl="0" indent="0" algn="l" rtl="0">
              <a:lnSpc>
                <a:spcPct val="115000"/>
              </a:lnSpc>
              <a:spcBef>
                <a:spcPts val="1200"/>
              </a:spcBef>
              <a:spcAft>
                <a:spcPts val="0"/>
              </a:spcAft>
              <a:buNone/>
            </a:pP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Receiving in ProConnect &amp; Banner</a:t>
            </a:r>
            <a:endParaRPr sz="3000"/>
          </a:p>
        </p:txBody>
      </p:sp>
      <p:sp>
        <p:nvSpPr>
          <p:cNvPr id="348" name="Google Shape;348;p65"/>
          <p:cNvSpPr txBox="1">
            <a:spLocks noGrp="1"/>
          </p:cNvSpPr>
          <p:nvPr>
            <p:ph type="body" idx="1"/>
          </p:nvPr>
        </p:nvSpPr>
        <p:spPr>
          <a:xfrm>
            <a:off x="329516" y="997600"/>
            <a:ext cx="8545500" cy="3672000"/>
          </a:xfrm>
          <a:prstGeom prst="rect">
            <a:avLst/>
          </a:prstGeom>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sz="1300"/>
              <a:t>If your purchase order was created in ProConnect, your receiving should be done in ProConnect. If your purchase order was created in Banner, your receiving should be completed in Banner.</a:t>
            </a:r>
            <a:endParaRPr sz="1300"/>
          </a:p>
          <a:p>
            <a:pPr marL="457200" lvl="0" indent="-311150" algn="just" rtl="0">
              <a:lnSpc>
                <a:spcPct val="115000"/>
              </a:lnSpc>
              <a:spcBef>
                <a:spcPts val="1200"/>
              </a:spcBef>
              <a:spcAft>
                <a:spcPts val="0"/>
              </a:spcAft>
              <a:buSzPts val="1300"/>
              <a:buChar char="●"/>
            </a:pPr>
            <a:r>
              <a:rPr lang="en" sz="1300"/>
              <a:t>Receiving is necessary to issue payment to the vendor. Receiving should be completed when the goods or services have been received or completed - </a:t>
            </a:r>
            <a:r>
              <a:rPr lang="en" sz="1300" i="1"/>
              <a:t>not before</a:t>
            </a:r>
            <a:r>
              <a:rPr lang="en" sz="1300"/>
              <a:t>.</a:t>
            </a:r>
            <a:endParaRPr sz="1300"/>
          </a:p>
          <a:p>
            <a:pPr marL="457200" lvl="0" indent="-311150" algn="just" rtl="0">
              <a:lnSpc>
                <a:spcPct val="115000"/>
              </a:lnSpc>
              <a:spcBef>
                <a:spcPts val="0"/>
              </a:spcBef>
              <a:spcAft>
                <a:spcPts val="0"/>
              </a:spcAft>
              <a:buSzPts val="1300"/>
              <a:buChar char="●"/>
            </a:pPr>
            <a:r>
              <a:rPr lang="en" sz="1300"/>
              <a:t>Goods and/or services must be physically </a:t>
            </a:r>
            <a:r>
              <a:rPr lang="en" sz="1300" i="1"/>
              <a:t>and</a:t>
            </a:r>
            <a:r>
              <a:rPr lang="en" sz="1300"/>
              <a:t> electronically received by the close of the fiscal period, June 30, to be charged to the closing year’s budget</a:t>
            </a:r>
            <a:endParaRPr sz="1300"/>
          </a:p>
          <a:p>
            <a:pPr marL="457200" lvl="0" indent="-311150" algn="just" rtl="0">
              <a:lnSpc>
                <a:spcPct val="115000"/>
              </a:lnSpc>
              <a:spcBef>
                <a:spcPts val="0"/>
              </a:spcBef>
              <a:spcAft>
                <a:spcPts val="0"/>
              </a:spcAft>
              <a:buSzPts val="1300"/>
              <a:buChar char="●"/>
            </a:pPr>
            <a:r>
              <a:rPr lang="en" sz="1300"/>
              <a:t>Any open purchase orders at the end of the closing year will be charged against the new fiscal year’s budget if the item hasn’t been physically received.</a:t>
            </a:r>
            <a:endParaRPr sz="1300"/>
          </a:p>
          <a:p>
            <a:pPr marL="457200" lvl="0" indent="-342900" algn="just" rtl="0">
              <a:lnSpc>
                <a:spcPct val="115000"/>
              </a:lnSpc>
              <a:spcBef>
                <a:spcPts val="1200"/>
              </a:spcBef>
              <a:spcAft>
                <a:spcPts val="0"/>
              </a:spcAft>
              <a:buNone/>
            </a:pPr>
            <a:endParaRPr sz="1500" i="1">
              <a:highlight>
                <a:srgbClr val="FFFF00"/>
              </a:highlight>
            </a:endParaRPr>
          </a:p>
          <a:p>
            <a:pPr marL="0" lvl="0" indent="0" algn="l" rtl="0">
              <a:spcBef>
                <a:spcPts val="1200"/>
              </a:spcBef>
              <a:spcAft>
                <a:spcPts val="0"/>
              </a:spcAft>
              <a:buNone/>
            </a:pPr>
            <a:endParaRPr/>
          </a:p>
        </p:txBody>
      </p:sp>
      <p:sp>
        <p:nvSpPr>
          <p:cNvPr id="349" name="Google Shape;349;p65"/>
          <p:cNvSpPr txBox="1"/>
          <p:nvPr/>
        </p:nvSpPr>
        <p:spPr>
          <a:xfrm>
            <a:off x="831700" y="3348750"/>
            <a:ext cx="1794900" cy="1057800"/>
          </a:xfrm>
          <a:prstGeom prst="rect">
            <a:avLst/>
          </a:prstGeom>
          <a:solidFill>
            <a:schemeClr val="lt2"/>
          </a:solidFill>
          <a:ln>
            <a:noFill/>
          </a:ln>
          <a:effectLst>
            <a:outerShdw blurRad="57150" algn="bl" rotWithShape="0">
              <a:srgbClr val="000000">
                <a:alpha val="66000"/>
              </a:srgbClr>
            </a:outerShdw>
          </a:effectLst>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 sz="1300">
                <a:solidFill>
                  <a:schemeClr val="dk1"/>
                </a:solidFill>
                <a:latin typeface="Source Sans Pro"/>
                <a:ea typeface="Source Sans Pro"/>
                <a:cs typeface="Source Sans Pro"/>
                <a:sym typeface="Source Sans Pro"/>
              </a:rPr>
              <a:t>How to create receipts? </a:t>
            </a:r>
            <a:endParaRPr sz="1300">
              <a:solidFill>
                <a:schemeClr val="dk1"/>
              </a:solidFill>
              <a:latin typeface="Source Sans Pro"/>
              <a:ea typeface="Source Sans Pro"/>
              <a:cs typeface="Source Sans Pro"/>
              <a:sym typeface="Source Sans Pro"/>
            </a:endParaRPr>
          </a:p>
          <a:p>
            <a:pPr marL="457200" lvl="0" indent="-311150" algn="just" rtl="0">
              <a:lnSpc>
                <a:spcPct val="115000"/>
              </a:lnSpc>
              <a:spcBef>
                <a:spcPts val="1200"/>
              </a:spcBef>
              <a:spcAft>
                <a:spcPts val="0"/>
              </a:spcAft>
              <a:buClr>
                <a:schemeClr val="dk1"/>
              </a:buClr>
              <a:buSzPts val="1300"/>
              <a:buChar char="•"/>
            </a:pPr>
            <a:r>
              <a:rPr lang="en" sz="1300" u="sng">
                <a:solidFill>
                  <a:schemeClr val="hlink"/>
                </a:solidFill>
                <a:latin typeface="Source Sans Pro"/>
                <a:ea typeface="Source Sans Pro"/>
                <a:cs typeface="Source Sans Pro"/>
                <a:sym typeface="Source Sans Pro"/>
                <a:hlinkClick r:id="rId3"/>
              </a:rPr>
              <a:t>ProConnect</a:t>
            </a:r>
            <a:endParaRPr sz="1300">
              <a:solidFill>
                <a:schemeClr val="dk1"/>
              </a:solidFill>
              <a:latin typeface="Source Sans Pro"/>
              <a:ea typeface="Source Sans Pro"/>
              <a:cs typeface="Source Sans Pro"/>
              <a:sym typeface="Source Sans Pro"/>
            </a:endParaRPr>
          </a:p>
          <a:p>
            <a:pPr marL="457200" lvl="0" indent="-311150" algn="just" rtl="0">
              <a:lnSpc>
                <a:spcPct val="115000"/>
              </a:lnSpc>
              <a:spcBef>
                <a:spcPts val="0"/>
              </a:spcBef>
              <a:spcAft>
                <a:spcPts val="0"/>
              </a:spcAft>
              <a:buClr>
                <a:schemeClr val="dk1"/>
              </a:buClr>
              <a:buSzPts val="1300"/>
              <a:buChar char="•"/>
            </a:pPr>
            <a:r>
              <a:rPr lang="en" sz="1300" u="sng">
                <a:solidFill>
                  <a:schemeClr val="hlink"/>
                </a:solidFill>
                <a:latin typeface="Source Sans Pro"/>
                <a:ea typeface="Source Sans Pro"/>
                <a:cs typeface="Source Sans Pro"/>
                <a:sym typeface="Source Sans Pro"/>
                <a:hlinkClick r:id="rId4"/>
              </a:rPr>
              <a:t>Banner</a:t>
            </a:r>
            <a:endParaRPr sz="1300">
              <a:solidFill>
                <a:schemeClr val="dk1"/>
              </a:solidFill>
              <a:latin typeface="Source Sans Pro"/>
              <a:ea typeface="Source Sans Pro"/>
              <a:cs typeface="Source Sans Pro"/>
              <a:sym typeface="Source Sans Pro"/>
            </a:endParaRPr>
          </a:p>
          <a:p>
            <a:pPr marL="0" lvl="0" indent="0" algn="l" rtl="0">
              <a:spcBef>
                <a:spcPts val="1200"/>
              </a:spcBef>
              <a:spcAft>
                <a:spcPts val="0"/>
              </a:spcAft>
              <a:buNone/>
            </a:pPr>
            <a:endParaRPr>
              <a:solidFill>
                <a:schemeClr val="dk1"/>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Receiving in ProConnect &amp; Banner </a:t>
            </a:r>
            <a:endParaRPr sz="3000"/>
          </a:p>
        </p:txBody>
      </p:sp>
      <p:sp>
        <p:nvSpPr>
          <p:cNvPr id="355" name="Google Shape;355;p66"/>
          <p:cNvSpPr txBox="1">
            <a:spLocks noGrp="1"/>
          </p:cNvSpPr>
          <p:nvPr>
            <p:ph type="body" idx="1"/>
          </p:nvPr>
        </p:nvSpPr>
        <p:spPr>
          <a:xfrm>
            <a:off x="349100" y="901700"/>
            <a:ext cx="8545500" cy="3801300"/>
          </a:xfrm>
          <a:prstGeom prst="rect">
            <a:avLst/>
          </a:prstGeom>
          <a:ln>
            <a:noFill/>
          </a:ln>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sz="1300"/>
              <a:t>How to ensure you have completed your receiving? </a:t>
            </a:r>
            <a:endParaRPr sz="1300"/>
          </a:p>
          <a:p>
            <a:pPr marL="0" lvl="0" indent="0" algn="just" rtl="0">
              <a:lnSpc>
                <a:spcPct val="115000"/>
              </a:lnSpc>
              <a:spcBef>
                <a:spcPts val="1200"/>
              </a:spcBef>
              <a:spcAft>
                <a:spcPts val="0"/>
              </a:spcAft>
              <a:buNone/>
            </a:pPr>
            <a:r>
              <a:rPr lang="en" sz="1300" b="1" u="sng">
                <a:solidFill>
                  <a:schemeClr val="hlink"/>
                </a:solidFill>
                <a:hlinkClick r:id="rId3"/>
              </a:rPr>
              <a:t>ProConnect </a:t>
            </a:r>
            <a:endParaRPr sz="1300" b="1"/>
          </a:p>
          <a:p>
            <a:pPr marL="457200" lvl="0" indent="-311150" algn="just" rtl="0">
              <a:lnSpc>
                <a:spcPct val="115000"/>
              </a:lnSpc>
              <a:spcBef>
                <a:spcPts val="1200"/>
              </a:spcBef>
              <a:spcAft>
                <a:spcPts val="0"/>
              </a:spcAft>
              <a:buSzPts val="1300"/>
              <a:buChar char="•"/>
            </a:pPr>
            <a:r>
              <a:rPr lang="en" sz="1300"/>
              <a:t>Go to </a:t>
            </a:r>
            <a:r>
              <a:rPr lang="en" sz="1300" b="1"/>
              <a:t>Orders&gt;My Orders&gt;My Receipts</a:t>
            </a:r>
            <a:endParaRPr sz="1500" i="1"/>
          </a:p>
          <a:p>
            <a:pPr marL="457200" lvl="0" indent="-311150" algn="just" rtl="0">
              <a:lnSpc>
                <a:spcPct val="115000"/>
              </a:lnSpc>
              <a:spcBef>
                <a:spcPts val="0"/>
              </a:spcBef>
              <a:spcAft>
                <a:spcPts val="0"/>
              </a:spcAft>
              <a:buSzPts val="1300"/>
              <a:buChar char="•"/>
            </a:pPr>
            <a:r>
              <a:rPr lang="en" sz="1300"/>
              <a:t>Use the Filter Tool to organize your view</a:t>
            </a:r>
            <a:endParaRPr sz="1300"/>
          </a:p>
          <a:p>
            <a:pPr marL="457200" lvl="0" indent="-311150" algn="just" rtl="0">
              <a:lnSpc>
                <a:spcPct val="115000"/>
              </a:lnSpc>
              <a:spcBef>
                <a:spcPts val="0"/>
              </a:spcBef>
              <a:spcAft>
                <a:spcPts val="0"/>
              </a:spcAft>
              <a:buSzPts val="1300"/>
              <a:buChar char="•"/>
            </a:pPr>
            <a:r>
              <a:rPr lang="en" sz="1300"/>
              <a:t>Check the Matching tab to ensure the receiving was done correctly. The invoice must be in matched status in order for payment to be made. If the invoice is in </a:t>
            </a:r>
            <a:r>
              <a:rPr lang="en" sz="1300" i="1"/>
              <a:t>unmatched </a:t>
            </a:r>
            <a:r>
              <a:rPr lang="en" sz="1300"/>
              <a:t>status, review to see if a change order is needed.</a:t>
            </a:r>
            <a:endParaRPr sz="1300"/>
          </a:p>
          <a:p>
            <a:pPr marL="457200" lvl="0" indent="0" algn="just" rtl="0">
              <a:lnSpc>
                <a:spcPct val="115000"/>
              </a:lnSpc>
              <a:spcBef>
                <a:spcPts val="1200"/>
              </a:spcBef>
              <a:spcAft>
                <a:spcPts val="1200"/>
              </a:spcAft>
              <a:buNone/>
            </a:pPr>
            <a:endParaRPr sz="1300"/>
          </a:p>
        </p:txBody>
      </p:sp>
      <p:sp>
        <p:nvSpPr>
          <p:cNvPr id="356" name="Google Shape;356;p66"/>
          <p:cNvSpPr txBox="1"/>
          <p:nvPr/>
        </p:nvSpPr>
        <p:spPr>
          <a:xfrm>
            <a:off x="5304000" y="1014100"/>
            <a:ext cx="31737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p:txBody>
      </p:sp>
      <p:pic>
        <p:nvPicPr>
          <p:cNvPr id="357" name="Google Shape;357;p66"/>
          <p:cNvPicPr preferRelativeResize="0"/>
          <p:nvPr/>
        </p:nvPicPr>
        <p:blipFill rotWithShape="1">
          <a:blip r:embed="rId4">
            <a:alphaModFix/>
          </a:blip>
          <a:srcRect r="2257" b="25766"/>
          <a:stretch/>
        </p:blipFill>
        <p:spPr>
          <a:xfrm>
            <a:off x="452325" y="2917825"/>
            <a:ext cx="8339050" cy="982375"/>
          </a:xfrm>
          <a:prstGeom prst="rect">
            <a:avLst/>
          </a:prstGeom>
          <a:noFill/>
          <a:ln>
            <a:noFill/>
          </a:ln>
          <a:effectLst>
            <a:outerShdw blurRad="57150" dist="19050" dir="5400000" algn="bl" rotWithShape="0">
              <a:srgbClr val="000000">
                <a:alpha val="50000"/>
              </a:srgbClr>
            </a:outerShdw>
          </a:effectLst>
        </p:spPr>
      </p:pic>
      <p:sp>
        <p:nvSpPr>
          <p:cNvPr id="358" name="Google Shape;358;p66"/>
          <p:cNvSpPr txBox="1"/>
          <p:nvPr/>
        </p:nvSpPr>
        <p:spPr>
          <a:xfrm>
            <a:off x="349100" y="3731000"/>
            <a:ext cx="8442300" cy="1170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endParaRPr/>
          </a:p>
          <a:p>
            <a:pPr marL="0" lvl="0" indent="0" algn="just" rtl="0">
              <a:lnSpc>
                <a:spcPct val="115000"/>
              </a:lnSpc>
              <a:spcBef>
                <a:spcPts val="1200"/>
              </a:spcBef>
              <a:spcAft>
                <a:spcPts val="0"/>
              </a:spcAft>
              <a:buNone/>
            </a:pPr>
            <a:r>
              <a:rPr lang="en" sz="1300" b="1" u="sng">
                <a:solidFill>
                  <a:schemeClr val="hlink"/>
                </a:solidFill>
                <a:latin typeface="Source Sans Pro"/>
                <a:ea typeface="Source Sans Pro"/>
                <a:cs typeface="Source Sans Pro"/>
                <a:sym typeface="Source Sans Pro"/>
                <a:hlinkClick r:id="rId5"/>
              </a:rPr>
              <a:t>Banner </a:t>
            </a:r>
            <a:endParaRPr sz="1300" b="1">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1200"/>
              </a:spcAft>
              <a:buNone/>
            </a:pPr>
            <a:endParaRPr sz="1300">
              <a:solidFill>
                <a:schemeClr val="dk1"/>
              </a:solidFill>
              <a:highlight>
                <a:srgbClr val="FFFF00"/>
              </a:highlight>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7"/>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Existing Purchase Orders: Change Orders</a:t>
            </a:r>
            <a:endParaRPr sz="3000"/>
          </a:p>
        </p:txBody>
      </p:sp>
      <p:sp>
        <p:nvSpPr>
          <p:cNvPr id="364" name="Google Shape;364;p67"/>
          <p:cNvSpPr txBox="1">
            <a:spLocks noGrp="1"/>
          </p:cNvSpPr>
          <p:nvPr>
            <p:ph type="body" idx="1"/>
          </p:nvPr>
        </p:nvSpPr>
        <p:spPr>
          <a:xfrm>
            <a:off x="337025" y="937375"/>
            <a:ext cx="8545500" cy="3926700"/>
          </a:xfrm>
          <a:prstGeom prst="rect">
            <a:avLst/>
          </a:prstGeom>
        </p:spPr>
        <p:txBody>
          <a:bodyPr spcFirstLastPara="1" wrap="square" lIns="34275" tIns="34275" rIns="68575" bIns="34275" anchor="t" anchorCtr="0">
            <a:noAutofit/>
          </a:bodyPr>
          <a:lstStyle/>
          <a:p>
            <a:pPr marL="0" lvl="0" indent="0" algn="just" rtl="0">
              <a:lnSpc>
                <a:spcPct val="115000"/>
              </a:lnSpc>
              <a:spcBef>
                <a:spcPts val="1200"/>
              </a:spcBef>
              <a:spcAft>
                <a:spcPts val="0"/>
              </a:spcAft>
              <a:buNone/>
            </a:pPr>
            <a:r>
              <a:rPr lang="en" sz="1300"/>
              <a:t>If your purchase order was created in ProConnect, you can complete your change order directly in ProConnect. If your purchase order was created in Banner, you must submit a change order request in the</a:t>
            </a:r>
            <a:r>
              <a:rPr lang="en" sz="1300" u="sng"/>
              <a:t> </a:t>
            </a:r>
            <a:r>
              <a:rPr lang="en" sz="1300" u="sng">
                <a:solidFill>
                  <a:schemeClr val="hlink"/>
                </a:solidFill>
                <a:hlinkClick r:id="rId3"/>
              </a:rPr>
              <a:t>Change Order Portal</a:t>
            </a:r>
            <a:r>
              <a:rPr lang="en" sz="1300" u="sng"/>
              <a:t>.</a:t>
            </a:r>
            <a:endParaRPr sz="1200">
              <a:solidFill>
                <a:srgbClr val="FF0000"/>
              </a:solidFill>
            </a:endParaRPr>
          </a:p>
          <a:p>
            <a:pPr marL="457200" lvl="0" indent="-304800" algn="just" rtl="0">
              <a:lnSpc>
                <a:spcPct val="115000"/>
              </a:lnSpc>
              <a:spcBef>
                <a:spcPts val="1200"/>
              </a:spcBef>
              <a:spcAft>
                <a:spcPts val="0"/>
              </a:spcAft>
              <a:buSzPts val="1200"/>
              <a:buFont typeface="Source Sans Pro"/>
              <a:buChar char="●"/>
            </a:pPr>
            <a:r>
              <a:rPr lang="en" sz="1200"/>
              <a:t>Change order requests to existing purchase orders will be treated like new requisitions and follow the same cutoff schedule.</a:t>
            </a:r>
            <a:endParaRPr sz="1200"/>
          </a:p>
          <a:p>
            <a:pPr marL="0" lvl="0" indent="0" algn="just" rtl="0">
              <a:lnSpc>
                <a:spcPct val="115000"/>
              </a:lnSpc>
              <a:spcBef>
                <a:spcPts val="1200"/>
              </a:spcBef>
              <a:spcAft>
                <a:spcPts val="0"/>
              </a:spcAft>
              <a:buNone/>
            </a:pPr>
            <a:r>
              <a:rPr lang="en" sz="1300" b="1"/>
              <a:t>Note: </a:t>
            </a:r>
            <a:r>
              <a:rPr lang="en" sz="1300"/>
              <a:t>If the invoice amount is more than 10% of PO amount or greater than $100 you will need to request a change order. In ProConnect, a line item cannot be exceeded by more than 20%. If shipping is not present on the PO, but included on the invoice, AP can add any amount up to $100. Otherwise, you will need a change order. </a:t>
            </a:r>
            <a:endParaRPr sz="1300">
              <a:highlight>
                <a:srgbClr val="FFFF00"/>
              </a:highlight>
            </a:endParaRPr>
          </a:p>
          <a:p>
            <a:pPr marL="0" lvl="0" indent="0" algn="just" rtl="0">
              <a:lnSpc>
                <a:spcPct val="115000"/>
              </a:lnSpc>
              <a:spcBef>
                <a:spcPts val="1200"/>
              </a:spcBef>
              <a:spcAft>
                <a:spcPts val="0"/>
              </a:spcAft>
              <a:buNone/>
            </a:pPr>
            <a:r>
              <a:rPr lang="en" sz="1300" u="sng">
                <a:solidFill>
                  <a:schemeClr val="hlink"/>
                </a:solidFill>
                <a:hlinkClick r:id="rId4"/>
              </a:rPr>
              <a:t>Change Order Instructions ProConnect</a:t>
            </a:r>
            <a:endParaRPr sz="1300"/>
          </a:p>
          <a:p>
            <a:pPr marL="0" lvl="0" indent="0" algn="just" rtl="0">
              <a:lnSpc>
                <a:spcPct val="115000"/>
              </a:lnSpc>
              <a:spcBef>
                <a:spcPts val="1100"/>
              </a:spcBef>
              <a:spcAft>
                <a:spcPts val="0"/>
              </a:spcAft>
              <a:buNone/>
            </a:pPr>
            <a:r>
              <a:rPr lang="en" sz="1300"/>
              <a:t>If you have any PO specific questions, please reach out to the buyer listed on your PO.</a:t>
            </a:r>
            <a:endParaRPr sz="1300" i="1"/>
          </a:p>
          <a:p>
            <a:pPr marL="0" lvl="0" indent="0" algn="just" rtl="0">
              <a:lnSpc>
                <a:spcPct val="115000"/>
              </a:lnSpc>
              <a:spcBef>
                <a:spcPts val="1100"/>
              </a:spcBef>
              <a:spcAft>
                <a:spcPts val="0"/>
              </a:spcAft>
              <a:buNone/>
            </a:pPr>
            <a:endParaRPr sz="1200"/>
          </a:p>
          <a:p>
            <a:pPr marL="0" lvl="0" indent="0" algn="l" rtl="0">
              <a:lnSpc>
                <a:spcPct val="115000"/>
              </a:lnSpc>
              <a:spcBef>
                <a:spcPts val="1100"/>
              </a:spcBef>
              <a:spcAft>
                <a:spcPts val="0"/>
              </a:spcAft>
              <a:buNone/>
            </a:pP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Existing Purchase Orders: Closeouts</a:t>
            </a:r>
            <a:endParaRPr sz="3000"/>
          </a:p>
        </p:txBody>
      </p:sp>
      <p:sp>
        <p:nvSpPr>
          <p:cNvPr id="370" name="Google Shape;370;p68"/>
          <p:cNvSpPr txBox="1">
            <a:spLocks noGrp="1"/>
          </p:cNvSpPr>
          <p:nvPr>
            <p:ph type="body" idx="1"/>
          </p:nvPr>
        </p:nvSpPr>
        <p:spPr>
          <a:xfrm>
            <a:off x="241725" y="966350"/>
            <a:ext cx="8545500" cy="4177200"/>
          </a:xfrm>
          <a:prstGeom prst="rect">
            <a:avLst/>
          </a:prstGeom>
        </p:spPr>
        <p:txBody>
          <a:bodyPr spcFirstLastPara="1" wrap="square" lIns="34275" tIns="34275" rIns="68575" bIns="34275" anchor="t" anchorCtr="0">
            <a:noAutofit/>
          </a:bodyPr>
          <a:lstStyle/>
          <a:p>
            <a:pPr marL="0" lvl="0" indent="0" algn="just" rtl="0">
              <a:lnSpc>
                <a:spcPct val="100000"/>
              </a:lnSpc>
              <a:spcBef>
                <a:spcPts val="1100"/>
              </a:spcBef>
              <a:spcAft>
                <a:spcPts val="0"/>
              </a:spcAft>
              <a:buNone/>
            </a:pPr>
            <a:r>
              <a:rPr lang="en" sz="1200"/>
              <a:t>If your purchase order was processed in ProConnect, you can request a close out directly within your purchase order in ProConnect. If the purchase order was processed in Banner, you must submit your closeout request in the </a:t>
            </a:r>
            <a:r>
              <a:rPr lang="en" sz="1200">
                <a:solidFill>
                  <a:schemeClr val="hlink"/>
                </a:solidFill>
                <a:uFill>
                  <a:noFill/>
                </a:uFill>
                <a:hlinkClick r:id="rId3"/>
              </a:rPr>
              <a:t>Closeout Request Form</a:t>
            </a:r>
            <a:r>
              <a:rPr lang="en" sz="1200"/>
              <a:t>.</a:t>
            </a:r>
            <a:endParaRPr sz="1200"/>
          </a:p>
          <a:p>
            <a:pPr marL="0" lvl="0" indent="0" algn="just" rtl="0">
              <a:lnSpc>
                <a:spcPct val="100000"/>
              </a:lnSpc>
              <a:spcBef>
                <a:spcPts val="1200"/>
              </a:spcBef>
              <a:spcAft>
                <a:spcPts val="0"/>
              </a:spcAft>
              <a:buNone/>
            </a:pPr>
            <a:r>
              <a:rPr lang="en" sz="1300" b="1">
                <a:solidFill>
                  <a:srgbClr val="FF0000"/>
                </a:solidFill>
              </a:rPr>
              <a:t>Important Note: ALL PURCHASE ORDERS IN BANNER WILL BE CLOSED THIS FISCAL YEAR.</a:t>
            </a:r>
            <a:endParaRPr sz="1300" b="1">
              <a:solidFill>
                <a:srgbClr val="FF0000"/>
              </a:solidFill>
            </a:endParaRPr>
          </a:p>
          <a:p>
            <a:pPr marL="0" lvl="0" indent="0" algn="just" rtl="0">
              <a:lnSpc>
                <a:spcPct val="115000"/>
              </a:lnSpc>
              <a:spcBef>
                <a:spcPts val="1200"/>
              </a:spcBef>
              <a:spcAft>
                <a:spcPts val="0"/>
              </a:spcAft>
              <a:buNone/>
            </a:pPr>
            <a:r>
              <a:rPr lang="en" sz="1300" b="1"/>
              <a:t>ProConnect </a:t>
            </a:r>
            <a:endParaRPr sz="1300" b="1"/>
          </a:p>
          <a:p>
            <a:pPr marL="457200" lvl="0" indent="-304800" algn="just" rtl="0">
              <a:lnSpc>
                <a:spcPct val="115000"/>
              </a:lnSpc>
              <a:spcBef>
                <a:spcPts val="1200"/>
              </a:spcBef>
              <a:spcAft>
                <a:spcPts val="0"/>
              </a:spcAft>
              <a:buSzPts val="1200"/>
              <a:buFont typeface="Source Sans Pro"/>
              <a:buChar char="•"/>
            </a:pPr>
            <a:r>
              <a:rPr lang="en" sz="1200"/>
              <a:t>Go to </a:t>
            </a:r>
            <a:r>
              <a:rPr lang="en" sz="1200" b="1"/>
              <a:t>Orders&gt;My Orders&gt;My Purchase Orders </a:t>
            </a:r>
            <a:endParaRPr sz="1200" i="1"/>
          </a:p>
          <a:p>
            <a:pPr marL="457200" lvl="0" indent="-304800" algn="just" rtl="0">
              <a:lnSpc>
                <a:spcPct val="115000"/>
              </a:lnSpc>
              <a:spcBef>
                <a:spcPts val="0"/>
              </a:spcBef>
              <a:spcAft>
                <a:spcPts val="0"/>
              </a:spcAft>
              <a:buSzPts val="1200"/>
              <a:buFont typeface="Source Sans Pro"/>
              <a:buChar char="•"/>
            </a:pPr>
            <a:r>
              <a:rPr lang="en" sz="1200"/>
              <a:t>Use the Filter Tool to organize your view</a:t>
            </a:r>
            <a:endParaRPr sz="1200"/>
          </a:p>
          <a:p>
            <a:pPr marL="0" lvl="0" indent="0" algn="just" rtl="0">
              <a:lnSpc>
                <a:spcPct val="100000"/>
              </a:lnSpc>
              <a:spcBef>
                <a:spcPts val="1200"/>
              </a:spcBef>
              <a:spcAft>
                <a:spcPts val="0"/>
              </a:spcAft>
              <a:buNone/>
            </a:pPr>
            <a:endParaRPr sz="1300"/>
          </a:p>
          <a:p>
            <a:pPr marL="0" lvl="0" indent="0" algn="just" rtl="0">
              <a:lnSpc>
                <a:spcPct val="100000"/>
              </a:lnSpc>
              <a:spcBef>
                <a:spcPts val="1100"/>
              </a:spcBef>
              <a:spcAft>
                <a:spcPts val="0"/>
              </a:spcAft>
              <a:buNone/>
            </a:pPr>
            <a:endParaRPr sz="1300">
              <a:solidFill>
                <a:srgbClr val="FF0000"/>
              </a:solidFill>
            </a:endParaRPr>
          </a:p>
          <a:p>
            <a:pPr marL="457200" lvl="0" indent="-304800" algn="just" rtl="0">
              <a:lnSpc>
                <a:spcPct val="100000"/>
              </a:lnSpc>
              <a:spcBef>
                <a:spcPts val="1200"/>
              </a:spcBef>
              <a:spcAft>
                <a:spcPts val="0"/>
              </a:spcAft>
              <a:buSzPts val="1200"/>
              <a:buChar char="•"/>
            </a:pPr>
            <a:r>
              <a:rPr lang="en" sz="1300" b="1" u="sng">
                <a:solidFill>
                  <a:schemeClr val="hlink"/>
                </a:solidFill>
                <a:hlinkClick r:id="rId4"/>
              </a:rPr>
              <a:t>Fiscal Year 25 Closeout Instructions</a:t>
            </a:r>
            <a:endParaRPr sz="1300" b="1"/>
          </a:p>
          <a:p>
            <a:pPr marL="0" lvl="0" indent="0" algn="just" rtl="0">
              <a:lnSpc>
                <a:spcPct val="100000"/>
              </a:lnSpc>
              <a:spcBef>
                <a:spcPts val="1200"/>
              </a:spcBef>
              <a:spcAft>
                <a:spcPts val="0"/>
              </a:spcAft>
              <a:buNone/>
            </a:pPr>
            <a:r>
              <a:rPr lang="en" sz="1300" b="1"/>
              <a:t>Banner</a:t>
            </a:r>
            <a:endParaRPr sz="1300"/>
          </a:p>
          <a:p>
            <a:pPr marL="457200" lvl="0" indent="-304800" algn="just" rtl="0">
              <a:lnSpc>
                <a:spcPct val="100000"/>
              </a:lnSpc>
              <a:spcBef>
                <a:spcPts val="1200"/>
              </a:spcBef>
              <a:spcAft>
                <a:spcPts val="0"/>
              </a:spcAft>
              <a:buSzPts val="1200"/>
              <a:buFont typeface="Source Sans Pro"/>
              <a:buChar char="•"/>
            </a:pPr>
            <a:r>
              <a:rPr lang="en" sz="1200"/>
              <a:t>Please check the PO status in </a:t>
            </a:r>
            <a:r>
              <a:rPr lang="en" sz="1200" b="1"/>
              <a:t>FGIENCD</a:t>
            </a:r>
            <a:r>
              <a:rPr lang="en" sz="1200"/>
              <a:t> in the Encumbrance Detail section to ensure your PO is in "O" (open) status. If your status is "C" closed you will not need to fill out this form. Your PO has already been closed. </a:t>
            </a:r>
            <a:endParaRPr sz="1200"/>
          </a:p>
          <a:p>
            <a:pPr marL="457200" lvl="0" indent="-304800" algn="just" rtl="0">
              <a:lnSpc>
                <a:spcPct val="100000"/>
              </a:lnSpc>
              <a:spcBef>
                <a:spcPts val="0"/>
              </a:spcBef>
              <a:spcAft>
                <a:spcPts val="0"/>
              </a:spcAft>
              <a:buSzPts val="1200"/>
              <a:buFont typeface="Source Sans Pro"/>
              <a:buChar char="•"/>
            </a:pPr>
            <a:r>
              <a:rPr lang="en" sz="1200"/>
              <a:t>Pro Tip: Your Encumbrance Detail may have multiple pages, you will need to check each page to know if your PO is fully closed.</a:t>
            </a:r>
            <a:endParaRPr sz="1200"/>
          </a:p>
          <a:p>
            <a:pPr marL="0" lvl="0" indent="0" algn="just" rtl="0">
              <a:lnSpc>
                <a:spcPct val="100000"/>
              </a:lnSpc>
              <a:spcBef>
                <a:spcPts val="1200"/>
              </a:spcBef>
              <a:spcAft>
                <a:spcPts val="0"/>
              </a:spcAft>
              <a:buNone/>
            </a:pPr>
            <a:endParaRPr sz="1300">
              <a:highlight>
                <a:srgbClr val="FFFF00"/>
              </a:highlight>
            </a:endParaRPr>
          </a:p>
          <a:p>
            <a:pPr marL="0" lvl="0" indent="0" algn="l" rtl="0">
              <a:lnSpc>
                <a:spcPct val="100000"/>
              </a:lnSpc>
              <a:spcBef>
                <a:spcPts val="1200"/>
              </a:spcBef>
              <a:spcAft>
                <a:spcPts val="0"/>
              </a:spcAft>
              <a:buNone/>
            </a:pPr>
            <a:endParaRPr sz="1000"/>
          </a:p>
        </p:txBody>
      </p:sp>
      <p:pic>
        <p:nvPicPr>
          <p:cNvPr id="371" name="Google Shape;371;p68"/>
          <p:cNvPicPr preferRelativeResize="0"/>
          <p:nvPr/>
        </p:nvPicPr>
        <p:blipFill rotWithShape="1">
          <a:blip r:embed="rId5">
            <a:alphaModFix/>
          </a:blip>
          <a:srcRect b="36423"/>
          <a:stretch/>
        </p:blipFill>
        <p:spPr>
          <a:xfrm>
            <a:off x="510250" y="2894600"/>
            <a:ext cx="5812325" cy="738775"/>
          </a:xfrm>
          <a:prstGeom prst="rect">
            <a:avLst/>
          </a:prstGeom>
          <a:noFill/>
          <a:ln>
            <a:noFill/>
          </a:ln>
          <a:effectLst>
            <a:outerShdw blurRad="57150" dist="19050" dir="5400000" algn="bl" rotWithShape="0">
              <a:srgbClr val="000000">
                <a:alpha val="50000"/>
              </a:srgbClr>
            </a:outerShdw>
          </a:effectLst>
        </p:spPr>
      </p:pic>
      <p:sp>
        <p:nvSpPr>
          <p:cNvPr id="372" name="Google Shape;372;p68"/>
          <p:cNvSpPr txBox="1"/>
          <p:nvPr/>
        </p:nvSpPr>
        <p:spPr>
          <a:xfrm>
            <a:off x="6740900" y="1772850"/>
            <a:ext cx="1993200" cy="1644900"/>
          </a:xfrm>
          <a:prstGeom prst="rect">
            <a:avLst/>
          </a:prstGeom>
          <a:solidFill>
            <a:schemeClr val="lt2"/>
          </a:solidFill>
          <a:ln>
            <a:noFill/>
          </a:ln>
          <a:effectLst>
            <a:outerShdw dist="85725" dir="8040000" algn="bl" rotWithShape="0">
              <a:srgbClr val="000000">
                <a:alpha val="6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latin typeface="Source Sans Pro"/>
                <a:ea typeface="Source Sans Pro"/>
                <a:cs typeface="Source Sans Pro"/>
                <a:sym typeface="Source Sans Pro"/>
              </a:rPr>
              <a:t>ProConnect &amp; Banner</a:t>
            </a:r>
            <a:endParaRPr sz="1100" b="1">
              <a:solidFill>
                <a:schemeClr val="dk1"/>
              </a:solidFill>
              <a:latin typeface="Source Sans Pro"/>
              <a:ea typeface="Source Sans Pro"/>
              <a:cs typeface="Source Sans Pro"/>
              <a:sym typeface="Source Sans Pro"/>
            </a:endParaRPr>
          </a:p>
          <a:p>
            <a:pPr marL="0" lvl="0" indent="0" algn="just" rtl="0">
              <a:spcBef>
                <a:spcPts val="1100"/>
              </a:spcBef>
              <a:spcAft>
                <a:spcPts val="0"/>
              </a:spcAft>
              <a:buNone/>
            </a:pPr>
            <a:r>
              <a:rPr lang="en" sz="1000">
                <a:solidFill>
                  <a:schemeClr val="dk1"/>
                </a:solidFill>
                <a:latin typeface="Source Sans Pro"/>
                <a:ea typeface="Source Sans Pro"/>
                <a:cs typeface="Source Sans Pro"/>
                <a:sym typeface="Source Sans Pro"/>
              </a:rPr>
              <a:t>All invoices must  be paid prior to closing PO.</a:t>
            </a:r>
            <a:endParaRPr sz="1000">
              <a:solidFill>
                <a:schemeClr val="dk1"/>
              </a:solidFill>
              <a:latin typeface="Source Sans Pro"/>
              <a:ea typeface="Source Sans Pro"/>
              <a:cs typeface="Source Sans Pro"/>
              <a:sym typeface="Source Sans Pro"/>
            </a:endParaRPr>
          </a:p>
          <a:p>
            <a:pPr marL="0" lvl="0" indent="0" algn="just" rtl="0">
              <a:spcBef>
                <a:spcPts val="1100"/>
              </a:spcBef>
              <a:spcAft>
                <a:spcPts val="0"/>
              </a:spcAft>
              <a:buNone/>
            </a:pPr>
            <a:r>
              <a:rPr lang="en" sz="1000">
                <a:solidFill>
                  <a:schemeClr val="dk1"/>
                </a:solidFill>
                <a:latin typeface="Source Sans Pro"/>
                <a:ea typeface="Source Sans Pro"/>
                <a:cs typeface="Source Sans Pro"/>
                <a:sym typeface="Source Sans Pro"/>
              </a:rPr>
              <a:t>If your PO has multiple line items, they cannot be closed individually. Due to limitations in system functionality, the entire PO will need to be closed.</a:t>
            </a:r>
            <a:endParaRPr sz="1000">
              <a:solidFill>
                <a:schemeClr val="dk1"/>
              </a:solidFill>
              <a:latin typeface="Source Sans Pro"/>
              <a:ea typeface="Source Sans Pro"/>
              <a:cs typeface="Source Sans Pro"/>
              <a:sym typeface="Source Sans Pro"/>
            </a:endParaRPr>
          </a:p>
          <a:p>
            <a:pPr marL="0" lvl="0" indent="0" algn="l" rtl="0">
              <a:spcBef>
                <a:spcPts val="1100"/>
              </a:spcBef>
              <a:spcAft>
                <a:spcPts val="0"/>
              </a:spcAft>
              <a:buNone/>
            </a:pPr>
            <a:endParaRPr sz="1000" b="1">
              <a:solidFill>
                <a:schemeClr val="dk1"/>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1"/>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Agenda</a:t>
            </a:r>
            <a:endParaRPr/>
          </a:p>
        </p:txBody>
      </p:sp>
      <p:sp>
        <p:nvSpPr>
          <p:cNvPr id="233" name="Google Shape;233;p51"/>
          <p:cNvSpPr txBox="1">
            <a:spLocks noGrp="1"/>
          </p:cNvSpPr>
          <p:nvPr>
            <p:ph type="body" idx="1"/>
          </p:nvPr>
        </p:nvSpPr>
        <p:spPr>
          <a:xfrm>
            <a:off x="207175" y="969075"/>
            <a:ext cx="8936700" cy="4174500"/>
          </a:xfrm>
          <a:prstGeom prst="rect">
            <a:avLst/>
          </a:prstGeom>
          <a:noFill/>
          <a:ln>
            <a:noFill/>
          </a:ln>
        </p:spPr>
        <p:txBody>
          <a:bodyPr spcFirstLastPara="1" wrap="square" lIns="34275" tIns="34275" rIns="68575" bIns="34275" anchor="t" anchorCtr="0">
            <a:noAutofit/>
          </a:bodyPr>
          <a:lstStyle/>
          <a:p>
            <a:pPr marL="342900" lvl="0" indent="-266700" algn="l" rtl="0">
              <a:lnSpc>
                <a:spcPct val="200000"/>
              </a:lnSpc>
              <a:spcBef>
                <a:spcPts val="0"/>
              </a:spcBef>
              <a:spcAft>
                <a:spcPts val="0"/>
              </a:spcAft>
              <a:buSzPts val="1600"/>
              <a:buChar char="●"/>
            </a:pPr>
            <a:r>
              <a:rPr lang="en" sz="1600">
                <a:solidFill>
                  <a:srgbClr val="441809"/>
                </a:solidFill>
              </a:rPr>
              <a:t>Budget </a:t>
            </a:r>
            <a:endParaRPr sz="1600">
              <a:solidFill>
                <a:srgbClr val="441809"/>
              </a:solidFill>
            </a:endParaRPr>
          </a:p>
          <a:p>
            <a:pPr marL="342900" lvl="0" indent="-266700" algn="l" rtl="0">
              <a:lnSpc>
                <a:spcPct val="200000"/>
              </a:lnSpc>
              <a:spcBef>
                <a:spcPts val="0"/>
              </a:spcBef>
              <a:spcAft>
                <a:spcPts val="0"/>
              </a:spcAft>
              <a:buSzPts val="1600"/>
              <a:buChar char="●"/>
            </a:pPr>
            <a:r>
              <a:rPr lang="en" sz="1600">
                <a:solidFill>
                  <a:srgbClr val="441809"/>
                </a:solidFill>
              </a:rPr>
              <a:t>Procurement </a:t>
            </a:r>
            <a:endParaRPr sz="1600">
              <a:solidFill>
                <a:srgbClr val="441809"/>
              </a:solidFill>
            </a:endParaRPr>
          </a:p>
          <a:p>
            <a:pPr marL="342900" lvl="0" indent="-266700" algn="l" rtl="0">
              <a:lnSpc>
                <a:spcPct val="200000"/>
              </a:lnSpc>
              <a:spcBef>
                <a:spcPts val="0"/>
              </a:spcBef>
              <a:spcAft>
                <a:spcPts val="0"/>
              </a:spcAft>
              <a:buSzPts val="1600"/>
              <a:buChar char="●"/>
            </a:pPr>
            <a:r>
              <a:rPr lang="en" sz="1600">
                <a:solidFill>
                  <a:srgbClr val="441809"/>
                </a:solidFill>
              </a:rPr>
              <a:t>Accounts Payable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Accounting Services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Grants </a:t>
            </a:r>
            <a:endParaRPr sz="1600">
              <a:solidFill>
                <a:srgbClr val="441809"/>
              </a:solidFill>
            </a:endParaRPr>
          </a:p>
          <a:p>
            <a:pPr marL="342900" lvl="0" indent="-266700" algn="l" rtl="0">
              <a:lnSpc>
                <a:spcPct val="200000"/>
              </a:lnSpc>
              <a:spcBef>
                <a:spcPts val="0"/>
              </a:spcBef>
              <a:spcAft>
                <a:spcPts val="0"/>
              </a:spcAft>
              <a:buClr>
                <a:srgbClr val="441809"/>
              </a:buClr>
              <a:buSzPts val="1600"/>
              <a:buChar char="●"/>
            </a:pPr>
            <a:r>
              <a:rPr lang="en" sz="1600">
                <a:solidFill>
                  <a:srgbClr val="441809"/>
                </a:solidFill>
              </a:rPr>
              <a:t>Questions  </a:t>
            </a:r>
            <a:endParaRPr sz="1600">
              <a:solidFill>
                <a:srgbClr val="441809"/>
              </a:solidFill>
            </a:endParaRPr>
          </a:p>
          <a:p>
            <a:pPr marL="0" lvl="0" indent="0" algn="l" rtl="0">
              <a:lnSpc>
                <a:spcPct val="150000"/>
              </a:lnSpc>
              <a:spcBef>
                <a:spcPts val="0"/>
              </a:spcBef>
              <a:spcAft>
                <a:spcPts val="0"/>
              </a:spcAft>
              <a:buNone/>
            </a:pPr>
            <a:endParaRPr sz="1200">
              <a:solidFill>
                <a:srgbClr val="441809"/>
              </a:solidFill>
            </a:endParaRPr>
          </a:p>
          <a:p>
            <a:pPr marL="0" lvl="0" indent="0" algn="l" rtl="0">
              <a:lnSpc>
                <a:spcPct val="150000"/>
              </a:lnSpc>
              <a:spcBef>
                <a:spcPts val="0"/>
              </a:spcBef>
              <a:spcAft>
                <a:spcPts val="0"/>
              </a:spcAft>
              <a:buNone/>
            </a:pPr>
            <a:br>
              <a:rPr lang="en" sz="1200">
                <a:solidFill>
                  <a:srgbClr val="4C2106"/>
                </a:solidFill>
              </a:rPr>
            </a:b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9"/>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Amazon</a:t>
            </a:r>
            <a:endParaRPr sz="3000"/>
          </a:p>
        </p:txBody>
      </p:sp>
      <p:sp>
        <p:nvSpPr>
          <p:cNvPr id="378" name="Google Shape;378;p69"/>
          <p:cNvSpPr txBox="1">
            <a:spLocks noGrp="1"/>
          </p:cNvSpPr>
          <p:nvPr>
            <p:ph type="body" idx="1"/>
          </p:nvPr>
        </p:nvSpPr>
        <p:spPr>
          <a:xfrm>
            <a:off x="457516" y="1027725"/>
            <a:ext cx="8545500" cy="3672000"/>
          </a:xfrm>
          <a:prstGeom prst="rect">
            <a:avLst/>
          </a:prstGeom>
        </p:spPr>
        <p:txBody>
          <a:bodyPr spcFirstLastPara="1" wrap="square" lIns="34275" tIns="34275" rIns="68575" bIns="34275" anchor="t" anchorCtr="0">
            <a:noAutofit/>
          </a:bodyPr>
          <a:lstStyle/>
          <a:p>
            <a:pPr marL="457200" lvl="0" indent="-317500" algn="just" rtl="0">
              <a:lnSpc>
                <a:spcPct val="150000"/>
              </a:lnSpc>
              <a:spcBef>
                <a:spcPts val="1200"/>
              </a:spcBef>
              <a:spcAft>
                <a:spcPts val="0"/>
              </a:spcAft>
              <a:buSzPts val="1400"/>
              <a:buChar char="●"/>
            </a:pPr>
            <a:r>
              <a:rPr lang="en"/>
              <a:t>Orders submitted after the cutoff date of June 19th will be rejected.</a:t>
            </a:r>
            <a:endParaRPr/>
          </a:p>
          <a:p>
            <a:pPr marL="457200" lvl="0" indent="-317500" algn="just" rtl="0">
              <a:lnSpc>
                <a:spcPct val="150000"/>
              </a:lnSpc>
              <a:spcBef>
                <a:spcPts val="0"/>
              </a:spcBef>
              <a:spcAft>
                <a:spcPts val="0"/>
              </a:spcAft>
              <a:buSzPts val="1400"/>
              <a:buChar char="●"/>
            </a:pPr>
            <a:r>
              <a:rPr lang="en"/>
              <a:t>Forward all applicable approvals (Entertainment Form, IRT, furniture) to </a:t>
            </a:r>
            <a:r>
              <a:rPr lang="en" u="sng">
                <a:solidFill>
                  <a:schemeClr val="hlink"/>
                </a:solidFill>
                <a:hlinkClick r:id="rId3"/>
              </a:rPr>
              <a:t>amazon@rowan.edu</a:t>
            </a:r>
            <a:r>
              <a:rPr lang="en"/>
              <a:t> to avoid processing delays.</a:t>
            </a:r>
            <a:endParaRPr/>
          </a:p>
          <a:p>
            <a:pPr marL="457200" lvl="0" indent="-317500" algn="just" rtl="0">
              <a:lnSpc>
                <a:spcPct val="150000"/>
              </a:lnSpc>
              <a:spcBef>
                <a:spcPts val="0"/>
              </a:spcBef>
              <a:spcAft>
                <a:spcPts val="0"/>
              </a:spcAft>
              <a:buSzPts val="1400"/>
              <a:buChar char="●"/>
            </a:pPr>
            <a:r>
              <a:rPr lang="en"/>
              <a:t>Orders for departments with their own approval queues (Athletics, SOM, Engineering, and Grants) should be placed as early as possible to allow time for all Approver reviews.</a:t>
            </a:r>
            <a:endParaRPr/>
          </a:p>
          <a:p>
            <a:pPr marL="457200" lvl="0" indent="-317500" algn="just" rtl="0">
              <a:lnSpc>
                <a:spcPct val="150000"/>
              </a:lnSpc>
              <a:spcBef>
                <a:spcPts val="0"/>
              </a:spcBef>
              <a:spcAft>
                <a:spcPts val="0"/>
              </a:spcAft>
              <a:buSzPts val="1400"/>
              <a:buChar char="●"/>
            </a:pPr>
            <a:r>
              <a:rPr lang="en"/>
              <a:t>For funds which are exempt from cutoff dates, Amazon orders may be processed with a requisition after this date. Choose “Pay by Invoice” as the payment method at checkout. Once approved, enter a requisition in Banner using ID 916307054. You will need to forward the order confirmation email to </a:t>
            </a:r>
            <a:r>
              <a:rPr lang="en" u="sng">
                <a:solidFill>
                  <a:schemeClr val="hlink"/>
                </a:solidFill>
                <a:hlinkClick r:id="rId3"/>
              </a:rPr>
              <a:t>amazon@rowan.edu</a:t>
            </a:r>
            <a:r>
              <a:rPr lang="en"/>
              <a:t> as supporting documentation.</a:t>
            </a:r>
            <a:endParaRPr/>
          </a:p>
          <a:p>
            <a:pPr marL="457200" lvl="0" indent="0" algn="l" rtl="0">
              <a:spcBef>
                <a:spcPts val="12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0"/>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Purchasing Cards</a:t>
            </a:r>
            <a:endParaRPr sz="3000"/>
          </a:p>
        </p:txBody>
      </p:sp>
      <p:sp>
        <p:nvSpPr>
          <p:cNvPr id="384" name="Google Shape;384;p70"/>
          <p:cNvSpPr txBox="1"/>
          <p:nvPr/>
        </p:nvSpPr>
        <p:spPr>
          <a:xfrm>
            <a:off x="306525" y="1076550"/>
            <a:ext cx="8649900" cy="3871200"/>
          </a:xfrm>
          <a:prstGeom prst="rect">
            <a:avLst/>
          </a:prstGeom>
          <a:noFill/>
          <a:ln>
            <a:noFill/>
          </a:ln>
        </p:spPr>
        <p:txBody>
          <a:bodyPr spcFirstLastPara="1" wrap="square" lIns="91425" tIns="91425" rIns="91425" bIns="91425" anchor="t" anchorCtr="0">
            <a:spAutoFit/>
          </a:bodyPr>
          <a:lstStyle/>
          <a:p>
            <a:pPr marL="457200" lvl="0" indent="-292100" algn="just" rtl="0">
              <a:lnSpc>
                <a:spcPct val="115000"/>
              </a:lnSpc>
              <a:spcBef>
                <a:spcPts val="1200"/>
              </a:spcBef>
              <a:spcAft>
                <a:spcPts val="0"/>
              </a:spcAft>
              <a:buClr>
                <a:schemeClr val="dk1"/>
              </a:buClr>
              <a:buSzPts val="1000"/>
              <a:buFont typeface="Source Sans Pro"/>
              <a:buChar char="●"/>
            </a:pPr>
            <a:r>
              <a:rPr lang="en" sz="1000">
                <a:solidFill>
                  <a:schemeClr val="dk1"/>
                </a:solidFill>
                <a:latin typeface="Source Sans Pro"/>
                <a:ea typeface="Source Sans Pro"/>
                <a:cs typeface="Source Sans Pro"/>
                <a:sym typeface="Source Sans Pro"/>
              </a:rPr>
              <a:t>The cutoff date for FY25 purchases is June 30th. Purchases for FY26 should not be made until July 1.</a:t>
            </a:r>
            <a:endParaRPr sz="1000">
              <a:solidFill>
                <a:schemeClr val="dk1"/>
              </a:solidFill>
              <a:latin typeface="Source Sans Pro"/>
              <a:ea typeface="Source Sans Pro"/>
              <a:cs typeface="Source Sans Pro"/>
              <a:sym typeface="Source Sans Pro"/>
            </a:endParaRPr>
          </a:p>
          <a:p>
            <a:pPr marL="457200" lvl="0" indent="-292100" algn="just" rtl="0">
              <a:lnSpc>
                <a:spcPct val="115000"/>
              </a:lnSpc>
              <a:spcBef>
                <a:spcPts val="0"/>
              </a:spcBef>
              <a:spcAft>
                <a:spcPts val="0"/>
              </a:spcAft>
              <a:buClr>
                <a:schemeClr val="dk1"/>
              </a:buClr>
              <a:buSzPts val="1000"/>
              <a:buFont typeface="Source Sans Pro"/>
              <a:buChar char="●"/>
            </a:pPr>
            <a:r>
              <a:rPr lang="en" sz="1000">
                <a:solidFill>
                  <a:schemeClr val="dk1"/>
                </a:solidFill>
                <a:latin typeface="Source Sans Pro"/>
                <a:ea typeface="Source Sans Pro"/>
                <a:cs typeface="Source Sans Pro"/>
                <a:sym typeface="Source Sans Pro"/>
              </a:rPr>
              <a:t>When applicable, Entertainment Forms, Gourmet Dining Waivers, IRT approvals, and furniture approvals must be submitted to the Accountholder’s designated P-Card representative along with any override requests.</a:t>
            </a:r>
            <a:endParaRPr sz="1000">
              <a:solidFill>
                <a:schemeClr val="dk1"/>
              </a:solidFill>
              <a:latin typeface="Source Sans Pro"/>
              <a:ea typeface="Source Sans Pro"/>
              <a:cs typeface="Source Sans Pro"/>
              <a:sym typeface="Source Sans Pro"/>
            </a:endParaRPr>
          </a:p>
          <a:p>
            <a:pPr marL="0" lvl="0" indent="0" algn="ctr" rtl="0">
              <a:lnSpc>
                <a:spcPct val="115000"/>
              </a:lnSpc>
              <a:spcBef>
                <a:spcPts val="1200"/>
              </a:spcBef>
              <a:spcAft>
                <a:spcPts val="0"/>
              </a:spcAft>
              <a:buNone/>
            </a:pPr>
            <a:r>
              <a:rPr lang="en" sz="1000" b="1" i="1">
                <a:solidFill>
                  <a:schemeClr val="dk1"/>
                </a:solidFill>
                <a:latin typeface="Source Sans Pro"/>
                <a:ea typeface="Source Sans Pro"/>
                <a:cs typeface="Source Sans Pro"/>
                <a:sym typeface="Source Sans Pro"/>
              </a:rPr>
              <a:t>Finalizing Transactions</a:t>
            </a:r>
            <a:endParaRPr sz="1000" b="1" i="1">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0"/>
              </a:spcAft>
              <a:buNone/>
            </a:pPr>
            <a:r>
              <a:rPr lang="en" sz="1000">
                <a:solidFill>
                  <a:schemeClr val="dk1"/>
                </a:solidFill>
                <a:latin typeface="Source Sans Pro"/>
                <a:ea typeface="Source Sans Pro"/>
                <a:cs typeface="Source Sans Pro"/>
                <a:sym typeface="Source Sans Pro"/>
              </a:rPr>
              <a:t>Transactions typically post to the account two business days after the purchase was made. During the month of June, you should routinely check your accounts in the Works system for any open transactions. </a:t>
            </a:r>
            <a:endParaRPr sz="1000">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0"/>
              </a:spcAft>
              <a:buNone/>
            </a:pPr>
            <a:r>
              <a:rPr lang="en" sz="1000">
                <a:solidFill>
                  <a:schemeClr val="dk1"/>
                </a:solidFill>
                <a:latin typeface="Source Sans Pro"/>
                <a:ea typeface="Source Sans Pro"/>
                <a:cs typeface="Source Sans Pro"/>
                <a:sym typeface="Source Sans Pro"/>
              </a:rPr>
              <a:t>Transactions are not considered finalized until receipts have been uploaded, allocations have been completed, and transactions have been signed off. </a:t>
            </a:r>
            <a:endParaRPr sz="1000">
              <a:solidFill>
                <a:schemeClr val="dk1"/>
              </a:solidFill>
              <a:latin typeface="Source Sans Pro"/>
              <a:ea typeface="Source Sans Pro"/>
              <a:cs typeface="Source Sans Pro"/>
              <a:sym typeface="Source Sans Pro"/>
            </a:endParaRPr>
          </a:p>
          <a:p>
            <a:pPr marL="457200" lvl="0" indent="-292100" algn="just" rtl="0">
              <a:lnSpc>
                <a:spcPct val="115000"/>
              </a:lnSpc>
              <a:spcBef>
                <a:spcPts val="1200"/>
              </a:spcBef>
              <a:spcAft>
                <a:spcPts val="0"/>
              </a:spcAft>
              <a:buClr>
                <a:schemeClr val="dk1"/>
              </a:buClr>
              <a:buSzPts val="1000"/>
              <a:buFont typeface="Calibri"/>
              <a:buChar char="●"/>
            </a:pPr>
            <a:r>
              <a:rPr lang="en" sz="1000" b="1">
                <a:solidFill>
                  <a:schemeClr val="dk1"/>
                </a:solidFill>
                <a:latin typeface="Source Sans Pro"/>
                <a:ea typeface="Source Sans Pro"/>
                <a:cs typeface="Source Sans Pro"/>
                <a:sym typeface="Source Sans Pro"/>
              </a:rPr>
              <a:t>Yes </a:t>
            </a:r>
            <a:r>
              <a:rPr lang="en" sz="1000">
                <a:solidFill>
                  <a:schemeClr val="dk1"/>
                </a:solidFill>
                <a:latin typeface="Source Sans Pro"/>
                <a:ea typeface="Source Sans Pro"/>
                <a:cs typeface="Source Sans Pro"/>
                <a:sym typeface="Source Sans Pro"/>
              </a:rPr>
              <a:t>in the Uploaded Receipt column indicating you have successfully uploaded a receipt.</a:t>
            </a:r>
            <a:endParaRPr sz="1000">
              <a:solidFill>
                <a:schemeClr val="dk1"/>
              </a:solidFill>
              <a:latin typeface="Source Sans Pro"/>
              <a:ea typeface="Source Sans Pro"/>
              <a:cs typeface="Source Sans Pro"/>
              <a:sym typeface="Source Sans Pro"/>
            </a:endParaRPr>
          </a:p>
          <a:p>
            <a:pPr marL="457200" lvl="0" indent="-292100" algn="just" rtl="0">
              <a:lnSpc>
                <a:spcPct val="115000"/>
              </a:lnSpc>
              <a:spcBef>
                <a:spcPts val="0"/>
              </a:spcBef>
              <a:spcAft>
                <a:spcPts val="0"/>
              </a:spcAft>
              <a:buClr>
                <a:schemeClr val="dk1"/>
              </a:buClr>
              <a:buSzPts val="1000"/>
              <a:buFont typeface="Source Sans Pro"/>
              <a:buChar char="●"/>
            </a:pPr>
            <a:r>
              <a:rPr lang="en" sz="1000">
                <a:solidFill>
                  <a:schemeClr val="dk1"/>
                </a:solidFill>
                <a:latin typeface="Source Sans Pro"/>
                <a:ea typeface="Source Sans Pro"/>
                <a:cs typeface="Source Sans Pro"/>
                <a:sym typeface="Source Sans Pro"/>
              </a:rPr>
              <a:t>Three green check marks in the Comp/Val/Auth column indicates you have successfully allocated the transactions.</a:t>
            </a:r>
            <a:endParaRPr sz="1000">
              <a:solidFill>
                <a:schemeClr val="dk1"/>
              </a:solidFill>
              <a:latin typeface="Source Sans Pro"/>
              <a:ea typeface="Source Sans Pro"/>
              <a:cs typeface="Source Sans Pro"/>
              <a:sym typeface="Source Sans Pro"/>
            </a:endParaRPr>
          </a:p>
          <a:p>
            <a:pPr marL="457200" lvl="0" indent="-292100" algn="just" rtl="0">
              <a:lnSpc>
                <a:spcPct val="115000"/>
              </a:lnSpc>
              <a:spcBef>
                <a:spcPts val="0"/>
              </a:spcBef>
              <a:spcAft>
                <a:spcPts val="0"/>
              </a:spcAft>
              <a:buClr>
                <a:schemeClr val="dk1"/>
              </a:buClr>
              <a:buSzPts val="1000"/>
              <a:buFont typeface="Calibri"/>
              <a:buChar char="●"/>
            </a:pPr>
            <a:r>
              <a:rPr lang="en" sz="1000" b="1">
                <a:solidFill>
                  <a:schemeClr val="dk1"/>
                </a:solidFill>
                <a:latin typeface="Source Sans Pro"/>
                <a:ea typeface="Source Sans Pro"/>
                <a:cs typeface="Source Sans Pro"/>
                <a:sym typeface="Source Sans Pro"/>
              </a:rPr>
              <a:t>AH </a:t>
            </a:r>
            <a:r>
              <a:rPr lang="en" sz="1000">
                <a:solidFill>
                  <a:schemeClr val="dk1"/>
                </a:solidFill>
                <a:latin typeface="Source Sans Pro"/>
                <a:ea typeface="Source Sans Pro"/>
                <a:cs typeface="Source Sans Pro"/>
                <a:sym typeface="Source Sans Pro"/>
              </a:rPr>
              <a:t>in the Sign Off column indicates you have successfully signed off.</a:t>
            </a:r>
            <a:endParaRPr sz="1000">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0"/>
              </a:spcAft>
              <a:buNone/>
            </a:pPr>
            <a:endParaRPr sz="1000">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0"/>
              </a:spcAft>
              <a:buNone/>
            </a:pPr>
            <a:endParaRPr sz="1000">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0"/>
              </a:spcAft>
              <a:buNone/>
            </a:pPr>
            <a:endParaRPr sz="1000">
              <a:solidFill>
                <a:schemeClr val="dk1"/>
              </a:solidFill>
              <a:latin typeface="Source Sans Pro"/>
              <a:ea typeface="Source Sans Pro"/>
              <a:cs typeface="Source Sans Pro"/>
              <a:sym typeface="Source Sans Pro"/>
            </a:endParaRPr>
          </a:p>
          <a:p>
            <a:pPr marL="0" lvl="0" indent="0" algn="just" rtl="0">
              <a:lnSpc>
                <a:spcPct val="115000"/>
              </a:lnSpc>
              <a:spcBef>
                <a:spcPts val="1200"/>
              </a:spcBef>
              <a:spcAft>
                <a:spcPts val="1200"/>
              </a:spcAft>
              <a:buNone/>
            </a:pPr>
            <a:r>
              <a:rPr lang="en" sz="1000">
                <a:solidFill>
                  <a:schemeClr val="dk1"/>
                </a:solidFill>
                <a:latin typeface="Source Sans Pro"/>
                <a:ea typeface="Source Sans Pro"/>
                <a:cs typeface="Source Sans Pro"/>
                <a:sym typeface="Source Sans Pro"/>
              </a:rPr>
              <a:t>All June P-Card  transactions must be allocated in the BoA Works system by 4 p.m. on July 10th. </a:t>
            </a:r>
            <a:endParaRPr sz="1000">
              <a:solidFill>
                <a:srgbClr val="FF0000"/>
              </a:solidFill>
              <a:latin typeface="Source Sans Pro"/>
              <a:ea typeface="Source Sans Pro"/>
              <a:cs typeface="Source Sans Pro"/>
              <a:sym typeface="Source Sans Pro"/>
            </a:endParaRPr>
          </a:p>
        </p:txBody>
      </p:sp>
      <p:pic>
        <p:nvPicPr>
          <p:cNvPr id="385" name="Google Shape;385;p70"/>
          <p:cNvPicPr preferRelativeResize="0"/>
          <p:nvPr/>
        </p:nvPicPr>
        <p:blipFill rotWithShape="1">
          <a:blip r:embed="rId3">
            <a:alphaModFix/>
          </a:blip>
          <a:srcRect l="783" b="5186"/>
          <a:stretch/>
        </p:blipFill>
        <p:spPr>
          <a:xfrm>
            <a:off x="476075" y="3756525"/>
            <a:ext cx="8143713" cy="810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1"/>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Contact Information </a:t>
            </a:r>
            <a:endParaRPr/>
          </a:p>
        </p:txBody>
      </p:sp>
      <p:sp>
        <p:nvSpPr>
          <p:cNvPr id="391" name="Google Shape;391;p71"/>
          <p:cNvSpPr txBox="1">
            <a:spLocks noGrp="1"/>
          </p:cNvSpPr>
          <p:nvPr>
            <p:ph type="body" idx="1"/>
          </p:nvPr>
        </p:nvSpPr>
        <p:spPr>
          <a:xfrm>
            <a:off x="207300" y="901700"/>
            <a:ext cx="8936700" cy="3446700"/>
          </a:xfrm>
          <a:prstGeom prst="rect">
            <a:avLst/>
          </a:prstGeom>
          <a:noFill/>
          <a:ln>
            <a:noFill/>
          </a:ln>
        </p:spPr>
        <p:txBody>
          <a:bodyPr spcFirstLastPara="1" wrap="square" lIns="34275" tIns="34275" rIns="68575" bIns="34275" anchor="t" anchorCtr="0">
            <a:noAutofit/>
          </a:bodyPr>
          <a:lstStyle/>
          <a:p>
            <a:pPr marL="342900" lvl="0" indent="0" algn="l" rtl="0">
              <a:lnSpc>
                <a:spcPct val="150000"/>
              </a:lnSpc>
              <a:spcBef>
                <a:spcPts val="0"/>
              </a:spcBef>
              <a:spcAft>
                <a:spcPts val="0"/>
              </a:spcAft>
              <a:buNone/>
            </a:pPr>
            <a:endParaRPr sz="1200">
              <a:solidFill>
                <a:srgbClr val="4C2106"/>
              </a:solidFill>
            </a:endParaRPr>
          </a:p>
          <a:p>
            <a:pPr marL="342900" lvl="0" indent="0" algn="l" rtl="0">
              <a:lnSpc>
                <a:spcPct val="150000"/>
              </a:lnSpc>
              <a:spcBef>
                <a:spcPts val="0"/>
              </a:spcBef>
              <a:spcAft>
                <a:spcPts val="0"/>
              </a:spcAft>
              <a:buNone/>
            </a:pPr>
            <a:r>
              <a:rPr lang="en" sz="1200">
                <a:solidFill>
                  <a:srgbClr val="4C2106"/>
                </a:solidFill>
              </a:rPr>
              <a:t>Alexis Jones </a:t>
            </a:r>
            <a:r>
              <a:rPr lang="en" sz="1200" u="sng">
                <a:solidFill>
                  <a:schemeClr val="hlink"/>
                </a:solidFill>
                <a:hlinkClick r:id="rId3"/>
              </a:rPr>
              <a:t>jonesal@rowan.edu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Amazon: </a:t>
            </a:r>
            <a:r>
              <a:rPr lang="en" sz="1200">
                <a:solidFill>
                  <a:srgbClr val="4C2106"/>
                </a:solidFill>
              </a:rPr>
              <a:t>Katie Cacchioli  </a:t>
            </a:r>
            <a:r>
              <a:rPr lang="en" sz="1200" u="sng">
                <a:solidFill>
                  <a:schemeClr val="hlink"/>
                </a:solidFill>
                <a:hlinkClick r:id="rId4"/>
              </a:rPr>
              <a:t>cacchioli@rowan.edu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Bank of America:</a:t>
            </a:r>
            <a:r>
              <a:rPr lang="en" sz="1200">
                <a:solidFill>
                  <a:srgbClr val="4C2106"/>
                </a:solidFill>
              </a:rPr>
              <a:t> Nicole Johnson </a:t>
            </a:r>
            <a:r>
              <a:rPr lang="en" sz="1200" u="sng">
                <a:solidFill>
                  <a:schemeClr val="hlink"/>
                </a:solidFill>
                <a:hlinkClick r:id="rId5"/>
              </a:rPr>
              <a:t>johnsonn@rowan.edu</a:t>
            </a:r>
            <a:r>
              <a:rPr lang="en" sz="1200">
                <a:solidFill>
                  <a:srgbClr val="5B1300"/>
                </a:solidFill>
              </a:rPr>
              <a:t>, or Chelsie Alliano </a:t>
            </a:r>
            <a:r>
              <a:rPr lang="en" sz="1200" u="sng">
                <a:solidFill>
                  <a:schemeClr val="hlink"/>
                </a:solidFill>
                <a:hlinkClick r:id="rId6"/>
              </a:rPr>
              <a:t>alliano@rowan.edu</a:t>
            </a:r>
            <a:r>
              <a:rPr lang="en" sz="1200">
                <a:solidFill>
                  <a:srgbClr val="5B1300"/>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Closeouts: </a:t>
            </a:r>
            <a:r>
              <a:rPr lang="en" sz="1200">
                <a:solidFill>
                  <a:srgbClr val="4C2106"/>
                </a:solidFill>
              </a:rPr>
              <a:t>Kristine Rivera  </a:t>
            </a:r>
            <a:r>
              <a:rPr lang="en" sz="1200" u="sng">
                <a:solidFill>
                  <a:schemeClr val="hlink"/>
                </a:solidFill>
                <a:hlinkClick r:id="rId7"/>
              </a:rPr>
              <a:t>riverak@rowan.edu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Change Orders:</a:t>
            </a:r>
            <a:r>
              <a:rPr lang="en" sz="1200">
                <a:solidFill>
                  <a:srgbClr val="4C2106"/>
                </a:solidFill>
              </a:rPr>
              <a:t> Christina Haley </a:t>
            </a:r>
            <a:r>
              <a:rPr lang="en" sz="1200" u="sng">
                <a:solidFill>
                  <a:schemeClr val="hlink"/>
                </a:solidFill>
                <a:hlinkClick r:id="rId8"/>
              </a:rPr>
              <a:t>haley@rowan.edu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Contracts: </a:t>
            </a:r>
            <a:r>
              <a:rPr lang="en" sz="1200">
                <a:solidFill>
                  <a:srgbClr val="4C2106"/>
                </a:solidFill>
              </a:rPr>
              <a:t>Rebecca Hartman  </a:t>
            </a:r>
            <a:r>
              <a:rPr lang="en" sz="1200" u="sng">
                <a:solidFill>
                  <a:schemeClr val="hlink"/>
                </a:solidFill>
                <a:hlinkClick r:id="rId9"/>
              </a:rPr>
              <a:t>hartmanr@rowan.edu</a:t>
            </a:r>
            <a:r>
              <a:rPr lang="en" sz="1200">
                <a:solidFill>
                  <a:srgbClr val="5B1300"/>
                </a:solidFill>
              </a:rPr>
              <a:t>, or Chelsie Alliano </a:t>
            </a:r>
            <a:r>
              <a:rPr lang="en" sz="1200" u="sng">
                <a:solidFill>
                  <a:schemeClr val="hlink"/>
                </a:solidFill>
                <a:hlinkClick r:id="rId6"/>
              </a:rPr>
              <a:t>alliano@rowan.edu</a:t>
            </a:r>
            <a:r>
              <a:rPr lang="en" sz="1200">
                <a:solidFill>
                  <a:srgbClr val="5B1300"/>
                </a:solidFill>
              </a:rPr>
              <a:t>	</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Requisitions: </a:t>
            </a:r>
            <a:r>
              <a:rPr lang="en" sz="1200">
                <a:solidFill>
                  <a:srgbClr val="4C2106"/>
                </a:solidFill>
              </a:rPr>
              <a:t>Christina Haley </a:t>
            </a:r>
            <a:r>
              <a:rPr lang="en" sz="1200" u="sng">
                <a:solidFill>
                  <a:schemeClr val="hlink"/>
                </a:solidFill>
                <a:hlinkClick r:id="rId8"/>
              </a:rPr>
              <a:t>haley@rowan.edu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Office Depot: </a:t>
            </a:r>
            <a:r>
              <a:rPr lang="en" sz="1200">
                <a:solidFill>
                  <a:srgbClr val="4C2106"/>
                </a:solidFill>
              </a:rPr>
              <a:t>Christina Haley </a:t>
            </a:r>
            <a:r>
              <a:rPr lang="en" sz="1200" u="sng">
                <a:solidFill>
                  <a:schemeClr val="hlink"/>
                </a:solidFill>
                <a:hlinkClick r:id="rId8"/>
              </a:rPr>
              <a:t>haley@rowan.edu</a:t>
            </a:r>
            <a:r>
              <a:rPr lang="en" sz="1200">
                <a:solidFill>
                  <a:srgbClr val="4C2106"/>
                </a:solidFill>
              </a:rPr>
              <a:t> </a:t>
            </a:r>
            <a:endParaRPr sz="1200">
              <a:solidFill>
                <a:srgbClr val="4C2106"/>
              </a:solidFill>
            </a:endParaRPr>
          </a:p>
          <a:p>
            <a:pPr marL="342900" lvl="0" indent="0" algn="l" rtl="0">
              <a:lnSpc>
                <a:spcPct val="150000"/>
              </a:lnSpc>
              <a:spcBef>
                <a:spcPts val="0"/>
              </a:spcBef>
              <a:spcAft>
                <a:spcPts val="0"/>
              </a:spcAft>
              <a:buNone/>
            </a:pPr>
            <a:r>
              <a:rPr lang="en" sz="1200" b="1">
                <a:solidFill>
                  <a:srgbClr val="4C2106"/>
                </a:solidFill>
              </a:rPr>
              <a:t>Vendors:</a:t>
            </a:r>
            <a:r>
              <a:rPr lang="en" sz="1200">
                <a:solidFill>
                  <a:srgbClr val="4C2106"/>
                </a:solidFill>
              </a:rPr>
              <a:t>Erann Dutton </a:t>
            </a:r>
            <a:r>
              <a:rPr lang="en" sz="1200" u="sng">
                <a:solidFill>
                  <a:schemeClr val="hlink"/>
                </a:solidFill>
                <a:hlinkClick r:id="rId10"/>
              </a:rPr>
              <a:t>duttone@rowan.edu</a:t>
            </a:r>
            <a:r>
              <a:rPr lang="en" sz="1200">
                <a:solidFill>
                  <a:srgbClr val="5B1300"/>
                </a:solidFill>
              </a:rPr>
              <a:t>, or Chelsie Alliano </a:t>
            </a:r>
            <a:r>
              <a:rPr lang="en" sz="1200" u="sng">
                <a:solidFill>
                  <a:schemeClr val="hlink"/>
                </a:solidFill>
                <a:hlinkClick r:id="rId6"/>
              </a:rPr>
              <a:t>alliano@rowan.edu</a:t>
            </a:r>
            <a:r>
              <a:rPr lang="en" sz="1200">
                <a:solidFill>
                  <a:srgbClr val="5B1300"/>
                </a:solidFill>
              </a:rPr>
              <a:t>	</a:t>
            </a:r>
            <a:endParaRPr sz="1200">
              <a:solidFill>
                <a:srgbClr val="076CB3"/>
              </a:solidFill>
            </a:endParaRPr>
          </a:p>
          <a:p>
            <a:pPr marL="342900" lvl="0" indent="0" algn="l" rtl="0">
              <a:lnSpc>
                <a:spcPct val="150000"/>
              </a:lnSpc>
              <a:spcBef>
                <a:spcPts val="0"/>
              </a:spcBef>
              <a:spcAft>
                <a:spcPts val="0"/>
              </a:spcAft>
              <a:buNone/>
            </a:pPr>
            <a:r>
              <a:rPr lang="en" sz="1200" b="1">
                <a:solidFill>
                  <a:schemeClr val="dk2"/>
                </a:solidFill>
              </a:rPr>
              <a:t>ProConnect:</a:t>
            </a:r>
            <a:r>
              <a:rPr lang="en" sz="1200">
                <a:solidFill>
                  <a:srgbClr val="076CB3"/>
                </a:solidFill>
              </a:rPr>
              <a:t> </a:t>
            </a:r>
            <a:r>
              <a:rPr lang="en" sz="1200" u="sng">
                <a:solidFill>
                  <a:schemeClr val="hlink"/>
                </a:solidFill>
                <a:hlinkClick r:id="rId11"/>
              </a:rPr>
              <a:t>ProConnectsupport@rowan.edu</a:t>
            </a:r>
            <a:r>
              <a:rPr lang="en" sz="1200">
                <a:solidFill>
                  <a:srgbClr val="5B1300"/>
                </a:solidFill>
              </a:rPr>
              <a:t>, or</a:t>
            </a:r>
            <a:r>
              <a:rPr lang="en" sz="1200">
                <a:solidFill>
                  <a:srgbClr val="076CB3"/>
                </a:solidFill>
              </a:rPr>
              <a:t> </a:t>
            </a:r>
            <a:r>
              <a:rPr lang="en" sz="1200">
                <a:solidFill>
                  <a:srgbClr val="4C2106"/>
                </a:solidFill>
              </a:rPr>
              <a:t>Beth McMillan </a:t>
            </a:r>
            <a:r>
              <a:rPr lang="en" sz="1200" u="sng">
                <a:solidFill>
                  <a:schemeClr val="hlink"/>
                </a:solidFill>
                <a:hlinkClick r:id="rId12"/>
              </a:rPr>
              <a:t>mcmillanb@rowan.edu</a:t>
            </a:r>
            <a:r>
              <a:rPr lang="en" sz="1200">
                <a:solidFill>
                  <a:srgbClr val="4C2106"/>
                </a:solidFill>
              </a:rPr>
              <a:t>   </a:t>
            </a:r>
            <a:endParaRPr sz="1200">
              <a:solidFill>
                <a:srgbClr val="076CB3"/>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2"/>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Accounts Payable </a:t>
            </a:r>
            <a:endParaRPr/>
          </a:p>
        </p:txBody>
      </p:sp>
      <p:sp>
        <p:nvSpPr>
          <p:cNvPr id="398" name="Google Shape;398;p72"/>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3"/>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Invoices Processed in Banner </a:t>
            </a:r>
            <a:endParaRPr/>
          </a:p>
        </p:txBody>
      </p:sp>
      <p:sp>
        <p:nvSpPr>
          <p:cNvPr id="404" name="Google Shape;404;p73"/>
          <p:cNvSpPr txBox="1">
            <a:spLocks noGrp="1"/>
          </p:cNvSpPr>
          <p:nvPr>
            <p:ph type="body" idx="1"/>
          </p:nvPr>
        </p:nvSpPr>
        <p:spPr>
          <a:xfrm>
            <a:off x="103650" y="960300"/>
            <a:ext cx="8936700" cy="4300500"/>
          </a:xfrm>
          <a:prstGeom prst="rect">
            <a:avLst/>
          </a:prstGeom>
          <a:noFill/>
          <a:ln>
            <a:noFill/>
          </a:ln>
        </p:spPr>
        <p:txBody>
          <a:bodyPr spcFirstLastPara="1" wrap="square" lIns="34275" tIns="34275" rIns="68575" bIns="34275" anchor="t" anchorCtr="0">
            <a:noAutofit/>
          </a:bodyPr>
          <a:lstStyle/>
          <a:p>
            <a:pPr marL="342900" lvl="0" indent="-234950" algn="l" rtl="0">
              <a:lnSpc>
                <a:spcPct val="115000"/>
              </a:lnSpc>
              <a:spcBef>
                <a:spcPts val="0"/>
              </a:spcBef>
              <a:spcAft>
                <a:spcPts val="0"/>
              </a:spcAft>
              <a:buSzPts val="1100"/>
              <a:buChar char="●"/>
            </a:pPr>
            <a:r>
              <a:rPr lang="en" sz="1100">
                <a:solidFill>
                  <a:srgbClr val="441809"/>
                </a:solidFill>
              </a:rPr>
              <a:t>Monday, July 7th— last day to submit any invoices to be processed for FY 25</a:t>
            </a:r>
            <a:endParaRPr sz="1100">
              <a:solidFill>
                <a:srgbClr val="441809"/>
              </a:solidFill>
            </a:endParaRPr>
          </a:p>
          <a:p>
            <a:pPr marL="685800" lvl="1" indent="-234950" algn="l" rtl="0">
              <a:lnSpc>
                <a:spcPct val="115000"/>
              </a:lnSpc>
              <a:spcBef>
                <a:spcPts val="0"/>
              </a:spcBef>
              <a:spcAft>
                <a:spcPts val="0"/>
              </a:spcAft>
              <a:buSzPts val="1100"/>
              <a:buChar char="○"/>
            </a:pPr>
            <a:r>
              <a:rPr lang="en" sz="1100">
                <a:solidFill>
                  <a:srgbClr val="4C2106"/>
                </a:solidFill>
              </a:rPr>
              <a:t>Ensure all invoices have been sent to Accounts Payable via </a:t>
            </a:r>
            <a:r>
              <a:rPr lang="en" sz="1100" u="sng">
                <a:solidFill>
                  <a:schemeClr val="hlink"/>
                </a:solidFill>
                <a:hlinkClick r:id="rId3"/>
              </a:rPr>
              <a:t>invoices@rowan.edu</a:t>
            </a:r>
            <a:r>
              <a:rPr lang="en" sz="1100">
                <a:solidFill>
                  <a:srgbClr val="4C2106"/>
                </a:solidFill>
              </a:rPr>
              <a:t> </a:t>
            </a:r>
            <a:endParaRPr sz="1100">
              <a:solidFill>
                <a:srgbClr val="4C2106"/>
              </a:solidFill>
            </a:endParaRPr>
          </a:p>
          <a:p>
            <a:pPr marL="685800" lvl="1" indent="-234950" algn="l" rtl="0">
              <a:lnSpc>
                <a:spcPct val="115000"/>
              </a:lnSpc>
              <a:spcBef>
                <a:spcPts val="0"/>
              </a:spcBef>
              <a:spcAft>
                <a:spcPts val="0"/>
              </a:spcAft>
              <a:buSzPts val="1100"/>
              <a:buChar char="○"/>
            </a:pPr>
            <a:r>
              <a:rPr lang="en" sz="1100" b="1">
                <a:solidFill>
                  <a:srgbClr val="4C2106"/>
                </a:solidFill>
              </a:rPr>
              <a:t>Ensure you send the vendors you are working with their approved PO#(s) as soon as you obtain them &amp; request that they send their invoices with the PO# on it to </a:t>
            </a:r>
            <a:r>
              <a:rPr lang="en" sz="1100" u="sng">
                <a:solidFill>
                  <a:schemeClr val="hlink"/>
                </a:solidFill>
                <a:hlinkClick r:id="rId3"/>
              </a:rPr>
              <a:t>invoices@rowan.edu</a:t>
            </a:r>
            <a:r>
              <a:rPr lang="en" sz="1100" b="1">
                <a:solidFill>
                  <a:srgbClr val="4C2106"/>
                </a:solidFill>
              </a:rPr>
              <a:t>  </a:t>
            </a:r>
            <a:endParaRPr sz="1100" b="1">
              <a:solidFill>
                <a:srgbClr val="4C2106"/>
              </a:solidFill>
            </a:endParaRPr>
          </a:p>
          <a:p>
            <a:pPr marL="1028700" lvl="2" indent="-234950" algn="l" rtl="0">
              <a:lnSpc>
                <a:spcPct val="115000"/>
              </a:lnSpc>
              <a:spcBef>
                <a:spcPts val="0"/>
              </a:spcBef>
              <a:spcAft>
                <a:spcPts val="0"/>
              </a:spcAft>
              <a:buClr>
                <a:srgbClr val="4C2106"/>
              </a:buClr>
              <a:buSzPts val="1100"/>
              <a:buChar char="■"/>
            </a:pPr>
            <a:r>
              <a:rPr lang="en" sz="1100">
                <a:solidFill>
                  <a:srgbClr val="4C2106"/>
                </a:solidFill>
              </a:rPr>
              <a:t>Can request that the vendor copy end-user on the email</a:t>
            </a:r>
            <a:endParaRPr sz="1100" b="1" u="sng">
              <a:solidFill>
                <a:srgbClr val="4C2106"/>
              </a:solidFill>
            </a:endParaRPr>
          </a:p>
          <a:p>
            <a:pPr marL="342900" lvl="0" indent="0" algn="l" rtl="0">
              <a:lnSpc>
                <a:spcPct val="115000"/>
              </a:lnSpc>
              <a:spcBef>
                <a:spcPts val="0"/>
              </a:spcBef>
              <a:spcAft>
                <a:spcPts val="0"/>
              </a:spcAft>
              <a:buNone/>
            </a:pPr>
            <a:endParaRPr sz="1100">
              <a:solidFill>
                <a:srgbClr val="4C2106"/>
              </a:solidFill>
            </a:endParaRPr>
          </a:p>
          <a:p>
            <a:pPr marL="342900" lvl="0" indent="-234950" algn="l" rtl="0">
              <a:lnSpc>
                <a:spcPct val="115000"/>
              </a:lnSpc>
              <a:spcBef>
                <a:spcPts val="0"/>
              </a:spcBef>
              <a:spcAft>
                <a:spcPts val="0"/>
              </a:spcAft>
              <a:buClr>
                <a:srgbClr val="4C2106"/>
              </a:buClr>
              <a:buSzPts val="1100"/>
              <a:buChar char="●"/>
            </a:pPr>
            <a:r>
              <a:rPr lang="en" sz="1100">
                <a:solidFill>
                  <a:srgbClr val="4C2106"/>
                </a:solidFill>
              </a:rPr>
              <a:t>To avoid processing delays: </a:t>
            </a:r>
            <a:endParaRPr sz="110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a:solidFill>
                  <a:srgbClr val="4C2106"/>
                </a:solidFill>
              </a:rPr>
              <a:t>Ensure you process electronic receiving in Banner as soon as you receive the product/service </a:t>
            </a:r>
            <a:endParaRPr sz="110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a:solidFill>
                  <a:srgbClr val="4C2106"/>
                </a:solidFill>
              </a:rPr>
              <a:t>If you know you will be invoiced a higher amount than you originally thought &amp; requested on the requisition, submit a change order ASAP &amp; ensure you process electronic receiving for the additional amount</a:t>
            </a:r>
            <a:endParaRPr sz="1100">
              <a:solidFill>
                <a:srgbClr val="4C2106"/>
              </a:solidFill>
            </a:endParaRPr>
          </a:p>
          <a:p>
            <a:pPr marL="1028700" lvl="2" indent="-234950" algn="just" rtl="0">
              <a:lnSpc>
                <a:spcPct val="115000"/>
              </a:lnSpc>
              <a:spcBef>
                <a:spcPts val="0"/>
              </a:spcBef>
              <a:spcAft>
                <a:spcPts val="0"/>
              </a:spcAft>
              <a:buClr>
                <a:srgbClr val="4C2106"/>
              </a:buClr>
              <a:buSzPts val="1100"/>
              <a:buChar char="■"/>
            </a:pPr>
            <a:r>
              <a:rPr lang="en" sz="1100" b="1" u="sng"/>
              <a:t>NOTE: If the invoice amount is more than 10% of PO amount or greater than $100 you will need to request a change order</a:t>
            </a:r>
            <a:endParaRPr sz="1100" b="1" u="sng"/>
          </a:p>
          <a:p>
            <a:pPr marL="685800" lvl="1" indent="-234950" algn="l" rtl="0">
              <a:lnSpc>
                <a:spcPct val="115000"/>
              </a:lnSpc>
              <a:spcBef>
                <a:spcPts val="0"/>
              </a:spcBef>
              <a:spcAft>
                <a:spcPts val="0"/>
              </a:spcAft>
              <a:buClr>
                <a:srgbClr val="4C2106"/>
              </a:buClr>
              <a:buSzPts val="1100"/>
              <a:buChar char="○"/>
            </a:pPr>
            <a:r>
              <a:rPr lang="en" sz="1100">
                <a:solidFill>
                  <a:srgbClr val="4C2106"/>
                </a:solidFill>
              </a:rPr>
              <a:t>An invoice needs to be submitted -  Proforma invoice or quote is NOT accepted </a:t>
            </a:r>
            <a:endParaRPr sz="110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a:solidFill>
                  <a:srgbClr val="4C2106"/>
                </a:solidFill>
              </a:rPr>
              <a:t>Start &amp; end date of the service need to be provided if not listed on the invoice </a:t>
            </a:r>
            <a:endParaRPr sz="1100">
              <a:solidFill>
                <a:srgbClr val="4C2106"/>
              </a:solidFill>
            </a:endParaRPr>
          </a:p>
          <a:p>
            <a:pPr marL="1028700" lvl="2" indent="-234950" algn="l" rtl="0">
              <a:lnSpc>
                <a:spcPct val="115000"/>
              </a:lnSpc>
              <a:spcBef>
                <a:spcPts val="0"/>
              </a:spcBef>
              <a:spcAft>
                <a:spcPts val="0"/>
              </a:spcAft>
              <a:buClr>
                <a:srgbClr val="4C2106"/>
              </a:buClr>
              <a:buSzPts val="1100"/>
              <a:buChar char="■"/>
            </a:pPr>
            <a:r>
              <a:rPr lang="en" sz="1100">
                <a:solidFill>
                  <a:srgbClr val="4C2106"/>
                </a:solidFill>
              </a:rPr>
              <a:t>For ex. Membership/subscription term </a:t>
            </a:r>
            <a:endParaRPr sz="110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a:solidFill>
                  <a:srgbClr val="4C2106"/>
                </a:solidFill>
              </a:rPr>
              <a:t>Ensure you are responding to AP requests in a timely manner </a:t>
            </a:r>
            <a:endParaRPr sz="1100">
              <a:solidFill>
                <a:srgbClr val="4C2106"/>
              </a:solidFill>
            </a:endParaRPr>
          </a:p>
          <a:p>
            <a:pPr marL="342900" lvl="0" indent="0" algn="l" rtl="0">
              <a:lnSpc>
                <a:spcPct val="115000"/>
              </a:lnSpc>
              <a:spcBef>
                <a:spcPts val="0"/>
              </a:spcBef>
              <a:spcAft>
                <a:spcPts val="0"/>
              </a:spcAft>
              <a:buNone/>
            </a:pPr>
            <a:endParaRPr sz="1100">
              <a:solidFill>
                <a:srgbClr val="4C2106"/>
              </a:solidFill>
            </a:endParaRPr>
          </a:p>
          <a:p>
            <a:pPr marL="342900" lvl="0" indent="-234950" algn="l" rtl="0">
              <a:lnSpc>
                <a:spcPct val="115000"/>
              </a:lnSpc>
              <a:spcBef>
                <a:spcPts val="0"/>
              </a:spcBef>
              <a:spcAft>
                <a:spcPts val="0"/>
              </a:spcAft>
              <a:buClr>
                <a:srgbClr val="4C2106"/>
              </a:buClr>
              <a:buSzPts val="1100"/>
              <a:buChar char="●"/>
            </a:pPr>
            <a:r>
              <a:rPr lang="en" sz="1100">
                <a:solidFill>
                  <a:srgbClr val="4C2106"/>
                </a:solidFill>
              </a:rPr>
              <a:t>If receiving is required in order for the payment to be processed: </a:t>
            </a:r>
            <a:endParaRPr sz="110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a:solidFill>
                  <a:srgbClr val="4C2106"/>
                </a:solidFill>
              </a:rPr>
              <a:t>AP sends out reminder emails to process receiving – these emails will be sent out weekly &amp; daily as we get closer to FYE </a:t>
            </a:r>
            <a:endParaRPr sz="1100">
              <a:solidFill>
                <a:srgbClr val="4C2106"/>
              </a:solidFill>
            </a:endParaRPr>
          </a:p>
          <a:p>
            <a:pPr marL="685800" lvl="1" indent="-234950" algn="l" rtl="0">
              <a:lnSpc>
                <a:spcPct val="115000"/>
              </a:lnSpc>
              <a:spcBef>
                <a:spcPts val="0"/>
              </a:spcBef>
              <a:spcAft>
                <a:spcPts val="0"/>
              </a:spcAft>
              <a:buClr>
                <a:srgbClr val="4C2106"/>
              </a:buClr>
              <a:buSzPts val="1100"/>
              <a:buChar char="○"/>
            </a:pPr>
            <a:r>
              <a:rPr lang="en" sz="1100">
                <a:solidFill>
                  <a:srgbClr val="4C2106"/>
                </a:solidFill>
              </a:rPr>
              <a:t>Automated daily emails are sent if receiving is incomplete </a:t>
            </a:r>
            <a:endParaRPr sz="1100">
              <a:solidFill>
                <a:srgbClr val="4C2106"/>
              </a:solidFill>
            </a:endParaRPr>
          </a:p>
          <a:p>
            <a:pPr marL="0" lvl="0" indent="0" algn="l" rtl="0">
              <a:lnSpc>
                <a:spcPct val="100000"/>
              </a:lnSpc>
              <a:spcBef>
                <a:spcPts val="0"/>
              </a:spcBef>
              <a:spcAft>
                <a:spcPts val="0"/>
              </a:spcAft>
              <a:buNone/>
            </a:pPr>
            <a:endParaRPr sz="1100">
              <a:solidFill>
                <a:srgbClr val="4C2106"/>
              </a:solidFill>
            </a:endParaRPr>
          </a:p>
          <a:p>
            <a:pPr marL="0" lvl="0" indent="0" algn="l" rtl="0">
              <a:lnSpc>
                <a:spcPct val="100000"/>
              </a:lnSpc>
              <a:spcBef>
                <a:spcPts val="0"/>
              </a:spcBef>
              <a:spcAft>
                <a:spcPts val="0"/>
              </a:spcAft>
              <a:buNone/>
            </a:pPr>
            <a:br>
              <a:rPr lang="en" sz="1100">
                <a:solidFill>
                  <a:srgbClr val="4C2106"/>
                </a:solidFill>
              </a:rPr>
            </a:br>
            <a:endParaRPr sz="1100">
              <a:solidFill>
                <a:srgbClr val="4C2106"/>
              </a:solidFill>
            </a:endParaRPr>
          </a:p>
          <a:p>
            <a:pPr marL="0" lvl="0" indent="0" algn="l" rtl="0">
              <a:lnSpc>
                <a:spcPct val="100000"/>
              </a:lnSpc>
              <a:spcBef>
                <a:spcPts val="0"/>
              </a:spcBef>
              <a:spcAft>
                <a:spcPts val="0"/>
              </a:spcAft>
              <a:buNone/>
            </a:pPr>
            <a:endParaRPr sz="1100"/>
          </a:p>
          <a:p>
            <a:pPr marL="685800" lvl="0" indent="0" algn="l" rtl="0">
              <a:lnSpc>
                <a:spcPct val="100000"/>
              </a:lnSpc>
              <a:spcBef>
                <a:spcPts val="0"/>
              </a:spcBef>
              <a:spcAft>
                <a:spcPts val="0"/>
              </a:spcAft>
              <a:buNone/>
            </a:pPr>
            <a:br>
              <a:rPr lang="en" sz="1100"/>
            </a:br>
            <a:endParaRPr sz="1100"/>
          </a:p>
          <a:p>
            <a:pPr marL="342900" lvl="0" indent="0" algn="l" rtl="0">
              <a:lnSpc>
                <a:spcPct val="100000"/>
              </a:lnSpc>
              <a:spcBef>
                <a:spcPts val="0"/>
              </a:spcBef>
              <a:spcAft>
                <a:spcPts val="0"/>
              </a:spcAft>
              <a:buNone/>
            </a:pPr>
            <a:br>
              <a:rPr lang="en" sz="1100"/>
            </a:br>
            <a:endParaRPr sz="1100"/>
          </a:p>
        </p:txBody>
      </p:sp>
    </p:spTree>
  </p:cSld>
  <p:clrMapOvr>
    <a:masterClrMapping/>
  </p:clrMapOvr>
  <p:transition spd="med">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7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Invoices Processed in ProConnect </a:t>
            </a:r>
            <a:endParaRPr sz="3000"/>
          </a:p>
        </p:txBody>
      </p:sp>
      <p:sp>
        <p:nvSpPr>
          <p:cNvPr id="410" name="Google Shape;410;p74"/>
          <p:cNvSpPr txBox="1">
            <a:spLocks noGrp="1"/>
          </p:cNvSpPr>
          <p:nvPr>
            <p:ph type="body" idx="1"/>
          </p:nvPr>
        </p:nvSpPr>
        <p:spPr>
          <a:xfrm>
            <a:off x="117975" y="914400"/>
            <a:ext cx="8937900" cy="4069800"/>
          </a:xfrm>
          <a:prstGeom prst="rect">
            <a:avLst/>
          </a:prstGeom>
          <a:noFill/>
        </p:spPr>
        <p:txBody>
          <a:bodyPr spcFirstLastPara="1" wrap="square" lIns="34275" tIns="34275" rIns="68575" bIns="34275" anchor="t" anchorCtr="0">
            <a:noAutofit/>
          </a:bodyPr>
          <a:lstStyle/>
          <a:p>
            <a:pPr marL="457200" lvl="0" indent="-292100" algn="l" rtl="0">
              <a:lnSpc>
                <a:spcPct val="115000"/>
              </a:lnSpc>
              <a:spcBef>
                <a:spcPts val="0"/>
              </a:spcBef>
              <a:spcAft>
                <a:spcPts val="0"/>
              </a:spcAft>
              <a:buSzPts val="1000"/>
              <a:buChar char="●"/>
            </a:pPr>
            <a:r>
              <a:rPr lang="en" sz="1000">
                <a:solidFill>
                  <a:srgbClr val="441809"/>
                </a:solidFill>
              </a:rPr>
              <a:t>Monday, July 7th— last day to submit any invoices to be processed for FY 25</a:t>
            </a:r>
            <a:endParaRPr sz="1000">
              <a:solidFill>
                <a:srgbClr val="441809"/>
              </a:solidFill>
            </a:endParaRPr>
          </a:p>
          <a:p>
            <a:pPr marL="914400" lvl="1" indent="-292100" algn="l" rtl="0">
              <a:lnSpc>
                <a:spcPct val="115000"/>
              </a:lnSpc>
              <a:spcBef>
                <a:spcPts val="0"/>
              </a:spcBef>
              <a:spcAft>
                <a:spcPts val="0"/>
              </a:spcAft>
              <a:buSzPts val="1000"/>
              <a:buChar char="○"/>
            </a:pPr>
            <a:r>
              <a:rPr lang="en" sz="1000">
                <a:solidFill>
                  <a:srgbClr val="4C2106"/>
                </a:solidFill>
              </a:rPr>
              <a:t>Ensure all invoices have been sent to Accounts Payable via </a:t>
            </a:r>
            <a:r>
              <a:rPr lang="en" sz="1000" u="sng">
                <a:solidFill>
                  <a:schemeClr val="hlink"/>
                </a:solidFill>
                <a:hlinkClick r:id="rId3"/>
              </a:rPr>
              <a:t>invoices@rowan.edu</a:t>
            </a:r>
            <a:r>
              <a:rPr lang="en" sz="1000">
                <a:solidFill>
                  <a:srgbClr val="4C2106"/>
                </a:solidFill>
              </a:rPr>
              <a:t> </a:t>
            </a:r>
            <a:endParaRPr sz="1000">
              <a:solidFill>
                <a:srgbClr val="4C2106"/>
              </a:solidFill>
            </a:endParaRPr>
          </a:p>
          <a:p>
            <a:pPr marL="914400" lvl="1" indent="-292100" algn="l" rtl="0">
              <a:lnSpc>
                <a:spcPct val="115000"/>
              </a:lnSpc>
              <a:spcBef>
                <a:spcPts val="0"/>
              </a:spcBef>
              <a:spcAft>
                <a:spcPts val="0"/>
              </a:spcAft>
              <a:buSzPts val="1000"/>
              <a:buChar char="○"/>
            </a:pPr>
            <a:r>
              <a:rPr lang="en" sz="1000" b="1">
                <a:solidFill>
                  <a:srgbClr val="4C2106"/>
                </a:solidFill>
              </a:rPr>
              <a:t>Ensure you send the vendors you are working with their approved PO#(s) as soon as you obtain them &amp; request that they send their invoices with the PO# on it to </a:t>
            </a:r>
            <a:r>
              <a:rPr lang="en" sz="1000" u="sng">
                <a:solidFill>
                  <a:schemeClr val="hlink"/>
                </a:solidFill>
                <a:hlinkClick r:id="rId3"/>
              </a:rPr>
              <a:t>invoices@rowan.edu</a:t>
            </a:r>
            <a:r>
              <a:rPr lang="en" sz="1000" b="1">
                <a:solidFill>
                  <a:srgbClr val="4C2106"/>
                </a:solidFill>
              </a:rPr>
              <a:t>  </a:t>
            </a:r>
            <a:endParaRPr sz="1000" b="1">
              <a:solidFill>
                <a:srgbClr val="4C2106"/>
              </a:solidFill>
            </a:endParaRPr>
          </a:p>
          <a:p>
            <a:pPr marL="1371600" lvl="2" indent="-292100" algn="l" rtl="0">
              <a:lnSpc>
                <a:spcPct val="115000"/>
              </a:lnSpc>
              <a:spcBef>
                <a:spcPts val="0"/>
              </a:spcBef>
              <a:spcAft>
                <a:spcPts val="0"/>
              </a:spcAft>
              <a:buClr>
                <a:srgbClr val="4C2106"/>
              </a:buClr>
              <a:buSzPts val="1000"/>
              <a:buChar char="■"/>
            </a:pPr>
            <a:r>
              <a:rPr lang="en" sz="1000">
                <a:solidFill>
                  <a:srgbClr val="4C2106"/>
                </a:solidFill>
              </a:rPr>
              <a:t>Can request that the vendor copy end-user on the email</a:t>
            </a:r>
            <a:endParaRPr sz="1000">
              <a:solidFill>
                <a:srgbClr val="4C2106"/>
              </a:solidFill>
            </a:endParaRPr>
          </a:p>
          <a:p>
            <a:pPr marL="457200" lvl="0" indent="0" algn="l" rtl="0">
              <a:lnSpc>
                <a:spcPct val="115000"/>
              </a:lnSpc>
              <a:spcBef>
                <a:spcPts val="800"/>
              </a:spcBef>
              <a:spcAft>
                <a:spcPts val="0"/>
              </a:spcAft>
              <a:buNone/>
            </a:pPr>
            <a:endParaRPr sz="1000"/>
          </a:p>
          <a:p>
            <a:pPr marL="457200" lvl="0" indent="-292100" algn="l" rtl="0">
              <a:lnSpc>
                <a:spcPct val="115000"/>
              </a:lnSpc>
              <a:spcBef>
                <a:spcPts val="0"/>
              </a:spcBef>
              <a:spcAft>
                <a:spcPts val="0"/>
              </a:spcAft>
              <a:buSzPts val="1000"/>
              <a:buChar char="●"/>
            </a:pPr>
            <a:r>
              <a:rPr lang="en" sz="1000">
                <a:solidFill>
                  <a:srgbClr val="4C2106"/>
                </a:solidFill>
              </a:rPr>
              <a:t>To avoid processing delays: </a:t>
            </a:r>
            <a:endParaRPr sz="1000" b="1"/>
          </a:p>
          <a:p>
            <a:pPr marL="914400" lvl="1" indent="-292100" algn="l" rtl="0">
              <a:lnSpc>
                <a:spcPct val="115000"/>
              </a:lnSpc>
              <a:spcBef>
                <a:spcPts val="0"/>
              </a:spcBef>
              <a:spcAft>
                <a:spcPts val="0"/>
              </a:spcAft>
              <a:buSzPts val="1000"/>
              <a:buChar char="○"/>
            </a:pPr>
            <a:r>
              <a:rPr lang="en" sz="1000"/>
              <a:t>Approve any standing order invoices (awaiting invoice owner approval) </a:t>
            </a:r>
            <a:endParaRPr sz="1000"/>
          </a:p>
          <a:p>
            <a:pPr marL="914400" lvl="1" indent="-292100" algn="l" rtl="0">
              <a:lnSpc>
                <a:spcPct val="115000"/>
              </a:lnSpc>
              <a:spcBef>
                <a:spcPts val="0"/>
              </a:spcBef>
              <a:spcAft>
                <a:spcPts val="0"/>
              </a:spcAft>
              <a:buSzPts val="1000"/>
              <a:buChar char="○"/>
            </a:pPr>
            <a:r>
              <a:rPr lang="en" sz="1000"/>
              <a:t>Complete receiving for any regular order invoices </a:t>
            </a:r>
            <a:r>
              <a:rPr lang="en" sz="1000" b="1"/>
              <a:t>if items have been received on or before June 30th </a:t>
            </a:r>
            <a:endParaRPr sz="1000" b="1"/>
          </a:p>
          <a:p>
            <a:pPr marL="1371600" lvl="2" indent="-292100" algn="l" rtl="0">
              <a:lnSpc>
                <a:spcPct val="115000"/>
              </a:lnSpc>
              <a:spcBef>
                <a:spcPts val="0"/>
              </a:spcBef>
              <a:spcAft>
                <a:spcPts val="0"/>
              </a:spcAft>
              <a:buSzPts val="1000"/>
              <a:buChar char="■"/>
            </a:pPr>
            <a:r>
              <a:rPr lang="en" sz="1000"/>
              <a:t>If items have not been received, make a comment on the invoice. </a:t>
            </a:r>
            <a:endParaRPr sz="1000"/>
          </a:p>
          <a:p>
            <a:pPr marL="914400" lvl="1" indent="-292100" algn="l" rtl="0">
              <a:lnSpc>
                <a:spcPct val="115000"/>
              </a:lnSpc>
              <a:spcBef>
                <a:spcPts val="0"/>
              </a:spcBef>
              <a:spcAft>
                <a:spcPts val="0"/>
              </a:spcAft>
              <a:buSzPts val="1000"/>
              <a:buChar char="○"/>
            </a:pPr>
            <a:r>
              <a:rPr lang="en" sz="1000"/>
              <a:t>Verify that PI approval is also completed when applicable (necessary for all 5 or 6 funds)</a:t>
            </a:r>
            <a:endParaRPr sz="1000"/>
          </a:p>
          <a:p>
            <a:pPr marL="914400" lvl="1" indent="-292100" algn="l" rtl="0">
              <a:lnSpc>
                <a:spcPct val="115000"/>
              </a:lnSpc>
              <a:spcBef>
                <a:spcPts val="0"/>
              </a:spcBef>
              <a:spcAft>
                <a:spcPts val="0"/>
              </a:spcAft>
              <a:buSzPts val="1000"/>
              <a:buChar char="○"/>
            </a:pPr>
            <a:r>
              <a:rPr lang="en" sz="1000"/>
              <a:t>Review any invoices in Match Exception – do not only approve without further action as these require change orders </a:t>
            </a:r>
            <a:endParaRPr sz="1000"/>
          </a:p>
          <a:p>
            <a:pPr marL="1371600" lvl="2" indent="-292100" algn="l" rtl="0">
              <a:lnSpc>
                <a:spcPct val="115000"/>
              </a:lnSpc>
              <a:spcBef>
                <a:spcPts val="0"/>
              </a:spcBef>
              <a:spcAft>
                <a:spcPts val="0"/>
              </a:spcAft>
              <a:buSzPts val="1000"/>
              <a:buChar char="■"/>
            </a:pPr>
            <a:r>
              <a:rPr lang="en" sz="1000"/>
              <a:t>Ensure change orders are in </a:t>
            </a:r>
            <a:r>
              <a:rPr lang="en" sz="1000" b="1" u="sng"/>
              <a:t>complete </a:t>
            </a:r>
            <a:r>
              <a:rPr lang="en" sz="1000"/>
              <a:t>status </a:t>
            </a:r>
            <a:r>
              <a:rPr lang="en" sz="1000" b="1" u="sng"/>
              <a:t>prior </a:t>
            </a:r>
            <a:r>
              <a:rPr lang="en" sz="1000"/>
              <a:t>to approving the invoice </a:t>
            </a:r>
            <a:endParaRPr sz="1000"/>
          </a:p>
          <a:p>
            <a:pPr marL="1828800" lvl="3" indent="-292100" algn="l" rtl="0">
              <a:lnSpc>
                <a:spcPct val="115000"/>
              </a:lnSpc>
              <a:spcBef>
                <a:spcPts val="0"/>
              </a:spcBef>
              <a:spcAft>
                <a:spcPts val="0"/>
              </a:spcAft>
              <a:buSzPts val="1000"/>
              <a:buChar char="●"/>
            </a:pPr>
            <a:r>
              <a:rPr lang="en" sz="1000"/>
              <a:t>Change order is needed if the line item has been exceeded by more than 20% </a:t>
            </a:r>
            <a:endParaRPr sz="1000"/>
          </a:p>
          <a:p>
            <a:pPr marL="1828800" lvl="3" indent="-292100" algn="l" rtl="0">
              <a:lnSpc>
                <a:spcPct val="115000"/>
              </a:lnSpc>
              <a:spcBef>
                <a:spcPts val="0"/>
              </a:spcBef>
              <a:spcAft>
                <a:spcPts val="0"/>
              </a:spcAft>
              <a:buSzPts val="1000"/>
              <a:buChar char="●"/>
            </a:pPr>
            <a:r>
              <a:rPr lang="en" sz="1000"/>
              <a:t>Change order is needed if shipping was not requested on the PO and is on the invoice for more than $100 </a:t>
            </a:r>
            <a:endParaRPr sz="1000"/>
          </a:p>
          <a:p>
            <a:pPr marL="914400" lvl="1" indent="-292100" algn="l" rtl="0">
              <a:lnSpc>
                <a:spcPct val="115000"/>
              </a:lnSpc>
              <a:spcBef>
                <a:spcPts val="0"/>
              </a:spcBef>
              <a:spcAft>
                <a:spcPts val="0"/>
              </a:spcAft>
              <a:buClr>
                <a:srgbClr val="4C2106"/>
              </a:buClr>
              <a:buSzPts val="1000"/>
              <a:buChar char="○"/>
            </a:pPr>
            <a:r>
              <a:rPr lang="en" sz="1000">
                <a:solidFill>
                  <a:srgbClr val="4C2106"/>
                </a:solidFill>
              </a:rPr>
              <a:t>An invoice needs to be submitted -  Proforma invoice or quote is NOT accepted </a:t>
            </a:r>
            <a:endParaRPr sz="1000">
              <a:solidFill>
                <a:srgbClr val="4C2106"/>
              </a:solidFill>
            </a:endParaRPr>
          </a:p>
          <a:p>
            <a:pPr marL="914400" lvl="1" indent="-292100" algn="l" rtl="0">
              <a:lnSpc>
                <a:spcPct val="115000"/>
              </a:lnSpc>
              <a:spcBef>
                <a:spcPts val="0"/>
              </a:spcBef>
              <a:spcAft>
                <a:spcPts val="0"/>
              </a:spcAft>
              <a:buClr>
                <a:srgbClr val="4C2106"/>
              </a:buClr>
              <a:buSzPts val="1000"/>
              <a:buChar char="○"/>
            </a:pPr>
            <a:r>
              <a:rPr lang="en" sz="1000">
                <a:solidFill>
                  <a:srgbClr val="4C2106"/>
                </a:solidFill>
              </a:rPr>
              <a:t>Start &amp; end date of the service need to be provided if not listed on the invoice </a:t>
            </a:r>
            <a:endParaRPr sz="1000">
              <a:solidFill>
                <a:srgbClr val="4C2106"/>
              </a:solidFill>
            </a:endParaRPr>
          </a:p>
          <a:p>
            <a:pPr marL="1371600" lvl="2" indent="-292100" algn="l" rtl="0">
              <a:lnSpc>
                <a:spcPct val="115000"/>
              </a:lnSpc>
              <a:spcBef>
                <a:spcPts val="0"/>
              </a:spcBef>
              <a:spcAft>
                <a:spcPts val="0"/>
              </a:spcAft>
              <a:buClr>
                <a:srgbClr val="4C2106"/>
              </a:buClr>
              <a:buSzPts val="1000"/>
              <a:buChar char="■"/>
            </a:pPr>
            <a:r>
              <a:rPr lang="en" sz="1000">
                <a:solidFill>
                  <a:srgbClr val="4C2106"/>
                </a:solidFill>
              </a:rPr>
              <a:t>For ex. Membership/subscription term </a:t>
            </a:r>
            <a:endParaRPr sz="1000">
              <a:solidFill>
                <a:srgbClr val="4C2106"/>
              </a:solidFill>
            </a:endParaRPr>
          </a:p>
          <a:p>
            <a:pPr marL="914400" lvl="1" indent="-292100" algn="l" rtl="0">
              <a:lnSpc>
                <a:spcPct val="115000"/>
              </a:lnSpc>
              <a:spcBef>
                <a:spcPts val="0"/>
              </a:spcBef>
              <a:spcAft>
                <a:spcPts val="0"/>
              </a:spcAft>
              <a:buClr>
                <a:srgbClr val="4C2106"/>
              </a:buClr>
              <a:buSzPts val="1000"/>
              <a:buChar char="○"/>
            </a:pPr>
            <a:r>
              <a:rPr lang="en" sz="1000">
                <a:solidFill>
                  <a:srgbClr val="4C2106"/>
                </a:solidFill>
              </a:rPr>
              <a:t>Ensure you are responding to AP requests in a timely manner </a:t>
            </a:r>
            <a:endParaRPr sz="1000">
              <a:solidFill>
                <a:srgbClr val="4C2106"/>
              </a:solidFill>
            </a:endParaRPr>
          </a:p>
          <a:p>
            <a:pPr marL="457200" lvl="0" indent="0" algn="l" rtl="0">
              <a:lnSpc>
                <a:spcPct val="115000"/>
              </a:lnSpc>
              <a:spcBef>
                <a:spcPts val="800"/>
              </a:spcBef>
              <a:spcAft>
                <a:spcPts val="0"/>
              </a:spcAft>
              <a:buNone/>
            </a:pPr>
            <a:endParaRPr sz="1000">
              <a:solidFill>
                <a:srgbClr val="4C2106"/>
              </a:solidFill>
            </a:endParaRPr>
          </a:p>
          <a:p>
            <a:pPr marL="457200" lvl="0" indent="-292100" algn="l" rtl="0">
              <a:lnSpc>
                <a:spcPct val="115000"/>
              </a:lnSpc>
              <a:spcBef>
                <a:spcPts val="800"/>
              </a:spcBef>
              <a:spcAft>
                <a:spcPts val="0"/>
              </a:spcAft>
              <a:buSzPts val="1000"/>
              <a:buChar char="●"/>
            </a:pPr>
            <a:r>
              <a:rPr lang="en" sz="1000"/>
              <a:t>For additional instructions on invoices in ProConnect, please visit </a:t>
            </a:r>
            <a:r>
              <a:rPr lang="en" sz="1000" u="sng">
                <a:solidFill>
                  <a:schemeClr val="hlink"/>
                </a:solidFill>
                <a:hlinkClick r:id="rId4"/>
              </a:rPr>
              <a:t>Invoice Payments - ProConnect</a:t>
            </a:r>
            <a:r>
              <a:rPr lang="en" sz="1000"/>
              <a:t> or see </a:t>
            </a:r>
            <a:r>
              <a:rPr lang="en" sz="1000" u="sng">
                <a:solidFill>
                  <a:schemeClr val="hlink"/>
                </a:solidFill>
                <a:hlinkClick r:id="rId5"/>
              </a:rPr>
              <a:t>ProConnect End User Invoice Guide</a:t>
            </a:r>
            <a:r>
              <a:rPr lang="en" sz="1000"/>
              <a:t> . </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7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Important Note Pertaining to ALL Invoices</a:t>
            </a:r>
            <a:endParaRPr sz="3000"/>
          </a:p>
        </p:txBody>
      </p:sp>
      <p:sp>
        <p:nvSpPr>
          <p:cNvPr id="416" name="Google Shape;416;p75"/>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15000"/>
              </a:lnSpc>
              <a:spcBef>
                <a:spcPts val="0"/>
              </a:spcBef>
              <a:spcAft>
                <a:spcPts val="0"/>
              </a:spcAft>
              <a:buSzPts val="1800"/>
              <a:buChar char="●"/>
            </a:pPr>
            <a:r>
              <a:rPr lang="en" sz="1800" b="1" u="sng">
                <a:solidFill>
                  <a:srgbClr val="4C2106"/>
                </a:solidFill>
              </a:rPr>
              <a:t>*Only services that have been rendered or items that have been physically received on or before June 30th will be recorded in FY 25* </a:t>
            </a:r>
            <a:endParaRPr sz="1800" b="1" u="sng">
              <a:solidFill>
                <a:srgbClr val="4C2106"/>
              </a:solidFill>
            </a:endParaRPr>
          </a:p>
          <a:p>
            <a:pPr marL="457200" lvl="0" indent="0" algn="l" rtl="0">
              <a:lnSpc>
                <a:spcPct val="115000"/>
              </a:lnSpc>
              <a:spcBef>
                <a:spcPts val="0"/>
              </a:spcBef>
              <a:spcAft>
                <a:spcPts val="0"/>
              </a:spcAft>
              <a:buNone/>
            </a:pPr>
            <a:endParaRPr sz="1800" b="1" u="sng">
              <a:solidFill>
                <a:srgbClr val="4C2106"/>
              </a:solidFill>
            </a:endParaRPr>
          </a:p>
          <a:p>
            <a:pPr marL="457200" lvl="0" indent="-342900" algn="l" rtl="0">
              <a:lnSpc>
                <a:spcPct val="150000"/>
              </a:lnSpc>
              <a:spcBef>
                <a:spcPts val="800"/>
              </a:spcBef>
              <a:spcAft>
                <a:spcPts val="0"/>
              </a:spcAft>
              <a:buSzPts val="1800"/>
              <a:buChar char="●"/>
            </a:pPr>
            <a:r>
              <a:rPr lang="en" sz="1800"/>
              <a:t>Any invoices processed in Banner or ProConnect that remain in the system awaiting receiving as of June 30th EOB will be deleted and re-processed as FY 26 expenses after the FYE roll.</a:t>
            </a:r>
            <a:endParaRPr sz="1800"/>
          </a:p>
          <a:p>
            <a:pPr marL="914400" lvl="1" indent="-342900" algn="l" rtl="0">
              <a:lnSpc>
                <a:spcPct val="150000"/>
              </a:lnSpc>
              <a:spcBef>
                <a:spcPts val="0"/>
              </a:spcBef>
              <a:spcAft>
                <a:spcPts val="0"/>
              </a:spcAft>
              <a:buSzPts val="1800"/>
              <a:buChar char="○"/>
            </a:pPr>
            <a:r>
              <a:rPr lang="en" sz="1800"/>
              <a:t>If in Banner, a new PO will need to be opened in ProConnect for the invoice to be re-processed against. </a:t>
            </a:r>
            <a:endParaRPr sz="1800"/>
          </a:p>
          <a:p>
            <a:pPr marL="914400" lvl="0" indent="0" algn="ctr" rtl="0">
              <a:lnSpc>
                <a:spcPct val="200000"/>
              </a:lnSpc>
              <a:spcBef>
                <a:spcPts val="800"/>
              </a:spcBef>
              <a:spcAft>
                <a:spcPts val="0"/>
              </a:spcAft>
              <a:buNone/>
            </a:pP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6"/>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Non-PO Payment Requests  </a:t>
            </a:r>
            <a:endParaRPr/>
          </a:p>
        </p:txBody>
      </p:sp>
      <p:sp>
        <p:nvSpPr>
          <p:cNvPr id="422" name="Google Shape;422;p76"/>
          <p:cNvSpPr txBox="1">
            <a:spLocks noGrp="1"/>
          </p:cNvSpPr>
          <p:nvPr>
            <p:ph type="body" idx="1"/>
          </p:nvPr>
        </p:nvSpPr>
        <p:spPr>
          <a:xfrm>
            <a:off x="169775" y="114850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SzPts val="1200"/>
              <a:buChar char="●"/>
            </a:pPr>
            <a:r>
              <a:rPr lang="en" sz="1200">
                <a:solidFill>
                  <a:srgbClr val="441809"/>
                </a:solidFill>
              </a:rPr>
              <a:t>Monday, July 7th— last day to submit any Non-POs to be processed for FY 25</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Email all requests directly to </a:t>
            </a:r>
            <a:r>
              <a:rPr lang="en" sz="1200" u="sng">
                <a:solidFill>
                  <a:schemeClr val="hlink"/>
                </a:solidFill>
                <a:hlinkClick r:id="rId3"/>
              </a:rPr>
              <a:t>invoices@rowan.edu</a:t>
            </a:r>
            <a:r>
              <a:rPr lang="en" sz="1200">
                <a:solidFill>
                  <a:srgbClr val="441809"/>
                </a:solidFill>
              </a:rPr>
              <a:t> with “Non-PO” listed in the subject line – please do not send via inter-office mail.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we will be hosting a separate training specifically on Electronic Non-POs during FYE on Wednesday, June 11th. </a:t>
            </a:r>
            <a:endParaRPr sz="1200">
              <a:solidFill>
                <a:srgbClr val="441809"/>
              </a:solidFill>
            </a:endParaRPr>
          </a:p>
          <a:p>
            <a:pPr marL="0" lvl="0" indent="0" algn="l" rtl="0">
              <a:lnSpc>
                <a:spcPct val="150000"/>
              </a:lnSpc>
              <a:spcBef>
                <a:spcPts val="0"/>
              </a:spcBef>
              <a:spcAft>
                <a:spcPts val="0"/>
              </a:spcAft>
              <a:buNone/>
            </a:pPr>
            <a:endParaRPr sz="1200">
              <a:solidFill>
                <a:srgbClr val="4C2106"/>
              </a:solidFill>
            </a:endParaRPr>
          </a:p>
          <a:p>
            <a:pPr marL="342900" lvl="0" indent="-241300" algn="l" rtl="0">
              <a:lnSpc>
                <a:spcPct val="150000"/>
              </a:lnSpc>
              <a:spcBef>
                <a:spcPts val="0"/>
              </a:spcBef>
              <a:spcAft>
                <a:spcPts val="0"/>
              </a:spcAft>
              <a:buSzPts val="1200"/>
              <a:buChar char="●"/>
            </a:pPr>
            <a:r>
              <a:rPr lang="en" sz="1200">
                <a:solidFill>
                  <a:srgbClr val="441809"/>
                </a:solidFill>
              </a:rPr>
              <a:t>To avoid processing delays: </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Review the </a:t>
            </a:r>
            <a:r>
              <a:rPr lang="en" sz="1200" u="sng">
                <a:solidFill>
                  <a:schemeClr val="hlink"/>
                </a:solidFill>
                <a:hlinkClick r:id="rId4"/>
              </a:rPr>
              <a:t>Non-PO Category List</a:t>
            </a:r>
            <a:r>
              <a:rPr lang="en" sz="1200">
                <a:solidFill>
                  <a:srgbClr val="441809"/>
                </a:solidFill>
              </a:rPr>
              <a:t> to ensure you are not submitting a Non-PO that is not reimbursable  </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Double check that all required documentation is attached to your </a:t>
            </a:r>
            <a:r>
              <a:rPr lang="en" sz="1200" u="sng">
                <a:solidFill>
                  <a:schemeClr val="hlink"/>
                </a:solidFill>
                <a:hlinkClick r:id="rId5"/>
              </a:rPr>
              <a:t>Non-PO Payment Request Form</a:t>
            </a:r>
            <a:r>
              <a:rPr lang="en" sz="1200">
                <a:solidFill>
                  <a:srgbClr val="441809"/>
                </a:solidFill>
              </a:rPr>
              <a:t> &amp; that all approvals have been obtained </a:t>
            </a:r>
            <a:endParaRPr sz="1200">
              <a:solidFill>
                <a:srgbClr val="441809"/>
              </a:solidFill>
            </a:endParaRPr>
          </a:p>
          <a:p>
            <a:pPr marL="1028700" lvl="2" indent="-241300" algn="l" rtl="0">
              <a:lnSpc>
                <a:spcPct val="150000"/>
              </a:lnSpc>
              <a:spcBef>
                <a:spcPts val="0"/>
              </a:spcBef>
              <a:spcAft>
                <a:spcPts val="0"/>
              </a:spcAft>
              <a:buClr>
                <a:srgbClr val="441809"/>
              </a:buClr>
              <a:buSzPts val="1200"/>
              <a:buChar char="■"/>
            </a:pPr>
            <a:r>
              <a:rPr lang="en" sz="1200">
                <a:solidFill>
                  <a:srgbClr val="441809"/>
                </a:solidFill>
              </a:rPr>
              <a:t>For example, ensure proof of payment is attached (examples shown on slides 28-29) &amp; all approval signatures have been obtained </a:t>
            </a:r>
            <a:endParaRPr sz="1200">
              <a:solidFill>
                <a:srgbClr val="441809"/>
              </a:solidFill>
            </a:endParaRPr>
          </a:p>
          <a:p>
            <a:pPr marL="1028700" lvl="2" indent="-241300" algn="l" rtl="0">
              <a:lnSpc>
                <a:spcPct val="150000"/>
              </a:lnSpc>
              <a:spcBef>
                <a:spcPts val="0"/>
              </a:spcBef>
              <a:spcAft>
                <a:spcPts val="0"/>
              </a:spcAft>
              <a:buClr>
                <a:srgbClr val="441809"/>
              </a:buClr>
              <a:buSzPts val="1200"/>
              <a:buChar char="■"/>
            </a:pPr>
            <a:r>
              <a:rPr lang="en" sz="1200">
                <a:solidFill>
                  <a:srgbClr val="441809"/>
                </a:solidFill>
              </a:rPr>
              <a:t>For additional information on required documentation, visit our </a:t>
            </a:r>
            <a:r>
              <a:rPr lang="en" sz="1200" u="sng">
                <a:solidFill>
                  <a:schemeClr val="hlink"/>
                </a:solidFill>
                <a:hlinkClick r:id="rId4"/>
              </a:rPr>
              <a:t>Non-PO Payment Request Webpage</a:t>
            </a:r>
            <a:r>
              <a:rPr lang="en" sz="1200">
                <a:solidFill>
                  <a:srgbClr val="441809"/>
                </a:solidFill>
              </a:rPr>
              <a:t> </a:t>
            </a:r>
            <a:endParaRPr sz="1200">
              <a:solidFill>
                <a:srgbClr val="441809"/>
              </a:solidFill>
            </a:endParaRPr>
          </a:p>
          <a:p>
            <a:pPr marL="68580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7"/>
          <p:cNvSpPr txBox="1">
            <a:spLocks noGrp="1"/>
          </p:cNvSpPr>
          <p:nvPr>
            <p:ph type="title"/>
          </p:nvPr>
        </p:nvSpPr>
        <p:spPr>
          <a:xfrm>
            <a:off x="503734" y="-51760"/>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Proof of Payment Example</a:t>
            </a:r>
            <a:endParaRPr sz="3000"/>
          </a:p>
        </p:txBody>
      </p:sp>
      <p:sp>
        <p:nvSpPr>
          <p:cNvPr id="429" name="Google Shape;429;p77"/>
          <p:cNvSpPr txBox="1">
            <a:spLocks noGrp="1"/>
          </p:cNvSpPr>
          <p:nvPr>
            <p:ph type="body" idx="1"/>
          </p:nvPr>
        </p:nvSpPr>
        <p:spPr>
          <a:xfrm>
            <a:off x="278569" y="875794"/>
            <a:ext cx="2701500" cy="4926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a:t>Itemized Receipt with CC Info Listed </a:t>
            </a:r>
            <a:endParaRPr/>
          </a:p>
        </p:txBody>
      </p:sp>
      <p:pic>
        <p:nvPicPr>
          <p:cNvPr id="430" name="Google Shape;430;p77"/>
          <p:cNvPicPr preferRelativeResize="0"/>
          <p:nvPr/>
        </p:nvPicPr>
        <p:blipFill>
          <a:blip r:embed="rId3">
            <a:alphaModFix/>
          </a:blip>
          <a:stretch>
            <a:fillRect/>
          </a:stretch>
        </p:blipFill>
        <p:spPr>
          <a:xfrm>
            <a:off x="642187" y="1620044"/>
            <a:ext cx="1974263" cy="3136240"/>
          </a:xfrm>
          <a:prstGeom prst="rect">
            <a:avLst/>
          </a:prstGeom>
          <a:noFill/>
          <a:ln>
            <a:noFill/>
          </a:ln>
        </p:spPr>
      </p:pic>
      <p:pic>
        <p:nvPicPr>
          <p:cNvPr id="431" name="Google Shape;431;p77"/>
          <p:cNvPicPr preferRelativeResize="0"/>
          <p:nvPr/>
        </p:nvPicPr>
        <p:blipFill>
          <a:blip r:embed="rId4">
            <a:alphaModFix/>
          </a:blip>
          <a:stretch>
            <a:fillRect/>
          </a:stretch>
        </p:blipFill>
        <p:spPr>
          <a:xfrm>
            <a:off x="3625069" y="1620041"/>
            <a:ext cx="3638173" cy="2273868"/>
          </a:xfrm>
          <a:prstGeom prst="rect">
            <a:avLst/>
          </a:prstGeom>
          <a:noFill/>
          <a:ln>
            <a:noFill/>
          </a:ln>
        </p:spPr>
      </p:pic>
      <p:sp>
        <p:nvSpPr>
          <p:cNvPr id="432" name="Google Shape;432;p77"/>
          <p:cNvSpPr txBox="1">
            <a:spLocks noGrp="1"/>
          </p:cNvSpPr>
          <p:nvPr>
            <p:ph type="body" idx="1"/>
          </p:nvPr>
        </p:nvSpPr>
        <p:spPr>
          <a:xfrm>
            <a:off x="4010213" y="1029056"/>
            <a:ext cx="2701500" cy="4926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a:t>Credit Card with matching 4 digits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8"/>
          <p:cNvSpPr txBox="1">
            <a:spLocks noGrp="1"/>
          </p:cNvSpPr>
          <p:nvPr>
            <p:ph type="title"/>
          </p:nvPr>
        </p:nvSpPr>
        <p:spPr>
          <a:xfrm>
            <a:off x="516746" y="-77766"/>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Proof of Payment Example </a:t>
            </a:r>
            <a:endParaRPr sz="3000"/>
          </a:p>
        </p:txBody>
      </p:sp>
      <p:sp>
        <p:nvSpPr>
          <p:cNvPr id="439" name="Google Shape;439;p78"/>
          <p:cNvSpPr txBox="1">
            <a:spLocks noGrp="1"/>
          </p:cNvSpPr>
          <p:nvPr>
            <p:ph type="body" idx="1"/>
          </p:nvPr>
        </p:nvSpPr>
        <p:spPr>
          <a:xfrm>
            <a:off x="374739" y="901763"/>
            <a:ext cx="3099300" cy="4926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a:t>Itemized Receipt without CC Info Listed </a:t>
            </a:r>
            <a:endParaRPr/>
          </a:p>
        </p:txBody>
      </p:sp>
      <p:pic>
        <p:nvPicPr>
          <p:cNvPr id="440" name="Google Shape;440;p78"/>
          <p:cNvPicPr preferRelativeResize="0"/>
          <p:nvPr/>
        </p:nvPicPr>
        <p:blipFill>
          <a:blip r:embed="rId3">
            <a:alphaModFix/>
          </a:blip>
          <a:stretch>
            <a:fillRect/>
          </a:stretch>
        </p:blipFill>
        <p:spPr>
          <a:xfrm>
            <a:off x="704663" y="1262851"/>
            <a:ext cx="2314445" cy="3676650"/>
          </a:xfrm>
          <a:prstGeom prst="rect">
            <a:avLst/>
          </a:prstGeom>
          <a:noFill/>
          <a:ln>
            <a:noFill/>
          </a:ln>
        </p:spPr>
      </p:pic>
      <p:pic>
        <p:nvPicPr>
          <p:cNvPr id="441" name="Google Shape;441;p78"/>
          <p:cNvPicPr preferRelativeResize="0"/>
          <p:nvPr/>
        </p:nvPicPr>
        <p:blipFill>
          <a:blip r:embed="rId4">
            <a:alphaModFix/>
          </a:blip>
          <a:stretch>
            <a:fillRect/>
          </a:stretch>
        </p:blipFill>
        <p:spPr>
          <a:xfrm>
            <a:off x="4633235" y="1366763"/>
            <a:ext cx="2983324" cy="3676650"/>
          </a:xfrm>
          <a:prstGeom prst="rect">
            <a:avLst/>
          </a:prstGeom>
          <a:noFill/>
          <a:ln>
            <a:noFill/>
          </a:ln>
        </p:spPr>
      </p:pic>
      <p:sp>
        <p:nvSpPr>
          <p:cNvPr id="442" name="Google Shape;442;p78"/>
          <p:cNvSpPr txBox="1">
            <a:spLocks noGrp="1"/>
          </p:cNvSpPr>
          <p:nvPr>
            <p:ph type="body" idx="1"/>
          </p:nvPr>
        </p:nvSpPr>
        <p:spPr>
          <a:xfrm>
            <a:off x="4354551" y="834500"/>
            <a:ext cx="3928800" cy="492600"/>
          </a:xfrm>
          <a:prstGeom prst="rect">
            <a:avLst/>
          </a:prstGeom>
        </p:spPr>
        <p:txBody>
          <a:bodyPr spcFirstLastPara="1" wrap="square" lIns="34275" tIns="34275" rIns="68575" bIns="34275" anchor="t" anchorCtr="0">
            <a:noAutofit/>
          </a:bodyPr>
          <a:lstStyle/>
          <a:p>
            <a:pPr marL="0" lvl="0" indent="0" algn="l" rtl="0">
              <a:spcBef>
                <a:spcPts val="1000"/>
              </a:spcBef>
              <a:spcAft>
                <a:spcPts val="0"/>
              </a:spcAft>
              <a:buNone/>
            </a:pPr>
            <a:r>
              <a:rPr lang="en"/>
              <a:t>Redacted bank statement showing the charge &amp; the name of the individual being reimbursed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52"/>
          <p:cNvGrpSpPr/>
          <p:nvPr/>
        </p:nvGrpSpPr>
        <p:grpSpPr>
          <a:xfrm>
            <a:off x="3266061" y="685824"/>
            <a:ext cx="3354827" cy="3409900"/>
            <a:chOff x="1192448" y="33"/>
            <a:chExt cx="4473102" cy="4546533"/>
          </a:xfrm>
        </p:grpSpPr>
        <p:sp>
          <p:nvSpPr>
            <p:cNvPr id="240" name="Google Shape;240;p52"/>
            <p:cNvSpPr/>
            <p:nvPr/>
          </p:nvSpPr>
          <p:spPr>
            <a:xfrm>
              <a:off x="2816200" y="33"/>
              <a:ext cx="1225599" cy="796639"/>
            </a:xfrm>
            <a:prstGeom prst="roundRect">
              <a:avLst>
                <a:gd name="adj" fmla="val 16667"/>
              </a:avLst>
            </a:prstGeom>
            <a:solidFill>
              <a:srgbClr val="2B2B8A"/>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1" name="Google Shape;241;p52"/>
            <p:cNvSpPr txBox="1"/>
            <p:nvPr/>
          </p:nvSpPr>
          <p:spPr>
            <a:xfrm>
              <a:off x="2855089" y="38922"/>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Accounting Services</a:t>
              </a:r>
              <a:endParaRPr sz="1100"/>
            </a:p>
          </p:txBody>
        </p:sp>
        <p:sp>
          <p:nvSpPr>
            <p:cNvPr id="242" name="Google Shape;242;p52"/>
            <p:cNvSpPr/>
            <p:nvPr/>
          </p:nvSpPr>
          <p:spPr>
            <a:xfrm>
              <a:off x="1554053" y="398353"/>
              <a:ext cx="3749893" cy="3749893"/>
            </a:xfrm>
            <a:custGeom>
              <a:avLst/>
              <a:gdLst/>
              <a:ahLst/>
              <a:cxnLst/>
              <a:rect l="l" t="t" r="r" b="b"/>
              <a:pathLst>
                <a:path w="120000" h="120000" extrusionOk="0">
                  <a:moveTo>
                    <a:pt x="79860" y="3382"/>
                  </a:moveTo>
                  <a:lnTo>
                    <a:pt x="79860" y="3382"/>
                  </a:lnTo>
                  <a:cubicBezTo>
                    <a:pt x="88122" y="6280"/>
                    <a:pt x="95650" y="10951"/>
                    <a:pt x="101915" y="17068"/>
                  </a:cubicBezTo>
                </a:path>
              </a:pathLst>
            </a:custGeom>
            <a:noFill/>
            <a:ln w="9525" cap="flat" cmpd="sng">
              <a:solidFill>
                <a:srgbClr val="2D2D9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3" name="Google Shape;243;p52"/>
            <p:cNvSpPr/>
            <p:nvPr/>
          </p:nvSpPr>
          <p:spPr>
            <a:xfrm>
              <a:off x="4439951" y="937506"/>
              <a:ext cx="1225599" cy="796639"/>
            </a:xfrm>
            <a:prstGeom prst="roundRect">
              <a:avLst>
                <a:gd name="adj" fmla="val 16667"/>
              </a:avLst>
            </a:prstGeom>
            <a:solidFill>
              <a:srgbClr val="3A3A9B"/>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p52"/>
            <p:cNvSpPr txBox="1"/>
            <p:nvPr/>
          </p:nvSpPr>
          <p:spPr>
            <a:xfrm>
              <a:off x="4478840" y="976395"/>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Accounts Payable (A/P)</a:t>
              </a:r>
              <a:endParaRPr sz="1100"/>
            </a:p>
          </p:txBody>
        </p:sp>
        <p:sp>
          <p:nvSpPr>
            <p:cNvPr id="245" name="Google Shape;245;p52"/>
            <p:cNvSpPr/>
            <p:nvPr/>
          </p:nvSpPr>
          <p:spPr>
            <a:xfrm>
              <a:off x="1554053" y="398353"/>
              <a:ext cx="3749893" cy="3749893"/>
            </a:xfrm>
            <a:custGeom>
              <a:avLst/>
              <a:gdLst/>
              <a:ahLst/>
              <a:cxnLst/>
              <a:rect l="l" t="t" r="r" b="b"/>
              <a:pathLst>
                <a:path w="120000" h="120000" extrusionOk="0">
                  <a:moveTo>
                    <a:pt x="117564" y="43077"/>
                  </a:moveTo>
                  <a:lnTo>
                    <a:pt x="117564" y="43077"/>
                  </a:lnTo>
                  <a:cubicBezTo>
                    <a:pt x="120812" y="54125"/>
                    <a:pt x="120812" y="65874"/>
                    <a:pt x="117564" y="76922"/>
                  </a:cubicBezTo>
                </a:path>
              </a:pathLst>
            </a:custGeom>
            <a:noFill/>
            <a:ln w="9525" cap="flat" cmpd="sng">
              <a:solidFill>
                <a:srgbClr val="3C3CA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6" name="Google Shape;246;p52"/>
            <p:cNvSpPr/>
            <p:nvPr/>
          </p:nvSpPr>
          <p:spPr>
            <a:xfrm>
              <a:off x="4439951" y="2812453"/>
              <a:ext cx="1225599" cy="796639"/>
            </a:xfrm>
            <a:prstGeom prst="roundRect">
              <a:avLst>
                <a:gd name="adj" fmla="val 16667"/>
              </a:avLst>
            </a:prstGeom>
            <a:solidFill>
              <a:srgbClr val="4A4AAC"/>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7" name="Google Shape;247;p52"/>
            <p:cNvSpPr txBox="1"/>
            <p:nvPr/>
          </p:nvSpPr>
          <p:spPr>
            <a:xfrm>
              <a:off x="4478840" y="2851342"/>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Budget</a:t>
              </a:r>
              <a:endParaRPr sz="1100"/>
            </a:p>
          </p:txBody>
        </p:sp>
        <p:sp>
          <p:nvSpPr>
            <p:cNvPr id="248" name="Google Shape;248;p52"/>
            <p:cNvSpPr/>
            <p:nvPr/>
          </p:nvSpPr>
          <p:spPr>
            <a:xfrm>
              <a:off x="1554053" y="398353"/>
              <a:ext cx="3749893" cy="3749893"/>
            </a:xfrm>
            <a:custGeom>
              <a:avLst/>
              <a:gdLst/>
              <a:ahLst/>
              <a:cxnLst/>
              <a:rect l="l" t="t" r="r" b="b"/>
              <a:pathLst>
                <a:path w="120000" h="120000" extrusionOk="0">
                  <a:moveTo>
                    <a:pt x="101915" y="102932"/>
                  </a:moveTo>
                  <a:cubicBezTo>
                    <a:pt x="95650" y="109048"/>
                    <a:pt x="88122" y="113720"/>
                    <a:pt x="79860" y="116618"/>
                  </a:cubicBezTo>
                </a:path>
              </a:pathLst>
            </a:custGeom>
            <a:noFill/>
            <a:ln w="9525" cap="flat" cmpd="sng">
              <a:solidFill>
                <a:srgbClr val="4B4BB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9" name="Google Shape;249;p52"/>
            <p:cNvSpPr/>
            <p:nvPr/>
          </p:nvSpPr>
          <p:spPr>
            <a:xfrm>
              <a:off x="2816200" y="3749927"/>
              <a:ext cx="1225599" cy="796639"/>
            </a:xfrm>
            <a:prstGeom prst="roundRect">
              <a:avLst>
                <a:gd name="adj" fmla="val 16667"/>
              </a:avLst>
            </a:prstGeom>
            <a:solidFill>
              <a:srgbClr val="6464B2"/>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0" name="Google Shape;250;p52"/>
            <p:cNvSpPr txBox="1"/>
            <p:nvPr/>
          </p:nvSpPr>
          <p:spPr>
            <a:xfrm>
              <a:off x="2855089" y="3788816"/>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Bursar</a:t>
              </a:r>
              <a:endParaRPr sz="1100"/>
            </a:p>
          </p:txBody>
        </p:sp>
        <p:sp>
          <p:nvSpPr>
            <p:cNvPr id="251" name="Google Shape;251;p52"/>
            <p:cNvSpPr/>
            <p:nvPr/>
          </p:nvSpPr>
          <p:spPr>
            <a:xfrm>
              <a:off x="1554053" y="398353"/>
              <a:ext cx="3749893" cy="3749893"/>
            </a:xfrm>
            <a:custGeom>
              <a:avLst/>
              <a:gdLst/>
              <a:ahLst/>
              <a:cxnLst/>
              <a:rect l="l" t="t" r="r" b="b"/>
              <a:pathLst>
                <a:path w="120000" h="120000" extrusionOk="0">
                  <a:moveTo>
                    <a:pt x="40140" y="116618"/>
                  </a:moveTo>
                  <a:cubicBezTo>
                    <a:pt x="31878" y="113720"/>
                    <a:pt x="24350" y="109049"/>
                    <a:pt x="18085" y="102932"/>
                  </a:cubicBezTo>
                </a:path>
              </a:pathLst>
            </a:custGeom>
            <a:noFill/>
            <a:ln w="9525" cap="flat" cmpd="sng">
              <a:solidFill>
                <a:srgbClr val="6464B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2" name="Google Shape;252;p52"/>
            <p:cNvSpPr/>
            <p:nvPr/>
          </p:nvSpPr>
          <p:spPr>
            <a:xfrm>
              <a:off x="1192448" y="2812453"/>
              <a:ext cx="1225599" cy="796639"/>
            </a:xfrm>
            <a:prstGeom prst="roundRect">
              <a:avLst>
                <a:gd name="adj" fmla="val 16667"/>
              </a:avLst>
            </a:prstGeom>
            <a:solidFill>
              <a:srgbClr val="7F7FB8"/>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3" name="Google Shape;253;p52"/>
            <p:cNvSpPr txBox="1"/>
            <p:nvPr/>
          </p:nvSpPr>
          <p:spPr>
            <a:xfrm>
              <a:off x="1192483" y="2851384"/>
              <a:ext cx="1225500" cy="71880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Contracting &amp; Procurement</a:t>
              </a:r>
              <a:endParaRPr sz="1100"/>
            </a:p>
          </p:txBody>
        </p:sp>
        <p:sp>
          <p:nvSpPr>
            <p:cNvPr id="254" name="Google Shape;254;p52"/>
            <p:cNvSpPr/>
            <p:nvPr/>
          </p:nvSpPr>
          <p:spPr>
            <a:xfrm>
              <a:off x="1554053" y="398353"/>
              <a:ext cx="3749893" cy="3749893"/>
            </a:xfrm>
            <a:custGeom>
              <a:avLst/>
              <a:gdLst/>
              <a:ahLst/>
              <a:cxnLst/>
              <a:rect l="l" t="t" r="r" b="b"/>
              <a:pathLst>
                <a:path w="120000" h="120000" extrusionOk="0">
                  <a:moveTo>
                    <a:pt x="2436" y="76923"/>
                  </a:moveTo>
                  <a:lnTo>
                    <a:pt x="2436" y="76923"/>
                  </a:lnTo>
                  <a:cubicBezTo>
                    <a:pt x="-812" y="65875"/>
                    <a:pt x="-812" y="54126"/>
                    <a:pt x="2436" y="43078"/>
                  </a:cubicBezTo>
                </a:path>
              </a:pathLst>
            </a:custGeom>
            <a:noFill/>
            <a:ln w="9525" cap="flat" cmpd="sng">
              <a:solidFill>
                <a:srgbClr val="7F7FB8"/>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5" name="Google Shape;255;p52"/>
            <p:cNvSpPr/>
            <p:nvPr/>
          </p:nvSpPr>
          <p:spPr>
            <a:xfrm>
              <a:off x="1192448" y="937506"/>
              <a:ext cx="1225599" cy="796639"/>
            </a:xfrm>
            <a:prstGeom prst="roundRect">
              <a:avLst>
                <a:gd name="adj" fmla="val 16667"/>
              </a:avLst>
            </a:prstGeom>
            <a:solidFill>
              <a:srgbClr val="9898BF"/>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6" name="Google Shape;256;p52"/>
            <p:cNvSpPr txBox="1"/>
            <p:nvPr/>
          </p:nvSpPr>
          <p:spPr>
            <a:xfrm>
              <a:off x="1231337" y="976395"/>
              <a:ext cx="1147821" cy="71886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chemeClr val="lt1"/>
                </a:buClr>
                <a:buSzPts val="1100"/>
                <a:buFont typeface="Georgia"/>
                <a:buNone/>
              </a:pPr>
              <a:r>
                <a:rPr lang="en" sz="1100" b="0" i="0" u="none" strike="noStrike" cap="none">
                  <a:solidFill>
                    <a:schemeClr val="lt1"/>
                  </a:solidFill>
                  <a:latin typeface="Georgia"/>
                  <a:ea typeface="Georgia"/>
                  <a:cs typeface="Georgia"/>
                  <a:sym typeface="Georgia"/>
                </a:rPr>
                <a:t>Payroll</a:t>
              </a:r>
              <a:endParaRPr sz="1100"/>
            </a:p>
          </p:txBody>
        </p:sp>
        <p:sp>
          <p:nvSpPr>
            <p:cNvPr id="257" name="Google Shape;257;p52"/>
            <p:cNvSpPr/>
            <p:nvPr/>
          </p:nvSpPr>
          <p:spPr>
            <a:xfrm>
              <a:off x="1554053" y="398353"/>
              <a:ext cx="3749893" cy="3749893"/>
            </a:xfrm>
            <a:custGeom>
              <a:avLst/>
              <a:gdLst/>
              <a:ahLst/>
              <a:cxnLst/>
              <a:rect l="l" t="t" r="r" b="b"/>
              <a:pathLst>
                <a:path w="120000" h="120000" extrusionOk="0">
                  <a:moveTo>
                    <a:pt x="18085" y="17068"/>
                  </a:moveTo>
                  <a:lnTo>
                    <a:pt x="18085" y="17068"/>
                  </a:lnTo>
                  <a:cubicBezTo>
                    <a:pt x="24350" y="10952"/>
                    <a:pt x="31878" y="6280"/>
                    <a:pt x="40140" y="3382"/>
                  </a:cubicBezTo>
                </a:path>
              </a:pathLst>
            </a:custGeom>
            <a:noFill/>
            <a:ln w="9525" cap="flat" cmpd="sng">
              <a:solidFill>
                <a:srgbClr val="9797BE"/>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58" name="Google Shape;258;p52"/>
          <p:cNvSpPr txBox="1"/>
          <p:nvPr/>
        </p:nvSpPr>
        <p:spPr>
          <a:xfrm>
            <a:off x="4400550" y="2078831"/>
            <a:ext cx="1085850" cy="62388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rgbClr val="000000"/>
              </a:buClr>
              <a:buSzPts val="1800"/>
              <a:buFont typeface="Georgia"/>
              <a:buNone/>
            </a:pPr>
            <a:r>
              <a:rPr lang="en" sz="1800" b="0" i="0" u="none" strike="noStrike" cap="none">
                <a:solidFill>
                  <a:srgbClr val="000000"/>
                </a:solidFill>
                <a:latin typeface="Georgia"/>
                <a:ea typeface="Georgia"/>
                <a:cs typeface="Georgia"/>
                <a:sym typeface="Georgia"/>
              </a:rPr>
              <a:t>Finance Division</a:t>
            </a:r>
            <a:endParaRPr sz="1100"/>
          </a:p>
        </p:txBody>
      </p:sp>
      <p:sp>
        <p:nvSpPr>
          <p:cNvPr id="259" name="Google Shape;259;p52"/>
          <p:cNvSpPr txBox="1"/>
          <p:nvPr/>
        </p:nvSpPr>
        <p:spPr>
          <a:xfrm>
            <a:off x="135272" y="256548"/>
            <a:ext cx="29871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i="0" u="none" strike="noStrike" cap="none">
                <a:solidFill>
                  <a:srgbClr val="3B1808"/>
                </a:solidFill>
                <a:latin typeface="Source Sans Pro"/>
                <a:ea typeface="Source Sans Pro"/>
                <a:cs typeface="Source Sans Pro"/>
                <a:sym typeface="Source Sans Pro"/>
              </a:rPr>
              <a:t>Finance Division</a:t>
            </a:r>
            <a:endParaRPr b="1">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9"/>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Memberships/Subscriptions </a:t>
            </a:r>
            <a:endParaRPr sz="3000"/>
          </a:p>
        </p:txBody>
      </p:sp>
      <p:sp>
        <p:nvSpPr>
          <p:cNvPr id="448" name="Google Shape;448;p79"/>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30200" algn="l" rtl="0">
              <a:lnSpc>
                <a:spcPct val="150000"/>
              </a:lnSpc>
              <a:spcBef>
                <a:spcPts val="1200"/>
              </a:spcBef>
              <a:spcAft>
                <a:spcPts val="0"/>
              </a:spcAft>
              <a:buSzPts val="1600"/>
              <a:buChar char="●"/>
            </a:pPr>
            <a:r>
              <a:rPr lang="en" sz="1600" b="1"/>
              <a:t>Memberships/Subscriptions spanning two fiscal years: FY 25-FY 26 or purely for FY 26</a:t>
            </a:r>
            <a:endParaRPr sz="1600" b="1"/>
          </a:p>
          <a:p>
            <a:pPr marL="914400" lvl="1" indent="-330200" algn="l" rtl="0">
              <a:lnSpc>
                <a:spcPct val="150000"/>
              </a:lnSpc>
              <a:spcBef>
                <a:spcPts val="0"/>
              </a:spcBef>
              <a:spcAft>
                <a:spcPts val="0"/>
              </a:spcAft>
              <a:buSzPts val="1600"/>
              <a:buChar char="○"/>
            </a:pPr>
            <a:r>
              <a:rPr lang="en" sz="1600"/>
              <a:t>For ex. Spanning from June 1, 2025 – June 1, 2026 or July 1, 2025 – July 1, 2026 </a:t>
            </a:r>
            <a:endParaRPr sz="1600"/>
          </a:p>
          <a:p>
            <a:pPr marL="914400" lvl="1" indent="-330200" algn="l" rtl="0">
              <a:lnSpc>
                <a:spcPct val="150000"/>
              </a:lnSpc>
              <a:spcBef>
                <a:spcPts val="0"/>
              </a:spcBef>
              <a:spcAft>
                <a:spcPts val="0"/>
              </a:spcAft>
              <a:buSzPts val="1600"/>
              <a:buChar char="○"/>
            </a:pPr>
            <a:r>
              <a:rPr lang="en" sz="1600"/>
              <a:t>Must be processed and paid by June 30th </a:t>
            </a:r>
            <a:endParaRPr sz="1600"/>
          </a:p>
          <a:p>
            <a:pPr marL="1371600" lvl="2" indent="-330200" algn="l" rtl="0">
              <a:lnSpc>
                <a:spcPct val="150000"/>
              </a:lnSpc>
              <a:spcBef>
                <a:spcPts val="0"/>
              </a:spcBef>
              <a:spcAft>
                <a:spcPts val="0"/>
              </a:spcAft>
              <a:buSzPts val="1600"/>
              <a:buChar char="■"/>
            </a:pPr>
            <a:r>
              <a:rPr lang="en" sz="1600" u="sng"/>
              <a:t>NOTE: It must be processed &amp; paid by June 30th in order to be reflected in FY25 &amp; utilize SDE Dates (start &amp; end date) </a:t>
            </a:r>
            <a:endParaRPr sz="1600" u="sng"/>
          </a:p>
          <a:p>
            <a:pPr marL="0" lvl="0" indent="0" algn="l" rtl="0">
              <a:spcBef>
                <a:spcPts val="12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0"/>
          <p:cNvSpPr txBox="1">
            <a:spLocks noGrp="1"/>
          </p:cNvSpPr>
          <p:nvPr>
            <p:ph type="title"/>
          </p:nvPr>
        </p:nvSpPr>
        <p:spPr>
          <a:xfrm>
            <a:off x="510248" y="91100"/>
            <a:ext cx="6853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Employee Travel - Overnight &amp; Day  </a:t>
            </a:r>
            <a:endParaRPr/>
          </a:p>
        </p:txBody>
      </p:sp>
      <p:sp>
        <p:nvSpPr>
          <p:cNvPr id="454" name="Google Shape;454;p80"/>
          <p:cNvSpPr txBox="1">
            <a:spLocks noGrp="1"/>
          </p:cNvSpPr>
          <p:nvPr>
            <p:ph type="body" idx="1"/>
          </p:nvPr>
        </p:nvSpPr>
        <p:spPr>
          <a:xfrm>
            <a:off x="-37350" y="1088700"/>
            <a:ext cx="91440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SzPts val="1200"/>
              <a:buChar char="●"/>
            </a:pPr>
            <a:r>
              <a:rPr lang="en" sz="1200">
                <a:solidFill>
                  <a:srgbClr val="441809"/>
                </a:solidFill>
              </a:rPr>
              <a:t>Monday, June 30th— last day to submit any Concur expense reports to be processed for FY 25</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Keep in mind that you need to allow sufficient processing time for travel requests to be fully approved with encumbrance #s.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t>If deadline is missed, Accounting Services will capture and analyze the expense for reporting in the proper fiscal year. </a:t>
            </a:r>
            <a:endParaRPr sz="1200">
              <a:solidFill>
                <a:srgbClr val="441809"/>
              </a:solidFill>
            </a:endParaRPr>
          </a:p>
          <a:p>
            <a:pPr marL="342900" lvl="0" indent="0" algn="l" rtl="0">
              <a:lnSpc>
                <a:spcPct val="150000"/>
              </a:lnSpc>
              <a:spcBef>
                <a:spcPts val="1200"/>
              </a:spcBef>
              <a:spcAft>
                <a:spcPts val="0"/>
              </a:spcAft>
              <a:buNone/>
            </a:pPr>
            <a:endParaRPr sz="1200">
              <a:solidFill>
                <a:srgbClr val="441809"/>
              </a:solidFill>
            </a:endParaRPr>
          </a:p>
          <a:p>
            <a:pPr marL="342900" lvl="0" indent="-241300" algn="l" rtl="0">
              <a:lnSpc>
                <a:spcPct val="150000"/>
              </a:lnSpc>
              <a:spcBef>
                <a:spcPts val="0"/>
              </a:spcBef>
              <a:spcAft>
                <a:spcPts val="0"/>
              </a:spcAft>
              <a:buSzPts val="1200"/>
              <a:buChar char="●"/>
            </a:pPr>
            <a:r>
              <a:rPr lang="en" sz="1200">
                <a:solidFill>
                  <a:srgbClr val="4C2106"/>
                </a:solidFill>
              </a:rPr>
              <a:t>Review any open encumbrances — confirm expense reports have been submitted &amp; fully approved </a:t>
            </a:r>
            <a:endParaRPr sz="1200">
              <a:solidFill>
                <a:srgbClr val="4C2106"/>
              </a:solidFill>
            </a:endParaRPr>
          </a:p>
          <a:p>
            <a:pPr marL="685800" lvl="1" indent="-241300" algn="l" rtl="0">
              <a:lnSpc>
                <a:spcPct val="150000"/>
              </a:lnSpc>
              <a:spcBef>
                <a:spcPts val="0"/>
              </a:spcBef>
              <a:spcAft>
                <a:spcPts val="0"/>
              </a:spcAft>
              <a:buSzPts val="1200"/>
              <a:buChar char="○"/>
            </a:pPr>
            <a:r>
              <a:rPr lang="en" sz="1200">
                <a:solidFill>
                  <a:srgbClr val="4C2106"/>
                </a:solidFill>
              </a:rPr>
              <a:t>Once the report has been fully approved in Concur (sent for payment status), </a:t>
            </a:r>
            <a:r>
              <a:rPr lang="en" sz="1200" u="sng">
                <a:solidFill>
                  <a:schemeClr val="hlink"/>
                </a:solidFill>
                <a:hlinkClick r:id="rId3"/>
              </a:rPr>
              <a:t>Close Out Your Request</a:t>
            </a:r>
            <a:r>
              <a:rPr lang="en" sz="1200">
                <a:solidFill>
                  <a:srgbClr val="441809"/>
                </a:solidFill>
              </a:rPr>
              <a:t>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If you closed out your request and notice the budget is still held up, there may be an error — email </a:t>
            </a:r>
            <a:r>
              <a:rPr lang="en" sz="1200" u="sng">
                <a:solidFill>
                  <a:schemeClr val="hlink"/>
                </a:solidFill>
                <a:hlinkClick r:id="rId4"/>
              </a:rPr>
              <a:t>asktravel@rowan.edu</a:t>
            </a:r>
            <a:r>
              <a:rPr lang="en" sz="1200">
                <a:solidFill>
                  <a:srgbClr val="441809"/>
                </a:solidFill>
              </a:rPr>
              <a:t> </a:t>
            </a:r>
            <a:endParaRPr sz="1200">
              <a:solidFill>
                <a:srgbClr val="441809"/>
              </a:solidFill>
            </a:endParaRPr>
          </a:p>
          <a:p>
            <a:pPr marL="685800" lvl="0" indent="0" algn="l" rtl="0">
              <a:lnSpc>
                <a:spcPct val="150000"/>
              </a:lnSpc>
              <a:spcBef>
                <a:spcPts val="0"/>
              </a:spcBef>
              <a:spcAft>
                <a:spcPts val="0"/>
              </a:spcAft>
              <a:buNone/>
            </a:pPr>
            <a:endParaRPr sz="1200">
              <a:solidFill>
                <a:srgbClr val="441809"/>
              </a:solidFill>
            </a:endParaRPr>
          </a:p>
          <a:p>
            <a:pPr marL="342900" lvl="0" indent="-241300" algn="l" rtl="0">
              <a:lnSpc>
                <a:spcPct val="150000"/>
              </a:lnSpc>
              <a:spcBef>
                <a:spcPts val="0"/>
              </a:spcBef>
              <a:spcAft>
                <a:spcPts val="0"/>
              </a:spcAft>
              <a:buSzPts val="1200"/>
              <a:buChar char="●"/>
            </a:pPr>
            <a:r>
              <a:rPr lang="en" sz="1200">
                <a:solidFill>
                  <a:srgbClr val="441809"/>
                </a:solidFill>
              </a:rPr>
              <a:t>To avoid processing delays: </a:t>
            </a:r>
            <a:endParaRPr sz="1200">
              <a:solidFill>
                <a:srgbClr val="441809"/>
              </a:solidFill>
            </a:endParaRPr>
          </a:p>
          <a:p>
            <a:pPr marL="685800" lvl="1" indent="-241300" algn="l" rtl="0">
              <a:lnSpc>
                <a:spcPct val="150000"/>
              </a:lnSpc>
              <a:spcBef>
                <a:spcPts val="0"/>
              </a:spcBef>
              <a:spcAft>
                <a:spcPts val="0"/>
              </a:spcAft>
              <a:buSzPts val="1200"/>
              <a:buChar char="○"/>
            </a:pPr>
            <a:r>
              <a:rPr lang="en" sz="1200">
                <a:solidFill>
                  <a:srgbClr val="441809"/>
                </a:solidFill>
              </a:rPr>
              <a:t>Cost Object Approvers (COA) in Concur — </a:t>
            </a:r>
            <a:r>
              <a:rPr lang="en" sz="1200" b="1">
                <a:solidFill>
                  <a:srgbClr val="441809"/>
                </a:solidFill>
              </a:rPr>
              <a:t>verify there is sufficient budget in the foapal lines before approving reports</a:t>
            </a:r>
            <a:r>
              <a:rPr lang="en" sz="1200">
                <a:solidFill>
                  <a:srgbClr val="441809"/>
                </a:solidFill>
              </a:rPr>
              <a:t> to avoid Non-Sufficient Fund (NSF) issues. If you need to move budget, have it moved prior to submitting the report.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Ensure all required documentation is attached – utilize </a:t>
            </a:r>
            <a:r>
              <a:rPr lang="en" sz="1200" u="sng">
                <a:solidFill>
                  <a:schemeClr val="hlink"/>
                </a:solidFill>
                <a:hlinkClick r:id="rId5"/>
              </a:rPr>
              <a:t>Expense Report Tip Sheet</a:t>
            </a:r>
            <a:r>
              <a:rPr lang="en" sz="1200">
                <a:solidFill>
                  <a:srgbClr val="441809"/>
                </a:solidFill>
              </a:rPr>
              <a:t> and visit </a:t>
            </a:r>
            <a:r>
              <a:rPr lang="en" sz="1200" u="sng">
                <a:solidFill>
                  <a:schemeClr val="hlink"/>
                </a:solidFill>
                <a:hlinkClick r:id="rId6"/>
              </a:rPr>
              <a:t>Employee Travel</a:t>
            </a:r>
            <a:r>
              <a:rPr lang="en" sz="1200">
                <a:solidFill>
                  <a:srgbClr val="441809"/>
                </a:solidFill>
              </a:rPr>
              <a:t> for more resources   </a:t>
            </a:r>
            <a:endParaRPr sz="1200">
              <a:solidFill>
                <a:srgbClr val="441809"/>
              </a:solidFill>
            </a:endParaRPr>
          </a:p>
          <a:p>
            <a:pPr marL="342900" lvl="0" indent="0" algn="l" rtl="0">
              <a:lnSpc>
                <a:spcPct val="150000"/>
              </a:lnSpc>
              <a:spcBef>
                <a:spcPts val="0"/>
              </a:spcBef>
              <a:spcAft>
                <a:spcPts val="0"/>
              </a:spcAft>
              <a:buNone/>
            </a:pPr>
            <a:endParaRPr sz="1200">
              <a:solidFill>
                <a:srgbClr val="441809"/>
              </a:solidFill>
            </a:endParaRPr>
          </a:p>
          <a:p>
            <a:pPr marL="342900" lvl="0" indent="0" algn="l" rtl="0">
              <a:spcBef>
                <a:spcPts val="0"/>
              </a:spcBef>
              <a:spcAft>
                <a:spcPts val="0"/>
              </a:spcAft>
              <a:buNone/>
            </a:pPr>
            <a:endParaRPr sz="1900"/>
          </a:p>
        </p:txBody>
      </p:sp>
    </p:spTree>
  </p:cSld>
  <p:clrMapOvr>
    <a:masterClrMapping/>
  </p:clrMapOvr>
  <p:transition spd="med">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81"/>
          <p:cNvSpPr txBox="1">
            <a:spLocks noGrp="1"/>
          </p:cNvSpPr>
          <p:nvPr>
            <p:ph type="title"/>
          </p:nvPr>
        </p:nvSpPr>
        <p:spPr>
          <a:xfrm>
            <a:off x="510250" y="91100"/>
            <a:ext cx="78180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Concur Travel Encumbrances - For Employees</a:t>
            </a:r>
            <a:endParaRPr/>
          </a:p>
        </p:txBody>
      </p:sp>
      <p:sp>
        <p:nvSpPr>
          <p:cNvPr id="460" name="Google Shape;460;p81"/>
          <p:cNvSpPr txBox="1">
            <a:spLocks noGrp="1"/>
          </p:cNvSpPr>
          <p:nvPr>
            <p:ph type="body" idx="1"/>
          </p:nvPr>
        </p:nvSpPr>
        <p:spPr>
          <a:xfrm>
            <a:off x="169800" y="108870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50000"/>
              </a:lnSpc>
              <a:spcBef>
                <a:spcPts val="0"/>
              </a:spcBef>
              <a:spcAft>
                <a:spcPts val="0"/>
              </a:spcAft>
              <a:buClr>
                <a:srgbClr val="441809"/>
              </a:buClr>
              <a:buSzPts val="1200"/>
              <a:buChar char="●"/>
            </a:pPr>
            <a:r>
              <a:rPr lang="en" sz="1200">
                <a:solidFill>
                  <a:srgbClr val="441809"/>
                </a:solidFill>
              </a:rPr>
              <a:t>FY 25 encumbrances do not roll over into FY 26 — this cannot be changed due to Banner systematically closing out the encumbrances for the fiscal year-end roll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Due to this, if your trip is still multiple months away &amp; you will not be charging any of the expenses before June 30th, we recommend not submitting your Travel Request until after June 30th. </a:t>
            </a:r>
            <a:endParaRPr sz="1200">
              <a:solidFill>
                <a:srgbClr val="441809"/>
              </a:solidFill>
            </a:endParaRPr>
          </a:p>
          <a:p>
            <a:pPr marL="342900" lvl="0" indent="0" algn="l" rtl="0">
              <a:lnSpc>
                <a:spcPct val="150000"/>
              </a:lnSpc>
              <a:spcBef>
                <a:spcPts val="0"/>
              </a:spcBef>
              <a:spcAft>
                <a:spcPts val="0"/>
              </a:spcAft>
              <a:buNone/>
            </a:pPr>
            <a:endParaRPr sz="1200">
              <a:solidFill>
                <a:srgbClr val="441809"/>
              </a:solidFill>
            </a:endParaRPr>
          </a:p>
          <a:p>
            <a:pPr marL="342900" lvl="0" indent="-241300" algn="l" rtl="0">
              <a:lnSpc>
                <a:spcPct val="150000"/>
              </a:lnSpc>
              <a:spcBef>
                <a:spcPts val="0"/>
              </a:spcBef>
              <a:spcAft>
                <a:spcPts val="0"/>
              </a:spcAft>
              <a:buClr>
                <a:srgbClr val="441809"/>
              </a:buClr>
              <a:buSzPts val="1200"/>
              <a:buChar char="●"/>
            </a:pPr>
            <a:r>
              <a:rPr lang="en" sz="1200" b="1">
                <a:solidFill>
                  <a:srgbClr val="441809"/>
                </a:solidFill>
              </a:rPr>
              <a:t>If submitting an FY 26 Travel Request in FY 25</a:t>
            </a:r>
            <a:r>
              <a:rPr lang="en" sz="1200">
                <a:solidFill>
                  <a:srgbClr val="441809"/>
                </a:solidFill>
              </a:rPr>
              <a:t>: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u="sng">
                <a:solidFill>
                  <a:srgbClr val="441809"/>
                </a:solidFill>
              </a:rPr>
              <a:t>Before June 30th</a:t>
            </a:r>
            <a:r>
              <a:rPr lang="en" sz="1200">
                <a:solidFill>
                  <a:srgbClr val="441809"/>
                </a:solidFill>
              </a:rPr>
              <a:t> - include all predicted travel expenses on the request, but only include amounts for the expenses that will be charged in FY 25 and will be included in the encumbrance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u="sng">
                <a:solidFill>
                  <a:srgbClr val="441809"/>
                </a:solidFill>
              </a:rPr>
              <a:t>After July 1st</a:t>
            </a:r>
            <a:r>
              <a:rPr lang="en" sz="1200">
                <a:solidFill>
                  <a:srgbClr val="441809"/>
                </a:solidFill>
              </a:rPr>
              <a:t> – submit another Travel Request as “extension of prior trip” </a:t>
            </a:r>
            <a:endParaRPr sz="1200">
              <a:solidFill>
                <a:srgbClr val="441809"/>
              </a:solidFill>
            </a:endParaRPr>
          </a:p>
          <a:p>
            <a:pPr marL="1028700" lvl="2" indent="-241300" algn="l" rtl="0">
              <a:lnSpc>
                <a:spcPct val="150000"/>
              </a:lnSpc>
              <a:spcBef>
                <a:spcPts val="0"/>
              </a:spcBef>
              <a:spcAft>
                <a:spcPts val="0"/>
              </a:spcAft>
              <a:buClr>
                <a:srgbClr val="441809"/>
              </a:buClr>
              <a:buSzPts val="1200"/>
              <a:buChar char="■"/>
            </a:pPr>
            <a:r>
              <a:rPr lang="en" sz="1200">
                <a:solidFill>
                  <a:srgbClr val="441809"/>
                </a:solidFill>
              </a:rPr>
              <a:t>Include all travel expenses, but only include amounts for the expenses that will be charged in FY 26 and will be included in the encumbrance </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Only airfare and registration can be submitted as a prepayment for reimbursement. </a:t>
            </a:r>
            <a:endParaRPr sz="1200">
              <a:solidFill>
                <a:srgbClr val="441809"/>
              </a:solidFill>
            </a:endParaRPr>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2"/>
          <p:cNvSpPr txBox="1">
            <a:spLocks noGrp="1"/>
          </p:cNvSpPr>
          <p:nvPr>
            <p:ph type="title"/>
          </p:nvPr>
        </p:nvSpPr>
        <p:spPr>
          <a:xfrm>
            <a:off x="510249" y="45875"/>
            <a:ext cx="79077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Student Travel - Overnight &amp; Day    </a:t>
            </a:r>
            <a:endParaRPr/>
          </a:p>
        </p:txBody>
      </p:sp>
      <p:sp>
        <p:nvSpPr>
          <p:cNvPr id="466" name="Google Shape;466;p82"/>
          <p:cNvSpPr txBox="1">
            <a:spLocks noGrp="1"/>
          </p:cNvSpPr>
          <p:nvPr>
            <p:ph type="body" idx="1"/>
          </p:nvPr>
        </p:nvSpPr>
        <p:spPr>
          <a:xfrm>
            <a:off x="207300" y="856475"/>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125000"/>
              </a:lnSpc>
              <a:spcBef>
                <a:spcPts val="0"/>
              </a:spcBef>
              <a:spcAft>
                <a:spcPts val="0"/>
              </a:spcAft>
              <a:buSzPts val="1200"/>
              <a:buChar char="●"/>
            </a:pPr>
            <a:r>
              <a:rPr lang="en" sz="1200">
                <a:solidFill>
                  <a:srgbClr val="441809"/>
                </a:solidFill>
              </a:rPr>
              <a:t>Monday, June 30th— last day to submit any paper expense reports to be processed for FY 25</a:t>
            </a:r>
            <a:endParaRPr sz="1200">
              <a:solidFill>
                <a:srgbClr val="441809"/>
              </a:solidFill>
            </a:endParaRPr>
          </a:p>
          <a:p>
            <a:pPr marL="685800" lvl="1" indent="-241300" algn="l" rtl="0">
              <a:lnSpc>
                <a:spcPct val="150000"/>
              </a:lnSpc>
              <a:spcBef>
                <a:spcPts val="0"/>
              </a:spcBef>
              <a:spcAft>
                <a:spcPts val="0"/>
              </a:spcAft>
              <a:buClr>
                <a:srgbClr val="441809"/>
              </a:buClr>
              <a:buSzPts val="1200"/>
              <a:buChar char="○"/>
            </a:pPr>
            <a:r>
              <a:rPr lang="en" sz="1200">
                <a:solidFill>
                  <a:srgbClr val="441809"/>
                </a:solidFill>
              </a:rPr>
              <a:t>NOTE: Keep in mind that you need to allow sufficient processing time for travel requests to be fully approved with encumbrance #s. </a:t>
            </a:r>
            <a:endParaRPr sz="1200">
              <a:solidFill>
                <a:srgbClr val="441809"/>
              </a:solidFill>
            </a:endParaRPr>
          </a:p>
          <a:p>
            <a:pPr marL="342900" lvl="0" indent="0" algn="l" rtl="0">
              <a:lnSpc>
                <a:spcPct val="125000"/>
              </a:lnSpc>
              <a:spcBef>
                <a:spcPts val="0"/>
              </a:spcBef>
              <a:spcAft>
                <a:spcPts val="0"/>
              </a:spcAft>
              <a:buNone/>
            </a:pPr>
            <a:endParaRPr sz="1200">
              <a:solidFill>
                <a:srgbClr val="441809"/>
              </a:solidFill>
            </a:endParaRPr>
          </a:p>
          <a:p>
            <a:pPr marL="342900" lvl="0" indent="-241300" algn="l" rtl="0">
              <a:lnSpc>
                <a:spcPct val="125000"/>
              </a:lnSpc>
              <a:spcBef>
                <a:spcPts val="0"/>
              </a:spcBef>
              <a:spcAft>
                <a:spcPts val="0"/>
              </a:spcAft>
              <a:buSzPts val="1200"/>
              <a:buChar char="●"/>
            </a:pPr>
            <a:r>
              <a:rPr lang="en" sz="1200">
                <a:solidFill>
                  <a:srgbClr val="4C2106"/>
                </a:solidFill>
              </a:rPr>
              <a:t>Review any open encumbrances </a:t>
            </a:r>
            <a:endParaRPr sz="1200">
              <a:solidFill>
                <a:srgbClr val="4C2106"/>
              </a:solidFill>
            </a:endParaRPr>
          </a:p>
          <a:p>
            <a:pPr marL="685800" lvl="1" indent="-241300" algn="l" rtl="0">
              <a:lnSpc>
                <a:spcPct val="125000"/>
              </a:lnSpc>
              <a:spcBef>
                <a:spcPts val="0"/>
              </a:spcBef>
              <a:spcAft>
                <a:spcPts val="0"/>
              </a:spcAft>
              <a:buSzPts val="1200"/>
              <a:buChar char="○"/>
            </a:pPr>
            <a:r>
              <a:rPr lang="en" sz="1200">
                <a:solidFill>
                  <a:srgbClr val="4C2106"/>
                </a:solidFill>
              </a:rPr>
              <a:t>Confirm expense reports have been submitted &amp; fully approved – can verify payment status to the student via Banner screen FAIVNDH</a:t>
            </a:r>
            <a:endParaRPr sz="1200">
              <a:solidFill>
                <a:srgbClr val="4C2106"/>
              </a:solidFill>
            </a:endParaRPr>
          </a:p>
          <a:p>
            <a:pPr marL="685800" lvl="1" indent="-241300" algn="l" rtl="0">
              <a:lnSpc>
                <a:spcPct val="125000"/>
              </a:lnSpc>
              <a:spcBef>
                <a:spcPts val="0"/>
              </a:spcBef>
              <a:spcAft>
                <a:spcPts val="0"/>
              </a:spcAft>
              <a:buSzPts val="1200"/>
              <a:buChar char="○"/>
            </a:pPr>
            <a:r>
              <a:rPr lang="en" sz="1200">
                <a:solidFill>
                  <a:srgbClr val="4C2106"/>
                </a:solidFill>
              </a:rPr>
              <a:t>Email </a:t>
            </a:r>
            <a:r>
              <a:rPr lang="en" sz="1200" u="sng">
                <a:solidFill>
                  <a:schemeClr val="hlink"/>
                </a:solidFill>
                <a:hlinkClick r:id="rId3"/>
              </a:rPr>
              <a:t>asktravel@rowan.edu</a:t>
            </a:r>
            <a:r>
              <a:rPr lang="en" sz="1200">
                <a:solidFill>
                  <a:srgbClr val="4C2106"/>
                </a:solidFill>
              </a:rPr>
              <a:t> with the following info to close-out existing encumbrances: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Traveler Name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Encumbrance #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Destination </a:t>
            </a:r>
            <a:endParaRPr sz="1200">
              <a:solidFill>
                <a:srgbClr val="4C2106"/>
              </a:solidFill>
            </a:endParaRPr>
          </a:p>
          <a:p>
            <a:pPr marL="1028700" lvl="2" indent="-241300" algn="l" rtl="0">
              <a:lnSpc>
                <a:spcPct val="125000"/>
              </a:lnSpc>
              <a:spcBef>
                <a:spcPts val="0"/>
              </a:spcBef>
              <a:spcAft>
                <a:spcPts val="0"/>
              </a:spcAft>
              <a:buClr>
                <a:srgbClr val="4C2106"/>
              </a:buClr>
              <a:buSzPts val="1200"/>
              <a:buChar char="■"/>
            </a:pPr>
            <a:r>
              <a:rPr lang="en" sz="1200">
                <a:solidFill>
                  <a:srgbClr val="4C2106"/>
                </a:solidFill>
              </a:rPr>
              <a:t>Reason for closing </a:t>
            </a:r>
            <a:endParaRPr sz="1200">
              <a:solidFill>
                <a:srgbClr val="4C2106"/>
              </a:solidFill>
            </a:endParaRPr>
          </a:p>
          <a:p>
            <a:pPr marL="0" lvl="0" indent="0" algn="l" rtl="0">
              <a:lnSpc>
                <a:spcPct val="125000"/>
              </a:lnSpc>
              <a:spcBef>
                <a:spcPts val="0"/>
              </a:spcBef>
              <a:spcAft>
                <a:spcPts val="0"/>
              </a:spcAft>
              <a:buNone/>
            </a:pPr>
            <a:endParaRPr sz="1200">
              <a:solidFill>
                <a:srgbClr val="4C2106"/>
              </a:solidFill>
            </a:endParaRPr>
          </a:p>
          <a:p>
            <a:pPr marL="342900" lvl="0" indent="-241300" algn="l" rtl="0">
              <a:lnSpc>
                <a:spcPct val="125000"/>
              </a:lnSpc>
              <a:spcBef>
                <a:spcPts val="0"/>
              </a:spcBef>
              <a:spcAft>
                <a:spcPts val="0"/>
              </a:spcAft>
              <a:buSzPts val="1200"/>
              <a:buChar char="●"/>
            </a:pPr>
            <a:r>
              <a:rPr lang="en" sz="1200">
                <a:solidFill>
                  <a:srgbClr val="441809"/>
                </a:solidFill>
              </a:rPr>
              <a:t>To avoid processing delays: </a:t>
            </a:r>
            <a:endParaRPr sz="1200">
              <a:solidFill>
                <a:srgbClr val="441809"/>
              </a:solidFill>
            </a:endParaRPr>
          </a:p>
          <a:p>
            <a:pPr marL="685800" lvl="1" indent="-241300" algn="l" rtl="0">
              <a:lnSpc>
                <a:spcPct val="125000"/>
              </a:lnSpc>
              <a:spcBef>
                <a:spcPts val="0"/>
              </a:spcBef>
              <a:spcAft>
                <a:spcPts val="0"/>
              </a:spcAft>
              <a:buSzPts val="1200"/>
              <a:buChar char="○"/>
            </a:pPr>
            <a:r>
              <a:rPr lang="en" sz="1200" b="1">
                <a:solidFill>
                  <a:srgbClr val="441809"/>
                </a:solidFill>
              </a:rPr>
              <a:t>Verify there is sufficient budget in the foapal lines before approving reports</a:t>
            </a:r>
            <a:r>
              <a:rPr lang="en" sz="1200">
                <a:solidFill>
                  <a:srgbClr val="441809"/>
                </a:solidFill>
              </a:rPr>
              <a:t> to avoid Non-Sufficient Fund (NSF) issues. If you need to move budget, have it moved prior to submitting the report. </a:t>
            </a:r>
            <a:endParaRPr sz="1200" b="1">
              <a:solidFill>
                <a:srgbClr val="441809"/>
              </a:solidFill>
            </a:endParaRPr>
          </a:p>
          <a:p>
            <a:pPr marL="685800" lvl="1" indent="-241300" algn="l" rtl="0">
              <a:lnSpc>
                <a:spcPct val="125000"/>
              </a:lnSpc>
              <a:spcBef>
                <a:spcPts val="0"/>
              </a:spcBef>
              <a:spcAft>
                <a:spcPts val="0"/>
              </a:spcAft>
              <a:buClr>
                <a:srgbClr val="441809"/>
              </a:buClr>
              <a:buSzPts val="1200"/>
              <a:buChar char="○"/>
            </a:pPr>
            <a:r>
              <a:rPr lang="en" sz="1200">
                <a:solidFill>
                  <a:srgbClr val="441809"/>
                </a:solidFill>
              </a:rPr>
              <a:t>Ensure all required documentation is attached to the travel form – utilize </a:t>
            </a:r>
            <a:r>
              <a:rPr lang="en" sz="1200" u="sng">
                <a:solidFill>
                  <a:schemeClr val="hlink"/>
                </a:solidFill>
                <a:hlinkClick r:id="rId4"/>
              </a:rPr>
              <a:t>Expense Report Tip Sheet</a:t>
            </a:r>
            <a:r>
              <a:rPr lang="en" sz="1200">
                <a:solidFill>
                  <a:srgbClr val="441809"/>
                </a:solidFill>
              </a:rPr>
              <a:t> and visit </a:t>
            </a:r>
            <a:r>
              <a:rPr lang="en" sz="1200" u="sng">
                <a:solidFill>
                  <a:schemeClr val="hlink"/>
                </a:solidFill>
                <a:hlinkClick r:id="rId5"/>
              </a:rPr>
              <a:t>Student Travel Webpage </a:t>
            </a:r>
            <a:r>
              <a:rPr lang="en" sz="1200">
                <a:solidFill>
                  <a:srgbClr val="441809"/>
                </a:solidFill>
              </a:rPr>
              <a:t>for more resources   </a:t>
            </a:r>
            <a:endParaRPr sz="1200">
              <a:solidFill>
                <a:srgbClr val="441809"/>
              </a:solidFill>
            </a:endParaRPr>
          </a:p>
        </p:txBody>
      </p:sp>
    </p:spTree>
  </p:cSld>
  <p:clrMapOvr>
    <a:masterClrMapping/>
  </p:clrMapOvr>
  <p:transition spd="med">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8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Payment Verification </a:t>
            </a:r>
            <a:endParaRPr sz="3000"/>
          </a:p>
        </p:txBody>
      </p:sp>
      <p:sp>
        <p:nvSpPr>
          <p:cNvPr id="472" name="Google Shape;472;p83"/>
          <p:cNvSpPr txBox="1">
            <a:spLocks noGrp="1"/>
          </p:cNvSpPr>
          <p:nvPr>
            <p:ph type="body" idx="1"/>
          </p:nvPr>
        </p:nvSpPr>
        <p:spPr>
          <a:xfrm>
            <a:off x="106566" y="901700"/>
            <a:ext cx="8545500" cy="3672000"/>
          </a:xfrm>
          <a:prstGeom prst="rect">
            <a:avLst/>
          </a:prstGeom>
        </p:spPr>
        <p:txBody>
          <a:bodyPr spcFirstLastPara="1" wrap="square" lIns="34275" tIns="34275" rIns="68575" bIns="34275" anchor="t" anchorCtr="0">
            <a:noAutofit/>
          </a:bodyPr>
          <a:lstStyle/>
          <a:p>
            <a:pPr marL="457200" lvl="0" indent="-317500" algn="l" rtl="0">
              <a:lnSpc>
                <a:spcPct val="115000"/>
              </a:lnSpc>
              <a:spcBef>
                <a:spcPts val="800"/>
              </a:spcBef>
              <a:spcAft>
                <a:spcPts val="0"/>
              </a:spcAft>
              <a:buSzPts val="1400"/>
              <a:buChar char="●"/>
            </a:pPr>
            <a:r>
              <a:rPr lang="en"/>
              <a:t>Utilize Banner Screen </a:t>
            </a:r>
            <a:r>
              <a:rPr lang="en" b="1"/>
              <a:t>FOIDOCH</a:t>
            </a:r>
            <a:r>
              <a:rPr lang="en"/>
              <a:t> to review the status of a particular document (can search by a requisition #, a purchase order #, an invoice #, or a check #) </a:t>
            </a:r>
            <a:endParaRPr/>
          </a:p>
          <a:p>
            <a:pPr marL="685800" lvl="0" indent="0" algn="l" rtl="0">
              <a:lnSpc>
                <a:spcPct val="115000"/>
              </a:lnSpc>
              <a:spcBef>
                <a:spcPts val="0"/>
              </a:spcBef>
              <a:spcAft>
                <a:spcPts val="0"/>
              </a:spcAft>
              <a:buNone/>
            </a:pPr>
            <a:endParaRPr sz="1200">
              <a:solidFill>
                <a:srgbClr val="441809"/>
              </a:solidFill>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If invoice states “Receipt Required” = either electronic receiving was not done on a PO or there may be an issue with the receiving document (Y number)</a:t>
            </a:r>
            <a:endParaRPr sz="1200">
              <a:solidFill>
                <a:srgbClr val="441809"/>
              </a:solidFill>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If invoice states “Approved” = direct pay or invoice is approved, but payment has not been disbursed</a:t>
            </a:r>
            <a:endParaRPr sz="1200">
              <a:solidFill>
                <a:srgbClr val="441809"/>
              </a:solidFill>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If invoice states “Paid” = payment has been disbursed  </a:t>
            </a:r>
            <a:endParaRPr sz="1200">
              <a:solidFill>
                <a:srgbClr val="441809"/>
              </a:solidFill>
            </a:endParaRPr>
          </a:p>
          <a:p>
            <a:pPr marL="1028700" lvl="2" indent="-241300" algn="l" rtl="0">
              <a:lnSpc>
                <a:spcPct val="115000"/>
              </a:lnSpc>
              <a:spcBef>
                <a:spcPts val="0"/>
              </a:spcBef>
              <a:spcAft>
                <a:spcPts val="0"/>
              </a:spcAft>
              <a:buClr>
                <a:srgbClr val="441809"/>
              </a:buClr>
              <a:buSzPts val="1200"/>
              <a:buChar char="■"/>
            </a:pPr>
            <a:r>
              <a:rPr lang="en" sz="1200">
                <a:solidFill>
                  <a:srgbClr val="441809"/>
                </a:solidFill>
              </a:rPr>
              <a:t>There will be a corresponding check disbursement document (CHK #) </a:t>
            </a:r>
            <a:endParaRPr sz="1200">
              <a:solidFill>
                <a:srgbClr val="441809"/>
              </a:solidFill>
            </a:endParaRPr>
          </a:p>
          <a:p>
            <a:pPr marL="457200" lvl="0" indent="0" algn="l" rtl="0">
              <a:lnSpc>
                <a:spcPct val="115000"/>
              </a:lnSpc>
              <a:spcBef>
                <a:spcPts val="800"/>
              </a:spcBef>
              <a:spcAft>
                <a:spcPts val="0"/>
              </a:spcAft>
              <a:buNone/>
            </a:pPr>
            <a:endParaRPr/>
          </a:p>
          <a:p>
            <a:pPr marL="457200" lvl="0" indent="-317500" algn="l" rtl="0">
              <a:lnSpc>
                <a:spcPct val="115000"/>
              </a:lnSpc>
              <a:spcBef>
                <a:spcPts val="800"/>
              </a:spcBef>
              <a:spcAft>
                <a:spcPts val="0"/>
              </a:spcAft>
              <a:buSzPts val="1400"/>
              <a:buChar char="●"/>
            </a:pPr>
            <a:r>
              <a:rPr lang="en"/>
              <a:t>Utilize Banner Screen </a:t>
            </a:r>
            <a:r>
              <a:rPr lang="en" b="1"/>
              <a:t>FAIVNDH </a:t>
            </a:r>
            <a:r>
              <a:rPr lang="en"/>
              <a:t>to review all of the payments processed to a vendor </a:t>
            </a:r>
            <a:endParaRPr/>
          </a:p>
          <a:p>
            <a:pPr marL="685800" lvl="1" indent="-241300" algn="l" rtl="0">
              <a:lnSpc>
                <a:spcPct val="115000"/>
              </a:lnSpc>
              <a:spcBef>
                <a:spcPts val="0"/>
              </a:spcBef>
              <a:spcAft>
                <a:spcPts val="0"/>
              </a:spcAft>
              <a:buClr>
                <a:srgbClr val="441809"/>
              </a:buClr>
              <a:buSzPts val="1200"/>
              <a:buChar char="○"/>
            </a:pPr>
            <a:r>
              <a:rPr lang="en" sz="1200">
                <a:solidFill>
                  <a:srgbClr val="441809"/>
                </a:solidFill>
              </a:rPr>
              <a:t>Can search by Banner ID to see if a Non-PO has been processed </a:t>
            </a:r>
            <a:endParaRPr/>
          </a:p>
          <a:p>
            <a:pPr marL="914400" lvl="0" indent="0" algn="l" rtl="0">
              <a:lnSpc>
                <a:spcPct val="115000"/>
              </a:lnSpc>
              <a:spcBef>
                <a:spcPts val="0"/>
              </a:spcBef>
              <a:spcAft>
                <a:spcPts val="0"/>
              </a:spcAft>
              <a:buNone/>
            </a:pPr>
            <a:endParaRPr/>
          </a:p>
          <a:p>
            <a:pPr marL="457200" lvl="0" indent="-317500" algn="l" rtl="0">
              <a:lnSpc>
                <a:spcPct val="115000"/>
              </a:lnSpc>
              <a:spcBef>
                <a:spcPts val="800"/>
              </a:spcBef>
              <a:spcAft>
                <a:spcPts val="0"/>
              </a:spcAft>
              <a:buSzPts val="1400"/>
              <a:buChar char="●"/>
            </a:pPr>
            <a:r>
              <a:rPr lang="en"/>
              <a:t>For detailed step-by-step instructions on utilizing these screens, visit </a:t>
            </a:r>
            <a:r>
              <a:rPr lang="en" u="sng">
                <a:solidFill>
                  <a:schemeClr val="hlink"/>
                </a:solidFill>
                <a:hlinkClick r:id="rId3"/>
              </a:rPr>
              <a:t>Invoice Payments</a:t>
            </a:r>
            <a:r>
              <a:rPr lang="en"/>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4"/>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Contact Information </a:t>
            </a:r>
            <a:endParaRPr/>
          </a:p>
        </p:txBody>
      </p:sp>
      <p:sp>
        <p:nvSpPr>
          <p:cNvPr id="478" name="Google Shape;478;p84"/>
          <p:cNvSpPr txBox="1">
            <a:spLocks noGrp="1"/>
          </p:cNvSpPr>
          <p:nvPr>
            <p:ph type="body" idx="1"/>
          </p:nvPr>
        </p:nvSpPr>
        <p:spPr>
          <a:xfrm>
            <a:off x="207300" y="981050"/>
            <a:ext cx="8936700" cy="4174500"/>
          </a:xfrm>
          <a:prstGeom prst="rect">
            <a:avLst/>
          </a:prstGeom>
          <a:noFill/>
          <a:ln>
            <a:noFill/>
          </a:ln>
        </p:spPr>
        <p:txBody>
          <a:bodyPr spcFirstLastPara="1" wrap="square" lIns="34275" tIns="34275" rIns="68575" bIns="34275" anchor="t" anchorCtr="0">
            <a:noAutofit/>
          </a:bodyPr>
          <a:lstStyle/>
          <a:p>
            <a:pPr marL="342900" lvl="0" indent="-241300" algn="l" rtl="0">
              <a:lnSpc>
                <a:spcPct val="200000"/>
              </a:lnSpc>
              <a:spcBef>
                <a:spcPts val="0"/>
              </a:spcBef>
              <a:spcAft>
                <a:spcPts val="0"/>
              </a:spcAft>
              <a:buSzPts val="1200"/>
              <a:buChar char="●"/>
            </a:pPr>
            <a:r>
              <a:rPr lang="en" sz="1200">
                <a:solidFill>
                  <a:srgbClr val="4C2106"/>
                </a:solidFill>
              </a:rPr>
              <a:t>AP Director - Joselyn Peoples ext. 4335 or email </a:t>
            </a:r>
            <a:r>
              <a:rPr lang="en" sz="1200" u="sng">
                <a:solidFill>
                  <a:schemeClr val="hlink"/>
                </a:solidFill>
                <a:hlinkClick r:id="rId3"/>
              </a:rPr>
              <a:t>peoplesj@rowan.edu</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AP Supervisor - Stacey Bucci ext. 4117 or email </a:t>
            </a:r>
            <a:r>
              <a:rPr lang="en" sz="1200" u="sng">
                <a:solidFill>
                  <a:schemeClr val="hlink"/>
                </a:solidFill>
                <a:hlinkClick r:id="rId4"/>
              </a:rPr>
              <a:t>buccis@rowan.edu</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Full </a:t>
            </a:r>
            <a:r>
              <a:rPr lang="en" sz="1200" u="sng">
                <a:solidFill>
                  <a:schemeClr val="hlink"/>
                </a:solidFill>
                <a:hlinkClick r:id="rId5"/>
              </a:rPr>
              <a:t>AP Team</a:t>
            </a:r>
            <a:r>
              <a:rPr lang="en" sz="1200">
                <a:solidFill>
                  <a:srgbClr val="4C2106"/>
                </a:solidFill>
              </a:rPr>
              <a:t> Contact List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For Invoices or Non-PO Questions - email </a:t>
            </a:r>
            <a:r>
              <a:rPr lang="en" sz="1200" u="sng">
                <a:solidFill>
                  <a:schemeClr val="hlink"/>
                </a:solidFill>
                <a:hlinkClick r:id="rId6"/>
              </a:rPr>
              <a:t>invoices@rowan.edu</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7"/>
              </a:rPr>
              <a:t>Invoice Payments - Banner</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8"/>
              </a:rPr>
              <a:t>Invoice Payments - ProConnect</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7"/>
              </a:rPr>
              <a:t>Non-PO Payment Requests</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For Travel Related Questions - email </a:t>
            </a:r>
            <a:r>
              <a:rPr lang="en" sz="1200" u="sng">
                <a:solidFill>
                  <a:schemeClr val="hlink"/>
                </a:solidFill>
                <a:hlinkClick r:id="rId9"/>
              </a:rPr>
              <a:t>asktravel@rowan.edu</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10"/>
              </a:rPr>
              <a:t>Travel</a:t>
            </a:r>
            <a:r>
              <a:rPr lang="en" sz="1200">
                <a:solidFill>
                  <a:srgbClr val="4C2106"/>
                </a:solidFill>
              </a:rPr>
              <a:t> </a:t>
            </a:r>
            <a:endParaRPr sz="1200">
              <a:solidFill>
                <a:srgbClr val="4C2106"/>
              </a:solidFill>
            </a:endParaRPr>
          </a:p>
          <a:p>
            <a:pPr marL="342900" lvl="0" indent="-241300" algn="l" rtl="0">
              <a:lnSpc>
                <a:spcPct val="200000"/>
              </a:lnSpc>
              <a:spcBef>
                <a:spcPts val="0"/>
              </a:spcBef>
              <a:spcAft>
                <a:spcPts val="0"/>
              </a:spcAft>
              <a:buClr>
                <a:srgbClr val="4C2106"/>
              </a:buClr>
              <a:buSzPts val="1200"/>
              <a:buChar char="●"/>
            </a:pPr>
            <a:r>
              <a:rPr lang="en" sz="1200">
                <a:solidFill>
                  <a:srgbClr val="4C2106"/>
                </a:solidFill>
              </a:rPr>
              <a:t>For Gift Card Related Questions, email </a:t>
            </a:r>
            <a:r>
              <a:rPr lang="en" sz="1200" u="sng">
                <a:solidFill>
                  <a:schemeClr val="hlink"/>
                </a:solidFill>
                <a:hlinkClick r:id="rId11"/>
              </a:rPr>
              <a:t>giftcards@rowan.edu</a:t>
            </a:r>
            <a:r>
              <a:rPr lang="en" sz="1200">
                <a:solidFill>
                  <a:srgbClr val="4C2106"/>
                </a:solidFill>
              </a:rPr>
              <a:t> </a:t>
            </a:r>
            <a:endParaRPr sz="1200">
              <a:solidFill>
                <a:srgbClr val="4C2106"/>
              </a:solidFill>
            </a:endParaRPr>
          </a:p>
          <a:p>
            <a:pPr marL="685800" lvl="1" indent="-241300" algn="l" rtl="0">
              <a:lnSpc>
                <a:spcPct val="200000"/>
              </a:lnSpc>
              <a:spcBef>
                <a:spcPts val="0"/>
              </a:spcBef>
              <a:spcAft>
                <a:spcPts val="0"/>
              </a:spcAft>
              <a:buClr>
                <a:srgbClr val="4C2106"/>
              </a:buClr>
              <a:buSzPts val="1200"/>
              <a:buChar char="○"/>
            </a:pPr>
            <a:r>
              <a:rPr lang="en" sz="1200" u="sng">
                <a:solidFill>
                  <a:schemeClr val="hlink"/>
                </a:solidFill>
                <a:hlinkClick r:id="rId12"/>
              </a:rPr>
              <a:t>Gift Cards</a:t>
            </a:r>
            <a:r>
              <a:rPr lang="en" sz="1200">
                <a:solidFill>
                  <a:srgbClr val="4C2106"/>
                </a:solidFill>
              </a:rPr>
              <a:t> </a:t>
            </a:r>
            <a:endParaRPr sz="1200">
              <a:solidFill>
                <a:srgbClr val="4C2106"/>
              </a:solidFill>
            </a:endParaRPr>
          </a:p>
          <a:p>
            <a:pPr marL="685800" lvl="0" indent="0" algn="l" rtl="0">
              <a:lnSpc>
                <a:spcPct val="20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spTree>
  </p:cSld>
  <p:clrMapOvr>
    <a:masterClrMapping/>
  </p:clrMapOvr>
  <p:transition spd="med">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85"/>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Accounting Services </a:t>
            </a:r>
            <a:endParaRPr/>
          </a:p>
        </p:txBody>
      </p:sp>
      <p:sp>
        <p:nvSpPr>
          <p:cNvPr id="485" name="Google Shape;485;p85"/>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Accounting Services (AS)…</a:t>
            </a:r>
            <a:endParaRPr sz="3000"/>
          </a:p>
        </p:txBody>
      </p:sp>
      <p:sp>
        <p:nvSpPr>
          <p:cNvPr id="491" name="Google Shape;491;p86"/>
          <p:cNvSpPr txBox="1">
            <a:spLocks noGrp="1"/>
          </p:cNvSpPr>
          <p:nvPr>
            <p:ph type="body" idx="1"/>
          </p:nvPr>
        </p:nvSpPr>
        <p:spPr>
          <a:xfrm>
            <a:off x="419391" y="997725"/>
            <a:ext cx="8545500" cy="3672000"/>
          </a:xfrm>
          <a:prstGeom prst="rect">
            <a:avLst/>
          </a:prstGeom>
        </p:spPr>
        <p:txBody>
          <a:bodyPr spcFirstLastPara="1" wrap="square" lIns="34275" tIns="34275" rIns="68575" bIns="34275" anchor="t" anchorCtr="0">
            <a:noAutofit/>
          </a:bodyPr>
          <a:lstStyle/>
          <a:p>
            <a:pPr marL="254000" lvl="0" indent="-215900" algn="l" rtl="0">
              <a:lnSpc>
                <a:spcPct val="115000"/>
              </a:lnSpc>
              <a:spcBef>
                <a:spcPts val="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Year End Topics</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FinSecurity (Banner Finance Access)</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Set up Approval Queues (Banner Queues)</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Banner Finance Fiscal Year End Process Update (Roll)</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Fixed Assets/Equipment Inventory &amp; recording Disposals </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Journal Entries (including Departmental Charge Authorizations (DCAs))</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Compile Annual Financial Statements for all entities (RU, RUF, SJTP, SGA, &amp; REA)</a:t>
            </a:r>
            <a:endParaRPr sz="1600">
              <a:solidFill>
                <a:srgbClr val="7F5111"/>
              </a:solidFill>
              <a:latin typeface="Georgia"/>
              <a:ea typeface="Georgia"/>
              <a:cs typeface="Georgia"/>
              <a:sym typeface="Georgia"/>
            </a:endParaRPr>
          </a:p>
          <a:p>
            <a:pPr marL="863600" lvl="2" indent="-190500" algn="l" rtl="0">
              <a:lnSpc>
                <a:spcPct val="115000"/>
              </a:lnSpc>
              <a:spcBef>
                <a:spcPts val="3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Work with external &amp; internal auditors; ensuring audit compliance &amp; reporting</a:t>
            </a:r>
            <a:endParaRPr sz="1600">
              <a:solidFill>
                <a:srgbClr val="7F5111"/>
              </a:solidFill>
              <a:latin typeface="Georgia"/>
              <a:ea typeface="Georgia"/>
              <a:cs typeface="Georgia"/>
              <a:sym typeface="Georgia"/>
            </a:endParaRPr>
          </a:p>
          <a:p>
            <a:pPr marL="558800" lvl="1" indent="-203200" algn="l" rtl="0">
              <a:lnSpc>
                <a:spcPct val="115000"/>
              </a:lnSpc>
              <a:spcBef>
                <a:spcPts val="4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 Financial &amp; Compliance Reporting (excluding external grant reporting)</a:t>
            </a:r>
            <a:endParaRPr sz="1600">
              <a:solidFill>
                <a:srgbClr val="7F5111"/>
              </a:solidFill>
              <a:latin typeface="Georgia"/>
              <a:ea typeface="Georgia"/>
              <a:cs typeface="Georgia"/>
              <a:sym typeface="Georgia"/>
            </a:endParaRPr>
          </a:p>
          <a:p>
            <a:pPr marL="863600" lvl="2" indent="-190500" algn="l" rtl="0">
              <a:lnSpc>
                <a:spcPct val="115000"/>
              </a:lnSpc>
              <a:spcBef>
                <a:spcPts val="300"/>
              </a:spcBef>
              <a:spcAft>
                <a:spcPts val="0"/>
              </a:spcAft>
              <a:buClr>
                <a:srgbClr val="7F5111"/>
              </a:buClr>
              <a:buSzPts val="1600"/>
              <a:buFont typeface="Georgia"/>
              <a:buChar char="■"/>
            </a:pPr>
            <a:r>
              <a:rPr lang="en" sz="1600">
                <a:solidFill>
                  <a:srgbClr val="7F5111"/>
                </a:solidFill>
                <a:latin typeface="Georgia"/>
                <a:ea typeface="Georgia"/>
                <a:cs typeface="Georgia"/>
                <a:sym typeface="Georgia"/>
              </a:rPr>
              <a:t>Facilitating ad hoc, monthly, quarterly &amp; annual reporting</a:t>
            </a:r>
            <a:endParaRPr sz="1600"/>
          </a:p>
        </p:txBody>
      </p:sp>
      <p:pic>
        <p:nvPicPr>
          <p:cNvPr id="492" name="Google Shape;492;p86"/>
          <p:cNvPicPr preferRelativeResize="0"/>
          <p:nvPr/>
        </p:nvPicPr>
        <p:blipFill rotWithShape="1">
          <a:blip r:embed="rId3">
            <a:alphaModFix/>
          </a:blip>
          <a:srcRect/>
          <a:stretch/>
        </p:blipFill>
        <p:spPr>
          <a:xfrm>
            <a:off x="7315162" y="342326"/>
            <a:ext cx="1302544" cy="1447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7"/>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FinSecurity </a:t>
            </a:r>
            <a:endParaRPr sz="3000"/>
          </a:p>
        </p:txBody>
      </p:sp>
      <p:sp>
        <p:nvSpPr>
          <p:cNvPr id="498" name="Google Shape;498;p87"/>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254000" lvl="0" indent="-215900" algn="l" rtl="0">
              <a:lnSpc>
                <a:spcPct val="100000"/>
              </a:lnSpc>
              <a:spcBef>
                <a:spcPts val="0"/>
              </a:spcBef>
              <a:spcAft>
                <a:spcPts val="0"/>
              </a:spcAft>
              <a:buClr>
                <a:srgbClr val="7F5111"/>
              </a:buClr>
              <a:buSzPts val="1600"/>
              <a:buFont typeface="Source Sans Pro"/>
              <a:buChar char="●"/>
            </a:pPr>
            <a:r>
              <a:rPr lang="en" sz="1600">
                <a:solidFill>
                  <a:srgbClr val="7F5111"/>
                </a:solidFill>
              </a:rPr>
              <a:t>FinSecurity</a:t>
            </a:r>
            <a:endParaRPr sz="1600">
              <a:solidFill>
                <a:srgbClr val="7F5111"/>
              </a:solidFill>
            </a:endParaRPr>
          </a:p>
          <a:p>
            <a:pPr marL="558800" lvl="1" indent="-215900" algn="l" rtl="0">
              <a:lnSpc>
                <a:spcPct val="100000"/>
              </a:lnSpc>
              <a:spcBef>
                <a:spcPts val="300"/>
              </a:spcBef>
              <a:spcAft>
                <a:spcPts val="0"/>
              </a:spcAft>
              <a:buClr>
                <a:srgbClr val="7F5111"/>
              </a:buClr>
              <a:buSzPts val="1600"/>
              <a:buFont typeface="Source Sans Pro"/>
              <a:buChar char="○"/>
            </a:pPr>
            <a:r>
              <a:rPr lang="en" sz="1600">
                <a:solidFill>
                  <a:srgbClr val="7F5111"/>
                </a:solidFill>
              </a:rPr>
              <a:t>AS in conjunction with Analytics, Systems &amp; Applications (ASA) Security is responsible for providing access to the Banner Finance System.</a:t>
            </a:r>
            <a:endParaRPr sz="1600">
              <a:solidFill>
                <a:srgbClr val="7F5111"/>
              </a:solidFill>
            </a:endParaRPr>
          </a:p>
          <a:p>
            <a:pPr marL="558800" lvl="1" indent="-215900" algn="l" rtl="0">
              <a:lnSpc>
                <a:spcPct val="100000"/>
              </a:lnSpc>
              <a:spcBef>
                <a:spcPts val="300"/>
              </a:spcBef>
              <a:spcAft>
                <a:spcPts val="0"/>
              </a:spcAft>
              <a:buClr>
                <a:srgbClr val="7F5111"/>
              </a:buClr>
              <a:buSzPts val="1600"/>
              <a:buFont typeface="Source Sans Pro"/>
              <a:buChar char="○"/>
            </a:pPr>
            <a:r>
              <a:rPr lang="en" sz="1600">
                <a:solidFill>
                  <a:srgbClr val="7F5111"/>
                </a:solidFill>
              </a:rPr>
              <a:t>Requests for Banner Finance Security should be made through Rowan Support Portal</a:t>
            </a:r>
            <a:endParaRPr sz="1600">
              <a:solidFill>
                <a:srgbClr val="7F5111"/>
              </a:solidFill>
            </a:endParaRPr>
          </a:p>
          <a:p>
            <a:pPr marL="558800" lvl="1" indent="-215900" algn="l" rtl="0">
              <a:lnSpc>
                <a:spcPct val="100000"/>
              </a:lnSpc>
              <a:spcBef>
                <a:spcPts val="300"/>
              </a:spcBef>
              <a:spcAft>
                <a:spcPts val="0"/>
              </a:spcAft>
              <a:buClr>
                <a:srgbClr val="7F5111"/>
              </a:buClr>
              <a:buSzPts val="1600"/>
              <a:buFont typeface="Source Sans Pro"/>
              <a:buChar char="○"/>
            </a:pPr>
            <a:r>
              <a:rPr lang="en" sz="1600">
                <a:solidFill>
                  <a:srgbClr val="7F5111"/>
                </a:solidFill>
              </a:rPr>
              <a:t>Instructions on AS website at: </a:t>
            </a:r>
            <a:r>
              <a:rPr lang="en" sz="1600" u="sng">
                <a:solidFill>
                  <a:srgbClr val="1155CC"/>
                </a:solidFill>
                <a:hlinkClick r:id="rId3">
                  <a:extLst>
                    <a:ext uri="{A12FA001-AC4F-418D-AE19-62706E023703}">
                      <ahyp:hlinkClr xmlns:ahyp="http://schemas.microsoft.com/office/drawing/2018/hyperlinkcolor" val="tx"/>
                    </a:ext>
                  </a:extLst>
                </a:hlinkClick>
              </a:rPr>
              <a:t>Banner Finance Security</a:t>
            </a:r>
            <a:endParaRPr sz="1600">
              <a:solidFill>
                <a:srgbClr val="1155CC"/>
              </a:solidFill>
            </a:endParaRPr>
          </a:p>
          <a:p>
            <a:pPr marL="558800" lvl="1" indent="-215900" algn="l" rtl="0">
              <a:lnSpc>
                <a:spcPct val="100000"/>
              </a:lnSpc>
              <a:spcBef>
                <a:spcPts val="300"/>
              </a:spcBef>
              <a:spcAft>
                <a:spcPts val="0"/>
              </a:spcAft>
              <a:buClr>
                <a:srgbClr val="7F5111"/>
              </a:buClr>
              <a:buSzPts val="1600"/>
              <a:buFont typeface="Source Sans Pro"/>
              <a:buChar char="○"/>
            </a:pPr>
            <a:r>
              <a:rPr lang="en" sz="1600">
                <a:solidFill>
                  <a:srgbClr val="7F5111"/>
                </a:solidFill>
              </a:rPr>
              <a:t>Please allow adequate time for approvals and processing.</a:t>
            </a:r>
            <a:endParaRPr sz="1600">
              <a:solidFill>
                <a:srgbClr val="7F5111"/>
              </a:solidFill>
            </a:endParaRPr>
          </a:p>
          <a:p>
            <a:pPr marL="558800" lvl="0" indent="0" algn="l" rtl="0">
              <a:lnSpc>
                <a:spcPct val="100000"/>
              </a:lnSpc>
              <a:spcBef>
                <a:spcPts val="400"/>
              </a:spcBef>
              <a:spcAft>
                <a:spcPts val="0"/>
              </a:spcAft>
              <a:buNone/>
            </a:pPr>
            <a:endParaRPr sz="1600" i="1">
              <a:solidFill>
                <a:srgbClr val="FF0000"/>
              </a:solidFill>
            </a:endParaRPr>
          </a:p>
          <a:p>
            <a:pPr marL="254000" lvl="0" indent="-241300" algn="l" rtl="0">
              <a:lnSpc>
                <a:spcPct val="100000"/>
              </a:lnSpc>
              <a:spcBef>
                <a:spcPts val="400"/>
              </a:spcBef>
              <a:spcAft>
                <a:spcPts val="0"/>
              </a:spcAft>
              <a:buClr>
                <a:srgbClr val="FF0000"/>
              </a:buClr>
              <a:buSzPts val="1600"/>
              <a:buFont typeface="Source Sans Pro"/>
              <a:buChar char="●"/>
            </a:pPr>
            <a:r>
              <a:rPr lang="en" sz="1600" i="1">
                <a:solidFill>
                  <a:srgbClr val="FF0000"/>
                </a:solidFill>
              </a:rPr>
              <a:t>Fiscal Year End Reminder</a:t>
            </a:r>
            <a:endParaRPr sz="1600" i="1">
              <a:solidFill>
                <a:srgbClr val="FF0000"/>
              </a:solidFill>
            </a:endParaRPr>
          </a:p>
          <a:p>
            <a:pPr marL="558800" lvl="1" indent="-215900" algn="l" rtl="0">
              <a:lnSpc>
                <a:spcPct val="100000"/>
              </a:lnSpc>
              <a:spcBef>
                <a:spcPts val="300"/>
              </a:spcBef>
              <a:spcAft>
                <a:spcPts val="0"/>
              </a:spcAft>
              <a:buClr>
                <a:srgbClr val="FF0000"/>
              </a:buClr>
              <a:buSzPts val="1600"/>
              <a:buFont typeface="Source Sans Pro"/>
              <a:buChar char="○"/>
            </a:pPr>
            <a:r>
              <a:rPr lang="en" sz="1600">
                <a:solidFill>
                  <a:srgbClr val="FF0000"/>
                </a:solidFill>
              </a:rPr>
              <a:t>Submit changes or access request as soon as possible with proper approvals via the Rowan Support Portal.</a:t>
            </a:r>
            <a:endParaRPr sz="1600">
              <a:solidFill>
                <a:srgbClr val="FF0000"/>
              </a:solidFill>
            </a:endParaRPr>
          </a:p>
          <a:p>
            <a:pPr marL="558800" lvl="1" indent="-215900" algn="l" rtl="0">
              <a:lnSpc>
                <a:spcPct val="100000"/>
              </a:lnSpc>
              <a:spcBef>
                <a:spcPts val="300"/>
              </a:spcBef>
              <a:spcAft>
                <a:spcPts val="0"/>
              </a:spcAft>
              <a:buClr>
                <a:srgbClr val="FF0000"/>
              </a:buClr>
              <a:buSzPts val="1600"/>
              <a:buFont typeface="Georgia"/>
              <a:buChar char="○"/>
            </a:pPr>
            <a:r>
              <a:rPr lang="en" sz="1600">
                <a:solidFill>
                  <a:srgbClr val="FF0000"/>
                </a:solidFill>
              </a:rPr>
              <a:t>FY25 fund access cutoff is June 1, 2025.</a:t>
            </a:r>
            <a:endParaRPr sz="1600">
              <a:solidFill>
                <a:srgbClr val="FF0000"/>
              </a:solidFill>
            </a:endParaRPr>
          </a:p>
          <a:p>
            <a:pPr marL="558800" lvl="1" indent="-215900" algn="l" rtl="0">
              <a:lnSpc>
                <a:spcPct val="100000"/>
              </a:lnSpc>
              <a:spcBef>
                <a:spcPts val="300"/>
              </a:spcBef>
              <a:spcAft>
                <a:spcPts val="0"/>
              </a:spcAft>
              <a:buClr>
                <a:srgbClr val="FF0000"/>
              </a:buClr>
              <a:buSzPts val="1600"/>
              <a:buFont typeface="Source Sans Pro"/>
              <a:buChar char="○"/>
            </a:pPr>
            <a:r>
              <a:rPr lang="en" sz="1600">
                <a:solidFill>
                  <a:srgbClr val="FF0000"/>
                </a:solidFill>
              </a:rPr>
              <a:t>Access can not be established via email requests.</a:t>
            </a:r>
            <a:endParaRPr sz="1600">
              <a:solidFill>
                <a:srgbClr val="7F5111"/>
              </a:solidFill>
            </a:endParaRPr>
          </a:p>
          <a:p>
            <a:pPr marL="558800" lvl="1" indent="-215900" algn="l" rtl="0">
              <a:lnSpc>
                <a:spcPct val="100000"/>
              </a:lnSpc>
              <a:spcBef>
                <a:spcPts val="300"/>
              </a:spcBef>
              <a:spcAft>
                <a:spcPts val="0"/>
              </a:spcAft>
              <a:buClr>
                <a:srgbClr val="FF0000"/>
              </a:buClr>
              <a:buSzPts val="1600"/>
              <a:buFont typeface="Source Sans Pro"/>
              <a:buChar char="○"/>
            </a:pPr>
            <a:r>
              <a:rPr lang="en" sz="1600">
                <a:solidFill>
                  <a:srgbClr val="FF0000"/>
                </a:solidFill>
              </a:rPr>
              <a:t>New FY26 funds must be established in Banner before access is given.</a:t>
            </a:r>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Departmental Queue Approvals</a:t>
            </a:r>
            <a:endParaRPr sz="3000"/>
          </a:p>
        </p:txBody>
      </p:sp>
      <p:sp>
        <p:nvSpPr>
          <p:cNvPr id="504" name="Google Shape;504;p88"/>
          <p:cNvSpPr txBox="1">
            <a:spLocks noGrp="1"/>
          </p:cNvSpPr>
          <p:nvPr>
            <p:ph type="body" idx="1"/>
          </p:nvPr>
        </p:nvSpPr>
        <p:spPr>
          <a:xfrm>
            <a:off x="440375" y="969750"/>
            <a:ext cx="8545500" cy="3999000"/>
          </a:xfrm>
          <a:prstGeom prst="rect">
            <a:avLst/>
          </a:prstGeom>
          <a:solidFill>
            <a:srgbClr val="FFFFFF"/>
          </a:solidFill>
        </p:spPr>
        <p:txBody>
          <a:bodyPr spcFirstLastPara="1" wrap="square" lIns="34275" tIns="34275" rIns="68575" bIns="34275" anchor="t" anchorCtr="0">
            <a:noAutofit/>
          </a:bodyPr>
          <a:lstStyle/>
          <a:p>
            <a:pPr marL="254000" lvl="0" indent="-222250" algn="l" rtl="0">
              <a:lnSpc>
                <a:spcPct val="115000"/>
              </a:lnSpc>
              <a:spcBef>
                <a:spcPts val="0"/>
              </a:spcBef>
              <a:spcAft>
                <a:spcPts val="0"/>
              </a:spcAft>
              <a:buClr>
                <a:srgbClr val="7F5111"/>
              </a:buClr>
              <a:buSzPts val="1300"/>
              <a:buFont typeface="Source Sans Pro"/>
              <a:buChar char="●"/>
            </a:pPr>
            <a:r>
              <a:rPr lang="en" sz="1300">
                <a:solidFill>
                  <a:srgbClr val="7F5111"/>
                </a:solidFill>
              </a:rPr>
              <a:t>Departmental Queue Approvals (Non-PO &amp; Requisition* Queues)</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AS sets up and maintains approval queues in the Banner Finance System</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Queue approver changes should be communicated as soon as possible, please allow sufficient time for changes to be incorporated.</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Queue approvers will be confirmed annually</a:t>
            </a:r>
            <a:r>
              <a:rPr lang="en" sz="1300">
                <a:solidFill>
                  <a:srgbClr val="000000"/>
                </a:solidFill>
              </a:rPr>
              <a:t>.</a:t>
            </a:r>
            <a:endParaRPr sz="1300">
              <a:solidFill>
                <a:srgbClr val="000000"/>
              </a:solidFill>
            </a:endParaRPr>
          </a:p>
          <a:p>
            <a:pPr marL="0" lvl="0" indent="0" algn="l" rtl="0">
              <a:lnSpc>
                <a:spcPct val="115000"/>
              </a:lnSpc>
              <a:spcBef>
                <a:spcPts val="300"/>
              </a:spcBef>
              <a:spcAft>
                <a:spcPts val="0"/>
              </a:spcAft>
              <a:buNone/>
            </a:pPr>
            <a:r>
              <a:rPr lang="en" sz="1300">
                <a:solidFill>
                  <a:srgbClr val="000000"/>
                </a:solidFill>
              </a:rPr>
              <a:t>	</a:t>
            </a:r>
            <a:r>
              <a:rPr lang="en" sz="1300">
                <a:solidFill>
                  <a:srgbClr val="7F5111"/>
                </a:solidFill>
              </a:rPr>
              <a:t>*ProConnect queues will be updated separately and subsequently to Banner Requisition queues.</a:t>
            </a:r>
            <a:endParaRPr sz="1300">
              <a:solidFill>
                <a:srgbClr val="000000"/>
              </a:solidFill>
            </a:endParaRPr>
          </a:p>
          <a:p>
            <a:pPr marL="558800" lvl="0" indent="0" algn="l" rtl="0">
              <a:lnSpc>
                <a:spcPct val="115000"/>
              </a:lnSpc>
              <a:spcBef>
                <a:spcPts val="300"/>
              </a:spcBef>
              <a:spcAft>
                <a:spcPts val="0"/>
              </a:spcAft>
              <a:buNone/>
            </a:pPr>
            <a:endParaRPr sz="1300">
              <a:solidFill>
                <a:srgbClr val="000000"/>
              </a:solidFill>
            </a:endParaRPr>
          </a:p>
          <a:p>
            <a:pPr marL="254000" lvl="0" indent="-222250" algn="l" rtl="0">
              <a:lnSpc>
                <a:spcPct val="115000"/>
              </a:lnSpc>
              <a:spcBef>
                <a:spcPts val="400"/>
              </a:spcBef>
              <a:spcAft>
                <a:spcPts val="0"/>
              </a:spcAft>
              <a:buClr>
                <a:srgbClr val="FF0000"/>
              </a:buClr>
              <a:buSzPts val="1300"/>
              <a:buFont typeface="Source Sans Pro"/>
              <a:buChar char="●"/>
            </a:pPr>
            <a:r>
              <a:rPr lang="en" sz="1300" i="1">
                <a:solidFill>
                  <a:srgbClr val="FF0000"/>
                </a:solidFill>
              </a:rPr>
              <a:t>Fiscal Year End Reminder</a:t>
            </a:r>
            <a:endParaRPr sz="1300">
              <a:solidFill>
                <a:srgbClr val="7F5111"/>
              </a:solidFill>
            </a:endParaRPr>
          </a:p>
          <a:p>
            <a:pPr marL="558800" lvl="1" indent="-196850" algn="l" rtl="0">
              <a:lnSpc>
                <a:spcPct val="115000"/>
              </a:lnSpc>
              <a:spcBef>
                <a:spcPts val="400"/>
              </a:spcBef>
              <a:spcAft>
                <a:spcPts val="0"/>
              </a:spcAft>
              <a:buClr>
                <a:srgbClr val="FF0000"/>
              </a:buClr>
              <a:buSzPts val="1300"/>
              <a:buFont typeface="Source Sans Pro"/>
              <a:buChar char="○"/>
            </a:pPr>
            <a:r>
              <a:rPr lang="en" sz="1300">
                <a:solidFill>
                  <a:srgbClr val="FF0000"/>
                </a:solidFill>
              </a:rPr>
              <a:t>Approvers to complete FY25 requisition review by cutoff date of June 19</a:t>
            </a:r>
            <a:r>
              <a:rPr lang="en" sz="1300" baseline="30000">
                <a:solidFill>
                  <a:srgbClr val="FF0000"/>
                </a:solidFill>
              </a:rPr>
              <a:t>th</a:t>
            </a:r>
            <a:r>
              <a:rPr lang="en" sz="1300">
                <a:solidFill>
                  <a:srgbClr val="FF0000"/>
                </a:solidFill>
              </a:rPr>
              <a:t>.</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Approvers will be asked to clear all queues prior to the Banner Finance FYE Process update (system roll procedures), scheduled for mid-July (tentatively July 25</a:t>
            </a:r>
            <a:r>
              <a:rPr lang="en" sz="1300" baseline="30000">
                <a:solidFill>
                  <a:srgbClr val="FF0000"/>
                </a:solidFill>
              </a:rPr>
              <a:t>th</a:t>
            </a:r>
            <a:r>
              <a:rPr lang="en" sz="1300">
                <a:solidFill>
                  <a:srgbClr val="FF0000"/>
                </a:solidFill>
              </a:rPr>
              <a:t>). See slide 15 for more information.</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Finance will be reminding approvers of pending items prior to system roll.  Items in queues may be deleted if not addressed.</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3"/>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Budget</a:t>
            </a:r>
            <a:endParaRPr/>
          </a:p>
        </p:txBody>
      </p:sp>
      <p:sp>
        <p:nvSpPr>
          <p:cNvPr id="266" name="Google Shape;266;p53"/>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9"/>
          <p:cNvSpPr txBox="1">
            <a:spLocks noGrp="1"/>
          </p:cNvSpPr>
          <p:nvPr>
            <p:ph type="title"/>
          </p:nvPr>
        </p:nvSpPr>
        <p:spPr>
          <a:xfrm>
            <a:off x="510240" y="-3"/>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Banner Finance FYE Process Update (Roll)</a:t>
            </a:r>
            <a:endParaRPr sz="3000"/>
          </a:p>
        </p:txBody>
      </p:sp>
      <p:sp>
        <p:nvSpPr>
          <p:cNvPr id="510" name="Google Shape;510;p89"/>
          <p:cNvSpPr txBox="1">
            <a:spLocks noGrp="1"/>
          </p:cNvSpPr>
          <p:nvPr>
            <p:ph type="body" idx="1"/>
          </p:nvPr>
        </p:nvSpPr>
        <p:spPr>
          <a:xfrm>
            <a:off x="510250" y="901700"/>
            <a:ext cx="8545500" cy="3986400"/>
          </a:xfrm>
          <a:prstGeom prst="rect">
            <a:avLst/>
          </a:prstGeom>
        </p:spPr>
        <p:txBody>
          <a:bodyPr spcFirstLastPara="1" wrap="square" lIns="34275" tIns="34275" rIns="68575" bIns="34275" anchor="t" anchorCtr="0">
            <a:noAutofit/>
          </a:bodyPr>
          <a:lstStyle/>
          <a:p>
            <a:pPr marL="254000" lvl="0" indent="-222250" algn="l" rtl="0">
              <a:lnSpc>
                <a:spcPct val="115000"/>
              </a:lnSpc>
              <a:spcBef>
                <a:spcPts val="0"/>
              </a:spcBef>
              <a:spcAft>
                <a:spcPts val="0"/>
              </a:spcAft>
              <a:buClr>
                <a:srgbClr val="7F5111"/>
              </a:buClr>
              <a:buSzPts val="1300"/>
              <a:buFont typeface="Source Sans Pro"/>
              <a:buChar char="●"/>
            </a:pPr>
            <a:r>
              <a:rPr lang="en" sz="1300">
                <a:solidFill>
                  <a:srgbClr val="7F5111"/>
                </a:solidFill>
              </a:rPr>
              <a:t>AS facilitates the Banner Finance Process Update (system roll)</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Roll general ledger balances (balance sheet accounts beginning balances)</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Roll Open ProConnect POs so available in Banner in new FY</a:t>
            </a:r>
            <a:endParaRPr sz="1300">
              <a:solidFill>
                <a:srgbClr val="7F5111"/>
              </a:solidFill>
            </a:endParaRPr>
          </a:p>
          <a:p>
            <a:pPr marL="863600" lvl="2" indent="-196850" algn="l" rtl="0">
              <a:lnSpc>
                <a:spcPct val="115000"/>
              </a:lnSpc>
              <a:spcBef>
                <a:spcPts val="200"/>
              </a:spcBef>
              <a:spcAft>
                <a:spcPts val="0"/>
              </a:spcAft>
              <a:buClr>
                <a:srgbClr val="7F5111"/>
              </a:buClr>
              <a:buSzPts val="1300"/>
              <a:buFont typeface="Source Sans Pro"/>
              <a:buChar char="■"/>
            </a:pPr>
            <a:r>
              <a:rPr lang="en" sz="1300">
                <a:solidFill>
                  <a:srgbClr val="7F5111"/>
                </a:solidFill>
              </a:rPr>
              <a:t>All Banner initiated POs will be systematically closed.</a:t>
            </a:r>
            <a:endParaRPr sz="1300">
              <a:solidFill>
                <a:srgbClr val="7F5111"/>
              </a:solidFill>
            </a:endParaRPr>
          </a:p>
          <a:p>
            <a:pPr marL="863600" lvl="2" indent="-196850" algn="l" rtl="0">
              <a:lnSpc>
                <a:spcPct val="115000"/>
              </a:lnSpc>
              <a:spcBef>
                <a:spcPts val="200"/>
              </a:spcBef>
              <a:spcAft>
                <a:spcPts val="0"/>
              </a:spcAft>
              <a:buClr>
                <a:srgbClr val="7F5111"/>
              </a:buClr>
              <a:buSzPts val="1300"/>
              <a:buFont typeface="Source Sans Pro"/>
              <a:buChar char="■"/>
            </a:pPr>
            <a:r>
              <a:rPr lang="en" sz="1300">
                <a:solidFill>
                  <a:srgbClr val="7F5111"/>
                </a:solidFill>
              </a:rPr>
              <a:t>All encumbrances (E#) will be systematically closed out.</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Source Sans Pro"/>
              <a:buChar char="○"/>
            </a:pPr>
            <a:r>
              <a:rPr lang="en" sz="1300">
                <a:solidFill>
                  <a:srgbClr val="7F5111"/>
                </a:solidFill>
              </a:rPr>
              <a:t>Roll Grant &amp; Capital Budgets (Inception to Date budgets)</a:t>
            </a:r>
            <a:endParaRPr sz="1300">
              <a:solidFill>
                <a:srgbClr val="7F5111"/>
              </a:solidFill>
            </a:endParaRPr>
          </a:p>
          <a:p>
            <a:pPr marL="558800" lvl="1" indent="-196850" algn="l" rtl="0">
              <a:lnSpc>
                <a:spcPct val="115000"/>
              </a:lnSpc>
              <a:spcBef>
                <a:spcPts val="300"/>
              </a:spcBef>
              <a:spcAft>
                <a:spcPts val="0"/>
              </a:spcAft>
              <a:buClr>
                <a:srgbClr val="7F5111"/>
              </a:buClr>
              <a:buSzPts val="1300"/>
              <a:buFont typeface="Georgia"/>
              <a:buChar char="○"/>
            </a:pPr>
            <a:r>
              <a:rPr lang="en" sz="1300">
                <a:solidFill>
                  <a:srgbClr val="7F5111"/>
                </a:solidFill>
              </a:rPr>
              <a:t>All users are required to remain out of the system.</a:t>
            </a:r>
            <a:endParaRPr sz="1300">
              <a:solidFill>
                <a:srgbClr val="7F5111"/>
              </a:solidFill>
            </a:endParaRPr>
          </a:p>
          <a:p>
            <a:pPr marL="254000" lvl="0" indent="-222250" algn="l" rtl="0">
              <a:lnSpc>
                <a:spcPct val="115000"/>
              </a:lnSpc>
              <a:spcBef>
                <a:spcPts val="400"/>
              </a:spcBef>
              <a:spcAft>
                <a:spcPts val="0"/>
              </a:spcAft>
              <a:buClr>
                <a:srgbClr val="FF0000"/>
              </a:buClr>
              <a:buSzPts val="1300"/>
              <a:buFont typeface="Source Sans Pro"/>
              <a:buChar char="●"/>
            </a:pPr>
            <a:r>
              <a:rPr lang="en" sz="1300" i="1">
                <a:solidFill>
                  <a:srgbClr val="FF0000"/>
                </a:solidFill>
              </a:rPr>
              <a:t>Fiscal Year End Reminder</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Prep for roll by reviewing open POs throughout the year</a:t>
            </a:r>
            <a:endParaRPr sz="1300">
              <a:solidFill>
                <a:srgbClr val="7F5111"/>
              </a:solidFill>
            </a:endParaRPr>
          </a:p>
          <a:p>
            <a:pPr marL="863600" lvl="2" indent="-196850" algn="l" rtl="0">
              <a:lnSpc>
                <a:spcPct val="115000"/>
              </a:lnSpc>
              <a:spcBef>
                <a:spcPts val="200"/>
              </a:spcBef>
              <a:spcAft>
                <a:spcPts val="0"/>
              </a:spcAft>
              <a:buClr>
                <a:srgbClr val="FF0000"/>
              </a:buClr>
              <a:buSzPts val="1300"/>
              <a:buFont typeface="Source Sans Pro"/>
              <a:buChar char="■"/>
            </a:pPr>
            <a:r>
              <a:rPr lang="en" sz="1300">
                <a:solidFill>
                  <a:srgbClr val="FF0000"/>
                </a:solidFill>
              </a:rPr>
              <a:t>Investigate open balances with services provided or goods received</a:t>
            </a:r>
            <a:endParaRPr sz="1300">
              <a:solidFill>
                <a:srgbClr val="7F5111"/>
              </a:solidFill>
            </a:endParaRPr>
          </a:p>
          <a:p>
            <a:pPr marL="1206500" lvl="3" indent="-196850" algn="l" rtl="0">
              <a:lnSpc>
                <a:spcPct val="115000"/>
              </a:lnSpc>
              <a:spcBef>
                <a:spcPts val="200"/>
              </a:spcBef>
              <a:spcAft>
                <a:spcPts val="0"/>
              </a:spcAft>
              <a:buClr>
                <a:srgbClr val="FF0000"/>
              </a:buClr>
              <a:buSzPts val="1300"/>
              <a:buFont typeface="Source Sans Pro"/>
              <a:buChar char="●"/>
            </a:pPr>
            <a:r>
              <a:rPr lang="en" sz="1300">
                <a:solidFill>
                  <a:srgbClr val="FF0000"/>
                </a:solidFill>
              </a:rPr>
              <a:t>Ensure receiving is done correctly on PO</a:t>
            </a:r>
            <a:endParaRPr sz="1300">
              <a:solidFill>
                <a:srgbClr val="7F5111"/>
              </a:solidFill>
            </a:endParaRPr>
          </a:p>
          <a:p>
            <a:pPr marL="1206500" lvl="3" indent="-196850" algn="l" rtl="0">
              <a:lnSpc>
                <a:spcPct val="115000"/>
              </a:lnSpc>
              <a:spcBef>
                <a:spcPts val="200"/>
              </a:spcBef>
              <a:spcAft>
                <a:spcPts val="0"/>
              </a:spcAft>
              <a:buClr>
                <a:srgbClr val="FF0000"/>
              </a:buClr>
              <a:buSzPts val="1300"/>
              <a:buFont typeface="Source Sans Pro"/>
              <a:buChar char="●"/>
            </a:pPr>
            <a:r>
              <a:rPr lang="en" sz="1300">
                <a:solidFill>
                  <a:srgbClr val="FF0000"/>
                </a:solidFill>
              </a:rPr>
              <a:t>Ensure vendor has submitted invoice to </a:t>
            </a:r>
            <a:r>
              <a:rPr lang="en" sz="1300" u="sng">
                <a:solidFill>
                  <a:srgbClr val="1155CC"/>
                </a:solidFill>
                <a:hlinkClick r:id="rId3">
                  <a:extLst>
                    <a:ext uri="{A12FA001-AC4F-418D-AE19-62706E023703}">
                      <ahyp:hlinkClr xmlns:ahyp="http://schemas.microsoft.com/office/drawing/2018/hyperlinkcolor" val="tx"/>
                    </a:ext>
                  </a:extLst>
                </a:hlinkClick>
              </a:rPr>
              <a:t>invoices@rowan.edu</a:t>
            </a:r>
            <a:endParaRPr sz="1300">
              <a:solidFill>
                <a:srgbClr val="1155CC"/>
              </a:solidFill>
            </a:endParaRPr>
          </a:p>
          <a:p>
            <a:pPr marL="1206500" lvl="3" indent="-196850" algn="l" rtl="0">
              <a:lnSpc>
                <a:spcPct val="115000"/>
              </a:lnSpc>
              <a:spcBef>
                <a:spcPts val="200"/>
              </a:spcBef>
              <a:spcAft>
                <a:spcPts val="0"/>
              </a:spcAft>
              <a:buClr>
                <a:srgbClr val="FF0000"/>
              </a:buClr>
              <a:buSzPts val="1300"/>
              <a:buFont typeface="Source Sans Pro"/>
              <a:buChar char="●"/>
            </a:pPr>
            <a:r>
              <a:rPr lang="en" sz="1300">
                <a:solidFill>
                  <a:srgbClr val="FF0000"/>
                </a:solidFill>
              </a:rPr>
              <a:t>Request close out of PO when no longer needed or with zero balance</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Banner initiated POs will be closed out as part of FY25 FYE process.</a:t>
            </a:r>
            <a:endParaRPr sz="1300">
              <a:solidFill>
                <a:srgbClr val="7F5111"/>
              </a:solidFill>
            </a:endParaRPr>
          </a:p>
          <a:p>
            <a:pPr marL="558800" lvl="1" indent="-196850" algn="l" rtl="0">
              <a:lnSpc>
                <a:spcPct val="115000"/>
              </a:lnSpc>
              <a:spcBef>
                <a:spcPts val="300"/>
              </a:spcBef>
              <a:spcAft>
                <a:spcPts val="0"/>
              </a:spcAft>
              <a:buClr>
                <a:srgbClr val="FF0000"/>
              </a:buClr>
              <a:buSzPts val="1300"/>
              <a:buFont typeface="Source Sans Pro"/>
              <a:buChar char="○"/>
            </a:pPr>
            <a:r>
              <a:rPr lang="en" sz="1300">
                <a:solidFill>
                  <a:srgbClr val="FF0000"/>
                </a:solidFill>
              </a:rPr>
              <a:t>Encumbrances (E#) should be closed out in concur.</a:t>
            </a:r>
            <a:endParaRPr sz="13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0"/>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Fixed Assets/Equipment</a:t>
            </a:r>
            <a:endParaRPr sz="3000"/>
          </a:p>
        </p:txBody>
      </p:sp>
      <p:sp>
        <p:nvSpPr>
          <p:cNvPr id="516" name="Google Shape;516;p90"/>
          <p:cNvSpPr txBox="1">
            <a:spLocks noGrp="1"/>
          </p:cNvSpPr>
          <p:nvPr>
            <p:ph type="body" idx="1"/>
          </p:nvPr>
        </p:nvSpPr>
        <p:spPr>
          <a:xfrm>
            <a:off x="461316" y="983750"/>
            <a:ext cx="8545500" cy="3672000"/>
          </a:xfrm>
          <a:prstGeom prst="rect">
            <a:avLst/>
          </a:prstGeom>
        </p:spPr>
        <p:txBody>
          <a:bodyPr spcFirstLastPara="1" wrap="square" lIns="34275" tIns="34275" rIns="68575" bIns="34275" anchor="t" anchorCtr="0">
            <a:noAutofit/>
          </a:bodyPr>
          <a:lstStyle/>
          <a:p>
            <a:pPr marL="254000" lvl="0" indent="0" algn="l" rtl="0">
              <a:lnSpc>
                <a:spcPct val="115000"/>
              </a:lnSpc>
              <a:spcBef>
                <a:spcPts val="0"/>
              </a:spcBef>
              <a:spcAft>
                <a:spcPts val="0"/>
              </a:spcAft>
              <a:buNone/>
            </a:pPr>
            <a:endParaRPr>
              <a:solidFill>
                <a:srgbClr val="7F5111"/>
              </a:solidFill>
            </a:endParaRPr>
          </a:p>
          <a:p>
            <a:pPr marL="254000" lvl="0" indent="-228600" algn="l" rtl="0">
              <a:lnSpc>
                <a:spcPct val="115000"/>
              </a:lnSpc>
              <a:spcBef>
                <a:spcPts val="0"/>
              </a:spcBef>
              <a:spcAft>
                <a:spcPts val="0"/>
              </a:spcAft>
              <a:buClr>
                <a:srgbClr val="7F5111"/>
              </a:buClr>
              <a:buSzPts val="1400"/>
              <a:buFont typeface="Source Sans Pro"/>
              <a:buChar char="●"/>
            </a:pPr>
            <a:r>
              <a:rPr lang="en">
                <a:solidFill>
                  <a:srgbClr val="7F5111"/>
                </a:solidFill>
              </a:rPr>
              <a:t>AS capitalizes equipment that meets the policy threshold.</a:t>
            </a:r>
            <a:endParaRPr>
              <a:solidFill>
                <a:srgbClr val="7F5111"/>
              </a:solidFill>
            </a:endParaRPr>
          </a:p>
          <a:p>
            <a:pPr marL="558800" lvl="1" indent="-215900" algn="l" rtl="0">
              <a:lnSpc>
                <a:spcPct val="115000"/>
              </a:lnSpc>
              <a:spcBef>
                <a:spcPts val="0"/>
              </a:spcBef>
              <a:spcAft>
                <a:spcPts val="0"/>
              </a:spcAft>
              <a:buClr>
                <a:srgbClr val="7F5111"/>
              </a:buClr>
              <a:buSzPts val="1400"/>
              <a:buFont typeface="Source Sans Pro"/>
              <a:buChar char="○"/>
            </a:pPr>
            <a:r>
              <a:rPr lang="en">
                <a:solidFill>
                  <a:srgbClr val="7F5111"/>
                </a:solidFill>
              </a:rPr>
              <a:t>During FY25, the threshold increased to $10,000 for non-external grant funds. External grant funds (beginning with a 5xxxx or 6xxxx) continue to capitalize costs above $5,000.</a:t>
            </a:r>
            <a:endParaRPr>
              <a:solidFill>
                <a:srgbClr val="7F5111"/>
              </a:solidFill>
            </a:endParaRPr>
          </a:p>
          <a:p>
            <a:pPr marL="863600" lvl="2" indent="-177800" algn="l" rtl="0">
              <a:lnSpc>
                <a:spcPct val="115000"/>
              </a:lnSpc>
              <a:spcBef>
                <a:spcPts val="0"/>
              </a:spcBef>
              <a:spcAft>
                <a:spcPts val="0"/>
              </a:spcAft>
              <a:buClr>
                <a:srgbClr val="7F5111"/>
              </a:buClr>
              <a:buSzPts val="1400"/>
              <a:buFont typeface="Source Sans Pro"/>
              <a:buChar char="■"/>
            </a:pPr>
            <a:r>
              <a:rPr lang="en">
                <a:solidFill>
                  <a:srgbClr val="7F5111"/>
                </a:solidFill>
              </a:rPr>
              <a:t>This includes the shipping and handling, installation, and parts needed to make the equipment operational for each item. </a:t>
            </a:r>
            <a:endParaRPr>
              <a:solidFill>
                <a:srgbClr val="7F5111"/>
              </a:solidFill>
            </a:endParaRPr>
          </a:p>
          <a:p>
            <a:pPr marL="863600" lvl="2" indent="-177800" algn="l" rtl="0">
              <a:lnSpc>
                <a:spcPct val="115000"/>
              </a:lnSpc>
              <a:spcBef>
                <a:spcPts val="0"/>
              </a:spcBef>
              <a:spcAft>
                <a:spcPts val="0"/>
              </a:spcAft>
              <a:buClr>
                <a:srgbClr val="7F5111"/>
              </a:buClr>
              <a:buSzPts val="1400"/>
              <a:buFont typeface="Georgia"/>
              <a:buChar char="■"/>
            </a:pPr>
            <a:r>
              <a:rPr lang="en">
                <a:solidFill>
                  <a:srgbClr val="7F5111"/>
                </a:solidFill>
              </a:rPr>
              <a:t>AS is working to ensure FY25 are recorded in appropriate accounts, you may see reclassification transactions in your departmental budgets.</a:t>
            </a:r>
            <a:endParaRPr>
              <a:solidFill>
                <a:srgbClr val="7F5111"/>
              </a:solidFill>
            </a:endParaRPr>
          </a:p>
          <a:p>
            <a:pPr marL="558800" lvl="1" indent="-215900" algn="l" rtl="0">
              <a:lnSpc>
                <a:spcPct val="115000"/>
              </a:lnSpc>
              <a:spcBef>
                <a:spcPts val="0"/>
              </a:spcBef>
              <a:spcAft>
                <a:spcPts val="0"/>
              </a:spcAft>
              <a:buClr>
                <a:srgbClr val="7F5111"/>
              </a:buClr>
              <a:buSzPts val="1400"/>
              <a:buFont typeface="Georgia"/>
              <a:buChar char="○"/>
            </a:pPr>
            <a:r>
              <a:rPr lang="en">
                <a:solidFill>
                  <a:srgbClr val="7F5111"/>
                </a:solidFill>
              </a:rPr>
              <a:t>For FY25, requisitions must continue to use account code 7645, equipment over $5K*, and contain required document text (custodian information, intended usage, description, location, and estimated useful life).  </a:t>
            </a:r>
            <a:endParaRPr>
              <a:solidFill>
                <a:srgbClr val="7F5111"/>
              </a:solidFill>
            </a:endParaRPr>
          </a:p>
          <a:p>
            <a:pPr marL="254000" lvl="0" indent="-254000" algn="l" rtl="0">
              <a:lnSpc>
                <a:spcPct val="115000"/>
              </a:lnSpc>
              <a:spcBef>
                <a:spcPts val="300"/>
              </a:spcBef>
              <a:spcAft>
                <a:spcPts val="0"/>
              </a:spcAft>
              <a:buClr>
                <a:srgbClr val="7F5111"/>
              </a:buClr>
              <a:buSzPts val="1400"/>
              <a:buFont typeface="Georgia"/>
              <a:buChar char="●"/>
            </a:pPr>
            <a:r>
              <a:rPr lang="en">
                <a:solidFill>
                  <a:srgbClr val="7F5111"/>
                </a:solidFill>
              </a:rPr>
              <a:t>AS is required  to inventory items every two years in order to comply with federal, state and University guidelines.  Departments are encouraged to maintain up-to-date equipment records in order to assist in the physical inventory process.</a:t>
            </a:r>
            <a:endParaRPr>
              <a:solidFill>
                <a:srgbClr val="7F5111"/>
              </a:solidFill>
            </a:endParaRPr>
          </a:p>
          <a:p>
            <a:pPr marL="558800" lvl="0" indent="0" algn="l" rtl="0">
              <a:lnSpc>
                <a:spcPct val="115000"/>
              </a:lnSpc>
              <a:spcBef>
                <a:spcPts val="300"/>
              </a:spcBef>
              <a:spcAft>
                <a:spcPts val="0"/>
              </a:spcAft>
              <a:buNone/>
            </a:pPr>
            <a:endParaRPr>
              <a:solidFill>
                <a:srgbClr val="7F5111"/>
              </a:solidFill>
            </a:endParaRPr>
          </a:p>
          <a:p>
            <a:pPr marL="0" lvl="0" indent="0" algn="l" rtl="0">
              <a:lnSpc>
                <a:spcPct val="115000"/>
              </a:lnSpc>
              <a:spcBef>
                <a:spcPts val="0"/>
              </a:spcBef>
              <a:spcAft>
                <a:spcPts val="0"/>
              </a:spcAft>
              <a:buNone/>
            </a:pPr>
            <a:r>
              <a:rPr lang="en" sz="1200" b="1" i="1">
                <a:solidFill>
                  <a:srgbClr val="7F5111"/>
                </a:solidFill>
              </a:rPr>
              <a:t>* Effective FY26, a new account code will be established for University equipment , and account 7645 will be renamed to equipment over $5k (Grants Only).</a:t>
            </a:r>
            <a:r>
              <a:rPr lang="en" sz="1200" i="1">
                <a:solidFill>
                  <a:srgbClr val="7F5111"/>
                </a:solidFill>
              </a:rPr>
              <a:t> </a:t>
            </a:r>
            <a:endParaRPr sz="1200" i="1">
              <a:solidFill>
                <a:srgbClr val="7F5111"/>
              </a:solidFill>
            </a:endParaRPr>
          </a:p>
          <a:p>
            <a:pPr marL="254000" lvl="0" indent="0" algn="l" rtl="0">
              <a:lnSpc>
                <a:spcPct val="115000"/>
              </a:lnSpc>
              <a:spcBef>
                <a:spcPts val="0"/>
              </a:spcBef>
              <a:spcAft>
                <a:spcPts val="0"/>
              </a:spcAft>
              <a:buNone/>
            </a:pPr>
            <a:endParaRPr>
              <a:solidFill>
                <a:srgbClr val="7F5111"/>
              </a:solidFill>
            </a:endParaRPr>
          </a:p>
          <a:p>
            <a:pPr marL="254000" lvl="0" indent="0" algn="l" rtl="0">
              <a:lnSpc>
                <a:spcPct val="115000"/>
              </a:lnSpc>
              <a:spcBef>
                <a:spcPts val="0"/>
              </a:spcBef>
              <a:spcAft>
                <a:spcPts val="0"/>
              </a:spcAft>
              <a:buNone/>
            </a:pPr>
            <a:endParaRPr>
              <a:solidFill>
                <a:srgbClr val="7F5111"/>
              </a:solidFill>
            </a:endParaRPr>
          </a:p>
          <a:p>
            <a:pPr marL="254000" lvl="0" indent="0" algn="l" rtl="0">
              <a:lnSpc>
                <a:spcPct val="115000"/>
              </a:lnSpc>
              <a:spcBef>
                <a:spcPts val="0"/>
              </a:spcBef>
              <a:spcAft>
                <a:spcPts val="0"/>
              </a:spcAft>
              <a:buNone/>
            </a:pPr>
            <a:endParaRPr>
              <a:solidFill>
                <a:srgbClr val="7F5111"/>
              </a:solidFill>
            </a:endParaRPr>
          </a:p>
          <a:p>
            <a:pPr marL="254000" lvl="0" indent="0" algn="l" rtl="0">
              <a:lnSpc>
                <a:spcPct val="115000"/>
              </a:lnSpc>
              <a:spcBef>
                <a:spcPts val="400"/>
              </a:spcBef>
              <a:spcAft>
                <a:spcPts val="0"/>
              </a:spcAft>
              <a:buNone/>
            </a:pPr>
            <a:endParaRPr>
              <a:solidFill>
                <a:srgbClr val="7F5111"/>
              </a:solidFill>
            </a:endParaRPr>
          </a:p>
          <a:p>
            <a:pPr marL="0" lvl="0" indent="0" algn="l" rtl="0">
              <a:lnSpc>
                <a:spcPct val="115000"/>
              </a:lnSpc>
              <a:spcBef>
                <a:spcPts val="400"/>
              </a:spcBef>
              <a:spcAft>
                <a:spcPts val="0"/>
              </a:spcAft>
              <a:buNone/>
            </a:pPr>
            <a:endParaRPr>
              <a:solidFill>
                <a:srgbClr val="7F5111"/>
              </a:solidFill>
            </a:endParaRPr>
          </a:p>
          <a:p>
            <a:pPr marL="0" lvl="0" indent="0" algn="l" rtl="0">
              <a:spcBef>
                <a:spcPts val="8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91"/>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Fixed Assets/Equipment</a:t>
            </a:r>
            <a:endParaRPr sz="3000"/>
          </a:p>
        </p:txBody>
      </p:sp>
      <p:sp>
        <p:nvSpPr>
          <p:cNvPr id="522" name="Google Shape;522;p91"/>
          <p:cNvSpPr txBox="1">
            <a:spLocks noGrp="1"/>
          </p:cNvSpPr>
          <p:nvPr>
            <p:ph type="body" idx="1"/>
          </p:nvPr>
        </p:nvSpPr>
        <p:spPr>
          <a:xfrm>
            <a:off x="461316" y="983750"/>
            <a:ext cx="8545500" cy="3672000"/>
          </a:xfrm>
          <a:prstGeom prst="rect">
            <a:avLst/>
          </a:prstGeom>
        </p:spPr>
        <p:txBody>
          <a:bodyPr spcFirstLastPara="1" wrap="square" lIns="34275" tIns="34275" rIns="68575" bIns="34275" anchor="t" anchorCtr="0">
            <a:noAutofit/>
          </a:bodyPr>
          <a:lstStyle/>
          <a:p>
            <a:pPr marL="254000" lvl="0" indent="0" algn="l" rtl="0">
              <a:lnSpc>
                <a:spcPct val="115000"/>
              </a:lnSpc>
              <a:spcBef>
                <a:spcPts val="0"/>
              </a:spcBef>
              <a:spcAft>
                <a:spcPts val="0"/>
              </a:spcAft>
              <a:buNone/>
            </a:pPr>
            <a:endParaRPr>
              <a:solidFill>
                <a:srgbClr val="7F5111"/>
              </a:solidFill>
            </a:endParaRPr>
          </a:p>
          <a:p>
            <a:pPr marL="254000" lvl="0" indent="-254000" algn="l" rtl="0">
              <a:lnSpc>
                <a:spcPct val="115000"/>
              </a:lnSpc>
              <a:spcBef>
                <a:spcPts val="0"/>
              </a:spcBef>
              <a:spcAft>
                <a:spcPts val="0"/>
              </a:spcAft>
              <a:buClr>
                <a:srgbClr val="7F5111"/>
              </a:buClr>
              <a:buSzPts val="1400"/>
              <a:buFont typeface="Source Sans Pro"/>
              <a:buChar char="●"/>
            </a:pPr>
            <a:r>
              <a:rPr lang="en">
                <a:solidFill>
                  <a:srgbClr val="7F5111"/>
                </a:solidFill>
              </a:rPr>
              <a:t>Link to existing training tools on the AS website at or (threshold updates in the process):</a:t>
            </a:r>
            <a:endParaRPr>
              <a:solidFill>
                <a:srgbClr val="7F5111"/>
              </a:solidFill>
            </a:endParaRPr>
          </a:p>
          <a:p>
            <a:pPr marL="558800" lvl="1" indent="-215900" algn="l" rtl="0">
              <a:lnSpc>
                <a:spcPct val="115000"/>
              </a:lnSpc>
              <a:spcBef>
                <a:spcPts val="0"/>
              </a:spcBef>
              <a:spcAft>
                <a:spcPts val="0"/>
              </a:spcAft>
              <a:buClr>
                <a:srgbClr val="7F5111"/>
              </a:buClr>
              <a:buSzPts val="1400"/>
              <a:buFont typeface="Source Sans Pro"/>
              <a:buChar char="○"/>
            </a:pPr>
            <a:r>
              <a:rPr lang="en" u="sng">
                <a:solidFill>
                  <a:schemeClr val="hlink"/>
                </a:solidFill>
                <a:hlinkClick r:id="rId3"/>
              </a:rPr>
              <a:t>Quick Reference Guide for Fixed Asset Purchases $5,000</a:t>
            </a:r>
            <a:r>
              <a:rPr lang="en">
                <a:solidFill>
                  <a:srgbClr val="7F5111"/>
                </a:solidFill>
              </a:rPr>
              <a:t>* and up and</a:t>
            </a:r>
            <a:endParaRPr>
              <a:solidFill>
                <a:srgbClr val="7F5111"/>
              </a:solidFill>
            </a:endParaRPr>
          </a:p>
          <a:p>
            <a:pPr marL="558800" lvl="1" indent="-215900" algn="l" rtl="0">
              <a:lnSpc>
                <a:spcPct val="115000"/>
              </a:lnSpc>
              <a:spcBef>
                <a:spcPts val="0"/>
              </a:spcBef>
              <a:spcAft>
                <a:spcPts val="0"/>
              </a:spcAft>
              <a:buClr>
                <a:srgbClr val="7F5111"/>
              </a:buClr>
              <a:buSzPts val="1400"/>
              <a:buFont typeface="Source Sans Pro"/>
              <a:buChar char="○"/>
            </a:pPr>
            <a:r>
              <a:rPr lang="en" u="sng">
                <a:solidFill>
                  <a:schemeClr val="hlink"/>
                </a:solidFill>
                <a:hlinkClick r:id="rId4"/>
              </a:rPr>
              <a:t>Fixed Assets – Ordering Equipment over $5,000 instruction video</a:t>
            </a:r>
            <a:r>
              <a:rPr lang="en">
                <a:solidFill>
                  <a:srgbClr val="7F5111"/>
                </a:solidFill>
              </a:rPr>
              <a:t>*</a:t>
            </a:r>
            <a:endParaRPr i="1">
              <a:solidFill>
                <a:srgbClr val="FF0000"/>
              </a:solidFill>
            </a:endParaRPr>
          </a:p>
          <a:p>
            <a:pPr marL="254000" lvl="0" indent="0" algn="l" rtl="0">
              <a:lnSpc>
                <a:spcPct val="115000"/>
              </a:lnSpc>
              <a:spcBef>
                <a:spcPts val="400"/>
              </a:spcBef>
              <a:spcAft>
                <a:spcPts val="0"/>
              </a:spcAft>
              <a:buNone/>
            </a:pPr>
            <a:endParaRPr i="1">
              <a:solidFill>
                <a:srgbClr val="FF0000"/>
              </a:solidFill>
            </a:endParaRPr>
          </a:p>
          <a:p>
            <a:pPr marL="254000" lvl="0" indent="-228600" algn="l" rtl="0">
              <a:lnSpc>
                <a:spcPct val="115000"/>
              </a:lnSpc>
              <a:spcBef>
                <a:spcPts val="400"/>
              </a:spcBef>
              <a:spcAft>
                <a:spcPts val="0"/>
              </a:spcAft>
              <a:buClr>
                <a:srgbClr val="FF0000"/>
              </a:buClr>
              <a:buSzPts val="1400"/>
              <a:buFont typeface="Source Sans Pro"/>
              <a:buChar char="●"/>
            </a:pPr>
            <a:r>
              <a:rPr lang="en" i="1">
                <a:solidFill>
                  <a:srgbClr val="FF0000"/>
                </a:solidFill>
              </a:rPr>
              <a:t>Fiscal Year End Reminder</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Ensure requisition has proper account code and document text to prevent delays and denials.</a:t>
            </a:r>
            <a:endParaRPr>
              <a:solidFill>
                <a:srgbClr val="FF0000"/>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Please respond to inventory requests promptly to ensure all items are viewed in appropriate timeframe.</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Items must be received on campus by June 30</a:t>
            </a:r>
            <a:r>
              <a:rPr lang="en" baseline="30000">
                <a:solidFill>
                  <a:srgbClr val="FF0000"/>
                </a:solidFill>
              </a:rPr>
              <a:t>th</a:t>
            </a:r>
            <a:r>
              <a:rPr lang="en">
                <a:solidFill>
                  <a:srgbClr val="FF0000"/>
                </a:solidFill>
              </a:rPr>
              <a:t> in order to be applied against FY25. If an item is not received by June 30</a:t>
            </a:r>
            <a:r>
              <a:rPr lang="en" baseline="30000">
                <a:solidFill>
                  <a:srgbClr val="FF0000"/>
                </a:solidFill>
              </a:rPr>
              <a:t>th  </a:t>
            </a:r>
            <a:r>
              <a:rPr lang="en">
                <a:solidFill>
                  <a:srgbClr val="FF0000"/>
                </a:solidFill>
              </a:rPr>
              <a:t>it will be applied to FY26 budget.</a:t>
            </a:r>
            <a:endParaRPr>
              <a:solidFill>
                <a:srgbClr val="FF0000"/>
              </a:solidFill>
            </a:endParaRPr>
          </a:p>
          <a:p>
            <a:pPr marL="0" lvl="0" indent="0" algn="l" rtl="0">
              <a:lnSpc>
                <a:spcPct val="115000"/>
              </a:lnSpc>
              <a:spcBef>
                <a:spcPts val="300"/>
              </a:spcBef>
              <a:spcAft>
                <a:spcPts val="0"/>
              </a:spcAft>
              <a:buNone/>
            </a:pPr>
            <a:endParaRPr>
              <a:solidFill>
                <a:srgbClr val="FF0000"/>
              </a:solidFill>
            </a:endParaRPr>
          </a:p>
          <a:p>
            <a:pPr marL="0" lvl="0" indent="0" algn="l" rtl="0">
              <a:spcBef>
                <a:spcPts val="800"/>
              </a:spcBef>
              <a:spcAft>
                <a:spcPts val="0"/>
              </a:spcAft>
              <a:buNone/>
            </a:pPr>
            <a:r>
              <a:rPr lang="en" sz="1200" b="1" i="1">
                <a:solidFill>
                  <a:srgbClr val="7F5111"/>
                </a:solidFill>
              </a:rPr>
              <a:t>*AS is in process of updating training tools to reflect changes to threshold.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9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Equipment Disposals</a:t>
            </a:r>
            <a:endParaRPr sz="3000"/>
          </a:p>
        </p:txBody>
      </p:sp>
      <p:sp>
        <p:nvSpPr>
          <p:cNvPr id="528" name="Google Shape;528;p92"/>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254000" lvl="0" indent="-241300" algn="l" rtl="0">
              <a:lnSpc>
                <a:spcPct val="115000"/>
              </a:lnSpc>
              <a:spcBef>
                <a:spcPts val="0"/>
              </a:spcBef>
              <a:spcAft>
                <a:spcPts val="0"/>
              </a:spcAft>
              <a:buClr>
                <a:srgbClr val="7F5111"/>
              </a:buClr>
              <a:buSzPts val="1600"/>
              <a:buFont typeface="Source Sans Pro"/>
              <a:buChar char="●"/>
            </a:pPr>
            <a:r>
              <a:rPr lang="en" sz="1600">
                <a:solidFill>
                  <a:srgbClr val="7F5111"/>
                </a:solidFill>
              </a:rPr>
              <a:t>Fixed Asset Disposals</a:t>
            </a:r>
            <a:endParaRPr sz="1600">
              <a:solidFill>
                <a:srgbClr val="7F5111"/>
              </a:solidFill>
            </a:endParaRPr>
          </a:p>
          <a:p>
            <a:pPr marL="558800" lvl="1" indent="-215900" algn="l" rtl="0">
              <a:lnSpc>
                <a:spcPct val="115000"/>
              </a:lnSpc>
              <a:spcBef>
                <a:spcPts val="300"/>
              </a:spcBef>
              <a:spcAft>
                <a:spcPts val="0"/>
              </a:spcAft>
              <a:buClr>
                <a:srgbClr val="7F5111"/>
              </a:buClr>
              <a:buSzPts val="1600"/>
              <a:buFont typeface="Source Sans Pro"/>
              <a:buChar char="○"/>
            </a:pPr>
            <a:r>
              <a:rPr lang="en" sz="1600">
                <a:solidFill>
                  <a:srgbClr val="7F5111"/>
                </a:solidFill>
              </a:rPr>
              <a:t>AS is responsible for the centralized accounting and reporting of University equipment assets meeting the capitalization threshold. </a:t>
            </a:r>
            <a:endParaRPr sz="1600">
              <a:solidFill>
                <a:srgbClr val="7F5111"/>
              </a:solidFill>
            </a:endParaRPr>
          </a:p>
          <a:p>
            <a:pPr marL="558800" lvl="1" indent="-215900" algn="l" rtl="0">
              <a:lnSpc>
                <a:spcPct val="115000"/>
              </a:lnSpc>
              <a:spcBef>
                <a:spcPts val="300"/>
              </a:spcBef>
              <a:spcAft>
                <a:spcPts val="0"/>
              </a:spcAft>
              <a:buClr>
                <a:srgbClr val="7F5111"/>
              </a:buClr>
              <a:buSzPts val="1600"/>
              <a:buFont typeface="Source Sans Pro"/>
              <a:buChar char="○"/>
            </a:pPr>
            <a:r>
              <a:rPr lang="en" sz="1600">
                <a:solidFill>
                  <a:srgbClr val="7F5111"/>
                </a:solidFill>
              </a:rPr>
              <a:t>To ensure accurate financial reporting, disposal of equipment should be documented and communicated timely to AS.</a:t>
            </a:r>
            <a:endParaRPr sz="1600">
              <a:solidFill>
                <a:srgbClr val="7F5111"/>
              </a:solidFill>
            </a:endParaRPr>
          </a:p>
          <a:p>
            <a:pPr marL="558800" lvl="1" indent="-215900" algn="l" rtl="0">
              <a:lnSpc>
                <a:spcPct val="115000"/>
              </a:lnSpc>
              <a:spcBef>
                <a:spcPts val="300"/>
              </a:spcBef>
              <a:spcAft>
                <a:spcPts val="0"/>
              </a:spcAft>
              <a:buClr>
                <a:srgbClr val="7F5111"/>
              </a:buClr>
              <a:buSzPts val="1600"/>
              <a:buFont typeface="Georgia"/>
              <a:buChar char="○"/>
            </a:pPr>
            <a:r>
              <a:rPr lang="en" sz="1600">
                <a:solidFill>
                  <a:srgbClr val="7F5111"/>
                </a:solidFill>
              </a:rPr>
              <a:t>Disposals include transfers to outside agencies (state, other institutions of higher education, not for profit organizations).</a:t>
            </a:r>
            <a:endParaRPr sz="1600">
              <a:solidFill>
                <a:srgbClr val="7F5111"/>
              </a:solidFill>
            </a:endParaRPr>
          </a:p>
          <a:p>
            <a:pPr marL="254000" lvl="0" indent="-241300" algn="l" rtl="0">
              <a:lnSpc>
                <a:spcPct val="115000"/>
              </a:lnSpc>
              <a:spcBef>
                <a:spcPts val="400"/>
              </a:spcBef>
              <a:spcAft>
                <a:spcPts val="0"/>
              </a:spcAft>
              <a:buClr>
                <a:srgbClr val="FF0000"/>
              </a:buClr>
              <a:buSzPts val="1600"/>
              <a:buFont typeface="Source Sans Pro"/>
              <a:buChar char="●"/>
            </a:pPr>
            <a:r>
              <a:rPr lang="en" sz="1600" i="1">
                <a:solidFill>
                  <a:srgbClr val="FF0000"/>
                </a:solidFill>
              </a:rPr>
              <a:t>Fiscal Year End Reminder</a:t>
            </a:r>
            <a:endParaRPr sz="1600">
              <a:solidFill>
                <a:srgbClr val="7F5111"/>
              </a:solidFill>
            </a:endParaRPr>
          </a:p>
          <a:p>
            <a:pPr marL="558800" lvl="1" indent="-215900" algn="l" rtl="0">
              <a:lnSpc>
                <a:spcPct val="115000"/>
              </a:lnSpc>
              <a:spcBef>
                <a:spcPts val="300"/>
              </a:spcBef>
              <a:spcAft>
                <a:spcPts val="0"/>
              </a:spcAft>
              <a:buClr>
                <a:srgbClr val="FF0000"/>
              </a:buClr>
              <a:buSzPts val="1600"/>
              <a:buFont typeface="Source Sans Pro"/>
              <a:buChar char="○"/>
            </a:pPr>
            <a:r>
              <a:rPr lang="en" sz="1600">
                <a:solidFill>
                  <a:srgbClr val="FF0000"/>
                </a:solidFill>
              </a:rPr>
              <a:t>Departments are responsible of ensuring all equipment disposals have the fully completed disposal form submitted to AS.  Disposals will not be processed without the fully completed/approved disposal form.</a:t>
            </a:r>
            <a:endParaRPr sz="1600">
              <a:solidFill>
                <a:srgbClr val="FF0000"/>
              </a:solidFill>
            </a:endParaRPr>
          </a:p>
          <a:p>
            <a:pPr marL="558800" lvl="1" indent="-215900" algn="l" rtl="0">
              <a:lnSpc>
                <a:spcPct val="115000"/>
              </a:lnSpc>
              <a:spcBef>
                <a:spcPts val="300"/>
              </a:spcBef>
              <a:spcAft>
                <a:spcPts val="0"/>
              </a:spcAft>
              <a:buClr>
                <a:srgbClr val="FF0000"/>
              </a:buClr>
              <a:buSzPts val="1600"/>
              <a:buFont typeface="Source Sans Pro"/>
              <a:buChar char="○"/>
            </a:pPr>
            <a:r>
              <a:rPr lang="en" sz="1600">
                <a:solidFill>
                  <a:srgbClr val="FF0000"/>
                </a:solidFill>
              </a:rPr>
              <a:t>Accurate financial statement presentation is dependent upon timely communication.</a:t>
            </a:r>
            <a:endParaRPr sz="1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9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Journal Entry Examples</a:t>
            </a:r>
            <a:endParaRPr sz="3000"/>
          </a:p>
        </p:txBody>
      </p:sp>
      <p:sp>
        <p:nvSpPr>
          <p:cNvPr id="534" name="Google Shape;534;p93"/>
          <p:cNvSpPr txBox="1">
            <a:spLocks noGrp="1"/>
          </p:cNvSpPr>
          <p:nvPr>
            <p:ph type="body" idx="1"/>
          </p:nvPr>
        </p:nvSpPr>
        <p:spPr>
          <a:xfrm>
            <a:off x="475325" y="997725"/>
            <a:ext cx="8545500" cy="1902600"/>
          </a:xfrm>
          <a:prstGeom prst="rect">
            <a:avLst/>
          </a:prstGeom>
        </p:spPr>
        <p:txBody>
          <a:bodyPr spcFirstLastPara="1" wrap="square" lIns="34275" tIns="34275" rIns="68575" bIns="34275" anchor="t" anchorCtr="0">
            <a:noAutofit/>
          </a:bodyPr>
          <a:lstStyle/>
          <a:p>
            <a:pPr marL="254000" lvl="0" indent="-228600" algn="l" rtl="0">
              <a:lnSpc>
                <a:spcPct val="100000"/>
              </a:lnSpc>
              <a:spcBef>
                <a:spcPts val="0"/>
              </a:spcBef>
              <a:spcAft>
                <a:spcPts val="0"/>
              </a:spcAft>
              <a:buClr>
                <a:srgbClr val="7F5111"/>
              </a:buClr>
              <a:buSzPts val="1600"/>
              <a:buFont typeface="Source Sans Pro"/>
              <a:buChar char="●"/>
            </a:pPr>
            <a:r>
              <a:rPr lang="en" sz="1600">
                <a:solidFill>
                  <a:srgbClr val="7F5111"/>
                </a:solidFill>
              </a:rPr>
              <a:t>DCAs are journal entries – Department Reimbursements**</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Source Sans Pro"/>
              <a:buChar char="●"/>
            </a:pPr>
            <a:r>
              <a:rPr lang="en" sz="1600">
                <a:solidFill>
                  <a:srgbClr val="7F5111"/>
                </a:solidFill>
              </a:rPr>
              <a:t>Cash Receipts </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Source Sans Pro"/>
              <a:buChar char="●"/>
            </a:pPr>
            <a:r>
              <a:rPr lang="en" sz="1600">
                <a:solidFill>
                  <a:srgbClr val="7F5111"/>
                </a:solidFill>
              </a:rPr>
              <a:t>Daily Transmittals – account for revenue</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Source Sans Pro"/>
              <a:buChar char="●"/>
            </a:pPr>
            <a:r>
              <a:rPr lang="en" sz="1600">
                <a:solidFill>
                  <a:srgbClr val="7F5111"/>
                </a:solidFill>
              </a:rPr>
              <a:t>General Accounting Entries – e.g., depreciation, disposals, accruals &amp; prepaid entries**, various monthly feeds, etc. </a:t>
            </a:r>
            <a:endParaRPr sz="1600">
              <a:solidFill>
                <a:srgbClr val="7F5111"/>
              </a:solidFill>
            </a:endParaRPr>
          </a:p>
          <a:p>
            <a:pPr marL="254000" lvl="0" indent="-228600" algn="l" rtl="0">
              <a:lnSpc>
                <a:spcPct val="100000"/>
              </a:lnSpc>
              <a:spcBef>
                <a:spcPts val="400"/>
              </a:spcBef>
              <a:spcAft>
                <a:spcPts val="0"/>
              </a:spcAft>
              <a:buClr>
                <a:srgbClr val="7F5111"/>
              </a:buClr>
              <a:buSzPts val="1600"/>
              <a:buFont typeface="Source Sans Pro"/>
              <a:buChar char="●"/>
            </a:pPr>
            <a:r>
              <a:rPr lang="en" sz="1600">
                <a:solidFill>
                  <a:srgbClr val="7F5111"/>
                </a:solidFill>
              </a:rPr>
              <a:t>FOAPAL Reclassifications &amp; Correcting Entries - e.g., correcting a program code</a:t>
            </a:r>
            <a:endParaRPr sz="1600"/>
          </a:p>
        </p:txBody>
      </p:sp>
      <p:sp>
        <p:nvSpPr>
          <p:cNvPr id="535" name="Google Shape;535;p93"/>
          <p:cNvSpPr txBox="1">
            <a:spLocks noGrp="1"/>
          </p:cNvSpPr>
          <p:nvPr>
            <p:ph type="title"/>
          </p:nvPr>
        </p:nvSpPr>
        <p:spPr>
          <a:xfrm>
            <a:off x="426365" y="2774672"/>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None/>
            </a:pPr>
            <a:r>
              <a:rPr lang="en" sz="3000"/>
              <a:t>Journal Entry Requirements</a:t>
            </a:r>
            <a:endParaRPr sz="3000"/>
          </a:p>
        </p:txBody>
      </p:sp>
      <p:sp>
        <p:nvSpPr>
          <p:cNvPr id="536" name="Google Shape;536;p93"/>
          <p:cNvSpPr txBox="1"/>
          <p:nvPr/>
        </p:nvSpPr>
        <p:spPr>
          <a:xfrm>
            <a:off x="426375" y="3585275"/>
            <a:ext cx="5905200" cy="1272300"/>
          </a:xfrm>
          <a:prstGeom prst="rect">
            <a:avLst/>
          </a:prstGeom>
          <a:noFill/>
          <a:ln>
            <a:noFill/>
          </a:ln>
        </p:spPr>
        <p:txBody>
          <a:bodyPr spcFirstLastPara="1" wrap="square" lIns="91425" tIns="91425" rIns="91425" bIns="91425" anchor="t" anchorCtr="0">
            <a:spAutoFit/>
          </a:bodyPr>
          <a:lstStyle/>
          <a:p>
            <a:pPr marL="254000" lvl="0" indent="-215900" algn="l" rtl="0">
              <a:spcBef>
                <a:spcPts val="400"/>
              </a:spcBef>
              <a:spcAft>
                <a:spcPts val="0"/>
              </a:spcAft>
              <a:buClr>
                <a:srgbClr val="7F5111"/>
              </a:buClr>
              <a:buSzPts val="1600"/>
              <a:buFont typeface="Source Sans Pro"/>
              <a:buChar char="●"/>
            </a:pPr>
            <a:r>
              <a:rPr lang="en" sz="1600">
                <a:solidFill>
                  <a:srgbClr val="7F5111"/>
                </a:solidFill>
                <a:latin typeface="Source Sans Pro"/>
                <a:ea typeface="Source Sans Pro"/>
                <a:cs typeface="Source Sans Pro"/>
                <a:sym typeface="Source Sans Pro"/>
              </a:rPr>
              <a:t>Must have supporting documentation</a:t>
            </a:r>
            <a:endParaRPr sz="1600">
              <a:solidFill>
                <a:srgbClr val="7F5111"/>
              </a:solidFill>
              <a:latin typeface="Source Sans Pro"/>
              <a:ea typeface="Source Sans Pro"/>
              <a:cs typeface="Source Sans Pro"/>
              <a:sym typeface="Source Sans Pro"/>
            </a:endParaRPr>
          </a:p>
          <a:p>
            <a:pPr marL="254000" lvl="0" indent="-215900" algn="l" rtl="0">
              <a:spcBef>
                <a:spcPts val="400"/>
              </a:spcBef>
              <a:spcAft>
                <a:spcPts val="0"/>
              </a:spcAft>
              <a:buClr>
                <a:srgbClr val="7F5111"/>
              </a:buClr>
              <a:buSzPts val="1600"/>
              <a:buFont typeface="Source Sans Pro"/>
              <a:buChar char="●"/>
            </a:pPr>
            <a:r>
              <a:rPr lang="en" sz="1600">
                <a:solidFill>
                  <a:srgbClr val="7F5111"/>
                </a:solidFill>
                <a:latin typeface="Source Sans Pro"/>
                <a:ea typeface="Source Sans Pro"/>
                <a:cs typeface="Source Sans Pro"/>
                <a:sym typeface="Source Sans Pro"/>
              </a:rPr>
              <a:t>If Reclassification, correcting or general journal entry, must balance (Banner Doc Type JDCA, JE15 &amp; JE16)</a:t>
            </a:r>
            <a:endParaRPr sz="1600">
              <a:solidFill>
                <a:srgbClr val="7F5111"/>
              </a:solidFill>
              <a:latin typeface="Source Sans Pro"/>
              <a:ea typeface="Source Sans Pro"/>
              <a:cs typeface="Source Sans Pro"/>
              <a:sym typeface="Source Sans Pro"/>
            </a:endParaRPr>
          </a:p>
          <a:p>
            <a:pPr marL="254000" lvl="0" indent="-215900" algn="l" rtl="0">
              <a:spcBef>
                <a:spcPts val="400"/>
              </a:spcBef>
              <a:spcAft>
                <a:spcPts val="0"/>
              </a:spcAft>
              <a:buClr>
                <a:srgbClr val="7F5111"/>
              </a:buClr>
              <a:buSzPts val="1600"/>
              <a:buFont typeface="Source Sans Pro"/>
              <a:buChar char="●"/>
            </a:pPr>
            <a:r>
              <a:rPr lang="en" sz="1600">
                <a:solidFill>
                  <a:srgbClr val="7F5111"/>
                </a:solidFill>
                <a:latin typeface="Source Sans Pro"/>
                <a:ea typeface="Source Sans Pro"/>
                <a:cs typeface="Source Sans Pro"/>
                <a:sym typeface="Source Sans Pro"/>
              </a:rPr>
              <a:t>Must be submitted timely</a:t>
            </a:r>
            <a:endParaRPr sz="1600">
              <a:latin typeface="Source Sans Pro"/>
              <a:ea typeface="Source Sans Pro"/>
              <a:cs typeface="Source Sans Pro"/>
              <a:sym typeface="Source Sans Pr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9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DCAs (Departmental Charge Authorizations)</a:t>
            </a:r>
            <a:endParaRPr sz="3000"/>
          </a:p>
        </p:txBody>
      </p:sp>
      <p:sp>
        <p:nvSpPr>
          <p:cNvPr id="542" name="Google Shape;542;p94"/>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254000" lvl="0" indent="-215900" algn="l" rtl="0">
              <a:lnSpc>
                <a:spcPct val="115000"/>
              </a:lnSpc>
              <a:spcBef>
                <a:spcPts val="0"/>
              </a:spcBef>
              <a:spcAft>
                <a:spcPts val="0"/>
              </a:spcAft>
              <a:buClr>
                <a:srgbClr val="7F5111"/>
              </a:buClr>
              <a:buSzPts val="1600"/>
              <a:buFont typeface="Source Sans Pro"/>
              <a:buChar char="●"/>
            </a:pPr>
            <a:r>
              <a:rPr lang="en" sz="1600">
                <a:solidFill>
                  <a:srgbClr val="7F5111"/>
                </a:solidFill>
              </a:rPr>
              <a:t>Currently two methods to submit DCAs, Electronic Workflow or legacy paper form .</a:t>
            </a:r>
            <a:endParaRPr sz="1600">
              <a:solidFill>
                <a:srgbClr val="7F5111"/>
              </a:solidFill>
            </a:endParaRPr>
          </a:p>
          <a:p>
            <a:pPr marL="558800" lvl="1" indent="-228600" algn="l" rtl="0">
              <a:lnSpc>
                <a:spcPct val="115000"/>
              </a:lnSpc>
              <a:spcBef>
                <a:spcPts val="400"/>
              </a:spcBef>
              <a:spcAft>
                <a:spcPts val="0"/>
              </a:spcAft>
              <a:buClr>
                <a:srgbClr val="7F5111"/>
              </a:buClr>
              <a:buSzPts val="1600"/>
              <a:buFont typeface="Source Sans Pro"/>
              <a:buChar char="○"/>
            </a:pPr>
            <a:r>
              <a:rPr lang="en" sz="1600">
                <a:solidFill>
                  <a:srgbClr val="7F5111"/>
                </a:solidFill>
              </a:rPr>
              <a:t>Electronic DCA workflow has certain fund &amp; account code exclusions, this activity should be submitted on legacy paper form. Also, legacy paper form should continue to be used for Barnes &amp; Noble and Central Receiving/Stores.</a:t>
            </a:r>
            <a:endParaRPr sz="1600">
              <a:solidFill>
                <a:srgbClr val="7F5111"/>
              </a:solidFill>
            </a:endParaRPr>
          </a:p>
          <a:p>
            <a:pPr marL="863600" lvl="2" indent="-190500" algn="l" rtl="0">
              <a:lnSpc>
                <a:spcPct val="115000"/>
              </a:lnSpc>
              <a:spcBef>
                <a:spcPts val="400"/>
              </a:spcBef>
              <a:spcAft>
                <a:spcPts val="0"/>
              </a:spcAft>
              <a:buClr>
                <a:srgbClr val="7F5111"/>
              </a:buClr>
              <a:buSzPts val="1600"/>
              <a:buFont typeface="Source Sans Pro"/>
              <a:buChar char="■"/>
            </a:pPr>
            <a:r>
              <a:rPr lang="en" sz="1600">
                <a:solidFill>
                  <a:srgbClr val="7F5111"/>
                </a:solidFill>
              </a:rPr>
              <a:t>Link to electronic</a:t>
            </a:r>
            <a:r>
              <a:rPr lang="en" sz="1600">
                <a:solidFill>
                  <a:srgbClr val="1155CC"/>
                </a:solidFill>
              </a:rPr>
              <a:t> </a:t>
            </a:r>
            <a:r>
              <a:rPr lang="en" sz="1600" u="sng">
                <a:solidFill>
                  <a:srgbClr val="1155CC"/>
                </a:solidFill>
                <a:hlinkClick r:id="rId3">
                  <a:extLst>
                    <a:ext uri="{A12FA001-AC4F-418D-AE19-62706E023703}">
                      <ahyp:hlinkClr xmlns:ahyp="http://schemas.microsoft.com/office/drawing/2018/hyperlinkcolor" val="tx"/>
                    </a:ext>
                  </a:extLst>
                </a:hlinkClick>
              </a:rPr>
              <a:t>DCA workflow process and help</a:t>
            </a:r>
            <a:r>
              <a:rPr lang="en" sz="1600">
                <a:solidFill>
                  <a:srgbClr val="7F5111"/>
                </a:solidFill>
              </a:rPr>
              <a:t>. (dca.rowan.edu) &amp; link to </a:t>
            </a:r>
            <a:r>
              <a:rPr lang="en" sz="1600" u="sng">
                <a:solidFill>
                  <a:srgbClr val="1155CC"/>
                </a:solidFill>
                <a:hlinkClick r:id="rId4">
                  <a:extLst>
                    <a:ext uri="{A12FA001-AC4F-418D-AE19-62706E023703}">
                      <ahyp:hlinkClr xmlns:ahyp="http://schemas.microsoft.com/office/drawing/2018/hyperlinkcolor" val="tx"/>
                    </a:ext>
                  </a:extLst>
                </a:hlinkClick>
              </a:rPr>
              <a:t>Training material</a:t>
            </a:r>
            <a:r>
              <a:rPr lang="en" sz="1600">
                <a:solidFill>
                  <a:srgbClr val="7F5111"/>
                </a:solidFill>
              </a:rPr>
              <a:t>.</a:t>
            </a:r>
            <a:endParaRPr sz="1600">
              <a:solidFill>
                <a:srgbClr val="7F5111"/>
              </a:solidFill>
            </a:endParaRPr>
          </a:p>
          <a:p>
            <a:pPr marL="863600" lvl="2" indent="-190500" algn="l" rtl="0">
              <a:lnSpc>
                <a:spcPct val="115000"/>
              </a:lnSpc>
              <a:spcBef>
                <a:spcPts val="400"/>
              </a:spcBef>
              <a:spcAft>
                <a:spcPts val="0"/>
              </a:spcAft>
              <a:buClr>
                <a:srgbClr val="7F5111"/>
              </a:buClr>
              <a:buSzPts val="1600"/>
              <a:buFont typeface="Source Sans Pro"/>
              <a:buChar char="■"/>
            </a:pPr>
            <a:r>
              <a:rPr lang="en" sz="1600">
                <a:solidFill>
                  <a:srgbClr val="7F5111"/>
                </a:solidFill>
              </a:rPr>
              <a:t>DCA email box for questions or legacy paper form submission is </a:t>
            </a:r>
            <a:r>
              <a:rPr lang="en" sz="1600" u="sng">
                <a:solidFill>
                  <a:srgbClr val="1155CC"/>
                </a:solidFill>
                <a:hlinkClick r:id="rId5">
                  <a:extLst>
                    <a:ext uri="{A12FA001-AC4F-418D-AE19-62706E023703}">
                      <ahyp:hlinkClr xmlns:ahyp="http://schemas.microsoft.com/office/drawing/2018/hyperlinkcolor" val="tx"/>
                    </a:ext>
                  </a:extLst>
                </a:hlinkClick>
              </a:rPr>
              <a:t>dca@rowan.edu</a:t>
            </a:r>
            <a:r>
              <a:rPr lang="en" sz="1600">
                <a:solidFill>
                  <a:srgbClr val="7F5111"/>
                </a:solidFill>
              </a:rPr>
              <a:t>.</a:t>
            </a:r>
            <a:endParaRPr sz="1600">
              <a:solidFill>
                <a:srgbClr val="7F5111"/>
              </a:solidFill>
            </a:endParaRPr>
          </a:p>
          <a:p>
            <a:pPr marL="1206500" lvl="3"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Reminder, please only submit DCA forms once and only as fully executed documents.</a:t>
            </a:r>
            <a:endParaRPr sz="1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DCAs (continued)</a:t>
            </a:r>
            <a:endParaRPr sz="3000"/>
          </a:p>
        </p:txBody>
      </p:sp>
      <p:sp>
        <p:nvSpPr>
          <p:cNvPr id="548" name="Google Shape;548;p95"/>
          <p:cNvSpPr txBox="1">
            <a:spLocks noGrp="1"/>
          </p:cNvSpPr>
          <p:nvPr>
            <p:ph type="body" idx="1"/>
          </p:nvPr>
        </p:nvSpPr>
        <p:spPr>
          <a:xfrm>
            <a:off x="510250" y="1060625"/>
            <a:ext cx="8545500" cy="3789600"/>
          </a:xfrm>
          <a:prstGeom prst="rect">
            <a:avLst/>
          </a:prstGeom>
        </p:spPr>
        <p:txBody>
          <a:bodyPr spcFirstLastPara="1" wrap="square" lIns="34275" tIns="34275" rIns="68575" bIns="34275" anchor="t" anchorCtr="0">
            <a:noAutofit/>
          </a:bodyPr>
          <a:lstStyle/>
          <a:p>
            <a:pPr marL="254000" lvl="0" indent="-215900" algn="l" rtl="0">
              <a:lnSpc>
                <a:spcPct val="115000"/>
              </a:lnSpc>
              <a:spcBef>
                <a:spcPts val="0"/>
              </a:spcBef>
              <a:spcAft>
                <a:spcPts val="0"/>
              </a:spcAft>
              <a:buClr>
                <a:srgbClr val="7F5111"/>
              </a:buClr>
              <a:buSzPts val="1600"/>
              <a:buFont typeface="Source Sans Pro"/>
              <a:buChar char="●"/>
            </a:pPr>
            <a:r>
              <a:rPr lang="en" sz="1600" u="sng">
                <a:solidFill>
                  <a:srgbClr val="7F5111"/>
                </a:solidFill>
              </a:rPr>
              <a:t>Reminders:</a:t>
            </a:r>
            <a:endParaRPr sz="1600">
              <a:solidFill>
                <a:srgbClr val="7F5111"/>
              </a:solidFill>
            </a:endParaRPr>
          </a:p>
          <a:p>
            <a:pPr marL="558800" lvl="1" indent="-203200" algn="l" rtl="0">
              <a:lnSpc>
                <a:spcPct val="115000"/>
              </a:lnSpc>
              <a:spcBef>
                <a:spcPts val="400"/>
              </a:spcBef>
              <a:spcAft>
                <a:spcPts val="0"/>
              </a:spcAft>
              <a:buClr>
                <a:srgbClr val="7F5111"/>
              </a:buClr>
              <a:buSzPts val="1600"/>
              <a:buFont typeface="Source Sans Pro"/>
              <a:buChar char="○"/>
            </a:pPr>
            <a:r>
              <a:rPr lang="en" sz="1600">
                <a:solidFill>
                  <a:srgbClr val="7F5111"/>
                </a:solidFill>
              </a:rPr>
              <a:t>Account codes should match on each side of the transaction, </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Exception of Bursar fund activity (2912) for Fellow Tuition/Fees/Stipends &amp; Rowan Bucks</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Only non-salary expense accounts (7xxx), can be used within the DCA workflow. </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Legacy paper DCA should be used for external grant funds &amp; component unit activity.</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No DCA should use 7400, reserve allocation.</a:t>
            </a:r>
            <a:endParaRPr sz="1600">
              <a:solidFill>
                <a:srgbClr val="7F5111"/>
              </a:solidFill>
            </a:endParaRPr>
          </a:p>
          <a:p>
            <a:pPr marL="558800" lvl="1" indent="-203200" algn="l" rtl="0">
              <a:lnSpc>
                <a:spcPct val="115000"/>
              </a:lnSpc>
              <a:spcBef>
                <a:spcPts val="400"/>
              </a:spcBef>
              <a:spcAft>
                <a:spcPts val="0"/>
              </a:spcAft>
              <a:buClr>
                <a:srgbClr val="7F5111"/>
              </a:buClr>
              <a:buSzPts val="1600"/>
              <a:buFont typeface="Source Sans Pro"/>
              <a:buChar char="○"/>
            </a:pPr>
            <a:r>
              <a:rPr lang="en" sz="1600">
                <a:solidFill>
                  <a:srgbClr val="7F5111"/>
                </a:solidFill>
              </a:rPr>
              <a:t>Ensure budget availability &amp; adequate documentation to support journal.</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Electronic DCA workflow has validate button to check budget at point in time. FGIBAVL should be verified before submitting paper form.</a:t>
            </a:r>
            <a:endParaRPr sz="1600">
              <a:solidFill>
                <a:srgbClr val="7F5111"/>
              </a:solidFill>
            </a:endParaRPr>
          </a:p>
          <a:p>
            <a:pPr marL="863600" lvl="2" indent="-190500" algn="l" rtl="0">
              <a:lnSpc>
                <a:spcPct val="115000"/>
              </a:lnSpc>
              <a:spcBef>
                <a:spcPts val="300"/>
              </a:spcBef>
              <a:spcAft>
                <a:spcPts val="0"/>
              </a:spcAft>
              <a:buClr>
                <a:srgbClr val="7F5111"/>
              </a:buClr>
              <a:buSzPts val="1600"/>
              <a:buFont typeface="Source Sans Pro"/>
              <a:buChar char="■"/>
            </a:pPr>
            <a:r>
              <a:rPr lang="en" sz="1600">
                <a:solidFill>
                  <a:srgbClr val="7F5111"/>
                </a:solidFill>
              </a:rPr>
              <a:t>Copy of Banner expense should be included in supporting documentation, reference to Banner I# and/or PO# requested.</a:t>
            </a:r>
            <a:endParaRPr sz="1600">
              <a:solidFill>
                <a:srgbClr val="7F5111"/>
              </a:solidFill>
            </a:endParaRPr>
          </a:p>
          <a:p>
            <a:pPr marL="558800" lvl="1" indent="-203200" algn="l" rtl="0">
              <a:lnSpc>
                <a:spcPct val="115000"/>
              </a:lnSpc>
              <a:spcBef>
                <a:spcPts val="400"/>
              </a:spcBef>
              <a:spcAft>
                <a:spcPts val="0"/>
              </a:spcAft>
              <a:buClr>
                <a:srgbClr val="7F5111"/>
              </a:buClr>
              <a:buSzPts val="1600"/>
              <a:buFont typeface="Source Sans Pro"/>
              <a:buChar char="○"/>
            </a:pPr>
            <a:r>
              <a:rPr lang="en" sz="1600">
                <a:solidFill>
                  <a:srgbClr val="7F5111"/>
                </a:solidFill>
              </a:rPr>
              <a:t>Approval routing can not be changed by AS on electronic DCA workflow. </a:t>
            </a:r>
            <a:endParaRPr sz="1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9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DCAs (continued)</a:t>
            </a:r>
            <a:endParaRPr sz="3000"/>
          </a:p>
        </p:txBody>
      </p:sp>
      <p:sp>
        <p:nvSpPr>
          <p:cNvPr id="554" name="Google Shape;554;p96"/>
          <p:cNvSpPr txBox="1">
            <a:spLocks noGrp="1"/>
          </p:cNvSpPr>
          <p:nvPr>
            <p:ph type="body" idx="1"/>
          </p:nvPr>
        </p:nvSpPr>
        <p:spPr>
          <a:xfrm>
            <a:off x="426391" y="1195200"/>
            <a:ext cx="8545500" cy="3672000"/>
          </a:xfrm>
          <a:prstGeom prst="rect">
            <a:avLst/>
          </a:prstGeom>
        </p:spPr>
        <p:txBody>
          <a:bodyPr spcFirstLastPara="1" wrap="square" lIns="34275" tIns="34275" rIns="68575" bIns="34275" anchor="t" anchorCtr="0">
            <a:noAutofit/>
          </a:bodyPr>
          <a:lstStyle/>
          <a:p>
            <a:pPr marL="254000" lvl="0" indent="-228600" algn="l" rtl="0">
              <a:lnSpc>
                <a:spcPct val="115000"/>
              </a:lnSpc>
              <a:spcBef>
                <a:spcPts val="0"/>
              </a:spcBef>
              <a:spcAft>
                <a:spcPts val="0"/>
              </a:spcAft>
              <a:buClr>
                <a:srgbClr val="FF0000"/>
              </a:buClr>
              <a:buSzPts val="1400"/>
              <a:buFont typeface="Source Sans Pro"/>
              <a:buChar char="●"/>
            </a:pPr>
            <a:r>
              <a:rPr lang="en" i="1">
                <a:solidFill>
                  <a:srgbClr val="FF0000"/>
                </a:solidFill>
              </a:rPr>
              <a:t>Fiscal Year End Reminder</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Ensure routing department contact is correct.  </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Connect with other department to ensure proper contact (not department approver).  </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AS can not change routing of the electronic DCA workflow.  </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If routing is incorrect, DCA will need to be completely redone/resubmitted, which delays processing.</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Ensure adequate documentation is attached to support the DCA.</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Inadequate support will delay processing.</a:t>
            </a:r>
            <a:endParaRPr>
              <a:solidFill>
                <a:srgbClr val="7F5111"/>
              </a:solidFill>
            </a:endParaRPr>
          </a:p>
          <a:p>
            <a:pPr marL="863600" lvl="2" indent="-190500" algn="l" rtl="0">
              <a:lnSpc>
                <a:spcPct val="115000"/>
              </a:lnSpc>
              <a:spcBef>
                <a:spcPts val="200"/>
              </a:spcBef>
              <a:spcAft>
                <a:spcPts val="0"/>
              </a:spcAft>
              <a:buClr>
                <a:srgbClr val="FF0000"/>
              </a:buClr>
              <a:buSzPts val="1400"/>
              <a:buFont typeface="Source Sans Pro"/>
              <a:buChar char="■"/>
            </a:pPr>
            <a:r>
              <a:rPr lang="en">
                <a:solidFill>
                  <a:srgbClr val="FF0000"/>
                </a:solidFill>
              </a:rPr>
              <a:t>All journal entries need proper documentation to support transaction.</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a:solidFill>
                  <a:srgbClr val="FF0000"/>
                </a:solidFill>
              </a:rPr>
              <a:t>Operating Budgets cannot transfer to Special Programming accounts, including Rowan Global accounts.</a:t>
            </a:r>
            <a:endParaRPr>
              <a:solidFill>
                <a:srgbClr val="7F5111"/>
              </a:solidFill>
            </a:endParaRPr>
          </a:p>
          <a:p>
            <a:pPr marL="254000" lvl="0" indent="-228600" algn="l" rtl="0">
              <a:lnSpc>
                <a:spcPct val="115000"/>
              </a:lnSpc>
              <a:spcBef>
                <a:spcPts val="400"/>
              </a:spcBef>
              <a:spcAft>
                <a:spcPts val="0"/>
              </a:spcAft>
              <a:buClr>
                <a:srgbClr val="FF0000"/>
              </a:buClr>
              <a:buSzPts val="1400"/>
              <a:buFont typeface="Source Sans Pro"/>
              <a:buChar char="●"/>
            </a:pPr>
            <a:r>
              <a:rPr lang="en" i="1">
                <a:solidFill>
                  <a:srgbClr val="FF0000"/>
                </a:solidFill>
              </a:rPr>
              <a:t>Cutoff for all FY25 DCAs (paper and electronic) must be received in Accounting Services by end of day July 11</a:t>
            </a:r>
            <a:r>
              <a:rPr lang="en" i="1" baseline="30000">
                <a:solidFill>
                  <a:srgbClr val="FF0000"/>
                </a:solidFill>
              </a:rPr>
              <a:t>th</a:t>
            </a:r>
            <a:r>
              <a:rPr lang="en" i="1">
                <a:solidFill>
                  <a:srgbClr val="FF0000"/>
                </a:solidFill>
              </a:rPr>
              <a:t>.  These DCAS must contain appropriate sign off and documentation before sending to AS. </a:t>
            </a:r>
            <a:endParaRPr>
              <a:solidFill>
                <a:srgbClr val="7F5111"/>
              </a:solidFill>
            </a:endParaRPr>
          </a:p>
          <a:p>
            <a:pPr marL="558800" lvl="1" indent="-203200" algn="l" rtl="0">
              <a:lnSpc>
                <a:spcPct val="115000"/>
              </a:lnSpc>
              <a:spcBef>
                <a:spcPts val="300"/>
              </a:spcBef>
              <a:spcAft>
                <a:spcPts val="0"/>
              </a:spcAft>
              <a:buClr>
                <a:srgbClr val="FF0000"/>
              </a:buClr>
              <a:buSzPts val="1400"/>
              <a:buFont typeface="Source Sans Pro"/>
              <a:buChar char="○"/>
            </a:pPr>
            <a:r>
              <a:rPr lang="en" i="1">
                <a:solidFill>
                  <a:srgbClr val="FF0000"/>
                </a:solidFill>
              </a:rPr>
              <a:t>External Grants (funds beginning with 5 or 6) have a DCA cutoff extension of July 25th at noon.  </a:t>
            </a:r>
            <a:endParaRPr>
              <a:solidFill>
                <a:srgbClr val="7F5111"/>
              </a:solidFill>
            </a:endParaRPr>
          </a:p>
          <a:p>
            <a:pPr marL="0" lvl="0" indent="0" algn="l" rtl="0">
              <a:spcBef>
                <a:spcPts val="80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7"/>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Foundation at Year End – 3 Steps</a:t>
            </a:r>
            <a:endParaRPr/>
          </a:p>
        </p:txBody>
      </p:sp>
      <p:sp>
        <p:nvSpPr>
          <p:cNvPr id="560" name="Google Shape;560;p97"/>
          <p:cNvSpPr txBox="1">
            <a:spLocks noGrp="1"/>
          </p:cNvSpPr>
          <p:nvPr>
            <p:ph type="body" idx="1"/>
          </p:nvPr>
        </p:nvSpPr>
        <p:spPr>
          <a:xfrm>
            <a:off x="510241" y="1104250"/>
            <a:ext cx="8545500" cy="3672000"/>
          </a:xfrm>
          <a:prstGeom prst="rect">
            <a:avLst/>
          </a:prstGeom>
        </p:spPr>
        <p:txBody>
          <a:bodyPr spcFirstLastPara="1" wrap="square" lIns="34275" tIns="34275" rIns="68575" bIns="34275" anchor="t" anchorCtr="0">
            <a:noAutofit/>
          </a:bodyPr>
          <a:lstStyle/>
          <a:p>
            <a:pPr marL="254000" marR="0" lvl="0" indent="-203200" algn="l" rtl="0">
              <a:lnSpc>
                <a:spcPct val="115000"/>
              </a:lnSpc>
              <a:spcBef>
                <a:spcPts val="0"/>
              </a:spcBef>
              <a:spcAft>
                <a:spcPts val="0"/>
              </a:spcAft>
              <a:buClr>
                <a:srgbClr val="7F5111"/>
              </a:buClr>
              <a:buSzPts val="1400"/>
              <a:buFont typeface="Source Sans Pro"/>
              <a:buChar char="●"/>
            </a:pPr>
            <a:r>
              <a:rPr lang="en">
                <a:solidFill>
                  <a:srgbClr val="7F5111"/>
                </a:solidFill>
              </a:rPr>
              <a:t>Check these account codes for credit activity</a:t>
            </a:r>
            <a:endParaRPr>
              <a:solidFill>
                <a:srgbClr val="7F5111"/>
              </a:solidFill>
            </a:endParaRPr>
          </a:p>
          <a:p>
            <a:pPr marL="558800" marR="0" lvl="1" indent="-215900" algn="l" rtl="0">
              <a:lnSpc>
                <a:spcPct val="115000"/>
              </a:lnSpc>
              <a:spcBef>
                <a:spcPts val="0"/>
              </a:spcBef>
              <a:spcAft>
                <a:spcPts val="0"/>
              </a:spcAft>
              <a:buClr>
                <a:srgbClr val="7F5111"/>
              </a:buClr>
              <a:buSzPts val="1400"/>
              <a:buFont typeface="Source Sans Pro"/>
              <a:buChar char="○"/>
            </a:pPr>
            <a:r>
              <a:rPr lang="en">
                <a:solidFill>
                  <a:srgbClr val="7F5111"/>
                </a:solidFill>
              </a:rPr>
              <a:t>7415 – Transfer from Foundation (applies to operating &amp; carryforward funds)</a:t>
            </a:r>
            <a:endParaRPr>
              <a:solidFill>
                <a:srgbClr val="7F5111"/>
              </a:solidFill>
            </a:endParaRPr>
          </a:p>
          <a:p>
            <a:pPr marL="558800" marR="0" lvl="1" indent="-215900" algn="l" rtl="0">
              <a:lnSpc>
                <a:spcPct val="115000"/>
              </a:lnSpc>
              <a:spcBef>
                <a:spcPts val="0"/>
              </a:spcBef>
              <a:spcAft>
                <a:spcPts val="0"/>
              </a:spcAft>
              <a:buClr>
                <a:srgbClr val="7F5111"/>
              </a:buClr>
              <a:buSzPts val="1400"/>
              <a:buFont typeface="Source Sans Pro"/>
              <a:buChar char="○"/>
            </a:pPr>
            <a:r>
              <a:rPr lang="en">
                <a:solidFill>
                  <a:srgbClr val="7F5111"/>
                </a:solidFill>
              </a:rPr>
              <a:t>5302 – Foundation Revenue (applies to carryforward funds)</a:t>
            </a:r>
            <a:endParaRPr>
              <a:solidFill>
                <a:srgbClr val="7F5111"/>
              </a:solidFill>
            </a:endParaRPr>
          </a:p>
          <a:p>
            <a:pPr marL="558800" marR="0" lvl="1" indent="-215900" algn="l" rtl="0">
              <a:lnSpc>
                <a:spcPct val="115000"/>
              </a:lnSpc>
              <a:spcBef>
                <a:spcPts val="0"/>
              </a:spcBef>
              <a:spcAft>
                <a:spcPts val="0"/>
              </a:spcAft>
              <a:buClr>
                <a:srgbClr val="7F5111"/>
              </a:buClr>
              <a:buSzPts val="1400"/>
              <a:buFont typeface="Source Sans Pro"/>
              <a:buChar char="○"/>
            </a:pPr>
            <a:r>
              <a:rPr lang="en">
                <a:solidFill>
                  <a:srgbClr val="7F5111"/>
                </a:solidFill>
              </a:rPr>
              <a:t>9001 – Discuss with OSP (applies to specific external grant funds)</a:t>
            </a:r>
            <a:endParaRPr>
              <a:solidFill>
                <a:srgbClr val="7F5111"/>
              </a:solidFill>
            </a:endParaRPr>
          </a:p>
          <a:p>
            <a:pPr marL="254000" marR="0" lvl="0" indent="-203200" algn="l" rtl="0">
              <a:lnSpc>
                <a:spcPct val="115000"/>
              </a:lnSpc>
              <a:spcBef>
                <a:spcPts val="0"/>
              </a:spcBef>
              <a:spcAft>
                <a:spcPts val="0"/>
              </a:spcAft>
              <a:buClr>
                <a:srgbClr val="7F5111"/>
              </a:buClr>
              <a:buSzPts val="1400"/>
              <a:buFont typeface="Source Sans Pro"/>
              <a:buChar char="●"/>
            </a:pPr>
            <a:r>
              <a:rPr lang="en">
                <a:solidFill>
                  <a:srgbClr val="7F5111"/>
                </a:solidFill>
              </a:rPr>
              <a:t>Verify the activity</a:t>
            </a:r>
            <a:endParaRPr>
              <a:solidFill>
                <a:srgbClr val="7F5111"/>
              </a:solidFill>
            </a:endParaRPr>
          </a:p>
          <a:p>
            <a:pPr marL="558800" marR="0" lvl="1" indent="-215900" algn="l" rtl="0">
              <a:lnSpc>
                <a:spcPct val="115000"/>
              </a:lnSpc>
              <a:spcBef>
                <a:spcPts val="0"/>
              </a:spcBef>
              <a:spcAft>
                <a:spcPts val="0"/>
              </a:spcAft>
              <a:buClr>
                <a:srgbClr val="7F5111"/>
              </a:buClr>
              <a:buSzPts val="1400"/>
              <a:buFont typeface="Source Sans Pro"/>
              <a:buChar char="○"/>
            </a:pPr>
            <a:r>
              <a:rPr lang="en">
                <a:solidFill>
                  <a:srgbClr val="7F5111"/>
                </a:solidFill>
              </a:rPr>
              <a:t>Review the budget and YTD Activity transaction details </a:t>
            </a:r>
            <a:endParaRPr>
              <a:solidFill>
                <a:srgbClr val="7F5111"/>
              </a:solidFill>
            </a:endParaRPr>
          </a:p>
          <a:p>
            <a:pPr marL="558800" marR="0" lvl="1" indent="-215900" algn="l" rtl="0">
              <a:lnSpc>
                <a:spcPct val="115000"/>
              </a:lnSpc>
              <a:spcBef>
                <a:spcPts val="0"/>
              </a:spcBef>
              <a:spcAft>
                <a:spcPts val="0"/>
              </a:spcAft>
              <a:buClr>
                <a:srgbClr val="7F5111"/>
              </a:buClr>
              <a:buSzPts val="1400"/>
              <a:buFont typeface="Source Sans Pro"/>
              <a:buChar char="○"/>
            </a:pPr>
            <a:r>
              <a:rPr lang="en">
                <a:solidFill>
                  <a:srgbClr val="7F5111"/>
                </a:solidFill>
              </a:rPr>
              <a:t>Contact Information:</a:t>
            </a:r>
            <a:endParaRPr>
              <a:solidFill>
                <a:srgbClr val="7F5111"/>
              </a:solidFill>
            </a:endParaRPr>
          </a:p>
          <a:p>
            <a:pPr marL="863600" marR="0" lvl="2" indent="-177800" algn="l" rtl="0">
              <a:lnSpc>
                <a:spcPct val="115000"/>
              </a:lnSpc>
              <a:spcBef>
                <a:spcPts val="0"/>
              </a:spcBef>
              <a:spcAft>
                <a:spcPts val="0"/>
              </a:spcAft>
              <a:buClr>
                <a:srgbClr val="7F5111"/>
              </a:buClr>
              <a:buSzPts val="1400"/>
              <a:buFont typeface="Source Sans Pro"/>
              <a:buChar char="■"/>
            </a:pPr>
            <a:r>
              <a:rPr lang="en">
                <a:solidFill>
                  <a:srgbClr val="7F5111"/>
                </a:solidFill>
              </a:rPr>
              <a:t> </a:t>
            </a:r>
            <a:r>
              <a:rPr lang="en" u="sng">
                <a:solidFill>
                  <a:schemeClr val="hlink"/>
                </a:solidFill>
                <a:hlinkClick r:id="rId3"/>
              </a:rPr>
              <a:t>AdvSvcs@rowan.edu</a:t>
            </a:r>
            <a:r>
              <a:rPr lang="en">
                <a:solidFill>
                  <a:srgbClr val="7F5111"/>
                </a:solidFill>
              </a:rPr>
              <a:t> for donor-related info/questions</a:t>
            </a:r>
            <a:endParaRPr>
              <a:solidFill>
                <a:srgbClr val="7F5111"/>
              </a:solidFill>
            </a:endParaRPr>
          </a:p>
          <a:p>
            <a:pPr marL="863600" marR="0" lvl="2" indent="-177800" algn="l" rtl="0">
              <a:lnSpc>
                <a:spcPct val="115000"/>
              </a:lnSpc>
              <a:spcBef>
                <a:spcPts val="0"/>
              </a:spcBef>
              <a:spcAft>
                <a:spcPts val="0"/>
              </a:spcAft>
              <a:buClr>
                <a:srgbClr val="7F5111"/>
              </a:buClr>
              <a:buSzPts val="1400"/>
              <a:buFont typeface="Georgia"/>
              <a:buChar char="■"/>
            </a:pPr>
            <a:r>
              <a:rPr lang="en" u="sng">
                <a:solidFill>
                  <a:schemeClr val="hlink"/>
                </a:solidFill>
                <a:hlinkClick r:id="rId4"/>
              </a:rPr>
              <a:t>dearj@rowan.edu</a:t>
            </a:r>
            <a:r>
              <a:rPr lang="en">
                <a:solidFill>
                  <a:srgbClr val="7F5111"/>
                </a:solidFill>
              </a:rPr>
              <a:t> for accounting issues/questions</a:t>
            </a:r>
            <a:endParaRPr>
              <a:solidFill>
                <a:srgbClr val="7F5111"/>
              </a:solidFill>
            </a:endParaRPr>
          </a:p>
          <a:p>
            <a:pPr marL="254000" marR="0" lvl="0" indent="-203200" algn="l" rtl="0">
              <a:lnSpc>
                <a:spcPct val="115000"/>
              </a:lnSpc>
              <a:spcBef>
                <a:spcPts val="0"/>
              </a:spcBef>
              <a:spcAft>
                <a:spcPts val="0"/>
              </a:spcAft>
              <a:buClr>
                <a:srgbClr val="7F5111"/>
              </a:buClr>
              <a:buSzPts val="1400"/>
              <a:buFont typeface="Source Sans Pro"/>
              <a:buChar char="●"/>
            </a:pPr>
            <a:r>
              <a:rPr lang="en">
                <a:solidFill>
                  <a:srgbClr val="7F5111"/>
                </a:solidFill>
              </a:rPr>
              <a:t>Act on the information</a:t>
            </a:r>
            <a:endParaRPr>
              <a:solidFill>
                <a:srgbClr val="7F5111"/>
              </a:solidFill>
            </a:endParaRPr>
          </a:p>
          <a:p>
            <a:pPr marL="558800" marR="0" lvl="1" indent="-215900" algn="l" rtl="0">
              <a:lnSpc>
                <a:spcPct val="115000"/>
              </a:lnSpc>
              <a:spcBef>
                <a:spcPts val="0"/>
              </a:spcBef>
              <a:spcAft>
                <a:spcPts val="0"/>
              </a:spcAft>
              <a:buClr>
                <a:srgbClr val="7F5111"/>
              </a:buClr>
              <a:buSzPts val="1400"/>
              <a:buFont typeface="Source Sans Pro"/>
              <a:buChar char="○"/>
            </a:pPr>
            <a:r>
              <a:rPr lang="en">
                <a:solidFill>
                  <a:srgbClr val="7F5111"/>
                </a:solidFill>
              </a:rPr>
              <a:t>Be cognizant of any donor intent before accumulating expenses</a:t>
            </a:r>
            <a:endParaRPr>
              <a:solidFill>
                <a:srgbClr val="7F5111"/>
              </a:solidFill>
            </a:endParaRPr>
          </a:p>
          <a:p>
            <a:pPr marL="558800" marR="0" lvl="1" indent="-215900" algn="l" rtl="0">
              <a:lnSpc>
                <a:spcPct val="115000"/>
              </a:lnSpc>
              <a:spcBef>
                <a:spcPts val="0"/>
              </a:spcBef>
              <a:spcAft>
                <a:spcPts val="0"/>
              </a:spcAft>
              <a:buClr>
                <a:srgbClr val="7F5111"/>
              </a:buClr>
              <a:buSzPts val="1400"/>
              <a:buFont typeface="Source Sans Pro"/>
              <a:buChar char="○"/>
            </a:pPr>
            <a:r>
              <a:rPr lang="en">
                <a:solidFill>
                  <a:srgbClr val="7F5111"/>
                </a:solidFill>
              </a:rPr>
              <a:t>Operating fund balances do not roll. Use as soon as possible before 6/30</a:t>
            </a:r>
            <a:endParaRPr>
              <a:solidFill>
                <a:srgbClr val="7F5111"/>
              </a:solidFill>
            </a:endParaRPr>
          </a:p>
          <a:p>
            <a:pPr marL="558800" marR="0" lvl="1" indent="-215900" algn="l" rtl="0">
              <a:lnSpc>
                <a:spcPct val="115000"/>
              </a:lnSpc>
              <a:spcBef>
                <a:spcPts val="0"/>
              </a:spcBef>
              <a:spcAft>
                <a:spcPts val="0"/>
              </a:spcAft>
              <a:buClr>
                <a:srgbClr val="7F5111"/>
              </a:buClr>
              <a:buSzPts val="1400"/>
              <a:buFont typeface="Source Sans Pro"/>
              <a:buChar char="○"/>
            </a:pPr>
            <a:r>
              <a:rPr lang="en">
                <a:solidFill>
                  <a:srgbClr val="7F5111"/>
                </a:solidFill>
              </a:rPr>
              <a:t>Special program/carryforward fund balances will either roll or can be made available in next fiscal year after a budget set-up request</a:t>
            </a:r>
            <a:endParaRPr>
              <a:solidFill>
                <a:srgbClr val="000000"/>
              </a:solidFill>
              <a:latin typeface="Arial"/>
              <a:ea typeface="Arial"/>
              <a:cs typeface="Arial"/>
              <a:sym typeface="Arial"/>
            </a:endParaRPr>
          </a:p>
          <a:p>
            <a:pPr marL="12700" marR="0" lvl="0" indent="0" algn="l" rtl="0">
              <a:lnSpc>
                <a:spcPct val="115000"/>
              </a:lnSpc>
              <a:spcBef>
                <a:spcPts val="0"/>
              </a:spcBef>
              <a:spcAft>
                <a:spcPts val="0"/>
              </a:spcAft>
              <a:buNone/>
            </a:pPr>
            <a:endParaRPr sz="240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9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Reminders</a:t>
            </a:r>
            <a:endParaRPr sz="3000"/>
          </a:p>
        </p:txBody>
      </p:sp>
      <p:pic>
        <p:nvPicPr>
          <p:cNvPr id="566" name="Google Shape;566;p98"/>
          <p:cNvPicPr preferRelativeResize="0"/>
          <p:nvPr/>
        </p:nvPicPr>
        <p:blipFill>
          <a:blip r:embed="rId3">
            <a:alphaModFix/>
          </a:blip>
          <a:stretch>
            <a:fillRect/>
          </a:stretch>
        </p:blipFill>
        <p:spPr>
          <a:xfrm>
            <a:off x="746175" y="1066675"/>
            <a:ext cx="7055002" cy="3937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4"/>
          <p:cNvSpPr txBox="1">
            <a:spLocks noGrp="1"/>
          </p:cNvSpPr>
          <p:nvPr>
            <p:ph type="title"/>
          </p:nvPr>
        </p:nvSpPr>
        <p:spPr>
          <a:xfrm>
            <a:off x="510240" y="91097"/>
            <a:ext cx="85455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solidFill>
                  <a:srgbClr val="3B1808"/>
                </a:solidFill>
              </a:rPr>
              <a:t>Life Cycle of a Salary Contract</a:t>
            </a:r>
            <a:r>
              <a:rPr lang="en" sz="3600">
                <a:solidFill>
                  <a:srgbClr val="3B1808"/>
                </a:solidFill>
              </a:rPr>
              <a:t> </a:t>
            </a:r>
            <a:endParaRPr/>
          </a:p>
        </p:txBody>
      </p:sp>
      <p:sp>
        <p:nvSpPr>
          <p:cNvPr id="272" name="Google Shape;272;p54"/>
          <p:cNvSpPr txBox="1">
            <a:spLocks noGrp="1"/>
          </p:cNvSpPr>
          <p:nvPr>
            <p:ph type="body" idx="1"/>
          </p:nvPr>
        </p:nvSpPr>
        <p:spPr>
          <a:xfrm>
            <a:off x="207175" y="969075"/>
            <a:ext cx="8936700" cy="4174500"/>
          </a:xfrm>
          <a:prstGeom prst="rect">
            <a:avLst/>
          </a:prstGeom>
          <a:noFill/>
          <a:ln>
            <a:noFill/>
          </a:ln>
        </p:spPr>
        <p:txBody>
          <a:bodyPr spcFirstLastPara="1" wrap="square" lIns="34275" tIns="34275" rIns="68575" bIns="34275" anchor="t" anchorCtr="0">
            <a:noAutofit/>
          </a:bodyPr>
          <a:lstStyle/>
          <a:p>
            <a:pPr marL="342900" lvl="0" indent="0" algn="l" rtl="0">
              <a:lnSpc>
                <a:spcPct val="150000"/>
              </a:lnSpc>
              <a:spcBef>
                <a:spcPts val="0"/>
              </a:spcBef>
              <a:spcAft>
                <a:spcPts val="0"/>
              </a:spcAft>
              <a:buNone/>
            </a:pPr>
            <a:endParaRPr sz="1200">
              <a:solidFill>
                <a:srgbClr val="441809"/>
              </a:solidFill>
            </a:endParaRPr>
          </a:p>
          <a:p>
            <a:pPr marL="0" lvl="0" indent="0" algn="l" rtl="0">
              <a:lnSpc>
                <a:spcPct val="150000"/>
              </a:lnSpc>
              <a:spcBef>
                <a:spcPts val="0"/>
              </a:spcBef>
              <a:spcAft>
                <a:spcPts val="0"/>
              </a:spcAft>
              <a:buNone/>
            </a:pPr>
            <a:endParaRPr sz="1200">
              <a:solidFill>
                <a:srgbClr val="441809"/>
              </a:solidFill>
            </a:endParaRPr>
          </a:p>
          <a:p>
            <a:pPr marL="0" lvl="0" indent="0" algn="l" rtl="0">
              <a:lnSpc>
                <a:spcPct val="150000"/>
              </a:lnSpc>
              <a:spcBef>
                <a:spcPts val="0"/>
              </a:spcBef>
              <a:spcAft>
                <a:spcPts val="0"/>
              </a:spcAft>
              <a:buNone/>
            </a:pPr>
            <a:br>
              <a:rPr lang="en" sz="1200">
                <a:solidFill>
                  <a:srgbClr val="4C2106"/>
                </a:solidFill>
              </a:rPr>
            </a:br>
            <a:endParaRPr sz="1200">
              <a:solidFill>
                <a:srgbClr val="4C2106"/>
              </a:solidFill>
            </a:endParaRPr>
          </a:p>
          <a:p>
            <a:pPr marL="0" lvl="0" indent="0" algn="l" rtl="0">
              <a:lnSpc>
                <a:spcPct val="150000"/>
              </a:lnSpc>
              <a:spcBef>
                <a:spcPts val="0"/>
              </a:spcBef>
              <a:spcAft>
                <a:spcPts val="0"/>
              </a:spcAft>
              <a:buNone/>
            </a:pPr>
            <a:endParaRPr/>
          </a:p>
          <a:p>
            <a:pPr marL="685800" lvl="0" indent="0" algn="l" rtl="0">
              <a:spcBef>
                <a:spcPts val="0"/>
              </a:spcBef>
              <a:spcAft>
                <a:spcPts val="0"/>
              </a:spcAft>
              <a:buNone/>
            </a:pPr>
            <a:br>
              <a:rPr lang="en" sz="1900"/>
            </a:br>
            <a:endParaRPr sz="1900"/>
          </a:p>
          <a:p>
            <a:pPr marL="342900" lvl="0" indent="0" algn="l" rtl="0">
              <a:spcBef>
                <a:spcPts val="0"/>
              </a:spcBef>
              <a:spcAft>
                <a:spcPts val="0"/>
              </a:spcAft>
              <a:buNone/>
            </a:pPr>
            <a:br>
              <a:rPr lang="en" sz="1900"/>
            </a:br>
            <a:endParaRPr sz="1900"/>
          </a:p>
        </p:txBody>
      </p:sp>
      <p:pic>
        <p:nvPicPr>
          <p:cNvPr id="273" name="Google Shape;273;p54"/>
          <p:cNvPicPr preferRelativeResize="0"/>
          <p:nvPr/>
        </p:nvPicPr>
        <p:blipFill>
          <a:blip r:embed="rId3">
            <a:alphaModFix/>
          </a:blip>
          <a:stretch>
            <a:fillRect/>
          </a:stretch>
        </p:blipFill>
        <p:spPr>
          <a:xfrm>
            <a:off x="1539525" y="1147700"/>
            <a:ext cx="6064951" cy="3817250"/>
          </a:xfrm>
          <a:prstGeom prst="rect">
            <a:avLst/>
          </a:prstGeom>
          <a:noFill/>
          <a:ln>
            <a:noFill/>
          </a:ln>
        </p:spPr>
      </p:pic>
      <p:sp>
        <p:nvSpPr>
          <p:cNvPr id="274" name="Google Shape;274;p54"/>
          <p:cNvSpPr txBox="1"/>
          <p:nvPr/>
        </p:nvSpPr>
        <p:spPr>
          <a:xfrm>
            <a:off x="5583775" y="4235000"/>
            <a:ext cx="3560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Source Sans Pro"/>
                <a:ea typeface="Source Sans Pro"/>
                <a:cs typeface="Source Sans Pro"/>
                <a:sym typeface="Source Sans Pro"/>
              </a:rPr>
              <a:t>*Fiscal Year End Budget Availability (Payroll 14)</a:t>
            </a:r>
            <a:endParaRPr sz="1300">
              <a:solidFill>
                <a:schemeClr val="dk1"/>
              </a:solidFill>
              <a:latin typeface="Source Sans Pro"/>
              <a:ea typeface="Source Sans Pro"/>
              <a:cs typeface="Source Sans Pro"/>
              <a:sym typeface="Source Sans Pro"/>
            </a:endParaRPr>
          </a:p>
        </p:txBody>
      </p:sp>
      <p:sp>
        <p:nvSpPr>
          <p:cNvPr id="275" name="Google Shape;275;p54"/>
          <p:cNvSpPr/>
          <p:nvPr/>
        </p:nvSpPr>
        <p:spPr>
          <a:xfrm>
            <a:off x="3905550" y="1186475"/>
            <a:ext cx="1332900" cy="9018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Source Sans Pro"/>
                <a:ea typeface="Source Sans Pro"/>
                <a:cs typeface="Source Sans Pro"/>
                <a:sym typeface="Source Sans Pro"/>
              </a:rPr>
              <a:t>Must be submitted by June 12th by Initiator</a:t>
            </a:r>
            <a:endParaRPr>
              <a:latin typeface="Source Sans Pro"/>
              <a:ea typeface="Source Sans Pro"/>
              <a:cs typeface="Source Sans Pro"/>
              <a:sym typeface="Source Sans Pro"/>
            </a:endParaRPr>
          </a:p>
        </p:txBody>
      </p:sp>
    </p:spTree>
  </p:cSld>
  <p:clrMapOvr>
    <a:masterClrMapping/>
  </p:clrMapOvr>
  <p:transition spd="med">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9"/>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Accruals &amp; Prepaid Entries</a:t>
            </a:r>
            <a:endParaRPr sz="3000"/>
          </a:p>
        </p:txBody>
      </p:sp>
      <p:sp>
        <p:nvSpPr>
          <p:cNvPr id="572" name="Google Shape;572;p99"/>
          <p:cNvSpPr txBox="1">
            <a:spLocks noGrp="1"/>
          </p:cNvSpPr>
          <p:nvPr>
            <p:ph type="body" idx="1"/>
          </p:nvPr>
        </p:nvSpPr>
        <p:spPr>
          <a:xfrm>
            <a:off x="510241" y="1018700"/>
            <a:ext cx="8545500" cy="3672000"/>
          </a:xfrm>
          <a:prstGeom prst="rect">
            <a:avLst/>
          </a:prstGeom>
        </p:spPr>
        <p:txBody>
          <a:bodyPr spcFirstLastPara="1" wrap="square" lIns="34275" tIns="34275" rIns="68575" bIns="34275" anchor="t" anchorCtr="0">
            <a:noAutofit/>
          </a:bodyPr>
          <a:lstStyle/>
          <a:p>
            <a:pPr marL="254000" lvl="0" indent="-241300" algn="l" rtl="0">
              <a:lnSpc>
                <a:spcPct val="115000"/>
              </a:lnSpc>
              <a:spcBef>
                <a:spcPts val="0"/>
              </a:spcBef>
              <a:spcAft>
                <a:spcPts val="0"/>
              </a:spcAft>
              <a:buClr>
                <a:srgbClr val="7F5111"/>
              </a:buClr>
              <a:buSzPts val="1400"/>
              <a:buFont typeface="Source Sans Pro"/>
              <a:buChar char="●"/>
            </a:pPr>
            <a:r>
              <a:rPr lang="en">
                <a:solidFill>
                  <a:srgbClr val="7F5111"/>
                </a:solidFill>
              </a:rPr>
              <a:t>GAAP requires recognition of revenue when earned and expenses as incurred, an accrual/prepaid entry is an adjustment made to an account to ensure revenue &amp; expenses are recorded in the same period.</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Accounts Payable assists when processing invoices in identifying appropriate timeframe for that expense.</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To ensure accurate financial reporting, Accounting Services reviews data and prepares an adjusting journal entry to reflect as an accrual or a prepayment when appropriate.</a:t>
            </a:r>
            <a:endParaRPr>
              <a:solidFill>
                <a:srgbClr val="7F5111"/>
              </a:solidFill>
            </a:endParaRPr>
          </a:p>
          <a:p>
            <a:pPr marL="254000" lvl="0" indent="-241300" algn="l" rtl="0">
              <a:lnSpc>
                <a:spcPct val="115000"/>
              </a:lnSpc>
              <a:spcBef>
                <a:spcPts val="300"/>
              </a:spcBef>
              <a:spcAft>
                <a:spcPts val="0"/>
              </a:spcAft>
              <a:buClr>
                <a:srgbClr val="FF0000"/>
              </a:buClr>
              <a:buSzPts val="1400"/>
              <a:buFont typeface="Source Sans Pro"/>
              <a:buChar char="●"/>
            </a:pPr>
            <a:r>
              <a:rPr lang="en" i="1">
                <a:solidFill>
                  <a:srgbClr val="FF0000"/>
                </a:solidFill>
              </a:rPr>
              <a:t>Fiscal Year End Reminder</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Complete Receiving timely, as goods are received and services performed. Do not complete receiving before goods are received or services performed.</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Review POs to ensure all anticipated invoices are applied and close out POs when no longer needed.</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Ensure vendor provides invoices to </a:t>
            </a:r>
            <a:r>
              <a:rPr lang="en" u="sng">
                <a:solidFill>
                  <a:srgbClr val="1155CC"/>
                </a:solidFill>
                <a:hlinkClick r:id="rId3">
                  <a:extLst>
                    <a:ext uri="{A12FA001-AC4F-418D-AE19-62706E023703}">
                      <ahyp:hlinkClr xmlns:ahyp="http://schemas.microsoft.com/office/drawing/2018/hyperlinkcolor" val="tx"/>
                    </a:ext>
                  </a:extLst>
                </a:hlinkClick>
              </a:rPr>
              <a:t>invoices@rowan.edu</a:t>
            </a:r>
            <a:r>
              <a:rPr lang="en">
                <a:solidFill>
                  <a:srgbClr val="FF0000"/>
                </a:solidFill>
              </a:rPr>
              <a:t> in a timely manner and follow up on outstanding invoices.</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ProConnect POs will roll into FY26. After the system roll, invoices received for expenses incurred in FY25 will be accrued back to FY25 until mid-August.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00"/>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Annual Audited Financial Statements….</a:t>
            </a:r>
            <a:endParaRPr sz="3000"/>
          </a:p>
        </p:txBody>
      </p:sp>
      <p:sp>
        <p:nvSpPr>
          <p:cNvPr id="578" name="Google Shape;578;p100"/>
          <p:cNvSpPr txBox="1">
            <a:spLocks noGrp="1"/>
          </p:cNvSpPr>
          <p:nvPr>
            <p:ph type="body" idx="1"/>
          </p:nvPr>
        </p:nvSpPr>
        <p:spPr>
          <a:xfrm>
            <a:off x="475300" y="1097175"/>
            <a:ext cx="8545500" cy="3887100"/>
          </a:xfrm>
          <a:prstGeom prst="rect">
            <a:avLst/>
          </a:prstGeom>
        </p:spPr>
        <p:txBody>
          <a:bodyPr spcFirstLastPara="1" wrap="square" lIns="34275" tIns="34275" rIns="68575" bIns="34275" anchor="t" anchorCtr="0">
            <a:noAutofit/>
          </a:bodyPr>
          <a:lstStyle/>
          <a:p>
            <a:pPr marL="0" lvl="0" indent="0" algn="l" rtl="0">
              <a:lnSpc>
                <a:spcPct val="115000"/>
              </a:lnSpc>
              <a:spcBef>
                <a:spcPts val="0"/>
              </a:spcBef>
              <a:spcAft>
                <a:spcPts val="0"/>
              </a:spcAft>
              <a:buNone/>
            </a:pPr>
            <a:r>
              <a:rPr lang="en">
                <a:solidFill>
                  <a:srgbClr val="7F5111"/>
                </a:solidFill>
              </a:rPr>
              <a:t>Audit Process</a:t>
            </a:r>
            <a:endParaRPr>
              <a:solidFill>
                <a:srgbClr val="7F5111"/>
              </a:solidFill>
            </a:endParaRPr>
          </a:p>
          <a:p>
            <a:pPr marL="254000" lvl="0" indent="-228600" algn="l" rtl="0">
              <a:lnSpc>
                <a:spcPct val="115000"/>
              </a:lnSpc>
              <a:spcBef>
                <a:spcPts val="0"/>
              </a:spcBef>
              <a:spcAft>
                <a:spcPts val="0"/>
              </a:spcAft>
              <a:buClr>
                <a:srgbClr val="7F5111"/>
              </a:buClr>
              <a:buSzPts val="1400"/>
              <a:buFont typeface="Source Sans Pro"/>
              <a:buChar char="●"/>
            </a:pPr>
            <a:r>
              <a:rPr lang="en">
                <a:solidFill>
                  <a:srgbClr val="7F5111"/>
                </a:solidFill>
              </a:rPr>
              <a:t>Accounting Services is responsible for coordination of annual audit for all entities (RU, RUF, SJTP, SGA, &amp; REA)</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Source Sans Pro"/>
              <a:buChar char="○"/>
            </a:pPr>
            <a:r>
              <a:rPr lang="en">
                <a:solidFill>
                  <a:srgbClr val="7F5111"/>
                </a:solidFill>
              </a:rPr>
              <a:t>Involves various Administrative Offices on Campus</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Source Sans Pro"/>
              <a:buChar char="■"/>
            </a:pPr>
            <a:r>
              <a:rPr lang="en">
                <a:solidFill>
                  <a:srgbClr val="7F5111"/>
                </a:solidFill>
              </a:rPr>
              <a:t>Financial Aid, Grants, Bursar, Payroll, Human Resources</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Source Sans Pro"/>
              <a:buChar char="○"/>
            </a:pPr>
            <a:r>
              <a:rPr lang="en">
                <a:solidFill>
                  <a:srgbClr val="7F5111"/>
                </a:solidFill>
              </a:rPr>
              <a:t>Involves ALL Departments, including Academic Departments</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Source Sans Pro"/>
              <a:buChar char="■"/>
            </a:pPr>
            <a:r>
              <a:rPr lang="en">
                <a:solidFill>
                  <a:srgbClr val="7F5111"/>
                </a:solidFill>
              </a:rPr>
              <a:t>Fixed Asset/Equipment physical inventory</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Source Sans Pro"/>
              <a:buChar char="■"/>
            </a:pPr>
            <a:r>
              <a:rPr lang="en">
                <a:solidFill>
                  <a:srgbClr val="7F5111"/>
                </a:solidFill>
              </a:rPr>
              <a:t>Adequate supporting of all journal entries, including DCAs</a:t>
            </a:r>
            <a:endParaRPr>
              <a:solidFill>
                <a:srgbClr val="7F5111"/>
              </a:solidFill>
            </a:endParaRPr>
          </a:p>
          <a:p>
            <a:pPr marL="558800" lvl="1" indent="-203200" algn="l" rtl="0">
              <a:lnSpc>
                <a:spcPct val="115000"/>
              </a:lnSpc>
              <a:spcBef>
                <a:spcPts val="300"/>
              </a:spcBef>
              <a:spcAft>
                <a:spcPts val="0"/>
              </a:spcAft>
              <a:buClr>
                <a:srgbClr val="7F5111"/>
              </a:buClr>
              <a:buSzPts val="1400"/>
              <a:buFont typeface="Source Sans Pro"/>
              <a:buChar char="○"/>
            </a:pPr>
            <a:r>
              <a:rPr lang="en">
                <a:solidFill>
                  <a:srgbClr val="7F5111"/>
                </a:solidFill>
              </a:rPr>
              <a:t>Provide supporting documentation to auditors for selections</a:t>
            </a:r>
            <a:endParaRPr>
              <a:solidFill>
                <a:srgbClr val="7F5111"/>
              </a:solidFill>
            </a:endParaRPr>
          </a:p>
          <a:p>
            <a:pPr marL="863600" lvl="2" indent="-177800" algn="l" rtl="0">
              <a:lnSpc>
                <a:spcPct val="115000"/>
              </a:lnSpc>
              <a:spcBef>
                <a:spcPts val="300"/>
              </a:spcBef>
              <a:spcAft>
                <a:spcPts val="0"/>
              </a:spcAft>
              <a:buClr>
                <a:srgbClr val="7F5111"/>
              </a:buClr>
              <a:buSzPts val="1400"/>
              <a:buFont typeface="Source Sans Pro"/>
              <a:buChar char="■"/>
            </a:pPr>
            <a:r>
              <a:rPr lang="en">
                <a:solidFill>
                  <a:srgbClr val="7F5111"/>
                </a:solidFill>
              </a:rPr>
              <a:t>Journal entries are selected to “test” the balance shown in the financial statements.</a:t>
            </a:r>
            <a:endParaRPr>
              <a:solidFill>
                <a:srgbClr val="7F5111"/>
              </a:solidFill>
            </a:endParaRPr>
          </a:p>
          <a:p>
            <a:pPr marL="863600" lvl="0" indent="0" algn="l" rtl="0">
              <a:lnSpc>
                <a:spcPct val="115000"/>
              </a:lnSpc>
              <a:spcBef>
                <a:spcPts val="300"/>
              </a:spcBef>
              <a:spcAft>
                <a:spcPts val="0"/>
              </a:spcAft>
              <a:buNone/>
            </a:pPr>
            <a:endParaRPr>
              <a:solidFill>
                <a:srgbClr val="7F5111"/>
              </a:solidFill>
            </a:endParaRPr>
          </a:p>
          <a:p>
            <a:pPr marL="254000" lvl="0" indent="-241300" algn="l" rtl="0">
              <a:lnSpc>
                <a:spcPct val="115000"/>
              </a:lnSpc>
              <a:spcBef>
                <a:spcPts val="300"/>
              </a:spcBef>
              <a:spcAft>
                <a:spcPts val="0"/>
              </a:spcAft>
              <a:buClr>
                <a:srgbClr val="FF0000"/>
              </a:buClr>
              <a:buSzPts val="1400"/>
              <a:buFont typeface="Source Sans Pro"/>
              <a:buChar char="●"/>
            </a:pPr>
            <a:r>
              <a:rPr lang="en" i="1">
                <a:solidFill>
                  <a:srgbClr val="FF0000"/>
                </a:solidFill>
              </a:rPr>
              <a:t>Fiscal Year End Reminder</a:t>
            </a:r>
            <a:endParaRPr>
              <a:solidFill>
                <a:srgbClr val="7F5111"/>
              </a:solidFill>
            </a:endParaRPr>
          </a:p>
          <a:p>
            <a:pPr marL="558800" lvl="1" indent="-215900" algn="l" rtl="0">
              <a:lnSpc>
                <a:spcPct val="115000"/>
              </a:lnSpc>
              <a:spcBef>
                <a:spcPts val="300"/>
              </a:spcBef>
              <a:spcAft>
                <a:spcPts val="0"/>
              </a:spcAft>
              <a:buClr>
                <a:srgbClr val="FF0000"/>
              </a:buClr>
              <a:buSzPts val="1400"/>
              <a:buFont typeface="Source Sans Pro"/>
              <a:buChar char="○"/>
            </a:pPr>
            <a:r>
              <a:rPr lang="en">
                <a:solidFill>
                  <a:srgbClr val="FF0000"/>
                </a:solidFill>
              </a:rPr>
              <a:t>AS may reach out for assistance on certain audit requests, including asset inventory.  Please respond timely to requests or direct to appropriate department contact.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01"/>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a:t>Financial Statements</a:t>
            </a:r>
            <a:endParaRPr sz="3000"/>
          </a:p>
        </p:txBody>
      </p:sp>
      <p:sp>
        <p:nvSpPr>
          <p:cNvPr id="584" name="Google Shape;584;p101"/>
          <p:cNvSpPr txBox="1">
            <a:spLocks noGrp="1"/>
          </p:cNvSpPr>
          <p:nvPr>
            <p:ph type="body" idx="1"/>
          </p:nvPr>
        </p:nvSpPr>
        <p:spPr>
          <a:xfrm>
            <a:off x="461325" y="1095550"/>
            <a:ext cx="8545500" cy="868200"/>
          </a:xfrm>
          <a:prstGeom prst="rect">
            <a:avLst/>
          </a:prstGeom>
        </p:spPr>
        <p:txBody>
          <a:bodyPr spcFirstLastPara="1" wrap="square" lIns="34275" tIns="34275" rIns="68575" bIns="34275" anchor="t" anchorCtr="0">
            <a:noAutofit/>
          </a:bodyPr>
          <a:lstStyle/>
          <a:p>
            <a:pPr marL="254000" lvl="0" indent="-247650" algn="l" rtl="0">
              <a:lnSpc>
                <a:spcPct val="100000"/>
              </a:lnSpc>
              <a:spcBef>
                <a:spcPts val="0"/>
              </a:spcBef>
              <a:spcAft>
                <a:spcPts val="0"/>
              </a:spcAft>
              <a:buClr>
                <a:srgbClr val="7F5111"/>
              </a:buClr>
              <a:buSzPts val="2100"/>
              <a:buFont typeface="Source Sans Pro"/>
              <a:buChar char="•"/>
            </a:pPr>
            <a:r>
              <a:rPr lang="en" sz="2100">
                <a:solidFill>
                  <a:srgbClr val="7F5111"/>
                </a:solidFill>
              </a:rPr>
              <a:t>Audited Financial Statements can be obtained from the Accounting Services </a:t>
            </a:r>
            <a:r>
              <a:rPr lang="en" sz="2100" u="sng">
                <a:solidFill>
                  <a:srgbClr val="1155CC"/>
                </a:solidFill>
                <a:hlinkClick r:id="rId3">
                  <a:extLst>
                    <a:ext uri="{A12FA001-AC4F-418D-AE19-62706E023703}">
                      <ahyp:hlinkClr xmlns:ahyp="http://schemas.microsoft.com/office/drawing/2018/hyperlinkcolor" val="tx"/>
                    </a:ext>
                  </a:extLst>
                </a:hlinkClick>
              </a:rPr>
              <a:t>website</a:t>
            </a:r>
            <a:r>
              <a:rPr lang="en" sz="2100">
                <a:solidFill>
                  <a:srgbClr val="7F5111"/>
                </a:solidFill>
              </a:rPr>
              <a:t>.</a:t>
            </a:r>
            <a:endParaRPr sz="2100">
              <a:solidFill>
                <a:srgbClr val="7F5111"/>
              </a:solidFill>
            </a:endParaRPr>
          </a:p>
          <a:p>
            <a:pPr marL="0" lvl="0" indent="0" algn="l" rtl="0">
              <a:spcBef>
                <a:spcPts val="800"/>
              </a:spcBef>
              <a:spcAft>
                <a:spcPts val="0"/>
              </a:spcAft>
              <a:buNone/>
            </a:pPr>
            <a:endParaRPr/>
          </a:p>
        </p:txBody>
      </p:sp>
      <p:pic>
        <p:nvPicPr>
          <p:cNvPr id="585" name="Google Shape;585;p101"/>
          <p:cNvPicPr preferRelativeResize="0"/>
          <p:nvPr/>
        </p:nvPicPr>
        <p:blipFill rotWithShape="1">
          <a:blip r:embed="rId4">
            <a:alphaModFix/>
          </a:blip>
          <a:srcRect/>
          <a:stretch/>
        </p:blipFill>
        <p:spPr>
          <a:xfrm>
            <a:off x="2995574" y="1905994"/>
            <a:ext cx="3477013" cy="290036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0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000000"/>
              </a:buClr>
              <a:buFont typeface="Arial"/>
              <a:buNone/>
            </a:pPr>
            <a:r>
              <a:rPr lang="en" sz="3000" i="1" u="sng"/>
              <a:t>Examples of Financial Reporting</a:t>
            </a:r>
            <a:endParaRPr sz="3000"/>
          </a:p>
        </p:txBody>
      </p:sp>
      <p:sp>
        <p:nvSpPr>
          <p:cNvPr id="591" name="Google Shape;591;p102"/>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254000" lvl="0" indent="-241300" algn="l" rtl="0">
              <a:lnSpc>
                <a:spcPct val="115000"/>
              </a:lnSpc>
              <a:spcBef>
                <a:spcPts val="0"/>
              </a:spcBef>
              <a:spcAft>
                <a:spcPts val="0"/>
              </a:spcAft>
              <a:buClr>
                <a:srgbClr val="FF0000"/>
              </a:buClr>
              <a:buSzPts val="1400"/>
              <a:buFont typeface="Source Sans Pro"/>
              <a:buChar char="●"/>
            </a:pPr>
            <a:r>
              <a:rPr lang="en">
                <a:solidFill>
                  <a:srgbClr val="FF0000"/>
                </a:solidFill>
              </a:rPr>
              <a:t>Annual Audited Financial Statements (main deliverable that drives Annual Memo deadlines- next slide)</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Including A-133 Reporting </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Annual Capital Grant Reporting to State </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Annual statistical reporting</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Annual IPEDS reporting</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Quarterly: Financial Statement (USDA compliance requirement)</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Monthly: SJTP, SOM prepares monthly reporting</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Periodic: Actuals for Board Reporting multiple times per year for reporting entities</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Bond Disclosure/Reporting</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Event Disclosure under Rule 15c2-12</a:t>
            </a:r>
            <a:endParaRPr>
              <a:solidFill>
                <a:srgbClr val="7F5111"/>
              </a:solidFill>
            </a:endParaRPr>
          </a:p>
          <a:p>
            <a:pPr marL="558800" lvl="1" indent="-215900" algn="l" rtl="0">
              <a:lnSpc>
                <a:spcPct val="115000"/>
              </a:lnSpc>
              <a:spcBef>
                <a:spcPts val="300"/>
              </a:spcBef>
              <a:spcAft>
                <a:spcPts val="0"/>
              </a:spcAft>
              <a:buClr>
                <a:srgbClr val="7F5111"/>
              </a:buClr>
              <a:buSzPts val="1400"/>
              <a:buFont typeface="Source Sans Pro"/>
              <a:buChar char="○"/>
            </a:pPr>
            <a:r>
              <a:rPr lang="en">
                <a:solidFill>
                  <a:srgbClr val="7F5111"/>
                </a:solidFill>
              </a:rPr>
              <a:t>Annual Tax Compliance Certifications</a:t>
            </a:r>
            <a:endParaRPr>
              <a:solidFill>
                <a:srgbClr val="7F5111"/>
              </a:solidFill>
            </a:endParaRPr>
          </a:p>
          <a:p>
            <a:pPr marL="254000" lvl="0" indent="-241300" algn="l" rtl="0">
              <a:lnSpc>
                <a:spcPct val="115000"/>
              </a:lnSpc>
              <a:spcBef>
                <a:spcPts val="300"/>
              </a:spcBef>
              <a:spcAft>
                <a:spcPts val="0"/>
              </a:spcAft>
              <a:buClr>
                <a:srgbClr val="7F5111"/>
              </a:buClr>
              <a:buSzPts val="1400"/>
              <a:buFont typeface="Source Sans Pro"/>
              <a:buChar char="●"/>
            </a:pPr>
            <a:r>
              <a:rPr lang="en">
                <a:solidFill>
                  <a:srgbClr val="7F5111"/>
                </a:solidFill>
              </a:rPr>
              <a:t>Various Ad-hoc reporting</a:t>
            </a:r>
            <a:endParaRPr/>
          </a:p>
        </p:txBody>
      </p:sp>
      <p:pic>
        <p:nvPicPr>
          <p:cNvPr id="592" name="Google Shape;592;p102"/>
          <p:cNvPicPr preferRelativeResize="0"/>
          <p:nvPr/>
        </p:nvPicPr>
        <p:blipFill rotWithShape="1">
          <a:blip r:embed="rId3">
            <a:alphaModFix/>
          </a:blip>
          <a:srcRect/>
          <a:stretch/>
        </p:blipFill>
        <p:spPr>
          <a:xfrm>
            <a:off x="7048388" y="3602578"/>
            <a:ext cx="1157288" cy="126281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BADDE1"/>
        </a:solidFill>
        <a:effectLst/>
      </p:bgPr>
    </p:bg>
    <p:spTree>
      <p:nvGrpSpPr>
        <p:cNvPr id="1" name="Shape 596"/>
        <p:cNvGrpSpPr/>
        <p:nvPr/>
      </p:nvGrpSpPr>
      <p:grpSpPr>
        <a:xfrm>
          <a:off x="0" y="0"/>
          <a:ext cx="0" cy="0"/>
          <a:chOff x="0" y="0"/>
          <a:chExt cx="0" cy="0"/>
        </a:xfrm>
      </p:grpSpPr>
      <p:sp>
        <p:nvSpPr>
          <p:cNvPr id="597" name="Google Shape;597;p103"/>
          <p:cNvSpPr/>
          <p:nvPr/>
        </p:nvSpPr>
        <p:spPr>
          <a:xfrm>
            <a:off x="3699257" y="85711"/>
            <a:ext cx="1657368" cy="1657368"/>
          </a:xfrm>
          <a:prstGeom prst="irregularSeal1">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Clr>
                <a:srgbClr val="7F5111"/>
              </a:buClr>
              <a:buSzPts val="1800"/>
              <a:buFont typeface="Georgia"/>
              <a:buNone/>
            </a:pPr>
            <a:endParaRPr sz="1800" b="0" i="0" u="none" strike="noStrike" cap="none">
              <a:solidFill>
                <a:srgbClr val="000000"/>
              </a:solidFill>
              <a:latin typeface="Georgia"/>
              <a:ea typeface="Georgia"/>
              <a:cs typeface="Georgia"/>
              <a:sym typeface="Georgia"/>
            </a:endParaRPr>
          </a:p>
        </p:txBody>
      </p:sp>
      <p:sp>
        <p:nvSpPr>
          <p:cNvPr id="598" name="Google Shape;598;p103"/>
          <p:cNvSpPr txBox="1"/>
          <p:nvPr/>
        </p:nvSpPr>
        <p:spPr>
          <a:xfrm>
            <a:off x="3986588" y="772025"/>
            <a:ext cx="1082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rgbClr val="000000"/>
              </a:buClr>
              <a:buSzPts val="1400"/>
              <a:buFont typeface="Georgia"/>
              <a:buNone/>
            </a:pPr>
            <a:r>
              <a:rPr lang="en" sz="1400" b="0" i="0" u="none" strike="noStrike" cap="none">
                <a:solidFill>
                  <a:srgbClr val="000000"/>
                </a:solidFill>
                <a:latin typeface="Georgia"/>
                <a:ea typeface="Georgia"/>
                <a:cs typeface="Georgia"/>
                <a:sym typeface="Georgia"/>
              </a:rPr>
              <a:t>Reminder!</a:t>
            </a:r>
            <a:endParaRPr sz="1800" b="0" i="0" u="none" strike="noStrike" cap="none">
              <a:solidFill>
                <a:srgbClr val="000000"/>
              </a:solidFill>
              <a:latin typeface="Georgia"/>
              <a:ea typeface="Georgia"/>
              <a:cs typeface="Georgia"/>
              <a:sym typeface="Georgia"/>
            </a:endParaRPr>
          </a:p>
        </p:txBody>
      </p:sp>
      <p:pic>
        <p:nvPicPr>
          <p:cNvPr id="599" name="Google Shape;599;p103"/>
          <p:cNvPicPr preferRelativeResize="0"/>
          <p:nvPr/>
        </p:nvPicPr>
        <p:blipFill>
          <a:blip r:embed="rId3">
            <a:alphaModFix/>
          </a:blip>
          <a:stretch>
            <a:fillRect/>
          </a:stretch>
        </p:blipFill>
        <p:spPr>
          <a:xfrm>
            <a:off x="152400" y="152400"/>
            <a:ext cx="3394456" cy="3976813"/>
          </a:xfrm>
          <a:prstGeom prst="rect">
            <a:avLst/>
          </a:prstGeom>
          <a:noFill/>
          <a:ln>
            <a:noFill/>
          </a:ln>
        </p:spPr>
      </p:pic>
      <p:pic>
        <p:nvPicPr>
          <p:cNvPr id="600" name="Google Shape;600;p103"/>
          <p:cNvPicPr preferRelativeResize="0"/>
          <p:nvPr/>
        </p:nvPicPr>
        <p:blipFill>
          <a:blip r:embed="rId4">
            <a:alphaModFix/>
          </a:blip>
          <a:stretch>
            <a:fillRect/>
          </a:stretch>
        </p:blipFill>
        <p:spPr>
          <a:xfrm>
            <a:off x="5464175" y="1258850"/>
            <a:ext cx="3482574" cy="366615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BADDE1"/>
        </a:solidFill>
        <a:effectLst/>
      </p:bgPr>
    </p:bg>
    <p:spTree>
      <p:nvGrpSpPr>
        <p:cNvPr id="1" name="Shape 604"/>
        <p:cNvGrpSpPr/>
        <p:nvPr/>
      </p:nvGrpSpPr>
      <p:grpSpPr>
        <a:xfrm>
          <a:off x="0" y="0"/>
          <a:ext cx="0" cy="0"/>
          <a:chOff x="0" y="0"/>
          <a:chExt cx="0" cy="0"/>
        </a:xfrm>
      </p:grpSpPr>
      <p:sp>
        <p:nvSpPr>
          <p:cNvPr id="605" name="Google Shape;605;p104"/>
          <p:cNvSpPr/>
          <p:nvPr/>
        </p:nvSpPr>
        <p:spPr>
          <a:xfrm>
            <a:off x="3956432" y="159461"/>
            <a:ext cx="1657368" cy="1657368"/>
          </a:xfrm>
          <a:prstGeom prst="irregularSeal1">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Clr>
                <a:srgbClr val="7F5111"/>
              </a:buClr>
              <a:buSzPts val="1800"/>
              <a:buFont typeface="Georgia"/>
              <a:buNone/>
            </a:pPr>
            <a:endParaRPr sz="1800" b="0" i="0" u="none" strike="noStrike" cap="none">
              <a:solidFill>
                <a:srgbClr val="000000"/>
              </a:solidFill>
              <a:latin typeface="Georgia"/>
              <a:ea typeface="Georgia"/>
              <a:cs typeface="Georgia"/>
              <a:sym typeface="Georgia"/>
            </a:endParaRPr>
          </a:p>
        </p:txBody>
      </p:sp>
      <p:sp>
        <p:nvSpPr>
          <p:cNvPr id="606" name="Google Shape;606;p104"/>
          <p:cNvSpPr txBox="1"/>
          <p:nvPr/>
        </p:nvSpPr>
        <p:spPr>
          <a:xfrm>
            <a:off x="4243763" y="772050"/>
            <a:ext cx="1082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rgbClr val="000000"/>
              </a:buClr>
              <a:buSzPts val="1400"/>
              <a:buFont typeface="Georgia"/>
              <a:buNone/>
            </a:pPr>
            <a:r>
              <a:rPr lang="en" sz="1400" b="0" i="0" u="none" strike="noStrike" cap="none">
                <a:solidFill>
                  <a:srgbClr val="000000"/>
                </a:solidFill>
                <a:latin typeface="Georgia"/>
                <a:ea typeface="Georgia"/>
                <a:cs typeface="Georgia"/>
                <a:sym typeface="Georgia"/>
              </a:rPr>
              <a:t>Reminder!</a:t>
            </a:r>
            <a:endParaRPr sz="1800" b="0" i="0" u="none" strike="noStrike" cap="none">
              <a:solidFill>
                <a:srgbClr val="000000"/>
              </a:solidFill>
              <a:latin typeface="Georgia"/>
              <a:ea typeface="Georgia"/>
              <a:cs typeface="Georgia"/>
              <a:sym typeface="Georgia"/>
            </a:endParaRPr>
          </a:p>
        </p:txBody>
      </p:sp>
      <p:pic>
        <p:nvPicPr>
          <p:cNvPr id="607" name="Google Shape;607;p104"/>
          <p:cNvPicPr preferRelativeResize="0"/>
          <p:nvPr/>
        </p:nvPicPr>
        <p:blipFill>
          <a:blip r:embed="rId3">
            <a:alphaModFix/>
          </a:blip>
          <a:stretch>
            <a:fillRect/>
          </a:stretch>
        </p:blipFill>
        <p:spPr>
          <a:xfrm>
            <a:off x="152400" y="152400"/>
            <a:ext cx="3651632" cy="4472294"/>
          </a:xfrm>
          <a:prstGeom prst="rect">
            <a:avLst/>
          </a:prstGeom>
          <a:noFill/>
          <a:ln>
            <a:noFill/>
          </a:ln>
        </p:spPr>
      </p:pic>
      <p:pic>
        <p:nvPicPr>
          <p:cNvPr id="608" name="Google Shape;608;p104"/>
          <p:cNvPicPr preferRelativeResize="0"/>
          <p:nvPr/>
        </p:nvPicPr>
        <p:blipFill>
          <a:blip r:embed="rId4">
            <a:alphaModFix/>
          </a:blip>
          <a:stretch>
            <a:fillRect/>
          </a:stretch>
        </p:blipFill>
        <p:spPr>
          <a:xfrm>
            <a:off x="5421625" y="1331100"/>
            <a:ext cx="3564025" cy="34737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0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3000"/>
              <a:buFont typeface="Source Sans Pro"/>
              <a:buNone/>
            </a:pPr>
            <a:r>
              <a:rPr lang="en" sz="3000"/>
              <a:t>Contacts &amp; Resource Information</a:t>
            </a:r>
            <a:endParaRPr/>
          </a:p>
        </p:txBody>
      </p:sp>
      <p:sp>
        <p:nvSpPr>
          <p:cNvPr id="614" name="Google Shape;614;p105"/>
          <p:cNvSpPr txBox="1">
            <a:spLocks noGrp="1"/>
          </p:cNvSpPr>
          <p:nvPr>
            <p:ph type="body" idx="1"/>
          </p:nvPr>
        </p:nvSpPr>
        <p:spPr>
          <a:xfrm>
            <a:off x="380300" y="952300"/>
            <a:ext cx="8545500" cy="4024800"/>
          </a:xfrm>
          <a:prstGeom prst="rect">
            <a:avLst/>
          </a:prstGeom>
        </p:spPr>
        <p:txBody>
          <a:bodyPr spcFirstLastPara="1" wrap="square" lIns="34275" tIns="34275" rIns="68575" bIns="34275" anchor="t" anchorCtr="0">
            <a:noAutofit/>
          </a:bodyPr>
          <a:lstStyle/>
          <a:p>
            <a:pPr marL="342900" marR="0" lvl="0" indent="-241300" algn="l" rtl="0">
              <a:lnSpc>
                <a:spcPct val="100000"/>
              </a:lnSpc>
              <a:spcBef>
                <a:spcPts val="0"/>
              </a:spcBef>
              <a:spcAft>
                <a:spcPts val="0"/>
              </a:spcAft>
              <a:buSzPts val="1200"/>
              <a:buFont typeface="Source Sans Pro"/>
              <a:buChar char="●"/>
            </a:pPr>
            <a:r>
              <a:rPr lang="en" sz="1200">
                <a:solidFill>
                  <a:srgbClr val="4C2106"/>
                </a:solidFill>
              </a:rPr>
              <a:t>Accounting Services </a:t>
            </a:r>
            <a:r>
              <a:rPr lang="en" sz="1200" u="sng">
                <a:solidFill>
                  <a:srgbClr val="0000FF"/>
                </a:solidFill>
                <a:hlinkClick r:id="rId3">
                  <a:extLst>
                    <a:ext uri="{A12FA001-AC4F-418D-AE19-62706E023703}">
                      <ahyp:hlinkClr xmlns:ahyp="http://schemas.microsoft.com/office/drawing/2018/hyperlinkcolor" val="tx"/>
                    </a:ext>
                  </a:extLst>
                </a:hlinkClick>
              </a:rPr>
              <a:t>Full Team Contact Information</a:t>
            </a:r>
            <a:endParaRPr sz="1200">
              <a:solidFill>
                <a:srgbClr val="0000FF"/>
              </a:solidFill>
            </a:endParaRPr>
          </a:p>
          <a:p>
            <a:pPr marL="342900" marR="0" lvl="0" indent="0" algn="l" rtl="0">
              <a:lnSpc>
                <a:spcPct val="100000"/>
              </a:lnSpc>
              <a:spcBef>
                <a:spcPts val="0"/>
              </a:spcBef>
              <a:spcAft>
                <a:spcPts val="0"/>
              </a:spcAft>
              <a:buNone/>
            </a:pPr>
            <a:endParaRPr sz="1200">
              <a:solidFill>
                <a:srgbClr val="4C2106"/>
              </a:solidFill>
            </a:endParaRPr>
          </a:p>
          <a:p>
            <a:pPr marL="342900" lvl="0" indent="-241300" algn="l" rtl="0">
              <a:lnSpc>
                <a:spcPct val="100000"/>
              </a:lnSpc>
              <a:spcBef>
                <a:spcPts val="0"/>
              </a:spcBef>
              <a:spcAft>
                <a:spcPts val="0"/>
              </a:spcAft>
              <a:buSzPts val="1200"/>
              <a:buFont typeface="Source Sans Pro"/>
              <a:buChar char="●"/>
            </a:pPr>
            <a:r>
              <a:rPr lang="en" sz="1200">
                <a:solidFill>
                  <a:srgbClr val="4C2106"/>
                </a:solidFill>
              </a:rPr>
              <a:t>For General Accounting Services questions - </a:t>
            </a:r>
            <a:r>
              <a:rPr lang="en" sz="1200">
                <a:solidFill>
                  <a:srgbClr val="4A86E8"/>
                </a:solidFill>
              </a:rPr>
              <a:t> </a:t>
            </a:r>
            <a:r>
              <a:rPr lang="en" sz="1200" u="sng">
                <a:solidFill>
                  <a:srgbClr val="0000FF"/>
                </a:solidFill>
                <a:hlinkClick r:id="rId4">
                  <a:extLst>
                    <a:ext uri="{A12FA001-AC4F-418D-AE19-62706E023703}">
                      <ahyp:hlinkClr xmlns:ahyp="http://schemas.microsoft.com/office/drawing/2018/hyperlinkcolor" val="tx"/>
                    </a:ext>
                  </a:extLst>
                </a:hlinkClick>
              </a:rPr>
              <a:t>AccountingServices@rowan.edu</a:t>
            </a:r>
            <a:endParaRPr sz="1200" u="sng">
              <a:solidFill>
                <a:srgbClr val="0000FF"/>
              </a:solidFill>
            </a:endParaRPr>
          </a:p>
          <a:p>
            <a:pPr marL="685800" lvl="1" indent="-241300" algn="l" rtl="0">
              <a:lnSpc>
                <a:spcPct val="100000"/>
              </a:lnSpc>
              <a:spcBef>
                <a:spcPts val="0"/>
              </a:spcBef>
              <a:spcAft>
                <a:spcPts val="0"/>
              </a:spcAft>
              <a:buSzPts val="1200"/>
              <a:buFont typeface="Source Sans Pro"/>
              <a:buChar char="○"/>
            </a:pPr>
            <a:r>
              <a:rPr lang="en" sz="1200">
                <a:solidFill>
                  <a:srgbClr val="4C2106"/>
                </a:solidFill>
              </a:rPr>
              <a:t>Link to </a:t>
            </a:r>
            <a:r>
              <a:rPr lang="en" sz="1200">
                <a:solidFill>
                  <a:srgbClr val="0000FF"/>
                </a:solidFill>
                <a:uFill>
                  <a:noFill/>
                </a:uFill>
                <a:hlinkClick r:id="rId5">
                  <a:extLst>
                    <a:ext uri="{A12FA001-AC4F-418D-AE19-62706E023703}">
                      <ahyp:hlinkClr xmlns:ahyp="http://schemas.microsoft.com/office/drawing/2018/hyperlinkcolor" val="tx"/>
                    </a:ext>
                  </a:extLst>
                </a:hlinkClick>
              </a:rPr>
              <a:t>Accounting Services Website</a:t>
            </a:r>
            <a:endParaRPr sz="1200">
              <a:solidFill>
                <a:srgbClr val="0000FF"/>
              </a:solidFill>
            </a:endParaRPr>
          </a:p>
          <a:p>
            <a:pPr marL="685800" lvl="1" indent="-241300" algn="l" rtl="0">
              <a:lnSpc>
                <a:spcPct val="100000"/>
              </a:lnSpc>
              <a:spcBef>
                <a:spcPts val="0"/>
              </a:spcBef>
              <a:spcAft>
                <a:spcPts val="0"/>
              </a:spcAft>
              <a:buSzPts val="1200"/>
              <a:buFont typeface="Source Sans Pro"/>
              <a:buChar char="○"/>
            </a:pPr>
            <a:r>
              <a:rPr lang="en" sz="1200">
                <a:solidFill>
                  <a:srgbClr val="4C2106"/>
                </a:solidFill>
              </a:rPr>
              <a:t>Link to </a:t>
            </a:r>
            <a:r>
              <a:rPr lang="en" sz="1200">
                <a:solidFill>
                  <a:srgbClr val="0000FF"/>
                </a:solidFill>
                <a:uFill>
                  <a:noFill/>
                </a:uFill>
                <a:hlinkClick r:id="rId6">
                  <a:extLst>
                    <a:ext uri="{A12FA001-AC4F-418D-AE19-62706E023703}">
                      <ahyp:hlinkClr xmlns:ahyp="http://schemas.microsoft.com/office/drawing/2018/hyperlinkcolor" val="tx"/>
                    </a:ext>
                  </a:extLst>
                </a:hlinkClick>
              </a:rPr>
              <a:t>Financial Statements</a:t>
            </a:r>
            <a:endParaRPr sz="1200">
              <a:solidFill>
                <a:srgbClr val="0000FF"/>
              </a:solidFill>
            </a:endParaRPr>
          </a:p>
          <a:p>
            <a:pPr marL="0" lvl="0" indent="0" algn="l" rtl="0">
              <a:lnSpc>
                <a:spcPct val="100000"/>
              </a:lnSpc>
              <a:spcBef>
                <a:spcPts val="0"/>
              </a:spcBef>
              <a:spcAft>
                <a:spcPts val="0"/>
              </a:spcAft>
              <a:buNone/>
            </a:pPr>
            <a:endParaRPr sz="1200">
              <a:solidFill>
                <a:srgbClr val="4C2106"/>
              </a:solidFill>
            </a:endParaRPr>
          </a:p>
          <a:p>
            <a:pPr marL="342900" lvl="0" indent="-241300" algn="l" rtl="0">
              <a:lnSpc>
                <a:spcPct val="100000"/>
              </a:lnSpc>
              <a:spcBef>
                <a:spcPts val="0"/>
              </a:spcBef>
              <a:spcAft>
                <a:spcPts val="0"/>
              </a:spcAft>
              <a:buSzPts val="1200"/>
              <a:buFont typeface="Source Sans Pro"/>
              <a:buChar char="●"/>
            </a:pPr>
            <a:r>
              <a:rPr lang="en" sz="1200">
                <a:solidFill>
                  <a:srgbClr val="4C2106"/>
                </a:solidFill>
              </a:rPr>
              <a:t>For FinSecurity information</a:t>
            </a:r>
            <a:endParaRPr sz="1200">
              <a:solidFill>
                <a:srgbClr val="4A86E8"/>
              </a:solidFill>
            </a:endParaRPr>
          </a:p>
          <a:p>
            <a:pPr marL="685800" lvl="1" indent="-241300" algn="l" rtl="0">
              <a:lnSpc>
                <a:spcPct val="100000"/>
              </a:lnSpc>
              <a:spcBef>
                <a:spcPts val="0"/>
              </a:spcBef>
              <a:spcAft>
                <a:spcPts val="0"/>
              </a:spcAft>
              <a:buSzPts val="1200"/>
              <a:buFont typeface="Source Sans Pro"/>
              <a:buChar char="○"/>
            </a:pPr>
            <a:r>
              <a:rPr lang="en" sz="1200">
                <a:solidFill>
                  <a:srgbClr val="4C2106"/>
                </a:solidFill>
              </a:rPr>
              <a:t>Link to Instructions - </a:t>
            </a:r>
            <a:r>
              <a:rPr lang="en" sz="1200">
                <a:solidFill>
                  <a:srgbClr val="0000FF"/>
                </a:solidFill>
                <a:uFill>
                  <a:noFill/>
                </a:uFill>
                <a:hlinkClick r:id="rId7">
                  <a:extLst>
                    <a:ext uri="{A12FA001-AC4F-418D-AE19-62706E023703}">
                      <ahyp:hlinkClr xmlns:ahyp="http://schemas.microsoft.com/office/drawing/2018/hyperlinkcolor" val="tx"/>
                    </a:ext>
                  </a:extLst>
                </a:hlinkClick>
              </a:rPr>
              <a:t>Banner Finance Security</a:t>
            </a:r>
            <a:endParaRPr sz="1200">
              <a:solidFill>
                <a:srgbClr val="0000FF"/>
              </a:solidFill>
            </a:endParaRPr>
          </a:p>
          <a:p>
            <a:pPr marL="457200" lvl="0" indent="0" algn="l" rtl="0">
              <a:lnSpc>
                <a:spcPct val="100000"/>
              </a:lnSpc>
              <a:spcBef>
                <a:spcPts val="0"/>
              </a:spcBef>
              <a:spcAft>
                <a:spcPts val="0"/>
              </a:spcAft>
              <a:buNone/>
            </a:pPr>
            <a:endParaRPr sz="1200">
              <a:solidFill>
                <a:srgbClr val="4C2106"/>
              </a:solidFill>
            </a:endParaRPr>
          </a:p>
          <a:p>
            <a:pPr marL="342900" lvl="0" indent="-241300" algn="l" rtl="0">
              <a:lnSpc>
                <a:spcPct val="100000"/>
              </a:lnSpc>
              <a:spcBef>
                <a:spcPts val="0"/>
              </a:spcBef>
              <a:spcAft>
                <a:spcPts val="0"/>
              </a:spcAft>
              <a:buSzPts val="1200"/>
              <a:buFont typeface="Source Sans Pro"/>
              <a:buChar char="●"/>
            </a:pPr>
            <a:r>
              <a:rPr lang="en" sz="1200">
                <a:solidFill>
                  <a:srgbClr val="4C2106"/>
                </a:solidFill>
              </a:rPr>
              <a:t>For Banner Requisition Approval Queues information - </a:t>
            </a:r>
            <a:r>
              <a:rPr lang="en" sz="1200" u="sng">
                <a:solidFill>
                  <a:srgbClr val="0000FF"/>
                </a:solidFill>
                <a:hlinkClick r:id="rId8">
                  <a:extLst>
                    <a:ext uri="{A12FA001-AC4F-418D-AE19-62706E023703}">
                      <ahyp:hlinkClr xmlns:ahyp="http://schemas.microsoft.com/office/drawing/2018/hyperlinkcolor" val="tx"/>
                    </a:ext>
                  </a:extLst>
                </a:hlinkClick>
              </a:rPr>
              <a:t>reqapprovalqueue@rowan.edu</a:t>
            </a:r>
            <a:endParaRPr sz="1200" u="sng">
              <a:solidFill>
                <a:srgbClr val="0000FF"/>
              </a:solidFill>
            </a:endParaRPr>
          </a:p>
          <a:p>
            <a:pPr marL="685800" lvl="1" indent="-241300" algn="l" rtl="0">
              <a:lnSpc>
                <a:spcPct val="100000"/>
              </a:lnSpc>
              <a:spcBef>
                <a:spcPts val="0"/>
              </a:spcBef>
              <a:spcAft>
                <a:spcPts val="0"/>
              </a:spcAft>
              <a:buSzPts val="1200"/>
              <a:buFont typeface="Source Sans Pro"/>
              <a:buChar char="○"/>
            </a:pPr>
            <a:r>
              <a:rPr lang="en" sz="1200">
                <a:solidFill>
                  <a:srgbClr val="4C2106"/>
                </a:solidFill>
              </a:rPr>
              <a:t>Link to Instructions -</a:t>
            </a:r>
            <a:r>
              <a:rPr lang="en" sz="1200">
                <a:solidFill>
                  <a:srgbClr val="0000FF"/>
                </a:solidFill>
              </a:rPr>
              <a:t> </a:t>
            </a:r>
            <a:r>
              <a:rPr lang="en" sz="1200">
                <a:solidFill>
                  <a:srgbClr val="0000FF"/>
                </a:solidFill>
                <a:uFill>
                  <a:noFill/>
                </a:uFill>
                <a:hlinkClick r:id="rId9">
                  <a:extLst>
                    <a:ext uri="{A12FA001-AC4F-418D-AE19-62706E023703}">
                      <ahyp:hlinkClr xmlns:ahyp="http://schemas.microsoft.com/office/drawing/2018/hyperlinkcolor" val="tx"/>
                    </a:ext>
                  </a:extLst>
                </a:hlinkClick>
              </a:rPr>
              <a:t>Requisition Approval Queue</a:t>
            </a:r>
            <a:endParaRPr sz="1200">
              <a:solidFill>
                <a:srgbClr val="0000FF"/>
              </a:solidFill>
            </a:endParaRPr>
          </a:p>
          <a:p>
            <a:pPr marL="685800" lvl="1" indent="-241300" algn="l" rtl="0">
              <a:lnSpc>
                <a:spcPct val="100000"/>
              </a:lnSpc>
              <a:spcBef>
                <a:spcPts val="0"/>
              </a:spcBef>
              <a:spcAft>
                <a:spcPts val="0"/>
              </a:spcAft>
              <a:buSzPts val="1200"/>
              <a:buFont typeface="Source Sans Pro"/>
              <a:buChar char="○"/>
            </a:pPr>
            <a:r>
              <a:rPr lang="en" sz="1200">
                <a:solidFill>
                  <a:srgbClr val="4C2106"/>
                </a:solidFill>
              </a:rPr>
              <a:t>Link to video -</a:t>
            </a:r>
            <a:r>
              <a:rPr lang="en" sz="1200">
                <a:solidFill>
                  <a:srgbClr val="0000FF"/>
                </a:solidFill>
              </a:rPr>
              <a:t>  </a:t>
            </a:r>
            <a:r>
              <a:rPr lang="en" sz="1200">
                <a:solidFill>
                  <a:srgbClr val="0000FF"/>
                </a:solidFill>
                <a:uFill>
                  <a:noFill/>
                </a:uFill>
                <a:hlinkClick r:id="rId10">
                  <a:extLst>
                    <a:ext uri="{A12FA001-AC4F-418D-AE19-62706E023703}">
                      <ahyp:hlinkClr xmlns:ahyp="http://schemas.microsoft.com/office/drawing/2018/hyperlinkcolor" val="tx"/>
                    </a:ext>
                  </a:extLst>
                </a:hlinkClick>
              </a:rPr>
              <a:t>User Approval Instruction Video</a:t>
            </a:r>
            <a:endParaRPr sz="1200">
              <a:solidFill>
                <a:srgbClr val="0000FF"/>
              </a:solidFill>
            </a:endParaRPr>
          </a:p>
          <a:p>
            <a:pPr marL="685800" lvl="0" indent="0" algn="l" rtl="0">
              <a:lnSpc>
                <a:spcPct val="100000"/>
              </a:lnSpc>
              <a:spcBef>
                <a:spcPts val="0"/>
              </a:spcBef>
              <a:spcAft>
                <a:spcPts val="0"/>
              </a:spcAft>
              <a:buNone/>
            </a:pPr>
            <a:endParaRPr sz="1200">
              <a:solidFill>
                <a:srgbClr val="0000FF"/>
              </a:solidFill>
            </a:endParaRPr>
          </a:p>
          <a:p>
            <a:pPr marL="342900" lvl="0" indent="-241300" algn="l" rtl="0">
              <a:lnSpc>
                <a:spcPct val="100000"/>
              </a:lnSpc>
              <a:spcBef>
                <a:spcPts val="0"/>
              </a:spcBef>
              <a:spcAft>
                <a:spcPts val="0"/>
              </a:spcAft>
              <a:buSzPts val="1200"/>
              <a:buFont typeface="Source Sans Pro"/>
              <a:buChar char="●"/>
            </a:pPr>
            <a:r>
              <a:rPr lang="en" sz="1200">
                <a:solidFill>
                  <a:srgbClr val="4C2106"/>
                </a:solidFill>
              </a:rPr>
              <a:t>For Fixed Asset Equipment information</a:t>
            </a:r>
            <a:endParaRPr sz="1200">
              <a:solidFill>
                <a:srgbClr val="4A86E8"/>
              </a:solidFill>
            </a:endParaRPr>
          </a:p>
          <a:p>
            <a:pPr marL="685800" lvl="1" indent="-241300" algn="l" rtl="0">
              <a:lnSpc>
                <a:spcPct val="100000"/>
              </a:lnSpc>
              <a:spcBef>
                <a:spcPts val="0"/>
              </a:spcBef>
              <a:spcAft>
                <a:spcPts val="0"/>
              </a:spcAft>
              <a:buSzPts val="1200"/>
              <a:buFont typeface="Source Sans Pro"/>
              <a:buChar char="○"/>
            </a:pPr>
            <a:r>
              <a:rPr lang="en" sz="1200">
                <a:solidFill>
                  <a:srgbClr val="4C2106"/>
                </a:solidFill>
              </a:rPr>
              <a:t>Link to policy -</a:t>
            </a:r>
            <a:r>
              <a:rPr lang="en" sz="1200">
                <a:solidFill>
                  <a:srgbClr val="4A86E8"/>
                </a:solidFill>
              </a:rPr>
              <a:t> </a:t>
            </a:r>
            <a:r>
              <a:rPr lang="en" sz="1200">
                <a:solidFill>
                  <a:srgbClr val="0000FF"/>
                </a:solidFill>
                <a:uFill>
                  <a:noFill/>
                </a:uFill>
                <a:hlinkClick r:id="rId11">
                  <a:extLst>
                    <a:ext uri="{A12FA001-AC4F-418D-AE19-62706E023703}">
                      <ahyp:hlinkClr xmlns:ahyp="http://schemas.microsoft.com/office/drawing/2018/hyperlinkcolor" val="tx"/>
                    </a:ext>
                  </a:extLst>
                </a:hlinkClick>
              </a:rPr>
              <a:t>Fixed Assets</a:t>
            </a:r>
            <a:endParaRPr sz="1200">
              <a:solidFill>
                <a:srgbClr val="0000FF"/>
              </a:solidFill>
            </a:endParaRPr>
          </a:p>
          <a:p>
            <a:pPr marL="685800" lvl="1" indent="-241300" algn="l" rtl="0">
              <a:lnSpc>
                <a:spcPct val="100000"/>
              </a:lnSpc>
              <a:spcBef>
                <a:spcPts val="0"/>
              </a:spcBef>
              <a:spcAft>
                <a:spcPts val="0"/>
              </a:spcAft>
              <a:buSzPts val="1200"/>
              <a:buChar char="○"/>
            </a:pPr>
            <a:r>
              <a:rPr lang="en" sz="1200">
                <a:solidFill>
                  <a:srgbClr val="4C2106"/>
                </a:solidFill>
              </a:rPr>
              <a:t>Link to policy -</a:t>
            </a:r>
            <a:r>
              <a:rPr lang="en" sz="1200">
                <a:solidFill>
                  <a:srgbClr val="0000FF"/>
                </a:solidFill>
              </a:rPr>
              <a:t> </a:t>
            </a:r>
            <a:r>
              <a:rPr lang="en" sz="1200">
                <a:solidFill>
                  <a:srgbClr val="0000FF"/>
                </a:solidFill>
                <a:highlight>
                  <a:srgbClr val="FFFFFF"/>
                </a:highlight>
                <a:uFill>
                  <a:noFill/>
                </a:uFill>
                <a:hlinkClick r:id="rId12">
                  <a:extLst>
                    <a:ext uri="{A12FA001-AC4F-418D-AE19-62706E023703}">
                      <ahyp:hlinkClr xmlns:ahyp="http://schemas.microsoft.com/office/drawing/2018/hyperlinkcolor" val="tx"/>
                    </a:ext>
                  </a:extLst>
                </a:hlinkClick>
              </a:rPr>
              <a:t>Disposal of Fixed Assets</a:t>
            </a:r>
            <a:endParaRPr sz="1200">
              <a:solidFill>
                <a:srgbClr val="0000FF"/>
              </a:solidFill>
            </a:endParaRPr>
          </a:p>
          <a:p>
            <a:pPr marL="685800" lvl="1" indent="-241300" algn="l" rtl="0">
              <a:lnSpc>
                <a:spcPct val="100000"/>
              </a:lnSpc>
              <a:spcBef>
                <a:spcPts val="0"/>
              </a:spcBef>
              <a:spcAft>
                <a:spcPts val="0"/>
              </a:spcAft>
              <a:buSzPts val="1200"/>
              <a:buChar char="○"/>
            </a:pPr>
            <a:r>
              <a:rPr lang="en" sz="1200">
                <a:solidFill>
                  <a:srgbClr val="4C2106"/>
                </a:solidFill>
              </a:rPr>
              <a:t>Link to disposal form -</a:t>
            </a:r>
            <a:r>
              <a:rPr lang="en" sz="1200">
                <a:solidFill>
                  <a:srgbClr val="0000FF"/>
                </a:solidFill>
              </a:rPr>
              <a:t> </a:t>
            </a:r>
            <a:r>
              <a:rPr lang="en" sz="1200">
                <a:solidFill>
                  <a:srgbClr val="0000FF"/>
                </a:solidFill>
                <a:highlight>
                  <a:srgbClr val="FFFFFF"/>
                </a:highlight>
                <a:uFill>
                  <a:noFill/>
                </a:uFill>
                <a:hlinkClick r:id="rId13">
                  <a:extLst>
                    <a:ext uri="{A12FA001-AC4F-418D-AE19-62706E023703}">
                      <ahyp:hlinkClr xmlns:ahyp="http://schemas.microsoft.com/office/drawing/2018/hyperlinkcolor" val="tx"/>
                    </a:ext>
                  </a:extLst>
                </a:hlinkClick>
              </a:rPr>
              <a:t>Equipment Disposal Form</a:t>
            </a:r>
            <a:endParaRPr sz="1200">
              <a:solidFill>
                <a:srgbClr val="0000FF"/>
              </a:solidFill>
            </a:endParaRPr>
          </a:p>
          <a:p>
            <a:pPr marL="685800" lvl="0" indent="0" algn="l" rtl="0">
              <a:lnSpc>
                <a:spcPct val="100000"/>
              </a:lnSpc>
              <a:spcBef>
                <a:spcPts val="0"/>
              </a:spcBef>
              <a:spcAft>
                <a:spcPts val="0"/>
              </a:spcAft>
              <a:buNone/>
            </a:pPr>
            <a:endParaRPr sz="1200">
              <a:solidFill>
                <a:srgbClr val="4C2106"/>
              </a:solidFill>
            </a:endParaRPr>
          </a:p>
          <a:p>
            <a:pPr marL="342900" marR="0" lvl="0" indent="-241300" algn="l" rtl="0">
              <a:lnSpc>
                <a:spcPct val="100000"/>
              </a:lnSpc>
              <a:spcBef>
                <a:spcPts val="0"/>
              </a:spcBef>
              <a:spcAft>
                <a:spcPts val="0"/>
              </a:spcAft>
              <a:buSzPts val="1200"/>
              <a:buFont typeface="Source Sans Pro"/>
              <a:buChar char="●"/>
            </a:pPr>
            <a:r>
              <a:rPr lang="en" sz="1200">
                <a:solidFill>
                  <a:srgbClr val="4C2106"/>
                </a:solidFill>
              </a:rPr>
              <a:t>For DCA information &amp; questions - </a:t>
            </a:r>
            <a:r>
              <a:rPr lang="en" sz="1200" u="sng">
                <a:solidFill>
                  <a:srgbClr val="0000FF"/>
                </a:solidFill>
                <a:hlinkClick r:id="rId14">
                  <a:extLst>
                    <a:ext uri="{A12FA001-AC4F-418D-AE19-62706E023703}">
                      <ahyp:hlinkClr xmlns:ahyp="http://schemas.microsoft.com/office/drawing/2018/hyperlinkcolor" val="tx"/>
                    </a:ext>
                  </a:extLst>
                </a:hlinkClick>
              </a:rPr>
              <a:t>DCA@rowan.edu</a:t>
            </a:r>
            <a:endParaRPr sz="1200" u="sng">
              <a:solidFill>
                <a:srgbClr val="0000FF"/>
              </a:solidFill>
            </a:endParaRPr>
          </a:p>
          <a:p>
            <a:pPr marL="685800" marR="0" lvl="1" indent="-241300" algn="l" rtl="0">
              <a:lnSpc>
                <a:spcPct val="100000"/>
              </a:lnSpc>
              <a:spcBef>
                <a:spcPts val="0"/>
              </a:spcBef>
              <a:spcAft>
                <a:spcPts val="0"/>
              </a:spcAft>
              <a:buSzPts val="1200"/>
              <a:buFont typeface="Source Sans Pro"/>
              <a:buChar char="○"/>
            </a:pPr>
            <a:r>
              <a:rPr lang="en" sz="1200">
                <a:solidFill>
                  <a:srgbClr val="4C2106"/>
                </a:solidFill>
              </a:rPr>
              <a:t>Link to </a:t>
            </a:r>
            <a:r>
              <a:rPr lang="en" sz="1200">
                <a:solidFill>
                  <a:srgbClr val="0000FF"/>
                </a:solidFill>
                <a:uFill>
                  <a:noFill/>
                </a:uFill>
                <a:hlinkClick r:id="rId15">
                  <a:extLst>
                    <a:ext uri="{A12FA001-AC4F-418D-AE19-62706E023703}">
                      <ahyp:hlinkClr xmlns:ahyp="http://schemas.microsoft.com/office/drawing/2018/hyperlinkcolor" val="tx"/>
                    </a:ext>
                  </a:extLst>
                </a:hlinkClick>
              </a:rPr>
              <a:t>DCA Process</a:t>
            </a:r>
            <a:endParaRPr sz="1200">
              <a:solidFill>
                <a:srgbClr val="0000FF"/>
              </a:solidFill>
            </a:endParaRPr>
          </a:p>
          <a:p>
            <a:pPr marL="685800" marR="0" lvl="1" indent="-241300" algn="l" rtl="0">
              <a:lnSpc>
                <a:spcPct val="100000"/>
              </a:lnSpc>
              <a:spcBef>
                <a:spcPts val="0"/>
              </a:spcBef>
              <a:spcAft>
                <a:spcPts val="0"/>
              </a:spcAft>
              <a:buSzPts val="1200"/>
              <a:buFont typeface="Source Sans Pro"/>
              <a:buChar char="○"/>
            </a:pPr>
            <a:r>
              <a:rPr lang="en" sz="1200">
                <a:solidFill>
                  <a:srgbClr val="4C2106"/>
                </a:solidFill>
              </a:rPr>
              <a:t>Link to </a:t>
            </a:r>
            <a:r>
              <a:rPr lang="en" sz="1200">
                <a:solidFill>
                  <a:srgbClr val="0000FF"/>
                </a:solidFill>
                <a:uFill>
                  <a:noFill/>
                </a:uFill>
                <a:hlinkClick r:id="rId16">
                  <a:extLst>
                    <a:ext uri="{A12FA001-AC4F-418D-AE19-62706E023703}">
                      <ahyp:hlinkClr xmlns:ahyp="http://schemas.microsoft.com/office/drawing/2018/hyperlinkcolor" val="tx"/>
                    </a:ext>
                  </a:extLst>
                </a:hlinkClick>
              </a:rPr>
              <a:t>DCA instruction manual</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6"/>
          <p:cNvSpPr txBox="1">
            <a:spLocks noGrp="1"/>
          </p:cNvSpPr>
          <p:nvPr>
            <p:ph type="ctrTitle"/>
          </p:nvPr>
        </p:nvSpPr>
        <p:spPr>
          <a:xfrm>
            <a:off x="2152650" y="1319934"/>
            <a:ext cx="6991500" cy="125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Grants </a:t>
            </a:r>
            <a:endParaRPr/>
          </a:p>
        </p:txBody>
      </p:sp>
      <p:sp>
        <p:nvSpPr>
          <p:cNvPr id="621" name="Google Shape;621;p106"/>
          <p:cNvSpPr txBox="1">
            <a:spLocks noGrp="1"/>
          </p:cNvSpPr>
          <p:nvPr>
            <p:ph type="body" idx="2"/>
          </p:nvPr>
        </p:nvSpPr>
        <p:spPr>
          <a:xfrm>
            <a:off x="2152650" y="3529238"/>
            <a:ext cx="6570900" cy="1015200"/>
          </a:xfrm>
          <a:prstGeom prst="rect">
            <a:avLst/>
          </a:prstGeom>
        </p:spPr>
        <p:txBody>
          <a:bodyPr spcFirstLastPara="1" wrap="square" lIns="34275" tIns="34275" rIns="68575" bIns="34275" anchor="b" anchorCtr="0">
            <a:noAutofit/>
          </a:bodyPr>
          <a:lstStyle/>
          <a:p>
            <a:pPr marL="0" lvl="0" indent="0" algn="l" rtl="0">
              <a:lnSpc>
                <a:spcPct val="115000"/>
              </a:lnSpc>
              <a:spcBef>
                <a:spcPts val="0"/>
              </a:spcBef>
              <a:spcAft>
                <a:spcPts val="0"/>
              </a:spcAft>
              <a:buNone/>
            </a:pPr>
            <a:endParaRPr sz="1900" b="1">
              <a:solidFill>
                <a:srgbClr val="000000"/>
              </a:solidFill>
            </a:endParaRPr>
          </a:p>
          <a:p>
            <a:pPr marL="0" lvl="0" indent="0" algn="l" rtl="0">
              <a:lnSpc>
                <a:spcPct val="115000"/>
              </a:lnSpc>
              <a:spcBef>
                <a:spcPts val="0"/>
              </a:spcBef>
              <a:spcAft>
                <a:spcPts val="0"/>
              </a:spcAft>
              <a:buNone/>
            </a:pPr>
            <a:endParaRPr sz="1900">
              <a:solidFill>
                <a:srgbClr val="000000"/>
              </a:solidFill>
            </a:endParaRPr>
          </a:p>
          <a:p>
            <a:pPr marL="6350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07"/>
          <p:cNvSpPr txBox="1">
            <a:spLocks noGrp="1"/>
          </p:cNvSpPr>
          <p:nvPr>
            <p:ph type="title"/>
          </p:nvPr>
        </p:nvSpPr>
        <p:spPr>
          <a:xfrm>
            <a:off x="510250" y="246800"/>
            <a:ext cx="8545500" cy="645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endParaRPr sz="3000"/>
          </a:p>
          <a:p>
            <a:pPr marL="0" lvl="0" indent="0" algn="l" rtl="0">
              <a:spcBef>
                <a:spcPts val="0"/>
              </a:spcBef>
              <a:spcAft>
                <a:spcPts val="0"/>
              </a:spcAft>
              <a:buNone/>
            </a:pPr>
            <a:r>
              <a:rPr lang="en" sz="3000"/>
              <a:t>Grant Related Reminders</a:t>
            </a:r>
            <a:endParaRPr sz="3000"/>
          </a:p>
        </p:txBody>
      </p:sp>
      <p:sp>
        <p:nvSpPr>
          <p:cNvPr id="627" name="Google Shape;627;p107"/>
          <p:cNvSpPr txBox="1">
            <a:spLocks noGrp="1"/>
          </p:cNvSpPr>
          <p:nvPr>
            <p:ph type="body" idx="1"/>
          </p:nvPr>
        </p:nvSpPr>
        <p:spPr>
          <a:xfrm>
            <a:off x="510250" y="1051850"/>
            <a:ext cx="8545500" cy="3950100"/>
          </a:xfrm>
          <a:prstGeom prst="rect">
            <a:avLst/>
          </a:prstGeom>
        </p:spPr>
        <p:txBody>
          <a:bodyPr spcFirstLastPara="1" wrap="square" lIns="34275" tIns="34275" rIns="68575" bIns="34275" anchor="t" anchorCtr="0">
            <a:noAutofit/>
          </a:bodyPr>
          <a:lstStyle/>
          <a:p>
            <a:pPr marL="457200" lvl="0" indent="-355600" algn="l" rtl="0">
              <a:spcBef>
                <a:spcPts val="800"/>
              </a:spcBef>
              <a:spcAft>
                <a:spcPts val="0"/>
              </a:spcAft>
              <a:buSzPts val="2000"/>
              <a:buChar char="●"/>
            </a:pPr>
            <a:r>
              <a:rPr lang="en" sz="2000" b="1" u="sng"/>
              <a:t>Budgets</a:t>
            </a:r>
            <a:endParaRPr sz="2000" b="1" u="sng"/>
          </a:p>
          <a:p>
            <a:pPr marL="914400" lvl="1" indent="-355600" algn="l" rtl="0">
              <a:spcBef>
                <a:spcPts val="0"/>
              </a:spcBef>
              <a:spcAft>
                <a:spcPts val="0"/>
              </a:spcAft>
              <a:buSzPts val="2000"/>
              <a:buChar char="○"/>
            </a:pPr>
            <a:r>
              <a:rPr lang="en" sz="2000"/>
              <a:t>Grant Budgets are Carry Forward Budgets and do not operate on the same fiscal year as operating budgets.</a:t>
            </a:r>
            <a:endParaRPr sz="2000"/>
          </a:p>
          <a:p>
            <a:pPr marL="914400" lvl="0" indent="0" algn="l" rtl="0">
              <a:spcBef>
                <a:spcPts val="800"/>
              </a:spcBef>
              <a:spcAft>
                <a:spcPts val="0"/>
              </a:spcAft>
              <a:buNone/>
            </a:pPr>
            <a:endParaRPr sz="1200"/>
          </a:p>
          <a:p>
            <a:pPr marL="914400" lvl="1" indent="-355600" algn="l" rtl="0">
              <a:spcBef>
                <a:spcPts val="400"/>
              </a:spcBef>
              <a:spcAft>
                <a:spcPts val="0"/>
              </a:spcAft>
              <a:buSzPts val="2000"/>
              <a:buChar char="○"/>
            </a:pPr>
            <a:r>
              <a:rPr lang="en" sz="2000"/>
              <a:t>New Cognos reports to help with grant management.  </a:t>
            </a:r>
            <a:endParaRPr sz="2000"/>
          </a:p>
          <a:p>
            <a:pPr marL="1371600" lvl="2" indent="-355600" algn="l" rtl="0">
              <a:spcBef>
                <a:spcPts val="0"/>
              </a:spcBef>
              <a:spcAft>
                <a:spcPts val="0"/>
              </a:spcAft>
              <a:buSzPts val="2000"/>
              <a:buChar char="■"/>
            </a:pPr>
            <a:r>
              <a:rPr lang="en" sz="2000"/>
              <a:t>Can be run by PI, Grant, or Org.  </a:t>
            </a:r>
            <a:endParaRPr sz="2000"/>
          </a:p>
          <a:p>
            <a:pPr marL="1371600" lvl="0" indent="0" algn="l" rtl="0">
              <a:spcBef>
                <a:spcPts val="800"/>
              </a:spcBef>
              <a:spcAft>
                <a:spcPts val="0"/>
              </a:spcAft>
              <a:buNone/>
            </a:pPr>
            <a:endParaRPr sz="1200"/>
          </a:p>
          <a:p>
            <a:pPr marL="914400" lvl="1" indent="-355600" algn="l" rtl="0">
              <a:spcBef>
                <a:spcPts val="400"/>
              </a:spcBef>
              <a:spcAft>
                <a:spcPts val="0"/>
              </a:spcAft>
              <a:buSzPts val="2000"/>
              <a:buChar char="○"/>
            </a:pPr>
            <a:r>
              <a:rPr lang="en" sz="2000"/>
              <a:t>Special Assignment vouchers for FY25 Academic Year must be completed by June 30th.  At this time pre approval should have been received.</a:t>
            </a:r>
            <a:endParaRPr sz="2000"/>
          </a:p>
          <a:p>
            <a:pPr marL="914400" lvl="0" indent="0" algn="l" rtl="0">
              <a:spcBef>
                <a:spcPts val="800"/>
              </a:spcBef>
              <a:spcAft>
                <a:spcPts val="0"/>
              </a:spcAft>
              <a:buNone/>
            </a:pPr>
            <a:endParaRPr sz="1200"/>
          </a:p>
          <a:p>
            <a:pPr marL="914400" lvl="1" indent="-355600" algn="l" rtl="0">
              <a:spcBef>
                <a:spcPts val="400"/>
              </a:spcBef>
              <a:spcAft>
                <a:spcPts val="0"/>
              </a:spcAft>
              <a:buSzPts val="2000"/>
              <a:buChar char="○"/>
            </a:pPr>
            <a:r>
              <a:rPr lang="en" sz="2000"/>
              <a:t>Summer Non Teaching voucher requests (July 1 through August 31) should be submitted for pre approval for payment in July and August.</a:t>
            </a:r>
            <a:endParaRPr sz="2000"/>
          </a:p>
          <a:p>
            <a:pPr marL="0" lvl="0" indent="0" algn="l" rtl="0">
              <a:spcBef>
                <a:spcPts val="800"/>
              </a:spcBef>
              <a:spcAft>
                <a:spcPts val="0"/>
              </a:spcAft>
              <a:buNone/>
            </a:pPr>
            <a:endParaRPr sz="1800"/>
          </a:p>
          <a:p>
            <a:pPr marL="1371600" lvl="0" indent="0" algn="l" rtl="0">
              <a:spcBef>
                <a:spcPts val="800"/>
              </a:spcBef>
              <a:spcAft>
                <a:spcPts val="0"/>
              </a:spcAft>
              <a:buNone/>
            </a:pP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0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New Grants Management Cognos Reports</a:t>
            </a:r>
            <a:endParaRPr sz="3000"/>
          </a:p>
        </p:txBody>
      </p:sp>
      <p:sp>
        <p:nvSpPr>
          <p:cNvPr id="633" name="Google Shape;633;p108"/>
          <p:cNvSpPr txBox="1">
            <a:spLocks noGrp="1"/>
          </p:cNvSpPr>
          <p:nvPr>
            <p:ph type="body" idx="1"/>
          </p:nvPr>
        </p:nvSpPr>
        <p:spPr>
          <a:xfrm>
            <a:off x="299241" y="1106225"/>
            <a:ext cx="8545500" cy="3672000"/>
          </a:xfrm>
          <a:prstGeom prst="rect">
            <a:avLst/>
          </a:prstGeom>
        </p:spPr>
        <p:txBody>
          <a:bodyPr spcFirstLastPara="1" wrap="square" lIns="34275" tIns="34275" rIns="68575" bIns="34275" anchor="t" anchorCtr="0">
            <a:noAutofit/>
          </a:bodyPr>
          <a:lstStyle/>
          <a:p>
            <a:pPr marL="457200" lvl="0" indent="-381000" algn="l" rtl="0">
              <a:spcBef>
                <a:spcPts val="800"/>
              </a:spcBef>
              <a:spcAft>
                <a:spcPts val="0"/>
              </a:spcAft>
              <a:buSzPts val="2400"/>
              <a:buChar char="●"/>
            </a:pPr>
            <a:r>
              <a:rPr lang="en" sz="2400"/>
              <a:t>Empower Department staff to help support Faculty </a:t>
            </a:r>
            <a:endParaRPr sz="2400"/>
          </a:p>
          <a:p>
            <a:pPr marL="457200" lvl="0" indent="-381000" algn="l" rtl="0">
              <a:spcBef>
                <a:spcPts val="0"/>
              </a:spcBef>
              <a:spcAft>
                <a:spcPts val="0"/>
              </a:spcAft>
              <a:buSzPts val="2400"/>
              <a:buChar char="●"/>
            </a:pPr>
            <a:r>
              <a:rPr lang="en" sz="2400"/>
              <a:t>Through Cognos, Grants Folder</a:t>
            </a:r>
            <a:endParaRPr sz="2400"/>
          </a:p>
        </p:txBody>
      </p:sp>
      <p:pic>
        <p:nvPicPr>
          <p:cNvPr id="634" name="Google Shape;634;p108"/>
          <p:cNvPicPr preferRelativeResize="0"/>
          <p:nvPr/>
        </p:nvPicPr>
        <p:blipFill>
          <a:blip r:embed="rId3">
            <a:alphaModFix/>
          </a:blip>
          <a:stretch>
            <a:fillRect/>
          </a:stretch>
        </p:blipFill>
        <p:spPr>
          <a:xfrm>
            <a:off x="685800" y="2167425"/>
            <a:ext cx="7772400" cy="220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5"/>
          <p:cNvSpPr txBox="1">
            <a:spLocks noGrp="1"/>
          </p:cNvSpPr>
          <p:nvPr>
            <p:ph type="title"/>
          </p:nvPr>
        </p:nvSpPr>
        <p:spPr>
          <a:xfrm>
            <a:off x="559140" y="12964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Finalize FY 25 Operating Budgets (Non-Rollover)</a:t>
            </a:r>
            <a:endParaRPr sz="3000"/>
          </a:p>
        </p:txBody>
      </p:sp>
      <p:sp>
        <p:nvSpPr>
          <p:cNvPr id="281" name="Google Shape;281;p55"/>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50000"/>
              </a:lnSpc>
              <a:spcBef>
                <a:spcPts val="800"/>
              </a:spcBef>
              <a:spcAft>
                <a:spcPts val="0"/>
              </a:spcAft>
              <a:buSzPts val="1800"/>
              <a:buChar char="●"/>
            </a:pPr>
            <a:r>
              <a:rPr lang="en" sz="1800"/>
              <a:t>Clean up account 	</a:t>
            </a:r>
            <a:endParaRPr sz="1800"/>
          </a:p>
          <a:p>
            <a:pPr marL="914400" lvl="1" indent="-342900" algn="l" rtl="0">
              <a:lnSpc>
                <a:spcPct val="150000"/>
              </a:lnSpc>
              <a:spcBef>
                <a:spcPts val="0"/>
              </a:spcBef>
              <a:spcAft>
                <a:spcPts val="0"/>
              </a:spcAft>
              <a:buSzPts val="1800"/>
              <a:buChar char="○"/>
            </a:pPr>
            <a:r>
              <a:rPr lang="en" sz="1800"/>
              <a:t>Start the new fiscal year fresh </a:t>
            </a:r>
            <a:endParaRPr sz="1800"/>
          </a:p>
          <a:p>
            <a:pPr marL="457200" lvl="0" indent="-342900" algn="l" rtl="0">
              <a:lnSpc>
                <a:spcPct val="150000"/>
              </a:lnSpc>
              <a:spcBef>
                <a:spcPts val="0"/>
              </a:spcBef>
              <a:spcAft>
                <a:spcPts val="0"/>
              </a:spcAft>
              <a:buSzPts val="1800"/>
              <a:buChar char="●"/>
            </a:pPr>
            <a:r>
              <a:rPr lang="en" sz="1800"/>
              <a:t>For closing purchase orders - refer to slide 19 </a:t>
            </a:r>
            <a:endParaRPr sz="1800"/>
          </a:p>
          <a:p>
            <a:pPr marL="457200" lvl="0" indent="-342900" algn="l" rtl="0">
              <a:lnSpc>
                <a:spcPct val="150000"/>
              </a:lnSpc>
              <a:spcBef>
                <a:spcPts val="0"/>
              </a:spcBef>
              <a:spcAft>
                <a:spcPts val="0"/>
              </a:spcAft>
              <a:buSzPts val="1800"/>
              <a:buChar char="●"/>
            </a:pPr>
            <a:r>
              <a:rPr lang="en" sz="1800"/>
              <a:t>For closing travel – refer to slide 31</a:t>
            </a:r>
            <a:endParaRPr sz="1800"/>
          </a:p>
          <a:p>
            <a:pPr marL="457200" lvl="0" indent="-342900" algn="l" rtl="0">
              <a:lnSpc>
                <a:spcPct val="150000"/>
              </a:lnSpc>
              <a:spcBef>
                <a:spcPts val="0"/>
              </a:spcBef>
              <a:spcAft>
                <a:spcPts val="0"/>
              </a:spcAft>
              <a:buSzPts val="1800"/>
              <a:buChar char="●"/>
            </a:pPr>
            <a:r>
              <a:rPr lang="en" sz="1800"/>
              <a:t>Purchase Orders roll, but </a:t>
            </a:r>
            <a:r>
              <a:rPr lang="en" sz="1800" b="1">
                <a:solidFill>
                  <a:srgbClr val="FF0000"/>
                </a:solidFill>
              </a:rPr>
              <a:t>NOT</a:t>
            </a:r>
            <a:r>
              <a:rPr lang="en" sz="1800"/>
              <a:t> the funds in operating accounts!</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09"/>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New Grants Management Cognos Reports</a:t>
            </a:r>
            <a:endParaRPr sz="3000"/>
          </a:p>
        </p:txBody>
      </p:sp>
      <p:sp>
        <p:nvSpPr>
          <p:cNvPr id="640" name="Google Shape;640;p109"/>
          <p:cNvSpPr txBox="1">
            <a:spLocks noGrp="1"/>
          </p:cNvSpPr>
          <p:nvPr>
            <p:ph type="body" idx="1"/>
          </p:nvPr>
        </p:nvSpPr>
        <p:spPr>
          <a:xfrm>
            <a:off x="299241" y="1106225"/>
            <a:ext cx="8545500" cy="36720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endParaRPr/>
          </a:p>
        </p:txBody>
      </p:sp>
      <p:pic>
        <p:nvPicPr>
          <p:cNvPr id="641" name="Google Shape;641;p109"/>
          <p:cNvPicPr preferRelativeResize="0"/>
          <p:nvPr/>
        </p:nvPicPr>
        <p:blipFill>
          <a:blip r:embed="rId3">
            <a:alphaModFix/>
          </a:blip>
          <a:stretch>
            <a:fillRect/>
          </a:stretch>
        </p:blipFill>
        <p:spPr>
          <a:xfrm>
            <a:off x="120325" y="1106225"/>
            <a:ext cx="8903349" cy="391172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10"/>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New Grants Management Cognos Reports</a:t>
            </a:r>
            <a:endParaRPr sz="3000"/>
          </a:p>
        </p:txBody>
      </p:sp>
      <p:pic>
        <p:nvPicPr>
          <p:cNvPr id="647" name="Google Shape;647;p110"/>
          <p:cNvPicPr preferRelativeResize="0"/>
          <p:nvPr/>
        </p:nvPicPr>
        <p:blipFill>
          <a:blip r:embed="rId3">
            <a:alphaModFix/>
          </a:blip>
          <a:stretch>
            <a:fillRect/>
          </a:stretch>
        </p:blipFill>
        <p:spPr>
          <a:xfrm>
            <a:off x="152400" y="1054096"/>
            <a:ext cx="8839201" cy="382313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11"/>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New Grants Management Cognos Reports</a:t>
            </a:r>
            <a:endParaRPr sz="3000"/>
          </a:p>
        </p:txBody>
      </p:sp>
      <p:pic>
        <p:nvPicPr>
          <p:cNvPr id="653" name="Google Shape;653;p111"/>
          <p:cNvPicPr preferRelativeResize="0"/>
          <p:nvPr/>
        </p:nvPicPr>
        <p:blipFill>
          <a:blip r:embed="rId3">
            <a:alphaModFix/>
          </a:blip>
          <a:stretch>
            <a:fillRect/>
          </a:stretch>
        </p:blipFill>
        <p:spPr>
          <a:xfrm>
            <a:off x="152400" y="1054097"/>
            <a:ext cx="8839201" cy="301107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12"/>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New Grants Management Cognos Reports</a:t>
            </a:r>
            <a:endParaRPr sz="3000"/>
          </a:p>
        </p:txBody>
      </p:sp>
      <p:pic>
        <p:nvPicPr>
          <p:cNvPr id="659" name="Google Shape;659;p112"/>
          <p:cNvPicPr preferRelativeResize="0"/>
          <p:nvPr/>
        </p:nvPicPr>
        <p:blipFill>
          <a:blip r:embed="rId3">
            <a:alphaModFix/>
          </a:blip>
          <a:stretch>
            <a:fillRect/>
          </a:stretch>
        </p:blipFill>
        <p:spPr>
          <a:xfrm>
            <a:off x="152400" y="1054097"/>
            <a:ext cx="8839201" cy="301107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13"/>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New Grants Management Cognos Reports</a:t>
            </a:r>
            <a:endParaRPr/>
          </a:p>
        </p:txBody>
      </p:sp>
      <p:pic>
        <p:nvPicPr>
          <p:cNvPr id="665" name="Google Shape;665;p113"/>
          <p:cNvPicPr preferRelativeResize="0"/>
          <p:nvPr/>
        </p:nvPicPr>
        <p:blipFill>
          <a:blip r:embed="rId3">
            <a:alphaModFix/>
          </a:blip>
          <a:stretch>
            <a:fillRect/>
          </a:stretch>
        </p:blipFill>
        <p:spPr>
          <a:xfrm>
            <a:off x="152400" y="1054097"/>
            <a:ext cx="8839201" cy="301107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14"/>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New Grants Management Cognos Reports</a:t>
            </a:r>
            <a:endParaRPr/>
          </a:p>
        </p:txBody>
      </p:sp>
      <p:pic>
        <p:nvPicPr>
          <p:cNvPr id="671" name="Google Shape;671;p114"/>
          <p:cNvPicPr preferRelativeResize="0"/>
          <p:nvPr/>
        </p:nvPicPr>
        <p:blipFill>
          <a:blip r:embed="rId3">
            <a:alphaModFix/>
          </a:blip>
          <a:stretch>
            <a:fillRect/>
          </a:stretch>
        </p:blipFill>
        <p:spPr>
          <a:xfrm>
            <a:off x="152400" y="1054097"/>
            <a:ext cx="8839201" cy="301107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15"/>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New Grants Management Cognos Reports</a:t>
            </a:r>
            <a:endParaRPr/>
          </a:p>
        </p:txBody>
      </p:sp>
      <p:pic>
        <p:nvPicPr>
          <p:cNvPr id="677" name="Google Shape;677;p115"/>
          <p:cNvPicPr preferRelativeResize="0"/>
          <p:nvPr/>
        </p:nvPicPr>
        <p:blipFill>
          <a:blip r:embed="rId3">
            <a:alphaModFix/>
          </a:blip>
          <a:stretch>
            <a:fillRect/>
          </a:stretch>
        </p:blipFill>
        <p:spPr>
          <a:xfrm>
            <a:off x="152400" y="1054097"/>
            <a:ext cx="8839201" cy="324104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1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New Grants Management Cognos Reports</a:t>
            </a:r>
            <a:endParaRPr/>
          </a:p>
        </p:txBody>
      </p:sp>
      <p:sp>
        <p:nvSpPr>
          <p:cNvPr id="683" name="Google Shape;683;p116"/>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0" lvl="0" indent="0" algn="l" rtl="0">
              <a:spcBef>
                <a:spcPts val="800"/>
              </a:spcBef>
              <a:spcAft>
                <a:spcPts val="0"/>
              </a:spcAft>
              <a:buNone/>
            </a:pPr>
            <a:r>
              <a:rPr lang="en" sz="3300"/>
              <a:t>Questions about the reports?</a:t>
            </a:r>
            <a:endParaRPr sz="3300"/>
          </a:p>
          <a:p>
            <a:pPr marL="0" lvl="0" indent="0" algn="l" rtl="0">
              <a:spcBef>
                <a:spcPts val="800"/>
              </a:spcBef>
              <a:spcAft>
                <a:spcPts val="0"/>
              </a:spcAft>
              <a:buNone/>
            </a:pPr>
            <a:endParaRPr sz="3300"/>
          </a:p>
          <a:p>
            <a:pPr marL="0" lvl="0" indent="0" algn="l" rtl="0">
              <a:spcBef>
                <a:spcPts val="800"/>
              </a:spcBef>
              <a:spcAft>
                <a:spcPts val="0"/>
              </a:spcAft>
              <a:buNone/>
            </a:pPr>
            <a:r>
              <a:rPr lang="en" sz="3300"/>
              <a:t>To request access, email </a:t>
            </a:r>
            <a:r>
              <a:rPr lang="en" sz="3300" u="sng">
                <a:solidFill>
                  <a:schemeClr val="hlink"/>
                </a:solidFill>
                <a:hlinkClick r:id="rId3"/>
              </a:rPr>
              <a:t>postaward@rowan.edu</a:t>
            </a:r>
            <a:endParaRPr sz="3300"/>
          </a:p>
          <a:p>
            <a:pPr marL="457200" lvl="0" indent="-406400" algn="l" rtl="0">
              <a:spcBef>
                <a:spcPts val="800"/>
              </a:spcBef>
              <a:spcAft>
                <a:spcPts val="0"/>
              </a:spcAft>
              <a:buSzPts val="2800"/>
              <a:buChar char="•"/>
            </a:pPr>
            <a:r>
              <a:rPr lang="en" sz="2800"/>
              <a:t>Include details such as the PI(s) or Orgs you manage.  </a:t>
            </a:r>
            <a:endParaRPr sz="2800"/>
          </a:p>
          <a:p>
            <a:pPr marL="457200" lvl="0" indent="-406400" algn="l" rtl="0">
              <a:spcBef>
                <a:spcPts val="0"/>
              </a:spcBef>
              <a:spcAft>
                <a:spcPts val="0"/>
              </a:spcAft>
              <a:buSzPts val="2800"/>
              <a:buChar char="•"/>
            </a:pPr>
            <a:r>
              <a:rPr lang="en" sz="2800"/>
              <a:t>You will be added to a RIMS group managed by the Post Award Team.</a:t>
            </a:r>
            <a:endParaRPr sz="2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17"/>
          <p:cNvSpPr txBox="1">
            <a:spLocks noGrp="1"/>
          </p:cNvSpPr>
          <p:nvPr>
            <p:ph type="title"/>
          </p:nvPr>
        </p:nvSpPr>
        <p:spPr>
          <a:xfrm>
            <a:off x="510250" y="246800"/>
            <a:ext cx="8545500" cy="645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endParaRPr sz="3000"/>
          </a:p>
          <a:p>
            <a:pPr marL="0" lvl="0" indent="0" algn="l" rtl="0">
              <a:spcBef>
                <a:spcPts val="0"/>
              </a:spcBef>
              <a:spcAft>
                <a:spcPts val="0"/>
              </a:spcAft>
              <a:buNone/>
            </a:pPr>
            <a:r>
              <a:rPr lang="en" sz="3000"/>
              <a:t>Grant Related Reminders</a:t>
            </a:r>
            <a:endParaRPr sz="3000"/>
          </a:p>
        </p:txBody>
      </p:sp>
      <p:sp>
        <p:nvSpPr>
          <p:cNvPr id="689" name="Google Shape;689;p117"/>
          <p:cNvSpPr txBox="1">
            <a:spLocks noGrp="1"/>
          </p:cNvSpPr>
          <p:nvPr>
            <p:ph type="body" idx="1"/>
          </p:nvPr>
        </p:nvSpPr>
        <p:spPr>
          <a:xfrm>
            <a:off x="581975" y="892700"/>
            <a:ext cx="8473800" cy="4077900"/>
          </a:xfrm>
          <a:prstGeom prst="rect">
            <a:avLst/>
          </a:prstGeom>
        </p:spPr>
        <p:txBody>
          <a:bodyPr spcFirstLastPara="1" wrap="square" lIns="34275" tIns="34275" rIns="68575" bIns="34275" anchor="t" anchorCtr="0">
            <a:noAutofit/>
          </a:bodyPr>
          <a:lstStyle/>
          <a:p>
            <a:pPr marL="457200" lvl="0" indent="-336550" algn="l" rtl="0">
              <a:spcBef>
                <a:spcPts val="800"/>
              </a:spcBef>
              <a:spcAft>
                <a:spcPts val="0"/>
              </a:spcAft>
              <a:buSzPts val="1700"/>
              <a:buChar char="●"/>
            </a:pPr>
            <a:r>
              <a:rPr lang="en" sz="1700" b="1" u="sng"/>
              <a:t>Procurement</a:t>
            </a:r>
            <a:endParaRPr sz="1700" b="1" u="sng"/>
          </a:p>
          <a:p>
            <a:pPr marL="457200" lvl="0" indent="0" algn="l" rtl="0">
              <a:spcBef>
                <a:spcPts val="800"/>
              </a:spcBef>
              <a:spcAft>
                <a:spcPts val="0"/>
              </a:spcAft>
              <a:buNone/>
            </a:pPr>
            <a:endParaRPr sz="1700" b="1" u="sng"/>
          </a:p>
          <a:p>
            <a:pPr marL="914400" lvl="1" indent="-336550" algn="l" rtl="0">
              <a:spcBef>
                <a:spcPts val="400"/>
              </a:spcBef>
              <a:spcAft>
                <a:spcPts val="0"/>
              </a:spcAft>
              <a:buSzPts val="1700"/>
              <a:buChar char="○"/>
            </a:pPr>
            <a:r>
              <a:rPr lang="en" sz="1700" u="sng"/>
              <a:t>Receiving </a:t>
            </a:r>
            <a:r>
              <a:rPr lang="en" sz="1700"/>
              <a:t>- This should not be delayed.  If you have physically  received the goods or services, please receive in Banner or ProConnect, as applicable. </a:t>
            </a:r>
            <a:endParaRPr sz="1700"/>
          </a:p>
          <a:p>
            <a:pPr marL="914400" lvl="0" indent="0" algn="l" rtl="0">
              <a:spcBef>
                <a:spcPts val="800"/>
              </a:spcBef>
              <a:spcAft>
                <a:spcPts val="0"/>
              </a:spcAft>
              <a:buNone/>
            </a:pPr>
            <a:endParaRPr sz="1700"/>
          </a:p>
          <a:p>
            <a:pPr marL="914400" lvl="1" indent="-336550" algn="l" rtl="0">
              <a:spcBef>
                <a:spcPts val="400"/>
              </a:spcBef>
              <a:spcAft>
                <a:spcPts val="0"/>
              </a:spcAft>
              <a:buSzPts val="1700"/>
              <a:buChar char="○"/>
            </a:pPr>
            <a:r>
              <a:rPr lang="en" sz="1700" u="sng"/>
              <a:t>Approvals</a:t>
            </a:r>
            <a:r>
              <a:rPr lang="en" sz="1700"/>
              <a:t> - Please ensure you promptly approve any invoices awaiting PI approval or invoice owner approval in ProConnect or they will not pay. </a:t>
            </a:r>
            <a:endParaRPr sz="1700"/>
          </a:p>
          <a:p>
            <a:pPr marL="914400" lvl="0" indent="0" algn="l" rtl="0">
              <a:spcBef>
                <a:spcPts val="800"/>
              </a:spcBef>
              <a:spcAft>
                <a:spcPts val="0"/>
              </a:spcAft>
              <a:buNone/>
            </a:pPr>
            <a:endParaRPr sz="1700"/>
          </a:p>
          <a:p>
            <a:pPr marL="914400" lvl="1" indent="-336550" algn="l" rtl="0">
              <a:spcBef>
                <a:spcPts val="400"/>
              </a:spcBef>
              <a:spcAft>
                <a:spcPts val="0"/>
              </a:spcAft>
              <a:buSzPts val="1700"/>
              <a:buChar char="○"/>
            </a:pPr>
            <a:r>
              <a:rPr lang="en" sz="1700" u="sng"/>
              <a:t>Standing orders ( Subawards, VWR, etc.)</a:t>
            </a:r>
            <a:r>
              <a:rPr lang="en" sz="1700"/>
              <a:t> - All POs in Banner will be closed. Please reopen in ProConnect. </a:t>
            </a:r>
            <a:endParaRPr sz="1700"/>
          </a:p>
          <a:p>
            <a:pPr marL="914400" lvl="0" indent="0" algn="l" rtl="0">
              <a:spcBef>
                <a:spcPts val="800"/>
              </a:spcBef>
              <a:spcAft>
                <a:spcPts val="0"/>
              </a:spcAft>
              <a:buNone/>
            </a:pPr>
            <a:endParaRPr sz="1700"/>
          </a:p>
          <a:p>
            <a:pPr marL="914400" lvl="1" indent="-336550" algn="l" rtl="0">
              <a:spcBef>
                <a:spcPts val="400"/>
              </a:spcBef>
              <a:spcAft>
                <a:spcPts val="0"/>
              </a:spcAft>
              <a:buSzPts val="1700"/>
              <a:buChar char="○"/>
            </a:pPr>
            <a:r>
              <a:rPr lang="en" sz="1700" u="sng"/>
              <a:t>Amazon</a:t>
            </a:r>
            <a:r>
              <a:rPr lang="en" sz="1700"/>
              <a:t> - Please make sure you adhere to year end deadlines.  Payment by personal credit card is not acceptable.</a:t>
            </a:r>
            <a:endParaRPr sz="1700"/>
          </a:p>
          <a:p>
            <a:pPr marL="914400" lvl="0" indent="0" algn="l" rtl="0">
              <a:spcBef>
                <a:spcPts val="800"/>
              </a:spcBef>
              <a:spcAft>
                <a:spcPts val="0"/>
              </a:spcAft>
              <a:buNone/>
            </a:pPr>
            <a:endParaRPr sz="1800"/>
          </a:p>
          <a:p>
            <a:pPr marL="1371600" lvl="0" indent="0" algn="l" rtl="0">
              <a:spcBef>
                <a:spcPts val="800"/>
              </a:spcBef>
              <a:spcAft>
                <a:spcPts val="0"/>
              </a:spcAft>
              <a:buNone/>
            </a:pPr>
            <a:endParaRPr sz="1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18"/>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endParaRPr sz="3000"/>
          </a:p>
          <a:p>
            <a:pPr marL="0" lvl="0" indent="0" algn="l" rtl="0">
              <a:spcBef>
                <a:spcPts val="0"/>
              </a:spcBef>
              <a:spcAft>
                <a:spcPts val="0"/>
              </a:spcAft>
              <a:buNone/>
            </a:pPr>
            <a:r>
              <a:rPr lang="en" sz="3000"/>
              <a:t>Grant Related Reminders, continued</a:t>
            </a:r>
            <a:endParaRPr sz="3000"/>
          </a:p>
        </p:txBody>
      </p:sp>
      <p:sp>
        <p:nvSpPr>
          <p:cNvPr id="695" name="Google Shape;695;p118"/>
          <p:cNvSpPr txBox="1">
            <a:spLocks noGrp="1"/>
          </p:cNvSpPr>
          <p:nvPr>
            <p:ph type="body" idx="1"/>
          </p:nvPr>
        </p:nvSpPr>
        <p:spPr>
          <a:xfrm>
            <a:off x="510250" y="973175"/>
            <a:ext cx="8545500" cy="3769200"/>
          </a:xfrm>
          <a:prstGeom prst="rect">
            <a:avLst/>
          </a:prstGeom>
        </p:spPr>
        <p:txBody>
          <a:bodyPr spcFirstLastPara="1" wrap="square" lIns="34275" tIns="34275" rIns="68575" bIns="34275" anchor="t" anchorCtr="0">
            <a:noAutofit/>
          </a:bodyPr>
          <a:lstStyle/>
          <a:p>
            <a:pPr marL="457200" lvl="0" indent="-342900" algn="l" rtl="0">
              <a:spcBef>
                <a:spcPts val="800"/>
              </a:spcBef>
              <a:spcAft>
                <a:spcPts val="0"/>
              </a:spcAft>
              <a:buSzPts val="1800"/>
              <a:buChar char="●"/>
            </a:pPr>
            <a:r>
              <a:rPr lang="en" sz="1800" b="1" u="sng"/>
              <a:t>Accounting Services</a:t>
            </a:r>
            <a:endParaRPr sz="1800" b="1" u="sng"/>
          </a:p>
          <a:p>
            <a:pPr marL="457200" lvl="0" indent="0" algn="l" rtl="0">
              <a:spcBef>
                <a:spcPts val="800"/>
              </a:spcBef>
              <a:spcAft>
                <a:spcPts val="0"/>
              </a:spcAft>
              <a:buNone/>
            </a:pPr>
            <a:endParaRPr sz="1800" b="1" u="sng"/>
          </a:p>
          <a:p>
            <a:pPr marL="914400" lvl="1" indent="-342900" algn="l" rtl="0">
              <a:spcBef>
                <a:spcPts val="400"/>
              </a:spcBef>
              <a:spcAft>
                <a:spcPts val="0"/>
              </a:spcAft>
              <a:buSzPts val="1800"/>
              <a:buChar char="○"/>
            </a:pPr>
            <a:r>
              <a:rPr lang="en" sz="1800" u="sng"/>
              <a:t>DCA’s</a:t>
            </a:r>
            <a:r>
              <a:rPr lang="en" sz="1800"/>
              <a:t> - for grants it is still a manual process</a:t>
            </a:r>
            <a:endParaRPr sz="1800"/>
          </a:p>
          <a:p>
            <a:pPr marL="1371600" lvl="2" indent="-342900" algn="l" rtl="0">
              <a:spcBef>
                <a:spcPts val="0"/>
              </a:spcBef>
              <a:spcAft>
                <a:spcPts val="0"/>
              </a:spcAft>
              <a:buSzPts val="1800"/>
              <a:buChar char="■"/>
            </a:pPr>
            <a:r>
              <a:rPr lang="en" sz="1800" u="sng">
                <a:solidFill>
                  <a:schemeClr val="hlink"/>
                </a:solidFill>
                <a:hlinkClick r:id="rId3"/>
              </a:rPr>
              <a:t>DCA Form on Accounting Services' webpage</a:t>
            </a:r>
            <a:r>
              <a:rPr lang="en" sz="1800"/>
              <a:t> </a:t>
            </a:r>
            <a:endParaRPr sz="1800"/>
          </a:p>
          <a:p>
            <a:pPr marL="1371600" lvl="0" indent="0" algn="l" rtl="0">
              <a:spcBef>
                <a:spcPts val="800"/>
              </a:spcBef>
              <a:spcAft>
                <a:spcPts val="0"/>
              </a:spcAft>
              <a:buNone/>
            </a:pPr>
            <a:endParaRPr sz="1800"/>
          </a:p>
          <a:p>
            <a:pPr marL="914400" lvl="1" indent="-342900" algn="l" rtl="0">
              <a:spcBef>
                <a:spcPts val="400"/>
              </a:spcBef>
              <a:spcAft>
                <a:spcPts val="0"/>
              </a:spcAft>
              <a:buSzPts val="1800"/>
              <a:buChar char="○"/>
            </a:pPr>
            <a:r>
              <a:rPr lang="en" sz="1800"/>
              <a:t>DCA’s will not be processed without proper supporting documentation.</a:t>
            </a:r>
            <a:endParaRPr sz="1800"/>
          </a:p>
          <a:p>
            <a:pPr marL="1371600" lvl="2" indent="-342900" algn="l" rtl="0">
              <a:spcBef>
                <a:spcPts val="0"/>
              </a:spcBef>
              <a:spcAft>
                <a:spcPts val="0"/>
              </a:spcAft>
              <a:buSzPts val="1800"/>
              <a:buChar char="■"/>
            </a:pPr>
            <a:r>
              <a:rPr lang="en" sz="1800"/>
              <a:t>Deadline for FY25 DCA’s is noon on July 18th for grants that end 6/30/2025 and Department Cost Sharing.</a:t>
            </a:r>
            <a:endParaRPr sz="1800"/>
          </a:p>
          <a:p>
            <a:pPr marL="1371600" lvl="2" indent="-342900" algn="l" rtl="0">
              <a:spcBef>
                <a:spcPts val="0"/>
              </a:spcBef>
              <a:spcAft>
                <a:spcPts val="0"/>
              </a:spcAft>
              <a:buSzPts val="1800"/>
              <a:buChar char="■"/>
            </a:pPr>
            <a:r>
              <a:rPr lang="en" sz="1800" u="sng"/>
              <a:t>Cost Transfers </a:t>
            </a:r>
            <a:r>
              <a:rPr lang="en" sz="1800"/>
              <a:t> - per federal regulations cannot exceed 90 days from occurrence.  Transfer cannot cross fiscal years.</a:t>
            </a:r>
            <a:endParaRPr sz="1800"/>
          </a:p>
          <a:p>
            <a:pPr marL="1371600" lvl="0" indent="0" algn="l" rtl="0">
              <a:spcBef>
                <a:spcPts val="800"/>
              </a:spcBef>
              <a:spcAft>
                <a:spcPts val="0"/>
              </a:spcAft>
              <a:buNone/>
            </a:pPr>
            <a:endParaRPr sz="1800"/>
          </a:p>
          <a:p>
            <a:pPr marL="914400" lvl="1" indent="-342900" algn="l" rtl="0">
              <a:spcBef>
                <a:spcPts val="400"/>
              </a:spcBef>
              <a:spcAft>
                <a:spcPts val="0"/>
              </a:spcAft>
              <a:buSzPts val="1800"/>
              <a:buChar char="○"/>
            </a:pPr>
            <a:r>
              <a:rPr lang="en" sz="1800" u="sng"/>
              <a:t>Asset Inventory -</a:t>
            </a:r>
            <a:r>
              <a:rPr lang="en" sz="1800"/>
              <a:t> is required every 2 years per federal regulations.  Please respond timely to requests or direct to appropriate department contact.</a:t>
            </a:r>
            <a:endParaRPr sz="1800"/>
          </a:p>
          <a:p>
            <a:pPr marL="1371600" lvl="2" indent="-342900" algn="l" rtl="0">
              <a:spcBef>
                <a:spcPts val="0"/>
              </a:spcBef>
              <a:spcAft>
                <a:spcPts val="0"/>
              </a:spcAft>
              <a:buSzPts val="1800"/>
              <a:buChar char="■"/>
            </a:pPr>
            <a:r>
              <a:rPr lang="en" sz="1800"/>
              <a:t>If Asset is no longer in use, please let us know!</a:t>
            </a:r>
            <a:endParaRPr sz="1800"/>
          </a:p>
          <a:p>
            <a:pPr marL="914400" lvl="0" indent="0" algn="l" rtl="0">
              <a:spcBef>
                <a:spcPts val="800"/>
              </a:spcBef>
              <a:spcAft>
                <a:spcPts val="0"/>
              </a:spcAft>
              <a:buNone/>
            </a:pPr>
            <a:endParaRPr sz="1800"/>
          </a:p>
          <a:p>
            <a:pPr marL="0" lvl="0" indent="0" algn="l" rtl="0">
              <a:spcBef>
                <a:spcPts val="8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6"/>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Finalize FY 25 Operating Budgets (Non-Rollover)</a:t>
            </a:r>
            <a:endParaRPr sz="3000"/>
          </a:p>
        </p:txBody>
      </p:sp>
      <p:sp>
        <p:nvSpPr>
          <p:cNvPr id="287" name="Google Shape;287;p56"/>
          <p:cNvSpPr txBox="1">
            <a:spLocks noGrp="1"/>
          </p:cNvSpPr>
          <p:nvPr>
            <p:ph type="body" idx="1"/>
          </p:nvPr>
        </p:nvSpPr>
        <p:spPr>
          <a:xfrm>
            <a:off x="299250" y="1179425"/>
            <a:ext cx="8545500" cy="504900"/>
          </a:xfrm>
          <a:prstGeom prst="rect">
            <a:avLst/>
          </a:prstGeom>
        </p:spPr>
        <p:txBody>
          <a:bodyPr spcFirstLastPara="1" wrap="square" lIns="34275" tIns="34275" rIns="68575" bIns="34275" anchor="t" anchorCtr="0">
            <a:noAutofit/>
          </a:bodyPr>
          <a:lstStyle/>
          <a:p>
            <a:pPr marL="457200" lvl="0" indent="-342900" algn="l" rtl="0">
              <a:spcBef>
                <a:spcPts val="800"/>
              </a:spcBef>
              <a:spcAft>
                <a:spcPts val="0"/>
              </a:spcAft>
              <a:buSzPts val="1800"/>
              <a:buChar char="●"/>
            </a:pPr>
            <a:r>
              <a:rPr lang="en" sz="1800"/>
              <a:t>Ensure adequate budget availability for central charges (non encumbered expenses) </a:t>
            </a:r>
            <a:endParaRPr sz="1800"/>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
              <a:t>			</a:t>
            </a:r>
            <a:endParaRPr/>
          </a:p>
        </p:txBody>
      </p:sp>
      <p:sp>
        <p:nvSpPr>
          <p:cNvPr id="288" name="Google Shape;288;p56"/>
          <p:cNvSpPr txBox="1"/>
          <p:nvPr/>
        </p:nvSpPr>
        <p:spPr>
          <a:xfrm>
            <a:off x="684850" y="2171925"/>
            <a:ext cx="3277500" cy="20550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80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Purchasing Card (BOA) </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Amazon</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Telephone</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Duplicating</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Copier </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Source Sans Pro"/>
                <a:ea typeface="Source Sans Pro"/>
                <a:cs typeface="Source Sans Pro"/>
                <a:sym typeface="Source Sans Pro"/>
              </a:rPr>
              <a:t>Catering </a:t>
            </a:r>
            <a:r>
              <a:rPr lang="en">
                <a:solidFill>
                  <a:schemeClr val="dk1"/>
                </a:solidFill>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
        <p:nvSpPr>
          <p:cNvPr id="289" name="Google Shape;289;p56"/>
          <p:cNvSpPr txBox="1"/>
          <p:nvPr/>
        </p:nvSpPr>
        <p:spPr>
          <a:xfrm>
            <a:off x="4535500" y="2131475"/>
            <a:ext cx="3410400" cy="173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Stationery </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Office Depot</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Bookstore</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Gasoline</a:t>
            </a:r>
            <a:endParaRPr sz="180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a:solidFill>
                  <a:schemeClr val="dk1"/>
                </a:solidFill>
                <a:latin typeface="Source Sans Pro"/>
                <a:ea typeface="Source Sans Pro"/>
                <a:cs typeface="Source Sans Pro"/>
                <a:sym typeface="Source Sans Pro"/>
              </a:rPr>
              <a:t>Housekeeping Supplies </a:t>
            </a: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19"/>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endParaRPr sz="3000"/>
          </a:p>
          <a:p>
            <a:pPr marL="0" lvl="0" indent="0" algn="l" rtl="0">
              <a:spcBef>
                <a:spcPts val="0"/>
              </a:spcBef>
              <a:spcAft>
                <a:spcPts val="0"/>
              </a:spcAft>
              <a:buNone/>
            </a:pPr>
            <a:r>
              <a:rPr lang="en" sz="3000"/>
              <a:t>Post Award Staff Assignments</a:t>
            </a:r>
            <a:endParaRPr sz="3000"/>
          </a:p>
        </p:txBody>
      </p:sp>
      <p:sp>
        <p:nvSpPr>
          <p:cNvPr id="701" name="Google Shape;701;p119"/>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68300" algn="l" rtl="0">
              <a:spcBef>
                <a:spcPts val="800"/>
              </a:spcBef>
              <a:spcAft>
                <a:spcPts val="0"/>
              </a:spcAft>
              <a:buSzPts val="2200"/>
              <a:buChar char="●"/>
            </a:pPr>
            <a:r>
              <a:rPr lang="en" sz="2200"/>
              <a:t>Staffing Assignments current in flux due to open positions and new staff.  If unsure, please send an email to </a:t>
            </a:r>
            <a:r>
              <a:rPr lang="en" sz="2200" u="sng">
                <a:solidFill>
                  <a:schemeClr val="hlink"/>
                </a:solidFill>
                <a:hlinkClick r:id="rId3"/>
              </a:rPr>
              <a:t>postaward@rowan.edu</a:t>
            </a:r>
            <a:endParaRPr sz="2200"/>
          </a:p>
          <a:p>
            <a:pPr marL="457200" lvl="0" indent="0" algn="l" rtl="0">
              <a:spcBef>
                <a:spcPts val="800"/>
              </a:spcBef>
              <a:spcAft>
                <a:spcPts val="0"/>
              </a:spcAft>
              <a:buNone/>
            </a:pPr>
            <a:endParaRPr sz="2200"/>
          </a:p>
          <a:p>
            <a:pPr marL="914400" lvl="1" indent="-368300" algn="l" rtl="0">
              <a:spcBef>
                <a:spcPts val="400"/>
              </a:spcBef>
              <a:spcAft>
                <a:spcPts val="0"/>
              </a:spcAft>
              <a:buSzPts val="2200"/>
              <a:buChar char="○"/>
            </a:pPr>
            <a:r>
              <a:rPr lang="en" sz="2200"/>
              <a:t>Likely to change in new fiscal year.  Keep an eye out.  </a:t>
            </a:r>
            <a:endParaRPr sz="2200"/>
          </a:p>
          <a:p>
            <a:pPr marL="914400" lvl="0" indent="0" algn="l" rtl="0">
              <a:spcBef>
                <a:spcPts val="800"/>
              </a:spcBef>
              <a:spcAft>
                <a:spcPts val="0"/>
              </a:spcAft>
              <a:buNone/>
            </a:pPr>
            <a:endParaRPr sz="2200"/>
          </a:p>
          <a:p>
            <a:pPr marL="914400" lvl="1" indent="-368300" algn="l" rtl="0">
              <a:spcBef>
                <a:spcPts val="400"/>
              </a:spcBef>
              <a:spcAft>
                <a:spcPts val="0"/>
              </a:spcAft>
              <a:buSzPts val="2200"/>
              <a:buChar char="○"/>
            </a:pPr>
            <a:r>
              <a:rPr lang="en" sz="2200"/>
              <a:t>DUR website updated regularly</a:t>
            </a:r>
            <a:endParaRPr sz="2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20"/>
          <p:cNvSpPr txBox="1">
            <a:spLocks noGrp="1"/>
          </p:cNvSpPr>
          <p:nvPr>
            <p:ph type="title"/>
          </p:nvPr>
        </p:nvSpPr>
        <p:spPr>
          <a:xfrm>
            <a:off x="2980171" y="1701675"/>
            <a:ext cx="4952100" cy="810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Source Sans Pro"/>
              <a:buNone/>
            </a:pPr>
            <a:r>
              <a:rPr lang="en" sz="3000"/>
              <a:t>Questions?</a:t>
            </a:r>
            <a:endParaRPr/>
          </a:p>
        </p:txBody>
      </p:sp>
    </p:spTree>
  </p:cSld>
  <p:clrMapOvr>
    <a:masterClrMapping/>
  </p:clrMapOvr>
  <p:transition spd="med">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title"/>
          </p:nvPr>
        </p:nvSpPr>
        <p:spPr>
          <a:xfrm>
            <a:off x="510240" y="910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FY 26 Operating vs Carry Forward Budgets </a:t>
            </a:r>
            <a:endParaRPr sz="3000"/>
          </a:p>
        </p:txBody>
      </p:sp>
      <p:sp>
        <p:nvSpPr>
          <p:cNvPr id="295" name="Google Shape;295;p57"/>
          <p:cNvSpPr txBox="1">
            <a:spLocks noGrp="1"/>
          </p:cNvSpPr>
          <p:nvPr>
            <p:ph type="body" idx="1"/>
          </p:nvPr>
        </p:nvSpPr>
        <p:spPr>
          <a:xfrm>
            <a:off x="510250" y="1088575"/>
            <a:ext cx="8545500" cy="3803400"/>
          </a:xfrm>
          <a:prstGeom prst="rect">
            <a:avLst/>
          </a:prstGeom>
        </p:spPr>
        <p:txBody>
          <a:bodyPr spcFirstLastPara="1" wrap="square" lIns="34275" tIns="34275" rIns="68575" bIns="34275" anchor="t" anchorCtr="0">
            <a:noAutofit/>
          </a:bodyPr>
          <a:lstStyle/>
          <a:p>
            <a:pPr marL="457200" lvl="0" indent="-342900" algn="l" rtl="0">
              <a:lnSpc>
                <a:spcPct val="115000"/>
              </a:lnSpc>
              <a:spcBef>
                <a:spcPts val="800"/>
              </a:spcBef>
              <a:spcAft>
                <a:spcPts val="0"/>
              </a:spcAft>
              <a:buSzPts val="1800"/>
              <a:buChar char="●"/>
            </a:pPr>
            <a:r>
              <a:rPr lang="en" sz="1800"/>
              <a:t>Operating Budgets = Non Rollover </a:t>
            </a:r>
            <a:endParaRPr sz="1800"/>
          </a:p>
          <a:p>
            <a:pPr marL="914400" lvl="1" indent="-342900" algn="l" rtl="0">
              <a:lnSpc>
                <a:spcPct val="115000"/>
              </a:lnSpc>
              <a:spcBef>
                <a:spcPts val="0"/>
              </a:spcBef>
              <a:spcAft>
                <a:spcPts val="0"/>
              </a:spcAft>
              <a:buSzPts val="1800"/>
              <a:buChar char="○"/>
            </a:pPr>
            <a:r>
              <a:rPr lang="en" sz="1800"/>
              <a:t>Funds include: 10110, 10200, 10112, 10400, 30010, 30015, 30040, 30050, 30200 </a:t>
            </a:r>
            <a:endParaRPr sz="1800"/>
          </a:p>
          <a:p>
            <a:pPr marL="1371600" lvl="2" indent="-342900" algn="l" rtl="0">
              <a:lnSpc>
                <a:spcPct val="115000"/>
              </a:lnSpc>
              <a:spcBef>
                <a:spcPts val="0"/>
              </a:spcBef>
              <a:spcAft>
                <a:spcPts val="0"/>
              </a:spcAft>
              <a:buSzPts val="1800"/>
              <a:buChar char="■"/>
            </a:pPr>
            <a:r>
              <a:rPr lang="en" sz="1800"/>
              <a:t>Budgets available starting July 1st </a:t>
            </a:r>
            <a:endParaRPr sz="1800"/>
          </a:p>
          <a:p>
            <a:pPr marL="457200" lvl="0" indent="0" algn="l" rtl="0">
              <a:lnSpc>
                <a:spcPct val="115000"/>
              </a:lnSpc>
              <a:spcBef>
                <a:spcPts val="800"/>
              </a:spcBef>
              <a:spcAft>
                <a:spcPts val="0"/>
              </a:spcAft>
              <a:buNone/>
            </a:pPr>
            <a:endParaRPr sz="1800"/>
          </a:p>
          <a:p>
            <a:pPr marL="457200" lvl="0" indent="-342900" algn="l" rtl="0">
              <a:lnSpc>
                <a:spcPct val="115000"/>
              </a:lnSpc>
              <a:spcBef>
                <a:spcPts val="800"/>
              </a:spcBef>
              <a:spcAft>
                <a:spcPts val="0"/>
              </a:spcAft>
              <a:buSzPts val="1800"/>
              <a:buChar char="●"/>
            </a:pPr>
            <a:r>
              <a:rPr lang="en" sz="1800"/>
              <a:t>Carry Forward Budgets = Rollover </a:t>
            </a:r>
            <a:endParaRPr sz="1800"/>
          </a:p>
          <a:p>
            <a:pPr marL="914400" lvl="1" indent="-342900" algn="l" rtl="0">
              <a:lnSpc>
                <a:spcPct val="115000"/>
              </a:lnSpc>
              <a:spcBef>
                <a:spcPts val="0"/>
              </a:spcBef>
              <a:spcAft>
                <a:spcPts val="0"/>
              </a:spcAft>
              <a:buSzPts val="1800"/>
              <a:buChar char="○"/>
            </a:pPr>
            <a:r>
              <a:rPr lang="en" sz="1800"/>
              <a:t>Start Up Funds: 11099 </a:t>
            </a:r>
            <a:endParaRPr sz="1800"/>
          </a:p>
          <a:p>
            <a:pPr marL="914400" lvl="1" indent="-342900" algn="l" rtl="0">
              <a:lnSpc>
                <a:spcPct val="115000"/>
              </a:lnSpc>
              <a:spcBef>
                <a:spcPts val="0"/>
              </a:spcBef>
              <a:spcAft>
                <a:spcPts val="0"/>
              </a:spcAft>
              <a:buSzPts val="1800"/>
              <a:buChar char="○"/>
            </a:pPr>
            <a:r>
              <a:rPr lang="en" sz="1800"/>
              <a:t>CHRI: 16800, 16801</a:t>
            </a:r>
            <a:endParaRPr sz="1800"/>
          </a:p>
          <a:p>
            <a:pPr marL="914400" lvl="1" indent="-342900" algn="l" rtl="0">
              <a:lnSpc>
                <a:spcPct val="115000"/>
              </a:lnSpc>
              <a:spcBef>
                <a:spcPts val="0"/>
              </a:spcBef>
              <a:spcAft>
                <a:spcPts val="0"/>
              </a:spcAft>
              <a:buSzPts val="1800"/>
              <a:buChar char="○"/>
            </a:pPr>
            <a:r>
              <a:rPr lang="en" sz="1800"/>
              <a:t>Student Clubs: 30044 </a:t>
            </a:r>
            <a:endParaRPr sz="1800"/>
          </a:p>
          <a:p>
            <a:pPr marL="1371600" lvl="2" indent="-342900" algn="l" rtl="0">
              <a:lnSpc>
                <a:spcPct val="115000"/>
              </a:lnSpc>
              <a:spcBef>
                <a:spcPts val="0"/>
              </a:spcBef>
              <a:spcAft>
                <a:spcPts val="0"/>
              </a:spcAft>
              <a:buSzPts val="1800"/>
              <a:buChar char="■"/>
            </a:pPr>
            <a:r>
              <a:rPr lang="en" sz="1800"/>
              <a:t>Budgets will be available after FY 25 closes and the reconciliation process is complete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title"/>
          </p:nvPr>
        </p:nvSpPr>
        <p:spPr>
          <a:xfrm>
            <a:off x="510240" y="223897"/>
            <a:ext cx="8545500" cy="810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FY 26 Operating Budgets vs Carry Forward Budgets </a:t>
            </a:r>
            <a:endParaRPr sz="3000"/>
          </a:p>
        </p:txBody>
      </p:sp>
      <p:sp>
        <p:nvSpPr>
          <p:cNvPr id="301" name="Google Shape;301;p58"/>
          <p:cNvSpPr txBox="1">
            <a:spLocks noGrp="1"/>
          </p:cNvSpPr>
          <p:nvPr>
            <p:ph type="body" idx="1"/>
          </p:nvPr>
        </p:nvSpPr>
        <p:spPr>
          <a:xfrm>
            <a:off x="510241" y="1193400"/>
            <a:ext cx="8545500" cy="3672000"/>
          </a:xfrm>
          <a:prstGeom prst="rect">
            <a:avLst/>
          </a:prstGeom>
        </p:spPr>
        <p:txBody>
          <a:bodyPr spcFirstLastPara="1" wrap="square" lIns="34275" tIns="34275" rIns="68575" bIns="34275" anchor="t" anchorCtr="0">
            <a:noAutofit/>
          </a:bodyPr>
          <a:lstStyle/>
          <a:p>
            <a:pPr marL="457200" lvl="0" indent="-342900" algn="l" rtl="0">
              <a:lnSpc>
                <a:spcPct val="115000"/>
              </a:lnSpc>
              <a:spcBef>
                <a:spcPts val="800"/>
              </a:spcBef>
              <a:spcAft>
                <a:spcPts val="0"/>
              </a:spcAft>
              <a:buSzPts val="1800"/>
              <a:buChar char="●"/>
            </a:pPr>
            <a:r>
              <a:rPr lang="en" sz="1800"/>
              <a:t>Carry Forward Budgets = Rollover </a:t>
            </a:r>
            <a:endParaRPr sz="1800"/>
          </a:p>
          <a:p>
            <a:pPr marL="914400" lvl="1" indent="-342900" algn="l" rtl="0">
              <a:lnSpc>
                <a:spcPct val="115000"/>
              </a:lnSpc>
              <a:spcBef>
                <a:spcPts val="0"/>
              </a:spcBef>
              <a:spcAft>
                <a:spcPts val="0"/>
              </a:spcAft>
              <a:buSzPts val="1800"/>
              <a:buChar char="○"/>
            </a:pPr>
            <a:r>
              <a:rPr lang="en" sz="1800"/>
              <a:t>Special Program Budgets </a:t>
            </a:r>
            <a:endParaRPr sz="1800"/>
          </a:p>
          <a:p>
            <a:pPr marL="1371600" lvl="2" indent="-342900" algn="l" rtl="0">
              <a:lnSpc>
                <a:spcPct val="115000"/>
              </a:lnSpc>
              <a:spcBef>
                <a:spcPts val="0"/>
              </a:spcBef>
              <a:spcAft>
                <a:spcPts val="0"/>
              </a:spcAft>
              <a:buSzPts val="1800"/>
              <a:buChar char="■"/>
            </a:pPr>
            <a:r>
              <a:rPr lang="en" sz="1800"/>
              <a:t>Will follow annual process </a:t>
            </a:r>
            <a:endParaRPr sz="1800"/>
          </a:p>
          <a:p>
            <a:pPr marL="914400" lvl="1" indent="-342900" algn="l" rtl="0">
              <a:lnSpc>
                <a:spcPct val="115000"/>
              </a:lnSpc>
              <a:spcBef>
                <a:spcPts val="0"/>
              </a:spcBef>
              <a:spcAft>
                <a:spcPts val="0"/>
              </a:spcAft>
              <a:buSzPts val="1800"/>
              <a:buChar char="○"/>
            </a:pPr>
            <a:r>
              <a:rPr lang="en" sz="1800"/>
              <a:t>Budget Form Submission exceptions </a:t>
            </a:r>
            <a:endParaRPr sz="1800"/>
          </a:p>
          <a:p>
            <a:pPr marL="1371600" lvl="2" indent="-342900" algn="l" rtl="0">
              <a:lnSpc>
                <a:spcPct val="115000"/>
              </a:lnSpc>
              <a:spcBef>
                <a:spcPts val="0"/>
              </a:spcBef>
              <a:spcAft>
                <a:spcPts val="0"/>
              </a:spcAft>
              <a:buSzPts val="1800"/>
              <a:buChar char="■"/>
            </a:pPr>
            <a:r>
              <a:rPr lang="en" sz="1800"/>
              <a:t>Start Up Funds: 11099 </a:t>
            </a:r>
            <a:endParaRPr sz="1800"/>
          </a:p>
          <a:p>
            <a:pPr marL="1371600" lvl="2" indent="-342900" algn="l" rtl="0">
              <a:lnSpc>
                <a:spcPct val="115000"/>
              </a:lnSpc>
              <a:spcBef>
                <a:spcPts val="0"/>
              </a:spcBef>
              <a:spcAft>
                <a:spcPts val="0"/>
              </a:spcAft>
              <a:buSzPts val="1800"/>
              <a:buChar char="■"/>
            </a:pPr>
            <a:r>
              <a:rPr lang="en" sz="1800"/>
              <a:t>CHRI: 16800, 16801</a:t>
            </a:r>
            <a:endParaRPr sz="1800"/>
          </a:p>
          <a:p>
            <a:pPr marL="1371600" lvl="2" indent="-342900" algn="l" rtl="0">
              <a:lnSpc>
                <a:spcPct val="115000"/>
              </a:lnSpc>
              <a:spcBef>
                <a:spcPts val="0"/>
              </a:spcBef>
              <a:spcAft>
                <a:spcPts val="0"/>
              </a:spcAft>
              <a:buSzPts val="1800"/>
              <a:buChar char="■"/>
            </a:pPr>
            <a:r>
              <a:rPr lang="en" sz="1800"/>
              <a:t>Student Clubs: 30044 </a:t>
            </a:r>
            <a:endParaRPr sz="1800"/>
          </a:p>
          <a:p>
            <a:pPr marL="1828800" lvl="3" indent="-342900" algn="l" rtl="0">
              <a:lnSpc>
                <a:spcPct val="115000"/>
              </a:lnSpc>
              <a:spcBef>
                <a:spcPts val="0"/>
              </a:spcBef>
              <a:spcAft>
                <a:spcPts val="0"/>
              </a:spcAft>
              <a:buSzPts val="1800"/>
              <a:buChar char="●"/>
            </a:pPr>
            <a:r>
              <a:rPr lang="en" sz="1800"/>
              <a:t>Budgets will be available after FY 25 closes and the reconciliation process is complete</a:t>
            </a: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wan Theme">
  <a:themeElements>
    <a:clrScheme name="Rowan Color Theme 3">
      <a:dk1>
        <a:srgbClr val="59280F"/>
      </a:dk1>
      <a:lt1>
        <a:srgbClr val="F1F2E3"/>
      </a:lt1>
      <a:dk2>
        <a:srgbClr val="59280F"/>
      </a:dk2>
      <a:lt2>
        <a:srgbClr val="F2E6C4"/>
      </a:lt2>
      <a:accent1>
        <a:srgbClr val="FFBF21"/>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wan_presentation_template_one">
  <a:themeElements>
    <a:clrScheme name="rowan_presentation_template_o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rowan_presentation_template_one">
  <a:themeElements>
    <a:clrScheme name="rowan_presentation_template_o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6008</Words>
  <Application>Microsoft Office PowerPoint</Application>
  <PresentationFormat>On-screen Show (16:9)</PresentationFormat>
  <Paragraphs>608</Paragraphs>
  <Slides>71</Slides>
  <Notes>71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71</vt:i4>
      </vt:variant>
    </vt:vector>
  </HeadingPairs>
  <TitlesOfParts>
    <vt:vector size="80" baseType="lpstr">
      <vt:lpstr>Arial</vt:lpstr>
      <vt:lpstr>Calibri</vt:lpstr>
      <vt:lpstr>Georgia</vt:lpstr>
      <vt:lpstr>Source Sans Pro</vt:lpstr>
      <vt:lpstr>Trebuchet MS</vt:lpstr>
      <vt:lpstr>Simple Light</vt:lpstr>
      <vt:lpstr>Rowan Theme</vt:lpstr>
      <vt:lpstr>rowan_presentation_template_one</vt:lpstr>
      <vt:lpstr>1_rowan_presentation_template_one</vt:lpstr>
      <vt:lpstr>Fiscal Year-End Prep</vt:lpstr>
      <vt:lpstr>Agenda</vt:lpstr>
      <vt:lpstr>PowerPoint Presentation</vt:lpstr>
      <vt:lpstr>Budget</vt:lpstr>
      <vt:lpstr>Life Cycle of a Salary Contract </vt:lpstr>
      <vt:lpstr>Finalize FY 25 Operating Budgets (Non-Rollover)</vt:lpstr>
      <vt:lpstr>Finalize FY 25 Operating Budgets (Non-Rollover)</vt:lpstr>
      <vt:lpstr>FY 26 Operating vs Carry Forward Budgets </vt:lpstr>
      <vt:lpstr>FY 26 Operating Budgets vs Carry Forward Budgets </vt:lpstr>
      <vt:lpstr>Contact Information </vt:lpstr>
      <vt:lpstr>Procurement </vt:lpstr>
      <vt:lpstr>New Vendor, Vendor Reactivation Requests, Contracts</vt:lpstr>
      <vt:lpstr>Requisitions </vt:lpstr>
      <vt:lpstr>Requisitions: ProConnect</vt:lpstr>
      <vt:lpstr>Requisitions: Banner</vt:lpstr>
      <vt:lpstr>Receiving in ProConnect &amp; Banner</vt:lpstr>
      <vt:lpstr>Receiving in ProConnect &amp; Banner </vt:lpstr>
      <vt:lpstr>Existing Purchase Orders: Change Orders</vt:lpstr>
      <vt:lpstr>Existing Purchase Orders: Closeouts</vt:lpstr>
      <vt:lpstr>Amazon</vt:lpstr>
      <vt:lpstr>Purchasing Cards</vt:lpstr>
      <vt:lpstr>Contact Information </vt:lpstr>
      <vt:lpstr>Accounts Payable </vt:lpstr>
      <vt:lpstr>Invoices Processed in Banner </vt:lpstr>
      <vt:lpstr>Invoices Processed in ProConnect </vt:lpstr>
      <vt:lpstr>Important Note Pertaining to ALL Invoices</vt:lpstr>
      <vt:lpstr>Non-PO Payment Requests  </vt:lpstr>
      <vt:lpstr>Proof of Payment Example</vt:lpstr>
      <vt:lpstr>Proof of Payment Example </vt:lpstr>
      <vt:lpstr>Memberships/Subscriptions </vt:lpstr>
      <vt:lpstr>Employee Travel - Overnight &amp; Day  </vt:lpstr>
      <vt:lpstr>Concur Travel Encumbrances - For Employees</vt:lpstr>
      <vt:lpstr>Student Travel - Overnight &amp; Day    </vt:lpstr>
      <vt:lpstr>Payment Verification </vt:lpstr>
      <vt:lpstr>Contact Information </vt:lpstr>
      <vt:lpstr>Accounting Services </vt:lpstr>
      <vt:lpstr>Accounting Services (AS)…</vt:lpstr>
      <vt:lpstr>FinSecurity </vt:lpstr>
      <vt:lpstr>Departmental Queue Approvals</vt:lpstr>
      <vt:lpstr>Banner Finance FYE Process Update (Roll)</vt:lpstr>
      <vt:lpstr>Fixed Assets/Equipment</vt:lpstr>
      <vt:lpstr>Fixed Assets/Equipment</vt:lpstr>
      <vt:lpstr>Equipment Disposals</vt:lpstr>
      <vt:lpstr>Journal Entry Examples</vt:lpstr>
      <vt:lpstr>DCAs (Departmental Charge Authorizations)</vt:lpstr>
      <vt:lpstr>DCAs (continued)</vt:lpstr>
      <vt:lpstr>DCAs (continued)</vt:lpstr>
      <vt:lpstr>Foundation at Year End – 3 Steps</vt:lpstr>
      <vt:lpstr>Reminders</vt:lpstr>
      <vt:lpstr>Accruals &amp; Prepaid Entries</vt:lpstr>
      <vt:lpstr>Annual Audited Financial Statements….</vt:lpstr>
      <vt:lpstr>Financial Statements</vt:lpstr>
      <vt:lpstr>Examples of Financial Reporting</vt:lpstr>
      <vt:lpstr>PowerPoint Presentation</vt:lpstr>
      <vt:lpstr>PowerPoint Presentation</vt:lpstr>
      <vt:lpstr>Contacts &amp; Resource Information</vt:lpstr>
      <vt:lpstr>Grants </vt:lpstr>
      <vt:lpstr> Grant Related Reminders</vt:lpstr>
      <vt:lpstr>New Grants Management Cognos Reports</vt:lpstr>
      <vt:lpstr>New Grants Management Cognos Reports</vt:lpstr>
      <vt:lpstr>New Grants Management Cognos Reports</vt:lpstr>
      <vt:lpstr>New Grants Management Cognos Reports</vt:lpstr>
      <vt:lpstr>New Grants Management Cognos Reports</vt:lpstr>
      <vt:lpstr>New Grants Management Cognos Reports</vt:lpstr>
      <vt:lpstr>New Grants Management Cognos Reports</vt:lpstr>
      <vt:lpstr>New Grants Management Cognos Reports</vt:lpstr>
      <vt:lpstr>New Grants Management Cognos Reports</vt:lpstr>
      <vt:lpstr> Grant Related Reminders</vt:lpstr>
      <vt:lpstr> Grant Related Reminders, continued</vt:lpstr>
      <vt:lpstr> Post Award Staff Assignments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Peoples, Joselyn Marie</dc:creator>
  <cp:lastModifiedBy>Peoples, Joselyn Marie</cp:lastModifiedBy>
  <cp:revision>1</cp:revision>
  <dcterms:modified xsi:type="dcterms:W3CDTF">2025-05-01T20:31:06Z</dcterms:modified>
</cp:coreProperties>
</file>