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1" r:id="rId1"/>
  </p:sldMasterIdLst>
  <p:notesMasterIdLst>
    <p:notesMasterId r:id="rId45"/>
  </p:notesMasterIdLst>
  <p:handoutMasterIdLst>
    <p:handoutMasterId r:id="rId46"/>
  </p:handoutMasterIdLst>
  <p:sldIdLst>
    <p:sldId id="256" r:id="rId2"/>
    <p:sldId id="311" r:id="rId3"/>
    <p:sldId id="257" r:id="rId4"/>
    <p:sldId id="274" r:id="rId5"/>
    <p:sldId id="267" r:id="rId6"/>
    <p:sldId id="270" r:id="rId7"/>
    <p:sldId id="321" r:id="rId8"/>
    <p:sldId id="258" r:id="rId9"/>
    <p:sldId id="271" r:id="rId10"/>
    <p:sldId id="318" r:id="rId11"/>
    <p:sldId id="275" r:id="rId12"/>
    <p:sldId id="320" r:id="rId13"/>
    <p:sldId id="266" r:id="rId14"/>
    <p:sldId id="276" r:id="rId15"/>
    <p:sldId id="288" r:id="rId16"/>
    <p:sldId id="292" r:id="rId17"/>
    <p:sldId id="293" r:id="rId18"/>
    <p:sldId id="294" r:id="rId19"/>
    <p:sldId id="297" r:id="rId20"/>
    <p:sldId id="295" r:id="rId21"/>
    <p:sldId id="300" r:id="rId22"/>
    <p:sldId id="277" r:id="rId23"/>
    <p:sldId id="281" r:id="rId24"/>
    <p:sldId id="284" r:id="rId25"/>
    <p:sldId id="280" r:id="rId26"/>
    <p:sldId id="283" r:id="rId27"/>
    <p:sldId id="282" r:id="rId28"/>
    <p:sldId id="285" r:id="rId29"/>
    <p:sldId id="279" r:id="rId30"/>
    <p:sldId id="296" r:id="rId31"/>
    <p:sldId id="291" r:id="rId32"/>
    <p:sldId id="313" r:id="rId33"/>
    <p:sldId id="309" r:id="rId34"/>
    <p:sldId id="289" r:id="rId35"/>
    <p:sldId id="290" r:id="rId36"/>
    <p:sldId id="286" r:id="rId37"/>
    <p:sldId id="287" r:id="rId38"/>
    <p:sldId id="308" r:id="rId39"/>
    <p:sldId id="314" r:id="rId40"/>
    <p:sldId id="317" r:id="rId41"/>
    <p:sldId id="315" r:id="rId42"/>
    <p:sldId id="316" r:id="rId43"/>
    <p:sldId id="30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F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8"/>
    <p:restoredTop sz="78020" autoAdjust="0"/>
  </p:normalViewPr>
  <p:slideViewPr>
    <p:cSldViewPr snapToGrid="0" snapToObjects="1">
      <p:cViewPr varScale="1">
        <p:scale>
          <a:sx n="82" d="100"/>
          <a:sy n="82" d="100"/>
        </p:scale>
        <p:origin x="177" y="39"/>
      </p:cViewPr>
      <p:guideLst/>
    </p:cSldViewPr>
  </p:slideViewPr>
  <p:notesTextViewPr>
    <p:cViewPr>
      <p:scale>
        <a:sx n="1" d="1"/>
        <a:sy n="1" d="1"/>
      </p:scale>
      <p:origin x="0" y="0"/>
    </p:cViewPr>
  </p:notesTextViewPr>
  <p:sorterViewPr>
    <p:cViewPr>
      <p:scale>
        <a:sx n="100" d="100"/>
        <a:sy n="100" d="100"/>
      </p:scale>
      <p:origin x="0" y="-15009"/>
    </p:cViewPr>
  </p:sorterViewPr>
  <p:notesViewPr>
    <p:cSldViewPr snapToGrid="0" snapToObjects="1">
      <p:cViewPr varScale="1">
        <p:scale>
          <a:sx n="153" d="100"/>
          <a:sy n="153" d="100"/>
        </p:scale>
        <p:origin x="530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9E3F1C-0998-1B46-A844-8235898F63B8}" type="datetimeFigureOut">
              <a:rPr lang="en-US" smtClean="0"/>
              <a:t>4/20/2020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8E89E8-2BF9-B945-AC5B-DFFDD6DC7DF5}" type="slidenum">
              <a:rPr lang="en-US" smtClean="0"/>
              <a:t>‹#›</a:t>
            </a:fld>
            <a:endParaRPr lang="en-US"/>
          </a:p>
        </p:txBody>
      </p:sp>
    </p:spTree>
    <p:extLst>
      <p:ext uri="{BB962C8B-B14F-4D97-AF65-F5344CB8AC3E}">
        <p14:creationId xmlns:p14="http://schemas.microsoft.com/office/powerpoint/2010/main" val="195400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BFE0E-5038-0240-AC1B-B3A7E5931B91}" type="datetimeFigureOut">
              <a:rPr lang="en-US" smtClean="0"/>
              <a:t>4/20/2020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8DA8F2-7FE2-9D4A-ADC6-9060F7504AC5}" type="slidenum">
              <a:rPr lang="en-US" smtClean="0"/>
              <a:t>‹#›</a:t>
            </a:fld>
            <a:endParaRPr lang="en-US"/>
          </a:p>
        </p:txBody>
      </p:sp>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8DA8F2-7FE2-9D4A-ADC6-9060F7504AC5}" type="slidenum">
              <a:rPr lang="en-US" smtClean="0"/>
              <a:t>1</a:t>
            </a:fld>
            <a:endParaRPr lang="en-US"/>
          </a:p>
        </p:txBody>
      </p:sp>
    </p:spTree>
    <p:extLst>
      <p:ext uri="{BB962C8B-B14F-4D97-AF65-F5344CB8AC3E}">
        <p14:creationId xmlns:p14="http://schemas.microsoft.com/office/powerpoint/2010/main" val="1170700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pumping system imparts energy to the atoms or molecules of the lasing medium enabling them to be raised to an excited “metastable state” creating a population inversion. Optical pumping uses photons provided by a source such as a Xenon gas flash lamp or another laser to transfer energy to the lasing material. The optical source must provide photons which correspond to the allowed transition levels of the lasing material.</a:t>
            </a:r>
            <a:r>
              <a:rPr lang="en-US" baseline="0" dirty="0" smtClean="0"/>
              <a:t> </a:t>
            </a:r>
            <a:r>
              <a:rPr lang="en-US" dirty="0" smtClean="0"/>
              <a:t>Collision pumping relies on the transfer of energy to the lasing material by collision with the atoms or molecules of the lasing material. Again, energies which correspond to the allowed transitions must be provided. This is often done by electrical discharge in a pure gas or gas mixture in a tube.</a:t>
            </a:r>
            <a:r>
              <a:rPr lang="en-US" baseline="0" dirty="0" smtClean="0"/>
              <a:t> </a:t>
            </a:r>
            <a:r>
              <a:rPr lang="en-US" dirty="0" smtClean="0"/>
              <a:t>Chemical pumping systems use the binding energy released in chemical reactions to state.</a:t>
            </a:r>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10</a:t>
            </a:fld>
            <a:endParaRPr lang="en-US"/>
          </a:p>
        </p:txBody>
      </p:sp>
    </p:spTree>
    <p:extLst>
      <p:ext uri="{BB962C8B-B14F-4D97-AF65-F5344CB8AC3E}">
        <p14:creationId xmlns:p14="http://schemas.microsoft.com/office/powerpoint/2010/main" val="2524721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srgbClr val="59280F"/>
                </a:solidFill>
                <a:effectLst/>
                <a:uLnTx/>
                <a:uFillTx/>
                <a:latin typeface="Source Sans Pro" charset="0"/>
                <a:ea typeface="Source Sans Pro" charset="0"/>
              </a:rPr>
              <a:t>A solid-state laser is a laser that uses solid as a laser medium. In these lasers, glass or crystalline materials are </a:t>
            </a:r>
            <a:r>
              <a:rPr kumimoji="0" lang="en-US" sz="1800" b="0" i="0" u="none" strike="noStrike" kern="1200" cap="none" spc="0" normalizeH="0" baseline="0" noProof="0" dirty="0" smtClean="0">
                <a:ln>
                  <a:noFill/>
                </a:ln>
                <a:solidFill>
                  <a:srgbClr val="59280F"/>
                </a:solidFill>
                <a:effectLst/>
                <a:uLnTx/>
                <a:uFillTx/>
                <a:latin typeface="Source Sans Pro" charset="0"/>
                <a:ea typeface="Source Sans Pro" charset="0"/>
              </a:rPr>
              <a:t>used.</a:t>
            </a:r>
            <a:r>
              <a:rPr kumimoji="0" lang="en-US" sz="1800" b="0" i="0" u="none" strike="noStrike" kern="1200" cap="none" spc="0" normalizeH="0" baseline="0" noProof="0" dirty="0" smtClean="0">
                <a:ln>
                  <a:noFill/>
                </a:ln>
                <a:solidFill>
                  <a:srgbClr val="FFBF21"/>
                </a:solidFill>
                <a:effectLst/>
                <a:uLnTx/>
                <a:uFillTx/>
                <a:latin typeface="Source Sans Pro" charset="0"/>
                <a:ea typeface="Source Sans Pro" charset="0"/>
              </a:rPr>
              <a:t> </a:t>
            </a:r>
            <a:r>
              <a:rPr kumimoji="0" lang="en-US" sz="1800" b="0" i="0" u="none" strike="noStrike" kern="1200" cap="none" spc="0" normalizeH="0" baseline="0" noProof="0" dirty="0" smtClean="0">
                <a:ln>
                  <a:noFill/>
                </a:ln>
                <a:solidFill>
                  <a:srgbClr val="59280F"/>
                </a:solidFill>
                <a:effectLst/>
                <a:uLnTx/>
                <a:uFillTx/>
                <a:latin typeface="Source Sans Pro" charset="0"/>
                <a:ea typeface="Source Sans Pro" charset="0"/>
              </a:rPr>
              <a:t>A </a:t>
            </a:r>
            <a:r>
              <a:rPr kumimoji="0" lang="en-US" sz="1800" b="0" i="0" u="none" strike="noStrike" kern="1200" cap="none" spc="0" normalizeH="0" baseline="0" noProof="0" dirty="0" smtClean="0">
                <a:ln>
                  <a:noFill/>
                </a:ln>
                <a:solidFill>
                  <a:srgbClr val="59280F"/>
                </a:solidFill>
                <a:effectLst/>
                <a:uLnTx/>
                <a:uFillTx/>
                <a:latin typeface="Source Sans Pro" charset="0"/>
                <a:ea typeface="Source Sans Pro" charset="0"/>
              </a:rPr>
              <a:t>gas laser is a laser in which an electric current is discharged through a gas inside the laser medium to produce laser </a:t>
            </a:r>
            <a:r>
              <a:rPr kumimoji="0" lang="en-US" sz="1800" b="0" i="0" u="none" strike="noStrike" kern="1200" cap="none" spc="0" normalizeH="0" baseline="0" noProof="0" dirty="0" smtClean="0">
                <a:ln>
                  <a:noFill/>
                </a:ln>
                <a:solidFill>
                  <a:srgbClr val="59280F"/>
                </a:solidFill>
                <a:effectLst/>
                <a:uLnTx/>
                <a:uFillTx/>
                <a:latin typeface="Source Sans Pro" charset="0"/>
                <a:ea typeface="Source Sans Pro" charset="0"/>
              </a:rPr>
              <a:t>light. A </a:t>
            </a:r>
            <a:r>
              <a:rPr kumimoji="0" lang="en-US" sz="1800" b="0" i="0" u="none" strike="noStrike" kern="1200" cap="none" spc="0" normalizeH="0" baseline="0" noProof="0" dirty="0" smtClean="0">
                <a:ln>
                  <a:noFill/>
                </a:ln>
                <a:solidFill>
                  <a:srgbClr val="59280F"/>
                </a:solidFill>
                <a:effectLst/>
                <a:uLnTx/>
                <a:uFillTx/>
                <a:latin typeface="Source Sans Pro" charset="0"/>
                <a:ea typeface="Source Sans Pro" charset="0"/>
              </a:rPr>
              <a:t>liquid laser is a laser that uses the liquid as laser medium. In liquid lasers, light supplies energy to the laser </a:t>
            </a:r>
            <a:r>
              <a:rPr kumimoji="0" lang="en-US" sz="1800" b="0" i="0" u="none" strike="noStrike" kern="1200" cap="none" spc="0" normalizeH="0" baseline="0" noProof="0" dirty="0" smtClean="0">
                <a:ln>
                  <a:noFill/>
                </a:ln>
                <a:solidFill>
                  <a:srgbClr val="59280F"/>
                </a:solidFill>
                <a:effectLst/>
                <a:uLnTx/>
                <a:uFillTx/>
                <a:latin typeface="Source Sans Pro" charset="0"/>
                <a:ea typeface="Source Sans Pro" charset="0"/>
              </a:rPr>
              <a:t>medium. Semiconductor </a:t>
            </a:r>
            <a:r>
              <a:rPr kumimoji="0" lang="en-US" sz="1800" b="0" i="0" u="none" strike="noStrike" kern="1200" cap="none" spc="0" normalizeH="0" baseline="0" noProof="0" dirty="0" smtClean="0">
                <a:ln>
                  <a:noFill/>
                </a:ln>
                <a:solidFill>
                  <a:srgbClr val="59280F"/>
                </a:solidFill>
                <a:effectLst/>
                <a:uLnTx/>
                <a:uFillTx/>
                <a:latin typeface="Source Sans Pro" charset="0"/>
                <a:ea typeface="Source Sans Pro" charset="0"/>
              </a:rPr>
              <a:t>lasers play an important role in our everyday life. These lasers are very cheap, compact size and consume low </a:t>
            </a:r>
            <a:r>
              <a:rPr kumimoji="0" lang="en-US" sz="1800" b="0" i="0" u="none" strike="noStrike" kern="1200" cap="none" spc="0" normalizeH="0" baseline="0" noProof="0" dirty="0" smtClean="0">
                <a:ln>
                  <a:noFill/>
                </a:ln>
                <a:solidFill>
                  <a:srgbClr val="59280F"/>
                </a:solidFill>
                <a:effectLst/>
                <a:uLnTx/>
                <a:uFillTx/>
                <a:latin typeface="Source Sans Pro" charset="0"/>
                <a:ea typeface="Source Sans Pro" charset="0"/>
              </a:rPr>
              <a:t>power. Semiconductor </a:t>
            </a:r>
            <a:r>
              <a:rPr kumimoji="0" lang="en-US" sz="1800" b="0" i="0" u="none" strike="noStrike" kern="1200" cap="none" spc="0" normalizeH="0" baseline="0" noProof="0" dirty="0" smtClean="0">
                <a:ln>
                  <a:noFill/>
                </a:ln>
                <a:solidFill>
                  <a:srgbClr val="59280F"/>
                </a:solidFill>
                <a:effectLst/>
                <a:uLnTx/>
                <a:uFillTx/>
                <a:latin typeface="Source Sans Pro" charset="0"/>
                <a:ea typeface="Source Sans Pro" charset="0"/>
              </a:rPr>
              <a:t>lasers are also known as laser diodes.  Semiconductor lasers are different from solid-state lasers. In solid-state lasers, light energy is used as the pump source whereas, in semiconductor lasers, electrical energy is used as the pump source.</a:t>
            </a:r>
          </a:p>
        </p:txBody>
      </p:sp>
      <p:sp>
        <p:nvSpPr>
          <p:cNvPr id="4" name="Slide Number Placeholder 3"/>
          <p:cNvSpPr>
            <a:spLocks noGrp="1"/>
          </p:cNvSpPr>
          <p:nvPr>
            <p:ph type="sldNum" sz="quarter" idx="10"/>
          </p:nvPr>
        </p:nvSpPr>
        <p:spPr/>
        <p:txBody>
          <a:bodyPr/>
          <a:lstStyle/>
          <a:p>
            <a:fld id="{4C8DA8F2-7FE2-9D4A-ADC6-9060F7504AC5}" type="slidenum">
              <a:rPr lang="en-US" smtClean="0"/>
              <a:t>11</a:t>
            </a:fld>
            <a:endParaRPr lang="en-US"/>
          </a:p>
        </p:txBody>
      </p:sp>
    </p:spTree>
    <p:extLst>
      <p:ext uri="{BB962C8B-B14F-4D97-AF65-F5344CB8AC3E}">
        <p14:creationId xmlns:p14="http://schemas.microsoft.com/office/powerpoint/2010/main" val="3445796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Linear</a:t>
            </a:r>
            <a:r>
              <a:rPr lang="en-US" baseline="0" dirty="0" smtClean="0"/>
              <a:t> </a:t>
            </a:r>
            <a:r>
              <a:rPr lang="en-US" dirty="0" smtClean="0"/>
              <a:t>resonators are made such that the light bounces back and forth between two end mirrors. For continuously circulating light, there are always </a:t>
            </a:r>
            <a:r>
              <a:rPr lang="en-US" dirty="0" err="1" smtClean="0"/>
              <a:t>counterpropagating</a:t>
            </a:r>
            <a:r>
              <a:rPr lang="en-US" dirty="0" smtClean="0"/>
              <a:t> waves, which interfere with each other to form a standing-wave pattern.</a:t>
            </a:r>
            <a:r>
              <a:rPr lang="en-US" baseline="0" dirty="0" smtClean="0"/>
              <a:t> </a:t>
            </a:r>
            <a:r>
              <a:rPr lang="en-US" dirty="0" smtClean="0"/>
              <a:t>In ring resonators,</a:t>
            </a:r>
            <a:r>
              <a:rPr lang="en-US" baseline="0" dirty="0" smtClean="0"/>
              <a:t> </a:t>
            </a:r>
            <a:r>
              <a:rPr lang="en-US" dirty="0" smtClean="0"/>
              <a:t>light can circulate in two different directions. A ring resonator has no end mirrors.</a:t>
            </a:r>
            <a:r>
              <a:rPr lang="en-US" baseline="0" dirty="0" smtClean="0"/>
              <a:t> </a:t>
            </a:r>
            <a:r>
              <a:rPr lang="en-US" dirty="0" smtClean="0"/>
              <a:t>In either case, a resonator may contain additional optical elements which are passed in each round trip. For example, a laser resonator contains a gain medium which can compensate the resonator losses in each round trip of the light.</a:t>
            </a:r>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12</a:t>
            </a:fld>
            <a:endParaRPr lang="en-US"/>
          </a:p>
        </p:txBody>
      </p:sp>
    </p:spTree>
    <p:extLst>
      <p:ext uri="{BB962C8B-B14F-4D97-AF65-F5344CB8AC3E}">
        <p14:creationId xmlns:p14="http://schemas.microsoft.com/office/powerpoint/2010/main" val="2434152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smtClean="0">
                <a:ln>
                  <a:noFill/>
                </a:ln>
                <a:solidFill>
                  <a:srgbClr val="FFBF21"/>
                </a:solidFill>
                <a:effectLst/>
                <a:uLnTx/>
                <a:uFillTx/>
                <a:latin typeface="Source Sans Pro" charset="0"/>
                <a:ea typeface="Source Sans Pro" charset="0"/>
              </a:rPr>
              <a:t>Continuous </a:t>
            </a:r>
            <a:r>
              <a:rPr kumimoji="0" lang="en-US" sz="2200" b="0" i="0" u="none" strike="noStrike" kern="1200" cap="none" spc="0" normalizeH="0" baseline="0" noProof="0" dirty="0" smtClean="0">
                <a:ln>
                  <a:noFill/>
                </a:ln>
                <a:solidFill>
                  <a:srgbClr val="FFBF21"/>
                </a:solidFill>
                <a:effectLst/>
                <a:uLnTx/>
                <a:uFillTx/>
                <a:latin typeface="Source Sans Pro" charset="0"/>
                <a:ea typeface="Source Sans Pro" charset="0"/>
              </a:rPr>
              <a:t>Wave </a:t>
            </a:r>
            <a:r>
              <a:rPr kumimoji="0" lang="en-US" sz="2200" b="0" i="0" u="none" strike="noStrike" kern="1200" cap="none" spc="0" normalizeH="0" baseline="0" noProof="0" dirty="0" smtClean="0">
                <a:ln>
                  <a:noFill/>
                </a:ln>
                <a:solidFill>
                  <a:srgbClr val="FFBF21"/>
                </a:solidFill>
                <a:effectLst/>
                <a:uLnTx/>
                <a:uFillTx/>
                <a:latin typeface="Source Sans Pro" charset="0"/>
                <a:ea typeface="Source Sans Pro" charset="0"/>
              </a:rPr>
              <a:t>Lasers o</a:t>
            </a:r>
            <a:r>
              <a:rPr kumimoji="0" lang="en-US" sz="2200" b="0" i="0" u="none" strike="noStrike" kern="1200" cap="none" spc="0" normalizeH="0" baseline="0" noProof="0" dirty="0" smtClean="0">
                <a:ln>
                  <a:noFill/>
                </a:ln>
                <a:solidFill>
                  <a:srgbClr val="59280F"/>
                </a:solidFill>
                <a:effectLst/>
                <a:uLnTx/>
                <a:uFillTx/>
                <a:latin typeface="Source Sans Pro" charset="0"/>
                <a:ea typeface="Source Sans Pro" charset="0"/>
              </a:rPr>
              <a:t>perate in a stable, continuous output for a period greater than or equal to 0.25 seconds rather than a pulsed </a:t>
            </a:r>
            <a:r>
              <a:rPr kumimoji="0" lang="en-US" sz="2200" b="0" i="0" u="none" strike="noStrike" kern="1200" cap="none" spc="0" normalizeH="0" baseline="0" noProof="0" dirty="0" smtClean="0">
                <a:ln>
                  <a:noFill/>
                </a:ln>
                <a:solidFill>
                  <a:srgbClr val="59280F"/>
                </a:solidFill>
                <a:effectLst/>
                <a:uLnTx/>
                <a:uFillTx/>
                <a:latin typeface="Source Sans Pro" charset="0"/>
                <a:ea typeface="Source Sans Pro" charset="0"/>
              </a:rPr>
              <a:t>mode. </a:t>
            </a:r>
            <a:r>
              <a:rPr kumimoji="0" lang="en-US" sz="2200" b="0" i="0" u="none" strike="noStrike" kern="1200" cap="none" spc="0" normalizeH="0" baseline="0" noProof="0" dirty="0" smtClean="0">
                <a:ln>
                  <a:noFill/>
                </a:ln>
                <a:solidFill>
                  <a:srgbClr val="FFBF21"/>
                </a:solidFill>
                <a:effectLst/>
                <a:uLnTx/>
                <a:uFillTx/>
                <a:latin typeface="Source Sans Pro" charset="0"/>
                <a:ea typeface="Source Sans Pro" charset="0"/>
              </a:rPr>
              <a:t>Single </a:t>
            </a:r>
            <a:r>
              <a:rPr kumimoji="0" lang="en-US" sz="2200" b="0" i="0" u="none" strike="noStrike" kern="1200" cap="none" spc="0" normalizeH="0" baseline="0" noProof="0" dirty="0" smtClean="0">
                <a:ln>
                  <a:noFill/>
                </a:ln>
                <a:solidFill>
                  <a:srgbClr val="FFBF21"/>
                </a:solidFill>
                <a:effectLst/>
                <a:uLnTx/>
                <a:uFillTx/>
                <a:latin typeface="Source Sans Pro" charset="0"/>
                <a:ea typeface="Source Sans Pro" charset="0"/>
              </a:rPr>
              <a:t>Pulsed Lasers deliver </a:t>
            </a:r>
            <a:r>
              <a:rPr kumimoji="0" lang="en-US" sz="2200" b="0" i="0" u="none" strike="noStrike" kern="1200" cap="none" spc="0" normalizeH="0" baseline="0" noProof="0" dirty="0" smtClean="0">
                <a:ln>
                  <a:noFill/>
                </a:ln>
                <a:solidFill>
                  <a:srgbClr val="59280F"/>
                </a:solidFill>
                <a:effectLst/>
                <a:uLnTx/>
                <a:uFillTx/>
                <a:latin typeface="Source Sans Pro" charset="0"/>
                <a:ea typeface="Source Sans Pro" charset="0"/>
              </a:rPr>
              <a:t>their energy in the form of a single pulse or a train of pulses with duration of a pulse less than or equal to 0.25 seconds. This mode of operation is sometimes referred to as long pulse or normal </a:t>
            </a:r>
            <a:r>
              <a:rPr kumimoji="0" lang="en-US" sz="2200" b="0" i="0" u="none" strike="noStrike" kern="1200" cap="none" spc="0" normalizeH="0" baseline="0" noProof="0" dirty="0" smtClean="0">
                <a:ln>
                  <a:noFill/>
                </a:ln>
                <a:solidFill>
                  <a:srgbClr val="59280F"/>
                </a:solidFill>
                <a:effectLst/>
                <a:uLnTx/>
                <a:uFillTx/>
                <a:latin typeface="Source Sans Pro" charset="0"/>
                <a:ea typeface="Source Sans Pro" charset="0"/>
              </a:rPr>
              <a:t>mode. </a:t>
            </a:r>
            <a:r>
              <a:rPr kumimoji="0" lang="en-US" sz="2200" b="0" i="0" u="none" strike="noStrike" kern="1200" cap="none" spc="0" normalizeH="0" baseline="0" noProof="0" dirty="0" smtClean="0">
                <a:ln>
                  <a:noFill/>
                </a:ln>
                <a:solidFill>
                  <a:srgbClr val="FFBF21"/>
                </a:solidFill>
                <a:effectLst/>
                <a:uLnTx/>
                <a:uFillTx/>
                <a:latin typeface="Source Sans Pro" charset="0"/>
                <a:ea typeface="Source Sans Pro" charset="0"/>
              </a:rPr>
              <a:t>Single </a:t>
            </a:r>
            <a:r>
              <a:rPr kumimoji="0" lang="en-US" sz="2200" b="0" i="0" u="none" strike="noStrike" kern="1200" cap="none" spc="0" normalizeH="0" baseline="0" noProof="0" dirty="0" smtClean="0">
                <a:ln>
                  <a:noFill/>
                </a:ln>
                <a:solidFill>
                  <a:srgbClr val="FFBF21"/>
                </a:solidFill>
                <a:effectLst/>
                <a:uLnTx/>
                <a:uFillTx/>
                <a:latin typeface="Source Sans Pro" charset="0"/>
                <a:ea typeface="Source Sans Pro" charset="0"/>
              </a:rPr>
              <a:t>Pulsed Q-switched Lasers are t</a:t>
            </a:r>
            <a:r>
              <a:rPr kumimoji="0" lang="en-US" sz="2200" b="0" i="0" u="none" strike="noStrike" kern="1200" cap="none" spc="0" normalizeH="0" baseline="0" noProof="0" dirty="0" smtClean="0">
                <a:ln>
                  <a:noFill/>
                </a:ln>
                <a:solidFill>
                  <a:srgbClr val="59280F"/>
                </a:solidFill>
                <a:effectLst/>
                <a:uLnTx/>
                <a:uFillTx/>
                <a:latin typeface="Source Sans Pro" charset="0"/>
                <a:ea typeface="Source Sans Pro" charset="0"/>
              </a:rPr>
              <a:t>he result of an </a:t>
            </a:r>
            <a:r>
              <a:rPr kumimoji="0" lang="en-US" sz="2200" b="0" i="0" u="none" strike="noStrike" kern="1200" cap="none" spc="0" normalizeH="0" baseline="0" noProof="0" dirty="0" err="1" smtClean="0">
                <a:ln>
                  <a:noFill/>
                </a:ln>
                <a:solidFill>
                  <a:srgbClr val="59280F"/>
                </a:solidFill>
                <a:effectLst/>
                <a:uLnTx/>
                <a:uFillTx/>
                <a:latin typeface="Source Sans Pro" charset="0"/>
                <a:ea typeface="Source Sans Pro" charset="0"/>
              </a:rPr>
              <a:t>intracavity</a:t>
            </a:r>
            <a:r>
              <a:rPr kumimoji="0" lang="en-US" sz="2200" b="0" i="0" u="none" strike="noStrike" kern="1200" cap="none" spc="0" normalizeH="0" baseline="0" noProof="0" dirty="0" smtClean="0">
                <a:ln>
                  <a:noFill/>
                </a:ln>
                <a:solidFill>
                  <a:srgbClr val="59280F"/>
                </a:solidFill>
                <a:effectLst/>
                <a:uLnTx/>
                <a:uFillTx/>
                <a:latin typeface="Source Sans Pro" charset="0"/>
                <a:ea typeface="Source Sans Pro" charset="0"/>
              </a:rPr>
              <a:t> delay </a:t>
            </a:r>
            <a:r>
              <a:rPr kumimoji="0" lang="en-US" sz="2200" b="0" i="0" u="none" strike="noStrike" kern="1200" cap="none" spc="0" normalizeH="0" baseline="0" noProof="0" dirty="0" smtClean="0">
                <a:ln>
                  <a:noFill/>
                </a:ln>
                <a:solidFill>
                  <a:srgbClr val="59280F"/>
                </a:solidFill>
                <a:effectLst/>
                <a:uLnTx/>
                <a:uFillTx/>
                <a:latin typeface="Source Sans Pro" charset="0"/>
                <a:ea typeface="Source Sans Pro" charset="0"/>
              </a:rPr>
              <a:t>which </a:t>
            </a:r>
            <a:r>
              <a:rPr kumimoji="0" lang="en-US" sz="2200" b="0" i="0" u="none" strike="noStrike" kern="1200" cap="none" spc="0" normalizeH="0" baseline="0" noProof="0" dirty="0" smtClean="0">
                <a:ln>
                  <a:noFill/>
                </a:ln>
                <a:solidFill>
                  <a:srgbClr val="59280F"/>
                </a:solidFill>
                <a:effectLst/>
                <a:uLnTx/>
                <a:uFillTx/>
                <a:latin typeface="Source Sans Pro" charset="0"/>
                <a:ea typeface="Source Sans Pro" charset="0"/>
              </a:rPr>
              <a:t>allows the laser media to store a maximum of potential energy. Then, under optimum gain conditions, emission occurs in single pulses with high peak powers.  Emits short </a:t>
            </a:r>
            <a:r>
              <a:rPr kumimoji="0" lang="en-US" sz="2200" b="0" i="0" u="none" strike="noStrike" kern="1200" cap="none" spc="0" normalizeH="0" baseline="0" noProof="0" dirty="0" smtClean="0">
                <a:ln>
                  <a:noFill/>
                </a:ln>
                <a:solidFill>
                  <a:srgbClr val="59280F"/>
                </a:solidFill>
                <a:effectLst/>
                <a:uLnTx/>
                <a:uFillTx/>
                <a:latin typeface="Source Sans Pro" charset="0"/>
                <a:ea typeface="Source Sans Pro" charset="0"/>
              </a:rPr>
              <a:t>high-power </a:t>
            </a:r>
            <a:r>
              <a:rPr kumimoji="0" lang="en-US" sz="2200" b="0" i="0" u="none" strike="noStrike" kern="1200" cap="none" spc="0" normalizeH="0" baseline="0" noProof="0" dirty="0" smtClean="0">
                <a:ln>
                  <a:noFill/>
                </a:ln>
                <a:solidFill>
                  <a:srgbClr val="59280F"/>
                </a:solidFill>
                <a:effectLst/>
                <a:uLnTx/>
                <a:uFillTx/>
                <a:latin typeface="Source Sans Pro" charset="0"/>
                <a:ea typeface="Source Sans Pro" charset="0"/>
              </a:rPr>
              <a:t>pulses by means of a Q-switch.</a:t>
            </a:r>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13</a:t>
            </a:fld>
            <a:endParaRPr lang="en-US"/>
          </a:p>
        </p:txBody>
      </p:sp>
    </p:spTree>
    <p:extLst>
      <p:ext uri="{BB962C8B-B14F-4D97-AF65-F5344CB8AC3E}">
        <p14:creationId xmlns:p14="http://schemas.microsoft.com/office/powerpoint/2010/main" val="3009166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Repetitively Pulsed, or scanning lasers, generally involve the operation of pulsed laser performance operating </a:t>
            </a:r>
            <a:r>
              <a:rPr lang="en-US" dirty="0" smtClean="0"/>
              <a:t>at </a:t>
            </a:r>
            <a:r>
              <a:rPr lang="en-US" dirty="0" smtClean="0"/>
              <a:t>fixed </a:t>
            </a:r>
            <a:r>
              <a:rPr lang="en-US" dirty="0" smtClean="0"/>
              <a:t>or variable </a:t>
            </a:r>
            <a:r>
              <a:rPr lang="en-US" dirty="0" smtClean="0"/>
              <a:t>pulse rates which may range from a few pulses per second to as high as 20,000 pulses per second.  The direction of a Continuous</a:t>
            </a:r>
            <a:r>
              <a:rPr lang="en-US" baseline="0" dirty="0" smtClean="0"/>
              <a:t> Wave</a:t>
            </a:r>
            <a:r>
              <a:rPr lang="en-US" dirty="0" smtClean="0"/>
              <a:t> laser can be scanned rapidly using optical scanning systems to produce the equivalent of a repetitively pulsed output at a given location. </a:t>
            </a:r>
          </a:p>
          <a:p>
            <a:endParaRPr lang="en-US" dirty="0" smtClean="0"/>
          </a:p>
          <a:p>
            <a:r>
              <a:rPr lang="en-US" dirty="0" smtClean="0"/>
              <a:t>Mode Locked Lasers operate as a result of the resonant modes of the optical cavity which can affect the characteristics of the output beam. When the phases of different frequency modes are synchronized, i.e., "locked together," the different modes will interfere with one another to generate a beat effect.  The result is a laser output which is observed as regularly spaced pulsations. Lasers operating in this mode-locked fashion, usually produce a train of regularly spaced pulses.  A mode-locked laser can deliver extremely </a:t>
            </a:r>
            <a:r>
              <a:rPr lang="en-US" dirty="0" smtClean="0"/>
              <a:t>higher </a:t>
            </a:r>
            <a:r>
              <a:rPr lang="en-US" dirty="0" smtClean="0"/>
              <a:t>peak powers than the same laser operating in the Q-switched mode. These pulses will have enormous peak powers.</a:t>
            </a:r>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14</a:t>
            </a:fld>
            <a:endParaRPr lang="en-US"/>
          </a:p>
        </p:txBody>
      </p:sp>
    </p:spTree>
    <p:extLst>
      <p:ext uri="{BB962C8B-B14F-4D97-AF65-F5344CB8AC3E}">
        <p14:creationId xmlns:p14="http://schemas.microsoft.com/office/powerpoint/2010/main" val="879608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a:t>
            </a:r>
            <a:r>
              <a:rPr lang="en-US" baseline="0" dirty="0" smtClean="0"/>
              <a:t>studies </a:t>
            </a:r>
            <a:r>
              <a:rPr lang="en-US" baseline="0" dirty="0" smtClean="0"/>
              <a:t>have created the basis for how the Food &amp; Drug Administration </a:t>
            </a:r>
            <a:r>
              <a:rPr lang="en-US" baseline="0" dirty="0" smtClean="0"/>
              <a:t>classify </a:t>
            </a:r>
            <a:r>
              <a:rPr lang="en-US" baseline="0" dirty="0" smtClean="0"/>
              <a:t>lasers. The FDA recognizes four major hazard </a:t>
            </a:r>
            <a:r>
              <a:rPr lang="en-US" baseline="0" dirty="0" smtClean="0"/>
              <a:t>classes </a:t>
            </a:r>
            <a:r>
              <a:rPr lang="en-US" baseline="0" dirty="0" smtClean="0"/>
              <a:t>of lasers, </a:t>
            </a:r>
            <a:r>
              <a:rPr lang="en-US" baseline="0" dirty="0" smtClean="0"/>
              <a:t>including subclasses. </a:t>
            </a:r>
            <a:r>
              <a:rPr lang="en-US" baseline="0" dirty="0" smtClean="0"/>
              <a:t>The higher the class, the more powerful the laser is and the greater the potential to pose serious injury if used improperly. </a:t>
            </a:r>
            <a:r>
              <a:rPr lang="en-US" baseline="0" dirty="0" smtClean="0"/>
              <a:t>Labeling is required and must </a:t>
            </a:r>
            <a:r>
              <a:rPr lang="en-US" baseline="0" dirty="0" smtClean="0"/>
              <a:t>include a warning symbol that states the class and the output power of the </a:t>
            </a:r>
            <a:r>
              <a:rPr lang="en-US" baseline="0" dirty="0" smtClean="0"/>
              <a:t>product to be compliant with International </a:t>
            </a:r>
            <a:r>
              <a:rPr lang="en-US" baseline="0" dirty="0" err="1" smtClean="0"/>
              <a:t>Electrotechnical</a:t>
            </a:r>
            <a:r>
              <a:rPr lang="en-US" baseline="0" dirty="0" smtClean="0"/>
              <a:t> </a:t>
            </a:r>
            <a:r>
              <a:rPr lang="en-US" baseline="0" dirty="0" smtClean="0"/>
              <a:t>Commission regulations.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15</a:t>
            </a:fld>
            <a:endParaRPr lang="en-US"/>
          </a:p>
        </p:txBody>
      </p:sp>
    </p:spTree>
    <p:extLst>
      <p:ext uri="{BB962C8B-B14F-4D97-AF65-F5344CB8AC3E}">
        <p14:creationId xmlns:p14="http://schemas.microsoft.com/office/powerpoint/2010/main" val="3274670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Class 1 laser is considered safe based upon current medical knowledge. This class includes all lasers or laser systems which cannot emit levels of optical radiation above the exposure limits for the eye under any exposure conditions inherent in the design of the laser product. There may be a more hazardous laser embedded in the enclosure of a Class 1 product, but no harmful radiation can escape the enclosure</a:t>
            </a:r>
            <a:r>
              <a:rPr lang="en-US" dirty="0" smtClean="0"/>
              <a:t>. Class</a:t>
            </a:r>
            <a:r>
              <a:rPr lang="en-US" baseline="0" dirty="0" smtClean="0"/>
              <a:t> 1 lasers are not required to be registered under the Rowan University Laser Safety Program.</a:t>
            </a:r>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16</a:t>
            </a:fld>
            <a:endParaRPr lang="en-US"/>
          </a:p>
        </p:txBody>
      </p:sp>
    </p:spTree>
    <p:extLst>
      <p:ext uri="{BB962C8B-B14F-4D97-AF65-F5344CB8AC3E}">
        <p14:creationId xmlns:p14="http://schemas.microsoft.com/office/powerpoint/2010/main" val="3342008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 2 lasers are low power, visible light lasers that could possibly cause damage to a person's eyes.</a:t>
            </a:r>
            <a:r>
              <a:rPr lang="en-US" baseline="0" dirty="0" smtClean="0"/>
              <a:t> An</a:t>
            </a:r>
            <a:r>
              <a:rPr lang="en-US" dirty="0" smtClean="0"/>
              <a:t> example of Class 2 laser is</a:t>
            </a:r>
            <a:r>
              <a:rPr lang="en-US" baseline="0" dirty="0" smtClean="0"/>
              <a:t> a barcode scanner</a:t>
            </a:r>
            <a:r>
              <a:rPr lang="en-US" dirty="0" smtClean="0"/>
              <a:t>. If class 2 laser beams are directly viewed for long periods of time damage to the eyes could</a:t>
            </a:r>
            <a:r>
              <a:rPr lang="en-US" baseline="0" dirty="0" smtClean="0"/>
              <a:t> </a:t>
            </a:r>
            <a:r>
              <a:rPr lang="en-US" dirty="0" smtClean="0"/>
              <a:t>result. Class 2 lasers are not required to be registered under the Rowan University Laser Safety Program.</a:t>
            </a:r>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17</a:t>
            </a:fld>
            <a:endParaRPr lang="en-US"/>
          </a:p>
        </p:txBody>
      </p:sp>
    </p:spTree>
    <p:extLst>
      <p:ext uri="{BB962C8B-B14F-4D97-AF65-F5344CB8AC3E}">
        <p14:creationId xmlns:p14="http://schemas.microsoft.com/office/powerpoint/2010/main" val="2810114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 3R lasers are continuous wave, intermediate power devices. </a:t>
            </a:r>
            <a:r>
              <a:rPr lang="en-US" baseline="0" dirty="0" smtClean="0"/>
              <a:t> </a:t>
            </a:r>
            <a:r>
              <a:rPr lang="en-US" dirty="0" smtClean="0"/>
              <a:t>Direct viewing of the Class 3R laser beam could be hazardous to the eyes. Avoid viewing Class 3R laser beams</a:t>
            </a:r>
            <a:r>
              <a:rPr lang="en-US" baseline="0" dirty="0" smtClean="0"/>
              <a:t> </a:t>
            </a:r>
            <a:r>
              <a:rPr lang="en-US" dirty="0" smtClean="0"/>
              <a:t>directly. Avoid pointing a Class 3R laser beam at a person. Avoid viewing a Class 3R laser beam with telescopic</a:t>
            </a:r>
            <a:r>
              <a:rPr lang="en-US" baseline="0" dirty="0" smtClean="0"/>
              <a:t> </a:t>
            </a:r>
            <a:r>
              <a:rPr lang="en-US" dirty="0" smtClean="0"/>
              <a:t>devices; this amplifies the problem. Class 3R lasers are not required to be registered under the Rowan University Laser Safety Program</a:t>
            </a:r>
            <a:r>
              <a:rPr lang="en-US" baseline="0" dirty="0" smtClean="0"/>
              <a:t> unless the laser radiation exceeds the Maximum Permissible Exposure Limit.</a:t>
            </a:r>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18</a:t>
            </a:fld>
            <a:endParaRPr lang="en-US"/>
          </a:p>
        </p:txBody>
      </p:sp>
    </p:spTree>
    <p:extLst>
      <p:ext uri="{BB962C8B-B14F-4D97-AF65-F5344CB8AC3E}">
        <p14:creationId xmlns:p14="http://schemas.microsoft.com/office/powerpoint/2010/main" val="557883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 3B lasers are intermediate power devices. Some examples of Class</a:t>
            </a:r>
            <a:r>
              <a:rPr lang="en-US" baseline="0" dirty="0" smtClean="0"/>
              <a:t> </a:t>
            </a:r>
            <a:r>
              <a:rPr lang="en-US" dirty="0" smtClean="0"/>
              <a:t>3B lasers are entertainment light shows, industrial</a:t>
            </a:r>
            <a:r>
              <a:rPr lang="en-US" baseline="0" dirty="0" smtClean="0"/>
              <a:t>, and research lasers</a:t>
            </a:r>
            <a:r>
              <a:rPr lang="en-US" dirty="0" smtClean="0"/>
              <a:t>. Direct viewing of the Class 3B</a:t>
            </a:r>
            <a:r>
              <a:rPr lang="en-US" baseline="0" dirty="0" smtClean="0"/>
              <a:t> </a:t>
            </a:r>
            <a:r>
              <a:rPr lang="en-US" dirty="0" smtClean="0"/>
              <a:t>laser beam is hazardous to the eye and diffuse reflections of the beam can also be hazardous to the eye. Avoid</a:t>
            </a:r>
            <a:r>
              <a:rPr lang="en-US" baseline="0" dirty="0" smtClean="0"/>
              <a:t> </a:t>
            </a:r>
            <a:r>
              <a:rPr lang="en-US" dirty="0" smtClean="0"/>
              <a:t>viewing the Class 3B laser beam directly. Avoid viewing a Class 3B laser beam with telescopic devices.</a:t>
            </a:r>
            <a:r>
              <a:rPr lang="en-US" baseline="0" dirty="0" smtClean="0"/>
              <a:t> </a:t>
            </a:r>
            <a:r>
              <a:rPr lang="en-US" dirty="0" smtClean="0"/>
              <a:t>Whenever occupying a laser controlled area, wear eye protection suited for the wavelength and power of the</a:t>
            </a:r>
            <a:r>
              <a:rPr lang="en-US" baseline="0" dirty="0" smtClean="0"/>
              <a:t> </a:t>
            </a:r>
            <a:r>
              <a:rPr lang="en-US" dirty="0" smtClean="0"/>
              <a:t>laser. Class 3B lasers are required to be registered under the Rowan University Laser Safety Program.</a:t>
            </a:r>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19</a:t>
            </a:fld>
            <a:endParaRPr lang="en-US"/>
          </a:p>
        </p:txBody>
      </p:sp>
    </p:spTree>
    <p:extLst>
      <p:ext uri="{BB962C8B-B14F-4D97-AF65-F5344CB8AC3E}">
        <p14:creationId xmlns:p14="http://schemas.microsoft.com/office/powerpoint/2010/main" val="2092955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Rowan University</a:t>
            </a:r>
            <a:r>
              <a:rPr lang="en-US" baseline="0" dirty="0" smtClean="0"/>
              <a:t> Laser Safety Training has been developed to assist laser users in understanding the basic components of a laser and how they work, how lasers are classified, hazards during laser use, and control measures to reduce the risks from known hazards.</a:t>
            </a:r>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2</a:t>
            </a:fld>
            <a:endParaRPr lang="en-US"/>
          </a:p>
        </p:txBody>
      </p:sp>
    </p:spTree>
    <p:extLst>
      <p:ext uri="{BB962C8B-B14F-4D97-AF65-F5344CB8AC3E}">
        <p14:creationId xmlns:p14="http://schemas.microsoft.com/office/powerpoint/2010/main" val="2036912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 4 lasers are high power devices. Some examples of Class 4 laser use</a:t>
            </a:r>
            <a:r>
              <a:rPr lang="en-US" baseline="0" dirty="0" smtClean="0"/>
              <a:t> </a:t>
            </a:r>
            <a:r>
              <a:rPr lang="en-US" dirty="0" smtClean="0"/>
              <a:t>are surgery, research, drilling, cutting, welding, and micromachining. The direct beam, specular and diffuse</a:t>
            </a:r>
            <a:r>
              <a:rPr lang="en-US" baseline="0" dirty="0" smtClean="0"/>
              <a:t> </a:t>
            </a:r>
            <a:r>
              <a:rPr lang="en-US" dirty="0" smtClean="0"/>
              <a:t>reflections from Class 4 lasers are hazardous to the eyes and skin. Class 4 laser devices can also be a fire</a:t>
            </a:r>
            <a:r>
              <a:rPr lang="en-US" baseline="0" dirty="0" smtClean="0"/>
              <a:t> </a:t>
            </a:r>
            <a:r>
              <a:rPr lang="en-US" dirty="0" smtClean="0"/>
              <a:t>hazard depending on the reaction of the</a:t>
            </a:r>
            <a:r>
              <a:rPr lang="en-US" baseline="0" dirty="0" smtClean="0"/>
              <a:t> </a:t>
            </a:r>
            <a:r>
              <a:rPr lang="en-US" dirty="0" smtClean="0"/>
              <a:t>target when struck. Most laser eye injuries occur from reflected beams</a:t>
            </a:r>
            <a:r>
              <a:rPr lang="en-US" baseline="0" dirty="0" smtClean="0"/>
              <a:t> </a:t>
            </a:r>
            <a:r>
              <a:rPr lang="en-US" dirty="0" smtClean="0"/>
              <a:t>of class 4 laser light, so keep all reflective materials away from the beam. Remember it is the roughness of the</a:t>
            </a:r>
            <a:r>
              <a:rPr lang="en-US" baseline="0" dirty="0" smtClean="0"/>
              <a:t> </a:t>
            </a:r>
            <a:r>
              <a:rPr lang="en-US" dirty="0" smtClean="0"/>
              <a:t>surface relative to wavelength that determines the reflectivity of the surface. Whenever occupying a laser</a:t>
            </a:r>
            <a:r>
              <a:rPr lang="en-US" baseline="0" dirty="0" smtClean="0"/>
              <a:t> </a:t>
            </a:r>
            <a:r>
              <a:rPr lang="en-US" dirty="0" smtClean="0"/>
              <a:t>controlled area, wear eye and skin</a:t>
            </a:r>
            <a:r>
              <a:rPr lang="en-US" baseline="0" dirty="0" smtClean="0"/>
              <a:t> </a:t>
            </a:r>
            <a:r>
              <a:rPr lang="en-US" dirty="0" smtClean="0"/>
              <a:t>protection appropriate for the wavelength and power of the laser in use.</a:t>
            </a:r>
            <a:r>
              <a:rPr lang="en-US" baseline="0" dirty="0" smtClean="0"/>
              <a:t> </a:t>
            </a:r>
            <a:r>
              <a:rPr lang="en-US" dirty="0" smtClean="0"/>
              <a:t>Greater controls are required to ensure the safe operation of this class of laser devices. Class 4</a:t>
            </a:r>
            <a:r>
              <a:rPr lang="en-US" baseline="0" dirty="0" smtClean="0"/>
              <a:t> </a:t>
            </a:r>
            <a:r>
              <a:rPr lang="en-US" dirty="0" smtClean="0"/>
              <a:t>lasers are required to be registered under the Rowan University Laser Safety Program.</a:t>
            </a:r>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20</a:t>
            </a:fld>
            <a:endParaRPr lang="en-US"/>
          </a:p>
        </p:txBody>
      </p:sp>
    </p:spTree>
    <p:extLst>
      <p:ext uri="{BB962C8B-B14F-4D97-AF65-F5344CB8AC3E}">
        <p14:creationId xmlns:p14="http://schemas.microsoft.com/office/powerpoint/2010/main" val="1292766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Manufactures are required by the </a:t>
            </a:r>
            <a:r>
              <a:rPr lang="en-US" baseline="0" dirty="0" smtClean="0"/>
              <a:t>Food and Drug Administration to label each laser with a hazard classification.  There are occasionally times where a laser class is unknown.  An example is this would be if a researcher fabricated their own laser.  In a case such as this, contact the Laser Safety Officer and make all possible efforts to create a Class 1 Laser System.</a:t>
            </a:r>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21</a:t>
            </a:fld>
            <a:endParaRPr lang="en-US"/>
          </a:p>
        </p:txBody>
      </p:sp>
    </p:spTree>
    <p:extLst>
      <p:ext uri="{BB962C8B-B14F-4D97-AF65-F5344CB8AC3E}">
        <p14:creationId xmlns:p14="http://schemas.microsoft.com/office/powerpoint/2010/main" val="1181519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smtClean="0"/>
              <a:t>hazards of lasers may be separated into two general categories – beam related hazards to eyes and skin and non-beam hazards, such as electrical and chemical hazards</a:t>
            </a:r>
            <a:r>
              <a:rPr lang="en-US" dirty="0" smtClean="0"/>
              <a:t>.</a:t>
            </a:r>
            <a:endParaRPr lang="en-US" dirty="0" smtClean="0"/>
          </a:p>
        </p:txBody>
      </p:sp>
      <p:sp>
        <p:nvSpPr>
          <p:cNvPr id="4" name="Slide Number Placeholder 3"/>
          <p:cNvSpPr>
            <a:spLocks noGrp="1"/>
          </p:cNvSpPr>
          <p:nvPr>
            <p:ph type="sldNum" sz="quarter" idx="10"/>
          </p:nvPr>
        </p:nvSpPr>
        <p:spPr/>
        <p:txBody>
          <a:bodyPr/>
          <a:lstStyle/>
          <a:p>
            <a:fld id="{4C8DA8F2-7FE2-9D4A-ADC6-9060F7504AC5}" type="slidenum">
              <a:rPr lang="en-US" smtClean="0"/>
              <a:t>22</a:t>
            </a:fld>
            <a:endParaRPr lang="en-US"/>
          </a:p>
        </p:txBody>
      </p:sp>
    </p:spTree>
    <p:extLst>
      <p:ext uri="{BB962C8B-B14F-4D97-AF65-F5344CB8AC3E}">
        <p14:creationId xmlns:p14="http://schemas.microsoft.com/office/powerpoint/2010/main" val="1091008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dirty="0" smtClean="0">
                <a:ln>
                  <a:noFill/>
                </a:ln>
                <a:solidFill>
                  <a:srgbClr val="59280F"/>
                </a:solidFill>
                <a:effectLst/>
                <a:uLnTx/>
                <a:uFillTx/>
                <a:latin typeface="Source Sans Pro" charset="0"/>
                <a:ea typeface="Source Sans Pro" charset="0"/>
                <a:cs typeface="+mn-cs"/>
              </a:rPr>
              <a:t>Exposure to the laser beam is not limited to direct beam exposure. Particularly for high powered lasers, exposure to beam reflections may be just as damaging as exposure to the primary </a:t>
            </a:r>
            <a:r>
              <a:rPr kumimoji="0" lang="en-US" sz="1700" b="0" i="0" u="none" strike="noStrike" kern="1200" cap="none" spc="0" normalizeH="0" baseline="0" noProof="0" dirty="0" smtClean="0">
                <a:ln>
                  <a:noFill/>
                </a:ln>
                <a:solidFill>
                  <a:srgbClr val="59280F"/>
                </a:solidFill>
                <a:effectLst/>
                <a:uLnTx/>
                <a:uFillTx/>
                <a:latin typeface="Source Sans Pro" charset="0"/>
                <a:ea typeface="Source Sans Pro" charset="0"/>
                <a:cs typeface="+mn-cs"/>
              </a:rPr>
              <a:t>beam. </a:t>
            </a:r>
            <a:r>
              <a:rPr kumimoji="0" lang="en-US" sz="1700" b="0" i="0" u="none" strike="noStrike" kern="1200" cap="none" spc="0" normalizeH="0" baseline="0" noProof="0" dirty="0" err="1" smtClean="0">
                <a:ln>
                  <a:noFill/>
                </a:ln>
                <a:solidFill>
                  <a:srgbClr val="59280F"/>
                </a:solidFill>
                <a:effectLst/>
                <a:uLnTx/>
                <a:uFillTx/>
                <a:latin typeface="Source Sans Pro" charset="0"/>
                <a:ea typeface="Source Sans Pro" charset="0"/>
                <a:cs typeface="+mn-cs"/>
              </a:rPr>
              <a:t>Intrabeam</a:t>
            </a:r>
            <a:r>
              <a:rPr kumimoji="0" lang="en-US" sz="1700" b="0" i="0" u="none" strike="noStrike" kern="1200" cap="none" spc="0" normalizeH="0" baseline="0" noProof="0" dirty="0" smtClean="0">
                <a:ln>
                  <a:noFill/>
                </a:ln>
                <a:solidFill>
                  <a:srgbClr val="59280F"/>
                </a:solidFill>
                <a:effectLst/>
                <a:uLnTx/>
                <a:uFillTx/>
                <a:latin typeface="Source Sans Pro" charset="0"/>
                <a:ea typeface="Source Sans Pro" charset="0"/>
                <a:cs typeface="+mn-cs"/>
              </a:rPr>
              <a:t> </a:t>
            </a:r>
            <a:r>
              <a:rPr kumimoji="0" lang="en-US" sz="1700" b="0" i="0" u="none" strike="noStrike" kern="1200" cap="none" spc="0" normalizeH="0" baseline="0" noProof="0" dirty="0" smtClean="0">
                <a:ln>
                  <a:noFill/>
                </a:ln>
                <a:solidFill>
                  <a:srgbClr val="59280F"/>
                </a:solidFill>
                <a:effectLst/>
                <a:uLnTx/>
                <a:uFillTx/>
                <a:latin typeface="Source Sans Pro" charset="0"/>
                <a:ea typeface="Source Sans Pro" charset="0"/>
                <a:cs typeface="+mn-cs"/>
              </a:rPr>
              <a:t>exposure means that the eye or skin is exposed directly to all or part of the laser beam. The eye or skin is exposed to the full irradiance or radiant exposure </a:t>
            </a:r>
            <a:r>
              <a:rPr kumimoji="0" lang="en-US" sz="1700" b="0" i="0" u="none" strike="noStrike" kern="1200" cap="none" spc="0" normalizeH="0" baseline="0" noProof="0" dirty="0" smtClean="0">
                <a:ln>
                  <a:noFill/>
                </a:ln>
                <a:solidFill>
                  <a:srgbClr val="59280F"/>
                </a:solidFill>
                <a:effectLst/>
                <a:uLnTx/>
                <a:uFillTx/>
                <a:latin typeface="Source Sans Pro" charset="0"/>
                <a:ea typeface="Source Sans Pro" charset="0"/>
                <a:cs typeface="+mn-cs"/>
              </a:rPr>
              <a:t>possible. Specular </a:t>
            </a:r>
            <a:r>
              <a:rPr kumimoji="0" lang="en-US" sz="1700" b="0" i="0" u="none" strike="noStrike" kern="1200" cap="none" spc="0" normalizeH="0" baseline="0" noProof="0" dirty="0" smtClean="0">
                <a:ln>
                  <a:noFill/>
                </a:ln>
                <a:solidFill>
                  <a:srgbClr val="59280F"/>
                </a:solidFill>
                <a:effectLst/>
                <a:uLnTx/>
                <a:uFillTx/>
                <a:latin typeface="Source Sans Pro" charset="0"/>
                <a:ea typeface="Source Sans Pro" charset="0"/>
                <a:cs typeface="+mn-cs"/>
              </a:rPr>
              <a:t>reflections from mirror surfaces can be nearly as harmful as exposure to the direct beam, particularly if the surface is flat. Curved mirror-like surfaces will widen the beam such that while the exposed eye or skin does not absorb the full impact of the beam, there is a larger area for possible </a:t>
            </a:r>
            <a:r>
              <a:rPr kumimoji="0" lang="en-US" sz="1700" b="0" i="0" u="none" strike="noStrike" kern="1200" cap="none" spc="0" normalizeH="0" baseline="0" noProof="0" dirty="0" smtClean="0">
                <a:ln>
                  <a:noFill/>
                </a:ln>
                <a:solidFill>
                  <a:srgbClr val="59280F"/>
                </a:solidFill>
                <a:effectLst/>
                <a:uLnTx/>
                <a:uFillTx/>
                <a:latin typeface="Source Sans Pro" charset="0"/>
                <a:ea typeface="Source Sans Pro" charset="0"/>
                <a:cs typeface="+mn-cs"/>
              </a:rPr>
              <a:t>exposure. Diffuse </a:t>
            </a:r>
            <a:r>
              <a:rPr kumimoji="0" lang="en-US" sz="1700" b="0" i="0" u="none" strike="noStrike" kern="1200" cap="none" spc="0" normalizeH="0" baseline="0" noProof="0" dirty="0" smtClean="0">
                <a:ln>
                  <a:noFill/>
                </a:ln>
                <a:solidFill>
                  <a:srgbClr val="59280F"/>
                </a:solidFill>
                <a:effectLst/>
                <a:uLnTx/>
                <a:uFillTx/>
                <a:latin typeface="Source Sans Pro" charset="0"/>
                <a:ea typeface="Source Sans Pro" charset="0"/>
                <a:cs typeface="+mn-cs"/>
              </a:rPr>
              <a:t>Reflections are reflections off of rough surfaces such as clothing, paper, and the asphalt roadway. Whether the surface is microscopically rough or smooth has a tremendous impact upon the subsequent reflection of a beam of light but even a reflection from a rough surface can cause injury.</a:t>
            </a:r>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23</a:t>
            </a:fld>
            <a:endParaRPr lang="en-US"/>
          </a:p>
        </p:txBody>
      </p:sp>
    </p:spTree>
    <p:extLst>
      <p:ext uri="{BB962C8B-B14F-4D97-AF65-F5344CB8AC3E}">
        <p14:creationId xmlns:p14="http://schemas.microsoft.com/office/powerpoint/2010/main" val="1113621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various ways that the beam can cause injury to the eye, skin, or environment around you.  Here are a few examples of ways the beam can come into </a:t>
            </a:r>
            <a:r>
              <a:rPr lang="en-US" baseline="0" dirty="0" smtClean="0"/>
              <a:t>direct or indirect contact </a:t>
            </a:r>
            <a:r>
              <a:rPr lang="en-US" baseline="0" dirty="0" smtClean="0"/>
              <a:t>with people or items within range.</a:t>
            </a:r>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24</a:t>
            </a:fld>
            <a:endParaRPr lang="en-US"/>
          </a:p>
        </p:txBody>
      </p:sp>
    </p:spTree>
    <p:extLst>
      <p:ext uri="{BB962C8B-B14F-4D97-AF65-F5344CB8AC3E}">
        <p14:creationId xmlns:p14="http://schemas.microsoft.com/office/powerpoint/2010/main" val="2272125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864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700" b="0" i="0" u="none" strike="noStrike" kern="1200" cap="none" spc="0" normalizeH="0" baseline="0" noProof="0" dirty="0" smtClean="0">
                <a:ln>
                  <a:noFill/>
                </a:ln>
                <a:solidFill>
                  <a:srgbClr val="59280F"/>
                </a:solidFill>
                <a:effectLst/>
                <a:uLnTx/>
                <a:uFillTx/>
                <a:latin typeface="Source Sans Pro" charset="0"/>
                <a:ea typeface="Source Sans Pro" charset="0"/>
              </a:rPr>
              <a:t>One </a:t>
            </a:r>
            <a:r>
              <a:rPr kumimoji="0" lang="en-US" sz="1700" b="0" i="0" u="none" strike="noStrike" kern="1200" cap="none" spc="0" normalizeH="0" baseline="0" noProof="0" dirty="0" smtClean="0">
                <a:ln>
                  <a:noFill/>
                </a:ln>
                <a:solidFill>
                  <a:srgbClr val="59280F"/>
                </a:solidFill>
                <a:effectLst/>
                <a:uLnTx/>
                <a:uFillTx/>
                <a:latin typeface="Source Sans Pro" charset="0"/>
                <a:ea typeface="Source Sans Pro" charset="0"/>
              </a:rPr>
              <a:t>of the major dangers of laser light is hazards from beams entering the eye. The eye is the organ most sensitive to light. Just as a magnifying glass can </a:t>
            </a:r>
            <a:r>
              <a:rPr kumimoji="0" lang="en-US" sz="1700" b="0" i="0" u="none" strike="noStrike" kern="1200" cap="none" spc="0" normalizeH="0" baseline="0" noProof="0" dirty="0" smtClean="0">
                <a:ln>
                  <a:noFill/>
                </a:ln>
                <a:solidFill>
                  <a:srgbClr val="59280F"/>
                </a:solidFill>
                <a:effectLst/>
                <a:uLnTx/>
                <a:uFillTx/>
                <a:latin typeface="Source Sans Pro" charset="0"/>
                <a:ea typeface="Source Sans Pro" charset="0"/>
              </a:rPr>
              <a:t>be used </a:t>
            </a:r>
            <a:r>
              <a:rPr kumimoji="0" lang="en-US" sz="1700" b="0" i="0" u="none" strike="noStrike" kern="1200" cap="none" spc="0" normalizeH="0" baseline="0" noProof="0" dirty="0" smtClean="0">
                <a:ln>
                  <a:noFill/>
                </a:ln>
                <a:solidFill>
                  <a:srgbClr val="59280F"/>
                </a:solidFill>
                <a:effectLst/>
                <a:uLnTx/>
                <a:uFillTx/>
                <a:latin typeface="Source Sans Pro" charset="0"/>
                <a:ea typeface="Source Sans Pro" charset="0"/>
              </a:rPr>
              <a:t>to focus the sun and burn wood, the lens in the human eye focuses the laser beam into a tiny spot than can burn the retina or damage other parts of </a:t>
            </a:r>
            <a:r>
              <a:rPr kumimoji="0" lang="en-US" sz="1700" b="0" i="0" u="none" strike="noStrike" kern="1200" cap="none" spc="0" normalizeH="0" baseline="0" noProof="0" dirty="0" smtClean="0">
                <a:ln>
                  <a:noFill/>
                </a:ln>
                <a:solidFill>
                  <a:srgbClr val="59280F"/>
                </a:solidFill>
                <a:effectLst/>
                <a:uLnTx/>
                <a:uFillTx/>
                <a:latin typeface="Source Sans Pro" charset="0"/>
                <a:ea typeface="Source Sans Pro" charset="0"/>
              </a:rPr>
              <a:t>the eye</a:t>
            </a:r>
            <a:r>
              <a:rPr kumimoji="0" lang="en-US" sz="1700" b="0" i="0" u="none" strike="noStrike" kern="1200" cap="none" spc="0" normalizeH="0" baseline="0" noProof="0" dirty="0" smtClean="0">
                <a:ln>
                  <a:noFill/>
                </a:ln>
                <a:solidFill>
                  <a:srgbClr val="59280F"/>
                </a:solidFill>
                <a:effectLst/>
                <a:uLnTx/>
                <a:uFillTx/>
                <a:latin typeface="Source Sans Pro" charset="0"/>
                <a:ea typeface="Source Sans Pro" charset="0"/>
              </a:rPr>
              <a:t>. A laser beam with low divergence entering the eye can be focused down to an area 10 to 20 microns in diameter</a:t>
            </a:r>
            <a:r>
              <a:rPr kumimoji="0" lang="en-US" sz="1700" b="0" i="0" u="none" strike="noStrike" kern="1200" cap="none" spc="0" normalizeH="0" baseline="0" noProof="0" dirty="0" smtClean="0">
                <a:ln>
                  <a:noFill/>
                </a:ln>
                <a:solidFill>
                  <a:srgbClr val="59280F"/>
                </a:solidFill>
                <a:effectLst/>
                <a:uLnTx/>
                <a:uFillTx/>
                <a:latin typeface="Source Sans Pro" charset="0"/>
                <a:ea typeface="Source Sans Pro" charset="0"/>
              </a:rPr>
              <a:t>. Most eye injuries occur during alignment.</a:t>
            </a:r>
          </a:p>
        </p:txBody>
      </p:sp>
      <p:sp>
        <p:nvSpPr>
          <p:cNvPr id="4" name="Slide Number Placeholder 3"/>
          <p:cNvSpPr>
            <a:spLocks noGrp="1"/>
          </p:cNvSpPr>
          <p:nvPr>
            <p:ph type="sldNum" sz="quarter" idx="10"/>
          </p:nvPr>
        </p:nvSpPr>
        <p:spPr/>
        <p:txBody>
          <a:bodyPr/>
          <a:lstStyle/>
          <a:p>
            <a:fld id="{4C8DA8F2-7FE2-9D4A-ADC6-9060F7504AC5}" type="slidenum">
              <a:rPr lang="en-US" smtClean="0"/>
              <a:t>25</a:t>
            </a:fld>
            <a:endParaRPr lang="en-US"/>
          </a:p>
        </p:txBody>
      </p:sp>
    </p:spTree>
    <p:extLst>
      <p:ext uri="{BB962C8B-B14F-4D97-AF65-F5344CB8AC3E}">
        <p14:creationId xmlns:p14="http://schemas.microsoft.com/office/powerpoint/2010/main" val="1310189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the</a:t>
            </a:r>
            <a:r>
              <a:rPr lang="en-US" baseline="0" dirty="0" smtClean="0"/>
              <a:t> biological effect that lasers can have on the eye at various wavelengths.</a:t>
            </a:r>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26</a:t>
            </a:fld>
            <a:endParaRPr lang="en-US"/>
          </a:p>
        </p:txBody>
      </p:sp>
    </p:spTree>
    <p:extLst>
      <p:ext uri="{BB962C8B-B14F-4D97-AF65-F5344CB8AC3E}">
        <p14:creationId xmlns:p14="http://schemas.microsoft.com/office/powerpoint/2010/main" val="439218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Lasers can harm the skin via photochemical or thermal burns. Depending on the wavelength, the beam may penetrate both the epidermis and the dermis. The epidermis is the outermost living layer of skin. Far and Mid-ultraviolet are absorbed by the epidermis. A sunburn may result from short-term exposure to the beam. UV exposure is also associated with an increased risk of developing skin cancer and premature aging of the skin.</a:t>
            </a:r>
          </a:p>
          <a:p>
            <a:endParaRPr lang="en-US" dirty="0" smtClean="0"/>
          </a:p>
          <a:p>
            <a:r>
              <a:rPr lang="en-US" dirty="0" smtClean="0"/>
              <a:t>Carbon dioxide and other infrared lasers are most commonly associated with thermal burns, since this wavelength range may penetrate deeply into skin tissue. The resulting burn may be first degree, second degree, or third degree. Some individuals are photosensitive or may be taking prescription drugs that induce photo-sensitivity. Particular attention must be given to the effect of these drugs, including some antibiotics and fungicides, on the individual taking the medication and working with or around lasers.</a:t>
            </a:r>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27</a:t>
            </a:fld>
            <a:endParaRPr lang="en-US"/>
          </a:p>
        </p:txBody>
      </p:sp>
    </p:spTree>
    <p:extLst>
      <p:ext uri="{BB962C8B-B14F-4D97-AF65-F5344CB8AC3E}">
        <p14:creationId xmlns:p14="http://schemas.microsoft.com/office/powerpoint/2010/main" val="1458005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a few examples of the biological effect that lasers can have on the skin at various wavelengths.</a:t>
            </a:r>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28</a:t>
            </a:fld>
            <a:endParaRPr lang="en-US"/>
          </a:p>
        </p:txBody>
      </p:sp>
    </p:spTree>
    <p:extLst>
      <p:ext uri="{BB962C8B-B14F-4D97-AF65-F5344CB8AC3E}">
        <p14:creationId xmlns:p14="http://schemas.microsoft.com/office/powerpoint/2010/main" val="2447036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Non-beam hazards are a class of hazards that do not result from direct human exposure to a laser beam.  These hazards are associated with components of a laser system, materials used to generate the laser beam,</a:t>
            </a:r>
            <a:r>
              <a:rPr lang="en-US" baseline="0" dirty="0" smtClean="0"/>
              <a:t> and materials generated when the laser beam interacts with a </a:t>
            </a:r>
            <a:r>
              <a:rPr lang="en-US" baseline="0" dirty="0" smtClean="0"/>
              <a:t>target. </a:t>
            </a:r>
            <a:r>
              <a:rPr lang="en-US" dirty="0" smtClean="0"/>
              <a:t>A </a:t>
            </a:r>
            <a:r>
              <a:rPr lang="en-US" dirty="0" smtClean="0"/>
              <a:t>few of the most common types</a:t>
            </a:r>
            <a:r>
              <a:rPr lang="en-US" baseline="0" dirty="0" smtClean="0"/>
              <a:t> of non-beam related hazards are chemical, secondary, and electrical hazards. </a:t>
            </a:r>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29</a:t>
            </a:fld>
            <a:endParaRPr lang="en-US"/>
          </a:p>
        </p:txBody>
      </p:sp>
    </p:spTree>
    <p:extLst>
      <p:ext uri="{BB962C8B-B14F-4D97-AF65-F5344CB8AC3E}">
        <p14:creationId xmlns:p14="http://schemas.microsoft.com/office/powerpoint/2010/main" val="355572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Laser </a:t>
            </a:r>
            <a:r>
              <a:rPr lang="en-US" baseline="0" dirty="0" smtClean="0"/>
              <a:t>is an acronym of Light Amplification by Stimulated Emission of Radiation.  Lasers are devices that produce radiant energy predominantly by stimulated </a:t>
            </a:r>
            <a:r>
              <a:rPr lang="en-US" baseline="0" dirty="0" smtClean="0"/>
              <a:t>emission. The </a:t>
            </a:r>
            <a:r>
              <a:rPr lang="en-US" baseline="0" dirty="0" smtClean="0"/>
              <a:t>light emitted by a laser is non-ionizing, electromagnetic radiation.</a:t>
            </a:r>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3</a:t>
            </a:fld>
            <a:endParaRPr lang="en-US"/>
          </a:p>
        </p:txBody>
      </p:sp>
    </p:spTree>
    <p:extLst>
      <p:ext uri="{BB962C8B-B14F-4D97-AF65-F5344CB8AC3E}">
        <p14:creationId xmlns:p14="http://schemas.microsoft.com/office/powerpoint/2010/main" val="1732658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Control</a:t>
            </a:r>
            <a:r>
              <a:rPr lang="en-US" baseline="0" dirty="0" smtClean="0"/>
              <a:t> measures should be implemented whenever possible.  Engineering controls, administrative controls, non-beam related hazard controls, and personal protective equipment are all very important to incorporate into your practice when operating a laser.</a:t>
            </a:r>
          </a:p>
        </p:txBody>
      </p:sp>
      <p:sp>
        <p:nvSpPr>
          <p:cNvPr id="4" name="Slide Number Placeholder 3"/>
          <p:cNvSpPr>
            <a:spLocks noGrp="1"/>
          </p:cNvSpPr>
          <p:nvPr>
            <p:ph type="sldNum" sz="quarter" idx="10"/>
          </p:nvPr>
        </p:nvSpPr>
        <p:spPr/>
        <p:txBody>
          <a:bodyPr/>
          <a:lstStyle/>
          <a:p>
            <a:fld id="{4C8DA8F2-7FE2-9D4A-ADC6-9060F7504AC5}" type="slidenum">
              <a:rPr lang="en-US" smtClean="0"/>
              <a:t>30</a:t>
            </a:fld>
            <a:endParaRPr lang="en-US"/>
          </a:p>
        </p:txBody>
      </p:sp>
    </p:spTree>
    <p:extLst>
      <p:ext uri="{BB962C8B-B14F-4D97-AF65-F5344CB8AC3E}">
        <p14:creationId xmlns:p14="http://schemas.microsoft.com/office/powerpoint/2010/main" val="1243529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Engineering Controls are devices that are incorporated into the laser systems and are deigned to limit accidental exposure to the laser beams.</a:t>
            </a:r>
            <a:r>
              <a:rPr lang="en-US" baseline="0" dirty="0" smtClean="0"/>
              <a:t>  </a:t>
            </a:r>
            <a:r>
              <a:rPr lang="en-US" dirty="0" smtClean="0"/>
              <a:t>Implementing</a:t>
            </a:r>
            <a:r>
              <a:rPr lang="en-US" baseline="0" dirty="0" smtClean="0"/>
              <a:t> engineering controls </a:t>
            </a:r>
            <a:r>
              <a:rPr lang="en-US" baseline="0" dirty="0" smtClean="0"/>
              <a:t>is the best way to reduce hazards when working with lasers.  Some engineering controls that can be implemented are: </a:t>
            </a:r>
            <a:r>
              <a:rPr lang="en-US" baseline="0" dirty="0" smtClean="0"/>
              <a:t>providing </a:t>
            </a:r>
            <a:r>
              <a:rPr lang="en-US" baseline="0" dirty="0" smtClean="0"/>
              <a:t>the laser with protective housing, </a:t>
            </a:r>
            <a:r>
              <a:rPr lang="en-US" baseline="0" dirty="0" smtClean="0"/>
              <a:t>installing </a:t>
            </a:r>
            <a:r>
              <a:rPr lang="en-US" baseline="0" dirty="0" smtClean="0"/>
              <a:t>interlocks, use </a:t>
            </a:r>
            <a:r>
              <a:rPr lang="en-US" baseline="0" dirty="0" smtClean="0"/>
              <a:t>an aperture </a:t>
            </a:r>
            <a:r>
              <a:rPr lang="en-US" baseline="0" dirty="0" smtClean="0"/>
              <a:t>beam block, </a:t>
            </a:r>
            <a:r>
              <a:rPr lang="en-US" baseline="0" dirty="0" smtClean="0"/>
              <a:t>and the use </a:t>
            </a:r>
            <a:r>
              <a:rPr lang="en-US" baseline="0" dirty="0" smtClean="0"/>
              <a:t>of warning lights</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4C8DA8F2-7FE2-9D4A-ADC6-9060F7504AC5}" type="slidenum">
              <a:rPr lang="en-US" smtClean="0"/>
              <a:t>31</a:t>
            </a:fld>
            <a:endParaRPr lang="en-US"/>
          </a:p>
        </p:txBody>
      </p:sp>
    </p:spTree>
    <p:extLst>
      <p:ext uri="{BB962C8B-B14F-4D97-AF65-F5344CB8AC3E}">
        <p14:creationId xmlns:p14="http://schemas.microsoft.com/office/powerpoint/2010/main" val="874770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examples of engineering controls are window covering, emergency stop, marking off the Nominal Hazard Zone, and creating entryway controls.  For more detailed control measures, refer to the Rowan University Laser Safety Manual or consult with the Laser Safety Officer.</a:t>
            </a:r>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32</a:t>
            </a:fld>
            <a:endParaRPr lang="en-US"/>
          </a:p>
        </p:txBody>
      </p:sp>
    </p:spTree>
    <p:extLst>
      <p:ext uri="{BB962C8B-B14F-4D97-AF65-F5344CB8AC3E}">
        <p14:creationId xmlns:p14="http://schemas.microsoft.com/office/powerpoint/2010/main" val="1495049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Administrative Controls are methods or instructions which specify operating procedures and rules that supplement engineering controls.</a:t>
            </a:r>
            <a:r>
              <a:rPr lang="en-US" baseline="0" dirty="0" smtClean="0"/>
              <a:t>  </a:t>
            </a:r>
            <a:r>
              <a:rPr lang="en-US" dirty="0" smtClean="0"/>
              <a:t>Some administrative controls are completing training, restricting access to the room where the laser is stored and used, requiring all users to obtain permission prior to ever working with the laser, and identifying hazards with signs and labels.</a:t>
            </a:r>
          </a:p>
        </p:txBody>
      </p:sp>
      <p:sp>
        <p:nvSpPr>
          <p:cNvPr id="4" name="Slide Number Placeholder 3"/>
          <p:cNvSpPr>
            <a:spLocks noGrp="1"/>
          </p:cNvSpPr>
          <p:nvPr>
            <p:ph type="sldNum" sz="quarter" idx="10"/>
          </p:nvPr>
        </p:nvSpPr>
        <p:spPr/>
        <p:txBody>
          <a:bodyPr/>
          <a:lstStyle/>
          <a:p>
            <a:fld id="{4C8DA8F2-7FE2-9D4A-ADC6-9060F7504AC5}" type="slidenum">
              <a:rPr lang="en-US" smtClean="0"/>
              <a:t>33</a:t>
            </a:fld>
            <a:endParaRPr lang="en-US"/>
          </a:p>
        </p:txBody>
      </p:sp>
    </p:spTree>
    <p:extLst>
      <p:ext uri="{BB962C8B-B14F-4D97-AF65-F5344CB8AC3E}">
        <p14:creationId xmlns:p14="http://schemas.microsoft.com/office/powerpoint/2010/main" val="2277798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smtClean="0">
                <a:ln>
                  <a:noFill/>
                </a:ln>
                <a:solidFill>
                  <a:srgbClr val="FFBF21"/>
                </a:solidFill>
                <a:effectLst/>
                <a:uLnTx/>
                <a:uFillTx/>
                <a:latin typeface="Source Sans Pro" charset="0"/>
                <a:ea typeface="Source Sans Pro" charset="0"/>
              </a:rPr>
              <a:t>Way to </a:t>
            </a:r>
            <a:r>
              <a:rPr kumimoji="0" lang="en-US" sz="3000" b="0" i="0" u="none" strike="noStrike" kern="1200" cap="none" spc="0" normalizeH="0" baseline="0" noProof="0" dirty="0" smtClean="0">
                <a:ln>
                  <a:noFill/>
                </a:ln>
                <a:solidFill>
                  <a:srgbClr val="FFBF21"/>
                </a:solidFill>
                <a:effectLst/>
                <a:uLnTx/>
                <a:uFillTx/>
                <a:latin typeface="Source Sans Pro" charset="0"/>
                <a:ea typeface="Source Sans Pro" charset="0"/>
              </a:rPr>
              <a:t>reduce Chemical hazards:</a:t>
            </a:r>
          </a:p>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Mix chemicals in a fume hood</a:t>
            </a:r>
          </a:p>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Wear Personal Protective Equipment (PPE)</a:t>
            </a:r>
          </a:p>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Use </a:t>
            </a: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secondary </a:t>
            </a: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containment</a:t>
            </a:r>
          </a:p>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Review Safety Data Sheets (SDS)</a:t>
            </a:r>
          </a:p>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Store </a:t>
            </a: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in ventilated gas </a:t>
            </a: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cabinets</a:t>
            </a:r>
          </a:p>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Use </a:t>
            </a: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halogen detection and alarm systems or halogen gas scrubbers in rare </a:t>
            </a: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cases</a:t>
            </a:r>
          </a:p>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Prevent </a:t>
            </a: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from inhaling </a:t>
            </a:r>
            <a:endPar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endParaRPr>
          </a:p>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Ventilate adequately</a:t>
            </a:r>
          </a:p>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Use </a:t>
            </a: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local exhaust systems</a:t>
            </a:r>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34</a:t>
            </a:fld>
            <a:endParaRPr lang="en-US"/>
          </a:p>
        </p:txBody>
      </p:sp>
    </p:spTree>
    <p:extLst>
      <p:ext uri="{BB962C8B-B14F-4D97-AF65-F5344CB8AC3E}">
        <p14:creationId xmlns:p14="http://schemas.microsoft.com/office/powerpoint/2010/main" val="879714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0" i="0" u="none" strike="noStrike" kern="1200" cap="none" spc="0" normalizeH="0" baseline="0" noProof="0" dirty="0" smtClean="0">
                <a:ln>
                  <a:noFill/>
                </a:ln>
                <a:solidFill>
                  <a:srgbClr val="FFBF21"/>
                </a:solidFill>
                <a:effectLst/>
                <a:uLnTx/>
                <a:uFillTx/>
                <a:latin typeface="Source Sans Pro" charset="0"/>
                <a:ea typeface="Source Sans Pro" charset="0"/>
              </a:rPr>
              <a:t>Ways to reduce explosion hazards</a:t>
            </a: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a:t>
            </a:r>
          </a:p>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Enclose </a:t>
            </a: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high-pressure arc lamps, filament lamps, and capacitor banks in a housing that can withstand the maximum explosive </a:t>
            </a: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pressure.  </a:t>
            </a:r>
          </a:p>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Enclose </a:t>
            </a: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or equivalently protect the laser target and elements of the optical train which may shatter during laser </a:t>
            </a: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operation</a:t>
            </a:r>
          </a:p>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Be </a:t>
            </a: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aware of the possibility of explosive reactions from chemical laser </a:t>
            </a: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reactants</a:t>
            </a:r>
          </a:p>
          <a:p>
            <a:pPr marL="9144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Ways to prevent Fire:</a:t>
            </a:r>
          </a:p>
          <a:p>
            <a:pPr marL="9144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Separate flammables</a:t>
            </a:r>
          </a:p>
          <a:p>
            <a:pPr marL="9144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Construct </a:t>
            </a: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with fire resistant </a:t>
            </a: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materials</a:t>
            </a:r>
          </a:p>
          <a:p>
            <a:pPr marL="9144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Keep </a:t>
            </a: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fire extinguishers </a:t>
            </a: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nearby</a:t>
            </a:r>
          </a:p>
          <a:p>
            <a:pPr marL="91440" marR="0" lvl="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Shield </a:t>
            </a: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against radiation (x-ray, plasma, radiofrequency, and microwaves)</a:t>
            </a:r>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35</a:t>
            </a:fld>
            <a:endParaRPr lang="en-US"/>
          </a:p>
        </p:txBody>
      </p:sp>
    </p:spTree>
    <p:extLst>
      <p:ext uri="{BB962C8B-B14F-4D97-AF65-F5344CB8AC3E}">
        <p14:creationId xmlns:p14="http://schemas.microsoft.com/office/powerpoint/2010/main" val="39722437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leading cause of laser</a:t>
            </a:r>
            <a:r>
              <a:rPr lang="en-US" baseline="0" dirty="0" smtClean="0"/>
              <a:t> related deaths are caused by Electrical Hazards.</a:t>
            </a:r>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36</a:t>
            </a:fld>
            <a:endParaRPr lang="en-US"/>
          </a:p>
        </p:txBody>
      </p:sp>
    </p:spTree>
    <p:extLst>
      <p:ext uri="{BB962C8B-B14F-4D97-AF65-F5344CB8AC3E}">
        <p14:creationId xmlns:p14="http://schemas.microsoft.com/office/powerpoint/2010/main" val="39462851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0" i="0" u="none" strike="noStrike" kern="1200" cap="none" spc="0" normalizeH="0" baseline="0" noProof="0" dirty="0" smtClean="0">
                <a:ln>
                  <a:noFill/>
                </a:ln>
                <a:solidFill>
                  <a:srgbClr val="FFBF21"/>
                </a:solidFill>
                <a:effectLst/>
                <a:uLnTx/>
                <a:uFillTx/>
                <a:latin typeface="Source Sans Pro" charset="0"/>
                <a:ea typeface="Source Sans Pro" charset="0"/>
              </a:rPr>
              <a:t>Ways to prevent Electrical Hazards include: </a:t>
            </a: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eliminating </a:t>
            </a: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contact with high voltage, arrange for repairs, lockout/</a:t>
            </a:r>
            <a:r>
              <a:rPr kumimoji="0" lang="en-US" sz="2700" b="0" i="0" u="none" strike="noStrike" kern="1200" cap="none" spc="0" normalizeH="0" baseline="0" noProof="0" dirty="0" err="1" smtClean="0">
                <a:ln>
                  <a:noFill/>
                </a:ln>
                <a:solidFill>
                  <a:srgbClr val="59280F"/>
                </a:solidFill>
                <a:effectLst/>
                <a:uLnTx/>
                <a:uFillTx/>
                <a:latin typeface="Source Sans Pro" charset="0"/>
                <a:ea typeface="Source Sans Pro" charset="0"/>
              </a:rPr>
              <a:t>tagout</a:t>
            </a: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 inspect cords and plugs, ground all equipment, complete </a:t>
            </a: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training.  </a:t>
            </a:r>
            <a:r>
              <a:rPr kumimoji="0" lang="en-US" sz="2700" b="0" i="0" u="none" strike="noStrike" kern="1200" cap="none" spc="0" normalizeH="0" baseline="0" noProof="0" dirty="0" smtClean="0">
                <a:ln>
                  <a:noFill/>
                </a:ln>
                <a:solidFill>
                  <a:srgbClr val="FFBF21"/>
                </a:solidFill>
                <a:effectLst/>
                <a:uLnTx/>
                <a:uFillTx/>
                <a:latin typeface="Source Sans Pro" charset="0"/>
                <a:ea typeface="Source Sans Pro" charset="0"/>
              </a:rPr>
              <a:t>If </a:t>
            </a:r>
            <a:r>
              <a:rPr kumimoji="0" lang="en-US" sz="2700" b="0" i="0" u="none" strike="noStrike" kern="1200" cap="none" spc="0" normalizeH="0" baseline="0" noProof="0" dirty="0" smtClean="0">
                <a:ln>
                  <a:noFill/>
                </a:ln>
                <a:solidFill>
                  <a:srgbClr val="FFBF21"/>
                </a:solidFill>
                <a:effectLst/>
                <a:uLnTx/>
                <a:uFillTx/>
                <a:latin typeface="Source Sans Pro" charset="0"/>
                <a:ea typeface="Source Sans Pro" charset="0"/>
              </a:rPr>
              <a:t>someone is electrocuted immediately </a:t>
            </a:r>
            <a:r>
              <a:rPr kumimoji="0" lang="en-US" sz="2700" b="0" i="0" u="none" strike="noStrike" kern="1200" cap="none" spc="0" normalizeH="0" baseline="0" noProof="0" dirty="0" smtClean="0">
                <a:ln>
                  <a:noFill/>
                </a:ln>
                <a:solidFill>
                  <a:srgbClr val="59280F"/>
                </a:solidFill>
                <a:effectLst/>
                <a:uLnTx/>
                <a:uFillTx/>
                <a:latin typeface="Source Sans Pro" charset="0"/>
                <a:ea typeface="Source Sans Pro" charset="0"/>
              </a:rPr>
              <a:t>kill the circuit.  Call 9-1-1, use nonconductor to remove victim, then initiate CPR.</a:t>
            </a:r>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37</a:t>
            </a:fld>
            <a:endParaRPr lang="en-US"/>
          </a:p>
        </p:txBody>
      </p:sp>
    </p:spTree>
    <p:extLst>
      <p:ext uri="{BB962C8B-B14F-4D97-AF65-F5344CB8AC3E}">
        <p14:creationId xmlns:p14="http://schemas.microsoft.com/office/powerpoint/2010/main" val="153952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 Protective Equipment is the last line of defense when attempting to prevent injury from lasers.</a:t>
            </a:r>
            <a:r>
              <a:rPr lang="en-US" baseline="0" dirty="0" smtClean="0"/>
              <a:t> A hazard assessment must be completed and documented in the Standard Operating Procedures for each laser and procedure. The Standard Operating Procedure requires necessary PPE to be listed and used whenever the laser is in operation.</a:t>
            </a:r>
            <a:endParaRPr lang="en-US" dirty="0" smtClean="0"/>
          </a:p>
        </p:txBody>
      </p:sp>
      <p:sp>
        <p:nvSpPr>
          <p:cNvPr id="4" name="Slide Number Placeholder 3"/>
          <p:cNvSpPr>
            <a:spLocks noGrp="1"/>
          </p:cNvSpPr>
          <p:nvPr>
            <p:ph type="sldNum" sz="quarter" idx="10"/>
          </p:nvPr>
        </p:nvSpPr>
        <p:spPr/>
        <p:txBody>
          <a:bodyPr/>
          <a:lstStyle/>
          <a:p>
            <a:fld id="{4C8DA8F2-7FE2-9D4A-ADC6-9060F7504AC5}" type="slidenum">
              <a:rPr lang="en-US" smtClean="0"/>
              <a:t>38</a:t>
            </a:fld>
            <a:endParaRPr lang="en-US"/>
          </a:p>
        </p:txBody>
      </p:sp>
    </p:spTree>
    <p:extLst>
      <p:ext uri="{BB962C8B-B14F-4D97-AF65-F5344CB8AC3E}">
        <p14:creationId xmlns:p14="http://schemas.microsoft.com/office/powerpoint/2010/main" val="3629039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choosing eyewear or face shielding, it is important to be sure that you have proper protection.  The eyewear selected should be</a:t>
            </a:r>
            <a:r>
              <a:rPr lang="en-US" baseline="0" dirty="0" smtClean="0"/>
              <a:t> in accordance with the wave length and recommended optical density of the laser you are working with.</a:t>
            </a:r>
            <a:endParaRPr lang="en-US" dirty="0" smtClean="0"/>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39</a:t>
            </a:fld>
            <a:endParaRPr lang="en-US"/>
          </a:p>
        </p:txBody>
      </p:sp>
    </p:spTree>
    <p:extLst>
      <p:ext uri="{BB962C8B-B14F-4D97-AF65-F5344CB8AC3E}">
        <p14:creationId xmlns:p14="http://schemas.microsoft.com/office/powerpoint/2010/main" val="953536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smtClean="0">
                <a:ln>
                  <a:noFill/>
                </a:ln>
                <a:solidFill>
                  <a:srgbClr val="59280F"/>
                </a:solidFill>
                <a:effectLst/>
                <a:uLnTx/>
                <a:uFillTx/>
                <a:latin typeface="Source Sans Pro" charset="0"/>
                <a:ea typeface="Source Sans Pro" charset="0"/>
              </a:rPr>
              <a:t>Albert Einstein theorized and proposed that a photon passing near an excited electron of the same energy would cause the approached electron to return to its ground state and in so releasing a photon of light.  Two identical photons would exist and travel as a coherent pair in the exact same direction.  This mechanism would be repeated over and over again as each of the triggered photons approached other excited electrons.</a:t>
            </a:r>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4</a:t>
            </a:fld>
            <a:endParaRPr lang="en-US"/>
          </a:p>
        </p:txBody>
      </p:sp>
    </p:spTree>
    <p:extLst>
      <p:ext uri="{BB962C8B-B14F-4D97-AF65-F5344CB8AC3E}">
        <p14:creationId xmlns:p14="http://schemas.microsoft.com/office/powerpoint/2010/main" val="4216980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Rowan University Laser Safety Training has been developed to assist laser users in understanding how lasers work, how lasers are classified, hazards during laser use, and control measures to reduce the risk of hazards.</a:t>
            </a:r>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40</a:t>
            </a:fld>
            <a:endParaRPr lang="en-US"/>
          </a:p>
        </p:txBody>
      </p:sp>
    </p:spTree>
    <p:extLst>
      <p:ext uri="{BB962C8B-B14F-4D97-AF65-F5344CB8AC3E}">
        <p14:creationId xmlns:p14="http://schemas.microsoft.com/office/powerpoint/2010/main" val="2873364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single most common laser</a:t>
            </a:r>
            <a:r>
              <a:rPr lang="en-US" baseline="0" dirty="0" smtClean="0"/>
              <a:t> related injury is unanticipated eye exposure during alignment.  Eyewear must be worn at all times when operating a laser.  Additionally, the leading cause of death related to lasers is electric shock or injury.  Use the least amount of power or energy whenever possible and use safe practices whenever near the electrical connection.</a:t>
            </a:r>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41</a:t>
            </a:fld>
            <a:endParaRPr lang="en-US"/>
          </a:p>
        </p:txBody>
      </p:sp>
    </p:spTree>
    <p:extLst>
      <p:ext uri="{BB962C8B-B14F-4D97-AF65-F5344CB8AC3E}">
        <p14:creationId xmlns:p14="http://schemas.microsoft.com/office/powerpoint/2010/main" val="30578752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Creating good practices when working with lasers will reduce your risk for injury.  Remember to always use minimal power</a:t>
            </a:r>
            <a:r>
              <a:rPr lang="en-US" baseline="0" dirty="0" smtClean="0"/>
              <a:t> when possible, wear appropriate eyewear whenever operating a laser, and follow standard operating procedures.</a:t>
            </a:r>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42</a:t>
            </a:fld>
            <a:endParaRPr lang="en-US"/>
          </a:p>
        </p:txBody>
      </p:sp>
    </p:spTree>
    <p:extLst>
      <p:ext uri="{BB962C8B-B14F-4D97-AF65-F5344CB8AC3E}">
        <p14:creationId xmlns:p14="http://schemas.microsoft.com/office/powerpoint/2010/main" val="17367003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information on laser</a:t>
            </a:r>
            <a:r>
              <a:rPr lang="en-US" baseline="0" dirty="0" smtClean="0"/>
              <a:t> safety</a:t>
            </a:r>
            <a:r>
              <a:rPr lang="en-US" dirty="0" smtClean="0"/>
              <a:t>,</a:t>
            </a:r>
            <a:r>
              <a:rPr lang="en-US" baseline="0" dirty="0" smtClean="0"/>
              <a:t> see the Rowan University Laser Safety Manual or contact Environmental Health and Safety.</a:t>
            </a:r>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43</a:t>
            </a:fld>
            <a:endParaRPr lang="en-US"/>
          </a:p>
        </p:txBody>
      </p:sp>
    </p:spTree>
    <p:extLst>
      <p:ext uri="{BB962C8B-B14F-4D97-AF65-F5344CB8AC3E}">
        <p14:creationId xmlns:p14="http://schemas.microsoft.com/office/powerpoint/2010/main" val="1263788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basic understanding of how a laser operates helps in understanding the hazards when using a laser device.</a:t>
            </a:r>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5</a:t>
            </a:fld>
            <a:endParaRPr lang="en-US"/>
          </a:p>
        </p:txBody>
      </p:sp>
    </p:spTree>
    <p:extLst>
      <p:ext uri="{BB962C8B-B14F-4D97-AF65-F5344CB8AC3E}">
        <p14:creationId xmlns:p14="http://schemas.microsoft.com/office/powerpoint/2010/main" val="3045680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electron has a natural orbit that it occupies, but if you energize an atom, you can move its electrons to higher orbitals. A photon is produced whenever an electron in a higher-than-normal orbit falls back to its normal orbit. During the fall from high energy to normal energy, the electron emits a photon,</a:t>
            </a:r>
            <a:r>
              <a:rPr lang="en-US" baseline="0" dirty="0" smtClean="0"/>
              <a:t> </a:t>
            </a:r>
            <a:r>
              <a:rPr lang="en-US" dirty="0" smtClean="0"/>
              <a:t>a packet of energy,</a:t>
            </a:r>
            <a:r>
              <a:rPr lang="en-US" baseline="0" dirty="0" smtClean="0"/>
              <a:t> </a:t>
            </a:r>
            <a:r>
              <a:rPr lang="en-US" dirty="0" smtClean="0"/>
              <a:t>with very specific characteristics</a:t>
            </a:r>
            <a:r>
              <a:rPr lang="en-US" baseline="0" dirty="0" smtClean="0"/>
              <a:t> such as </a:t>
            </a:r>
            <a:r>
              <a:rPr lang="en-US" dirty="0" smtClean="0"/>
              <a:t>frequency or color</a:t>
            </a:r>
            <a:r>
              <a:rPr lang="en-US" baseline="0" dirty="0" smtClean="0"/>
              <a:t> which </a:t>
            </a:r>
            <a:r>
              <a:rPr lang="en-US" dirty="0" smtClean="0"/>
              <a:t>match exactly to the distance the electron falls.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6</a:t>
            </a:fld>
            <a:endParaRPr lang="en-US"/>
          </a:p>
        </p:txBody>
      </p:sp>
    </p:spTree>
    <p:extLst>
      <p:ext uri="{BB962C8B-B14F-4D97-AF65-F5344CB8AC3E}">
        <p14:creationId xmlns:p14="http://schemas.microsoft.com/office/powerpoint/2010/main" val="721248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relationship between wavelength and frequency is straightforward, their product is equal to the speed of the wave. Since energy goes up as the frequency increases, the energy is directly proportional to the frequency. When the energy increases the wavelength decreases and vice versa. That is, energy is inversely proportional to wavelength.</a:t>
            </a:r>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7</a:t>
            </a:fld>
            <a:endParaRPr lang="en-US"/>
          </a:p>
        </p:txBody>
      </p:sp>
    </p:spTree>
    <p:extLst>
      <p:ext uri="{BB962C8B-B14F-4D97-AF65-F5344CB8AC3E}">
        <p14:creationId xmlns:p14="http://schemas.microsoft.com/office/powerpoint/2010/main" val="3145638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electromagnetic spectrum can be expressed in terms of energy, wavelength or frequency. Radio waves are the least energetic kind of photons, have longer wavelengths, and lower frequency.</a:t>
            </a:r>
            <a:r>
              <a:rPr lang="en-US" baseline="0" dirty="0" smtClean="0"/>
              <a:t> </a:t>
            </a:r>
            <a:r>
              <a:rPr lang="en-US" dirty="0" smtClean="0"/>
              <a:t>Gamma rays are the most energetic kind of photons, have shorter wavelengths, and higher frequency.</a:t>
            </a:r>
            <a:r>
              <a:rPr lang="en-US" baseline="0" dirty="0" smtClean="0"/>
              <a:t> </a:t>
            </a:r>
            <a:r>
              <a:rPr lang="en-US" dirty="0" smtClean="0"/>
              <a:t>Each way of thinking about the electromagnetic</a:t>
            </a:r>
            <a:r>
              <a:rPr lang="en-US" baseline="0" dirty="0" smtClean="0"/>
              <a:t> </a:t>
            </a:r>
            <a:r>
              <a:rPr lang="en-US" dirty="0" smtClean="0"/>
              <a:t>spectrum is related to the others in a precise mathematical way.</a:t>
            </a:r>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8</a:t>
            </a:fld>
            <a:endParaRPr lang="en-US"/>
          </a:p>
        </p:txBody>
      </p:sp>
    </p:spTree>
    <p:extLst>
      <p:ext uri="{BB962C8B-B14F-4D97-AF65-F5344CB8AC3E}">
        <p14:creationId xmlns:p14="http://schemas.microsoft.com/office/powerpoint/2010/main" val="4084890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three main</a:t>
            </a:r>
            <a:r>
              <a:rPr lang="en-US" baseline="0" dirty="0" smtClean="0"/>
              <a:t> components of lasers are active material, an energy source, and a resonance cavity. </a:t>
            </a:r>
            <a:r>
              <a:rPr lang="en-US" dirty="0" smtClean="0"/>
              <a:t>Active Medium is the material in which the laser action takes place. The active medium may be solid crystals, liquid dyes, gases like carbon</a:t>
            </a:r>
            <a:r>
              <a:rPr lang="en-US" baseline="0" dirty="0" smtClean="0"/>
              <a:t> dioxide</a:t>
            </a:r>
            <a:r>
              <a:rPr lang="en-US" dirty="0" smtClean="0"/>
              <a:t>, or semiconductors. The</a:t>
            </a:r>
            <a:r>
              <a:rPr lang="en-US" baseline="0" dirty="0" smtClean="0"/>
              <a:t> </a:t>
            </a:r>
            <a:r>
              <a:rPr lang="en-US" dirty="0" smtClean="0"/>
              <a:t>Energy Source pumps the active centers from ground state to excited state to achieve population inversion. The pumping by the energy source can be optical, collision, or chemical depending on the active medium.</a:t>
            </a:r>
            <a:r>
              <a:rPr lang="en-US" baseline="0" dirty="0" smtClean="0"/>
              <a:t> </a:t>
            </a:r>
            <a:r>
              <a:rPr lang="en-US" dirty="0" smtClean="0"/>
              <a:t>The Resonance cavity consists of active medium enclosed between two mirrors one is highly reflective mirror and the other is partially </a:t>
            </a:r>
            <a:r>
              <a:rPr lang="en-US" dirty="0" err="1" smtClean="0"/>
              <a:t>transmissive</a:t>
            </a:r>
            <a:r>
              <a:rPr lang="en-US" dirty="0" smtClean="0"/>
              <a:t> mirror.</a:t>
            </a:r>
          </a:p>
          <a:p>
            <a:endParaRPr lang="en-US" dirty="0" smtClean="0"/>
          </a:p>
          <a:p>
            <a:r>
              <a:rPr lang="en-US" dirty="0" smtClean="0"/>
              <a:t>The laser output may be steady, as in continuous wave lasers, or pulsed.  A Q-switch in the optical path is a method of providing laser pulses of an extremely short time duration.  The Q-switch may use a rotating prism, a </a:t>
            </a:r>
            <a:r>
              <a:rPr lang="en-US" dirty="0" err="1" smtClean="0"/>
              <a:t>pockels</a:t>
            </a:r>
            <a:r>
              <a:rPr lang="en-US" dirty="0" smtClean="0"/>
              <a:t> cell or a shutter device to create the pulse.  Q-switched lasers may produce a high-peak-power laser pulse of a few nanoseconds duration.</a:t>
            </a:r>
          </a:p>
          <a:p>
            <a:endParaRPr lang="en-US" dirty="0"/>
          </a:p>
        </p:txBody>
      </p:sp>
      <p:sp>
        <p:nvSpPr>
          <p:cNvPr id="4" name="Slide Number Placeholder 3"/>
          <p:cNvSpPr>
            <a:spLocks noGrp="1"/>
          </p:cNvSpPr>
          <p:nvPr>
            <p:ph type="sldNum" sz="quarter" idx="10"/>
          </p:nvPr>
        </p:nvSpPr>
        <p:spPr/>
        <p:txBody>
          <a:bodyPr/>
          <a:lstStyle/>
          <a:p>
            <a:fld id="{4C8DA8F2-7FE2-9D4A-ADC6-9060F7504AC5}" type="slidenum">
              <a:rPr lang="en-US" smtClean="0"/>
              <a:t>9</a:t>
            </a:fld>
            <a:endParaRPr lang="en-US"/>
          </a:p>
        </p:txBody>
      </p:sp>
    </p:spTree>
    <p:extLst>
      <p:ext uri="{BB962C8B-B14F-4D97-AF65-F5344CB8AC3E}">
        <p14:creationId xmlns:p14="http://schemas.microsoft.com/office/powerpoint/2010/main" val="28119450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p:nvSpPr>
        <p:spPr>
          <a:xfrm>
            <a:off x="0" y="1759912"/>
            <a:ext cx="2776845" cy="1669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870200" y="1759912"/>
            <a:ext cx="9321800" cy="1669088"/>
          </a:xfrm>
          <a:solidFill>
            <a:schemeClr val="bg1"/>
          </a:solidFill>
        </p:spPr>
        <p:txBody>
          <a:bodyPr anchor="ctr" anchorCtr="0">
            <a:noAutofit/>
          </a:bodyPr>
          <a:lstStyle>
            <a:lvl1pPr algn="l">
              <a:defRPr sz="48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870200" y="3429001"/>
            <a:ext cx="9131300" cy="862200"/>
          </a:xfrm>
        </p:spPr>
        <p:txBody>
          <a:bodyPr lIns="137160" tIns="91440">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11" name="Picture 10"/>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1759912"/>
            <a:ext cx="2776845" cy="1660332"/>
          </a:xfrm>
          <a:prstGeom prst="rect">
            <a:avLst/>
          </a:prstGeom>
        </p:spPr>
      </p:pic>
      <p:sp>
        <p:nvSpPr>
          <p:cNvPr id="7" name="Content Placeholder 3"/>
          <p:cNvSpPr>
            <a:spLocks noGrp="1"/>
          </p:cNvSpPr>
          <p:nvPr>
            <p:ph sz="half" idx="2" hasCustomPrompt="1"/>
          </p:nvPr>
        </p:nvSpPr>
        <p:spPr>
          <a:xfrm>
            <a:off x="2870200" y="4999953"/>
            <a:ext cx="5098960" cy="1353599"/>
          </a:xfrm>
        </p:spPr>
        <p:txBody>
          <a:bodyPr anchor="b" anchorCtr="0">
            <a:normAutofit/>
          </a:bodyPr>
          <a:lstStyle>
            <a:lvl1pPr marL="91440" indent="0">
              <a:lnSpc>
                <a:spcPct val="100000"/>
              </a:lnSpc>
              <a:spcBef>
                <a:spcPts val="0"/>
              </a:spcBef>
              <a:buFontTx/>
              <a:buNone/>
              <a:defRPr sz="1100" baseline="0">
                <a:solidFill>
                  <a:schemeClr val="bg1"/>
                </a:solidFill>
              </a:defRPr>
            </a:lvl1pPr>
            <a:lvl5pPr>
              <a:spcBef>
                <a:spcPts val="0"/>
              </a:spcBef>
              <a:defRPr/>
            </a:lvl5pPr>
          </a:lstStyle>
          <a:p>
            <a:r>
              <a:rPr lang="en-US" sz="1200" b="0" i="0" dirty="0" smtClean="0">
                <a:solidFill>
                  <a:schemeClr val="bg1"/>
                </a:solidFill>
                <a:latin typeface="Source Sans Pro" charset="0"/>
                <a:ea typeface="Source Sans Pro" charset="0"/>
                <a:cs typeface="Source Sans Pro" charset="0"/>
              </a:rPr>
              <a:t>Click to add presenter name, title, department, date, etc.</a:t>
            </a:r>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Three Images">
    <p:spTree>
      <p:nvGrpSpPr>
        <p:cNvPr id="1" name=""/>
        <p:cNvGrpSpPr/>
        <p:nvPr/>
      </p:nvGrpSpPr>
      <p:grpSpPr>
        <a:xfrm>
          <a:off x="0" y="0"/>
          <a:ext cx="0" cy="0"/>
          <a:chOff x="0" y="0"/>
          <a:chExt cx="0" cy="0"/>
        </a:xfrm>
      </p:grpSpPr>
      <p:sp>
        <p:nvSpPr>
          <p:cNvPr id="30" name="Title 1"/>
          <p:cNvSpPr>
            <a:spLocks noGrp="1"/>
          </p:cNvSpPr>
          <p:nvPr>
            <p:ph type="title"/>
          </p:nvPr>
        </p:nvSpPr>
        <p:spPr>
          <a:xfrm>
            <a:off x="680322" y="112203"/>
            <a:ext cx="11379678" cy="1080938"/>
          </a:xfrm>
        </p:spPr>
        <p:txBody>
          <a:bodyPr/>
          <a:lstStyle/>
          <a:p>
            <a:r>
              <a:rPr lang="en-US" smtClean="0"/>
              <a:t>Click to edit Master title style</a:t>
            </a:r>
            <a:endParaRPr lang="en-US" dirty="0"/>
          </a:p>
        </p:txBody>
      </p:sp>
      <p:sp>
        <p:nvSpPr>
          <p:cNvPr id="20" name="Picture Placeholder 2"/>
          <p:cNvSpPr>
            <a:spLocks noGrp="1" noChangeAspect="1"/>
          </p:cNvSpPr>
          <p:nvPr>
            <p:ph type="pic" idx="15"/>
          </p:nvPr>
        </p:nvSpPr>
        <p:spPr>
          <a:xfrm>
            <a:off x="680318" y="1561018"/>
            <a:ext cx="3659651" cy="3658982"/>
          </a:xfrm>
          <a:prstGeom prst="roundRect">
            <a:avLst>
              <a:gd name="adj" fmla="val 0"/>
            </a:avLst>
          </a:prstGeom>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680318" y="5219999"/>
            <a:ext cx="3657600" cy="126718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3" name="Picture Placeholder 2"/>
          <p:cNvSpPr>
            <a:spLocks noGrp="1" noChangeAspect="1"/>
          </p:cNvSpPr>
          <p:nvPr>
            <p:ph type="pic" idx="21"/>
          </p:nvPr>
        </p:nvSpPr>
        <p:spPr>
          <a:xfrm>
            <a:off x="4541361" y="1565058"/>
            <a:ext cx="3657600" cy="3654942"/>
          </a:xfrm>
          <a:prstGeom prst="roundRect">
            <a:avLst>
              <a:gd name="adj" fmla="val 0"/>
            </a:avLst>
          </a:prstGeom>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541361" y="5219999"/>
            <a:ext cx="3657600" cy="127169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6" name="Picture Placeholder 2"/>
          <p:cNvSpPr>
            <a:spLocks noGrp="1" noChangeAspect="1"/>
          </p:cNvSpPr>
          <p:nvPr>
            <p:ph type="pic" idx="22"/>
          </p:nvPr>
        </p:nvSpPr>
        <p:spPr>
          <a:xfrm>
            <a:off x="8402400" y="1568186"/>
            <a:ext cx="3657600" cy="3651813"/>
          </a:xfrm>
          <a:prstGeom prst="roundRect">
            <a:avLst>
              <a:gd name="adj" fmla="val 0"/>
            </a:avLst>
          </a:prstGeom>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8402400" y="5219999"/>
            <a:ext cx="3657600" cy="126718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2"/>
          </p:nvPr>
        </p:nvSpPr>
        <p:spPr>
          <a:xfrm>
            <a:off x="11037849" y="6487184"/>
            <a:ext cx="1154151" cy="370816"/>
          </a:xfrm>
          <a:prstGeom prst="rect">
            <a:avLst/>
          </a:prstGeom>
        </p:spPr>
        <p:txBody>
          <a:bodyPr/>
          <a:lstStyle/>
          <a:p>
            <a:fld id="{F39C91D9-AB68-DF4C-9289-EB6BE1EC3D4E}" type="slidenum">
              <a:rPr lang="en-US" smtClean="0"/>
              <a:t>‹#›</a:t>
            </a:fld>
            <a:endParaRPr lang="en-US"/>
          </a:p>
        </p:txBody>
      </p:sp>
      <p:sp>
        <p:nvSpPr>
          <p:cNvPr id="28" name="Rectangle 27"/>
          <p:cNvSpPr/>
          <p:nvPr/>
        </p:nvSpPr>
        <p:spPr>
          <a:xfrm>
            <a:off x="214738" y="0"/>
            <a:ext cx="465583" cy="120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11" y="784784"/>
            <a:ext cx="366036" cy="370816"/>
          </a:xfrm>
          <a:prstGeom prst="rect">
            <a:avLst/>
          </a:prstGeom>
        </p:spPr>
      </p:pic>
      <p:sp>
        <p:nvSpPr>
          <p:cNvPr id="2" name="Footer Placeholder 1"/>
          <p:cNvSpPr>
            <a:spLocks noGrp="1"/>
          </p:cNvSpPr>
          <p:nvPr>
            <p:ph type="ftr" sz="quarter" idx="23"/>
          </p:nvPr>
        </p:nvSpPr>
        <p:spPr>
          <a:xfrm>
            <a:off x="680320" y="6487184"/>
            <a:ext cx="10357529" cy="365125"/>
          </a:xfrm>
          <a:prstGeom prst="rect">
            <a:avLst/>
          </a:prstGeom>
        </p:spPr>
        <p:txBody>
          <a:bodyPr/>
          <a:lstStyle/>
          <a:p>
            <a:r>
              <a:rPr lang="en-US" smtClean="0"/>
              <a:t>Rowan University / College of Xxxxxxx / Department of Xxxxxxx &amp; Xxxxxx</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ontent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11037849" y="6487185"/>
            <a:ext cx="1154152" cy="370814"/>
          </a:xfrm>
          <a:prstGeom prst="rect">
            <a:avLst/>
          </a:prstGeom>
          <a:noFill/>
        </p:spPr>
        <p:txBody>
          <a:bodyPr rIns="274320"/>
          <a:lstStyle/>
          <a:p>
            <a:fld id="{F39C91D9-AB68-DF4C-9289-EB6BE1EC3D4E}" type="slidenum">
              <a:rPr lang="en-US" smtClean="0"/>
              <a:t>‹#›</a:t>
            </a:fld>
            <a:endParaRPr lang="en-US"/>
          </a:p>
        </p:txBody>
      </p:sp>
      <p:sp>
        <p:nvSpPr>
          <p:cNvPr id="10" name="Rectangle 9"/>
          <p:cNvSpPr/>
          <p:nvPr/>
        </p:nvSpPr>
        <p:spPr>
          <a:xfrm>
            <a:off x="214738" y="0"/>
            <a:ext cx="465583" cy="120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11" y="784784"/>
            <a:ext cx="366036" cy="370816"/>
          </a:xfrm>
          <a:prstGeom prst="rect">
            <a:avLst/>
          </a:prstGeom>
        </p:spPr>
      </p:pic>
      <p:sp>
        <p:nvSpPr>
          <p:cNvPr id="12" name="Footer Placeholder 11"/>
          <p:cNvSpPr>
            <a:spLocks noGrp="1"/>
          </p:cNvSpPr>
          <p:nvPr>
            <p:ph type="ftr" sz="quarter" idx="13"/>
          </p:nvPr>
        </p:nvSpPr>
        <p:spPr>
          <a:xfrm>
            <a:off x="680320" y="6487183"/>
            <a:ext cx="10357529" cy="370816"/>
          </a:xfrm>
          <a:prstGeom prst="rect">
            <a:avLst/>
          </a:prstGeom>
          <a:noFill/>
        </p:spPr>
        <p:txBody>
          <a:bodyPr/>
          <a:lstStyle/>
          <a:p>
            <a:r>
              <a:rPr lang="en-US" smtClean="0"/>
              <a:t>Rowan University / College of Xxxxxxx / Department of Xxxxxxx &amp; Xxxxxx</a:t>
            </a:r>
            <a:endParaRPr lang="en-US"/>
          </a:p>
        </p:txBody>
      </p:sp>
      <p:sp>
        <p:nvSpPr>
          <p:cNvPr id="7" name="Content Placeholder 2"/>
          <p:cNvSpPr>
            <a:spLocks noGrp="1"/>
          </p:cNvSpPr>
          <p:nvPr>
            <p:ph idx="1"/>
          </p:nvPr>
        </p:nvSpPr>
        <p:spPr>
          <a:xfrm>
            <a:off x="680321" y="1591200"/>
            <a:ext cx="11394079" cy="4895983"/>
          </a:xfrm>
        </p:spPr>
        <p:txBody>
          <a:bodyPr>
            <a:normAutofit/>
          </a:bodyPr>
          <a:lstStyle>
            <a:lvl1pPr>
              <a:defRPr sz="18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Content 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1591200"/>
            <a:ext cx="5577840" cy="4895984"/>
          </a:xfrm>
        </p:spPr>
        <p:txBody>
          <a:bodyPr>
            <a:normAutofit/>
          </a:bodyPr>
          <a:lstStyle>
            <a:lvl1pPr>
              <a:defRPr sz="18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96560" y="1591200"/>
            <a:ext cx="5577840" cy="4895984"/>
          </a:xfrm>
        </p:spPr>
        <p:txBody>
          <a:bodyPr>
            <a:normAutofit/>
          </a:bodyPr>
          <a:lstStyle>
            <a:lvl1pPr>
              <a:defRPr sz="18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11037849" y="6487184"/>
            <a:ext cx="1154151" cy="370816"/>
          </a:xfrm>
          <a:prstGeom prst="rect">
            <a:avLst/>
          </a:prstGeom>
        </p:spPr>
        <p:txBody>
          <a:bodyPr/>
          <a:lstStyle/>
          <a:p>
            <a:fld id="{F39C91D9-AB68-DF4C-9289-EB6BE1EC3D4E}" type="slidenum">
              <a:rPr lang="en-US" smtClean="0"/>
              <a:t>‹#›</a:t>
            </a:fld>
            <a:endParaRPr lang="en-US"/>
          </a:p>
        </p:txBody>
      </p:sp>
      <p:sp>
        <p:nvSpPr>
          <p:cNvPr id="12" name="Rectangle 11"/>
          <p:cNvSpPr/>
          <p:nvPr/>
        </p:nvSpPr>
        <p:spPr>
          <a:xfrm>
            <a:off x="214738" y="0"/>
            <a:ext cx="465583" cy="120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11" y="784784"/>
            <a:ext cx="366036" cy="370816"/>
          </a:xfrm>
          <a:prstGeom prst="rect">
            <a:avLst/>
          </a:prstGeom>
        </p:spPr>
      </p:pic>
      <p:sp>
        <p:nvSpPr>
          <p:cNvPr id="14" name="Footer Placeholder 13"/>
          <p:cNvSpPr>
            <a:spLocks noGrp="1"/>
          </p:cNvSpPr>
          <p:nvPr>
            <p:ph type="ftr" sz="quarter" idx="13"/>
          </p:nvPr>
        </p:nvSpPr>
        <p:spPr>
          <a:xfrm>
            <a:off x="680320" y="6487184"/>
            <a:ext cx="10357529" cy="365125"/>
          </a:xfrm>
          <a:prstGeom prst="rect">
            <a:avLst/>
          </a:prstGeom>
        </p:spPr>
        <p:txBody>
          <a:bodyPr/>
          <a:lstStyle/>
          <a:p>
            <a:r>
              <a:rPr lang="en-US" smtClean="0"/>
              <a:t>Rowan University / College of Xxxxxxx / Department of Xxxxxxx &amp; Xxxxxx</a:t>
            </a: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ntent 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0319" y="121992"/>
            <a:ext cx="11394081"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0320" y="1591201"/>
            <a:ext cx="5577840" cy="460799"/>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2052000"/>
            <a:ext cx="5577838" cy="443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76284" y="1590141"/>
            <a:ext cx="5577840" cy="460799"/>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476284" y="2050940"/>
            <a:ext cx="5577840" cy="44351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a:xfrm>
            <a:off x="11037849" y="6487184"/>
            <a:ext cx="1154151" cy="370816"/>
          </a:xfrm>
          <a:prstGeom prst="rect">
            <a:avLst/>
          </a:prstGeom>
        </p:spPr>
        <p:txBody>
          <a:bodyPr/>
          <a:lstStyle/>
          <a:p>
            <a:fld id="{F39C91D9-AB68-DF4C-9289-EB6BE1EC3D4E}" type="slidenum">
              <a:rPr lang="en-US" smtClean="0"/>
              <a:t>‹#›</a:t>
            </a:fld>
            <a:endParaRPr lang="en-US"/>
          </a:p>
        </p:txBody>
      </p:sp>
      <p:sp>
        <p:nvSpPr>
          <p:cNvPr id="14" name="Rectangle 13"/>
          <p:cNvSpPr/>
          <p:nvPr/>
        </p:nvSpPr>
        <p:spPr>
          <a:xfrm>
            <a:off x="214738" y="0"/>
            <a:ext cx="465583" cy="120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11" y="784784"/>
            <a:ext cx="366036" cy="370816"/>
          </a:xfrm>
          <a:prstGeom prst="rect">
            <a:avLst/>
          </a:prstGeom>
        </p:spPr>
      </p:pic>
      <p:sp>
        <p:nvSpPr>
          <p:cNvPr id="16" name="Footer Placeholder 15"/>
          <p:cNvSpPr>
            <a:spLocks noGrp="1"/>
          </p:cNvSpPr>
          <p:nvPr>
            <p:ph type="ftr" sz="quarter" idx="13"/>
          </p:nvPr>
        </p:nvSpPr>
        <p:spPr>
          <a:xfrm>
            <a:off x="680320" y="6487184"/>
            <a:ext cx="10357529" cy="370816"/>
          </a:xfrm>
          <a:prstGeom prst="rect">
            <a:avLst/>
          </a:prstGeom>
        </p:spPr>
        <p:txBody>
          <a:bodyPr/>
          <a:lstStyle/>
          <a:p>
            <a:r>
              <a:rPr lang="en-US" smtClean="0"/>
              <a:t>Rowan University / College of Xxxxxxx / Department of Xxxxxxx &amp; Xxxxxx</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Content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11037849" y="6487184"/>
            <a:ext cx="1154152" cy="370816"/>
          </a:xfrm>
          <a:prstGeom prst="rect">
            <a:avLst/>
          </a:prstGeom>
        </p:spPr>
        <p:txBody>
          <a:bodyPr rIns="274320"/>
          <a:lstStyle/>
          <a:p>
            <a:fld id="{F39C91D9-AB68-DF4C-9289-EB6BE1EC3D4E}" type="slidenum">
              <a:rPr lang="en-US" smtClean="0"/>
              <a:t>‹#›</a:t>
            </a:fld>
            <a:endParaRPr lang="en-US"/>
          </a:p>
        </p:txBody>
      </p:sp>
      <p:sp>
        <p:nvSpPr>
          <p:cNvPr id="10" name="Rectangle 9"/>
          <p:cNvSpPr/>
          <p:nvPr/>
        </p:nvSpPr>
        <p:spPr>
          <a:xfrm>
            <a:off x="214738" y="0"/>
            <a:ext cx="465583" cy="120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11" y="784784"/>
            <a:ext cx="366036" cy="370816"/>
          </a:xfrm>
          <a:prstGeom prst="rect">
            <a:avLst/>
          </a:prstGeom>
        </p:spPr>
      </p:pic>
      <p:sp>
        <p:nvSpPr>
          <p:cNvPr id="12" name="Footer Placeholder 11"/>
          <p:cNvSpPr>
            <a:spLocks noGrp="1"/>
          </p:cNvSpPr>
          <p:nvPr>
            <p:ph type="ftr" sz="quarter" idx="13"/>
          </p:nvPr>
        </p:nvSpPr>
        <p:spPr>
          <a:xfrm>
            <a:off x="680320" y="6487184"/>
            <a:ext cx="10357529" cy="365125"/>
          </a:xfrm>
          <a:prstGeom prst="rect">
            <a:avLst/>
          </a:prstGeom>
        </p:spPr>
        <p:txBody>
          <a:bodyPr/>
          <a:lstStyle/>
          <a:p>
            <a:r>
              <a:rPr lang="en-US" smtClean="0"/>
              <a:t>Rowan University / College of Xxxxxxx / Department of Xxxxxxx &amp; Xxxxxx</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Blank">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037849" y="6487184"/>
            <a:ext cx="1154151" cy="370816"/>
          </a:xfrm>
          <a:prstGeom prst="rect">
            <a:avLst/>
          </a:prstGeom>
        </p:spPr>
        <p:txBody>
          <a:bodyPr/>
          <a:lstStyle/>
          <a:p>
            <a:fld id="{F39C91D9-AB68-DF4C-9289-EB6BE1EC3D4E}" type="slidenum">
              <a:rPr lang="en-US" smtClean="0"/>
              <a:t>‹#›</a:t>
            </a:fld>
            <a:endParaRPr lang="en-US"/>
          </a:p>
        </p:txBody>
      </p:sp>
      <p:sp>
        <p:nvSpPr>
          <p:cNvPr id="10" name="Rectangle 9"/>
          <p:cNvSpPr/>
          <p:nvPr/>
        </p:nvSpPr>
        <p:spPr>
          <a:xfrm>
            <a:off x="214738" y="0"/>
            <a:ext cx="465583" cy="120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11" y="784784"/>
            <a:ext cx="366036" cy="370816"/>
          </a:xfrm>
          <a:prstGeom prst="rect">
            <a:avLst/>
          </a:prstGeom>
        </p:spPr>
      </p:pic>
      <p:sp>
        <p:nvSpPr>
          <p:cNvPr id="3" name="Footer Placeholder 2"/>
          <p:cNvSpPr>
            <a:spLocks noGrp="1"/>
          </p:cNvSpPr>
          <p:nvPr>
            <p:ph type="ftr" sz="quarter" idx="13"/>
          </p:nvPr>
        </p:nvSpPr>
        <p:spPr>
          <a:xfrm>
            <a:off x="680320" y="6487184"/>
            <a:ext cx="10357529" cy="365125"/>
          </a:xfrm>
          <a:prstGeom prst="rect">
            <a:avLst/>
          </a:prstGeom>
        </p:spPr>
        <p:txBody>
          <a:bodyPr/>
          <a:lstStyle/>
          <a:p>
            <a:r>
              <a:rPr lang="en-US" smtClean="0"/>
              <a:t>Rowan University / College of Xxxxxxx / Department of Xxxxxxx &amp; Xxxxxx</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Callout">
    <p:spTree>
      <p:nvGrpSpPr>
        <p:cNvPr id="1" name=""/>
        <p:cNvGrpSpPr/>
        <p:nvPr/>
      </p:nvGrpSpPr>
      <p:grpSpPr>
        <a:xfrm>
          <a:off x="0" y="0"/>
          <a:ext cx="0" cy="0"/>
          <a:chOff x="0" y="0"/>
          <a:chExt cx="0" cy="0"/>
        </a:xfrm>
      </p:grpSpPr>
      <p:sp>
        <p:nvSpPr>
          <p:cNvPr id="2" name="Title 1"/>
          <p:cNvSpPr>
            <a:spLocks noGrp="1"/>
          </p:cNvSpPr>
          <p:nvPr>
            <p:ph type="title"/>
          </p:nvPr>
        </p:nvSpPr>
        <p:spPr>
          <a:xfrm>
            <a:off x="680323" y="121460"/>
            <a:ext cx="11379677" cy="1080940"/>
          </a:xfrm>
        </p:spPr>
        <p:txBody>
          <a:bodyPr anchor="b" anchorCtr="0">
            <a:normAutofit/>
          </a:bodyPr>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680321" y="1580873"/>
            <a:ext cx="7722079" cy="49063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11037849" y="6487184"/>
            <a:ext cx="1154151" cy="370816"/>
          </a:xfrm>
          <a:prstGeom prst="rect">
            <a:avLst/>
          </a:prstGeom>
        </p:spPr>
        <p:txBody>
          <a:bodyPr/>
          <a:lstStyle/>
          <a:p>
            <a:fld id="{F39C91D9-AB68-DF4C-9289-EB6BE1EC3D4E}" type="slidenum">
              <a:rPr lang="en-US" smtClean="0"/>
              <a:t>‹#›</a:t>
            </a:fld>
            <a:endParaRPr lang="en-US"/>
          </a:p>
        </p:txBody>
      </p:sp>
      <p:sp>
        <p:nvSpPr>
          <p:cNvPr id="12" name="Rectangle 11"/>
          <p:cNvSpPr/>
          <p:nvPr/>
        </p:nvSpPr>
        <p:spPr>
          <a:xfrm>
            <a:off x="214738" y="0"/>
            <a:ext cx="465583" cy="120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11" y="784784"/>
            <a:ext cx="366036" cy="370816"/>
          </a:xfrm>
          <a:prstGeom prst="rect">
            <a:avLst/>
          </a:prstGeom>
        </p:spPr>
      </p:pic>
      <p:sp>
        <p:nvSpPr>
          <p:cNvPr id="14" name="Text Placeholder 3"/>
          <p:cNvSpPr>
            <a:spLocks noGrp="1"/>
          </p:cNvSpPr>
          <p:nvPr>
            <p:ph type="body" sz="half" idx="13"/>
          </p:nvPr>
        </p:nvSpPr>
        <p:spPr>
          <a:xfrm>
            <a:off x="8402400" y="1580872"/>
            <a:ext cx="3789600" cy="3657600"/>
          </a:xfrm>
          <a:solidFill>
            <a:schemeClr val="accent1"/>
          </a:solidFill>
        </p:spPr>
        <p:txBody>
          <a:bodyPr lIns="91440" tIns="45720" rIns="182880" anchor="t" anchorCtr="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5" name="Footer Placeholder 14"/>
          <p:cNvSpPr>
            <a:spLocks noGrp="1"/>
          </p:cNvSpPr>
          <p:nvPr>
            <p:ph type="ftr" sz="quarter" idx="14"/>
          </p:nvPr>
        </p:nvSpPr>
        <p:spPr>
          <a:xfrm>
            <a:off x="680320" y="6487184"/>
            <a:ext cx="10357529" cy="365125"/>
          </a:xfrm>
          <a:prstGeom prst="rect">
            <a:avLst/>
          </a:prstGeom>
          <a:ln>
            <a:noFill/>
          </a:ln>
        </p:spPr>
        <p:txBody>
          <a:bodyPr/>
          <a:lstStyle/>
          <a:p>
            <a:r>
              <a:rPr lang="en-US" smtClean="0"/>
              <a:t>Rowan University / College of Xxxxxxx / Department of Xxxxxxx &amp; Xxxxxx</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Content Callou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680325" y="121462"/>
            <a:ext cx="11379675" cy="1080938"/>
          </a:xfrm>
        </p:spPr>
        <p:txBody>
          <a:bodyPr anchor="b" anchorCtr="0">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0" y="1580872"/>
            <a:ext cx="7722079" cy="4906312"/>
          </a:xfrm>
          <a:noFill/>
          <a:ln>
            <a:noFill/>
          </a:ln>
          <a:effectLst/>
        </p:spPr>
        <p:txBody>
          <a:bodyPr anchor="t">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402398" y="1580872"/>
            <a:ext cx="3789601" cy="3657600"/>
          </a:xfrm>
          <a:solidFill>
            <a:schemeClr val="accent1"/>
          </a:solidFill>
        </p:spPr>
        <p:txBody>
          <a:bodyPr lIns="91440" tIns="91440" rIns="182880" anchor="t" anchorCtr="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a:xfrm>
            <a:off x="11037849" y="6487184"/>
            <a:ext cx="1154151" cy="370816"/>
          </a:xfrm>
          <a:prstGeom prst="rect">
            <a:avLst/>
          </a:prstGeom>
        </p:spPr>
        <p:txBody>
          <a:bodyPr/>
          <a:lstStyle/>
          <a:p>
            <a:fld id="{F39C91D9-AB68-DF4C-9289-EB6BE1EC3D4E}" type="slidenum">
              <a:rPr lang="en-US" smtClean="0"/>
              <a:t>‹#›</a:t>
            </a:fld>
            <a:endParaRPr lang="en-US"/>
          </a:p>
        </p:txBody>
      </p:sp>
      <p:sp>
        <p:nvSpPr>
          <p:cNvPr id="12" name="Rectangle 11"/>
          <p:cNvSpPr/>
          <p:nvPr/>
        </p:nvSpPr>
        <p:spPr>
          <a:xfrm>
            <a:off x="214738" y="0"/>
            <a:ext cx="465583" cy="120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11" y="784784"/>
            <a:ext cx="366036" cy="370816"/>
          </a:xfrm>
          <a:prstGeom prst="rect">
            <a:avLst/>
          </a:prstGeom>
        </p:spPr>
      </p:pic>
      <p:sp>
        <p:nvSpPr>
          <p:cNvPr id="14" name="Footer Placeholder 13"/>
          <p:cNvSpPr>
            <a:spLocks noGrp="1"/>
          </p:cNvSpPr>
          <p:nvPr>
            <p:ph type="ftr" sz="quarter" idx="13"/>
          </p:nvPr>
        </p:nvSpPr>
        <p:spPr>
          <a:xfrm>
            <a:off x="680320" y="6487184"/>
            <a:ext cx="10357529" cy="365125"/>
          </a:xfrm>
          <a:prstGeom prst="rect">
            <a:avLst/>
          </a:prstGeom>
        </p:spPr>
        <p:txBody>
          <a:bodyPr/>
          <a:lstStyle/>
          <a:p>
            <a:r>
              <a:rPr lang="en-US" smtClean="0"/>
              <a:t>Rowan University / College of Xxxxxxx / Department of Xxxxxxx &amp; Xxxxxx</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Three Columns">
    <p:spTree>
      <p:nvGrpSpPr>
        <p:cNvPr id="1" name=""/>
        <p:cNvGrpSpPr/>
        <p:nvPr/>
      </p:nvGrpSpPr>
      <p:grpSpPr>
        <a:xfrm>
          <a:off x="0" y="0"/>
          <a:ext cx="0" cy="0"/>
          <a:chOff x="0" y="0"/>
          <a:chExt cx="0" cy="0"/>
        </a:xfrm>
      </p:grpSpPr>
      <p:sp>
        <p:nvSpPr>
          <p:cNvPr id="15" name="Title 1"/>
          <p:cNvSpPr>
            <a:spLocks noGrp="1"/>
          </p:cNvSpPr>
          <p:nvPr>
            <p:ph type="title"/>
          </p:nvPr>
        </p:nvSpPr>
        <p:spPr>
          <a:xfrm>
            <a:off x="680320" y="121462"/>
            <a:ext cx="1139408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5" y="1591201"/>
            <a:ext cx="3657600" cy="460800"/>
          </a:xfrm>
        </p:spPr>
        <p:txBody>
          <a:bodyPr anchor="b">
            <a:noAutofit/>
          </a:bodyPr>
          <a:lstStyle>
            <a:lvl1pPr marL="0" indent="0">
              <a:buNone/>
              <a:defRPr sz="1800" b="1" i="0">
                <a:solidFill>
                  <a:schemeClr val="bg1"/>
                </a:solidFill>
                <a:latin typeface="Source Sans Pro Semibold" charset="0"/>
                <a:ea typeface="Source Sans Pro Semibold" charset="0"/>
                <a:cs typeface="Source Sans Pro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1" y="2052001"/>
            <a:ext cx="3638223" cy="443518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7432" y="1591200"/>
            <a:ext cx="3657600" cy="460801"/>
          </a:xfrm>
        </p:spPr>
        <p:txBody>
          <a:bodyPr anchor="b">
            <a:noAutofit/>
          </a:bodyPr>
          <a:lstStyle>
            <a:lvl1pPr marL="0" indent="0">
              <a:buNone/>
              <a:defRPr sz="1800" b="1" i="0">
                <a:solidFill>
                  <a:schemeClr val="bg1"/>
                </a:solidFill>
                <a:latin typeface="Source Sans Pro Semibold" charset="0"/>
                <a:ea typeface="Source Sans Pro Semibold" charset="0"/>
                <a:cs typeface="Source Sans Pro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7432" y="2052001"/>
            <a:ext cx="3657600" cy="443518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233920" y="1591200"/>
            <a:ext cx="3749040" cy="460801"/>
          </a:xfrm>
        </p:spPr>
        <p:txBody>
          <a:bodyPr anchor="b">
            <a:noAutofit/>
          </a:bodyPr>
          <a:lstStyle>
            <a:lvl1pPr marL="0" indent="0">
              <a:buNone/>
              <a:defRPr sz="1800" b="1" i="0">
                <a:solidFill>
                  <a:schemeClr val="bg1"/>
                </a:solidFill>
                <a:latin typeface="Source Sans Pro Semibold" charset="0"/>
                <a:ea typeface="Source Sans Pro Semibold" charset="0"/>
                <a:cs typeface="Source Sans Pro Semi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233920" y="2052001"/>
            <a:ext cx="3749040" cy="443518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2"/>
          </p:nvPr>
        </p:nvSpPr>
        <p:spPr>
          <a:xfrm>
            <a:off x="11037849" y="6487184"/>
            <a:ext cx="1154151" cy="370816"/>
          </a:xfrm>
          <a:prstGeom prst="rect">
            <a:avLst/>
          </a:prstGeom>
        </p:spPr>
        <p:txBody>
          <a:bodyPr/>
          <a:lstStyle/>
          <a:p>
            <a:fld id="{F39C91D9-AB68-DF4C-9289-EB6BE1EC3D4E}" type="slidenum">
              <a:rPr lang="en-US" smtClean="0"/>
              <a:t>‹#›</a:t>
            </a:fld>
            <a:endParaRPr lang="en-US"/>
          </a:p>
        </p:txBody>
      </p:sp>
      <p:sp>
        <p:nvSpPr>
          <p:cNvPr id="18" name="Rectangle 17"/>
          <p:cNvSpPr/>
          <p:nvPr/>
        </p:nvSpPr>
        <p:spPr>
          <a:xfrm>
            <a:off x="214738" y="0"/>
            <a:ext cx="465583" cy="120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11" y="784784"/>
            <a:ext cx="366036" cy="370816"/>
          </a:xfrm>
          <a:prstGeom prst="rect">
            <a:avLst/>
          </a:prstGeom>
        </p:spPr>
      </p:pic>
      <p:sp>
        <p:nvSpPr>
          <p:cNvPr id="2" name="Footer Placeholder 1"/>
          <p:cNvSpPr>
            <a:spLocks noGrp="1"/>
          </p:cNvSpPr>
          <p:nvPr>
            <p:ph type="ftr" sz="quarter" idx="18"/>
          </p:nvPr>
        </p:nvSpPr>
        <p:spPr>
          <a:xfrm>
            <a:off x="680320" y="6487184"/>
            <a:ext cx="10357529" cy="365125"/>
          </a:xfrm>
          <a:prstGeom prst="rect">
            <a:avLst/>
          </a:prstGeom>
        </p:spPr>
        <p:txBody>
          <a:bodyPr/>
          <a:lstStyle/>
          <a:p>
            <a:r>
              <a:rPr lang="en-US" smtClean="0"/>
              <a:t>Rowan University / College of Xxxxxxx / Department of Xxxxxxx &amp; Xxxxxx</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11246400" y="6492874"/>
            <a:ext cx="945600" cy="365126"/>
          </a:xfrm>
          <a:prstGeom prst="rect">
            <a:avLst/>
          </a:prstGeom>
          <a:noFill/>
        </p:spPr>
        <p:txBody>
          <a:bodyPr rIns="274320" anchor="ctr" anchorCtr="0"/>
          <a:lstStyle>
            <a:lvl1pPr algn="r">
              <a:defRPr sz="1000" b="0" i="0">
                <a:solidFill>
                  <a:schemeClr val="bg1"/>
                </a:solidFill>
                <a:latin typeface="Source Sans Pro" charset="0"/>
                <a:ea typeface="Source Sans Pro" charset="0"/>
                <a:cs typeface="Source Sans Pro" charset="0"/>
              </a:defRPr>
            </a:lvl1pPr>
          </a:lstStyle>
          <a:p>
            <a:fld id="{F39C91D9-AB68-DF4C-9289-EB6BE1EC3D4E}" type="slidenum">
              <a:rPr lang="en-US" smtClean="0"/>
              <a:t>‹#›</a:t>
            </a:fld>
            <a:endParaRPr lang="en-US"/>
          </a:p>
        </p:txBody>
      </p:sp>
      <p:sp>
        <p:nvSpPr>
          <p:cNvPr id="2" name="Title Placeholder 1"/>
          <p:cNvSpPr>
            <a:spLocks noGrp="1"/>
          </p:cNvSpPr>
          <p:nvPr>
            <p:ph type="title"/>
          </p:nvPr>
        </p:nvSpPr>
        <p:spPr>
          <a:xfrm>
            <a:off x="680320" y="121462"/>
            <a:ext cx="11394080" cy="1080938"/>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2"/>
            <a:ext cx="9613861" cy="4156001"/>
          </a:xfrm>
          <a:prstGeom prst="rect">
            <a:avLst/>
          </a:prstGeom>
        </p:spPr>
        <p:txBody>
          <a:bodyPr vert="horz" lIns="4572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12"/>
          <p:cNvSpPr>
            <a:spLocks noGrp="1"/>
          </p:cNvSpPr>
          <p:nvPr>
            <p:ph type="ftr" sz="quarter" idx="3"/>
          </p:nvPr>
        </p:nvSpPr>
        <p:spPr>
          <a:xfrm>
            <a:off x="680320" y="6492874"/>
            <a:ext cx="10566080" cy="365126"/>
          </a:xfrm>
          <a:prstGeom prst="rect">
            <a:avLst/>
          </a:prstGeom>
          <a:noFill/>
        </p:spPr>
        <p:txBody>
          <a:bodyPr vert="horz" lIns="0" tIns="45720" rIns="91440" bIns="45720" rtlCol="0" anchor="ctr" anchorCtr="0"/>
          <a:lstStyle>
            <a:lvl1pPr algn="l">
              <a:defRPr sz="1000" b="0" i="0">
                <a:solidFill>
                  <a:schemeClr val="bg1"/>
                </a:solidFill>
                <a:latin typeface="Source Sans Pro" charset="0"/>
                <a:ea typeface="Source Sans Pro" charset="0"/>
                <a:cs typeface="Source Sans Pro" charset="0"/>
              </a:defRPr>
            </a:lvl1pPr>
          </a:lstStyle>
          <a:p>
            <a:r>
              <a:rPr lang="en-US" smtClean="0"/>
              <a:t>Rowan University / College of Xxxxxxx / Department of Xxxxxxx &amp; Xxxxxx</a:t>
            </a:r>
            <a:endParaRPr lang="en-US" dirty="0"/>
          </a:p>
        </p:txBody>
      </p:sp>
    </p:spTree>
    <p:extLst>
      <p:ext uri="{BB962C8B-B14F-4D97-AF65-F5344CB8AC3E}">
        <p14:creationId xmlns:p14="http://schemas.microsoft.com/office/powerpoint/2010/main" val="2110010672"/>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2400" b="1" i="0" kern="1200">
          <a:solidFill>
            <a:schemeClr val="bg1"/>
          </a:solidFill>
          <a:latin typeface="Source Sans Pro" charset="0"/>
          <a:ea typeface="Source Sans Pro" charset="0"/>
          <a:cs typeface="Source Sans Pro" charset="0"/>
        </a:defRPr>
      </a:lvl1pPr>
    </p:titleStyle>
    <p:bodyStyle>
      <a:lvl1pPr marL="228600" indent="-137160" algn="l" defTabSz="914400" rtl="0" eaLnBrk="1" latinLnBrk="0" hangingPunct="1">
        <a:lnSpc>
          <a:spcPct val="90000"/>
        </a:lnSpc>
        <a:spcBef>
          <a:spcPts val="1000"/>
        </a:spcBef>
        <a:buFont typeface="Arial" panose="020B0604020202020204" pitchFamily="34" charset="0"/>
        <a:buChar char="•"/>
        <a:defRPr sz="1800" b="0" i="0" kern="1200">
          <a:solidFill>
            <a:schemeClr val="bg1"/>
          </a:solidFill>
          <a:latin typeface="Source Sans Pro" charset="0"/>
          <a:ea typeface="Source Sans Pro" charset="0"/>
          <a:cs typeface="Source Sans Pro" charset="0"/>
        </a:defRPr>
      </a:lvl1pPr>
      <a:lvl2pPr marL="685800" indent="-13716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ource Sans Pro" charset="0"/>
          <a:ea typeface="Source Sans Pro" charset="0"/>
          <a:cs typeface="Source Sans Pro" charset="0"/>
        </a:defRPr>
      </a:lvl2pPr>
      <a:lvl3pPr marL="1143000" indent="-13716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ource Sans Pro" charset="0"/>
          <a:ea typeface="Source Sans Pro" charset="0"/>
          <a:cs typeface="Source Sans Pro" charset="0"/>
        </a:defRPr>
      </a:lvl3pPr>
      <a:lvl4pPr marL="1600200" indent="-13716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ource Sans Pro" charset="0"/>
          <a:ea typeface="Source Sans Pro" charset="0"/>
          <a:cs typeface="Source Sans Pro" charset="0"/>
        </a:defRPr>
      </a:lvl4pPr>
      <a:lvl5pPr marL="2057400" indent="-13716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emf"/></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ehs@rowan.edu"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LASER SAFETY TRAINING</a:t>
            </a:r>
            <a:endParaRPr lang="en-US" dirty="0"/>
          </a:p>
        </p:txBody>
      </p:sp>
      <p:sp>
        <p:nvSpPr>
          <p:cNvPr id="3" name="Subtitle 2"/>
          <p:cNvSpPr>
            <a:spLocks noGrp="1"/>
          </p:cNvSpPr>
          <p:nvPr>
            <p:ph type="subTitle" idx="1"/>
          </p:nvPr>
        </p:nvSpPr>
        <p:spPr/>
        <p:txBody>
          <a:bodyPr/>
          <a:lstStyle/>
          <a:p>
            <a:r>
              <a:rPr lang="en-US" dirty="0"/>
              <a:t>Mandatory for all users of Class 3B and Class 4 lasers</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92454" y="4142371"/>
            <a:ext cx="3794345" cy="2142224"/>
          </a:xfrm>
        </p:spPr>
      </p:pic>
    </p:spTree>
    <p:extLst>
      <p:ext uri="{BB962C8B-B14F-4D97-AF65-F5344CB8AC3E}">
        <p14:creationId xmlns:p14="http://schemas.microsoft.com/office/powerpoint/2010/main" val="280090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Energy Sources for Lasers</a:t>
            </a:r>
            <a:endParaRPr lang="en-US" sz="4800" dirty="0"/>
          </a:p>
        </p:txBody>
      </p:sp>
      <p:sp>
        <p:nvSpPr>
          <p:cNvPr id="3" name="Content Placeholder 2"/>
          <p:cNvSpPr>
            <a:spLocks noGrp="1"/>
          </p:cNvSpPr>
          <p:nvPr>
            <p:ph sz="half" idx="1"/>
          </p:nvPr>
        </p:nvSpPr>
        <p:spPr/>
        <p:txBody>
          <a:bodyPr>
            <a:normAutofit lnSpcReduction="10000"/>
          </a:bodyPr>
          <a:lstStyle/>
          <a:p>
            <a:r>
              <a:rPr lang="en-US" sz="2000" dirty="0">
                <a:solidFill>
                  <a:srgbClr val="FFBF21"/>
                </a:solidFill>
              </a:rPr>
              <a:t>Optical </a:t>
            </a:r>
            <a:r>
              <a:rPr lang="en-US" sz="2000" dirty="0" smtClean="0">
                <a:solidFill>
                  <a:srgbClr val="FFBF21"/>
                </a:solidFill>
              </a:rPr>
              <a:t>Pumping </a:t>
            </a:r>
          </a:p>
          <a:p>
            <a:pPr lvl="1"/>
            <a:r>
              <a:rPr lang="en-US" sz="2000" dirty="0" smtClean="0"/>
              <a:t>Optical pumping uses </a:t>
            </a:r>
            <a:r>
              <a:rPr lang="en-US" sz="2000" dirty="0"/>
              <a:t>photons provided by a source </a:t>
            </a:r>
            <a:r>
              <a:rPr lang="en-US" sz="2000" dirty="0" smtClean="0"/>
              <a:t>to </a:t>
            </a:r>
            <a:r>
              <a:rPr lang="en-US" sz="2000" dirty="0"/>
              <a:t>transfer energy to the lasing material. The optical source must provide photons which correspond to the allowed transition levels of the lasing material</a:t>
            </a:r>
            <a:r>
              <a:rPr lang="en-US" sz="2000" dirty="0" smtClean="0"/>
              <a:t>.</a:t>
            </a:r>
          </a:p>
          <a:p>
            <a:pPr lvl="2"/>
            <a:r>
              <a:rPr lang="en-US" sz="2000" dirty="0" smtClean="0"/>
              <a:t>Examples: Xenon flash lamp, arc lamp, another laser</a:t>
            </a:r>
          </a:p>
          <a:p>
            <a:pPr marL="1005840" lvl="2" indent="0">
              <a:buNone/>
            </a:pPr>
            <a:endParaRPr lang="en-US" sz="2000" dirty="0"/>
          </a:p>
          <a:p>
            <a:r>
              <a:rPr lang="en-US" sz="2000" dirty="0">
                <a:solidFill>
                  <a:srgbClr val="FFBF21"/>
                </a:solidFill>
              </a:rPr>
              <a:t>Collision Pumping </a:t>
            </a:r>
          </a:p>
          <a:p>
            <a:pPr lvl="1"/>
            <a:r>
              <a:rPr lang="en-US" sz="2000" dirty="0"/>
              <a:t>Collision pumping relies on the transfer of energy to the lasing material by collision with the atoms or molecules of the lasing material. Energies which correspond to the allowed transitions must be provided.</a:t>
            </a:r>
          </a:p>
          <a:p>
            <a:pPr lvl="2"/>
            <a:r>
              <a:rPr lang="en-US" sz="2000" dirty="0"/>
              <a:t> Examples: electrical discharge in a pure gas or gas mixture in a tube</a:t>
            </a:r>
          </a:p>
          <a:p>
            <a:endParaRPr lang="en-US" dirty="0"/>
          </a:p>
        </p:txBody>
      </p:sp>
      <p:sp>
        <p:nvSpPr>
          <p:cNvPr id="4" name="Content Placeholder 3"/>
          <p:cNvSpPr>
            <a:spLocks noGrp="1"/>
          </p:cNvSpPr>
          <p:nvPr>
            <p:ph sz="half" idx="2"/>
          </p:nvPr>
        </p:nvSpPr>
        <p:spPr>
          <a:xfrm>
            <a:off x="6496560" y="2882980"/>
            <a:ext cx="5577840" cy="3604203"/>
          </a:xfrm>
        </p:spPr>
        <p:txBody>
          <a:bodyPr>
            <a:normAutofit lnSpcReduction="10000"/>
          </a:bodyPr>
          <a:lstStyle/>
          <a:p>
            <a:r>
              <a:rPr lang="en-US" sz="2000" dirty="0" smtClean="0">
                <a:solidFill>
                  <a:srgbClr val="FFBF21"/>
                </a:solidFill>
              </a:rPr>
              <a:t>Chemical </a:t>
            </a:r>
            <a:r>
              <a:rPr lang="en-US" sz="2000" dirty="0">
                <a:solidFill>
                  <a:srgbClr val="FFBF21"/>
                </a:solidFill>
              </a:rPr>
              <a:t>pumping </a:t>
            </a:r>
          </a:p>
          <a:p>
            <a:pPr lvl="1"/>
            <a:r>
              <a:rPr lang="en-US" sz="2000" dirty="0"/>
              <a:t>Chemical pumping systems use the binding energy released in chemical reactions to state</a:t>
            </a:r>
            <a:r>
              <a:rPr lang="en-US" sz="2000" dirty="0" smtClean="0"/>
              <a:t>.</a:t>
            </a:r>
          </a:p>
          <a:p>
            <a:pPr lvl="2"/>
            <a:r>
              <a:rPr lang="en-US" sz="2000" dirty="0" smtClean="0"/>
              <a:t>Examples: chemical </a:t>
            </a:r>
            <a:r>
              <a:rPr lang="en-US" sz="2000" dirty="0"/>
              <a:t>oxygen iodine laser (COIL), all gas-phase iodine laser (AGIL), and the hydrogen fluoride (HF) and deuterium fluoride (DF) lasers</a:t>
            </a:r>
          </a:p>
          <a:p>
            <a:endParaRPr lang="en-US" dirty="0"/>
          </a:p>
        </p:txBody>
      </p:sp>
      <p:sp>
        <p:nvSpPr>
          <p:cNvPr id="5" name="Slide Number Placeholder 4"/>
          <p:cNvSpPr>
            <a:spLocks noGrp="1"/>
          </p:cNvSpPr>
          <p:nvPr>
            <p:ph type="sldNum" sz="quarter" idx="12"/>
          </p:nvPr>
        </p:nvSpPr>
        <p:spPr/>
        <p:txBody>
          <a:bodyPr/>
          <a:lstStyle/>
          <a:p>
            <a:fld id="{F39C91D9-AB68-DF4C-9289-EB6BE1EC3D4E}" type="slidenum">
              <a:rPr lang="en-US" smtClean="0"/>
              <a:t>10</a:t>
            </a:fld>
            <a:endParaRPr lang="en-US"/>
          </a:p>
        </p:txBody>
      </p:sp>
      <p:sp>
        <p:nvSpPr>
          <p:cNvPr id="6" name="Footer Placeholder 5"/>
          <p:cNvSpPr>
            <a:spLocks noGrp="1"/>
          </p:cNvSpPr>
          <p:nvPr>
            <p:ph type="ftr" sz="quarter" idx="13"/>
          </p:nvPr>
        </p:nvSpPr>
        <p:spPr/>
        <p:txBody>
          <a:bodyPr/>
          <a:lstStyle/>
          <a:p>
            <a:r>
              <a:rPr lang="en-US" dirty="0"/>
              <a:t>Rowan University / Department of Environmental Health and Safety</a:t>
            </a:r>
          </a:p>
        </p:txBody>
      </p:sp>
    </p:spTree>
    <p:extLst>
      <p:ext uri="{BB962C8B-B14F-4D97-AF65-F5344CB8AC3E}">
        <p14:creationId xmlns:p14="http://schemas.microsoft.com/office/powerpoint/2010/main" val="2022312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Types of </a:t>
            </a:r>
            <a:r>
              <a:rPr lang="en-US" sz="4800" dirty="0" smtClean="0"/>
              <a:t>Active Medium</a:t>
            </a:r>
            <a:endParaRPr lang="en-US" sz="4800" dirty="0"/>
          </a:p>
        </p:txBody>
      </p:sp>
      <p:sp>
        <p:nvSpPr>
          <p:cNvPr id="3" name="Content Placeholder 2"/>
          <p:cNvSpPr>
            <a:spLocks noGrp="1"/>
          </p:cNvSpPr>
          <p:nvPr>
            <p:ph sz="half" idx="1"/>
          </p:nvPr>
        </p:nvSpPr>
        <p:spPr/>
        <p:txBody>
          <a:bodyPr>
            <a:normAutofit/>
          </a:bodyPr>
          <a:lstStyle/>
          <a:p>
            <a:r>
              <a:rPr lang="en-US" sz="2000" dirty="0" smtClean="0">
                <a:solidFill>
                  <a:srgbClr val="FFBF21"/>
                </a:solidFill>
              </a:rPr>
              <a:t>Solid State</a:t>
            </a:r>
          </a:p>
          <a:p>
            <a:pPr lvl="1"/>
            <a:r>
              <a:rPr lang="en-US" sz="2000" dirty="0"/>
              <a:t>A solid-state laser is a laser that uses solid as a laser medium. </a:t>
            </a:r>
            <a:endParaRPr lang="en-US" sz="2000" dirty="0" smtClean="0"/>
          </a:p>
          <a:p>
            <a:pPr lvl="2"/>
            <a:r>
              <a:rPr lang="en-US" sz="2000" dirty="0" smtClean="0"/>
              <a:t>Examples: ruby laser, Neodymium-doped Yttrium Aluminum Garnet (</a:t>
            </a:r>
            <a:r>
              <a:rPr lang="en-US" sz="2000" dirty="0" err="1" smtClean="0"/>
              <a:t>Nd</a:t>
            </a:r>
            <a:r>
              <a:rPr lang="en-US" sz="2000" dirty="0" smtClean="0"/>
              <a:t>: YAG) laser, etc.</a:t>
            </a:r>
          </a:p>
          <a:p>
            <a:r>
              <a:rPr lang="en-US" sz="2000" dirty="0" smtClean="0">
                <a:solidFill>
                  <a:srgbClr val="FFBF21"/>
                </a:solidFill>
              </a:rPr>
              <a:t>Gas Laser</a:t>
            </a:r>
          </a:p>
          <a:p>
            <a:pPr lvl="1"/>
            <a:r>
              <a:rPr lang="en-US" sz="2000" dirty="0"/>
              <a:t>A gas laser is a laser in which an electric current is discharged through a gas inside the laser medium to produce laser light</a:t>
            </a:r>
            <a:r>
              <a:rPr lang="en-US" sz="2000" dirty="0" smtClean="0"/>
              <a:t>.</a:t>
            </a:r>
          </a:p>
          <a:p>
            <a:pPr lvl="2"/>
            <a:r>
              <a:rPr lang="en-US" sz="2000" dirty="0" smtClean="0"/>
              <a:t>Examples: </a:t>
            </a:r>
            <a:r>
              <a:rPr lang="en-US" sz="2000" dirty="0"/>
              <a:t>Helium (He) – Neon (Ne) lasers, argon ion lasers, carbon dioxide lasers (CO2 lasers), carbon monoxide lasers (CO lasers), excimer lasers, nitrogen lasers, hydrogen lasers, etc.</a:t>
            </a:r>
          </a:p>
        </p:txBody>
      </p:sp>
      <p:sp>
        <p:nvSpPr>
          <p:cNvPr id="4" name="Content Placeholder 3"/>
          <p:cNvSpPr>
            <a:spLocks noGrp="1"/>
          </p:cNvSpPr>
          <p:nvPr>
            <p:ph sz="half" idx="2"/>
          </p:nvPr>
        </p:nvSpPr>
        <p:spPr/>
        <p:txBody>
          <a:bodyPr>
            <a:normAutofit/>
          </a:bodyPr>
          <a:lstStyle/>
          <a:p>
            <a:r>
              <a:rPr lang="en-US" sz="2000" dirty="0" smtClean="0">
                <a:solidFill>
                  <a:srgbClr val="FFBF21"/>
                </a:solidFill>
              </a:rPr>
              <a:t>Liquid Laser</a:t>
            </a:r>
          </a:p>
          <a:p>
            <a:pPr lvl="1"/>
            <a:r>
              <a:rPr lang="en-US" sz="2000" dirty="0"/>
              <a:t>A liquid laser is a laser that uses the liquid as laser medium. </a:t>
            </a:r>
            <a:endParaRPr lang="en-US" sz="2000" dirty="0" smtClean="0"/>
          </a:p>
          <a:p>
            <a:pPr lvl="2"/>
            <a:r>
              <a:rPr lang="en-US" sz="2000" dirty="0" smtClean="0"/>
              <a:t>Example: dye </a:t>
            </a:r>
            <a:r>
              <a:rPr lang="en-US" sz="2000" dirty="0" smtClean="0"/>
              <a:t>laser</a:t>
            </a:r>
          </a:p>
          <a:p>
            <a:pPr marL="1005840" lvl="2" indent="0">
              <a:buNone/>
            </a:pPr>
            <a:endParaRPr lang="en-US" sz="2000" dirty="0" smtClean="0"/>
          </a:p>
          <a:p>
            <a:pPr marL="1005840" lvl="2" indent="0">
              <a:buNone/>
            </a:pPr>
            <a:endParaRPr lang="en-US" sz="1200" dirty="0" smtClean="0"/>
          </a:p>
          <a:p>
            <a:r>
              <a:rPr lang="en-US" sz="2000" dirty="0" smtClean="0">
                <a:solidFill>
                  <a:srgbClr val="FFBF21"/>
                </a:solidFill>
              </a:rPr>
              <a:t>Semiconductor Laser</a:t>
            </a:r>
          </a:p>
          <a:p>
            <a:pPr lvl="1"/>
            <a:r>
              <a:rPr lang="en-US" sz="2000" dirty="0" smtClean="0"/>
              <a:t>These </a:t>
            </a:r>
            <a:r>
              <a:rPr lang="en-US" sz="2000" dirty="0"/>
              <a:t>lasers are very cheap, compact size and consume low power. Semiconductor lasers are also known as laser diodes.</a:t>
            </a:r>
          </a:p>
          <a:p>
            <a:pPr lvl="2"/>
            <a:r>
              <a:rPr lang="en-US" sz="2000" dirty="0" smtClean="0"/>
              <a:t>Example: quantum well lasers</a:t>
            </a:r>
            <a:endParaRPr lang="en-US" sz="2000" dirty="0"/>
          </a:p>
        </p:txBody>
      </p:sp>
      <p:sp>
        <p:nvSpPr>
          <p:cNvPr id="5" name="Slide Number Placeholder 4"/>
          <p:cNvSpPr>
            <a:spLocks noGrp="1"/>
          </p:cNvSpPr>
          <p:nvPr>
            <p:ph type="sldNum" sz="quarter" idx="12"/>
          </p:nvPr>
        </p:nvSpPr>
        <p:spPr/>
        <p:txBody>
          <a:bodyPr/>
          <a:lstStyle/>
          <a:p>
            <a:fld id="{F39C91D9-AB68-DF4C-9289-EB6BE1EC3D4E}" type="slidenum">
              <a:rPr lang="en-US" smtClean="0"/>
              <a:t>11</a:t>
            </a:fld>
            <a:endParaRPr lang="en-US"/>
          </a:p>
        </p:txBody>
      </p:sp>
      <p:sp>
        <p:nvSpPr>
          <p:cNvPr id="6" name="Footer Placeholder 5"/>
          <p:cNvSpPr>
            <a:spLocks noGrp="1"/>
          </p:cNvSpPr>
          <p:nvPr>
            <p:ph type="ftr" sz="quarter" idx="13"/>
          </p:nvPr>
        </p:nvSpPr>
        <p:spPr/>
        <p:txBody>
          <a:bodyPr/>
          <a:lstStyle/>
          <a:p>
            <a:r>
              <a:rPr lang="en-US" dirty="0"/>
              <a:t>Rowan University / Department of Environmental Health and Safety</a:t>
            </a:r>
          </a:p>
        </p:txBody>
      </p:sp>
    </p:spTree>
    <p:extLst>
      <p:ext uri="{BB962C8B-B14F-4D97-AF65-F5344CB8AC3E}">
        <p14:creationId xmlns:p14="http://schemas.microsoft.com/office/powerpoint/2010/main" val="1500378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Types of Resonators</a:t>
            </a:r>
            <a:endParaRPr lang="en-US" sz="4800" dirty="0"/>
          </a:p>
        </p:txBody>
      </p:sp>
      <p:sp>
        <p:nvSpPr>
          <p:cNvPr id="5" name="Content Placeholder 4"/>
          <p:cNvSpPr>
            <a:spLocks noGrp="1"/>
          </p:cNvSpPr>
          <p:nvPr>
            <p:ph sz="half" idx="1"/>
          </p:nvPr>
        </p:nvSpPr>
        <p:spPr/>
        <p:txBody>
          <a:bodyPr/>
          <a:lstStyle/>
          <a:p>
            <a:r>
              <a:rPr lang="en-US" dirty="0">
                <a:solidFill>
                  <a:srgbClr val="FFBF21"/>
                </a:solidFill>
              </a:rPr>
              <a:t>Linear (or standing-wave) </a:t>
            </a:r>
            <a:r>
              <a:rPr lang="en-US" dirty="0" smtClean="0">
                <a:solidFill>
                  <a:srgbClr val="FFBF21"/>
                </a:solidFill>
              </a:rPr>
              <a:t>Resonators </a:t>
            </a:r>
          </a:p>
          <a:p>
            <a:pPr lvl="1"/>
            <a:r>
              <a:rPr lang="en-US" dirty="0"/>
              <a:t>M</a:t>
            </a:r>
            <a:r>
              <a:rPr lang="en-US" dirty="0" smtClean="0"/>
              <a:t>ade </a:t>
            </a:r>
            <a:r>
              <a:rPr lang="en-US" dirty="0"/>
              <a:t>such that the light bounces back and forth between two end mirrors. For continuously circulating light, there are always </a:t>
            </a:r>
            <a:r>
              <a:rPr lang="en-US" dirty="0" err="1"/>
              <a:t>counterpropagating</a:t>
            </a:r>
            <a:r>
              <a:rPr lang="en-US" dirty="0"/>
              <a:t> waves, which interfere with each other to form a standing-wave pattern</a:t>
            </a:r>
            <a:r>
              <a:rPr lang="en-US" dirty="0" smtClean="0"/>
              <a:t>.</a:t>
            </a:r>
            <a:endParaRPr lang="en-US" dirty="0"/>
          </a:p>
          <a:p>
            <a:pPr lvl="2"/>
            <a:r>
              <a:rPr lang="en-US" dirty="0">
                <a:solidFill>
                  <a:srgbClr val="FFBF21"/>
                </a:solidFill>
              </a:rPr>
              <a:t>A simple linear optical resonator with a curved folding </a:t>
            </a:r>
            <a:r>
              <a:rPr lang="en-US" dirty="0" smtClean="0">
                <a:solidFill>
                  <a:srgbClr val="FFBF21"/>
                </a:solidFill>
              </a:rPr>
              <a:t>mirror:</a:t>
            </a:r>
            <a:endParaRPr lang="en-US" dirty="0">
              <a:solidFill>
                <a:srgbClr val="FFBF21"/>
              </a:solidFill>
            </a:endParaRPr>
          </a:p>
        </p:txBody>
      </p:sp>
      <p:sp>
        <p:nvSpPr>
          <p:cNvPr id="6" name="Content Placeholder 5"/>
          <p:cNvSpPr>
            <a:spLocks noGrp="1"/>
          </p:cNvSpPr>
          <p:nvPr>
            <p:ph sz="half" idx="2"/>
          </p:nvPr>
        </p:nvSpPr>
        <p:spPr/>
        <p:txBody>
          <a:bodyPr/>
          <a:lstStyle/>
          <a:p>
            <a:r>
              <a:rPr lang="en-US" dirty="0">
                <a:solidFill>
                  <a:srgbClr val="FFBF21"/>
                </a:solidFill>
              </a:rPr>
              <a:t>R</a:t>
            </a:r>
            <a:r>
              <a:rPr lang="en-US" dirty="0" smtClean="0">
                <a:solidFill>
                  <a:srgbClr val="FFBF21"/>
                </a:solidFill>
              </a:rPr>
              <a:t>ing </a:t>
            </a:r>
            <a:r>
              <a:rPr lang="en-US" dirty="0">
                <a:solidFill>
                  <a:srgbClr val="FFBF21"/>
                </a:solidFill>
              </a:rPr>
              <a:t>R</a:t>
            </a:r>
            <a:r>
              <a:rPr lang="en-US" dirty="0" smtClean="0">
                <a:solidFill>
                  <a:srgbClr val="FFBF21"/>
                </a:solidFill>
              </a:rPr>
              <a:t>esonators</a:t>
            </a:r>
          </a:p>
          <a:p>
            <a:pPr lvl="1"/>
            <a:r>
              <a:rPr lang="en-US" dirty="0"/>
              <a:t>L</a:t>
            </a:r>
            <a:r>
              <a:rPr lang="en-US" dirty="0" smtClean="0"/>
              <a:t>ight </a:t>
            </a:r>
            <a:r>
              <a:rPr lang="en-US" dirty="0"/>
              <a:t>can circulate in two different </a:t>
            </a:r>
            <a:r>
              <a:rPr lang="en-US" dirty="0" smtClean="0"/>
              <a:t>directions. </a:t>
            </a:r>
            <a:r>
              <a:rPr lang="en-US" dirty="0"/>
              <a:t>A ring resonator has no end mirrors</a:t>
            </a:r>
            <a:r>
              <a:rPr lang="en-US" dirty="0" smtClean="0"/>
              <a:t>.</a:t>
            </a:r>
          </a:p>
          <a:p>
            <a:pPr lvl="2"/>
            <a:r>
              <a:rPr lang="en-US" dirty="0" smtClean="0">
                <a:solidFill>
                  <a:srgbClr val="FFBF21"/>
                </a:solidFill>
              </a:rPr>
              <a:t>A </a:t>
            </a:r>
            <a:r>
              <a:rPr lang="en-US" dirty="0">
                <a:solidFill>
                  <a:srgbClr val="FFBF21"/>
                </a:solidFill>
              </a:rPr>
              <a:t>four-mirror bow-tie ring </a:t>
            </a:r>
            <a:r>
              <a:rPr lang="en-US" dirty="0" smtClean="0">
                <a:solidFill>
                  <a:srgbClr val="FFBF21"/>
                </a:solidFill>
              </a:rPr>
              <a:t>resonator:</a:t>
            </a:r>
            <a:endParaRPr lang="en-US" dirty="0">
              <a:solidFill>
                <a:srgbClr val="FFBF21"/>
              </a:solidFill>
            </a:endParaRPr>
          </a:p>
          <a:p>
            <a:endParaRPr lang="en-US" dirty="0"/>
          </a:p>
        </p:txBody>
      </p:sp>
      <p:sp>
        <p:nvSpPr>
          <p:cNvPr id="3" name="Slide Number Placeholder 2"/>
          <p:cNvSpPr>
            <a:spLocks noGrp="1"/>
          </p:cNvSpPr>
          <p:nvPr>
            <p:ph type="sldNum" sz="quarter" idx="12"/>
          </p:nvPr>
        </p:nvSpPr>
        <p:spPr/>
        <p:txBody>
          <a:bodyPr/>
          <a:lstStyle/>
          <a:p>
            <a:fld id="{F39C91D9-AB68-DF4C-9289-EB6BE1EC3D4E}" type="slidenum">
              <a:rPr lang="en-US" smtClean="0"/>
              <a:t>12</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pic>
        <p:nvPicPr>
          <p:cNvPr id="7" name="Picture 6"/>
          <p:cNvPicPr>
            <a:picLocks noChangeAspect="1"/>
          </p:cNvPicPr>
          <p:nvPr/>
        </p:nvPicPr>
        <p:blipFill>
          <a:blip r:embed="rId3"/>
          <a:stretch>
            <a:fillRect/>
          </a:stretch>
        </p:blipFill>
        <p:spPr>
          <a:xfrm>
            <a:off x="1914371" y="3873876"/>
            <a:ext cx="3109737" cy="2297941"/>
          </a:xfrm>
          <a:prstGeom prst="rect">
            <a:avLst/>
          </a:prstGeom>
        </p:spPr>
      </p:pic>
      <p:pic>
        <p:nvPicPr>
          <p:cNvPr id="8" name="Picture 7"/>
          <p:cNvPicPr>
            <a:picLocks noChangeAspect="1"/>
          </p:cNvPicPr>
          <p:nvPr/>
        </p:nvPicPr>
        <p:blipFill>
          <a:blip r:embed="rId4"/>
          <a:stretch>
            <a:fillRect/>
          </a:stretch>
        </p:blipFill>
        <p:spPr>
          <a:xfrm>
            <a:off x="7200348" y="3590475"/>
            <a:ext cx="4170264" cy="2581342"/>
          </a:xfrm>
          <a:prstGeom prst="rect">
            <a:avLst/>
          </a:prstGeom>
        </p:spPr>
      </p:pic>
    </p:spTree>
    <p:extLst>
      <p:ext uri="{BB962C8B-B14F-4D97-AF65-F5344CB8AC3E}">
        <p14:creationId xmlns:p14="http://schemas.microsoft.com/office/powerpoint/2010/main" val="1745558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Types of Laser Emission</a:t>
            </a:r>
            <a:endParaRPr lang="en-US" sz="4800" dirty="0"/>
          </a:p>
        </p:txBody>
      </p:sp>
      <p:sp>
        <p:nvSpPr>
          <p:cNvPr id="3" name="Slide Number Placeholder 2"/>
          <p:cNvSpPr>
            <a:spLocks noGrp="1"/>
          </p:cNvSpPr>
          <p:nvPr>
            <p:ph type="sldNum" sz="quarter" idx="12"/>
          </p:nvPr>
        </p:nvSpPr>
        <p:spPr/>
        <p:txBody>
          <a:bodyPr/>
          <a:lstStyle/>
          <a:p>
            <a:fld id="{F39C91D9-AB68-DF4C-9289-EB6BE1EC3D4E}" type="slidenum">
              <a:rPr lang="en-US" smtClean="0"/>
              <a:t>13</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sp>
        <p:nvSpPr>
          <p:cNvPr id="5" name="Content Placeholder 4"/>
          <p:cNvSpPr>
            <a:spLocks noGrp="1"/>
          </p:cNvSpPr>
          <p:nvPr>
            <p:ph idx="1"/>
          </p:nvPr>
        </p:nvSpPr>
        <p:spPr/>
        <p:txBody>
          <a:bodyPr>
            <a:normAutofit/>
          </a:bodyPr>
          <a:lstStyle/>
          <a:p>
            <a:r>
              <a:rPr lang="en-US" sz="3200" dirty="0" smtClean="0">
                <a:solidFill>
                  <a:srgbClr val="FFBF21"/>
                </a:solidFill>
              </a:rPr>
              <a:t>Continuous Wave </a:t>
            </a:r>
            <a:r>
              <a:rPr lang="en-US" sz="3200" dirty="0">
                <a:solidFill>
                  <a:srgbClr val="FFBF21"/>
                </a:solidFill>
              </a:rPr>
              <a:t>(CW) </a:t>
            </a:r>
            <a:r>
              <a:rPr lang="en-US" sz="3200" dirty="0" smtClean="0">
                <a:solidFill>
                  <a:srgbClr val="FFBF21"/>
                </a:solidFill>
              </a:rPr>
              <a:t>Lasers</a:t>
            </a:r>
            <a:endParaRPr lang="en-US" sz="3200" dirty="0">
              <a:solidFill>
                <a:srgbClr val="FFBF21"/>
              </a:solidFill>
            </a:endParaRPr>
          </a:p>
          <a:p>
            <a:pPr lvl="1"/>
            <a:r>
              <a:rPr lang="en-US" sz="3200" dirty="0"/>
              <a:t>Operates in a </a:t>
            </a:r>
            <a:r>
              <a:rPr lang="en-US" sz="3200" dirty="0" smtClean="0"/>
              <a:t>stable, continuous </a:t>
            </a:r>
            <a:r>
              <a:rPr lang="en-US" sz="3200" dirty="0"/>
              <a:t>output for a period </a:t>
            </a:r>
            <a:r>
              <a:rPr lang="en-US" sz="3200" dirty="0" smtClean="0"/>
              <a:t>≥ 0.25 s.</a:t>
            </a:r>
            <a:endParaRPr lang="en-US" sz="3200" dirty="0"/>
          </a:p>
          <a:p>
            <a:r>
              <a:rPr lang="en-US" sz="3200" dirty="0" smtClean="0">
                <a:solidFill>
                  <a:srgbClr val="FFBF21"/>
                </a:solidFill>
              </a:rPr>
              <a:t>Single Pulsed Lasers</a:t>
            </a:r>
            <a:endParaRPr lang="en-US" sz="3200" dirty="0">
              <a:solidFill>
                <a:srgbClr val="FFBF21"/>
              </a:solidFill>
            </a:endParaRPr>
          </a:p>
          <a:p>
            <a:pPr lvl="1"/>
            <a:r>
              <a:rPr lang="en-US" sz="3200" dirty="0"/>
              <a:t>Delivers its energy in the form of a single pulse or a train of pulses with duration of a pulse ≤ 0.25 </a:t>
            </a:r>
            <a:r>
              <a:rPr lang="en-US" sz="3200" dirty="0" smtClean="0"/>
              <a:t>s.</a:t>
            </a:r>
          </a:p>
          <a:p>
            <a:r>
              <a:rPr lang="en-US" sz="3200" dirty="0" smtClean="0">
                <a:solidFill>
                  <a:srgbClr val="FFBF21"/>
                </a:solidFill>
              </a:rPr>
              <a:t>Single Pulsed Q-switched Lasers</a:t>
            </a:r>
            <a:endParaRPr lang="en-US" sz="3200" dirty="0">
              <a:solidFill>
                <a:srgbClr val="FFBF21"/>
              </a:solidFill>
            </a:endParaRPr>
          </a:p>
          <a:p>
            <a:pPr lvl="1"/>
            <a:r>
              <a:rPr lang="en-US" sz="3200" dirty="0" smtClean="0"/>
              <a:t>Emits </a:t>
            </a:r>
            <a:r>
              <a:rPr lang="en-US" sz="3200" dirty="0"/>
              <a:t>short (10 ns – 250 ns) high-power pulses by means of a </a:t>
            </a:r>
            <a:r>
              <a:rPr lang="en-US" sz="3200" dirty="0" smtClean="0"/>
              <a:t>Q-switch.</a:t>
            </a:r>
            <a:endParaRPr lang="en-US" sz="3200" dirty="0"/>
          </a:p>
          <a:p>
            <a:endParaRPr lang="en-US" dirty="0"/>
          </a:p>
        </p:txBody>
      </p:sp>
    </p:spTree>
    <p:extLst>
      <p:ext uri="{BB962C8B-B14F-4D97-AF65-F5344CB8AC3E}">
        <p14:creationId xmlns:p14="http://schemas.microsoft.com/office/powerpoint/2010/main" val="1794831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Types of Laser </a:t>
            </a:r>
            <a:r>
              <a:rPr lang="en-US" sz="4800" dirty="0" smtClean="0"/>
              <a:t>Emission</a:t>
            </a:r>
            <a:endParaRPr lang="en-US" sz="4800" dirty="0"/>
          </a:p>
        </p:txBody>
      </p:sp>
      <p:sp>
        <p:nvSpPr>
          <p:cNvPr id="3" name="Slide Number Placeholder 2"/>
          <p:cNvSpPr>
            <a:spLocks noGrp="1"/>
          </p:cNvSpPr>
          <p:nvPr>
            <p:ph type="sldNum" sz="quarter" idx="12"/>
          </p:nvPr>
        </p:nvSpPr>
        <p:spPr/>
        <p:txBody>
          <a:bodyPr/>
          <a:lstStyle/>
          <a:p>
            <a:fld id="{F39C91D9-AB68-DF4C-9289-EB6BE1EC3D4E}" type="slidenum">
              <a:rPr lang="en-US" smtClean="0"/>
              <a:t>14</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sp>
        <p:nvSpPr>
          <p:cNvPr id="5" name="Content Placeholder 4"/>
          <p:cNvSpPr>
            <a:spLocks noGrp="1"/>
          </p:cNvSpPr>
          <p:nvPr>
            <p:ph idx="1"/>
          </p:nvPr>
        </p:nvSpPr>
        <p:spPr/>
        <p:txBody>
          <a:bodyPr>
            <a:noAutofit/>
          </a:bodyPr>
          <a:lstStyle/>
          <a:p>
            <a:r>
              <a:rPr lang="en-US" sz="2200" dirty="0" smtClean="0">
                <a:solidFill>
                  <a:srgbClr val="FFBF21"/>
                </a:solidFill>
              </a:rPr>
              <a:t>Repetitively </a:t>
            </a:r>
            <a:r>
              <a:rPr lang="en-US" sz="2200" dirty="0" smtClean="0">
                <a:solidFill>
                  <a:srgbClr val="FFBF21"/>
                </a:solidFill>
              </a:rPr>
              <a:t>Pulsed or Scanning Lasers</a:t>
            </a:r>
            <a:endParaRPr lang="en-US" sz="2200" dirty="0" smtClean="0">
              <a:solidFill>
                <a:srgbClr val="FFBF21"/>
              </a:solidFill>
            </a:endParaRPr>
          </a:p>
          <a:p>
            <a:pPr lvl="1"/>
            <a:r>
              <a:rPr lang="en-US" sz="2200" dirty="0"/>
              <a:t>G</a:t>
            </a:r>
            <a:r>
              <a:rPr lang="en-US" sz="2200" dirty="0" smtClean="0"/>
              <a:t>enerally </a:t>
            </a:r>
            <a:r>
              <a:rPr lang="en-US" sz="2200" dirty="0"/>
              <a:t>involve the operation of pulsed laser performance operating at a fixed (or variable) pulse rates which may range from a few pulses per second to as high as 20,000 pulses per second. </a:t>
            </a:r>
            <a:endParaRPr lang="en-US" sz="2200" dirty="0" smtClean="0"/>
          </a:p>
          <a:p>
            <a:r>
              <a:rPr lang="en-US" sz="2200" dirty="0" smtClean="0">
                <a:solidFill>
                  <a:srgbClr val="FFBF21"/>
                </a:solidFill>
              </a:rPr>
              <a:t>Mode Locked</a:t>
            </a:r>
          </a:p>
          <a:p>
            <a:pPr lvl="1"/>
            <a:r>
              <a:rPr lang="en-US" sz="2200" dirty="0"/>
              <a:t>O</a:t>
            </a:r>
            <a:r>
              <a:rPr lang="en-US" sz="2200" dirty="0" smtClean="0"/>
              <a:t>perate </a:t>
            </a:r>
            <a:r>
              <a:rPr lang="en-US" sz="2200" dirty="0"/>
              <a:t>as a result of the resonant modes of the optical cavity which can affect the characteristics of the output </a:t>
            </a:r>
            <a:r>
              <a:rPr lang="en-US" sz="2200" dirty="0" smtClean="0"/>
              <a:t>beam.</a:t>
            </a:r>
          </a:p>
          <a:p>
            <a:pPr lvl="1"/>
            <a:r>
              <a:rPr lang="en-US" sz="2200" dirty="0" smtClean="0"/>
              <a:t>When </a:t>
            </a:r>
            <a:r>
              <a:rPr lang="en-US" sz="2200" dirty="0"/>
              <a:t>the phases of different frequency modes are synchronized, i.e., "locked together," the different modes will interfere with one another to generate a beat </a:t>
            </a:r>
            <a:r>
              <a:rPr lang="en-US" sz="2200" dirty="0" smtClean="0"/>
              <a:t>effect.</a:t>
            </a:r>
          </a:p>
          <a:p>
            <a:pPr lvl="1"/>
            <a:r>
              <a:rPr lang="en-US" sz="2200" dirty="0" smtClean="0"/>
              <a:t>Lasers </a:t>
            </a:r>
            <a:r>
              <a:rPr lang="en-US" sz="2200" dirty="0"/>
              <a:t>operating in this mode-locked fashion, usually produce a train of regularly spaced </a:t>
            </a:r>
            <a:r>
              <a:rPr lang="en-US" sz="2200" dirty="0" smtClean="0"/>
              <a:t>pulses. </a:t>
            </a:r>
          </a:p>
          <a:p>
            <a:pPr lvl="1"/>
            <a:r>
              <a:rPr lang="en-US" sz="2200" dirty="0" smtClean="0"/>
              <a:t>A </a:t>
            </a:r>
            <a:r>
              <a:rPr lang="en-US" sz="2200" dirty="0"/>
              <a:t>mode-locked laser can deliver extremely </a:t>
            </a:r>
            <a:r>
              <a:rPr lang="en-US" sz="2200" dirty="0" smtClean="0"/>
              <a:t>higher </a:t>
            </a:r>
            <a:r>
              <a:rPr lang="en-US" sz="2200" dirty="0"/>
              <a:t>peak powers than the same laser operating in the Q-switched mode</a:t>
            </a:r>
            <a:r>
              <a:rPr lang="en-US" sz="2200" dirty="0" smtClean="0"/>
              <a:t>.</a:t>
            </a:r>
            <a:endParaRPr lang="en-US" sz="2200" dirty="0"/>
          </a:p>
        </p:txBody>
      </p:sp>
    </p:spTree>
    <p:extLst>
      <p:ext uri="{BB962C8B-B14F-4D97-AF65-F5344CB8AC3E}">
        <p14:creationId xmlns:p14="http://schemas.microsoft.com/office/powerpoint/2010/main" val="3209317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Laser Safety </a:t>
            </a:r>
            <a:r>
              <a:rPr lang="en-US" sz="4800" dirty="0"/>
              <a:t>Training</a:t>
            </a:r>
          </a:p>
        </p:txBody>
      </p:sp>
      <p:sp>
        <p:nvSpPr>
          <p:cNvPr id="3" name="Content Placeholder 2"/>
          <p:cNvSpPr>
            <a:spLocks noGrp="1"/>
          </p:cNvSpPr>
          <p:nvPr>
            <p:ph idx="1"/>
          </p:nvPr>
        </p:nvSpPr>
        <p:spPr/>
        <p:txBody>
          <a:bodyPr>
            <a:noAutofit/>
          </a:bodyPr>
          <a:lstStyle/>
          <a:p>
            <a:r>
              <a:rPr lang="en-US" sz="3200" dirty="0" smtClean="0"/>
              <a:t>The </a:t>
            </a:r>
            <a:r>
              <a:rPr lang="en-US" sz="3200" dirty="0" smtClean="0">
                <a:solidFill>
                  <a:srgbClr val="FFBF21"/>
                </a:solidFill>
              </a:rPr>
              <a:t>Food &amp; Drug Administration (FDA) </a:t>
            </a:r>
            <a:r>
              <a:rPr lang="en-US" sz="3200" dirty="0" smtClean="0"/>
              <a:t>regulates all lasers</a:t>
            </a:r>
            <a:r>
              <a:rPr lang="en-US" sz="3200" dirty="0" smtClean="0"/>
              <a:t>.</a:t>
            </a:r>
            <a:endParaRPr lang="en-US" sz="3200" dirty="0"/>
          </a:p>
          <a:p>
            <a:r>
              <a:rPr lang="en-US" sz="3200" dirty="0" smtClean="0"/>
              <a:t>The </a:t>
            </a:r>
            <a:r>
              <a:rPr lang="en-US" sz="3200" dirty="0"/>
              <a:t>FDA recognizes four major hazard </a:t>
            </a:r>
            <a:r>
              <a:rPr lang="en-US" sz="3200" dirty="0" smtClean="0"/>
              <a:t>classes, including subclasses:</a:t>
            </a:r>
          </a:p>
          <a:p>
            <a:pPr lvl="1"/>
            <a:r>
              <a:rPr lang="en-US" sz="3200" dirty="0" smtClean="0"/>
              <a:t>1 &amp; </a:t>
            </a:r>
            <a:r>
              <a:rPr lang="en-US" sz="3200" dirty="0" smtClean="0"/>
              <a:t>1M</a:t>
            </a:r>
          </a:p>
          <a:p>
            <a:pPr lvl="1"/>
            <a:r>
              <a:rPr lang="en-US" sz="3200" dirty="0" smtClean="0"/>
              <a:t>2 &amp; 2M</a:t>
            </a:r>
            <a:endParaRPr lang="en-US" sz="3200" dirty="0"/>
          </a:p>
          <a:p>
            <a:pPr lvl="1"/>
            <a:r>
              <a:rPr lang="en-US" sz="3200" dirty="0" smtClean="0"/>
              <a:t>3R &amp; </a:t>
            </a:r>
            <a:r>
              <a:rPr lang="en-US" sz="3200" dirty="0" smtClean="0"/>
              <a:t>3B</a:t>
            </a:r>
            <a:endParaRPr lang="en-US" sz="3200" dirty="0"/>
          </a:p>
          <a:p>
            <a:pPr lvl="1"/>
            <a:r>
              <a:rPr lang="en-US" sz="3200" dirty="0" smtClean="0"/>
              <a:t>4</a:t>
            </a:r>
          </a:p>
        </p:txBody>
      </p:sp>
      <p:sp>
        <p:nvSpPr>
          <p:cNvPr id="4" name="Slide Number Placeholder 3"/>
          <p:cNvSpPr>
            <a:spLocks noGrp="1"/>
          </p:cNvSpPr>
          <p:nvPr>
            <p:ph type="sldNum" sz="quarter" idx="12"/>
          </p:nvPr>
        </p:nvSpPr>
        <p:spPr/>
        <p:txBody>
          <a:bodyPr/>
          <a:lstStyle/>
          <a:p>
            <a:fld id="{F39C91D9-AB68-DF4C-9289-EB6BE1EC3D4E}" type="slidenum">
              <a:rPr lang="en-US" smtClean="0"/>
              <a:t>15</a:t>
            </a:fld>
            <a:endParaRPr lang="en-US"/>
          </a:p>
        </p:txBody>
      </p:sp>
      <p:sp>
        <p:nvSpPr>
          <p:cNvPr id="5" name="Text Placeholder 4"/>
          <p:cNvSpPr>
            <a:spLocks noGrp="1"/>
          </p:cNvSpPr>
          <p:nvPr>
            <p:ph type="body" sz="half" idx="13"/>
          </p:nvPr>
        </p:nvSpPr>
        <p:spPr/>
        <p:txBody>
          <a:bodyPr/>
          <a:lstStyle/>
          <a:p>
            <a:pPr lvl="0" algn="ctr"/>
            <a:r>
              <a:rPr lang="en-US" sz="4000" dirty="0" smtClean="0">
                <a:solidFill>
                  <a:srgbClr val="59280F"/>
                </a:solidFill>
              </a:rPr>
              <a:t>Section </a:t>
            </a:r>
            <a:r>
              <a:rPr lang="en-US" sz="4000" dirty="0" smtClean="0">
                <a:solidFill>
                  <a:srgbClr val="59280F"/>
                </a:solidFill>
              </a:rPr>
              <a:t>2 </a:t>
            </a:r>
            <a:r>
              <a:rPr lang="en-US" sz="4000" dirty="0">
                <a:solidFill>
                  <a:srgbClr val="59280F"/>
                </a:solidFill>
              </a:rPr>
              <a:t>– Laser </a:t>
            </a:r>
            <a:r>
              <a:rPr lang="en-US" sz="4000" dirty="0" smtClean="0">
                <a:solidFill>
                  <a:srgbClr val="59280F"/>
                </a:solidFill>
              </a:rPr>
              <a:t>Hazard Classification</a:t>
            </a:r>
            <a:endParaRPr lang="en-US" sz="4000" dirty="0">
              <a:solidFill>
                <a:srgbClr val="59280F"/>
              </a:solidFill>
            </a:endParaRPr>
          </a:p>
          <a:p>
            <a:endParaRPr lang="en-US" dirty="0"/>
          </a:p>
        </p:txBody>
      </p:sp>
      <p:sp>
        <p:nvSpPr>
          <p:cNvPr id="6" name="Footer Placeholder 5"/>
          <p:cNvSpPr>
            <a:spLocks noGrp="1"/>
          </p:cNvSpPr>
          <p:nvPr>
            <p:ph type="ftr" sz="quarter" idx="14"/>
          </p:nvPr>
        </p:nvSpPr>
        <p:spPr/>
        <p:txBody>
          <a:bodyPr/>
          <a:lstStyle/>
          <a:p>
            <a:r>
              <a:rPr lang="en-US" dirty="0"/>
              <a:t>Rowan University / Department of Environmental Health and Safety</a:t>
            </a:r>
          </a:p>
        </p:txBody>
      </p:sp>
    </p:spTree>
    <p:extLst>
      <p:ext uri="{BB962C8B-B14F-4D97-AF65-F5344CB8AC3E}">
        <p14:creationId xmlns:p14="http://schemas.microsoft.com/office/powerpoint/2010/main" val="3153999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Laser Hazard Classification – Class 1 Lasers</a:t>
            </a:r>
            <a:endParaRPr lang="en-US" sz="4000" dirty="0"/>
          </a:p>
        </p:txBody>
      </p:sp>
      <p:sp>
        <p:nvSpPr>
          <p:cNvPr id="3" name="Content Placeholder 2"/>
          <p:cNvSpPr>
            <a:spLocks noGrp="1"/>
          </p:cNvSpPr>
          <p:nvPr>
            <p:ph sz="half" idx="1"/>
          </p:nvPr>
        </p:nvSpPr>
        <p:spPr/>
        <p:txBody>
          <a:bodyPr>
            <a:normAutofit/>
          </a:bodyPr>
          <a:lstStyle/>
          <a:p>
            <a:r>
              <a:rPr lang="en-US" sz="3200" dirty="0"/>
              <a:t>Considered non-hazardous. Hazard increases if viewed with optical aids, including magnifiers, binoculars, or </a:t>
            </a:r>
            <a:r>
              <a:rPr lang="en-US" sz="3200" dirty="0" smtClean="0"/>
              <a:t>telescopes.</a:t>
            </a:r>
            <a:endParaRPr lang="en-US" sz="3200" dirty="0"/>
          </a:p>
        </p:txBody>
      </p:sp>
      <p:sp>
        <p:nvSpPr>
          <p:cNvPr id="4" name="Content Placeholder 3"/>
          <p:cNvSpPr>
            <a:spLocks noGrp="1"/>
          </p:cNvSpPr>
          <p:nvPr>
            <p:ph sz="half" idx="2"/>
          </p:nvPr>
        </p:nvSpPr>
        <p:spPr/>
        <p:txBody>
          <a:bodyPr>
            <a:normAutofit/>
          </a:bodyPr>
          <a:lstStyle/>
          <a:p>
            <a:r>
              <a:rPr lang="en-US" sz="3200" dirty="0" smtClean="0">
                <a:solidFill>
                  <a:srgbClr val="FFBF21"/>
                </a:solidFill>
              </a:rPr>
              <a:t>Examples of Class 1 &amp; 1M Lasers</a:t>
            </a:r>
          </a:p>
          <a:p>
            <a:pPr lvl="1"/>
            <a:r>
              <a:rPr lang="en-US" sz="3200" dirty="0" smtClean="0">
                <a:solidFill>
                  <a:srgbClr val="FFBF21"/>
                </a:solidFill>
              </a:rPr>
              <a:t>Laser printers</a:t>
            </a:r>
          </a:p>
          <a:p>
            <a:pPr lvl="1"/>
            <a:r>
              <a:rPr lang="en-US" sz="3200" dirty="0" smtClean="0">
                <a:solidFill>
                  <a:srgbClr val="FFBF21"/>
                </a:solidFill>
              </a:rPr>
              <a:t>CD players</a:t>
            </a:r>
          </a:p>
          <a:p>
            <a:pPr lvl="1"/>
            <a:r>
              <a:rPr lang="en-US" sz="3200" dirty="0" smtClean="0">
                <a:solidFill>
                  <a:srgbClr val="FFBF21"/>
                </a:solidFill>
              </a:rPr>
              <a:t>DVD players</a:t>
            </a:r>
            <a:endParaRPr lang="en-US" sz="3200" dirty="0">
              <a:solidFill>
                <a:srgbClr val="FFBF21"/>
              </a:solidFill>
            </a:endParaRPr>
          </a:p>
        </p:txBody>
      </p:sp>
      <p:sp>
        <p:nvSpPr>
          <p:cNvPr id="5" name="Slide Number Placeholder 4"/>
          <p:cNvSpPr>
            <a:spLocks noGrp="1"/>
          </p:cNvSpPr>
          <p:nvPr>
            <p:ph type="sldNum" sz="quarter" idx="12"/>
          </p:nvPr>
        </p:nvSpPr>
        <p:spPr/>
        <p:txBody>
          <a:bodyPr/>
          <a:lstStyle/>
          <a:p>
            <a:fld id="{F39C91D9-AB68-DF4C-9289-EB6BE1EC3D4E}" type="slidenum">
              <a:rPr lang="en-US" smtClean="0"/>
              <a:t>16</a:t>
            </a:fld>
            <a:endParaRPr lang="en-US"/>
          </a:p>
        </p:txBody>
      </p:sp>
      <p:sp>
        <p:nvSpPr>
          <p:cNvPr id="6" name="Footer Placeholder 5"/>
          <p:cNvSpPr>
            <a:spLocks noGrp="1"/>
          </p:cNvSpPr>
          <p:nvPr>
            <p:ph type="ftr" sz="quarter" idx="13"/>
          </p:nvPr>
        </p:nvSpPr>
        <p:spPr/>
        <p:txBody>
          <a:bodyPr/>
          <a:lstStyle/>
          <a:p>
            <a:r>
              <a:rPr lang="en-US" dirty="0"/>
              <a:t>Rowan University / Department of Environmental Health and Safety</a:t>
            </a:r>
          </a:p>
        </p:txBody>
      </p:sp>
      <p:pic>
        <p:nvPicPr>
          <p:cNvPr id="7" name="Picture 6"/>
          <p:cNvPicPr>
            <a:picLocks noChangeAspect="1"/>
          </p:cNvPicPr>
          <p:nvPr/>
        </p:nvPicPr>
        <p:blipFill rotWithShape="1">
          <a:blip r:embed="rId3"/>
          <a:srcRect l="12948" t="18104" r="17022" b="17901"/>
          <a:stretch/>
        </p:blipFill>
        <p:spPr>
          <a:xfrm>
            <a:off x="4609792" y="3815063"/>
            <a:ext cx="2498584" cy="2283321"/>
          </a:xfrm>
          <a:prstGeom prst="rect">
            <a:avLst/>
          </a:prstGeom>
        </p:spPr>
      </p:pic>
      <p:pic>
        <p:nvPicPr>
          <p:cNvPr id="8" name="Picture 7"/>
          <p:cNvPicPr>
            <a:picLocks noChangeAspect="1"/>
          </p:cNvPicPr>
          <p:nvPr/>
        </p:nvPicPr>
        <p:blipFill>
          <a:blip r:embed="rId4"/>
          <a:stretch>
            <a:fillRect/>
          </a:stretch>
        </p:blipFill>
        <p:spPr>
          <a:xfrm>
            <a:off x="1560243" y="3958820"/>
            <a:ext cx="2811149" cy="1995806"/>
          </a:xfrm>
          <a:prstGeom prst="rect">
            <a:avLst/>
          </a:prstGeom>
        </p:spPr>
      </p:pic>
      <p:pic>
        <p:nvPicPr>
          <p:cNvPr id="9" name="Picture 8"/>
          <p:cNvPicPr>
            <a:picLocks noChangeAspect="1"/>
          </p:cNvPicPr>
          <p:nvPr/>
        </p:nvPicPr>
        <p:blipFill>
          <a:blip r:embed="rId5"/>
          <a:stretch>
            <a:fillRect/>
          </a:stretch>
        </p:blipFill>
        <p:spPr>
          <a:xfrm>
            <a:off x="7346776" y="4358513"/>
            <a:ext cx="3654248" cy="1196419"/>
          </a:xfrm>
          <a:prstGeom prst="rect">
            <a:avLst/>
          </a:prstGeom>
        </p:spPr>
      </p:pic>
    </p:spTree>
    <p:extLst>
      <p:ext uri="{BB962C8B-B14F-4D97-AF65-F5344CB8AC3E}">
        <p14:creationId xmlns:p14="http://schemas.microsoft.com/office/powerpoint/2010/main" val="2175456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solidFill>
                  <a:srgbClr val="59280F"/>
                </a:solidFill>
              </a:rPr>
              <a:t>Laser Hazard Classification – Class </a:t>
            </a:r>
            <a:r>
              <a:rPr lang="en-US" sz="4400" dirty="0" smtClean="0">
                <a:solidFill>
                  <a:srgbClr val="59280F"/>
                </a:solidFill>
              </a:rPr>
              <a:t>2 &amp; 2M Lasers</a:t>
            </a:r>
            <a:endParaRPr lang="en-US" dirty="0"/>
          </a:p>
        </p:txBody>
      </p:sp>
      <p:sp>
        <p:nvSpPr>
          <p:cNvPr id="3" name="Content Placeholder 2"/>
          <p:cNvSpPr>
            <a:spLocks noGrp="1"/>
          </p:cNvSpPr>
          <p:nvPr>
            <p:ph sz="half" idx="1"/>
          </p:nvPr>
        </p:nvSpPr>
        <p:spPr/>
        <p:txBody>
          <a:bodyPr>
            <a:normAutofit/>
          </a:bodyPr>
          <a:lstStyle/>
          <a:p>
            <a:r>
              <a:rPr lang="en-US" sz="3200" dirty="0"/>
              <a:t>Hazard increases when viewed directly for long periods of time. Hazard increases if viewed with optical aids.</a:t>
            </a:r>
          </a:p>
        </p:txBody>
      </p:sp>
      <p:sp>
        <p:nvSpPr>
          <p:cNvPr id="4" name="Content Placeholder 3"/>
          <p:cNvSpPr>
            <a:spLocks noGrp="1"/>
          </p:cNvSpPr>
          <p:nvPr>
            <p:ph sz="half" idx="2"/>
          </p:nvPr>
        </p:nvSpPr>
        <p:spPr/>
        <p:txBody>
          <a:bodyPr>
            <a:normAutofit/>
          </a:bodyPr>
          <a:lstStyle/>
          <a:p>
            <a:r>
              <a:rPr lang="en-US" sz="3200" dirty="0" smtClean="0">
                <a:solidFill>
                  <a:srgbClr val="FFBF21"/>
                </a:solidFill>
              </a:rPr>
              <a:t>Examples of Class 2 &amp; 2M Lasers</a:t>
            </a:r>
          </a:p>
          <a:p>
            <a:pPr lvl="1"/>
            <a:r>
              <a:rPr lang="en-US" sz="3200" dirty="0" smtClean="0">
                <a:solidFill>
                  <a:srgbClr val="FFBF21"/>
                </a:solidFill>
              </a:rPr>
              <a:t>Barcode </a:t>
            </a:r>
            <a:r>
              <a:rPr lang="en-US" sz="3200" dirty="0" smtClean="0">
                <a:solidFill>
                  <a:srgbClr val="FFBF21"/>
                </a:solidFill>
              </a:rPr>
              <a:t>scanners</a:t>
            </a:r>
            <a:endParaRPr lang="en-US" sz="3200" dirty="0">
              <a:solidFill>
                <a:srgbClr val="FFBF21"/>
              </a:solidFill>
            </a:endParaRPr>
          </a:p>
        </p:txBody>
      </p:sp>
      <p:sp>
        <p:nvSpPr>
          <p:cNvPr id="5" name="Slide Number Placeholder 4"/>
          <p:cNvSpPr>
            <a:spLocks noGrp="1"/>
          </p:cNvSpPr>
          <p:nvPr>
            <p:ph type="sldNum" sz="quarter" idx="12"/>
          </p:nvPr>
        </p:nvSpPr>
        <p:spPr/>
        <p:txBody>
          <a:bodyPr/>
          <a:lstStyle/>
          <a:p>
            <a:fld id="{F39C91D9-AB68-DF4C-9289-EB6BE1EC3D4E}" type="slidenum">
              <a:rPr lang="en-US" smtClean="0"/>
              <a:t>17</a:t>
            </a:fld>
            <a:endParaRPr lang="en-US"/>
          </a:p>
        </p:txBody>
      </p:sp>
      <p:sp>
        <p:nvSpPr>
          <p:cNvPr id="6" name="Footer Placeholder 5"/>
          <p:cNvSpPr>
            <a:spLocks noGrp="1"/>
          </p:cNvSpPr>
          <p:nvPr>
            <p:ph type="ftr" sz="quarter" idx="13"/>
          </p:nvPr>
        </p:nvSpPr>
        <p:spPr/>
        <p:txBody>
          <a:bodyPr/>
          <a:lstStyle/>
          <a:p>
            <a:r>
              <a:rPr lang="en-US" dirty="0"/>
              <a:t>Rowan University / Department of Environmental Health and Safety</a:t>
            </a:r>
          </a:p>
        </p:txBody>
      </p:sp>
      <p:pic>
        <p:nvPicPr>
          <p:cNvPr id="7" name="Picture 6"/>
          <p:cNvPicPr>
            <a:picLocks noChangeAspect="1"/>
          </p:cNvPicPr>
          <p:nvPr/>
        </p:nvPicPr>
        <p:blipFill>
          <a:blip r:embed="rId3"/>
          <a:stretch>
            <a:fillRect/>
          </a:stretch>
        </p:blipFill>
        <p:spPr>
          <a:xfrm>
            <a:off x="4357587" y="3478497"/>
            <a:ext cx="3002996" cy="3002996"/>
          </a:xfrm>
          <a:prstGeom prst="rect">
            <a:avLst/>
          </a:prstGeom>
        </p:spPr>
      </p:pic>
    </p:spTree>
    <p:extLst>
      <p:ext uri="{BB962C8B-B14F-4D97-AF65-F5344CB8AC3E}">
        <p14:creationId xmlns:p14="http://schemas.microsoft.com/office/powerpoint/2010/main" val="2774903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59280F"/>
                </a:solidFill>
              </a:rPr>
              <a:t>Laser Hazard Classification – Class </a:t>
            </a:r>
            <a:r>
              <a:rPr lang="en-US" sz="4000" dirty="0" smtClean="0">
                <a:solidFill>
                  <a:srgbClr val="59280F"/>
                </a:solidFill>
              </a:rPr>
              <a:t>3R </a:t>
            </a:r>
            <a:r>
              <a:rPr lang="en-US" sz="4000" dirty="0">
                <a:solidFill>
                  <a:srgbClr val="59280F"/>
                </a:solidFill>
              </a:rPr>
              <a:t>Lasers</a:t>
            </a:r>
            <a:endParaRPr lang="en-US" sz="2000" dirty="0"/>
          </a:p>
        </p:txBody>
      </p:sp>
      <p:sp>
        <p:nvSpPr>
          <p:cNvPr id="3" name="Content Placeholder 2"/>
          <p:cNvSpPr>
            <a:spLocks noGrp="1"/>
          </p:cNvSpPr>
          <p:nvPr>
            <p:ph sz="half" idx="1"/>
          </p:nvPr>
        </p:nvSpPr>
        <p:spPr/>
        <p:txBody>
          <a:bodyPr>
            <a:normAutofit/>
          </a:bodyPr>
          <a:lstStyle/>
          <a:p>
            <a:r>
              <a:rPr lang="en-US" sz="3200" dirty="0"/>
              <a:t>Depending on power and beam area, can be momentarily hazardous when directly viewed or when staring directly at the beam with an unaided eye. Risk of injury increases when viewed with optical aids.</a:t>
            </a:r>
          </a:p>
        </p:txBody>
      </p:sp>
      <p:sp>
        <p:nvSpPr>
          <p:cNvPr id="4" name="Content Placeholder 3"/>
          <p:cNvSpPr>
            <a:spLocks noGrp="1"/>
          </p:cNvSpPr>
          <p:nvPr>
            <p:ph sz="half" idx="2"/>
          </p:nvPr>
        </p:nvSpPr>
        <p:spPr/>
        <p:txBody>
          <a:bodyPr>
            <a:normAutofit/>
          </a:bodyPr>
          <a:lstStyle/>
          <a:p>
            <a:r>
              <a:rPr lang="en-US" sz="3200" dirty="0" smtClean="0">
                <a:solidFill>
                  <a:srgbClr val="FFBF21"/>
                </a:solidFill>
              </a:rPr>
              <a:t>Examples of Class 3R Lasers</a:t>
            </a:r>
          </a:p>
          <a:p>
            <a:pPr lvl="1"/>
            <a:r>
              <a:rPr lang="en-US" sz="3200" dirty="0" smtClean="0">
                <a:solidFill>
                  <a:srgbClr val="FFBF21"/>
                </a:solidFill>
              </a:rPr>
              <a:t>Laser pointers</a:t>
            </a:r>
            <a:endParaRPr lang="en-US" sz="3200" dirty="0">
              <a:solidFill>
                <a:srgbClr val="FFBF21"/>
              </a:solidFill>
            </a:endParaRPr>
          </a:p>
        </p:txBody>
      </p:sp>
      <p:sp>
        <p:nvSpPr>
          <p:cNvPr id="5" name="Slide Number Placeholder 4"/>
          <p:cNvSpPr>
            <a:spLocks noGrp="1"/>
          </p:cNvSpPr>
          <p:nvPr>
            <p:ph type="sldNum" sz="quarter" idx="12"/>
          </p:nvPr>
        </p:nvSpPr>
        <p:spPr/>
        <p:txBody>
          <a:bodyPr/>
          <a:lstStyle/>
          <a:p>
            <a:fld id="{F39C91D9-AB68-DF4C-9289-EB6BE1EC3D4E}" type="slidenum">
              <a:rPr lang="en-US" smtClean="0"/>
              <a:t>18</a:t>
            </a:fld>
            <a:endParaRPr lang="en-US"/>
          </a:p>
        </p:txBody>
      </p:sp>
      <p:sp>
        <p:nvSpPr>
          <p:cNvPr id="6" name="Footer Placeholder 5"/>
          <p:cNvSpPr>
            <a:spLocks noGrp="1"/>
          </p:cNvSpPr>
          <p:nvPr>
            <p:ph type="ftr" sz="quarter" idx="13"/>
          </p:nvPr>
        </p:nvSpPr>
        <p:spPr/>
        <p:txBody>
          <a:bodyPr/>
          <a:lstStyle/>
          <a:p>
            <a:r>
              <a:rPr lang="en-US" dirty="0"/>
              <a:t>Rowan University / Department of Environmental Health and Safety</a:t>
            </a:r>
          </a:p>
        </p:txBody>
      </p:sp>
      <p:pic>
        <p:nvPicPr>
          <p:cNvPr id="7" name="Picture 6"/>
          <p:cNvPicPr>
            <a:picLocks noChangeAspect="1"/>
          </p:cNvPicPr>
          <p:nvPr/>
        </p:nvPicPr>
        <p:blipFill>
          <a:blip r:embed="rId3"/>
          <a:stretch>
            <a:fillRect/>
          </a:stretch>
        </p:blipFill>
        <p:spPr>
          <a:xfrm>
            <a:off x="7038820" y="2805623"/>
            <a:ext cx="4493320" cy="3292761"/>
          </a:xfrm>
          <a:prstGeom prst="rect">
            <a:avLst/>
          </a:prstGeom>
        </p:spPr>
      </p:pic>
    </p:spTree>
    <p:extLst>
      <p:ext uri="{BB962C8B-B14F-4D97-AF65-F5344CB8AC3E}">
        <p14:creationId xmlns:p14="http://schemas.microsoft.com/office/powerpoint/2010/main" val="1201439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59280F"/>
                </a:solidFill>
              </a:rPr>
              <a:t>Laser Hazard Classification – Class </a:t>
            </a:r>
            <a:r>
              <a:rPr lang="en-US" sz="4000" dirty="0" smtClean="0">
                <a:solidFill>
                  <a:srgbClr val="59280F"/>
                </a:solidFill>
              </a:rPr>
              <a:t>3B </a:t>
            </a:r>
            <a:r>
              <a:rPr lang="en-US" sz="4000" dirty="0">
                <a:solidFill>
                  <a:srgbClr val="59280F"/>
                </a:solidFill>
              </a:rPr>
              <a:t>Lasers</a:t>
            </a:r>
            <a:endParaRPr lang="en-US" dirty="0"/>
          </a:p>
        </p:txBody>
      </p:sp>
      <p:sp>
        <p:nvSpPr>
          <p:cNvPr id="3" name="Content Placeholder 2"/>
          <p:cNvSpPr>
            <a:spLocks noGrp="1"/>
          </p:cNvSpPr>
          <p:nvPr>
            <p:ph sz="half" idx="1"/>
          </p:nvPr>
        </p:nvSpPr>
        <p:spPr/>
        <p:txBody>
          <a:bodyPr>
            <a:normAutofit/>
          </a:bodyPr>
          <a:lstStyle/>
          <a:p>
            <a:r>
              <a:rPr lang="en-US" sz="3200" dirty="0" smtClean="0"/>
              <a:t>Immediate </a:t>
            </a:r>
            <a:r>
              <a:rPr lang="en-US" sz="3200" dirty="0"/>
              <a:t>skin hazard from direct beam and immediate eye hazard when viewed </a:t>
            </a:r>
            <a:r>
              <a:rPr lang="en-US" sz="3200" dirty="0" smtClean="0"/>
              <a:t>directly.</a:t>
            </a:r>
            <a:endParaRPr lang="en-US" sz="3200" dirty="0"/>
          </a:p>
        </p:txBody>
      </p:sp>
      <p:sp>
        <p:nvSpPr>
          <p:cNvPr id="4" name="Content Placeholder 3"/>
          <p:cNvSpPr>
            <a:spLocks noGrp="1"/>
          </p:cNvSpPr>
          <p:nvPr>
            <p:ph sz="half" idx="2"/>
          </p:nvPr>
        </p:nvSpPr>
        <p:spPr/>
        <p:txBody>
          <a:bodyPr>
            <a:normAutofit/>
          </a:bodyPr>
          <a:lstStyle/>
          <a:p>
            <a:r>
              <a:rPr lang="en-US" sz="3200" dirty="0" smtClean="0">
                <a:solidFill>
                  <a:srgbClr val="FFBF21"/>
                </a:solidFill>
              </a:rPr>
              <a:t>Examples of Class 3B Lasers</a:t>
            </a:r>
          </a:p>
          <a:p>
            <a:pPr lvl="1"/>
            <a:r>
              <a:rPr lang="en-US" sz="3200" dirty="0" smtClean="0">
                <a:solidFill>
                  <a:srgbClr val="FFBF21"/>
                </a:solidFill>
              </a:rPr>
              <a:t>Laser light show projectors</a:t>
            </a:r>
          </a:p>
          <a:p>
            <a:pPr lvl="1"/>
            <a:r>
              <a:rPr lang="en-US" sz="3200" dirty="0" smtClean="0">
                <a:solidFill>
                  <a:srgbClr val="FFBF21"/>
                </a:solidFill>
              </a:rPr>
              <a:t>Industrial lasers</a:t>
            </a:r>
          </a:p>
          <a:p>
            <a:pPr lvl="1"/>
            <a:r>
              <a:rPr lang="en-US" sz="3200" dirty="0" smtClean="0">
                <a:solidFill>
                  <a:srgbClr val="FFBF21"/>
                </a:solidFill>
              </a:rPr>
              <a:t>Research lasers</a:t>
            </a:r>
            <a:endParaRPr lang="en-US" sz="3200" dirty="0">
              <a:solidFill>
                <a:srgbClr val="FFBF21"/>
              </a:solidFill>
            </a:endParaRPr>
          </a:p>
        </p:txBody>
      </p:sp>
      <p:sp>
        <p:nvSpPr>
          <p:cNvPr id="5" name="Slide Number Placeholder 4"/>
          <p:cNvSpPr>
            <a:spLocks noGrp="1"/>
          </p:cNvSpPr>
          <p:nvPr>
            <p:ph type="sldNum" sz="quarter" idx="12"/>
          </p:nvPr>
        </p:nvSpPr>
        <p:spPr/>
        <p:txBody>
          <a:bodyPr/>
          <a:lstStyle/>
          <a:p>
            <a:fld id="{F39C91D9-AB68-DF4C-9289-EB6BE1EC3D4E}" type="slidenum">
              <a:rPr lang="en-US" smtClean="0"/>
              <a:t>19</a:t>
            </a:fld>
            <a:endParaRPr lang="en-US"/>
          </a:p>
        </p:txBody>
      </p:sp>
      <p:sp>
        <p:nvSpPr>
          <p:cNvPr id="6" name="Footer Placeholder 5"/>
          <p:cNvSpPr>
            <a:spLocks noGrp="1"/>
          </p:cNvSpPr>
          <p:nvPr>
            <p:ph type="ftr" sz="quarter" idx="13"/>
          </p:nvPr>
        </p:nvSpPr>
        <p:spPr/>
        <p:txBody>
          <a:bodyPr/>
          <a:lstStyle/>
          <a:p>
            <a:r>
              <a:rPr lang="en-US" dirty="0"/>
              <a:t>Rowan University / Department of Environmental Health and Safety</a:t>
            </a:r>
          </a:p>
        </p:txBody>
      </p:sp>
      <p:pic>
        <p:nvPicPr>
          <p:cNvPr id="8" name="Picture 7"/>
          <p:cNvPicPr>
            <a:picLocks noChangeAspect="1"/>
          </p:cNvPicPr>
          <p:nvPr/>
        </p:nvPicPr>
        <p:blipFill>
          <a:blip r:embed="rId3"/>
          <a:stretch>
            <a:fillRect/>
          </a:stretch>
        </p:blipFill>
        <p:spPr>
          <a:xfrm>
            <a:off x="2323857" y="2978231"/>
            <a:ext cx="4671014" cy="3503262"/>
          </a:xfrm>
          <a:prstGeom prst="rect">
            <a:avLst/>
          </a:prstGeom>
        </p:spPr>
      </p:pic>
    </p:spTree>
    <p:extLst>
      <p:ext uri="{BB962C8B-B14F-4D97-AF65-F5344CB8AC3E}">
        <p14:creationId xmlns:p14="http://schemas.microsoft.com/office/powerpoint/2010/main" val="867631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Laser Safety Training Overview</a:t>
            </a:r>
            <a:endParaRPr lang="en-US" sz="4800" dirty="0"/>
          </a:p>
        </p:txBody>
      </p:sp>
      <p:sp>
        <p:nvSpPr>
          <p:cNvPr id="3" name="Slide Number Placeholder 2"/>
          <p:cNvSpPr>
            <a:spLocks noGrp="1"/>
          </p:cNvSpPr>
          <p:nvPr>
            <p:ph type="sldNum" sz="quarter" idx="12"/>
          </p:nvPr>
        </p:nvSpPr>
        <p:spPr/>
        <p:txBody>
          <a:bodyPr/>
          <a:lstStyle/>
          <a:p>
            <a:fld id="{F39C91D9-AB68-DF4C-9289-EB6BE1EC3D4E}" type="slidenum">
              <a:rPr lang="en-US" smtClean="0"/>
              <a:t>2</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sp>
        <p:nvSpPr>
          <p:cNvPr id="5" name="Content Placeholder 4"/>
          <p:cNvSpPr>
            <a:spLocks noGrp="1"/>
          </p:cNvSpPr>
          <p:nvPr>
            <p:ph idx="1"/>
          </p:nvPr>
        </p:nvSpPr>
        <p:spPr/>
        <p:txBody>
          <a:bodyPr>
            <a:noAutofit/>
          </a:bodyPr>
          <a:lstStyle/>
          <a:p>
            <a:r>
              <a:rPr lang="en-US" sz="3200" dirty="0" smtClean="0">
                <a:solidFill>
                  <a:srgbClr val="FFBF21"/>
                </a:solidFill>
              </a:rPr>
              <a:t>Section </a:t>
            </a:r>
            <a:r>
              <a:rPr lang="en-US" sz="3200" dirty="0">
                <a:solidFill>
                  <a:srgbClr val="FFBF21"/>
                </a:solidFill>
              </a:rPr>
              <a:t>1 – Laser Fundamentals</a:t>
            </a:r>
          </a:p>
          <a:p>
            <a:r>
              <a:rPr lang="en-US" sz="3200" dirty="0" smtClean="0">
                <a:solidFill>
                  <a:srgbClr val="FFBF21"/>
                </a:solidFill>
              </a:rPr>
              <a:t>Section </a:t>
            </a:r>
            <a:r>
              <a:rPr lang="en-US" sz="3200" dirty="0">
                <a:solidFill>
                  <a:srgbClr val="FFBF21"/>
                </a:solidFill>
              </a:rPr>
              <a:t>2 – Laser Hazard Classification</a:t>
            </a:r>
          </a:p>
          <a:p>
            <a:r>
              <a:rPr lang="en-US" sz="3200" dirty="0" smtClean="0">
                <a:solidFill>
                  <a:srgbClr val="FFBF21"/>
                </a:solidFill>
              </a:rPr>
              <a:t>Section </a:t>
            </a:r>
            <a:r>
              <a:rPr lang="en-US" sz="3200" dirty="0">
                <a:solidFill>
                  <a:srgbClr val="FFBF21"/>
                </a:solidFill>
              </a:rPr>
              <a:t>3 – Laser Hazards </a:t>
            </a:r>
          </a:p>
          <a:p>
            <a:r>
              <a:rPr lang="en-US" sz="3200" dirty="0" smtClean="0">
                <a:solidFill>
                  <a:srgbClr val="FFBF21"/>
                </a:solidFill>
              </a:rPr>
              <a:t>Section </a:t>
            </a:r>
            <a:r>
              <a:rPr lang="en-US" sz="3200" dirty="0">
                <a:solidFill>
                  <a:srgbClr val="FFBF21"/>
                </a:solidFill>
              </a:rPr>
              <a:t>4 – Laser Control </a:t>
            </a:r>
            <a:r>
              <a:rPr lang="en-US" sz="3200" dirty="0" smtClean="0">
                <a:solidFill>
                  <a:srgbClr val="FFBF21"/>
                </a:solidFill>
              </a:rPr>
              <a:t>Measures</a:t>
            </a:r>
            <a:endParaRPr lang="en-US" sz="3200" dirty="0">
              <a:solidFill>
                <a:srgbClr val="FFBF21"/>
              </a:solidFill>
            </a:endParaRPr>
          </a:p>
        </p:txBody>
      </p:sp>
    </p:spTree>
    <p:extLst>
      <p:ext uri="{BB962C8B-B14F-4D97-AF65-F5344CB8AC3E}">
        <p14:creationId xmlns:p14="http://schemas.microsoft.com/office/powerpoint/2010/main" val="3973970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solidFill>
                  <a:srgbClr val="59280F"/>
                </a:solidFill>
              </a:rPr>
              <a:t>Laser Hazard Classification – Class </a:t>
            </a:r>
            <a:r>
              <a:rPr lang="en-US" sz="4000" dirty="0" smtClean="0">
                <a:solidFill>
                  <a:srgbClr val="59280F"/>
                </a:solidFill>
              </a:rPr>
              <a:t>4 </a:t>
            </a:r>
            <a:r>
              <a:rPr lang="en-US" sz="4000" dirty="0">
                <a:solidFill>
                  <a:srgbClr val="59280F"/>
                </a:solidFill>
              </a:rPr>
              <a:t>Lasers</a:t>
            </a:r>
            <a:endParaRPr lang="en-US" sz="4000" dirty="0"/>
          </a:p>
        </p:txBody>
      </p:sp>
      <p:sp>
        <p:nvSpPr>
          <p:cNvPr id="3" name="Content Placeholder 2"/>
          <p:cNvSpPr>
            <a:spLocks noGrp="1"/>
          </p:cNvSpPr>
          <p:nvPr>
            <p:ph sz="half" idx="1"/>
          </p:nvPr>
        </p:nvSpPr>
        <p:spPr/>
        <p:txBody>
          <a:bodyPr>
            <a:normAutofit/>
          </a:bodyPr>
          <a:lstStyle/>
          <a:p>
            <a:r>
              <a:rPr lang="en-US" sz="3200" dirty="0"/>
              <a:t>Immediate skin hazard and eye hazard from exposure to either the direct or reflected beam; may also present a fire </a:t>
            </a:r>
            <a:r>
              <a:rPr lang="en-US" sz="3200" dirty="0" smtClean="0"/>
              <a:t>hazard.</a:t>
            </a:r>
            <a:endParaRPr lang="en-US" sz="3200" dirty="0"/>
          </a:p>
        </p:txBody>
      </p:sp>
      <p:sp>
        <p:nvSpPr>
          <p:cNvPr id="4" name="Content Placeholder 3"/>
          <p:cNvSpPr>
            <a:spLocks noGrp="1"/>
          </p:cNvSpPr>
          <p:nvPr>
            <p:ph sz="half" idx="2"/>
          </p:nvPr>
        </p:nvSpPr>
        <p:spPr/>
        <p:txBody>
          <a:bodyPr>
            <a:normAutofit/>
          </a:bodyPr>
          <a:lstStyle/>
          <a:p>
            <a:r>
              <a:rPr lang="en-US" sz="3200" dirty="0" smtClean="0">
                <a:solidFill>
                  <a:srgbClr val="FFBF21"/>
                </a:solidFill>
              </a:rPr>
              <a:t>Examples of Class 4 Lasers</a:t>
            </a:r>
          </a:p>
          <a:p>
            <a:pPr lvl="1"/>
            <a:r>
              <a:rPr lang="en-US" sz="3200" dirty="0" smtClean="0">
                <a:solidFill>
                  <a:srgbClr val="FFBF21"/>
                </a:solidFill>
              </a:rPr>
              <a:t>Laser light show projectors</a:t>
            </a:r>
          </a:p>
          <a:p>
            <a:pPr lvl="1"/>
            <a:r>
              <a:rPr lang="en-US" sz="3200" dirty="0" smtClean="0">
                <a:solidFill>
                  <a:srgbClr val="FFBF21"/>
                </a:solidFill>
              </a:rPr>
              <a:t>Industrial lasers</a:t>
            </a:r>
          </a:p>
          <a:p>
            <a:pPr lvl="1"/>
            <a:r>
              <a:rPr lang="en-US" sz="3200" dirty="0" smtClean="0">
                <a:solidFill>
                  <a:srgbClr val="FFBF21"/>
                </a:solidFill>
              </a:rPr>
              <a:t>Research lasers</a:t>
            </a:r>
          </a:p>
          <a:p>
            <a:pPr lvl="1"/>
            <a:r>
              <a:rPr lang="en-US" sz="3200" dirty="0" smtClean="0">
                <a:solidFill>
                  <a:srgbClr val="FFBF21"/>
                </a:solidFill>
              </a:rPr>
              <a:t>Medical device lasers for eye surgery or skin treatment</a:t>
            </a:r>
            <a:endParaRPr lang="en-US" sz="3200" dirty="0">
              <a:solidFill>
                <a:srgbClr val="FFBF21"/>
              </a:solidFill>
            </a:endParaRPr>
          </a:p>
        </p:txBody>
      </p:sp>
      <p:sp>
        <p:nvSpPr>
          <p:cNvPr id="5" name="Slide Number Placeholder 4"/>
          <p:cNvSpPr>
            <a:spLocks noGrp="1"/>
          </p:cNvSpPr>
          <p:nvPr>
            <p:ph type="sldNum" sz="quarter" idx="12"/>
          </p:nvPr>
        </p:nvSpPr>
        <p:spPr/>
        <p:txBody>
          <a:bodyPr/>
          <a:lstStyle/>
          <a:p>
            <a:fld id="{F39C91D9-AB68-DF4C-9289-EB6BE1EC3D4E}" type="slidenum">
              <a:rPr lang="en-US" smtClean="0"/>
              <a:t>20</a:t>
            </a:fld>
            <a:endParaRPr lang="en-US"/>
          </a:p>
        </p:txBody>
      </p:sp>
      <p:sp>
        <p:nvSpPr>
          <p:cNvPr id="6" name="Footer Placeholder 5"/>
          <p:cNvSpPr>
            <a:spLocks noGrp="1"/>
          </p:cNvSpPr>
          <p:nvPr>
            <p:ph type="ftr" sz="quarter" idx="13"/>
          </p:nvPr>
        </p:nvSpPr>
        <p:spPr/>
        <p:txBody>
          <a:bodyPr/>
          <a:lstStyle/>
          <a:p>
            <a:r>
              <a:rPr lang="en-US" dirty="0"/>
              <a:t>Rowan University / Department of Environmental Health and Safety</a:t>
            </a:r>
          </a:p>
        </p:txBody>
      </p:sp>
      <p:pic>
        <p:nvPicPr>
          <p:cNvPr id="7" name="Picture 6"/>
          <p:cNvPicPr>
            <a:picLocks noChangeAspect="1"/>
          </p:cNvPicPr>
          <p:nvPr/>
        </p:nvPicPr>
        <p:blipFill>
          <a:blip r:embed="rId3"/>
          <a:stretch>
            <a:fillRect/>
          </a:stretch>
        </p:blipFill>
        <p:spPr>
          <a:xfrm>
            <a:off x="2177444" y="3506387"/>
            <a:ext cx="4773582" cy="2975106"/>
          </a:xfrm>
          <a:prstGeom prst="rect">
            <a:avLst/>
          </a:prstGeom>
        </p:spPr>
      </p:pic>
    </p:spTree>
    <p:extLst>
      <p:ext uri="{BB962C8B-B14F-4D97-AF65-F5344CB8AC3E}">
        <p14:creationId xmlns:p14="http://schemas.microsoft.com/office/powerpoint/2010/main" val="3783012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0" y="121462"/>
            <a:ext cx="11394080" cy="1247226"/>
          </a:xfrm>
        </p:spPr>
        <p:txBody>
          <a:bodyPr>
            <a:noAutofit/>
          </a:bodyPr>
          <a:lstStyle/>
          <a:p>
            <a:r>
              <a:rPr lang="en-US" sz="4000" dirty="0"/>
              <a:t>Laser Hazard Classification </a:t>
            </a:r>
            <a:r>
              <a:rPr lang="en-US" sz="4000" dirty="0" smtClean="0"/>
              <a:t>– </a:t>
            </a:r>
            <a:br>
              <a:rPr lang="en-US" sz="4000" dirty="0" smtClean="0"/>
            </a:br>
            <a:r>
              <a:rPr lang="en-US" sz="4000" dirty="0" smtClean="0"/>
              <a:t>Class to be Determined</a:t>
            </a:r>
            <a:endParaRPr lang="en-US" sz="4000" dirty="0"/>
          </a:p>
        </p:txBody>
      </p:sp>
      <p:sp>
        <p:nvSpPr>
          <p:cNvPr id="3" name="Slide Number Placeholder 2"/>
          <p:cNvSpPr>
            <a:spLocks noGrp="1"/>
          </p:cNvSpPr>
          <p:nvPr>
            <p:ph type="sldNum" sz="quarter" idx="12"/>
          </p:nvPr>
        </p:nvSpPr>
        <p:spPr/>
        <p:txBody>
          <a:bodyPr/>
          <a:lstStyle/>
          <a:p>
            <a:fld id="{F39C91D9-AB68-DF4C-9289-EB6BE1EC3D4E}" type="slidenum">
              <a:rPr lang="en-US" smtClean="0"/>
              <a:t>21</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sp>
        <p:nvSpPr>
          <p:cNvPr id="5" name="Content Placeholder 4"/>
          <p:cNvSpPr>
            <a:spLocks noGrp="1"/>
          </p:cNvSpPr>
          <p:nvPr>
            <p:ph idx="1"/>
          </p:nvPr>
        </p:nvSpPr>
        <p:spPr/>
        <p:txBody>
          <a:bodyPr/>
          <a:lstStyle/>
          <a:p>
            <a:r>
              <a:rPr lang="en-US" sz="3200" dirty="0"/>
              <a:t>Manufacturers are required by the U.S. Food and Drug Administration to label lasers with </a:t>
            </a:r>
            <a:r>
              <a:rPr lang="en-US" sz="3200" dirty="0" smtClean="0"/>
              <a:t>a </a:t>
            </a:r>
            <a:r>
              <a:rPr lang="en-US" sz="3200" dirty="0"/>
              <a:t>hazard classification</a:t>
            </a:r>
            <a:r>
              <a:rPr lang="en-US" sz="3200" dirty="0" smtClean="0"/>
              <a:t>.  In cases where the class is unknown, do the following:</a:t>
            </a:r>
          </a:p>
          <a:p>
            <a:pPr lvl="1"/>
            <a:r>
              <a:rPr lang="en-US" sz="3200" dirty="0" smtClean="0">
                <a:solidFill>
                  <a:srgbClr val="FFBF21"/>
                </a:solidFill>
              </a:rPr>
              <a:t>Contact the Laser Safety Officer</a:t>
            </a:r>
          </a:p>
          <a:p>
            <a:pPr lvl="1"/>
            <a:r>
              <a:rPr lang="en-US" sz="3200" dirty="0" smtClean="0">
                <a:solidFill>
                  <a:srgbClr val="FFBF21"/>
                </a:solidFill>
              </a:rPr>
              <a:t>Make all possible efforts to convert a high powered laser into a Class 1 Laser System</a:t>
            </a:r>
          </a:p>
          <a:p>
            <a:pPr lvl="1"/>
            <a:endParaRPr lang="en-US" dirty="0"/>
          </a:p>
        </p:txBody>
      </p:sp>
    </p:spTree>
    <p:extLst>
      <p:ext uri="{BB962C8B-B14F-4D97-AF65-F5344CB8AC3E}">
        <p14:creationId xmlns:p14="http://schemas.microsoft.com/office/powerpoint/2010/main" val="2925998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Laser Safety Training</a:t>
            </a:r>
            <a:endParaRPr lang="en-US" sz="4800" dirty="0"/>
          </a:p>
        </p:txBody>
      </p:sp>
      <p:sp>
        <p:nvSpPr>
          <p:cNvPr id="5" name="Content Placeholder 4"/>
          <p:cNvSpPr>
            <a:spLocks noGrp="1"/>
          </p:cNvSpPr>
          <p:nvPr>
            <p:ph idx="1"/>
          </p:nvPr>
        </p:nvSpPr>
        <p:spPr/>
        <p:txBody>
          <a:bodyPr>
            <a:normAutofit/>
          </a:bodyPr>
          <a:lstStyle/>
          <a:p>
            <a:r>
              <a:rPr lang="en-US" sz="3200" dirty="0"/>
              <a:t>The hazards of lasers may be separated into two general </a:t>
            </a:r>
            <a:r>
              <a:rPr lang="en-US" sz="3200" dirty="0" smtClean="0"/>
              <a:t>categories:</a:t>
            </a:r>
          </a:p>
          <a:p>
            <a:pPr lvl="1"/>
            <a:r>
              <a:rPr lang="en-US" sz="3200" dirty="0" smtClean="0">
                <a:solidFill>
                  <a:srgbClr val="FFBF21"/>
                </a:solidFill>
              </a:rPr>
              <a:t>beam </a:t>
            </a:r>
            <a:r>
              <a:rPr lang="en-US" sz="3200" dirty="0">
                <a:solidFill>
                  <a:srgbClr val="FFBF21"/>
                </a:solidFill>
              </a:rPr>
              <a:t>related </a:t>
            </a:r>
            <a:r>
              <a:rPr lang="en-US" sz="3200" dirty="0"/>
              <a:t>hazards to eyes and </a:t>
            </a:r>
            <a:r>
              <a:rPr lang="en-US" sz="3200" dirty="0" smtClean="0"/>
              <a:t>skin</a:t>
            </a:r>
          </a:p>
          <a:p>
            <a:pPr lvl="1"/>
            <a:r>
              <a:rPr lang="en-US" sz="3200" dirty="0" smtClean="0">
                <a:solidFill>
                  <a:srgbClr val="FFBF21"/>
                </a:solidFill>
              </a:rPr>
              <a:t> </a:t>
            </a:r>
            <a:r>
              <a:rPr lang="en-US" sz="3200" dirty="0">
                <a:solidFill>
                  <a:srgbClr val="FFBF21"/>
                </a:solidFill>
              </a:rPr>
              <a:t>non-beam </a:t>
            </a:r>
            <a:r>
              <a:rPr lang="en-US" sz="3200" dirty="0" smtClean="0">
                <a:solidFill>
                  <a:srgbClr val="FFBF21"/>
                </a:solidFill>
              </a:rPr>
              <a:t>hazards</a:t>
            </a:r>
            <a:r>
              <a:rPr lang="en-US" sz="3200" dirty="0" smtClean="0"/>
              <a:t> </a:t>
            </a:r>
            <a:r>
              <a:rPr lang="en-US" sz="3200" dirty="0"/>
              <a:t>such as electrical and chemical </a:t>
            </a:r>
            <a:r>
              <a:rPr lang="en-US" sz="3200" dirty="0" smtClean="0"/>
              <a:t>hazards</a:t>
            </a:r>
            <a:endParaRPr lang="en-US" sz="3200" dirty="0"/>
          </a:p>
        </p:txBody>
      </p:sp>
      <p:sp>
        <p:nvSpPr>
          <p:cNvPr id="3" name="Slide Number Placeholder 2"/>
          <p:cNvSpPr>
            <a:spLocks noGrp="1"/>
          </p:cNvSpPr>
          <p:nvPr>
            <p:ph type="sldNum" sz="quarter" idx="12"/>
          </p:nvPr>
        </p:nvSpPr>
        <p:spPr/>
        <p:txBody>
          <a:bodyPr/>
          <a:lstStyle/>
          <a:p>
            <a:fld id="{F39C91D9-AB68-DF4C-9289-EB6BE1EC3D4E}" type="slidenum">
              <a:rPr lang="en-US" smtClean="0"/>
              <a:t>22</a:t>
            </a:fld>
            <a:endParaRPr lang="en-US"/>
          </a:p>
        </p:txBody>
      </p:sp>
      <p:sp>
        <p:nvSpPr>
          <p:cNvPr id="7" name="Text Placeholder 6"/>
          <p:cNvSpPr>
            <a:spLocks noGrp="1"/>
          </p:cNvSpPr>
          <p:nvPr>
            <p:ph type="body" sz="half" idx="13"/>
          </p:nvPr>
        </p:nvSpPr>
        <p:spPr/>
        <p:txBody>
          <a:bodyPr>
            <a:normAutofit/>
          </a:bodyPr>
          <a:lstStyle/>
          <a:p>
            <a:pPr algn="ctr"/>
            <a:r>
              <a:rPr lang="en-US" sz="4000" dirty="0" smtClean="0"/>
              <a:t>Section </a:t>
            </a:r>
            <a:r>
              <a:rPr lang="en-US" sz="4000" dirty="0" smtClean="0"/>
              <a:t>3 </a:t>
            </a:r>
            <a:r>
              <a:rPr lang="en-US" sz="4000" dirty="0" smtClean="0"/>
              <a:t>– Laser </a:t>
            </a:r>
            <a:r>
              <a:rPr lang="en-US" sz="4000" dirty="0" smtClean="0"/>
              <a:t>Hazards</a:t>
            </a:r>
            <a:endParaRPr lang="en-US" sz="4000" dirty="0"/>
          </a:p>
        </p:txBody>
      </p:sp>
      <p:sp>
        <p:nvSpPr>
          <p:cNvPr id="4" name="Footer Placeholder 3"/>
          <p:cNvSpPr>
            <a:spLocks noGrp="1"/>
          </p:cNvSpPr>
          <p:nvPr>
            <p:ph type="ftr" sz="quarter" idx="4294967295"/>
          </p:nvPr>
        </p:nvSpPr>
        <p:spPr>
          <a:xfrm>
            <a:off x="680320" y="6486525"/>
            <a:ext cx="9676529" cy="371475"/>
          </a:xfrm>
        </p:spPr>
        <p:txBody>
          <a:bodyPr/>
          <a:lstStyle/>
          <a:p>
            <a:r>
              <a:rPr lang="en-US" dirty="0"/>
              <a:t>Rowan University / Department of Environmental Health and Safety</a:t>
            </a:r>
          </a:p>
        </p:txBody>
      </p:sp>
    </p:spTree>
    <p:extLst>
      <p:ext uri="{BB962C8B-B14F-4D97-AF65-F5344CB8AC3E}">
        <p14:creationId xmlns:p14="http://schemas.microsoft.com/office/powerpoint/2010/main" val="762019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800" dirty="0">
                <a:solidFill>
                  <a:srgbClr val="59280F"/>
                </a:solidFill>
              </a:rPr>
              <a:t>Beam Related Laser Hazards</a:t>
            </a:r>
            <a:endParaRPr lang="en-US" dirty="0"/>
          </a:p>
        </p:txBody>
      </p:sp>
      <p:sp>
        <p:nvSpPr>
          <p:cNvPr id="4" name="Slide Number Placeholder 3"/>
          <p:cNvSpPr>
            <a:spLocks noGrp="1"/>
          </p:cNvSpPr>
          <p:nvPr>
            <p:ph type="sldNum" sz="quarter" idx="12"/>
          </p:nvPr>
        </p:nvSpPr>
        <p:spPr/>
        <p:txBody>
          <a:bodyPr/>
          <a:lstStyle/>
          <a:p>
            <a:fld id="{F39C91D9-AB68-DF4C-9289-EB6BE1EC3D4E}" type="slidenum">
              <a:rPr lang="en-US" smtClean="0"/>
              <a:t>23</a:t>
            </a:fld>
            <a:endParaRPr lang="en-US"/>
          </a:p>
        </p:txBody>
      </p:sp>
      <p:sp>
        <p:nvSpPr>
          <p:cNvPr id="8" name="Content Placeholder 7"/>
          <p:cNvSpPr>
            <a:spLocks noGrp="1"/>
          </p:cNvSpPr>
          <p:nvPr>
            <p:ph idx="1"/>
          </p:nvPr>
        </p:nvSpPr>
        <p:spPr/>
        <p:txBody>
          <a:bodyPr>
            <a:normAutofit lnSpcReduction="10000"/>
          </a:bodyPr>
          <a:lstStyle/>
          <a:p>
            <a:r>
              <a:rPr lang="en-US" sz="3200" dirty="0"/>
              <a:t>Exposure to the laser beam is not limited to direct beam exposure. </a:t>
            </a:r>
            <a:r>
              <a:rPr lang="en-US" sz="3200" dirty="0" smtClean="0"/>
              <a:t> Particularly </a:t>
            </a:r>
            <a:r>
              <a:rPr lang="en-US" sz="3200" dirty="0"/>
              <a:t>for high powered lasers, exposure to beam reflections may be just as damaging as exposure to the primary beam.</a:t>
            </a:r>
          </a:p>
          <a:p>
            <a:pPr lvl="1"/>
            <a:r>
              <a:rPr lang="en-US" sz="3200" dirty="0" err="1">
                <a:solidFill>
                  <a:srgbClr val="FFBF21"/>
                </a:solidFill>
              </a:rPr>
              <a:t>Intrabeam</a:t>
            </a:r>
            <a:r>
              <a:rPr lang="en-US" sz="3200" dirty="0">
                <a:solidFill>
                  <a:srgbClr val="FFBF21"/>
                </a:solidFill>
              </a:rPr>
              <a:t> exposure </a:t>
            </a:r>
            <a:r>
              <a:rPr lang="en-US" sz="3200" dirty="0"/>
              <a:t>means that the eye or skin is exposed directly to all or part of the laser </a:t>
            </a:r>
            <a:r>
              <a:rPr lang="en-US" sz="3200" dirty="0" smtClean="0"/>
              <a:t>beam.</a:t>
            </a:r>
          </a:p>
          <a:p>
            <a:pPr lvl="1"/>
            <a:r>
              <a:rPr lang="en-US" sz="3200" dirty="0" smtClean="0">
                <a:solidFill>
                  <a:srgbClr val="FFBF21"/>
                </a:solidFill>
              </a:rPr>
              <a:t>Specular </a:t>
            </a:r>
            <a:r>
              <a:rPr lang="en-US" sz="3200" dirty="0">
                <a:solidFill>
                  <a:srgbClr val="FFBF21"/>
                </a:solidFill>
              </a:rPr>
              <a:t>reflections </a:t>
            </a:r>
            <a:r>
              <a:rPr lang="en-US" sz="3200" dirty="0"/>
              <a:t>from mirror surfaces can be nearly as harmful as exposure to the direct beam, particularly if the surface is flat</a:t>
            </a:r>
            <a:r>
              <a:rPr lang="en-US" sz="3200" dirty="0" smtClean="0"/>
              <a:t>.</a:t>
            </a:r>
          </a:p>
          <a:p>
            <a:pPr lvl="1"/>
            <a:r>
              <a:rPr lang="en-US" sz="3200" dirty="0">
                <a:solidFill>
                  <a:srgbClr val="FFBF21"/>
                </a:solidFill>
              </a:rPr>
              <a:t>Diffuse Reflections </a:t>
            </a:r>
            <a:r>
              <a:rPr lang="en-US" sz="3200" dirty="0" smtClean="0"/>
              <a:t>are reflections </a:t>
            </a:r>
            <a:r>
              <a:rPr lang="en-US" sz="3200" dirty="0"/>
              <a:t>off of rough surfaces such as clothing, paper, and the asphalt </a:t>
            </a:r>
            <a:r>
              <a:rPr lang="en-US" sz="3200" dirty="0" smtClean="0"/>
              <a:t>roadway.</a:t>
            </a:r>
            <a:endParaRPr lang="en-US" sz="3200" dirty="0"/>
          </a:p>
        </p:txBody>
      </p:sp>
      <p:sp>
        <p:nvSpPr>
          <p:cNvPr id="6" name="Footer Placeholder 5"/>
          <p:cNvSpPr>
            <a:spLocks noGrp="1"/>
          </p:cNvSpPr>
          <p:nvPr>
            <p:ph type="ftr" sz="quarter" idx="4294967295"/>
          </p:nvPr>
        </p:nvSpPr>
        <p:spPr>
          <a:xfrm>
            <a:off x="680321" y="6486525"/>
            <a:ext cx="9676529" cy="365125"/>
          </a:xfrm>
        </p:spPr>
        <p:txBody>
          <a:bodyPr/>
          <a:lstStyle/>
          <a:p>
            <a:r>
              <a:rPr lang="en-US" dirty="0"/>
              <a:t>Rowan University / Department of Environmental Health and Safety</a:t>
            </a:r>
          </a:p>
        </p:txBody>
      </p:sp>
    </p:spTree>
    <p:extLst>
      <p:ext uri="{BB962C8B-B14F-4D97-AF65-F5344CB8AC3E}">
        <p14:creationId xmlns:p14="http://schemas.microsoft.com/office/powerpoint/2010/main" val="600578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Beam Related Laser Hazards</a:t>
            </a:r>
          </a:p>
        </p:txBody>
      </p:sp>
      <p:sp>
        <p:nvSpPr>
          <p:cNvPr id="3" name="Slide Number Placeholder 2"/>
          <p:cNvSpPr>
            <a:spLocks noGrp="1"/>
          </p:cNvSpPr>
          <p:nvPr>
            <p:ph type="sldNum" sz="quarter" idx="12"/>
          </p:nvPr>
        </p:nvSpPr>
        <p:spPr/>
        <p:txBody>
          <a:bodyPr/>
          <a:lstStyle/>
          <a:p>
            <a:fld id="{F39C91D9-AB68-DF4C-9289-EB6BE1EC3D4E}" type="slidenum">
              <a:rPr lang="en-US" smtClean="0"/>
              <a:t>24</a:t>
            </a:fld>
            <a:endParaRPr lang="en-US"/>
          </a:p>
        </p:txBody>
      </p:sp>
      <p:sp>
        <p:nvSpPr>
          <p:cNvPr id="4" name="Footer Placeholder 3"/>
          <p:cNvSpPr>
            <a:spLocks noGrp="1"/>
          </p:cNvSpPr>
          <p:nvPr>
            <p:ph type="ftr" sz="quarter" idx="13"/>
          </p:nvPr>
        </p:nvSpPr>
        <p:spPr/>
        <p:txBody>
          <a:bodyPr/>
          <a:lstStyle/>
          <a:p>
            <a:pPr lvl="0"/>
            <a:r>
              <a:rPr lang="en-US" dirty="0">
                <a:solidFill>
                  <a:srgbClr val="59280F"/>
                </a:solidFill>
              </a:rPr>
              <a:t>Rowan University / Department of Environmental Health and Safety</a:t>
            </a:r>
          </a:p>
        </p:txBody>
      </p:sp>
      <p:pic>
        <p:nvPicPr>
          <p:cNvPr id="6" name="Content Placeholder 5"/>
          <p:cNvPicPr>
            <a:picLocks noGrp="1" noChangeAspect="1"/>
          </p:cNvPicPr>
          <p:nvPr>
            <p:ph idx="1"/>
          </p:nvPr>
        </p:nvPicPr>
        <p:blipFill>
          <a:blip r:embed="rId3"/>
          <a:stretch>
            <a:fillRect/>
          </a:stretch>
        </p:blipFill>
        <p:spPr>
          <a:xfrm>
            <a:off x="3153569" y="1676399"/>
            <a:ext cx="6447632" cy="4056815"/>
          </a:xfrm>
          <a:prstGeom prst="rect">
            <a:avLst/>
          </a:prstGeom>
        </p:spPr>
      </p:pic>
    </p:spTree>
    <p:extLst>
      <p:ext uri="{BB962C8B-B14F-4D97-AF65-F5344CB8AC3E}">
        <p14:creationId xmlns:p14="http://schemas.microsoft.com/office/powerpoint/2010/main" val="2827423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Beam Related Laser </a:t>
            </a:r>
            <a:r>
              <a:rPr lang="en-US" sz="4800" dirty="0"/>
              <a:t>Hazards</a:t>
            </a:r>
          </a:p>
        </p:txBody>
      </p:sp>
      <p:sp>
        <p:nvSpPr>
          <p:cNvPr id="5" name="Content Placeholder 4"/>
          <p:cNvSpPr>
            <a:spLocks noGrp="1"/>
          </p:cNvSpPr>
          <p:nvPr>
            <p:ph sz="half" idx="1"/>
          </p:nvPr>
        </p:nvSpPr>
        <p:spPr/>
        <p:txBody>
          <a:bodyPr>
            <a:normAutofit/>
          </a:bodyPr>
          <a:lstStyle/>
          <a:p>
            <a:r>
              <a:rPr lang="en-US" sz="3200" dirty="0" smtClean="0">
                <a:solidFill>
                  <a:srgbClr val="FFBF21"/>
                </a:solidFill>
              </a:rPr>
              <a:t>Eye</a:t>
            </a:r>
          </a:p>
          <a:p>
            <a:pPr lvl="1"/>
            <a:r>
              <a:rPr lang="en-US" sz="2400" dirty="0" smtClean="0"/>
              <a:t>Retinal</a:t>
            </a:r>
          </a:p>
          <a:p>
            <a:pPr lvl="2"/>
            <a:r>
              <a:rPr lang="en-US" sz="2400" dirty="0" err="1" smtClean="0"/>
              <a:t>Photoretinitis</a:t>
            </a:r>
            <a:endParaRPr lang="en-US" sz="2400" dirty="0" smtClean="0"/>
          </a:p>
          <a:p>
            <a:pPr lvl="2"/>
            <a:r>
              <a:rPr lang="en-US" sz="2400" dirty="0" smtClean="0"/>
              <a:t>Retinal Burns</a:t>
            </a:r>
          </a:p>
          <a:p>
            <a:pPr lvl="2"/>
            <a:r>
              <a:rPr lang="en-US" sz="2400" dirty="0" smtClean="0"/>
              <a:t>Photo Disruption of Retina</a:t>
            </a:r>
          </a:p>
          <a:p>
            <a:pPr lvl="2"/>
            <a:r>
              <a:rPr lang="en-US" sz="2400" dirty="0" smtClean="0"/>
              <a:t>Visual Effect </a:t>
            </a:r>
          </a:p>
          <a:p>
            <a:pPr lvl="1"/>
            <a:r>
              <a:rPr lang="en-US" sz="2400" dirty="0" smtClean="0"/>
              <a:t>Corneal</a:t>
            </a:r>
          </a:p>
          <a:p>
            <a:pPr lvl="2"/>
            <a:r>
              <a:rPr lang="en-US" sz="2400" dirty="0" smtClean="0"/>
              <a:t>Photo Keratitis</a:t>
            </a:r>
          </a:p>
          <a:p>
            <a:pPr lvl="2"/>
            <a:r>
              <a:rPr lang="en-US" sz="2400" dirty="0" smtClean="0"/>
              <a:t>Corneal Burns</a:t>
            </a:r>
          </a:p>
          <a:p>
            <a:pPr lvl="2"/>
            <a:r>
              <a:rPr lang="en-US" sz="2400" dirty="0" smtClean="0"/>
              <a:t>Superficial Injury</a:t>
            </a:r>
          </a:p>
          <a:p>
            <a:pPr lvl="2"/>
            <a:r>
              <a:rPr lang="en-US" sz="2400" dirty="0" smtClean="0"/>
              <a:t>Deep Burns</a:t>
            </a:r>
          </a:p>
        </p:txBody>
      </p:sp>
      <p:pic>
        <p:nvPicPr>
          <p:cNvPr id="7" name="Content Placeholder 6"/>
          <p:cNvPicPr>
            <a:picLocks noGrp="1" noChangeAspect="1"/>
          </p:cNvPicPr>
          <p:nvPr>
            <p:ph sz="half" idx="2"/>
          </p:nvPr>
        </p:nvPicPr>
        <p:blipFill>
          <a:blip r:embed="rId3"/>
          <a:stretch>
            <a:fillRect/>
          </a:stretch>
        </p:blipFill>
        <p:spPr>
          <a:xfrm>
            <a:off x="7031589" y="2330317"/>
            <a:ext cx="2857500" cy="1790700"/>
          </a:xfrm>
          <a:prstGeom prst="rect">
            <a:avLst/>
          </a:prstGeom>
        </p:spPr>
      </p:pic>
      <p:sp>
        <p:nvSpPr>
          <p:cNvPr id="3" name="Slide Number Placeholder 2"/>
          <p:cNvSpPr>
            <a:spLocks noGrp="1"/>
          </p:cNvSpPr>
          <p:nvPr>
            <p:ph type="sldNum" sz="quarter" idx="12"/>
          </p:nvPr>
        </p:nvSpPr>
        <p:spPr/>
        <p:txBody>
          <a:bodyPr/>
          <a:lstStyle/>
          <a:p>
            <a:fld id="{F39C91D9-AB68-DF4C-9289-EB6BE1EC3D4E}" type="slidenum">
              <a:rPr lang="en-US" smtClean="0"/>
              <a:t>25</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sp>
        <p:nvSpPr>
          <p:cNvPr id="11" name="TextBox 10"/>
          <p:cNvSpPr txBox="1"/>
          <p:nvPr/>
        </p:nvSpPr>
        <p:spPr>
          <a:xfrm>
            <a:off x="5213626" y="4647657"/>
            <a:ext cx="6493426" cy="978729"/>
          </a:xfrm>
          <a:prstGeom prst="rect">
            <a:avLst/>
          </a:prstGeom>
          <a:noFill/>
        </p:spPr>
        <p:txBody>
          <a:bodyPr wrap="square" rtlCol="0">
            <a:spAutoFit/>
          </a:bodyPr>
          <a:lstStyle/>
          <a:p>
            <a:pPr marL="91440" lvl="0" algn="ctr">
              <a:lnSpc>
                <a:spcPct val="90000"/>
              </a:lnSpc>
              <a:spcBef>
                <a:spcPts val="1000"/>
              </a:spcBef>
            </a:pPr>
            <a:r>
              <a:rPr lang="en-US" sz="3200" dirty="0" smtClean="0">
                <a:solidFill>
                  <a:srgbClr val="59280F"/>
                </a:solidFill>
                <a:latin typeface="Source Sans Pro" charset="0"/>
                <a:ea typeface="Source Sans Pro" charset="0"/>
              </a:rPr>
              <a:t>Retinal </a:t>
            </a:r>
            <a:r>
              <a:rPr lang="en-US" sz="3200" dirty="0">
                <a:solidFill>
                  <a:srgbClr val="59280F"/>
                </a:solidFill>
                <a:latin typeface="Source Sans Pro" charset="0"/>
                <a:ea typeface="Source Sans Pro" charset="0"/>
              </a:rPr>
              <a:t>damage can </a:t>
            </a:r>
            <a:r>
              <a:rPr lang="en-US" sz="3200" dirty="0" smtClean="0">
                <a:solidFill>
                  <a:srgbClr val="59280F"/>
                </a:solidFill>
                <a:latin typeface="Source Sans Pro" charset="0"/>
                <a:ea typeface="Source Sans Pro" charset="0"/>
              </a:rPr>
              <a:t>cause permanent </a:t>
            </a:r>
            <a:r>
              <a:rPr lang="en-US" sz="3200" dirty="0">
                <a:solidFill>
                  <a:srgbClr val="59280F"/>
                </a:solidFill>
                <a:latin typeface="Source Sans Pro" charset="0"/>
                <a:ea typeface="Source Sans Pro" charset="0"/>
              </a:rPr>
              <a:t>loss of vision.</a:t>
            </a:r>
          </a:p>
        </p:txBody>
      </p:sp>
    </p:spTree>
    <p:extLst>
      <p:ext uri="{BB962C8B-B14F-4D97-AF65-F5344CB8AC3E}">
        <p14:creationId xmlns:p14="http://schemas.microsoft.com/office/powerpoint/2010/main" val="4223063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59280F"/>
                </a:solidFill>
              </a:rPr>
              <a:t>Beam Related Laser Hazards</a:t>
            </a:r>
            <a:endParaRPr lang="en-US" dirty="0"/>
          </a:p>
        </p:txBody>
      </p:sp>
      <p:sp>
        <p:nvSpPr>
          <p:cNvPr id="3" name="Slide Number Placeholder 2"/>
          <p:cNvSpPr>
            <a:spLocks noGrp="1"/>
          </p:cNvSpPr>
          <p:nvPr>
            <p:ph type="sldNum" sz="quarter" idx="12"/>
          </p:nvPr>
        </p:nvSpPr>
        <p:spPr/>
        <p:txBody>
          <a:bodyPr/>
          <a:lstStyle/>
          <a:p>
            <a:fld id="{F39C91D9-AB68-DF4C-9289-EB6BE1EC3D4E}" type="slidenum">
              <a:rPr lang="en-US" smtClean="0"/>
              <a:t>26</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sp>
        <p:nvSpPr>
          <p:cNvPr id="5" name="Content Placeholder 4"/>
          <p:cNvSpPr>
            <a:spLocks noGrp="1"/>
          </p:cNvSpPr>
          <p:nvPr>
            <p:ph idx="1"/>
          </p:nvPr>
        </p:nvSpPr>
        <p:spPr/>
        <p:txBody>
          <a:bodyPr>
            <a:normAutofit/>
          </a:bodyPr>
          <a:lstStyle/>
          <a:p>
            <a:pPr marL="91440" indent="0" algn="ctr">
              <a:buNone/>
            </a:pPr>
            <a:r>
              <a:rPr lang="en-US" sz="3200" dirty="0" smtClean="0"/>
              <a:t>Biological Effects on the Eye</a:t>
            </a:r>
          </a:p>
          <a:p>
            <a:pPr marL="91440" indent="0" algn="ctr">
              <a:buNone/>
            </a:pPr>
            <a:endParaRPr lang="en-US" sz="3200" dirty="0"/>
          </a:p>
        </p:txBody>
      </p:sp>
      <p:pic>
        <p:nvPicPr>
          <p:cNvPr id="6" name="Picture 5"/>
          <p:cNvPicPr>
            <a:picLocks noChangeAspect="1"/>
          </p:cNvPicPr>
          <p:nvPr/>
        </p:nvPicPr>
        <p:blipFill>
          <a:blip r:embed="rId3"/>
          <a:stretch>
            <a:fillRect/>
          </a:stretch>
        </p:blipFill>
        <p:spPr>
          <a:xfrm>
            <a:off x="3791322" y="2062754"/>
            <a:ext cx="5057775" cy="3162300"/>
          </a:xfrm>
          <a:prstGeom prst="rect">
            <a:avLst/>
          </a:prstGeom>
        </p:spPr>
      </p:pic>
      <p:pic>
        <p:nvPicPr>
          <p:cNvPr id="7" name="Picture 6"/>
          <p:cNvPicPr>
            <a:picLocks noChangeAspect="1"/>
          </p:cNvPicPr>
          <p:nvPr/>
        </p:nvPicPr>
        <p:blipFill>
          <a:blip r:embed="rId4"/>
          <a:stretch>
            <a:fillRect/>
          </a:stretch>
        </p:blipFill>
        <p:spPr>
          <a:xfrm>
            <a:off x="2519734" y="5225054"/>
            <a:ext cx="7600950" cy="1381125"/>
          </a:xfrm>
          <a:prstGeom prst="rect">
            <a:avLst/>
          </a:prstGeom>
        </p:spPr>
      </p:pic>
    </p:spTree>
    <p:extLst>
      <p:ext uri="{BB962C8B-B14F-4D97-AF65-F5344CB8AC3E}">
        <p14:creationId xmlns:p14="http://schemas.microsoft.com/office/powerpoint/2010/main" val="301866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59280F"/>
                </a:solidFill>
              </a:rPr>
              <a:t>Beam Related Laser Hazards</a:t>
            </a:r>
            <a:endParaRPr lang="en-US" dirty="0"/>
          </a:p>
        </p:txBody>
      </p:sp>
      <p:sp>
        <p:nvSpPr>
          <p:cNvPr id="3" name="Content Placeholder 2"/>
          <p:cNvSpPr>
            <a:spLocks noGrp="1"/>
          </p:cNvSpPr>
          <p:nvPr>
            <p:ph sz="half" idx="1"/>
          </p:nvPr>
        </p:nvSpPr>
        <p:spPr/>
        <p:txBody>
          <a:bodyPr/>
          <a:lstStyle/>
          <a:p>
            <a:pPr lvl="0"/>
            <a:r>
              <a:rPr lang="en-US" sz="3200" dirty="0">
                <a:solidFill>
                  <a:srgbClr val="FFBF21"/>
                </a:solidFill>
                <a:cs typeface="+mn-cs"/>
              </a:rPr>
              <a:t>Skin</a:t>
            </a:r>
          </a:p>
          <a:p>
            <a:pPr lvl="1"/>
            <a:r>
              <a:rPr lang="en-US" sz="2400" dirty="0">
                <a:solidFill>
                  <a:srgbClr val="59280F"/>
                </a:solidFill>
                <a:cs typeface="+mn-cs"/>
              </a:rPr>
              <a:t>UV Sunburn</a:t>
            </a:r>
          </a:p>
          <a:p>
            <a:pPr lvl="2"/>
            <a:r>
              <a:rPr lang="en-US" sz="2400" dirty="0">
                <a:solidFill>
                  <a:srgbClr val="59280F"/>
                </a:solidFill>
                <a:cs typeface="+mn-cs"/>
              </a:rPr>
              <a:t>erythema</a:t>
            </a:r>
          </a:p>
          <a:p>
            <a:pPr lvl="2"/>
            <a:r>
              <a:rPr lang="en-US" sz="2400" dirty="0">
                <a:solidFill>
                  <a:srgbClr val="59280F"/>
                </a:solidFill>
                <a:cs typeface="+mn-cs"/>
              </a:rPr>
              <a:t>photochemical effect</a:t>
            </a:r>
          </a:p>
          <a:p>
            <a:pPr lvl="1"/>
            <a:r>
              <a:rPr lang="en-US" sz="2400" dirty="0">
                <a:solidFill>
                  <a:srgbClr val="59280F"/>
                </a:solidFill>
                <a:cs typeface="+mn-cs"/>
              </a:rPr>
              <a:t>UV Delayed Effects</a:t>
            </a:r>
          </a:p>
          <a:p>
            <a:pPr lvl="2"/>
            <a:r>
              <a:rPr lang="en-US" sz="2400" dirty="0">
                <a:solidFill>
                  <a:srgbClr val="59280F"/>
                </a:solidFill>
                <a:cs typeface="+mn-cs"/>
              </a:rPr>
              <a:t>accelerated aging</a:t>
            </a:r>
          </a:p>
          <a:p>
            <a:pPr lvl="2"/>
            <a:r>
              <a:rPr lang="en-US" sz="2400" dirty="0">
                <a:solidFill>
                  <a:srgbClr val="59280F"/>
                </a:solidFill>
                <a:cs typeface="+mn-cs"/>
              </a:rPr>
              <a:t>cancer</a:t>
            </a:r>
          </a:p>
          <a:p>
            <a:pPr lvl="1"/>
            <a:r>
              <a:rPr lang="en-US" sz="2400" dirty="0">
                <a:solidFill>
                  <a:srgbClr val="59280F"/>
                </a:solidFill>
                <a:cs typeface="+mn-cs"/>
              </a:rPr>
              <a:t>Thermal Skin Burns</a:t>
            </a:r>
          </a:p>
          <a:p>
            <a:pPr lvl="2"/>
            <a:r>
              <a:rPr lang="en-US" sz="2400" dirty="0">
                <a:solidFill>
                  <a:srgbClr val="59280F"/>
                </a:solidFill>
                <a:cs typeface="+mn-cs"/>
              </a:rPr>
              <a:t>is caused by thermal effect on skin epithelium typically by IR laser radiation</a:t>
            </a:r>
          </a:p>
          <a:p>
            <a:endParaRPr lang="en-US" dirty="0"/>
          </a:p>
        </p:txBody>
      </p:sp>
      <p:pic>
        <p:nvPicPr>
          <p:cNvPr id="7" name="Content Placeholder 6"/>
          <p:cNvPicPr>
            <a:picLocks noGrp="1" noChangeAspect="1"/>
          </p:cNvPicPr>
          <p:nvPr>
            <p:ph sz="half" idx="2"/>
          </p:nvPr>
        </p:nvPicPr>
        <p:blipFill>
          <a:blip r:embed="rId3"/>
          <a:stretch>
            <a:fillRect/>
          </a:stretch>
        </p:blipFill>
        <p:spPr>
          <a:xfrm>
            <a:off x="8212298" y="2962562"/>
            <a:ext cx="2145978" cy="2152075"/>
          </a:xfrm>
          <a:prstGeom prst="rect">
            <a:avLst/>
          </a:prstGeom>
        </p:spPr>
      </p:pic>
      <p:sp>
        <p:nvSpPr>
          <p:cNvPr id="5" name="Slide Number Placeholder 4"/>
          <p:cNvSpPr>
            <a:spLocks noGrp="1"/>
          </p:cNvSpPr>
          <p:nvPr>
            <p:ph type="sldNum" sz="quarter" idx="12"/>
          </p:nvPr>
        </p:nvSpPr>
        <p:spPr/>
        <p:txBody>
          <a:bodyPr/>
          <a:lstStyle/>
          <a:p>
            <a:fld id="{F39C91D9-AB68-DF4C-9289-EB6BE1EC3D4E}" type="slidenum">
              <a:rPr lang="en-US" smtClean="0"/>
              <a:t>27</a:t>
            </a:fld>
            <a:endParaRPr lang="en-US"/>
          </a:p>
        </p:txBody>
      </p:sp>
      <p:sp>
        <p:nvSpPr>
          <p:cNvPr id="6" name="Footer Placeholder 5"/>
          <p:cNvSpPr>
            <a:spLocks noGrp="1"/>
          </p:cNvSpPr>
          <p:nvPr>
            <p:ph type="ftr" sz="quarter" idx="13"/>
          </p:nvPr>
        </p:nvSpPr>
        <p:spPr/>
        <p:txBody>
          <a:bodyPr/>
          <a:lstStyle/>
          <a:p>
            <a:pPr lvl="0"/>
            <a:r>
              <a:rPr lang="en-US" dirty="0">
                <a:solidFill>
                  <a:srgbClr val="59280F"/>
                </a:solidFill>
              </a:rPr>
              <a:t>Rowan University / Department of Environmental Health and Safety</a:t>
            </a:r>
          </a:p>
        </p:txBody>
      </p:sp>
    </p:spTree>
    <p:extLst>
      <p:ext uri="{BB962C8B-B14F-4D97-AF65-F5344CB8AC3E}">
        <p14:creationId xmlns:p14="http://schemas.microsoft.com/office/powerpoint/2010/main" val="1627559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59280F"/>
                </a:solidFill>
              </a:rPr>
              <a:t>Beam Related Laser Hazards</a:t>
            </a:r>
            <a:endParaRPr lang="en-US" dirty="0"/>
          </a:p>
        </p:txBody>
      </p:sp>
      <p:sp>
        <p:nvSpPr>
          <p:cNvPr id="3" name="Slide Number Placeholder 2"/>
          <p:cNvSpPr>
            <a:spLocks noGrp="1"/>
          </p:cNvSpPr>
          <p:nvPr>
            <p:ph type="sldNum" sz="quarter" idx="12"/>
          </p:nvPr>
        </p:nvSpPr>
        <p:spPr/>
        <p:txBody>
          <a:bodyPr/>
          <a:lstStyle/>
          <a:p>
            <a:fld id="{F39C91D9-AB68-DF4C-9289-EB6BE1EC3D4E}" type="slidenum">
              <a:rPr lang="en-US" smtClean="0"/>
              <a:t>28</a:t>
            </a:fld>
            <a:endParaRPr lang="en-US"/>
          </a:p>
        </p:txBody>
      </p:sp>
      <p:sp>
        <p:nvSpPr>
          <p:cNvPr id="4" name="Footer Placeholder 3"/>
          <p:cNvSpPr>
            <a:spLocks noGrp="1"/>
          </p:cNvSpPr>
          <p:nvPr>
            <p:ph type="ftr" sz="quarter" idx="13"/>
          </p:nvPr>
        </p:nvSpPr>
        <p:spPr/>
        <p:txBody>
          <a:bodyPr/>
          <a:lstStyle/>
          <a:p>
            <a:pPr lvl="0"/>
            <a:r>
              <a:rPr lang="en-US" dirty="0">
                <a:solidFill>
                  <a:srgbClr val="59280F"/>
                </a:solidFill>
              </a:rPr>
              <a:t>Rowan University / Department of Environmental Health and Safety</a:t>
            </a:r>
          </a:p>
        </p:txBody>
      </p:sp>
      <p:pic>
        <p:nvPicPr>
          <p:cNvPr id="6" name="Content Placeholder 5"/>
          <p:cNvPicPr>
            <a:picLocks noGrp="1" noChangeAspect="1"/>
          </p:cNvPicPr>
          <p:nvPr>
            <p:ph idx="1"/>
          </p:nvPr>
        </p:nvPicPr>
        <p:blipFill>
          <a:blip r:embed="rId3"/>
          <a:stretch>
            <a:fillRect/>
          </a:stretch>
        </p:blipFill>
        <p:spPr>
          <a:xfrm>
            <a:off x="4077072" y="2195512"/>
            <a:ext cx="4590678" cy="2592976"/>
          </a:xfrm>
          <a:prstGeom prst="rect">
            <a:avLst/>
          </a:prstGeom>
        </p:spPr>
      </p:pic>
      <p:pic>
        <p:nvPicPr>
          <p:cNvPr id="7" name="Picture 6"/>
          <p:cNvPicPr>
            <a:picLocks noChangeAspect="1"/>
          </p:cNvPicPr>
          <p:nvPr/>
        </p:nvPicPr>
        <p:blipFill>
          <a:blip r:embed="rId4"/>
          <a:stretch>
            <a:fillRect/>
          </a:stretch>
        </p:blipFill>
        <p:spPr>
          <a:xfrm>
            <a:off x="2576173" y="4944593"/>
            <a:ext cx="7602371" cy="1383912"/>
          </a:xfrm>
          <a:prstGeom prst="rect">
            <a:avLst/>
          </a:prstGeom>
        </p:spPr>
      </p:pic>
      <p:sp>
        <p:nvSpPr>
          <p:cNvPr id="8" name="TextBox 7"/>
          <p:cNvSpPr txBox="1"/>
          <p:nvPr/>
        </p:nvSpPr>
        <p:spPr>
          <a:xfrm>
            <a:off x="3603017" y="1498905"/>
            <a:ext cx="5538788" cy="535531"/>
          </a:xfrm>
          <a:prstGeom prst="rect">
            <a:avLst/>
          </a:prstGeom>
          <a:noFill/>
        </p:spPr>
        <p:txBody>
          <a:bodyPr wrap="square" rtlCol="0">
            <a:spAutoFit/>
          </a:bodyPr>
          <a:lstStyle/>
          <a:p>
            <a:pPr marL="91440" lvl="0" algn="ctr">
              <a:lnSpc>
                <a:spcPct val="90000"/>
              </a:lnSpc>
              <a:spcBef>
                <a:spcPts val="1000"/>
              </a:spcBef>
            </a:pPr>
            <a:r>
              <a:rPr lang="en-US" sz="3200" dirty="0">
                <a:solidFill>
                  <a:srgbClr val="59280F"/>
                </a:solidFill>
                <a:latin typeface="Source Sans Pro" charset="0"/>
                <a:ea typeface="Source Sans Pro" charset="0"/>
              </a:rPr>
              <a:t>Biological Effects on the </a:t>
            </a:r>
            <a:r>
              <a:rPr lang="en-US" sz="3200" dirty="0" smtClean="0">
                <a:solidFill>
                  <a:srgbClr val="59280F"/>
                </a:solidFill>
                <a:latin typeface="Source Sans Pro" charset="0"/>
                <a:ea typeface="Source Sans Pro" charset="0"/>
              </a:rPr>
              <a:t>Skin</a:t>
            </a:r>
            <a:endParaRPr lang="en-US" sz="3200" dirty="0">
              <a:solidFill>
                <a:srgbClr val="59280F"/>
              </a:solidFill>
              <a:latin typeface="Source Sans Pro" charset="0"/>
              <a:ea typeface="Source Sans Pro" charset="0"/>
            </a:endParaRPr>
          </a:p>
        </p:txBody>
      </p:sp>
    </p:spTree>
    <p:extLst>
      <p:ext uri="{BB962C8B-B14F-4D97-AF65-F5344CB8AC3E}">
        <p14:creationId xmlns:p14="http://schemas.microsoft.com/office/powerpoint/2010/main" val="731371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Non-beam Related Laser Hazards</a:t>
            </a:r>
            <a:endParaRPr lang="en-US" sz="4800" dirty="0"/>
          </a:p>
        </p:txBody>
      </p:sp>
      <p:sp>
        <p:nvSpPr>
          <p:cNvPr id="3" name="Slide Number Placeholder 2"/>
          <p:cNvSpPr>
            <a:spLocks noGrp="1"/>
          </p:cNvSpPr>
          <p:nvPr>
            <p:ph type="sldNum" sz="quarter" idx="12"/>
          </p:nvPr>
        </p:nvSpPr>
        <p:spPr/>
        <p:txBody>
          <a:bodyPr/>
          <a:lstStyle/>
          <a:p>
            <a:fld id="{F39C91D9-AB68-DF4C-9289-EB6BE1EC3D4E}" type="slidenum">
              <a:rPr lang="en-US" smtClean="0"/>
              <a:t>29</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sp>
        <p:nvSpPr>
          <p:cNvPr id="5" name="Content Placeholder 4"/>
          <p:cNvSpPr>
            <a:spLocks noGrp="1"/>
          </p:cNvSpPr>
          <p:nvPr>
            <p:ph idx="1"/>
          </p:nvPr>
        </p:nvSpPr>
        <p:spPr/>
        <p:txBody>
          <a:bodyPr>
            <a:noAutofit/>
          </a:bodyPr>
          <a:lstStyle/>
          <a:p>
            <a:r>
              <a:rPr lang="en-US" sz="3200" dirty="0" smtClean="0">
                <a:solidFill>
                  <a:srgbClr val="FFBF21"/>
                </a:solidFill>
              </a:rPr>
              <a:t>Chemical Hazards</a:t>
            </a:r>
          </a:p>
          <a:p>
            <a:pPr lvl="1"/>
            <a:r>
              <a:rPr lang="en-US" sz="3200" dirty="0" smtClean="0"/>
              <a:t>Material Emissions: Particulate and gaseous materials (vaporized target, reaction products)</a:t>
            </a:r>
          </a:p>
          <a:p>
            <a:r>
              <a:rPr lang="en-US" sz="3200" dirty="0" smtClean="0">
                <a:solidFill>
                  <a:srgbClr val="FFBF21"/>
                </a:solidFill>
              </a:rPr>
              <a:t>Secondary Hazards</a:t>
            </a:r>
          </a:p>
          <a:p>
            <a:pPr lvl="1"/>
            <a:r>
              <a:rPr lang="en-US" sz="3200" dirty="0" smtClean="0"/>
              <a:t>Explosion: high gas pressure arc lamps</a:t>
            </a:r>
          </a:p>
          <a:p>
            <a:pPr lvl="1"/>
            <a:r>
              <a:rPr lang="en-US" sz="3200" dirty="0" smtClean="0"/>
              <a:t>Fire: combustible material in vicinity of beam</a:t>
            </a:r>
          </a:p>
          <a:p>
            <a:pPr lvl="0"/>
            <a:r>
              <a:rPr lang="en-US" sz="3200" dirty="0">
                <a:solidFill>
                  <a:srgbClr val="FFBF21"/>
                </a:solidFill>
              </a:rPr>
              <a:t>Electrical Hazards</a:t>
            </a:r>
          </a:p>
          <a:p>
            <a:pPr lvl="1"/>
            <a:r>
              <a:rPr lang="en-US" sz="3200" dirty="0">
                <a:solidFill>
                  <a:srgbClr val="59280F"/>
                </a:solidFill>
              </a:rPr>
              <a:t>High Current: power supplies (large capacitors)</a:t>
            </a:r>
          </a:p>
          <a:p>
            <a:pPr lvl="2"/>
            <a:r>
              <a:rPr lang="en-US" sz="3200" dirty="0">
                <a:solidFill>
                  <a:srgbClr val="FFBF21"/>
                </a:solidFill>
              </a:rPr>
              <a:t>More than a dozen electrocutions of individuals from laser-related accidents have been reported in America</a:t>
            </a:r>
          </a:p>
          <a:p>
            <a:endParaRPr lang="en-US" sz="3200" dirty="0"/>
          </a:p>
        </p:txBody>
      </p:sp>
    </p:spTree>
    <p:extLst>
      <p:ext uri="{BB962C8B-B14F-4D97-AF65-F5344CB8AC3E}">
        <p14:creationId xmlns:p14="http://schemas.microsoft.com/office/powerpoint/2010/main" val="494912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Laser Safety Training</a:t>
            </a:r>
            <a:endParaRPr lang="en-US" sz="4800" dirty="0"/>
          </a:p>
        </p:txBody>
      </p:sp>
      <p:sp>
        <p:nvSpPr>
          <p:cNvPr id="3" name="Content Placeholder 2"/>
          <p:cNvSpPr>
            <a:spLocks noGrp="1"/>
          </p:cNvSpPr>
          <p:nvPr>
            <p:ph idx="1"/>
          </p:nvPr>
        </p:nvSpPr>
        <p:spPr/>
        <p:txBody>
          <a:bodyPr/>
          <a:lstStyle/>
          <a:p>
            <a:r>
              <a:rPr lang="en-US" sz="3200" dirty="0" smtClean="0"/>
              <a:t>LASER</a:t>
            </a:r>
          </a:p>
          <a:p>
            <a:pPr lvl="1"/>
            <a:r>
              <a:rPr lang="en-US" sz="3200" dirty="0" smtClean="0"/>
              <a:t>is </a:t>
            </a:r>
            <a:r>
              <a:rPr lang="en-US" sz="3200" dirty="0"/>
              <a:t>an acronym of </a:t>
            </a:r>
            <a:r>
              <a:rPr lang="en-US" sz="3200" u="sng" dirty="0">
                <a:solidFill>
                  <a:srgbClr val="FFBF21"/>
                </a:solidFill>
              </a:rPr>
              <a:t>L</a:t>
            </a:r>
            <a:r>
              <a:rPr lang="en-US" sz="3200" dirty="0">
                <a:solidFill>
                  <a:srgbClr val="FFBF21"/>
                </a:solidFill>
              </a:rPr>
              <a:t>ight </a:t>
            </a:r>
            <a:r>
              <a:rPr lang="en-US" sz="3200" u="sng" dirty="0">
                <a:solidFill>
                  <a:srgbClr val="FFBF21"/>
                </a:solidFill>
              </a:rPr>
              <a:t>A</a:t>
            </a:r>
            <a:r>
              <a:rPr lang="en-US" sz="3200" dirty="0">
                <a:solidFill>
                  <a:srgbClr val="FFBF21"/>
                </a:solidFill>
              </a:rPr>
              <a:t>mplification by </a:t>
            </a:r>
            <a:r>
              <a:rPr lang="en-US" sz="3200" u="sng" dirty="0">
                <a:solidFill>
                  <a:srgbClr val="FFBF21"/>
                </a:solidFill>
              </a:rPr>
              <a:t>S</a:t>
            </a:r>
            <a:r>
              <a:rPr lang="en-US" sz="3200" dirty="0">
                <a:solidFill>
                  <a:srgbClr val="FFBF21"/>
                </a:solidFill>
              </a:rPr>
              <a:t>timulated </a:t>
            </a:r>
            <a:r>
              <a:rPr lang="en-US" sz="3200" u="sng" dirty="0">
                <a:solidFill>
                  <a:srgbClr val="FFBF21"/>
                </a:solidFill>
              </a:rPr>
              <a:t>E</a:t>
            </a:r>
            <a:r>
              <a:rPr lang="en-US" sz="3200" dirty="0">
                <a:solidFill>
                  <a:srgbClr val="FFBF21"/>
                </a:solidFill>
              </a:rPr>
              <a:t>mission of </a:t>
            </a:r>
            <a:r>
              <a:rPr lang="en-US" sz="3200" u="sng" dirty="0" smtClean="0">
                <a:solidFill>
                  <a:srgbClr val="FFBF21"/>
                </a:solidFill>
              </a:rPr>
              <a:t>R</a:t>
            </a:r>
            <a:r>
              <a:rPr lang="en-US" sz="3200" dirty="0" smtClean="0">
                <a:solidFill>
                  <a:srgbClr val="FFBF21"/>
                </a:solidFill>
              </a:rPr>
              <a:t>adiation.</a:t>
            </a:r>
            <a:endParaRPr lang="en-US" sz="3200" dirty="0">
              <a:solidFill>
                <a:srgbClr val="FFBF21"/>
              </a:solidFill>
            </a:endParaRPr>
          </a:p>
          <a:p>
            <a:pPr lvl="1"/>
            <a:r>
              <a:rPr lang="en-US" sz="3200" dirty="0"/>
              <a:t>i</a:t>
            </a:r>
            <a:r>
              <a:rPr lang="en-US" sz="3200" dirty="0" smtClean="0"/>
              <a:t>s </a:t>
            </a:r>
            <a:r>
              <a:rPr lang="en-US" sz="3200" dirty="0"/>
              <a:t>a device that produces radiant energy predominantly by </a:t>
            </a:r>
            <a:r>
              <a:rPr lang="en-US" sz="3200" dirty="0">
                <a:solidFill>
                  <a:srgbClr val="FFBF21"/>
                </a:solidFill>
              </a:rPr>
              <a:t>stimulated </a:t>
            </a:r>
            <a:r>
              <a:rPr lang="en-US" sz="3200" dirty="0" smtClean="0">
                <a:solidFill>
                  <a:srgbClr val="FFBF21"/>
                </a:solidFill>
              </a:rPr>
              <a:t>emission.</a:t>
            </a:r>
          </a:p>
          <a:p>
            <a:r>
              <a:rPr lang="en-US" sz="3200" dirty="0"/>
              <a:t>T</a:t>
            </a:r>
            <a:r>
              <a:rPr lang="en-US" sz="3200" dirty="0" smtClean="0"/>
              <a:t>he </a:t>
            </a:r>
            <a:r>
              <a:rPr lang="en-US" sz="3200" dirty="0"/>
              <a:t>light emitted by a laser is </a:t>
            </a:r>
            <a:r>
              <a:rPr lang="en-US" sz="3200" dirty="0">
                <a:solidFill>
                  <a:srgbClr val="FFBF21"/>
                </a:solidFill>
              </a:rPr>
              <a:t>non-ionizing, electromagnetic radiation.</a:t>
            </a:r>
          </a:p>
          <a:p>
            <a:endParaRPr lang="en-US" dirty="0"/>
          </a:p>
        </p:txBody>
      </p:sp>
      <p:sp>
        <p:nvSpPr>
          <p:cNvPr id="5" name="Slide Number Placeholder 4"/>
          <p:cNvSpPr>
            <a:spLocks noGrp="1"/>
          </p:cNvSpPr>
          <p:nvPr>
            <p:ph type="sldNum" sz="quarter" idx="12"/>
          </p:nvPr>
        </p:nvSpPr>
        <p:spPr/>
        <p:txBody>
          <a:bodyPr/>
          <a:lstStyle/>
          <a:p>
            <a:fld id="{F39C91D9-AB68-DF4C-9289-EB6BE1EC3D4E}" type="slidenum">
              <a:rPr lang="en-US" smtClean="0"/>
              <a:t>3</a:t>
            </a:fld>
            <a:endParaRPr lang="en-US"/>
          </a:p>
        </p:txBody>
      </p:sp>
      <p:sp>
        <p:nvSpPr>
          <p:cNvPr id="7" name="Text Placeholder 6"/>
          <p:cNvSpPr>
            <a:spLocks noGrp="1"/>
          </p:cNvSpPr>
          <p:nvPr>
            <p:ph type="body" sz="half" idx="13"/>
          </p:nvPr>
        </p:nvSpPr>
        <p:spPr/>
        <p:txBody>
          <a:bodyPr>
            <a:normAutofit/>
          </a:bodyPr>
          <a:lstStyle/>
          <a:p>
            <a:pPr algn="ctr"/>
            <a:r>
              <a:rPr lang="en-US" sz="4000" dirty="0" smtClean="0"/>
              <a:t>Section 1 – Laser Fundamentals</a:t>
            </a:r>
            <a:endParaRPr lang="en-US" sz="4000" dirty="0"/>
          </a:p>
        </p:txBody>
      </p:sp>
      <p:sp>
        <p:nvSpPr>
          <p:cNvPr id="4" name="Footer Placeholder 3"/>
          <p:cNvSpPr>
            <a:spLocks noGrp="1"/>
          </p:cNvSpPr>
          <p:nvPr>
            <p:ph type="ftr" sz="quarter" idx="4294967295"/>
          </p:nvPr>
        </p:nvSpPr>
        <p:spPr>
          <a:xfrm>
            <a:off x="680322" y="6486525"/>
            <a:ext cx="9676527" cy="371475"/>
          </a:xfrm>
        </p:spPr>
        <p:txBody>
          <a:bodyPr/>
          <a:lstStyle/>
          <a:p>
            <a:endParaRPr lang="en-US" dirty="0" smtClean="0"/>
          </a:p>
          <a:p>
            <a:r>
              <a:rPr lang="en-US" dirty="0" smtClean="0"/>
              <a:t>Rowan </a:t>
            </a:r>
            <a:r>
              <a:rPr lang="en-US" dirty="0"/>
              <a:t>University / Department of Environmental Health and Safety</a:t>
            </a:r>
          </a:p>
          <a:p>
            <a:endParaRPr lang="en-US" dirty="0"/>
          </a:p>
        </p:txBody>
      </p:sp>
    </p:spTree>
    <p:extLst>
      <p:ext uri="{BB962C8B-B14F-4D97-AF65-F5344CB8AC3E}">
        <p14:creationId xmlns:p14="http://schemas.microsoft.com/office/powerpoint/2010/main" val="6441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59280F"/>
                </a:solidFill>
              </a:rPr>
              <a:t>Laser Safety Training</a:t>
            </a:r>
            <a:endParaRPr lang="en-US" dirty="0"/>
          </a:p>
        </p:txBody>
      </p:sp>
      <p:sp>
        <p:nvSpPr>
          <p:cNvPr id="3" name="Content Placeholder 2"/>
          <p:cNvSpPr>
            <a:spLocks noGrp="1"/>
          </p:cNvSpPr>
          <p:nvPr>
            <p:ph idx="1"/>
          </p:nvPr>
        </p:nvSpPr>
        <p:spPr/>
        <p:txBody>
          <a:bodyPr>
            <a:noAutofit/>
          </a:bodyPr>
          <a:lstStyle/>
          <a:p>
            <a:r>
              <a:rPr lang="en-US" sz="2400" dirty="0" smtClean="0">
                <a:solidFill>
                  <a:srgbClr val="FFBF21"/>
                </a:solidFill>
              </a:rPr>
              <a:t>Engineering controls </a:t>
            </a:r>
            <a:r>
              <a:rPr lang="en-US" sz="2400" dirty="0" smtClean="0"/>
              <a:t>are devices that are incorporated into the laser systems and are designed to limit accidental exposure to the laser beams.</a:t>
            </a:r>
          </a:p>
          <a:p>
            <a:pPr lvl="0"/>
            <a:r>
              <a:rPr lang="en-US" sz="2400" dirty="0">
                <a:solidFill>
                  <a:srgbClr val="FFBF21"/>
                </a:solidFill>
              </a:rPr>
              <a:t>Administrative </a:t>
            </a:r>
            <a:r>
              <a:rPr lang="en-US" sz="2400" dirty="0" smtClean="0">
                <a:solidFill>
                  <a:srgbClr val="FFBF21"/>
                </a:solidFill>
              </a:rPr>
              <a:t>controls </a:t>
            </a:r>
            <a:r>
              <a:rPr lang="en-US" sz="2400" dirty="0">
                <a:solidFill>
                  <a:srgbClr val="59280F"/>
                </a:solidFill>
              </a:rPr>
              <a:t>are methods or instructions which specify operating procedures and rules that supplement engineering controls</a:t>
            </a:r>
            <a:r>
              <a:rPr lang="en-US" sz="2400" dirty="0" smtClean="0">
                <a:solidFill>
                  <a:srgbClr val="59280F"/>
                </a:solidFill>
              </a:rPr>
              <a:t>.</a:t>
            </a:r>
            <a:endParaRPr lang="en-US" sz="2400" dirty="0" smtClean="0"/>
          </a:p>
          <a:p>
            <a:r>
              <a:rPr lang="en-US" sz="2400" dirty="0" smtClean="0">
                <a:solidFill>
                  <a:srgbClr val="FFBF21"/>
                </a:solidFill>
              </a:rPr>
              <a:t>Non-beam related hazard controls </a:t>
            </a:r>
            <a:r>
              <a:rPr lang="en-US" sz="2400" dirty="0" smtClean="0"/>
              <a:t>are practices that can help reduce hazards related to chemicals, fires, and explosions. </a:t>
            </a:r>
          </a:p>
          <a:p>
            <a:r>
              <a:rPr lang="en-US" sz="2400" dirty="0" smtClean="0">
                <a:solidFill>
                  <a:srgbClr val="FFBF21"/>
                </a:solidFill>
              </a:rPr>
              <a:t>Personal </a:t>
            </a:r>
            <a:r>
              <a:rPr lang="en-US" sz="2400" dirty="0">
                <a:solidFill>
                  <a:srgbClr val="FFBF21"/>
                </a:solidFill>
              </a:rPr>
              <a:t>P</a:t>
            </a:r>
            <a:r>
              <a:rPr lang="en-US" sz="2400" dirty="0" smtClean="0">
                <a:solidFill>
                  <a:srgbClr val="FFBF21"/>
                </a:solidFill>
              </a:rPr>
              <a:t>rotective Equipment (PPE) </a:t>
            </a:r>
            <a:r>
              <a:rPr lang="en-US" sz="2400" dirty="0">
                <a:solidFill>
                  <a:srgbClr val="59280F"/>
                </a:solidFill>
              </a:rPr>
              <a:t>is used as the last line of defense to protect the eyes and skin from injury</a:t>
            </a:r>
            <a:r>
              <a:rPr lang="en-US" sz="2400" dirty="0" smtClean="0">
                <a:solidFill>
                  <a:srgbClr val="59280F"/>
                </a:solidFill>
              </a:rPr>
              <a:t>.</a:t>
            </a:r>
            <a:endParaRPr lang="en-US" sz="2400" dirty="0">
              <a:solidFill>
                <a:srgbClr val="59280F"/>
              </a:solidFill>
            </a:endParaRPr>
          </a:p>
        </p:txBody>
      </p:sp>
      <p:sp>
        <p:nvSpPr>
          <p:cNvPr id="4" name="Slide Number Placeholder 3"/>
          <p:cNvSpPr>
            <a:spLocks noGrp="1"/>
          </p:cNvSpPr>
          <p:nvPr>
            <p:ph type="sldNum" sz="quarter" idx="12"/>
          </p:nvPr>
        </p:nvSpPr>
        <p:spPr/>
        <p:txBody>
          <a:bodyPr/>
          <a:lstStyle/>
          <a:p>
            <a:fld id="{F39C91D9-AB68-DF4C-9289-EB6BE1EC3D4E}" type="slidenum">
              <a:rPr lang="en-US" smtClean="0"/>
              <a:t>30</a:t>
            </a:fld>
            <a:endParaRPr lang="en-US"/>
          </a:p>
        </p:txBody>
      </p:sp>
      <p:sp>
        <p:nvSpPr>
          <p:cNvPr id="5" name="Text Placeholder 4"/>
          <p:cNvSpPr>
            <a:spLocks noGrp="1"/>
          </p:cNvSpPr>
          <p:nvPr>
            <p:ph type="body" sz="half" idx="13"/>
          </p:nvPr>
        </p:nvSpPr>
        <p:spPr/>
        <p:txBody>
          <a:bodyPr/>
          <a:lstStyle/>
          <a:p>
            <a:pPr lvl="0" algn="ctr"/>
            <a:r>
              <a:rPr lang="en-US" sz="4000" dirty="0">
                <a:solidFill>
                  <a:srgbClr val="59280F"/>
                </a:solidFill>
              </a:rPr>
              <a:t>Section </a:t>
            </a:r>
            <a:r>
              <a:rPr lang="en-US" sz="4000" dirty="0" smtClean="0">
                <a:solidFill>
                  <a:srgbClr val="59280F"/>
                </a:solidFill>
              </a:rPr>
              <a:t>4 </a:t>
            </a:r>
            <a:r>
              <a:rPr lang="en-US" sz="4000" dirty="0">
                <a:solidFill>
                  <a:srgbClr val="59280F"/>
                </a:solidFill>
              </a:rPr>
              <a:t>– </a:t>
            </a:r>
            <a:r>
              <a:rPr lang="en-US" sz="4000" dirty="0" smtClean="0">
                <a:solidFill>
                  <a:srgbClr val="59280F"/>
                </a:solidFill>
              </a:rPr>
              <a:t>Laser Control Measures</a:t>
            </a:r>
            <a:endParaRPr lang="en-US" sz="4000" dirty="0">
              <a:solidFill>
                <a:srgbClr val="59280F"/>
              </a:solidFill>
            </a:endParaRPr>
          </a:p>
          <a:p>
            <a:endParaRPr lang="en-US" dirty="0"/>
          </a:p>
        </p:txBody>
      </p:sp>
      <p:sp>
        <p:nvSpPr>
          <p:cNvPr id="6" name="Footer Placeholder 5"/>
          <p:cNvSpPr>
            <a:spLocks noGrp="1"/>
          </p:cNvSpPr>
          <p:nvPr>
            <p:ph type="ftr" sz="quarter" idx="14"/>
          </p:nvPr>
        </p:nvSpPr>
        <p:spPr/>
        <p:txBody>
          <a:bodyPr/>
          <a:lstStyle/>
          <a:p>
            <a:r>
              <a:rPr lang="en-US" dirty="0"/>
              <a:t>Rowan University / Department of Environmental Health and Safety</a:t>
            </a:r>
          </a:p>
        </p:txBody>
      </p:sp>
    </p:spTree>
    <p:extLst>
      <p:ext uri="{BB962C8B-B14F-4D97-AF65-F5344CB8AC3E}">
        <p14:creationId xmlns:p14="http://schemas.microsoft.com/office/powerpoint/2010/main" val="3679772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119092" y="3393791"/>
            <a:ext cx="2894338" cy="2649056"/>
          </a:xfrm>
          <a:prstGeom prst="rect">
            <a:avLst/>
          </a:prstGeom>
        </p:spPr>
      </p:pic>
      <p:sp>
        <p:nvSpPr>
          <p:cNvPr id="2" name="Title 1"/>
          <p:cNvSpPr>
            <a:spLocks noGrp="1"/>
          </p:cNvSpPr>
          <p:nvPr>
            <p:ph type="title"/>
          </p:nvPr>
        </p:nvSpPr>
        <p:spPr/>
        <p:txBody>
          <a:bodyPr>
            <a:normAutofit/>
          </a:bodyPr>
          <a:lstStyle/>
          <a:p>
            <a:r>
              <a:rPr lang="en-US" sz="4800" dirty="0" smtClean="0"/>
              <a:t>Controls for Beam Related Laser Hazards</a:t>
            </a:r>
            <a:endParaRPr lang="en-US" sz="4800" dirty="0"/>
          </a:p>
        </p:txBody>
      </p:sp>
      <p:sp>
        <p:nvSpPr>
          <p:cNvPr id="3" name="Content Placeholder 2"/>
          <p:cNvSpPr>
            <a:spLocks noGrp="1"/>
          </p:cNvSpPr>
          <p:nvPr>
            <p:ph sz="half" idx="1"/>
          </p:nvPr>
        </p:nvSpPr>
        <p:spPr/>
        <p:txBody>
          <a:bodyPr>
            <a:noAutofit/>
          </a:bodyPr>
          <a:lstStyle/>
          <a:p>
            <a:r>
              <a:rPr lang="en-US" sz="3200" dirty="0" smtClean="0">
                <a:solidFill>
                  <a:srgbClr val="FFBF21"/>
                </a:solidFill>
              </a:rPr>
              <a:t>Engineering Controls</a:t>
            </a:r>
          </a:p>
          <a:p>
            <a:pPr lvl="1"/>
            <a:r>
              <a:rPr lang="en-US" sz="3200" dirty="0" smtClean="0"/>
              <a:t>Protective housing</a:t>
            </a:r>
          </a:p>
          <a:p>
            <a:pPr lvl="1"/>
            <a:r>
              <a:rPr lang="en-US" sz="3200" dirty="0" smtClean="0"/>
              <a:t>Activation warning system</a:t>
            </a:r>
            <a:endParaRPr lang="en-US" sz="3200" dirty="0" smtClean="0"/>
          </a:p>
          <a:p>
            <a:pPr lvl="1"/>
            <a:r>
              <a:rPr lang="en-US" sz="3200" dirty="0" smtClean="0"/>
              <a:t>Interlocks</a:t>
            </a:r>
          </a:p>
          <a:p>
            <a:pPr lvl="1"/>
            <a:r>
              <a:rPr lang="en-US" sz="3200" dirty="0" smtClean="0"/>
              <a:t>Aperture beam blocks</a:t>
            </a:r>
          </a:p>
          <a:p>
            <a:pPr lvl="1"/>
            <a:r>
              <a:rPr lang="en-US" sz="3200" dirty="0" smtClean="0"/>
              <a:t>Warning </a:t>
            </a:r>
            <a:r>
              <a:rPr lang="en-US" sz="3200" dirty="0" smtClean="0"/>
              <a:t>Lights</a:t>
            </a:r>
          </a:p>
        </p:txBody>
      </p:sp>
      <p:sp>
        <p:nvSpPr>
          <p:cNvPr id="5" name="Slide Number Placeholder 4"/>
          <p:cNvSpPr>
            <a:spLocks noGrp="1"/>
          </p:cNvSpPr>
          <p:nvPr>
            <p:ph type="sldNum" sz="quarter" idx="12"/>
          </p:nvPr>
        </p:nvSpPr>
        <p:spPr/>
        <p:txBody>
          <a:bodyPr/>
          <a:lstStyle/>
          <a:p>
            <a:fld id="{F39C91D9-AB68-DF4C-9289-EB6BE1EC3D4E}" type="slidenum">
              <a:rPr lang="en-US" smtClean="0"/>
              <a:t>31</a:t>
            </a:fld>
            <a:endParaRPr lang="en-US"/>
          </a:p>
        </p:txBody>
      </p:sp>
      <p:sp>
        <p:nvSpPr>
          <p:cNvPr id="6" name="Footer Placeholder 5"/>
          <p:cNvSpPr>
            <a:spLocks noGrp="1"/>
          </p:cNvSpPr>
          <p:nvPr>
            <p:ph type="ftr" sz="quarter" idx="13"/>
          </p:nvPr>
        </p:nvSpPr>
        <p:spPr/>
        <p:txBody>
          <a:bodyPr/>
          <a:lstStyle/>
          <a:p>
            <a:r>
              <a:rPr lang="en-US" dirty="0"/>
              <a:t>Rowan University / Department of Environmental Health and Safety</a:t>
            </a:r>
          </a:p>
        </p:txBody>
      </p:sp>
      <p:pic>
        <p:nvPicPr>
          <p:cNvPr id="8" name="Picture 7"/>
          <p:cNvPicPr>
            <a:picLocks noChangeAspect="1"/>
          </p:cNvPicPr>
          <p:nvPr/>
        </p:nvPicPr>
        <p:blipFill>
          <a:blip r:embed="rId4"/>
          <a:stretch>
            <a:fillRect/>
          </a:stretch>
        </p:blipFill>
        <p:spPr>
          <a:xfrm>
            <a:off x="2321154" y="4580198"/>
            <a:ext cx="2797938" cy="1759528"/>
          </a:xfrm>
          <a:prstGeom prst="rect">
            <a:avLst/>
          </a:prstGeom>
        </p:spPr>
      </p:pic>
      <p:pic>
        <p:nvPicPr>
          <p:cNvPr id="10" name="Picture 9"/>
          <p:cNvPicPr>
            <a:picLocks noChangeAspect="1"/>
          </p:cNvPicPr>
          <p:nvPr/>
        </p:nvPicPr>
        <p:blipFill>
          <a:blip r:embed="rId5"/>
          <a:stretch>
            <a:fillRect/>
          </a:stretch>
        </p:blipFill>
        <p:spPr>
          <a:xfrm>
            <a:off x="7998934" y="1591200"/>
            <a:ext cx="3653900" cy="3605182"/>
          </a:xfrm>
          <a:prstGeom prst="rect">
            <a:avLst/>
          </a:prstGeom>
        </p:spPr>
      </p:pic>
    </p:spTree>
    <p:extLst>
      <p:ext uri="{BB962C8B-B14F-4D97-AF65-F5344CB8AC3E}">
        <p14:creationId xmlns:p14="http://schemas.microsoft.com/office/powerpoint/2010/main" val="2036519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rgbClr val="59280F"/>
                </a:solidFill>
              </a:rPr>
              <a:t>Controls for Beam Related Laser Hazards</a:t>
            </a:r>
            <a:endParaRPr lang="en-US" sz="4800" dirty="0"/>
          </a:p>
        </p:txBody>
      </p:sp>
      <p:sp>
        <p:nvSpPr>
          <p:cNvPr id="3" name="Content Placeholder 2"/>
          <p:cNvSpPr>
            <a:spLocks noGrp="1"/>
          </p:cNvSpPr>
          <p:nvPr>
            <p:ph sz="half" idx="1"/>
          </p:nvPr>
        </p:nvSpPr>
        <p:spPr/>
        <p:txBody>
          <a:bodyPr/>
          <a:lstStyle/>
          <a:p>
            <a:r>
              <a:rPr lang="en-US" sz="3200" dirty="0" smtClean="0">
                <a:solidFill>
                  <a:srgbClr val="FFBF21"/>
                </a:solidFill>
              </a:rPr>
              <a:t>Engineering Controls</a:t>
            </a:r>
          </a:p>
          <a:p>
            <a:pPr lvl="1"/>
            <a:r>
              <a:rPr lang="en-US" sz="3200" dirty="0" smtClean="0"/>
              <a:t>Window </a:t>
            </a:r>
            <a:r>
              <a:rPr lang="en-US" sz="3200" dirty="0"/>
              <a:t>covers</a:t>
            </a:r>
          </a:p>
          <a:p>
            <a:pPr lvl="1"/>
            <a:r>
              <a:rPr lang="en-US" sz="3200" dirty="0"/>
              <a:t>Emergency stop</a:t>
            </a:r>
          </a:p>
          <a:p>
            <a:pPr lvl="1"/>
            <a:r>
              <a:rPr lang="en-US" sz="3200" dirty="0"/>
              <a:t>Nominal Hazard Zone (NHZ)</a:t>
            </a:r>
          </a:p>
          <a:p>
            <a:pPr lvl="1"/>
            <a:r>
              <a:rPr lang="en-US" sz="3200" dirty="0"/>
              <a:t>Entryway Controls</a:t>
            </a:r>
          </a:p>
          <a:p>
            <a:pPr lvl="1"/>
            <a:endParaRPr lang="en-US" dirty="0"/>
          </a:p>
        </p:txBody>
      </p:sp>
      <p:pic>
        <p:nvPicPr>
          <p:cNvPr id="7" name="Content Placeholder 6"/>
          <p:cNvPicPr>
            <a:picLocks noGrp="1" noChangeAspect="1"/>
          </p:cNvPicPr>
          <p:nvPr>
            <p:ph sz="half" idx="2"/>
          </p:nvPr>
        </p:nvPicPr>
        <p:blipFill>
          <a:blip r:embed="rId3"/>
          <a:stretch>
            <a:fillRect/>
          </a:stretch>
        </p:blipFill>
        <p:spPr>
          <a:xfrm>
            <a:off x="6863723" y="1202400"/>
            <a:ext cx="2696672" cy="2696672"/>
          </a:xfrm>
          <a:prstGeom prst="rect">
            <a:avLst/>
          </a:prstGeom>
        </p:spPr>
      </p:pic>
      <p:sp>
        <p:nvSpPr>
          <p:cNvPr id="5" name="Slide Number Placeholder 4"/>
          <p:cNvSpPr>
            <a:spLocks noGrp="1"/>
          </p:cNvSpPr>
          <p:nvPr>
            <p:ph type="sldNum" sz="quarter" idx="12"/>
          </p:nvPr>
        </p:nvSpPr>
        <p:spPr/>
        <p:txBody>
          <a:bodyPr/>
          <a:lstStyle/>
          <a:p>
            <a:fld id="{F39C91D9-AB68-DF4C-9289-EB6BE1EC3D4E}" type="slidenum">
              <a:rPr lang="en-US" smtClean="0"/>
              <a:t>32</a:t>
            </a:fld>
            <a:endParaRPr lang="en-US"/>
          </a:p>
        </p:txBody>
      </p:sp>
      <p:sp>
        <p:nvSpPr>
          <p:cNvPr id="6" name="Footer Placeholder 5"/>
          <p:cNvSpPr>
            <a:spLocks noGrp="1"/>
          </p:cNvSpPr>
          <p:nvPr>
            <p:ph type="ftr" sz="quarter" idx="13"/>
          </p:nvPr>
        </p:nvSpPr>
        <p:spPr/>
        <p:txBody>
          <a:bodyPr/>
          <a:lstStyle/>
          <a:p>
            <a:r>
              <a:rPr lang="en-US" dirty="0"/>
              <a:t>Rowan University / Department of Environmental Health and Safety</a:t>
            </a:r>
          </a:p>
        </p:txBody>
      </p:sp>
      <p:pic>
        <p:nvPicPr>
          <p:cNvPr id="9" name="Picture 8"/>
          <p:cNvPicPr>
            <a:picLocks noChangeAspect="1"/>
          </p:cNvPicPr>
          <p:nvPr/>
        </p:nvPicPr>
        <p:blipFill>
          <a:blip r:embed="rId4"/>
          <a:stretch>
            <a:fillRect/>
          </a:stretch>
        </p:blipFill>
        <p:spPr>
          <a:xfrm>
            <a:off x="5386269" y="3790199"/>
            <a:ext cx="5651580" cy="2308185"/>
          </a:xfrm>
          <a:prstGeom prst="rect">
            <a:avLst/>
          </a:prstGeom>
        </p:spPr>
      </p:pic>
      <p:pic>
        <p:nvPicPr>
          <p:cNvPr id="10" name="Picture 9"/>
          <p:cNvPicPr>
            <a:picLocks noChangeAspect="1"/>
          </p:cNvPicPr>
          <p:nvPr/>
        </p:nvPicPr>
        <p:blipFill>
          <a:blip r:embed="rId5"/>
          <a:stretch>
            <a:fillRect/>
          </a:stretch>
        </p:blipFill>
        <p:spPr>
          <a:xfrm>
            <a:off x="2746387" y="4100239"/>
            <a:ext cx="1623561" cy="2432302"/>
          </a:xfrm>
          <a:prstGeom prst="rect">
            <a:avLst/>
          </a:prstGeom>
        </p:spPr>
      </p:pic>
    </p:spTree>
    <p:extLst>
      <p:ext uri="{BB962C8B-B14F-4D97-AF65-F5344CB8AC3E}">
        <p14:creationId xmlns:p14="http://schemas.microsoft.com/office/powerpoint/2010/main" val="1001241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Controls for Beam Related Laser Hazards</a:t>
            </a:r>
          </a:p>
        </p:txBody>
      </p:sp>
      <p:sp>
        <p:nvSpPr>
          <p:cNvPr id="3" name="Slide Number Placeholder 2"/>
          <p:cNvSpPr>
            <a:spLocks noGrp="1"/>
          </p:cNvSpPr>
          <p:nvPr>
            <p:ph type="sldNum" sz="quarter" idx="12"/>
          </p:nvPr>
        </p:nvSpPr>
        <p:spPr/>
        <p:txBody>
          <a:bodyPr/>
          <a:lstStyle/>
          <a:p>
            <a:fld id="{F39C91D9-AB68-DF4C-9289-EB6BE1EC3D4E}" type="slidenum">
              <a:rPr lang="en-US" smtClean="0"/>
              <a:t>33</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sp>
        <p:nvSpPr>
          <p:cNvPr id="5" name="Content Placeholder 4"/>
          <p:cNvSpPr>
            <a:spLocks noGrp="1"/>
          </p:cNvSpPr>
          <p:nvPr>
            <p:ph idx="1"/>
          </p:nvPr>
        </p:nvSpPr>
        <p:spPr/>
        <p:txBody>
          <a:bodyPr/>
          <a:lstStyle/>
          <a:p>
            <a:r>
              <a:rPr lang="en-US" sz="2800" dirty="0" smtClean="0">
                <a:solidFill>
                  <a:srgbClr val="FFBF21"/>
                </a:solidFill>
              </a:rPr>
              <a:t>Administrative Controls</a:t>
            </a:r>
          </a:p>
          <a:p>
            <a:pPr lvl="1"/>
            <a:r>
              <a:rPr lang="en-US" sz="2400" dirty="0" smtClean="0"/>
              <a:t>Complete </a:t>
            </a:r>
            <a:r>
              <a:rPr lang="en-US" sz="2400" dirty="0"/>
              <a:t>training</a:t>
            </a:r>
          </a:p>
          <a:p>
            <a:pPr lvl="1"/>
            <a:r>
              <a:rPr lang="en-US" sz="2400" dirty="0"/>
              <a:t>Restrict access</a:t>
            </a:r>
          </a:p>
          <a:p>
            <a:pPr lvl="1"/>
            <a:r>
              <a:rPr lang="en-US" sz="2400" dirty="0"/>
              <a:t>Obtain permission</a:t>
            </a:r>
          </a:p>
          <a:p>
            <a:pPr lvl="1"/>
            <a:r>
              <a:rPr lang="en-US" sz="2400" dirty="0"/>
              <a:t>Identify hazards with signs &amp; </a:t>
            </a:r>
            <a:r>
              <a:rPr lang="en-US" sz="2400" dirty="0" smtClean="0"/>
              <a:t>labels</a:t>
            </a:r>
          </a:p>
          <a:p>
            <a:pPr lvl="1"/>
            <a:r>
              <a:rPr lang="en-US" sz="2400" dirty="0" smtClean="0"/>
              <a:t>Create Standard Operating Procedures (SOP)</a:t>
            </a:r>
            <a:endParaRPr lang="en-US" sz="2400" dirty="0"/>
          </a:p>
          <a:p>
            <a:endParaRPr lang="en-US" sz="1600" dirty="0"/>
          </a:p>
        </p:txBody>
      </p:sp>
      <p:pic>
        <p:nvPicPr>
          <p:cNvPr id="6" name="Picture 5"/>
          <p:cNvPicPr>
            <a:picLocks noChangeAspect="1"/>
          </p:cNvPicPr>
          <p:nvPr/>
        </p:nvPicPr>
        <p:blipFill>
          <a:blip r:embed="rId3"/>
          <a:stretch>
            <a:fillRect/>
          </a:stretch>
        </p:blipFill>
        <p:spPr>
          <a:xfrm>
            <a:off x="7099238" y="1593337"/>
            <a:ext cx="3880914" cy="2238989"/>
          </a:xfrm>
          <a:prstGeom prst="rect">
            <a:avLst/>
          </a:prstGeom>
        </p:spPr>
      </p:pic>
      <p:pic>
        <p:nvPicPr>
          <p:cNvPr id="7" name="Picture 6"/>
          <p:cNvPicPr>
            <a:picLocks noChangeAspect="1"/>
          </p:cNvPicPr>
          <p:nvPr/>
        </p:nvPicPr>
        <p:blipFill>
          <a:blip r:embed="rId4"/>
          <a:stretch>
            <a:fillRect/>
          </a:stretch>
        </p:blipFill>
        <p:spPr>
          <a:xfrm>
            <a:off x="680321" y="4040440"/>
            <a:ext cx="5970920" cy="2446743"/>
          </a:xfrm>
          <a:prstGeom prst="rect">
            <a:avLst/>
          </a:prstGeom>
        </p:spPr>
      </p:pic>
      <p:pic>
        <p:nvPicPr>
          <p:cNvPr id="9" name="Picture 8"/>
          <p:cNvPicPr>
            <a:picLocks noChangeAspect="1"/>
          </p:cNvPicPr>
          <p:nvPr/>
        </p:nvPicPr>
        <p:blipFill>
          <a:blip r:embed="rId5"/>
          <a:stretch>
            <a:fillRect/>
          </a:stretch>
        </p:blipFill>
        <p:spPr>
          <a:xfrm>
            <a:off x="7253952" y="4039191"/>
            <a:ext cx="3571486" cy="2377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8316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solidFill>
                  <a:srgbClr val="59280F"/>
                </a:solidFill>
              </a:rPr>
              <a:t>Controls for Non-beam </a:t>
            </a:r>
            <a:r>
              <a:rPr lang="en-US" sz="4800" dirty="0">
                <a:solidFill>
                  <a:srgbClr val="59280F"/>
                </a:solidFill>
              </a:rPr>
              <a:t>Related Laser Hazards</a:t>
            </a:r>
            <a:endParaRPr lang="en-US" dirty="0"/>
          </a:p>
        </p:txBody>
      </p:sp>
      <p:sp>
        <p:nvSpPr>
          <p:cNvPr id="3" name="Slide Number Placeholder 2"/>
          <p:cNvSpPr>
            <a:spLocks noGrp="1"/>
          </p:cNvSpPr>
          <p:nvPr>
            <p:ph type="sldNum" sz="quarter" idx="12"/>
          </p:nvPr>
        </p:nvSpPr>
        <p:spPr/>
        <p:txBody>
          <a:bodyPr/>
          <a:lstStyle/>
          <a:p>
            <a:fld id="{F39C91D9-AB68-DF4C-9289-EB6BE1EC3D4E}" type="slidenum">
              <a:rPr lang="en-US" smtClean="0"/>
              <a:t>34</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sp>
        <p:nvSpPr>
          <p:cNvPr id="5" name="Content Placeholder 4"/>
          <p:cNvSpPr>
            <a:spLocks noGrp="1"/>
          </p:cNvSpPr>
          <p:nvPr>
            <p:ph idx="1"/>
          </p:nvPr>
        </p:nvSpPr>
        <p:spPr/>
        <p:txBody>
          <a:bodyPr>
            <a:normAutofit fontScale="92500" lnSpcReduction="10000"/>
          </a:bodyPr>
          <a:lstStyle/>
          <a:p>
            <a:r>
              <a:rPr lang="en-US" sz="3200" dirty="0" smtClean="0">
                <a:solidFill>
                  <a:srgbClr val="FFBF21"/>
                </a:solidFill>
              </a:rPr>
              <a:t>Controls for </a:t>
            </a:r>
            <a:r>
              <a:rPr lang="en-US" sz="3200" dirty="0">
                <a:solidFill>
                  <a:srgbClr val="FFBF21"/>
                </a:solidFill>
              </a:rPr>
              <a:t>c</a:t>
            </a:r>
            <a:r>
              <a:rPr lang="en-US" sz="3200" dirty="0" smtClean="0">
                <a:solidFill>
                  <a:srgbClr val="FFBF21"/>
                </a:solidFill>
              </a:rPr>
              <a:t>hemical </a:t>
            </a:r>
            <a:r>
              <a:rPr lang="en-US" sz="3200" dirty="0" smtClean="0">
                <a:solidFill>
                  <a:srgbClr val="FFBF21"/>
                </a:solidFill>
              </a:rPr>
              <a:t>hazards</a:t>
            </a:r>
          </a:p>
          <a:p>
            <a:pPr lvl="1"/>
            <a:r>
              <a:rPr lang="en-US" sz="3200" dirty="0" smtClean="0"/>
              <a:t>Mix </a:t>
            </a:r>
            <a:r>
              <a:rPr lang="en-US" sz="3200" dirty="0" smtClean="0"/>
              <a:t>chemicals in a fume </a:t>
            </a:r>
            <a:r>
              <a:rPr lang="en-US" sz="3200" dirty="0" smtClean="0"/>
              <a:t>hood</a:t>
            </a:r>
          </a:p>
          <a:p>
            <a:pPr lvl="1"/>
            <a:r>
              <a:rPr lang="en-US" sz="3200" dirty="0" smtClean="0"/>
              <a:t>Wear </a:t>
            </a:r>
            <a:r>
              <a:rPr lang="en-US" sz="3200" dirty="0" smtClean="0"/>
              <a:t>Personal Protective Equipment (PPE)</a:t>
            </a:r>
            <a:endParaRPr lang="en-US" sz="3200" dirty="0" smtClean="0"/>
          </a:p>
          <a:p>
            <a:pPr lvl="1"/>
            <a:r>
              <a:rPr lang="en-US" sz="3200" dirty="0"/>
              <a:t>U</a:t>
            </a:r>
            <a:r>
              <a:rPr lang="en-US" sz="3200" dirty="0" smtClean="0"/>
              <a:t>se secondary containment</a:t>
            </a:r>
          </a:p>
          <a:p>
            <a:pPr lvl="1"/>
            <a:r>
              <a:rPr lang="en-US" sz="3200" dirty="0" smtClean="0"/>
              <a:t>Review </a:t>
            </a:r>
            <a:r>
              <a:rPr lang="en-US" sz="3200" dirty="0" smtClean="0"/>
              <a:t>Safety Data Sheets (SDS)</a:t>
            </a:r>
            <a:endParaRPr lang="en-US" sz="3200" dirty="0" smtClean="0"/>
          </a:p>
          <a:p>
            <a:pPr lvl="1"/>
            <a:r>
              <a:rPr lang="en-US" sz="3200" dirty="0" smtClean="0"/>
              <a:t>Store in ventilated gas cabinets</a:t>
            </a:r>
            <a:endParaRPr lang="en-US" sz="3200" dirty="0"/>
          </a:p>
          <a:p>
            <a:pPr lvl="1"/>
            <a:r>
              <a:rPr lang="en-US" sz="3200" dirty="0" smtClean="0"/>
              <a:t>Use halogen detection and alarm systems or halogen gas scrubbers in rare cases</a:t>
            </a:r>
          </a:p>
          <a:p>
            <a:pPr lvl="1"/>
            <a:r>
              <a:rPr lang="en-US" sz="3200" dirty="0" smtClean="0"/>
              <a:t>Prevent from inhaling </a:t>
            </a:r>
          </a:p>
          <a:p>
            <a:pPr lvl="1"/>
            <a:r>
              <a:rPr lang="en-US" sz="3200" dirty="0" smtClean="0"/>
              <a:t>Ventilate adequately</a:t>
            </a:r>
          </a:p>
          <a:p>
            <a:pPr lvl="1"/>
            <a:r>
              <a:rPr lang="en-US" sz="3200" dirty="0" smtClean="0"/>
              <a:t>Use local exhaust systems</a:t>
            </a:r>
          </a:p>
          <a:p>
            <a:pPr lvl="1"/>
            <a:endParaRPr lang="en-US" dirty="0"/>
          </a:p>
        </p:txBody>
      </p:sp>
    </p:spTree>
    <p:extLst>
      <p:ext uri="{BB962C8B-B14F-4D97-AF65-F5344CB8AC3E}">
        <p14:creationId xmlns:p14="http://schemas.microsoft.com/office/powerpoint/2010/main" val="48226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solidFill>
                  <a:srgbClr val="59280F"/>
                </a:solidFill>
              </a:rPr>
              <a:t>Controls for Non-beam </a:t>
            </a:r>
            <a:r>
              <a:rPr lang="en-US" sz="4800" dirty="0">
                <a:solidFill>
                  <a:srgbClr val="59280F"/>
                </a:solidFill>
              </a:rPr>
              <a:t>Related Laser Hazards</a:t>
            </a:r>
            <a:endParaRPr lang="en-US" dirty="0"/>
          </a:p>
        </p:txBody>
      </p:sp>
      <p:sp>
        <p:nvSpPr>
          <p:cNvPr id="3" name="Slide Number Placeholder 2"/>
          <p:cNvSpPr>
            <a:spLocks noGrp="1"/>
          </p:cNvSpPr>
          <p:nvPr>
            <p:ph type="sldNum" sz="quarter" idx="12"/>
          </p:nvPr>
        </p:nvSpPr>
        <p:spPr/>
        <p:txBody>
          <a:bodyPr/>
          <a:lstStyle/>
          <a:p>
            <a:fld id="{F39C91D9-AB68-DF4C-9289-EB6BE1EC3D4E}" type="slidenum">
              <a:rPr lang="en-US" smtClean="0"/>
              <a:t>35</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sp>
        <p:nvSpPr>
          <p:cNvPr id="5" name="Content Placeholder 4"/>
          <p:cNvSpPr>
            <a:spLocks noGrp="1"/>
          </p:cNvSpPr>
          <p:nvPr>
            <p:ph idx="1"/>
          </p:nvPr>
        </p:nvSpPr>
        <p:spPr/>
        <p:txBody>
          <a:bodyPr>
            <a:normAutofit fontScale="70000" lnSpcReduction="20000"/>
          </a:bodyPr>
          <a:lstStyle/>
          <a:p>
            <a:r>
              <a:rPr lang="en-US" sz="3800" dirty="0" smtClean="0">
                <a:solidFill>
                  <a:srgbClr val="FFBF21"/>
                </a:solidFill>
              </a:rPr>
              <a:t>Controls for explosion hazards</a:t>
            </a:r>
            <a:endParaRPr lang="en-US" sz="3800" dirty="0">
              <a:solidFill>
                <a:srgbClr val="FFBF21"/>
              </a:solidFill>
            </a:endParaRPr>
          </a:p>
          <a:p>
            <a:pPr lvl="1"/>
            <a:r>
              <a:rPr lang="en-US" sz="3800" dirty="0"/>
              <a:t>Enclose high-pressure arc lamps, filament lamps, and capacitor banks in a housing that can withstand the maximum explosive </a:t>
            </a:r>
            <a:r>
              <a:rPr lang="en-US" sz="3800" dirty="0" smtClean="0"/>
              <a:t>pressure</a:t>
            </a:r>
            <a:endParaRPr lang="en-US" sz="3800" dirty="0"/>
          </a:p>
          <a:p>
            <a:pPr lvl="1"/>
            <a:r>
              <a:rPr lang="en-US" sz="3800" dirty="0"/>
              <a:t>Enclose or equivalently protect the laser target and elements of the optical train which may shatter during laser </a:t>
            </a:r>
            <a:r>
              <a:rPr lang="en-US" sz="3800" dirty="0" smtClean="0"/>
              <a:t>operation</a:t>
            </a:r>
            <a:endParaRPr lang="en-US" sz="3800" dirty="0"/>
          </a:p>
          <a:p>
            <a:pPr lvl="1"/>
            <a:r>
              <a:rPr lang="en-US" sz="3800" dirty="0"/>
              <a:t>Be aware of the possibility of explosive reactions from chemical laser </a:t>
            </a:r>
            <a:r>
              <a:rPr lang="en-US" sz="3800" dirty="0" smtClean="0"/>
              <a:t>reactants</a:t>
            </a:r>
            <a:endParaRPr lang="en-US" sz="3800" dirty="0"/>
          </a:p>
          <a:p>
            <a:r>
              <a:rPr lang="en-US" sz="3800" dirty="0" smtClean="0">
                <a:solidFill>
                  <a:srgbClr val="FFBF21"/>
                </a:solidFill>
              </a:rPr>
              <a:t>Controls for f</a:t>
            </a:r>
            <a:r>
              <a:rPr lang="en-US" sz="3800" dirty="0" smtClean="0">
                <a:solidFill>
                  <a:srgbClr val="FFBF21"/>
                </a:solidFill>
              </a:rPr>
              <a:t>ire hazards</a:t>
            </a:r>
            <a:endParaRPr lang="en-US" sz="3800" dirty="0">
              <a:solidFill>
                <a:srgbClr val="FFBF21"/>
              </a:solidFill>
            </a:endParaRPr>
          </a:p>
          <a:p>
            <a:pPr lvl="1"/>
            <a:r>
              <a:rPr lang="en-US" sz="3800" dirty="0"/>
              <a:t>Separate flammables</a:t>
            </a:r>
          </a:p>
          <a:p>
            <a:pPr lvl="1"/>
            <a:r>
              <a:rPr lang="en-US" sz="3800" dirty="0"/>
              <a:t>Construct with fire resistant materials</a:t>
            </a:r>
          </a:p>
          <a:p>
            <a:pPr lvl="1"/>
            <a:r>
              <a:rPr lang="en-US" sz="3800" dirty="0"/>
              <a:t>Keep fire extinguishers nearby</a:t>
            </a:r>
          </a:p>
          <a:p>
            <a:pPr lvl="1"/>
            <a:r>
              <a:rPr lang="en-US" sz="3800" dirty="0"/>
              <a:t>Shield against radiation (x-ray, plasma, radiofrequency, and microwaves</a:t>
            </a:r>
            <a:r>
              <a:rPr lang="en-US" sz="3800" dirty="0" smtClean="0"/>
              <a:t>)</a:t>
            </a:r>
          </a:p>
          <a:p>
            <a:endParaRPr lang="en-US" dirty="0"/>
          </a:p>
        </p:txBody>
      </p:sp>
    </p:spTree>
    <p:extLst>
      <p:ext uri="{BB962C8B-B14F-4D97-AF65-F5344CB8AC3E}">
        <p14:creationId xmlns:p14="http://schemas.microsoft.com/office/powerpoint/2010/main" val="215316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solidFill>
                  <a:srgbClr val="59280F"/>
                </a:solidFill>
              </a:rPr>
              <a:t>Controls for Non-beam </a:t>
            </a:r>
            <a:r>
              <a:rPr lang="en-US" sz="4800" dirty="0">
                <a:solidFill>
                  <a:srgbClr val="59280F"/>
                </a:solidFill>
              </a:rPr>
              <a:t>Related Laser Hazards</a:t>
            </a:r>
            <a:endParaRPr lang="en-US" sz="4800" dirty="0"/>
          </a:p>
        </p:txBody>
      </p:sp>
      <p:sp>
        <p:nvSpPr>
          <p:cNvPr id="3" name="Content Placeholder 2"/>
          <p:cNvSpPr>
            <a:spLocks noGrp="1"/>
          </p:cNvSpPr>
          <p:nvPr>
            <p:ph sz="half" idx="1"/>
          </p:nvPr>
        </p:nvSpPr>
        <p:spPr/>
        <p:txBody>
          <a:bodyPr>
            <a:normAutofit/>
          </a:bodyPr>
          <a:lstStyle/>
          <a:p>
            <a:pPr marL="91440" indent="0" algn="ctr">
              <a:buNone/>
            </a:pPr>
            <a:endParaRPr lang="en-US" sz="3200" dirty="0" smtClean="0"/>
          </a:p>
          <a:p>
            <a:pPr marL="91440" indent="0" algn="ctr">
              <a:buNone/>
            </a:pPr>
            <a:endParaRPr lang="en-US" sz="3200" dirty="0"/>
          </a:p>
          <a:p>
            <a:pPr marL="91440" indent="0" algn="ctr">
              <a:buNone/>
            </a:pPr>
            <a:endParaRPr lang="en-US" sz="3200" dirty="0" smtClean="0"/>
          </a:p>
          <a:p>
            <a:pPr marL="91440" indent="0" algn="ctr">
              <a:buNone/>
            </a:pPr>
            <a:r>
              <a:rPr lang="en-US" sz="3200" dirty="0" smtClean="0"/>
              <a:t>The leading cause of death related to lasers is caused by </a:t>
            </a:r>
            <a:r>
              <a:rPr lang="en-US" sz="3200" b="1" dirty="0" smtClean="0">
                <a:solidFill>
                  <a:srgbClr val="FFBF21"/>
                </a:solidFill>
              </a:rPr>
              <a:t>Electrical Shock/Injury</a:t>
            </a:r>
            <a:endParaRPr lang="en-US" sz="3200" b="1" dirty="0">
              <a:solidFill>
                <a:srgbClr val="FFBF21"/>
              </a:solidFill>
            </a:endParaRPr>
          </a:p>
        </p:txBody>
      </p:sp>
      <p:pic>
        <p:nvPicPr>
          <p:cNvPr id="7" name="Content Placeholder 6"/>
          <p:cNvPicPr>
            <a:picLocks noGrp="1" noChangeAspect="1"/>
          </p:cNvPicPr>
          <p:nvPr>
            <p:ph sz="half" idx="2"/>
          </p:nvPr>
        </p:nvPicPr>
        <p:blipFill>
          <a:blip r:embed="rId3"/>
          <a:stretch>
            <a:fillRect/>
          </a:stretch>
        </p:blipFill>
        <p:spPr>
          <a:xfrm>
            <a:off x="6377360" y="2215712"/>
            <a:ext cx="5578475" cy="3645775"/>
          </a:xfrm>
          <a:prstGeom prst="rect">
            <a:avLst/>
          </a:prstGeom>
        </p:spPr>
      </p:pic>
      <p:sp>
        <p:nvSpPr>
          <p:cNvPr id="5" name="Slide Number Placeholder 4"/>
          <p:cNvSpPr>
            <a:spLocks noGrp="1"/>
          </p:cNvSpPr>
          <p:nvPr>
            <p:ph type="sldNum" sz="quarter" idx="12"/>
          </p:nvPr>
        </p:nvSpPr>
        <p:spPr/>
        <p:txBody>
          <a:bodyPr/>
          <a:lstStyle/>
          <a:p>
            <a:fld id="{F39C91D9-AB68-DF4C-9289-EB6BE1EC3D4E}" type="slidenum">
              <a:rPr lang="en-US" smtClean="0"/>
              <a:t>36</a:t>
            </a:fld>
            <a:endParaRPr lang="en-US"/>
          </a:p>
        </p:txBody>
      </p:sp>
      <p:sp>
        <p:nvSpPr>
          <p:cNvPr id="6" name="Footer Placeholder 5"/>
          <p:cNvSpPr>
            <a:spLocks noGrp="1"/>
          </p:cNvSpPr>
          <p:nvPr>
            <p:ph type="ftr" sz="quarter" idx="13"/>
          </p:nvPr>
        </p:nvSpPr>
        <p:spPr/>
        <p:txBody>
          <a:bodyPr/>
          <a:lstStyle/>
          <a:p>
            <a:pPr lvl="0"/>
            <a:r>
              <a:rPr lang="en-US" dirty="0">
                <a:solidFill>
                  <a:srgbClr val="59280F"/>
                </a:solidFill>
              </a:rPr>
              <a:t>Rowan University / Department of Environmental Health and Safety</a:t>
            </a:r>
          </a:p>
        </p:txBody>
      </p:sp>
    </p:spTree>
    <p:extLst>
      <p:ext uri="{BB962C8B-B14F-4D97-AF65-F5344CB8AC3E}">
        <p14:creationId xmlns:p14="http://schemas.microsoft.com/office/powerpoint/2010/main" val="35827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80320" y="2628900"/>
            <a:ext cx="5814343" cy="3852593"/>
          </a:xfrm>
          <a:prstGeom prst="rect">
            <a:avLst/>
          </a:prstGeom>
        </p:spPr>
      </p:pic>
      <p:sp>
        <p:nvSpPr>
          <p:cNvPr id="2" name="Title 1"/>
          <p:cNvSpPr>
            <a:spLocks noGrp="1"/>
          </p:cNvSpPr>
          <p:nvPr>
            <p:ph type="title"/>
          </p:nvPr>
        </p:nvSpPr>
        <p:spPr/>
        <p:txBody>
          <a:bodyPr>
            <a:normAutofit fontScale="90000"/>
          </a:bodyPr>
          <a:lstStyle/>
          <a:p>
            <a:r>
              <a:rPr lang="en-US" sz="4800" dirty="0">
                <a:solidFill>
                  <a:srgbClr val="59280F"/>
                </a:solidFill>
              </a:rPr>
              <a:t>Controls for Non-beam </a:t>
            </a:r>
            <a:r>
              <a:rPr lang="en-US" sz="4800" dirty="0">
                <a:solidFill>
                  <a:srgbClr val="59280F"/>
                </a:solidFill>
              </a:rPr>
              <a:t>Related Laser Hazards</a:t>
            </a:r>
            <a:endParaRPr lang="en-US" sz="4800" dirty="0"/>
          </a:p>
        </p:txBody>
      </p:sp>
      <p:pic>
        <p:nvPicPr>
          <p:cNvPr id="7" name="Content Placeholder 6"/>
          <p:cNvPicPr>
            <a:picLocks noGrp="1" noChangeAspect="1"/>
          </p:cNvPicPr>
          <p:nvPr>
            <p:ph sz="half" idx="1"/>
          </p:nvPr>
        </p:nvPicPr>
        <p:blipFill>
          <a:blip r:embed="rId4"/>
          <a:stretch>
            <a:fillRect/>
          </a:stretch>
        </p:blipFill>
        <p:spPr>
          <a:xfrm>
            <a:off x="678423" y="1591199"/>
            <a:ext cx="2379102" cy="2430823"/>
          </a:xfrm>
          <a:prstGeom prst="rect">
            <a:avLst/>
          </a:prstGeom>
        </p:spPr>
      </p:pic>
      <p:sp>
        <p:nvSpPr>
          <p:cNvPr id="4" name="Content Placeholder 3"/>
          <p:cNvSpPr>
            <a:spLocks noGrp="1"/>
          </p:cNvSpPr>
          <p:nvPr>
            <p:ph sz="half" idx="2"/>
          </p:nvPr>
        </p:nvSpPr>
        <p:spPr/>
        <p:txBody>
          <a:bodyPr>
            <a:normAutofit fontScale="85000" lnSpcReduction="20000"/>
          </a:bodyPr>
          <a:lstStyle/>
          <a:p>
            <a:r>
              <a:rPr lang="en-US" sz="3200" dirty="0" smtClean="0">
                <a:solidFill>
                  <a:srgbClr val="FFBF21"/>
                </a:solidFill>
              </a:rPr>
              <a:t>Controls for</a:t>
            </a:r>
            <a:r>
              <a:rPr lang="en-US" sz="3200" dirty="0" smtClean="0">
                <a:solidFill>
                  <a:srgbClr val="FFBF21"/>
                </a:solidFill>
              </a:rPr>
              <a:t> </a:t>
            </a:r>
            <a:r>
              <a:rPr lang="en-US" sz="3200" dirty="0">
                <a:solidFill>
                  <a:srgbClr val="FFBF21"/>
                </a:solidFill>
              </a:rPr>
              <a:t>e</a:t>
            </a:r>
            <a:r>
              <a:rPr lang="en-US" sz="3200" dirty="0" smtClean="0">
                <a:solidFill>
                  <a:srgbClr val="FFBF21"/>
                </a:solidFill>
              </a:rPr>
              <a:t>lectrical </a:t>
            </a:r>
            <a:r>
              <a:rPr lang="en-US" sz="3200" dirty="0">
                <a:solidFill>
                  <a:srgbClr val="FFBF21"/>
                </a:solidFill>
              </a:rPr>
              <a:t>h</a:t>
            </a:r>
            <a:r>
              <a:rPr lang="en-US" sz="3200" dirty="0" smtClean="0">
                <a:solidFill>
                  <a:srgbClr val="FFBF21"/>
                </a:solidFill>
              </a:rPr>
              <a:t>azards</a:t>
            </a:r>
            <a:endParaRPr lang="en-US" sz="3200" dirty="0" smtClean="0">
              <a:solidFill>
                <a:srgbClr val="FFBF21"/>
              </a:solidFill>
            </a:endParaRPr>
          </a:p>
          <a:p>
            <a:pPr lvl="1"/>
            <a:r>
              <a:rPr lang="en-US" sz="3200" dirty="0" smtClean="0"/>
              <a:t>Eliminate contact with high voltage</a:t>
            </a:r>
          </a:p>
          <a:p>
            <a:pPr lvl="1"/>
            <a:r>
              <a:rPr lang="en-US" sz="3200" dirty="0" smtClean="0"/>
              <a:t>Arrange for repairs</a:t>
            </a:r>
          </a:p>
          <a:p>
            <a:pPr lvl="1"/>
            <a:r>
              <a:rPr lang="en-US" sz="3200" dirty="0" smtClean="0"/>
              <a:t>Lockout/</a:t>
            </a:r>
            <a:r>
              <a:rPr lang="en-US" sz="3200" dirty="0" err="1" smtClean="0"/>
              <a:t>Tagout</a:t>
            </a:r>
            <a:endParaRPr lang="en-US" sz="3200" dirty="0" smtClean="0"/>
          </a:p>
          <a:p>
            <a:pPr lvl="1"/>
            <a:r>
              <a:rPr lang="en-US" sz="3200" dirty="0" smtClean="0"/>
              <a:t>Inspect cords and plugs</a:t>
            </a:r>
          </a:p>
          <a:p>
            <a:pPr lvl="1"/>
            <a:r>
              <a:rPr lang="en-US" sz="3200" dirty="0" smtClean="0"/>
              <a:t>Ground all equipment</a:t>
            </a:r>
          </a:p>
          <a:p>
            <a:pPr lvl="1"/>
            <a:r>
              <a:rPr lang="en-US" sz="3200" dirty="0" smtClean="0"/>
              <a:t>Complete training</a:t>
            </a:r>
          </a:p>
          <a:p>
            <a:r>
              <a:rPr lang="en-US" sz="3200" dirty="0" smtClean="0">
                <a:solidFill>
                  <a:srgbClr val="FFBF21"/>
                </a:solidFill>
              </a:rPr>
              <a:t>If someone is electrocuted:</a:t>
            </a:r>
          </a:p>
          <a:p>
            <a:pPr lvl="1"/>
            <a:r>
              <a:rPr lang="en-US" sz="3200" dirty="0" smtClean="0"/>
              <a:t>Kill the circuit</a:t>
            </a:r>
          </a:p>
          <a:p>
            <a:pPr lvl="1"/>
            <a:r>
              <a:rPr lang="en-US" sz="3200" dirty="0" smtClean="0"/>
              <a:t>Call 9-1-1</a:t>
            </a:r>
          </a:p>
          <a:p>
            <a:pPr lvl="1"/>
            <a:r>
              <a:rPr lang="en-US" sz="3200" dirty="0" smtClean="0"/>
              <a:t>Use nonconductor to remove victim</a:t>
            </a:r>
          </a:p>
          <a:p>
            <a:pPr lvl="1"/>
            <a:r>
              <a:rPr lang="en-US" sz="3200" dirty="0" smtClean="0"/>
              <a:t>Initiate CPR (if trained)</a:t>
            </a:r>
            <a:endParaRPr lang="en-US" sz="3200" dirty="0"/>
          </a:p>
        </p:txBody>
      </p:sp>
      <p:sp>
        <p:nvSpPr>
          <p:cNvPr id="5" name="Slide Number Placeholder 4"/>
          <p:cNvSpPr>
            <a:spLocks noGrp="1"/>
          </p:cNvSpPr>
          <p:nvPr>
            <p:ph type="sldNum" sz="quarter" idx="12"/>
          </p:nvPr>
        </p:nvSpPr>
        <p:spPr/>
        <p:txBody>
          <a:bodyPr/>
          <a:lstStyle/>
          <a:p>
            <a:fld id="{F39C91D9-AB68-DF4C-9289-EB6BE1EC3D4E}" type="slidenum">
              <a:rPr lang="en-US" smtClean="0"/>
              <a:t>37</a:t>
            </a:fld>
            <a:endParaRPr lang="en-US"/>
          </a:p>
        </p:txBody>
      </p:sp>
      <p:sp>
        <p:nvSpPr>
          <p:cNvPr id="6" name="Footer Placeholder 5"/>
          <p:cNvSpPr>
            <a:spLocks noGrp="1"/>
          </p:cNvSpPr>
          <p:nvPr>
            <p:ph type="ftr" sz="quarter" idx="13"/>
          </p:nvPr>
        </p:nvSpPr>
        <p:spPr/>
        <p:txBody>
          <a:bodyPr/>
          <a:lstStyle/>
          <a:p>
            <a:r>
              <a:rPr lang="en-US" dirty="0"/>
              <a:t>Rowan University / Department of Environmental Health and Safety</a:t>
            </a:r>
          </a:p>
        </p:txBody>
      </p:sp>
      <p:pic>
        <p:nvPicPr>
          <p:cNvPr id="14" name="Picture 13"/>
          <p:cNvPicPr>
            <a:picLocks noChangeAspect="1"/>
          </p:cNvPicPr>
          <p:nvPr/>
        </p:nvPicPr>
        <p:blipFill>
          <a:blip r:embed="rId5"/>
          <a:stretch>
            <a:fillRect/>
          </a:stretch>
        </p:blipFill>
        <p:spPr>
          <a:xfrm>
            <a:off x="3057525" y="1591199"/>
            <a:ext cx="2062163" cy="1674853"/>
          </a:xfrm>
          <a:prstGeom prst="rect">
            <a:avLst/>
          </a:prstGeom>
        </p:spPr>
      </p:pic>
      <p:pic>
        <p:nvPicPr>
          <p:cNvPr id="15" name="Picture 14"/>
          <p:cNvPicPr>
            <a:picLocks noChangeAspect="1"/>
          </p:cNvPicPr>
          <p:nvPr/>
        </p:nvPicPr>
        <p:blipFill>
          <a:blip r:embed="rId6"/>
          <a:stretch>
            <a:fillRect/>
          </a:stretch>
        </p:blipFill>
        <p:spPr>
          <a:xfrm>
            <a:off x="4229100" y="4287626"/>
            <a:ext cx="2265563" cy="2193868"/>
          </a:xfrm>
          <a:prstGeom prst="rect">
            <a:avLst/>
          </a:prstGeom>
        </p:spPr>
      </p:pic>
    </p:spTree>
    <p:extLst>
      <p:ext uri="{BB962C8B-B14F-4D97-AF65-F5344CB8AC3E}">
        <p14:creationId xmlns:p14="http://schemas.microsoft.com/office/powerpoint/2010/main" val="1003906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939624" y="2464201"/>
            <a:ext cx="4098225" cy="2308667"/>
          </a:xfrm>
          <a:prstGeom prst="rect">
            <a:avLst/>
          </a:prstGeom>
        </p:spPr>
      </p:pic>
      <p:pic>
        <p:nvPicPr>
          <p:cNvPr id="7" name="Picture 6"/>
          <p:cNvPicPr>
            <a:picLocks noChangeAspect="1"/>
          </p:cNvPicPr>
          <p:nvPr/>
        </p:nvPicPr>
        <p:blipFill>
          <a:blip r:embed="rId4"/>
          <a:stretch>
            <a:fillRect/>
          </a:stretch>
        </p:blipFill>
        <p:spPr>
          <a:xfrm>
            <a:off x="2397831" y="1547776"/>
            <a:ext cx="4541791" cy="4541791"/>
          </a:xfrm>
          <a:prstGeom prst="rect">
            <a:avLst/>
          </a:prstGeom>
        </p:spPr>
      </p:pic>
      <p:pic>
        <p:nvPicPr>
          <p:cNvPr id="9" name="Picture 8"/>
          <p:cNvPicPr>
            <a:picLocks noChangeAspect="1"/>
          </p:cNvPicPr>
          <p:nvPr/>
        </p:nvPicPr>
        <p:blipFill>
          <a:blip r:embed="rId5"/>
          <a:stretch>
            <a:fillRect/>
          </a:stretch>
        </p:blipFill>
        <p:spPr>
          <a:xfrm>
            <a:off x="7731371" y="1379098"/>
            <a:ext cx="2514729" cy="2262514"/>
          </a:xfrm>
          <a:prstGeom prst="rect">
            <a:avLst/>
          </a:prstGeom>
        </p:spPr>
      </p:pic>
      <p:sp>
        <p:nvSpPr>
          <p:cNvPr id="2" name="Title 1"/>
          <p:cNvSpPr>
            <a:spLocks noGrp="1"/>
          </p:cNvSpPr>
          <p:nvPr>
            <p:ph type="title"/>
          </p:nvPr>
        </p:nvSpPr>
        <p:spPr/>
        <p:txBody>
          <a:bodyPr>
            <a:normAutofit/>
          </a:bodyPr>
          <a:lstStyle/>
          <a:p>
            <a:r>
              <a:rPr lang="en-US" sz="4800" dirty="0" smtClean="0"/>
              <a:t>Personal Protective Equipment (PPE)</a:t>
            </a:r>
            <a:endParaRPr lang="en-US" sz="4800" dirty="0"/>
          </a:p>
        </p:txBody>
      </p:sp>
      <p:sp>
        <p:nvSpPr>
          <p:cNvPr id="3" name="Slide Number Placeholder 2"/>
          <p:cNvSpPr>
            <a:spLocks noGrp="1"/>
          </p:cNvSpPr>
          <p:nvPr>
            <p:ph type="sldNum" sz="quarter" idx="12"/>
          </p:nvPr>
        </p:nvSpPr>
        <p:spPr/>
        <p:txBody>
          <a:bodyPr/>
          <a:lstStyle/>
          <a:p>
            <a:fld id="{F39C91D9-AB68-DF4C-9289-EB6BE1EC3D4E}" type="slidenum">
              <a:rPr lang="en-US" smtClean="0"/>
              <a:t>38</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sp>
        <p:nvSpPr>
          <p:cNvPr id="5" name="Content Placeholder 4"/>
          <p:cNvSpPr>
            <a:spLocks noGrp="1"/>
          </p:cNvSpPr>
          <p:nvPr>
            <p:ph idx="1"/>
          </p:nvPr>
        </p:nvSpPr>
        <p:spPr/>
        <p:txBody>
          <a:bodyPr>
            <a:normAutofit/>
          </a:bodyPr>
          <a:lstStyle/>
          <a:p>
            <a:r>
              <a:rPr lang="en-US" sz="2800" dirty="0" smtClean="0">
                <a:solidFill>
                  <a:srgbClr val="FFBF21"/>
                </a:solidFill>
              </a:rPr>
              <a:t>Lab coat</a:t>
            </a:r>
          </a:p>
          <a:p>
            <a:r>
              <a:rPr lang="en-US" sz="2800" dirty="0" smtClean="0">
                <a:solidFill>
                  <a:srgbClr val="FFBF21"/>
                </a:solidFill>
              </a:rPr>
              <a:t>Eyewear</a:t>
            </a:r>
          </a:p>
          <a:p>
            <a:r>
              <a:rPr lang="en-US" sz="2800" dirty="0" smtClean="0">
                <a:solidFill>
                  <a:srgbClr val="FFBF21"/>
                </a:solidFill>
              </a:rPr>
              <a:t>Face shield</a:t>
            </a:r>
          </a:p>
          <a:p>
            <a:r>
              <a:rPr lang="en-US" sz="2800" dirty="0" smtClean="0">
                <a:solidFill>
                  <a:srgbClr val="FFBF21"/>
                </a:solidFill>
              </a:rPr>
              <a:t>Gloves</a:t>
            </a:r>
          </a:p>
        </p:txBody>
      </p:sp>
      <p:pic>
        <p:nvPicPr>
          <p:cNvPr id="8" name="Picture 7"/>
          <p:cNvPicPr>
            <a:picLocks noChangeAspect="1"/>
          </p:cNvPicPr>
          <p:nvPr/>
        </p:nvPicPr>
        <p:blipFill>
          <a:blip r:embed="rId6"/>
          <a:stretch>
            <a:fillRect/>
          </a:stretch>
        </p:blipFill>
        <p:spPr>
          <a:xfrm>
            <a:off x="7572244" y="4656167"/>
            <a:ext cx="3296045" cy="1648023"/>
          </a:xfrm>
          <a:prstGeom prst="rect">
            <a:avLst/>
          </a:prstGeom>
        </p:spPr>
      </p:pic>
    </p:spTree>
    <p:extLst>
      <p:ext uri="{BB962C8B-B14F-4D97-AF65-F5344CB8AC3E}">
        <p14:creationId xmlns:p14="http://schemas.microsoft.com/office/powerpoint/2010/main" val="2796511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3"/>
          <a:stretch>
            <a:fillRect/>
          </a:stretch>
        </p:blipFill>
        <p:spPr>
          <a:xfrm>
            <a:off x="5960928" y="2026823"/>
            <a:ext cx="5931330" cy="3159959"/>
          </a:xfrm>
          <a:prstGeom prst="rect">
            <a:avLst/>
          </a:prstGeom>
        </p:spPr>
      </p:pic>
      <p:sp>
        <p:nvSpPr>
          <p:cNvPr id="2" name="Title 1"/>
          <p:cNvSpPr>
            <a:spLocks noGrp="1"/>
          </p:cNvSpPr>
          <p:nvPr>
            <p:ph type="title"/>
          </p:nvPr>
        </p:nvSpPr>
        <p:spPr/>
        <p:txBody>
          <a:bodyPr>
            <a:normAutofit/>
          </a:bodyPr>
          <a:lstStyle/>
          <a:p>
            <a:r>
              <a:rPr lang="en-US" sz="4800" dirty="0" smtClean="0"/>
              <a:t>PPE – Selecting Eyewear</a:t>
            </a:r>
            <a:endParaRPr lang="en-US" sz="4800" dirty="0"/>
          </a:p>
        </p:txBody>
      </p:sp>
      <p:sp>
        <p:nvSpPr>
          <p:cNvPr id="3" name="Content Placeholder 2"/>
          <p:cNvSpPr>
            <a:spLocks noGrp="1"/>
          </p:cNvSpPr>
          <p:nvPr>
            <p:ph sz="half" idx="1"/>
          </p:nvPr>
        </p:nvSpPr>
        <p:spPr/>
        <p:txBody>
          <a:bodyPr>
            <a:noAutofit/>
          </a:bodyPr>
          <a:lstStyle/>
          <a:p>
            <a:pPr marL="91440" indent="0">
              <a:buNone/>
            </a:pPr>
            <a:r>
              <a:rPr lang="en-US" sz="2200" dirty="0" smtClean="0">
                <a:solidFill>
                  <a:srgbClr val="FFBF21"/>
                </a:solidFill>
              </a:rPr>
              <a:t>When selecting eyewear:</a:t>
            </a:r>
          </a:p>
          <a:p>
            <a:pPr lvl="1"/>
            <a:r>
              <a:rPr lang="en-US" sz="2200" dirty="0" smtClean="0"/>
              <a:t>Know your laser’s wavelength.</a:t>
            </a:r>
          </a:p>
          <a:p>
            <a:pPr lvl="1"/>
            <a:r>
              <a:rPr lang="en-US" sz="2200" dirty="0" smtClean="0"/>
              <a:t>Determine the protection level needed based on your laser’s output parameters, or look for the recommended Optical Density (OD).  This can be found in the laser manual.</a:t>
            </a:r>
          </a:p>
          <a:p>
            <a:pPr lvl="1"/>
            <a:r>
              <a:rPr lang="en-US" sz="2200" dirty="0" smtClean="0"/>
              <a:t>Select a filter whose specifications match the above information. Choose one that offers the highest visibility.</a:t>
            </a:r>
          </a:p>
          <a:p>
            <a:pPr lvl="1"/>
            <a:r>
              <a:rPr lang="en-US" sz="2200" dirty="0" smtClean="0"/>
              <a:t>Find a frame that’s right for you. For prescription options, choose a fit-over frame.</a:t>
            </a:r>
            <a:endParaRPr lang="en-US" sz="2200" dirty="0"/>
          </a:p>
        </p:txBody>
      </p:sp>
      <p:sp>
        <p:nvSpPr>
          <p:cNvPr id="5" name="Slide Number Placeholder 4"/>
          <p:cNvSpPr>
            <a:spLocks noGrp="1"/>
          </p:cNvSpPr>
          <p:nvPr>
            <p:ph type="sldNum" sz="quarter" idx="12"/>
          </p:nvPr>
        </p:nvSpPr>
        <p:spPr/>
        <p:txBody>
          <a:bodyPr/>
          <a:lstStyle/>
          <a:p>
            <a:fld id="{F39C91D9-AB68-DF4C-9289-EB6BE1EC3D4E}" type="slidenum">
              <a:rPr lang="en-US" smtClean="0"/>
              <a:t>39</a:t>
            </a:fld>
            <a:endParaRPr lang="en-US"/>
          </a:p>
        </p:txBody>
      </p:sp>
      <p:sp>
        <p:nvSpPr>
          <p:cNvPr id="6" name="Footer Placeholder 5"/>
          <p:cNvSpPr>
            <a:spLocks noGrp="1"/>
          </p:cNvSpPr>
          <p:nvPr>
            <p:ph type="ftr" sz="quarter" idx="13"/>
          </p:nvPr>
        </p:nvSpPr>
        <p:spPr/>
        <p:txBody>
          <a:bodyPr/>
          <a:lstStyle/>
          <a:p>
            <a:r>
              <a:rPr lang="en-US" dirty="0"/>
              <a:t>Rowan University / Department of Environmental Health and Safety</a:t>
            </a:r>
          </a:p>
        </p:txBody>
      </p:sp>
    </p:spTree>
    <p:extLst>
      <p:ext uri="{BB962C8B-B14F-4D97-AF65-F5344CB8AC3E}">
        <p14:creationId xmlns:p14="http://schemas.microsoft.com/office/powerpoint/2010/main" val="2677012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Stimulated Emission</a:t>
            </a:r>
            <a:endParaRPr lang="en-US" sz="4800" dirty="0"/>
          </a:p>
        </p:txBody>
      </p:sp>
      <p:sp>
        <p:nvSpPr>
          <p:cNvPr id="3" name="Slide Number Placeholder 2"/>
          <p:cNvSpPr>
            <a:spLocks noGrp="1"/>
          </p:cNvSpPr>
          <p:nvPr>
            <p:ph type="sldNum" sz="quarter" idx="12"/>
          </p:nvPr>
        </p:nvSpPr>
        <p:spPr/>
        <p:txBody>
          <a:bodyPr/>
          <a:lstStyle/>
          <a:p>
            <a:fld id="{F39C91D9-AB68-DF4C-9289-EB6BE1EC3D4E}" type="slidenum">
              <a:rPr lang="en-US" smtClean="0"/>
              <a:t>4</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sp>
        <p:nvSpPr>
          <p:cNvPr id="5" name="Content Placeholder 4"/>
          <p:cNvSpPr>
            <a:spLocks noGrp="1"/>
          </p:cNvSpPr>
          <p:nvPr>
            <p:ph idx="1"/>
          </p:nvPr>
        </p:nvSpPr>
        <p:spPr>
          <a:xfrm>
            <a:off x="680321" y="1591201"/>
            <a:ext cx="11394079" cy="3160314"/>
          </a:xfrm>
        </p:spPr>
        <p:txBody>
          <a:bodyPr>
            <a:normAutofit fontScale="92500" lnSpcReduction="20000"/>
          </a:bodyPr>
          <a:lstStyle/>
          <a:p>
            <a:r>
              <a:rPr lang="en-US" sz="3200" dirty="0"/>
              <a:t>Albert Einstein theorized and proposed that a photon passing near an excited electron of the same energy would cause the approached electron to return to its ground state and in so releasing a photon of light.</a:t>
            </a:r>
          </a:p>
          <a:p>
            <a:r>
              <a:rPr lang="en-US" sz="3200" dirty="0"/>
              <a:t>Two identical photons would exist and travel as a coherent pair in the exact same direction.</a:t>
            </a:r>
          </a:p>
          <a:p>
            <a:r>
              <a:rPr lang="en-US" sz="3200" dirty="0"/>
              <a:t>This mechanism would be repeated over and over again as each of the triggered photons approached other excited electrons</a:t>
            </a:r>
            <a:r>
              <a:rPr lang="en-US" sz="3200" dirty="0" smtClean="0"/>
              <a:t>.</a:t>
            </a:r>
          </a:p>
          <a:p>
            <a:pPr marL="91440" indent="0">
              <a:buNone/>
            </a:pPr>
            <a:endParaRPr lang="en-US" sz="3200" dirty="0"/>
          </a:p>
          <a:p>
            <a:endParaRPr lang="en-US" dirty="0"/>
          </a:p>
        </p:txBody>
      </p:sp>
      <p:pic>
        <p:nvPicPr>
          <p:cNvPr id="7" name="Picture 6"/>
          <p:cNvPicPr>
            <a:picLocks noChangeAspect="1"/>
          </p:cNvPicPr>
          <p:nvPr/>
        </p:nvPicPr>
        <p:blipFill>
          <a:blip r:embed="rId3"/>
          <a:stretch>
            <a:fillRect/>
          </a:stretch>
        </p:blipFill>
        <p:spPr>
          <a:xfrm>
            <a:off x="2999070" y="4588735"/>
            <a:ext cx="6756580" cy="1898448"/>
          </a:xfrm>
          <a:prstGeom prst="rect">
            <a:avLst/>
          </a:prstGeom>
        </p:spPr>
      </p:pic>
    </p:spTree>
    <p:extLst>
      <p:ext uri="{BB962C8B-B14F-4D97-AF65-F5344CB8AC3E}">
        <p14:creationId xmlns:p14="http://schemas.microsoft.com/office/powerpoint/2010/main" val="262997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59280F"/>
                </a:solidFill>
              </a:rPr>
              <a:t>Laser Safety </a:t>
            </a:r>
            <a:r>
              <a:rPr lang="en-US" sz="4800" dirty="0" smtClean="0">
                <a:solidFill>
                  <a:srgbClr val="59280F"/>
                </a:solidFill>
              </a:rPr>
              <a:t>Training</a:t>
            </a:r>
            <a:endParaRPr lang="en-US" dirty="0"/>
          </a:p>
        </p:txBody>
      </p:sp>
      <p:sp>
        <p:nvSpPr>
          <p:cNvPr id="3" name="Content Placeholder 2"/>
          <p:cNvSpPr>
            <a:spLocks noGrp="1"/>
          </p:cNvSpPr>
          <p:nvPr>
            <p:ph idx="1"/>
          </p:nvPr>
        </p:nvSpPr>
        <p:spPr/>
        <p:txBody>
          <a:bodyPr>
            <a:normAutofit lnSpcReduction="10000"/>
          </a:bodyPr>
          <a:lstStyle/>
          <a:p>
            <a:pPr lvl="0"/>
            <a:r>
              <a:rPr lang="en-US" sz="2800" dirty="0">
                <a:solidFill>
                  <a:srgbClr val="FFBF21"/>
                </a:solidFill>
              </a:rPr>
              <a:t>Section 1 – Laser Fundamentals</a:t>
            </a:r>
          </a:p>
          <a:p>
            <a:pPr lvl="1"/>
            <a:r>
              <a:rPr lang="en-US" sz="2800" dirty="0">
                <a:solidFill>
                  <a:srgbClr val="59280F"/>
                </a:solidFill>
              </a:rPr>
              <a:t>Understanding the basic components of a laser and how they work</a:t>
            </a:r>
          </a:p>
          <a:p>
            <a:pPr lvl="0"/>
            <a:r>
              <a:rPr lang="en-US" sz="2800" dirty="0">
                <a:solidFill>
                  <a:srgbClr val="FFBF21"/>
                </a:solidFill>
              </a:rPr>
              <a:t>Section 2 – Laser Hazard Classification</a:t>
            </a:r>
          </a:p>
          <a:p>
            <a:pPr lvl="1"/>
            <a:r>
              <a:rPr lang="en-US" sz="2800" dirty="0">
                <a:solidFill>
                  <a:srgbClr val="59280F"/>
                </a:solidFill>
              </a:rPr>
              <a:t>Understanding how lasers are classified</a:t>
            </a:r>
          </a:p>
          <a:p>
            <a:pPr lvl="0"/>
            <a:r>
              <a:rPr lang="en-US" sz="2800" dirty="0">
                <a:solidFill>
                  <a:srgbClr val="FFBF21"/>
                </a:solidFill>
              </a:rPr>
              <a:t>Section 3 – Laser Hazards </a:t>
            </a:r>
          </a:p>
          <a:p>
            <a:pPr lvl="1"/>
            <a:r>
              <a:rPr lang="en-US" sz="2800" dirty="0">
                <a:solidFill>
                  <a:srgbClr val="59280F"/>
                </a:solidFill>
              </a:rPr>
              <a:t>Become aware of beam and non-beam hazards</a:t>
            </a:r>
          </a:p>
          <a:p>
            <a:pPr lvl="0"/>
            <a:r>
              <a:rPr lang="en-US" sz="2800" dirty="0">
                <a:solidFill>
                  <a:srgbClr val="FFBF21"/>
                </a:solidFill>
              </a:rPr>
              <a:t>Section 4 – Laser Control Measures</a:t>
            </a:r>
          </a:p>
          <a:p>
            <a:pPr lvl="1"/>
            <a:r>
              <a:rPr lang="en-US" sz="2800" dirty="0">
                <a:solidFill>
                  <a:srgbClr val="59280F"/>
                </a:solidFill>
              </a:rPr>
              <a:t>Control measures for reducing beam and non-beam </a:t>
            </a:r>
            <a:r>
              <a:rPr lang="en-US" sz="2800" dirty="0" smtClean="0">
                <a:solidFill>
                  <a:srgbClr val="59280F"/>
                </a:solidFill>
              </a:rPr>
              <a:t>hazards</a:t>
            </a:r>
            <a:endParaRPr lang="en-US" sz="2800" dirty="0">
              <a:solidFill>
                <a:srgbClr val="59280F"/>
              </a:solidFill>
            </a:endParaRPr>
          </a:p>
        </p:txBody>
      </p:sp>
      <p:sp>
        <p:nvSpPr>
          <p:cNvPr id="4" name="Slide Number Placeholder 3"/>
          <p:cNvSpPr>
            <a:spLocks noGrp="1"/>
          </p:cNvSpPr>
          <p:nvPr>
            <p:ph type="sldNum" sz="quarter" idx="12"/>
          </p:nvPr>
        </p:nvSpPr>
        <p:spPr/>
        <p:txBody>
          <a:bodyPr/>
          <a:lstStyle/>
          <a:p>
            <a:fld id="{F39C91D9-AB68-DF4C-9289-EB6BE1EC3D4E}" type="slidenum">
              <a:rPr lang="en-US" smtClean="0"/>
              <a:t>40</a:t>
            </a:fld>
            <a:endParaRPr lang="en-US"/>
          </a:p>
        </p:txBody>
      </p:sp>
      <p:sp>
        <p:nvSpPr>
          <p:cNvPr id="5" name="Text Placeholder 4"/>
          <p:cNvSpPr>
            <a:spLocks noGrp="1"/>
          </p:cNvSpPr>
          <p:nvPr>
            <p:ph type="body" sz="half" idx="13"/>
          </p:nvPr>
        </p:nvSpPr>
        <p:spPr/>
        <p:txBody>
          <a:bodyPr>
            <a:normAutofit/>
          </a:bodyPr>
          <a:lstStyle/>
          <a:p>
            <a:pPr algn="ctr"/>
            <a:r>
              <a:rPr lang="en-US" sz="4000" dirty="0" smtClean="0"/>
              <a:t>Summary</a:t>
            </a:r>
            <a:endParaRPr lang="en-US" sz="4000" dirty="0"/>
          </a:p>
        </p:txBody>
      </p:sp>
      <p:sp>
        <p:nvSpPr>
          <p:cNvPr id="6" name="Footer Placeholder 5"/>
          <p:cNvSpPr>
            <a:spLocks noGrp="1"/>
          </p:cNvSpPr>
          <p:nvPr>
            <p:ph type="ftr" sz="quarter" idx="14"/>
          </p:nvPr>
        </p:nvSpPr>
        <p:spPr/>
        <p:txBody>
          <a:bodyPr/>
          <a:lstStyle/>
          <a:p>
            <a:r>
              <a:rPr lang="en-US" dirty="0"/>
              <a:t>Rowan University / Department of Environmental Health and Safety</a:t>
            </a:r>
          </a:p>
        </p:txBody>
      </p:sp>
    </p:spTree>
    <p:extLst>
      <p:ext uri="{BB962C8B-B14F-4D97-AF65-F5344CB8AC3E}">
        <p14:creationId xmlns:p14="http://schemas.microsoft.com/office/powerpoint/2010/main" val="1095480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59280F"/>
                </a:solidFill>
              </a:rPr>
              <a:t>Laser Safety Training Summary</a:t>
            </a:r>
            <a:endParaRPr lang="en-US" dirty="0"/>
          </a:p>
        </p:txBody>
      </p:sp>
      <p:sp>
        <p:nvSpPr>
          <p:cNvPr id="3" name="Slide Number Placeholder 2"/>
          <p:cNvSpPr>
            <a:spLocks noGrp="1"/>
          </p:cNvSpPr>
          <p:nvPr>
            <p:ph type="sldNum" sz="quarter" idx="12"/>
          </p:nvPr>
        </p:nvSpPr>
        <p:spPr/>
        <p:txBody>
          <a:bodyPr/>
          <a:lstStyle/>
          <a:p>
            <a:fld id="{F39C91D9-AB68-DF4C-9289-EB6BE1EC3D4E}" type="slidenum">
              <a:rPr lang="en-US" smtClean="0"/>
              <a:t>41</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sp>
        <p:nvSpPr>
          <p:cNvPr id="5" name="Content Placeholder 4"/>
          <p:cNvSpPr>
            <a:spLocks noGrp="1"/>
          </p:cNvSpPr>
          <p:nvPr>
            <p:ph idx="1"/>
          </p:nvPr>
        </p:nvSpPr>
        <p:spPr/>
        <p:txBody>
          <a:bodyPr>
            <a:normAutofit lnSpcReduction="10000"/>
          </a:bodyPr>
          <a:lstStyle/>
          <a:p>
            <a:r>
              <a:rPr lang="en-US" sz="3200" dirty="0" smtClean="0">
                <a:solidFill>
                  <a:srgbClr val="FFBF21"/>
                </a:solidFill>
              </a:rPr>
              <a:t>Some of the most common causes of laser related injuries</a:t>
            </a:r>
          </a:p>
          <a:p>
            <a:pPr lvl="1"/>
            <a:r>
              <a:rPr lang="en-US" sz="3200" dirty="0" smtClean="0"/>
              <a:t>Unanticipated eye exposure during alignment</a:t>
            </a:r>
          </a:p>
          <a:p>
            <a:pPr lvl="1"/>
            <a:r>
              <a:rPr lang="en-US" sz="3200" dirty="0" smtClean="0"/>
              <a:t>Misaligned optics</a:t>
            </a:r>
          </a:p>
          <a:p>
            <a:pPr lvl="1"/>
            <a:r>
              <a:rPr lang="en-US" sz="3200" dirty="0" smtClean="0"/>
              <a:t>Not wearing available eyewear</a:t>
            </a:r>
          </a:p>
          <a:p>
            <a:pPr lvl="1"/>
            <a:r>
              <a:rPr lang="en-US" sz="3200" dirty="0" smtClean="0"/>
              <a:t>Using improper laser protective eyewear</a:t>
            </a:r>
          </a:p>
          <a:p>
            <a:pPr lvl="1"/>
            <a:r>
              <a:rPr lang="en-US" sz="3200" dirty="0" smtClean="0"/>
              <a:t>Improperly handling high voltage</a:t>
            </a:r>
          </a:p>
          <a:p>
            <a:pPr lvl="1"/>
            <a:r>
              <a:rPr lang="en-US" sz="3200" dirty="0" smtClean="0"/>
              <a:t>Placing reflective objects into or near the beam path</a:t>
            </a:r>
          </a:p>
          <a:p>
            <a:pPr lvl="1"/>
            <a:r>
              <a:rPr lang="en-US" sz="3200" dirty="0" smtClean="0"/>
              <a:t>Bypassing interlocks</a:t>
            </a:r>
          </a:p>
          <a:p>
            <a:pPr lvl="1"/>
            <a:r>
              <a:rPr lang="en-US" sz="3200" dirty="0" smtClean="0"/>
              <a:t>Turn on laser accidentally</a:t>
            </a:r>
          </a:p>
          <a:p>
            <a:pPr lvl="1"/>
            <a:r>
              <a:rPr lang="en-US" sz="3200" dirty="0" smtClean="0"/>
              <a:t>Failure to follow the written standard </a:t>
            </a:r>
            <a:r>
              <a:rPr lang="en-US" sz="3200" dirty="0"/>
              <a:t>o</a:t>
            </a:r>
            <a:r>
              <a:rPr lang="en-US" sz="3200" dirty="0" smtClean="0"/>
              <a:t>perating </a:t>
            </a:r>
            <a:r>
              <a:rPr lang="en-US" sz="3200" dirty="0"/>
              <a:t>p</a:t>
            </a:r>
            <a:r>
              <a:rPr lang="en-US" sz="3200" dirty="0" smtClean="0"/>
              <a:t>rocedures</a:t>
            </a:r>
            <a:endParaRPr lang="en-US" sz="3200" dirty="0"/>
          </a:p>
        </p:txBody>
      </p:sp>
    </p:spTree>
    <p:extLst>
      <p:ext uri="{BB962C8B-B14F-4D97-AF65-F5344CB8AC3E}">
        <p14:creationId xmlns:p14="http://schemas.microsoft.com/office/powerpoint/2010/main" val="1697462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59280F"/>
                </a:solidFill>
              </a:rPr>
              <a:t>Laser Safety Training Summary</a:t>
            </a:r>
            <a:endParaRPr lang="en-US" dirty="0"/>
          </a:p>
        </p:txBody>
      </p:sp>
      <p:sp>
        <p:nvSpPr>
          <p:cNvPr id="3" name="Slide Number Placeholder 2"/>
          <p:cNvSpPr>
            <a:spLocks noGrp="1"/>
          </p:cNvSpPr>
          <p:nvPr>
            <p:ph type="sldNum" sz="quarter" idx="12"/>
          </p:nvPr>
        </p:nvSpPr>
        <p:spPr/>
        <p:txBody>
          <a:bodyPr/>
          <a:lstStyle/>
          <a:p>
            <a:fld id="{F39C91D9-AB68-DF4C-9289-EB6BE1EC3D4E}" type="slidenum">
              <a:rPr lang="en-US" smtClean="0"/>
              <a:t>42</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sp>
        <p:nvSpPr>
          <p:cNvPr id="5" name="Content Placeholder 4"/>
          <p:cNvSpPr>
            <a:spLocks noGrp="1"/>
          </p:cNvSpPr>
          <p:nvPr>
            <p:ph idx="1"/>
          </p:nvPr>
        </p:nvSpPr>
        <p:spPr/>
        <p:txBody>
          <a:bodyPr>
            <a:normAutofit/>
          </a:bodyPr>
          <a:lstStyle/>
          <a:p>
            <a:r>
              <a:rPr lang="en-US" sz="3200" dirty="0" smtClean="0">
                <a:solidFill>
                  <a:srgbClr val="FFBF21"/>
                </a:solidFill>
              </a:rPr>
              <a:t>Good laser safety practices</a:t>
            </a:r>
          </a:p>
          <a:p>
            <a:pPr lvl="1"/>
            <a:r>
              <a:rPr lang="en-US" sz="3200" dirty="0"/>
              <a:t>Use minimum power or energy</a:t>
            </a:r>
          </a:p>
          <a:p>
            <a:pPr lvl="1"/>
            <a:r>
              <a:rPr lang="en-US" sz="3200" dirty="0"/>
              <a:t>Use appropriate laser protective </a:t>
            </a:r>
            <a:r>
              <a:rPr lang="en-US" sz="3200" dirty="0" smtClean="0"/>
              <a:t>eyewear</a:t>
            </a:r>
          </a:p>
          <a:p>
            <a:pPr lvl="1"/>
            <a:r>
              <a:rPr lang="en-US" sz="3200" dirty="0"/>
              <a:t>Enclose the laser beam path to the greatest possible </a:t>
            </a:r>
            <a:r>
              <a:rPr lang="en-US" sz="3200" dirty="0" smtClean="0"/>
              <a:t>degree</a:t>
            </a:r>
            <a:endParaRPr lang="en-US" sz="3200" dirty="0"/>
          </a:p>
          <a:p>
            <a:pPr lvl="1"/>
            <a:r>
              <a:rPr lang="en-US" sz="3200" dirty="0" smtClean="0"/>
              <a:t>Remove </a:t>
            </a:r>
            <a:r>
              <a:rPr lang="en-US" sz="3200" dirty="0"/>
              <a:t>unnecessary objects near the beam </a:t>
            </a:r>
          </a:p>
          <a:p>
            <a:pPr lvl="1"/>
            <a:r>
              <a:rPr lang="en-US" sz="3200" dirty="0"/>
              <a:t>Keep beam path away from eye level</a:t>
            </a:r>
          </a:p>
          <a:p>
            <a:pPr lvl="1"/>
            <a:r>
              <a:rPr lang="en-US" sz="3200" dirty="0"/>
              <a:t>Terminate laser beam with beam </a:t>
            </a:r>
            <a:r>
              <a:rPr lang="en-US" sz="3200" dirty="0" smtClean="0"/>
              <a:t>block</a:t>
            </a:r>
            <a:endParaRPr lang="en-US" sz="3200" dirty="0"/>
          </a:p>
          <a:p>
            <a:pPr lvl="1"/>
            <a:r>
              <a:rPr lang="en-US" sz="3200" dirty="0"/>
              <a:t>Get hands-on training for each laser</a:t>
            </a:r>
          </a:p>
          <a:p>
            <a:pPr lvl="1"/>
            <a:r>
              <a:rPr lang="en-US" sz="3200" dirty="0"/>
              <a:t>Follow standard operating </a:t>
            </a:r>
            <a:r>
              <a:rPr lang="en-US" sz="3200" dirty="0" smtClean="0"/>
              <a:t>procedures</a:t>
            </a:r>
            <a:endParaRPr lang="en-US" sz="3200" dirty="0"/>
          </a:p>
        </p:txBody>
      </p:sp>
    </p:spTree>
    <p:extLst>
      <p:ext uri="{BB962C8B-B14F-4D97-AF65-F5344CB8AC3E}">
        <p14:creationId xmlns:p14="http://schemas.microsoft.com/office/powerpoint/2010/main" val="976170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Laser Safety Training – More Information</a:t>
            </a:r>
            <a:endParaRPr lang="en-US" sz="4800" dirty="0"/>
          </a:p>
        </p:txBody>
      </p:sp>
      <p:sp>
        <p:nvSpPr>
          <p:cNvPr id="3" name="Slide Number Placeholder 2"/>
          <p:cNvSpPr>
            <a:spLocks noGrp="1"/>
          </p:cNvSpPr>
          <p:nvPr>
            <p:ph type="sldNum" sz="quarter" idx="12"/>
          </p:nvPr>
        </p:nvSpPr>
        <p:spPr/>
        <p:txBody>
          <a:bodyPr/>
          <a:lstStyle/>
          <a:p>
            <a:fld id="{F39C91D9-AB68-DF4C-9289-EB6BE1EC3D4E}" type="slidenum">
              <a:rPr lang="en-US" smtClean="0"/>
              <a:t>43</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sp>
        <p:nvSpPr>
          <p:cNvPr id="5" name="Content Placeholder 4"/>
          <p:cNvSpPr>
            <a:spLocks noGrp="1"/>
          </p:cNvSpPr>
          <p:nvPr>
            <p:ph idx="1"/>
          </p:nvPr>
        </p:nvSpPr>
        <p:spPr/>
        <p:txBody>
          <a:bodyPr>
            <a:normAutofit/>
          </a:bodyPr>
          <a:lstStyle/>
          <a:p>
            <a:pPr marL="91440" indent="0" algn="ctr">
              <a:buNone/>
            </a:pPr>
            <a:r>
              <a:rPr lang="en-US" sz="3200" dirty="0" smtClean="0"/>
              <a:t>For more information, see the Rowan University Laser Safety Manual or contact Environmental Health and Safety</a:t>
            </a:r>
            <a:endParaRPr lang="en-US" sz="3200" dirty="0"/>
          </a:p>
          <a:p>
            <a:pPr marL="91440" indent="0">
              <a:buNone/>
            </a:pPr>
            <a:endParaRPr lang="en-US" sz="3200" dirty="0" smtClean="0"/>
          </a:p>
          <a:p>
            <a:pPr marL="91440" indent="0">
              <a:buNone/>
            </a:pPr>
            <a:endParaRPr lang="en-US" sz="3200" dirty="0" smtClean="0"/>
          </a:p>
          <a:p>
            <a:pPr marL="91440" indent="0">
              <a:buNone/>
            </a:pPr>
            <a:endParaRPr lang="en-US" sz="3200" dirty="0"/>
          </a:p>
          <a:p>
            <a:pPr marL="91440" indent="0">
              <a:buNone/>
            </a:pPr>
            <a:endParaRPr lang="en-US" sz="3200" dirty="0" smtClean="0"/>
          </a:p>
          <a:p>
            <a:pPr marL="91440" indent="0">
              <a:buNone/>
            </a:pPr>
            <a:endParaRPr lang="en-US" sz="3200" dirty="0"/>
          </a:p>
          <a:p>
            <a:pPr marL="91440" indent="0" algn="ctr">
              <a:buNone/>
            </a:pPr>
            <a:r>
              <a:rPr lang="en-US" sz="3200" dirty="0" smtClean="0"/>
              <a:t>Phone: (856) 256-5105    Email: </a:t>
            </a:r>
            <a:r>
              <a:rPr lang="en-US" sz="3200" dirty="0" smtClean="0">
                <a:hlinkClick r:id="rId3"/>
              </a:rPr>
              <a:t>ehs@rowan.edu</a:t>
            </a:r>
            <a:endParaRPr lang="en-US" sz="3200" dirty="0"/>
          </a:p>
        </p:txBody>
      </p:sp>
      <p:pic>
        <p:nvPicPr>
          <p:cNvPr id="6" name="Picture 5"/>
          <p:cNvPicPr>
            <a:picLocks noChangeAspect="1"/>
          </p:cNvPicPr>
          <p:nvPr/>
        </p:nvPicPr>
        <p:blipFill>
          <a:blip r:embed="rId4"/>
          <a:stretch>
            <a:fillRect/>
          </a:stretch>
        </p:blipFill>
        <p:spPr>
          <a:xfrm>
            <a:off x="2278866" y="3627961"/>
            <a:ext cx="7160435" cy="1614549"/>
          </a:xfrm>
          <a:prstGeom prst="rect">
            <a:avLst/>
          </a:prstGeom>
        </p:spPr>
      </p:pic>
    </p:spTree>
    <p:extLst>
      <p:ext uri="{BB962C8B-B14F-4D97-AF65-F5344CB8AC3E}">
        <p14:creationId xmlns:p14="http://schemas.microsoft.com/office/powerpoint/2010/main" val="2625172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Laser Theory and Operation</a:t>
            </a:r>
            <a:endParaRPr lang="en-US" sz="4800" dirty="0"/>
          </a:p>
        </p:txBody>
      </p:sp>
      <p:sp>
        <p:nvSpPr>
          <p:cNvPr id="3" name="Slide Number Placeholder 2"/>
          <p:cNvSpPr>
            <a:spLocks noGrp="1"/>
          </p:cNvSpPr>
          <p:nvPr>
            <p:ph type="sldNum" sz="quarter" idx="12"/>
          </p:nvPr>
        </p:nvSpPr>
        <p:spPr/>
        <p:txBody>
          <a:bodyPr/>
          <a:lstStyle/>
          <a:p>
            <a:fld id="{F39C91D9-AB68-DF4C-9289-EB6BE1EC3D4E}" type="slidenum">
              <a:rPr lang="en-US" smtClean="0"/>
              <a:t>5</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sp>
        <p:nvSpPr>
          <p:cNvPr id="5" name="Content Placeholder 4"/>
          <p:cNvSpPr>
            <a:spLocks noGrp="1"/>
          </p:cNvSpPr>
          <p:nvPr>
            <p:ph idx="1"/>
          </p:nvPr>
        </p:nvSpPr>
        <p:spPr/>
        <p:txBody>
          <a:bodyPr>
            <a:normAutofit/>
          </a:bodyPr>
          <a:lstStyle/>
          <a:p>
            <a:r>
              <a:rPr lang="en-US" sz="3200" dirty="0"/>
              <a:t>A basic understanding of how a laser operates helps in understanding the hazards when using a laser </a:t>
            </a:r>
            <a:r>
              <a:rPr lang="en-US" sz="3200" dirty="0" smtClean="0"/>
              <a:t>device.</a:t>
            </a:r>
          </a:p>
        </p:txBody>
      </p:sp>
      <p:pic>
        <p:nvPicPr>
          <p:cNvPr id="6" name="Picture 5"/>
          <p:cNvPicPr>
            <a:picLocks noChangeAspect="1"/>
          </p:cNvPicPr>
          <p:nvPr/>
        </p:nvPicPr>
        <p:blipFill>
          <a:blip r:embed="rId3"/>
          <a:stretch>
            <a:fillRect/>
          </a:stretch>
        </p:blipFill>
        <p:spPr>
          <a:xfrm>
            <a:off x="4230309" y="3016443"/>
            <a:ext cx="3257550" cy="2876550"/>
          </a:xfrm>
          <a:prstGeom prst="rect">
            <a:avLst/>
          </a:prstGeom>
        </p:spPr>
      </p:pic>
    </p:spTree>
    <p:extLst>
      <p:ext uri="{BB962C8B-B14F-4D97-AF65-F5344CB8AC3E}">
        <p14:creationId xmlns:p14="http://schemas.microsoft.com/office/powerpoint/2010/main" val="1233820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59280F"/>
                </a:solidFill>
              </a:rPr>
              <a:t>Laser Theory and Operation</a:t>
            </a:r>
            <a:endParaRPr lang="en-US" dirty="0"/>
          </a:p>
        </p:txBody>
      </p:sp>
      <p:sp>
        <p:nvSpPr>
          <p:cNvPr id="3" name="Content Placeholder 2"/>
          <p:cNvSpPr>
            <a:spLocks noGrp="1"/>
          </p:cNvSpPr>
          <p:nvPr>
            <p:ph sz="half" idx="1"/>
          </p:nvPr>
        </p:nvSpPr>
        <p:spPr/>
        <p:txBody>
          <a:bodyPr>
            <a:normAutofit fontScale="85000" lnSpcReduction="10000"/>
          </a:bodyPr>
          <a:lstStyle/>
          <a:p>
            <a:r>
              <a:rPr lang="en-US" sz="3200" dirty="0" smtClean="0"/>
              <a:t>The smallest particle of light energy in quantum mechanics is a </a:t>
            </a:r>
            <a:r>
              <a:rPr lang="en-US" sz="3200" dirty="0" smtClean="0">
                <a:solidFill>
                  <a:srgbClr val="FFBF21"/>
                </a:solidFill>
              </a:rPr>
              <a:t>photon</a:t>
            </a:r>
            <a:r>
              <a:rPr lang="en-US" sz="3200" dirty="0" smtClean="0"/>
              <a:t>.</a:t>
            </a:r>
          </a:p>
          <a:p>
            <a:r>
              <a:rPr lang="en-US" sz="3200" dirty="0"/>
              <a:t>A photon is produced whenever an electron in a higher-than-normal orbit falls back to its normal orbit</a:t>
            </a:r>
            <a:r>
              <a:rPr lang="en-US" sz="3200" dirty="0" smtClean="0"/>
              <a:t>.</a:t>
            </a:r>
          </a:p>
          <a:p>
            <a:r>
              <a:rPr lang="en-US" sz="3200" dirty="0"/>
              <a:t>During the </a:t>
            </a:r>
            <a:r>
              <a:rPr lang="en-US" sz="3200" dirty="0">
                <a:solidFill>
                  <a:srgbClr val="FFBF21"/>
                </a:solidFill>
              </a:rPr>
              <a:t>fall from high energy to normal energy</a:t>
            </a:r>
            <a:r>
              <a:rPr lang="en-US" sz="3200" dirty="0"/>
              <a:t>, the electron emits a photon, a packet of energy, with very </a:t>
            </a:r>
            <a:r>
              <a:rPr lang="en-US" sz="3200" dirty="0">
                <a:solidFill>
                  <a:srgbClr val="FFBF21"/>
                </a:solidFill>
              </a:rPr>
              <a:t>specific characteristics </a:t>
            </a:r>
            <a:r>
              <a:rPr lang="en-US" sz="3200" dirty="0"/>
              <a:t>such as frequency or </a:t>
            </a:r>
            <a:r>
              <a:rPr lang="en-US" sz="3200" dirty="0" smtClean="0"/>
              <a:t>color </a:t>
            </a:r>
            <a:r>
              <a:rPr lang="en-US" sz="3200" dirty="0" smtClean="0">
                <a:solidFill>
                  <a:srgbClr val="FFBF21"/>
                </a:solidFill>
              </a:rPr>
              <a:t>which match exactly to the distance the electron falls</a:t>
            </a:r>
            <a:r>
              <a:rPr lang="en-US" sz="3200" dirty="0" smtClean="0"/>
              <a:t>.</a:t>
            </a:r>
            <a:endParaRPr lang="en-US" sz="3200" dirty="0"/>
          </a:p>
        </p:txBody>
      </p:sp>
      <p:sp>
        <p:nvSpPr>
          <p:cNvPr id="5" name="Slide Number Placeholder 4"/>
          <p:cNvSpPr>
            <a:spLocks noGrp="1"/>
          </p:cNvSpPr>
          <p:nvPr>
            <p:ph type="sldNum" sz="quarter" idx="12"/>
          </p:nvPr>
        </p:nvSpPr>
        <p:spPr/>
        <p:txBody>
          <a:bodyPr/>
          <a:lstStyle/>
          <a:p>
            <a:fld id="{F39C91D9-AB68-DF4C-9289-EB6BE1EC3D4E}" type="slidenum">
              <a:rPr lang="en-US" smtClean="0"/>
              <a:t>6</a:t>
            </a:fld>
            <a:endParaRPr lang="en-US"/>
          </a:p>
        </p:txBody>
      </p:sp>
      <p:sp>
        <p:nvSpPr>
          <p:cNvPr id="6" name="Footer Placeholder 5"/>
          <p:cNvSpPr>
            <a:spLocks noGrp="1"/>
          </p:cNvSpPr>
          <p:nvPr>
            <p:ph type="ftr" sz="quarter" idx="13"/>
          </p:nvPr>
        </p:nvSpPr>
        <p:spPr/>
        <p:txBody>
          <a:bodyPr/>
          <a:lstStyle/>
          <a:p>
            <a:r>
              <a:rPr lang="en-US" dirty="0"/>
              <a:t>Rowan University / Department of Environmental Health and Safety</a:t>
            </a:r>
          </a:p>
        </p:txBody>
      </p:sp>
      <p:pic>
        <p:nvPicPr>
          <p:cNvPr id="14" name="Content Placeholder 13"/>
          <p:cNvPicPr>
            <a:picLocks noGrp="1" noChangeAspect="1"/>
          </p:cNvPicPr>
          <p:nvPr>
            <p:ph sz="half" idx="2"/>
          </p:nvPr>
        </p:nvPicPr>
        <p:blipFill>
          <a:blip r:embed="rId3"/>
          <a:stretch>
            <a:fillRect/>
          </a:stretch>
        </p:blipFill>
        <p:spPr>
          <a:xfrm>
            <a:off x="6258160" y="2197934"/>
            <a:ext cx="5152380" cy="3682515"/>
          </a:xfrm>
          <a:prstGeom prst="rect">
            <a:avLst/>
          </a:prstGeom>
        </p:spPr>
      </p:pic>
    </p:spTree>
    <p:extLst>
      <p:ext uri="{BB962C8B-B14F-4D97-AF65-F5344CB8AC3E}">
        <p14:creationId xmlns:p14="http://schemas.microsoft.com/office/powerpoint/2010/main" val="1067829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Laser Theory and Operation</a:t>
            </a:r>
          </a:p>
        </p:txBody>
      </p:sp>
      <p:sp>
        <p:nvSpPr>
          <p:cNvPr id="3" name="Slide Number Placeholder 2"/>
          <p:cNvSpPr>
            <a:spLocks noGrp="1"/>
          </p:cNvSpPr>
          <p:nvPr>
            <p:ph type="sldNum" sz="quarter" idx="12"/>
          </p:nvPr>
        </p:nvSpPr>
        <p:spPr/>
        <p:txBody>
          <a:bodyPr/>
          <a:lstStyle/>
          <a:p>
            <a:fld id="{F39C91D9-AB68-DF4C-9289-EB6BE1EC3D4E}" type="slidenum">
              <a:rPr lang="en-US" smtClean="0"/>
              <a:t>7</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mc:AlternateContent xmlns:mc="http://schemas.openxmlformats.org/markup-compatibility/2006">
        <mc:Choice xmlns:a14="http://schemas.microsoft.com/office/drawing/2010/main" Requires="a14">
          <p:sp>
            <p:nvSpPr>
              <p:cNvPr id="5" name="Content Placeholder 4"/>
              <p:cNvSpPr>
                <a:spLocks noGrp="1"/>
              </p:cNvSpPr>
              <p:nvPr>
                <p:ph idx="1"/>
              </p:nvPr>
            </p:nvSpPr>
            <p:spPr/>
            <p:txBody>
              <a:bodyPr>
                <a:normAutofit fontScale="55000" lnSpcReduction="20000"/>
              </a:bodyPr>
              <a:lstStyle/>
              <a:p>
                <a:r>
                  <a:rPr lang="en-US" sz="5900" dirty="0"/>
                  <a:t>Since </a:t>
                </a:r>
                <a:r>
                  <a:rPr lang="en-US" sz="5900" dirty="0"/>
                  <a:t>energy goes up as the frequency increases, the energy is directly proportional to the frequency. When the energy increases the wavelength decreases and vice versa. That is, energy </a:t>
                </a:r>
                <a:r>
                  <a:rPr lang="en-US" sz="5900" dirty="0"/>
                  <a:t>is </a:t>
                </a:r>
                <a:r>
                  <a:rPr lang="en-US" sz="5900" dirty="0"/>
                  <a:t>inversely proportional to wavelength</a:t>
                </a:r>
                <a:r>
                  <a:rPr lang="en-US" sz="5900" dirty="0"/>
                  <a:t>.</a:t>
                </a:r>
              </a:p>
              <a:p>
                <a:pPr marL="91440" lvl="0" indent="0">
                  <a:buNone/>
                </a:pPr>
                <a14:m>
                  <m:oMathPara xmlns:m="http://schemas.openxmlformats.org/officeDocument/2006/math">
                    <m:oMathParaPr>
                      <m:jc m:val="center"/>
                    </m:oMathParaPr>
                    <m:oMath xmlns:m="http://schemas.openxmlformats.org/officeDocument/2006/math">
                      <m:r>
                        <m:rPr>
                          <m:sty m:val="p"/>
                        </m:rPr>
                        <a:rPr lang="el-GR" sz="5900" i="1">
                          <a:solidFill>
                            <a:srgbClr val="FFBF21"/>
                          </a:solidFill>
                          <a:latin typeface="Cambria Math" panose="02040503050406030204" pitchFamily="18" charset="0"/>
                          <a:ea typeface="Cambria Math" panose="02040503050406030204" pitchFamily="18" charset="0"/>
                        </a:rPr>
                        <m:t>Ε</m:t>
                      </m:r>
                      <m:r>
                        <a:rPr lang="el-GR" sz="5900" i="1">
                          <a:solidFill>
                            <a:srgbClr val="FFBF21"/>
                          </a:solidFill>
                          <a:latin typeface="Cambria Math" panose="02040503050406030204" pitchFamily="18" charset="0"/>
                          <a:ea typeface="Cambria Math" panose="02040503050406030204" pitchFamily="18" charset="0"/>
                        </a:rPr>
                        <m:t>=ℏ⋅</m:t>
                      </m:r>
                      <m:r>
                        <m:rPr>
                          <m:sty m:val="p"/>
                        </m:rPr>
                        <a:rPr lang="el-GR" sz="5900" i="1">
                          <a:solidFill>
                            <a:srgbClr val="FFBF21"/>
                          </a:solidFill>
                          <a:latin typeface="Cambria Math" panose="02040503050406030204" pitchFamily="18" charset="0"/>
                        </a:rPr>
                        <m:t>ν</m:t>
                      </m:r>
                      <m:r>
                        <a:rPr lang="el-GR" sz="5900" i="1">
                          <a:solidFill>
                            <a:srgbClr val="FFBF21"/>
                          </a:solidFill>
                          <a:latin typeface="Cambria Math" panose="02040503050406030204" pitchFamily="18" charset="0"/>
                        </a:rPr>
                        <m:t> </m:t>
                      </m:r>
                    </m:oMath>
                  </m:oMathPara>
                </a14:m>
                <a:endParaRPr lang="en-US" sz="5900" dirty="0" smtClean="0">
                  <a:solidFill>
                    <a:srgbClr val="59280F"/>
                  </a:solidFill>
                </a:endParaRPr>
              </a:p>
              <a:p>
                <a:pPr marL="91440" lvl="0" indent="0">
                  <a:buNone/>
                </a:pPr>
                <a:endParaRPr lang="en-US" dirty="0">
                  <a:solidFill>
                    <a:srgbClr val="59280F"/>
                  </a:solidFill>
                </a:endParaRPr>
              </a:p>
              <a:p>
                <a:r>
                  <a:rPr lang="en-US" sz="5900" dirty="0"/>
                  <a:t>The relationship between wavelength and frequency is straightforward, their product is equal to the speed of the wave</a:t>
                </a:r>
                <a:r>
                  <a:rPr lang="en-US" sz="5900" dirty="0" smtClean="0"/>
                  <a:t>.</a:t>
                </a:r>
              </a:p>
              <a:p>
                <a:pPr marL="91440" indent="0" algn="ctr">
                  <a:buNone/>
                </a:pPr>
                <a14:m>
                  <m:oMath xmlns:m="http://schemas.openxmlformats.org/officeDocument/2006/math">
                    <m:r>
                      <a:rPr lang="el-GR" sz="5900" i="1">
                        <a:solidFill>
                          <a:srgbClr val="FFBF21"/>
                        </a:solidFill>
                        <a:latin typeface="Cambria Math" panose="02040503050406030204" pitchFamily="18" charset="0"/>
                      </a:rPr>
                      <m:t>𝑐</m:t>
                    </m:r>
                    <m:r>
                      <a:rPr lang="en-US" sz="5900" i="1">
                        <a:solidFill>
                          <a:srgbClr val="FFBF21"/>
                        </a:solidFill>
                        <a:latin typeface="Cambria Math" panose="02040503050406030204" pitchFamily="18" charset="0"/>
                      </a:rPr>
                      <m:t>=</m:t>
                    </m:r>
                  </m:oMath>
                </a14:m>
                <a:r>
                  <a:rPr lang="el-GR" sz="5900" dirty="0">
                    <a:solidFill>
                      <a:srgbClr val="FFBF21"/>
                    </a:solidFill>
                  </a:rPr>
                  <a:t> </a:t>
                </a:r>
                <a14:m>
                  <m:oMath xmlns:m="http://schemas.openxmlformats.org/officeDocument/2006/math">
                    <m:r>
                      <a:rPr lang="el-GR" sz="5900" i="1">
                        <a:solidFill>
                          <a:srgbClr val="FFBF21"/>
                        </a:solidFill>
                        <a:latin typeface="Cambria Math" panose="02040503050406030204" pitchFamily="18" charset="0"/>
                        <a:ea typeface="Cambria Math" panose="02040503050406030204" pitchFamily="18" charset="0"/>
                      </a:rPr>
                      <m:t>𝜆</m:t>
                    </m:r>
                    <m:r>
                      <a:rPr lang="el-GR" sz="5900" i="1">
                        <a:solidFill>
                          <a:srgbClr val="FFBF21"/>
                        </a:solidFill>
                        <a:latin typeface="Cambria Math" panose="02040503050406030204" pitchFamily="18" charset="0"/>
                        <a:ea typeface="Cambria Math" panose="02040503050406030204" pitchFamily="18" charset="0"/>
                      </a:rPr>
                      <m:t>⋅</m:t>
                    </m:r>
                    <m:r>
                      <a:rPr lang="el-GR" sz="5900" i="1">
                        <a:solidFill>
                          <a:srgbClr val="FFBF21"/>
                        </a:solidFill>
                        <a:latin typeface="Cambria Math" panose="02040503050406030204" pitchFamily="18" charset="0"/>
                        <a:ea typeface="Cambria Math" panose="02040503050406030204" pitchFamily="18" charset="0"/>
                      </a:rPr>
                      <m:t>𝜈</m:t>
                    </m:r>
                  </m:oMath>
                </a14:m>
                <a:endParaRPr lang="en-US" sz="5900" i="1" dirty="0">
                  <a:solidFill>
                    <a:srgbClr val="59280F"/>
                  </a:solidFill>
                  <a:latin typeface="Cambria Math" panose="02040503050406030204" pitchFamily="18" charset="0"/>
                </a:endParaRPr>
              </a:p>
              <a:p>
                <a:pPr marL="91440" lvl="0" indent="0">
                  <a:buNone/>
                </a:pPr>
                <a:endParaRPr lang="en-US" dirty="0">
                  <a:solidFill>
                    <a:srgbClr val="59280F"/>
                  </a:solidFill>
                </a:endParaRPr>
              </a:p>
              <a:p>
                <a:pPr marL="0" lvl="0" indent="0" algn="ctr">
                  <a:lnSpc>
                    <a:spcPct val="120000"/>
                  </a:lnSpc>
                  <a:spcBef>
                    <a:spcPts val="0"/>
                  </a:spcBef>
                  <a:buNone/>
                </a:pPr>
                <a:r>
                  <a:rPr lang="en-US" sz="2900" dirty="0" smtClean="0"/>
                  <a:t>Where:</a:t>
                </a:r>
              </a:p>
              <a:p>
                <a:pPr marL="0" lvl="0" indent="0" algn="ctr">
                  <a:lnSpc>
                    <a:spcPct val="120000"/>
                  </a:lnSpc>
                  <a:spcBef>
                    <a:spcPts val="0"/>
                  </a:spcBef>
                  <a:buNone/>
                </a:pPr>
                <a14:m>
                  <m:oMath xmlns:m="http://schemas.openxmlformats.org/officeDocument/2006/math">
                    <m:r>
                      <a:rPr lang="el-GR" sz="2900" i="1">
                        <a:solidFill>
                          <a:srgbClr val="59280F"/>
                        </a:solidFill>
                        <a:latin typeface="Cambria Math" panose="02040503050406030204" pitchFamily="18" charset="0"/>
                        <a:ea typeface="Cambria Math" panose="02040503050406030204" pitchFamily="18" charset="0"/>
                      </a:rPr>
                      <m:t>ℏ</m:t>
                    </m:r>
                    <m:r>
                      <m:rPr>
                        <m:nor/>
                      </m:rPr>
                      <a:rPr lang="en-US" sz="2900" dirty="0">
                        <a:solidFill>
                          <a:srgbClr val="59280F"/>
                        </a:solidFill>
                      </a:rPr>
                      <m:t> –</m:t>
                    </m:r>
                    <m:r>
                      <m:rPr>
                        <m:nor/>
                      </m:rPr>
                      <a:rPr lang="en-US" sz="2900" dirty="0">
                        <a:solidFill>
                          <a:srgbClr val="59280F"/>
                        </a:solidFill>
                      </a:rPr>
                      <m:t> </m:t>
                    </m:r>
                  </m:oMath>
                </a14:m>
                <a:r>
                  <a:rPr lang="en-US" sz="2900" dirty="0">
                    <a:solidFill>
                      <a:srgbClr val="59280F"/>
                    </a:solidFill>
                  </a:rPr>
                  <a:t>Planck’s Constant</a:t>
                </a:r>
              </a:p>
              <a:p>
                <a:pPr marL="91440" indent="0">
                  <a:buNone/>
                </a:pPr>
                <a:endParaRPr lang="en-US" dirty="0"/>
              </a:p>
            </p:txBody>
          </p:sp>
        </mc:Choice>
        <mc:Fallback>
          <p:sp>
            <p:nvSpPr>
              <p:cNvPr id="5" name="Content Placeholder 4"/>
              <p:cNvSpPr>
                <a:spLocks noGrp="1" noRot="1" noChangeAspect="1" noMove="1" noResize="1" noEditPoints="1" noAdjustHandles="1" noChangeArrowheads="1" noChangeShapeType="1" noTextEdit="1"/>
              </p:cNvSpPr>
              <p:nvPr>
                <p:ph idx="1"/>
              </p:nvPr>
            </p:nvSpPr>
            <p:spPr>
              <a:blipFill>
                <a:blip r:embed="rId3"/>
                <a:stretch>
                  <a:fillRect l="-856" t="-423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p:cNvSpPr txBox="1"/>
              <p:nvPr/>
            </p:nvSpPr>
            <p:spPr>
              <a:xfrm>
                <a:off x="6488162" y="5610022"/>
                <a:ext cx="3471226" cy="584775"/>
              </a:xfrm>
              <a:prstGeom prst="rect">
                <a:avLst/>
              </a:prstGeom>
              <a:noFill/>
            </p:spPr>
            <p:txBody>
              <a:bodyPr wrap="square" rtlCol="0">
                <a:spAutoFit/>
              </a:bodyPr>
              <a:lstStyle/>
              <a:p>
                <a:pPr marL="91440" lvl="0"/>
                <a14:m>
                  <m:oMath xmlns:m="http://schemas.openxmlformats.org/officeDocument/2006/math">
                    <m:r>
                      <a:rPr lang="en-US" sz="1600" i="1">
                        <a:solidFill>
                          <a:srgbClr val="59280F"/>
                        </a:solidFill>
                        <a:latin typeface="Cambria Math" panose="02040503050406030204" pitchFamily="18" charset="0"/>
                      </a:rPr>
                      <m:t>𝑐</m:t>
                    </m:r>
                  </m:oMath>
                </a14:m>
                <a:r>
                  <a:rPr lang="en-US" sz="1600" dirty="0">
                    <a:solidFill>
                      <a:srgbClr val="59280F"/>
                    </a:solidFill>
                    <a:latin typeface="Source Sans Pro" charset="0"/>
                    <a:ea typeface="Source Sans Pro" charset="0"/>
                  </a:rPr>
                  <a:t> – velocity of light in a </a:t>
                </a:r>
                <a:r>
                  <a:rPr lang="en-US" sz="1600" dirty="0" smtClean="0">
                    <a:solidFill>
                      <a:srgbClr val="59280F"/>
                    </a:solidFill>
                    <a:latin typeface="Source Sans Pro" charset="0"/>
                    <a:ea typeface="Source Sans Pro" charset="0"/>
                  </a:rPr>
                  <a:t>vacuum</a:t>
                </a:r>
              </a:p>
              <a:p>
                <a:pPr marL="91440" lvl="0"/>
                <a14:m>
                  <m:oMath xmlns:m="http://schemas.openxmlformats.org/officeDocument/2006/math">
                    <m:r>
                      <m:rPr>
                        <m:sty m:val="p"/>
                      </m:rPr>
                      <a:rPr lang="el-GR" sz="1600" i="1">
                        <a:solidFill>
                          <a:srgbClr val="59280F"/>
                        </a:solidFill>
                        <a:latin typeface="Cambria Math" panose="02040503050406030204" pitchFamily="18" charset="0"/>
                        <a:ea typeface="Cambria Math" panose="02040503050406030204" pitchFamily="18" charset="0"/>
                      </a:rPr>
                      <m:t>Ε</m:t>
                    </m:r>
                  </m:oMath>
                </a14:m>
                <a:r>
                  <a:rPr lang="en-US" sz="1600" dirty="0">
                    <a:solidFill>
                      <a:srgbClr val="59280F"/>
                    </a:solidFill>
                    <a:latin typeface="Source Sans Pro" charset="0"/>
                    <a:ea typeface="Source Sans Pro" charset="0"/>
                  </a:rPr>
                  <a:t> – </a:t>
                </a:r>
                <a:r>
                  <a:rPr lang="en-US" sz="1600" dirty="0" smtClean="0">
                    <a:solidFill>
                      <a:srgbClr val="59280F"/>
                    </a:solidFill>
                    <a:latin typeface="Source Sans Pro" charset="0"/>
                    <a:ea typeface="Source Sans Pro" charset="0"/>
                  </a:rPr>
                  <a:t>energy</a:t>
                </a:r>
                <a:endParaRPr lang="en-US" sz="1600" dirty="0">
                  <a:solidFill>
                    <a:srgbClr val="59280F"/>
                  </a:solidFill>
                  <a:latin typeface="Source Sans Pro" charset="0"/>
                  <a:ea typeface="Source Sans Pro"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6488162" y="5610022"/>
                <a:ext cx="3471226" cy="584775"/>
              </a:xfrm>
              <a:prstGeom prst="rect">
                <a:avLst/>
              </a:prstGeom>
              <a:blipFill>
                <a:blip r:embed="rId4"/>
                <a:stretch>
                  <a:fillRect t="-3125" b="-12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p:cNvSpPr txBox="1"/>
              <p:nvPr/>
            </p:nvSpPr>
            <p:spPr>
              <a:xfrm>
                <a:off x="4778694" y="5610022"/>
                <a:ext cx="2009350" cy="584775"/>
              </a:xfrm>
              <a:prstGeom prst="rect">
                <a:avLst/>
              </a:prstGeom>
              <a:noFill/>
            </p:spPr>
            <p:txBody>
              <a:bodyPr wrap="square" rtlCol="0">
                <a:spAutoFit/>
              </a:bodyPr>
              <a:lstStyle/>
              <a:p>
                <a14:m>
                  <m:oMath xmlns:m="http://schemas.openxmlformats.org/officeDocument/2006/math">
                    <m:r>
                      <m:rPr>
                        <m:sty m:val="p"/>
                      </m:rPr>
                      <a:rPr lang="el-GR" sz="1600" i="1">
                        <a:solidFill>
                          <a:srgbClr val="59280F"/>
                        </a:solidFill>
                        <a:latin typeface="Cambria Math" panose="02040503050406030204" pitchFamily="18" charset="0"/>
                      </a:rPr>
                      <m:t>λ</m:t>
                    </m:r>
                    <m:r>
                      <m:rPr>
                        <m:nor/>
                      </m:rPr>
                      <a:rPr lang="en-US" sz="1600" dirty="0">
                        <a:solidFill>
                          <a:srgbClr val="59280F"/>
                        </a:solidFill>
                        <a:latin typeface="Source Sans Pro" charset="0"/>
                        <a:ea typeface="Source Sans Pro" charset="0"/>
                      </a:rPr>
                      <m:t> </m:t>
                    </m:r>
                    <m:r>
                      <a:rPr lang="en-US" sz="1600" i="1" dirty="0">
                        <a:solidFill>
                          <a:srgbClr val="59280F"/>
                        </a:solidFill>
                        <a:latin typeface="Cambria Math" panose="02040503050406030204" pitchFamily="18" charset="0"/>
                      </a:rPr>
                      <m:t>–</m:t>
                    </m:r>
                    <m:r>
                      <m:rPr>
                        <m:nor/>
                      </m:rPr>
                      <a:rPr lang="en-US" sz="1600" dirty="0">
                        <a:solidFill>
                          <a:srgbClr val="59280F"/>
                        </a:solidFill>
                        <a:latin typeface="Source Sans Pro" charset="0"/>
                        <a:ea typeface="Source Sans Pro" charset="0"/>
                      </a:rPr>
                      <m:t> </m:t>
                    </m:r>
                  </m:oMath>
                </a14:m>
                <a:r>
                  <a:rPr lang="en-US" sz="1600" dirty="0" smtClean="0">
                    <a:solidFill>
                      <a:srgbClr val="59280F"/>
                    </a:solidFill>
                    <a:latin typeface="Source Sans Pro" charset="0"/>
                    <a:ea typeface="Source Sans Pro" charset="0"/>
                  </a:rPr>
                  <a:t>wavelength</a:t>
                </a:r>
              </a:p>
              <a:p>
                <a14:m>
                  <m:oMath xmlns:m="http://schemas.openxmlformats.org/officeDocument/2006/math">
                    <m:r>
                      <m:rPr>
                        <m:sty m:val="p"/>
                      </m:rPr>
                      <a:rPr lang="el-GR" sz="1600" i="1">
                        <a:solidFill>
                          <a:srgbClr val="59280F"/>
                        </a:solidFill>
                        <a:latin typeface="Cambria Math" panose="02040503050406030204" pitchFamily="18" charset="0"/>
                      </a:rPr>
                      <m:t>ν</m:t>
                    </m:r>
                  </m:oMath>
                </a14:m>
                <a:r>
                  <a:rPr lang="en-US" sz="1600" dirty="0">
                    <a:solidFill>
                      <a:srgbClr val="59280F"/>
                    </a:solidFill>
                    <a:latin typeface="Source Sans Pro" charset="0"/>
                    <a:ea typeface="Source Sans Pro" charset="0"/>
                  </a:rPr>
                  <a:t> – frequency</a:t>
                </a:r>
                <a:endParaRPr lang="en-US" dirty="0"/>
              </a:p>
            </p:txBody>
          </p:sp>
        </mc:Choice>
        <mc:Fallback>
          <p:sp>
            <p:nvSpPr>
              <p:cNvPr id="10" name="TextBox 9"/>
              <p:cNvSpPr txBox="1">
                <a:spLocks noRot="1" noChangeAspect="1" noMove="1" noResize="1" noEditPoints="1" noAdjustHandles="1" noChangeArrowheads="1" noChangeShapeType="1" noTextEdit="1"/>
              </p:cNvSpPr>
              <p:nvPr/>
            </p:nvSpPr>
            <p:spPr>
              <a:xfrm>
                <a:off x="4778694" y="5610022"/>
                <a:ext cx="2009350" cy="584775"/>
              </a:xfrm>
              <a:prstGeom prst="rect">
                <a:avLst/>
              </a:prstGeom>
              <a:blipFill>
                <a:blip r:embed="rId5"/>
                <a:stretch>
                  <a:fillRect t="-3125" b="-13542"/>
                </a:stretch>
              </a:blipFill>
            </p:spPr>
            <p:txBody>
              <a:bodyPr/>
              <a:lstStyle/>
              <a:p>
                <a:r>
                  <a:rPr lang="en-US">
                    <a:noFill/>
                  </a:rPr>
                  <a:t> </a:t>
                </a:r>
              </a:p>
            </p:txBody>
          </p:sp>
        </mc:Fallback>
      </mc:AlternateContent>
    </p:spTree>
    <p:extLst>
      <p:ext uri="{BB962C8B-B14F-4D97-AF65-F5344CB8AC3E}">
        <p14:creationId xmlns:p14="http://schemas.microsoft.com/office/powerpoint/2010/main" val="3872134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59280F"/>
                </a:solidFill>
              </a:rPr>
              <a:t>Laser Theory and </a:t>
            </a:r>
            <a:r>
              <a:rPr lang="en-US" sz="4800" dirty="0" smtClean="0">
                <a:solidFill>
                  <a:srgbClr val="59280F"/>
                </a:solidFill>
              </a:rPr>
              <a:t>Operation</a:t>
            </a:r>
            <a:endParaRPr lang="en-US" dirty="0"/>
          </a:p>
        </p:txBody>
      </p:sp>
      <p:sp>
        <p:nvSpPr>
          <p:cNvPr id="3" name="Content Placeholder 2"/>
          <p:cNvSpPr>
            <a:spLocks noGrp="1"/>
          </p:cNvSpPr>
          <p:nvPr>
            <p:ph sz="half" idx="1"/>
          </p:nvPr>
        </p:nvSpPr>
        <p:spPr>
          <a:xfrm>
            <a:off x="680319" y="1591200"/>
            <a:ext cx="10357529" cy="4895984"/>
          </a:xfrm>
        </p:spPr>
        <p:txBody>
          <a:bodyPr>
            <a:normAutofit/>
          </a:bodyPr>
          <a:lstStyle/>
          <a:p>
            <a:pPr marL="91440" indent="0">
              <a:buNone/>
            </a:pPr>
            <a:endParaRPr lang="en-US" dirty="0" smtClean="0"/>
          </a:p>
          <a:p>
            <a:pPr marL="91440" indent="0">
              <a:buNone/>
            </a:pPr>
            <a:endParaRPr lang="en-US" dirty="0"/>
          </a:p>
          <a:p>
            <a:pPr marL="91440" indent="0">
              <a:buNone/>
            </a:pPr>
            <a:endParaRPr lang="en-US" dirty="0" smtClean="0"/>
          </a:p>
          <a:p>
            <a:pPr marL="91440" indent="0">
              <a:buNone/>
            </a:pPr>
            <a:endParaRPr lang="en-US" dirty="0"/>
          </a:p>
          <a:p>
            <a:pPr marL="91440" indent="0">
              <a:buNone/>
            </a:pPr>
            <a:endParaRPr lang="en-US" dirty="0" smtClean="0"/>
          </a:p>
          <a:p>
            <a:pPr marL="91440" indent="0">
              <a:buNone/>
            </a:pPr>
            <a:endParaRPr lang="en-US" dirty="0"/>
          </a:p>
          <a:p>
            <a:pPr marL="91440" indent="0">
              <a:buNone/>
            </a:pPr>
            <a:endParaRPr lang="en-US" dirty="0" smtClean="0"/>
          </a:p>
          <a:p>
            <a:pPr marL="91440" indent="0">
              <a:buNone/>
            </a:pPr>
            <a:endParaRPr lang="en-US" dirty="0"/>
          </a:p>
          <a:p>
            <a:pPr marL="91440" indent="0">
              <a:buNone/>
            </a:pPr>
            <a:endParaRPr lang="en-US" dirty="0" smtClean="0"/>
          </a:p>
          <a:p>
            <a:pPr marL="91440" indent="0">
              <a:buNone/>
            </a:pPr>
            <a:endParaRPr lang="en-US" dirty="0"/>
          </a:p>
          <a:p>
            <a:pPr marL="91440" indent="0">
              <a:buNone/>
            </a:pPr>
            <a:endParaRPr lang="en-US" dirty="0" smtClean="0"/>
          </a:p>
          <a:p>
            <a:pPr marL="91440" indent="0" algn="ctr">
              <a:buNone/>
            </a:pPr>
            <a:r>
              <a:rPr lang="en-US" dirty="0"/>
              <a:t>Radio waves are the least energetic kind of </a:t>
            </a:r>
            <a:r>
              <a:rPr lang="en-US" dirty="0" smtClean="0"/>
              <a:t>photons, </a:t>
            </a:r>
            <a:r>
              <a:rPr lang="en-US" dirty="0"/>
              <a:t>have longer </a:t>
            </a:r>
            <a:r>
              <a:rPr lang="en-US" dirty="0" smtClean="0"/>
              <a:t>wavelengths, and lower frequency.</a:t>
            </a:r>
          </a:p>
          <a:p>
            <a:pPr marL="91440" indent="0" algn="ctr">
              <a:buNone/>
            </a:pPr>
            <a:r>
              <a:rPr lang="en-US" dirty="0" smtClean="0"/>
              <a:t>Gamma </a:t>
            </a:r>
            <a:r>
              <a:rPr lang="en-US" dirty="0"/>
              <a:t>rays are the most energetic kind of </a:t>
            </a:r>
            <a:r>
              <a:rPr lang="en-US" dirty="0" smtClean="0"/>
              <a:t>photons, have </a:t>
            </a:r>
            <a:r>
              <a:rPr lang="en-US" dirty="0"/>
              <a:t>shorter </a:t>
            </a:r>
            <a:r>
              <a:rPr lang="en-US" dirty="0" smtClean="0"/>
              <a:t>wavelengths, and higher frequency.</a:t>
            </a:r>
            <a:endParaRPr lang="en-US" dirty="0"/>
          </a:p>
          <a:p>
            <a:pPr marL="91440" indent="0">
              <a:buNone/>
            </a:pPr>
            <a:endParaRPr lang="en-US" dirty="0" smtClean="0"/>
          </a:p>
        </p:txBody>
      </p:sp>
      <p:pic>
        <p:nvPicPr>
          <p:cNvPr id="7" name="Content Placeholder 6"/>
          <p:cNvPicPr>
            <a:picLocks noGrp="1" noChangeAspect="1"/>
          </p:cNvPicPr>
          <p:nvPr>
            <p:ph sz="half" idx="2"/>
          </p:nvPr>
        </p:nvPicPr>
        <p:blipFill>
          <a:blip r:embed="rId3"/>
          <a:stretch>
            <a:fillRect/>
          </a:stretch>
        </p:blipFill>
        <p:spPr>
          <a:xfrm>
            <a:off x="2086384" y="1591200"/>
            <a:ext cx="7545397" cy="3976952"/>
          </a:xfrm>
          <a:prstGeom prst="rect">
            <a:avLst/>
          </a:prstGeom>
        </p:spPr>
      </p:pic>
      <p:sp>
        <p:nvSpPr>
          <p:cNvPr id="5" name="Footer Placeholder 4"/>
          <p:cNvSpPr>
            <a:spLocks noGrp="1"/>
          </p:cNvSpPr>
          <p:nvPr>
            <p:ph type="ftr" sz="quarter" idx="13"/>
          </p:nvPr>
        </p:nvSpPr>
        <p:spPr/>
        <p:txBody>
          <a:bodyPr/>
          <a:lstStyle/>
          <a:p>
            <a:r>
              <a:rPr lang="en-US" dirty="0" smtClean="0"/>
              <a:t>Rowan University / Department of Environmental Health and Safety</a:t>
            </a:r>
            <a:endParaRPr lang="en-US" dirty="0"/>
          </a:p>
        </p:txBody>
      </p:sp>
      <p:sp>
        <p:nvSpPr>
          <p:cNvPr id="6" name="Slide Number Placeholder 5"/>
          <p:cNvSpPr>
            <a:spLocks noGrp="1"/>
          </p:cNvSpPr>
          <p:nvPr>
            <p:ph type="sldNum" sz="quarter" idx="12"/>
          </p:nvPr>
        </p:nvSpPr>
        <p:spPr/>
        <p:txBody>
          <a:bodyPr/>
          <a:lstStyle/>
          <a:p>
            <a:fld id="{F39C91D9-AB68-DF4C-9289-EB6BE1EC3D4E}" type="slidenum">
              <a:rPr lang="en-US" smtClean="0"/>
              <a:t>8</a:t>
            </a:fld>
            <a:endParaRPr lang="en-US"/>
          </a:p>
        </p:txBody>
      </p:sp>
    </p:spTree>
    <p:extLst>
      <p:ext uri="{BB962C8B-B14F-4D97-AF65-F5344CB8AC3E}">
        <p14:creationId xmlns:p14="http://schemas.microsoft.com/office/powerpoint/2010/main" val="889688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Components of a Laser</a:t>
            </a:r>
            <a:endParaRPr lang="en-US" sz="4800" dirty="0"/>
          </a:p>
        </p:txBody>
      </p:sp>
      <p:sp>
        <p:nvSpPr>
          <p:cNvPr id="3" name="Slide Number Placeholder 2"/>
          <p:cNvSpPr>
            <a:spLocks noGrp="1"/>
          </p:cNvSpPr>
          <p:nvPr>
            <p:ph type="sldNum" sz="quarter" idx="12"/>
          </p:nvPr>
        </p:nvSpPr>
        <p:spPr/>
        <p:txBody>
          <a:bodyPr/>
          <a:lstStyle/>
          <a:p>
            <a:fld id="{F39C91D9-AB68-DF4C-9289-EB6BE1EC3D4E}" type="slidenum">
              <a:rPr lang="en-US" smtClean="0"/>
              <a:t>9</a:t>
            </a:fld>
            <a:endParaRPr lang="en-US"/>
          </a:p>
        </p:txBody>
      </p:sp>
      <p:sp>
        <p:nvSpPr>
          <p:cNvPr id="4" name="Footer Placeholder 3"/>
          <p:cNvSpPr>
            <a:spLocks noGrp="1"/>
          </p:cNvSpPr>
          <p:nvPr>
            <p:ph type="ftr" sz="quarter" idx="13"/>
          </p:nvPr>
        </p:nvSpPr>
        <p:spPr/>
        <p:txBody>
          <a:bodyPr/>
          <a:lstStyle/>
          <a:p>
            <a:r>
              <a:rPr lang="en-US" dirty="0"/>
              <a:t>Rowan University / Department of Environmental Health and Safety</a:t>
            </a:r>
          </a:p>
        </p:txBody>
      </p:sp>
      <p:sp>
        <p:nvSpPr>
          <p:cNvPr id="5" name="Content Placeholder 4"/>
          <p:cNvSpPr>
            <a:spLocks noGrp="1"/>
          </p:cNvSpPr>
          <p:nvPr>
            <p:ph idx="1"/>
          </p:nvPr>
        </p:nvSpPr>
        <p:spPr/>
        <p:txBody>
          <a:bodyPr>
            <a:noAutofit/>
          </a:bodyPr>
          <a:lstStyle/>
          <a:p>
            <a:r>
              <a:rPr lang="en-US" sz="3200" dirty="0" smtClean="0"/>
              <a:t>The three </a:t>
            </a:r>
            <a:r>
              <a:rPr lang="en-US" sz="3200" dirty="0"/>
              <a:t>main components of lasers are </a:t>
            </a:r>
            <a:r>
              <a:rPr lang="en-US" sz="3200" dirty="0" smtClean="0"/>
              <a:t>active media, an energy source, and the resonance cavity.</a:t>
            </a:r>
            <a:endParaRPr lang="en-US" sz="3200" dirty="0" smtClean="0"/>
          </a:p>
        </p:txBody>
      </p:sp>
      <p:pic>
        <p:nvPicPr>
          <p:cNvPr id="9" name="Picture 8"/>
          <p:cNvPicPr>
            <a:picLocks noChangeAspect="1"/>
          </p:cNvPicPr>
          <p:nvPr/>
        </p:nvPicPr>
        <p:blipFill>
          <a:blip r:embed="rId3"/>
          <a:stretch>
            <a:fillRect/>
          </a:stretch>
        </p:blipFill>
        <p:spPr>
          <a:xfrm>
            <a:off x="2260978" y="2525565"/>
            <a:ext cx="8232763" cy="3961618"/>
          </a:xfrm>
          <a:prstGeom prst="rect">
            <a:avLst/>
          </a:prstGeom>
        </p:spPr>
      </p:pic>
    </p:spTree>
    <p:extLst>
      <p:ext uri="{BB962C8B-B14F-4D97-AF65-F5344CB8AC3E}">
        <p14:creationId xmlns:p14="http://schemas.microsoft.com/office/powerpoint/2010/main" val="3485485894"/>
      </p:ext>
    </p:extLst>
  </p:cSld>
  <p:clrMapOvr>
    <a:masterClrMapping/>
  </p:clrMapOvr>
</p:sld>
</file>

<file path=ppt/theme/theme1.xml><?xml version="1.0" encoding="utf-8"?>
<a:theme xmlns:a="http://schemas.openxmlformats.org/drawingml/2006/main" name="Rowan Theme">
  <a:themeElements>
    <a:clrScheme name="Rowan Color Theme 3">
      <a:dk1>
        <a:srgbClr val="59280F"/>
      </a:dk1>
      <a:lt1>
        <a:srgbClr val="F1F2E3"/>
      </a:lt1>
      <a:dk2>
        <a:srgbClr val="59280F"/>
      </a:dk2>
      <a:lt2>
        <a:srgbClr val="F2E6C4"/>
      </a:lt2>
      <a:accent1>
        <a:srgbClr val="FFBF21"/>
      </a:accent1>
      <a:accent2>
        <a:srgbClr val="D4971F"/>
      </a:accent2>
      <a:accent3>
        <a:srgbClr val="DE7C0F"/>
      </a:accent3>
      <a:accent4>
        <a:srgbClr val="D2CCB3"/>
      </a:accent4>
      <a:accent5>
        <a:srgbClr val="88431E"/>
      </a:accent5>
      <a:accent6>
        <a:srgbClr val="AD7C59"/>
      </a:accent6>
      <a:hlink>
        <a:srgbClr val="0044C9"/>
      </a:hlink>
      <a:folHlink>
        <a:srgbClr val="000059"/>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Rowan Theme" id="{919F1DFC-F4F6-4A41-A924-449B9F6BA4A5}" vid="{539CFBDE-4FAA-244A-831F-1121501E68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Rowan Theme</Template>
  <TotalTime>13668</TotalTime>
  <Words>5983</Words>
  <Application>Microsoft Office PowerPoint</Application>
  <PresentationFormat>Widescreen</PresentationFormat>
  <Paragraphs>494</Paragraphs>
  <Slides>43</Slides>
  <Notes>43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Cambria Math</vt:lpstr>
      <vt:lpstr>Source Sans Pro</vt:lpstr>
      <vt:lpstr>Source Sans Pro Semibold</vt:lpstr>
      <vt:lpstr>Trebuchet MS</vt:lpstr>
      <vt:lpstr>Rowan Theme</vt:lpstr>
      <vt:lpstr>LASER SAFETY TRAINING</vt:lpstr>
      <vt:lpstr>Laser Safety Training Overview</vt:lpstr>
      <vt:lpstr>Laser Safety Training</vt:lpstr>
      <vt:lpstr>Stimulated Emission</vt:lpstr>
      <vt:lpstr>Laser Theory and Operation</vt:lpstr>
      <vt:lpstr>Laser Theory and Operation</vt:lpstr>
      <vt:lpstr>Laser Theory and Operation</vt:lpstr>
      <vt:lpstr>Laser Theory and Operation</vt:lpstr>
      <vt:lpstr>Components of a Laser</vt:lpstr>
      <vt:lpstr>Energy Sources for Lasers</vt:lpstr>
      <vt:lpstr>Types of Active Medium</vt:lpstr>
      <vt:lpstr>Types of Resonators</vt:lpstr>
      <vt:lpstr>Types of Laser Emission</vt:lpstr>
      <vt:lpstr>Types of Laser Emission</vt:lpstr>
      <vt:lpstr>Laser Safety Training</vt:lpstr>
      <vt:lpstr>Laser Hazard Classification – Class 1 Lasers</vt:lpstr>
      <vt:lpstr>Laser Hazard Classification – Class 2 &amp; 2M Lasers</vt:lpstr>
      <vt:lpstr>Laser Hazard Classification – Class 3R Lasers</vt:lpstr>
      <vt:lpstr>Laser Hazard Classification – Class 3B Lasers</vt:lpstr>
      <vt:lpstr>Laser Hazard Classification – Class 4 Lasers</vt:lpstr>
      <vt:lpstr>Laser Hazard Classification –  Class to be Determined</vt:lpstr>
      <vt:lpstr>Laser Safety Training</vt:lpstr>
      <vt:lpstr>Beam Related Laser Hazards</vt:lpstr>
      <vt:lpstr>Beam Related Laser Hazards</vt:lpstr>
      <vt:lpstr>Beam Related Laser Hazards</vt:lpstr>
      <vt:lpstr>Beam Related Laser Hazards</vt:lpstr>
      <vt:lpstr>Beam Related Laser Hazards</vt:lpstr>
      <vt:lpstr>Beam Related Laser Hazards</vt:lpstr>
      <vt:lpstr>Non-beam Related Laser Hazards</vt:lpstr>
      <vt:lpstr>Laser Safety Training</vt:lpstr>
      <vt:lpstr>Controls for Beam Related Laser Hazards</vt:lpstr>
      <vt:lpstr>Controls for Beam Related Laser Hazards</vt:lpstr>
      <vt:lpstr>Controls for Beam Related Laser Hazards</vt:lpstr>
      <vt:lpstr>Controls for Non-beam Related Laser Hazards</vt:lpstr>
      <vt:lpstr>Controls for Non-beam Related Laser Hazards</vt:lpstr>
      <vt:lpstr>Controls for Non-beam Related Laser Hazards</vt:lpstr>
      <vt:lpstr>Controls for Non-beam Related Laser Hazards</vt:lpstr>
      <vt:lpstr>Personal Protective Equipment (PPE)</vt:lpstr>
      <vt:lpstr>PPE – Selecting Eyewear</vt:lpstr>
      <vt:lpstr>Laser Safety Training</vt:lpstr>
      <vt:lpstr>Laser Safety Training Summary</vt:lpstr>
      <vt:lpstr>Laser Safety Training Summary</vt:lpstr>
      <vt:lpstr>Laser Safety Training –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Murphy</dc:creator>
  <cp:lastModifiedBy>Roberto, Rosemary Grace</cp:lastModifiedBy>
  <cp:revision>201</cp:revision>
  <cp:lastPrinted>2017-12-08T18:01:36Z</cp:lastPrinted>
  <dcterms:created xsi:type="dcterms:W3CDTF">2017-12-08T17:48:47Z</dcterms:created>
  <dcterms:modified xsi:type="dcterms:W3CDTF">2020-04-25T00:01:50Z</dcterms:modified>
</cp:coreProperties>
</file>