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37"/>
  </p:notesMasterIdLst>
  <p:sldIdLst>
    <p:sldId id="257" r:id="rId4"/>
    <p:sldId id="292" r:id="rId5"/>
    <p:sldId id="293" r:id="rId6"/>
    <p:sldId id="294" r:id="rId7"/>
    <p:sldId id="295" r:id="rId8"/>
    <p:sldId id="296" r:id="rId9"/>
    <p:sldId id="297" r:id="rId10"/>
    <p:sldId id="300" r:id="rId11"/>
    <p:sldId id="301" r:id="rId12"/>
    <p:sldId id="298" r:id="rId13"/>
    <p:sldId id="307" r:id="rId14"/>
    <p:sldId id="299" r:id="rId15"/>
    <p:sldId id="304" r:id="rId16"/>
    <p:sldId id="308" r:id="rId17"/>
    <p:sldId id="306" r:id="rId18"/>
    <p:sldId id="305" r:id="rId19"/>
    <p:sldId id="323" r:id="rId20"/>
    <p:sldId id="324" r:id="rId21"/>
    <p:sldId id="302" r:id="rId22"/>
    <p:sldId id="309" r:id="rId23"/>
    <p:sldId id="310" r:id="rId24"/>
    <p:sldId id="311" r:id="rId25"/>
    <p:sldId id="312" r:id="rId26"/>
    <p:sldId id="313" r:id="rId27"/>
    <p:sldId id="314" r:id="rId28"/>
    <p:sldId id="315" r:id="rId29"/>
    <p:sldId id="316" r:id="rId30"/>
    <p:sldId id="317" r:id="rId31"/>
    <p:sldId id="319" r:id="rId32"/>
    <p:sldId id="325" r:id="rId33"/>
    <p:sldId id="320" r:id="rId34"/>
    <p:sldId id="321" r:id="rId35"/>
    <p:sldId id="322" r:id="rId36"/>
  </p:sldIdLst>
  <p:sldSz cx="9144000" cy="6858000" type="screen4x3"/>
  <p:notesSz cx="6858000" cy="923607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p:restoredTop sz="93453"/>
  </p:normalViewPr>
  <p:slideViewPr>
    <p:cSldViewPr>
      <p:cViewPr varScale="1">
        <p:scale>
          <a:sx n="104" d="100"/>
          <a:sy n="104" d="100"/>
        </p:scale>
        <p:origin x="1698" y="102"/>
      </p:cViewPr>
      <p:guideLst>
        <p:guide orient="horz" pos="2160"/>
        <p:guide pos="2880"/>
      </p:guideLst>
    </p:cSldViewPr>
  </p:slideViewPr>
  <p:outlineViewPr>
    <p:cViewPr>
      <p:scale>
        <a:sx n="33" d="100"/>
        <a:sy n="33" d="100"/>
      </p:scale>
      <p:origin x="0" y="-249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113" d="100"/>
          <a:sy n="113" d="100"/>
        </p:scale>
        <p:origin x="34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9ED047B-FD09-B742-A8A0-8EE46DE5712E}"/>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a:extLst>
              <a:ext uri="{FF2B5EF4-FFF2-40B4-BE49-F238E27FC236}">
                <a16:creationId xmlns:a16="http://schemas.microsoft.com/office/drawing/2014/main" id="{7AEB15F1-97C3-924E-803D-D2E378DF022B}"/>
              </a:ext>
            </a:extLst>
          </p:cNvPr>
          <p:cNvSpPr>
            <a:spLocks noGrp="1" noChangeArrowheads="1"/>
          </p:cNvSpPr>
          <p:nvPr>
            <p:ph type="dt" idx="1"/>
          </p:nvPr>
        </p:nvSpPr>
        <p:spPr bwMode="auto">
          <a:xfrm>
            <a:off x="3884613"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a:extLst>
              <a:ext uri="{FF2B5EF4-FFF2-40B4-BE49-F238E27FC236}">
                <a16:creationId xmlns:a16="http://schemas.microsoft.com/office/drawing/2014/main" id="{0BE6503C-ABAD-EE47-840C-4DABEA7B7FDD}"/>
              </a:ext>
            </a:extLst>
          </p:cNvPr>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E1823F6A-B60C-8846-9AB8-6089DC66538E}"/>
              </a:ext>
            </a:extLst>
          </p:cNvPr>
          <p:cNvSpPr>
            <a:spLocks noGrp="1" noChangeArrowheads="1"/>
          </p:cNvSpPr>
          <p:nvPr>
            <p:ph type="body" sz="quarter" idx="3"/>
          </p:nvPr>
        </p:nvSpPr>
        <p:spPr bwMode="auto">
          <a:xfrm>
            <a:off x="685800" y="4387850"/>
            <a:ext cx="54864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6" name="Rectangle 6">
            <a:extLst>
              <a:ext uri="{FF2B5EF4-FFF2-40B4-BE49-F238E27FC236}">
                <a16:creationId xmlns:a16="http://schemas.microsoft.com/office/drawing/2014/main" id="{ED0F4CD5-ADA9-6045-930C-1D577211553A}"/>
              </a:ext>
            </a:extLst>
          </p:cNvPr>
          <p:cNvSpPr>
            <a:spLocks noGrp="1" noChangeArrowheads="1"/>
          </p:cNvSpPr>
          <p:nvPr>
            <p:ph type="ftr" sz="quarter" idx="4"/>
          </p:nvPr>
        </p:nvSpPr>
        <p:spPr bwMode="auto">
          <a:xfrm>
            <a:off x="0"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7" name="Rectangle 7">
            <a:extLst>
              <a:ext uri="{FF2B5EF4-FFF2-40B4-BE49-F238E27FC236}">
                <a16:creationId xmlns:a16="http://schemas.microsoft.com/office/drawing/2014/main" id="{5A431B8F-8886-ED48-B357-D9A6328664D8}"/>
              </a:ext>
            </a:extLst>
          </p:cNvPr>
          <p:cNvSpPr>
            <a:spLocks noGrp="1" noChangeArrowheads="1"/>
          </p:cNvSpPr>
          <p:nvPr>
            <p:ph type="sldNum" sz="quarter" idx="5"/>
          </p:nvPr>
        </p:nvSpPr>
        <p:spPr bwMode="auto">
          <a:xfrm>
            <a:off x="3884613"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CC5A50-C242-ED47-8D80-DD5B530FD27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C5A50-C242-ED47-8D80-DD5B530FD27D}" type="slidenum">
              <a:rPr lang="en-GB" altLang="en-US" smtClean="0"/>
              <a:pPr/>
              <a:t>1</a:t>
            </a:fld>
            <a:endParaRPr lang="en-GB" altLang="en-US"/>
          </a:p>
        </p:txBody>
      </p:sp>
    </p:spTree>
    <p:extLst>
      <p:ext uri="{BB962C8B-B14F-4D97-AF65-F5344CB8AC3E}">
        <p14:creationId xmlns:p14="http://schemas.microsoft.com/office/powerpoint/2010/main" val="2060541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3" name="Rectangle 7">
            <a:extLst>
              <a:ext uri="{FF2B5EF4-FFF2-40B4-BE49-F238E27FC236}">
                <a16:creationId xmlns:a16="http://schemas.microsoft.com/office/drawing/2014/main" id="{C3D980BB-CE44-6043-BA41-A7FD918A672A}"/>
              </a:ext>
            </a:extLst>
          </p:cNvPr>
          <p:cNvSpPr>
            <a:spLocks noChangeArrowheads="1"/>
          </p:cNvSpPr>
          <p:nvPr userDrawn="1"/>
        </p:nvSpPr>
        <p:spPr bwMode="auto">
          <a:xfrm>
            <a:off x="0" y="0"/>
            <a:ext cx="6589713" cy="6858000"/>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a:extLst>
              <a:ext uri="{FF2B5EF4-FFF2-40B4-BE49-F238E27FC236}">
                <a16:creationId xmlns:a16="http://schemas.microsoft.com/office/drawing/2014/main" id="{015D70A1-D43D-B448-A2FD-9D5F2914A093}"/>
              </a:ext>
            </a:extLst>
          </p:cNvPr>
          <p:cNvSpPr>
            <a:spLocks noChangeArrowheads="1"/>
          </p:cNvSpPr>
          <p:nvPr userDrawn="1"/>
        </p:nvSpPr>
        <p:spPr bwMode="auto">
          <a:xfrm>
            <a:off x="0" y="0"/>
            <a:ext cx="6589713" cy="1196975"/>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8" name="Picture 2" descr="new ACS logo">
            <a:extLst>
              <a:ext uri="{FF2B5EF4-FFF2-40B4-BE49-F238E27FC236}">
                <a16:creationId xmlns:a16="http://schemas.microsoft.com/office/drawing/2014/main" id="{66BC7297-BBE3-7F45-9700-A2791BC42C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936625"/>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BF146B7-CCDD-F44A-AC2D-A6D3CEE232B2}"/>
              </a:ext>
            </a:extLst>
          </p:cNvPr>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US" altLang="en-US" noProof="0"/>
              <a:t>Click to edit Master title style</a:t>
            </a:r>
            <a:endParaRPr lang="en-GB" altLang="en-US" noProof="0"/>
          </a:p>
        </p:txBody>
      </p:sp>
      <p:sp>
        <p:nvSpPr>
          <p:cNvPr id="4100" name="Rectangle 4">
            <a:extLst>
              <a:ext uri="{FF2B5EF4-FFF2-40B4-BE49-F238E27FC236}">
                <a16:creationId xmlns:a16="http://schemas.microsoft.com/office/drawing/2014/main" id="{DFAA32CC-3697-D24F-A62A-3E786371654E}"/>
              </a:ext>
            </a:extLst>
          </p:cNvPr>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US" altLang="en-US" noProof="0"/>
              <a:t>Click to edit Master subtitle style</a:t>
            </a:r>
            <a:endParaRPr lang="en-GB" altLang="en-US" noProof="0"/>
          </a:p>
        </p:txBody>
      </p:sp>
      <p:sp>
        <p:nvSpPr>
          <p:cNvPr id="4105" name="Line 9">
            <a:extLst>
              <a:ext uri="{FF2B5EF4-FFF2-40B4-BE49-F238E27FC236}">
                <a16:creationId xmlns:a16="http://schemas.microsoft.com/office/drawing/2014/main" id="{1D77F42B-0689-854B-A5E1-09AA8DA9FBCB}"/>
              </a:ext>
            </a:extLst>
          </p:cNvPr>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Rectangle 10">
            <a:extLst>
              <a:ext uri="{FF2B5EF4-FFF2-40B4-BE49-F238E27FC236}">
                <a16:creationId xmlns:a16="http://schemas.microsoft.com/office/drawing/2014/main" id="{BEFF45B0-ED92-CA43-A2EC-B2793E80B190}"/>
              </a:ext>
            </a:extLst>
          </p:cNvPr>
          <p:cNvSpPr>
            <a:spLocks noGrp="1" noChangeArrowheads="1"/>
          </p:cNvSpPr>
          <p:nvPr>
            <p:ph type="ftr" sz="quarter" idx="3"/>
          </p:nvPr>
        </p:nvSpPr>
        <p:spPr>
          <a:xfrm>
            <a:off x="817563" y="925513"/>
            <a:ext cx="2895600" cy="279400"/>
          </a:xfrm>
          <a:prstGeom prst="rect">
            <a:avLst/>
          </a:prstGeom>
        </p:spPr>
        <p:txBody>
          <a:bodyPr/>
          <a:lstStyle>
            <a:lvl1pPr>
              <a:defRPr/>
            </a:lvl1pPr>
          </a:lstStyle>
          <a:p>
            <a:r>
              <a:rPr lang="en-GB" altLang="en-US"/>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4643-5DDF-B844-B378-0C9F803DA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35813F-20BB-A949-9D64-4D6DAF7F04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6B8BF76-0A4A-3345-A606-B0FD753D20CE}"/>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5" name="Slide Number Placeholder 4">
            <a:extLst>
              <a:ext uri="{FF2B5EF4-FFF2-40B4-BE49-F238E27FC236}">
                <a16:creationId xmlns:a16="http://schemas.microsoft.com/office/drawing/2014/main" id="{C635415C-8D78-EA46-9B1E-D68B907780F6}"/>
              </a:ext>
            </a:extLst>
          </p:cNvPr>
          <p:cNvSpPr>
            <a:spLocks noGrp="1"/>
          </p:cNvSpPr>
          <p:nvPr>
            <p:ph type="sldNum" sz="quarter" idx="11"/>
          </p:nvPr>
        </p:nvSpPr>
        <p:spPr/>
        <p:txBody>
          <a:bodyPr/>
          <a:lstStyle>
            <a:lvl1pPr>
              <a:defRPr/>
            </a:lvl1pPr>
          </a:lstStyle>
          <a:p>
            <a:fld id="{D08CD9B3-EE40-C142-A577-B7AF8F8DF42E}" type="slidenum">
              <a:rPr lang="en-GB" altLang="en-US"/>
              <a:pPr/>
              <a:t>‹#›</a:t>
            </a:fld>
            <a:endParaRPr lang="en-GB" altLang="en-US"/>
          </a:p>
        </p:txBody>
      </p:sp>
    </p:spTree>
    <p:extLst>
      <p:ext uri="{BB962C8B-B14F-4D97-AF65-F5344CB8AC3E}">
        <p14:creationId xmlns:p14="http://schemas.microsoft.com/office/powerpoint/2010/main" val="316071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C19D7-FE59-164C-9BBB-D9F0434786B2}"/>
              </a:ext>
            </a:extLst>
          </p:cNvPr>
          <p:cNvSpPr>
            <a:spLocks noGrp="1"/>
          </p:cNvSpPr>
          <p:nvPr>
            <p:ph type="title" orient="vert"/>
          </p:nvPr>
        </p:nvSpPr>
        <p:spPr>
          <a:xfrm>
            <a:off x="6723063" y="319088"/>
            <a:ext cx="1963737" cy="5807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D2E44-0B6E-2B4E-A677-E408117F6C6F}"/>
              </a:ext>
            </a:extLst>
          </p:cNvPr>
          <p:cNvSpPr>
            <a:spLocks noGrp="1"/>
          </p:cNvSpPr>
          <p:nvPr>
            <p:ph type="body" orient="vert" idx="1"/>
          </p:nvPr>
        </p:nvSpPr>
        <p:spPr>
          <a:xfrm>
            <a:off x="827088" y="319088"/>
            <a:ext cx="5743575" cy="5807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B96EA5A-B709-B841-8103-0C75EC66ADDE}"/>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5" name="Slide Number Placeholder 4">
            <a:extLst>
              <a:ext uri="{FF2B5EF4-FFF2-40B4-BE49-F238E27FC236}">
                <a16:creationId xmlns:a16="http://schemas.microsoft.com/office/drawing/2014/main" id="{8055C0DF-D080-DC44-A088-FDA48AC3A630}"/>
              </a:ext>
            </a:extLst>
          </p:cNvPr>
          <p:cNvSpPr>
            <a:spLocks noGrp="1"/>
          </p:cNvSpPr>
          <p:nvPr>
            <p:ph type="sldNum" sz="quarter" idx="11"/>
          </p:nvPr>
        </p:nvSpPr>
        <p:spPr/>
        <p:txBody>
          <a:bodyPr/>
          <a:lstStyle>
            <a:lvl1pPr>
              <a:defRPr/>
            </a:lvl1pPr>
          </a:lstStyle>
          <a:p>
            <a:fld id="{72BA3065-35D2-354C-9FA4-8FBA9AABA9A9}" type="slidenum">
              <a:rPr lang="en-GB" altLang="en-US"/>
              <a:pPr/>
              <a:t>‹#›</a:t>
            </a:fld>
            <a:endParaRPr lang="en-GB" altLang="en-US"/>
          </a:p>
        </p:txBody>
      </p:sp>
    </p:spTree>
    <p:extLst>
      <p:ext uri="{BB962C8B-B14F-4D97-AF65-F5344CB8AC3E}">
        <p14:creationId xmlns:p14="http://schemas.microsoft.com/office/powerpoint/2010/main" val="246141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C22D-BCC5-9540-8CF7-6CF0D6C30AEB}"/>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08947-BB14-8843-91D2-7AB1CB0EE2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27F476D-19C8-C64B-84DF-E9820D5EBAFF}"/>
              </a:ext>
            </a:extLst>
          </p:cNvPr>
          <p:cNvSpPr>
            <a:spLocks noGrp="1"/>
          </p:cNvSpPr>
          <p:nvPr>
            <p:ph type="sldNum" sz="quarter" idx="10"/>
          </p:nvPr>
        </p:nvSpPr>
        <p:spPr/>
        <p:txBody>
          <a:bodyPr/>
          <a:lstStyle>
            <a:lvl1pPr>
              <a:defRPr/>
            </a:lvl1pPr>
          </a:lstStyle>
          <a:p>
            <a:fld id="{7DDA3487-A4B9-244A-AA40-98A68A8ACC92}" type="slidenum">
              <a:rPr lang="en-GB" altLang="en-US"/>
              <a:pPr/>
              <a:t>‹#›</a:t>
            </a:fld>
            <a:endParaRPr lang="en-GB" altLang="en-US"/>
          </a:p>
        </p:txBody>
      </p:sp>
      <p:sp>
        <p:nvSpPr>
          <p:cNvPr id="5" name="Footer Placeholder 4">
            <a:extLst>
              <a:ext uri="{FF2B5EF4-FFF2-40B4-BE49-F238E27FC236}">
                <a16:creationId xmlns:a16="http://schemas.microsoft.com/office/drawing/2014/main" id="{C8DD80C5-046E-1946-9420-F13838DBA737}"/>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1405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A4B6-416A-5942-A02B-963BD8F0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057F4-D43A-7248-93F9-78033C4AB6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B46712D-D2A6-5A44-8193-675F9C4F6BA6}"/>
              </a:ext>
            </a:extLst>
          </p:cNvPr>
          <p:cNvSpPr>
            <a:spLocks noGrp="1"/>
          </p:cNvSpPr>
          <p:nvPr>
            <p:ph type="sldNum" sz="quarter" idx="10"/>
          </p:nvPr>
        </p:nvSpPr>
        <p:spPr/>
        <p:txBody>
          <a:bodyPr/>
          <a:lstStyle>
            <a:lvl1pPr>
              <a:defRPr/>
            </a:lvl1pPr>
          </a:lstStyle>
          <a:p>
            <a:fld id="{695517D3-DF4D-4544-8C6C-692449DCB797}" type="slidenum">
              <a:rPr lang="en-GB" altLang="en-US"/>
              <a:pPr/>
              <a:t>‹#›</a:t>
            </a:fld>
            <a:endParaRPr lang="en-GB" altLang="en-US"/>
          </a:p>
        </p:txBody>
      </p:sp>
      <p:sp>
        <p:nvSpPr>
          <p:cNvPr id="5" name="Footer Placeholder 4">
            <a:extLst>
              <a:ext uri="{FF2B5EF4-FFF2-40B4-BE49-F238E27FC236}">
                <a16:creationId xmlns:a16="http://schemas.microsoft.com/office/drawing/2014/main" id="{355480CA-C282-5F45-807C-1781B4F213A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05935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FFE4-3CB6-424F-8C4D-7BD0A59B0B0E}"/>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CC1A26-7710-0D44-B4C6-5A042675E9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F01D6BCE-4538-4947-96D8-16D82005E814}"/>
              </a:ext>
            </a:extLst>
          </p:cNvPr>
          <p:cNvSpPr>
            <a:spLocks noGrp="1"/>
          </p:cNvSpPr>
          <p:nvPr>
            <p:ph type="sldNum" sz="quarter" idx="10"/>
          </p:nvPr>
        </p:nvSpPr>
        <p:spPr/>
        <p:txBody>
          <a:bodyPr/>
          <a:lstStyle>
            <a:lvl1pPr>
              <a:defRPr/>
            </a:lvl1pPr>
          </a:lstStyle>
          <a:p>
            <a:fld id="{81016FCE-339A-6744-BA30-323BEC835A7A}" type="slidenum">
              <a:rPr lang="en-GB" altLang="en-US"/>
              <a:pPr/>
              <a:t>‹#›</a:t>
            </a:fld>
            <a:endParaRPr lang="en-GB" altLang="en-US"/>
          </a:p>
        </p:txBody>
      </p:sp>
      <p:sp>
        <p:nvSpPr>
          <p:cNvPr id="5" name="Footer Placeholder 4">
            <a:extLst>
              <a:ext uri="{FF2B5EF4-FFF2-40B4-BE49-F238E27FC236}">
                <a16:creationId xmlns:a16="http://schemas.microsoft.com/office/drawing/2014/main" id="{060732E2-2749-7A42-B373-E7EC420A6317}"/>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60408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63F8-4B42-7648-8D7D-119A0EFD2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F953C-F9CA-4C40-9A09-2A888AB276EB}"/>
              </a:ext>
            </a:extLst>
          </p:cNvPr>
          <p:cNvSpPr>
            <a:spLocks noGrp="1"/>
          </p:cNvSpPr>
          <p:nvPr>
            <p:ph sz="half" idx="1"/>
          </p:nvPr>
        </p:nvSpPr>
        <p:spPr>
          <a:xfrm>
            <a:off x="457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E6003-10F5-F940-A4D1-D71039B5D447}"/>
              </a:ext>
            </a:extLst>
          </p:cNvPr>
          <p:cNvSpPr>
            <a:spLocks noGrp="1"/>
          </p:cNvSpPr>
          <p:nvPr>
            <p:ph sz="half" idx="2"/>
          </p:nvPr>
        </p:nvSpPr>
        <p:spPr>
          <a:xfrm>
            <a:off x="4648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0B2F5F6-51A7-4642-9A10-A53301CB84D9}"/>
              </a:ext>
            </a:extLst>
          </p:cNvPr>
          <p:cNvSpPr>
            <a:spLocks noGrp="1"/>
          </p:cNvSpPr>
          <p:nvPr>
            <p:ph type="sldNum" sz="quarter" idx="10"/>
          </p:nvPr>
        </p:nvSpPr>
        <p:spPr/>
        <p:txBody>
          <a:bodyPr/>
          <a:lstStyle>
            <a:lvl1pPr>
              <a:defRPr/>
            </a:lvl1pPr>
          </a:lstStyle>
          <a:p>
            <a:fld id="{63CD7820-CBA6-D047-85C9-BEB45AEBDF76}" type="slidenum">
              <a:rPr lang="en-GB" altLang="en-US"/>
              <a:pPr/>
              <a:t>‹#›</a:t>
            </a:fld>
            <a:endParaRPr lang="en-GB" altLang="en-US"/>
          </a:p>
        </p:txBody>
      </p:sp>
      <p:sp>
        <p:nvSpPr>
          <p:cNvPr id="6" name="Footer Placeholder 5">
            <a:extLst>
              <a:ext uri="{FF2B5EF4-FFF2-40B4-BE49-F238E27FC236}">
                <a16:creationId xmlns:a16="http://schemas.microsoft.com/office/drawing/2014/main" id="{B7754B77-BE12-3749-A7E0-B85306AA0AB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08231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A30-4F97-ED4A-A065-AC853C4712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738EE-061F-5948-AA58-C790CA2DAE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23562-A5A3-414A-9529-CE9931255C6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1D0A31-5D73-B04C-A525-0E7420EAFE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1D707-8822-FD45-97A4-B0B83903BF5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84AACFE-D95A-8B45-85D3-1A949EA3FB8D}"/>
              </a:ext>
            </a:extLst>
          </p:cNvPr>
          <p:cNvSpPr>
            <a:spLocks noGrp="1"/>
          </p:cNvSpPr>
          <p:nvPr>
            <p:ph type="sldNum" sz="quarter" idx="10"/>
          </p:nvPr>
        </p:nvSpPr>
        <p:spPr/>
        <p:txBody>
          <a:bodyPr/>
          <a:lstStyle>
            <a:lvl1pPr>
              <a:defRPr/>
            </a:lvl1pPr>
          </a:lstStyle>
          <a:p>
            <a:fld id="{9FFBE970-A896-D645-86FB-2371B90D7CB5}" type="slidenum">
              <a:rPr lang="en-GB" altLang="en-US"/>
              <a:pPr/>
              <a:t>‹#›</a:t>
            </a:fld>
            <a:endParaRPr lang="en-GB" altLang="en-US"/>
          </a:p>
        </p:txBody>
      </p:sp>
      <p:sp>
        <p:nvSpPr>
          <p:cNvPr id="8" name="Footer Placeholder 7">
            <a:extLst>
              <a:ext uri="{FF2B5EF4-FFF2-40B4-BE49-F238E27FC236}">
                <a16:creationId xmlns:a16="http://schemas.microsoft.com/office/drawing/2014/main" id="{AC817B65-7B11-6643-A1B8-D00DAAEDA70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36195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FE22-9AB6-0C4B-95E6-71C9F49F182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B629025-AD2C-7047-810B-A4DC8F6A8E61}"/>
              </a:ext>
            </a:extLst>
          </p:cNvPr>
          <p:cNvSpPr>
            <a:spLocks noGrp="1"/>
          </p:cNvSpPr>
          <p:nvPr>
            <p:ph type="sldNum" sz="quarter" idx="10"/>
          </p:nvPr>
        </p:nvSpPr>
        <p:spPr/>
        <p:txBody>
          <a:bodyPr/>
          <a:lstStyle>
            <a:lvl1pPr>
              <a:defRPr/>
            </a:lvl1pPr>
          </a:lstStyle>
          <a:p>
            <a:fld id="{804174B6-DB35-834C-9000-A3351BAAD5FB}" type="slidenum">
              <a:rPr lang="en-GB" altLang="en-US"/>
              <a:pPr/>
              <a:t>‹#›</a:t>
            </a:fld>
            <a:endParaRPr lang="en-GB" altLang="en-US"/>
          </a:p>
        </p:txBody>
      </p:sp>
      <p:sp>
        <p:nvSpPr>
          <p:cNvPr id="4" name="Footer Placeholder 3">
            <a:extLst>
              <a:ext uri="{FF2B5EF4-FFF2-40B4-BE49-F238E27FC236}">
                <a16:creationId xmlns:a16="http://schemas.microsoft.com/office/drawing/2014/main" id="{6E4101C4-B912-1440-854C-8FB6E6445341}"/>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382344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B612C-A59F-2444-93D1-60F8CCDC67EF}"/>
              </a:ext>
            </a:extLst>
          </p:cNvPr>
          <p:cNvSpPr>
            <a:spLocks noGrp="1"/>
          </p:cNvSpPr>
          <p:nvPr>
            <p:ph type="sldNum" sz="quarter" idx="10"/>
          </p:nvPr>
        </p:nvSpPr>
        <p:spPr/>
        <p:txBody>
          <a:bodyPr/>
          <a:lstStyle>
            <a:lvl1pPr>
              <a:defRPr/>
            </a:lvl1pPr>
          </a:lstStyle>
          <a:p>
            <a:fld id="{1E0E69D3-B942-5342-8766-E25422739F41}" type="slidenum">
              <a:rPr lang="en-GB" altLang="en-US"/>
              <a:pPr/>
              <a:t>‹#›</a:t>
            </a:fld>
            <a:endParaRPr lang="en-GB" altLang="en-US"/>
          </a:p>
        </p:txBody>
      </p:sp>
      <p:sp>
        <p:nvSpPr>
          <p:cNvPr id="3" name="Footer Placeholder 2">
            <a:extLst>
              <a:ext uri="{FF2B5EF4-FFF2-40B4-BE49-F238E27FC236}">
                <a16:creationId xmlns:a16="http://schemas.microsoft.com/office/drawing/2014/main" id="{E4CFCE24-EBE8-8E49-8FD9-90E5C73493E1}"/>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49786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C76D-B266-4B46-B995-E25482DBF6E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5AC7AC-5CB3-7042-B55E-C0A521A97E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5D2A-01E3-3546-B142-0EF898B5B6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A823F0B-F71C-5B42-A53C-A7C9B8990CCF}"/>
              </a:ext>
            </a:extLst>
          </p:cNvPr>
          <p:cNvSpPr>
            <a:spLocks noGrp="1"/>
          </p:cNvSpPr>
          <p:nvPr>
            <p:ph type="sldNum" sz="quarter" idx="10"/>
          </p:nvPr>
        </p:nvSpPr>
        <p:spPr/>
        <p:txBody>
          <a:bodyPr/>
          <a:lstStyle>
            <a:lvl1pPr>
              <a:defRPr/>
            </a:lvl1pPr>
          </a:lstStyle>
          <a:p>
            <a:fld id="{DC5DD557-A17C-3343-97D2-4EB44AD90585}" type="slidenum">
              <a:rPr lang="en-GB" altLang="en-US"/>
              <a:pPr/>
              <a:t>‹#›</a:t>
            </a:fld>
            <a:endParaRPr lang="en-GB" altLang="en-US"/>
          </a:p>
        </p:txBody>
      </p:sp>
      <p:sp>
        <p:nvSpPr>
          <p:cNvPr id="6" name="Footer Placeholder 5">
            <a:extLst>
              <a:ext uri="{FF2B5EF4-FFF2-40B4-BE49-F238E27FC236}">
                <a16:creationId xmlns:a16="http://schemas.microsoft.com/office/drawing/2014/main" id="{38ECD189-0F51-C545-AB95-2DFC8CBF98FF}"/>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35493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FA0A-F2D9-554E-B6A1-C9B02FA0D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C4375-61C3-4B4A-B147-141C01235D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1D5E705-43AE-0041-8715-5C0B786A371A}"/>
              </a:ext>
            </a:extLst>
          </p:cNvPr>
          <p:cNvSpPr>
            <a:spLocks noGrp="1"/>
          </p:cNvSpPr>
          <p:nvPr>
            <p:ph type="sldNum" sz="quarter" idx="11"/>
          </p:nvPr>
        </p:nvSpPr>
        <p:spPr/>
        <p:txBody>
          <a:bodyPr/>
          <a:lstStyle>
            <a:lvl1pPr>
              <a:defRPr/>
            </a:lvl1pPr>
          </a:lstStyle>
          <a:p>
            <a:fld id="{55D84D5A-EAFA-B54D-BBC3-BC818C990FCA}" type="slidenum">
              <a:rPr lang="en-GB" altLang="en-US"/>
              <a:pPr/>
              <a:t>‹#›</a:t>
            </a:fld>
            <a:endParaRPr lang="en-GB" altLang="en-US"/>
          </a:p>
        </p:txBody>
      </p:sp>
    </p:spTree>
    <p:extLst>
      <p:ext uri="{BB962C8B-B14F-4D97-AF65-F5344CB8AC3E}">
        <p14:creationId xmlns:p14="http://schemas.microsoft.com/office/powerpoint/2010/main" val="3510286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51C3-D25E-0044-BB54-DF5A2DE622A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61410-5902-9045-ACBC-862D1A3247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A9A95-D85A-E342-A345-A564D9A6BE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2B1C9681-767B-1646-905A-C8A8D27BC755}"/>
              </a:ext>
            </a:extLst>
          </p:cNvPr>
          <p:cNvSpPr>
            <a:spLocks noGrp="1"/>
          </p:cNvSpPr>
          <p:nvPr>
            <p:ph type="sldNum" sz="quarter" idx="10"/>
          </p:nvPr>
        </p:nvSpPr>
        <p:spPr/>
        <p:txBody>
          <a:bodyPr/>
          <a:lstStyle>
            <a:lvl1pPr>
              <a:defRPr/>
            </a:lvl1pPr>
          </a:lstStyle>
          <a:p>
            <a:fld id="{01AD13E7-80E1-6B43-A144-EF487FA0E305}" type="slidenum">
              <a:rPr lang="en-GB" altLang="en-US"/>
              <a:pPr/>
              <a:t>‹#›</a:t>
            </a:fld>
            <a:endParaRPr lang="en-GB" altLang="en-US"/>
          </a:p>
        </p:txBody>
      </p:sp>
      <p:sp>
        <p:nvSpPr>
          <p:cNvPr id="6" name="Footer Placeholder 5">
            <a:extLst>
              <a:ext uri="{FF2B5EF4-FFF2-40B4-BE49-F238E27FC236}">
                <a16:creationId xmlns:a16="http://schemas.microsoft.com/office/drawing/2014/main" id="{DEEEECD5-1B5E-9B44-B664-618938E47DED}"/>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4059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3F4A-B6FD-1C47-9CFA-78E58C2A0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F1DD7-D401-AE4A-B5E9-9E5FBC19A1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CBF21CF-1C4E-914C-A493-E85389E76E52}"/>
              </a:ext>
            </a:extLst>
          </p:cNvPr>
          <p:cNvSpPr>
            <a:spLocks noGrp="1"/>
          </p:cNvSpPr>
          <p:nvPr>
            <p:ph type="sldNum" sz="quarter" idx="10"/>
          </p:nvPr>
        </p:nvSpPr>
        <p:spPr/>
        <p:txBody>
          <a:bodyPr/>
          <a:lstStyle>
            <a:lvl1pPr>
              <a:defRPr/>
            </a:lvl1pPr>
          </a:lstStyle>
          <a:p>
            <a:fld id="{7875BC0F-4C3A-234C-BE51-026205EBE230}" type="slidenum">
              <a:rPr lang="en-GB" altLang="en-US"/>
              <a:pPr/>
              <a:t>‹#›</a:t>
            </a:fld>
            <a:endParaRPr lang="en-GB" altLang="en-US"/>
          </a:p>
        </p:txBody>
      </p:sp>
      <p:sp>
        <p:nvSpPr>
          <p:cNvPr id="5" name="Footer Placeholder 4">
            <a:extLst>
              <a:ext uri="{FF2B5EF4-FFF2-40B4-BE49-F238E27FC236}">
                <a16:creationId xmlns:a16="http://schemas.microsoft.com/office/drawing/2014/main" id="{E19B9DD1-7B86-7047-9640-E6A510985C69}"/>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12409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6AC83-B1AC-8344-A2A2-335DA13010CA}"/>
              </a:ext>
            </a:extLst>
          </p:cNvPr>
          <p:cNvSpPr>
            <a:spLocks noGrp="1"/>
          </p:cNvSpPr>
          <p:nvPr>
            <p:ph type="title" orient="vert"/>
          </p:nvPr>
        </p:nvSpPr>
        <p:spPr>
          <a:xfrm>
            <a:off x="6629400" y="319088"/>
            <a:ext cx="2057400" cy="5807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21031-ABF8-A848-B960-3B54FE132106}"/>
              </a:ext>
            </a:extLst>
          </p:cNvPr>
          <p:cNvSpPr>
            <a:spLocks noGrp="1"/>
          </p:cNvSpPr>
          <p:nvPr>
            <p:ph type="body" orient="vert" idx="1"/>
          </p:nvPr>
        </p:nvSpPr>
        <p:spPr>
          <a:xfrm>
            <a:off x="457200" y="319088"/>
            <a:ext cx="6019800" cy="5807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F870674-B14E-E343-B2DF-4DC18E47F6A5}"/>
              </a:ext>
            </a:extLst>
          </p:cNvPr>
          <p:cNvSpPr>
            <a:spLocks noGrp="1"/>
          </p:cNvSpPr>
          <p:nvPr>
            <p:ph type="sldNum" sz="quarter" idx="10"/>
          </p:nvPr>
        </p:nvSpPr>
        <p:spPr/>
        <p:txBody>
          <a:bodyPr/>
          <a:lstStyle>
            <a:lvl1pPr>
              <a:defRPr/>
            </a:lvl1pPr>
          </a:lstStyle>
          <a:p>
            <a:fld id="{5D0472D4-4598-C645-91A9-5457CF45075A}" type="slidenum">
              <a:rPr lang="en-GB" altLang="en-US"/>
              <a:pPr/>
              <a:t>‹#›</a:t>
            </a:fld>
            <a:endParaRPr lang="en-GB" altLang="en-US"/>
          </a:p>
        </p:txBody>
      </p:sp>
      <p:sp>
        <p:nvSpPr>
          <p:cNvPr id="5" name="Footer Placeholder 4">
            <a:extLst>
              <a:ext uri="{FF2B5EF4-FFF2-40B4-BE49-F238E27FC236}">
                <a16:creationId xmlns:a16="http://schemas.microsoft.com/office/drawing/2014/main" id="{7E3291FC-3E66-5343-A6AE-689CE405067E}"/>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663796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3A3C-8EEA-744E-A698-FB71A75DA743}"/>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AE702-24F1-264A-B192-1D5FA18D85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4364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8659-80DE-C448-B9B6-1E7F08BC8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C7DAB-7225-9F49-A5A3-AFD984863091}"/>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66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69AF-9A51-3B48-B4A9-FB90FD1AC98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68FCF-FCB2-194F-B586-7D26B435D581}"/>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750461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3EA5-306D-5E45-B744-B18159EAF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3DA4F-D61D-1740-A19A-61082A3F985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B8DF6-050A-C14E-85EC-A8315FED1822}"/>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796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2602-00BC-0D49-B04F-1E705FC4AA4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F7764-2A52-2C4C-B558-B938C3FE289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BAF940-02AA-8142-A13F-EA1506504A91}"/>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8F1E80-539D-0B44-9B91-986DE513F21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34D0C8-A3A5-F244-8977-F045B9C058E4}"/>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26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1D9C-7422-FB4B-88A9-7BC936D2DB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7790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60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4544-AB4E-3243-BFDD-2BBC220AA02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866BBB-F814-DA45-9D4D-718DFFA5E8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Slide Number Placeholder 4">
            <a:extLst>
              <a:ext uri="{FF2B5EF4-FFF2-40B4-BE49-F238E27FC236}">
                <a16:creationId xmlns:a16="http://schemas.microsoft.com/office/drawing/2014/main" id="{70C46AA9-0623-764E-B626-FD5041AB1957}"/>
              </a:ext>
            </a:extLst>
          </p:cNvPr>
          <p:cNvSpPr>
            <a:spLocks noGrp="1"/>
          </p:cNvSpPr>
          <p:nvPr>
            <p:ph type="sldNum" sz="quarter" idx="11"/>
          </p:nvPr>
        </p:nvSpPr>
        <p:spPr/>
        <p:txBody>
          <a:bodyPr/>
          <a:lstStyle>
            <a:lvl1pPr>
              <a:defRPr/>
            </a:lvl1pPr>
          </a:lstStyle>
          <a:p>
            <a:fld id="{21CC723B-5658-AF44-8FFC-8171A0D3FBE8}" type="slidenum">
              <a:rPr lang="en-GB" altLang="en-US"/>
              <a:pPr/>
              <a:t>‹#›</a:t>
            </a:fld>
            <a:endParaRPr lang="en-GB" altLang="en-US"/>
          </a:p>
        </p:txBody>
      </p:sp>
    </p:spTree>
    <p:extLst>
      <p:ext uri="{BB962C8B-B14F-4D97-AF65-F5344CB8AC3E}">
        <p14:creationId xmlns:p14="http://schemas.microsoft.com/office/powerpoint/2010/main" val="2135162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A25E-1728-2B43-BB6F-29A2FD961AB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FF9ED0-B39E-A443-A974-C97B16719700}"/>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ED576-783D-8744-8FB6-03AEFE22144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5889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2BDB-ED0A-ED48-9AD8-E0E58BA5005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3E276-C842-A14C-BF03-F9E3FD42A4E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2DBFBA-2205-3E4A-B703-04A231C5614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8361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69F7-6ABD-574F-B14D-BA605396E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FF47B-294F-5F46-9A71-C37D28762FA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766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E103E-3860-A94B-9B99-4C60CB473683}"/>
              </a:ext>
            </a:extLst>
          </p:cNvPr>
          <p:cNvSpPr>
            <a:spLocks noGrp="1"/>
          </p:cNvSpPr>
          <p:nvPr>
            <p:ph type="title" orient="vert"/>
          </p:nvPr>
        </p:nvSpPr>
        <p:spPr>
          <a:xfrm>
            <a:off x="6503988" y="319088"/>
            <a:ext cx="2011362" cy="5857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42B13-BCF3-C547-A030-2A8083669EEF}"/>
              </a:ext>
            </a:extLst>
          </p:cNvPr>
          <p:cNvSpPr>
            <a:spLocks noGrp="1"/>
          </p:cNvSpPr>
          <p:nvPr>
            <p:ph type="body" orient="vert" idx="1"/>
          </p:nvPr>
        </p:nvSpPr>
        <p:spPr>
          <a:xfrm>
            <a:off x="468313" y="319088"/>
            <a:ext cx="5883275" cy="58578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64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3F41-D364-A743-937A-88576F184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59F6D-A6C7-0D43-9693-8B7BA9A50A63}"/>
              </a:ext>
            </a:extLst>
          </p:cNvPr>
          <p:cNvSpPr>
            <a:spLocks noGrp="1"/>
          </p:cNvSpPr>
          <p:nvPr>
            <p:ph sz="half" idx="1"/>
          </p:nvPr>
        </p:nvSpPr>
        <p:spPr>
          <a:xfrm>
            <a:off x="827088" y="1773238"/>
            <a:ext cx="3852862"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BB704-B398-ED4A-AB7B-DC3A4754C9C1}"/>
              </a:ext>
            </a:extLst>
          </p:cNvPr>
          <p:cNvSpPr>
            <a:spLocks noGrp="1"/>
          </p:cNvSpPr>
          <p:nvPr>
            <p:ph sz="half" idx="2"/>
          </p:nvPr>
        </p:nvSpPr>
        <p:spPr>
          <a:xfrm>
            <a:off x="4832350" y="1773238"/>
            <a:ext cx="385445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0E5FD6C-A02C-884F-9941-AF7440548368}"/>
              </a:ext>
            </a:extLst>
          </p:cNvPr>
          <p:cNvSpPr>
            <a:spLocks noGrp="1"/>
          </p:cNvSpPr>
          <p:nvPr>
            <p:ph type="sldNum" sz="quarter" idx="11"/>
          </p:nvPr>
        </p:nvSpPr>
        <p:spPr/>
        <p:txBody>
          <a:bodyPr/>
          <a:lstStyle>
            <a:lvl1pPr>
              <a:defRPr/>
            </a:lvl1pPr>
          </a:lstStyle>
          <a:p>
            <a:fld id="{79AAC3F1-2485-9B4D-9571-BBA3EFD21E83}" type="slidenum">
              <a:rPr lang="en-GB" altLang="en-US"/>
              <a:pPr/>
              <a:t>‹#›</a:t>
            </a:fld>
            <a:endParaRPr lang="en-GB" altLang="en-US"/>
          </a:p>
        </p:txBody>
      </p:sp>
    </p:spTree>
    <p:extLst>
      <p:ext uri="{BB962C8B-B14F-4D97-AF65-F5344CB8AC3E}">
        <p14:creationId xmlns:p14="http://schemas.microsoft.com/office/powerpoint/2010/main" val="309665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B4FE-289C-F84B-836B-A1B4156BA91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C3407-7AED-BD4D-A347-3BDF7333B4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581490-AF64-5B47-90D5-2DE63AD5210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991A2-2B96-0340-BABC-466A663D75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B9708A-842B-204B-836D-748A16E04E5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FBCD7F-674D-CF4E-A2F7-9A0D6237028A}"/>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8" name="Slide Number Placeholder 7">
            <a:extLst>
              <a:ext uri="{FF2B5EF4-FFF2-40B4-BE49-F238E27FC236}">
                <a16:creationId xmlns:a16="http://schemas.microsoft.com/office/drawing/2014/main" id="{69E3DA6C-92A1-0E4B-B596-1F04220ABAE3}"/>
              </a:ext>
            </a:extLst>
          </p:cNvPr>
          <p:cNvSpPr>
            <a:spLocks noGrp="1"/>
          </p:cNvSpPr>
          <p:nvPr>
            <p:ph type="sldNum" sz="quarter" idx="11"/>
          </p:nvPr>
        </p:nvSpPr>
        <p:spPr/>
        <p:txBody>
          <a:bodyPr/>
          <a:lstStyle>
            <a:lvl1pPr>
              <a:defRPr/>
            </a:lvl1pPr>
          </a:lstStyle>
          <a:p>
            <a:fld id="{6D745523-0E05-DF4C-8850-BD7EE1F31F29}" type="slidenum">
              <a:rPr lang="en-GB" altLang="en-US"/>
              <a:pPr/>
              <a:t>‹#›</a:t>
            </a:fld>
            <a:endParaRPr lang="en-GB" altLang="en-US"/>
          </a:p>
        </p:txBody>
      </p:sp>
    </p:spTree>
    <p:extLst>
      <p:ext uri="{BB962C8B-B14F-4D97-AF65-F5344CB8AC3E}">
        <p14:creationId xmlns:p14="http://schemas.microsoft.com/office/powerpoint/2010/main" val="1971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5385-54F0-F141-80D6-8A1BDE3044E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80FD1-371F-9545-BDDE-4D41A69B2674}"/>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4" name="Slide Number Placeholder 3">
            <a:extLst>
              <a:ext uri="{FF2B5EF4-FFF2-40B4-BE49-F238E27FC236}">
                <a16:creationId xmlns:a16="http://schemas.microsoft.com/office/drawing/2014/main" id="{BBFE3F31-71F2-FB4E-B99D-D4F918E8D671}"/>
              </a:ext>
            </a:extLst>
          </p:cNvPr>
          <p:cNvSpPr>
            <a:spLocks noGrp="1"/>
          </p:cNvSpPr>
          <p:nvPr>
            <p:ph type="sldNum" sz="quarter" idx="11"/>
          </p:nvPr>
        </p:nvSpPr>
        <p:spPr/>
        <p:txBody>
          <a:bodyPr/>
          <a:lstStyle>
            <a:lvl1pPr>
              <a:defRPr/>
            </a:lvl1pPr>
          </a:lstStyle>
          <a:p>
            <a:fld id="{E63890B2-C402-3449-A8D4-2E95D1E23FC5}" type="slidenum">
              <a:rPr lang="en-GB" altLang="en-US"/>
              <a:pPr/>
              <a:t>‹#›</a:t>
            </a:fld>
            <a:endParaRPr lang="en-GB" altLang="en-US"/>
          </a:p>
        </p:txBody>
      </p:sp>
    </p:spTree>
    <p:extLst>
      <p:ext uri="{BB962C8B-B14F-4D97-AF65-F5344CB8AC3E}">
        <p14:creationId xmlns:p14="http://schemas.microsoft.com/office/powerpoint/2010/main" val="306017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24665A-AAC4-784D-A448-F9A9FD2D23A6}"/>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3" name="Slide Number Placeholder 2">
            <a:extLst>
              <a:ext uri="{FF2B5EF4-FFF2-40B4-BE49-F238E27FC236}">
                <a16:creationId xmlns:a16="http://schemas.microsoft.com/office/drawing/2014/main" id="{E8506232-7201-744D-883E-FA43E731D6C6}"/>
              </a:ext>
            </a:extLst>
          </p:cNvPr>
          <p:cNvSpPr>
            <a:spLocks noGrp="1"/>
          </p:cNvSpPr>
          <p:nvPr>
            <p:ph type="sldNum" sz="quarter" idx="11"/>
          </p:nvPr>
        </p:nvSpPr>
        <p:spPr/>
        <p:txBody>
          <a:bodyPr/>
          <a:lstStyle>
            <a:lvl1pPr>
              <a:defRPr/>
            </a:lvl1pPr>
          </a:lstStyle>
          <a:p>
            <a:fld id="{6FD8E92D-AF73-0848-B8B8-7BE4EBBD2A57}" type="slidenum">
              <a:rPr lang="en-GB" altLang="en-US"/>
              <a:pPr/>
              <a:t>‹#›</a:t>
            </a:fld>
            <a:endParaRPr lang="en-GB" altLang="en-US"/>
          </a:p>
        </p:txBody>
      </p:sp>
    </p:spTree>
    <p:extLst>
      <p:ext uri="{BB962C8B-B14F-4D97-AF65-F5344CB8AC3E}">
        <p14:creationId xmlns:p14="http://schemas.microsoft.com/office/powerpoint/2010/main" val="95590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E686-A45D-714E-9262-25399E25069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116E6-B5C6-0440-A2A2-D280F8FE82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BBDDC-DE19-9D43-9F69-79C0C150B3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F33DE92-264B-B24F-9848-04E90EFC3ED7}"/>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6" name="Slide Number Placeholder 5">
            <a:extLst>
              <a:ext uri="{FF2B5EF4-FFF2-40B4-BE49-F238E27FC236}">
                <a16:creationId xmlns:a16="http://schemas.microsoft.com/office/drawing/2014/main" id="{CFAB80B3-074C-054A-A386-75958AC70D5D}"/>
              </a:ext>
            </a:extLst>
          </p:cNvPr>
          <p:cNvSpPr>
            <a:spLocks noGrp="1"/>
          </p:cNvSpPr>
          <p:nvPr>
            <p:ph type="sldNum" sz="quarter" idx="11"/>
          </p:nvPr>
        </p:nvSpPr>
        <p:spPr/>
        <p:txBody>
          <a:bodyPr/>
          <a:lstStyle>
            <a:lvl1pPr>
              <a:defRPr/>
            </a:lvl1pPr>
          </a:lstStyle>
          <a:p>
            <a:fld id="{63CB3DB7-4D8A-384F-9B0C-4273CE431324}" type="slidenum">
              <a:rPr lang="en-GB" altLang="en-US"/>
              <a:pPr/>
              <a:t>‹#›</a:t>
            </a:fld>
            <a:endParaRPr lang="en-GB" altLang="en-US"/>
          </a:p>
        </p:txBody>
      </p:sp>
    </p:spTree>
    <p:extLst>
      <p:ext uri="{BB962C8B-B14F-4D97-AF65-F5344CB8AC3E}">
        <p14:creationId xmlns:p14="http://schemas.microsoft.com/office/powerpoint/2010/main" val="16063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A9DF-2317-8E4E-AE1B-CAEAD0DB893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DD3E-75C6-C741-9898-1B6B03709F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1A8CBC-C26B-7C46-B8E7-0B15C921ED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D7F7625F-F2E7-BE45-A3A6-E95444AF9873}"/>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6" name="Slide Number Placeholder 5">
            <a:extLst>
              <a:ext uri="{FF2B5EF4-FFF2-40B4-BE49-F238E27FC236}">
                <a16:creationId xmlns:a16="http://schemas.microsoft.com/office/drawing/2014/main" id="{DD20AF4B-0350-224A-B082-5E884E1EB1C4}"/>
              </a:ext>
            </a:extLst>
          </p:cNvPr>
          <p:cNvSpPr>
            <a:spLocks noGrp="1"/>
          </p:cNvSpPr>
          <p:nvPr>
            <p:ph type="sldNum" sz="quarter" idx="11"/>
          </p:nvPr>
        </p:nvSpPr>
        <p:spPr/>
        <p:txBody>
          <a:bodyPr/>
          <a:lstStyle>
            <a:lvl1pPr>
              <a:defRPr/>
            </a:lvl1pPr>
          </a:lstStyle>
          <a:p>
            <a:fld id="{40FBC61F-1CAD-F44A-9016-040DD8AADC88}" type="slidenum">
              <a:rPr lang="en-GB" altLang="en-US"/>
              <a:pPr/>
              <a:t>‹#›</a:t>
            </a:fld>
            <a:endParaRPr lang="en-GB" altLang="en-US"/>
          </a:p>
        </p:txBody>
      </p:sp>
    </p:spTree>
    <p:extLst>
      <p:ext uri="{BB962C8B-B14F-4D97-AF65-F5344CB8AC3E}">
        <p14:creationId xmlns:p14="http://schemas.microsoft.com/office/powerpoint/2010/main" val="339746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9C584D-7BCA-C743-890B-BAAB87563BD0}"/>
              </a:ext>
            </a:extLst>
          </p:cNvPr>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B2A30F9F-DD4A-5543-99A6-CE02A88AFC3A}"/>
              </a:ext>
            </a:extLst>
          </p:cNvPr>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6">
            <a:extLst>
              <a:ext uri="{FF2B5EF4-FFF2-40B4-BE49-F238E27FC236}">
                <a16:creationId xmlns:a16="http://schemas.microsoft.com/office/drawing/2014/main" id="{3D2C7B07-36CC-0943-AC96-69DAA89A8BA1}"/>
              </a:ext>
            </a:extLst>
          </p:cNvPr>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54A6"/>
                </a:solidFill>
              </a:defRPr>
            </a:lvl1pPr>
          </a:lstStyle>
          <a:p>
            <a:fld id="{20CF11C5-1624-2249-9C1F-848CC256BB51}" type="slidenum">
              <a:rPr lang="en-GB" altLang="en-US"/>
              <a:pPr/>
              <a:t>‹#›</a:t>
            </a:fld>
            <a:endParaRPr lang="en-GB" altLang="en-US"/>
          </a:p>
        </p:txBody>
      </p:sp>
      <p:sp>
        <p:nvSpPr>
          <p:cNvPr id="1031" name="Rectangle 7">
            <a:extLst>
              <a:ext uri="{FF2B5EF4-FFF2-40B4-BE49-F238E27FC236}">
                <a16:creationId xmlns:a16="http://schemas.microsoft.com/office/drawing/2014/main" id="{8999F188-861A-834E-89E4-2693831C10F4}"/>
              </a:ext>
            </a:extLst>
          </p:cNvPr>
          <p:cNvSpPr>
            <a:spLocks noChangeArrowheads="1"/>
          </p:cNvSpPr>
          <p:nvPr userDrawn="1"/>
        </p:nvSpPr>
        <p:spPr bwMode="auto">
          <a:xfrm>
            <a:off x="0" y="0"/>
            <a:ext cx="360363" cy="6858000"/>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a:extLst>
              <a:ext uri="{FF2B5EF4-FFF2-40B4-BE49-F238E27FC236}">
                <a16:creationId xmlns:a16="http://schemas.microsoft.com/office/drawing/2014/main" id="{33DFB31F-DC19-3040-909B-D09C57EB1497}"/>
              </a:ext>
            </a:extLst>
          </p:cNvPr>
          <p:cNvSpPr>
            <a:spLocks noChangeArrowheads="1"/>
          </p:cNvSpPr>
          <p:nvPr userDrawn="1"/>
        </p:nvSpPr>
        <p:spPr bwMode="auto">
          <a:xfrm>
            <a:off x="0" y="0"/>
            <a:ext cx="360363" cy="1198563"/>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a:extLst>
              <a:ext uri="{FF2B5EF4-FFF2-40B4-BE49-F238E27FC236}">
                <a16:creationId xmlns:a16="http://schemas.microsoft.com/office/drawing/2014/main" id="{36EB3226-60A7-6440-9BF2-03D8D49F3B50}"/>
              </a:ext>
            </a:extLst>
          </p:cNvPr>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l" rtl="0" eaLnBrk="1" fontAlgn="base" hangingPunct="1">
        <a:lnSpc>
          <a:spcPct val="90000"/>
        </a:lnSpc>
        <a:spcBef>
          <a:spcPct val="0"/>
        </a:spcBef>
        <a:spcAft>
          <a:spcPct val="0"/>
        </a:spcAft>
        <a:defRPr sz="2600" b="1" kern="1200">
          <a:solidFill>
            <a:srgbClr val="0054A6"/>
          </a:solidFill>
          <a:latin typeface="+mj-lt"/>
          <a:ea typeface="+mj-ea"/>
          <a:cs typeface="+mj-cs"/>
        </a:defRPr>
      </a:lvl1pPr>
      <a:lvl2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2pPr>
      <a:lvl3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3pPr>
      <a:lvl4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4pPr>
      <a:lvl5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eaLnBrk="1" fontAlgn="base" hangingPunct="1">
        <a:spcBef>
          <a:spcPct val="10000"/>
        </a:spcBef>
        <a:spcAft>
          <a:spcPct val="40000"/>
        </a:spcAft>
        <a:buChar char="•"/>
        <a:defRPr kern="1200">
          <a:solidFill>
            <a:srgbClr val="0054A6"/>
          </a:solidFill>
          <a:latin typeface="+mn-lt"/>
          <a:ea typeface="+mn-ea"/>
          <a:cs typeface="+mn-cs"/>
        </a:defRPr>
      </a:lvl1pPr>
      <a:lvl2pPr marL="742950" indent="-285750" algn="l" rtl="0" eaLnBrk="1" fontAlgn="base" hangingPunct="1">
        <a:spcBef>
          <a:spcPct val="10000"/>
        </a:spcBef>
        <a:spcAft>
          <a:spcPct val="40000"/>
        </a:spcAft>
        <a:buChar char="–"/>
        <a:defRPr sz="1600" kern="1200">
          <a:solidFill>
            <a:srgbClr val="0054A6"/>
          </a:solidFill>
          <a:latin typeface="+mn-lt"/>
          <a:ea typeface="+mn-ea"/>
          <a:cs typeface="+mn-cs"/>
        </a:defRPr>
      </a:lvl2pPr>
      <a:lvl3pPr marL="1143000" indent="-228600" algn="l" rtl="0" eaLnBrk="1" fontAlgn="base" hangingPunct="1">
        <a:spcBef>
          <a:spcPct val="10000"/>
        </a:spcBef>
        <a:spcAft>
          <a:spcPct val="40000"/>
        </a:spcAft>
        <a:buChar char="•"/>
        <a:defRPr sz="1400" kern="1200">
          <a:solidFill>
            <a:srgbClr val="0054A6"/>
          </a:solidFill>
          <a:latin typeface="+mn-lt"/>
          <a:ea typeface="+mn-ea"/>
          <a:cs typeface="+mn-cs"/>
        </a:defRPr>
      </a:lvl3pPr>
      <a:lvl4pPr marL="1600200" indent="-228600" algn="l" rtl="0" eaLnBrk="1" fontAlgn="base" hangingPunct="1">
        <a:spcBef>
          <a:spcPct val="10000"/>
        </a:spcBef>
        <a:spcAft>
          <a:spcPct val="40000"/>
        </a:spcAft>
        <a:buChar char="–"/>
        <a:defRPr sz="1200" kern="1200">
          <a:solidFill>
            <a:srgbClr val="0054A6"/>
          </a:solidFill>
          <a:latin typeface="+mn-lt"/>
          <a:ea typeface="+mn-ea"/>
          <a:cs typeface="+mn-cs"/>
        </a:defRPr>
      </a:lvl4pPr>
      <a:lvl5pPr marL="2057400" indent="-228600" algn="l" rtl="0" eaLnBrk="1" fontAlgn="base" hangingPunct="1">
        <a:spcBef>
          <a:spcPct val="10000"/>
        </a:spcBef>
        <a:spcAft>
          <a:spcPct val="40000"/>
        </a:spcAft>
        <a:buChar char="»"/>
        <a:defRPr sz="1000" kern="1200">
          <a:solidFill>
            <a:srgbClr val="0054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1" name="Rectangle 11">
            <a:extLst>
              <a:ext uri="{FF2B5EF4-FFF2-40B4-BE49-F238E27FC236}">
                <a16:creationId xmlns:a16="http://schemas.microsoft.com/office/drawing/2014/main" id="{DACA28CE-3AB7-3143-AD3C-8ABA7559CF46}"/>
              </a:ext>
            </a:extLst>
          </p:cNvPr>
          <p:cNvSpPr>
            <a:spLocks noChangeArrowheads="1"/>
          </p:cNvSpPr>
          <p:nvPr userDrawn="1"/>
        </p:nvSpPr>
        <p:spPr bwMode="auto">
          <a:xfrm>
            <a:off x="0" y="1412875"/>
            <a:ext cx="9144000" cy="5445125"/>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Rectangle 10">
            <a:extLst>
              <a:ext uri="{FF2B5EF4-FFF2-40B4-BE49-F238E27FC236}">
                <a16:creationId xmlns:a16="http://schemas.microsoft.com/office/drawing/2014/main" id="{2ABFF2B5-D248-6C43-86CD-FF1C775C88ED}"/>
              </a:ext>
            </a:extLst>
          </p:cNvPr>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chemeClr val="bg1"/>
                </a:solidFill>
              </a:defRPr>
            </a:lvl1pPr>
          </a:lstStyle>
          <a:p>
            <a:fld id="{ACF45DBA-7DDF-1541-B62F-A0B3EE10883F}" type="slidenum">
              <a:rPr lang="en-GB" altLang="en-US"/>
              <a:pPr/>
              <a:t>‹#›</a:t>
            </a:fld>
            <a:endParaRPr lang="en-GB" altLang="en-US"/>
          </a:p>
        </p:txBody>
      </p:sp>
      <p:pic>
        <p:nvPicPr>
          <p:cNvPr id="20492" name="Picture 12" descr="new ACS logo">
            <a:extLst>
              <a:ext uri="{FF2B5EF4-FFF2-40B4-BE49-F238E27FC236}">
                <a16:creationId xmlns:a16="http://schemas.microsoft.com/office/drawing/2014/main" id="{A28B23E1-5C9D-4841-89D0-FA33CF4C3E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4813"/>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13">
            <a:extLst>
              <a:ext uri="{FF2B5EF4-FFF2-40B4-BE49-F238E27FC236}">
                <a16:creationId xmlns:a16="http://schemas.microsoft.com/office/drawing/2014/main" id="{3FE3F9C1-62CF-1140-8A00-2119E5261C39}"/>
              </a:ext>
            </a:extLst>
          </p:cNvPr>
          <p:cNvSpPr>
            <a:spLocks noChangeArrowheads="1"/>
          </p:cNvSpPr>
          <p:nvPr userDrawn="1"/>
        </p:nvSpPr>
        <p:spPr bwMode="auto">
          <a:xfrm flipV="1">
            <a:off x="0" y="1363663"/>
            <a:ext cx="9144000" cy="142875"/>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14">
            <a:extLst>
              <a:ext uri="{FF2B5EF4-FFF2-40B4-BE49-F238E27FC236}">
                <a16:creationId xmlns:a16="http://schemas.microsoft.com/office/drawing/2014/main" id="{F21ED218-6A35-FD4D-9A8B-6ABF3002A132}"/>
              </a:ext>
            </a:extLst>
          </p:cNvPr>
          <p:cNvSpPr>
            <a:spLocks noChangeShapeType="1"/>
          </p:cNvSpPr>
          <p:nvPr userDrawn="1"/>
        </p:nvSpPr>
        <p:spPr bwMode="auto">
          <a:xfrm>
            <a:off x="466725" y="6381750"/>
            <a:ext cx="8208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Rectangle 9">
            <a:extLst>
              <a:ext uri="{FF2B5EF4-FFF2-40B4-BE49-F238E27FC236}">
                <a16:creationId xmlns:a16="http://schemas.microsoft.com/office/drawing/2014/main" id="{E7A39AB7-8B74-374C-82BC-9825FA677430}"/>
              </a:ext>
            </a:extLst>
          </p:cNvPr>
          <p:cNvSpPr>
            <a:spLocks noGrp="1" noChangeArrowheads="1"/>
          </p:cNvSpPr>
          <p:nvPr>
            <p:ph type="ftr" sz="quarter" idx="3"/>
          </p:nvPr>
        </p:nvSpPr>
        <p:spPr bwMode="auto">
          <a:xfrm>
            <a:off x="466725"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chemeClr val="bg1"/>
                </a:solidFill>
              </a:defRPr>
            </a:lvl1pPr>
          </a:lstStyle>
          <a:p>
            <a:r>
              <a:rPr lang="en-GB" altLang="en-US"/>
              <a:t>American Chemical Society</a:t>
            </a:r>
          </a:p>
        </p:txBody>
      </p:sp>
      <p:sp>
        <p:nvSpPr>
          <p:cNvPr id="20495" name="Rectangle 15">
            <a:extLst>
              <a:ext uri="{FF2B5EF4-FFF2-40B4-BE49-F238E27FC236}">
                <a16:creationId xmlns:a16="http://schemas.microsoft.com/office/drawing/2014/main" id="{D5514CD3-1CC7-9D48-B29C-475EA7324D43}"/>
              </a:ext>
            </a:extLst>
          </p:cNvPr>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20498" name="Rectangle 18">
            <a:extLst>
              <a:ext uri="{FF2B5EF4-FFF2-40B4-BE49-F238E27FC236}">
                <a16:creationId xmlns:a16="http://schemas.microsoft.com/office/drawing/2014/main" id="{A3245E3C-9AEC-A544-80AB-1BEFB1085A9D}"/>
              </a:ext>
            </a:extLst>
          </p:cNvPr>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fontAlgn="base">
        <a:lnSpc>
          <a:spcPct val="90000"/>
        </a:lnSpc>
        <a:spcBef>
          <a:spcPct val="0"/>
        </a:spcBef>
        <a:spcAft>
          <a:spcPct val="0"/>
        </a:spcAft>
        <a:defRPr sz="2600" b="1" kern="1200">
          <a:solidFill>
            <a:srgbClr val="0054A6"/>
          </a:solidFill>
          <a:latin typeface="+mj-lt"/>
          <a:ea typeface="+mj-ea"/>
          <a:cs typeface="+mj-cs"/>
        </a:defRPr>
      </a:lvl1pPr>
      <a:lvl2pPr algn="l" rtl="0" fontAlgn="base">
        <a:lnSpc>
          <a:spcPct val="90000"/>
        </a:lnSpc>
        <a:spcBef>
          <a:spcPct val="0"/>
        </a:spcBef>
        <a:spcAft>
          <a:spcPct val="0"/>
        </a:spcAft>
        <a:defRPr sz="2600" b="1">
          <a:solidFill>
            <a:srgbClr val="0054A6"/>
          </a:solidFill>
          <a:latin typeface="Arial" panose="020B0604020202020204" pitchFamily="34" charset="0"/>
        </a:defRPr>
      </a:lvl2pPr>
      <a:lvl3pPr algn="l" rtl="0" fontAlgn="base">
        <a:lnSpc>
          <a:spcPct val="90000"/>
        </a:lnSpc>
        <a:spcBef>
          <a:spcPct val="0"/>
        </a:spcBef>
        <a:spcAft>
          <a:spcPct val="0"/>
        </a:spcAft>
        <a:defRPr sz="2600" b="1">
          <a:solidFill>
            <a:srgbClr val="0054A6"/>
          </a:solidFill>
          <a:latin typeface="Arial" panose="020B0604020202020204" pitchFamily="34" charset="0"/>
        </a:defRPr>
      </a:lvl3pPr>
      <a:lvl4pPr algn="l" rtl="0" fontAlgn="base">
        <a:lnSpc>
          <a:spcPct val="90000"/>
        </a:lnSpc>
        <a:spcBef>
          <a:spcPct val="0"/>
        </a:spcBef>
        <a:spcAft>
          <a:spcPct val="0"/>
        </a:spcAft>
        <a:defRPr sz="2600" b="1">
          <a:solidFill>
            <a:srgbClr val="0054A6"/>
          </a:solidFill>
          <a:latin typeface="Arial" panose="020B0604020202020204" pitchFamily="34" charset="0"/>
        </a:defRPr>
      </a:lvl4pPr>
      <a:lvl5pPr algn="l" rtl="0" fontAlgn="base">
        <a:lnSpc>
          <a:spcPct val="90000"/>
        </a:lnSpc>
        <a:spcBef>
          <a:spcPct val="0"/>
        </a:spcBef>
        <a:spcAft>
          <a:spcPct val="0"/>
        </a:spcAft>
        <a:defRPr sz="2600" b="1">
          <a:solidFill>
            <a:srgbClr val="0054A6"/>
          </a:solidFill>
          <a:latin typeface="Arial" panose="020B0604020202020204" pitchFamily="34" charset="0"/>
        </a:defRPr>
      </a:lvl5pPr>
      <a:lvl6pPr marL="457200" algn="l" rtl="0" fontAlgn="base">
        <a:lnSpc>
          <a:spcPct val="90000"/>
        </a:lnSpc>
        <a:spcBef>
          <a:spcPct val="0"/>
        </a:spcBef>
        <a:spcAft>
          <a:spcPct val="0"/>
        </a:spcAft>
        <a:defRPr sz="2600" b="1">
          <a:solidFill>
            <a:srgbClr val="0054A6"/>
          </a:solidFill>
          <a:latin typeface="Arial" panose="020B0604020202020204" pitchFamily="34" charset="0"/>
        </a:defRPr>
      </a:lvl6pPr>
      <a:lvl7pPr marL="914400" algn="l" rtl="0" fontAlgn="base">
        <a:lnSpc>
          <a:spcPct val="90000"/>
        </a:lnSpc>
        <a:spcBef>
          <a:spcPct val="0"/>
        </a:spcBef>
        <a:spcAft>
          <a:spcPct val="0"/>
        </a:spcAft>
        <a:defRPr sz="2600" b="1">
          <a:solidFill>
            <a:srgbClr val="0054A6"/>
          </a:solidFill>
          <a:latin typeface="Arial" panose="020B0604020202020204" pitchFamily="34" charset="0"/>
        </a:defRPr>
      </a:lvl7pPr>
      <a:lvl8pPr marL="1371600" algn="l" rtl="0" fontAlgn="base">
        <a:lnSpc>
          <a:spcPct val="90000"/>
        </a:lnSpc>
        <a:spcBef>
          <a:spcPct val="0"/>
        </a:spcBef>
        <a:spcAft>
          <a:spcPct val="0"/>
        </a:spcAft>
        <a:defRPr sz="2600" b="1">
          <a:solidFill>
            <a:srgbClr val="0054A6"/>
          </a:solidFill>
          <a:latin typeface="Arial" panose="020B0604020202020204" pitchFamily="34" charset="0"/>
        </a:defRPr>
      </a:lvl8pPr>
      <a:lvl9pPr marL="1828800" algn="l" rtl="0" fontAlgn="base">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fontAlgn="base">
        <a:spcBef>
          <a:spcPct val="20000"/>
        </a:spcBef>
        <a:spcAft>
          <a:spcPct val="0"/>
        </a:spcAft>
        <a:buChar char="•"/>
        <a:defRPr kern="1200">
          <a:solidFill>
            <a:schemeClr val="bg1"/>
          </a:solidFill>
          <a:latin typeface="+mn-lt"/>
          <a:ea typeface="+mn-ea"/>
          <a:cs typeface="+mn-cs"/>
        </a:defRPr>
      </a:lvl1pPr>
      <a:lvl2pPr marL="742950" indent="-285750" algn="l" rtl="0" fontAlgn="base">
        <a:spcBef>
          <a:spcPct val="20000"/>
        </a:spcBef>
        <a:spcAft>
          <a:spcPct val="0"/>
        </a:spcAft>
        <a:buChar char="–"/>
        <a:defRPr sz="1600" kern="1200">
          <a:solidFill>
            <a:schemeClr val="bg1"/>
          </a:solidFill>
          <a:latin typeface="+mn-lt"/>
          <a:ea typeface="+mn-ea"/>
          <a:cs typeface="+mn-cs"/>
        </a:defRPr>
      </a:lvl2pPr>
      <a:lvl3pPr marL="1143000" indent="-228600" algn="l" rtl="0" fontAlgn="base">
        <a:spcBef>
          <a:spcPct val="20000"/>
        </a:spcBef>
        <a:spcAft>
          <a:spcPct val="0"/>
        </a:spcAft>
        <a:buChar char="•"/>
        <a:defRPr sz="1400" kern="1200">
          <a:solidFill>
            <a:schemeClr val="bg1"/>
          </a:solidFill>
          <a:latin typeface="+mn-lt"/>
          <a:ea typeface="+mn-ea"/>
          <a:cs typeface="+mn-cs"/>
        </a:defRPr>
      </a:lvl3pPr>
      <a:lvl4pPr marL="1600200" indent="-228600" algn="l" rtl="0" fontAlgn="base">
        <a:spcBef>
          <a:spcPct val="20000"/>
        </a:spcBef>
        <a:spcAft>
          <a:spcPct val="0"/>
        </a:spcAft>
        <a:buChar char="–"/>
        <a:defRPr sz="1200" kern="1200">
          <a:solidFill>
            <a:schemeClr val="bg1"/>
          </a:solidFill>
          <a:latin typeface="+mn-lt"/>
          <a:ea typeface="+mn-ea"/>
          <a:cs typeface="+mn-cs"/>
        </a:defRPr>
      </a:lvl4pPr>
      <a:lvl5pPr marL="2057400" indent="-228600" algn="l" rtl="0" fontAlgn="base">
        <a:spcBef>
          <a:spcPct val="20000"/>
        </a:spcBef>
        <a:spcAft>
          <a:spcPct val="0"/>
        </a:spcAft>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6" name="Picture 4" descr="new ACS logo">
            <a:extLst>
              <a:ext uri="{FF2B5EF4-FFF2-40B4-BE49-F238E27FC236}">
                <a16:creationId xmlns:a16="http://schemas.microsoft.com/office/drawing/2014/main" id="{0E6EE13B-CC26-3147-B2A4-6782DB98E24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4813"/>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59400" name="Rectangle 8">
            <a:extLst>
              <a:ext uri="{FF2B5EF4-FFF2-40B4-BE49-F238E27FC236}">
                <a16:creationId xmlns:a16="http://schemas.microsoft.com/office/drawing/2014/main" id="{5AAFB485-303F-5C46-AAE5-1732D0B1A29C}"/>
              </a:ext>
            </a:extLst>
          </p:cNvPr>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2600" b="1" kern="1200">
          <a:solidFill>
            <a:srgbClr val="0054A6"/>
          </a:solidFill>
          <a:latin typeface="+mj-lt"/>
          <a:ea typeface="+mj-ea"/>
          <a:cs typeface="+mj-cs"/>
        </a:defRPr>
      </a:lvl1pPr>
      <a:lvl2pPr algn="l" rtl="0" fontAlgn="base">
        <a:lnSpc>
          <a:spcPct val="90000"/>
        </a:lnSpc>
        <a:spcBef>
          <a:spcPct val="0"/>
        </a:spcBef>
        <a:spcAft>
          <a:spcPct val="0"/>
        </a:spcAft>
        <a:defRPr sz="2600" b="1">
          <a:solidFill>
            <a:srgbClr val="0054A6"/>
          </a:solidFill>
          <a:latin typeface="Arial" panose="020B0604020202020204" pitchFamily="34" charset="0"/>
        </a:defRPr>
      </a:lvl2pPr>
      <a:lvl3pPr algn="l" rtl="0" fontAlgn="base">
        <a:lnSpc>
          <a:spcPct val="90000"/>
        </a:lnSpc>
        <a:spcBef>
          <a:spcPct val="0"/>
        </a:spcBef>
        <a:spcAft>
          <a:spcPct val="0"/>
        </a:spcAft>
        <a:defRPr sz="2600" b="1">
          <a:solidFill>
            <a:srgbClr val="0054A6"/>
          </a:solidFill>
          <a:latin typeface="Arial" panose="020B0604020202020204" pitchFamily="34" charset="0"/>
        </a:defRPr>
      </a:lvl3pPr>
      <a:lvl4pPr algn="l" rtl="0" fontAlgn="base">
        <a:lnSpc>
          <a:spcPct val="90000"/>
        </a:lnSpc>
        <a:spcBef>
          <a:spcPct val="0"/>
        </a:spcBef>
        <a:spcAft>
          <a:spcPct val="0"/>
        </a:spcAft>
        <a:defRPr sz="2600" b="1">
          <a:solidFill>
            <a:srgbClr val="0054A6"/>
          </a:solidFill>
          <a:latin typeface="Arial" panose="020B0604020202020204" pitchFamily="34" charset="0"/>
        </a:defRPr>
      </a:lvl4pPr>
      <a:lvl5pPr algn="l" rtl="0" fontAlgn="base">
        <a:lnSpc>
          <a:spcPct val="90000"/>
        </a:lnSpc>
        <a:spcBef>
          <a:spcPct val="0"/>
        </a:spcBef>
        <a:spcAft>
          <a:spcPct val="0"/>
        </a:spcAft>
        <a:defRPr sz="2600" b="1">
          <a:solidFill>
            <a:srgbClr val="0054A6"/>
          </a:solidFill>
          <a:latin typeface="Arial" panose="020B0604020202020204" pitchFamily="34" charset="0"/>
        </a:defRPr>
      </a:lvl5pPr>
      <a:lvl6pPr marL="457200" algn="l" rtl="0" fontAlgn="base">
        <a:lnSpc>
          <a:spcPct val="90000"/>
        </a:lnSpc>
        <a:spcBef>
          <a:spcPct val="0"/>
        </a:spcBef>
        <a:spcAft>
          <a:spcPct val="0"/>
        </a:spcAft>
        <a:defRPr sz="2600" b="1">
          <a:solidFill>
            <a:srgbClr val="0054A6"/>
          </a:solidFill>
          <a:latin typeface="Arial" panose="020B0604020202020204" pitchFamily="34" charset="0"/>
        </a:defRPr>
      </a:lvl6pPr>
      <a:lvl7pPr marL="914400" algn="l" rtl="0" fontAlgn="base">
        <a:lnSpc>
          <a:spcPct val="90000"/>
        </a:lnSpc>
        <a:spcBef>
          <a:spcPct val="0"/>
        </a:spcBef>
        <a:spcAft>
          <a:spcPct val="0"/>
        </a:spcAft>
        <a:defRPr sz="2600" b="1">
          <a:solidFill>
            <a:srgbClr val="0054A6"/>
          </a:solidFill>
          <a:latin typeface="Arial" panose="020B0604020202020204" pitchFamily="34" charset="0"/>
        </a:defRPr>
      </a:lvl7pPr>
      <a:lvl8pPr marL="1371600" algn="l" rtl="0" fontAlgn="base">
        <a:lnSpc>
          <a:spcPct val="90000"/>
        </a:lnSpc>
        <a:spcBef>
          <a:spcPct val="0"/>
        </a:spcBef>
        <a:spcAft>
          <a:spcPct val="0"/>
        </a:spcAft>
        <a:defRPr sz="2600" b="1">
          <a:solidFill>
            <a:srgbClr val="0054A6"/>
          </a:solidFill>
          <a:latin typeface="Arial" panose="020B0604020202020204" pitchFamily="34" charset="0"/>
        </a:defRPr>
      </a:lvl8pPr>
      <a:lvl9pPr marL="1828800" algn="l" rtl="0" fontAlgn="base">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fontAlgn="base">
        <a:spcBef>
          <a:spcPct val="20000"/>
        </a:spcBef>
        <a:spcAft>
          <a:spcPct val="0"/>
        </a:spcAft>
        <a:buChar char="•"/>
        <a:defRPr kern="1200">
          <a:solidFill>
            <a:schemeClr val="bg1"/>
          </a:solidFill>
          <a:latin typeface="+mn-lt"/>
          <a:ea typeface="+mn-ea"/>
          <a:cs typeface="+mn-cs"/>
        </a:defRPr>
      </a:lvl1pPr>
      <a:lvl2pPr marL="742950" indent="-285750" algn="l" rtl="0" fontAlgn="base">
        <a:spcBef>
          <a:spcPct val="20000"/>
        </a:spcBef>
        <a:spcAft>
          <a:spcPct val="0"/>
        </a:spcAft>
        <a:buChar char="–"/>
        <a:defRPr sz="1600" kern="1200">
          <a:solidFill>
            <a:schemeClr val="bg1"/>
          </a:solidFill>
          <a:latin typeface="+mn-lt"/>
          <a:ea typeface="+mn-ea"/>
          <a:cs typeface="+mn-cs"/>
        </a:defRPr>
      </a:lvl2pPr>
      <a:lvl3pPr marL="1143000" indent="-228600" algn="l" rtl="0" fontAlgn="base">
        <a:spcBef>
          <a:spcPct val="20000"/>
        </a:spcBef>
        <a:spcAft>
          <a:spcPct val="0"/>
        </a:spcAft>
        <a:buChar char="•"/>
        <a:defRPr sz="1400" kern="1200">
          <a:solidFill>
            <a:schemeClr val="bg1"/>
          </a:solidFill>
          <a:latin typeface="+mn-lt"/>
          <a:ea typeface="+mn-ea"/>
          <a:cs typeface="+mn-cs"/>
        </a:defRPr>
      </a:lvl3pPr>
      <a:lvl4pPr marL="1600200" indent="-228600" algn="l" rtl="0" fontAlgn="base">
        <a:spcBef>
          <a:spcPct val="20000"/>
        </a:spcBef>
        <a:spcAft>
          <a:spcPct val="0"/>
        </a:spcAft>
        <a:buChar char="–"/>
        <a:defRPr sz="1200" kern="1200">
          <a:solidFill>
            <a:schemeClr val="bg1"/>
          </a:solidFill>
          <a:latin typeface="+mn-lt"/>
          <a:ea typeface="+mn-ea"/>
          <a:cs typeface="+mn-cs"/>
        </a:defRPr>
      </a:lvl4pPr>
      <a:lvl5pPr marL="2057400" indent="-228600" algn="l" rtl="0" fontAlgn="base">
        <a:spcBef>
          <a:spcPct val="20000"/>
        </a:spcBef>
        <a:spcAft>
          <a:spcPct val="0"/>
        </a:spcAft>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mbership@dcha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enblog.org/the-safety-zone/2014/07/more-details-on-the-university-of-minnesota-explosion-and-response/"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enblog.org/the-safety-zone/2017/02/how-a-student-unintentionally-made-an-explosive-at-u-bristo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en.acs.org/articles/87/i31/Learning-UCLA.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sb.gov/texas-tech-university-chemistry-lab-explosio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epts.ttu.edu/vpr/integrity/lessons-learned/march-2016.php"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org/hazardassessment"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hem.chem.rochester.edu/~nvd/pages/rookie-mistakes.php?page=main" TargetMode="External"/><Relationship Id="rId3" Type="http://schemas.openxmlformats.org/officeDocument/2006/relationships/hyperlink" Target="http://www.acs.org/safety" TargetMode="External"/><Relationship Id="rId7" Type="http://schemas.openxmlformats.org/officeDocument/2006/relationships/hyperlink" Target="http://www.depts.ttu.edu/vpr/integrity/lessons-learned/"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hyperlink" Target="https://www.csb.gov/texas-tech-university-chemistry-lab-explosion/" TargetMode="External"/><Relationship Id="rId5" Type="http://schemas.openxmlformats.org/officeDocument/2006/relationships/hyperlink" Target="http://cenblog.org/the-safety-zone/" TargetMode="External"/><Relationship Id="rId4" Type="http://schemas.openxmlformats.org/officeDocument/2006/relationships/hyperlink" Target="https://pubs.acs.org/doi/full/10.1021/acs.analchem.6b0451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ituation_awarene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AE3D9D61-DB8F-7C44-A432-B76B7BC3A7C7}"/>
              </a:ext>
            </a:extLst>
          </p:cNvPr>
          <p:cNvSpPr>
            <a:spLocks noGrp="1" noChangeArrowheads="1"/>
          </p:cNvSpPr>
          <p:nvPr>
            <p:ph type="ftr" sz="quarter" idx="3"/>
          </p:nvPr>
        </p:nvSpPr>
        <p:spPr/>
        <p:txBody>
          <a:bodyPr/>
          <a:lstStyle/>
          <a:p>
            <a:r>
              <a:rPr lang="en-GB" altLang="en-US" sz="1200" dirty="0"/>
              <a:t>American Chemical Society</a:t>
            </a:r>
          </a:p>
        </p:txBody>
      </p:sp>
      <p:sp>
        <p:nvSpPr>
          <p:cNvPr id="8196" name="Rectangle 4">
            <a:extLst>
              <a:ext uri="{FF2B5EF4-FFF2-40B4-BE49-F238E27FC236}">
                <a16:creationId xmlns:a16="http://schemas.microsoft.com/office/drawing/2014/main" id="{6C8B4E6A-C0CB-DD4A-BB98-38D43CB868BC}"/>
              </a:ext>
            </a:extLst>
          </p:cNvPr>
          <p:cNvSpPr>
            <a:spLocks noGrp="1" noChangeArrowheads="1"/>
          </p:cNvSpPr>
          <p:nvPr>
            <p:ph type="ctrTitle"/>
          </p:nvPr>
        </p:nvSpPr>
        <p:spPr>
          <a:xfrm>
            <a:off x="611138" y="2204864"/>
            <a:ext cx="5761136" cy="2160240"/>
          </a:xfrm>
        </p:spPr>
        <p:txBody>
          <a:bodyPr anchor="t"/>
          <a:lstStyle/>
          <a:p>
            <a:r>
              <a:rPr lang="en-US" sz="2800" dirty="0"/>
              <a:t>DCHAS Laboratory Risk Assessment Teaching Materials</a:t>
            </a:r>
            <a:endParaRPr lang="en-GB" altLang="en-US" sz="2800" i="1" dirty="0"/>
          </a:p>
        </p:txBody>
      </p:sp>
      <p:sp>
        <p:nvSpPr>
          <p:cNvPr id="8197" name="Rectangle 5">
            <a:extLst>
              <a:ext uri="{FF2B5EF4-FFF2-40B4-BE49-F238E27FC236}">
                <a16:creationId xmlns:a16="http://schemas.microsoft.com/office/drawing/2014/main" id="{857E306C-CE81-AD44-8EED-E8E6F6C5D3A2}"/>
              </a:ext>
            </a:extLst>
          </p:cNvPr>
          <p:cNvSpPr>
            <a:spLocks noGrp="1" noChangeArrowheads="1"/>
          </p:cNvSpPr>
          <p:nvPr>
            <p:ph type="subTitle" idx="1"/>
          </p:nvPr>
        </p:nvSpPr>
        <p:spPr>
          <a:xfrm>
            <a:off x="489843" y="3645024"/>
            <a:ext cx="6003726" cy="2808312"/>
          </a:xfrm>
        </p:spPr>
        <p:txBody>
          <a:bodyPr/>
          <a:lstStyle/>
          <a:p>
            <a:r>
              <a:rPr lang="en-US" sz="2400" dirty="0"/>
              <a:t>Version 1.2</a:t>
            </a:r>
          </a:p>
          <a:p>
            <a:r>
              <a:rPr lang="en-US" sz="2400" dirty="0"/>
              <a:t>Developed by ACS DCHAS Risk Assessment Video Task Force</a:t>
            </a:r>
          </a:p>
          <a:p>
            <a:r>
              <a:rPr lang="en-US" sz="2400" dirty="0"/>
              <a:t>For more information, send comments and questions: </a:t>
            </a:r>
            <a:r>
              <a:rPr lang="en-US" sz="2400" dirty="0">
                <a:hlinkClick r:id="rId3"/>
              </a:rPr>
              <a:t>membership@dchas.org</a:t>
            </a:r>
            <a:endParaRPr lang="en-US" sz="2400" dirty="0"/>
          </a:p>
          <a:p>
            <a:r>
              <a:rPr lang="en-US" sz="2400"/>
              <a:t>November, </a:t>
            </a:r>
            <a:r>
              <a:rPr lang="en-US" sz="2400" dirty="0"/>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642869" cy="737707"/>
          </a:xfrm>
        </p:spPr>
        <p:txBody>
          <a:bodyPr anchor="t"/>
          <a:lstStyle/>
          <a:p>
            <a:r>
              <a:rPr lang="en-US" dirty="0"/>
              <a:t>Crossing the Road to the Lab Safely </a:t>
            </a:r>
            <a:br>
              <a:rPr lang="en-US" dirty="0"/>
            </a:br>
            <a:r>
              <a:rPr lang="en-US" dirty="0"/>
              <a:t>is the First Task of the Day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38797"/>
            <a:ext cx="4974016" cy="3247990"/>
          </a:xfrm>
          <a:prstGeom prst="rect">
            <a:avLst/>
          </a:prstGeom>
        </p:spPr>
      </p:pic>
      <p:sp>
        <p:nvSpPr>
          <p:cNvPr id="2" name="TextBox 1">
            <a:extLst>
              <a:ext uri="{FF2B5EF4-FFF2-40B4-BE49-F238E27FC236}">
                <a16:creationId xmlns:a16="http://schemas.microsoft.com/office/drawing/2014/main" id="{0C6C7DB8-3BEB-264E-96C4-EAE53600664E}"/>
              </a:ext>
            </a:extLst>
          </p:cNvPr>
          <p:cNvSpPr txBox="1"/>
          <p:nvPr/>
        </p:nvSpPr>
        <p:spPr>
          <a:xfrm>
            <a:off x="817564" y="4925379"/>
            <a:ext cx="7786884" cy="1200329"/>
          </a:xfrm>
          <a:prstGeom prst="rect">
            <a:avLst/>
          </a:prstGeom>
          <a:noFill/>
        </p:spPr>
        <p:txBody>
          <a:bodyPr wrap="square" rtlCol="0">
            <a:spAutoFit/>
          </a:bodyPr>
          <a:lstStyle/>
          <a:p>
            <a:r>
              <a:rPr lang="en-US" dirty="0"/>
              <a:t>Fortunately, we have experience with this question every day on the way to the lab. We know that the most dangerous part of the workday can be getting to work – in the United States, close to 100 people per day die in highway accidents.</a:t>
            </a:r>
          </a:p>
        </p:txBody>
      </p:sp>
    </p:spTree>
    <p:extLst>
      <p:ext uri="{BB962C8B-B14F-4D97-AF65-F5344CB8AC3E}">
        <p14:creationId xmlns:p14="http://schemas.microsoft.com/office/powerpoint/2010/main" val="168522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6562749" cy="1097747"/>
          </a:xfrm>
        </p:spPr>
        <p:txBody>
          <a:bodyPr anchor="t"/>
          <a:lstStyle/>
          <a:p>
            <a:r>
              <a:rPr lang="en-US" dirty="0"/>
              <a:t>Different Levels of Hazards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96752"/>
            <a:ext cx="3895582" cy="2059227"/>
          </a:xfrm>
          <a:prstGeom prst="rect">
            <a:avLst/>
          </a:prstGeom>
        </p:spPr>
      </p:pic>
      <p:pic>
        <p:nvPicPr>
          <p:cNvPr id="6" name="Picture 5">
            <a:extLst>
              <a:ext uri="{FF2B5EF4-FFF2-40B4-BE49-F238E27FC236}">
                <a16:creationId xmlns:a16="http://schemas.microsoft.com/office/drawing/2014/main" id="{530B3118-1A62-8648-99A4-FC28EFE7B3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92080" y="2996952"/>
            <a:ext cx="2659560" cy="1622857"/>
          </a:xfrm>
          <a:prstGeom prst="rect">
            <a:avLst/>
          </a:prstGeom>
        </p:spPr>
      </p:pic>
      <p:sp>
        <p:nvSpPr>
          <p:cNvPr id="2" name="TextBox 1">
            <a:extLst>
              <a:ext uri="{FF2B5EF4-FFF2-40B4-BE49-F238E27FC236}">
                <a16:creationId xmlns:a16="http://schemas.microsoft.com/office/drawing/2014/main" id="{8710F1A1-253C-D44F-B23B-24B7B40B1254}"/>
              </a:ext>
            </a:extLst>
          </p:cNvPr>
          <p:cNvSpPr txBox="1"/>
          <p:nvPr/>
        </p:nvSpPr>
        <p:spPr>
          <a:xfrm>
            <a:off x="817563" y="4947926"/>
            <a:ext cx="7745392" cy="1200329"/>
          </a:xfrm>
          <a:prstGeom prst="rect">
            <a:avLst/>
          </a:prstGeom>
          <a:noFill/>
        </p:spPr>
        <p:txBody>
          <a:bodyPr wrap="square" rtlCol="0">
            <a:spAutoFit/>
          </a:bodyPr>
          <a:lstStyle/>
          <a:p>
            <a:r>
              <a:rPr lang="en-US" dirty="0"/>
              <a:t>One reason that roads are dangerous is that there are many different hazards with different levels of risk involved in travel along them. Sometimes we forget that these different levels of risk require different precautions.</a:t>
            </a:r>
          </a:p>
        </p:txBody>
      </p:sp>
    </p:spTree>
    <p:extLst>
      <p:ext uri="{BB962C8B-B14F-4D97-AF65-F5344CB8AC3E}">
        <p14:creationId xmlns:p14="http://schemas.microsoft.com/office/powerpoint/2010/main" val="32958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Complacency Leads to Risk Blindness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7" y="1578325"/>
            <a:ext cx="4592987" cy="2806405"/>
          </a:xfrm>
          <a:prstGeom prst="rect">
            <a:avLst/>
          </a:prstGeom>
        </p:spPr>
      </p:pic>
      <p:sp>
        <p:nvSpPr>
          <p:cNvPr id="2" name="TextBox 1">
            <a:extLst>
              <a:ext uri="{FF2B5EF4-FFF2-40B4-BE49-F238E27FC236}">
                <a16:creationId xmlns:a16="http://schemas.microsoft.com/office/drawing/2014/main" id="{F6165E60-2F8F-DC4F-949D-F827535093F7}"/>
              </a:ext>
            </a:extLst>
          </p:cNvPr>
          <p:cNvSpPr txBox="1"/>
          <p:nvPr/>
        </p:nvSpPr>
        <p:spPr>
          <a:xfrm>
            <a:off x="817563" y="4962850"/>
            <a:ext cx="6720751" cy="923330"/>
          </a:xfrm>
          <a:prstGeom prst="rect">
            <a:avLst/>
          </a:prstGeom>
          <a:noFill/>
        </p:spPr>
        <p:txBody>
          <a:bodyPr wrap="none" rtlCol="0">
            <a:spAutoFit/>
          </a:bodyPr>
          <a:lstStyle/>
          <a:p>
            <a:r>
              <a:rPr lang="en-US" dirty="0"/>
              <a:t>This </a:t>
            </a:r>
            <a:r>
              <a:rPr lang="en-US" i="1" dirty="0"/>
              <a:t>“risk blindness” </a:t>
            </a:r>
            <a:r>
              <a:rPr lang="en-US" dirty="0"/>
              <a:t>occurs not only in traffic, but also in the lab.</a:t>
            </a:r>
          </a:p>
          <a:p>
            <a:endParaRPr lang="en-US" dirty="0"/>
          </a:p>
          <a:p>
            <a:r>
              <a:rPr lang="en-US" dirty="0"/>
              <a:t>How can we deal with this challenge?</a:t>
            </a:r>
          </a:p>
        </p:txBody>
      </p:sp>
    </p:spTree>
    <p:extLst>
      <p:ext uri="{BB962C8B-B14F-4D97-AF65-F5344CB8AC3E}">
        <p14:creationId xmlns:p14="http://schemas.microsoft.com/office/powerpoint/2010/main" val="280554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Risk Assessment Document</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08556"/>
            <a:ext cx="3895582" cy="2688759"/>
          </a:xfrm>
          <a:prstGeom prst="rect">
            <a:avLst/>
          </a:prstGeom>
        </p:spPr>
      </p:pic>
      <p:sp>
        <p:nvSpPr>
          <p:cNvPr id="2" name="TextBox 1">
            <a:extLst>
              <a:ext uri="{FF2B5EF4-FFF2-40B4-BE49-F238E27FC236}">
                <a16:creationId xmlns:a16="http://schemas.microsoft.com/office/drawing/2014/main" id="{24592FF4-3353-A645-9476-668F1583FC79}"/>
              </a:ext>
            </a:extLst>
          </p:cNvPr>
          <p:cNvSpPr txBox="1"/>
          <p:nvPr/>
        </p:nvSpPr>
        <p:spPr>
          <a:xfrm>
            <a:off x="817562" y="4891658"/>
            <a:ext cx="7714878" cy="1200329"/>
          </a:xfrm>
          <a:prstGeom prst="rect">
            <a:avLst/>
          </a:prstGeom>
          <a:noFill/>
        </p:spPr>
        <p:txBody>
          <a:bodyPr wrap="square" rtlCol="0">
            <a:spAutoFit/>
          </a:bodyPr>
          <a:lstStyle/>
          <a:p>
            <a:r>
              <a:rPr lang="en-US" dirty="0"/>
              <a:t>A key piece of managing “risk blindness” is a </a:t>
            </a:r>
            <a:r>
              <a:rPr lang="en-US" b="1" dirty="0">
                <a:solidFill>
                  <a:srgbClr val="C00000"/>
                </a:solidFill>
              </a:rPr>
              <a:t>laboratory risk assessment. </a:t>
            </a:r>
            <a:r>
              <a:rPr lang="en-US" dirty="0"/>
              <a:t>A risk assessment helps identify key parameters that indicate safety problems as your chemistry proceeds. The risk assessment can be organized around the </a:t>
            </a:r>
            <a:r>
              <a:rPr lang="en-US" b="1" dirty="0">
                <a:solidFill>
                  <a:srgbClr val="C00000"/>
                </a:solidFill>
              </a:rPr>
              <a:t>RAMP</a:t>
            </a:r>
            <a:r>
              <a:rPr lang="en-US" dirty="0"/>
              <a:t> paradigm.</a:t>
            </a:r>
          </a:p>
        </p:txBody>
      </p:sp>
      <p:pic>
        <p:nvPicPr>
          <p:cNvPr id="6" name="Picture 5">
            <a:extLst>
              <a:ext uri="{FF2B5EF4-FFF2-40B4-BE49-F238E27FC236}">
                <a16:creationId xmlns:a16="http://schemas.microsoft.com/office/drawing/2014/main" id="{A686BC94-A22B-1848-83C7-B3168A2008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80204" y="1844824"/>
            <a:ext cx="2715215" cy="2016224"/>
          </a:xfrm>
          <a:prstGeom prst="rect">
            <a:avLst/>
          </a:prstGeom>
        </p:spPr>
      </p:pic>
    </p:spTree>
    <p:extLst>
      <p:ext uri="{BB962C8B-B14F-4D97-AF65-F5344CB8AC3E}">
        <p14:creationId xmlns:p14="http://schemas.microsoft.com/office/powerpoint/2010/main" val="166682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64212" y="162718"/>
            <a:ext cx="5385900" cy="737708"/>
          </a:xfrm>
        </p:spPr>
        <p:txBody>
          <a:bodyPr anchor="t"/>
          <a:lstStyle/>
          <a:p>
            <a:r>
              <a:rPr lang="en-US" dirty="0"/>
              <a:t>The RAMP Process and Associated Information Tools </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97714" y="260648"/>
            <a:ext cx="2715215" cy="2016224"/>
          </a:xfrm>
          <a:prstGeom prst="rect">
            <a:avLst/>
          </a:prstGeom>
        </p:spPr>
      </p:pic>
      <p:sp>
        <p:nvSpPr>
          <p:cNvPr id="2" name="TextBox 1">
            <a:extLst>
              <a:ext uri="{FF2B5EF4-FFF2-40B4-BE49-F238E27FC236}">
                <a16:creationId xmlns:a16="http://schemas.microsoft.com/office/drawing/2014/main" id="{70181C6C-2852-6D42-AB48-7C77D33C8EAE}"/>
              </a:ext>
            </a:extLst>
          </p:cNvPr>
          <p:cNvSpPr txBox="1"/>
          <p:nvPr/>
        </p:nvSpPr>
        <p:spPr>
          <a:xfrm>
            <a:off x="566470" y="1108988"/>
            <a:ext cx="8319002" cy="5355312"/>
          </a:xfrm>
          <a:prstGeom prst="rect">
            <a:avLst/>
          </a:prstGeom>
          <a:noFill/>
        </p:spPr>
        <p:txBody>
          <a:bodyPr wrap="square" rtlCol="0">
            <a:spAutoFit/>
          </a:bodyPr>
          <a:lstStyle/>
          <a:p>
            <a:r>
              <a:rPr lang="en-US" b="1" dirty="0">
                <a:solidFill>
                  <a:srgbClr val="C00000"/>
                </a:solidFill>
              </a:rPr>
              <a:t>Recognize</a:t>
            </a:r>
          </a:p>
          <a:p>
            <a:r>
              <a:rPr lang="en-US" dirty="0"/>
              <a:t>- GHS information from the label and SDS</a:t>
            </a:r>
          </a:p>
          <a:p>
            <a:r>
              <a:rPr lang="en-US" dirty="0"/>
              <a:t>- Reactivity data from PubChem LCSS</a:t>
            </a:r>
          </a:p>
          <a:p>
            <a:r>
              <a:rPr lang="en-US" b="1" dirty="0">
                <a:solidFill>
                  <a:srgbClr val="C00000"/>
                </a:solidFill>
              </a:rPr>
              <a:t>Assess</a:t>
            </a:r>
          </a:p>
          <a:p>
            <a:r>
              <a:rPr lang="en-US" dirty="0"/>
              <a:t>- Write a detailed description of the work to be done</a:t>
            </a:r>
          </a:p>
          <a:p>
            <a:r>
              <a:rPr lang="en-US" dirty="0"/>
              <a:t>- Review GHS signal words of reactants and products</a:t>
            </a:r>
          </a:p>
          <a:p>
            <a:r>
              <a:rPr lang="en-US" dirty="0"/>
              <a:t>- Using hazard assessment methods from ACS web site</a:t>
            </a:r>
          </a:p>
          <a:p>
            <a:r>
              <a:rPr lang="en-US" b="1" dirty="0">
                <a:solidFill>
                  <a:srgbClr val="C00000"/>
                </a:solidFill>
              </a:rPr>
              <a:t>Manage</a:t>
            </a:r>
            <a:endParaRPr lang="en-US" dirty="0"/>
          </a:p>
          <a:p>
            <a:r>
              <a:rPr lang="en-US" dirty="0"/>
              <a:t>- Understand laboratory ventilation equipment and rates</a:t>
            </a:r>
          </a:p>
          <a:p>
            <a:r>
              <a:rPr lang="en-US" dirty="0"/>
              <a:t>- Use Personal Protective Equipment (gloves, eye protection, etc.) based on a risk assessment of likely scenarios and manufacturer’s compatibility guides</a:t>
            </a:r>
          </a:p>
          <a:p>
            <a:r>
              <a:rPr lang="en-US" b="1" dirty="0">
                <a:solidFill>
                  <a:srgbClr val="C00000"/>
                </a:solidFill>
              </a:rPr>
              <a:t>Prepare for Emergencies</a:t>
            </a:r>
          </a:p>
          <a:p>
            <a:r>
              <a:rPr lang="en-US" dirty="0"/>
              <a:t>- Identify the most likely scenarios</a:t>
            </a:r>
          </a:p>
          <a:p>
            <a:r>
              <a:rPr lang="en-US" dirty="0"/>
              <a:t>- Locate and understand how to use emergency equipment</a:t>
            </a:r>
          </a:p>
          <a:p>
            <a:r>
              <a:rPr lang="en-US" dirty="0"/>
              <a:t>- Review institutional emergency plans</a:t>
            </a:r>
          </a:p>
          <a:p>
            <a:r>
              <a:rPr lang="en-US" b="1" dirty="0">
                <a:solidFill>
                  <a:srgbClr val="C00000"/>
                </a:solidFill>
              </a:rPr>
              <a:t>Protect Your Neighbors and the Environment</a:t>
            </a:r>
          </a:p>
          <a:p>
            <a:r>
              <a:rPr lang="en-US" dirty="0"/>
              <a:t>- Manage lab wastes using institutional waste disposal services</a:t>
            </a:r>
          </a:p>
          <a:p>
            <a:r>
              <a:rPr lang="en-US" dirty="0"/>
              <a:t>- Consider Greener Chemistry opportunities</a:t>
            </a:r>
          </a:p>
          <a:p>
            <a:r>
              <a:rPr lang="en-US" dirty="0"/>
              <a:t>- Share your Lessons Learned from lab incidents</a:t>
            </a:r>
          </a:p>
        </p:txBody>
      </p:sp>
    </p:spTree>
    <p:extLst>
      <p:ext uri="{BB962C8B-B14F-4D97-AF65-F5344CB8AC3E}">
        <p14:creationId xmlns:p14="http://schemas.microsoft.com/office/powerpoint/2010/main" val="217315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i="1" dirty="0"/>
              <a:t>Recognize</a:t>
            </a:r>
            <a:r>
              <a:rPr lang="en-US" dirty="0"/>
              <a:t>: Hazard Identification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556555"/>
            <a:ext cx="3895582" cy="2594717"/>
          </a:xfrm>
          <a:prstGeom prst="rect">
            <a:avLst/>
          </a:prstGeom>
        </p:spPr>
      </p:pic>
      <p:sp>
        <p:nvSpPr>
          <p:cNvPr id="2" name="TextBox 1">
            <a:extLst>
              <a:ext uri="{FF2B5EF4-FFF2-40B4-BE49-F238E27FC236}">
                <a16:creationId xmlns:a16="http://schemas.microsoft.com/office/drawing/2014/main" id="{DFBFD223-30C4-C449-9E4B-B00EF729CC76}"/>
              </a:ext>
            </a:extLst>
          </p:cNvPr>
          <p:cNvSpPr txBox="1"/>
          <p:nvPr/>
        </p:nvSpPr>
        <p:spPr>
          <a:xfrm>
            <a:off x="755576" y="4707622"/>
            <a:ext cx="8208912" cy="1200329"/>
          </a:xfrm>
          <a:prstGeom prst="rect">
            <a:avLst/>
          </a:prstGeom>
          <a:noFill/>
        </p:spPr>
        <p:txBody>
          <a:bodyPr wrap="square" rtlCol="0">
            <a:spAutoFit/>
          </a:bodyPr>
          <a:lstStyle/>
          <a:p>
            <a:r>
              <a:rPr lang="en-US" b="1" dirty="0">
                <a:solidFill>
                  <a:srgbClr val="C00000"/>
                </a:solidFill>
              </a:rPr>
              <a:t>Recognizing hazards </a:t>
            </a:r>
            <a:r>
              <a:rPr lang="en-US" dirty="0"/>
              <a:t>requires a description of the process being assessed. The more detailed this description is, the better your risk assessment will be. Often, writing out the description will bring to mind hazards you aren’t consciously aware of after some experience in the lab.</a:t>
            </a:r>
          </a:p>
        </p:txBody>
      </p:sp>
    </p:spTree>
    <p:extLst>
      <p:ext uri="{BB962C8B-B14F-4D97-AF65-F5344CB8AC3E}">
        <p14:creationId xmlns:p14="http://schemas.microsoft.com/office/powerpoint/2010/main" val="11968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11560" y="457469"/>
            <a:ext cx="6805930" cy="692112"/>
          </a:xfrm>
        </p:spPr>
        <p:txBody>
          <a:bodyPr anchor="t"/>
          <a:lstStyle/>
          <a:p>
            <a:r>
              <a:rPr lang="en-US" i="1" dirty="0"/>
              <a:t>Assess</a:t>
            </a:r>
            <a:r>
              <a:rPr lang="en-US" dirty="0"/>
              <a:t>: Ranking Risks</a:t>
            </a:r>
            <a:br>
              <a:rPr lang="en-US" dirty="0"/>
            </a:br>
            <a:endParaRPr lang="en-US" dirty="0"/>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0343" y="1556791"/>
            <a:ext cx="3293657" cy="2026032"/>
          </a:xfrm>
          <a:prstGeom prst="rect">
            <a:avLst/>
          </a:prstGeom>
        </p:spPr>
      </p:pic>
      <p:sp>
        <p:nvSpPr>
          <p:cNvPr id="2" name="TextBox 1">
            <a:extLst>
              <a:ext uri="{FF2B5EF4-FFF2-40B4-BE49-F238E27FC236}">
                <a16:creationId xmlns:a16="http://schemas.microsoft.com/office/drawing/2014/main" id="{DCBEDA47-D74D-B645-89A8-FBEA33C00BEA}"/>
              </a:ext>
            </a:extLst>
          </p:cNvPr>
          <p:cNvSpPr txBox="1"/>
          <p:nvPr/>
        </p:nvSpPr>
        <p:spPr>
          <a:xfrm>
            <a:off x="611560" y="1052736"/>
            <a:ext cx="5400600" cy="5355312"/>
          </a:xfrm>
          <a:prstGeom prst="rect">
            <a:avLst/>
          </a:prstGeom>
          <a:noFill/>
        </p:spPr>
        <p:txBody>
          <a:bodyPr wrap="square" rtlCol="0">
            <a:spAutoFit/>
          </a:bodyPr>
          <a:lstStyle/>
          <a:p>
            <a:r>
              <a:rPr lang="en-US" dirty="0"/>
              <a:t>Once you have a list of the hazards associated with the process, you need to </a:t>
            </a:r>
            <a:r>
              <a:rPr lang="en-US" b="1" dirty="0">
                <a:solidFill>
                  <a:srgbClr val="C00000"/>
                </a:solidFill>
              </a:rPr>
              <a:t>assess</a:t>
            </a:r>
            <a:r>
              <a:rPr lang="en-US" dirty="0"/>
              <a:t> and </a:t>
            </a:r>
            <a:r>
              <a:rPr lang="en-US" b="1" dirty="0">
                <a:solidFill>
                  <a:srgbClr val="C00000"/>
                </a:solidFill>
              </a:rPr>
              <a:t>prioritize</a:t>
            </a:r>
            <a:r>
              <a:rPr lang="en-US" dirty="0"/>
              <a:t> those hazards based on the level of risks they present. This can get complicated because there are two elements of this risk: the </a:t>
            </a:r>
            <a:r>
              <a:rPr lang="en-US" i="1" dirty="0">
                <a:solidFill>
                  <a:srgbClr val="C00000"/>
                </a:solidFill>
              </a:rPr>
              <a:t>likelihood of the risk occurring </a:t>
            </a:r>
            <a:r>
              <a:rPr lang="en-US" dirty="0"/>
              <a:t>and the </a:t>
            </a:r>
            <a:r>
              <a:rPr lang="en-US" i="1" dirty="0">
                <a:solidFill>
                  <a:srgbClr val="C00000"/>
                </a:solidFill>
              </a:rPr>
              <a:t>consequence of this event</a:t>
            </a:r>
            <a:r>
              <a:rPr lang="en-US" dirty="0"/>
              <a:t>. </a:t>
            </a:r>
          </a:p>
          <a:p>
            <a:endParaRPr lang="en-US" dirty="0"/>
          </a:p>
          <a:p>
            <a:r>
              <a:rPr lang="en-US" dirty="0"/>
              <a:t>For example, one of the most frequent laboratory accidents is cuts from </a:t>
            </a:r>
            <a:r>
              <a:rPr lang="en-US" i="1" dirty="0">
                <a:solidFill>
                  <a:srgbClr val="C00000"/>
                </a:solidFill>
              </a:rPr>
              <a:t>broken glassware</a:t>
            </a:r>
            <a:r>
              <a:rPr lang="en-US" dirty="0"/>
              <a:t>; however, these may not require treatment beyond first aid. Comparing the importance of this hazard with the less common, but larger risk, of a laboratory fire due to a solvent leak from a </a:t>
            </a:r>
            <a:r>
              <a:rPr lang="en-US" dirty="0" err="1"/>
              <a:t>rotovap</a:t>
            </a:r>
            <a:r>
              <a:rPr lang="en-US" dirty="0"/>
              <a:t> will require careful thought. </a:t>
            </a:r>
          </a:p>
          <a:p>
            <a:endParaRPr lang="en-US" dirty="0">
              <a:solidFill>
                <a:srgbClr val="C00000"/>
              </a:solidFill>
            </a:endParaRPr>
          </a:p>
          <a:p>
            <a:r>
              <a:rPr lang="en-US" dirty="0">
                <a:solidFill>
                  <a:srgbClr val="C00000"/>
                </a:solidFill>
              </a:rPr>
              <a:t>Discuss these risks </a:t>
            </a:r>
            <a:r>
              <a:rPr lang="en-US" dirty="0"/>
              <a:t>with other people in your lab group and your organization’s safety professionals to help everyone understand what the labs safety expectations are.</a:t>
            </a:r>
          </a:p>
        </p:txBody>
      </p:sp>
      <p:pic>
        <p:nvPicPr>
          <p:cNvPr id="6" name="Picture 5">
            <a:extLst>
              <a:ext uri="{FF2B5EF4-FFF2-40B4-BE49-F238E27FC236}">
                <a16:creationId xmlns:a16="http://schemas.microsoft.com/office/drawing/2014/main" id="{403AEB82-DA31-0148-AB26-9D90DF2D7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6176" y="4005064"/>
            <a:ext cx="2287786" cy="1739935"/>
          </a:xfrm>
          <a:prstGeom prst="rect">
            <a:avLst/>
          </a:prstGeom>
        </p:spPr>
      </p:pic>
    </p:spTree>
    <p:extLst>
      <p:ext uri="{BB962C8B-B14F-4D97-AF65-F5344CB8AC3E}">
        <p14:creationId xmlns:p14="http://schemas.microsoft.com/office/powerpoint/2010/main" val="325042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29499" y="400314"/>
            <a:ext cx="6562749" cy="1097747"/>
          </a:xfrm>
        </p:spPr>
        <p:txBody>
          <a:bodyPr anchor="t"/>
          <a:lstStyle/>
          <a:p>
            <a:r>
              <a:rPr lang="en-US" i="1" dirty="0"/>
              <a:t>Manage</a:t>
            </a:r>
            <a:r>
              <a:rPr lang="en-US" dirty="0"/>
              <a:t>: Identify Precautions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73616" y="1325204"/>
            <a:ext cx="2876662" cy="1769525"/>
          </a:xfrm>
          <a:prstGeom prst="rect">
            <a:avLst/>
          </a:prstGeom>
        </p:spPr>
      </p:pic>
      <p:sp>
        <p:nvSpPr>
          <p:cNvPr id="2" name="TextBox 1">
            <a:extLst>
              <a:ext uri="{FF2B5EF4-FFF2-40B4-BE49-F238E27FC236}">
                <a16:creationId xmlns:a16="http://schemas.microsoft.com/office/drawing/2014/main" id="{DCBEDA47-D74D-B645-89A8-FBEA33C00BEA}"/>
              </a:ext>
            </a:extLst>
          </p:cNvPr>
          <p:cNvSpPr txBox="1"/>
          <p:nvPr/>
        </p:nvSpPr>
        <p:spPr>
          <a:xfrm>
            <a:off x="502324" y="1052736"/>
            <a:ext cx="5869876" cy="4801314"/>
          </a:xfrm>
          <a:prstGeom prst="rect">
            <a:avLst/>
          </a:prstGeom>
          <a:noFill/>
        </p:spPr>
        <p:txBody>
          <a:bodyPr wrap="square" rtlCol="0">
            <a:spAutoFit/>
          </a:bodyPr>
          <a:lstStyle/>
          <a:p>
            <a:r>
              <a:rPr lang="en-US" dirty="0"/>
              <a:t>A </a:t>
            </a:r>
            <a:r>
              <a:rPr lang="en-US" b="1" i="1" dirty="0">
                <a:solidFill>
                  <a:srgbClr val="C00000"/>
                </a:solidFill>
              </a:rPr>
              <a:t>safety management system </a:t>
            </a:r>
            <a:r>
              <a:rPr lang="en-US" dirty="0"/>
              <a:t>will take advantage of interconnected methods to control these risks. The precedence for choosing among these techniques is outlined by the </a:t>
            </a:r>
            <a:r>
              <a:rPr lang="en-US" b="1" i="1" dirty="0">
                <a:solidFill>
                  <a:srgbClr val="C00000"/>
                </a:solidFill>
              </a:rPr>
              <a:t>“Hierarchy of Controls”. </a:t>
            </a:r>
            <a:r>
              <a:rPr lang="en-US" i="1" dirty="0"/>
              <a:t>Note that the combination of management controls best suited for a particular process is likely to vary from lab to lab.</a:t>
            </a:r>
            <a:endParaRPr lang="en-US" b="1" i="1" dirty="0">
              <a:solidFill>
                <a:srgbClr val="C00000"/>
              </a:solidFill>
            </a:endParaRPr>
          </a:p>
          <a:p>
            <a:endParaRPr lang="en-US" dirty="0"/>
          </a:p>
          <a:p>
            <a:r>
              <a:rPr lang="en-US" dirty="0"/>
              <a:t>For example, we can avoid using respirators</a:t>
            </a:r>
            <a:r>
              <a:rPr lang="en-US" b="1" dirty="0"/>
              <a:t> </a:t>
            </a:r>
            <a:r>
              <a:rPr lang="en-US" dirty="0"/>
              <a:t>as </a:t>
            </a:r>
            <a:r>
              <a:rPr lang="en-US" dirty="0">
                <a:solidFill>
                  <a:srgbClr val="C00000"/>
                </a:solidFill>
              </a:rPr>
              <a:t>Personal Protective Equipment </a:t>
            </a:r>
            <a:r>
              <a:rPr lang="en-US" dirty="0"/>
              <a:t>in the laboratory by using </a:t>
            </a:r>
            <a:r>
              <a:rPr lang="en-US" dirty="0">
                <a:solidFill>
                  <a:srgbClr val="C00000"/>
                </a:solidFill>
              </a:rPr>
              <a:t>engineering controls</a:t>
            </a:r>
            <a:r>
              <a:rPr lang="en-US" dirty="0"/>
              <a:t>, such as fume hoods and general lab ventilation, to control chemical vapors and thus worker exposure levels. </a:t>
            </a:r>
          </a:p>
          <a:p>
            <a:endParaRPr lang="en-US" dirty="0"/>
          </a:p>
          <a:p>
            <a:r>
              <a:rPr lang="en-US" dirty="0"/>
              <a:t>However, in some cases, such as in cleaning a chemical spill, we might need to use a respirator when we are unable to control exposure using engineering or administrative controls. </a:t>
            </a:r>
          </a:p>
        </p:txBody>
      </p:sp>
      <p:pic>
        <p:nvPicPr>
          <p:cNvPr id="8" name="Picture 7">
            <a:extLst>
              <a:ext uri="{FF2B5EF4-FFF2-40B4-BE49-F238E27FC236}">
                <a16:creationId xmlns:a16="http://schemas.microsoft.com/office/drawing/2014/main" id="{294A78B3-8BDD-E049-8061-8C21A4005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280" y="3789877"/>
            <a:ext cx="2257185" cy="1511332"/>
          </a:xfrm>
          <a:prstGeom prst="rect">
            <a:avLst/>
          </a:prstGeom>
        </p:spPr>
      </p:pic>
    </p:spTree>
    <p:extLst>
      <p:ext uri="{BB962C8B-B14F-4D97-AF65-F5344CB8AC3E}">
        <p14:creationId xmlns:p14="http://schemas.microsoft.com/office/powerpoint/2010/main" val="101960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29499" y="400315"/>
            <a:ext cx="8290973" cy="508406"/>
          </a:xfrm>
        </p:spPr>
        <p:txBody>
          <a:bodyPr anchor="t"/>
          <a:lstStyle/>
          <a:p>
            <a:r>
              <a:rPr lang="en-US" i="1" dirty="0"/>
              <a:t>Prepare for Emergencies</a:t>
            </a:r>
            <a:endParaRPr lang="en-US" dirty="0"/>
          </a:p>
        </p:txBody>
      </p:sp>
      <p:pic>
        <p:nvPicPr>
          <p:cNvPr id="4" name="Picture 3">
            <a:extLst>
              <a:ext uri="{FF2B5EF4-FFF2-40B4-BE49-F238E27FC236}">
                <a16:creationId xmlns:a16="http://schemas.microsoft.com/office/drawing/2014/main" id="{1E28DBC5-49FC-F341-8980-EE8E7225A0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24328" y="2072097"/>
            <a:ext cx="1439277" cy="1728192"/>
          </a:xfrm>
          <a:prstGeom prst="rect">
            <a:avLst/>
          </a:prstGeom>
        </p:spPr>
      </p:pic>
      <p:sp>
        <p:nvSpPr>
          <p:cNvPr id="9" name="TextBox 8">
            <a:extLst>
              <a:ext uri="{FF2B5EF4-FFF2-40B4-BE49-F238E27FC236}">
                <a16:creationId xmlns:a16="http://schemas.microsoft.com/office/drawing/2014/main" id="{1DF37D18-A5C9-FF4A-BCBC-223B155E98C3}"/>
              </a:ext>
            </a:extLst>
          </p:cNvPr>
          <p:cNvSpPr txBox="1"/>
          <p:nvPr/>
        </p:nvSpPr>
        <p:spPr>
          <a:xfrm>
            <a:off x="523316" y="845634"/>
            <a:ext cx="7001012" cy="5078313"/>
          </a:xfrm>
          <a:prstGeom prst="rect">
            <a:avLst/>
          </a:prstGeom>
          <a:noFill/>
        </p:spPr>
        <p:txBody>
          <a:bodyPr wrap="square" rtlCol="0">
            <a:spAutoFit/>
          </a:bodyPr>
          <a:lstStyle/>
          <a:p>
            <a:r>
              <a:rPr lang="en-US" dirty="0"/>
              <a:t>Working with hazardous chemicals presents the risk of a variety of emergencies in the lab. Unexpected events such as </a:t>
            </a:r>
            <a:r>
              <a:rPr lang="en-US" dirty="0">
                <a:solidFill>
                  <a:srgbClr val="C00000"/>
                </a:solidFill>
              </a:rPr>
              <a:t>fires</a:t>
            </a:r>
            <a:r>
              <a:rPr lang="en-US" dirty="0"/>
              <a:t>, </a:t>
            </a:r>
            <a:r>
              <a:rPr lang="en-US" dirty="0">
                <a:solidFill>
                  <a:srgbClr val="C00000"/>
                </a:solidFill>
              </a:rPr>
              <a:t>medical emergencies</a:t>
            </a:r>
            <a:r>
              <a:rPr lang="en-US" dirty="0"/>
              <a:t> and </a:t>
            </a:r>
            <a:r>
              <a:rPr lang="en-US" dirty="0">
                <a:solidFill>
                  <a:srgbClr val="C00000"/>
                </a:solidFill>
              </a:rPr>
              <a:t>leaks and spills of hazardous chemicals </a:t>
            </a:r>
            <a:r>
              <a:rPr lang="en-US" dirty="0"/>
              <a:t>can arise quickly.</a:t>
            </a:r>
          </a:p>
          <a:p>
            <a:endParaRPr lang="en-US" dirty="0"/>
          </a:p>
          <a:p>
            <a:r>
              <a:rPr lang="en-US" dirty="0"/>
              <a:t>Consult your local emergency plan to be sure you understand their capabilities and expectations, but to protect yourself and others, you should seek help when you’re not sure what to do. </a:t>
            </a:r>
            <a:r>
              <a:rPr lang="en-US" dirty="0">
                <a:solidFill>
                  <a:srgbClr val="C00000"/>
                </a:solidFill>
              </a:rPr>
              <a:t>When in doubt, call 911 for immediate help</a:t>
            </a:r>
            <a:r>
              <a:rPr lang="en-US" dirty="0"/>
              <a:t>. Know where to find and how to use emergency equipment such as eyewashes, safety showers and fire extinguishers.</a:t>
            </a:r>
          </a:p>
          <a:p>
            <a:endParaRPr lang="en-US" dirty="0"/>
          </a:p>
          <a:p>
            <a:r>
              <a:rPr lang="en-US" dirty="0"/>
              <a:t>After an incident, the lab supervisor should lead a friendly review of the event to identify changes the event suggests should be made. If the emergency is an unusual one, share it with your colleagues when you publish your scientific results to help them share in your learning as well (see the </a:t>
            </a:r>
            <a:r>
              <a:rPr lang="en-US" i="1" dirty="0"/>
              <a:t>Analytical Chemistry </a:t>
            </a:r>
            <a:r>
              <a:rPr lang="en-US" dirty="0"/>
              <a:t>editorial at </a:t>
            </a:r>
          </a:p>
          <a:p>
            <a:r>
              <a:rPr lang="en-US" dirty="0"/>
              <a:t>for more information about this expectation).</a:t>
            </a:r>
          </a:p>
        </p:txBody>
      </p:sp>
    </p:spTree>
    <p:extLst>
      <p:ext uri="{BB962C8B-B14F-4D97-AF65-F5344CB8AC3E}">
        <p14:creationId xmlns:p14="http://schemas.microsoft.com/office/powerpoint/2010/main" val="388366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Process Parameters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525207"/>
            <a:ext cx="4974016" cy="2688759"/>
          </a:xfrm>
          <a:prstGeom prst="rect">
            <a:avLst/>
          </a:prstGeom>
        </p:spPr>
      </p:pic>
      <p:sp>
        <p:nvSpPr>
          <p:cNvPr id="2" name="TextBox 1">
            <a:extLst>
              <a:ext uri="{FF2B5EF4-FFF2-40B4-BE49-F238E27FC236}">
                <a16:creationId xmlns:a16="http://schemas.microsoft.com/office/drawing/2014/main" id="{20714479-A39A-3E44-BCDA-0351EEA5D3F0}"/>
              </a:ext>
            </a:extLst>
          </p:cNvPr>
          <p:cNvSpPr txBox="1"/>
          <p:nvPr/>
        </p:nvSpPr>
        <p:spPr>
          <a:xfrm>
            <a:off x="817562" y="4738968"/>
            <a:ext cx="8002909" cy="1200329"/>
          </a:xfrm>
          <a:prstGeom prst="rect">
            <a:avLst/>
          </a:prstGeom>
          <a:noFill/>
        </p:spPr>
        <p:txBody>
          <a:bodyPr wrap="square" rtlCol="0">
            <a:spAutoFit/>
          </a:bodyPr>
          <a:lstStyle/>
          <a:p>
            <a:r>
              <a:rPr lang="en-US" dirty="0"/>
              <a:t>In addition to the </a:t>
            </a:r>
            <a:r>
              <a:rPr lang="en-US" i="1" dirty="0"/>
              <a:t>chemical hazards </a:t>
            </a:r>
            <a:r>
              <a:rPr lang="en-US" dirty="0"/>
              <a:t>identified by the GHS designations, </a:t>
            </a:r>
            <a:r>
              <a:rPr lang="en-US" i="1" dirty="0"/>
              <a:t>process hazards </a:t>
            </a:r>
            <a:r>
              <a:rPr lang="en-US" dirty="0"/>
              <a:t>such as temperature, pressure and chemical reactivities need to be considered in the risk assessment. This assessment can also identify critical control points for scientific aspects of your work.</a:t>
            </a:r>
          </a:p>
        </p:txBody>
      </p:sp>
    </p:spTree>
    <p:extLst>
      <p:ext uri="{BB962C8B-B14F-4D97-AF65-F5344CB8AC3E}">
        <p14:creationId xmlns:p14="http://schemas.microsoft.com/office/powerpoint/2010/main" val="169383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5E1A7A-BE51-304A-92F0-B3583F6AF1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55015" y="459044"/>
            <a:ext cx="1434770" cy="1065410"/>
          </a:xfrm>
          <a:prstGeom prst="rect">
            <a:avLst/>
          </a:prstGeom>
        </p:spPr>
      </p:pic>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27584" y="404664"/>
            <a:ext cx="7354837" cy="593691"/>
          </a:xfrm>
        </p:spPr>
        <p:txBody>
          <a:bodyPr anchor="t"/>
          <a:lstStyle/>
          <a:p>
            <a:r>
              <a:rPr lang="en-US" dirty="0"/>
              <a:t>Purpose of this PowerPoint file</a:t>
            </a:r>
          </a:p>
        </p:txBody>
      </p:sp>
      <p:sp>
        <p:nvSpPr>
          <p:cNvPr id="2053" name="Rectangle 5">
            <a:extLst>
              <a:ext uri="{FF2B5EF4-FFF2-40B4-BE49-F238E27FC236}">
                <a16:creationId xmlns:a16="http://schemas.microsoft.com/office/drawing/2014/main" id="{721FE388-5375-AF47-9DEC-122C6BC7C160}"/>
              </a:ext>
            </a:extLst>
          </p:cNvPr>
          <p:cNvSpPr>
            <a:spLocks noGrp="1" noChangeArrowheads="1"/>
          </p:cNvSpPr>
          <p:nvPr>
            <p:ph type="body" idx="1"/>
          </p:nvPr>
        </p:nvSpPr>
        <p:spPr>
          <a:xfrm>
            <a:off x="827584" y="998355"/>
            <a:ext cx="7354838" cy="5256585"/>
          </a:xfrm>
        </p:spPr>
        <p:txBody>
          <a:bodyPr/>
          <a:lstStyle/>
          <a:p>
            <a:pPr marL="0" indent="0">
              <a:buNone/>
            </a:pPr>
            <a:r>
              <a:rPr lang="en-US" sz="2000" b="1" dirty="0"/>
              <a:t>The Goal </a:t>
            </a:r>
            <a:r>
              <a:rPr lang="en-US" sz="2000" dirty="0"/>
              <a:t>of this file is to support discussions that use the DCHAS risk assessment video as a teaching tool for laboratory workers who work with hazardous chemicals. It is not a complete lab safety training program unto itself. </a:t>
            </a:r>
            <a:r>
              <a:rPr lang="en-US" sz="2000" b="1" i="1" dirty="0"/>
              <a:t>It is expected that users will adapt the content of this file to the needs of the audience </a:t>
            </a:r>
            <a:r>
              <a:rPr lang="en-US" sz="2000" b="1" i="1"/>
              <a:t>that they are </a:t>
            </a:r>
            <a:r>
              <a:rPr lang="en-US" sz="2000" b="1" i="1" dirty="0"/>
              <a:t>addressing.</a:t>
            </a:r>
          </a:p>
          <a:p>
            <a:pPr marL="0" indent="0">
              <a:buNone/>
            </a:pPr>
            <a:r>
              <a:rPr lang="en-US" sz="2000" b="1" dirty="0"/>
              <a:t>Intended Audience</a:t>
            </a:r>
            <a:r>
              <a:rPr lang="en-US" sz="2000" dirty="0"/>
              <a:t>: workers in and supervisors of </a:t>
            </a:r>
            <a:r>
              <a:rPr lang="en-US" sz="2000" i="1" dirty="0"/>
              <a:t>research labs </a:t>
            </a:r>
            <a:r>
              <a:rPr lang="en-US" sz="2000" dirty="0"/>
              <a:t>who have hands on responsibilities for using and overseeing evolving chemistries.</a:t>
            </a:r>
          </a:p>
          <a:p>
            <a:pPr marL="0" indent="0">
              <a:buNone/>
            </a:pPr>
            <a:r>
              <a:rPr lang="en-US" sz="2000" b="1" dirty="0"/>
              <a:t>When: </a:t>
            </a:r>
            <a:r>
              <a:rPr lang="en-US" sz="2000" dirty="0"/>
              <a:t>This </a:t>
            </a:r>
            <a:r>
              <a:rPr lang="en-US" sz="2000" dirty="0" err="1"/>
              <a:t>powerpoint</a:t>
            </a:r>
            <a:r>
              <a:rPr lang="en-US" sz="2000" dirty="0"/>
              <a:t> file and notes support initial training of lab workers; the video itself is designed for reminder training.</a:t>
            </a:r>
          </a:p>
          <a:p>
            <a:pPr marL="0" indent="0">
              <a:buNone/>
            </a:pPr>
            <a:r>
              <a:rPr lang="en-US" sz="2000" b="1" dirty="0"/>
              <a:t>Where: </a:t>
            </a:r>
            <a:r>
              <a:rPr lang="en-US" sz="2000" dirty="0"/>
              <a:t>The primary audience for these resources is  academic laboratories which include workers with  a variety of experience levels. </a:t>
            </a:r>
            <a:r>
              <a:rPr lang="en-US" sz="2000" b="1" dirty="0"/>
              <a:t>Why:</a:t>
            </a:r>
            <a:r>
              <a:rPr lang="en-US" sz="2000" dirty="0"/>
              <a:t> support improved risk assessment planning and then situational awareness as chemistry proceeds</a:t>
            </a:r>
          </a:p>
        </p:txBody>
      </p:sp>
    </p:spTree>
    <p:extLst>
      <p:ext uri="{BB962C8B-B14F-4D97-AF65-F5344CB8AC3E}">
        <p14:creationId xmlns:p14="http://schemas.microsoft.com/office/powerpoint/2010/main" val="32080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 calcmode="lin" valueType="num">
                                      <p:cBhvr additive="base">
                                        <p:cTn id="11"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 calcmode="lin" valueType="num">
                                      <p:cBhvr additive="base">
                                        <p:cTn id="15"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 calcmode="lin" valueType="num">
                                      <p:cBhvr additive="base">
                                        <p:cTn id="19"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98853" cy="449676"/>
          </a:xfrm>
        </p:spPr>
        <p:txBody>
          <a:bodyPr anchor="t"/>
          <a:lstStyle/>
          <a:p>
            <a:r>
              <a:rPr lang="en-US" dirty="0"/>
              <a:t>Why a Risk Assessment?</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124744"/>
            <a:ext cx="3478982" cy="2440378"/>
          </a:xfrm>
          <a:prstGeom prst="rect">
            <a:avLst/>
          </a:prstGeom>
        </p:spPr>
      </p:pic>
      <p:sp>
        <p:nvSpPr>
          <p:cNvPr id="2" name="TextBox 1">
            <a:extLst>
              <a:ext uri="{FF2B5EF4-FFF2-40B4-BE49-F238E27FC236}">
                <a16:creationId xmlns:a16="http://schemas.microsoft.com/office/drawing/2014/main" id="{1D7C625F-CF79-234A-8D90-2DC941907878}"/>
              </a:ext>
            </a:extLst>
          </p:cNvPr>
          <p:cNvSpPr txBox="1"/>
          <p:nvPr/>
        </p:nvSpPr>
        <p:spPr>
          <a:xfrm>
            <a:off x="683568" y="3733709"/>
            <a:ext cx="8100173" cy="2862322"/>
          </a:xfrm>
          <a:prstGeom prst="rect">
            <a:avLst/>
          </a:prstGeom>
          <a:noFill/>
        </p:spPr>
        <p:txBody>
          <a:bodyPr wrap="square" rtlCol="0">
            <a:spAutoFit/>
          </a:bodyPr>
          <a:lstStyle/>
          <a:p>
            <a:r>
              <a:rPr lang="en-US" dirty="0"/>
              <a:t>Not everyone appreciates the scientific and safety value of a careful risk assessment. For example, the ACS Strategic Plan notes that: </a:t>
            </a:r>
            <a:r>
              <a:rPr lang="en-US" i="1" dirty="0"/>
              <a:t>“Despite increasing awareness of the importance of having an active safety culture in the workplace, </a:t>
            </a:r>
            <a:r>
              <a:rPr lang="en-US" b="1" i="1" dirty="0"/>
              <a:t>some practitioners see safety as interfering with success</a:t>
            </a:r>
            <a:r>
              <a:rPr lang="en-US" i="1" dirty="0"/>
              <a:t>.”</a:t>
            </a:r>
          </a:p>
          <a:p>
            <a:endParaRPr lang="en-US" i="1" dirty="0"/>
          </a:p>
          <a:p>
            <a:r>
              <a:rPr lang="en-US" dirty="0"/>
              <a:t>It is important to recognize the lack of a risk assessment imperils not only the scientist and their colleagues, but also the science they are working on. Following are some real life examples where a more complete risk assessment would have saved personal and scientific harm.</a:t>
            </a:r>
          </a:p>
          <a:p>
            <a:endParaRPr lang="en-US" dirty="0"/>
          </a:p>
        </p:txBody>
      </p:sp>
    </p:spTree>
    <p:extLst>
      <p:ext uri="{BB962C8B-B14F-4D97-AF65-F5344CB8AC3E}">
        <p14:creationId xmlns:p14="http://schemas.microsoft.com/office/powerpoint/2010/main" val="332361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570861" cy="665700"/>
          </a:xfrm>
        </p:spPr>
        <p:txBody>
          <a:bodyPr anchor="t"/>
          <a:lstStyle/>
          <a:p>
            <a:r>
              <a:rPr lang="en-US" dirty="0"/>
              <a:t>Fallacy 1: Solvents Aren’t Chemicals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24744"/>
            <a:ext cx="4816587" cy="2893041"/>
          </a:xfrm>
          <a:prstGeom prst="rect">
            <a:avLst/>
          </a:prstGeom>
        </p:spPr>
      </p:pic>
      <p:sp>
        <p:nvSpPr>
          <p:cNvPr id="3" name="TextBox 2">
            <a:extLst>
              <a:ext uri="{FF2B5EF4-FFF2-40B4-BE49-F238E27FC236}">
                <a16:creationId xmlns:a16="http://schemas.microsoft.com/office/drawing/2014/main" id="{FF01F32C-E2F9-1A43-A43F-8B649BB2D671}"/>
              </a:ext>
            </a:extLst>
          </p:cNvPr>
          <p:cNvSpPr txBox="1"/>
          <p:nvPr/>
        </p:nvSpPr>
        <p:spPr>
          <a:xfrm>
            <a:off x="703562" y="3879130"/>
            <a:ext cx="8116910" cy="2308324"/>
          </a:xfrm>
          <a:prstGeom prst="rect">
            <a:avLst/>
          </a:prstGeom>
          <a:noFill/>
        </p:spPr>
        <p:txBody>
          <a:bodyPr wrap="square" rtlCol="0">
            <a:spAutoFit/>
          </a:bodyPr>
          <a:lstStyle/>
          <a:p>
            <a:r>
              <a:rPr lang="en-US" dirty="0"/>
              <a:t>Some chemists overlook the hazards of solvents as they plan their work. </a:t>
            </a:r>
            <a:r>
              <a:rPr lang="en-US" i="1" dirty="0"/>
              <a:t>A substitution that may seem trivial at the scientific level can have serious safety and science implications. </a:t>
            </a:r>
            <a:r>
              <a:rPr lang="en-US" dirty="0"/>
              <a:t>One such incident involved the use of PEG in a procedure. This led to an explosion which destroyed the experiment and the fume hood. The scientist suffered significant injuries, but was not permanently injured. The complete description of this incident can be found at </a:t>
            </a:r>
            <a:r>
              <a:rPr lang="en-US" dirty="0">
                <a:hlinkClick r:id="rId3"/>
              </a:rPr>
              <a:t>http://</a:t>
            </a:r>
            <a:r>
              <a:rPr lang="en-US" dirty="0" err="1">
                <a:hlinkClick r:id="rId3"/>
              </a:rPr>
              <a:t>cenblog.org</a:t>
            </a:r>
            <a:r>
              <a:rPr lang="en-US" dirty="0">
                <a:hlinkClick r:id="rId3"/>
              </a:rPr>
              <a:t>/the-safety-zone/2014/07/more-details-on-the-university-of-minnesota-explosion-and-response/</a:t>
            </a:r>
            <a:endParaRPr lang="en-US" dirty="0"/>
          </a:p>
        </p:txBody>
      </p:sp>
    </p:spTree>
    <p:extLst>
      <p:ext uri="{BB962C8B-B14F-4D97-AF65-F5344CB8AC3E}">
        <p14:creationId xmlns:p14="http://schemas.microsoft.com/office/powerpoint/2010/main" val="10360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33834" y="218500"/>
            <a:ext cx="8326437" cy="1107753"/>
          </a:xfrm>
        </p:spPr>
        <p:txBody>
          <a:bodyPr anchor="t"/>
          <a:lstStyle/>
          <a:p>
            <a:r>
              <a:rPr lang="en-US" dirty="0"/>
              <a:t>Fallacy 2: I’m Safe Because I’m Working with Small Quantities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228" y="953109"/>
            <a:ext cx="4723647" cy="2736304"/>
          </a:xfrm>
          <a:prstGeom prst="rect">
            <a:avLst/>
          </a:prstGeom>
        </p:spPr>
      </p:pic>
      <p:sp>
        <p:nvSpPr>
          <p:cNvPr id="2" name="TextBox 1">
            <a:extLst>
              <a:ext uri="{FF2B5EF4-FFF2-40B4-BE49-F238E27FC236}">
                <a16:creationId xmlns:a16="http://schemas.microsoft.com/office/drawing/2014/main" id="{738FB8F5-5FBB-3C44-9E27-4185B8611A1D}"/>
              </a:ext>
            </a:extLst>
          </p:cNvPr>
          <p:cNvSpPr txBox="1"/>
          <p:nvPr/>
        </p:nvSpPr>
        <p:spPr>
          <a:xfrm>
            <a:off x="655869" y="3784195"/>
            <a:ext cx="8074917" cy="2862322"/>
          </a:xfrm>
          <a:prstGeom prst="rect">
            <a:avLst/>
          </a:prstGeom>
          <a:noFill/>
        </p:spPr>
        <p:txBody>
          <a:bodyPr wrap="square" rtlCol="0">
            <a:spAutoFit/>
          </a:bodyPr>
          <a:lstStyle/>
          <a:p>
            <a:r>
              <a:rPr lang="en-US" dirty="0"/>
              <a:t>At the University of Bristol in the UK, a graduate student was working on a procedure that was planned to involve 1 ml of H</a:t>
            </a:r>
            <a:r>
              <a:rPr lang="en-US" baseline="-25000" dirty="0"/>
              <a:t>2</a:t>
            </a:r>
            <a:r>
              <a:rPr lang="en-US" dirty="0"/>
              <a:t>O</a:t>
            </a:r>
            <a:r>
              <a:rPr lang="en-US" baseline="-25000" dirty="0"/>
              <a:t>2</a:t>
            </a:r>
            <a:r>
              <a:rPr lang="en-US" dirty="0"/>
              <a:t> and 50 mL of acetone. Overuse of the oxidizer led to the formation of TATP, a known explosive. The graduate student appropriately alerted his PI to the problem, which led to a building evacuation. There was no loss other than an interruption of business, but a risk assessment that identified limits on the amount of peroxide to be used would have avoided this disruption. You can read more about this event at </a:t>
            </a:r>
            <a:r>
              <a:rPr lang="en-US" dirty="0">
                <a:hlinkClick r:id="rId3"/>
              </a:rPr>
              <a:t>http://cenblog.org/the-safety-zone/2017/02/how-a-student-unintentionally-made-an-explosive-at-u-bristol/</a:t>
            </a:r>
            <a:endParaRPr lang="en-US" dirty="0"/>
          </a:p>
          <a:p>
            <a:endParaRPr lang="en-US" dirty="0"/>
          </a:p>
        </p:txBody>
      </p:sp>
    </p:spTree>
    <p:extLst>
      <p:ext uri="{BB962C8B-B14F-4D97-AF65-F5344CB8AC3E}">
        <p14:creationId xmlns:p14="http://schemas.microsoft.com/office/powerpoint/2010/main" val="300633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642869" cy="593692"/>
          </a:xfrm>
        </p:spPr>
        <p:txBody>
          <a:bodyPr anchor="t"/>
          <a:lstStyle/>
          <a:p>
            <a:r>
              <a:rPr lang="en-US" dirty="0"/>
              <a:t>Fallacy 3: A Reaction is a Reaction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60" y="1227289"/>
            <a:ext cx="5472791" cy="3410580"/>
          </a:xfrm>
          <a:prstGeom prst="rect">
            <a:avLst/>
          </a:prstGeom>
        </p:spPr>
      </p:pic>
      <p:sp>
        <p:nvSpPr>
          <p:cNvPr id="2" name="TextBox 1">
            <a:extLst>
              <a:ext uri="{FF2B5EF4-FFF2-40B4-BE49-F238E27FC236}">
                <a16:creationId xmlns:a16="http://schemas.microsoft.com/office/drawing/2014/main" id="{A79F6CF0-64C0-3341-82C4-1DFE5ADDA54E}"/>
              </a:ext>
            </a:extLst>
          </p:cNvPr>
          <p:cNvSpPr txBox="1"/>
          <p:nvPr/>
        </p:nvSpPr>
        <p:spPr>
          <a:xfrm>
            <a:off x="798416" y="4812421"/>
            <a:ext cx="8126777" cy="1477328"/>
          </a:xfrm>
          <a:prstGeom prst="rect">
            <a:avLst/>
          </a:prstGeom>
          <a:noFill/>
        </p:spPr>
        <p:txBody>
          <a:bodyPr wrap="square" rtlCol="0">
            <a:spAutoFit/>
          </a:bodyPr>
          <a:lstStyle/>
          <a:p>
            <a:r>
              <a:rPr lang="en-US" dirty="0"/>
              <a:t>One of the reasons for the fatal fire at UCLA in 2008 was that the reaction being performed was scaled up by a factor of three without any change in the equipment used to perform the work. See the C&amp;EN </a:t>
            </a:r>
            <a:r>
              <a:rPr lang="en-US" dirty="0" err="1"/>
              <a:t>SafetyZone</a:t>
            </a:r>
            <a:r>
              <a:rPr lang="en-US" dirty="0"/>
              <a:t> blog entry at </a:t>
            </a:r>
            <a:r>
              <a:rPr lang="en-US" dirty="0">
                <a:hlinkClick r:id="rId3"/>
              </a:rPr>
              <a:t>https://cen.acs.org/articles/87/i31/Learning-UCLA.html</a:t>
            </a:r>
            <a:r>
              <a:rPr lang="en-US" dirty="0"/>
              <a:t> for specific information about the impacts of this change.</a:t>
            </a:r>
          </a:p>
        </p:txBody>
      </p:sp>
    </p:spTree>
    <p:extLst>
      <p:ext uri="{BB962C8B-B14F-4D97-AF65-F5344CB8AC3E}">
        <p14:creationId xmlns:p14="http://schemas.microsoft.com/office/powerpoint/2010/main" val="272661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714877" cy="521684"/>
          </a:xfrm>
        </p:spPr>
        <p:txBody>
          <a:bodyPr anchor="t"/>
          <a:lstStyle/>
          <a:p>
            <a:r>
              <a:rPr lang="en-US" dirty="0"/>
              <a:t>Fallacy 4: I Don’t Need Everything Every Time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37293"/>
            <a:ext cx="5904656" cy="3663335"/>
          </a:xfrm>
          <a:prstGeom prst="rect">
            <a:avLst/>
          </a:prstGeom>
        </p:spPr>
      </p:pic>
      <p:sp>
        <p:nvSpPr>
          <p:cNvPr id="2" name="TextBox 1">
            <a:extLst>
              <a:ext uri="{FF2B5EF4-FFF2-40B4-BE49-F238E27FC236}">
                <a16:creationId xmlns:a16="http://schemas.microsoft.com/office/drawing/2014/main" id="{34C694C1-86C3-8B41-9F40-22ADEC20FD13}"/>
              </a:ext>
            </a:extLst>
          </p:cNvPr>
          <p:cNvSpPr txBox="1"/>
          <p:nvPr/>
        </p:nvSpPr>
        <p:spPr>
          <a:xfrm>
            <a:off x="817563" y="5157192"/>
            <a:ext cx="8074917" cy="1200329"/>
          </a:xfrm>
          <a:prstGeom prst="rect">
            <a:avLst/>
          </a:prstGeom>
          <a:noFill/>
        </p:spPr>
        <p:txBody>
          <a:bodyPr wrap="square" rtlCol="0">
            <a:spAutoFit/>
          </a:bodyPr>
          <a:lstStyle/>
          <a:p>
            <a:r>
              <a:rPr lang="en-US" dirty="0"/>
              <a:t>An explosion at Texas Tech University in 2011 led to serious hand and eye injuries for a graduate student who had removed his safety glasses a few minutes before. See </a:t>
            </a:r>
            <a:r>
              <a:rPr lang="en-US" dirty="0">
                <a:hlinkClick r:id="rId3"/>
              </a:rPr>
              <a:t>https://www.csb.gov/texas-tech-university-chemistry-lab-explosion/</a:t>
            </a:r>
            <a:r>
              <a:rPr lang="en-US" dirty="0"/>
              <a:t> for details.</a:t>
            </a:r>
          </a:p>
        </p:txBody>
      </p:sp>
    </p:spTree>
    <p:extLst>
      <p:ext uri="{BB962C8B-B14F-4D97-AF65-F5344CB8AC3E}">
        <p14:creationId xmlns:p14="http://schemas.microsoft.com/office/powerpoint/2010/main" val="310403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26845" cy="809716"/>
          </a:xfrm>
        </p:spPr>
        <p:txBody>
          <a:bodyPr anchor="t"/>
          <a:lstStyle/>
          <a:p>
            <a:r>
              <a:rPr lang="en-US" dirty="0"/>
              <a:t>Fallacy 5: I Did This Safely Yesterday, So I Can Just Do It The Same Way Today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28825"/>
            <a:ext cx="3903246" cy="2821477"/>
          </a:xfrm>
          <a:prstGeom prst="rect">
            <a:avLst/>
          </a:prstGeom>
        </p:spPr>
      </p:pic>
      <p:sp>
        <p:nvSpPr>
          <p:cNvPr id="2" name="TextBox 1">
            <a:extLst>
              <a:ext uri="{FF2B5EF4-FFF2-40B4-BE49-F238E27FC236}">
                <a16:creationId xmlns:a16="http://schemas.microsoft.com/office/drawing/2014/main" id="{5AAACFFA-F7FB-F041-8A2C-73ED291D90A2}"/>
              </a:ext>
            </a:extLst>
          </p:cNvPr>
          <p:cNvSpPr txBox="1"/>
          <p:nvPr/>
        </p:nvSpPr>
        <p:spPr>
          <a:xfrm>
            <a:off x="796037" y="5140760"/>
            <a:ext cx="7702029" cy="1200329"/>
          </a:xfrm>
          <a:prstGeom prst="rect">
            <a:avLst/>
          </a:prstGeom>
          <a:noFill/>
        </p:spPr>
        <p:txBody>
          <a:bodyPr wrap="square" rtlCol="0">
            <a:spAutoFit/>
          </a:bodyPr>
          <a:lstStyle/>
          <a:p>
            <a:r>
              <a:rPr lang="en-US" dirty="0"/>
              <a:t>A checklist is a good way to remember the basics of safe practices, but it can include a number of hidden assumptions about the equipment being used. It is not unusual for chemical waste containers to fail due to stresses on their glassware or cap.</a:t>
            </a:r>
          </a:p>
        </p:txBody>
      </p:sp>
      <p:pic>
        <p:nvPicPr>
          <p:cNvPr id="6" name="Picture 5">
            <a:extLst>
              <a:ext uri="{FF2B5EF4-FFF2-40B4-BE49-F238E27FC236}">
                <a16:creationId xmlns:a16="http://schemas.microsoft.com/office/drawing/2014/main" id="{924CAECF-67C7-F943-92EA-AA1175C5A1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24783" y="1924277"/>
            <a:ext cx="1717165" cy="2816274"/>
          </a:xfrm>
          <a:prstGeom prst="rect">
            <a:avLst/>
          </a:prstGeom>
        </p:spPr>
      </p:pic>
      <p:pic>
        <p:nvPicPr>
          <p:cNvPr id="8" name="Picture 7">
            <a:extLst>
              <a:ext uri="{FF2B5EF4-FFF2-40B4-BE49-F238E27FC236}">
                <a16:creationId xmlns:a16="http://schemas.microsoft.com/office/drawing/2014/main" id="{8C88F1F7-A32C-8F44-9D7D-2B8906CF88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43342" y="1802561"/>
            <a:ext cx="1614240" cy="2937990"/>
          </a:xfrm>
          <a:prstGeom prst="rect">
            <a:avLst/>
          </a:prstGeom>
        </p:spPr>
      </p:pic>
    </p:spTree>
    <p:extLst>
      <p:ext uri="{BB962C8B-B14F-4D97-AF65-F5344CB8AC3E}">
        <p14:creationId xmlns:p14="http://schemas.microsoft.com/office/powerpoint/2010/main" val="379108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83568" y="332656"/>
            <a:ext cx="7426845" cy="1107753"/>
          </a:xfrm>
        </p:spPr>
        <p:txBody>
          <a:bodyPr anchor="t"/>
          <a:lstStyle/>
          <a:p>
            <a:r>
              <a:rPr lang="en-US" dirty="0"/>
              <a:t>Fallacy 6: If I Don’t Get Started Now, I Won’t Get Finished on Time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688" y="1340768"/>
            <a:ext cx="5337524" cy="3600401"/>
          </a:xfrm>
          <a:prstGeom prst="rect">
            <a:avLst/>
          </a:prstGeom>
        </p:spPr>
      </p:pic>
      <p:sp>
        <p:nvSpPr>
          <p:cNvPr id="2" name="TextBox 1">
            <a:extLst>
              <a:ext uri="{FF2B5EF4-FFF2-40B4-BE49-F238E27FC236}">
                <a16:creationId xmlns:a16="http://schemas.microsoft.com/office/drawing/2014/main" id="{ADDAC677-673C-664A-8675-96A3AD3D9D65}"/>
              </a:ext>
            </a:extLst>
          </p:cNvPr>
          <p:cNvSpPr txBox="1"/>
          <p:nvPr/>
        </p:nvSpPr>
        <p:spPr>
          <a:xfrm>
            <a:off x="971599" y="5025951"/>
            <a:ext cx="7138813" cy="923330"/>
          </a:xfrm>
          <a:prstGeom prst="rect">
            <a:avLst/>
          </a:prstGeom>
          <a:noFill/>
        </p:spPr>
        <p:txBody>
          <a:bodyPr wrap="square" rtlCol="0">
            <a:spAutoFit/>
          </a:bodyPr>
          <a:lstStyle/>
          <a:p>
            <a:r>
              <a:rPr lang="en-US" dirty="0"/>
              <a:t>Taking the time to plan your research work carefully, both in terms of defining what will happen when things go well as when things go wrong, can save both time and money. </a:t>
            </a:r>
          </a:p>
        </p:txBody>
      </p:sp>
    </p:spTree>
    <p:extLst>
      <p:ext uri="{BB962C8B-B14F-4D97-AF65-F5344CB8AC3E}">
        <p14:creationId xmlns:p14="http://schemas.microsoft.com/office/powerpoint/2010/main" val="265421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Fallacy 7: Someone Else Has Already Figured Out How to Do This Safely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2776"/>
            <a:ext cx="6048672" cy="2971508"/>
          </a:xfrm>
          <a:prstGeom prst="rect">
            <a:avLst/>
          </a:prstGeom>
        </p:spPr>
      </p:pic>
      <p:sp>
        <p:nvSpPr>
          <p:cNvPr id="2" name="TextBox 1">
            <a:extLst>
              <a:ext uri="{FF2B5EF4-FFF2-40B4-BE49-F238E27FC236}">
                <a16:creationId xmlns:a16="http://schemas.microsoft.com/office/drawing/2014/main" id="{36D5AB0B-53CC-D044-9DBC-3622A7E904F7}"/>
              </a:ext>
            </a:extLst>
          </p:cNvPr>
          <p:cNvSpPr txBox="1"/>
          <p:nvPr/>
        </p:nvSpPr>
        <p:spPr>
          <a:xfrm>
            <a:off x="467544" y="4335189"/>
            <a:ext cx="8496944" cy="2031325"/>
          </a:xfrm>
          <a:prstGeom prst="rect">
            <a:avLst/>
          </a:prstGeom>
          <a:noFill/>
        </p:spPr>
        <p:txBody>
          <a:bodyPr wrap="square" rtlCol="0">
            <a:spAutoFit/>
          </a:bodyPr>
          <a:lstStyle/>
          <a:p>
            <a:r>
              <a:rPr lang="en-US" dirty="0"/>
              <a:t>In 2016 an undergraduate research student was injured when a glass scintillation vial exploded. The cause of the accident is believed to be an omission of a hydrochloric acid precipitation step while following a synthesis reaction taken from literature. This allowed the unintentional formation of a diazonium salt that exploded during collection. See more details at </a:t>
            </a:r>
            <a:r>
              <a:rPr lang="en-US" dirty="0">
                <a:hlinkClick r:id="rId3"/>
              </a:rPr>
              <a:t>http://</a:t>
            </a:r>
            <a:r>
              <a:rPr lang="en-US" dirty="0" err="1">
                <a:hlinkClick r:id="rId3"/>
              </a:rPr>
              <a:t>www.depts.ttu.edu</a:t>
            </a:r>
            <a:r>
              <a:rPr lang="en-US" dirty="0">
                <a:hlinkClick r:id="rId3"/>
              </a:rPr>
              <a:t>/</a:t>
            </a:r>
            <a:r>
              <a:rPr lang="en-US" dirty="0" err="1">
                <a:hlinkClick r:id="rId3"/>
              </a:rPr>
              <a:t>vpr</a:t>
            </a:r>
            <a:r>
              <a:rPr lang="en-US" dirty="0">
                <a:hlinkClick r:id="rId3"/>
              </a:rPr>
              <a:t>/integrity/lessons-learned/march-2016.php</a:t>
            </a:r>
            <a:endParaRPr lang="en-US" dirty="0"/>
          </a:p>
          <a:p>
            <a:endParaRPr lang="en-US" dirty="0"/>
          </a:p>
        </p:txBody>
      </p:sp>
    </p:spTree>
    <p:extLst>
      <p:ext uri="{BB962C8B-B14F-4D97-AF65-F5344CB8AC3E}">
        <p14:creationId xmlns:p14="http://schemas.microsoft.com/office/powerpoint/2010/main" val="300046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The Prepared Lab Worker</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790" y="1268760"/>
            <a:ext cx="5765538" cy="3375175"/>
          </a:xfrm>
          <a:prstGeom prst="rect">
            <a:avLst/>
          </a:prstGeom>
        </p:spPr>
      </p:pic>
      <p:sp>
        <p:nvSpPr>
          <p:cNvPr id="2" name="TextBox 1">
            <a:extLst>
              <a:ext uri="{FF2B5EF4-FFF2-40B4-BE49-F238E27FC236}">
                <a16:creationId xmlns:a16="http://schemas.microsoft.com/office/drawing/2014/main" id="{B415371F-992B-BC40-A7D6-E0AA8CD742E0}"/>
              </a:ext>
            </a:extLst>
          </p:cNvPr>
          <p:cNvSpPr txBox="1"/>
          <p:nvPr/>
        </p:nvSpPr>
        <p:spPr>
          <a:xfrm>
            <a:off x="467544" y="4991986"/>
            <a:ext cx="8496944" cy="1200329"/>
          </a:xfrm>
          <a:prstGeom prst="rect">
            <a:avLst/>
          </a:prstGeom>
          <a:noFill/>
        </p:spPr>
        <p:txBody>
          <a:bodyPr wrap="square" rtlCol="0">
            <a:spAutoFit/>
          </a:bodyPr>
          <a:lstStyle/>
          <a:p>
            <a:r>
              <a:rPr lang="en-US" dirty="0"/>
              <a:t>Lab Safety education has no final exam; that doesn’t mean that it doesn’t require ongoing attention over the course of your scientific career</a:t>
            </a:r>
            <a:r>
              <a:rPr lang="en-US"/>
              <a:t>. You </a:t>
            </a:r>
            <a:r>
              <a:rPr lang="en-US" dirty="0"/>
              <a:t>can use the tools described in this presentation to help you organize and share what you learn about lab safety as you do your science.</a:t>
            </a:r>
          </a:p>
        </p:txBody>
      </p:sp>
    </p:spTree>
    <p:extLst>
      <p:ext uri="{BB962C8B-B14F-4D97-AF65-F5344CB8AC3E}">
        <p14:creationId xmlns:p14="http://schemas.microsoft.com/office/powerpoint/2010/main" val="161485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For More Information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566797"/>
            <a:ext cx="6192688" cy="2490238"/>
          </a:xfrm>
          <a:prstGeom prst="rect">
            <a:avLst/>
          </a:prstGeom>
        </p:spPr>
      </p:pic>
      <p:sp>
        <p:nvSpPr>
          <p:cNvPr id="2" name="TextBox 1">
            <a:extLst>
              <a:ext uri="{FF2B5EF4-FFF2-40B4-BE49-F238E27FC236}">
                <a16:creationId xmlns:a16="http://schemas.microsoft.com/office/drawing/2014/main" id="{A939A7AE-DBEB-2D43-8A7E-3DF6DAF3102E}"/>
              </a:ext>
            </a:extLst>
          </p:cNvPr>
          <p:cNvSpPr txBox="1"/>
          <p:nvPr/>
        </p:nvSpPr>
        <p:spPr>
          <a:xfrm>
            <a:off x="1080375" y="4841622"/>
            <a:ext cx="7164033" cy="923330"/>
          </a:xfrm>
          <a:prstGeom prst="rect">
            <a:avLst/>
          </a:prstGeom>
          <a:noFill/>
        </p:spPr>
        <p:txBody>
          <a:bodyPr wrap="square" rtlCol="0">
            <a:spAutoFit/>
          </a:bodyPr>
          <a:lstStyle/>
          <a:p>
            <a:pPr algn="ctr"/>
            <a:r>
              <a:rPr lang="en-US" dirty="0"/>
              <a:t>Forms and ideas to help you organize risk assessments for your laboratory work are available at the ACS hazard assessment web site, </a:t>
            </a:r>
            <a:r>
              <a:rPr lang="en-US" dirty="0">
                <a:hlinkClick r:id="rId3"/>
              </a:rPr>
              <a:t>http://www.acs.org/hazardassessment</a:t>
            </a:r>
            <a:endParaRPr lang="en-US" dirty="0"/>
          </a:p>
        </p:txBody>
      </p:sp>
    </p:spTree>
    <p:extLst>
      <p:ext uri="{BB962C8B-B14F-4D97-AF65-F5344CB8AC3E}">
        <p14:creationId xmlns:p14="http://schemas.microsoft.com/office/powerpoint/2010/main" val="344058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a:xfrm>
            <a:off x="817563" y="6464300"/>
            <a:ext cx="1773238" cy="290513"/>
          </a:xfrm>
        </p:spPr>
        <p:txBody>
          <a:bodyPr/>
          <a:lstStyle/>
          <a:p>
            <a:fld id="{6FE8BE28-C28D-8E4A-BD7F-CA5EFAB0718A}" type="slidenum">
              <a:rPr lang="en-GB" altLang="en-US"/>
              <a:pPr/>
              <a:t>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Intended Audience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63" y="1196752"/>
            <a:ext cx="7554249" cy="4104456"/>
          </a:xfrm>
          <a:prstGeom prst="rect">
            <a:avLst/>
          </a:prstGeom>
        </p:spPr>
      </p:pic>
      <p:sp>
        <p:nvSpPr>
          <p:cNvPr id="2" name="TextBox 1">
            <a:extLst>
              <a:ext uri="{FF2B5EF4-FFF2-40B4-BE49-F238E27FC236}">
                <a16:creationId xmlns:a16="http://schemas.microsoft.com/office/drawing/2014/main" id="{62B188DE-C223-7E42-9262-C2C05BD30170}"/>
              </a:ext>
            </a:extLst>
          </p:cNvPr>
          <p:cNvSpPr txBox="1"/>
          <p:nvPr/>
        </p:nvSpPr>
        <p:spPr>
          <a:xfrm>
            <a:off x="817563" y="5497755"/>
            <a:ext cx="8098932" cy="923330"/>
          </a:xfrm>
          <a:prstGeom prst="rect">
            <a:avLst/>
          </a:prstGeom>
          <a:noFill/>
        </p:spPr>
        <p:txBody>
          <a:bodyPr wrap="square" rtlCol="0">
            <a:spAutoFit/>
          </a:bodyPr>
          <a:lstStyle/>
          <a:p>
            <a:r>
              <a:rPr lang="en-US" dirty="0"/>
              <a:t>The chemical safety information in this video is designed for people who work in laboratories as defined by OSHA – </a:t>
            </a:r>
            <a:r>
              <a:rPr lang="en-US" i="1" dirty="0"/>
              <a:t>hazardous chemicals are used in quantities that can be handled by one person in short term processes</a:t>
            </a:r>
            <a:r>
              <a:rPr lang="en-US" dirty="0"/>
              <a:t>.</a:t>
            </a:r>
          </a:p>
        </p:txBody>
      </p:sp>
    </p:spTree>
    <p:extLst>
      <p:ext uri="{BB962C8B-B14F-4D97-AF65-F5344CB8AC3E}">
        <p14:creationId xmlns:p14="http://schemas.microsoft.com/office/powerpoint/2010/main" val="41951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864475" cy="5418228"/>
          </a:xfrm>
        </p:spPr>
        <p:txBody>
          <a:bodyPr anchor="t"/>
          <a:lstStyle/>
          <a:p>
            <a:r>
              <a:rPr lang="en-US"/>
              <a:t>Related </a:t>
            </a:r>
            <a:r>
              <a:rPr lang="en-US" dirty="0"/>
              <a:t>References</a:t>
            </a:r>
          </a:p>
        </p:txBody>
      </p:sp>
      <p:pic>
        <p:nvPicPr>
          <p:cNvPr id="6" name="Picture 5">
            <a:extLst>
              <a:ext uri="{FF2B5EF4-FFF2-40B4-BE49-F238E27FC236}">
                <a16:creationId xmlns:a16="http://schemas.microsoft.com/office/drawing/2014/main" id="{62C869D0-2120-DE41-A659-ABB5BFE39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419" y="301972"/>
            <a:ext cx="1122856" cy="1256928"/>
          </a:xfrm>
          <a:prstGeom prst="rect">
            <a:avLst/>
          </a:prstGeom>
        </p:spPr>
      </p:pic>
      <p:sp>
        <p:nvSpPr>
          <p:cNvPr id="2" name="TextBox 1">
            <a:extLst>
              <a:ext uri="{FF2B5EF4-FFF2-40B4-BE49-F238E27FC236}">
                <a16:creationId xmlns:a16="http://schemas.microsoft.com/office/drawing/2014/main" id="{A939A7AE-DBEB-2D43-8A7E-3DF6DAF3102E}"/>
              </a:ext>
            </a:extLst>
          </p:cNvPr>
          <p:cNvSpPr txBox="1"/>
          <p:nvPr/>
        </p:nvSpPr>
        <p:spPr>
          <a:xfrm>
            <a:off x="683568" y="980728"/>
            <a:ext cx="8146925" cy="5416868"/>
          </a:xfrm>
          <a:prstGeom prst="rect">
            <a:avLst/>
          </a:prstGeom>
          <a:noFill/>
        </p:spPr>
        <p:txBody>
          <a:bodyPr wrap="square" rtlCol="0">
            <a:spAutoFit/>
          </a:bodyPr>
          <a:lstStyle/>
          <a:p>
            <a:r>
              <a:rPr lang="en-US" dirty="0"/>
              <a:t>American Chemical Society web site documents</a:t>
            </a:r>
          </a:p>
          <a:p>
            <a:pPr marL="285750" indent="-285750">
              <a:buFont typeface="Arial" panose="020B0604020202020204" pitchFamily="34" charset="0"/>
              <a:buChar char="•"/>
            </a:pPr>
            <a:r>
              <a:rPr lang="en-US" sz="1600" i="1" dirty="0"/>
              <a:t>Guidelines for Chemical Laboratory Safety in Secondary Schools</a:t>
            </a:r>
          </a:p>
          <a:p>
            <a:pPr marL="285750" indent="-285750">
              <a:buFont typeface="Arial" panose="020B0604020202020204" pitchFamily="34" charset="0"/>
              <a:buChar char="•"/>
            </a:pPr>
            <a:r>
              <a:rPr lang="en-US" sz="1600" i="1" dirty="0"/>
              <a:t>Guidelines for Chemical Laboratory Safety in Academic Institutions</a:t>
            </a:r>
          </a:p>
          <a:p>
            <a:pPr marL="285750" indent="-285750">
              <a:buFont typeface="Arial" panose="020B0604020202020204" pitchFamily="34" charset="0"/>
              <a:buChar char="•"/>
            </a:pPr>
            <a:r>
              <a:rPr lang="en-US" sz="1600" i="1" dirty="0"/>
              <a:t>Safety in Academic Chemistry Laboratories, 8</a:t>
            </a:r>
            <a:r>
              <a:rPr lang="en-US" sz="1600" i="1" baseline="30000" dirty="0"/>
              <a:t>th</a:t>
            </a:r>
            <a:r>
              <a:rPr lang="en-US" sz="1600" i="1" dirty="0"/>
              <a:t> edition</a:t>
            </a:r>
          </a:p>
          <a:p>
            <a:r>
              <a:rPr lang="en-US" sz="1600" dirty="0">
                <a:hlinkClick r:id="rId3"/>
              </a:rPr>
              <a:t>http://www.acs.org/safety</a:t>
            </a:r>
            <a:endParaRPr lang="en-US" sz="1600" dirty="0"/>
          </a:p>
          <a:p>
            <a:endParaRPr lang="en-US" i="1" dirty="0"/>
          </a:p>
          <a:p>
            <a:r>
              <a:rPr lang="en-US" i="1" dirty="0"/>
              <a:t>Safety: Declare the Hidden Risks and Hazards of Your Research </a:t>
            </a:r>
            <a:br>
              <a:rPr lang="en-US" i="1" dirty="0"/>
            </a:br>
            <a:r>
              <a:rPr lang="en-US" sz="1400" dirty="0"/>
              <a:t>Anal. Chem. 2016, 88, 11261−11261 </a:t>
            </a:r>
          </a:p>
          <a:p>
            <a:r>
              <a:rPr lang="en-US" sz="1400" dirty="0">
                <a:hlinkClick r:id="rId4"/>
              </a:rPr>
              <a:t>https://pubs.acs.org/doi/full/10.1021/acs.analchem.6b04513</a:t>
            </a:r>
            <a:endParaRPr lang="en-US" sz="1400" dirty="0"/>
          </a:p>
          <a:p>
            <a:endParaRPr lang="en-US" i="1" dirty="0"/>
          </a:p>
          <a:p>
            <a:r>
              <a:rPr lang="en-US" dirty="0"/>
              <a:t>C&amp;EN Safety Zone</a:t>
            </a:r>
            <a:br>
              <a:rPr lang="en-US" dirty="0"/>
            </a:br>
            <a:r>
              <a:rPr lang="en-US" sz="1400" dirty="0">
                <a:hlinkClick r:id="rId5"/>
              </a:rPr>
              <a:t>http://cenblog.org/the-safety-zone/</a:t>
            </a:r>
            <a:endParaRPr lang="en-US" sz="1400" dirty="0"/>
          </a:p>
          <a:p>
            <a:endParaRPr lang="en-US" dirty="0"/>
          </a:p>
          <a:p>
            <a:r>
              <a:rPr lang="en-US" dirty="0"/>
              <a:t>US Chemical Safety Board report on Texas Tech Chemistry Lab Explosion</a:t>
            </a:r>
          </a:p>
          <a:p>
            <a:r>
              <a:rPr lang="en-US" sz="1400" dirty="0">
                <a:hlinkClick r:id="rId6"/>
              </a:rPr>
              <a:t>https://</a:t>
            </a:r>
            <a:r>
              <a:rPr lang="en-US" sz="1400" dirty="0" err="1">
                <a:hlinkClick r:id="rId6"/>
              </a:rPr>
              <a:t>www.csb.gov</a:t>
            </a:r>
            <a:r>
              <a:rPr lang="en-US" sz="1400" dirty="0">
                <a:hlinkClick r:id="rId6"/>
              </a:rPr>
              <a:t>/</a:t>
            </a:r>
            <a:r>
              <a:rPr lang="en-US" sz="1400" dirty="0" err="1">
                <a:hlinkClick r:id="rId6"/>
              </a:rPr>
              <a:t>texas</a:t>
            </a:r>
            <a:r>
              <a:rPr lang="en-US" sz="1400" dirty="0">
                <a:hlinkClick r:id="rId6"/>
              </a:rPr>
              <a:t>-tech-university-chemistry-lab-explosion/</a:t>
            </a:r>
            <a:endParaRPr lang="en-US" sz="1400" dirty="0"/>
          </a:p>
          <a:p>
            <a:endParaRPr lang="en-US" dirty="0"/>
          </a:p>
          <a:p>
            <a:r>
              <a:rPr lang="en-US" dirty="0" err="1"/>
              <a:t>Safety@TTU</a:t>
            </a:r>
            <a:r>
              <a:rPr lang="en-US" dirty="0"/>
              <a:t>: Lessons Learned</a:t>
            </a:r>
            <a:endParaRPr lang="en-US" i="1" dirty="0"/>
          </a:p>
          <a:p>
            <a:r>
              <a:rPr lang="en-US" sz="1400" i="1" dirty="0">
                <a:hlinkClick r:id="rId7"/>
              </a:rPr>
              <a:t>http://www.depts.ttu.edu/vpr/integrity/lessons-learned/</a:t>
            </a:r>
            <a:endParaRPr lang="en-US" sz="1400" i="1" dirty="0"/>
          </a:p>
          <a:p>
            <a:endParaRPr lang="en-US" dirty="0"/>
          </a:p>
          <a:p>
            <a:r>
              <a:rPr lang="en-US" dirty="0"/>
              <a:t>Not </a:t>
            </a:r>
            <a:r>
              <a:rPr lang="en-US" dirty="0" err="1"/>
              <a:t>VooDoo</a:t>
            </a:r>
            <a:r>
              <a:rPr lang="en-US" dirty="0"/>
              <a:t> X Rookie Mistakes</a:t>
            </a:r>
            <a:r>
              <a:rPr lang="en-US" i="1" dirty="0"/>
              <a:t/>
            </a:r>
            <a:br>
              <a:rPr lang="en-US" i="1" dirty="0"/>
            </a:br>
            <a:r>
              <a:rPr lang="en-US" sz="1400" i="1" dirty="0">
                <a:hlinkClick r:id="rId8"/>
              </a:rPr>
              <a:t>http://chem.chem.rochester.edu/~nvd/pages/rookie-mistakes.php?page=main</a:t>
            </a:r>
            <a:endParaRPr lang="en-US" dirty="0"/>
          </a:p>
        </p:txBody>
      </p:sp>
    </p:spTree>
    <p:extLst>
      <p:ext uri="{BB962C8B-B14F-4D97-AF65-F5344CB8AC3E}">
        <p14:creationId xmlns:p14="http://schemas.microsoft.com/office/powerpoint/2010/main" val="8615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Credits and Permissions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98442"/>
            <a:ext cx="6768752" cy="3695612"/>
          </a:xfrm>
          <a:prstGeom prst="rect">
            <a:avLst/>
          </a:prstGeom>
        </p:spPr>
      </p:pic>
      <p:sp>
        <p:nvSpPr>
          <p:cNvPr id="2" name="TextBox 1">
            <a:extLst>
              <a:ext uri="{FF2B5EF4-FFF2-40B4-BE49-F238E27FC236}">
                <a16:creationId xmlns:a16="http://schemas.microsoft.com/office/drawing/2014/main" id="{11675868-8348-6C47-BA2C-665BFC255E1C}"/>
              </a:ext>
            </a:extLst>
          </p:cNvPr>
          <p:cNvSpPr txBox="1"/>
          <p:nvPr/>
        </p:nvSpPr>
        <p:spPr>
          <a:xfrm>
            <a:off x="1043608" y="4989205"/>
            <a:ext cx="7200800" cy="1200329"/>
          </a:xfrm>
          <a:prstGeom prst="rect">
            <a:avLst/>
          </a:prstGeom>
          <a:noFill/>
        </p:spPr>
        <p:txBody>
          <a:bodyPr wrap="square" rtlCol="0">
            <a:spAutoFit/>
          </a:bodyPr>
          <a:lstStyle/>
          <a:p>
            <a:r>
              <a:rPr lang="en-US" dirty="0"/>
              <a:t>This video was produced in 2018 by Blue Seat Studios, with the assistance of the ACS Division of Chemical Health and Safety and the University of Bristol. It is being shared under a non-commercial, by attribution Creative Commons license.</a:t>
            </a:r>
          </a:p>
        </p:txBody>
      </p:sp>
    </p:spTree>
    <p:extLst>
      <p:ext uri="{BB962C8B-B14F-4D97-AF65-F5344CB8AC3E}">
        <p14:creationId xmlns:p14="http://schemas.microsoft.com/office/powerpoint/2010/main" val="145627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11560" y="368799"/>
            <a:ext cx="7498853" cy="449676"/>
          </a:xfrm>
        </p:spPr>
        <p:txBody>
          <a:bodyPr anchor="t"/>
          <a:lstStyle/>
          <a:p>
            <a:r>
              <a:rPr lang="en-US" dirty="0"/>
              <a:t>Sample Quiz Questions</a:t>
            </a:r>
          </a:p>
        </p:txBody>
      </p:sp>
      <p:sp>
        <p:nvSpPr>
          <p:cNvPr id="3" name="TextBox 2">
            <a:extLst>
              <a:ext uri="{FF2B5EF4-FFF2-40B4-BE49-F238E27FC236}">
                <a16:creationId xmlns:a16="http://schemas.microsoft.com/office/drawing/2014/main" id="{C16E555A-C5C6-7A44-A1B0-057E6A950F72}"/>
              </a:ext>
            </a:extLst>
          </p:cNvPr>
          <p:cNvSpPr txBox="1"/>
          <p:nvPr/>
        </p:nvSpPr>
        <p:spPr>
          <a:xfrm>
            <a:off x="467544" y="1108988"/>
            <a:ext cx="8351325" cy="5355312"/>
          </a:xfrm>
          <a:prstGeom prst="rect">
            <a:avLst/>
          </a:prstGeom>
          <a:noFill/>
        </p:spPr>
        <p:txBody>
          <a:bodyPr wrap="square" rtlCol="0">
            <a:spAutoFit/>
          </a:bodyPr>
          <a:lstStyle/>
          <a:p>
            <a:r>
              <a:rPr lang="en-US" dirty="0"/>
              <a:t>Which of these are relevant to identifying a chemical hazard?</a:t>
            </a:r>
          </a:p>
          <a:p>
            <a:pPr marL="800100" lvl="1" indent="-342900">
              <a:buFont typeface="+mj-lt"/>
              <a:buAutoNum type="alphaLcPeriod"/>
            </a:pPr>
            <a:r>
              <a:rPr lang="en-US" dirty="0"/>
              <a:t>Fume hood face velocity</a:t>
            </a:r>
          </a:p>
          <a:p>
            <a:pPr marL="800100" lvl="1" indent="-342900">
              <a:buFont typeface="+mj-lt"/>
              <a:buAutoNum type="alphaLcPeriod"/>
            </a:pPr>
            <a:r>
              <a:rPr lang="en-US" dirty="0"/>
              <a:t>Fire Extinguisher Class</a:t>
            </a:r>
          </a:p>
          <a:p>
            <a:pPr marL="800100" lvl="1" indent="-342900">
              <a:buFont typeface="+mj-lt"/>
              <a:buAutoNum type="alphaLcPeriod"/>
            </a:pPr>
            <a:r>
              <a:rPr lang="en-US" dirty="0"/>
              <a:t>Thickness of a lab glove</a:t>
            </a:r>
          </a:p>
          <a:p>
            <a:pPr marL="800100" lvl="1" indent="-342900">
              <a:buFont typeface="+mj-lt"/>
              <a:buAutoNum type="alphaLcPeriod"/>
            </a:pPr>
            <a:r>
              <a:rPr lang="en-US" u="sng" dirty="0"/>
              <a:t>The GHS pictogram</a:t>
            </a:r>
          </a:p>
          <a:p>
            <a:pPr marL="800100" lvl="1" indent="-342900">
              <a:buFont typeface="+mj-lt"/>
              <a:buAutoNum type="alphaLcPeriod"/>
            </a:pPr>
            <a:endParaRPr lang="en-US" dirty="0"/>
          </a:p>
          <a:p>
            <a:r>
              <a:rPr lang="en-US" dirty="0"/>
              <a:t>Which of these is most helpful in assessing the relative risks of using two chemicals?</a:t>
            </a:r>
          </a:p>
          <a:p>
            <a:pPr marL="800100" lvl="1" indent="-342900">
              <a:buFont typeface="+mj-lt"/>
              <a:buAutoNum type="alphaLcPeriod"/>
            </a:pPr>
            <a:r>
              <a:rPr lang="en-US" dirty="0"/>
              <a:t>The molecular weight of the chemicals</a:t>
            </a:r>
          </a:p>
          <a:p>
            <a:pPr marL="800100" lvl="1" indent="-342900">
              <a:buFont typeface="+mj-lt"/>
              <a:buAutoNum type="alphaLcPeriod"/>
            </a:pPr>
            <a:r>
              <a:rPr lang="en-US" u="sng" dirty="0"/>
              <a:t>The concentration of the chemicals</a:t>
            </a:r>
          </a:p>
          <a:p>
            <a:pPr marL="800100" lvl="1" indent="-342900">
              <a:buFont typeface="+mj-lt"/>
              <a:buAutoNum type="alphaLcPeriod"/>
            </a:pPr>
            <a:r>
              <a:rPr lang="en-US" dirty="0"/>
              <a:t>The number of hydrogen atoms each chemical contains</a:t>
            </a:r>
          </a:p>
          <a:p>
            <a:pPr marL="800100" lvl="1" indent="-342900">
              <a:buFont typeface="+mj-lt"/>
              <a:buAutoNum type="alphaLcPeriod"/>
            </a:pPr>
            <a:r>
              <a:rPr lang="en-US" dirty="0"/>
              <a:t>The temperature the lab is kept at</a:t>
            </a:r>
          </a:p>
          <a:p>
            <a:pPr lvl="1"/>
            <a:endParaRPr lang="en-US" dirty="0"/>
          </a:p>
          <a:p>
            <a:r>
              <a:rPr lang="en-US" dirty="0"/>
              <a:t>Which RAMP step most involves review of relevant chemical safety information?</a:t>
            </a:r>
          </a:p>
          <a:p>
            <a:pPr marL="800100" lvl="1" indent="-342900">
              <a:buFont typeface="+mj-lt"/>
              <a:buAutoNum type="alphaLcPeriod"/>
            </a:pPr>
            <a:r>
              <a:rPr lang="en-US" dirty="0"/>
              <a:t>Recognize the Hazards</a:t>
            </a:r>
          </a:p>
          <a:p>
            <a:pPr marL="800100" lvl="1" indent="-342900">
              <a:buFont typeface="+mj-lt"/>
              <a:buAutoNum type="alphaLcPeriod"/>
            </a:pPr>
            <a:r>
              <a:rPr lang="en-US" u="sng" dirty="0"/>
              <a:t>Assess the Risks</a:t>
            </a:r>
          </a:p>
          <a:p>
            <a:pPr marL="800100" lvl="1" indent="-342900">
              <a:buFont typeface="+mj-lt"/>
              <a:buAutoNum type="alphaLcPeriod"/>
            </a:pPr>
            <a:r>
              <a:rPr lang="en-US" dirty="0"/>
              <a:t>Manage Safety</a:t>
            </a:r>
          </a:p>
          <a:p>
            <a:pPr marL="800100" lvl="1" indent="-342900">
              <a:buFont typeface="+mj-lt"/>
              <a:buAutoNum type="alphaLcPeriod"/>
            </a:pPr>
            <a:r>
              <a:rPr lang="en-US" dirty="0"/>
              <a:t>Prepare for Emergencies </a:t>
            </a:r>
          </a:p>
          <a:p>
            <a:pPr marL="800100" lvl="1" indent="-342900">
              <a:buFont typeface="+mj-lt"/>
              <a:buAutoNum type="alphaLcPeriod"/>
            </a:pPr>
            <a:endParaRPr lang="en-US" dirty="0"/>
          </a:p>
        </p:txBody>
      </p:sp>
    </p:spTree>
    <p:extLst>
      <p:ext uri="{BB962C8B-B14F-4D97-AF65-F5344CB8AC3E}">
        <p14:creationId xmlns:p14="http://schemas.microsoft.com/office/powerpoint/2010/main" val="207049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39552" y="459044"/>
            <a:ext cx="7426845" cy="461421"/>
          </a:xfrm>
        </p:spPr>
        <p:txBody>
          <a:bodyPr anchor="t"/>
          <a:lstStyle/>
          <a:p>
            <a:r>
              <a:rPr lang="en-US" dirty="0"/>
              <a:t>Sample Quiz Questions</a:t>
            </a:r>
          </a:p>
        </p:txBody>
      </p:sp>
      <p:sp>
        <p:nvSpPr>
          <p:cNvPr id="3" name="TextBox 2">
            <a:extLst>
              <a:ext uri="{FF2B5EF4-FFF2-40B4-BE49-F238E27FC236}">
                <a16:creationId xmlns:a16="http://schemas.microsoft.com/office/drawing/2014/main" id="{C16E555A-C5C6-7A44-A1B0-057E6A950F72}"/>
              </a:ext>
            </a:extLst>
          </p:cNvPr>
          <p:cNvSpPr txBox="1"/>
          <p:nvPr/>
        </p:nvSpPr>
        <p:spPr>
          <a:xfrm>
            <a:off x="469147" y="1430225"/>
            <a:ext cx="8212891" cy="4524315"/>
          </a:xfrm>
          <a:prstGeom prst="rect">
            <a:avLst/>
          </a:prstGeom>
          <a:noFill/>
        </p:spPr>
        <p:txBody>
          <a:bodyPr wrap="square" rtlCol="0">
            <a:spAutoFit/>
          </a:bodyPr>
          <a:lstStyle/>
          <a:p>
            <a:r>
              <a:rPr lang="en-US" dirty="0"/>
              <a:t>Situational awareness refers to</a:t>
            </a:r>
          </a:p>
          <a:p>
            <a:pPr marL="800100" lvl="1" indent="-342900">
              <a:buFont typeface="+mj-lt"/>
              <a:buAutoNum type="alphaLcPeriod"/>
            </a:pPr>
            <a:r>
              <a:rPr lang="en-US" u="sng" dirty="0"/>
              <a:t>Monitoring changes in a chemical process that indicate a developing risk</a:t>
            </a:r>
          </a:p>
          <a:p>
            <a:pPr marL="800100" lvl="1" indent="-342900">
              <a:buFont typeface="+mj-lt"/>
              <a:buAutoNum type="alphaLcPeriod"/>
            </a:pPr>
            <a:r>
              <a:rPr lang="en-US" dirty="0"/>
              <a:t>Being aware that your job will end in 3 months</a:t>
            </a:r>
          </a:p>
          <a:p>
            <a:pPr marL="800100" lvl="1" indent="-342900">
              <a:buFont typeface="+mj-lt"/>
              <a:buAutoNum type="alphaLcPeriod"/>
            </a:pPr>
            <a:r>
              <a:rPr lang="en-US" dirty="0"/>
              <a:t>Knowing when the deadline for the abstract for the next ACS national meeting is</a:t>
            </a:r>
          </a:p>
          <a:p>
            <a:pPr marL="800100" lvl="1" indent="-342900">
              <a:buFont typeface="+mj-lt"/>
              <a:buAutoNum type="alphaLcPeriod"/>
            </a:pPr>
            <a:r>
              <a:rPr lang="en-US" dirty="0"/>
              <a:t>Knowing when other people will be in the lab and avoiding those times so that you can work more efficiently</a:t>
            </a:r>
          </a:p>
          <a:p>
            <a:pPr lvl="1"/>
            <a:endParaRPr lang="en-US" dirty="0"/>
          </a:p>
          <a:p>
            <a:r>
              <a:rPr lang="en-US" dirty="0"/>
              <a:t>What level of scale up of a synthesis should trigger a complete review of the risk assessment for the procedure?</a:t>
            </a:r>
          </a:p>
          <a:p>
            <a:pPr marL="800100" lvl="1" indent="-342900">
              <a:buFont typeface="+mj-lt"/>
              <a:buAutoNum type="alphaLcPeriod"/>
            </a:pPr>
            <a:r>
              <a:rPr lang="en-US" dirty="0"/>
              <a:t>Ten times more material</a:t>
            </a:r>
          </a:p>
          <a:p>
            <a:pPr marL="800100" lvl="1" indent="-342900">
              <a:buFont typeface="+mj-lt"/>
              <a:buAutoNum type="alphaLcPeriod"/>
            </a:pPr>
            <a:r>
              <a:rPr lang="en-US" u="sng" dirty="0"/>
              <a:t>Three times more material</a:t>
            </a:r>
          </a:p>
          <a:p>
            <a:pPr marL="800100" lvl="1" indent="-342900">
              <a:buFont typeface="+mj-lt"/>
              <a:buAutoNum type="alphaLcPeriod"/>
            </a:pPr>
            <a:r>
              <a:rPr lang="en-US" dirty="0"/>
              <a:t>Depends on the equipment involved and whether it is designed for the new quantities</a:t>
            </a:r>
          </a:p>
          <a:p>
            <a:pPr marL="800100" lvl="1" indent="-342900">
              <a:buFont typeface="+mj-lt"/>
              <a:buAutoNum type="alphaLcPeriod"/>
            </a:pPr>
            <a:endParaRPr lang="en-US" dirty="0"/>
          </a:p>
        </p:txBody>
      </p:sp>
    </p:spTree>
    <p:extLst>
      <p:ext uri="{BB962C8B-B14F-4D97-AF65-F5344CB8AC3E}">
        <p14:creationId xmlns:p14="http://schemas.microsoft.com/office/powerpoint/2010/main" val="346409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First Day in the Lab</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93" y="1201139"/>
            <a:ext cx="5864941" cy="3383964"/>
          </a:xfrm>
          <a:prstGeom prst="rect">
            <a:avLst/>
          </a:prstGeom>
        </p:spPr>
      </p:pic>
      <p:sp>
        <p:nvSpPr>
          <p:cNvPr id="2" name="TextBox 1">
            <a:extLst>
              <a:ext uri="{FF2B5EF4-FFF2-40B4-BE49-F238E27FC236}">
                <a16:creationId xmlns:a16="http://schemas.microsoft.com/office/drawing/2014/main" id="{88BBD60A-0EBA-974A-BD53-846C68CA8663}"/>
              </a:ext>
            </a:extLst>
          </p:cNvPr>
          <p:cNvSpPr txBox="1"/>
          <p:nvPr/>
        </p:nvSpPr>
        <p:spPr>
          <a:xfrm>
            <a:off x="801150" y="4786037"/>
            <a:ext cx="8163337" cy="1477328"/>
          </a:xfrm>
          <a:prstGeom prst="rect">
            <a:avLst/>
          </a:prstGeom>
          <a:noFill/>
        </p:spPr>
        <p:txBody>
          <a:bodyPr wrap="square" rtlCol="0">
            <a:spAutoFit/>
          </a:bodyPr>
          <a:lstStyle/>
          <a:p>
            <a:r>
              <a:rPr lang="en-US" dirty="0"/>
              <a:t>Your first day in a research laboratory can be exciting, but also a little daunting. Whether you are doing research in chemistry, biology, geology, engineering, or life sciences, it is likely that you will need to work with </a:t>
            </a:r>
            <a:r>
              <a:rPr lang="en-US" i="1" dirty="0"/>
              <a:t>unfamiliar hazardous chemicals</a:t>
            </a:r>
            <a:r>
              <a:rPr lang="en-US" dirty="0"/>
              <a:t>. This video is about how to protect both yourself and your science from the risks those hazards present.</a:t>
            </a:r>
          </a:p>
        </p:txBody>
      </p:sp>
    </p:spTree>
    <p:extLst>
      <p:ext uri="{BB962C8B-B14F-4D97-AF65-F5344CB8AC3E}">
        <p14:creationId xmlns:p14="http://schemas.microsoft.com/office/powerpoint/2010/main" val="225898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First Procedure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69" y="1293472"/>
            <a:ext cx="5828188" cy="3383964"/>
          </a:xfrm>
          <a:prstGeom prst="rect">
            <a:avLst/>
          </a:prstGeom>
        </p:spPr>
      </p:pic>
      <p:sp>
        <p:nvSpPr>
          <p:cNvPr id="2" name="TextBox 1">
            <a:extLst>
              <a:ext uri="{FF2B5EF4-FFF2-40B4-BE49-F238E27FC236}">
                <a16:creationId xmlns:a16="http://schemas.microsoft.com/office/drawing/2014/main" id="{7F0F9DE6-316F-F64F-91D7-9E3CB0D3F78C}"/>
              </a:ext>
            </a:extLst>
          </p:cNvPr>
          <p:cNvSpPr txBox="1"/>
          <p:nvPr/>
        </p:nvSpPr>
        <p:spPr>
          <a:xfrm>
            <a:off x="683569" y="4970703"/>
            <a:ext cx="7848872" cy="1200329"/>
          </a:xfrm>
          <a:prstGeom prst="rect">
            <a:avLst/>
          </a:prstGeom>
          <a:noFill/>
        </p:spPr>
        <p:txBody>
          <a:bodyPr wrap="square" rtlCol="0">
            <a:spAutoFit/>
          </a:bodyPr>
          <a:lstStyle/>
          <a:p>
            <a:r>
              <a:rPr lang="en-US" dirty="0"/>
              <a:t>As you start your first lab chemical procedure, you will need to practice a variety of lab skills. Often, it can be a good idea to use water in lab  equipment the first time you use it to just get a feel for how the equipment works before starting work with a flammable or toxic chemical.</a:t>
            </a:r>
          </a:p>
        </p:txBody>
      </p:sp>
    </p:spTree>
    <p:extLst>
      <p:ext uri="{BB962C8B-B14F-4D97-AF65-F5344CB8AC3E}">
        <p14:creationId xmlns:p14="http://schemas.microsoft.com/office/powerpoint/2010/main" val="51719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26845" cy="449675"/>
          </a:xfrm>
        </p:spPr>
        <p:txBody>
          <a:bodyPr anchor="t"/>
          <a:lstStyle/>
          <a:p>
            <a:r>
              <a:rPr lang="en-US" dirty="0"/>
              <a:t>Is Following Directions Enough to Stay Safe?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126" y="1140149"/>
            <a:ext cx="5723274" cy="3383964"/>
          </a:xfrm>
          <a:prstGeom prst="rect">
            <a:avLst/>
          </a:prstGeom>
        </p:spPr>
      </p:pic>
      <p:sp>
        <p:nvSpPr>
          <p:cNvPr id="2" name="TextBox 1">
            <a:extLst>
              <a:ext uri="{FF2B5EF4-FFF2-40B4-BE49-F238E27FC236}">
                <a16:creationId xmlns:a16="http://schemas.microsoft.com/office/drawing/2014/main" id="{785475A3-EAEE-DD45-961C-90F4959465DE}"/>
              </a:ext>
            </a:extLst>
          </p:cNvPr>
          <p:cNvSpPr txBox="1"/>
          <p:nvPr/>
        </p:nvSpPr>
        <p:spPr>
          <a:xfrm>
            <a:off x="914401" y="4755542"/>
            <a:ext cx="7978080" cy="1477328"/>
          </a:xfrm>
          <a:prstGeom prst="rect">
            <a:avLst/>
          </a:prstGeom>
          <a:noFill/>
        </p:spPr>
        <p:txBody>
          <a:bodyPr wrap="square" rtlCol="0">
            <a:spAutoFit/>
          </a:bodyPr>
          <a:lstStyle/>
          <a:p>
            <a:r>
              <a:rPr lang="en-US" dirty="0"/>
              <a:t>In the research lab, </a:t>
            </a:r>
            <a:r>
              <a:rPr lang="en-US" i="1" dirty="0"/>
              <a:t>it is likely that any Standard Operating Procedures will need to be modified as the work proceeds</a:t>
            </a:r>
            <a:r>
              <a:rPr lang="en-US" dirty="0"/>
              <a:t>. This may be because the SOP was written for a different purpose or in a lab with equipment your lab may not have. For these reasons, it is important for you to think through what can go wrong and what you need to do to be ready for these situations.</a:t>
            </a:r>
          </a:p>
        </p:txBody>
      </p:sp>
    </p:spTree>
    <p:extLst>
      <p:ext uri="{BB962C8B-B14F-4D97-AF65-F5344CB8AC3E}">
        <p14:creationId xmlns:p14="http://schemas.microsoft.com/office/powerpoint/2010/main" val="121260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Increasing Comfort Level</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126" y="1431130"/>
            <a:ext cx="5723274" cy="3247990"/>
          </a:xfrm>
          <a:prstGeom prst="rect">
            <a:avLst/>
          </a:prstGeom>
        </p:spPr>
      </p:pic>
      <p:sp>
        <p:nvSpPr>
          <p:cNvPr id="2" name="TextBox 1">
            <a:extLst>
              <a:ext uri="{FF2B5EF4-FFF2-40B4-BE49-F238E27FC236}">
                <a16:creationId xmlns:a16="http://schemas.microsoft.com/office/drawing/2014/main" id="{FFE0005C-34DB-EB4B-8E26-F16310902CE5}"/>
              </a:ext>
            </a:extLst>
          </p:cNvPr>
          <p:cNvSpPr txBox="1"/>
          <p:nvPr/>
        </p:nvSpPr>
        <p:spPr>
          <a:xfrm>
            <a:off x="1296785" y="5110045"/>
            <a:ext cx="7091639" cy="923330"/>
          </a:xfrm>
          <a:prstGeom prst="rect">
            <a:avLst/>
          </a:prstGeom>
          <a:noFill/>
        </p:spPr>
        <p:txBody>
          <a:bodyPr wrap="square" rtlCol="0">
            <a:spAutoFit/>
          </a:bodyPr>
          <a:lstStyle/>
          <a:p>
            <a:r>
              <a:rPr lang="en-US" dirty="0"/>
              <a:t>Once you have gained some level of familiarity with the procedures involved in your lab research, it’s easy to relax and become less attentive as your work proceeds.</a:t>
            </a:r>
          </a:p>
        </p:txBody>
      </p:sp>
    </p:spTree>
    <p:extLst>
      <p:ext uri="{BB962C8B-B14F-4D97-AF65-F5344CB8AC3E}">
        <p14:creationId xmlns:p14="http://schemas.microsoft.com/office/powerpoint/2010/main" val="213724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Distracted from Process</a:t>
            </a:r>
            <a:br>
              <a:rPr lang="en-US" dirty="0"/>
            </a:br>
            <a:endParaRPr lang="en-US" dirty="0"/>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33269"/>
            <a:ext cx="4974016" cy="2987575"/>
          </a:xfrm>
          <a:prstGeom prst="rect">
            <a:avLst/>
          </a:prstGeom>
        </p:spPr>
      </p:pic>
      <p:sp>
        <p:nvSpPr>
          <p:cNvPr id="2" name="TextBox 1">
            <a:extLst>
              <a:ext uri="{FF2B5EF4-FFF2-40B4-BE49-F238E27FC236}">
                <a16:creationId xmlns:a16="http://schemas.microsoft.com/office/drawing/2014/main" id="{4004384C-9A55-FE40-B1A8-E29464FF76B2}"/>
              </a:ext>
            </a:extLst>
          </p:cNvPr>
          <p:cNvSpPr txBox="1"/>
          <p:nvPr/>
        </p:nvSpPr>
        <p:spPr>
          <a:xfrm>
            <a:off x="598610" y="4653908"/>
            <a:ext cx="8270306" cy="1477328"/>
          </a:xfrm>
          <a:prstGeom prst="rect">
            <a:avLst/>
          </a:prstGeom>
          <a:noFill/>
        </p:spPr>
        <p:txBody>
          <a:bodyPr wrap="square" rtlCol="0">
            <a:spAutoFit/>
          </a:bodyPr>
          <a:lstStyle/>
          <a:p>
            <a:r>
              <a:rPr lang="en-US" dirty="0"/>
              <a:t>But when you get to the lab at the beginning of the day, </a:t>
            </a:r>
            <a:r>
              <a:rPr lang="en-US" i="1" dirty="0"/>
              <a:t>“Cut myself on broken glassware” </a:t>
            </a:r>
            <a:r>
              <a:rPr lang="en-US" dirty="0"/>
              <a:t>is not on the “To Do” list. It’s important to be aware that surprises can happen and that not all surprises are good surprises. Maintaining </a:t>
            </a:r>
            <a:r>
              <a:rPr lang="en-US" b="1" dirty="0">
                <a:solidFill>
                  <a:srgbClr val="0070C0"/>
                </a:solidFill>
                <a:hlinkClick r:id="rId3"/>
              </a:rPr>
              <a:t>Situational Awareness</a:t>
            </a:r>
            <a:r>
              <a:rPr lang="en-US" dirty="0">
                <a:hlinkClick r:id="rId3"/>
              </a:rPr>
              <a:t> </a:t>
            </a:r>
            <a:r>
              <a:rPr lang="en-US" dirty="0"/>
              <a:t>as you work is key to </a:t>
            </a:r>
            <a:r>
              <a:rPr lang="en-US" i="1" dirty="0">
                <a:solidFill>
                  <a:srgbClr val="C00000"/>
                </a:solidFill>
              </a:rPr>
              <a:t>Protecting Yourself</a:t>
            </a:r>
            <a:r>
              <a:rPr lang="en-US" dirty="0">
                <a:solidFill>
                  <a:srgbClr val="C00000"/>
                </a:solidFill>
              </a:rPr>
              <a:t>, </a:t>
            </a:r>
            <a:r>
              <a:rPr lang="en-US" i="1" dirty="0">
                <a:solidFill>
                  <a:srgbClr val="C00000"/>
                </a:solidFill>
              </a:rPr>
              <a:t>Your Neighbors </a:t>
            </a:r>
            <a:r>
              <a:rPr lang="en-US" dirty="0"/>
              <a:t>and</a:t>
            </a:r>
            <a:r>
              <a:rPr lang="en-US" dirty="0">
                <a:solidFill>
                  <a:srgbClr val="C00000"/>
                </a:solidFill>
              </a:rPr>
              <a:t> </a:t>
            </a:r>
            <a:r>
              <a:rPr lang="en-US" i="1" dirty="0">
                <a:solidFill>
                  <a:srgbClr val="C00000"/>
                </a:solidFill>
              </a:rPr>
              <a:t>Your Science</a:t>
            </a:r>
            <a:r>
              <a:rPr lang="en-US" i="1" dirty="0"/>
              <a:t> </a:t>
            </a:r>
            <a:r>
              <a:rPr lang="en-US" dirty="0"/>
              <a:t>from unhappy surprises.</a:t>
            </a:r>
          </a:p>
        </p:txBody>
      </p:sp>
    </p:spTree>
    <p:extLst>
      <p:ext uri="{BB962C8B-B14F-4D97-AF65-F5344CB8AC3E}">
        <p14:creationId xmlns:p14="http://schemas.microsoft.com/office/powerpoint/2010/main" val="314251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Startle Reflex</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76519"/>
            <a:ext cx="4974016" cy="2857826"/>
          </a:xfrm>
          <a:prstGeom prst="rect">
            <a:avLst/>
          </a:prstGeom>
        </p:spPr>
      </p:pic>
      <p:sp>
        <p:nvSpPr>
          <p:cNvPr id="6" name="TextBox 5">
            <a:extLst>
              <a:ext uri="{FF2B5EF4-FFF2-40B4-BE49-F238E27FC236}">
                <a16:creationId xmlns:a16="http://schemas.microsoft.com/office/drawing/2014/main" id="{10DDD5AF-329A-1E49-B39E-34D871359E9F}"/>
              </a:ext>
            </a:extLst>
          </p:cNvPr>
          <p:cNvSpPr txBox="1"/>
          <p:nvPr/>
        </p:nvSpPr>
        <p:spPr>
          <a:xfrm>
            <a:off x="1043609" y="4610659"/>
            <a:ext cx="7638430" cy="1477328"/>
          </a:xfrm>
          <a:prstGeom prst="rect">
            <a:avLst/>
          </a:prstGeom>
          <a:noFill/>
        </p:spPr>
        <p:txBody>
          <a:bodyPr wrap="square" rtlCol="0">
            <a:spAutoFit/>
          </a:bodyPr>
          <a:lstStyle/>
          <a:p>
            <a:r>
              <a:rPr lang="en-US" dirty="0"/>
              <a:t>Unexpected events do happen. And how you react to a surprise will depend on how much you’ve thought about what you’ll do about the possibility before the surprise occurs.</a:t>
            </a:r>
          </a:p>
          <a:p>
            <a:endParaRPr lang="en-US" dirty="0"/>
          </a:p>
          <a:p>
            <a:r>
              <a:rPr lang="en-US" i="1" dirty="0"/>
              <a:t>So how do we get ready for the unexpected?</a:t>
            </a:r>
          </a:p>
        </p:txBody>
      </p:sp>
    </p:spTree>
    <p:extLst>
      <p:ext uri="{BB962C8B-B14F-4D97-AF65-F5344CB8AC3E}">
        <p14:creationId xmlns:p14="http://schemas.microsoft.com/office/powerpoint/2010/main" val="8468771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33D0B20E-CB76-A24B-B5C0-2B161AE4FD63}"/>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FF30E61A-3EC5-0443-91C5-85BACAFB5ECB}"/>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A5CAA384-E09D-694F-AEBA-36B881DE9D1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Design</Template>
  <TotalTime>1595</TotalTime>
  <Words>2550</Words>
  <Application>Microsoft Office PowerPoint</Application>
  <PresentationFormat>On-screen Show (4:3)</PresentationFormat>
  <Paragraphs>184</Paragraphs>
  <Slides>33</Slides>
  <Notes>1</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33</vt:i4>
      </vt:variant>
    </vt:vector>
  </HeadingPairs>
  <TitlesOfParts>
    <vt:vector size="37" baseType="lpstr">
      <vt:lpstr>Arial</vt:lpstr>
      <vt:lpstr>Default Design</vt:lpstr>
      <vt:lpstr>Custom Design</vt:lpstr>
      <vt:lpstr>1_Custom Design</vt:lpstr>
      <vt:lpstr>DCHAS Laboratory Risk Assessment Teaching Materials</vt:lpstr>
      <vt:lpstr>Purpose of this PowerPoint file</vt:lpstr>
      <vt:lpstr>Intended Audience</vt:lpstr>
      <vt:lpstr>First Day in the Lab</vt:lpstr>
      <vt:lpstr>First Procedure</vt:lpstr>
      <vt:lpstr>Is Following Directions Enough to Stay Safe?</vt:lpstr>
      <vt:lpstr>Increasing Comfort Level</vt:lpstr>
      <vt:lpstr>Distracted from Process </vt:lpstr>
      <vt:lpstr>Startle Reflex</vt:lpstr>
      <vt:lpstr>Crossing the Road to the Lab Safely  is the First Task of the Day</vt:lpstr>
      <vt:lpstr>Different Levels of Hazards</vt:lpstr>
      <vt:lpstr>Complacency Leads to Risk Blindness</vt:lpstr>
      <vt:lpstr>Risk Assessment Document</vt:lpstr>
      <vt:lpstr>The RAMP Process and Associated Information Tools </vt:lpstr>
      <vt:lpstr>Recognize: Hazard Identification</vt:lpstr>
      <vt:lpstr>Assess: Ranking Risks </vt:lpstr>
      <vt:lpstr>Manage: Identify Precautions</vt:lpstr>
      <vt:lpstr>Prepare for Emergencies</vt:lpstr>
      <vt:lpstr>Process Parameters</vt:lpstr>
      <vt:lpstr>Why a Risk Assessment?</vt:lpstr>
      <vt:lpstr>Fallacy 1: Solvents Aren’t Chemicals</vt:lpstr>
      <vt:lpstr>Fallacy 2: I’m Safe Because I’m Working with Small Quantities</vt:lpstr>
      <vt:lpstr>Fallacy 3: A Reaction is a Reaction</vt:lpstr>
      <vt:lpstr>Fallacy 4: I Don’t Need Everything Every Time</vt:lpstr>
      <vt:lpstr>Fallacy 5: I Did This Safely Yesterday, So I Can Just Do It The Same Way Today</vt:lpstr>
      <vt:lpstr>Fallacy 6: If I Don’t Get Started Now, I Won’t Get Finished on Time</vt:lpstr>
      <vt:lpstr>Fallacy 7: Someone Else Has Already Figured Out How to Do This Safely</vt:lpstr>
      <vt:lpstr>The Prepared Lab Worker</vt:lpstr>
      <vt:lpstr>For More Information</vt:lpstr>
      <vt:lpstr>Related References</vt:lpstr>
      <vt:lpstr>Credits and Permissions</vt:lpstr>
      <vt:lpstr>Sample Quiz Questions</vt:lpstr>
      <vt:lpstr>Sample Quiz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Opportunities in Safety Culture for the ACS</dc:title>
  <dc:subject/>
  <dc:creator>Stuart, Ralph</dc:creator>
  <cp:keywords/>
  <dc:description/>
  <cp:lastModifiedBy>Cassidy, Linda C.</cp:lastModifiedBy>
  <cp:revision>508</cp:revision>
  <cp:lastPrinted>2018-09-06T14:52:32Z</cp:lastPrinted>
  <dcterms:created xsi:type="dcterms:W3CDTF">2018-01-27T16:09:02Z</dcterms:created>
  <dcterms:modified xsi:type="dcterms:W3CDTF">2021-10-29T16:18:06Z</dcterms:modified>
  <cp:category/>
</cp:coreProperties>
</file>