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0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5" dirty="0"/>
              <a:t>OED Search Committee</a:t>
            </a:r>
            <a:r>
              <a:rPr spc="-45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6633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6633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5" dirty="0"/>
              <a:t>OED Search Committee</a:t>
            </a:r>
            <a:r>
              <a:rPr spc="-45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6633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5940" y="1548663"/>
            <a:ext cx="3830954" cy="4050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6633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27828" y="1548663"/>
            <a:ext cx="3825875" cy="43859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6633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5" dirty="0"/>
              <a:t>OED Search Committee</a:t>
            </a:r>
            <a:r>
              <a:rPr spc="-45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6633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5" dirty="0"/>
              <a:t>OED Search Committee</a:t>
            </a:r>
            <a:r>
              <a:rPr spc="-45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06702" y="609768"/>
            <a:ext cx="2213116" cy="9999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5" dirty="0"/>
              <a:t>OED Search Committee</a:t>
            </a:r>
            <a:r>
              <a:rPr spc="-45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8609" y="260045"/>
            <a:ext cx="7926781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6633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899" y="1164081"/>
            <a:ext cx="8458200" cy="4445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6633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5" dirty="0"/>
              <a:t>OED Search Committee</a:t>
            </a:r>
            <a:r>
              <a:rPr spc="-45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www.rowan.edu/equity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hyperlink" Target="mailto:schultesm@rowan.edu" TargetMode="External"/><Relationship Id="rId7" Type="http://schemas.openxmlformats.org/officeDocument/2006/relationships/hyperlink" Target="mailto:vinsonrm@rowan.edu" TargetMode="External"/><Relationship Id="rId2" Type="http://schemas.openxmlformats.org/officeDocument/2006/relationships/hyperlink" Target="http://www.rowan.edu/hr/recruitstaff/forms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gouldla@rowan.edu" TargetMode="External"/><Relationship Id="rId5" Type="http://schemas.openxmlformats.org/officeDocument/2006/relationships/hyperlink" Target="mailto:concepcion@rowan.edu" TargetMode="External"/><Relationship Id="rId4" Type="http://schemas.openxmlformats.org/officeDocument/2006/relationships/hyperlink" Target="mailto:whittaker@rowan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mailto:oh@rowan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A88FED-4DA0-4986-916F-D2DF44B6EE30}"/>
              </a:ext>
            </a:extLst>
          </p:cNvPr>
          <p:cNvSpPr/>
          <p:nvPr/>
        </p:nvSpPr>
        <p:spPr>
          <a:xfrm>
            <a:off x="720254" y="2404518"/>
            <a:ext cx="770196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dirty="0">
                <a:ln/>
                <a:solidFill>
                  <a:schemeClr val="bg2">
                    <a:lumMod val="25000"/>
                  </a:schemeClr>
                </a:solidFill>
              </a:rPr>
              <a:t>Search Committee Training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8973" y="377774"/>
            <a:ext cx="422656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-10" dirty="0"/>
              <a:t>Confidentiality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996492" y="2660980"/>
            <a:ext cx="684466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4800" b="1" spc="-5" dirty="0">
                <a:solidFill>
                  <a:srgbClr val="663300"/>
                </a:solidFill>
                <a:latin typeface="Calibri"/>
                <a:cs typeface="Calibri"/>
              </a:rPr>
              <a:t>Once </a:t>
            </a:r>
            <a:r>
              <a:rPr sz="4800" b="1" dirty="0">
                <a:solidFill>
                  <a:srgbClr val="663300"/>
                </a:solidFill>
                <a:latin typeface="Calibri"/>
                <a:cs typeface="Calibri"/>
              </a:rPr>
              <a:t>a </a:t>
            </a:r>
            <a:r>
              <a:rPr sz="4800" b="1" spc="-20" dirty="0">
                <a:solidFill>
                  <a:srgbClr val="663300"/>
                </a:solidFill>
                <a:latin typeface="Calibri"/>
                <a:cs typeface="Calibri"/>
              </a:rPr>
              <a:t>candidate, </a:t>
            </a:r>
            <a:r>
              <a:rPr sz="4800" b="1" spc="-35" dirty="0">
                <a:solidFill>
                  <a:srgbClr val="663300"/>
                </a:solidFill>
                <a:latin typeface="Calibri"/>
                <a:cs typeface="Calibri"/>
              </a:rPr>
              <a:t>always</a:t>
            </a:r>
            <a:r>
              <a:rPr sz="4800" b="1" spc="2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663300"/>
                </a:solidFill>
                <a:latin typeface="Calibri"/>
                <a:cs typeface="Calibri"/>
              </a:rPr>
              <a:t>a</a:t>
            </a:r>
            <a:endParaRPr sz="4800">
              <a:latin typeface="Calibri"/>
              <a:cs typeface="Calibri"/>
            </a:endParaRPr>
          </a:p>
          <a:p>
            <a:pPr marL="341630" algn="ctr">
              <a:lnSpc>
                <a:spcPct val="100000"/>
              </a:lnSpc>
            </a:pPr>
            <a:r>
              <a:rPr sz="4800" b="1" spc="-20" dirty="0">
                <a:solidFill>
                  <a:srgbClr val="663300"/>
                </a:solidFill>
                <a:latin typeface="Calibri"/>
                <a:cs typeface="Calibri"/>
              </a:rPr>
              <a:t>candidate!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5383" y="6058465"/>
            <a:ext cx="1120497" cy="5062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OED Search Committee</a:t>
            </a:r>
            <a:r>
              <a:rPr spc="-45" dirty="0"/>
              <a:t> </a:t>
            </a:r>
            <a:r>
              <a:rPr spc="-15" dirty="0"/>
              <a:t>Training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0849" y="290829"/>
            <a:ext cx="7839709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5" dirty="0"/>
              <a:t>Americans with Disabilities</a:t>
            </a:r>
            <a:r>
              <a:rPr sz="4800" spc="-75" dirty="0"/>
              <a:t> </a:t>
            </a:r>
            <a:r>
              <a:rPr sz="4800" dirty="0"/>
              <a:t>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491539"/>
            <a:ext cx="8960485" cy="4488921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3600" spc="-10" dirty="0">
                <a:solidFill>
                  <a:srgbClr val="663300"/>
                </a:solidFill>
                <a:latin typeface="Calibri"/>
                <a:cs typeface="Calibri"/>
              </a:rPr>
              <a:t>Accommodating </a:t>
            </a:r>
            <a:r>
              <a:rPr sz="3600" dirty="0">
                <a:solidFill>
                  <a:srgbClr val="663300"/>
                </a:solidFill>
                <a:latin typeface="Calibri"/>
                <a:cs typeface="Calibri"/>
              </a:rPr>
              <a:t>a</a:t>
            </a:r>
            <a:r>
              <a:rPr sz="3600" spc="-2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663300"/>
                </a:solidFill>
                <a:latin typeface="Calibri"/>
                <a:cs typeface="Calibri"/>
              </a:rPr>
              <a:t>candidate</a:t>
            </a:r>
            <a:endParaRPr sz="3600" dirty="0">
              <a:latin typeface="Calibri"/>
              <a:cs typeface="Calibri"/>
            </a:endParaRPr>
          </a:p>
          <a:p>
            <a:pPr marL="756285" marR="299085" indent="-287020">
              <a:lnSpc>
                <a:spcPts val="3460"/>
              </a:lnSpc>
              <a:spcBef>
                <a:spcPts val="845"/>
              </a:spcBef>
              <a:buFont typeface="Arial"/>
              <a:buChar char="–"/>
              <a:tabLst>
                <a:tab pos="756920" algn="l"/>
              </a:tabLst>
            </a:pPr>
            <a:r>
              <a:rPr sz="3200" spc="-55" dirty="0">
                <a:solidFill>
                  <a:srgbClr val="663300"/>
                </a:solidFill>
                <a:latin typeface="Calibri"/>
                <a:cs typeface="Calibri"/>
              </a:rPr>
              <a:t>We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will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accommodate </a:t>
            </a:r>
            <a:r>
              <a:rPr sz="3200" spc="-30" dirty="0">
                <a:solidFill>
                  <a:srgbClr val="663300"/>
                </a:solidFill>
                <a:latin typeface="Calibri"/>
                <a:cs typeface="Calibri"/>
              </a:rPr>
              <a:t>for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interview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without  medical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documentation</a:t>
            </a:r>
            <a:endParaRPr sz="3200" dirty="0">
              <a:latin typeface="Calibri"/>
              <a:cs typeface="Calibri"/>
            </a:endParaRPr>
          </a:p>
          <a:p>
            <a:pPr marL="756285" marR="5080" indent="-287020">
              <a:lnSpc>
                <a:spcPts val="3460"/>
              </a:lnSpc>
              <a:spcBef>
                <a:spcPts val="760"/>
              </a:spcBef>
              <a:buFont typeface="Arial"/>
              <a:buChar char="–"/>
              <a:tabLst>
                <a:tab pos="756920" algn="l"/>
              </a:tabLst>
            </a:pP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If an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accommodation request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is </a:t>
            </a:r>
            <a:r>
              <a:rPr sz="3200" spc="-35" dirty="0">
                <a:solidFill>
                  <a:srgbClr val="663300"/>
                </a:solidFill>
                <a:latin typeface="Calibri"/>
                <a:cs typeface="Calibri"/>
              </a:rPr>
              <a:t>unfamiliar,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please 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contact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Office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lang="en-US" sz="3200" spc="-15" dirty="0">
                <a:solidFill>
                  <a:srgbClr val="663300"/>
                </a:solidFill>
                <a:latin typeface="Calibri"/>
                <a:cs typeface="Calibri"/>
              </a:rPr>
              <a:t>Employee Equity.</a:t>
            </a:r>
            <a:endParaRPr sz="3200" dirty="0">
              <a:latin typeface="Calibri"/>
              <a:cs typeface="Calibri"/>
            </a:endParaRPr>
          </a:p>
          <a:p>
            <a:pPr marL="756285" marR="612775" indent="-287020">
              <a:lnSpc>
                <a:spcPct val="90000"/>
              </a:lnSpc>
              <a:spcBef>
                <a:spcPts val="715"/>
              </a:spcBef>
              <a:buFont typeface="Arial"/>
              <a:buChar char="–"/>
              <a:tabLst>
                <a:tab pos="756920" algn="l"/>
                <a:tab pos="5965190" algn="l"/>
              </a:tabLst>
            </a:pP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Under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no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circumstance</a:t>
            </a:r>
            <a:r>
              <a:rPr sz="3200" spc="1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should	</a:t>
            </a:r>
            <a:r>
              <a:rPr sz="3200" spc="-20" dirty="0">
                <a:solidFill>
                  <a:srgbClr val="663300"/>
                </a:solidFill>
                <a:latin typeface="Calibri"/>
                <a:cs typeface="Calibri"/>
              </a:rPr>
              <a:t>anyone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on a  </a:t>
            </a:r>
            <a:r>
              <a:rPr sz="3200" spc="-20" dirty="0">
                <a:solidFill>
                  <a:srgbClr val="663300"/>
                </a:solidFill>
                <a:latin typeface="Calibri"/>
                <a:cs typeface="Calibri"/>
              </a:rPr>
              <a:t>committee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or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part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interviewing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process  engage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in a </a:t>
            </a:r>
            <a:r>
              <a:rPr sz="3200" spc="-20" dirty="0">
                <a:solidFill>
                  <a:srgbClr val="663300"/>
                </a:solidFill>
                <a:latin typeface="Calibri"/>
                <a:cs typeface="Calibri"/>
              </a:rPr>
              <a:t>conversation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with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a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candidate  </a:t>
            </a:r>
            <a:r>
              <a:rPr sz="3200" spc="-20" dirty="0">
                <a:solidFill>
                  <a:srgbClr val="663300"/>
                </a:solidFill>
                <a:latin typeface="Calibri"/>
                <a:cs typeface="Calibri"/>
              </a:rPr>
              <a:t>regarding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accommodations </a:t>
            </a:r>
            <a:r>
              <a:rPr sz="3200" spc="-30" dirty="0">
                <a:solidFill>
                  <a:srgbClr val="663300"/>
                </a:solidFill>
                <a:latin typeface="Calibri"/>
                <a:cs typeface="Calibri"/>
              </a:rPr>
              <a:t>for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disabilities.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0471" y="6099829"/>
            <a:ext cx="1256839" cy="2810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7710766" cy="13676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4400" spc="-10" dirty="0"/>
              <a:t>Bona Fide Interviews</a:t>
            </a:r>
            <a:br>
              <a:rPr lang="en-US" sz="4400" spc="-10" dirty="0"/>
            </a:br>
            <a:r>
              <a:rPr lang="en-US" sz="4400" spc="-10" dirty="0"/>
              <a:t>for Certain Qualified Candidates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168861" y="1302765"/>
            <a:ext cx="8746539" cy="46839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1331595">
              <a:lnSpc>
                <a:spcPct val="100000"/>
              </a:lnSpc>
              <a:spcBef>
                <a:spcPts val="105"/>
              </a:spcBef>
              <a:tabLst>
                <a:tab pos="354965" algn="l"/>
                <a:tab pos="356235" algn="l"/>
              </a:tabLst>
            </a:pPr>
            <a:r>
              <a:rPr lang="en-US" sz="3000" spc="-5" dirty="0">
                <a:solidFill>
                  <a:srgbClr val="663300"/>
                </a:solidFill>
                <a:latin typeface="Calibri"/>
                <a:cs typeface="Calibri"/>
              </a:rPr>
              <a:t>From time-to-time Human Resources will notify the committee chair that a particular candidate must be granted a bona fide interview.</a:t>
            </a:r>
          </a:p>
          <a:p>
            <a:pPr marL="756285" marR="43180" indent="-287020">
              <a:lnSpc>
                <a:spcPct val="100000"/>
              </a:lnSpc>
              <a:spcBef>
                <a:spcPts val="690"/>
              </a:spcBef>
            </a:pPr>
            <a:r>
              <a:rPr sz="2800" spc="-5" dirty="0">
                <a:solidFill>
                  <a:srgbClr val="663300"/>
                </a:solidFill>
                <a:cs typeface="Arial"/>
              </a:rPr>
              <a:t>– </a:t>
            </a:r>
            <a:r>
              <a:rPr lang="en-US" sz="2800" spc="-5" dirty="0">
                <a:solidFill>
                  <a:srgbClr val="663300"/>
                </a:solidFill>
                <a:cs typeface="Arial"/>
              </a:rPr>
              <a:t>These candidates meet the minimum qualifications of the job.</a:t>
            </a:r>
          </a:p>
          <a:p>
            <a:pPr marL="756285" marR="43180" indent="-287020">
              <a:lnSpc>
                <a:spcPct val="100000"/>
              </a:lnSpc>
              <a:spcBef>
                <a:spcPts val="690"/>
              </a:spcBef>
            </a:pPr>
            <a:r>
              <a:rPr lang="en-US" sz="2800" spc="-5" dirty="0">
                <a:solidFill>
                  <a:srgbClr val="663300"/>
                </a:solidFill>
                <a:cs typeface="Arial"/>
              </a:rPr>
              <a:t>– </a:t>
            </a:r>
            <a:r>
              <a:rPr lang="en-US" sz="2800" spc="-5" dirty="0">
                <a:solidFill>
                  <a:srgbClr val="663300"/>
                </a:solidFill>
                <a:cs typeface="Calibri"/>
              </a:rPr>
              <a:t>These candidates are eligible for a bona fide interview under contractual obligation or as mandated by law.</a:t>
            </a:r>
          </a:p>
          <a:p>
            <a:pPr marL="756285" marR="43180" indent="-287020">
              <a:lnSpc>
                <a:spcPct val="100000"/>
              </a:lnSpc>
              <a:spcBef>
                <a:spcPts val="690"/>
              </a:spcBef>
            </a:pPr>
            <a:r>
              <a:rPr lang="en-US" sz="2800" spc="-5" dirty="0">
                <a:solidFill>
                  <a:srgbClr val="663300"/>
                </a:solidFill>
                <a:cs typeface="Arial"/>
              </a:rPr>
              <a:t>– This does not mean that the committee is obligated to choose this candidate, only the candidate is given the same consideration as other candidates.</a:t>
            </a:r>
            <a:endParaRPr sz="2800" dirty="0"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8861" y="6066071"/>
            <a:ext cx="1340831" cy="6058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52621" y="186893"/>
            <a:ext cx="22415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Interview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07301" y="1302765"/>
            <a:ext cx="8241665" cy="4440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331595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6235" algn="l"/>
              </a:tabLst>
            </a:pP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Questions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should be developed prior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to  interviews</a:t>
            </a:r>
            <a:endParaRPr sz="3200">
              <a:latin typeface="Calibri"/>
              <a:cs typeface="Calibri"/>
            </a:endParaRPr>
          </a:p>
          <a:p>
            <a:pPr marL="756285" marR="43180" indent="-287020">
              <a:lnSpc>
                <a:spcPct val="100000"/>
              </a:lnSpc>
              <a:spcBef>
                <a:spcPts val="690"/>
              </a:spcBef>
            </a:pPr>
            <a:r>
              <a:rPr sz="2800" spc="-5" dirty="0">
                <a:solidFill>
                  <a:srgbClr val="663300"/>
                </a:solidFill>
                <a:latin typeface="Arial"/>
                <a:cs typeface="Arial"/>
              </a:rPr>
              <a:t>–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All candidates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should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be </a:t>
            </a:r>
            <a:r>
              <a:rPr sz="2800" spc="-20" dirty="0">
                <a:solidFill>
                  <a:srgbClr val="663300"/>
                </a:solidFill>
                <a:latin typeface="Calibri"/>
                <a:cs typeface="Calibri"/>
              </a:rPr>
              <a:t>asked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same questions  unless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resume/experience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specific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or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follow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up to a  response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900">
              <a:latin typeface="Calibri"/>
              <a:cs typeface="Calibri"/>
            </a:endParaRPr>
          </a:p>
          <a:p>
            <a:pPr marL="355600" marR="5080" indent="-343535">
              <a:lnSpc>
                <a:spcPct val="100000"/>
              </a:lnSpc>
              <a:buFont typeface="Arial"/>
              <a:buChar char="•"/>
              <a:tabLst>
                <a:tab pos="354965" algn="l"/>
                <a:tab pos="356235" algn="l"/>
              </a:tabLst>
            </a:pP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When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developing questions stay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away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from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the  20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protected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classes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(see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the NJ Policy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on </a:t>
            </a:r>
            <a:r>
              <a:rPr sz="32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http://www.rowan.edu/equity</a:t>
            </a:r>
            <a:r>
              <a:rPr sz="3200" spc="-10" dirty="0">
                <a:latin typeface="Calibri"/>
                <a:cs typeface="Calibri"/>
              </a:rPr>
              <a:t>)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8861" y="6066071"/>
            <a:ext cx="1340831" cy="6058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  <p:extLst>
      <p:ext uri="{BB962C8B-B14F-4D97-AF65-F5344CB8AC3E}">
        <p14:creationId xmlns:p14="http://schemas.microsoft.com/office/powerpoint/2010/main" val="2598409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2121" y="110693"/>
            <a:ext cx="22402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I</a:t>
            </a:r>
            <a:r>
              <a:rPr sz="4400" spc="-40" dirty="0"/>
              <a:t>n</a:t>
            </a:r>
            <a:r>
              <a:rPr sz="4400" spc="-55" dirty="0"/>
              <a:t>t</a:t>
            </a:r>
            <a:r>
              <a:rPr sz="4400" spc="-5" dirty="0"/>
              <a:t>e</a:t>
            </a:r>
            <a:r>
              <a:rPr sz="4400" spc="25" dirty="0"/>
              <a:t>r</a:t>
            </a:r>
            <a:r>
              <a:rPr sz="4400" spc="-5" dirty="0"/>
              <a:t>vi</a:t>
            </a:r>
            <a:r>
              <a:rPr sz="4400" spc="-25" dirty="0"/>
              <a:t>e</a:t>
            </a:r>
            <a:r>
              <a:rPr sz="4400" dirty="0"/>
              <a:t>w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612140" y="1334770"/>
            <a:ext cx="7444105" cy="4114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solidFill>
                  <a:srgbClr val="663300"/>
                </a:solidFill>
                <a:latin typeface="Calibri"/>
                <a:cs typeface="Calibri"/>
              </a:rPr>
              <a:t>Focus 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on </a:t>
            </a:r>
            <a:r>
              <a:rPr sz="30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3000" spc="-15" dirty="0">
                <a:solidFill>
                  <a:srgbClr val="663300"/>
                </a:solidFill>
                <a:latin typeface="Calibri"/>
                <a:cs typeface="Calibri"/>
              </a:rPr>
              <a:t>requirements </a:t>
            </a:r>
            <a:r>
              <a:rPr sz="3000" spc="-25" dirty="0">
                <a:solidFill>
                  <a:srgbClr val="663300"/>
                </a:solidFill>
                <a:latin typeface="Calibri"/>
                <a:cs typeface="Calibri"/>
              </a:rPr>
              <a:t>for </a:t>
            </a:r>
            <a:r>
              <a:rPr sz="3000" dirty="0">
                <a:solidFill>
                  <a:srgbClr val="663300"/>
                </a:solidFill>
                <a:latin typeface="Calibri"/>
                <a:cs typeface="Calibri"/>
              </a:rPr>
              <a:t>the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 job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663300"/>
              </a:buClr>
              <a:buFont typeface="Arial"/>
              <a:buChar char="•"/>
            </a:pPr>
            <a:endParaRPr sz="3850">
              <a:latin typeface="Calibri"/>
              <a:cs typeface="Calibri"/>
            </a:endParaRPr>
          </a:p>
          <a:p>
            <a:pPr marL="355600" marR="5080" indent="-343535">
              <a:lnSpc>
                <a:spcPts val="324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When </a:t>
            </a:r>
            <a:r>
              <a:rPr sz="3000" dirty="0">
                <a:solidFill>
                  <a:srgbClr val="663300"/>
                </a:solidFill>
                <a:latin typeface="Calibri"/>
                <a:cs typeface="Calibri"/>
              </a:rPr>
              <a:t>in </a:t>
            </a:r>
            <a:r>
              <a:rPr sz="3000" spc="-15" dirty="0">
                <a:solidFill>
                  <a:srgbClr val="663300"/>
                </a:solidFill>
                <a:latin typeface="Calibri"/>
                <a:cs typeface="Calibri"/>
              </a:rPr>
              <a:t>informal </a:t>
            </a:r>
            <a:r>
              <a:rPr sz="3000" spc="-10" dirty="0">
                <a:solidFill>
                  <a:srgbClr val="663300"/>
                </a:solidFill>
                <a:latin typeface="Calibri"/>
                <a:cs typeface="Calibri"/>
              </a:rPr>
              <a:t>settings </a:t>
            </a:r>
            <a:r>
              <a:rPr sz="3000" dirty="0">
                <a:solidFill>
                  <a:srgbClr val="663300"/>
                </a:solidFill>
                <a:latin typeface="Calibri"/>
                <a:cs typeface="Calibri"/>
              </a:rPr>
              <a:t>with </a:t>
            </a:r>
            <a:r>
              <a:rPr sz="3000" spc="-10" dirty="0">
                <a:solidFill>
                  <a:srgbClr val="663300"/>
                </a:solidFill>
                <a:latin typeface="Calibri"/>
                <a:cs typeface="Calibri"/>
              </a:rPr>
              <a:t>candidates, 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be  </a:t>
            </a:r>
            <a:r>
              <a:rPr sz="3000" spc="-20" dirty="0">
                <a:solidFill>
                  <a:srgbClr val="663300"/>
                </a:solidFill>
                <a:latin typeface="Calibri"/>
                <a:cs typeface="Calibri"/>
              </a:rPr>
              <a:t>aware 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3000" spc="-15" dirty="0">
                <a:solidFill>
                  <a:srgbClr val="663300"/>
                </a:solidFill>
                <a:latin typeface="Calibri"/>
                <a:cs typeface="Calibri"/>
              </a:rPr>
              <a:t>your 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reactions </a:t>
            </a:r>
            <a:r>
              <a:rPr sz="3000" spc="-10" dirty="0">
                <a:solidFill>
                  <a:srgbClr val="663300"/>
                </a:solidFill>
                <a:latin typeface="Calibri"/>
                <a:cs typeface="Calibri"/>
              </a:rPr>
              <a:t>both verbal </a:t>
            </a:r>
            <a:r>
              <a:rPr sz="3000" dirty="0">
                <a:solidFill>
                  <a:srgbClr val="663300"/>
                </a:solidFill>
                <a:latin typeface="Calibri"/>
                <a:cs typeface="Calibri"/>
              </a:rPr>
              <a:t>and 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non  </a:t>
            </a:r>
            <a:r>
              <a:rPr sz="3000" spc="-10" dirty="0">
                <a:solidFill>
                  <a:srgbClr val="663300"/>
                </a:solidFill>
                <a:latin typeface="Calibri"/>
                <a:cs typeface="Calibri"/>
              </a:rPr>
              <a:t>verbal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663300"/>
              </a:buClr>
              <a:buFont typeface="Arial"/>
              <a:buChar char="•"/>
            </a:pPr>
            <a:endParaRPr sz="35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20" dirty="0">
                <a:solidFill>
                  <a:srgbClr val="663300"/>
                </a:solidFill>
                <a:latin typeface="Calibri"/>
                <a:cs typeface="Calibri"/>
              </a:rPr>
              <a:t>Beware 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3000" spc="-30" dirty="0">
                <a:solidFill>
                  <a:srgbClr val="663300"/>
                </a:solidFill>
                <a:latin typeface="Calibri"/>
                <a:cs typeface="Calibri"/>
              </a:rPr>
              <a:t>“chit</a:t>
            </a:r>
            <a:r>
              <a:rPr sz="3000" spc="-2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3000" spc="15" dirty="0">
                <a:solidFill>
                  <a:srgbClr val="663300"/>
                </a:solidFill>
                <a:latin typeface="Calibri"/>
                <a:cs typeface="Calibri"/>
              </a:rPr>
              <a:t>chat”</a:t>
            </a:r>
            <a:endParaRPr sz="3000">
              <a:latin typeface="Calibri"/>
              <a:cs typeface="Calibri"/>
            </a:endParaRPr>
          </a:p>
          <a:p>
            <a:pPr marL="756285" marR="427355" indent="-287020">
              <a:lnSpc>
                <a:spcPts val="2810"/>
              </a:lnSpc>
              <a:spcBef>
                <a:spcPts val="690"/>
              </a:spcBef>
            </a:pPr>
            <a:r>
              <a:rPr sz="2600" dirty="0">
                <a:solidFill>
                  <a:srgbClr val="663300"/>
                </a:solidFill>
                <a:latin typeface="Arial"/>
                <a:cs typeface="Arial"/>
              </a:rPr>
              <a:t>– </a:t>
            </a:r>
            <a:r>
              <a:rPr sz="2600" spc="-5" dirty="0">
                <a:solidFill>
                  <a:srgbClr val="663300"/>
                </a:solidFill>
                <a:latin typeface="Calibri"/>
                <a:cs typeface="Calibri"/>
              </a:rPr>
              <a:t>Common Pitfalls: </a:t>
            </a:r>
            <a:r>
              <a:rPr sz="2600" dirty="0">
                <a:solidFill>
                  <a:srgbClr val="663300"/>
                </a:solidFill>
                <a:latin typeface="Calibri"/>
                <a:cs typeface="Calibri"/>
              </a:rPr>
              <a:t>kids, </a:t>
            </a:r>
            <a:r>
              <a:rPr sz="2600" spc="-5" dirty="0">
                <a:solidFill>
                  <a:srgbClr val="663300"/>
                </a:solidFill>
                <a:latin typeface="Calibri"/>
                <a:cs typeface="Calibri"/>
              </a:rPr>
              <a:t>marital </a:t>
            </a:r>
            <a:r>
              <a:rPr sz="2600" spc="-15" dirty="0">
                <a:solidFill>
                  <a:srgbClr val="663300"/>
                </a:solidFill>
                <a:latin typeface="Calibri"/>
                <a:cs typeface="Calibri"/>
              </a:rPr>
              <a:t>status, </a:t>
            </a:r>
            <a:r>
              <a:rPr sz="2600" spc="-5" dirty="0">
                <a:solidFill>
                  <a:srgbClr val="663300"/>
                </a:solidFill>
                <a:latin typeface="Calibri"/>
                <a:cs typeface="Calibri"/>
              </a:rPr>
              <a:t>religious,  national origin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0471" y="6099829"/>
            <a:ext cx="1256839" cy="5678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52621" y="110693"/>
            <a:ext cx="22415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Interview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258570"/>
            <a:ext cx="8132445" cy="473646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55600" marR="312420" indent="-343535">
              <a:lnSpc>
                <a:spcPts val="3240"/>
              </a:lnSpc>
              <a:spcBef>
                <a:spcPts val="5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Describe </a:t>
            </a:r>
            <a:r>
              <a:rPr sz="30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3000" spc="-15" dirty="0">
                <a:solidFill>
                  <a:srgbClr val="663300"/>
                </a:solidFill>
                <a:latin typeface="Calibri"/>
                <a:cs typeface="Calibri"/>
              </a:rPr>
              <a:t>requirements 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30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position </a:t>
            </a:r>
            <a:r>
              <a:rPr sz="3000" spc="-10" dirty="0">
                <a:solidFill>
                  <a:srgbClr val="663300"/>
                </a:solidFill>
                <a:latin typeface="Calibri"/>
                <a:cs typeface="Calibri"/>
              </a:rPr>
              <a:t>at </a:t>
            </a:r>
            <a:r>
              <a:rPr sz="3000" dirty="0">
                <a:solidFill>
                  <a:srgbClr val="663300"/>
                </a:solidFill>
                <a:latin typeface="Calibri"/>
                <a:cs typeface="Calibri"/>
              </a:rPr>
              <a:t>the  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beginning </a:t>
            </a:r>
            <a:r>
              <a:rPr sz="3000" dirty="0">
                <a:solidFill>
                  <a:srgbClr val="663300"/>
                </a:solidFill>
                <a:latin typeface="Calibri"/>
                <a:cs typeface="Calibri"/>
              </a:rPr>
              <a:t>of the</a:t>
            </a:r>
            <a:r>
              <a:rPr sz="3000" spc="-2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3000" spc="-10" dirty="0">
                <a:solidFill>
                  <a:srgbClr val="663300"/>
                </a:solidFill>
                <a:latin typeface="Calibri"/>
                <a:cs typeface="Calibri"/>
              </a:rPr>
              <a:t>interview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663300"/>
              </a:buClr>
              <a:buFont typeface="Arial"/>
              <a:buChar char="•"/>
            </a:pPr>
            <a:endParaRPr sz="3800">
              <a:latin typeface="Calibri"/>
              <a:cs typeface="Calibri"/>
            </a:endParaRPr>
          </a:p>
          <a:p>
            <a:pPr marL="355600" marR="308610" indent="-343535">
              <a:lnSpc>
                <a:spcPts val="324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25" dirty="0">
                <a:solidFill>
                  <a:srgbClr val="663300"/>
                </a:solidFill>
                <a:latin typeface="Calibri"/>
                <a:cs typeface="Calibri"/>
              </a:rPr>
              <a:t>Make </a:t>
            </a:r>
            <a:r>
              <a:rPr sz="3000" spc="-15" dirty="0">
                <a:solidFill>
                  <a:srgbClr val="663300"/>
                </a:solidFill>
                <a:latin typeface="Calibri"/>
                <a:cs typeface="Calibri"/>
              </a:rPr>
              <a:t>sure you </a:t>
            </a:r>
            <a:r>
              <a:rPr sz="3000" dirty="0">
                <a:solidFill>
                  <a:srgbClr val="663300"/>
                </a:solidFill>
                <a:latin typeface="Calibri"/>
                <a:cs typeface="Calibri"/>
              </a:rPr>
              <a:t>ask </a:t>
            </a:r>
            <a:r>
              <a:rPr sz="3000" spc="-45" dirty="0">
                <a:solidFill>
                  <a:srgbClr val="663300"/>
                </a:solidFill>
                <a:latin typeface="Calibri"/>
                <a:cs typeface="Calibri"/>
              </a:rPr>
              <a:t>“do </a:t>
            </a:r>
            <a:r>
              <a:rPr sz="3000" spc="-15" dirty="0">
                <a:solidFill>
                  <a:srgbClr val="663300"/>
                </a:solidFill>
                <a:latin typeface="Calibri"/>
                <a:cs typeface="Calibri"/>
              </a:rPr>
              <a:t>you </a:t>
            </a:r>
            <a:r>
              <a:rPr sz="3000" spc="-20" dirty="0">
                <a:solidFill>
                  <a:srgbClr val="663300"/>
                </a:solidFill>
                <a:latin typeface="Calibri"/>
                <a:cs typeface="Calibri"/>
              </a:rPr>
              <a:t>understand </a:t>
            </a:r>
            <a:r>
              <a:rPr sz="3000" spc="-10" dirty="0">
                <a:solidFill>
                  <a:srgbClr val="663300"/>
                </a:solidFill>
                <a:latin typeface="Calibri"/>
                <a:cs typeface="Calibri"/>
              </a:rPr>
              <a:t>what </a:t>
            </a:r>
            <a:r>
              <a:rPr sz="3000" dirty="0">
                <a:solidFill>
                  <a:srgbClr val="663300"/>
                </a:solidFill>
                <a:latin typeface="Calibri"/>
                <a:cs typeface="Calibri"/>
              </a:rPr>
              <a:t>the  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job</a:t>
            </a:r>
            <a:r>
              <a:rPr sz="3000" spc="-10" dirty="0">
                <a:solidFill>
                  <a:srgbClr val="663300"/>
                </a:solidFill>
                <a:latin typeface="Calibri"/>
                <a:cs typeface="Calibri"/>
              </a:rPr>
              <a:t> requires?”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663300"/>
              </a:buClr>
              <a:buFont typeface="Arial"/>
              <a:buChar char="•"/>
            </a:pPr>
            <a:endParaRPr sz="3800">
              <a:latin typeface="Calibri"/>
              <a:cs typeface="Calibri"/>
            </a:endParaRPr>
          </a:p>
          <a:p>
            <a:pPr marL="355600" marR="5080" indent="-343535">
              <a:lnSpc>
                <a:spcPts val="324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dirty="0">
                <a:solidFill>
                  <a:srgbClr val="663300"/>
                </a:solidFill>
                <a:latin typeface="Calibri"/>
                <a:cs typeface="Calibri"/>
              </a:rPr>
              <a:t>Ask </a:t>
            </a:r>
            <a:r>
              <a:rPr sz="3000" spc="-30" dirty="0">
                <a:solidFill>
                  <a:srgbClr val="663300"/>
                </a:solidFill>
                <a:latin typeface="Calibri"/>
                <a:cs typeface="Calibri"/>
              </a:rPr>
              <a:t>“are </a:t>
            </a:r>
            <a:r>
              <a:rPr sz="3000" spc="-15" dirty="0">
                <a:solidFill>
                  <a:srgbClr val="663300"/>
                </a:solidFill>
                <a:latin typeface="Calibri"/>
                <a:cs typeface="Calibri"/>
              </a:rPr>
              <a:t>you 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able </a:t>
            </a:r>
            <a:r>
              <a:rPr sz="3000" spc="-15" dirty="0">
                <a:solidFill>
                  <a:srgbClr val="663300"/>
                </a:solidFill>
                <a:latin typeface="Calibri"/>
                <a:cs typeface="Calibri"/>
              </a:rPr>
              <a:t>to </a:t>
            </a:r>
            <a:r>
              <a:rPr sz="3000" spc="-10" dirty="0">
                <a:solidFill>
                  <a:srgbClr val="663300"/>
                </a:solidFill>
                <a:latin typeface="Calibri"/>
                <a:cs typeface="Calibri"/>
              </a:rPr>
              <a:t>meet </a:t>
            </a:r>
            <a:r>
              <a:rPr sz="30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3000" spc="-15" dirty="0">
                <a:solidFill>
                  <a:srgbClr val="663300"/>
                </a:solidFill>
                <a:latin typeface="Calibri"/>
                <a:cs typeface="Calibri"/>
              </a:rPr>
              <a:t>requirements 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3000" dirty="0">
                <a:solidFill>
                  <a:srgbClr val="663300"/>
                </a:solidFill>
                <a:latin typeface="Calibri"/>
                <a:cs typeface="Calibri"/>
              </a:rPr>
              <a:t>the  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position”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663300"/>
              </a:buClr>
              <a:buFont typeface="Arial"/>
              <a:buChar char="•"/>
            </a:pPr>
            <a:endParaRPr sz="35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dirty="0">
                <a:solidFill>
                  <a:srgbClr val="663300"/>
                </a:solidFill>
                <a:latin typeface="Calibri"/>
                <a:cs typeface="Calibri"/>
              </a:rPr>
              <a:t>Be </a:t>
            </a:r>
            <a:r>
              <a:rPr sz="3000" spc="-10" dirty="0">
                <a:solidFill>
                  <a:srgbClr val="663300"/>
                </a:solidFill>
                <a:latin typeface="Calibri"/>
                <a:cs typeface="Calibri"/>
              </a:rPr>
              <a:t>very 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up </a:t>
            </a:r>
            <a:r>
              <a:rPr sz="3000" spc="-20" dirty="0">
                <a:solidFill>
                  <a:srgbClr val="663300"/>
                </a:solidFill>
                <a:latin typeface="Calibri"/>
                <a:cs typeface="Calibri"/>
              </a:rPr>
              <a:t>front 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with what </a:t>
            </a:r>
            <a:r>
              <a:rPr sz="3000" spc="-15" dirty="0">
                <a:solidFill>
                  <a:srgbClr val="663300"/>
                </a:solidFill>
                <a:latin typeface="Calibri"/>
                <a:cs typeface="Calibri"/>
              </a:rPr>
              <a:t>you </a:t>
            </a:r>
            <a:r>
              <a:rPr sz="3000" spc="-20" dirty="0">
                <a:solidFill>
                  <a:srgbClr val="663300"/>
                </a:solidFill>
                <a:latin typeface="Calibri"/>
                <a:cs typeface="Calibri"/>
              </a:rPr>
              <a:t>have </a:t>
            </a:r>
            <a:r>
              <a:rPr sz="3000" spc="-15" dirty="0">
                <a:solidFill>
                  <a:srgbClr val="663300"/>
                </a:solidFill>
                <a:latin typeface="Calibri"/>
                <a:cs typeface="Calibri"/>
              </a:rPr>
              <a:t>to</a:t>
            </a:r>
            <a:r>
              <a:rPr sz="3000" spc="-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3000" spc="-25" dirty="0">
                <a:solidFill>
                  <a:srgbClr val="663300"/>
                </a:solidFill>
                <a:latin typeface="Calibri"/>
                <a:cs typeface="Calibri"/>
              </a:rPr>
              <a:t>offer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6794" y="6138859"/>
            <a:ext cx="1269926" cy="5737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234" y="461594"/>
            <a:ext cx="73329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Open </a:t>
            </a:r>
            <a:r>
              <a:rPr sz="4400" spc="-10" dirty="0"/>
              <a:t>Forums </a:t>
            </a:r>
            <a:r>
              <a:rPr sz="4400" dirty="0"/>
              <a:t>during</a:t>
            </a:r>
            <a:r>
              <a:rPr sz="4400" spc="-50" dirty="0"/>
              <a:t> </a:t>
            </a:r>
            <a:r>
              <a:rPr sz="4400" spc="-10" dirty="0"/>
              <a:t>Interviews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988947"/>
            <a:ext cx="8006080" cy="3928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  <a:tab pos="2444750" algn="l"/>
              </a:tabLst>
            </a:pP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If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candidates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are provided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an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Open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Forum </a:t>
            </a:r>
            <a:r>
              <a:rPr sz="3200" spc="-25" dirty="0">
                <a:solidFill>
                  <a:srgbClr val="663300"/>
                </a:solidFill>
                <a:latin typeface="Calibri"/>
                <a:cs typeface="Calibri"/>
              </a:rPr>
              <a:t>(for 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example,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higher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level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management positions) 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then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you must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know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how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many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people 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attended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each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session so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that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you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can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be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sure 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that there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is only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one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evaluation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per  participant.	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Evaluations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become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part of the 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documents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submitted </a:t>
            </a:r>
            <a:r>
              <a:rPr sz="3200" spc="-25" dirty="0">
                <a:solidFill>
                  <a:srgbClr val="663300"/>
                </a:solidFill>
                <a:latin typeface="Calibri"/>
                <a:cs typeface="Calibri"/>
              </a:rPr>
              <a:t>to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online applicant 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tracking </a:t>
            </a:r>
            <a:r>
              <a:rPr sz="3200" spc="-25" dirty="0">
                <a:solidFill>
                  <a:srgbClr val="663300"/>
                </a:solidFill>
                <a:latin typeface="Calibri"/>
                <a:cs typeface="Calibri"/>
              </a:rPr>
              <a:t>system.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8753" y="5994584"/>
            <a:ext cx="1477263" cy="667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51913" y="377774"/>
            <a:ext cx="443928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dirty="0"/>
              <a:t>Hiring</a:t>
            </a:r>
            <a:r>
              <a:rPr sz="5400" spc="-75" dirty="0"/>
              <a:t> </a:t>
            </a:r>
            <a:r>
              <a:rPr sz="5400" spc="-15" dirty="0"/>
              <a:t>Manager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231140" y="2171826"/>
            <a:ext cx="8775065" cy="334327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marR="5080" indent="-342900">
              <a:lnSpc>
                <a:spcPct val="90000"/>
              </a:lnSpc>
              <a:spcBef>
                <a:spcPts val="48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The Hiring Manager </a:t>
            </a:r>
            <a:r>
              <a:rPr sz="3200" spc="-35" dirty="0">
                <a:solidFill>
                  <a:srgbClr val="663300"/>
                </a:solidFill>
                <a:latin typeface="Calibri"/>
                <a:cs typeface="Calibri"/>
              </a:rPr>
              <a:t>(refers </a:t>
            </a:r>
            <a:r>
              <a:rPr sz="3200" spc="-25" dirty="0">
                <a:solidFill>
                  <a:srgbClr val="663300"/>
                </a:solidFill>
                <a:latin typeface="Calibri"/>
                <a:cs typeface="Calibri"/>
              </a:rPr>
              <a:t>to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final decision  </a:t>
            </a:r>
            <a:r>
              <a:rPr sz="3200" spc="-20" dirty="0">
                <a:solidFill>
                  <a:srgbClr val="663300"/>
                </a:solidFill>
                <a:latin typeface="Calibri"/>
                <a:cs typeface="Calibri"/>
              </a:rPr>
              <a:t>maker)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can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determine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duties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and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qualifications 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and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develop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the job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description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663300"/>
              </a:buClr>
              <a:buFont typeface="Arial"/>
              <a:buChar char="•"/>
            </a:pPr>
            <a:endParaRPr sz="4100">
              <a:latin typeface="Calibri"/>
              <a:cs typeface="Calibri"/>
            </a:endParaRPr>
          </a:p>
          <a:p>
            <a:pPr marL="355600" marR="149860" indent="-342900">
              <a:lnSpc>
                <a:spcPts val="346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The Hiring Manager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can request that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a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rationale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is 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included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with the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recommendation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from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the  </a:t>
            </a:r>
            <a:r>
              <a:rPr sz="3200" spc="-20" dirty="0">
                <a:solidFill>
                  <a:srgbClr val="663300"/>
                </a:solidFill>
                <a:latin typeface="Calibri"/>
                <a:cs typeface="Calibri"/>
              </a:rPr>
              <a:t>committee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8861" y="6066071"/>
            <a:ext cx="1340831" cy="6058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7510" y="461594"/>
            <a:ext cx="32708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/>
              <a:t>BOTTOM</a:t>
            </a:r>
            <a:r>
              <a:rPr sz="4400" spc="-80" dirty="0"/>
              <a:t> </a:t>
            </a:r>
            <a:r>
              <a:rPr sz="4400" dirty="0"/>
              <a:t>LINE</a:t>
            </a:r>
            <a:endParaRPr sz="4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40484" rIns="0" bIns="0" rtlCol="0">
            <a:spAutoFit/>
          </a:bodyPr>
          <a:lstStyle/>
          <a:p>
            <a:pPr marL="940435" marR="5080" indent="-449580">
              <a:lnSpc>
                <a:spcPct val="100000"/>
              </a:lnSpc>
              <a:spcBef>
                <a:spcPts val="100"/>
              </a:spcBef>
            </a:pPr>
            <a:r>
              <a:rPr sz="3600" spc="-30" dirty="0"/>
              <a:t>Rowan </a:t>
            </a:r>
            <a:r>
              <a:rPr sz="3600" spc="-15" dirty="0"/>
              <a:t>University wants </a:t>
            </a:r>
            <a:r>
              <a:rPr sz="3600" spc="-10" dirty="0"/>
              <a:t>the </a:t>
            </a:r>
            <a:r>
              <a:rPr sz="3600" spc="-15" dirty="0"/>
              <a:t>best </a:t>
            </a:r>
            <a:r>
              <a:rPr sz="3600" dirty="0"/>
              <a:t>qualified  </a:t>
            </a:r>
            <a:r>
              <a:rPr sz="3600" spc="-10" dirty="0"/>
              <a:t>candidates </a:t>
            </a:r>
            <a:r>
              <a:rPr sz="3600" dirty="0"/>
              <a:t>and the </a:t>
            </a:r>
            <a:r>
              <a:rPr sz="3600" spc="-15" dirty="0"/>
              <a:t>search</a:t>
            </a:r>
            <a:r>
              <a:rPr sz="3600" spc="-110" dirty="0"/>
              <a:t> </a:t>
            </a:r>
            <a:r>
              <a:rPr sz="3600" spc="-35" dirty="0"/>
              <a:t>committee’s</a:t>
            </a:r>
            <a:endParaRPr sz="3600"/>
          </a:p>
          <a:p>
            <a:pPr marL="3150870" marR="642620" indent="-1675764">
              <a:lnSpc>
                <a:spcPct val="100000"/>
              </a:lnSpc>
            </a:pPr>
            <a:r>
              <a:rPr sz="3600" spc="-15" dirty="0"/>
              <a:t>documentation </a:t>
            </a:r>
            <a:r>
              <a:rPr sz="3600" spc="-10" dirty="0"/>
              <a:t>must </a:t>
            </a:r>
            <a:r>
              <a:rPr sz="3600" spc="-5" dirty="0"/>
              <a:t>support</a:t>
            </a:r>
            <a:r>
              <a:rPr sz="3600" spc="-70" dirty="0"/>
              <a:t> </a:t>
            </a:r>
            <a:r>
              <a:rPr sz="3600" dirty="0"/>
              <a:t>the  </a:t>
            </a:r>
            <a:r>
              <a:rPr sz="3600" spc="-5" dirty="0"/>
              <a:t>decision</a:t>
            </a:r>
            <a:r>
              <a:rPr sz="3600" spc="-25" dirty="0"/>
              <a:t> </a:t>
            </a:r>
            <a:r>
              <a:rPr sz="3600" dirty="0"/>
              <a:t>made.</a:t>
            </a:r>
            <a:endParaRPr sz="3600"/>
          </a:p>
        </p:txBody>
      </p:sp>
      <p:sp>
        <p:nvSpPr>
          <p:cNvPr id="4" name="object 4"/>
          <p:cNvSpPr/>
          <p:nvPr/>
        </p:nvSpPr>
        <p:spPr>
          <a:xfrm>
            <a:off x="318753" y="5994584"/>
            <a:ext cx="1477263" cy="4828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6989" y="34544"/>
            <a:ext cx="55111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10" dirty="0"/>
              <a:t>Documentation</a:t>
            </a:r>
            <a:r>
              <a:rPr sz="4400" spc="-120" dirty="0"/>
              <a:t> </a:t>
            </a:r>
            <a:r>
              <a:rPr sz="4400" spc="-10" dirty="0"/>
              <a:t>Process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07340" y="909574"/>
            <a:ext cx="8176895" cy="4932760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187325" marR="288290" indent="-175260">
              <a:lnSpc>
                <a:spcPts val="3070"/>
              </a:lnSpc>
              <a:spcBef>
                <a:spcPts val="844"/>
              </a:spcBef>
            </a:pPr>
            <a:r>
              <a:rPr sz="3200" spc="-145" dirty="0">
                <a:solidFill>
                  <a:srgbClr val="663300"/>
                </a:solidFill>
                <a:latin typeface="Calibri"/>
                <a:cs typeface="Calibri"/>
              </a:rPr>
              <a:t>To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initiate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process,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Request </a:t>
            </a:r>
            <a:r>
              <a:rPr sz="3200" spc="-20" dirty="0">
                <a:solidFill>
                  <a:srgbClr val="663300"/>
                </a:solidFill>
                <a:latin typeface="Calibri"/>
                <a:cs typeface="Calibri"/>
              </a:rPr>
              <a:t>to 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Hire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Form</a:t>
            </a:r>
            <a:r>
              <a:rPr lang="en-US" sz="3200" spc="-15" dirty="0">
                <a:solidFill>
                  <a:srgbClr val="663300"/>
                </a:solidFill>
                <a:latin typeface="Calibri"/>
                <a:cs typeface="Calibri"/>
              </a:rPr>
              <a:t> (Green Form) must be initiated in the Page Up System.</a:t>
            </a:r>
            <a:endParaRPr sz="3200" dirty="0">
              <a:latin typeface="Calibri"/>
              <a:cs typeface="Calibri"/>
            </a:endParaRPr>
          </a:p>
          <a:p>
            <a:pPr marL="683260">
              <a:lnSpc>
                <a:spcPct val="100000"/>
              </a:lnSpc>
            </a:pPr>
            <a:r>
              <a:rPr sz="2800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http://www.rowan.edu/hr/recruitstaff/forms</a:t>
            </a:r>
            <a:r>
              <a:rPr sz="2800" u="heavy" spc="-1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.html</a:t>
            </a:r>
            <a:endParaRPr lang="en-US" sz="2800" u="heavy" spc="-15">
              <a:solidFill>
                <a:srgbClr val="0000FF"/>
              </a:solidFill>
              <a:uFill>
                <a:solidFill>
                  <a:srgbClr val="0000FF"/>
                </a:solidFill>
              </a:uFill>
              <a:latin typeface="Calibri"/>
              <a:cs typeface="Calibri"/>
            </a:endParaRPr>
          </a:p>
          <a:p>
            <a:pPr marL="683260">
              <a:lnSpc>
                <a:spcPct val="100000"/>
              </a:lnSpc>
            </a:pPr>
            <a:endParaRPr sz="2800" dirty="0">
              <a:latin typeface="Calibri"/>
              <a:cs typeface="Calibri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Segoe UI" panose="020B0502040204020203" pitchFamily="34" charset="0"/>
              </a:rPr>
              <a:t>Mary Schultes– 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Segoe UI" panose="020B0502040204020203" pitchFamily="34" charset="0"/>
                <a:hlinkClick r:id="rId3"/>
              </a:rPr>
              <a:t>schultesm@rowan.edu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Segoe UI" panose="020B0502040204020203" pitchFamily="34" charset="0"/>
              </a:rPr>
              <a:t> - 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Segoe UI" panose="020B0502040204020203" pitchFamily="34" charset="0"/>
              </a:rPr>
              <a:t>xt. 65249 (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Main Campus and CMSRU PT hourly new hires/searches,  AFT professional searches and faculty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Segoe UI" panose="020B0502040204020203" pitchFamily="34" charset="0"/>
              </a:rPr>
              <a:t>)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21212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Segoe UI" panose="020B0502040204020203" pitchFamily="34" charset="0"/>
              </a:rPr>
              <a:t>Colleen Whittaker – 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Segoe UI" panose="020B0502040204020203" pitchFamily="34" charset="0"/>
                <a:hlinkClick r:id="rId4"/>
              </a:rPr>
              <a:t>whittaker@rowan.edu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Segoe UI" panose="020B0502040204020203" pitchFamily="34" charset="0"/>
              </a:rPr>
              <a:t> - 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Segoe UI" panose="020B0502040204020203" pitchFamily="34" charset="0"/>
              </a:rPr>
              <a:t>Ext. 53364 (SOM staff searches)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21212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Segoe UI" panose="020B0502040204020203" pitchFamily="34" charset="0"/>
              </a:rPr>
              <a:t>Zobeida Concepcion – 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Segoe UI" panose="020B0502040204020203" pitchFamily="34" charset="0"/>
                <a:hlinkClick r:id="rId5"/>
              </a:rPr>
              <a:t>concepcion@rowan.edu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Segoe UI" panose="020B0502040204020203" pitchFamily="34" charset="0"/>
              </a:rPr>
              <a:t> – Ext. 53366 (Main campus CWA, IFPTE, and PBA/FOP searches)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solidFill>
                  <a:srgbClr val="212121"/>
                </a:solidFill>
                <a:latin typeface="Times New Roman" panose="02020603050405020304" pitchFamily="18" charset="0"/>
                <a:cs typeface="Segoe UI" panose="020B0502040204020203" pitchFamily="34" charset="0"/>
              </a:rPr>
              <a:t>La Shaun Gould – </a:t>
            </a:r>
            <a:r>
              <a:rPr lang="en-US" altLang="en-US" dirty="0">
                <a:solidFill>
                  <a:srgbClr val="212121"/>
                </a:solidFill>
                <a:latin typeface="Times New Roman" panose="02020603050405020304" pitchFamily="18" charset="0"/>
                <a:cs typeface="Segoe UI" panose="020B0502040204020203" pitchFamily="34" charset="0"/>
                <a:hlinkClick r:id="rId6"/>
              </a:rPr>
              <a:t>gouldla@rowan.edu</a:t>
            </a:r>
            <a:r>
              <a:rPr lang="en-US" altLang="en-US" dirty="0">
                <a:solidFill>
                  <a:srgbClr val="212121"/>
                </a:solidFill>
                <a:latin typeface="Times New Roman" panose="02020603050405020304" pitchFamily="18" charset="0"/>
                <a:cs typeface="Segoe UI" panose="020B0502040204020203" pitchFamily="34" charset="0"/>
              </a:rPr>
              <a:t> – Ext. 64138 (SOM CMA’s searches, Main Campus/CMSRU Managerial searches)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21212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Segoe UI" panose="020B0502040204020203" pitchFamily="34" charset="0"/>
              </a:rPr>
              <a:t>Rosalyn Vinson - 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Segoe UI" panose="020B0502040204020203" pitchFamily="34" charset="0"/>
                <a:hlinkClick r:id="rId7"/>
              </a:rPr>
              <a:t>vinsonrm@rowan.edu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Segoe UI" panose="020B0502040204020203" pitchFamily="34" charset="0"/>
              </a:rPr>
              <a:t> – 566-6870 (SOM faculty searches)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Main Campus and CMSRU PT hourly new hires/searches,  AFT professional searches and faculty</a:t>
            </a:r>
            <a:endParaRPr sz="335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6511" y="6069429"/>
            <a:ext cx="1494025" cy="67502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105B18F-CD95-4093-A08C-4D64E41B5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30832"/>
            <a:ext cx="54502" cy="4616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Segoe UI" panose="020B0502040204020203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09594" y="72593"/>
            <a:ext cx="192658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Purpo</a:t>
            </a:r>
            <a:r>
              <a:rPr sz="4400" spc="-15" dirty="0"/>
              <a:t>s</a:t>
            </a:r>
            <a:r>
              <a:rPr sz="4400" dirty="0"/>
              <a:t>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154937"/>
            <a:ext cx="8209915" cy="46348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186180" indent="-34353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25" dirty="0">
                <a:solidFill>
                  <a:srgbClr val="663300"/>
                </a:solidFill>
                <a:latin typeface="Calibri"/>
                <a:cs typeface="Calibri"/>
              </a:rPr>
              <a:t>Rowan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University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supports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equal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employment  opportunity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in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hiring</a:t>
            </a:r>
            <a:r>
              <a:rPr sz="2800" spc="6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decisions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663300"/>
              </a:buClr>
              <a:buFont typeface="Arial"/>
              <a:buChar char="•"/>
            </a:pPr>
            <a:endParaRPr sz="3850">
              <a:latin typeface="Calibri"/>
              <a:cs typeface="Calibri"/>
            </a:endParaRPr>
          </a:p>
          <a:p>
            <a:pPr marL="355600" marR="508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Search committees minimize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possibilities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undue  influence that can </a:t>
            </a:r>
            <a:r>
              <a:rPr sz="2800" spc="-20" dirty="0">
                <a:solidFill>
                  <a:srgbClr val="663300"/>
                </a:solidFill>
                <a:latin typeface="Calibri"/>
                <a:cs typeface="Calibri"/>
              </a:rPr>
              <a:t>unfairly </a:t>
            </a:r>
            <a:r>
              <a:rPr sz="2800" spc="-30" dirty="0">
                <a:solidFill>
                  <a:srgbClr val="663300"/>
                </a:solidFill>
                <a:latin typeface="Calibri"/>
                <a:cs typeface="Calibri"/>
              </a:rPr>
              <a:t>skew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search</a:t>
            </a:r>
            <a:r>
              <a:rPr sz="2800" spc="15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process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663300"/>
              </a:buClr>
              <a:buFont typeface="Arial"/>
              <a:buChar char="•"/>
            </a:pPr>
            <a:endParaRPr sz="3850">
              <a:latin typeface="Calibri"/>
              <a:cs typeface="Calibri"/>
            </a:endParaRPr>
          </a:p>
          <a:p>
            <a:pPr marL="355600" marR="3556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In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order to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further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2800" spc="-20" dirty="0">
                <a:solidFill>
                  <a:srgbClr val="663300"/>
                </a:solidFill>
                <a:latin typeface="Calibri"/>
                <a:cs typeface="Calibri"/>
              </a:rPr>
              <a:t>effective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employment practices 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and the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practice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of equal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opportunity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in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hiring  initiatives,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University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has adopted specific  recruitment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and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appointment</a:t>
            </a:r>
            <a:r>
              <a:rPr sz="2800" spc="7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procedures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8739" y="6065620"/>
            <a:ext cx="1327833" cy="5999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0967" y="186893"/>
            <a:ext cx="32727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Process</a:t>
            </a:r>
            <a:r>
              <a:rPr sz="4400" spc="-100" dirty="0"/>
              <a:t> </a:t>
            </a:r>
            <a:r>
              <a:rPr sz="4400" spc="-10" dirty="0"/>
              <a:t>(cont)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219821"/>
            <a:ext cx="7825105" cy="463550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Recruitment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posting</a:t>
            </a:r>
            <a:r>
              <a:rPr sz="2800" spc="6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ideas:</a:t>
            </a:r>
            <a:endParaRPr sz="28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40"/>
              </a:spcBef>
              <a:buClr>
                <a:srgbClr val="7E5111"/>
              </a:buClr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Professional</a:t>
            </a:r>
            <a:r>
              <a:rPr sz="2800" spc="2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Journals</a:t>
            </a:r>
            <a:endParaRPr sz="28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35"/>
              </a:spcBef>
              <a:buClr>
                <a:srgbClr val="7E5111"/>
              </a:buClr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Chronicle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Higher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Ed, </a:t>
            </a:r>
            <a:r>
              <a:rPr sz="2800" spc="-20" dirty="0">
                <a:solidFill>
                  <a:srgbClr val="663300"/>
                </a:solidFill>
                <a:latin typeface="Calibri"/>
                <a:cs typeface="Calibri"/>
              </a:rPr>
              <a:t>Diverse,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Hispanic</a:t>
            </a:r>
            <a:r>
              <a:rPr sz="2800" spc="13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Outlook</a:t>
            </a:r>
            <a:endParaRPr sz="28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35"/>
              </a:spcBef>
              <a:buClr>
                <a:srgbClr val="7E5111"/>
              </a:buClr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RU</a:t>
            </a:r>
            <a:r>
              <a:rPr sz="280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800" spc="-30" dirty="0">
                <a:solidFill>
                  <a:srgbClr val="663300"/>
                </a:solidFill>
                <a:latin typeface="Calibri"/>
                <a:cs typeface="Calibri"/>
              </a:rPr>
              <a:t>Website</a:t>
            </a:r>
            <a:endParaRPr sz="28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40"/>
              </a:spcBef>
              <a:buClr>
                <a:srgbClr val="7E5111"/>
              </a:buClr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HigherEdJobs.com</a:t>
            </a:r>
            <a:endParaRPr sz="2800">
              <a:latin typeface="Calibri"/>
              <a:cs typeface="Calibri"/>
            </a:endParaRPr>
          </a:p>
          <a:p>
            <a:pPr marL="355600" marR="5080" indent="-343535">
              <a:lnSpc>
                <a:spcPts val="3020"/>
              </a:lnSpc>
              <a:spcBef>
                <a:spcPts val="720"/>
              </a:spcBef>
              <a:buClr>
                <a:srgbClr val="7E5111"/>
              </a:buClr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Listservs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2800" spc="-20" dirty="0">
                <a:solidFill>
                  <a:srgbClr val="663300"/>
                </a:solidFill>
                <a:latin typeface="Calibri"/>
                <a:cs typeface="Calibri"/>
              </a:rPr>
              <a:t>related organizations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represented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in the 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department</a:t>
            </a:r>
            <a:endParaRPr sz="28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00"/>
              </a:spcBef>
              <a:buClr>
                <a:srgbClr val="7E5111"/>
              </a:buClr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45" dirty="0">
                <a:solidFill>
                  <a:srgbClr val="663300"/>
                </a:solidFill>
                <a:latin typeface="Calibri"/>
                <a:cs typeface="Calibri"/>
              </a:rPr>
              <a:t>Word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of</a:t>
            </a:r>
            <a:r>
              <a:rPr sz="2800" spc="4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mouth</a:t>
            </a:r>
            <a:endParaRPr sz="28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35"/>
              </a:spcBef>
              <a:buClr>
                <a:srgbClr val="7E5111"/>
              </a:buClr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Special </a:t>
            </a:r>
            <a:r>
              <a:rPr sz="2800" spc="-20" dirty="0">
                <a:solidFill>
                  <a:srgbClr val="663300"/>
                </a:solidFill>
                <a:latin typeface="Calibri"/>
                <a:cs typeface="Calibri"/>
              </a:rPr>
              <a:t>interest groups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in </a:t>
            </a:r>
            <a:r>
              <a:rPr sz="2800" spc="-20" dirty="0">
                <a:solidFill>
                  <a:srgbClr val="663300"/>
                </a:solidFill>
                <a:latin typeface="Calibri"/>
                <a:cs typeface="Calibri"/>
              </a:rPr>
              <a:t>professional</a:t>
            </a:r>
            <a:r>
              <a:rPr sz="2800" spc="18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663300"/>
                </a:solidFill>
                <a:latin typeface="Calibri"/>
                <a:cs typeface="Calibri"/>
              </a:rPr>
              <a:t>organizations</a:t>
            </a:r>
            <a:endParaRPr sz="28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35"/>
              </a:spcBef>
              <a:buClr>
                <a:srgbClr val="7E5111"/>
              </a:buClr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Conferences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0273" y="6071228"/>
            <a:ext cx="1490261" cy="6733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7510" y="186893"/>
            <a:ext cx="32759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Process</a:t>
            </a:r>
            <a:r>
              <a:rPr sz="4400" spc="-70" dirty="0"/>
              <a:t> </a:t>
            </a:r>
            <a:r>
              <a:rPr sz="4400" spc="-10" dirty="0"/>
              <a:t>(cont)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07340" y="1756994"/>
            <a:ext cx="8443595" cy="2907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500" spc="-5" dirty="0">
                <a:solidFill>
                  <a:srgbClr val="663300"/>
                </a:solidFill>
                <a:latin typeface="Calibri"/>
                <a:cs typeface="Calibri"/>
              </a:rPr>
              <a:t>Hiring party selects </a:t>
            </a:r>
            <a:r>
              <a:rPr sz="3500" spc="-15" dirty="0">
                <a:solidFill>
                  <a:srgbClr val="663300"/>
                </a:solidFill>
                <a:latin typeface="Calibri"/>
                <a:cs typeface="Calibri"/>
              </a:rPr>
              <a:t>committee</a:t>
            </a:r>
            <a:r>
              <a:rPr sz="3500" spc="-8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3500" spc="-10" dirty="0">
                <a:solidFill>
                  <a:srgbClr val="663300"/>
                </a:solidFill>
                <a:latin typeface="Calibri"/>
                <a:cs typeface="Calibri"/>
              </a:rPr>
              <a:t>members</a:t>
            </a:r>
            <a:endParaRPr sz="3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663300"/>
              </a:buClr>
              <a:buFont typeface="Arial"/>
              <a:buChar char="•"/>
            </a:pPr>
            <a:endParaRPr sz="4800">
              <a:latin typeface="Calibri"/>
              <a:cs typeface="Calibri"/>
            </a:endParaRPr>
          </a:p>
          <a:p>
            <a:pPr marL="354965" marR="5080" indent="-342900" algn="just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</a:tabLst>
            </a:pPr>
            <a:r>
              <a:rPr sz="3500" spc="-5" dirty="0">
                <a:solidFill>
                  <a:srgbClr val="663300"/>
                </a:solidFill>
                <a:latin typeface="Calibri"/>
                <a:cs typeface="Calibri"/>
              </a:rPr>
              <a:t>Once </a:t>
            </a:r>
            <a:r>
              <a:rPr sz="35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3500" spc="-15" dirty="0">
                <a:solidFill>
                  <a:srgbClr val="663300"/>
                </a:solidFill>
                <a:latin typeface="Calibri"/>
                <a:cs typeface="Calibri"/>
              </a:rPr>
              <a:t>committee </a:t>
            </a:r>
            <a:r>
              <a:rPr sz="3500" dirty="0">
                <a:solidFill>
                  <a:srgbClr val="663300"/>
                </a:solidFill>
                <a:latin typeface="Calibri"/>
                <a:cs typeface="Calibri"/>
              </a:rPr>
              <a:t>is </a:t>
            </a:r>
            <a:r>
              <a:rPr sz="3500" spc="-10" dirty="0">
                <a:solidFill>
                  <a:srgbClr val="663300"/>
                </a:solidFill>
                <a:latin typeface="Calibri"/>
                <a:cs typeface="Calibri"/>
              </a:rPr>
              <a:t>established, </a:t>
            </a:r>
            <a:r>
              <a:rPr sz="3500" dirty="0">
                <a:solidFill>
                  <a:srgbClr val="663300"/>
                </a:solidFill>
                <a:latin typeface="Calibri"/>
                <a:cs typeface="Calibri"/>
              </a:rPr>
              <a:t>the chair  </a:t>
            </a:r>
            <a:r>
              <a:rPr sz="3500" spc="-5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35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3500" spc="-10" dirty="0">
                <a:solidFill>
                  <a:srgbClr val="663300"/>
                </a:solidFill>
                <a:latin typeface="Calibri"/>
                <a:cs typeface="Calibri"/>
              </a:rPr>
              <a:t>search </a:t>
            </a:r>
            <a:r>
              <a:rPr sz="3500" spc="-15" dirty="0">
                <a:solidFill>
                  <a:srgbClr val="663300"/>
                </a:solidFill>
                <a:latin typeface="Calibri"/>
                <a:cs typeface="Calibri"/>
              </a:rPr>
              <a:t>committee </a:t>
            </a:r>
            <a:r>
              <a:rPr sz="3500" spc="-5" dirty="0">
                <a:solidFill>
                  <a:srgbClr val="663300"/>
                </a:solidFill>
                <a:latin typeface="Calibri"/>
                <a:cs typeface="Calibri"/>
              </a:rPr>
              <a:t>inputs </a:t>
            </a:r>
            <a:r>
              <a:rPr sz="35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3500" spc="-5" dirty="0">
                <a:solidFill>
                  <a:srgbClr val="663300"/>
                </a:solidFill>
                <a:latin typeface="Calibri"/>
                <a:cs typeface="Calibri"/>
              </a:rPr>
              <a:t>names </a:t>
            </a:r>
            <a:r>
              <a:rPr sz="3500" dirty="0">
                <a:solidFill>
                  <a:srgbClr val="663300"/>
                </a:solidFill>
                <a:latin typeface="Calibri"/>
                <a:cs typeface="Calibri"/>
              </a:rPr>
              <a:t>in  the </a:t>
            </a:r>
            <a:r>
              <a:rPr sz="3500" spc="-10" dirty="0">
                <a:solidFill>
                  <a:srgbClr val="663300"/>
                </a:solidFill>
                <a:latin typeface="Calibri"/>
                <a:cs typeface="Calibri"/>
              </a:rPr>
              <a:t>applicant tracking</a:t>
            </a:r>
            <a:r>
              <a:rPr sz="3500" spc="-6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3500" spc="-25" dirty="0">
                <a:solidFill>
                  <a:srgbClr val="663300"/>
                </a:solidFill>
                <a:latin typeface="Calibri"/>
                <a:cs typeface="Calibri"/>
              </a:rPr>
              <a:t>system.</a:t>
            </a:r>
            <a:endParaRPr sz="35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2005" y="6105437"/>
            <a:ext cx="1419266" cy="6412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850" y="211963"/>
            <a:ext cx="62490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15" dirty="0"/>
              <a:t>Search Committee</a:t>
            </a:r>
            <a:r>
              <a:rPr sz="4400" spc="-65" dirty="0"/>
              <a:t> </a:t>
            </a:r>
            <a:r>
              <a:rPr sz="4400" spc="-45" dirty="0"/>
              <a:t>Training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231140" y="1528394"/>
            <a:ext cx="8527415" cy="24365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3600" dirty="0">
                <a:solidFill>
                  <a:srgbClr val="663300"/>
                </a:solidFill>
                <a:latin typeface="Calibri"/>
                <a:cs typeface="Calibri"/>
              </a:rPr>
              <a:t>All </a:t>
            </a:r>
            <a:r>
              <a:rPr sz="3600" spc="-10" dirty="0">
                <a:solidFill>
                  <a:srgbClr val="663300"/>
                </a:solidFill>
                <a:latin typeface="Calibri"/>
                <a:cs typeface="Calibri"/>
              </a:rPr>
              <a:t>search </a:t>
            </a:r>
            <a:r>
              <a:rPr sz="3600" spc="-20" dirty="0">
                <a:solidFill>
                  <a:srgbClr val="663300"/>
                </a:solidFill>
                <a:latin typeface="Calibri"/>
                <a:cs typeface="Calibri"/>
              </a:rPr>
              <a:t>committee </a:t>
            </a:r>
            <a:r>
              <a:rPr sz="3600" spc="-10" dirty="0">
                <a:solidFill>
                  <a:srgbClr val="663300"/>
                </a:solidFill>
                <a:latin typeface="Calibri"/>
                <a:cs typeface="Calibri"/>
              </a:rPr>
              <a:t>members </a:t>
            </a:r>
            <a:r>
              <a:rPr sz="3600" spc="-15" dirty="0">
                <a:solidFill>
                  <a:srgbClr val="663300"/>
                </a:solidFill>
                <a:latin typeface="Calibri"/>
                <a:cs typeface="Calibri"/>
              </a:rPr>
              <a:t>are required  </a:t>
            </a:r>
            <a:r>
              <a:rPr sz="3600" spc="-25" dirty="0">
                <a:solidFill>
                  <a:srgbClr val="663300"/>
                </a:solidFill>
                <a:latin typeface="Calibri"/>
                <a:cs typeface="Calibri"/>
              </a:rPr>
              <a:t>to </a:t>
            </a:r>
            <a:r>
              <a:rPr sz="3600" spc="-5" dirty="0">
                <a:solidFill>
                  <a:srgbClr val="663300"/>
                </a:solidFill>
                <a:latin typeface="Calibri"/>
                <a:cs typeface="Calibri"/>
              </a:rPr>
              <a:t>be certified </a:t>
            </a:r>
            <a:r>
              <a:rPr sz="3600" spc="-10" dirty="0">
                <a:solidFill>
                  <a:srgbClr val="663300"/>
                </a:solidFill>
                <a:latin typeface="Calibri"/>
                <a:cs typeface="Calibri"/>
              </a:rPr>
              <a:t>that they </a:t>
            </a:r>
            <a:r>
              <a:rPr sz="3600" spc="-15" dirty="0">
                <a:solidFill>
                  <a:srgbClr val="663300"/>
                </a:solidFill>
                <a:latin typeface="Calibri"/>
                <a:cs typeface="Calibri"/>
              </a:rPr>
              <a:t>completed </a:t>
            </a:r>
            <a:r>
              <a:rPr sz="3600" spc="-10" dirty="0">
                <a:solidFill>
                  <a:srgbClr val="663300"/>
                </a:solidFill>
                <a:latin typeface="Calibri"/>
                <a:cs typeface="Calibri"/>
              </a:rPr>
              <a:t>training  </a:t>
            </a:r>
            <a:r>
              <a:rPr sz="3600" spc="-5" dirty="0">
                <a:solidFill>
                  <a:srgbClr val="663300"/>
                </a:solidFill>
                <a:latin typeface="Calibri"/>
                <a:cs typeface="Calibri"/>
              </a:rPr>
              <a:t>on </a:t>
            </a:r>
            <a:r>
              <a:rPr sz="3600" dirty="0">
                <a:solidFill>
                  <a:srgbClr val="663300"/>
                </a:solidFill>
                <a:latin typeface="Calibri"/>
                <a:cs typeface="Calibri"/>
              </a:rPr>
              <a:t>an annual</a:t>
            </a:r>
            <a:r>
              <a:rPr sz="3600" spc="-4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663300"/>
                </a:solidFill>
                <a:latin typeface="Calibri"/>
                <a:cs typeface="Calibri"/>
              </a:rPr>
              <a:t>basis</a:t>
            </a:r>
            <a:r>
              <a:rPr lang="en-US" sz="3600" spc="-5" dirty="0">
                <a:solidFill>
                  <a:srgbClr val="663300"/>
                </a:solidFill>
                <a:latin typeface="Calibri"/>
                <a:cs typeface="Calibri"/>
              </a:rPr>
              <a:t> online through banner.</a:t>
            </a:r>
            <a:endParaRPr sz="3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663300"/>
              </a:buClr>
              <a:buFont typeface="Arial"/>
              <a:buChar char="•"/>
            </a:pPr>
            <a:endParaRPr sz="495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5100" y="6064279"/>
            <a:ext cx="1344596" cy="6075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7092" y="69596"/>
            <a:ext cx="53708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EEO </a:t>
            </a:r>
            <a:r>
              <a:rPr dirty="0"/>
              <a:t>Final</a:t>
            </a:r>
            <a:r>
              <a:rPr spc="-15" dirty="0"/>
              <a:t> Documentation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1044" y="671830"/>
            <a:ext cx="8206740" cy="544766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355600" marR="5080" indent="-342900">
              <a:lnSpc>
                <a:spcPts val="2160"/>
              </a:lnSpc>
              <a:spcBef>
                <a:spcPts val="3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663300"/>
                </a:solidFill>
                <a:latin typeface="Calibri"/>
                <a:cs typeface="Calibri"/>
              </a:rPr>
              <a:t>Once the </a:t>
            </a:r>
            <a:r>
              <a:rPr sz="2000" spc="-10" dirty="0">
                <a:solidFill>
                  <a:srgbClr val="663300"/>
                </a:solidFill>
                <a:latin typeface="Calibri"/>
                <a:cs typeface="Calibri"/>
              </a:rPr>
              <a:t>search </a:t>
            </a:r>
            <a:r>
              <a:rPr sz="2000" dirty="0">
                <a:solidFill>
                  <a:srgbClr val="663300"/>
                </a:solidFill>
                <a:latin typeface="Calibri"/>
                <a:cs typeface="Calibri"/>
              </a:rPr>
              <a:t>has concluded, a </a:t>
            </a:r>
            <a:r>
              <a:rPr sz="2000" spc="-5" dirty="0">
                <a:solidFill>
                  <a:srgbClr val="663300"/>
                </a:solidFill>
                <a:latin typeface="Calibri"/>
                <a:cs typeface="Calibri"/>
              </a:rPr>
              <a:t>comprehensive </a:t>
            </a:r>
            <a:r>
              <a:rPr sz="2000" spc="-15" dirty="0">
                <a:solidFill>
                  <a:srgbClr val="663300"/>
                </a:solidFill>
                <a:latin typeface="Calibri"/>
                <a:cs typeface="Calibri"/>
              </a:rPr>
              <a:t>docket </a:t>
            </a:r>
            <a:r>
              <a:rPr sz="2000" spc="-5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2000" spc="-10" dirty="0">
                <a:solidFill>
                  <a:srgbClr val="663300"/>
                </a:solidFill>
                <a:latin typeface="Calibri"/>
                <a:cs typeface="Calibri"/>
              </a:rPr>
              <a:t>information </a:t>
            </a:r>
            <a:r>
              <a:rPr sz="2000" dirty="0">
                <a:solidFill>
                  <a:srgbClr val="663300"/>
                </a:solidFill>
                <a:latin typeface="Calibri"/>
                <a:cs typeface="Calibri"/>
              </a:rPr>
              <a:t>is  necessary </a:t>
            </a:r>
            <a:r>
              <a:rPr sz="2000" spc="-15" dirty="0">
                <a:solidFill>
                  <a:srgbClr val="663300"/>
                </a:solidFill>
                <a:latin typeface="Calibri"/>
                <a:cs typeface="Calibri"/>
              </a:rPr>
              <a:t>to </a:t>
            </a:r>
            <a:r>
              <a:rPr sz="2000" spc="-5" dirty="0">
                <a:solidFill>
                  <a:srgbClr val="663300"/>
                </a:solidFill>
                <a:latin typeface="Calibri"/>
                <a:cs typeface="Calibri"/>
              </a:rPr>
              <a:t>support </a:t>
            </a:r>
            <a:r>
              <a:rPr sz="20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2000" spc="-10" dirty="0">
                <a:solidFill>
                  <a:srgbClr val="663300"/>
                </a:solidFill>
                <a:latin typeface="Calibri"/>
                <a:cs typeface="Calibri"/>
              </a:rPr>
              <a:t>process </a:t>
            </a:r>
            <a:r>
              <a:rPr sz="2000" dirty="0">
                <a:solidFill>
                  <a:srgbClr val="663300"/>
                </a:solidFill>
                <a:latin typeface="Calibri"/>
                <a:cs typeface="Calibri"/>
              </a:rPr>
              <a:t>and </a:t>
            </a:r>
            <a:r>
              <a:rPr sz="2000" spc="-5" dirty="0">
                <a:solidFill>
                  <a:srgbClr val="663300"/>
                </a:solidFill>
                <a:latin typeface="Calibri"/>
                <a:cs typeface="Calibri"/>
              </a:rPr>
              <a:t>selection. </a:t>
            </a:r>
            <a:r>
              <a:rPr sz="2000" spc="-10" dirty="0">
                <a:solidFill>
                  <a:srgbClr val="663300"/>
                </a:solidFill>
                <a:latin typeface="Calibri"/>
                <a:cs typeface="Calibri"/>
              </a:rPr>
              <a:t>Most </a:t>
            </a:r>
            <a:r>
              <a:rPr sz="2000" spc="-5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2000" dirty="0">
                <a:solidFill>
                  <a:srgbClr val="663300"/>
                </a:solidFill>
                <a:latin typeface="Calibri"/>
                <a:cs typeface="Calibri"/>
              </a:rPr>
              <a:t>this </a:t>
            </a:r>
            <a:r>
              <a:rPr sz="2000" spc="-5" dirty="0">
                <a:solidFill>
                  <a:srgbClr val="663300"/>
                </a:solidFill>
                <a:latin typeface="Calibri"/>
                <a:cs typeface="Calibri"/>
              </a:rPr>
              <a:t>documentation  will be </a:t>
            </a:r>
            <a:r>
              <a:rPr sz="2000" spc="-10" dirty="0">
                <a:solidFill>
                  <a:srgbClr val="663300"/>
                </a:solidFill>
                <a:latin typeface="Calibri"/>
                <a:cs typeface="Calibri"/>
              </a:rPr>
              <a:t>generated </a:t>
            </a:r>
            <a:r>
              <a:rPr sz="2000" spc="-5" dirty="0">
                <a:solidFill>
                  <a:srgbClr val="663300"/>
                </a:solidFill>
                <a:latin typeface="Calibri"/>
                <a:cs typeface="Calibri"/>
              </a:rPr>
              <a:t>by </a:t>
            </a:r>
            <a:r>
              <a:rPr sz="20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2000" spc="-5" dirty="0">
                <a:solidFill>
                  <a:srgbClr val="663300"/>
                </a:solidFill>
                <a:latin typeface="Calibri"/>
                <a:cs typeface="Calibri"/>
              </a:rPr>
              <a:t>online applicant tracking </a:t>
            </a:r>
            <a:r>
              <a:rPr sz="2000" spc="-20" dirty="0">
                <a:solidFill>
                  <a:srgbClr val="663300"/>
                </a:solidFill>
                <a:latin typeface="Calibri"/>
                <a:cs typeface="Calibri"/>
              </a:rPr>
              <a:t>system </a:t>
            </a:r>
            <a:r>
              <a:rPr sz="2000" spc="-5" dirty="0">
                <a:solidFill>
                  <a:srgbClr val="663300"/>
                </a:solidFill>
                <a:latin typeface="Calibri"/>
                <a:cs typeface="Calibri"/>
              </a:rPr>
              <a:t>or </a:t>
            </a:r>
            <a:r>
              <a:rPr sz="2000" dirty="0">
                <a:solidFill>
                  <a:srgbClr val="663300"/>
                </a:solidFill>
                <a:latin typeface="Calibri"/>
                <a:cs typeface="Calibri"/>
              </a:rPr>
              <a:t>uploaded </a:t>
            </a:r>
            <a:r>
              <a:rPr sz="2000" spc="-5" dirty="0">
                <a:solidFill>
                  <a:srgbClr val="663300"/>
                </a:solidFill>
                <a:latin typeface="Calibri"/>
                <a:cs typeface="Calibri"/>
              </a:rPr>
              <a:t>by  </a:t>
            </a:r>
            <a:r>
              <a:rPr sz="20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2000" spc="-10" dirty="0">
                <a:solidFill>
                  <a:srgbClr val="663300"/>
                </a:solidFill>
                <a:latin typeface="Calibri"/>
                <a:cs typeface="Calibri"/>
              </a:rPr>
              <a:t>search committee</a:t>
            </a:r>
            <a:r>
              <a:rPr sz="2000" spc="1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000" spc="-35" dirty="0">
                <a:solidFill>
                  <a:srgbClr val="663300"/>
                </a:solidFill>
                <a:latin typeface="Calibri"/>
                <a:cs typeface="Calibri"/>
              </a:rPr>
              <a:t>chair.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1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663300"/>
                </a:solidFill>
                <a:latin typeface="Calibri"/>
                <a:cs typeface="Calibri"/>
              </a:rPr>
              <a:t>This </a:t>
            </a:r>
            <a:r>
              <a:rPr sz="2000" spc="-10" dirty="0">
                <a:solidFill>
                  <a:srgbClr val="663300"/>
                </a:solidFill>
                <a:latin typeface="Calibri"/>
                <a:cs typeface="Calibri"/>
              </a:rPr>
              <a:t>information</a:t>
            </a:r>
            <a:r>
              <a:rPr sz="2000" spc="-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663300"/>
                </a:solidFill>
                <a:latin typeface="Calibri"/>
                <a:cs typeface="Calibri"/>
              </a:rPr>
              <a:t>includes:</a:t>
            </a:r>
            <a:endParaRPr sz="2000">
              <a:latin typeface="Calibri"/>
              <a:cs typeface="Calibri"/>
            </a:endParaRPr>
          </a:p>
          <a:p>
            <a:pPr marL="469265">
              <a:lnSpc>
                <a:spcPct val="100000"/>
              </a:lnSpc>
              <a:spcBef>
                <a:spcPts val="240"/>
              </a:spcBef>
              <a:tabLst>
                <a:tab pos="775970" algn="l"/>
              </a:tabLst>
            </a:pPr>
            <a:r>
              <a:rPr sz="2000" dirty="0">
                <a:solidFill>
                  <a:srgbClr val="663300"/>
                </a:solidFill>
                <a:latin typeface="Calibri"/>
                <a:cs typeface="Calibri"/>
              </a:rPr>
              <a:t>-	</a:t>
            </a:r>
            <a:r>
              <a:rPr sz="1800" spc="-15" dirty="0">
                <a:solidFill>
                  <a:srgbClr val="663300"/>
                </a:solidFill>
                <a:latin typeface="Calibri"/>
                <a:cs typeface="Calibri"/>
              </a:rPr>
              <a:t>Position</a:t>
            </a:r>
            <a:endParaRPr sz="1800">
              <a:latin typeface="Calibri"/>
              <a:cs typeface="Calibri"/>
            </a:endParaRPr>
          </a:p>
          <a:p>
            <a:pPr marL="756285" indent="-287655">
              <a:lnSpc>
                <a:spcPct val="100000"/>
              </a:lnSpc>
              <a:spcBef>
                <a:spcPts val="22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Department</a:t>
            </a:r>
            <a:endParaRPr sz="1800">
              <a:latin typeface="Calibri"/>
              <a:cs typeface="Calibri"/>
            </a:endParaRPr>
          </a:p>
          <a:p>
            <a:pPr marL="756285" indent="-287655">
              <a:lnSpc>
                <a:spcPct val="100000"/>
              </a:lnSpc>
              <a:spcBef>
                <a:spcPts val="21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Chair</a:t>
            </a:r>
            <a:r>
              <a:rPr sz="1800" dirty="0">
                <a:solidFill>
                  <a:srgbClr val="663300"/>
                </a:solidFill>
                <a:latin typeface="Calibri"/>
                <a:cs typeface="Calibri"/>
              </a:rPr>
              <a:t> Name</a:t>
            </a:r>
            <a:endParaRPr sz="1800">
              <a:latin typeface="Calibri"/>
              <a:cs typeface="Calibri"/>
            </a:endParaRPr>
          </a:p>
          <a:p>
            <a:pPr marL="756285" indent="-287655">
              <a:lnSpc>
                <a:spcPct val="100000"/>
              </a:lnSpc>
              <a:spcBef>
                <a:spcPts val="22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10" dirty="0">
                <a:solidFill>
                  <a:srgbClr val="663300"/>
                </a:solidFill>
                <a:latin typeface="Calibri"/>
                <a:cs typeface="Calibri"/>
              </a:rPr>
              <a:t>Search Committee</a:t>
            </a:r>
            <a:r>
              <a:rPr sz="1800" spc="3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Members</a:t>
            </a:r>
            <a:endParaRPr sz="1800">
              <a:latin typeface="Calibri"/>
              <a:cs typeface="Calibri"/>
            </a:endParaRPr>
          </a:p>
          <a:p>
            <a:pPr marL="756285" indent="-287655">
              <a:lnSpc>
                <a:spcPct val="100000"/>
              </a:lnSpc>
              <a:spcBef>
                <a:spcPts val="21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dirty="0">
                <a:solidFill>
                  <a:srgbClr val="663300"/>
                </a:solidFill>
                <a:latin typeface="Calibri"/>
                <a:cs typeface="Calibri"/>
              </a:rPr>
              <a:t>Job</a:t>
            </a:r>
            <a:r>
              <a:rPr sz="1800" spc="1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Advertisement</a:t>
            </a:r>
            <a:endParaRPr sz="1800">
              <a:latin typeface="Calibri"/>
              <a:cs typeface="Calibri"/>
            </a:endParaRPr>
          </a:p>
          <a:p>
            <a:pPr marL="756285" indent="-287655">
              <a:lnSpc>
                <a:spcPct val="100000"/>
              </a:lnSpc>
              <a:spcBef>
                <a:spcPts val="21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20" dirty="0">
                <a:solidFill>
                  <a:srgbClr val="663300"/>
                </a:solidFill>
                <a:latin typeface="Calibri"/>
                <a:cs typeface="Calibri"/>
              </a:rPr>
              <a:t>Written </a:t>
            </a:r>
            <a:r>
              <a:rPr sz="1800" spc="-10" dirty="0">
                <a:solidFill>
                  <a:srgbClr val="663300"/>
                </a:solidFill>
                <a:latin typeface="Calibri"/>
                <a:cs typeface="Calibri"/>
              </a:rPr>
              <a:t>Criteria </a:t>
            </a: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used </a:t>
            </a:r>
            <a:r>
              <a:rPr sz="1800" spc="-10" dirty="0">
                <a:solidFill>
                  <a:srgbClr val="663300"/>
                </a:solidFill>
                <a:latin typeface="Calibri"/>
                <a:cs typeface="Calibri"/>
              </a:rPr>
              <a:t>to evaluate</a:t>
            </a:r>
            <a:r>
              <a:rPr sz="1800" spc="9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663300"/>
                </a:solidFill>
                <a:latin typeface="Calibri"/>
                <a:cs typeface="Calibri"/>
              </a:rPr>
              <a:t>candidates</a:t>
            </a:r>
            <a:endParaRPr sz="1800">
              <a:latin typeface="Calibri"/>
              <a:cs typeface="Calibri"/>
            </a:endParaRPr>
          </a:p>
          <a:p>
            <a:pPr marL="756285" indent="-287655">
              <a:lnSpc>
                <a:spcPct val="100000"/>
              </a:lnSpc>
              <a:spcBef>
                <a:spcPts val="21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10" dirty="0">
                <a:solidFill>
                  <a:srgbClr val="663300"/>
                </a:solidFill>
                <a:latin typeface="Calibri"/>
                <a:cs typeface="Calibri"/>
              </a:rPr>
              <a:t>List </a:t>
            </a: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of questions </a:t>
            </a:r>
            <a:r>
              <a:rPr sz="1800" spc="-15" dirty="0">
                <a:solidFill>
                  <a:srgbClr val="663300"/>
                </a:solidFill>
                <a:latin typeface="Calibri"/>
                <a:cs typeface="Calibri"/>
              </a:rPr>
              <a:t>asked </a:t>
            </a:r>
            <a:r>
              <a:rPr sz="1800" spc="-10" dirty="0">
                <a:solidFill>
                  <a:srgbClr val="663300"/>
                </a:solidFill>
                <a:latin typeface="Calibri"/>
                <a:cs typeface="Calibri"/>
              </a:rPr>
              <a:t>at</a:t>
            </a:r>
            <a:r>
              <a:rPr sz="1800" spc="4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663300"/>
                </a:solidFill>
                <a:latin typeface="Calibri"/>
                <a:cs typeface="Calibri"/>
              </a:rPr>
              <a:t>interview</a:t>
            </a:r>
            <a:endParaRPr sz="1800">
              <a:latin typeface="Calibri"/>
              <a:cs typeface="Calibri"/>
            </a:endParaRPr>
          </a:p>
          <a:p>
            <a:pPr marL="756285" indent="-287655">
              <a:lnSpc>
                <a:spcPct val="100000"/>
              </a:lnSpc>
              <a:spcBef>
                <a:spcPts val="22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40" dirty="0">
                <a:solidFill>
                  <a:srgbClr val="663300"/>
                </a:solidFill>
                <a:latin typeface="Calibri"/>
                <a:cs typeface="Calibri"/>
              </a:rPr>
              <a:t>Total </a:t>
            </a:r>
            <a:r>
              <a:rPr sz="1800" dirty="0">
                <a:solidFill>
                  <a:srgbClr val="663300"/>
                </a:solidFill>
                <a:latin typeface="Calibri"/>
                <a:cs typeface="Calibri"/>
              </a:rPr>
              <a:t>Number </a:t>
            </a: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of</a:t>
            </a:r>
            <a:r>
              <a:rPr sz="1800" spc="3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Applicants</a:t>
            </a:r>
            <a:endParaRPr sz="1800">
              <a:latin typeface="Calibri"/>
              <a:cs typeface="Calibri"/>
            </a:endParaRPr>
          </a:p>
          <a:p>
            <a:pPr marL="756285" indent="-287655">
              <a:lnSpc>
                <a:spcPct val="100000"/>
              </a:lnSpc>
              <a:spcBef>
                <a:spcPts val="21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40" dirty="0">
                <a:solidFill>
                  <a:srgbClr val="663300"/>
                </a:solidFill>
                <a:latin typeface="Calibri"/>
                <a:cs typeface="Calibri"/>
              </a:rPr>
              <a:t>Total </a:t>
            </a:r>
            <a:r>
              <a:rPr sz="1800" dirty="0">
                <a:solidFill>
                  <a:srgbClr val="663300"/>
                </a:solidFill>
                <a:latin typeface="Calibri"/>
                <a:cs typeface="Calibri"/>
              </a:rPr>
              <a:t>number </a:t>
            </a: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1800" spc="-10" dirty="0">
                <a:solidFill>
                  <a:srgbClr val="663300"/>
                </a:solidFill>
                <a:latin typeface="Calibri"/>
                <a:cs typeface="Calibri"/>
              </a:rPr>
              <a:t>Interviewed</a:t>
            </a:r>
            <a:r>
              <a:rPr sz="1800" spc="6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663300"/>
                </a:solidFill>
                <a:latin typeface="Calibri"/>
                <a:cs typeface="Calibri"/>
              </a:rPr>
              <a:t>Candidates</a:t>
            </a:r>
            <a:endParaRPr sz="1800">
              <a:latin typeface="Calibri"/>
              <a:cs typeface="Calibri"/>
            </a:endParaRPr>
          </a:p>
          <a:p>
            <a:pPr marL="1155065" lvl="1" indent="-229235">
              <a:lnSpc>
                <a:spcPct val="100000"/>
              </a:lnSpc>
              <a:spcBef>
                <a:spcPts val="219"/>
              </a:spcBef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Including</a:t>
            </a:r>
            <a:r>
              <a:rPr sz="1800" spc="2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resumes</a:t>
            </a:r>
            <a:endParaRPr sz="1800">
              <a:latin typeface="Calibri"/>
              <a:cs typeface="Calibri"/>
            </a:endParaRPr>
          </a:p>
          <a:p>
            <a:pPr marL="756285" indent="-287655">
              <a:lnSpc>
                <a:spcPct val="100000"/>
              </a:lnSpc>
              <a:spcBef>
                <a:spcPts val="21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10" dirty="0">
                <a:solidFill>
                  <a:srgbClr val="663300"/>
                </a:solidFill>
                <a:latin typeface="Calibri"/>
                <a:cs typeface="Calibri"/>
              </a:rPr>
              <a:t>Candidates recommended </a:t>
            </a:r>
            <a:r>
              <a:rPr sz="1800" spc="-15" dirty="0">
                <a:solidFill>
                  <a:srgbClr val="663300"/>
                </a:solidFill>
                <a:latin typeface="Calibri"/>
                <a:cs typeface="Calibri"/>
              </a:rPr>
              <a:t>for </a:t>
            </a: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the</a:t>
            </a:r>
            <a:r>
              <a:rPr sz="1800" spc="5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position</a:t>
            </a:r>
            <a:endParaRPr sz="1800">
              <a:latin typeface="Calibri"/>
              <a:cs typeface="Calibri"/>
            </a:endParaRPr>
          </a:p>
          <a:p>
            <a:pPr marL="756285" indent="-287655">
              <a:lnSpc>
                <a:spcPct val="100000"/>
              </a:lnSpc>
              <a:spcBef>
                <a:spcPts val="21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dirty="0">
                <a:solidFill>
                  <a:srgbClr val="663300"/>
                </a:solidFill>
                <a:latin typeface="Calibri"/>
                <a:cs typeface="Calibri"/>
              </a:rPr>
              <a:t>Name </a:t>
            </a: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1800" spc="-10" dirty="0">
                <a:solidFill>
                  <a:srgbClr val="663300"/>
                </a:solidFill>
                <a:latin typeface="Calibri"/>
                <a:cs typeface="Calibri"/>
              </a:rPr>
              <a:t>Candidate </a:t>
            </a: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selected </a:t>
            </a:r>
            <a:r>
              <a:rPr sz="1800" dirty="0">
                <a:solidFill>
                  <a:srgbClr val="663300"/>
                </a:solidFill>
                <a:latin typeface="Calibri"/>
                <a:cs typeface="Calibri"/>
              </a:rPr>
              <a:t>&amp; </a:t>
            </a:r>
            <a:r>
              <a:rPr sz="1800" spc="-10" dirty="0">
                <a:solidFill>
                  <a:srgbClr val="663300"/>
                </a:solidFill>
                <a:latin typeface="Calibri"/>
                <a:cs typeface="Calibri"/>
              </a:rPr>
              <a:t>rationale </a:t>
            </a:r>
            <a:r>
              <a:rPr sz="1800" spc="-15" dirty="0">
                <a:solidFill>
                  <a:srgbClr val="663300"/>
                </a:solidFill>
                <a:latin typeface="Calibri"/>
                <a:cs typeface="Calibri"/>
              </a:rPr>
              <a:t>for why </a:t>
            </a: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they </a:t>
            </a:r>
            <a:r>
              <a:rPr sz="1800" spc="-10" dirty="0">
                <a:solidFill>
                  <a:srgbClr val="663300"/>
                </a:solidFill>
                <a:latin typeface="Calibri"/>
                <a:cs typeface="Calibri"/>
              </a:rPr>
              <a:t>were</a:t>
            </a:r>
            <a:r>
              <a:rPr sz="1800" spc="114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selected</a:t>
            </a:r>
            <a:endParaRPr sz="1800">
              <a:latin typeface="Calibri"/>
              <a:cs typeface="Calibri"/>
            </a:endParaRPr>
          </a:p>
          <a:p>
            <a:pPr marL="756285" indent="-287655">
              <a:lnSpc>
                <a:spcPct val="100000"/>
              </a:lnSpc>
              <a:spcBef>
                <a:spcPts val="21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10" dirty="0">
                <a:solidFill>
                  <a:srgbClr val="663300"/>
                </a:solidFill>
                <a:latin typeface="Calibri"/>
                <a:cs typeface="Calibri"/>
              </a:rPr>
              <a:t>Appropriate</a:t>
            </a:r>
            <a:r>
              <a:rPr sz="1800" spc="-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663300"/>
                </a:solidFill>
                <a:latin typeface="Calibri"/>
                <a:cs typeface="Calibri"/>
              </a:rPr>
              <a:t>approval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8739" y="6065620"/>
            <a:ext cx="1327833" cy="5999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86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Importance of </a:t>
            </a:r>
            <a:r>
              <a:rPr spc="-10" dirty="0"/>
              <a:t>Rationale </a:t>
            </a:r>
            <a:r>
              <a:rPr spc="-25" dirty="0"/>
              <a:t>for</a:t>
            </a:r>
            <a:r>
              <a:rPr spc="30" dirty="0"/>
              <a:t> </a:t>
            </a:r>
            <a:r>
              <a:rPr spc="-5" dirty="0"/>
              <a:t>Selection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96240" marR="206375" indent="-342900">
              <a:lnSpc>
                <a:spcPct val="80000"/>
              </a:lnSpc>
              <a:spcBef>
                <a:spcPts val="695"/>
              </a:spcBef>
              <a:buFont typeface="Arial"/>
              <a:buChar char="•"/>
              <a:tabLst>
                <a:tab pos="395605" algn="l"/>
                <a:tab pos="396240" algn="l"/>
              </a:tabLst>
            </a:pPr>
            <a:r>
              <a:rPr spc="-5" dirty="0"/>
              <a:t>It is critical </a:t>
            </a:r>
            <a:r>
              <a:rPr spc="-10" dirty="0"/>
              <a:t>that </a:t>
            </a:r>
            <a:r>
              <a:rPr spc="-5" dirty="0"/>
              <a:t>a </a:t>
            </a:r>
            <a:r>
              <a:rPr spc="-10" dirty="0"/>
              <a:t>final rationale </a:t>
            </a:r>
            <a:r>
              <a:rPr spc="-15" dirty="0"/>
              <a:t>by </a:t>
            </a:r>
            <a:r>
              <a:rPr spc="-5" dirty="0"/>
              <a:t>the hiring party </a:t>
            </a:r>
            <a:r>
              <a:rPr spc="-10" dirty="0"/>
              <a:t>be  submitted. This </a:t>
            </a:r>
            <a:r>
              <a:rPr spc="-5" dirty="0"/>
              <a:t>is the </a:t>
            </a:r>
            <a:r>
              <a:rPr spc="-15" dirty="0"/>
              <a:t>foundation </a:t>
            </a:r>
            <a:r>
              <a:rPr spc="-5" dirty="0"/>
              <a:t>of </a:t>
            </a:r>
            <a:r>
              <a:rPr spc="-20" dirty="0"/>
              <a:t>any defense </a:t>
            </a:r>
            <a:r>
              <a:rPr spc="-5" dirty="0"/>
              <a:t>if a </a:t>
            </a:r>
            <a:r>
              <a:rPr spc="-10" dirty="0"/>
              <a:t>search </a:t>
            </a:r>
            <a:r>
              <a:rPr spc="-5" dirty="0"/>
              <a:t>is  challenged.</a:t>
            </a:r>
          </a:p>
          <a:p>
            <a:pPr marL="396240" marR="965835" indent="-342900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95605" algn="l"/>
                <a:tab pos="396240" algn="l"/>
              </a:tabLst>
            </a:pPr>
            <a:r>
              <a:rPr spc="-15" dirty="0"/>
              <a:t>Many </a:t>
            </a:r>
            <a:r>
              <a:rPr spc="-5" dirty="0"/>
              <a:t>times the </a:t>
            </a:r>
            <a:r>
              <a:rPr spc="-10" dirty="0"/>
              <a:t>final rationale </a:t>
            </a:r>
            <a:r>
              <a:rPr spc="-15" dirty="0"/>
              <a:t>from </a:t>
            </a:r>
            <a:r>
              <a:rPr spc="-5" dirty="0"/>
              <a:t>the </a:t>
            </a:r>
            <a:r>
              <a:rPr spc="-10" dirty="0"/>
              <a:t>hiring </a:t>
            </a:r>
            <a:r>
              <a:rPr spc="-5" dirty="0"/>
              <a:t>manager  </a:t>
            </a:r>
            <a:r>
              <a:rPr spc="-10" dirty="0"/>
              <a:t>constitutes </a:t>
            </a:r>
            <a:r>
              <a:rPr spc="-15" dirty="0"/>
              <a:t>approval </a:t>
            </a:r>
            <a:r>
              <a:rPr spc="-25" dirty="0"/>
              <a:t>for</a:t>
            </a:r>
            <a:r>
              <a:rPr spc="20" dirty="0"/>
              <a:t> </a:t>
            </a:r>
            <a:r>
              <a:rPr spc="-15" dirty="0"/>
              <a:t>hire.</a:t>
            </a:r>
          </a:p>
          <a:p>
            <a:pPr marL="40640">
              <a:lnSpc>
                <a:spcPct val="100000"/>
              </a:lnSpc>
              <a:spcBef>
                <a:spcPts val="20"/>
              </a:spcBef>
            </a:pPr>
            <a:endParaRPr sz="2950" dirty="0"/>
          </a:p>
          <a:p>
            <a:pPr marL="53340" marR="5080">
              <a:lnSpc>
                <a:spcPct val="80000"/>
              </a:lnSpc>
            </a:pPr>
            <a:r>
              <a:rPr spc="-5" dirty="0"/>
              <a:t>Please </a:t>
            </a:r>
            <a:r>
              <a:rPr spc="-25" dirty="0"/>
              <a:t>make </a:t>
            </a:r>
            <a:r>
              <a:rPr spc="-15" dirty="0"/>
              <a:t>sure </a:t>
            </a:r>
            <a:r>
              <a:rPr spc="-10" dirty="0"/>
              <a:t>that </a:t>
            </a:r>
            <a:r>
              <a:rPr spc="-15" dirty="0"/>
              <a:t>you </a:t>
            </a:r>
            <a:r>
              <a:rPr spc="-5" dirty="0"/>
              <a:t>let the hiring </a:t>
            </a:r>
            <a:r>
              <a:rPr spc="-10" dirty="0"/>
              <a:t>manager </a:t>
            </a:r>
            <a:r>
              <a:rPr spc="-5" dirty="0"/>
              <a:t>know </a:t>
            </a:r>
            <a:r>
              <a:rPr spc="-10" dirty="0"/>
              <a:t>that </a:t>
            </a:r>
            <a:r>
              <a:rPr spc="-5" dirty="0"/>
              <a:t>the  </a:t>
            </a:r>
            <a:r>
              <a:rPr spc="-10" dirty="0"/>
              <a:t>final rationale </a:t>
            </a:r>
            <a:r>
              <a:rPr spc="-25" dirty="0"/>
              <a:t>for </a:t>
            </a:r>
            <a:r>
              <a:rPr spc="-5" dirty="0"/>
              <a:t>selection </a:t>
            </a:r>
            <a:r>
              <a:rPr spc="-10" dirty="0"/>
              <a:t>needs </a:t>
            </a:r>
            <a:r>
              <a:rPr dirty="0"/>
              <a:t>to </a:t>
            </a:r>
            <a:r>
              <a:rPr spc="-5" dirty="0"/>
              <a:t>be </a:t>
            </a:r>
            <a:r>
              <a:rPr spc="-10" dirty="0"/>
              <a:t>provided </a:t>
            </a:r>
            <a:r>
              <a:rPr spc="-25" dirty="0"/>
              <a:t>for </a:t>
            </a:r>
            <a:r>
              <a:rPr spc="-5" dirty="0"/>
              <a:t>every </a:t>
            </a:r>
            <a:r>
              <a:rPr spc="-10" dirty="0"/>
              <a:t>search  </a:t>
            </a:r>
            <a:r>
              <a:rPr spc="-15" dirty="0"/>
              <a:t>to </a:t>
            </a:r>
            <a:r>
              <a:rPr spc="-5" dirty="0"/>
              <a:t>be deemed as </a:t>
            </a:r>
            <a:r>
              <a:rPr spc="-15" dirty="0"/>
              <a:t>compliant </a:t>
            </a:r>
            <a:r>
              <a:rPr spc="-5" dirty="0"/>
              <a:t>with </a:t>
            </a:r>
            <a:r>
              <a:rPr spc="-15" dirty="0"/>
              <a:t>EEO</a:t>
            </a:r>
            <a:r>
              <a:rPr spc="45" dirty="0"/>
              <a:t> </a:t>
            </a:r>
            <a:r>
              <a:rPr spc="-10" dirty="0"/>
              <a:t>regulations.</a:t>
            </a:r>
          </a:p>
          <a:p>
            <a:pPr marL="40640">
              <a:lnSpc>
                <a:spcPct val="100000"/>
              </a:lnSpc>
              <a:spcBef>
                <a:spcPts val="40"/>
              </a:spcBef>
            </a:pPr>
            <a:endParaRPr sz="2900" dirty="0"/>
          </a:p>
          <a:p>
            <a:pPr marL="53340" marR="157480">
              <a:lnSpc>
                <a:spcPts val="2400"/>
              </a:lnSpc>
              <a:spcBef>
                <a:spcPts val="5"/>
              </a:spcBef>
            </a:pPr>
            <a:r>
              <a:rPr spc="-10" dirty="0"/>
              <a:t>For Faculty searches, </a:t>
            </a:r>
            <a:r>
              <a:rPr spc="-5" dirty="0"/>
              <a:t>the </a:t>
            </a:r>
            <a:r>
              <a:rPr spc="-10" dirty="0"/>
              <a:t>final </a:t>
            </a:r>
            <a:r>
              <a:rPr spc="-5" dirty="0"/>
              <a:t>rationale is </a:t>
            </a:r>
            <a:r>
              <a:rPr spc="-10" dirty="0"/>
              <a:t>submitted </a:t>
            </a:r>
            <a:r>
              <a:rPr spc="-5" dirty="0"/>
              <a:t>by the </a:t>
            </a:r>
            <a:r>
              <a:rPr spc="-10" dirty="0"/>
              <a:t>final  decision </a:t>
            </a:r>
            <a:r>
              <a:rPr spc="-20" dirty="0"/>
              <a:t>maker </a:t>
            </a:r>
            <a:r>
              <a:rPr spc="-5" dirty="0"/>
              <a:t>to </a:t>
            </a:r>
            <a:r>
              <a:rPr lang="en-US" spc="-5" dirty="0"/>
              <a:t>Mary </a:t>
            </a:r>
            <a:r>
              <a:rPr lang="en-US" spc="-5" dirty="0" err="1"/>
              <a:t>Schultes</a:t>
            </a:r>
            <a:r>
              <a:rPr spc="-10" dirty="0"/>
              <a:t>(Glassboro) </a:t>
            </a:r>
            <a:r>
              <a:rPr spc="-5" dirty="0"/>
              <a:t>or Roslyn </a:t>
            </a:r>
            <a:r>
              <a:rPr spc="-10" dirty="0"/>
              <a:t>Vinson  </a:t>
            </a:r>
            <a:r>
              <a:rPr spc="-5" dirty="0"/>
              <a:t>(SOM) </a:t>
            </a:r>
            <a:r>
              <a:rPr spc="-25" dirty="0"/>
              <a:t>for </a:t>
            </a:r>
            <a:r>
              <a:rPr spc="-10" dirty="0"/>
              <a:t>uploading </a:t>
            </a:r>
            <a:r>
              <a:rPr spc="-15" dirty="0"/>
              <a:t>into </a:t>
            </a:r>
            <a:r>
              <a:rPr spc="-5" dirty="0"/>
              <a:t>the online applicant </a:t>
            </a:r>
            <a:r>
              <a:rPr spc="-10" dirty="0"/>
              <a:t>tracking</a:t>
            </a:r>
            <a:r>
              <a:rPr spc="80" dirty="0"/>
              <a:t> </a:t>
            </a:r>
            <a:r>
              <a:rPr spc="-25" dirty="0"/>
              <a:t>system.</a:t>
            </a:r>
          </a:p>
        </p:txBody>
      </p:sp>
      <p:sp>
        <p:nvSpPr>
          <p:cNvPr id="4" name="object 4"/>
          <p:cNvSpPr/>
          <p:nvPr/>
        </p:nvSpPr>
        <p:spPr>
          <a:xfrm>
            <a:off x="168861" y="6066071"/>
            <a:ext cx="1340831" cy="6058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2952" y="339293"/>
            <a:ext cx="68738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20" dirty="0">
                <a:latin typeface="Calibri"/>
                <a:cs typeface="Calibri"/>
              </a:rPr>
              <a:t>For </a:t>
            </a:r>
            <a:r>
              <a:rPr sz="4400" b="0" spc="-15" dirty="0">
                <a:latin typeface="Calibri"/>
                <a:cs typeface="Calibri"/>
              </a:rPr>
              <a:t>more </a:t>
            </a:r>
            <a:r>
              <a:rPr sz="4400" b="0" spc="-20" dirty="0">
                <a:latin typeface="Calibri"/>
                <a:cs typeface="Calibri"/>
              </a:rPr>
              <a:t>information</a:t>
            </a:r>
            <a:r>
              <a:rPr sz="4400" b="0" spc="15" dirty="0">
                <a:latin typeface="Calibri"/>
                <a:cs typeface="Calibri"/>
              </a:rPr>
              <a:t> </a:t>
            </a:r>
            <a:r>
              <a:rPr sz="4400" b="0" spc="-15" dirty="0">
                <a:latin typeface="Calibri"/>
                <a:cs typeface="Calibri"/>
              </a:rPr>
              <a:t>contact: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203" y="1036523"/>
            <a:ext cx="7545371" cy="33480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95350" marR="883919" indent="-1905" algn="ctr">
              <a:lnSpc>
                <a:spcPct val="120000"/>
              </a:lnSpc>
              <a:spcBef>
                <a:spcPts val="100"/>
              </a:spcBef>
            </a:pPr>
            <a:r>
              <a:rPr lang="en-US" sz="3600" dirty="0">
                <a:solidFill>
                  <a:srgbClr val="663300"/>
                </a:solidFill>
                <a:latin typeface="Calibri"/>
                <a:cs typeface="Calibri"/>
              </a:rPr>
              <a:t>Henry Oh</a:t>
            </a:r>
            <a:r>
              <a:rPr sz="3600" dirty="0">
                <a:solidFill>
                  <a:srgbClr val="663300"/>
                </a:solidFill>
                <a:latin typeface="Calibri"/>
                <a:cs typeface="Calibri"/>
              </a:rPr>
              <a:t>,  </a:t>
            </a:r>
            <a:endParaRPr lang="en-US" sz="3600" dirty="0">
              <a:solidFill>
                <a:srgbClr val="663300"/>
              </a:solidFill>
              <a:latin typeface="Calibri"/>
              <a:cs typeface="Calibri"/>
            </a:endParaRPr>
          </a:p>
          <a:p>
            <a:pPr marL="895350" marR="883919" indent="-1905" algn="ctr">
              <a:lnSpc>
                <a:spcPct val="120000"/>
              </a:lnSpc>
              <a:spcBef>
                <a:spcPts val="100"/>
              </a:spcBef>
            </a:pPr>
            <a:r>
              <a:rPr lang="en-US" sz="3600" dirty="0">
                <a:solidFill>
                  <a:srgbClr val="663300"/>
                </a:solidFill>
                <a:latin typeface="Calibri"/>
                <a:cs typeface="Calibri"/>
              </a:rPr>
              <a:t>Associate</a:t>
            </a:r>
            <a:r>
              <a:rPr sz="3600" spc="-10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663300"/>
                </a:solidFill>
                <a:latin typeface="Calibri"/>
                <a:cs typeface="Calibri"/>
              </a:rPr>
              <a:t>Vice</a:t>
            </a:r>
            <a:r>
              <a:rPr lang="en-US" sz="3600" spc="-5" dirty="0"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663300"/>
                </a:solidFill>
                <a:latin typeface="Calibri"/>
                <a:cs typeface="Calibri"/>
              </a:rPr>
              <a:t>President </a:t>
            </a:r>
            <a:r>
              <a:rPr sz="3600" spc="-5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lang="en-US" sz="3600" spc="-5" dirty="0">
                <a:solidFill>
                  <a:srgbClr val="663300"/>
                </a:solidFill>
                <a:latin typeface="Calibri"/>
                <a:cs typeface="Calibri"/>
              </a:rPr>
              <a:t>Employee </a:t>
            </a:r>
            <a:r>
              <a:rPr sz="3600" spc="-5" dirty="0">
                <a:solidFill>
                  <a:srgbClr val="663300"/>
                </a:solidFill>
                <a:latin typeface="Calibri"/>
                <a:cs typeface="Calibri"/>
              </a:rPr>
              <a:t>Equity</a:t>
            </a:r>
            <a:endParaRPr sz="3600" dirty="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545"/>
              </a:spcBef>
            </a:pPr>
            <a:r>
              <a:rPr lang="en-US" sz="3600" spc="-5" dirty="0">
                <a:solidFill>
                  <a:srgbClr val="663300"/>
                </a:solidFill>
                <a:latin typeface="Calibri"/>
                <a:cs typeface="Calibri"/>
              </a:rPr>
              <a:t>856-</a:t>
            </a:r>
            <a:r>
              <a:rPr sz="3600" spc="-5" dirty="0">
                <a:solidFill>
                  <a:srgbClr val="663300"/>
                </a:solidFill>
                <a:latin typeface="Calibri"/>
                <a:cs typeface="Calibri"/>
              </a:rPr>
              <a:t>256-</a:t>
            </a:r>
            <a:r>
              <a:rPr lang="en-US" sz="3600" spc="-5" dirty="0">
                <a:solidFill>
                  <a:srgbClr val="663300"/>
                </a:solidFill>
                <a:latin typeface="Calibri"/>
                <a:cs typeface="Calibri"/>
              </a:rPr>
              <a:t>4320</a:t>
            </a:r>
            <a:endParaRPr sz="3600" dirty="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865"/>
              </a:spcBef>
            </a:pPr>
            <a:r>
              <a:rPr lang="en-US" sz="3600" spc="-5" dirty="0">
                <a:solidFill>
                  <a:srgbClr val="663300"/>
                </a:solidFill>
                <a:latin typeface="Calibri"/>
                <a:cs typeface="Calibri"/>
                <a:hlinkClick r:id="rId2"/>
              </a:rPr>
              <a:t>oh</a:t>
            </a:r>
            <a:r>
              <a:rPr sz="3600" spc="-5" dirty="0">
                <a:solidFill>
                  <a:srgbClr val="663300"/>
                </a:solidFill>
                <a:latin typeface="Calibri"/>
                <a:cs typeface="Calibri"/>
                <a:hlinkClick r:id="rId2"/>
              </a:rPr>
              <a:t>@rowan.edu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62426" y="5116650"/>
            <a:ext cx="2808144" cy="12687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1785" y="196342"/>
            <a:ext cx="342011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5" dirty="0"/>
              <a:t>Purpose</a:t>
            </a:r>
            <a:r>
              <a:rPr sz="4400" spc="-65" dirty="0"/>
              <a:t> </a:t>
            </a:r>
            <a:r>
              <a:rPr sz="4400" spc="-15" dirty="0"/>
              <a:t>(cont)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83540" y="1552777"/>
            <a:ext cx="7892415" cy="3636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3200" spc="-25" dirty="0">
                <a:solidFill>
                  <a:srgbClr val="663300"/>
                </a:solidFill>
                <a:latin typeface="Calibri"/>
                <a:cs typeface="Calibri"/>
              </a:rPr>
              <a:t>State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New </a:t>
            </a:r>
            <a:r>
              <a:rPr sz="3200" spc="-20" dirty="0">
                <a:solidFill>
                  <a:srgbClr val="663300"/>
                </a:solidFill>
                <a:latin typeface="Calibri"/>
                <a:cs typeface="Calibri"/>
              </a:rPr>
              <a:t>Jersey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provides every </a:t>
            </a:r>
            <a:r>
              <a:rPr sz="3200" spc="-35" dirty="0">
                <a:solidFill>
                  <a:srgbClr val="663300"/>
                </a:solidFill>
                <a:latin typeface="Calibri"/>
                <a:cs typeface="Calibri"/>
              </a:rPr>
              <a:t>state 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employee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with a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work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environment free </a:t>
            </a:r>
            <a:r>
              <a:rPr sz="3200" spc="-20" dirty="0">
                <a:solidFill>
                  <a:srgbClr val="663300"/>
                </a:solidFill>
                <a:latin typeface="Calibri"/>
                <a:cs typeface="Calibri"/>
              </a:rPr>
              <a:t>from 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prohibited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discrimination or</a:t>
            </a:r>
            <a:r>
              <a:rPr sz="3200" spc="6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harassment.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663300"/>
              </a:buClr>
              <a:buFont typeface="Arial"/>
              <a:buChar char="•"/>
            </a:pPr>
            <a:endParaRPr sz="4400" dirty="0">
              <a:latin typeface="Calibri"/>
              <a:cs typeface="Calibri"/>
            </a:endParaRPr>
          </a:p>
          <a:p>
            <a:pPr marL="355600" marR="28511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Equal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employment opportunity </a:t>
            </a:r>
            <a:r>
              <a:rPr sz="3200" spc="-15" dirty="0">
                <a:solidFill>
                  <a:srgbClr val="663300"/>
                </a:solidFill>
                <a:latin typeface="Calibri"/>
                <a:cs typeface="Calibri"/>
              </a:rPr>
              <a:t>(EEO)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is the 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right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individuals </a:t>
            </a:r>
            <a:r>
              <a:rPr sz="3200" spc="-20" dirty="0">
                <a:solidFill>
                  <a:srgbClr val="663300"/>
                </a:solidFill>
                <a:latin typeface="Calibri"/>
                <a:cs typeface="Calibri"/>
              </a:rPr>
              <a:t>to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treatment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on a non- 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discriminatory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basis </a:t>
            </a:r>
            <a:r>
              <a:rPr sz="3200" spc="-25" dirty="0">
                <a:solidFill>
                  <a:srgbClr val="663300"/>
                </a:solidFill>
                <a:latin typeface="Calibri"/>
                <a:cs typeface="Calibri"/>
              </a:rPr>
              <a:t>to </a:t>
            </a:r>
            <a:r>
              <a:rPr sz="3200" spc="-10" dirty="0">
                <a:solidFill>
                  <a:srgbClr val="663300"/>
                </a:solidFill>
                <a:latin typeface="Calibri"/>
                <a:cs typeface="Calibri"/>
              </a:rPr>
              <a:t>achieve </a:t>
            </a:r>
            <a:r>
              <a:rPr sz="3200" spc="-5" dirty="0">
                <a:solidFill>
                  <a:srgbClr val="663300"/>
                </a:solidFill>
                <a:latin typeface="Calibri"/>
                <a:cs typeface="Calibri"/>
              </a:rPr>
              <a:t>equity </a:t>
            </a:r>
            <a:r>
              <a:rPr sz="3200" spc="-30" dirty="0">
                <a:solidFill>
                  <a:srgbClr val="663300"/>
                </a:solidFill>
                <a:latin typeface="Calibri"/>
                <a:cs typeface="Calibri"/>
              </a:rPr>
              <a:t>for</a:t>
            </a:r>
            <a:r>
              <a:rPr sz="3200" spc="13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663300"/>
                </a:solidFill>
                <a:latin typeface="Calibri"/>
                <a:cs typeface="Calibri"/>
              </a:rPr>
              <a:t>all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5966" y="6135830"/>
            <a:ext cx="1182169" cy="5341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1892" y="221741"/>
            <a:ext cx="478028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20 </a:t>
            </a:r>
            <a:r>
              <a:rPr sz="4400" spc="-5" dirty="0"/>
              <a:t>Protected</a:t>
            </a:r>
            <a:r>
              <a:rPr sz="4400" spc="-90" dirty="0"/>
              <a:t> </a:t>
            </a:r>
            <a:r>
              <a:rPr sz="4400" spc="-5" dirty="0"/>
              <a:t>Classes</a:t>
            </a:r>
            <a:endParaRPr sz="440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20" dirty="0"/>
              <a:t>Sex/gender</a:t>
            </a:r>
          </a:p>
          <a:p>
            <a:pPr marL="355600" indent="-34353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0" dirty="0"/>
              <a:t>Color</a:t>
            </a:r>
          </a:p>
          <a:p>
            <a:pPr marL="355600" indent="-34353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0" dirty="0"/>
              <a:t>Marital</a:t>
            </a:r>
            <a:r>
              <a:rPr spc="15" dirty="0"/>
              <a:t> </a:t>
            </a:r>
            <a:r>
              <a:rPr spc="-15" dirty="0"/>
              <a:t>Status</a:t>
            </a:r>
          </a:p>
          <a:p>
            <a:pPr marL="355600" indent="-343535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5" dirty="0"/>
              <a:t>Mental/physical</a:t>
            </a:r>
            <a:r>
              <a:rPr spc="10" dirty="0"/>
              <a:t> </a:t>
            </a:r>
            <a:r>
              <a:rPr spc="-5" dirty="0"/>
              <a:t>disability</a:t>
            </a:r>
          </a:p>
          <a:p>
            <a:pPr marL="355600" indent="-34353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5" dirty="0"/>
              <a:t>Sexual/affectional</a:t>
            </a:r>
            <a:r>
              <a:rPr spc="25" dirty="0"/>
              <a:t> </a:t>
            </a:r>
            <a:r>
              <a:rPr spc="-15" dirty="0"/>
              <a:t>orientation</a:t>
            </a:r>
          </a:p>
          <a:p>
            <a:pPr marL="355600" indent="-34353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5" dirty="0"/>
              <a:t>Civil union</a:t>
            </a:r>
            <a:r>
              <a:rPr spc="-20" dirty="0"/>
              <a:t> status</a:t>
            </a:r>
          </a:p>
          <a:p>
            <a:pPr marL="355600" indent="-34353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5" dirty="0"/>
              <a:t>Creed</a:t>
            </a:r>
          </a:p>
          <a:p>
            <a:pPr marL="355600" indent="-34353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0" dirty="0"/>
              <a:t>Nationality</a:t>
            </a:r>
          </a:p>
          <a:p>
            <a:pPr marL="355600" indent="-343535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0" dirty="0"/>
              <a:t>Genetic</a:t>
            </a:r>
            <a:r>
              <a:rPr spc="10" dirty="0"/>
              <a:t> </a:t>
            </a:r>
            <a:r>
              <a:rPr spc="-15" dirty="0"/>
              <a:t>Information</a:t>
            </a:r>
          </a:p>
          <a:p>
            <a:pPr marL="355600" indent="-34353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0" dirty="0"/>
              <a:t>Age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Race</a:t>
            </a:r>
          </a:p>
          <a:p>
            <a:pPr marL="355600" indent="-342900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Religion</a:t>
            </a:r>
          </a:p>
          <a:p>
            <a:pPr marL="355600" indent="-342900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National</a:t>
            </a:r>
            <a:r>
              <a:rPr spc="15" dirty="0"/>
              <a:t> </a:t>
            </a:r>
            <a:r>
              <a:rPr spc="-10" dirty="0"/>
              <a:t>Origin</a:t>
            </a: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Familial</a:t>
            </a:r>
            <a:r>
              <a:rPr spc="-10" dirty="0"/>
              <a:t> </a:t>
            </a:r>
            <a:r>
              <a:rPr spc="-5" dirty="0"/>
              <a:t>Status</a:t>
            </a:r>
          </a:p>
          <a:p>
            <a:pPr marL="355600" indent="-342900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10" dirty="0"/>
              <a:t>Gender </a:t>
            </a:r>
            <a:r>
              <a:rPr spc="-5" dirty="0"/>
              <a:t>Identity or</a:t>
            </a:r>
            <a:r>
              <a:rPr spc="30" dirty="0"/>
              <a:t> </a:t>
            </a:r>
            <a:r>
              <a:rPr spc="-10" dirty="0"/>
              <a:t>expression</a:t>
            </a:r>
          </a:p>
          <a:p>
            <a:pPr marL="355600" indent="-342900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10" dirty="0"/>
              <a:t>Domestic </a:t>
            </a:r>
            <a:r>
              <a:rPr spc="-5" dirty="0"/>
              <a:t>partnership</a:t>
            </a:r>
            <a:r>
              <a:rPr spc="40" dirty="0"/>
              <a:t> </a:t>
            </a:r>
            <a:r>
              <a:rPr spc="-5" dirty="0"/>
              <a:t>status</a:t>
            </a:r>
          </a:p>
          <a:p>
            <a:pPr marL="355600" indent="-342900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15" dirty="0"/>
              <a:t>Atypical </a:t>
            </a:r>
            <a:r>
              <a:rPr spc="-5" dirty="0"/>
              <a:t>hereditary </a:t>
            </a:r>
            <a:r>
              <a:rPr spc="-10" dirty="0"/>
              <a:t>cellular</a:t>
            </a:r>
            <a:r>
              <a:rPr spc="60" dirty="0"/>
              <a:t> </a:t>
            </a:r>
            <a:r>
              <a:rPr spc="-5" dirty="0"/>
              <a:t>or</a:t>
            </a:r>
          </a:p>
          <a:p>
            <a:pPr marL="355600">
              <a:lnSpc>
                <a:spcPct val="100000"/>
              </a:lnSpc>
            </a:pPr>
            <a:r>
              <a:rPr spc="-5" dirty="0"/>
              <a:t>blood</a:t>
            </a:r>
            <a:r>
              <a:rPr spc="5" dirty="0"/>
              <a:t> </a:t>
            </a:r>
            <a:r>
              <a:rPr spc="-5" dirty="0"/>
              <a:t>trait</a:t>
            </a:r>
          </a:p>
          <a:p>
            <a:pPr marL="355600" indent="-342900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Ancestry</a:t>
            </a: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25" dirty="0"/>
              <a:t>Veteran</a:t>
            </a:r>
            <a:r>
              <a:rPr spc="10" dirty="0"/>
              <a:t> </a:t>
            </a:r>
            <a:r>
              <a:rPr spc="-5" dirty="0"/>
              <a:t>Status</a:t>
            </a:r>
          </a:p>
          <a:p>
            <a:pPr marL="355600" indent="-342900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10" dirty="0"/>
              <a:t>Pregnancy</a:t>
            </a:r>
          </a:p>
        </p:txBody>
      </p:sp>
      <p:sp>
        <p:nvSpPr>
          <p:cNvPr id="5" name="object 5"/>
          <p:cNvSpPr/>
          <p:nvPr/>
        </p:nvSpPr>
        <p:spPr>
          <a:xfrm>
            <a:off x="168739" y="6065620"/>
            <a:ext cx="1327833" cy="5999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5034" y="186893"/>
            <a:ext cx="671512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Forming </a:t>
            </a:r>
            <a:r>
              <a:rPr sz="4400" dirty="0"/>
              <a:t>a </a:t>
            </a:r>
            <a:r>
              <a:rPr sz="4400" spc="-10" dirty="0"/>
              <a:t>Search</a:t>
            </a:r>
            <a:r>
              <a:rPr sz="4400" spc="-105" dirty="0"/>
              <a:t> </a:t>
            </a:r>
            <a:r>
              <a:rPr sz="4400" spc="-15" dirty="0"/>
              <a:t>Committee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9166"/>
            <a:ext cx="7766050" cy="37395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900" spc="-5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2900" spc="-15" dirty="0">
                <a:solidFill>
                  <a:srgbClr val="663300"/>
                </a:solidFill>
                <a:latin typeface="Calibri"/>
                <a:cs typeface="Calibri"/>
              </a:rPr>
              <a:t>committee </a:t>
            </a:r>
            <a:r>
              <a:rPr sz="2900" spc="-10" dirty="0">
                <a:solidFill>
                  <a:srgbClr val="663300"/>
                </a:solidFill>
                <a:latin typeface="Calibri"/>
                <a:cs typeface="Calibri"/>
              </a:rPr>
              <a:t>members </a:t>
            </a:r>
            <a:r>
              <a:rPr sz="2900" spc="-5" dirty="0">
                <a:solidFill>
                  <a:srgbClr val="663300"/>
                </a:solidFill>
                <a:latin typeface="Calibri"/>
                <a:cs typeface="Calibri"/>
              </a:rPr>
              <a:t>should </a:t>
            </a:r>
            <a:r>
              <a:rPr sz="2900" dirty="0">
                <a:solidFill>
                  <a:srgbClr val="663300"/>
                </a:solidFill>
                <a:latin typeface="Calibri"/>
                <a:cs typeface="Calibri"/>
              </a:rPr>
              <a:t>be individuals  who </a:t>
            </a:r>
            <a:r>
              <a:rPr sz="2900" spc="-15" dirty="0">
                <a:solidFill>
                  <a:srgbClr val="663300"/>
                </a:solidFill>
                <a:latin typeface="Calibri"/>
                <a:cs typeface="Calibri"/>
              </a:rPr>
              <a:t>understand </a:t>
            </a:r>
            <a:r>
              <a:rPr sz="29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2900" spc="-10" dirty="0">
                <a:solidFill>
                  <a:srgbClr val="663300"/>
                </a:solidFill>
                <a:latin typeface="Calibri"/>
                <a:cs typeface="Calibri"/>
              </a:rPr>
              <a:t>requirements </a:t>
            </a:r>
            <a:r>
              <a:rPr sz="2900" spc="-5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29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2900" spc="-5" dirty="0">
                <a:solidFill>
                  <a:srgbClr val="663300"/>
                </a:solidFill>
                <a:latin typeface="Calibri"/>
                <a:cs typeface="Calibri"/>
              </a:rPr>
              <a:t>position  </a:t>
            </a:r>
            <a:r>
              <a:rPr sz="2900" dirty="0">
                <a:solidFill>
                  <a:srgbClr val="663300"/>
                </a:solidFill>
                <a:latin typeface="Calibri"/>
                <a:cs typeface="Calibri"/>
              </a:rPr>
              <a:t>and </a:t>
            </a:r>
            <a:r>
              <a:rPr sz="2900" spc="-5" dirty="0">
                <a:solidFill>
                  <a:srgbClr val="663300"/>
                </a:solidFill>
                <a:latin typeface="Calibri"/>
                <a:cs typeface="Calibri"/>
              </a:rPr>
              <a:t>who </a:t>
            </a:r>
            <a:r>
              <a:rPr sz="2900" spc="-15" dirty="0">
                <a:solidFill>
                  <a:srgbClr val="663300"/>
                </a:solidFill>
                <a:latin typeface="Calibri"/>
                <a:cs typeface="Calibri"/>
              </a:rPr>
              <a:t>are committed to </a:t>
            </a:r>
            <a:r>
              <a:rPr sz="29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2900" spc="-10" dirty="0">
                <a:solidFill>
                  <a:srgbClr val="663300"/>
                </a:solidFill>
                <a:latin typeface="Calibri"/>
                <a:cs typeface="Calibri"/>
              </a:rPr>
              <a:t>goals </a:t>
            </a:r>
            <a:r>
              <a:rPr sz="2900" spc="-5" dirty="0">
                <a:solidFill>
                  <a:srgbClr val="663300"/>
                </a:solidFill>
                <a:latin typeface="Calibri"/>
                <a:cs typeface="Calibri"/>
              </a:rPr>
              <a:t>of </a:t>
            </a:r>
            <a:r>
              <a:rPr sz="2900" dirty="0">
                <a:solidFill>
                  <a:srgbClr val="663300"/>
                </a:solidFill>
                <a:latin typeface="Calibri"/>
                <a:cs typeface="Calibri"/>
              </a:rPr>
              <a:t>the  </a:t>
            </a:r>
            <a:r>
              <a:rPr sz="2900" spc="-5" dirty="0">
                <a:solidFill>
                  <a:srgbClr val="663300"/>
                </a:solidFill>
                <a:latin typeface="Calibri"/>
                <a:cs typeface="Calibri"/>
              </a:rPr>
              <a:t>department, </a:t>
            </a:r>
            <a:r>
              <a:rPr sz="2900" spc="-10" dirty="0">
                <a:solidFill>
                  <a:srgbClr val="663300"/>
                </a:solidFill>
                <a:latin typeface="Calibri"/>
                <a:cs typeface="Calibri"/>
              </a:rPr>
              <a:t>college, </a:t>
            </a:r>
            <a:r>
              <a:rPr sz="2900" dirty="0">
                <a:solidFill>
                  <a:srgbClr val="663300"/>
                </a:solidFill>
                <a:latin typeface="Calibri"/>
                <a:cs typeface="Calibri"/>
              </a:rPr>
              <a:t>and the</a:t>
            </a:r>
            <a:r>
              <a:rPr sz="2900" spc="-9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900" spc="-30" dirty="0">
                <a:solidFill>
                  <a:srgbClr val="663300"/>
                </a:solidFill>
                <a:latin typeface="Calibri"/>
                <a:cs typeface="Calibri"/>
              </a:rPr>
              <a:t>university.</a:t>
            </a:r>
            <a:endParaRPr sz="2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663300"/>
              </a:buClr>
              <a:buFont typeface="Arial"/>
              <a:buChar char="•"/>
            </a:pPr>
            <a:endParaRPr sz="3950">
              <a:latin typeface="Calibri"/>
              <a:cs typeface="Calibri"/>
            </a:endParaRPr>
          </a:p>
          <a:p>
            <a:pPr marL="355600" marR="19304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900" spc="-5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2900" spc="-15" dirty="0">
                <a:solidFill>
                  <a:srgbClr val="663300"/>
                </a:solidFill>
                <a:latin typeface="Calibri"/>
                <a:cs typeface="Calibri"/>
              </a:rPr>
              <a:t>search committee </a:t>
            </a:r>
            <a:r>
              <a:rPr sz="2900" dirty="0">
                <a:solidFill>
                  <a:srgbClr val="663300"/>
                </a:solidFill>
                <a:latin typeface="Calibri"/>
                <a:cs typeface="Calibri"/>
              </a:rPr>
              <a:t>ideally is </a:t>
            </a:r>
            <a:r>
              <a:rPr sz="2900" spc="-5" dirty="0">
                <a:solidFill>
                  <a:srgbClr val="663300"/>
                </a:solidFill>
                <a:latin typeface="Calibri"/>
                <a:cs typeface="Calibri"/>
              </a:rPr>
              <a:t>composed of  </a:t>
            </a:r>
            <a:r>
              <a:rPr sz="2900" dirty="0">
                <a:solidFill>
                  <a:srgbClr val="663300"/>
                </a:solidFill>
                <a:latin typeface="Calibri"/>
                <a:cs typeface="Calibri"/>
              </a:rPr>
              <a:t>individuals </a:t>
            </a:r>
            <a:r>
              <a:rPr sz="2900" spc="-15" dirty="0">
                <a:solidFill>
                  <a:srgbClr val="663300"/>
                </a:solidFill>
                <a:latin typeface="Calibri"/>
                <a:cs typeface="Calibri"/>
              </a:rPr>
              <a:t>from diverse </a:t>
            </a:r>
            <a:r>
              <a:rPr sz="2900" spc="-10" dirty="0">
                <a:solidFill>
                  <a:srgbClr val="663300"/>
                </a:solidFill>
                <a:latin typeface="Calibri"/>
                <a:cs typeface="Calibri"/>
              </a:rPr>
              <a:t>backgrounds </a:t>
            </a:r>
            <a:r>
              <a:rPr sz="2900" dirty="0">
                <a:solidFill>
                  <a:srgbClr val="663300"/>
                </a:solidFill>
                <a:latin typeface="Calibri"/>
                <a:cs typeface="Calibri"/>
              </a:rPr>
              <a:t>in </a:t>
            </a:r>
            <a:r>
              <a:rPr sz="2900" spc="-15" dirty="0">
                <a:solidFill>
                  <a:srgbClr val="663300"/>
                </a:solidFill>
                <a:latin typeface="Calibri"/>
                <a:cs typeface="Calibri"/>
              </a:rPr>
              <a:t>order to  provide </a:t>
            </a:r>
            <a:r>
              <a:rPr sz="2900" dirty="0">
                <a:solidFill>
                  <a:srgbClr val="663300"/>
                </a:solidFill>
                <a:latin typeface="Calibri"/>
                <a:cs typeface="Calibri"/>
              </a:rPr>
              <a:t>a </a:t>
            </a:r>
            <a:r>
              <a:rPr sz="2900" spc="-10" dirty="0">
                <a:solidFill>
                  <a:srgbClr val="663300"/>
                </a:solidFill>
                <a:latin typeface="Calibri"/>
                <a:cs typeface="Calibri"/>
              </a:rPr>
              <a:t>variety </a:t>
            </a:r>
            <a:r>
              <a:rPr sz="2900" spc="-5" dirty="0">
                <a:solidFill>
                  <a:srgbClr val="663300"/>
                </a:solidFill>
                <a:latin typeface="Calibri"/>
                <a:cs typeface="Calibri"/>
              </a:rPr>
              <a:t>of</a:t>
            </a:r>
            <a:r>
              <a:rPr sz="2900" spc="-3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900" spc="-10" dirty="0">
                <a:solidFill>
                  <a:srgbClr val="663300"/>
                </a:solidFill>
                <a:latin typeface="Calibri"/>
                <a:cs typeface="Calibri"/>
              </a:rPr>
              <a:t>perspectives.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39888" y="6097698"/>
            <a:ext cx="1195167" cy="5400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4286" y="339293"/>
            <a:ext cx="80124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Search Committee</a:t>
            </a:r>
            <a:r>
              <a:rPr sz="4400" spc="-65" dirty="0"/>
              <a:t> </a:t>
            </a:r>
            <a:r>
              <a:rPr sz="4400" spc="-10" dirty="0"/>
              <a:t>Responsibilities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841044" y="1753946"/>
            <a:ext cx="7405370" cy="3951604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99085" marR="33020" indent="-287020">
              <a:lnSpc>
                <a:spcPts val="3020"/>
              </a:lnSpc>
              <a:spcBef>
                <a:spcPts val="480"/>
              </a:spcBef>
              <a:buFont typeface="Arial"/>
              <a:buChar char="–"/>
              <a:tabLst>
                <a:tab pos="299720" algn="l"/>
              </a:tabLst>
            </a:pP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A clear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understanding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of the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requirements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of the  position</a:t>
            </a:r>
            <a:endParaRPr sz="28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95"/>
              </a:spcBef>
              <a:buFont typeface="Arial"/>
              <a:buChar char="–"/>
              <a:tabLst>
                <a:tab pos="299720" algn="l"/>
              </a:tabLst>
            </a:pP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deadline </a:t>
            </a:r>
            <a:r>
              <a:rPr sz="2800" spc="-25" dirty="0">
                <a:solidFill>
                  <a:srgbClr val="663300"/>
                </a:solidFill>
                <a:latin typeface="Calibri"/>
                <a:cs typeface="Calibri"/>
              </a:rPr>
              <a:t>for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receiving</a:t>
            </a:r>
            <a:r>
              <a:rPr sz="2800" spc="5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applications</a:t>
            </a:r>
            <a:endParaRPr sz="2800">
              <a:latin typeface="Calibri"/>
              <a:cs typeface="Calibri"/>
            </a:endParaRPr>
          </a:p>
          <a:p>
            <a:pPr marL="299085" marR="1144905" indent="-287020">
              <a:lnSpc>
                <a:spcPts val="3020"/>
              </a:lnSpc>
              <a:spcBef>
                <a:spcPts val="725"/>
              </a:spcBef>
              <a:buFont typeface="Arial"/>
              <a:buChar char="–"/>
              <a:tabLst>
                <a:tab pos="299720" algn="l"/>
              </a:tabLst>
            </a:pP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when the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committee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will begin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reviewing 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applications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and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materials</a:t>
            </a:r>
            <a:r>
              <a:rPr sz="2800" spc="4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received</a:t>
            </a:r>
            <a:endParaRPr sz="2800">
              <a:latin typeface="Calibri"/>
              <a:cs typeface="Calibri"/>
            </a:endParaRPr>
          </a:p>
          <a:p>
            <a:pPr marL="299085" marR="5080" indent="-287020">
              <a:lnSpc>
                <a:spcPts val="3030"/>
              </a:lnSpc>
              <a:spcBef>
                <a:spcPts val="670"/>
              </a:spcBef>
              <a:buFont typeface="Arial"/>
              <a:buChar char="–"/>
              <a:tabLst>
                <a:tab pos="299720" algn="l"/>
              </a:tabLst>
            </a:pP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when the </a:t>
            </a:r>
            <a:r>
              <a:rPr sz="2800" spc="-25" dirty="0">
                <a:solidFill>
                  <a:srgbClr val="663300"/>
                </a:solidFill>
                <a:latin typeface="Calibri"/>
                <a:cs typeface="Calibri"/>
              </a:rPr>
              <a:t>first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screening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will be made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taking </a:t>
            </a:r>
            <a:r>
              <a:rPr sz="2800" spc="-20" dirty="0">
                <a:solidFill>
                  <a:srgbClr val="663300"/>
                </a:solidFill>
                <a:latin typeface="Calibri"/>
                <a:cs typeface="Calibri"/>
              </a:rPr>
              <a:t>into 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consideration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initial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phone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and on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site</a:t>
            </a:r>
            <a:r>
              <a:rPr sz="2800" spc="11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interviews</a:t>
            </a:r>
            <a:endParaRPr sz="28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90"/>
              </a:spcBef>
              <a:buFont typeface="Arial"/>
              <a:buChar char="–"/>
              <a:tabLst>
                <a:tab pos="299720" algn="l"/>
              </a:tabLst>
            </a:pP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when </a:t>
            </a:r>
            <a:r>
              <a:rPr sz="2800" spc="-15" dirty="0">
                <a:solidFill>
                  <a:srgbClr val="663300"/>
                </a:solidFill>
                <a:latin typeface="Calibri"/>
                <a:cs typeface="Calibri"/>
              </a:rPr>
              <a:t>interviews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will </a:t>
            </a:r>
            <a:r>
              <a:rPr sz="2800" spc="-35" dirty="0">
                <a:solidFill>
                  <a:srgbClr val="663300"/>
                </a:solidFill>
                <a:latin typeface="Calibri"/>
                <a:cs typeface="Calibri"/>
              </a:rPr>
              <a:t>take</a:t>
            </a:r>
            <a:r>
              <a:rPr sz="2800" spc="3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place</a:t>
            </a:r>
            <a:endParaRPr sz="28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335"/>
              </a:spcBef>
              <a:buFont typeface="Arial"/>
              <a:buChar char="–"/>
              <a:tabLst>
                <a:tab pos="299720" algn="l"/>
              </a:tabLst>
            </a:pP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when the </a:t>
            </a:r>
            <a:r>
              <a:rPr sz="2800" spc="-10" dirty="0">
                <a:solidFill>
                  <a:srgbClr val="663300"/>
                </a:solidFill>
                <a:latin typeface="Calibri"/>
                <a:cs typeface="Calibri"/>
              </a:rPr>
              <a:t>final recommendation(s)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will be</a:t>
            </a:r>
            <a:r>
              <a:rPr sz="2800" spc="6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663300"/>
                </a:solidFill>
                <a:latin typeface="Calibri"/>
                <a:cs typeface="Calibri"/>
              </a:rPr>
              <a:t>made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5966" y="6135830"/>
            <a:ext cx="1182169" cy="5341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4658" y="301193"/>
            <a:ext cx="67964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5" dirty="0"/>
              <a:t>Attendance </a:t>
            </a:r>
            <a:r>
              <a:rPr sz="4400" dirty="0"/>
              <a:t>and</a:t>
            </a:r>
            <a:r>
              <a:rPr sz="4400" spc="-40" dirty="0"/>
              <a:t> </a:t>
            </a:r>
            <a:r>
              <a:rPr sz="4400" spc="-10" dirty="0"/>
              <a:t>Participation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07340" y="2062098"/>
            <a:ext cx="8444230" cy="3464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1594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3600" dirty="0">
                <a:solidFill>
                  <a:srgbClr val="663300"/>
                </a:solidFill>
                <a:latin typeface="Calibri"/>
                <a:cs typeface="Calibri"/>
              </a:rPr>
              <a:t>As a </a:t>
            </a:r>
            <a:r>
              <a:rPr sz="3600" spc="-10" dirty="0">
                <a:solidFill>
                  <a:srgbClr val="663300"/>
                </a:solidFill>
                <a:latin typeface="Calibri"/>
                <a:cs typeface="Calibri"/>
              </a:rPr>
              <a:t>search </a:t>
            </a:r>
            <a:r>
              <a:rPr sz="3600" spc="-20" dirty="0">
                <a:solidFill>
                  <a:srgbClr val="663300"/>
                </a:solidFill>
                <a:latin typeface="Calibri"/>
                <a:cs typeface="Calibri"/>
              </a:rPr>
              <a:t>committee </a:t>
            </a:r>
            <a:r>
              <a:rPr sz="3600" dirty="0">
                <a:solidFill>
                  <a:srgbClr val="663300"/>
                </a:solidFill>
                <a:latin typeface="Calibri"/>
                <a:cs typeface="Calibri"/>
              </a:rPr>
              <a:t>member </a:t>
            </a:r>
            <a:r>
              <a:rPr sz="3600" spc="-15" dirty="0">
                <a:solidFill>
                  <a:srgbClr val="663300"/>
                </a:solidFill>
                <a:latin typeface="Calibri"/>
                <a:cs typeface="Calibri"/>
              </a:rPr>
              <a:t>you </a:t>
            </a:r>
            <a:r>
              <a:rPr sz="3600" spc="-5" dirty="0">
                <a:solidFill>
                  <a:srgbClr val="663300"/>
                </a:solidFill>
                <a:latin typeface="Calibri"/>
                <a:cs typeface="Calibri"/>
              </a:rPr>
              <a:t>should  </a:t>
            </a:r>
            <a:r>
              <a:rPr sz="3600" spc="-25" dirty="0">
                <a:solidFill>
                  <a:srgbClr val="663300"/>
                </a:solidFill>
                <a:latin typeface="Calibri"/>
                <a:cs typeface="Calibri"/>
              </a:rPr>
              <a:t>attend </a:t>
            </a:r>
            <a:r>
              <a:rPr sz="3600" dirty="0">
                <a:solidFill>
                  <a:srgbClr val="663300"/>
                </a:solidFill>
                <a:latin typeface="Calibri"/>
                <a:cs typeface="Calibri"/>
              </a:rPr>
              <a:t>all </a:t>
            </a:r>
            <a:r>
              <a:rPr sz="3600" spc="-5" dirty="0">
                <a:solidFill>
                  <a:srgbClr val="663300"/>
                </a:solidFill>
                <a:latin typeface="Calibri"/>
                <a:cs typeface="Calibri"/>
              </a:rPr>
              <a:t>meetings.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663300"/>
              </a:buClr>
              <a:buFont typeface="Arial"/>
              <a:buChar char="•"/>
            </a:pPr>
            <a:endParaRPr sz="445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600" dirty="0">
                <a:solidFill>
                  <a:srgbClr val="663300"/>
                </a:solidFill>
                <a:latin typeface="Calibri"/>
                <a:cs typeface="Calibri"/>
              </a:rPr>
              <a:t>If </a:t>
            </a:r>
            <a:r>
              <a:rPr sz="3600" spc="-15" dirty="0">
                <a:solidFill>
                  <a:srgbClr val="663300"/>
                </a:solidFill>
                <a:latin typeface="Calibri"/>
                <a:cs typeface="Calibri"/>
              </a:rPr>
              <a:t>you </a:t>
            </a:r>
            <a:r>
              <a:rPr sz="3600" dirty="0">
                <a:solidFill>
                  <a:srgbClr val="663300"/>
                </a:solidFill>
                <a:latin typeface="Calibri"/>
                <a:cs typeface="Calibri"/>
              </a:rPr>
              <a:t>miss a </a:t>
            </a:r>
            <a:r>
              <a:rPr sz="3600" spc="-5" dirty="0">
                <a:solidFill>
                  <a:srgbClr val="663300"/>
                </a:solidFill>
                <a:latin typeface="Calibri"/>
                <a:cs typeface="Calibri"/>
              </a:rPr>
              <a:t>meeting, </a:t>
            </a:r>
            <a:r>
              <a:rPr sz="3600" spc="-20" dirty="0">
                <a:solidFill>
                  <a:srgbClr val="663300"/>
                </a:solidFill>
                <a:latin typeface="Calibri"/>
                <a:cs typeface="Calibri"/>
              </a:rPr>
              <a:t>you </a:t>
            </a:r>
            <a:r>
              <a:rPr sz="3600" spc="-5" dirty="0">
                <a:solidFill>
                  <a:srgbClr val="663300"/>
                </a:solidFill>
                <a:latin typeface="Calibri"/>
                <a:cs typeface="Calibri"/>
              </a:rPr>
              <a:t>cannot </a:t>
            </a:r>
            <a:r>
              <a:rPr sz="3600" spc="-25" dirty="0">
                <a:solidFill>
                  <a:srgbClr val="663300"/>
                </a:solidFill>
                <a:latin typeface="Calibri"/>
                <a:cs typeface="Calibri"/>
              </a:rPr>
              <a:t>vote </a:t>
            </a:r>
            <a:r>
              <a:rPr sz="3600" spc="-5" dirty="0">
                <a:solidFill>
                  <a:srgbClr val="663300"/>
                </a:solidFill>
                <a:latin typeface="Calibri"/>
                <a:cs typeface="Calibri"/>
              </a:rPr>
              <a:t>or  </a:t>
            </a:r>
            <a:r>
              <a:rPr sz="3600" spc="-15" dirty="0">
                <a:solidFill>
                  <a:srgbClr val="663300"/>
                </a:solidFill>
                <a:latin typeface="Calibri"/>
                <a:cs typeface="Calibri"/>
              </a:rPr>
              <a:t>provide feedback </a:t>
            </a:r>
            <a:r>
              <a:rPr sz="3600" spc="-5" dirty="0">
                <a:solidFill>
                  <a:srgbClr val="663300"/>
                </a:solidFill>
                <a:latin typeface="Calibri"/>
                <a:cs typeface="Calibri"/>
              </a:rPr>
              <a:t>on </a:t>
            </a:r>
            <a:r>
              <a:rPr sz="3600" dirty="0">
                <a:solidFill>
                  <a:srgbClr val="663300"/>
                </a:solidFill>
                <a:latin typeface="Calibri"/>
                <a:cs typeface="Calibri"/>
              </a:rPr>
              <a:t>the </a:t>
            </a:r>
            <a:r>
              <a:rPr sz="3600" spc="-15" dirty="0">
                <a:solidFill>
                  <a:srgbClr val="663300"/>
                </a:solidFill>
                <a:latin typeface="Calibri"/>
                <a:cs typeface="Calibri"/>
              </a:rPr>
              <a:t>candidate </a:t>
            </a:r>
            <a:r>
              <a:rPr sz="3600" spc="-10" dirty="0">
                <a:solidFill>
                  <a:srgbClr val="663300"/>
                </a:solidFill>
                <a:latin typeface="Calibri"/>
                <a:cs typeface="Calibri"/>
              </a:rPr>
              <a:t>that </a:t>
            </a:r>
            <a:r>
              <a:rPr sz="3600" spc="-15" dirty="0">
                <a:solidFill>
                  <a:srgbClr val="663300"/>
                </a:solidFill>
                <a:latin typeface="Calibri"/>
                <a:cs typeface="Calibri"/>
              </a:rPr>
              <a:t>you  </a:t>
            </a:r>
            <a:r>
              <a:rPr sz="3600" dirty="0">
                <a:solidFill>
                  <a:srgbClr val="663300"/>
                </a:solidFill>
                <a:latin typeface="Calibri"/>
                <a:cs typeface="Calibri"/>
              </a:rPr>
              <a:t>missed.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5383" y="6133708"/>
            <a:ext cx="1120497" cy="5062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5420" y="281381"/>
            <a:ext cx="469074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10" dirty="0"/>
              <a:t>Confidentiality</a:t>
            </a:r>
            <a:endParaRPr sz="6000"/>
          </a:p>
        </p:txBody>
      </p:sp>
      <p:sp>
        <p:nvSpPr>
          <p:cNvPr id="3" name="object 3"/>
          <p:cNvSpPr txBox="1"/>
          <p:nvPr/>
        </p:nvSpPr>
        <p:spPr>
          <a:xfrm>
            <a:off x="535940" y="1917442"/>
            <a:ext cx="8041640" cy="2806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20000"/>
              </a:lnSpc>
              <a:spcBef>
                <a:spcPts val="100"/>
              </a:spcBef>
              <a:buClr>
                <a:srgbClr val="7E5111"/>
              </a:buClr>
              <a:buFont typeface="Arial"/>
              <a:buChar char="•"/>
              <a:tabLst>
                <a:tab pos="356235" algn="l"/>
              </a:tabLst>
            </a:pPr>
            <a:r>
              <a:rPr sz="4800" spc="-10" dirty="0">
                <a:solidFill>
                  <a:srgbClr val="663300"/>
                </a:solidFill>
                <a:latin typeface="Calibri"/>
                <a:cs typeface="Calibri"/>
              </a:rPr>
              <a:t>What </a:t>
            </a:r>
            <a:r>
              <a:rPr sz="4800" dirty="0">
                <a:solidFill>
                  <a:srgbClr val="663300"/>
                </a:solidFill>
                <a:latin typeface="Calibri"/>
                <a:cs typeface="Calibri"/>
              </a:rPr>
              <a:t>is </a:t>
            </a:r>
            <a:r>
              <a:rPr sz="4800" spc="-10" dirty="0">
                <a:solidFill>
                  <a:srgbClr val="663300"/>
                </a:solidFill>
                <a:latin typeface="Calibri"/>
                <a:cs typeface="Calibri"/>
              </a:rPr>
              <a:t>discussed </a:t>
            </a:r>
            <a:r>
              <a:rPr sz="4800" dirty="0">
                <a:solidFill>
                  <a:srgbClr val="663300"/>
                </a:solidFill>
                <a:latin typeface="Calibri"/>
                <a:cs typeface="Calibri"/>
              </a:rPr>
              <a:t>in  </a:t>
            </a:r>
            <a:r>
              <a:rPr sz="4800" spc="-20" dirty="0">
                <a:solidFill>
                  <a:srgbClr val="663300"/>
                </a:solidFill>
                <a:latin typeface="Calibri"/>
                <a:cs typeface="Calibri"/>
              </a:rPr>
              <a:t>committee </a:t>
            </a:r>
            <a:r>
              <a:rPr sz="4800" spc="-55" dirty="0">
                <a:solidFill>
                  <a:srgbClr val="663300"/>
                </a:solidFill>
                <a:latin typeface="Calibri"/>
                <a:cs typeface="Calibri"/>
              </a:rPr>
              <a:t>stays </a:t>
            </a:r>
            <a:r>
              <a:rPr sz="4800" dirty="0">
                <a:solidFill>
                  <a:srgbClr val="663300"/>
                </a:solidFill>
                <a:latin typeface="Calibri"/>
                <a:cs typeface="Calibri"/>
              </a:rPr>
              <a:t>in</a:t>
            </a:r>
            <a:r>
              <a:rPr sz="4800" spc="45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4800" spc="-20" dirty="0">
                <a:solidFill>
                  <a:srgbClr val="663300"/>
                </a:solidFill>
                <a:latin typeface="Calibri"/>
                <a:cs typeface="Calibri"/>
              </a:rPr>
              <a:t>committee!</a:t>
            </a:r>
            <a:endParaRPr sz="48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2305"/>
              </a:spcBef>
              <a:buClr>
                <a:srgbClr val="7E5111"/>
              </a:buClr>
              <a:buFont typeface="Arial"/>
              <a:buChar char="•"/>
              <a:tabLst>
                <a:tab pos="356235" algn="l"/>
              </a:tabLst>
            </a:pPr>
            <a:r>
              <a:rPr sz="4800" dirty="0">
                <a:solidFill>
                  <a:srgbClr val="663300"/>
                </a:solidFill>
                <a:latin typeface="Calibri"/>
                <a:cs typeface="Calibri"/>
              </a:rPr>
              <a:t>Nothing is </a:t>
            </a:r>
            <a:r>
              <a:rPr sz="4800" spc="-20" dirty="0">
                <a:solidFill>
                  <a:srgbClr val="663300"/>
                </a:solidFill>
                <a:latin typeface="Calibri"/>
                <a:cs typeface="Calibri"/>
              </a:rPr>
              <a:t>off</a:t>
            </a:r>
            <a:r>
              <a:rPr sz="4800" spc="1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4800" spc="-30" dirty="0">
                <a:solidFill>
                  <a:srgbClr val="663300"/>
                </a:solidFill>
                <a:latin typeface="Calibri"/>
                <a:cs typeface="Calibri"/>
              </a:rPr>
              <a:t>record!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8739" y="6065620"/>
            <a:ext cx="1327833" cy="5999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5420" y="205181"/>
            <a:ext cx="469074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10" dirty="0"/>
              <a:t>Confidentiality</a:t>
            </a:r>
            <a:endParaRPr sz="6000"/>
          </a:p>
        </p:txBody>
      </p:sp>
      <p:sp>
        <p:nvSpPr>
          <p:cNvPr id="3" name="object 3"/>
          <p:cNvSpPr txBox="1"/>
          <p:nvPr/>
        </p:nvSpPr>
        <p:spPr>
          <a:xfrm>
            <a:off x="535940" y="1596974"/>
            <a:ext cx="7938770" cy="29775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>
                <a:solidFill>
                  <a:srgbClr val="663300"/>
                </a:solidFill>
                <a:latin typeface="Calibri"/>
                <a:cs typeface="Calibri"/>
              </a:rPr>
              <a:t>Immigration:</a:t>
            </a:r>
            <a:endParaRPr sz="4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6050">
              <a:latin typeface="Calibri"/>
              <a:cs typeface="Calibri"/>
            </a:endParaRPr>
          </a:p>
          <a:p>
            <a:pPr marL="355600" marR="5080" indent="-343535">
              <a:lnSpc>
                <a:spcPct val="100000"/>
              </a:lnSpc>
            </a:pPr>
            <a:r>
              <a:rPr sz="4400" spc="-110" dirty="0">
                <a:solidFill>
                  <a:srgbClr val="663300"/>
                </a:solidFill>
                <a:latin typeface="Calibri"/>
                <a:cs typeface="Calibri"/>
              </a:rPr>
              <a:t>You </a:t>
            </a:r>
            <a:r>
              <a:rPr sz="4400" spc="-10" dirty="0">
                <a:solidFill>
                  <a:srgbClr val="663300"/>
                </a:solidFill>
                <a:latin typeface="Calibri"/>
                <a:cs typeface="Calibri"/>
              </a:rPr>
              <a:t>can </a:t>
            </a:r>
            <a:r>
              <a:rPr sz="4400" dirty="0">
                <a:solidFill>
                  <a:srgbClr val="663300"/>
                </a:solidFill>
                <a:latin typeface="Calibri"/>
                <a:cs typeface="Calibri"/>
              </a:rPr>
              <a:t>ask </a:t>
            </a:r>
            <a:r>
              <a:rPr sz="4400" spc="-40" dirty="0">
                <a:solidFill>
                  <a:srgbClr val="663300"/>
                </a:solidFill>
                <a:latin typeface="Calibri"/>
                <a:cs typeface="Calibri"/>
              </a:rPr>
              <a:t>“are </a:t>
            </a:r>
            <a:r>
              <a:rPr sz="4400" spc="-25" dirty="0">
                <a:solidFill>
                  <a:srgbClr val="663300"/>
                </a:solidFill>
                <a:latin typeface="Calibri"/>
                <a:cs typeface="Calibri"/>
              </a:rPr>
              <a:t>you </a:t>
            </a:r>
            <a:r>
              <a:rPr sz="4400" spc="-15" dirty="0">
                <a:solidFill>
                  <a:srgbClr val="663300"/>
                </a:solidFill>
                <a:latin typeface="Calibri"/>
                <a:cs typeface="Calibri"/>
              </a:rPr>
              <a:t>legally </a:t>
            </a:r>
            <a:r>
              <a:rPr sz="4400" dirty="0">
                <a:solidFill>
                  <a:srgbClr val="663300"/>
                </a:solidFill>
                <a:latin typeface="Calibri"/>
                <a:cs typeface="Calibri"/>
              </a:rPr>
              <a:t>able </a:t>
            </a:r>
            <a:r>
              <a:rPr sz="4400" spc="-25" dirty="0">
                <a:solidFill>
                  <a:srgbClr val="663300"/>
                </a:solidFill>
                <a:latin typeface="Calibri"/>
                <a:cs typeface="Calibri"/>
              </a:rPr>
              <a:t>to  </a:t>
            </a:r>
            <a:r>
              <a:rPr sz="4400" spc="-15" dirty="0">
                <a:solidFill>
                  <a:srgbClr val="663300"/>
                </a:solidFill>
                <a:latin typeface="Calibri"/>
                <a:cs typeface="Calibri"/>
              </a:rPr>
              <a:t>work </a:t>
            </a:r>
            <a:r>
              <a:rPr sz="4400" dirty="0">
                <a:solidFill>
                  <a:srgbClr val="663300"/>
                </a:solidFill>
                <a:latin typeface="Calibri"/>
                <a:cs typeface="Calibri"/>
              </a:rPr>
              <a:t>in the</a:t>
            </a:r>
            <a:r>
              <a:rPr sz="4400" spc="10" dirty="0">
                <a:solidFill>
                  <a:srgbClr val="663300"/>
                </a:solidFill>
                <a:latin typeface="Calibri"/>
                <a:cs typeface="Calibri"/>
              </a:rPr>
              <a:t> </a:t>
            </a:r>
            <a:r>
              <a:rPr sz="4400" spc="-10" dirty="0">
                <a:solidFill>
                  <a:srgbClr val="663300"/>
                </a:solidFill>
                <a:latin typeface="Calibri"/>
                <a:cs typeface="Calibri"/>
              </a:rPr>
              <a:t>US”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5966" y="6135830"/>
            <a:ext cx="1182169" cy="5341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573017" y="6465214"/>
            <a:ext cx="1996439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dirty="0"/>
              <a:t>OEE Search Committee Training</a:t>
            </a:r>
            <a:endParaRPr spc="-1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1346</Words>
  <Application>Microsoft Office PowerPoint</Application>
  <PresentationFormat>On-screen Show (4:3)</PresentationFormat>
  <Paragraphs>177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Segoe UI</vt:lpstr>
      <vt:lpstr>Times New Roman</vt:lpstr>
      <vt:lpstr>Office Theme</vt:lpstr>
      <vt:lpstr>PowerPoint Presentation</vt:lpstr>
      <vt:lpstr>Purpose</vt:lpstr>
      <vt:lpstr>Purpose (cont)</vt:lpstr>
      <vt:lpstr>20 Protected Classes</vt:lpstr>
      <vt:lpstr>Forming a Search Committee</vt:lpstr>
      <vt:lpstr>Search Committee Responsibilities</vt:lpstr>
      <vt:lpstr>Attendance and Participation</vt:lpstr>
      <vt:lpstr>Confidentiality</vt:lpstr>
      <vt:lpstr>Confidentiality</vt:lpstr>
      <vt:lpstr>Confidentiality</vt:lpstr>
      <vt:lpstr>Americans with Disabilities Act</vt:lpstr>
      <vt:lpstr>Bona Fide Interviews for Certain Qualified Candidates</vt:lpstr>
      <vt:lpstr>Interview</vt:lpstr>
      <vt:lpstr>Interview</vt:lpstr>
      <vt:lpstr>Interview</vt:lpstr>
      <vt:lpstr>Open Forums during Interviews</vt:lpstr>
      <vt:lpstr>Hiring Manager</vt:lpstr>
      <vt:lpstr>BOTTOM LINE</vt:lpstr>
      <vt:lpstr>Documentation Process</vt:lpstr>
      <vt:lpstr>Process (cont)</vt:lpstr>
      <vt:lpstr>Process (cont)</vt:lpstr>
      <vt:lpstr>Search Committee Training</vt:lpstr>
      <vt:lpstr>EEO Final Documentation</vt:lpstr>
      <vt:lpstr>Importance of Rationale for Selection</vt:lpstr>
      <vt:lpstr>For more information contact: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Person  Search Committee Orientation</dc:title>
  <dc:creator>velez-yelin</dc:creator>
  <cp:lastModifiedBy>Mroz, Christy Lee</cp:lastModifiedBy>
  <cp:revision>8</cp:revision>
  <dcterms:created xsi:type="dcterms:W3CDTF">2021-03-25T17:34:05Z</dcterms:created>
  <dcterms:modified xsi:type="dcterms:W3CDTF">2023-01-13T17:56:31Z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2014-07-18T00:00:00Z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2021-03-25T00:00:00Z</vt:filetime>
  </property>
</Properties>
</file>