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handoutMasterIdLst>
    <p:handoutMasterId r:id="rId17"/>
  </p:handoutMasterIdLst>
  <p:sldIdLst>
    <p:sldId id="256" r:id="rId2"/>
    <p:sldId id="270" r:id="rId3"/>
    <p:sldId id="259" r:id="rId4"/>
    <p:sldId id="261" r:id="rId5"/>
    <p:sldId id="262" r:id="rId6"/>
    <p:sldId id="273" r:id="rId7"/>
    <p:sldId id="277" r:id="rId8"/>
    <p:sldId id="275" r:id="rId9"/>
    <p:sldId id="276" r:id="rId10"/>
    <p:sldId id="264" r:id="rId11"/>
    <p:sldId id="269" r:id="rId12"/>
    <p:sldId id="265" r:id="rId13"/>
    <p:sldId id="271" r:id="rId14"/>
    <p:sldId id="260" r:id="rId15"/>
    <p:sldId id="272" r:id="rId16"/>
  </p:sldIdLst>
  <p:sldSz cx="12192000" cy="6858000"/>
  <p:notesSz cx="7077075" cy="9363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9280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569" autoAdjust="0"/>
    <p:restoredTop sz="94654"/>
  </p:normalViewPr>
  <p:slideViewPr>
    <p:cSldViewPr snapToGrid="0" snapToObjects="1">
      <p:cViewPr varScale="1">
        <p:scale>
          <a:sx n="77" d="100"/>
          <a:sy n="77" d="100"/>
        </p:scale>
        <p:origin x="654"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9779"/>
          </a:xfrm>
          <a:prstGeom prst="rect">
            <a:avLst/>
          </a:prstGeom>
        </p:spPr>
        <p:txBody>
          <a:bodyPr vert="horz" lIns="94817" tIns="47409" rIns="94817" bIns="47409" rtlCol="0"/>
          <a:lstStyle>
            <a:lvl1pPr algn="l">
              <a:defRPr sz="1200"/>
            </a:lvl1pPr>
          </a:lstStyle>
          <a:p>
            <a:endParaRPr lang="en-US"/>
          </a:p>
        </p:txBody>
      </p:sp>
      <p:sp>
        <p:nvSpPr>
          <p:cNvPr id="3" name="Date Placeholder 2"/>
          <p:cNvSpPr>
            <a:spLocks noGrp="1"/>
          </p:cNvSpPr>
          <p:nvPr>
            <p:ph type="dt" sz="quarter" idx="1"/>
          </p:nvPr>
        </p:nvSpPr>
        <p:spPr>
          <a:xfrm>
            <a:off x="4008705" y="0"/>
            <a:ext cx="3066733" cy="469779"/>
          </a:xfrm>
          <a:prstGeom prst="rect">
            <a:avLst/>
          </a:prstGeom>
        </p:spPr>
        <p:txBody>
          <a:bodyPr vert="horz" lIns="94817" tIns="47409" rIns="94817" bIns="47409" rtlCol="0"/>
          <a:lstStyle>
            <a:lvl1pPr algn="r">
              <a:defRPr sz="1200"/>
            </a:lvl1pPr>
          </a:lstStyle>
          <a:p>
            <a:fld id="{4670B9C6-15CD-4CE1-A9EA-FBE4D6A13C71}" type="datetimeFigureOut">
              <a:rPr lang="en-US" smtClean="0"/>
              <a:t>11/6/2019</a:t>
            </a:fld>
            <a:endParaRPr lang="en-US"/>
          </a:p>
        </p:txBody>
      </p:sp>
      <p:sp>
        <p:nvSpPr>
          <p:cNvPr id="4" name="Footer Placeholder 3"/>
          <p:cNvSpPr>
            <a:spLocks noGrp="1"/>
          </p:cNvSpPr>
          <p:nvPr>
            <p:ph type="ftr" sz="quarter" idx="2"/>
          </p:nvPr>
        </p:nvSpPr>
        <p:spPr>
          <a:xfrm>
            <a:off x="0" y="8893298"/>
            <a:ext cx="3066733" cy="469778"/>
          </a:xfrm>
          <a:prstGeom prst="rect">
            <a:avLst/>
          </a:prstGeom>
        </p:spPr>
        <p:txBody>
          <a:bodyPr vert="horz" lIns="94817" tIns="47409" rIns="94817" bIns="47409" rtlCol="0" anchor="b"/>
          <a:lstStyle>
            <a:lvl1pPr algn="l">
              <a:defRPr sz="1200"/>
            </a:lvl1pPr>
          </a:lstStyle>
          <a:p>
            <a:endParaRPr lang="en-US"/>
          </a:p>
        </p:txBody>
      </p:sp>
      <p:sp>
        <p:nvSpPr>
          <p:cNvPr id="5" name="Slide Number Placeholder 4"/>
          <p:cNvSpPr>
            <a:spLocks noGrp="1"/>
          </p:cNvSpPr>
          <p:nvPr>
            <p:ph type="sldNum" sz="quarter" idx="3"/>
          </p:nvPr>
        </p:nvSpPr>
        <p:spPr>
          <a:xfrm>
            <a:off x="4008705" y="8893298"/>
            <a:ext cx="3066733" cy="469778"/>
          </a:xfrm>
          <a:prstGeom prst="rect">
            <a:avLst/>
          </a:prstGeom>
        </p:spPr>
        <p:txBody>
          <a:bodyPr vert="horz" lIns="94817" tIns="47409" rIns="94817" bIns="47409" rtlCol="0" anchor="b"/>
          <a:lstStyle>
            <a:lvl1pPr algn="r">
              <a:defRPr sz="1200"/>
            </a:lvl1pPr>
          </a:lstStyle>
          <a:p>
            <a:fld id="{C4FEE184-F602-403B-86E7-90675C7A97A8}" type="slidenum">
              <a:rPr lang="en-US" smtClean="0"/>
              <a:t>‹#›</a:t>
            </a:fld>
            <a:endParaRPr lang="en-US"/>
          </a:p>
        </p:txBody>
      </p:sp>
    </p:spTree>
    <p:extLst>
      <p:ext uri="{BB962C8B-B14F-4D97-AF65-F5344CB8AC3E}">
        <p14:creationId xmlns:p14="http://schemas.microsoft.com/office/powerpoint/2010/main" val="47241147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rgbClr val="FFD006"/>
        </a:solidFill>
        <a:effectLst/>
      </p:bgPr>
    </p:bg>
    <p:spTree>
      <p:nvGrpSpPr>
        <p:cNvPr id="1" name=""/>
        <p:cNvGrpSpPr/>
        <p:nvPr/>
      </p:nvGrpSpPr>
      <p:grpSpPr>
        <a:xfrm>
          <a:off x="0" y="0"/>
          <a:ext cx="0" cy="0"/>
          <a:chOff x="0" y="0"/>
          <a:chExt cx="0" cy="0"/>
        </a:xfrm>
      </p:grpSpPr>
      <p:pic>
        <p:nvPicPr>
          <p:cNvPr id="19" name="Picture 18"/>
          <p:cNvPicPr>
            <a:picLocks noChangeAspect="1"/>
          </p:cNvPicPr>
          <p:nvPr/>
        </p:nvPicPr>
        <p:blipFill rotWithShape="1">
          <a:blip r:embed="rId2">
            <a:alphaModFix amt="40000"/>
            <a:extLst>
              <a:ext uri="{28A0092B-C50C-407E-A947-70E740481C1C}">
                <a14:useLocalDpi xmlns:a14="http://schemas.microsoft.com/office/drawing/2010/main" val="0"/>
              </a:ext>
            </a:extLst>
          </a:blip>
          <a:srcRect l="31478" t="1" r="-1862" b="5618"/>
          <a:stretch/>
        </p:blipFill>
        <p:spPr>
          <a:xfrm>
            <a:off x="0" y="709093"/>
            <a:ext cx="4526279" cy="6148907"/>
          </a:xfrm>
          <a:prstGeom prst="rect">
            <a:avLst/>
          </a:prstGeom>
        </p:spPr>
      </p:pic>
      <p:sp>
        <p:nvSpPr>
          <p:cNvPr id="2" name="Title 1"/>
          <p:cNvSpPr>
            <a:spLocks noGrp="1"/>
          </p:cNvSpPr>
          <p:nvPr>
            <p:ph type="ctrTitle" hasCustomPrompt="1"/>
          </p:nvPr>
        </p:nvSpPr>
        <p:spPr>
          <a:xfrm>
            <a:off x="1714500" y="3428999"/>
            <a:ext cx="10194300" cy="1692239"/>
          </a:xfrm>
        </p:spPr>
        <p:txBody>
          <a:bodyPr lIns="0" tIns="0" rIns="0" bIns="0" anchor="t" anchorCtr="0">
            <a:normAutofit/>
          </a:bodyPr>
          <a:lstStyle>
            <a:lvl1pPr algn="l">
              <a:defRPr sz="4800" baseline="0"/>
            </a:lvl1pPr>
          </a:lstStyle>
          <a:p>
            <a:r>
              <a:rPr lang="en-US" dirty="0" smtClean="0"/>
              <a:t>Click to edit presentation title</a:t>
            </a:r>
            <a:endParaRPr lang="en-US" dirty="0"/>
          </a:p>
        </p:txBody>
      </p:sp>
      <p:sp>
        <p:nvSpPr>
          <p:cNvPr id="3" name="Subtitle 2"/>
          <p:cNvSpPr>
            <a:spLocks noGrp="1"/>
          </p:cNvSpPr>
          <p:nvPr>
            <p:ph type="subTitle" idx="1" hasCustomPrompt="1"/>
          </p:nvPr>
        </p:nvSpPr>
        <p:spPr>
          <a:xfrm>
            <a:off x="1714500" y="5121238"/>
            <a:ext cx="10194300" cy="1445162"/>
          </a:xfrm>
          <a:prstGeom prst="rect">
            <a:avLst/>
          </a:prstGeom>
        </p:spPr>
        <p:txBody>
          <a:bodyPr lIns="0" tIns="0" rIns="0" bIns="0"/>
          <a:lstStyle>
            <a:lvl1pPr marL="0" indent="0" algn="l">
              <a:spcBef>
                <a:spcPts val="0"/>
              </a:spcBef>
              <a:buNone/>
              <a:defRPr sz="2400" b="0" i="0">
                <a:latin typeface="Source Sans Pro" charset="0"/>
                <a:ea typeface="Source Sans Pro" charset="0"/>
                <a:cs typeface="Source Sans Pro"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add presenter name</a:t>
            </a:r>
            <a:br>
              <a:rPr lang="en-US" dirty="0" smtClean="0"/>
            </a:br>
            <a:r>
              <a:rPr lang="en-US" dirty="0" smtClean="0"/>
              <a:t>Department/Unit</a:t>
            </a:r>
            <a:br>
              <a:rPr lang="en-US" dirty="0" smtClean="0"/>
            </a:br>
            <a:r>
              <a:rPr lang="en-US" dirty="0" smtClean="0"/>
              <a:t>Date</a:t>
            </a:r>
            <a:endParaRPr lang="en-US" dirty="0"/>
          </a:p>
        </p:txBody>
      </p:sp>
      <p:pic>
        <p:nvPicPr>
          <p:cNvPr id="15" name="Picture 1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8598"/>
            <a:ext cx="8598408" cy="2060448"/>
          </a:xfrm>
          <a:prstGeom prst="rect">
            <a:avLst/>
          </a:prstGeom>
        </p:spPr>
      </p:pic>
    </p:spTree>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extLst mod="1">
    <p:ext uri="{DCECCB84-F9BA-43D5-87BE-67443E8EF086}">
      <p15:sldGuideLst xmlns:p15="http://schemas.microsoft.com/office/powerpoint/2012/main">
        <p15:guide id="1" orient="horz" pos="216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Divider Slide">
    <p:bg>
      <p:bgPr>
        <a:solidFill>
          <a:srgbClr val="FFD006"/>
        </a:solidFill>
        <a:effectLst/>
      </p:bgPr>
    </p:bg>
    <p:spTree>
      <p:nvGrpSpPr>
        <p:cNvPr id="1" name=""/>
        <p:cNvGrpSpPr/>
        <p:nvPr/>
      </p:nvGrpSpPr>
      <p:grpSpPr>
        <a:xfrm>
          <a:off x="0" y="0"/>
          <a:ext cx="0" cy="0"/>
          <a:chOff x="0" y="0"/>
          <a:chExt cx="0" cy="0"/>
        </a:xfrm>
      </p:grpSpPr>
      <p:pic>
        <p:nvPicPr>
          <p:cNvPr id="15" name="Picture 1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3290400" cy="788483"/>
          </a:xfrm>
          <a:prstGeom prst="rect">
            <a:avLst/>
          </a:prstGeom>
        </p:spPr>
      </p:pic>
      <p:pic>
        <p:nvPicPr>
          <p:cNvPr id="8" name="Picture 7"/>
          <p:cNvPicPr>
            <a:picLocks noChangeAspect="1"/>
          </p:cNvPicPr>
          <p:nvPr/>
        </p:nvPicPr>
        <p:blipFill rotWithShape="1">
          <a:blip r:embed="rId3">
            <a:alphaModFix amt="40000"/>
            <a:extLst>
              <a:ext uri="{28A0092B-C50C-407E-A947-70E740481C1C}">
                <a14:useLocalDpi xmlns:a14="http://schemas.microsoft.com/office/drawing/2010/main" val="0"/>
              </a:ext>
            </a:extLst>
          </a:blip>
          <a:srcRect l="31478" t="1" r="-1862" b="5618"/>
          <a:stretch/>
        </p:blipFill>
        <p:spPr>
          <a:xfrm>
            <a:off x="0" y="709093"/>
            <a:ext cx="4526279" cy="6148907"/>
          </a:xfrm>
          <a:prstGeom prst="rect">
            <a:avLst/>
          </a:prstGeom>
        </p:spPr>
      </p:pic>
      <p:sp>
        <p:nvSpPr>
          <p:cNvPr id="3" name="Subtitle 2"/>
          <p:cNvSpPr>
            <a:spLocks noGrp="1"/>
          </p:cNvSpPr>
          <p:nvPr>
            <p:ph type="subTitle" idx="1" hasCustomPrompt="1"/>
          </p:nvPr>
        </p:nvSpPr>
        <p:spPr>
          <a:xfrm>
            <a:off x="1714500" y="3429000"/>
            <a:ext cx="10194300" cy="3137400"/>
          </a:xfrm>
          <a:prstGeom prst="rect">
            <a:avLst/>
          </a:prstGeom>
        </p:spPr>
        <p:txBody>
          <a:bodyPr lIns="0" tIns="0" rIns="0" bIns="0"/>
          <a:lstStyle>
            <a:lvl1pPr marL="0" indent="0" algn="l">
              <a:spcBef>
                <a:spcPts val="0"/>
              </a:spcBef>
              <a:buNone/>
              <a:defRPr sz="3600" b="0" i="0" baseline="0">
                <a:solidFill>
                  <a:schemeClr val="tx1"/>
                </a:solidFill>
                <a:latin typeface="Source Sans Pro" charset="0"/>
                <a:ea typeface="Source Sans Pro" charset="0"/>
                <a:cs typeface="Source Sans Pro"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DIVIDER SLIDE (only use if necessary)</a:t>
            </a:r>
            <a:br>
              <a:rPr lang="en-US" dirty="0" smtClean="0"/>
            </a:br>
            <a:r>
              <a:rPr lang="en-US" dirty="0" smtClean="0"/>
              <a:t>Click to add subtopic</a:t>
            </a:r>
            <a:endParaRPr lang="en-US" dirty="0"/>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extLst mod="1">
    <p:ext uri="{DCECCB84-F9BA-43D5-87BE-67443E8EF086}">
      <p15:sldGuideLst xmlns:p15="http://schemas.microsoft.com/office/powerpoint/2012/main">
        <p15:guide id="1" orient="horz" pos="216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47700" y="495300"/>
            <a:ext cx="11404600" cy="1095900"/>
          </a:xfrm>
        </p:spPr>
        <p:txBody>
          <a:bodyPr lIns="0" tIns="0" rIns="0" bIns="0"/>
          <a:lstStyle/>
          <a:p>
            <a:r>
              <a:rPr lang="en-US" dirty="0" smtClean="0"/>
              <a:t>Click to edit title</a:t>
            </a:r>
            <a:endParaRPr lang="en-US" dirty="0"/>
          </a:p>
        </p:txBody>
      </p:sp>
      <p:sp>
        <p:nvSpPr>
          <p:cNvPr id="3" name="Content Placeholder 2"/>
          <p:cNvSpPr>
            <a:spLocks noGrp="1"/>
          </p:cNvSpPr>
          <p:nvPr>
            <p:ph idx="1"/>
          </p:nvPr>
        </p:nvSpPr>
        <p:spPr>
          <a:xfrm>
            <a:off x="647700" y="1828799"/>
            <a:ext cx="11404600" cy="4664073"/>
          </a:xfrm>
          <a:prstGeom prst="rect">
            <a:avLst/>
          </a:prstGeom>
        </p:spPr>
        <p:txBody>
          <a:bodyPr lIns="0" tIns="0" rIns="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3290400" cy="788483"/>
          </a:xfrm>
          <a:prstGeom prst="rect">
            <a:avLst/>
          </a:prstGeom>
        </p:spPr>
      </p:pic>
    </p:spTree>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1152">
          <p15:clr>
            <a:srgbClr val="FBAE40"/>
          </p15:clr>
        </p15:guide>
        <p15:guide id="2" pos="408">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3290400" cy="788483"/>
          </a:xfrm>
          <a:prstGeom prst="rect">
            <a:avLst/>
          </a:prstGeom>
        </p:spPr>
      </p:pic>
      <p:sp>
        <p:nvSpPr>
          <p:cNvPr id="11" name="Content Placeholder 2"/>
          <p:cNvSpPr>
            <a:spLocks noGrp="1"/>
          </p:cNvSpPr>
          <p:nvPr>
            <p:ph sz="half" idx="1"/>
          </p:nvPr>
        </p:nvSpPr>
        <p:spPr>
          <a:xfrm>
            <a:off x="647700" y="1825624"/>
            <a:ext cx="5486400" cy="4514215"/>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Content Placeholder 3"/>
          <p:cNvSpPr>
            <a:spLocks noGrp="1"/>
          </p:cNvSpPr>
          <p:nvPr>
            <p:ph sz="half" idx="2"/>
          </p:nvPr>
        </p:nvSpPr>
        <p:spPr>
          <a:xfrm>
            <a:off x="6565900" y="1833245"/>
            <a:ext cx="5486400" cy="4506594"/>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itle 1"/>
          <p:cNvSpPr>
            <a:spLocks noGrp="1"/>
          </p:cNvSpPr>
          <p:nvPr>
            <p:ph type="title" hasCustomPrompt="1"/>
          </p:nvPr>
        </p:nvSpPr>
        <p:spPr>
          <a:xfrm>
            <a:off x="647700" y="495300"/>
            <a:ext cx="11404600" cy="1095900"/>
          </a:xfrm>
        </p:spPr>
        <p:txBody>
          <a:bodyPr lIns="0" tIns="0" rIns="0" bIns="0"/>
          <a:lstStyle/>
          <a:p>
            <a:r>
              <a:rPr lang="en-US" dirty="0" smtClean="0"/>
              <a:t>Click to edit title</a:t>
            </a:r>
            <a:endParaRPr lang="en-US" dirty="0"/>
          </a:p>
        </p:txBody>
      </p:sp>
    </p:spTree>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1152">
          <p15:clr>
            <a:srgbClr val="FBAE40"/>
          </p15:clr>
        </p15:guide>
        <p15:guide id="2" pos="408">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47700" y="1828800"/>
            <a:ext cx="5486400" cy="676274"/>
          </a:xfrm>
          <a:prstGeom prst="rect">
            <a:avLst/>
          </a:prstGeom>
        </p:spPr>
        <p:txBody>
          <a:bodyPr lIns="0" tIns="0" rIns="0" bIns="45720" anchor="b" anchorCtr="0"/>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47700" y="2505074"/>
            <a:ext cx="5486400" cy="3684588"/>
          </a:xfrm>
          <a:prstGeom prst="rect">
            <a:avLst/>
          </a:prstGeom>
        </p:spPr>
        <p:txBody>
          <a:bodyPr lIns="0" tIns="0" rIns="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65900" y="1828800"/>
            <a:ext cx="5486400" cy="676274"/>
          </a:xfrm>
          <a:prstGeom prst="rect">
            <a:avLst/>
          </a:prstGeom>
        </p:spPr>
        <p:txBody>
          <a:bodyPr lIns="0" tIns="0" rIns="0" bIns="45720" anchor="b" anchorCtr="0"/>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565900" y="2505074"/>
            <a:ext cx="5486400" cy="3684588"/>
          </a:xfrm>
          <a:prstGeom prst="rect">
            <a:avLst/>
          </a:prstGeom>
        </p:spPr>
        <p:txBody>
          <a:bodyPr lIns="0" tIns="0" rIns="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12" name="Picture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3290400" cy="788483"/>
          </a:xfrm>
          <a:prstGeom prst="rect">
            <a:avLst/>
          </a:prstGeom>
        </p:spPr>
      </p:pic>
      <p:sp>
        <p:nvSpPr>
          <p:cNvPr id="13" name="Title 1"/>
          <p:cNvSpPr>
            <a:spLocks noGrp="1"/>
          </p:cNvSpPr>
          <p:nvPr>
            <p:ph type="title" hasCustomPrompt="1"/>
          </p:nvPr>
        </p:nvSpPr>
        <p:spPr>
          <a:xfrm>
            <a:off x="647700" y="495300"/>
            <a:ext cx="11404600" cy="1095900"/>
          </a:xfrm>
        </p:spPr>
        <p:txBody>
          <a:bodyPr lIns="0" tIns="0" rIns="0" bIns="0"/>
          <a:lstStyle/>
          <a:p>
            <a:r>
              <a:rPr lang="en-US" dirty="0" smtClean="0"/>
              <a:t>Click to edit title</a:t>
            </a:r>
            <a:endParaRPr lang="en-US" dirty="0"/>
          </a:p>
        </p:txBody>
      </p:sp>
    </p:spTree>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1152">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3290400" cy="788483"/>
          </a:xfrm>
          <a:prstGeom prst="rect">
            <a:avLst/>
          </a:prstGeom>
        </p:spPr>
      </p:pic>
      <p:sp>
        <p:nvSpPr>
          <p:cNvPr id="9" name="Title 1"/>
          <p:cNvSpPr>
            <a:spLocks noGrp="1"/>
          </p:cNvSpPr>
          <p:nvPr>
            <p:ph type="title" hasCustomPrompt="1"/>
          </p:nvPr>
        </p:nvSpPr>
        <p:spPr>
          <a:xfrm>
            <a:off x="647700" y="495300"/>
            <a:ext cx="11404600" cy="1095900"/>
          </a:xfrm>
        </p:spPr>
        <p:txBody>
          <a:bodyPr lIns="0" tIns="0" rIns="0" bIns="0"/>
          <a:lstStyle/>
          <a:p>
            <a:r>
              <a:rPr lang="en-US" dirty="0" smtClean="0"/>
              <a:t>Click to edit title</a:t>
            </a:r>
            <a:endParaRPr lang="en-US" dirty="0"/>
          </a:p>
        </p:txBody>
      </p:sp>
    </p:spTree>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Full-Sized Image Slide">
    <p:spTree>
      <p:nvGrpSpPr>
        <p:cNvPr id="1" name=""/>
        <p:cNvGrpSpPr/>
        <p:nvPr/>
      </p:nvGrpSpPr>
      <p:grpSpPr>
        <a:xfrm>
          <a:off x="0" y="0"/>
          <a:ext cx="0" cy="0"/>
          <a:chOff x="0" y="0"/>
          <a:chExt cx="0" cy="0"/>
        </a:xfrm>
      </p:grpSpPr>
      <p:sp>
        <p:nvSpPr>
          <p:cNvPr id="8" name="Picture Placeholder 2"/>
          <p:cNvSpPr>
            <a:spLocks noGrp="1"/>
          </p:cNvSpPr>
          <p:nvPr>
            <p:ph type="pic" idx="1" hasCustomPrompt="1"/>
          </p:nvPr>
        </p:nvSpPr>
        <p:spPr>
          <a:xfrm>
            <a:off x="0" y="0"/>
            <a:ext cx="12192000" cy="6858000"/>
          </a:xfrm>
          <a:prstGeom prst="rect">
            <a:avLst/>
          </a:prstGeom>
        </p:spPr>
        <p:txBody>
          <a:bodyPr lIns="0" tIns="914400" rIns="0" bIns="0" anchor="ctr" anchorCtr="0"/>
          <a:lstStyle>
            <a:lvl1pPr marL="0" indent="0" algn="ctr">
              <a:lnSpc>
                <a:spcPct val="100000"/>
              </a:lnSpc>
              <a:spcBef>
                <a:spcPts val="0"/>
              </a:spcBef>
              <a:spcAft>
                <a:spcPts val="0"/>
              </a:spcAft>
              <a:buNone/>
              <a:defRPr sz="1800" baseline="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to add </a:t>
            </a:r>
            <a:br>
              <a:rPr lang="en-US" dirty="0" smtClean="0"/>
            </a:br>
            <a:r>
              <a:rPr lang="en-US" dirty="0" smtClean="0"/>
              <a:t>full-sized image</a:t>
            </a:r>
            <a:endParaRPr lang="en-US"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3290400" cy="788483"/>
          </a:xfrm>
          <a:prstGeom prst="rect">
            <a:avLst/>
          </a:prstGeom>
        </p:spPr>
      </p:pic>
    </p:spTree>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11" name="Picture Placeholder 2"/>
          <p:cNvSpPr>
            <a:spLocks noGrp="1"/>
          </p:cNvSpPr>
          <p:nvPr>
            <p:ph type="pic" idx="1" hasCustomPrompt="1"/>
          </p:nvPr>
        </p:nvSpPr>
        <p:spPr>
          <a:xfrm>
            <a:off x="0" y="1"/>
            <a:ext cx="12192000" cy="6857999"/>
          </a:xfrm>
          <a:prstGeom prst="rect">
            <a:avLst/>
          </a:prstGeom>
        </p:spPr>
        <p:txBody>
          <a:bodyPr anchor="ctr" anchorCtr="0"/>
          <a:lstStyle>
            <a:lvl1pPr marL="0" indent="0" algn="ctr">
              <a:lnSpc>
                <a:spcPct val="0"/>
              </a:lnSpc>
              <a:spcBef>
                <a:spcPts val="0"/>
              </a:spcBef>
              <a:spcAft>
                <a:spcPts val="0"/>
              </a:spcAft>
              <a:buNone/>
              <a:defRPr sz="2400" b="0" i="0" baseline="0">
                <a:latin typeface="Source Sans Pro" charset="0"/>
                <a:ea typeface="Source Sans Pro" charset="0"/>
                <a:cs typeface="Source Sans Pro"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to add full page image</a:t>
            </a:r>
            <a:endParaRPr lang="en-US" dirty="0"/>
          </a:p>
        </p:txBody>
      </p:sp>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3290400" cy="788483"/>
          </a:xfrm>
          <a:prstGeom prst="rect">
            <a:avLst/>
          </a:prstGeom>
        </p:spPr>
      </p:pic>
    </p:spTree>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hasCustomPrompt="1"/>
          </p:nvPr>
        </p:nvSpPr>
        <p:spPr>
          <a:xfrm>
            <a:off x="5183188" y="987425"/>
            <a:ext cx="6172200" cy="4873625"/>
          </a:xfrm>
          <a:prstGeom prst="rect">
            <a:avLst/>
          </a:prstGeom>
        </p:spPr>
        <p:txBody>
          <a:bodyPr lIns="0" tIns="731520" rIns="0" bIns="0" anchor="ctr" anchorCtr="0"/>
          <a:lstStyle>
            <a:lvl1pPr marL="0" indent="0" algn="ctr">
              <a:lnSpc>
                <a:spcPct val="200000"/>
              </a:lnSpc>
              <a:spcBef>
                <a:spcPts val="0"/>
              </a:spcBef>
              <a:spcAft>
                <a:spcPts val="0"/>
              </a:spcAft>
              <a:buNone/>
              <a:defRPr sz="1800" baseline="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to add image</a:t>
            </a:r>
            <a:endParaRPr lang="en-US" dirty="0"/>
          </a:p>
        </p:txBody>
      </p:sp>
      <p:sp>
        <p:nvSpPr>
          <p:cNvPr id="4" name="Text Placeholder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3290400" cy="788483"/>
          </a:xfrm>
          <a:prstGeom prst="rect">
            <a:avLst/>
          </a:prstGeom>
        </p:spPr>
      </p:pic>
    </p:spTree>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0320" y="640080"/>
            <a:ext cx="11371980" cy="56232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Tree>
    <p:extLst>
      <p:ext uri="{BB962C8B-B14F-4D97-AF65-F5344CB8AC3E}">
        <p14:creationId xmlns:p14="http://schemas.microsoft.com/office/powerpoint/2010/main" val="126803343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timing>
    <p:tnLst>
      <p:par>
        <p:cTn id="1" dur="indefinite" restart="never" nodeType="tmRoot"/>
      </p:par>
    </p:tnLst>
  </p:timing>
  <p:txStyles>
    <p:titleStyle>
      <a:lvl1pPr algn="l" defTabSz="914400" rtl="0" eaLnBrk="1" latinLnBrk="0" hangingPunct="1">
        <a:lnSpc>
          <a:spcPct val="90000"/>
        </a:lnSpc>
        <a:spcBef>
          <a:spcPct val="0"/>
        </a:spcBef>
        <a:buNone/>
        <a:defRPr sz="2800" b="1" i="0" kern="1200">
          <a:solidFill>
            <a:schemeClr val="tx1"/>
          </a:solidFill>
          <a:latin typeface="Source Sans Pro" charset="0"/>
          <a:ea typeface="Source Sans Pro" charset="0"/>
          <a:cs typeface="Source Sans Pro" charset="0"/>
        </a:defRPr>
      </a:lvl1pPr>
    </p:titleStyle>
    <p:bodyStyle>
      <a:lvl1pPr marL="228600" indent="-137160" algn="l" defTabSz="914400" rtl="0" eaLnBrk="1" latinLnBrk="0" hangingPunct="1">
        <a:lnSpc>
          <a:spcPct val="90000"/>
        </a:lnSpc>
        <a:spcBef>
          <a:spcPts val="1000"/>
        </a:spcBef>
        <a:buFont typeface="Arial"/>
        <a:buChar char="•"/>
        <a:defRPr sz="1800" kern="1200">
          <a:solidFill>
            <a:schemeClr val="tx1"/>
          </a:solidFill>
          <a:latin typeface="+mn-lt"/>
          <a:ea typeface="+mn-ea"/>
          <a:cs typeface="+mn-cs"/>
        </a:defRPr>
      </a:lvl1pPr>
      <a:lvl2pPr marL="685800" indent="-13716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2pPr>
      <a:lvl3pPr marL="1143000" indent="-13716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3pPr>
      <a:lvl4pPr marL="1600200" indent="-13716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13716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hyperlink" Target="https://sites.rowan.edu/diversity-equity-inclusion/departments/index.html" TargetMode="Externa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14500" y="3371334"/>
            <a:ext cx="10194300" cy="1692239"/>
          </a:xfrm>
        </p:spPr>
        <p:txBody>
          <a:bodyPr/>
          <a:lstStyle/>
          <a:p>
            <a:pPr algn="ctr"/>
            <a:r>
              <a:rPr lang="en-US" dirty="0" smtClean="0">
                <a:latin typeface="Times New Roman" panose="02020603050405020304" pitchFamily="18" charset="0"/>
                <a:cs typeface="Times New Roman" panose="02020603050405020304" pitchFamily="18" charset="0"/>
              </a:rPr>
              <a:t>Diversity, Equity and Inclusion</a:t>
            </a:r>
            <a:br>
              <a:rPr lang="en-US" dirty="0" smtClean="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Departmental Strategic Action Plan</a:t>
            </a:r>
            <a:endParaRPr lang="en-US"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714500" y="5832388"/>
            <a:ext cx="10194300" cy="734011"/>
          </a:xfrm>
        </p:spPr>
        <p:txBody>
          <a:bodyPr/>
          <a:lstStyle/>
          <a:p>
            <a:pPr algn="r"/>
            <a:r>
              <a:rPr lang="en-US" b="1" dirty="0" smtClean="0">
                <a:latin typeface="Times New Roman" panose="02020603050405020304" pitchFamily="18" charset="0"/>
                <a:cs typeface="Times New Roman" panose="02020603050405020304" pitchFamily="18" charset="0"/>
              </a:rPr>
              <a:t>Division of Diversity, Equity and Inclusion</a:t>
            </a:r>
          </a:p>
          <a:p>
            <a:pPr algn="r"/>
            <a:r>
              <a:rPr lang="en-US" b="1" dirty="0" smtClean="0">
                <a:latin typeface="Times New Roman" panose="02020603050405020304" pitchFamily="18" charset="0"/>
                <a:cs typeface="Times New Roman" panose="02020603050405020304" pitchFamily="18" charset="0"/>
              </a:rPr>
              <a:t>DEI Council Meeting 10/03/2019</a:t>
            </a:r>
            <a:endParaRPr lang="en-US"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183657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r>
              <a:rPr lang="en-US" dirty="0" smtClean="0">
                <a:latin typeface="Times New Roman" panose="02020603050405020304" pitchFamily="18" charset="0"/>
                <a:cs typeface="Times New Roman" panose="02020603050405020304" pitchFamily="18" charset="0"/>
              </a:rPr>
              <a:t>Data Collection /Resources to prepare for Strategic Plan</a:t>
            </a:r>
            <a:endParaRPr lang="en-US" dirty="0">
              <a:latin typeface="Times New Roman" panose="02020603050405020304" pitchFamily="18" charset="0"/>
              <a:cs typeface="Times New Roman" panose="02020603050405020304" pitchFamily="18" charset="0"/>
            </a:endParaRPr>
          </a:p>
        </p:txBody>
      </p:sp>
      <p:sp>
        <p:nvSpPr>
          <p:cNvPr id="6" name="Content Placeholder 5"/>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IRT: </a:t>
            </a:r>
            <a:r>
              <a:rPr lang="en-US" dirty="0" smtClean="0">
                <a:latin typeface="Times New Roman" panose="02020603050405020304" pitchFamily="18" charset="0"/>
                <a:cs typeface="Times New Roman" panose="02020603050405020304" pitchFamily="18" charset="0"/>
              </a:rPr>
              <a:t>Tableau/Dashboard- Information </a:t>
            </a:r>
            <a:r>
              <a:rPr lang="en-US" dirty="0">
                <a:latin typeface="Times New Roman" panose="02020603050405020304" pitchFamily="18" charset="0"/>
                <a:cs typeface="Times New Roman" panose="02020603050405020304" pitchFamily="18" charset="0"/>
              </a:rPr>
              <a:t>Resources &amp; Technology </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Departmental Staff Demographics- DEI Confluence (arriving soon)</a:t>
            </a:r>
          </a:p>
          <a:p>
            <a:r>
              <a:rPr lang="en-US" dirty="0">
                <a:latin typeface="Times New Roman" panose="02020603050405020304" pitchFamily="18" charset="0"/>
                <a:cs typeface="Times New Roman" panose="02020603050405020304" pitchFamily="18" charset="0"/>
              </a:rPr>
              <a:t>State and national data sources (e.g. accountability reports, federal IPEDS reports, or loan default rates, http://nces.ed.gov/ipeds/Home/FindYourCollege). </a:t>
            </a:r>
          </a:p>
          <a:p>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Education Trust’s College Results Online comparative data (http://www.collegeresults.org) </a:t>
            </a:r>
          </a:p>
          <a:p>
            <a:r>
              <a:rPr lang="en-US" dirty="0" smtClean="0">
                <a:latin typeface="Times New Roman" panose="02020603050405020304" pitchFamily="18" charset="0"/>
                <a:cs typeface="Times New Roman" panose="02020603050405020304" pitchFamily="18" charset="0"/>
              </a:rPr>
              <a:t>College </a:t>
            </a:r>
            <a:r>
              <a:rPr lang="en-US" dirty="0">
                <a:latin typeface="Times New Roman" panose="02020603050405020304" pitchFamily="18" charset="0"/>
                <a:cs typeface="Times New Roman" panose="02020603050405020304" pitchFamily="18" charset="0"/>
              </a:rPr>
              <a:t>Completion produced by the Chronicle of Higher Education (http://collegecompletion. chronicle.com). </a:t>
            </a:r>
          </a:p>
          <a:p>
            <a:r>
              <a:rPr lang="en-US" dirty="0" smtClean="0">
                <a:latin typeface="Times New Roman" panose="02020603050405020304" pitchFamily="18" charset="0"/>
                <a:cs typeface="Times New Roman" panose="02020603050405020304" pitchFamily="18" charset="0"/>
              </a:rPr>
              <a:t>Student </a:t>
            </a:r>
            <a:r>
              <a:rPr lang="en-US" dirty="0">
                <a:latin typeface="Times New Roman" panose="02020603050405020304" pitchFamily="18" charset="0"/>
                <a:cs typeface="Times New Roman" panose="02020603050405020304" pitchFamily="18" charset="0"/>
              </a:rPr>
              <a:t>applications, including both college application and FAFSA, which can indicate whether students or their families qualify for SNAP, TANF, or whether the student is an unaccompanied youth at risk of homelessness. </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Departmental survey’s</a:t>
            </a:r>
          </a:p>
          <a:p>
            <a:pPr lvl="1"/>
            <a:r>
              <a:rPr lang="en-US" dirty="0" smtClean="0">
                <a:latin typeface="Times New Roman" panose="02020603050405020304" pitchFamily="18" charset="0"/>
                <a:cs typeface="Times New Roman" panose="02020603050405020304" pitchFamily="18" charset="0"/>
              </a:rPr>
              <a:t>Qualitative and Quantitative Data</a:t>
            </a:r>
            <a:endParaRPr lang="en-US"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42818321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imes New Roman" panose="02020603050405020304" pitchFamily="18" charset="0"/>
                <a:cs typeface="Times New Roman" panose="02020603050405020304" pitchFamily="18" charset="0"/>
              </a:rPr>
              <a:t>Step 2: Strategic Plan Developing Goal/Objectives= Action Items</a:t>
            </a:r>
            <a:r>
              <a:rPr lang="en-US" dirty="0">
                <a:latin typeface="Times New Roman" panose="02020603050405020304" pitchFamily="18" charset="0"/>
                <a:cs typeface="Times New Roman" panose="02020603050405020304" pitchFamily="18" charset="0"/>
              </a:rPr>
              <a:t/>
            </a:r>
            <a:br>
              <a:rPr lang="en-US" dirty="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47700" y="1591200"/>
            <a:ext cx="11404600" cy="4547445"/>
          </a:xfrm>
        </p:spPr>
        <p:txBody>
          <a:bodyPr/>
          <a:lstStyle/>
          <a:p>
            <a:pPr marL="91440" indent="0">
              <a:buNone/>
            </a:pPr>
            <a:r>
              <a:rPr lang="en-US" b="1" dirty="0" smtClean="0">
                <a:latin typeface="Times New Roman" panose="02020603050405020304" pitchFamily="18" charset="0"/>
                <a:cs typeface="Times New Roman" panose="02020603050405020304" pitchFamily="18" charset="0"/>
              </a:rPr>
              <a:t>Establish </a:t>
            </a:r>
            <a:r>
              <a:rPr lang="en-US" b="1" dirty="0">
                <a:latin typeface="Times New Roman" panose="02020603050405020304" pitchFamily="18" charset="0"/>
                <a:cs typeface="Times New Roman" panose="02020603050405020304" pitchFamily="18" charset="0"/>
              </a:rPr>
              <a:t>Goals and Objectives in Strategic Action Plan: </a:t>
            </a:r>
            <a:r>
              <a:rPr lang="en-US" dirty="0">
                <a:latin typeface="Times New Roman" panose="02020603050405020304" pitchFamily="18" charset="0"/>
                <a:cs typeface="Times New Roman" panose="02020603050405020304" pitchFamily="18" charset="0"/>
              </a:rPr>
              <a:t>As a result of your Self-Assessment information and discussion, your team should identify </a:t>
            </a:r>
            <a:r>
              <a:rPr lang="en-US" dirty="0" smtClean="0">
                <a:latin typeface="Times New Roman" panose="02020603050405020304" pitchFamily="18" charset="0"/>
                <a:cs typeface="Times New Roman" panose="02020603050405020304" pitchFamily="18" charset="0"/>
              </a:rPr>
              <a:t>action </a:t>
            </a:r>
            <a:r>
              <a:rPr lang="en-US" dirty="0">
                <a:latin typeface="Times New Roman" panose="02020603050405020304" pitchFamily="18" charset="0"/>
                <a:cs typeface="Times New Roman" panose="02020603050405020304" pitchFamily="18" charset="0"/>
              </a:rPr>
              <a:t>goals to improve diversity, equity and inclusion efforts within your department over the next 3 years</a:t>
            </a:r>
            <a:r>
              <a:rPr lang="en-US" i="1" dirty="0">
                <a:latin typeface="Times New Roman" panose="02020603050405020304" pitchFamily="18" charset="0"/>
                <a:cs typeface="Times New Roman" panose="02020603050405020304" pitchFamily="18" charset="0"/>
              </a:rPr>
              <a:t>. </a:t>
            </a:r>
            <a:r>
              <a:rPr lang="en-US" i="1" dirty="0" smtClean="0">
                <a:latin typeface="Times New Roman" panose="02020603050405020304" pitchFamily="18" charset="0"/>
                <a:cs typeface="Times New Roman" panose="02020603050405020304" pitchFamily="18" charset="0"/>
              </a:rPr>
              <a:t>Prioritize </a:t>
            </a:r>
            <a:r>
              <a:rPr lang="en-US" i="1" dirty="0">
                <a:latin typeface="Times New Roman" panose="02020603050405020304" pitchFamily="18" charset="0"/>
                <a:cs typeface="Times New Roman" panose="02020603050405020304" pitchFamily="18" charset="0"/>
              </a:rPr>
              <a:t>the areas of focus and develop a three-year plan of action to be documented in your departmental DEI Strategic Action Plan. </a:t>
            </a:r>
            <a:endParaRPr lang="en-US" i="1" dirty="0" smtClean="0">
              <a:latin typeface="Times New Roman" panose="02020603050405020304" pitchFamily="18" charset="0"/>
              <a:cs typeface="Times New Roman" panose="02020603050405020304" pitchFamily="18" charset="0"/>
            </a:endParaRPr>
          </a:p>
          <a:p>
            <a:pPr marL="91440" indent="0">
              <a:buNone/>
            </a:pPr>
            <a:endParaRPr lang="en-US" b="1" dirty="0">
              <a:latin typeface="Times New Roman" panose="02020603050405020304" pitchFamily="18" charset="0"/>
              <a:cs typeface="Times New Roman" panose="02020603050405020304" pitchFamily="18" charset="0"/>
            </a:endParaRPr>
          </a:p>
          <a:p>
            <a:pPr marL="91440" indent="0">
              <a:buNone/>
            </a:pPr>
            <a:r>
              <a:rPr lang="en-US" b="1" dirty="0" smtClean="0">
                <a:latin typeface="Times New Roman" panose="02020603050405020304" pitchFamily="18" charset="0"/>
                <a:cs typeface="Times New Roman" panose="02020603050405020304" pitchFamily="18" charset="0"/>
              </a:rPr>
              <a:t>Examples </a:t>
            </a:r>
            <a:r>
              <a:rPr lang="en-US" b="1" dirty="0">
                <a:latin typeface="Times New Roman" panose="02020603050405020304" pitchFamily="18" charset="0"/>
                <a:cs typeface="Times New Roman" panose="02020603050405020304" pitchFamily="18" charset="0"/>
              </a:rPr>
              <a:t>of Goal/Objectives:</a:t>
            </a:r>
          </a:p>
          <a:p>
            <a:pPr lvl="1"/>
            <a:r>
              <a:rPr lang="en-US" dirty="0" smtClean="0">
                <a:latin typeface="Times New Roman" panose="02020603050405020304" pitchFamily="18" charset="0"/>
                <a:cs typeface="Times New Roman" panose="02020603050405020304" pitchFamily="18" charset="0"/>
              </a:rPr>
              <a:t>Process </a:t>
            </a:r>
            <a:r>
              <a:rPr lang="en-US" dirty="0">
                <a:latin typeface="Times New Roman" panose="02020603050405020304" pitchFamily="18" charset="0"/>
                <a:cs typeface="Times New Roman" panose="02020603050405020304" pitchFamily="18" charset="0"/>
              </a:rPr>
              <a:t>steps such as identifying how a broader range of practitioners at </a:t>
            </a:r>
            <a:r>
              <a:rPr lang="en-US" dirty="0" smtClean="0">
                <a:latin typeface="Times New Roman" panose="02020603050405020304" pitchFamily="18" charset="0"/>
                <a:cs typeface="Times New Roman" panose="02020603050405020304" pitchFamily="18" charset="0"/>
              </a:rPr>
              <a:t>Rowan can </a:t>
            </a:r>
            <a:r>
              <a:rPr lang="en-US" dirty="0">
                <a:latin typeface="Times New Roman" panose="02020603050405020304" pitchFamily="18" charset="0"/>
                <a:cs typeface="Times New Roman" panose="02020603050405020304" pitchFamily="18" charset="0"/>
              </a:rPr>
              <a:t>engage </a:t>
            </a:r>
            <a:r>
              <a:rPr lang="en-US" dirty="0" smtClean="0">
                <a:latin typeface="Times New Roman" panose="02020603050405020304" pitchFamily="18" charset="0"/>
                <a:cs typeface="Times New Roman" panose="02020603050405020304" pitchFamily="18" charset="0"/>
              </a:rPr>
              <a:t>in DEI efforts</a:t>
            </a:r>
            <a:endParaRPr lang="en-US" dirty="0">
              <a:latin typeface="Times New Roman" panose="02020603050405020304" pitchFamily="18" charset="0"/>
              <a:cs typeface="Times New Roman" panose="02020603050405020304" pitchFamily="18" charset="0"/>
            </a:endParaRPr>
          </a:p>
          <a:p>
            <a:pPr lvl="1"/>
            <a:r>
              <a:rPr lang="en-US" dirty="0" smtClean="0">
                <a:latin typeface="Times New Roman" panose="02020603050405020304" pitchFamily="18" charset="0"/>
                <a:cs typeface="Times New Roman" panose="02020603050405020304" pitchFamily="18" charset="0"/>
              </a:rPr>
              <a:t>Policy </a:t>
            </a:r>
            <a:r>
              <a:rPr lang="en-US" dirty="0">
                <a:latin typeface="Times New Roman" panose="02020603050405020304" pitchFamily="18" charset="0"/>
                <a:cs typeface="Times New Roman" panose="02020603050405020304" pitchFamily="18" charset="0"/>
              </a:rPr>
              <a:t>changes that have implications for </a:t>
            </a:r>
            <a:r>
              <a:rPr lang="en-US" dirty="0" smtClean="0">
                <a:latin typeface="Times New Roman" panose="02020603050405020304" pitchFamily="18" charset="0"/>
                <a:cs typeface="Times New Roman" panose="02020603050405020304" pitchFamily="18" charset="0"/>
              </a:rPr>
              <a:t>low-income, diverse, marginalized or underrepresented student </a:t>
            </a:r>
            <a:r>
              <a:rPr lang="en-US" dirty="0">
                <a:latin typeface="Times New Roman" panose="02020603050405020304" pitchFamily="18" charset="0"/>
                <a:cs typeface="Times New Roman" panose="02020603050405020304" pitchFamily="18" charset="0"/>
              </a:rPr>
              <a:t>success</a:t>
            </a:r>
          </a:p>
          <a:p>
            <a:pPr lvl="1"/>
            <a:r>
              <a:rPr lang="en-US" dirty="0" smtClean="0">
                <a:latin typeface="Times New Roman" panose="02020603050405020304" pitchFamily="18" charset="0"/>
                <a:cs typeface="Times New Roman" panose="02020603050405020304" pitchFamily="18" charset="0"/>
              </a:rPr>
              <a:t>Creating </a:t>
            </a:r>
            <a:r>
              <a:rPr lang="en-US" dirty="0">
                <a:latin typeface="Times New Roman" panose="02020603050405020304" pitchFamily="18" charset="0"/>
                <a:cs typeface="Times New Roman" panose="02020603050405020304" pitchFamily="18" charset="0"/>
              </a:rPr>
              <a:t>a system to increase faculty departmental training </a:t>
            </a:r>
          </a:p>
          <a:p>
            <a:pPr lvl="1"/>
            <a:r>
              <a:rPr lang="en-US" dirty="0" smtClean="0">
                <a:latin typeface="Times New Roman" panose="02020603050405020304" pitchFamily="18" charset="0"/>
                <a:cs typeface="Times New Roman" panose="02020603050405020304" pitchFamily="18" charset="0"/>
              </a:rPr>
              <a:t>Opportunities </a:t>
            </a:r>
            <a:r>
              <a:rPr lang="en-US" dirty="0">
                <a:latin typeface="Times New Roman" panose="02020603050405020304" pitchFamily="18" charset="0"/>
                <a:cs typeface="Times New Roman" panose="02020603050405020304" pitchFamily="18" charset="0"/>
              </a:rPr>
              <a:t>to collaborate with campus partners to offer workshops</a:t>
            </a:r>
          </a:p>
          <a:p>
            <a:pPr lvl="1"/>
            <a:r>
              <a:rPr lang="en-US" dirty="0" smtClean="0">
                <a:latin typeface="Times New Roman" panose="02020603050405020304" pitchFamily="18" charset="0"/>
                <a:cs typeface="Times New Roman" panose="02020603050405020304" pitchFamily="18" charset="0"/>
              </a:rPr>
              <a:t>Implementing </a:t>
            </a:r>
            <a:r>
              <a:rPr lang="en-US" dirty="0">
                <a:latin typeface="Times New Roman" panose="02020603050405020304" pitchFamily="18" charset="0"/>
                <a:cs typeface="Times New Roman" panose="02020603050405020304" pitchFamily="18" charset="0"/>
              </a:rPr>
              <a:t>a strategy to get student feedback about existing supports </a:t>
            </a:r>
            <a:endParaRPr lang="en-US" dirty="0" smtClean="0">
              <a:latin typeface="Times New Roman" panose="02020603050405020304" pitchFamily="18" charset="0"/>
              <a:cs typeface="Times New Roman" panose="02020603050405020304" pitchFamily="18" charset="0"/>
            </a:endParaRPr>
          </a:p>
          <a:p>
            <a:endParaRPr lang="en-US" dirty="0"/>
          </a:p>
          <a:p>
            <a:endParaRPr lang="en-US" dirty="0"/>
          </a:p>
        </p:txBody>
      </p:sp>
    </p:spTree>
    <p:extLst>
      <p:ext uri="{BB962C8B-B14F-4D97-AF65-F5344CB8AC3E}">
        <p14:creationId xmlns:p14="http://schemas.microsoft.com/office/powerpoint/2010/main" val="20767653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extLst>
              <p:ext uri="{D42A27DB-BD31-4B8C-83A1-F6EECF244321}">
                <p14:modId xmlns:p14="http://schemas.microsoft.com/office/powerpoint/2010/main" val="2457117479"/>
              </p:ext>
            </p:extLst>
          </p:nvPr>
        </p:nvGraphicFramePr>
        <p:xfrm>
          <a:off x="161667" y="634312"/>
          <a:ext cx="11404602" cy="5966129"/>
        </p:xfrm>
        <a:graphic>
          <a:graphicData uri="http://schemas.openxmlformats.org/drawingml/2006/table">
            <a:tbl>
              <a:tblPr firstRow="1" bandRow="1">
                <a:tableStyleId>{5C22544A-7EE6-4342-B048-85BDC9FD1C3A}</a:tableStyleId>
              </a:tblPr>
              <a:tblGrid>
                <a:gridCol w="1900767">
                  <a:extLst>
                    <a:ext uri="{9D8B030D-6E8A-4147-A177-3AD203B41FA5}">
                      <a16:colId xmlns:a16="http://schemas.microsoft.com/office/drawing/2014/main" val="20000"/>
                    </a:ext>
                  </a:extLst>
                </a:gridCol>
                <a:gridCol w="1900767">
                  <a:extLst>
                    <a:ext uri="{9D8B030D-6E8A-4147-A177-3AD203B41FA5}">
                      <a16:colId xmlns:a16="http://schemas.microsoft.com/office/drawing/2014/main" val="20001"/>
                    </a:ext>
                  </a:extLst>
                </a:gridCol>
                <a:gridCol w="1900767">
                  <a:extLst>
                    <a:ext uri="{9D8B030D-6E8A-4147-A177-3AD203B41FA5}">
                      <a16:colId xmlns:a16="http://schemas.microsoft.com/office/drawing/2014/main" val="20002"/>
                    </a:ext>
                  </a:extLst>
                </a:gridCol>
                <a:gridCol w="1900767">
                  <a:extLst>
                    <a:ext uri="{9D8B030D-6E8A-4147-A177-3AD203B41FA5}">
                      <a16:colId xmlns:a16="http://schemas.microsoft.com/office/drawing/2014/main" val="20003"/>
                    </a:ext>
                  </a:extLst>
                </a:gridCol>
                <a:gridCol w="1900767">
                  <a:extLst>
                    <a:ext uri="{9D8B030D-6E8A-4147-A177-3AD203B41FA5}">
                      <a16:colId xmlns:a16="http://schemas.microsoft.com/office/drawing/2014/main" val="20004"/>
                    </a:ext>
                  </a:extLst>
                </a:gridCol>
                <a:gridCol w="1900767">
                  <a:extLst>
                    <a:ext uri="{9D8B030D-6E8A-4147-A177-3AD203B41FA5}">
                      <a16:colId xmlns:a16="http://schemas.microsoft.com/office/drawing/2014/main" val="20005"/>
                    </a:ext>
                  </a:extLst>
                </a:gridCol>
              </a:tblGrid>
              <a:tr h="932139">
                <a:tc gridSpan="6">
                  <a:txBody>
                    <a:bodyPr/>
                    <a:lstStyle/>
                    <a:p>
                      <a:pPr marL="0" marR="0" algn="ctr">
                        <a:lnSpc>
                          <a:spcPct val="115000"/>
                        </a:lnSpc>
                        <a:spcBef>
                          <a:spcPts val="0"/>
                        </a:spcBef>
                        <a:spcAft>
                          <a:spcPts val="0"/>
                        </a:spcAft>
                      </a:pPr>
                      <a:r>
                        <a:rPr lang="en-US" sz="1600" b="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Division of Diversity, Equity and Inclusion</a:t>
                      </a:r>
                      <a:endParaRPr lang="en-US" sz="16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ctr">
                        <a:lnSpc>
                          <a:spcPct val="115000"/>
                        </a:lnSpc>
                        <a:spcBef>
                          <a:spcPts val="0"/>
                        </a:spcBef>
                        <a:spcAft>
                          <a:spcPts val="0"/>
                        </a:spcAft>
                        <a:tabLst>
                          <a:tab pos="2971800" algn="ctr"/>
                          <a:tab pos="5943600" algn="r"/>
                        </a:tabLst>
                      </a:pPr>
                      <a:r>
                        <a:rPr lang="en-US" sz="1600" b="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Strategic Action Plan (example)</a:t>
                      </a:r>
                      <a:endParaRPr lang="en-US" sz="16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ctr">
                        <a:lnSpc>
                          <a:spcPct val="115000"/>
                        </a:lnSpc>
                        <a:spcBef>
                          <a:spcPts val="0"/>
                        </a:spcBef>
                        <a:spcAft>
                          <a:spcPts val="0"/>
                        </a:spcAft>
                        <a:tabLst>
                          <a:tab pos="2971800" algn="ctr"/>
                          <a:tab pos="5943600" algn="r"/>
                        </a:tabLst>
                      </a:pPr>
                      <a:r>
                        <a:rPr lang="en-US" sz="1200" b="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1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tabLst>
                          <a:tab pos="2971800" algn="ctr"/>
                          <a:tab pos="5943600" algn="r"/>
                        </a:tabLst>
                      </a:pPr>
                      <a:r>
                        <a:rPr lang="en-US" sz="1400" b="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Division/Department Unit: </a:t>
                      </a:r>
                      <a:r>
                        <a:rPr lang="en-US" sz="1400" b="1" dirty="0" smtClean="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DEI/</a:t>
                      </a:r>
                      <a:r>
                        <a:rPr lang="en-US" sz="1400" dirty="0" smtClean="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Office </a:t>
                      </a:r>
                      <a:r>
                        <a:rPr lang="en-US" sz="14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of Student Equity and </a:t>
                      </a:r>
                      <a:r>
                        <a:rPr lang="en-US" sz="1400" dirty="0" smtClean="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Compliance (OSEC)</a:t>
                      </a:r>
                      <a:endParaRPr lang="en-US" sz="14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534198">
                <a:tc gridSpan="6">
                  <a:txBody>
                    <a:bodyPr/>
                    <a:lstStyle/>
                    <a:p>
                      <a:pPr marL="0" marR="0">
                        <a:lnSpc>
                          <a:spcPct val="115000"/>
                        </a:lnSpc>
                        <a:spcBef>
                          <a:spcPts val="0"/>
                        </a:spcBef>
                        <a:spcAft>
                          <a:spcPts val="0"/>
                        </a:spcAft>
                        <a:tabLst>
                          <a:tab pos="2971800" algn="ctr"/>
                          <a:tab pos="5943600" algn="r"/>
                        </a:tabLst>
                      </a:pPr>
                      <a:r>
                        <a:rPr lang="en-US" sz="1050" b="1" dirty="0">
                          <a:solidFill>
                            <a:srgbClr val="333333"/>
                          </a:solidFill>
                          <a:effectLst/>
                          <a:latin typeface="Times New Roman" panose="02020603050405020304" pitchFamily="18" charset="0"/>
                          <a:ea typeface="Calibri" panose="020F0502020204030204" pitchFamily="34" charset="0"/>
                          <a:cs typeface="Times New Roman" panose="02020603050405020304" pitchFamily="18" charset="0"/>
                        </a:rPr>
                        <a:t>Department Mission: </a:t>
                      </a:r>
                      <a:r>
                        <a:rPr lang="en-US" sz="1050" dirty="0">
                          <a:solidFill>
                            <a:srgbClr val="333333"/>
                          </a:solidFill>
                          <a:effectLst/>
                          <a:latin typeface="Times New Roman" panose="02020603050405020304" pitchFamily="18" charset="0"/>
                          <a:ea typeface="Calibri" panose="020F0502020204030204" pitchFamily="34" charset="0"/>
                          <a:cs typeface="Times New Roman" panose="02020603050405020304" pitchFamily="18" charset="0"/>
                        </a:rPr>
                        <a:t>Engage and educate the Rowan community on prevention, identification, and reporting of all matters of discrimination, harassment, and gender-based violence by developing, implementing, and monitoring appropriate policies, procedures, and practices designed to ensure compliance requiring the prompt, thorough, and equitable resolution of all complaints.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1"/>
                  </a:ext>
                </a:extLst>
              </a:tr>
              <a:tr h="1352169">
                <a:tc gridSpan="6">
                  <a:txBody>
                    <a:bodyPr/>
                    <a:lstStyle/>
                    <a:p>
                      <a:pPr marL="0" marR="0">
                        <a:lnSpc>
                          <a:spcPct val="115000"/>
                        </a:lnSpc>
                        <a:spcBef>
                          <a:spcPts val="0"/>
                        </a:spcBef>
                        <a:spcAft>
                          <a:spcPts val="0"/>
                        </a:spcAft>
                        <a:tabLst>
                          <a:tab pos="2971800" algn="ctr"/>
                          <a:tab pos="5943600" algn="r"/>
                        </a:tabLst>
                      </a:pPr>
                      <a:r>
                        <a:rPr lang="en-US" sz="1200" b="1" dirty="0">
                          <a:effectLst/>
                          <a:latin typeface="Times New Roman" panose="02020603050405020304" pitchFamily="18" charset="0"/>
                          <a:ea typeface="Calibri" panose="020F0502020204030204" pitchFamily="34" charset="0"/>
                          <a:cs typeface="Times New Roman" panose="02020603050405020304" pitchFamily="18" charset="0"/>
                        </a:rPr>
                        <a:t>Goal 1. </a:t>
                      </a:r>
                      <a:r>
                        <a:rPr lang="en-US" sz="1200" b="1" u="sng" dirty="0">
                          <a:effectLst/>
                          <a:latin typeface="Times New Roman" panose="02020603050405020304" pitchFamily="18" charset="0"/>
                          <a:ea typeface="Calibri" panose="020F0502020204030204" pitchFamily="34" charset="0"/>
                          <a:cs typeface="Times New Roman" panose="02020603050405020304" pitchFamily="18" charset="0"/>
                        </a:rPr>
                        <a:t>Raise Bias Reporting Awareness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tabLst>
                          <a:tab pos="2971800" algn="ctr"/>
                          <a:tab pos="5943600" algn="r"/>
                        </a:tabLst>
                      </a:pPr>
                      <a:r>
                        <a:rPr lang="en-US" sz="1200" b="1" dirty="0" smtClean="0">
                          <a:effectLst/>
                          <a:latin typeface="Times New Roman" panose="02020603050405020304" pitchFamily="18" charset="0"/>
                          <a:ea typeface="Calibri" panose="020F0502020204030204" pitchFamily="34" charset="0"/>
                          <a:cs typeface="Times New Roman" panose="02020603050405020304" pitchFamily="18" charset="0"/>
                        </a:rPr>
                        <a:t>Objective</a:t>
                      </a:r>
                      <a:r>
                        <a:rPr lang="en-US" sz="12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b="0" dirty="0" smtClean="0">
                          <a:effectLst/>
                          <a:latin typeface="Times New Roman" panose="02020603050405020304" pitchFamily="18" charset="0"/>
                          <a:ea typeface="Calibri" panose="020F0502020204030204" pitchFamily="34" charset="0"/>
                          <a:cs typeface="Times New Roman" panose="02020603050405020304" pitchFamily="18" charset="0"/>
                        </a:rPr>
                        <a:t>To</a:t>
                      </a:r>
                      <a:r>
                        <a:rPr lang="en-US" sz="1200" b="0" baseline="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dirty="0" smtClean="0">
                          <a:effectLst/>
                          <a:latin typeface="Times New Roman" panose="02020603050405020304" pitchFamily="18" charset="0"/>
                          <a:ea typeface="Calibri" panose="020F0502020204030204" pitchFamily="34" charset="0"/>
                          <a:cs typeface="Times New Roman" panose="02020603050405020304" pitchFamily="18" charset="0"/>
                        </a:rPr>
                        <a:t>develop </a:t>
                      </a: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and implement a campus wide education effort to raise awareness among students, faculty and staff about the various ways to report bias. </a:t>
                      </a:r>
                      <a:r>
                        <a:rPr lang="en-US" sz="1200" dirty="0" smtClean="0">
                          <a:effectLst/>
                          <a:latin typeface="Times New Roman" panose="02020603050405020304" pitchFamily="18" charset="0"/>
                          <a:ea typeface="Calibri" panose="020F0502020204030204" pitchFamily="34" charset="0"/>
                          <a:cs typeface="Times New Roman" panose="02020603050405020304" pitchFamily="18" charset="0"/>
                        </a:rPr>
                        <a:t>To actively </a:t>
                      </a: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educate the campus community about all available avenues of reporting (online, by phone and/or in person), as well as about conflict resolution services and other resources for those experiencing bias.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tabLst>
                          <a:tab pos="2971800" algn="ctr"/>
                          <a:tab pos="5943600" algn="r"/>
                        </a:tabLst>
                      </a:pPr>
                      <a:r>
                        <a:rPr lang="en-US" sz="12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tabLst>
                          <a:tab pos="2971800" algn="ctr"/>
                          <a:tab pos="5943600" algn="r"/>
                        </a:tabLst>
                      </a:pPr>
                      <a:r>
                        <a:rPr lang="en-US" sz="1200" b="1" dirty="0">
                          <a:effectLst/>
                          <a:latin typeface="Times New Roman" panose="02020603050405020304" pitchFamily="18" charset="0"/>
                          <a:ea typeface="Calibri" panose="020F0502020204030204" pitchFamily="34" charset="0"/>
                          <a:cs typeface="Times New Roman" panose="02020603050405020304" pitchFamily="18" charset="0"/>
                        </a:rPr>
                        <a:t>Aligns with DEI Priority: #1. Creating a more inclusive and equitable campus community (Build human, infrastructure and resource capacity)</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2"/>
                  </a:ext>
                </a:extLst>
              </a:tr>
              <a:tr h="455514">
                <a:tc>
                  <a:txBody>
                    <a:bodyPr/>
                    <a:lstStyle/>
                    <a:p>
                      <a:pPr marL="0" marR="0" algn="ctr">
                        <a:lnSpc>
                          <a:spcPct val="115000"/>
                        </a:lnSpc>
                        <a:spcBef>
                          <a:spcPts val="0"/>
                        </a:spcBef>
                        <a:spcAft>
                          <a:spcPts val="0"/>
                        </a:spcAft>
                      </a:pPr>
                      <a:r>
                        <a:rPr lang="en-US" sz="1200" b="1" dirty="0">
                          <a:effectLst/>
                          <a:latin typeface="Times New Roman" panose="02020603050405020304" pitchFamily="18" charset="0"/>
                          <a:ea typeface="Calibri" panose="020F0502020204030204" pitchFamily="34" charset="0"/>
                          <a:cs typeface="Times New Roman" panose="02020603050405020304" pitchFamily="18" charset="0"/>
                        </a:rPr>
                        <a:t>Action Plans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200" b="1" dirty="0">
                          <a:effectLst/>
                          <a:latin typeface="Times New Roman" panose="02020603050405020304" pitchFamily="18" charset="0"/>
                          <a:ea typeface="Calibri" panose="020F0502020204030204" pitchFamily="34" charset="0"/>
                          <a:cs typeface="Times New Roman" panose="02020603050405020304" pitchFamily="18" charset="0"/>
                        </a:rPr>
                        <a:t>Responsible Party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200" b="1">
                          <a:effectLst/>
                          <a:latin typeface="Times New Roman" panose="02020603050405020304" pitchFamily="18" charset="0"/>
                          <a:ea typeface="Calibri" panose="020F0502020204030204" pitchFamily="34" charset="0"/>
                          <a:cs typeface="Times New Roman" panose="02020603050405020304" pitchFamily="18" charset="0"/>
                        </a:rPr>
                        <a:t>Timeline/Target Date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200" b="1">
                          <a:effectLst/>
                          <a:latin typeface="Times New Roman" panose="02020603050405020304" pitchFamily="18" charset="0"/>
                          <a:ea typeface="Calibri" panose="020F0502020204030204" pitchFamily="34" charset="0"/>
                          <a:cs typeface="Times New Roman" panose="02020603050405020304" pitchFamily="18" charset="0"/>
                        </a:rPr>
                        <a:t>Expected Outcomes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200" b="1">
                          <a:effectLst/>
                          <a:latin typeface="Times New Roman" panose="02020603050405020304" pitchFamily="18" charset="0"/>
                          <a:ea typeface="Calibri" panose="020F0502020204030204" pitchFamily="34" charset="0"/>
                          <a:cs typeface="Times New Roman" panose="02020603050405020304" pitchFamily="18" charset="0"/>
                        </a:rPr>
                        <a:t>Resources Needed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200" b="1" dirty="0">
                          <a:effectLst/>
                          <a:latin typeface="Times New Roman" panose="02020603050405020304" pitchFamily="18" charset="0"/>
                          <a:ea typeface="Calibri" panose="020F0502020204030204" pitchFamily="34" charset="0"/>
                          <a:cs typeface="Times New Roman" panose="02020603050405020304" pitchFamily="18" charset="0"/>
                        </a:rPr>
                        <a:t>Assessment Measures of Success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3"/>
                  </a:ext>
                </a:extLst>
              </a:tr>
              <a:tr h="886090">
                <a:tc>
                  <a:txBody>
                    <a:bodyPr/>
                    <a:lstStyle/>
                    <a:p>
                      <a:pPr marL="0" marR="0">
                        <a:lnSpc>
                          <a:spcPct val="115000"/>
                        </a:lnSpc>
                        <a:spcBef>
                          <a:spcPts val="0"/>
                        </a:spcBef>
                        <a:spcAft>
                          <a:spcPts val="0"/>
                        </a:spcAft>
                      </a:pP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1.A Present to all student clubs and organizations on Glassboro, Camden and Stratford Campuses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OSEC- Monise </a:t>
                      </a:r>
                      <a:r>
                        <a:rPr lang="en-US" sz="1100" dirty="0" smtClean="0">
                          <a:effectLst/>
                          <a:latin typeface="Times New Roman" panose="02020603050405020304" pitchFamily="18" charset="0"/>
                          <a:ea typeface="Calibri" panose="020F0502020204030204" pitchFamily="34" charset="0"/>
                          <a:cs typeface="Times New Roman" panose="02020603050405020304" pitchFamily="18" charset="0"/>
                        </a:rPr>
                        <a:t>Princilus</a:t>
                      </a: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100" dirty="0" smtClean="0">
                          <a:effectLst/>
                          <a:latin typeface="Times New Roman" panose="02020603050405020304" pitchFamily="18" charset="0"/>
                          <a:ea typeface="Calibri" panose="020F0502020204030204" pitchFamily="34" charset="0"/>
                          <a:cs typeface="Times New Roman" panose="02020603050405020304" pitchFamily="18" charset="0"/>
                        </a:rPr>
                        <a:t>Daniel Lefebvre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dirty="0" smtClean="0">
                          <a:effectLst/>
                          <a:latin typeface="Times New Roman" panose="02020603050405020304" pitchFamily="18" charset="0"/>
                          <a:ea typeface="Calibri" panose="020F0502020204030204" pitchFamily="34" charset="0"/>
                          <a:cs typeface="Times New Roman" panose="02020603050405020304" pitchFamily="18" charset="0"/>
                        </a:rPr>
                        <a:t>December</a:t>
                      </a:r>
                      <a:r>
                        <a:rPr lang="en-US" sz="1100" baseline="0" dirty="0" smtClean="0">
                          <a:effectLst/>
                          <a:latin typeface="Times New Roman" panose="02020603050405020304" pitchFamily="18" charset="0"/>
                          <a:ea typeface="Calibri" panose="020F0502020204030204" pitchFamily="34" charset="0"/>
                          <a:cs typeface="Times New Roman" panose="02020603050405020304" pitchFamily="18" charset="0"/>
                        </a:rPr>
                        <a:t> 2020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Increased use of Discrimination, Harassment, Retaliation reporting tool</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OSEC Brochures Giveaways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Attendance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15000"/>
                        </a:lnSpc>
                        <a:spcBef>
                          <a:spcPts val="0"/>
                        </a:spcBef>
                        <a:spcAft>
                          <a:spcPts val="0"/>
                        </a:spcAft>
                      </a:pP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Survey</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15000"/>
                        </a:lnSpc>
                        <a:spcBef>
                          <a:spcPts val="0"/>
                        </a:spcBef>
                        <a:spcAft>
                          <a:spcPts val="0"/>
                        </a:spcAft>
                      </a:pP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Tracking </a:t>
                      </a:r>
                      <a:r>
                        <a:rPr lang="en-US" sz="1100" dirty="0" err="1" smtClean="0">
                          <a:effectLst/>
                          <a:latin typeface="Times New Roman" panose="02020603050405020304" pitchFamily="18" charset="0"/>
                          <a:ea typeface="Calibri" panose="020F0502020204030204" pitchFamily="34" charset="0"/>
                          <a:cs typeface="Times New Roman" panose="02020603050405020304" pitchFamily="18" charset="0"/>
                        </a:rPr>
                        <a:t>Maxient</a:t>
                      </a:r>
                      <a:r>
                        <a:rPr lang="en-US" sz="1100" dirty="0" smtClean="0">
                          <a:effectLst/>
                          <a:latin typeface="Times New Roman" panose="02020603050405020304" pitchFamily="18" charset="0"/>
                          <a:ea typeface="Calibri" panose="020F0502020204030204" pitchFamily="34" charset="0"/>
                          <a:cs typeface="Times New Roman" panose="02020603050405020304" pitchFamily="18" charset="0"/>
                        </a:rPr>
                        <a:t> reports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15000"/>
                        </a:lnSpc>
                        <a:spcBef>
                          <a:spcPts val="0"/>
                        </a:spcBef>
                        <a:spcAft>
                          <a:spcPts val="0"/>
                        </a:spcAft>
                      </a:pP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15000"/>
                        </a:lnSpc>
                        <a:spcBef>
                          <a:spcPts val="0"/>
                        </a:spcBef>
                        <a:spcAft>
                          <a:spcPts val="0"/>
                        </a:spcAft>
                      </a:pP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4"/>
                  </a:ext>
                </a:extLst>
              </a:tr>
              <a:tr h="821905">
                <a:tc>
                  <a:txBody>
                    <a:bodyPr/>
                    <a:lstStyle/>
                    <a:p>
                      <a:pPr marL="0" marR="0">
                        <a:lnSpc>
                          <a:spcPct val="115000"/>
                        </a:lnSpc>
                        <a:spcBef>
                          <a:spcPts val="0"/>
                        </a:spcBef>
                        <a:spcAft>
                          <a:spcPts val="0"/>
                        </a:spcAft>
                      </a:pP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1.B. Present at all faculty and staff department/division meetings Glassboro, Camden and Stratford Campuses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OSEC –Monise </a:t>
                      </a:r>
                      <a:r>
                        <a:rPr lang="en-US" sz="1100" dirty="0" smtClean="0">
                          <a:effectLst/>
                          <a:latin typeface="Times New Roman" panose="02020603050405020304" pitchFamily="18" charset="0"/>
                          <a:ea typeface="Calibri" panose="020F0502020204030204" pitchFamily="34" charset="0"/>
                          <a:cs typeface="Times New Roman" panose="02020603050405020304" pitchFamily="18" charset="0"/>
                        </a:rPr>
                        <a:t>Princilus</a:t>
                      </a: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100" dirty="0" smtClean="0">
                          <a:effectLst/>
                          <a:latin typeface="Times New Roman" panose="02020603050405020304" pitchFamily="18" charset="0"/>
                          <a:ea typeface="Calibri" panose="020F0502020204030204" pitchFamily="34" charset="0"/>
                          <a:cs typeface="Times New Roman" panose="02020603050405020304" pitchFamily="18" charset="0"/>
                        </a:rPr>
                        <a:t>Daniel Lefebvre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dirty="0" smtClean="0">
                          <a:effectLst/>
                          <a:latin typeface="Times New Roman" panose="02020603050405020304" pitchFamily="18" charset="0"/>
                          <a:ea typeface="Calibri" panose="020F0502020204030204" pitchFamily="34" charset="0"/>
                          <a:cs typeface="Times New Roman" panose="02020603050405020304" pitchFamily="18" charset="0"/>
                        </a:rPr>
                        <a:t>January 2021</a:t>
                      </a:r>
                      <a:r>
                        <a:rPr lang="en-US" sz="1100" baseline="0" dirty="0" smtClean="0">
                          <a:effectLst/>
                          <a:latin typeface="Times New Roman" panose="02020603050405020304" pitchFamily="18" charset="0"/>
                          <a:ea typeface="Calibri" panose="020F0502020204030204" pitchFamily="34" charset="0"/>
                          <a:cs typeface="Times New Roman" panose="02020603050405020304" pitchFamily="18" charset="0"/>
                        </a:rPr>
                        <a:t> –December 2021</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15000"/>
                        </a:lnSpc>
                        <a:spcBef>
                          <a:spcPts val="0"/>
                        </a:spcBef>
                        <a:spcAft>
                          <a:spcPts val="0"/>
                        </a:spcAft>
                      </a:pP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latin typeface="Times New Roman" panose="02020603050405020304" pitchFamily="18" charset="0"/>
                          <a:ea typeface="Calibri" panose="020F0502020204030204" pitchFamily="34" charset="0"/>
                          <a:cs typeface="Times New Roman" panose="02020603050405020304" pitchFamily="18" charset="0"/>
                        </a:rPr>
                        <a:t>Increased use of Discrimination, Harassment, Retaliation reporting tool</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OSEC Brochures, Giveaways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Attendance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15000"/>
                        </a:lnSpc>
                        <a:spcBef>
                          <a:spcPts val="0"/>
                        </a:spcBef>
                        <a:spcAft>
                          <a:spcPts val="0"/>
                        </a:spcAft>
                      </a:pP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Survey</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15000"/>
                        </a:lnSpc>
                        <a:spcBef>
                          <a:spcPts val="0"/>
                        </a:spcBef>
                        <a:spcAft>
                          <a:spcPts val="0"/>
                        </a:spcAft>
                      </a:pP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Tracking </a:t>
                      </a:r>
                      <a:r>
                        <a:rPr lang="en-US" sz="1100" dirty="0" err="1" smtClean="0">
                          <a:effectLst/>
                          <a:latin typeface="Times New Roman" panose="02020603050405020304" pitchFamily="18" charset="0"/>
                          <a:ea typeface="Calibri" panose="020F0502020204030204" pitchFamily="34" charset="0"/>
                          <a:cs typeface="Times New Roman" panose="02020603050405020304" pitchFamily="18" charset="0"/>
                        </a:rPr>
                        <a:t>Maxient</a:t>
                      </a:r>
                      <a:r>
                        <a:rPr lang="en-US" sz="1100" dirty="0" smtClean="0">
                          <a:effectLst/>
                          <a:latin typeface="Times New Roman" panose="02020603050405020304" pitchFamily="18" charset="0"/>
                          <a:ea typeface="Calibri" panose="020F0502020204030204" pitchFamily="34" charset="0"/>
                          <a:cs typeface="Times New Roman" panose="02020603050405020304" pitchFamily="18" charset="0"/>
                        </a:rPr>
                        <a:t> reports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15000"/>
                        </a:lnSpc>
                        <a:spcBef>
                          <a:spcPts val="0"/>
                        </a:spcBef>
                        <a:spcAft>
                          <a:spcPts val="0"/>
                        </a:spcAft>
                      </a:pP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5"/>
                  </a:ext>
                </a:extLst>
              </a:tr>
              <a:tr h="821905">
                <a:tc>
                  <a:txBody>
                    <a:bodyPr/>
                    <a:lstStyle/>
                    <a:p>
                      <a:pPr marL="0" marR="0">
                        <a:lnSpc>
                          <a:spcPct val="115000"/>
                        </a:lnSpc>
                        <a:spcBef>
                          <a:spcPts val="0"/>
                        </a:spcBef>
                        <a:spcAft>
                          <a:spcPts val="0"/>
                        </a:spcAft>
                      </a:pPr>
                      <a:r>
                        <a:rPr lang="en-US" sz="1100">
                          <a:effectLst/>
                          <a:latin typeface="Times New Roman" panose="02020603050405020304" pitchFamily="18" charset="0"/>
                          <a:ea typeface="Calibri" panose="020F0502020204030204" pitchFamily="34" charset="0"/>
                          <a:cs typeface="Times New Roman" panose="02020603050405020304" pitchFamily="18" charset="0"/>
                        </a:rPr>
                        <a:t>1.C. Develop a video on bias and ways to report. Video can be used at orientation sessions and placed on OSEC website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OSEC- </a:t>
                      </a:r>
                      <a:r>
                        <a:rPr lang="en-US" sz="1100" dirty="0" err="1">
                          <a:effectLst/>
                          <a:latin typeface="Times New Roman" panose="02020603050405020304" pitchFamily="18" charset="0"/>
                          <a:ea typeface="Calibri" panose="020F0502020204030204" pitchFamily="34" charset="0"/>
                          <a:cs typeface="Times New Roman" panose="02020603050405020304" pitchFamily="18" charset="0"/>
                        </a:rPr>
                        <a:t>Monise</a:t>
                      </a: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100" dirty="0" err="1">
                          <a:effectLst/>
                          <a:latin typeface="Times New Roman" panose="02020603050405020304" pitchFamily="18" charset="0"/>
                          <a:ea typeface="Calibri" panose="020F0502020204030204" pitchFamily="34" charset="0"/>
                          <a:cs typeface="Times New Roman" panose="02020603050405020304" pitchFamily="18" charset="0"/>
                        </a:rPr>
                        <a:t>Princilus</a:t>
                      </a: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 Margie Viggiano</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May </a:t>
                      </a:r>
                      <a:r>
                        <a:rPr lang="en-US" sz="1100" dirty="0" smtClean="0">
                          <a:effectLst/>
                          <a:latin typeface="Times New Roman" panose="02020603050405020304" pitchFamily="18" charset="0"/>
                          <a:ea typeface="Calibri" panose="020F0502020204030204" pitchFamily="34" charset="0"/>
                          <a:cs typeface="Times New Roman" panose="02020603050405020304" pitchFamily="18" charset="0"/>
                        </a:rPr>
                        <a:t>2022</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Increased use of Discrimination, Harassment, Retaliation reporting tool</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15000"/>
                        </a:lnSpc>
                        <a:spcBef>
                          <a:spcPts val="0"/>
                        </a:spcBef>
                        <a:spcAft>
                          <a:spcPts val="0"/>
                        </a:spcAft>
                      </a:pP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Collaboration with RTF/Public Relations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Monitor website views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15000"/>
                        </a:lnSpc>
                        <a:spcBef>
                          <a:spcPts val="0"/>
                        </a:spcBef>
                        <a:spcAft>
                          <a:spcPts val="0"/>
                        </a:spcAft>
                      </a:pPr>
                      <a:r>
                        <a:rPr lang="en-US" sz="1100" dirty="0" smtClean="0">
                          <a:effectLst/>
                          <a:latin typeface="Times New Roman" panose="02020603050405020304" pitchFamily="18" charset="0"/>
                          <a:ea typeface="Calibri" panose="020F0502020204030204" pitchFamily="34" charset="0"/>
                          <a:cs typeface="Times New Roman" panose="02020603050405020304" pitchFamily="18" charset="0"/>
                        </a:rPr>
                        <a:t>Tracking </a:t>
                      </a:r>
                      <a:r>
                        <a:rPr lang="en-US" sz="1100" dirty="0" err="1" smtClean="0">
                          <a:effectLst/>
                          <a:latin typeface="Times New Roman" panose="02020603050405020304" pitchFamily="18" charset="0"/>
                          <a:ea typeface="Calibri" panose="020F0502020204030204" pitchFamily="34" charset="0"/>
                          <a:cs typeface="Times New Roman" panose="02020603050405020304" pitchFamily="18" charset="0"/>
                        </a:rPr>
                        <a:t>Maxient</a:t>
                      </a:r>
                      <a:r>
                        <a:rPr lang="en-US" sz="11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reports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15000"/>
                        </a:lnSpc>
                        <a:spcBef>
                          <a:spcPts val="0"/>
                        </a:spcBef>
                        <a:spcAft>
                          <a:spcPts val="0"/>
                        </a:spcAft>
                      </a:pP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31060960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0" y="1005016"/>
            <a:ext cx="11404600" cy="586184"/>
          </a:xfrm>
        </p:spPr>
        <p:txBody>
          <a:bodyPr/>
          <a:lstStyle/>
          <a:p>
            <a:r>
              <a:rPr lang="en-US" dirty="0" smtClean="0">
                <a:latin typeface="Times New Roman" panose="02020603050405020304" pitchFamily="18" charset="0"/>
                <a:cs typeface="Times New Roman" panose="02020603050405020304" pitchFamily="18" charset="0"/>
              </a:rPr>
              <a:t>Reflection </a:t>
            </a:r>
            <a:r>
              <a:rPr lang="en-US" dirty="0">
                <a:latin typeface="Times New Roman" panose="02020603050405020304" pitchFamily="18" charset="0"/>
                <a:cs typeface="Times New Roman" panose="02020603050405020304" pitchFamily="18" charset="0"/>
              </a:rPr>
              <a:t>Questions</a:t>
            </a:r>
          </a:p>
        </p:txBody>
      </p:sp>
      <p:sp>
        <p:nvSpPr>
          <p:cNvPr id="3" name="Content Placeholder 2"/>
          <p:cNvSpPr>
            <a:spLocks noGrp="1"/>
          </p:cNvSpPr>
          <p:nvPr>
            <p:ph idx="1"/>
          </p:nvPr>
        </p:nvSpPr>
        <p:spPr/>
        <p:txBody>
          <a:bodyPr/>
          <a:lstStyle/>
          <a:p>
            <a:r>
              <a:rPr lang="en-US" b="1" dirty="0" smtClean="0">
                <a:latin typeface="Times New Roman" panose="02020603050405020304" pitchFamily="18" charset="0"/>
                <a:cs typeface="Times New Roman" panose="02020603050405020304" pitchFamily="18" charset="0"/>
              </a:rPr>
              <a:t>To </a:t>
            </a:r>
            <a:r>
              <a:rPr lang="en-US" b="1" dirty="0">
                <a:latin typeface="Times New Roman" panose="02020603050405020304" pitchFamily="18" charset="0"/>
                <a:cs typeface="Times New Roman" panose="02020603050405020304" pitchFamily="18" charset="0"/>
              </a:rPr>
              <a:t>Be Considered and Addressed Overall and/or per Initiative</a:t>
            </a:r>
            <a:r>
              <a:rPr lang="en-US" b="1" dirty="0" smtClean="0">
                <a:latin typeface="Times New Roman" panose="02020603050405020304" pitchFamily="18" charset="0"/>
                <a:cs typeface="Times New Roman" panose="02020603050405020304" pitchFamily="18" charset="0"/>
              </a:rPr>
              <a:t>:</a:t>
            </a:r>
          </a:p>
          <a:p>
            <a:pPr marL="91440" indent="0">
              <a:buNone/>
            </a:pPr>
            <a:endParaRPr lang="en-US" b="1" dirty="0">
              <a:latin typeface="Times New Roman" panose="02020603050405020304" pitchFamily="18" charset="0"/>
              <a:cs typeface="Times New Roman" panose="02020603050405020304" pitchFamily="18" charset="0"/>
            </a:endParaRPr>
          </a:p>
          <a:p>
            <a:pPr marL="548640" lvl="1" indent="0">
              <a:buNone/>
            </a:pPr>
            <a:r>
              <a:rPr lang="en-US" dirty="0">
                <a:latin typeface="Times New Roman" panose="02020603050405020304" pitchFamily="18" charset="0"/>
                <a:cs typeface="Times New Roman" panose="02020603050405020304" pitchFamily="18" charset="0"/>
              </a:rPr>
              <a:t>1. What are the goals, target populations and objectives? </a:t>
            </a:r>
          </a:p>
          <a:p>
            <a:pPr marL="548640" lvl="1" indent="0">
              <a:buNone/>
            </a:pPr>
            <a:r>
              <a:rPr lang="en-US" dirty="0">
                <a:latin typeface="Times New Roman" panose="02020603050405020304" pitchFamily="18" charset="0"/>
                <a:cs typeface="Times New Roman" panose="02020603050405020304" pitchFamily="18" charset="0"/>
              </a:rPr>
              <a:t>2. What are the top 3-4 results you hope this initiative achieves as it relates to DEI</a:t>
            </a:r>
            <a:r>
              <a:rPr lang="en-US" dirty="0" smtClean="0">
                <a:latin typeface="Times New Roman" panose="02020603050405020304" pitchFamily="18" charset="0"/>
                <a:cs typeface="Times New Roman" panose="02020603050405020304" pitchFamily="18" charset="0"/>
              </a:rPr>
              <a:t>?</a:t>
            </a:r>
          </a:p>
          <a:p>
            <a:pPr marL="548640" lvl="1" indent="0">
              <a:buNone/>
            </a:pPr>
            <a:r>
              <a:rPr lang="en-US" dirty="0" smtClean="0">
                <a:latin typeface="Times New Roman" panose="02020603050405020304" pitchFamily="18" charset="0"/>
                <a:cs typeface="Times New Roman" panose="02020603050405020304" pitchFamily="18" charset="0"/>
              </a:rPr>
              <a:t>3</a:t>
            </a:r>
            <a:r>
              <a:rPr lang="en-US" dirty="0">
                <a:latin typeface="Times New Roman" panose="02020603050405020304" pitchFamily="18" charset="0"/>
                <a:cs typeface="Times New Roman" panose="02020603050405020304" pitchFamily="18" charset="0"/>
              </a:rPr>
              <a:t>. How will you know you achieved project results?</a:t>
            </a:r>
          </a:p>
          <a:p>
            <a:pPr marL="548640" lvl="1" indent="0">
              <a:buNone/>
            </a:pPr>
            <a:r>
              <a:rPr lang="en-US" dirty="0">
                <a:latin typeface="Times New Roman" panose="02020603050405020304" pitchFamily="18" charset="0"/>
                <a:cs typeface="Times New Roman" panose="02020603050405020304" pitchFamily="18" charset="0"/>
              </a:rPr>
              <a:t>4. What organizational capacities and data sources are needed / available to implement the initiatives?</a:t>
            </a:r>
          </a:p>
          <a:p>
            <a:pPr marL="548640" lvl="1" indent="0">
              <a:buNone/>
            </a:pPr>
            <a:r>
              <a:rPr lang="en-US" dirty="0">
                <a:latin typeface="Times New Roman" panose="02020603050405020304" pitchFamily="18" charset="0"/>
                <a:cs typeface="Times New Roman" panose="02020603050405020304" pitchFamily="18" charset="0"/>
              </a:rPr>
              <a:t>5. Is the initiative implemented as per the plan to address goals and objectives?</a:t>
            </a:r>
          </a:p>
          <a:p>
            <a:pPr marL="548640" lvl="1" indent="0">
              <a:buNone/>
            </a:pPr>
            <a:r>
              <a:rPr lang="en-US" dirty="0">
                <a:latin typeface="Times New Roman" panose="02020603050405020304" pitchFamily="18" charset="0"/>
                <a:cs typeface="Times New Roman" panose="02020603050405020304" pitchFamily="18" charset="0"/>
              </a:rPr>
              <a:t>6. How well is the initiative meeting the goals and objectives?</a:t>
            </a:r>
          </a:p>
          <a:p>
            <a:pPr marL="548640" lvl="1" indent="0">
              <a:buNone/>
            </a:pPr>
            <a:r>
              <a:rPr lang="en-US" dirty="0">
                <a:latin typeface="Times New Roman" panose="02020603050405020304" pitchFamily="18" charset="0"/>
                <a:cs typeface="Times New Roman" panose="02020603050405020304" pitchFamily="18" charset="0"/>
              </a:rPr>
              <a:t>7. How will continuous quality improvement strategies be included?</a:t>
            </a:r>
          </a:p>
          <a:p>
            <a:pPr marL="548640" lvl="1" indent="0">
              <a:buNone/>
            </a:pPr>
            <a:r>
              <a:rPr lang="en-US" dirty="0">
                <a:latin typeface="Times New Roman" panose="02020603050405020304" pitchFamily="18" charset="0"/>
                <a:cs typeface="Times New Roman" panose="02020603050405020304" pitchFamily="18" charset="0"/>
              </a:rPr>
              <a:t>8. How will the initiatives be sustained? </a:t>
            </a:r>
          </a:p>
          <a:p>
            <a:endParaRPr lang="en-US" dirty="0"/>
          </a:p>
        </p:txBody>
      </p:sp>
    </p:spTree>
    <p:extLst>
      <p:ext uri="{BB962C8B-B14F-4D97-AF65-F5344CB8AC3E}">
        <p14:creationId xmlns:p14="http://schemas.microsoft.com/office/powerpoint/2010/main" val="319101633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1"/>
          </p:nvPr>
        </p:nvSpPr>
        <p:spPr>
          <a:xfrm>
            <a:off x="6153665" y="1207167"/>
            <a:ext cx="5445554" cy="5259533"/>
          </a:xfrm>
        </p:spPr>
        <p:txBody>
          <a:bodyPr/>
          <a:lstStyle/>
          <a:p>
            <a:r>
              <a:rPr lang="en-US" b="1" dirty="0" smtClean="0">
                <a:latin typeface="Times New Roman" panose="02020603050405020304" pitchFamily="18" charset="0"/>
                <a:cs typeface="Times New Roman" panose="02020603050405020304" pitchFamily="18" charset="0"/>
              </a:rPr>
              <a:t>Rohrer </a:t>
            </a:r>
            <a:r>
              <a:rPr lang="en-US" b="1" dirty="0">
                <a:latin typeface="Times New Roman" panose="02020603050405020304" pitchFamily="18" charset="0"/>
                <a:cs typeface="Times New Roman" panose="02020603050405020304" pitchFamily="18" charset="0"/>
              </a:rPr>
              <a:t>College of </a:t>
            </a:r>
            <a:r>
              <a:rPr lang="en-US" b="1" dirty="0" smtClean="0">
                <a:latin typeface="Times New Roman" panose="02020603050405020304" pitchFamily="18" charset="0"/>
                <a:cs typeface="Times New Roman" panose="02020603050405020304" pitchFamily="18" charset="0"/>
              </a:rPr>
              <a:t>Business</a:t>
            </a:r>
          </a:p>
          <a:p>
            <a:r>
              <a:rPr lang="en-US" b="1" dirty="0" smtClean="0">
                <a:latin typeface="Times New Roman" panose="02020603050405020304" pitchFamily="18" charset="0"/>
                <a:cs typeface="Times New Roman" panose="02020603050405020304" pitchFamily="18" charset="0"/>
              </a:rPr>
              <a:t>College of Communication and Creative Arts</a:t>
            </a:r>
          </a:p>
          <a:p>
            <a:r>
              <a:rPr lang="en-US" b="1" dirty="0" smtClean="0">
                <a:latin typeface="Times New Roman" panose="02020603050405020304" pitchFamily="18" charset="0"/>
                <a:cs typeface="Times New Roman" panose="02020603050405020304" pitchFamily="18" charset="0"/>
              </a:rPr>
              <a:t>College of Education</a:t>
            </a:r>
          </a:p>
          <a:p>
            <a:r>
              <a:rPr lang="en-US" b="1" dirty="0" smtClean="0">
                <a:latin typeface="Times New Roman" panose="02020603050405020304" pitchFamily="18" charset="0"/>
                <a:cs typeface="Times New Roman" panose="02020603050405020304" pitchFamily="18" charset="0"/>
              </a:rPr>
              <a:t>Henry M. Rowan College of Engineering</a:t>
            </a:r>
          </a:p>
          <a:p>
            <a:r>
              <a:rPr lang="en-US" b="1" dirty="0" smtClean="0">
                <a:latin typeface="Times New Roman" panose="02020603050405020304" pitchFamily="18" charset="0"/>
                <a:cs typeface="Times New Roman" panose="02020603050405020304" pitchFamily="18" charset="0"/>
              </a:rPr>
              <a:t>College of Humanities and Social Sciences</a:t>
            </a:r>
          </a:p>
          <a:p>
            <a:r>
              <a:rPr lang="en-US" b="1" dirty="0" smtClean="0">
                <a:latin typeface="Times New Roman" panose="02020603050405020304" pitchFamily="18" charset="0"/>
                <a:cs typeface="Times New Roman" panose="02020603050405020304" pitchFamily="18" charset="0"/>
              </a:rPr>
              <a:t>College of Performing Arts</a:t>
            </a:r>
          </a:p>
          <a:p>
            <a:r>
              <a:rPr lang="en-US" b="1" dirty="0" smtClean="0">
                <a:latin typeface="Times New Roman" panose="02020603050405020304" pitchFamily="18" charset="0"/>
                <a:cs typeface="Times New Roman" panose="02020603050405020304" pitchFamily="18" charset="0"/>
              </a:rPr>
              <a:t>School of Earth and Environment</a:t>
            </a:r>
          </a:p>
          <a:p>
            <a:r>
              <a:rPr lang="en-US" b="1" dirty="0" smtClean="0">
                <a:solidFill>
                  <a:srgbClr val="59280F"/>
                </a:solidFill>
                <a:latin typeface="Times New Roman" panose="02020603050405020304" pitchFamily="18" charset="0"/>
                <a:cs typeface="Times New Roman" panose="02020603050405020304" pitchFamily="18" charset="0"/>
              </a:rPr>
              <a:t>Graduate School of Biomedical Sciences</a:t>
            </a:r>
          </a:p>
          <a:p>
            <a:r>
              <a:rPr lang="en-US" b="1" dirty="0" smtClean="0">
                <a:solidFill>
                  <a:srgbClr val="59280F"/>
                </a:solidFill>
                <a:latin typeface="Times New Roman" panose="02020603050405020304" pitchFamily="18" charset="0"/>
                <a:cs typeface="Times New Roman" panose="02020603050405020304" pitchFamily="18" charset="0"/>
              </a:rPr>
              <a:t>Cooper Medical </a:t>
            </a:r>
            <a:r>
              <a:rPr lang="en-US" b="1" dirty="0" smtClean="0">
                <a:latin typeface="Times New Roman" panose="02020603050405020304" pitchFamily="18" charset="0"/>
                <a:cs typeface="Times New Roman" panose="02020603050405020304" pitchFamily="18" charset="0"/>
              </a:rPr>
              <a:t>School of Rowan University</a:t>
            </a:r>
          </a:p>
          <a:p>
            <a:r>
              <a:rPr lang="en-US" b="1" dirty="0" smtClean="0">
                <a:latin typeface="Times New Roman" panose="02020603050405020304" pitchFamily="18" charset="0"/>
                <a:cs typeface="Times New Roman" panose="02020603050405020304" pitchFamily="18" charset="0"/>
              </a:rPr>
              <a:t>Rowan University School of Osteopathic Medicine</a:t>
            </a:r>
          </a:p>
          <a:p>
            <a:r>
              <a:rPr lang="en-US" b="1" dirty="0" smtClean="0">
                <a:latin typeface="Times New Roman" panose="02020603050405020304" pitchFamily="18" charset="0"/>
                <a:cs typeface="Times New Roman" panose="02020603050405020304" pitchFamily="18" charset="0"/>
              </a:rPr>
              <a:t>Honors College</a:t>
            </a:r>
          </a:p>
          <a:p>
            <a:r>
              <a:rPr lang="en-US" b="1" dirty="0" smtClean="0">
                <a:latin typeface="Times New Roman" panose="02020603050405020304" pitchFamily="18" charset="0"/>
                <a:cs typeface="Times New Roman" panose="02020603050405020304" pitchFamily="18" charset="0"/>
              </a:rPr>
              <a:t>College of Science and Math</a:t>
            </a:r>
            <a:endParaRPr lang="en-US" b="1" dirty="0">
              <a:latin typeface="Times New Roman" panose="02020603050405020304" pitchFamily="18" charset="0"/>
              <a:cs typeface="Times New Roman" panose="02020603050405020304" pitchFamily="18" charset="0"/>
            </a:endParaRPr>
          </a:p>
        </p:txBody>
      </p:sp>
      <p:sp>
        <p:nvSpPr>
          <p:cNvPr id="7" name="Content Placeholder 6"/>
          <p:cNvSpPr>
            <a:spLocks noGrp="1"/>
          </p:cNvSpPr>
          <p:nvPr>
            <p:ph sz="half" idx="2"/>
          </p:nvPr>
        </p:nvSpPr>
        <p:spPr>
          <a:xfrm>
            <a:off x="433516" y="1207168"/>
            <a:ext cx="5794289" cy="5259533"/>
          </a:xfrm>
        </p:spPr>
        <p:txBody>
          <a:bodyPr/>
          <a:lstStyle/>
          <a:p>
            <a:r>
              <a:rPr lang="en-US" sz="1600" b="1" dirty="0">
                <a:latin typeface="Times New Roman" panose="02020603050405020304" pitchFamily="18" charset="0"/>
                <a:cs typeface="Times New Roman" panose="02020603050405020304" pitchFamily="18" charset="0"/>
              </a:rPr>
              <a:t>Division of Student Affairs: </a:t>
            </a:r>
            <a:r>
              <a:rPr lang="en-US" sz="1600" dirty="0">
                <a:latin typeface="Times New Roman" panose="02020603050405020304" pitchFamily="18" charset="0"/>
                <a:cs typeface="Times New Roman" panose="02020603050405020304" pitchFamily="18" charset="0"/>
              </a:rPr>
              <a:t>https://sites.rowan.edu/studentaffairs/about/contact-us.html</a:t>
            </a:r>
          </a:p>
          <a:p>
            <a:r>
              <a:rPr lang="en-US" sz="1600" b="1" dirty="0">
                <a:latin typeface="Times New Roman" panose="02020603050405020304" pitchFamily="18" charset="0"/>
                <a:cs typeface="Times New Roman" panose="02020603050405020304" pitchFamily="18" charset="0"/>
              </a:rPr>
              <a:t>Division of DEI: </a:t>
            </a:r>
            <a:r>
              <a:rPr lang="en-US" sz="1600" dirty="0">
                <a:latin typeface="Times New Roman" panose="02020603050405020304" pitchFamily="18" charset="0"/>
                <a:cs typeface="Times New Roman" panose="02020603050405020304" pitchFamily="18" charset="0"/>
                <a:hlinkClick r:id="rId2"/>
              </a:rPr>
              <a:t>https://</a:t>
            </a:r>
            <a:r>
              <a:rPr lang="en-US" sz="1600" dirty="0" smtClean="0">
                <a:latin typeface="Times New Roman" panose="02020603050405020304" pitchFamily="18" charset="0"/>
                <a:cs typeface="Times New Roman" panose="02020603050405020304" pitchFamily="18" charset="0"/>
                <a:hlinkClick r:id="rId2"/>
              </a:rPr>
              <a:t>sites.rowan.edu/diversity-equity-inclusion/departments/index.html</a:t>
            </a:r>
            <a:endParaRPr lang="en-US" sz="1600" dirty="0" smtClean="0">
              <a:latin typeface="Times New Roman" panose="02020603050405020304" pitchFamily="18" charset="0"/>
              <a:cs typeface="Times New Roman" panose="02020603050405020304" pitchFamily="18" charset="0"/>
            </a:endParaRPr>
          </a:p>
          <a:p>
            <a:r>
              <a:rPr lang="en-US" sz="1600" b="1" dirty="0" smtClean="0">
                <a:latin typeface="Times New Roman" panose="02020603050405020304" pitchFamily="18" charset="0"/>
                <a:cs typeface="Times New Roman" panose="02020603050405020304" pitchFamily="18" charset="0"/>
              </a:rPr>
              <a:t>Division of Academic Affairs </a:t>
            </a:r>
            <a:endParaRPr lang="en-US" sz="1600" b="1" dirty="0">
              <a:latin typeface="Times New Roman" panose="02020603050405020304" pitchFamily="18" charset="0"/>
              <a:cs typeface="Times New Roman" panose="02020603050405020304" pitchFamily="18" charset="0"/>
            </a:endParaRPr>
          </a:p>
          <a:p>
            <a:r>
              <a:rPr lang="en-US" sz="1600" b="1" dirty="0" smtClean="0">
                <a:latin typeface="Times New Roman" panose="02020603050405020304" pitchFamily="18" charset="0"/>
                <a:cs typeface="Times New Roman" panose="02020603050405020304" pitchFamily="18" charset="0"/>
              </a:rPr>
              <a:t>Facilities </a:t>
            </a:r>
            <a:r>
              <a:rPr lang="en-US" sz="1600" b="1" dirty="0">
                <a:latin typeface="Times New Roman" panose="02020603050405020304" pitchFamily="18" charset="0"/>
                <a:cs typeface="Times New Roman" panose="02020603050405020304" pitchFamily="18" charset="0"/>
              </a:rPr>
              <a:t>and Operations</a:t>
            </a:r>
          </a:p>
          <a:p>
            <a:r>
              <a:rPr lang="en-US" sz="1600" b="1" dirty="0">
                <a:latin typeface="Times New Roman" panose="02020603050405020304" pitchFamily="18" charset="0"/>
                <a:cs typeface="Times New Roman" panose="02020603050405020304" pitchFamily="18" charset="0"/>
              </a:rPr>
              <a:t>Public Safety</a:t>
            </a:r>
          </a:p>
          <a:p>
            <a:r>
              <a:rPr lang="en-US" sz="1600" b="1" dirty="0">
                <a:solidFill>
                  <a:schemeClr val="tx2"/>
                </a:solidFill>
                <a:latin typeface="Times New Roman" panose="02020603050405020304" pitchFamily="18" charset="0"/>
                <a:cs typeface="Times New Roman" panose="02020603050405020304" pitchFamily="18" charset="0"/>
              </a:rPr>
              <a:t>University Relations</a:t>
            </a:r>
          </a:p>
          <a:p>
            <a:r>
              <a:rPr lang="en-US" sz="1600" b="1" dirty="0">
                <a:latin typeface="Times New Roman" panose="02020603050405020304" pitchFamily="18" charset="0"/>
                <a:cs typeface="Times New Roman" panose="02020603050405020304" pitchFamily="18" charset="0"/>
              </a:rPr>
              <a:t>Human Resources</a:t>
            </a:r>
          </a:p>
          <a:p>
            <a:r>
              <a:rPr lang="en-US" sz="1600" b="1" dirty="0">
                <a:latin typeface="Times New Roman" panose="02020603050405020304" pitchFamily="18" charset="0"/>
                <a:cs typeface="Times New Roman" panose="02020603050405020304" pitchFamily="18" charset="0"/>
              </a:rPr>
              <a:t>Information Resources and Technology</a:t>
            </a:r>
          </a:p>
          <a:p>
            <a:r>
              <a:rPr lang="en-US" sz="1600" b="1" dirty="0">
                <a:latin typeface="Times New Roman" panose="02020603050405020304" pitchFamily="18" charset="0"/>
                <a:cs typeface="Times New Roman" panose="02020603050405020304" pitchFamily="18" charset="0"/>
              </a:rPr>
              <a:t>University </a:t>
            </a:r>
            <a:r>
              <a:rPr lang="en-US" sz="1600" b="1" dirty="0" smtClean="0">
                <a:latin typeface="Times New Roman" panose="02020603050405020304" pitchFamily="18" charset="0"/>
                <a:cs typeface="Times New Roman" panose="02020603050405020304" pitchFamily="18" charset="0"/>
              </a:rPr>
              <a:t>Advancement/Alumni Relations</a:t>
            </a:r>
            <a:endParaRPr lang="en-US" sz="1600" b="1" dirty="0">
              <a:latin typeface="Times New Roman" panose="02020603050405020304" pitchFamily="18" charset="0"/>
              <a:cs typeface="Times New Roman" panose="02020603050405020304" pitchFamily="18" charset="0"/>
            </a:endParaRPr>
          </a:p>
          <a:p>
            <a:r>
              <a:rPr lang="en-US" sz="1600" b="1" dirty="0" smtClean="0">
                <a:latin typeface="Times New Roman" panose="02020603050405020304" pitchFamily="18" charset="0"/>
                <a:cs typeface="Times New Roman" panose="02020603050405020304" pitchFamily="18" charset="0"/>
              </a:rPr>
              <a:t>Division of Research</a:t>
            </a:r>
            <a:endParaRPr lang="en-US" sz="1600" b="1" dirty="0">
              <a:latin typeface="Times New Roman" panose="02020603050405020304" pitchFamily="18" charset="0"/>
              <a:cs typeface="Times New Roman" panose="02020603050405020304" pitchFamily="18" charset="0"/>
            </a:endParaRPr>
          </a:p>
          <a:p>
            <a:r>
              <a:rPr lang="en-US" sz="1600" b="1" dirty="0">
                <a:latin typeface="Times New Roman" panose="02020603050405020304" pitchFamily="18" charset="0"/>
                <a:cs typeface="Times New Roman" panose="02020603050405020304" pitchFamily="18" charset="0"/>
              </a:rPr>
              <a:t>General </a:t>
            </a:r>
            <a:r>
              <a:rPr lang="en-US" sz="1600" b="1" dirty="0" smtClean="0">
                <a:latin typeface="Times New Roman" panose="02020603050405020304" pitchFamily="18" charset="0"/>
                <a:cs typeface="Times New Roman" panose="02020603050405020304" pitchFamily="18" charset="0"/>
              </a:rPr>
              <a:t>Counsel’s Office</a:t>
            </a:r>
            <a:endParaRPr lang="en-US" sz="1600" b="1" dirty="0">
              <a:latin typeface="Times New Roman" panose="02020603050405020304" pitchFamily="18" charset="0"/>
              <a:cs typeface="Times New Roman" panose="02020603050405020304" pitchFamily="18" charset="0"/>
            </a:endParaRPr>
          </a:p>
          <a:p>
            <a:r>
              <a:rPr lang="en-US" sz="1600" b="1" dirty="0">
                <a:latin typeface="Times New Roman" panose="02020603050405020304" pitchFamily="18" charset="0"/>
                <a:cs typeface="Times New Roman" panose="02020603050405020304" pitchFamily="18" charset="0"/>
              </a:rPr>
              <a:t>Budget and </a:t>
            </a:r>
            <a:r>
              <a:rPr lang="en-US" sz="1600" b="1" dirty="0" smtClean="0">
                <a:latin typeface="Times New Roman" panose="02020603050405020304" pitchFamily="18" charset="0"/>
                <a:cs typeface="Times New Roman" panose="02020603050405020304" pitchFamily="18" charset="0"/>
              </a:rPr>
              <a:t>Finance</a:t>
            </a:r>
          </a:p>
          <a:p>
            <a:r>
              <a:rPr lang="en-US" sz="1600" b="1" dirty="0" smtClean="0">
                <a:latin typeface="Times New Roman" panose="02020603050405020304" pitchFamily="18" charset="0"/>
                <a:cs typeface="Times New Roman" panose="02020603050405020304" pitchFamily="18" charset="0"/>
              </a:rPr>
              <a:t>Athletics</a:t>
            </a:r>
            <a:endParaRPr lang="en-US" sz="1600" dirty="0"/>
          </a:p>
          <a:p>
            <a:r>
              <a:rPr lang="en-US" sz="1600" b="1" dirty="0" smtClean="0">
                <a:latin typeface="Times New Roman" panose="02020603050405020304" pitchFamily="18" charset="0"/>
                <a:cs typeface="Times New Roman" panose="02020603050405020304" pitchFamily="18" charset="0"/>
              </a:rPr>
              <a:t>Library Services </a:t>
            </a:r>
            <a:endParaRPr lang="en-US" sz="1600" b="1" dirty="0">
              <a:latin typeface="Times New Roman" panose="02020603050405020304" pitchFamily="18" charset="0"/>
              <a:cs typeface="Times New Roman" panose="02020603050405020304" pitchFamily="18" charset="0"/>
            </a:endParaRPr>
          </a:p>
          <a:p>
            <a:endParaRPr lang="en-US" sz="1600" dirty="0"/>
          </a:p>
          <a:p>
            <a:endParaRPr lang="en-US" dirty="0"/>
          </a:p>
        </p:txBody>
      </p:sp>
      <p:sp>
        <p:nvSpPr>
          <p:cNvPr id="3" name="Title 2"/>
          <p:cNvSpPr>
            <a:spLocks noGrp="1"/>
          </p:cNvSpPr>
          <p:nvPr>
            <p:ph type="title"/>
          </p:nvPr>
        </p:nvSpPr>
        <p:spPr>
          <a:xfrm>
            <a:off x="647700" y="495301"/>
            <a:ext cx="11404600" cy="542668"/>
          </a:xfrm>
        </p:spPr>
        <p:txBody>
          <a:bodyPr/>
          <a:lstStyle/>
          <a:p>
            <a:pPr algn="ctr"/>
            <a:r>
              <a:rPr lang="en-US" dirty="0" smtClean="0">
                <a:latin typeface="Times New Roman" panose="02020603050405020304" pitchFamily="18" charset="0"/>
                <a:cs typeface="Times New Roman" panose="02020603050405020304" pitchFamily="18" charset="0"/>
              </a:rPr>
              <a:t>Council Representative Responsibilities </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9102402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0" y="939114"/>
            <a:ext cx="11404600" cy="652086"/>
          </a:xfrm>
        </p:spPr>
        <p:txBody>
          <a:bodyPr/>
          <a:lstStyle/>
          <a:p>
            <a:r>
              <a:rPr lang="en-US" dirty="0" smtClean="0">
                <a:latin typeface="Times New Roman" panose="02020603050405020304" pitchFamily="18" charset="0"/>
                <a:cs typeface="Times New Roman" panose="02020603050405020304" pitchFamily="18" charset="0"/>
              </a:rPr>
              <a:t>Benchmark Reporting Dates </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03654" y="1828799"/>
            <a:ext cx="11648646" cy="4664073"/>
          </a:xfrm>
        </p:spPr>
        <p:txBody>
          <a:bodyPr/>
          <a:lstStyle/>
          <a:p>
            <a:pPr lvl="0"/>
            <a:r>
              <a:rPr lang="en-US" dirty="0">
                <a:latin typeface="Times New Roman" panose="02020603050405020304" pitchFamily="18" charset="0"/>
                <a:cs typeface="Times New Roman" panose="02020603050405020304" pitchFamily="18" charset="0"/>
              </a:rPr>
              <a:t>February 2020	</a:t>
            </a:r>
            <a:r>
              <a:rPr lang="en-US" dirty="0" smtClean="0">
                <a:latin typeface="Times New Roman" panose="02020603050405020304" pitchFamily="18" charset="0"/>
                <a:cs typeface="Times New Roman" panose="02020603050405020304" pitchFamily="18" charset="0"/>
              </a:rPr>
              <a:t>Complete </a:t>
            </a:r>
            <a:r>
              <a:rPr lang="en-US" dirty="0">
                <a:latin typeface="Times New Roman" panose="02020603050405020304" pitchFamily="18" charset="0"/>
                <a:cs typeface="Times New Roman" panose="02020603050405020304" pitchFamily="18" charset="0"/>
              </a:rPr>
              <a:t>Self-Assessment/ Develop Goals and Objectives </a:t>
            </a:r>
          </a:p>
          <a:p>
            <a:pPr lvl="0"/>
            <a:r>
              <a:rPr lang="en-US" dirty="0">
                <a:latin typeface="Times New Roman" panose="02020603050405020304" pitchFamily="18" charset="0"/>
                <a:cs typeface="Times New Roman" panose="02020603050405020304" pitchFamily="18" charset="0"/>
              </a:rPr>
              <a:t>August  2020 	</a:t>
            </a:r>
            <a:r>
              <a:rPr lang="en-US" dirty="0" smtClean="0">
                <a:latin typeface="Times New Roman" panose="02020603050405020304" pitchFamily="18" charset="0"/>
                <a:cs typeface="Times New Roman" panose="02020603050405020304" pitchFamily="18" charset="0"/>
              </a:rPr>
              <a:t>Rowan </a:t>
            </a:r>
            <a:r>
              <a:rPr lang="en-US" dirty="0">
                <a:latin typeface="Times New Roman" panose="02020603050405020304" pitchFamily="18" charset="0"/>
                <a:cs typeface="Times New Roman" panose="02020603050405020304" pitchFamily="18" charset="0"/>
              </a:rPr>
              <a:t>University Strategic Action Plan Goals and Objectives Report Submitted to Dr. </a:t>
            </a:r>
            <a:r>
              <a:rPr lang="en-US" dirty="0" err="1">
                <a:latin typeface="Times New Roman" panose="02020603050405020304" pitchFamily="18" charset="0"/>
                <a:cs typeface="Times New Roman" panose="02020603050405020304" pitchFamily="18" charset="0"/>
              </a:rPr>
              <a:t>Houshmand</a:t>
            </a:r>
            <a:endParaRPr lang="en-US" dirty="0">
              <a:latin typeface="Times New Roman" panose="02020603050405020304" pitchFamily="18" charset="0"/>
              <a:cs typeface="Times New Roman" panose="02020603050405020304" pitchFamily="18" charset="0"/>
            </a:endParaRPr>
          </a:p>
          <a:p>
            <a:pPr lvl="0"/>
            <a:r>
              <a:rPr lang="en-US" dirty="0">
                <a:latin typeface="Times New Roman" panose="02020603050405020304" pitchFamily="18" charset="0"/>
                <a:cs typeface="Times New Roman" panose="02020603050405020304" pitchFamily="18" charset="0"/>
              </a:rPr>
              <a:t>February 2021	</a:t>
            </a:r>
            <a:r>
              <a:rPr lang="en-US" dirty="0" smtClean="0">
                <a:latin typeface="Times New Roman" panose="02020603050405020304" pitchFamily="18" charset="0"/>
                <a:cs typeface="Times New Roman" panose="02020603050405020304" pitchFamily="18" charset="0"/>
              </a:rPr>
              <a:t>Submission </a:t>
            </a:r>
            <a:r>
              <a:rPr lang="en-US" dirty="0">
                <a:latin typeface="Times New Roman" panose="02020603050405020304" pitchFamily="18" charset="0"/>
                <a:cs typeface="Times New Roman" panose="02020603050405020304" pitchFamily="18" charset="0"/>
              </a:rPr>
              <a:t>of Year 1 Strategic Plan Progress</a:t>
            </a:r>
          </a:p>
          <a:p>
            <a:pPr lvl="0"/>
            <a:r>
              <a:rPr lang="en-US" dirty="0">
                <a:latin typeface="Times New Roman" panose="02020603050405020304" pitchFamily="18" charset="0"/>
                <a:cs typeface="Times New Roman" panose="02020603050405020304" pitchFamily="18" charset="0"/>
              </a:rPr>
              <a:t>August  2021	</a:t>
            </a:r>
            <a:r>
              <a:rPr lang="en-US" dirty="0" smtClean="0">
                <a:latin typeface="Times New Roman" panose="02020603050405020304" pitchFamily="18" charset="0"/>
                <a:cs typeface="Times New Roman" panose="02020603050405020304" pitchFamily="18" charset="0"/>
              </a:rPr>
              <a:t>Rowan </a:t>
            </a:r>
            <a:r>
              <a:rPr lang="en-US" dirty="0">
                <a:latin typeface="Times New Roman" panose="02020603050405020304" pitchFamily="18" charset="0"/>
                <a:cs typeface="Times New Roman" panose="02020603050405020304" pitchFamily="18" charset="0"/>
              </a:rPr>
              <a:t>University Year 1 Strategic Action Plan Progress Report Submitted to Dr. </a:t>
            </a:r>
            <a:r>
              <a:rPr lang="en-US" dirty="0" err="1">
                <a:latin typeface="Times New Roman" panose="02020603050405020304" pitchFamily="18" charset="0"/>
                <a:cs typeface="Times New Roman" panose="02020603050405020304" pitchFamily="18" charset="0"/>
              </a:rPr>
              <a:t>Houshmand</a:t>
            </a:r>
            <a:endParaRPr lang="en-US" dirty="0">
              <a:latin typeface="Times New Roman" panose="02020603050405020304" pitchFamily="18" charset="0"/>
              <a:cs typeface="Times New Roman" panose="02020603050405020304" pitchFamily="18" charset="0"/>
            </a:endParaRPr>
          </a:p>
          <a:p>
            <a:pPr lvl="0"/>
            <a:r>
              <a:rPr lang="en-US" dirty="0">
                <a:latin typeface="Times New Roman" panose="02020603050405020304" pitchFamily="18" charset="0"/>
                <a:cs typeface="Times New Roman" panose="02020603050405020304" pitchFamily="18" charset="0"/>
              </a:rPr>
              <a:t>February 2022 	Submission of Year 2 Strategic Plan Progress</a:t>
            </a:r>
          </a:p>
          <a:p>
            <a:pPr lvl="0"/>
            <a:r>
              <a:rPr lang="en-US" dirty="0">
                <a:latin typeface="Times New Roman" panose="02020603050405020304" pitchFamily="18" charset="0"/>
                <a:cs typeface="Times New Roman" panose="02020603050405020304" pitchFamily="18" charset="0"/>
              </a:rPr>
              <a:t>August 2022	</a:t>
            </a:r>
            <a:r>
              <a:rPr lang="en-US" dirty="0" smtClean="0">
                <a:latin typeface="Times New Roman" panose="02020603050405020304" pitchFamily="18" charset="0"/>
                <a:cs typeface="Times New Roman" panose="02020603050405020304" pitchFamily="18" charset="0"/>
              </a:rPr>
              <a:t>Rowan </a:t>
            </a:r>
            <a:r>
              <a:rPr lang="en-US" dirty="0">
                <a:latin typeface="Times New Roman" panose="02020603050405020304" pitchFamily="18" charset="0"/>
                <a:cs typeface="Times New Roman" panose="02020603050405020304" pitchFamily="18" charset="0"/>
              </a:rPr>
              <a:t>University Year 2Strategic Action Plan Progress Report Submitted to Dr. </a:t>
            </a:r>
            <a:r>
              <a:rPr lang="en-US" dirty="0" err="1">
                <a:latin typeface="Times New Roman" panose="02020603050405020304" pitchFamily="18" charset="0"/>
                <a:cs typeface="Times New Roman" panose="02020603050405020304" pitchFamily="18" charset="0"/>
              </a:rPr>
              <a:t>Houshmand</a:t>
            </a:r>
            <a:endParaRPr lang="en-US" dirty="0">
              <a:latin typeface="Times New Roman" panose="02020603050405020304" pitchFamily="18" charset="0"/>
              <a:cs typeface="Times New Roman" panose="02020603050405020304" pitchFamily="18" charset="0"/>
            </a:endParaRPr>
          </a:p>
          <a:p>
            <a:pPr lvl="0"/>
            <a:r>
              <a:rPr lang="en-US" dirty="0">
                <a:latin typeface="Times New Roman" panose="02020603050405020304" pitchFamily="18" charset="0"/>
                <a:cs typeface="Times New Roman" panose="02020603050405020304" pitchFamily="18" charset="0"/>
              </a:rPr>
              <a:t>February 2023	</a:t>
            </a:r>
            <a:r>
              <a:rPr lang="en-US" dirty="0" smtClean="0">
                <a:latin typeface="Times New Roman" panose="02020603050405020304" pitchFamily="18" charset="0"/>
                <a:cs typeface="Times New Roman" panose="02020603050405020304" pitchFamily="18" charset="0"/>
              </a:rPr>
              <a:t>Submission </a:t>
            </a:r>
            <a:r>
              <a:rPr lang="en-US" dirty="0">
                <a:latin typeface="Times New Roman" panose="02020603050405020304" pitchFamily="18" charset="0"/>
                <a:cs typeface="Times New Roman" panose="02020603050405020304" pitchFamily="18" charset="0"/>
              </a:rPr>
              <a:t>of Year 3 Strategic Plan Progress</a:t>
            </a:r>
          </a:p>
          <a:p>
            <a:pPr lvl="0"/>
            <a:r>
              <a:rPr lang="en-US" dirty="0">
                <a:latin typeface="Times New Roman" panose="02020603050405020304" pitchFamily="18" charset="0"/>
                <a:cs typeface="Times New Roman" panose="02020603050405020304" pitchFamily="18" charset="0"/>
              </a:rPr>
              <a:t>August  2023	</a:t>
            </a:r>
            <a:r>
              <a:rPr lang="en-US" dirty="0" smtClean="0">
                <a:latin typeface="Times New Roman" panose="02020603050405020304" pitchFamily="18" charset="0"/>
                <a:cs typeface="Times New Roman" panose="02020603050405020304" pitchFamily="18" charset="0"/>
              </a:rPr>
              <a:t>Rowan </a:t>
            </a:r>
            <a:r>
              <a:rPr lang="en-US" dirty="0">
                <a:latin typeface="Times New Roman" panose="02020603050405020304" pitchFamily="18" charset="0"/>
                <a:cs typeface="Times New Roman" panose="02020603050405020304" pitchFamily="18" charset="0"/>
              </a:rPr>
              <a:t>University Year 3 Strategic Action Plan Progress Report Submitted to Dr. </a:t>
            </a:r>
            <a:r>
              <a:rPr lang="en-US" dirty="0" err="1">
                <a:latin typeface="Times New Roman" panose="02020603050405020304" pitchFamily="18" charset="0"/>
                <a:cs typeface="Times New Roman" panose="02020603050405020304" pitchFamily="18" charset="0"/>
              </a:rPr>
              <a:t>Houshmand</a:t>
            </a:r>
            <a:endParaRPr lang="en-US" dirty="0">
              <a:latin typeface="Times New Roman" panose="02020603050405020304" pitchFamily="18" charset="0"/>
              <a:cs typeface="Times New Roman" panose="02020603050405020304" pitchFamily="18" charset="0"/>
            </a:endParaRPr>
          </a:p>
          <a:p>
            <a:pPr marL="91440" indent="0">
              <a:buNone/>
            </a:pPr>
            <a:endParaRPr lang="en-US" b="1" i="1" dirty="0" smtClean="0">
              <a:latin typeface="Times New Roman" panose="02020603050405020304" pitchFamily="18" charset="0"/>
              <a:cs typeface="Times New Roman" panose="02020603050405020304" pitchFamily="18" charset="0"/>
            </a:endParaRPr>
          </a:p>
          <a:p>
            <a:pPr marL="91440" indent="0" algn="ctr">
              <a:buNone/>
            </a:pPr>
            <a:r>
              <a:rPr lang="en-US" b="1" i="1" dirty="0" smtClean="0">
                <a:latin typeface="Times New Roman" panose="02020603050405020304" pitchFamily="18" charset="0"/>
                <a:cs typeface="Times New Roman" panose="02020603050405020304" pitchFamily="18" charset="0"/>
              </a:rPr>
              <a:t>Strategic Plan Progress Results will be posted to the DEI website annually</a:t>
            </a:r>
            <a:endParaRPr lang="en-US" b="1" i="1"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925225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0" y="495300"/>
            <a:ext cx="11404600" cy="872181"/>
          </a:xfrm>
        </p:spPr>
        <p:txBody>
          <a:bodyPr/>
          <a:lstStyle/>
          <a:p>
            <a:pPr algn="ctr"/>
            <a:r>
              <a:rPr lang="en-US" dirty="0" smtClean="0">
                <a:latin typeface="Times New Roman" panose="02020603050405020304" pitchFamily="18" charset="0"/>
                <a:cs typeface="Times New Roman" panose="02020603050405020304" pitchFamily="18" charset="0"/>
              </a:rPr>
              <a:t>Why do we need to do a </a:t>
            </a:r>
            <a:br>
              <a:rPr lang="en-US" dirty="0" smtClean="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University Wide</a:t>
            </a:r>
            <a:r>
              <a:rPr lang="en-US" dirty="0">
                <a:latin typeface="Times New Roman" panose="02020603050405020304" pitchFamily="18" charset="0"/>
                <a:cs typeface="Times New Roman" panose="02020603050405020304" pitchFamily="18" charset="0"/>
              </a:rPr>
              <a:t> DEI</a:t>
            </a:r>
            <a:r>
              <a:rPr lang="en-US" dirty="0" smtClean="0">
                <a:latin typeface="Times New Roman" panose="02020603050405020304" pitchFamily="18" charset="0"/>
                <a:cs typeface="Times New Roman" panose="02020603050405020304" pitchFamily="18" charset="0"/>
              </a:rPr>
              <a:t> Strategic Plan?</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47700" y="1688757"/>
            <a:ext cx="11050030" cy="4804115"/>
          </a:xfrm>
        </p:spPr>
        <p:txBody>
          <a:bodyPr/>
          <a:lstStyle/>
          <a:p>
            <a:pPr marL="91440" indent="0" algn="ctr">
              <a:buNone/>
            </a:pPr>
            <a:r>
              <a:rPr lang="en-US" sz="2400" b="1" i="1" u="sng" dirty="0">
                <a:latin typeface="Times New Roman" panose="02020603050405020304" pitchFamily="18" charset="0"/>
                <a:cs typeface="Times New Roman" panose="02020603050405020304" pitchFamily="18" charset="0"/>
              </a:rPr>
              <a:t>Rowan University's Statement on Diversity</a:t>
            </a:r>
          </a:p>
          <a:p>
            <a:pPr marL="91440" indent="0" algn="ctr">
              <a:buNone/>
            </a:pPr>
            <a:r>
              <a:rPr lang="en-US" dirty="0">
                <a:latin typeface="Times New Roman" panose="02020603050405020304" pitchFamily="18" charset="0"/>
                <a:cs typeface="Times New Roman" panose="02020603050405020304" pitchFamily="18" charset="0"/>
              </a:rPr>
              <a:t>Rowan University promotes a diverse community that begins with students, faculty, staff and administration who respect each other and value each other’s dignity. By identifying and removing barriers and fostering individual potential, Rowan will cultivate a community where all members can learn and grow. The Rowan University community is committed to a safe environment that encourages intellectual, academic, and social interaction and engagement across multiple intersections of identities. At Rowan University, creating and maintaining a caring community that embraces diversity in its broadest sense is among the highest priorities.</a:t>
            </a:r>
          </a:p>
          <a:p>
            <a:pPr marL="91440" indent="0" algn="ctr">
              <a:buNone/>
            </a:pPr>
            <a:r>
              <a:rPr lang="en-US" sz="1200" b="1" i="1" dirty="0" smtClean="0">
                <a:latin typeface="Times New Roman" panose="02020603050405020304" pitchFamily="18" charset="0"/>
                <a:cs typeface="Times New Roman" panose="02020603050405020304" pitchFamily="18" charset="0"/>
              </a:rPr>
              <a:t>This </a:t>
            </a:r>
            <a:r>
              <a:rPr lang="en-US" sz="1200" b="1" i="1" dirty="0">
                <a:latin typeface="Times New Roman" panose="02020603050405020304" pitchFamily="18" charset="0"/>
                <a:cs typeface="Times New Roman" panose="02020603050405020304" pitchFamily="18" charset="0"/>
              </a:rPr>
              <a:t>statement is included within Rowan's Statement of Principles, which gives a collective voice to our aspirations. </a:t>
            </a:r>
            <a:r>
              <a:rPr lang="en-US" sz="1200" b="1" i="1" dirty="0" smtClean="0">
                <a:latin typeface="Times New Roman" panose="02020603050405020304" pitchFamily="18" charset="0"/>
                <a:cs typeface="Times New Roman" panose="02020603050405020304" pitchFamily="18" charset="0"/>
              </a:rPr>
              <a:t>The </a:t>
            </a:r>
            <a:r>
              <a:rPr lang="en-US" sz="1200" b="1" i="1" dirty="0">
                <a:latin typeface="Times New Roman" panose="02020603050405020304" pitchFamily="18" charset="0"/>
                <a:cs typeface="Times New Roman" panose="02020603050405020304" pitchFamily="18" charset="0"/>
              </a:rPr>
              <a:t>institution commits itself to continued discussions on diversity and inclusion with the ultimate objective of establishing goals and plans that strengthen efforts in this regard</a:t>
            </a:r>
            <a:r>
              <a:rPr lang="en-US" sz="1200" b="1" i="1" dirty="0" smtClean="0">
                <a:latin typeface="Times New Roman" panose="02020603050405020304" pitchFamily="18" charset="0"/>
                <a:cs typeface="Times New Roman" panose="02020603050405020304" pitchFamily="18" charset="0"/>
              </a:rPr>
              <a:t>.</a:t>
            </a:r>
          </a:p>
          <a:p>
            <a:pPr marL="91440" indent="0" algn="ctr">
              <a:buNone/>
            </a:pPr>
            <a:endParaRPr lang="en-US" sz="1200" b="1" i="1" dirty="0">
              <a:latin typeface="Times New Roman" panose="02020603050405020304" pitchFamily="18" charset="0"/>
              <a:cs typeface="Times New Roman" panose="02020603050405020304" pitchFamily="18" charset="0"/>
            </a:endParaRPr>
          </a:p>
          <a:p>
            <a:pPr marL="91440" indent="0" algn="ctr">
              <a:buNone/>
            </a:pPr>
            <a:r>
              <a:rPr lang="en-US" sz="2200" b="1" i="1" u="sng" dirty="0">
                <a:latin typeface="Times New Roman" panose="02020603050405020304" pitchFamily="18" charset="0"/>
                <a:cs typeface="Times New Roman" panose="02020603050405020304" pitchFamily="18" charset="0"/>
              </a:rPr>
              <a:t>Division of Diversity, Equity and Inclusion Mission</a:t>
            </a:r>
          </a:p>
          <a:p>
            <a:pPr marL="91440" indent="0" algn="ctr">
              <a:buNone/>
            </a:pPr>
            <a:r>
              <a:rPr lang="en-US" dirty="0">
                <a:latin typeface="Times New Roman" panose="02020603050405020304" pitchFamily="18" charset="0"/>
                <a:cs typeface="Times New Roman" panose="02020603050405020304" pitchFamily="18" charset="0"/>
              </a:rPr>
              <a:t>The Division of Diversity, Equity and Inclusion at Rowan University leads and supports initiatives that promote diversity, equity and inclusion by developing and sustaining meaningful and collaborative relationships that result in a more diverse and inclusive community and centering the voices of our community to drive university-wide culturally sustaining initiatives and equitable opportunities. </a:t>
            </a:r>
          </a:p>
          <a:p>
            <a:pPr marL="91440" indent="0">
              <a:buNone/>
            </a:pPr>
            <a:endParaRPr lang="en-US" b="1"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365791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idx="1"/>
          </p:nvPr>
        </p:nvSpPr>
        <p:spPr>
          <a:xfrm>
            <a:off x="285236" y="1828800"/>
            <a:ext cx="5486400" cy="403654"/>
          </a:xfrm>
        </p:spPr>
        <p:txBody>
          <a:bodyPr/>
          <a:lstStyle/>
          <a:p>
            <a:pPr algn="ctr"/>
            <a:r>
              <a:rPr lang="en-US" dirty="0" smtClean="0">
                <a:latin typeface="Times New Roman" panose="02020603050405020304" pitchFamily="18" charset="0"/>
                <a:cs typeface="Times New Roman" panose="02020603050405020304" pitchFamily="18" charset="0"/>
              </a:rPr>
              <a:t>DEI Strategic Priorities </a:t>
            </a:r>
            <a:endParaRPr lang="en-US"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sz="half" idx="2"/>
          </p:nvPr>
        </p:nvSpPr>
        <p:spPr>
          <a:xfrm>
            <a:off x="465441" y="2625873"/>
            <a:ext cx="5486400" cy="3382930"/>
          </a:xfrm>
        </p:spPr>
        <p:txBody>
          <a:bodyPr/>
          <a:lstStyle/>
          <a:p>
            <a:pPr marL="0" lvl="0" indent="0">
              <a:spcBef>
                <a:spcPts val="0"/>
              </a:spcBef>
              <a:buNone/>
            </a:pPr>
            <a:r>
              <a:rPr lang="en-US" dirty="0">
                <a:solidFill>
                  <a:srgbClr val="59280F"/>
                </a:solidFill>
                <a:latin typeface="Times New Roman" panose="02020603050405020304" pitchFamily="18" charset="0"/>
                <a:ea typeface="Calibri" panose="020F0502020204030204" pitchFamily="34" charset="0"/>
                <a:cs typeface="Times New Roman" panose="02020603050405020304" pitchFamily="18" charset="0"/>
              </a:rPr>
              <a:t>1</a:t>
            </a:r>
            <a:r>
              <a:rPr lang="en-US" sz="2000" dirty="0">
                <a:solidFill>
                  <a:srgbClr val="59280F"/>
                </a:solidFill>
                <a:latin typeface="Times New Roman" panose="02020603050405020304" pitchFamily="18" charset="0"/>
                <a:ea typeface="Calibri" panose="020F0502020204030204" pitchFamily="34" charset="0"/>
                <a:cs typeface="Times New Roman" panose="02020603050405020304" pitchFamily="18" charset="0"/>
              </a:rPr>
              <a:t>. Creating a more inclusive and equitable campus </a:t>
            </a:r>
            <a:r>
              <a:rPr lang="en-US" sz="2000" dirty="0" smtClean="0">
                <a:solidFill>
                  <a:srgbClr val="59280F"/>
                </a:solidFill>
                <a:latin typeface="Times New Roman" panose="02020603050405020304" pitchFamily="18" charset="0"/>
                <a:ea typeface="Calibri" panose="020F0502020204030204" pitchFamily="34" charset="0"/>
                <a:cs typeface="Times New Roman" panose="02020603050405020304" pitchFamily="18" charset="0"/>
              </a:rPr>
              <a:t>community</a:t>
            </a:r>
            <a:endParaRPr lang="en-US" sz="2000" dirty="0">
              <a:solidFill>
                <a:srgbClr val="59280F"/>
              </a:solidFill>
              <a:latin typeface="Times New Roman" panose="02020603050405020304" pitchFamily="18" charset="0"/>
              <a:ea typeface="Calibri" panose="020F0502020204030204" pitchFamily="34" charset="0"/>
              <a:cs typeface="Times New Roman" panose="02020603050405020304" pitchFamily="18" charset="0"/>
            </a:endParaRPr>
          </a:p>
          <a:p>
            <a:pPr marL="320040" lvl="0" indent="0">
              <a:spcBef>
                <a:spcPts val="0"/>
              </a:spcBef>
              <a:buNone/>
            </a:pPr>
            <a:r>
              <a:rPr lang="en-US" sz="2000" dirty="0">
                <a:solidFill>
                  <a:srgbClr val="59280F"/>
                </a:solidFill>
                <a:latin typeface="Times New Roman" panose="02020603050405020304" pitchFamily="18" charset="0"/>
                <a:ea typeface="Calibri" panose="020F0502020204030204" pitchFamily="34" charset="0"/>
                <a:cs typeface="Times New Roman" panose="02020603050405020304" pitchFamily="18" charset="0"/>
              </a:rPr>
              <a:t> </a:t>
            </a:r>
            <a:endParaRPr lang="en-US" sz="2000" dirty="0" smtClean="0">
              <a:solidFill>
                <a:srgbClr val="59280F"/>
              </a:solidFill>
              <a:latin typeface="Times New Roman" panose="02020603050405020304" pitchFamily="18" charset="0"/>
              <a:ea typeface="Calibri" panose="020F0502020204030204" pitchFamily="34" charset="0"/>
              <a:cs typeface="Times New Roman" panose="02020603050405020304" pitchFamily="18" charset="0"/>
            </a:endParaRPr>
          </a:p>
          <a:p>
            <a:pPr marL="320040" lvl="0" indent="0">
              <a:spcBef>
                <a:spcPts val="0"/>
              </a:spcBef>
              <a:buNone/>
            </a:pPr>
            <a:endParaRPr lang="en-US" sz="2000" dirty="0">
              <a:solidFill>
                <a:srgbClr val="59280F"/>
              </a:solidFill>
              <a:latin typeface="Times New Roman" panose="02020603050405020304" pitchFamily="18" charset="0"/>
              <a:ea typeface="Calibri" panose="020F0502020204030204" pitchFamily="34" charset="0"/>
              <a:cs typeface="Times New Roman" panose="02020603050405020304" pitchFamily="18" charset="0"/>
            </a:endParaRPr>
          </a:p>
          <a:p>
            <a:pPr marL="0" lvl="0" indent="0">
              <a:spcBef>
                <a:spcPts val="0"/>
              </a:spcBef>
              <a:buNone/>
            </a:pPr>
            <a:r>
              <a:rPr lang="en-US" sz="2000" dirty="0" smtClean="0">
                <a:solidFill>
                  <a:srgbClr val="59280F"/>
                </a:solidFill>
                <a:latin typeface="Times New Roman" panose="02020603050405020304" pitchFamily="18" charset="0"/>
                <a:ea typeface="Calibri" panose="020F0502020204030204" pitchFamily="34" charset="0"/>
                <a:cs typeface="Times New Roman" panose="02020603050405020304" pitchFamily="18" charset="0"/>
              </a:rPr>
              <a:t>2.  Recruiting, </a:t>
            </a:r>
            <a:r>
              <a:rPr lang="en-US" sz="2000" dirty="0">
                <a:solidFill>
                  <a:srgbClr val="59280F"/>
                </a:solidFill>
                <a:latin typeface="Times New Roman" panose="02020603050405020304" pitchFamily="18" charset="0"/>
                <a:ea typeface="Calibri" panose="020F0502020204030204" pitchFamily="34" charset="0"/>
                <a:cs typeface="Times New Roman" panose="02020603050405020304" pitchFamily="18" charset="0"/>
              </a:rPr>
              <a:t>retaining and supporting a more diverse </a:t>
            </a:r>
            <a:r>
              <a:rPr lang="en-US" sz="2000" dirty="0" smtClean="0">
                <a:solidFill>
                  <a:srgbClr val="59280F"/>
                </a:solidFill>
                <a:latin typeface="Times New Roman" panose="02020603050405020304" pitchFamily="18" charset="0"/>
                <a:ea typeface="Calibri" panose="020F0502020204030204" pitchFamily="34" charset="0"/>
                <a:cs typeface="Times New Roman" panose="02020603050405020304" pitchFamily="18" charset="0"/>
              </a:rPr>
              <a:t>community</a:t>
            </a:r>
          </a:p>
          <a:p>
            <a:pPr marL="0" lvl="0" indent="0">
              <a:spcBef>
                <a:spcPts val="0"/>
              </a:spcBef>
              <a:buNone/>
            </a:pPr>
            <a:endParaRPr lang="en-US" sz="2000" dirty="0" smtClean="0">
              <a:solidFill>
                <a:srgbClr val="59280F"/>
              </a:solidFill>
              <a:latin typeface="Times New Roman" panose="02020603050405020304" pitchFamily="18" charset="0"/>
              <a:ea typeface="Calibri" panose="020F0502020204030204" pitchFamily="34" charset="0"/>
              <a:cs typeface="Times New Roman" panose="02020603050405020304" pitchFamily="18" charset="0"/>
            </a:endParaRPr>
          </a:p>
          <a:p>
            <a:pPr marL="0" lvl="0" indent="0">
              <a:spcBef>
                <a:spcPts val="0"/>
              </a:spcBef>
              <a:buNone/>
            </a:pPr>
            <a:endParaRPr lang="en-US" sz="2000" dirty="0">
              <a:solidFill>
                <a:srgbClr val="59280F"/>
              </a:solidFill>
              <a:latin typeface="Times New Roman" panose="02020603050405020304" pitchFamily="18" charset="0"/>
              <a:ea typeface="Calibri" panose="020F0502020204030204" pitchFamily="34" charset="0"/>
              <a:cs typeface="Times New Roman" panose="02020603050405020304" pitchFamily="18" charset="0"/>
            </a:endParaRPr>
          </a:p>
          <a:p>
            <a:pPr marL="0" lvl="0" indent="0">
              <a:spcBef>
                <a:spcPts val="0"/>
              </a:spcBef>
              <a:buNone/>
            </a:pPr>
            <a:r>
              <a:rPr lang="en-US" sz="2000" dirty="0" smtClean="0">
                <a:solidFill>
                  <a:srgbClr val="59280F"/>
                </a:solidFill>
                <a:latin typeface="Times New Roman" panose="02020603050405020304" pitchFamily="18" charset="0"/>
                <a:ea typeface="Calibri" panose="020F0502020204030204" pitchFamily="34" charset="0"/>
                <a:cs typeface="Times New Roman" panose="02020603050405020304" pitchFamily="18" charset="0"/>
              </a:rPr>
              <a:t>3-Promoting </a:t>
            </a:r>
            <a:r>
              <a:rPr lang="en-US" sz="2000" dirty="0">
                <a:solidFill>
                  <a:srgbClr val="59280F"/>
                </a:solidFill>
                <a:latin typeface="Times New Roman" panose="02020603050405020304" pitchFamily="18" charset="0"/>
                <a:ea typeface="Calibri" panose="020F0502020204030204" pitchFamily="34" charset="0"/>
                <a:cs typeface="Times New Roman" panose="02020603050405020304" pitchFamily="18" charset="0"/>
              </a:rPr>
              <a:t>and supporting inclusive teaching, scholarship and professional </a:t>
            </a:r>
            <a:r>
              <a:rPr lang="en-US" sz="2000" dirty="0" smtClean="0">
                <a:solidFill>
                  <a:srgbClr val="59280F"/>
                </a:solidFill>
                <a:latin typeface="Times New Roman" panose="02020603050405020304" pitchFamily="18" charset="0"/>
                <a:ea typeface="Calibri" panose="020F0502020204030204" pitchFamily="34" charset="0"/>
                <a:cs typeface="Times New Roman" panose="02020603050405020304" pitchFamily="18" charset="0"/>
              </a:rPr>
              <a:t>development</a:t>
            </a:r>
            <a:endParaRPr lang="en-US" sz="2000" dirty="0">
              <a:solidFill>
                <a:srgbClr val="59280F"/>
              </a:solidFill>
            </a:endParaRPr>
          </a:p>
          <a:p>
            <a:endParaRPr lang="en-US" sz="2000" dirty="0"/>
          </a:p>
        </p:txBody>
      </p:sp>
      <p:sp>
        <p:nvSpPr>
          <p:cNvPr id="7" name="Text Placeholder 6"/>
          <p:cNvSpPr>
            <a:spLocks noGrp="1"/>
          </p:cNvSpPr>
          <p:nvPr>
            <p:ph type="body" sz="quarter" idx="3"/>
          </p:nvPr>
        </p:nvSpPr>
        <p:spPr>
          <a:xfrm>
            <a:off x="6565900" y="1828800"/>
            <a:ext cx="5486400" cy="417270"/>
          </a:xfrm>
        </p:spPr>
        <p:txBody>
          <a:bodyPr/>
          <a:lstStyle/>
          <a:p>
            <a:pPr algn="ctr"/>
            <a:r>
              <a:rPr lang="en-US" dirty="0">
                <a:latin typeface="Times New Roman" panose="02020603050405020304" pitchFamily="18" charset="0"/>
                <a:ea typeface="Calibri" panose="020F0502020204030204" pitchFamily="34" charset="0"/>
                <a:cs typeface="Times New Roman" panose="02020603050405020304" pitchFamily="18" charset="0"/>
              </a:rPr>
              <a:t>Institutional </a:t>
            </a:r>
            <a:r>
              <a:rPr lang="en-US" dirty="0" smtClean="0">
                <a:latin typeface="Times New Roman" panose="02020603050405020304" pitchFamily="18" charset="0"/>
                <a:ea typeface="Calibri" panose="020F0502020204030204" pitchFamily="34" charset="0"/>
                <a:cs typeface="Times New Roman" panose="02020603050405020304" pitchFamily="18" charset="0"/>
              </a:rPr>
              <a:t>Goals</a:t>
            </a:r>
            <a:endParaRPr lang="en-US" sz="9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endParaRPr>
          </a:p>
        </p:txBody>
      </p:sp>
      <p:sp>
        <p:nvSpPr>
          <p:cNvPr id="3" name="Content Placeholder 2"/>
          <p:cNvSpPr>
            <a:spLocks noGrp="1"/>
          </p:cNvSpPr>
          <p:nvPr>
            <p:ph sz="quarter" idx="4"/>
          </p:nvPr>
        </p:nvSpPr>
        <p:spPr>
          <a:xfrm>
            <a:off x="6565900" y="2655406"/>
            <a:ext cx="5486400" cy="3382930"/>
          </a:xfrm>
        </p:spPr>
        <p:txBody>
          <a:bodyPr/>
          <a:lstStyle/>
          <a:p>
            <a:pPr marL="342900" indent="-342900">
              <a:lnSpc>
                <a:spcPct val="150000"/>
              </a:lnSpc>
              <a:spcBef>
                <a:spcPts val="0"/>
              </a:spcBef>
              <a:buFont typeface="+mj-lt"/>
              <a:buAutoNum type="arabicPeriod"/>
            </a:pPr>
            <a:r>
              <a:rPr lang="en-US" sz="2000" dirty="0" smtClean="0">
                <a:latin typeface="Times New Roman" panose="02020603050405020304" pitchFamily="18" charset="0"/>
                <a:ea typeface="Calibri" panose="020F0502020204030204" pitchFamily="34" charset="0"/>
                <a:cs typeface="Times New Roman" panose="02020603050405020304" pitchFamily="18" charset="0"/>
              </a:rPr>
              <a:t>Build </a:t>
            </a:r>
            <a:r>
              <a:rPr lang="en-US" sz="2000" dirty="0">
                <a:latin typeface="Times New Roman" panose="02020603050405020304" pitchFamily="18" charset="0"/>
                <a:ea typeface="Calibri" panose="020F0502020204030204" pitchFamily="34" charset="0"/>
                <a:cs typeface="Times New Roman" panose="02020603050405020304" pitchFamily="18" charset="0"/>
              </a:rPr>
              <a:t>human, infrastructure, and resource </a:t>
            </a:r>
            <a:r>
              <a:rPr lang="en-US" sz="2000" dirty="0" smtClean="0">
                <a:latin typeface="Times New Roman" panose="02020603050405020304" pitchFamily="18" charset="0"/>
                <a:ea typeface="Calibri" panose="020F0502020204030204" pitchFamily="34" charset="0"/>
                <a:cs typeface="Times New Roman" panose="02020603050405020304" pitchFamily="18" charset="0"/>
              </a:rPr>
              <a:t>capacity</a:t>
            </a:r>
          </a:p>
          <a:p>
            <a:pPr marL="342900" indent="-342900">
              <a:lnSpc>
                <a:spcPct val="150000"/>
              </a:lnSpc>
              <a:spcBef>
                <a:spcPts val="0"/>
              </a:spcBef>
              <a:buFont typeface="+mj-lt"/>
              <a:buAutoNum type="arabicPeriod"/>
            </a:pPr>
            <a:endParaRPr lang="en-US" sz="2000" dirty="0">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lnSpc>
                <a:spcPct val="150000"/>
              </a:lnSpc>
              <a:spcBef>
                <a:spcPts val="0"/>
              </a:spcBef>
              <a:spcAft>
                <a:spcPts val="0"/>
              </a:spcAft>
              <a:buFont typeface="+mj-lt"/>
              <a:buAutoNum type="arabicPeriod"/>
            </a:pPr>
            <a:r>
              <a:rPr lang="en-US" sz="2000" dirty="0" smtClean="0">
                <a:latin typeface="Times New Roman" panose="02020603050405020304" pitchFamily="18" charset="0"/>
                <a:ea typeface="Calibri" panose="020F0502020204030204" pitchFamily="34" charset="0"/>
                <a:cs typeface="Times New Roman" panose="02020603050405020304" pitchFamily="18" charset="0"/>
              </a:rPr>
              <a:t>Commit </a:t>
            </a:r>
            <a:r>
              <a:rPr lang="en-US" sz="2000" dirty="0">
                <a:latin typeface="Times New Roman" panose="02020603050405020304" pitchFamily="18" charset="0"/>
                <a:ea typeface="Calibri" panose="020F0502020204030204" pitchFamily="34" charset="0"/>
                <a:cs typeface="Times New Roman" panose="02020603050405020304" pitchFamily="18" charset="0"/>
              </a:rPr>
              <a:t>to success for all </a:t>
            </a:r>
            <a:r>
              <a:rPr lang="en-US" sz="2000" dirty="0" smtClean="0">
                <a:latin typeface="Times New Roman" panose="02020603050405020304" pitchFamily="18" charset="0"/>
                <a:ea typeface="Calibri" panose="020F0502020204030204" pitchFamily="34" charset="0"/>
                <a:cs typeface="Times New Roman" panose="02020603050405020304" pitchFamily="18" charset="0"/>
              </a:rPr>
              <a:t>learners</a:t>
            </a:r>
          </a:p>
          <a:p>
            <a:pPr marL="342900" marR="0" lvl="0" indent="-342900">
              <a:lnSpc>
                <a:spcPct val="150000"/>
              </a:lnSpc>
              <a:spcBef>
                <a:spcPts val="0"/>
              </a:spcBef>
              <a:spcAft>
                <a:spcPts val="0"/>
              </a:spcAft>
              <a:buFont typeface="+mj-lt"/>
              <a:buAutoNum type="arabicPeriod"/>
            </a:pPr>
            <a:endParaRPr lang="en-US" sz="2000" dirty="0" smtClean="0">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lnSpc>
                <a:spcPct val="150000"/>
              </a:lnSpc>
              <a:spcBef>
                <a:spcPts val="0"/>
              </a:spcBef>
              <a:spcAft>
                <a:spcPts val="0"/>
              </a:spcAft>
              <a:buFont typeface="+mj-lt"/>
              <a:buAutoNum type="arabicPeriod"/>
            </a:pPr>
            <a:r>
              <a:rPr lang="en-US" sz="2000" dirty="0" smtClean="0">
                <a:latin typeface="Times New Roman" panose="02020603050405020304" pitchFamily="18" charset="0"/>
                <a:ea typeface="Calibri" panose="020F0502020204030204" pitchFamily="34" charset="0"/>
                <a:cs typeface="Times New Roman" panose="02020603050405020304" pitchFamily="18" charset="0"/>
              </a:rPr>
              <a:t>Engage </a:t>
            </a:r>
            <a:r>
              <a:rPr lang="en-US" sz="2000" dirty="0">
                <a:latin typeface="Times New Roman" panose="02020603050405020304" pitchFamily="18" charset="0"/>
                <a:ea typeface="Calibri" panose="020F0502020204030204" pitchFamily="34" charset="0"/>
                <a:cs typeface="Times New Roman" panose="02020603050405020304" pitchFamily="18" charset="0"/>
              </a:rPr>
              <a:t>in innovative discovery, </a:t>
            </a:r>
            <a:r>
              <a:rPr lang="en-US" sz="2000" dirty="0" smtClean="0">
                <a:latin typeface="Times New Roman" panose="02020603050405020304" pitchFamily="18" charset="0"/>
                <a:ea typeface="Calibri" panose="020F0502020204030204" pitchFamily="34" charset="0"/>
                <a:cs typeface="Times New Roman" panose="02020603050405020304" pitchFamily="18" charset="0"/>
              </a:rPr>
              <a:t>invention, and application </a:t>
            </a:r>
            <a:r>
              <a:rPr lang="en-US" sz="2000" dirty="0">
                <a:latin typeface="Times New Roman" panose="02020603050405020304" pitchFamily="18" charset="0"/>
                <a:ea typeface="Calibri" panose="020F0502020204030204" pitchFamily="34" charset="0"/>
                <a:cs typeface="Times New Roman" panose="02020603050405020304" pitchFamily="18" charset="0"/>
              </a:rPr>
              <a:t>of knowledge. </a:t>
            </a:r>
          </a:p>
          <a:p>
            <a:pPr marL="342900" marR="0" indent="-342900">
              <a:lnSpc>
                <a:spcPct val="150000"/>
              </a:lnSpc>
              <a:spcBef>
                <a:spcPts val="0"/>
              </a:spcBef>
              <a:spcAft>
                <a:spcPts val="0"/>
              </a:spcAft>
              <a:buFont typeface="+mj-lt"/>
              <a:buAutoNum type="arabicPeriod"/>
            </a:pPr>
            <a:endParaRPr lang="en-US" sz="20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150000"/>
              </a:lnSpc>
            </a:pPr>
            <a:endParaRPr lang="en-US" dirty="0">
              <a:latin typeface="Times New Roman" panose="02020603050405020304" pitchFamily="18" charset="0"/>
              <a:cs typeface="Times New Roman" panose="02020603050405020304" pitchFamily="18" charset="0"/>
            </a:endParaRPr>
          </a:p>
        </p:txBody>
      </p:sp>
      <p:sp>
        <p:nvSpPr>
          <p:cNvPr id="5" name="Title 4"/>
          <p:cNvSpPr>
            <a:spLocks noGrp="1"/>
          </p:cNvSpPr>
          <p:nvPr>
            <p:ph type="title"/>
          </p:nvPr>
        </p:nvSpPr>
        <p:spPr/>
        <p:txBody>
          <a:bodyPr/>
          <a:lstStyle/>
          <a:p>
            <a:pPr algn="ctr"/>
            <a:r>
              <a:rPr lang="en-US" dirty="0" smtClean="0">
                <a:latin typeface="Times New Roman" panose="02020603050405020304" pitchFamily="18" charset="0"/>
                <a:cs typeface="Times New Roman" panose="02020603050405020304" pitchFamily="18" charset="0"/>
              </a:rPr>
              <a:t>DEI </a:t>
            </a:r>
            <a:r>
              <a:rPr lang="en-US" dirty="0">
                <a:latin typeface="Times New Roman" panose="02020603050405020304" pitchFamily="18" charset="0"/>
                <a:cs typeface="Times New Roman" panose="02020603050405020304" pitchFamily="18" charset="0"/>
              </a:rPr>
              <a:t>Strategic </a:t>
            </a:r>
            <a:r>
              <a:rPr lang="en-US" dirty="0" smtClean="0">
                <a:latin typeface="Times New Roman" panose="02020603050405020304" pitchFamily="18" charset="0"/>
                <a:cs typeface="Times New Roman" panose="02020603050405020304" pitchFamily="18" charset="0"/>
              </a:rPr>
              <a:t>Plans are guided </a:t>
            </a:r>
            <a:r>
              <a:rPr lang="en-US" dirty="0">
                <a:latin typeface="Times New Roman" panose="02020603050405020304" pitchFamily="18" charset="0"/>
                <a:cs typeface="Times New Roman" panose="02020603050405020304" pitchFamily="18" charset="0"/>
              </a:rPr>
              <a:t>by our </a:t>
            </a:r>
            <a:r>
              <a:rPr lang="en-US" dirty="0" smtClean="0">
                <a:latin typeface="Times New Roman" panose="02020603050405020304" pitchFamily="18" charset="0"/>
                <a:cs typeface="Times New Roman" panose="02020603050405020304" pitchFamily="18" charset="0"/>
              </a:rPr>
              <a:t/>
            </a:r>
            <a:br>
              <a:rPr lang="en-US" dirty="0" smtClean="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DEI </a:t>
            </a:r>
            <a:r>
              <a:rPr lang="en-US" dirty="0">
                <a:latin typeface="Times New Roman" panose="02020603050405020304" pitchFamily="18" charset="0"/>
                <a:cs typeface="Times New Roman" panose="02020603050405020304" pitchFamily="18" charset="0"/>
              </a:rPr>
              <a:t>Priorities &amp; Institutional </a:t>
            </a:r>
            <a:r>
              <a:rPr lang="en-US" dirty="0" smtClean="0">
                <a:latin typeface="Times New Roman" panose="02020603050405020304" pitchFamily="18" charset="0"/>
                <a:cs typeface="Times New Roman" panose="02020603050405020304" pitchFamily="18" charset="0"/>
              </a:rPr>
              <a:t>Goals </a:t>
            </a:r>
            <a:endParaRPr lang="en-US" dirty="0">
              <a:latin typeface="Times New Roman" panose="02020603050405020304" pitchFamily="18" charset="0"/>
              <a:cs typeface="Times New Roman" panose="02020603050405020304" pitchFamily="18" charset="0"/>
            </a:endParaRPr>
          </a:p>
        </p:txBody>
      </p:sp>
      <p:sp>
        <p:nvSpPr>
          <p:cNvPr id="4" name="Right Arrow 3"/>
          <p:cNvSpPr/>
          <p:nvPr/>
        </p:nvSpPr>
        <p:spPr>
          <a:xfrm>
            <a:off x="5745206" y="2669022"/>
            <a:ext cx="604794" cy="4778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ight Arrow 7"/>
          <p:cNvSpPr/>
          <p:nvPr/>
        </p:nvSpPr>
        <p:spPr>
          <a:xfrm>
            <a:off x="5771636" y="3540273"/>
            <a:ext cx="604794" cy="4633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ight Arrow 8"/>
          <p:cNvSpPr/>
          <p:nvPr/>
        </p:nvSpPr>
        <p:spPr>
          <a:xfrm>
            <a:off x="5771635" y="4506097"/>
            <a:ext cx="604795" cy="46955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698989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imes New Roman" panose="02020603050405020304" pitchFamily="18" charset="0"/>
                <a:cs typeface="Times New Roman" panose="02020603050405020304" pitchFamily="18" charset="0"/>
              </a:rPr>
              <a:t>DEI DEPARTMENTAL STRATEGIC ACTION PLAN </a:t>
            </a:r>
            <a:br>
              <a:rPr lang="en-US" dirty="0" smtClean="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DEVELOPMENT PROCESS </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47700" y="1738185"/>
            <a:ext cx="10745230" cy="5001824"/>
          </a:xfrm>
        </p:spPr>
        <p:txBody>
          <a:bodyPr/>
          <a:lstStyle/>
          <a:p>
            <a:r>
              <a:rPr lang="en-US" b="1" dirty="0" smtClean="0">
                <a:latin typeface="Times New Roman" panose="02020603050405020304" pitchFamily="18" charset="0"/>
                <a:cs typeface="Times New Roman" panose="02020603050405020304" pitchFamily="18" charset="0"/>
              </a:rPr>
              <a:t>The </a:t>
            </a:r>
            <a:r>
              <a:rPr lang="en-US" b="1" dirty="0">
                <a:latin typeface="Times New Roman" panose="02020603050405020304" pitchFamily="18" charset="0"/>
                <a:cs typeface="Times New Roman" panose="02020603050405020304" pitchFamily="18" charset="0"/>
              </a:rPr>
              <a:t>Diversity, Equity, Inclusion Strategic Planning document </a:t>
            </a:r>
            <a:r>
              <a:rPr lang="en-US" b="1" dirty="0" smtClean="0">
                <a:latin typeface="Times New Roman" panose="02020603050405020304" pitchFamily="18" charset="0"/>
                <a:cs typeface="Times New Roman" panose="02020603050405020304" pitchFamily="18" charset="0"/>
              </a:rPr>
              <a:t>includes:</a:t>
            </a:r>
          </a:p>
          <a:p>
            <a:pPr marL="548640" lvl="1" indent="0">
              <a:buNone/>
            </a:pPr>
            <a:r>
              <a:rPr lang="en-US" dirty="0" smtClean="0">
                <a:latin typeface="Times New Roman" panose="02020603050405020304" pitchFamily="18" charset="0"/>
                <a:cs typeface="Times New Roman" panose="02020603050405020304" pitchFamily="18" charset="0"/>
              </a:rPr>
              <a:t>(1) </a:t>
            </a:r>
            <a:r>
              <a:rPr lang="en-US" b="1" dirty="0">
                <a:latin typeface="Times New Roman" panose="02020603050405020304" pitchFamily="18" charset="0"/>
                <a:cs typeface="Times New Roman" panose="02020603050405020304" pitchFamily="18" charset="0"/>
              </a:rPr>
              <a:t>Departmental Self-Assessment </a:t>
            </a:r>
            <a:r>
              <a:rPr lang="en-US" dirty="0" smtClean="0">
                <a:latin typeface="Times New Roman" panose="02020603050405020304" pitchFamily="18" charset="0"/>
                <a:cs typeface="Times New Roman" panose="02020603050405020304" pitchFamily="18" charset="0"/>
              </a:rPr>
              <a:t>–Internal tool to assess each departments strength </a:t>
            </a:r>
            <a:r>
              <a:rPr lang="en-US" dirty="0">
                <a:latin typeface="Times New Roman" panose="02020603050405020304" pitchFamily="18" charset="0"/>
                <a:cs typeface="Times New Roman" panose="02020603050405020304" pitchFamily="18" charset="0"/>
              </a:rPr>
              <a:t>and areas in need of additional </a:t>
            </a:r>
            <a:r>
              <a:rPr lang="en-US" dirty="0" smtClean="0">
                <a:latin typeface="Times New Roman" panose="02020603050405020304" pitchFamily="18" charset="0"/>
                <a:cs typeface="Times New Roman" panose="02020603050405020304" pitchFamily="18" charset="0"/>
              </a:rPr>
              <a:t>exploration as it relates to DEI</a:t>
            </a:r>
          </a:p>
          <a:p>
            <a:pPr marL="548640" lvl="1" indent="0">
              <a:buNone/>
            </a:pPr>
            <a:r>
              <a:rPr lang="en-US" dirty="0" smtClean="0">
                <a:latin typeface="Times New Roman" panose="02020603050405020304" pitchFamily="18" charset="0"/>
                <a:cs typeface="Times New Roman" panose="02020603050405020304" pitchFamily="18" charset="0"/>
              </a:rPr>
              <a:t>	</a:t>
            </a:r>
            <a:r>
              <a:rPr lang="en-US" b="1" i="1" dirty="0" smtClean="0">
                <a:latin typeface="Times New Roman" panose="02020603050405020304" pitchFamily="18" charset="0"/>
                <a:cs typeface="Times New Roman" panose="02020603050405020304" pitchFamily="18" charset="0"/>
              </a:rPr>
              <a:t>Department </a:t>
            </a:r>
            <a:r>
              <a:rPr lang="en-US" b="1" i="1" dirty="0">
                <a:latin typeface="Times New Roman" panose="02020603050405020304" pitchFamily="18" charset="0"/>
                <a:cs typeface="Times New Roman" panose="02020603050405020304" pitchFamily="18" charset="0"/>
              </a:rPr>
              <a:t>Mission Statement-</a:t>
            </a:r>
            <a:r>
              <a:rPr lang="en-US" b="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Does diversity and inclusion statements exist in your departmental mission statement? </a:t>
            </a:r>
          </a:p>
          <a:p>
            <a:pPr marL="548640" lvl="1" indent="0">
              <a:buNone/>
            </a:pPr>
            <a:r>
              <a:rPr lang="en-US" dirty="0" smtClean="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2</a:t>
            </a:r>
            <a:r>
              <a:rPr lang="en-US" dirty="0" smtClean="0">
                <a:latin typeface="Times New Roman" panose="02020603050405020304" pitchFamily="18" charset="0"/>
                <a:cs typeface="Times New Roman" panose="02020603050405020304" pitchFamily="18" charset="0"/>
              </a:rPr>
              <a:t>) </a:t>
            </a:r>
            <a:r>
              <a:rPr lang="en-US" b="1" dirty="0">
                <a:latin typeface="Times New Roman" panose="02020603050405020304" pitchFamily="18" charset="0"/>
                <a:cs typeface="Times New Roman" panose="02020603050405020304" pitchFamily="18" charset="0"/>
              </a:rPr>
              <a:t>Strategic </a:t>
            </a:r>
            <a:r>
              <a:rPr lang="en-US" b="1" dirty="0" smtClean="0">
                <a:latin typeface="Times New Roman" panose="02020603050405020304" pitchFamily="18" charset="0"/>
                <a:cs typeface="Times New Roman" panose="02020603050405020304" pitchFamily="18" charset="0"/>
              </a:rPr>
              <a:t>Plan: </a:t>
            </a:r>
            <a:r>
              <a:rPr lang="en-US" b="1" dirty="0">
                <a:latin typeface="Times New Roman" panose="02020603050405020304" pitchFamily="18" charset="0"/>
                <a:cs typeface="Times New Roman" panose="02020603050405020304" pitchFamily="18" charset="0"/>
              </a:rPr>
              <a:t>Developing Goal/Objectives= Action </a:t>
            </a:r>
            <a:r>
              <a:rPr lang="en-US" b="1" dirty="0" smtClean="0">
                <a:latin typeface="Times New Roman" panose="02020603050405020304" pitchFamily="18" charset="0"/>
                <a:cs typeface="Times New Roman" panose="02020603050405020304" pitchFamily="18" charset="0"/>
              </a:rPr>
              <a:t>Items-</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identify </a:t>
            </a:r>
            <a:r>
              <a:rPr lang="en-US" dirty="0" smtClean="0">
                <a:latin typeface="Times New Roman" panose="02020603050405020304" pitchFamily="18" charset="0"/>
                <a:cs typeface="Times New Roman" panose="02020603050405020304" pitchFamily="18" charset="0"/>
              </a:rPr>
              <a:t>action </a:t>
            </a:r>
            <a:r>
              <a:rPr lang="en-US" dirty="0">
                <a:latin typeface="Times New Roman" panose="02020603050405020304" pitchFamily="18" charset="0"/>
                <a:cs typeface="Times New Roman" panose="02020603050405020304" pitchFamily="18" charset="0"/>
              </a:rPr>
              <a:t>goals to improve diversity, equity and inclusion efforts within your department over the next 3 years</a:t>
            </a:r>
            <a:r>
              <a:rPr lang="en-US" i="1" dirty="0">
                <a:latin typeface="Times New Roman" panose="02020603050405020304" pitchFamily="18" charset="0"/>
                <a:cs typeface="Times New Roman" panose="02020603050405020304" pitchFamily="18" charset="0"/>
              </a:rPr>
              <a:t>. </a:t>
            </a:r>
            <a:endParaRPr lang="en-US" b="1" dirty="0" smtClean="0">
              <a:latin typeface="Times New Roman" panose="02020603050405020304" pitchFamily="18" charset="0"/>
              <a:cs typeface="Times New Roman" panose="02020603050405020304" pitchFamily="18" charset="0"/>
            </a:endParaRPr>
          </a:p>
          <a:p>
            <a:pPr marL="548640" lvl="1" indent="0">
              <a:buNone/>
            </a:pPr>
            <a:r>
              <a:rPr lang="en-US" b="1" dirty="0" smtClean="0">
                <a:latin typeface="Times New Roman" panose="02020603050405020304" pitchFamily="18" charset="0"/>
                <a:cs typeface="Times New Roman" panose="02020603050405020304" pitchFamily="18" charset="0"/>
              </a:rPr>
              <a:t>	</a:t>
            </a:r>
            <a:r>
              <a:rPr lang="en-US" b="1" i="1" dirty="0" smtClean="0">
                <a:latin typeface="Times New Roman" panose="02020603050405020304" pitchFamily="18" charset="0"/>
                <a:cs typeface="Times New Roman" panose="02020603050405020304" pitchFamily="18" charset="0"/>
              </a:rPr>
              <a:t>Reflection </a:t>
            </a:r>
            <a:r>
              <a:rPr lang="en-US" b="1" i="1" dirty="0">
                <a:latin typeface="Times New Roman" panose="02020603050405020304" pitchFamily="18" charset="0"/>
                <a:cs typeface="Times New Roman" panose="02020603050405020304" pitchFamily="18" charset="0"/>
              </a:rPr>
              <a:t>Questions </a:t>
            </a:r>
            <a:r>
              <a:rPr lang="en-US" b="1"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Pose the reflective questions to each goal to ensure quality results</a:t>
            </a:r>
          </a:p>
          <a:p>
            <a:pPr marL="548640" lvl="1" indent="0">
              <a:buNone/>
            </a:pPr>
            <a:endParaRPr lang="en-US" dirty="0" smtClean="0">
              <a:latin typeface="Times New Roman" panose="02020603050405020304" pitchFamily="18" charset="0"/>
              <a:cs typeface="Times New Roman" panose="02020603050405020304" pitchFamily="18" charset="0"/>
            </a:endParaRPr>
          </a:p>
          <a:p>
            <a:r>
              <a:rPr lang="en-US" b="1" dirty="0" smtClean="0">
                <a:latin typeface="Times New Roman" panose="02020603050405020304" pitchFamily="18" charset="0"/>
                <a:cs typeface="Times New Roman" panose="02020603050405020304" pitchFamily="18" charset="0"/>
              </a:rPr>
              <a:t>Who completes the DEI SAP? </a:t>
            </a:r>
            <a:r>
              <a:rPr lang="en-US" dirty="0" smtClean="0">
                <a:latin typeface="Times New Roman" panose="02020603050405020304" pitchFamily="18" charset="0"/>
                <a:cs typeface="Times New Roman" panose="02020603050405020304" pitchFamily="18" charset="0"/>
              </a:rPr>
              <a:t>Each </a:t>
            </a:r>
            <a:r>
              <a:rPr lang="en-US" dirty="0">
                <a:latin typeface="Times New Roman" panose="02020603050405020304" pitchFamily="18" charset="0"/>
                <a:cs typeface="Times New Roman" panose="02020603050405020304" pitchFamily="18" charset="0"/>
              </a:rPr>
              <a:t>Rowan University unit, department, college, division </a:t>
            </a:r>
          </a:p>
          <a:p>
            <a:r>
              <a:rPr lang="en-US" b="1" dirty="0" smtClean="0">
                <a:latin typeface="Times New Roman" panose="02020603050405020304" pitchFamily="18" charset="0"/>
                <a:cs typeface="Times New Roman" panose="02020603050405020304" pitchFamily="18" charset="0"/>
              </a:rPr>
              <a:t>What faculty/staff should participate in the completion of the DEI SAP? </a:t>
            </a:r>
            <a:r>
              <a:rPr lang="en-US" dirty="0" smtClean="0">
                <a:latin typeface="Times New Roman" panose="02020603050405020304" pitchFamily="18" charset="0"/>
                <a:cs typeface="Times New Roman" panose="02020603050405020304" pitchFamily="18" charset="0"/>
              </a:rPr>
              <a:t>It </a:t>
            </a:r>
            <a:r>
              <a:rPr lang="en-US" dirty="0">
                <a:latin typeface="Times New Roman" panose="02020603050405020304" pitchFamily="18" charset="0"/>
                <a:cs typeface="Times New Roman" panose="02020603050405020304" pitchFamily="18" charset="0"/>
              </a:rPr>
              <a:t>is strongly recommended that </a:t>
            </a:r>
            <a:r>
              <a:rPr lang="en-US" u="sng" dirty="0">
                <a:latin typeface="Times New Roman" panose="02020603050405020304" pitchFamily="18" charset="0"/>
                <a:cs typeface="Times New Roman" panose="02020603050405020304" pitchFamily="18" charset="0"/>
              </a:rPr>
              <a:t>all faculty and staff members </a:t>
            </a:r>
            <a:r>
              <a:rPr lang="en-US" dirty="0">
                <a:latin typeface="Times New Roman" panose="02020603050405020304" pitchFamily="18" charset="0"/>
                <a:cs typeface="Times New Roman" panose="02020603050405020304" pitchFamily="18" charset="0"/>
              </a:rPr>
              <a:t>be </a:t>
            </a:r>
            <a:r>
              <a:rPr lang="en-US" i="1" dirty="0">
                <a:latin typeface="Times New Roman" panose="02020603050405020304" pitchFamily="18" charset="0"/>
                <a:cs typeface="Times New Roman" panose="02020603050405020304" pitchFamily="18" charset="0"/>
              </a:rPr>
              <a:t>provided opportunities to give input</a:t>
            </a:r>
            <a:r>
              <a:rPr lang="en-US" dirty="0">
                <a:latin typeface="Times New Roman" panose="02020603050405020304" pitchFamily="18" charset="0"/>
                <a:cs typeface="Times New Roman" panose="02020603050405020304" pitchFamily="18" charset="0"/>
              </a:rPr>
              <a:t> in the development of the departmental DEI Strategic Plan. </a:t>
            </a:r>
            <a:endParaRPr lang="en-US" dirty="0" smtClean="0">
              <a:latin typeface="Times New Roman" panose="02020603050405020304" pitchFamily="18" charset="0"/>
              <a:cs typeface="Times New Roman" panose="02020603050405020304" pitchFamily="18" charset="0"/>
            </a:endParaRPr>
          </a:p>
          <a:p>
            <a:pPr marL="91440" indent="0" algn="ctr">
              <a:buNone/>
            </a:pPr>
            <a:r>
              <a:rPr lang="en-US" b="1" i="1" dirty="0" smtClean="0">
                <a:latin typeface="Times New Roman" panose="02020603050405020304" pitchFamily="18" charset="0"/>
                <a:cs typeface="Times New Roman" panose="02020603050405020304" pitchFamily="18" charset="0"/>
              </a:rPr>
              <a:t>The </a:t>
            </a:r>
            <a:r>
              <a:rPr lang="en-US" b="1" i="1" dirty="0">
                <a:latin typeface="Times New Roman" panose="02020603050405020304" pitchFamily="18" charset="0"/>
                <a:cs typeface="Times New Roman" panose="02020603050405020304" pitchFamily="18" charset="0"/>
              </a:rPr>
              <a:t>contributions of all university departments to the DEI Strategic Action Plan will solidify a University-wide commitment to the diversity goals and values of Rowan University. </a:t>
            </a:r>
          </a:p>
        </p:txBody>
      </p:sp>
    </p:spTree>
    <p:extLst>
      <p:ext uri="{BB962C8B-B14F-4D97-AF65-F5344CB8AC3E}">
        <p14:creationId xmlns:p14="http://schemas.microsoft.com/office/powerpoint/2010/main" val="36591404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0" y="495300"/>
            <a:ext cx="11404600" cy="699186"/>
          </a:xfrm>
        </p:spPr>
        <p:txBody>
          <a:bodyPr/>
          <a:lstStyle/>
          <a:p>
            <a:r>
              <a:rPr lang="en-US" dirty="0" smtClean="0">
                <a:latin typeface="Times New Roman" panose="02020603050405020304" pitchFamily="18" charset="0"/>
                <a:cs typeface="Times New Roman" panose="02020603050405020304" pitchFamily="18" charset="0"/>
              </a:rPr>
              <a:t>Step 1: DEI Departmental Self Assessment &amp; Mission Statemen</a:t>
            </a:r>
            <a:r>
              <a:rPr lang="en-US" dirty="0">
                <a:latin typeface="Times New Roman" panose="02020603050405020304" pitchFamily="18" charset="0"/>
                <a:cs typeface="Times New Roman" panose="02020603050405020304" pitchFamily="18" charset="0"/>
              </a:rPr>
              <a:t>t</a:t>
            </a:r>
          </a:p>
        </p:txBody>
      </p:sp>
      <p:sp>
        <p:nvSpPr>
          <p:cNvPr id="3" name="Content Placeholder 2"/>
          <p:cNvSpPr>
            <a:spLocks noGrp="1"/>
          </p:cNvSpPr>
          <p:nvPr>
            <p:ph idx="1"/>
          </p:nvPr>
        </p:nvSpPr>
        <p:spPr>
          <a:xfrm>
            <a:off x="581798" y="1400432"/>
            <a:ext cx="10728754" cy="5123936"/>
          </a:xfrm>
        </p:spPr>
        <p:txBody>
          <a:bodyPr/>
          <a:lstStyle/>
          <a:p>
            <a:pPr marL="91440" indent="0" algn="ctr">
              <a:buNone/>
            </a:pPr>
            <a:r>
              <a:rPr lang="en-US" b="1" dirty="0">
                <a:latin typeface="Times New Roman" panose="02020603050405020304" pitchFamily="18" charset="0"/>
                <a:cs typeface="Times New Roman" panose="02020603050405020304" pitchFamily="18" charset="0"/>
              </a:rPr>
              <a:t>Purpose</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DEI Departmental Self- Assessment is an internal tool which provides guiding questions for departments to help identify areas of strength and areas in need of additional exploration as we move toward creating a more diverse, equitable and inclusive University. </a:t>
            </a:r>
          </a:p>
          <a:p>
            <a:pPr marL="91440" indent="0">
              <a:buNone/>
            </a:pPr>
            <a:r>
              <a:rPr lang="en-US" sz="1600" dirty="0" smtClean="0">
                <a:latin typeface="Times New Roman" panose="02020603050405020304" pitchFamily="18" charset="0"/>
                <a:cs typeface="Times New Roman" panose="02020603050405020304" pitchFamily="18" charset="0"/>
              </a:rPr>
              <a:t>As </a:t>
            </a:r>
            <a:r>
              <a:rPr lang="en-US" sz="1600" dirty="0">
                <a:latin typeface="Times New Roman" panose="02020603050405020304" pitchFamily="18" charset="0"/>
                <a:cs typeface="Times New Roman" panose="02020603050405020304" pitchFamily="18" charset="0"/>
              </a:rPr>
              <a:t>a result of the departmental responses from the Self-Assessment activity, in addition to acquiring data, and reviewing current policies and practices, each department will generate a three-year DEI Strategic Action Plan to enhance diversity and inclusion initiatives, programs, polices and curriculum to support faculty, staff and students at Rowan University</a:t>
            </a:r>
            <a:r>
              <a:rPr lang="en-US" sz="1600" dirty="0" smtClean="0">
                <a:latin typeface="Times New Roman" panose="02020603050405020304" pitchFamily="18" charset="0"/>
                <a:cs typeface="Times New Roman" panose="02020603050405020304" pitchFamily="18" charset="0"/>
              </a:rPr>
              <a:t>.</a:t>
            </a:r>
          </a:p>
          <a:p>
            <a:pPr marL="91440" indent="0">
              <a:buNone/>
            </a:pPr>
            <a:r>
              <a:rPr lang="en-US" sz="1600" i="1" u="sng" dirty="0" smtClean="0">
                <a:latin typeface="Times New Roman" panose="02020603050405020304" pitchFamily="18" charset="0"/>
                <a:cs typeface="Times New Roman" panose="02020603050405020304" pitchFamily="18" charset="0"/>
              </a:rPr>
              <a:t>Steps: </a:t>
            </a:r>
          </a:p>
          <a:p>
            <a:pPr marL="91440" indent="0">
              <a:buNone/>
            </a:pPr>
            <a:r>
              <a:rPr lang="en-US" sz="1600" b="1" dirty="0" smtClean="0">
                <a:latin typeface="Times New Roman" panose="02020603050405020304" pitchFamily="18" charset="0"/>
                <a:cs typeface="Times New Roman" panose="02020603050405020304" pitchFamily="18" charset="0"/>
              </a:rPr>
              <a:t>A . </a:t>
            </a:r>
            <a:r>
              <a:rPr lang="en-US" sz="1600" b="1" dirty="0">
                <a:latin typeface="Times New Roman" panose="02020603050405020304" pitchFamily="18" charset="0"/>
                <a:cs typeface="Times New Roman" panose="02020603050405020304" pitchFamily="18" charset="0"/>
              </a:rPr>
              <a:t>Formation of Self –Assessment Team: </a:t>
            </a:r>
            <a:r>
              <a:rPr lang="en-US" sz="1600" dirty="0">
                <a:latin typeface="Times New Roman" panose="02020603050405020304" pitchFamily="18" charset="0"/>
                <a:cs typeface="Times New Roman" panose="02020603050405020304" pitchFamily="18" charset="0"/>
              </a:rPr>
              <a:t>Determine if the team will consist of a core group within your department or the entire department. </a:t>
            </a:r>
          </a:p>
          <a:p>
            <a:pPr marL="91440" indent="0">
              <a:buNone/>
            </a:pPr>
            <a:r>
              <a:rPr lang="en-US" sz="1600" b="1" dirty="0">
                <a:latin typeface="Times New Roman" panose="02020603050405020304" pitchFamily="18" charset="0"/>
                <a:cs typeface="Times New Roman" panose="02020603050405020304" pitchFamily="18" charset="0"/>
              </a:rPr>
              <a:t>B</a:t>
            </a:r>
            <a:r>
              <a:rPr lang="en-US" sz="1600" b="1" dirty="0" smtClean="0">
                <a:latin typeface="Times New Roman" panose="02020603050405020304" pitchFamily="18" charset="0"/>
                <a:cs typeface="Times New Roman" panose="02020603050405020304" pitchFamily="18" charset="0"/>
              </a:rPr>
              <a:t>. </a:t>
            </a:r>
            <a:r>
              <a:rPr lang="en-US" sz="1600" b="1" dirty="0">
                <a:latin typeface="Times New Roman" panose="02020603050405020304" pitchFamily="18" charset="0"/>
                <a:cs typeface="Times New Roman" panose="02020603050405020304" pitchFamily="18" charset="0"/>
              </a:rPr>
              <a:t>Complete the Self-Assessment: </a:t>
            </a:r>
            <a:r>
              <a:rPr lang="en-US" sz="1600" dirty="0">
                <a:latin typeface="Times New Roman" panose="02020603050405020304" pitchFamily="18" charset="0"/>
                <a:cs typeface="Times New Roman" panose="02020603050405020304" pitchFamily="18" charset="0"/>
              </a:rPr>
              <a:t>Determine if core group will complete the DEI Self- Assessment individually or as a group. </a:t>
            </a:r>
          </a:p>
          <a:p>
            <a:pPr lvl="1"/>
            <a:r>
              <a:rPr lang="en-US" sz="1600" b="1" dirty="0" smtClean="0">
                <a:latin typeface="Times New Roman" panose="02020603050405020304" pitchFamily="18" charset="0"/>
                <a:cs typeface="Times New Roman" panose="02020603050405020304" pitchFamily="18" charset="0"/>
              </a:rPr>
              <a:t>Mission Statement- </a:t>
            </a:r>
            <a:r>
              <a:rPr lang="en-US" sz="1600" dirty="0" smtClean="0">
                <a:latin typeface="Times New Roman" panose="02020603050405020304" pitchFamily="18" charset="0"/>
                <a:cs typeface="Times New Roman" panose="02020603050405020304" pitchFamily="18" charset="0"/>
              </a:rPr>
              <a:t>Include Mission Statement and determine </a:t>
            </a:r>
            <a:r>
              <a:rPr lang="en-US" sz="1600" dirty="0">
                <a:latin typeface="Times New Roman" panose="02020603050405020304" pitchFamily="18" charset="0"/>
                <a:cs typeface="Times New Roman" panose="02020603050405020304" pitchFamily="18" charset="0"/>
              </a:rPr>
              <a:t>if </a:t>
            </a:r>
            <a:r>
              <a:rPr lang="en-US" sz="1600" dirty="0" smtClean="0">
                <a:latin typeface="Times New Roman" panose="02020603050405020304" pitchFamily="18" charset="0"/>
                <a:cs typeface="Times New Roman" panose="02020603050405020304" pitchFamily="18" charset="0"/>
              </a:rPr>
              <a:t>diversity </a:t>
            </a:r>
            <a:r>
              <a:rPr lang="en-US" sz="1600" dirty="0">
                <a:latin typeface="Times New Roman" panose="02020603050405020304" pitchFamily="18" charset="0"/>
                <a:cs typeface="Times New Roman" panose="02020603050405020304" pitchFamily="18" charset="0"/>
              </a:rPr>
              <a:t>and inclusion statements exist in your departmental mission statement? </a:t>
            </a:r>
          </a:p>
          <a:p>
            <a:pPr lvl="1"/>
            <a:r>
              <a:rPr lang="en-US" sz="1600" b="1" dirty="0" smtClean="0">
                <a:latin typeface="Times New Roman" panose="02020603050405020304" pitchFamily="18" charset="0"/>
                <a:cs typeface="Times New Roman" panose="02020603050405020304" pitchFamily="18" charset="0"/>
              </a:rPr>
              <a:t>Guiding </a:t>
            </a:r>
            <a:r>
              <a:rPr lang="en-US" sz="1600" b="1" dirty="0">
                <a:latin typeface="Times New Roman" panose="02020603050405020304" pitchFamily="18" charset="0"/>
                <a:cs typeface="Times New Roman" panose="02020603050405020304" pitchFamily="18" charset="0"/>
              </a:rPr>
              <a:t>Questions: </a:t>
            </a:r>
            <a:r>
              <a:rPr lang="en-US" sz="1600" dirty="0">
                <a:latin typeface="Times New Roman" panose="02020603050405020304" pitchFamily="18" charset="0"/>
                <a:cs typeface="Times New Roman" panose="02020603050405020304" pitchFamily="18" charset="0"/>
              </a:rPr>
              <a:t>The Self-Assessment is separated by the three DEI Priorities with guiding questions to assess how well your department is promoting and supporting diversity and inclusion. </a:t>
            </a:r>
            <a:r>
              <a:rPr lang="en-US" sz="1600" dirty="0" smtClean="0">
                <a:latin typeface="Times New Roman" panose="02020603050405020304" pitchFamily="18" charset="0"/>
                <a:cs typeface="Times New Roman" panose="02020603050405020304" pitchFamily="18" charset="0"/>
              </a:rPr>
              <a:t> </a:t>
            </a:r>
          </a:p>
          <a:p>
            <a:pPr lvl="2"/>
            <a:r>
              <a:rPr lang="en-US" sz="1600" dirty="0" smtClean="0">
                <a:latin typeface="Times New Roman" panose="02020603050405020304" pitchFamily="18" charset="0"/>
                <a:cs typeface="Times New Roman" panose="02020603050405020304" pitchFamily="18" charset="0"/>
              </a:rPr>
              <a:t> </a:t>
            </a:r>
            <a:r>
              <a:rPr lang="en-US" sz="1600" dirty="0">
                <a:latin typeface="Times New Roman" panose="02020603050405020304" pitchFamily="18" charset="0"/>
                <a:cs typeface="Times New Roman" panose="02020603050405020304" pitchFamily="18" charset="0"/>
              </a:rPr>
              <a:t>In addition to the DEI Self –Assessment questions, </a:t>
            </a:r>
            <a:r>
              <a:rPr lang="en-US" sz="1600" i="1" dirty="0">
                <a:latin typeface="Times New Roman" panose="02020603050405020304" pitchFamily="18" charset="0"/>
                <a:cs typeface="Times New Roman" panose="02020603050405020304" pitchFamily="18" charset="0"/>
              </a:rPr>
              <a:t>we encourage each department to review their own professional association/organizations standards for diversity, </a:t>
            </a:r>
            <a:r>
              <a:rPr lang="en-US" sz="1600" i="1" dirty="0" smtClean="0">
                <a:latin typeface="Times New Roman" panose="02020603050405020304" pitchFamily="18" charset="0"/>
                <a:cs typeface="Times New Roman" panose="02020603050405020304" pitchFamily="18" charset="0"/>
              </a:rPr>
              <a:t>equity</a:t>
            </a:r>
            <a:r>
              <a:rPr lang="en-US" sz="1600" i="1" dirty="0">
                <a:latin typeface="Times New Roman" panose="02020603050405020304" pitchFamily="18" charset="0"/>
                <a:cs typeface="Times New Roman" panose="02020603050405020304" pitchFamily="18" charset="0"/>
              </a:rPr>
              <a:t>, </a:t>
            </a:r>
            <a:r>
              <a:rPr lang="en-US" sz="1600" i="1" dirty="0" smtClean="0">
                <a:latin typeface="Times New Roman" panose="02020603050405020304" pitchFamily="18" charset="0"/>
                <a:cs typeface="Times New Roman" panose="02020603050405020304" pitchFamily="18" charset="0"/>
              </a:rPr>
              <a:t>and inclusion, </a:t>
            </a:r>
            <a:r>
              <a:rPr lang="en-US" sz="1600" dirty="0" smtClean="0">
                <a:latin typeface="Times New Roman" panose="02020603050405020304" pitchFamily="18" charset="0"/>
                <a:cs typeface="Times New Roman" panose="02020603050405020304" pitchFamily="18" charset="0"/>
              </a:rPr>
              <a:t>which </a:t>
            </a:r>
            <a:r>
              <a:rPr lang="en-US" sz="1600" dirty="0">
                <a:latin typeface="Times New Roman" panose="02020603050405020304" pitchFamily="18" charset="0"/>
                <a:cs typeface="Times New Roman" panose="02020603050405020304" pitchFamily="18" charset="0"/>
              </a:rPr>
              <a:t>may </a:t>
            </a:r>
            <a:r>
              <a:rPr lang="en-US" sz="1600" dirty="0" smtClean="0">
                <a:latin typeface="Times New Roman" panose="02020603050405020304" pitchFamily="18" charset="0"/>
                <a:cs typeface="Times New Roman" panose="02020603050405020304" pitchFamily="18" charset="0"/>
              </a:rPr>
              <a:t>address </a:t>
            </a:r>
            <a:r>
              <a:rPr lang="en-US" sz="1600" dirty="0">
                <a:latin typeface="Times New Roman" panose="02020603050405020304" pitchFamily="18" charset="0"/>
                <a:cs typeface="Times New Roman" panose="02020603050405020304" pitchFamily="18" charset="0"/>
              </a:rPr>
              <a:t>areas specific to your department’s mission and </a:t>
            </a:r>
            <a:r>
              <a:rPr lang="en-US" sz="1600" dirty="0" smtClean="0">
                <a:latin typeface="Times New Roman" panose="02020603050405020304" pitchFamily="18" charset="0"/>
                <a:cs typeface="Times New Roman" panose="02020603050405020304" pitchFamily="18" charset="0"/>
              </a:rPr>
              <a:t>purpose.</a:t>
            </a:r>
          </a:p>
          <a:p>
            <a:pPr marL="91440" indent="0">
              <a:buNone/>
            </a:pPr>
            <a:endParaRPr lang="en-US" sz="1600" dirty="0"/>
          </a:p>
          <a:p>
            <a:endParaRPr lang="en-US" sz="1600" dirty="0"/>
          </a:p>
        </p:txBody>
      </p:sp>
    </p:spTree>
    <p:extLst>
      <p:ext uri="{BB962C8B-B14F-4D97-AF65-F5344CB8AC3E}">
        <p14:creationId xmlns:p14="http://schemas.microsoft.com/office/powerpoint/2010/main" val="24206042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457886" y="1227438"/>
            <a:ext cx="11404600" cy="4664075"/>
          </a:xfrm>
          <a:prstGeom prst="rect">
            <a:avLst/>
          </a:prstGeom>
        </p:spPr>
        <p:txBody>
          <a:bodyPr/>
          <a:lstStyle/>
          <a:p>
            <a:pPr marL="91440" indent="0">
              <a:buNone/>
            </a:pPr>
            <a:r>
              <a:rPr lang="en-US" b="1" dirty="0" smtClean="0">
                <a:latin typeface="Times New Roman" panose="02020603050405020304" pitchFamily="18" charset="0"/>
                <a:cs typeface="Times New Roman" panose="02020603050405020304" pitchFamily="18" charset="0"/>
              </a:rPr>
              <a:t>C. </a:t>
            </a:r>
            <a:r>
              <a:rPr lang="en-US" b="1" dirty="0">
                <a:latin typeface="Times New Roman" panose="02020603050405020304" pitchFamily="18" charset="0"/>
                <a:cs typeface="Times New Roman" panose="02020603050405020304" pitchFamily="18" charset="0"/>
              </a:rPr>
              <a:t>Review and Discuss Self-Assessment Responses: </a:t>
            </a:r>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responses that </a:t>
            </a:r>
            <a:r>
              <a:rPr lang="en-US" dirty="0" smtClean="0">
                <a:latin typeface="Times New Roman" panose="02020603050405020304" pitchFamily="18" charset="0"/>
                <a:cs typeface="Times New Roman" panose="02020603050405020304" pitchFamily="18" charset="0"/>
              </a:rPr>
              <a:t>generate </a:t>
            </a:r>
            <a:r>
              <a:rPr lang="en-US" dirty="0">
                <a:latin typeface="Times New Roman" panose="02020603050405020304" pitchFamily="18" charset="0"/>
                <a:cs typeface="Times New Roman" panose="02020603050405020304" pitchFamily="18" charset="0"/>
              </a:rPr>
              <a:t>an answer </a:t>
            </a:r>
            <a:r>
              <a:rPr lang="en-US" dirty="0" smtClean="0">
                <a:latin typeface="Times New Roman" panose="02020603050405020304" pitchFamily="18" charset="0"/>
                <a:cs typeface="Times New Roman" panose="02020603050405020304" pitchFamily="18" charset="0"/>
              </a:rPr>
              <a:t>“Yes” </a:t>
            </a:r>
            <a:r>
              <a:rPr lang="en-US" dirty="0">
                <a:latin typeface="Times New Roman" panose="02020603050405020304" pitchFamily="18" charset="0"/>
                <a:cs typeface="Times New Roman" panose="02020603050405020304" pitchFamily="18" charset="0"/>
              </a:rPr>
              <a:t>should be accompanied with evidence and documentation</a:t>
            </a:r>
            <a:r>
              <a:rPr lang="en-US" dirty="0" smtClean="0">
                <a:latin typeface="Times New Roman" panose="02020603050405020304" pitchFamily="18" charset="0"/>
                <a:cs typeface="Times New Roman" panose="02020603050405020304" pitchFamily="18" charset="0"/>
              </a:rPr>
              <a:t>:</a:t>
            </a:r>
          </a:p>
          <a:p>
            <a:pPr lvl="1"/>
            <a:r>
              <a:rPr lang="en-US" dirty="0" smtClean="0">
                <a:latin typeface="Times New Roman" panose="02020603050405020304" pitchFamily="18" charset="0"/>
                <a:cs typeface="Times New Roman" panose="02020603050405020304" pitchFamily="18" charset="0"/>
              </a:rPr>
              <a:t>Diversity </a:t>
            </a:r>
            <a:r>
              <a:rPr lang="en-US" dirty="0">
                <a:latin typeface="Times New Roman" panose="02020603050405020304" pitchFamily="18" charset="0"/>
                <a:cs typeface="Times New Roman" panose="02020603050405020304" pitchFamily="18" charset="0"/>
              </a:rPr>
              <a:t>goal statements</a:t>
            </a:r>
          </a:p>
          <a:p>
            <a:pPr lvl="1"/>
            <a:r>
              <a:rPr lang="en-US" dirty="0">
                <a:latin typeface="Times New Roman" panose="02020603050405020304" pitchFamily="18" charset="0"/>
                <a:cs typeface="Times New Roman" panose="02020603050405020304" pitchFamily="18" charset="0"/>
              </a:rPr>
              <a:t>Goals and objectives related to diversity, equity, inclusion, and access</a:t>
            </a:r>
          </a:p>
          <a:p>
            <a:pPr lvl="1"/>
            <a:r>
              <a:rPr lang="en-US" dirty="0">
                <a:latin typeface="Times New Roman" panose="02020603050405020304" pitchFamily="18" charset="0"/>
                <a:cs typeface="Times New Roman" panose="02020603050405020304" pitchFamily="18" charset="0"/>
              </a:rPr>
              <a:t>Training plans and agendas for personnel</a:t>
            </a:r>
          </a:p>
          <a:p>
            <a:pPr lvl="1"/>
            <a:r>
              <a:rPr lang="en-US" dirty="0">
                <a:latin typeface="Times New Roman" panose="02020603050405020304" pitchFamily="18" charset="0"/>
                <a:cs typeface="Times New Roman" panose="02020603050405020304" pitchFamily="18" charset="0"/>
              </a:rPr>
              <a:t>Lists of programs and curriculums related to diversity, equity, access and inclusion</a:t>
            </a:r>
          </a:p>
          <a:p>
            <a:pPr lvl="1"/>
            <a:r>
              <a:rPr lang="en-US" dirty="0" smtClean="0">
                <a:latin typeface="Times New Roman" panose="02020603050405020304" pitchFamily="18" charset="0"/>
                <a:cs typeface="Times New Roman" panose="02020603050405020304" pitchFamily="18" charset="0"/>
              </a:rPr>
              <a:t>Personnel </a:t>
            </a:r>
            <a:r>
              <a:rPr lang="en-US" dirty="0">
                <a:latin typeface="Times New Roman" panose="02020603050405020304" pitchFamily="18" charset="0"/>
                <a:cs typeface="Times New Roman" panose="02020603050405020304" pitchFamily="18" charset="0"/>
              </a:rPr>
              <a:t>policies, procedures and/or handbook with statements against harassment, discrimination, etc.</a:t>
            </a:r>
          </a:p>
          <a:p>
            <a:pPr lvl="1"/>
            <a:r>
              <a:rPr lang="en-US" dirty="0">
                <a:latin typeface="Times New Roman" panose="02020603050405020304" pitchFamily="18" charset="0"/>
                <a:cs typeface="Times New Roman" panose="02020603050405020304" pitchFamily="18" charset="0"/>
              </a:rPr>
              <a:t>Assessment results </a:t>
            </a:r>
            <a:r>
              <a:rPr lang="en-US" dirty="0" smtClean="0">
                <a:latin typeface="Times New Roman" panose="02020603050405020304" pitchFamily="18" charset="0"/>
                <a:cs typeface="Times New Roman" panose="02020603050405020304" pitchFamily="18" charset="0"/>
              </a:rPr>
              <a:t>such </a:t>
            </a:r>
            <a:r>
              <a:rPr lang="en-US" dirty="0">
                <a:latin typeface="Times New Roman" panose="02020603050405020304" pitchFamily="18" charset="0"/>
                <a:cs typeface="Times New Roman" panose="02020603050405020304" pitchFamily="18" charset="0"/>
              </a:rPr>
              <a:t>as participation rates, demographics, campus climate, and student needs </a:t>
            </a:r>
          </a:p>
          <a:p>
            <a:pPr marL="91440" indent="0">
              <a:buNone/>
            </a:pPr>
            <a:r>
              <a:rPr lang="en-US" dirty="0" smtClean="0">
                <a:latin typeface="Times New Roman" panose="02020603050405020304" pitchFamily="18" charset="0"/>
                <a:cs typeface="Times New Roman" panose="02020603050405020304" pitchFamily="18" charset="0"/>
              </a:rPr>
              <a:t>Responses generating a </a:t>
            </a:r>
            <a:r>
              <a:rPr lang="en-US" b="1" dirty="0" smtClean="0">
                <a:latin typeface="Times New Roman" panose="02020603050405020304" pitchFamily="18" charset="0"/>
                <a:cs typeface="Times New Roman" panose="02020603050405020304" pitchFamily="18" charset="0"/>
              </a:rPr>
              <a:t>“No</a:t>
            </a:r>
            <a:r>
              <a:rPr lang="en-US" b="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or </a:t>
            </a:r>
            <a:r>
              <a:rPr lang="en-US" b="1" dirty="0">
                <a:latin typeface="Times New Roman" panose="02020603050405020304" pitchFamily="18" charset="0"/>
                <a:cs typeface="Times New Roman" panose="02020603050405020304" pitchFamily="18" charset="0"/>
              </a:rPr>
              <a:t>“I Don’t Know,” </a:t>
            </a:r>
            <a:r>
              <a:rPr lang="en-US" dirty="0">
                <a:latin typeface="Times New Roman" panose="02020603050405020304" pitchFamily="18" charset="0"/>
                <a:cs typeface="Times New Roman" panose="02020603050405020304" pitchFamily="18" charset="0"/>
              </a:rPr>
              <a:t>should be used for further exploration and consideration of your department’s Strategic Action Plan goals and objectives. If you don’t know an answer, contact the Division of DEI to assist in determining which department or division on campus would be able to </a:t>
            </a:r>
            <a:r>
              <a:rPr lang="en-US" dirty="0" smtClean="0">
                <a:latin typeface="Times New Roman" panose="02020603050405020304" pitchFamily="18" charset="0"/>
                <a:cs typeface="Times New Roman" panose="02020603050405020304" pitchFamily="18" charset="0"/>
              </a:rPr>
              <a:t>assist.</a:t>
            </a:r>
          </a:p>
          <a:p>
            <a:pPr marL="91440" indent="0">
              <a:buNone/>
            </a:pPr>
            <a:r>
              <a:rPr lang="en-US" dirty="0" smtClean="0">
                <a:latin typeface="Times New Roman" panose="02020603050405020304" pitchFamily="18" charset="0"/>
                <a:cs typeface="Times New Roman" panose="02020603050405020304" pitchFamily="18" charset="0"/>
              </a:rPr>
              <a:t>Reflect </a:t>
            </a:r>
            <a:r>
              <a:rPr lang="en-US" dirty="0">
                <a:latin typeface="Times New Roman" panose="02020603050405020304" pitchFamily="18" charset="0"/>
                <a:cs typeface="Times New Roman" panose="02020603050405020304" pitchFamily="18" charset="0"/>
              </a:rPr>
              <a:t>on the self-assessment results to generate a collective understanding of your department through a DEI </a:t>
            </a:r>
            <a:r>
              <a:rPr lang="en-US" dirty="0" smtClean="0">
                <a:latin typeface="Times New Roman" panose="02020603050405020304" pitchFamily="18" charset="0"/>
                <a:cs typeface="Times New Roman" panose="02020603050405020304" pitchFamily="18" charset="0"/>
              </a:rPr>
              <a:t>lens and to begin developing goals. </a:t>
            </a:r>
            <a:endParaRPr lang="en-US"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6310021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699" y="138283"/>
            <a:ext cx="11404599" cy="575619"/>
          </a:xfrm>
        </p:spPr>
        <p:txBody>
          <a:bodyPr>
            <a:normAutofit/>
          </a:bodyPr>
          <a:lstStyle/>
          <a:p>
            <a:pPr algn="ctr"/>
            <a:r>
              <a:rPr lang="en-US" sz="1800" dirty="0">
                <a:latin typeface="Times New Roman" panose="02020603050405020304" pitchFamily="18" charset="0"/>
                <a:cs typeface="Times New Roman" panose="02020603050405020304" pitchFamily="18" charset="0"/>
              </a:rPr>
              <a:t>Division of Diversity, Equity and Inclusion</a:t>
            </a:r>
            <a:br>
              <a:rPr lang="en-US" sz="1800" dirty="0">
                <a:latin typeface="Times New Roman" panose="02020603050405020304" pitchFamily="18" charset="0"/>
                <a:cs typeface="Times New Roman" panose="02020603050405020304" pitchFamily="18" charset="0"/>
              </a:rPr>
            </a:br>
            <a:r>
              <a:rPr lang="en-US" sz="1800" dirty="0">
                <a:latin typeface="Times New Roman" panose="02020603050405020304" pitchFamily="18" charset="0"/>
                <a:cs typeface="Times New Roman" panose="02020603050405020304" pitchFamily="18" charset="0"/>
              </a:rPr>
              <a:t>Departmental Self-Assessment </a:t>
            </a:r>
            <a:endParaRPr lang="en-US" sz="18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787690458"/>
              </p:ext>
            </p:extLst>
          </p:nvPr>
        </p:nvGraphicFramePr>
        <p:xfrm>
          <a:off x="482942" y="1860851"/>
          <a:ext cx="11404599" cy="4942667"/>
        </p:xfrm>
        <a:graphic>
          <a:graphicData uri="http://schemas.openxmlformats.org/drawingml/2006/table">
            <a:tbl>
              <a:tblPr firstRow="1" bandRow="1">
                <a:tableStyleId>{5C22544A-7EE6-4342-B048-85BDC9FD1C3A}</a:tableStyleId>
              </a:tblPr>
              <a:tblGrid>
                <a:gridCol w="2441489">
                  <a:extLst>
                    <a:ext uri="{9D8B030D-6E8A-4147-A177-3AD203B41FA5}">
                      <a16:colId xmlns:a16="http://schemas.microsoft.com/office/drawing/2014/main" val="20000"/>
                    </a:ext>
                  </a:extLst>
                </a:gridCol>
                <a:gridCol w="3682315">
                  <a:extLst>
                    <a:ext uri="{9D8B030D-6E8A-4147-A177-3AD203B41FA5}">
                      <a16:colId xmlns:a16="http://schemas.microsoft.com/office/drawing/2014/main" val="20001"/>
                    </a:ext>
                  </a:extLst>
                </a:gridCol>
                <a:gridCol w="5280795">
                  <a:extLst>
                    <a:ext uri="{9D8B030D-6E8A-4147-A177-3AD203B41FA5}">
                      <a16:colId xmlns:a16="http://schemas.microsoft.com/office/drawing/2014/main" val="20002"/>
                    </a:ext>
                  </a:extLst>
                </a:gridCol>
              </a:tblGrid>
              <a:tr h="981478">
                <a:tc>
                  <a:txBody>
                    <a:bodyPr/>
                    <a:lstStyle/>
                    <a:p>
                      <a:pPr algn="ctr"/>
                      <a:r>
                        <a:rPr lang="en-US" sz="1200" dirty="0" smtClean="0">
                          <a:solidFill>
                            <a:schemeClr val="tx2"/>
                          </a:solidFill>
                          <a:latin typeface="Times New Roman" panose="02020603050405020304" pitchFamily="18" charset="0"/>
                          <a:cs typeface="Times New Roman" panose="02020603050405020304" pitchFamily="18" charset="0"/>
                        </a:rPr>
                        <a:t>Strategic</a:t>
                      </a:r>
                      <a:r>
                        <a:rPr lang="en-US" sz="1200" baseline="0" dirty="0" smtClean="0">
                          <a:solidFill>
                            <a:schemeClr val="tx2"/>
                          </a:solidFill>
                          <a:latin typeface="Times New Roman" panose="02020603050405020304" pitchFamily="18" charset="0"/>
                          <a:cs typeface="Times New Roman" panose="02020603050405020304" pitchFamily="18" charset="0"/>
                        </a:rPr>
                        <a:t> Priorities </a:t>
                      </a:r>
                      <a:endParaRPr lang="en-US" sz="1200" dirty="0">
                        <a:solidFill>
                          <a:schemeClr val="tx2"/>
                        </a:solidFill>
                        <a:latin typeface="Times New Roman" panose="02020603050405020304" pitchFamily="18" charset="0"/>
                        <a:cs typeface="Times New Roman" panose="02020603050405020304" pitchFamily="18" charset="0"/>
                      </a:endParaRPr>
                    </a:p>
                  </a:txBody>
                  <a:tcPr/>
                </a:tc>
                <a:tc>
                  <a:txBody>
                    <a:bodyPr/>
                    <a:lstStyle/>
                    <a:p>
                      <a:pPr algn="ctr"/>
                      <a:r>
                        <a:rPr lang="en-US" sz="1200" b="1" kern="1200" dirty="0" err="1" smtClean="0">
                          <a:solidFill>
                            <a:schemeClr val="tx2"/>
                          </a:solidFill>
                          <a:effectLst/>
                          <a:latin typeface="Times New Roman" panose="02020603050405020304" pitchFamily="18" charset="0"/>
                          <a:ea typeface="+mn-ea"/>
                          <a:cs typeface="Times New Roman" panose="02020603050405020304" pitchFamily="18" charset="0"/>
                        </a:rPr>
                        <a:t>Dept</a:t>
                      </a:r>
                      <a:r>
                        <a:rPr lang="en-US" sz="1200" b="1" kern="1200" dirty="0" smtClean="0">
                          <a:solidFill>
                            <a:schemeClr val="tx2"/>
                          </a:solidFill>
                          <a:effectLst/>
                          <a:latin typeface="Times New Roman" panose="02020603050405020304" pitchFamily="18" charset="0"/>
                          <a:ea typeface="+mn-ea"/>
                          <a:cs typeface="Times New Roman" panose="02020603050405020304" pitchFamily="18" charset="0"/>
                        </a:rPr>
                        <a:t>/Unit/ College Self-Assessment – Guiding Questions</a:t>
                      </a:r>
                      <a:endParaRPr lang="en-US" sz="1200" dirty="0">
                        <a:solidFill>
                          <a:schemeClr val="tx2"/>
                        </a:solidFill>
                        <a:latin typeface="Times New Roman" panose="02020603050405020304" pitchFamily="18" charset="0"/>
                        <a:cs typeface="Times New Roman" panose="02020603050405020304" pitchFamily="18" charset="0"/>
                      </a:endParaRPr>
                    </a:p>
                  </a:txBody>
                  <a:tcPr/>
                </a:tc>
                <a:tc>
                  <a:txBody>
                    <a:bodyPr/>
                    <a:lstStyle/>
                    <a:p>
                      <a:r>
                        <a:rPr lang="en-US" sz="1200" b="1" kern="1200" dirty="0" smtClean="0">
                          <a:solidFill>
                            <a:schemeClr val="tx2"/>
                          </a:solidFill>
                          <a:effectLst/>
                          <a:latin typeface="Times New Roman" panose="02020603050405020304" pitchFamily="18" charset="0"/>
                          <a:ea typeface="+mn-ea"/>
                          <a:cs typeface="Times New Roman" panose="02020603050405020304" pitchFamily="18" charset="0"/>
                        </a:rPr>
                        <a:t>Response: </a:t>
                      </a:r>
                    </a:p>
                    <a:p>
                      <a:pPr marL="285750" indent="-285750">
                        <a:buFont typeface="Arial" panose="020B0604020202020204" pitchFamily="34" charset="0"/>
                        <a:buChar char="•"/>
                      </a:pPr>
                      <a:r>
                        <a:rPr lang="en-US" sz="1200" b="1" kern="1200" dirty="0" smtClean="0">
                          <a:solidFill>
                            <a:schemeClr val="tx2"/>
                          </a:solidFill>
                          <a:effectLst/>
                          <a:latin typeface="Times New Roman" panose="02020603050405020304" pitchFamily="18" charset="0"/>
                          <a:ea typeface="+mn-ea"/>
                          <a:cs typeface="Times New Roman" panose="02020603050405020304" pitchFamily="18" charset="0"/>
                        </a:rPr>
                        <a:t>Yes, what evidence do we have to support this statement?</a:t>
                      </a:r>
                    </a:p>
                    <a:p>
                      <a:pPr marL="285750" indent="-285750">
                        <a:buFont typeface="Arial" panose="020B0604020202020204" pitchFamily="34" charset="0"/>
                        <a:buChar char="•"/>
                      </a:pPr>
                      <a:r>
                        <a:rPr lang="en-US" sz="1200" b="1" kern="1200" dirty="0" smtClean="0">
                          <a:solidFill>
                            <a:schemeClr val="tx2"/>
                          </a:solidFill>
                          <a:effectLst/>
                          <a:latin typeface="Times New Roman" panose="02020603050405020304" pitchFamily="18" charset="0"/>
                          <a:ea typeface="+mn-ea"/>
                          <a:cs typeface="Times New Roman" panose="02020603050405020304" pitchFamily="18" charset="0"/>
                        </a:rPr>
                        <a:t>No, what action is needed to support this statement? </a:t>
                      </a:r>
                    </a:p>
                    <a:p>
                      <a:pPr marL="285750" indent="-285750">
                        <a:buFont typeface="Arial" panose="020B0604020202020204" pitchFamily="34" charset="0"/>
                        <a:buChar char="•"/>
                      </a:pPr>
                      <a:r>
                        <a:rPr lang="en-US" sz="1200" b="1" kern="1200" dirty="0" smtClean="0">
                          <a:solidFill>
                            <a:schemeClr val="tx2"/>
                          </a:solidFill>
                          <a:effectLst/>
                          <a:latin typeface="Times New Roman" panose="02020603050405020304" pitchFamily="18" charset="0"/>
                          <a:ea typeface="+mn-ea"/>
                          <a:cs typeface="Times New Roman" panose="02020603050405020304" pitchFamily="18" charset="0"/>
                        </a:rPr>
                        <a:t>I Don’t Know</a:t>
                      </a:r>
                    </a:p>
                    <a:p>
                      <a:pPr marL="285750" indent="-285750">
                        <a:buFont typeface="Arial" panose="020B0604020202020204" pitchFamily="34" charset="0"/>
                        <a:buChar char="•"/>
                      </a:pPr>
                      <a:r>
                        <a:rPr lang="en-US" sz="1200" b="1" kern="1200" dirty="0" smtClean="0">
                          <a:solidFill>
                            <a:schemeClr val="tx2"/>
                          </a:solidFill>
                          <a:effectLst/>
                          <a:latin typeface="Times New Roman" panose="02020603050405020304" pitchFamily="18" charset="0"/>
                          <a:ea typeface="+mn-ea"/>
                          <a:cs typeface="Times New Roman" panose="02020603050405020304" pitchFamily="18" charset="0"/>
                        </a:rPr>
                        <a:t>N/A</a:t>
                      </a:r>
                    </a:p>
                  </a:txBody>
                  <a:tcPr/>
                </a:tc>
                <a:extLst>
                  <a:ext uri="{0D108BD9-81ED-4DB2-BD59-A6C34878D82A}">
                    <a16:rowId xmlns:a16="http://schemas.microsoft.com/office/drawing/2014/main" val="10000"/>
                  </a:ext>
                </a:extLst>
              </a:tr>
              <a:tr h="446127">
                <a:tc rowSpan="6">
                  <a:txBody>
                    <a:bodyPr/>
                    <a:lstStyle/>
                    <a:p>
                      <a:r>
                        <a:rPr lang="en-US" sz="1200" b="1" kern="1200" dirty="0" smtClean="0">
                          <a:solidFill>
                            <a:schemeClr val="dk1"/>
                          </a:solidFill>
                          <a:effectLst/>
                          <a:latin typeface="Times New Roman" panose="02020603050405020304" pitchFamily="18" charset="0"/>
                          <a:ea typeface="+mn-ea"/>
                          <a:cs typeface="Times New Roman" panose="02020603050405020304" pitchFamily="18" charset="0"/>
                        </a:rPr>
                        <a:t>SPC 1-Creating a more inclusive and equitable campus community</a:t>
                      </a:r>
                      <a:endParaRPr lang="en-US" sz="1200" kern="1200" dirty="0" smtClean="0">
                        <a:solidFill>
                          <a:schemeClr val="dk1"/>
                        </a:solidFill>
                        <a:effectLst/>
                        <a:latin typeface="Times New Roman" panose="02020603050405020304" pitchFamily="18" charset="0"/>
                        <a:ea typeface="+mn-ea"/>
                        <a:cs typeface="Times New Roman" panose="02020603050405020304" pitchFamily="18" charset="0"/>
                      </a:endParaRPr>
                    </a:p>
                    <a:p>
                      <a:r>
                        <a:rPr lang="en-US" sz="1200" b="1" kern="1200" dirty="0" smtClean="0">
                          <a:solidFill>
                            <a:schemeClr val="dk1"/>
                          </a:solidFill>
                          <a:effectLst/>
                          <a:latin typeface="Times New Roman" panose="02020603050405020304" pitchFamily="18" charset="0"/>
                          <a:ea typeface="+mn-ea"/>
                          <a:cs typeface="Times New Roman" panose="02020603050405020304" pitchFamily="18" charset="0"/>
                        </a:rPr>
                        <a:t> </a:t>
                      </a:r>
                      <a:endParaRPr lang="en-US" sz="1200" kern="1200" dirty="0" smtClean="0">
                        <a:solidFill>
                          <a:schemeClr val="dk1"/>
                        </a:solidFill>
                        <a:effectLst/>
                        <a:latin typeface="Times New Roman" panose="02020603050405020304" pitchFamily="18" charset="0"/>
                        <a:ea typeface="+mn-ea"/>
                        <a:cs typeface="Times New Roman" panose="02020603050405020304" pitchFamily="18" charset="0"/>
                      </a:endParaRPr>
                    </a:p>
                    <a:p>
                      <a:r>
                        <a:rPr lang="en-US" sz="1200" b="1" kern="1200" dirty="0" smtClean="0">
                          <a:solidFill>
                            <a:schemeClr val="dk1"/>
                          </a:solidFill>
                          <a:effectLst/>
                          <a:latin typeface="Times New Roman" panose="02020603050405020304" pitchFamily="18" charset="0"/>
                          <a:ea typeface="+mn-ea"/>
                          <a:cs typeface="Times New Roman" panose="02020603050405020304" pitchFamily="18" charset="0"/>
                        </a:rPr>
                        <a:t> </a:t>
                      </a:r>
                      <a:endParaRPr lang="en-US" sz="1200" kern="1200" dirty="0" smtClean="0">
                        <a:solidFill>
                          <a:schemeClr val="dk1"/>
                        </a:solidFill>
                        <a:effectLst/>
                        <a:latin typeface="Times New Roman" panose="02020603050405020304" pitchFamily="18" charset="0"/>
                        <a:ea typeface="+mn-ea"/>
                        <a:cs typeface="Times New Roman" panose="02020603050405020304" pitchFamily="18" charset="0"/>
                      </a:endParaRPr>
                    </a:p>
                    <a:p>
                      <a:r>
                        <a:rPr lang="en-US" sz="1200" kern="1200" dirty="0" smtClean="0">
                          <a:solidFill>
                            <a:schemeClr val="dk1"/>
                          </a:solidFill>
                          <a:effectLst/>
                          <a:latin typeface="Times New Roman" panose="02020603050405020304" pitchFamily="18" charset="0"/>
                          <a:ea typeface="+mn-ea"/>
                          <a:cs typeface="Times New Roman" panose="02020603050405020304" pitchFamily="18" charset="0"/>
                        </a:rPr>
                        <a:t>1. Recruitment and retention of diverse faculty and staff</a:t>
                      </a:r>
                    </a:p>
                    <a:p>
                      <a:r>
                        <a:rPr lang="en-US" sz="1200" kern="1200" dirty="0" smtClean="0">
                          <a:solidFill>
                            <a:schemeClr val="dk1"/>
                          </a:solidFill>
                          <a:effectLst/>
                          <a:latin typeface="Times New Roman" panose="02020603050405020304" pitchFamily="18" charset="0"/>
                          <a:ea typeface="+mn-ea"/>
                          <a:cs typeface="Times New Roman" panose="02020603050405020304" pitchFamily="18" charset="0"/>
                        </a:rPr>
                        <a:t>2. Environmental conditions</a:t>
                      </a:r>
                    </a:p>
                    <a:p>
                      <a:r>
                        <a:rPr lang="en-US" sz="1200" kern="1200" dirty="0" smtClean="0">
                          <a:solidFill>
                            <a:schemeClr val="dk1"/>
                          </a:solidFill>
                          <a:effectLst/>
                          <a:latin typeface="Times New Roman" panose="02020603050405020304" pitchFamily="18" charset="0"/>
                          <a:ea typeface="+mn-ea"/>
                          <a:cs typeface="Times New Roman" panose="02020603050405020304" pitchFamily="18" charset="0"/>
                        </a:rPr>
                        <a:t>3. Systems are developed and maintained to address equity and inclusiveness for faculty and staff</a:t>
                      </a:r>
                    </a:p>
                    <a:p>
                      <a:r>
                        <a:rPr lang="en-US" sz="1200" kern="1200" dirty="0" smtClean="0">
                          <a:solidFill>
                            <a:schemeClr val="dk1"/>
                          </a:solidFill>
                          <a:effectLst/>
                          <a:latin typeface="Times New Roman" panose="02020603050405020304" pitchFamily="18" charset="0"/>
                          <a:ea typeface="+mn-ea"/>
                          <a:cs typeface="Times New Roman" panose="02020603050405020304" pitchFamily="18" charset="0"/>
                        </a:rPr>
                        <a:t> </a:t>
                      </a:r>
                    </a:p>
                    <a:p>
                      <a:endParaRPr lang="en-US" sz="1200" dirty="0">
                        <a:latin typeface="Times New Roman" panose="02020603050405020304" pitchFamily="18" charset="0"/>
                        <a:cs typeface="Times New Roman" panose="02020603050405020304" pitchFamily="18" charset="0"/>
                      </a:endParaRPr>
                    </a:p>
                  </a:txBody>
                  <a:tcPr/>
                </a:tc>
                <a:tc>
                  <a:txBody>
                    <a:bodyPr/>
                    <a:lstStyle/>
                    <a:p>
                      <a:r>
                        <a:rPr lang="en-US" sz="1200" kern="1200" dirty="0" smtClean="0">
                          <a:solidFill>
                            <a:schemeClr val="dk1"/>
                          </a:solidFill>
                          <a:effectLst/>
                          <a:latin typeface="Times New Roman" panose="02020603050405020304" pitchFamily="18" charset="0"/>
                          <a:ea typeface="+mn-ea"/>
                          <a:cs typeface="Times New Roman" panose="02020603050405020304" pitchFamily="18" charset="0"/>
                        </a:rPr>
                        <a:t>1. Does your department review staff demographics (race/ethnicity/gender)? </a:t>
                      </a:r>
                      <a:endParaRPr lang="en-US" sz="1200" dirty="0">
                        <a:latin typeface="Times New Roman" panose="02020603050405020304" pitchFamily="18" charset="0"/>
                        <a:cs typeface="Times New Roman" panose="02020603050405020304" pitchFamily="18" charset="0"/>
                      </a:endParaRPr>
                    </a:p>
                  </a:txBody>
                  <a:tcPr/>
                </a:tc>
                <a:tc>
                  <a:txBody>
                    <a:bodyPr/>
                    <a:lstStyle/>
                    <a:p>
                      <a:r>
                        <a:rPr lang="en-US" sz="1200" dirty="0" smtClean="0">
                          <a:latin typeface="Times New Roman" panose="02020603050405020304" pitchFamily="18" charset="0"/>
                          <a:cs typeface="Times New Roman" panose="02020603050405020304" pitchFamily="18" charset="0"/>
                        </a:rPr>
                        <a:t>Yes- employee departmental demographic report. (See attached)</a:t>
                      </a:r>
                      <a:endParaRPr lang="en-US" sz="12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1"/>
                  </a:ext>
                </a:extLst>
              </a:tr>
              <a:tr h="1005723">
                <a:tc vMerge="1">
                  <a:txBody>
                    <a:bodyPr/>
                    <a:lstStyle/>
                    <a:p>
                      <a:endParaRPr lang="en-US" dirty="0"/>
                    </a:p>
                  </a:txBody>
                  <a:tcPr/>
                </a:tc>
                <a:tc>
                  <a:txBody>
                    <a:bodyPr/>
                    <a:lstStyle/>
                    <a:p>
                      <a:r>
                        <a:rPr lang="en-US" sz="1200" kern="1200" dirty="0" smtClean="0">
                          <a:solidFill>
                            <a:schemeClr val="dk1"/>
                          </a:solidFill>
                          <a:effectLst/>
                          <a:latin typeface="Times New Roman" panose="02020603050405020304" pitchFamily="18" charset="0"/>
                          <a:ea typeface="+mn-ea"/>
                          <a:cs typeface="Times New Roman" panose="02020603050405020304" pitchFamily="18" charset="0"/>
                        </a:rPr>
                        <a:t>2. Has your department evaluated the employee demographics in comparison to the university student demographics?</a:t>
                      </a:r>
                      <a:endParaRPr lang="en-US" sz="1200" dirty="0">
                        <a:latin typeface="Times New Roman" panose="02020603050405020304" pitchFamily="18" charset="0"/>
                        <a:cs typeface="Times New Roman" panose="02020603050405020304" pitchFamily="18" charset="0"/>
                      </a:endParaRPr>
                    </a:p>
                  </a:txBody>
                  <a:tcPr/>
                </a:tc>
                <a:tc>
                  <a:txBody>
                    <a:bodyPr/>
                    <a:lstStyle/>
                    <a:p>
                      <a:r>
                        <a:rPr lang="en-US" sz="1200" b="1" u="sng" dirty="0" smtClean="0">
                          <a:latin typeface="Times New Roman" panose="02020603050405020304" pitchFamily="18" charset="0"/>
                          <a:cs typeface="Times New Roman" panose="02020603050405020304" pitchFamily="18" charset="0"/>
                        </a:rPr>
                        <a:t>Yes- Fall</a:t>
                      </a:r>
                      <a:r>
                        <a:rPr lang="en-US" sz="1200" b="1" u="sng" baseline="0" dirty="0" smtClean="0">
                          <a:latin typeface="Times New Roman" panose="02020603050405020304" pitchFamily="18" charset="0"/>
                          <a:cs typeface="Times New Roman" panose="02020603050405020304" pitchFamily="18" charset="0"/>
                        </a:rPr>
                        <a:t> 2019</a:t>
                      </a:r>
                    </a:p>
                    <a:p>
                      <a:r>
                        <a:rPr lang="en-US" sz="1200" b="1" baseline="0" dirty="0" smtClean="0">
                          <a:latin typeface="Times New Roman" panose="02020603050405020304" pitchFamily="18" charset="0"/>
                          <a:cs typeface="Times New Roman" panose="02020603050405020304" pitchFamily="18" charset="0"/>
                        </a:rPr>
                        <a:t>White </a:t>
                      </a:r>
                      <a:r>
                        <a:rPr lang="en-US" sz="1200" baseline="0" dirty="0" smtClean="0">
                          <a:latin typeface="Times New Roman" panose="02020603050405020304" pitchFamily="18" charset="0"/>
                          <a:cs typeface="Times New Roman" panose="02020603050405020304" pitchFamily="18" charset="0"/>
                        </a:rPr>
                        <a:t>64% students :89% staff          </a:t>
                      </a:r>
                      <a:r>
                        <a:rPr lang="en-US" sz="1200" b="1" baseline="0" dirty="0" smtClean="0">
                          <a:latin typeface="Times New Roman" panose="02020603050405020304" pitchFamily="18" charset="0"/>
                          <a:cs typeface="Times New Roman" panose="02020603050405020304" pitchFamily="18" charset="0"/>
                        </a:rPr>
                        <a:t>Hispanic/Latino: </a:t>
                      </a:r>
                      <a:r>
                        <a:rPr lang="en-US" sz="1200" baseline="0" dirty="0" smtClean="0">
                          <a:latin typeface="Times New Roman" panose="02020603050405020304" pitchFamily="18" charset="0"/>
                          <a:cs typeface="Times New Roman" panose="02020603050405020304" pitchFamily="18" charset="0"/>
                        </a:rPr>
                        <a:t>10.8% students: 3% staff </a:t>
                      </a:r>
                    </a:p>
                    <a:p>
                      <a:r>
                        <a:rPr lang="en-US" sz="1200" b="1" baseline="0" dirty="0" smtClean="0">
                          <a:latin typeface="Times New Roman" panose="02020603050405020304" pitchFamily="18" charset="0"/>
                          <a:cs typeface="Times New Roman" panose="02020603050405020304" pitchFamily="18" charset="0"/>
                        </a:rPr>
                        <a:t>Afr. Amer. </a:t>
                      </a:r>
                      <a:r>
                        <a:rPr lang="en-US" sz="1200" baseline="0" dirty="0" smtClean="0">
                          <a:latin typeface="Times New Roman" panose="02020603050405020304" pitchFamily="18" charset="0"/>
                          <a:cs typeface="Times New Roman" panose="02020603050405020304" pitchFamily="18" charset="0"/>
                        </a:rPr>
                        <a:t>9.7% students; 2% staff    </a:t>
                      </a:r>
                      <a:r>
                        <a:rPr lang="en-US" sz="1200" b="1" baseline="0" dirty="0" smtClean="0">
                          <a:latin typeface="Times New Roman" panose="02020603050405020304" pitchFamily="18" charset="0"/>
                          <a:cs typeface="Times New Roman" panose="02020603050405020304" pitchFamily="18" charset="0"/>
                        </a:rPr>
                        <a:t>Asian: </a:t>
                      </a:r>
                      <a:r>
                        <a:rPr lang="en-US" sz="1200" baseline="0" dirty="0" smtClean="0">
                          <a:latin typeface="Times New Roman" panose="02020603050405020304" pitchFamily="18" charset="0"/>
                          <a:cs typeface="Times New Roman" panose="02020603050405020304" pitchFamily="18" charset="0"/>
                        </a:rPr>
                        <a:t>7.4% students: 0% staff </a:t>
                      </a:r>
                    </a:p>
                    <a:p>
                      <a:endParaRPr lang="en-US" sz="1200" baseline="0" dirty="0" smtClean="0">
                        <a:latin typeface="Times New Roman" panose="02020603050405020304" pitchFamily="18" charset="0"/>
                        <a:cs typeface="Times New Roman" panose="02020603050405020304" pitchFamily="18" charset="0"/>
                      </a:endParaRPr>
                    </a:p>
                    <a:p>
                      <a:r>
                        <a:rPr lang="en-US" sz="1200" b="1" baseline="0" dirty="0" smtClean="0">
                          <a:latin typeface="Times New Roman" panose="02020603050405020304" pitchFamily="18" charset="0"/>
                          <a:cs typeface="Times New Roman" panose="02020603050405020304" pitchFamily="18" charset="0"/>
                        </a:rPr>
                        <a:t>Female: </a:t>
                      </a:r>
                      <a:r>
                        <a:rPr lang="en-US" sz="1200" baseline="0" dirty="0" smtClean="0">
                          <a:latin typeface="Times New Roman" panose="02020603050405020304" pitchFamily="18" charset="0"/>
                          <a:cs typeface="Times New Roman" panose="02020603050405020304" pitchFamily="18" charset="0"/>
                        </a:rPr>
                        <a:t>47.9% student: 60% staff      </a:t>
                      </a:r>
                      <a:r>
                        <a:rPr lang="en-US" sz="1200" b="1" baseline="0" dirty="0" smtClean="0">
                          <a:latin typeface="Times New Roman" panose="02020603050405020304" pitchFamily="18" charset="0"/>
                          <a:cs typeface="Times New Roman" panose="02020603050405020304" pitchFamily="18" charset="0"/>
                        </a:rPr>
                        <a:t>Male: </a:t>
                      </a:r>
                      <a:r>
                        <a:rPr lang="en-US" sz="1200" baseline="0" dirty="0" smtClean="0">
                          <a:latin typeface="Times New Roman" panose="02020603050405020304" pitchFamily="18" charset="0"/>
                          <a:cs typeface="Times New Roman" panose="02020603050405020304" pitchFamily="18" charset="0"/>
                        </a:rPr>
                        <a:t>51.1% student: 40% staff </a:t>
                      </a:r>
                      <a:endParaRPr lang="en-US" sz="12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2"/>
                  </a:ext>
                </a:extLst>
              </a:tr>
              <a:tr h="446127">
                <a:tc vMerge="1">
                  <a:txBody>
                    <a:bodyPr/>
                    <a:lstStyle/>
                    <a:p>
                      <a:endParaRPr lang="en-US" dirty="0"/>
                    </a:p>
                  </a:txBody>
                  <a:tcPr/>
                </a:tc>
                <a:tc>
                  <a:txBody>
                    <a:bodyPr/>
                    <a:lstStyle/>
                    <a:p>
                      <a:r>
                        <a:rPr lang="en-US" sz="1200" kern="1200" dirty="0" smtClean="0">
                          <a:solidFill>
                            <a:schemeClr val="dk1"/>
                          </a:solidFill>
                          <a:effectLst/>
                          <a:latin typeface="Times New Roman" panose="02020603050405020304" pitchFamily="18" charset="0"/>
                          <a:ea typeface="+mn-ea"/>
                          <a:cs typeface="Times New Roman" panose="02020603050405020304" pitchFamily="18" charset="0"/>
                        </a:rPr>
                        <a:t>3. Does your dept. address imbalance in staffing patterns among selected populations of program personnel?</a:t>
                      </a:r>
                      <a:endParaRPr lang="en-US" sz="1200" dirty="0">
                        <a:latin typeface="Times New Roman" panose="02020603050405020304" pitchFamily="18" charset="0"/>
                        <a:cs typeface="Times New Roman" panose="02020603050405020304" pitchFamily="18" charset="0"/>
                      </a:endParaRPr>
                    </a:p>
                  </a:txBody>
                  <a:tcPr/>
                </a:tc>
                <a:tc>
                  <a:txBody>
                    <a:bodyPr/>
                    <a:lstStyle/>
                    <a:p>
                      <a:r>
                        <a:rPr lang="en-US" sz="1200" dirty="0" smtClean="0">
                          <a:latin typeface="Times New Roman" panose="02020603050405020304" pitchFamily="18" charset="0"/>
                          <a:cs typeface="Times New Roman" panose="02020603050405020304" pitchFamily="18" charset="0"/>
                        </a:rPr>
                        <a:t>No</a:t>
                      </a:r>
                      <a:endParaRPr lang="en-US" sz="12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3"/>
                  </a:ext>
                </a:extLst>
              </a:tr>
              <a:tr h="446127">
                <a:tc vMerge="1">
                  <a:txBody>
                    <a:bodyPr/>
                    <a:lstStyle/>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dk1"/>
                          </a:solidFill>
                          <a:effectLst/>
                          <a:latin typeface="Times New Roman" panose="02020603050405020304" pitchFamily="18" charset="0"/>
                          <a:ea typeface="+mn-ea"/>
                          <a:cs typeface="Times New Roman" panose="02020603050405020304" pitchFamily="18" charset="0"/>
                        </a:rPr>
                        <a:t>4. Has your department implemented strategies to ensure a diverse hiring pool? </a:t>
                      </a:r>
                      <a:endParaRPr lang="en-US" sz="1200" dirty="0">
                        <a:latin typeface="Times New Roman" panose="02020603050405020304" pitchFamily="18" charset="0"/>
                        <a:cs typeface="Times New Roman" panose="02020603050405020304" pitchFamily="18" charset="0"/>
                      </a:endParaRPr>
                    </a:p>
                  </a:txBody>
                  <a:tcPr/>
                </a:tc>
                <a:tc>
                  <a:txBody>
                    <a:bodyPr/>
                    <a:lstStyle/>
                    <a:p>
                      <a:r>
                        <a:rPr lang="en-US" sz="1200" dirty="0" smtClean="0">
                          <a:latin typeface="Times New Roman" panose="02020603050405020304" pitchFamily="18" charset="0"/>
                          <a:cs typeface="Times New Roman" panose="02020603050405020304" pitchFamily="18" charset="0"/>
                        </a:rPr>
                        <a:t>Yes, advertise</a:t>
                      </a:r>
                      <a:r>
                        <a:rPr lang="en-US" sz="1200" baseline="0" dirty="0" smtClean="0">
                          <a:latin typeface="Times New Roman" panose="02020603050405020304" pitchFamily="18" charset="0"/>
                          <a:cs typeface="Times New Roman" panose="02020603050405020304" pitchFamily="18" charset="0"/>
                        </a:rPr>
                        <a:t> in diverse publications, career fairs. See job posting confirmation sheets. </a:t>
                      </a:r>
                      <a:endParaRPr lang="en-US" sz="12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4"/>
                  </a:ext>
                </a:extLst>
              </a:tr>
              <a:tr h="624577">
                <a:tc vMerge="1">
                  <a:txBody>
                    <a:bodyPr/>
                    <a:lstStyle/>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dk1"/>
                          </a:solidFill>
                          <a:effectLst/>
                          <a:latin typeface="Times New Roman" panose="02020603050405020304" pitchFamily="18" charset="0"/>
                          <a:ea typeface="+mn-ea"/>
                          <a:cs typeface="Times New Roman" panose="02020603050405020304" pitchFamily="18" charset="0"/>
                        </a:rPr>
                        <a:t>5. Does your department provide opportunities for leadership mentoring/development for diverse employees</a:t>
                      </a:r>
                      <a:endParaRPr lang="en-US" sz="1200" dirty="0" smtClean="0">
                        <a:latin typeface="Times New Roman" panose="02020603050405020304" pitchFamily="18" charset="0"/>
                        <a:cs typeface="Times New Roman" panose="02020603050405020304" pitchFamily="18" charset="0"/>
                      </a:endParaRPr>
                    </a:p>
                  </a:txBody>
                  <a:tcPr/>
                </a:tc>
                <a:tc>
                  <a:txBody>
                    <a:bodyPr/>
                    <a:lstStyle/>
                    <a:p>
                      <a:r>
                        <a:rPr lang="en-US" sz="1200" dirty="0" smtClean="0">
                          <a:latin typeface="Times New Roman" panose="02020603050405020304" pitchFamily="18" charset="0"/>
                          <a:cs typeface="Times New Roman" panose="02020603050405020304" pitchFamily="18" charset="0"/>
                        </a:rPr>
                        <a:t>No</a:t>
                      </a:r>
                      <a:endParaRPr lang="en-US" sz="12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5"/>
                  </a:ext>
                </a:extLst>
              </a:tr>
              <a:tr h="919307">
                <a:tc vMerge="1">
                  <a:txBody>
                    <a:bodyPr/>
                    <a:lstStyle/>
                    <a:p>
                      <a:endParaRPr lang="en-US" dirty="0"/>
                    </a:p>
                  </a:txBody>
                  <a:tcPr/>
                </a:tc>
                <a:tc>
                  <a:txBody>
                    <a:bodyPr/>
                    <a:lstStyle/>
                    <a:p>
                      <a:pPr lvl="0"/>
                      <a:r>
                        <a:rPr lang="en-US" sz="1200" kern="1200" dirty="0" smtClean="0">
                          <a:solidFill>
                            <a:schemeClr val="dk1"/>
                          </a:solidFill>
                          <a:effectLst/>
                          <a:latin typeface="Times New Roman" panose="02020603050405020304" pitchFamily="18" charset="0"/>
                          <a:ea typeface="+mn-ea"/>
                          <a:cs typeface="Times New Roman" panose="02020603050405020304" pitchFamily="18" charset="0"/>
                        </a:rPr>
                        <a:t>6. Are there diversity and inclusion statements in your division, department, programs/units:</a:t>
                      </a:r>
                    </a:p>
                    <a:p>
                      <a:r>
                        <a:rPr lang="en-US" sz="1200" kern="1200" dirty="0" smtClean="0">
                          <a:solidFill>
                            <a:schemeClr val="dk1"/>
                          </a:solidFill>
                          <a:effectLst/>
                          <a:latin typeface="Times New Roman" panose="02020603050405020304" pitchFamily="18" charset="0"/>
                          <a:ea typeface="+mn-ea"/>
                          <a:cs typeface="Times New Roman" panose="02020603050405020304" pitchFamily="18" charset="0"/>
                        </a:rPr>
                        <a:t>-Mission Statement, Goals/Objectives, Student Learning outcomes</a:t>
                      </a:r>
                      <a:endParaRPr lang="en-US"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anose="02020603050405020304" pitchFamily="18" charset="0"/>
                          <a:cs typeface="Times New Roman" panose="02020603050405020304" pitchFamily="18" charset="0"/>
                        </a:rPr>
                        <a:t>Yes, See attached documents highlighting DEI statements</a:t>
                      </a:r>
                    </a:p>
                    <a:p>
                      <a:endParaRPr lang="en-US" sz="1200" dirty="0"/>
                    </a:p>
                  </a:txBody>
                  <a:tcPr/>
                </a:tc>
                <a:extLst>
                  <a:ext uri="{0D108BD9-81ED-4DB2-BD59-A6C34878D82A}">
                    <a16:rowId xmlns:a16="http://schemas.microsoft.com/office/drawing/2014/main" val="10006"/>
                  </a:ext>
                </a:extLst>
              </a:tr>
            </a:tbl>
          </a:graphicData>
        </a:graphic>
      </p:graphicFrame>
      <p:sp>
        <p:nvSpPr>
          <p:cNvPr id="5" name="TextBox 4"/>
          <p:cNvSpPr txBox="1"/>
          <p:nvPr/>
        </p:nvSpPr>
        <p:spPr>
          <a:xfrm>
            <a:off x="528249" y="814408"/>
            <a:ext cx="11404600" cy="307777"/>
          </a:xfrm>
          <a:prstGeom prst="rect">
            <a:avLst/>
          </a:prstGeom>
          <a:noFill/>
        </p:spPr>
        <p:txBody>
          <a:bodyPr wrap="square" rtlCol="0">
            <a:spAutoFit/>
          </a:bodyPr>
          <a:lstStyle/>
          <a:p>
            <a:r>
              <a:rPr lang="en-US" sz="1400" b="1" dirty="0" smtClean="0">
                <a:latin typeface="Times New Roman" panose="02020603050405020304" pitchFamily="18" charset="0"/>
                <a:cs typeface="Times New Roman" panose="02020603050405020304" pitchFamily="18" charset="0"/>
              </a:rPr>
              <a:t>Division </a:t>
            </a:r>
            <a:r>
              <a:rPr lang="en-US" sz="1400" b="1" u="sng" dirty="0" smtClean="0">
                <a:latin typeface="Times New Roman" panose="02020603050405020304" pitchFamily="18" charset="0"/>
                <a:cs typeface="Times New Roman" panose="02020603050405020304" pitchFamily="18" charset="0"/>
              </a:rPr>
              <a:t>Student Affairs </a:t>
            </a:r>
            <a:r>
              <a:rPr lang="en-US" sz="1400" b="1" dirty="0" smtClean="0">
                <a:latin typeface="Times New Roman" panose="02020603050405020304" pitchFamily="18" charset="0"/>
                <a:cs typeface="Times New Roman" panose="02020603050405020304" pitchFamily="18" charset="0"/>
              </a:rPr>
              <a:t>			</a:t>
            </a:r>
            <a:r>
              <a:rPr lang="en-US" sz="1400" b="1" dirty="0">
                <a:latin typeface="Times New Roman" panose="02020603050405020304" pitchFamily="18" charset="0"/>
                <a:cs typeface="Times New Roman" panose="02020603050405020304" pitchFamily="18" charset="0"/>
              </a:rPr>
              <a:t> Departmental/Unit/College:</a:t>
            </a:r>
            <a:r>
              <a:rPr lang="en-US" sz="1400" b="1" u="sng" dirty="0">
                <a:latin typeface="Times New Roman" panose="02020603050405020304" pitchFamily="18" charset="0"/>
                <a:cs typeface="Times New Roman" panose="02020603050405020304" pitchFamily="18" charset="0"/>
              </a:rPr>
              <a:t> Fictional Dept.</a:t>
            </a:r>
            <a:r>
              <a:rPr lang="en-US" sz="1400" b="1" u="sng" dirty="0" smtClean="0">
                <a:latin typeface="Times New Roman" panose="02020603050405020304" pitchFamily="18" charset="0"/>
                <a:cs typeface="Times New Roman" panose="02020603050405020304" pitchFamily="18" charset="0"/>
              </a:rPr>
              <a:t>                                               </a:t>
            </a:r>
            <a:r>
              <a:rPr lang="en-US" sz="1400" b="1" dirty="0" smtClean="0">
                <a:latin typeface="Times New Roman" panose="02020603050405020304" pitchFamily="18" charset="0"/>
                <a:cs typeface="Times New Roman" panose="02020603050405020304" pitchFamily="18" charset="0"/>
              </a:rPr>
              <a:t> </a:t>
            </a:r>
            <a:endParaRPr lang="en-US" sz="1400" b="1" dirty="0">
              <a:latin typeface="Times New Roman" panose="02020603050405020304" pitchFamily="18" charset="0"/>
              <a:cs typeface="Times New Roman" panose="02020603050405020304" pitchFamily="18" charset="0"/>
            </a:endParaRPr>
          </a:p>
        </p:txBody>
      </p:sp>
      <p:sp>
        <p:nvSpPr>
          <p:cNvPr id="6" name="TextBox 5"/>
          <p:cNvSpPr txBox="1"/>
          <p:nvPr/>
        </p:nvSpPr>
        <p:spPr>
          <a:xfrm>
            <a:off x="482942" y="1122186"/>
            <a:ext cx="11495215" cy="738664"/>
          </a:xfrm>
          <a:prstGeom prst="rect">
            <a:avLst/>
          </a:prstGeom>
          <a:noFill/>
        </p:spPr>
        <p:txBody>
          <a:bodyPr wrap="square" rtlCol="0">
            <a:spAutoFit/>
          </a:bodyPr>
          <a:lstStyle/>
          <a:p>
            <a:r>
              <a:rPr lang="en-US" sz="1400" b="1" dirty="0" smtClean="0">
                <a:latin typeface="Times New Roman" panose="02020603050405020304" pitchFamily="18" charset="0"/>
                <a:cs typeface="Times New Roman" panose="02020603050405020304" pitchFamily="18" charset="0"/>
              </a:rPr>
              <a:t>Department Mission: </a:t>
            </a:r>
            <a:r>
              <a:rPr lang="en-US" sz="1400" u="sng" dirty="0">
                <a:latin typeface="Times New Roman" panose="02020603050405020304" pitchFamily="18" charset="0"/>
                <a:cs typeface="Times New Roman" panose="02020603050405020304" pitchFamily="18" charset="0"/>
              </a:rPr>
              <a:t>Student </a:t>
            </a:r>
            <a:r>
              <a:rPr lang="en-US" sz="1400" u="sng" dirty="0" smtClean="0">
                <a:latin typeface="Times New Roman" panose="02020603050405020304" pitchFamily="18" charset="0"/>
                <a:cs typeface="Times New Roman" panose="02020603050405020304" pitchFamily="18" charset="0"/>
              </a:rPr>
              <a:t>Affairs is </a:t>
            </a:r>
            <a:r>
              <a:rPr lang="en-US" sz="1400" u="sng" dirty="0">
                <a:latin typeface="Times New Roman" panose="02020603050405020304" pitchFamily="18" charset="0"/>
                <a:cs typeface="Times New Roman" panose="02020603050405020304" pitchFamily="18" charset="0"/>
              </a:rPr>
              <a:t>committed to facilitating student learning and the development of the whole student while cultivating a diverse and inclusive campus community. Through our programs, services, facilities and partnerships, we provide opportunities for students' transformation and </a:t>
            </a:r>
            <a:r>
              <a:rPr lang="en-US" sz="1400" u="sng" dirty="0" smtClean="0">
                <a:latin typeface="Times New Roman" panose="02020603050405020304" pitchFamily="18" charset="0"/>
                <a:cs typeface="Times New Roman" panose="02020603050405020304" pitchFamily="18" charset="0"/>
              </a:rPr>
              <a:t>to enrich </a:t>
            </a:r>
            <a:r>
              <a:rPr lang="en-US" sz="1400" u="sng" dirty="0">
                <a:latin typeface="Times New Roman" panose="02020603050405020304" pitchFamily="18" charset="0"/>
                <a:cs typeface="Times New Roman" panose="02020603050405020304" pitchFamily="18" charset="0"/>
              </a:rPr>
              <a:t>their education.</a:t>
            </a:r>
            <a:endParaRPr lang="en-US" sz="1400" b="1" u="sng"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258915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extLst>
              <p:ext uri="{D42A27DB-BD31-4B8C-83A1-F6EECF244321}">
                <p14:modId xmlns:p14="http://schemas.microsoft.com/office/powerpoint/2010/main" val="1746694360"/>
              </p:ext>
            </p:extLst>
          </p:nvPr>
        </p:nvGraphicFramePr>
        <p:xfrm>
          <a:off x="384088" y="724930"/>
          <a:ext cx="11404599" cy="5920416"/>
        </p:xfrm>
        <a:graphic>
          <a:graphicData uri="http://schemas.openxmlformats.org/drawingml/2006/table">
            <a:tbl>
              <a:tblPr firstRow="1" bandRow="1">
                <a:tableStyleId>{5C22544A-7EE6-4342-B048-85BDC9FD1C3A}</a:tableStyleId>
              </a:tblPr>
              <a:tblGrid>
                <a:gridCol w="2227307">
                  <a:extLst>
                    <a:ext uri="{9D8B030D-6E8A-4147-A177-3AD203B41FA5}">
                      <a16:colId xmlns:a16="http://schemas.microsoft.com/office/drawing/2014/main" val="20000"/>
                    </a:ext>
                  </a:extLst>
                </a:gridCol>
                <a:gridCol w="5375759">
                  <a:extLst>
                    <a:ext uri="{9D8B030D-6E8A-4147-A177-3AD203B41FA5}">
                      <a16:colId xmlns:a16="http://schemas.microsoft.com/office/drawing/2014/main" val="20001"/>
                    </a:ext>
                  </a:extLst>
                </a:gridCol>
                <a:gridCol w="3801533">
                  <a:extLst>
                    <a:ext uri="{9D8B030D-6E8A-4147-A177-3AD203B41FA5}">
                      <a16:colId xmlns:a16="http://schemas.microsoft.com/office/drawing/2014/main" val="20002"/>
                    </a:ext>
                  </a:extLst>
                </a:gridCol>
              </a:tblGrid>
              <a:tr h="1022315">
                <a:tc>
                  <a:txBody>
                    <a:bodyPr/>
                    <a:lstStyle/>
                    <a:p>
                      <a:pPr algn="ctr"/>
                      <a:r>
                        <a:rPr lang="en-US" sz="1400" dirty="0" smtClean="0">
                          <a:solidFill>
                            <a:schemeClr val="tx2"/>
                          </a:solidFill>
                          <a:latin typeface="Times New Roman" panose="02020603050405020304" pitchFamily="18" charset="0"/>
                          <a:cs typeface="Times New Roman" panose="02020603050405020304" pitchFamily="18" charset="0"/>
                        </a:rPr>
                        <a:t>Strategic</a:t>
                      </a:r>
                      <a:r>
                        <a:rPr lang="en-US" sz="1400" baseline="0" dirty="0" smtClean="0">
                          <a:solidFill>
                            <a:schemeClr val="tx2"/>
                          </a:solidFill>
                          <a:latin typeface="Times New Roman" panose="02020603050405020304" pitchFamily="18" charset="0"/>
                          <a:cs typeface="Times New Roman" panose="02020603050405020304" pitchFamily="18" charset="0"/>
                        </a:rPr>
                        <a:t> Priorities </a:t>
                      </a:r>
                      <a:endParaRPr lang="en-US" sz="1400" dirty="0">
                        <a:solidFill>
                          <a:schemeClr val="tx2"/>
                        </a:solidFill>
                        <a:latin typeface="Times New Roman" panose="02020603050405020304" pitchFamily="18" charset="0"/>
                        <a:cs typeface="Times New Roman" panose="02020603050405020304" pitchFamily="18" charset="0"/>
                      </a:endParaRPr>
                    </a:p>
                  </a:txBody>
                  <a:tcPr/>
                </a:tc>
                <a:tc>
                  <a:txBody>
                    <a:bodyPr/>
                    <a:lstStyle/>
                    <a:p>
                      <a:pPr algn="ctr"/>
                      <a:r>
                        <a:rPr lang="en-US" sz="1400" b="1" kern="1200" dirty="0" err="1" smtClean="0">
                          <a:solidFill>
                            <a:schemeClr val="tx2"/>
                          </a:solidFill>
                          <a:effectLst/>
                          <a:latin typeface="Times New Roman" panose="02020603050405020304" pitchFamily="18" charset="0"/>
                          <a:ea typeface="+mn-ea"/>
                          <a:cs typeface="Times New Roman" panose="02020603050405020304" pitchFamily="18" charset="0"/>
                        </a:rPr>
                        <a:t>Dept</a:t>
                      </a:r>
                      <a:r>
                        <a:rPr lang="en-US" sz="1400" b="1" kern="1200" dirty="0" smtClean="0">
                          <a:solidFill>
                            <a:schemeClr val="tx2"/>
                          </a:solidFill>
                          <a:effectLst/>
                          <a:latin typeface="Times New Roman" panose="02020603050405020304" pitchFamily="18" charset="0"/>
                          <a:ea typeface="+mn-ea"/>
                          <a:cs typeface="Times New Roman" panose="02020603050405020304" pitchFamily="18" charset="0"/>
                        </a:rPr>
                        <a:t>/Unit/ College Self-Assessment – Guiding Questions</a:t>
                      </a:r>
                      <a:endParaRPr lang="en-US" sz="1400" dirty="0">
                        <a:solidFill>
                          <a:schemeClr val="tx2"/>
                        </a:solidFill>
                        <a:latin typeface="Times New Roman" panose="02020603050405020304" pitchFamily="18" charset="0"/>
                        <a:cs typeface="Times New Roman" panose="02020603050405020304" pitchFamily="18" charset="0"/>
                      </a:endParaRPr>
                    </a:p>
                  </a:txBody>
                  <a:tcPr/>
                </a:tc>
                <a:tc>
                  <a:txBody>
                    <a:bodyPr/>
                    <a:lstStyle/>
                    <a:p>
                      <a:r>
                        <a:rPr lang="en-US" sz="1400" b="1" kern="1200" dirty="0" smtClean="0">
                          <a:solidFill>
                            <a:schemeClr val="tx2"/>
                          </a:solidFill>
                          <a:effectLst/>
                          <a:latin typeface="Times New Roman" panose="02020603050405020304" pitchFamily="18" charset="0"/>
                          <a:ea typeface="+mn-ea"/>
                          <a:cs typeface="Times New Roman" panose="02020603050405020304" pitchFamily="18" charset="0"/>
                        </a:rPr>
                        <a:t>Response: </a:t>
                      </a:r>
                    </a:p>
                    <a:p>
                      <a:pPr marL="285750" indent="-285750">
                        <a:buFont typeface="Arial" panose="020B0604020202020204" pitchFamily="34" charset="0"/>
                        <a:buChar char="•"/>
                      </a:pPr>
                      <a:r>
                        <a:rPr lang="en-US" sz="1400" b="1" kern="1200" dirty="0" smtClean="0">
                          <a:solidFill>
                            <a:schemeClr val="tx2"/>
                          </a:solidFill>
                          <a:effectLst/>
                          <a:latin typeface="Times New Roman" panose="02020603050405020304" pitchFamily="18" charset="0"/>
                          <a:ea typeface="+mn-ea"/>
                          <a:cs typeface="Times New Roman" panose="02020603050405020304" pitchFamily="18" charset="0"/>
                        </a:rPr>
                        <a:t>Yes, what evidence do we have to support this statement?</a:t>
                      </a:r>
                    </a:p>
                    <a:p>
                      <a:pPr marL="285750" indent="-285750">
                        <a:buFont typeface="Arial" panose="020B0604020202020204" pitchFamily="34" charset="0"/>
                        <a:buChar char="•"/>
                      </a:pPr>
                      <a:r>
                        <a:rPr lang="en-US" sz="1400" b="1" kern="1200" dirty="0" smtClean="0">
                          <a:solidFill>
                            <a:schemeClr val="tx2"/>
                          </a:solidFill>
                          <a:effectLst/>
                          <a:latin typeface="Times New Roman" panose="02020603050405020304" pitchFamily="18" charset="0"/>
                          <a:ea typeface="+mn-ea"/>
                          <a:cs typeface="Times New Roman" panose="02020603050405020304" pitchFamily="18" charset="0"/>
                        </a:rPr>
                        <a:t>No, what action is needed to support this statement? </a:t>
                      </a:r>
                    </a:p>
                    <a:p>
                      <a:pPr marL="285750" indent="-285750">
                        <a:buFont typeface="Arial" panose="020B0604020202020204" pitchFamily="34" charset="0"/>
                        <a:buChar char="•"/>
                      </a:pPr>
                      <a:r>
                        <a:rPr lang="en-US" sz="1400" b="1" kern="1200" dirty="0" smtClean="0">
                          <a:solidFill>
                            <a:schemeClr val="tx2"/>
                          </a:solidFill>
                          <a:effectLst/>
                          <a:latin typeface="Times New Roman" panose="02020603050405020304" pitchFamily="18" charset="0"/>
                          <a:ea typeface="+mn-ea"/>
                          <a:cs typeface="Times New Roman" panose="02020603050405020304" pitchFamily="18" charset="0"/>
                        </a:rPr>
                        <a:t>I Don’t Know</a:t>
                      </a:r>
                    </a:p>
                    <a:p>
                      <a:pPr marL="285750" indent="-285750">
                        <a:buFont typeface="Arial" panose="020B0604020202020204" pitchFamily="34" charset="0"/>
                        <a:buChar char="•"/>
                      </a:pPr>
                      <a:r>
                        <a:rPr lang="en-US" sz="1400" b="1" kern="1200" dirty="0" smtClean="0">
                          <a:solidFill>
                            <a:schemeClr val="tx2"/>
                          </a:solidFill>
                          <a:effectLst/>
                          <a:latin typeface="Times New Roman" panose="02020603050405020304" pitchFamily="18" charset="0"/>
                          <a:ea typeface="+mn-ea"/>
                          <a:cs typeface="Times New Roman" panose="02020603050405020304" pitchFamily="18" charset="0"/>
                        </a:rPr>
                        <a:t>N/A</a:t>
                      </a:r>
                    </a:p>
                    <a:p>
                      <a:endParaRPr lang="en-US" sz="1400" dirty="0">
                        <a:solidFill>
                          <a:schemeClr val="tx2"/>
                        </a:solidFill>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0"/>
                  </a:ext>
                </a:extLst>
              </a:tr>
              <a:tr h="402831">
                <a:tc rowSpan="6">
                  <a:txBody>
                    <a:bodyPr/>
                    <a:lstStyle/>
                    <a:p>
                      <a:r>
                        <a:rPr lang="en-US" sz="1400" b="1" kern="1200" dirty="0" smtClean="0">
                          <a:solidFill>
                            <a:schemeClr val="dk1"/>
                          </a:solidFill>
                          <a:effectLst/>
                          <a:latin typeface="Times New Roman" panose="02020603050405020304" pitchFamily="18" charset="0"/>
                          <a:ea typeface="+mn-ea"/>
                          <a:cs typeface="Times New Roman" panose="02020603050405020304" pitchFamily="18" charset="0"/>
                        </a:rPr>
                        <a:t>SPC 2-Recruitment and retention of diverse students</a:t>
                      </a:r>
                      <a:endParaRPr lang="en-US" sz="1400" kern="1200" dirty="0" smtClean="0">
                        <a:solidFill>
                          <a:schemeClr val="dk1"/>
                        </a:solidFill>
                        <a:effectLst/>
                        <a:latin typeface="Times New Roman" panose="02020603050405020304" pitchFamily="18" charset="0"/>
                        <a:ea typeface="+mn-ea"/>
                        <a:cs typeface="Times New Roman" panose="02020603050405020304" pitchFamily="18" charset="0"/>
                      </a:endParaRPr>
                    </a:p>
                    <a:p>
                      <a:r>
                        <a:rPr lang="en-US" sz="1400" kern="1200" dirty="0" smtClean="0">
                          <a:solidFill>
                            <a:schemeClr val="dk1"/>
                          </a:solidFill>
                          <a:effectLst/>
                          <a:latin typeface="Times New Roman" panose="02020603050405020304" pitchFamily="18" charset="0"/>
                          <a:ea typeface="+mn-ea"/>
                          <a:cs typeface="Times New Roman" panose="02020603050405020304" pitchFamily="18" charset="0"/>
                        </a:rPr>
                        <a:t> </a:t>
                      </a:r>
                    </a:p>
                    <a:p>
                      <a:r>
                        <a:rPr lang="en-US" sz="1400" kern="1200" dirty="0" smtClean="0">
                          <a:solidFill>
                            <a:schemeClr val="dk1"/>
                          </a:solidFill>
                          <a:effectLst/>
                          <a:latin typeface="Times New Roman" panose="02020603050405020304" pitchFamily="18" charset="0"/>
                          <a:ea typeface="+mn-ea"/>
                          <a:cs typeface="Times New Roman" panose="02020603050405020304" pitchFamily="18" charset="0"/>
                        </a:rPr>
                        <a:t>1. Recruitment efforts</a:t>
                      </a:r>
                    </a:p>
                    <a:p>
                      <a:r>
                        <a:rPr lang="en-US" sz="1400" kern="1200" dirty="0" smtClean="0">
                          <a:solidFill>
                            <a:schemeClr val="dk1"/>
                          </a:solidFill>
                          <a:effectLst/>
                          <a:latin typeface="Times New Roman" panose="02020603050405020304" pitchFamily="18" charset="0"/>
                          <a:ea typeface="+mn-ea"/>
                          <a:cs typeface="Times New Roman" panose="02020603050405020304" pitchFamily="18" charset="0"/>
                        </a:rPr>
                        <a:t>2. Programming and supports to retain diverse students</a:t>
                      </a:r>
                    </a:p>
                    <a:p>
                      <a:r>
                        <a:rPr lang="en-US" sz="1400" kern="1200" dirty="0" smtClean="0">
                          <a:solidFill>
                            <a:schemeClr val="dk1"/>
                          </a:solidFill>
                          <a:effectLst/>
                          <a:latin typeface="Times New Roman" panose="02020603050405020304" pitchFamily="18" charset="0"/>
                          <a:ea typeface="+mn-ea"/>
                          <a:cs typeface="Times New Roman" panose="02020603050405020304" pitchFamily="18" charset="0"/>
                        </a:rPr>
                        <a:t>3. Policies and practices that ensure equity</a:t>
                      </a:r>
                    </a:p>
                    <a:p>
                      <a:r>
                        <a:rPr lang="en-US" sz="1400" kern="1200" dirty="0" smtClean="0">
                          <a:solidFill>
                            <a:schemeClr val="dk1"/>
                          </a:solidFill>
                          <a:effectLst/>
                          <a:latin typeface="Times New Roman" panose="02020603050405020304" pitchFamily="18" charset="0"/>
                          <a:ea typeface="+mn-ea"/>
                          <a:cs typeface="Times New Roman" panose="02020603050405020304" pitchFamily="18" charset="0"/>
                        </a:rPr>
                        <a:t>4. Attention to student performance and outcome data </a:t>
                      </a:r>
                    </a:p>
                    <a:p>
                      <a:endParaRPr lang="en-US" sz="1400" dirty="0">
                        <a:latin typeface="Times New Roman" panose="02020603050405020304" pitchFamily="18" charset="0"/>
                        <a:cs typeface="Times New Roman" panose="02020603050405020304" pitchFamily="18" charset="0"/>
                      </a:endParaRPr>
                    </a:p>
                  </a:txBody>
                  <a:tcPr/>
                </a:tc>
                <a:tc>
                  <a:txBody>
                    <a:bodyPr/>
                    <a:lstStyle/>
                    <a:p>
                      <a:pPr marL="0" indent="0">
                        <a:buFont typeface="+mj-lt"/>
                        <a:buNone/>
                      </a:pPr>
                      <a:r>
                        <a:rPr lang="en-US" sz="1400" kern="1200" dirty="0" smtClean="0">
                          <a:solidFill>
                            <a:schemeClr val="dk1"/>
                          </a:solidFill>
                          <a:effectLst/>
                          <a:latin typeface="Times New Roman" panose="02020603050405020304" pitchFamily="18" charset="0"/>
                          <a:ea typeface="+mn-ea"/>
                          <a:cs typeface="Times New Roman" panose="02020603050405020304" pitchFamily="18" charset="0"/>
                        </a:rPr>
                        <a:t>1. What student populations does your department consider underrepresented? </a:t>
                      </a:r>
                      <a:endParaRPr lang="en-US" sz="1400" dirty="0">
                        <a:latin typeface="Times New Roman" panose="02020603050405020304" pitchFamily="18" charset="0"/>
                        <a:cs typeface="Times New Roman" panose="02020603050405020304" pitchFamily="18" charset="0"/>
                      </a:endParaRPr>
                    </a:p>
                  </a:txBody>
                  <a:tcPr/>
                </a:tc>
                <a:tc>
                  <a:txBody>
                    <a:bodyPr/>
                    <a:lstStyle/>
                    <a:p>
                      <a:r>
                        <a:rPr lang="en-US" sz="1400" dirty="0" smtClean="0">
                          <a:latin typeface="Times New Roman" panose="02020603050405020304" pitchFamily="18" charset="0"/>
                          <a:cs typeface="Times New Roman" panose="02020603050405020304" pitchFamily="18" charset="0"/>
                        </a:rPr>
                        <a:t>Ethnic</a:t>
                      </a:r>
                      <a:r>
                        <a:rPr lang="en-US" sz="1400" baseline="0" dirty="0" smtClean="0">
                          <a:latin typeface="Times New Roman" panose="02020603050405020304" pitchFamily="18" charset="0"/>
                          <a:cs typeface="Times New Roman" panose="02020603050405020304" pitchFamily="18" charset="0"/>
                        </a:rPr>
                        <a:t> Diverse students; New majority students </a:t>
                      </a:r>
                      <a:endParaRPr lang="en-US" sz="14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1"/>
                  </a:ext>
                </a:extLst>
              </a:tr>
              <a:tr h="518983">
                <a:tc vMerge="1">
                  <a:txBody>
                    <a:bodyPr/>
                    <a:lstStyle/>
                    <a:p>
                      <a:endParaRPr lang="en-US" dirty="0"/>
                    </a:p>
                  </a:txBody>
                  <a:tcPr/>
                </a:tc>
                <a:tc>
                  <a:txBody>
                    <a:bodyPr/>
                    <a:lstStyle/>
                    <a:p>
                      <a:pPr marL="0" indent="0">
                        <a:buFont typeface="+mj-lt"/>
                        <a:buNone/>
                      </a:pPr>
                      <a:r>
                        <a:rPr lang="en-US" sz="1400" kern="1200" dirty="0" smtClean="0">
                          <a:solidFill>
                            <a:schemeClr val="dk1"/>
                          </a:solidFill>
                          <a:effectLst/>
                          <a:latin typeface="Times New Roman" panose="02020603050405020304" pitchFamily="18" charset="0"/>
                          <a:ea typeface="+mn-ea"/>
                          <a:cs typeface="Times New Roman" panose="02020603050405020304" pitchFamily="18" charset="0"/>
                        </a:rPr>
                        <a:t>2. Does the student recruitment program enhance diversity and inclusion by increasing the enrollment and retention of underrepresented groups? </a:t>
                      </a:r>
                      <a:endParaRPr lang="en-US" sz="1400" dirty="0">
                        <a:latin typeface="Times New Roman" panose="02020603050405020304" pitchFamily="18" charset="0"/>
                        <a:cs typeface="Times New Roman" panose="02020603050405020304" pitchFamily="18" charset="0"/>
                      </a:endParaRPr>
                    </a:p>
                  </a:txBody>
                  <a:tcPr/>
                </a:tc>
                <a:tc>
                  <a:txBody>
                    <a:bodyPr/>
                    <a:lstStyle/>
                    <a:p>
                      <a:r>
                        <a:rPr lang="en-US" sz="1400" dirty="0" smtClean="0">
                          <a:latin typeface="Times New Roman" panose="02020603050405020304" pitchFamily="18" charset="0"/>
                          <a:cs typeface="Times New Roman" panose="02020603050405020304" pitchFamily="18" charset="0"/>
                        </a:rPr>
                        <a:t>n/a</a:t>
                      </a:r>
                      <a:endParaRPr lang="en-US" sz="14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2"/>
                  </a:ext>
                </a:extLst>
              </a:tr>
              <a:tr h="349284">
                <a:tc vMerge="1">
                  <a:txBody>
                    <a:bodyPr/>
                    <a:lstStyle/>
                    <a:p>
                      <a:endParaRPr lang="en-US" dirty="0"/>
                    </a:p>
                  </a:txBody>
                  <a:tcPr/>
                </a:tc>
                <a:tc>
                  <a:txBody>
                    <a:bodyPr/>
                    <a:lstStyle/>
                    <a:p>
                      <a:pPr marL="0" indent="0">
                        <a:buFont typeface="+mj-lt"/>
                        <a:buNone/>
                      </a:pPr>
                      <a:r>
                        <a:rPr lang="en-US" sz="1400" kern="1200" dirty="0" smtClean="0">
                          <a:solidFill>
                            <a:schemeClr val="dk1"/>
                          </a:solidFill>
                          <a:effectLst/>
                          <a:latin typeface="Times New Roman" panose="02020603050405020304" pitchFamily="18" charset="0"/>
                          <a:ea typeface="+mn-ea"/>
                          <a:cs typeface="Times New Roman" panose="02020603050405020304" pitchFamily="18" charset="0"/>
                        </a:rPr>
                        <a:t>3. Does your department have any support or retention programs? </a:t>
                      </a:r>
                      <a:endParaRPr lang="en-US" sz="1400" dirty="0">
                        <a:latin typeface="Times New Roman" panose="02020603050405020304" pitchFamily="18" charset="0"/>
                        <a:cs typeface="Times New Roman" panose="02020603050405020304" pitchFamily="18" charset="0"/>
                      </a:endParaRPr>
                    </a:p>
                  </a:txBody>
                  <a:tcPr/>
                </a:tc>
                <a:tc>
                  <a:txBody>
                    <a:bodyPr/>
                    <a:lstStyle/>
                    <a:p>
                      <a:r>
                        <a:rPr lang="en-US" sz="1400" dirty="0" smtClean="0">
                          <a:latin typeface="Times New Roman" panose="02020603050405020304" pitchFamily="18" charset="0"/>
                          <a:cs typeface="Times New Roman" panose="02020603050405020304" pitchFamily="18" charset="0"/>
                        </a:rPr>
                        <a:t>Yes- Academic Coaching, Academic Probation</a:t>
                      </a:r>
                      <a:r>
                        <a:rPr lang="en-US" sz="1400" baseline="0" dirty="0" smtClean="0">
                          <a:latin typeface="Times New Roman" panose="02020603050405020304" pitchFamily="18" charset="0"/>
                          <a:cs typeface="Times New Roman" panose="02020603050405020304" pitchFamily="18" charset="0"/>
                        </a:rPr>
                        <a:t> Action</a:t>
                      </a:r>
                      <a:r>
                        <a:rPr lang="en-US" sz="1400" dirty="0" smtClean="0">
                          <a:latin typeface="Times New Roman" panose="02020603050405020304" pitchFamily="18" charset="0"/>
                          <a:cs typeface="Times New Roman" panose="02020603050405020304" pitchFamily="18" charset="0"/>
                        </a:rPr>
                        <a:t>, Mentoring Program</a:t>
                      </a:r>
                      <a:endParaRPr lang="en-US" sz="14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3"/>
                  </a:ext>
                </a:extLst>
              </a:tr>
              <a:tr h="461319">
                <a:tc vMerge="1">
                  <a:txBody>
                    <a:bodyPr/>
                    <a:lstStyle/>
                    <a:p>
                      <a:endParaRPr lang="en-US" dirty="0"/>
                    </a:p>
                  </a:txBody>
                  <a:tcPr/>
                </a:tc>
                <a:tc>
                  <a:txBody>
                    <a:bodyPr/>
                    <a:lstStyle/>
                    <a:p>
                      <a:r>
                        <a:rPr lang="en-US" sz="1400" kern="1200" dirty="0" smtClean="0">
                          <a:solidFill>
                            <a:schemeClr val="dk1"/>
                          </a:solidFill>
                          <a:effectLst/>
                          <a:latin typeface="Times New Roman" panose="02020603050405020304" pitchFamily="18" charset="0"/>
                          <a:ea typeface="+mn-ea"/>
                          <a:cs typeface="Times New Roman" panose="02020603050405020304" pitchFamily="18" charset="0"/>
                        </a:rPr>
                        <a:t>4. Are student support and retention programs reviewed regularly to ensure they are promoting and retaining a diverse student body? </a:t>
                      </a:r>
                      <a:endParaRPr lang="en-US" sz="1400" dirty="0">
                        <a:latin typeface="Times New Roman" panose="02020603050405020304" pitchFamily="18" charset="0"/>
                        <a:cs typeface="Times New Roman" panose="02020603050405020304" pitchFamily="18" charset="0"/>
                      </a:endParaRPr>
                    </a:p>
                  </a:txBody>
                  <a:tcPr/>
                </a:tc>
                <a:tc>
                  <a:txBody>
                    <a:bodyPr/>
                    <a:lstStyle/>
                    <a:p>
                      <a:r>
                        <a:rPr lang="en-US" sz="1400" dirty="0" smtClean="0">
                          <a:latin typeface="Times New Roman" panose="02020603050405020304" pitchFamily="18" charset="0"/>
                          <a:cs typeface="Times New Roman" panose="02020603050405020304" pitchFamily="18" charset="0"/>
                        </a:rPr>
                        <a:t>Yes- each semester grade and enrollment reports are reviewed to determine students in academic jeopardy</a:t>
                      </a:r>
                      <a:r>
                        <a:rPr lang="en-US" sz="1400" baseline="0" dirty="0" smtClean="0">
                          <a:latin typeface="Times New Roman" panose="02020603050405020304" pitchFamily="18" charset="0"/>
                          <a:cs typeface="Times New Roman" panose="02020603050405020304" pitchFamily="18" charset="0"/>
                        </a:rPr>
                        <a:t>, students who withdrew or did not reenroll. Staff conducts outreach to provide resources. </a:t>
                      </a:r>
                      <a:endParaRPr lang="en-US" sz="14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4"/>
                  </a:ext>
                </a:extLst>
              </a:tr>
              <a:tr h="607129">
                <a:tc vMerge="1">
                  <a:txBody>
                    <a:bodyPr/>
                    <a:lstStyle/>
                    <a:p>
                      <a:endParaRPr lang="en-US" dirty="0"/>
                    </a:p>
                  </a:txBody>
                  <a:tcPr/>
                </a:tc>
                <a:tc>
                  <a:txBody>
                    <a:bodyPr/>
                    <a:lstStyle/>
                    <a:p>
                      <a:r>
                        <a:rPr lang="en-US" sz="1400" kern="1200" dirty="0" smtClean="0">
                          <a:solidFill>
                            <a:schemeClr val="dk1"/>
                          </a:solidFill>
                          <a:effectLst/>
                          <a:latin typeface="Times New Roman" panose="02020603050405020304" pitchFamily="18" charset="0"/>
                          <a:ea typeface="+mn-ea"/>
                          <a:cs typeface="Times New Roman" panose="02020603050405020304" pitchFamily="18" charset="0"/>
                        </a:rPr>
                        <a:t>5. Are you aware of the demographic breakdown of students enrolled in your program/major? </a:t>
                      </a:r>
                      <a:endParaRPr lang="en-US" sz="1400" dirty="0">
                        <a:latin typeface="Times New Roman" panose="02020603050405020304" pitchFamily="18" charset="0"/>
                        <a:cs typeface="Times New Roman" panose="02020603050405020304" pitchFamily="18" charset="0"/>
                      </a:endParaRPr>
                    </a:p>
                  </a:txBody>
                  <a:tcPr/>
                </a:tc>
                <a:tc>
                  <a:txBody>
                    <a:bodyPr/>
                    <a:lstStyle/>
                    <a:p>
                      <a:r>
                        <a:rPr lang="en-US" sz="1400" dirty="0" smtClean="0">
                          <a:latin typeface="Times New Roman" panose="02020603050405020304" pitchFamily="18" charset="0"/>
                          <a:cs typeface="Times New Roman" panose="02020603050405020304" pitchFamily="18" charset="0"/>
                        </a:rPr>
                        <a:t>Yes- campus</a:t>
                      </a:r>
                      <a:r>
                        <a:rPr lang="en-US" sz="1400" baseline="0" dirty="0" smtClean="0">
                          <a:latin typeface="Times New Roman" panose="02020603050405020304" pitchFamily="18" charset="0"/>
                          <a:cs typeface="Times New Roman" panose="02020603050405020304" pitchFamily="18" charset="0"/>
                        </a:rPr>
                        <a:t> wide demographic reports.</a:t>
                      </a:r>
                      <a:endParaRPr lang="en-US" sz="14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5"/>
                  </a:ext>
                </a:extLst>
              </a:tr>
              <a:tr h="801424">
                <a:tc vMerge="1">
                  <a:txBody>
                    <a:bodyPr/>
                    <a:lstStyle/>
                    <a:p>
                      <a:endParaRPr lang="en-US" dirty="0"/>
                    </a:p>
                  </a:txBody>
                  <a:tcPr/>
                </a:tc>
                <a:tc>
                  <a:txBody>
                    <a:bodyPr/>
                    <a:lstStyle/>
                    <a:p>
                      <a:r>
                        <a:rPr lang="en-US" sz="1400" kern="1200" dirty="0" smtClean="0">
                          <a:solidFill>
                            <a:schemeClr val="dk1"/>
                          </a:solidFill>
                          <a:effectLst/>
                          <a:latin typeface="Times New Roman" panose="02020603050405020304" pitchFamily="18" charset="0"/>
                          <a:ea typeface="+mn-ea"/>
                          <a:cs typeface="Times New Roman" panose="02020603050405020304" pitchFamily="18" charset="0"/>
                        </a:rPr>
                        <a:t> 6. Has your department taken measures to support students from diverse populations?</a:t>
                      </a:r>
                      <a:endParaRPr lang="en-US" sz="1400" dirty="0">
                        <a:latin typeface="Times New Roman" panose="02020603050405020304" pitchFamily="18" charset="0"/>
                        <a:cs typeface="Times New Roman" panose="02020603050405020304" pitchFamily="18" charset="0"/>
                      </a:endParaRPr>
                    </a:p>
                  </a:txBody>
                  <a:tcPr/>
                </a:tc>
                <a:tc>
                  <a:txBody>
                    <a:bodyPr/>
                    <a:lstStyle/>
                    <a:p>
                      <a:r>
                        <a:rPr lang="en-US" sz="1400" dirty="0" smtClean="0">
                          <a:latin typeface="Times New Roman" panose="02020603050405020304" pitchFamily="18" charset="0"/>
                          <a:cs typeface="Times New Roman" panose="02020603050405020304" pitchFamily="18" charset="0"/>
                        </a:rPr>
                        <a:t>No-</a:t>
                      </a:r>
                      <a:r>
                        <a:rPr lang="en-US" sz="1400" baseline="0" dirty="0" smtClean="0">
                          <a:latin typeface="Times New Roman" panose="02020603050405020304" pitchFamily="18" charset="0"/>
                          <a:cs typeface="Times New Roman" panose="02020603050405020304" pitchFamily="18" charset="0"/>
                        </a:rPr>
                        <a:t> Not significant enough to document- we can do more. </a:t>
                      </a:r>
                      <a:endParaRPr lang="en-US" sz="14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42536668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Content Placeholder 9"/>
          <p:cNvGraphicFramePr>
            <a:graphicFrameLocks noGrp="1"/>
          </p:cNvGraphicFramePr>
          <p:nvPr>
            <p:ph idx="1"/>
            <p:extLst>
              <p:ext uri="{D42A27DB-BD31-4B8C-83A1-F6EECF244321}">
                <p14:modId xmlns:p14="http://schemas.microsoft.com/office/powerpoint/2010/main" val="2831845165"/>
              </p:ext>
            </p:extLst>
          </p:nvPr>
        </p:nvGraphicFramePr>
        <p:xfrm>
          <a:off x="148281" y="164757"/>
          <a:ext cx="11607114" cy="6614744"/>
        </p:xfrm>
        <a:graphic>
          <a:graphicData uri="http://schemas.openxmlformats.org/drawingml/2006/table">
            <a:tbl>
              <a:tblPr firstRow="1" bandRow="1">
                <a:tableStyleId>{5C22544A-7EE6-4342-B048-85BDC9FD1C3A}</a:tableStyleId>
              </a:tblPr>
              <a:tblGrid>
                <a:gridCol w="2364260">
                  <a:extLst>
                    <a:ext uri="{9D8B030D-6E8A-4147-A177-3AD203B41FA5}">
                      <a16:colId xmlns:a16="http://schemas.microsoft.com/office/drawing/2014/main" val="20000"/>
                    </a:ext>
                  </a:extLst>
                </a:gridCol>
                <a:gridCol w="5042061">
                  <a:extLst>
                    <a:ext uri="{9D8B030D-6E8A-4147-A177-3AD203B41FA5}">
                      <a16:colId xmlns:a16="http://schemas.microsoft.com/office/drawing/2014/main" val="20001"/>
                    </a:ext>
                  </a:extLst>
                </a:gridCol>
                <a:gridCol w="4200793">
                  <a:extLst>
                    <a:ext uri="{9D8B030D-6E8A-4147-A177-3AD203B41FA5}">
                      <a16:colId xmlns:a16="http://schemas.microsoft.com/office/drawing/2014/main" val="20002"/>
                    </a:ext>
                  </a:extLst>
                </a:gridCol>
              </a:tblGrid>
              <a:tr h="1746420">
                <a:tc>
                  <a:txBody>
                    <a:bodyPr/>
                    <a:lstStyle/>
                    <a:p>
                      <a:r>
                        <a:rPr lang="en-US" dirty="0" smtClean="0">
                          <a:solidFill>
                            <a:schemeClr val="tx2"/>
                          </a:solidFill>
                          <a:latin typeface="Times New Roman" panose="02020603050405020304" pitchFamily="18" charset="0"/>
                          <a:cs typeface="Times New Roman" panose="02020603050405020304" pitchFamily="18" charset="0"/>
                        </a:rPr>
                        <a:t>Strategic Priorities</a:t>
                      </a:r>
                      <a:r>
                        <a:rPr lang="en-US" baseline="0" dirty="0" smtClean="0">
                          <a:solidFill>
                            <a:schemeClr val="tx2"/>
                          </a:solidFill>
                          <a:latin typeface="Times New Roman" panose="02020603050405020304" pitchFamily="18" charset="0"/>
                          <a:cs typeface="Times New Roman" panose="02020603050405020304" pitchFamily="18" charset="0"/>
                        </a:rPr>
                        <a:t> </a:t>
                      </a:r>
                      <a:endParaRPr lang="en-US" dirty="0">
                        <a:solidFill>
                          <a:schemeClr val="tx2"/>
                        </a:solidFill>
                        <a:latin typeface="Times New Roman" panose="02020603050405020304" pitchFamily="18" charset="0"/>
                        <a:cs typeface="Times New Roman" panose="02020603050405020304" pitchFamily="18" charset="0"/>
                      </a:endParaRPr>
                    </a:p>
                  </a:txBody>
                  <a:tcPr/>
                </a:tc>
                <a:tc>
                  <a:txBody>
                    <a:bodyPr/>
                    <a:lstStyle/>
                    <a:p>
                      <a:pPr algn="ctr"/>
                      <a:r>
                        <a:rPr lang="en-US" sz="1400" b="1" kern="1200" dirty="0" err="1" smtClean="0">
                          <a:solidFill>
                            <a:schemeClr val="tx2"/>
                          </a:solidFill>
                          <a:effectLst/>
                          <a:latin typeface="Times New Roman" panose="02020603050405020304" pitchFamily="18" charset="0"/>
                          <a:ea typeface="+mn-ea"/>
                          <a:cs typeface="Times New Roman" panose="02020603050405020304" pitchFamily="18" charset="0"/>
                        </a:rPr>
                        <a:t>Dept</a:t>
                      </a:r>
                      <a:r>
                        <a:rPr lang="en-US" sz="1400" b="1" kern="1200" dirty="0" smtClean="0">
                          <a:solidFill>
                            <a:schemeClr val="tx2"/>
                          </a:solidFill>
                          <a:effectLst/>
                          <a:latin typeface="Times New Roman" panose="02020603050405020304" pitchFamily="18" charset="0"/>
                          <a:ea typeface="+mn-ea"/>
                          <a:cs typeface="Times New Roman" panose="02020603050405020304" pitchFamily="18" charset="0"/>
                        </a:rPr>
                        <a:t>/Unit/ College Self-Assessment – Guiding Questions</a:t>
                      </a:r>
                      <a:endParaRPr lang="en-US" sz="1400" dirty="0">
                        <a:solidFill>
                          <a:schemeClr val="tx2"/>
                        </a:solidFill>
                        <a:latin typeface="Times New Roman" panose="02020603050405020304" pitchFamily="18" charset="0"/>
                        <a:cs typeface="Times New Roman" panose="02020603050405020304" pitchFamily="18" charset="0"/>
                      </a:endParaRPr>
                    </a:p>
                  </a:txBody>
                  <a:tcPr/>
                </a:tc>
                <a:tc>
                  <a:txBody>
                    <a:bodyPr/>
                    <a:lstStyle/>
                    <a:p>
                      <a:r>
                        <a:rPr lang="en-US" sz="1400" b="1" kern="1200" dirty="0" smtClean="0">
                          <a:solidFill>
                            <a:schemeClr val="tx2"/>
                          </a:solidFill>
                          <a:effectLst/>
                          <a:latin typeface="Times New Roman" panose="02020603050405020304" pitchFamily="18" charset="0"/>
                          <a:ea typeface="+mn-ea"/>
                          <a:cs typeface="Times New Roman" panose="02020603050405020304" pitchFamily="18" charset="0"/>
                        </a:rPr>
                        <a:t>Response: </a:t>
                      </a:r>
                    </a:p>
                    <a:p>
                      <a:pPr marL="285750" indent="-285750">
                        <a:buFont typeface="Arial" panose="020B0604020202020204" pitchFamily="34" charset="0"/>
                        <a:buChar char="•"/>
                      </a:pPr>
                      <a:r>
                        <a:rPr lang="en-US" sz="1200" b="1" kern="1200" dirty="0" smtClean="0">
                          <a:solidFill>
                            <a:schemeClr val="tx2"/>
                          </a:solidFill>
                          <a:effectLst/>
                          <a:latin typeface="Times New Roman" panose="02020603050405020304" pitchFamily="18" charset="0"/>
                          <a:ea typeface="+mn-ea"/>
                          <a:cs typeface="Times New Roman" panose="02020603050405020304" pitchFamily="18" charset="0"/>
                        </a:rPr>
                        <a:t>Yes, what evidence do we have to support this statement?</a:t>
                      </a:r>
                    </a:p>
                    <a:p>
                      <a:pPr marL="285750" indent="-285750">
                        <a:buFont typeface="Arial" panose="020B0604020202020204" pitchFamily="34" charset="0"/>
                        <a:buChar char="•"/>
                      </a:pPr>
                      <a:r>
                        <a:rPr lang="en-US" sz="1200" b="1" kern="1200" dirty="0" smtClean="0">
                          <a:solidFill>
                            <a:schemeClr val="tx2"/>
                          </a:solidFill>
                          <a:effectLst/>
                          <a:latin typeface="Times New Roman" panose="02020603050405020304" pitchFamily="18" charset="0"/>
                          <a:ea typeface="+mn-ea"/>
                          <a:cs typeface="Times New Roman" panose="02020603050405020304" pitchFamily="18" charset="0"/>
                        </a:rPr>
                        <a:t>No, what action is needed to support this statement? </a:t>
                      </a:r>
                    </a:p>
                    <a:p>
                      <a:pPr marL="285750" indent="-285750">
                        <a:buFont typeface="Arial" panose="020B0604020202020204" pitchFamily="34" charset="0"/>
                        <a:buChar char="•"/>
                      </a:pPr>
                      <a:r>
                        <a:rPr lang="en-US" sz="1200" b="1" kern="1200" dirty="0" smtClean="0">
                          <a:solidFill>
                            <a:schemeClr val="tx2"/>
                          </a:solidFill>
                          <a:effectLst/>
                          <a:latin typeface="Times New Roman" panose="02020603050405020304" pitchFamily="18" charset="0"/>
                          <a:ea typeface="+mn-ea"/>
                          <a:cs typeface="Times New Roman" panose="02020603050405020304" pitchFamily="18" charset="0"/>
                        </a:rPr>
                        <a:t>I Don’t Know</a:t>
                      </a:r>
                    </a:p>
                    <a:p>
                      <a:pPr marL="285750" indent="-285750">
                        <a:buFont typeface="Arial" panose="020B0604020202020204" pitchFamily="34" charset="0"/>
                        <a:buChar char="•"/>
                      </a:pPr>
                      <a:r>
                        <a:rPr lang="en-US" sz="1200" b="1" kern="1200" dirty="0" smtClean="0">
                          <a:solidFill>
                            <a:schemeClr val="tx2"/>
                          </a:solidFill>
                          <a:effectLst/>
                          <a:latin typeface="Times New Roman" panose="02020603050405020304" pitchFamily="18" charset="0"/>
                          <a:ea typeface="+mn-ea"/>
                          <a:cs typeface="Times New Roman" panose="02020603050405020304" pitchFamily="18" charset="0"/>
                        </a:rPr>
                        <a:t>N/A</a:t>
                      </a:r>
                    </a:p>
                  </a:txBody>
                  <a:tcPr/>
                </a:tc>
                <a:extLst>
                  <a:ext uri="{0D108BD9-81ED-4DB2-BD59-A6C34878D82A}">
                    <a16:rowId xmlns:a16="http://schemas.microsoft.com/office/drawing/2014/main" val="10000"/>
                  </a:ext>
                </a:extLst>
              </a:tr>
              <a:tr h="617839">
                <a:tc rowSpan="9">
                  <a:txBody>
                    <a:bodyPr/>
                    <a:lstStyle/>
                    <a:p>
                      <a:r>
                        <a:rPr lang="en-US" sz="1200" b="1" kern="1200" dirty="0" smtClean="0">
                          <a:solidFill>
                            <a:schemeClr val="dk1"/>
                          </a:solidFill>
                          <a:effectLst/>
                          <a:latin typeface="Times New Roman" panose="02020603050405020304" pitchFamily="18" charset="0"/>
                          <a:ea typeface="+mn-ea"/>
                          <a:cs typeface="Times New Roman" panose="02020603050405020304" pitchFamily="18" charset="0"/>
                        </a:rPr>
                        <a:t> </a:t>
                      </a:r>
                      <a:endParaRPr lang="en-US" sz="1200" kern="1200" dirty="0" smtClean="0">
                        <a:solidFill>
                          <a:schemeClr val="dk1"/>
                        </a:solidFill>
                        <a:effectLst/>
                        <a:latin typeface="Times New Roman" panose="02020603050405020304" pitchFamily="18" charset="0"/>
                        <a:ea typeface="+mn-ea"/>
                        <a:cs typeface="Times New Roman" panose="02020603050405020304" pitchFamily="18" charset="0"/>
                      </a:endParaRPr>
                    </a:p>
                    <a:p>
                      <a:r>
                        <a:rPr lang="en-US" sz="1200" b="1" kern="1200" dirty="0" smtClean="0">
                          <a:solidFill>
                            <a:schemeClr val="dk1"/>
                          </a:solidFill>
                          <a:effectLst/>
                          <a:latin typeface="Times New Roman" panose="02020603050405020304" pitchFamily="18" charset="0"/>
                          <a:ea typeface="+mn-ea"/>
                          <a:cs typeface="Times New Roman" panose="02020603050405020304" pitchFamily="18" charset="0"/>
                        </a:rPr>
                        <a:t>SPC 3-Promoting and supporting inclusive teaching, scholarship and professional development</a:t>
                      </a:r>
                    </a:p>
                    <a:p>
                      <a:endParaRPr lang="en-US" sz="1200" kern="1200" dirty="0" smtClean="0">
                        <a:solidFill>
                          <a:schemeClr val="dk1"/>
                        </a:solidFill>
                        <a:effectLst/>
                        <a:latin typeface="Times New Roman" panose="02020603050405020304" pitchFamily="18" charset="0"/>
                        <a:ea typeface="+mn-ea"/>
                        <a:cs typeface="Times New Roman" panose="02020603050405020304" pitchFamily="18" charset="0"/>
                      </a:endParaRPr>
                    </a:p>
                    <a:p>
                      <a:r>
                        <a:rPr lang="en-US" sz="1200" kern="1200" dirty="0" smtClean="0">
                          <a:solidFill>
                            <a:schemeClr val="dk1"/>
                          </a:solidFill>
                          <a:effectLst/>
                          <a:latin typeface="Times New Roman" panose="02020603050405020304" pitchFamily="18" charset="0"/>
                          <a:ea typeface="+mn-ea"/>
                          <a:cs typeface="Times New Roman" panose="02020603050405020304" pitchFamily="18" charset="0"/>
                        </a:rPr>
                        <a:t>1. Faculty center offerings</a:t>
                      </a:r>
                    </a:p>
                    <a:p>
                      <a:r>
                        <a:rPr lang="en-US" sz="1200" kern="1200" dirty="0" smtClean="0">
                          <a:solidFill>
                            <a:schemeClr val="dk1"/>
                          </a:solidFill>
                          <a:effectLst/>
                          <a:latin typeface="Times New Roman" panose="02020603050405020304" pitchFamily="18" charset="0"/>
                          <a:ea typeface="+mn-ea"/>
                          <a:cs typeface="Times New Roman" panose="02020603050405020304" pitchFamily="18" charset="0"/>
                        </a:rPr>
                        <a:t>2. Partnering with Human Resources on professional development</a:t>
                      </a:r>
                    </a:p>
                    <a:p>
                      <a:r>
                        <a:rPr lang="en-US" sz="1200" kern="1200" dirty="0" smtClean="0">
                          <a:solidFill>
                            <a:schemeClr val="dk1"/>
                          </a:solidFill>
                          <a:effectLst/>
                          <a:latin typeface="Times New Roman" panose="02020603050405020304" pitchFamily="18" charset="0"/>
                          <a:ea typeface="+mn-ea"/>
                          <a:cs typeface="Times New Roman" panose="02020603050405020304" pitchFamily="18" charset="0"/>
                        </a:rPr>
                        <a:t>3. Tenure and </a:t>
                      </a:r>
                      <a:r>
                        <a:rPr lang="en-US" sz="1200" kern="1200" dirty="0" err="1" smtClean="0">
                          <a:solidFill>
                            <a:schemeClr val="dk1"/>
                          </a:solidFill>
                          <a:effectLst/>
                          <a:latin typeface="Times New Roman" panose="02020603050405020304" pitchFamily="18" charset="0"/>
                          <a:ea typeface="+mn-ea"/>
                          <a:cs typeface="Times New Roman" panose="02020603050405020304" pitchFamily="18" charset="0"/>
                        </a:rPr>
                        <a:t>recontracting</a:t>
                      </a:r>
                      <a:r>
                        <a:rPr lang="en-US" sz="1200" kern="1200" dirty="0" smtClean="0">
                          <a:solidFill>
                            <a:schemeClr val="dk1"/>
                          </a:solidFill>
                          <a:effectLst/>
                          <a:latin typeface="Times New Roman" panose="02020603050405020304" pitchFamily="18" charset="0"/>
                          <a:ea typeface="+mn-ea"/>
                          <a:cs typeface="Times New Roman" panose="02020603050405020304" pitchFamily="18" charset="0"/>
                        </a:rPr>
                        <a:t> considerations</a:t>
                      </a:r>
                    </a:p>
                    <a:p>
                      <a:r>
                        <a:rPr lang="en-US" sz="1200" kern="1200" dirty="0" smtClean="0">
                          <a:solidFill>
                            <a:schemeClr val="dk1"/>
                          </a:solidFill>
                          <a:effectLst/>
                          <a:latin typeface="Times New Roman" panose="02020603050405020304" pitchFamily="18" charset="0"/>
                          <a:ea typeface="+mn-ea"/>
                          <a:cs typeface="Times New Roman" panose="02020603050405020304" pitchFamily="18" charset="0"/>
                        </a:rPr>
                        <a:t>4. Reviewing data on student performance by major/college and supporting colleges/departments</a:t>
                      </a:r>
                      <a:endParaRPr lang="en-US" sz="1200" dirty="0">
                        <a:latin typeface="Times New Roman" panose="02020603050405020304" pitchFamily="18" charset="0"/>
                        <a:cs typeface="Times New Roman" panose="02020603050405020304" pitchFamily="18" charset="0"/>
                      </a:endParaRPr>
                    </a:p>
                  </a:txBody>
                  <a:tcPr/>
                </a:tc>
                <a:tc>
                  <a:txBody>
                    <a:bodyPr/>
                    <a:lstStyle/>
                    <a:p>
                      <a:r>
                        <a:rPr lang="en-US" sz="1200" dirty="0" smtClean="0">
                          <a:effectLst/>
                          <a:latin typeface="Times New Roman" panose="02020603050405020304" pitchFamily="18" charset="0"/>
                          <a:ea typeface="Calibri" panose="020F0502020204030204" pitchFamily="34" charset="0"/>
                          <a:cs typeface="Times New Roman" panose="02020603050405020304" pitchFamily="18" charset="0"/>
                        </a:rPr>
                        <a:t>1. Have faculty/staff in your dept./college/unit utilized Universal Design measures in the environment/classroom to ensure an inclusive and equitable learning environment? </a:t>
                      </a:r>
                      <a:endParaRPr lang="en-US" sz="1200" dirty="0">
                        <a:latin typeface="Times New Roman" panose="02020603050405020304" pitchFamily="18" charset="0"/>
                        <a:cs typeface="Times New Roman" panose="02020603050405020304" pitchFamily="18" charset="0"/>
                      </a:endParaRPr>
                    </a:p>
                  </a:txBody>
                  <a:tcPr/>
                </a:tc>
                <a:tc>
                  <a:txBody>
                    <a:bodyPr/>
                    <a:lstStyle/>
                    <a:p>
                      <a:r>
                        <a:rPr lang="en-US" sz="1200" dirty="0" smtClean="0">
                          <a:latin typeface="Times New Roman" panose="02020603050405020304" pitchFamily="18" charset="0"/>
                          <a:cs typeface="Times New Roman" panose="02020603050405020304" pitchFamily="18" charset="0"/>
                        </a:rPr>
                        <a:t>Yes:</a:t>
                      </a:r>
                      <a:r>
                        <a:rPr lang="en-US" sz="1200" baseline="0" dirty="0" smtClean="0">
                          <a:latin typeface="Times New Roman" panose="02020603050405020304" pitchFamily="18" charset="0"/>
                          <a:cs typeface="Times New Roman" panose="02020603050405020304" pitchFamily="18" charset="0"/>
                        </a:rPr>
                        <a:t> all of our printed publications are available in alternate formats (e.g., electronic, large print, Braille) </a:t>
                      </a:r>
                      <a:endParaRPr lang="en-US" sz="12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1"/>
                  </a:ext>
                </a:extLst>
              </a:tr>
              <a:tr h="423406">
                <a:tc vMerge="1">
                  <a:txBody>
                    <a:bodyPr/>
                    <a:lstStyle/>
                    <a:p>
                      <a:endParaRPr lang="en-US" dirty="0"/>
                    </a:p>
                  </a:txBody>
                  <a:tcPr/>
                </a:tc>
                <a:tc>
                  <a:txBody>
                    <a:bodyPr/>
                    <a:lstStyle/>
                    <a:p>
                      <a:r>
                        <a:rPr lang="en-US" sz="1200" kern="1200" dirty="0" smtClean="0">
                          <a:solidFill>
                            <a:schemeClr val="dk1"/>
                          </a:solidFill>
                          <a:effectLst/>
                          <a:latin typeface="Times New Roman" panose="02020603050405020304" pitchFamily="18" charset="0"/>
                          <a:ea typeface="+mn-ea"/>
                          <a:cs typeface="Times New Roman" panose="02020603050405020304" pitchFamily="18" charset="0"/>
                        </a:rPr>
                        <a:t>2. Have steps been taken to make your curriculum appealing, relevant, and equitable for the full diversity of our student body?</a:t>
                      </a:r>
                      <a:endParaRPr lang="en-US" sz="1200" dirty="0">
                        <a:latin typeface="Times New Roman" panose="02020603050405020304" pitchFamily="18" charset="0"/>
                        <a:cs typeface="Times New Roman" panose="02020603050405020304" pitchFamily="18" charset="0"/>
                      </a:endParaRPr>
                    </a:p>
                  </a:txBody>
                  <a:tcPr/>
                </a:tc>
                <a:tc>
                  <a:txBody>
                    <a:bodyPr/>
                    <a:lstStyle/>
                    <a:p>
                      <a:r>
                        <a:rPr lang="en-US" sz="1200" dirty="0" smtClean="0">
                          <a:latin typeface="Times New Roman" panose="02020603050405020304" pitchFamily="18" charset="0"/>
                          <a:cs typeface="Times New Roman" panose="02020603050405020304" pitchFamily="18" charset="0"/>
                        </a:rPr>
                        <a:t>n/a</a:t>
                      </a:r>
                      <a:endParaRPr lang="en-US" sz="12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2"/>
                  </a:ext>
                </a:extLst>
              </a:tr>
              <a:tr h="590544">
                <a:tc vMerge="1">
                  <a:txBody>
                    <a:bodyPr/>
                    <a:lstStyle/>
                    <a:p>
                      <a:endParaRPr lang="en-US" dirty="0"/>
                    </a:p>
                  </a:txBody>
                  <a:tcPr/>
                </a:tc>
                <a:tc>
                  <a:txBody>
                    <a:bodyPr/>
                    <a:lstStyle/>
                    <a:p>
                      <a:r>
                        <a:rPr lang="en-US" sz="1200" kern="1200" dirty="0" smtClean="0">
                          <a:solidFill>
                            <a:schemeClr val="dk1"/>
                          </a:solidFill>
                          <a:effectLst/>
                          <a:latin typeface="Times New Roman" panose="02020603050405020304" pitchFamily="18" charset="0"/>
                          <a:ea typeface="+mn-ea"/>
                          <a:cs typeface="Times New Roman" panose="02020603050405020304" pitchFamily="18" charset="0"/>
                        </a:rPr>
                        <a:t>3. Are professional development resources readily available for faculty and</a:t>
                      </a:r>
                      <a:r>
                        <a:rPr lang="en-US" sz="1200" kern="1200" baseline="0" dirty="0" smtClean="0">
                          <a:solidFill>
                            <a:schemeClr val="dk1"/>
                          </a:solidFill>
                          <a:effectLst/>
                          <a:latin typeface="Times New Roman" panose="02020603050405020304" pitchFamily="18" charset="0"/>
                          <a:ea typeface="+mn-ea"/>
                          <a:cs typeface="Times New Roman" panose="02020603050405020304" pitchFamily="18" charset="0"/>
                        </a:rPr>
                        <a:t> staff</a:t>
                      </a:r>
                      <a:r>
                        <a:rPr lang="en-US" sz="1200" kern="1200" dirty="0" smtClean="0">
                          <a:solidFill>
                            <a:schemeClr val="dk1"/>
                          </a:solidFill>
                          <a:effectLst/>
                          <a:latin typeface="Times New Roman" panose="02020603050405020304" pitchFamily="18" charset="0"/>
                          <a:ea typeface="+mn-ea"/>
                          <a:cs typeface="Times New Roman" panose="02020603050405020304" pitchFamily="18" charset="0"/>
                        </a:rPr>
                        <a:t>? </a:t>
                      </a:r>
                      <a:endParaRPr lang="en-US" sz="1200" dirty="0">
                        <a:latin typeface="Times New Roman" panose="02020603050405020304" pitchFamily="18" charset="0"/>
                        <a:cs typeface="Times New Roman" panose="02020603050405020304" pitchFamily="18" charset="0"/>
                      </a:endParaRPr>
                    </a:p>
                  </a:txBody>
                  <a:tcPr/>
                </a:tc>
                <a:tc>
                  <a:txBody>
                    <a:bodyPr/>
                    <a:lstStyle/>
                    <a:p>
                      <a:r>
                        <a:rPr lang="en-US" sz="1200" dirty="0" smtClean="0">
                          <a:latin typeface="Times New Roman" panose="02020603050405020304" pitchFamily="18" charset="0"/>
                          <a:cs typeface="Times New Roman" panose="02020603050405020304" pitchFamily="18" charset="0"/>
                        </a:rPr>
                        <a:t>Yes,</a:t>
                      </a:r>
                      <a:r>
                        <a:rPr lang="en-US" sz="1200" baseline="0" dirty="0" smtClean="0">
                          <a:latin typeface="Times New Roman" panose="02020603050405020304" pitchFamily="18" charset="0"/>
                          <a:cs typeface="Times New Roman" panose="02020603050405020304" pitchFamily="18" charset="0"/>
                        </a:rPr>
                        <a:t> we have a monthly subscription to Diverse Issues in Higher Education,  memberships with AHEAD, NASPA and NACADA and monthly </a:t>
                      </a:r>
                      <a:r>
                        <a:rPr lang="en-US" sz="1200" baseline="0" dirty="0" err="1" smtClean="0">
                          <a:latin typeface="Times New Roman" panose="02020603050405020304" pitchFamily="18" charset="0"/>
                          <a:cs typeface="Times New Roman" panose="02020603050405020304" pitchFamily="18" charset="0"/>
                        </a:rPr>
                        <a:t>pd</a:t>
                      </a:r>
                      <a:r>
                        <a:rPr lang="en-US" sz="1200" baseline="0" dirty="0" smtClean="0">
                          <a:latin typeface="Times New Roman" panose="02020603050405020304" pitchFamily="18" charset="0"/>
                          <a:cs typeface="Times New Roman" panose="02020603050405020304" pitchFamily="18" charset="0"/>
                        </a:rPr>
                        <a:t> sessions.</a:t>
                      </a:r>
                      <a:endParaRPr lang="en-US" sz="12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3"/>
                  </a:ext>
                </a:extLst>
              </a:tr>
              <a:tr h="378619">
                <a:tc vMerge="1">
                  <a:txBody>
                    <a:bodyPr/>
                    <a:lstStyle/>
                    <a:p>
                      <a:endParaRPr lang="en-US" dirty="0"/>
                    </a:p>
                  </a:txBody>
                  <a:tcPr/>
                </a:tc>
                <a:tc>
                  <a:txBody>
                    <a:bodyPr/>
                    <a:lstStyle/>
                    <a:p>
                      <a:pPr marL="0" marR="0">
                        <a:lnSpc>
                          <a:spcPct val="115000"/>
                        </a:lnSpc>
                        <a:spcBef>
                          <a:spcPts val="0"/>
                        </a:spcBef>
                        <a:spcAft>
                          <a:spcPts val="100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4. Are semester reviews of grade distribution conducted for each college? major? course? </a:t>
                      </a:r>
                    </a:p>
                  </a:txBody>
                  <a:tcPr marL="68580" marR="68580" marT="0" marB="0"/>
                </a:tc>
                <a:tc>
                  <a:txBody>
                    <a:bodyPr/>
                    <a:lstStyle/>
                    <a:p>
                      <a:r>
                        <a:rPr lang="en-US" sz="1200" dirty="0" smtClean="0">
                          <a:latin typeface="Times New Roman" panose="02020603050405020304" pitchFamily="18" charset="0"/>
                          <a:cs typeface="Times New Roman" panose="02020603050405020304" pitchFamily="18" charset="0"/>
                        </a:rPr>
                        <a:t>n/a</a:t>
                      </a:r>
                      <a:endParaRPr lang="en-US" sz="12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4"/>
                  </a:ext>
                </a:extLst>
              </a:tr>
              <a:tr h="214515">
                <a:tc vMerge="1">
                  <a:txBody>
                    <a:bodyPr/>
                    <a:lstStyle/>
                    <a:p>
                      <a:endParaRPr lang="en-US" dirty="0"/>
                    </a:p>
                  </a:txBody>
                  <a:tcPr/>
                </a:tc>
                <a:tc>
                  <a:txBody>
                    <a:bodyPr/>
                    <a:lstStyle/>
                    <a:p>
                      <a:r>
                        <a:rPr lang="en-US" sz="1200" kern="1200" dirty="0" smtClean="0">
                          <a:solidFill>
                            <a:schemeClr val="dk1"/>
                          </a:solidFill>
                          <a:effectLst/>
                          <a:latin typeface="Times New Roman" panose="02020603050405020304" pitchFamily="18" charset="0"/>
                          <a:ea typeface="+mn-ea"/>
                          <a:cs typeface="Times New Roman" panose="02020603050405020304" pitchFamily="18" charset="0"/>
                        </a:rPr>
                        <a:t>4a. Are race and gender gaps reviewed? </a:t>
                      </a:r>
                      <a:endParaRPr lang="en-US" sz="1200" dirty="0">
                        <a:latin typeface="Times New Roman" panose="02020603050405020304" pitchFamily="18" charset="0"/>
                        <a:cs typeface="Times New Roman" panose="02020603050405020304" pitchFamily="18" charset="0"/>
                      </a:endParaRPr>
                    </a:p>
                  </a:txBody>
                  <a:tcPr/>
                </a:tc>
                <a:tc>
                  <a:txBody>
                    <a:bodyPr/>
                    <a:lstStyle/>
                    <a:p>
                      <a:r>
                        <a:rPr lang="en-US" sz="1200" dirty="0" smtClean="0">
                          <a:latin typeface="Times New Roman" panose="02020603050405020304" pitchFamily="18" charset="0"/>
                          <a:cs typeface="Times New Roman" panose="02020603050405020304" pitchFamily="18" charset="0"/>
                        </a:rPr>
                        <a:t>n/a</a:t>
                      </a:r>
                      <a:endParaRPr lang="en-US" sz="12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5"/>
                  </a:ext>
                </a:extLst>
              </a:tr>
              <a:tr h="421817">
                <a:tc vMerge="1">
                  <a:txBody>
                    <a:bodyPr/>
                    <a:lstStyle/>
                    <a:p>
                      <a:endParaRPr lang="en-US" sz="1400" dirty="0">
                        <a:latin typeface="Times New Roman" panose="02020603050405020304" pitchFamily="18" charset="0"/>
                        <a:cs typeface="Times New Roman" panose="02020603050405020304" pitchFamily="18" charset="0"/>
                      </a:endParaRPr>
                    </a:p>
                  </a:txBody>
                  <a:tcPr/>
                </a:tc>
                <a:tc>
                  <a:txBody>
                    <a:bodyPr/>
                    <a:lstStyle/>
                    <a:p>
                      <a:r>
                        <a:rPr lang="en-US" sz="1200" kern="1200" dirty="0" smtClean="0">
                          <a:solidFill>
                            <a:schemeClr val="dk1"/>
                          </a:solidFill>
                          <a:effectLst/>
                          <a:latin typeface="Times New Roman" panose="02020603050405020304" pitchFamily="18" charset="0"/>
                          <a:ea typeface="+mn-ea"/>
                          <a:cs typeface="Times New Roman" panose="02020603050405020304" pitchFamily="18" charset="0"/>
                        </a:rPr>
                        <a:t>5. If gaps exist, are strategies implemented to address (pedagogy, curriculum, etc.)</a:t>
                      </a:r>
                      <a:endParaRPr lang="en-US" sz="1200" dirty="0">
                        <a:latin typeface="Times New Roman" panose="02020603050405020304" pitchFamily="18" charset="0"/>
                        <a:cs typeface="Times New Roman" panose="02020603050405020304" pitchFamily="18" charset="0"/>
                      </a:endParaRPr>
                    </a:p>
                  </a:txBody>
                  <a:tcPr/>
                </a:tc>
                <a:tc>
                  <a:txBody>
                    <a:bodyPr/>
                    <a:lstStyle/>
                    <a:p>
                      <a:r>
                        <a:rPr lang="en-US" sz="1200" dirty="0" smtClean="0">
                          <a:latin typeface="Times New Roman" panose="02020603050405020304" pitchFamily="18" charset="0"/>
                          <a:cs typeface="Times New Roman" panose="02020603050405020304" pitchFamily="18" charset="0"/>
                        </a:rPr>
                        <a:t>n/a</a:t>
                      </a:r>
                      <a:endParaRPr lang="en-US" sz="12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6"/>
                  </a:ext>
                </a:extLst>
              </a:tr>
              <a:tr h="759271">
                <a:tc vMerge="1">
                  <a:txBody>
                    <a:bodyPr/>
                    <a:lstStyle/>
                    <a:p>
                      <a:endParaRPr lang="en-US" sz="1400" dirty="0">
                        <a:latin typeface="Times New Roman" panose="02020603050405020304" pitchFamily="18" charset="0"/>
                        <a:cs typeface="Times New Roman" panose="02020603050405020304" pitchFamily="18" charset="0"/>
                      </a:endParaRPr>
                    </a:p>
                  </a:txBody>
                  <a:tcPr/>
                </a:tc>
                <a:tc>
                  <a:txBody>
                    <a:bodyPr/>
                    <a:lstStyle/>
                    <a:p>
                      <a:r>
                        <a:rPr lang="en-US" sz="1200" kern="1200" dirty="0" smtClean="0">
                          <a:solidFill>
                            <a:schemeClr val="dk1"/>
                          </a:solidFill>
                          <a:effectLst/>
                          <a:latin typeface="Times New Roman" panose="02020603050405020304" pitchFamily="18" charset="0"/>
                          <a:ea typeface="+mn-ea"/>
                          <a:cs typeface="Times New Roman" panose="02020603050405020304" pitchFamily="18" charset="0"/>
                        </a:rPr>
                        <a:t>6. Does your dept. ensure faculty/staff are culturally responsive?</a:t>
                      </a:r>
                      <a:endParaRPr lang="en-US" sz="1200" dirty="0">
                        <a:latin typeface="Times New Roman" panose="02020603050405020304" pitchFamily="18" charset="0"/>
                        <a:cs typeface="Times New Roman" panose="02020603050405020304" pitchFamily="18" charset="0"/>
                      </a:endParaRPr>
                    </a:p>
                  </a:txBody>
                  <a:tcPr/>
                </a:tc>
                <a:tc>
                  <a:txBody>
                    <a:bodyPr/>
                    <a:lstStyle/>
                    <a:p>
                      <a:r>
                        <a:rPr lang="en-US" sz="1200" dirty="0" smtClean="0">
                          <a:latin typeface="Times New Roman" panose="02020603050405020304" pitchFamily="18" charset="0"/>
                          <a:cs typeface="Times New Roman" panose="02020603050405020304" pitchFamily="18" charset="0"/>
                        </a:rPr>
                        <a:t>Yes, by providing</a:t>
                      </a:r>
                      <a:r>
                        <a:rPr lang="en-US" sz="1200" baseline="0" dirty="0" smtClean="0">
                          <a:latin typeface="Times New Roman" panose="02020603050405020304" pitchFamily="18" charset="0"/>
                          <a:cs typeface="Times New Roman" panose="02020603050405020304" pitchFamily="18" charset="0"/>
                        </a:rPr>
                        <a:t> training that reflects: valuing diversity, being culturally self-aware; trainings in neurodiversity, intercultural communication; cultural FYI </a:t>
                      </a:r>
                      <a:r>
                        <a:rPr lang="en-US" sz="1200" baseline="0" dirty="0" err="1" smtClean="0">
                          <a:latin typeface="Times New Roman" panose="02020603050405020304" pitchFamily="18" charset="0"/>
                          <a:cs typeface="Times New Roman" panose="02020603050405020304" pitchFamily="18" charset="0"/>
                        </a:rPr>
                        <a:t>informationals</a:t>
                      </a:r>
                      <a:r>
                        <a:rPr lang="en-US" sz="1200" baseline="0" dirty="0" smtClean="0">
                          <a:latin typeface="Times New Roman" panose="02020603050405020304" pitchFamily="18" charset="0"/>
                          <a:cs typeface="Times New Roman" panose="02020603050405020304" pitchFamily="18" charset="0"/>
                        </a:rPr>
                        <a:t> shared at monthly meeting (see list of professional development sessions)</a:t>
                      </a:r>
                      <a:endParaRPr lang="en-US" sz="12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7"/>
                  </a:ext>
                </a:extLst>
              </a:tr>
              <a:tr h="421817">
                <a:tc vMerge="1">
                  <a:txBody>
                    <a:bodyPr/>
                    <a:lstStyle/>
                    <a:p>
                      <a:endParaRPr lang="en-US" sz="1400" dirty="0">
                        <a:latin typeface="Times New Roman" panose="02020603050405020304" pitchFamily="18" charset="0"/>
                        <a:cs typeface="Times New Roman" panose="02020603050405020304" pitchFamily="18" charset="0"/>
                      </a:endParaRPr>
                    </a:p>
                  </a:txBody>
                  <a:tcPr/>
                </a:tc>
                <a:tc>
                  <a:txBody>
                    <a:bodyPr/>
                    <a:lstStyle/>
                    <a:p>
                      <a:r>
                        <a:rPr lang="en-US" sz="1200" dirty="0" smtClean="0">
                          <a:latin typeface="Times New Roman" panose="02020603050405020304" pitchFamily="18" charset="0"/>
                          <a:cs typeface="Times New Roman" panose="02020603050405020304" pitchFamily="18" charset="0"/>
                        </a:rPr>
                        <a:t>7. </a:t>
                      </a:r>
                      <a:r>
                        <a:rPr lang="en-US" sz="1200" kern="1200" dirty="0" smtClean="0">
                          <a:solidFill>
                            <a:schemeClr val="dk1"/>
                          </a:solidFill>
                          <a:effectLst/>
                          <a:latin typeface="Times New Roman" panose="02020603050405020304" pitchFamily="18" charset="0"/>
                          <a:ea typeface="+mn-ea"/>
                          <a:cs typeface="Times New Roman" panose="02020603050405020304" pitchFamily="18" charset="0"/>
                        </a:rPr>
                        <a:t>Does the curriculum include topics that address bias and stereotypes?</a:t>
                      </a:r>
                      <a:endParaRPr lang="en-US" sz="1200" dirty="0">
                        <a:latin typeface="Times New Roman" panose="02020603050405020304" pitchFamily="18" charset="0"/>
                        <a:cs typeface="Times New Roman" panose="02020603050405020304" pitchFamily="18" charset="0"/>
                      </a:endParaRPr>
                    </a:p>
                  </a:txBody>
                  <a:tcPr/>
                </a:tc>
                <a:tc>
                  <a:txBody>
                    <a:bodyPr/>
                    <a:lstStyle/>
                    <a:p>
                      <a:r>
                        <a:rPr lang="en-US" sz="1200" dirty="0" smtClean="0">
                          <a:latin typeface="Times New Roman" panose="02020603050405020304" pitchFamily="18" charset="0"/>
                          <a:cs typeface="Times New Roman" panose="02020603050405020304" pitchFamily="18" charset="0"/>
                        </a:rPr>
                        <a:t>n/a</a:t>
                      </a:r>
                      <a:endParaRPr lang="en-US" sz="12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8"/>
                  </a:ext>
                </a:extLst>
              </a:tr>
              <a:tr h="734043">
                <a:tc vMerge="1">
                  <a:txBody>
                    <a:bodyPr/>
                    <a:lstStyle/>
                    <a:p>
                      <a:endParaRPr lang="en-US" sz="1400" dirty="0">
                        <a:latin typeface="Times New Roman" panose="02020603050405020304" pitchFamily="18" charset="0"/>
                        <a:cs typeface="Times New Roman" panose="02020603050405020304" pitchFamily="18" charset="0"/>
                      </a:endParaRPr>
                    </a:p>
                  </a:txBody>
                  <a:tcPr/>
                </a:tc>
                <a:tc>
                  <a:txBody>
                    <a:bodyPr/>
                    <a:lstStyle/>
                    <a:p>
                      <a:pPr marL="0" marR="0">
                        <a:lnSpc>
                          <a:spcPct val="115000"/>
                        </a:lnSpc>
                        <a:spcBef>
                          <a:spcPts val="0"/>
                        </a:spcBef>
                        <a:spcAft>
                          <a:spcPts val="100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8.Does your department offer/support ongoing professional development in inclusive and culturally responsive/sustaining pedagogy</a:t>
                      </a:r>
                    </a:p>
                  </a:txBody>
                  <a:tcPr marL="68580" marR="68580" marT="0" marB="0"/>
                </a:tc>
                <a:tc>
                  <a:txBody>
                    <a:bodyPr/>
                    <a:lstStyle/>
                    <a:p>
                      <a:r>
                        <a:rPr lang="en-US" sz="1200" dirty="0" smtClean="0">
                          <a:latin typeface="Times New Roman" panose="02020603050405020304" pitchFamily="18" charset="0"/>
                          <a:cs typeface="Times New Roman" panose="02020603050405020304" pitchFamily="18" charset="0"/>
                        </a:rPr>
                        <a:t>n/a</a:t>
                      </a:r>
                      <a:endParaRPr lang="en-US" sz="12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45087732"/>
      </p:ext>
    </p:extLst>
  </p:cSld>
  <p:clrMapOvr>
    <a:masterClrMapping/>
  </p:clrMapOvr>
</p:sld>
</file>

<file path=ppt/theme/theme1.xml><?xml version="1.0" encoding="utf-8"?>
<a:theme xmlns:a="http://schemas.openxmlformats.org/drawingml/2006/main" name="Rowan Theme Gold">
  <a:themeElements>
    <a:clrScheme name="Rowan PPT Colors">
      <a:dk1>
        <a:srgbClr val="59280F"/>
      </a:dk1>
      <a:lt1>
        <a:srgbClr val="FFFFFF"/>
      </a:lt1>
      <a:dk2>
        <a:srgbClr val="59280F"/>
      </a:dk2>
      <a:lt2>
        <a:srgbClr val="F2E6C4"/>
      </a:lt2>
      <a:accent1>
        <a:srgbClr val="F9BF00"/>
      </a:accent1>
      <a:accent2>
        <a:srgbClr val="D4971F"/>
      </a:accent2>
      <a:accent3>
        <a:srgbClr val="DE7C0F"/>
      </a:accent3>
      <a:accent4>
        <a:srgbClr val="D2CCB3"/>
      </a:accent4>
      <a:accent5>
        <a:srgbClr val="88431E"/>
      </a:accent5>
      <a:accent6>
        <a:srgbClr val="AD7C59"/>
      </a:accent6>
      <a:hlink>
        <a:srgbClr val="0044C9"/>
      </a:hlink>
      <a:folHlink>
        <a:srgbClr val="000059"/>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Rowan Theme Gold" id="{DBB6EC9C-4861-BE4F-A8B3-EBBEED6F1132}" vid="{FD2806AF-5702-2647-ADFA-E16965BD219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Rowan Theme Gold</Template>
  <TotalTime>1669</TotalTime>
  <Words>2322</Words>
  <Application>Microsoft Office PowerPoint</Application>
  <PresentationFormat>Widescreen</PresentationFormat>
  <Paragraphs>255</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Source Sans Pro</vt:lpstr>
      <vt:lpstr>Times New Roman</vt:lpstr>
      <vt:lpstr>Rowan Theme Gold</vt:lpstr>
      <vt:lpstr>Diversity, Equity and Inclusion Departmental Strategic Action Plan</vt:lpstr>
      <vt:lpstr>Why do we need to do a  University Wide DEI Strategic Plan?</vt:lpstr>
      <vt:lpstr>DEI Strategic Plans are guided by our  DEI Priorities &amp; Institutional Goals </vt:lpstr>
      <vt:lpstr>DEI DEPARTMENTAL STRATEGIC ACTION PLAN  DEVELOPMENT PROCESS </vt:lpstr>
      <vt:lpstr>Step 1: DEI Departmental Self Assessment &amp; Mission Statement</vt:lpstr>
      <vt:lpstr>PowerPoint Presentation</vt:lpstr>
      <vt:lpstr>Division of Diversity, Equity and Inclusion Departmental Self-Assessment </vt:lpstr>
      <vt:lpstr>PowerPoint Presentation</vt:lpstr>
      <vt:lpstr>PowerPoint Presentation</vt:lpstr>
      <vt:lpstr>Data Collection /Resources to prepare for Strategic Plan</vt:lpstr>
      <vt:lpstr>Step 2: Strategic Plan Developing Goal/Objectives= Action Items </vt:lpstr>
      <vt:lpstr>PowerPoint Presentation</vt:lpstr>
      <vt:lpstr>Reflection Questions</vt:lpstr>
      <vt:lpstr>Council Representative Responsibilities </vt:lpstr>
      <vt:lpstr>Benchmark Reporting Dates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Daniel Murphy</dc:creator>
  <cp:lastModifiedBy>Viggiano, Margaret</cp:lastModifiedBy>
  <cp:revision>77</cp:revision>
  <cp:lastPrinted>2019-11-06T20:39:20Z</cp:lastPrinted>
  <dcterms:created xsi:type="dcterms:W3CDTF">2017-12-08T18:13:31Z</dcterms:created>
  <dcterms:modified xsi:type="dcterms:W3CDTF">2019-11-06T20:53:01Z</dcterms:modified>
</cp:coreProperties>
</file>