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7010400" cy="9296400"/>
  <p:embeddedFontLst>
    <p:embeddedFont>
      <p:font typeface="Georgia" panose="02040502050405020303" pitchFamily="18" charset="0"/>
      <p:regular r:id="rId36"/>
      <p:bold r:id="rId37"/>
      <p:italic r:id="rId38"/>
      <p:boldItalic r:id="rId39"/>
    </p:embeddedFont>
    <p:embeddedFont>
      <p:font typeface="Tahoma" panose="020B0604030504040204" pitchFamily="34" charset="0"/>
      <p:regular r:id="rId40"/>
      <p:bold r:id="rId41"/>
    </p:embeddedFont>
    <p:embeddedFont>
      <p:font typeface="Trebuchet MS" panose="020B0603020202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7">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hbgbPvU/GA/BJaNbiSAYxl/Zcz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755635-E2BF-4F6B-836A-3881E4EDFB27}">
  <a:tblStyle styleId="{0C755635-E2BF-4F6B-836A-3881E4EDFB2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480" y="3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9"/>
        <p:guide pos="22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38156" cy="465443"/>
          </a:xfrm>
          <a:prstGeom prst="rect">
            <a:avLst/>
          </a:prstGeom>
          <a:noFill/>
          <a:ln>
            <a:noFill/>
          </a:ln>
        </p:spPr>
        <p:txBody>
          <a:bodyPr spcFirstLastPara="1" wrap="square" lIns="91575" tIns="45775" rIns="91575" bIns="457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972245" y="1"/>
            <a:ext cx="3038156" cy="465443"/>
          </a:xfrm>
          <a:prstGeom prst="rect">
            <a:avLst/>
          </a:prstGeom>
          <a:noFill/>
          <a:ln>
            <a:noFill/>
          </a:ln>
        </p:spPr>
        <p:txBody>
          <a:bodyPr spcFirstLastPara="1" wrap="square" lIns="91575" tIns="45775" rIns="91575" bIns="457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30957"/>
            <a:ext cx="3038156" cy="465443"/>
          </a:xfrm>
          <a:prstGeom prst="rect">
            <a:avLst/>
          </a:prstGeom>
          <a:noFill/>
          <a:ln>
            <a:noFill/>
          </a:ln>
        </p:spPr>
        <p:txBody>
          <a:bodyPr spcFirstLastPara="1" wrap="square" lIns="91575" tIns="45775" rIns="91575" bIns="457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972245" y="8830957"/>
            <a:ext cx="3038156" cy="465443"/>
          </a:xfrm>
          <a:prstGeom prst="rect">
            <a:avLst/>
          </a:prstGeom>
          <a:noFill/>
          <a:ln>
            <a:noFill/>
          </a:ln>
        </p:spPr>
        <p:txBody>
          <a:bodyPr spcFirstLastPara="1" wrap="square" lIns="91575" tIns="45775" rIns="91575" bIns="457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64" name="Google Shape;64;p1: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46" name="Google Shape;146;p10: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3: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53" name="Google Shape;153;p13: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60" name="Google Shape;160;p12: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8: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70" name="Google Shape;170;p18: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5: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84" name="Google Shape;184;p15: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94" name="Google Shape;194;p14: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133607e669_0_0:notes"/>
          <p:cNvSpPr txBox="1">
            <a:spLocks noGrp="1"/>
          </p:cNvSpPr>
          <p:nvPr>
            <p:ph type="body" idx="1"/>
          </p:nvPr>
        </p:nvSpPr>
        <p:spPr>
          <a:xfrm>
            <a:off x="934088" y="4417557"/>
            <a:ext cx="5142256" cy="418078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04" name="Google Shape;204;g1133607e669_0_0: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126d6b900b_0_3: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 name="Google Shape;215;g1126d6b900b_0_3:notes"/>
          <p:cNvSpPr txBox="1">
            <a:spLocks noGrp="1"/>
          </p:cNvSpPr>
          <p:nvPr>
            <p:ph type="body" idx="1"/>
          </p:nvPr>
        </p:nvSpPr>
        <p:spPr>
          <a:xfrm>
            <a:off x="934088" y="4417557"/>
            <a:ext cx="5142256" cy="418078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16" name="Google Shape;216;g1126d6b900b_0_3:notes"/>
          <p:cNvSpPr txBox="1">
            <a:spLocks noGrp="1"/>
          </p:cNvSpPr>
          <p:nvPr>
            <p:ph type="sldNum" idx="12"/>
          </p:nvPr>
        </p:nvSpPr>
        <p:spPr>
          <a:xfrm>
            <a:off x="3972244" y="8830957"/>
            <a:ext cx="3038180" cy="465564"/>
          </a:xfrm>
          <a:prstGeom prst="rect">
            <a:avLst/>
          </a:prstGeom>
          <a:noFill/>
          <a:ln>
            <a:noFill/>
          </a:ln>
        </p:spPr>
        <p:txBody>
          <a:bodyPr spcFirstLastPara="1" wrap="square" lIns="91575" tIns="45775" rIns="91575" bIns="457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1: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27" name="Google Shape;227;p21: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34" name="Google Shape;234;p19: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72" name="Google Shape;72;p2: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2: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42" name="Google Shape;242;p22: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934954e322_0_0:notes"/>
          <p:cNvSpPr>
            <a:spLocks noGrp="1" noRot="1" noChangeAspect="1"/>
          </p:cNvSpPr>
          <p:nvPr>
            <p:ph type="sldImg" idx="2"/>
          </p:nvPr>
        </p:nvSpPr>
        <p:spPr>
          <a:xfrm>
            <a:off x="1181100" y="695325"/>
            <a:ext cx="4649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934954e322_0_0:notes"/>
          <p:cNvSpPr txBox="1">
            <a:spLocks noGrp="1"/>
          </p:cNvSpPr>
          <p:nvPr>
            <p:ph type="body" idx="1"/>
          </p:nvPr>
        </p:nvSpPr>
        <p:spPr>
          <a:xfrm>
            <a:off x="934089" y="4417557"/>
            <a:ext cx="5142300" cy="418080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52" name="Google Shape;252;g3934954e322_0_0:notes"/>
          <p:cNvSpPr txBox="1">
            <a:spLocks noGrp="1"/>
          </p:cNvSpPr>
          <p:nvPr>
            <p:ph type="sldNum" idx="12"/>
          </p:nvPr>
        </p:nvSpPr>
        <p:spPr>
          <a:xfrm>
            <a:off x="3972245" y="8830957"/>
            <a:ext cx="3038100" cy="465300"/>
          </a:xfrm>
          <a:prstGeom prst="rect">
            <a:avLst/>
          </a:prstGeom>
        </p:spPr>
        <p:txBody>
          <a:bodyPr spcFirstLastPara="1" wrap="square" lIns="91575" tIns="45775" rIns="91575" bIns="457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59" name="Google Shape;259;p16: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7: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69" name="Google Shape;269;p17: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48: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81" name="Google Shape;281;p48: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93a4d30fd1_1_6:notes"/>
          <p:cNvSpPr txBox="1">
            <a:spLocks noGrp="1"/>
          </p:cNvSpPr>
          <p:nvPr>
            <p:ph type="body" idx="1"/>
          </p:nvPr>
        </p:nvSpPr>
        <p:spPr>
          <a:xfrm>
            <a:off x="934089" y="4417557"/>
            <a:ext cx="5142300" cy="4180800"/>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94" name="Google Shape;294;g393a4d30fd1_1_6:notes"/>
          <p:cNvSpPr>
            <a:spLocks noGrp="1" noRot="1" noChangeAspect="1"/>
          </p:cNvSpPr>
          <p:nvPr>
            <p:ph type="sldImg" idx="2"/>
          </p:nvPr>
        </p:nvSpPr>
        <p:spPr>
          <a:xfrm>
            <a:off x="1181100" y="695325"/>
            <a:ext cx="4649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49: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11" name="Google Shape;311;p49: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25" name="Google Shape;325;p29: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7: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35" name="Google Shape;335;p27: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8: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43" name="Google Shape;343;p28: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79" name="Google Shape;79;p3: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0: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52" name="Google Shape;352;p30: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1: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63" name="Google Shape;363;p31: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2: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71" name="Google Shape;371;p32: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3: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82" name="Google Shape;382;p33: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91" name="Google Shape;91;p4: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05" name="Google Shape;105;p5: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14" name="Google Shape;114;p6: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22" name="Google Shape;122;p7: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31" name="Google Shape;131;p8: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38" name="Google Shape;138;p9: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3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p3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body" idx="1"/>
          </p:nvPr>
        </p:nvSpPr>
        <p:spPr>
          <a:xfrm rot="5400000">
            <a:off x="2247900" y="-952500"/>
            <a:ext cx="4724400" cy="86106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7" name="Google Shape;57;p4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rot="5400000">
            <a:off x="5095875" y="1895475"/>
            <a:ext cx="5486400" cy="21526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5"/>
          <p:cNvSpPr txBox="1">
            <a:spLocks noGrp="1"/>
          </p:cNvSpPr>
          <p:nvPr>
            <p:ph type="body" idx="1"/>
          </p:nvPr>
        </p:nvSpPr>
        <p:spPr>
          <a:xfrm rot="5400000">
            <a:off x="714375" y="-180975"/>
            <a:ext cx="5486400" cy="630555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4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6"/>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Font typeface="Arial"/>
              <a:buNone/>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20" name="Google Shape;20;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21" name="Google Shape;21;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40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
        <p:cNvGrpSpPr/>
        <p:nvPr/>
      </p:nvGrpSpPr>
      <p:grpSpPr>
        <a:xfrm>
          <a:off x="0" y="0"/>
          <a:ext cx="0" cy="0"/>
          <a:chOff x="0" y="0"/>
          <a:chExt cx="0" cy="0"/>
        </a:xfrm>
      </p:grpSpPr>
      <p:sp>
        <p:nvSpPr>
          <p:cNvPr id="24" name="Google Shape;24;p37"/>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26" name="Google Shape;26;p37"/>
          <p:cNvSpPr txBox="1">
            <a:spLocks noGrp="1"/>
          </p:cNvSpPr>
          <p:nvPr>
            <p:ph type="body" idx="2"/>
          </p:nvPr>
        </p:nvSpPr>
        <p:spPr>
          <a:xfrm>
            <a:off x="457200" y="2174875"/>
            <a:ext cx="4040188" cy="3951288"/>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27" name="Google Shape;27;p37"/>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28" name="Google Shape;28;p37"/>
          <p:cNvSpPr txBox="1">
            <a:spLocks noGrp="1"/>
          </p:cNvSpPr>
          <p:nvPr>
            <p:ph type="body" idx="4"/>
          </p:nvPr>
        </p:nvSpPr>
        <p:spPr>
          <a:xfrm>
            <a:off x="4645025" y="2174875"/>
            <a:ext cx="4041775" cy="3951288"/>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29" name="Google Shape;29;p3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4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38"/>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9"/>
          <p:cNvSpPr txBox="1">
            <a:spLocks noGrp="1"/>
          </p:cNvSpPr>
          <p:nvPr>
            <p:ph type="title"/>
          </p:nvPr>
        </p:nvSpPr>
        <p:spPr>
          <a:xfrm>
            <a:off x="722313" y="4406900"/>
            <a:ext cx="7772400" cy="13620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9"/>
          <p:cNvSpPr txBox="1">
            <a:spLocks noGrp="1"/>
          </p:cNvSpPr>
          <p:nvPr>
            <p:ph type="body" idx="1"/>
          </p:nvPr>
        </p:nvSpPr>
        <p:spPr>
          <a:xfrm>
            <a:off x="722313" y="2906713"/>
            <a:ext cx="7772400" cy="15001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8" name="Google Shape;38;p3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40"/>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0"/>
          <p:cNvSpPr txBox="1">
            <a:spLocks noGrp="1"/>
          </p:cNvSpPr>
          <p:nvPr>
            <p:ph type="body" idx="1"/>
          </p:nvPr>
        </p:nvSpPr>
        <p:spPr>
          <a:xfrm>
            <a:off x="304800" y="990600"/>
            <a:ext cx="4229100" cy="4724400"/>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42" name="Google Shape;42;p40"/>
          <p:cNvSpPr txBox="1">
            <a:spLocks noGrp="1"/>
          </p:cNvSpPr>
          <p:nvPr>
            <p:ph type="body" idx="2"/>
          </p:nvPr>
        </p:nvSpPr>
        <p:spPr>
          <a:xfrm>
            <a:off x="4686300" y="990600"/>
            <a:ext cx="4229100" cy="4724400"/>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43" name="Google Shape;43;p4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457200" y="273050"/>
            <a:ext cx="3008313" cy="1162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3575050" y="273050"/>
            <a:ext cx="5111750" cy="5853113"/>
          </a:xfrm>
          <a:prstGeom prst="rect">
            <a:avLst/>
          </a:prstGeom>
          <a:noFill/>
          <a:ln>
            <a:noFill/>
          </a:ln>
        </p:spPr>
        <p:txBody>
          <a:bodyPr spcFirstLastPara="1" wrap="square" lIns="0" tIns="0" rIns="0" bIns="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47" name="Google Shape;47;p42"/>
          <p:cNvSpPr txBox="1">
            <a:spLocks noGrp="1"/>
          </p:cNvSpPr>
          <p:nvPr>
            <p:ph type="body" idx="2"/>
          </p:nvPr>
        </p:nvSpPr>
        <p:spPr>
          <a:xfrm>
            <a:off x="457200" y="1435100"/>
            <a:ext cx="3008313" cy="46910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48" name="Google Shape;48;p4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1792288" y="4800600"/>
            <a:ext cx="5486400" cy="56673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3"/>
          <p:cNvSpPr>
            <a:spLocks noGrp="1"/>
          </p:cNvSpPr>
          <p:nvPr>
            <p:ph type="pic" idx="2"/>
          </p:nvPr>
        </p:nvSpPr>
        <p:spPr>
          <a:xfrm>
            <a:off x="1792288" y="612775"/>
            <a:ext cx="5486400" cy="4114800"/>
          </a:xfrm>
          <a:prstGeom prst="rect">
            <a:avLst/>
          </a:prstGeom>
          <a:noFill/>
          <a:ln>
            <a:noFill/>
          </a:ln>
        </p:spPr>
      </p:sp>
      <p:sp>
        <p:nvSpPr>
          <p:cNvPr id="52" name="Google Shape;52;p43"/>
          <p:cNvSpPr txBox="1">
            <a:spLocks noGrp="1"/>
          </p:cNvSpPr>
          <p:nvPr>
            <p:ph type="body" idx="1"/>
          </p:nvPr>
        </p:nvSpPr>
        <p:spPr>
          <a:xfrm>
            <a:off x="1792288" y="5367338"/>
            <a:ext cx="5486400" cy="80486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3" name="Google Shape;53;p4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11" name="Google Shape;11;p34"/>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rgbClr val="000000"/>
              </a:buClr>
              <a:buSzPts val="1400"/>
              <a:buFont typeface="Arial"/>
              <a:buNone/>
              <a:defRPr sz="1200" b="0" i="1"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rowan.mediaspace.kaltura.com/media/Registering+for+Commencement/1_71z9r46r"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mailto:commencement@rowan.edu"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sites.rowan.edu/commencement/student-and-safety-policies.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mailto:parking@rowan.edu"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hyperlink" Target="mailto:wojcik@rowan.edu"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mailto:graduation@rowan.edu"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hyperlink" Target="mailto:commencement@rowan.ed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rowan.edu/selfservic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210671" y="2638776"/>
            <a:ext cx="5665871" cy="4728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a:solidFill>
                  <a:schemeClr val="lt2"/>
                </a:solidFill>
                <a:latin typeface="Arial"/>
                <a:ea typeface="Arial"/>
                <a:cs typeface="Arial"/>
                <a:sym typeface="Arial"/>
              </a:rPr>
              <a:t>Meeting Reminders:</a:t>
            </a:r>
            <a:endParaRPr sz="3000" b="1">
              <a:solidFill>
                <a:schemeClr val="lt2"/>
              </a:solidFill>
              <a:latin typeface="Arial"/>
              <a:ea typeface="Arial"/>
              <a:cs typeface="Arial"/>
              <a:sym typeface="Arial"/>
            </a:endParaRPr>
          </a:p>
        </p:txBody>
      </p:sp>
      <p:sp>
        <p:nvSpPr>
          <p:cNvPr id="67" name="Google Shape;67;p1"/>
          <p:cNvSpPr txBox="1">
            <a:spLocks noGrp="1"/>
          </p:cNvSpPr>
          <p:nvPr>
            <p:ph type="body" idx="1"/>
          </p:nvPr>
        </p:nvSpPr>
        <p:spPr>
          <a:xfrm>
            <a:off x="402225" y="3283700"/>
            <a:ext cx="4089600" cy="2002200"/>
          </a:xfrm>
          <a:prstGeom prst="rect">
            <a:avLst/>
          </a:prstGeom>
          <a:noFill/>
          <a:ln>
            <a:noFill/>
          </a:ln>
        </p:spPr>
        <p:txBody>
          <a:bodyPr spcFirstLastPara="1" wrap="square" lIns="0" tIns="0" rIns="0" bIns="0" anchor="t" anchorCtr="0">
            <a:noAutofit/>
          </a:bodyPr>
          <a:lstStyle/>
          <a:p>
            <a:pPr marL="225425" lvl="0" indent="-225425" algn="l" rtl="0">
              <a:lnSpc>
                <a:spcPct val="100000"/>
              </a:lnSpc>
              <a:spcBef>
                <a:spcPts val="0"/>
              </a:spcBef>
              <a:spcAft>
                <a:spcPts val="0"/>
              </a:spcAft>
              <a:buClr>
                <a:schemeClr val="lt2"/>
              </a:buClr>
              <a:buSzPts val="2000"/>
              <a:buFont typeface="Arial"/>
              <a:buChar char="•"/>
            </a:pPr>
            <a:r>
              <a:rPr lang="en-US" sz="1800">
                <a:solidFill>
                  <a:schemeClr val="lt2"/>
                </a:solidFill>
                <a:latin typeface="Arial"/>
                <a:ea typeface="Arial"/>
                <a:cs typeface="Arial"/>
                <a:sym typeface="Arial"/>
              </a:rPr>
              <a:t>You will be muted, and your camera will be off for this session.</a:t>
            </a:r>
            <a:endParaRPr sz="1800">
              <a:solidFill>
                <a:schemeClr val="lt2"/>
              </a:solidFill>
              <a:latin typeface="Arial"/>
              <a:ea typeface="Arial"/>
              <a:cs typeface="Arial"/>
              <a:sym typeface="Arial"/>
            </a:endParaRPr>
          </a:p>
          <a:p>
            <a:pPr marL="457200" lvl="0" indent="0" algn="l" rtl="0">
              <a:lnSpc>
                <a:spcPct val="100000"/>
              </a:lnSpc>
              <a:spcBef>
                <a:spcPts val="0"/>
              </a:spcBef>
              <a:spcAft>
                <a:spcPts val="0"/>
              </a:spcAft>
              <a:buSzPts val="1800"/>
              <a:buNone/>
            </a:pPr>
            <a:endParaRPr sz="1800">
              <a:solidFill>
                <a:schemeClr val="lt2"/>
              </a:solidFill>
              <a:latin typeface="Arial"/>
              <a:ea typeface="Arial"/>
              <a:cs typeface="Arial"/>
              <a:sym typeface="Arial"/>
            </a:endParaRPr>
          </a:p>
          <a:p>
            <a:pPr marL="225425" lvl="0" indent="-225425" algn="l" rtl="0">
              <a:lnSpc>
                <a:spcPct val="100000"/>
              </a:lnSpc>
              <a:spcBef>
                <a:spcPts val="300"/>
              </a:spcBef>
              <a:spcAft>
                <a:spcPts val="0"/>
              </a:spcAft>
              <a:buClr>
                <a:schemeClr val="lt2"/>
              </a:buClr>
              <a:buSzPts val="2000"/>
              <a:buFont typeface="Arial"/>
              <a:buChar char="•"/>
            </a:pPr>
            <a:r>
              <a:rPr lang="en-US" sz="1800">
                <a:solidFill>
                  <a:schemeClr val="lt2"/>
                </a:solidFill>
                <a:latin typeface="Arial"/>
                <a:ea typeface="Arial"/>
                <a:cs typeface="Arial"/>
                <a:sym typeface="Arial"/>
              </a:rPr>
              <a:t>If you have a question, please place it in the Q&amp;A. We will cover all questions not answered in the presentation at the end of each segment.</a:t>
            </a:r>
            <a:endParaRPr sz="1800">
              <a:solidFill>
                <a:schemeClr val="lt2"/>
              </a:solidFill>
              <a:latin typeface="Arial"/>
              <a:ea typeface="Arial"/>
              <a:cs typeface="Arial"/>
              <a:sym typeface="Arial"/>
            </a:endParaRPr>
          </a:p>
          <a:p>
            <a:pPr marL="0" lvl="0" indent="0" algn="l" rtl="0">
              <a:lnSpc>
                <a:spcPct val="100000"/>
              </a:lnSpc>
              <a:spcBef>
                <a:spcPts val="300"/>
              </a:spcBef>
              <a:spcAft>
                <a:spcPts val="0"/>
              </a:spcAft>
              <a:buClr>
                <a:schemeClr val="dk1"/>
              </a:buClr>
              <a:buSzPts val="1500"/>
              <a:buFont typeface="Arial"/>
              <a:buNone/>
            </a:pPr>
            <a:endParaRPr sz="1500"/>
          </a:p>
          <a:p>
            <a:pPr marL="0" lvl="0" indent="0" algn="l" rtl="0">
              <a:lnSpc>
                <a:spcPct val="100000"/>
              </a:lnSpc>
              <a:spcBef>
                <a:spcPts val="640"/>
              </a:spcBef>
              <a:spcAft>
                <a:spcPts val="0"/>
              </a:spcAft>
              <a:buClr>
                <a:schemeClr val="dk1"/>
              </a:buClr>
              <a:buSzPts val="3200"/>
              <a:buFont typeface="Arial"/>
              <a:buNone/>
            </a:pPr>
            <a:endParaRPr/>
          </a:p>
        </p:txBody>
      </p:sp>
      <p:sp>
        <p:nvSpPr>
          <p:cNvPr id="68" name="Google Shape;68;p1"/>
          <p:cNvSpPr txBox="1"/>
          <p:nvPr/>
        </p:nvSpPr>
        <p:spPr>
          <a:xfrm>
            <a:off x="228600" y="1934238"/>
            <a:ext cx="7742321" cy="314325"/>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100"/>
              <a:buFont typeface="Arial"/>
              <a:buNone/>
            </a:pPr>
            <a:r>
              <a:rPr lang="en-US" sz="2600" b="1" i="0" u="none" strike="noStrike" cap="none">
                <a:solidFill>
                  <a:schemeClr val="lt2"/>
                </a:solidFill>
                <a:latin typeface="Arial"/>
                <a:ea typeface="Arial"/>
                <a:cs typeface="Arial"/>
                <a:sym typeface="Arial"/>
              </a:rPr>
              <a:t>Thank you for participating in this Graduation and Commencement Information Session!</a:t>
            </a:r>
            <a:endParaRPr sz="1900" b="0" i="0" u="none" strike="noStrike" cap="none">
              <a:solidFill>
                <a:schemeClr val="lt2"/>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1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100"/>
              <a:buFont typeface="Arial"/>
              <a:buNone/>
            </a:pPr>
            <a:r>
              <a:rPr lang="en-US" sz="1800" b="1" i="0" u="none" strike="noStrike" cap="none">
                <a:solidFill>
                  <a:schemeClr val="lt2"/>
                </a:solidFill>
                <a:latin typeface="Arial"/>
                <a:ea typeface="Arial"/>
                <a:cs typeface="Arial"/>
                <a:sym typeface="Arial"/>
              </a:rPr>
              <a:t>We will get started momentarily.</a:t>
            </a:r>
            <a:endParaRPr sz="1800" b="0" i="0" u="none" strike="noStrike" cap="none">
              <a:solidFill>
                <a:schemeClr val="lt2"/>
              </a:solidFill>
              <a:latin typeface="Arial"/>
              <a:ea typeface="Arial"/>
              <a:cs typeface="Arial"/>
              <a:sym typeface="Arial"/>
            </a:endParaRPr>
          </a:p>
        </p:txBody>
      </p:sp>
      <p:pic>
        <p:nvPicPr>
          <p:cNvPr id="69" name="Google Shape;69;p1" descr="Commencement 2024 honors graduates, a huge University milestone, and  special alumni | Rowan Today | Rowan University"/>
          <p:cNvPicPr preferRelativeResize="0"/>
          <p:nvPr/>
        </p:nvPicPr>
        <p:blipFill rotWithShape="1">
          <a:blip r:embed="rId3">
            <a:alphaModFix/>
          </a:blip>
          <a:srcRect/>
          <a:stretch/>
        </p:blipFill>
        <p:spPr>
          <a:xfrm>
            <a:off x="4735930" y="2875208"/>
            <a:ext cx="4089600" cy="21402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
        <p:nvSpPr>
          <p:cNvPr id="149" name="Google Shape;149;p10"/>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a:solidFill>
                  <a:schemeClr val="lt2"/>
                </a:solidFill>
                <a:latin typeface="Arial"/>
                <a:ea typeface="Arial"/>
                <a:cs typeface="Arial"/>
                <a:sym typeface="Arial"/>
              </a:rPr>
              <a:t>Diplomas</a:t>
            </a:r>
            <a:endParaRPr b="1">
              <a:solidFill>
                <a:schemeClr val="lt2"/>
              </a:solidFill>
              <a:latin typeface="Arial"/>
              <a:ea typeface="Arial"/>
              <a:cs typeface="Arial"/>
              <a:sym typeface="Arial"/>
            </a:endParaRPr>
          </a:p>
        </p:txBody>
      </p:sp>
      <p:sp>
        <p:nvSpPr>
          <p:cNvPr id="150" name="Google Shape;150;p10"/>
          <p:cNvSpPr txBox="1">
            <a:spLocks noGrp="1"/>
          </p:cNvSpPr>
          <p:nvPr>
            <p:ph type="body" idx="1"/>
          </p:nvPr>
        </p:nvSpPr>
        <p:spPr>
          <a:xfrm>
            <a:off x="304800" y="1219200"/>
            <a:ext cx="8534400" cy="5029200"/>
          </a:xfrm>
          <a:prstGeom prst="rect">
            <a:avLst/>
          </a:prstGeom>
          <a:noFill/>
          <a:ln>
            <a:noFill/>
          </a:ln>
        </p:spPr>
        <p:txBody>
          <a:bodyPr spcFirstLastPara="1" wrap="square" lIns="0" tIns="0" rIns="0" bIns="0" anchor="t" anchorCtr="0">
            <a:noAutofit/>
          </a:bodyPr>
          <a:lstStyle/>
          <a:p>
            <a:pPr marL="225425" lvl="0" indent="-225425" algn="l" rtl="0">
              <a:lnSpc>
                <a:spcPct val="100000"/>
              </a:lnSpc>
              <a:spcBef>
                <a:spcPts val="0"/>
              </a:spcBef>
              <a:spcAft>
                <a:spcPts val="0"/>
              </a:spcAft>
              <a:buClr>
                <a:schemeClr val="dk1"/>
              </a:buClr>
              <a:buSzPts val="1000"/>
              <a:buFont typeface="Arial"/>
              <a:buNone/>
            </a:pPr>
            <a:endParaRPr sz="1000">
              <a:latin typeface="Arial"/>
              <a:ea typeface="Arial"/>
              <a:cs typeface="Arial"/>
              <a:sym typeface="Arial"/>
            </a:endParaRPr>
          </a:p>
          <a:p>
            <a:pPr marL="450850" lvl="1" indent="-222250" algn="l" rtl="0">
              <a:lnSpc>
                <a:spcPct val="100000"/>
              </a:lnSpc>
              <a:spcBef>
                <a:spcPts val="420"/>
              </a:spcBef>
              <a:spcAft>
                <a:spcPts val="0"/>
              </a:spcAft>
              <a:buClr>
                <a:schemeClr val="lt2"/>
              </a:buClr>
              <a:buSzPts val="2100"/>
              <a:buFont typeface="Trebuchet MS"/>
              <a:buChar char="•"/>
            </a:pPr>
            <a:r>
              <a:rPr lang="en-US" sz="2100">
                <a:solidFill>
                  <a:schemeClr val="lt2"/>
                </a:solidFill>
                <a:latin typeface="Arial"/>
                <a:ea typeface="Arial"/>
                <a:cs typeface="Arial"/>
                <a:sym typeface="Arial"/>
              </a:rPr>
              <a:t>The final review of Spring Graduation Applications will occur during the month of June (after the semester ends and all final grades are submitted). Summer applications will be reviewed/awarded in September. </a:t>
            </a:r>
            <a:endParaRPr sz="2100" b="1">
              <a:solidFill>
                <a:schemeClr val="lt2"/>
              </a:solidFill>
              <a:latin typeface="Arial"/>
              <a:ea typeface="Arial"/>
              <a:cs typeface="Arial"/>
              <a:sym typeface="Arial"/>
            </a:endParaRPr>
          </a:p>
          <a:p>
            <a:pPr marL="450850" lvl="1" indent="-222250" algn="l" rtl="0">
              <a:lnSpc>
                <a:spcPct val="100000"/>
              </a:lnSpc>
              <a:spcBef>
                <a:spcPts val="1000"/>
              </a:spcBef>
              <a:spcAft>
                <a:spcPts val="0"/>
              </a:spcAft>
              <a:buClr>
                <a:schemeClr val="lt2"/>
              </a:buClr>
              <a:buSzPts val="2100"/>
              <a:buFont typeface="Trebuchet MS"/>
              <a:buChar char="•"/>
            </a:pPr>
            <a:r>
              <a:rPr lang="en-US" sz="2100">
                <a:solidFill>
                  <a:schemeClr val="lt2"/>
                </a:solidFill>
                <a:latin typeface="Arial"/>
                <a:ea typeface="Arial"/>
                <a:cs typeface="Arial"/>
                <a:sym typeface="Arial"/>
              </a:rPr>
              <a:t>Students will be notified by email when their degree is awarded or if there are issues regarding their application. </a:t>
            </a:r>
            <a:endParaRPr>
              <a:latin typeface="Arial"/>
              <a:ea typeface="Arial"/>
              <a:cs typeface="Arial"/>
              <a:sym typeface="Arial"/>
            </a:endParaRPr>
          </a:p>
          <a:p>
            <a:pPr marL="450850" lvl="1" indent="-222250" algn="l" rtl="0">
              <a:lnSpc>
                <a:spcPct val="100000"/>
              </a:lnSpc>
              <a:spcBef>
                <a:spcPts val="1620"/>
              </a:spcBef>
              <a:spcAft>
                <a:spcPts val="0"/>
              </a:spcAft>
              <a:buClr>
                <a:schemeClr val="lt2"/>
              </a:buClr>
              <a:buSzPts val="2100"/>
              <a:buFont typeface="Trebuchet MS"/>
              <a:buChar char="•"/>
            </a:pPr>
            <a:r>
              <a:rPr lang="en-US" sz="2100">
                <a:solidFill>
                  <a:schemeClr val="lt2"/>
                </a:solidFill>
                <a:latin typeface="Arial"/>
                <a:ea typeface="Arial"/>
                <a:cs typeface="Arial"/>
                <a:sym typeface="Arial"/>
              </a:rPr>
              <a:t>Diplomas will list MAJORS only. Minors, concentrations,  specializations and CUGS will appear on your final transcript.</a:t>
            </a:r>
            <a:endParaRPr>
              <a:latin typeface="Arial"/>
              <a:ea typeface="Arial"/>
              <a:cs typeface="Arial"/>
              <a:sym typeface="Arial"/>
            </a:endParaRPr>
          </a:p>
          <a:p>
            <a:pPr marL="450850" lvl="1" indent="-222250" algn="l" rtl="0">
              <a:lnSpc>
                <a:spcPct val="100000"/>
              </a:lnSpc>
              <a:spcBef>
                <a:spcPts val="1620"/>
              </a:spcBef>
              <a:spcAft>
                <a:spcPts val="0"/>
              </a:spcAft>
              <a:buClr>
                <a:schemeClr val="lt2"/>
              </a:buClr>
              <a:buSzPts val="2100"/>
              <a:buFont typeface="Trebuchet MS"/>
              <a:buChar char="•"/>
            </a:pPr>
            <a:r>
              <a:rPr lang="en-US" sz="2100">
                <a:solidFill>
                  <a:schemeClr val="lt2"/>
                </a:solidFill>
                <a:latin typeface="Arial"/>
                <a:ea typeface="Arial"/>
                <a:cs typeface="Arial"/>
                <a:sym typeface="Arial"/>
              </a:rPr>
              <a:t>Diplomas are mailed directly from our Diploma vendor Paradigm and students will receive email notification when their diploma ships. </a:t>
            </a:r>
            <a:endParaRPr sz="2200" i="1" u="sng">
              <a:solidFill>
                <a:schemeClr val="lt2"/>
              </a:solidFill>
              <a:latin typeface="Arial"/>
              <a:ea typeface="Arial"/>
              <a:cs typeface="Arial"/>
              <a:sym typeface="Arial"/>
            </a:endParaRPr>
          </a:p>
          <a:p>
            <a:pPr marL="1143000" lvl="2" indent="-228600" algn="l" rtl="0">
              <a:lnSpc>
                <a:spcPct val="100000"/>
              </a:lnSpc>
              <a:spcBef>
                <a:spcPts val="1640"/>
              </a:spcBef>
              <a:spcAft>
                <a:spcPts val="0"/>
              </a:spcAft>
              <a:buClr>
                <a:schemeClr val="dk1"/>
              </a:buClr>
              <a:buSzPts val="2200"/>
              <a:buFont typeface="Arial"/>
              <a:buNone/>
            </a:pPr>
            <a:endParaRPr sz="2200" u="sng">
              <a:solidFill>
                <a:schemeClr val="lt2"/>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13"/>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6" name="Google Shape;156;p13" descr="Celebrating the Class of 2023 – Rowan's biggest ever! | Rowan Today | Rowan  University"/>
          <p:cNvPicPr preferRelativeResize="0"/>
          <p:nvPr/>
        </p:nvPicPr>
        <p:blipFill rotWithShape="1">
          <a:blip r:embed="rId3">
            <a:alphaModFix/>
          </a:blip>
          <a:srcRect l="15925" r="14393" b="-1"/>
          <a:stretch/>
        </p:blipFill>
        <p:spPr>
          <a:xfrm>
            <a:off x="20" y="1282"/>
            <a:ext cx="9143980" cy="6856718"/>
          </a:xfrm>
          <a:prstGeom prst="rect">
            <a:avLst/>
          </a:prstGeom>
          <a:noFill/>
          <a:ln>
            <a:noFill/>
          </a:ln>
        </p:spPr>
      </p:pic>
      <p:sp>
        <p:nvSpPr>
          <p:cNvPr id="157" name="Google Shape;157;p13"/>
          <p:cNvSpPr txBox="1"/>
          <p:nvPr/>
        </p:nvSpPr>
        <p:spPr>
          <a:xfrm>
            <a:off x="277427" y="390298"/>
            <a:ext cx="69957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6000" b="1" i="0" u="none" strike="noStrike" cap="none">
                <a:solidFill>
                  <a:srgbClr val="3F2808"/>
                </a:solidFill>
                <a:latin typeface="Arial"/>
                <a:ea typeface="Arial"/>
                <a:cs typeface="Arial"/>
                <a:sym typeface="Arial"/>
              </a:rPr>
              <a:t>COMMENCEMENT 202</a:t>
            </a:r>
            <a:r>
              <a:rPr lang="en-US" sz="6000" b="1">
                <a:solidFill>
                  <a:srgbClr val="3F2808"/>
                </a:solidFill>
              </a:rPr>
              <a:t>6</a:t>
            </a:r>
            <a:endParaRPr sz="60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12"/>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3" name="Google Shape;163;p12"/>
          <p:cNvSpPr txBox="1">
            <a:spLocks noGrp="1"/>
          </p:cNvSpPr>
          <p:nvPr>
            <p:ph type="title"/>
          </p:nvPr>
        </p:nvSpPr>
        <p:spPr>
          <a:xfrm>
            <a:off x="429369" y="238539"/>
            <a:ext cx="8263890" cy="1434415"/>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SzPts val="1400"/>
              <a:buNone/>
            </a:pPr>
            <a:r>
              <a:rPr lang="en-US" sz="4700" b="1">
                <a:latin typeface="Arial"/>
                <a:ea typeface="Arial"/>
                <a:cs typeface="Arial"/>
                <a:sym typeface="Arial"/>
              </a:rPr>
              <a:t>Commencement Week</a:t>
            </a:r>
            <a:endParaRPr sz="4700">
              <a:latin typeface="Arial"/>
              <a:ea typeface="Arial"/>
              <a:cs typeface="Arial"/>
              <a:sym typeface="Arial"/>
            </a:endParaRPr>
          </a:p>
        </p:txBody>
      </p:sp>
      <p:sp>
        <p:nvSpPr>
          <p:cNvPr id="164" name="Google Shape;164;p12"/>
          <p:cNvSpPr/>
          <p:nvPr/>
        </p:nvSpPr>
        <p:spPr>
          <a:xfrm>
            <a:off x="429369" y="1681544"/>
            <a:ext cx="8229600" cy="18288"/>
          </a:xfrm>
          <a:custGeom>
            <a:avLst/>
            <a:gdLst/>
            <a:ahLst/>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4509"/>
            </a:schemeClr>
          </a:solidFill>
          <a:ln w="44450" cap="rnd" cmpd="sng">
            <a:solidFill>
              <a:schemeClr val="accent2">
                <a:alpha val="74509"/>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5" name="Google Shape;165;p12"/>
          <p:cNvSpPr txBox="1">
            <a:spLocks noGrp="1"/>
          </p:cNvSpPr>
          <p:nvPr>
            <p:ph type="body" idx="1"/>
          </p:nvPr>
        </p:nvSpPr>
        <p:spPr>
          <a:xfrm>
            <a:off x="429369" y="2207266"/>
            <a:ext cx="5035200" cy="41193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400"/>
              </a:spcBef>
              <a:spcAft>
                <a:spcPts val="0"/>
              </a:spcAft>
              <a:buSzPts val="1800"/>
              <a:buNone/>
            </a:pPr>
            <a:r>
              <a:rPr lang="en-US" sz="1700" b="1" i="0" u="none" strike="noStrike">
                <a:latin typeface="Arial"/>
                <a:ea typeface="Arial"/>
                <a:cs typeface="Arial"/>
                <a:sym typeface="Arial"/>
              </a:rPr>
              <a:t>The School of Graduate Studies </a:t>
            </a:r>
            <a:br>
              <a:rPr lang="en-US" sz="1700" b="1" i="0" u="none" strike="noStrike">
                <a:latin typeface="Arial"/>
                <a:ea typeface="Arial"/>
                <a:cs typeface="Arial"/>
                <a:sym typeface="Arial"/>
              </a:rPr>
            </a:br>
            <a:r>
              <a:rPr lang="en-US" sz="1700" b="1"/>
              <a:t>Doctoral</a:t>
            </a:r>
            <a:r>
              <a:rPr lang="en-US" sz="1700" b="1" i="0" u="none" strike="noStrike">
                <a:latin typeface="Arial"/>
                <a:ea typeface="Arial"/>
                <a:cs typeface="Arial"/>
                <a:sym typeface="Arial"/>
              </a:rPr>
              <a:t> Recognition Ceremony &amp; Reception</a:t>
            </a:r>
            <a:endParaRPr sz="1700" b="1">
              <a:latin typeface="Arial"/>
              <a:ea typeface="Arial"/>
              <a:cs typeface="Arial"/>
              <a:sym typeface="Arial"/>
            </a:endParaRPr>
          </a:p>
          <a:p>
            <a:pPr marL="914400" lvl="1" indent="-336550" algn="l" rtl="0">
              <a:lnSpc>
                <a:spcPct val="100000"/>
              </a:lnSpc>
              <a:spcBef>
                <a:spcPts val="0"/>
              </a:spcBef>
              <a:spcAft>
                <a:spcPts val="0"/>
              </a:spcAft>
              <a:buClr>
                <a:schemeClr val="lt2"/>
              </a:buClr>
              <a:buSzPts val="1700"/>
              <a:buChar char="○"/>
            </a:pPr>
            <a:r>
              <a:rPr lang="en-US" sz="1700">
                <a:latin typeface="Arial"/>
                <a:ea typeface="Arial"/>
                <a:cs typeface="Arial"/>
                <a:sym typeface="Arial"/>
              </a:rPr>
              <a:t>May </a:t>
            </a:r>
            <a:r>
              <a:rPr lang="en-US" sz="1700"/>
              <a:t>8</a:t>
            </a:r>
            <a:r>
              <a:rPr lang="en-US" sz="1700">
                <a:latin typeface="Arial"/>
                <a:ea typeface="Arial"/>
                <a:cs typeface="Arial"/>
                <a:sym typeface="Arial"/>
              </a:rPr>
              <a:t>, 202</a:t>
            </a:r>
            <a:r>
              <a:rPr lang="en-US" sz="1700"/>
              <a:t>6</a:t>
            </a:r>
            <a:r>
              <a:rPr lang="en-US" sz="1700">
                <a:latin typeface="Arial"/>
                <a:ea typeface="Arial"/>
                <a:cs typeface="Arial"/>
                <a:sym typeface="Arial"/>
              </a:rPr>
              <a:t> @ 3 p.m. </a:t>
            </a:r>
            <a:endParaRPr sz="1700"/>
          </a:p>
          <a:p>
            <a:pPr marL="914400" lvl="0" indent="0" algn="l" rtl="0">
              <a:lnSpc>
                <a:spcPct val="100000"/>
              </a:lnSpc>
              <a:spcBef>
                <a:spcPts val="0"/>
              </a:spcBef>
              <a:spcAft>
                <a:spcPts val="0"/>
              </a:spcAft>
              <a:buSzPts val="1800"/>
              <a:buNone/>
            </a:pPr>
            <a:endParaRPr sz="1700">
              <a:latin typeface="Arial"/>
              <a:ea typeface="Arial"/>
              <a:cs typeface="Arial"/>
              <a:sym typeface="Arial"/>
            </a:endParaRPr>
          </a:p>
          <a:p>
            <a:pPr marL="0" lvl="0" indent="0" algn="l" rtl="0">
              <a:lnSpc>
                <a:spcPct val="100000"/>
              </a:lnSpc>
              <a:spcBef>
                <a:spcPts val="400"/>
              </a:spcBef>
              <a:spcAft>
                <a:spcPts val="0"/>
              </a:spcAft>
              <a:buSzPts val="1800"/>
              <a:buNone/>
            </a:pPr>
            <a:r>
              <a:rPr lang="en-US" sz="1700" b="1">
                <a:latin typeface="Arial"/>
                <a:ea typeface="Arial"/>
                <a:cs typeface="Arial"/>
                <a:sym typeface="Arial"/>
              </a:rPr>
              <a:t>University Commencement </a:t>
            </a:r>
            <a:br>
              <a:rPr lang="en-US" sz="1700" b="1">
                <a:latin typeface="Arial"/>
                <a:ea typeface="Arial"/>
                <a:cs typeface="Arial"/>
                <a:sym typeface="Arial"/>
              </a:rPr>
            </a:br>
            <a:r>
              <a:rPr lang="en-US" sz="1700" b="1">
                <a:latin typeface="Arial"/>
                <a:ea typeface="Arial"/>
                <a:cs typeface="Arial"/>
                <a:sym typeface="Arial"/>
              </a:rPr>
              <a:t>Ceremony &amp; Celebration</a:t>
            </a:r>
            <a:endParaRPr sz="1700"/>
          </a:p>
          <a:p>
            <a:pPr marL="914400" lvl="1" indent="-336550" algn="l" rtl="0">
              <a:lnSpc>
                <a:spcPct val="100000"/>
              </a:lnSpc>
              <a:spcBef>
                <a:spcPts val="0"/>
              </a:spcBef>
              <a:spcAft>
                <a:spcPts val="0"/>
              </a:spcAft>
              <a:buClr>
                <a:schemeClr val="lt2"/>
              </a:buClr>
              <a:buSzPts val="1700"/>
              <a:buFont typeface="Arial"/>
              <a:buChar char="○"/>
            </a:pPr>
            <a:r>
              <a:rPr lang="en-US" sz="1700">
                <a:latin typeface="Arial"/>
                <a:ea typeface="Arial"/>
                <a:cs typeface="Arial"/>
                <a:sym typeface="Arial"/>
              </a:rPr>
              <a:t>May </a:t>
            </a:r>
            <a:r>
              <a:rPr lang="en-US" sz="1700"/>
              <a:t>9</a:t>
            </a:r>
            <a:r>
              <a:rPr lang="en-US" sz="1700">
                <a:latin typeface="Arial"/>
                <a:ea typeface="Arial"/>
                <a:cs typeface="Arial"/>
                <a:sym typeface="Arial"/>
              </a:rPr>
              <a:t>, 202</a:t>
            </a:r>
            <a:r>
              <a:rPr lang="en-US" sz="1700"/>
              <a:t>6</a:t>
            </a:r>
            <a:r>
              <a:rPr lang="en-US" sz="1700">
                <a:latin typeface="Arial"/>
                <a:ea typeface="Arial"/>
                <a:cs typeface="Arial"/>
                <a:sym typeface="Arial"/>
              </a:rPr>
              <a:t> @ 10:00 am</a:t>
            </a:r>
            <a:endParaRPr sz="1700"/>
          </a:p>
          <a:p>
            <a:pPr marL="0" lvl="0" indent="0" algn="l" rtl="0">
              <a:lnSpc>
                <a:spcPct val="100000"/>
              </a:lnSpc>
              <a:spcBef>
                <a:spcPts val="0"/>
              </a:spcBef>
              <a:spcAft>
                <a:spcPts val="0"/>
              </a:spcAft>
              <a:buSzPts val="1800"/>
              <a:buNone/>
            </a:pPr>
            <a:endParaRPr sz="1700">
              <a:latin typeface="Arial"/>
              <a:ea typeface="Arial"/>
              <a:cs typeface="Arial"/>
              <a:sym typeface="Arial"/>
            </a:endParaRPr>
          </a:p>
          <a:p>
            <a:pPr marL="0" lvl="0" indent="0" algn="l" rtl="0">
              <a:lnSpc>
                <a:spcPct val="100000"/>
              </a:lnSpc>
              <a:spcBef>
                <a:spcPts val="0"/>
              </a:spcBef>
              <a:spcAft>
                <a:spcPts val="0"/>
              </a:spcAft>
              <a:buSzPts val="1800"/>
              <a:buNone/>
            </a:pPr>
            <a:r>
              <a:rPr lang="en-US" sz="1700" b="1">
                <a:latin typeface="Arial"/>
                <a:ea typeface="Arial"/>
                <a:cs typeface="Arial"/>
                <a:sym typeface="Arial"/>
              </a:rPr>
              <a:t>College Commencement Ceremonies</a:t>
            </a:r>
            <a:endParaRPr sz="1700"/>
          </a:p>
          <a:p>
            <a:pPr marL="914400" lvl="1" indent="-336550" algn="l" rtl="0">
              <a:lnSpc>
                <a:spcPct val="100000"/>
              </a:lnSpc>
              <a:spcBef>
                <a:spcPts val="0"/>
              </a:spcBef>
              <a:spcAft>
                <a:spcPts val="0"/>
              </a:spcAft>
              <a:buClr>
                <a:schemeClr val="lt2"/>
              </a:buClr>
              <a:buSzPts val="1700"/>
              <a:buFont typeface="Arial"/>
              <a:buChar char="○"/>
            </a:pPr>
            <a:r>
              <a:rPr lang="en-US" sz="1700">
                <a:latin typeface="Arial"/>
                <a:ea typeface="Arial"/>
                <a:cs typeface="Arial"/>
                <a:sym typeface="Arial"/>
              </a:rPr>
              <a:t>May 1</a:t>
            </a:r>
            <a:r>
              <a:rPr lang="en-US" sz="1700"/>
              <a:t>1</a:t>
            </a:r>
            <a:r>
              <a:rPr lang="en-US" sz="1700">
                <a:latin typeface="Arial"/>
                <a:ea typeface="Arial"/>
                <a:cs typeface="Arial"/>
                <a:sym typeface="Arial"/>
              </a:rPr>
              <a:t> – 15, 202</a:t>
            </a:r>
            <a:r>
              <a:rPr lang="en-US" sz="1700"/>
              <a:t>6</a:t>
            </a:r>
            <a:endParaRPr sz="1700"/>
          </a:p>
          <a:p>
            <a:pPr marL="0" lvl="0" indent="0" algn="l" rtl="0">
              <a:lnSpc>
                <a:spcPct val="100000"/>
              </a:lnSpc>
              <a:spcBef>
                <a:spcPts val="0"/>
              </a:spcBef>
              <a:spcAft>
                <a:spcPts val="0"/>
              </a:spcAft>
              <a:buSzPts val="1800"/>
              <a:buNone/>
            </a:pPr>
            <a:endParaRPr sz="1700">
              <a:latin typeface="Arial"/>
              <a:ea typeface="Arial"/>
              <a:cs typeface="Arial"/>
              <a:sym typeface="Arial"/>
            </a:endParaRPr>
          </a:p>
          <a:p>
            <a:pPr marL="0" lvl="0" indent="0" algn="l" rtl="0">
              <a:lnSpc>
                <a:spcPct val="100000"/>
              </a:lnSpc>
              <a:spcBef>
                <a:spcPts val="0"/>
              </a:spcBef>
              <a:spcAft>
                <a:spcPts val="0"/>
              </a:spcAft>
              <a:buSzPts val="1800"/>
              <a:buNone/>
            </a:pPr>
            <a:r>
              <a:rPr lang="en-US" sz="1700" b="1" i="1">
                <a:latin typeface="Arial"/>
                <a:ea typeface="Arial"/>
                <a:cs typeface="Arial"/>
                <a:sym typeface="Arial"/>
              </a:rPr>
              <a:t>Registration is required.</a:t>
            </a:r>
            <a:r>
              <a:rPr lang="en-US" sz="1700">
                <a:latin typeface="Arial"/>
                <a:ea typeface="Arial"/>
                <a:cs typeface="Arial"/>
                <a:sym typeface="Arial"/>
              </a:rPr>
              <a:t>   </a:t>
            </a:r>
            <a:r>
              <a:rPr lang="en-US" sz="1900">
                <a:latin typeface="Arial"/>
                <a:ea typeface="Arial"/>
                <a:cs typeface="Arial"/>
                <a:sym typeface="Arial"/>
              </a:rPr>
              <a:t>    </a:t>
            </a:r>
            <a:endParaRPr/>
          </a:p>
        </p:txBody>
      </p:sp>
      <p:pic>
        <p:nvPicPr>
          <p:cNvPr id="166" name="Google Shape;166;p12" descr="Rowan-Virtua School of Osteopathic Medicine hails graduates who endured and  thrived | Rowan Today | Rowan University"/>
          <p:cNvPicPr preferRelativeResize="0"/>
          <p:nvPr/>
        </p:nvPicPr>
        <p:blipFill rotWithShape="1">
          <a:blip r:embed="rId3">
            <a:alphaModFix/>
          </a:blip>
          <a:srcRect l="29209" r="22268" b="2"/>
          <a:stretch/>
        </p:blipFill>
        <p:spPr>
          <a:xfrm>
            <a:off x="5756743" y="2093976"/>
            <a:ext cx="2955798" cy="4096512"/>
          </a:xfrm>
          <a:prstGeom prst="rect">
            <a:avLst/>
          </a:prstGeom>
          <a:noFill/>
          <a:ln>
            <a:noFill/>
          </a:ln>
        </p:spPr>
      </p:pic>
      <p:sp>
        <p:nvSpPr>
          <p:cNvPr id="167" name="Google Shape;167;p12"/>
          <p:cNvSpPr txBox="1">
            <a:spLocks noGrp="1"/>
          </p:cNvSpPr>
          <p:nvPr>
            <p:ph type="ftr" idx="11"/>
          </p:nvPr>
        </p:nvSpPr>
        <p:spPr>
          <a:xfrm>
            <a:off x="3028950" y="6356350"/>
            <a:ext cx="3086100" cy="365125"/>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600"/>
              </a:spcAft>
              <a:buSzPts val="1400"/>
              <a:buNone/>
            </a:pPr>
            <a:r>
              <a:rPr lang="en-US">
                <a:latin typeface="Arial"/>
                <a:ea typeface="Arial"/>
                <a:cs typeface="Arial"/>
                <a:sym typeface="Arial"/>
              </a:rPr>
              <a:t>www.rowan.edu/commencement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18"/>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 name="Google Shape;173;p18"/>
          <p:cNvSpPr txBox="1">
            <a:spLocks noGrp="1"/>
          </p:cNvSpPr>
          <p:nvPr>
            <p:ph type="subTitle" idx="1"/>
          </p:nvPr>
        </p:nvSpPr>
        <p:spPr>
          <a:xfrm>
            <a:off x="4416925" y="959525"/>
            <a:ext cx="4566900" cy="5106300"/>
          </a:xfrm>
          <a:prstGeom prst="rect">
            <a:avLst/>
          </a:prstGeom>
          <a:noFill/>
          <a:ln>
            <a:noFill/>
          </a:ln>
        </p:spPr>
        <p:txBody>
          <a:bodyPr spcFirstLastPara="1" wrap="square" lIns="91425" tIns="45700" rIns="91425" bIns="45700" anchor="t" anchorCtr="0">
            <a:normAutofit/>
          </a:bodyPr>
          <a:lstStyle/>
          <a:p>
            <a:pPr marL="91440" marR="0" lvl="0" indent="0" algn="l" rtl="0">
              <a:lnSpc>
                <a:spcPct val="90000"/>
              </a:lnSpc>
              <a:spcBef>
                <a:spcPts val="0"/>
              </a:spcBef>
              <a:spcAft>
                <a:spcPts val="0"/>
              </a:spcAft>
              <a:buClr>
                <a:srgbClr val="3B1808"/>
              </a:buClr>
              <a:buSzPts val="2400"/>
              <a:buFont typeface="Arial"/>
              <a:buNone/>
            </a:pPr>
            <a:r>
              <a:rPr lang="en-US" sz="2400" b="1">
                <a:latin typeface="Arial"/>
                <a:ea typeface="Arial"/>
                <a:cs typeface="Arial"/>
                <a:sym typeface="Arial"/>
              </a:rPr>
              <a:t>School of Graduate Studi</a:t>
            </a:r>
            <a:r>
              <a:rPr lang="en-US" sz="2400" b="1"/>
              <a:t>es Doctoral Recognition </a:t>
            </a:r>
            <a:r>
              <a:rPr lang="en-US" sz="2400" b="1">
                <a:latin typeface="Arial"/>
                <a:ea typeface="Arial"/>
                <a:cs typeface="Arial"/>
                <a:sym typeface="Arial"/>
              </a:rPr>
              <a:t>Ceremony &amp; Reception</a:t>
            </a:r>
            <a:endParaRPr sz="2400" b="1" i="0" strike="noStrike" cap="none">
              <a:latin typeface="Arial"/>
              <a:ea typeface="Arial"/>
              <a:cs typeface="Arial"/>
              <a:sym typeface="Arial"/>
            </a:endParaRPr>
          </a:p>
          <a:p>
            <a:pPr marL="91440" marR="0" lvl="0" indent="0" algn="l" rtl="0">
              <a:lnSpc>
                <a:spcPct val="90000"/>
              </a:lnSpc>
              <a:spcBef>
                <a:spcPts val="0"/>
              </a:spcBef>
              <a:spcAft>
                <a:spcPts val="0"/>
              </a:spcAft>
              <a:buClr>
                <a:srgbClr val="3B1808"/>
              </a:buClr>
              <a:buSzPts val="2400"/>
              <a:buFont typeface="Arial"/>
              <a:buNone/>
            </a:pPr>
            <a:endParaRPr sz="1600" b="1" i="1"/>
          </a:p>
          <a:p>
            <a:pPr marL="91440" marR="0" lvl="0" indent="0" algn="l" rtl="0">
              <a:lnSpc>
                <a:spcPct val="90000"/>
              </a:lnSpc>
              <a:spcBef>
                <a:spcPts val="0"/>
              </a:spcBef>
              <a:spcAft>
                <a:spcPts val="0"/>
              </a:spcAft>
              <a:buClr>
                <a:srgbClr val="3B1808"/>
              </a:buClr>
              <a:buSzPts val="2400"/>
              <a:buFont typeface="Arial"/>
              <a:buNone/>
            </a:pPr>
            <a:r>
              <a:rPr lang="en-US" sz="1600" b="1" i="1">
                <a:latin typeface="Arial"/>
                <a:ea typeface="Arial"/>
                <a:cs typeface="Arial"/>
                <a:sym typeface="Arial"/>
              </a:rPr>
              <a:t>Esbjornson Gymnasium, G</a:t>
            </a:r>
            <a:r>
              <a:rPr lang="en-US" sz="1600" b="1" i="1"/>
              <a:t>lassboro</a:t>
            </a:r>
            <a:br>
              <a:rPr lang="en-US" sz="1600" b="1" i="1">
                <a:latin typeface="Arial"/>
                <a:ea typeface="Arial"/>
                <a:cs typeface="Arial"/>
                <a:sym typeface="Arial"/>
              </a:rPr>
            </a:br>
            <a:r>
              <a:rPr lang="en-US" sz="1600" b="1" i="1">
                <a:latin typeface="Arial"/>
                <a:ea typeface="Arial"/>
                <a:cs typeface="Arial"/>
                <a:sym typeface="Arial"/>
              </a:rPr>
              <a:t>Friday, May </a:t>
            </a:r>
            <a:r>
              <a:rPr lang="en-US" sz="1600" b="1" i="1"/>
              <a:t>8</a:t>
            </a:r>
            <a:r>
              <a:rPr lang="en-US" sz="1600" b="1" i="1">
                <a:latin typeface="Arial"/>
                <a:ea typeface="Arial"/>
                <a:cs typeface="Arial"/>
                <a:sym typeface="Arial"/>
              </a:rPr>
              <a:t>, 202</a:t>
            </a:r>
            <a:r>
              <a:rPr lang="en-US" sz="1600" b="1" i="1"/>
              <a:t>6 at </a:t>
            </a:r>
            <a:r>
              <a:rPr lang="en-US" sz="1600" b="1" i="1">
                <a:latin typeface="Arial"/>
                <a:ea typeface="Arial"/>
                <a:cs typeface="Arial"/>
                <a:sym typeface="Arial"/>
              </a:rPr>
              <a:t>3 p.m.</a:t>
            </a:r>
            <a:endParaRPr sz="1600" b="1" i="1" u="none" strike="noStrike" cap="none">
              <a:latin typeface="Arial"/>
              <a:ea typeface="Arial"/>
              <a:cs typeface="Arial"/>
              <a:sym typeface="Arial"/>
            </a:endParaRPr>
          </a:p>
          <a:p>
            <a:pPr marL="552450" marR="0" lvl="0" indent="0" algn="ctr" rtl="0">
              <a:lnSpc>
                <a:spcPct val="90000"/>
              </a:lnSpc>
              <a:spcBef>
                <a:spcPts val="400"/>
              </a:spcBef>
              <a:spcAft>
                <a:spcPts val="0"/>
              </a:spcAft>
              <a:buClr>
                <a:srgbClr val="7F5111"/>
              </a:buClr>
              <a:buSzPts val="2100"/>
              <a:buNone/>
            </a:pPr>
            <a:endParaRPr sz="800">
              <a:latin typeface="Arial"/>
              <a:ea typeface="Arial"/>
              <a:cs typeface="Arial"/>
              <a:sym typeface="Arial"/>
            </a:endParaRPr>
          </a:p>
          <a:p>
            <a:pPr marL="914400" marR="0" lvl="0" indent="-361950" algn="l" rtl="0">
              <a:lnSpc>
                <a:spcPct val="90000"/>
              </a:lnSpc>
              <a:spcBef>
                <a:spcPts val="400"/>
              </a:spcBef>
              <a:spcAft>
                <a:spcPts val="0"/>
              </a:spcAft>
              <a:buClr>
                <a:srgbClr val="7F5111"/>
              </a:buClr>
              <a:buSzPts val="2100"/>
              <a:buFont typeface="Arial"/>
              <a:buChar char="●"/>
            </a:pPr>
            <a:r>
              <a:rPr lang="en-US" sz="1500">
                <a:highlight>
                  <a:srgbClr val="FFFFFF"/>
                </a:highlight>
                <a:latin typeface="Arial"/>
                <a:ea typeface="Arial"/>
                <a:cs typeface="Arial"/>
                <a:sym typeface="Arial"/>
              </a:rPr>
              <a:t>Ed.D.</a:t>
            </a:r>
            <a:r>
              <a:rPr lang="en-US" sz="1500">
                <a:highlight>
                  <a:srgbClr val="FFFFFF"/>
                </a:highlight>
              </a:rPr>
              <a:t> </a:t>
            </a:r>
            <a:r>
              <a:rPr lang="en-US" sz="1500">
                <a:highlight>
                  <a:srgbClr val="FFFFFF"/>
                </a:highlight>
                <a:latin typeface="Arial"/>
                <a:ea typeface="Arial"/>
                <a:cs typeface="Arial"/>
                <a:sym typeface="Arial"/>
              </a:rPr>
              <a:t>and Ph.D. graduates </a:t>
            </a:r>
            <a:r>
              <a:rPr lang="en-US" sz="1500" b="0" i="0">
                <a:latin typeface="Arial"/>
                <a:ea typeface="Arial"/>
                <a:cs typeface="Arial"/>
                <a:sym typeface="Arial"/>
              </a:rPr>
              <a:t>come to the stage accompanied by their dissertation advisor to be hooded.</a:t>
            </a:r>
            <a:endParaRPr sz="1500" b="0" i="0" u="none" strike="noStrike" cap="none">
              <a:highlight>
                <a:srgbClr val="FFFFFF"/>
              </a:highlight>
              <a:latin typeface="Arial"/>
              <a:ea typeface="Arial"/>
              <a:cs typeface="Arial"/>
              <a:sym typeface="Arial"/>
            </a:endParaRPr>
          </a:p>
          <a:p>
            <a:pPr marL="914400" marR="0" lvl="0" indent="-361950" algn="l" rtl="0">
              <a:lnSpc>
                <a:spcPct val="90000"/>
              </a:lnSpc>
              <a:spcBef>
                <a:spcPts val="400"/>
              </a:spcBef>
              <a:spcAft>
                <a:spcPts val="0"/>
              </a:spcAft>
              <a:buClr>
                <a:srgbClr val="7F5111"/>
              </a:buClr>
              <a:buSzPts val="2100"/>
              <a:buFont typeface="Arial"/>
              <a:buChar char="●"/>
            </a:pPr>
            <a:r>
              <a:rPr lang="en-US" sz="1500" b="0" i="0">
                <a:latin typeface="Arial"/>
                <a:ea typeface="Arial"/>
                <a:cs typeface="Arial"/>
                <a:sym typeface="Arial"/>
              </a:rPr>
              <a:t>All are invited to a reception directly following the ceremony. </a:t>
            </a:r>
            <a:endParaRPr sz="1500"/>
          </a:p>
          <a:p>
            <a:pPr marL="914400" marR="0" lvl="0" indent="-361950" algn="l" rtl="0">
              <a:lnSpc>
                <a:spcPct val="90000"/>
              </a:lnSpc>
              <a:spcBef>
                <a:spcPts val="400"/>
              </a:spcBef>
              <a:spcAft>
                <a:spcPts val="0"/>
              </a:spcAft>
              <a:buClr>
                <a:srgbClr val="7F5111"/>
              </a:buClr>
              <a:buSzPts val="2100"/>
              <a:buFont typeface="Arial"/>
              <a:buChar char="●"/>
            </a:pPr>
            <a:r>
              <a:rPr lang="en-US" sz="1500">
                <a:highlight>
                  <a:srgbClr val="FFFFFF"/>
                </a:highlight>
                <a:latin typeface="Arial"/>
                <a:ea typeface="Arial"/>
                <a:cs typeface="Arial"/>
                <a:sym typeface="Arial"/>
              </a:rPr>
              <a:t>Doors</a:t>
            </a:r>
            <a:r>
              <a:rPr lang="en-US" sz="1500" b="0" i="0" u="none" strike="noStrike" cap="none">
                <a:highlight>
                  <a:srgbClr val="FFFFFF"/>
                </a:highlight>
                <a:latin typeface="Arial"/>
                <a:ea typeface="Arial"/>
                <a:cs typeface="Arial"/>
                <a:sym typeface="Arial"/>
              </a:rPr>
              <a:t> open at 2 p.m. </a:t>
            </a:r>
            <a:endParaRPr sz="1500" b="0" i="0" u="none" strike="noStrike" cap="none">
              <a:highlight>
                <a:srgbClr val="FFFFFF"/>
              </a:highlight>
              <a:latin typeface="Arial"/>
              <a:ea typeface="Arial"/>
              <a:cs typeface="Arial"/>
              <a:sym typeface="Arial"/>
            </a:endParaRPr>
          </a:p>
          <a:p>
            <a:pPr marL="914400" lvl="0" indent="-361950" algn="l" rtl="0">
              <a:lnSpc>
                <a:spcPct val="90000"/>
              </a:lnSpc>
              <a:spcBef>
                <a:spcPts val="400"/>
              </a:spcBef>
              <a:spcAft>
                <a:spcPts val="0"/>
              </a:spcAft>
              <a:buClr>
                <a:schemeClr val="lt2"/>
              </a:buClr>
              <a:buSzPts val="2100"/>
              <a:buChar char="●"/>
            </a:pPr>
            <a:r>
              <a:rPr lang="en-US" sz="1500">
                <a:highlight>
                  <a:schemeClr val="lt1"/>
                </a:highlight>
              </a:rPr>
              <a:t>Up to 4 guest tickets per registered graduate</a:t>
            </a:r>
            <a:endParaRPr sz="1500">
              <a:highlight>
                <a:srgbClr val="FFFFFF"/>
              </a:highlight>
            </a:endParaRPr>
          </a:p>
          <a:p>
            <a:pPr marL="914400" marR="0" lvl="0" indent="-228600" algn="l" rtl="0">
              <a:lnSpc>
                <a:spcPct val="90000"/>
              </a:lnSpc>
              <a:spcBef>
                <a:spcPts val="400"/>
              </a:spcBef>
              <a:spcAft>
                <a:spcPts val="0"/>
              </a:spcAft>
              <a:buClr>
                <a:srgbClr val="7F5111"/>
              </a:buClr>
              <a:buSzPts val="2100"/>
              <a:buFont typeface="Arial"/>
              <a:buNone/>
            </a:pPr>
            <a:endParaRPr sz="1500" b="0" i="0" u="none" strike="noStrike" cap="none">
              <a:highlight>
                <a:srgbClr val="FFFFFF"/>
              </a:highlight>
              <a:latin typeface="Arial"/>
              <a:ea typeface="Arial"/>
              <a:cs typeface="Arial"/>
              <a:sym typeface="Arial"/>
            </a:endParaRPr>
          </a:p>
          <a:p>
            <a:pPr marL="552450" marR="0" lvl="0" indent="0" algn="l" rtl="0">
              <a:lnSpc>
                <a:spcPct val="90000"/>
              </a:lnSpc>
              <a:spcBef>
                <a:spcPts val="400"/>
              </a:spcBef>
              <a:spcAft>
                <a:spcPts val="0"/>
              </a:spcAft>
              <a:buClr>
                <a:srgbClr val="7F5111"/>
              </a:buClr>
              <a:buSzPts val="2100"/>
              <a:buNone/>
            </a:pPr>
            <a:r>
              <a:rPr lang="en-US" sz="1500" b="0" i="1">
                <a:latin typeface="Arial"/>
                <a:ea typeface="Arial"/>
                <a:cs typeface="Arial"/>
                <a:sym typeface="Arial"/>
              </a:rPr>
              <a:t>All M.D. and D.O. graduates will be hooded at their college ceremony</a:t>
            </a:r>
            <a:r>
              <a:rPr lang="en-US" sz="800" b="0" i="1">
                <a:latin typeface="Arial"/>
                <a:ea typeface="Arial"/>
                <a:cs typeface="Arial"/>
                <a:sym typeface="Arial"/>
              </a:rPr>
              <a:t>.</a:t>
            </a:r>
            <a:endParaRPr sz="800" b="0" i="1" u="none" strike="noStrike" cap="none">
              <a:highlight>
                <a:srgbClr val="FFFFFF"/>
              </a:highlight>
              <a:latin typeface="Arial"/>
              <a:ea typeface="Arial"/>
              <a:cs typeface="Arial"/>
              <a:sym typeface="Arial"/>
            </a:endParaRPr>
          </a:p>
          <a:p>
            <a:pPr marL="457200" lvl="0" indent="-431800" algn="ctr" rtl="0">
              <a:lnSpc>
                <a:spcPct val="90000"/>
              </a:lnSpc>
              <a:spcBef>
                <a:spcPts val="640"/>
              </a:spcBef>
              <a:spcAft>
                <a:spcPts val="0"/>
              </a:spcAft>
              <a:buSzPts val="3200"/>
              <a:buNone/>
            </a:pPr>
            <a:endParaRPr sz="800"/>
          </a:p>
        </p:txBody>
      </p:sp>
      <p:sp>
        <p:nvSpPr>
          <p:cNvPr id="174" name="Google Shape;174;p18"/>
          <p:cNvSpPr/>
          <p:nvPr/>
        </p:nvSpPr>
        <p:spPr>
          <a:xfrm flipH="1">
            <a:off x="397896" y="1"/>
            <a:ext cx="866357" cy="591009"/>
          </a:xfrm>
          <a:custGeom>
            <a:avLst/>
            <a:gdLst/>
            <a:ahLst/>
            <a:cxnLst/>
            <a:rect l="l" t="t" r="r" b="b"/>
            <a:pathLst>
              <a:path w="1155142" h="591009" extrusionOk="0">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 name="Google Shape;175;p18"/>
          <p:cNvSpPr/>
          <p:nvPr/>
        </p:nvSpPr>
        <p:spPr>
          <a:xfrm flipH="1">
            <a:off x="3261789" y="0"/>
            <a:ext cx="1303050"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8"/>
          <p:cNvSpPr/>
          <p:nvPr/>
        </p:nvSpPr>
        <p:spPr>
          <a:xfrm flipH="1">
            <a:off x="0" y="2916245"/>
            <a:ext cx="119805" cy="552996"/>
          </a:xfrm>
          <a:custGeom>
            <a:avLst/>
            <a:gdLst/>
            <a:ahLst/>
            <a:cxnLst/>
            <a:rect l="l" t="t" r="r" b="b"/>
            <a:pathLst>
              <a:path w="159741" h="552996" extrusionOk="0">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 name="Google Shape;177;p18"/>
          <p:cNvSpPr/>
          <p:nvPr/>
        </p:nvSpPr>
        <p:spPr>
          <a:xfrm flipH="1">
            <a:off x="0" y="5835649"/>
            <a:ext cx="1161135" cy="1022351"/>
          </a:xfrm>
          <a:custGeom>
            <a:avLst/>
            <a:gdLst/>
            <a:ahLst/>
            <a:cxnLst/>
            <a:rect l="l" t="t" r="r" b="b"/>
            <a:pathLst>
              <a:path w="1548180" h="1022351" extrusionOk="0">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8"/>
          <p:cNvSpPr/>
          <p:nvPr/>
        </p:nvSpPr>
        <p:spPr>
          <a:xfrm flipH="1">
            <a:off x="2773320" y="5717906"/>
            <a:ext cx="1328707" cy="1140095"/>
          </a:xfrm>
          <a:custGeom>
            <a:avLst/>
            <a:gdLst/>
            <a:ahLst/>
            <a:cxnLst/>
            <a:rect l="l" t="t" r="r" b="b"/>
            <a:pathLst>
              <a:path w="1771609" h="1140095" extrusionOk="0">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 name="Google Shape;179;p18" descr="Marking its rapid rise, Rowan hosts first Hooding Ceremony | Rowan Today | Rowan  University"/>
          <p:cNvPicPr preferRelativeResize="0"/>
          <p:nvPr/>
        </p:nvPicPr>
        <p:blipFill rotWithShape="1">
          <a:blip r:embed="rId3">
            <a:alphaModFix/>
          </a:blip>
          <a:srcRect l="34936" r="25874" b="-1"/>
          <a:stretch/>
        </p:blipFill>
        <p:spPr>
          <a:xfrm>
            <a:off x="473880" y="598720"/>
            <a:ext cx="3883686" cy="5178249"/>
          </a:xfrm>
          <a:custGeom>
            <a:avLst/>
            <a:gdLst/>
            <a:ahLst/>
            <a:cxnLst/>
            <a:rect l="l" t="t" r="r" b="b"/>
            <a:pathLst>
              <a:path w="3741748" h="3741748" extrusionOk="0">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ln>
            <a:noFill/>
          </a:ln>
        </p:spPr>
      </p:pic>
      <p:sp>
        <p:nvSpPr>
          <p:cNvPr id="180" name="Google Shape;180;p18"/>
          <p:cNvSpPr/>
          <p:nvPr/>
        </p:nvSpPr>
        <p:spPr>
          <a:xfrm flipH="1">
            <a:off x="3390384" y="6258756"/>
            <a:ext cx="1174455" cy="599245"/>
          </a:xfrm>
          <a:custGeom>
            <a:avLst/>
            <a:gdLst/>
            <a:ahLst/>
            <a:cxnLst/>
            <a:rect l="l" t="t" r="r" b="b"/>
            <a:pathLst>
              <a:path w="1565940" h="599245" extrusionOk="0">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 name="Google Shape;181;p18"/>
          <p:cNvSpPr txBox="1">
            <a:spLocks noGrp="1"/>
          </p:cNvSpPr>
          <p:nvPr>
            <p:ph type="ftr" idx="11"/>
          </p:nvPr>
        </p:nvSpPr>
        <p:spPr>
          <a:xfrm>
            <a:off x="4646037" y="6356350"/>
            <a:ext cx="2854261" cy="365125"/>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600"/>
              </a:spcAft>
              <a:buSzPts val="1400"/>
              <a:buNone/>
            </a:pPr>
            <a:r>
              <a:rPr lang="en-US" i="1"/>
              <a:t>www.rowan.edu/commencement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5"/>
          <p:cNvSpPr txBox="1">
            <a:spLocks noGrp="1"/>
          </p:cNvSpPr>
          <p:nvPr>
            <p:ph type="title"/>
          </p:nvPr>
        </p:nvSpPr>
        <p:spPr>
          <a:xfrm>
            <a:off x="266700" y="350650"/>
            <a:ext cx="8610600" cy="609600"/>
          </a:xfrm>
          <a:prstGeom prst="rect">
            <a:avLst/>
          </a:prstGeom>
          <a:noFill/>
          <a:ln>
            <a:noFill/>
          </a:ln>
        </p:spPr>
        <p:txBody>
          <a:bodyPr spcFirstLastPara="1" wrap="square" lIns="0" tIns="0" rIns="0" bIns="0" anchor="t" anchorCtr="0">
            <a:noAutofit/>
          </a:bodyPr>
          <a:lstStyle/>
          <a:p>
            <a:pPr marL="68580" lvl="0" indent="0" algn="l" rtl="0">
              <a:lnSpc>
                <a:spcPct val="100000"/>
              </a:lnSpc>
              <a:spcBef>
                <a:spcPts val="0"/>
              </a:spcBef>
              <a:spcAft>
                <a:spcPts val="0"/>
              </a:spcAft>
              <a:buClr>
                <a:schemeClr val="dk1"/>
              </a:buClr>
              <a:buSzPts val="2250"/>
              <a:buFont typeface="Arial"/>
              <a:buNone/>
            </a:pPr>
            <a:r>
              <a:rPr lang="en-US" sz="3000" b="1">
                <a:solidFill>
                  <a:srgbClr val="3B1808"/>
                </a:solidFill>
                <a:latin typeface="Arial"/>
                <a:ea typeface="Arial"/>
                <a:cs typeface="Arial"/>
                <a:sym typeface="Arial"/>
              </a:rPr>
              <a:t>University Ceremony &amp; Celebration</a:t>
            </a:r>
            <a:endParaRPr sz="3000">
              <a:solidFill>
                <a:srgbClr val="3B1808"/>
              </a:solidFill>
              <a:latin typeface="Arial"/>
              <a:ea typeface="Arial"/>
              <a:cs typeface="Arial"/>
              <a:sym typeface="Arial"/>
            </a:endParaRPr>
          </a:p>
          <a:p>
            <a:pPr marL="68580" lvl="0" indent="0" algn="l" rtl="0">
              <a:lnSpc>
                <a:spcPct val="100000"/>
              </a:lnSpc>
              <a:spcBef>
                <a:spcPts val="450"/>
              </a:spcBef>
              <a:spcAft>
                <a:spcPts val="0"/>
              </a:spcAft>
              <a:buClr>
                <a:schemeClr val="dk1"/>
              </a:buClr>
              <a:buSzPts val="2250"/>
              <a:buFont typeface="Arial"/>
              <a:buNone/>
            </a:pPr>
            <a:r>
              <a:rPr lang="en-US" sz="1800" b="1" i="1">
                <a:solidFill>
                  <a:srgbClr val="3B1808"/>
                </a:solidFill>
                <a:latin typeface="Arial"/>
                <a:ea typeface="Arial"/>
                <a:cs typeface="Arial"/>
                <a:sym typeface="Arial"/>
              </a:rPr>
              <a:t>Wackar Stadium, Saturday, May 9, 2026 – 10 a.m. </a:t>
            </a:r>
            <a:endParaRPr sz="1800" b="1" i="1" u="sng">
              <a:solidFill>
                <a:srgbClr val="3B1808"/>
              </a:solidFill>
              <a:latin typeface="Arial"/>
              <a:ea typeface="Arial"/>
              <a:cs typeface="Arial"/>
              <a:sym typeface="Arial"/>
            </a:endParaRPr>
          </a:p>
        </p:txBody>
      </p:sp>
      <p:sp>
        <p:nvSpPr>
          <p:cNvPr id="187" name="Google Shape;187;p15"/>
          <p:cNvSpPr txBox="1">
            <a:spLocks noGrp="1"/>
          </p:cNvSpPr>
          <p:nvPr>
            <p:ph type="body" idx="1"/>
          </p:nvPr>
        </p:nvSpPr>
        <p:spPr>
          <a:xfrm>
            <a:off x="375775" y="1631525"/>
            <a:ext cx="4065300" cy="2145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1700" b="1" i="1" u="sng">
                <a:solidFill>
                  <a:srgbClr val="62260C"/>
                </a:solidFill>
                <a:latin typeface="Arial"/>
                <a:ea typeface="Arial"/>
                <a:cs typeface="Arial"/>
                <a:sym typeface="Arial"/>
              </a:rPr>
              <a:t>The Ceremony</a:t>
            </a:r>
            <a:endParaRPr sz="1700" b="1" i="1" u="sng">
              <a:solidFill>
                <a:srgbClr val="62260C"/>
              </a:solidFill>
              <a:latin typeface="Arial"/>
              <a:ea typeface="Arial"/>
              <a:cs typeface="Arial"/>
              <a:sym typeface="Arial"/>
            </a:endParaRPr>
          </a:p>
          <a:p>
            <a:pPr marL="457200" lvl="0" indent="-336550" algn="l" rtl="0">
              <a:lnSpc>
                <a:spcPct val="100000"/>
              </a:lnSpc>
              <a:spcBef>
                <a:spcPts val="0"/>
              </a:spcBef>
              <a:spcAft>
                <a:spcPts val="0"/>
              </a:spcAft>
              <a:buClr>
                <a:schemeClr val="lt2"/>
              </a:buClr>
              <a:buSzPts val="1700"/>
              <a:buFont typeface="Arial"/>
              <a:buChar char="●"/>
            </a:pPr>
            <a:r>
              <a:rPr lang="en-US" sz="1700" i="1">
                <a:solidFill>
                  <a:srgbClr val="62260C"/>
                </a:solidFill>
                <a:latin typeface="Arial"/>
                <a:ea typeface="Arial"/>
                <a:cs typeface="Arial"/>
                <a:sym typeface="Arial"/>
              </a:rPr>
              <a:t>Approximately 1.5  hours</a:t>
            </a:r>
            <a:endParaRPr sz="1700" i="1">
              <a:solidFill>
                <a:srgbClr val="62260C"/>
              </a:solidFill>
              <a:latin typeface="Arial"/>
              <a:ea typeface="Arial"/>
              <a:cs typeface="Arial"/>
              <a:sym typeface="Arial"/>
            </a:endParaRPr>
          </a:p>
          <a:p>
            <a:pPr marL="457200" lvl="0" indent="-336550" algn="l" rtl="0">
              <a:lnSpc>
                <a:spcPct val="100000"/>
              </a:lnSpc>
              <a:spcBef>
                <a:spcPts val="0"/>
              </a:spcBef>
              <a:spcAft>
                <a:spcPts val="0"/>
              </a:spcAft>
              <a:buClr>
                <a:schemeClr val="lt2"/>
              </a:buClr>
              <a:buSzPts val="1700"/>
              <a:buFont typeface="Arial"/>
              <a:buChar char="●"/>
            </a:pPr>
            <a:r>
              <a:rPr lang="en-US" sz="1700">
                <a:solidFill>
                  <a:srgbClr val="62260C"/>
                </a:solidFill>
                <a:latin typeface="Arial"/>
                <a:ea typeface="Arial"/>
                <a:cs typeface="Arial"/>
                <a:sym typeface="Arial"/>
              </a:rPr>
              <a:t>President Houshmand’s address</a:t>
            </a:r>
            <a:endParaRPr sz="1700">
              <a:solidFill>
                <a:srgbClr val="62260C"/>
              </a:solidFill>
              <a:latin typeface="Arial"/>
              <a:ea typeface="Arial"/>
              <a:cs typeface="Arial"/>
              <a:sym typeface="Arial"/>
            </a:endParaRPr>
          </a:p>
          <a:p>
            <a:pPr marL="457200" lvl="0" indent="-336550" algn="l" rtl="0">
              <a:lnSpc>
                <a:spcPct val="100000"/>
              </a:lnSpc>
              <a:spcBef>
                <a:spcPts val="0"/>
              </a:spcBef>
              <a:spcAft>
                <a:spcPts val="0"/>
              </a:spcAft>
              <a:buClr>
                <a:schemeClr val="lt2"/>
              </a:buClr>
              <a:buSzPts val="1700"/>
              <a:buFont typeface="Arial"/>
              <a:buChar char="●"/>
            </a:pPr>
            <a:r>
              <a:rPr lang="en-US" sz="1700">
                <a:solidFill>
                  <a:srgbClr val="62260C"/>
                </a:solidFill>
                <a:latin typeface="Arial"/>
                <a:ea typeface="Arial"/>
                <a:cs typeface="Arial"/>
                <a:sym typeface="Arial"/>
              </a:rPr>
              <a:t>Ceremonial conferral of degrees</a:t>
            </a:r>
            <a:endParaRPr sz="1700">
              <a:solidFill>
                <a:srgbClr val="62260C"/>
              </a:solidFill>
              <a:latin typeface="Arial"/>
              <a:ea typeface="Arial"/>
              <a:cs typeface="Arial"/>
              <a:sym typeface="Arial"/>
            </a:endParaRPr>
          </a:p>
          <a:p>
            <a:pPr marL="457200" lvl="0" indent="-336550" algn="l" rtl="0">
              <a:lnSpc>
                <a:spcPct val="100000"/>
              </a:lnSpc>
              <a:spcBef>
                <a:spcPts val="0"/>
              </a:spcBef>
              <a:spcAft>
                <a:spcPts val="0"/>
              </a:spcAft>
              <a:buClr>
                <a:srgbClr val="62260C"/>
              </a:buClr>
              <a:buSzPts val="1700"/>
              <a:buChar char="●"/>
            </a:pPr>
            <a:r>
              <a:rPr lang="en-US" sz="1700">
                <a:solidFill>
                  <a:srgbClr val="62260C"/>
                </a:solidFill>
              </a:rPr>
              <a:t>Cash Prizes! </a:t>
            </a:r>
            <a:endParaRPr sz="1700">
              <a:solidFill>
                <a:srgbClr val="62260C"/>
              </a:solidFill>
            </a:endParaRPr>
          </a:p>
          <a:p>
            <a:pPr marL="457200" lvl="0" indent="-336550" algn="l" rtl="0">
              <a:lnSpc>
                <a:spcPct val="100000"/>
              </a:lnSpc>
              <a:spcBef>
                <a:spcPts val="0"/>
              </a:spcBef>
              <a:spcAft>
                <a:spcPts val="0"/>
              </a:spcAft>
              <a:buClr>
                <a:schemeClr val="lt2"/>
              </a:buClr>
              <a:buSzPts val="1700"/>
              <a:buFont typeface="Arial"/>
              <a:buChar char="●"/>
            </a:pPr>
            <a:r>
              <a:rPr lang="en-US" sz="1700">
                <a:solidFill>
                  <a:srgbClr val="62260C"/>
                </a:solidFill>
                <a:latin typeface="Arial"/>
                <a:ea typeface="Arial"/>
                <a:cs typeface="Arial"/>
                <a:sym typeface="Arial"/>
              </a:rPr>
              <a:t>Exciting surprises and more!</a:t>
            </a:r>
            <a:endParaRPr sz="1700">
              <a:solidFill>
                <a:srgbClr val="62260C"/>
              </a:solidFill>
              <a:latin typeface="Arial"/>
              <a:ea typeface="Arial"/>
              <a:cs typeface="Arial"/>
              <a:sym typeface="Arial"/>
            </a:endParaRPr>
          </a:p>
          <a:p>
            <a:pPr marL="0" lvl="0" indent="0" algn="l" rtl="0">
              <a:lnSpc>
                <a:spcPct val="100000"/>
              </a:lnSpc>
              <a:spcBef>
                <a:spcPts val="400"/>
              </a:spcBef>
              <a:spcAft>
                <a:spcPts val="0"/>
              </a:spcAft>
              <a:buSzPts val="1800"/>
              <a:buNone/>
            </a:pPr>
            <a:endParaRPr sz="1600"/>
          </a:p>
          <a:p>
            <a:pPr marL="0" lvl="0" indent="0" algn="l" rtl="0">
              <a:lnSpc>
                <a:spcPct val="100000"/>
              </a:lnSpc>
              <a:spcBef>
                <a:spcPts val="400"/>
              </a:spcBef>
              <a:spcAft>
                <a:spcPts val="0"/>
              </a:spcAft>
              <a:buSzPts val="1800"/>
              <a:buNone/>
            </a:pPr>
            <a:endParaRPr sz="2000"/>
          </a:p>
        </p:txBody>
      </p:sp>
      <p:sp>
        <p:nvSpPr>
          <p:cNvPr id="188" name="Google Shape;188;p1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latin typeface="Arial"/>
                <a:ea typeface="Arial"/>
                <a:cs typeface="Arial"/>
                <a:sym typeface="Arial"/>
              </a:rPr>
              <a:t>www.rowan.edu/commencement</a:t>
            </a:r>
            <a:endParaRPr>
              <a:latin typeface="Arial"/>
              <a:ea typeface="Arial"/>
              <a:cs typeface="Arial"/>
              <a:sym typeface="Arial"/>
            </a:endParaRPr>
          </a:p>
        </p:txBody>
      </p:sp>
      <p:sp>
        <p:nvSpPr>
          <p:cNvPr id="189" name="Google Shape;189;p15"/>
          <p:cNvSpPr txBox="1"/>
          <p:nvPr/>
        </p:nvSpPr>
        <p:spPr>
          <a:xfrm>
            <a:off x="4475050" y="1483250"/>
            <a:ext cx="5257800" cy="183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700" b="1" i="1" u="sng" strike="noStrike" cap="none">
                <a:solidFill>
                  <a:srgbClr val="62260C"/>
                </a:solidFill>
                <a:latin typeface="Arial"/>
                <a:ea typeface="Arial"/>
                <a:cs typeface="Arial"/>
                <a:sym typeface="Arial"/>
              </a:rPr>
              <a:t>The Celebration</a:t>
            </a:r>
            <a:r>
              <a:rPr lang="en-US" sz="1700" b="0" i="1" u="sng" strike="noStrike" cap="none">
                <a:solidFill>
                  <a:srgbClr val="62260C"/>
                </a:solidFill>
                <a:latin typeface="Arial"/>
                <a:ea typeface="Arial"/>
                <a:cs typeface="Arial"/>
                <a:sym typeface="Arial"/>
              </a:rPr>
              <a:t>   </a:t>
            </a:r>
            <a:endParaRPr sz="1700" b="0" i="1" u="sng" strike="noStrike" cap="none">
              <a:solidFill>
                <a:srgbClr val="62260C"/>
              </a:solidFill>
              <a:latin typeface="Arial"/>
              <a:ea typeface="Arial"/>
              <a:cs typeface="Arial"/>
              <a:sym typeface="Arial"/>
            </a:endParaRPr>
          </a:p>
          <a:p>
            <a:pPr marL="356616" marR="0" lvl="0" indent="-336550" algn="l" rtl="0">
              <a:lnSpc>
                <a:spcPct val="100000"/>
              </a:lnSpc>
              <a:spcBef>
                <a:spcPts val="0"/>
              </a:spcBef>
              <a:spcAft>
                <a:spcPts val="0"/>
              </a:spcAft>
              <a:buClr>
                <a:schemeClr val="lt2"/>
              </a:buClr>
              <a:buSzPts val="1700"/>
              <a:buFont typeface="Arial"/>
              <a:buChar char="●"/>
            </a:pPr>
            <a:r>
              <a:rPr lang="en-US" sz="1700" b="0" i="0" u="none" strike="noStrike" cap="none">
                <a:solidFill>
                  <a:srgbClr val="62260C"/>
                </a:solidFill>
                <a:latin typeface="Arial"/>
                <a:ea typeface="Arial"/>
                <a:cs typeface="Arial"/>
                <a:sym typeface="Arial"/>
              </a:rPr>
              <a:t>Immediately following the ceremony</a:t>
            </a:r>
            <a:endParaRPr sz="1700" b="0" i="0" u="none" strike="noStrike" cap="none">
              <a:solidFill>
                <a:srgbClr val="62260C"/>
              </a:solidFill>
              <a:latin typeface="Arial"/>
              <a:ea typeface="Arial"/>
              <a:cs typeface="Arial"/>
              <a:sym typeface="Arial"/>
            </a:endParaRPr>
          </a:p>
          <a:p>
            <a:pPr marL="356616" marR="0" lvl="0" indent="-336550" algn="l" rtl="0">
              <a:lnSpc>
                <a:spcPct val="100000"/>
              </a:lnSpc>
              <a:spcBef>
                <a:spcPts val="0"/>
              </a:spcBef>
              <a:spcAft>
                <a:spcPts val="0"/>
              </a:spcAft>
              <a:buClr>
                <a:schemeClr val="lt2"/>
              </a:buClr>
              <a:buSzPts val="1700"/>
              <a:buFont typeface="Arial"/>
              <a:buChar char="●"/>
            </a:pPr>
            <a:r>
              <a:rPr lang="en-US" sz="1700" b="0" i="0" u="none" strike="noStrike" cap="none">
                <a:solidFill>
                  <a:srgbClr val="62260C"/>
                </a:solidFill>
                <a:latin typeface="Arial"/>
                <a:ea typeface="Arial"/>
                <a:cs typeface="Arial"/>
                <a:sym typeface="Arial"/>
              </a:rPr>
              <a:t>Complimentary light bites</a:t>
            </a:r>
            <a:endParaRPr sz="1700" b="0" i="0" u="none" strike="noStrike" cap="none">
              <a:solidFill>
                <a:srgbClr val="62260C"/>
              </a:solidFill>
              <a:latin typeface="Arial"/>
              <a:ea typeface="Arial"/>
              <a:cs typeface="Arial"/>
              <a:sym typeface="Arial"/>
            </a:endParaRPr>
          </a:p>
          <a:p>
            <a:pPr marL="356616" marR="0" lvl="0" indent="-336550" algn="l" rtl="0">
              <a:lnSpc>
                <a:spcPct val="100000"/>
              </a:lnSpc>
              <a:spcBef>
                <a:spcPts val="0"/>
              </a:spcBef>
              <a:spcAft>
                <a:spcPts val="0"/>
              </a:spcAft>
              <a:buClr>
                <a:schemeClr val="lt2"/>
              </a:buClr>
              <a:buSzPts val="1700"/>
              <a:buFont typeface="Arial"/>
              <a:buChar char="●"/>
            </a:pPr>
            <a:r>
              <a:rPr lang="en-US" sz="1700" b="0" i="0" u="none" strike="noStrike" cap="none">
                <a:solidFill>
                  <a:srgbClr val="62260C"/>
                </a:solidFill>
                <a:latin typeface="Arial"/>
                <a:ea typeface="Arial"/>
                <a:cs typeface="Arial"/>
                <a:sym typeface="Arial"/>
              </a:rPr>
              <a:t>Celebratory music</a:t>
            </a:r>
            <a:endParaRPr sz="1700" b="0" i="0" u="none" strike="noStrike" cap="none">
              <a:solidFill>
                <a:srgbClr val="62260C"/>
              </a:solidFill>
              <a:latin typeface="Arial"/>
              <a:ea typeface="Arial"/>
              <a:cs typeface="Arial"/>
              <a:sym typeface="Arial"/>
            </a:endParaRPr>
          </a:p>
          <a:p>
            <a:pPr marL="356616" marR="0" lvl="0" indent="-336550" algn="l" rtl="0">
              <a:lnSpc>
                <a:spcPct val="100000"/>
              </a:lnSpc>
              <a:spcBef>
                <a:spcPts val="0"/>
              </a:spcBef>
              <a:spcAft>
                <a:spcPts val="0"/>
              </a:spcAft>
              <a:buClr>
                <a:schemeClr val="lt2"/>
              </a:buClr>
              <a:buSzPts val="1700"/>
              <a:buFont typeface="Arial"/>
              <a:buChar char="●"/>
            </a:pPr>
            <a:r>
              <a:rPr lang="en-US" sz="1700" b="0" i="0" u="none" strike="noStrike" cap="none">
                <a:solidFill>
                  <a:srgbClr val="62260C"/>
                </a:solidFill>
                <a:latin typeface="Arial"/>
                <a:ea typeface="Arial"/>
                <a:cs typeface="Arial"/>
                <a:sym typeface="Arial"/>
              </a:rPr>
              <a:t>Photo opportunities</a:t>
            </a:r>
            <a:endParaRPr sz="1700" b="0" i="0" u="none" strike="noStrike" cap="none">
              <a:solidFill>
                <a:srgbClr val="62260C"/>
              </a:solidFill>
              <a:latin typeface="Arial"/>
              <a:ea typeface="Arial"/>
              <a:cs typeface="Arial"/>
              <a:sym typeface="Arial"/>
            </a:endParaRPr>
          </a:p>
          <a:p>
            <a:pPr marL="356616" marR="0" lvl="0" indent="-336550" algn="l" rtl="0">
              <a:lnSpc>
                <a:spcPct val="100000"/>
              </a:lnSpc>
              <a:spcBef>
                <a:spcPts val="0"/>
              </a:spcBef>
              <a:spcAft>
                <a:spcPts val="0"/>
              </a:spcAft>
              <a:buClr>
                <a:schemeClr val="lt2"/>
              </a:buClr>
              <a:buSzPts val="1700"/>
              <a:buFont typeface="Arial"/>
              <a:buChar char="●"/>
            </a:pPr>
            <a:r>
              <a:rPr lang="en-US" sz="1700" b="0" i="0" u="none" strike="noStrike" cap="none">
                <a:solidFill>
                  <a:srgbClr val="62260C"/>
                </a:solidFill>
                <a:latin typeface="Arial"/>
                <a:ea typeface="Arial"/>
                <a:cs typeface="Arial"/>
                <a:sym typeface="Arial"/>
              </a:rPr>
              <a:t>Beer &amp; wine garden (for a fee, with ID)</a:t>
            </a:r>
            <a:endParaRPr sz="1700" b="0" i="0" u="none" strike="noStrike" cap="none">
              <a:solidFill>
                <a:srgbClr val="62260C"/>
              </a:solidFill>
              <a:latin typeface="Arial"/>
              <a:ea typeface="Arial"/>
              <a:cs typeface="Arial"/>
              <a:sym typeface="Arial"/>
            </a:endParaRPr>
          </a:p>
        </p:txBody>
      </p:sp>
      <p:sp>
        <p:nvSpPr>
          <p:cNvPr id="190" name="Google Shape;190;p15"/>
          <p:cNvSpPr txBox="1"/>
          <p:nvPr/>
        </p:nvSpPr>
        <p:spPr>
          <a:xfrm>
            <a:off x="4390785" y="3653073"/>
            <a:ext cx="4659600" cy="206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rgbClr val="000000"/>
              </a:buClr>
              <a:buSzPts val="2400"/>
              <a:buFont typeface="Arial"/>
              <a:buNone/>
            </a:pPr>
            <a:r>
              <a:rPr lang="en-US" sz="1700" b="1" i="0" u="sng" strike="noStrike" cap="none">
                <a:solidFill>
                  <a:srgbClr val="62260C"/>
                </a:solidFill>
                <a:latin typeface="Arial"/>
                <a:ea typeface="Arial"/>
                <a:cs typeface="Arial"/>
                <a:sym typeface="Arial"/>
              </a:rPr>
              <a:t>Details</a:t>
            </a:r>
            <a:endParaRPr sz="1700" b="1" u="sng">
              <a:solidFill>
                <a:srgbClr val="62260C"/>
              </a:solidFill>
            </a:endParaRPr>
          </a:p>
          <a:p>
            <a:pPr marL="0" marR="0" lvl="0" indent="0" algn="l" rtl="0">
              <a:lnSpc>
                <a:spcPct val="100000"/>
              </a:lnSpc>
              <a:spcBef>
                <a:spcPts val="360"/>
              </a:spcBef>
              <a:spcAft>
                <a:spcPts val="0"/>
              </a:spcAft>
              <a:buClr>
                <a:srgbClr val="000000"/>
              </a:buClr>
              <a:buSzPts val="2400"/>
              <a:buFont typeface="Arial"/>
              <a:buNone/>
            </a:pPr>
            <a:endParaRPr sz="1700" b="1" u="sng">
              <a:solidFill>
                <a:srgbClr val="62260C"/>
              </a:solidFill>
            </a:endParaRPr>
          </a:p>
          <a:p>
            <a:pPr marL="457200" marR="0" lvl="0" indent="-336550" algn="l" rtl="0">
              <a:lnSpc>
                <a:spcPct val="100000"/>
              </a:lnSpc>
              <a:spcBef>
                <a:spcPts val="0"/>
              </a:spcBef>
              <a:spcAft>
                <a:spcPts val="0"/>
              </a:spcAft>
              <a:buClr>
                <a:schemeClr val="lt2"/>
              </a:buClr>
              <a:buSzPts val="1700"/>
              <a:buFont typeface="Arial"/>
              <a:buChar char="●"/>
            </a:pPr>
            <a:r>
              <a:rPr lang="en-US" sz="1700">
                <a:solidFill>
                  <a:srgbClr val="62260C"/>
                </a:solidFill>
              </a:rPr>
              <a:t>Up to</a:t>
            </a:r>
            <a:r>
              <a:rPr lang="en-US" sz="1700" b="0" i="0" u="none" strike="noStrike" cap="none">
                <a:solidFill>
                  <a:srgbClr val="62260C"/>
                </a:solidFill>
                <a:latin typeface="Arial"/>
                <a:ea typeface="Arial"/>
                <a:cs typeface="Arial"/>
                <a:sym typeface="Arial"/>
              </a:rPr>
              <a:t> 6 guest tickets per registered graduate</a:t>
            </a:r>
            <a:endParaRPr sz="1700" b="0" i="0" u="none" strike="noStrike" cap="none">
              <a:solidFill>
                <a:srgbClr val="62260C"/>
              </a:solidFill>
              <a:latin typeface="Arial"/>
              <a:ea typeface="Arial"/>
              <a:cs typeface="Arial"/>
              <a:sym typeface="Arial"/>
            </a:endParaRPr>
          </a:p>
          <a:p>
            <a:pPr marL="457200" marR="0" lvl="0" indent="-336550" algn="l" rtl="0">
              <a:lnSpc>
                <a:spcPct val="100000"/>
              </a:lnSpc>
              <a:spcBef>
                <a:spcPts val="0"/>
              </a:spcBef>
              <a:spcAft>
                <a:spcPts val="0"/>
              </a:spcAft>
              <a:buClr>
                <a:schemeClr val="lt2"/>
              </a:buClr>
              <a:buSzPts val="1700"/>
              <a:buFont typeface="Arial"/>
              <a:buChar char="●"/>
            </a:pPr>
            <a:r>
              <a:rPr lang="en-US" sz="1700" b="0" i="0" u="none" strike="noStrike" cap="none">
                <a:solidFill>
                  <a:srgbClr val="62260C"/>
                </a:solidFill>
                <a:latin typeface="Arial"/>
                <a:ea typeface="Arial"/>
                <a:cs typeface="Arial"/>
                <a:sym typeface="Arial"/>
              </a:rPr>
              <a:t>Graduates and guests may arrive at 8:30 a.m. before the ceremony. </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chemeClr val="lt2"/>
              </a:buClr>
              <a:buSzPts val="1700"/>
              <a:buFont typeface="Arial"/>
              <a:buChar char="●"/>
            </a:pPr>
            <a:r>
              <a:rPr lang="en-US" sz="1700" b="0" i="0" u="none" strike="noStrike" cap="none">
                <a:solidFill>
                  <a:srgbClr val="62260C"/>
                </a:solidFill>
                <a:latin typeface="Arial"/>
                <a:ea typeface="Arial"/>
                <a:cs typeface="Arial"/>
                <a:sym typeface="Arial"/>
              </a:rPr>
              <a:t>Seating is first come, first served. </a:t>
            </a:r>
            <a:endParaRPr sz="1700" b="0" i="0" u="none" strike="noStrike" cap="none">
              <a:solidFill>
                <a:srgbClr val="62260C"/>
              </a:solidFill>
              <a:latin typeface="Arial"/>
              <a:ea typeface="Arial"/>
              <a:cs typeface="Arial"/>
              <a:sym typeface="Arial"/>
            </a:endParaRPr>
          </a:p>
        </p:txBody>
      </p:sp>
      <p:pic>
        <p:nvPicPr>
          <p:cNvPr id="191" name="Google Shape;191;p15"/>
          <p:cNvPicPr preferRelativeResize="0"/>
          <p:nvPr/>
        </p:nvPicPr>
        <p:blipFill rotWithShape="1">
          <a:blip r:embed="rId3">
            <a:alphaModFix/>
          </a:blip>
          <a:srcRect/>
          <a:stretch/>
        </p:blipFill>
        <p:spPr>
          <a:xfrm>
            <a:off x="375781" y="3502644"/>
            <a:ext cx="3847138" cy="20136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14"/>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 name="Google Shape;197;p14"/>
          <p:cNvSpPr txBox="1">
            <a:spLocks noGrp="1"/>
          </p:cNvSpPr>
          <p:nvPr>
            <p:ph type="body" idx="1"/>
          </p:nvPr>
        </p:nvSpPr>
        <p:spPr>
          <a:xfrm>
            <a:off x="339900" y="665150"/>
            <a:ext cx="4180800" cy="5600100"/>
          </a:xfrm>
          <a:prstGeom prst="rect">
            <a:avLst/>
          </a:prstGeom>
          <a:noFill/>
          <a:ln>
            <a:noFill/>
          </a:ln>
        </p:spPr>
        <p:txBody>
          <a:bodyPr spcFirstLastPara="1" wrap="square" lIns="0" tIns="0" rIns="0" bIns="0" anchor="t" anchorCtr="0">
            <a:normAutofit/>
          </a:bodyPr>
          <a:lstStyle/>
          <a:p>
            <a:pPr marL="91440" lvl="0" indent="0" algn="l" rtl="0">
              <a:lnSpc>
                <a:spcPct val="90000"/>
              </a:lnSpc>
              <a:spcBef>
                <a:spcPts val="0"/>
              </a:spcBef>
              <a:spcAft>
                <a:spcPts val="0"/>
              </a:spcAft>
              <a:buClr>
                <a:schemeClr val="dk1"/>
              </a:buClr>
              <a:buSzPts val="2400"/>
              <a:buFont typeface="Arial"/>
              <a:buNone/>
            </a:pPr>
            <a:r>
              <a:rPr lang="en-US" sz="2500" b="1">
                <a:latin typeface="Arial"/>
                <a:ea typeface="Arial"/>
                <a:cs typeface="Arial"/>
                <a:sym typeface="Arial"/>
              </a:rPr>
              <a:t>College Commencement Ceremonies</a:t>
            </a:r>
            <a:endParaRPr sz="2500" b="1">
              <a:latin typeface="Arial"/>
              <a:ea typeface="Arial"/>
              <a:cs typeface="Arial"/>
              <a:sym typeface="Arial"/>
            </a:endParaRPr>
          </a:p>
          <a:p>
            <a:pPr marL="0" lvl="0" indent="0" algn="l" rtl="0">
              <a:lnSpc>
                <a:spcPct val="90000"/>
              </a:lnSpc>
              <a:spcBef>
                <a:spcPts val="0"/>
              </a:spcBef>
              <a:spcAft>
                <a:spcPts val="0"/>
              </a:spcAft>
              <a:buClr>
                <a:schemeClr val="dk1"/>
              </a:buClr>
              <a:buSzPts val="2400"/>
              <a:buFont typeface="Arial"/>
              <a:buNone/>
            </a:pPr>
            <a:endParaRPr sz="1200" b="1">
              <a:latin typeface="Arial"/>
              <a:ea typeface="Arial"/>
              <a:cs typeface="Arial"/>
              <a:sym typeface="Arial"/>
            </a:endParaRPr>
          </a:p>
          <a:p>
            <a:pPr marL="91440" lvl="0" indent="0" algn="l" rtl="0">
              <a:lnSpc>
                <a:spcPct val="90000"/>
              </a:lnSpc>
              <a:spcBef>
                <a:spcPts val="0"/>
              </a:spcBef>
              <a:spcAft>
                <a:spcPts val="0"/>
              </a:spcAft>
              <a:buClr>
                <a:schemeClr val="dk1"/>
              </a:buClr>
              <a:buSzPts val="2400"/>
              <a:buFont typeface="Arial"/>
              <a:buNone/>
            </a:pPr>
            <a:r>
              <a:rPr lang="en-US" sz="1700" i="1">
                <a:latin typeface="Arial"/>
                <a:ea typeface="Arial"/>
                <a:cs typeface="Arial"/>
                <a:sym typeface="Arial"/>
              </a:rPr>
              <a:t>Richard Wackar Stadium</a:t>
            </a:r>
            <a:r>
              <a:rPr lang="en-US" sz="1700" i="1"/>
              <a:t> and Esbjornson Gymansium,</a:t>
            </a:r>
            <a:r>
              <a:rPr lang="en-US" sz="1700" i="1">
                <a:latin typeface="Arial"/>
                <a:ea typeface="Arial"/>
                <a:cs typeface="Arial"/>
                <a:sym typeface="Arial"/>
              </a:rPr>
              <a:t> Glassboro, NJ </a:t>
            </a:r>
            <a:endParaRPr sz="1700" i="1">
              <a:latin typeface="Arial"/>
              <a:ea typeface="Arial"/>
              <a:cs typeface="Arial"/>
              <a:sym typeface="Arial"/>
            </a:endParaRPr>
          </a:p>
          <a:p>
            <a:pPr marL="91440" lvl="0" indent="0" algn="l" rtl="0">
              <a:lnSpc>
                <a:spcPct val="90000"/>
              </a:lnSpc>
              <a:spcBef>
                <a:spcPts val="0"/>
              </a:spcBef>
              <a:spcAft>
                <a:spcPts val="0"/>
              </a:spcAft>
              <a:buClr>
                <a:schemeClr val="dk1"/>
              </a:buClr>
              <a:buSzPts val="2400"/>
              <a:buFont typeface="Arial"/>
              <a:buNone/>
            </a:pPr>
            <a:endParaRPr sz="1700" i="1"/>
          </a:p>
          <a:p>
            <a:pPr marL="91440" lvl="0" indent="0" algn="l" rtl="0">
              <a:lnSpc>
                <a:spcPct val="90000"/>
              </a:lnSpc>
              <a:spcBef>
                <a:spcPts val="0"/>
              </a:spcBef>
              <a:spcAft>
                <a:spcPts val="0"/>
              </a:spcAft>
              <a:buClr>
                <a:schemeClr val="dk1"/>
              </a:buClr>
              <a:buSzPts val="2400"/>
              <a:buFont typeface="Arial"/>
              <a:buNone/>
            </a:pPr>
            <a:r>
              <a:rPr lang="en-US" sz="1700" i="1">
                <a:latin typeface="Arial"/>
                <a:ea typeface="Arial"/>
                <a:cs typeface="Arial"/>
                <a:sym typeface="Arial"/>
              </a:rPr>
              <a:t>Monday, May 1</a:t>
            </a:r>
            <a:r>
              <a:rPr lang="en-US" sz="1700" i="1"/>
              <a:t>1 </a:t>
            </a:r>
            <a:r>
              <a:rPr lang="en-US" sz="1700" i="1">
                <a:latin typeface="Arial"/>
                <a:ea typeface="Arial"/>
                <a:cs typeface="Arial"/>
                <a:sym typeface="Arial"/>
              </a:rPr>
              <a:t>- </a:t>
            </a:r>
            <a:r>
              <a:rPr lang="en-US" sz="1700" i="1"/>
              <a:t>Friday</a:t>
            </a:r>
            <a:r>
              <a:rPr lang="en-US" sz="1700" i="1">
                <a:latin typeface="Arial"/>
                <a:ea typeface="Arial"/>
                <a:cs typeface="Arial"/>
                <a:sym typeface="Arial"/>
              </a:rPr>
              <a:t>, May 15, 202</a:t>
            </a:r>
            <a:r>
              <a:rPr lang="en-US" sz="1700" i="1"/>
              <a:t>6</a:t>
            </a:r>
            <a:endParaRPr sz="1700" i="1"/>
          </a:p>
          <a:p>
            <a:pPr marL="91440" lvl="0" indent="0" algn="l" rtl="0">
              <a:lnSpc>
                <a:spcPct val="90000"/>
              </a:lnSpc>
              <a:spcBef>
                <a:spcPts val="0"/>
              </a:spcBef>
              <a:spcAft>
                <a:spcPts val="0"/>
              </a:spcAft>
              <a:buClr>
                <a:schemeClr val="dk1"/>
              </a:buClr>
              <a:buSzPts val="2400"/>
              <a:buFont typeface="Arial"/>
              <a:buNone/>
            </a:pPr>
            <a:endParaRPr sz="1700">
              <a:latin typeface="Arial"/>
              <a:ea typeface="Arial"/>
              <a:cs typeface="Arial"/>
              <a:sym typeface="Arial"/>
            </a:endParaRPr>
          </a:p>
          <a:p>
            <a:pPr marL="914400" lvl="0" indent="-336550" algn="l" rtl="0">
              <a:lnSpc>
                <a:spcPct val="90000"/>
              </a:lnSpc>
              <a:spcBef>
                <a:spcPts val="400"/>
              </a:spcBef>
              <a:spcAft>
                <a:spcPts val="0"/>
              </a:spcAft>
              <a:buClr>
                <a:schemeClr val="lt2"/>
              </a:buClr>
              <a:buSzPts val="1700"/>
              <a:buFont typeface="Arial"/>
              <a:buChar char="●"/>
            </a:pPr>
            <a:r>
              <a:rPr lang="en-US" sz="1700">
                <a:highlight>
                  <a:schemeClr val="lt1"/>
                </a:highlight>
                <a:latin typeface="Arial"/>
                <a:ea typeface="Arial"/>
                <a:cs typeface="Arial"/>
                <a:sym typeface="Arial"/>
              </a:rPr>
              <a:t>Graduates cross the stage and have their have name read aloud.</a:t>
            </a:r>
            <a:endParaRPr sz="1700"/>
          </a:p>
          <a:p>
            <a:pPr marL="914400" lvl="0" indent="-336550" algn="l" rtl="0">
              <a:lnSpc>
                <a:spcPct val="90000"/>
              </a:lnSpc>
              <a:spcBef>
                <a:spcPts val="1000"/>
              </a:spcBef>
              <a:spcAft>
                <a:spcPts val="0"/>
              </a:spcAft>
              <a:buClr>
                <a:schemeClr val="lt2"/>
              </a:buClr>
              <a:buSzPts val="1700"/>
              <a:buFont typeface="Arial"/>
              <a:buChar char="●"/>
            </a:pPr>
            <a:r>
              <a:rPr lang="en-US" sz="1700">
                <a:highlight>
                  <a:schemeClr val="lt1"/>
                </a:highlight>
                <a:latin typeface="Arial"/>
                <a:ea typeface="Arial"/>
                <a:cs typeface="Arial"/>
                <a:sym typeface="Arial"/>
              </a:rPr>
              <a:t>Graduate name, college and degree (1) will appear on screens at the ceremony as well as on the live stream</a:t>
            </a:r>
            <a:r>
              <a:rPr lang="en-US" sz="1700">
                <a:latin typeface="Arial"/>
                <a:ea typeface="Arial"/>
                <a:cs typeface="Arial"/>
                <a:sym typeface="Arial"/>
              </a:rPr>
              <a:t> for those watching at home. </a:t>
            </a:r>
            <a:endParaRPr sz="1700"/>
          </a:p>
          <a:p>
            <a:pPr marL="914400" lvl="0" indent="-336550" algn="l" rtl="0">
              <a:lnSpc>
                <a:spcPct val="90000"/>
              </a:lnSpc>
              <a:spcBef>
                <a:spcPts val="1000"/>
              </a:spcBef>
              <a:spcAft>
                <a:spcPts val="0"/>
              </a:spcAft>
              <a:buClr>
                <a:schemeClr val="lt2"/>
              </a:buClr>
              <a:buSzPts val="1700"/>
              <a:buFont typeface="Arial"/>
              <a:buChar char="●"/>
            </a:pPr>
            <a:r>
              <a:rPr lang="en-US" sz="1700">
                <a:highlight>
                  <a:schemeClr val="lt1"/>
                </a:highlight>
                <a:latin typeface="Arial"/>
                <a:ea typeface="Arial"/>
                <a:cs typeface="Arial"/>
                <a:sym typeface="Arial"/>
              </a:rPr>
              <a:t>Gates open 45 minutes prior to the start of each ceremony. </a:t>
            </a:r>
            <a:endParaRPr sz="1700"/>
          </a:p>
          <a:p>
            <a:pPr marL="914400" lvl="0" indent="-336550" algn="l" rtl="0">
              <a:lnSpc>
                <a:spcPct val="90000"/>
              </a:lnSpc>
              <a:spcBef>
                <a:spcPts val="1000"/>
              </a:spcBef>
              <a:spcAft>
                <a:spcPts val="0"/>
              </a:spcAft>
              <a:buClr>
                <a:schemeClr val="lt2"/>
              </a:buClr>
              <a:buSzPts val="1700"/>
              <a:buFont typeface="Arial"/>
              <a:buChar char="●"/>
            </a:pPr>
            <a:r>
              <a:rPr lang="en-US" sz="1700">
                <a:highlight>
                  <a:schemeClr val="lt1"/>
                </a:highlight>
                <a:latin typeface="Arial"/>
                <a:ea typeface="Arial"/>
                <a:cs typeface="Arial"/>
                <a:sym typeface="Arial"/>
              </a:rPr>
              <a:t>Seating is first come, first served. </a:t>
            </a:r>
            <a:endParaRPr sz="1700"/>
          </a:p>
        </p:txBody>
      </p:sp>
      <p:pic>
        <p:nvPicPr>
          <p:cNvPr id="198" name="Google Shape;198;p14"/>
          <p:cNvPicPr preferRelativeResize="0"/>
          <p:nvPr/>
        </p:nvPicPr>
        <p:blipFill rotWithShape="1">
          <a:blip r:embed="rId3">
            <a:alphaModFix/>
          </a:blip>
          <a:srcRect t="15666" r="-3" b="-3"/>
          <a:stretch/>
        </p:blipFill>
        <p:spPr>
          <a:xfrm>
            <a:off x="4781190" y="758514"/>
            <a:ext cx="3841678" cy="5122238"/>
          </a:xfrm>
          <a:custGeom>
            <a:avLst/>
            <a:gdLst/>
            <a:ahLst/>
            <a:cxnLst/>
            <a:rect l="l" t="t" r="r" b="b"/>
            <a:pathLst>
              <a:path w="2663168" h="2663168" extrusionOk="0">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ln>
            <a:noFill/>
          </a:ln>
        </p:spPr>
      </p:pic>
      <p:sp>
        <p:nvSpPr>
          <p:cNvPr id="199" name="Google Shape;199;p14"/>
          <p:cNvSpPr txBox="1">
            <a:spLocks noGrp="1"/>
          </p:cNvSpPr>
          <p:nvPr>
            <p:ph type="ftr" idx="11"/>
          </p:nvPr>
        </p:nvSpPr>
        <p:spPr>
          <a:xfrm>
            <a:off x="3028950" y="6356350"/>
            <a:ext cx="3086100" cy="365125"/>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600"/>
              </a:spcAft>
              <a:buSzPts val="1400"/>
              <a:buNone/>
            </a:pPr>
            <a:r>
              <a:rPr lang="en-US">
                <a:latin typeface="Arial"/>
                <a:ea typeface="Arial"/>
                <a:cs typeface="Arial"/>
                <a:sym typeface="Arial"/>
              </a:rPr>
              <a:t>www.rowan.edu/commencement</a:t>
            </a:r>
            <a:endParaRPr/>
          </a:p>
        </p:txBody>
      </p:sp>
      <p:sp>
        <p:nvSpPr>
          <p:cNvPr id="200" name="Google Shape;200;p14"/>
          <p:cNvSpPr/>
          <p:nvPr/>
        </p:nvSpPr>
        <p:spPr>
          <a:xfrm rot="10389197" flipH="1">
            <a:off x="4696411" y="687822"/>
            <a:ext cx="4103360" cy="5471147"/>
          </a:xfrm>
          <a:prstGeom prst="arc">
            <a:avLst>
              <a:gd name="adj1" fmla="val 16200000"/>
              <a:gd name="adj2" fmla="val 20093138"/>
            </a:avLst>
          </a:prstGeom>
          <a:noFill/>
          <a:ln w="127000" cap="rnd" cmpd="sng">
            <a:solidFill>
              <a:schemeClr val="accent4">
                <a:alpha val="94509"/>
              </a:schemeClr>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1" name="Google Shape;201;p14"/>
          <p:cNvSpPr/>
          <p:nvPr/>
        </p:nvSpPr>
        <p:spPr>
          <a:xfrm>
            <a:off x="7686420" y="921125"/>
            <a:ext cx="593266" cy="76956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1133607e669_0_0"/>
          <p:cNvSpPr txBox="1">
            <a:spLocks noGrp="1"/>
          </p:cNvSpPr>
          <p:nvPr>
            <p:ph type="title"/>
          </p:nvPr>
        </p:nvSpPr>
        <p:spPr>
          <a:xfrm>
            <a:off x="266700" y="256800"/>
            <a:ext cx="8610600" cy="677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a:solidFill>
                  <a:schemeClr val="dk2"/>
                </a:solidFill>
                <a:latin typeface="Arial"/>
                <a:ea typeface="Arial"/>
                <a:cs typeface="Arial"/>
                <a:sym typeface="Arial"/>
              </a:rPr>
              <a:t>What to expect at the College Ceremony</a:t>
            </a:r>
            <a:endParaRPr sz="3000" b="1">
              <a:solidFill>
                <a:schemeClr val="dk2"/>
              </a:solidFill>
              <a:latin typeface="Arial"/>
              <a:ea typeface="Arial"/>
              <a:cs typeface="Arial"/>
              <a:sym typeface="Arial"/>
            </a:endParaRPr>
          </a:p>
        </p:txBody>
      </p:sp>
      <p:sp>
        <p:nvSpPr>
          <p:cNvPr id="207" name="Google Shape;207;g1133607e669_0_0"/>
          <p:cNvSpPr txBox="1">
            <a:spLocks noGrp="1"/>
          </p:cNvSpPr>
          <p:nvPr>
            <p:ph type="body" idx="1"/>
          </p:nvPr>
        </p:nvSpPr>
        <p:spPr>
          <a:xfrm>
            <a:off x="353550" y="971575"/>
            <a:ext cx="5631000" cy="255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1700" b="1" i="1">
                <a:solidFill>
                  <a:schemeClr val="dk2"/>
                </a:solidFill>
                <a:latin typeface="Arial"/>
                <a:ea typeface="Arial"/>
                <a:cs typeface="Arial"/>
                <a:sym typeface="Arial"/>
              </a:rPr>
              <a:t>The Ceremony</a:t>
            </a:r>
            <a:endParaRPr sz="1700" b="1" i="1">
              <a:solidFill>
                <a:schemeClr val="dk2"/>
              </a:solidFill>
              <a:latin typeface="Arial"/>
              <a:ea typeface="Arial"/>
              <a:cs typeface="Arial"/>
              <a:sym typeface="Arial"/>
            </a:endParaRPr>
          </a:p>
          <a:p>
            <a:pPr marL="457200" lvl="0" indent="-323850" algn="l" rtl="0">
              <a:lnSpc>
                <a:spcPct val="100000"/>
              </a:lnSpc>
              <a:spcBef>
                <a:spcPts val="400"/>
              </a:spcBef>
              <a:spcAft>
                <a:spcPts val="0"/>
              </a:spcAft>
              <a:buClr>
                <a:schemeClr val="lt2"/>
              </a:buClr>
              <a:buSzPts val="1500"/>
              <a:buFont typeface="Arial"/>
              <a:buChar char="●"/>
            </a:pPr>
            <a:r>
              <a:rPr lang="en-US" sz="1500">
                <a:solidFill>
                  <a:schemeClr val="dk2"/>
                </a:solidFill>
                <a:latin typeface="Arial"/>
                <a:ea typeface="Arial"/>
                <a:cs typeface="Arial"/>
                <a:sym typeface="Arial"/>
              </a:rPr>
              <a:t>1.5</a:t>
            </a:r>
            <a:r>
              <a:rPr lang="en-US" sz="1500">
                <a:solidFill>
                  <a:schemeClr val="dk2"/>
                </a:solidFill>
              </a:rPr>
              <a:t> </a:t>
            </a:r>
            <a:r>
              <a:rPr lang="en-US" sz="1500">
                <a:solidFill>
                  <a:schemeClr val="dk2"/>
                </a:solidFill>
                <a:latin typeface="Arial"/>
                <a:ea typeface="Arial"/>
                <a:cs typeface="Arial"/>
                <a:sym typeface="Arial"/>
              </a:rPr>
              <a:t>hour ceremony </a:t>
            </a:r>
            <a:endParaRPr sz="1500"/>
          </a:p>
          <a:p>
            <a:pPr marL="457200" lvl="0" indent="-323850" algn="l" rtl="0">
              <a:lnSpc>
                <a:spcPct val="100000"/>
              </a:lnSpc>
              <a:spcBef>
                <a:spcPts val="400"/>
              </a:spcBef>
              <a:spcAft>
                <a:spcPts val="0"/>
              </a:spcAft>
              <a:buClr>
                <a:schemeClr val="lt2"/>
              </a:buClr>
              <a:buSzPts val="1500"/>
              <a:buFont typeface="Arial"/>
              <a:buChar char="●"/>
            </a:pPr>
            <a:r>
              <a:rPr lang="en-US" sz="1500">
                <a:solidFill>
                  <a:schemeClr val="dk2"/>
                </a:solidFill>
                <a:latin typeface="Arial"/>
                <a:ea typeface="Arial"/>
                <a:cs typeface="Arial"/>
                <a:sym typeface="Arial"/>
              </a:rPr>
              <a:t>The ceremony includes:</a:t>
            </a:r>
            <a:endParaRPr sz="1500">
              <a:solidFill>
                <a:schemeClr val="dk2"/>
              </a:solidFill>
              <a:latin typeface="Arial"/>
              <a:ea typeface="Arial"/>
              <a:cs typeface="Arial"/>
              <a:sym typeface="Arial"/>
            </a:endParaRPr>
          </a:p>
          <a:p>
            <a:pPr marL="914400" lvl="1" indent="-323850" algn="l" rtl="0">
              <a:lnSpc>
                <a:spcPct val="100000"/>
              </a:lnSpc>
              <a:spcBef>
                <a:spcPts val="0"/>
              </a:spcBef>
              <a:spcAft>
                <a:spcPts val="0"/>
              </a:spcAft>
              <a:buClr>
                <a:schemeClr val="lt2"/>
              </a:buClr>
              <a:buSzPts val="1500"/>
              <a:buFont typeface="Arial"/>
              <a:buChar char="○"/>
            </a:pPr>
            <a:r>
              <a:rPr lang="en-US" sz="1500">
                <a:solidFill>
                  <a:schemeClr val="dk2"/>
                </a:solidFill>
                <a:latin typeface="Arial"/>
                <a:ea typeface="Arial"/>
                <a:cs typeface="Arial"/>
                <a:sym typeface="Arial"/>
              </a:rPr>
              <a:t>Dean’s Remarks</a:t>
            </a:r>
            <a:endParaRPr sz="1500">
              <a:solidFill>
                <a:schemeClr val="dk2"/>
              </a:solidFill>
              <a:latin typeface="Arial"/>
              <a:ea typeface="Arial"/>
              <a:cs typeface="Arial"/>
              <a:sym typeface="Arial"/>
            </a:endParaRPr>
          </a:p>
          <a:p>
            <a:pPr marL="914400" lvl="1" indent="-323850" algn="l" rtl="0">
              <a:lnSpc>
                <a:spcPct val="100000"/>
              </a:lnSpc>
              <a:spcBef>
                <a:spcPts val="0"/>
              </a:spcBef>
              <a:spcAft>
                <a:spcPts val="0"/>
              </a:spcAft>
              <a:buClr>
                <a:schemeClr val="lt2"/>
              </a:buClr>
              <a:buSzPts val="1500"/>
              <a:buFont typeface="Arial"/>
              <a:buChar char="○"/>
            </a:pPr>
            <a:r>
              <a:rPr lang="en-US" sz="1500">
                <a:solidFill>
                  <a:schemeClr val="dk2"/>
                </a:solidFill>
                <a:latin typeface="Arial"/>
                <a:ea typeface="Arial"/>
                <a:cs typeface="Arial"/>
                <a:sym typeface="Arial"/>
              </a:rPr>
              <a:t>Special Guest Address </a:t>
            </a:r>
            <a:endParaRPr sz="1500">
              <a:solidFill>
                <a:schemeClr val="dk2"/>
              </a:solidFill>
              <a:latin typeface="Arial"/>
              <a:ea typeface="Arial"/>
              <a:cs typeface="Arial"/>
              <a:sym typeface="Arial"/>
            </a:endParaRPr>
          </a:p>
          <a:p>
            <a:pPr marL="914400" lvl="1" indent="-323850" algn="l" rtl="0">
              <a:lnSpc>
                <a:spcPct val="100000"/>
              </a:lnSpc>
              <a:spcBef>
                <a:spcPts val="0"/>
              </a:spcBef>
              <a:spcAft>
                <a:spcPts val="0"/>
              </a:spcAft>
              <a:buClr>
                <a:schemeClr val="lt2"/>
              </a:buClr>
              <a:buSzPts val="1500"/>
              <a:buFont typeface="Arial"/>
              <a:buChar char="○"/>
            </a:pPr>
            <a:r>
              <a:rPr lang="en-US" sz="1500">
                <a:solidFill>
                  <a:schemeClr val="dk2"/>
                </a:solidFill>
                <a:latin typeface="Arial"/>
                <a:ea typeface="Arial"/>
                <a:cs typeface="Arial"/>
                <a:sym typeface="Arial"/>
              </a:rPr>
              <a:t>Presentation of Graduates, where graduates cross the stage, have their names read out loud, and appear on screens and on the live stream, as well as, collect their diploma cover and have their professional photo taken.  </a:t>
            </a:r>
            <a:endParaRPr sz="1500">
              <a:solidFill>
                <a:schemeClr val="dk2"/>
              </a:solidFill>
              <a:latin typeface="Arial"/>
              <a:ea typeface="Arial"/>
              <a:cs typeface="Arial"/>
              <a:sym typeface="Arial"/>
            </a:endParaRPr>
          </a:p>
          <a:p>
            <a:pPr marL="914400" lvl="1" indent="-323850" algn="l" rtl="0">
              <a:lnSpc>
                <a:spcPct val="100000"/>
              </a:lnSpc>
              <a:spcBef>
                <a:spcPts val="0"/>
              </a:spcBef>
              <a:spcAft>
                <a:spcPts val="0"/>
              </a:spcAft>
              <a:buClr>
                <a:schemeClr val="lt2"/>
              </a:buClr>
              <a:buSzPts val="1500"/>
              <a:buFont typeface="Arial"/>
              <a:buChar char="○"/>
            </a:pPr>
            <a:r>
              <a:rPr lang="en-US" sz="1500">
                <a:solidFill>
                  <a:schemeClr val="dk2"/>
                </a:solidFill>
              </a:rPr>
              <a:t>M</a:t>
            </a:r>
            <a:r>
              <a:rPr lang="en-US" sz="1500">
                <a:solidFill>
                  <a:schemeClr val="dk2"/>
                </a:solidFill>
                <a:latin typeface="Arial"/>
                <a:ea typeface="Arial"/>
                <a:cs typeface="Arial"/>
                <a:sym typeface="Arial"/>
              </a:rPr>
              <a:t>usic  Rowan’s </a:t>
            </a:r>
            <a:r>
              <a:rPr lang="en-US" sz="1500">
                <a:solidFill>
                  <a:schemeClr val="dk2"/>
                </a:solidFill>
              </a:rPr>
              <a:t>Commencement Band</a:t>
            </a:r>
            <a:endParaRPr sz="1500">
              <a:solidFill>
                <a:schemeClr val="dk2"/>
              </a:solidFill>
              <a:latin typeface="Arial"/>
              <a:ea typeface="Arial"/>
              <a:cs typeface="Arial"/>
              <a:sym typeface="Arial"/>
            </a:endParaRPr>
          </a:p>
        </p:txBody>
      </p:sp>
      <p:sp>
        <p:nvSpPr>
          <p:cNvPr id="208" name="Google Shape;208;g1133607e669_0_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latin typeface="Arial"/>
                <a:ea typeface="Arial"/>
                <a:cs typeface="Arial"/>
                <a:sym typeface="Arial"/>
              </a:rPr>
              <a:t>www.rowan.edu/commencement</a:t>
            </a:r>
            <a:endParaRPr>
              <a:latin typeface="Arial"/>
              <a:ea typeface="Arial"/>
              <a:cs typeface="Arial"/>
              <a:sym typeface="Arial"/>
            </a:endParaRPr>
          </a:p>
        </p:txBody>
      </p:sp>
      <p:sp>
        <p:nvSpPr>
          <p:cNvPr id="209" name="Google Shape;209;g1133607e669_0_0"/>
          <p:cNvSpPr txBox="1"/>
          <p:nvPr/>
        </p:nvSpPr>
        <p:spPr>
          <a:xfrm>
            <a:off x="353550" y="3660709"/>
            <a:ext cx="31182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700" b="1" i="1" u="none" strike="noStrike" cap="none">
                <a:solidFill>
                  <a:schemeClr val="dk2"/>
                </a:solidFill>
                <a:latin typeface="Arial"/>
                <a:ea typeface="Arial"/>
                <a:cs typeface="Arial"/>
                <a:sym typeface="Arial"/>
              </a:rPr>
              <a:t>Post Ceremony</a:t>
            </a:r>
            <a:endParaRPr sz="1700" b="1" i="1" u="none" strike="noStrike" cap="none">
              <a:solidFill>
                <a:schemeClr val="dk2"/>
              </a:solidFill>
              <a:latin typeface="Arial"/>
              <a:ea typeface="Arial"/>
              <a:cs typeface="Arial"/>
              <a:sym typeface="Arial"/>
            </a:endParaRPr>
          </a:p>
        </p:txBody>
      </p:sp>
      <p:sp>
        <p:nvSpPr>
          <p:cNvPr id="210" name="Google Shape;210;g1133607e669_0_0"/>
          <p:cNvSpPr txBox="1"/>
          <p:nvPr/>
        </p:nvSpPr>
        <p:spPr>
          <a:xfrm>
            <a:off x="316463" y="3966226"/>
            <a:ext cx="5551200" cy="1616100"/>
          </a:xfrm>
          <a:prstGeom prst="rect">
            <a:avLst/>
          </a:prstGeom>
          <a:noFill/>
          <a:ln>
            <a:noFill/>
          </a:ln>
        </p:spPr>
        <p:txBody>
          <a:bodyPr spcFirstLastPara="1" wrap="square" lIns="91425" tIns="91425" rIns="91425" bIns="91425" anchor="t" anchorCtr="0">
            <a:spAutoFit/>
          </a:bodyPr>
          <a:lstStyle/>
          <a:p>
            <a:pPr marL="457200" marR="0" lvl="0" indent="-323850" algn="l" rtl="0">
              <a:lnSpc>
                <a:spcPct val="100000"/>
              </a:lnSpc>
              <a:spcBef>
                <a:spcPts val="360"/>
              </a:spcBef>
              <a:spcAft>
                <a:spcPts val="0"/>
              </a:spcAft>
              <a:buClr>
                <a:schemeClr val="lt2"/>
              </a:buClr>
              <a:buSzPts val="1500"/>
              <a:buFont typeface="Arial"/>
              <a:buChar char="●"/>
            </a:pPr>
            <a:r>
              <a:rPr lang="en-US" sz="1500" b="0" i="0" u="none" strike="noStrike" cap="none">
                <a:solidFill>
                  <a:schemeClr val="dk2"/>
                </a:solidFill>
                <a:latin typeface="Arial"/>
                <a:ea typeface="Arial"/>
                <a:cs typeface="Arial"/>
                <a:sym typeface="Arial"/>
              </a:rPr>
              <a:t>Enjoy complimentary snacks, water and photo opportunities    </a:t>
            </a:r>
            <a:endParaRPr sz="1500" b="0" i="0" u="none" strike="noStrike" cap="none">
              <a:solidFill>
                <a:srgbClr val="000000"/>
              </a:solidFill>
              <a:latin typeface="Arial"/>
              <a:ea typeface="Arial"/>
              <a:cs typeface="Arial"/>
              <a:sym typeface="Arial"/>
            </a:endParaRPr>
          </a:p>
          <a:p>
            <a:pPr marL="457200" marR="0" lvl="0" indent="-323850" algn="l" rtl="0">
              <a:lnSpc>
                <a:spcPct val="100000"/>
              </a:lnSpc>
              <a:spcBef>
                <a:spcPts val="360"/>
              </a:spcBef>
              <a:spcAft>
                <a:spcPts val="0"/>
              </a:spcAft>
              <a:buClr>
                <a:schemeClr val="lt2"/>
              </a:buClr>
              <a:buSzPts val="1500"/>
              <a:buFont typeface="Arial"/>
              <a:buChar char="●"/>
            </a:pPr>
            <a:r>
              <a:rPr lang="en-US" sz="1500" b="0" i="0" u="none" strike="noStrike" cap="none">
                <a:solidFill>
                  <a:schemeClr val="dk2"/>
                </a:solidFill>
                <a:latin typeface="Arial"/>
                <a:ea typeface="Arial"/>
                <a:cs typeface="Arial"/>
                <a:sym typeface="Arial"/>
              </a:rPr>
              <a:t>Enjoy iconic locations, like the Prof Pride statue and the Bunce Hall stairs for a selfie.</a:t>
            </a:r>
            <a:endParaRPr sz="1500" b="0" i="0" u="none" strike="noStrike" cap="none">
              <a:solidFill>
                <a:schemeClr val="dk2"/>
              </a:solidFill>
              <a:latin typeface="Arial"/>
              <a:ea typeface="Arial"/>
              <a:cs typeface="Arial"/>
              <a:sym typeface="Arial"/>
            </a:endParaRPr>
          </a:p>
          <a:p>
            <a:pPr marL="457200" marR="0" lvl="0" indent="-323850" algn="l" rtl="0">
              <a:lnSpc>
                <a:spcPct val="100000"/>
              </a:lnSpc>
              <a:spcBef>
                <a:spcPts val="0"/>
              </a:spcBef>
              <a:spcAft>
                <a:spcPts val="0"/>
              </a:spcAft>
              <a:buClr>
                <a:schemeClr val="lt2"/>
              </a:buClr>
              <a:buSzPts val="1500"/>
              <a:buFont typeface="Arial"/>
              <a:buChar char="●"/>
            </a:pPr>
            <a:r>
              <a:rPr lang="en-US" sz="1500" b="0" i="0" u="none" strike="noStrike" cap="none">
                <a:solidFill>
                  <a:schemeClr val="dk2"/>
                </a:solidFill>
                <a:latin typeface="Arial"/>
                <a:ea typeface="Arial"/>
                <a:cs typeface="Arial"/>
                <a:sym typeface="Arial"/>
              </a:rPr>
              <a:t>Secure a reservation at a local restaurant to celebrate with your guests.</a:t>
            </a:r>
            <a:endParaRPr sz="1500" b="0" i="0" u="none" strike="noStrike" cap="none">
              <a:solidFill>
                <a:schemeClr val="dk2"/>
              </a:solidFill>
              <a:latin typeface="Arial"/>
              <a:ea typeface="Arial"/>
              <a:cs typeface="Arial"/>
              <a:sym typeface="Arial"/>
            </a:endParaRPr>
          </a:p>
        </p:txBody>
      </p:sp>
      <p:pic>
        <p:nvPicPr>
          <p:cNvPr id="211" name="Google Shape;211;g1133607e669_0_0"/>
          <p:cNvPicPr preferRelativeResize="0"/>
          <p:nvPr/>
        </p:nvPicPr>
        <p:blipFill rotWithShape="1">
          <a:blip r:embed="rId3">
            <a:alphaModFix/>
          </a:blip>
          <a:srcRect/>
          <a:stretch/>
        </p:blipFill>
        <p:spPr>
          <a:xfrm>
            <a:off x="6128500" y="754156"/>
            <a:ext cx="2672599" cy="1920569"/>
          </a:xfrm>
          <a:prstGeom prst="rect">
            <a:avLst/>
          </a:prstGeom>
          <a:noFill/>
          <a:ln>
            <a:noFill/>
          </a:ln>
        </p:spPr>
      </p:pic>
      <p:pic>
        <p:nvPicPr>
          <p:cNvPr id="212" name="Google Shape;212;g1133607e669_0_0"/>
          <p:cNvPicPr preferRelativeResize="0"/>
          <p:nvPr/>
        </p:nvPicPr>
        <p:blipFill rotWithShape="1">
          <a:blip r:embed="rId4">
            <a:alphaModFix/>
          </a:blip>
          <a:srcRect/>
          <a:stretch/>
        </p:blipFill>
        <p:spPr>
          <a:xfrm>
            <a:off x="6128499" y="2781513"/>
            <a:ext cx="2672601" cy="31783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126d6b900b_0_3"/>
          <p:cNvSpPr txBox="1">
            <a:spLocks noGrp="1"/>
          </p:cNvSpPr>
          <p:nvPr>
            <p:ph type="title"/>
          </p:nvPr>
        </p:nvSpPr>
        <p:spPr>
          <a:xfrm>
            <a:off x="266700" y="208875"/>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a:solidFill>
                  <a:schemeClr val="dk2"/>
                </a:solidFill>
                <a:latin typeface="Arial"/>
                <a:ea typeface="Arial"/>
                <a:cs typeface="Arial"/>
                <a:sym typeface="Arial"/>
              </a:rPr>
              <a:t>Extreme Weather </a:t>
            </a:r>
            <a:endParaRPr sz="3000" b="1">
              <a:solidFill>
                <a:schemeClr val="dk2"/>
              </a:solidFill>
              <a:latin typeface="Arial"/>
              <a:ea typeface="Arial"/>
              <a:cs typeface="Arial"/>
              <a:sym typeface="Arial"/>
            </a:endParaRPr>
          </a:p>
          <a:p>
            <a:pPr marL="0" lvl="0" indent="0" algn="l" rtl="0">
              <a:lnSpc>
                <a:spcPct val="100000"/>
              </a:lnSpc>
              <a:spcBef>
                <a:spcPts val="0"/>
              </a:spcBef>
              <a:spcAft>
                <a:spcPts val="0"/>
              </a:spcAft>
              <a:buSzPts val="1400"/>
              <a:buNone/>
            </a:pPr>
            <a:endParaRPr sz="2400" b="1" u="sng">
              <a:latin typeface="Arial"/>
              <a:ea typeface="Arial"/>
              <a:cs typeface="Arial"/>
              <a:sym typeface="Arial"/>
            </a:endParaRPr>
          </a:p>
        </p:txBody>
      </p:sp>
      <p:sp>
        <p:nvSpPr>
          <p:cNvPr id="219" name="Google Shape;219;g1126d6b900b_0_3"/>
          <p:cNvSpPr txBox="1">
            <a:spLocks noGrp="1"/>
          </p:cNvSpPr>
          <p:nvPr>
            <p:ph type="body" idx="1"/>
          </p:nvPr>
        </p:nvSpPr>
        <p:spPr>
          <a:xfrm>
            <a:off x="712050" y="3018839"/>
            <a:ext cx="7719900" cy="3286500"/>
          </a:xfrm>
          <a:prstGeom prst="rect">
            <a:avLst/>
          </a:prstGeom>
          <a:noFill/>
          <a:ln>
            <a:noFill/>
          </a:ln>
        </p:spPr>
        <p:txBody>
          <a:bodyPr spcFirstLastPara="1" wrap="square" lIns="0" tIns="0" rIns="0" bIns="0" anchor="t" anchorCtr="0">
            <a:noAutofit/>
          </a:bodyPr>
          <a:lstStyle/>
          <a:p>
            <a:pPr marL="101600" lvl="0" indent="0" algn="l" rtl="0">
              <a:lnSpc>
                <a:spcPct val="100000"/>
              </a:lnSpc>
              <a:spcBef>
                <a:spcPts val="0"/>
              </a:spcBef>
              <a:spcAft>
                <a:spcPts val="0"/>
              </a:spcAft>
              <a:buClr>
                <a:schemeClr val="lt2"/>
              </a:buClr>
              <a:buSzPts val="2000"/>
              <a:buNone/>
            </a:pPr>
            <a:r>
              <a:rPr lang="en-US" sz="1700">
                <a:solidFill>
                  <a:schemeClr val="dk2"/>
                </a:solidFill>
                <a:latin typeface="Arial"/>
                <a:ea typeface="Arial"/>
                <a:cs typeface="Arial"/>
                <a:sym typeface="Arial"/>
              </a:rPr>
              <a:t>Extreme weather conditions, like high wind, thunder and lightning may impact the university and college ceremonies</a:t>
            </a:r>
            <a:r>
              <a:rPr lang="en-US" sz="1700">
                <a:solidFill>
                  <a:schemeClr val="dk2"/>
                </a:solidFill>
              </a:rPr>
              <a:t> held in Richard Wackar Stadium. </a:t>
            </a:r>
            <a:r>
              <a:rPr lang="en-US" sz="1700">
                <a:solidFill>
                  <a:schemeClr val="dk2"/>
                </a:solidFill>
                <a:latin typeface="Arial"/>
                <a:ea typeface="Arial"/>
                <a:cs typeface="Arial"/>
                <a:sym typeface="Arial"/>
              </a:rPr>
              <a:t>   </a:t>
            </a:r>
            <a:endParaRPr sz="1700"/>
          </a:p>
          <a:p>
            <a:pPr marL="0" lvl="0" indent="0" algn="l" rtl="0">
              <a:lnSpc>
                <a:spcPct val="100000"/>
              </a:lnSpc>
              <a:spcBef>
                <a:spcPts val="0"/>
              </a:spcBef>
              <a:spcAft>
                <a:spcPts val="0"/>
              </a:spcAft>
              <a:buSzPts val="1800"/>
              <a:buNone/>
            </a:pPr>
            <a:endParaRPr sz="1700">
              <a:solidFill>
                <a:schemeClr val="dk2"/>
              </a:solidFill>
              <a:latin typeface="Arial"/>
              <a:ea typeface="Arial"/>
              <a:cs typeface="Arial"/>
              <a:sym typeface="Arial"/>
            </a:endParaRPr>
          </a:p>
          <a:p>
            <a:pPr marL="914400" lvl="1" indent="-336550" algn="l" rtl="0">
              <a:lnSpc>
                <a:spcPct val="100000"/>
              </a:lnSpc>
              <a:spcBef>
                <a:spcPts val="0"/>
              </a:spcBef>
              <a:spcAft>
                <a:spcPts val="0"/>
              </a:spcAft>
              <a:buClr>
                <a:schemeClr val="lt2"/>
              </a:buClr>
              <a:buSzPts val="1700"/>
              <a:buFont typeface="Arial"/>
              <a:buChar char="–"/>
            </a:pPr>
            <a:r>
              <a:rPr lang="en-US" sz="1700">
                <a:solidFill>
                  <a:schemeClr val="dk2"/>
                </a:solidFill>
                <a:latin typeface="Arial"/>
                <a:ea typeface="Arial"/>
                <a:cs typeface="Arial"/>
                <a:sym typeface="Arial"/>
              </a:rPr>
              <a:t>The University Commencement Ceremony </a:t>
            </a:r>
            <a:r>
              <a:rPr lang="en-US" sz="1700">
                <a:solidFill>
                  <a:schemeClr val="dk2"/>
                </a:solidFill>
              </a:rPr>
              <a:t>&amp; </a:t>
            </a:r>
            <a:r>
              <a:rPr lang="en-US" sz="1700">
                <a:solidFill>
                  <a:schemeClr val="dk2"/>
                </a:solidFill>
                <a:latin typeface="Arial"/>
                <a:ea typeface="Arial"/>
                <a:cs typeface="Arial"/>
                <a:sym typeface="Arial"/>
              </a:rPr>
              <a:t>Celebration extreme weather plan is to postpone to Sunday, May 1</a:t>
            </a:r>
            <a:r>
              <a:rPr lang="en-US" sz="1700">
                <a:solidFill>
                  <a:schemeClr val="dk2"/>
                </a:solidFill>
              </a:rPr>
              <a:t>0</a:t>
            </a:r>
            <a:r>
              <a:rPr lang="en-US" sz="1700">
                <a:solidFill>
                  <a:schemeClr val="dk2"/>
                </a:solidFill>
                <a:latin typeface="Arial"/>
                <a:ea typeface="Arial"/>
                <a:cs typeface="Arial"/>
                <a:sym typeface="Arial"/>
              </a:rPr>
              <a:t> at </a:t>
            </a:r>
            <a:r>
              <a:rPr lang="en-US" sz="1700">
                <a:solidFill>
                  <a:schemeClr val="dk2"/>
                </a:solidFill>
              </a:rPr>
              <a:t>2</a:t>
            </a:r>
            <a:r>
              <a:rPr lang="en-US" sz="1700">
                <a:solidFill>
                  <a:schemeClr val="dk2"/>
                </a:solidFill>
                <a:latin typeface="Arial"/>
                <a:ea typeface="Arial"/>
                <a:cs typeface="Arial"/>
                <a:sym typeface="Arial"/>
              </a:rPr>
              <a:t>:00 p.m.</a:t>
            </a:r>
            <a:endParaRPr sz="1700">
              <a:solidFill>
                <a:schemeClr val="dk2"/>
              </a:solidFill>
              <a:latin typeface="Arial"/>
              <a:ea typeface="Arial"/>
              <a:cs typeface="Arial"/>
              <a:sym typeface="Arial"/>
            </a:endParaRPr>
          </a:p>
          <a:p>
            <a:pPr marL="914400" lvl="0" indent="0" algn="l" rtl="0">
              <a:lnSpc>
                <a:spcPct val="100000"/>
              </a:lnSpc>
              <a:spcBef>
                <a:spcPts val="0"/>
              </a:spcBef>
              <a:spcAft>
                <a:spcPts val="0"/>
              </a:spcAft>
              <a:buSzPts val="1800"/>
              <a:buNone/>
            </a:pPr>
            <a:endParaRPr sz="1700">
              <a:solidFill>
                <a:schemeClr val="dk2"/>
              </a:solidFill>
              <a:latin typeface="Arial"/>
              <a:ea typeface="Arial"/>
              <a:cs typeface="Arial"/>
              <a:sym typeface="Arial"/>
            </a:endParaRPr>
          </a:p>
          <a:p>
            <a:pPr marL="914400" lvl="1" indent="-336550" algn="l" rtl="0">
              <a:lnSpc>
                <a:spcPct val="100000"/>
              </a:lnSpc>
              <a:spcBef>
                <a:spcPts val="0"/>
              </a:spcBef>
              <a:spcAft>
                <a:spcPts val="0"/>
              </a:spcAft>
              <a:buSzPts val="1700"/>
              <a:buFont typeface="Arial"/>
              <a:buChar char="–"/>
            </a:pPr>
            <a:r>
              <a:rPr lang="en-US" sz="1700">
                <a:solidFill>
                  <a:schemeClr val="dk2"/>
                </a:solidFill>
                <a:latin typeface="Arial"/>
                <a:ea typeface="Arial"/>
                <a:cs typeface="Arial"/>
                <a:sym typeface="Arial"/>
              </a:rPr>
              <a:t>College ceremonies will relocate to Esbjornson Gymnasium at their regularly scheduled date and time.  </a:t>
            </a:r>
            <a:endParaRPr sz="1700"/>
          </a:p>
          <a:p>
            <a:pPr marL="0" lvl="0" indent="0" algn="l" rtl="0">
              <a:lnSpc>
                <a:spcPct val="100000"/>
              </a:lnSpc>
              <a:spcBef>
                <a:spcPts val="0"/>
              </a:spcBef>
              <a:spcAft>
                <a:spcPts val="0"/>
              </a:spcAft>
              <a:buSzPts val="1800"/>
              <a:buNone/>
            </a:pPr>
            <a:endParaRPr sz="2000">
              <a:latin typeface="Arial"/>
              <a:ea typeface="Arial"/>
              <a:cs typeface="Arial"/>
              <a:sym typeface="Arial"/>
            </a:endParaRPr>
          </a:p>
          <a:p>
            <a:pPr marL="0" lvl="0" indent="0" algn="l" rtl="0">
              <a:lnSpc>
                <a:spcPct val="100000"/>
              </a:lnSpc>
              <a:spcBef>
                <a:spcPts val="360"/>
              </a:spcBef>
              <a:spcAft>
                <a:spcPts val="0"/>
              </a:spcAft>
              <a:buSzPts val="1800"/>
              <a:buNone/>
            </a:pPr>
            <a:endParaRPr/>
          </a:p>
        </p:txBody>
      </p:sp>
      <p:sp>
        <p:nvSpPr>
          <p:cNvPr id="220" name="Google Shape;220;g1126d6b900b_0_3"/>
          <p:cNvSpPr txBox="1"/>
          <p:nvPr/>
        </p:nvSpPr>
        <p:spPr>
          <a:xfrm>
            <a:off x="6282300" y="6502775"/>
            <a:ext cx="2861700" cy="585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Arial"/>
                <a:ea typeface="Arial"/>
                <a:cs typeface="Arial"/>
                <a:sym typeface="Arial"/>
              </a:rPr>
              <a:t>www.rowan.edu/commencement</a:t>
            </a:r>
            <a:endParaRPr sz="12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1" name="Google Shape;221;g1126d6b900b_0_3" descr="2,500+ Lightning Strike Stock Photos, Pictures &amp; Royalty-Free Images -  iStock | Lightning bolt, Lightning, Lightning strike over city"/>
          <p:cNvPicPr preferRelativeResize="0"/>
          <p:nvPr/>
        </p:nvPicPr>
        <p:blipFill rotWithShape="1">
          <a:blip r:embed="rId3">
            <a:alphaModFix/>
          </a:blip>
          <a:srcRect r="20332" b="-2936"/>
          <a:stretch/>
        </p:blipFill>
        <p:spPr>
          <a:xfrm>
            <a:off x="3334259" y="875108"/>
            <a:ext cx="2408103" cy="1947200"/>
          </a:xfrm>
          <a:prstGeom prst="rect">
            <a:avLst/>
          </a:prstGeom>
          <a:noFill/>
          <a:ln>
            <a:noFill/>
          </a:ln>
        </p:spPr>
      </p:pic>
      <p:sp>
        <p:nvSpPr>
          <p:cNvPr id="222" name="Google Shape;222;g1126d6b900b_0_3" descr="About Hurricanes | Martin County Florida"/>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3" name="Google Shape;223;g1126d6b900b_0_3" descr="Why the 2024 Hurricane Season is Expected to be so Wild | The Climate  Reality Project"/>
          <p:cNvPicPr preferRelativeResize="0"/>
          <p:nvPr/>
        </p:nvPicPr>
        <p:blipFill rotWithShape="1">
          <a:blip r:embed="rId4">
            <a:alphaModFix/>
          </a:blip>
          <a:srcRect/>
          <a:stretch/>
        </p:blipFill>
        <p:spPr>
          <a:xfrm>
            <a:off x="6135193" y="906795"/>
            <a:ext cx="2511768" cy="1883826"/>
          </a:xfrm>
          <a:prstGeom prst="rect">
            <a:avLst/>
          </a:prstGeom>
          <a:noFill/>
          <a:ln>
            <a:noFill/>
          </a:ln>
        </p:spPr>
      </p:pic>
      <p:pic>
        <p:nvPicPr>
          <p:cNvPr id="224" name="Google Shape;224;g1126d6b900b_0_3" descr="UPDATES: Wilton Inundated with Historic Rain and Flooding, Damaging  Businesses, Town Property and Homes [PHOTOS, Video] - Good Morning Wilton"/>
          <p:cNvPicPr preferRelativeResize="0"/>
          <p:nvPr/>
        </p:nvPicPr>
        <p:blipFill rotWithShape="1">
          <a:blip r:embed="rId5">
            <a:alphaModFix/>
          </a:blip>
          <a:srcRect/>
          <a:stretch/>
        </p:blipFill>
        <p:spPr>
          <a:xfrm>
            <a:off x="429662" y="882193"/>
            <a:ext cx="2511766" cy="1883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1"/>
          <p:cNvSpPr txBox="1">
            <a:spLocks noGrp="1"/>
          </p:cNvSpPr>
          <p:nvPr>
            <p:ph type="body" idx="1"/>
          </p:nvPr>
        </p:nvSpPr>
        <p:spPr>
          <a:xfrm>
            <a:off x="628350" y="977825"/>
            <a:ext cx="7887300" cy="4658700"/>
          </a:xfrm>
          <a:prstGeom prst="rect">
            <a:avLst/>
          </a:prstGeom>
          <a:noFill/>
          <a:ln>
            <a:noFill/>
          </a:ln>
        </p:spPr>
        <p:txBody>
          <a:bodyPr spcFirstLastPara="1" wrap="square" lIns="0" tIns="0" rIns="0" bIns="0" anchor="t" anchorCtr="0">
            <a:noAutofit/>
          </a:bodyPr>
          <a:lstStyle/>
          <a:p>
            <a:pPr marL="457200" lvl="0" indent="-336550" algn="l" rtl="0">
              <a:lnSpc>
                <a:spcPct val="100000"/>
              </a:lnSpc>
              <a:spcBef>
                <a:spcPts val="780"/>
              </a:spcBef>
              <a:spcAft>
                <a:spcPts val="0"/>
              </a:spcAft>
              <a:buClr>
                <a:schemeClr val="lt2"/>
              </a:buClr>
              <a:buSzPts val="1700"/>
              <a:buFont typeface="Arial"/>
              <a:buChar char="●"/>
            </a:pPr>
            <a:r>
              <a:rPr lang="en-US" sz="1700">
                <a:solidFill>
                  <a:schemeClr val="dk2"/>
                </a:solidFill>
                <a:latin typeface="Arial"/>
                <a:ea typeface="Arial"/>
                <a:cs typeface="Arial"/>
                <a:sym typeface="Arial"/>
              </a:rPr>
              <a:t>Students who have been awarded their degree(s) </a:t>
            </a:r>
            <a:endParaRPr sz="1700">
              <a:solidFill>
                <a:schemeClr val="dk2"/>
              </a:solidFill>
              <a:latin typeface="Arial"/>
              <a:ea typeface="Arial"/>
              <a:cs typeface="Arial"/>
              <a:sym typeface="Arial"/>
            </a:endParaRPr>
          </a:p>
          <a:p>
            <a:pPr marL="457200" lvl="0" indent="-336550" algn="l" rtl="0">
              <a:lnSpc>
                <a:spcPct val="100000"/>
              </a:lnSpc>
              <a:spcBef>
                <a:spcPts val="0"/>
              </a:spcBef>
              <a:spcAft>
                <a:spcPts val="0"/>
              </a:spcAft>
              <a:buClr>
                <a:schemeClr val="lt2"/>
              </a:buClr>
              <a:buSzPts val="1700"/>
              <a:buFont typeface="Arial"/>
              <a:buChar char="●"/>
            </a:pPr>
            <a:r>
              <a:rPr lang="en-US" sz="1700">
                <a:solidFill>
                  <a:schemeClr val="dk2"/>
                </a:solidFill>
                <a:latin typeface="Arial"/>
                <a:ea typeface="Arial"/>
                <a:cs typeface="Arial"/>
                <a:sym typeface="Arial"/>
              </a:rPr>
              <a:t>Students who apply to graduate prior to February 2</a:t>
            </a:r>
            <a:r>
              <a:rPr lang="en-US" sz="1700">
                <a:solidFill>
                  <a:schemeClr val="dk2"/>
                </a:solidFill>
              </a:rPr>
              <a:t>7</a:t>
            </a:r>
            <a:r>
              <a:rPr lang="en-US" sz="1700">
                <a:solidFill>
                  <a:schemeClr val="dk2"/>
                </a:solidFill>
                <a:latin typeface="Arial"/>
                <a:ea typeface="Arial"/>
                <a:cs typeface="Arial"/>
                <a:sym typeface="Arial"/>
              </a:rPr>
              <a:t>, 202</a:t>
            </a:r>
            <a:r>
              <a:rPr lang="en-US" sz="1700">
                <a:solidFill>
                  <a:schemeClr val="dk2"/>
                </a:solidFill>
              </a:rPr>
              <a:t>6</a:t>
            </a:r>
            <a:endParaRPr sz="1700">
              <a:solidFill>
                <a:schemeClr val="dk2"/>
              </a:solidFill>
              <a:latin typeface="Arial"/>
              <a:ea typeface="Arial"/>
              <a:cs typeface="Arial"/>
              <a:sym typeface="Arial"/>
            </a:endParaRPr>
          </a:p>
          <a:p>
            <a:pPr marL="457200" lvl="0" indent="-336550" algn="l" rtl="0">
              <a:lnSpc>
                <a:spcPct val="100000"/>
              </a:lnSpc>
              <a:spcBef>
                <a:spcPts val="0"/>
              </a:spcBef>
              <a:spcAft>
                <a:spcPts val="0"/>
              </a:spcAft>
              <a:buClr>
                <a:schemeClr val="lt2"/>
              </a:buClr>
              <a:buSzPts val="1700"/>
              <a:buFont typeface="Arial"/>
              <a:buChar char="●"/>
            </a:pPr>
            <a:r>
              <a:rPr lang="en-US" sz="170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ADD</a:t>
            </a:r>
            <a:r>
              <a:rPr lang="en-US" sz="1700">
                <a:solidFill>
                  <a:schemeClr val="dk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(formerly CADP) students participating in the undergraduate portion of their program</a:t>
            </a:r>
            <a:endParaRPr sz="1700">
              <a:solidFill>
                <a:schemeClr val="dk2"/>
              </a:solidFill>
              <a:latin typeface="Arial"/>
              <a:ea typeface="Arial"/>
              <a:cs typeface="Arial"/>
              <a:sym typeface="Arial"/>
            </a:endParaRPr>
          </a:p>
          <a:p>
            <a:pPr marL="457200" lvl="0" indent="-336550" algn="l" rtl="0">
              <a:lnSpc>
                <a:spcPct val="100000"/>
              </a:lnSpc>
              <a:spcBef>
                <a:spcPts val="0"/>
              </a:spcBef>
              <a:spcAft>
                <a:spcPts val="0"/>
              </a:spcAft>
              <a:buClr>
                <a:schemeClr val="lt2"/>
              </a:buClr>
              <a:buSzPts val="1700"/>
              <a:buFont typeface="Arial"/>
              <a:buChar char="●"/>
            </a:pPr>
            <a:r>
              <a:rPr lang="en-US" sz="1700">
                <a:solidFill>
                  <a:schemeClr val="dk2"/>
                </a:solidFill>
                <a:latin typeface="Arial"/>
                <a:ea typeface="Arial"/>
                <a:cs typeface="Arial"/>
                <a:sym typeface="Arial"/>
              </a:rPr>
              <a:t>Students with *remaining degree requirements may participate if they meet these requirements: </a:t>
            </a:r>
            <a:endParaRPr sz="1700">
              <a:solidFill>
                <a:schemeClr val="dk2"/>
              </a:solidFill>
              <a:latin typeface="Arial"/>
              <a:ea typeface="Arial"/>
              <a:cs typeface="Arial"/>
              <a:sym typeface="Arial"/>
            </a:endParaRPr>
          </a:p>
          <a:p>
            <a:pPr marL="914400" lvl="1" indent="-336550" algn="l" rtl="0">
              <a:lnSpc>
                <a:spcPct val="100000"/>
              </a:lnSpc>
              <a:spcBef>
                <a:spcPts val="0"/>
              </a:spcBef>
              <a:spcAft>
                <a:spcPts val="0"/>
              </a:spcAft>
              <a:buClr>
                <a:schemeClr val="lt2"/>
              </a:buClr>
              <a:buSzPts val="1700"/>
              <a:buFont typeface="Calibri"/>
              <a:buChar char="○"/>
            </a:pPr>
            <a:r>
              <a:rPr lang="en-US" sz="1700">
                <a:solidFill>
                  <a:schemeClr val="dk2"/>
                </a:solidFill>
                <a:latin typeface="Arial"/>
                <a:ea typeface="Arial"/>
                <a:cs typeface="Arial"/>
                <a:sym typeface="Arial"/>
              </a:rPr>
              <a:t>Undergraduate students within </a:t>
            </a:r>
            <a:r>
              <a:rPr lang="en-US" sz="1700" b="1">
                <a:solidFill>
                  <a:schemeClr val="dk2"/>
                </a:solidFill>
                <a:latin typeface="Arial"/>
                <a:ea typeface="Arial"/>
                <a:cs typeface="Arial"/>
                <a:sym typeface="Arial"/>
              </a:rPr>
              <a:t>20 credit hours </a:t>
            </a:r>
            <a:r>
              <a:rPr lang="en-US" sz="1700">
                <a:solidFill>
                  <a:schemeClr val="dk2"/>
                </a:solidFill>
                <a:latin typeface="Arial"/>
                <a:ea typeface="Arial"/>
                <a:cs typeface="Arial"/>
                <a:sym typeface="Arial"/>
              </a:rPr>
              <a:t>of degree completion</a:t>
            </a:r>
            <a:endParaRPr sz="1700">
              <a:solidFill>
                <a:schemeClr val="dk2"/>
              </a:solidFill>
              <a:latin typeface="Arial"/>
              <a:ea typeface="Arial"/>
              <a:cs typeface="Arial"/>
              <a:sym typeface="Arial"/>
            </a:endParaRPr>
          </a:p>
          <a:p>
            <a:pPr marL="914400" lvl="1" indent="-336550" algn="l" rtl="0">
              <a:lnSpc>
                <a:spcPct val="100000"/>
              </a:lnSpc>
              <a:spcBef>
                <a:spcPts val="0"/>
              </a:spcBef>
              <a:spcAft>
                <a:spcPts val="0"/>
              </a:spcAft>
              <a:buClr>
                <a:schemeClr val="lt2"/>
              </a:buClr>
              <a:buSzPts val="1700"/>
              <a:buFont typeface="Calibri"/>
              <a:buChar char="○"/>
            </a:pPr>
            <a:r>
              <a:rPr lang="en-US" sz="1700">
                <a:solidFill>
                  <a:schemeClr val="dk2"/>
                </a:solidFill>
                <a:latin typeface="Arial"/>
                <a:ea typeface="Arial"/>
                <a:cs typeface="Arial"/>
                <a:sym typeface="Arial"/>
              </a:rPr>
              <a:t>Graduate students (Master’s level only) within </a:t>
            </a:r>
            <a:r>
              <a:rPr lang="en-US" sz="1700" b="1">
                <a:solidFill>
                  <a:schemeClr val="dk2"/>
                </a:solidFill>
                <a:latin typeface="Arial"/>
                <a:ea typeface="Arial"/>
                <a:cs typeface="Arial"/>
                <a:sym typeface="Arial"/>
              </a:rPr>
              <a:t>6 credit hours </a:t>
            </a:r>
            <a:r>
              <a:rPr lang="en-US" sz="1700">
                <a:solidFill>
                  <a:schemeClr val="dk2"/>
                </a:solidFill>
                <a:latin typeface="Arial"/>
                <a:ea typeface="Arial"/>
                <a:cs typeface="Arial"/>
                <a:sym typeface="Arial"/>
              </a:rPr>
              <a:t>of degree completion </a:t>
            </a:r>
            <a:endParaRPr sz="1700"/>
          </a:p>
          <a:p>
            <a:pPr marL="914400" lvl="1" indent="-228600" algn="l" rtl="0">
              <a:lnSpc>
                <a:spcPct val="100000"/>
              </a:lnSpc>
              <a:spcBef>
                <a:spcPts val="0"/>
              </a:spcBef>
              <a:spcAft>
                <a:spcPts val="0"/>
              </a:spcAft>
              <a:buClr>
                <a:schemeClr val="lt2"/>
              </a:buClr>
              <a:buSzPts val="1800"/>
              <a:buFont typeface="Calibri"/>
              <a:buNone/>
            </a:pPr>
            <a:endParaRPr sz="1700">
              <a:solidFill>
                <a:schemeClr val="dk2"/>
              </a:solidFill>
              <a:latin typeface="Arial"/>
              <a:ea typeface="Arial"/>
              <a:cs typeface="Arial"/>
              <a:sym typeface="Arial"/>
            </a:endParaRPr>
          </a:p>
          <a:p>
            <a:pPr marL="45243" lvl="0" indent="0" algn="l" rtl="0">
              <a:lnSpc>
                <a:spcPct val="100000"/>
              </a:lnSpc>
              <a:spcBef>
                <a:spcPts val="0"/>
              </a:spcBef>
              <a:spcAft>
                <a:spcPts val="0"/>
              </a:spcAft>
              <a:buClr>
                <a:schemeClr val="dk1"/>
              </a:buClr>
              <a:buSzPts val="1600"/>
              <a:buFont typeface="Calibri"/>
              <a:buNone/>
            </a:pPr>
            <a:r>
              <a:rPr lang="en-US" sz="1700" i="1">
                <a:solidFill>
                  <a:schemeClr val="dk2"/>
                </a:solidFill>
                <a:latin typeface="Arial"/>
                <a:ea typeface="Arial"/>
                <a:cs typeface="Arial"/>
                <a:sym typeface="Arial"/>
              </a:rPr>
              <a:t>*Remaining degree requirements (undergraduate and graduate) to be completed in the Summer/Fall terms.  Students completing degree requirements in Winter or Spring 202</a:t>
            </a:r>
            <a:r>
              <a:rPr lang="en-US" sz="1700" i="1">
                <a:solidFill>
                  <a:schemeClr val="dk2"/>
                </a:solidFill>
              </a:rPr>
              <a:t>7</a:t>
            </a:r>
            <a:r>
              <a:rPr lang="en-US" sz="1700" i="1">
                <a:solidFill>
                  <a:schemeClr val="dk2"/>
                </a:solidFill>
                <a:latin typeface="Arial"/>
                <a:ea typeface="Arial"/>
                <a:cs typeface="Arial"/>
                <a:sym typeface="Arial"/>
              </a:rPr>
              <a:t> would attend Commencement in May of 202</a:t>
            </a:r>
            <a:r>
              <a:rPr lang="en-US" sz="1700" i="1">
                <a:solidFill>
                  <a:schemeClr val="dk2"/>
                </a:solidFill>
              </a:rPr>
              <a:t>7</a:t>
            </a:r>
            <a:r>
              <a:rPr lang="en-US" sz="1700" i="1">
                <a:solidFill>
                  <a:schemeClr val="dk2"/>
                </a:solidFill>
                <a:latin typeface="Arial"/>
                <a:ea typeface="Arial"/>
                <a:cs typeface="Arial"/>
                <a:sym typeface="Arial"/>
              </a:rPr>
              <a:t>.</a:t>
            </a:r>
            <a:br>
              <a:rPr lang="en-US" sz="1700" b="1">
                <a:solidFill>
                  <a:schemeClr val="dk2"/>
                </a:solidFill>
                <a:latin typeface="Arial"/>
                <a:ea typeface="Arial"/>
                <a:cs typeface="Arial"/>
                <a:sym typeface="Arial"/>
              </a:rPr>
            </a:br>
            <a:endParaRPr sz="1700" b="1">
              <a:solidFill>
                <a:schemeClr val="dk2"/>
              </a:solidFill>
              <a:latin typeface="Arial"/>
              <a:ea typeface="Arial"/>
              <a:cs typeface="Arial"/>
              <a:sym typeface="Arial"/>
            </a:endParaRPr>
          </a:p>
          <a:p>
            <a:pPr marL="45243" lvl="0" indent="0" algn="l" rtl="0">
              <a:lnSpc>
                <a:spcPct val="100000"/>
              </a:lnSpc>
              <a:spcBef>
                <a:spcPts val="0"/>
              </a:spcBef>
              <a:spcAft>
                <a:spcPts val="0"/>
              </a:spcAft>
              <a:buClr>
                <a:schemeClr val="dk1"/>
              </a:buClr>
              <a:buSzPts val="1600"/>
              <a:buFont typeface="Calibri"/>
              <a:buNone/>
            </a:pPr>
            <a:r>
              <a:rPr lang="en-US" sz="1700" b="1" i="1">
                <a:solidFill>
                  <a:schemeClr val="dk2"/>
                </a:solidFill>
                <a:latin typeface="Arial"/>
                <a:ea typeface="Arial"/>
                <a:cs typeface="Arial"/>
                <a:sym typeface="Arial"/>
              </a:rPr>
              <a:t>DEADLINE REMINDER: </a:t>
            </a:r>
            <a:br>
              <a:rPr lang="en-US" sz="1700" u="sng">
                <a:solidFill>
                  <a:schemeClr val="dk2"/>
                </a:solidFill>
                <a:latin typeface="Arial"/>
                <a:ea typeface="Arial"/>
                <a:cs typeface="Arial"/>
                <a:sym typeface="Arial"/>
              </a:rPr>
            </a:br>
            <a:r>
              <a:rPr lang="en-US" sz="1700">
                <a:solidFill>
                  <a:schemeClr val="dk2"/>
                </a:solidFill>
                <a:latin typeface="Arial"/>
                <a:ea typeface="Arial"/>
                <a:cs typeface="Arial"/>
                <a:sym typeface="Arial"/>
              </a:rPr>
              <a:t>*Students with remaining degree requirements must RSVP by February 2</a:t>
            </a:r>
            <a:r>
              <a:rPr lang="en-US" sz="1700">
                <a:solidFill>
                  <a:schemeClr val="dk2"/>
                </a:solidFill>
              </a:rPr>
              <a:t>7</a:t>
            </a:r>
            <a:r>
              <a:rPr lang="en-US" sz="1700">
                <a:solidFill>
                  <a:schemeClr val="dk2"/>
                </a:solidFill>
                <a:latin typeface="Arial"/>
                <a:ea typeface="Arial"/>
                <a:cs typeface="Arial"/>
                <a:sym typeface="Arial"/>
              </a:rPr>
              <a:t>, 202</a:t>
            </a:r>
            <a:r>
              <a:rPr lang="en-US" sz="1700">
                <a:solidFill>
                  <a:schemeClr val="dk2"/>
                </a:solidFill>
              </a:rPr>
              <a:t>6</a:t>
            </a:r>
            <a:r>
              <a:rPr lang="en-US" sz="1700">
                <a:solidFill>
                  <a:schemeClr val="dk2"/>
                </a:solidFill>
                <a:latin typeface="Arial"/>
                <a:ea typeface="Arial"/>
                <a:cs typeface="Arial"/>
                <a:sym typeface="Arial"/>
              </a:rPr>
              <a:t>, to ensure inclusion of their name in the program book.</a:t>
            </a:r>
            <a:endParaRPr sz="1700">
              <a:solidFill>
                <a:schemeClr val="dk2"/>
              </a:solidFill>
              <a:latin typeface="Arial"/>
              <a:ea typeface="Arial"/>
              <a:cs typeface="Arial"/>
              <a:sym typeface="Arial"/>
            </a:endParaRPr>
          </a:p>
        </p:txBody>
      </p:sp>
      <p:sp>
        <p:nvSpPr>
          <p:cNvPr id="230" name="Google Shape;230;p21"/>
          <p:cNvSpPr txBox="1"/>
          <p:nvPr/>
        </p:nvSpPr>
        <p:spPr>
          <a:xfrm>
            <a:off x="277346" y="228600"/>
            <a:ext cx="7647454" cy="411142"/>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3000" b="1" i="0" u="none" strike="noStrike" cap="none">
                <a:solidFill>
                  <a:schemeClr val="dk2"/>
                </a:solidFill>
                <a:latin typeface="Arial"/>
                <a:ea typeface="Arial"/>
                <a:cs typeface="Arial"/>
                <a:sym typeface="Arial"/>
              </a:rPr>
              <a:t>Commencement Participation Eligibility</a:t>
            </a:r>
            <a:endParaRPr sz="3000" b="1" i="0" u="none" strike="noStrike" cap="none">
              <a:solidFill>
                <a:schemeClr val="dk2"/>
              </a:solidFill>
              <a:latin typeface="Arial"/>
              <a:ea typeface="Arial"/>
              <a:cs typeface="Arial"/>
              <a:sym typeface="Arial"/>
            </a:endParaRPr>
          </a:p>
        </p:txBody>
      </p:sp>
      <p:sp>
        <p:nvSpPr>
          <p:cNvPr id="231" name="Google Shape;231;p2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latin typeface="Arial"/>
                <a:ea typeface="Arial"/>
                <a:cs typeface="Arial"/>
                <a:sym typeface="Arial"/>
              </a:rPr>
              <a:t>www.rowan.edu/commencement</a:t>
            </a:r>
            <a:endParaRPr>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9"/>
          <p:cNvSpPr txBox="1"/>
          <p:nvPr/>
        </p:nvSpPr>
        <p:spPr>
          <a:xfrm>
            <a:off x="4586475" y="405575"/>
            <a:ext cx="4404900" cy="15594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600"/>
              </a:spcAft>
              <a:buClr>
                <a:srgbClr val="000000"/>
              </a:buClr>
              <a:buSzPts val="3600"/>
              <a:buFont typeface="Arial"/>
              <a:buNone/>
            </a:pPr>
            <a:r>
              <a:rPr lang="en-US" sz="3000" b="1" i="0" u="none" strike="noStrike" cap="none">
                <a:solidFill>
                  <a:schemeClr val="dk1"/>
                </a:solidFill>
                <a:latin typeface="Arial"/>
                <a:ea typeface="Arial"/>
                <a:cs typeface="Arial"/>
                <a:sym typeface="Arial"/>
              </a:rPr>
              <a:t>Commencement Program</a:t>
            </a:r>
            <a:endParaRPr sz="3000" b="0" i="0" u="sng" strike="noStrike" cap="none">
              <a:solidFill>
                <a:schemeClr val="dk1"/>
              </a:solidFill>
              <a:latin typeface="Arial"/>
              <a:ea typeface="Arial"/>
              <a:cs typeface="Arial"/>
              <a:sym typeface="Arial"/>
            </a:endParaRPr>
          </a:p>
        </p:txBody>
      </p:sp>
      <p:sp>
        <p:nvSpPr>
          <p:cNvPr id="237" name="Google Shape;237;p19"/>
          <p:cNvSpPr txBox="1"/>
          <p:nvPr/>
        </p:nvSpPr>
        <p:spPr>
          <a:xfrm>
            <a:off x="4586487" y="1964979"/>
            <a:ext cx="4658700" cy="6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Arial"/>
                <a:ea typeface="Arial"/>
                <a:cs typeface="Arial"/>
                <a:sym typeface="Arial"/>
              </a:rPr>
              <a:t>Registration Deadline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endParaRPr sz="1600" b="0" i="1" u="none" strike="noStrike" cap="none">
              <a:solidFill>
                <a:schemeClr val="lt2"/>
              </a:solidFill>
              <a:latin typeface="Arial"/>
              <a:ea typeface="Arial"/>
              <a:cs typeface="Arial"/>
              <a:sym typeface="Arial"/>
            </a:endParaRPr>
          </a:p>
        </p:txBody>
      </p:sp>
      <p:sp>
        <p:nvSpPr>
          <p:cNvPr id="238" name="Google Shape;238;p19"/>
          <p:cNvSpPr txBox="1"/>
          <p:nvPr/>
        </p:nvSpPr>
        <p:spPr>
          <a:xfrm>
            <a:off x="4586475" y="1883975"/>
            <a:ext cx="3915600" cy="28614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Complete commencement registration no later than </a:t>
            </a:r>
            <a:r>
              <a:rPr lang="en-US" sz="1700" b="0" i="0" u="none" strike="noStrike" cap="none">
                <a:solidFill>
                  <a:srgbClr val="FF0000"/>
                </a:solidFill>
                <a:latin typeface="Arial"/>
                <a:ea typeface="Arial"/>
                <a:cs typeface="Arial"/>
                <a:sym typeface="Arial"/>
              </a:rPr>
              <a:t>February 2</a:t>
            </a:r>
            <a:r>
              <a:rPr lang="en-US" sz="1700">
                <a:solidFill>
                  <a:srgbClr val="FF0000"/>
                </a:solidFill>
              </a:rPr>
              <a:t>7</a:t>
            </a:r>
            <a:r>
              <a:rPr lang="en-US" sz="1700" b="0" i="0" u="none" strike="noStrike" cap="none">
                <a:solidFill>
                  <a:srgbClr val="FF0000"/>
                </a:solidFill>
                <a:latin typeface="Arial"/>
                <a:ea typeface="Arial"/>
                <a:cs typeface="Arial"/>
                <a:sym typeface="Arial"/>
              </a:rPr>
              <a:t> </a:t>
            </a:r>
            <a:r>
              <a:rPr lang="en-US" sz="1700" b="0" i="0" u="none" strike="noStrike" cap="none">
                <a:solidFill>
                  <a:schemeClr val="dk1"/>
                </a:solidFill>
                <a:latin typeface="Arial"/>
                <a:ea typeface="Arial"/>
                <a:cs typeface="Arial"/>
                <a:sym typeface="Arial"/>
              </a:rPr>
              <a:t>to ensure your name is listed in the Commencement Program!</a:t>
            </a:r>
            <a:endParaRPr sz="1400" b="0" i="0" u="none" strike="noStrike" cap="none">
              <a:solidFill>
                <a:srgbClr val="000000"/>
              </a:solidFill>
              <a:latin typeface="Arial"/>
              <a:ea typeface="Arial"/>
              <a:cs typeface="Arial"/>
              <a:sym typeface="Arial"/>
            </a:endParaRPr>
          </a:p>
        </p:txBody>
      </p:sp>
      <p:pic>
        <p:nvPicPr>
          <p:cNvPr id="239" name="Google Shape;239;p19"/>
          <p:cNvPicPr preferRelativeResize="0"/>
          <p:nvPr/>
        </p:nvPicPr>
        <p:blipFill rotWithShape="1">
          <a:blip r:embed="rId3">
            <a:alphaModFix/>
          </a:blip>
          <a:srcRect l="20235" r="20235"/>
          <a:stretch/>
        </p:blipFill>
        <p:spPr>
          <a:xfrm>
            <a:off x="683406" y="698554"/>
            <a:ext cx="2770340" cy="46822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a:spLocks noGrp="1"/>
          </p:cNvSpPr>
          <p:nvPr>
            <p:ph type="ctrTitle"/>
          </p:nvPr>
        </p:nvSpPr>
        <p:spPr>
          <a:xfrm>
            <a:off x="244443" y="-335701"/>
            <a:ext cx="8781861" cy="2027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US" sz="4800" b="1">
                <a:solidFill>
                  <a:schemeClr val="lt2"/>
                </a:solidFill>
                <a:latin typeface="Arial"/>
                <a:ea typeface="Arial"/>
                <a:cs typeface="Arial"/>
                <a:sym typeface="Arial"/>
              </a:rPr>
            </a:br>
            <a:r>
              <a:rPr lang="en-US" sz="3000" b="1">
                <a:solidFill>
                  <a:schemeClr val="lt2"/>
                </a:solidFill>
                <a:latin typeface="Arial"/>
                <a:ea typeface="Arial"/>
                <a:cs typeface="Arial"/>
                <a:sym typeface="Arial"/>
              </a:rPr>
              <a:t>Commencement &amp; Graduation </a:t>
            </a:r>
            <a:br>
              <a:rPr lang="en-US" sz="3000" b="1">
                <a:solidFill>
                  <a:schemeClr val="lt2"/>
                </a:solidFill>
                <a:latin typeface="Arial"/>
                <a:ea typeface="Arial"/>
                <a:cs typeface="Arial"/>
                <a:sym typeface="Arial"/>
              </a:rPr>
            </a:br>
            <a:r>
              <a:rPr lang="en-US" sz="3000" b="1">
                <a:solidFill>
                  <a:schemeClr val="lt2"/>
                </a:solidFill>
                <a:latin typeface="Arial"/>
                <a:ea typeface="Arial"/>
                <a:cs typeface="Arial"/>
                <a:sym typeface="Arial"/>
              </a:rPr>
              <a:t>Information Session Meeting Agenda </a:t>
            </a:r>
            <a:endParaRPr sz="3000" b="1">
              <a:solidFill>
                <a:schemeClr val="lt2"/>
              </a:solidFill>
              <a:latin typeface="Arial"/>
              <a:ea typeface="Arial"/>
              <a:cs typeface="Arial"/>
              <a:sym typeface="Arial"/>
            </a:endParaRPr>
          </a:p>
        </p:txBody>
      </p:sp>
      <p:sp>
        <p:nvSpPr>
          <p:cNvPr id="75" name="Google Shape;75;p2"/>
          <p:cNvSpPr txBox="1"/>
          <p:nvPr/>
        </p:nvSpPr>
        <p:spPr>
          <a:xfrm>
            <a:off x="561315" y="1519866"/>
            <a:ext cx="8464989" cy="202797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chemeClr val="lt2"/>
                </a:solidFill>
                <a:latin typeface="Arial"/>
                <a:ea typeface="Arial"/>
                <a:cs typeface="Arial"/>
                <a:sym typeface="Arial"/>
              </a:rPr>
              <a:t>Graduation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2000" b="0" i="0" u="none" strike="noStrike" cap="none">
                <a:solidFill>
                  <a:schemeClr val="lt2"/>
                </a:solidFill>
                <a:latin typeface="Arial"/>
                <a:ea typeface="Arial"/>
                <a:cs typeface="Arial"/>
                <a:sym typeface="Arial"/>
              </a:rPr>
              <a:t>Steps to apply to graduate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2000" b="0" i="0" u="none" strike="noStrike" cap="none">
                <a:solidFill>
                  <a:schemeClr val="lt2"/>
                </a:solidFill>
                <a:latin typeface="Arial"/>
                <a:ea typeface="Arial"/>
                <a:cs typeface="Arial"/>
                <a:sym typeface="Arial"/>
              </a:rPr>
              <a:t>Internships, Clinical Practice and finals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2000" b="0" i="0" u="none" strike="noStrike" cap="none">
                <a:solidFill>
                  <a:schemeClr val="lt2"/>
                </a:solidFill>
                <a:latin typeface="Arial"/>
                <a:ea typeface="Arial"/>
                <a:cs typeface="Arial"/>
                <a:sym typeface="Arial"/>
              </a:rPr>
              <a:t>University Honors explained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2000" b="0" i="0" u="none" strike="noStrike" cap="none">
                <a:solidFill>
                  <a:schemeClr val="lt2"/>
                </a:solidFill>
                <a:latin typeface="Arial"/>
                <a:ea typeface="Arial"/>
                <a:cs typeface="Arial"/>
                <a:sym typeface="Arial"/>
              </a:rPr>
              <a:t>How do I get my diploma?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2000" b="1" i="0" u="none" strike="noStrike" cap="none">
              <a:solidFill>
                <a:schemeClr val="lt2"/>
              </a:solidFill>
              <a:latin typeface="Arial"/>
              <a:ea typeface="Arial"/>
              <a:cs typeface="Arial"/>
              <a:sym typeface="Arial"/>
            </a:endParaRPr>
          </a:p>
        </p:txBody>
      </p:sp>
      <p:sp>
        <p:nvSpPr>
          <p:cNvPr id="76" name="Google Shape;76;p2"/>
          <p:cNvSpPr txBox="1"/>
          <p:nvPr/>
        </p:nvSpPr>
        <p:spPr>
          <a:xfrm>
            <a:off x="561315" y="3310158"/>
            <a:ext cx="8464989" cy="202797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chemeClr val="lt2"/>
                </a:solidFill>
                <a:latin typeface="Arial"/>
                <a:ea typeface="Arial"/>
                <a:cs typeface="Arial"/>
                <a:sym typeface="Arial"/>
              </a:rPr>
              <a:t>Commencement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2000" b="0" i="0" u="none" strike="noStrike" cap="none">
                <a:solidFill>
                  <a:schemeClr val="lt2"/>
                </a:solidFill>
                <a:latin typeface="Arial"/>
                <a:ea typeface="Arial"/>
                <a:cs typeface="Arial"/>
                <a:sym typeface="Arial"/>
              </a:rPr>
              <a:t>Schedule Review and what to expect at Commencement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2000" b="0" i="0" u="none" strike="noStrike" cap="none">
                <a:solidFill>
                  <a:schemeClr val="lt2"/>
                </a:solidFill>
                <a:latin typeface="Arial"/>
                <a:ea typeface="Arial"/>
                <a:cs typeface="Arial"/>
                <a:sym typeface="Arial"/>
              </a:rPr>
              <a:t>Participation Eligibility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2000" b="0" i="0" u="none" strike="noStrike" cap="none">
                <a:solidFill>
                  <a:schemeClr val="lt2"/>
                </a:solidFill>
                <a:latin typeface="Arial"/>
                <a:ea typeface="Arial"/>
                <a:cs typeface="Arial"/>
                <a:sym typeface="Arial"/>
              </a:rPr>
              <a:t>Registration &amp; Ticketing</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2000" b="0" i="0" u="none" strike="noStrike" cap="none">
                <a:solidFill>
                  <a:schemeClr val="lt2"/>
                </a:solidFill>
                <a:latin typeface="Arial"/>
                <a:ea typeface="Arial"/>
                <a:cs typeface="Arial"/>
                <a:sym typeface="Arial"/>
              </a:rPr>
              <a:t>Regalia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2000" b="0" i="0" u="none" strike="noStrike" cap="none">
                <a:solidFill>
                  <a:schemeClr val="lt2"/>
                </a:solidFill>
                <a:latin typeface="Arial"/>
                <a:ea typeface="Arial"/>
                <a:cs typeface="Arial"/>
                <a:sym typeface="Arial"/>
              </a:rPr>
              <a:t>Accessibility Services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Char char="•"/>
            </a:pPr>
            <a:r>
              <a:rPr lang="en-US" sz="2000" b="0" i="0" u="none" strike="noStrike" cap="none">
                <a:solidFill>
                  <a:schemeClr val="lt2"/>
                </a:solidFill>
                <a:latin typeface="Arial"/>
                <a:ea typeface="Arial"/>
                <a:cs typeface="Arial"/>
                <a:sym typeface="Arial"/>
              </a:rPr>
              <a:t>Important Dates to Remember </a:t>
            </a:r>
            <a:endParaRPr sz="1400" b="0" i="0" u="none" strike="noStrike" cap="none">
              <a:solidFill>
                <a:srgbClr val="000000"/>
              </a:solidFill>
              <a:latin typeface="Arial"/>
              <a:ea typeface="Arial"/>
              <a:cs typeface="Arial"/>
              <a:sym typeface="Arial"/>
            </a:endParaRPr>
          </a:p>
          <a:p>
            <a:pPr marL="342900" marR="0" lvl="0" indent="-254000" algn="l" rtl="0">
              <a:lnSpc>
                <a:spcPct val="100000"/>
              </a:lnSpc>
              <a:spcBef>
                <a:spcPts val="0"/>
              </a:spcBef>
              <a:spcAft>
                <a:spcPts val="0"/>
              </a:spcAft>
              <a:buClr>
                <a:srgbClr val="000000"/>
              </a:buClr>
              <a:buSzPts val="1400"/>
              <a:buFont typeface="Arial"/>
              <a:buNone/>
            </a:pPr>
            <a:endParaRPr sz="20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2000" b="1" i="0" u="none" strike="noStrike" cap="none">
              <a:solidFill>
                <a:schemeClr val="lt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2"/>
          <p:cNvSpPr txBox="1">
            <a:spLocks noGrp="1"/>
          </p:cNvSpPr>
          <p:nvPr>
            <p:ph type="title"/>
          </p:nvPr>
        </p:nvSpPr>
        <p:spPr>
          <a:xfrm>
            <a:off x="266700" y="228600"/>
            <a:ext cx="8610600" cy="471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a:solidFill>
                  <a:schemeClr val="dk2"/>
                </a:solidFill>
                <a:latin typeface="Arial"/>
                <a:ea typeface="Arial"/>
                <a:cs typeface="Arial"/>
                <a:sym typeface="Arial"/>
              </a:rPr>
              <a:t>Commencement Registration &amp; Ticketing</a:t>
            </a:r>
            <a:br>
              <a:rPr lang="en-US" b="1">
                <a:solidFill>
                  <a:schemeClr val="lt2"/>
                </a:solidFill>
                <a:latin typeface="Arial"/>
                <a:ea typeface="Arial"/>
                <a:cs typeface="Arial"/>
                <a:sym typeface="Arial"/>
              </a:rPr>
            </a:br>
            <a:br>
              <a:rPr lang="en-US" b="1">
                <a:solidFill>
                  <a:schemeClr val="lt2"/>
                </a:solidFill>
                <a:latin typeface="Arial"/>
                <a:ea typeface="Arial"/>
                <a:cs typeface="Arial"/>
                <a:sym typeface="Arial"/>
              </a:rPr>
            </a:br>
            <a:endParaRPr b="1">
              <a:solidFill>
                <a:schemeClr val="lt2"/>
              </a:solidFill>
              <a:latin typeface="Arial"/>
              <a:ea typeface="Arial"/>
              <a:cs typeface="Arial"/>
              <a:sym typeface="Arial"/>
            </a:endParaRPr>
          </a:p>
        </p:txBody>
      </p:sp>
      <p:sp>
        <p:nvSpPr>
          <p:cNvPr id="245" name="Google Shape;245;p22"/>
          <p:cNvSpPr txBox="1">
            <a:spLocks noGrp="1"/>
          </p:cNvSpPr>
          <p:nvPr>
            <p:ph type="body" idx="1"/>
          </p:nvPr>
        </p:nvSpPr>
        <p:spPr>
          <a:xfrm>
            <a:off x="387600" y="1537991"/>
            <a:ext cx="8368800" cy="5520900"/>
          </a:xfrm>
          <a:prstGeom prst="rect">
            <a:avLst/>
          </a:prstGeom>
          <a:noFill/>
          <a:ln>
            <a:noFill/>
          </a:ln>
        </p:spPr>
        <p:txBody>
          <a:bodyPr spcFirstLastPara="1" wrap="square" lIns="0" tIns="0" rIns="0" bIns="0" anchor="t" anchorCtr="0">
            <a:noAutofit/>
          </a:bodyPr>
          <a:lstStyle/>
          <a:p>
            <a:pPr marL="114300" lvl="0" indent="0" algn="l" rtl="0">
              <a:lnSpc>
                <a:spcPct val="100000"/>
              </a:lnSpc>
              <a:spcBef>
                <a:spcPts val="0"/>
              </a:spcBef>
              <a:spcAft>
                <a:spcPts val="0"/>
              </a:spcAft>
              <a:buClr>
                <a:schemeClr val="lt2"/>
              </a:buClr>
              <a:buSzPts val="1800"/>
              <a:buNone/>
            </a:pPr>
            <a:endParaRPr sz="1600">
              <a:solidFill>
                <a:schemeClr val="dk2"/>
              </a:solidFill>
              <a:latin typeface="Arial"/>
              <a:ea typeface="Arial"/>
              <a:cs typeface="Arial"/>
              <a:sym typeface="Arial"/>
            </a:endParaRPr>
          </a:p>
          <a:p>
            <a:pPr marL="457200" lvl="0" indent="-336550" algn="l" rtl="0">
              <a:lnSpc>
                <a:spcPct val="100000"/>
              </a:lnSpc>
              <a:spcBef>
                <a:spcPts val="0"/>
              </a:spcBef>
              <a:spcAft>
                <a:spcPts val="0"/>
              </a:spcAft>
              <a:buClr>
                <a:schemeClr val="lt2"/>
              </a:buClr>
              <a:buSzPts val="1700"/>
              <a:buFont typeface="Arial"/>
              <a:buChar char="●"/>
            </a:pPr>
            <a:r>
              <a:rPr lang="en-US" sz="1700">
                <a:solidFill>
                  <a:schemeClr val="dk2"/>
                </a:solidFill>
                <a:latin typeface="Arial"/>
                <a:ea typeface="Arial"/>
                <a:cs typeface="Arial"/>
                <a:sym typeface="Arial"/>
              </a:rPr>
              <a:t>Visit </a:t>
            </a:r>
            <a:r>
              <a:rPr lang="en-US" sz="1700" b="1" u="sng">
                <a:solidFill>
                  <a:schemeClr val="dk2"/>
                </a:solidFill>
                <a:highlight>
                  <a:srgbClr val="FFFFFF"/>
                </a:highlight>
              </a:rPr>
              <a:t>rowan.tassel.com</a:t>
            </a:r>
            <a:endParaRPr sz="1700" u="sng">
              <a:solidFill>
                <a:schemeClr val="dk2"/>
              </a:solidFill>
              <a:highlight>
                <a:srgbClr val="FFFFFF"/>
              </a:highlight>
              <a:latin typeface="Arial"/>
              <a:ea typeface="Arial"/>
              <a:cs typeface="Arial"/>
              <a:sym typeface="Arial"/>
            </a:endParaRPr>
          </a:p>
          <a:p>
            <a:pPr marL="457200" lvl="0" indent="-336550" algn="l" rtl="0">
              <a:lnSpc>
                <a:spcPct val="100000"/>
              </a:lnSpc>
              <a:spcBef>
                <a:spcPts val="1200"/>
              </a:spcBef>
              <a:spcAft>
                <a:spcPts val="0"/>
              </a:spcAft>
              <a:buClr>
                <a:schemeClr val="lt2"/>
              </a:buClr>
              <a:buSzPts val="1700"/>
              <a:buFont typeface="Arial"/>
              <a:buChar char="●"/>
            </a:pPr>
            <a:r>
              <a:rPr lang="en-US" sz="1700">
                <a:solidFill>
                  <a:schemeClr val="dk2"/>
                </a:solidFill>
                <a:highlight>
                  <a:srgbClr val="FFFFFF"/>
                </a:highlight>
                <a:latin typeface="Arial"/>
                <a:ea typeface="Arial"/>
                <a:cs typeface="Arial"/>
                <a:sym typeface="Arial"/>
              </a:rPr>
              <a:t>Log-in with Rowan credentials to the Tassel graduate homepage, where you will see all ceremonies you are eligible to participate in. </a:t>
            </a:r>
            <a:endParaRPr sz="1700">
              <a:solidFill>
                <a:schemeClr val="dk2"/>
              </a:solidFill>
              <a:highlight>
                <a:srgbClr val="FFFFFF"/>
              </a:highlight>
              <a:latin typeface="Arial"/>
              <a:ea typeface="Arial"/>
              <a:cs typeface="Arial"/>
              <a:sym typeface="Arial"/>
            </a:endParaRPr>
          </a:p>
          <a:p>
            <a:pPr marL="457200" lvl="0" indent="-336550" algn="l" rtl="0">
              <a:lnSpc>
                <a:spcPct val="100000"/>
              </a:lnSpc>
              <a:spcBef>
                <a:spcPts val="1200"/>
              </a:spcBef>
              <a:spcAft>
                <a:spcPts val="0"/>
              </a:spcAft>
              <a:buClr>
                <a:schemeClr val="lt2"/>
              </a:buClr>
              <a:buSzPts val="1700"/>
              <a:buFont typeface="Arial"/>
              <a:buChar char="●"/>
            </a:pPr>
            <a:r>
              <a:rPr lang="en-US" sz="1700">
                <a:solidFill>
                  <a:schemeClr val="dk2"/>
                </a:solidFill>
                <a:highlight>
                  <a:srgbClr val="FFFFFF"/>
                </a:highlight>
                <a:latin typeface="Arial"/>
                <a:ea typeface="Arial"/>
                <a:cs typeface="Arial"/>
                <a:sym typeface="Arial"/>
              </a:rPr>
              <a:t>Complete registration for EACH ceremony you wish to participate in. </a:t>
            </a:r>
            <a:r>
              <a:rPr lang="en-US" sz="1700" i="1">
                <a:solidFill>
                  <a:schemeClr val="dk2"/>
                </a:solidFill>
                <a:highlight>
                  <a:srgbClr val="FFFFFF"/>
                </a:highlight>
                <a:latin typeface="Arial"/>
                <a:ea typeface="Arial"/>
                <a:cs typeface="Arial"/>
                <a:sym typeface="Arial"/>
              </a:rPr>
              <a:t>Completing for one does not register you for all ceremonies.  </a:t>
            </a:r>
            <a:endParaRPr sz="1700" i="1">
              <a:solidFill>
                <a:schemeClr val="dk2"/>
              </a:solidFill>
              <a:highlight>
                <a:srgbClr val="FFFFFF"/>
              </a:highlight>
              <a:latin typeface="Arial"/>
              <a:ea typeface="Arial"/>
              <a:cs typeface="Arial"/>
              <a:sym typeface="Arial"/>
            </a:endParaRPr>
          </a:p>
          <a:p>
            <a:pPr marL="457200" lvl="0" indent="-336550" algn="l" rtl="0">
              <a:lnSpc>
                <a:spcPct val="100000"/>
              </a:lnSpc>
              <a:spcBef>
                <a:spcPts val="1200"/>
              </a:spcBef>
              <a:spcAft>
                <a:spcPts val="0"/>
              </a:spcAft>
              <a:buClr>
                <a:schemeClr val="lt2"/>
              </a:buClr>
              <a:buSzPts val="1700"/>
              <a:buFont typeface="Arial"/>
              <a:buChar char="●"/>
            </a:pPr>
            <a:r>
              <a:rPr lang="en-US" sz="1700">
                <a:solidFill>
                  <a:schemeClr val="dk2"/>
                </a:solidFill>
                <a:highlight>
                  <a:srgbClr val="FFFFFF"/>
                </a:highlight>
                <a:latin typeface="Arial"/>
                <a:ea typeface="Arial"/>
                <a:cs typeface="Arial"/>
                <a:sym typeface="Arial"/>
              </a:rPr>
              <a:t>VERIFY ALL INFORMATION!</a:t>
            </a:r>
            <a:endParaRPr sz="1700">
              <a:solidFill>
                <a:schemeClr val="dk2"/>
              </a:solidFill>
              <a:highlight>
                <a:srgbClr val="FFFFFF"/>
              </a:highlight>
              <a:latin typeface="Arial"/>
              <a:ea typeface="Arial"/>
              <a:cs typeface="Arial"/>
              <a:sym typeface="Arial"/>
            </a:endParaRPr>
          </a:p>
          <a:p>
            <a:pPr marL="914400" lvl="1" indent="-336550" algn="l" rtl="0">
              <a:lnSpc>
                <a:spcPct val="100000"/>
              </a:lnSpc>
              <a:spcBef>
                <a:spcPts val="0"/>
              </a:spcBef>
              <a:spcAft>
                <a:spcPts val="0"/>
              </a:spcAft>
              <a:buClr>
                <a:schemeClr val="lt2"/>
              </a:buClr>
              <a:buSzPts val="1700"/>
              <a:buFont typeface="Arial"/>
              <a:buChar char="●"/>
            </a:pPr>
            <a:r>
              <a:rPr lang="en-US" sz="1700">
                <a:solidFill>
                  <a:schemeClr val="dk2"/>
                </a:solidFill>
                <a:highlight>
                  <a:srgbClr val="FFFFFF"/>
                </a:highlight>
                <a:latin typeface="Arial"/>
                <a:ea typeface="Arial"/>
                <a:cs typeface="Arial"/>
                <a:sym typeface="Arial"/>
              </a:rPr>
              <a:t>Name, degree, college and phonetic spelling of name.</a:t>
            </a:r>
            <a:endParaRPr sz="1700"/>
          </a:p>
          <a:p>
            <a:pPr marL="457200" lvl="0" indent="-336550" algn="l" rtl="0">
              <a:lnSpc>
                <a:spcPct val="100000"/>
              </a:lnSpc>
              <a:spcBef>
                <a:spcPts val="1200"/>
              </a:spcBef>
              <a:spcAft>
                <a:spcPts val="0"/>
              </a:spcAft>
              <a:buClr>
                <a:schemeClr val="lt2"/>
              </a:buClr>
              <a:buSzPts val="1700"/>
              <a:buFont typeface="Arial"/>
              <a:buChar char="●"/>
            </a:pPr>
            <a:r>
              <a:rPr lang="en-US" sz="1700">
                <a:solidFill>
                  <a:schemeClr val="dk2"/>
                </a:solidFill>
                <a:highlight>
                  <a:srgbClr val="FFFFFF"/>
                </a:highlight>
                <a:latin typeface="Arial"/>
                <a:ea typeface="Arial"/>
                <a:cs typeface="Arial"/>
                <a:sym typeface="Arial"/>
              </a:rPr>
              <a:t>Share ceremony information with your guests!</a:t>
            </a:r>
            <a:endParaRPr sz="1700"/>
          </a:p>
          <a:p>
            <a:pPr marL="457200" lvl="0" indent="-336550" algn="l" rtl="0">
              <a:lnSpc>
                <a:spcPct val="100000"/>
              </a:lnSpc>
              <a:spcBef>
                <a:spcPts val="1200"/>
              </a:spcBef>
              <a:spcAft>
                <a:spcPts val="0"/>
              </a:spcAft>
              <a:buClr>
                <a:schemeClr val="lt2"/>
              </a:buClr>
              <a:buSzPts val="1700"/>
              <a:buFont typeface="Arial"/>
              <a:buChar char="●"/>
            </a:pPr>
            <a:r>
              <a:rPr lang="en-US" sz="1700">
                <a:solidFill>
                  <a:schemeClr val="dk2"/>
                </a:solidFill>
                <a:highlight>
                  <a:srgbClr val="FFFFFF"/>
                </a:highlight>
                <a:latin typeface="Arial"/>
                <a:ea typeface="Arial"/>
                <a:cs typeface="Arial"/>
                <a:sym typeface="Arial"/>
              </a:rPr>
              <a:t>Email tickets to guests or download and print</a:t>
            </a:r>
            <a:endParaRPr sz="1700">
              <a:solidFill>
                <a:schemeClr val="dk2"/>
              </a:solidFill>
              <a:highlight>
                <a:srgbClr val="FFFFFF"/>
              </a:highlight>
              <a:latin typeface="Arial"/>
              <a:ea typeface="Arial"/>
              <a:cs typeface="Arial"/>
              <a:sym typeface="Arial"/>
            </a:endParaRPr>
          </a:p>
        </p:txBody>
      </p:sp>
      <p:sp>
        <p:nvSpPr>
          <p:cNvPr id="246" name="Google Shape;246;p2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latin typeface="Arial"/>
                <a:ea typeface="Arial"/>
                <a:cs typeface="Arial"/>
                <a:sym typeface="Arial"/>
              </a:rPr>
              <a:t>www.rowan.edu/commencement</a:t>
            </a:r>
            <a:endParaRPr>
              <a:latin typeface="Arial"/>
              <a:ea typeface="Arial"/>
              <a:cs typeface="Arial"/>
              <a:sym typeface="Arial"/>
            </a:endParaRPr>
          </a:p>
        </p:txBody>
      </p:sp>
      <p:sp>
        <p:nvSpPr>
          <p:cNvPr id="247" name="Google Shape;247;p22"/>
          <p:cNvSpPr txBox="1"/>
          <p:nvPr/>
        </p:nvSpPr>
        <p:spPr>
          <a:xfrm>
            <a:off x="4263284" y="5814777"/>
            <a:ext cx="50259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1700" b="1" i="1" u="none" strike="noStrike" cap="none">
                <a:solidFill>
                  <a:srgbClr val="FF0000"/>
                </a:solidFill>
                <a:latin typeface="Arial"/>
                <a:ea typeface="Arial"/>
                <a:cs typeface="Arial"/>
                <a:sym typeface="Arial"/>
              </a:rPr>
              <a:t>Deadline to register and claim guest tickets– April </a:t>
            </a:r>
            <a:r>
              <a:rPr lang="en-US" sz="1700" b="1" i="1">
                <a:solidFill>
                  <a:srgbClr val="FF0000"/>
                </a:solidFill>
              </a:rPr>
              <a:t>1</a:t>
            </a:r>
            <a:r>
              <a:rPr lang="en-US" sz="1700" b="1" i="1" u="none" strike="noStrike" cap="none">
                <a:solidFill>
                  <a:srgbClr val="FF0000"/>
                </a:solidFill>
                <a:latin typeface="Arial"/>
                <a:ea typeface="Arial"/>
                <a:cs typeface="Arial"/>
                <a:sym typeface="Arial"/>
              </a:rPr>
              <a:t>, 202</a:t>
            </a:r>
            <a:r>
              <a:rPr lang="en-US" sz="1700" b="1" i="1">
                <a:solidFill>
                  <a:srgbClr val="FF0000"/>
                </a:solidFill>
              </a:rPr>
              <a:t>6</a:t>
            </a:r>
            <a:endParaRPr sz="1700" b="1" i="1" u="none" strike="noStrike" cap="none">
              <a:solidFill>
                <a:srgbClr val="000000"/>
              </a:solidFill>
              <a:latin typeface="Arial"/>
              <a:ea typeface="Arial"/>
              <a:cs typeface="Arial"/>
              <a:sym typeface="Arial"/>
            </a:endParaRPr>
          </a:p>
        </p:txBody>
      </p:sp>
      <p:sp>
        <p:nvSpPr>
          <p:cNvPr id="248" name="Google Shape;248;p22"/>
          <p:cNvSpPr txBox="1"/>
          <p:nvPr/>
        </p:nvSpPr>
        <p:spPr>
          <a:xfrm>
            <a:off x="245918" y="760562"/>
            <a:ext cx="4572000"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2"/>
                </a:solidFill>
                <a:latin typeface="Arial"/>
                <a:ea typeface="Arial"/>
                <a:cs typeface="Arial"/>
                <a:sym typeface="Arial"/>
              </a:rPr>
              <a:t>Registration &amp; Ticketing Process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2"/>
                </a:solidFill>
                <a:latin typeface="Arial"/>
                <a:ea typeface="Arial"/>
                <a:cs typeface="Arial"/>
                <a:sym typeface="Arial"/>
              </a:rPr>
              <a:t>Overview</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934954e322_0_0"/>
          <p:cNvSpPr txBox="1">
            <a:spLocks noGrp="1"/>
          </p:cNvSpPr>
          <p:nvPr>
            <p:ph type="title"/>
          </p:nvPr>
        </p:nvSpPr>
        <p:spPr>
          <a:xfrm>
            <a:off x="304800" y="228600"/>
            <a:ext cx="8610600" cy="609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1400"/>
              <a:buFont typeface="Arial"/>
              <a:buNone/>
            </a:pPr>
            <a:r>
              <a:rPr lang="en-US" sz="3000" b="1">
                <a:latin typeface="Arial"/>
                <a:ea typeface="Arial"/>
                <a:cs typeface="Arial"/>
                <a:sym typeface="Arial"/>
              </a:rPr>
              <a:t>Commencement Registration &amp; Ticketing</a:t>
            </a:r>
            <a:br>
              <a:rPr lang="en-US" sz="1400" b="1">
                <a:solidFill>
                  <a:schemeClr val="lt2"/>
                </a:solidFill>
                <a:latin typeface="Arial"/>
                <a:ea typeface="Arial"/>
                <a:cs typeface="Arial"/>
                <a:sym typeface="Arial"/>
              </a:rPr>
            </a:br>
            <a:br>
              <a:rPr lang="en-US" sz="1400" b="1">
                <a:solidFill>
                  <a:schemeClr val="lt2"/>
                </a:solidFill>
                <a:latin typeface="Arial"/>
                <a:ea typeface="Arial"/>
                <a:cs typeface="Arial"/>
                <a:sym typeface="Arial"/>
              </a:rPr>
            </a:br>
            <a:endParaRPr sz="1400" b="1">
              <a:solidFill>
                <a:schemeClr val="lt2"/>
              </a:solidFill>
              <a:latin typeface="Arial"/>
              <a:ea typeface="Arial"/>
              <a:cs typeface="Arial"/>
              <a:sym typeface="Arial"/>
            </a:endParaRPr>
          </a:p>
          <a:p>
            <a:pPr marL="0" lvl="0" indent="0" algn="l" rtl="0">
              <a:spcBef>
                <a:spcPts val="0"/>
              </a:spcBef>
              <a:spcAft>
                <a:spcPts val="0"/>
              </a:spcAft>
              <a:buNone/>
            </a:pPr>
            <a:endParaRPr/>
          </a:p>
        </p:txBody>
      </p:sp>
      <p:sp>
        <p:nvSpPr>
          <p:cNvPr id="255" name="Google Shape;255;g3934954e322_0_0"/>
          <p:cNvSpPr txBox="1">
            <a:spLocks noGrp="1"/>
          </p:cNvSpPr>
          <p:nvPr>
            <p:ph type="body" idx="1"/>
          </p:nvPr>
        </p:nvSpPr>
        <p:spPr>
          <a:xfrm>
            <a:off x="304800" y="990600"/>
            <a:ext cx="8610600" cy="4724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800" b="1" i="1"/>
              <a:t>Registration &amp; Ticketing Process</a:t>
            </a:r>
            <a:endParaRPr sz="1400">
              <a:solidFill>
                <a:srgbClr val="000000"/>
              </a:solidFill>
            </a:endParaRPr>
          </a:p>
          <a:p>
            <a:pPr marL="0" lvl="0" indent="0" algn="l" rtl="0">
              <a:spcBef>
                <a:spcPts val="0"/>
              </a:spcBef>
              <a:spcAft>
                <a:spcPts val="0"/>
              </a:spcAft>
              <a:buNone/>
            </a:pPr>
            <a:r>
              <a:rPr lang="en-US" sz="1600" i="1"/>
              <a:t>Instructional Video</a:t>
            </a:r>
            <a:endParaRPr sz="1600" i="1"/>
          </a:p>
          <a:p>
            <a:pPr marL="0" lvl="0" indent="0" algn="l" rtl="0">
              <a:spcBef>
                <a:spcPts val="0"/>
              </a:spcBef>
              <a:spcAft>
                <a:spcPts val="0"/>
              </a:spcAft>
              <a:buNone/>
            </a:pPr>
            <a:endParaRPr sz="1600" i="1"/>
          </a:p>
        </p:txBody>
      </p:sp>
      <p:sp>
        <p:nvSpPr>
          <p:cNvPr id="256" name="Google Shape;256;g3934954e322_0_0"/>
          <p:cNvSpPr txBox="1"/>
          <p:nvPr/>
        </p:nvSpPr>
        <p:spPr>
          <a:xfrm>
            <a:off x="1860100" y="2652750"/>
            <a:ext cx="5274300" cy="193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u="sng">
                <a:solidFill>
                  <a:schemeClr val="hlink"/>
                </a:solidFill>
                <a:hlinkClick r:id="rId3"/>
              </a:rPr>
              <a:t>Commencement Registration Instructional Video</a:t>
            </a:r>
            <a:endParaRPr sz="30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16"/>
          <p:cNvSpPr/>
          <p:nvPr/>
        </p:nvSpPr>
        <p:spPr>
          <a:xfrm>
            <a:off x="2286"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2" name="Google Shape;262;p16"/>
          <p:cNvSpPr/>
          <p:nvPr/>
        </p:nvSpPr>
        <p:spPr>
          <a:xfrm>
            <a:off x="0" y="0"/>
            <a:ext cx="3125454"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3" name="Google Shape;263;p16"/>
          <p:cNvSpPr txBox="1">
            <a:spLocks noGrp="1"/>
          </p:cNvSpPr>
          <p:nvPr>
            <p:ph type="title"/>
          </p:nvPr>
        </p:nvSpPr>
        <p:spPr>
          <a:xfrm>
            <a:off x="240800" y="1131325"/>
            <a:ext cx="2567400" cy="44613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400"/>
              <a:buNone/>
            </a:pPr>
            <a:r>
              <a:rPr lang="en-US" b="1">
                <a:solidFill>
                  <a:srgbClr val="FFFFFF"/>
                </a:solidFill>
                <a:latin typeface="Arial"/>
                <a:ea typeface="Arial"/>
                <a:cs typeface="Arial"/>
                <a:sym typeface="Arial"/>
              </a:rPr>
              <a:t>College Ceremony</a:t>
            </a:r>
            <a:endParaRPr b="1">
              <a:solidFill>
                <a:srgbClr val="FFFFFF"/>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a:solidFill>
                  <a:srgbClr val="FFFFFF"/>
                </a:solidFill>
                <a:latin typeface="Arial"/>
                <a:ea typeface="Arial"/>
                <a:cs typeface="Arial"/>
                <a:sym typeface="Arial"/>
              </a:rPr>
              <a:t>Guest Ticket </a:t>
            </a:r>
            <a:endParaRPr b="1">
              <a:solidFill>
                <a:srgbClr val="FFFFFF"/>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a:solidFill>
                  <a:srgbClr val="FFFFFF"/>
                </a:solidFill>
                <a:latin typeface="Arial"/>
                <a:ea typeface="Arial"/>
                <a:cs typeface="Arial"/>
                <a:sym typeface="Arial"/>
              </a:rPr>
              <a:t>Information </a:t>
            </a:r>
            <a:br>
              <a:rPr lang="en-US" b="1">
                <a:solidFill>
                  <a:srgbClr val="FFFFFF"/>
                </a:solidFill>
                <a:latin typeface="Arial"/>
                <a:ea typeface="Arial"/>
                <a:cs typeface="Arial"/>
                <a:sym typeface="Arial"/>
              </a:rPr>
            </a:br>
            <a:endParaRPr b="1" i="1">
              <a:solidFill>
                <a:srgbClr val="FFFFFF"/>
              </a:solidFill>
              <a:latin typeface="Arial"/>
              <a:ea typeface="Arial"/>
              <a:cs typeface="Arial"/>
              <a:sym typeface="Arial"/>
            </a:endParaRPr>
          </a:p>
        </p:txBody>
      </p:sp>
      <p:sp>
        <p:nvSpPr>
          <p:cNvPr id="264" name="Google Shape;264;p16"/>
          <p:cNvSpPr/>
          <p:nvPr/>
        </p:nvSpPr>
        <p:spPr>
          <a:xfrm rot="10800000" flipH="1">
            <a:off x="5662801" y="2455479"/>
            <a:ext cx="3062575"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5" name="Google Shape;265;p16"/>
          <p:cNvSpPr txBox="1">
            <a:spLocks noGrp="1"/>
          </p:cNvSpPr>
          <p:nvPr>
            <p:ph type="body" idx="1"/>
          </p:nvPr>
        </p:nvSpPr>
        <p:spPr>
          <a:xfrm>
            <a:off x="3216825" y="145200"/>
            <a:ext cx="5620500" cy="5585700"/>
          </a:xfrm>
          <a:prstGeom prst="rect">
            <a:avLst/>
          </a:prstGeom>
          <a:noFill/>
          <a:ln>
            <a:noFill/>
          </a:ln>
        </p:spPr>
        <p:txBody>
          <a:bodyPr spcFirstLastPara="1" wrap="square" lIns="0" tIns="0" rIns="0" bIns="0" anchor="ctr" anchorCtr="0">
            <a:normAutofit/>
          </a:bodyPr>
          <a:lstStyle/>
          <a:p>
            <a:pPr marL="457200" lvl="0" indent="-330200" algn="l" rtl="0">
              <a:lnSpc>
                <a:spcPct val="90000"/>
              </a:lnSpc>
              <a:spcBef>
                <a:spcPts val="0"/>
              </a:spcBef>
              <a:spcAft>
                <a:spcPts val="0"/>
              </a:spcAft>
              <a:buSzPts val="1600"/>
              <a:buFont typeface="Arial"/>
              <a:buChar char="●"/>
            </a:pPr>
            <a:r>
              <a:rPr lang="en-US" sz="1600">
                <a:latin typeface="Arial"/>
                <a:ea typeface="Arial"/>
                <a:cs typeface="Arial"/>
                <a:sym typeface="Arial"/>
              </a:rPr>
              <a:t>All ceremonies are ticketed. Each ceremony in Wackar Stadium receives: </a:t>
            </a:r>
            <a:endParaRPr sz="1600">
              <a:latin typeface="Arial"/>
              <a:ea typeface="Arial"/>
              <a:cs typeface="Arial"/>
              <a:sym typeface="Arial"/>
            </a:endParaRPr>
          </a:p>
          <a:p>
            <a:pPr marL="914400" lvl="1" indent="-330200" algn="l" rtl="0">
              <a:lnSpc>
                <a:spcPct val="90000"/>
              </a:lnSpc>
              <a:spcBef>
                <a:spcPts val="0"/>
              </a:spcBef>
              <a:spcAft>
                <a:spcPts val="0"/>
              </a:spcAft>
              <a:buSzPts val="1600"/>
              <a:buFont typeface="Arial"/>
              <a:buChar char="○"/>
            </a:pPr>
            <a:r>
              <a:rPr lang="en-US" sz="1600">
                <a:latin typeface="Arial"/>
                <a:ea typeface="Arial"/>
                <a:cs typeface="Arial"/>
                <a:sym typeface="Arial"/>
              </a:rPr>
              <a:t>All-Weather tickets (2 per graduate) </a:t>
            </a:r>
            <a:endParaRPr sz="1600"/>
          </a:p>
          <a:p>
            <a:pPr marL="914400" lvl="1" indent="-330200" algn="l" rtl="0">
              <a:lnSpc>
                <a:spcPct val="90000"/>
              </a:lnSpc>
              <a:spcBef>
                <a:spcPts val="0"/>
              </a:spcBef>
              <a:spcAft>
                <a:spcPts val="0"/>
              </a:spcAft>
              <a:buSzPts val="1600"/>
              <a:buFont typeface="Arial"/>
              <a:buChar char="○"/>
            </a:pPr>
            <a:r>
              <a:rPr lang="en-US" sz="1600">
                <a:latin typeface="Arial"/>
                <a:ea typeface="Arial"/>
                <a:cs typeface="Arial"/>
                <a:sym typeface="Arial"/>
              </a:rPr>
              <a:t>Stadium-Only tickets (4 per graduate)</a:t>
            </a:r>
            <a:endParaRPr sz="1600">
              <a:latin typeface="Arial"/>
              <a:ea typeface="Arial"/>
              <a:cs typeface="Arial"/>
              <a:sym typeface="Arial"/>
            </a:endParaRPr>
          </a:p>
          <a:p>
            <a:pPr marL="457200" lvl="0" indent="0" algn="l" rtl="0">
              <a:lnSpc>
                <a:spcPct val="90000"/>
              </a:lnSpc>
              <a:spcBef>
                <a:spcPts val="0"/>
              </a:spcBef>
              <a:spcAft>
                <a:spcPts val="0"/>
              </a:spcAft>
              <a:buNone/>
            </a:pPr>
            <a:endParaRPr sz="1600"/>
          </a:p>
          <a:p>
            <a:pPr marL="457200" lvl="0" indent="-330200" algn="l" rtl="0">
              <a:lnSpc>
                <a:spcPct val="90000"/>
              </a:lnSpc>
              <a:spcBef>
                <a:spcPts val="0"/>
              </a:spcBef>
              <a:spcAft>
                <a:spcPts val="0"/>
              </a:spcAft>
              <a:buSzPts val="1600"/>
              <a:buFont typeface="Arial"/>
              <a:buChar char="●"/>
            </a:pPr>
            <a:r>
              <a:rPr lang="en-US" sz="1600">
                <a:latin typeface="Arial"/>
                <a:ea typeface="Arial"/>
                <a:cs typeface="Arial"/>
                <a:sym typeface="Arial"/>
              </a:rPr>
              <a:t>Don’t delay! Tickets must be secured by April </a:t>
            </a:r>
            <a:r>
              <a:rPr lang="en-US" sz="1600"/>
              <a:t>1</a:t>
            </a:r>
            <a:r>
              <a:rPr lang="en-US" sz="1600">
                <a:latin typeface="Arial"/>
                <a:ea typeface="Arial"/>
                <a:cs typeface="Arial"/>
                <a:sym typeface="Arial"/>
              </a:rPr>
              <a:t>, 202</a:t>
            </a:r>
            <a:r>
              <a:rPr lang="en-US" sz="1600"/>
              <a:t>6</a:t>
            </a:r>
            <a:r>
              <a:rPr lang="en-US" sz="1600">
                <a:latin typeface="Arial"/>
                <a:ea typeface="Arial"/>
                <a:cs typeface="Arial"/>
                <a:sym typeface="Arial"/>
              </a:rPr>
              <a:t> at 12 p.m. After the deadline, additional tickets may become available on a first come, first served distribution.</a:t>
            </a:r>
            <a:endParaRPr sz="1600"/>
          </a:p>
          <a:p>
            <a:pPr marL="742950" lvl="1" indent="-273050" algn="l" rtl="0">
              <a:lnSpc>
                <a:spcPct val="90000"/>
              </a:lnSpc>
              <a:spcBef>
                <a:spcPts val="960"/>
              </a:spcBef>
              <a:spcAft>
                <a:spcPts val="0"/>
              </a:spcAft>
              <a:buClr>
                <a:schemeClr val="lt2"/>
              </a:buClr>
              <a:buSzPts val="1600"/>
              <a:buFont typeface="Arial"/>
              <a:buChar char="○"/>
            </a:pPr>
            <a:r>
              <a:rPr lang="en-US" sz="1600" b="0" i="0" u="none" strike="noStrike">
                <a:latin typeface="Arial"/>
                <a:ea typeface="Arial"/>
                <a:cs typeface="Arial"/>
                <a:sym typeface="Arial"/>
              </a:rPr>
              <a:t>If there are tickets remaining for a ceremony, </a:t>
            </a:r>
            <a:r>
              <a:rPr lang="en-US" sz="1600" b="0" i="0" u="sng">
                <a:latin typeface="Arial"/>
                <a:ea typeface="Arial"/>
                <a:cs typeface="Arial"/>
                <a:sym typeface="Arial"/>
              </a:rPr>
              <a:t>registered</a:t>
            </a:r>
            <a:r>
              <a:rPr lang="en-US" sz="1600" b="0" i="0" u="none" strike="noStrike">
                <a:latin typeface="Arial"/>
                <a:ea typeface="Arial"/>
                <a:cs typeface="Arial"/>
                <a:sym typeface="Arial"/>
              </a:rPr>
              <a:t> graduates will receive an email notification on April </a:t>
            </a:r>
            <a:r>
              <a:rPr lang="en-US" sz="1600"/>
              <a:t>6</a:t>
            </a:r>
            <a:r>
              <a:rPr lang="en-US" sz="1600" b="0" i="0" u="none" strike="noStrike">
                <a:latin typeface="Arial"/>
                <a:ea typeface="Arial"/>
                <a:cs typeface="Arial"/>
                <a:sym typeface="Arial"/>
              </a:rPr>
              <a:t>, 202</a:t>
            </a:r>
            <a:r>
              <a:rPr lang="en-US" sz="1600"/>
              <a:t>6</a:t>
            </a:r>
            <a:r>
              <a:rPr lang="en-US" sz="1600" b="0" i="0" u="none" strike="noStrike">
                <a:latin typeface="Arial"/>
                <a:ea typeface="Arial"/>
                <a:cs typeface="Arial"/>
                <a:sym typeface="Arial"/>
              </a:rPr>
              <a:t> between 12pm and 1pm with information on how to secure additional tickets.</a:t>
            </a:r>
            <a:br>
              <a:rPr lang="en-US" sz="1600"/>
            </a:br>
            <a:r>
              <a:rPr lang="en-US" sz="1600" b="0" i="0" u="none" strike="noStrike">
                <a:latin typeface="Arial"/>
                <a:ea typeface="Arial"/>
                <a:cs typeface="Arial"/>
                <a:sym typeface="Arial"/>
              </a:rPr>
              <a:t> </a:t>
            </a:r>
            <a:endParaRPr sz="1600"/>
          </a:p>
          <a:p>
            <a:pPr marL="457200" lvl="0" indent="-330200" algn="l" rtl="0">
              <a:lnSpc>
                <a:spcPct val="90000"/>
              </a:lnSpc>
              <a:spcBef>
                <a:spcPts val="0"/>
              </a:spcBef>
              <a:spcAft>
                <a:spcPts val="0"/>
              </a:spcAft>
              <a:buSzPts val="1600"/>
              <a:buFont typeface="Arial"/>
              <a:buChar char="●"/>
            </a:pPr>
            <a:r>
              <a:rPr lang="en-US" sz="1600" b="0" i="0" u="none" strike="noStrike">
                <a:latin typeface="Arial"/>
                <a:ea typeface="Arial"/>
                <a:cs typeface="Arial"/>
                <a:sym typeface="Arial"/>
              </a:rPr>
              <a:t>Digital and printed tickets will be accepted at gate entrances. </a:t>
            </a:r>
            <a:endParaRPr sz="1600">
              <a:latin typeface="Arial"/>
              <a:ea typeface="Arial"/>
              <a:cs typeface="Arial"/>
              <a:sym typeface="Arial"/>
            </a:endParaRPr>
          </a:p>
          <a:p>
            <a:pPr marL="457200" lvl="0" indent="-330200" algn="l" rtl="0">
              <a:lnSpc>
                <a:spcPct val="90000"/>
              </a:lnSpc>
              <a:spcBef>
                <a:spcPts val="1200"/>
              </a:spcBef>
              <a:spcAft>
                <a:spcPts val="0"/>
              </a:spcAft>
              <a:buClr>
                <a:schemeClr val="lt2"/>
              </a:buClr>
              <a:buSzPts val="1600"/>
              <a:buFont typeface="Arial"/>
              <a:buChar char="●"/>
            </a:pPr>
            <a:r>
              <a:rPr lang="en-US" sz="1600" b="0" i="0" u="none" strike="noStrike">
                <a:latin typeface="Arial"/>
                <a:ea typeface="Arial"/>
                <a:cs typeface="Arial"/>
                <a:sym typeface="Arial"/>
              </a:rPr>
              <a:t>Only graduates and ticketed guests will be permitted inside of the venue </a:t>
            </a:r>
            <a:endParaRPr sz="1600"/>
          </a:p>
          <a:p>
            <a:pPr marL="457200" lvl="0" indent="-330200" algn="l" rtl="0">
              <a:lnSpc>
                <a:spcPct val="90000"/>
              </a:lnSpc>
              <a:spcBef>
                <a:spcPts val="1200"/>
              </a:spcBef>
              <a:spcAft>
                <a:spcPts val="600"/>
              </a:spcAft>
              <a:buClr>
                <a:schemeClr val="lt2"/>
              </a:buClr>
              <a:buSzPts val="1600"/>
              <a:buFont typeface="Arial"/>
              <a:buChar char="●"/>
            </a:pPr>
            <a:r>
              <a:rPr lang="en-US" sz="1600" i="1">
                <a:latin typeface="Arial"/>
                <a:ea typeface="Arial"/>
                <a:cs typeface="Arial"/>
                <a:sym typeface="Arial"/>
              </a:rPr>
              <a:t>All ceremonies will be live streamed on the Rowan University YouTube channel.  Links will be provided on the commencement website in the days prior to the ceremony. </a:t>
            </a:r>
            <a:endParaRPr sz="1600"/>
          </a:p>
        </p:txBody>
      </p:sp>
      <p:sp>
        <p:nvSpPr>
          <p:cNvPr id="266" name="Google Shape;266;p16"/>
          <p:cNvSpPr txBox="1">
            <a:spLocks noGrp="1"/>
          </p:cNvSpPr>
          <p:nvPr>
            <p:ph type="ftr" idx="11"/>
          </p:nvPr>
        </p:nvSpPr>
        <p:spPr>
          <a:xfrm>
            <a:off x="3028950" y="6356350"/>
            <a:ext cx="3938380" cy="365125"/>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600"/>
              </a:spcAft>
              <a:buSzPts val="1400"/>
              <a:buNone/>
            </a:pPr>
            <a:r>
              <a:rPr lang="en-US">
                <a:latin typeface="Arial"/>
                <a:ea typeface="Arial"/>
                <a:cs typeface="Arial"/>
                <a:sym typeface="Arial"/>
              </a:rPr>
              <a:t>www.rowan.edu/commencement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p17"/>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2" name="Google Shape;272;p17"/>
          <p:cNvSpPr txBox="1">
            <a:spLocks noGrp="1"/>
          </p:cNvSpPr>
          <p:nvPr>
            <p:ph type="title"/>
          </p:nvPr>
        </p:nvSpPr>
        <p:spPr>
          <a:xfrm>
            <a:off x="480050" y="345800"/>
            <a:ext cx="3869400" cy="13257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400"/>
              <a:buNone/>
            </a:pPr>
            <a:r>
              <a:rPr lang="en-US" b="1">
                <a:latin typeface="Arial"/>
                <a:ea typeface="Arial"/>
                <a:cs typeface="Arial"/>
                <a:sym typeface="Arial"/>
              </a:rPr>
              <a:t>Photography</a:t>
            </a:r>
            <a:endParaRPr/>
          </a:p>
        </p:txBody>
      </p:sp>
      <p:sp>
        <p:nvSpPr>
          <p:cNvPr id="273" name="Google Shape;273;p17"/>
          <p:cNvSpPr txBox="1">
            <a:spLocks noGrp="1"/>
          </p:cNvSpPr>
          <p:nvPr>
            <p:ph type="body" idx="1"/>
          </p:nvPr>
        </p:nvSpPr>
        <p:spPr>
          <a:xfrm>
            <a:off x="356775" y="1671375"/>
            <a:ext cx="3700200" cy="4920000"/>
          </a:xfrm>
          <a:prstGeom prst="rect">
            <a:avLst/>
          </a:prstGeom>
          <a:noFill/>
          <a:ln>
            <a:noFill/>
          </a:ln>
        </p:spPr>
        <p:txBody>
          <a:bodyPr spcFirstLastPara="1" wrap="square" lIns="0" tIns="0" rIns="0" bIns="0" anchor="t" anchorCtr="0">
            <a:normAutofit/>
          </a:bodyPr>
          <a:lstStyle/>
          <a:p>
            <a:pPr marL="225425" lvl="0" indent="-193675" algn="l" rtl="0">
              <a:lnSpc>
                <a:spcPct val="90000"/>
              </a:lnSpc>
              <a:spcBef>
                <a:spcPts val="400"/>
              </a:spcBef>
              <a:spcAft>
                <a:spcPts val="0"/>
              </a:spcAft>
              <a:buClr>
                <a:schemeClr val="lt2"/>
              </a:buClr>
              <a:buSzPts val="1700"/>
              <a:buFont typeface="Arial"/>
              <a:buChar char="•"/>
            </a:pPr>
            <a:r>
              <a:rPr lang="en-US" sz="1700">
                <a:latin typeface="Arial"/>
                <a:ea typeface="Arial"/>
                <a:cs typeface="Arial"/>
                <a:sym typeface="Arial"/>
              </a:rPr>
              <a:t>GradImages, our professional photographer, will capture moments in and around the ceremony and most importantly, as each graduate crosses the stage. </a:t>
            </a:r>
            <a:endParaRPr sz="1700"/>
          </a:p>
          <a:p>
            <a:pPr marL="225425" lvl="0" indent="-98425" algn="l" rtl="0">
              <a:lnSpc>
                <a:spcPct val="90000"/>
              </a:lnSpc>
              <a:spcBef>
                <a:spcPts val="400"/>
              </a:spcBef>
              <a:spcAft>
                <a:spcPts val="0"/>
              </a:spcAft>
              <a:buClr>
                <a:schemeClr val="dk1"/>
              </a:buClr>
              <a:buSzPts val="2000"/>
              <a:buFont typeface="Arial"/>
              <a:buNone/>
            </a:pPr>
            <a:endParaRPr sz="1700">
              <a:latin typeface="Arial"/>
              <a:ea typeface="Arial"/>
              <a:cs typeface="Arial"/>
              <a:sym typeface="Arial"/>
            </a:endParaRPr>
          </a:p>
          <a:p>
            <a:pPr marL="225425" lvl="0" indent="-193675" algn="l" rtl="0">
              <a:lnSpc>
                <a:spcPct val="90000"/>
              </a:lnSpc>
              <a:spcBef>
                <a:spcPts val="400"/>
              </a:spcBef>
              <a:spcAft>
                <a:spcPts val="0"/>
              </a:spcAft>
              <a:buClr>
                <a:schemeClr val="lt2"/>
              </a:buClr>
              <a:buSzPts val="1700"/>
              <a:buFont typeface="Arial"/>
              <a:buChar char="•"/>
            </a:pPr>
            <a:r>
              <a:rPr lang="en-US" sz="1700">
                <a:latin typeface="Arial"/>
                <a:ea typeface="Arial"/>
                <a:cs typeface="Arial"/>
                <a:sym typeface="Arial"/>
              </a:rPr>
              <a:t>In addition to professional photography, stop at many of the campus locations, like the Prof Pride statue to capture a family photo or selfie. </a:t>
            </a:r>
            <a:endParaRPr sz="1700"/>
          </a:p>
        </p:txBody>
      </p:sp>
      <p:pic>
        <p:nvPicPr>
          <p:cNvPr id="274" name="Google Shape;274;p17"/>
          <p:cNvPicPr preferRelativeResize="0"/>
          <p:nvPr/>
        </p:nvPicPr>
        <p:blipFill rotWithShape="1">
          <a:blip r:embed="rId3">
            <a:alphaModFix/>
          </a:blip>
          <a:srcRect l="31845" r="14278"/>
          <a:stretch/>
        </p:blipFill>
        <p:spPr>
          <a:xfrm>
            <a:off x="5147997" y="3154859"/>
            <a:ext cx="3022934" cy="3703141"/>
          </a:xfrm>
          <a:custGeom>
            <a:avLst/>
            <a:gdLst/>
            <a:ahLst/>
            <a:cxnLst/>
            <a:rect l="l" t="t" r="r" b="b"/>
            <a:pathLst>
              <a:path w="4030579" h="3703141" extrusionOk="0">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ln>
            <a:noFill/>
          </a:ln>
        </p:spPr>
      </p:pic>
      <p:sp>
        <p:nvSpPr>
          <p:cNvPr id="275" name="Google Shape;275;p17"/>
          <p:cNvSpPr/>
          <p:nvPr/>
        </p:nvSpPr>
        <p:spPr>
          <a:xfrm rot="-6040930" flipH="1">
            <a:off x="3997723" y="-218643"/>
            <a:ext cx="4083433" cy="3062575"/>
          </a:xfrm>
          <a:prstGeom prst="arc">
            <a:avLst>
              <a:gd name="adj1" fmla="val 16200000"/>
              <a:gd name="adj2" fmla="val 20093138"/>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76" name="Google Shape;276;p17"/>
          <p:cNvPicPr preferRelativeResize="0"/>
          <p:nvPr/>
        </p:nvPicPr>
        <p:blipFill rotWithShape="1">
          <a:blip r:embed="rId4">
            <a:alphaModFix/>
          </a:blip>
          <a:srcRect l="41980" r="19629"/>
          <a:stretch/>
        </p:blipFill>
        <p:spPr>
          <a:xfrm>
            <a:off x="4729355" y="1"/>
            <a:ext cx="2639484"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pic>
        <p:nvPicPr>
          <p:cNvPr id="277" name="Google Shape;277;p17"/>
          <p:cNvPicPr preferRelativeResize="0"/>
          <p:nvPr/>
        </p:nvPicPr>
        <p:blipFill rotWithShape="1">
          <a:blip r:embed="rId5">
            <a:alphaModFix/>
          </a:blip>
          <a:srcRect l="9731" r="26733" b="4"/>
          <a:stretch/>
        </p:blipFill>
        <p:spPr>
          <a:xfrm>
            <a:off x="7450096" y="372217"/>
            <a:ext cx="1693904" cy="3554668"/>
          </a:xfrm>
          <a:custGeom>
            <a:avLst/>
            <a:gdLst/>
            <a:ahLst/>
            <a:cxnLst/>
            <a:rect l="l" t="t" r="r" b="b"/>
            <a:pathLst>
              <a:path w="2258539" h="3554668" extrusionOk="0">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ln>
            <a:noFill/>
          </a:ln>
        </p:spPr>
      </p:pic>
      <p:sp>
        <p:nvSpPr>
          <p:cNvPr id="278" name="Google Shape;278;p17"/>
          <p:cNvSpPr txBox="1">
            <a:spLocks noGrp="1"/>
          </p:cNvSpPr>
          <p:nvPr>
            <p:ph type="ftr" idx="11"/>
          </p:nvPr>
        </p:nvSpPr>
        <p:spPr>
          <a:xfrm>
            <a:off x="2125062" y="6356350"/>
            <a:ext cx="3022935" cy="365125"/>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600"/>
              </a:spcAft>
              <a:buSzPts val="1400"/>
              <a:buNone/>
            </a:pPr>
            <a:r>
              <a:rPr lang="en-US">
                <a:latin typeface="Arial"/>
                <a:ea typeface="Arial"/>
                <a:cs typeface="Arial"/>
                <a:sym typeface="Arial"/>
              </a:rPr>
              <a:t>www.rowan.edu/commencement</a:t>
            </a:r>
            <a:endParaRPr>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48"/>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4" name="Google Shape;284;p48"/>
          <p:cNvSpPr txBox="1">
            <a:spLocks noGrp="1"/>
          </p:cNvSpPr>
          <p:nvPr>
            <p:ph type="title"/>
          </p:nvPr>
        </p:nvSpPr>
        <p:spPr>
          <a:xfrm>
            <a:off x="364525" y="329175"/>
            <a:ext cx="5322300" cy="7431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SzPts val="1400"/>
              <a:buNone/>
            </a:pPr>
            <a:r>
              <a:rPr lang="en-US" sz="3000" b="1" i="1">
                <a:latin typeface="Arial"/>
                <a:ea typeface="Arial"/>
                <a:cs typeface="Arial"/>
                <a:sym typeface="Arial"/>
              </a:rPr>
              <a:t>Safety &amp; Security: </a:t>
            </a:r>
            <a:endParaRPr sz="3000" b="1" i="1">
              <a:latin typeface="Arial"/>
              <a:ea typeface="Arial"/>
              <a:cs typeface="Arial"/>
              <a:sym typeface="Arial"/>
            </a:endParaRPr>
          </a:p>
          <a:p>
            <a:pPr marL="0" lvl="0" indent="0" algn="l" rtl="0">
              <a:lnSpc>
                <a:spcPct val="100000"/>
              </a:lnSpc>
              <a:spcBef>
                <a:spcPts val="0"/>
              </a:spcBef>
              <a:spcAft>
                <a:spcPts val="0"/>
              </a:spcAft>
              <a:buSzPts val="1400"/>
              <a:buNone/>
            </a:pPr>
            <a:r>
              <a:rPr lang="en-US" sz="1800" b="1" i="1">
                <a:latin typeface="Arial"/>
                <a:ea typeface="Arial"/>
                <a:cs typeface="Arial"/>
                <a:sym typeface="Arial"/>
              </a:rPr>
              <a:t>Footwear Policy </a:t>
            </a:r>
            <a:endParaRPr sz="1800"/>
          </a:p>
        </p:txBody>
      </p:sp>
      <p:sp>
        <p:nvSpPr>
          <p:cNvPr id="285" name="Google Shape;285;p48"/>
          <p:cNvSpPr/>
          <p:nvPr/>
        </p:nvSpPr>
        <p:spPr>
          <a:xfrm>
            <a:off x="554814" y="1280303"/>
            <a:ext cx="3182691" cy="18288"/>
          </a:xfrm>
          <a:custGeom>
            <a:avLst/>
            <a:gdLst/>
            <a:ahLst/>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6" name="Google Shape;286;p48"/>
          <p:cNvSpPr txBox="1">
            <a:spLocks noGrp="1"/>
          </p:cNvSpPr>
          <p:nvPr>
            <p:ph type="body" idx="1"/>
          </p:nvPr>
        </p:nvSpPr>
        <p:spPr>
          <a:xfrm>
            <a:off x="364535" y="1506626"/>
            <a:ext cx="6101400" cy="3565500"/>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360"/>
              </a:spcBef>
              <a:spcAft>
                <a:spcPts val="0"/>
              </a:spcAft>
              <a:buSzPts val="1800"/>
              <a:buNone/>
            </a:pPr>
            <a:r>
              <a:rPr lang="en-US" sz="1400" b="0" i="0">
                <a:latin typeface="Arial"/>
                <a:ea typeface="Arial"/>
                <a:cs typeface="Arial"/>
                <a:sym typeface="Arial"/>
              </a:rPr>
              <a:t>To safeguard the turf on the football field, sharp footwear, such as stiletto heels and shoes with pointed or spiked soles, is strictly prohibited. This type of footwear can cause significant damage to the turf and create unsafe conditions for others.</a:t>
            </a:r>
            <a:endParaRPr sz="1400"/>
          </a:p>
          <a:p>
            <a:pPr marL="114300" lvl="0" indent="0" algn="l" rtl="0">
              <a:lnSpc>
                <a:spcPct val="90000"/>
              </a:lnSpc>
              <a:spcBef>
                <a:spcPts val="360"/>
              </a:spcBef>
              <a:spcAft>
                <a:spcPts val="0"/>
              </a:spcAft>
              <a:buSzPts val="1800"/>
              <a:buNone/>
            </a:pPr>
            <a:endParaRPr sz="1400" b="0" i="0">
              <a:latin typeface="Arial"/>
              <a:ea typeface="Arial"/>
              <a:cs typeface="Arial"/>
              <a:sym typeface="Arial"/>
            </a:endParaRPr>
          </a:p>
          <a:p>
            <a:pPr marL="114300" lvl="0" indent="0" algn="l" rtl="0">
              <a:lnSpc>
                <a:spcPct val="90000"/>
              </a:lnSpc>
              <a:spcBef>
                <a:spcPts val="360"/>
              </a:spcBef>
              <a:spcAft>
                <a:spcPts val="0"/>
              </a:spcAft>
              <a:buSzPts val="1800"/>
              <a:buNone/>
            </a:pPr>
            <a:r>
              <a:rPr lang="en-US" sz="1400" b="1" i="0">
                <a:latin typeface="Arial"/>
                <a:ea typeface="Arial"/>
                <a:cs typeface="Arial"/>
                <a:sym typeface="Arial"/>
              </a:rPr>
              <a:t>Approved Footwear Includes:</a:t>
            </a:r>
            <a:endParaRPr sz="1400">
              <a:latin typeface="Arial"/>
              <a:ea typeface="Arial"/>
              <a:cs typeface="Arial"/>
              <a:sym typeface="Arial"/>
            </a:endParaRPr>
          </a:p>
          <a:p>
            <a:pPr marL="457200" lvl="0" indent="-317500" algn="l" rtl="0">
              <a:lnSpc>
                <a:spcPct val="90000"/>
              </a:lnSpc>
              <a:spcBef>
                <a:spcPts val="360"/>
              </a:spcBef>
              <a:spcAft>
                <a:spcPts val="0"/>
              </a:spcAft>
              <a:buSzPts val="1400"/>
              <a:buChar char="•"/>
            </a:pPr>
            <a:r>
              <a:rPr lang="en-US" sz="1400" b="0" i="0">
                <a:latin typeface="Arial"/>
                <a:ea typeface="Arial"/>
                <a:cs typeface="Arial"/>
                <a:sym typeface="Arial"/>
              </a:rPr>
              <a:t>Flat-soled shoes (e.g., sneakers, loafers, wedged platforms or heels or sandals).</a:t>
            </a:r>
            <a:endParaRPr sz="1400"/>
          </a:p>
          <a:p>
            <a:pPr marL="457200" lvl="0" indent="-317500" algn="l" rtl="0">
              <a:lnSpc>
                <a:spcPct val="90000"/>
              </a:lnSpc>
              <a:spcBef>
                <a:spcPts val="360"/>
              </a:spcBef>
              <a:spcAft>
                <a:spcPts val="0"/>
              </a:spcAft>
              <a:buSzPts val="1400"/>
              <a:buChar char="•"/>
            </a:pPr>
            <a:r>
              <a:rPr lang="en-US" sz="1400" b="0" i="0">
                <a:latin typeface="Arial"/>
                <a:ea typeface="Arial"/>
                <a:cs typeface="Arial"/>
                <a:sym typeface="Arial"/>
              </a:rPr>
              <a:t>Comfortable formal shoes that do not have sharp or narrow points.</a:t>
            </a:r>
            <a:endParaRPr sz="1400"/>
          </a:p>
          <a:p>
            <a:pPr marL="114300" lvl="0" indent="0" algn="l" rtl="0">
              <a:lnSpc>
                <a:spcPct val="90000"/>
              </a:lnSpc>
              <a:spcBef>
                <a:spcPts val="360"/>
              </a:spcBef>
              <a:spcAft>
                <a:spcPts val="0"/>
              </a:spcAft>
              <a:buSzPts val="1800"/>
              <a:buNone/>
            </a:pPr>
            <a:endParaRPr sz="1400" b="1" i="0">
              <a:latin typeface="Arial"/>
              <a:ea typeface="Arial"/>
              <a:cs typeface="Arial"/>
              <a:sym typeface="Arial"/>
            </a:endParaRPr>
          </a:p>
          <a:p>
            <a:pPr marL="114300" lvl="0" indent="0" algn="l" rtl="0">
              <a:lnSpc>
                <a:spcPct val="90000"/>
              </a:lnSpc>
              <a:spcBef>
                <a:spcPts val="360"/>
              </a:spcBef>
              <a:spcAft>
                <a:spcPts val="0"/>
              </a:spcAft>
              <a:buSzPts val="1800"/>
              <a:buNone/>
            </a:pPr>
            <a:r>
              <a:rPr lang="en-US" sz="1400" b="1" i="0">
                <a:latin typeface="Arial"/>
                <a:ea typeface="Arial"/>
                <a:cs typeface="Arial"/>
                <a:sym typeface="Arial"/>
              </a:rPr>
              <a:t>Reminders and Enforcement:</a:t>
            </a:r>
            <a:endParaRPr sz="1400" b="0" i="0">
              <a:latin typeface="Arial"/>
              <a:ea typeface="Arial"/>
              <a:cs typeface="Arial"/>
              <a:sym typeface="Arial"/>
            </a:endParaRPr>
          </a:p>
          <a:p>
            <a:pPr marL="457200" lvl="0" indent="-317500" algn="l" rtl="0">
              <a:lnSpc>
                <a:spcPct val="90000"/>
              </a:lnSpc>
              <a:spcBef>
                <a:spcPts val="360"/>
              </a:spcBef>
              <a:spcAft>
                <a:spcPts val="0"/>
              </a:spcAft>
              <a:buSzPts val="1400"/>
              <a:buChar char="•"/>
            </a:pPr>
            <a:r>
              <a:rPr lang="en-US" sz="1400" b="0" i="0">
                <a:latin typeface="Arial"/>
                <a:ea typeface="Arial"/>
                <a:cs typeface="Arial"/>
                <a:sym typeface="Arial"/>
              </a:rPr>
              <a:t>Event staff will monitor entry points to ensure compliance.</a:t>
            </a:r>
            <a:endParaRPr sz="1400"/>
          </a:p>
          <a:p>
            <a:pPr marL="457200" lvl="0" indent="-317500" algn="l" rtl="0">
              <a:lnSpc>
                <a:spcPct val="90000"/>
              </a:lnSpc>
              <a:spcBef>
                <a:spcPts val="360"/>
              </a:spcBef>
              <a:spcAft>
                <a:spcPts val="0"/>
              </a:spcAft>
              <a:buSzPts val="1400"/>
              <a:buChar char="•"/>
            </a:pPr>
            <a:r>
              <a:rPr lang="en-US" sz="1400" b="0" i="0">
                <a:latin typeface="Arial"/>
                <a:ea typeface="Arial"/>
                <a:cs typeface="Arial"/>
                <a:sym typeface="Arial"/>
              </a:rPr>
              <a:t>Non-compliant guests will be asked to change footwear or remain in designated areas, like bleacher seating. </a:t>
            </a:r>
            <a:endParaRPr sz="1400"/>
          </a:p>
          <a:p>
            <a:pPr marL="457200" lvl="0" indent="-317500" algn="l" rtl="0">
              <a:lnSpc>
                <a:spcPct val="90000"/>
              </a:lnSpc>
              <a:spcBef>
                <a:spcPts val="360"/>
              </a:spcBef>
              <a:spcAft>
                <a:spcPts val="0"/>
              </a:spcAft>
              <a:buSzPts val="1400"/>
              <a:buChar char="•"/>
            </a:pPr>
            <a:r>
              <a:rPr lang="en-US" sz="1400">
                <a:latin typeface="Arial"/>
                <a:ea typeface="Arial"/>
                <a:cs typeface="Arial"/>
                <a:sym typeface="Arial"/>
              </a:rPr>
              <a:t>G</a:t>
            </a:r>
            <a:r>
              <a:rPr lang="en-US" sz="1400" b="0" i="0">
                <a:latin typeface="Arial"/>
                <a:ea typeface="Arial"/>
                <a:cs typeface="Arial"/>
                <a:sym typeface="Arial"/>
              </a:rPr>
              <a:t>raduates will be required to comply with the approved footwear policy to cross the stage.</a:t>
            </a:r>
            <a:endParaRPr sz="1400"/>
          </a:p>
          <a:p>
            <a:pPr marL="114300" lvl="0" indent="0" algn="l" rtl="0">
              <a:lnSpc>
                <a:spcPct val="90000"/>
              </a:lnSpc>
              <a:spcBef>
                <a:spcPts val="360"/>
              </a:spcBef>
              <a:spcAft>
                <a:spcPts val="0"/>
              </a:spcAft>
              <a:buSzPts val="1800"/>
              <a:buNone/>
            </a:pPr>
            <a:endParaRPr sz="1400" b="0" i="0">
              <a:latin typeface="Arial"/>
              <a:ea typeface="Arial"/>
              <a:cs typeface="Arial"/>
              <a:sym typeface="Arial"/>
            </a:endParaRPr>
          </a:p>
          <a:p>
            <a:pPr marL="114300" lvl="0" indent="0" algn="l" rtl="0">
              <a:lnSpc>
                <a:spcPct val="90000"/>
              </a:lnSpc>
              <a:spcBef>
                <a:spcPts val="360"/>
              </a:spcBef>
              <a:spcAft>
                <a:spcPts val="0"/>
              </a:spcAft>
              <a:buSzPts val="1800"/>
              <a:buNone/>
            </a:pPr>
            <a:r>
              <a:rPr lang="en-US" sz="1400" b="0" i="0">
                <a:latin typeface="Arial"/>
                <a:ea typeface="Arial"/>
                <a:cs typeface="Arial"/>
                <a:sym typeface="Arial"/>
              </a:rPr>
              <a:t>We appreciate your understanding and cooperation in helping us maintain a safe and welcoming environment for everyone. If you have any questions or need special accommodations, please contact the Office of University Events at </a:t>
            </a:r>
            <a:r>
              <a:rPr lang="en-US" sz="1400" b="0" i="0" u="sng" strike="noStrike">
                <a:solidFill>
                  <a:schemeClr val="hlink"/>
                </a:solidFill>
                <a:latin typeface="Arial"/>
                <a:ea typeface="Arial"/>
                <a:cs typeface="Arial"/>
                <a:sym typeface="Arial"/>
                <a:hlinkClick r:id="rId3"/>
              </a:rPr>
              <a:t>commencement@rowan.edu</a:t>
            </a:r>
            <a:r>
              <a:rPr lang="en-US" sz="1400" b="0" i="0">
                <a:latin typeface="Arial"/>
                <a:ea typeface="Arial"/>
                <a:cs typeface="Arial"/>
                <a:sym typeface="Arial"/>
              </a:rPr>
              <a:t>.</a:t>
            </a:r>
            <a:endParaRPr sz="1400"/>
          </a:p>
        </p:txBody>
      </p:sp>
      <p:pic>
        <p:nvPicPr>
          <p:cNvPr id="287" name="Google Shape;287;p48" descr="Gold Open Toe Woven Espadrille Wedge Heels - Size 10"/>
          <p:cNvPicPr preferRelativeResize="0"/>
          <p:nvPr/>
        </p:nvPicPr>
        <p:blipFill rotWithShape="1">
          <a:blip r:embed="rId4">
            <a:alphaModFix/>
          </a:blip>
          <a:srcRect/>
          <a:stretch/>
        </p:blipFill>
        <p:spPr>
          <a:xfrm>
            <a:off x="6672021" y="329183"/>
            <a:ext cx="1875941" cy="2810399"/>
          </a:xfrm>
          <a:prstGeom prst="rect">
            <a:avLst/>
          </a:prstGeom>
          <a:noFill/>
          <a:ln>
            <a:noFill/>
          </a:ln>
        </p:spPr>
      </p:pic>
      <p:pic>
        <p:nvPicPr>
          <p:cNvPr id="288" name="Google Shape;288;p48" descr="Amazon.com | Women's Fall Colorful Spike Stiletto High Heels/Multicolor  Stripe Printed Close Toed Sexy Heels Pumps Shoes/Elegant Wedding Purple  Pointed Toe Wide Feet Heels Size 7 | Pumps"/>
          <p:cNvPicPr preferRelativeResize="0"/>
          <p:nvPr/>
        </p:nvPicPr>
        <p:blipFill rotWithShape="1">
          <a:blip r:embed="rId5">
            <a:alphaModFix/>
          </a:blip>
          <a:srcRect/>
          <a:stretch/>
        </p:blipFill>
        <p:spPr>
          <a:xfrm>
            <a:off x="6841514" y="4079193"/>
            <a:ext cx="1668021" cy="1630491"/>
          </a:xfrm>
          <a:prstGeom prst="rect">
            <a:avLst/>
          </a:prstGeom>
          <a:noFill/>
          <a:ln>
            <a:noFill/>
          </a:ln>
        </p:spPr>
      </p:pic>
      <p:sp>
        <p:nvSpPr>
          <p:cNvPr id="289" name="Google Shape;289;p48"/>
          <p:cNvSpPr txBox="1">
            <a:spLocks noGrp="1"/>
          </p:cNvSpPr>
          <p:nvPr>
            <p:ph type="ftr" idx="11"/>
          </p:nvPr>
        </p:nvSpPr>
        <p:spPr>
          <a:xfrm>
            <a:off x="3028950" y="6356350"/>
            <a:ext cx="3086100" cy="365125"/>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600"/>
              </a:spcAft>
              <a:buSzPts val="1400"/>
              <a:buNone/>
            </a:pPr>
            <a:r>
              <a:rPr lang="en-US">
                <a:latin typeface="Arial"/>
                <a:ea typeface="Arial"/>
                <a:cs typeface="Arial"/>
                <a:sym typeface="Arial"/>
              </a:rPr>
              <a:t>www.rowan.edu/commencement</a:t>
            </a:r>
            <a:endParaRPr/>
          </a:p>
        </p:txBody>
      </p:sp>
      <p:pic>
        <p:nvPicPr>
          <p:cNvPr id="290" name="Google Shape;290;p48"/>
          <p:cNvPicPr preferRelativeResize="0"/>
          <p:nvPr/>
        </p:nvPicPr>
        <p:blipFill rotWithShape="1">
          <a:blip r:embed="rId6">
            <a:alphaModFix/>
          </a:blip>
          <a:srcRect/>
          <a:stretch/>
        </p:blipFill>
        <p:spPr>
          <a:xfrm>
            <a:off x="6843615" y="432495"/>
            <a:ext cx="831909" cy="1051124"/>
          </a:xfrm>
          <a:prstGeom prst="rect">
            <a:avLst/>
          </a:prstGeom>
          <a:noFill/>
          <a:ln>
            <a:noFill/>
          </a:ln>
        </p:spPr>
      </p:pic>
      <p:sp>
        <p:nvSpPr>
          <p:cNvPr id="291" name="Google Shape;291;p48"/>
          <p:cNvSpPr txBox="1"/>
          <p:nvPr/>
        </p:nvSpPr>
        <p:spPr>
          <a:xfrm>
            <a:off x="6739914" y="4140024"/>
            <a:ext cx="2075177"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Arial"/>
                <a:ea typeface="Arial"/>
                <a:cs typeface="Arial"/>
                <a:sym typeface="Arial"/>
              </a:rPr>
              <a:t>X</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Google Shape;296;g393a4d30fd1_1_6"/>
          <p:cNvSpPr/>
          <p:nvPr/>
        </p:nvSpPr>
        <p:spPr>
          <a:xfrm>
            <a:off x="-39950" y="-345425"/>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7" name="Google Shape;297;g393a4d30fd1_1_6"/>
          <p:cNvSpPr txBox="1">
            <a:spLocks noGrp="1"/>
          </p:cNvSpPr>
          <p:nvPr>
            <p:ph type="title"/>
          </p:nvPr>
        </p:nvSpPr>
        <p:spPr>
          <a:xfrm>
            <a:off x="628650" y="365125"/>
            <a:ext cx="4044900" cy="13257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400"/>
              <a:buNone/>
            </a:pPr>
            <a:r>
              <a:rPr lang="en-US" sz="3000" b="1" i="1">
                <a:latin typeface="Arial"/>
                <a:ea typeface="Arial"/>
                <a:cs typeface="Arial"/>
                <a:sym typeface="Arial"/>
              </a:rPr>
              <a:t>Safety &amp; Security:</a:t>
            </a:r>
            <a:r>
              <a:rPr lang="en-US" b="1" i="1">
                <a:latin typeface="Arial"/>
                <a:ea typeface="Arial"/>
                <a:cs typeface="Arial"/>
                <a:sym typeface="Arial"/>
              </a:rPr>
              <a:t> </a:t>
            </a:r>
            <a:endParaRPr b="1" i="1">
              <a:latin typeface="Arial"/>
              <a:ea typeface="Arial"/>
              <a:cs typeface="Arial"/>
              <a:sym typeface="Arial"/>
            </a:endParaRPr>
          </a:p>
          <a:p>
            <a:pPr marL="0" lvl="0" indent="0" algn="l" rtl="0">
              <a:lnSpc>
                <a:spcPct val="100000"/>
              </a:lnSpc>
              <a:spcBef>
                <a:spcPts val="0"/>
              </a:spcBef>
              <a:spcAft>
                <a:spcPts val="0"/>
              </a:spcAft>
              <a:buSzPts val="1400"/>
              <a:buNone/>
            </a:pPr>
            <a:r>
              <a:rPr lang="en-US" sz="1800" b="1" i="1">
                <a:latin typeface="Arial"/>
                <a:ea typeface="Arial"/>
                <a:cs typeface="Arial"/>
                <a:sym typeface="Arial"/>
              </a:rPr>
              <a:t>Clear Bag Policy</a:t>
            </a:r>
            <a:endParaRPr sz="1800"/>
          </a:p>
        </p:txBody>
      </p:sp>
      <p:sp>
        <p:nvSpPr>
          <p:cNvPr id="298" name="Google Shape;298;g393a4d30fd1_1_6"/>
          <p:cNvSpPr/>
          <p:nvPr/>
        </p:nvSpPr>
        <p:spPr>
          <a:xfrm>
            <a:off x="7648992" y="1"/>
            <a:ext cx="866357" cy="625027"/>
          </a:xfrm>
          <a:custGeom>
            <a:avLst/>
            <a:gdLst/>
            <a:ahLst/>
            <a:cxnLst/>
            <a:rect l="l" t="t" r="r" b="b"/>
            <a:pathLst>
              <a:path w="1155142" h="625027" extrusionOk="0">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45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9" name="Google Shape;299;g393a4d30fd1_1_6"/>
          <p:cNvSpPr txBox="1">
            <a:spLocks noGrp="1"/>
          </p:cNvSpPr>
          <p:nvPr>
            <p:ph type="body" idx="1"/>
          </p:nvPr>
        </p:nvSpPr>
        <p:spPr>
          <a:xfrm>
            <a:off x="355339" y="1733460"/>
            <a:ext cx="4591500" cy="4351200"/>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360"/>
              </a:spcBef>
              <a:spcAft>
                <a:spcPts val="0"/>
              </a:spcAft>
              <a:buSzPts val="1800"/>
              <a:buNone/>
            </a:pPr>
            <a:r>
              <a:rPr lang="en-US" sz="1600" b="1" i="0">
                <a:latin typeface="Arial"/>
                <a:ea typeface="Arial"/>
                <a:cs typeface="Arial"/>
                <a:sym typeface="Arial"/>
              </a:rPr>
              <a:t>Clear bags are required. Only clear bags that does not exceed 12” x 6” x 12”, or one-gallon plastic freezer bags, will be allowed inside the venues.</a:t>
            </a:r>
            <a:r>
              <a:rPr lang="en-US" sz="1600" b="0" i="0">
                <a:latin typeface="Arial"/>
                <a:ea typeface="Arial"/>
                <a:cs typeface="Arial"/>
                <a:sym typeface="Arial"/>
              </a:rPr>
              <a:t> </a:t>
            </a:r>
            <a:endParaRPr sz="1600" b="0" i="0">
              <a:latin typeface="Arial"/>
              <a:ea typeface="Arial"/>
              <a:cs typeface="Arial"/>
              <a:sym typeface="Arial"/>
            </a:endParaRPr>
          </a:p>
          <a:p>
            <a:pPr marL="114300" lvl="0" indent="0" algn="l" rtl="0">
              <a:lnSpc>
                <a:spcPct val="90000"/>
              </a:lnSpc>
              <a:spcBef>
                <a:spcPts val="360"/>
              </a:spcBef>
              <a:spcAft>
                <a:spcPts val="0"/>
              </a:spcAft>
              <a:buSzPts val="1800"/>
              <a:buNone/>
            </a:pPr>
            <a:r>
              <a:rPr lang="en-US" sz="1600" b="0" i="0">
                <a:latin typeface="Arial"/>
                <a:ea typeface="Arial"/>
                <a:cs typeface="Arial"/>
                <a:sym typeface="Arial"/>
              </a:rPr>
              <a:t>In addition, small handheld clutch purses no larger than 4.5” x 6.5” will be permitted. All guests should be prepared to go through security bag checks prior to entry into the Commencement.</a:t>
            </a:r>
            <a:endParaRPr sz="1600"/>
          </a:p>
          <a:p>
            <a:pPr marL="114300" lvl="0" indent="0" algn="l" rtl="0">
              <a:lnSpc>
                <a:spcPct val="90000"/>
              </a:lnSpc>
              <a:spcBef>
                <a:spcPts val="360"/>
              </a:spcBef>
              <a:spcAft>
                <a:spcPts val="0"/>
              </a:spcAft>
              <a:buSzPts val="1800"/>
              <a:buNone/>
            </a:pPr>
            <a:r>
              <a:rPr lang="en-US" sz="1600" b="0" i="0">
                <a:latin typeface="Arial"/>
                <a:ea typeface="Arial"/>
                <a:cs typeface="Arial"/>
                <a:sym typeface="Arial"/>
              </a:rPr>
              <a:t>The following exceptions apply:</a:t>
            </a:r>
            <a:endParaRPr sz="1600"/>
          </a:p>
          <a:p>
            <a:pPr marL="457200" lvl="0" indent="-330200" algn="l" rtl="0">
              <a:lnSpc>
                <a:spcPct val="90000"/>
              </a:lnSpc>
              <a:spcBef>
                <a:spcPts val="360"/>
              </a:spcBef>
              <a:spcAft>
                <a:spcPts val="0"/>
              </a:spcAft>
              <a:buSzPts val="1600"/>
              <a:buChar char="•"/>
            </a:pPr>
            <a:r>
              <a:rPr lang="en-US" sz="1600" b="0" i="0">
                <a:latin typeface="Arial"/>
                <a:ea typeface="Arial"/>
                <a:cs typeface="Arial"/>
                <a:sym typeface="Arial"/>
              </a:rPr>
              <a:t>One clear bag made of plastic, vinyl, or PVC, </a:t>
            </a:r>
            <a:br>
              <a:rPr lang="en-US" sz="1600" b="0" i="0">
                <a:latin typeface="Arial"/>
                <a:ea typeface="Arial"/>
                <a:cs typeface="Arial"/>
                <a:sym typeface="Arial"/>
              </a:rPr>
            </a:br>
            <a:r>
              <a:rPr lang="en-US" sz="1600" b="0" i="0">
                <a:latin typeface="Arial"/>
                <a:ea typeface="Arial"/>
                <a:cs typeface="Arial"/>
                <a:sym typeface="Arial"/>
              </a:rPr>
              <a:t>not exceeding 12” x 6” x 12”, or a one-gallon clear plastic storage bag (e.g., Ziploc bag).</a:t>
            </a:r>
            <a:endParaRPr sz="1600"/>
          </a:p>
          <a:p>
            <a:pPr marL="457200" lvl="0" indent="-330200" algn="l" rtl="0">
              <a:lnSpc>
                <a:spcPct val="90000"/>
              </a:lnSpc>
              <a:spcBef>
                <a:spcPts val="360"/>
              </a:spcBef>
              <a:spcAft>
                <a:spcPts val="0"/>
              </a:spcAft>
              <a:buSzPts val="1600"/>
              <a:buChar char="•"/>
            </a:pPr>
            <a:r>
              <a:rPr lang="en-US" sz="1600" b="0" i="0">
                <a:latin typeface="Arial"/>
                <a:ea typeface="Arial"/>
                <a:cs typeface="Arial"/>
                <a:sym typeface="Arial"/>
              </a:rPr>
              <a:t>In addition to the clear bag, guests may carry a small clutch bag or purse, approximately </a:t>
            </a:r>
            <a:br>
              <a:rPr lang="en-US" sz="1600" b="0" i="0">
                <a:latin typeface="Arial"/>
                <a:ea typeface="Arial"/>
                <a:cs typeface="Arial"/>
                <a:sym typeface="Arial"/>
              </a:rPr>
            </a:br>
            <a:r>
              <a:rPr lang="en-US" sz="1600" b="0" i="0">
                <a:latin typeface="Arial"/>
                <a:ea typeface="Arial"/>
                <a:cs typeface="Arial"/>
                <a:sym typeface="Arial"/>
              </a:rPr>
              <a:t>hand-sized, with or without a handle or strap.</a:t>
            </a:r>
            <a:endParaRPr sz="1600"/>
          </a:p>
          <a:p>
            <a:pPr marL="457200" lvl="0" indent="-330200" algn="l" rtl="0">
              <a:lnSpc>
                <a:spcPct val="90000"/>
              </a:lnSpc>
              <a:spcBef>
                <a:spcPts val="360"/>
              </a:spcBef>
              <a:spcAft>
                <a:spcPts val="0"/>
              </a:spcAft>
              <a:buSzPts val="1600"/>
              <a:buChar char="•"/>
            </a:pPr>
            <a:r>
              <a:rPr lang="en-US" sz="1600" b="0" i="0">
                <a:latin typeface="Arial"/>
                <a:ea typeface="Arial"/>
                <a:cs typeface="Arial"/>
                <a:sym typeface="Arial"/>
              </a:rPr>
              <a:t>Medically necessary items may be allowed after proper inspection.</a:t>
            </a:r>
            <a:endParaRPr sz="1600"/>
          </a:p>
        </p:txBody>
      </p:sp>
      <p:sp>
        <p:nvSpPr>
          <p:cNvPr id="300" name="Google Shape;300;g393a4d30fd1_1_6"/>
          <p:cNvSpPr/>
          <p:nvPr/>
        </p:nvSpPr>
        <p:spPr>
          <a:xfrm>
            <a:off x="5106138" y="3423959"/>
            <a:ext cx="405600" cy="540900"/>
          </a:xfrm>
          <a:prstGeom prst="ellipse">
            <a:avLst/>
          </a:prstGeom>
          <a:noFill/>
          <a:ln w="1270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1" name="Google Shape;301;g393a4d30fd1_1_6"/>
          <p:cNvSpPr/>
          <p:nvPr/>
        </p:nvSpPr>
        <p:spPr>
          <a:xfrm>
            <a:off x="5062201" y="1"/>
            <a:ext cx="1550211" cy="1621879"/>
          </a:xfrm>
          <a:custGeom>
            <a:avLst/>
            <a:gdLst/>
            <a:ahLst/>
            <a:cxnLst/>
            <a:rect l="l" t="t" r="r" b="b"/>
            <a:pathLst>
              <a:path w="2066948" h="1621879" extrusionOk="0">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2" name="Google Shape;302;g393a4d30fd1_1_6"/>
          <p:cNvCxnSpPr/>
          <p:nvPr/>
        </p:nvCxnSpPr>
        <p:spPr>
          <a:xfrm>
            <a:off x="9104058" y="1027906"/>
            <a:ext cx="0" cy="1597800"/>
          </a:xfrm>
          <a:prstGeom prst="straightConnector1">
            <a:avLst/>
          </a:prstGeom>
          <a:noFill/>
          <a:ln w="127000" cap="rnd" cmpd="sng">
            <a:solidFill>
              <a:schemeClr val="accent4"/>
            </a:solidFill>
            <a:prstDash val="dash"/>
            <a:round/>
            <a:headEnd type="none" w="sm" len="sm"/>
            <a:tailEnd type="none" w="sm" len="sm"/>
          </a:ln>
        </p:spPr>
      </p:cxnSp>
      <p:sp>
        <p:nvSpPr>
          <p:cNvPr id="303" name="Google Shape;303;g393a4d30fd1_1_6"/>
          <p:cNvSpPr txBox="1">
            <a:spLocks noGrp="1"/>
          </p:cNvSpPr>
          <p:nvPr>
            <p:ph type="ftr" idx="11"/>
          </p:nvPr>
        </p:nvSpPr>
        <p:spPr>
          <a:xfrm>
            <a:off x="2143957" y="6356350"/>
            <a:ext cx="2529600" cy="365100"/>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600"/>
              </a:spcAft>
              <a:buSzPts val="1400"/>
              <a:buNone/>
            </a:pPr>
            <a:r>
              <a:rPr lang="en-US">
                <a:latin typeface="Arial"/>
                <a:ea typeface="Arial"/>
                <a:cs typeface="Arial"/>
                <a:sym typeface="Arial"/>
              </a:rPr>
              <a:t>www.rowan.edu/commencement</a:t>
            </a:r>
            <a:endParaRPr/>
          </a:p>
        </p:txBody>
      </p:sp>
      <p:sp>
        <p:nvSpPr>
          <p:cNvPr id="304" name="Google Shape;304;g393a4d30fd1_1_6"/>
          <p:cNvSpPr/>
          <p:nvPr/>
        </p:nvSpPr>
        <p:spPr>
          <a:xfrm rot="-1131454">
            <a:off x="5593135" y="5167399"/>
            <a:ext cx="1377291" cy="2023418"/>
          </a:xfrm>
          <a:custGeom>
            <a:avLst/>
            <a:gdLst/>
            <a:ahLst/>
            <a:cxnLst/>
            <a:rect l="l" t="t" r="r" b="b"/>
            <a:pathLst>
              <a:path w="1835725" h="2024785" extrusionOk="0">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393a4d30fd1_1_6"/>
          <p:cNvSpPr/>
          <p:nvPr/>
        </p:nvSpPr>
        <p:spPr>
          <a:xfrm>
            <a:off x="5107145" y="6033795"/>
            <a:ext cx="1493298" cy="824205"/>
          </a:xfrm>
          <a:custGeom>
            <a:avLst/>
            <a:gdLst/>
            <a:ahLst/>
            <a:cxnLst/>
            <a:rect l="l" t="t" r="r" b="b"/>
            <a:pathLst>
              <a:path w="1991064" h="824205" extrusionOk="0">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6" name="Google Shape;306;g393a4d30fd1_1_6"/>
          <p:cNvSpPr/>
          <p:nvPr/>
        </p:nvSpPr>
        <p:spPr>
          <a:xfrm>
            <a:off x="8138772" y="5519196"/>
            <a:ext cx="1005229" cy="1338805"/>
          </a:xfrm>
          <a:custGeom>
            <a:avLst/>
            <a:gdLst/>
            <a:ahLst/>
            <a:cxnLst/>
            <a:rect l="l" t="t" r="r" b="b"/>
            <a:pathLst>
              <a:path w="1340305" h="1338805" extrusionOk="0">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7" name="Google Shape;307;g393a4d30fd1_1_6" descr="Clear bag sizes"/>
          <p:cNvPicPr preferRelativeResize="0"/>
          <p:nvPr/>
        </p:nvPicPr>
        <p:blipFill rotWithShape="1">
          <a:blip r:embed="rId3">
            <a:alphaModFix/>
          </a:blip>
          <a:srcRect/>
          <a:stretch/>
        </p:blipFill>
        <p:spPr>
          <a:xfrm>
            <a:off x="5178287" y="2078427"/>
            <a:ext cx="3744468" cy="2356401"/>
          </a:xfrm>
          <a:custGeom>
            <a:avLst/>
            <a:gdLst/>
            <a:ahLst/>
            <a:cxnLst/>
            <a:rect l="l" t="t" r="r" b="b"/>
            <a:pathLst>
              <a:path w="4114800" h="5712488" extrusionOk="0">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ln>
            <a:noFill/>
          </a:ln>
        </p:spPr>
      </p:pic>
      <p:sp>
        <p:nvSpPr>
          <p:cNvPr id="308" name="Google Shape;308;g393a4d30fd1_1_6"/>
          <p:cNvSpPr/>
          <p:nvPr/>
        </p:nvSpPr>
        <p:spPr>
          <a:xfrm>
            <a:off x="554814" y="1280303"/>
            <a:ext cx="3182691" cy="18288"/>
          </a:xfrm>
          <a:custGeom>
            <a:avLst/>
            <a:gdLst/>
            <a:ahLst/>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49"/>
          <p:cNvSpPr txBox="1">
            <a:spLocks noGrp="1"/>
          </p:cNvSpPr>
          <p:nvPr>
            <p:ph type="title"/>
          </p:nvPr>
        </p:nvSpPr>
        <p:spPr>
          <a:xfrm>
            <a:off x="554825" y="365125"/>
            <a:ext cx="4118700" cy="13257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400"/>
              <a:buNone/>
            </a:pPr>
            <a:r>
              <a:rPr lang="en-US" sz="3300" b="1" i="1">
                <a:latin typeface="Arial"/>
                <a:ea typeface="Arial"/>
                <a:cs typeface="Arial"/>
                <a:sym typeface="Arial"/>
              </a:rPr>
              <a:t>Safety &amp; Security:</a:t>
            </a:r>
            <a:r>
              <a:rPr lang="en-US" b="1" i="1">
                <a:latin typeface="Arial"/>
                <a:ea typeface="Arial"/>
                <a:cs typeface="Arial"/>
                <a:sym typeface="Arial"/>
              </a:rPr>
              <a:t> </a:t>
            </a:r>
            <a:r>
              <a:rPr lang="en-US" sz="2000" b="1" i="1">
                <a:latin typeface="Arial"/>
                <a:ea typeface="Arial"/>
                <a:cs typeface="Arial"/>
                <a:sym typeface="Arial"/>
              </a:rPr>
              <a:t>Student &amp; Safety Policies</a:t>
            </a:r>
            <a:endParaRPr sz="2000"/>
          </a:p>
        </p:txBody>
      </p:sp>
      <p:sp>
        <p:nvSpPr>
          <p:cNvPr id="314" name="Google Shape;314;p49"/>
          <p:cNvSpPr/>
          <p:nvPr/>
        </p:nvSpPr>
        <p:spPr>
          <a:xfrm>
            <a:off x="7648992" y="1"/>
            <a:ext cx="866357" cy="625027"/>
          </a:xfrm>
          <a:custGeom>
            <a:avLst/>
            <a:gdLst/>
            <a:ahLst/>
            <a:cxnLst/>
            <a:rect l="l" t="t" r="r" b="b"/>
            <a:pathLst>
              <a:path w="1155142" h="625027" extrusionOk="0">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45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5" name="Google Shape;315;p49"/>
          <p:cNvSpPr txBox="1">
            <a:spLocks noGrp="1"/>
          </p:cNvSpPr>
          <p:nvPr>
            <p:ph type="body" idx="1"/>
          </p:nvPr>
        </p:nvSpPr>
        <p:spPr>
          <a:xfrm>
            <a:off x="135900" y="2084350"/>
            <a:ext cx="4228500" cy="3003600"/>
          </a:xfrm>
          <a:prstGeom prst="rect">
            <a:avLst/>
          </a:prstGeom>
          <a:noFill/>
          <a:ln>
            <a:noFill/>
          </a:ln>
        </p:spPr>
        <p:txBody>
          <a:bodyPr spcFirstLastPara="1" wrap="square" lIns="0" tIns="0" rIns="0" bIns="0" anchor="t" anchorCtr="0">
            <a:normAutofit/>
          </a:bodyPr>
          <a:lstStyle/>
          <a:p>
            <a:pPr marL="457200" lvl="0" indent="0" algn="l" rtl="0">
              <a:lnSpc>
                <a:spcPct val="90000"/>
              </a:lnSpc>
              <a:spcBef>
                <a:spcPts val="360"/>
              </a:spcBef>
              <a:spcAft>
                <a:spcPts val="0"/>
              </a:spcAft>
              <a:buNone/>
            </a:pPr>
            <a:r>
              <a:rPr lang="en-US" sz="1600"/>
              <a:t>For additional information on requirements and policies for academic attire, participation guidelines, prohibited items and more, please visit the </a:t>
            </a:r>
            <a:endParaRPr sz="1600"/>
          </a:p>
          <a:p>
            <a:pPr marL="457200" lvl="0" indent="0" algn="l" rtl="0">
              <a:lnSpc>
                <a:spcPct val="90000"/>
              </a:lnSpc>
              <a:spcBef>
                <a:spcPts val="360"/>
              </a:spcBef>
              <a:spcAft>
                <a:spcPts val="0"/>
              </a:spcAft>
              <a:buNone/>
            </a:pPr>
            <a:r>
              <a:rPr lang="en-US" sz="1600" u="sng">
                <a:solidFill>
                  <a:schemeClr val="hlink"/>
                </a:solidFill>
                <a:hlinkClick r:id="rId3"/>
              </a:rPr>
              <a:t>Student and Safety Policies</a:t>
            </a:r>
            <a:r>
              <a:rPr lang="en-US" sz="1600"/>
              <a:t> page of the commencement website.</a:t>
            </a:r>
            <a:endParaRPr sz="1600"/>
          </a:p>
        </p:txBody>
      </p:sp>
      <p:sp>
        <p:nvSpPr>
          <p:cNvPr id="316" name="Google Shape;316;p49"/>
          <p:cNvSpPr/>
          <p:nvPr/>
        </p:nvSpPr>
        <p:spPr>
          <a:xfrm>
            <a:off x="5062200" y="0"/>
            <a:ext cx="2196132" cy="2400381"/>
          </a:xfrm>
          <a:custGeom>
            <a:avLst/>
            <a:gdLst/>
            <a:ahLst/>
            <a:cxnLst/>
            <a:rect l="l" t="t" r="r" b="b"/>
            <a:pathLst>
              <a:path w="2066948" h="1621879" extrusionOk="0">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17" name="Google Shape;317;p49"/>
          <p:cNvCxnSpPr/>
          <p:nvPr/>
        </p:nvCxnSpPr>
        <p:spPr>
          <a:xfrm>
            <a:off x="9104058" y="1027906"/>
            <a:ext cx="0" cy="1597708"/>
          </a:xfrm>
          <a:prstGeom prst="straightConnector1">
            <a:avLst/>
          </a:prstGeom>
          <a:noFill/>
          <a:ln w="127000" cap="rnd" cmpd="sng">
            <a:solidFill>
              <a:schemeClr val="accent4"/>
            </a:solidFill>
            <a:prstDash val="dash"/>
            <a:round/>
            <a:headEnd type="none" w="sm" len="sm"/>
            <a:tailEnd type="none" w="sm" len="sm"/>
          </a:ln>
        </p:spPr>
      </p:cxnSp>
      <p:sp>
        <p:nvSpPr>
          <p:cNvPr id="318" name="Google Shape;318;p49"/>
          <p:cNvSpPr txBox="1">
            <a:spLocks noGrp="1"/>
          </p:cNvSpPr>
          <p:nvPr>
            <p:ph type="ftr" idx="11"/>
          </p:nvPr>
        </p:nvSpPr>
        <p:spPr>
          <a:xfrm>
            <a:off x="2143957" y="6356350"/>
            <a:ext cx="2529713" cy="365125"/>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600"/>
              </a:spcAft>
              <a:buSzPts val="1400"/>
              <a:buNone/>
            </a:pPr>
            <a:r>
              <a:rPr lang="en-US">
                <a:latin typeface="Arial"/>
                <a:ea typeface="Arial"/>
                <a:cs typeface="Arial"/>
                <a:sym typeface="Arial"/>
              </a:rPr>
              <a:t>www.rowan.edu/commencement</a:t>
            </a:r>
            <a:endParaRPr/>
          </a:p>
        </p:txBody>
      </p:sp>
      <p:sp>
        <p:nvSpPr>
          <p:cNvPr id="319" name="Google Shape;319;p49"/>
          <p:cNvSpPr/>
          <p:nvPr/>
        </p:nvSpPr>
        <p:spPr>
          <a:xfrm rot="-1131454">
            <a:off x="5515519" y="4707097"/>
            <a:ext cx="1377291" cy="2494043"/>
          </a:xfrm>
          <a:custGeom>
            <a:avLst/>
            <a:gdLst/>
            <a:ahLst/>
            <a:cxnLst/>
            <a:rect l="l" t="t" r="r" b="b"/>
            <a:pathLst>
              <a:path w="1835725" h="2024785" extrusionOk="0">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49"/>
          <p:cNvSpPr/>
          <p:nvPr/>
        </p:nvSpPr>
        <p:spPr>
          <a:xfrm>
            <a:off x="5107150" y="5745300"/>
            <a:ext cx="1493298" cy="1112677"/>
          </a:xfrm>
          <a:custGeom>
            <a:avLst/>
            <a:gdLst/>
            <a:ahLst/>
            <a:cxnLst/>
            <a:rect l="l" t="t" r="r" b="b"/>
            <a:pathLst>
              <a:path w="1991064" h="824205" extrusionOk="0">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1" name="Google Shape;321;p49"/>
          <p:cNvSpPr/>
          <p:nvPr/>
        </p:nvSpPr>
        <p:spPr>
          <a:xfrm>
            <a:off x="7564925" y="4909300"/>
            <a:ext cx="1578209" cy="1947961"/>
          </a:xfrm>
          <a:custGeom>
            <a:avLst/>
            <a:gdLst/>
            <a:ahLst/>
            <a:cxnLst/>
            <a:rect l="l" t="t" r="r" b="b"/>
            <a:pathLst>
              <a:path w="1340305" h="1338805" extrusionOk="0">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49"/>
          <p:cNvSpPr/>
          <p:nvPr/>
        </p:nvSpPr>
        <p:spPr>
          <a:xfrm>
            <a:off x="554814" y="1280303"/>
            <a:ext cx="3182691" cy="18288"/>
          </a:xfrm>
          <a:custGeom>
            <a:avLst/>
            <a:gdLst/>
            <a:ahLst/>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9"/>
          <p:cNvSpPr txBox="1">
            <a:spLocks noGrp="1"/>
          </p:cNvSpPr>
          <p:nvPr>
            <p:ph type="title"/>
          </p:nvPr>
        </p:nvSpPr>
        <p:spPr>
          <a:xfrm>
            <a:off x="266700" y="228600"/>
            <a:ext cx="8610600" cy="571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a:solidFill>
                  <a:schemeClr val="dk2"/>
                </a:solidFill>
                <a:latin typeface="Arial"/>
                <a:ea typeface="Arial"/>
                <a:cs typeface="Arial"/>
                <a:sym typeface="Arial"/>
              </a:rPr>
              <a:t>Accessibility Accommodations</a:t>
            </a:r>
            <a:endParaRPr sz="3000" b="1">
              <a:solidFill>
                <a:schemeClr val="dk2"/>
              </a:solidFill>
              <a:latin typeface="Arial"/>
              <a:ea typeface="Arial"/>
              <a:cs typeface="Arial"/>
              <a:sym typeface="Arial"/>
            </a:endParaRPr>
          </a:p>
          <a:p>
            <a:pPr marL="0" lvl="0" indent="0" algn="l" rtl="0">
              <a:lnSpc>
                <a:spcPct val="100000"/>
              </a:lnSpc>
              <a:spcBef>
                <a:spcPts val="0"/>
              </a:spcBef>
              <a:spcAft>
                <a:spcPts val="0"/>
              </a:spcAft>
              <a:buSzPts val="1400"/>
              <a:buNone/>
            </a:pPr>
            <a:endParaRPr sz="2400" u="sng">
              <a:latin typeface="Arial"/>
              <a:ea typeface="Arial"/>
              <a:cs typeface="Arial"/>
              <a:sym typeface="Arial"/>
            </a:endParaRPr>
          </a:p>
          <a:p>
            <a:pPr marL="0" lvl="0" indent="0" algn="l" rtl="0">
              <a:lnSpc>
                <a:spcPct val="100000"/>
              </a:lnSpc>
              <a:spcBef>
                <a:spcPts val="0"/>
              </a:spcBef>
              <a:spcAft>
                <a:spcPts val="0"/>
              </a:spcAft>
              <a:buSzPts val="1400"/>
              <a:buNone/>
            </a:pPr>
            <a:endParaRPr sz="2000">
              <a:latin typeface="Arial"/>
              <a:ea typeface="Arial"/>
              <a:cs typeface="Arial"/>
              <a:sym typeface="Arial"/>
            </a:endParaRPr>
          </a:p>
        </p:txBody>
      </p:sp>
      <p:sp>
        <p:nvSpPr>
          <p:cNvPr id="328" name="Google Shape;328;p29"/>
          <p:cNvSpPr txBox="1">
            <a:spLocks noGrp="1"/>
          </p:cNvSpPr>
          <p:nvPr>
            <p:ph type="body" idx="1"/>
          </p:nvPr>
        </p:nvSpPr>
        <p:spPr>
          <a:xfrm>
            <a:off x="266700" y="1257025"/>
            <a:ext cx="8610600" cy="4724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SzPts val="1800"/>
              <a:buNone/>
            </a:pPr>
            <a:r>
              <a:rPr lang="en-US" sz="1100">
                <a:solidFill>
                  <a:srgbClr val="000000"/>
                </a:solidFill>
              </a:rPr>
              <a:t> </a:t>
            </a:r>
            <a:endParaRPr sz="1400"/>
          </a:p>
          <a:p>
            <a:pPr marL="225425" lvl="0" indent="0" algn="l" rtl="0">
              <a:lnSpc>
                <a:spcPct val="100000"/>
              </a:lnSpc>
              <a:spcBef>
                <a:spcPts val="1200"/>
              </a:spcBef>
              <a:spcAft>
                <a:spcPts val="0"/>
              </a:spcAft>
              <a:buSzPts val="1800"/>
              <a:buNone/>
            </a:pPr>
            <a:endParaRPr sz="1800"/>
          </a:p>
        </p:txBody>
      </p:sp>
      <p:sp>
        <p:nvSpPr>
          <p:cNvPr id="329" name="Google Shape;329;p2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latin typeface="Arial"/>
                <a:ea typeface="Arial"/>
                <a:cs typeface="Arial"/>
                <a:sym typeface="Arial"/>
              </a:rPr>
              <a:t>www.rowan.edu/commencement</a:t>
            </a:r>
            <a:endParaRPr>
              <a:latin typeface="Arial"/>
              <a:ea typeface="Arial"/>
              <a:cs typeface="Arial"/>
              <a:sym typeface="Arial"/>
            </a:endParaRPr>
          </a:p>
        </p:txBody>
      </p:sp>
      <p:sp>
        <p:nvSpPr>
          <p:cNvPr id="330" name="Google Shape;330;p29"/>
          <p:cNvSpPr txBox="1"/>
          <p:nvPr/>
        </p:nvSpPr>
        <p:spPr>
          <a:xfrm>
            <a:off x="339128" y="2416923"/>
            <a:ext cx="7713600" cy="2975822"/>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1200"/>
              </a:spcBef>
              <a:spcAft>
                <a:spcPts val="0"/>
              </a:spcAft>
              <a:buClr>
                <a:srgbClr val="000000"/>
              </a:buClr>
              <a:buSzPts val="2000"/>
              <a:buFont typeface="Arial"/>
              <a:buNone/>
            </a:pPr>
            <a:endParaRPr sz="1600" b="0" i="0" u="none" strike="noStrike" cap="none">
              <a:solidFill>
                <a:schemeClr val="dk2"/>
              </a:solidFill>
              <a:latin typeface="Arial"/>
              <a:ea typeface="Arial"/>
              <a:cs typeface="Arial"/>
              <a:sym typeface="Arial"/>
            </a:endParaRPr>
          </a:p>
          <a:p>
            <a:pPr marL="457200" marR="0" lvl="0" indent="-355600" algn="l" rtl="0">
              <a:lnSpc>
                <a:spcPct val="100000"/>
              </a:lnSpc>
              <a:spcBef>
                <a:spcPts val="1200"/>
              </a:spcBef>
              <a:spcAft>
                <a:spcPts val="0"/>
              </a:spcAft>
              <a:buClr>
                <a:schemeClr val="lt2"/>
              </a:buClr>
              <a:buSzPts val="2000"/>
              <a:buFont typeface="Arial"/>
              <a:buChar char="●"/>
            </a:pPr>
            <a:r>
              <a:rPr lang="en-US" sz="1600" b="0" i="0" u="none" strike="noStrike" cap="none">
                <a:solidFill>
                  <a:schemeClr val="dk2"/>
                </a:solidFill>
                <a:latin typeface="Arial"/>
                <a:ea typeface="Arial"/>
                <a:cs typeface="Arial"/>
                <a:sym typeface="Arial"/>
              </a:rPr>
              <a:t>Graduates and guests requiring an accessible parking pass must submit a request to </a:t>
            </a:r>
            <a:r>
              <a:rPr lang="en-US" sz="1600" b="0" i="0" u="sng" strike="noStrike" cap="none">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parking@rowan.edu</a:t>
            </a:r>
            <a:r>
              <a:rPr lang="en-US" sz="1600" b="0" i="0" u="none" strike="noStrike" cap="none">
                <a:solidFill>
                  <a:schemeClr val="dk2"/>
                </a:solidFill>
                <a:latin typeface="Arial"/>
                <a:ea typeface="Arial"/>
                <a:cs typeface="Arial"/>
                <a:sym typeface="Arial"/>
              </a:rPr>
              <a:t>.  Requests can be made from March 2</a:t>
            </a:r>
            <a:r>
              <a:rPr lang="en-US" sz="1600">
                <a:solidFill>
                  <a:schemeClr val="dk2"/>
                </a:solidFill>
              </a:rPr>
              <a:t>3</a:t>
            </a:r>
            <a:r>
              <a:rPr lang="en-US" sz="1600" b="0" i="0" u="none" strike="noStrike" cap="none">
                <a:solidFill>
                  <a:schemeClr val="dk2"/>
                </a:solidFill>
                <a:latin typeface="Arial"/>
                <a:ea typeface="Arial"/>
                <a:cs typeface="Arial"/>
                <a:sym typeface="Arial"/>
              </a:rPr>
              <a:t> – April 2</a:t>
            </a:r>
            <a:r>
              <a:rPr lang="en-US" sz="1600">
                <a:solidFill>
                  <a:schemeClr val="dk2"/>
                </a:solidFill>
              </a:rPr>
              <a:t>4</a:t>
            </a:r>
            <a:r>
              <a:rPr lang="en-US" sz="1600" b="0" i="0" u="none" strike="noStrike" cap="none">
                <a:solidFill>
                  <a:schemeClr val="dk2"/>
                </a:solidFill>
                <a:latin typeface="Arial"/>
                <a:ea typeface="Arial"/>
                <a:cs typeface="Arial"/>
                <a:sym typeface="Arial"/>
              </a:rPr>
              <a:t>, 202</a:t>
            </a:r>
            <a:r>
              <a:rPr lang="en-US" sz="1600">
                <a:solidFill>
                  <a:schemeClr val="dk2"/>
                </a:solidFill>
              </a:rPr>
              <a:t>6</a:t>
            </a:r>
            <a:r>
              <a:rPr lang="en-US" sz="1600" b="0" i="0" u="none" strike="noStrike" cap="none">
                <a:solidFill>
                  <a:schemeClr val="dk2"/>
                </a:solidFill>
                <a:latin typeface="Arial"/>
                <a:ea typeface="Arial"/>
                <a:cs typeface="Arial"/>
                <a:sym typeface="Arial"/>
              </a:rPr>
              <a:t>. </a:t>
            </a:r>
            <a:endParaRPr sz="1600" b="0" i="0" u="none" strike="noStrike" cap="none">
              <a:solidFill>
                <a:schemeClr val="dk2"/>
              </a:solidFill>
              <a:latin typeface="Arial"/>
              <a:ea typeface="Arial"/>
              <a:cs typeface="Arial"/>
              <a:sym typeface="Arial"/>
            </a:endParaRPr>
          </a:p>
          <a:p>
            <a:pPr marL="457200" marR="0" lvl="0" indent="-330200" algn="l" rtl="0">
              <a:lnSpc>
                <a:spcPct val="100000"/>
              </a:lnSpc>
              <a:spcBef>
                <a:spcPts val="1200"/>
              </a:spcBef>
              <a:spcAft>
                <a:spcPts val="0"/>
              </a:spcAft>
              <a:buClr>
                <a:schemeClr val="dk2"/>
              </a:buClr>
              <a:buSzPts val="1600"/>
              <a:buChar char="●"/>
            </a:pPr>
            <a:r>
              <a:rPr lang="en-US" sz="1600">
                <a:solidFill>
                  <a:schemeClr val="dk2"/>
                </a:solidFill>
              </a:rPr>
              <a:t>Permits are limited and issued first-come, first-served.</a:t>
            </a:r>
            <a:endParaRPr sz="1600">
              <a:solidFill>
                <a:schemeClr val="dk2"/>
              </a:solidFill>
            </a:endParaRPr>
          </a:p>
          <a:p>
            <a:pPr marL="457200" marR="0" lvl="0" indent="-355600" algn="l" rtl="0">
              <a:lnSpc>
                <a:spcPct val="100000"/>
              </a:lnSpc>
              <a:spcBef>
                <a:spcPts val="1200"/>
              </a:spcBef>
              <a:spcAft>
                <a:spcPts val="0"/>
              </a:spcAft>
              <a:buClr>
                <a:schemeClr val="lt2"/>
              </a:buClr>
              <a:buSzPts val="2000"/>
              <a:buFont typeface="Arial"/>
              <a:buChar char="●"/>
            </a:pPr>
            <a:r>
              <a:rPr lang="en-US" sz="1600" b="0" i="0" u="none" strike="noStrike" cap="none">
                <a:solidFill>
                  <a:schemeClr val="dk2"/>
                </a:solidFill>
                <a:latin typeface="Arial"/>
                <a:ea typeface="Arial"/>
                <a:cs typeface="Arial"/>
                <a:sym typeface="Arial"/>
              </a:rPr>
              <a:t>Golf carts will loop continuously through parking areas to bring guests directly to the accessible seating area. </a:t>
            </a:r>
            <a:endParaRPr sz="1400" b="0" i="0" u="none" strike="noStrike" cap="none">
              <a:solidFill>
                <a:srgbClr val="000000"/>
              </a:solidFill>
              <a:latin typeface="Arial"/>
              <a:ea typeface="Arial"/>
              <a:cs typeface="Arial"/>
              <a:sym typeface="Arial"/>
            </a:endParaRPr>
          </a:p>
          <a:p>
            <a:pPr marL="457200" marR="0" lvl="0" indent="-355600" algn="l" rtl="0">
              <a:lnSpc>
                <a:spcPct val="100000"/>
              </a:lnSpc>
              <a:spcBef>
                <a:spcPts val="1200"/>
              </a:spcBef>
              <a:spcAft>
                <a:spcPts val="0"/>
              </a:spcAft>
              <a:buClr>
                <a:schemeClr val="lt2"/>
              </a:buClr>
              <a:buSzPts val="2000"/>
              <a:buFont typeface="Arial"/>
              <a:buChar char="●"/>
            </a:pPr>
            <a:r>
              <a:rPr lang="en-US" sz="1600" b="0" i="0" u="none" strike="noStrike" cap="none">
                <a:solidFill>
                  <a:schemeClr val="dk2"/>
                </a:solidFill>
                <a:latin typeface="Arial"/>
                <a:ea typeface="Arial"/>
                <a:cs typeface="Arial"/>
                <a:sym typeface="Arial"/>
              </a:rPr>
              <a:t>The accessible seating area is for the ticketed guest needing accessible seating and one ticketed companion.  No special ticketing is required.</a:t>
            </a:r>
            <a:endParaRPr sz="1400" b="0" i="0" u="none" strike="noStrike" cap="none">
              <a:solidFill>
                <a:srgbClr val="000000"/>
              </a:solidFill>
              <a:latin typeface="Arial"/>
              <a:ea typeface="Arial"/>
              <a:cs typeface="Arial"/>
              <a:sym typeface="Arial"/>
            </a:endParaRPr>
          </a:p>
          <a:p>
            <a:pPr marL="457200" marR="0" lvl="0" indent="-355600" algn="l" rtl="0">
              <a:lnSpc>
                <a:spcPct val="100000"/>
              </a:lnSpc>
              <a:spcBef>
                <a:spcPts val="1200"/>
              </a:spcBef>
              <a:spcAft>
                <a:spcPts val="0"/>
              </a:spcAft>
              <a:buClr>
                <a:schemeClr val="lt2"/>
              </a:buClr>
              <a:buSzPts val="2000"/>
              <a:buFont typeface="Arial"/>
              <a:buChar char="●"/>
            </a:pPr>
            <a:r>
              <a:rPr lang="en-US" sz="1600" b="0" i="0" u="none" strike="noStrike" cap="none">
                <a:solidFill>
                  <a:schemeClr val="dk2"/>
                </a:solidFill>
                <a:latin typeface="Arial"/>
                <a:ea typeface="Arial"/>
                <a:cs typeface="Arial"/>
                <a:sym typeface="Arial"/>
              </a:rPr>
              <a:t>If additional assistance is required, please contact the Academic Success Center at 856-256-4259 to request accommodations.</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1200"/>
              </a:spcBef>
              <a:spcAft>
                <a:spcPts val="0"/>
              </a:spcAft>
              <a:buClr>
                <a:schemeClr val="lt2"/>
              </a:buClr>
              <a:buSzPts val="2000"/>
              <a:buFont typeface="Arial"/>
              <a:buNone/>
            </a:pPr>
            <a:endParaRPr sz="1600" b="0" i="0" u="none" strike="noStrike" cap="none">
              <a:solidFill>
                <a:schemeClr val="lt2"/>
              </a:solidFill>
              <a:latin typeface="Arial"/>
              <a:ea typeface="Arial"/>
              <a:cs typeface="Arial"/>
              <a:sym typeface="Arial"/>
            </a:endParaRPr>
          </a:p>
          <a:p>
            <a:pPr marL="457200" marR="0" lvl="0" indent="-228600" algn="l" rtl="0">
              <a:lnSpc>
                <a:spcPct val="100000"/>
              </a:lnSpc>
              <a:spcBef>
                <a:spcPts val="1200"/>
              </a:spcBef>
              <a:spcAft>
                <a:spcPts val="0"/>
              </a:spcAft>
              <a:buClr>
                <a:schemeClr val="lt2"/>
              </a:buClr>
              <a:buSzPts val="2000"/>
              <a:buFont typeface="Arial"/>
              <a:buNone/>
            </a:pPr>
            <a:endParaRPr sz="1600" b="0" i="0" u="none" strike="noStrike" cap="none">
              <a:solidFill>
                <a:schemeClr val="lt2"/>
              </a:solidFill>
              <a:latin typeface="Arial"/>
              <a:ea typeface="Arial"/>
              <a:cs typeface="Arial"/>
              <a:sym typeface="Arial"/>
            </a:endParaRPr>
          </a:p>
          <a:p>
            <a:pPr marL="457200" marR="0" lvl="0" indent="-228600" algn="l" rtl="0">
              <a:lnSpc>
                <a:spcPct val="100000"/>
              </a:lnSpc>
              <a:spcBef>
                <a:spcPts val="1200"/>
              </a:spcBef>
              <a:spcAft>
                <a:spcPts val="0"/>
              </a:spcAft>
              <a:buClr>
                <a:schemeClr val="lt2"/>
              </a:buClr>
              <a:buSzPts val="2000"/>
              <a:buFont typeface="Arial"/>
              <a:buNone/>
            </a:pPr>
            <a:endParaRPr sz="1600" b="0" i="0" u="none" strike="noStrike" cap="none">
              <a:solidFill>
                <a:schemeClr val="lt2"/>
              </a:solidFill>
              <a:latin typeface="Arial"/>
              <a:ea typeface="Arial"/>
              <a:cs typeface="Arial"/>
              <a:sym typeface="Arial"/>
            </a:endParaRPr>
          </a:p>
          <a:p>
            <a:pPr marL="457200" marR="0" lvl="0" indent="-228600" algn="l" rtl="0">
              <a:lnSpc>
                <a:spcPct val="100000"/>
              </a:lnSpc>
              <a:spcBef>
                <a:spcPts val="1200"/>
              </a:spcBef>
              <a:spcAft>
                <a:spcPts val="0"/>
              </a:spcAft>
              <a:buClr>
                <a:schemeClr val="lt2"/>
              </a:buClr>
              <a:buSzPts val="2000"/>
              <a:buFont typeface="Arial"/>
              <a:buNone/>
            </a:pPr>
            <a:endParaRPr sz="1600" b="0" i="0" u="none" strike="noStrike" cap="none">
              <a:solidFill>
                <a:schemeClr val="lt2"/>
              </a:solidFill>
              <a:latin typeface="Arial"/>
              <a:ea typeface="Arial"/>
              <a:cs typeface="Arial"/>
              <a:sym typeface="Arial"/>
            </a:endParaRPr>
          </a:p>
          <a:p>
            <a:pPr marL="101600" marR="0" lvl="0" indent="0" algn="l" rtl="0">
              <a:lnSpc>
                <a:spcPct val="100000"/>
              </a:lnSpc>
              <a:spcBef>
                <a:spcPts val="1200"/>
              </a:spcBef>
              <a:spcAft>
                <a:spcPts val="0"/>
              </a:spcAft>
              <a:buClr>
                <a:srgbClr val="000000"/>
              </a:buClr>
              <a:buSzPts val="1600"/>
              <a:buFont typeface="Arial"/>
              <a:buNone/>
            </a:pPr>
            <a:endParaRPr sz="1600" b="0" i="0" u="none" strike="noStrike" cap="none">
              <a:solidFill>
                <a:schemeClr val="lt2"/>
              </a:solidFill>
              <a:latin typeface="Arial"/>
              <a:ea typeface="Arial"/>
              <a:cs typeface="Arial"/>
              <a:sym typeface="Arial"/>
            </a:endParaRPr>
          </a:p>
          <a:p>
            <a:pPr marL="101600" marR="0" lvl="0" indent="0" algn="l" rtl="0">
              <a:lnSpc>
                <a:spcPct val="100000"/>
              </a:lnSpc>
              <a:spcBef>
                <a:spcPts val="1200"/>
              </a:spcBef>
              <a:spcAft>
                <a:spcPts val="0"/>
              </a:spcAft>
              <a:buClr>
                <a:srgbClr val="000000"/>
              </a:buClr>
              <a:buSzPts val="1000"/>
              <a:buFont typeface="Arial"/>
              <a:buNone/>
            </a:pPr>
            <a:endParaRPr sz="1000" b="0" i="0" u="none" strike="noStrike" cap="none">
              <a:solidFill>
                <a:schemeClr val="dk1"/>
              </a:solidFill>
              <a:highlight>
                <a:srgbClr val="FFFFFF"/>
              </a:highlight>
              <a:latin typeface="Arial"/>
              <a:ea typeface="Arial"/>
              <a:cs typeface="Arial"/>
              <a:sym typeface="Arial"/>
            </a:endParaRPr>
          </a:p>
        </p:txBody>
      </p:sp>
      <p:sp>
        <p:nvSpPr>
          <p:cNvPr id="331" name="Google Shape;331;p29"/>
          <p:cNvSpPr txBox="1"/>
          <p:nvPr/>
        </p:nvSpPr>
        <p:spPr>
          <a:xfrm>
            <a:off x="228600" y="724273"/>
            <a:ext cx="6078682"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2"/>
                </a:solidFill>
                <a:latin typeface="Arial"/>
                <a:ea typeface="Arial"/>
                <a:cs typeface="Arial"/>
                <a:sym typeface="Arial"/>
              </a:rPr>
              <a:t>Parking &amp; Seating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2"/>
                </a:solidFill>
                <a:latin typeface="Arial"/>
                <a:ea typeface="Arial"/>
                <a:cs typeface="Arial"/>
                <a:sym typeface="Arial"/>
              </a:rPr>
              <a:t>Contact &amp; Accommodation Information</a:t>
            </a:r>
            <a:endParaRPr sz="1400" b="0" i="0" u="none" strike="noStrike" cap="none">
              <a:solidFill>
                <a:srgbClr val="000000"/>
              </a:solidFill>
              <a:latin typeface="Arial"/>
              <a:ea typeface="Arial"/>
              <a:cs typeface="Arial"/>
              <a:sym typeface="Arial"/>
            </a:endParaRPr>
          </a:p>
        </p:txBody>
      </p:sp>
      <p:pic>
        <p:nvPicPr>
          <p:cNvPr id="332" name="Google Shape;332;p29" descr="Types of Accessible Parking Spaces - Clock Mobility"/>
          <p:cNvPicPr preferRelativeResize="0"/>
          <p:nvPr/>
        </p:nvPicPr>
        <p:blipFill rotWithShape="1">
          <a:blip r:embed="rId4">
            <a:alphaModFix/>
          </a:blip>
          <a:srcRect/>
          <a:stretch/>
        </p:blipFill>
        <p:spPr>
          <a:xfrm>
            <a:off x="3242150" y="4920550"/>
            <a:ext cx="2582775" cy="14528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latin typeface="Arial"/>
                <a:ea typeface="Arial"/>
                <a:cs typeface="Arial"/>
                <a:sym typeface="Arial"/>
              </a:rPr>
              <a:t>www.rowan.edu/commencement</a:t>
            </a:r>
            <a:endParaRPr>
              <a:latin typeface="Arial"/>
              <a:ea typeface="Arial"/>
              <a:cs typeface="Arial"/>
              <a:sym typeface="Arial"/>
            </a:endParaRPr>
          </a:p>
        </p:txBody>
      </p:sp>
      <p:sp>
        <p:nvSpPr>
          <p:cNvPr id="338" name="Google Shape;338;p27"/>
          <p:cNvSpPr txBox="1">
            <a:spLocks noGrp="1"/>
          </p:cNvSpPr>
          <p:nvPr>
            <p:ph type="body" idx="1"/>
          </p:nvPr>
        </p:nvSpPr>
        <p:spPr>
          <a:xfrm>
            <a:off x="522825" y="1461001"/>
            <a:ext cx="7903800" cy="4918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Font typeface="Arial"/>
              <a:buNone/>
            </a:pPr>
            <a:r>
              <a:rPr lang="en-US" sz="1600">
                <a:solidFill>
                  <a:schemeClr val="dk2"/>
                </a:solidFill>
                <a:latin typeface="Arial"/>
                <a:ea typeface="Arial"/>
                <a:cs typeface="Arial"/>
                <a:sym typeface="Arial"/>
              </a:rPr>
              <a:t>Purchase </a:t>
            </a:r>
            <a:r>
              <a:rPr lang="en-US" sz="1600">
                <a:solidFill>
                  <a:schemeClr val="dk2"/>
                </a:solidFill>
              </a:rPr>
              <a:t>with the</a:t>
            </a:r>
            <a:r>
              <a:rPr lang="en-US" sz="1600">
                <a:solidFill>
                  <a:schemeClr val="dk2"/>
                </a:solidFill>
                <a:latin typeface="Arial"/>
                <a:ea typeface="Arial"/>
                <a:cs typeface="Arial"/>
                <a:sym typeface="Arial"/>
              </a:rPr>
              <a:t> Glassboro Barnes &amp; Noble:</a:t>
            </a:r>
            <a:endParaRPr sz="1600">
              <a:solidFill>
                <a:schemeClr val="dk2"/>
              </a:solidFill>
              <a:latin typeface="Arial"/>
              <a:ea typeface="Arial"/>
              <a:cs typeface="Arial"/>
              <a:sym typeface="Arial"/>
            </a:endParaRPr>
          </a:p>
          <a:p>
            <a:pPr marL="457200" lvl="0" indent="-355600" algn="l" rtl="0">
              <a:lnSpc>
                <a:spcPct val="100000"/>
              </a:lnSpc>
              <a:spcBef>
                <a:spcPts val="1200"/>
              </a:spcBef>
              <a:spcAft>
                <a:spcPts val="0"/>
              </a:spcAft>
              <a:buClr>
                <a:schemeClr val="lt2"/>
              </a:buClr>
              <a:buSzPts val="2000"/>
              <a:buFont typeface="Arial"/>
              <a:buChar char="●"/>
            </a:pPr>
            <a:r>
              <a:rPr lang="en-US" sz="1600">
                <a:solidFill>
                  <a:schemeClr val="dk2"/>
                </a:solidFill>
                <a:latin typeface="Arial"/>
                <a:ea typeface="Arial"/>
                <a:cs typeface="Arial"/>
                <a:sym typeface="Arial"/>
              </a:rPr>
              <a:t>In-person at Rowan Barnes &amp; Noble beginning Monday, </a:t>
            </a:r>
            <a:r>
              <a:rPr lang="en-US" sz="1600">
                <a:solidFill>
                  <a:schemeClr val="dk2"/>
                </a:solidFill>
              </a:rPr>
              <a:t>April 6</a:t>
            </a:r>
            <a:r>
              <a:rPr lang="en-US" sz="1600">
                <a:solidFill>
                  <a:schemeClr val="dk2"/>
                </a:solidFill>
                <a:latin typeface="Arial"/>
                <a:ea typeface="Arial"/>
                <a:cs typeface="Arial"/>
                <a:sym typeface="Arial"/>
              </a:rPr>
              <a:t>, 202</a:t>
            </a:r>
            <a:r>
              <a:rPr lang="en-US" sz="1600">
                <a:solidFill>
                  <a:schemeClr val="dk2"/>
                </a:solidFill>
              </a:rPr>
              <a:t>6</a:t>
            </a:r>
            <a:endParaRPr sz="1600">
              <a:solidFill>
                <a:schemeClr val="dk2"/>
              </a:solidFill>
              <a:latin typeface="Arial"/>
              <a:ea typeface="Arial"/>
              <a:cs typeface="Arial"/>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600">
                <a:solidFill>
                  <a:schemeClr val="dk2"/>
                </a:solidFill>
                <a:latin typeface="Arial"/>
                <a:ea typeface="Arial"/>
                <a:cs typeface="Arial"/>
                <a:sym typeface="Arial"/>
              </a:rPr>
              <a:t>Sales will continue through the start of commencement.</a:t>
            </a:r>
            <a:endParaRPr/>
          </a:p>
          <a:p>
            <a:pPr marL="914400" lvl="1" indent="-355600" algn="l" rtl="0">
              <a:lnSpc>
                <a:spcPct val="100000"/>
              </a:lnSpc>
              <a:spcBef>
                <a:spcPts val="0"/>
              </a:spcBef>
              <a:spcAft>
                <a:spcPts val="0"/>
              </a:spcAft>
              <a:buClr>
                <a:schemeClr val="lt2"/>
              </a:buClr>
              <a:buSzPts val="2000"/>
              <a:buFont typeface="Arial"/>
              <a:buChar char="○"/>
            </a:pPr>
            <a:r>
              <a:rPr lang="en-US" sz="1600">
                <a:solidFill>
                  <a:schemeClr val="dk2"/>
                </a:solidFill>
                <a:latin typeface="Arial"/>
                <a:ea typeface="Arial"/>
                <a:cs typeface="Arial"/>
                <a:sym typeface="Arial"/>
              </a:rPr>
              <a:t>Sizes are not guaranteed after April </a:t>
            </a:r>
            <a:r>
              <a:rPr lang="en-US" sz="1600">
                <a:solidFill>
                  <a:schemeClr val="dk2"/>
                </a:solidFill>
              </a:rPr>
              <a:t>24</a:t>
            </a:r>
            <a:r>
              <a:rPr lang="en-US" sz="1600">
                <a:solidFill>
                  <a:schemeClr val="dk2"/>
                </a:solidFill>
                <a:latin typeface="Arial"/>
                <a:ea typeface="Arial"/>
                <a:cs typeface="Arial"/>
                <a:sym typeface="Arial"/>
              </a:rPr>
              <a:t>, 202</a:t>
            </a:r>
            <a:r>
              <a:rPr lang="en-US" sz="1600">
                <a:solidFill>
                  <a:schemeClr val="dk2"/>
                </a:solidFill>
              </a:rPr>
              <a:t>6</a:t>
            </a:r>
            <a:r>
              <a:rPr lang="en-US" sz="1600">
                <a:solidFill>
                  <a:schemeClr val="dk2"/>
                </a:solidFill>
                <a:latin typeface="Arial"/>
                <a:ea typeface="Arial"/>
                <a:cs typeface="Arial"/>
                <a:sym typeface="Arial"/>
              </a:rPr>
              <a:t>.</a:t>
            </a:r>
            <a:endParaRPr/>
          </a:p>
          <a:p>
            <a:pPr marL="457200" lvl="0" indent="-355600" algn="l" rtl="0">
              <a:lnSpc>
                <a:spcPct val="100000"/>
              </a:lnSpc>
              <a:spcBef>
                <a:spcPts val="1200"/>
              </a:spcBef>
              <a:spcAft>
                <a:spcPts val="0"/>
              </a:spcAft>
              <a:buClr>
                <a:schemeClr val="lt2"/>
              </a:buClr>
              <a:buSzPts val="2000"/>
              <a:buFont typeface="Arial"/>
              <a:buChar char="●"/>
            </a:pPr>
            <a:r>
              <a:rPr lang="en-US" sz="1600">
                <a:solidFill>
                  <a:schemeClr val="dk2"/>
                </a:solidFill>
                <a:latin typeface="Arial"/>
                <a:ea typeface="Arial"/>
                <a:cs typeface="Arial"/>
                <a:sym typeface="Arial"/>
              </a:rPr>
              <a:t>Online</a:t>
            </a:r>
            <a:endParaRPr/>
          </a:p>
          <a:p>
            <a:pPr marL="914400" lvl="1" indent="-355600" algn="l" rtl="0">
              <a:lnSpc>
                <a:spcPct val="100000"/>
              </a:lnSpc>
              <a:spcBef>
                <a:spcPts val="0"/>
              </a:spcBef>
              <a:spcAft>
                <a:spcPts val="0"/>
              </a:spcAft>
              <a:buClr>
                <a:schemeClr val="lt2"/>
              </a:buClr>
              <a:buSzPts val="2000"/>
              <a:buFont typeface="Arial"/>
              <a:buChar char="○"/>
            </a:pPr>
            <a:r>
              <a:rPr lang="en-US" sz="1600" b="0" i="0" u="none" strike="noStrike">
                <a:solidFill>
                  <a:schemeClr val="dk2"/>
                </a:solidFill>
                <a:latin typeface="Arial"/>
                <a:ea typeface="Arial"/>
                <a:cs typeface="Arial"/>
                <a:sym typeface="Arial"/>
              </a:rPr>
              <a:t>More information available in late March. </a:t>
            </a:r>
            <a:br>
              <a:rPr lang="en-US" sz="800">
                <a:solidFill>
                  <a:schemeClr val="dk2"/>
                </a:solidFill>
                <a:latin typeface="Arial"/>
                <a:ea typeface="Arial"/>
                <a:cs typeface="Arial"/>
                <a:sym typeface="Arial"/>
              </a:rPr>
            </a:br>
            <a:endParaRPr sz="800">
              <a:solidFill>
                <a:schemeClr val="dk2"/>
              </a:solidFill>
              <a:latin typeface="Arial"/>
              <a:ea typeface="Arial"/>
              <a:cs typeface="Arial"/>
              <a:sym typeface="Arial"/>
            </a:endParaRPr>
          </a:p>
          <a:p>
            <a:pPr marL="457200" lvl="0" indent="-355600" algn="l" rtl="0">
              <a:lnSpc>
                <a:spcPct val="100000"/>
              </a:lnSpc>
              <a:spcBef>
                <a:spcPts val="0"/>
              </a:spcBef>
              <a:spcAft>
                <a:spcPts val="0"/>
              </a:spcAft>
              <a:buClr>
                <a:schemeClr val="lt2"/>
              </a:buClr>
              <a:buSzPts val="2000"/>
              <a:buFont typeface="Arial"/>
              <a:buChar char="●"/>
            </a:pPr>
            <a:r>
              <a:rPr lang="en-US" sz="1600">
                <a:solidFill>
                  <a:schemeClr val="dk2"/>
                </a:solidFill>
                <a:latin typeface="Arial"/>
                <a:ea typeface="Arial"/>
                <a:cs typeface="Arial"/>
                <a:sym typeface="Arial"/>
              </a:rPr>
              <a:t>Commencement Fair @ Rowan Barnes &amp; Noble </a:t>
            </a:r>
            <a:endParaRPr sz="1600">
              <a:solidFill>
                <a:schemeClr val="dk2"/>
              </a:solidFill>
              <a:latin typeface="Arial"/>
              <a:ea typeface="Arial"/>
              <a:cs typeface="Arial"/>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600">
                <a:solidFill>
                  <a:schemeClr val="dk2"/>
                </a:solidFill>
                <a:latin typeface="Arial"/>
                <a:ea typeface="Arial"/>
                <a:cs typeface="Arial"/>
                <a:sym typeface="Arial"/>
              </a:rPr>
              <a:t>Monday, </a:t>
            </a:r>
            <a:r>
              <a:rPr lang="en-US" sz="1600">
                <a:solidFill>
                  <a:schemeClr val="dk2"/>
                </a:solidFill>
              </a:rPr>
              <a:t>April 6</a:t>
            </a:r>
            <a:r>
              <a:rPr lang="en-US" sz="1600">
                <a:solidFill>
                  <a:schemeClr val="dk2"/>
                </a:solidFill>
                <a:latin typeface="Arial"/>
                <a:ea typeface="Arial"/>
                <a:cs typeface="Arial"/>
                <a:sym typeface="Arial"/>
              </a:rPr>
              <a:t>, 202</a:t>
            </a:r>
            <a:r>
              <a:rPr lang="en-US" sz="1600">
                <a:solidFill>
                  <a:schemeClr val="dk2"/>
                </a:solidFill>
              </a:rPr>
              <a:t>6</a:t>
            </a:r>
            <a:r>
              <a:rPr lang="en-US" sz="1600">
                <a:solidFill>
                  <a:schemeClr val="dk2"/>
                </a:solidFill>
                <a:latin typeface="Arial"/>
                <a:ea typeface="Arial"/>
                <a:cs typeface="Arial"/>
                <a:sym typeface="Arial"/>
              </a:rPr>
              <a:t>  - </a:t>
            </a:r>
            <a:r>
              <a:rPr lang="en-US" sz="1600">
                <a:solidFill>
                  <a:schemeClr val="dk2"/>
                </a:solidFill>
              </a:rPr>
              <a:t>Thursday</a:t>
            </a:r>
            <a:r>
              <a:rPr lang="en-US" sz="1600">
                <a:solidFill>
                  <a:schemeClr val="dk2"/>
                </a:solidFill>
                <a:latin typeface="Arial"/>
                <a:ea typeface="Arial"/>
                <a:cs typeface="Arial"/>
                <a:sym typeface="Arial"/>
              </a:rPr>
              <a:t>, April </a:t>
            </a:r>
            <a:r>
              <a:rPr lang="en-US" sz="1600">
                <a:solidFill>
                  <a:schemeClr val="dk2"/>
                </a:solidFill>
              </a:rPr>
              <a:t>9</a:t>
            </a:r>
            <a:r>
              <a:rPr lang="en-US" sz="1600">
                <a:solidFill>
                  <a:schemeClr val="dk2"/>
                </a:solidFill>
                <a:latin typeface="Arial"/>
                <a:ea typeface="Arial"/>
                <a:cs typeface="Arial"/>
                <a:sym typeface="Arial"/>
              </a:rPr>
              <a:t>, 202</a:t>
            </a:r>
            <a:r>
              <a:rPr lang="en-US" sz="1600">
                <a:solidFill>
                  <a:schemeClr val="dk2"/>
                </a:solidFill>
              </a:rPr>
              <a:t>6</a:t>
            </a:r>
            <a:endParaRPr sz="1600">
              <a:solidFill>
                <a:schemeClr val="dk2"/>
              </a:solidFill>
              <a:latin typeface="Arial"/>
              <a:ea typeface="Arial"/>
              <a:cs typeface="Arial"/>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600">
                <a:solidFill>
                  <a:schemeClr val="dk2"/>
                </a:solidFill>
                <a:latin typeface="Arial"/>
                <a:ea typeface="Arial"/>
                <a:cs typeface="Arial"/>
                <a:sym typeface="Arial"/>
              </a:rPr>
              <a:t>Cap &amp; gown vendor will be on-site to help with sizing and answer questions.  There will also be class ring vendors at this event. </a:t>
            </a:r>
            <a:endParaRPr sz="1600" i="1">
              <a:solidFill>
                <a:schemeClr val="dk2"/>
              </a:solidFill>
              <a:latin typeface="Arial"/>
              <a:ea typeface="Arial"/>
              <a:cs typeface="Arial"/>
              <a:sym typeface="Arial"/>
            </a:endParaRPr>
          </a:p>
          <a:p>
            <a:pPr marL="0" lvl="0" indent="0" algn="l" rtl="0">
              <a:lnSpc>
                <a:spcPct val="100000"/>
              </a:lnSpc>
              <a:spcBef>
                <a:spcPts val="1200"/>
              </a:spcBef>
              <a:spcAft>
                <a:spcPts val="0"/>
              </a:spcAft>
              <a:buClr>
                <a:schemeClr val="dk1"/>
              </a:buClr>
              <a:buSzPts val="1600"/>
              <a:buFont typeface="Arial"/>
              <a:buNone/>
            </a:pPr>
            <a:r>
              <a:rPr lang="en-US" sz="1600" i="1" u="sng">
                <a:solidFill>
                  <a:schemeClr val="dk2"/>
                </a:solidFill>
                <a:latin typeface="Arial"/>
                <a:ea typeface="Arial"/>
                <a:cs typeface="Arial"/>
                <a:sym typeface="Arial"/>
              </a:rPr>
              <a:t>Custom doctoral gowns </a:t>
            </a:r>
            <a:r>
              <a:rPr lang="en-US" sz="1600" i="1">
                <a:solidFill>
                  <a:schemeClr val="dk2"/>
                </a:solidFill>
                <a:latin typeface="Arial"/>
                <a:ea typeface="Arial"/>
                <a:cs typeface="Arial"/>
                <a:sym typeface="Arial"/>
              </a:rPr>
              <a:t>– Contact </a:t>
            </a:r>
            <a:r>
              <a:rPr lang="en-US" sz="1600" b="1" i="1">
                <a:solidFill>
                  <a:schemeClr val="dk2"/>
                </a:solidFill>
                <a:latin typeface="Arial"/>
                <a:ea typeface="Arial"/>
                <a:cs typeface="Arial"/>
                <a:sym typeface="Arial"/>
              </a:rPr>
              <a:t>Valerie</a:t>
            </a:r>
            <a:r>
              <a:rPr lang="en-US" sz="1600" i="1">
                <a:solidFill>
                  <a:schemeClr val="dk2"/>
                </a:solidFill>
                <a:latin typeface="Arial"/>
                <a:ea typeface="Arial"/>
                <a:cs typeface="Arial"/>
                <a:sym typeface="Arial"/>
              </a:rPr>
              <a:t> at 856-881-5954 or </a:t>
            </a:r>
            <a:r>
              <a:rPr lang="en-US" sz="1600" i="1" u="sng">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wojcik@rowan.edu</a:t>
            </a:r>
            <a:r>
              <a:rPr lang="en-US" sz="1600" i="1">
                <a:solidFill>
                  <a:schemeClr val="dk2"/>
                </a:solidFill>
                <a:latin typeface="Arial"/>
                <a:ea typeface="Arial"/>
                <a:cs typeface="Arial"/>
                <a:sym typeface="Arial"/>
              </a:rPr>
              <a:t> to schedule a fitting. Orders must be placed by</a:t>
            </a:r>
            <a:r>
              <a:rPr lang="en-US" sz="1600" b="1" i="1">
                <a:solidFill>
                  <a:schemeClr val="dk2"/>
                </a:solidFill>
                <a:latin typeface="Arial"/>
                <a:ea typeface="Arial"/>
                <a:cs typeface="Arial"/>
                <a:sym typeface="Arial"/>
              </a:rPr>
              <a:t> March 6, 202</a:t>
            </a:r>
            <a:r>
              <a:rPr lang="en-US" sz="1600" b="1" i="1">
                <a:solidFill>
                  <a:schemeClr val="dk2"/>
                </a:solidFill>
              </a:rPr>
              <a:t>6</a:t>
            </a:r>
            <a:r>
              <a:rPr lang="en-US" sz="1600" b="1" i="1">
                <a:solidFill>
                  <a:schemeClr val="dk2"/>
                </a:solidFill>
                <a:latin typeface="Arial"/>
                <a:ea typeface="Arial"/>
                <a:cs typeface="Arial"/>
                <a:sym typeface="Arial"/>
              </a:rPr>
              <a:t>.</a:t>
            </a:r>
            <a:endParaRPr sz="1600">
              <a:solidFill>
                <a:schemeClr val="dk2"/>
              </a:solidFill>
              <a:latin typeface="Arial"/>
              <a:ea typeface="Arial"/>
              <a:cs typeface="Arial"/>
              <a:sym typeface="Arial"/>
            </a:endParaRPr>
          </a:p>
          <a:p>
            <a:pPr marL="0" lvl="0" indent="0" algn="l" rtl="0">
              <a:lnSpc>
                <a:spcPct val="100000"/>
              </a:lnSpc>
              <a:spcBef>
                <a:spcPts val="1200"/>
              </a:spcBef>
              <a:spcAft>
                <a:spcPts val="0"/>
              </a:spcAft>
              <a:buClr>
                <a:schemeClr val="dk1"/>
              </a:buClr>
              <a:buSzPts val="1200"/>
              <a:buFont typeface="Arial"/>
              <a:buNone/>
            </a:pPr>
            <a:endParaRPr>
              <a:solidFill>
                <a:schemeClr val="lt2"/>
              </a:solidFill>
              <a:latin typeface="Arial"/>
              <a:ea typeface="Arial"/>
              <a:cs typeface="Arial"/>
              <a:sym typeface="Arial"/>
            </a:endParaRPr>
          </a:p>
        </p:txBody>
      </p:sp>
      <p:sp>
        <p:nvSpPr>
          <p:cNvPr id="339" name="Google Shape;339;p27"/>
          <p:cNvSpPr txBox="1"/>
          <p:nvPr/>
        </p:nvSpPr>
        <p:spPr>
          <a:xfrm>
            <a:off x="443346" y="760562"/>
            <a:ext cx="58812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2"/>
                </a:solidFill>
                <a:latin typeface="Arial"/>
                <a:ea typeface="Arial"/>
                <a:cs typeface="Arial"/>
                <a:sym typeface="Arial"/>
              </a:rPr>
              <a:t>Rowan Brown &amp; Gold Caps &amp; Gowns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2"/>
                </a:solidFill>
                <a:latin typeface="Arial"/>
                <a:ea typeface="Arial"/>
                <a:cs typeface="Arial"/>
                <a:sym typeface="Arial"/>
              </a:rPr>
              <a:t>Available Exclusively Through Rowan Barnes &amp; Noble</a:t>
            </a:r>
            <a:endParaRPr sz="1400" b="0" i="0" u="none" strike="noStrike" cap="none">
              <a:solidFill>
                <a:srgbClr val="000000"/>
              </a:solidFill>
              <a:latin typeface="Arial"/>
              <a:ea typeface="Arial"/>
              <a:cs typeface="Arial"/>
              <a:sym typeface="Arial"/>
            </a:endParaRPr>
          </a:p>
        </p:txBody>
      </p:sp>
      <p:sp>
        <p:nvSpPr>
          <p:cNvPr id="340" name="Google Shape;340;p2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a:solidFill>
                  <a:schemeClr val="dk2"/>
                </a:solidFill>
                <a:latin typeface="Arial"/>
                <a:ea typeface="Arial"/>
                <a:cs typeface="Arial"/>
                <a:sym typeface="Arial"/>
              </a:rPr>
              <a:t>Rowan University Regalia</a:t>
            </a:r>
            <a:endParaRPr sz="3000" u="sng">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8"/>
          <p:cNvSpPr txBox="1">
            <a:spLocks noGrp="1"/>
          </p:cNvSpPr>
          <p:nvPr>
            <p:ph type="body" idx="1"/>
          </p:nvPr>
        </p:nvSpPr>
        <p:spPr>
          <a:xfrm>
            <a:off x="546252" y="4606275"/>
            <a:ext cx="8051400" cy="547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2"/>
              </a:buClr>
              <a:buSzPts val="2400"/>
              <a:buFont typeface="Arial"/>
              <a:buNone/>
            </a:pPr>
            <a:r>
              <a:rPr lang="en-US" sz="1600">
                <a:solidFill>
                  <a:schemeClr val="dk2"/>
                </a:solidFill>
                <a:latin typeface="Arial"/>
                <a:ea typeface="Arial"/>
                <a:cs typeface="Arial"/>
                <a:sym typeface="Arial"/>
              </a:rPr>
              <a:t>Undergraduate Academic Honor Cords available at Rowan Barnes &amp; Noble for $19.98.</a:t>
            </a:r>
            <a:endParaRPr sz="16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lt2"/>
              </a:buClr>
              <a:buSzPts val="2400"/>
              <a:buFont typeface="Arial"/>
              <a:buNone/>
            </a:pPr>
            <a:endParaRPr sz="2000"/>
          </a:p>
        </p:txBody>
      </p:sp>
      <p:sp>
        <p:nvSpPr>
          <p:cNvPr id="346" name="Google Shape;346;p2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solidFill>
                  <a:srgbClr val="3B1808"/>
                </a:solidFill>
                <a:latin typeface="Arial"/>
                <a:ea typeface="Arial"/>
                <a:cs typeface="Arial"/>
                <a:sym typeface="Arial"/>
              </a:rPr>
              <a:t>www.rowan.edu/commencement</a:t>
            </a:r>
            <a:endParaRPr>
              <a:latin typeface="Arial"/>
              <a:ea typeface="Arial"/>
              <a:cs typeface="Arial"/>
              <a:sym typeface="Arial"/>
            </a:endParaRPr>
          </a:p>
        </p:txBody>
      </p:sp>
      <p:sp>
        <p:nvSpPr>
          <p:cNvPr id="347" name="Google Shape;347;p28"/>
          <p:cNvSpPr txBox="1"/>
          <p:nvPr/>
        </p:nvSpPr>
        <p:spPr>
          <a:xfrm>
            <a:off x="304800" y="228600"/>
            <a:ext cx="8610600" cy="60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000" b="1" i="0" u="none" strike="noStrike" cap="none">
                <a:solidFill>
                  <a:schemeClr val="dk2"/>
                </a:solidFill>
                <a:latin typeface="Arial"/>
                <a:ea typeface="Arial"/>
                <a:cs typeface="Arial"/>
                <a:sym typeface="Arial"/>
              </a:rPr>
              <a:t>Rowan University Regalia</a:t>
            </a:r>
            <a:endParaRPr sz="3000" b="0" i="0" u="sng" strike="noStrike" cap="none">
              <a:solidFill>
                <a:schemeClr val="dk2"/>
              </a:solidFill>
              <a:latin typeface="Arial"/>
              <a:ea typeface="Arial"/>
              <a:cs typeface="Arial"/>
              <a:sym typeface="Arial"/>
            </a:endParaRPr>
          </a:p>
        </p:txBody>
      </p:sp>
      <p:sp>
        <p:nvSpPr>
          <p:cNvPr id="348" name="Google Shape;348;p28"/>
          <p:cNvSpPr txBox="1"/>
          <p:nvPr/>
        </p:nvSpPr>
        <p:spPr>
          <a:xfrm>
            <a:off x="228600" y="724273"/>
            <a:ext cx="6078682"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2"/>
                </a:solidFill>
                <a:latin typeface="Arial"/>
                <a:ea typeface="Arial"/>
                <a:cs typeface="Arial"/>
                <a:sym typeface="Arial"/>
              </a:rPr>
              <a:t>Caps &amp; Gowns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2"/>
                </a:solidFill>
                <a:latin typeface="Arial"/>
                <a:ea typeface="Arial"/>
                <a:cs typeface="Arial"/>
                <a:sym typeface="Arial"/>
              </a:rPr>
              <a:t>Pricing</a:t>
            </a:r>
            <a:endParaRPr sz="1400" b="0" i="0" u="none" strike="noStrike" cap="none">
              <a:solidFill>
                <a:srgbClr val="000000"/>
              </a:solidFill>
              <a:latin typeface="Arial"/>
              <a:ea typeface="Arial"/>
              <a:cs typeface="Arial"/>
              <a:sym typeface="Arial"/>
            </a:endParaRPr>
          </a:p>
        </p:txBody>
      </p:sp>
      <p:pic>
        <p:nvPicPr>
          <p:cNvPr id="349" name="Google Shape;349;p28"/>
          <p:cNvPicPr preferRelativeResize="0"/>
          <p:nvPr/>
        </p:nvPicPr>
        <p:blipFill>
          <a:blip r:embed="rId3">
            <a:alphaModFix/>
          </a:blip>
          <a:stretch>
            <a:fillRect/>
          </a:stretch>
        </p:blipFill>
        <p:spPr>
          <a:xfrm>
            <a:off x="152400" y="2233076"/>
            <a:ext cx="8839204" cy="13250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a:off x="106018" y="460375"/>
            <a:ext cx="8388626" cy="1143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US" b="1">
                <a:solidFill>
                  <a:schemeClr val="lt2"/>
                </a:solidFill>
                <a:latin typeface="Arial"/>
                <a:ea typeface="Arial"/>
                <a:cs typeface="Arial"/>
                <a:sym typeface="Arial"/>
              </a:rPr>
              <a:t>Graduation vs. Commencement</a:t>
            </a:r>
            <a:endParaRPr b="1">
              <a:solidFill>
                <a:schemeClr val="lt2"/>
              </a:solidFill>
              <a:latin typeface="Arial"/>
              <a:ea typeface="Arial"/>
              <a:cs typeface="Arial"/>
              <a:sym typeface="Arial"/>
            </a:endParaRPr>
          </a:p>
        </p:txBody>
      </p:sp>
      <p:sp>
        <p:nvSpPr>
          <p:cNvPr id="82" name="Google Shape;82;p3"/>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2"/>
              </a:buClr>
              <a:buSzPts val="3200"/>
              <a:buFont typeface="Georgia"/>
              <a:buNone/>
            </a:pPr>
            <a:r>
              <a:rPr lang="en-US" sz="3200">
                <a:solidFill>
                  <a:schemeClr val="lt2"/>
                </a:solidFill>
                <a:latin typeface="Arial"/>
                <a:ea typeface="Arial"/>
                <a:cs typeface="Arial"/>
                <a:sym typeface="Arial"/>
              </a:rPr>
              <a:t>Graduation…</a:t>
            </a:r>
            <a:r>
              <a:rPr lang="en-US">
                <a:solidFill>
                  <a:schemeClr val="lt2"/>
                </a:solidFill>
                <a:latin typeface="Arial"/>
                <a:ea typeface="Arial"/>
                <a:cs typeface="Arial"/>
                <a:sym typeface="Arial"/>
              </a:rPr>
              <a:t>	</a:t>
            </a:r>
            <a:endParaRPr>
              <a:solidFill>
                <a:schemeClr val="lt2"/>
              </a:solidFill>
              <a:latin typeface="Arial"/>
              <a:ea typeface="Arial"/>
              <a:cs typeface="Arial"/>
              <a:sym typeface="Arial"/>
            </a:endParaRPr>
          </a:p>
        </p:txBody>
      </p:sp>
      <p:sp>
        <p:nvSpPr>
          <p:cNvPr id="83" name="Google Shape;83;p3"/>
          <p:cNvSpPr txBox="1">
            <a:spLocks noGrp="1"/>
          </p:cNvSpPr>
          <p:nvPr>
            <p:ph type="body" idx="2"/>
          </p:nvPr>
        </p:nvSpPr>
        <p:spPr>
          <a:xfrm>
            <a:off x="333175" y="1981200"/>
            <a:ext cx="4040100" cy="3951300"/>
          </a:xfrm>
          <a:prstGeom prst="rect">
            <a:avLst/>
          </a:prstGeom>
          <a:noFill/>
          <a:ln>
            <a:noFill/>
          </a:ln>
        </p:spPr>
        <p:txBody>
          <a:bodyPr spcFirstLastPara="1" wrap="square" lIns="0" tIns="0" rIns="0" bIns="0" anchor="t" anchorCtr="0">
            <a:noAutofit/>
          </a:bodyPr>
          <a:lstStyle/>
          <a:p>
            <a:pPr marL="225425" lvl="0" indent="-47625" algn="l" rtl="0">
              <a:lnSpc>
                <a:spcPct val="100000"/>
              </a:lnSpc>
              <a:spcBef>
                <a:spcPts val="0"/>
              </a:spcBef>
              <a:spcAft>
                <a:spcPts val="0"/>
              </a:spcAft>
              <a:buClr>
                <a:schemeClr val="dk1"/>
              </a:buClr>
              <a:buSzPts val="2800"/>
              <a:buFont typeface="Arial"/>
              <a:buNone/>
            </a:pPr>
            <a:endParaRPr sz="2800">
              <a:latin typeface="Arial"/>
              <a:ea typeface="Arial"/>
              <a:cs typeface="Arial"/>
              <a:sym typeface="Arial"/>
            </a:endParaRPr>
          </a:p>
          <a:p>
            <a:pPr marL="457200" lvl="0" indent="0" algn="l" rtl="0">
              <a:lnSpc>
                <a:spcPct val="100000"/>
              </a:lnSpc>
              <a:spcBef>
                <a:spcPts val="560"/>
              </a:spcBef>
              <a:spcAft>
                <a:spcPts val="0"/>
              </a:spcAft>
              <a:buSzPts val="2400"/>
              <a:buNone/>
            </a:pPr>
            <a:r>
              <a:rPr lang="en-US" sz="2800">
                <a:solidFill>
                  <a:schemeClr val="lt2"/>
                </a:solidFill>
                <a:latin typeface="Arial"/>
                <a:ea typeface="Arial"/>
                <a:cs typeface="Arial"/>
                <a:sym typeface="Arial"/>
              </a:rPr>
              <a:t>is the successful completion of a student’s major/minor/ concentration and the issuing of a diploma.</a:t>
            </a:r>
            <a:endParaRPr>
              <a:latin typeface="Arial"/>
              <a:ea typeface="Arial"/>
              <a:cs typeface="Arial"/>
              <a:sym typeface="Arial"/>
            </a:endParaRPr>
          </a:p>
        </p:txBody>
      </p:sp>
      <p:sp>
        <p:nvSpPr>
          <p:cNvPr id="84" name="Google Shape;84;p3"/>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2"/>
              </a:buClr>
              <a:buSzPts val="3200"/>
              <a:buFont typeface="Georgia"/>
              <a:buNone/>
            </a:pPr>
            <a:r>
              <a:rPr lang="en-US" sz="3200">
                <a:solidFill>
                  <a:schemeClr val="lt2"/>
                </a:solidFill>
                <a:latin typeface="Arial"/>
                <a:ea typeface="Arial"/>
                <a:cs typeface="Arial"/>
                <a:sym typeface="Arial"/>
              </a:rPr>
              <a:t>Commencement…</a:t>
            </a:r>
            <a:endParaRPr>
              <a:solidFill>
                <a:schemeClr val="lt2"/>
              </a:solidFill>
              <a:latin typeface="Arial"/>
              <a:ea typeface="Arial"/>
              <a:cs typeface="Arial"/>
              <a:sym typeface="Arial"/>
            </a:endParaRPr>
          </a:p>
        </p:txBody>
      </p:sp>
      <p:sp>
        <p:nvSpPr>
          <p:cNvPr id="85" name="Google Shape;85;p3"/>
          <p:cNvSpPr txBox="1">
            <a:spLocks noGrp="1"/>
          </p:cNvSpPr>
          <p:nvPr>
            <p:ph type="body" idx="4"/>
          </p:nvPr>
        </p:nvSpPr>
        <p:spPr>
          <a:xfrm>
            <a:off x="4572000" y="2075675"/>
            <a:ext cx="4041900" cy="3951300"/>
          </a:xfrm>
          <a:prstGeom prst="rect">
            <a:avLst/>
          </a:prstGeom>
          <a:noFill/>
          <a:ln>
            <a:noFill/>
          </a:ln>
        </p:spPr>
        <p:txBody>
          <a:bodyPr spcFirstLastPara="1" wrap="square" lIns="0" tIns="0" rIns="0" bIns="0" anchor="t" anchorCtr="0">
            <a:noAutofit/>
          </a:bodyPr>
          <a:lstStyle/>
          <a:p>
            <a:pPr marL="225425" lvl="0" indent="-73025" algn="l" rtl="0">
              <a:lnSpc>
                <a:spcPct val="100000"/>
              </a:lnSpc>
              <a:spcBef>
                <a:spcPts val="0"/>
              </a:spcBef>
              <a:spcAft>
                <a:spcPts val="0"/>
              </a:spcAft>
              <a:buClr>
                <a:schemeClr val="dk1"/>
              </a:buClr>
              <a:buSzPts val="2400"/>
              <a:buFont typeface="Arial"/>
              <a:buNone/>
            </a:pPr>
            <a:endParaRPr>
              <a:latin typeface="Georgia"/>
              <a:ea typeface="Georgia"/>
              <a:cs typeface="Georgia"/>
              <a:sym typeface="Georgia"/>
            </a:endParaRPr>
          </a:p>
          <a:p>
            <a:pPr marL="0" lvl="0" indent="457200" algn="l" rtl="0">
              <a:lnSpc>
                <a:spcPct val="100000"/>
              </a:lnSpc>
              <a:spcBef>
                <a:spcPts val="560"/>
              </a:spcBef>
              <a:spcAft>
                <a:spcPts val="0"/>
              </a:spcAft>
              <a:buSzPts val="2400"/>
              <a:buNone/>
            </a:pPr>
            <a:r>
              <a:rPr lang="en-US" sz="2800">
                <a:solidFill>
                  <a:schemeClr val="lt2"/>
                </a:solidFill>
                <a:latin typeface="Arial"/>
                <a:ea typeface="Arial"/>
                <a:cs typeface="Arial"/>
                <a:sym typeface="Arial"/>
              </a:rPr>
              <a:t>is the celebration of</a:t>
            </a:r>
            <a:endParaRPr sz="2800">
              <a:solidFill>
                <a:schemeClr val="lt2"/>
              </a:solidFill>
              <a:latin typeface="Arial"/>
              <a:ea typeface="Arial"/>
              <a:cs typeface="Arial"/>
              <a:sym typeface="Arial"/>
            </a:endParaRPr>
          </a:p>
          <a:p>
            <a:pPr marL="0" lvl="0" indent="457200" algn="l" rtl="0">
              <a:lnSpc>
                <a:spcPct val="100000"/>
              </a:lnSpc>
              <a:spcBef>
                <a:spcPts val="560"/>
              </a:spcBef>
              <a:spcAft>
                <a:spcPts val="0"/>
              </a:spcAft>
              <a:buSzPts val="2400"/>
              <a:buNone/>
            </a:pPr>
            <a:r>
              <a:rPr lang="en-US" sz="2800">
                <a:solidFill>
                  <a:schemeClr val="lt2"/>
                </a:solidFill>
                <a:latin typeface="Arial"/>
                <a:ea typeface="Arial"/>
                <a:cs typeface="Arial"/>
                <a:sym typeface="Arial"/>
              </a:rPr>
              <a:t>your time and hard</a:t>
            </a:r>
            <a:endParaRPr sz="2800">
              <a:solidFill>
                <a:schemeClr val="lt2"/>
              </a:solidFill>
              <a:latin typeface="Arial"/>
              <a:ea typeface="Arial"/>
              <a:cs typeface="Arial"/>
              <a:sym typeface="Arial"/>
            </a:endParaRPr>
          </a:p>
          <a:p>
            <a:pPr marL="0" lvl="0" indent="457200" algn="l" rtl="0">
              <a:lnSpc>
                <a:spcPct val="100000"/>
              </a:lnSpc>
              <a:spcBef>
                <a:spcPts val="560"/>
              </a:spcBef>
              <a:spcAft>
                <a:spcPts val="0"/>
              </a:spcAft>
              <a:buSzPts val="2400"/>
              <a:buNone/>
            </a:pPr>
            <a:r>
              <a:rPr lang="en-US" sz="2800">
                <a:solidFill>
                  <a:schemeClr val="lt2"/>
                </a:solidFill>
                <a:latin typeface="Arial"/>
                <a:ea typeface="Arial"/>
                <a:cs typeface="Arial"/>
                <a:sym typeface="Arial"/>
              </a:rPr>
              <a:t>work at Rowan</a:t>
            </a:r>
            <a:endParaRPr sz="2800">
              <a:solidFill>
                <a:schemeClr val="lt2"/>
              </a:solidFill>
              <a:latin typeface="Arial"/>
              <a:ea typeface="Arial"/>
              <a:cs typeface="Arial"/>
              <a:sym typeface="Arial"/>
            </a:endParaRPr>
          </a:p>
          <a:p>
            <a:pPr marL="0" lvl="0" indent="457200" algn="l" rtl="0">
              <a:lnSpc>
                <a:spcPct val="100000"/>
              </a:lnSpc>
              <a:spcBef>
                <a:spcPts val="560"/>
              </a:spcBef>
              <a:spcAft>
                <a:spcPts val="0"/>
              </a:spcAft>
              <a:buSzPts val="2400"/>
              <a:buNone/>
            </a:pPr>
            <a:r>
              <a:rPr lang="en-US" sz="2800">
                <a:solidFill>
                  <a:schemeClr val="lt2"/>
                </a:solidFill>
                <a:latin typeface="Arial"/>
                <a:ea typeface="Arial"/>
                <a:cs typeface="Arial"/>
                <a:sym typeface="Arial"/>
              </a:rPr>
              <a:t>University.</a:t>
            </a:r>
            <a:endParaRPr>
              <a:latin typeface="Arial"/>
              <a:ea typeface="Arial"/>
              <a:cs typeface="Arial"/>
              <a:sym typeface="Arial"/>
            </a:endParaRPr>
          </a:p>
          <a:p>
            <a:pPr marL="225425" lvl="0" indent="-73025" algn="l" rtl="0">
              <a:lnSpc>
                <a:spcPct val="100000"/>
              </a:lnSpc>
              <a:spcBef>
                <a:spcPts val="480"/>
              </a:spcBef>
              <a:spcAft>
                <a:spcPts val="0"/>
              </a:spcAft>
              <a:buClr>
                <a:schemeClr val="dk1"/>
              </a:buClr>
              <a:buSzPts val="2400"/>
              <a:buFont typeface="Arial"/>
              <a:buNone/>
            </a:pPr>
            <a:endParaRPr/>
          </a:p>
        </p:txBody>
      </p:sp>
      <p:sp>
        <p:nvSpPr>
          <p:cNvPr id="86" name="Google Shape;86;p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cxnSp>
        <p:nvCxnSpPr>
          <p:cNvPr id="87" name="Google Shape;87;p3"/>
          <p:cNvCxnSpPr/>
          <p:nvPr/>
        </p:nvCxnSpPr>
        <p:spPr>
          <a:xfrm>
            <a:off x="762000" y="11430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5686"/>
              </a:srgbClr>
            </a:outerShdw>
          </a:effectLst>
        </p:spPr>
      </p:cxnSp>
      <p:cxnSp>
        <p:nvCxnSpPr>
          <p:cNvPr id="88" name="Google Shape;88;p3"/>
          <p:cNvCxnSpPr/>
          <p:nvPr/>
        </p:nvCxnSpPr>
        <p:spPr>
          <a:xfrm>
            <a:off x="762000" y="3048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5686"/>
              </a:srgbClr>
            </a:outerShdw>
          </a:effec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
        <p:cNvGrpSpPr/>
        <p:nvPr/>
      </p:nvGrpSpPr>
      <p:grpSpPr>
        <a:xfrm>
          <a:off x="0" y="0"/>
          <a:ext cx="0" cy="0"/>
          <a:chOff x="0" y="0"/>
          <a:chExt cx="0" cy="0"/>
        </a:xfrm>
      </p:grpSpPr>
      <p:sp>
        <p:nvSpPr>
          <p:cNvPr id="354" name="Google Shape;354;p30"/>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 name="Google Shape;355;p30"/>
          <p:cNvSpPr/>
          <p:nvPr/>
        </p:nvSpPr>
        <p:spPr>
          <a:xfrm rot="3967198" flipH="1">
            <a:off x="6100024" y="863980"/>
            <a:ext cx="2987899" cy="2240924"/>
          </a:xfrm>
          <a:prstGeom prst="arc">
            <a:avLst>
              <a:gd name="adj1" fmla="val 14441841"/>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6" name="Google Shape;356;p30"/>
          <p:cNvSpPr txBox="1">
            <a:spLocks noGrp="1"/>
          </p:cNvSpPr>
          <p:nvPr>
            <p:ph type="title"/>
          </p:nvPr>
        </p:nvSpPr>
        <p:spPr>
          <a:xfrm>
            <a:off x="3290571" y="268793"/>
            <a:ext cx="4094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en-US" sz="3000" b="1">
                <a:solidFill>
                  <a:schemeClr val="dk1"/>
                </a:solidFill>
                <a:latin typeface="Arial"/>
                <a:ea typeface="Arial"/>
                <a:cs typeface="Arial"/>
                <a:sym typeface="Arial"/>
              </a:rPr>
              <a:t>Important Dates to remember: </a:t>
            </a:r>
            <a:endParaRPr sz="3000"/>
          </a:p>
        </p:txBody>
      </p:sp>
      <p:sp>
        <p:nvSpPr>
          <p:cNvPr id="357" name="Google Shape;357;p30"/>
          <p:cNvSpPr/>
          <p:nvPr/>
        </p:nvSpPr>
        <p:spPr>
          <a:xfrm flipH="1">
            <a:off x="1859" y="5079050"/>
            <a:ext cx="2606041" cy="1779651"/>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58" name="Google Shape;358;p30" descr="Image result for important dateclipart free"/>
          <p:cNvPicPr preferRelativeResize="0"/>
          <p:nvPr/>
        </p:nvPicPr>
        <p:blipFill rotWithShape="1">
          <a:blip r:embed="rId3">
            <a:alphaModFix/>
          </a:blip>
          <a:srcRect/>
          <a:stretch/>
        </p:blipFill>
        <p:spPr>
          <a:xfrm rot="-548331">
            <a:off x="307327" y="570230"/>
            <a:ext cx="2782312" cy="2414743"/>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359" name="Google Shape;359;p30"/>
          <p:cNvSpPr txBox="1"/>
          <p:nvPr/>
        </p:nvSpPr>
        <p:spPr>
          <a:xfrm>
            <a:off x="2770360" y="1539981"/>
            <a:ext cx="6029700" cy="46500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0"/>
              </a:spcBef>
              <a:spcAft>
                <a:spcPts val="0"/>
              </a:spcAft>
              <a:buClr>
                <a:schemeClr val="lt2"/>
              </a:buClr>
              <a:buSzPts val="1800"/>
              <a:buFont typeface="Arial"/>
              <a:buChar char="•"/>
            </a:pPr>
            <a:r>
              <a:rPr lang="en-US" sz="1600" b="0" i="0" u="none" strike="noStrike" cap="none">
                <a:solidFill>
                  <a:schemeClr val="dk1"/>
                </a:solidFill>
                <a:latin typeface="Arial"/>
                <a:ea typeface="Arial"/>
                <a:cs typeface="Arial"/>
                <a:sym typeface="Arial"/>
              </a:rPr>
              <a:t>February 2</a:t>
            </a:r>
            <a:r>
              <a:rPr lang="en-US" sz="1600">
                <a:solidFill>
                  <a:schemeClr val="dk1"/>
                </a:solidFill>
              </a:rPr>
              <a:t>7</a:t>
            </a:r>
            <a:r>
              <a:rPr lang="en-US" sz="1600" b="0" i="0" u="none" strike="noStrike" cap="none">
                <a:solidFill>
                  <a:schemeClr val="dk1"/>
                </a:solidFill>
                <a:latin typeface="Arial"/>
                <a:ea typeface="Arial"/>
                <a:cs typeface="Arial"/>
                <a:sym typeface="Arial"/>
              </a:rPr>
              <a:t>: Last day to apply to graduate for Spring graduation </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600"/>
              </a:spcBef>
              <a:spcAft>
                <a:spcPts val="0"/>
              </a:spcAft>
              <a:buClr>
                <a:schemeClr val="lt2"/>
              </a:buClr>
              <a:buSzPts val="1800"/>
              <a:buFont typeface="Arial"/>
              <a:buChar char="•"/>
            </a:pPr>
            <a:r>
              <a:rPr lang="en-US" sz="1600" b="0" i="0" u="none" strike="noStrike" cap="none">
                <a:solidFill>
                  <a:schemeClr val="dk1"/>
                </a:solidFill>
                <a:latin typeface="Arial"/>
                <a:ea typeface="Arial"/>
                <a:cs typeface="Arial"/>
                <a:sym typeface="Arial"/>
              </a:rPr>
              <a:t>February 2</a:t>
            </a:r>
            <a:r>
              <a:rPr lang="en-US" sz="1600">
                <a:solidFill>
                  <a:schemeClr val="dk1"/>
                </a:solidFill>
              </a:rPr>
              <a:t>7</a:t>
            </a:r>
            <a:r>
              <a:rPr lang="en-US" sz="1600" b="0" i="0" u="none" strike="noStrike" cap="none">
                <a:solidFill>
                  <a:schemeClr val="dk1"/>
                </a:solidFill>
                <a:latin typeface="Arial"/>
                <a:ea typeface="Arial"/>
                <a:cs typeface="Arial"/>
                <a:sym typeface="Arial"/>
              </a:rPr>
              <a:t> - Register by today to have name in printed program</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600"/>
              </a:spcBef>
              <a:spcAft>
                <a:spcPts val="0"/>
              </a:spcAft>
              <a:buClr>
                <a:schemeClr val="lt2"/>
              </a:buClr>
              <a:buSzPts val="1800"/>
              <a:buFont typeface="Arial"/>
              <a:buChar char="•"/>
            </a:pPr>
            <a:r>
              <a:rPr lang="en-US" sz="1600" b="0" i="0" u="none" strike="noStrike" cap="none">
                <a:solidFill>
                  <a:schemeClr val="dk1"/>
                </a:solidFill>
                <a:latin typeface="Arial"/>
                <a:ea typeface="Arial"/>
                <a:cs typeface="Arial"/>
                <a:sym typeface="Arial"/>
              </a:rPr>
              <a:t>April </a:t>
            </a:r>
            <a:r>
              <a:rPr lang="en-US" sz="1600">
                <a:solidFill>
                  <a:schemeClr val="dk1"/>
                </a:solidFill>
              </a:rPr>
              <a:t>1</a:t>
            </a:r>
            <a:r>
              <a:rPr lang="en-US" sz="1600" b="0" i="0" u="none" strike="noStrike" cap="none">
                <a:solidFill>
                  <a:schemeClr val="dk1"/>
                </a:solidFill>
                <a:latin typeface="Arial"/>
                <a:ea typeface="Arial"/>
                <a:cs typeface="Arial"/>
                <a:sym typeface="Arial"/>
              </a:rPr>
              <a:t>: Commencement registration and guest ticket access closes</a:t>
            </a:r>
            <a:endParaRPr sz="1400" b="0" i="0" u="none" strike="noStrike" cap="none">
              <a:solidFill>
                <a:srgbClr val="000000"/>
              </a:solidFill>
              <a:latin typeface="Arial"/>
              <a:ea typeface="Arial"/>
              <a:cs typeface="Arial"/>
              <a:sym typeface="Arial"/>
            </a:endParaRPr>
          </a:p>
          <a:p>
            <a:pPr marL="457200" marR="0" lvl="1" indent="-228600" algn="l" rtl="0">
              <a:lnSpc>
                <a:spcPct val="90000"/>
              </a:lnSpc>
              <a:spcBef>
                <a:spcPts val="600"/>
              </a:spcBef>
              <a:spcAft>
                <a:spcPts val="0"/>
              </a:spcAft>
              <a:buClr>
                <a:schemeClr val="lt2"/>
              </a:buClr>
              <a:buSzPts val="1800"/>
              <a:buFont typeface="Arial"/>
              <a:buChar char="•"/>
            </a:pPr>
            <a:r>
              <a:rPr lang="en-US" sz="1600" b="0" i="0" u="none" strike="noStrike" cap="none">
                <a:solidFill>
                  <a:schemeClr val="dk1"/>
                </a:solidFill>
                <a:latin typeface="Arial"/>
                <a:ea typeface="Arial"/>
                <a:cs typeface="Arial"/>
                <a:sym typeface="Arial"/>
              </a:rPr>
              <a:t>April </a:t>
            </a:r>
            <a:r>
              <a:rPr lang="en-US" sz="1600">
                <a:solidFill>
                  <a:schemeClr val="dk1"/>
                </a:solidFill>
              </a:rPr>
              <a:t>1</a:t>
            </a:r>
            <a:r>
              <a:rPr lang="en-US" sz="1600" b="0" i="0" u="none" strike="noStrike" cap="none">
                <a:solidFill>
                  <a:schemeClr val="dk1"/>
                </a:solidFill>
                <a:latin typeface="Arial"/>
                <a:ea typeface="Arial"/>
                <a:cs typeface="Arial"/>
                <a:sym typeface="Arial"/>
              </a:rPr>
              <a:t>: Last day to make corrections to Commencement display details</a:t>
            </a:r>
            <a:endParaRPr sz="1600">
              <a:solidFill>
                <a:schemeClr val="dk1"/>
              </a:solidFill>
            </a:endParaRPr>
          </a:p>
          <a:p>
            <a:pPr marL="457200" marR="0" lvl="1" indent="-228600" algn="l" rtl="0">
              <a:lnSpc>
                <a:spcPct val="90000"/>
              </a:lnSpc>
              <a:spcBef>
                <a:spcPts val="600"/>
              </a:spcBef>
              <a:spcAft>
                <a:spcPts val="0"/>
              </a:spcAft>
              <a:buClr>
                <a:schemeClr val="lt2"/>
              </a:buClr>
              <a:buSzPts val="1800"/>
              <a:buFont typeface="Arial"/>
              <a:buChar char="•"/>
            </a:pPr>
            <a:r>
              <a:rPr lang="en-US" sz="1600">
                <a:solidFill>
                  <a:schemeClr val="dk1"/>
                </a:solidFill>
              </a:rPr>
              <a:t>April 6: Cap and Gown sales begin; In-person Commencement Fair at Barnes &amp; Noble (April 6 – April 9)</a:t>
            </a:r>
            <a:endParaRPr sz="1600">
              <a:solidFill>
                <a:schemeClr val="dk1"/>
              </a:solidFill>
            </a:endParaRPr>
          </a:p>
          <a:p>
            <a:pPr marL="457200" marR="0" lvl="1" indent="-228600" algn="l" rtl="0">
              <a:lnSpc>
                <a:spcPct val="90000"/>
              </a:lnSpc>
              <a:spcBef>
                <a:spcPts val="600"/>
              </a:spcBef>
              <a:spcAft>
                <a:spcPts val="0"/>
              </a:spcAft>
              <a:buClr>
                <a:schemeClr val="lt2"/>
              </a:buClr>
              <a:buSzPts val="1800"/>
              <a:buFont typeface="Arial"/>
              <a:buChar char="•"/>
            </a:pPr>
            <a:r>
              <a:rPr lang="en-US" sz="1600" b="0" i="0" u="none" strike="noStrike" cap="none">
                <a:solidFill>
                  <a:schemeClr val="dk1"/>
                </a:solidFill>
                <a:latin typeface="Arial"/>
                <a:ea typeface="Arial"/>
                <a:cs typeface="Arial"/>
                <a:sym typeface="Arial"/>
              </a:rPr>
              <a:t>April </a:t>
            </a:r>
            <a:r>
              <a:rPr lang="en-US" sz="1600">
                <a:solidFill>
                  <a:schemeClr val="dk1"/>
                </a:solidFill>
              </a:rPr>
              <a:t>6</a:t>
            </a:r>
            <a:r>
              <a:rPr lang="en-US" sz="1600" b="0" i="0" u="none" strike="noStrike" cap="none">
                <a:solidFill>
                  <a:schemeClr val="dk1"/>
                </a:solidFill>
                <a:latin typeface="Arial"/>
                <a:ea typeface="Arial"/>
                <a:cs typeface="Arial"/>
                <a:sym typeface="Arial"/>
              </a:rPr>
              <a:t>: First come, first served access to additional guest tickets (as available) will be announced via email between 12:00 p.m. – 1:00 p.m.</a:t>
            </a:r>
            <a:endParaRPr sz="1400" b="0" i="0" u="none" strike="noStrike" cap="none">
              <a:solidFill>
                <a:srgbClr val="000000"/>
              </a:solidFill>
              <a:latin typeface="Arial"/>
              <a:ea typeface="Arial"/>
              <a:cs typeface="Arial"/>
              <a:sym typeface="Arial"/>
            </a:endParaRPr>
          </a:p>
          <a:p>
            <a:pPr marL="457200" marR="0" lvl="1" indent="-228600" algn="l" rtl="0">
              <a:lnSpc>
                <a:spcPct val="90000"/>
              </a:lnSpc>
              <a:spcBef>
                <a:spcPts val="600"/>
              </a:spcBef>
              <a:spcAft>
                <a:spcPts val="0"/>
              </a:spcAft>
              <a:buClr>
                <a:schemeClr val="lt2"/>
              </a:buClr>
              <a:buSzPts val="1800"/>
              <a:buFont typeface="Arial"/>
              <a:buChar char="•"/>
            </a:pPr>
            <a:r>
              <a:rPr lang="en-US" sz="1600" b="0" i="0" u="none" strike="noStrike" cap="none">
                <a:solidFill>
                  <a:schemeClr val="dk1"/>
                </a:solidFill>
                <a:latin typeface="Arial"/>
                <a:ea typeface="Arial"/>
                <a:cs typeface="Arial"/>
                <a:sym typeface="Arial"/>
              </a:rPr>
              <a:t>May </a:t>
            </a:r>
            <a:r>
              <a:rPr lang="en-US" sz="1600">
                <a:solidFill>
                  <a:schemeClr val="dk1"/>
                </a:solidFill>
              </a:rPr>
              <a:t>8</a:t>
            </a:r>
            <a:r>
              <a:rPr lang="en-US" sz="1600" b="0" i="0" u="none" strike="noStrike" cap="none">
                <a:solidFill>
                  <a:schemeClr val="dk1"/>
                </a:solidFill>
                <a:latin typeface="Arial"/>
                <a:ea typeface="Arial"/>
                <a:cs typeface="Arial"/>
                <a:sym typeface="Arial"/>
              </a:rPr>
              <a:t>: The School of Graduate Studies Hooding Recognition Ceremony &amp; Reception</a:t>
            </a:r>
            <a:endParaRPr sz="1600" b="0" i="0" u="none" strike="noStrike" cap="none">
              <a:solidFill>
                <a:schemeClr val="dk1"/>
              </a:solidFill>
              <a:latin typeface="Arial"/>
              <a:ea typeface="Arial"/>
              <a:cs typeface="Arial"/>
              <a:sym typeface="Arial"/>
            </a:endParaRPr>
          </a:p>
          <a:p>
            <a:pPr marL="457200" marR="0" lvl="0" indent="-228600" algn="l" rtl="0">
              <a:lnSpc>
                <a:spcPct val="90000"/>
              </a:lnSpc>
              <a:spcBef>
                <a:spcPts val="600"/>
              </a:spcBef>
              <a:spcAft>
                <a:spcPts val="0"/>
              </a:spcAft>
              <a:buClr>
                <a:schemeClr val="lt2"/>
              </a:buClr>
              <a:buSzPts val="1800"/>
              <a:buFont typeface="Arial"/>
              <a:buChar char="•"/>
            </a:pPr>
            <a:r>
              <a:rPr lang="en-US" sz="1600" b="0" i="0" u="none" strike="noStrike" cap="none">
                <a:solidFill>
                  <a:schemeClr val="dk1"/>
                </a:solidFill>
                <a:latin typeface="Arial"/>
                <a:ea typeface="Arial"/>
                <a:cs typeface="Arial"/>
                <a:sym typeface="Arial"/>
              </a:rPr>
              <a:t>May </a:t>
            </a:r>
            <a:r>
              <a:rPr lang="en-US" sz="1600">
                <a:solidFill>
                  <a:schemeClr val="dk1"/>
                </a:solidFill>
              </a:rPr>
              <a:t>9</a:t>
            </a:r>
            <a:r>
              <a:rPr lang="en-US" sz="1600" b="0" i="0" u="none" strike="noStrike" cap="none">
                <a:solidFill>
                  <a:schemeClr val="dk1"/>
                </a:solidFill>
                <a:latin typeface="Arial"/>
                <a:ea typeface="Arial"/>
                <a:cs typeface="Arial"/>
                <a:sym typeface="Arial"/>
              </a:rPr>
              <a:t>: University Commencement Ceremony &amp; Celebration at 10:00 a.m.</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600"/>
              </a:spcBef>
              <a:spcAft>
                <a:spcPts val="600"/>
              </a:spcAft>
              <a:buClr>
                <a:schemeClr val="lt2"/>
              </a:buClr>
              <a:buSzPts val="1700"/>
              <a:buFont typeface="Arial"/>
              <a:buChar char="•"/>
            </a:pPr>
            <a:r>
              <a:rPr lang="en-US" sz="1600" b="0" i="0" u="none" strike="noStrike" cap="none">
                <a:solidFill>
                  <a:schemeClr val="dk1"/>
                </a:solidFill>
                <a:latin typeface="Arial"/>
                <a:ea typeface="Arial"/>
                <a:cs typeface="Arial"/>
                <a:sym typeface="Arial"/>
              </a:rPr>
              <a:t>May 1</a:t>
            </a:r>
            <a:r>
              <a:rPr lang="en-US" sz="1600">
                <a:solidFill>
                  <a:schemeClr val="dk1"/>
                </a:solidFill>
              </a:rPr>
              <a:t>1</a:t>
            </a:r>
            <a:r>
              <a:rPr lang="en-US" sz="1600" b="0" i="0" u="none" strike="noStrike" cap="none">
                <a:solidFill>
                  <a:schemeClr val="dk1"/>
                </a:solidFill>
                <a:latin typeface="Arial"/>
                <a:ea typeface="Arial"/>
                <a:cs typeface="Arial"/>
                <a:sym typeface="Arial"/>
              </a:rPr>
              <a:t> - 15: College Commencement Ceremonies </a:t>
            </a:r>
            <a:endParaRPr sz="1600" b="0" i="0" u="none" strike="noStrike" cap="none">
              <a:solidFill>
                <a:schemeClr val="dk1"/>
              </a:solidFill>
              <a:latin typeface="Arial"/>
              <a:ea typeface="Arial"/>
              <a:cs typeface="Arial"/>
              <a:sym typeface="Arial"/>
            </a:endParaRPr>
          </a:p>
        </p:txBody>
      </p:sp>
      <p:sp>
        <p:nvSpPr>
          <p:cNvPr id="360" name="Google Shape;360;p3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600"/>
              </a:spcAft>
              <a:buSzPts val="1400"/>
              <a:buNone/>
            </a:pPr>
            <a:r>
              <a:rPr lang="en-US">
                <a:solidFill>
                  <a:srgbClr val="8F8988"/>
                </a:solidFill>
                <a:latin typeface="Arial"/>
                <a:ea typeface="Arial"/>
                <a:cs typeface="Arial"/>
                <a:sym typeface="Arial"/>
              </a:rPr>
              <a:t>www.rowan.edu/commencement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1"/>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a:solidFill>
                  <a:schemeClr val="dk2"/>
                </a:solidFill>
                <a:latin typeface="Arial"/>
                <a:ea typeface="Arial"/>
                <a:cs typeface="Arial"/>
                <a:sym typeface="Arial"/>
              </a:rPr>
              <a:t>Keep Up To Date</a:t>
            </a:r>
            <a:r>
              <a:rPr lang="en-US" b="1">
                <a:solidFill>
                  <a:schemeClr val="dk2"/>
                </a:solidFill>
                <a:latin typeface="Arial"/>
                <a:ea typeface="Arial"/>
                <a:cs typeface="Arial"/>
                <a:sym typeface="Arial"/>
              </a:rPr>
              <a:t> </a:t>
            </a:r>
            <a:endParaRPr/>
          </a:p>
          <a:p>
            <a:pPr marL="0" lvl="0" indent="0" algn="ctr" rtl="0">
              <a:lnSpc>
                <a:spcPct val="100000"/>
              </a:lnSpc>
              <a:spcBef>
                <a:spcPts val="0"/>
              </a:spcBef>
              <a:spcAft>
                <a:spcPts val="0"/>
              </a:spcAft>
              <a:buSzPts val="1400"/>
              <a:buNone/>
            </a:pPr>
            <a:endParaRPr sz="2400" u="sng">
              <a:latin typeface="Arial"/>
              <a:ea typeface="Arial"/>
              <a:cs typeface="Arial"/>
              <a:sym typeface="Arial"/>
            </a:endParaRPr>
          </a:p>
        </p:txBody>
      </p:sp>
      <p:sp>
        <p:nvSpPr>
          <p:cNvPr id="366" name="Google Shape;366;p3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latin typeface="Arial"/>
                <a:ea typeface="Arial"/>
                <a:cs typeface="Arial"/>
                <a:sym typeface="Arial"/>
              </a:rPr>
              <a:t>www.rowan.edu/commencement</a:t>
            </a:r>
            <a:endParaRPr>
              <a:latin typeface="Arial"/>
              <a:ea typeface="Arial"/>
              <a:cs typeface="Arial"/>
              <a:sym typeface="Arial"/>
            </a:endParaRPr>
          </a:p>
        </p:txBody>
      </p:sp>
      <p:sp>
        <p:nvSpPr>
          <p:cNvPr id="367" name="Google Shape;367;p31"/>
          <p:cNvSpPr txBox="1">
            <a:spLocks noGrp="1"/>
          </p:cNvSpPr>
          <p:nvPr>
            <p:ph type="body" idx="1"/>
          </p:nvPr>
        </p:nvSpPr>
        <p:spPr>
          <a:xfrm>
            <a:off x="2160181" y="919715"/>
            <a:ext cx="6831419" cy="4121017"/>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0"/>
              </a:spcBef>
              <a:spcAft>
                <a:spcPts val="0"/>
              </a:spcAft>
              <a:buClr>
                <a:schemeClr val="lt2"/>
              </a:buClr>
              <a:buSzPts val="1800"/>
              <a:buFont typeface="Arial"/>
              <a:buChar char="●"/>
            </a:pPr>
            <a:r>
              <a:rPr lang="en-US" sz="1600">
                <a:solidFill>
                  <a:schemeClr val="dk2"/>
                </a:solidFill>
                <a:latin typeface="Arial"/>
                <a:ea typeface="Arial"/>
                <a:cs typeface="Arial"/>
                <a:sym typeface="Arial"/>
              </a:rPr>
              <a:t>Check your Rowan email</a:t>
            </a:r>
            <a:endParaRPr/>
          </a:p>
          <a:p>
            <a:pPr marL="914400" lvl="1" indent="-342900" algn="l" rtl="0">
              <a:lnSpc>
                <a:spcPct val="100000"/>
              </a:lnSpc>
              <a:spcBef>
                <a:spcPts val="0"/>
              </a:spcBef>
              <a:spcAft>
                <a:spcPts val="0"/>
              </a:spcAft>
              <a:buClr>
                <a:schemeClr val="lt2"/>
              </a:buClr>
              <a:buSzPts val="1800"/>
              <a:buFont typeface="Arial"/>
              <a:buChar char="○"/>
            </a:pPr>
            <a:r>
              <a:rPr lang="en-US" sz="1600">
                <a:solidFill>
                  <a:schemeClr val="dk2"/>
                </a:solidFill>
                <a:latin typeface="Arial"/>
                <a:ea typeface="Arial"/>
                <a:cs typeface="Arial"/>
                <a:sym typeface="Arial"/>
              </a:rPr>
              <a:t>Always open and read emails from </a:t>
            </a:r>
            <a:r>
              <a:rPr lang="en-US" sz="1600" u="sng">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graduation@rowan.edu</a:t>
            </a:r>
            <a:r>
              <a:rPr lang="en-US" sz="1600">
                <a:solidFill>
                  <a:schemeClr val="dk2"/>
                </a:solidFill>
                <a:latin typeface="Arial"/>
                <a:ea typeface="Arial"/>
                <a:cs typeface="Arial"/>
                <a:sym typeface="Arial"/>
              </a:rPr>
              <a:t> and </a:t>
            </a:r>
            <a:r>
              <a:rPr lang="en-US" sz="1600" u="sng">
                <a:solidFill>
                  <a:schemeClr val="dk2"/>
                </a:solidFill>
                <a:latin typeface="Arial"/>
                <a:ea typeface="Arial"/>
                <a:cs typeface="Arial"/>
                <a:sym typeface="Arial"/>
                <a:hlinkClick r:id="rId4">
                  <a:extLst>
                    <a:ext uri="{A12FA001-AC4F-418D-AE19-62706E023703}">
                      <ahyp:hlinkClr xmlns:ahyp="http://schemas.microsoft.com/office/drawing/2018/hyperlinkcolor" val="tx"/>
                    </a:ext>
                  </a:extLst>
                </a:hlinkClick>
              </a:rPr>
              <a:t>commencement@rowan.edu</a:t>
            </a:r>
            <a:r>
              <a:rPr lang="en-US" sz="1600">
                <a:solidFill>
                  <a:schemeClr val="dk2"/>
                </a:solidFill>
                <a:latin typeface="Arial"/>
                <a:ea typeface="Arial"/>
                <a:cs typeface="Arial"/>
                <a:sym typeface="Arial"/>
              </a:rPr>
              <a:t> as they contain important information.</a:t>
            </a:r>
            <a:endParaRPr sz="1200">
              <a:solidFill>
                <a:schemeClr val="dk2"/>
              </a:solidFill>
              <a:latin typeface="Arial"/>
              <a:ea typeface="Arial"/>
              <a:cs typeface="Arial"/>
              <a:sym typeface="Arial"/>
            </a:endParaRPr>
          </a:p>
          <a:p>
            <a:pPr marL="0" lvl="0" indent="0" algn="l" rtl="0">
              <a:lnSpc>
                <a:spcPct val="100000"/>
              </a:lnSpc>
              <a:spcBef>
                <a:spcPts val="0"/>
              </a:spcBef>
              <a:spcAft>
                <a:spcPts val="0"/>
              </a:spcAft>
              <a:buSzPts val="1800"/>
              <a:buNone/>
            </a:pPr>
            <a:endParaRPr sz="1600">
              <a:solidFill>
                <a:schemeClr val="dk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a:solidFill>
                  <a:schemeClr val="dk2"/>
                </a:solidFill>
                <a:latin typeface="Arial"/>
                <a:ea typeface="Arial"/>
                <a:cs typeface="Arial"/>
                <a:sym typeface="Arial"/>
              </a:rPr>
              <a:t>Know the deadlines; don’t wait until the last day!</a:t>
            </a:r>
            <a:endParaRPr/>
          </a:p>
          <a:p>
            <a:pPr marL="457200" lvl="0" indent="0" algn="l" rtl="0">
              <a:lnSpc>
                <a:spcPct val="100000"/>
              </a:lnSpc>
              <a:spcBef>
                <a:spcPts val="0"/>
              </a:spcBef>
              <a:spcAft>
                <a:spcPts val="0"/>
              </a:spcAft>
              <a:buSzPts val="1800"/>
              <a:buNone/>
            </a:pPr>
            <a:endParaRPr sz="1600">
              <a:solidFill>
                <a:schemeClr val="dk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a:solidFill>
                  <a:schemeClr val="dk2"/>
                </a:solidFill>
                <a:latin typeface="Arial"/>
                <a:ea typeface="Arial"/>
                <a:cs typeface="Arial"/>
                <a:sym typeface="Arial"/>
              </a:rPr>
              <a:t>Check the commencement and graduation websites regularly for updates.</a:t>
            </a:r>
            <a:endParaRPr/>
          </a:p>
          <a:p>
            <a:pPr marL="457200" lvl="0" indent="0" algn="l" rtl="0">
              <a:lnSpc>
                <a:spcPct val="100000"/>
              </a:lnSpc>
              <a:spcBef>
                <a:spcPts val="0"/>
              </a:spcBef>
              <a:spcAft>
                <a:spcPts val="0"/>
              </a:spcAft>
              <a:buSzPts val="1800"/>
              <a:buNone/>
            </a:pPr>
            <a:endParaRPr sz="1600">
              <a:solidFill>
                <a:schemeClr val="dk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a:solidFill>
                  <a:schemeClr val="dk2"/>
                </a:solidFill>
                <a:latin typeface="Arial"/>
                <a:ea typeface="Arial"/>
                <a:cs typeface="Arial"/>
                <a:sym typeface="Arial"/>
              </a:rPr>
              <a:t>Follow Rowan on social media; look for Instagram stories and participate in Q &amp; A’s.</a:t>
            </a:r>
            <a:endParaRPr/>
          </a:p>
          <a:p>
            <a:pPr marL="457200" lvl="0" indent="0" algn="l" rtl="0">
              <a:lnSpc>
                <a:spcPct val="100000"/>
              </a:lnSpc>
              <a:spcBef>
                <a:spcPts val="0"/>
              </a:spcBef>
              <a:spcAft>
                <a:spcPts val="0"/>
              </a:spcAft>
              <a:buSzPts val="1800"/>
              <a:buNone/>
            </a:pPr>
            <a:endParaRPr sz="1600">
              <a:solidFill>
                <a:schemeClr val="dk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a:solidFill>
                  <a:schemeClr val="dk2"/>
                </a:solidFill>
                <a:latin typeface="Arial"/>
                <a:ea typeface="Arial"/>
                <a:cs typeface="Arial"/>
                <a:sym typeface="Arial"/>
              </a:rPr>
              <a:t>Use #Rowan202</a:t>
            </a:r>
            <a:r>
              <a:rPr lang="en-US" sz="1600">
                <a:solidFill>
                  <a:schemeClr val="dk2"/>
                </a:solidFill>
              </a:rPr>
              <a:t>6</a:t>
            </a:r>
            <a:r>
              <a:rPr lang="en-US" sz="1600">
                <a:solidFill>
                  <a:schemeClr val="dk2"/>
                </a:solidFill>
                <a:latin typeface="Arial"/>
                <a:ea typeface="Arial"/>
                <a:cs typeface="Arial"/>
                <a:sym typeface="Arial"/>
              </a:rPr>
              <a:t> to filter your posts onto the commencement website</a:t>
            </a:r>
            <a:endParaRPr/>
          </a:p>
          <a:p>
            <a:pPr marL="457200" lvl="0" indent="0" algn="l" rtl="0">
              <a:lnSpc>
                <a:spcPct val="100000"/>
              </a:lnSpc>
              <a:spcBef>
                <a:spcPts val="0"/>
              </a:spcBef>
              <a:spcAft>
                <a:spcPts val="0"/>
              </a:spcAft>
              <a:buSzPts val="1800"/>
              <a:buNone/>
            </a:pPr>
            <a:endParaRPr sz="1600">
              <a:solidFill>
                <a:schemeClr val="dk2"/>
              </a:solidFill>
              <a:latin typeface="Arial"/>
              <a:ea typeface="Arial"/>
              <a:cs typeface="Arial"/>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a:solidFill>
                  <a:schemeClr val="dk2"/>
                </a:solidFill>
                <a:latin typeface="Arial"/>
                <a:ea typeface="Arial"/>
                <a:cs typeface="Arial"/>
                <a:sym typeface="Arial"/>
              </a:rPr>
              <a:t>Prepare for commencement</a:t>
            </a:r>
            <a:endParaRPr/>
          </a:p>
          <a:p>
            <a:pPr marL="914400" lvl="1" indent="-342900" algn="l" rtl="0">
              <a:lnSpc>
                <a:spcPct val="100000"/>
              </a:lnSpc>
              <a:spcBef>
                <a:spcPts val="0"/>
              </a:spcBef>
              <a:spcAft>
                <a:spcPts val="0"/>
              </a:spcAft>
              <a:buClr>
                <a:schemeClr val="lt2"/>
              </a:buClr>
              <a:buSzPts val="1800"/>
              <a:buFont typeface="Arial"/>
              <a:buChar char="○"/>
            </a:pPr>
            <a:r>
              <a:rPr lang="en-US" sz="1600">
                <a:solidFill>
                  <a:schemeClr val="dk2"/>
                </a:solidFill>
                <a:latin typeface="Arial"/>
                <a:ea typeface="Arial"/>
                <a:cs typeface="Arial"/>
                <a:sym typeface="Arial"/>
              </a:rPr>
              <a:t>Review the final details in the “Know Before You Go” email sent 48 hours prior to commencement</a:t>
            </a:r>
            <a:endParaRPr sz="1600">
              <a:solidFill>
                <a:schemeClr val="dk2"/>
              </a:solidFill>
              <a:latin typeface="Arial"/>
              <a:ea typeface="Arial"/>
              <a:cs typeface="Arial"/>
              <a:sym typeface="Arial"/>
            </a:endParaRPr>
          </a:p>
          <a:p>
            <a:pPr marL="914400" lvl="1" indent="-342900" algn="l" rtl="0">
              <a:lnSpc>
                <a:spcPct val="100000"/>
              </a:lnSpc>
              <a:spcBef>
                <a:spcPts val="0"/>
              </a:spcBef>
              <a:spcAft>
                <a:spcPts val="0"/>
              </a:spcAft>
              <a:buClr>
                <a:schemeClr val="lt2"/>
              </a:buClr>
              <a:buSzPts val="1800"/>
              <a:buFont typeface="Arial"/>
              <a:buChar char="○"/>
            </a:pPr>
            <a:r>
              <a:rPr lang="en-US" sz="1600">
                <a:solidFill>
                  <a:schemeClr val="dk2"/>
                </a:solidFill>
                <a:latin typeface="Arial"/>
                <a:ea typeface="Arial"/>
                <a:cs typeface="Arial"/>
                <a:sym typeface="Arial"/>
              </a:rPr>
              <a:t>Be sure to share details with your guests.</a:t>
            </a:r>
            <a:endParaRPr/>
          </a:p>
          <a:p>
            <a:pPr marL="742950" lvl="1" indent="-196850" algn="l" rtl="0">
              <a:lnSpc>
                <a:spcPct val="100000"/>
              </a:lnSpc>
              <a:spcBef>
                <a:spcPts val="280"/>
              </a:spcBef>
              <a:spcAft>
                <a:spcPts val="0"/>
              </a:spcAft>
              <a:buClr>
                <a:schemeClr val="dk1"/>
              </a:buClr>
              <a:buSzPts val="1400"/>
              <a:buFont typeface="Arial"/>
              <a:buNone/>
            </a:pPr>
            <a:endParaRPr sz="1400"/>
          </a:p>
          <a:p>
            <a:pPr marL="0" lvl="0" indent="0" algn="l" rtl="0">
              <a:lnSpc>
                <a:spcPct val="100000"/>
              </a:lnSpc>
              <a:spcBef>
                <a:spcPts val="640"/>
              </a:spcBef>
              <a:spcAft>
                <a:spcPts val="0"/>
              </a:spcAft>
              <a:buClr>
                <a:schemeClr val="dk1"/>
              </a:buClr>
              <a:buSzPts val="3200"/>
              <a:buFont typeface="Arial"/>
              <a:buNone/>
            </a:pPr>
            <a:r>
              <a:rPr lang="en-US"/>
              <a:t>	</a:t>
            </a:r>
            <a:endParaRPr/>
          </a:p>
        </p:txBody>
      </p:sp>
      <p:pic>
        <p:nvPicPr>
          <p:cNvPr id="368" name="Google Shape;368;p31"/>
          <p:cNvPicPr preferRelativeResize="0"/>
          <p:nvPr/>
        </p:nvPicPr>
        <p:blipFill rotWithShape="1">
          <a:blip r:embed="rId5">
            <a:alphaModFix/>
          </a:blip>
          <a:srcRect/>
          <a:stretch/>
        </p:blipFill>
        <p:spPr>
          <a:xfrm>
            <a:off x="560956" y="2175259"/>
            <a:ext cx="1489473" cy="188196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2"/>
          <p:cNvSpPr txBox="1">
            <a:spLocks noGrp="1"/>
          </p:cNvSpPr>
          <p:nvPr>
            <p:ph type="title"/>
          </p:nvPr>
        </p:nvSpPr>
        <p:spPr>
          <a:xfrm>
            <a:off x="370500" y="386850"/>
            <a:ext cx="85449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a:solidFill>
                  <a:schemeClr val="dk2"/>
                </a:solidFill>
                <a:latin typeface="Arial"/>
                <a:ea typeface="Arial"/>
                <a:cs typeface="Arial"/>
                <a:sym typeface="Arial"/>
              </a:rPr>
              <a:t>Commencement Website</a:t>
            </a:r>
            <a:endParaRPr sz="3000" b="1">
              <a:solidFill>
                <a:schemeClr val="dk2"/>
              </a:solidFill>
              <a:latin typeface="Arial"/>
              <a:ea typeface="Arial"/>
              <a:cs typeface="Arial"/>
              <a:sym typeface="Arial"/>
            </a:endParaRPr>
          </a:p>
        </p:txBody>
      </p:sp>
      <p:sp>
        <p:nvSpPr>
          <p:cNvPr id="374" name="Google Shape;374;p32"/>
          <p:cNvSpPr txBox="1"/>
          <p:nvPr/>
        </p:nvSpPr>
        <p:spPr>
          <a:xfrm>
            <a:off x="927771" y="869631"/>
            <a:ext cx="3294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2"/>
                </a:solidFill>
                <a:latin typeface="Arial"/>
                <a:ea typeface="Arial"/>
                <a:cs typeface="Arial"/>
                <a:sym typeface="Arial"/>
              </a:rPr>
              <a:t>rowan.edu/commencement</a:t>
            </a:r>
            <a:endParaRPr sz="1400" b="0" i="1" u="none" strike="noStrike" cap="none">
              <a:solidFill>
                <a:schemeClr val="dk2"/>
              </a:solidFill>
              <a:latin typeface="Arial"/>
              <a:ea typeface="Arial"/>
              <a:cs typeface="Arial"/>
              <a:sym typeface="Arial"/>
            </a:endParaRPr>
          </a:p>
        </p:txBody>
      </p:sp>
      <p:sp>
        <p:nvSpPr>
          <p:cNvPr id="375" name="Google Shape;375;p32"/>
          <p:cNvSpPr txBox="1"/>
          <p:nvPr/>
        </p:nvSpPr>
        <p:spPr>
          <a:xfrm>
            <a:off x="1949846" y="5421069"/>
            <a:ext cx="5091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32"/>
          <p:cNvSpPr txBox="1"/>
          <p:nvPr/>
        </p:nvSpPr>
        <p:spPr>
          <a:xfrm>
            <a:off x="6296891" y="6629400"/>
            <a:ext cx="2667000" cy="2286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Arial"/>
                <a:ea typeface="Arial"/>
                <a:cs typeface="Arial"/>
                <a:sym typeface="Arial"/>
              </a:rPr>
              <a:t>www.rowan.edu/commencement</a:t>
            </a:r>
            <a:endParaRPr sz="1400" b="0" i="0" u="none" strike="noStrike" cap="none">
              <a:solidFill>
                <a:srgbClr val="000000"/>
              </a:solidFill>
              <a:latin typeface="Arial"/>
              <a:ea typeface="Arial"/>
              <a:cs typeface="Arial"/>
              <a:sym typeface="Arial"/>
            </a:endParaRPr>
          </a:p>
        </p:txBody>
      </p:sp>
      <p:pic>
        <p:nvPicPr>
          <p:cNvPr id="377" name="Google Shape;377;p32"/>
          <p:cNvPicPr preferRelativeResize="0"/>
          <p:nvPr/>
        </p:nvPicPr>
        <p:blipFill rotWithShape="1">
          <a:blip r:embed="rId3">
            <a:alphaModFix/>
          </a:blip>
          <a:srcRect/>
          <a:stretch/>
        </p:blipFill>
        <p:spPr>
          <a:xfrm>
            <a:off x="2410590" y="4280358"/>
            <a:ext cx="4464720" cy="1893060"/>
          </a:xfrm>
          <a:prstGeom prst="rect">
            <a:avLst/>
          </a:prstGeom>
          <a:noFill/>
          <a:ln>
            <a:noFill/>
          </a:ln>
        </p:spPr>
      </p:pic>
      <p:pic>
        <p:nvPicPr>
          <p:cNvPr id="378" name="Google Shape;378;p32"/>
          <p:cNvPicPr preferRelativeResize="0"/>
          <p:nvPr/>
        </p:nvPicPr>
        <p:blipFill>
          <a:blip r:embed="rId4">
            <a:alphaModFix/>
          </a:blip>
          <a:stretch>
            <a:fillRect/>
          </a:stretch>
        </p:blipFill>
        <p:spPr>
          <a:xfrm>
            <a:off x="152400" y="1650825"/>
            <a:ext cx="4374475" cy="2350376"/>
          </a:xfrm>
          <a:prstGeom prst="rect">
            <a:avLst/>
          </a:prstGeom>
          <a:noFill/>
          <a:ln>
            <a:noFill/>
          </a:ln>
        </p:spPr>
      </p:pic>
      <p:pic>
        <p:nvPicPr>
          <p:cNvPr id="379" name="Google Shape;379;p32"/>
          <p:cNvPicPr preferRelativeResize="0"/>
          <p:nvPr/>
        </p:nvPicPr>
        <p:blipFill>
          <a:blip r:embed="rId5">
            <a:alphaModFix/>
          </a:blip>
          <a:stretch>
            <a:fillRect/>
          </a:stretch>
        </p:blipFill>
        <p:spPr>
          <a:xfrm>
            <a:off x="4651575" y="1650825"/>
            <a:ext cx="4312325" cy="23503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33"/>
          <p:cNvPicPr preferRelativeResize="0"/>
          <p:nvPr/>
        </p:nvPicPr>
        <p:blipFill rotWithShape="1">
          <a:blip r:embed="rId3">
            <a:alphaModFix/>
          </a:blip>
          <a:srcRect/>
          <a:stretch/>
        </p:blipFill>
        <p:spPr>
          <a:xfrm rot="643823">
            <a:off x="5872261" y="3274386"/>
            <a:ext cx="2790424" cy="2493532"/>
          </a:xfrm>
          <a:prstGeom prst="rect">
            <a:avLst/>
          </a:prstGeom>
          <a:noFill/>
          <a:ln>
            <a:noFill/>
          </a:ln>
        </p:spPr>
      </p:pic>
      <p:sp>
        <p:nvSpPr>
          <p:cNvPr id="385" name="Google Shape;385;p33"/>
          <p:cNvSpPr txBox="1">
            <a:spLocks noGrp="1"/>
          </p:cNvSpPr>
          <p:nvPr>
            <p:ph type="title"/>
          </p:nvPr>
        </p:nvSpPr>
        <p:spPr>
          <a:xfrm>
            <a:off x="381005" y="1371588"/>
            <a:ext cx="8610600" cy="1041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br>
              <a:rPr lang="en-US">
                <a:latin typeface="Arial"/>
                <a:ea typeface="Arial"/>
                <a:cs typeface="Arial"/>
                <a:sym typeface="Arial"/>
              </a:rPr>
            </a:br>
            <a:r>
              <a:rPr lang="en-US" sz="3000">
                <a:solidFill>
                  <a:schemeClr val="dk2"/>
                </a:solidFill>
                <a:latin typeface="Arial"/>
                <a:ea typeface="Arial"/>
                <a:cs typeface="Arial"/>
                <a:sym typeface="Arial"/>
              </a:rPr>
              <a:t>Thank you! We look forward to </a:t>
            </a:r>
            <a:br>
              <a:rPr lang="en-US" sz="3000">
                <a:solidFill>
                  <a:schemeClr val="dk2"/>
                </a:solidFill>
                <a:latin typeface="Arial"/>
                <a:ea typeface="Arial"/>
                <a:cs typeface="Arial"/>
                <a:sym typeface="Arial"/>
              </a:rPr>
            </a:br>
            <a:r>
              <a:rPr lang="en-US" sz="3000">
                <a:solidFill>
                  <a:schemeClr val="dk2"/>
                </a:solidFill>
                <a:latin typeface="Arial"/>
                <a:ea typeface="Arial"/>
                <a:cs typeface="Arial"/>
                <a:sym typeface="Arial"/>
              </a:rPr>
              <a:t>celebrating with you in May!</a:t>
            </a:r>
            <a:br>
              <a:rPr lang="en-US" sz="1400">
                <a:solidFill>
                  <a:schemeClr val="dk2"/>
                </a:solidFill>
                <a:latin typeface="Arial"/>
                <a:ea typeface="Arial"/>
                <a:cs typeface="Arial"/>
                <a:sym typeface="Arial"/>
              </a:rPr>
            </a:br>
            <a:endParaRPr>
              <a:solidFill>
                <a:schemeClr val="dk2"/>
              </a:solidFill>
              <a:latin typeface="Arial"/>
              <a:ea typeface="Arial"/>
              <a:cs typeface="Arial"/>
              <a:sym typeface="Arial"/>
            </a:endParaRPr>
          </a:p>
        </p:txBody>
      </p:sp>
      <p:cxnSp>
        <p:nvCxnSpPr>
          <p:cNvPr id="386" name="Google Shape;386;p33"/>
          <p:cNvCxnSpPr/>
          <p:nvPr/>
        </p:nvCxnSpPr>
        <p:spPr>
          <a:xfrm>
            <a:off x="914400" y="6096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5686"/>
              </a:srgbClr>
            </a:outerShdw>
          </a:effectLst>
        </p:spPr>
      </p:cxnSp>
      <p:cxnSp>
        <p:nvCxnSpPr>
          <p:cNvPr id="387" name="Google Shape;387;p33"/>
          <p:cNvCxnSpPr/>
          <p:nvPr/>
        </p:nvCxnSpPr>
        <p:spPr>
          <a:xfrm>
            <a:off x="914400" y="13716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5686"/>
              </a:srgbClr>
            </a:outerShdw>
          </a:effectLst>
        </p:spPr>
      </p:cxnSp>
      <p:sp>
        <p:nvSpPr>
          <p:cNvPr id="388" name="Google Shape;388;p33"/>
          <p:cNvSpPr/>
          <p:nvPr/>
        </p:nvSpPr>
        <p:spPr>
          <a:xfrm>
            <a:off x="49325" y="636595"/>
            <a:ext cx="7620000" cy="708000"/>
          </a:xfrm>
          <a:prstGeom prst="rect">
            <a:avLst/>
          </a:prstGeom>
          <a:noFill/>
          <a:ln>
            <a:noFill/>
          </a:ln>
        </p:spPr>
        <p:txBody>
          <a:bodyPr spcFirstLastPara="1" wrap="square" lIns="91425" tIns="45700" rIns="91425" bIns="45700" anchor="t" anchorCtr="0">
            <a:spAutoFit/>
          </a:bodyPr>
          <a:lstStyle/>
          <a:p>
            <a:pPr marL="1371600" marR="0" lvl="3"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2"/>
                </a:solidFill>
                <a:latin typeface="Arial"/>
                <a:ea typeface="Arial"/>
                <a:cs typeface="Arial"/>
                <a:sym typeface="Arial"/>
              </a:rPr>
              <a:t>#Rowan202</a:t>
            </a:r>
            <a:r>
              <a:rPr lang="en-US" sz="4000" b="1">
                <a:solidFill>
                  <a:schemeClr val="dk2"/>
                </a:solidFill>
              </a:rPr>
              <a:t>6</a:t>
            </a:r>
            <a:endParaRPr sz="1400" b="0" i="0" u="none" strike="noStrike" cap="none">
              <a:solidFill>
                <a:schemeClr val="dk2"/>
              </a:solidFill>
              <a:latin typeface="Arial"/>
              <a:ea typeface="Arial"/>
              <a:cs typeface="Arial"/>
              <a:sym typeface="Arial"/>
            </a:endParaRPr>
          </a:p>
        </p:txBody>
      </p:sp>
      <p:sp>
        <p:nvSpPr>
          <p:cNvPr id="389" name="Google Shape;389;p33"/>
          <p:cNvSpPr txBox="1"/>
          <p:nvPr/>
        </p:nvSpPr>
        <p:spPr>
          <a:xfrm>
            <a:off x="145190" y="3429000"/>
            <a:ext cx="58437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2"/>
                </a:solidFill>
                <a:latin typeface="Arial"/>
                <a:ea typeface="Arial"/>
                <a:cs typeface="Arial"/>
                <a:sym typeface="Arial"/>
              </a:rPr>
              <a:t>Additional questions? Email us!  Be sure to include your Banner ID!</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2"/>
                </a:solidFill>
                <a:latin typeface="Arial"/>
                <a:ea typeface="Arial"/>
                <a:cs typeface="Arial"/>
                <a:sym typeface="Arial"/>
              </a:rPr>
              <a:t>Graduation – graduation@rowan.edu</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2"/>
                </a:solidFill>
                <a:latin typeface="Arial"/>
                <a:ea typeface="Arial"/>
                <a:cs typeface="Arial"/>
                <a:sym typeface="Arial"/>
              </a:rPr>
              <a:t>Commencement – commencement@rowan.edu</a:t>
            </a:r>
            <a:endParaRPr sz="1400" b="0" i="0" u="none" strike="noStrike" cap="none">
              <a:solidFill>
                <a:schemeClr val="dk2"/>
              </a:solidFill>
              <a:latin typeface="Arial"/>
              <a:ea typeface="Arial"/>
              <a:cs typeface="Arial"/>
              <a:sym typeface="Arial"/>
            </a:endParaRPr>
          </a:p>
        </p:txBody>
      </p:sp>
      <p:sp>
        <p:nvSpPr>
          <p:cNvPr id="390" name="Google Shape;390;p33"/>
          <p:cNvSpPr txBox="1"/>
          <p:nvPr/>
        </p:nvSpPr>
        <p:spPr>
          <a:xfrm>
            <a:off x="6335825" y="6629416"/>
            <a:ext cx="2667000" cy="2286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Arial"/>
                <a:ea typeface="Arial"/>
                <a:cs typeface="Arial"/>
                <a:sym typeface="Arial"/>
              </a:rPr>
              <a:t>www.rowan.edu/commencement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www.rowan.edu/commencement</a:t>
            </a:r>
            <a:endParaRPr/>
          </a:p>
        </p:txBody>
      </p:sp>
      <p:sp>
        <p:nvSpPr>
          <p:cNvPr id="94" name="Google Shape;94;p4"/>
          <p:cNvSpPr/>
          <p:nvPr/>
        </p:nvSpPr>
        <p:spPr>
          <a:xfrm>
            <a:off x="673250" y="1593925"/>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95" name="Google Shape;95;p4"/>
          <p:cNvSpPr txBox="1"/>
          <p:nvPr/>
        </p:nvSpPr>
        <p:spPr>
          <a:xfrm>
            <a:off x="1252550" y="1449075"/>
            <a:ext cx="7411500" cy="432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Georgia"/>
              <a:buNone/>
            </a:pPr>
            <a:r>
              <a:rPr lang="en-US" sz="2500" b="1" i="0" u="none" strike="noStrike" cap="none">
                <a:solidFill>
                  <a:schemeClr val="lt2"/>
                </a:solidFill>
                <a:latin typeface="Arial"/>
                <a:ea typeface="Arial"/>
                <a:cs typeface="Arial"/>
                <a:sym typeface="Arial"/>
              </a:rPr>
              <a:t>Step 1: Apply to Graduate</a:t>
            </a:r>
            <a:endParaRPr sz="2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endParaRPr sz="2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r>
              <a:rPr lang="en-US" sz="2500" b="1" i="0" u="none" strike="noStrike" cap="none">
                <a:solidFill>
                  <a:schemeClr val="lt2"/>
                </a:solidFill>
                <a:latin typeface="Arial"/>
                <a:ea typeface="Arial"/>
                <a:cs typeface="Arial"/>
                <a:sym typeface="Arial"/>
              </a:rPr>
              <a:t>Step 2: Register to participate in Commencement and claim guest tickets </a:t>
            </a:r>
            <a:endParaRPr sz="2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endParaRPr sz="2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r>
              <a:rPr lang="en-US" sz="2500" b="1" i="0" u="none" strike="noStrike" cap="none">
                <a:solidFill>
                  <a:schemeClr val="lt2"/>
                </a:solidFill>
                <a:latin typeface="Arial"/>
                <a:ea typeface="Arial"/>
                <a:cs typeface="Arial"/>
                <a:sym typeface="Arial"/>
              </a:rPr>
              <a:t>Step 3: Share the ceremony details and tickets </a:t>
            </a:r>
            <a:br>
              <a:rPr lang="en-US" sz="2500" b="1" i="0" u="none" strike="noStrike" cap="none">
                <a:solidFill>
                  <a:schemeClr val="lt2"/>
                </a:solidFill>
                <a:latin typeface="Arial"/>
                <a:ea typeface="Arial"/>
                <a:cs typeface="Arial"/>
                <a:sym typeface="Arial"/>
              </a:rPr>
            </a:br>
            <a:r>
              <a:rPr lang="en-US" sz="2500" b="1" i="0" u="none" strike="noStrike" cap="none">
                <a:solidFill>
                  <a:schemeClr val="lt2"/>
                </a:solidFill>
                <a:latin typeface="Arial"/>
                <a:ea typeface="Arial"/>
                <a:cs typeface="Arial"/>
                <a:sym typeface="Arial"/>
              </a:rPr>
              <a:t>             with your guests </a:t>
            </a:r>
            <a:endParaRPr sz="2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endParaRPr sz="2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r>
              <a:rPr lang="en-US" sz="2500" b="1" i="0" u="none" strike="noStrike" cap="none">
                <a:solidFill>
                  <a:schemeClr val="lt2"/>
                </a:solidFill>
                <a:latin typeface="Arial"/>
                <a:ea typeface="Arial"/>
                <a:cs typeface="Arial"/>
                <a:sym typeface="Arial"/>
              </a:rPr>
              <a:t>Step 4: Caps &amp; Gowns</a:t>
            </a:r>
            <a:endParaRPr sz="2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endParaRPr sz="250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Georgia"/>
              <a:buNone/>
            </a:pPr>
            <a:r>
              <a:rPr lang="en-US" sz="2500" b="1" i="0" u="none" strike="noStrike" cap="none">
                <a:solidFill>
                  <a:schemeClr val="lt2"/>
                </a:solidFill>
                <a:latin typeface="Arial"/>
                <a:ea typeface="Arial"/>
                <a:cs typeface="Arial"/>
                <a:sym typeface="Arial"/>
              </a:rPr>
              <a:t>Step 5: Pay attention to communication</a:t>
            </a:r>
            <a:endParaRPr sz="2500" b="1" i="0" u="none" strike="noStrike" cap="none">
              <a:solidFill>
                <a:schemeClr val="lt2"/>
              </a:solidFill>
              <a:latin typeface="Arial"/>
              <a:ea typeface="Arial"/>
              <a:cs typeface="Arial"/>
              <a:sym typeface="Arial"/>
            </a:endParaRPr>
          </a:p>
        </p:txBody>
      </p:sp>
      <p:cxnSp>
        <p:nvCxnSpPr>
          <p:cNvPr id="96" name="Google Shape;96;p4"/>
          <p:cNvCxnSpPr/>
          <p:nvPr/>
        </p:nvCxnSpPr>
        <p:spPr>
          <a:xfrm>
            <a:off x="762000" y="11430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5686"/>
              </a:srgbClr>
            </a:outerShdw>
          </a:effectLst>
        </p:spPr>
      </p:cxnSp>
      <p:cxnSp>
        <p:nvCxnSpPr>
          <p:cNvPr id="97" name="Google Shape;97;p4"/>
          <p:cNvCxnSpPr/>
          <p:nvPr/>
        </p:nvCxnSpPr>
        <p:spPr>
          <a:xfrm>
            <a:off x="762000" y="3048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5686"/>
              </a:srgbClr>
            </a:outerShdw>
          </a:effectLst>
        </p:spPr>
      </p:cxnSp>
      <p:sp>
        <p:nvSpPr>
          <p:cNvPr id="98" name="Google Shape;98;p4"/>
          <p:cNvSpPr/>
          <p:nvPr/>
        </p:nvSpPr>
        <p:spPr>
          <a:xfrm>
            <a:off x="119270" y="400050"/>
            <a:ext cx="8872329"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Georgia"/>
              <a:buNone/>
            </a:pPr>
            <a:r>
              <a:rPr lang="en-US" sz="3800" b="1" i="0" u="none" strike="noStrike" cap="none">
                <a:solidFill>
                  <a:schemeClr val="lt2"/>
                </a:solidFill>
                <a:latin typeface="Arial"/>
                <a:ea typeface="Arial"/>
                <a:cs typeface="Arial"/>
                <a:sym typeface="Arial"/>
              </a:rPr>
              <a:t>5 Steps for Success</a:t>
            </a:r>
            <a:endParaRPr sz="1600" b="1" i="0" u="none" strike="noStrike" cap="none">
              <a:solidFill>
                <a:schemeClr val="lt2"/>
              </a:solidFill>
              <a:latin typeface="Arial"/>
              <a:ea typeface="Arial"/>
              <a:cs typeface="Arial"/>
              <a:sym typeface="Arial"/>
            </a:endParaRPr>
          </a:p>
        </p:txBody>
      </p:sp>
      <p:sp>
        <p:nvSpPr>
          <p:cNvPr id="99" name="Google Shape;99;p4"/>
          <p:cNvSpPr/>
          <p:nvPr/>
        </p:nvSpPr>
        <p:spPr>
          <a:xfrm>
            <a:off x="673250" y="2304350"/>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00" name="Google Shape;100;p4"/>
          <p:cNvSpPr/>
          <p:nvPr/>
        </p:nvSpPr>
        <p:spPr>
          <a:xfrm>
            <a:off x="673250" y="3454550"/>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01" name="Google Shape;101;p4"/>
          <p:cNvSpPr/>
          <p:nvPr/>
        </p:nvSpPr>
        <p:spPr>
          <a:xfrm>
            <a:off x="658376" y="4598341"/>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02" name="Google Shape;102;p4"/>
          <p:cNvSpPr/>
          <p:nvPr/>
        </p:nvSpPr>
        <p:spPr>
          <a:xfrm>
            <a:off x="673250" y="5410674"/>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
        <p:nvSpPr>
          <p:cNvPr id="108" name="Google Shape;108;p5"/>
          <p:cNvSpPr txBox="1">
            <a:spLocks noGrp="1"/>
          </p:cNvSpPr>
          <p:nvPr>
            <p:ph type="title"/>
          </p:nvPr>
        </p:nvSpPr>
        <p:spPr>
          <a:xfrm>
            <a:off x="1447800" y="228600"/>
            <a:ext cx="7467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a:solidFill>
                  <a:schemeClr val="lt2"/>
                </a:solidFill>
                <a:highlight>
                  <a:schemeClr val="lt1"/>
                </a:highlight>
                <a:latin typeface="Arial"/>
                <a:ea typeface="Arial"/>
                <a:cs typeface="Arial"/>
                <a:sym typeface="Arial"/>
              </a:rPr>
              <a:t>Step 1: Apply to Graduate</a:t>
            </a:r>
            <a:endParaRPr b="1">
              <a:solidFill>
                <a:schemeClr val="lt2"/>
              </a:solidFill>
              <a:highlight>
                <a:schemeClr val="lt1"/>
              </a:highlight>
              <a:latin typeface="Arial"/>
              <a:ea typeface="Arial"/>
              <a:cs typeface="Arial"/>
              <a:sym typeface="Arial"/>
            </a:endParaRPr>
          </a:p>
        </p:txBody>
      </p:sp>
      <p:sp>
        <p:nvSpPr>
          <p:cNvPr id="109" name="Google Shape;109;p5"/>
          <p:cNvSpPr txBox="1">
            <a:spLocks noGrp="1"/>
          </p:cNvSpPr>
          <p:nvPr>
            <p:ph type="body" idx="1"/>
          </p:nvPr>
        </p:nvSpPr>
        <p:spPr>
          <a:xfrm>
            <a:off x="304800" y="914400"/>
            <a:ext cx="8610600" cy="4800600"/>
          </a:xfrm>
          <a:prstGeom prst="rect">
            <a:avLst/>
          </a:prstGeom>
          <a:noFill/>
          <a:ln>
            <a:noFill/>
          </a:ln>
        </p:spPr>
        <p:txBody>
          <a:bodyPr spcFirstLastPara="1" wrap="square" lIns="0" tIns="0" rIns="0" bIns="0" anchor="t" anchorCtr="0">
            <a:noAutofit/>
          </a:bodyPr>
          <a:lstStyle/>
          <a:p>
            <a:pPr marL="225425" lvl="0" indent="-225425" algn="l" rtl="0">
              <a:lnSpc>
                <a:spcPct val="100000"/>
              </a:lnSpc>
              <a:spcBef>
                <a:spcPts val="0"/>
              </a:spcBef>
              <a:spcAft>
                <a:spcPts val="0"/>
              </a:spcAft>
              <a:buClr>
                <a:schemeClr val="dk1"/>
              </a:buClr>
              <a:buSzPts val="2800"/>
              <a:buFont typeface="Georgia"/>
              <a:buNone/>
            </a:pPr>
            <a:r>
              <a:rPr lang="en-US" sz="2800" i="1">
                <a:solidFill>
                  <a:schemeClr val="lt2"/>
                </a:solidFill>
                <a:latin typeface="Arial"/>
                <a:ea typeface="Arial"/>
                <a:cs typeface="Arial"/>
                <a:sym typeface="Arial"/>
              </a:rPr>
              <a:t>Graduation Dates &amp; Deadlines</a:t>
            </a:r>
            <a:endParaRPr>
              <a:solidFill>
                <a:schemeClr val="lt2"/>
              </a:solidFill>
              <a:latin typeface="Arial"/>
              <a:ea typeface="Arial"/>
              <a:cs typeface="Arial"/>
              <a:sym typeface="Arial"/>
            </a:endParaRPr>
          </a:p>
          <a:p>
            <a:pPr marL="225425" lvl="0" indent="-225425" algn="l" rtl="0">
              <a:lnSpc>
                <a:spcPct val="100000"/>
              </a:lnSpc>
              <a:spcBef>
                <a:spcPts val="560"/>
              </a:spcBef>
              <a:spcAft>
                <a:spcPts val="0"/>
              </a:spcAft>
              <a:buClr>
                <a:schemeClr val="dk1"/>
              </a:buClr>
              <a:buSzPts val="2800"/>
              <a:buFont typeface="Arial"/>
              <a:buNone/>
            </a:pPr>
            <a:endParaRPr sz="2800" i="1">
              <a:latin typeface="Georgia"/>
              <a:ea typeface="Georgia"/>
              <a:cs typeface="Georgia"/>
              <a:sym typeface="Georgia"/>
            </a:endParaRPr>
          </a:p>
          <a:p>
            <a:pPr marL="225425" lvl="0" indent="-225425" algn="l" rtl="0">
              <a:lnSpc>
                <a:spcPct val="100000"/>
              </a:lnSpc>
              <a:spcBef>
                <a:spcPts val="560"/>
              </a:spcBef>
              <a:spcAft>
                <a:spcPts val="0"/>
              </a:spcAft>
              <a:buClr>
                <a:schemeClr val="dk1"/>
              </a:buClr>
              <a:buSzPts val="2800"/>
              <a:buFont typeface="Arial"/>
              <a:buNone/>
            </a:pPr>
            <a:endParaRPr sz="2800" i="1">
              <a:latin typeface="Georgia"/>
              <a:ea typeface="Georgia"/>
              <a:cs typeface="Georgia"/>
              <a:sym typeface="Georgia"/>
            </a:endParaRPr>
          </a:p>
          <a:p>
            <a:pPr marL="225425" lvl="0" indent="-225425" algn="l" rtl="0">
              <a:lnSpc>
                <a:spcPct val="100000"/>
              </a:lnSpc>
              <a:spcBef>
                <a:spcPts val="560"/>
              </a:spcBef>
              <a:spcAft>
                <a:spcPts val="0"/>
              </a:spcAft>
              <a:buClr>
                <a:schemeClr val="dk1"/>
              </a:buClr>
              <a:buSzPts val="2800"/>
              <a:buFont typeface="Arial"/>
              <a:buNone/>
            </a:pPr>
            <a:endParaRPr sz="2800" i="1">
              <a:latin typeface="Georgia"/>
              <a:ea typeface="Georgia"/>
              <a:cs typeface="Georgia"/>
              <a:sym typeface="Georgia"/>
            </a:endParaRPr>
          </a:p>
          <a:p>
            <a:pPr marL="225425" lvl="0" indent="-225425" algn="l" rtl="0">
              <a:lnSpc>
                <a:spcPct val="100000"/>
              </a:lnSpc>
              <a:spcBef>
                <a:spcPts val="240"/>
              </a:spcBef>
              <a:spcAft>
                <a:spcPts val="0"/>
              </a:spcAft>
              <a:buClr>
                <a:schemeClr val="dk1"/>
              </a:buClr>
              <a:buSzPts val="1200"/>
              <a:buFont typeface="Arial"/>
              <a:buNone/>
            </a:pPr>
            <a:endParaRPr sz="1200" i="1">
              <a:latin typeface="Trebuchet MS"/>
              <a:ea typeface="Trebuchet MS"/>
              <a:cs typeface="Trebuchet MS"/>
              <a:sym typeface="Trebuchet MS"/>
            </a:endParaRPr>
          </a:p>
          <a:p>
            <a:pPr marL="225425" lvl="0" indent="-225425" algn="l" rtl="0">
              <a:lnSpc>
                <a:spcPct val="100000"/>
              </a:lnSpc>
              <a:spcBef>
                <a:spcPts val="210"/>
              </a:spcBef>
              <a:spcAft>
                <a:spcPts val="0"/>
              </a:spcAft>
              <a:buClr>
                <a:schemeClr val="dk1"/>
              </a:buClr>
              <a:buSzPts val="1050"/>
              <a:buFont typeface="Arial"/>
              <a:buNone/>
            </a:pPr>
            <a:endParaRPr sz="1050" i="1">
              <a:latin typeface="Trebuchet MS"/>
              <a:ea typeface="Trebuchet MS"/>
              <a:cs typeface="Trebuchet MS"/>
              <a:sym typeface="Trebuchet MS"/>
            </a:endParaRPr>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914400" lvl="2" indent="0" algn="l" rtl="0">
              <a:lnSpc>
                <a:spcPct val="100000"/>
              </a:lnSpc>
              <a:spcBef>
                <a:spcPts val="400"/>
              </a:spcBef>
              <a:spcAft>
                <a:spcPts val="0"/>
              </a:spcAft>
              <a:buClr>
                <a:schemeClr val="dk1"/>
              </a:buClr>
              <a:buSzPts val="2000"/>
              <a:buFont typeface="Arial"/>
              <a:buNone/>
            </a:pPr>
            <a:endParaRPr sz="2000" b="1"/>
          </a:p>
          <a:p>
            <a:pPr marL="0" lvl="2" indent="0" algn="l" rtl="0">
              <a:lnSpc>
                <a:spcPct val="100000"/>
              </a:lnSpc>
              <a:spcBef>
                <a:spcPts val="0"/>
              </a:spcBef>
              <a:spcAft>
                <a:spcPts val="0"/>
              </a:spcAft>
              <a:buClr>
                <a:schemeClr val="dk1"/>
              </a:buClr>
              <a:buSzPts val="2000"/>
              <a:buFont typeface="Arial"/>
              <a:buNone/>
            </a:pPr>
            <a:endParaRPr sz="2000" b="1"/>
          </a:p>
          <a:p>
            <a:pPr marL="0" lvl="2" indent="0" algn="ctr" rtl="0">
              <a:lnSpc>
                <a:spcPct val="100000"/>
              </a:lnSpc>
              <a:spcBef>
                <a:spcPts val="0"/>
              </a:spcBef>
              <a:spcAft>
                <a:spcPts val="0"/>
              </a:spcAft>
              <a:buClr>
                <a:schemeClr val="dk1"/>
              </a:buClr>
              <a:buSzPts val="2000"/>
              <a:buFont typeface="Arial"/>
              <a:buNone/>
            </a:pPr>
            <a:endParaRPr sz="2000" b="1">
              <a:solidFill>
                <a:schemeClr val="lt2"/>
              </a:solidFill>
              <a:latin typeface="Georgia"/>
              <a:ea typeface="Georgia"/>
              <a:cs typeface="Georgia"/>
              <a:sym typeface="Georgia"/>
            </a:endParaRPr>
          </a:p>
          <a:p>
            <a:pPr marL="0" lvl="2" indent="0" algn="ctr" rtl="0">
              <a:lnSpc>
                <a:spcPct val="100000"/>
              </a:lnSpc>
              <a:spcBef>
                <a:spcPts val="0"/>
              </a:spcBef>
              <a:spcAft>
                <a:spcPts val="0"/>
              </a:spcAft>
              <a:buClr>
                <a:schemeClr val="dk1"/>
              </a:buClr>
              <a:buSzPts val="2100"/>
              <a:buFont typeface="Arial"/>
              <a:buNone/>
            </a:pPr>
            <a:endParaRPr sz="2100">
              <a:solidFill>
                <a:schemeClr val="lt2"/>
              </a:solidFill>
              <a:latin typeface="Georgia"/>
              <a:ea typeface="Georgia"/>
              <a:cs typeface="Georgia"/>
              <a:sym typeface="Georgia"/>
            </a:endParaRPr>
          </a:p>
          <a:p>
            <a:pPr marL="1143000" lvl="2" indent="-228600" algn="l" rtl="0">
              <a:lnSpc>
                <a:spcPct val="100000"/>
              </a:lnSpc>
              <a:spcBef>
                <a:spcPts val="420"/>
              </a:spcBef>
              <a:spcAft>
                <a:spcPts val="0"/>
              </a:spcAft>
              <a:buClr>
                <a:schemeClr val="dk1"/>
              </a:buClr>
              <a:buSzPts val="2100"/>
              <a:buFont typeface="Arial"/>
              <a:buNone/>
            </a:pPr>
            <a:endParaRPr sz="2100">
              <a:solidFill>
                <a:schemeClr val="lt2"/>
              </a:solidFill>
              <a:latin typeface="Georgia"/>
              <a:ea typeface="Georgia"/>
              <a:cs typeface="Georgia"/>
              <a:sym typeface="Georgia"/>
            </a:endParaRPr>
          </a:p>
          <a:p>
            <a:pPr marL="1143000" lvl="2" indent="-228600" algn="l" rtl="0">
              <a:lnSpc>
                <a:spcPct val="100000"/>
              </a:lnSpc>
              <a:spcBef>
                <a:spcPts val="360"/>
              </a:spcBef>
              <a:spcAft>
                <a:spcPts val="0"/>
              </a:spcAft>
              <a:buClr>
                <a:schemeClr val="dk1"/>
              </a:buClr>
              <a:buSzPts val="1800"/>
              <a:buFont typeface="Arial"/>
              <a:buNone/>
            </a:pPr>
            <a:endParaRPr sz="1800">
              <a:solidFill>
                <a:schemeClr val="lt2"/>
              </a:solidFill>
              <a:latin typeface="Georgia"/>
              <a:ea typeface="Georgia"/>
              <a:cs typeface="Georgia"/>
              <a:sym typeface="Georgia"/>
            </a:endParaRPr>
          </a:p>
        </p:txBody>
      </p:sp>
      <p:graphicFrame>
        <p:nvGraphicFramePr>
          <p:cNvPr id="110" name="Google Shape;110;p5"/>
          <p:cNvGraphicFramePr/>
          <p:nvPr/>
        </p:nvGraphicFramePr>
        <p:xfrm>
          <a:off x="268288" y="1406525"/>
          <a:ext cx="3000000" cy="3000000"/>
        </p:xfrm>
        <a:graphic>
          <a:graphicData uri="http://schemas.openxmlformats.org/drawingml/2006/table">
            <a:tbl>
              <a:tblPr>
                <a:noFill/>
                <a:tableStyleId>{0C755635-E2BF-4F6B-836A-3881E4EDFB27}</a:tableStyleId>
              </a:tblPr>
              <a:tblGrid>
                <a:gridCol w="1638300">
                  <a:extLst>
                    <a:ext uri="{9D8B030D-6E8A-4147-A177-3AD203B41FA5}">
                      <a16:colId xmlns:a16="http://schemas.microsoft.com/office/drawing/2014/main" val="20000"/>
                    </a:ext>
                  </a:extLst>
                </a:gridCol>
                <a:gridCol w="1580075">
                  <a:extLst>
                    <a:ext uri="{9D8B030D-6E8A-4147-A177-3AD203B41FA5}">
                      <a16:colId xmlns:a16="http://schemas.microsoft.com/office/drawing/2014/main" val="20001"/>
                    </a:ext>
                  </a:extLst>
                </a:gridCol>
                <a:gridCol w="1396225">
                  <a:extLst>
                    <a:ext uri="{9D8B030D-6E8A-4147-A177-3AD203B41FA5}">
                      <a16:colId xmlns:a16="http://schemas.microsoft.com/office/drawing/2014/main" val="20002"/>
                    </a:ext>
                  </a:extLst>
                </a:gridCol>
                <a:gridCol w="1273925">
                  <a:extLst>
                    <a:ext uri="{9D8B030D-6E8A-4147-A177-3AD203B41FA5}">
                      <a16:colId xmlns:a16="http://schemas.microsoft.com/office/drawing/2014/main" val="20003"/>
                    </a:ext>
                  </a:extLst>
                </a:gridCol>
                <a:gridCol w="1425600">
                  <a:extLst>
                    <a:ext uri="{9D8B030D-6E8A-4147-A177-3AD203B41FA5}">
                      <a16:colId xmlns:a16="http://schemas.microsoft.com/office/drawing/2014/main" val="20004"/>
                    </a:ext>
                  </a:extLst>
                </a:gridCol>
                <a:gridCol w="1182150">
                  <a:extLst>
                    <a:ext uri="{9D8B030D-6E8A-4147-A177-3AD203B41FA5}">
                      <a16:colId xmlns:a16="http://schemas.microsoft.com/office/drawing/2014/main" val="20005"/>
                    </a:ext>
                  </a:extLst>
                </a:gridCol>
              </a:tblGrid>
              <a:tr h="2385375">
                <a:tc>
                  <a:txBody>
                    <a:bodyPr/>
                    <a:lstStyle/>
                    <a:p>
                      <a:pPr marL="0" marR="0" lvl="0" indent="0" algn="l" rtl="0">
                        <a:lnSpc>
                          <a:spcPct val="100000"/>
                        </a:lnSpc>
                        <a:spcBef>
                          <a:spcPts val="0"/>
                        </a:spcBef>
                        <a:spcAft>
                          <a:spcPts val="0"/>
                        </a:spcAft>
                        <a:buClr>
                          <a:schemeClr val="dk1"/>
                        </a:buClr>
                        <a:buSzPts val="1100"/>
                        <a:buFont typeface="Georgia"/>
                        <a:buNone/>
                      </a:pPr>
                      <a:r>
                        <a:rPr lang="en-US" sz="1100" b="1" i="0" u="none" strike="noStrike" cap="none">
                          <a:solidFill>
                            <a:schemeClr val="dk1"/>
                          </a:solidFill>
                          <a:latin typeface="Arial"/>
                          <a:ea typeface="Arial"/>
                          <a:cs typeface="Arial"/>
                          <a:sym typeface="Arial"/>
                        </a:rPr>
                        <a:t>Term you expect to graduate:</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Georgia"/>
                        <a:buNone/>
                      </a:pPr>
                      <a:r>
                        <a:rPr lang="en-US" sz="1100" i="0" u="none" strike="noStrike" cap="none">
                          <a:solidFill>
                            <a:schemeClr val="dk1"/>
                          </a:solidFill>
                          <a:latin typeface="Arial"/>
                          <a:ea typeface="Arial"/>
                          <a:cs typeface="Arial"/>
                          <a:sym typeface="Arial"/>
                        </a:rPr>
                        <a:t>This means you must complete all degree/program requirements (including transfer credits, all grades, GPA minimums, special courses, internships/clinical practice, etc.) by the end of this term.</a:t>
                      </a:r>
                      <a:endParaRPr sz="1400" u="none" strike="noStrike" cap="none">
                        <a:latin typeface="Arial"/>
                        <a:ea typeface="Arial"/>
                        <a:cs typeface="Arial"/>
                        <a:sym typeface="Arial"/>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100"/>
                        <a:buFont typeface="Georgia"/>
                        <a:buNone/>
                      </a:pPr>
                      <a:r>
                        <a:rPr lang="en-US" sz="1100" b="1" i="0" u="none" strike="noStrike" cap="none">
                          <a:solidFill>
                            <a:schemeClr val="dk1"/>
                          </a:solidFill>
                          <a:latin typeface="Arial"/>
                          <a:ea typeface="Arial"/>
                          <a:cs typeface="Arial"/>
                          <a:sym typeface="Arial"/>
                        </a:rPr>
                        <a:t>Deadline dates for student to apply to graduate:</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Georgia"/>
                        <a:buNone/>
                      </a:pPr>
                      <a:r>
                        <a:rPr lang="en-US" sz="1100" i="1" u="none" strike="noStrike" cap="none">
                          <a:solidFill>
                            <a:schemeClr val="dk1"/>
                          </a:solidFill>
                          <a:latin typeface="Arial"/>
                          <a:ea typeface="Arial"/>
                          <a:cs typeface="Arial"/>
                          <a:sym typeface="Arial"/>
                        </a:rPr>
                        <a:t>Students must apply online for graduation review via SSB, </a:t>
                      </a:r>
                      <a:r>
                        <a:rPr lang="en-US" sz="1100" i="1"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rowan.edu/selfservice</a:t>
                      </a:r>
                      <a:r>
                        <a:rPr lang="en-US" sz="1100" i="1" u="none" strike="noStrike" cap="none">
                          <a:solidFill>
                            <a:schemeClr val="dk2"/>
                          </a:solidFill>
                          <a:latin typeface="Arial"/>
                          <a:ea typeface="Arial"/>
                          <a:cs typeface="Arial"/>
                          <a:sym typeface="Arial"/>
                        </a:rPr>
                        <a:t>. </a:t>
                      </a:r>
                      <a:endParaRPr sz="1100" i="0" u="none" strike="noStrike" cap="none">
                        <a:solidFill>
                          <a:schemeClr val="dk2"/>
                        </a:solidFill>
                        <a:latin typeface="Arial"/>
                        <a:ea typeface="Arial"/>
                        <a:cs typeface="Arial"/>
                        <a:sym typeface="Arial"/>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15000"/>
                        </a:lnSpc>
                        <a:spcBef>
                          <a:spcPts val="0"/>
                        </a:spcBef>
                        <a:spcAft>
                          <a:spcPts val="0"/>
                        </a:spcAft>
                        <a:buClr>
                          <a:schemeClr val="dk1"/>
                        </a:buClr>
                        <a:buSzPts val="1100"/>
                        <a:buFont typeface="Georgia"/>
                        <a:buNone/>
                      </a:pPr>
                      <a:r>
                        <a:rPr lang="en-US" sz="1100" b="1" i="0" u="none" strike="noStrike" cap="none">
                          <a:solidFill>
                            <a:schemeClr val="dk1"/>
                          </a:solidFill>
                          <a:latin typeface="Arial"/>
                          <a:ea typeface="Arial"/>
                          <a:cs typeface="Arial"/>
                          <a:sym typeface="Arial"/>
                        </a:rPr>
                        <a:t>Deadline dates for Academic Advisors to review any submitted graduation applications:</a:t>
                      </a:r>
                      <a:endParaRPr sz="1100" b="1" i="0" u="none" strike="noStrike" cap="none">
                        <a:solidFill>
                          <a:schemeClr val="dk1"/>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15000"/>
                        </a:lnSpc>
                        <a:spcBef>
                          <a:spcPts val="0"/>
                        </a:spcBef>
                        <a:spcAft>
                          <a:spcPts val="0"/>
                        </a:spcAft>
                        <a:buClr>
                          <a:schemeClr val="dk1"/>
                        </a:buClr>
                        <a:buSzPts val="1100"/>
                        <a:buFont typeface="Georgia"/>
                        <a:buNone/>
                      </a:pPr>
                      <a:r>
                        <a:rPr lang="en-US" sz="1100" b="1" i="0" u="none" strike="noStrike" cap="none">
                          <a:solidFill>
                            <a:schemeClr val="dk1"/>
                          </a:solidFill>
                          <a:latin typeface="Arial"/>
                          <a:ea typeface="Arial"/>
                          <a:cs typeface="Arial"/>
                          <a:sym typeface="Arial"/>
                        </a:rPr>
                        <a:t>Dates when degrees will be awarded in system and posted on transcripts:</a:t>
                      </a:r>
                      <a:endParaRPr sz="1100" b="1" i="0" u="none" strike="noStrike" cap="none">
                        <a:solidFill>
                          <a:schemeClr val="dk1"/>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15000"/>
                        </a:lnSpc>
                        <a:spcBef>
                          <a:spcPts val="0"/>
                        </a:spcBef>
                        <a:spcAft>
                          <a:spcPts val="0"/>
                        </a:spcAft>
                        <a:buClr>
                          <a:schemeClr val="dk1"/>
                        </a:buClr>
                        <a:buSzPts val="1300"/>
                        <a:buFont typeface="Arial"/>
                        <a:buNone/>
                      </a:pPr>
                      <a:endParaRPr sz="1300" b="1" i="0" u="none" strike="noStrike" cap="none">
                        <a:solidFill>
                          <a:srgbClr val="311306"/>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Georgia"/>
                        <a:buNone/>
                      </a:pPr>
                      <a:r>
                        <a:rPr lang="en-US" sz="1100" b="1" i="0" u="none" strike="noStrike" cap="none">
                          <a:solidFill>
                            <a:schemeClr val="dk1"/>
                          </a:solidFill>
                          <a:latin typeface="Arial"/>
                          <a:ea typeface="Arial"/>
                          <a:cs typeface="Arial"/>
                          <a:sym typeface="Arial"/>
                        </a:rPr>
                        <a:t>Date that will be posted on the transcript and official diploma:</a:t>
                      </a:r>
                      <a:endParaRPr sz="1400" u="none" strike="noStrike" cap="none">
                        <a:latin typeface="Arial"/>
                        <a:ea typeface="Arial"/>
                        <a:cs typeface="Arial"/>
                        <a:sym typeface="Arial"/>
                      </a:endParaRPr>
                    </a:p>
                    <a:p>
                      <a:pPr marL="0" marR="0" lvl="0" indent="0" algn="ctr" rtl="0">
                        <a:lnSpc>
                          <a:spcPct val="115000"/>
                        </a:lnSpc>
                        <a:spcBef>
                          <a:spcPts val="0"/>
                        </a:spcBef>
                        <a:spcAft>
                          <a:spcPts val="0"/>
                        </a:spcAft>
                        <a:buClr>
                          <a:srgbClr val="311306"/>
                        </a:buClr>
                        <a:buSzPts val="1300"/>
                        <a:buFont typeface="Georgia"/>
                        <a:buNone/>
                      </a:pPr>
                      <a:r>
                        <a:rPr lang="en-US" sz="1300" b="1" i="0" u="none" strike="noStrike" cap="none">
                          <a:solidFill>
                            <a:srgbClr val="311306"/>
                          </a:solidFill>
                          <a:latin typeface="Arial"/>
                          <a:ea typeface="Arial"/>
                          <a:cs typeface="Arial"/>
                          <a:sym typeface="Arial"/>
                        </a:rPr>
                        <a:t> </a:t>
                      </a:r>
                      <a:endParaRPr sz="1400" u="none" strike="noStrike" cap="none">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15000"/>
                        </a:lnSpc>
                        <a:spcBef>
                          <a:spcPts val="0"/>
                        </a:spcBef>
                        <a:spcAft>
                          <a:spcPts val="0"/>
                        </a:spcAft>
                        <a:buClr>
                          <a:srgbClr val="311306"/>
                        </a:buClr>
                        <a:buSzPts val="1300"/>
                        <a:buFont typeface="Georgia"/>
                        <a:buNone/>
                      </a:pPr>
                      <a:r>
                        <a:rPr lang="en-US" sz="1300" b="1" i="0" u="none" strike="noStrike" cap="none">
                          <a:solidFill>
                            <a:srgbClr val="311306"/>
                          </a:solidFill>
                          <a:latin typeface="Arial"/>
                          <a:ea typeface="Arial"/>
                          <a:cs typeface="Arial"/>
                          <a:sym typeface="Arial"/>
                        </a:rPr>
                        <a:t> </a:t>
                      </a:r>
                      <a:r>
                        <a:rPr lang="en-US" sz="1100" b="1" i="0" u="none" strike="noStrike" cap="none">
                          <a:solidFill>
                            <a:schemeClr val="dk1"/>
                          </a:solidFill>
                          <a:latin typeface="Arial"/>
                          <a:ea typeface="Arial"/>
                          <a:cs typeface="Arial"/>
                          <a:sym typeface="Arial"/>
                        </a:rPr>
                        <a:t>Date official diploma will be mailed to you:</a:t>
                      </a:r>
                      <a:endParaRPr sz="1100" b="1" i="0" u="none" strike="noStrike" cap="none">
                        <a:solidFill>
                          <a:schemeClr val="dk1"/>
                        </a:solidFill>
                        <a:latin typeface="Arial"/>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36175">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Fall 202</a:t>
                      </a:r>
                      <a:r>
                        <a:rPr lang="en-US" sz="1100"/>
                        <a:t>5</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Aug. </a:t>
                      </a:r>
                      <a:r>
                        <a:rPr lang="en-US" sz="1100"/>
                        <a:t>11</a:t>
                      </a:r>
                      <a:r>
                        <a:rPr lang="en-US" sz="1100" u="none" strike="noStrike" cap="none">
                          <a:solidFill>
                            <a:srgbClr val="000000"/>
                          </a:solidFill>
                          <a:latin typeface="Arial"/>
                          <a:ea typeface="Arial"/>
                          <a:cs typeface="Arial"/>
                          <a:sym typeface="Arial"/>
                        </a:rPr>
                        <a:t> - Oct. </a:t>
                      </a:r>
                      <a:r>
                        <a:rPr lang="en-US" sz="1100"/>
                        <a:t>3</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November </a:t>
                      </a:r>
                      <a:r>
                        <a:rPr lang="en-US" sz="1100"/>
                        <a:t>7</a:t>
                      </a:r>
                      <a:r>
                        <a:rPr lang="en-US" sz="1100" u="none" strike="noStrike" cap="none">
                          <a:solidFill>
                            <a:srgbClr val="000000"/>
                          </a:solidFill>
                          <a:latin typeface="Arial"/>
                          <a:ea typeface="Arial"/>
                          <a:cs typeface="Arial"/>
                          <a:sym typeface="Arial"/>
                        </a:rPr>
                        <a:t>, 202</a:t>
                      </a:r>
                      <a:r>
                        <a:rPr lang="en-US" sz="1100"/>
                        <a:t>5</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January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Dec</a:t>
                      </a:r>
                      <a:r>
                        <a:rPr lang="en-US" sz="1100"/>
                        <a:t>ember</a:t>
                      </a:r>
                      <a:r>
                        <a:rPr lang="en-US" sz="1100" u="none" strike="noStrike" cap="none">
                          <a:solidFill>
                            <a:srgbClr val="000000"/>
                          </a:solidFill>
                          <a:latin typeface="Arial"/>
                          <a:ea typeface="Arial"/>
                          <a:cs typeface="Arial"/>
                          <a:sym typeface="Arial"/>
                        </a:rPr>
                        <a:t> 30, 202</a:t>
                      </a:r>
                      <a:r>
                        <a:rPr lang="en-US" sz="1100"/>
                        <a:t>5</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February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extLst>
                  <a:ext uri="{0D108BD9-81ED-4DB2-BD59-A6C34878D82A}">
                    <a16:rowId xmlns:a16="http://schemas.microsoft.com/office/drawing/2014/main" val="10001"/>
                  </a:ext>
                </a:extLst>
              </a:tr>
              <a:tr h="436175">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Winter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Oct. </a:t>
                      </a:r>
                      <a:r>
                        <a:rPr lang="en-US" sz="1100"/>
                        <a:t>13</a:t>
                      </a:r>
                      <a:r>
                        <a:rPr lang="en-US" sz="1100" u="none" strike="noStrike" cap="none">
                          <a:solidFill>
                            <a:srgbClr val="000000"/>
                          </a:solidFill>
                          <a:latin typeface="Arial"/>
                          <a:ea typeface="Arial"/>
                          <a:cs typeface="Arial"/>
                          <a:sym typeface="Arial"/>
                        </a:rPr>
                        <a:t> - Nov. 2</a:t>
                      </a:r>
                      <a:r>
                        <a:rPr lang="en-US" sz="1100"/>
                        <a:t>8</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December </a:t>
                      </a:r>
                      <a:r>
                        <a:rPr lang="en-US" sz="1100"/>
                        <a:t>19</a:t>
                      </a:r>
                      <a:r>
                        <a:rPr lang="en-US" sz="1100" u="none" strike="noStrike" cap="none">
                          <a:solidFill>
                            <a:srgbClr val="000000"/>
                          </a:solidFill>
                          <a:latin typeface="Arial"/>
                          <a:ea typeface="Arial"/>
                          <a:cs typeface="Arial"/>
                          <a:sym typeface="Arial"/>
                        </a:rPr>
                        <a:t>, 202</a:t>
                      </a:r>
                      <a:r>
                        <a:rPr lang="en-US" sz="1100"/>
                        <a:t>5</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February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January 30,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March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extLst>
                  <a:ext uri="{0D108BD9-81ED-4DB2-BD59-A6C34878D82A}">
                    <a16:rowId xmlns:a16="http://schemas.microsoft.com/office/drawing/2014/main" val="10002"/>
                  </a:ext>
                </a:extLst>
              </a:tr>
              <a:tr h="436175">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Spring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Jan. </a:t>
                      </a:r>
                      <a:r>
                        <a:rPr lang="en-US" sz="1100"/>
                        <a:t>2</a:t>
                      </a:r>
                      <a:r>
                        <a:rPr lang="en-US" sz="1100" u="none" strike="noStrike" cap="none">
                          <a:solidFill>
                            <a:srgbClr val="000000"/>
                          </a:solidFill>
                          <a:latin typeface="Arial"/>
                          <a:ea typeface="Arial"/>
                          <a:cs typeface="Arial"/>
                          <a:sym typeface="Arial"/>
                        </a:rPr>
                        <a:t> - Feb. 2</a:t>
                      </a:r>
                      <a:r>
                        <a:rPr lang="en-US" sz="1100"/>
                        <a:t>7</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March 2</a:t>
                      </a:r>
                      <a:r>
                        <a:rPr lang="en-US" sz="1100"/>
                        <a:t>0</a:t>
                      </a:r>
                      <a:r>
                        <a:rPr lang="en-US" sz="1100" u="none" strike="noStrike" cap="none">
                          <a:solidFill>
                            <a:srgbClr val="000000"/>
                          </a:solidFill>
                          <a:latin typeface="Arial"/>
                          <a:ea typeface="Arial"/>
                          <a:cs typeface="Arial"/>
                          <a:sym typeface="Arial"/>
                        </a:rPr>
                        <a:t>,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June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May 3</a:t>
                      </a:r>
                      <a:r>
                        <a:rPr lang="en-US" sz="1100"/>
                        <a:t>1</a:t>
                      </a:r>
                      <a:r>
                        <a:rPr lang="en-US" sz="1100" u="none" strike="noStrike" cap="none">
                          <a:solidFill>
                            <a:srgbClr val="000000"/>
                          </a:solidFill>
                          <a:latin typeface="Arial"/>
                          <a:ea typeface="Arial"/>
                          <a:cs typeface="Arial"/>
                          <a:sym typeface="Arial"/>
                        </a:rPr>
                        <a:t>,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August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extLst>
                  <a:ext uri="{0D108BD9-81ED-4DB2-BD59-A6C34878D82A}">
                    <a16:rowId xmlns:a16="http://schemas.microsoft.com/office/drawing/2014/main" val="10003"/>
                  </a:ext>
                </a:extLst>
              </a:tr>
              <a:tr h="436175">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Summer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April </a:t>
                      </a:r>
                      <a:r>
                        <a:rPr lang="en-US" sz="1100"/>
                        <a:t>1</a:t>
                      </a:r>
                      <a:r>
                        <a:rPr lang="en-US" sz="1100" u="none" strike="noStrike" cap="none">
                          <a:solidFill>
                            <a:srgbClr val="000000"/>
                          </a:solidFill>
                          <a:latin typeface="Arial"/>
                          <a:ea typeface="Arial"/>
                          <a:cs typeface="Arial"/>
                          <a:sym typeface="Arial"/>
                        </a:rPr>
                        <a:t> - May</a:t>
                      </a:r>
                      <a:r>
                        <a:rPr lang="en-US" sz="1100"/>
                        <a:t> 29</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June </a:t>
                      </a:r>
                      <a:r>
                        <a:rPr lang="en-US" sz="1100"/>
                        <a:t>19</a:t>
                      </a:r>
                      <a:r>
                        <a:rPr lang="en-US" sz="1100" u="none" strike="noStrike" cap="none">
                          <a:solidFill>
                            <a:srgbClr val="000000"/>
                          </a:solidFill>
                          <a:latin typeface="Arial"/>
                          <a:ea typeface="Arial"/>
                          <a:cs typeface="Arial"/>
                          <a:sym typeface="Arial"/>
                        </a:rPr>
                        <a:t>,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September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August 3</a:t>
                      </a:r>
                      <a:r>
                        <a:rPr lang="en-US" sz="1100"/>
                        <a:t>1</a:t>
                      </a:r>
                      <a:r>
                        <a:rPr lang="en-US" sz="1100" u="none" strike="noStrike" cap="none">
                          <a:solidFill>
                            <a:srgbClr val="000000"/>
                          </a:solidFill>
                          <a:latin typeface="Arial"/>
                          <a:ea typeface="Arial"/>
                          <a:cs typeface="Arial"/>
                          <a:sym typeface="Arial"/>
                        </a:rPr>
                        <a:t>,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n-US" sz="1100" u="none" strike="noStrike" cap="none">
                          <a:solidFill>
                            <a:srgbClr val="000000"/>
                          </a:solidFill>
                          <a:latin typeface="Arial"/>
                          <a:ea typeface="Arial"/>
                          <a:cs typeface="Arial"/>
                          <a:sym typeface="Arial"/>
                        </a:rPr>
                        <a:t>October 202</a:t>
                      </a:r>
                      <a:r>
                        <a:rPr lang="en-US" sz="1100"/>
                        <a:t>6</a:t>
                      </a:r>
                      <a:endParaRPr sz="1100" u="none" strike="noStrike" cap="none">
                        <a:latin typeface="Arial"/>
                        <a:ea typeface="Arial"/>
                        <a:cs typeface="Arial"/>
                        <a:sym typeface="Arial"/>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extLst>
                  <a:ext uri="{0D108BD9-81ED-4DB2-BD59-A6C34878D82A}">
                    <a16:rowId xmlns:a16="http://schemas.microsoft.com/office/drawing/2014/main" val="10004"/>
                  </a:ext>
                </a:extLst>
              </a:tr>
            </a:tbl>
          </a:graphicData>
        </a:graphic>
      </p:graphicFrame>
      <p:sp>
        <p:nvSpPr>
          <p:cNvPr id="111" name="Google Shape;111;p5"/>
          <p:cNvSpPr/>
          <p:nvPr/>
        </p:nvSpPr>
        <p:spPr>
          <a:xfrm>
            <a:off x="228600" y="290513"/>
            <a:ext cx="977900" cy="485775"/>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6"/>
          <p:cNvSpPr txBox="1">
            <a:spLocks noGrp="1"/>
          </p:cNvSpPr>
          <p:nvPr>
            <p:ph type="title"/>
          </p:nvPr>
        </p:nvSpPr>
        <p:spPr>
          <a:xfrm>
            <a:off x="1524000" y="228600"/>
            <a:ext cx="73914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a:solidFill>
                  <a:schemeClr val="lt2"/>
                </a:solidFill>
                <a:latin typeface="Arial"/>
                <a:ea typeface="Arial"/>
                <a:cs typeface="Arial"/>
                <a:sym typeface="Arial"/>
              </a:rPr>
              <a:t>Step 1: Apply to Graduate</a:t>
            </a:r>
            <a:endParaRPr b="1">
              <a:solidFill>
                <a:schemeClr val="lt2"/>
              </a:solidFill>
              <a:latin typeface="Arial"/>
              <a:ea typeface="Arial"/>
              <a:cs typeface="Arial"/>
              <a:sym typeface="Arial"/>
            </a:endParaRPr>
          </a:p>
        </p:txBody>
      </p:sp>
      <p:sp>
        <p:nvSpPr>
          <p:cNvPr id="117" name="Google Shape;117;p6"/>
          <p:cNvSpPr txBox="1">
            <a:spLocks noGrp="1"/>
          </p:cNvSpPr>
          <p:nvPr>
            <p:ph type="body" idx="1"/>
          </p:nvPr>
        </p:nvSpPr>
        <p:spPr>
          <a:xfrm>
            <a:off x="304800" y="1091325"/>
            <a:ext cx="8610600" cy="4852200"/>
          </a:xfrm>
          <a:prstGeom prst="rect">
            <a:avLst/>
          </a:prstGeom>
          <a:noFill/>
          <a:ln>
            <a:noFill/>
          </a:ln>
        </p:spPr>
        <p:txBody>
          <a:bodyPr spcFirstLastPara="1" wrap="square" lIns="0" tIns="0" rIns="0" bIns="0" anchor="t" anchorCtr="0">
            <a:noAutofit/>
          </a:bodyPr>
          <a:lstStyle/>
          <a:p>
            <a:pPr marL="454025" lvl="0" indent="-225425" algn="l" rtl="0">
              <a:lnSpc>
                <a:spcPct val="100000"/>
              </a:lnSpc>
              <a:spcBef>
                <a:spcPts val="0"/>
              </a:spcBef>
              <a:spcAft>
                <a:spcPts val="0"/>
              </a:spcAft>
              <a:buClr>
                <a:schemeClr val="lt2"/>
              </a:buClr>
              <a:buSzPts val="1800"/>
              <a:buFont typeface="Georgia"/>
              <a:buChar char="•"/>
            </a:pPr>
            <a:r>
              <a:rPr lang="en-US" sz="1800">
                <a:solidFill>
                  <a:schemeClr val="lt2"/>
                </a:solidFill>
                <a:latin typeface="Arial"/>
                <a:ea typeface="Arial"/>
                <a:cs typeface="Arial"/>
                <a:sym typeface="Arial"/>
              </a:rPr>
              <a:t>Students should contact their ADVISOR for each program and REVIEW their transcript </a:t>
            </a:r>
            <a:r>
              <a:rPr lang="en-US" sz="1800" b="1" u="sng">
                <a:solidFill>
                  <a:schemeClr val="lt2"/>
                </a:solidFill>
                <a:latin typeface="Arial"/>
                <a:ea typeface="Arial"/>
                <a:cs typeface="Arial"/>
                <a:sym typeface="Arial"/>
              </a:rPr>
              <a:t>and</a:t>
            </a:r>
            <a:r>
              <a:rPr lang="en-US" sz="1800">
                <a:solidFill>
                  <a:schemeClr val="lt2"/>
                </a:solidFill>
                <a:latin typeface="Arial"/>
                <a:ea typeface="Arial"/>
                <a:cs typeface="Arial"/>
                <a:sym typeface="Arial"/>
              </a:rPr>
              <a:t> Degree Works report to ensure that </a:t>
            </a:r>
            <a:r>
              <a:rPr lang="en-US" sz="1800" u="sng">
                <a:solidFill>
                  <a:schemeClr val="lt2"/>
                </a:solidFill>
                <a:latin typeface="Arial"/>
                <a:ea typeface="Arial"/>
                <a:cs typeface="Arial"/>
                <a:sym typeface="Arial"/>
              </a:rPr>
              <a:t>ALL</a:t>
            </a:r>
            <a:r>
              <a:rPr lang="en-US" sz="1800">
                <a:solidFill>
                  <a:schemeClr val="lt2"/>
                </a:solidFill>
                <a:latin typeface="Arial"/>
                <a:ea typeface="Arial"/>
                <a:cs typeface="Arial"/>
                <a:sym typeface="Arial"/>
              </a:rPr>
              <a:t> University Requirements surrounding the Major, Minor, and/or Concentration have been met. </a:t>
            </a:r>
            <a:endParaRPr>
              <a:latin typeface="Arial"/>
              <a:ea typeface="Arial"/>
              <a:cs typeface="Arial"/>
              <a:sym typeface="Arial"/>
            </a:endParaRPr>
          </a:p>
          <a:p>
            <a:pPr marL="454025" lvl="0" indent="-225425" algn="l" rtl="0">
              <a:lnSpc>
                <a:spcPct val="100000"/>
              </a:lnSpc>
              <a:spcBef>
                <a:spcPts val="240"/>
              </a:spcBef>
              <a:spcAft>
                <a:spcPts val="0"/>
              </a:spcAft>
              <a:buClr>
                <a:schemeClr val="dk1"/>
              </a:buClr>
              <a:buSzPts val="1200"/>
              <a:buFont typeface="Arial"/>
              <a:buNone/>
            </a:pPr>
            <a:endParaRPr sz="1200">
              <a:solidFill>
                <a:schemeClr val="lt2"/>
              </a:solidFill>
              <a:latin typeface="Arial"/>
              <a:ea typeface="Arial"/>
              <a:cs typeface="Arial"/>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a:solidFill>
                  <a:schemeClr val="lt2"/>
                </a:solidFill>
                <a:latin typeface="Arial"/>
                <a:ea typeface="Arial"/>
                <a:cs typeface="Arial"/>
                <a:sym typeface="Arial"/>
              </a:rPr>
              <a:t>Students must Apply to Graduate (Earn the Degree) online through Self-Service Banner. Select “Apply to Graduate” under the student tab. Applying to Graduate is </a:t>
            </a:r>
            <a:r>
              <a:rPr lang="en-US" sz="1800" u="sng">
                <a:solidFill>
                  <a:schemeClr val="lt2"/>
                </a:solidFill>
                <a:latin typeface="Arial"/>
                <a:ea typeface="Arial"/>
                <a:cs typeface="Arial"/>
                <a:sym typeface="Arial"/>
              </a:rPr>
              <a:t>NOT</a:t>
            </a:r>
            <a:r>
              <a:rPr lang="en-US" sz="1800">
                <a:solidFill>
                  <a:schemeClr val="lt2"/>
                </a:solidFill>
                <a:latin typeface="Arial"/>
                <a:ea typeface="Arial"/>
                <a:cs typeface="Arial"/>
                <a:sym typeface="Arial"/>
              </a:rPr>
              <a:t> related to the Commencement Ceremony. </a:t>
            </a:r>
            <a:endParaRPr>
              <a:latin typeface="Arial"/>
              <a:ea typeface="Arial"/>
              <a:cs typeface="Arial"/>
              <a:sym typeface="Arial"/>
            </a:endParaRPr>
          </a:p>
          <a:p>
            <a:pPr marL="454025" lvl="0" indent="-225425" algn="l" rtl="0">
              <a:lnSpc>
                <a:spcPct val="100000"/>
              </a:lnSpc>
              <a:spcBef>
                <a:spcPts val="240"/>
              </a:spcBef>
              <a:spcAft>
                <a:spcPts val="0"/>
              </a:spcAft>
              <a:buClr>
                <a:schemeClr val="dk1"/>
              </a:buClr>
              <a:buSzPts val="1200"/>
              <a:buFont typeface="Arial"/>
              <a:buNone/>
            </a:pPr>
            <a:endParaRPr sz="1200">
              <a:solidFill>
                <a:schemeClr val="lt2"/>
              </a:solidFill>
              <a:latin typeface="Arial"/>
              <a:ea typeface="Arial"/>
              <a:cs typeface="Arial"/>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a:solidFill>
                  <a:schemeClr val="lt2"/>
                </a:solidFill>
                <a:latin typeface="Arial"/>
                <a:ea typeface="Arial"/>
                <a:cs typeface="Arial"/>
                <a:sym typeface="Arial"/>
              </a:rPr>
              <a:t>After the application is submitted, students will receive email confirmation to their Rowan Student email address. This email includes instructions for Commencement.</a:t>
            </a:r>
            <a:endParaRPr>
              <a:latin typeface="Arial"/>
              <a:ea typeface="Arial"/>
              <a:cs typeface="Arial"/>
              <a:sym typeface="Arial"/>
            </a:endParaRPr>
          </a:p>
          <a:p>
            <a:pPr marL="454025" lvl="0" indent="-149225" algn="l" rtl="0">
              <a:lnSpc>
                <a:spcPct val="100000"/>
              </a:lnSpc>
              <a:spcBef>
                <a:spcPts val="240"/>
              </a:spcBef>
              <a:spcAft>
                <a:spcPts val="0"/>
              </a:spcAft>
              <a:buClr>
                <a:schemeClr val="dk1"/>
              </a:buClr>
              <a:buSzPts val="1200"/>
              <a:buFont typeface="Arial"/>
              <a:buNone/>
            </a:pPr>
            <a:endParaRPr sz="1200">
              <a:solidFill>
                <a:schemeClr val="lt2"/>
              </a:solidFill>
              <a:latin typeface="Arial"/>
              <a:ea typeface="Arial"/>
              <a:cs typeface="Arial"/>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a:solidFill>
                  <a:schemeClr val="lt2"/>
                </a:solidFill>
                <a:latin typeface="Arial"/>
                <a:ea typeface="Arial"/>
                <a:cs typeface="Arial"/>
                <a:sym typeface="Arial"/>
              </a:rPr>
              <a:t>All Graduation information will be sent to students’ Rowan email addresses </a:t>
            </a:r>
            <a:r>
              <a:rPr lang="en-US" sz="1800" u="sng">
                <a:solidFill>
                  <a:schemeClr val="lt2"/>
                </a:solidFill>
                <a:latin typeface="Arial"/>
                <a:ea typeface="Arial"/>
                <a:cs typeface="Arial"/>
                <a:sym typeface="Arial"/>
              </a:rPr>
              <a:t>only</a:t>
            </a:r>
            <a:r>
              <a:rPr lang="en-US" sz="1800">
                <a:solidFill>
                  <a:schemeClr val="lt2"/>
                </a:solidFill>
                <a:latin typeface="Arial"/>
                <a:ea typeface="Arial"/>
                <a:cs typeface="Arial"/>
                <a:sym typeface="Arial"/>
              </a:rPr>
              <a:t>. Please check often, through the receipt of your Diploma in the mail. </a:t>
            </a:r>
            <a:endParaRPr sz="1800">
              <a:solidFill>
                <a:schemeClr val="lt2"/>
              </a:solidFill>
              <a:latin typeface="Arial"/>
              <a:ea typeface="Arial"/>
              <a:cs typeface="Arial"/>
              <a:sym typeface="Arial"/>
            </a:endParaRPr>
          </a:p>
          <a:p>
            <a:pPr marL="454025" lvl="0" indent="-149225" algn="l" rtl="0">
              <a:lnSpc>
                <a:spcPct val="100000"/>
              </a:lnSpc>
              <a:spcBef>
                <a:spcPts val="240"/>
              </a:spcBef>
              <a:spcAft>
                <a:spcPts val="0"/>
              </a:spcAft>
              <a:buClr>
                <a:schemeClr val="dk1"/>
              </a:buClr>
              <a:buSzPts val="1200"/>
              <a:buFont typeface="Arial"/>
              <a:buNone/>
            </a:pPr>
            <a:endParaRPr sz="1200">
              <a:solidFill>
                <a:schemeClr val="lt2"/>
              </a:solidFill>
              <a:latin typeface="Arial"/>
              <a:ea typeface="Arial"/>
              <a:cs typeface="Arial"/>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a:solidFill>
                  <a:schemeClr val="lt2"/>
                </a:solidFill>
                <a:latin typeface="Arial"/>
                <a:ea typeface="Arial"/>
                <a:cs typeface="Arial"/>
                <a:sym typeface="Arial"/>
              </a:rPr>
              <a:t>Students can verify the information on their application at any time. Select “View Pending Graduation Application” on Self-Service Banner. </a:t>
            </a:r>
            <a:endParaRPr>
              <a:latin typeface="Arial"/>
              <a:ea typeface="Arial"/>
              <a:cs typeface="Arial"/>
              <a:sym typeface="Arial"/>
            </a:endParaRPr>
          </a:p>
        </p:txBody>
      </p:sp>
      <p:sp>
        <p:nvSpPr>
          <p:cNvPr id="118" name="Google Shape;118;p6"/>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
        <p:nvSpPr>
          <p:cNvPr id="119" name="Google Shape;119;p6"/>
          <p:cNvSpPr/>
          <p:nvPr/>
        </p:nvSpPr>
        <p:spPr>
          <a:xfrm>
            <a:off x="228600" y="290513"/>
            <a:ext cx="977900" cy="485775"/>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a:solidFill>
                  <a:schemeClr val="lt2"/>
                </a:solidFill>
                <a:highlight>
                  <a:schemeClr val="accent5"/>
                </a:highlight>
                <a:latin typeface="Arial"/>
                <a:ea typeface="Arial"/>
                <a:cs typeface="Arial"/>
                <a:sym typeface="Arial"/>
              </a:rPr>
              <a:t>Did I Apply to Graduate?</a:t>
            </a:r>
            <a:endParaRPr b="1">
              <a:solidFill>
                <a:schemeClr val="lt2"/>
              </a:solidFill>
              <a:highlight>
                <a:schemeClr val="accent5"/>
              </a:highlight>
              <a:latin typeface="Arial"/>
              <a:ea typeface="Arial"/>
              <a:cs typeface="Arial"/>
              <a:sym typeface="Arial"/>
            </a:endParaRPr>
          </a:p>
        </p:txBody>
      </p:sp>
      <p:sp>
        <p:nvSpPr>
          <p:cNvPr id="125" name="Google Shape;125;p7"/>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p>
            <a:pPr marL="114300" lvl="0" indent="0" algn="ctr" rtl="0">
              <a:lnSpc>
                <a:spcPct val="100000"/>
              </a:lnSpc>
              <a:spcBef>
                <a:spcPts val="0"/>
              </a:spcBef>
              <a:spcAft>
                <a:spcPts val="0"/>
              </a:spcAft>
              <a:buSzPts val="1800"/>
              <a:buNone/>
            </a:pPr>
            <a:r>
              <a:rPr lang="en-US" sz="3000">
                <a:solidFill>
                  <a:schemeClr val="lt2"/>
                </a:solidFill>
                <a:latin typeface="Arial"/>
                <a:ea typeface="Arial"/>
                <a:cs typeface="Arial"/>
                <a:sym typeface="Arial"/>
              </a:rPr>
              <a:t>Y</a:t>
            </a:r>
            <a:r>
              <a:rPr lang="en-US" sz="2600">
                <a:solidFill>
                  <a:schemeClr val="lt2"/>
                </a:solidFill>
                <a:latin typeface="Arial"/>
                <a:ea typeface="Arial"/>
                <a:cs typeface="Arial"/>
                <a:sym typeface="Arial"/>
              </a:rPr>
              <a:t>ou can view the Graduation Application and details that you submitted through SSB.</a:t>
            </a:r>
            <a:endParaRPr sz="2600">
              <a:latin typeface="Arial"/>
              <a:ea typeface="Arial"/>
              <a:cs typeface="Arial"/>
              <a:sym typeface="Arial"/>
            </a:endParaRPr>
          </a:p>
          <a:p>
            <a:pPr marL="114300" lvl="0" indent="0" algn="l" rtl="0">
              <a:lnSpc>
                <a:spcPct val="100000"/>
              </a:lnSpc>
              <a:spcBef>
                <a:spcPts val="640"/>
              </a:spcBef>
              <a:spcAft>
                <a:spcPts val="0"/>
              </a:spcAft>
              <a:buClr>
                <a:schemeClr val="dk1"/>
              </a:buClr>
              <a:buSzPts val="3200"/>
              <a:buFont typeface="Arial"/>
              <a:buNone/>
            </a:pPr>
            <a:endParaRPr sz="3000">
              <a:latin typeface="Arial"/>
              <a:ea typeface="Arial"/>
              <a:cs typeface="Arial"/>
              <a:sym typeface="Arial"/>
            </a:endParaRPr>
          </a:p>
          <a:p>
            <a:pPr marL="57150" lvl="0" indent="0" algn="l" rtl="0">
              <a:lnSpc>
                <a:spcPct val="100000"/>
              </a:lnSpc>
              <a:spcBef>
                <a:spcPts val="640"/>
              </a:spcBef>
              <a:spcAft>
                <a:spcPts val="0"/>
              </a:spcAft>
              <a:buSzPts val="1800"/>
              <a:buNone/>
            </a:pPr>
            <a:endParaRPr sz="3000">
              <a:solidFill>
                <a:schemeClr val="lt2"/>
              </a:solidFill>
            </a:endParaRPr>
          </a:p>
          <a:p>
            <a:pPr marL="57150" lvl="0" indent="0" algn="l" rtl="0">
              <a:lnSpc>
                <a:spcPct val="100000"/>
              </a:lnSpc>
              <a:spcBef>
                <a:spcPts val="640"/>
              </a:spcBef>
              <a:spcAft>
                <a:spcPts val="0"/>
              </a:spcAft>
              <a:buSzPts val="1800"/>
              <a:buNone/>
            </a:pPr>
            <a:endParaRPr sz="3000">
              <a:solidFill>
                <a:schemeClr val="lt2"/>
              </a:solidFill>
            </a:endParaRPr>
          </a:p>
          <a:p>
            <a:pPr marL="57150" lvl="0" indent="0" algn="l" rtl="0">
              <a:lnSpc>
                <a:spcPct val="100000"/>
              </a:lnSpc>
              <a:spcBef>
                <a:spcPts val="640"/>
              </a:spcBef>
              <a:spcAft>
                <a:spcPts val="0"/>
              </a:spcAft>
              <a:buSzPts val="1800"/>
              <a:buNone/>
            </a:pPr>
            <a:endParaRPr sz="3000">
              <a:solidFill>
                <a:schemeClr val="lt2"/>
              </a:solidFill>
            </a:endParaRPr>
          </a:p>
          <a:p>
            <a:pPr marL="4114800" lvl="0" indent="0" algn="l" rtl="0">
              <a:lnSpc>
                <a:spcPct val="100000"/>
              </a:lnSpc>
              <a:spcBef>
                <a:spcPts val="640"/>
              </a:spcBef>
              <a:spcAft>
                <a:spcPts val="0"/>
              </a:spcAft>
              <a:buSzPts val="1800"/>
              <a:buNone/>
            </a:pPr>
            <a:endParaRPr sz="2500">
              <a:solidFill>
                <a:schemeClr val="lt2"/>
              </a:solidFill>
            </a:endParaRPr>
          </a:p>
          <a:p>
            <a:pPr marL="4114800" lvl="0" indent="0" algn="l" rtl="0">
              <a:lnSpc>
                <a:spcPct val="100000"/>
              </a:lnSpc>
              <a:spcBef>
                <a:spcPts val="640"/>
              </a:spcBef>
              <a:spcAft>
                <a:spcPts val="0"/>
              </a:spcAft>
              <a:buSzPts val="1800"/>
              <a:buNone/>
            </a:pPr>
            <a:endParaRPr sz="2100">
              <a:solidFill>
                <a:schemeClr val="lt2"/>
              </a:solidFill>
            </a:endParaRPr>
          </a:p>
          <a:p>
            <a:pPr marL="4171950" lvl="0" indent="228600" algn="l" rtl="0">
              <a:lnSpc>
                <a:spcPct val="100000"/>
              </a:lnSpc>
              <a:spcBef>
                <a:spcPts val="640"/>
              </a:spcBef>
              <a:spcAft>
                <a:spcPts val="0"/>
              </a:spcAft>
              <a:buSzPts val="1800"/>
              <a:buNone/>
            </a:pPr>
            <a:r>
              <a:rPr lang="en-US" sz="1900">
                <a:solidFill>
                  <a:schemeClr val="lt2"/>
                </a:solidFill>
                <a:latin typeface="Arial"/>
                <a:ea typeface="Arial"/>
                <a:cs typeface="Arial"/>
                <a:sym typeface="Arial"/>
              </a:rPr>
              <a:t>Review:</a:t>
            </a:r>
            <a:endParaRPr sz="1900">
              <a:latin typeface="Arial"/>
              <a:ea typeface="Arial"/>
              <a:cs typeface="Arial"/>
              <a:sym typeface="Arial"/>
            </a:endParaRPr>
          </a:p>
          <a:p>
            <a:pPr marL="4629150" lvl="0" indent="-149225" algn="l" rtl="0">
              <a:lnSpc>
                <a:spcPct val="100000"/>
              </a:lnSpc>
              <a:spcBef>
                <a:spcPts val="640"/>
              </a:spcBef>
              <a:spcAft>
                <a:spcPts val="0"/>
              </a:spcAft>
              <a:buClr>
                <a:schemeClr val="lt2"/>
              </a:buClr>
              <a:buSzPts val="1900"/>
              <a:buFont typeface="Arial"/>
              <a:buChar char="⮚"/>
            </a:pPr>
            <a:r>
              <a:rPr lang="en-US" sz="1900">
                <a:solidFill>
                  <a:schemeClr val="lt2"/>
                </a:solidFill>
                <a:latin typeface="Arial"/>
                <a:ea typeface="Arial"/>
                <a:cs typeface="Arial"/>
                <a:sym typeface="Arial"/>
              </a:rPr>
              <a:t> Name preference</a:t>
            </a:r>
            <a:endParaRPr sz="1900">
              <a:latin typeface="Arial"/>
              <a:ea typeface="Arial"/>
              <a:cs typeface="Arial"/>
              <a:sym typeface="Arial"/>
            </a:endParaRPr>
          </a:p>
          <a:p>
            <a:pPr marL="4629150" lvl="0" indent="-149225" algn="l" rtl="0">
              <a:lnSpc>
                <a:spcPct val="100000"/>
              </a:lnSpc>
              <a:spcBef>
                <a:spcPts val="640"/>
              </a:spcBef>
              <a:spcAft>
                <a:spcPts val="0"/>
              </a:spcAft>
              <a:buClr>
                <a:schemeClr val="lt2"/>
              </a:buClr>
              <a:buSzPts val="1900"/>
              <a:buFont typeface="Arial"/>
              <a:buChar char="⮚"/>
            </a:pPr>
            <a:r>
              <a:rPr lang="en-US" sz="1900">
                <a:solidFill>
                  <a:schemeClr val="lt2"/>
                </a:solidFill>
                <a:latin typeface="Arial"/>
                <a:ea typeface="Arial"/>
                <a:cs typeface="Arial"/>
                <a:sym typeface="Arial"/>
              </a:rPr>
              <a:t> Mailing address</a:t>
            </a:r>
            <a:endParaRPr sz="1900">
              <a:latin typeface="Arial"/>
              <a:ea typeface="Arial"/>
              <a:cs typeface="Arial"/>
              <a:sym typeface="Arial"/>
            </a:endParaRPr>
          </a:p>
          <a:p>
            <a:pPr marL="4629150" lvl="0" indent="-149225" algn="l" rtl="0">
              <a:lnSpc>
                <a:spcPct val="100000"/>
              </a:lnSpc>
              <a:spcBef>
                <a:spcPts val="640"/>
              </a:spcBef>
              <a:spcAft>
                <a:spcPts val="0"/>
              </a:spcAft>
              <a:buClr>
                <a:schemeClr val="lt2"/>
              </a:buClr>
              <a:buSzPts val="1900"/>
              <a:buFont typeface="Arial"/>
              <a:buChar char="⮚"/>
            </a:pPr>
            <a:r>
              <a:rPr lang="en-US" sz="1900">
                <a:solidFill>
                  <a:schemeClr val="lt2"/>
                </a:solidFill>
                <a:latin typeface="Arial"/>
                <a:ea typeface="Arial"/>
                <a:cs typeface="Arial"/>
                <a:sym typeface="Arial"/>
              </a:rPr>
              <a:t> Program</a:t>
            </a:r>
            <a:endParaRPr sz="1900">
              <a:latin typeface="Arial"/>
              <a:ea typeface="Arial"/>
              <a:cs typeface="Arial"/>
              <a:sym typeface="Arial"/>
            </a:endParaRPr>
          </a:p>
          <a:p>
            <a:pPr marL="0" lvl="0" indent="0" algn="l" rtl="0">
              <a:lnSpc>
                <a:spcPct val="100000"/>
              </a:lnSpc>
              <a:spcBef>
                <a:spcPts val="640"/>
              </a:spcBef>
              <a:spcAft>
                <a:spcPts val="0"/>
              </a:spcAft>
              <a:buClr>
                <a:schemeClr val="dk1"/>
              </a:buClr>
              <a:buSzPts val="3200"/>
              <a:buFont typeface="Arial"/>
              <a:buNone/>
            </a:pPr>
            <a:endParaRPr/>
          </a:p>
        </p:txBody>
      </p:sp>
      <p:sp>
        <p:nvSpPr>
          <p:cNvPr id="126" name="Google Shape;126;p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www.rowan.edu/commencement</a:t>
            </a:r>
            <a:endParaRPr/>
          </a:p>
        </p:txBody>
      </p:sp>
      <p:pic>
        <p:nvPicPr>
          <p:cNvPr id="127" name="Google Shape;127;p7" title="Screenshot 2026-02-02 120412.jpg"/>
          <p:cNvPicPr preferRelativeResize="0"/>
          <p:nvPr/>
        </p:nvPicPr>
        <p:blipFill>
          <a:blip r:embed="rId3">
            <a:alphaModFix/>
          </a:blip>
          <a:stretch>
            <a:fillRect/>
          </a:stretch>
        </p:blipFill>
        <p:spPr>
          <a:xfrm>
            <a:off x="823525" y="1824750"/>
            <a:ext cx="7706701" cy="3061826"/>
          </a:xfrm>
          <a:prstGeom prst="rect">
            <a:avLst/>
          </a:prstGeom>
          <a:noFill/>
          <a:ln>
            <a:noFill/>
          </a:ln>
        </p:spPr>
      </p:pic>
      <p:sp>
        <p:nvSpPr>
          <p:cNvPr id="128" name="Google Shape;128;p7"/>
          <p:cNvSpPr/>
          <p:nvPr/>
        </p:nvSpPr>
        <p:spPr>
          <a:xfrm>
            <a:off x="209725" y="3314700"/>
            <a:ext cx="901800" cy="2286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8"/>
          <p:cNvSpPr txBox="1">
            <a:spLocks noGrp="1"/>
          </p:cNvSpPr>
          <p:nvPr>
            <p:ph type="title"/>
          </p:nvPr>
        </p:nvSpPr>
        <p:spPr>
          <a:xfrm>
            <a:off x="304800" y="228600"/>
            <a:ext cx="8610600" cy="1219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200" b="1">
                <a:solidFill>
                  <a:schemeClr val="lt2"/>
                </a:solidFill>
                <a:latin typeface="Arial"/>
                <a:ea typeface="Arial"/>
                <a:cs typeface="Arial"/>
                <a:sym typeface="Arial"/>
              </a:rPr>
              <a:t>RU Completing an Internship/Clinical Practice/Final Project/Thesis/Dissertation?</a:t>
            </a:r>
            <a:endParaRPr sz="3400" b="1">
              <a:solidFill>
                <a:schemeClr val="lt2"/>
              </a:solidFill>
              <a:latin typeface="Arial"/>
              <a:ea typeface="Arial"/>
              <a:cs typeface="Arial"/>
              <a:sym typeface="Arial"/>
            </a:endParaRPr>
          </a:p>
        </p:txBody>
      </p:sp>
      <p:sp>
        <p:nvSpPr>
          <p:cNvPr id="134" name="Google Shape;134;p8"/>
          <p:cNvSpPr txBox="1">
            <a:spLocks noGrp="1"/>
          </p:cNvSpPr>
          <p:nvPr>
            <p:ph type="body" idx="1"/>
          </p:nvPr>
        </p:nvSpPr>
        <p:spPr>
          <a:xfrm>
            <a:off x="304800" y="1363575"/>
            <a:ext cx="8610600" cy="4503900"/>
          </a:xfrm>
          <a:prstGeom prst="rect">
            <a:avLst/>
          </a:prstGeom>
          <a:noFill/>
          <a:ln>
            <a:noFill/>
          </a:ln>
        </p:spPr>
        <p:txBody>
          <a:bodyPr spcFirstLastPara="1" wrap="square" lIns="0" tIns="0" rIns="0" bIns="0" anchor="t" anchorCtr="0">
            <a:noAutofit/>
          </a:bodyPr>
          <a:lstStyle/>
          <a:p>
            <a:pPr marL="225425" lvl="0" indent="-219075" algn="l" rtl="0">
              <a:lnSpc>
                <a:spcPct val="100000"/>
              </a:lnSpc>
              <a:spcBef>
                <a:spcPts val="0"/>
              </a:spcBef>
              <a:spcAft>
                <a:spcPts val="0"/>
              </a:spcAft>
              <a:buClr>
                <a:schemeClr val="lt2"/>
              </a:buClr>
              <a:buSzPts val="2300"/>
              <a:buFont typeface="Arial"/>
              <a:buChar char="•"/>
            </a:pPr>
            <a:r>
              <a:rPr lang="en-US" sz="2300">
                <a:solidFill>
                  <a:schemeClr val="lt2"/>
                </a:solidFill>
                <a:latin typeface="Arial"/>
                <a:ea typeface="Arial"/>
                <a:cs typeface="Arial"/>
                <a:sym typeface="Arial"/>
              </a:rPr>
              <a:t>If students receive an incomplete grade, the final graduation review cannot occur until the IN grade is replaced.</a:t>
            </a:r>
            <a:br>
              <a:rPr lang="en-US" sz="2300">
                <a:solidFill>
                  <a:schemeClr val="lt2"/>
                </a:solidFill>
                <a:latin typeface="Arial"/>
                <a:ea typeface="Arial"/>
                <a:cs typeface="Arial"/>
                <a:sym typeface="Arial"/>
              </a:rPr>
            </a:br>
            <a:endParaRPr sz="1200">
              <a:latin typeface="Arial"/>
              <a:ea typeface="Arial"/>
              <a:cs typeface="Arial"/>
              <a:sym typeface="Arial"/>
            </a:endParaRPr>
          </a:p>
          <a:p>
            <a:pPr marL="225425" lvl="0" indent="-219075" algn="l" rtl="0">
              <a:lnSpc>
                <a:spcPct val="100000"/>
              </a:lnSpc>
              <a:spcBef>
                <a:spcPts val="480"/>
              </a:spcBef>
              <a:spcAft>
                <a:spcPts val="0"/>
              </a:spcAft>
              <a:buClr>
                <a:schemeClr val="lt2"/>
              </a:buClr>
              <a:buSzPts val="2300"/>
              <a:buFont typeface="Arial"/>
              <a:buChar char="•"/>
            </a:pPr>
            <a:r>
              <a:rPr lang="en-US" sz="2300" b="1" u="sng">
                <a:solidFill>
                  <a:schemeClr val="lt2"/>
                </a:solidFill>
                <a:latin typeface="Arial"/>
                <a:ea typeface="Arial"/>
                <a:cs typeface="Arial"/>
                <a:sym typeface="Arial"/>
              </a:rPr>
              <a:t>Important!</a:t>
            </a:r>
            <a:r>
              <a:rPr lang="en-US" sz="2300">
                <a:solidFill>
                  <a:schemeClr val="lt2"/>
                </a:solidFill>
                <a:latin typeface="Arial"/>
                <a:ea typeface="Arial"/>
                <a:cs typeface="Arial"/>
                <a:sym typeface="Arial"/>
              </a:rPr>
              <a:t> IN grades must be replaced within the deadline of the term of the graduation application. If the IN grade is replaced </a:t>
            </a:r>
            <a:r>
              <a:rPr lang="en-US" sz="2300" i="1">
                <a:solidFill>
                  <a:schemeClr val="lt2"/>
                </a:solidFill>
                <a:latin typeface="Arial"/>
                <a:ea typeface="Arial"/>
                <a:cs typeface="Arial"/>
                <a:sym typeface="Arial"/>
              </a:rPr>
              <a:t>after</a:t>
            </a:r>
            <a:r>
              <a:rPr lang="en-US" sz="2300">
                <a:solidFill>
                  <a:schemeClr val="lt2"/>
                </a:solidFill>
                <a:latin typeface="Arial"/>
                <a:ea typeface="Arial"/>
                <a:cs typeface="Arial"/>
                <a:sym typeface="Arial"/>
              </a:rPr>
              <a:t> the deadline, the application will be denied, and the STUDENT will need to RE-APPLY. (no added charge)</a:t>
            </a:r>
            <a:endParaRPr sz="2300">
              <a:solidFill>
                <a:schemeClr val="lt2"/>
              </a:solidFill>
              <a:latin typeface="Arial"/>
              <a:ea typeface="Arial"/>
              <a:cs typeface="Arial"/>
              <a:sym typeface="Arial"/>
            </a:endParaRPr>
          </a:p>
          <a:p>
            <a:pPr marL="457200" lvl="0" indent="0" algn="l" rtl="0">
              <a:lnSpc>
                <a:spcPct val="100000"/>
              </a:lnSpc>
              <a:spcBef>
                <a:spcPts val="480"/>
              </a:spcBef>
              <a:spcAft>
                <a:spcPts val="0"/>
              </a:spcAft>
              <a:buSzPts val="1800"/>
              <a:buNone/>
            </a:pPr>
            <a:endParaRPr sz="1100">
              <a:solidFill>
                <a:schemeClr val="lt2"/>
              </a:solidFill>
              <a:latin typeface="Arial"/>
              <a:ea typeface="Arial"/>
              <a:cs typeface="Arial"/>
              <a:sym typeface="Arial"/>
            </a:endParaRPr>
          </a:p>
          <a:p>
            <a:pPr marL="225425" lvl="0" indent="-219075" algn="l" rtl="0">
              <a:lnSpc>
                <a:spcPct val="100000"/>
              </a:lnSpc>
              <a:spcBef>
                <a:spcPts val="480"/>
              </a:spcBef>
              <a:spcAft>
                <a:spcPts val="0"/>
              </a:spcAft>
              <a:buClr>
                <a:schemeClr val="lt2"/>
              </a:buClr>
              <a:buSzPts val="2300"/>
              <a:buFont typeface="Arial"/>
              <a:buChar char="•"/>
            </a:pPr>
            <a:r>
              <a:rPr lang="en-US" sz="2300" b="1" i="1" u="sng">
                <a:solidFill>
                  <a:schemeClr val="lt2"/>
                </a:solidFill>
                <a:latin typeface="Arial"/>
                <a:ea typeface="Arial"/>
                <a:cs typeface="Arial"/>
                <a:sym typeface="Arial"/>
              </a:rPr>
              <a:t>Example</a:t>
            </a:r>
            <a:r>
              <a:rPr lang="en-US" sz="2300">
                <a:solidFill>
                  <a:schemeClr val="lt2"/>
                </a:solidFill>
                <a:latin typeface="Arial"/>
                <a:ea typeface="Arial"/>
                <a:cs typeface="Arial"/>
                <a:sym typeface="Arial"/>
              </a:rPr>
              <a:t> – Student applied for May conferral and has an IN. If the grade is replaced </a:t>
            </a:r>
            <a:r>
              <a:rPr lang="en-US" sz="2300" b="1">
                <a:solidFill>
                  <a:schemeClr val="lt2"/>
                </a:solidFill>
                <a:latin typeface="Arial"/>
                <a:ea typeface="Arial"/>
                <a:cs typeface="Arial"/>
                <a:sym typeface="Arial"/>
              </a:rPr>
              <a:t>by</a:t>
            </a:r>
            <a:r>
              <a:rPr lang="en-US" sz="2300">
                <a:solidFill>
                  <a:schemeClr val="lt2"/>
                </a:solidFill>
                <a:latin typeface="Arial"/>
                <a:ea typeface="Arial"/>
                <a:cs typeface="Arial"/>
                <a:sym typeface="Arial"/>
              </a:rPr>
              <a:t> June 30</a:t>
            </a:r>
            <a:r>
              <a:rPr lang="en-US" sz="2300" baseline="30000">
                <a:solidFill>
                  <a:schemeClr val="lt2"/>
                </a:solidFill>
                <a:latin typeface="Arial"/>
                <a:ea typeface="Arial"/>
                <a:cs typeface="Arial"/>
                <a:sym typeface="Arial"/>
              </a:rPr>
              <a:t>th</a:t>
            </a:r>
            <a:r>
              <a:rPr lang="en-US" sz="2300">
                <a:solidFill>
                  <a:schemeClr val="lt2"/>
                </a:solidFill>
                <a:latin typeface="Arial"/>
                <a:ea typeface="Arial"/>
                <a:cs typeface="Arial"/>
                <a:sym typeface="Arial"/>
              </a:rPr>
              <a:t>, and all other University requirements are met, the conferral date will remain May 30</a:t>
            </a:r>
            <a:r>
              <a:rPr lang="en-US" sz="2300" baseline="30000">
                <a:solidFill>
                  <a:schemeClr val="lt2"/>
                </a:solidFill>
                <a:latin typeface="Arial"/>
                <a:ea typeface="Arial"/>
                <a:cs typeface="Arial"/>
                <a:sym typeface="Arial"/>
              </a:rPr>
              <a:t>th</a:t>
            </a:r>
            <a:r>
              <a:rPr lang="en-US" sz="2300">
                <a:solidFill>
                  <a:schemeClr val="lt2"/>
                </a:solidFill>
                <a:latin typeface="Arial"/>
                <a:ea typeface="Arial"/>
                <a:cs typeface="Arial"/>
                <a:sym typeface="Arial"/>
              </a:rPr>
              <a:t>.  If the IN grade is replaced </a:t>
            </a:r>
            <a:r>
              <a:rPr lang="en-US" sz="2300" b="1">
                <a:solidFill>
                  <a:schemeClr val="lt2"/>
                </a:solidFill>
                <a:latin typeface="Arial"/>
                <a:ea typeface="Arial"/>
                <a:cs typeface="Arial"/>
                <a:sym typeface="Arial"/>
              </a:rPr>
              <a:t>after</a:t>
            </a:r>
            <a:r>
              <a:rPr lang="en-US" sz="2300">
                <a:solidFill>
                  <a:schemeClr val="lt2"/>
                </a:solidFill>
                <a:latin typeface="Arial"/>
                <a:ea typeface="Arial"/>
                <a:cs typeface="Arial"/>
                <a:sym typeface="Arial"/>
              </a:rPr>
              <a:t> June 30</a:t>
            </a:r>
            <a:r>
              <a:rPr lang="en-US" sz="2300" baseline="30000">
                <a:solidFill>
                  <a:schemeClr val="lt2"/>
                </a:solidFill>
                <a:latin typeface="Arial"/>
                <a:ea typeface="Arial"/>
                <a:cs typeface="Arial"/>
                <a:sym typeface="Arial"/>
              </a:rPr>
              <a:t>th</a:t>
            </a:r>
            <a:r>
              <a:rPr lang="en-US" sz="2300">
                <a:solidFill>
                  <a:schemeClr val="lt2"/>
                </a:solidFill>
                <a:latin typeface="Arial"/>
                <a:ea typeface="Arial"/>
                <a:cs typeface="Arial"/>
                <a:sym typeface="Arial"/>
              </a:rPr>
              <a:t>, the conferral date will be August after a new application is submitted. </a:t>
            </a:r>
            <a:endParaRPr sz="3100">
              <a:latin typeface="Arial"/>
              <a:ea typeface="Arial"/>
              <a:cs typeface="Arial"/>
              <a:sym typeface="Arial"/>
            </a:endParaRPr>
          </a:p>
        </p:txBody>
      </p:sp>
      <p:sp>
        <p:nvSpPr>
          <p:cNvPr id="135" name="Google Shape;135;p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9"/>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a:solidFill>
                  <a:schemeClr val="lt2"/>
                </a:solidFill>
                <a:highlight>
                  <a:schemeClr val="lt1"/>
                </a:highlight>
                <a:latin typeface="Arial"/>
                <a:ea typeface="Arial"/>
                <a:cs typeface="Arial"/>
                <a:sym typeface="Arial"/>
              </a:rPr>
              <a:t>University Honors</a:t>
            </a:r>
            <a:endParaRPr b="1">
              <a:solidFill>
                <a:schemeClr val="lt2"/>
              </a:solidFill>
              <a:highlight>
                <a:schemeClr val="lt1"/>
              </a:highlight>
              <a:latin typeface="Arial"/>
              <a:ea typeface="Arial"/>
              <a:cs typeface="Arial"/>
              <a:sym typeface="Arial"/>
            </a:endParaRPr>
          </a:p>
        </p:txBody>
      </p:sp>
      <p:sp>
        <p:nvSpPr>
          <p:cNvPr id="141" name="Google Shape;141;p9"/>
          <p:cNvSpPr txBox="1">
            <a:spLocks noGrp="1"/>
          </p:cNvSpPr>
          <p:nvPr>
            <p:ph type="body" idx="1"/>
          </p:nvPr>
        </p:nvSpPr>
        <p:spPr>
          <a:xfrm>
            <a:off x="304800" y="990600"/>
            <a:ext cx="8610600" cy="4876800"/>
          </a:xfrm>
          <a:prstGeom prst="rect">
            <a:avLst/>
          </a:prstGeom>
          <a:noFill/>
          <a:ln>
            <a:noFill/>
          </a:ln>
        </p:spPr>
        <p:txBody>
          <a:bodyPr spcFirstLastPara="1" wrap="square" lIns="0" tIns="0" rIns="0" bIns="0" anchor="t" anchorCtr="0">
            <a:noAutofit/>
          </a:bodyPr>
          <a:lstStyle/>
          <a:p>
            <a:pPr marL="682625" lvl="0" indent="-225425" algn="l" rtl="0">
              <a:lnSpc>
                <a:spcPct val="100000"/>
              </a:lnSpc>
              <a:spcBef>
                <a:spcPts val="0"/>
              </a:spcBef>
              <a:spcAft>
                <a:spcPts val="0"/>
              </a:spcAft>
              <a:buClr>
                <a:schemeClr val="lt2"/>
              </a:buClr>
              <a:buSzPts val="3000"/>
              <a:buFont typeface="Georgia"/>
              <a:buNone/>
            </a:pPr>
            <a:r>
              <a:rPr lang="en-US" sz="3000">
                <a:solidFill>
                  <a:schemeClr val="lt2"/>
                </a:solidFill>
                <a:latin typeface="Arial"/>
                <a:ea typeface="Arial"/>
                <a:cs typeface="Arial"/>
                <a:sym typeface="Arial"/>
              </a:rPr>
              <a:t>3.450 – 3.649 Cum Laude</a:t>
            </a:r>
            <a:endParaRPr>
              <a:latin typeface="Arial"/>
              <a:ea typeface="Arial"/>
              <a:cs typeface="Arial"/>
              <a:sym typeface="Arial"/>
            </a:endParaRPr>
          </a:p>
          <a:p>
            <a:pPr marL="682625" lvl="0" indent="-225425" algn="l" rtl="0">
              <a:lnSpc>
                <a:spcPct val="100000"/>
              </a:lnSpc>
              <a:spcBef>
                <a:spcPts val="600"/>
              </a:spcBef>
              <a:spcAft>
                <a:spcPts val="0"/>
              </a:spcAft>
              <a:buClr>
                <a:schemeClr val="lt2"/>
              </a:buClr>
              <a:buSzPts val="3000"/>
              <a:buFont typeface="Georgia"/>
              <a:buNone/>
            </a:pPr>
            <a:r>
              <a:rPr lang="en-US" sz="3000">
                <a:solidFill>
                  <a:schemeClr val="lt2"/>
                </a:solidFill>
                <a:latin typeface="Arial"/>
                <a:ea typeface="Arial"/>
                <a:cs typeface="Arial"/>
                <a:sym typeface="Arial"/>
              </a:rPr>
              <a:t>3.650 – 3.849 Magna Cum Laude</a:t>
            </a:r>
            <a:endParaRPr>
              <a:latin typeface="Arial"/>
              <a:ea typeface="Arial"/>
              <a:cs typeface="Arial"/>
              <a:sym typeface="Arial"/>
            </a:endParaRPr>
          </a:p>
          <a:p>
            <a:pPr marL="682625" lvl="0" indent="-225425" algn="l" rtl="0">
              <a:lnSpc>
                <a:spcPct val="100000"/>
              </a:lnSpc>
              <a:spcBef>
                <a:spcPts val="600"/>
              </a:spcBef>
              <a:spcAft>
                <a:spcPts val="0"/>
              </a:spcAft>
              <a:buClr>
                <a:schemeClr val="lt2"/>
              </a:buClr>
              <a:buSzPts val="3000"/>
              <a:buFont typeface="Georgia"/>
              <a:buNone/>
            </a:pPr>
            <a:r>
              <a:rPr lang="en-US" sz="3000">
                <a:solidFill>
                  <a:schemeClr val="lt2"/>
                </a:solidFill>
                <a:latin typeface="Arial"/>
                <a:ea typeface="Arial"/>
                <a:cs typeface="Arial"/>
                <a:sym typeface="Arial"/>
              </a:rPr>
              <a:t>3.850 – 4.000 Summa Cum Laude</a:t>
            </a:r>
            <a:endParaRPr sz="1200">
              <a:latin typeface="Arial"/>
              <a:ea typeface="Arial"/>
              <a:cs typeface="Arial"/>
              <a:sym typeface="Arial"/>
            </a:endParaRPr>
          </a:p>
          <a:p>
            <a:pPr marL="682625" lvl="0" indent="-149225" algn="l" rtl="0">
              <a:lnSpc>
                <a:spcPct val="100000"/>
              </a:lnSpc>
              <a:spcBef>
                <a:spcPts val="240"/>
              </a:spcBef>
              <a:spcAft>
                <a:spcPts val="0"/>
              </a:spcAft>
              <a:buClr>
                <a:schemeClr val="dk1"/>
              </a:buClr>
              <a:buSzPts val="1200"/>
              <a:buFont typeface="Arial"/>
              <a:buNone/>
            </a:pPr>
            <a:endParaRPr sz="2000">
              <a:latin typeface="Arial"/>
              <a:ea typeface="Arial"/>
              <a:cs typeface="Arial"/>
              <a:sym typeface="Arial"/>
            </a:endParaRPr>
          </a:p>
          <a:p>
            <a:pPr marL="682625" lvl="0" indent="-225425" algn="l" rtl="0">
              <a:lnSpc>
                <a:spcPct val="100000"/>
              </a:lnSpc>
              <a:spcBef>
                <a:spcPts val="460"/>
              </a:spcBef>
              <a:spcAft>
                <a:spcPts val="0"/>
              </a:spcAft>
              <a:buClr>
                <a:schemeClr val="lt2"/>
              </a:buClr>
              <a:buSzPts val="2300"/>
              <a:buFont typeface="Arial"/>
              <a:buChar char="•"/>
            </a:pPr>
            <a:r>
              <a:rPr lang="en-US" sz="2300">
                <a:solidFill>
                  <a:schemeClr val="lt2"/>
                </a:solidFill>
                <a:latin typeface="Arial"/>
                <a:ea typeface="Arial"/>
                <a:cs typeface="Arial"/>
                <a:sym typeface="Arial"/>
              </a:rPr>
              <a:t>For </a:t>
            </a:r>
            <a:r>
              <a:rPr lang="en-US" sz="2300" u="sng">
                <a:solidFill>
                  <a:schemeClr val="lt2"/>
                </a:solidFill>
                <a:latin typeface="Arial"/>
                <a:ea typeface="Arial"/>
                <a:cs typeface="Arial"/>
                <a:sym typeface="Arial"/>
              </a:rPr>
              <a:t>Graduation</a:t>
            </a:r>
            <a:r>
              <a:rPr lang="en-US" sz="2300">
                <a:solidFill>
                  <a:schemeClr val="lt2"/>
                </a:solidFill>
                <a:latin typeface="Arial"/>
                <a:ea typeface="Arial"/>
                <a:cs typeface="Arial"/>
                <a:sym typeface="Arial"/>
              </a:rPr>
              <a:t>, University Honors are based on students’ final cumulative GPA and will be printed on students’ Diploma and Transcript.</a:t>
            </a:r>
            <a:br>
              <a:rPr lang="en-US" sz="2300">
                <a:solidFill>
                  <a:schemeClr val="lt2"/>
                </a:solidFill>
                <a:latin typeface="Arial"/>
                <a:ea typeface="Arial"/>
                <a:cs typeface="Arial"/>
                <a:sym typeface="Arial"/>
              </a:rPr>
            </a:br>
            <a:endParaRPr sz="1500">
              <a:latin typeface="Arial"/>
              <a:ea typeface="Arial"/>
              <a:cs typeface="Arial"/>
              <a:sym typeface="Arial"/>
            </a:endParaRPr>
          </a:p>
          <a:p>
            <a:pPr marL="682625" lvl="0" indent="-225425" algn="l" rtl="0">
              <a:lnSpc>
                <a:spcPct val="100000"/>
              </a:lnSpc>
              <a:spcBef>
                <a:spcPts val="460"/>
              </a:spcBef>
              <a:spcAft>
                <a:spcPts val="0"/>
              </a:spcAft>
              <a:buClr>
                <a:schemeClr val="lt2"/>
              </a:buClr>
              <a:buSzPts val="2300"/>
              <a:buFont typeface="Arial"/>
              <a:buChar char="•"/>
            </a:pPr>
            <a:r>
              <a:rPr lang="en-US" sz="2300">
                <a:solidFill>
                  <a:schemeClr val="lt2"/>
                </a:solidFill>
                <a:latin typeface="Arial"/>
                <a:ea typeface="Arial"/>
                <a:cs typeface="Arial"/>
                <a:sym typeface="Arial"/>
              </a:rPr>
              <a:t>For </a:t>
            </a:r>
            <a:r>
              <a:rPr lang="en-US" sz="2300" u="sng">
                <a:solidFill>
                  <a:schemeClr val="lt2"/>
                </a:solidFill>
                <a:latin typeface="Arial"/>
                <a:ea typeface="Arial"/>
                <a:cs typeface="Arial"/>
                <a:sym typeface="Arial"/>
              </a:rPr>
              <a:t>Commencement</a:t>
            </a:r>
            <a:r>
              <a:rPr lang="en-US" sz="2300">
                <a:solidFill>
                  <a:schemeClr val="lt2"/>
                </a:solidFill>
                <a:latin typeface="Arial"/>
                <a:ea typeface="Arial"/>
                <a:cs typeface="Arial"/>
                <a:sym typeface="Arial"/>
              </a:rPr>
              <a:t>, University Honors are based on the cumulative GPA earned at the end of the Winter term, and will be noted, with a symbol, in the Commencement Program.  </a:t>
            </a:r>
            <a:endParaRPr>
              <a:latin typeface="Arial"/>
              <a:ea typeface="Arial"/>
              <a:cs typeface="Arial"/>
              <a:sym typeface="Arial"/>
            </a:endParaRPr>
          </a:p>
        </p:txBody>
      </p:sp>
      <p:sp>
        <p:nvSpPr>
          <p:cNvPr id="142" name="Google Shape;142;p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pic>
        <p:nvPicPr>
          <p:cNvPr id="143" name="Google Shape;143;p9"/>
          <p:cNvPicPr preferRelativeResize="0"/>
          <p:nvPr/>
        </p:nvPicPr>
        <p:blipFill rotWithShape="1">
          <a:blip r:embed="rId3">
            <a:alphaModFix/>
          </a:blip>
          <a:srcRect/>
          <a:stretch/>
        </p:blipFill>
        <p:spPr>
          <a:xfrm rot="914258">
            <a:off x="6783123" y="549423"/>
            <a:ext cx="1749950" cy="1749925"/>
          </a:xfrm>
          <a:prstGeom prst="rect">
            <a:avLst/>
          </a:prstGeom>
          <a:noFill/>
          <a:ln>
            <a:noFill/>
          </a:ln>
        </p:spPr>
      </p:pic>
    </p:spTree>
  </p:cSld>
  <p:clrMapOvr>
    <a:masterClrMapping/>
  </p:clrMapOvr>
</p:sld>
</file>

<file path=ppt/theme/theme1.xml><?xml version="1.0" encoding="utf-8"?>
<a:theme xmlns:a="http://schemas.openxmlformats.org/drawingml/2006/main" name="Blank Presentation">
  <a:themeElements>
    <a:clrScheme name="">
      <a:dk1>
        <a:srgbClr val="3B1808"/>
      </a:dk1>
      <a:lt1>
        <a:srgbClr val="FFFFFF"/>
      </a:lt1>
      <a:dk2>
        <a:srgbClr val="3B1808"/>
      </a:dk2>
      <a:lt2>
        <a:srgbClr val="7F5111"/>
      </a:lt2>
      <a:accent1>
        <a:srgbClr val="FFFFFF"/>
      </a:accent1>
      <a:accent2>
        <a:srgbClr val="F7C21C"/>
      </a:accent2>
      <a:accent3>
        <a:srgbClr val="FFFFFF"/>
      </a:accent3>
      <a:accent4>
        <a:srgbClr val="311306"/>
      </a:accent4>
      <a:accent5>
        <a:srgbClr val="FFFFFF"/>
      </a:accent5>
      <a:accent6>
        <a:srgbClr val="E0B018"/>
      </a:accent6>
      <a:hlink>
        <a:srgbClr val="7F5111"/>
      </a:hlink>
      <a:folHlink>
        <a:srgbClr val="7F51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3068</Words>
  <Application>Microsoft Office PowerPoint</Application>
  <PresentationFormat>On-screen Show (4:3)</PresentationFormat>
  <Paragraphs>367</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Georgia</vt:lpstr>
      <vt:lpstr>Calibri</vt:lpstr>
      <vt:lpstr>Tahoma</vt:lpstr>
      <vt:lpstr>Trebuchet MS</vt:lpstr>
      <vt:lpstr>Blank Presentation</vt:lpstr>
      <vt:lpstr>Meeting Reminders:</vt:lpstr>
      <vt:lpstr> Commencement &amp; Graduation  Information Session Meeting Agenda </vt:lpstr>
      <vt:lpstr>Graduation vs. Commencement</vt:lpstr>
      <vt:lpstr>PowerPoint Presentation</vt:lpstr>
      <vt:lpstr>Step 1: Apply to Graduate</vt:lpstr>
      <vt:lpstr>Step 1: Apply to Graduate</vt:lpstr>
      <vt:lpstr>Did I Apply to Graduate?</vt:lpstr>
      <vt:lpstr>RU Completing an Internship/Clinical Practice/Final Project/Thesis/Dissertation?</vt:lpstr>
      <vt:lpstr>University Honors</vt:lpstr>
      <vt:lpstr>Diplomas</vt:lpstr>
      <vt:lpstr>PowerPoint Presentation</vt:lpstr>
      <vt:lpstr>Commencement Week</vt:lpstr>
      <vt:lpstr>PowerPoint Presentation</vt:lpstr>
      <vt:lpstr>University Ceremony &amp; Celebration Wackar Stadium, Saturday, May 9, 2026 – 10 a.m. </vt:lpstr>
      <vt:lpstr>PowerPoint Presentation</vt:lpstr>
      <vt:lpstr>What to expect at the College Ceremony</vt:lpstr>
      <vt:lpstr>Extreme Weather  </vt:lpstr>
      <vt:lpstr>PowerPoint Presentation</vt:lpstr>
      <vt:lpstr>PowerPoint Presentation</vt:lpstr>
      <vt:lpstr>Commencement Registration &amp; Ticketing  </vt:lpstr>
      <vt:lpstr>Commencement Registration &amp; Ticketing   </vt:lpstr>
      <vt:lpstr>College Ceremony Guest Ticket  Information  </vt:lpstr>
      <vt:lpstr>Photography</vt:lpstr>
      <vt:lpstr>Safety &amp; Security:  Footwear Policy </vt:lpstr>
      <vt:lpstr>Safety &amp; Security:  Clear Bag Policy</vt:lpstr>
      <vt:lpstr>Safety &amp; Security: Student &amp; Safety Policies</vt:lpstr>
      <vt:lpstr>Accessibility Accommodations  </vt:lpstr>
      <vt:lpstr>Rowan University Regalia</vt:lpstr>
      <vt:lpstr>PowerPoint Presentation</vt:lpstr>
      <vt:lpstr>Important Dates to remember: </vt:lpstr>
      <vt:lpstr>Keep Up To Date  </vt:lpstr>
      <vt:lpstr>Commencement Website</vt:lpstr>
      <vt:lpstr> Thank you! We look forward to  celebrating with you in May!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Rowan University</dc:creator>
  <cp:lastModifiedBy>Doran, Tina J</cp:lastModifiedBy>
  <cp:revision>1</cp:revision>
  <dcterms:created xsi:type="dcterms:W3CDTF">2011-12-05T19:56:04Z</dcterms:created>
  <dcterms:modified xsi:type="dcterms:W3CDTF">2026-02-10T22:36:51Z</dcterms:modified>
</cp:coreProperties>
</file>