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99" r:id="rId12"/>
    <p:sldId id="267" r:id="rId13"/>
    <p:sldId id="293" r:id="rId14"/>
    <p:sldId id="268" r:id="rId15"/>
    <p:sldId id="269" r:id="rId16"/>
    <p:sldId id="270" r:id="rId17"/>
    <p:sldId id="273" r:id="rId18"/>
    <p:sldId id="274" r:id="rId19"/>
    <p:sldId id="305" r:id="rId20"/>
    <p:sldId id="275" r:id="rId21"/>
    <p:sldId id="276" r:id="rId22"/>
    <p:sldId id="277" r:id="rId23"/>
    <p:sldId id="278" r:id="rId24"/>
    <p:sldId id="279" r:id="rId25"/>
    <p:sldId id="280" r:id="rId26"/>
    <p:sldId id="294" r:id="rId27"/>
    <p:sldId id="295" r:id="rId28"/>
    <p:sldId id="296" r:id="rId29"/>
    <p:sldId id="302" r:id="rId30"/>
    <p:sldId id="281" r:id="rId31"/>
    <p:sldId id="303" r:id="rId32"/>
    <p:sldId id="271" r:id="rId33"/>
    <p:sldId id="272" r:id="rId34"/>
    <p:sldId id="300" r:id="rId35"/>
    <p:sldId id="301" r:id="rId36"/>
    <p:sldId id="287" r:id="rId37"/>
    <p:sldId id="282" r:id="rId38"/>
    <p:sldId id="283" r:id="rId39"/>
    <p:sldId id="289" r:id="rId40"/>
    <p:sldId id="290" r:id="rId41"/>
    <p:sldId id="291" r:id="rId42"/>
    <p:sldId id="292" r:id="rId43"/>
  </p:sldIdLst>
  <p:sldSz cx="9144000" cy="6858000" type="screen4x3"/>
  <p:notesSz cx="7010400" cy="9296400"/>
  <p:embeddedFontLst>
    <p:embeddedFont>
      <p:font typeface="Georgia" panose="02040502050405020303" pitchFamily="18" charset="0"/>
      <p:regular r:id="rId45"/>
      <p:bold r:id="rId46"/>
      <p:italic r:id="rId47"/>
      <p:boldItalic r:id="rId48"/>
    </p:embeddedFont>
    <p:embeddedFont>
      <p:font typeface="Tahoma" panose="020B0604030504040204" pitchFamily="34" charset="0"/>
      <p:regular r:id="rId49"/>
      <p:bold r:id="rId50"/>
    </p:embeddedFont>
    <p:embeddedFont>
      <p:font typeface="Trebuchet MS" panose="020B0603020202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7" userDrawn="1">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iyp5Kvy9+stOgdNhJRzV5sxRHvK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na Dora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375D16-7A92-4AAD-9CC2-87D5DD2FE2C2}">
  <a:tblStyle styleId="{68375D16-7A92-4AAD-9CC2-87D5DD2FE2C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448" y="3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9"/>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3038156" cy="465443"/>
          </a:xfrm>
          <a:prstGeom prst="rect">
            <a:avLst/>
          </a:prstGeom>
          <a:noFill/>
          <a:ln>
            <a:noFill/>
          </a:ln>
        </p:spPr>
        <p:txBody>
          <a:bodyPr spcFirstLastPara="1" wrap="square" lIns="91575" tIns="45775" rIns="91575" bIns="457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972245" y="1"/>
            <a:ext cx="3038156" cy="465443"/>
          </a:xfrm>
          <a:prstGeom prst="rect">
            <a:avLst/>
          </a:prstGeom>
          <a:noFill/>
          <a:ln>
            <a:noFill/>
          </a:ln>
        </p:spPr>
        <p:txBody>
          <a:bodyPr spcFirstLastPara="1" wrap="square" lIns="91575" tIns="45775" rIns="91575" bIns="457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8830957"/>
            <a:ext cx="3038156" cy="465443"/>
          </a:xfrm>
          <a:prstGeom prst="rect">
            <a:avLst/>
          </a:prstGeom>
          <a:noFill/>
          <a:ln>
            <a:noFill/>
          </a:ln>
        </p:spPr>
        <p:txBody>
          <a:bodyPr spcFirstLastPara="1" wrap="square" lIns="91575" tIns="45775" rIns="91575" bIns="457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ahoma"/>
                <a:ea typeface="Tahoma"/>
                <a:cs typeface="Tahoma"/>
                <a:sym typeface="Tahom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972245" y="8830957"/>
            <a:ext cx="3038156" cy="465443"/>
          </a:xfrm>
          <a:prstGeom prst="rect">
            <a:avLst/>
          </a:prstGeom>
          <a:noFill/>
          <a:ln>
            <a:noFill/>
          </a:ln>
        </p:spPr>
        <p:txBody>
          <a:bodyPr spcFirstLastPara="1" wrap="square" lIns="91575" tIns="45775" rIns="91575" bIns="457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Tahoma"/>
                <a:ea typeface="Tahoma"/>
                <a:cs typeface="Tahoma"/>
                <a:sym typeface="Tahoma"/>
              </a:rPr>
              <a:t>‹#›</a:t>
            </a:fld>
            <a:endParaRPr sz="1200" b="0" i="0" u="none" strike="noStrike" cap="none">
              <a:solidFill>
                <a:schemeClr val="dk1"/>
              </a:solidFill>
              <a:latin typeface="Tahoma"/>
              <a:ea typeface="Tahoma"/>
              <a:cs typeface="Tahoma"/>
              <a:sym typeface="Tahom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64" name="Google Shape;64;p1: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44" name="Google Shape;144;p10: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2: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57" name="Google Shape;157;p12: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5: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65" name="Google Shape;165;p15: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75" name="Google Shape;175;p14: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133607e669_0_0:notes"/>
          <p:cNvSpPr txBox="1">
            <a:spLocks noGrp="1"/>
          </p:cNvSpPr>
          <p:nvPr>
            <p:ph type="body" idx="1"/>
          </p:nvPr>
        </p:nvSpPr>
        <p:spPr>
          <a:xfrm>
            <a:off x="934088" y="4417557"/>
            <a:ext cx="5142256" cy="418078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82" name="Google Shape;182;g1133607e669_0_0: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126d6b900b_0_3: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8" name="Google Shape;208;g1126d6b900b_0_3:notes"/>
          <p:cNvSpPr txBox="1">
            <a:spLocks noGrp="1"/>
          </p:cNvSpPr>
          <p:nvPr>
            <p:ph type="body" idx="1"/>
          </p:nvPr>
        </p:nvSpPr>
        <p:spPr>
          <a:xfrm>
            <a:off x="934088" y="4417557"/>
            <a:ext cx="5142256" cy="418078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09" name="Google Shape;209;g1126d6b900b_0_3:notes"/>
          <p:cNvSpPr txBox="1">
            <a:spLocks noGrp="1"/>
          </p:cNvSpPr>
          <p:nvPr>
            <p:ph type="sldNum" idx="12"/>
          </p:nvPr>
        </p:nvSpPr>
        <p:spPr>
          <a:xfrm>
            <a:off x="3972244" y="8830957"/>
            <a:ext cx="3038180" cy="465564"/>
          </a:xfrm>
          <a:prstGeom prst="rect">
            <a:avLst/>
          </a:prstGeom>
          <a:noFill/>
          <a:ln>
            <a:noFill/>
          </a:ln>
        </p:spPr>
        <p:txBody>
          <a:bodyPr spcFirstLastPara="1" wrap="square" lIns="91575" tIns="45775" rIns="91575" bIns="45775"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1: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19" name="Google Shape;219;p21: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2: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25" name="Google Shape;225;p22: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3: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33" name="Google Shape;233;p23: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134cdf99a0_0_7:notes"/>
          <p:cNvSpPr txBox="1">
            <a:spLocks noGrp="1"/>
          </p:cNvSpPr>
          <p:nvPr>
            <p:ph type="body" idx="1"/>
          </p:nvPr>
        </p:nvSpPr>
        <p:spPr>
          <a:xfrm>
            <a:off x="934088" y="4417557"/>
            <a:ext cx="5142256" cy="418078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41" name="Google Shape;241;g1134cdf99a0_0_7: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72" name="Google Shape;72;p2: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49" name="Google Shape;249;p25: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05113a110d_0_0: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3" name="Google Shape;263;g205113a110d_0_0:notes"/>
          <p:cNvSpPr txBox="1">
            <a:spLocks noGrp="1"/>
          </p:cNvSpPr>
          <p:nvPr>
            <p:ph type="body" idx="1"/>
          </p:nvPr>
        </p:nvSpPr>
        <p:spPr>
          <a:xfrm>
            <a:off x="934088" y="4417557"/>
            <a:ext cx="5142256" cy="418078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64" name="Google Shape;264;g205113a110d_0_0:notes"/>
          <p:cNvSpPr txBox="1">
            <a:spLocks noGrp="1"/>
          </p:cNvSpPr>
          <p:nvPr>
            <p:ph type="sldNum" idx="12"/>
          </p:nvPr>
        </p:nvSpPr>
        <p:spPr>
          <a:xfrm>
            <a:off x="3972244" y="8830957"/>
            <a:ext cx="3038180" cy="465564"/>
          </a:xfrm>
          <a:prstGeom prst="rect">
            <a:avLst/>
          </a:prstGeom>
          <a:noFill/>
          <a:ln>
            <a:noFill/>
          </a:ln>
        </p:spPr>
        <p:txBody>
          <a:bodyPr spcFirstLastPara="1" wrap="square" lIns="91575" tIns="45775" rIns="91575" bIns="457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05113a110d_0_12: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7" name="Google Shape;277;g205113a110d_0_12:notes"/>
          <p:cNvSpPr txBox="1">
            <a:spLocks noGrp="1"/>
          </p:cNvSpPr>
          <p:nvPr>
            <p:ph type="body" idx="1"/>
          </p:nvPr>
        </p:nvSpPr>
        <p:spPr>
          <a:xfrm>
            <a:off x="934088" y="4417557"/>
            <a:ext cx="5142256" cy="418078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78" name="Google Shape;278;g205113a110d_0_12:notes"/>
          <p:cNvSpPr txBox="1">
            <a:spLocks noGrp="1"/>
          </p:cNvSpPr>
          <p:nvPr>
            <p:ph type="sldNum" idx="12"/>
          </p:nvPr>
        </p:nvSpPr>
        <p:spPr>
          <a:xfrm>
            <a:off x="3972244" y="8830957"/>
            <a:ext cx="3038180" cy="465564"/>
          </a:xfrm>
          <a:prstGeom prst="rect">
            <a:avLst/>
          </a:prstGeom>
          <a:noFill/>
          <a:ln>
            <a:noFill/>
          </a:ln>
        </p:spPr>
        <p:txBody>
          <a:bodyPr spcFirstLastPara="1" wrap="square" lIns="91575" tIns="45775" rIns="91575" bIns="4577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134cdf99a0_0_14:notes"/>
          <p:cNvSpPr txBox="1">
            <a:spLocks noGrp="1"/>
          </p:cNvSpPr>
          <p:nvPr>
            <p:ph type="body" idx="1"/>
          </p:nvPr>
        </p:nvSpPr>
        <p:spPr>
          <a:xfrm>
            <a:off x="934088" y="4417557"/>
            <a:ext cx="5142256" cy="418078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92" name="Google Shape;292;g1134cdf99a0_0_14: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a:extLst>
            <a:ext uri="{FF2B5EF4-FFF2-40B4-BE49-F238E27FC236}">
              <a16:creationId xmlns:a16="http://schemas.microsoft.com/office/drawing/2014/main" id="{AE754F08-2788-452F-0E7F-3906C1340568}"/>
            </a:ext>
          </a:extLst>
        </p:cNvPr>
        <p:cNvGrpSpPr/>
        <p:nvPr/>
      </p:nvGrpSpPr>
      <p:grpSpPr>
        <a:xfrm>
          <a:off x="0" y="0"/>
          <a:ext cx="0" cy="0"/>
          <a:chOff x="0" y="0"/>
          <a:chExt cx="0" cy="0"/>
        </a:xfrm>
      </p:grpSpPr>
      <p:sp>
        <p:nvSpPr>
          <p:cNvPr id="291" name="Google Shape;291;g1134cdf99a0_0_14:notes">
            <a:extLst>
              <a:ext uri="{FF2B5EF4-FFF2-40B4-BE49-F238E27FC236}">
                <a16:creationId xmlns:a16="http://schemas.microsoft.com/office/drawing/2014/main" id="{D2884D4B-2F3D-AF61-81B0-6A84108A0A27}"/>
              </a:ext>
            </a:extLst>
          </p:cNvPr>
          <p:cNvSpPr txBox="1">
            <a:spLocks noGrp="1"/>
          </p:cNvSpPr>
          <p:nvPr>
            <p:ph type="body" idx="1"/>
          </p:nvPr>
        </p:nvSpPr>
        <p:spPr>
          <a:xfrm>
            <a:off x="934088" y="4417557"/>
            <a:ext cx="5142256" cy="418078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292" name="Google Shape;292;g1134cdf99a0_0_14:notes">
            <a:extLst>
              <a:ext uri="{FF2B5EF4-FFF2-40B4-BE49-F238E27FC236}">
                <a16:creationId xmlns:a16="http://schemas.microsoft.com/office/drawing/2014/main" id="{5D580BC7-901E-D950-F7FB-B80830349FE1}"/>
              </a:ext>
            </a:extLst>
          </p:cNvPr>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601321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91" name="Google Shape;191;p16: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7: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98" name="Google Shape;198;p17: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a:extLst>
            <a:ext uri="{FF2B5EF4-FFF2-40B4-BE49-F238E27FC236}">
              <a16:creationId xmlns:a16="http://schemas.microsoft.com/office/drawing/2014/main" id="{38163E36-CD28-B8C0-9398-E5BA6EBFBC82}"/>
            </a:ext>
          </a:extLst>
        </p:cNvPr>
        <p:cNvGrpSpPr/>
        <p:nvPr/>
      </p:nvGrpSpPr>
      <p:grpSpPr>
        <a:xfrm>
          <a:off x="0" y="0"/>
          <a:ext cx="0" cy="0"/>
          <a:chOff x="0" y="0"/>
          <a:chExt cx="0" cy="0"/>
        </a:xfrm>
      </p:grpSpPr>
      <p:sp>
        <p:nvSpPr>
          <p:cNvPr id="190" name="Google Shape;190;p16:notes">
            <a:extLst>
              <a:ext uri="{FF2B5EF4-FFF2-40B4-BE49-F238E27FC236}">
                <a16:creationId xmlns:a16="http://schemas.microsoft.com/office/drawing/2014/main" id="{1F5318B1-79D5-2B2C-324F-0E02CEE85EAA}"/>
              </a:ext>
            </a:extLst>
          </p:cNvPr>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91" name="Google Shape;191;p16:notes">
            <a:extLst>
              <a:ext uri="{FF2B5EF4-FFF2-40B4-BE49-F238E27FC236}">
                <a16:creationId xmlns:a16="http://schemas.microsoft.com/office/drawing/2014/main" id="{13A93D5C-40A6-F63F-66C3-D964BA84890F}"/>
              </a:ext>
            </a:extLst>
          </p:cNvPr>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3613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a:extLst>
            <a:ext uri="{FF2B5EF4-FFF2-40B4-BE49-F238E27FC236}">
              <a16:creationId xmlns:a16="http://schemas.microsoft.com/office/drawing/2014/main" id="{9B59047F-1F37-F895-69BB-16491CB40D30}"/>
            </a:ext>
          </a:extLst>
        </p:cNvPr>
        <p:cNvGrpSpPr/>
        <p:nvPr/>
      </p:nvGrpSpPr>
      <p:grpSpPr>
        <a:xfrm>
          <a:off x="0" y="0"/>
          <a:ext cx="0" cy="0"/>
          <a:chOff x="0" y="0"/>
          <a:chExt cx="0" cy="0"/>
        </a:xfrm>
      </p:grpSpPr>
      <p:sp>
        <p:nvSpPr>
          <p:cNvPr id="190" name="Google Shape;190;p16:notes">
            <a:extLst>
              <a:ext uri="{FF2B5EF4-FFF2-40B4-BE49-F238E27FC236}">
                <a16:creationId xmlns:a16="http://schemas.microsoft.com/office/drawing/2014/main" id="{81C8DEB6-200E-7AD6-D69B-56823F5744F1}"/>
              </a:ext>
            </a:extLst>
          </p:cNvPr>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91" name="Google Shape;191;p16:notes">
            <a:extLst>
              <a:ext uri="{FF2B5EF4-FFF2-40B4-BE49-F238E27FC236}">
                <a16:creationId xmlns:a16="http://schemas.microsoft.com/office/drawing/2014/main" id="{3E2D7E03-460D-FAE1-236D-5BA08B9794AB}"/>
              </a:ext>
            </a:extLst>
          </p:cNvPr>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382231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63" name="Google Shape;363;p29: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3: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78" name="Google Shape;78;p3: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7: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05" name="Google Shape;305;p27: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8: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12" name="Google Shape;312;p28: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0: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80" name="Google Shape;380;p30: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1: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88" name="Google Shape;388;p31: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2: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396" name="Google Shape;396;p32: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3: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408" name="Google Shape;408;p33: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90" name="Google Shape;90;p4: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5: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04" name="Google Shape;104;p5: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13" name="Google Shape;113;p6: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21" name="Google Shape;121;p7: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8: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29" name="Google Shape;129;p8: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934089" y="4417557"/>
            <a:ext cx="5142224" cy="4180679"/>
          </a:xfrm>
          <a:prstGeom prst="rect">
            <a:avLst/>
          </a:prstGeom>
          <a:noFill/>
          <a:ln>
            <a:noFill/>
          </a:ln>
        </p:spPr>
        <p:txBody>
          <a:bodyPr spcFirstLastPara="1" wrap="square" lIns="91575" tIns="45775" rIns="91575" bIns="45775" anchor="t" anchorCtr="0">
            <a:noAutofit/>
          </a:bodyPr>
          <a:lstStyle/>
          <a:p>
            <a:pPr marL="0" lvl="0" indent="0" algn="l" rtl="0">
              <a:lnSpc>
                <a:spcPct val="100000"/>
              </a:lnSpc>
              <a:spcBef>
                <a:spcPts val="360"/>
              </a:spcBef>
              <a:spcAft>
                <a:spcPts val="0"/>
              </a:spcAft>
              <a:buSzPts val="1400"/>
              <a:buNone/>
            </a:pPr>
            <a:endParaRPr/>
          </a:p>
        </p:txBody>
      </p:sp>
      <p:sp>
        <p:nvSpPr>
          <p:cNvPr id="136" name="Google Shape;136;p9:notes"/>
          <p:cNvSpPr>
            <a:spLocks noGrp="1" noRot="1" noChangeAspect="1"/>
          </p:cNvSpPr>
          <p:nvPr>
            <p:ph type="sldImg" idx="2"/>
          </p:nvPr>
        </p:nvSpPr>
        <p:spPr>
          <a:xfrm>
            <a:off x="1181100" y="695325"/>
            <a:ext cx="46497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3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3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4"/>
        <p:cNvGrpSpPr/>
        <p:nvPr/>
      </p:nvGrpSpPr>
      <p:grpSpPr>
        <a:xfrm>
          <a:off x="0" y="0"/>
          <a:ext cx="0" cy="0"/>
          <a:chOff x="0" y="0"/>
          <a:chExt cx="0" cy="0"/>
        </a:xfrm>
      </p:grpSpPr>
      <p:sp>
        <p:nvSpPr>
          <p:cNvPr id="55" name="Google Shape;55;p4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body" idx="1"/>
          </p:nvPr>
        </p:nvSpPr>
        <p:spPr>
          <a:xfrm rot="5400000">
            <a:off x="2247900" y="-952500"/>
            <a:ext cx="4724400" cy="861060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7" name="Google Shape;57;p4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45"/>
          <p:cNvSpPr txBox="1">
            <a:spLocks noGrp="1"/>
          </p:cNvSpPr>
          <p:nvPr>
            <p:ph type="title"/>
          </p:nvPr>
        </p:nvSpPr>
        <p:spPr>
          <a:xfrm rot="5400000">
            <a:off x="5095875" y="1895475"/>
            <a:ext cx="5486400" cy="215265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5"/>
          <p:cNvSpPr txBox="1">
            <a:spLocks noGrp="1"/>
          </p:cNvSpPr>
          <p:nvPr>
            <p:ph type="body" idx="1"/>
          </p:nvPr>
        </p:nvSpPr>
        <p:spPr>
          <a:xfrm rot="5400000">
            <a:off x="714375" y="-180975"/>
            <a:ext cx="5486400" cy="6305550"/>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1" name="Google Shape;61;p4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36"/>
          <p:cNvSpPr txBox="1">
            <a:spLocks noGrp="1"/>
          </p:cNvSpPr>
          <p:nvPr>
            <p:ph type="ctrTitle"/>
          </p:nvPr>
        </p:nvSpPr>
        <p:spPr>
          <a:xfrm>
            <a:off x="685800" y="2286000"/>
            <a:ext cx="7772400" cy="1143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640"/>
              </a:spcBef>
              <a:spcAft>
                <a:spcPts val="0"/>
              </a:spcAft>
              <a:buClr>
                <a:schemeClr val="dk1"/>
              </a:buClr>
              <a:buSzPts val="3200"/>
              <a:buFont typeface="Arial"/>
              <a:buNone/>
              <a:defRPr/>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a:endParaRPr/>
          </a:p>
        </p:txBody>
      </p:sp>
      <p:sp>
        <p:nvSpPr>
          <p:cNvPr id="20" name="Google Shape;20;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21" name="Google Shape;21;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1400"/>
              <a:buNone/>
              <a:defRPr sz="140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
        <p:cNvGrpSpPr/>
        <p:nvPr/>
      </p:nvGrpSpPr>
      <p:grpSpPr>
        <a:xfrm>
          <a:off x="0" y="0"/>
          <a:ext cx="0" cy="0"/>
          <a:chOff x="0" y="0"/>
          <a:chExt cx="0" cy="0"/>
        </a:xfrm>
      </p:grpSpPr>
      <p:sp>
        <p:nvSpPr>
          <p:cNvPr id="24" name="Google Shape;24;p37"/>
          <p:cNvSpPr txBox="1">
            <a:spLocks noGrp="1"/>
          </p:cNvSpPr>
          <p:nvPr>
            <p:ph type="title"/>
          </p:nvPr>
        </p:nvSpPr>
        <p:spPr>
          <a:xfrm>
            <a:off x="457200" y="274638"/>
            <a:ext cx="8229600" cy="1143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26" name="Google Shape;26;p37"/>
          <p:cNvSpPr txBox="1">
            <a:spLocks noGrp="1"/>
          </p:cNvSpPr>
          <p:nvPr>
            <p:ph type="body" idx="2"/>
          </p:nvPr>
        </p:nvSpPr>
        <p:spPr>
          <a:xfrm>
            <a:off x="457200" y="2174875"/>
            <a:ext cx="4040188" cy="3951288"/>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27" name="Google Shape;27;p37"/>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80"/>
              </a:spcBef>
              <a:spcAft>
                <a:spcPts val="0"/>
              </a:spcAft>
              <a:buClr>
                <a:schemeClr val="dk1"/>
              </a:buClr>
              <a:buSzPts val="2400"/>
              <a:buFont typeface="Arial"/>
              <a:buNone/>
              <a:defRPr sz="2400" b="1"/>
            </a:lvl1pPr>
            <a:lvl2pPr marL="914400" lvl="1" indent="-228600" algn="l">
              <a:lnSpc>
                <a:spcPct val="100000"/>
              </a:lnSpc>
              <a:spcBef>
                <a:spcPts val="400"/>
              </a:spcBef>
              <a:spcAft>
                <a:spcPts val="0"/>
              </a:spcAft>
              <a:buClr>
                <a:schemeClr val="dk1"/>
              </a:buClr>
              <a:buSzPts val="2000"/>
              <a:buFont typeface="Arial"/>
              <a:buNone/>
              <a:defRPr sz="2000" b="1"/>
            </a:lvl2pPr>
            <a:lvl3pPr marL="1371600" lvl="2" indent="-228600" algn="l">
              <a:lnSpc>
                <a:spcPct val="100000"/>
              </a:lnSpc>
              <a:spcBef>
                <a:spcPts val="360"/>
              </a:spcBef>
              <a:spcAft>
                <a:spcPts val="0"/>
              </a:spcAft>
              <a:buClr>
                <a:schemeClr val="dk1"/>
              </a:buClr>
              <a:buSzPts val="1800"/>
              <a:buFont typeface="Arial"/>
              <a:buNone/>
              <a:defRPr sz="1800" b="1"/>
            </a:lvl3pPr>
            <a:lvl4pPr marL="1828800" lvl="3" indent="-228600" algn="l">
              <a:lnSpc>
                <a:spcPct val="100000"/>
              </a:lnSpc>
              <a:spcBef>
                <a:spcPts val="320"/>
              </a:spcBef>
              <a:spcAft>
                <a:spcPts val="0"/>
              </a:spcAft>
              <a:buClr>
                <a:schemeClr val="dk1"/>
              </a:buClr>
              <a:buSzPts val="1600"/>
              <a:buFont typeface="Arial"/>
              <a:buNone/>
              <a:defRPr sz="1600" b="1"/>
            </a:lvl4pPr>
            <a:lvl5pPr marL="2286000" lvl="4" indent="-228600" algn="l">
              <a:lnSpc>
                <a:spcPct val="100000"/>
              </a:lnSpc>
              <a:spcBef>
                <a:spcPts val="320"/>
              </a:spcBef>
              <a:spcAft>
                <a:spcPts val="0"/>
              </a:spcAft>
              <a:buClr>
                <a:schemeClr val="dk1"/>
              </a:buClr>
              <a:buSzPts val="1600"/>
              <a:buFont typeface="Arial"/>
              <a:buNone/>
              <a:defRPr sz="1600" b="1"/>
            </a:lvl5pPr>
            <a:lvl6pPr marL="2743200" lvl="5" indent="-228600" algn="l">
              <a:lnSpc>
                <a:spcPct val="100000"/>
              </a:lnSpc>
              <a:spcBef>
                <a:spcPts val="320"/>
              </a:spcBef>
              <a:spcAft>
                <a:spcPts val="0"/>
              </a:spcAft>
              <a:buClr>
                <a:schemeClr val="dk1"/>
              </a:buClr>
              <a:buSzPts val="1600"/>
              <a:buFont typeface="Arial"/>
              <a:buNone/>
              <a:defRPr sz="1600" b="1"/>
            </a:lvl6pPr>
            <a:lvl7pPr marL="3200400" lvl="6" indent="-228600" algn="l">
              <a:lnSpc>
                <a:spcPct val="100000"/>
              </a:lnSpc>
              <a:spcBef>
                <a:spcPts val="320"/>
              </a:spcBef>
              <a:spcAft>
                <a:spcPts val="0"/>
              </a:spcAft>
              <a:buClr>
                <a:schemeClr val="dk1"/>
              </a:buClr>
              <a:buSzPts val="1600"/>
              <a:buFont typeface="Arial"/>
              <a:buNone/>
              <a:defRPr sz="1600" b="1"/>
            </a:lvl7pPr>
            <a:lvl8pPr marL="3657600" lvl="7" indent="-228600" algn="l">
              <a:lnSpc>
                <a:spcPct val="100000"/>
              </a:lnSpc>
              <a:spcBef>
                <a:spcPts val="320"/>
              </a:spcBef>
              <a:spcAft>
                <a:spcPts val="0"/>
              </a:spcAft>
              <a:buClr>
                <a:schemeClr val="dk1"/>
              </a:buClr>
              <a:buSzPts val="1600"/>
              <a:buFont typeface="Arial"/>
              <a:buNone/>
              <a:defRPr sz="1600" b="1"/>
            </a:lvl8pPr>
            <a:lvl9pPr marL="4114800" lvl="8" indent="-228600" algn="l">
              <a:lnSpc>
                <a:spcPct val="100000"/>
              </a:lnSpc>
              <a:spcBef>
                <a:spcPts val="320"/>
              </a:spcBef>
              <a:spcAft>
                <a:spcPts val="0"/>
              </a:spcAft>
              <a:buClr>
                <a:schemeClr val="dk1"/>
              </a:buClr>
              <a:buSzPts val="1600"/>
              <a:buFont typeface="Arial"/>
              <a:buNone/>
              <a:defRPr sz="1600" b="1"/>
            </a:lvl9pPr>
          </a:lstStyle>
          <a:p>
            <a:endParaRPr/>
          </a:p>
        </p:txBody>
      </p:sp>
      <p:sp>
        <p:nvSpPr>
          <p:cNvPr id="28" name="Google Shape;28;p37"/>
          <p:cNvSpPr txBox="1">
            <a:spLocks noGrp="1"/>
          </p:cNvSpPr>
          <p:nvPr>
            <p:ph type="body" idx="4"/>
          </p:nvPr>
        </p:nvSpPr>
        <p:spPr>
          <a:xfrm>
            <a:off x="4645025" y="2174875"/>
            <a:ext cx="4041775" cy="3951288"/>
          </a:xfrm>
          <a:prstGeom prst="rect">
            <a:avLst/>
          </a:prstGeom>
          <a:noFill/>
          <a:ln>
            <a:noFill/>
          </a:ln>
        </p:spPr>
        <p:txBody>
          <a:bodyPr spcFirstLastPara="1" wrap="square" lIns="0" tIns="0" rIns="0" bIns="0" anchor="t" anchorCtr="0">
            <a:noAutofit/>
          </a:bodyPr>
          <a:lstStyle>
            <a:lvl1pPr marL="457200" lvl="0" indent="-381000" algn="l">
              <a:lnSpc>
                <a:spcPct val="100000"/>
              </a:lnSpc>
              <a:spcBef>
                <a:spcPts val="480"/>
              </a:spcBef>
              <a:spcAft>
                <a:spcPts val="0"/>
              </a:spcAft>
              <a:buClr>
                <a:schemeClr val="dk1"/>
              </a:buClr>
              <a:buSzPts val="2400"/>
              <a:buFont typeface="Arial"/>
              <a:buChar char="•"/>
              <a:defRPr sz="2400"/>
            </a:lvl1pPr>
            <a:lvl2pPr marL="914400" lvl="1" indent="-355600" algn="l">
              <a:lnSpc>
                <a:spcPct val="100000"/>
              </a:lnSpc>
              <a:spcBef>
                <a:spcPts val="400"/>
              </a:spcBef>
              <a:spcAft>
                <a:spcPts val="0"/>
              </a:spcAft>
              <a:buClr>
                <a:schemeClr val="dk1"/>
              </a:buClr>
              <a:buSzPts val="2000"/>
              <a:buFont typeface="Arial"/>
              <a:buChar char="–"/>
              <a:defRPr sz="2000"/>
            </a:lvl2pPr>
            <a:lvl3pPr marL="1371600" lvl="2" indent="-342900" algn="l">
              <a:lnSpc>
                <a:spcPct val="100000"/>
              </a:lnSpc>
              <a:spcBef>
                <a:spcPts val="360"/>
              </a:spcBef>
              <a:spcAft>
                <a:spcPts val="0"/>
              </a:spcAft>
              <a:buClr>
                <a:schemeClr val="dk1"/>
              </a:buClr>
              <a:buSzPts val="1800"/>
              <a:buFont typeface="Arial"/>
              <a:buChar char="•"/>
              <a:defRPr sz="1800"/>
            </a:lvl3pPr>
            <a:lvl4pPr marL="1828800" lvl="3" indent="-330200" algn="l">
              <a:lnSpc>
                <a:spcPct val="100000"/>
              </a:lnSpc>
              <a:spcBef>
                <a:spcPts val="320"/>
              </a:spcBef>
              <a:spcAft>
                <a:spcPts val="0"/>
              </a:spcAft>
              <a:buClr>
                <a:schemeClr val="dk1"/>
              </a:buClr>
              <a:buSzPts val="1600"/>
              <a:buFont typeface="Arial"/>
              <a:buChar char="–"/>
              <a:defRPr sz="1600"/>
            </a:lvl4pPr>
            <a:lvl5pPr marL="2286000" lvl="4" indent="-330200" algn="l">
              <a:lnSpc>
                <a:spcPct val="100000"/>
              </a:lnSpc>
              <a:spcBef>
                <a:spcPts val="320"/>
              </a:spcBef>
              <a:spcAft>
                <a:spcPts val="0"/>
              </a:spcAft>
              <a:buClr>
                <a:schemeClr val="dk1"/>
              </a:buClr>
              <a:buSzPts val="1600"/>
              <a:buFont typeface="Arial"/>
              <a:buChar char="»"/>
              <a:defRPr sz="1600"/>
            </a:lvl5pPr>
            <a:lvl6pPr marL="2743200" lvl="5" indent="-330200" algn="l">
              <a:lnSpc>
                <a:spcPct val="100000"/>
              </a:lnSpc>
              <a:spcBef>
                <a:spcPts val="320"/>
              </a:spcBef>
              <a:spcAft>
                <a:spcPts val="0"/>
              </a:spcAft>
              <a:buClr>
                <a:schemeClr val="dk1"/>
              </a:buClr>
              <a:buSzPts val="1600"/>
              <a:buFont typeface="Arial"/>
              <a:buChar char="»"/>
              <a:defRPr sz="1600"/>
            </a:lvl6pPr>
            <a:lvl7pPr marL="3200400" lvl="6" indent="-330200" algn="l">
              <a:lnSpc>
                <a:spcPct val="100000"/>
              </a:lnSpc>
              <a:spcBef>
                <a:spcPts val="320"/>
              </a:spcBef>
              <a:spcAft>
                <a:spcPts val="0"/>
              </a:spcAft>
              <a:buClr>
                <a:schemeClr val="dk1"/>
              </a:buClr>
              <a:buSzPts val="1600"/>
              <a:buFont typeface="Arial"/>
              <a:buChar char="»"/>
              <a:defRPr sz="1600"/>
            </a:lvl7pPr>
            <a:lvl8pPr marL="3657600" lvl="7" indent="-330200" algn="l">
              <a:lnSpc>
                <a:spcPct val="100000"/>
              </a:lnSpc>
              <a:spcBef>
                <a:spcPts val="320"/>
              </a:spcBef>
              <a:spcAft>
                <a:spcPts val="0"/>
              </a:spcAft>
              <a:buClr>
                <a:schemeClr val="dk1"/>
              </a:buClr>
              <a:buSzPts val="1600"/>
              <a:buFont typeface="Arial"/>
              <a:buChar char="»"/>
              <a:defRPr sz="1600"/>
            </a:lvl8pPr>
            <a:lvl9pPr marL="4114800" lvl="8" indent="-330200" algn="l">
              <a:lnSpc>
                <a:spcPct val="100000"/>
              </a:lnSpc>
              <a:spcBef>
                <a:spcPts val="320"/>
              </a:spcBef>
              <a:spcAft>
                <a:spcPts val="0"/>
              </a:spcAft>
              <a:buClr>
                <a:schemeClr val="dk1"/>
              </a:buClr>
              <a:buSzPts val="1600"/>
              <a:buFont typeface="Arial"/>
              <a:buChar char="»"/>
              <a:defRPr sz="1600"/>
            </a:lvl9pPr>
          </a:lstStyle>
          <a:p>
            <a:endParaRPr/>
          </a:p>
        </p:txBody>
      </p:sp>
      <p:sp>
        <p:nvSpPr>
          <p:cNvPr id="29" name="Google Shape;29;p3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38"/>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722313" y="4406900"/>
            <a:ext cx="7772400" cy="136207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722313" y="2906713"/>
            <a:ext cx="7772400" cy="15001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Clr>
                <a:schemeClr val="dk1"/>
              </a:buClr>
              <a:buSzPts val="2000"/>
              <a:buFont typeface="Arial"/>
              <a:buNone/>
              <a:defRPr sz="2000"/>
            </a:lvl1pPr>
            <a:lvl2pPr marL="914400" lvl="1" indent="-228600" algn="l">
              <a:lnSpc>
                <a:spcPct val="100000"/>
              </a:lnSpc>
              <a:spcBef>
                <a:spcPts val="360"/>
              </a:spcBef>
              <a:spcAft>
                <a:spcPts val="0"/>
              </a:spcAft>
              <a:buClr>
                <a:schemeClr val="dk1"/>
              </a:buClr>
              <a:buSzPts val="1800"/>
              <a:buFont typeface="Arial"/>
              <a:buNone/>
              <a:defRPr sz="1800"/>
            </a:lvl2pPr>
            <a:lvl3pPr marL="1371600" lvl="2" indent="-228600" algn="l">
              <a:lnSpc>
                <a:spcPct val="100000"/>
              </a:lnSpc>
              <a:spcBef>
                <a:spcPts val="320"/>
              </a:spcBef>
              <a:spcAft>
                <a:spcPts val="0"/>
              </a:spcAft>
              <a:buClr>
                <a:schemeClr val="dk1"/>
              </a:buClr>
              <a:buSzPts val="1600"/>
              <a:buFont typeface="Arial"/>
              <a:buNone/>
              <a:defRPr sz="1600"/>
            </a:lvl3pPr>
            <a:lvl4pPr marL="1828800" lvl="3" indent="-228600" algn="l">
              <a:lnSpc>
                <a:spcPct val="100000"/>
              </a:lnSpc>
              <a:spcBef>
                <a:spcPts val="280"/>
              </a:spcBef>
              <a:spcAft>
                <a:spcPts val="0"/>
              </a:spcAft>
              <a:buClr>
                <a:schemeClr val="dk1"/>
              </a:buClr>
              <a:buSzPts val="1400"/>
              <a:buFont typeface="Arial"/>
              <a:buNone/>
              <a:defRPr sz="1400"/>
            </a:lvl4pPr>
            <a:lvl5pPr marL="2286000" lvl="4" indent="-228600" algn="l">
              <a:lnSpc>
                <a:spcPct val="100000"/>
              </a:lnSpc>
              <a:spcBef>
                <a:spcPts val="280"/>
              </a:spcBef>
              <a:spcAft>
                <a:spcPts val="0"/>
              </a:spcAft>
              <a:buClr>
                <a:schemeClr val="dk1"/>
              </a:buClr>
              <a:buSzPts val="1400"/>
              <a:buFont typeface="Arial"/>
              <a:buNone/>
              <a:defRPr sz="1400"/>
            </a:lvl5pPr>
            <a:lvl6pPr marL="2743200" lvl="5" indent="-228600" algn="l">
              <a:lnSpc>
                <a:spcPct val="100000"/>
              </a:lnSpc>
              <a:spcBef>
                <a:spcPts val="280"/>
              </a:spcBef>
              <a:spcAft>
                <a:spcPts val="0"/>
              </a:spcAft>
              <a:buClr>
                <a:schemeClr val="dk1"/>
              </a:buClr>
              <a:buSzPts val="1400"/>
              <a:buFont typeface="Arial"/>
              <a:buNone/>
              <a:defRPr sz="1400"/>
            </a:lvl6pPr>
            <a:lvl7pPr marL="3200400" lvl="6" indent="-228600" algn="l">
              <a:lnSpc>
                <a:spcPct val="100000"/>
              </a:lnSpc>
              <a:spcBef>
                <a:spcPts val="280"/>
              </a:spcBef>
              <a:spcAft>
                <a:spcPts val="0"/>
              </a:spcAft>
              <a:buClr>
                <a:schemeClr val="dk1"/>
              </a:buClr>
              <a:buSzPts val="1400"/>
              <a:buFont typeface="Arial"/>
              <a:buNone/>
              <a:defRPr sz="1400"/>
            </a:lvl7pPr>
            <a:lvl8pPr marL="3657600" lvl="7" indent="-228600" algn="l">
              <a:lnSpc>
                <a:spcPct val="100000"/>
              </a:lnSpc>
              <a:spcBef>
                <a:spcPts val="280"/>
              </a:spcBef>
              <a:spcAft>
                <a:spcPts val="0"/>
              </a:spcAft>
              <a:buClr>
                <a:schemeClr val="dk1"/>
              </a:buClr>
              <a:buSzPts val="1400"/>
              <a:buFont typeface="Arial"/>
              <a:buNone/>
              <a:defRPr sz="1400"/>
            </a:lvl8pPr>
            <a:lvl9pPr marL="4114800" lvl="8" indent="-228600" algn="l">
              <a:lnSpc>
                <a:spcPct val="100000"/>
              </a:lnSpc>
              <a:spcBef>
                <a:spcPts val="280"/>
              </a:spcBef>
              <a:spcAft>
                <a:spcPts val="0"/>
              </a:spcAft>
              <a:buClr>
                <a:schemeClr val="dk1"/>
              </a:buClr>
              <a:buSzPts val="1400"/>
              <a:buFont typeface="Arial"/>
              <a:buNone/>
              <a:defRPr sz="1400"/>
            </a:lvl9pPr>
          </a:lstStyle>
          <a:p>
            <a:endParaRPr/>
          </a:p>
        </p:txBody>
      </p:sp>
      <p:sp>
        <p:nvSpPr>
          <p:cNvPr id="36" name="Google Shape;36;p3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304800" y="990600"/>
            <a:ext cx="4229100" cy="4724400"/>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40" name="Google Shape;40;p40"/>
          <p:cNvSpPr txBox="1">
            <a:spLocks noGrp="1"/>
          </p:cNvSpPr>
          <p:nvPr>
            <p:ph type="body" idx="2"/>
          </p:nvPr>
        </p:nvSpPr>
        <p:spPr>
          <a:xfrm>
            <a:off x="4686300" y="990600"/>
            <a:ext cx="4229100" cy="4724400"/>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560"/>
              </a:spcBef>
              <a:spcAft>
                <a:spcPts val="0"/>
              </a:spcAft>
              <a:buClr>
                <a:schemeClr val="dk1"/>
              </a:buClr>
              <a:buSzPts val="2800"/>
              <a:buFont typeface="Arial"/>
              <a:buChar char="•"/>
              <a:defRPr sz="2800"/>
            </a:lvl1pPr>
            <a:lvl2pPr marL="914400" lvl="1" indent="-381000" algn="l">
              <a:lnSpc>
                <a:spcPct val="100000"/>
              </a:lnSpc>
              <a:spcBef>
                <a:spcPts val="480"/>
              </a:spcBef>
              <a:spcAft>
                <a:spcPts val="0"/>
              </a:spcAft>
              <a:buClr>
                <a:schemeClr val="dk1"/>
              </a:buClr>
              <a:buSzPts val="2400"/>
              <a:buFont typeface="Arial"/>
              <a:buChar char="–"/>
              <a:defRPr sz="2400"/>
            </a:lvl2pPr>
            <a:lvl3pPr marL="1371600" lvl="2" indent="-355600" algn="l">
              <a:lnSpc>
                <a:spcPct val="100000"/>
              </a:lnSpc>
              <a:spcBef>
                <a:spcPts val="400"/>
              </a:spcBef>
              <a:spcAft>
                <a:spcPts val="0"/>
              </a:spcAft>
              <a:buClr>
                <a:schemeClr val="dk1"/>
              </a:buClr>
              <a:buSzPts val="2000"/>
              <a:buFont typeface="Arial"/>
              <a:buChar char="•"/>
              <a:defRPr sz="2000"/>
            </a:lvl3pPr>
            <a:lvl4pPr marL="1828800" lvl="3" indent="-342900" algn="l">
              <a:lnSpc>
                <a:spcPct val="100000"/>
              </a:lnSpc>
              <a:spcBef>
                <a:spcPts val="360"/>
              </a:spcBef>
              <a:spcAft>
                <a:spcPts val="0"/>
              </a:spcAft>
              <a:buClr>
                <a:schemeClr val="dk1"/>
              </a:buClr>
              <a:buSzPts val="1800"/>
              <a:buFont typeface="Arial"/>
              <a:buChar char="–"/>
              <a:defRPr sz="1800"/>
            </a:lvl4pPr>
            <a:lvl5pPr marL="2286000" lvl="4" indent="-342900" algn="l">
              <a:lnSpc>
                <a:spcPct val="100000"/>
              </a:lnSpc>
              <a:spcBef>
                <a:spcPts val="360"/>
              </a:spcBef>
              <a:spcAft>
                <a:spcPts val="0"/>
              </a:spcAft>
              <a:buClr>
                <a:schemeClr val="dk1"/>
              </a:buClr>
              <a:buSzPts val="1800"/>
              <a:buFont typeface="Arial"/>
              <a:buChar char="»"/>
              <a:defRPr sz="1800"/>
            </a:lvl5pPr>
            <a:lvl6pPr marL="2743200" lvl="5" indent="-342900" algn="l">
              <a:lnSpc>
                <a:spcPct val="100000"/>
              </a:lnSpc>
              <a:spcBef>
                <a:spcPts val="360"/>
              </a:spcBef>
              <a:spcAft>
                <a:spcPts val="0"/>
              </a:spcAft>
              <a:buClr>
                <a:schemeClr val="dk1"/>
              </a:buClr>
              <a:buSzPts val="1800"/>
              <a:buFont typeface="Arial"/>
              <a:buChar char="»"/>
              <a:defRPr sz="1800"/>
            </a:lvl6pPr>
            <a:lvl7pPr marL="3200400" lvl="6" indent="-342900" algn="l">
              <a:lnSpc>
                <a:spcPct val="100000"/>
              </a:lnSpc>
              <a:spcBef>
                <a:spcPts val="360"/>
              </a:spcBef>
              <a:spcAft>
                <a:spcPts val="0"/>
              </a:spcAft>
              <a:buClr>
                <a:schemeClr val="dk1"/>
              </a:buClr>
              <a:buSzPts val="1800"/>
              <a:buFont typeface="Arial"/>
              <a:buChar char="»"/>
              <a:defRPr sz="1800"/>
            </a:lvl7pPr>
            <a:lvl8pPr marL="3657600" lvl="7" indent="-342900" algn="l">
              <a:lnSpc>
                <a:spcPct val="100000"/>
              </a:lnSpc>
              <a:spcBef>
                <a:spcPts val="360"/>
              </a:spcBef>
              <a:spcAft>
                <a:spcPts val="0"/>
              </a:spcAft>
              <a:buClr>
                <a:schemeClr val="dk1"/>
              </a:buClr>
              <a:buSzPts val="1800"/>
              <a:buFont typeface="Arial"/>
              <a:buChar char="»"/>
              <a:defRPr sz="1800"/>
            </a:lvl8pPr>
            <a:lvl9pPr marL="4114800" lvl="8" indent="-342900" algn="l">
              <a:lnSpc>
                <a:spcPct val="100000"/>
              </a:lnSpc>
              <a:spcBef>
                <a:spcPts val="360"/>
              </a:spcBef>
              <a:spcAft>
                <a:spcPts val="0"/>
              </a:spcAft>
              <a:buClr>
                <a:schemeClr val="dk1"/>
              </a:buClr>
              <a:buSzPts val="1800"/>
              <a:buFont typeface="Arial"/>
              <a:buChar char="»"/>
              <a:defRPr sz="1800"/>
            </a:lvl9pPr>
          </a:lstStyle>
          <a:p>
            <a:endParaRPr/>
          </a:p>
        </p:txBody>
      </p:sp>
      <p:sp>
        <p:nvSpPr>
          <p:cNvPr id="41" name="Google Shape;41;p4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sp>
        <p:nvSpPr>
          <p:cNvPr id="43" name="Google Shape;43;p4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457200" y="273050"/>
            <a:ext cx="3008313" cy="11620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575050" y="273050"/>
            <a:ext cx="5111750" cy="5853113"/>
          </a:xfrm>
          <a:prstGeom prst="rect">
            <a:avLst/>
          </a:prstGeom>
          <a:noFill/>
          <a:ln>
            <a:noFill/>
          </a:ln>
        </p:spPr>
        <p:txBody>
          <a:bodyPr spcFirstLastPara="1" wrap="square" lIns="0" tIns="0" rIns="0" bIns="0" anchor="t" anchorCtr="0">
            <a:noAutofit/>
          </a:bodyPr>
          <a:lstStyle>
            <a:lvl1pPr marL="457200" lvl="0" indent="-431800" algn="l">
              <a:lnSpc>
                <a:spcPct val="100000"/>
              </a:lnSpc>
              <a:spcBef>
                <a:spcPts val="640"/>
              </a:spcBef>
              <a:spcAft>
                <a:spcPts val="0"/>
              </a:spcAft>
              <a:buClr>
                <a:schemeClr val="dk1"/>
              </a:buClr>
              <a:buSzPts val="3200"/>
              <a:buFont typeface="Arial"/>
              <a:buChar char="•"/>
              <a:defRPr sz="3200"/>
            </a:lvl1pPr>
            <a:lvl2pPr marL="914400" lvl="1" indent="-406400" algn="l">
              <a:lnSpc>
                <a:spcPct val="100000"/>
              </a:lnSpc>
              <a:spcBef>
                <a:spcPts val="560"/>
              </a:spcBef>
              <a:spcAft>
                <a:spcPts val="0"/>
              </a:spcAft>
              <a:buClr>
                <a:schemeClr val="dk1"/>
              </a:buClr>
              <a:buSzPts val="2800"/>
              <a:buFont typeface="Arial"/>
              <a:buChar char="–"/>
              <a:defRPr sz="2800"/>
            </a:lvl2pPr>
            <a:lvl3pPr marL="1371600" lvl="2" indent="-381000" algn="l">
              <a:lnSpc>
                <a:spcPct val="100000"/>
              </a:lnSpc>
              <a:spcBef>
                <a:spcPts val="480"/>
              </a:spcBef>
              <a:spcAft>
                <a:spcPts val="0"/>
              </a:spcAft>
              <a:buClr>
                <a:schemeClr val="dk1"/>
              </a:buClr>
              <a:buSzPts val="2400"/>
              <a:buFont typeface="Arial"/>
              <a:buChar char="•"/>
              <a:defRPr sz="2400"/>
            </a:lvl3pPr>
            <a:lvl4pPr marL="1828800" lvl="3" indent="-355600" algn="l">
              <a:lnSpc>
                <a:spcPct val="100000"/>
              </a:lnSpc>
              <a:spcBef>
                <a:spcPts val="400"/>
              </a:spcBef>
              <a:spcAft>
                <a:spcPts val="0"/>
              </a:spcAft>
              <a:buClr>
                <a:schemeClr val="dk1"/>
              </a:buClr>
              <a:buSzPts val="2000"/>
              <a:buFont typeface="Arial"/>
              <a:buChar char="–"/>
              <a:defRPr sz="2000"/>
            </a:lvl4pPr>
            <a:lvl5pPr marL="2286000" lvl="4" indent="-355600" algn="l">
              <a:lnSpc>
                <a:spcPct val="100000"/>
              </a:lnSpc>
              <a:spcBef>
                <a:spcPts val="400"/>
              </a:spcBef>
              <a:spcAft>
                <a:spcPts val="0"/>
              </a:spcAft>
              <a:buClr>
                <a:schemeClr val="dk1"/>
              </a:buClr>
              <a:buSzPts val="2000"/>
              <a:buFont typeface="Arial"/>
              <a:buChar char="»"/>
              <a:defRPr sz="2000"/>
            </a:lvl5pPr>
            <a:lvl6pPr marL="2743200" lvl="5" indent="-355600" algn="l">
              <a:lnSpc>
                <a:spcPct val="100000"/>
              </a:lnSpc>
              <a:spcBef>
                <a:spcPts val="400"/>
              </a:spcBef>
              <a:spcAft>
                <a:spcPts val="0"/>
              </a:spcAft>
              <a:buClr>
                <a:schemeClr val="dk1"/>
              </a:buClr>
              <a:buSzPts val="2000"/>
              <a:buFont typeface="Arial"/>
              <a:buChar char="»"/>
              <a:defRPr sz="2000"/>
            </a:lvl6pPr>
            <a:lvl7pPr marL="3200400" lvl="6" indent="-355600" algn="l">
              <a:lnSpc>
                <a:spcPct val="100000"/>
              </a:lnSpc>
              <a:spcBef>
                <a:spcPts val="400"/>
              </a:spcBef>
              <a:spcAft>
                <a:spcPts val="0"/>
              </a:spcAft>
              <a:buClr>
                <a:schemeClr val="dk1"/>
              </a:buClr>
              <a:buSzPts val="2000"/>
              <a:buFont typeface="Arial"/>
              <a:buChar char="»"/>
              <a:defRPr sz="2000"/>
            </a:lvl7pPr>
            <a:lvl8pPr marL="3657600" lvl="7" indent="-355600" algn="l">
              <a:lnSpc>
                <a:spcPct val="100000"/>
              </a:lnSpc>
              <a:spcBef>
                <a:spcPts val="400"/>
              </a:spcBef>
              <a:spcAft>
                <a:spcPts val="0"/>
              </a:spcAft>
              <a:buClr>
                <a:schemeClr val="dk1"/>
              </a:buClr>
              <a:buSzPts val="2000"/>
              <a:buFont typeface="Arial"/>
              <a:buChar char="»"/>
              <a:defRPr sz="2000"/>
            </a:lvl8pPr>
            <a:lvl9pPr marL="4114800" lvl="8" indent="-355600" algn="l">
              <a:lnSpc>
                <a:spcPct val="100000"/>
              </a:lnSpc>
              <a:spcBef>
                <a:spcPts val="400"/>
              </a:spcBef>
              <a:spcAft>
                <a:spcPts val="0"/>
              </a:spcAft>
              <a:buClr>
                <a:schemeClr val="dk1"/>
              </a:buClr>
              <a:buSzPts val="2000"/>
              <a:buFont typeface="Arial"/>
              <a:buChar char="»"/>
              <a:defRPr sz="2000"/>
            </a:lvl9pPr>
          </a:lstStyle>
          <a:p>
            <a:endParaRPr/>
          </a:p>
        </p:txBody>
      </p:sp>
      <p:sp>
        <p:nvSpPr>
          <p:cNvPr id="47" name="Google Shape;47;p42"/>
          <p:cNvSpPr txBox="1">
            <a:spLocks noGrp="1"/>
          </p:cNvSpPr>
          <p:nvPr>
            <p:ph type="body" idx="2"/>
          </p:nvPr>
        </p:nvSpPr>
        <p:spPr>
          <a:xfrm>
            <a:off x="457200" y="1435100"/>
            <a:ext cx="3008313" cy="46910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48" name="Google Shape;48;p4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
        <p:cNvGrpSpPr/>
        <p:nvPr/>
      </p:nvGrpSpPr>
      <p:grpSpPr>
        <a:xfrm>
          <a:off x="0" y="0"/>
          <a:ext cx="0" cy="0"/>
          <a:chOff x="0" y="0"/>
          <a:chExt cx="0" cy="0"/>
        </a:xfrm>
      </p:grpSpPr>
      <p:sp>
        <p:nvSpPr>
          <p:cNvPr id="50" name="Google Shape;50;p43"/>
          <p:cNvSpPr txBox="1">
            <a:spLocks noGrp="1"/>
          </p:cNvSpPr>
          <p:nvPr>
            <p:ph type="title"/>
          </p:nvPr>
        </p:nvSpPr>
        <p:spPr>
          <a:xfrm>
            <a:off x="1792288" y="4800600"/>
            <a:ext cx="5486400" cy="566738"/>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3"/>
          <p:cNvSpPr>
            <a:spLocks noGrp="1"/>
          </p:cNvSpPr>
          <p:nvPr>
            <p:ph type="pic" idx="2"/>
          </p:nvPr>
        </p:nvSpPr>
        <p:spPr>
          <a:xfrm>
            <a:off x="1792288" y="612775"/>
            <a:ext cx="5486400" cy="4114800"/>
          </a:xfrm>
          <a:prstGeom prst="rect">
            <a:avLst/>
          </a:prstGeom>
          <a:noFill/>
          <a:ln>
            <a:noFill/>
          </a:ln>
        </p:spPr>
      </p:sp>
      <p:sp>
        <p:nvSpPr>
          <p:cNvPr id="52" name="Google Shape;52;p43"/>
          <p:cNvSpPr txBox="1">
            <a:spLocks noGrp="1"/>
          </p:cNvSpPr>
          <p:nvPr>
            <p:ph type="body" idx="1"/>
          </p:nvPr>
        </p:nvSpPr>
        <p:spPr>
          <a:xfrm>
            <a:off x="1792288" y="5367338"/>
            <a:ext cx="5486400" cy="804862"/>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280"/>
              </a:spcBef>
              <a:spcAft>
                <a:spcPts val="0"/>
              </a:spcAft>
              <a:buClr>
                <a:schemeClr val="dk1"/>
              </a:buClr>
              <a:buSzPts val="1400"/>
              <a:buFont typeface="Arial"/>
              <a:buNone/>
              <a:defRPr sz="1400"/>
            </a:lvl1pPr>
            <a:lvl2pPr marL="914400" lvl="1" indent="-228600" algn="l">
              <a:lnSpc>
                <a:spcPct val="100000"/>
              </a:lnSpc>
              <a:spcBef>
                <a:spcPts val="240"/>
              </a:spcBef>
              <a:spcAft>
                <a:spcPts val="0"/>
              </a:spcAft>
              <a:buClr>
                <a:schemeClr val="dk1"/>
              </a:buClr>
              <a:buSzPts val="1200"/>
              <a:buFont typeface="Arial"/>
              <a:buNone/>
              <a:defRPr sz="1200"/>
            </a:lvl2pPr>
            <a:lvl3pPr marL="1371600" lvl="2" indent="-228600" algn="l">
              <a:lnSpc>
                <a:spcPct val="100000"/>
              </a:lnSpc>
              <a:spcBef>
                <a:spcPts val="200"/>
              </a:spcBef>
              <a:spcAft>
                <a:spcPts val="0"/>
              </a:spcAft>
              <a:buClr>
                <a:schemeClr val="dk1"/>
              </a:buClr>
              <a:buSzPts val="1000"/>
              <a:buFont typeface="Arial"/>
              <a:buNone/>
              <a:defRPr sz="1000"/>
            </a:lvl3pPr>
            <a:lvl4pPr marL="1828800" lvl="3" indent="-228600" algn="l">
              <a:lnSpc>
                <a:spcPct val="100000"/>
              </a:lnSpc>
              <a:spcBef>
                <a:spcPts val="180"/>
              </a:spcBef>
              <a:spcAft>
                <a:spcPts val="0"/>
              </a:spcAft>
              <a:buClr>
                <a:schemeClr val="dk1"/>
              </a:buClr>
              <a:buSzPts val="900"/>
              <a:buFont typeface="Arial"/>
              <a:buNone/>
              <a:defRPr sz="900"/>
            </a:lvl4pPr>
            <a:lvl5pPr marL="2286000" lvl="4" indent="-228600" algn="l">
              <a:lnSpc>
                <a:spcPct val="100000"/>
              </a:lnSpc>
              <a:spcBef>
                <a:spcPts val="180"/>
              </a:spcBef>
              <a:spcAft>
                <a:spcPts val="0"/>
              </a:spcAft>
              <a:buClr>
                <a:schemeClr val="dk1"/>
              </a:buClr>
              <a:buSzPts val="900"/>
              <a:buFont typeface="Arial"/>
              <a:buNone/>
              <a:defRPr sz="900"/>
            </a:lvl5pPr>
            <a:lvl6pPr marL="2743200" lvl="5" indent="-228600" algn="l">
              <a:lnSpc>
                <a:spcPct val="100000"/>
              </a:lnSpc>
              <a:spcBef>
                <a:spcPts val="180"/>
              </a:spcBef>
              <a:spcAft>
                <a:spcPts val="0"/>
              </a:spcAft>
              <a:buClr>
                <a:schemeClr val="dk1"/>
              </a:buClr>
              <a:buSzPts val="900"/>
              <a:buFont typeface="Arial"/>
              <a:buNone/>
              <a:defRPr sz="900"/>
            </a:lvl6pPr>
            <a:lvl7pPr marL="3200400" lvl="6" indent="-228600" algn="l">
              <a:lnSpc>
                <a:spcPct val="100000"/>
              </a:lnSpc>
              <a:spcBef>
                <a:spcPts val="180"/>
              </a:spcBef>
              <a:spcAft>
                <a:spcPts val="0"/>
              </a:spcAft>
              <a:buClr>
                <a:schemeClr val="dk1"/>
              </a:buClr>
              <a:buSzPts val="900"/>
              <a:buFont typeface="Arial"/>
              <a:buNone/>
              <a:defRPr sz="900"/>
            </a:lvl7pPr>
            <a:lvl8pPr marL="3657600" lvl="7" indent="-228600" algn="l">
              <a:lnSpc>
                <a:spcPct val="100000"/>
              </a:lnSpc>
              <a:spcBef>
                <a:spcPts val="180"/>
              </a:spcBef>
              <a:spcAft>
                <a:spcPts val="0"/>
              </a:spcAft>
              <a:buClr>
                <a:schemeClr val="dk1"/>
              </a:buClr>
              <a:buSzPts val="900"/>
              <a:buFont typeface="Arial"/>
              <a:buNone/>
              <a:defRPr sz="900"/>
            </a:lvl8pPr>
            <a:lvl9pPr marL="4114800" lvl="8" indent="-228600" algn="l">
              <a:lnSpc>
                <a:spcPct val="100000"/>
              </a:lnSpc>
              <a:spcBef>
                <a:spcPts val="180"/>
              </a:spcBef>
              <a:spcAft>
                <a:spcPts val="0"/>
              </a:spcAft>
              <a:buClr>
                <a:schemeClr val="dk1"/>
              </a:buClr>
              <a:buSzPts val="900"/>
              <a:buFont typeface="Arial"/>
              <a:buNone/>
              <a:defRPr sz="900"/>
            </a:lvl9pPr>
          </a:lstStyle>
          <a:p>
            <a:endParaRPr/>
          </a:p>
        </p:txBody>
      </p:sp>
      <p:sp>
        <p:nvSpPr>
          <p:cNvPr id="53" name="Google Shape;53;p4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endParaRPr/>
          </a:p>
        </p:txBody>
      </p:sp>
      <p:sp>
        <p:nvSpPr>
          <p:cNvPr id="11" name="Google Shape;11;p34"/>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Google Shape;12;p3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rgbClr val="000000"/>
              </a:buClr>
              <a:buSzPts val="1400"/>
              <a:buFont typeface="Arial"/>
              <a:buNone/>
              <a:defRPr sz="1200" b="0" i="1"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go.rowan.edu/commencementparticipation"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mailto:commencement@rowan.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8" Type="http://schemas.openxmlformats.org/officeDocument/2006/relationships/hyperlink" Target="https://svgsilh.com/ffc107/image/2025986.html" TargetMode="External"/><Relationship Id="rId3" Type="http://schemas.openxmlformats.org/officeDocument/2006/relationships/hyperlink" Target="mailto:commencement@rowan.edu" TargetMode="External"/><Relationship Id="rId7" Type="http://schemas.openxmlformats.org/officeDocument/2006/relationships/image" Target="../media/image36.sv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hyperlink" Target="mailto:parking@rowan.edu"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hyperlink" Target="mailto:wojcik@rowan.edu"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mailto:graduation@rowan.edu" TargetMode="External"/><Relationship Id="rId7" Type="http://schemas.openxmlformats.org/officeDocument/2006/relationships/hyperlink" Target="https://svgsilh.com/ffc107/image/2025986.html"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hyperlink" Target="mailto:commencement@rowan.edu"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www.rowan.edu/selfservice"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210671" y="2638776"/>
            <a:ext cx="5665871" cy="472864"/>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lt2"/>
                </a:solidFill>
                <a:latin typeface="Aptos" panose="020B0004020202020204" pitchFamily="34" charset="0"/>
                <a:ea typeface="Arial"/>
                <a:cs typeface="Arial"/>
                <a:sym typeface="Arial"/>
              </a:rPr>
              <a:t>Meeting Reminders:</a:t>
            </a:r>
            <a:endParaRPr sz="3000" b="1" dirty="0">
              <a:solidFill>
                <a:schemeClr val="lt2"/>
              </a:solidFill>
              <a:latin typeface="Aptos" panose="020B0004020202020204" pitchFamily="34" charset="0"/>
              <a:ea typeface="Arial"/>
              <a:cs typeface="Arial"/>
              <a:sym typeface="Arial"/>
            </a:endParaRPr>
          </a:p>
        </p:txBody>
      </p:sp>
      <p:sp>
        <p:nvSpPr>
          <p:cNvPr id="67" name="Google Shape;67;p1"/>
          <p:cNvSpPr txBox="1">
            <a:spLocks noGrp="1"/>
          </p:cNvSpPr>
          <p:nvPr>
            <p:ph type="body" idx="1"/>
          </p:nvPr>
        </p:nvSpPr>
        <p:spPr>
          <a:xfrm>
            <a:off x="402225" y="3283700"/>
            <a:ext cx="4089600" cy="2002200"/>
          </a:xfrm>
          <a:prstGeom prst="rect">
            <a:avLst/>
          </a:prstGeom>
          <a:noFill/>
          <a:ln>
            <a:noFill/>
          </a:ln>
        </p:spPr>
        <p:txBody>
          <a:bodyPr spcFirstLastPara="1" wrap="square" lIns="0" tIns="0" rIns="0" bIns="0" anchor="t" anchorCtr="0">
            <a:noAutofit/>
          </a:bodyPr>
          <a:lstStyle/>
          <a:p>
            <a:pPr marL="225425" lvl="0" indent="-225425" algn="l" rtl="0">
              <a:lnSpc>
                <a:spcPct val="100000"/>
              </a:lnSpc>
              <a:spcBef>
                <a:spcPts val="0"/>
              </a:spcBef>
              <a:spcAft>
                <a:spcPts val="0"/>
              </a:spcAft>
              <a:buClr>
                <a:schemeClr val="lt2"/>
              </a:buClr>
              <a:buSzPts val="2000"/>
              <a:buFont typeface="Arial"/>
              <a:buChar char="•"/>
            </a:pPr>
            <a:r>
              <a:rPr lang="en-US" sz="1800" dirty="0">
                <a:solidFill>
                  <a:schemeClr val="lt2"/>
                </a:solidFill>
                <a:latin typeface="Aptos" panose="020B0004020202020204" pitchFamily="34" charset="0"/>
                <a:sym typeface="Arial"/>
              </a:rPr>
              <a:t>You will be muted, and your camera will be off for this session.</a:t>
            </a:r>
            <a:endParaRPr sz="1800" dirty="0">
              <a:solidFill>
                <a:schemeClr val="lt2"/>
              </a:solidFill>
              <a:latin typeface="Aptos" panose="020B0004020202020204" pitchFamily="34" charset="0"/>
              <a:sym typeface="Arial"/>
            </a:endParaRPr>
          </a:p>
          <a:p>
            <a:pPr marL="457200" lvl="0" indent="0" algn="l" rtl="0">
              <a:lnSpc>
                <a:spcPct val="100000"/>
              </a:lnSpc>
              <a:spcBef>
                <a:spcPts val="0"/>
              </a:spcBef>
              <a:spcAft>
                <a:spcPts val="0"/>
              </a:spcAft>
              <a:buSzPts val="1800"/>
              <a:buNone/>
            </a:pPr>
            <a:endParaRPr sz="1800" dirty="0">
              <a:solidFill>
                <a:schemeClr val="lt2"/>
              </a:solidFill>
              <a:latin typeface="Aptos" panose="020B0004020202020204" pitchFamily="34" charset="0"/>
              <a:sym typeface="Arial"/>
            </a:endParaRPr>
          </a:p>
          <a:p>
            <a:pPr marL="225425" lvl="0" indent="-225425" algn="l" rtl="0">
              <a:lnSpc>
                <a:spcPct val="100000"/>
              </a:lnSpc>
              <a:spcBef>
                <a:spcPts val="300"/>
              </a:spcBef>
              <a:spcAft>
                <a:spcPts val="0"/>
              </a:spcAft>
              <a:buClr>
                <a:schemeClr val="lt2"/>
              </a:buClr>
              <a:buSzPts val="2000"/>
              <a:buFont typeface="Arial"/>
              <a:buChar char="•"/>
            </a:pPr>
            <a:r>
              <a:rPr lang="en-US" sz="1800" dirty="0">
                <a:solidFill>
                  <a:schemeClr val="lt2"/>
                </a:solidFill>
                <a:latin typeface="Aptos" panose="020B0004020202020204" pitchFamily="34" charset="0"/>
                <a:sym typeface="Arial"/>
              </a:rPr>
              <a:t>If you have a question, please place it in the Q&amp;A. We will cover all questions not answered in the presentation at the end of each segment.</a:t>
            </a:r>
            <a:endParaRPr sz="1800" dirty="0">
              <a:solidFill>
                <a:schemeClr val="lt2"/>
              </a:solidFill>
              <a:latin typeface="Aptos" panose="020B0004020202020204" pitchFamily="34" charset="0"/>
              <a:sym typeface="Arial"/>
            </a:endParaRPr>
          </a:p>
          <a:p>
            <a:pPr marL="0" lvl="0" indent="0" algn="l" rtl="0">
              <a:lnSpc>
                <a:spcPct val="100000"/>
              </a:lnSpc>
              <a:spcBef>
                <a:spcPts val="300"/>
              </a:spcBef>
              <a:spcAft>
                <a:spcPts val="0"/>
              </a:spcAft>
              <a:buClr>
                <a:schemeClr val="dk1"/>
              </a:buClr>
              <a:buSzPts val="1500"/>
              <a:buFont typeface="Arial"/>
              <a:buNone/>
            </a:pPr>
            <a:endParaRPr sz="1500" dirty="0"/>
          </a:p>
          <a:p>
            <a:pPr marL="0" lvl="0" indent="0" algn="l" rtl="0">
              <a:lnSpc>
                <a:spcPct val="100000"/>
              </a:lnSpc>
              <a:spcBef>
                <a:spcPts val="640"/>
              </a:spcBef>
              <a:spcAft>
                <a:spcPts val="0"/>
              </a:spcAft>
              <a:buClr>
                <a:schemeClr val="dk1"/>
              </a:buClr>
              <a:buSzPts val="3200"/>
              <a:buFont typeface="Arial"/>
              <a:buNone/>
            </a:pPr>
            <a:endParaRPr dirty="0"/>
          </a:p>
        </p:txBody>
      </p:sp>
      <p:sp>
        <p:nvSpPr>
          <p:cNvPr id="68" name="Google Shape;68;p1"/>
          <p:cNvSpPr txBox="1"/>
          <p:nvPr/>
        </p:nvSpPr>
        <p:spPr>
          <a:xfrm>
            <a:off x="228600" y="1934238"/>
            <a:ext cx="7742321" cy="314325"/>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100"/>
              <a:buFont typeface="Arial"/>
              <a:buNone/>
            </a:pPr>
            <a:r>
              <a:rPr lang="en-US" sz="2600" b="1" i="0" u="none" strike="noStrike" cap="none" dirty="0">
                <a:solidFill>
                  <a:schemeClr val="lt2"/>
                </a:solidFill>
                <a:latin typeface="Aptos" panose="020B0004020202020204" pitchFamily="34" charset="0"/>
                <a:sym typeface="Arial"/>
              </a:rPr>
              <a:t>Thank you for participating in this Graduation and Commencement Information Session!</a:t>
            </a:r>
            <a:endParaRPr sz="1900" b="0" i="0" u="none" strike="noStrike" cap="none" dirty="0">
              <a:solidFill>
                <a:schemeClr val="lt2"/>
              </a:solidFill>
              <a:latin typeface="Aptos" panose="020B0004020202020204" pitchFamily="34" charset="0"/>
              <a:sym typeface="Arial"/>
            </a:endParaRPr>
          </a:p>
          <a:p>
            <a:pPr marL="0" marR="0" lvl="0" indent="0" algn="l" rtl="0">
              <a:lnSpc>
                <a:spcPct val="90000"/>
              </a:lnSpc>
              <a:spcBef>
                <a:spcPts val="0"/>
              </a:spcBef>
              <a:spcAft>
                <a:spcPts val="0"/>
              </a:spcAft>
              <a:buClr>
                <a:schemeClr val="dk1"/>
              </a:buClr>
              <a:buSzPts val="2100"/>
              <a:buFont typeface="Arial"/>
              <a:buNone/>
            </a:pPr>
            <a:endParaRPr sz="1800" b="1" i="0" u="none" strike="noStrike" cap="none"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2100"/>
              <a:buFont typeface="Arial"/>
              <a:buNone/>
            </a:pPr>
            <a:r>
              <a:rPr lang="en-US" sz="1800" b="1" i="0" u="none" strike="noStrike" cap="none" dirty="0">
                <a:solidFill>
                  <a:schemeClr val="lt2"/>
                </a:solidFill>
                <a:latin typeface="Aptos" panose="020B0004020202020204" pitchFamily="34" charset="0"/>
                <a:sym typeface="Arial"/>
              </a:rPr>
              <a:t>We will get started momentarily.</a:t>
            </a:r>
            <a:endParaRPr sz="1800" b="0" i="0" u="none" strike="noStrike" cap="none" dirty="0">
              <a:solidFill>
                <a:schemeClr val="lt2"/>
              </a:solidFill>
              <a:latin typeface="Aptos" panose="020B0004020202020204" pitchFamily="34" charset="0"/>
              <a:sym typeface="Arial"/>
            </a:endParaRPr>
          </a:p>
        </p:txBody>
      </p:sp>
      <p:pic>
        <p:nvPicPr>
          <p:cNvPr id="1028" name="Picture 4" descr="Commencement 2024 honors graduates, a huge University milestone, and  special alumni | Rowan Today | Rowan University">
            <a:extLst>
              <a:ext uri="{FF2B5EF4-FFF2-40B4-BE49-F238E27FC236}">
                <a16:creationId xmlns:a16="http://schemas.microsoft.com/office/drawing/2014/main" id="{0204ADD1-B900-505F-73B2-5F21C640B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5930" y="2875208"/>
            <a:ext cx="4089600" cy="21402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
        <p:nvSpPr>
          <p:cNvPr id="147" name="Google Shape;147;p10"/>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dirty="0">
                <a:solidFill>
                  <a:schemeClr val="lt2"/>
                </a:solidFill>
                <a:latin typeface="Aptos" panose="020B0004020202020204" pitchFamily="34" charset="0"/>
                <a:ea typeface="Arial"/>
                <a:cs typeface="Arial"/>
                <a:sym typeface="Arial"/>
              </a:rPr>
              <a:t>Diplomas</a:t>
            </a:r>
            <a:endParaRPr b="1" dirty="0">
              <a:solidFill>
                <a:schemeClr val="lt2"/>
              </a:solidFill>
              <a:latin typeface="Aptos" panose="020B0004020202020204" pitchFamily="34" charset="0"/>
              <a:ea typeface="Arial"/>
              <a:cs typeface="Arial"/>
              <a:sym typeface="Arial"/>
            </a:endParaRPr>
          </a:p>
        </p:txBody>
      </p:sp>
      <p:sp>
        <p:nvSpPr>
          <p:cNvPr id="148" name="Google Shape;148;p10"/>
          <p:cNvSpPr txBox="1">
            <a:spLocks noGrp="1"/>
          </p:cNvSpPr>
          <p:nvPr>
            <p:ph type="body" idx="1"/>
          </p:nvPr>
        </p:nvSpPr>
        <p:spPr>
          <a:xfrm>
            <a:off x="304800" y="1219200"/>
            <a:ext cx="8534400" cy="5029200"/>
          </a:xfrm>
          <a:prstGeom prst="rect">
            <a:avLst/>
          </a:prstGeom>
          <a:noFill/>
          <a:ln>
            <a:noFill/>
          </a:ln>
        </p:spPr>
        <p:txBody>
          <a:bodyPr spcFirstLastPara="1" wrap="square" lIns="0" tIns="0" rIns="0" bIns="0" anchor="t" anchorCtr="0">
            <a:noAutofit/>
          </a:bodyPr>
          <a:lstStyle/>
          <a:p>
            <a:pPr marL="225425" lvl="0" indent="-225425" algn="l" rtl="0">
              <a:lnSpc>
                <a:spcPct val="100000"/>
              </a:lnSpc>
              <a:spcBef>
                <a:spcPts val="0"/>
              </a:spcBef>
              <a:spcAft>
                <a:spcPts val="0"/>
              </a:spcAft>
              <a:buClr>
                <a:schemeClr val="dk1"/>
              </a:buClr>
              <a:buSzPts val="1000"/>
              <a:buFont typeface="Arial"/>
              <a:buNone/>
            </a:pPr>
            <a:endParaRPr sz="1000" dirty="0">
              <a:latin typeface="Aptos" panose="020B0004020202020204" pitchFamily="34" charset="0"/>
              <a:ea typeface="Trebuchet MS"/>
              <a:cs typeface="Trebuchet MS"/>
              <a:sym typeface="Trebuchet MS"/>
            </a:endParaRPr>
          </a:p>
          <a:p>
            <a:pPr marL="450850" lvl="1" indent="-222250" algn="l" rtl="0">
              <a:lnSpc>
                <a:spcPct val="100000"/>
              </a:lnSpc>
              <a:spcBef>
                <a:spcPts val="420"/>
              </a:spcBef>
              <a:spcAft>
                <a:spcPts val="0"/>
              </a:spcAft>
              <a:buClr>
                <a:schemeClr val="lt2"/>
              </a:buClr>
              <a:buSzPts val="2100"/>
              <a:buFont typeface="Trebuchet MS"/>
              <a:buChar char="•"/>
            </a:pPr>
            <a:r>
              <a:rPr lang="en-US" sz="2100" dirty="0">
                <a:solidFill>
                  <a:schemeClr val="lt2"/>
                </a:solidFill>
                <a:latin typeface="Aptos" panose="020B0004020202020204" pitchFamily="34" charset="0"/>
                <a:ea typeface="Trebuchet MS"/>
                <a:cs typeface="Trebuchet MS"/>
                <a:sym typeface="Trebuchet MS"/>
              </a:rPr>
              <a:t>The final review of Spring Graduation Applications will occur during the month of June (after the semester ends and all final grades are submitted). Summer applications will be reviewed/awarded in September. </a:t>
            </a:r>
            <a:endParaRPr sz="2100" b="1" dirty="0">
              <a:solidFill>
                <a:schemeClr val="lt2"/>
              </a:solidFill>
              <a:latin typeface="Aptos" panose="020B0004020202020204" pitchFamily="34" charset="0"/>
              <a:ea typeface="Trebuchet MS"/>
              <a:cs typeface="Trebuchet MS"/>
              <a:sym typeface="Trebuchet MS"/>
            </a:endParaRPr>
          </a:p>
          <a:p>
            <a:pPr marL="450850" lvl="1" indent="-222250" algn="l" rtl="0">
              <a:lnSpc>
                <a:spcPct val="100000"/>
              </a:lnSpc>
              <a:spcBef>
                <a:spcPts val="1000"/>
              </a:spcBef>
              <a:spcAft>
                <a:spcPts val="0"/>
              </a:spcAft>
              <a:buClr>
                <a:schemeClr val="lt2"/>
              </a:buClr>
              <a:buSzPts val="2100"/>
              <a:buFont typeface="Trebuchet MS"/>
              <a:buChar char="•"/>
            </a:pPr>
            <a:r>
              <a:rPr lang="en-US" sz="2100" dirty="0">
                <a:solidFill>
                  <a:schemeClr val="lt2"/>
                </a:solidFill>
                <a:latin typeface="Aptos" panose="020B0004020202020204" pitchFamily="34" charset="0"/>
                <a:ea typeface="Trebuchet MS"/>
                <a:cs typeface="Trebuchet MS"/>
                <a:sym typeface="Trebuchet MS"/>
              </a:rPr>
              <a:t>Students will be notified by email when their degree is awarded or if there are issues regarding their application. </a:t>
            </a:r>
            <a:endParaRPr dirty="0">
              <a:latin typeface="Aptos" panose="020B0004020202020204" pitchFamily="34" charset="0"/>
              <a:ea typeface="Trebuchet MS"/>
              <a:cs typeface="Trebuchet MS"/>
              <a:sym typeface="Trebuchet MS"/>
            </a:endParaRPr>
          </a:p>
          <a:p>
            <a:pPr marL="450850" lvl="1" indent="-222250" algn="l" rtl="0">
              <a:lnSpc>
                <a:spcPct val="100000"/>
              </a:lnSpc>
              <a:spcBef>
                <a:spcPts val="1620"/>
              </a:spcBef>
              <a:spcAft>
                <a:spcPts val="0"/>
              </a:spcAft>
              <a:buClr>
                <a:schemeClr val="lt2"/>
              </a:buClr>
              <a:buSzPts val="2100"/>
              <a:buFont typeface="Trebuchet MS"/>
              <a:buChar char="•"/>
            </a:pPr>
            <a:r>
              <a:rPr lang="en-US" sz="2100" dirty="0">
                <a:solidFill>
                  <a:schemeClr val="lt2"/>
                </a:solidFill>
                <a:latin typeface="Aptos" panose="020B0004020202020204" pitchFamily="34" charset="0"/>
                <a:ea typeface="Trebuchet MS"/>
                <a:cs typeface="Trebuchet MS"/>
                <a:sym typeface="Trebuchet MS"/>
              </a:rPr>
              <a:t>Diplomas will list MAJORS only. Minors, concentrations,  specializations and CUGS will appear on your final transcript.</a:t>
            </a:r>
            <a:endParaRPr dirty="0">
              <a:latin typeface="Aptos" panose="020B0004020202020204" pitchFamily="34" charset="0"/>
              <a:ea typeface="Trebuchet MS"/>
              <a:cs typeface="Trebuchet MS"/>
              <a:sym typeface="Trebuchet MS"/>
            </a:endParaRPr>
          </a:p>
          <a:p>
            <a:pPr marL="450850" lvl="1" indent="-222250" algn="l" rtl="0">
              <a:lnSpc>
                <a:spcPct val="100000"/>
              </a:lnSpc>
              <a:spcBef>
                <a:spcPts val="1620"/>
              </a:spcBef>
              <a:spcAft>
                <a:spcPts val="0"/>
              </a:spcAft>
              <a:buClr>
                <a:schemeClr val="lt2"/>
              </a:buClr>
              <a:buSzPts val="2100"/>
              <a:buFont typeface="Trebuchet MS"/>
              <a:buChar char="•"/>
            </a:pPr>
            <a:r>
              <a:rPr lang="en-US" sz="2100" dirty="0">
                <a:solidFill>
                  <a:schemeClr val="lt2"/>
                </a:solidFill>
                <a:latin typeface="Aptos" panose="020B0004020202020204" pitchFamily="34" charset="0"/>
                <a:ea typeface="Trebuchet MS"/>
                <a:cs typeface="Trebuchet MS"/>
                <a:sym typeface="Trebuchet MS"/>
              </a:rPr>
              <a:t>Diplomas are mailed directly from our Diploma vendor Paradigm and students will receive email notification when their diploma ships. </a:t>
            </a:r>
            <a:endParaRPr sz="2200" i="1" u="sng" dirty="0">
              <a:solidFill>
                <a:schemeClr val="lt2"/>
              </a:solidFill>
              <a:latin typeface="Aptos" panose="020B0004020202020204" pitchFamily="34" charset="0"/>
              <a:ea typeface="Trebuchet MS"/>
              <a:cs typeface="Trebuchet MS"/>
              <a:sym typeface="Trebuchet MS"/>
            </a:endParaRPr>
          </a:p>
          <a:p>
            <a:pPr marL="1143000" lvl="2" indent="-228600" algn="l" rtl="0">
              <a:lnSpc>
                <a:spcPct val="100000"/>
              </a:lnSpc>
              <a:spcBef>
                <a:spcPts val="1640"/>
              </a:spcBef>
              <a:spcAft>
                <a:spcPts val="0"/>
              </a:spcAft>
              <a:buClr>
                <a:schemeClr val="dk1"/>
              </a:buClr>
              <a:buSzPts val="2200"/>
              <a:buFont typeface="Arial"/>
              <a:buNone/>
            </a:pPr>
            <a:endParaRPr sz="2200" u="sng" dirty="0">
              <a:solidFill>
                <a:schemeClr val="lt2"/>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Celebrating the Class of 2023 – Rowan's biggest ever! | Rowan Today | Rowan  University">
            <a:extLst>
              <a:ext uri="{FF2B5EF4-FFF2-40B4-BE49-F238E27FC236}">
                <a16:creationId xmlns:a16="http://schemas.microsoft.com/office/drawing/2014/main" id="{86C21376-3244-C9CF-AD41-D505A8AF13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925" r="14395"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A4D51C-598E-93D7-05CA-F4EBF7D18544}"/>
              </a:ext>
            </a:extLst>
          </p:cNvPr>
          <p:cNvSpPr txBox="1"/>
          <p:nvPr/>
        </p:nvSpPr>
        <p:spPr>
          <a:xfrm>
            <a:off x="299677" y="190123"/>
            <a:ext cx="6995826" cy="861774"/>
          </a:xfrm>
          <a:prstGeom prst="rect">
            <a:avLst/>
          </a:prstGeom>
          <a:noFill/>
        </p:spPr>
        <p:txBody>
          <a:bodyPr wrap="none" rtlCol="0">
            <a:spAutoFit/>
          </a:bodyPr>
          <a:lstStyle/>
          <a:p>
            <a:r>
              <a:rPr lang="en-US" sz="5000" b="1" dirty="0">
                <a:solidFill>
                  <a:schemeClr val="tx2">
                    <a:lumMod val="50000"/>
                  </a:schemeClr>
                </a:solidFill>
                <a:latin typeface="Aptos" panose="020B0004020202020204" pitchFamily="34" charset="0"/>
              </a:rPr>
              <a:t>COMMENCEMENT 2025</a:t>
            </a:r>
          </a:p>
        </p:txBody>
      </p:sp>
    </p:spTree>
    <p:extLst>
      <p:ext uri="{BB962C8B-B14F-4D97-AF65-F5344CB8AC3E}">
        <p14:creationId xmlns:p14="http://schemas.microsoft.com/office/powerpoint/2010/main" val="841969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8"/>
        <p:cNvGrpSpPr/>
        <p:nvPr/>
      </p:nvGrpSpPr>
      <p:grpSpPr>
        <a:xfrm>
          <a:off x="0" y="0"/>
          <a:ext cx="0" cy="0"/>
          <a:chOff x="0" y="0"/>
          <a:chExt cx="0" cy="0"/>
        </a:xfrm>
      </p:grpSpPr>
      <p:sp useBgFill="1">
        <p:nvSpPr>
          <p:cNvPr id="3093" name="Rectangle 309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Google Shape;159;p12"/>
          <p:cNvSpPr txBox="1">
            <a:spLocks noGrp="1"/>
          </p:cNvSpPr>
          <p:nvPr>
            <p:ph type="title"/>
          </p:nvPr>
        </p:nvSpPr>
        <p:spPr>
          <a:xfrm>
            <a:off x="429369" y="238539"/>
            <a:ext cx="8263890" cy="1434415"/>
          </a:xfrm>
          <a:prstGeom prst="rect">
            <a:avLst/>
          </a:prstGeom>
        </p:spPr>
        <p:txBody>
          <a:bodyPr spcFirstLastPara="1" lIns="0" tIns="0" rIns="0" bIns="0" anchor="b" anchorCtr="0">
            <a:normAutofit/>
          </a:bodyPr>
          <a:lstStyle/>
          <a:p>
            <a:pPr marL="0" lvl="0" indent="0" rtl="0">
              <a:spcBef>
                <a:spcPts val="0"/>
              </a:spcBef>
              <a:spcAft>
                <a:spcPts val="0"/>
              </a:spcAft>
              <a:buSzPts val="1400"/>
              <a:buNone/>
            </a:pPr>
            <a:r>
              <a:rPr lang="en-US" sz="4700" b="1" dirty="0">
                <a:latin typeface="Aptos" panose="020B0004020202020204" pitchFamily="34" charset="0"/>
                <a:ea typeface="Arial"/>
                <a:cs typeface="Arial"/>
                <a:sym typeface="Arial"/>
              </a:rPr>
              <a:t>Commencement Week</a:t>
            </a:r>
            <a:endParaRPr lang="en-US" sz="4700" dirty="0">
              <a:latin typeface="Aptos" panose="020B0004020202020204" pitchFamily="34" charset="0"/>
              <a:ea typeface="Arial"/>
              <a:cs typeface="Arial"/>
              <a:sym typeface="Arial"/>
            </a:endParaRPr>
          </a:p>
        </p:txBody>
      </p:sp>
      <p:sp>
        <p:nvSpPr>
          <p:cNvPr id="309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Google Shape;160;p12"/>
          <p:cNvSpPr txBox="1">
            <a:spLocks noGrp="1"/>
          </p:cNvSpPr>
          <p:nvPr>
            <p:ph type="body" idx="1"/>
          </p:nvPr>
        </p:nvSpPr>
        <p:spPr>
          <a:xfrm>
            <a:off x="429369" y="2071316"/>
            <a:ext cx="5035164" cy="4119172"/>
          </a:xfrm>
          <a:prstGeom prst="rect">
            <a:avLst/>
          </a:prstGeom>
        </p:spPr>
        <p:txBody>
          <a:bodyPr spcFirstLastPara="1" lIns="0" tIns="0" rIns="0" bIns="0" anchor="t" anchorCtr="0">
            <a:normAutofit/>
          </a:bodyPr>
          <a:lstStyle/>
          <a:p>
            <a:pPr marL="0" lvl="0" indent="0" rtl="0">
              <a:spcBef>
                <a:spcPts val="400"/>
              </a:spcBef>
              <a:spcAft>
                <a:spcPts val="0"/>
              </a:spcAft>
              <a:buSzPts val="1800"/>
              <a:buNone/>
            </a:pPr>
            <a:r>
              <a:rPr lang="en-US" sz="1900" b="1" i="0" u="none" strike="noStrike" dirty="0">
                <a:effectLst/>
                <a:latin typeface="Aptos" panose="020B0004020202020204" pitchFamily="34" charset="0"/>
              </a:rPr>
              <a:t>The School of Graduate Studies Hooding Recognition Ceremony &amp; Reception</a:t>
            </a:r>
            <a:endParaRPr lang="en-US" sz="1900" b="1" dirty="0">
              <a:latin typeface="Aptos" panose="020B0004020202020204" pitchFamily="34" charset="0"/>
            </a:endParaRPr>
          </a:p>
          <a:p>
            <a:pPr marL="914400" lvl="1" indent="-355600" rtl="0">
              <a:spcBef>
                <a:spcPts val="0"/>
              </a:spcBef>
              <a:spcAft>
                <a:spcPts val="0"/>
              </a:spcAft>
              <a:buClr>
                <a:schemeClr val="lt2"/>
              </a:buClr>
              <a:buSzPts val="2000"/>
              <a:buChar char="○"/>
            </a:pPr>
            <a:r>
              <a:rPr lang="en-US" sz="1900" dirty="0">
                <a:latin typeface="Aptos" panose="020B0004020202020204" pitchFamily="34" charset="0"/>
              </a:rPr>
              <a:t>May 9, 2025 @ 3 p.m. </a:t>
            </a:r>
          </a:p>
          <a:p>
            <a:pPr marL="914400" lvl="0" indent="0" rtl="0">
              <a:spcBef>
                <a:spcPts val="0"/>
              </a:spcBef>
              <a:spcAft>
                <a:spcPts val="0"/>
              </a:spcAft>
              <a:buNone/>
            </a:pPr>
            <a:endParaRPr lang="en-US" sz="1900" dirty="0">
              <a:latin typeface="Aptos" panose="020B0004020202020204" pitchFamily="34" charset="0"/>
            </a:endParaRPr>
          </a:p>
          <a:p>
            <a:pPr marL="0" lvl="0" indent="0" rtl="0">
              <a:spcBef>
                <a:spcPts val="400"/>
              </a:spcBef>
              <a:spcAft>
                <a:spcPts val="0"/>
              </a:spcAft>
              <a:buSzPts val="1800"/>
              <a:buNone/>
            </a:pPr>
            <a:r>
              <a:rPr lang="en-US" sz="1900" b="1" dirty="0">
                <a:latin typeface="Aptos" panose="020B0004020202020204" pitchFamily="34" charset="0"/>
                <a:sym typeface="Arial"/>
              </a:rPr>
              <a:t>University Commencement </a:t>
            </a:r>
            <a:br>
              <a:rPr lang="en-US" sz="1900" b="1" dirty="0">
                <a:latin typeface="Aptos" panose="020B0004020202020204" pitchFamily="34" charset="0"/>
                <a:sym typeface="Arial"/>
              </a:rPr>
            </a:br>
            <a:r>
              <a:rPr lang="en-US" sz="1900" b="1" dirty="0">
                <a:latin typeface="Aptos" panose="020B0004020202020204" pitchFamily="34" charset="0"/>
                <a:sym typeface="Arial"/>
              </a:rPr>
              <a:t>Ceremony &amp; Celebration</a:t>
            </a:r>
          </a:p>
          <a:p>
            <a:pPr marL="914400" lvl="1" indent="-355600" rtl="0">
              <a:spcBef>
                <a:spcPts val="0"/>
              </a:spcBef>
              <a:spcAft>
                <a:spcPts val="0"/>
              </a:spcAft>
              <a:buClr>
                <a:schemeClr val="lt2"/>
              </a:buClr>
              <a:buSzPts val="2000"/>
              <a:buFont typeface="Arial"/>
              <a:buChar char="○"/>
            </a:pPr>
            <a:r>
              <a:rPr lang="en-US" sz="1900" dirty="0">
                <a:latin typeface="Aptos" panose="020B0004020202020204" pitchFamily="34" charset="0"/>
                <a:sym typeface="Arial"/>
              </a:rPr>
              <a:t>May 10, 2025 @ 10:00 am</a:t>
            </a:r>
          </a:p>
          <a:p>
            <a:pPr marL="0" lvl="0" indent="0" rtl="0">
              <a:spcBef>
                <a:spcPts val="0"/>
              </a:spcBef>
              <a:spcAft>
                <a:spcPts val="0"/>
              </a:spcAft>
              <a:buSzPts val="1800"/>
              <a:buNone/>
            </a:pPr>
            <a:endParaRPr lang="en-US" sz="1900" dirty="0">
              <a:latin typeface="Aptos" panose="020B0004020202020204" pitchFamily="34" charset="0"/>
              <a:sym typeface="Arial"/>
            </a:endParaRPr>
          </a:p>
          <a:p>
            <a:pPr marL="0" lvl="0" indent="0" rtl="0">
              <a:spcBef>
                <a:spcPts val="0"/>
              </a:spcBef>
              <a:spcAft>
                <a:spcPts val="0"/>
              </a:spcAft>
              <a:buSzPts val="1800"/>
              <a:buNone/>
            </a:pPr>
            <a:r>
              <a:rPr lang="en-US" sz="1900" b="1" dirty="0">
                <a:latin typeface="Aptos" panose="020B0004020202020204" pitchFamily="34" charset="0"/>
                <a:sym typeface="Arial"/>
              </a:rPr>
              <a:t>College Commencement Ceremonies</a:t>
            </a:r>
          </a:p>
          <a:p>
            <a:pPr marL="914400" lvl="1" indent="-355600" rtl="0">
              <a:spcBef>
                <a:spcPts val="0"/>
              </a:spcBef>
              <a:spcAft>
                <a:spcPts val="0"/>
              </a:spcAft>
              <a:buClr>
                <a:schemeClr val="lt2"/>
              </a:buClr>
              <a:buSzPts val="2000"/>
              <a:buFont typeface="Arial"/>
              <a:buChar char="○"/>
            </a:pPr>
            <a:r>
              <a:rPr lang="en-US" sz="1900" dirty="0">
                <a:latin typeface="Aptos" panose="020B0004020202020204" pitchFamily="34" charset="0"/>
                <a:sym typeface="Arial"/>
              </a:rPr>
              <a:t>May </a:t>
            </a:r>
            <a:r>
              <a:rPr lang="en-US" sz="1900" dirty="0">
                <a:latin typeface="Aptos" panose="020B0004020202020204" pitchFamily="34" charset="0"/>
              </a:rPr>
              <a:t>12</a:t>
            </a:r>
            <a:r>
              <a:rPr lang="en-US" sz="1900" dirty="0">
                <a:latin typeface="Aptos" panose="020B0004020202020204" pitchFamily="34" charset="0"/>
                <a:sym typeface="Arial"/>
              </a:rPr>
              <a:t> – 15, 2025</a:t>
            </a:r>
          </a:p>
          <a:p>
            <a:pPr marL="0" lvl="0" indent="0" rtl="0">
              <a:spcBef>
                <a:spcPts val="0"/>
              </a:spcBef>
              <a:spcAft>
                <a:spcPts val="0"/>
              </a:spcAft>
              <a:buSzPts val="1800"/>
              <a:buNone/>
            </a:pPr>
            <a:endParaRPr lang="en-US" sz="1900" dirty="0">
              <a:latin typeface="Aptos" panose="020B0004020202020204" pitchFamily="34" charset="0"/>
              <a:sym typeface="Arial"/>
            </a:endParaRPr>
          </a:p>
          <a:p>
            <a:pPr marL="0" lvl="0" indent="0" rtl="0">
              <a:spcBef>
                <a:spcPts val="0"/>
              </a:spcBef>
              <a:spcAft>
                <a:spcPts val="0"/>
              </a:spcAft>
              <a:buSzPts val="1800"/>
              <a:buNone/>
            </a:pPr>
            <a:r>
              <a:rPr lang="en-US" sz="1900" b="1" i="1" dirty="0">
                <a:latin typeface="Aptos" panose="020B0004020202020204" pitchFamily="34" charset="0"/>
                <a:sym typeface="Arial"/>
              </a:rPr>
              <a:t>Registration is required.</a:t>
            </a:r>
            <a:r>
              <a:rPr lang="en-US" sz="1900" dirty="0">
                <a:latin typeface="Aptos" panose="020B0004020202020204" pitchFamily="34" charset="0"/>
                <a:sym typeface="Arial"/>
              </a:rPr>
              <a:t>       </a:t>
            </a:r>
          </a:p>
        </p:txBody>
      </p:sp>
      <p:pic>
        <p:nvPicPr>
          <p:cNvPr id="3074" name="Picture 2" descr="Rowan-Virtua School of Osteopathic Medicine hails graduates who endured and  thrived | Rowan Today | Rowan University">
            <a:extLst>
              <a:ext uri="{FF2B5EF4-FFF2-40B4-BE49-F238E27FC236}">
                <a16:creationId xmlns:a16="http://schemas.microsoft.com/office/drawing/2014/main" id="{26A5C392-BC21-37F9-7200-A03E6CDAF7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210" r="22268" b="2"/>
          <a:stretch/>
        </p:blipFill>
        <p:spPr bwMode="auto">
          <a:xfrm>
            <a:off x="5756743" y="2093976"/>
            <a:ext cx="2955798" cy="4096512"/>
          </a:xfrm>
          <a:prstGeom prst="rect">
            <a:avLst/>
          </a:prstGeom>
          <a:noFill/>
          <a:extLst>
            <a:ext uri="{909E8E84-426E-40DD-AFC4-6F175D3DCCD1}">
              <a14:hiddenFill xmlns:a14="http://schemas.microsoft.com/office/drawing/2010/main">
                <a:solidFill>
                  <a:srgbClr val="FFFFFF"/>
                </a:solidFill>
              </a14:hiddenFill>
            </a:ext>
          </a:extLst>
        </p:spPr>
      </p:pic>
      <p:sp>
        <p:nvSpPr>
          <p:cNvPr id="161" name="Google Shape;161;p12"/>
          <p:cNvSpPr txBox="1">
            <a:spLocks noGrp="1"/>
          </p:cNvSpPr>
          <p:nvPr>
            <p:ph type="ftr" idx="11"/>
          </p:nvPr>
        </p:nvSpPr>
        <p:spPr>
          <a:xfrm>
            <a:off x="3028950" y="6356350"/>
            <a:ext cx="3086100" cy="365125"/>
          </a:xfrm>
          <a:prstGeom prst="rect">
            <a:avLst/>
          </a:prstGeom>
        </p:spPr>
        <p:txBody>
          <a:bodyPr spcFirstLastPara="1" lIns="0" tIns="0" rIns="0" bIns="0" anchorCtr="0">
            <a:normAutofit/>
          </a:bodyPr>
          <a:lstStyle/>
          <a:p>
            <a:pPr marL="0" lvl="0" indent="0" rtl="0">
              <a:spcBef>
                <a:spcPts val="0"/>
              </a:spcBef>
              <a:spcAft>
                <a:spcPts val="600"/>
              </a:spcAft>
              <a:buSzPts val="1400"/>
              <a:buNone/>
            </a:pPr>
            <a:r>
              <a:rPr lang="en-US">
                <a:latin typeface="+mn-lt"/>
              </a:rPr>
              <a:t>www.rowan.edu/commencement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81436A4E-5E96-36EA-25E0-AE65F4D932DC}"/>
              </a:ext>
            </a:extLst>
          </p:cNvPr>
          <p:cNvSpPr>
            <a:spLocks noGrp="1"/>
          </p:cNvSpPr>
          <p:nvPr>
            <p:ph type="subTitle" idx="1"/>
          </p:nvPr>
        </p:nvSpPr>
        <p:spPr>
          <a:xfrm>
            <a:off x="4572000" y="998630"/>
            <a:ext cx="4291343" cy="5067192"/>
          </a:xfrm>
        </p:spPr>
        <p:txBody>
          <a:bodyPr>
            <a:normAutofit/>
          </a:bodyPr>
          <a:lstStyle/>
          <a:p>
            <a:pPr marL="91440" marR="0" lvl="0" indent="0" defTabSz="914400" rtl="0" eaLnBrk="1" fontAlgn="auto" latinLnBrk="0" hangingPunct="1">
              <a:lnSpc>
                <a:spcPct val="90000"/>
              </a:lnSpc>
              <a:spcBef>
                <a:spcPts val="0"/>
              </a:spcBef>
              <a:spcAft>
                <a:spcPts val="0"/>
              </a:spcAft>
              <a:buClr>
                <a:srgbClr val="3B1808"/>
              </a:buClr>
              <a:buSzPts val="2400"/>
              <a:buFont typeface="Arial"/>
              <a:buNone/>
              <a:tabLst/>
              <a:defRPr/>
            </a:pPr>
            <a:r>
              <a:rPr lang="en-US" sz="2000" b="1" dirty="0">
                <a:latin typeface="Aptos" panose="020B0004020202020204" pitchFamily="34" charset="0"/>
              </a:rPr>
              <a:t>School of Graduate Studies Hooding Ceremony &amp; Reception</a:t>
            </a:r>
            <a:endParaRPr kumimoji="0" lang="en-US" sz="2000" b="1" i="0" strike="noStrike" kern="0" cap="none" spc="0" normalizeH="0" baseline="0" noProof="0" dirty="0">
              <a:ln>
                <a:noFill/>
              </a:ln>
              <a:effectLst/>
              <a:uLnTx/>
              <a:uFillTx/>
              <a:latin typeface="Aptos" panose="020B0004020202020204" pitchFamily="34" charset="0"/>
              <a:sym typeface="Arial"/>
            </a:endParaRPr>
          </a:p>
          <a:p>
            <a:pPr marL="91440" marR="0" lvl="0" indent="0" defTabSz="914400" rtl="0" eaLnBrk="1" fontAlgn="auto" latinLnBrk="0" hangingPunct="1">
              <a:lnSpc>
                <a:spcPct val="90000"/>
              </a:lnSpc>
              <a:spcBef>
                <a:spcPts val="0"/>
              </a:spcBef>
              <a:spcAft>
                <a:spcPts val="0"/>
              </a:spcAft>
              <a:buClr>
                <a:srgbClr val="3B1808"/>
              </a:buClr>
              <a:buSzPts val="2400"/>
              <a:buFont typeface="Arial"/>
              <a:buNone/>
              <a:tabLst/>
              <a:defRPr/>
            </a:pPr>
            <a:r>
              <a:rPr lang="en-US" sz="2000" b="1" i="1" dirty="0">
                <a:latin typeface="Aptos" panose="020B0004020202020204" pitchFamily="34" charset="0"/>
              </a:rPr>
              <a:t>Esbjornson Gymnasium</a:t>
            </a:r>
            <a:br>
              <a:rPr lang="en-US" sz="2000" b="1" i="1" dirty="0">
                <a:latin typeface="Aptos" panose="020B0004020202020204" pitchFamily="34" charset="0"/>
              </a:rPr>
            </a:br>
            <a:r>
              <a:rPr lang="en-US" sz="2000" b="1" i="1" dirty="0">
                <a:latin typeface="Aptos" panose="020B0004020202020204" pitchFamily="34" charset="0"/>
              </a:rPr>
              <a:t>Friday, May 9, 2025</a:t>
            </a:r>
            <a:br>
              <a:rPr lang="en-US" sz="2000" b="1" i="1" dirty="0">
                <a:latin typeface="Aptos" panose="020B0004020202020204" pitchFamily="34" charset="0"/>
              </a:rPr>
            </a:br>
            <a:r>
              <a:rPr lang="en-US" sz="2000" b="1" i="1" dirty="0">
                <a:latin typeface="Aptos" panose="020B0004020202020204" pitchFamily="34" charset="0"/>
              </a:rPr>
              <a:t>3 p.m.</a:t>
            </a:r>
            <a:endParaRPr kumimoji="0" lang="en-US" sz="2000" b="1" i="1" u="none" strike="noStrike" kern="0" cap="none" spc="0" normalizeH="0" baseline="0" noProof="0" dirty="0">
              <a:ln>
                <a:noFill/>
              </a:ln>
              <a:effectLst/>
              <a:uLnTx/>
              <a:uFillTx/>
              <a:latin typeface="Aptos" panose="020B0004020202020204" pitchFamily="34" charset="0"/>
              <a:sym typeface="Arial"/>
            </a:endParaRPr>
          </a:p>
          <a:p>
            <a:pPr marL="552450" marR="0" lvl="0" indent="0" defTabSz="914400" rtl="0" eaLnBrk="1" fontAlgn="auto" latinLnBrk="0" hangingPunct="1">
              <a:lnSpc>
                <a:spcPct val="90000"/>
              </a:lnSpc>
              <a:spcBef>
                <a:spcPts val="400"/>
              </a:spcBef>
              <a:spcAft>
                <a:spcPts val="0"/>
              </a:spcAft>
              <a:buClr>
                <a:srgbClr val="7F5111"/>
              </a:buClr>
              <a:buSzPts val="2100"/>
              <a:tabLst/>
              <a:defRPr/>
            </a:pPr>
            <a:endParaRPr lang="en-US" sz="800" dirty="0">
              <a:latin typeface="Aptos" panose="020B0004020202020204" pitchFamily="34" charset="0"/>
            </a:endParaRPr>
          </a:p>
          <a:p>
            <a:pPr marL="914400" marR="0" lvl="0" indent="-361950" algn="l" defTabSz="914400" rtl="0" eaLnBrk="1" fontAlgn="auto" latinLnBrk="0" hangingPunct="1">
              <a:lnSpc>
                <a:spcPct val="90000"/>
              </a:lnSpc>
              <a:spcBef>
                <a:spcPts val="400"/>
              </a:spcBef>
              <a:spcAft>
                <a:spcPts val="0"/>
              </a:spcAft>
              <a:buClr>
                <a:srgbClr val="7F5111"/>
              </a:buClr>
              <a:buSzPts val="2100"/>
              <a:buFont typeface="Arial"/>
              <a:buChar char="●"/>
              <a:tabLst/>
              <a:defRPr/>
            </a:pPr>
            <a:r>
              <a:rPr lang="en-US" sz="1500" dirty="0">
                <a:highlight>
                  <a:srgbClr val="FFFFFF"/>
                </a:highlight>
                <a:latin typeface="Aptos" panose="020B0004020202020204" pitchFamily="34" charset="0"/>
              </a:rPr>
              <a:t>Ed.D., Ed.S., and Ph.D. graduates </a:t>
            </a:r>
            <a:r>
              <a:rPr lang="en-US" sz="1500" b="0" i="0" dirty="0">
                <a:effectLst/>
                <a:latin typeface="Aptos" panose="020B0004020202020204" pitchFamily="34" charset="0"/>
              </a:rPr>
              <a:t>come to the stage accompanied by their dissertation advisor to be hooded.</a:t>
            </a:r>
            <a:endParaRPr kumimoji="0" lang="en-US" sz="1500" b="0" i="0" u="none" strike="noStrike" kern="0" cap="none" spc="0" normalizeH="0" baseline="0" noProof="0" dirty="0">
              <a:ln>
                <a:noFill/>
              </a:ln>
              <a:effectLst/>
              <a:highlight>
                <a:srgbClr val="FFFFFF"/>
              </a:highlight>
              <a:uLnTx/>
              <a:uFillTx/>
              <a:latin typeface="Aptos" panose="020B0004020202020204" pitchFamily="34" charset="0"/>
              <a:sym typeface="Arial"/>
            </a:endParaRPr>
          </a:p>
          <a:p>
            <a:pPr marL="914400" marR="0" lvl="0" indent="-361950" algn="l" defTabSz="914400" rtl="0" eaLnBrk="1" fontAlgn="auto" latinLnBrk="0" hangingPunct="1">
              <a:lnSpc>
                <a:spcPct val="90000"/>
              </a:lnSpc>
              <a:spcBef>
                <a:spcPts val="400"/>
              </a:spcBef>
              <a:spcAft>
                <a:spcPts val="0"/>
              </a:spcAft>
              <a:buClr>
                <a:srgbClr val="7F5111"/>
              </a:buClr>
              <a:buSzPts val="2100"/>
              <a:buFont typeface="Arial"/>
              <a:buChar char="●"/>
              <a:tabLst/>
              <a:defRPr/>
            </a:pPr>
            <a:r>
              <a:rPr lang="en-US" sz="1500" b="0" i="0" dirty="0">
                <a:effectLst/>
                <a:latin typeface="Aptos" panose="020B0004020202020204" pitchFamily="34" charset="0"/>
              </a:rPr>
              <a:t>All are invited to a reception directly following the ceremony. </a:t>
            </a:r>
            <a:endParaRPr lang="en-US" sz="1500" dirty="0">
              <a:latin typeface="Aptos" panose="020B0004020202020204" pitchFamily="34" charset="0"/>
            </a:endParaRPr>
          </a:p>
          <a:p>
            <a:pPr marL="914400" marR="0" lvl="0" indent="-361950" algn="l" defTabSz="914400" rtl="0" eaLnBrk="1" fontAlgn="auto" latinLnBrk="0" hangingPunct="1">
              <a:lnSpc>
                <a:spcPct val="90000"/>
              </a:lnSpc>
              <a:spcBef>
                <a:spcPts val="400"/>
              </a:spcBef>
              <a:spcAft>
                <a:spcPts val="0"/>
              </a:spcAft>
              <a:buClr>
                <a:srgbClr val="7F5111"/>
              </a:buClr>
              <a:buSzPts val="2100"/>
              <a:buFont typeface="Arial"/>
              <a:buChar char="●"/>
              <a:tabLst/>
              <a:defRPr/>
            </a:pPr>
            <a:r>
              <a:rPr lang="en-US" sz="1500" dirty="0">
                <a:highlight>
                  <a:srgbClr val="FFFFFF"/>
                </a:highlight>
                <a:latin typeface="Aptos" panose="020B0004020202020204" pitchFamily="34" charset="0"/>
              </a:rPr>
              <a:t>Doors</a:t>
            </a:r>
            <a:r>
              <a:rPr kumimoji="0" lang="en-US" sz="1500" b="0" i="0" u="none" strike="noStrike" kern="0" cap="none" spc="0" normalizeH="0" baseline="0" noProof="0" dirty="0">
                <a:ln>
                  <a:noFill/>
                </a:ln>
                <a:effectLst/>
                <a:highlight>
                  <a:srgbClr val="FFFFFF"/>
                </a:highlight>
                <a:uLnTx/>
                <a:uFillTx/>
                <a:latin typeface="Aptos" panose="020B0004020202020204" pitchFamily="34" charset="0"/>
                <a:sym typeface="Arial"/>
              </a:rPr>
              <a:t> open at 2 p.m. </a:t>
            </a:r>
          </a:p>
          <a:p>
            <a:pPr marL="914400" marR="0" lvl="0" indent="-361950" algn="l" defTabSz="914400" rtl="0" eaLnBrk="1" fontAlgn="auto" latinLnBrk="0" hangingPunct="1">
              <a:lnSpc>
                <a:spcPct val="90000"/>
              </a:lnSpc>
              <a:spcBef>
                <a:spcPts val="400"/>
              </a:spcBef>
              <a:spcAft>
                <a:spcPts val="0"/>
              </a:spcAft>
              <a:buClr>
                <a:srgbClr val="7F5111"/>
              </a:buClr>
              <a:buSzPts val="2100"/>
              <a:buFont typeface="Arial"/>
              <a:buChar char="●"/>
              <a:tabLst/>
              <a:defRPr/>
            </a:pPr>
            <a:endParaRPr kumimoji="0" lang="en-US" sz="1500" b="0" i="0" u="none" strike="noStrike" kern="0" cap="none" spc="0" normalizeH="0" baseline="0" noProof="0" dirty="0">
              <a:ln>
                <a:noFill/>
              </a:ln>
              <a:effectLst/>
              <a:highlight>
                <a:srgbClr val="FFFFFF"/>
              </a:highlight>
              <a:uLnTx/>
              <a:uFillTx/>
              <a:latin typeface="Aptos" panose="020B0004020202020204" pitchFamily="34" charset="0"/>
              <a:sym typeface="Arial"/>
            </a:endParaRPr>
          </a:p>
          <a:p>
            <a:pPr marL="552450" marR="0" lvl="0" indent="0" algn="l" defTabSz="914400" rtl="0" eaLnBrk="1" fontAlgn="auto" latinLnBrk="0" hangingPunct="1">
              <a:lnSpc>
                <a:spcPct val="90000"/>
              </a:lnSpc>
              <a:spcBef>
                <a:spcPts val="400"/>
              </a:spcBef>
              <a:spcAft>
                <a:spcPts val="0"/>
              </a:spcAft>
              <a:buClr>
                <a:srgbClr val="7F5111"/>
              </a:buClr>
              <a:buSzPts val="2100"/>
              <a:tabLst/>
              <a:defRPr/>
            </a:pPr>
            <a:r>
              <a:rPr lang="en-US" sz="1500" b="0" i="1" dirty="0">
                <a:effectLst/>
                <a:latin typeface="Aptos" panose="020B0004020202020204" pitchFamily="34" charset="0"/>
              </a:rPr>
              <a:t>All M.D. and D.O. graduates will be hooded at their college ceremony</a:t>
            </a:r>
            <a:r>
              <a:rPr lang="en-US" sz="800" b="0" i="1" dirty="0">
                <a:effectLst/>
                <a:latin typeface="Aptos" panose="020B0004020202020204" pitchFamily="34" charset="0"/>
              </a:rPr>
              <a:t>.</a:t>
            </a:r>
            <a:endParaRPr kumimoji="0" lang="en-US" sz="800" b="0" i="1" u="none" strike="noStrike" kern="0" cap="none" spc="0" normalizeH="0" baseline="0" noProof="0" dirty="0">
              <a:ln>
                <a:noFill/>
              </a:ln>
              <a:effectLst/>
              <a:highlight>
                <a:srgbClr val="FFFFFF"/>
              </a:highlight>
              <a:uLnTx/>
              <a:uFillTx/>
              <a:latin typeface="Aptos" panose="020B0004020202020204" pitchFamily="34" charset="0"/>
              <a:sym typeface="Arial"/>
            </a:endParaRPr>
          </a:p>
          <a:p>
            <a:pPr>
              <a:lnSpc>
                <a:spcPct val="90000"/>
              </a:lnSpc>
            </a:pPr>
            <a:endParaRPr lang="en-US" sz="800" dirty="0"/>
          </a:p>
        </p:txBody>
      </p:sp>
      <p:sp>
        <p:nvSpPr>
          <p:cNvPr id="4105" name="Freeform: Shape 410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1"/>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07" name="Freeform: Shape 4106">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61789" y="0"/>
            <a:ext cx="1303050"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4109" name="Freeform: Shape 4108">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1" name="Freeform: Shape 411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113" name="Freeform: Shape 411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73320" y="5717906"/>
            <a:ext cx="1328707"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098" name="Picture 2" descr="Marking its rapid rise, Rowan hosts first Hooding Ceremony | Rowan Today | Rowan  University">
            <a:extLst>
              <a:ext uri="{FF2B5EF4-FFF2-40B4-BE49-F238E27FC236}">
                <a16:creationId xmlns:a16="http://schemas.microsoft.com/office/drawing/2014/main" id="{A92BB23A-23E1-1406-1D8A-7B21642EF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4936" r="25876" b="-1"/>
          <a:stretch/>
        </p:blipFill>
        <p:spPr bwMode="auto">
          <a:xfrm>
            <a:off x="473880" y="598720"/>
            <a:ext cx="3883686"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4115" name="Freeform: Shape 4114">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390384" y="6258756"/>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Google Shape;252;p25">
            <a:extLst>
              <a:ext uri="{FF2B5EF4-FFF2-40B4-BE49-F238E27FC236}">
                <a16:creationId xmlns:a16="http://schemas.microsoft.com/office/drawing/2014/main" id="{492D58AE-3A99-6D36-ADFC-E649E69D98CF}"/>
              </a:ext>
            </a:extLst>
          </p:cNvPr>
          <p:cNvSpPr txBox="1">
            <a:spLocks noGrp="1"/>
          </p:cNvSpPr>
          <p:nvPr>
            <p:ph type="ftr" idx="11"/>
          </p:nvPr>
        </p:nvSpPr>
        <p:spPr>
          <a:xfrm>
            <a:off x="4646037" y="6356350"/>
            <a:ext cx="2854261" cy="365125"/>
          </a:xfrm>
          <a:prstGeom prst="rect">
            <a:avLst/>
          </a:prstGeom>
        </p:spPr>
        <p:txBody>
          <a:bodyPr spcFirstLastPara="1" lIns="0" tIns="0" rIns="0" bIns="0" anchorCtr="0">
            <a:normAutofit/>
          </a:bodyPr>
          <a:lstStyle/>
          <a:p>
            <a:pPr marL="0" lvl="0" indent="0" algn="l" rtl="0">
              <a:spcBef>
                <a:spcPts val="0"/>
              </a:spcBef>
              <a:spcAft>
                <a:spcPts val="600"/>
              </a:spcAft>
              <a:buSzPts val="1400"/>
              <a:buNone/>
            </a:pPr>
            <a:r>
              <a:rPr lang="en-US" i="1"/>
              <a:t>www.rowan.edu/commencement</a:t>
            </a:r>
          </a:p>
        </p:txBody>
      </p:sp>
    </p:spTree>
    <p:extLst>
      <p:ext uri="{BB962C8B-B14F-4D97-AF65-F5344CB8AC3E}">
        <p14:creationId xmlns:p14="http://schemas.microsoft.com/office/powerpoint/2010/main" val="3197654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5"/>
          <p:cNvSpPr txBox="1">
            <a:spLocks noGrp="1"/>
          </p:cNvSpPr>
          <p:nvPr>
            <p:ph type="title"/>
          </p:nvPr>
        </p:nvSpPr>
        <p:spPr>
          <a:xfrm>
            <a:off x="266700" y="187525"/>
            <a:ext cx="8610600" cy="609600"/>
          </a:xfrm>
          <a:prstGeom prst="rect">
            <a:avLst/>
          </a:prstGeom>
          <a:noFill/>
          <a:ln>
            <a:noFill/>
          </a:ln>
        </p:spPr>
        <p:txBody>
          <a:bodyPr spcFirstLastPara="1" wrap="square" lIns="0" tIns="0" rIns="0" bIns="0" anchor="t" anchorCtr="0">
            <a:noAutofit/>
          </a:bodyPr>
          <a:lstStyle/>
          <a:p>
            <a:pPr marL="68580" lvl="0" indent="0" algn="l" rtl="0">
              <a:lnSpc>
                <a:spcPct val="100000"/>
              </a:lnSpc>
              <a:spcBef>
                <a:spcPts val="0"/>
              </a:spcBef>
              <a:spcAft>
                <a:spcPts val="0"/>
              </a:spcAft>
              <a:buClr>
                <a:schemeClr val="dk1"/>
              </a:buClr>
              <a:buSzPts val="2250"/>
              <a:buFont typeface="Arial"/>
              <a:buNone/>
            </a:pPr>
            <a:r>
              <a:rPr lang="en-US" sz="3000" b="1" dirty="0">
                <a:solidFill>
                  <a:schemeClr val="bg2">
                    <a:lumMod val="90000"/>
                    <a:lumOff val="10000"/>
                  </a:schemeClr>
                </a:solidFill>
                <a:latin typeface="Aptos" panose="020B0004020202020204" pitchFamily="34" charset="0"/>
                <a:ea typeface="Arial"/>
                <a:cs typeface="Arial"/>
                <a:sym typeface="Arial"/>
              </a:rPr>
              <a:t>University Ceremony &amp; Celebration</a:t>
            </a:r>
            <a:endParaRPr sz="3000" dirty="0">
              <a:solidFill>
                <a:schemeClr val="bg2">
                  <a:lumMod val="90000"/>
                  <a:lumOff val="10000"/>
                </a:schemeClr>
              </a:solidFill>
              <a:latin typeface="Aptos" panose="020B0004020202020204" pitchFamily="34" charset="0"/>
              <a:ea typeface="Arial"/>
              <a:cs typeface="Arial"/>
              <a:sym typeface="Arial"/>
            </a:endParaRPr>
          </a:p>
          <a:p>
            <a:pPr marL="68580" lvl="0" indent="0" algn="l" rtl="0">
              <a:lnSpc>
                <a:spcPct val="100000"/>
              </a:lnSpc>
              <a:spcBef>
                <a:spcPts val="450"/>
              </a:spcBef>
              <a:spcAft>
                <a:spcPts val="0"/>
              </a:spcAft>
              <a:buClr>
                <a:schemeClr val="dk1"/>
              </a:buClr>
              <a:buSzPts val="2250"/>
              <a:buFont typeface="Arial"/>
              <a:buNone/>
            </a:pPr>
            <a:r>
              <a:rPr lang="en-US" sz="1800" b="1" i="1" dirty="0">
                <a:solidFill>
                  <a:schemeClr val="bg2">
                    <a:lumMod val="90000"/>
                    <a:lumOff val="10000"/>
                  </a:schemeClr>
                </a:solidFill>
                <a:latin typeface="Aptos" panose="020B0004020202020204" pitchFamily="34" charset="0"/>
                <a:ea typeface="Arial"/>
                <a:cs typeface="Arial"/>
                <a:sym typeface="Arial"/>
              </a:rPr>
              <a:t>Wackar Stadium, Saturday, May 10, 2025 – 10 a.m. </a:t>
            </a:r>
            <a:endParaRPr sz="1800" b="1" i="1" u="sng" dirty="0">
              <a:solidFill>
                <a:schemeClr val="bg2">
                  <a:lumMod val="90000"/>
                  <a:lumOff val="10000"/>
                </a:schemeClr>
              </a:solidFill>
              <a:latin typeface="Aptos" panose="020B0004020202020204" pitchFamily="34" charset="0"/>
              <a:ea typeface="Arial"/>
              <a:cs typeface="Arial"/>
              <a:sym typeface="Arial"/>
            </a:endParaRPr>
          </a:p>
        </p:txBody>
      </p:sp>
      <p:sp>
        <p:nvSpPr>
          <p:cNvPr id="168" name="Google Shape;168;p15"/>
          <p:cNvSpPr txBox="1">
            <a:spLocks noGrp="1"/>
          </p:cNvSpPr>
          <p:nvPr>
            <p:ph type="body" idx="1"/>
          </p:nvPr>
        </p:nvSpPr>
        <p:spPr>
          <a:xfrm>
            <a:off x="375781" y="1229450"/>
            <a:ext cx="4065300" cy="2547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800" b="1" i="1" u="sng" dirty="0">
                <a:solidFill>
                  <a:schemeClr val="bg2">
                    <a:lumMod val="90000"/>
                    <a:lumOff val="10000"/>
                  </a:schemeClr>
                </a:solidFill>
                <a:latin typeface="Aptos" panose="020B0004020202020204" pitchFamily="34" charset="0"/>
                <a:sym typeface="Arial"/>
              </a:rPr>
              <a:t>The Ceremony</a:t>
            </a:r>
            <a:endParaRPr sz="1800" b="1" i="1" u="sng" dirty="0">
              <a:solidFill>
                <a:schemeClr val="bg2">
                  <a:lumMod val="90000"/>
                  <a:lumOff val="10000"/>
                </a:schemeClr>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i="1" dirty="0">
                <a:solidFill>
                  <a:schemeClr val="bg2">
                    <a:lumMod val="90000"/>
                    <a:lumOff val="10000"/>
                  </a:schemeClr>
                </a:solidFill>
                <a:latin typeface="Aptos" panose="020B0004020202020204" pitchFamily="34" charset="0"/>
                <a:sym typeface="Arial"/>
              </a:rPr>
              <a:t>Approximately 1.5  hours</a:t>
            </a:r>
            <a:endParaRPr sz="1800" i="1" dirty="0">
              <a:solidFill>
                <a:schemeClr val="bg2">
                  <a:lumMod val="90000"/>
                  <a:lumOff val="10000"/>
                </a:schemeClr>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bg2">
                    <a:lumMod val="90000"/>
                    <a:lumOff val="10000"/>
                  </a:schemeClr>
                </a:solidFill>
                <a:latin typeface="Aptos" panose="020B0004020202020204" pitchFamily="34" charset="0"/>
                <a:sym typeface="Arial"/>
              </a:rPr>
              <a:t>President Houshmand’s address</a:t>
            </a:r>
            <a:endParaRPr sz="1800" dirty="0">
              <a:solidFill>
                <a:schemeClr val="bg2">
                  <a:lumMod val="90000"/>
                  <a:lumOff val="10000"/>
                </a:schemeClr>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bg2">
                    <a:lumMod val="90000"/>
                    <a:lumOff val="10000"/>
                  </a:schemeClr>
                </a:solidFill>
                <a:latin typeface="Aptos" panose="020B0004020202020204" pitchFamily="34" charset="0"/>
                <a:sym typeface="Arial"/>
              </a:rPr>
              <a:t>Ceremonial conferral of degrees</a:t>
            </a:r>
            <a:endParaRPr sz="1800" dirty="0">
              <a:solidFill>
                <a:schemeClr val="bg2">
                  <a:lumMod val="90000"/>
                  <a:lumOff val="10000"/>
                </a:schemeClr>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bg2">
                    <a:lumMod val="90000"/>
                    <a:lumOff val="10000"/>
                  </a:schemeClr>
                </a:solidFill>
                <a:latin typeface="Aptos" panose="020B0004020202020204" pitchFamily="34" charset="0"/>
              </a:rPr>
              <a:t>Chris </a:t>
            </a:r>
            <a:r>
              <a:rPr lang="en-US" sz="1800" dirty="0" err="1">
                <a:solidFill>
                  <a:schemeClr val="bg2">
                    <a:lumMod val="90000"/>
                    <a:lumOff val="10000"/>
                  </a:schemeClr>
                </a:solidFill>
                <a:latin typeface="Aptos" panose="020B0004020202020204" pitchFamily="34" charset="0"/>
              </a:rPr>
              <a:t>Gheysens</a:t>
            </a:r>
            <a:r>
              <a:rPr lang="en-US" sz="1800" dirty="0">
                <a:solidFill>
                  <a:schemeClr val="bg2">
                    <a:lumMod val="90000"/>
                    <a:lumOff val="10000"/>
                  </a:schemeClr>
                </a:solidFill>
                <a:latin typeface="Aptos" panose="020B0004020202020204" pitchFamily="34" charset="0"/>
              </a:rPr>
              <a:t>, CEO of Wawa to deliver commencement address</a:t>
            </a:r>
            <a:endParaRPr sz="1800" dirty="0">
              <a:solidFill>
                <a:schemeClr val="bg2">
                  <a:lumMod val="90000"/>
                  <a:lumOff val="10000"/>
                </a:schemeClr>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bg2">
                    <a:lumMod val="90000"/>
                    <a:lumOff val="10000"/>
                  </a:schemeClr>
                </a:solidFill>
                <a:latin typeface="Aptos" panose="020B0004020202020204" pitchFamily="34" charset="0"/>
                <a:sym typeface="Arial"/>
              </a:rPr>
              <a:t>Exciting surprises and more!</a:t>
            </a:r>
            <a:endParaRPr sz="1800" dirty="0">
              <a:solidFill>
                <a:schemeClr val="bg2">
                  <a:lumMod val="90000"/>
                  <a:lumOff val="10000"/>
                </a:schemeClr>
              </a:solidFill>
              <a:latin typeface="Aptos" panose="020B0004020202020204" pitchFamily="34" charset="0"/>
              <a:sym typeface="Arial"/>
            </a:endParaRPr>
          </a:p>
          <a:p>
            <a:pPr marL="0" lvl="0" indent="0" algn="l" rtl="0">
              <a:lnSpc>
                <a:spcPct val="100000"/>
              </a:lnSpc>
              <a:spcBef>
                <a:spcPts val="400"/>
              </a:spcBef>
              <a:spcAft>
                <a:spcPts val="0"/>
              </a:spcAft>
              <a:buSzPts val="1800"/>
              <a:buNone/>
            </a:pPr>
            <a:endParaRPr sz="1600" dirty="0"/>
          </a:p>
          <a:p>
            <a:pPr marL="0" lvl="0" indent="0" algn="l" rtl="0">
              <a:lnSpc>
                <a:spcPct val="100000"/>
              </a:lnSpc>
              <a:spcBef>
                <a:spcPts val="400"/>
              </a:spcBef>
              <a:spcAft>
                <a:spcPts val="0"/>
              </a:spcAft>
              <a:buSzPts val="1800"/>
              <a:buNone/>
            </a:pPr>
            <a:endParaRPr sz="2000" dirty="0"/>
          </a:p>
        </p:txBody>
      </p:sp>
      <p:sp>
        <p:nvSpPr>
          <p:cNvPr id="169" name="Google Shape;169;p1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171" name="Google Shape;171;p15"/>
          <p:cNvSpPr txBox="1"/>
          <p:nvPr/>
        </p:nvSpPr>
        <p:spPr>
          <a:xfrm>
            <a:off x="4332000" y="1113577"/>
            <a:ext cx="5257800" cy="217864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buClr>
                <a:srgbClr val="000000"/>
              </a:buClr>
              <a:buSzPts val="1800"/>
              <a:buFont typeface="Arial"/>
              <a:buNone/>
            </a:pPr>
            <a:r>
              <a:rPr lang="en-US" sz="1800" b="1" i="1" u="sng" strike="noStrike" cap="none" dirty="0">
                <a:solidFill>
                  <a:schemeClr val="bg2">
                    <a:lumMod val="90000"/>
                    <a:lumOff val="10000"/>
                  </a:schemeClr>
                </a:solidFill>
                <a:latin typeface="Aptos" panose="020B0004020202020204" pitchFamily="34" charset="0"/>
                <a:sym typeface="Arial"/>
              </a:rPr>
              <a:t>The Celebration</a:t>
            </a:r>
            <a:r>
              <a:rPr lang="en-US" sz="1800" b="0" i="1" u="sng" strike="noStrike" cap="none" dirty="0">
                <a:solidFill>
                  <a:schemeClr val="bg2">
                    <a:lumMod val="90000"/>
                    <a:lumOff val="10000"/>
                  </a:schemeClr>
                </a:solidFill>
                <a:latin typeface="Aptos" panose="020B0004020202020204" pitchFamily="34" charset="0"/>
                <a:sym typeface="Arial"/>
              </a:rPr>
              <a:t>   </a:t>
            </a:r>
            <a:endParaRPr sz="1800" b="0" i="1" u="sng" strike="noStrike" cap="none" dirty="0">
              <a:solidFill>
                <a:schemeClr val="bg2">
                  <a:lumMod val="90000"/>
                  <a:lumOff val="10000"/>
                </a:schemeClr>
              </a:solidFill>
              <a:latin typeface="Aptos" panose="020B0004020202020204" pitchFamily="34" charset="0"/>
              <a:sym typeface="Arial"/>
            </a:endParaRPr>
          </a:p>
          <a:p>
            <a:pPr marL="356616" marR="0" lvl="0" indent="-342900" algn="l" rtl="0">
              <a:buClr>
                <a:schemeClr val="lt2"/>
              </a:buClr>
              <a:buSzPts val="1800"/>
              <a:buFont typeface="Arial"/>
              <a:buChar char="●"/>
            </a:pPr>
            <a:r>
              <a:rPr lang="en-US" sz="1800" b="0" i="0" u="none" strike="noStrike" cap="none" dirty="0">
                <a:solidFill>
                  <a:schemeClr val="bg2">
                    <a:lumMod val="90000"/>
                    <a:lumOff val="10000"/>
                  </a:schemeClr>
                </a:solidFill>
                <a:latin typeface="Aptos" panose="020B0004020202020204" pitchFamily="34" charset="0"/>
                <a:sym typeface="Arial"/>
              </a:rPr>
              <a:t>Immediately following the ceremony</a:t>
            </a:r>
            <a:endParaRPr sz="1800" b="0" i="0" u="none" strike="noStrike" cap="none" dirty="0">
              <a:solidFill>
                <a:schemeClr val="bg2">
                  <a:lumMod val="90000"/>
                  <a:lumOff val="10000"/>
                </a:schemeClr>
              </a:solidFill>
              <a:latin typeface="Aptos" panose="020B0004020202020204" pitchFamily="34" charset="0"/>
              <a:sym typeface="Arial"/>
            </a:endParaRPr>
          </a:p>
          <a:p>
            <a:pPr marL="356616" marR="0" lvl="0" indent="-342900" algn="l" rtl="0">
              <a:buClr>
                <a:schemeClr val="lt2"/>
              </a:buClr>
              <a:buSzPts val="1800"/>
              <a:buFont typeface="Arial"/>
              <a:buChar char="●"/>
            </a:pPr>
            <a:r>
              <a:rPr lang="en-US" sz="1800" b="0" i="0" u="none" strike="noStrike" cap="none" dirty="0">
                <a:solidFill>
                  <a:schemeClr val="bg2">
                    <a:lumMod val="90000"/>
                    <a:lumOff val="10000"/>
                  </a:schemeClr>
                </a:solidFill>
                <a:latin typeface="Aptos" panose="020B0004020202020204" pitchFamily="34" charset="0"/>
                <a:sym typeface="Arial"/>
              </a:rPr>
              <a:t>Complimentary light bites</a:t>
            </a:r>
            <a:endParaRPr sz="1800" b="0" i="0" u="none" strike="noStrike" cap="none" dirty="0">
              <a:solidFill>
                <a:schemeClr val="bg2">
                  <a:lumMod val="90000"/>
                  <a:lumOff val="10000"/>
                </a:schemeClr>
              </a:solidFill>
              <a:latin typeface="Aptos" panose="020B0004020202020204" pitchFamily="34" charset="0"/>
              <a:sym typeface="Arial"/>
            </a:endParaRPr>
          </a:p>
          <a:p>
            <a:pPr marL="356616" marR="0" lvl="0" indent="-342900" algn="l" rtl="0">
              <a:buClr>
                <a:schemeClr val="lt2"/>
              </a:buClr>
              <a:buSzPts val="1800"/>
              <a:buFont typeface="Arial"/>
              <a:buChar char="●"/>
            </a:pPr>
            <a:r>
              <a:rPr lang="en-US" sz="1800" b="0" i="0" u="none" strike="noStrike" cap="none" dirty="0">
                <a:solidFill>
                  <a:schemeClr val="bg2">
                    <a:lumMod val="90000"/>
                    <a:lumOff val="10000"/>
                  </a:schemeClr>
                </a:solidFill>
                <a:latin typeface="Aptos" panose="020B0004020202020204" pitchFamily="34" charset="0"/>
                <a:sym typeface="Arial"/>
              </a:rPr>
              <a:t>Celebratory music</a:t>
            </a:r>
            <a:endParaRPr sz="1800" b="0" i="0" u="none" strike="noStrike" cap="none" dirty="0">
              <a:solidFill>
                <a:schemeClr val="bg2">
                  <a:lumMod val="90000"/>
                  <a:lumOff val="10000"/>
                </a:schemeClr>
              </a:solidFill>
              <a:latin typeface="Aptos" panose="020B0004020202020204" pitchFamily="34" charset="0"/>
              <a:sym typeface="Arial"/>
            </a:endParaRPr>
          </a:p>
          <a:p>
            <a:pPr marL="356616" marR="0" lvl="0" indent="-342900" algn="l" rtl="0">
              <a:buClr>
                <a:schemeClr val="lt2"/>
              </a:buClr>
              <a:buSzPts val="1800"/>
              <a:buFont typeface="Arial"/>
              <a:buChar char="●"/>
            </a:pPr>
            <a:r>
              <a:rPr lang="en-US" sz="1800" b="0" i="0" u="none" strike="noStrike" cap="none" dirty="0">
                <a:solidFill>
                  <a:schemeClr val="bg2">
                    <a:lumMod val="90000"/>
                    <a:lumOff val="10000"/>
                  </a:schemeClr>
                </a:solidFill>
                <a:latin typeface="Aptos" panose="020B0004020202020204" pitchFamily="34" charset="0"/>
                <a:sym typeface="Arial"/>
              </a:rPr>
              <a:t>Photo opportunities</a:t>
            </a:r>
            <a:endParaRPr sz="1800" b="0" i="0" u="none" strike="noStrike" cap="none" dirty="0">
              <a:solidFill>
                <a:schemeClr val="bg2">
                  <a:lumMod val="90000"/>
                  <a:lumOff val="10000"/>
                </a:schemeClr>
              </a:solidFill>
              <a:latin typeface="Aptos" panose="020B0004020202020204" pitchFamily="34" charset="0"/>
              <a:sym typeface="Arial"/>
            </a:endParaRPr>
          </a:p>
          <a:p>
            <a:pPr marL="356616" marR="0" lvl="0" indent="-342900" algn="l" rtl="0">
              <a:buClr>
                <a:schemeClr val="lt2"/>
              </a:buClr>
              <a:buSzPts val="1800"/>
              <a:buFont typeface="Arial"/>
              <a:buChar char="●"/>
            </a:pPr>
            <a:r>
              <a:rPr lang="en-US" sz="1800" b="0" i="0" u="none" strike="noStrike" cap="none" dirty="0">
                <a:solidFill>
                  <a:schemeClr val="bg2">
                    <a:lumMod val="90000"/>
                    <a:lumOff val="10000"/>
                  </a:schemeClr>
                </a:solidFill>
                <a:latin typeface="Aptos" panose="020B0004020202020204" pitchFamily="34" charset="0"/>
                <a:sym typeface="Arial"/>
              </a:rPr>
              <a:t>Beer &amp; wine garden (for a fee, with ID)</a:t>
            </a:r>
            <a:endParaRPr sz="1800" b="0" i="0" u="none" strike="noStrike" cap="none" dirty="0">
              <a:solidFill>
                <a:schemeClr val="bg2">
                  <a:lumMod val="90000"/>
                  <a:lumOff val="10000"/>
                </a:schemeClr>
              </a:solidFill>
              <a:latin typeface="Aptos" panose="020B0004020202020204" pitchFamily="34" charset="0"/>
              <a:sym typeface="Arial"/>
            </a:endParaRPr>
          </a:p>
        </p:txBody>
      </p:sp>
      <p:sp>
        <p:nvSpPr>
          <p:cNvPr id="172" name="Google Shape;172;p15"/>
          <p:cNvSpPr txBox="1"/>
          <p:nvPr/>
        </p:nvSpPr>
        <p:spPr>
          <a:xfrm>
            <a:off x="4390785" y="3653073"/>
            <a:ext cx="4659600" cy="201795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360"/>
              </a:spcBef>
              <a:spcAft>
                <a:spcPts val="0"/>
              </a:spcAft>
              <a:buClr>
                <a:srgbClr val="000000"/>
              </a:buClr>
              <a:buSzPts val="2400"/>
              <a:buFont typeface="Arial"/>
              <a:buNone/>
            </a:pPr>
            <a:r>
              <a:rPr lang="en-US" sz="1800" b="1" i="0" u="sng" strike="noStrike" cap="none" dirty="0">
                <a:solidFill>
                  <a:schemeClr val="bg2">
                    <a:lumMod val="90000"/>
                    <a:lumOff val="10000"/>
                  </a:schemeClr>
                </a:solidFill>
                <a:latin typeface="Aptos" panose="020B0004020202020204" pitchFamily="34" charset="0"/>
                <a:sym typeface="Arial"/>
              </a:rPr>
              <a:t>Details:</a:t>
            </a:r>
            <a:r>
              <a:rPr lang="en-US" sz="1800" b="0" i="0" u="sng" strike="noStrike" cap="none" dirty="0">
                <a:solidFill>
                  <a:schemeClr val="bg2">
                    <a:lumMod val="90000"/>
                    <a:lumOff val="10000"/>
                  </a:schemeClr>
                </a:solidFill>
                <a:latin typeface="Aptos" panose="020B0004020202020204" pitchFamily="34" charset="0"/>
                <a:sym typeface="Arial"/>
              </a:rPr>
              <a:t> </a:t>
            </a:r>
            <a:endParaRPr sz="1800" b="0" i="0" u="none" strike="noStrike" cap="none" dirty="0">
              <a:solidFill>
                <a:schemeClr val="bg2">
                  <a:lumMod val="90000"/>
                  <a:lumOff val="10000"/>
                </a:schemeClr>
              </a:solidFill>
              <a:latin typeface="Aptos" panose="020B0004020202020204" pitchFamily="34" charset="0"/>
              <a:sym typeface="Arial"/>
            </a:endParaRPr>
          </a:p>
          <a:p>
            <a:pPr marL="457200" marR="0" lvl="0" indent="-342900" algn="l" rtl="0">
              <a:lnSpc>
                <a:spcPct val="115000"/>
              </a:lnSpc>
              <a:spcBef>
                <a:spcPts val="0"/>
              </a:spcBef>
              <a:spcAft>
                <a:spcPts val="600"/>
              </a:spcAft>
              <a:buClr>
                <a:schemeClr val="lt2"/>
              </a:buClr>
              <a:buSzPts val="1800"/>
              <a:buFont typeface="Arial"/>
              <a:buChar char="●"/>
            </a:pPr>
            <a:r>
              <a:rPr lang="en-US" sz="1800" b="0" i="0" u="none" strike="noStrike" cap="none" dirty="0">
                <a:solidFill>
                  <a:schemeClr val="bg2">
                    <a:lumMod val="90000"/>
                    <a:lumOff val="10000"/>
                  </a:schemeClr>
                </a:solidFill>
                <a:latin typeface="Aptos" panose="020B0004020202020204" pitchFamily="34" charset="0"/>
                <a:sym typeface="Arial"/>
              </a:rPr>
              <a:t>All graduates receive 6 guest tickets</a:t>
            </a:r>
            <a:endParaRPr sz="1800" b="0" i="0" u="none" strike="noStrike" cap="none" dirty="0">
              <a:solidFill>
                <a:schemeClr val="bg2">
                  <a:lumMod val="90000"/>
                  <a:lumOff val="10000"/>
                </a:schemeClr>
              </a:solidFill>
              <a:latin typeface="Aptos" panose="020B0004020202020204" pitchFamily="34" charset="0"/>
              <a:sym typeface="Arial"/>
            </a:endParaRPr>
          </a:p>
          <a:p>
            <a:pPr marL="457200" marR="0" lvl="0" indent="-342900" algn="l" rtl="0">
              <a:lnSpc>
                <a:spcPct val="115000"/>
              </a:lnSpc>
              <a:spcBef>
                <a:spcPts val="0"/>
              </a:spcBef>
              <a:spcAft>
                <a:spcPts val="600"/>
              </a:spcAft>
              <a:buClr>
                <a:schemeClr val="lt2"/>
              </a:buClr>
              <a:buSzPts val="1800"/>
              <a:buFont typeface="Arial"/>
              <a:buChar char="●"/>
            </a:pPr>
            <a:r>
              <a:rPr lang="en-US" sz="1800" b="0" i="0" u="none" strike="noStrike" cap="none" dirty="0">
                <a:solidFill>
                  <a:schemeClr val="bg2">
                    <a:lumMod val="90000"/>
                    <a:lumOff val="10000"/>
                  </a:schemeClr>
                </a:solidFill>
                <a:latin typeface="Aptos" panose="020B0004020202020204" pitchFamily="34" charset="0"/>
                <a:sym typeface="Arial"/>
              </a:rPr>
              <a:t>Graduates and guests may arrive at </a:t>
            </a:r>
            <a:r>
              <a:rPr lang="en-US" sz="1800" dirty="0">
                <a:solidFill>
                  <a:schemeClr val="bg2">
                    <a:lumMod val="90000"/>
                    <a:lumOff val="10000"/>
                  </a:schemeClr>
                </a:solidFill>
                <a:latin typeface="Aptos" panose="020B0004020202020204" pitchFamily="34" charset="0"/>
              </a:rPr>
              <a:t>8:30 a.m.</a:t>
            </a:r>
            <a:r>
              <a:rPr lang="en-US" sz="1800" b="0" i="0" u="none" strike="noStrike" cap="none" dirty="0">
                <a:solidFill>
                  <a:schemeClr val="bg2">
                    <a:lumMod val="90000"/>
                    <a:lumOff val="10000"/>
                  </a:schemeClr>
                </a:solidFill>
                <a:latin typeface="Aptos" panose="020B0004020202020204" pitchFamily="34" charset="0"/>
                <a:sym typeface="Arial"/>
              </a:rPr>
              <a:t> </a:t>
            </a:r>
            <a:r>
              <a:rPr lang="en-US" sz="1800" dirty="0">
                <a:solidFill>
                  <a:schemeClr val="bg2">
                    <a:lumMod val="90000"/>
                    <a:lumOff val="10000"/>
                  </a:schemeClr>
                </a:solidFill>
                <a:latin typeface="Aptos" panose="020B0004020202020204" pitchFamily="34" charset="0"/>
              </a:rPr>
              <a:t>before the ceremony. </a:t>
            </a:r>
          </a:p>
          <a:p>
            <a:pPr marL="457200" marR="0" lvl="0" indent="-342900" algn="l" rtl="0">
              <a:lnSpc>
                <a:spcPct val="115000"/>
              </a:lnSpc>
              <a:spcBef>
                <a:spcPts val="0"/>
              </a:spcBef>
              <a:spcAft>
                <a:spcPts val="600"/>
              </a:spcAft>
              <a:buClr>
                <a:schemeClr val="lt2"/>
              </a:buClr>
              <a:buSzPts val="1800"/>
              <a:buFont typeface="Arial"/>
              <a:buChar char="●"/>
            </a:pPr>
            <a:r>
              <a:rPr lang="en-US" sz="1800" b="0" i="0" u="none" strike="noStrike" cap="none" dirty="0">
                <a:solidFill>
                  <a:schemeClr val="bg2">
                    <a:lumMod val="90000"/>
                    <a:lumOff val="10000"/>
                  </a:schemeClr>
                </a:solidFill>
                <a:latin typeface="Aptos" panose="020B0004020202020204" pitchFamily="34" charset="0"/>
                <a:sym typeface="Arial"/>
              </a:rPr>
              <a:t>Seating is first come, first served. </a:t>
            </a:r>
            <a:endParaRPr sz="1800" b="0" i="0" u="none" strike="noStrike" cap="none" dirty="0">
              <a:solidFill>
                <a:schemeClr val="bg2">
                  <a:lumMod val="90000"/>
                  <a:lumOff val="10000"/>
                </a:schemeClr>
              </a:solidFill>
              <a:latin typeface="Aptos" panose="020B0004020202020204" pitchFamily="34" charset="0"/>
              <a:sym typeface="Arial"/>
            </a:endParaRPr>
          </a:p>
        </p:txBody>
      </p:sp>
      <p:pic>
        <p:nvPicPr>
          <p:cNvPr id="3" name="Picture 2">
            <a:extLst>
              <a:ext uri="{FF2B5EF4-FFF2-40B4-BE49-F238E27FC236}">
                <a16:creationId xmlns:a16="http://schemas.microsoft.com/office/drawing/2014/main" id="{1FB2E43A-884D-6204-89AC-F228F47B41C7}"/>
              </a:ext>
            </a:extLst>
          </p:cNvPr>
          <p:cNvPicPr>
            <a:picLocks noChangeAspect="1"/>
          </p:cNvPicPr>
          <p:nvPr/>
        </p:nvPicPr>
        <p:blipFill>
          <a:blip r:embed="rId3"/>
          <a:stretch>
            <a:fillRect/>
          </a:stretch>
        </p:blipFill>
        <p:spPr>
          <a:xfrm>
            <a:off x="375781" y="3502644"/>
            <a:ext cx="3847138" cy="201363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6"/>
        <p:cNvGrpSpPr/>
        <p:nvPr/>
      </p:nvGrpSpPr>
      <p:grpSpPr>
        <a:xfrm>
          <a:off x="0" y="0"/>
          <a:ext cx="0" cy="0"/>
          <a:chOff x="0" y="0"/>
          <a:chExt cx="0" cy="0"/>
        </a:xfrm>
      </p:grpSpPr>
      <p:sp useBgFill="1">
        <p:nvSpPr>
          <p:cNvPr id="183" name="Rectangle 182">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7" name="Google Shape;177;p14"/>
          <p:cNvSpPr txBox="1">
            <a:spLocks noGrp="1"/>
          </p:cNvSpPr>
          <p:nvPr>
            <p:ph type="body" idx="1"/>
          </p:nvPr>
        </p:nvSpPr>
        <p:spPr>
          <a:xfrm>
            <a:off x="339904" y="1002506"/>
            <a:ext cx="4022907" cy="4351338"/>
          </a:xfrm>
          <a:prstGeom prst="rect">
            <a:avLst/>
          </a:prstGeom>
        </p:spPr>
        <p:txBody>
          <a:bodyPr spcFirstLastPara="1" lIns="0" tIns="0" rIns="0" bIns="0" anchorCtr="0">
            <a:normAutofit/>
          </a:bodyPr>
          <a:lstStyle/>
          <a:p>
            <a:pPr marL="91440" lvl="0" indent="0" rtl="0">
              <a:lnSpc>
                <a:spcPct val="90000"/>
              </a:lnSpc>
              <a:spcBef>
                <a:spcPts val="0"/>
              </a:spcBef>
              <a:spcAft>
                <a:spcPts val="0"/>
              </a:spcAft>
              <a:buClr>
                <a:schemeClr val="dk1"/>
              </a:buClr>
              <a:buSzPts val="2400"/>
              <a:buFont typeface="Arial"/>
              <a:buNone/>
            </a:pPr>
            <a:r>
              <a:rPr lang="en-US" sz="2500" b="1" dirty="0">
                <a:latin typeface="Aptos" panose="020B0004020202020204" pitchFamily="34" charset="0"/>
                <a:sym typeface="Arial"/>
              </a:rPr>
              <a:t>College Commencement Ceremonies</a:t>
            </a:r>
          </a:p>
          <a:p>
            <a:pPr marL="91440" lvl="0" indent="0" rtl="0">
              <a:lnSpc>
                <a:spcPct val="90000"/>
              </a:lnSpc>
              <a:spcBef>
                <a:spcPts val="0"/>
              </a:spcBef>
              <a:spcAft>
                <a:spcPts val="0"/>
              </a:spcAft>
              <a:buClr>
                <a:schemeClr val="dk1"/>
              </a:buClr>
              <a:buSzPts val="2400"/>
              <a:buFont typeface="Arial"/>
              <a:buNone/>
            </a:pPr>
            <a:endParaRPr lang="en-US" sz="1200" b="1" dirty="0">
              <a:latin typeface="Aptos" panose="020B0004020202020204" pitchFamily="34" charset="0"/>
            </a:endParaRPr>
          </a:p>
          <a:p>
            <a:pPr marL="91440" lvl="0" indent="0" rtl="0">
              <a:lnSpc>
                <a:spcPct val="90000"/>
              </a:lnSpc>
              <a:spcBef>
                <a:spcPts val="0"/>
              </a:spcBef>
              <a:spcAft>
                <a:spcPts val="0"/>
              </a:spcAft>
              <a:buClr>
                <a:schemeClr val="dk1"/>
              </a:buClr>
              <a:buSzPts val="2400"/>
              <a:buFont typeface="Arial"/>
              <a:buNone/>
            </a:pPr>
            <a:r>
              <a:rPr lang="en-US" sz="1500" dirty="0">
                <a:latin typeface="Aptos" panose="020B0004020202020204" pitchFamily="34" charset="0"/>
                <a:sym typeface="Arial"/>
              </a:rPr>
              <a:t>Richard </a:t>
            </a:r>
            <a:r>
              <a:rPr lang="en-US" sz="1500" dirty="0" err="1">
                <a:latin typeface="Aptos" panose="020B0004020202020204" pitchFamily="34" charset="0"/>
                <a:sym typeface="Arial"/>
              </a:rPr>
              <a:t>Wackar</a:t>
            </a:r>
            <a:r>
              <a:rPr lang="en-US" sz="1500" dirty="0">
                <a:latin typeface="Aptos" panose="020B0004020202020204" pitchFamily="34" charset="0"/>
                <a:sym typeface="Arial"/>
              </a:rPr>
              <a:t> Stadium, Glassboro, NJ Monday, May 12- Thursday, May 15, 2025</a:t>
            </a:r>
          </a:p>
          <a:p>
            <a:pPr marL="91440" lvl="0" indent="0" rtl="0">
              <a:lnSpc>
                <a:spcPct val="90000"/>
              </a:lnSpc>
              <a:spcBef>
                <a:spcPts val="0"/>
              </a:spcBef>
              <a:spcAft>
                <a:spcPts val="0"/>
              </a:spcAft>
              <a:buClr>
                <a:schemeClr val="dk1"/>
              </a:buClr>
              <a:buSzPts val="2400"/>
              <a:buFont typeface="Arial"/>
              <a:buNone/>
            </a:pPr>
            <a:endParaRPr lang="en-US" sz="1500" dirty="0">
              <a:latin typeface="Aptos" panose="020B0004020202020204" pitchFamily="34" charset="0"/>
              <a:sym typeface="Arial"/>
            </a:endParaRPr>
          </a:p>
          <a:p>
            <a:pPr marL="914400" indent="-361950">
              <a:lnSpc>
                <a:spcPct val="90000"/>
              </a:lnSpc>
              <a:spcBef>
                <a:spcPts val="400"/>
              </a:spcBef>
              <a:spcAft>
                <a:spcPts val="600"/>
              </a:spcAft>
              <a:buClr>
                <a:schemeClr val="lt2"/>
              </a:buClr>
              <a:buSzPts val="2100"/>
              <a:buFont typeface="Arial"/>
              <a:buChar char="●"/>
            </a:pPr>
            <a:r>
              <a:rPr lang="en-US" sz="1500" dirty="0">
                <a:highlight>
                  <a:schemeClr val="lt1"/>
                </a:highlight>
                <a:latin typeface="Aptos" panose="020B0004020202020204" pitchFamily="34" charset="0"/>
                <a:sym typeface="Arial"/>
              </a:rPr>
              <a:t>Graduates cross the stage and have their have name read aloud.</a:t>
            </a:r>
          </a:p>
          <a:p>
            <a:pPr marL="914400" indent="-361950">
              <a:lnSpc>
                <a:spcPct val="90000"/>
              </a:lnSpc>
              <a:spcBef>
                <a:spcPts val="400"/>
              </a:spcBef>
              <a:spcAft>
                <a:spcPts val="600"/>
              </a:spcAft>
              <a:buClr>
                <a:schemeClr val="lt2"/>
              </a:buClr>
              <a:buSzPts val="2100"/>
              <a:buFont typeface="Arial"/>
              <a:buChar char="●"/>
            </a:pPr>
            <a:r>
              <a:rPr lang="en-US" sz="1500" dirty="0">
                <a:highlight>
                  <a:schemeClr val="lt1"/>
                </a:highlight>
                <a:latin typeface="Aptos" panose="020B0004020202020204" pitchFamily="34" charset="0"/>
                <a:sym typeface="Arial"/>
              </a:rPr>
              <a:t>Graduate name, college and degree (1) will appear on screens </a:t>
            </a:r>
            <a:r>
              <a:rPr lang="en-US" sz="1500" dirty="0">
                <a:highlight>
                  <a:schemeClr val="lt1"/>
                </a:highlight>
                <a:latin typeface="Aptos" panose="020B0004020202020204" pitchFamily="34" charset="0"/>
              </a:rPr>
              <a:t>at the ceremony</a:t>
            </a:r>
            <a:r>
              <a:rPr lang="en-US" sz="1500" dirty="0">
                <a:highlight>
                  <a:schemeClr val="lt1"/>
                </a:highlight>
                <a:latin typeface="Aptos" panose="020B0004020202020204" pitchFamily="34" charset="0"/>
                <a:sym typeface="Arial"/>
              </a:rPr>
              <a:t> as well as</a:t>
            </a:r>
            <a:r>
              <a:rPr lang="en-US" sz="1500" dirty="0">
                <a:highlight>
                  <a:schemeClr val="lt1"/>
                </a:highlight>
                <a:latin typeface="Aptos" panose="020B0004020202020204" pitchFamily="34" charset="0"/>
              </a:rPr>
              <a:t> o</a:t>
            </a:r>
            <a:r>
              <a:rPr lang="en-US" sz="1500" dirty="0">
                <a:highlight>
                  <a:schemeClr val="lt1"/>
                </a:highlight>
                <a:latin typeface="Aptos" panose="020B0004020202020204" pitchFamily="34" charset="0"/>
                <a:sym typeface="Arial"/>
              </a:rPr>
              <a:t>n the live stream</a:t>
            </a:r>
            <a:r>
              <a:rPr lang="en-US" sz="1500" dirty="0">
                <a:latin typeface="Aptos" panose="020B0004020202020204" pitchFamily="34" charset="0"/>
                <a:sym typeface="Arial"/>
              </a:rPr>
              <a:t> for those watching at home. </a:t>
            </a:r>
          </a:p>
          <a:p>
            <a:pPr marL="914400" indent="-361950">
              <a:lnSpc>
                <a:spcPct val="90000"/>
              </a:lnSpc>
              <a:spcBef>
                <a:spcPts val="400"/>
              </a:spcBef>
              <a:spcAft>
                <a:spcPts val="600"/>
              </a:spcAft>
              <a:buClr>
                <a:schemeClr val="lt2"/>
              </a:buClr>
              <a:buSzPts val="2100"/>
              <a:buFont typeface="Arial"/>
              <a:buChar char="●"/>
            </a:pPr>
            <a:r>
              <a:rPr lang="en-US" sz="1500" dirty="0">
                <a:highlight>
                  <a:schemeClr val="lt1"/>
                </a:highlight>
                <a:latin typeface="Aptos" panose="020B0004020202020204" pitchFamily="34" charset="0"/>
                <a:sym typeface="Arial"/>
              </a:rPr>
              <a:t>Gates open 45 minutes prior to the start of each ceremony. </a:t>
            </a:r>
          </a:p>
          <a:p>
            <a:pPr marL="914400" indent="-361950">
              <a:lnSpc>
                <a:spcPct val="90000"/>
              </a:lnSpc>
              <a:spcBef>
                <a:spcPts val="400"/>
              </a:spcBef>
              <a:spcAft>
                <a:spcPts val="600"/>
              </a:spcAft>
              <a:buClr>
                <a:schemeClr val="lt2"/>
              </a:buClr>
              <a:buSzPts val="2100"/>
              <a:buFont typeface="Arial"/>
              <a:buChar char="●"/>
            </a:pPr>
            <a:r>
              <a:rPr lang="en-US" sz="1500" dirty="0">
                <a:highlight>
                  <a:schemeClr val="lt1"/>
                </a:highlight>
                <a:latin typeface="Aptos" panose="020B0004020202020204" pitchFamily="34" charset="0"/>
                <a:sym typeface="Arial"/>
              </a:rPr>
              <a:t>Seating is first come, first served. </a:t>
            </a:r>
          </a:p>
          <a:p>
            <a:pPr marL="0" lvl="0" indent="0" rtl="0">
              <a:lnSpc>
                <a:spcPct val="90000"/>
              </a:lnSpc>
              <a:spcBef>
                <a:spcPts val="400"/>
              </a:spcBef>
              <a:spcAft>
                <a:spcPts val="0"/>
              </a:spcAft>
              <a:buSzPts val="1800"/>
              <a:buNone/>
            </a:pPr>
            <a:endParaRPr lang="en-US" sz="1500" dirty="0">
              <a:highlight>
                <a:schemeClr val="lt1"/>
              </a:highlight>
              <a:latin typeface="Arial"/>
              <a:ea typeface="Arial"/>
              <a:cs typeface="Arial"/>
              <a:sym typeface="Arial"/>
            </a:endParaRPr>
          </a:p>
          <a:p>
            <a:pPr marL="0" lvl="0" indent="0" rtl="0">
              <a:lnSpc>
                <a:spcPct val="90000"/>
              </a:lnSpc>
              <a:spcBef>
                <a:spcPts val="400"/>
              </a:spcBef>
              <a:spcAft>
                <a:spcPts val="0"/>
              </a:spcAft>
              <a:buSzPts val="1800"/>
              <a:buNone/>
            </a:pPr>
            <a:endParaRPr lang="en-US" sz="1500" dirty="0">
              <a:latin typeface="Arial"/>
              <a:ea typeface="Arial"/>
              <a:cs typeface="Arial"/>
              <a:sym typeface="Arial"/>
            </a:endParaRPr>
          </a:p>
          <a:p>
            <a:pPr marL="91440" lvl="0" indent="0" rtl="0">
              <a:lnSpc>
                <a:spcPct val="90000"/>
              </a:lnSpc>
              <a:spcBef>
                <a:spcPts val="560"/>
              </a:spcBef>
              <a:spcAft>
                <a:spcPts val="0"/>
              </a:spcAft>
              <a:buClr>
                <a:schemeClr val="dk1"/>
              </a:buClr>
              <a:buSzPts val="2800"/>
              <a:buFont typeface="Arial"/>
              <a:buNone/>
            </a:pPr>
            <a:endParaRPr lang="en-US" sz="1500" dirty="0"/>
          </a:p>
          <a:p>
            <a:pPr marL="225425" lvl="0" indent="0" rtl="0">
              <a:lnSpc>
                <a:spcPct val="90000"/>
              </a:lnSpc>
              <a:spcBef>
                <a:spcPts val="640"/>
              </a:spcBef>
              <a:spcAft>
                <a:spcPts val="0"/>
              </a:spcAft>
              <a:buSzPts val="1800"/>
              <a:buNone/>
            </a:pPr>
            <a:endParaRPr lang="en-US" sz="1500" dirty="0"/>
          </a:p>
        </p:txBody>
      </p:sp>
      <p:pic>
        <p:nvPicPr>
          <p:cNvPr id="3" name="Picture 2">
            <a:extLst>
              <a:ext uri="{FF2B5EF4-FFF2-40B4-BE49-F238E27FC236}">
                <a16:creationId xmlns:a16="http://schemas.microsoft.com/office/drawing/2014/main" id="{0BB7216D-BB55-74C5-4119-A1A4A73F2FE6}"/>
              </a:ext>
            </a:extLst>
          </p:cNvPr>
          <p:cNvPicPr>
            <a:picLocks noChangeAspect="1"/>
          </p:cNvPicPr>
          <p:nvPr/>
        </p:nvPicPr>
        <p:blipFill>
          <a:blip r:embed="rId3"/>
          <a:srcRect t="15667" r="-3" b="-3"/>
          <a:stretch/>
        </p:blipFill>
        <p:spPr>
          <a:xfrm>
            <a:off x="4781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78" name="Google Shape;178;p14"/>
          <p:cNvSpPr txBox="1">
            <a:spLocks noGrp="1"/>
          </p:cNvSpPr>
          <p:nvPr>
            <p:ph type="ftr" idx="11"/>
          </p:nvPr>
        </p:nvSpPr>
        <p:spPr>
          <a:xfrm>
            <a:off x="3028950" y="6356350"/>
            <a:ext cx="3086100" cy="365125"/>
          </a:xfrm>
          <a:prstGeom prst="rect">
            <a:avLst/>
          </a:prstGeom>
        </p:spPr>
        <p:txBody>
          <a:bodyPr spcFirstLastPara="1" lIns="0" tIns="0" rIns="0" bIns="0" anchorCtr="0">
            <a:normAutofit/>
          </a:bodyPr>
          <a:lstStyle/>
          <a:p>
            <a:pPr marL="0" lvl="0" indent="0" rtl="0">
              <a:spcBef>
                <a:spcPts val="0"/>
              </a:spcBef>
              <a:spcAft>
                <a:spcPts val="600"/>
              </a:spcAft>
              <a:buSzPts val="1400"/>
              <a:buNone/>
            </a:pPr>
            <a:r>
              <a:rPr lang="en-US" dirty="0">
                <a:latin typeface="+mn-lt"/>
              </a:rPr>
              <a:t>www.rowan.edu/commencement</a:t>
            </a:r>
          </a:p>
        </p:txBody>
      </p:sp>
      <p:sp>
        <p:nvSpPr>
          <p:cNvPr id="18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4696411" y="687822"/>
            <a:ext cx="4103360"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6420" y="921125"/>
            <a:ext cx="593266"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133607e669_0_0"/>
          <p:cNvSpPr txBox="1">
            <a:spLocks noGrp="1"/>
          </p:cNvSpPr>
          <p:nvPr>
            <p:ph type="title"/>
          </p:nvPr>
        </p:nvSpPr>
        <p:spPr>
          <a:xfrm>
            <a:off x="304800" y="160425"/>
            <a:ext cx="8610600" cy="677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bg2"/>
                </a:solidFill>
                <a:latin typeface="Aptos" panose="020B0004020202020204" pitchFamily="34" charset="0"/>
                <a:ea typeface="Arial"/>
                <a:cs typeface="Arial"/>
                <a:sym typeface="Arial"/>
              </a:rPr>
              <a:t>What to expect at the College Ceremony</a:t>
            </a:r>
            <a:endParaRPr sz="3000" b="1" dirty="0">
              <a:solidFill>
                <a:schemeClr val="bg2"/>
              </a:solidFill>
              <a:latin typeface="Aptos" panose="020B0004020202020204" pitchFamily="34" charset="0"/>
              <a:ea typeface="Arial"/>
              <a:cs typeface="Arial"/>
              <a:sym typeface="Arial"/>
            </a:endParaRPr>
          </a:p>
        </p:txBody>
      </p:sp>
      <p:sp>
        <p:nvSpPr>
          <p:cNvPr id="185" name="Google Shape;185;g1133607e669_0_0"/>
          <p:cNvSpPr txBox="1">
            <a:spLocks noGrp="1"/>
          </p:cNvSpPr>
          <p:nvPr>
            <p:ph type="body" idx="1"/>
          </p:nvPr>
        </p:nvSpPr>
        <p:spPr>
          <a:xfrm>
            <a:off x="342899" y="679028"/>
            <a:ext cx="5513127" cy="3010156"/>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400"/>
              <a:buFont typeface="Arial"/>
              <a:buNone/>
            </a:pPr>
            <a:r>
              <a:rPr lang="en-US" sz="1700" b="1" i="1" dirty="0">
                <a:solidFill>
                  <a:schemeClr val="bg2"/>
                </a:solidFill>
                <a:latin typeface="Aptos" panose="020B0004020202020204" pitchFamily="34" charset="0"/>
                <a:sym typeface="Arial"/>
              </a:rPr>
              <a:t>The Ceremony</a:t>
            </a:r>
            <a:endParaRPr sz="1700" b="1" i="1" dirty="0">
              <a:solidFill>
                <a:schemeClr val="bg2"/>
              </a:solidFill>
              <a:latin typeface="Aptos" panose="020B0004020202020204" pitchFamily="34" charset="0"/>
              <a:sym typeface="Arial"/>
            </a:endParaRPr>
          </a:p>
          <a:p>
            <a:pPr marL="457200" lvl="0" indent="-355600" algn="l" rtl="0">
              <a:lnSpc>
                <a:spcPct val="100000"/>
              </a:lnSpc>
              <a:spcBef>
                <a:spcPts val="400"/>
              </a:spcBef>
              <a:buClr>
                <a:schemeClr val="lt2"/>
              </a:buClr>
              <a:buSzPts val="2000"/>
              <a:buFont typeface="Arial"/>
              <a:buChar char="●"/>
            </a:pPr>
            <a:r>
              <a:rPr lang="en-US" sz="1700" dirty="0">
                <a:solidFill>
                  <a:schemeClr val="bg2"/>
                </a:solidFill>
                <a:latin typeface="Aptos" panose="020B0004020202020204" pitchFamily="34" charset="0"/>
                <a:sym typeface="Arial"/>
              </a:rPr>
              <a:t>1.5-hour ceremony </a:t>
            </a:r>
          </a:p>
          <a:p>
            <a:pPr marL="457200" lvl="0" indent="-355600" algn="l" rtl="0">
              <a:lnSpc>
                <a:spcPct val="100000"/>
              </a:lnSpc>
              <a:spcBef>
                <a:spcPts val="400"/>
              </a:spcBef>
              <a:buClr>
                <a:schemeClr val="lt2"/>
              </a:buClr>
              <a:buSzPts val="2000"/>
              <a:buFont typeface="Arial"/>
              <a:buChar char="●"/>
            </a:pPr>
            <a:r>
              <a:rPr lang="en-US" sz="1700" dirty="0">
                <a:solidFill>
                  <a:schemeClr val="bg2"/>
                </a:solidFill>
                <a:latin typeface="Aptos" panose="020B0004020202020204" pitchFamily="34" charset="0"/>
                <a:sym typeface="Arial"/>
              </a:rPr>
              <a:t>The ceremony includes:</a:t>
            </a:r>
            <a:endParaRPr sz="1700" dirty="0">
              <a:solidFill>
                <a:schemeClr val="bg2"/>
              </a:solidFill>
              <a:latin typeface="Aptos" panose="020B0004020202020204" pitchFamily="34" charset="0"/>
              <a:sym typeface="Arial"/>
            </a:endParaRPr>
          </a:p>
          <a:p>
            <a:pPr marL="914400" lvl="1" indent="-355600" algn="l" rtl="0">
              <a:lnSpc>
                <a:spcPct val="100000"/>
              </a:lnSpc>
              <a:spcBef>
                <a:spcPts val="0"/>
              </a:spcBef>
              <a:buClr>
                <a:schemeClr val="lt2"/>
              </a:buClr>
              <a:buSzPts val="2000"/>
              <a:buFont typeface="Arial"/>
              <a:buChar char="○"/>
            </a:pPr>
            <a:r>
              <a:rPr lang="en-US" sz="1700" dirty="0">
                <a:solidFill>
                  <a:schemeClr val="bg2"/>
                </a:solidFill>
                <a:latin typeface="Aptos" panose="020B0004020202020204" pitchFamily="34" charset="0"/>
                <a:sym typeface="Arial"/>
              </a:rPr>
              <a:t>Dean’s Remarks</a:t>
            </a:r>
            <a:endParaRPr sz="1700" dirty="0">
              <a:solidFill>
                <a:schemeClr val="bg2"/>
              </a:solidFill>
              <a:latin typeface="Aptos" panose="020B0004020202020204" pitchFamily="34" charset="0"/>
              <a:sym typeface="Arial"/>
            </a:endParaRPr>
          </a:p>
          <a:p>
            <a:pPr marL="914400" lvl="1" indent="-355600" algn="l" rtl="0">
              <a:lnSpc>
                <a:spcPct val="100000"/>
              </a:lnSpc>
              <a:spcBef>
                <a:spcPts val="0"/>
              </a:spcBef>
              <a:buClr>
                <a:schemeClr val="lt2"/>
              </a:buClr>
              <a:buSzPts val="2000"/>
              <a:buFont typeface="Arial"/>
              <a:buChar char="○"/>
            </a:pPr>
            <a:r>
              <a:rPr lang="en-US" sz="1700" dirty="0">
                <a:solidFill>
                  <a:schemeClr val="bg2"/>
                </a:solidFill>
                <a:latin typeface="Aptos" panose="020B0004020202020204" pitchFamily="34" charset="0"/>
                <a:sym typeface="Arial"/>
              </a:rPr>
              <a:t>Special Guest Address </a:t>
            </a:r>
            <a:endParaRPr sz="1700" dirty="0">
              <a:solidFill>
                <a:schemeClr val="bg2"/>
              </a:solidFill>
              <a:latin typeface="Aptos" panose="020B0004020202020204" pitchFamily="34" charset="0"/>
              <a:sym typeface="Arial"/>
            </a:endParaRPr>
          </a:p>
          <a:p>
            <a:pPr marL="914400" lvl="1" indent="-355600" algn="l" rtl="0">
              <a:lnSpc>
                <a:spcPct val="100000"/>
              </a:lnSpc>
              <a:spcBef>
                <a:spcPts val="0"/>
              </a:spcBef>
              <a:buClr>
                <a:schemeClr val="lt2"/>
              </a:buClr>
              <a:buSzPts val="2000"/>
              <a:buFont typeface="Arial"/>
              <a:buChar char="○"/>
            </a:pPr>
            <a:r>
              <a:rPr lang="en-US" sz="1700" dirty="0">
                <a:solidFill>
                  <a:schemeClr val="bg2"/>
                </a:solidFill>
                <a:latin typeface="Aptos" panose="020B0004020202020204" pitchFamily="34" charset="0"/>
                <a:sym typeface="Arial"/>
              </a:rPr>
              <a:t>Presentation of Graduates, where graduates cross the stage, have their names read out loud, and appear on screens and on the live stream, as well as, collect their diploma cover and have their professional photo taken.  </a:t>
            </a:r>
            <a:endParaRPr sz="1700" dirty="0">
              <a:solidFill>
                <a:schemeClr val="bg2"/>
              </a:solidFill>
              <a:latin typeface="Aptos" panose="020B0004020202020204" pitchFamily="34" charset="0"/>
              <a:sym typeface="Arial"/>
            </a:endParaRPr>
          </a:p>
          <a:p>
            <a:pPr marL="914400" lvl="1" indent="-355600" algn="l" rtl="0">
              <a:lnSpc>
                <a:spcPct val="100000"/>
              </a:lnSpc>
              <a:spcBef>
                <a:spcPts val="0"/>
              </a:spcBef>
              <a:buClr>
                <a:schemeClr val="lt2"/>
              </a:buClr>
              <a:buSzPts val="2000"/>
              <a:buFont typeface="Arial"/>
              <a:buChar char="○"/>
            </a:pPr>
            <a:r>
              <a:rPr lang="en-US" sz="1700" dirty="0">
                <a:solidFill>
                  <a:schemeClr val="bg2"/>
                </a:solidFill>
                <a:latin typeface="Aptos" panose="020B0004020202020204" pitchFamily="34" charset="0"/>
                <a:sym typeface="Arial"/>
              </a:rPr>
              <a:t>Inspirational music from Rowan’s Pep Band</a:t>
            </a:r>
            <a:endParaRPr sz="1700" dirty="0">
              <a:solidFill>
                <a:schemeClr val="bg2"/>
              </a:solidFill>
              <a:latin typeface="Aptos" panose="020B0004020202020204" pitchFamily="34" charset="0"/>
              <a:sym typeface="Arial"/>
            </a:endParaRPr>
          </a:p>
        </p:txBody>
      </p:sp>
      <p:sp>
        <p:nvSpPr>
          <p:cNvPr id="186" name="Google Shape;186;g1133607e669_0_0"/>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endParaRPr dirty="0">
              <a:latin typeface="+mn-lt"/>
            </a:endParaRPr>
          </a:p>
        </p:txBody>
      </p:sp>
      <p:sp>
        <p:nvSpPr>
          <p:cNvPr id="187" name="Google Shape;187;g1133607e669_0_0"/>
          <p:cNvSpPr txBox="1"/>
          <p:nvPr/>
        </p:nvSpPr>
        <p:spPr>
          <a:xfrm>
            <a:off x="304800" y="3689184"/>
            <a:ext cx="3118274"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dirty="0">
                <a:solidFill>
                  <a:schemeClr val="bg2"/>
                </a:solidFill>
                <a:latin typeface="Aptos" panose="020B0004020202020204" pitchFamily="34" charset="0"/>
              </a:rPr>
              <a:t>Post C</a:t>
            </a:r>
            <a:r>
              <a:rPr lang="en-US" sz="1800" b="1" i="1" strike="noStrike" cap="none" dirty="0">
                <a:solidFill>
                  <a:schemeClr val="bg2"/>
                </a:solidFill>
                <a:latin typeface="Aptos" panose="020B0004020202020204" pitchFamily="34" charset="0"/>
                <a:sym typeface="Arial"/>
              </a:rPr>
              <a:t>eremony</a:t>
            </a:r>
            <a:endParaRPr sz="1800" b="1" i="1" strike="noStrike" cap="none" dirty="0">
              <a:solidFill>
                <a:schemeClr val="bg2"/>
              </a:solidFill>
              <a:latin typeface="Aptos" panose="020B0004020202020204" pitchFamily="34" charset="0"/>
              <a:sym typeface="Arial"/>
            </a:endParaRPr>
          </a:p>
        </p:txBody>
      </p:sp>
      <p:sp>
        <p:nvSpPr>
          <p:cNvPr id="188" name="Google Shape;188;g1133607e669_0_0"/>
          <p:cNvSpPr txBox="1"/>
          <p:nvPr/>
        </p:nvSpPr>
        <p:spPr>
          <a:xfrm>
            <a:off x="304800" y="3920001"/>
            <a:ext cx="5551226" cy="1949221"/>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360"/>
              </a:spcBef>
              <a:buClr>
                <a:schemeClr val="lt2"/>
              </a:buClr>
              <a:buSzPts val="2000"/>
              <a:buFont typeface="Arial"/>
              <a:buChar char="●"/>
            </a:pPr>
            <a:r>
              <a:rPr lang="en-US" sz="1800" b="0" i="0" u="none" strike="noStrike" cap="none" dirty="0">
                <a:solidFill>
                  <a:schemeClr val="bg2"/>
                </a:solidFill>
                <a:latin typeface="Aptos" panose="020B0004020202020204" pitchFamily="34" charset="0"/>
                <a:sym typeface="Arial"/>
              </a:rPr>
              <a:t>Enjoy complimentary snack</a:t>
            </a:r>
            <a:r>
              <a:rPr lang="en-US" sz="1800" dirty="0">
                <a:solidFill>
                  <a:schemeClr val="bg2"/>
                </a:solidFill>
                <a:latin typeface="Aptos" panose="020B0004020202020204" pitchFamily="34" charset="0"/>
              </a:rPr>
              <a:t>s, </a:t>
            </a:r>
            <a:r>
              <a:rPr lang="en-US" sz="1800" b="0" i="0" u="none" strike="noStrike" cap="none" dirty="0">
                <a:solidFill>
                  <a:schemeClr val="bg2"/>
                </a:solidFill>
                <a:latin typeface="Aptos" panose="020B0004020202020204" pitchFamily="34" charset="0"/>
                <a:sym typeface="Arial"/>
              </a:rPr>
              <a:t>water and photo opportunities    </a:t>
            </a:r>
          </a:p>
          <a:p>
            <a:pPr marL="457200" marR="0" lvl="0" indent="-355600" algn="l" rtl="0">
              <a:lnSpc>
                <a:spcPct val="100000"/>
              </a:lnSpc>
              <a:spcBef>
                <a:spcPts val="360"/>
              </a:spcBef>
              <a:buClr>
                <a:schemeClr val="lt2"/>
              </a:buClr>
              <a:buSzPts val="2000"/>
              <a:buFont typeface="Arial"/>
              <a:buChar char="●"/>
            </a:pPr>
            <a:r>
              <a:rPr lang="en-US" sz="1800" dirty="0">
                <a:solidFill>
                  <a:schemeClr val="bg2"/>
                </a:solidFill>
                <a:latin typeface="Aptos" panose="020B0004020202020204" pitchFamily="34" charset="0"/>
              </a:rPr>
              <a:t>E</a:t>
            </a:r>
            <a:r>
              <a:rPr lang="en-US" sz="1800" b="0" i="0" u="none" strike="noStrike" cap="none" dirty="0">
                <a:solidFill>
                  <a:schemeClr val="bg2"/>
                </a:solidFill>
                <a:latin typeface="Aptos" panose="020B0004020202020204" pitchFamily="34" charset="0"/>
                <a:sym typeface="Arial"/>
              </a:rPr>
              <a:t>njoy iconic locations, like the Prof Pride statue, for a selfie.</a:t>
            </a:r>
            <a:endParaRPr sz="1800" b="0" i="0" u="none" strike="noStrike" cap="none" dirty="0">
              <a:solidFill>
                <a:schemeClr val="bg2"/>
              </a:solidFill>
              <a:latin typeface="Aptos" panose="020B0004020202020204" pitchFamily="34" charset="0"/>
              <a:sym typeface="Arial"/>
            </a:endParaRPr>
          </a:p>
          <a:p>
            <a:pPr marL="457200" marR="0" lvl="0" indent="-355600" algn="l" rtl="0">
              <a:lnSpc>
                <a:spcPct val="100000"/>
              </a:lnSpc>
              <a:spcBef>
                <a:spcPts val="0"/>
              </a:spcBef>
              <a:buClr>
                <a:schemeClr val="lt2"/>
              </a:buClr>
              <a:buSzPts val="2000"/>
              <a:buFont typeface="Arial"/>
              <a:buChar char="●"/>
            </a:pPr>
            <a:r>
              <a:rPr lang="en-US" sz="1800" b="0" i="0" u="none" strike="noStrike" cap="none" dirty="0">
                <a:solidFill>
                  <a:schemeClr val="bg2"/>
                </a:solidFill>
                <a:latin typeface="Aptos" panose="020B0004020202020204" pitchFamily="34" charset="0"/>
                <a:sym typeface="Arial"/>
              </a:rPr>
              <a:t>Secure a reservation at a local restaurant to celebrate with your guests.</a:t>
            </a:r>
            <a:endParaRPr sz="1800" b="0" i="0" u="none" strike="noStrike" cap="none" dirty="0">
              <a:solidFill>
                <a:schemeClr val="bg2"/>
              </a:solidFill>
              <a:latin typeface="Aptos" panose="020B0004020202020204" pitchFamily="34" charset="0"/>
              <a:sym typeface="Arial"/>
            </a:endParaRPr>
          </a:p>
        </p:txBody>
      </p:sp>
      <p:pic>
        <p:nvPicPr>
          <p:cNvPr id="3" name="Picture 2">
            <a:extLst>
              <a:ext uri="{FF2B5EF4-FFF2-40B4-BE49-F238E27FC236}">
                <a16:creationId xmlns:a16="http://schemas.microsoft.com/office/drawing/2014/main" id="{22D75E30-E76C-F26E-B1B7-A2DD75AD05BF}"/>
              </a:ext>
            </a:extLst>
          </p:cNvPr>
          <p:cNvPicPr>
            <a:picLocks noChangeAspect="1"/>
          </p:cNvPicPr>
          <p:nvPr/>
        </p:nvPicPr>
        <p:blipFill>
          <a:blip r:embed="rId3"/>
          <a:stretch>
            <a:fillRect/>
          </a:stretch>
        </p:blipFill>
        <p:spPr>
          <a:xfrm>
            <a:off x="6023950" y="679028"/>
            <a:ext cx="2777150" cy="1995687"/>
          </a:xfrm>
          <a:prstGeom prst="rect">
            <a:avLst/>
          </a:prstGeom>
        </p:spPr>
      </p:pic>
      <p:pic>
        <p:nvPicPr>
          <p:cNvPr id="5" name="Picture 4">
            <a:extLst>
              <a:ext uri="{FF2B5EF4-FFF2-40B4-BE49-F238E27FC236}">
                <a16:creationId xmlns:a16="http://schemas.microsoft.com/office/drawing/2014/main" id="{91EBFC2D-D5F2-D5C6-A9D9-4A71AFB7BF3D}"/>
              </a:ext>
            </a:extLst>
          </p:cNvPr>
          <p:cNvPicPr>
            <a:picLocks noChangeAspect="1"/>
          </p:cNvPicPr>
          <p:nvPr/>
        </p:nvPicPr>
        <p:blipFill>
          <a:blip r:embed="rId4"/>
          <a:stretch>
            <a:fillRect/>
          </a:stretch>
        </p:blipFill>
        <p:spPr>
          <a:xfrm>
            <a:off x="6128499" y="2781513"/>
            <a:ext cx="2672601" cy="317839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126d6b900b_0_3"/>
          <p:cNvSpPr txBox="1">
            <a:spLocks noGrp="1"/>
          </p:cNvSpPr>
          <p:nvPr>
            <p:ph type="title"/>
          </p:nvPr>
        </p:nvSpPr>
        <p:spPr>
          <a:xfrm>
            <a:off x="266700" y="208875"/>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bg2"/>
                </a:solidFill>
                <a:latin typeface="Aptos" panose="020B0004020202020204" pitchFamily="34" charset="0"/>
                <a:ea typeface="Arial"/>
                <a:cs typeface="Arial"/>
                <a:sym typeface="Arial"/>
              </a:rPr>
              <a:t>Extreme Weather </a:t>
            </a:r>
            <a:endParaRPr sz="3000" b="1" dirty="0">
              <a:solidFill>
                <a:schemeClr val="bg2"/>
              </a:solidFill>
              <a:latin typeface="Aptos" panose="020B0004020202020204" pitchFamily="34" charset="0"/>
              <a:ea typeface="Arial"/>
              <a:cs typeface="Arial"/>
              <a:sym typeface="Arial"/>
            </a:endParaRPr>
          </a:p>
          <a:p>
            <a:pPr marL="0" lvl="0" indent="0" algn="l" rtl="0">
              <a:lnSpc>
                <a:spcPct val="100000"/>
              </a:lnSpc>
              <a:spcBef>
                <a:spcPts val="0"/>
              </a:spcBef>
              <a:spcAft>
                <a:spcPts val="0"/>
              </a:spcAft>
              <a:buSzPts val="1400"/>
              <a:buNone/>
            </a:pPr>
            <a:endParaRPr sz="2400" b="1" u="sng" dirty="0">
              <a:latin typeface="Arial"/>
              <a:ea typeface="Arial"/>
              <a:cs typeface="Arial"/>
              <a:sym typeface="Arial"/>
            </a:endParaRPr>
          </a:p>
        </p:txBody>
      </p:sp>
      <p:sp>
        <p:nvSpPr>
          <p:cNvPr id="212" name="Google Shape;212;g1126d6b900b_0_3"/>
          <p:cNvSpPr txBox="1">
            <a:spLocks noGrp="1"/>
          </p:cNvSpPr>
          <p:nvPr>
            <p:ph type="body" idx="1"/>
          </p:nvPr>
        </p:nvSpPr>
        <p:spPr>
          <a:xfrm>
            <a:off x="742384" y="3123463"/>
            <a:ext cx="7719965" cy="2967600"/>
          </a:xfrm>
          <a:prstGeom prst="rect">
            <a:avLst/>
          </a:prstGeom>
          <a:noFill/>
          <a:ln>
            <a:noFill/>
          </a:ln>
        </p:spPr>
        <p:txBody>
          <a:bodyPr spcFirstLastPara="1" wrap="square" lIns="0" tIns="0" rIns="0" bIns="0" anchor="t" anchorCtr="0">
            <a:noAutofit/>
          </a:bodyPr>
          <a:lstStyle/>
          <a:p>
            <a:pPr marL="101600" lvl="0" indent="0" algn="l" rtl="0">
              <a:lnSpc>
                <a:spcPct val="100000"/>
              </a:lnSpc>
              <a:spcBef>
                <a:spcPts val="0"/>
              </a:spcBef>
              <a:spcAft>
                <a:spcPts val="0"/>
              </a:spcAft>
              <a:buClr>
                <a:schemeClr val="lt2"/>
              </a:buClr>
              <a:buSzPts val="2000"/>
              <a:buNone/>
            </a:pPr>
            <a:r>
              <a:rPr lang="en-US" sz="1800" dirty="0">
                <a:solidFill>
                  <a:schemeClr val="bg2"/>
                </a:solidFill>
                <a:latin typeface="Aptos" panose="020B0004020202020204" pitchFamily="34" charset="0"/>
                <a:sym typeface="Arial"/>
              </a:rPr>
              <a:t>Extreme weather conditions, like high wind, thunder and lightning may impact the university and college ceremonies.   </a:t>
            </a:r>
          </a:p>
          <a:p>
            <a:pPr marL="0" lvl="0" indent="0" algn="l" rtl="0">
              <a:lnSpc>
                <a:spcPct val="100000"/>
              </a:lnSpc>
              <a:spcBef>
                <a:spcPts val="0"/>
              </a:spcBef>
              <a:spcAft>
                <a:spcPts val="0"/>
              </a:spcAft>
              <a:buSzPts val="1800"/>
              <a:buNone/>
            </a:pPr>
            <a:endParaRPr lang="en-US" sz="1800" dirty="0">
              <a:solidFill>
                <a:schemeClr val="bg2"/>
              </a:solidFill>
              <a:latin typeface="Aptos" panose="020B0004020202020204" pitchFamily="34" charset="0"/>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800" dirty="0">
                <a:solidFill>
                  <a:schemeClr val="bg2"/>
                </a:solidFill>
                <a:latin typeface="Aptos" panose="020B0004020202020204" pitchFamily="34" charset="0"/>
                <a:sym typeface="Arial"/>
              </a:rPr>
              <a:t>The University Commencement Ceremony and Celebration extreme weather plan is to postpone to Sunday, May 11 at </a:t>
            </a:r>
            <a:r>
              <a:rPr lang="en-US" sz="1800" dirty="0">
                <a:solidFill>
                  <a:schemeClr val="bg2"/>
                </a:solidFill>
                <a:latin typeface="Aptos" panose="020B0004020202020204" pitchFamily="34" charset="0"/>
              </a:rPr>
              <a:t>3:00 </a:t>
            </a:r>
            <a:r>
              <a:rPr lang="en-US" sz="1800" dirty="0">
                <a:solidFill>
                  <a:schemeClr val="bg2"/>
                </a:solidFill>
                <a:latin typeface="Aptos" panose="020B0004020202020204" pitchFamily="34" charset="0"/>
                <a:sym typeface="Arial"/>
              </a:rPr>
              <a:t>p.m.</a:t>
            </a:r>
            <a:endParaRPr lang="en-US" sz="1800" dirty="0">
              <a:solidFill>
                <a:schemeClr val="bg2"/>
              </a:solidFill>
              <a:latin typeface="Aptos" panose="020B0004020202020204" pitchFamily="34" charset="0"/>
            </a:endParaRPr>
          </a:p>
          <a:p>
            <a:pPr marL="914400" lvl="0" indent="0" algn="l" rtl="0">
              <a:lnSpc>
                <a:spcPct val="100000"/>
              </a:lnSpc>
              <a:spcBef>
                <a:spcPts val="0"/>
              </a:spcBef>
              <a:spcAft>
                <a:spcPts val="0"/>
              </a:spcAft>
              <a:buNone/>
            </a:pPr>
            <a:endParaRPr lang="en-US" sz="1800" dirty="0">
              <a:solidFill>
                <a:schemeClr val="bg2"/>
              </a:solidFill>
              <a:latin typeface="Aptos" panose="020B0004020202020204" pitchFamily="34" charset="0"/>
            </a:endParaRPr>
          </a:p>
          <a:p>
            <a:pPr marL="914400" lvl="1" indent="-355600" algn="l" rtl="0">
              <a:lnSpc>
                <a:spcPct val="100000"/>
              </a:lnSpc>
              <a:spcBef>
                <a:spcPts val="0"/>
              </a:spcBef>
              <a:spcAft>
                <a:spcPts val="0"/>
              </a:spcAft>
              <a:buSzPts val="2000"/>
              <a:buFont typeface="Arial"/>
              <a:buChar char="–"/>
            </a:pPr>
            <a:r>
              <a:rPr lang="en-US" sz="1800" dirty="0">
                <a:solidFill>
                  <a:schemeClr val="bg2"/>
                </a:solidFill>
                <a:latin typeface="Aptos" panose="020B0004020202020204" pitchFamily="34" charset="0"/>
                <a:sym typeface="Arial"/>
              </a:rPr>
              <a:t>College ceremonies will relocate to Esbjornson Gymnasium at their regularly scheduled date and time.  </a:t>
            </a:r>
          </a:p>
          <a:p>
            <a:pPr marL="0" lvl="0" indent="0" algn="l" rtl="0">
              <a:lnSpc>
                <a:spcPct val="100000"/>
              </a:lnSpc>
              <a:spcBef>
                <a:spcPts val="0"/>
              </a:spcBef>
              <a:spcAft>
                <a:spcPts val="0"/>
              </a:spcAft>
              <a:buSzPts val="1800"/>
              <a:buNone/>
            </a:pPr>
            <a:endParaRPr sz="2000" dirty="0">
              <a:latin typeface="Arial"/>
              <a:ea typeface="Arial"/>
              <a:cs typeface="Arial"/>
              <a:sym typeface="Arial"/>
            </a:endParaRPr>
          </a:p>
          <a:p>
            <a:pPr marL="0" lvl="0" indent="0" algn="l" rtl="0">
              <a:lnSpc>
                <a:spcPct val="100000"/>
              </a:lnSpc>
              <a:spcBef>
                <a:spcPts val="360"/>
              </a:spcBef>
              <a:spcAft>
                <a:spcPts val="0"/>
              </a:spcAft>
              <a:buSzPts val="1800"/>
              <a:buNone/>
            </a:pPr>
            <a:endParaRPr dirty="0"/>
          </a:p>
        </p:txBody>
      </p:sp>
      <p:sp>
        <p:nvSpPr>
          <p:cNvPr id="213" name="Google Shape;213;g1126d6b900b_0_3"/>
          <p:cNvSpPr txBox="1"/>
          <p:nvPr/>
        </p:nvSpPr>
        <p:spPr>
          <a:xfrm>
            <a:off x="6282300" y="6502775"/>
            <a:ext cx="2861700" cy="5850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US" sz="1200" b="0" i="1" u="none" strike="noStrike" cap="none" dirty="0">
                <a:solidFill>
                  <a:schemeClr val="dk1"/>
                </a:solidFill>
                <a:latin typeface="+mj-lt"/>
                <a:ea typeface="Georgia"/>
                <a:cs typeface="Georgia"/>
                <a:sym typeface="Georgia"/>
              </a:rPr>
              <a:t>www.rowan.edu/commencement</a:t>
            </a:r>
            <a:endParaRPr sz="1200" b="0" i="1" u="none" strike="noStrike" cap="none" dirty="0">
              <a:solidFill>
                <a:schemeClr val="dk1"/>
              </a:solidFill>
              <a:latin typeface="+mj-lt"/>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122" name="Picture 2" descr="2,500+ Lightning Strike Stock Photos, Pictures &amp; Royalty-Free Images -  iStock | Lightning bolt, Lightning, Lightning strike over city">
            <a:extLst>
              <a:ext uri="{FF2B5EF4-FFF2-40B4-BE49-F238E27FC236}">
                <a16:creationId xmlns:a16="http://schemas.microsoft.com/office/drawing/2014/main" id="{1B9521BC-1650-702A-7574-A79781E811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332" b="-2938"/>
          <a:stretch/>
        </p:blipFill>
        <p:spPr bwMode="auto">
          <a:xfrm>
            <a:off x="3334259" y="875108"/>
            <a:ext cx="2408103" cy="19472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About Hurricanes | Martin County Florida">
            <a:extLst>
              <a:ext uri="{FF2B5EF4-FFF2-40B4-BE49-F238E27FC236}">
                <a16:creationId xmlns:a16="http://schemas.microsoft.com/office/drawing/2014/main" id="{94C12A2B-1BB3-1956-53F1-4B63326F12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Why the 2024 Hurricane Season is Expected to be so Wild | The Climate  Reality Project">
            <a:extLst>
              <a:ext uri="{FF2B5EF4-FFF2-40B4-BE49-F238E27FC236}">
                <a16:creationId xmlns:a16="http://schemas.microsoft.com/office/drawing/2014/main" id="{8E060235-7649-70BE-0CFA-1F7D42410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193" y="906795"/>
            <a:ext cx="2511768" cy="1883826"/>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UPDATES: Wilton Inundated with Historic Rain and Flooding, Damaging  Businesses, Town Property and Homes [PHOTOS, Video] - Good Morning Wilton">
            <a:extLst>
              <a:ext uri="{FF2B5EF4-FFF2-40B4-BE49-F238E27FC236}">
                <a16:creationId xmlns:a16="http://schemas.microsoft.com/office/drawing/2014/main" id="{5FA89D55-6F62-4C73-D875-7C1A34718E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662" y="882193"/>
            <a:ext cx="2511766" cy="1883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1"/>
          <p:cNvSpPr txBox="1">
            <a:spLocks noGrp="1"/>
          </p:cNvSpPr>
          <p:nvPr>
            <p:ph type="body" idx="1"/>
          </p:nvPr>
        </p:nvSpPr>
        <p:spPr>
          <a:xfrm>
            <a:off x="655050" y="780725"/>
            <a:ext cx="7887300" cy="3527400"/>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780"/>
              </a:spcBef>
              <a:spcAft>
                <a:spcPts val="0"/>
              </a:spcAft>
              <a:buClr>
                <a:schemeClr val="lt2"/>
              </a:buClr>
              <a:buSzPts val="1800"/>
              <a:buFont typeface="Arial"/>
              <a:buChar char="●"/>
            </a:pPr>
            <a:r>
              <a:rPr lang="en-US" sz="1800" dirty="0">
                <a:solidFill>
                  <a:schemeClr val="bg2"/>
                </a:solidFill>
                <a:latin typeface="Aptos" panose="020B0004020202020204" pitchFamily="34" charset="0"/>
                <a:sym typeface="Arial"/>
              </a:rPr>
              <a:t>Students who have been awarded their degree(s) </a:t>
            </a:r>
            <a:endParaRPr sz="1800" dirty="0">
              <a:solidFill>
                <a:schemeClr val="bg2"/>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bg2"/>
                </a:solidFill>
                <a:latin typeface="Aptos" panose="020B0004020202020204" pitchFamily="34" charset="0"/>
                <a:sym typeface="Arial"/>
              </a:rPr>
              <a:t>Students who apply to graduate prior to February 28, 2025</a:t>
            </a:r>
            <a:endParaRPr sz="1800" dirty="0">
              <a:solidFill>
                <a:schemeClr val="bg2"/>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bg2"/>
                </a:solidFill>
                <a:latin typeface="Aptos" panose="020B0004020202020204" pitchFamily="34" charset="0"/>
                <a:sym typeface="Arial"/>
              </a:rPr>
              <a:t>CADP (formerly 4+1) students participating in the undergraduate portion of their program</a:t>
            </a:r>
            <a:endParaRPr sz="1800" dirty="0">
              <a:solidFill>
                <a:schemeClr val="bg2"/>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800" dirty="0">
                <a:solidFill>
                  <a:schemeClr val="bg2"/>
                </a:solidFill>
                <a:latin typeface="Aptos" panose="020B0004020202020204" pitchFamily="34" charset="0"/>
                <a:sym typeface="Arial"/>
              </a:rPr>
              <a:t>Students with *remaining degree requirements may participate if they meet these requirements: </a:t>
            </a:r>
            <a:endParaRPr sz="1800" dirty="0">
              <a:solidFill>
                <a:schemeClr val="bg2"/>
              </a:solidFill>
              <a:latin typeface="Aptos" panose="020B0004020202020204" pitchFamily="34" charset="0"/>
              <a:sym typeface="Arial"/>
            </a:endParaRPr>
          </a:p>
          <a:p>
            <a:pPr marL="914400" lvl="1" indent="-342900" algn="l" rtl="0">
              <a:lnSpc>
                <a:spcPct val="100000"/>
              </a:lnSpc>
              <a:spcBef>
                <a:spcPts val="0"/>
              </a:spcBef>
              <a:spcAft>
                <a:spcPts val="0"/>
              </a:spcAft>
              <a:buClr>
                <a:schemeClr val="lt2"/>
              </a:buClr>
              <a:buSzPts val="1800"/>
              <a:buFont typeface="Calibri"/>
              <a:buChar char="○"/>
            </a:pPr>
            <a:r>
              <a:rPr lang="en-US" sz="1800" dirty="0">
                <a:solidFill>
                  <a:schemeClr val="bg2"/>
                </a:solidFill>
                <a:latin typeface="Aptos" panose="020B0004020202020204" pitchFamily="34" charset="0"/>
                <a:sym typeface="Arial"/>
              </a:rPr>
              <a:t>Undergraduate students within </a:t>
            </a:r>
            <a:r>
              <a:rPr lang="en-US" sz="1800" b="1" dirty="0">
                <a:solidFill>
                  <a:schemeClr val="bg2"/>
                </a:solidFill>
                <a:latin typeface="Aptos" panose="020B0004020202020204" pitchFamily="34" charset="0"/>
                <a:sym typeface="Arial"/>
              </a:rPr>
              <a:t>20 credit hours </a:t>
            </a:r>
            <a:r>
              <a:rPr lang="en-US" sz="1800" dirty="0">
                <a:solidFill>
                  <a:schemeClr val="bg2"/>
                </a:solidFill>
                <a:latin typeface="Aptos" panose="020B0004020202020204" pitchFamily="34" charset="0"/>
                <a:sym typeface="Arial"/>
              </a:rPr>
              <a:t>of degree completion</a:t>
            </a:r>
            <a:endParaRPr sz="1800" dirty="0">
              <a:solidFill>
                <a:schemeClr val="bg2"/>
              </a:solidFill>
              <a:latin typeface="Aptos" panose="020B0004020202020204" pitchFamily="34" charset="0"/>
              <a:sym typeface="Arial"/>
            </a:endParaRPr>
          </a:p>
          <a:p>
            <a:pPr marL="914400" lvl="1" indent="-342900" algn="l" rtl="0">
              <a:lnSpc>
                <a:spcPct val="100000"/>
              </a:lnSpc>
              <a:spcBef>
                <a:spcPts val="0"/>
              </a:spcBef>
              <a:spcAft>
                <a:spcPts val="0"/>
              </a:spcAft>
              <a:buClr>
                <a:schemeClr val="lt2"/>
              </a:buClr>
              <a:buSzPts val="1800"/>
              <a:buFont typeface="Calibri"/>
              <a:buChar char="○"/>
            </a:pPr>
            <a:r>
              <a:rPr lang="en-US" sz="1800" dirty="0">
                <a:solidFill>
                  <a:schemeClr val="bg2"/>
                </a:solidFill>
                <a:latin typeface="Aptos" panose="020B0004020202020204" pitchFamily="34" charset="0"/>
                <a:sym typeface="Arial"/>
              </a:rPr>
              <a:t>Graduate students (Master’s level only) within </a:t>
            </a:r>
            <a:r>
              <a:rPr lang="en-US" sz="1800" b="1" dirty="0">
                <a:solidFill>
                  <a:schemeClr val="bg2"/>
                </a:solidFill>
                <a:latin typeface="Aptos" panose="020B0004020202020204" pitchFamily="34" charset="0"/>
                <a:sym typeface="Arial"/>
              </a:rPr>
              <a:t>6 credit hours </a:t>
            </a:r>
            <a:r>
              <a:rPr lang="en-US" sz="1800" dirty="0">
                <a:solidFill>
                  <a:schemeClr val="bg2"/>
                </a:solidFill>
                <a:latin typeface="Aptos" panose="020B0004020202020204" pitchFamily="34" charset="0"/>
                <a:sym typeface="Arial"/>
              </a:rPr>
              <a:t>of degree completion </a:t>
            </a:r>
          </a:p>
          <a:p>
            <a:pPr marL="914400" lvl="1" indent="-342900" algn="l" rtl="0">
              <a:lnSpc>
                <a:spcPct val="100000"/>
              </a:lnSpc>
              <a:spcBef>
                <a:spcPts val="0"/>
              </a:spcBef>
              <a:spcAft>
                <a:spcPts val="0"/>
              </a:spcAft>
              <a:buClr>
                <a:schemeClr val="lt2"/>
              </a:buClr>
              <a:buSzPts val="1800"/>
              <a:buFont typeface="Calibri"/>
              <a:buChar char="○"/>
            </a:pPr>
            <a:endParaRPr sz="1800" dirty="0">
              <a:solidFill>
                <a:schemeClr val="bg2"/>
              </a:solidFill>
              <a:latin typeface="Aptos" panose="020B0004020202020204" pitchFamily="34" charset="0"/>
              <a:sym typeface="Arial"/>
            </a:endParaRPr>
          </a:p>
          <a:p>
            <a:pPr marL="45243" lvl="0" indent="0" algn="l" rtl="0">
              <a:lnSpc>
                <a:spcPct val="100000"/>
              </a:lnSpc>
              <a:spcBef>
                <a:spcPts val="0"/>
              </a:spcBef>
              <a:spcAft>
                <a:spcPts val="0"/>
              </a:spcAft>
              <a:buClr>
                <a:schemeClr val="dk1"/>
              </a:buClr>
              <a:buSzPts val="1600"/>
              <a:buFont typeface="Calibri"/>
              <a:buNone/>
            </a:pPr>
            <a:r>
              <a:rPr lang="en-US" sz="1400" i="1" dirty="0">
                <a:solidFill>
                  <a:schemeClr val="bg2"/>
                </a:solidFill>
                <a:latin typeface="Aptos" panose="020B0004020202020204" pitchFamily="34" charset="0"/>
                <a:sym typeface="Arial"/>
              </a:rPr>
              <a:t>*Remaining degree requirements (undergraduate and graduate) to be completed in the Summer/Fall terms.  Students completing degree requirements in Winter or Spring 2026 would attend Commencement in May of 2026.</a:t>
            </a:r>
            <a:br>
              <a:rPr lang="en-US" sz="1500" b="1" dirty="0">
                <a:solidFill>
                  <a:schemeClr val="bg2"/>
                </a:solidFill>
                <a:latin typeface="Aptos" panose="020B0004020202020204" pitchFamily="34" charset="0"/>
                <a:sym typeface="Arial"/>
              </a:rPr>
            </a:br>
            <a:endParaRPr lang="en-US" sz="1500" b="1" dirty="0">
              <a:solidFill>
                <a:schemeClr val="bg2"/>
              </a:solidFill>
              <a:latin typeface="Aptos" panose="020B0004020202020204" pitchFamily="34" charset="0"/>
              <a:sym typeface="Arial"/>
            </a:endParaRPr>
          </a:p>
          <a:p>
            <a:pPr marL="45243" lvl="0" indent="0" algn="l" rtl="0">
              <a:spcBef>
                <a:spcPts val="0"/>
              </a:spcBef>
              <a:spcAft>
                <a:spcPts val="0"/>
              </a:spcAft>
              <a:buClr>
                <a:schemeClr val="dk1"/>
              </a:buClr>
              <a:buSzPts val="1600"/>
              <a:buFont typeface="Calibri"/>
              <a:buNone/>
            </a:pPr>
            <a:r>
              <a:rPr lang="en-US" sz="1500" b="1" i="1" dirty="0">
                <a:solidFill>
                  <a:schemeClr val="bg2"/>
                </a:solidFill>
                <a:latin typeface="Aptos" panose="020B0004020202020204" pitchFamily="34" charset="0"/>
                <a:sym typeface="Arial"/>
              </a:rPr>
              <a:t>DEADLINE REMINDER: </a:t>
            </a:r>
            <a:br>
              <a:rPr lang="en-US" sz="1500" u="sng" dirty="0">
                <a:solidFill>
                  <a:schemeClr val="bg2"/>
                </a:solidFill>
                <a:latin typeface="Aptos" panose="020B0004020202020204" pitchFamily="34" charset="0"/>
                <a:sym typeface="Arial"/>
              </a:rPr>
            </a:br>
            <a:r>
              <a:rPr lang="en-US" sz="1500" dirty="0">
                <a:solidFill>
                  <a:schemeClr val="bg2"/>
                </a:solidFill>
                <a:latin typeface="Aptos" panose="020B0004020202020204" pitchFamily="34" charset="0"/>
                <a:sym typeface="Arial"/>
              </a:rPr>
              <a:t>*Students with remaining degree requirements must RSVP by </a:t>
            </a:r>
            <a:r>
              <a:rPr lang="en-US" sz="1500" dirty="0">
                <a:solidFill>
                  <a:schemeClr val="bg2"/>
                </a:solidFill>
                <a:latin typeface="Aptos" panose="020B0004020202020204" pitchFamily="34" charset="0"/>
              </a:rPr>
              <a:t>February 28</a:t>
            </a:r>
            <a:r>
              <a:rPr lang="en-US" sz="1500" dirty="0">
                <a:solidFill>
                  <a:schemeClr val="bg2"/>
                </a:solidFill>
                <a:latin typeface="Aptos" panose="020B0004020202020204" pitchFamily="34" charset="0"/>
                <a:sym typeface="Arial"/>
              </a:rPr>
              <a:t>, 2025, to ensure inclusion of their name in the</a:t>
            </a:r>
            <a:r>
              <a:rPr lang="en-US" sz="1500" dirty="0">
                <a:solidFill>
                  <a:schemeClr val="bg2"/>
                </a:solidFill>
                <a:latin typeface="Aptos" panose="020B0004020202020204" pitchFamily="34" charset="0"/>
              </a:rPr>
              <a:t> </a:t>
            </a:r>
            <a:r>
              <a:rPr lang="en-US" sz="1500" dirty="0">
                <a:solidFill>
                  <a:schemeClr val="bg2"/>
                </a:solidFill>
                <a:latin typeface="Aptos" panose="020B0004020202020204" pitchFamily="34" charset="0"/>
                <a:sym typeface="Arial"/>
              </a:rPr>
              <a:t>program</a:t>
            </a:r>
            <a:r>
              <a:rPr lang="en-US" sz="1500" dirty="0">
                <a:solidFill>
                  <a:schemeClr val="bg2"/>
                </a:solidFill>
                <a:latin typeface="Aptos" panose="020B0004020202020204" pitchFamily="34" charset="0"/>
              </a:rPr>
              <a:t> </a:t>
            </a:r>
            <a:r>
              <a:rPr lang="en-US" sz="1500" dirty="0">
                <a:solidFill>
                  <a:schemeClr val="bg2"/>
                </a:solidFill>
                <a:latin typeface="Aptos" panose="020B0004020202020204" pitchFamily="34" charset="0"/>
                <a:sym typeface="Arial"/>
              </a:rPr>
              <a:t>book.</a:t>
            </a:r>
            <a:endParaRPr sz="1500" dirty="0">
              <a:solidFill>
                <a:schemeClr val="bg2"/>
              </a:solidFill>
              <a:latin typeface="Aptos" panose="020B0004020202020204" pitchFamily="34" charset="0"/>
              <a:sym typeface="Arial"/>
            </a:endParaRPr>
          </a:p>
        </p:txBody>
      </p:sp>
      <p:sp>
        <p:nvSpPr>
          <p:cNvPr id="222" name="Google Shape;222;p21"/>
          <p:cNvSpPr txBox="1"/>
          <p:nvPr/>
        </p:nvSpPr>
        <p:spPr>
          <a:xfrm>
            <a:off x="277346" y="228600"/>
            <a:ext cx="7647454" cy="411142"/>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2400"/>
              <a:buFont typeface="Arial"/>
              <a:buNone/>
            </a:pPr>
            <a:r>
              <a:rPr lang="en-US" sz="3000" b="1" i="0" u="none" strike="noStrike" cap="none" dirty="0">
                <a:solidFill>
                  <a:schemeClr val="bg2"/>
                </a:solidFill>
                <a:latin typeface="Aptos" panose="020B0004020202020204" pitchFamily="34" charset="0"/>
                <a:sym typeface="Arial"/>
              </a:rPr>
              <a:t>Commencement Participation </a:t>
            </a:r>
            <a:r>
              <a:rPr lang="en-US" sz="3000" b="1" dirty="0">
                <a:solidFill>
                  <a:schemeClr val="bg2"/>
                </a:solidFill>
                <a:latin typeface="Aptos" panose="020B0004020202020204" pitchFamily="34" charset="0"/>
              </a:rPr>
              <a:t>Eligibility</a:t>
            </a:r>
            <a:endParaRPr sz="3000" b="1" i="0" u="none" strike="noStrike" cap="none" dirty="0">
              <a:solidFill>
                <a:schemeClr val="bg2"/>
              </a:solidFill>
              <a:latin typeface="Aptos" panose="020B0004020202020204" pitchFamily="34" charset="0"/>
              <a:sym typeface="Arial"/>
            </a:endParaRPr>
          </a:p>
        </p:txBody>
      </p:sp>
      <p:sp>
        <p:nvSpPr>
          <p:cNvPr id="2" name="Google Shape;252;p25">
            <a:extLst>
              <a:ext uri="{FF2B5EF4-FFF2-40B4-BE49-F238E27FC236}">
                <a16:creationId xmlns:a16="http://schemas.microsoft.com/office/drawing/2014/main" id="{CCD9BA7C-E9CC-CF14-3ED3-41E160742D13}"/>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endParaRPr dirty="0">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4;g1134cdf99a0_0_14">
            <a:extLst>
              <a:ext uri="{FF2B5EF4-FFF2-40B4-BE49-F238E27FC236}">
                <a16:creationId xmlns:a16="http://schemas.microsoft.com/office/drawing/2014/main" id="{690AAAF8-42FF-B549-A054-C2EA3D8E1E70}"/>
              </a:ext>
            </a:extLst>
          </p:cNvPr>
          <p:cNvSpPr txBox="1">
            <a:spLocks/>
          </p:cNvSpPr>
          <p:nvPr/>
        </p:nvSpPr>
        <p:spPr>
          <a:xfrm>
            <a:off x="4586487" y="405685"/>
            <a:ext cx="4098726" cy="1559301"/>
          </a:xfrm>
          <a:prstGeom prst="rect">
            <a:avLst/>
          </a:prstGeom>
        </p:spPr>
        <p:txBody>
          <a:bodyPr spcFirstLastPara="1" vert="horz" lIns="91440" tIns="45720" rIns="91440" bIns="45720" rtlCol="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Bef>
                <a:spcPct val="0"/>
              </a:spcBef>
              <a:spcAft>
                <a:spcPts val="600"/>
              </a:spcAft>
            </a:pPr>
            <a:r>
              <a:rPr lang="en-US" sz="3600" b="1" kern="1200" dirty="0">
                <a:solidFill>
                  <a:schemeClr val="tx1"/>
                </a:solidFill>
                <a:latin typeface="Aptos" panose="020B0004020202020204" pitchFamily="34" charset="0"/>
                <a:ea typeface="+mj-ea"/>
                <a:cs typeface="+mj-cs"/>
              </a:rPr>
              <a:t>Commencement Program</a:t>
            </a:r>
            <a:endParaRPr lang="en-US" sz="3600" u="sng" kern="1200" dirty="0">
              <a:solidFill>
                <a:schemeClr val="tx1"/>
              </a:solidFill>
              <a:latin typeface="Aptos" panose="020B0004020202020204" pitchFamily="34" charset="0"/>
              <a:ea typeface="+mj-ea"/>
              <a:cs typeface="+mj-cs"/>
            </a:endParaRPr>
          </a:p>
        </p:txBody>
      </p:sp>
      <p:sp>
        <p:nvSpPr>
          <p:cNvPr id="3" name="TextBox 2">
            <a:extLst>
              <a:ext uri="{FF2B5EF4-FFF2-40B4-BE49-F238E27FC236}">
                <a16:creationId xmlns:a16="http://schemas.microsoft.com/office/drawing/2014/main" id="{0262AFB0-6EF4-E919-23D9-3C591C0E9354}"/>
              </a:ext>
            </a:extLst>
          </p:cNvPr>
          <p:cNvSpPr txBox="1"/>
          <p:nvPr/>
        </p:nvSpPr>
        <p:spPr>
          <a:xfrm>
            <a:off x="4586487" y="1704454"/>
            <a:ext cx="4658592" cy="692497"/>
          </a:xfrm>
          <a:prstGeom prst="rect">
            <a:avLst/>
          </a:prstGeom>
          <a:noFill/>
        </p:spPr>
        <p:txBody>
          <a:bodyPr wrap="square">
            <a:spAutoFit/>
          </a:bodyPr>
          <a:lstStyle/>
          <a:p>
            <a:pPr>
              <a:spcAft>
                <a:spcPts val="600"/>
              </a:spcAft>
            </a:pPr>
            <a:r>
              <a:rPr lang="en-US" sz="1800" b="1" i="1" dirty="0">
                <a:solidFill>
                  <a:schemeClr val="tx1"/>
                </a:solidFill>
                <a:latin typeface="Aptos" panose="020B0004020202020204" pitchFamily="34" charset="0"/>
              </a:rPr>
              <a:t>Registration Deadline </a:t>
            </a:r>
          </a:p>
          <a:p>
            <a:pPr>
              <a:spcAft>
                <a:spcPts val="600"/>
              </a:spcAft>
            </a:pPr>
            <a:endParaRPr lang="en-US" sz="1600" i="1" dirty="0">
              <a:solidFill>
                <a:schemeClr val="tx2"/>
              </a:solidFill>
              <a:latin typeface="Aptos" panose="020B0004020202020204" pitchFamily="34" charset="0"/>
            </a:endParaRPr>
          </a:p>
        </p:txBody>
      </p:sp>
      <p:sp>
        <p:nvSpPr>
          <p:cNvPr id="4" name="TextBox 3">
            <a:extLst>
              <a:ext uri="{FF2B5EF4-FFF2-40B4-BE49-F238E27FC236}">
                <a16:creationId xmlns:a16="http://schemas.microsoft.com/office/drawing/2014/main" id="{A38B62B9-FE89-2153-337C-B414E5E1A807}"/>
              </a:ext>
            </a:extLst>
          </p:cNvPr>
          <p:cNvSpPr txBox="1"/>
          <p:nvPr/>
        </p:nvSpPr>
        <p:spPr>
          <a:xfrm>
            <a:off x="4586487" y="1883969"/>
            <a:ext cx="2925913" cy="3496878"/>
          </a:xfrm>
          <a:prstGeom prst="rect">
            <a:avLst/>
          </a:prstGeom>
        </p:spPr>
        <p:txBody>
          <a:bodyPr vert="horz" lIns="91440" tIns="45720" rIns="91440" bIns="45720" rtlCol="0" anchor="ctr">
            <a:normAutofit/>
          </a:bodyPr>
          <a:lstStyle/>
          <a:p>
            <a:pPr>
              <a:lnSpc>
                <a:spcPct val="90000"/>
              </a:lnSpc>
              <a:spcAft>
                <a:spcPts val="600"/>
              </a:spcAft>
            </a:pPr>
            <a:r>
              <a:rPr lang="en-US" sz="1700" kern="1200" dirty="0">
                <a:solidFill>
                  <a:schemeClr val="tx1"/>
                </a:solidFill>
                <a:latin typeface="Aptos" panose="020B0004020202020204" pitchFamily="34" charset="0"/>
                <a:ea typeface="+mn-ea"/>
                <a:cs typeface="+mn-cs"/>
              </a:rPr>
              <a:t>Complete commencement registration no later than </a:t>
            </a:r>
            <a:r>
              <a:rPr lang="en-US" sz="1700" kern="1200" dirty="0">
                <a:solidFill>
                  <a:srgbClr val="FF0000"/>
                </a:solidFill>
                <a:latin typeface="Aptos" panose="020B0004020202020204" pitchFamily="34" charset="0"/>
                <a:ea typeface="+mn-ea"/>
                <a:cs typeface="+mn-cs"/>
              </a:rPr>
              <a:t>February 28 </a:t>
            </a:r>
            <a:r>
              <a:rPr lang="en-US" sz="1700" kern="1200" dirty="0">
                <a:solidFill>
                  <a:schemeClr val="tx1"/>
                </a:solidFill>
                <a:latin typeface="Aptos" panose="020B0004020202020204" pitchFamily="34" charset="0"/>
                <a:ea typeface="+mn-ea"/>
                <a:cs typeface="+mn-cs"/>
              </a:rPr>
              <a:t>to ensure your name is listed in the Commencement Program!</a:t>
            </a:r>
          </a:p>
        </p:txBody>
      </p:sp>
      <p:pic>
        <p:nvPicPr>
          <p:cNvPr id="5" name="Picture 4">
            <a:extLst>
              <a:ext uri="{FF2B5EF4-FFF2-40B4-BE49-F238E27FC236}">
                <a16:creationId xmlns:a16="http://schemas.microsoft.com/office/drawing/2014/main" id="{E0B3D5AC-7D90-C21A-A0DF-273F24BBA710}"/>
              </a:ext>
            </a:extLst>
          </p:cNvPr>
          <p:cNvPicPr>
            <a:picLocks noChangeAspect="1"/>
          </p:cNvPicPr>
          <p:nvPr/>
        </p:nvPicPr>
        <p:blipFill>
          <a:blip r:embed="rId2"/>
          <a:srcRect l="20235" r="20235"/>
          <a:stretch/>
        </p:blipFill>
        <p:spPr>
          <a:xfrm>
            <a:off x="683406" y="698554"/>
            <a:ext cx="2770340" cy="4682293"/>
          </a:xfrm>
          <a:prstGeom prst="rect">
            <a:avLst/>
          </a:prstGeom>
        </p:spPr>
      </p:pic>
    </p:spTree>
    <p:extLst>
      <p:ext uri="{BB962C8B-B14F-4D97-AF65-F5344CB8AC3E}">
        <p14:creationId xmlns:p14="http://schemas.microsoft.com/office/powerpoint/2010/main" val="453106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ctrTitle"/>
          </p:nvPr>
        </p:nvSpPr>
        <p:spPr>
          <a:xfrm>
            <a:off x="244443" y="-335701"/>
            <a:ext cx="8781861" cy="2027975"/>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SzPts val="1400"/>
              <a:buNone/>
            </a:pPr>
            <a:br>
              <a:rPr lang="en-US" sz="4800" b="1" dirty="0">
                <a:solidFill>
                  <a:schemeClr val="lt2"/>
                </a:solidFill>
                <a:latin typeface="Arial"/>
                <a:ea typeface="Arial"/>
                <a:cs typeface="Arial"/>
                <a:sym typeface="Arial"/>
              </a:rPr>
            </a:br>
            <a:r>
              <a:rPr lang="en-US" sz="3000" b="1" dirty="0">
                <a:solidFill>
                  <a:schemeClr val="lt2"/>
                </a:solidFill>
                <a:latin typeface="Aptos" panose="020B0004020202020204" pitchFamily="34" charset="0"/>
                <a:ea typeface="Arial"/>
                <a:cs typeface="Arial"/>
                <a:sym typeface="Arial"/>
              </a:rPr>
              <a:t>Commencement &amp; Graduation </a:t>
            </a:r>
            <a:br>
              <a:rPr lang="en-US" sz="3000" b="1" dirty="0">
                <a:solidFill>
                  <a:schemeClr val="lt2"/>
                </a:solidFill>
                <a:latin typeface="Aptos" panose="020B0004020202020204" pitchFamily="34" charset="0"/>
                <a:ea typeface="Arial"/>
                <a:cs typeface="Arial"/>
                <a:sym typeface="Arial"/>
              </a:rPr>
            </a:br>
            <a:r>
              <a:rPr lang="en-US" sz="3000" b="1" dirty="0">
                <a:solidFill>
                  <a:schemeClr val="lt2"/>
                </a:solidFill>
                <a:latin typeface="Aptos" panose="020B0004020202020204" pitchFamily="34" charset="0"/>
                <a:ea typeface="Arial"/>
                <a:cs typeface="Arial"/>
                <a:sym typeface="Arial"/>
              </a:rPr>
              <a:t>Information Session Meeting Agenda </a:t>
            </a:r>
            <a:endParaRPr sz="3000" b="1" dirty="0">
              <a:solidFill>
                <a:schemeClr val="lt2"/>
              </a:solidFill>
              <a:latin typeface="Aptos" panose="020B0004020202020204" pitchFamily="34" charset="0"/>
              <a:ea typeface="Arial"/>
              <a:cs typeface="Arial"/>
              <a:sym typeface="Arial"/>
            </a:endParaRPr>
          </a:p>
        </p:txBody>
      </p:sp>
      <p:sp>
        <p:nvSpPr>
          <p:cNvPr id="2" name="Google Shape;74;p2">
            <a:extLst>
              <a:ext uri="{FF2B5EF4-FFF2-40B4-BE49-F238E27FC236}">
                <a16:creationId xmlns:a16="http://schemas.microsoft.com/office/drawing/2014/main" id="{3D3E86C5-1CEC-AC9A-475F-5708B6DBF52F}"/>
              </a:ext>
            </a:extLst>
          </p:cNvPr>
          <p:cNvSpPr txBox="1">
            <a:spLocks/>
          </p:cNvSpPr>
          <p:nvPr/>
        </p:nvSpPr>
        <p:spPr>
          <a:xfrm>
            <a:off x="561315" y="1519866"/>
            <a:ext cx="8464989" cy="202797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2000" b="1" dirty="0">
                <a:solidFill>
                  <a:schemeClr val="lt2"/>
                </a:solidFill>
                <a:latin typeface="Aptos" panose="020B0004020202020204" pitchFamily="34" charset="0"/>
                <a:ea typeface="Arial"/>
                <a:cs typeface="Arial"/>
                <a:sym typeface="Arial"/>
              </a:rPr>
              <a:t>Graduation</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Steps to apply to graduate </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Internships, Clinical Practice and finals </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University Honors explained</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How do I get my diploma? </a:t>
            </a:r>
          </a:p>
          <a:p>
            <a:endParaRPr lang="en-US" sz="2000" b="1" dirty="0">
              <a:solidFill>
                <a:schemeClr val="lt2"/>
              </a:solidFill>
              <a:latin typeface="Aptos" panose="020B0004020202020204" pitchFamily="34" charset="0"/>
              <a:ea typeface="Arial"/>
              <a:cs typeface="Arial"/>
              <a:sym typeface="Arial"/>
            </a:endParaRPr>
          </a:p>
        </p:txBody>
      </p:sp>
      <p:sp>
        <p:nvSpPr>
          <p:cNvPr id="3" name="Google Shape;74;p2">
            <a:extLst>
              <a:ext uri="{FF2B5EF4-FFF2-40B4-BE49-F238E27FC236}">
                <a16:creationId xmlns:a16="http://schemas.microsoft.com/office/drawing/2014/main" id="{E9033F86-9629-6669-5846-023428D93685}"/>
              </a:ext>
            </a:extLst>
          </p:cNvPr>
          <p:cNvSpPr txBox="1">
            <a:spLocks/>
          </p:cNvSpPr>
          <p:nvPr/>
        </p:nvSpPr>
        <p:spPr>
          <a:xfrm>
            <a:off x="561315" y="3310158"/>
            <a:ext cx="8464989" cy="202797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2000" b="1" dirty="0">
                <a:solidFill>
                  <a:schemeClr val="lt2"/>
                </a:solidFill>
                <a:latin typeface="Aptos" panose="020B0004020202020204" pitchFamily="34" charset="0"/>
                <a:ea typeface="Arial"/>
                <a:cs typeface="Arial"/>
                <a:sym typeface="Arial"/>
              </a:rPr>
              <a:t>Commencement </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Schedule Review and what to expect at Commencement</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Participation Eligibility</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Registration &amp; Ticketing</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Regalia </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Accessibility Services</a:t>
            </a:r>
          </a:p>
          <a:p>
            <a:pPr marL="342900" indent="-342900">
              <a:buFont typeface="Arial" panose="020B0604020202020204" pitchFamily="34" charset="0"/>
              <a:buChar char="•"/>
            </a:pPr>
            <a:r>
              <a:rPr lang="en-US" sz="2000" dirty="0">
                <a:solidFill>
                  <a:schemeClr val="lt2"/>
                </a:solidFill>
                <a:latin typeface="Aptos" panose="020B0004020202020204" pitchFamily="34" charset="0"/>
                <a:ea typeface="Arial"/>
                <a:cs typeface="Arial"/>
                <a:sym typeface="Arial"/>
              </a:rPr>
              <a:t>Important Dates to Remember </a:t>
            </a:r>
          </a:p>
          <a:p>
            <a:pPr marL="342900" indent="-342900">
              <a:buFont typeface="Arial" panose="020B0604020202020204" pitchFamily="34" charset="0"/>
              <a:buChar char="•"/>
            </a:pPr>
            <a:endParaRPr lang="en-US" sz="2000" b="1" dirty="0">
              <a:solidFill>
                <a:schemeClr val="lt2"/>
              </a:solidFill>
              <a:latin typeface="Arial"/>
              <a:ea typeface="Arial"/>
              <a:cs typeface="Arial"/>
              <a:sym typeface="Arial"/>
            </a:endParaRPr>
          </a:p>
          <a:p>
            <a:endParaRPr lang="en-US" sz="2000" b="1" dirty="0">
              <a:solidFill>
                <a:schemeClr val="lt2"/>
              </a:solidFill>
              <a:latin typeface="Aptos" panose="020B0004020202020204" pitchFamily="34" charset="0"/>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txBox="1">
            <a:spLocks noGrp="1"/>
          </p:cNvSpPr>
          <p:nvPr>
            <p:ph type="title"/>
          </p:nvPr>
        </p:nvSpPr>
        <p:spPr>
          <a:xfrm>
            <a:off x="266700" y="228600"/>
            <a:ext cx="8610600" cy="4719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bg2"/>
                </a:solidFill>
                <a:latin typeface="Aptos" panose="020B0004020202020204" pitchFamily="34" charset="0"/>
                <a:ea typeface="Arial"/>
                <a:cs typeface="Arial"/>
                <a:sym typeface="Arial"/>
              </a:rPr>
              <a:t>Commencement Registration &amp; Ticketing</a:t>
            </a:r>
            <a:br>
              <a:rPr lang="en-US" b="1" dirty="0">
                <a:solidFill>
                  <a:schemeClr val="lt2"/>
                </a:solidFill>
                <a:latin typeface="Aptos" panose="020B0004020202020204" pitchFamily="34" charset="0"/>
                <a:ea typeface="Arial"/>
                <a:cs typeface="Arial"/>
                <a:sym typeface="Arial"/>
              </a:rPr>
            </a:br>
            <a:br>
              <a:rPr lang="en-US" b="1" dirty="0">
                <a:solidFill>
                  <a:schemeClr val="lt2"/>
                </a:solidFill>
                <a:latin typeface="Aptos" panose="020B0004020202020204" pitchFamily="34" charset="0"/>
                <a:ea typeface="Arial"/>
                <a:cs typeface="Arial"/>
                <a:sym typeface="Arial"/>
              </a:rPr>
            </a:br>
            <a:endParaRPr b="1" dirty="0">
              <a:solidFill>
                <a:schemeClr val="lt2"/>
              </a:solidFill>
              <a:latin typeface="Aptos" panose="020B0004020202020204" pitchFamily="34" charset="0"/>
              <a:ea typeface="Arial"/>
              <a:cs typeface="Arial"/>
              <a:sym typeface="Arial"/>
            </a:endParaRPr>
          </a:p>
        </p:txBody>
      </p:sp>
      <p:sp>
        <p:nvSpPr>
          <p:cNvPr id="228" name="Google Shape;228;p22"/>
          <p:cNvSpPr txBox="1">
            <a:spLocks noGrp="1"/>
          </p:cNvSpPr>
          <p:nvPr>
            <p:ph type="body" idx="1"/>
          </p:nvPr>
        </p:nvSpPr>
        <p:spPr>
          <a:xfrm>
            <a:off x="387600" y="1537991"/>
            <a:ext cx="8368800" cy="5520900"/>
          </a:xfrm>
          <a:prstGeom prst="rect">
            <a:avLst/>
          </a:prstGeom>
          <a:noFill/>
          <a:ln>
            <a:noFill/>
          </a:ln>
        </p:spPr>
        <p:txBody>
          <a:bodyPr spcFirstLastPara="1" wrap="square" lIns="0" tIns="0" rIns="0" bIns="0" anchor="t" anchorCtr="0">
            <a:noAutofit/>
          </a:bodyPr>
          <a:lstStyle/>
          <a:p>
            <a:pPr marL="114300" lvl="0" indent="0" algn="l" rtl="0">
              <a:lnSpc>
                <a:spcPct val="100000"/>
              </a:lnSpc>
              <a:spcBef>
                <a:spcPts val="0"/>
              </a:spcBef>
              <a:spcAft>
                <a:spcPts val="0"/>
              </a:spcAft>
              <a:buClr>
                <a:schemeClr val="lt2"/>
              </a:buClr>
              <a:buSzPts val="1800"/>
              <a:buNone/>
            </a:pPr>
            <a:endParaRPr lang="en-US" sz="1600" dirty="0">
              <a:solidFill>
                <a:schemeClr val="bg2"/>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Visit </a:t>
            </a:r>
            <a:r>
              <a:rPr lang="en-US" sz="1600" b="1" u="sng" dirty="0">
                <a:solidFill>
                  <a:schemeClr val="bg2"/>
                </a:solidFill>
                <a:highlight>
                  <a:srgbClr val="FFFFFF"/>
                </a:highlight>
                <a:latin typeface="Aptos" panose="020B0004020202020204" pitchFamily="34" charset="0"/>
                <a:sym typeface="Arial"/>
                <a:hlinkClick r:id="rId3">
                  <a:extLst>
                    <a:ext uri="{A12FA001-AC4F-418D-AE19-62706E023703}">
                      <ahyp:hlinkClr xmlns:ahyp="http://schemas.microsoft.com/office/drawing/2018/hyperlinkcolor" val="tx"/>
                    </a:ext>
                  </a:extLst>
                </a:hlinkClick>
              </a:rPr>
              <a:t>go.rowan.edu/commencementparticipation</a:t>
            </a:r>
            <a:r>
              <a:rPr lang="en-US" sz="1600" dirty="0">
                <a:solidFill>
                  <a:schemeClr val="bg2"/>
                </a:solidFill>
                <a:highlight>
                  <a:srgbClr val="FFFFFF"/>
                </a:highlight>
                <a:latin typeface="Aptos" panose="020B0004020202020204" pitchFamily="34" charset="0"/>
                <a:sym typeface="Arial"/>
              </a:rPr>
              <a:t> or Self-Service Banner, Student Tab, Commencement Attendance Confirmation.</a:t>
            </a:r>
            <a:endParaRPr lang="en-US" sz="1600" dirty="0">
              <a:solidFill>
                <a:schemeClr val="bg2"/>
              </a:solidFill>
              <a:highlight>
                <a:srgbClr val="FFFFFF"/>
              </a:highlight>
              <a:latin typeface="Aptos" panose="020B0004020202020204" pitchFamily="34" charset="0"/>
            </a:endParaRP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bg2"/>
                </a:solidFill>
                <a:highlight>
                  <a:srgbClr val="FFFFFF"/>
                </a:highlight>
                <a:latin typeface="Aptos" panose="020B0004020202020204" pitchFamily="34" charset="0"/>
                <a:sym typeface="Arial"/>
              </a:rPr>
              <a:t>Log-in with Rowan credentials to the </a:t>
            </a:r>
            <a:r>
              <a:rPr lang="en-US" sz="1600" dirty="0">
                <a:solidFill>
                  <a:schemeClr val="bg2"/>
                </a:solidFill>
                <a:highlight>
                  <a:srgbClr val="FFFFFF"/>
                </a:highlight>
                <a:latin typeface="Aptos" panose="020B0004020202020204" pitchFamily="34" charset="0"/>
              </a:rPr>
              <a:t>Tassel</a:t>
            </a:r>
            <a:r>
              <a:rPr lang="en-US" sz="1600" dirty="0">
                <a:solidFill>
                  <a:schemeClr val="bg2"/>
                </a:solidFill>
                <a:highlight>
                  <a:srgbClr val="FFFFFF"/>
                </a:highlight>
                <a:latin typeface="Aptos" panose="020B0004020202020204" pitchFamily="34" charset="0"/>
                <a:sym typeface="Arial"/>
              </a:rPr>
              <a:t> graduate homepage, where you will see all ceremonies you are eligible to participate </a:t>
            </a:r>
            <a:r>
              <a:rPr lang="en-US" sz="1600" dirty="0">
                <a:solidFill>
                  <a:schemeClr val="bg2"/>
                </a:solidFill>
                <a:highlight>
                  <a:srgbClr val="FFFFFF"/>
                </a:highlight>
                <a:latin typeface="Aptos" panose="020B0004020202020204" pitchFamily="34" charset="0"/>
              </a:rPr>
              <a:t>in</a:t>
            </a:r>
            <a:r>
              <a:rPr lang="en-US" sz="1600" dirty="0">
                <a:solidFill>
                  <a:schemeClr val="bg2"/>
                </a:solidFill>
                <a:highlight>
                  <a:srgbClr val="FFFFFF"/>
                </a:highlight>
                <a:latin typeface="Aptos" panose="020B0004020202020204" pitchFamily="34" charset="0"/>
                <a:sym typeface="Arial"/>
              </a:rPr>
              <a:t>. </a:t>
            </a:r>
            <a:endParaRPr lang="en-US" sz="1600" dirty="0">
              <a:solidFill>
                <a:schemeClr val="bg2"/>
              </a:solidFill>
              <a:highlight>
                <a:srgbClr val="FFFFFF"/>
              </a:highlight>
              <a:latin typeface="Aptos" panose="020B0004020202020204" pitchFamily="34" charset="0"/>
            </a:endParaRP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bg2"/>
                </a:solidFill>
                <a:highlight>
                  <a:srgbClr val="FFFFFF"/>
                </a:highlight>
                <a:latin typeface="Aptos" panose="020B0004020202020204" pitchFamily="34" charset="0"/>
                <a:sym typeface="Arial"/>
              </a:rPr>
              <a:t>Complete registration for EACH ceremony you wish to participate in. </a:t>
            </a:r>
            <a:r>
              <a:rPr lang="en-US" sz="1600" i="1" dirty="0">
                <a:solidFill>
                  <a:schemeClr val="bg2"/>
                </a:solidFill>
                <a:highlight>
                  <a:srgbClr val="FFFFFF"/>
                </a:highlight>
                <a:latin typeface="Aptos" panose="020B0004020202020204" pitchFamily="34" charset="0"/>
                <a:sym typeface="Arial"/>
              </a:rPr>
              <a:t>Completing for one does not register you for all ceremonies.  </a:t>
            </a:r>
            <a:endParaRPr lang="en-US" sz="1600" i="1" dirty="0">
              <a:solidFill>
                <a:schemeClr val="bg2"/>
              </a:solidFill>
              <a:highlight>
                <a:srgbClr val="FFFFFF"/>
              </a:highlight>
              <a:latin typeface="Aptos" panose="020B0004020202020204" pitchFamily="34" charset="0"/>
            </a:endParaRP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bg2"/>
                </a:solidFill>
                <a:highlight>
                  <a:srgbClr val="FFFFFF"/>
                </a:highlight>
                <a:latin typeface="Aptos" panose="020B0004020202020204" pitchFamily="34" charset="0"/>
                <a:sym typeface="Arial"/>
              </a:rPr>
              <a:t>VERIFY ALL INFORMATION!</a:t>
            </a:r>
            <a:endParaRPr lang="en-US" sz="1600" dirty="0">
              <a:solidFill>
                <a:schemeClr val="bg2"/>
              </a:solidFill>
              <a:highlight>
                <a:srgbClr val="FFFFFF"/>
              </a:highlight>
              <a:latin typeface="Aptos" panose="020B0004020202020204" pitchFamily="34" charset="0"/>
            </a:endParaRPr>
          </a:p>
          <a:p>
            <a:pPr lvl="1">
              <a:spcBef>
                <a:spcPts val="0"/>
              </a:spcBef>
              <a:buClr>
                <a:schemeClr val="lt2"/>
              </a:buClr>
              <a:buFont typeface="Arial"/>
              <a:buChar char="●"/>
            </a:pPr>
            <a:r>
              <a:rPr lang="en-US" sz="1600" dirty="0">
                <a:solidFill>
                  <a:schemeClr val="bg2"/>
                </a:solidFill>
                <a:highlight>
                  <a:srgbClr val="FFFFFF"/>
                </a:highlight>
                <a:latin typeface="Aptos" panose="020B0004020202020204" pitchFamily="34" charset="0"/>
                <a:sym typeface="Arial"/>
              </a:rPr>
              <a:t>Name, degree, college and phonetic spelling of name.</a:t>
            </a: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bg2"/>
                </a:solidFill>
                <a:highlight>
                  <a:srgbClr val="FFFFFF"/>
                </a:highlight>
                <a:latin typeface="Aptos" panose="020B0004020202020204" pitchFamily="34" charset="0"/>
                <a:sym typeface="Arial"/>
              </a:rPr>
              <a:t>Share ceremony information with your guests!</a:t>
            </a:r>
          </a:p>
          <a:p>
            <a:pPr marL="457200" lvl="0" indent="-342900" algn="l" rtl="0">
              <a:lnSpc>
                <a:spcPct val="100000"/>
              </a:lnSpc>
              <a:spcBef>
                <a:spcPts val="1200"/>
              </a:spcBef>
              <a:spcAft>
                <a:spcPts val="0"/>
              </a:spcAft>
              <a:buClr>
                <a:schemeClr val="lt2"/>
              </a:buClr>
              <a:buSzPts val="1800"/>
              <a:buFont typeface="Arial"/>
              <a:buChar char="●"/>
            </a:pPr>
            <a:r>
              <a:rPr lang="en-US" sz="1600" dirty="0">
                <a:solidFill>
                  <a:schemeClr val="bg2"/>
                </a:solidFill>
                <a:highlight>
                  <a:srgbClr val="FFFFFF"/>
                </a:highlight>
                <a:latin typeface="Aptos" panose="020B0004020202020204" pitchFamily="34" charset="0"/>
                <a:sym typeface="Arial"/>
              </a:rPr>
              <a:t>Email tickets to guests or download and print</a:t>
            </a:r>
            <a:endParaRPr sz="1600" dirty="0">
              <a:solidFill>
                <a:schemeClr val="bg2"/>
              </a:solidFill>
              <a:highlight>
                <a:srgbClr val="FFFFFF"/>
              </a:highlight>
              <a:latin typeface="Aptos" panose="020B0004020202020204" pitchFamily="34" charset="0"/>
              <a:sym typeface="Arial"/>
            </a:endParaRPr>
          </a:p>
        </p:txBody>
      </p:sp>
      <p:sp>
        <p:nvSpPr>
          <p:cNvPr id="229" name="Google Shape;229;p22"/>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 name="Google Shape;245;g1134cdf99a0_0_7">
            <a:extLst>
              <a:ext uri="{FF2B5EF4-FFF2-40B4-BE49-F238E27FC236}">
                <a16:creationId xmlns:a16="http://schemas.microsoft.com/office/drawing/2014/main" id="{36360007-A6F1-116B-7F43-9904F50E4938}"/>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ptos" panose="020B0004020202020204" pitchFamily="34" charset="0"/>
                <a:sym typeface="Arial"/>
              </a:rPr>
              <a:t>Deadline to register and claim guest tickets– April 3, 2025</a:t>
            </a:r>
            <a:endParaRPr sz="2000" b="1" i="1" u="none" strike="noStrike" cap="none" dirty="0">
              <a:solidFill>
                <a:srgbClr val="000000"/>
              </a:solidFill>
              <a:latin typeface="Aptos" panose="020B0004020202020204" pitchFamily="34" charset="0"/>
              <a:sym typeface="Arial"/>
            </a:endParaRPr>
          </a:p>
        </p:txBody>
      </p:sp>
      <p:sp>
        <p:nvSpPr>
          <p:cNvPr id="3" name="TextBox 2">
            <a:extLst>
              <a:ext uri="{FF2B5EF4-FFF2-40B4-BE49-F238E27FC236}">
                <a16:creationId xmlns:a16="http://schemas.microsoft.com/office/drawing/2014/main" id="{4812D309-AE9C-8391-E37A-363A2A643A27}"/>
              </a:ext>
            </a:extLst>
          </p:cNvPr>
          <p:cNvSpPr txBox="1"/>
          <p:nvPr/>
        </p:nvSpPr>
        <p:spPr>
          <a:xfrm>
            <a:off x="245918" y="760562"/>
            <a:ext cx="4572000"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Registration &amp; Ticketing Process</a:t>
            </a:r>
          </a:p>
          <a:p>
            <a:r>
              <a:rPr lang="en-US" sz="1600" i="1" dirty="0">
                <a:solidFill>
                  <a:schemeClr val="bg2"/>
                </a:solidFill>
                <a:latin typeface="Aptos" panose="020B0004020202020204" pitchFamily="34" charset="0"/>
              </a:rPr>
              <a:t>Overview</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3"/>
          <p:cNvSpPr txBox="1">
            <a:spLocks noGrp="1"/>
          </p:cNvSpPr>
          <p:nvPr>
            <p:ph type="title"/>
          </p:nvPr>
        </p:nvSpPr>
        <p:spPr>
          <a:xfrm>
            <a:off x="304800" y="228600"/>
            <a:ext cx="8610600" cy="10668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bg2"/>
                </a:solidFill>
                <a:latin typeface="Aptos" panose="020B0004020202020204" pitchFamily="34" charset="0"/>
                <a:ea typeface="Arial"/>
                <a:cs typeface="Arial"/>
                <a:sym typeface="Arial"/>
              </a:rPr>
              <a:t>Commencement Registration &amp; Ticketing </a:t>
            </a:r>
            <a:br>
              <a:rPr lang="en-US" sz="3000" b="1" dirty="0">
                <a:solidFill>
                  <a:schemeClr val="lt2"/>
                </a:solidFill>
                <a:latin typeface="Aptos" panose="020B0004020202020204" pitchFamily="34" charset="0"/>
                <a:ea typeface="Arial"/>
                <a:cs typeface="Arial"/>
                <a:sym typeface="Arial"/>
              </a:rPr>
            </a:br>
            <a:endParaRPr sz="3000" b="1" dirty="0">
              <a:solidFill>
                <a:schemeClr val="lt2"/>
              </a:solidFill>
              <a:latin typeface="Aptos" panose="020B0004020202020204" pitchFamily="34" charset="0"/>
              <a:ea typeface="Arial"/>
              <a:cs typeface="Arial"/>
              <a:sym typeface="Arial"/>
            </a:endParaRPr>
          </a:p>
        </p:txBody>
      </p:sp>
      <p:pic>
        <p:nvPicPr>
          <p:cNvPr id="236" name="Google Shape;236;p23"/>
          <p:cNvPicPr preferRelativeResize="0">
            <a:picLocks noGrp="1"/>
          </p:cNvPicPr>
          <p:nvPr>
            <p:ph type="body" idx="1"/>
          </p:nvPr>
        </p:nvPicPr>
        <p:blipFill rotWithShape="1">
          <a:blip r:embed="rId3">
            <a:alphaModFix/>
          </a:blip>
          <a:srcRect/>
          <a:stretch/>
        </p:blipFill>
        <p:spPr>
          <a:xfrm>
            <a:off x="1724851" y="2182936"/>
            <a:ext cx="5181600" cy="3490500"/>
          </a:xfrm>
          <a:prstGeom prst="rect">
            <a:avLst/>
          </a:prstGeom>
          <a:noFill/>
          <a:ln>
            <a:noFill/>
          </a:ln>
        </p:spPr>
      </p:pic>
      <p:sp>
        <p:nvSpPr>
          <p:cNvPr id="237" name="Google Shape;237;p2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38" name="Google Shape;238;p23"/>
          <p:cNvSpPr txBox="1"/>
          <p:nvPr/>
        </p:nvSpPr>
        <p:spPr>
          <a:xfrm>
            <a:off x="228600" y="1068338"/>
            <a:ext cx="8659800" cy="892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endParaRPr sz="2000" b="1" i="1" u="none" strike="noStrike" cap="none" dirty="0">
              <a:solidFill>
                <a:schemeClr val="lt2"/>
              </a:solidFill>
              <a:latin typeface="Aptos" panose="020B0004020202020204" pitchFamily="34" charset="0"/>
              <a:sym typeface="Arial"/>
            </a:endParaRPr>
          </a:p>
          <a:p>
            <a:pPr marL="342900" marR="0" lvl="0" indent="-336550" algn="l" rtl="0">
              <a:lnSpc>
                <a:spcPct val="100000"/>
              </a:lnSpc>
              <a:spcBef>
                <a:spcPts val="0"/>
              </a:spcBef>
              <a:spcAft>
                <a:spcPts val="0"/>
              </a:spcAft>
              <a:buClr>
                <a:schemeClr val="lt2"/>
              </a:buClr>
              <a:buSzPts val="1800"/>
              <a:buFont typeface="Arial"/>
              <a:buChar char="•"/>
            </a:pPr>
            <a:r>
              <a:rPr lang="en-US" sz="1600" b="0" i="0" u="none" strike="noStrike" cap="none" dirty="0">
                <a:solidFill>
                  <a:schemeClr val="bg2"/>
                </a:solidFill>
                <a:latin typeface="Aptos" panose="020B0004020202020204" pitchFamily="34" charset="0"/>
                <a:sym typeface="Arial"/>
              </a:rPr>
              <a:t>go.rowan.edu/commencementparticipation</a:t>
            </a:r>
            <a:endParaRPr sz="1600" b="0" i="0" u="none" strike="noStrike" cap="none" dirty="0">
              <a:solidFill>
                <a:schemeClr val="bg2"/>
              </a:solidFill>
              <a:latin typeface="Aptos" panose="020B0004020202020204" pitchFamily="34" charset="0"/>
              <a:sym typeface="Arial"/>
            </a:endParaRPr>
          </a:p>
          <a:p>
            <a:pPr marL="342900" marR="0" lvl="0" indent="-336550" algn="l" rtl="0">
              <a:lnSpc>
                <a:spcPct val="100000"/>
              </a:lnSpc>
              <a:spcBef>
                <a:spcPts val="0"/>
              </a:spcBef>
              <a:spcAft>
                <a:spcPts val="0"/>
              </a:spcAft>
              <a:buClr>
                <a:schemeClr val="lt2"/>
              </a:buClr>
              <a:buSzPts val="1800"/>
              <a:buFont typeface="Arial"/>
              <a:buChar char="•"/>
            </a:pPr>
            <a:r>
              <a:rPr lang="en-US" sz="1600" b="0" i="0" u="none" strike="noStrike" cap="none" dirty="0">
                <a:solidFill>
                  <a:schemeClr val="bg2"/>
                </a:solidFill>
                <a:latin typeface="Aptos" panose="020B0004020202020204" pitchFamily="34" charset="0"/>
                <a:sym typeface="Arial"/>
              </a:rPr>
              <a:t>Self Service Banner/Student Tab/Commencement Attendance Confirmation</a:t>
            </a:r>
            <a:endParaRPr sz="1600" b="0" i="0" u="none" strike="noStrike" cap="none" dirty="0">
              <a:solidFill>
                <a:schemeClr val="bg2"/>
              </a:solidFill>
              <a:latin typeface="Aptos" panose="020B0004020202020204" pitchFamily="34" charset="0"/>
              <a:sym typeface="Arial"/>
            </a:endParaRPr>
          </a:p>
        </p:txBody>
      </p:sp>
      <p:sp>
        <p:nvSpPr>
          <p:cNvPr id="2" name="Google Shape;245;g1134cdf99a0_0_7">
            <a:extLst>
              <a:ext uri="{FF2B5EF4-FFF2-40B4-BE49-F238E27FC236}">
                <a16:creationId xmlns:a16="http://schemas.microsoft.com/office/drawing/2014/main" id="{DF3C2712-7602-9E69-ACF6-0B51937C8C07}"/>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3, 2025</a:t>
            </a:r>
            <a:endParaRPr sz="2000" b="1" i="1"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16FB5C06-3B91-A42D-E586-F05FD270B02A}"/>
              </a:ext>
            </a:extLst>
          </p:cNvPr>
          <p:cNvSpPr txBox="1"/>
          <p:nvPr/>
        </p:nvSpPr>
        <p:spPr>
          <a:xfrm>
            <a:off x="255600" y="760561"/>
            <a:ext cx="5870864"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Tassel Registration &amp; Ticketing System</a:t>
            </a:r>
          </a:p>
          <a:p>
            <a:r>
              <a:rPr lang="en-US" sz="1600" i="1" dirty="0">
                <a:solidFill>
                  <a:schemeClr val="bg2"/>
                </a:solidFill>
                <a:latin typeface="Aptos" panose="020B0004020202020204" pitchFamily="34" charset="0"/>
              </a:rPr>
              <a:t>How to access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9" name="Picture 8">
            <a:extLst>
              <a:ext uri="{FF2B5EF4-FFF2-40B4-BE49-F238E27FC236}">
                <a16:creationId xmlns:a16="http://schemas.microsoft.com/office/drawing/2014/main" id="{4ADBAC4C-E7BE-224D-520D-1FFA56559364}"/>
              </a:ext>
            </a:extLst>
          </p:cNvPr>
          <p:cNvPicPr>
            <a:picLocks noChangeAspect="1"/>
          </p:cNvPicPr>
          <p:nvPr/>
        </p:nvPicPr>
        <p:blipFill>
          <a:blip r:embed="rId3"/>
          <a:stretch>
            <a:fillRect/>
          </a:stretch>
        </p:blipFill>
        <p:spPr>
          <a:xfrm>
            <a:off x="416459" y="1187573"/>
            <a:ext cx="5485577" cy="4520427"/>
          </a:xfrm>
          <a:prstGeom prst="rect">
            <a:avLst/>
          </a:prstGeom>
        </p:spPr>
      </p:pic>
      <p:sp>
        <p:nvSpPr>
          <p:cNvPr id="243" name="Google Shape;243;g1134cdf99a0_0_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bg2"/>
                </a:solidFill>
                <a:latin typeface="Aptos" panose="020B0004020202020204" pitchFamily="34" charset="0"/>
                <a:ea typeface="Arial"/>
                <a:cs typeface="Arial"/>
                <a:sym typeface="Arial"/>
              </a:rPr>
              <a:t>Commencement Registration &amp; Ticketing           </a:t>
            </a:r>
            <a:endParaRPr b="1" dirty="0">
              <a:solidFill>
                <a:schemeClr val="bg2"/>
              </a:solidFill>
              <a:latin typeface="Aptos" panose="020B0004020202020204" pitchFamily="34" charset="0"/>
              <a:ea typeface="Arial"/>
              <a:cs typeface="Arial"/>
              <a:sym typeface="Arial"/>
            </a:endParaRPr>
          </a:p>
        </p:txBody>
      </p:sp>
      <p:sp>
        <p:nvSpPr>
          <p:cNvPr id="244" name="Google Shape;244;g1134cdf99a0_0_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45" name="Google Shape;245;g1134cdf99a0_0_7"/>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3, 2025</a:t>
            </a:r>
            <a:endParaRPr sz="2000" b="1" i="1" u="none" strike="noStrike" cap="none" dirty="0">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A3D877B6-45AD-EDBE-BC34-317D6285E093}"/>
              </a:ext>
            </a:extLst>
          </p:cNvPr>
          <p:cNvSpPr txBox="1"/>
          <p:nvPr/>
        </p:nvSpPr>
        <p:spPr>
          <a:xfrm>
            <a:off x="245917" y="693846"/>
            <a:ext cx="5597059"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Graduate Home Page</a:t>
            </a:r>
          </a:p>
          <a:p>
            <a:r>
              <a:rPr lang="en-US" sz="1600" i="1" dirty="0">
                <a:solidFill>
                  <a:schemeClr val="bg2"/>
                </a:solidFill>
                <a:latin typeface="Aptos" panose="020B0004020202020204" pitchFamily="34" charset="0"/>
              </a:rPr>
              <a:t>Register, Access Guest Tickets &amp; Review Additional Details</a:t>
            </a:r>
          </a:p>
        </p:txBody>
      </p:sp>
      <p:sp>
        <p:nvSpPr>
          <p:cNvPr id="6" name="Google Shape;299;g1134cdf99a0_0_14">
            <a:extLst>
              <a:ext uri="{FF2B5EF4-FFF2-40B4-BE49-F238E27FC236}">
                <a16:creationId xmlns:a16="http://schemas.microsoft.com/office/drawing/2014/main" id="{EEF0E82E-A179-224F-165F-F68E87F2CAE8}"/>
              </a:ext>
            </a:extLst>
          </p:cNvPr>
          <p:cNvSpPr txBox="1"/>
          <p:nvPr/>
        </p:nvSpPr>
        <p:spPr>
          <a:xfrm>
            <a:off x="5842976" y="4487069"/>
            <a:ext cx="29577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bg2"/>
                </a:solidFill>
                <a:latin typeface="Aptos" panose="020B0004020202020204" pitchFamily="34" charset="0"/>
                <a:sym typeface="Arial"/>
              </a:rPr>
              <a:t>Click “</a:t>
            </a:r>
            <a:r>
              <a:rPr lang="en-US" sz="1600" dirty="0">
                <a:solidFill>
                  <a:schemeClr val="bg2"/>
                </a:solidFill>
                <a:latin typeface="Aptos" panose="020B0004020202020204" pitchFamily="34" charset="0"/>
              </a:rPr>
              <a:t>Register Here</a:t>
            </a:r>
            <a:r>
              <a:rPr lang="en-US" sz="1600" b="0" i="0" u="none" strike="noStrike" cap="none" dirty="0">
                <a:solidFill>
                  <a:schemeClr val="bg2"/>
                </a:solidFill>
                <a:latin typeface="Aptos" panose="020B0004020202020204" pitchFamily="34" charset="0"/>
                <a:sym typeface="Arial"/>
              </a:rPr>
              <a:t>” to complete registration for each ceremony you want to attend.</a:t>
            </a:r>
            <a:endParaRPr sz="1600" b="0" i="0" u="none" strike="noStrike" cap="none" dirty="0">
              <a:solidFill>
                <a:schemeClr val="bg2"/>
              </a:solidFill>
              <a:latin typeface="Aptos" panose="020B0004020202020204" pitchFamily="34" charset="0"/>
              <a:sym typeface="Arial"/>
            </a:endParaRPr>
          </a:p>
        </p:txBody>
      </p:sp>
      <p:cxnSp>
        <p:nvCxnSpPr>
          <p:cNvPr id="7" name="Google Shape;302;g1134cdf99a0_0_14">
            <a:extLst>
              <a:ext uri="{FF2B5EF4-FFF2-40B4-BE49-F238E27FC236}">
                <a16:creationId xmlns:a16="http://schemas.microsoft.com/office/drawing/2014/main" id="{1555BE88-EAF0-760F-89DF-069097739050}"/>
              </a:ext>
            </a:extLst>
          </p:cNvPr>
          <p:cNvCxnSpPr>
            <a:cxnSpLocks/>
          </p:cNvCxnSpPr>
          <p:nvPr/>
        </p:nvCxnSpPr>
        <p:spPr>
          <a:xfrm flipH="1">
            <a:off x="2452665" y="4547975"/>
            <a:ext cx="3784349" cy="1064597"/>
          </a:xfrm>
          <a:prstGeom prst="straightConnector1">
            <a:avLst/>
          </a:prstGeom>
          <a:noFill/>
          <a:ln w="19050" cap="flat" cmpd="sng">
            <a:solidFill>
              <a:schemeClr val="dk2"/>
            </a:solidFill>
            <a:prstDash val="solid"/>
            <a:round/>
            <a:headEnd type="none" w="sm" len="sm"/>
            <a:tailEnd type="triangle" w="med" len="med"/>
          </a:ln>
        </p:spPr>
      </p:cxnSp>
      <p:sp>
        <p:nvSpPr>
          <p:cNvPr id="10" name="Google Shape;299;g1134cdf99a0_0_14">
            <a:extLst>
              <a:ext uri="{FF2B5EF4-FFF2-40B4-BE49-F238E27FC236}">
                <a16:creationId xmlns:a16="http://schemas.microsoft.com/office/drawing/2014/main" id="{E5220AA9-F1F2-76F2-8E46-C0E2EF4F2ED2}"/>
              </a:ext>
            </a:extLst>
          </p:cNvPr>
          <p:cNvSpPr txBox="1"/>
          <p:nvPr/>
        </p:nvSpPr>
        <p:spPr>
          <a:xfrm>
            <a:off x="5842976" y="3144270"/>
            <a:ext cx="2957700"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bg2"/>
                </a:solidFill>
                <a:latin typeface="Aptos" panose="020B0004020202020204" pitchFamily="34" charset="0"/>
                <a:sym typeface="Arial"/>
              </a:rPr>
              <a:t>Click “Additional Details” to view important details for each ceremony.</a:t>
            </a:r>
            <a:endParaRPr sz="1600" b="0" i="0" u="none" strike="noStrike" cap="none" dirty="0">
              <a:solidFill>
                <a:schemeClr val="bg2"/>
              </a:solidFill>
              <a:latin typeface="Aptos" panose="020B0004020202020204" pitchFamily="34" charset="0"/>
              <a:sym typeface="Arial"/>
            </a:endParaRPr>
          </a:p>
        </p:txBody>
      </p:sp>
      <p:cxnSp>
        <p:nvCxnSpPr>
          <p:cNvPr id="11" name="Google Shape;302;g1134cdf99a0_0_14">
            <a:extLst>
              <a:ext uri="{FF2B5EF4-FFF2-40B4-BE49-F238E27FC236}">
                <a16:creationId xmlns:a16="http://schemas.microsoft.com/office/drawing/2014/main" id="{58FA66FA-4D24-0C46-4199-5EF556B46424}"/>
              </a:ext>
            </a:extLst>
          </p:cNvPr>
          <p:cNvCxnSpPr>
            <a:cxnSpLocks/>
          </p:cNvCxnSpPr>
          <p:nvPr/>
        </p:nvCxnSpPr>
        <p:spPr>
          <a:xfrm flipH="1">
            <a:off x="2634558" y="3429000"/>
            <a:ext cx="3208418" cy="1042978"/>
          </a:xfrm>
          <a:prstGeom prst="straightConnector1">
            <a:avLst/>
          </a:prstGeom>
          <a:noFill/>
          <a:ln w="19050" cap="flat" cmpd="sng">
            <a:solidFill>
              <a:schemeClr val="dk2"/>
            </a:solidFill>
            <a:prstDash val="solid"/>
            <a:round/>
            <a:headEnd type="none" w="sm" len="sm"/>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4" name="Picture 3">
            <a:extLst>
              <a:ext uri="{FF2B5EF4-FFF2-40B4-BE49-F238E27FC236}">
                <a16:creationId xmlns:a16="http://schemas.microsoft.com/office/drawing/2014/main" id="{FFCD3441-8129-17F6-D5A9-B509CE5396D2}"/>
              </a:ext>
            </a:extLst>
          </p:cNvPr>
          <p:cNvPicPr>
            <a:picLocks noChangeAspect="1"/>
          </p:cNvPicPr>
          <p:nvPr/>
        </p:nvPicPr>
        <p:blipFill>
          <a:blip r:embed="rId3"/>
          <a:stretch>
            <a:fillRect/>
          </a:stretch>
        </p:blipFill>
        <p:spPr>
          <a:xfrm>
            <a:off x="3147840" y="1412868"/>
            <a:ext cx="5906106" cy="3992486"/>
          </a:xfrm>
          <a:prstGeom prst="rect">
            <a:avLst/>
          </a:prstGeom>
        </p:spPr>
      </p:pic>
      <p:sp>
        <p:nvSpPr>
          <p:cNvPr id="251" name="Google Shape;251;p25"/>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bg2"/>
                </a:solidFill>
                <a:latin typeface="Aptos" panose="020B0004020202020204" pitchFamily="34" charset="0"/>
                <a:ea typeface="Arial"/>
                <a:cs typeface="Arial"/>
                <a:sym typeface="Arial"/>
              </a:rPr>
              <a:t>Commencement Registration &amp; Ticketing </a:t>
            </a:r>
            <a:endParaRPr sz="2400" u="sng" dirty="0">
              <a:solidFill>
                <a:schemeClr val="bg2"/>
              </a:solidFill>
              <a:latin typeface="Aptos" panose="020B0004020202020204" pitchFamily="34" charset="0"/>
            </a:endParaRPr>
          </a:p>
        </p:txBody>
      </p:sp>
      <p:sp>
        <p:nvSpPr>
          <p:cNvPr id="252" name="Google Shape;252;p2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54" name="Google Shape;254;p25"/>
          <p:cNvSpPr/>
          <p:nvPr/>
        </p:nvSpPr>
        <p:spPr>
          <a:xfrm>
            <a:off x="6207992" y="5859347"/>
            <a:ext cx="381000" cy="153290"/>
          </a:xfrm>
          <a:prstGeom prst="rect">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ahoma"/>
              <a:buNone/>
            </a:pPr>
            <a:endParaRPr sz="1800" b="0" i="0" u="none" strike="noStrike" cap="none">
              <a:solidFill>
                <a:schemeClr val="dk1"/>
              </a:solidFill>
              <a:latin typeface="Tahoma"/>
              <a:ea typeface="Tahoma"/>
              <a:cs typeface="Tahoma"/>
              <a:sym typeface="Tahoma"/>
            </a:endParaRPr>
          </a:p>
        </p:txBody>
      </p:sp>
      <p:sp>
        <p:nvSpPr>
          <p:cNvPr id="255" name="Google Shape;255;p25"/>
          <p:cNvSpPr txBox="1"/>
          <p:nvPr/>
        </p:nvSpPr>
        <p:spPr>
          <a:xfrm>
            <a:off x="90055" y="1803136"/>
            <a:ext cx="3117300" cy="1415742"/>
          </a:xfrm>
          <a:prstGeom prst="rect">
            <a:avLst/>
          </a:prstGeom>
          <a:noFill/>
          <a:ln>
            <a:noFill/>
          </a:ln>
        </p:spPr>
        <p:txBody>
          <a:bodyPr spcFirstLastPara="1" wrap="square" lIns="91425" tIns="91425" rIns="91425" bIns="91425" anchor="t" anchorCtr="0">
            <a:spAutoFit/>
          </a:bodyPr>
          <a:lstStyle/>
          <a:p>
            <a:pPr marL="139700" marR="0" lvl="0" algn="l" rtl="0">
              <a:lnSpc>
                <a:spcPct val="100000"/>
              </a:lnSpc>
              <a:spcBef>
                <a:spcPts val="0"/>
              </a:spcBef>
              <a:spcAft>
                <a:spcPts val="0"/>
              </a:spcAft>
              <a:buClr>
                <a:schemeClr val="dk1"/>
              </a:buClr>
              <a:buSzPts val="1400"/>
            </a:pPr>
            <a:r>
              <a:rPr lang="en-US" sz="1600" b="0" i="0" u="none" strike="noStrike" cap="none" dirty="0">
                <a:solidFill>
                  <a:schemeClr val="bg2"/>
                </a:solidFill>
                <a:latin typeface="Aptos" panose="020B0004020202020204" pitchFamily="34" charset="0"/>
                <a:sym typeface="Arial"/>
              </a:rPr>
              <a:t>Commencement Attendance</a:t>
            </a:r>
            <a:endParaRPr lang="en-US" sz="1600" dirty="0">
              <a:solidFill>
                <a:schemeClr val="bg2"/>
              </a:solidFill>
              <a:latin typeface="Aptos" panose="020B0004020202020204" pitchFamily="34" charset="0"/>
            </a:endParaRPr>
          </a:p>
          <a:p>
            <a:pPr marL="139700" marR="0" lvl="0" algn="l" rtl="0">
              <a:lnSpc>
                <a:spcPct val="100000"/>
              </a:lnSpc>
              <a:spcBef>
                <a:spcPts val="0"/>
              </a:spcBef>
              <a:spcAft>
                <a:spcPts val="0"/>
              </a:spcAft>
              <a:buClr>
                <a:schemeClr val="dk1"/>
              </a:buClr>
              <a:buSzPts val="1400"/>
            </a:pPr>
            <a:r>
              <a:rPr lang="en-US" sz="1600" b="0" i="1" u="none" strike="noStrike" cap="none" dirty="0">
                <a:solidFill>
                  <a:schemeClr val="bg2"/>
                </a:solidFill>
                <a:latin typeface="Aptos" panose="020B0004020202020204" pitchFamily="34" charset="0"/>
                <a:sym typeface="Arial"/>
              </a:rPr>
              <a:t>Be sure to answer YES! </a:t>
            </a:r>
          </a:p>
          <a:p>
            <a:pPr marL="139700" marR="0" lvl="0" algn="l" rtl="0">
              <a:lnSpc>
                <a:spcPct val="100000"/>
              </a:lnSpc>
              <a:spcBef>
                <a:spcPts val="0"/>
              </a:spcBef>
              <a:spcAft>
                <a:spcPts val="0"/>
              </a:spcAft>
              <a:buClr>
                <a:schemeClr val="dk1"/>
              </a:buClr>
              <a:buSzPts val="1400"/>
            </a:pPr>
            <a:r>
              <a:rPr lang="en-US" sz="1600" i="1" dirty="0">
                <a:solidFill>
                  <a:schemeClr val="bg2"/>
                </a:solidFill>
                <a:latin typeface="Aptos" panose="020B0004020202020204" pitchFamily="34" charset="0"/>
              </a:rPr>
              <a:t>(If you do not select YES, you will not have access to guest tickets.)</a:t>
            </a:r>
            <a:endParaRPr sz="1600" b="0" i="1" u="none" strike="noStrike" cap="none" dirty="0">
              <a:solidFill>
                <a:schemeClr val="bg2"/>
              </a:solidFill>
              <a:latin typeface="Aptos" panose="020B0004020202020204" pitchFamily="34" charset="0"/>
              <a:sym typeface="Arial"/>
            </a:endParaRPr>
          </a:p>
        </p:txBody>
      </p:sp>
      <p:sp>
        <p:nvSpPr>
          <p:cNvPr id="257" name="Google Shape;257;p25"/>
          <p:cNvSpPr txBox="1"/>
          <p:nvPr/>
        </p:nvSpPr>
        <p:spPr>
          <a:xfrm>
            <a:off x="90055" y="3285576"/>
            <a:ext cx="3117300" cy="1169521"/>
          </a:xfrm>
          <a:prstGeom prst="rect">
            <a:avLst/>
          </a:prstGeom>
          <a:noFill/>
          <a:ln>
            <a:noFill/>
          </a:ln>
        </p:spPr>
        <p:txBody>
          <a:bodyPr spcFirstLastPara="1" wrap="square" lIns="91425" tIns="91425" rIns="91425" bIns="91425" anchor="t" anchorCtr="0">
            <a:spAutoFit/>
          </a:bodyPr>
          <a:lstStyle/>
          <a:p>
            <a:pPr marL="139700" marR="0" lvl="0" algn="l" rtl="0">
              <a:lnSpc>
                <a:spcPct val="100000"/>
              </a:lnSpc>
              <a:spcBef>
                <a:spcPts val="0"/>
              </a:spcBef>
              <a:spcAft>
                <a:spcPts val="0"/>
              </a:spcAft>
              <a:buClr>
                <a:schemeClr val="dk1"/>
              </a:buClr>
              <a:buSzPts val="1400"/>
            </a:pPr>
            <a:r>
              <a:rPr lang="en-US" sz="1600" b="0" i="0" u="none" strike="noStrike" cap="none" dirty="0">
                <a:solidFill>
                  <a:schemeClr val="bg2"/>
                </a:solidFill>
                <a:latin typeface="Aptos" panose="020B0004020202020204" pitchFamily="34" charset="0"/>
                <a:sym typeface="Arial"/>
              </a:rPr>
              <a:t>Ceremony Display Information</a:t>
            </a:r>
            <a:endParaRPr lang="en-US" sz="1600" dirty="0">
              <a:solidFill>
                <a:schemeClr val="bg2"/>
              </a:solidFill>
              <a:latin typeface="Aptos" panose="020B0004020202020204" pitchFamily="34" charset="0"/>
            </a:endParaRPr>
          </a:p>
          <a:p>
            <a:pPr marL="139700" marR="0" lvl="0" algn="l" rtl="0">
              <a:lnSpc>
                <a:spcPct val="100000"/>
              </a:lnSpc>
              <a:spcBef>
                <a:spcPts val="0"/>
              </a:spcBef>
              <a:spcAft>
                <a:spcPts val="0"/>
              </a:spcAft>
              <a:buClr>
                <a:schemeClr val="dk1"/>
              </a:buClr>
              <a:buSzPts val="1400"/>
            </a:pPr>
            <a:r>
              <a:rPr lang="en-US" sz="1600" b="0" i="1" u="none" strike="noStrike" cap="none" dirty="0">
                <a:solidFill>
                  <a:schemeClr val="bg2"/>
                </a:solidFill>
                <a:latin typeface="Aptos" panose="020B0004020202020204" pitchFamily="34" charset="0"/>
                <a:sym typeface="Arial"/>
              </a:rPr>
              <a:t>Confirm information for display at ceremony - name, degree, major and college.</a:t>
            </a:r>
            <a:endParaRPr sz="1600" b="0" i="1" u="none" strike="noStrike" cap="none" dirty="0">
              <a:solidFill>
                <a:schemeClr val="bg2"/>
              </a:solidFill>
              <a:latin typeface="Aptos" panose="020B0004020202020204" pitchFamily="34" charset="0"/>
              <a:sym typeface="Arial"/>
            </a:endParaRPr>
          </a:p>
        </p:txBody>
      </p:sp>
      <p:sp>
        <p:nvSpPr>
          <p:cNvPr id="260" name="Google Shape;260;p25"/>
          <p:cNvSpPr txBox="1"/>
          <p:nvPr/>
        </p:nvSpPr>
        <p:spPr>
          <a:xfrm>
            <a:off x="235939" y="4574054"/>
            <a:ext cx="2963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dirty="0">
                <a:solidFill>
                  <a:schemeClr val="bg2"/>
                </a:solidFill>
                <a:latin typeface="Aptos" panose="020B0004020202020204" pitchFamily="34" charset="0"/>
                <a:sym typeface="Arial"/>
              </a:rPr>
              <a:t>With corrections, email </a:t>
            </a:r>
            <a:r>
              <a:rPr lang="en-US" sz="1400" b="0" i="1" u="sng" strike="noStrike" cap="none" dirty="0">
                <a:solidFill>
                  <a:schemeClr val="bg2"/>
                </a:solidFill>
                <a:latin typeface="Aptos" panose="020B0004020202020204" pitchFamily="34" charset="0"/>
                <a:sym typeface="Arial"/>
                <a:hlinkClick r:id="rId4">
                  <a:extLst>
                    <a:ext uri="{A12FA001-AC4F-418D-AE19-62706E023703}">
                      <ahyp:hlinkClr xmlns:ahyp="http://schemas.microsoft.com/office/drawing/2018/hyperlinkcolor" val="tx"/>
                    </a:ext>
                  </a:extLst>
                </a:hlinkClick>
              </a:rPr>
              <a:t>commencement@rowan.edu</a:t>
            </a:r>
            <a:endParaRPr sz="1400" b="0" i="1" u="none" strike="noStrike" cap="none" dirty="0">
              <a:solidFill>
                <a:schemeClr val="bg2"/>
              </a:solidFill>
              <a:latin typeface="Aptos" panose="020B00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BFB1D61D-2E63-5EDF-8D96-5E8DBC6D188B}"/>
              </a:ext>
            </a:extLst>
          </p:cNvPr>
          <p:cNvSpPr txBox="1"/>
          <p:nvPr/>
        </p:nvSpPr>
        <p:spPr>
          <a:xfrm>
            <a:off x="159329" y="803268"/>
            <a:ext cx="3588326" cy="615553"/>
          </a:xfrm>
          <a:prstGeom prst="rect">
            <a:avLst/>
          </a:prstGeom>
          <a:noFill/>
        </p:spPr>
        <p:txBody>
          <a:bodyPr wrap="square" rtlCol="0">
            <a:spAutoFit/>
          </a:bodyPr>
          <a:lstStyle/>
          <a:p>
            <a:r>
              <a:rPr lang="en-US" sz="1800" b="1" i="1" dirty="0">
                <a:solidFill>
                  <a:schemeClr val="bg2"/>
                </a:solidFill>
                <a:latin typeface="Aptos" panose="020B0004020202020204" pitchFamily="34" charset="0"/>
              </a:rPr>
              <a:t>Registration Form</a:t>
            </a:r>
          </a:p>
          <a:p>
            <a:r>
              <a:rPr lang="en-US" sz="1600" i="1" dirty="0">
                <a:solidFill>
                  <a:schemeClr val="bg2"/>
                </a:solidFill>
                <a:latin typeface="Aptos" panose="020B0004020202020204" pitchFamily="34" charset="0"/>
              </a:rPr>
              <a:t>Attendance and Display Information</a:t>
            </a:r>
          </a:p>
        </p:txBody>
      </p:sp>
      <p:cxnSp>
        <p:nvCxnSpPr>
          <p:cNvPr id="259" name="Google Shape;259;p25"/>
          <p:cNvCxnSpPr>
            <a:cxnSpLocks/>
          </p:cNvCxnSpPr>
          <p:nvPr/>
        </p:nvCxnSpPr>
        <p:spPr>
          <a:xfrm flipV="1">
            <a:off x="2493818" y="2100404"/>
            <a:ext cx="3625438" cy="164814"/>
          </a:xfrm>
          <a:prstGeom prst="straightConnector1">
            <a:avLst/>
          </a:prstGeom>
          <a:noFill/>
          <a:ln w="19050" cap="flat" cmpd="sng">
            <a:solidFill>
              <a:schemeClr val="dk2"/>
            </a:solidFill>
            <a:prstDash val="solid"/>
            <a:round/>
            <a:headEnd type="none" w="sm" len="sm"/>
            <a:tailEnd type="triangle" w="med" len="med"/>
          </a:ln>
        </p:spPr>
      </p:cxnSp>
      <p:sp>
        <p:nvSpPr>
          <p:cNvPr id="10" name="Google Shape;245;g1134cdf99a0_0_7">
            <a:extLst>
              <a:ext uri="{FF2B5EF4-FFF2-40B4-BE49-F238E27FC236}">
                <a16:creationId xmlns:a16="http://schemas.microsoft.com/office/drawing/2014/main" id="{ADE8ABE3-AA4E-FFFA-0F93-5B71A81863C8}"/>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3, 2025</a:t>
            </a:r>
            <a:endParaRPr sz="2000" b="1" i="1" u="none" strike="noStrike" cap="none" dirty="0">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4" name="Picture 3">
            <a:extLst>
              <a:ext uri="{FF2B5EF4-FFF2-40B4-BE49-F238E27FC236}">
                <a16:creationId xmlns:a16="http://schemas.microsoft.com/office/drawing/2014/main" id="{D8260F87-07BC-0114-E3E4-5BB14032A32B}"/>
              </a:ext>
            </a:extLst>
          </p:cNvPr>
          <p:cNvPicPr>
            <a:picLocks noChangeAspect="1"/>
          </p:cNvPicPr>
          <p:nvPr/>
        </p:nvPicPr>
        <p:blipFill>
          <a:blip r:embed="rId3"/>
          <a:stretch>
            <a:fillRect/>
          </a:stretch>
        </p:blipFill>
        <p:spPr>
          <a:xfrm>
            <a:off x="228600" y="1394673"/>
            <a:ext cx="5294014" cy="1781175"/>
          </a:xfrm>
          <a:prstGeom prst="rect">
            <a:avLst/>
          </a:prstGeom>
        </p:spPr>
      </p:pic>
      <p:sp>
        <p:nvSpPr>
          <p:cNvPr id="266" name="Google Shape;266;g205113a110d_0_0"/>
          <p:cNvSpPr txBox="1">
            <a:spLocks noGrp="1"/>
          </p:cNvSpPr>
          <p:nvPr>
            <p:ph type="title"/>
          </p:nvPr>
        </p:nvSpPr>
        <p:spPr>
          <a:xfrm>
            <a:off x="304800" y="2258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000000"/>
              </a:buClr>
              <a:buSzPts val="1400"/>
              <a:buFont typeface="Arial"/>
              <a:buNone/>
            </a:pPr>
            <a:r>
              <a:rPr lang="en-US" sz="3000" b="1" dirty="0">
                <a:solidFill>
                  <a:schemeClr val="bg2"/>
                </a:solidFill>
                <a:latin typeface="Aptos" panose="020B0004020202020204" pitchFamily="34" charset="0"/>
                <a:ea typeface="Arial"/>
                <a:cs typeface="Arial"/>
                <a:sym typeface="Arial"/>
              </a:rPr>
              <a:t>Commencement Registration &amp; Ticketing </a:t>
            </a:r>
            <a:endParaRPr u="sng" dirty="0">
              <a:solidFill>
                <a:schemeClr val="bg2"/>
              </a:solidFill>
              <a:latin typeface="Aptos" panose="020B0004020202020204" pitchFamily="34" charset="0"/>
            </a:endParaRPr>
          </a:p>
        </p:txBody>
      </p:sp>
      <p:sp>
        <p:nvSpPr>
          <p:cNvPr id="267" name="Google Shape;267;g205113a110d_0_0"/>
          <p:cNvSpPr txBox="1">
            <a:spLocks noGrp="1"/>
          </p:cNvSpPr>
          <p:nvPr>
            <p:ph type="body" idx="1"/>
          </p:nvPr>
        </p:nvSpPr>
        <p:spPr>
          <a:xfrm>
            <a:off x="304800" y="1450550"/>
            <a:ext cx="8610600" cy="4264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360"/>
              </a:spcBef>
              <a:spcAft>
                <a:spcPts val="0"/>
              </a:spcAft>
              <a:buSzPts val="1800"/>
              <a:buNone/>
            </a:pPr>
            <a:endParaRPr lang="en-US" dirty="0"/>
          </a:p>
          <a:p>
            <a:pPr marL="0" lvl="0" indent="0" algn="l" rtl="0">
              <a:lnSpc>
                <a:spcPct val="100000"/>
              </a:lnSpc>
              <a:spcBef>
                <a:spcPts val="360"/>
              </a:spcBef>
              <a:spcAft>
                <a:spcPts val="0"/>
              </a:spcAft>
              <a:buSzPts val="1800"/>
              <a:buNone/>
            </a:pPr>
            <a:endParaRPr dirty="0"/>
          </a:p>
        </p:txBody>
      </p:sp>
      <p:sp>
        <p:nvSpPr>
          <p:cNvPr id="269" name="Google Shape;269;g205113a110d_0_0"/>
          <p:cNvSpPr txBox="1"/>
          <p:nvPr/>
        </p:nvSpPr>
        <p:spPr>
          <a:xfrm>
            <a:off x="5666510" y="1804001"/>
            <a:ext cx="3325090" cy="1631185"/>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400"/>
              <a:buFont typeface="Arial"/>
              <a:buNone/>
            </a:pPr>
            <a:r>
              <a:rPr lang="en-US" sz="1600" b="0" u="none" strike="noStrike" cap="none" dirty="0">
                <a:solidFill>
                  <a:schemeClr val="bg2"/>
                </a:solidFill>
                <a:latin typeface="Aptos" panose="020B0004020202020204" pitchFamily="34" charset="0"/>
                <a:sym typeface="Arial"/>
              </a:rPr>
              <a:t>Enter the phonetic spelling of your name. </a:t>
            </a:r>
            <a:r>
              <a:rPr lang="en-US" sz="1600" b="0" i="1" u="none" strike="noStrike" cap="none" dirty="0">
                <a:solidFill>
                  <a:schemeClr val="bg2"/>
                </a:solidFill>
                <a:latin typeface="Aptos" panose="020B0004020202020204" pitchFamily="34" charset="0"/>
                <a:sym typeface="Arial"/>
              </a:rPr>
              <a:t>Edit as necessary.(If you update your Preferred Name for ceremony display, you edit phonetics to match.)</a:t>
            </a:r>
            <a:endParaRPr sz="1600" b="0" i="1" u="none" strike="noStrike" cap="none" dirty="0">
              <a:solidFill>
                <a:schemeClr val="bg2"/>
              </a:solidFill>
              <a:latin typeface="Aptos" panose="020B0004020202020204" pitchFamily="34" charset="0"/>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271" name="Google Shape;271;g205113a110d_0_0"/>
          <p:cNvSpPr txBox="1"/>
          <p:nvPr/>
        </p:nvSpPr>
        <p:spPr>
          <a:xfrm>
            <a:off x="5666510" y="3788185"/>
            <a:ext cx="3285900" cy="923299"/>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400"/>
              <a:buFont typeface="Arial"/>
              <a:buNone/>
            </a:pPr>
            <a:r>
              <a:rPr lang="en-US" sz="1600" b="0" i="0" u="none" strike="noStrike" cap="none" dirty="0">
                <a:solidFill>
                  <a:schemeClr val="bg2"/>
                </a:solidFill>
                <a:latin typeface="Aptos" panose="020B0004020202020204" pitchFamily="34" charset="0"/>
                <a:sym typeface="Arial"/>
              </a:rPr>
              <a:t>Record your name.</a:t>
            </a:r>
          </a:p>
          <a:p>
            <a:pPr marL="0" marR="0" lvl="0" indent="0" rtl="0">
              <a:lnSpc>
                <a:spcPct val="100000"/>
              </a:lnSpc>
              <a:spcBef>
                <a:spcPts val="0"/>
              </a:spcBef>
              <a:spcAft>
                <a:spcPts val="0"/>
              </a:spcAft>
              <a:buClr>
                <a:srgbClr val="000000"/>
              </a:buClr>
              <a:buSzPts val="1400"/>
              <a:buFont typeface="Arial"/>
              <a:buNone/>
            </a:pPr>
            <a:r>
              <a:rPr lang="en-US" sz="1600" b="0" i="1" u="none" strike="noStrike" cap="none" dirty="0">
                <a:solidFill>
                  <a:schemeClr val="bg2"/>
                </a:solidFill>
                <a:latin typeface="Aptos" panose="020B0004020202020204" pitchFamily="34" charset="0"/>
                <a:sym typeface="Arial"/>
              </a:rPr>
              <a:t>Record your name for the ceremony name reader.</a:t>
            </a:r>
            <a:endParaRPr sz="1600" b="0" i="1" u="none" strike="noStrike" cap="none" dirty="0">
              <a:solidFill>
                <a:schemeClr val="bg2"/>
              </a:solidFill>
              <a:latin typeface="Aptos" panose="020B0004020202020204" pitchFamily="34" charset="0"/>
              <a:sym typeface="Arial"/>
            </a:endParaRPr>
          </a:p>
        </p:txBody>
      </p:sp>
      <p:sp>
        <p:nvSpPr>
          <p:cNvPr id="5" name="TextBox 4">
            <a:extLst>
              <a:ext uri="{FF2B5EF4-FFF2-40B4-BE49-F238E27FC236}">
                <a16:creationId xmlns:a16="http://schemas.microsoft.com/office/drawing/2014/main" id="{A7381234-809B-EAD3-B38B-D81AD77B05BB}"/>
              </a:ext>
            </a:extLst>
          </p:cNvPr>
          <p:cNvSpPr txBox="1"/>
          <p:nvPr/>
        </p:nvSpPr>
        <p:spPr>
          <a:xfrm>
            <a:off x="228600" y="762162"/>
            <a:ext cx="4585854"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Registration Form</a:t>
            </a:r>
          </a:p>
          <a:p>
            <a:r>
              <a:rPr lang="en-US" sz="1600" i="1" dirty="0">
                <a:solidFill>
                  <a:schemeClr val="bg2"/>
                </a:solidFill>
                <a:latin typeface="Aptos" panose="020B0004020202020204" pitchFamily="34" charset="0"/>
              </a:rPr>
              <a:t>Pronunciation (College Ceremonies Only)</a:t>
            </a:r>
          </a:p>
        </p:txBody>
      </p:sp>
      <p:sp>
        <p:nvSpPr>
          <p:cNvPr id="6" name="Google Shape;252;p25">
            <a:extLst>
              <a:ext uri="{FF2B5EF4-FFF2-40B4-BE49-F238E27FC236}">
                <a16:creationId xmlns:a16="http://schemas.microsoft.com/office/drawing/2014/main" id="{0340AE95-ACE2-2C7B-A4A9-68E5DD43F421}"/>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7" name="Google Shape;245;g1134cdf99a0_0_7">
            <a:extLst>
              <a:ext uri="{FF2B5EF4-FFF2-40B4-BE49-F238E27FC236}">
                <a16:creationId xmlns:a16="http://schemas.microsoft.com/office/drawing/2014/main" id="{E3339AC7-8996-35F3-0795-CE4A2710D5B0}"/>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3, 2025</a:t>
            </a:r>
            <a:endParaRPr sz="2000" b="1" i="1" u="none" strike="noStrike" cap="none" dirty="0">
              <a:solidFill>
                <a:srgbClr val="000000"/>
              </a:solidFill>
              <a:latin typeface="Arial"/>
              <a:ea typeface="Arial"/>
              <a:cs typeface="Arial"/>
              <a:sym typeface="Arial"/>
            </a:endParaRPr>
          </a:p>
        </p:txBody>
      </p:sp>
      <p:cxnSp>
        <p:nvCxnSpPr>
          <p:cNvPr id="8" name="Google Shape;302;g1134cdf99a0_0_14">
            <a:extLst>
              <a:ext uri="{FF2B5EF4-FFF2-40B4-BE49-F238E27FC236}">
                <a16:creationId xmlns:a16="http://schemas.microsoft.com/office/drawing/2014/main" id="{CDE1BFB5-7FCD-B41A-09EA-02124494B26A}"/>
              </a:ext>
            </a:extLst>
          </p:cNvPr>
          <p:cNvCxnSpPr>
            <a:cxnSpLocks/>
          </p:cNvCxnSpPr>
          <p:nvPr/>
        </p:nvCxnSpPr>
        <p:spPr>
          <a:xfrm flipH="1">
            <a:off x="3879859" y="2105858"/>
            <a:ext cx="1928890" cy="0"/>
          </a:xfrm>
          <a:prstGeom prst="straightConnector1">
            <a:avLst/>
          </a:prstGeom>
          <a:noFill/>
          <a:ln w="19050" cap="flat" cmpd="sng">
            <a:solidFill>
              <a:schemeClr val="dk2"/>
            </a:solidFill>
            <a:prstDash val="solid"/>
            <a:round/>
            <a:headEnd type="none" w="sm" len="sm"/>
            <a:tailEnd type="triangle" w="med" len="med"/>
          </a:ln>
        </p:spPr>
      </p:cxnSp>
      <p:pic>
        <p:nvPicPr>
          <p:cNvPr id="10" name="Picture 9">
            <a:extLst>
              <a:ext uri="{FF2B5EF4-FFF2-40B4-BE49-F238E27FC236}">
                <a16:creationId xmlns:a16="http://schemas.microsoft.com/office/drawing/2014/main" id="{EA299A5C-78C2-B588-1F67-48DDC0496E74}"/>
              </a:ext>
            </a:extLst>
          </p:cNvPr>
          <p:cNvPicPr>
            <a:picLocks noChangeAspect="1"/>
          </p:cNvPicPr>
          <p:nvPr/>
        </p:nvPicPr>
        <p:blipFill>
          <a:blip r:embed="rId4"/>
          <a:stretch>
            <a:fillRect/>
          </a:stretch>
        </p:blipFill>
        <p:spPr>
          <a:xfrm>
            <a:off x="210094" y="3510218"/>
            <a:ext cx="5380215" cy="19716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4" name="Picture 3">
            <a:extLst>
              <a:ext uri="{FF2B5EF4-FFF2-40B4-BE49-F238E27FC236}">
                <a16:creationId xmlns:a16="http://schemas.microsoft.com/office/drawing/2014/main" id="{9B63D271-8B5B-F51D-C396-C113D1DE71AD}"/>
              </a:ext>
            </a:extLst>
          </p:cNvPr>
          <p:cNvPicPr>
            <a:picLocks noChangeAspect="1"/>
          </p:cNvPicPr>
          <p:nvPr/>
        </p:nvPicPr>
        <p:blipFill>
          <a:blip r:embed="rId3"/>
          <a:stretch>
            <a:fillRect/>
          </a:stretch>
        </p:blipFill>
        <p:spPr>
          <a:xfrm>
            <a:off x="304799" y="2895434"/>
            <a:ext cx="8326925" cy="1754175"/>
          </a:xfrm>
          <a:prstGeom prst="rect">
            <a:avLst/>
          </a:prstGeom>
        </p:spPr>
      </p:pic>
      <p:sp>
        <p:nvSpPr>
          <p:cNvPr id="280" name="Google Shape;280;g205113a110d_0_12"/>
          <p:cNvSpPr txBox="1">
            <a:spLocks noGrp="1"/>
          </p:cNvSpPr>
          <p:nvPr>
            <p:ph type="title"/>
          </p:nvPr>
        </p:nvSpPr>
        <p:spPr>
          <a:xfrm>
            <a:off x="304800" y="1143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000" b="1" dirty="0">
                <a:solidFill>
                  <a:schemeClr val="bg2"/>
                </a:solidFill>
                <a:latin typeface="Aptos" panose="020B0004020202020204" pitchFamily="34" charset="0"/>
                <a:ea typeface="Arial"/>
                <a:cs typeface="Arial"/>
                <a:sym typeface="Arial"/>
              </a:rPr>
              <a:t>Commencement Registration &amp; Ticketing </a:t>
            </a:r>
            <a:endParaRPr sz="3000" u="sng" dirty="0">
              <a:solidFill>
                <a:schemeClr val="bg2"/>
              </a:solidFill>
              <a:latin typeface="Aptos" panose="020B0004020202020204" pitchFamily="34" charset="0"/>
            </a:endParaRPr>
          </a:p>
        </p:txBody>
      </p:sp>
      <p:sp>
        <p:nvSpPr>
          <p:cNvPr id="281" name="Google Shape;281;g205113a110d_0_12"/>
          <p:cNvSpPr txBox="1">
            <a:spLocks noGrp="1"/>
          </p:cNvSpPr>
          <p:nvPr>
            <p:ph type="body" idx="1"/>
          </p:nvPr>
        </p:nvSpPr>
        <p:spPr>
          <a:xfrm>
            <a:off x="266700" y="893475"/>
            <a:ext cx="8610600" cy="4724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360"/>
              </a:spcBef>
              <a:spcAft>
                <a:spcPts val="0"/>
              </a:spcAft>
              <a:buSzPts val="1800"/>
              <a:buNone/>
            </a:pPr>
            <a:r>
              <a:rPr lang="en-US" dirty="0"/>
              <a:t>  </a:t>
            </a:r>
            <a:endParaRPr dirty="0"/>
          </a:p>
        </p:txBody>
      </p:sp>
      <p:sp>
        <p:nvSpPr>
          <p:cNvPr id="5" name="TextBox 4">
            <a:extLst>
              <a:ext uri="{FF2B5EF4-FFF2-40B4-BE49-F238E27FC236}">
                <a16:creationId xmlns:a16="http://schemas.microsoft.com/office/drawing/2014/main" id="{12E20074-B6CB-D74F-ADEA-5E755C70C2A7}"/>
              </a:ext>
            </a:extLst>
          </p:cNvPr>
          <p:cNvSpPr txBox="1"/>
          <p:nvPr/>
        </p:nvSpPr>
        <p:spPr>
          <a:xfrm>
            <a:off x="266700" y="762177"/>
            <a:ext cx="8648700" cy="2277547"/>
          </a:xfrm>
          <a:prstGeom prst="rect">
            <a:avLst/>
          </a:prstGeom>
          <a:noFill/>
        </p:spPr>
        <p:txBody>
          <a:bodyPr wrap="square">
            <a:spAutoFit/>
          </a:bodyPr>
          <a:lstStyle/>
          <a:p>
            <a:r>
              <a:rPr lang="en-US" sz="1800" b="1" i="1" dirty="0">
                <a:solidFill>
                  <a:schemeClr val="bg2"/>
                </a:solidFill>
                <a:latin typeface="Aptos" panose="020B0004020202020204" pitchFamily="34" charset="0"/>
              </a:rPr>
              <a:t>Registration Form – Guest Tickets </a:t>
            </a:r>
          </a:p>
          <a:p>
            <a:endParaRPr lang="en-US" sz="1800" b="1" i="1" dirty="0">
              <a:solidFill>
                <a:schemeClr val="tx2"/>
              </a:solidFill>
              <a:latin typeface="Aptos" panose="020B0004020202020204" pitchFamily="34" charset="0"/>
            </a:endParaRPr>
          </a:p>
          <a:p>
            <a:r>
              <a:rPr lang="en-US" sz="1500" b="0" i="0" dirty="0">
                <a:solidFill>
                  <a:schemeClr val="bg2"/>
                </a:solidFill>
                <a:effectLst/>
                <a:latin typeface="Aptos" panose="020B0004020202020204" pitchFamily="34" charset="0"/>
              </a:rPr>
              <a:t>Graduates receive guest tickets divided into two categories:</a:t>
            </a:r>
          </a:p>
          <a:p>
            <a:pPr algn="l">
              <a:buFont typeface="Arial" panose="020B0604020202020204" pitchFamily="34" charset="0"/>
              <a:buChar char="•"/>
            </a:pPr>
            <a:r>
              <a:rPr lang="en-US" sz="1500" b="1" i="0" u="sng" dirty="0">
                <a:solidFill>
                  <a:srgbClr val="FF0000"/>
                </a:solidFill>
                <a:effectLst/>
                <a:latin typeface="Aptos" panose="020B0004020202020204" pitchFamily="34" charset="0"/>
              </a:rPr>
              <a:t>All-Weather Tickets</a:t>
            </a:r>
            <a:r>
              <a:rPr lang="en-US" sz="1500" b="1" i="0" dirty="0">
                <a:solidFill>
                  <a:schemeClr val="tx2"/>
                </a:solidFill>
                <a:effectLst/>
                <a:latin typeface="Aptos" panose="020B0004020202020204" pitchFamily="34" charset="0"/>
              </a:rPr>
              <a:t>:</a:t>
            </a:r>
            <a:r>
              <a:rPr lang="en-US" sz="1500" b="0" i="0" dirty="0">
                <a:solidFill>
                  <a:schemeClr val="tx2"/>
                </a:solidFill>
                <a:effectLst/>
                <a:latin typeface="Aptos" panose="020B0004020202020204" pitchFamily="34" charset="0"/>
              </a:rPr>
              <a:t> </a:t>
            </a:r>
            <a:r>
              <a:rPr lang="en-US" sz="1500" b="0" i="0" dirty="0">
                <a:solidFill>
                  <a:schemeClr val="bg2"/>
                </a:solidFill>
                <a:effectLst/>
                <a:latin typeface="Aptos" panose="020B0004020202020204" pitchFamily="34" charset="0"/>
              </a:rPr>
              <a:t>These grant access to both </a:t>
            </a:r>
            <a:r>
              <a:rPr lang="en-US" sz="1500" b="0" i="1" dirty="0">
                <a:solidFill>
                  <a:schemeClr val="bg2"/>
                </a:solidFill>
                <a:effectLst/>
                <a:latin typeface="Aptos" panose="020B0004020202020204" pitchFamily="34" charset="0"/>
              </a:rPr>
              <a:t>Richard </a:t>
            </a:r>
            <a:r>
              <a:rPr lang="en-US" sz="1500" b="0" i="1" dirty="0" err="1">
                <a:solidFill>
                  <a:schemeClr val="bg2"/>
                </a:solidFill>
                <a:effectLst/>
                <a:latin typeface="Aptos" panose="020B0004020202020204" pitchFamily="34" charset="0"/>
              </a:rPr>
              <a:t>Wackar</a:t>
            </a:r>
            <a:r>
              <a:rPr lang="en-US" sz="1500" b="0" i="1" dirty="0">
                <a:solidFill>
                  <a:schemeClr val="bg2"/>
                </a:solidFill>
                <a:effectLst/>
                <a:latin typeface="Aptos" panose="020B0004020202020204" pitchFamily="34" charset="0"/>
              </a:rPr>
              <a:t> Stadium</a:t>
            </a:r>
            <a:r>
              <a:rPr lang="en-US" sz="1500" b="0" i="0" dirty="0">
                <a:solidFill>
                  <a:schemeClr val="bg2"/>
                </a:solidFill>
                <a:effectLst/>
                <a:latin typeface="Aptos" panose="020B0004020202020204" pitchFamily="34" charset="0"/>
              </a:rPr>
              <a:t> and, in the event of severe weather, </a:t>
            </a:r>
            <a:r>
              <a:rPr lang="en-US" sz="1500" b="0" i="1" dirty="0">
                <a:solidFill>
                  <a:schemeClr val="bg2"/>
                </a:solidFill>
                <a:effectLst/>
                <a:latin typeface="Aptos" panose="020B0004020202020204" pitchFamily="34" charset="0"/>
              </a:rPr>
              <a:t>Esbjornson Gymnasium</a:t>
            </a:r>
            <a:r>
              <a:rPr lang="en-US" sz="1500" b="0" i="0" dirty="0">
                <a:solidFill>
                  <a:schemeClr val="bg2"/>
                </a:solidFill>
                <a:effectLst/>
                <a:latin typeface="Aptos" panose="020B0004020202020204" pitchFamily="34" charset="0"/>
              </a:rPr>
              <a:t>. Graduates should provide these tickets to their priority guests to ensure access to either venue.</a:t>
            </a:r>
          </a:p>
          <a:p>
            <a:pPr algn="l">
              <a:buFont typeface="Arial" panose="020B0604020202020204" pitchFamily="34" charset="0"/>
              <a:buChar char="•"/>
            </a:pPr>
            <a:r>
              <a:rPr lang="en-US" sz="1500" b="1" i="0" u="sng" dirty="0">
                <a:solidFill>
                  <a:srgbClr val="FF0000"/>
                </a:solidFill>
                <a:effectLst/>
                <a:latin typeface="Aptos" panose="020B0004020202020204" pitchFamily="34" charset="0"/>
              </a:rPr>
              <a:t>Stadium-Only Tickets</a:t>
            </a:r>
            <a:r>
              <a:rPr lang="en-US" sz="1500" b="1" i="0" dirty="0">
                <a:solidFill>
                  <a:schemeClr val="tx2"/>
                </a:solidFill>
                <a:effectLst/>
                <a:latin typeface="Aptos" panose="020B0004020202020204" pitchFamily="34" charset="0"/>
              </a:rPr>
              <a:t>:</a:t>
            </a:r>
            <a:r>
              <a:rPr lang="en-US" sz="1500" b="0" i="0" dirty="0">
                <a:solidFill>
                  <a:schemeClr val="tx2"/>
                </a:solidFill>
                <a:effectLst/>
                <a:latin typeface="Aptos" panose="020B0004020202020204" pitchFamily="34" charset="0"/>
              </a:rPr>
              <a:t> </a:t>
            </a:r>
            <a:r>
              <a:rPr lang="en-US" sz="1500" b="0" i="0" dirty="0">
                <a:solidFill>
                  <a:schemeClr val="bg2"/>
                </a:solidFill>
                <a:effectLst/>
                <a:latin typeface="Aptos" panose="020B0004020202020204" pitchFamily="34" charset="0"/>
              </a:rPr>
              <a:t>These are valid exclusively for </a:t>
            </a:r>
            <a:r>
              <a:rPr lang="en-US" sz="1500" b="0" i="1" dirty="0">
                <a:solidFill>
                  <a:schemeClr val="bg2"/>
                </a:solidFill>
                <a:effectLst/>
                <a:latin typeface="Aptos" panose="020B0004020202020204" pitchFamily="34" charset="0"/>
              </a:rPr>
              <a:t>Richard </a:t>
            </a:r>
            <a:r>
              <a:rPr lang="en-US" sz="1500" b="0" i="1" dirty="0" err="1">
                <a:solidFill>
                  <a:schemeClr val="bg2"/>
                </a:solidFill>
                <a:effectLst/>
                <a:latin typeface="Aptos" panose="020B0004020202020204" pitchFamily="34" charset="0"/>
              </a:rPr>
              <a:t>Wackar</a:t>
            </a:r>
            <a:r>
              <a:rPr lang="en-US" sz="1500" b="0" i="1" dirty="0">
                <a:solidFill>
                  <a:schemeClr val="bg2"/>
                </a:solidFill>
                <a:effectLst/>
                <a:latin typeface="Aptos" panose="020B0004020202020204" pitchFamily="34" charset="0"/>
              </a:rPr>
              <a:t> Stadium</a:t>
            </a:r>
            <a:r>
              <a:rPr lang="en-US" sz="1500" b="0" i="0" dirty="0">
                <a:solidFill>
                  <a:schemeClr val="bg2"/>
                </a:solidFill>
                <a:effectLst/>
                <a:latin typeface="Aptos" panose="020B0004020202020204" pitchFamily="34" charset="0"/>
              </a:rPr>
              <a:t> and cannot be used for entry into </a:t>
            </a:r>
            <a:r>
              <a:rPr lang="en-US" sz="1500" b="0" i="1" dirty="0">
                <a:solidFill>
                  <a:schemeClr val="bg2"/>
                </a:solidFill>
                <a:effectLst/>
                <a:latin typeface="Aptos" panose="020B0004020202020204" pitchFamily="34" charset="0"/>
              </a:rPr>
              <a:t>Esbjornson Gymnasium</a:t>
            </a:r>
            <a:r>
              <a:rPr lang="en-US" sz="1500" b="0" i="0" dirty="0">
                <a:solidFill>
                  <a:schemeClr val="bg2"/>
                </a:solidFill>
                <a:effectLst/>
                <a:latin typeface="Aptos" panose="020B0004020202020204" pitchFamily="34" charset="0"/>
              </a:rPr>
              <a:t> during severe weather conditions.</a:t>
            </a:r>
          </a:p>
          <a:p>
            <a:endParaRPr lang="en-US" sz="1600" i="1" dirty="0">
              <a:solidFill>
                <a:schemeClr val="tx2"/>
              </a:solidFill>
              <a:latin typeface="Aptos" panose="020B0004020202020204" pitchFamily="34" charset="0"/>
            </a:endParaRPr>
          </a:p>
        </p:txBody>
      </p:sp>
      <p:sp>
        <p:nvSpPr>
          <p:cNvPr id="6" name="TextBox 5">
            <a:extLst>
              <a:ext uri="{FF2B5EF4-FFF2-40B4-BE49-F238E27FC236}">
                <a16:creationId xmlns:a16="http://schemas.microsoft.com/office/drawing/2014/main" id="{E1150091-E424-FD7C-FB82-86E388037957}"/>
              </a:ext>
            </a:extLst>
          </p:cNvPr>
          <p:cNvSpPr txBox="1"/>
          <p:nvPr/>
        </p:nvSpPr>
        <p:spPr>
          <a:xfrm>
            <a:off x="162961" y="4718333"/>
            <a:ext cx="8610600" cy="584775"/>
          </a:xfrm>
          <a:prstGeom prst="rect">
            <a:avLst/>
          </a:prstGeom>
          <a:noFill/>
        </p:spPr>
        <p:txBody>
          <a:bodyPr wrap="square" rtlCol="0">
            <a:spAutoFit/>
          </a:bodyPr>
          <a:lstStyle/>
          <a:p>
            <a:pPr algn="ctr"/>
            <a:r>
              <a:rPr lang="en-US" sz="1600" dirty="0">
                <a:solidFill>
                  <a:schemeClr val="bg2"/>
                </a:solidFill>
                <a:effectLst/>
                <a:latin typeface="Aptos" panose="020B0004020202020204" pitchFamily="34" charset="0"/>
                <a:ea typeface="Aptos" panose="020B0004020202020204" pitchFamily="34" charset="0"/>
                <a:cs typeface="Aptos" panose="020B0004020202020204" pitchFamily="34" charset="0"/>
              </a:rPr>
              <a:t>Select the number of guest tickets from the dropdown (up to the maximum allowed per graduate, per ceremony). </a:t>
            </a:r>
            <a:r>
              <a:rPr lang="en-US" sz="1600" dirty="0">
                <a:solidFill>
                  <a:srgbClr val="FF0000"/>
                </a:solidFill>
                <a:latin typeface="Aptos" panose="020B0004020202020204" pitchFamily="34" charset="0"/>
              </a:rPr>
              <a:t>IF YOU LEAVE SET TO “0” – YOU WILL RECEIVE ZERO TICKETS!</a:t>
            </a:r>
          </a:p>
        </p:txBody>
      </p:sp>
      <p:cxnSp>
        <p:nvCxnSpPr>
          <p:cNvPr id="7" name="Google Shape;259;p25">
            <a:extLst>
              <a:ext uri="{FF2B5EF4-FFF2-40B4-BE49-F238E27FC236}">
                <a16:creationId xmlns:a16="http://schemas.microsoft.com/office/drawing/2014/main" id="{A69E9806-AE5F-0D42-993C-E2AA9CF6ABAB}"/>
              </a:ext>
            </a:extLst>
          </p:cNvPr>
          <p:cNvCxnSpPr>
            <a:cxnSpLocks/>
          </p:cNvCxnSpPr>
          <p:nvPr/>
        </p:nvCxnSpPr>
        <p:spPr>
          <a:xfrm flipV="1">
            <a:off x="746843" y="3558012"/>
            <a:ext cx="5282765" cy="997757"/>
          </a:xfrm>
          <a:prstGeom prst="straightConnector1">
            <a:avLst/>
          </a:prstGeom>
          <a:noFill/>
          <a:ln w="19050" cap="flat" cmpd="sng">
            <a:solidFill>
              <a:schemeClr val="dk2"/>
            </a:solidFill>
            <a:prstDash val="solid"/>
            <a:round/>
            <a:headEnd type="none" w="sm" len="sm"/>
            <a:tailEnd type="triangle" w="med" len="med"/>
          </a:ln>
        </p:spPr>
      </p:cxnSp>
      <p:sp>
        <p:nvSpPr>
          <p:cNvPr id="9" name="Google Shape;252;p25">
            <a:extLst>
              <a:ext uri="{FF2B5EF4-FFF2-40B4-BE49-F238E27FC236}">
                <a16:creationId xmlns:a16="http://schemas.microsoft.com/office/drawing/2014/main" id="{AE8CC576-52FB-0618-859D-E11306AA461E}"/>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10" name="Google Shape;245;g1134cdf99a0_0_7">
            <a:extLst>
              <a:ext uri="{FF2B5EF4-FFF2-40B4-BE49-F238E27FC236}">
                <a16:creationId xmlns:a16="http://schemas.microsoft.com/office/drawing/2014/main" id="{D95EB195-DA50-3993-AAF4-73541C3D884C}"/>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3, 2025</a:t>
            </a:r>
            <a:endParaRPr sz="2000" b="1" i="1"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2;p25">
            <a:extLst>
              <a:ext uri="{FF2B5EF4-FFF2-40B4-BE49-F238E27FC236}">
                <a16:creationId xmlns:a16="http://schemas.microsoft.com/office/drawing/2014/main" id="{F68C4091-ED9B-62AB-5F63-4FB585382E53}"/>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sz="1200" i="1" dirty="0"/>
              <a:t>www.rowan.edu/commencement</a:t>
            </a:r>
            <a:endParaRPr sz="1200" i="1" dirty="0"/>
          </a:p>
        </p:txBody>
      </p:sp>
      <p:sp>
        <p:nvSpPr>
          <p:cNvPr id="7" name="Google Shape;280;g205113a110d_0_12">
            <a:extLst>
              <a:ext uri="{FF2B5EF4-FFF2-40B4-BE49-F238E27FC236}">
                <a16:creationId xmlns:a16="http://schemas.microsoft.com/office/drawing/2014/main" id="{19A2B329-D61A-08BC-D071-FB3FA1B7D8CC}"/>
              </a:ext>
            </a:extLst>
          </p:cNvPr>
          <p:cNvSpPr txBox="1">
            <a:spLocks/>
          </p:cNvSpPr>
          <p:nvPr/>
        </p:nvSpPr>
        <p:spPr>
          <a:xfrm>
            <a:off x="304800" y="1143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bg2"/>
                </a:solidFill>
                <a:latin typeface="Arial"/>
                <a:ea typeface="Arial"/>
                <a:cs typeface="Arial"/>
                <a:sym typeface="Arial"/>
              </a:rPr>
              <a:t>Commencement Registration &amp; Ticketing </a:t>
            </a:r>
            <a:endParaRPr lang="en-US" sz="3000" u="sng" dirty="0">
              <a:solidFill>
                <a:schemeClr val="bg2"/>
              </a:solidFill>
            </a:endParaRPr>
          </a:p>
        </p:txBody>
      </p:sp>
      <p:sp>
        <p:nvSpPr>
          <p:cNvPr id="8" name="TextBox 7">
            <a:extLst>
              <a:ext uri="{FF2B5EF4-FFF2-40B4-BE49-F238E27FC236}">
                <a16:creationId xmlns:a16="http://schemas.microsoft.com/office/drawing/2014/main" id="{9A878811-6D2A-087C-F792-58362E5FC6BE}"/>
              </a:ext>
            </a:extLst>
          </p:cNvPr>
          <p:cNvSpPr txBox="1"/>
          <p:nvPr/>
        </p:nvSpPr>
        <p:spPr>
          <a:xfrm>
            <a:off x="245918" y="760562"/>
            <a:ext cx="4572000" cy="615553"/>
          </a:xfrm>
          <a:prstGeom prst="rect">
            <a:avLst/>
          </a:prstGeom>
          <a:noFill/>
        </p:spPr>
        <p:txBody>
          <a:bodyPr wrap="square">
            <a:spAutoFit/>
          </a:bodyPr>
          <a:lstStyle/>
          <a:p>
            <a:r>
              <a:rPr lang="en-US" sz="1800" b="1" i="1" dirty="0">
                <a:solidFill>
                  <a:schemeClr val="bg2"/>
                </a:solidFill>
              </a:rPr>
              <a:t>Registration Form</a:t>
            </a:r>
          </a:p>
          <a:p>
            <a:r>
              <a:rPr lang="en-US" sz="1600" i="1" dirty="0">
                <a:solidFill>
                  <a:schemeClr val="bg2"/>
                </a:solidFill>
              </a:rPr>
              <a:t>Contact Information – Post ceremony</a:t>
            </a:r>
          </a:p>
        </p:txBody>
      </p:sp>
      <p:sp>
        <p:nvSpPr>
          <p:cNvPr id="12" name="TextBox 11">
            <a:extLst>
              <a:ext uri="{FF2B5EF4-FFF2-40B4-BE49-F238E27FC236}">
                <a16:creationId xmlns:a16="http://schemas.microsoft.com/office/drawing/2014/main" id="{617E7E7F-9388-745C-E16D-D3153DE519AA}"/>
              </a:ext>
            </a:extLst>
          </p:cNvPr>
          <p:cNvSpPr txBox="1"/>
          <p:nvPr/>
        </p:nvSpPr>
        <p:spPr>
          <a:xfrm>
            <a:off x="5957454" y="2160767"/>
            <a:ext cx="3132830" cy="2769989"/>
          </a:xfrm>
          <a:prstGeom prst="rect">
            <a:avLst/>
          </a:prstGeom>
          <a:noFill/>
        </p:spPr>
        <p:txBody>
          <a:bodyPr wrap="square" rtlCol="0">
            <a:spAutoFit/>
          </a:bodyPr>
          <a:lstStyle/>
          <a:p>
            <a:r>
              <a:rPr lang="en-US" sz="1600" dirty="0">
                <a:solidFill>
                  <a:schemeClr val="bg2"/>
                </a:solidFill>
              </a:rPr>
              <a:t>Provide mailing and email addresses you will use after graduation. Information will be shared with commencement photographers and the Rowan Alumni Association. </a:t>
            </a:r>
          </a:p>
          <a:p>
            <a:endParaRPr lang="en-US" sz="1600" dirty="0">
              <a:solidFill>
                <a:schemeClr val="bg2"/>
              </a:solidFill>
            </a:endParaRPr>
          </a:p>
          <a:p>
            <a:r>
              <a:rPr lang="en-US" sz="1600" dirty="0">
                <a:solidFill>
                  <a:schemeClr val="bg2"/>
                </a:solidFill>
              </a:rPr>
              <a:t>Provide your cell phone number to receive important commencement updates.</a:t>
            </a:r>
          </a:p>
          <a:p>
            <a:endParaRPr lang="en-US" dirty="0"/>
          </a:p>
        </p:txBody>
      </p:sp>
      <p:sp>
        <p:nvSpPr>
          <p:cNvPr id="13" name="Google Shape;245;g1134cdf99a0_0_7">
            <a:extLst>
              <a:ext uri="{FF2B5EF4-FFF2-40B4-BE49-F238E27FC236}">
                <a16:creationId xmlns:a16="http://schemas.microsoft.com/office/drawing/2014/main" id="{A9D7F95A-19EB-D679-0A8E-629EECC661CF}"/>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rial"/>
                <a:ea typeface="Arial"/>
                <a:cs typeface="Arial"/>
                <a:sym typeface="Arial"/>
              </a:rPr>
              <a:t>Deadline to register and claim guest tickets– April 3, 202</a:t>
            </a:r>
            <a:r>
              <a:rPr lang="en-US" sz="2000" b="1" i="1" dirty="0">
                <a:solidFill>
                  <a:srgbClr val="FF0000"/>
                </a:solidFill>
              </a:rPr>
              <a:t>4</a:t>
            </a:r>
            <a:endParaRPr sz="2000" b="1" i="1"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F687E02A-1FEC-67B2-112F-62F85C04D902}"/>
              </a:ext>
            </a:extLst>
          </p:cNvPr>
          <p:cNvPicPr>
            <a:picLocks noChangeAspect="1"/>
          </p:cNvPicPr>
          <p:nvPr/>
        </p:nvPicPr>
        <p:blipFill>
          <a:blip r:embed="rId2"/>
          <a:stretch>
            <a:fillRect/>
          </a:stretch>
        </p:blipFill>
        <p:spPr>
          <a:xfrm>
            <a:off x="95644" y="1738478"/>
            <a:ext cx="5861810" cy="3381044"/>
          </a:xfrm>
          <a:prstGeom prst="rect">
            <a:avLst/>
          </a:prstGeom>
        </p:spPr>
      </p:pic>
    </p:spTree>
    <p:extLst>
      <p:ext uri="{BB962C8B-B14F-4D97-AF65-F5344CB8AC3E}">
        <p14:creationId xmlns:p14="http://schemas.microsoft.com/office/powerpoint/2010/main" val="931346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A5594F-EB06-6852-CEBF-89B58117F6A1}"/>
              </a:ext>
            </a:extLst>
          </p:cNvPr>
          <p:cNvPicPr>
            <a:picLocks noChangeAspect="1"/>
          </p:cNvPicPr>
          <p:nvPr/>
        </p:nvPicPr>
        <p:blipFill>
          <a:blip r:embed="rId2"/>
          <a:stretch>
            <a:fillRect/>
          </a:stretch>
        </p:blipFill>
        <p:spPr>
          <a:xfrm>
            <a:off x="61463" y="4541459"/>
            <a:ext cx="1383705" cy="740121"/>
          </a:xfrm>
          <a:prstGeom prst="rect">
            <a:avLst/>
          </a:prstGeom>
        </p:spPr>
      </p:pic>
      <p:sp>
        <p:nvSpPr>
          <p:cNvPr id="6" name="Google Shape;252;p25">
            <a:extLst>
              <a:ext uri="{FF2B5EF4-FFF2-40B4-BE49-F238E27FC236}">
                <a16:creationId xmlns:a16="http://schemas.microsoft.com/office/drawing/2014/main" id="{FCBAA1F5-BAD1-CB2E-601C-2B9A84A738C7}"/>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sz="1200" i="1" dirty="0"/>
              <a:t>www.rowan.edu/commencement</a:t>
            </a:r>
            <a:endParaRPr sz="1200" i="1" dirty="0"/>
          </a:p>
        </p:txBody>
      </p:sp>
      <p:sp>
        <p:nvSpPr>
          <p:cNvPr id="8" name="Google Shape;280;g205113a110d_0_12">
            <a:extLst>
              <a:ext uri="{FF2B5EF4-FFF2-40B4-BE49-F238E27FC236}">
                <a16:creationId xmlns:a16="http://schemas.microsoft.com/office/drawing/2014/main" id="{C2EA9500-C6F1-8AF7-218B-6E5D0EF08897}"/>
              </a:ext>
            </a:extLst>
          </p:cNvPr>
          <p:cNvSpPr txBox="1">
            <a:spLocks/>
          </p:cNvSpPr>
          <p:nvPr/>
        </p:nvSpPr>
        <p:spPr>
          <a:xfrm>
            <a:off x="304800" y="1143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bg2"/>
                </a:solidFill>
                <a:latin typeface="Aptos" panose="020B0004020202020204" pitchFamily="34" charset="0"/>
                <a:ea typeface="Arial"/>
                <a:cs typeface="Arial"/>
                <a:sym typeface="Arial"/>
              </a:rPr>
              <a:t>Commencement Registration &amp; Ticketing </a:t>
            </a:r>
            <a:endParaRPr lang="en-US" sz="3000" u="sng" dirty="0">
              <a:solidFill>
                <a:schemeClr val="bg2"/>
              </a:solidFill>
              <a:latin typeface="Aptos" panose="020B0004020202020204" pitchFamily="34" charset="0"/>
            </a:endParaRPr>
          </a:p>
        </p:txBody>
      </p:sp>
      <p:sp>
        <p:nvSpPr>
          <p:cNvPr id="9" name="TextBox 8">
            <a:extLst>
              <a:ext uri="{FF2B5EF4-FFF2-40B4-BE49-F238E27FC236}">
                <a16:creationId xmlns:a16="http://schemas.microsoft.com/office/drawing/2014/main" id="{E3E8B064-EA97-2BD8-C267-30BB05CA7F85}"/>
              </a:ext>
            </a:extLst>
          </p:cNvPr>
          <p:cNvSpPr txBox="1"/>
          <p:nvPr/>
        </p:nvSpPr>
        <p:spPr>
          <a:xfrm>
            <a:off x="218758" y="757462"/>
            <a:ext cx="4572000"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Registration Form</a:t>
            </a:r>
          </a:p>
          <a:p>
            <a:r>
              <a:rPr lang="en-US" sz="1600" i="1" dirty="0">
                <a:solidFill>
                  <a:schemeClr val="bg2"/>
                </a:solidFill>
                <a:latin typeface="Aptos" panose="020B0004020202020204" pitchFamily="34" charset="0"/>
              </a:rPr>
              <a:t>Share Ceremony Details &amp; Submit Form</a:t>
            </a:r>
          </a:p>
        </p:txBody>
      </p:sp>
      <p:sp>
        <p:nvSpPr>
          <p:cNvPr id="4" name="Google Shape;286;g205113a110d_0_12">
            <a:extLst>
              <a:ext uri="{FF2B5EF4-FFF2-40B4-BE49-F238E27FC236}">
                <a16:creationId xmlns:a16="http://schemas.microsoft.com/office/drawing/2014/main" id="{99C95B58-5B81-C975-ACF9-A42501BED26E}"/>
              </a:ext>
            </a:extLst>
          </p:cNvPr>
          <p:cNvSpPr txBox="1"/>
          <p:nvPr/>
        </p:nvSpPr>
        <p:spPr>
          <a:xfrm>
            <a:off x="4177145" y="4663779"/>
            <a:ext cx="4309313"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FF0000"/>
                </a:solidFill>
                <a:latin typeface="Arial"/>
                <a:ea typeface="Arial"/>
                <a:cs typeface="Arial"/>
                <a:sym typeface="Arial"/>
              </a:rPr>
              <a:t>Click summit to record your registration responses!</a:t>
            </a:r>
            <a:endParaRPr sz="1400" b="0" i="0" u="none" strike="noStrike" cap="none" dirty="0">
              <a:solidFill>
                <a:srgbClr val="FF0000"/>
              </a:solidFill>
              <a:latin typeface="Arial"/>
              <a:ea typeface="Arial"/>
              <a:cs typeface="Arial"/>
              <a:sym typeface="Arial"/>
            </a:endParaRPr>
          </a:p>
        </p:txBody>
      </p:sp>
      <p:cxnSp>
        <p:nvCxnSpPr>
          <p:cNvPr id="5" name="Google Shape;287;g205113a110d_0_12">
            <a:extLst>
              <a:ext uri="{FF2B5EF4-FFF2-40B4-BE49-F238E27FC236}">
                <a16:creationId xmlns:a16="http://schemas.microsoft.com/office/drawing/2014/main" id="{A61F4A13-C861-A9AB-1F0D-B795D5A18872}"/>
              </a:ext>
            </a:extLst>
          </p:cNvPr>
          <p:cNvCxnSpPr>
            <a:cxnSpLocks/>
          </p:cNvCxnSpPr>
          <p:nvPr/>
        </p:nvCxnSpPr>
        <p:spPr>
          <a:xfrm flipH="1" flipV="1">
            <a:off x="1301581" y="4863879"/>
            <a:ext cx="2605529" cy="18276"/>
          </a:xfrm>
          <a:prstGeom prst="straightConnector1">
            <a:avLst/>
          </a:prstGeom>
          <a:noFill/>
          <a:ln w="28575" cap="flat" cmpd="sng">
            <a:solidFill>
              <a:srgbClr val="FF0000"/>
            </a:solidFill>
            <a:prstDash val="solid"/>
            <a:round/>
            <a:headEnd type="none" w="sm" len="sm"/>
            <a:tailEnd type="triangle" w="med" len="med"/>
          </a:ln>
        </p:spPr>
      </p:cxnSp>
      <p:sp>
        <p:nvSpPr>
          <p:cNvPr id="14" name="TextBox 13">
            <a:extLst>
              <a:ext uri="{FF2B5EF4-FFF2-40B4-BE49-F238E27FC236}">
                <a16:creationId xmlns:a16="http://schemas.microsoft.com/office/drawing/2014/main" id="{6FCFAB10-E1DF-2562-5884-B9CE20479A1D}"/>
              </a:ext>
            </a:extLst>
          </p:cNvPr>
          <p:cNvSpPr txBox="1"/>
          <p:nvPr/>
        </p:nvSpPr>
        <p:spPr>
          <a:xfrm>
            <a:off x="595617" y="3142585"/>
            <a:ext cx="7966364" cy="1077218"/>
          </a:xfrm>
          <a:prstGeom prst="rect">
            <a:avLst/>
          </a:prstGeom>
          <a:noFill/>
        </p:spPr>
        <p:txBody>
          <a:bodyPr wrap="square" rtlCol="0">
            <a:spAutoFit/>
          </a:bodyPr>
          <a:lstStyle/>
          <a:p>
            <a:r>
              <a:rPr lang="en-US" sz="1600" dirty="0">
                <a:solidFill>
                  <a:schemeClr val="bg2"/>
                </a:solidFill>
                <a:latin typeface="Aptos" panose="020B0004020202020204" pitchFamily="34" charset="0"/>
              </a:rPr>
              <a:t>Enter the email address of anyone you want to send ceremony information.  </a:t>
            </a:r>
          </a:p>
          <a:p>
            <a:r>
              <a:rPr lang="en-US" sz="1600" dirty="0">
                <a:solidFill>
                  <a:schemeClr val="bg2"/>
                </a:solidFill>
                <a:latin typeface="Aptos" panose="020B0004020202020204" pitchFamily="34" charset="0"/>
              </a:rPr>
              <a:t>Click enter after entering each email address.</a:t>
            </a:r>
          </a:p>
          <a:p>
            <a:endParaRPr lang="en-US" sz="1600" dirty="0">
              <a:solidFill>
                <a:schemeClr val="bg2"/>
              </a:solidFill>
              <a:latin typeface="Aptos" panose="020B0004020202020204" pitchFamily="34" charset="0"/>
            </a:endParaRPr>
          </a:p>
          <a:p>
            <a:endParaRPr lang="en-US" sz="1600" dirty="0">
              <a:solidFill>
                <a:schemeClr val="bg2"/>
              </a:solidFill>
              <a:highlight>
                <a:srgbClr val="FFFF00"/>
              </a:highlight>
              <a:latin typeface="Aptos" panose="020B0004020202020204" pitchFamily="34" charset="0"/>
            </a:endParaRPr>
          </a:p>
        </p:txBody>
      </p:sp>
      <p:sp>
        <p:nvSpPr>
          <p:cNvPr id="16" name="Google Shape;245;g1134cdf99a0_0_7">
            <a:extLst>
              <a:ext uri="{FF2B5EF4-FFF2-40B4-BE49-F238E27FC236}">
                <a16:creationId xmlns:a16="http://schemas.microsoft.com/office/drawing/2014/main" id="{8DD89B0F-98EE-20E6-FED2-153187B637FF}"/>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ptos" panose="020B0004020202020204" pitchFamily="34" charset="0"/>
                <a:sym typeface="Arial"/>
              </a:rPr>
              <a:t>Deadline to register and claim guest tickets– April 3, 2025</a:t>
            </a:r>
            <a:endParaRPr sz="2000" b="1" i="1" u="none" strike="noStrike" cap="none" dirty="0">
              <a:solidFill>
                <a:srgbClr val="000000"/>
              </a:solidFill>
              <a:latin typeface="Aptos" panose="020B0004020202020204" pitchFamily="34" charset="0"/>
              <a:sym typeface="Arial"/>
            </a:endParaRPr>
          </a:p>
        </p:txBody>
      </p:sp>
      <p:pic>
        <p:nvPicPr>
          <p:cNvPr id="3" name="Picture 2">
            <a:extLst>
              <a:ext uri="{FF2B5EF4-FFF2-40B4-BE49-F238E27FC236}">
                <a16:creationId xmlns:a16="http://schemas.microsoft.com/office/drawing/2014/main" id="{24EDB920-6D37-CC16-B922-CFE3C434CACF}"/>
              </a:ext>
            </a:extLst>
          </p:cNvPr>
          <p:cNvPicPr>
            <a:picLocks noChangeAspect="1"/>
          </p:cNvPicPr>
          <p:nvPr/>
        </p:nvPicPr>
        <p:blipFill>
          <a:blip r:embed="rId3"/>
          <a:stretch>
            <a:fillRect/>
          </a:stretch>
        </p:blipFill>
        <p:spPr>
          <a:xfrm>
            <a:off x="218758" y="1396045"/>
            <a:ext cx="8267700" cy="1466850"/>
          </a:xfrm>
          <a:prstGeom prst="rect">
            <a:avLst/>
          </a:prstGeom>
        </p:spPr>
      </p:pic>
    </p:spTree>
    <p:extLst>
      <p:ext uri="{BB962C8B-B14F-4D97-AF65-F5344CB8AC3E}">
        <p14:creationId xmlns:p14="http://schemas.microsoft.com/office/powerpoint/2010/main" val="150376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D271DE-BAF0-B434-83BB-320F7AC1524F}"/>
              </a:ext>
            </a:extLst>
          </p:cNvPr>
          <p:cNvPicPr>
            <a:picLocks noChangeAspect="1"/>
          </p:cNvPicPr>
          <p:nvPr/>
        </p:nvPicPr>
        <p:blipFill>
          <a:blip r:embed="rId2"/>
          <a:stretch>
            <a:fillRect/>
          </a:stretch>
        </p:blipFill>
        <p:spPr>
          <a:xfrm>
            <a:off x="161925" y="1337190"/>
            <a:ext cx="4448175" cy="2114550"/>
          </a:xfrm>
          <a:prstGeom prst="rect">
            <a:avLst/>
          </a:prstGeom>
        </p:spPr>
      </p:pic>
      <p:sp>
        <p:nvSpPr>
          <p:cNvPr id="4" name="Google Shape;252;p25">
            <a:extLst>
              <a:ext uri="{FF2B5EF4-FFF2-40B4-BE49-F238E27FC236}">
                <a16:creationId xmlns:a16="http://schemas.microsoft.com/office/drawing/2014/main" id="{A90EA6F2-6546-9883-6A12-BEDCF40DC01D}"/>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sz="1200" i="1" dirty="0"/>
              <a:t>www.rowan.edu/commencement</a:t>
            </a:r>
            <a:endParaRPr sz="1200" i="1" dirty="0"/>
          </a:p>
        </p:txBody>
      </p:sp>
      <p:sp>
        <p:nvSpPr>
          <p:cNvPr id="5" name="Google Shape;280;g205113a110d_0_12">
            <a:extLst>
              <a:ext uri="{FF2B5EF4-FFF2-40B4-BE49-F238E27FC236}">
                <a16:creationId xmlns:a16="http://schemas.microsoft.com/office/drawing/2014/main" id="{E69F7542-42CF-7650-2CBF-2F03D73E12E8}"/>
              </a:ext>
            </a:extLst>
          </p:cNvPr>
          <p:cNvSpPr txBox="1">
            <a:spLocks/>
          </p:cNvSpPr>
          <p:nvPr/>
        </p:nvSpPr>
        <p:spPr>
          <a:xfrm>
            <a:off x="304800" y="1143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bg2"/>
                </a:solidFill>
                <a:latin typeface="Aptos" panose="020B0004020202020204" pitchFamily="34" charset="0"/>
                <a:ea typeface="Arial"/>
                <a:cs typeface="Arial"/>
                <a:sym typeface="Arial"/>
              </a:rPr>
              <a:t>Commencement Registration &amp; Ticketing </a:t>
            </a:r>
            <a:endParaRPr lang="en-US" sz="3000" u="sng" dirty="0">
              <a:solidFill>
                <a:schemeClr val="bg2"/>
              </a:solidFill>
              <a:latin typeface="Aptos" panose="020B0004020202020204" pitchFamily="34" charset="0"/>
            </a:endParaRPr>
          </a:p>
        </p:txBody>
      </p:sp>
      <p:sp>
        <p:nvSpPr>
          <p:cNvPr id="6" name="TextBox 5">
            <a:extLst>
              <a:ext uri="{FF2B5EF4-FFF2-40B4-BE49-F238E27FC236}">
                <a16:creationId xmlns:a16="http://schemas.microsoft.com/office/drawing/2014/main" id="{0D0FFDF8-2AD5-15C7-DDE3-DCA7C9C9E349}"/>
              </a:ext>
            </a:extLst>
          </p:cNvPr>
          <p:cNvSpPr txBox="1"/>
          <p:nvPr/>
        </p:nvSpPr>
        <p:spPr>
          <a:xfrm>
            <a:off x="245918" y="760562"/>
            <a:ext cx="4572000"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Registration Form</a:t>
            </a:r>
          </a:p>
          <a:p>
            <a:r>
              <a:rPr lang="en-US" sz="1600" i="1" dirty="0">
                <a:solidFill>
                  <a:schemeClr val="bg2"/>
                </a:solidFill>
                <a:latin typeface="Aptos" panose="020B0004020202020204" pitchFamily="34" charset="0"/>
              </a:rPr>
              <a:t>Verification Prompts</a:t>
            </a:r>
          </a:p>
        </p:txBody>
      </p:sp>
      <p:sp>
        <p:nvSpPr>
          <p:cNvPr id="12" name="TextBox 11">
            <a:extLst>
              <a:ext uri="{FF2B5EF4-FFF2-40B4-BE49-F238E27FC236}">
                <a16:creationId xmlns:a16="http://schemas.microsoft.com/office/drawing/2014/main" id="{93F0D636-3F43-3854-DB19-0971C2709C9A}"/>
              </a:ext>
            </a:extLst>
          </p:cNvPr>
          <p:cNvSpPr txBox="1"/>
          <p:nvPr/>
        </p:nvSpPr>
        <p:spPr>
          <a:xfrm>
            <a:off x="4745182" y="1905247"/>
            <a:ext cx="4094883" cy="1323439"/>
          </a:xfrm>
          <a:prstGeom prst="rect">
            <a:avLst/>
          </a:prstGeom>
          <a:noFill/>
        </p:spPr>
        <p:txBody>
          <a:bodyPr wrap="square" rtlCol="0">
            <a:spAutoFit/>
          </a:bodyPr>
          <a:lstStyle/>
          <a:p>
            <a:r>
              <a:rPr lang="en-US" sz="1600" dirty="0">
                <a:solidFill>
                  <a:schemeClr val="bg2"/>
                </a:solidFill>
                <a:latin typeface="Aptos" panose="020B0004020202020204" pitchFamily="34" charset="0"/>
              </a:rPr>
              <a:t>Click “Confirm” to verify your preferred full name is correct or click “Cancel” to go back to the form and make changes and submit again. You will need to confirm name to move on to guest ticket access.</a:t>
            </a:r>
          </a:p>
        </p:txBody>
      </p:sp>
      <p:sp>
        <p:nvSpPr>
          <p:cNvPr id="13" name="TextBox 12">
            <a:extLst>
              <a:ext uri="{FF2B5EF4-FFF2-40B4-BE49-F238E27FC236}">
                <a16:creationId xmlns:a16="http://schemas.microsoft.com/office/drawing/2014/main" id="{CEE8FB50-1DA9-B05E-D6E2-289C7250D8C7}"/>
              </a:ext>
            </a:extLst>
          </p:cNvPr>
          <p:cNvSpPr txBox="1"/>
          <p:nvPr/>
        </p:nvSpPr>
        <p:spPr>
          <a:xfrm>
            <a:off x="4728785" y="3788283"/>
            <a:ext cx="4094883" cy="1077218"/>
          </a:xfrm>
          <a:prstGeom prst="rect">
            <a:avLst/>
          </a:prstGeom>
          <a:noFill/>
        </p:spPr>
        <p:txBody>
          <a:bodyPr wrap="square" rtlCol="0">
            <a:spAutoFit/>
          </a:bodyPr>
          <a:lstStyle/>
          <a:p>
            <a:r>
              <a:rPr lang="en-US" sz="1600" dirty="0">
                <a:solidFill>
                  <a:schemeClr val="bg2"/>
                </a:solidFill>
                <a:latin typeface="Aptos" panose="020B0004020202020204" pitchFamily="34" charset="0"/>
              </a:rPr>
              <a:t>Click “Continue” or click “Return to Request Screen” to go back to the form and update the number of tickets selected and submit again.</a:t>
            </a:r>
          </a:p>
        </p:txBody>
      </p:sp>
      <p:sp>
        <p:nvSpPr>
          <p:cNvPr id="14" name="Google Shape;245;g1134cdf99a0_0_7">
            <a:extLst>
              <a:ext uri="{FF2B5EF4-FFF2-40B4-BE49-F238E27FC236}">
                <a16:creationId xmlns:a16="http://schemas.microsoft.com/office/drawing/2014/main" id="{F640C532-2BB6-FF9B-90B4-1D74C88F0F74}"/>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ptos" panose="020B0004020202020204" pitchFamily="34" charset="0"/>
                <a:sym typeface="Arial"/>
              </a:rPr>
              <a:t>Deadline to register and claim guest tickets– April 3, 2025</a:t>
            </a:r>
            <a:endParaRPr sz="2000" b="1" i="1" u="none" strike="noStrike" cap="none" dirty="0">
              <a:solidFill>
                <a:srgbClr val="000000"/>
              </a:solidFill>
              <a:latin typeface="Aptos" panose="020B0004020202020204" pitchFamily="34" charset="0"/>
              <a:sym typeface="Arial"/>
            </a:endParaRPr>
          </a:p>
        </p:txBody>
      </p:sp>
      <p:cxnSp>
        <p:nvCxnSpPr>
          <p:cNvPr id="15" name="Google Shape;302;g1134cdf99a0_0_14">
            <a:extLst>
              <a:ext uri="{FF2B5EF4-FFF2-40B4-BE49-F238E27FC236}">
                <a16:creationId xmlns:a16="http://schemas.microsoft.com/office/drawing/2014/main" id="{0BF9C3EF-8695-554A-D79C-99CFCEDEEA48}"/>
              </a:ext>
            </a:extLst>
          </p:cNvPr>
          <p:cNvCxnSpPr>
            <a:cxnSpLocks/>
          </p:cNvCxnSpPr>
          <p:nvPr/>
        </p:nvCxnSpPr>
        <p:spPr>
          <a:xfrm flipH="1">
            <a:off x="3470564" y="2092036"/>
            <a:ext cx="1274618" cy="679003"/>
          </a:xfrm>
          <a:prstGeom prst="straightConnector1">
            <a:avLst/>
          </a:prstGeom>
          <a:noFill/>
          <a:ln w="19050" cap="flat" cmpd="sng">
            <a:solidFill>
              <a:schemeClr val="dk2"/>
            </a:solidFill>
            <a:prstDash val="solid"/>
            <a:round/>
            <a:headEnd type="none" w="sm" len="sm"/>
            <a:tailEnd type="triangle" w="med" len="med"/>
          </a:ln>
        </p:spPr>
      </p:cxnSp>
      <p:cxnSp>
        <p:nvCxnSpPr>
          <p:cNvPr id="17" name="Google Shape;302;g1134cdf99a0_0_14">
            <a:extLst>
              <a:ext uri="{FF2B5EF4-FFF2-40B4-BE49-F238E27FC236}">
                <a16:creationId xmlns:a16="http://schemas.microsoft.com/office/drawing/2014/main" id="{52F15482-12C3-A516-0ACA-F7B48FE1EE92}"/>
              </a:ext>
            </a:extLst>
          </p:cNvPr>
          <p:cNvCxnSpPr>
            <a:cxnSpLocks/>
          </p:cNvCxnSpPr>
          <p:nvPr/>
        </p:nvCxnSpPr>
        <p:spPr>
          <a:xfrm flipH="1">
            <a:off x="2662601" y="3988574"/>
            <a:ext cx="1909399" cy="868998"/>
          </a:xfrm>
          <a:prstGeom prst="straightConnector1">
            <a:avLst/>
          </a:prstGeom>
          <a:noFill/>
          <a:ln w="19050" cap="flat" cmpd="sng">
            <a:solidFill>
              <a:schemeClr val="dk2"/>
            </a:solidFill>
            <a:prstDash val="solid"/>
            <a:round/>
            <a:headEnd type="none" w="sm" len="sm"/>
            <a:tailEnd type="triangle" w="med" len="med"/>
          </a:ln>
        </p:spPr>
      </p:cxnSp>
      <p:pic>
        <p:nvPicPr>
          <p:cNvPr id="8" name="Picture 7">
            <a:extLst>
              <a:ext uri="{FF2B5EF4-FFF2-40B4-BE49-F238E27FC236}">
                <a16:creationId xmlns:a16="http://schemas.microsoft.com/office/drawing/2014/main" id="{BE5CB970-5719-FB36-5722-B5510FC53662}"/>
              </a:ext>
            </a:extLst>
          </p:cNvPr>
          <p:cNvPicPr>
            <a:picLocks noChangeAspect="1"/>
          </p:cNvPicPr>
          <p:nvPr/>
        </p:nvPicPr>
        <p:blipFill>
          <a:blip r:embed="rId3"/>
          <a:stretch>
            <a:fillRect/>
          </a:stretch>
        </p:blipFill>
        <p:spPr>
          <a:xfrm>
            <a:off x="142875" y="3513595"/>
            <a:ext cx="4467225" cy="1790700"/>
          </a:xfrm>
          <a:prstGeom prst="rect">
            <a:avLst/>
          </a:prstGeom>
        </p:spPr>
      </p:pic>
    </p:spTree>
    <p:extLst>
      <p:ext uri="{BB962C8B-B14F-4D97-AF65-F5344CB8AC3E}">
        <p14:creationId xmlns:p14="http://schemas.microsoft.com/office/powerpoint/2010/main" val="1283762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44838-81E2-4BE5-BC61-6309FF02D8D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6839710-CAEB-5CBB-9083-30E2773BC506}"/>
              </a:ext>
            </a:extLst>
          </p:cNvPr>
          <p:cNvPicPr>
            <a:picLocks noChangeAspect="1"/>
          </p:cNvPicPr>
          <p:nvPr/>
        </p:nvPicPr>
        <p:blipFill>
          <a:blip r:embed="rId2"/>
          <a:stretch>
            <a:fillRect/>
          </a:stretch>
        </p:blipFill>
        <p:spPr>
          <a:xfrm>
            <a:off x="129863" y="1726288"/>
            <a:ext cx="8582025" cy="1543050"/>
          </a:xfrm>
          <a:prstGeom prst="rect">
            <a:avLst/>
          </a:prstGeom>
        </p:spPr>
      </p:pic>
      <p:sp>
        <p:nvSpPr>
          <p:cNvPr id="4" name="Google Shape;252;p25">
            <a:extLst>
              <a:ext uri="{FF2B5EF4-FFF2-40B4-BE49-F238E27FC236}">
                <a16:creationId xmlns:a16="http://schemas.microsoft.com/office/drawing/2014/main" id="{07386A04-8A55-D7DF-C06B-B901B3D7E32C}"/>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sz="1200" i="1" dirty="0"/>
              <a:t>www.rowan.edu/commencement</a:t>
            </a:r>
            <a:endParaRPr sz="1200" i="1" dirty="0"/>
          </a:p>
        </p:txBody>
      </p:sp>
      <p:sp>
        <p:nvSpPr>
          <p:cNvPr id="5" name="Google Shape;280;g205113a110d_0_12">
            <a:extLst>
              <a:ext uri="{FF2B5EF4-FFF2-40B4-BE49-F238E27FC236}">
                <a16:creationId xmlns:a16="http://schemas.microsoft.com/office/drawing/2014/main" id="{05349DAD-772E-0F29-D52E-1B00CCF929F1}"/>
              </a:ext>
            </a:extLst>
          </p:cNvPr>
          <p:cNvSpPr txBox="1">
            <a:spLocks/>
          </p:cNvSpPr>
          <p:nvPr/>
        </p:nvSpPr>
        <p:spPr>
          <a:xfrm>
            <a:off x="304800" y="1143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bg2"/>
                </a:solidFill>
                <a:latin typeface="Aptos" panose="020B0004020202020204" pitchFamily="34" charset="0"/>
                <a:ea typeface="Arial"/>
                <a:cs typeface="Arial"/>
                <a:sym typeface="Arial"/>
              </a:rPr>
              <a:t>Commencement Registration &amp; Ticketing </a:t>
            </a:r>
            <a:endParaRPr lang="en-US" sz="3000" u="sng" dirty="0">
              <a:solidFill>
                <a:schemeClr val="bg2"/>
              </a:solidFill>
              <a:latin typeface="Aptos" panose="020B0004020202020204" pitchFamily="34" charset="0"/>
            </a:endParaRPr>
          </a:p>
        </p:txBody>
      </p:sp>
      <p:sp>
        <p:nvSpPr>
          <p:cNvPr id="6" name="TextBox 5">
            <a:extLst>
              <a:ext uri="{FF2B5EF4-FFF2-40B4-BE49-F238E27FC236}">
                <a16:creationId xmlns:a16="http://schemas.microsoft.com/office/drawing/2014/main" id="{F65A0DE9-0528-2158-6252-2D6B5F0C2A69}"/>
              </a:ext>
            </a:extLst>
          </p:cNvPr>
          <p:cNvSpPr txBox="1"/>
          <p:nvPr/>
        </p:nvSpPr>
        <p:spPr>
          <a:xfrm>
            <a:off x="245918" y="760562"/>
            <a:ext cx="4572000"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Registration Form</a:t>
            </a:r>
          </a:p>
          <a:p>
            <a:r>
              <a:rPr lang="en-US" sz="1600" i="1" dirty="0">
                <a:solidFill>
                  <a:schemeClr val="bg2"/>
                </a:solidFill>
                <a:latin typeface="Aptos" panose="020B0004020202020204" pitchFamily="34" charset="0"/>
              </a:rPr>
              <a:t>Registration Confirmation</a:t>
            </a:r>
          </a:p>
        </p:txBody>
      </p:sp>
      <p:sp>
        <p:nvSpPr>
          <p:cNvPr id="14" name="Google Shape;245;g1134cdf99a0_0_7">
            <a:extLst>
              <a:ext uri="{FF2B5EF4-FFF2-40B4-BE49-F238E27FC236}">
                <a16:creationId xmlns:a16="http://schemas.microsoft.com/office/drawing/2014/main" id="{3CB3A618-DDBD-488B-F8D8-856FA6FEFDF3}"/>
              </a:ext>
            </a:extLst>
          </p:cNvPr>
          <p:cNvSpPr txBox="1"/>
          <p:nvPr/>
        </p:nvSpPr>
        <p:spPr>
          <a:xfrm>
            <a:off x="4263284" y="5814777"/>
            <a:ext cx="502588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000" b="1" i="1" u="none" strike="noStrike" cap="none" dirty="0">
                <a:solidFill>
                  <a:srgbClr val="FF0000"/>
                </a:solidFill>
                <a:latin typeface="Aptos" panose="020B0004020202020204" pitchFamily="34" charset="0"/>
                <a:sym typeface="Arial"/>
              </a:rPr>
              <a:t>Deadline to register and claim guest tickets– April 3, 2025</a:t>
            </a:r>
            <a:endParaRPr sz="2000" b="1" i="1" u="none" strike="noStrike" cap="none" dirty="0">
              <a:solidFill>
                <a:srgbClr val="000000"/>
              </a:solidFill>
              <a:latin typeface="Aptos" panose="020B0004020202020204" pitchFamily="34" charset="0"/>
              <a:sym typeface="Arial"/>
            </a:endParaRPr>
          </a:p>
        </p:txBody>
      </p:sp>
      <p:cxnSp>
        <p:nvCxnSpPr>
          <p:cNvPr id="17" name="Google Shape;302;g1134cdf99a0_0_14">
            <a:extLst>
              <a:ext uri="{FF2B5EF4-FFF2-40B4-BE49-F238E27FC236}">
                <a16:creationId xmlns:a16="http://schemas.microsoft.com/office/drawing/2014/main" id="{7A354839-F108-ED8B-B8AF-6674E039FAA2}"/>
              </a:ext>
            </a:extLst>
          </p:cNvPr>
          <p:cNvCxnSpPr>
            <a:cxnSpLocks/>
          </p:cNvCxnSpPr>
          <p:nvPr/>
        </p:nvCxnSpPr>
        <p:spPr>
          <a:xfrm flipH="1" flipV="1">
            <a:off x="1018956" y="2946230"/>
            <a:ext cx="1612551" cy="622708"/>
          </a:xfrm>
          <a:prstGeom prst="straightConnector1">
            <a:avLst/>
          </a:prstGeom>
          <a:noFill/>
          <a:ln w="19050" cap="flat" cmpd="sng">
            <a:solidFill>
              <a:schemeClr val="dk2"/>
            </a:solidFill>
            <a:prstDash val="solid"/>
            <a:round/>
            <a:headEnd type="none" w="sm" len="sm"/>
            <a:tailEnd type="triangle" w="med" len="med"/>
          </a:ln>
        </p:spPr>
      </p:cxnSp>
      <p:sp>
        <p:nvSpPr>
          <p:cNvPr id="11" name="TextBox 10">
            <a:extLst>
              <a:ext uri="{FF2B5EF4-FFF2-40B4-BE49-F238E27FC236}">
                <a16:creationId xmlns:a16="http://schemas.microsoft.com/office/drawing/2014/main" id="{BFD5ABD5-0BE1-E277-5B8A-BA38FDE63242}"/>
              </a:ext>
            </a:extLst>
          </p:cNvPr>
          <p:cNvSpPr txBox="1"/>
          <p:nvPr/>
        </p:nvSpPr>
        <p:spPr>
          <a:xfrm>
            <a:off x="2531918" y="3568938"/>
            <a:ext cx="4490519" cy="523220"/>
          </a:xfrm>
          <a:prstGeom prst="rect">
            <a:avLst/>
          </a:prstGeom>
          <a:noFill/>
        </p:spPr>
        <p:txBody>
          <a:bodyPr wrap="square" rtlCol="0">
            <a:spAutoFit/>
          </a:bodyPr>
          <a:lstStyle/>
          <a:p>
            <a:r>
              <a:rPr lang="en-US" dirty="0">
                <a:solidFill>
                  <a:schemeClr val="bg2"/>
                </a:solidFill>
              </a:rPr>
              <a:t>Click “Close” to go back to your graduate homepage and collect guest tickets.</a:t>
            </a:r>
          </a:p>
        </p:txBody>
      </p:sp>
    </p:spTree>
    <p:extLst>
      <p:ext uri="{BB962C8B-B14F-4D97-AF65-F5344CB8AC3E}">
        <p14:creationId xmlns:p14="http://schemas.microsoft.com/office/powerpoint/2010/main" val="82745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3"/>
          <p:cNvSpPr txBox="1">
            <a:spLocks noGrp="1"/>
          </p:cNvSpPr>
          <p:nvPr>
            <p:ph type="title"/>
          </p:nvPr>
        </p:nvSpPr>
        <p:spPr>
          <a:xfrm>
            <a:off x="106018" y="460375"/>
            <a:ext cx="8388626" cy="11430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r>
              <a:rPr lang="en-US" b="1" dirty="0">
                <a:solidFill>
                  <a:schemeClr val="lt2"/>
                </a:solidFill>
                <a:latin typeface="Aptos" panose="020B0004020202020204" pitchFamily="34" charset="0"/>
                <a:ea typeface="Arial"/>
                <a:cs typeface="Arial"/>
                <a:sym typeface="Arial"/>
              </a:rPr>
              <a:t>Graduation vs. Commencement</a:t>
            </a:r>
            <a:endParaRPr b="1" dirty="0">
              <a:solidFill>
                <a:schemeClr val="lt2"/>
              </a:solidFill>
              <a:latin typeface="Aptos" panose="020B0004020202020204" pitchFamily="34" charset="0"/>
              <a:ea typeface="Arial"/>
              <a:cs typeface="Arial"/>
              <a:sym typeface="Arial"/>
            </a:endParaRPr>
          </a:p>
        </p:txBody>
      </p:sp>
      <p:sp>
        <p:nvSpPr>
          <p:cNvPr id="81" name="Google Shape;81;p3"/>
          <p:cNvSpPr txBox="1">
            <a:spLocks noGrp="1"/>
          </p:cNvSpPr>
          <p:nvPr>
            <p:ph type="body" idx="1"/>
          </p:nvPr>
        </p:nvSpPr>
        <p:spPr>
          <a:xfrm>
            <a:off x="457200" y="1535113"/>
            <a:ext cx="4040188" cy="63976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3200"/>
              <a:buFont typeface="Georgia"/>
              <a:buNone/>
            </a:pPr>
            <a:r>
              <a:rPr lang="en-US" sz="3200" dirty="0">
                <a:solidFill>
                  <a:schemeClr val="lt2"/>
                </a:solidFill>
                <a:latin typeface="Aptos" panose="020B0004020202020204" pitchFamily="34" charset="0"/>
                <a:sym typeface="Arial"/>
              </a:rPr>
              <a:t>Graduation…</a:t>
            </a:r>
            <a:r>
              <a:rPr lang="en-US" dirty="0">
                <a:solidFill>
                  <a:schemeClr val="lt2"/>
                </a:solidFill>
                <a:latin typeface="Aptos" panose="020B0004020202020204" pitchFamily="34" charset="0"/>
                <a:sym typeface="Arial"/>
              </a:rPr>
              <a:t>	</a:t>
            </a:r>
            <a:endParaRPr dirty="0">
              <a:solidFill>
                <a:schemeClr val="lt2"/>
              </a:solidFill>
              <a:latin typeface="Aptos" panose="020B0004020202020204" pitchFamily="34" charset="0"/>
              <a:sym typeface="Arial"/>
            </a:endParaRPr>
          </a:p>
        </p:txBody>
      </p:sp>
      <p:sp>
        <p:nvSpPr>
          <p:cNvPr id="82" name="Google Shape;82;p3"/>
          <p:cNvSpPr txBox="1">
            <a:spLocks noGrp="1"/>
          </p:cNvSpPr>
          <p:nvPr>
            <p:ph type="body" idx="2"/>
          </p:nvPr>
        </p:nvSpPr>
        <p:spPr>
          <a:xfrm>
            <a:off x="333175" y="1981200"/>
            <a:ext cx="4040100" cy="3951300"/>
          </a:xfrm>
          <a:prstGeom prst="rect">
            <a:avLst/>
          </a:prstGeom>
          <a:noFill/>
          <a:ln>
            <a:noFill/>
          </a:ln>
        </p:spPr>
        <p:txBody>
          <a:bodyPr spcFirstLastPara="1" wrap="square" lIns="0" tIns="0" rIns="0" bIns="0" anchor="t" anchorCtr="0">
            <a:noAutofit/>
          </a:bodyPr>
          <a:lstStyle/>
          <a:p>
            <a:pPr marL="225425" lvl="0" indent="-47625" algn="l" rtl="0">
              <a:lnSpc>
                <a:spcPct val="100000"/>
              </a:lnSpc>
              <a:spcBef>
                <a:spcPts val="0"/>
              </a:spcBef>
              <a:spcAft>
                <a:spcPts val="0"/>
              </a:spcAft>
              <a:buClr>
                <a:schemeClr val="dk1"/>
              </a:buClr>
              <a:buSzPts val="2800"/>
              <a:buFont typeface="Arial"/>
              <a:buNone/>
            </a:pPr>
            <a:endParaRPr sz="2800" dirty="0">
              <a:latin typeface="Arial"/>
              <a:ea typeface="Arial"/>
              <a:cs typeface="Arial"/>
              <a:sym typeface="Arial"/>
            </a:endParaRPr>
          </a:p>
          <a:p>
            <a:pPr marL="457200" lvl="0" indent="0" algn="l" rtl="0">
              <a:lnSpc>
                <a:spcPct val="100000"/>
              </a:lnSpc>
              <a:spcBef>
                <a:spcPts val="560"/>
              </a:spcBef>
              <a:spcAft>
                <a:spcPts val="0"/>
              </a:spcAft>
              <a:buSzPts val="2400"/>
              <a:buNone/>
            </a:pPr>
            <a:r>
              <a:rPr lang="en-US" sz="2800" dirty="0">
                <a:solidFill>
                  <a:schemeClr val="lt2"/>
                </a:solidFill>
                <a:latin typeface="Aptos" panose="020B0004020202020204" pitchFamily="34" charset="0"/>
                <a:sym typeface="Arial"/>
              </a:rPr>
              <a:t>is the successful completion of a student’s major/minor/ concentration and the issuing of a diploma.</a:t>
            </a:r>
            <a:endParaRPr dirty="0">
              <a:latin typeface="Aptos" panose="020B0004020202020204" pitchFamily="34" charset="0"/>
              <a:sym typeface="Arial"/>
            </a:endParaRPr>
          </a:p>
        </p:txBody>
      </p:sp>
      <p:sp>
        <p:nvSpPr>
          <p:cNvPr id="83" name="Google Shape;83;p3"/>
          <p:cNvSpPr txBox="1">
            <a:spLocks noGrp="1"/>
          </p:cNvSpPr>
          <p:nvPr>
            <p:ph type="body" idx="3"/>
          </p:nvPr>
        </p:nvSpPr>
        <p:spPr>
          <a:xfrm>
            <a:off x="4645025" y="1535113"/>
            <a:ext cx="4041775" cy="63976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dk2"/>
              </a:buClr>
              <a:buSzPts val="3200"/>
              <a:buFont typeface="Georgia"/>
              <a:buNone/>
            </a:pPr>
            <a:r>
              <a:rPr lang="en-US" sz="3200" dirty="0">
                <a:solidFill>
                  <a:schemeClr val="lt2"/>
                </a:solidFill>
                <a:latin typeface="Aptos" panose="020B0004020202020204" pitchFamily="34" charset="0"/>
                <a:sym typeface="Arial"/>
              </a:rPr>
              <a:t>Commencement…</a:t>
            </a:r>
            <a:endParaRPr dirty="0">
              <a:solidFill>
                <a:schemeClr val="lt2"/>
              </a:solidFill>
              <a:latin typeface="Aptos" panose="020B0004020202020204" pitchFamily="34" charset="0"/>
              <a:sym typeface="Arial"/>
            </a:endParaRPr>
          </a:p>
        </p:txBody>
      </p:sp>
      <p:sp>
        <p:nvSpPr>
          <p:cNvPr id="84" name="Google Shape;84;p3"/>
          <p:cNvSpPr txBox="1">
            <a:spLocks noGrp="1"/>
          </p:cNvSpPr>
          <p:nvPr>
            <p:ph type="body" idx="4"/>
          </p:nvPr>
        </p:nvSpPr>
        <p:spPr>
          <a:xfrm>
            <a:off x="4572000" y="2075675"/>
            <a:ext cx="4041900" cy="3951300"/>
          </a:xfrm>
          <a:prstGeom prst="rect">
            <a:avLst/>
          </a:prstGeom>
          <a:noFill/>
          <a:ln>
            <a:noFill/>
          </a:ln>
        </p:spPr>
        <p:txBody>
          <a:bodyPr spcFirstLastPara="1" wrap="square" lIns="0" tIns="0" rIns="0" bIns="0" anchor="t" anchorCtr="0">
            <a:noAutofit/>
          </a:bodyPr>
          <a:lstStyle/>
          <a:p>
            <a:pPr marL="225425" lvl="0" indent="-73025" algn="l" rtl="0">
              <a:lnSpc>
                <a:spcPct val="100000"/>
              </a:lnSpc>
              <a:spcBef>
                <a:spcPts val="0"/>
              </a:spcBef>
              <a:spcAft>
                <a:spcPts val="0"/>
              </a:spcAft>
              <a:buClr>
                <a:schemeClr val="dk1"/>
              </a:buClr>
              <a:buSzPts val="2400"/>
              <a:buFont typeface="Arial"/>
              <a:buNone/>
            </a:pPr>
            <a:endParaRPr dirty="0">
              <a:latin typeface="Georgia"/>
              <a:ea typeface="Georgia"/>
              <a:cs typeface="Georgia"/>
              <a:sym typeface="Georgia"/>
            </a:endParaRPr>
          </a:p>
          <a:p>
            <a:pPr marL="0" lvl="0" indent="457200" algn="l" rtl="0">
              <a:lnSpc>
                <a:spcPct val="100000"/>
              </a:lnSpc>
              <a:spcBef>
                <a:spcPts val="560"/>
              </a:spcBef>
              <a:spcAft>
                <a:spcPts val="0"/>
              </a:spcAft>
              <a:buSzPts val="2400"/>
              <a:buNone/>
            </a:pPr>
            <a:r>
              <a:rPr lang="en-US" sz="2800" dirty="0">
                <a:solidFill>
                  <a:schemeClr val="lt2"/>
                </a:solidFill>
                <a:latin typeface="Aptos" panose="020B0004020202020204" pitchFamily="34" charset="0"/>
                <a:sym typeface="Arial"/>
              </a:rPr>
              <a:t>is the celebration of</a:t>
            </a:r>
            <a:endParaRPr sz="2800" dirty="0">
              <a:solidFill>
                <a:schemeClr val="lt2"/>
              </a:solidFill>
              <a:latin typeface="Aptos" panose="020B0004020202020204" pitchFamily="34" charset="0"/>
              <a:sym typeface="Arial"/>
            </a:endParaRPr>
          </a:p>
          <a:p>
            <a:pPr marL="0" lvl="0" indent="457200" algn="l" rtl="0">
              <a:lnSpc>
                <a:spcPct val="100000"/>
              </a:lnSpc>
              <a:spcBef>
                <a:spcPts val="560"/>
              </a:spcBef>
              <a:spcAft>
                <a:spcPts val="0"/>
              </a:spcAft>
              <a:buSzPts val="2400"/>
              <a:buNone/>
            </a:pPr>
            <a:r>
              <a:rPr lang="en-US" sz="2800" dirty="0">
                <a:solidFill>
                  <a:schemeClr val="lt2"/>
                </a:solidFill>
                <a:latin typeface="Aptos" panose="020B0004020202020204" pitchFamily="34" charset="0"/>
                <a:sym typeface="Arial"/>
              </a:rPr>
              <a:t>your time and hard</a:t>
            </a:r>
            <a:endParaRPr sz="2800" dirty="0">
              <a:solidFill>
                <a:schemeClr val="lt2"/>
              </a:solidFill>
              <a:latin typeface="Aptos" panose="020B0004020202020204" pitchFamily="34" charset="0"/>
              <a:sym typeface="Arial"/>
            </a:endParaRPr>
          </a:p>
          <a:p>
            <a:pPr marL="0" lvl="0" indent="457200" algn="l" rtl="0">
              <a:lnSpc>
                <a:spcPct val="100000"/>
              </a:lnSpc>
              <a:spcBef>
                <a:spcPts val="560"/>
              </a:spcBef>
              <a:spcAft>
                <a:spcPts val="0"/>
              </a:spcAft>
              <a:buSzPts val="2400"/>
              <a:buNone/>
            </a:pPr>
            <a:r>
              <a:rPr lang="en-US" sz="2800" dirty="0">
                <a:solidFill>
                  <a:schemeClr val="lt2"/>
                </a:solidFill>
                <a:latin typeface="Aptos" panose="020B0004020202020204" pitchFamily="34" charset="0"/>
                <a:sym typeface="Arial"/>
              </a:rPr>
              <a:t>work at Rowan</a:t>
            </a:r>
            <a:endParaRPr sz="2800" dirty="0">
              <a:solidFill>
                <a:schemeClr val="lt2"/>
              </a:solidFill>
              <a:latin typeface="Aptos" panose="020B0004020202020204" pitchFamily="34" charset="0"/>
              <a:sym typeface="Arial"/>
            </a:endParaRPr>
          </a:p>
          <a:p>
            <a:pPr marL="0" lvl="0" indent="457200" algn="l" rtl="0">
              <a:lnSpc>
                <a:spcPct val="100000"/>
              </a:lnSpc>
              <a:spcBef>
                <a:spcPts val="560"/>
              </a:spcBef>
              <a:spcAft>
                <a:spcPts val="0"/>
              </a:spcAft>
              <a:buSzPts val="2400"/>
              <a:buNone/>
            </a:pPr>
            <a:r>
              <a:rPr lang="en-US" sz="2800" dirty="0">
                <a:solidFill>
                  <a:schemeClr val="lt2"/>
                </a:solidFill>
                <a:latin typeface="Aptos" panose="020B0004020202020204" pitchFamily="34" charset="0"/>
                <a:sym typeface="Arial"/>
              </a:rPr>
              <a:t>University.</a:t>
            </a:r>
            <a:endParaRPr dirty="0">
              <a:latin typeface="Aptos" panose="020B0004020202020204" pitchFamily="34" charset="0"/>
              <a:sym typeface="Arial"/>
            </a:endParaRPr>
          </a:p>
          <a:p>
            <a:pPr marL="225425" lvl="0" indent="-73025" algn="l" rtl="0">
              <a:lnSpc>
                <a:spcPct val="100000"/>
              </a:lnSpc>
              <a:spcBef>
                <a:spcPts val="480"/>
              </a:spcBef>
              <a:spcAft>
                <a:spcPts val="0"/>
              </a:spcAft>
              <a:buClr>
                <a:schemeClr val="dk1"/>
              </a:buClr>
              <a:buSzPts val="2400"/>
              <a:buFont typeface="Arial"/>
              <a:buNone/>
            </a:pPr>
            <a:endParaRPr dirty="0"/>
          </a:p>
        </p:txBody>
      </p:sp>
      <p:sp>
        <p:nvSpPr>
          <p:cNvPr id="85" name="Google Shape;85;p3"/>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cxnSp>
        <p:nvCxnSpPr>
          <p:cNvPr id="86" name="Google Shape;86;p3"/>
          <p:cNvCxnSpPr/>
          <p:nvPr/>
        </p:nvCxnSpPr>
        <p:spPr>
          <a:xfrm>
            <a:off x="762000" y="11430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cxnSp>
        <p:nvCxnSpPr>
          <p:cNvPr id="87" name="Google Shape;87;p3"/>
          <p:cNvCxnSpPr/>
          <p:nvPr/>
        </p:nvCxnSpPr>
        <p:spPr>
          <a:xfrm>
            <a:off x="762000" y="3048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 name="Picture 1">
            <a:extLst>
              <a:ext uri="{FF2B5EF4-FFF2-40B4-BE49-F238E27FC236}">
                <a16:creationId xmlns:a16="http://schemas.microsoft.com/office/drawing/2014/main" id="{A2D67C6F-55AD-74B1-2981-946D4DAA4DCF}"/>
              </a:ext>
            </a:extLst>
          </p:cNvPr>
          <p:cNvPicPr>
            <a:picLocks noChangeAspect="1"/>
          </p:cNvPicPr>
          <p:nvPr/>
        </p:nvPicPr>
        <p:blipFill>
          <a:blip r:embed="rId3"/>
          <a:stretch>
            <a:fillRect/>
          </a:stretch>
        </p:blipFill>
        <p:spPr>
          <a:xfrm>
            <a:off x="153352" y="1560331"/>
            <a:ext cx="4645768" cy="3961549"/>
          </a:xfrm>
          <a:prstGeom prst="rect">
            <a:avLst/>
          </a:prstGeom>
        </p:spPr>
      </p:pic>
      <p:sp>
        <p:nvSpPr>
          <p:cNvPr id="294" name="Google Shape;294;g1134cdf99a0_0_14"/>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r>
              <a:rPr lang="en-US" sz="3000" b="1" dirty="0">
                <a:solidFill>
                  <a:schemeClr val="bg2"/>
                </a:solidFill>
                <a:latin typeface="Aptos" panose="020B0004020202020204" pitchFamily="34" charset="0"/>
                <a:ea typeface="Arial"/>
                <a:cs typeface="Arial"/>
                <a:sym typeface="Arial"/>
              </a:rPr>
              <a:t>Commencement Registration &amp; Ticketing </a:t>
            </a:r>
            <a:endParaRPr lang="en-US" sz="3000" u="sng" dirty="0">
              <a:solidFill>
                <a:schemeClr val="bg2"/>
              </a:solidFill>
              <a:latin typeface="Aptos" panose="020B0004020202020204" pitchFamily="34" charset="0"/>
            </a:endParaRPr>
          </a:p>
        </p:txBody>
      </p:sp>
      <p:sp>
        <p:nvSpPr>
          <p:cNvPr id="295" name="Google Shape;295;g1134cdf99a0_0_1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299" name="Google Shape;299;g1134cdf99a0_0_14"/>
          <p:cNvSpPr txBox="1"/>
          <p:nvPr/>
        </p:nvSpPr>
        <p:spPr>
          <a:xfrm>
            <a:off x="5051451" y="3150041"/>
            <a:ext cx="3863949"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bg2"/>
                </a:solidFill>
                <a:latin typeface="Aptos" panose="020B0004020202020204" pitchFamily="34" charset="0"/>
                <a:sym typeface="Arial"/>
              </a:rPr>
              <a:t>Click “Access Guest Tickets” to view, print and email your </a:t>
            </a:r>
            <a:r>
              <a:rPr lang="en-US" sz="1600" dirty="0">
                <a:solidFill>
                  <a:schemeClr val="bg2"/>
                </a:solidFill>
                <a:latin typeface="Aptos" panose="020B0004020202020204" pitchFamily="34" charset="0"/>
              </a:rPr>
              <a:t>guest tickets.</a:t>
            </a:r>
            <a:endParaRPr sz="1600" b="0" i="0" u="none" strike="noStrike" cap="none" dirty="0">
              <a:solidFill>
                <a:schemeClr val="bg2"/>
              </a:solidFill>
              <a:latin typeface="Aptos" panose="020B0004020202020204" pitchFamily="34" charset="0"/>
              <a:sym typeface="Arial"/>
            </a:endParaRPr>
          </a:p>
        </p:txBody>
      </p:sp>
      <p:sp>
        <p:nvSpPr>
          <p:cNvPr id="301" name="Google Shape;301;g1134cdf99a0_0_14"/>
          <p:cNvSpPr txBox="1"/>
          <p:nvPr/>
        </p:nvSpPr>
        <p:spPr>
          <a:xfrm>
            <a:off x="5051452" y="4147061"/>
            <a:ext cx="3934690" cy="116952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38761D"/>
                </a:solidFill>
                <a:latin typeface="Aptos" panose="020B0004020202020204" pitchFamily="34" charset="0"/>
                <a:sym typeface="Arial"/>
              </a:rPr>
              <a:t>Green check mark </a:t>
            </a:r>
            <a:r>
              <a:rPr lang="en-US" sz="1600" b="0" i="0" u="none" strike="noStrike" cap="none" dirty="0">
                <a:solidFill>
                  <a:schemeClr val="bg2"/>
                </a:solidFill>
                <a:latin typeface="Aptos" panose="020B0004020202020204" pitchFamily="34" charset="0"/>
                <a:sym typeface="Arial"/>
              </a:rPr>
              <a:t>indicates your registration form was SUBMITTED - not whether you chose to attend.  Click “Register Here” to review your responses.  </a:t>
            </a:r>
            <a:endParaRPr sz="1600" b="0" i="0" u="none" strike="noStrike" cap="none" dirty="0">
              <a:solidFill>
                <a:schemeClr val="bg2"/>
              </a:solidFill>
              <a:latin typeface="Aptos" panose="020B0004020202020204" pitchFamily="34" charset="0"/>
              <a:sym typeface="Arial"/>
            </a:endParaRPr>
          </a:p>
        </p:txBody>
      </p:sp>
      <p:cxnSp>
        <p:nvCxnSpPr>
          <p:cNvPr id="300" name="Google Shape;300;g1134cdf99a0_0_14"/>
          <p:cNvCxnSpPr>
            <a:cxnSpLocks/>
          </p:cNvCxnSpPr>
          <p:nvPr/>
        </p:nvCxnSpPr>
        <p:spPr>
          <a:xfrm flipH="1">
            <a:off x="2032200" y="5160818"/>
            <a:ext cx="3019251" cy="0"/>
          </a:xfrm>
          <a:prstGeom prst="straightConnector1">
            <a:avLst/>
          </a:prstGeom>
          <a:noFill/>
          <a:ln w="19050" cap="flat" cmpd="sng">
            <a:solidFill>
              <a:schemeClr val="dk2"/>
            </a:solidFill>
            <a:prstDash val="solid"/>
            <a:round/>
            <a:headEnd type="none" w="sm" len="sm"/>
            <a:tailEnd type="triangle" w="med" len="med"/>
          </a:ln>
        </p:spPr>
      </p:cxnSp>
      <p:cxnSp>
        <p:nvCxnSpPr>
          <p:cNvPr id="302" name="Google Shape;302;g1134cdf99a0_0_14"/>
          <p:cNvCxnSpPr>
            <a:cxnSpLocks/>
          </p:cNvCxnSpPr>
          <p:nvPr/>
        </p:nvCxnSpPr>
        <p:spPr>
          <a:xfrm flipH="1">
            <a:off x="3130437" y="3322200"/>
            <a:ext cx="1901746" cy="1493335"/>
          </a:xfrm>
          <a:prstGeom prst="straightConnector1">
            <a:avLst/>
          </a:prstGeom>
          <a:noFill/>
          <a:ln w="19050" cap="flat" cmpd="sng">
            <a:solidFill>
              <a:schemeClr val="dk2"/>
            </a:solidFill>
            <a:prstDash val="solid"/>
            <a:round/>
            <a:headEnd type="none" w="sm" len="sm"/>
            <a:tailEnd type="triangle" w="med" len="med"/>
          </a:ln>
        </p:spPr>
      </p:cxnSp>
      <p:sp>
        <p:nvSpPr>
          <p:cNvPr id="13" name="Google Shape;299;g1134cdf99a0_0_14">
            <a:extLst>
              <a:ext uri="{FF2B5EF4-FFF2-40B4-BE49-F238E27FC236}">
                <a16:creationId xmlns:a16="http://schemas.microsoft.com/office/drawing/2014/main" id="{0BE28074-3AE8-4E53-67E5-C537308F8D47}"/>
              </a:ext>
            </a:extLst>
          </p:cNvPr>
          <p:cNvSpPr txBox="1"/>
          <p:nvPr/>
        </p:nvSpPr>
        <p:spPr>
          <a:xfrm>
            <a:off x="5051451" y="1874759"/>
            <a:ext cx="3934691" cy="92329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chemeClr val="bg2"/>
                </a:solidFill>
                <a:latin typeface="Aptos" panose="020B0004020202020204" pitchFamily="34" charset="0"/>
                <a:sym typeface="Arial"/>
              </a:rPr>
              <a:t>Click “</a:t>
            </a:r>
            <a:r>
              <a:rPr lang="en-US" sz="1600" dirty="0">
                <a:solidFill>
                  <a:schemeClr val="bg2"/>
                </a:solidFill>
                <a:latin typeface="Aptos" panose="020B0004020202020204" pitchFamily="34" charset="0"/>
              </a:rPr>
              <a:t>Register Here</a:t>
            </a:r>
            <a:r>
              <a:rPr lang="en-US" sz="1600" b="0" i="0" u="none" strike="noStrike" cap="none" dirty="0">
                <a:solidFill>
                  <a:schemeClr val="bg2"/>
                </a:solidFill>
                <a:latin typeface="Aptos" panose="020B0004020202020204" pitchFamily="34" charset="0"/>
                <a:sym typeface="Arial"/>
              </a:rPr>
              <a:t>” to complete registration for any additional ceremonies you want to attend.</a:t>
            </a:r>
            <a:endParaRPr sz="1600" b="0" i="0" u="none" strike="noStrike" cap="none" dirty="0">
              <a:solidFill>
                <a:schemeClr val="bg2"/>
              </a:solidFill>
              <a:latin typeface="Aptos" panose="020B0004020202020204" pitchFamily="34" charset="0"/>
              <a:sym typeface="Arial"/>
            </a:endParaRPr>
          </a:p>
        </p:txBody>
      </p:sp>
      <p:cxnSp>
        <p:nvCxnSpPr>
          <p:cNvPr id="14" name="Google Shape;302;g1134cdf99a0_0_14">
            <a:extLst>
              <a:ext uri="{FF2B5EF4-FFF2-40B4-BE49-F238E27FC236}">
                <a16:creationId xmlns:a16="http://schemas.microsoft.com/office/drawing/2014/main" id="{7628E945-A16B-21BF-0C95-B65A222F5604}"/>
              </a:ext>
            </a:extLst>
          </p:cNvPr>
          <p:cNvCxnSpPr>
            <a:cxnSpLocks/>
          </p:cNvCxnSpPr>
          <p:nvPr/>
        </p:nvCxnSpPr>
        <p:spPr>
          <a:xfrm flipH="1">
            <a:off x="2439415" y="2516134"/>
            <a:ext cx="2476237" cy="1230411"/>
          </a:xfrm>
          <a:prstGeom prst="straightConnector1">
            <a:avLst/>
          </a:prstGeom>
          <a:noFill/>
          <a:ln w="19050" cap="flat" cmpd="sng">
            <a:solidFill>
              <a:schemeClr val="dk2"/>
            </a:solidFill>
            <a:prstDash val="solid"/>
            <a:round/>
            <a:headEnd type="none" w="sm" len="sm"/>
            <a:tailEnd type="triangle" w="med" len="med"/>
          </a:ln>
        </p:spPr>
      </p:cxnSp>
      <p:sp>
        <p:nvSpPr>
          <p:cNvPr id="16" name="TextBox 15">
            <a:extLst>
              <a:ext uri="{FF2B5EF4-FFF2-40B4-BE49-F238E27FC236}">
                <a16:creationId xmlns:a16="http://schemas.microsoft.com/office/drawing/2014/main" id="{9581798D-40C8-2D6D-423C-D6226FC4BEA0}"/>
              </a:ext>
            </a:extLst>
          </p:cNvPr>
          <p:cNvSpPr txBox="1"/>
          <p:nvPr/>
        </p:nvSpPr>
        <p:spPr>
          <a:xfrm>
            <a:off x="257060" y="651484"/>
            <a:ext cx="4658592" cy="861774"/>
          </a:xfrm>
          <a:prstGeom prst="rect">
            <a:avLst/>
          </a:prstGeom>
          <a:noFill/>
        </p:spPr>
        <p:txBody>
          <a:bodyPr wrap="square">
            <a:spAutoFit/>
          </a:bodyPr>
          <a:lstStyle/>
          <a:p>
            <a:r>
              <a:rPr lang="en-US" sz="1800" b="1" i="1" dirty="0">
                <a:solidFill>
                  <a:schemeClr val="bg2"/>
                </a:solidFill>
                <a:latin typeface="Aptos" panose="020B0004020202020204" pitchFamily="34" charset="0"/>
              </a:rPr>
              <a:t>Graduate Home Page</a:t>
            </a:r>
          </a:p>
          <a:p>
            <a:r>
              <a:rPr lang="en-US" sz="1600" i="1" dirty="0">
                <a:solidFill>
                  <a:schemeClr val="bg2"/>
                </a:solidFill>
                <a:latin typeface="Aptos" panose="020B0004020202020204" pitchFamily="34" charset="0"/>
              </a:rPr>
              <a:t>Register, Access Guest Tickets &amp; Review Additional Information</a:t>
            </a:r>
          </a:p>
        </p:txBody>
      </p:sp>
      <p:sp>
        <p:nvSpPr>
          <p:cNvPr id="297" name="Google Shape;297;g1134cdf99a0_0_14"/>
          <p:cNvSpPr txBox="1"/>
          <p:nvPr/>
        </p:nvSpPr>
        <p:spPr>
          <a:xfrm>
            <a:off x="2252156" y="5606925"/>
            <a:ext cx="4882141"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200" b="0" i="1" u="none" strike="noStrike" cap="none" dirty="0">
                <a:solidFill>
                  <a:schemeClr val="bg2"/>
                </a:solidFill>
                <a:latin typeface="Aptos" panose="020B0004020202020204" pitchFamily="34" charset="0"/>
                <a:sym typeface="Arial"/>
              </a:rPr>
              <a:t>Log back into go.rowan.edu/commencement </a:t>
            </a:r>
            <a:r>
              <a:rPr lang="en-US" sz="1200" i="1" dirty="0">
                <a:solidFill>
                  <a:schemeClr val="bg2"/>
                </a:solidFill>
                <a:latin typeface="Aptos" panose="020B0004020202020204" pitchFamily="34" charset="0"/>
              </a:rPr>
              <a:t>anytime to review</a:t>
            </a:r>
            <a:r>
              <a:rPr lang="en-US" sz="1200" b="0" i="1" u="none" strike="noStrike" cap="none" dirty="0">
                <a:solidFill>
                  <a:schemeClr val="bg2"/>
                </a:solidFill>
                <a:latin typeface="Aptos" panose="020B0004020202020204" pitchFamily="34" charset="0"/>
                <a:sym typeface="Arial"/>
              </a:rPr>
              <a:t> registration responses, access guest tickets and view important ceremony information.</a:t>
            </a:r>
            <a:endParaRPr sz="1200" b="0" i="1" u="none" strike="noStrike" cap="none" dirty="0">
              <a:solidFill>
                <a:schemeClr val="bg2"/>
              </a:solidFill>
              <a:latin typeface="Aptos" panose="020B0004020202020204" pitchFamily="34" charset="0"/>
              <a:sym typeface="Arial"/>
            </a:endParaRPr>
          </a:p>
        </p:txBody>
      </p:sp>
      <p:sp>
        <p:nvSpPr>
          <p:cNvPr id="18" name="Google Shape;245;g1134cdf99a0_0_7">
            <a:extLst>
              <a:ext uri="{FF2B5EF4-FFF2-40B4-BE49-F238E27FC236}">
                <a16:creationId xmlns:a16="http://schemas.microsoft.com/office/drawing/2014/main" id="{1955D728-635D-D869-93D5-A0AC82C80728}"/>
              </a:ext>
            </a:extLst>
          </p:cNvPr>
          <p:cNvSpPr txBox="1"/>
          <p:nvPr/>
        </p:nvSpPr>
        <p:spPr>
          <a:xfrm>
            <a:off x="5051451" y="975596"/>
            <a:ext cx="4100491"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1600" b="1" i="1" u="none" strike="noStrike" cap="none" dirty="0">
                <a:solidFill>
                  <a:srgbClr val="FF0000"/>
                </a:solidFill>
                <a:latin typeface="Aptos" panose="020B0004020202020204" pitchFamily="34" charset="0"/>
                <a:sym typeface="Arial"/>
              </a:rPr>
              <a:t>Deadline to register and claim guest tickets– April 3, 2025</a:t>
            </a:r>
            <a:endParaRPr sz="1600" b="1" i="1" u="none" strike="noStrike" cap="none" dirty="0">
              <a:solidFill>
                <a:srgbClr val="000000"/>
              </a:solidFill>
              <a:latin typeface="Aptos" panose="020B0004020202020204" pitchFamily="34" charset="0"/>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3">
          <a:extLst>
            <a:ext uri="{FF2B5EF4-FFF2-40B4-BE49-F238E27FC236}">
              <a16:creationId xmlns:a16="http://schemas.microsoft.com/office/drawing/2014/main" id="{2D419A97-788E-71D3-B4BF-9C74E667C227}"/>
            </a:ext>
          </a:extLst>
        </p:cNvPr>
        <p:cNvGrpSpPr/>
        <p:nvPr/>
      </p:nvGrpSpPr>
      <p:grpSpPr>
        <a:xfrm>
          <a:off x="0" y="0"/>
          <a:ext cx="0" cy="0"/>
          <a:chOff x="0" y="0"/>
          <a:chExt cx="0" cy="0"/>
        </a:xfrm>
      </p:grpSpPr>
      <p:sp>
        <p:nvSpPr>
          <p:cNvPr id="294" name="Google Shape;294;g1134cdf99a0_0_14">
            <a:extLst>
              <a:ext uri="{FF2B5EF4-FFF2-40B4-BE49-F238E27FC236}">
                <a16:creationId xmlns:a16="http://schemas.microsoft.com/office/drawing/2014/main" id="{CB9B260C-EA06-F7FA-4438-00AF95BCDF0B}"/>
              </a:ext>
            </a:extLst>
          </p:cNvPr>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r>
              <a:rPr lang="en-US" sz="3000" b="1" dirty="0">
                <a:solidFill>
                  <a:schemeClr val="bg2"/>
                </a:solidFill>
                <a:latin typeface="Aptos" panose="020B0004020202020204" pitchFamily="34" charset="0"/>
                <a:ea typeface="Arial"/>
                <a:cs typeface="Arial"/>
                <a:sym typeface="Arial"/>
              </a:rPr>
              <a:t>Commencement Registration &amp; Ticketing </a:t>
            </a:r>
            <a:endParaRPr lang="en-US" sz="3000" u="sng" dirty="0">
              <a:solidFill>
                <a:schemeClr val="bg2"/>
              </a:solidFill>
              <a:latin typeface="Aptos" panose="020B0004020202020204" pitchFamily="34" charset="0"/>
            </a:endParaRPr>
          </a:p>
        </p:txBody>
      </p:sp>
      <p:sp>
        <p:nvSpPr>
          <p:cNvPr id="295" name="Google Shape;295;g1134cdf99a0_0_14">
            <a:extLst>
              <a:ext uri="{FF2B5EF4-FFF2-40B4-BE49-F238E27FC236}">
                <a16:creationId xmlns:a16="http://schemas.microsoft.com/office/drawing/2014/main" id="{BBF9F29A-31EA-B5EE-9813-9EA044DAA17C}"/>
              </a:ext>
            </a:extLst>
          </p:cNvPr>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16" name="TextBox 15">
            <a:extLst>
              <a:ext uri="{FF2B5EF4-FFF2-40B4-BE49-F238E27FC236}">
                <a16:creationId xmlns:a16="http://schemas.microsoft.com/office/drawing/2014/main" id="{0FD7BF1B-888E-39FA-6937-06207F2955BE}"/>
              </a:ext>
            </a:extLst>
          </p:cNvPr>
          <p:cNvSpPr txBox="1"/>
          <p:nvPr/>
        </p:nvSpPr>
        <p:spPr>
          <a:xfrm>
            <a:off x="257060" y="651484"/>
            <a:ext cx="4658592"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Access Guest Tickets</a:t>
            </a:r>
          </a:p>
          <a:p>
            <a:endParaRPr lang="en-US" sz="1600" i="1" dirty="0">
              <a:solidFill>
                <a:schemeClr val="tx2"/>
              </a:solidFill>
              <a:latin typeface="Aptos" panose="020B0004020202020204" pitchFamily="34" charset="0"/>
            </a:endParaRPr>
          </a:p>
        </p:txBody>
      </p:sp>
      <p:pic>
        <p:nvPicPr>
          <p:cNvPr id="4" name="Picture 3">
            <a:extLst>
              <a:ext uri="{FF2B5EF4-FFF2-40B4-BE49-F238E27FC236}">
                <a16:creationId xmlns:a16="http://schemas.microsoft.com/office/drawing/2014/main" id="{098B40E9-527E-B034-089E-C63C08575960}"/>
              </a:ext>
            </a:extLst>
          </p:cNvPr>
          <p:cNvPicPr>
            <a:picLocks noChangeAspect="1"/>
          </p:cNvPicPr>
          <p:nvPr/>
        </p:nvPicPr>
        <p:blipFill>
          <a:blip r:embed="rId3"/>
          <a:stretch>
            <a:fillRect/>
          </a:stretch>
        </p:blipFill>
        <p:spPr>
          <a:xfrm>
            <a:off x="85360" y="959260"/>
            <a:ext cx="5001991" cy="4555466"/>
          </a:xfrm>
          <a:prstGeom prst="rect">
            <a:avLst/>
          </a:prstGeom>
        </p:spPr>
      </p:pic>
      <p:sp>
        <p:nvSpPr>
          <p:cNvPr id="5" name="TextBox 4">
            <a:extLst>
              <a:ext uri="{FF2B5EF4-FFF2-40B4-BE49-F238E27FC236}">
                <a16:creationId xmlns:a16="http://schemas.microsoft.com/office/drawing/2014/main" id="{7D585D5F-E376-1C06-D11C-A246840292AD}"/>
              </a:ext>
            </a:extLst>
          </p:cNvPr>
          <p:cNvSpPr txBox="1"/>
          <p:nvPr/>
        </p:nvSpPr>
        <p:spPr>
          <a:xfrm>
            <a:off x="5866228" y="1935211"/>
            <a:ext cx="2476237" cy="2123658"/>
          </a:xfrm>
          <a:prstGeom prst="rect">
            <a:avLst/>
          </a:prstGeom>
          <a:noFill/>
        </p:spPr>
        <p:txBody>
          <a:bodyPr wrap="square" rtlCol="0">
            <a:spAutoFit/>
          </a:bodyPr>
          <a:lstStyle/>
          <a:p>
            <a:pPr algn="l">
              <a:spcAft>
                <a:spcPts val="750"/>
              </a:spcAft>
            </a:pPr>
            <a:r>
              <a:rPr lang="en-US" sz="1600" b="0" i="0" dirty="0">
                <a:solidFill>
                  <a:schemeClr val="bg2"/>
                </a:solidFill>
                <a:effectLst/>
                <a:latin typeface="Aptos" panose="020B0004020202020204" pitchFamily="34" charset="0"/>
              </a:rPr>
              <a:t>You can either print or email individual tickets.</a:t>
            </a:r>
          </a:p>
          <a:p>
            <a:pPr algn="l">
              <a:spcAft>
                <a:spcPts val="750"/>
              </a:spcAft>
            </a:pPr>
            <a:r>
              <a:rPr lang="en-US" sz="1600" i="0" dirty="0">
                <a:solidFill>
                  <a:schemeClr val="bg2"/>
                </a:solidFill>
                <a:effectLst/>
                <a:latin typeface="Aptos" panose="020B0004020202020204" pitchFamily="34" charset="0"/>
              </a:rPr>
              <a:t>Each ticket has a unique QR code and cannot be copied or duplicated.</a:t>
            </a:r>
          </a:p>
          <a:p>
            <a:pPr algn="l">
              <a:spcAft>
                <a:spcPts val="750"/>
              </a:spcAft>
            </a:pPr>
            <a:endParaRPr lang="en-US" sz="1600" i="0" dirty="0">
              <a:solidFill>
                <a:schemeClr val="tx2"/>
              </a:solidFill>
              <a:effectLst/>
              <a:latin typeface="Aptos" panose="020B0004020202020204" pitchFamily="34" charset="0"/>
            </a:endParaRPr>
          </a:p>
          <a:p>
            <a:pPr algn="l">
              <a:spcAft>
                <a:spcPts val="750"/>
              </a:spcAft>
            </a:pPr>
            <a:endParaRPr lang="en-US" sz="1600" b="1" dirty="0">
              <a:solidFill>
                <a:schemeClr val="tx2"/>
              </a:solidFill>
              <a:latin typeface="Aptos" panose="020B0004020202020204" pitchFamily="34" charset="0"/>
            </a:endParaRPr>
          </a:p>
        </p:txBody>
      </p:sp>
      <p:sp>
        <p:nvSpPr>
          <p:cNvPr id="6" name="TextBox 5">
            <a:extLst>
              <a:ext uri="{FF2B5EF4-FFF2-40B4-BE49-F238E27FC236}">
                <a16:creationId xmlns:a16="http://schemas.microsoft.com/office/drawing/2014/main" id="{C8CBDA1F-94E2-BA15-993A-4760E3A6ED9A}"/>
              </a:ext>
            </a:extLst>
          </p:cNvPr>
          <p:cNvSpPr txBox="1"/>
          <p:nvPr/>
        </p:nvSpPr>
        <p:spPr>
          <a:xfrm>
            <a:off x="5879922" y="3698110"/>
            <a:ext cx="2462543" cy="954107"/>
          </a:xfrm>
          <a:prstGeom prst="rect">
            <a:avLst/>
          </a:prstGeom>
          <a:noFill/>
        </p:spPr>
        <p:txBody>
          <a:bodyPr wrap="square" rtlCol="0">
            <a:spAutoFit/>
          </a:bodyPr>
          <a:lstStyle/>
          <a:p>
            <a:r>
              <a:rPr lang="en-US" dirty="0">
                <a:solidFill>
                  <a:srgbClr val="FF0000"/>
                </a:solidFill>
              </a:rPr>
              <a:t>IMPORTANT – All-Weather tickets (2) are at the top of the ticket list. The rest are Stadium-Only Tickets.  </a:t>
            </a:r>
            <a:endParaRPr lang="en-US" dirty="0"/>
          </a:p>
        </p:txBody>
      </p:sp>
    </p:spTree>
    <p:extLst>
      <p:ext uri="{BB962C8B-B14F-4D97-AF65-F5344CB8AC3E}">
        <p14:creationId xmlns:p14="http://schemas.microsoft.com/office/powerpoint/2010/main" val="3567176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2"/>
        <p:cNvGrpSpPr/>
        <p:nvPr/>
      </p:nvGrpSpPr>
      <p:grpSpPr>
        <a:xfrm>
          <a:off x="0" y="0"/>
          <a:ext cx="0" cy="0"/>
          <a:chOff x="0" y="0"/>
          <a:chExt cx="0" cy="0"/>
        </a:xfrm>
      </p:grpSpPr>
      <p:sp useBgFill="1">
        <p:nvSpPr>
          <p:cNvPr id="200" name="Rectangle 19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Freeform: Shape 20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Google Shape;193;p16"/>
          <p:cNvSpPr txBox="1">
            <a:spLocks noGrp="1"/>
          </p:cNvSpPr>
          <p:nvPr>
            <p:ph type="title"/>
          </p:nvPr>
        </p:nvSpPr>
        <p:spPr>
          <a:xfrm>
            <a:off x="515125" y="1153572"/>
            <a:ext cx="2400300" cy="4461163"/>
          </a:xfrm>
          <a:prstGeom prst="rect">
            <a:avLst/>
          </a:prstGeom>
        </p:spPr>
        <p:txBody>
          <a:bodyPr spcFirstLastPara="1" lIns="0" tIns="0" rIns="0" bIns="0" anchorCtr="0">
            <a:normAutofit/>
          </a:bodyPr>
          <a:lstStyle/>
          <a:p>
            <a:pPr marL="0" lvl="0" indent="0" rtl="0">
              <a:spcBef>
                <a:spcPts val="0"/>
              </a:spcBef>
              <a:spcAft>
                <a:spcPts val="0"/>
              </a:spcAft>
              <a:buSzPts val="1400"/>
              <a:buNone/>
            </a:pPr>
            <a:r>
              <a:rPr lang="en-US" b="1">
                <a:solidFill>
                  <a:srgbClr val="FFFFFF"/>
                </a:solidFill>
                <a:latin typeface="Aptos" panose="020B0004020202020204" pitchFamily="34" charset="0"/>
                <a:ea typeface="Arial"/>
                <a:cs typeface="Arial"/>
                <a:sym typeface="Arial"/>
              </a:rPr>
              <a:t>Guest Tickets </a:t>
            </a:r>
            <a:br>
              <a:rPr lang="en-US" b="1">
                <a:solidFill>
                  <a:srgbClr val="FFFFFF"/>
                </a:solidFill>
                <a:latin typeface="Aptos" panose="020B0004020202020204" pitchFamily="34" charset="0"/>
                <a:ea typeface="Arial"/>
                <a:cs typeface="Arial"/>
                <a:sym typeface="Arial"/>
              </a:rPr>
            </a:br>
            <a:endParaRPr lang="en-US" b="1" i="1">
              <a:solidFill>
                <a:srgbClr val="FFFFFF"/>
              </a:solidFill>
              <a:latin typeface="Aptos" panose="020B0004020202020204" pitchFamily="34" charset="0"/>
              <a:ea typeface="Arial"/>
              <a:cs typeface="Arial"/>
              <a:sym typeface="Arial"/>
            </a:endParaRPr>
          </a:p>
        </p:txBody>
      </p:sp>
      <p:sp>
        <p:nvSpPr>
          <p:cNvPr id="204" name="Arc 20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4" name="Google Shape;194;p16"/>
          <p:cNvSpPr txBox="1">
            <a:spLocks noGrp="1"/>
          </p:cNvSpPr>
          <p:nvPr>
            <p:ph type="body" idx="1"/>
          </p:nvPr>
        </p:nvSpPr>
        <p:spPr>
          <a:xfrm>
            <a:off x="3335481" y="591344"/>
            <a:ext cx="5179868" cy="5585619"/>
          </a:xfrm>
          <a:prstGeom prst="rect">
            <a:avLst/>
          </a:prstGeom>
        </p:spPr>
        <p:txBody>
          <a:bodyPr spcFirstLastPara="1" lIns="0" tIns="0" rIns="0" bIns="0" anchor="ctr" anchorCtr="0">
            <a:normAutofit/>
          </a:bodyPr>
          <a:lstStyle/>
          <a:p>
            <a:pPr marL="0" lvl="0" indent="-342900" rtl="0">
              <a:lnSpc>
                <a:spcPct val="90000"/>
              </a:lnSpc>
              <a:spcBef>
                <a:spcPts val="0"/>
              </a:spcBef>
              <a:spcAft>
                <a:spcPts val="600"/>
              </a:spcAft>
              <a:buClr>
                <a:schemeClr val="lt2"/>
              </a:buClr>
              <a:buSzPts val="1800"/>
              <a:buFont typeface="Arial"/>
              <a:buChar char="●"/>
            </a:pPr>
            <a:r>
              <a:rPr lang="en-US" sz="1400" dirty="0">
                <a:latin typeface="Aptos" panose="020B0004020202020204" pitchFamily="34" charset="0"/>
                <a:sym typeface="Arial"/>
              </a:rPr>
              <a:t>All ceremonies are ticketed. Each graduate receives All-Weather tickets (2 per graduate) and Stadium-Only tickets (4 per graduate)</a:t>
            </a:r>
          </a:p>
          <a:p>
            <a:pPr marL="0" lvl="0" indent="-342900" rtl="0">
              <a:lnSpc>
                <a:spcPct val="90000"/>
              </a:lnSpc>
              <a:spcBef>
                <a:spcPts val="0"/>
              </a:spcBef>
              <a:spcAft>
                <a:spcPts val="600"/>
              </a:spcAft>
              <a:buClr>
                <a:schemeClr val="lt2"/>
              </a:buClr>
              <a:buSzPts val="1800"/>
              <a:buFont typeface="Arial"/>
              <a:buChar char="●"/>
            </a:pPr>
            <a:r>
              <a:rPr lang="en-US" sz="1400" dirty="0">
                <a:latin typeface="Aptos" panose="020B0004020202020204" pitchFamily="34" charset="0"/>
                <a:sym typeface="Arial"/>
              </a:rPr>
              <a:t>Don’t delay! Tickets must be secured by April 3, 2025</a:t>
            </a:r>
            <a:r>
              <a:rPr lang="en-US" sz="1400" dirty="0">
                <a:latin typeface="Aptos" panose="020B0004020202020204" pitchFamily="34" charset="0"/>
              </a:rPr>
              <a:t> </a:t>
            </a:r>
            <a:r>
              <a:rPr lang="en-US" sz="1400" dirty="0">
                <a:latin typeface="Aptos" panose="020B0004020202020204" pitchFamily="34" charset="0"/>
                <a:sym typeface="Arial"/>
              </a:rPr>
              <a:t>at </a:t>
            </a:r>
            <a:r>
              <a:rPr lang="en-US" sz="1400" dirty="0">
                <a:latin typeface="Aptos" panose="020B0004020202020204" pitchFamily="34" charset="0"/>
              </a:rPr>
              <a:t>1</a:t>
            </a:r>
            <a:r>
              <a:rPr lang="en-US" sz="1400" dirty="0">
                <a:latin typeface="Aptos" panose="020B0004020202020204" pitchFamily="34" charset="0"/>
                <a:sym typeface="Arial"/>
              </a:rPr>
              <a:t>2 p.m. After the deadline, additional tickets may become available on a first come, first served distribution.</a:t>
            </a:r>
          </a:p>
          <a:p>
            <a:pPr marL="742950" lvl="1" indent="-285750" rtl="0">
              <a:lnSpc>
                <a:spcPct val="90000"/>
              </a:lnSpc>
              <a:spcBef>
                <a:spcPts val="360"/>
              </a:spcBef>
              <a:spcAft>
                <a:spcPts val="600"/>
              </a:spcAft>
              <a:buClr>
                <a:schemeClr val="lt2"/>
              </a:buClr>
              <a:buSzPts val="1800"/>
              <a:buFont typeface="Arial"/>
              <a:buChar char="○"/>
            </a:pPr>
            <a:r>
              <a:rPr lang="en-US" sz="1400" b="0" i="0" u="none" strike="noStrike" dirty="0">
                <a:effectLst/>
                <a:latin typeface="Aptos" panose="020B0004020202020204" pitchFamily="34" charset="0"/>
              </a:rPr>
              <a:t>If there are tickets remaining for a ceremony, </a:t>
            </a:r>
            <a:r>
              <a:rPr lang="en-US" sz="1400" b="0" i="0" u="sng" dirty="0">
                <a:effectLst/>
                <a:latin typeface="Aptos" panose="020B0004020202020204" pitchFamily="34" charset="0"/>
              </a:rPr>
              <a:t>registered</a:t>
            </a:r>
            <a:r>
              <a:rPr lang="en-US" sz="1400" b="0" i="0" u="none" strike="noStrike" dirty="0">
                <a:effectLst/>
                <a:latin typeface="Aptos" panose="020B0004020202020204" pitchFamily="34" charset="0"/>
              </a:rPr>
              <a:t> graduates will receive an email notification on April </a:t>
            </a:r>
            <a:r>
              <a:rPr lang="en-US" sz="1400" dirty="0">
                <a:latin typeface="Aptos" panose="020B0004020202020204" pitchFamily="34" charset="0"/>
              </a:rPr>
              <a:t>8</a:t>
            </a:r>
            <a:r>
              <a:rPr lang="en-US" sz="1400" b="0" i="0" u="none" strike="noStrike" dirty="0">
                <a:effectLst/>
                <a:latin typeface="Aptos" panose="020B0004020202020204" pitchFamily="34" charset="0"/>
              </a:rPr>
              <a:t>, 2025 between 12pm and 1pm with information on how to secure additional tickets. </a:t>
            </a:r>
          </a:p>
          <a:p>
            <a:pPr marL="457200" lvl="0" indent="-342900" rtl="0">
              <a:lnSpc>
                <a:spcPct val="90000"/>
              </a:lnSpc>
              <a:spcBef>
                <a:spcPts val="600"/>
              </a:spcBef>
              <a:spcAft>
                <a:spcPts val="600"/>
              </a:spcAft>
              <a:buClr>
                <a:schemeClr val="lt2"/>
              </a:buClr>
              <a:buSzPts val="1800"/>
              <a:buFont typeface="Arial"/>
              <a:buChar char="●"/>
            </a:pPr>
            <a:r>
              <a:rPr lang="en-US" sz="1400" b="0" i="0" u="none" strike="noStrike" dirty="0">
                <a:effectLst/>
                <a:latin typeface="Aptos" panose="020B0004020202020204" pitchFamily="34" charset="0"/>
              </a:rPr>
              <a:t>Digital and printed tickets will be accepted at gate entrances. </a:t>
            </a:r>
            <a:endParaRPr lang="en-US" sz="1400" dirty="0">
              <a:latin typeface="Aptos" panose="020B0004020202020204" pitchFamily="34" charset="0"/>
              <a:sym typeface="Arial"/>
            </a:endParaRPr>
          </a:p>
          <a:p>
            <a:pPr marL="457200" lvl="0" indent="-342900" rtl="0">
              <a:lnSpc>
                <a:spcPct val="90000"/>
              </a:lnSpc>
              <a:spcBef>
                <a:spcPts val="600"/>
              </a:spcBef>
              <a:spcAft>
                <a:spcPts val="600"/>
              </a:spcAft>
              <a:buClr>
                <a:schemeClr val="lt2"/>
              </a:buClr>
              <a:buSzPts val="1800"/>
              <a:buFont typeface="Arial"/>
              <a:buChar char="●"/>
            </a:pPr>
            <a:r>
              <a:rPr lang="en-US" sz="1400" b="0" i="0" u="none" strike="noStrike" dirty="0">
                <a:effectLst/>
                <a:latin typeface="Aptos" panose="020B0004020202020204" pitchFamily="34" charset="0"/>
              </a:rPr>
              <a:t>Only graduates and ticketed guests will be permitted inside of the venue </a:t>
            </a:r>
          </a:p>
          <a:p>
            <a:pPr marL="457200" lvl="0" indent="-342900" rtl="0">
              <a:lnSpc>
                <a:spcPct val="90000"/>
              </a:lnSpc>
              <a:spcBef>
                <a:spcPts val="600"/>
              </a:spcBef>
              <a:spcAft>
                <a:spcPts val="600"/>
              </a:spcAft>
              <a:buClr>
                <a:schemeClr val="lt2"/>
              </a:buClr>
              <a:buSzPts val="1800"/>
              <a:buFont typeface="Arial"/>
              <a:buChar char="●"/>
            </a:pPr>
            <a:r>
              <a:rPr lang="en-US" sz="1400" i="1" dirty="0">
                <a:latin typeface="Aptos" panose="020B0004020202020204" pitchFamily="34" charset="0"/>
                <a:sym typeface="Arial"/>
              </a:rPr>
              <a:t>All ceremonies will be live streamed on the Rowa</a:t>
            </a:r>
            <a:r>
              <a:rPr lang="en-US" sz="1400" i="1" dirty="0">
                <a:latin typeface="Aptos" panose="020B0004020202020204" pitchFamily="34" charset="0"/>
              </a:rPr>
              <a:t>n University </a:t>
            </a:r>
            <a:r>
              <a:rPr lang="en-US" sz="1400" i="1" dirty="0">
                <a:latin typeface="Aptos" panose="020B0004020202020204" pitchFamily="34" charset="0"/>
                <a:sym typeface="Arial"/>
              </a:rPr>
              <a:t>YouTube channel.  Links will be provided on the commencement website in the days prior to the ceremony. </a:t>
            </a:r>
          </a:p>
        </p:txBody>
      </p:sp>
      <p:sp>
        <p:nvSpPr>
          <p:cNvPr id="195" name="Google Shape;195;p16"/>
          <p:cNvSpPr txBox="1">
            <a:spLocks noGrp="1"/>
          </p:cNvSpPr>
          <p:nvPr>
            <p:ph type="ftr" idx="11"/>
          </p:nvPr>
        </p:nvSpPr>
        <p:spPr>
          <a:xfrm>
            <a:off x="3028950" y="6356350"/>
            <a:ext cx="3938380" cy="365125"/>
          </a:xfrm>
          <a:prstGeom prst="rect">
            <a:avLst/>
          </a:prstGeom>
        </p:spPr>
        <p:txBody>
          <a:bodyPr spcFirstLastPara="1" lIns="0" tIns="0" rIns="0" bIns="0" anchorCtr="0">
            <a:normAutofit/>
          </a:bodyPr>
          <a:lstStyle/>
          <a:p>
            <a:pPr marL="0" lvl="0" indent="0" rtl="0">
              <a:spcBef>
                <a:spcPts val="0"/>
              </a:spcBef>
              <a:spcAft>
                <a:spcPts val="600"/>
              </a:spcAft>
              <a:buSzPts val="1400"/>
              <a:buNone/>
            </a:pPr>
            <a:r>
              <a:rPr lang="en-US">
                <a:latin typeface="+mn-lt"/>
              </a:rPr>
              <a:t>www.rowan.edu/commencement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9"/>
        <p:cNvGrpSpPr/>
        <p:nvPr/>
      </p:nvGrpSpPr>
      <p:grpSpPr>
        <a:xfrm>
          <a:off x="0" y="0"/>
          <a:ext cx="0" cy="0"/>
          <a:chOff x="0" y="0"/>
          <a:chExt cx="0" cy="0"/>
        </a:xfrm>
      </p:grpSpPr>
      <p:sp useBgFill="1">
        <p:nvSpPr>
          <p:cNvPr id="210" name="Rectangle 209">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Google Shape;200;p17"/>
          <p:cNvSpPr txBox="1">
            <a:spLocks noGrp="1"/>
          </p:cNvSpPr>
          <p:nvPr>
            <p:ph type="title"/>
          </p:nvPr>
        </p:nvSpPr>
        <p:spPr>
          <a:xfrm>
            <a:off x="628650" y="345810"/>
            <a:ext cx="3720709" cy="1325563"/>
          </a:xfrm>
          <a:prstGeom prst="rect">
            <a:avLst/>
          </a:prstGeom>
        </p:spPr>
        <p:txBody>
          <a:bodyPr spcFirstLastPara="1" lIns="0" tIns="0" rIns="0" bIns="0" anchorCtr="0">
            <a:normAutofit/>
          </a:bodyPr>
          <a:lstStyle/>
          <a:p>
            <a:pPr marL="0" lvl="0" indent="0" rtl="0">
              <a:spcBef>
                <a:spcPts val="0"/>
              </a:spcBef>
              <a:spcAft>
                <a:spcPts val="0"/>
              </a:spcAft>
              <a:buSzPts val="1400"/>
              <a:buNone/>
            </a:pPr>
            <a:r>
              <a:rPr lang="en-US" b="1" dirty="0">
                <a:latin typeface="Aptos" panose="020B0004020202020204" pitchFamily="34" charset="0"/>
                <a:ea typeface="Arial"/>
                <a:cs typeface="Arial"/>
                <a:sym typeface="Arial"/>
              </a:rPr>
              <a:t>Photography</a:t>
            </a:r>
          </a:p>
        </p:txBody>
      </p:sp>
      <p:sp>
        <p:nvSpPr>
          <p:cNvPr id="201" name="Google Shape;201;p17"/>
          <p:cNvSpPr txBox="1">
            <a:spLocks noGrp="1"/>
          </p:cNvSpPr>
          <p:nvPr>
            <p:ph type="body" idx="1"/>
          </p:nvPr>
        </p:nvSpPr>
        <p:spPr>
          <a:xfrm>
            <a:off x="628650" y="1825625"/>
            <a:ext cx="3700097" cy="4351338"/>
          </a:xfrm>
          <a:prstGeom prst="rect">
            <a:avLst/>
          </a:prstGeom>
        </p:spPr>
        <p:txBody>
          <a:bodyPr spcFirstLastPara="1" lIns="0" tIns="0" rIns="0" bIns="0" anchorCtr="0">
            <a:normAutofit/>
          </a:bodyPr>
          <a:lstStyle/>
          <a:p>
            <a:pPr marL="225425" lvl="0" indent="-212725" rtl="0">
              <a:lnSpc>
                <a:spcPct val="90000"/>
              </a:lnSpc>
              <a:spcBef>
                <a:spcPts val="400"/>
              </a:spcBef>
              <a:spcAft>
                <a:spcPts val="0"/>
              </a:spcAft>
              <a:buClr>
                <a:schemeClr val="lt2"/>
              </a:buClr>
              <a:buSzPts val="2000"/>
              <a:buFont typeface="Arial"/>
              <a:buChar char="•"/>
            </a:pPr>
            <a:r>
              <a:rPr lang="en-US" sz="2200" dirty="0" err="1">
                <a:latin typeface="Aptos" panose="020B0004020202020204" pitchFamily="34" charset="0"/>
                <a:sym typeface="Arial"/>
              </a:rPr>
              <a:t>GradImages</a:t>
            </a:r>
            <a:r>
              <a:rPr lang="en-US" sz="2200" dirty="0">
                <a:latin typeface="Aptos" panose="020B0004020202020204" pitchFamily="34" charset="0"/>
                <a:sym typeface="Arial"/>
              </a:rPr>
              <a:t>, our professional photographer, will capture moments in and around the ceremony and most importantly, as each graduate crosses the stage. </a:t>
            </a:r>
          </a:p>
          <a:p>
            <a:pPr marL="225425" lvl="0" indent="-98425" rtl="0">
              <a:lnSpc>
                <a:spcPct val="90000"/>
              </a:lnSpc>
              <a:spcBef>
                <a:spcPts val="400"/>
              </a:spcBef>
              <a:spcAft>
                <a:spcPts val="0"/>
              </a:spcAft>
              <a:buClr>
                <a:schemeClr val="dk1"/>
              </a:buClr>
              <a:buSzPts val="2000"/>
              <a:buFont typeface="Arial"/>
              <a:buNone/>
            </a:pPr>
            <a:endParaRPr lang="en-US" sz="2200" dirty="0">
              <a:latin typeface="Aptos" panose="020B0004020202020204" pitchFamily="34" charset="0"/>
              <a:sym typeface="Arial"/>
            </a:endParaRPr>
          </a:p>
          <a:p>
            <a:pPr marL="225425" lvl="0" indent="-212725" rtl="0">
              <a:lnSpc>
                <a:spcPct val="90000"/>
              </a:lnSpc>
              <a:spcBef>
                <a:spcPts val="400"/>
              </a:spcBef>
              <a:spcAft>
                <a:spcPts val="0"/>
              </a:spcAft>
              <a:buClr>
                <a:schemeClr val="lt2"/>
              </a:buClr>
              <a:buSzPts val="2000"/>
              <a:buFont typeface="Arial"/>
              <a:buChar char="•"/>
            </a:pPr>
            <a:r>
              <a:rPr lang="en-US" sz="2200" dirty="0">
                <a:latin typeface="Aptos" panose="020B0004020202020204" pitchFamily="34" charset="0"/>
                <a:sym typeface="Arial"/>
              </a:rPr>
              <a:t>In addition to professional photography, stop at many of the campus locations, like the Prof Pride statue to capture a family photo or selfie. </a:t>
            </a:r>
          </a:p>
        </p:txBody>
      </p:sp>
      <p:pic>
        <p:nvPicPr>
          <p:cNvPr id="203" name="Google Shape;203;p17"/>
          <p:cNvPicPr preferRelativeResize="0"/>
          <p:nvPr/>
        </p:nvPicPr>
        <p:blipFill rotWithShape="1">
          <a:blip r:embed="rId3"/>
          <a:srcRect l="31845" r="14278"/>
          <a:stretch/>
        </p:blipFill>
        <p:spPr>
          <a:xfrm>
            <a:off x="5147997" y="3154859"/>
            <a:ext cx="3022934"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a:noFill/>
        </p:spPr>
      </p:pic>
      <p:sp>
        <p:nvSpPr>
          <p:cNvPr id="212" name="Arc 2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3997723" y="-218643"/>
            <a:ext cx="4083433" cy="306257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4" name="Google Shape;204;p17"/>
          <p:cNvPicPr preferRelativeResize="0"/>
          <p:nvPr/>
        </p:nvPicPr>
        <p:blipFill rotWithShape="1">
          <a:blip r:embed="rId4"/>
          <a:srcRect l="41980" r="19629"/>
          <a:stretch/>
        </p:blipFill>
        <p:spPr>
          <a:xfrm>
            <a:off x="4729355" y="1"/>
            <a:ext cx="2639484"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pic>
        <p:nvPicPr>
          <p:cNvPr id="205" name="Google Shape;205;p17"/>
          <p:cNvPicPr preferRelativeResize="0"/>
          <p:nvPr/>
        </p:nvPicPr>
        <p:blipFill rotWithShape="1">
          <a:blip r:embed="rId5"/>
          <a:srcRect l="9731" r="26734" b="4"/>
          <a:stretch/>
        </p:blipFill>
        <p:spPr>
          <a:xfrm>
            <a:off x="7450096" y="372217"/>
            <a:ext cx="1693904"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a:noFill/>
        </p:spPr>
      </p:pic>
      <p:sp>
        <p:nvSpPr>
          <p:cNvPr id="202" name="Google Shape;202;p17"/>
          <p:cNvSpPr txBox="1">
            <a:spLocks noGrp="1"/>
          </p:cNvSpPr>
          <p:nvPr>
            <p:ph type="ftr" idx="11"/>
          </p:nvPr>
        </p:nvSpPr>
        <p:spPr>
          <a:xfrm>
            <a:off x="2125062" y="6356350"/>
            <a:ext cx="3022935" cy="365125"/>
          </a:xfrm>
          <a:prstGeom prst="rect">
            <a:avLst/>
          </a:prstGeom>
        </p:spPr>
        <p:txBody>
          <a:bodyPr spcFirstLastPara="1" lIns="0" tIns="0" rIns="0" bIns="0" anchorCtr="0">
            <a:normAutofit/>
          </a:bodyPr>
          <a:lstStyle/>
          <a:p>
            <a:pPr marL="0" lvl="0" indent="0" rtl="0">
              <a:spcBef>
                <a:spcPts val="0"/>
              </a:spcBef>
              <a:spcAft>
                <a:spcPts val="600"/>
              </a:spcAft>
              <a:buSzPts val="1400"/>
              <a:buNone/>
            </a:pPr>
            <a:r>
              <a:rPr lang="en-US" dirty="0">
                <a:latin typeface="+mn-lt"/>
              </a:rPr>
              <a:t>www.rowan.edu/commencement</a:t>
            </a:r>
            <a:endParaRPr lang="en-US">
              <a:latin typeface="+mn-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2">
          <a:extLst>
            <a:ext uri="{FF2B5EF4-FFF2-40B4-BE49-F238E27FC236}">
              <a16:creationId xmlns:a16="http://schemas.microsoft.com/office/drawing/2014/main" id="{8EE125D7-B90D-1BA7-3311-21BCB45A9721}"/>
            </a:ext>
          </a:extLst>
        </p:cNvPr>
        <p:cNvGrpSpPr/>
        <p:nvPr/>
      </p:nvGrpSpPr>
      <p:grpSpPr>
        <a:xfrm>
          <a:off x="0" y="0"/>
          <a:ext cx="0" cy="0"/>
          <a:chOff x="0" y="0"/>
          <a:chExt cx="0" cy="0"/>
        </a:xfrm>
      </p:grpSpPr>
      <p:sp useBgFill="1">
        <p:nvSpPr>
          <p:cNvPr id="7177" name="Rectangle 7176">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Google Shape;193;p16">
            <a:extLst>
              <a:ext uri="{FF2B5EF4-FFF2-40B4-BE49-F238E27FC236}">
                <a16:creationId xmlns:a16="http://schemas.microsoft.com/office/drawing/2014/main" id="{8238B4CF-5CB0-9F96-4864-B169E7BD12E8}"/>
              </a:ext>
            </a:extLst>
          </p:cNvPr>
          <p:cNvSpPr txBox="1">
            <a:spLocks noGrp="1"/>
          </p:cNvSpPr>
          <p:nvPr>
            <p:ph type="title"/>
          </p:nvPr>
        </p:nvSpPr>
        <p:spPr>
          <a:xfrm>
            <a:off x="480060" y="329184"/>
            <a:ext cx="5170932" cy="1783080"/>
          </a:xfrm>
          <a:prstGeom prst="rect">
            <a:avLst/>
          </a:prstGeom>
        </p:spPr>
        <p:txBody>
          <a:bodyPr spcFirstLastPara="1" lIns="0" tIns="0" rIns="0" bIns="0" anchor="b" anchorCtr="0">
            <a:normAutofit/>
          </a:bodyPr>
          <a:lstStyle/>
          <a:p>
            <a:pPr marL="0" lvl="0" indent="0" rtl="0">
              <a:spcBef>
                <a:spcPts val="0"/>
              </a:spcBef>
              <a:spcAft>
                <a:spcPts val="0"/>
              </a:spcAft>
              <a:buSzPts val="1400"/>
              <a:buNone/>
            </a:pPr>
            <a:r>
              <a:rPr lang="en-US" b="1" i="1" dirty="0">
                <a:latin typeface="Aptos" panose="020B0004020202020204" pitchFamily="34" charset="0"/>
                <a:ea typeface="Arial"/>
                <a:cs typeface="Arial"/>
                <a:sym typeface="Arial"/>
              </a:rPr>
              <a:t>Safety &amp; Security:  Footwear Policy </a:t>
            </a:r>
          </a:p>
        </p:txBody>
      </p:sp>
      <p:sp>
        <p:nvSpPr>
          <p:cNvPr id="717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Google Shape;194;p16">
            <a:extLst>
              <a:ext uri="{FF2B5EF4-FFF2-40B4-BE49-F238E27FC236}">
                <a16:creationId xmlns:a16="http://schemas.microsoft.com/office/drawing/2014/main" id="{595F4757-956C-D61B-1031-AA875198654B}"/>
              </a:ext>
            </a:extLst>
          </p:cNvPr>
          <p:cNvSpPr txBox="1">
            <a:spLocks noGrp="1"/>
          </p:cNvSpPr>
          <p:nvPr>
            <p:ph type="body" idx="1"/>
          </p:nvPr>
        </p:nvSpPr>
        <p:spPr>
          <a:xfrm>
            <a:off x="480060" y="2489076"/>
            <a:ext cx="6101494" cy="3565522"/>
          </a:xfrm>
          <a:prstGeom prst="rect">
            <a:avLst/>
          </a:prstGeom>
        </p:spPr>
        <p:txBody>
          <a:bodyPr spcFirstLastPara="1" lIns="0" tIns="0" rIns="0" bIns="0" anchorCtr="0">
            <a:noAutofit/>
          </a:bodyPr>
          <a:lstStyle/>
          <a:p>
            <a:pPr marL="114300" indent="0">
              <a:lnSpc>
                <a:spcPct val="90000"/>
              </a:lnSpc>
              <a:buNone/>
            </a:pPr>
            <a:r>
              <a:rPr lang="en-US" sz="1200" b="0" i="0" dirty="0">
                <a:effectLst/>
                <a:latin typeface="Aptos" panose="020B0004020202020204" pitchFamily="34" charset="0"/>
              </a:rPr>
              <a:t>To safeguard the turf on the football field, sharp footwear, such as stiletto heels and shoes with pointed or spiked soles, is strictly prohibited. This type of footwear can cause significant damage to the turf and create unsafe conditions for others.</a:t>
            </a:r>
          </a:p>
          <a:p>
            <a:pPr marL="114300" indent="0">
              <a:lnSpc>
                <a:spcPct val="90000"/>
              </a:lnSpc>
              <a:buNone/>
            </a:pPr>
            <a:endParaRPr lang="en-US" sz="1200" b="0" i="0" dirty="0">
              <a:effectLst/>
              <a:latin typeface="Aptos" panose="020B0004020202020204" pitchFamily="34" charset="0"/>
            </a:endParaRPr>
          </a:p>
          <a:p>
            <a:pPr marL="114300" indent="0">
              <a:lnSpc>
                <a:spcPct val="90000"/>
              </a:lnSpc>
              <a:buNone/>
            </a:pPr>
            <a:r>
              <a:rPr lang="en-US" sz="1200" b="1" i="0" dirty="0">
                <a:effectLst/>
                <a:latin typeface="Aptos" panose="020B0004020202020204" pitchFamily="34" charset="0"/>
              </a:rPr>
              <a:t>Approved Footwear Includes:</a:t>
            </a:r>
            <a:endParaRPr lang="en-US" sz="1200" dirty="0">
              <a:latin typeface="Aptos" panose="020B0004020202020204" pitchFamily="34" charset="0"/>
            </a:endParaRPr>
          </a:p>
          <a:p>
            <a:pPr>
              <a:lnSpc>
                <a:spcPct val="90000"/>
              </a:lnSpc>
            </a:pPr>
            <a:r>
              <a:rPr lang="en-US" sz="1200" b="0" i="0" dirty="0">
                <a:effectLst/>
                <a:latin typeface="Aptos" panose="020B0004020202020204" pitchFamily="34" charset="0"/>
              </a:rPr>
              <a:t>Flat-soled shoes (e.g., sneakers, loafers, wedged platforms or heels or sandals).</a:t>
            </a:r>
          </a:p>
          <a:p>
            <a:pPr>
              <a:lnSpc>
                <a:spcPct val="90000"/>
              </a:lnSpc>
            </a:pPr>
            <a:r>
              <a:rPr lang="en-US" sz="1200" b="0" i="0" dirty="0">
                <a:effectLst/>
                <a:latin typeface="Aptos" panose="020B0004020202020204" pitchFamily="34" charset="0"/>
              </a:rPr>
              <a:t>Comfortable formal shoes that do not have sharp or narrow points.</a:t>
            </a:r>
          </a:p>
          <a:p>
            <a:pPr marL="114300" indent="0">
              <a:lnSpc>
                <a:spcPct val="90000"/>
              </a:lnSpc>
              <a:buNone/>
            </a:pPr>
            <a:endParaRPr lang="en-US" sz="1200" b="1" i="0" dirty="0">
              <a:effectLst/>
              <a:latin typeface="Aptos" panose="020B0004020202020204" pitchFamily="34" charset="0"/>
            </a:endParaRPr>
          </a:p>
          <a:p>
            <a:pPr marL="114300" indent="0">
              <a:lnSpc>
                <a:spcPct val="90000"/>
              </a:lnSpc>
              <a:buNone/>
            </a:pPr>
            <a:r>
              <a:rPr lang="en-US" sz="1200" b="1" i="0" dirty="0">
                <a:effectLst/>
                <a:latin typeface="Aptos" panose="020B0004020202020204" pitchFamily="34" charset="0"/>
              </a:rPr>
              <a:t>Reminders and Enforcement:</a:t>
            </a:r>
            <a:endParaRPr lang="en-US" sz="1200" b="0" i="0" dirty="0">
              <a:effectLst/>
              <a:latin typeface="Aptos" panose="020B0004020202020204" pitchFamily="34" charset="0"/>
            </a:endParaRPr>
          </a:p>
          <a:p>
            <a:pPr>
              <a:lnSpc>
                <a:spcPct val="90000"/>
              </a:lnSpc>
            </a:pPr>
            <a:r>
              <a:rPr lang="en-US" sz="1200" b="0" i="0" dirty="0">
                <a:effectLst/>
                <a:latin typeface="Aptos" panose="020B0004020202020204" pitchFamily="34" charset="0"/>
              </a:rPr>
              <a:t>Event staff will monitor entry points to ensure compliance.</a:t>
            </a:r>
          </a:p>
          <a:p>
            <a:pPr>
              <a:lnSpc>
                <a:spcPct val="90000"/>
              </a:lnSpc>
            </a:pPr>
            <a:r>
              <a:rPr lang="en-US" sz="1200" b="0" i="0" dirty="0">
                <a:effectLst/>
                <a:latin typeface="Aptos" panose="020B0004020202020204" pitchFamily="34" charset="0"/>
              </a:rPr>
              <a:t>Non-compliant guests will be asked to change footwear or remain in designated areas, like bleacher seating. </a:t>
            </a:r>
          </a:p>
          <a:p>
            <a:pPr>
              <a:lnSpc>
                <a:spcPct val="90000"/>
              </a:lnSpc>
            </a:pPr>
            <a:r>
              <a:rPr lang="en-US" sz="1200" dirty="0">
                <a:latin typeface="Aptos" panose="020B0004020202020204" pitchFamily="34" charset="0"/>
              </a:rPr>
              <a:t>G</a:t>
            </a:r>
            <a:r>
              <a:rPr lang="en-US" sz="1200" b="0" i="0" dirty="0">
                <a:effectLst/>
                <a:latin typeface="Aptos" panose="020B0004020202020204" pitchFamily="34" charset="0"/>
              </a:rPr>
              <a:t>raduates will be required to comply with the approved footwear policy to cross the stage.</a:t>
            </a:r>
          </a:p>
          <a:p>
            <a:pPr marL="114300" indent="0">
              <a:lnSpc>
                <a:spcPct val="90000"/>
              </a:lnSpc>
              <a:buNone/>
            </a:pPr>
            <a:endParaRPr lang="en-US" sz="1200" b="0" i="0" dirty="0">
              <a:effectLst/>
              <a:latin typeface="Aptos" panose="020B0004020202020204" pitchFamily="34" charset="0"/>
            </a:endParaRPr>
          </a:p>
          <a:p>
            <a:pPr marL="114300" indent="0">
              <a:lnSpc>
                <a:spcPct val="90000"/>
              </a:lnSpc>
              <a:buNone/>
            </a:pPr>
            <a:r>
              <a:rPr lang="en-US" sz="1200" b="0" i="0" dirty="0">
                <a:effectLst/>
                <a:latin typeface="Aptos" panose="020B0004020202020204" pitchFamily="34" charset="0"/>
              </a:rPr>
              <a:t>We appreciate your understanding and cooperation in helping us maintain a safe and welcoming environment for everyone. If you have any questions or need special accommodations, please contact the Office of University Events at </a:t>
            </a:r>
            <a:r>
              <a:rPr lang="en-US" sz="1200" b="0" i="0" u="none" strike="noStrike" dirty="0">
                <a:effectLst/>
                <a:latin typeface="Aptos" panose="020B0004020202020204" pitchFamily="34" charset="0"/>
                <a:hlinkClick r:id="rId3">
                  <a:extLst>
                    <a:ext uri="{A12FA001-AC4F-418D-AE19-62706E023703}">
                      <ahyp:hlinkClr xmlns:ahyp="http://schemas.microsoft.com/office/drawing/2018/hyperlinkcolor" val="tx"/>
                    </a:ext>
                  </a:extLst>
                </a:hlinkClick>
              </a:rPr>
              <a:t>commencement@rowan.edu</a:t>
            </a:r>
            <a:r>
              <a:rPr lang="en-US" sz="1200" b="0" i="0" dirty="0">
                <a:effectLst/>
                <a:latin typeface="Aptos" panose="020B0004020202020204" pitchFamily="34" charset="0"/>
              </a:rPr>
              <a:t>.</a:t>
            </a:r>
          </a:p>
        </p:txBody>
      </p:sp>
      <p:pic>
        <p:nvPicPr>
          <p:cNvPr id="7172" name="Picture 4" descr="Gold Open Toe Woven Espadrille Wedge Heels - Size 10">
            <a:extLst>
              <a:ext uri="{FF2B5EF4-FFF2-40B4-BE49-F238E27FC236}">
                <a16:creationId xmlns:a16="http://schemas.microsoft.com/office/drawing/2014/main" id="{330A5EAF-258E-15E3-4A93-D61626A9661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72021" y="329183"/>
            <a:ext cx="1875941" cy="281039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Amazon.com | Women's Fall Colorful Spike Stiletto High Heels/Multicolor  Stripe Printed Close Toed Sexy Heels Pumps Shoes/Elegant Wedding Purple  Pointed Toe Wide Feet Heels Size 7 | Pumps">
            <a:extLst>
              <a:ext uri="{FF2B5EF4-FFF2-40B4-BE49-F238E27FC236}">
                <a16:creationId xmlns:a16="http://schemas.microsoft.com/office/drawing/2014/main" id="{68979D5F-E890-5D69-2CD9-481B8F00DA8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41514" y="4079193"/>
            <a:ext cx="1668021" cy="1630491"/>
          </a:xfrm>
          <a:prstGeom prst="rect">
            <a:avLst/>
          </a:prstGeom>
          <a:noFill/>
          <a:extLst>
            <a:ext uri="{909E8E84-426E-40DD-AFC4-6F175D3DCCD1}">
              <a14:hiddenFill xmlns:a14="http://schemas.microsoft.com/office/drawing/2010/main">
                <a:solidFill>
                  <a:srgbClr val="FFFFFF"/>
                </a:solidFill>
              </a14:hiddenFill>
            </a:ext>
          </a:extLst>
        </p:spPr>
      </p:pic>
      <p:sp>
        <p:nvSpPr>
          <p:cNvPr id="195" name="Google Shape;195;p16">
            <a:extLst>
              <a:ext uri="{FF2B5EF4-FFF2-40B4-BE49-F238E27FC236}">
                <a16:creationId xmlns:a16="http://schemas.microsoft.com/office/drawing/2014/main" id="{114F0B4E-63E8-429E-58E0-0D496CC2A70F}"/>
              </a:ext>
            </a:extLst>
          </p:cNvPr>
          <p:cNvSpPr txBox="1">
            <a:spLocks noGrp="1"/>
          </p:cNvSpPr>
          <p:nvPr>
            <p:ph type="ftr" idx="11"/>
          </p:nvPr>
        </p:nvSpPr>
        <p:spPr>
          <a:xfrm>
            <a:off x="3028950" y="6356350"/>
            <a:ext cx="3086100" cy="365125"/>
          </a:xfrm>
          <a:prstGeom prst="rect">
            <a:avLst/>
          </a:prstGeom>
        </p:spPr>
        <p:txBody>
          <a:bodyPr spcFirstLastPara="1" lIns="0" tIns="0" rIns="0" bIns="0" anchorCtr="0">
            <a:normAutofit/>
          </a:bodyPr>
          <a:lstStyle/>
          <a:p>
            <a:pPr marL="0" lvl="0" indent="0" rtl="0">
              <a:spcBef>
                <a:spcPts val="0"/>
              </a:spcBef>
              <a:spcAft>
                <a:spcPts val="600"/>
              </a:spcAft>
              <a:buSzPts val="1400"/>
              <a:buNone/>
            </a:pPr>
            <a:r>
              <a:rPr lang="en-US">
                <a:latin typeface="+mn-lt"/>
              </a:rPr>
              <a:t>www.rowan.edu/commencement</a:t>
            </a:r>
          </a:p>
        </p:txBody>
      </p:sp>
      <p:pic>
        <p:nvPicPr>
          <p:cNvPr id="2" name="Graphic 1">
            <a:extLst>
              <a:ext uri="{FF2B5EF4-FFF2-40B4-BE49-F238E27FC236}">
                <a16:creationId xmlns:a16="http://schemas.microsoft.com/office/drawing/2014/main" id="{D0E98F00-4F52-EAC8-982B-B4D047790E61}"/>
              </a:ext>
            </a:extLst>
          </p:cNvPr>
          <p:cNvPicPr>
            <a:picLocks noChangeAspect="1"/>
          </p:cNvPicPr>
          <p:nvPr/>
        </p:nvPicPr>
        <p:blipFill>
          <a:blip r:embed="rId6">
            <a:extLst>
              <a:ext uri="{96DAC541-7B7A-43D3-8B79-37D633B846F1}">
                <asvg:svgBlip xmlns:asvg="http://schemas.microsoft.com/office/drawing/2016/SVG/main" r:embed="rId7"/>
              </a:ext>
              <a:ext uri="{837473B0-CC2E-450A-ABE3-18F120FF3D39}">
                <a1611:picAttrSrcUrl xmlns:a1611="http://schemas.microsoft.com/office/drawing/2016/11/main" r:id="rId8"/>
              </a:ext>
            </a:extLst>
          </a:blip>
          <a:stretch>
            <a:fillRect/>
          </a:stretch>
        </p:blipFill>
        <p:spPr>
          <a:xfrm>
            <a:off x="6843615" y="432495"/>
            <a:ext cx="831909" cy="1051124"/>
          </a:xfrm>
          <a:prstGeom prst="rect">
            <a:avLst/>
          </a:prstGeom>
        </p:spPr>
      </p:pic>
      <p:sp>
        <p:nvSpPr>
          <p:cNvPr id="4" name="TextBox 3">
            <a:extLst>
              <a:ext uri="{FF2B5EF4-FFF2-40B4-BE49-F238E27FC236}">
                <a16:creationId xmlns:a16="http://schemas.microsoft.com/office/drawing/2014/main" id="{E9903D73-F3B4-D4C6-6F00-11F9CFD50288}"/>
              </a:ext>
            </a:extLst>
          </p:cNvPr>
          <p:cNvSpPr txBox="1"/>
          <p:nvPr/>
        </p:nvSpPr>
        <p:spPr>
          <a:xfrm>
            <a:off x="6739914" y="4140024"/>
            <a:ext cx="2075177" cy="1569660"/>
          </a:xfrm>
          <a:prstGeom prst="rect">
            <a:avLst/>
          </a:prstGeom>
          <a:noFill/>
        </p:spPr>
        <p:txBody>
          <a:bodyPr wrap="square" rtlCol="0">
            <a:spAutoFit/>
          </a:bodyPr>
          <a:lstStyle/>
          <a:p>
            <a:pPr algn="ctr"/>
            <a:r>
              <a:rPr lang="en-US" sz="9600" dirty="0">
                <a:solidFill>
                  <a:srgbClr val="FF0000"/>
                </a:solidFill>
              </a:rPr>
              <a:t>X</a:t>
            </a:r>
          </a:p>
        </p:txBody>
      </p:sp>
    </p:spTree>
    <p:extLst>
      <p:ext uri="{BB962C8B-B14F-4D97-AF65-F5344CB8AC3E}">
        <p14:creationId xmlns:p14="http://schemas.microsoft.com/office/powerpoint/2010/main" val="1612825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2">
          <a:extLst>
            <a:ext uri="{FF2B5EF4-FFF2-40B4-BE49-F238E27FC236}">
              <a16:creationId xmlns:a16="http://schemas.microsoft.com/office/drawing/2014/main" id="{FB90336F-D292-65D7-BE3D-C105D308E136}"/>
            </a:ext>
          </a:extLst>
        </p:cNvPr>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3" name="Google Shape;193;p16">
            <a:extLst>
              <a:ext uri="{FF2B5EF4-FFF2-40B4-BE49-F238E27FC236}">
                <a16:creationId xmlns:a16="http://schemas.microsoft.com/office/drawing/2014/main" id="{AD3CEFCE-95EB-DCE0-7596-FC921FD142C4}"/>
              </a:ext>
            </a:extLst>
          </p:cNvPr>
          <p:cNvSpPr txBox="1">
            <a:spLocks noGrp="1"/>
          </p:cNvSpPr>
          <p:nvPr>
            <p:ph type="title"/>
          </p:nvPr>
        </p:nvSpPr>
        <p:spPr>
          <a:xfrm>
            <a:off x="628650" y="365125"/>
            <a:ext cx="4045020" cy="1325563"/>
          </a:xfrm>
          <a:prstGeom prst="rect">
            <a:avLst/>
          </a:prstGeom>
        </p:spPr>
        <p:txBody>
          <a:bodyPr spcFirstLastPara="1" lIns="0" tIns="0" rIns="0" bIns="0" anchorCtr="0">
            <a:normAutofit/>
          </a:bodyPr>
          <a:lstStyle/>
          <a:p>
            <a:pPr marL="0" lvl="0" indent="0" rtl="0">
              <a:spcBef>
                <a:spcPts val="0"/>
              </a:spcBef>
              <a:spcAft>
                <a:spcPts val="0"/>
              </a:spcAft>
              <a:buSzPts val="1400"/>
              <a:buNone/>
            </a:pPr>
            <a:r>
              <a:rPr lang="en-US" b="1" i="1" dirty="0">
                <a:latin typeface="Aptos" panose="020B0004020202020204" pitchFamily="34" charset="0"/>
                <a:ea typeface="Arial"/>
                <a:cs typeface="Arial"/>
                <a:sym typeface="Arial"/>
              </a:rPr>
              <a:t>Safety &amp; Security: Clear Bag Policy</a:t>
            </a:r>
          </a:p>
        </p:txBody>
      </p:sp>
      <p:sp>
        <p:nvSpPr>
          <p:cNvPr id="8201" name="Freeform: Shape 8200">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8992" y="1"/>
            <a:ext cx="866357"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4" name="Google Shape;194;p16">
            <a:extLst>
              <a:ext uri="{FF2B5EF4-FFF2-40B4-BE49-F238E27FC236}">
                <a16:creationId xmlns:a16="http://schemas.microsoft.com/office/drawing/2014/main" id="{87E73C22-AA84-82F4-327A-255DF83E4681}"/>
              </a:ext>
            </a:extLst>
          </p:cNvPr>
          <p:cNvSpPr txBox="1">
            <a:spLocks noGrp="1"/>
          </p:cNvSpPr>
          <p:nvPr>
            <p:ph type="body" idx="1"/>
          </p:nvPr>
        </p:nvSpPr>
        <p:spPr>
          <a:xfrm>
            <a:off x="514639" y="1837260"/>
            <a:ext cx="4591498" cy="4351338"/>
          </a:xfrm>
          <a:prstGeom prst="rect">
            <a:avLst/>
          </a:prstGeom>
        </p:spPr>
        <p:txBody>
          <a:bodyPr spcFirstLastPara="1" lIns="0" tIns="0" rIns="0" bIns="0" anchorCtr="0">
            <a:normAutofit/>
          </a:bodyPr>
          <a:lstStyle/>
          <a:p>
            <a:pPr marL="114300" indent="0">
              <a:lnSpc>
                <a:spcPct val="90000"/>
              </a:lnSpc>
              <a:buNone/>
            </a:pPr>
            <a:r>
              <a:rPr lang="en-US" sz="1500" b="1" i="0" dirty="0">
                <a:effectLst/>
                <a:latin typeface="Aptos" panose="020B0004020202020204" pitchFamily="34" charset="0"/>
              </a:rPr>
              <a:t>Clear bags are required. Only clear bags that does not exceed 12” x 6” x 12”, or one-gallon plastic freezer bags, will be allowed inside the venues.</a:t>
            </a:r>
            <a:r>
              <a:rPr lang="en-US" sz="1500" b="0" i="0" dirty="0">
                <a:effectLst/>
                <a:latin typeface="Aptos" panose="020B0004020202020204" pitchFamily="34" charset="0"/>
              </a:rPr>
              <a:t> In addition, small handheld clutch purses no larger than 4.5” x 6.5” will be permitted. All guests should be prepared to go through security bag checks prior to entry into the Commencement.</a:t>
            </a:r>
          </a:p>
          <a:p>
            <a:pPr marL="114300" indent="0">
              <a:lnSpc>
                <a:spcPct val="90000"/>
              </a:lnSpc>
              <a:buNone/>
            </a:pPr>
            <a:r>
              <a:rPr lang="en-US" sz="1500" b="0" i="0" dirty="0">
                <a:effectLst/>
                <a:latin typeface="Aptos" panose="020B0004020202020204" pitchFamily="34" charset="0"/>
              </a:rPr>
              <a:t>The following exceptions apply:</a:t>
            </a:r>
          </a:p>
          <a:p>
            <a:pPr>
              <a:lnSpc>
                <a:spcPct val="90000"/>
              </a:lnSpc>
            </a:pPr>
            <a:r>
              <a:rPr lang="en-US" sz="1500" b="0" i="0" dirty="0">
                <a:effectLst/>
                <a:latin typeface="Aptos" panose="020B0004020202020204" pitchFamily="34" charset="0"/>
              </a:rPr>
              <a:t>One clear bag made of plastic, vinyl, or PVC, </a:t>
            </a:r>
            <a:br>
              <a:rPr lang="en-US" sz="1500" b="0" i="0" dirty="0">
                <a:effectLst/>
                <a:latin typeface="Aptos" panose="020B0004020202020204" pitchFamily="34" charset="0"/>
              </a:rPr>
            </a:br>
            <a:r>
              <a:rPr lang="en-US" sz="1500" b="0" i="0" dirty="0">
                <a:effectLst/>
                <a:latin typeface="Aptos" panose="020B0004020202020204" pitchFamily="34" charset="0"/>
              </a:rPr>
              <a:t>not exceeding 12” x 6” x 12”, or a one-gallon clear plastic storage bag (e.g., Ziploc bag).</a:t>
            </a:r>
          </a:p>
          <a:p>
            <a:pPr>
              <a:lnSpc>
                <a:spcPct val="90000"/>
              </a:lnSpc>
            </a:pPr>
            <a:r>
              <a:rPr lang="en-US" sz="1500" b="0" i="0" dirty="0">
                <a:effectLst/>
                <a:latin typeface="Aptos" panose="020B0004020202020204" pitchFamily="34" charset="0"/>
              </a:rPr>
              <a:t>In addition to the clear bag, guests may carry a small clutch bag or purse, approximately </a:t>
            </a:r>
            <a:br>
              <a:rPr lang="en-US" sz="1500" b="0" i="0" dirty="0">
                <a:effectLst/>
                <a:latin typeface="Aptos" panose="020B0004020202020204" pitchFamily="34" charset="0"/>
              </a:rPr>
            </a:br>
            <a:r>
              <a:rPr lang="en-US" sz="1500" b="0" i="0" dirty="0">
                <a:effectLst/>
                <a:latin typeface="Aptos" panose="020B0004020202020204" pitchFamily="34" charset="0"/>
              </a:rPr>
              <a:t>hand-sized, with or without a handle or strap.</a:t>
            </a:r>
          </a:p>
          <a:p>
            <a:pPr>
              <a:lnSpc>
                <a:spcPct val="90000"/>
              </a:lnSpc>
            </a:pPr>
            <a:r>
              <a:rPr lang="en-US" sz="1500" b="0" i="0" dirty="0">
                <a:effectLst/>
                <a:latin typeface="Aptos" panose="020B0004020202020204" pitchFamily="34" charset="0"/>
              </a:rPr>
              <a:t>Medically necessary items may be allowed after proper inspection</a:t>
            </a:r>
            <a:r>
              <a:rPr lang="en-US" sz="1300" b="0" i="0" dirty="0">
                <a:effectLst/>
                <a:latin typeface="Aptos" panose="020B0004020202020204" pitchFamily="34" charset="0"/>
              </a:rPr>
              <a:t>.</a:t>
            </a:r>
          </a:p>
        </p:txBody>
      </p:sp>
      <p:sp>
        <p:nvSpPr>
          <p:cNvPr id="8203" name="Oval 8202">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6138" y="3423959"/>
            <a:ext cx="405617"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lear bag sizes">
            <a:extLst>
              <a:ext uri="{FF2B5EF4-FFF2-40B4-BE49-F238E27FC236}">
                <a16:creationId xmlns:a16="http://schemas.microsoft.com/office/drawing/2014/main" id="{78959E60-1901-FFBE-8D3F-E57FB59FD7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8287" y="2078427"/>
            <a:ext cx="3746461" cy="2362069"/>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8205" name="Freeform: Shape 8204">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62201" y="1"/>
            <a:ext cx="1550211"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8207" name="Straight Connector 8206">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04058"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5" name="Google Shape;195;p16">
            <a:extLst>
              <a:ext uri="{FF2B5EF4-FFF2-40B4-BE49-F238E27FC236}">
                <a16:creationId xmlns:a16="http://schemas.microsoft.com/office/drawing/2014/main" id="{FC7E2496-F745-300D-B7EE-A1258C524B23}"/>
              </a:ext>
            </a:extLst>
          </p:cNvPr>
          <p:cNvSpPr txBox="1">
            <a:spLocks noGrp="1"/>
          </p:cNvSpPr>
          <p:nvPr>
            <p:ph type="ftr" idx="11"/>
          </p:nvPr>
        </p:nvSpPr>
        <p:spPr>
          <a:xfrm>
            <a:off x="2143957" y="6356350"/>
            <a:ext cx="2529713" cy="365125"/>
          </a:xfrm>
          <a:prstGeom prst="rect">
            <a:avLst/>
          </a:prstGeom>
        </p:spPr>
        <p:txBody>
          <a:bodyPr spcFirstLastPara="1" lIns="0" tIns="0" rIns="0" bIns="0" anchorCtr="0">
            <a:normAutofit/>
          </a:bodyPr>
          <a:lstStyle/>
          <a:p>
            <a:pPr marL="0" lvl="0" indent="0" rtl="0">
              <a:spcBef>
                <a:spcPts val="0"/>
              </a:spcBef>
              <a:spcAft>
                <a:spcPts val="600"/>
              </a:spcAft>
              <a:buSzPts val="1400"/>
              <a:buNone/>
            </a:pPr>
            <a:r>
              <a:rPr lang="en-US">
                <a:latin typeface="+mn-lt"/>
              </a:rPr>
              <a:t>www.rowan.edu/commencement</a:t>
            </a:r>
          </a:p>
        </p:txBody>
      </p:sp>
      <p:sp>
        <p:nvSpPr>
          <p:cNvPr id="8209" name="Freeform: Shape 8208">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5592435" y="5166682"/>
            <a:ext cx="1376793"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8211" name="Freeform: Shape 821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145" y="6033795"/>
            <a:ext cx="1493298"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213" name="Freeform: Shape 8212">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8772" y="5519196"/>
            <a:ext cx="1005228"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79876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9"/>
          <p:cNvSpPr txBox="1">
            <a:spLocks noGrp="1"/>
          </p:cNvSpPr>
          <p:nvPr>
            <p:ph type="title"/>
          </p:nvPr>
        </p:nvSpPr>
        <p:spPr>
          <a:xfrm>
            <a:off x="266700" y="228600"/>
            <a:ext cx="8610600" cy="571500"/>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SzPts val="1400"/>
              <a:buNone/>
            </a:pPr>
            <a:r>
              <a:rPr lang="en-US" sz="3000" b="1" dirty="0">
                <a:solidFill>
                  <a:schemeClr val="bg2"/>
                </a:solidFill>
                <a:latin typeface="Aptos" panose="020B0004020202020204" pitchFamily="34" charset="0"/>
                <a:ea typeface="Arial"/>
                <a:cs typeface="Arial"/>
                <a:sym typeface="Arial"/>
              </a:rPr>
              <a:t>Accessibility Accommodations</a:t>
            </a:r>
            <a:endParaRPr sz="3000" b="1" dirty="0">
              <a:solidFill>
                <a:schemeClr val="bg2"/>
              </a:solidFill>
              <a:latin typeface="Aptos" panose="020B0004020202020204" pitchFamily="34" charset="0"/>
              <a:ea typeface="Arial"/>
              <a:cs typeface="Arial"/>
              <a:sym typeface="Arial"/>
            </a:endParaRPr>
          </a:p>
          <a:p>
            <a:pPr marL="0" lvl="0" indent="0" algn="l" rtl="0">
              <a:lnSpc>
                <a:spcPct val="100000"/>
              </a:lnSpc>
              <a:spcBef>
                <a:spcPts val="0"/>
              </a:spcBef>
              <a:spcAft>
                <a:spcPts val="0"/>
              </a:spcAft>
              <a:buSzPts val="1400"/>
              <a:buNone/>
            </a:pPr>
            <a:endParaRPr sz="2400" u="sng" dirty="0">
              <a:latin typeface="Arial"/>
              <a:ea typeface="Arial"/>
              <a:cs typeface="Arial"/>
              <a:sym typeface="Arial"/>
            </a:endParaRPr>
          </a:p>
          <a:p>
            <a:pPr marL="0" lvl="0" indent="0" algn="l" rtl="0">
              <a:lnSpc>
                <a:spcPct val="100000"/>
              </a:lnSpc>
              <a:spcBef>
                <a:spcPts val="0"/>
              </a:spcBef>
              <a:spcAft>
                <a:spcPts val="0"/>
              </a:spcAft>
              <a:buSzPts val="1400"/>
              <a:buNone/>
            </a:pPr>
            <a:endParaRPr sz="2000" dirty="0">
              <a:latin typeface="Arial"/>
              <a:ea typeface="Arial"/>
              <a:cs typeface="Arial"/>
              <a:sym typeface="Arial"/>
            </a:endParaRPr>
          </a:p>
        </p:txBody>
      </p:sp>
      <p:sp>
        <p:nvSpPr>
          <p:cNvPr id="366" name="Google Shape;366;p29"/>
          <p:cNvSpPr txBox="1">
            <a:spLocks noGrp="1"/>
          </p:cNvSpPr>
          <p:nvPr>
            <p:ph type="body" idx="1"/>
          </p:nvPr>
        </p:nvSpPr>
        <p:spPr>
          <a:xfrm>
            <a:off x="266700" y="1257025"/>
            <a:ext cx="8610600" cy="47244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1200"/>
              </a:spcBef>
              <a:spcAft>
                <a:spcPts val="0"/>
              </a:spcAft>
              <a:buSzPts val="1800"/>
              <a:buNone/>
            </a:pPr>
            <a:r>
              <a:rPr lang="en-US" sz="1100" dirty="0">
                <a:solidFill>
                  <a:srgbClr val="000000"/>
                </a:solidFill>
              </a:rPr>
              <a:t> </a:t>
            </a:r>
            <a:endParaRPr sz="1400" dirty="0"/>
          </a:p>
          <a:p>
            <a:pPr marL="225425" lvl="0" indent="0" algn="l" rtl="0">
              <a:lnSpc>
                <a:spcPct val="100000"/>
              </a:lnSpc>
              <a:spcBef>
                <a:spcPts val="1200"/>
              </a:spcBef>
              <a:spcAft>
                <a:spcPts val="0"/>
              </a:spcAft>
              <a:buSzPts val="1800"/>
              <a:buNone/>
            </a:pPr>
            <a:endParaRPr sz="1800" dirty="0"/>
          </a:p>
        </p:txBody>
      </p:sp>
      <p:sp>
        <p:nvSpPr>
          <p:cNvPr id="367" name="Google Shape;367;p2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j-lt"/>
              </a:rPr>
              <a:t>www.rowan.edu/commencement</a:t>
            </a:r>
            <a:endParaRPr dirty="0">
              <a:latin typeface="+mj-lt"/>
            </a:endParaRPr>
          </a:p>
        </p:txBody>
      </p:sp>
      <p:sp>
        <p:nvSpPr>
          <p:cNvPr id="368" name="Google Shape;368;p29"/>
          <p:cNvSpPr txBox="1"/>
          <p:nvPr/>
        </p:nvSpPr>
        <p:spPr>
          <a:xfrm>
            <a:off x="339128" y="2416923"/>
            <a:ext cx="7713600" cy="2975822"/>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00000"/>
              </a:lnSpc>
              <a:spcBef>
                <a:spcPts val="1200"/>
              </a:spcBef>
              <a:spcAft>
                <a:spcPts val="0"/>
              </a:spcAft>
              <a:buClr>
                <a:srgbClr val="000000"/>
              </a:buClr>
              <a:buSzPts val="2000"/>
              <a:buFont typeface="Arial"/>
              <a:buChar char="●"/>
            </a:pPr>
            <a:endParaRPr lang="en-US" sz="1600" dirty="0">
              <a:solidFill>
                <a:schemeClr val="bg2"/>
              </a:solidFill>
              <a:latin typeface="Aptos" panose="020B0004020202020204" pitchFamily="34" charset="0"/>
            </a:endParaRPr>
          </a:p>
          <a:p>
            <a:pPr marL="457200" indent="-355600">
              <a:spcBef>
                <a:spcPts val="1200"/>
              </a:spcBef>
              <a:buClr>
                <a:schemeClr val="lt2"/>
              </a:buClr>
              <a:buSzPts val="2000"/>
              <a:buFont typeface="Arial"/>
              <a:buChar char="●"/>
            </a:pPr>
            <a:r>
              <a:rPr lang="en-US" sz="1600" b="0" i="0" u="none" strike="noStrike" cap="none" dirty="0">
                <a:solidFill>
                  <a:schemeClr val="bg2"/>
                </a:solidFill>
                <a:latin typeface="Aptos" panose="020B0004020202020204" pitchFamily="34" charset="0"/>
                <a:sym typeface="Arial"/>
              </a:rPr>
              <a:t>Graduates and guests</a:t>
            </a:r>
            <a:r>
              <a:rPr lang="en-US" sz="1600" dirty="0">
                <a:solidFill>
                  <a:schemeClr val="bg2"/>
                </a:solidFill>
                <a:latin typeface="Aptos" panose="020B0004020202020204" pitchFamily="34" charset="0"/>
              </a:rPr>
              <a:t> </a:t>
            </a:r>
            <a:r>
              <a:rPr lang="en-US" sz="1600" b="0" i="0" u="none" strike="noStrike" cap="none" dirty="0">
                <a:solidFill>
                  <a:schemeClr val="bg2"/>
                </a:solidFill>
                <a:latin typeface="Aptos" panose="020B0004020202020204" pitchFamily="34" charset="0"/>
                <a:sym typeface="Arial"/>
              </a:rPr>
              <a:t>requiring an accessible parking pass</a:t>
            </a:r>
            <a:r>
              <a:rPr lang="en-US" sz="1600" dirty="0">
                <a:solidFill>
                  <a:schemeClr val="bg2"/>
                </a:solidFill>
                <a:latin typeface="Aptos" panose="020B0004020202020204" pitchFamily="34" charset="0"/>
              </a:rPr>
              <a:t> </a:t>
            </a:r>
            <a:r>
              <a:rPr lang="en-US" sz="1600" b="0" i="0" u="none" strike="noStrike" cap="none" dirty="0">
                <a:solidFill>
                  <a:schemeClr val="bg2"/>
                </a:solidFill>
                <a:latin typeface="Aptos" panose="020B0004020202020204" pitchFamily="34" charset="0"/>
                <a:sym typeface="Arial"/>
              </a:rPr>
              <a:t>must submit a request to </a:t>
            </a:r>
            <a:r>
              <a:rPr lang="en-US" sz="1600" b="0" i="0" u="sng" strike="noStrike" cap="none" dirty="0">
                <a:solidFill>
                  <a:schemeClr val="bg2"/>
                </a:solidFill>
                <a:latin typeface="Aptos" panose="020B0004020202020204" pitchFamily="34" charset="0"/>
                <a:sym typeface="Arial"/>
                <a:hlinkClick r:id="rId3">
                  <a:extLst>
                    <a:ext uri="{A12FA001-AC4F-418D-AE19-62706E023703}">
                      <ahyp:hlinkClr xmlns:ahyp="http://schemas.microsoft.com/office/drawing/2018/hyperlinkcolor" val="tx"/>
                    </a:ext>
                  </a:extLst>
                </a:hlinkClick>
              </a:rPr>
              <a:t>parking@rowan.edu</a:t>
            </a:r>
            <a:r>
              <a:rPr lang="en-US" sz="1600" b="0" i="0" u="none" strike="noStrike" cap="none" dirty="0">
                <a:solidFill>
                  <a:schemeClr val="bg2"/>
                </a:solidFill>
                <a:latin typeface="Aptos" panose="020B0004020202020204" pitchFamily="34" charset="0"/>
                <a:sym typeface="Arial"/>
              </a:rPr>
              <a:t>.  Requests can be made from March 24 – April </a:t>
            </a:r>
            <a:r>
              <a:rPr lang="en-US" sz="1600" dirty="0">
                <a:solidFill>
                  <a:schemeClr val="bg2"/>
                </a:solidFill>
                <a:latin typeface="Aptos" panose="020B0004020202020204" pitchFamily="34" charset="0"/>
              </a:rPr>
              <a:t>25</a:t>
            </a:r>
            <a:r>
              <a:rPr lang="en-US" sz="1600" b="0" i="0" u="none" strike="noStrike" cap="none" dirty="0">
                <a:solidFill>
                  <a:schemeClr val="bg2"/>
                </a:solidFill>
                <a:latin typeface="Aptos" panose="020B0004020202020204" pitchFamily="34" charset="0"/>
                <a:sym typeface="Arial"/>
              </a:rPr>
              <a:t>, 2025.  </a:t>
            </a:r>
            <a:r>
              <a:rPr lang="en-US" sz="1600" dirty="0">
                <a:solidFill>
                  <a:schemeClr val="bg2"/>
                </a:solidFill>
                <a:latin typeface="Aptos" panose="020B0004020202020204" pitchFamily="34" charset="0"/>
              </a:rPr>
              <a:t>Dedicated accessible parking for ceremonies in </a:t>
            </a:r>
            <a:r>
              <a:rPr lang="en-US" sz="1600" dirty="0" err="1">
                <a:solidFill>
                  <a:schemeClr val="bg2"/>
                </a:solidFill>
                <a:latin typeface="Aptos" panose="020B0004020202020204" pitchFamily="34" charset="0"/>
              </a:rPr>
              <a:t>Wackar</a:t>
            </a:r>
            <a:r>
              <a:rPr lang="en-US" sz="1600" dirty="0">
                <a:solidFill>
                  <a:schemeClr val="bg2"/>
                </a:solidFill>
                <a:latin typeface="Aptos" panose="020B0004020202020204" pitchFamily="34" charset="0"/>
              </a:rPr>
              <a:t> Stadium is in Lot C and for ceremonies in Esbjornson Gymnasium is Lot W. </a:t>
            </a:r>
            <a:endParaRPr lang="en-US" sz="1600" b="0" i="0" u="none" strike="noStrike" cap="none" dirty="0">
              <a:solidFill>
                <a:schemeClr val="bg2"/>
              </a:solidFill>
              <a:latin typeface="Aptos" panose="020B0004020202020204" pitchFamily="34" charset="0"/>
              <a:sym typeface="Arial"/>
            </a:endParaRPr>
          </a:p>
          <a:p>
            <a:pPr marL="457200" indent="-355600">
              <a:spcBef>
                <a:spcPts val="1200"/>
              </a:spcBef>
              <a:buClr>
                <a:schemeClr val="lt2"/>
              </a:buClr>
              <a:buSzPts val="2000"/>
              <a:buFont typeface="Arial"/>
              <a:buChar char="●"/>
            </a:pPr>
            <a:r>
              <a:rPr lang="en-US" sz="1600" b="0" i="0" u="none" strike="noStrike" cap="none" dirty="0">
                <a:solidFill>
                  <a:schemeClr val="bg2"/>
                </a:solidFill>
                <a:latin typeface="Aptos" panose="020B0004020202020204" pitchFamily="34" charset="0"/>
                <a:sym typeface="Arial"/>
              </a:rPr>
              <a:t>Golf carts will loop continuously through parking areas to bring guests directly to the accessible seating area. </a:t>
            </a:r>
          </a:p>
          <a:p>
            <a:pPr marL="457200" indent="-355600">
              <a:spcBef>
                <a:spcPts val="1200"/>
              </a:spcBef>
              <a:buClr>
                <a:schemeClr val="lt2"/>
              </a:buClr>
              <a:buSzPts val="2000"/>
              <a:buFont typeface="Arial"/>
              <a:buChar char="●"/>
            </a:pPr>
            <a:r>
              <a:rPr lang="en-US" sz="1600" b="0" i="0" u="none" strike="noStrike" cap="none" dirty="0">
                <a:solidFill>
                  <a:schemeClr val="bg2"/>
                </a:solidFill>
                <a:latin typeface="Aptos" panose="020B0004020202020204" pitchFamily="34" charset="0"/>
                <a:sym typeface="Arial"/>
              </a:rPr>
              <a:t>The </a:t>
            </a:r>
            <a:r>
              <a:rPr lang="en-US" sz="1600" dirty="0">
                <a:solidFill>
                  <a:schemeClr val="bg2"/>
                </a:solidFill>
                <a:latin typeface="Aptos" panose="020B0004020202020204" pitchFamily="34" charset="0"/>
              </a:rPr>
              <a:t>ac</a:t>
            </a:r>
            <a:r>
              <a:rPr lang="en-US" sz="1600" b="0" i="0" u="none" strike="noStrike" cap="none" dirty="0">
                <a:solidFill>
                  <a:schemeClr val="bg2"/>
                </a:solidFill>
                <a:latin typeface="Aptos" panose="020B0004020202020204" pitchFamily="34" charset="0"/>
                <a:sym typeface="Arial"/>
              </a:rPr>
              <a:t>cessible seating area is for the ticketed guest needing accessible seating and one ticketed companion.  No special ticketing is required.</a:t>
            </a:r>
          </a:p>
          <a:p>
            <a:pPr marL="457200" indent="-355600">
              <a:spcBef>
                <a:spcPts val="1200"/>
              </a:spcBef>
              <a:buClr>
                <a:schemeClr val="lt2"/>
              </a:buClr>
              <a:buSzPts val="2000"/>
              <a:buFont typeface="Arial"/>
              <a:buChar char="●"/>
            </a:pPr>
            <a:r>
              <a:rPr lang="en-US" sz="1600" b="0" i="0" u="none" strike="noStrike" cap="none" dirty="0">
                <a:solidFill>
                  <a:schemeClr val="bg2"/>
                </a:solidFill>
                <a:latin typeface="Aptos" panose="020B0004020202020204" pitchFamily="34" charset="0"/>
                <a:sym typeface="Arial"/>
              </a:rPr>
              <a:t>If additional assistance is required, please contact the Academic Success Center at 856-256-4259 to request accommodations.</a:t>
            </a:r>
          </a:p>
          <a:p>
            <a:pPr marL="457200" indent="-355600">
              <a:spcBef>
                <a:spcPts val="1200"/>
              </a:spcBef>
              <a:buClr>
                <a:schemeClr val="lt2"/>
              </a:buClr>
              <a:buSzPts val="2000"/>
              <a:buFont typeface="Arial"/>
              <a:buChar char="●"/>
            </a:pPr>
            <a:endParaRPr lang="en-US" sz="1600" b="0" i="0" u="none" strike="noStrike" cap="none" dirty="0">
              <a:solidFill>
                <a:schemeClr val="lt2"/>
              </a:solidFill>
              <a:latin typeface="Arial"/>
              <a:ea typeface="Arial"/>
              <a:cs typeface="Arial"/>
              <a:sym typeface="Arial"/>
            </a:endParaRPr>
          </a:p>
          <a:p>
            <a:pPr marL="457200" indent="-355600">
              <a:spcBef>
                <a:spcPts val="1200"/>
              </a:spcBef>
              <a:buClr>
                <a:schemeClr val="lt2"/>
              </a:buClr>
              <a:buSzPts val="2000"/>
              <a:buFont typeface="Arial"/>
              <a:buChar char="●"/>
            </a:pPr>
            <a:endParaRPr lang="en-US" sz="1600" b="0" i="0" u="none" strike="noStrike" cap="none" dirty="0">
              <a:solidFill>
                <a:schemeClr val="lt2"/>
              </a:solidFill>
              <a:latin typeface="Arial"/>
              <a:ea typeface="Arial"/>
              <a:cs typeface="Arial"/>
              <a:sym typeface="Arial"/>
            </a:endParaRPr>
          </a:p>
          <a:p>
            <a:pPr marL="457200" indent="-355600">
              <a:spcBef>
                <a:spcPts val="1200"/>
              </a:spcBef>
              <a:buClr>
                <a:schemeClr val="lt2"/>
              </a:buClr>
              <a:buSzPts val="2000"/>
              <a:buFont typeface="Arial"/>
              <a:buChar char="●"/>
            </a:pPr>
            <a:endParaRPr lang="en-US" sz="1600" b="0" i="0" u="none" strike="noStrike" cap="none" dirty="0">
              <a:solidFill>
                <a:schemeClr val="lt2"/>
              </a:solidFill>
              <a:latin typeface="Arial"/>
              <a:ea typeface="Arial"/>
              <a:cs typeface="Arial"/>
              <a:sym typeface="Arial"/>
            </a:endParaRPr>
          </a:p>
          <a:p>
            <a:pPr marL="457200" indent="-355600">
              <a:spcBef>
                <a:spcPts val="1200"/>
              </a:spcBef>
              <a:buClr>
                <a:schemeClr val="lt2"/>
              </a:buClr>
              <a:buSzPts val="2000"/>
              <a:buFont typeface="Arial"/>
              <a:buChar char="●"/>
            </a:pPr>
            <a:endParaRPr lang="en-US" sz="1600" b="0" i="0" u="none" strike="noStrike" cap="none" dirty="0">
              <a:solidFill>
                <a:schemeClr val="lt2"/>
              </a:solidFill>
              <a:latin typeface="Arial"/>
              <a:ea typeface="Arial"/>
              <a:cs typeface="Arial"/>
              <a:sym typeface="Arial"/>
            </a:endParaRPr>
          </a:p>
          <a:p>
            <a:pPr marL="101600">
              <a:spcBef>
                <a:spcPts val="1200"/>
              </a:spcBef>
              <a:buClr>
                <a:schemeClr val="lt2"/>
              </a:buClr>
              <a:buSzPts val="2000"/>
            </a:pPr>
            <a:endParaRPr lang="en-US" sz="1600" b="0" i="0" u="none" strike="noStrike" cap="none" dirty="0">
              <a:solidFill>
                <a:schemeClr val="lt2"/>
              </a:solidFill>
              <a:latin typeface="Arial"/>
              <a:ea typeface="Arial"/>
              <a:cs typeface="Arial"/>
              <a:sym typeface="Arial"/>
            </a:endParaRPr>
          </a:p>
          <a:p>
            <a:pPr marL="101600" lvl="0" algn="l" rtl="0">
              <a:lnSpc>
                <a:spcPct val="100000"/>
              </a:lnSpc>
              <a:spcBef>
                <a:spcPts val="1200"/>
              </a:spcBef>
              <a:spcAft>
                <a:spcPts val="0"/>
              </a:spcAft>
              <a:buClr>
                <a:schemeClr val="lt2"/>
              </a:buClr>
              <a:buSzPts val="2000"/>
            </a:pPr>
            <a:endParaRPr sz="1000" b="0" i="0" u="none" strike="noStrike" cap="none" dirty="0">
              <a:solidFill>
                <a:schemeClr val="dk1"/>
              </a:solidFill>
              <a:highlight>
                <a:srgbClr val="FFFFFF"/>
              </a:highlight>
              <a:latin typeface="Arial"/>
              <a:ea typeface="Arial"/>
              <a:cs typeface="Arial"/>
              <a:sym typeface="Arial"/>
            </a:endParaRPr>
          </a:p>
        </p:txBody>
      </p:sp>
      <p:sp>
        <p:nvSpPr>
          <p:cNvPr id="2" name="TextBox 1">
            <a:extLst>
              <a:ext uri="{FF2B5EF4-FFF2-40B4-BE49-F238E27FC236}">
                <a16:creationId xmlns:a16="http://schemas.microsoft.com/office/drawing/2014/main" id="{5D4D48D4-EFFA-2029-8F3E-21288370BC4E}"/>
              </a:ext>
            </a:extLst>
          </p:cNvPr>
          <p:cNvSpPr txBox="1"/>
          <p:nvPr/>
        </p:nvSpPr>
        <p:spPr>
          <a:xfrm>
            <a:off x="228600" y="724273"/>
            <a:ext cx="6078682"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Parking &amp; Seating</a:t>
            </a:r>
          </a:p>
          <a:p>
            <a:r>
              <a:rPr lang="en-US" sz="1600" i="1" dirty="0">
                <a:solidFill>
                  <a:schemeClr val="bg2"/>
                </a:solidFill>
                <a:latin typeface="Aptos" panose="020B0004020202020204" pitchFamily="34" charset="0"/>
              </a:rPr>
              <a:t>Contact &amp; Accommodation Information</a:t>
            </a:r>
          </a:p>
        </p:txBody>
      </p:sp>
      <p:pic>
        <p:nvPicPr>
          <p:cNvPr id="6146" name="Picture 2" descr="Types of Accessible Parking Spaces - Clock Mobility">
            <a:extLst>
              <a:ext uri="{FF2B5EF4-FFF2-40B4-BE49-F238E27FC236}">
                <a16:creationId xmlns:a16="http://schemas.microsoft.com/office/drawing/2014/main" id="{EAA92D1C-47F2-B13A-B9D0-0FA186B07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7941" y="4610859"/>
            <a:ext cx="3012540" cy="16945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latin typeface="+mn-lt"/>
              </a:rPr>
              <a:t>www.rowan.edu/commencement</a:t>
            </a:r>
            <a:endParaRPr dirty="0">
              <a:latin typeface="+mn-lt"/>
            </a:endParaRPr>
          </a:p>
        </p:txBody>
      </p:sp>
      <p:sp>
        <p:nvSpPr>
          <p:cNvPr id="309" name="Google Shape;309;p27"/>
          <p:cNvSpPr txBox="1">
            <a:spLocks noGrp="1"/>
          </p:cNvSpPr>
          <p:nvPr>
            <p:ph type="body" idx="1"/>
          </p:nvPr>
        </p:nvSpPr>
        <p:spPr>
          <a:xfrm>
            <a:off x="516048" y="1865014"/>
            <a:ext cx="7903675" cy="4609702"/>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Font typeface="Arial"/>
              <a:buNone/>
            </a:pPr>
            <a:r>
              <a:rPr lang="en-US" sz="1600" dirty="0">
                <a:solidFill>
                  <a:schemeClr val="bg2"/>
                </a:solidFill>
                <a:latin typeface="Aptos" panose="020B0004020202020204" pitchFamily="34" charset="0"/>
                <a:sym typeface="Arial"/>
              </a:rPr>
              <a:t>Purchase Rowan University Caps &amp; Gowns at Glassboro Barnes &amp; Noble:</a:t>
            </a:r>
            <a:endParaRPr sz="1600" dirty="0">
              <a:solidFill>
                <a:schemeClr val="bg2"/>
              </a:solidFill>
              <a:latin typeface="Aptos" panose="020B0004020202020204" pitchFamily="34" charset="0"/>
              <a:sym typeface="Arial"/>
            </a:endParaRPr>
          </a:p>
          <a:p>
            <a:pPr marL="457200" lvl="0" indent="-355600" algn="l" rtl="0">
              <a:lnSpc>
                <a:spcPct val="100000"/>
              </a:lnSpc>
              <a:spcBef>
                <a:spcPts val="1200"/>
              </a:spcBef>
              <a:spcAft>
                <a:spcPts val="0"/>
              </a:spcAft>
              <a:buClr>
                <a:schemeClr val="lt2"/>
              </a:buClr>
              <a:buSzPts val="2000"/>
              <a:buFont typeface="Arial"/>
              <a:buChar char="●"/>
            </a:pPr>
            <a:r>
              <a:rPr lang="en-US" sz="1600" dirty="0">
                <a:solidFill>
                  <a:schemeClr val="bg2"/>
                </a:solidFill>
                <a:latin typeface="Aptos" panose="020B0004020202020204" pitchFamily="34" charset="0"/>
                <a:sym typeface="Arial"/>
              </a:rPr>
              <a:t>In-person at Rowan Barnes &amp; Noble beginning March </a:t>
            </a:r>
            <a:r>
              <a:rPr lang="en-US" sz="1600" dirty="0">
                <a:solidFill>
                  <a:schemeClr val="bg2"/>
                </a:solidFill>
                <a:latin typeface="Aptos" panose="020B0004020202020204" pitchFamily="34" charset="0"/>
              </a:rPr>
              <a:t>31, 2025</a:t>
            </a:r>
            <a:endParaRPr lang="en-US" sz="1600" dirty="0">
              <a:solidFill>
                <a:schemeClr val="bg2"/>
              </a:solidFill>
              <a:latin typeface="Aptos" panose="020B0004020202020204" pitchFamily="34" charset="0"/>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600" dirty="0">
                <a:solidFill>
                  <a:schemeClr val="bg2"/>
                </a:solidFill>
                <a:latin typeface="Aptos" panose="020B0004020202020204" pitchFamily="34" charset="0"/>
                <a:sym typeface="Arial"/>
              </a:rPr>
              <a:t>Sales will continue through </a:t>
            </a:r>
            <a:r>
              <a:rPr lang="en-US" sz="1600" dirty="0">
                <a:solidFill>
                  <a:schemeClr val="bg2"/>
                </a:solidFill>
                <a:latin typeface="Aptos" panose="020B0004020202020204" pitchFamily="34" charset="0"/>
              </a:rPr>
              <a:t>the start of commencement.</a:t>
            </a:r>
          </a:p>
          <a:p>
            <a:pPr marL="914400" lvl="1" indent="-355600" algn="l" rtl="0">
              <a:lnSpc>
                <a:spcPct val="100000"/>
              </a:lnSpc>
              <a:spcBef>
                <a:spcPts val="0"/>
              </a:spcBef>
              <a:spcAft>
                <a:spcPts val="0"/>
              </a:spcAft>
              <a:buClr>
                <a:schemeClr val="lt2"/>
              </a:buClr>
              <a:buSzPts val="2000"/>
              <a:buFont typeface="Arial"/>
              <a:buChar char="○"/>
            </a:pPr>
            <a:r>
              <a:rPr lang="en-US" sz="1600" dirty="0">
                <a:solidFill>
                  <a:schemeClr val="bg2"/>
                </a:solidFill>
                <a:latin typeface="Aptos" panose="020B0004020202020204" pitchFamily="34" charset="0"/>
              </a:rPr>
              <a:t>Sizes are not guaranteed after April 17, 2025.</a:t>
            </a:r>
          </a:p>
          <a:p>
            <a:pPr marL="457200" lvl="0" indent="-355600" algn="l" rtl="0">
              <a:lnSpc>
                <a:spcPct val="100000"/>
              </a:lnSpc>
              <a:spcBef>
                <a:spcPts val="1200"/>
              </a:spcBef>
              <a:spcAft>
                <a:spcPts val="0"/>
              </a:spcAft>
              <a:buClr>
                <a:schemeClr val="lt2"/>
              </a:buClr>
              <a:buSzPts val="2000"/>
              <a:buFont typeface="Arial"/>
              <a:buChar char="●"/>
            </a:pPr>
            <a:r>
              <a:rPr lang="en-US" sz="1600" dirty="0">
                <a:solidFill>
                  <a:schemeClr val="bg2"/>
                </a:solidFill>
                <a:latin typeface="Aptos" panose="020B0004020202020204" pitchFamily="34" charset="0"/>
                <a:sym typeface="Arial"/>
              </a:rPr>
              <a:t>Online</a:t>
            </a:r>
          </a:p>
          <a:p>
            <a:pPr marL="914400" lvl="1" indent="-355600" algn="l" rtl="0">
              <a:lnSpc>
                <a:spcPct val="100000"/>
              </a:lnSpc>
              <a:spcBef>
                <a:spcPts val="0"/>
              </a:spcBef>
              <a:spcAft>
                <a:spcPts val="0"/>
              </a:spcAft>
              <a:buClr>
                <a:schemeClr val="lt2"/>
              </a:buClr>
              <a:buSzPts val="2000"/>
              <a:buFont typeface="Arial"/>
              <a:buChar char="○"/>
            </a:pPr>
            <a:r>
              <a:rPr lang="en-US" sz="1600" b="0" i="0" u="none" strike="noStrike" dirty="0">
                <a:solidFill>
                  <a:schemeClr val="bg2"/>
                </a:solidFill>
                <a:effectLst/>
                <a:latin typeface="Aptos" panose="020B0004020202020204" pitchFamily="34" charset="0"/>
              </a:rPr>
              <a:t>More information available in late March. </a:t>
            </a:r>
            <a:br>
              <a:rPr lang="en-US" sz="800" dirty="0">
                <a:solidFill>
                  <a:schemeClr val="bg2"/>
                </a:solidFill>
                <a:latin typeface="Aptos" panose="020B0004020202020204" pitchFamily="34" charset="0"/>
                <a:sym typeface="Arial"/>
              </a:rPr>
            </a:br>
            <a:endParaRPr lang="en-US" sz="800" dirty="0">
              <a:solidFill>
                <a:schemeClr val="bg2"/>
              </a:solidFill>
              <a:latin typeface="Aptos" panose="020B0004020202020204" pitchFamily="34" charset="0"/>
              <a:sym typeface="Arial"/>
            </a:endParaRPr>
          </a:p>
          <a:p>
            <a:pPr marL="457200" lvl="0" indent="-355600" algn="l" rtl="0">
              <a:lnSpc>
                <a:spcPct val="100000"/>
              </a:lnSpc>
              <a:spcBef>
                <a:spcPts val="0"/>
              </a:spcBef>
              <a:spcAft>
                <a:spcPts val="0"/>
              </a:spcAft>
              <a:buClr>
                <a:schemeClr val="lt2"/>
              </a:buClr>
              <a:buSzPts val="2000"/>
              <a:buFont typeface="Arial"/>
              <a:buChar char="●"/>
            </a:pPr>
            <a:r>
              <a:rPr lang="en-US" sz="1600" dirty="0">
                <a:solidFill>
                  <a:schemeClr val="bg2"/>
                </a:solidFill>
                <a:latin typeface="Aptos" panose="020B0004020202020204" pitchFamily="34" charset="0"/>
                <a:sym typeface="Arial"/>
              </a:rPr>
              <a:t>Commencement Fair @ Rowan Barnes &amp; Noble </a:t>
            </a:r>
            <a:endParaRPr sz="1600" dirty="0">
              <a:solidFill>
                <a:schemeClr val="bg2"/>
              </a:solidFill>
              <a:latin typeface="Aptos" panose="020B0004020202020204" pitchFamily="34" charset="0"/>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600" dirty="0">
                <a:solidFill>
                  <a:schemeClr val="bg2"/>
                </a:solidFill>
                <a:latin typeface="Aptos" panose="020B0004020202020204" pitchFamily="34" charset="0"/>
                <a:sym typeface="Arial"/>
              </a:rPr>
              <a:t>Monday, March </a:t>
            </a:r>
            <a:r>
              <a:rPr lang="en-US" sz="1600" dirty="0">
                <a:solidFill>
                  <a:schemeClr val="bg2"/>
                </a:solidFill>
                <a:latin typeface="Aptos" panose="020B0004020202020204" pitchFamily="34" charset="0"/>
              </a:rPr>
              <a:t>31</a:t>
            </a:r>
            <a:r>
              <a:rPr lang="en-US" sz="1600" dirty="0">
                <a:solidFill>
                  <a:schemeClr val="bg2"/>
                </a:solidFill>
                <a:latin typeface="Aptos" panose="020B0004020202020204" pitchFamily="34" charset="0"/>
                <a:sym typeface="Arial"/>
              </a:rPr>
              <a:t>, 2025  - </a:t>
            </a:r>
            <a:r>
              <a:rPr lang="en-US" sz="1600" dirty="0">
                <a:solidFill>
                  <a:schemeClr val="bg2"/>
                </a:solidFill>
                <a:latin typeface="Aptos" panose="020B0004020202020204" pitchFamily="34" charset="0"/>
              </a:rPr>
              <a:t>Friday, April 3, 2025</a:t>
            </a:r>
            <a:endParaRPr sz="1600" dirty="0">
              <a:solidFill>
                <a:schemeClr val="bg2"/>
              </a:solidFill>
              <a:latin typeface="Aptos" panose="020B0004020202020204" pitchFamily="34" charset="0"/>
              <a:sym typeface="Arial"/>
            </a:endParaRPr>
          </a:p>
          <a:p>
            <a:pPr marL="914400" lvl="1" indent="-355600" algn="l" rtl="0">
              <a:lnSpc>
                <a:spcPct val="100000"/>
              </a:lnSpc>
              <a:spcBef>
                <a:spcPts val="0"/>
              </a:spcBef>
              <a:spcAft>
                <a:spcPts val="0"/>
              </a:spcAft>
              <a:buClr>
                <a:schemeClr val="lt2"/>
              </a:buClr>
              <a:buSzPts val="2000"/>
              <a:buFont typeface="Arial"/>
              <a:buChar char="○"/>
            </a:pPr>
            <a:r>
              <a:rPr lang="en-US" sz="1600" dirty="0">
                <a:solidFill>
                  <a:schemeClr val="bg2"/>
                </a:solidFill>
                <a:latin typeface="Aptos" panose="020B0004020202020204" pitchFamily="34" charset="0"/>
                <a:sym typeface="Arial"/>
              </a:rPr>
              <a:t>Cap &amp; gown vendor will be on-site to help with sizing and answer questions.  There will also be class ring vendors at this event. </a:t>
            </a:r>
            <a:endParaRPr sz="1600" i="1" dirty="0">
              <a:solidFill>
                <a:schemeClr val="bg2"/>
              </a:solidFill>
              <a:latin typeface="Aptos" panose="020B0004020202020204" pitchFamily="34" charset="0"/>
              <a:sym typeface="Arial"/>
            </a:endParaRPr>
          </a:p>
          <a:p>
            <a:pPr marL="0" lvl="0" indent="0" algn="l" rtl="0">
              <a:lnSpc>
                <a:spcPct val="100000"/>
              </a:lnSpc>
              <a:spcBef>
                <a:spcPts val="1200"/>
              </a:spcBef>
              <a:spcAft>
                <a:spcPts val="0"/>
              </a:spcAft>
              <a:buClr>
                <a:schemeClr val="dk1"/>
              </a:buClr>
              <a:buSzPts val="1600"/>
              <a:buFont typeface="Arial"/>
              <a:buNone/>
            </a:pPr>
            <a:r>
              <a:rPr lang="en-US" sz="1600" i="1" u="sng" dirty="0">
                <a:solidFill>
                  <a:schemeClr val="bg2"/>
                </a:solidFill>
                <a:latin typeface="Aptos" panose="020B0004020202020204" pitchFamily="34" charset="0"/>
                <a:sym typeface="Arial"/>
              </a:rPr>
              <a:t>Custom doctoral gowns </a:t>
            </a:r>
            <a:r>
              <a:rPr lang="en-US" sz="1600" i="1" dirty="0">
                <a:solidFill>
                  <a:schemeClr val="bg2"/>
                </a:solidFill>
                <a:latin typeface="Aptos" panose="020B0004020202020204" pitchFamily="34" charset="0"/>
                <a:sym typeface="Arial"/>
              </a:rPr>
              <a:t>– Contact </a:t>
            </a:r>
            <a:r>
              <a:rPr lang="en-US" sz="1600" b="1" i="1" dirty="0">
                <a:solidFill>
                  <a:schemeClr val="bg2"/>
                </a:solidFill>
                <a:latin typeface="Aptos" panose="020B0004020202020204" pitchFamily="34" charset="0"/>
                <a:sym typeface="Arial"/>
              </a:rPr>
              <a:t>Valerie</a:t>
            </a:r>
            <a:r>
              <a:rPr lang="en-US" sz="1600" i="1" dirty="0">
                <a:solidFill>
                  <a:schemeClr val="bg2"/>
                </a:solidFill>
                <a:latin typeface="Aptos" panose="020B0004020202020204" pitchFamily="34" charset="0"/>
                <a:sym typeface="Arial"/>
              </a:rPr>
              <a:t> at 856-881-5954 or </a:t>
            </a:r>
            <a:r>
              <a:rPr lang="en-US" sz="1600" i="1" u="sng" dirty="0">
                <a:solidFill>
                  <a:schemeClr val="bg2"/>
                </a:solidFill>
                <a:latin typeface="Aptos" panose="020B0004020202020204" pitchFamily="34" charset="0"/>
                <a:sym typeface="Arial"/>
                <a:hlinkClick r:id="rId3">
                  <a:extLst>
                    <a:ext uri="{A12FA001-AC4F-418D-AE19-62706E023703}">
                      <ahyp:hlinkClr xmlns:ahyp="http://schemas.microsoft.com/office/drawing/2018/hyperlinkcolor" val="tx"/>
                    </a:ext>
                  </a:extLst>
                </a:hlinkClick>
              </a:rPr>
              <a:t>wojcik@rowan.edu</a:t>
            </a:r>
            <a:r>
              <a:rPr lang="en-US" sz="1600" i="1" dirty="0">
                <a:solidFill>
                  <a:schemeClr val="bg2"/>
                </a:solidFill>
                <a:latin typeface="Aptos" panose="020B0004020202020204" pitchFamily="34" charset="0"/>
                <a:sym typeface="Arial"/>
              </a:rPr>
              <a:t> to schedule a fitting. Orders must be placed by</a:t>
            </a:r>
            <a:r>
              <a:rPr lang="en-US" sz="1600" b="1" i="1" dirty="0">
                <a:solidFill>
                  <a:schemeClr val="bg2"/>
                </a:solidFill>
                <a:latin typeface="Aptos" panose="020B0004020202020204" pitchFamily="34" charset="0"/>
                <a:sym typeface="Arial"/>
              </a:rPr>
              <a:t> </a:t>
            </a:r>
            <a:r>
              <a:rPr lang="en-US" sz="1600" b="1" i="1" dirty="0">
                <a:solidFill>
                  <a:schemeClr val="bg2"/>
                </a:solidFill>
                <a:latin typeface="Aptos" panose="020B0004020202020204" pitchFamily="34" charset="0"/>
              </a:rPr>
              <a:t>  </a:t>
            </a:r>
            <a:r>
              <a:rPr lang="en-US" sz="1600" b="1" i="1" dirty="0">
                <a:solidFill>
                  <a:schemeClr val="bg2"/>
                </a:solidFill>
                <a:latin typeface="Aptos" panose="020B0004020202020204" pitchFamily="34" charset="0"/>
                <a:sym typeface="Arial"/>
              </a:rPr>
              <a:t>March 6, 2025.</a:t>
            </a:r>
            <a:endParaRPr sz="1600" dirty="0">
              <a:solidFill>
                <a:schemeClr val="bg2"/>
              </a:solidFill>
              <a:latin typeface="Aptos" panose="020B0004020202020204" pitchFamily="34" charset="0"/>
              <a:sym typeface="Arial"/>
            </a:endParaRPr>
          </a:p>
          <a:p>
            <a:pPr marL="0" lvl="0" indent="0" algn="l" rtl="0">
              <a:lnSpc>
                <a:spcPct val="100000"/>
              </a:lnSpc>
              <a:spcBef>
                <a:spcPts val="1200"/>
              </a:spcBef>
              <a:spcAft>
                <a:spcPts val="0"/>
              </a:spcAft>
              <a:buClr>
                <a:schemeClr val="dk1"/>
              </a:buClr>
              <a:buSzPts val="1200"/>
              <a:buFont typeface="Arial"/>
              <a:buNone/>
            </a:pPr>
            <a:endParaRPr dirty="0">
              <a:solidFill>
                <a:schemeClr val="lt2"/>
              </a:solidFill>
              <a:latin typeface="Arial"/>
              <a:ea typeface="Arial"/>
              <a:cs typeface="Arial"/>
              <a:sym typeface="Arial"/>
            </a:endParaRPr>
          </a:p>
        </p:txBody>
      </p:sp>
      <p:sp>
        <p:nvSpPr>
          <p:cNvPr id="2" name="TextBox 1">
            <a:extLst>
              <a:ext uri="{FF2B5EF4-FFF2-40B4-BE49-F238E27FC236}">
                <a16:creationId xmlns:a16="http://schemas.microsoft.com/office/drawing/2014/main" id="{CB0D6C04-88AE-D3CB-5D18-13B4DEBF56FF}"/>
              </a:ext>
            </a:extLst>
          </p:cNvPr>
          <p:cNvSpPr txBox="1"/>
          <p:nvPr/>
        </p:nvSpPr>
        <p:spPr>
          <a:xfrm>
            <a:off x="443346" y="760562"/>
            <a:ext cx="5881254" cy="892552"/>
          </a:xfrm>
          <a:prstGeom prst="rect">
            <a:avLst/>
          </a:prstGeom>
          <a:noFill/>
        </p:spPr>
        <p:txBody>
          <a:bodyPr wrap="square">
            <a:spAutoFit/>
          </a:bodyPr>
          <a:lstStyle/>
          <a:p>
            <a:r>
              <a:rPr lang="en-US" sz="1800" b="1" i="1" dirty="0">
                <a:solidFill>
                  <a:schemeClr val="bg2"/>
                </a:solidFill>
                <a:latin typeface="Aptos" panose="020B0004020202020204" pitchFamily="34" charset="0"/>
              </a:rPr>
              <a:t>Rowan Brown &amp; Gold </a:t>
            </a:r>
            <a:br>
              <a:rPr lang="en-US" sz="1800" b="1" i="1" dirty="0">
                <a:solidFill>
                  <a:schemeClr val="bg2"/>
                </a:solidFill>
                <a:latin typeface="Aptos" panose="020B0004020202020204" pitchFamily="34" charset="0"/>
              </a:rPr>
            </a:br>
            <a:r>
              <a:rPr lang="en-US" sz="1800" b="1" i="1" dirty="0">
                <a:solidFill>
                  <a:schemeClr val="bg2"/>
                </a:solidFill>
                <a:latin typeface="Aptos" panose="020B0004020202020204" pitchFamily="34" charset="0"/>
              </a:rPr>
              <a:t>Caps &amp; Gowns</a:t>
            </a:r>
          </a:p>
          <a:p>
            <a:r>
              <a:rPr lang="en-US" sz="1600" i="1" dirty="0">
                <a:solidFill>
                  <a:schemeClr val="bg2"/>
                </a:solidFill>
                <a:latin typeface="Aptos" panose="020B0004020202020204" pitchFamily="34" charset="0"/>
              </a:rPr>
              <a:t>Available Exclusively Through Rowan Barnes &amp; Noble</a:t>
            </a:r>
          </a:p>
        </p:txBody>
      </p:sp>
      <p:sp>
        <p:nvSpPr>
          <p:cNvPr id="5" name="Google Shape;294;g1134cdf99a0_0_14">
            <a:extLst>
              <a:ext uri="{FF2B5EF4-FFF2-40B4-BE49-F238E27FC236}">
                <a16:creationId xmlns:a16="http://schemas.microsoft.com/office/drawing/2014/main" id="{D48B690A-43EF-F538-94BF-DFE42C836212}"/>
              </a:ext>
            </a:extLst>
          </p:cNvPr>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r>
              <a:rPr lang="en-US" sz="3000" b="1" dirty="0">
                <a:solidFill>
                  <a:schemeClr val="bg2"/>
                </a:solidFill>
                <a:latin typeface="Aptos" panose="020B0004020202020204" pitchFamily="34" charset="0"/>
                <a:ea typeface="Arial"/>
                <a:cs typeface="Arial"/>
                <a:sym typeface="Arial"/>
              </a:rPr>
              <a:t>Rowan University Regalia</a:t>
            </a:r>
            <a:endParaRPr lang="en-US" sz="3000" u="sng" dirty="0">
              <a:solidFill>
                <a:schemeClr val="bg2"/>
              </a:solidFill>
              <a:latin typeface="Aptos" panose="020B00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5" name="Google Shape;315;p28"/>
          <p:cNvSpPr txBox="1">
            <a:spLocks noGrp="1"/>
          </p:cNvSpPr>
          <p:nvPr>
            <p:ph type="body" idx="1"/>
          </p:nvPr>
        </p:nvSpPr>
        <p:spPr>
          <a:xfrm>
            <a:off x="677827" y="5279175"/>
            <a:ext cx="8051503" cy="54746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2"/>
              </a:buClr>
              <a:buSzPts val="2400"/>
              <a:buFont typeface="Arial"/>
              <a:buNone/>
            </a:pPr>
            <a:r>
              <a:rPr lang="en-US" sz="1600" dirty="0">
                <a:solidFill>
                  <a:schemeClr val="bg2"/>
                </a:solidFill>
                <a:latin typeface="Aptos" panose="020B0004020202020204" pitchFamily="34" charset="0"/>
                <a:sym typeface="Arial"/>
              </a:rPr>
              <a:t>Undergraduate Academic Honor Cords available at Rowan Barnes &amp; Noble for $19.98.</a:t>
            </a:r>
            <a:endParaRPr sz="1600" dirty="0">
              <a:solidFill>
                <a:schemeClr val="bg2"/>
              </a:solidFill>
              <a:latin typeface="Aptos" panose="020B0004020202020204" pitchFamily="34" charset="0"/>
              <a:sym typeface="Arial"/>
            </a:endParaRPr>
          </a:p>
          <a:p>
            <a:pPr marL="0" lvl="0" indent="0" algn="l" rtl="0">
              <a:lnSpc>
                <a:spcPct val="100000"/>
              </a:lnSpc>
              <a:spcBef>
                <a:spcPts val="0"/>
              </a:spcBef>
              <a:spcAft>
                <a:spcPts val="0"/>
              </a:spcAft>
              <a:buClr>
                <a:schemeClr val="lt2"/>
              </a:buClr>
              <a:buSzPts val="2400"/>
              <a:buFont typeface="Arial"/>
              <a:buNone/>
            </a:pPr>
            <a:endParaRPr sz="2000" dirty="0"/>
          </a:p>
        </p:txBody>
      </p:sp>
      <p:sp>
        <p:nvSpPr>
          <p:cNvPr id="316" name="Google Shape;316;p2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dirty="0">
                <a:solidFill>
                  <a:srgbClr val="3B1808"/>
                </a:solidFill>
                <a:latin typeface="+mj-lt"/>
              </a:rPr>
              <a:t>www.rowan.edu/commencement</a:t>
            </a:r>
            <a:endParaRPr dirty="0">
              <a:latin typeface="+mj-lt"/>
            </a:endParaRPr>
          </a:p>
        </p:txBody>
      </p:sp>
      <p:sp>
        <p:nvSpPr>
          <p:cNvPr id="4" name="Google Shape;294;g1134cdf99a0_0_14">
            <a:extLst>
              <a:ext uri="{FF2B5EF4-FFF2-40B4-BE49-F238E27FC236}">
                <a16:creationId xmlns:a16="http://schemas.microsoft.com/office/drawing/2014/main" id="{D5E1203A-B1A5-1F70-09E2-E648C5165721}"/>
              </a:ext>
            </a:extLst>
          </p:cNvPr>
          <p:cNvSpPr txBox="1">
            <a:spLocks/>
          </p:cNvSpPr>
          <p:nvPr/>
        </p:nvSpPr>
        <p:spPr>
          <a:xfrm>
            <a:off x="304800" y="228600"/>
            <a:ext cx="8610600" cy="609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Trebuchet MS"/>
                <a:ea typeface="Trebuchet MS"/>
                <a:cs typeface="Trebuchet MS"/>
                <a:sym typeface="Trebuchet MS"/>
              </a:defRPr>
            </a:lvl9pPr>
          </a:lstStyle>
          <a:p>
            <a:r>
              <a:rPr lang="en-US" sz="3000" b="1" dirty="0">
                <a:solidFill>
                  <a:schemeClr val="bg2"/>
                </a:solidFill>
                <a:latin typeface="Aptos" panose="020B0004020202020204" pitchFamily="34" charset="0"/>
                <a:ea typeface="Arial"/>
                <a:cs typeface="Arial"/>
                <a:sym typeface="Arial"/>
              </a:rPr>
              <a:t>Rowan University Regalia</a:t>
            </a:r>
            <a:endParaRPr lang="en-US" sz="3000" u="sng" dirty="0">
              <a:solidFill>
                <a:schemeClr val="bg2"/>
              </a:solidFill>
              <a:latin typeface="Aptos" panose="020B0004020202020204" pitchFamily="34" charset="0"/>
            </a:endParaRPr>
          </a:p>
        </p:txBody>
      </p:sp>
      <p:sp>
        <p:nvSpPr>
          <p:cNvPr id="5" name="TextBox 4">
            <a:extLst>
              <a:ext uri="{FF2B5EF4-FFF2-40B4-BE49-F238E27FC236}">
                <a16:creationId xmlns:a16="http://schemas.microsoft.com/office/drawing/2014/main" id="{8A44DBA3-7259-64D6-4C0F-99EB0DD55857}"/>
              </a:ext>
            </a:extLst>
          </p:cNvPr>
          <p:cNvSpPr txBox="1"/>
          <p:nvPr/>
        </p:nvSpPr>
        <p:spPr>
          <a:xfrm>
            <a:off x="228600" y="724273"/>
            <a:ext cx="6078682" cy="615553"/>
          </a:xfrm>
          <a:prstGeom prst="rect">
            <a:avLst/>
          </a:prstGeom>
          <a:noFill/>
        </p:spPr>
        <p:txBody>
          <a:bodyPr wrap="square">
            <a:spAutoFit/>
          </a:bodyPr>
          <a:lstStyle/>
          <a:p>
            <a:r>
              <a:rPr lang="en-US" sz="1800" b="1" i="1" dirty="0">
                <a:solidFill>
                  <a:schemeClr val="bg2"/>
                </a:solidFill>
                <a:latin typeface="Aptos" panose="020B0004020202020204" pitchFamily="34" charset="0"/>
              </a:rPr>
              <a:t>Caps &amp; Gowns</a:t>
            </a:r>
          </a:p>
          <a:p>
            <a:r>
              <a:rPr lang="en-US" sz="1600" i="1" dirty="0">
                <a:solidFill>
                  <a:schemeClr val="bg2"/>
                </a:solidFill>
                <a:latin typeface="Aptos" panose="020B0004020202020204" pitchFamily="34" charset="0"/>
              </a:rPr>
              <a:t>Pricing</a:t>
            </a:r>
          </a:p>
        </p:txBody>
      </p:sp>
      <p:pic>
        <p:nvPicPr>
          <p:cNvPr id="3" name="Picture 2">
            <a:extLst>
              <a:ext uri="{FF2B5EF4-FFF2-40B4-BE49-F238E27FC236}">
                <a16:creationId xmlns:a16="http://schemas.microsoft.com/office/drawing/2014/main" id="{3714CE49-FAF9-B440-B575-079F87C84774}"/>
              </a:ext>
            </a:extLst>
          </p:cNvPr>
          <p:cNvPicPr>
            <a:picLocks noChangeAspect="1"/>
          </p:cNvPicPr>
          <p:nvPr/>
        </p:nvPicPr>
        <p:blipFill>
          <a:blip r:embed="rId3"/>
          <a:stretch>
            <a:fillRect/>
          </a:stretch>
        </p:blipFill>
        <p:spPr>
          <a:xfrm>
            <a:off x="941302" y="1333873"/>
            <a:ext cx="7098175" cy="3676079"/>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81"/>
        <p:cNvGrpSpPr/>
        <p:nvPr/>
      </p:nvGrpSpPr>
      <p:grpSpPr>
        <a:xfrm>
          <a:off x="0" y="0"/>
          <a:ext cx="0" cy="0"/>
          <a:chOff x="0" y="0"/>
          <a:chExt cx="0" cy="0"/>
        </a:xfrm>
      </p:grpSpPr>
      <p:sp useBgFill="1">
        <p:nvSpPr>
          <p:cNvPr id="390" name="Rectangle 38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2" name="Arc 39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100024" y="863980"/>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2" name="Google Shape;382;p30"/>
          <p:cNvSpPr txBox="1">
            <a:spLocks noGrp="1"/>
          </p:cNvSpPr>
          <p:nvPr>
            <p:ph type="title"/>
          </p:nvPr>
        </p:nvSpPr>
        <p:spPr>
          <a:xfrm>
            <a:off x="4421221" y="479493"/>
            <a:ext cx="4094129" cy="1325563"/>
          </a:xfrm>
          <a:prstGeom prst="rect">
            <a:avLst/>
          </a:prstGeom>
        </p:spPr>
        <p:txBody>
          <a:bodyPr spcFirstLastPara="1" vert="horz" lIns="91440" tIns="45720" rIns="91440" bIns="45720" rtlCol="0" anchor="ctr" anchorCtr="0">
            <a:normAutofit/>
          </a:bodyPr>
          <a:lstStyle/>
          <a:p>
            <a:pPr marL="0" lvl="0" indent="0">
              <a:lnSpc>
                <a:spcPct val="90000"/>
              </a:lnSpc>
              <a:spcBef>
                <a:spcPct val="0"/>
              </a:spcBef>
              <a:spcAft>
                <a:spcPts val="0"/>
              </a:spcAft>
              <a:buSzPts val="1400"/>
            </a:pPr>
            <a:r>
              <a:rPr lang="en-US" sz="3700" b="1" kern="1200">
                <a:solidFill>
                  <a:schemeClr val="tx1"/>
                </a:solidFill>
                <a:latin typeface="+mj-lt"/>
                <a:ea typeface="+mj-ea"/>
                <a:cs typeface="+mj-cs"/>
                <a:sym typeface="Arial"/>
              </a:rPr>
              <a:t>Important Dates to remember: </a:t>
            </a:r>
          </a:p>
        </p:txBody>
      </p:sp>
      <p:sp>
        <p:nvSpPr>
          <p:cNvPr id="394" name="Freeform: Shape 39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004647"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83" name="Google Shape;383;p30" descr="Image result for important dateclipart free"/>
          <p:cNvPicPr preferRelativeResize="0"/>
          <p:nvPr/>
        </p:nvPicPr>
        <p:blipFill rotWithShape="1">
          <a:blip r:embed="rId3"/>
          <a:stretch/>
        </p:blipFill>
        <p:spPr>
          <a:xfrm rot="21051010">
            <a:off x="338810" y="1452387"/>
            <a:ext cx="2777129" cy="2418556"/>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p:spPr>
      </p:pic>
      <p:sp>
        <p:nvSpPr>
          <p:cNvPr id="385" name="Google Shape;385;p30"/>
          <p:cNvSpPr txBox="1"/>
          <p:nvPr/>
        </p:nvSpPr>
        <p:spPr>
          <a:xfrm>
            <a:off x="2770360" y="1805056"/>
            <a:ext cx="6029608" cy="4650065"/>
          </a:xfrm>
          <a:prstGeom prst="rect">
            <a:avLst/>
          </a:prstGeom>
        </p:spPr>
        <p:txBody>
          <a:bodyPr spcFirstLastPara="1" vert="horz" lIns="91440" tIns="45720" rIns="91440" bIns="45720" rtlCol="0" anchorCtr="0">
            <a:noAutofit/>
          </a:bodyPr>
          <a:lstStyle/>
          <a:p>
            <a:pPr marL="457200" lvl="0" indent="-228600">
              <a:lnSpc>
                <a:spcPct val="90000"/>
              </a:lnSpc>
              <a:spcAft>
                <a:spcPts val="600"/>
              </a:spcAft>
              <a:buClr>
                <a:schemeClr val="lt2"/>
              </a:buClr>
              <a:buSzPts val="1800"/>
              <a:buFont typeface="Arial" panose="020B0604020202020204" pitchFamily="34" charset="0"/>
              <a:buChar char="•"/>
            </a:pPr>
            <a:r>
              <a:rPr lang="en-US" sz="1600" kern="1200">
                <a:solidFill>
                  <a:schemeClr val="tx1"/>
                </a:solidFill>
                <a:latin typeface="Aptos" panose="020B0004020202020204" pitchFamily="34" charset="0"/>
                <a:ea typeface="+mn-ea"/>
                <a:cs typeface="+mn-cs"/>
              </a:rPr>
              <a:t>February 28: Last day to apply to graduate for Spring graduation </a:t>
            </a:r>
          </a:p>
          <a:p>
            <a:pPr marL="457200" lvl="0" indent="-228600">
              <a:lnSpc>
                <a:spcPct val="90000"/>
              </a:lnSpc>
              <a:spcAft>
                <a:spcPts val="600"/>
              </a:spcAft>
              <a:buClr>
                <a:schemeClr val="lt2"/>
              </a:buClr>
              <a:buSzPts val="1800"/>
              <a:buFont typeface="Arial" panose="020B0604020202020204" pitchFamily="34" charset="0"/>
              <a:buChar char="•"/>
            </a:pPr>
            <a:r>
              <a:rPr lang="en-US" sz="1600" kern="1200">
                <a:solidFill>
                  <a:schemeClr val="tx1"/>
                </a:solidFill>
                <a:latin typeface="Aptos" panose="020B0004020202020204" pitchFamily="34" charset="0"/>
                <a:ea typeface="+mn-ea"/>
                <a:cs typeface="+mn-cs"/>
              </a:rPr>
              <a:t>February 28 - Register by today to have name in printed program</a:t>
            </a:r>
          </a:p>
          <a:p>
            <a:pPr marL="457200" lvl="0" indent="-228600">
              <a:lnSpc>
                <a:spcPct val="90000"/>
              </a:lnSpc>
              <a:spcAft>
                <a:spcPts val="600"/>
              </a:spcAft>
              <a:buClr>
                <a:schemeClr val="lt2"/>
              </a:buClr>
              <a:buSzPts val="1800"/>
              <a:buFont typeface="Arial" panose="020B0604020202020204" pitchFamily="34" charset="0"/>
              <a:buChar char="•"/>
            </a:pPr>
            <a:r>
              <a:rPr lang="en-US" sz="1600" kern="1200">
                <a:solidFill>
                  <a:schemeClr val="tx1"/>
                </a:solidFill>
                <a:latin typeface="Aptos" panose="020B0004020202020204" pitchFamily="34" charset="0"/>
                <a:ea typeface="+mn-ea"/>
                <a:cs typeface="+mn-cs"/>
              </a:rPr>
              <a:t>March 31: Cap and Gown sales begin; In-person Commencement Fair at Barnes &amp; Noble (March 31 – April 3)</a:t>
            </a:r>
          </a:p>
          <a:p>
            <a:pPr marL="457200" lvl="0" indent="-228600">
              <a:lnSpc>
                <a:spcPct val="90000"/>
              </a:lnSpc>
              <a:spcAft>
                <a:spcPts val="600"/>
              </a:spcAft>
              <a:buClr>
                <a:schemeClr val="lt2"/>
              </a:buClr>
              <a:buSzPts val="1800"/>
              <a:buFont typeface="Arial" panose="020B0604020202020204" pitchFamily="34" charset="0"/>
              <a:buChar char="•"/>
            </a:pPr>
            <a:r>
              <a:rPr lang="en-US" sz="1600" kern="1200">
                <a:solidFill>
                  <a:schemeClr val="tx1"/>
                </a:solidFill>
                <a:latin typeface="Aptos" panose="020B0004020202020204" pitchFamily="34" charset="0"/>
                <a:ea typeface="+mn-ea"/>
                <a:cs typeface="+mn-cs"/>
              </a:rPr>
              <a:t>April 3: Commencement registration and guest ticket access closes</a:t>
            </a:r>
          </a:p>
          <a:p>
            <a:pPr marL="457200" lvl="1" indent="-228600">
              <a:lnSpc>
                <a:spcPct val="90000"/>
              </a:lnSpc>
              <a:spcAft>
                <a:spcPts val="600"/>
              </a:spcAft>
              <a:buClr>
                <a:schemeClr val="lt2"/>
              </a:buClr>
              <a:buSzPts val="1800"/>
              <a:buFont typeface="Arial" panose="020B0604020202020204" pitchFamily="34" charset="0"/>
              <a:buChar char="•"/>
            </a:pPr>
            <a:r>
              <a:rPr lang="en-US" sz="1600" kern="1200">
                <a:solidFill>
                  <a:schemeClr val="tx1"/>
                </a:solidFill>
                <a:latin typeface="Aptos" panose="020B0004020202020204" pitchFamily="34" charset="0"/>
                <a:ea typeface="+mn-ea"/>
                <a:cs typeface="+mn-cs"/>
              </a:rPr>
              <a:t>April 3: Last day to make corrections to Commencement display details</a:t>
            </a:r>
          </a:p>
          <a:p>
            <a:pPr marL="457200" lvl="1" indent="-228600">
              <a:lnSpc>
                <a:spcPct val="90000"/>
              </a:lnSpc>
              <a:spcAft>
                <a:spcPts val="600"/>
              </a:spcAft>
              <a:buClr>
                <a:schemeClr val="lt2"/>
              </a:buClr>
              <a:buSzPts val="1800"/>
              <a:buFont typeface="Arial" panose="020B0604020202020204" pitchFamily="34" charset="0"/>
              <a:buChar char="•"/>
            </a:pPr>
            <a:r>
              <a:rPr lang="en-US" sz="1600" kern="1200">
                <a:solidFill>
                  <a:schemeClr val="tx1"/>
                </a:solidFill>
                <a:latin typeface="Aptos" panose="020B0004020202020204" pitchFamily="34" charset="0"/>
                <a:ea typeface="+mn-ea"/>
                <a:cs typeface="+mn-cs"/>
              </a:rPr>
              <a:t>April 8: First come, first served access to additional guest tickets (as available) will be announced via email between 12:00 p.m. – 1:00 p.m.</a:t>
            </a:r>
          </a:p>
          <a:p>
            <a:pPr marL="457200" lvl="1" indent="-228600">
              <a:lnSpc>
                <a:spcPct val="90000"/>
              </a:lnSpc>
              <a:spcAft>
                <a:spcPts val="600"/>
              </a:spcAft>
              <a:buClr>
                <a:schemeClr val="lt2"/>
              </a:buClr>
              <a:buSzPts val="1800"/>
              <a:buFont typeface="Arial" panose="020B0604020202020204" pitchFamily="34" charset="0"/>
              <a:buChar char="•"/>
            </a:pPr>
            <a:r>
              <a:rPr lang="en-US" sz="1600" kern="1200">
                <a:solidFill>
                  <a:schemeClr val="tx1"/>
                </a:solidFill>
                <a:latin typeface="Aptos" panose="020B0004020202020204" pitchFamily="34" charset="0"/>
                <a:ea typeface="+mn-ea"/>
                <a:cs typeface="+mn-cs"/>
              </a:rPr>
              <a:t>May 9: </a:t>
            </a:r>
            <a:r>
              <a:rPr lang="en-US" sz="1600" i="0" u="none" strike="noStrike" kern="1200">
                <a:solidFill>
                  <a:schemeClr val="tx1"/>
                </a:solidFill>
                <a:effectLst/>
                <a:latin typeface="Aptos" panose="020B0004020202020204" pitchFamily="34" charset="0"/>
                <a:ea typeface="+mn-ea"/>
                <a:cs typeface="+mn-cs"/>
              </a:rPr>
              <a:t>The School of Graduate Studies Hooding Recognition Ceremony &amp; Reception</a:t>
            </a:r>
            <a:endParaRPr lang="en-US" sz="1600" kern="1200">
              <a:solidFill>
                <a:schemeClr val="tx1"/>
              </a:solidFill>
              <a:latin typeface="Aptos" panose="020B0004020202020204" pitchFamily="34" charset="0"/>
              <a:ea typeface="+mn-ea"/>
              <a:cs typeface="+mn-cs"/>
            </a:endParaRPr>
          </a:p>
          <a:p>
            <a:pPr marL="457200" lvl="0" indent="-228600">
              <a:lnSpc>
                <a:spcPct val="90000"/>
              </a:lnSpc>
              <a:spcAft>
                <a:spcPts val="600"/>
              </a:spcAft>
              <a:buClr>
                <a:schemeClr val="lt2"/>
              </a:buClr>
              <a:buSzPts val="1800"/>
              <a:buFont typeface="Arial" panose="020B0604020202020204" pitchFamily="34" charset="0"/>
              <a:buChar char="•"/>
            </a:pPr>
            <a:r>
              <a:rPr lang="en-US" sz="1600" kern="1200">
                <a:solidFill>
                  <a:schemeClr val="tx1"/>
                </a:solidFill>
                <a:latin typeface="Aptos" panose="020B0004020202020204" pitchFamily="34" charset="0"/>
                <a:ea typeface="+mn-ea"/>
                <a:cs typeface="+mn-cs"/>
              </a:rPr>
              <a:t>May 10: University Commencement Ceremony &amp; Celebration at 10:00 a.m.</a:t>
            </a:r>
          </a:p>
          <a:p>
            <a:pPr marL="457200" lvl="0" indent="-228600">
              <a:lnSpc>
                <a:spcPct val="90000"/>
              </a:lnSpc>
              <a:spcAft>
                <a:spcPts val="600"/>
              </a:spcAft>
              <a:buClr>
                <a:schemeClr val="lt2"/>
              </a:buClr>
              <a:buSzPts val="1700"/>
              <a:buFont typeface="Arial" panose="020B0604020202020204" pitchFamily="34" charset="0"/>
              <a:buChar char="•"/>
            </a:pPr>
            <a:r>
              <a:rPr lang="en-US" sz="1600" kern="1200">
                <a:solidFill>
                  <a:schemeClr val="tx1"/>
                </a:solidFill>
                <a:latin typeface="Aptos" panose="020B0004020202020204" pitchFamily="34" charset="0"/>
                <a:ea typeface="+mn-ea"/>
                <a:cs typeface="+mn-cs"/>
              </a:rPr>
              <a:t>May 12 - 15: College Commencement Ceremonies </a:t>
            </a:r>
            <a:endParaRPr lang="en-US" sz="1600" kern="1200" dirty="0">
              <a:solidFill>
                <a:schemeClr val="tx1"/>
              </a:solidFill>
              <a:latin typeface="Aptos" panose="020B0004020202020204" pitchFamily="34" charset="0"/>
              <a:ea typeface="+mn-ea"/>
              <a:cs typeface="+mn-cs"/>
            </a:endParaRPr>
          </a:p>
        </p:txBody>
      </p:sp>
      <p:sp>
        <p:nvSpPr>
          <p:cNvPr id="2" name="Google Shape;376;g113af37db90_0_0">
            <a:extLst>
              <a:ext uri="{FF2B5EF4-FFF2-40B4-BE49-F238E27FC236}">
                <a16:creationId xmlns:a16="http://schemas.microsoft.com/office/drawing/2014/main" id="{733104C0-3DFA-6A53-1A26-72C2C0A585D4}"/>
              </a:ext>
            </a:extLst>
          </p:cNvPr>
          <p:cNvSpPr txBox="1">
            <a:spLocks noGrp="1"/>
          </p:cNvSpPr>
          <p:nvPr>
            <p:ph type="ftr" idx="11"/>
          </p:nvPr>
        </p:nvSpPr>
        <p:spPr>
          <a:xfrm>
            <a:off x="3028950" y="6356350"/>
            <a:ext cx="3086100" cy="365125"/>
          </a:xfrm>
          <a:prstGeom prst="rect">
            <a:avLst/>
          </a:prstGeom>
        </p:spPr>
        <p:txBody>
          <a:bodyPr spcFirstLastPara="1" vert="horz" lIns="91440" tIns="45720" rIns="91440" bIns="45720" rtlCol="0" anchor="ctr" anchorCtr="0">
            <a:normAutofit/>
          </a:bodyPr>
          <a:lstStyle/>
          <a:p>
            <a:pPr lvl="0" indent="0" algn="ctr">
              <a:spcBef>
                <a:spcPts val="0"/>
              </a:spcBef>
              <a:spcAft>
                <a:spcPts val="600"/>
              </a:spcAft>
              <a:buSzPts val="1400"/>
              <a:buNone/>
            </a:pPr>
            <a:r>
              <a:rPr lang="en-US" kern="1200">
                <a:solidFill>
                  <a:schemeClr val="tx1">
                    <a:tint val="75000"/>
                  </a:schemeClr>
                </a:solidFill>
                <a:latin typeface="+mn-lt"/>
                <a:ea typeface="+mn-ea"/>
                <a:cs typeface="+mn-cs"/>
              </a:rPr>
              <a:t>www.rowan.edu/commencement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4"/>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www.rowan.edu/commencement</a:t>
            </a:r>
            <a:endParaRPr/>
          </a:p>
        </p:txBody>
      </p:sp>
      <p:sp>
        <p:nvSpPr>
          <p:cNvPr id="93" name="Google Shape;93;p4"/>
          <p:cNvSpPr/>
          <p:nvPr/>
        </p:nvSpPr>
        <p:spPr>
          <a:xfrm>
            <a:off x="673250" y="1593925"/>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94" name="Google Shape;94;p4"/>
          <p:cNvSpPr txBox="1"/>
          <p:nvPr/>
        </p:nvSpPr>
        <p:spPr>
          <a:xfrm>
            <a:off x="1252550" y="1449075"/>
            <a:ext cx="7411616" cy="4324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dirty="0">
                <a:solidFill>
                  <a:schemeClr val="lt2"/>
                </a:solidFill>
                <a:latin typeface="Aptos" panose="020B0004020202020204" pitchFamily="34" charset="0"/>
                <a:sym typeface="Arial"/>
              </a:rPr>
              <a:t>Step 1: Apply to Graduate</a:t>
            </a:r>
            <a:endParaRPr sz="2500" b="1" i="0" u="none" strike="noStrike" cap="none" dirty="0">
              <a:solidFill>
                <a:schemeClr val="lt2"/>
              </a:solidFill>
              <a:latin typeface="Aptos" panose="020B0004020202020204" pitchFamily="34" charset="0"/>
              <a:sym typeface="Arial"/>
            </a:endParaRPr>
          </a:p>
          <a:p>
            <a:pPr marL="0" marR="0" lvl="0" indent="0" algn="l" rtl="0">
              <a:lnSpc>
                <a:spcPct val="100000"/>
              </a:lnSpc>
              <a:spcBef>
                <a:spcPts val="0"/>
              </a:spcBef>
              <a:spcAft>
                <a:spcPts val="0"/>
              </a:spcAft>
              <a:buClr>
                <a:schemeClr val="dk1"/>
              </a:buClr>
              <a:buSzPts val="3600"/>
              <a:buFont typeface="Georgia"/>
              <a:buNone/>
            </a:pPr>
            <a:endParaRPr sz="2500" b="1" i="0" u="none" strike="noStrike" cap="none" dirty="0">
              <a:solidFill>
                <a:schemeClr val="lt2"/>
              </a:solidFill>
              <a:latin typeface="Aptos" panose="020B0004020202020204" pitchFamily="34" charset="0"/>
              <a:sym typeface="Arial"/>
            </a:endParaRPr>
          </a:p>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dirty="0">
                <a:solidFill>
                  <a:schemeClr val="lt2"/>
                </a:solidFill>
                <a:latin typeface="Aptos" panose="020B0004020202020204" pitchFamily="34" charset="0"/>
                <a:sym typeface="Arial"/>
              </a:rPr>
              <a:t>Step 2: Register to participate in Commencement </a:t>
            </a:r>
            <a:br>
              <a:rPr lang="en-US" sz="2500" b="1" i="0" u="none" strike="noStrike" cap="none" dirty="0">
                <a:solidFill>
                  <a:schemeClr val="lt2"/>
                </a:solidFill>
                <a:latin typeface="Aptos" panose="020B0004020202020204" pitchFamily="34" charset="0"/>
                <a:sym typeface="Arial"/>
              </a:rPr>
            </a:br>
            <a:r>
              <a:rPr lang="en-US" sz="2500" b="1" i="0" u="none" strike="noStrike" cap="none" dirty="0">
                <a:solidFill>
                  <a:schemeClr val="lt2"/>
                </a:solidFill>
                <a:latin typeface="Aptos" panose="020B0004020202020204" pitchFamily="34" charset="0"/>
                <a:sym typeface="Arial"/>
              </a:rPr>
              <a:t>                and claim guest tickets </a:t>
            </a:r>
            <a:endParaRPr sz="2500" b="1" i="0" u="none" strike="noStrike" cap="none" dirty="0">
              <a:solidFill>
                <a:schemeClr val="lt2"/>
              </a:solidFill>
              <a:latin typeface="Aptos" panose="020B0004020202020204" pitchFamily="34" charset="0"/>
              <a:sym typeface="Arial"/>
            </a:endParaRPr>
          </a:p>
          <a:p>
            <a:pPr marL="0" marR="0" lvl="0" indent="0" algn="l" rtl="0">
              <a:lnSpc>
                <a:spcPct val="100000"/>
              </a:lnSpc>
              <a:spcBef>
                <a:spcPts val="0"/>
              </a:spcBef>
              <a:spcAft>
                <a:spcPts val="0"/>
              </a:spcAft>
              <a:buClr>
                <a:schemeClr val="dk1"/>
              </a:buClr>
              <a:buSzPts val="3600"/>
              <a:buFont typeface="Georgia"/>
              <a:buNone/>
            </a:pPr>
            <a:endParaRPr sz="2500" b="1" i="0" u="none" strike="noStrike" cap="none" dirty="0">
              <a:solidFill>
                <a:schemeClr val="lt2"/>
              </a:solidFill>
              <a:latin typeface="Aptos" panose="020B0004020202020204" pitchFamily="34" charset="0"/>
              <a:sym typeface="Arial"/>
            </a:endParaRPr>
          </a:p>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dirty="0">
                <a:solidFill>
                  <a:schemeClr val="lt2"/>
                </a:solidFill>
                <a:latin typeface="Aptos" panose="020B0004020202020204" pitchFamily="34" charset="0"/>
                <a:sym typeface="Arial"/>
              </a:rPr>
              <a:t>Step 3: Share the ceremony details and tickets </a:t>
            </a:r>
            <a:br>
              <a:rPr lang="en-US" sz="2500" b="1" i="0" u="none" strike="noStrike" cap="none" dirty="0">
                <a:solidFill>
                  <a:schemeClr val="lt2"/>
                </a:solidFill>
                <a:latin typeface="Aptos" panose="020B0004020202020204" pitchFamily="34" charset="0"/>
                <a:sym typeface="Arial"/>
              </a:rPr>
            </a:br>
            <a:r>
              <a:rPr lang="en-US" sz="2500" b="1" i="0" u="none" strike="noStrike" cap="none" dirty="0">
                <a:solidFill>
                  <a:schemeClr val="lt2"/>
                </a:solidFill>
                <a:latin typeface="Aptos" panose="020B0004020202020204" pitchFamily="34" charset="0"/>
                <a:sym typeface="Arial"/>
              </a:rPr>
              <a:t>                 with your guests </a:t>
            </a:r>
            <a:endParaRPr sz="2500" b="1" i="0" u="none" strike="noStrike" cap="none" dirty="0">
              <a:solidFill>
                <a:schemeClr val="lt2"/>
              </a:solidFill>
              <a:latin typeface="Aptos" panose="020B0004020202020204" pitchFamily="34" charset="0"/>
              <a:sym typeface="Arial"/>
            </a:endParaRPr>
          </a:p>
          <a:p>
            <a:pPr marL="0" marR="0" lvl="0" indent="0" algn="l" rtl="0">
              <a:lnSpc>
                <a:spcPct val="100000"/>
              </a:lnSpc>
              <a:spcBef>
                <a:spcPts val="0"/>
              </a:spcBef>
              <a:spcAft>
                <a:spcPts val="0"/>
              </a:spcAft>
              <a:buClr>
                <a:schemeClr val="dk1"/>
              </a:buClr>
              <a:buSzPts val="3600"/>
              <a:buFont typeface="Georgia"/>
              <a:buNone/>
            </a:pPr>
            <a:endParaRPr sz="2500" b="1" i="0" u="none" strike="noStrike" cap="none" dirty="0">
              <a:solidFill>
                <a:schemeClr val="lt2"/>
              </a:solidFill>
              <a:latin typeface="Aptos" panose="020B0004020202020204" pitchFamily="34" charset="0"/>
              <a:sym typeface="Arial"/>
            </a:endParaRPr>
          </a:p>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dirty="0">
                <a:solidFill>
                  <a:schemeClr val="lt2"/>
                </a:solidFill>
                <a:latin typeface="Aptos" panose="020B0004020202020204" pitchFamily="34" charset="0"/>
                <a:sym typeface="Arial"/>
              </a:rPr>
              <a:t>Step 4: Caps &amp; Gowns</a:t>
            </a:r>
            <a:endParaRPr sz="2500" b="1" i="0" u="none" strike="noStrike" cap="none" dirty="0">
              <a:solidFill>
                <a:schemeClr val="lt2"/>
              </a:solidFill>
              <a:latin typeface="Aptos" panose="020B0004020202020204" pitchFamily="34" charset="0"/>
              <a:sym typeface="Arial"/>
            </a:endParaRPr>
          </a:p>
          <a:p>
            <a:pPr marL="0" marR="0" lvl="0" indent="0" algn="l" rtl="0">
              <a:lnSpc>
                <a:spcPct val="100000"/>
              </a:lnSpc>
              <a:spcBef>
                <a:spcPts val="0"/>
              </a:spcBef>
              <a:spcAft>
                <a:spcPts val="0"/>
              </a:spcAft>
              <a:buClr>
                <a:schemeClr val="dk1"/>
              </a:buClr>
              <a:buSzPts val="3600"/>
              <a:buFont typeface="Georgia"/>
              <a:buNone/>
            </a:pPr>
            <a:endParaRPr sz="2500" b="1" i="0" u="none" strike="noStrike" cap="none" dirty="0">
              <a:solidFill>
                <a:schemeClr val="lt2"/>
              </a:solidFill>
              <a:latin typeface="Aptos" panose="020B0004020202020204" pitchFamily="34" charset="0"/>
              <a:sym typeface="Arial"/>
            </a:endParaRPr>
          </a:p>
          <a:p>
            <a:pPr marL="0" marR="0" lvl="0" indent="0" algn="l" rtl="0">
              <a:lnSpc>
                <a:spcPct val="100000"/>
              </a:lnSpc>
              <a:spcBef>
                <a:spcPts val="0"/>
              </a:spcBef>
              <a:spcAft>
                <a:spcPts val="0"/>
              </a:spcAft>
              <a:buClr>
                <a:schemeClr val="dk1"/>
              </a:buClr>
              <a:buSzPts val="3600"/>
              <a:buFont typeface="Georgia"/>
              <a:buNone/>
            </a:pPr>
            <a:r>
              <a:rPr lang="en-US" sz="2500" b="1" i="0" u="none" strike="noStrike" cap="none" dirty="0">
                <a:solidFill>
                  <a:schemeClr val="lt2"/>
                </a:solidFill>
                <a:latin typeface="Aptos" panose="020B0004020202020204" pitchFamily="34" charset="0"/>
                <a:sym typeface="Arial"/>
              </a:rPr>
              <a:t>Step 5: Pay attention to communication</a:t>
            </a:r>
            <a:endParaRPr sz="2500" b="1" i="0" u="none" strike="noStrike" cap="none" dirty="0">
              <a:solidFill>
                <a:schemeClr val="lt2"/>
              </a:solidFill>
              <a:latin typeface="Aptos" panose="020B0004020202020204" pitchFamily="34" charset="0"/>
              <a:sym typeface="Arial"/>
            </a:endParaRPr>
          </a:p>
        </p:txBody>
      </p:sp>
      <p:cxnSp>
        <p:nvCxnSpPr>
          <p:cNvPr id="95" name="Google Shape;95;p4"/>
          <p:cNvCxnSpPr/>
          <p:nvPr/>
        </p:nvCxnSpPr>
        <p:spPr>
          <a:xfrm>
            <a:off x="762000" y="11430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cxnSp>
        <p:nvCxnSpPr>
          <p:cNvPr id="96" name="Google Shape;96;p4"/>
          <p:cNvCxnSpPr/>
          <p:nvPr/>
        </p:nvCxnSpPr>
        <p:spPr>
          <a:xfrm>
            <a:off x="762000" y="3048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sp>
        <p:nvSpPr>
          <p:cNvPr id="97" name="Google Shape;97;p4"/>
          <p:cNvSpPr/>
          <p:nvPr/>
        </p:nvSpPr>
        <p:spPr>
          <a:xfrm>
            <a:off x="119270" y="400050"/>
            <a:ext cx="8872329" cy="6770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Georgia"/>
              <a:buNone/>
            </a:pPr>
            <a:r>
              <a:rPr lang="en-US" sz="3800" b="1" i="0" u="none" strike="noStrike" cap="none" dirty="0">
                <a:solidFill>
                  <a:schemeClr val="lt2"/>
                </a:solidFill>
                <a:latin typeface="Arial"/>
                <a:ea typeface="Arial"/>
                <a:cs typeface="Arial"/>
                <a:sym typeface="Arial"/>
              </a:rPr>
              <a:t>5 Steps for Success</a:t>
            </a:r>
            <a:endParaRPr sz="1600" b="1" i="0" u="none" strike="noStrike" cap="none" dirty="0">
              <a:solidFill>
                <a:schemeClr val="lt2"/>
              </a:solidFill>
              <a:latin typeface="Arial"/>
              <a:ea typeface="Arial"/>
              <a:cs typeface="Arial"/>
              <a:sym typeface="Arial"/>
            </a:endParaRPr>
          </a:p>
        </p:txBody>
      </p:sp>
      <p:sp>
        <p:nvSpPr>
          <p:cNvPr id="98" name="Google Shape;98;p4"/>
          <p:cNvSpPr/>
          <p:nvPr/>
        </p:nvSpPr>
        <p:spPr>
          <a:xfrm>
            <a:off x="673250" y="2304350"/>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99" name="Google Shape;99;p4"/>
          <p:cNvSpPr/>
          <p:nvPr/>
        </p:nvSpPr>
        <p:spPr>
          <a:xfrm>
            <a:off x="673250" y="3454550"/>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00" name="Google Shape;100;p4"/>
          <p:cNvSpPr/>
          <p:nvPr/>
        </p:nvSpPr>
        <p:spPr>
          <a:xfrm>
            <a:off x="658376" y="4598341"/>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
        <p:nvSpPr>
          <p:cNvPr id="101" name="Google Shape;101;p4"/>
          <p:cNvSpPr/>
          <p:nvPr/>
        </p:nvSpPr>
        <p:spPr>
          <a:xfrm>
            <a:off x="673250" y="5410674"/>
            <a:ext cx="579300" cy="228600"/>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1"/>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SzPts val="1400"/>
              <a:buNone/>
            </a:pPr>
            <a:r>
              <a:rPr lang="en-US" sz="3000" b="1" dirty="0">
                <a:solidFill>
                  <a:schemeClr val="bg2"/>
                </a:solidFill>
                <a:latin typeface="Aptos" panose="020B0004020202020204" pitchFamily="34" charset="0"/>
                <a:ea typeface="Arial"/>
                <a:cs typeface="Arial"/>
                <a:sym typeface="Arial"/>
              </a:rPr>
              <a:t>Keep Up To Date</a:t>
            </a:r>
            <a:r>
              <a:rPr lang="en-US" b="1" dirty="0">
                <a:solidFill>
                  <a:schemeClr val="bg2"/>
                </a:solidFill>
                <a:latin typeface="Aptos" panose="020B0004020202020204" pitchFamily="34" charset="0"/>
                <a:ea typeface="Arial"/>
                <a:cs typeface="Arial"/>
                <a:sym typeface="Arial"/>
              </a:rPr>
              <a:t> </a:t>
            </a:r>
          </a:p>
          <a:p>
            <a:pPr marL="0" lvl="0" indent="0" algn="ctr" rtl="0">
              <a:lnSpc>
                <a:spcPct val="100000"/>
              </a:lnSpc>
              <a:spcBef>
                <a:spcPts val="0"/>
              </a:spcBef>
              <a:spcAft>
                <a:spcPts val="0"/>
              </a:spcAft>
              <a:buSzPts val="1400"/>
              <a:buNone/>
            </a:pPr>
            <a:endParaRPr lang="en-US" sz="2400" u="sng" dirty="0">
              <a:latin typeface="Arial"/>
              <a:ea typeface="Arial"/>
              <a:cs typeface="Arial"/>
              <a:sym typeface="Arial"/>
            </a:endParaRPr>
          </a:p>
        </p:txBody>
      </p:sp>
      <p:sp>
        <p:nvSpPr>
          <p:cNvPr id="391" name="Google Shape;391;p31"/>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latin typeface="+mj-lt"/>
              </a:rPr>
              <a:t>www.rowan.edu/commencement</a:t>
            </a:r>
            <a:endParaRPr lang="en-US" dirty="0">
              <a:latin typeface="+mj-lt"/>
            </a:endParaRPr>
          </a:p>
        </p:txBody>
      </p:sp>
      <p:sp>
        <p:nvSpPr>
          <p:cNvPr id="392" name="Google Shape;392;p31"/>
          <p:cNvSpPr txBox="1">
            <a:spLocks noGrp="1"/>
          </p:cNvSpPr>
          <p:nvPr>
            <p:ph type="body" idx="1"/>
          </p:nvPr>
        </p:nvSpPr>
        <p:spPr>
          <a:xfrm>
            <a:off x="2160181" y="919715"/>
            <a:ext cx="6831419" cy="4121017"/>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Check your Rowan email</a:t>
            </a:r>
          </a:p>
          <a:p>
            <a:pPr marL="914400" lvl="1"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Always open and read emails from </a:t>
            </a:r>
            <a:r>
              <a:rPr lang="en-US" sz="1600" u="sng" dirty="0">
                <a:solidFill>
                  <a:schemeClr val="bg2"/>
                </a:solidFill>
                <a:latin typeface="Aptos" panose="020B0004020202020204" pitchFamily="34" charset="0"/>
                <a:sym typeface="Arial"/>
                <a:hlinkClick r:id="rId3">
                  <a:extLst>
                    <a:ext uri="{A12FA001-AC4F-418D-AE19-62706E023703}">
                      <ahyp:hlinkClr xmlns:ahyp="http://schemas.microsoft.com/office/drawing/2018/hyperlinkcolor" val="tx"/>
                    </a:ext>
                  </a:extLst>
                </a:hlinkClick>
              </a:rPr>
              <a:t>graduation@rowan.edu</a:t>
            </a:r>
            <a:r>
              <a:rPr lang="en-US" sz="1600" dirty="0">
                <a:solidFill>
                  <a:schemeClr val="bg2"/>
                </a:solidFill>
                <a:latin typeface="Aptos" panose="020B0004020202020204" pitchFamily="34" charset="0"/>
                <a:sym typeface="Arial"/>
              </a:rPr>
              <a:t> and </a:t>
            </a:r>
            <a:r>
              <a:rPr lang="en-US" sz="1600" u="sng" dirty="0">
                <a:solidFill>
                  <a:schemeClr val="bg2"/>
                </a:solidFill>
                <a:latin typeface="Aptos" panose="020B0004020202020204" pitchFamily="34" charset="0"/>
                <a:sym typeface="Arial"/>
                <a:hlinkClick r:id="rId4">
                  <a:extLst>
                    <a:ext uri="{A12FA001-AC4F-418D-AE19-62706E023703}">
                      <ahyp:hlinkClr xmlns:ahyp="http://schemas.microsoft.com/office/drawing/2018/hyperlinkcolor" val="tx"/>
                    </a:ext>
                  </a:extLst>
                </a:hlinkClick>
              </a:rPr>
              <a:t>commencement@rowan.edu</a:t>
            </a:r>
            <a:r>
              <a:rPr lang="en-US" sz="1600" dirty="0">
                <a:solidFill>
                  <a:schemeClr val="bg2"/>
                </a:solidFill>
                <a:latin typeface="Aptos" panose="020B0004020202020204" pitchFamily="34" charset="0"/>
                <a:sym typeface="Arial"/>
              </a:rPr>
              <a:t> as they contain important information.</a:t>
            </a:r>
            <a:endParaRPr lang="en-US" sz="1200" dirty="0">
              <a:solidFill>
                <a:schemeClr val="bg2"/>
              </a:solidFill>
              <a:latin typeface="Aptos" panose="020B0004020202020204" pitchFamily="34" charset="0"/>
              <a:sym typeface="Arial"/>
            </a:endParaRPr>
          </a:p>
          <a:p>
            <a:pPr marL="0" lvl="0" indent="0" algn="l" rtl="0">
              <a:lnSpc>
                <a:spcPct val="100000"/>
              </a:lnSpc>
              <a:spcBef>
                <a:spcPts val="0"/>
              </a:spcBef>
              <a:spcAft>
                <a:spcPts val="0"/>
              </a:spcAft>
              <a:buSzPts val="1800"/>
              <a:buNone/>
            </a:pPr>
            <a:endParaRPr lang="en-US" sz="1600" dirty="0">
              <a:solidFill>
                <a:schemeClr val="bg2"/>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Know the deadlines; don’t wait until the last day!</a:t>
            </a:r>
          </a:p>
          <a:p>
            <a:pPr marL="457200" lvl="0" indent="0" algn="l" rtl="0">
              <a:lnSpc>
                <a:spcPct val="100000"/>
              </a:lnSpc>
              <a:spcBef>
                <a:spcPts val="0"/>
              </a:spcBef>
              <a:spcAft>
                <a:spcPts val="0"/>
              </a:spcAft>
              <a:buSzPts val="1800"/>
              <a:buNone/>
            </a:pPr>
            <a:endParaRPr lang="en-US" sz="1600" dirty="0">
              <a:solidFill>
                <a:schemeClr val="bg2"/>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Check the commencement and graduation websites regularly for updates.</a:t>
            </a:r>
          </a:p>
          <a:p>
            <a:pPr marL="457200" lvl="0" indent="0" algn="l" rtl="0">
              <a:lnSpc>
                <a:spcPct val="100000"/>
              </a:lnSpc>
              <a:spcBef>
                <a:spcPts val="0"/>
              </a:spcBef>
              <a:spcAft>
                <a:spcPts val="0"/>
              </a:spcAft>
              <a:buSzPts val="1800"/>
              <a:buNone/>
            </a:pPr>
            <a:endParaRPr lang="en-US" sz="1600" dirty="0">
              <a:solidFill>
                <a:schemeClr val="bg2"/>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Follow Rowan on social media; look for Instagram stories and participate in Q &amp; A’s.</a:t>
            </a:r>
          </a:p>
          <a:p>
            <a:pPr marL="457200" lvl="0" indent="0" algn="l" rtl="0">
              <a:lnSpc>
                <a:spcPct val="100000"/>
              </a:lnSpc>
              <a:spcBef>
                <a:spcPts val="0"/>
              </a:spcBef>
              <a:spcAft>
                <a:spcPts val="0"/>
              </a:spcAft>
              <a:buSzPts val="1800"/>
              <a:buNone/>
            </a:pPr>
            <a:endParaRPr lang="en-US" sz="1600" dirty="0">
              <a:solidFill>
                <a:schemeClr val="bg2"/>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Use #Rowan2025 to filter your posts onto the commencement website</a:t>
            </a:r>
          </a:p>
          <a:p>
            <a:pPr marL="457200" lvl="0" indent="0" algn="l" rtl="0">
              <a:lnSpc>
                <a:spcPct val="100000"/>
              </a:lnSpc>
              <a:spcBef>
                <a:spcPts val="0"/>
              </a:spcBef>
              <a:spcAft>
                <a:spcPts val="0"/>
              </a:spcAft>
              <a:buSzPts val="1800"/>
              <a:buNone/>
            </a:pPr>
            <a:endParaRPr lang="en-US" sz="1600" dirty="0">
              <a:solidFill>
                <a:schemeClr val="bg2"/>
              </a:solidFill>
              <a:latin typeface="Aptos" panose="020B0004020202020204" pitchFamily="34" charset="0"/>
              <a:sym typeface="Arial"/>
            </a:endParaRPr>
          </a:p>
          <a:p>
            <a:pPr marL="457200" lvl="0"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Prepare for commencement</a:t>
            </a:r>
          </a:p>
          <a:p>
            <a:pPr marL="914400" lvl="1"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Review the final details in the “Know Before You Go” email sent 48 hours prior to </a:t>
            </a:r>
            <a:r>
              <a:rPr lang="en-US" sz="1600" dirty="0">
                <a:solidFill>
                  <a:schemeClr val="bg2"/>
                </a:solidFill>
                <a:latin typeface="Aptos" panose="020B0004020202020204" pitchFamily="34" charset="0"/>
              </a:rPr>
              <a:t>commencement</a:t>
            </a:r>
            <a:endParaRPr lang="en-US" sz="1600" dirty="0">
              <a:solidFill>
                <a:schemeClr val="bg2"/>
              </a:solidFill>
              <a:latin typeface="Aptos" panose="020B0004020202020204" pitchFamily="34" charset="0"/>
              <a:sym typeface="Arial"/>
            </a:endParaRPr>
          </a:p>
          <a:p>
            <a:pPr marL="914400" lvl="1" indent="-342900" algn="l" rtl="0">
              <a:lnSpc>
                <a:spcPct val="100000"/>
              </a:lnSpc>
              <a:spcBef>
                <a:spcPts val="0"/>
              </a:spcBef>
              <a:spcAft>
                <a:spcPts val="0"/>
              </a:spcAft>
              <a:buClr>
                <a:schemeClr val="lt2"/>
              </a:buClr>
              <a:buSzPts val="1800"/>
              <a:buFont typeface="Arial"/>
              <a:buChar char="○"/>
            </a:pPr>
            <a:r>
              <a:rPr lang="en-US" sz="1600" dirty="0">
                <a:solidFill>
                  <a:schemeClr val="bg2"/>
                </a:solidFill>
                <a:latin typeface="Aptos" panose="020B0004020202020204" pitchFamily="34" charset="0"/>
                <a:sym typeface="Arial"/>
              </a:rPr>
              <a:t>Be sure to share details with your guests.</a:t>
            </a:r>
          </a:p>
          <a:p>
            <a:pPr marL="742950" lvl="1" indent="-196850" algn="l" rtl="0">
              <a:lnSpc>
                <a:spcPct val="100000"/>
              </a:lnSpc>
              <a:spcBef>
                <a:spcPts val="280"/>
              </a:spcBef>
              <a:spcAft>
                <a:spcPts val="0"/>
              </a:spcAft>
              <a:buClr>
                <a:schemeClr val="dk1"/>
              </a:buClr>
              <a:buSzPts val="1400"/>
              <a:buFont typeface="Arial"/>
              <a:buNone/>
            </a:pPr>
            <a:endParaRPr lang="en-US" sz="1400" dirty="0"/>
          </a:p>
          <a:p>
            <a:pPr marL="0" lvl="0" indent="0" algn="l" rtl="0">
              <a:lnSpc>
                <a:spcPct val="100000"/>
              </a:lnSpc>
              <a:spcBef>
                <a:spcPts val="640"/>
              </a:spcBef>
              <a:spcAft>
                <a:spcPts val="0"/>
              </a:spcAft>
              <a:buClr>
                <a:schemeClr val="dk1"/>
              </a:buClr>
              <a:buSzPts val="3200"/>
              <a:buFont typeface="Arial"/>
              <a:buNone/>
            </a:pPr>
            <a:r>
              <a:rPr lang="en-US" dirty="0"/>
              <a:t>	</a:t>
            </a:r>
          </a:p>
        </p:txBody>
      </p:sp>
      <p:pic>
        <p:nvPicPr>
          <p:cNvPr id="5" name="Graphic 4">
            <a:extLst>
              <a:ext uri="{FF2B5EF4-FFF2-40B4-BE49-F238E27FC236}">
                <a16:creationId xmlns:a16="http://schemas.microsoft.com/office/drawing/2014/main" id="{1AA57F6A-B573-AC5C-367C-6B79382014FB}"/>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560956" y="2175259"/>
            <a:ext cx="1489473" cy="188196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2"/>
          <p:cNvSpPr txBox="1">
            <a:spLocks noGrp="1"/>
          </p:cNvSpPr>
          <p:nvPr>
            <p:ph type="title"/>
          </p:nvPr>
        </p:nvSpPr>
        <p:spPr>
          <a:xfrm>
            <a:off x="370500" y="386850"/>
            <a:ext cx="8544900" cy="609600"/>
          </a:xfrm>
          <a:prstGeom prst="rect">
            <a:avLst/>
          </a:prstGeom>
          <a:noFill/>
          <a:ln>
            <a:noFill/>
          </a:ln>
        </p:spPr>
        <p:txBody>
          <a:bodyPr spcFirstLastPara="1" wrap="square" lIns="0" tIns="0" rIns="0" bIns="0" anchor="t" anchorCtr="0">
            <a:noAutofit/>
          </a:bodyPr>
          <a:lstStyle/>
          <a:p>
            <a:pPr marL="0" lvl="0" indent="0" rtl="0">
              <a:lnSpc>
                <a:spcPct val="100000"/>
              </a:lnSpc>
              <a:spcBef>
                <a:spcPts val="0"/>
              </a:spcBef>
              <a:spcAft>
                <a:spcPts val="0"/>
              </a:spcAft>
              <a:buSzPts val="1400"/>
              <a:buNone/>
            </a:pPr>
            <a:r>
              <a:rPr lang="en-US" sz="3000" b="1" dirty="0">
                <a:solidFill>
                  <a:schemeClr val="bg2"/>
                </a:solidFill>
                <a:latin typeface="Arial"/>
                <a:ea typeface="Arial"/>
                <a:cs typeface="Arial"/>
                <a:sym typeface="Arial"/>
              </a:rPr>
              <a:t>Commencement Website</a:t>
            </a:r>
            <a:endParaRPr sz="3000" b="1" dirty="0">
              <a:solidFill>
                <a:schemeClr val="bg2"/>
              </a:solidFill>
              <a:latin typeface="Arial"/>
              <a:ea typeface="Arial"/>
              <a:cs typeface="Arial"/>
              <a:sym typeface="Arial"/>
            </a:endParaRPr>
          </a:p>
        </p:txBody>
      </p:sp>
      <p:sp>
        <p:nvSpPr>
          <p:cNvPr id="400" name="Google Shape;400;p32"/>
          <p:cNvSpPr txBox="1"/>
          <p:nvPr/>
        </p:nvSpPr>
        <p:spPr>
          <a:xfrm>
            <a:off x="905521" y="1129131"/>
            <a:ext cx="3294339" cy="369300"/>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1800"/>
              <a:buFont typeface="Arial"/>
              <a:buNone/>
            </a:pPr>
            <a:r>
              <a:rPr lang="en-US" sz="1800" b="0" i="1" u="none" strike="noStrike" cap="none" dirty="0">
                <a:solidFill>
                  <a:schemeClr val="bg2"/>
                </a:solidFill>
                <a:latin typeface="Arial"/>
                <a:ea typeface="Arial"/>
                <a:cs typeface="Arial"/>
                <a:sym typeface="Arial"/>
              </a:rPr>
              <a:t>rowan.edu/commencement</a:t>
            </a:r>
            <a:endParaRPr sz="1400" b="0" i="1" u="none" strike="noStrike" cap="none" dirty="0">
              <a:solidFill>
                <a:schemeClr val="bg2"/>
              </a:solidFill>
              <a:latin typeface="Arial"/>
              <a:ea typeface="Arial"/>
              <a:cs typeface="Arial"/>
              <a:sym typeface="Arial"/>
            </a:endParaRPr>
          </a:p>
        </p:txBody>
      </p:sp>
      <p:sp>
        <p:nvSpPr>
          <p:cNvPr id="402" name="Google Shape;402;p32"/>
          <p:cNvSpPr txBox="1"/>
          <p:nvPr/>
        </p:nvSpPr>
        <p:spPr>
          <a:xfrm>
            <a:off x="1949846" y="5421069"/>
            <a:ext cx="50919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p:txBody>
      </p:sp>
      <p:sp>
        <p:nvSpPr>
          <p:cNvPr id="2" name="Google Shape;376;g113af37db90_0_0">
            <a:extLst>
              <a:ext uri="{FF2B5EF4-FFF2-40B4-BE49-F238E27FC236}">
                <a16:creationId xmlns:a16="http://schemas.microsoft.com/office/drawing/2014/main" id="{B10A3B09-584B-5BD3-5709-821D4011E146}"/>
              </a:ext>
            </a:extLst>
          </p:cNvPr>
          <p:cNvSpPr txBox="1">
            <a:spLocks/>
          </p:cNvSpPr>
          <p:nvPr/>
        </p:nvSpPr>
        <p:spPr>
          <a:xfrm>
            <a:off x="6296891" y="6629400"/>
            <a:ext cx="2667000" cy="228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200" b="0" i="1"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r>
              <a:rPr lang="en-US" dirty="0">
                <a:latin typeface="+mj-lt"/>
              </a:rPr>
              <a:t>www.rowan.edu/commencement</a:t>
            </a:r>
          </a:p>
        </p:txBody>
      </p:sp>
      <p:pic>
        <p:nvPicPr>
          <p:cNvPr id="5" name="Picture 4">
            <a:extLst>
              <a:ext uri="{FF2B5EF4-FFF2-40B4-BE49-F238E27FC236}">
                <a16:creationId xmlns:a16="http://schemas.microsoft.com/office/drawing/2014/main" id="{21CE7685-81F1-C9C8-38F4-1EC73EBC2203}"/>
              </a:ext>
            </a:extLst>
          </p:cNvPr>
          <p:cNvPicPr>
            <a:picLocks noChangeAspect="1"/>
          </p:cNvPicPr>
          <p:nvPr/>
        </p:nvPicPr>
        <p:blipFill>
          <a:blip r:embed="rId3"/>
          <a:stretch>
            <a:fillRect/>
          </a:stretch>
        </p:blipFill>
        <p:spPr>
          <a:xfrm>
            <a:off x="382644" y="1631112"/>
            <a:ext cx="4189356" cy="2479415"/>
          </a:xfrm>
          <a:prstGeom prst="rect">
            <a:avLst/>
          </a:prstGeom>
        </p:spPr>
      </p:pic>
      <p:pic>
        <p:nvPicPr>
          <p:cNvPr id="4" name="Picture 3">
            <a:extLst>
              <a:ext uri="{FF2B5EF4-FFF2-40B4-BE49-F238E27FC236}">
                <a16:creationId xmlns:a16="http://schemas.microsoft.com/office/drawing/2014/main" id="{617D8055-2E74-1EA4-2077-B9C8890B5471}"/>
              </a:ext>
            </a:extLst>
          </p:cNvPr>
          <p:cNvPicPr>
            <a:picLocks noChangeAspect="1"/>
          </p:cNvPicPr>
          <p:nvPr/>
        </p:nvPicPr>
        <p:blipFill>
          <a:blip r:embed="rId4"/>
          <a:stretch>
            <a:fillRect/>
          </a:stretch>
        </p:blipFill>
        <p:spPr>
          <a:xfrm>
            <a:off x="4679280" y="1631112"/>
            <a:ext cx="4184389" cy="2370085"/>
          </a:xfrm>
          <a:prstGeom prst="rect">
            <a:avLst/>
          </a:prstGeom>
        </p:spPr>
      </p:pic>
      <p:pic>
        <p:nvPicPr>
          <p:cNvPr id="7" name="Picture 6">
            <a:extLst>
              <a:ext uri="{FF2B5EF4-FFF2-40B4-BE49-F238E27FC236}">
                <a16:creationId xmlns:a16="http://schemas.microsoft.com/office/drawing/2014/main" id="{DEE162C2-C956-AFA9-0940-D0648AC67481}"/>
              </a:ext>
            </a:extLst>
          </p:cNvPr>
          <p:cNvPicPr>
            <a:picLocks noChangeAspect="1"/>
          </p:cNvPicPr>
          <p:nvPr/>
        </p:nvPicPr>
        <p:blipFill>
          <a:blip r:embed="rId5"/>
          <a:stretch>
            <a:fillRect/>
          </a:stretch>
        </p:blipFill>
        <p:spPr>
          <a:xfrm>
            <a:off x="2410590" y="4280358"/>
            <a:ext cx="4464720" cy="189306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33"/>
          <p:cNvPicPr preferRelativeResize="0"/>
          <p:nvPr/>
        </p:nvPicPr>
        <p:blipFill rotWithShape="1">
          <a:blip r:embed="rId3">
            <a:alphaModFix/>
            <a:duotone>
              <a:schemeClr val="bg2">
                <a:shade val="45000"/>
                <a:satMod val="135000"/>
              </a:schemeClr>
              <a:prstClr val="white"/>
            </a:duotone>
          </a:blip>
          <a:srcRect/>
          <a:stretch/>
        </p:blipFill>
        <p:spPr>
          <a:xfrm rot="643823">
            <a:off x="5872261" y="3274386"/>
            <a:ext cx="2790424" cy="2493532"/>
          </a:xfrm>
          <a:prstGeom prst="rect">
            <a:avLst/>
          </a:prstGeom>
          <a:noFill/>
          <a:ln>
            <a:noFill/>
          </a:ln>
        </p:spPr>
      </p:pic>
      <p:sp>
        <p:nvSpPr>
          <p:cNvPr id="413" name="Google Shape;413;p33"/>
          <p:cNvSpPr txBox="1">
            <a:spLocks noGrp="1"/>
          </p:cNvSpPr>
          <p:nvPr>
            <p:ph type="title"/>
          </p:nvPr>
        </p:nvSpPr>
        <p:spPr>
          <a:xfrm>
            <a:off x="381005" y="1371588"/>
            <a:ext cx="8610600" cy="10413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1400"/>
              <a:buNone/>
            </a:pPr>
            <a:br>
              <a:rPr lang="en-US" dirty="0">
                <a:latin typeface="Aptos" panose="020B0004020202020204" pitchFamily="34" charset="0"/>
                <a:ea typeface="Georgia"/>
                <a:cs typeface="Georgia"/>
                <a:sym typeface="Georgia"/>
              </a:rPr>
            </a:br>
            <a:r>
              <a:rPr lang="en-US" sz="3000" dirty="0">
                <a:solidFill>
                  <a:schemeClr val="bg2"/>
                </a:solidFill>
                <a:latin typeface="Aptos" panose="020B0004020202020204" pitchFamily="34" charset="0"/>
                <a:ea typeface="Arial"/>
                <a:cs typeface="Arial"/>
                <a:sym typeface="Arial"/>
              </a:rPr>
              <a:t>Thank you! We look forward to </a:t>
            </a:r>
            <a:br>
              <a:rPr lang="en-US" sz="3000" dirty="0">
                <a:solidFill>
                  <a:schemeClr val="bg2"/>
                </a:solidFill>
                <a:latin typeface="Aptos" panose="020B0004020202020204" pitchFamily="34" charset="0"/>
                <a:ea typeface="Arial"/>
                <a:cs typeface="Arial"/>
                <a:sym typeface="Arial"/>
              </a:rPr>
            </a:br>
            <a:r>
              <a:rPr lang="en-US" sz="3000" dirty="0">
                <a:solidFill>
                  <a:schemeClr val="bg2"/>
                </a:solidFill>
                <a:latin typeface="Aptos" panose="020B0004020202020204" pitchFamily="34" charset="0"/>
                <a:ea typeface="Arial"/>
                <a:cs typeface="Arial"/>
                <a:sym typeface="Arial"/>
              </a:rPr>
              <a:t>celebrating with you in May!</a:t>
            </a:r>
            <a:br>
              <a:rPr lang="en-US" sz="1400" dirty="0">
                <a:solidFill>
                  <a:schemeClr val="bg2"/>
                </a:solidFill>
                <a:latin typeface="Aptos" panose="020B0004020202020204" pitchFamily="34" charset="0"/>
              </a:rPr>
            </a:br>
            <a:endParaRPr dirty="0">
              <a:solidFill>
                <a:schemeClr val="bg2"/>
              </a:solidFill>
              <a:latin typeface="Aptos" panose="020B0004020202020204" pitchFamily="34" charset="0"/>
            </a:endParaRPr>
          </a:p>
        </p:txBody>
      </p:sp>
      <p:cxnSp>
        <p:nvCxnSpPr>
          <p:cNvPr id="414" name="Google Shape;414;p33"/>
          <p:cNvCxnSpPr/>
          <p:nvPr/>
        </p:nvCxnSpPr>
        <p:spPr>
          <a:xfrm>
            <a:off x="914400" y="6096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cxnSp>
        <p:nvCxnSpPr>
          <p:cNvPr id="415" name="Google Shape;415;p33"/>
          <p:cNvCxnSpPr/>
          <p:nvPr/>
        </p:nvCxnSpPr>
        <p:spPr>
          <a:xfrm>
            <a:off x="914400" y="1371600"/>
            <a:ext cx="7162800" cy="0"/>
          </a:xfrm>
          <a:prstGeom prst="straightConnector1">
            <a:avLst/>
          </a:prstGeom>
          <a:noFill/>
          <a:ln w="25400" cap="flat" cmpd="sng">
            <a:solidFill>
              <a:schemeClr val="accent2"/>
            </a:solidFill>
            <a:prstDash val="solid"/>
            <a:round/>
            <a:headEnd type="none" w="sm" len="sm"/>
            <a:tailEnd type="none" w="sm" len="sm"/>
          </a:ln>
          <a:effectLst>
            <a:outerShdw blurRad="40000" dist="20000" dir="5400000" rotWithShape="0">
              <a:srgbClr val="000000">
                <a:alpha val="36470"/>
              </a:srgbClr>
            </a:outerShdw>
          </a:effectLst>
        </p:spPr>
      </p:cxnSp>
      <p:sp>
        <p:nvSpPr>
          <p:cNvPr id="416" name="Google Shape;416;p33"/>
          <p:cNvSpPr/>
          <p:nvPr/>
        </p:nvSpPr>
        <p:spPr>
          <a:xfrm>
            <a:off x="49325" y="636595"/>
            <a:ext cx="7620000" cy="708000"/>
          </a:xfrm>
          <a:prstGeom prst="rect">
            <a:avLst/>
          </a:prstGeom>
          <a:noFill/>
          <a:ln>
            <a:noFill/>
          </a:ln>
        </p:spPr>
        <p:txBody>
          <a:bodyPr spcFirstLastPara="1" wrap="square" lIns="91425" tIns="45700" rIns="91425" bIns="45700" anchor="t" anchorCtr="0">
            <a:spAutoFit/>
          </a:bodyPr>
          <a:lstStyle/>
          <a:p>
            <a:pPr marL="1371600" marR="0" lvl="3" indent="0" algn="ctr" rtl="0">
              <a:lnSpc>
                <a:spcPct val="100000"/>
              </a:lnSpc>
              <a:spcBef>
                <a:spcPts val="0"/>
              </a:spcBef>
              <a:spcAft>
                <a:spcPts val="0"/>
              </a:spcAft>
              <a:buClr>
                <a:srgbClr val="000000"/>
              </a:buClr>
              <a:buSzPts val="4000"/>
              <a:buFont typeface="Arial"/>
              <a:buNone/>
            </a:pPr>
            <a:r>
              <a:rPr lang="en-US" sz="4000" b="1" i="0" u="none" strike="noStrike" cap="none" dirty="0">
                <a:solidFill>
                  <a:schemeClr val="bg2"/>
                </a:solidFill>
                <a:latin typeface="Arial"/>
                <a:ea typeface="Arial"/>
                <a:cs typeface="Arial"/>
                <a:sym typeface="Arial"/>
              </a:rPr>
              <a:t>#Rowan2025</a:t>
            </a:r>
            <a:endParaRPr sz="1400" b="0" i="0" u="none" strike="noStrike" cap="none" dirty="0">
              <a:solidFill>
                <a:schemeClr val="bg2"/>
              </a:solidFill>
              <a:latin typeface="Arial"/>
              <a:ea typeface="Arial"/>
              <a:cs typeface="Arial"/>
              <a:sym typeface="Arial"/>
            </a:endParaRPr>
          </a:p>
        </p:txBody>
      </p:sp>
      <p:sp>
        <p:nvSpPr>
          <p:cNvPr id="417" name="Google Shape;417;p33"/>
          <p:cNvSpPr txBox="1"/>
          <p:nvPr/>
        </p:nvSpPr>
        <p:spPr>
          <a:xfrm>
            <a:off x="145190" y="3429000"/>
            <a:ext cx="5843700" cy="163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2"/>
                </a:solidFill>
                <a:latin typeface="Aptos" panose="020B0004020202020204" pitchFamily="34" charset="0"/>
                <a:sym typeface="Arial"/>
              </a:rPr>
              <a:t>Additional questions? Email us!  Be sure to include your Banner ID!</a:t>
            </a:r>
            <a:endParaRPr sz="1400" b="0" i="0" u="none" strike="noStrike" cap="none" dirty="0">
              <a:solidFill>
                <a:schemeClr val="bg2"/>
              </a:solidFill>
              <a:latin typeface="Aptos" panose="020B00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chemeClr val="bg2"/>
              </a:solidFill>
              <a:latin typeface="Aptos" panose="020B00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2"/>
                </a:solidFill>
                <a:latin typeface="Aptos" panose="020B0004020202020204" pitchFamily="34" charset="0"/>
                <a:sym typeface="Arial"/>
              </a:rPr>
              <a:t>Graduation – graduation@rowan.edu</a:t>
            </a:r>
            <a:endParaRPr sz="1400" b="0" i="0" u="none" strike="noStrike" cap="none" dirty="0">
              <a:solidFill>
                <a:schemeClr val="bg2"/>
              </a:solidFill>
              <a:latin typeface="Aptos" panose="020B0004020202020204" pitchFamily="34" charset="0"/>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bg2"/>
                </a:solidFill>
                <a:latin typeface="Aptos" panose="020B0004020202020204" pitchFamily="34" charset="0"/>
                <a:sym typeface="Arial"/>
              </a:rPr>
              <a:t>Commencement – commencement@rowan.edu</a:t>
            </a:r>
            <a:endParaRPr sz="1400" b="0" i="0" u="none" strike="noStrike" cap="none" dirty="0">
              <a:solidFill>
                <a:schemeClr val="bg2"/>
              </a:solidFill>
              <a:latin typeface="Aptos" panose="020B0004020202020204" pitchFamily="34" charset="0"/>
              <a:sym typeface="Arial"/>
            </a:endParaRPr>
          </a:p>
        </p:txBody>
      </p:sp>
      <p:sp>
        <p:nvSpPr>
          <p:cNvPr id="2" name="Google Shape;376;g113af37db90_0_0">
            <a:extLst>
              <a:ext uri="{FF2B5EF4-FFF2-40B4-BE49-F238E27FC236}">
                <a16:creationId xmlns:a16="http://schemas.microsoft.com/office/drawing/2014/main" id="{1D0E280E-6CE5-01B5-F2DF-5F5F9C533E59}"/>
              </a:ext>
            </a:extLst>
          </p:cNvPr>
          <p:cNvSpPr txBox="1">
            <a:spLocks/>
          </p:cNvSpPr>
          <p:nvPr/>
        </p:nvSpPr>
        <p:spPr>
          <a:xfrm>
            <a:off x="6335825" y="6629416"/>
            <a:ext cx="2667000" cy="2286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1200" b="0" i="1"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r>
              <a:rPr lang="en-US" dirty="0">
                <a:latin typeface="+mj-lt"/>
              </a:rPr>
              <a:t>www.rowan.edu/commencement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5"/>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
        <p:nvSpPr>
          <p:cNvPr id="107" name="Google Shape;107;p5"/>
          <p:cNvSpPr txBox="1">
            <a:spLocks noGrp="1"/>
          </p:cNvSpPr>
          <p:nvPr>
            <p:ph type="title"/>
          </p:nvPr>
        </p:nvSpPr>
        <p:spPr>
          <a:xfrm>
            <a:off x="1447800" y="228600"/>
            <a:ext cx="7467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dirty="0">
                <a:solidFill>
                  <a:schemeClr val="lt2"/>
                </a:solidFill>
                <a:highlight>
                  <a:schemeClr val="lt1"/>
                </a:highlight>
                <a:latin typeface="Aptos" panose="020B0004020202020204" pitchFamily="34" charset="0"/>
                <a:ea typeface="Arial"/>
                <a:cs typeface="Arial"/>
                <a:sym typeface="Arial"/>
              </a:rPr>
              <a:t>Step 1: Apply to Graduate</a:t>
            </a:r>
            <a:endParaRPr b="1" dirty="0">
              <a:solidFill>
                <a:schemeClr val="lt2"/>
              </a:solidFill>
              <a:highlight>
                <a:schemeClr val="lt1"/>
              </a:highlight>
              <a:latin typeface="Aptos" panose="020B0004020202020204" pitchFamily="34" charset="0"/>
              <a:ea typeface="Arial"/>
              <a:cs typeface="Arial"/>
              <a:sym typeface="Arial"/>
            </a:endParaRPr>
          </a:p>
        </p:txBody>
      </p:sp>
      <p:sp>
        <p:nvSpPr>
          <p:cNvPr id="108" name="Google Shape;108;p5"/>
          <p:cNvSpPr txBox="1">
            <a:spLocks noGrp="1"/>
          </p:cNvSpPr>
          <p:nvPr>
            <p:ph type="body" idx="1"/>
          </p:nvPr>
        </p:nvSpPr>
        <p:spPr>
          <a:xfrm>
            <a:off x="304800" y="914400"/>
            <a:ext cx="8610600" cy="4800600"/>
          </a:xfrm>
          <a:prstGeom prst="rect">
            <a:avLst/>
          </a:prstGeom>
          <a:noFill/>
          <a:ln>
            <a:noFill/>
          </a:ln>
        </p:spPr>
        <p:txBody>
          <a:bodyPr spcFirstLastPara="1" wrap="square" lIns="0" tIns="0" rIns="0" bIns="0" anchor="t" anchorCtr="0">
            <a:noAutofit/>
          </a:bodyPr>
          <a:lstStyle/>
          <a:p>
            <a:pPr marL="225425" lvl="0" indent="-225425" algn="l" rtl="0">
              <a:lnSpc>
                <a:spcPct val="100000"/>
              </a:lnSpc>
              <a:spcBef>
                <a:spcPts val="0"/>
              </a:spcBef>
              <a:spcAft>
                <a:spcPts val="0"/>
              </a:spcAft>
              <a:buClr>
                <a:schemeClr val="dk1"/>
              </a:buClr>
              <a:buSzPts val="2800"/>
              <a:buFont typeface="Georgia"/>
              <a:buNone/>
            </a:pPr>
            <a:r>
              <a:rPr lang="en-US" sz="2800" i="1" dirty="0">
                <a:solidFill>
                  <a:schemeClr val="lt2"/>
                </a:solidFill>
                <a:latin typeface="Aptos" panose="020B0004020202020204" pitchFamily="34" charset="0"/>
                <a:sym typeface="Arial"/>
              </a:rPr>
              <a:t>Graduation Dates &amp; Deadlines</a:t>
            </a:r>
            <a:endParaRPr dirty="0">
              <a:solidFill>
                <a:schemeClr val="lt2"/>
              </a:solidFill>
              <a:latin typeface="Aptos" panose="020B0004020202020204" pitchFamily="34" charset="0"/>
              <a:sym typeface="Arial"/>
            </a:endParaRPr>
          </a:p>
          <a:p>
            <a:pPr marL="225425" lvl="0" indent="-225425" algn="l" rtl="0">
              <a:lnSpc>
                <a:spcPct val="100000"/>
              </a:lnSpc>
              <a:spcBef>
                <a:spcPts val="560"/>
              </a:spcBef>
              <a:spcAft>
                <a:spcPts val="0"/>
              </a:spcAft>
              <a:buClr>
                <a:schemeClr val="dk1"/>
              </a:buClr>
              <a:buSzPts val="2800"/>
              <a:buFont typeface="Arial"/>
              <a:buNone/>
            </a:pPr>
            <a:endParaRPr sz="2800" i="1" dirty="0">
              <a:latin typeface="Georgia"/>
              <a:ea typeface="Georgia"/>
              <a:cs typeface="Georgia"/>
              <a:sym typeface="Georgia"/>
            </a:endParaRPr>
          </a:p>
          <a:p>
            <a:pPr marL="225425" lvl="0" indent="-225425" algn="l" rtl="0">
              <a:lnSpc>
                <a:spcPct val="100000"/>
              </a:lnSpc>
              <a:spcBef>
                <a:spcPts val="560"/>
              </a:spcBef>
              <a:spcAft>
                <a:spcPts val="0"/>
              </a:spcAft>
              <a:buClr>
                <a:schemeClr val="dk1"/>
              </a:buClr>
              <a:buSzPts val="2800"/>
              <a:buFont typeface="Arial"/>
              <a:buNone/>
            </a:pPr>
            <a:endParaRPr sz="2800" i="1" dirty="0">
              <a:latin typeface="Georgia"/>
              <a:ea typeface="Georgia"/>
              <a:cs typeface="Georgia"/>
              <a:sym typeface="Georgia"/>
            </a:endParaRPr>
          </a:p>
          <a:p>
            <a:pPr marL="225425" lvl="0" indent="-225425" algn="l" rtl="0">
              <a:lnSpc>
                <a:spcPct val="100000"/>
              </a:lnSpc>
              <a:spcBef>
                <a:spcPts val="560"/>
              </a:spcBef>
              <a:spcAft>
                <a:spcPts val="0"/>
              </a:spcAft>
              <a:buClr>
                <a:schemeClr val="dk1"/>
              </a:buClr>
              <a:buSzPts val="2800"/>
              <a:buFont typeface="Arial"/>
              <a:buNone/>
            </a:pPr>
            <a:endParaRPr sz="2800" i="1" dirty="0">
              <a:latin typeface="Georgia"/>
              <a:ea typeface="Georgia"/>
              <a:cs typeface="Georgia"/>
              <a:sym typeface="Georgia"/>
            </a:endParaRPr>
          </a:p>
          <a:p>
            <a:pPr marL="225425" lvl="0" indent="-225425" algn="l" rtl="0">
              <a:lnSpc>
                <a:spcPct val="100000"/>
              </a:lnSpc>
              <a:spcBef>
                <a:spcPts val="240"/>
              </a:spcBef>
              <a:spcAft>
                <a:spcPts val="0"/>
              </a:spcAft>
              <a:buClr>
                <a:schemeClr val="dk1"/>
              </a:buClr>
              <a:buSzPts val="1200"/>
              <a:buFont typeface="Arial"/>
              <a:buNone/>
            </a:pPr>
            <a:endParaRPr sz="1200" i="1" dirty="0">
              <a:latin typeface="Trebuchet MS"/>
              <a:ea typeface="Trebuchet MS"/>
              <a:cs typeface="Trebuchet MS"/>
              <a:sym typeface="Trebuchet MS"/>
            </a:endParaRPr>
          </a:p>
          <a:p>
            <a:pPr marL="225425" lvl="0" indent="-225425" algn="l" rtl="0">
              <a:lnSpc>
                <a:spcPct val="100000"/>
              </a:lnSpc>
              <a:spcBef>
                <a:spcPts val="210"/>
              </a:spcBef>
              <a:spcAft>
                <a:spcPts val="0"/>
              </a:spcAft>
              <a:buClr>
                <a:schemeClr val="dk1"/>
              </a:buClr>
              <a:buSzPts val="1050"/>
              <a:buFont typeface="Arial"/>
              <a:buNone/>
            </a:pPr>
            <a:endParaRPr sz="1050" i="1" dirty="0">
              <a:latin typeface="Trebuchet MS"/>
              <a:ea typeface="Trebuchet MS"/>
              <a:cs typeface="Trebuchet MS"/>
              <a:sym typeface="Trebuchet MS"/>
            </a:endParaRPr>
          </a:p>
          <a:p>
            <a:pPr marL="914400" lvl="2" indent="0" algn="l" rtl="0">
              <a:lnSpc>
                <a:spcPct val="100000"/>
              </a:lnSpc>
              <a:spcBef>
                <a:spcPts val="400"/>
              </a:spcBef>
              <a:spcAft>
                <a:spcPts val="0"/>
              </a:spcAft>
              <a:buClr>
                <a:schemeClr val="dk1"/>
              </a:buClr>
              <a:buSzPts val="2000"/>
              <a:buFont typeface="Arial"/>
              <a:buNone/>
            </a:pPr>
            <a:endParaRPr sz="2000" b="1" dirty="0"/>
          </a:p>
          <a:p>
            <a:pPr marL="914400" lvl="2" indent="0" algn="l" rtl="0">
              <a:lnSpc>
                <a:spcPct val="100000"/>
              </a:lnSpc>
              <a:spcBef>
                <a:spcPts val="400"/>
              </a:spcBef>
              <a:spcAft>
                <a:spcPts val="0"/>
              </a:spcAft>
              <a:buClr>
                <a:schemeClr val="dk1"/>
              </a:buClr>
              <a:buSzPts val="2000"/>
              <a:buFont typeface="Arial"/>
              <a:buNone/>
            </a:pPr>
            <a:endParaRPr sz="2000" b="1" dirty="0"/>
          </a:p>
          <a:p>
            <a:pPr marL="914400" lvl="2" indent="0" algn="l" rtl="0">
              <a:lnSpc>
                <a:spcPct val="100000"/>
              </a:lnSpc>
              <a:spcBef>
                <a:spcPts val="400"/>
              </a:spcBef>
              <a:spcAft>
                <a:spcPts val="0"/>
              </a:spcAft>
              <a:buClr>
                <a:schemeClr val="dk1"/>
              </a:buClr>
              <a:buSzPts val="2000"/>
              <a:buFont typeface="Arial"/>
              <a:buNone/>
            </a:pPr>
            <a:endParaRPr sz="2000" b="1" dirty="0"/>
          </a:p>
          <a:p>
            <a:pPr marL="914400" lvl="2" indent="0" algn="l" rtl="0">
              <a:lnSpc>
                <a:spcPct val="100000"/>
              </a:lnSpc>
              <a:spcBef>
                <a:spcPts val="400"/>
              </a:spcBef>
              <a:spcAft>
                <a:spcPts val="0"/>
              </a:spcAft>
              <a:buClr>
                <a:schemeClr val="dk1"/>
              </a:buClr>
              <a:buSzPts val="2000"/>
              <a:buFont typeface="Arial"/>
              <a:buNone/>
            </a:pPr>
            <a:endParaRPr sz="2000" b="1" dirty="0"/>
          </a:p>
          <a:p>
            <a:pPr marL="914400" lvl="2" indent="0" algn="l" rtl="0">
              <a:lnSpc>
                <a:spcPct val="100000"/>
              </a:lnSpc>
              <a:spcBef>
                <a:spcPts val="400"/>
              </a:spcBef>
              <a:spcAft>
                <a:spcPts val="0"/>
              </a:spcAft>
              <a:buClr>
                <a:schemeClr val="dk1"/>
              </a:buClr>
              <a:buSzPts val="2000"/>
              <a:buFont typeface="Arial"/>
              <a:buNone/>
            </a:pPr>
            <a:endParaRPr sz="2000" b="1" dirty="0"/>
          </a:p>
          <a:p>
            <a:pPr marL="914400" lvl="2" indent="0" algn="l" rtl="0">
              <a:lnSpc>
                <a:spcPct val="100000"/>
              </a:lnSpc>
              <a:spcBef>
                <a:spcPts val="400"/>
              </a:spcBef>
              <a:spcAft>
                <a:spcPts val="0"/>
              </a:spcAft>
              <a:buClr>
                <a:schemeClr val="dk1"/>
              </a:buClr>
              <a:buSzPts val="2000"/>
              <a:buFont typeface="Arial"/>
              <a:buNone/>
            </a:pPr>
            <a:endParaRPr sz="2000" b="1" dirty="0"/>
          </a:p>
          <a:p>
            <a:pPr marL="914400" lvl="2" indent="0" algn="l" rtl="0">
              <a:lnSpc>
                <a:spcPct val="100000"/>
              </a:lnSpc>
              <a:spcBef>
                <a:spcPts val="400"/>
              </a:spcBef>
              <a:spcAft>
                <a:spcPts val="0"/>
              </a:spcAft>
              <a:buClr>
                <a:schemeClr val="dk1"/>
              </a:buClr>
              <a:buSzPts val="2000"/>
              <a:buFont typeface="Arial"/>
              <a:buNone/>
            </a:pPr>
            <a:endParaRPr sz="2000" b="1" dirty="0"/>
          </a:p>
          <a:p>
            <a:pPr marL="0" lvl="2" indent="0" algn="l" rtl="0">
              <a:lnSpc>
                <a:spcPct val="100000"/>
              </a:lnSpc>
              <a:spcBef>
                <a:spcPts val="0"/>
              </a:spcBef>
              <a:spcAft>
                <a:spcPts val="0"/>
              </a:spcAft>
              <a:buClr>
                <a:schemeClr val="dk1"/>
              </a:buClr>
              <a:buSzPts val="2000"/>
              <a:buFont typeface="Arial"/>
              <a:buNone/>
            </a:pPr>
            <a:endParaRPr sz="2000" b="1" dirty="0"/>
          </a:p>
          <a:p>
            <a:pPr marL="0" lvl="2" indent="0" algn="ctr" rtl="0">
              <a:lnSpc>
                <a:spcPct val="100000"/>
              </a:lnSpc>
              <a:spcBef>
                <a:spcPts val="0"/>
              </a:spcBef>
              <a:spcAft>
                <a:spcPts val="0"/>
              </a:spcAft>
              <a:buClr>
                <a:schemeClr val="dk1"/>
              </a:buClr>
              <a:buSzPts val="2000"/>
              <a:buFont typeface="Arial"/>
              <a:buNone/>
            </a:pPr>
            <a:endParaRPr sz="2000" b="1" dirty="0">
              <a:solidFill>
                <a:schemeClr val="lt2"/>
              </a:solidFill>
              <a:latin typeface="Georgia"/>
              <a:ea typeface="Georgia"/>
              <a:cs typeface="Georgia"/>
              <a:sym typeface="Georgia"/>
            </a:endParaRPr>
          </a:p>
          <a:p>
            <a:pPr marL="0" lvl="2" indent="0" algn="ctr" rtl="0">
              <a:lnSpc>
                <a:spcPct val="100000"/>
              </a:lnSpc>
              <a:spcBef>
                <a:spcPts val="0"/>
              </a:spcBef>
              <a:spcAft>
                <a:spcPts val="0"/>
              </a:spcAft>
              <a:buClr>
                <a:schemeClr val="dk1"/>
              </a:buClr>
              <a:buSzPts val="2100"/>
              <a:buFont typeface="Arial"/>
              <a:buNone/>
            </a:pPr>
            <a:endParaRPr sz="2100" dirty="0">
              <a:solidFill>
                <a:schemeClr val="lt2"/>
              </a:solidFill>
              <a:latin typeface="Georgia"/>
              <a:ea typeface="Georgia"/>
              <a:cs typeface="Georgia"/>
              <a:sym typeface="Georgia"/>
            </a:endParaRPr>
          </a:p>
          <a:p>
            <a:pPr marL="1143000" lvl="2" indent="-228600" algn="l" rtl="0">
              <a:lnSpc>
                <a:spcPct val="100000"/>
              </a:lnSpc>
              <a:spcBef>
                <a:spcPts val="420"/>
              </a:spcBef>
              <a:spcAft>
                <a:spcPts val="0"/>
              </a:spcAft>
              <a:buClr>
                <a:schemeClr val="dk1"/>
              </a:buClr>
              <a:buSzPts val="2100"/>
              <a:buFont typeface="Arial"/>
              <a:buNone/>
            </a:pPr>
            <a:endParaRPr sz="2100" dirty="0">
              <a:solidFill>
                <a:schemeClr val="lt2"/>
              </a:solidFill>
              <a:latin typeface="Georgia"/>
              <a:ea typeface="Georgia"/>
              <a:cs typeface="Georgia"/>
              <a:sym typeface="Georgia"/>
            </a:endParaRPr>
          </a:p>
          <a:p>
            <a:pPr marL="1143000" lvl="2" indent="-228600" algn="l" rtl="0">
              <a:lnSpc>
                <a:spcPct val="100000"/>
              </a:lnSpc>
              <a:spcBef>
                <a:spcPts val="360"/>
              </a:spcBef>
              <a:spcAft>
                <a:spcPts val="0"/>
              </a:spcAft>
              <a:buClr>
                <a:schemeClr val="dk1"/>
              </a:buClr>
              <a:buSzPts val="1800"/>
              <a:buFont typeface="Arial"/>
              <a:buNone/>
            </a:pPr>
            <a:endParaRPr sz="1800" dirty="0">
              <a:solidFill>
                <a:schemeClr val="lt2"/>
              </a:solidFill>
              <a:latin typeface="Georgia"/>
              <a:ea typeface="Georgia"/>
              <a:cs typeface="Georgia"/>
              <a:sym typeface="Georgia"/>
            </a:endParaRPr>
          </a:p>
        </p:txBody>
      </p:sp>
      <p:graphicFrame>
        <p:nvGraphicFramePr>
          <p:cNvPr id="109" name="Google Shape;109;p5"/>
          <p:cNvGraphicFramePr/>
          <p:nvPr>
            <p:extLst>
              <p:ext uri="{D42A27DB-BD31-4B8C-83A1-F6EECF244321}">
                <p14:modId xmlns:p14="http://schemas.microsoft.com/office/powerpoint/2010/main" val="2816904773"/>
              </p:ext>
            </p:extLst>
          </p:nvPr>
        </p:nvGraphicFramePr>
        <p:xfrm>
          <a:off x="268288" y="1406525"/>
          <a:ext cx="8496300" cy="4130075"/>
        </p:xfrm>
        <a:graphic>
          <a:graphicData uri="http://schemas.openxmlformats.org/drawingml/2006/table">
            <a:tbl>
              <a:tblPr>
                <a:noFill/>
                <a:tableStyleId>{68375D16-7A92-4AAD-9CC2-87D5DD2FE2C2}</a:tableStyleId>
              </a:tblPr>
              <a:tblGrid>
                <a:gridCol w="1638300">
                  <a:extLst>
                    <a:ext uri="{9D8B030D-6E8A-4147-A177-3AD203B41FA5}">
                      <a16:colId xmlns:a16="http://schemas.microsoft.com/office/drawing/2014/main" val="20000"/>
                    </a:ext>
                  </a:extLst>
                </a:gridCol>
                <a:gridCol w="1884177">
                  <a:extLst>
                    <a:ext uri="{9D8B030D-6E8A-4147-A177-3AD203B41FA5}">
                      <a16:colId xmlns:a16="http://schemas.microsoft.com/office/drawing/2014/main" val="20001"/>
                    </a:ext>
                  </a:extLst>
                </a:gridCol>
                <a:gridCol w="1438183">
                  <a:extLst>
                    <a:ext uri="{9D8B030D-6E8A-4147-A177-3AD203B41FA5}">
                      <a16:colId xmlns:a16="http://schemas.microsoft.com/office/drawing/2014/main" val="20002"/>
                    </a:ext>
                  </a:extLst>
                </a:gridCol>
                <a:gridCol w="1180730">
                  <a:extLst>
                    <a:ext uri="{9D8B030D-6E8A-4147-A177-3AD203B41FA5}">
                      <a16:colId xmlns:a16="http://schemas.microsoft.com/office/drawing/2014/main" val="20003"/>
                    </a:ext>
                  </a:extLst>
                </a:gridCol>
                <a:gridCol w="1288110">
                  <a:extLst>
                    <a:ext uri="{9D8B030D-6E8A-4147-A177-3AD203B41FA5}">
                      <a16:colId xmlns:a16="http://schemas.microsoft.com/office/drawing/2014/main" val="20004"/>
                    </a:ext>
                  </a:extLst>
                </a:gridCol>
                <a:gridCol w="1066800">
                  <a:extLst>
                    <a:ext uri="{9D8B030D-6E8A-4147-A177-3AD203B41FA5}">
                      <a16:colId xmlns:a16="http://schemas.microsoft.com/office/drawing/2014/main" val="20005"/>
                    </a:ext>
                  </a:extLst>
                </a:gridCol>
              </a:tblGrid>
              <a:tr h="2385375">
                <a:tc>
                  <a:txBody>
                    <a:bodyPr/>
                    <a:lstStyle/>
                    <a:p>
                      <a:pPr marL="0" marR="0" lvl="0" indent="0" algn="l" rtl="0">
                        <a:lnSpc>
                          <a:spcPct val="100000"/>
                        </a:lnSpc>
                        <a:spcBef>
                          <a:spcPts val="0"/>
                        </a:spcBef>
                        <a:spcAft>
                          <a:spcPts val="0"/>
                        </a:spcAft>
                        <a:buClr>
                          <a:schemeClr val="dk1"/>
                        </a:buClr>
                        <a:buSzPts val="1100"/>
                        <a:buFont typeface="Georgia"/>
                        <a:buNone/>
                      </a:pPr>
                      <a:r>
                        <a:rPr lang="en-US" sz="1100" b="1" i="0" u="none" strike="noStrike" cap="none" dirty="0">
                          <a:solidFill>
                            <a:schemeClr val="dk1"/>
                          </a:solidFill>
                          <a:latin typeface="Aptos" panose="020B0004020202020204" pitchFamily="34" charset="0"/>
                          <a:ea typeface="Arial"/>
                          <a:cs typeface="Arial"/>
                          <a:sym typeface="Arial"/>
                        </a:rPr>
                        <a:t>Term you expect to graduate:</a:t>
                      </a:r>
                      <a:endParaRPr sz="1400" u="none" strike="noStrike" cap="none" dirty="0">
                        <a:latin typeface="Aptos" panose="020B0004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100"/>
                        <a:buFont typeface="Georgia"/>
                        <a:buNone/>
                      </a:pPr>
                      <a:r>
                        <a:rPr lang="en-US" sz="1100" i="0" u="none" strike="noStrike" cap="none" dirty="0">
                          <a:solidFill>
                            <a:schemeClr val="dk1"/>
                          </a:solidFill>
                          <a:latin typeface="Aptos" panose="020B0004020202020204" pitchFamily="34" charset="0"/>
                          <a:ea typeface="Arial"/>
                          <a:cs typeface="Arial"/>
                          <a:sym typeface="Arial"/>
                        </a:rPr>
                        <a:t>This means you must complete all degree/program requirements (including transfer credits, all grades, GPA minimums, special courses, internships/clinical practice, etc.) by the end of this term.</a:t>
                      </a:r>
                      <a:endParaRPr sz="1400" u="none" strike="noStrike" cap="none" dirty="0">
                        <a:latin typeface="Aptos" panose="020B0004020202020204" pitchFamily="34" charset="0"/>
                        <a:ea typeface="Arial"/>
                        <a:cs typeface="Arial"/>
                        <a:sym typeface="Arial"/>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accent2"/>
                    </a:solidFill>
                  </a:tcPr>
                </a:tc>
                <a:tc>
                  <a:txBody>
                    <a:bodyPr/>
                    <a:lstStyle/>
                    <a:p>
                      <a:pPr marL="0" marR="0" lvl="0" indent="0" algn="l" rtl="0">
                        <a:lnSpc>
                          <a:spcPct val="100000"/>
                        </a:lnSpc>
                        <a:spcBef>
                          <a:spcPts val="0"/>
                        </a:spcBef>
                        <a:spcAft>
                          <a:spcPts val="0"/>
                        </a:spcAft>
                        <a:buClr>
                          <a:schemeClr val="dk1"/>
                        </a:buClr>
                        <a:buSzPts val="1100"/>
                        <a:buFont typeface="Georgia"/>
                        <a:buNone/>
                      </a:pPr>
                      <a:r>
                        <a:rPr lang="en-US" sz="1100" b="1" i="0" u="none" strike="noStrike" cap="none" dirty="0">
                          <a:solidFill>
                            <a:schemeClr val="dk1"/>
                          </a:solidFill>
                          <a:latin typeface="Aptos" panose="020B0004020202020204" pitchFamily="34" charset="0"/>
                          <a:ea typeface="Arial"/>
                          <a:cs typeface="Arial"/>
                          <a:sym typeface="Arial"/>
                        </a:rPr>
                        <a:t>Deadline dates for student to apply to graduate:</a:t>
                      </a:r>
                      <a:endParaRPr sz="1400" u="none" strike="noStrike" cap="none" dirty="0">
                        <a:latin typeface="Aptos" panose="020B0004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100"/>
                        <a:buFont typeface="Georgia"/>
                        <a:buNone/>
                      </a:pPr>
                      <a:r>
                        <a:rPr lang="en-US" sz="1100" i="1" u="none" strike="noStrike" cap="none">
                          <a:solidFill>
                            <a:schemeClr val="dk1"/>
                          </a:solidFill>
                          <a:latin typeface="Aptos" panose="020B0004020202020204" pitchFamily="34" charset="0"/>
                          <a:ea typeface="Arial"/>
                          <a:cs typeface="Arial"/>
                          <a:sym typeface="Arial"/>
                        </a:rPr>
                        <a:t>Students must apply online for graduation review via SSB, </a:t>
                      </a:r>
                      <a:r>
                        <a:rPr lang="en-US" sz="1100" i="1" u="sng" strike="noStrike" cap="none">
                          <a:solidFill>
                            <a:schemeClr val="dk1"/>
                          </a:solidFill>
                          <a:latin typeface="Aptos" panose="020B0004020202020204" pitchFamily="34" charset="0"/>
                          <a:ea typeface="Arial"/>
                          <a:cs typeface="Arial"/>
                          <a:sym typeface="Arial"/>
                          <a:hlinkClick r:id="rId3">
                            <a:extLst>
                              <a:ext uri="{A12FA001-AC4F-418D-AE19-62706E023703}">
                                <ahyp:hlinkClr xmlns:ahyp="http://schemas.microsoft.com/office/drawing/2018/hyperlinkcolor" val="tx"/>
                              </a:ext>
                            </a:extLst>
                          </a:hlinkClick>
                        </a:rPr>
                        <a:t>rowan.edu/</a:t>
                      </a:r>
                      <a:r>
                        <a:rPr lang="en-US" sz="1100" i="1" u="sng" strike="noStrike" cap="none" dirty="0" err="1">
                          <a:solidFill>
                            <a:schemeClr val="dk1"/>
                          </a:solidFill>
                          <a:latin typeface="Aptos" panose="020B0004020202020204" pitchFamily="34" charset="0"/>
                          <a:ea typeface="Arial"/>
                          <a:cs typeface="Arial"/>
                          <a:sym typeface="Arial"/>
                          <a:hlinkClick r:id="rId3">
                            <a:extLst>
                              <a:ext uri="{A12FA001-AC4F-418D-AE19-62706E023703}">
                                <ahyp:hlinkClr xmlns:ahyp="http://schemas.microsoft.com/office/drawing/2018/hyperlinkcolor" val="tx"/>
                              </a:ext>
                            </a:extLst>
                          </a:hlinkClick>
                        </a:rPr>
                        <a:t>selfservice</a:t>
                      </a:r>
                      <a:r>
                        <a:rPr lang="en-US" sz="1100" i="1" u="none" strike="noStrike" cap="none" dirty="0">
                          <a:solidFill>
                            <a:schemeClr val="dk2"/>
                          </a:solidFill>
                          <a:latin typeface="Aptos" panose="020B0004020202020204" pitchFamily="34" charset="0"/>
                          <a:ea typeface="Arial"/>
                          <a:cs typeface="Arial"/>
                          <a:sym typeface="Arial"/>
                        </a:rPr>
                        <a:t>. </a:t>
                      </a:r>
                      <a:endParaRPr sz="1100" i="0" u="none" strike="noStrike" cap="none" dirty="0">
                        <a:solidFill>
                          <a:schemeClr val="dk2"/>
                        </a:solidFill>
                        <a:latin typeface="Aptos" panose="020B0004020202020204" pitchFamily="34" charset="0"/>
                        <a:ea typeface="Arial"/>
                        <a:cs typeface="Arial"/>
                        <a:sym typeface="Arial"/>
                      </a:endParaRPr>
                    </a:p>
                  </a:txBody>
                  <a:tcPr marL="91450" marR="91450" marT="45700" marB="457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accent2"/>
                    </a:solidFill>
                  </a:tcPr>
                </a:tc>
                <a:tc>
                  <a:txBody>
                    <a:bodyPr/>
                    <a:lstStyle/>
                    <a:p>
                      <a:pPr marL="0" marR="0" lvl="0" indent="0" algn="l" rtl="0">
                        <a:lnSpc>
                          <a:spcPct val="115000"/>
                        </a:lnSpc>
                        <a:spcBef>
                          <a:spcPts val="0"/>
                        </a:spcBef>
                        <a:spcAft>
                          <a:spcPts val="0"/>
                        </a:spcAft>
                        <a:buClr>
                          <a:schemeClr val="dk1"/>
                        </a:buClr>
                        <a:buSzPts val="1100"/>
                        <a:buFont typeface="Georgia"/>
                        <a:buNone/>
                      </a:pPr>
                      <a:r>
                        <a:rPr lang="en-US" sz="1100" b="1" i="0" u="none" strike="noStrike" cap="none">
                          <a:solidFill>
                            <a:schemeClr val="dk1"/>
                          </a:solidFill>
                          <a:latin typeface="Aptos" panose="020B0004020202020204" pitchFamily="34" charset="0"/>
                          <a:ea typeface="Arial"/>
                          <a:cs typeface="Arial"/>
                          <a:sym typeface="Arial"/>
                        </a:rPr>
                        <a:t>Deadline dates for Academic Advisors to review any submitted graduation applications:</a:t>
                      </a:r>
                      <a:endParaRPr sz="1100" b="1" i="0" u="none" strike="noStrike" cap="none">
                        <a:solidFill>
                          <a:schemeClr val="dk1"/>
                        </a:solidFill>
                        <a:latin typeface="Aptos" panose="020B0004020202020204" pitchFamily="34" charset="0"/>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accent2"/>
                    </a:solidFill>
                  </a:tcPr>
                </a:tc>
                <a:tc>
                  <a:txBody>
                    <a:bodyPr/>
                    <a:lstStyle/>
                    <a:p>
                      <a:pPr marL="0" marR="0" lvl="0" indent="0" algn="l" rtl="0">
                        <a:lnSpc>
                          <a:spcPct val="115000"/>
                        </a:lnSpc>
                        <a:spcBef>
                          <a:spcPts val="0"/>
                        </a:spcBef>
                        <a:spcAft>
                          <a:spcPts val="0"/>
                        </a:spcAft>
                        <a:buClr>
                          <a:schemeClr val="dk1"/>
                        </a:buClr>
                        <a:buSzPts val="1100"/>
                        <a:buFont typeface="Georgia"/>
                        <a:buNone/>
                      </a:pPr>
                      <a:r>
                        <a:rPr lang="en-US" sz="1100" b="1" i="0" u="none" strike="noStrike" cap="none" dirty="0">
                          <a:solidFill>
                            <a:schemeClr val="dk1"/>
                          </a:solidFill>
                          <a:latin typeface="Aptos" panose="020B0004020202020204" pitchFamily="34" charset="0"/>
                          <a:ea typeface="Arial"/>
                          <a:cs typeface="Arial"/>
                          <a:sym typeface="Arial"/>
                        </a:rPr>
                        <a:t>Dates when degrees will be awarded in system and posted on transcripts:</a:t>
                      </a:r>
                      <a:endParaRPr sz="1100" b="1" i="0" u="none" strike="noStrike" cap="none" dirty="0">
                        <a:solidFill>
                          <a:schemeClr val="dk1"/>
                        </a:solidFill>
                        <a:latin typeface="Aptos" panose="020B0004020202020204" pitchFamily="34" charset="0"/>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accent2"/>
                    </a:solidFill>
                  </a:tcPr>
                </a:tc>
                <a:tc>
                  <a:txBody>
                    <a:bodyPr/>
                    <a:lstStyle/>
                    <a:p>
                      <a:pPr marL="0" marR="0" lvl="0" indent="0" algn="ctr" rtl="0">
                        <a:lnSpc>
                          <a:spcPct val="115000"/>
                        </a:lnSpc>
                        <a:spcBef>
                          <a:spcPts val="0"/>
                        </a:spcBef>
                        <a:spcAft>
                          <a:spcPts val="0"/>
                        </a:spcAft>
                        <a:buClr>
                          <a:schemeClr val="dk1"/>
                        </a:buClr>
                        <a:buSzPts val="1300"/>
                        <a:buFont typeface="Arial"/>
                        <a:buNone/>
                      </a:pPr>
                      <a:endParaRPr sz="1300" b="1" i="0" u="none" strike="noStrike" cap="none">
                        <a:solidFill>
                          <a:srgbClr val="311306"/>
                        </a:solidFill>
                        <a:latin typeface="Aptos" panose="020B0004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100"/>
                        <a:buFont typeface="Georgia"/>
                        <a:buNone/>
                      </a:pPr>
                      <a:r>
                        <a:rPr lang="en-US" sz="1100" b="1" i="0" u="none" strike="noStrike" cap="none">
                          <a:solidFill>
                            <a:schemeClr val="dk1"/>
                          </a:solidFill>
                          <a:latin typeface="Aptos" panose="020B0004020202020204" pitchFamily="34" charset="0"/>
                          <a:ea typeface="Arial"/>
                          <a:cs typeface="Arial"/>
                          <a:sym typeface="Arial"/>
                        </a:rPr>
                        <a:t>Date that will be posted on the transcript and official diploma:</a:t>
                      </a:r>
                      <a:endParaRPr sz="1400" u="none" strike="noStrike" cap="none">
                        <a:latin typeface="Aptos" panose="020B0004020202020204" pitchFamily="34" charset="0"/>
                        <a:ea typeface="Arial"/>
                        <a:cs typeface="Arial"/>
                        <a:sym typeface="Arial"/>
                      </a:endParaRPr>
                    </a:p>
                    <a:p>
                      <a:pPr marL="0" marR="0" lvl="0" indent="0" algn="ctr"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Aptos" panose="020B0004020202020204" pitchFamily="34" charset="0"/>
                          <a:ea typeface="Arial"/>
                          <a:cs typeface="Arial"/>
                          <a:sym typeface="Arial"/>
                        </a:rPr>
                        <a:t> </a:t>
                      </a:r>
                      <a:endParaRPr sz="1400" u="none" strike="noStrike" cap="none">
                        <a:latin typeface="Aptos" panose="020B0004020202020204" pitchFamily="34" charset="0"/>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accent2"/>
                    </a:solidFill>
                  </a:tcPr>
                </a:tc>
                <a:tc>
                  <a:txBody>
                    <a:bodyPr/>
                    <a:lstStyle/>
                    <a:p>
                      <a:pPr marL="0" marR="0" lvl="0" indent="0" algn="l" rtl="0">
                        <a:lnSpc>
                          <a:spcPct val="115000"/>
                        </a:lnSpc>
                        <a:spcBef>
                          <a:spcPts val="0"/>
                        </a:spcBef>
                        <a:spcAft>
                          <a:spcPts val="0"/>
                        </a:spcAft>
                        <a:buClr>
                          <a:srgbClr val="311306"/>
                        </a:buClr>
                        <a:buSzPts val="1300"/>
                        <a:buFont typeface="Georgia"/>
                        <a:buNone/>
                      </a:pPr>
                      <a:r>
                        <a:rPr lang="en-US" sz="1300" b="1" i="0" u="none" strike="noStrike" cap="none">
                          <a:solidFill>
                            <a:srgbClr val="311306"/>
                          </a:solidFill>
                          <a:latin typeface="Aptos" panose="020B0004020202020204" pitchFamily="34" charset="0"/>
                          <a:ea typeface="Arial"/>
                          <a:cs typeface="Arial"/>
                          <a:sym typeface="Arial"/>
                        </a:rPr>
                        <a:t> </a:t>
                      </a:r>
                      <a:r>
                        <a:rPr lang="en-US" sz="1100" b="1" i="0" u="none" strike="noStrike" cap="none">
                          <a:solidFill>
                            <a:schemeClr val="dk1"/>
                          </a:solidFill>
                          <a:latin typeface="Aptos" panose="020B0004020202020204" pitchFamily="34" charset="0"/>
                          <a:ea typeface="Arial"/>
                          <a:cs typeface="Arial"/>
                          <a:sym typeface="Arial"/>
                        </a:rPr>
                        <a:t>Date official diploma will be mailed to you:</a:t>
                      </a:r>
                      <a:endParaRPr sz="1100" b="1" i="0" u="none" strike="noStrike" cap="none">
                        <a:solidFill>
                          <a:schemeClr val="dk1"/>
                        </a:solidFill>
                        <a:latin typeface="Aptos" panose="020B0004020202020204" pitchFamily="34" charset="0"/>
                        <a:ea typeface="Arial"/>
                        <a:cs typeface="Arial"/>
                        <a:sym typeface="Arial"/>
                      </a:endParaRPr>
                    </a:p>
                  </a:txBody>
                  <a:tcPr marL="68575" marR="6857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38100" cap="flat" cmpd="sng" algn="ctr">
                      <a:solidFill>
                        <a:schemeClr val="lt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36175">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Fall 2024</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Aug. 12 - Oct. 4</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November 1, 2024</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January 2025</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Dec. 30, 2024</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February 2025</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extLst>
                  <a:ext uri="{0D108BD9-81ED-4DB2-BD59-A6C34878D82A}">
                    <a16:rowId xmlns:a16="http://schemas.microsoft.com/office/drawing/2014/main" val="10001"/>
                  </a:ext>
                </a:extLst>
              </a:tr>
              <a:tr h="436175">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Winter 2025</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Oct. 15 - Nov. 29</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December 20, 2024</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February 2025</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January 30, 2025</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March 2025</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extLst>
                  <a:ext uri="{0D108BD9-81ED-4DB2-BD59-A6C34878D82A}">
                    <a16:rowId xmlns:a16="http://schemas.microsoft.com/office/drawing/2014/main" val="10002"/>
                  </a:ext>
                </a:extLst>
              </a:tr>
              <a:tr h="436175">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Spring 2025</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Jan. 2 - Feb. 28</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March 21, 2025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June 2025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May 30, 2025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August 2025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CE9CC"/>
                    </a:solidFill>
                  </a:tcPr>
                </a:tc>
                <a:extLst>
                  <a:ext uri="{0D108BD9-81ED-4DB2-BD59-A6C34878D82A}">
                    <a16:rowId xmlns:a16="http://schemas.microsoft.com/office/drawing/2014/main" val="10003"/>
                  </a:ext>
                </a:extLst>
              </a:tr>
              <a:tr h="436175">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Summer 2025</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April 2 - May 30</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June 20, 2025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a:solidFill>
                            <a:srgbClr val="000000"/>
                          </a:solidFill>
                          <a:effectLst/>
                          <a:latin typeface="Aptos" panose="020B0004020202020204" pitchFamily="34" charset="0"/>
                          <a:ea typeface="Calibri" panose="020F0502020204030204" pitchFamily="34" charset="0"/>
                          <a:cs typeface="Calibri" panose="020F0502020204030204" pitchFamily="34" charset="0"/>
                        </a:rPr>
                        <a:t>September 2025</a:t>
                      </a:r>
                      <a:endParaRPr lang="en-US" sz="120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August 30, 2025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tc>
                  <a:txBody>
                    <a:bodyPr/>
                    <a:lstStyle/>
                    <a:p>
                      <a:pPr marL="0" marR="0" algn="ctr">
                        <a:lnSpc>
                          <a:spcPct val="107000"/>
                        </a:lnSpc>
                        <a:spcAft>
                          <a:spcPts val="800"/>
                        </a:spcAft>
                      </a:pPr>
                      <a:r>
                        <a:rPr lang="en-US" sz="1200" dirty="0">
                          <a:solidFill>
                            <a:srgbClr val="000000"/>
                          </a:solidFill>
                          <a:effectLst/>
                          <a:latin typeface="Aptos" panose="020B0004020202020204" pitchFamily="34" charset="0"/>
                          <a:ea typeface="Calibri" panose="020F0502020204030204" pitchFamily="34" charset="0"/>
                          <a:cs typeface="Calibri" panose="020F0502020204030204" pitchFamily="34" charset="0"/>
                        </a:rPr>
                        <a:t>October 2025</a:t>
                      </a:r>
                      <a:endParaRPr lang="en-US" sz="1200" dirty="0">
                        <a:effectLst/>
                        <a:latin typeface="Aptos" panose="020B0004020202020204" pitchFamily="34" charset="0"/>
                        <a:ea typeface="Calibri" panose="020F0502020204030204" pitchFamily="34" charset="0"/>
                        <a:cs typeface="Times New Roman" panose="02020603050405020304" pitchFamily="18" charset="0"/>
                      </a:endParaRPr>
                    </a:p>
                  </a:txBody>
                  <a:tcPr marL="73025" marR="73025" marT="0" marB="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rgbClr val="FDF4E7"/>
                    </a:solidFill>
                  </a:tcPr>
                </a:tc>
                <a:extLst>
                  <a:ext uri="{0D108BD9-81ED-4DB2-BD59-A6C34878D82A}">
                    <a16:rowId xmlns:a16="http://schemas.microsoft.com/office/drawing/2014/main" val="10004"/>
                  </a:ext>
                </a:extLst>
              </a:tr>
            </a:tbl>
          </a:graphicData>
        </a:graphic>
      </p:graphicFrame>
      <p:sp>
        <p:nvSpPr>
          <p:cNvPr id="110" name="Google Shape;110;p5"/>
          <p:cNvSpPr/>
          <p:nvPr/>
        </p:nvSpPr>
        <p:spPr>
          <a:xfrm>
            <a:off x="228600" y="290513"/>
            <a:ext cx="977900" cy="485775"/>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6"/>
          <p:cNvSpPr txBox="1">
            <a:spLocks noGrp="1"/>
          </p:cNvSpPr>
          <p:nvPr>
            <p:ph type="title"/>
          </p:nvPr>
        </p:nvSpPr>
        <p:spPr>
          <a:xfrm>
            <a:off x="1524000" y="228600"/>
            <a:ext cx="73914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dirty="0">
                <a:solidFill>
                  <a:schemeClr val="lt2"/>
                </a:solidFill>
                <a:latin typeface="Aptos" panose="020B0004020202020204" pitchFamily="34" charset="0"/>
                <a:ea typeface="Arial"/>
                <a:cs typeface="Arial"/>
                <a:sym typeface="Arial"/>
              </a:rPr>
              <a:t>Step 1: Apply to Graduate</a:t>
            </a:r>
            <a:endParaRPr b="1" dirty="0">
              <a:solidFill>
                <a:schemeClr val="lt2"/>
              </a:solidFill>
              <a:latin typeface="Aptos" panose="020B0004020202020204" pitchFamily="34" charset="0"/>
              <a:ea typeface="Arial"/>
              <a:cs typeface="Arial"/>
              <a:sym typeface="Arial"/>
            </a:endParaRPr>
          </a:p>
        </p:txBody>
      </p:sp>
      <p:sp>
        <p:nvSpPr>
          <p:cNvPr id="116" name="Google Shape;116;p6"/>
          <p:cNvSpPr txBox="1">
            <a:spLocks noGrp="1"/>
          </p:cNvSpPr>
          <p:nvPr>
            <p:ph type="body" idx="1"/>
          </p:nvPr>
        </p:nvSpPr>
        <p:spPr>
          <a:xfrm>
            <a:off x="304800" y="1091325"/>
            <a:ext cx="8610600" cy="4852200"/>
          </a:xfrm>
          <a:prstGeom prst="rect">
            <a:avLst/>
          </a:prstGeom>
          <a:noFill/>
          <a:ln>
            <a:noFill/>
          </a:ln>
        </p:spPr>
        <p:txBody>
          <a:bodyPr spcFirstLastPara="1" wrap="square" lIns="0" tIns="0" rIns="0" bIns="0" anchor="t" anchorCtr="0">
            <a:noAutofit/>
          </a:bodyPr>
          <a:lstStyle/>
          <a:p>
            <a:pPr marL="454025" lvl="0" indent="-225425" algn="l" rtl="0">
              <a:lnSpc>
                <a:spcPct val="100000"/>
              </a:lnSpc>
              <a:spcBef>
                <a:spcPts val="0"/>
              </a:spcBef>
              <a:spcAft>
                <a:spcPts val="0"/>
              </a:spcAft>
              <a:buClr>
                <a:schemeClr val="lt2"/>
              </a:buClr>
              <a:buSzPts val="1800"/>
              <a:buFont typeface="Georgia"/>
              <a:buChar char="•"/>
            </a:pPr>
            <a:r>
              <a:rPr lang="en-US" sz="1800" dirty="0">
                <a:solidFill>
                  <a:schemeClr val="lt2"/>
                </a:solidFill>
                <a:latin typeface="Aptos" panose="020B0004020202020204" pitchFamily="34" charset="0"/>
                <a:sym typeface="Arial"/>
              </a:rPr>
              <a:t>Students should contact their ADVISOR for each program and REVIEW their transcript </a:t>
            </a:r>
            <a:r>
              <a:rPr lang="en-US" sz="1800" b="1" u="sng" dirty="0">
                <a:solidFill>
                  <a:schemeClr val="lt2"/>
                </a:solidFill>
                <a:latin typeface="Aptos" panose="020B0004020202020204" pitchFamily="34" charset="0"/>
                <a:sym typeface="Arial"/>
              </a:rPr>
              <a:t>and</a:t>
            </a:r>
            <a:r>
              <a:rPr lang="en-US" sz="1800" dirty="0">
                <a:solidFill>
                  <a:schemeClr val="lt2"/>
                </a:solidFill>
                <a:latin typeface="Aptos" panose="020B0004020202020204" pitchFamily="34" charset="0"/>
                <a:sym typeface="Arial"/>
              </a:rPr>
              <a:t> Degree Works report to ensure that </a:t>
            </a:r>
            <a:r>
              <a:rPr lang="en-US" sz="1800" u="sng" dirty="0">
                <a:solidFill>
                  <a:schemeClr val="lt2"/>
                </a:solidFill>
                <a:latin typeface="Aptos" panose="020B0004020202020204" pitchFamily="34" charset="0"/>
                <a:sym typeface="Arial"/>
              </a:rPr>
              <a:t>ALL</a:t>
            </a:r>
            <a:r>
              <a:rPr lang="en-US" sz="1800" dirty="0">
                <a:solidFill>
                  <a:schemeClr val="lt2"/>
                </a:solidFill>
                <a:latin typeface="Aptos" panose="020B0004020202020204" pitchFamily="34" charset="0"/>
                <a:sym typeface="Arial"/>
              </a:rPr>
              <a:t> University Requirements surrounding the Major, Minor, and/or Concentration have been met. </a:t>
            </a:r>
            <a:endParaRPr dirty="0">
              <a:latin typeface="Aptos" panose="020B0004020202020204" pitchFamily="34" charset="0"/>
              <a:sym typeface="Arial"/>
            </a:endParaRPr>
          </a:p>
          <a:p>
            <a:pPr marL="454025" lvl="0" indent="-225425" algn="l" rtl="0">
              <a:lnSpc>
                <a:spcPct val="100000"/>
              </a:lnSpc>
              <a:spcBef>
                <a:spcPts val="240"/>
              </a:spcBef>
              <a:spcAft>
                <a:spcPts val="0"/>
              </a:spcAft>
              <a:buClr>
                <a:schemeClr val="dk1"/>
              </a:buClr>
              <a:buSzPts val="1200"/>
              <a:buFont typeface="Arial"/>
              <a:buNone/>
            </a:pPr>
            <a:endParaRPr sz="1200" dirty="0">
              <a:solidFill>
                <a:schemeClr val="lt2"/>
              </a:solidFill>
              <a:latin typeface="Aptos" panose="020B0004020202020204" pitchFamily="34" charset="0"/>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dirty="0">
                <a:solidFill>
                  <a:schemeClr val="lt2"/>
                </a:solidFill>
                <a:latin typeface="Aptos" panose="020B0004020202020204" pitchFamily="34" charset="0"/>
                <a:sym typeface="Arial"/>
              </a:rPr>
              <a:t>Students must Apply to Graduate (Earn the Degree) online through Self-Service Banner. Select “Apply to Graduate” under the student tab. Applying to Graduate is </a:t>
            </a:r>
            <a:r>
              <a:rPr lang="en-US" sz="1800" u="sng" dirty="0">
                <a:solidFill>
                  <a:schemeClr val="lt2"/>
                </a:solidFill>
                <a:latin typeface="Aptos" panose="020B0004020202020204" pitchFamily="34" charset="0"/>
                <a:sym typeface="Arial"/>
              </a:rPr>
              <a:t>NOT</a:t>
            </a:r>
            <a:r>
              <a:rPr lang="en-US" sz="1800" dirty="0">
                <a:solidFill>
                  <a:schemeClr val="lt2"/>
                </a:solidFill>
                <a:latin typeface="Aptos" panose="020B0004020202020204" pitchFamily="34" charset="0"/>
                <a:sym typeface="Arial"/>
              </a:rPr>
              <a:t> related to the Commencement Ceremony. </a:t>
            </a:r>
            <a:endParaRPr dirty="0">
              <a:latin typeface="Aptos" panose="020B0004020202020204" pitchFamily="34" charset="0"/>
              <a:sym typeface="Arial"/>
            </a:endParaRPr>
          </a:p>
          <a:p>
            <a:pPr marL="454025" lvl="0" indent="-225425" algn="l" rtl="0">
              <a:lnSpc>
                <a:spcPct val="100000"/>
              </a:lnSpc>
              <a:spcBef>
                <a:spcPts val="240"/>
              </a:spcBef>
              <a:spcAft>
                <a:spcPts val="0"/>
              </a:spcAft>
              <a:buClr>
                <a:schemeClr val="dk1"/>
              </a:buClr>
              <a:buSzPts val="1200"/>
              <a:buFont typeface="Arial"/>
              <a:buNone/>
            </a:pPr>
            <a:endParaRPr sz="1200" dirty="0">
              <a:solidFill>
                <a:schemeClr val="lt2"/>
              </a:solidFill>
              <a:latin typeface="Aptos" panose="020B0004020202020204" pitchFamily="34" charset="0"/>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dirty="0">
                <a:solidFill>
                  <a:schemeClr val="lt2"/>
                </a:solidFill>
                <a:latin typeface="Aptos" panose="020B0004020202020204" pitchFamily="34" charset="0"/>
                <a:sym typeface="Arial"/>
              </a:rPr>
              <a:t>After the application is submitted, students will receive email confirmation to their Rowan Student email address. This email includes instructions for Commencement.</a:t>
            </a:r>
            <a:endParaRPr dirty="0">
              <a:latin typeface="Aptos" panose="020B0004020202020204" pitchFamily="34" charset="0"/>
              <a:sym typeface="Arial"/>
            </a:endParaRPr>
          </a:p>
          <a:p>
            <a:pPr marL="454025" lvl="0" indent="-149225" algn="l" rtl="0">
              <a:lnSpc>
                <a:spcPct val="100000"/>
              </a:lnSpc>
              <a:spcBef>
                <a:spcPts val="240"/>
              </a:spcBef>
              <a:spcAft>
                <a:spcPts val="0"/>
              </a:spcAft>
              <a:buClr>
                <a:schemeClr val="dk1"/>
              </a:buClr>
              <a:buSzPts val="1200"/>
              <a:buFont typeface="Arial"/>
              <a:buNone/>
            </a:pPr>
            <a:endParaRPr sz="1200" dirty="0">
              <a:solidFill>
                <a:schemeClr val="lt2"/>
              </a:solidFill>
              <a:latin typeface="Aptos" panose="020B0004020202020204" pitchFamily="34" charset="0"/>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dirty="0">
                <a:solidFill>
                  <a:schemeClr val="lt2"/>
                </a:solidFill>
                <a:latin typeface="Aptos" panose="020B0004020202020204" pitchFamily="34" charset="0"/>
                <a:sym typeface="Arial"/>
              </a:rPr>
              <a:t>All Graduation information will be sent to students’ Rowan email addresses </a:t>
            </a:r>
            <a:r>
              <a:rPr lang="en-US" sz="1800" u="sng" dirty="0">
                <a:solidFill>
                  <a:schemeClr val="lt2"/>
                </a:solidFill>
                <a:latin typeface="Aptos" panose="020B0004020202020204" pitchFamily="34" charset="0"/>
                <a:sym typeface="Arial"/>
              </a:rPr>
              <a:t>only</a:t>
            </a:r>
            <a:r>
              <a:rPr lang="en-US" sz="1800" dirty="0">
                <a:solidFill>
                  <a:schemeClr val="lt2"/>
                </a:solidFill>
                <a:latin typeface="Aptos" panose="020B0004020202020204" pitchFamily="34" charset="0"/>
                <a:sym typeface="Arial"/>
              </a:rPr>
              <a:t>. Please check often, through the receipt of your Diploma in the mail. </a:t>
            </a:r>
            <a:endParaRPr sz="1800" dirty="0">
              <a:solidFill>
                <a:schemeClr val="lt2"/>
              </a:solidFill>
              <a:latin typeface="Aptos" panose="020B0004020202020204" pitchFamily="34" charset="0"/>
              <a:sym typeface="Arial"/>
            </a:endParaRPr>
          </a:p>
          <a:p>
            <a:pPr marL="454025" lvl="0" indent="-149225" algn="l" rtl="0">
              <a:lnSpc>
                <a:spcPct val="100000"/>
              </a:lnSpc>
              <a:spcBef>
                <a:spcPts val="240"/>
              </a:spcBef>
              <a:spcAft>
                <a:spcPts val="0"/>
              </a:spcAft>
              <a:buClr>
                <a:schemeClr val="dk1"/>
              </a:buClr>
              <a:buSzPts val="1200"/>
              <a:buFont typeface="Arial"/>
              <a:buNone/>
            </a:pPr>
            <a:endParaRPr sz="1200" dirty="0">
              <a:solidFill>
                <a:schemeClr val="lt2"/>
              </a:solidFill>
              <a:latin typeface="Aptos" panose="020B0004020202020204" pitchFamily="34" charset="0"/>
              <a:sym typeface="Arial"/>
            </a:endParaRPr>
          </a:p>
          <a:p>
            <a:pPr marL="454025" lvl="0" indent="-225425" algn="l" rtl="0">
              <a:lnSpc>
                <a:spcPct val="100000"/>
              </a:lnSpc>
              <a:spcBef>
                <a:spcPts val="360"/>
              </a:spcBef>
              <a:spcAft>
                <a:spcPts val="0"/>
              </a:spcAft>
              <a:buClr>
                <a:schemeClr val="lt2"/>
              </a:buClr>
              <a:buSzPts val="1800"/>
              <a:buFont typeface="Arial"/>
              <a:buChar char="•"/>
            </a:pPr>
            <a:r>
              <a:rPr lang="en-US" sz="1800" dirty="0">
                <a:solidFill>
                  <a:schemeClr val="lt2"/>
                </a:solidFill>
                <a:latin typeface="Aptos" panose="020B0004020202020204" pitchFamily="34" charset="0"/>
                <a:sym typeface="Arial"/>
              </a:rPr>
              <a:t>Students can verify the information on their application at any time. Select “View Pending Graduation Application” on Self-Service Banner. </a:t>
            </a:r>
            <a:endParaRPr dirty="0">
              <a:latin typeface="Aptos" panose="020B0004020202020204" pitchFamily="34" charset="0"/>
              <a:sym typeface="Arial"/>
            </a:endParaRPr>
          </a:p>
        </p:txBody>
      </p:sp>
      <p:sp>
        <p:nvSpPr>
          <p:cNvPr id="117" name="Google Shape;117;p6"/>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
        <p:nvSpPr>
          <p:cNvPr id="118" name="Google Shape;118;p6"/>
          <p:cNvSpPr/>
          <p:nvPr/>
        </p:nvSpPr>
        <p:spPr>
          <a:xfrm>
            <a:off x="228600" y="290513"/>
            <a:ext cx="977900" cy="485775"/>
          </a:xfrm>
          <a:prstGeom prst="rightArrow">
            <a:avLst>
              <a:gd name="adj1" fmla="val 50000"/>
              <a:gd name="adj2" fmla="val 50000"/>
            </a:avLst>
          </a:prstGeom>
          <a:solidFill>
            <a:schemeClr val="accent2"/>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7"/>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dirty="0">
                <a:solidFill>
                  <a:schemeClr val="lt2"/>
                </a:solidFill>
                <a:highlight>
                  <a:schemeClr val="accent5"/>
                </a:highlight>
                <a:latin typeface="Aptos" panose="020B0004020202020204" pitchFamily="34" charset="0"/>
                <a:ea typeface="Arial"/>
                <a:cs typeface="Arial"/>
                <a:sym typeface="Arial"/>
              </a:rPr>
              <a:t>Did I Apply to Graduate?</a:t>
            </a:r>
            <a:endParaRPr b="1" dirty="0">
              <a:solidFill>
                <a:schemeClr val="lt2"/>
              </a:solidFill>
              <a:highlight>
                <a:schemeClr val="accent5"/>
              </a:highlight>
              <a:latin typeface="Aptos" panose="020B0004020202020204" pitchFamily="34" charset="0"/>
              <a:ea typeface="Arial"/>
              <a:cs typeface="Arial"/>
              <a:sym typeface="Arial"/>
            </a:endParaRPr>
          </a:p>
        </p:txBody>
      </p:sp>
      <p:sp>
        <p:nvSpPr>
          <p:cNvPr id="124" name="Google Shape;124;p7"/>
          <p:cNvSpPr txBox="1">
            <a:spLocks noGrp="1"/>
          </p:cNvSpPr>
          <p:nvPr>
            <p:ph type="body" idx="1"/>
          </p:nvPr>
        </p:nvSpPr>
        <p:spPr>
          <a:xfrm>
            <a:off x="304800" y="990600"/>
            <a:ext cx="8610600" cy="4724400"/>
          </a:xfrm>
          <a:prstGeom prst="rect">
            <a:avLst/>
          </a:prstGeom>
          <a:noFill/>
          <a:ln>
            <a:noFill/>
          </a:ln>
        </p:spPr>
        <p:txBody>
          <a:bodyPr spcFirstLastPara="1" wrap="square" lIns="0" tIns="0" rIns="0" bIns="0" anchor="t" anchorCtr="0">
            <a:noAutofit/>
          </a:bodyPr>
          <a:lstStyle/>
          <a:p>
            <a:pPr marL="457200" lvl="0" indent="0" algn="l" rtl="0">
              <a:lnSpc>
                <a:spcPct val="100000"/>
              </a:lnSpc>
              <a:spcBef>
                <a:spcPts val="0"/>
              </a:spcBef>
              <a:spcAft>
                <a:spcPts val="0"/>
              </a:spcAft>
              <a:buSzPts val="1800"/>
              <a:buNone/>
            </a:pPr>
            <a:r>
              <a:rPr lang="en-US" sz="3000" dirty="0">
                <a:solidFill>
                  <a:schemeClr val="lt2"/>
                </a:solidFill>
                <a:latin typeface="Aptos" panose="020B0004020202020204" pitchFamily="34" charset="0"/>
                <a:sym typeface="Arial"/>
              </a:rPr>
              <a:t>You can view the Graduation Application and details that you submitted through SSB.</a:t>
            </a:r>
            <a:endParaRPr sz="3000" dirty="0">
              <a:latin typeface="Aptos" panose="020B0004020202020204" pitchFamily="34" charset="0"/>
              <a:sym typeface="Arial"/>
            </a:endParaRPr>
          </a:p>
          <a:p>
            <a:pPr marL="225425" lvl="0" indent="-22225" algn="l" rtl="0">
              <a:lnSpc>
                <a:spcPct val="100000"/>
              </a:lnSpc>
              <a:spcBef>
                <a:spcPts val="640"/>
              </a:spcBef>
              <a:spcAft>
                <a:spcPts val="0"/>
              </a:spcAft>
              <a:buClr>
                <a:schemeClr val="dk1"/>
              </a:buClr>
              <a:buSzPts val="3200"/>
              <a:buFont typeface="Arial"/>
              <a:buNone/>
            </a:pPr>
            <a:endParaRPr sz="3000" dirty="0">
              <a:latin typeface="Aptos" panose="020B0004020202020204" pitchFamily="34" charset="0"/>
              <a:sym typeface="Arial"/>
            </a:endParaRPr>
          </a:p>
          <a:p>
            <a:pPr marL="457200" lvl="0" indent="0" algn="l" rtl="0">
              <a:lnSpc>
                <a:spcPct val="100000"/>
              </a:lnSpc>
              <a:spcBef>
                <a:spcPts val="640"/>
              </a:spcBef>
              <a:spcAft>
                <a:spcPts val="0"/>
              </a:spcAft>
              <a:buSzPts val="1800"/>
              <a:buNone/>
            </a:pPr>
            <a:r>
              <a:rPr lang="en-US" sz="3000" dirty="0">
                <a:solidFill>
                  <a:schemeClr val="lt2"/>
                </a:solidFill>
                <a:latin typeface="Aptos" panose="020B0004020202020204" pitchFamily="34" charset="0"/>
                <a:sym typeface="Arial"/>
              </a:rPr>
              <a:t>Review:</a:t>
            </a:r>
            <a:endParaRPr sz="3000" dirty="0">
              <a:latin typeface="Aptos" panose="020B0004020202020204" pitchFamily="34" charset="0"/>
              <a:sym typeface="Arial"/>
            </a:endParaRPr>
          </a:p>
          <a:p>
            <a:pPr marL="1139825" lvl="0" indent="-212725" algn="l" rtl="0">
              <a:lnSpc>
                <a:spcPct val="100000"/>
              </a:lnSpc>
              <a:spcBef>
                <a:spcPts val="640"/>
              </a:spcBef>
              <a:spcAft>
                <a:spcPts val="0"/>
              </a:spcAft>
              <a:buClr>
                <a:schemeClr val="lt2"/>
              </a:buClr>
              <a:buSzPts val="3000"/>
              <a:buFont typeface="Arial"/>
              <a:buChar char="⮚"/>
            </a:pPr>
            <a:r>
              <a:rPr lang="en-US" sz="3000" dirty="0">
                <a:solidFill>
                  <a:schemeClr val="lt2"/>
                </a:solidFill>
                <a:latin typeface="Aptos" panose="020B0004020202020204" pitchFamily="34" charset="0"/>
                <a:sym typeface="Arial"/>
              </a:rPr>
              <a:t> Name preference</a:t>
            </a:r>
            <a:endParaRPr sz="3000" dirty="0">
              <a:latin typeface="Aptos" panose="020B0004020202020204" pitchFamily="34" charset="0"/>
              <a:sym typeface="Arial"/>
            </a:endParaRPr>
          </a:p>
          <a:p>
            <a:pPr marL="1139825" lvl="0" indent="-212725" algn="l" rtl="0">
              <a:lnSpc>
                <a:spcPct val="100000"/>
              </a:lnSpc>
              <a:spcBef>
                <a:spcPts val="640"/>
              </a:spcBef>
              <a:spcAft>
                <a:spcPts val="0"/>
              </a:spcAft>
              <a:buClr>
                <a:schemeClr val="lt2"/>
              </a:buClr>
              <a:buSzPts val="3000"/>
              <a:buFont typeface="Arial"/>
              <a:buChar char="⮚"/>
            </a:pPr>
            <a:r>
              <a:rPr lang="en-US" sz="3000" dirty="0">
                <a:solidFill>
                  <a:schemeClr val="lt2"/>
                </a:solidFill>
                <a:latin typeface="Aptos" panose="020B0004020202020204" pitchFamily="34" charset="0"/>
                <a:sym typeface="Arial"/>
              </a:rPr>
              <a:t> Mailing address</a:t>
            </a:r>
            <a:endParaRPr sz="3000" dirty="0">
              <a:latin typeface="Aptos" panose="020B0004020202020204" pitchFamily="34" charset="0"/>
              <a:sym typeface="Arial"/>
            </a:endParaRPr>
          </a:p>
          <a:p>
            <a:pPr marL="1139825" lvl="0" indent="-212725" algn="l" rtl="0">
              <a:lnSpc>
                <a:spcPct val="100000"/>
              </a:lnSpc>
              <a:spcBef>
                <a:spcPts val="640"/>
              </a:spcBef>
              <a:spcAft>
                <a:spcPts val="0"/>
              </a:spcAft>
              <a:buClr>
                <a:schemeClr val="lt2"/>
              </a:buClr>
              <a:buSzPts val="3000"/>
              <a:buFont typeface="Arial"/>
              <a:buChar char="⮚"/>
            </a:pPr>
            <a:r>
              <a:rPr lang="en-US" sz="3000" dirty="0">
                <a:solidFill>
                  <a:schemeClr val="lt2"/>
                </a:solidFill>
                <a:latin typeface="Aptos" panose="020B0004020202020204" pitchFamily="34" charset="0"/>
                <a:sym typeface="Arial"/>
              </a:rPr>
              <a:t> Program</a:t>
            </a:r>
            <a:endParaRPr sz="3000" dirty="0">
              <a:latin typeface="Aptos" panose="020B0004020202020204" pitchFamily="34" charset="0"/>
              <a:sym typeface="Arial"/>
            </a:endParaRPr>
          </a:p>
          <a:p>
            <a:pPr marL="0" lvl="0" indent="0" algn="l" rtl="0">
              <a:lnSpc>
                <a:spcPct val="100000"/>
              </a:lnSpc>
              <a:spcBef>
                <a:spcPts val="640"/>
              </a:spcBef>
              <a:spcAft>
                <a:spcPts val="0"/>
              </a:spcAft>
              <a:buClr>
                <a:schemeClr val="dk1"/>
              </a:buClr>
              <a:buSzPts val="3200"/>
              <a:buFont typeface="Arial"/>
              <a:buNone/>
            </a:pPr>
            <a:endParaRPr dirty="0"/>
          </a:p>
        </p:txBody>
      </p:sp>
      <p:sp>
        <p:nvSpPr>
          <p:cNvPr id="125" name="Google Shape;125;p7"/>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www.rowan.edu/commencement</a:t>
            </a:r>
            <a:endParaRPr/>
          </a:p>
        </p:txBody>
      </p:sp>
      <p:pic>
        <p:nvPicPr>
          <p:cNvPr id="126" name="Google Shape;126;p7"/>
          <p:cNvPicPr preferRelativeResize="0"/>
          <p:nvPr/>
        </p:nvPicPr>
        <p:blipFill rotWithShape="1">
          <a:blip r:embed="rId3">
            <a:alphaModFix/>
          </a:blip>
          <a:srcRect/>
          <a:stretch/>
        </p:blipFill>
        <p:spPr>
          <a:xfrm>
            <a:off x="4838725" y="1964578"/>
            <a:ext cx="4000475" cy="4021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8"/>
          <p:cNvSpPr txBox="1">
            <a:spLocks noGrp="1"/>
          </p:cNvSpPr>
          <p:nvPr>
            <p:ph type="title"/>
          </p:nvPr>
        </p:nvSpPr>
        <p:spPr>
          <a:xfrm>
            <a:off x="304800" y="228600"/>
            <a:ext cx="8610600" cy="12192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sz="3200" b="1" dirty="0">
                <a:solidFill>
                  <a:schemeClr val="lt2"/>
                </a:solidFill>
                <a:latin typeface="Aptos" panose="020B0004020202020204" pitchFamily="34" charset="0"/>
                <a:ea typeface="Arial"/>
                <a:cs typeface="Arial"/>
                <a:sym typeface="Arial"/>
              </a:rPr>
              <a:t>RU Completing an Internship/Clinical Practice/Final Project/Thesis/Dissertation?</a:t>
            </a:r>
            <a:endParaRPr sz="3400" b="1" dirty="0">
              <a:solidFill>
                <a:schemeClr val="lt2"/>
              </a:solidFill>
              <a:latin typeface="Aptos" panose="020B0004020202020204" pitchFamily="34" charset="0"/>
              <a:ea typeface="Arial"/>
              <a:cs typeface="Arial"/>
              <a:sym typeface="Arial"/>
            </a:endParaRPr>
          </a:p>
        </p:txBody>
      </p:sp>
      <p:sp>
        <p:nvSpPr>
          <p:cNvPr id="132" name="Google Shape;132;p8"/>
          <p:cNvSpPr txBox="1">
            <a:spLocks noGrp="1"/>
          </p:cNvSpPr>
          <p:nvPr>
            <p:ph type="body" idx="1"/>
          </p:nvPr>
        </p:nvSpPr>
        <p:spPr>
          <a:xfrm>
            <a:off x="304800" y="1363575"/>
            <a:ext cx="8610600" cy="4503900"/>
          </a:xfrm>
          <a:prstGeom prst="rect">
            <a:avLst/>
          </a:prstGeom>
          <a:noFill/>
          <a:ln>
            <a:noFill/>
          </a:ln>
        </p:spPr>
        <p:txBody>
          <a:bodyPr spcFirstLastPara="1" wrap="square" lIns="0" tIns="0" rIns="0" bIns="0" anchor="t" anchorCtr="0">
            <a:noAutofit/>
          </a:bodyPr>
          <a:lstStyle/>
          <a:p>
            <a:pPr marL="225425" lvl="0" indent="-219075" algn="l" rtl="0">
              <a:lnSpc>
                <a:spcPct val="100000"/>
              </a:lnSpc>
              <a:spcBef>
                <a:spcPts val="0"/>
              </a:spcBef>
              <a:spcAft>
                <a:spcPts val="0"/>
              </a:spcAft>
              <a:buClr>
                <a:schemeClr val="lt2"/>
              </a:buClr>
              <a:buSzPts val="2300"/>
              <a:buFont typeface="Arial"/>
              <a:buChar char="•"/>
            </a:pPr>
            <a:r>
              <a:rPr lang="en-US" sz="2300" dirty="0">
                <a:solidFill>
                  <a:schemeClr val="lt2"/>
                </a:solidFill>
                <a:latin typeface="Aptos" panose="020B0004020202020204" pitchFamily="34" charset="0"/>
                <a:sym typeface="Arial"/>
              </a:rPr>
              <a:t>If students receive an incomplete grade, the final graduation review cannot occur until the IN grade is replaced.</a:t>
            </a:r>
            <a:br>
              <a:rPr lang="en-US" sz="2300" dirty="0">
                <a:solidFill>
                  <a:schemeClr val="lt2"/>
                </a:solidFill>
                <a:latin typeface="Aptos" panose="020B0004020202020204" pitchFamily="34" charset="0"/>
                <a:sym typeface="Arial"/>
              </a:rPr>
            </a:br>
            <a:endParaRPr sz="1200" dirty="0">
              <a:latin typeface="Aptos" panose="020B0004020202020204" pitchFamily="34" charset="0"/>
              <a:sym typeface="Arial"/>
            </a:endParaRPr>
          </a:p>
          <a:p>
            <a:pPr marL="225425" lvl="0" indent="-219075" algn="l" rtl="0">
              <a:lnSpc>
                <a:spcPct val="100000"/>
              </a:lnSpc>
              <a:spcBef>
                <a:spcPts val="480"/>
              </a:spcBef>
              <a:spcAft>
                <a:spcPts val="0"/>
              </a:spcAft>
              <a:buClr>
                <a:schemeClr val="lt2"/>
              </a:buClr>
              <a:buSzPts val="2300"/>
              <a:buFont typeface="Arial"/>
              <a:buChar char="•"/>
            </a:pPr>
            <a:r>
              <a:rPr lang="en-US" sz="2300" b="1" u="sng" dirty="0">
                <a:solidFill>
                  <a:schemeClr val="lt2"/>
                </a:solidFill>
                <a:latin typeface="Aptos" panose="020B0004020202020204" pitchFamily="34" charset="0"/>
                <a:sym typeface="Arial"/>
              </a:rPr>
              <a:t>Important!</a:t>
            </a:r>
            <a:r>
              <a:rPr lang="en-US" sz="2300" dirty="0">
                <a:solidFill>
                  <a:schemeClr val="lt2"/>
                </a:solidFill>
                <a:latin typeface="Aptos" panose="020B0004020202020204" pitchFamily="34" charset="0"/>
                <a:sym typeface="Arial"/>
              </a:rPr>
              <a:t> IN grades must be replaced within the deadline of the term of the graduation application. If the IN grade is replaced </a:t>
            </a:r>
            <a:r>
              <a:rPr lang="en-US" sz="2300" i="1" dirty="0">
                <a:solidFill>
                  <a:schemeClr val="lt2"/>
                </a:solidFill>
                <a:latin typeface="Aptos" panose="020B0004020202020204" pitchFamily="34" charset="0"/>
                <a:sym typeface="Arial"/>
              </a:rPr>
              <a:t>after</a:t>
            </a:r>
            <a:r>
              <a:rPr lang="en-US" sz="2300" dirty="0">
                <a:solidFill>
                  <a:schemeClr val="lt2"/>
                </a:solidFill>
                <a:latin typeface="Aptos" panose="020B0004020202020204" pitchFamily="34" charset="0"/>
                <a:sym typeface="Arial"/>
              </a:rPr>
              <a:t> the deadline, the application will be denied, and the STUDENT will need to RE-APPLY. (no added charge)</a:t>
            </a:r>
            <a:endParaRPr sz="2300" dirty="0">
              <a:solidFill>
                <a:schemeClr val="lt2"/>
              </a:solidFill>
              <a:latin typeface="Aptos" panose="020B0004020202020204" pitchFamily="34" charset="0"/>
              <a:sym typeface="Arial"/>
            </a:endParaRPr>
          </a:p>
          <a:p>
            <a:pPr marL="457200" lvl="0" indent="0" algn="l" rtl="0">
              <a:lnSpc>
                <a:spcPct val="100000"/>
              </a:lnSpc>
              <a:spcBef>
                <a:spcPts val="480"/>
              </a:spcBef>
              <a:spcAft>
                <a:spcPts val="0"/>
              </a:spcAft>
              <a:buSzPts val="1800"/>
              <a:buNone/>
            </a:pPr>
            <a:endParaRPr sz="1100" dirty="0">
              <a:solidFill>
                <a:schemeClr val="lt2"/>
              </a:solidFill>
              <a:latin typeface="Aptos" panose="020B0004020202020204" pitchFamily="34" charset="0"/>
              <a:sym typeface="Arial"/>
            </a:endParaRPr>
          </a:p>
          <a:p>
            <a:pPr marL="225425" lvl="0" indent="-219075" algn="l" rtl="0">
              <a:lnSpc>
                <a:spcPct val="100000"/>
              </a:lnSpc>
              <a:spcBef>
                <a:spcPts val="480"/>
              </a:spcBef>
              <a:spcAft>
                <a:spcPts val="0"/>
              </a:spcAft>
              <a:buClr>
                <a:schemeClr val="lt2"/>
              </a:buClr>
              <a:buSzPts val="2300"/>
              <a:buFont typeface="Arial"/>
              <a:buChar char="•"/>
            </a:pPr>
            <a:r>
              <a:rPr lang="en-US" sz="2300" b="1" i="1" u="sng" dirty="0">
                <a:solidFill>
                  <a:schemeClr val="lt2"/>
                </a:solidFill>
                <a:latin typeface="Aptos" panose="020B0004020202020204" pitchFamily="34" charset="0"/>
                <a:sym typeface="Arial"/>
              </a:rPr>
              <a:t>Example</a:t>
            </a:r>
            <a:r>
              <a:rPr lang="en-US" sz="2300" dirty="0">
                <a:solidFill>
                  <a:schemeClr val="lt2"/>
                </a:solidFill>
                <a:latin typeface="Aptos" panose="020B0004020202020204" pitchFamily="34" charset="0"/>
                <a:sym typeface="Arial"/>
              </a:rPr>
              <a:t> – Student applied for May conferral and has an IN. If the grade is replaced </a:t>
            </a:r>
            <a:r>
              <a:rPr lang="en-US" sz="2300" b="1" dirty="0">
                <a:solidFill>
                  <a:schemeClr val="lt2"/>
                </a:solidFill>
                <a:latin typeface="Aptos" panose="020B0004020202020204" pitchFamily="34" charset="0"/>
                <a:sym typeface="Arial"/>
              </a:rPr>
              <a:t>by</a:t>
            </a:r>
            <a:r>
              <a:rPr lang="en-US" sz="2300" dirty="0">
                <a:solidFill>
                  <a:schemeClr val="lt2"/>
                </a:solidFill>
                <a:latin typeface="Aptos" panose="020B0004020202020204" pitchFamily="34" charset="0"/>
                <a:sym typeface="Arial"/>
              </a:rPr>
              <a:t> June 30</a:t>
            </a:r>
            <a:r>
              <a:rPr lang="en-US" sz="2300" baseline="30000" dirty="0">
                <a:solidFill>
                  <a:schemeClr val="lt2"/>
                </a:solidFill>
                <a:latin typeface="Aptos" panose="020B0004020202020204" pitchFamily="34" charset="0"/>
                <a:sym typeface="Arial"/>
              </a:rPr>
              <a:t>th</a:t>
            </a:r>
            <a:r>
              <a:rPr lang="en-US" sz="2300" dirty="0">
                <a:solidFill>
                  <a:schemeClr val="lt2"/>
                </a:solidFill>
                <a:latin typeface="Aptos" panose="020B0004020202020204" pitchFamily="34" charset="0"/>
                <a:sym typeface="Arial"/>
              </a:rPr>
              <a:t>, and all other University requirements are met, the conferral date will remain May 30</a:t>
            </a:r>
            <a:r>
              <a:rPr lang="en-US" sz="2300" baseline="30000" dirty="0">
                <a:solidFill>
                  <a:schemeClr val="lt2"/>
                </a:solidFill>
                <a:latin typeface="Aptos" panose="020B0004020202020204" pitchFamily="34" charset="0"/>
                <a:sym typeface="Arial"/>
              </a:rPr>
              <a:t>th</a:t>
            </a:r>
            <a:r>
              <a:rPr lang="en-US" sz="2300" dirty="0">
                <a:solidFill>
                  <a:schemeClr val="lt2"/>
                </a:solidFill>
                <a:latin typeface="Aptos" panose="020B0004020202020204" pitchFamily="34" charset="0"/>
                <a:sym typeface="Arial"/>
              </a:rPr>
              <a:t>.  If the IN grade is replaced </a:t>
            </a:r>
            <a:r>
              <a:rPr lang="en-US" sz="2300" b="1" dirty="0">
                <a:solidFill>
                  <a:schemeClr val="lt2"/>
                </a:solidFill>
                <a:latin typeface="Aptos" panose="020B0004020202020204" pitchFamily="34" charset="0"/>
                <a:sym typeface="Arial"/>
              </a:rPr>
              <a:t>after</a:t>
            </a:r>
            <a:r>
              <a:rPr lang="en-US" sz="2300" dirty="0">
                <a:solidFill>
                  <a:schemeClr val="lt2"/>
                </a:solidFill>
                <a:latin typeface="Aptos" panose="020B0004020202020204" pitchFamily="34" charset="0"/>
                <a:sym typeface="Arial"/>
              </a:rPr>
              <a:t> June 30</a:t>
            </a:r>
            <a:r>
              <a:rPr lang="en-US" sz="2300" baseline="30000" dirty="0">
                <a:solidFill>
                  <a:schemeClr val="lt2"/>
                </a:solidFill>
                <a:latin typeface="Aptos" panose="020B0004020202020204" pitchFamily="34" charset="0"/>
                <a:sym typeface="Arial"/>
              </a:rPr>
              <a:t>th</a:t>
            </a:r>
            <a:r>
              <a:rPr lang="en-US" sz="2300" dirty="0">
                <a:solidFill>
                  <a:schemeClr val="lt2"/>
                </a:solidFill>
                <a:latin typeface="Aptos" panose="020B0004020202020204" pitchFamily="34" charset="0"/>
                <a:sym typeface="Arial"/>
              </a:rPr>
              <a:t>, the conferral date will be August after a new application is submitted. </a:t>
            </a:r>
            <a:endParaRPr sz="3100" dirty="0">
              <a:latin typeface="Aptos" panose="020B0004020202020204" pitchFamily="34" charset="0"/>
              <a:sym typeface="Arial"/>
            </a:endParaRPr>
          </a:p>
        </p:txBody>
      </p:sp>
      <p:sp>
        <p:nvSpPr>
          <p:cNvPr id="133" name="Google Shape;133;p8"/>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9"/>
          <p:cNvSpPr txBox="1">
            <a:spLocks noGrp="1"/>
          </p:cNvSpPr>
          <p:nvPr>
            <p:ph type="title"/>
          </p:nvPr>
        </p:nvSpPr>
        <p:spPr>
          <a:xfrm>
            <a:off x="304800" y="228600"/>
            <a:ext cx="8610600" cy="6096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r>
              <a:rPr lang="en-US" b="1" dirty="0">
                <a:solidFill>
                  <a:schemeClr val="lt2"/>
                </a:solidFill>
                <a:highlight>
                  <a:schemeClr val="lt1"/>
                </a:highlight>
                <a:latin typeface="Aptos" panose="020B0004020202020204" pitchFamily="34" charset="0"/>
                <a:ea typeface="Arial"/>
                <a:cs typeface="Arial"/>
                <a:sym typeface="Arial"/>
              </a:rPr>
              <a:t>University Honors</a:t>
            </a:r>
            <a:endParaRPr b="1" dirty="0">
              <a:solidFill>
                <a:schemeClr val="lt2"/>
              </a:solidFill>
              <a:highlight>
                <a:schemeClr val="lt1"/>
              </a:highlight>
              <a:latin typeface="Aptos" panose="020B0004020202020204" pitchFamily="34" charset="0"/>
              <a:ea typeface="Arial"/>
              <a:cs typeface="Arial"/>
              <a:sym typeface="Arial"/>
            </a:endParaRPr>
          </a:p>
        </p:txBody>
      </p:sp>
      <p:sp>
        <p:nvSpPr>
          <p:cNvPr id="139" name="Google Shape;139;p9"/>
          <p:cNvSpPr txBox="1">
            <a:spLocks noGrp="1"/>
          </p:cNvSpPr>
          <p:nvPr>
            <p:ph type="body" idx="1"/>
          </p:nvPr>
        </p:nvSpPr>
        <p:spPr>
          <a:xfrm>
            <a:off x="304800" y="990600"/>
            <a:ext cx="8610600" cy="4876800"/>
          </a:xfrm>
          <a:prstGeom prst="rect">
            <a:avLst/>
          </a:prstGeom>
          <a:noFill/>
          <a:ln>
            <a:noFill/>
          </a:ln>
        </p:spPr>
        <p:txBody>
          <a:bodyPr spcFirstLastPara="1" wrap="square" lIns="0" tIns="0" rIns="0" bIns="0" anchor="t" anchorCtr="0">
            <a:noAutofit/>
          </a:bodyPr>
          <a:lstStyle/>
          <a:p>
            <a:pPr marL="682625" lvl="0" indent="-225425" algn="l" rtl="0">
              <a:lnSpc>
                <a:spcPct val="100000"/>
              </a:lnSpc>
              <a:spcBef>
                <a:spcPts val="0"/>
              </a:spcBef>
              <a:spcAft>
                <a:spcPts val="0"/>
              </a:spcAft>
              <a:buClr>
                <a:schemeClr val="lt2"/>
              </a:buClr>
              <a:buSzPts val="3000"/>
              <a:buFont typeface="Georgia"/>
              <a:buNone/>
            </a:pPr>
            <a:r>
              <a:rPr lang="en-US" sz="3000" dirty="0">
                <a:solidFill>
                  <a:schemeClr val="lt2"/>
                </a:solidFill>
                <a:latin typeface="Aptos" panose="020B0004020202020204" pitchFamily="34" charset="0"/>
                <a:sym typeface="Arial"/>
              </a:rPr>
              <a:t>3.450 – 3.649 Cum Laude</a:t>
            </a:r>
            <a:endParaRPr dirty="0">
              <a:latin typeface="Aptos" panose="020B0004020202020204" pitchFamily="34" charset="0"/>
              <a:sym typeface="Arial"/>
            </a:endParaRPr>
          </a:p>
          <a:p>
            <a:pPr marL="682625" lvl="0" indent="-225425" algn="l" rtl="0">
              <a:lnSpc>
                <a:spcPct val="100000"/>
              </a:lnSpc>
              <a:spcBef>
                <a:spcPts val="600"/>
              </a:spcBef>
              <a:spcAft>
                <a:spcPts val="0"/>
              </a:spcAft>
              <a:buClr>
                <a:schemeClr val="lt2"/>
              </a:buClr>
              <a:buSzPts val="3000"/>
              <a:buFont typeface="Georgia"/>
              <a:buNone/>
            </a:pPr>
            <a:r>
              <a:rPr lang="en-US" sz="3000" dirty="0">
                <a:solidFill>
                  <a:schemeClr val="lt2"/>
                </a:solidFill>
                <a:latin typeface="Aptos" panose="020B0004020202020204" pitchFamily="34" charset="0"/>
                <a:sym typeface="Arial"/>
              </a:rPr>
              <a:t>3.650 – 3.849 Magna Cum Laude</a:t>
            </a:r>
            <a:endParaRPr dirty="0">
              <a:latin typeface="Aptos" panose="020B0004020202020204" pitchFamily="34" charset="0"/>
              <a:sym typeface="Arial"/>
            </a:endParaRPr>
          </a:p>
          <a:p>
            <a:pPr marL="682625" lvl="0" indent="-225425" algn="l" rtl="0">
              <a:lnSpc>
                <a:spcPct val="100000"/>
              </a:lnSpc>
              <a:spcBef>
                <a:spcPts val="600"/>
              </a:spcBef>
              <a:spcAft>
                <a:spcPts val="0"/>
              </a:spcAft>
              <a:buClr>
                <a:schemeClr val="lt2"/>
              </a:buClr>
              <a:buSzPts val="3000"/>
              <a:buFont typeface="Georgia"/>
              <a:buNone/>
            </a:pPr>
            <a:r>
              <a:rPr lang="en-US" sz="3000" dirty="0">
                <a:solidFill>
                  <a:schemeClr val="lt2"/>
                </a:solidFill>
                <a:latin typeface="Aptos" panose="020B0004020202020204" pitchFamily="34" charset="0"/>
                <a:sym typeface="Arial"/>
              </a:rPr>
              <a:t>3.850 – 4.000 Summa Cum Laude</a:t>
            </a:r>
            <a:endParaRPr sz="1200" dirty="0">
              <a:latin typeface="Aptos" panose="020B0004020202020204" pitchFamily="34" charset="0"/>
              <a:sym typeface="Arial"/>
            </a:endParaRPr>
          </a:p>
          <a:p>
            <a:pPr marL="682625" lvl="0" indent="-149225" algn="l" rtl="0">
              <a:lnSpc>
                <a:spcPct val="100000"/>
              </a:lnSpc>
              <a:spcBef>
                <a:spcPts val="240"/>
              </a:spcBef>
              <a:spcAft>
                <a:spcPts val="0"/>
              </a:spcAft>
              <a:buClr>
                <a:schemeClr val="dk1"/>
              </a:buClr>
              <a:buSzPts val="1200"/>
              <a:buFont typeface="Arial"/>
              <a:buNone/>
            </a:pPr>
            <a:endParaRPr sz="2000" dirty="0">
              <a:latin typeface="Aptos" panose="020B0004020202020204" pitchFamily="34" charset="0"/>
              <a:sym typeface="Arial"/>
            </a:endParaRPr>
          </a:p>
          <a:p>
            <a:pPr marL="682625" lvl="0" indent="-225425" algn="l" rtl="0">
              <a:lnSpc>
                <a:spcPct val="100000"/>
              </a:lnSpc>
              <a:spcBef>
                <a:spcPts val="460"/>
              </a:spcBef>
              <a:spcAft>
                <a:spcPts val="0"/>
              </a:spcAft>
              <a:buClr>
                <a:schemeClr val="lt2"/>
              </a:buClr>
              <a:buSzPts val="2300"/>
              <a:buFont typeface="Arial"/>
              <a:buChar char="•"/>
            </a:pPr>
            <a:r>
              <a:rPr lang="en-US" sz="2300" dirty="0">
                <a:solidFill>
                  <a:schemeClr val="lt2"/>
                </a:solidFill>
                <a:latin typeface="Aptos" panose="020B0004020202020204" pitchFamily="34" charset="0"/>
                <a:sym typeface="Arial"/>
              </a:rPr>
              <a:t>For </a:t>
            </a:r>
            <a:r>
              <a:rPr lang="en-US" sz="2300" u="sng" dirty="0">
                <a:solidFill>
                  <a:schemeClr val="lt2"/>
                </a:solidFill>
                <a:latin typeface="Aptos" panose="020B0004020202020204" pitchFamily="34" charset="0"/>
                <a:sym typeface="Arial"/>
              </a:rPr>
              <a:t>Graduation</a:t>
            </a:r>
            <a:r>
              <a:rPr lang="en-US" sz="2300" dirty="0">
                <a:solidFill>
                  <a:schemeClr val="lt2"/>
                </a:solidFill>
                <a:latin typeface="Aptos" panose="020B0004020202020204" pitchFamily="34" charset="0"/>
                <a:sym typeface="Arial"/>
              </a:rPr>
              <a:t>, University Honors are based on students’ final cumulative GPA and will be printed on students’ Diploma and Transcript.</a:t>
            </a:r>
            <a:br>
              <a:rPr lang="en-US" sz="2300" dirty="0">
                <a:solidFill>
                  <a:schemeClr val="lt2"/>
                </a:solidFill>
                <a:latin typeface="Aptos" panose="020B0004020202020204" pitchFamily="34" charset="0"/>
                <a:sym typeface="Arial"/>
              </a:rPr>
            </a:br>
            <a:endParaRPr sz="1500" dirty="0">
              <a:latin typeface="Aptos" panose="020B0004020202020204" pitchFamily="34" charset="0"/>
              <a:sym typeface="Arial"/>
            </a:endParaRPr>
          </a:p>
          <a:p>
            <a:pPr marL="682625" lvl="0" indent="-225425" algn="l" rtl="0">
              <a:lnSpc>
                <a:spcPct val="100000"/>
              </a:lnSpc>
              <a:spcBef>
                <a:spcPts val="460"/>
              </a:spcBef>
              <a:spcAft>
                <a:spcPts val="0"/>
              </a:spcAft>
              <a:buClr>
                <a:schemeClr val="lt2"/>
              </a:buClr>
              <a:buSzPts val="2300"/>
              <a:buFont typeface="Arial"/>
              <a:buChar char="•"/>
            </a:pPr>
            <a:r>
              <a:rPr lang="en-US" sz="2300" dirty="0">
                <a:solidFill>
                  <a:schemeClr val="lt2"/>
                </a:solidFill>
                <a:latin typeface="Aptos" panose="020B0004020202020204" pitchFamily="34" charset="0"/>
                <a:sym typeface="Arial"/>
              </a:rPr>
              <a:t>For </a:t>
            </a:r>
            <a:r>
              <a:rPr lang="en-US" sz="2300" u="sng" dirty="0">
                <a:solidFill>
                  <a:schemeClr val="lt2"/>
                </a:solidFill>
                <a:latin typeface="Aptos" panose="020B0004020202020204" pitchFamily="34" charset="0"/>
                <a:sym typeface="Arial"/>
              </a:rPr>
              <a:t>Commencement</a:t>
            </a:r>
            <a:r>
              <a:rPr lang="en-US" sz="2300" dirty="0">
                <a:solidFill>
                  <a:schemeClr val="lt2"/>
                </a:solidFill>
                <a:latin typeface="Aptos" panose="020B0004020202020204" pitchFamily="34" charset="0"/>
                <a:sym typeface="Arial"/>
              </a:rPr>
              <a:t>, University Honors are based on the cumulative GPA earned at the end of the Winter term, and will be noted, with a symbol, in the Commencement Program</a:t>
            </a:r>
            <a:r>
              <a:rPr lang="en-US" sz="2300" dirty="0">
                <a:solidFill>
                  <a:schemeClr val="lt2"/>
                </a:solidFill>
                <a:latin typeface="Arial"/>
                <a:ea typeface="Arial"/>
                <a:cs typeface="Arial"/>
                <a:sym typeface="Arial"/>
              </a:rPr>
              <a:t>.  </a:t>
            </a:r>
            <a:endParaRPr dirty="0">
              <a:latin typeface="Arial"/>
              <a:ea typeface="Arial"/>
              <a:cs typeface="Arial"/>
              <a:sym typeface="Arial"/>
            </a:endParaRPr>
          </a:p>
        </p:txBody>
      </p:sp>
      <p:sp>
        <p:nvSpPr>
          <p:cNvPr id="140" name="Google Shape;140;p9"/>
          <p:cNvSpPr txBox="1">
            <a:spLocks noGrp="1"/>
          </p:cNvSpPr>
          <p:nvPr>
            <p:ph type="ftr" idx="11"/>
          </p:nvPr>
        </p:nvSpPr>
        <p:spPr>
          <a:xfrm>
            <a:off x="6324600" y="6629400"/>
            <a:ext cx="2667000" cy="22860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400"/>
              <a:buNone/>
            </a:pPr>
            <a:r>
              <a:rPr lang="en-US"/>
              <a:t>www.rowan.edu/graduation</a:t>
            </a:r>
            <a:endParaRPr/>
          </a:p>
        </p:txBody>
      </p:sp>
      <p:pic>
        <p:nvPicPr>
          <p:cNvPr id="141" name="Google Shape;141;p9"/>
          <p:cNvPicPr preferRelativeResize="0"/>
          <p:nvPr/>
        </p:nvPicPr>
        <p:blipFill rotWithShape="1">
          <a:blip r:embed="rId3">
            <a:alphaModFix/>
          </a:blip>
          <a:srcRect/>
          <a:stretch/>
        </p:blipFill>
        <p:spPr>
          <a:xfrm rot="914258">
            <a:off x="6783123" y="549423"/>
            <a:ext cx="1749950" cy="1749925"/>
          </a:xfrm>
          <a:prstGeom prst="rect">
            <a:avLst/>
          </a:prstGeom>
          <a:noFill/>
          <a:ln>
            <a:noFill/>
          </a:ln>
        </p:spPr>
      </p:pic>
    </p:spTree>
  </p:cSld>
  <p:clrMapOvr>
    <a:masterClrMapping/>
  </p:clrMapOvr>
</p:sld>
</file>

<file path=ppt/theme/theme1.xml><?xml version="1.0" encoding="utf-8"?>
<a:theme xmlns:a="http://schemas.openxmlformats.org/drawingml/2006/main" name="Blank Presentation">
  <a:themeElements>
    <a:clrScheme name="">
      <a:dk1>
        <a:srgbClr val="3B1808"/>
      </a:dk1>
      <a:lt1>
        <a:srgbClr val="FFFFFF"/>
      </a:lt1>
      <a:dk2>
        <a:srgbClr val="3B1808"/>
      </a:dk2>
      <a:lt2>
        <a:srgbClr val="7F5111"/>
      </a:lt2>
      <a:accent1>
        <a:srgbClr val="FFFFFF"/>
      </a:accent1>
      <a:accent2>
        <a:srgbClr val="F7C21C"/>
      </a:accent2>
      <a:accent3>
        <a:srgbClr val="FFFFFF"/>
      </a:accent3>
      <a:accent4>
        <a:srgbClr val="311306"/>
      </a:accent4>
      <a:accent5>
        <a:srgbClr val="FFFFFF"/>
      </a:accent5>
      <a:accent6>
        <a:srgbClr val="E0B018"/>
      </a:accent6>
      <a:hlink>
        <a:srgbClr val="7F5111"/>
      </a:hlink>
      <a:folHlink>
        <a:srgbClr val="7F511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3296</TotalTime>
  <Words>3867</Words>
  <Application>Microsoft Office PowerPoint</Application>
  <PresentationFormat>On-screen Show (4:3)</PresentationFormat>
  <Paragraphs>431</Paragraphs>
  <Slides>42</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Aptos</vt:lpstr>
      <vt:lpstr>Arial</vt:lpstr>
      <vt:lpstr>Georgia</vt:lpstr>
      <vt:lpstr>Calibri</vt:lpstr>
      <vt:lpstr>Trebuchet MS</vt:lpstr>
      <vt:lpstr>Tahoma</vt:lpstr>
      <vt:lpstr>Blank Presentation</vt:lpstr>
      <vt:lpstr>Meeting Reminders:</vt:lpstr>
      <vt:lpstr> Commencement &amp; Graduation  Information Session Meeting Agenda </vt:lpstr>
      <vt:lpstr>Graduation vs. Commencement</vt:lpstr>
      <vt:lpstr>PowerPoint Presentation</vt:lpstr>
      <vt:lpstr>Step 1: Apply to Graduate</vt:lpstr>
      <vt:lpstr>Step 1: Apply to Graduate</vt:lpstr>
      <vt:lpstr>Did I Apply to Graduate?</vt:lpstr>
      <vt:lpstr>RU Completing an Internship/Clinical Practice/Final Project/Thesis/Dissertation?</vt:lpstr>
      <vt:lpstr>University Honors</vt:lpstr>
      <vt:lpstr>Diplomas</vt:lpstr>
      <vt:lpstr>PowerPoint Presentation</vt:lpstr>
      <vt:lpstr>Commencement Week</vt:lpstr>
      <vt:lpstr>PowerPoint Presentation</vt:lpstr>
      <vt:lpstr>University Ceremony &amp; Celebration Wackar Stadium, Saturday, May 10, 2025 – 10 a.m. </vt:lpstr>
      <vt:lpstr>PowerPoint Presentation</vt:lpstr>
      <vt:lpstr>What to expect at the College Ceremony</vt:lpstr>
      <vt:lpstr>Extreme Weather  </vt:lpstr>
      <vt:lpstr>PowerPoint Presentation</vt:lpstr>
      <vt:lpstr>PowerPoint Presentation</vt:lpstr>
      <vt:lpstr>Commencement Registration &amp; Ticketing  </vt:lpstr>
      <vt:lpstr>Commencement Registration &amp; Ticketing  </vt:lpstr>
      <vt:lpstr>Commencement Registration &amp; Ticketing           </vt:lpstr>
      <vt:lpstr>Commencement Registration &amp; Ticketing </vt:lpstr>
      <vt:lpstr>Commencement Registration &amp; Ticketing </vt:lpstr>
      <vt:lpstr>Commencement Registration &amp; Ticketing </vt:lpstr>
      <vt:lpstr>PowerPoint Presentation</vt:lpstr>
      <vt:lpstr>PowerPoint Presentation</vt:lpstr>
      <vt:lpstr>PowerPoint Presentation</vt:lpstr>
      <vt:lpstr>PowerPoint Presentation</vt:lpstr>
      <vt:lpstr>Commencement Registration &amp; Ticketing </vt:lpstr>
      <vt:lpstr>Commencement Registration &amp; Ticketing </vt:lpstr>
      <vt:lpstr>Guest Tickets  </vt:lpstr>
      <vt:lpstr>Photography</vt:lpstr>
      <vt:lpstr>Safety &amp; Security:  Footwear Policy </vt:lpstr>
      <vt:lpstr>Safety &amp; Security: Clear Bag Policy</vt:lpstr>
      <vt:lpstr>Accessibility Accommodations  </vt:lpstr>
      <vt:lpstr>Rowan University Regalia</vt:lpstr>
      <vt:lpstr>PowerPoint Presentation</vt:lpstr>
      <vt:lpstr>Important Dates to remember: </vt:lpstr>
      <vt:lpstr>Keep Up To Date  </vt:lpstr>
      <vt:lpstr>Commencement Website</vt:lpstr>
      <vt:lpstr> Thank you! We look forward to  celebrating with you in May!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Reminders:</dc:title>
  <dc:creator>Rowan University</dc:creator>
  <cp:lastModifiedBy>Doran, Tina J</cp:lastModifiedBy>
  <cp:revision>38</cp:revision>
  <cp:lastPrinted>2025-02-12T18:31:24Z</cp:lastPrinted>
  <dcterms:created xsi:type="dcterms:W3CDTF">2011-12-05T19:56:04Z</dcterms:created>
  <dcterms:modified xsi:type="dcterms:W3CDTF">2025-02-13T22:17:41Z</dcterms:modified>
</cp:coreProperties>
</file>