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922dd3d93_2_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</a:t>
            </a:fld>
            <a:endParaRPr/>
          </a:p>
        </p:txBody>
      </p:sp>
      <p:sp>
        <p:nvSpPr>
          <p:cNvPr id="91" name="Google Shape;91;g25922dd3d93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g25922dd3d93_2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c4ac17ac3_0_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5c4ac17ac3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922dd3d93_2_1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5922dd3d93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bd401c121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bd401c12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c4ac17ac3_0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5c4ac17ac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922dd3d93_2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5922dd3d93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c4ac17ac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5c4ac17a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c4ac17ac3_0_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5c4ac17ac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c4ac17ac3_0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5c4ac17ac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c4ac17ac3_0_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5c4ac17ac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c4ac17ac3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c4ac17ac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7F5111"/>
              </a:buClr>
              <a:buSzPts val="2800"/>
              <a:buFont typeface="Georgia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7F5111"/>
              </a:buClr>
              <a:buSzPts val="2400"/>
              <a:buFont typeface="Georgia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1295400" y="857250"/>
            <a:ext cx="75438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 rot="5400000">
            <a:off x="5772150" y="1162050"/>
            <a:ext cx="4000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 rot="5400000">
            <a:off x="1428750" y="-895350"/>
            <a:ext cx="40005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 rot="5400000">
            <a:off x="3381375" y="-1228725"/>
            <a:ext cx="337185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7F5111"/>
              </a:buClr>
              <a:buSzPts val="1400"/>
              <a:buFont typeface="Georgi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5111"/>
              </a:buClr>
              <a:buSzPts val="1200"/>
              <a:buFont typeface="Georgi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5111"/>
              </a:buClr>
              <a:buSzPts val="1000"/>
              <a:buFont typeface="Georgi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5111"/>
              </a:buClr>
              <a:buSzPts val="3200"/>
              <a:buFont typeface="Georgi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5111"/>
              </a:buClr>
              <a:buSzPts val="2800"/>
              <a:buFont typeface="Georgi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5111"/>
              </a:buClr>
              <a:buSzPts val="2400"/>
              <a:buFont typeface="Georgi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»"/>
              <a:defRPr sz="2000"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7F5111"/>
              </a:buClr>
              <a:buSzPts val="1400"/>
              <a:buFont typeface="Georgi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5111"/>
              </a:buClr>
              <a:buSzPts val="1200"/>
              <a:buFont typeface="Georgi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5111"/>
              </a:buClr>
              <a:buSzPts val="1000"/>
              <a:buFont typeface="Georgi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5111"/>
              </a:buClr>
              <a:buSzPts val="900"/>
              <a:buFont typeface="Georgi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7F5111"/>
              </a:buClr>
              <a:buSzPts val="2400"/>
              <a:buFont typeface="Georgi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5111"/>
              </a:buClr>
              <a:buSzPts val="2400"/>
              <a:buFont typeface="Georgi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7F5111"/>
              </a:buClr>
              <a:buSzPts val="2400"/>
              <a:buFont typeface="Georgi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5111"/>
              </a:buClr>
              <a:buSzPts val="2400"/>
              <a:buFont typeface="Georgi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1295400" y="857250"/>
            <a:ext cx="36957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7F5111"/>
              </a:buClr>
              <a:buSzPts val="2800"/>
              <a:buFont typeface="Georgi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7F5111"/>
              </a:buClr>
              <a:buSzPts val="2400"/>
              <a:buFont typeface="Georgi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2"/>
          </p:nvPr>
        </p:nvSpPr>
        <p:spPr>
          <a:xfrm>
            <a:off x="5143500" y="857250"/>
            <a:ext cx="36957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7F5111"/>
              </a:buClr>
              <a:buSzPts val="2800"/>
              <a:buFont typeface="Georgi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7F5111"/>
              </a:buClr>
              <a:buSzPts val="2400"/>
              <a:buFont typeface="Georgi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7F5111"/>
              </a:buClr>
              <a:buSzPts val="2000"/>
              <a:buFont typeface="Georgi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7F5111"/>
              </a:buClr>
              <a:buSzPts val="1600"/>
              <a:buFont typeface="Georgi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7F5111"/>
              </a:buClr>
              <a:buSzPts val="1400"/>
              <a:buFont typeface="Georgi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7F5111"/>
              </a:buClr>
              <a:buSzPts val="1400"/>
              <a:buFont typeface="Georgia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7F5111"/>
              </a:buClr>
              <a:buSzPts val="1400"/>
              <a:buFont typeface="Georgia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7F5111"/>
              </a:buClr>
              <a:buSzPts val="1400"/>
              <a:buFont typeface="Georgia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7F5111"/>
              </a:buClr>
              <a:buSzPts val="1400"/>
              <a:buFont typeface="Georgia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7F5111"/>
              </a:buClr>
              <a:buSzPts val="1400"/>
              <a:buFont typeface="Georgi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295400" y="857250"/>
            <a:ext cx="75438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7F5111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7F5111"/>
              </a:buClr>
              <a:buSzPts val="2400"/>
              <a:buFont typeface="Georgia"/>
              <a:buChar char="–"/>
              <a:defRPr sz="2400" b="0" i="0" u="none" strike="noStrike" cap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–"/>
              <a:defRPr sz="1800" b="0" i="0" u="none" strike="noStrike" cap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invoice_paymen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procurement/about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nvoices@rowan.edu" TargetMode="External"/><Relationship Id="rId5" Type="http://schemas.openxmlformats.org/officeDocument/2006/relationships/hyperlink" Target="https://sites.rowan.edu/accountspayable/contact_us/" TargetMode="External"/><Relationship Id="rId4" Type="http://schemas.openxmlformats.org/officeDocument/2006/relationships/hyperlink" Target="mailto:vendors@rowa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procurement/vendor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es.rowan.edu/accountspayable/forms/wire_transfer_request_09012022.pdf" TargetMode="External"/><Relationship Id="rId5" Type="http://schemas.openxmlformats.org/officeDocument/2006/relationships/hyperlink" Target="https://sites.rowan.edu/accountspayable/non_po_payments/" TargetMode="External"/><Relationship Id="rId4" Type="http://schemas.openxmlformats.org/officeDocument/2006/relationships/hyperlink" Target="https://sites.rowan.edu/procurement/purchasing%20/purchasing_card_fue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sites.rowan.edu/procurement/purchasing%20/preferred_vendors.html" TargetMode="External"/><Relationship Id="rId7" Type="http://schemas.openxmlformats.org/officeDocument/2006/relationships/hyperlink" Target="https://sites.rowan.edu/procurement/files_forms/content_website/vendor-onboarding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es.rowan.edu/procurement/vendors/page.html" TargetMode="External"/><Relationship Id="rId5" Type="http://schemas.openxmlformats.org/officeDocument/2006/relationships/hyperlink" Target="https://sites.rowan.edu/procurement/files_forms/content_website/Office%20Depot%20New%20Account%20Login%20Instructions.pdf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sites.rowan.edu/procurement/files_forms/content_website/rowan-university-amazon-business-buying-guide.pdf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rt.rowan.edu/_docs/training/restricted/banner-general-navigating-banner-quick-reference-guide.pdf" TargetMode="External"/><Relationship Id="rId3" Type="http://schemas.openxmlformats.org/officeDocument/2006/relationships/hyperlink" Target="https://sites.rowan.edu/procurement/purchasing%20/confirming_orders.html" TargetMode="External"/><Relationship Id="rId7" Type="http://schemas.openxmlformats.org/officeDocument/2006/relationships/hyperlink" Target="https://sites.rowan.edu/hr/independent_contracto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cs.google.com/forms/d/e/1FAIpQLScGilK5UGJwao_oPEGzxeeScOdGSutanmj9TIz7eH4Hhi09hg/viewform" TargetMode="External"/><Relationship Id="rId5" Type="http://schemas.openxmlformats.org/officeDocument/2006/relationships/hyperlink" Target="https://docs.google.com/forms/d/e/1FAIpQLSdwiPxIR4oLzbsJedn3l7-K3QbT40ON6UWJk7iINJoZGEGgFw/viewform" TargetMode="External"/><Relationship Id="rId4" Type="http://schemas.openxmlformats.org/officeDocument/2006/relationships/hyperlink" Target="mailto:requisitions@rowan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voices@rowan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nam11.safelinks.protection.outlook.com/?url=https%3A%2F%2Firt.rowan.edu%2F_docs%2Ftraining%2Fqrg%2Freceiving%2Fbanner-receiving-quick-reference.pdf&amp;data=05%7C01%7Cpeoplesj%40rowan.edu%7C89f764f0e07c4dfffdc208db735c3c9c%7Ceda8e9bc72cf449ca4e6725e6c6bd0d8%7C0%7C0%7C638230612498601265%7CUnknown%7CTWFpbGZsb3d8eyJWIjoiMC4wLjAwMDAiLCJQIjoiV2luMzIiLCJBTiI6Ik1haWwiLCJXVCI6Mn0%3D%7C3000%7C%7C%7C&amp;sdata=kJHeFwOIHN7lcJoZedmNR7%2BVvp1efzG1FfxAmfsShmQ%3D&amp;reserved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rowan.edu/display/POLICY/University+Purchasing+Car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es.rowan.edu/procurement/purchasing%20/purchasing_card_fuel.html" TargetMode="External"/><Relationship Id="rId5" Type="http://schemas.openxmlformats.org/officeDocument/2006/relationships/hyperlink" Target="https://sites.rowan.edu/procurement/files_forms/forms_alternative_procurement/p-card-request-change-form.pdf" TargetMode="External"/><Relationship Id="rId4" Type="http://schemas.openxmlformats.org/officeDocument/2006/relationships/hyperlink" Target="https://confluence.rowan.edu/display/POLICY/Reception+and+Entertainment+Polic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rowan.edu/display/POLICY/Accounts+Payable+General+Payment+Polic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ites.rowan.edu/procurement/files_forms/content_website/honorarium-request-form-10.17.22.pdf" TargetMode="External"/><Relationship Id="rId4" Type="http://schemas.openxmlformats.org/officeDocument/2006/relationships/hyperlink" Target="https://sites.rowan.edu/accountspayable/non_po_paym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ctrTitle"/>
          </p:nvPr>
        </p:nvSpPr>
        <p:spPr>
          <a:xfrm>
            <a:off x="456412" y="589400"/>
            <a:ext cx="8534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3600"/>
              <a:buFont typeface="Arial"/>
              <a:buNone/>
            </a:pPr>
            <a:r>
              <a:rPr lang="en" sz="3600" b="0" i="0" u="none">
                <a:solidFill>
                  <a:srgbClr val="3B1808"/>
                </a:solidFill>
              </a:rPr>
              <a:t>New Employee </a:t>
            </a:r>
            <a:br>
              <a:rPr lang="en" sz="3600" b="0" i="0" u="none">
                <a:solidFill>
                  <a:srgbClr val="3B1808"/>
                </a:solidFill>
              </a:rPr>
            </a:br>
            <a:r>
              <a:rPr lang="en" sz="3600" b="0" i="0" u="none">
                <a:solidFill>
                  <a:srgbClr val="3B1808"/>
                </a:solidFill>
              </a:rPr>
              <a:t>Training</a:t>
            </a:r>
            <a:br>
              <a:rPr lang="en" sz="3600" b="0" i="0" u="none">
                <a:solidFill>
                  <a:srgbClr val="3B1808"/>
                </a:solidFill>
              </a:rPr>
            </a:br>
            <a:br>
              <a:rPr lang="en" sz="3600" b="0" i="0" u="none">
                <a:solidFill>
                  <a:srgbClr val="3B1808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4000" b="0"/>
              <a:t>Purchase to Pa</a:t>
            </a:r>
            <a:r>
              <a:rPr lang="en" sz="4000" b="0">
                <a:latin typeface="Cambria"/>
                <a:ea typeface="Cambria"/>
                <a:cs typeface="Cambria"/>
                <a:sym typeface="Cambria"/>
              </a:rPr>
              <a:t>y </a:t>
            </a:r>
            <a:endParaRPr b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25"/>
          <p:cNvSpPr txBox="1"/>
          <p:nvPr/>
        </p:nvSpPr>
        <p:spPr>
          <a:xfrm>
            <a:off x="304800" y="3429000"/>
            <a:ext cx="8534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25"/>
          <p:cNvSpPr txBox="1"/>
          <p:nvPr/>
        </p:nvSpPr>
        <p:spPr>
          <a:xfrm>
            <a:off x="560712" y="3832009"/>
            <a:ext cx="85359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Arial"/>
              <a:buNone/>
            </a:pPr>
            <a:r>
              <a:rPr lang="en" sz="1800" i="1" u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rPr>
              <a:t>Presented by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rgbClr val="7F5111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rPr>
              <a:t>Office of Contracting &amp; Procurement (OCP)and </a:t>
            </a:r>
            <a:r>
              <a:rPr lang="en" sz="1800" i="0" u="none">
                <a:solidFill>
                  <a:srgbClr val="7F5111"/>
                </a:solidFill>
                <a:latin typeface="Georgia"/>
                <a:ea typeface="Georgia"/>
                <a:cs typeface="Georgia"/>
                <a:sym typeface="Georgia"/>
              </a:rPr>
              <a:t>Accounts Payable (AP)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/>
          <p:nvPr/>
        </p:nvSpPr>
        <p:spPr>
          <a:xfrm>
            <a:off x="152400" y="127400"/>
            <a:ext cx="7425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800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rPr>
              <a:t>Payment Verification </a:t>
            </a:r>
            <a:endParaRPr>
              <a:solidFill>
                <a:srgbClr val="3B18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34"/>
          <p:cNvSpPr txBox="1"/>
          <p:nvPr/>
        </p:nvSpPr>
        <p:spPr>
          <a:xfrm>
            <a:off x="373925" y="775825"/>
            <a:ext cx="7662600" cy="3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280F"/>
              </a:buClr>
              <a:buSzPts val="1400"/>
              <a:buChar char="●"/>
            </a:pP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Utilize Banner Screen </a:t>
            </a:r>
            <a:r>
              <a:rPr lang="en" b="1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FOIDOCH</a:t>
            </a: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 to review the status of a particular document (can search by a requisition #, a purchase order #, an invoice #, or a check #) </a:t>
            </a:r>
            <a:endParaRPr>
              <a:solidFill>
                <a:srgbClr val="59280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180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200"/>
              <a:buFont typeface="Georgia"/>
              <a:buChar char="○"/>
            </a:pPr>
            <a:r>
              <a:rPr lang="en" sz="1200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If invoice states “Receipt Required” = either electronic receiving was not done on a PO or there may be an issue with the receiving document (Y number)</a:t>
            </a:r>
            <a:endParaRPr sz="1200">
              <a:solidFill>
                <a:srgbClr val="44180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200"/>
              <a:buFont typeface="Georgia"/>
              <a:buChar char="○"/>
            </a:pPr>
            <a:r>
              <a:rPr lang="en" sz="1200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If invoice states “Approved” = direct pay or invoice is approved, but payment has not been disbursed</a:t>
            </a:r>
            <a:endParaRPr sz="1200">
              <a:solidFill>
                <a:srgbClr val="44180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200"/>
              <a:buFont typeface="Georgia"/>
              <a:buChar char="○"/>
            </a:pPr>
            <a:r>
              <a:rPr lang="en" sz="1200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If invoice states “Paid” = payment has been disbursed  </a:t>
            </a:r>
            <a:endParaRPr sz="1200">
              <a:solidFill>
                <a:srgbClr val="44180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200"/>
              <a:buFont typeface="Georgia"/>
              <a:buChar char="■"/>
            </a:pPr>
            <a:r>
              <a:rPr lang="en" sz="1200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There will be a corresponding check disbursement document (CHK #) </a:t>
            </a:r>
            <a:endParaRPr sz="1200">
              <a:solidFill>
                <a:srgbClr val="44180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59280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280F"/>
              </a:buClr>
              <a:buSzPts val="1400"/>
              <a:buChar char="●"/>
            </a:pP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Utilize Banner Screen </a:t>
            </a:r>
            <a:r>
              <a:rPr lang="en" b="1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FAIVNDH </a:t>
            </a: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to review all of the payments processed to a vendor </a:t>
            </a:r>
            <a:endParaRPr>
              <a:solidFill>
                <a:srgbClr val="59280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200"/>
              <a:buFont typeface="Georgia"/>
              <a:buChar char="○"/>
            </a:pPr>
            <a:r>
              <a:rPr lang="en" sz="1200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Can search by Banner ID to see if a Non-PO has been processed </a:t>
            </a:r>
            <a:endParaRPr>
              <a:solidFill>
                <a:srgbClr val="59280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280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280F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For detailed step-by-step instructions on utilizing these screens, visit </a:t>
            </a:r>
            <a:r>
              <a:rPr lang="en" u="sng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Invoice Payments</a:t>
            </a:r>
            <a:r>
              <a:rPr lang="en" u="sng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u="sng">
              <a:solidFill>
                <a:srgbClr val="45818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221325" y="190800"/>
            <a:ext cx="2892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800"/>
              <a:buFont typeface="Arial"/>
              <a:buNone/>
            </a:pPr>
            <a:endParaRPr sz="30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800"/>
              <a:buFont typeface="Arial"/>
              <a:buNone/>
            </a:pPr>
            <a:endParaRPr sz="2800" b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35"/>
          <p:cNvSpPr txBox="1"/>
          <p:nvPr/>
        </p:nvSpPr>
        <p:spPr>
          <a:xfrm>
            <a:off x="694450" y="-496025"/>
            <a:ext cx="8181900" cy="5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endParaRPr sz="240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endParaRPr sz="240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 b="1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Alexis Jones </a:t>
            </a:r>
            <a:endParaRPr sz="2000">
              <a:solidFill>
                <a:srgbClr val="44180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Director of Contracting &amp; Procurement (OCP)</a:t>
            </a:r>
            <a:endParaRPr sz="2000">
              <a:solidFill>
                <a:srgbClr val="44180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Full OCP Team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vendors@rowan.edu</a:t>
            </a: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 </a:t>
            </a:r>
            <a:r>
              <a:rPr lang="en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eorgia"/>
              <a:buNone/>
            </a:pPr>
            <a:endParaRPr sz="2000" b="1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Joselyn Peoples</a:t>
            </a:r>
            <a:endParaRPr sz="2000">
              <a:solidFill>
                <a:srgbClr val="44180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Director of </a:t>
            </a:r>
            <a:r>
              <a:rPr lang="en" sz="2000" i="0" u="none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Accounts Payable (AP)</a:t>
            </a:r>
            <a:r>
              <a:rPr lang="en" sz="20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Full AP Team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invoices@rowan.edu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</a:rPr>
              <a:t>*Feel free to contact us to schedule 1:1 training on a particular topic* </a:t>
            </a:r>
            <a:r>
              <a:rPr lang="en" sz="2000" u="sng">
                <a:solidFill>
                  <a:srgbClr val="441809"/>
                </a:solid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endParaRPr sz="240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2" name="Google Shape;16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50" y="238150"/>
            <a:ext cx="2415525" cy="8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/>
        </p:nvSpPr>
        <p:spPr>
          <a:xfrm>
            <a:off x="304800" y="239425"/>
            <a:ext cx="830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800" i="0" u="none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rPr>
              <a:t>Overview of Training</a:t>
            </a:r>
            <a:endParaRPr>
              <a:solidFill>
                <a:srgbClr val="3B18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26"/>
          <p:cNvSpPr txBox="1"/>
          <p:nvPr/>
        </p:nvSpPr>
        <p:spPr>
          <a:xfrm>
            <a:off x="546387" y="884731"/>
            <a:ext cx="4795800" cy="4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Payment Methods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Requisition to Check Process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Vendor Information 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Requisitions/Purchase Orders 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Invoice Processing  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University P-Card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Non-PO Payment Request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Payment Verification 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Contact Us 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" sz="2000" b="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" name="Google Shape;1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150" y="1189300"/>
            <a:ext cx="4176450" cy="20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/>
        </p:nvSpPr>
        <p:spPr>
          <a:xfrm>
            <a:off x="304800" y="400050"/>
            <a:ext cx="830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800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rPr>
              <a:t>Payment Methods for Purchasing Goods &amp; Services </a:t>
            </a:r>
            <a:endParaRPr>
              <a:solidFill>
                <a:srgbClr val="3B18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27"/>
          <p:cNvSpPr txBox="1"/>
          <p:nvPr/>
        </p:nvSpPr>
        <p:spPr>
          <a:xfrm>
            <a:off x="304801" y="1075500"/>
            <a:ext cx="86010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Requisition/Purchase Order</a:t>
            </a: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 (most preferred method) 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University P-Card</a:t>
            </a: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Non-PO Payment Request</a:t>
            </a: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  (least preferred method &amp; not permissible for services)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●"/>
            </a:pPr>
            <a:r>
              <a:rPr lang="en" sz="2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Wires</a:t>
            </a: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 (only applicable for foreign vendors who do not have U.S Bank Accounts) 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2000"/>
              <a:buFont typeface="Georgia"/>
              <a:buChar char="○"/>
            </a:pPr>
            <a:r>
              <a:rPr lang="en" sz="2000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Approved PO# is still required before payment can be processed </a:t>
            </a: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" sz="2000" b="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/>
        </p:nvSpPr>
        <p:spPr>
          <a:xfrm>
            <a:off x="311700" y="197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rPr>
              <a:t>Requisition to Check Process</a:t>
            </a:r>
            <a:endParaRPr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5" name="Google Shape;1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700" y="815275"/>
            <a:ext cx="4588475" cy="38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/>
        </p:nvSpPr>
        <p:spPr>
          <a:xfrm>
            <a:off x="152400" y="127400"/>
            <a:ext cx="397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800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rPr>
              <a:t>Vendor Information </a:t>
            </a:r>
            <a:endParaRPr>
              <a:solidFill>
                <a:srgbClr val="3B18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29"/>
          <p:cNvSpPr txBox="1"/>
          <p:nvPr/>
        </p:nvSpPr>
        <p:spPr>
          <a:xfrm>
            <a:off x="337875" y="847872"/>
            <a:ext cx="6724800" cy="25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Preferred Vendors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Some examples include: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</a:pP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Amazon (Online Marketplace)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</a:pP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Office Depot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for all office supplies, including ink cartridges &amp; toner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</a:pP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Barnes and Noble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for all textbooks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Home Depot &amp; Lowe’s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Setting up vendors to do business with Rowan -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Vendor Portal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Vendor OnBoarding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If vendor is in Banner, but not currently active, contact OCP to find out why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2" name="Google Shape;12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1191" y="606925"/>
            <a:ext cx="1776225" cy="10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7350" y="2016023"/>
            <a:ext cx="2064324" cy="8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61325" y="3480125"/>
            <a:ext cx="1776227" cy="1184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/>
        </p:nvSpPr>
        <p:spPr>
          <a:xfrm>
            <a:off x="152400" y="127400"/>
            <a:ext cx="704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800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rPr>
              <a:t>Requisition to a Purchase Order</a:t>
            </a:r>
            <a:endParaRPr>
              <a:solidFill>
                <a:srgbClr val="3B18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p30"/>
          <p:cNvSpPr txBox="1"/>
          <p:nvPr/>
        </p:nvSpPr>
        <p:spPr>
          <a:xfrm>
            <a:off x="0" y="894850"/>
            <a:ext cx="83259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Must have an approved PO# prior to placing an order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Avoid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Confirming Orders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to be in compliance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When placing your requisition in Banner, provide the required documentation including any quotes, forms, &amp; other procurement approvals to </a:t>
            </a:r>
            <a:r>
              <a:rPr lang="en" u="sng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requisitions@rowan.edu</a:t>
            </a: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, so the purchase order conversion can be completed timely</a:t>
            </a:r>
            <a:endParaRPr>
              <a:solidFill>
                <a:srgbClr val="59280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280F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Submit a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Change Order Request </a:t>
            </a: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 in the Change Order Portal to increase or decrease your purchase order</a:t>
            </a:r>
            <a:endParaRPr>
              <a:solidFill>
                <a:srgbClr val="59280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280F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59280F"/>
                </a:solidFill>
                <a:latin typeface="Georgia"/>
                <a:ea typeface="Georgia"/>
                <a:cs typeface="Georgia"/>
                <a:sym typeface="Georgia"/>
              </a:rPr>
              <a:t>If your request has an associated contract, submit a contract for review through the</a:t>
            </a:r>
            <a:r>
              <a:rPr lang="en" i="1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u="sng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 Portal</a:t>
            </a:r>
            <a:endParaRPr>
              <a:solidFill>
                <a:srgbClr val="45818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Independent Contractors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See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Quick Reference Guide on Requisitions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/>
        </p:nvSpPr>
        <p:spPr>
          <a:xfrm>
            <a:off x="152400" y="127400"/>
            <a:ext cx="7433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800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rPr>
              <a:t>Invoice Processing </a:t>
            </a:r>
            <a:endParaRPr>
              <a:solidFill>
                <a:srgbClr val="3B18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31"/>
          <p:cNvSpPr txBox="1"/>
          <p:nvPr/>
        </p:nvSpPr>
        <p:spPr>
          <a:xfrm>
            <a:off x="31500" y="650600"/>
            <a:ext cx="76749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Vendor must send the invoice directly to AP to </a:t>
            </a:r>
            <a:r>
              <a:rPr lang="en" u="sng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invoices@rowan.edu</a:t>
            </a: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 with approved PO# on it (due to audit compliance)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Department can be copied on the email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Proforma, statements, quotes &amp; order confirmations are NOT acceptable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Invoices are paid on a Net 30 basis unless otherwise stated on the contract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Vendors receive payment on or within 30 days of the invoice date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Electronic receiving in Banner needs to be completed once the product has been physically delivered or the service has been provided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See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Quick Reference Guide on Receiving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Google Shape;13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5100" y="2663300"/>
            <a:ext cx="4512474" cy="22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/>
        </p:nvSpPr>
        <p:spPr>
          <a:xfrm>
            <a:off x="152400" y="127400"/>
            <a:ext cx="7433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800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P-Card </a:t>
            </a:r>
            <a:endParaRPr>
              <a:solidFill>
                <a:srgbClr val="3B18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32"/>
          <p:cNvSpPr txBox="1"/>
          <p:nvPr/>
        </p:nvSpPr>
        <p:spPr>
          <a:xfrm>
            <a:off x="383650" y="847875"/>
            <a:ext cx="80796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All purchases must be in compliance with the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University Purchasing Card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Policy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Can only be utilized for allowable purchases including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Entertainment, dining, receptions, with approved Entertainment Form and Gourmet Dining waiver, if applicable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Must adhere to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Reception &amp; Entertainment Policy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Emergency situations, with prior approval from the Office of Contracting and Procurement (OC&amp;P)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Vendors who are compliant, but do not accept POs, checks or ACH payments, or issue invoices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Memberships, registration fees, and job posting fees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Travel accommodations, with limitations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Submit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P-Card Account Application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Please note a required training must be completed prior to card being issued.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Visit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Purchasing Credit Card Webpage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to learn more 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/>
        </p:nvSpPr>
        <p:spPr>
          <a:xfrm>
            <a:off x="152400" y="127400"/>
            <a:ext cx="7425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800">
                <a:solidFill>
                  <a:srgbClr val="3B1808"/>
                </a:solidFill>
                <a:latin typeface="Trebuchet MS"/>
                <a:ea typeface="Trebuchet MS"/>
                <a:cs typeface="Trebuchet MS"/>
                <a:sym typeface="Trebuchet MS"/>
              </a:rPr>
              <a:t>Non-PO Payment Request</a:t>
            </a:r>
            <a:endParaRPr>
              <a:solidFill>
                <a:srgbClr val="3B18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33"/>
          <p:cNvSpPr txBox="1"/>
          <p:nvPr/>
        </p:nvSpPr>
        <p:spPr>
          <a:xfrm>
            <a:off x="383650" y="847872"/>
            <a:ext cx="67248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Primarily used for reimbursement to faculty, staff members or students who incur </a:t>
            </a:r>
            <a:r>
              <a:rPr lang="en" b="1" u="sng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minor </a:t>
            </a: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out of pocket expenses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Must be in compliance with </a:t>
            </a:r>
            <a:r>
              <a:rPr lang="en" u="sng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Payment Policy</a:t>
            </a:r>
            <a:r>
              <a:rPr lang="en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 &amp; </a:t>
            </a: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must abide by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Non-PO Category List </a:t>
            </a:r>
            <a:endParaRPr>
              <a:solidFill>
                <a:srgbClr val="45818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Cannot bypass Office of Contracting &amp; Procurement – this includes payment for the following: 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Consultant payments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Speaker fees unless it is an </a:t>
            </a:r>
            <a:r>
              <a:rPr lang="en" u="sng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Honorarium</a:t>
            </a:r>
            <a:endParaRPr>
              <a:solidFill>
                <a:srgbClr val="45818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Rental fees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Other services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NJ &amp; FL sales tax is not reimbursable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Proof of payment must always be submitted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1808"/>
              </a:buClr>
              <a:buSzPts val="1400"/>
              <a:buFont typeface="Georgia"/>
              <a:buChar char="●"/>
            </a:pP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Visit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Non-PO Payment Request Webpage </a:t>
            </a:r>
            <a:r>
              <a:rPr lang="en">
                <a:solidFill>
                  <a:srgbClr val="3B1808"/>
                </a:solidFill>
                <a:latin typeface="Georgia"/>
                <a:ea typeface="Georgia"/>
                <a:cs typeface="Georgia"/>
                <a:sym typeface="Georgia"/>
              </a:rPr>
              <a:t>to learn more about what should be included with requests &amp; what is permissible  </a:t>
            </a:r>
            <a:endParaRPr>
              <a:solidFill>
                <a:srgbClr val="3B180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wan_presentation_template_one">
  <a:themeElements>
    <a:clrScheme name="rowan_presentation_template_o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On-screen Show (16:9)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</vt:lpstr>
      <vt:lpstr>Georgia</vt:lpstr>
      <vt:lpstr>Trebuchet MS</vt:lpstr>
      <vt:lpstr>Simple Light</vt:lpstr>
      <vt:lpstr>rowan_presentation_template_one</vt:lpstr>
      <vt:lpstr>New Employee  Training  Purchase to Pay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 Training  Purchase to Pay </dc:title>
  <dc:creator>Peoples, Joselyn Marie</dc:creator>
  <cp:lastModifiedBy>Peoples, Joselyn Marie</cp:lastModifiedBy>
  <cp:revision>1</cp:revision>
  <dcterms:modified xsi:type="dcterms:W3CDTF">2023-08-16T20:53:14Z</dcterms:modified>
</cp:coreProperties>
</file>