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 id="2147483695" r:id="rId3"/>
    <p:sldMasterId id="2147483696"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Georgia" panose="02040502050405020303" pitchFamily="18" charset="0"/>
      <p:regular r:id="rId58"/>
      <p:bold r:id="rId59"/>
      <p:italic r:id="rId60"/>
      <p:boldItalic r:id="rId61"/>
    </p:embeddedFont>
    <p:embeddedFont>
      <p:font typeface="Source Sans Pro" panose="020B0503030403020204" pitchFamily="34" charset="0"/>
      <p:regular r:id="rId62"/>
      <p:bold r:id="rId63"/>
      <p:italic r:id="rId64"/>
      <p:boldItalic r:id="rId65"/>
    </p:embeddedFont>
    <p:embeddedFont>
      <p:font typeface="Source Sans Pro SemiBold" panose="020B0603030403020204" pitchFamily="34" charset="0"/>
      <p:regular r:id="rId66"/>
      <p:bold r:id="rId67"/>
      <p:italic r:id="rId68"/>
      <p:boldItalic r:id="rId69"/>
    </p:embeddedFont>
    <p:embeddedFont>
      <p:font typeface="Trebuchet MS" panose="020B0603020202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CA4F40-6AF1-4C62-AFCB-AB9F84B89168}">
  <a:tblStyle styleId="{3FCA4F40-6AF1-4C62-AFCB-AB9F84B891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888d7a9a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888d7a9a5_0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2888d7a9a5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e00efdfe88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e00efdfe8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e00efdfe8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e00efdfe8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1e00efdfe8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e00efdfe88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e00efdfe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e00efdfe8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e00efdfe8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00efdfe8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e00efdfe8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3784c8dee6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3784c8dee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3784c8dee6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3784c8dee6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3784c8dee6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3784c8dee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3784c8dee6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3784c8dee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3784c8dee6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3784c8dee6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888d7a9a5_1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2888d7a9a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00efdfe88_0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1e00efdfe8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e00efdfe8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e00efdfe88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1e00efdfe8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2888d7a9a5_1_2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22888d7a9a5_1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2888d7a9a5_1_2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22888d7a9a5_1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3a852eb5be_4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3a852eb5be_4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23a852eb5be_4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3a852eb5be_4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3a852eb5be_4_1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23a852eb5be_4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2888d7a9a5_1_2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685800" lvl="1" indent="-241300" algn="l" rtl="0">
              <a:lnSpc>
                <a:spcPct val="150000"/>
              </a:lnSpc>
              <a:spcBef>
                <a:spcPts val="0"/>
              </a:spcBef>
              <a:spcAft>
                <a:spcPts val="0"/>
              </a:spcAft>
              <a:buClr>
                <a:srgbClr val="441809"/>
              </a:buClr>
              <a:buSzPts val="1200"/>
              <a:buChar char="○"/>
            </a:pPr>
            <a:endParaRPr/>
          </a:p>
        </p:txBody>
      </p:sp>
      <p:sp>
        <p:nvSpPr>
          <p:cNvPr id="411" name="Google Shape;411;g22888d7a9a5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2db795c6e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sp>
        <p:nvSpPr>
          <p:cNvPr id="417" name="Google Shape;417;g22db795c6e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2c9a06e6ff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22c9a06e6f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2888d7a9a5_1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2888d7a9a5_1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3a39c9c0ce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3a39c9c0ce_2_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23a39c9c0ce_2_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e00efdfe88_0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1e00efdfe88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e00efdfe88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e00efdfe88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1e00efdfe88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3a1fd18f15_8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3a1fd18f15_8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3a1fd18f15_8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3a1fd18f15_8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3a1fd18f15_8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3a1fd18f15_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3a1fd18f15_8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3a1fd18f15_8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3a1fd18f15_8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3a1fd18f15_8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3a1fd18f15_8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3a1fd18f15_8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3a1fd18f15_8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3a1fd18f15_8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a1fd18f15_8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a1fd18f15_8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00efdfe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00efdfe8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e00efdfe8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3a1fd18f15_8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3a1fd18f15_8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3a1fd18f15_8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3a1fd18f15_8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3a1fd18f15_8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3a1fd18f15_8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3a1fd18f15_8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3a1fd18f15_8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3a1fd18f15_8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3a1fd18f15_8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3a1fd18f15_8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3a1fd18f15_8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3a39c9c0ce_2_2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23a39c9c0ce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3a1fd18f15_8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3a1fd18f15_8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2888d7a9a5_1_2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g22888d7a9a5_1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e00efdfe88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e00efdfe8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3a1fd18f15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3a1fd18f15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a1fd18f15_8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3a1fd18f15_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a1fd18f15_8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3a1fd18f15_8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3a1fd18f15_8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3a1fd18f15_8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p:nvPr/>
        </p:nvSpPr>
        <p:spPr>
          <a:xfrm>
            <a:off x="0" y="1319934"/>
            <a:ext cx="2082600" cy="12519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3600"/>
              <a:buFont typeface="Source Sans Pro"/>
              <a:buNone/>
              <a:defRPr sz="3600" b="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2152650" y="2571751"/>
            <a:ext cx="6848700" cy="646800"/>
          </a:xfrm>
          <a:prstGeom prst="rect">
            <a:avLst/>
          </a:prstGeom>
          <a:noFill/>
          <a:ln>
            <a:noFill/>
          </a:ln>
        </p:spPr>
        <p:txBody>
          <a:bodyPr spcFirstLastPara="1" wrap="square" lIns="102875" tIns="68575" rIns="68575" bIns="34275" anchor="t" anchorCtr="0">
            <a:noAutofit/>
          </a:bodyPr>
          <a:lstStyle>
            <a:lvl1pPr lvl="0" algn="l" rtl="0">
              <a:lnSpc>
                <a:spcPct val="90000"/>
              </a:lnSpc>
              <a:spcBef>
                <a:spcPts val="800"/>
              </a:spcBef>
              <a:spcAft>
                <a:spcPts val="0"/>
              </a:spcAft>
              <a:buClr>
                <a:schemeClr val="dk1"/>
              </a:buClr>
              <a:buSzPts val="2100"/>
              <a:buNone/>
              <a:defRPr sz="2100">
                <a:solidFill>
                  <a:schemeClr val="dk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59" name="Google Shape;59;p14"/>
          <p:cNvPicPr preferRelativeResize="0"/>
          <p:nvPr/>
        </p:nvPicPr>
        <p:blipFill rotWithShape="1">
          <a:blip r:embed="rId2">
            <a:alphaModFix/>
          </a:blip>
          <a:srcRect/>
          <a:stretch/>
        </p:blipFill>
        <p:spPr>
          <a:xfrm>
            <a:off x="0" y="1319934"/>
            <a:ext cx="2082634" cy="1245249"/>
          </a:xfrm>
          <a:prstGeom prst="rect">
            <a:avLst/>
          </a:prstGeom>
          <a:noFill/>
          <a:ln>
            <a:noFill/>
          </a:ln>
        </p:spPr>
      </p:pic>
      <p:sp>
        <p:nvSpPr>
          <p:cNvPr id="60" name="Google Shape;60;p14"/>
          <p:cNvSpPr txBox="1">
            <a:spLocks noGrp="1"/>
          </p:cNvSpPr>
          <p:nvPr>
            <p:ph type="body" idx="2"/>
          </p:nvPr>
        </p:nvSpPr>
        <p:spPr>
          <a:xfrm>
            <a:off x="2152650" y="3749965"/>
            <a:ext cx="3824400" cy="1015200"/>
          </a:xfrm>
          <a:prstGeom prst="rect">
            <a:avLst/>
          </a:prstGeom>
          <a:noFill/>
          <a:ln>
            <a:noFill/>
          </a:ln>
        </p:spPr>
        <p:txBody>
          <a:bodyPr spcFirstLastPara="1" wrap="square" lIns="34275" tIns="34275" rIns="68575" bIns="34275" anchor="b" anchorCtr="0">
            <a:noAutofit/>
          </a:bodyPr>
          <a:lstStyle>
            <a:lvl1pPr marL="457200" lvl="0" indent="-228600" algn="l" rtl="0">
              <a:lnSpc>
                <a:spcPct val="100000"/>
              </a:lnSpc>
              <a:spcBef>
                <a:spcPts val="0"/>
              </a:spcBef>
              <a:spcAft>
                <a:spcPts val="0"/>
              </a:spcAft>
              <a:buClr>
                <a:schemeClr val="dk1"/>
              </a:buClr>
              <a:buSzPts val="1100"/>
              <a:buFont typeface="Source Sans Pro"/>
              <a:buNone/>
              <a:defRPr sz="110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8278387" y="4865389"/>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5"/>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65" name="Google Shape;65;p15"/>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66" name="Google Shape;66;p15"/>
          <p:cNvSpPr txBox="1">
            <a:spLocks noGrp="1"/>
          </p:cNvSpPr>
          <p:nvPr>
            <p:ph type="ftr" idx="11"/>
          </p:nvPr>
        </p:nvSpPr>
        <p:spPr>
          <a:xfrm>
            <a:off x="510240" y="4865387"/>
            <a:ext cx="7768200" cy="2781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End Page">
  <p:cSld name="1_Content End Page">
    <p:spTree>
      <p:nvGrpSpPr>
        <p:cNvPr id="1"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wo Column" type="twoObj">
  <p:cSld name="TWO_OBJECT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17"/>
          <p:cNvSpPr txBox="1">
            <a:spLocks noGrp="1"/>
          </p:cNvSpPr>
          <p:nvPr>
            <p:ph type="body" idx="1"/>
          </p:nvPr>
        </p:nvSpPr>
        <p:spPr>
          <a:xfrm>
            <a:off x="51024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72" name="Google Shape;72;p17"/>
          <p:cNvSpPr txBox="1">
            <a:spLocks noGrp="1"/>
          </p:cNvSpPr>
          <p:nvPr>
            <p:ph type="body" idx="2"/>
          </p:nvPr>
        </p:nvSpPr>
        <p:spPr>
          <a:xfrm>
            <a:off x="487242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73" name="Google Shape;73;p17"/>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7"/>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75" name="Google Shape;75;p17"/>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76" name="Google Shape;76;p17"/>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Comparison" type="twoTxTwoObj">
  <p:cSld name="TWO_OBJECTS_WITH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510239" y="91494"/>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8"/>
          <p:cNvSpPr txBox="1">
            <a:spLocks noGrp="1"/>
          </p:cNvSpPr>
          <p:nvPr>
            <p:ph type="body" idx="1"/>
          </p:nvPr>
        </p:nvSpPr>
        <p:spPr>
          <a:xfrm>
            <a:off x="510240" y="1193401"/>
            <a:ext cx="41835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80" name="Google Shape;80;p18"/>
          <p:cNvSpPr txBox="1">
            <a:spLocks noGrp="1"/>
          </p:cNvSpPr>
          <p:nvPr>
            <p:ph type="body" idx="2"/>
          </p:nvPr>
        </p:nvSpPr>
        <p:spPr>
          <a:xfrm>
            <a:off x="510242" y="1539000"/>
            <a:ext cx="4183500" cy="33255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1" name="Google Shape;81;p18"/>
          <p:cNvSpPr txBox="1">
            <a:spLocks noGrp="1"/>
          </p:cNvSpPr>
          <p:nvPr>
            <p:ph type="body" idx="3"/>
          </p:nvPr>
        </p:nvSpPr>
        <p:spPr>
          <a:xfrm>
            <a:off x="4857213" y="1192606"/>
            <a:ext cx="41835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82" name="Google Shape;82;p18"/>
          <p:cNvSpPr txBox="1">
            <a:spLocks noGrp="1"/>
          </p:cNvSpPr>
          <p:nvPr>
            <p:ph type="body" idx="4"/>
          </p:nvPr>
        </p:nvSpPr>
        <p:spPr>
          <a:xfrm>
            <a:off x="4857213" y="1538205"/>
            <a:ext cx="4183500" cy="33264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3" name="Google Shape;83;p18"/>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85" name="Google Shape;85;p18"/>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86" name="Google Shape;86;p18"/>
          <p:cNvSpPr txBox="1">
            <a:spLocks noGrp="1"/>
          </p:cNvSpPr>
          <p:nvPr>
            <p:ph type="ftr" idx="11"/>
          </p:nvPr>
        </p:nvSpPr>
        <p:spPr>
          <a:xfrm>
            <a:off x="510240" y="4865388"/>
            <a:ext cx="7768200" cy="2781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itle Only" type="titleOnly">
  <p:cSld name="TITLE_ONL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9"/>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91" name="Google Shape;91;p19"/>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92" name="Google Shape;92;p19"/>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93"/>
        <p:cNvGrpSpPr/>
        <p:nvPr/>
      </p:nvGrpSpPr>
      <p:grpSpPr>
        <a:xfrm>
          <a:off x="0" y="0"/>
          <a:ext cx="0" cy="0"/>
          <a:chOff x="0" y="0"/>
          <a:chExt cx="0" cy="0"/>
        </a:xfrm>
      </p:grpSpPr>
      <p:sp>
        <p:nvSpPr>
          <p:cNvPr id="94" name="Google Shape;94;p20"/>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20"/>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96" name="Google Shape;96;p20"/>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97" name="Google Shape;97;p20"/>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Callout">
  <p:cSld name="Content Callou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510242" y="91095"/>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800"/>
              <a:buFont typeface="Source Sans Pro"/>
              <a:buNone/>
              <a:defRPr sz="1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510241" y="1185655"/>
            <a:ext cx="5791500" cy="36798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01" name="Google Shape;101;p21"/>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1"/>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03" name="Google Shape;103;p21"/>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04" name="Google Shape;104;p21"/>
          <p:cNvSpPr txBox="1">
            <a:spLocks noGrp="1"/>
          </p:cNvSpPr>
          <p:nvPr>
            <p:ph type="body" idx="2"/>
          </p:nvPr>
        </p:nvSpPr>
        <p:spPr>
          <a:xfrm>
            <a:off x="6301800" y="1185654"/>
            <a:ext cx="2842200" cy="2743200"/>
          </a:xfrm>
          <a:prstGeom prst="rect">
            <a:avLst/>
          </a:prstGeom>
          <a:solidFill>
            <a:schemeClr val="accent1"/>
          </a:solidFill>
          <a:ln>
            <a:noFill/>
          </a:ln>
        </p:spPr>
        <p:txBody>
          <a:bodyPr spcFirstLastPara="1" wrap="square" lIns="68575" tIns="34275" rIns="137150"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05" name="Google Shape;105;p21"/>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Callout with Image"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510244" y="91097"/>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800"/>
              <a:buFont typeface="Source Sans Pro"/>
              <a:buNone/>
              <a:defRPr sz="1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0240" y="1185654"/>
            <a:ext cx="5791500" cy="3679800"/>
          </a:xfrm>
          <a:prstGeom prst="rect">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9pPr>
          </a:lstStyle>
          <a:p>
            <a:endParaRPr/>
          </a:p>
        </p:txBody>
      </p:sp>
      <p:sp>
        <p:nvSpPr>
          <p:cNvPr id="109" name="Google Shape;109;p22"/>
          <p:cNvSpPr txBox="1">
            <a:spLocks noGrp="1"/>
          </p:cNvSpPr>
          <p:nvPr>
            <p:ph type="body" idx="1"/>
          </p:nvPr>
        </p:nvSpPr>
        <p:spPr>
          <a:xfrm>
            <a:off x="6301798" y="1185654"/>
            <a:ext cx="2842200" cy="2743200"/>
          </a:xfrm>
          <a:prstGeom prst="rect">
            <a:avLst/>
          </a:prstGeom>
          <a:solidFill>
            <a:schemeClr val="accent1"/>
          </a:solidFill>
          <a:ln>
            <a:noFill/>
          </a:ln>
        </p:spPr>
        <p:txBody>
          <a:bodyPr spcFirstLastPara="1" wrap="square" lIns="68575" tIns="68575" rIns="137150"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10" name="Google Shape;110;p22"/>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12" name="Google Shape;112;p22"/>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13" name="Google Shape;113;p22"/>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Three Columns">
  <p:cSld name="Content Three Columns">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a:off x="495709" y="1193401"/>
            <a:ext cx="27432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SemiBold"/>
                <a:ea typeface="Source Sans Pro SemiBold"/>
                <a:cs typeface="Source Sans Pro SemiBold"/>
                <a:sym typeface="Source Sans Pro SemiBold"/>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17" name="Google Shape;117;p23"/>
          <p:cNvSpPr txBox="1">
            <a:spLocks noGrp="1"/>
          </p:cNvSpPr>
          <p:nvPr>
            <p:ph type="body" idx="2"/>
          </p:nvPr>
        </p:nvSpPr>
        <p:spPr>
          <a:xfrm>
            <a:off x="510241" y="1539001"/>
            <a:ext cx="27285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18" name="Google Shape;118;p23"/>
          <p:cNvSpPr txBox="1">
            <a:spLocks noGrp="1"/>
          </p:cNvSpPr>
          <p:nvPr>
            <p:ph type="body" idx="3"/>
          </p:nvPr>
        </p:nvSpPr>
        <p:spPr>
          <a:xfrm>
            <a:off x="3335574" y="1193400"/>
            <a:ext cx="27432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SemiBold"/>
                <a:ea typeface="Source Sans Pro SemiBold"/>
                <a:cs typeface="Source Sans Pro SemiBold"/>
                <a:sym typeface="Source Sans Pro SemiBold"/>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19" name="Google Shape;119;p23"/>
          <p:cNvSpPr txBox="1">
            <a:spLocks noGrp="1"/>
          </p:cNvSpPr>
          <p:nvPr>
            <p:ph type="body" idx="4"/>
          </p:nvPr>
        </p:nvSpPr>
        <p:spPr>
          <a:xfrm>
            <a:off x="3335574" y="1539001"/>
            <a:ext cx="27432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20" name="Google Shape;120;p23"/>
          <p:cNvSpPr txBox="1">
            <a:spLocks noGrp="1"/>
          </p:cNvSpPr>
          <p:nvPr>
            <p:ph type="body" idx="5"/>
          </p:nvPr>
        </p:nvSpPr>
        <p:spPr>
          <a:xfrm>
            <a:off x="6175440" y="1193400"/>
            <a:ext cx="28119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SemiBold"/>
                <a:ea typeface="Source Sans Pro SemiBold"/>
                <a:cs typeface="Source Sans Pro SemiBold"/>
                <a:sym typeface="Source Sans Pro SemiBold"/>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21" name="Google Shape;121;p23"/>
          <p:cNvSpPr txBox="1">
            <a:spLocks noGrp="1"/>
          </p:cNvSpPr>
          <p:nvPr>
            <p:ph type="body" idx="6"/>
          </p:nvPr>
        </p:nvSpPr>
        <p:spPr>
          <a:xfrm>
            <a:off x="6175440" y="1539001"/>
            <a:ext cx="28119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22" name="Google Shape;122;p23"/>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23"/>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24" name="Google Shape;124;p23"/>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25" name="Google Shape;125;p23"/>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Three Images">
  <p:cSld name="Content Three Images">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510242" y="84152"/>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4"/>
          <p:cNvSpPr>
            <a:spLocks noGrp="1"/>
          </p:cNvSpPr>
          <p:nvPr>
            <p:ph type="pic" idx="2"/>
          </p:nvPr>
        </p:nvSpPr>
        <p:spPr>
          <a:xfrm>
            <a:off x="510239" y="1170763"/>
            <a:ext cx="2744700" cy="27444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29" name="Google Shape;129;p24"/>
          <p:cNvSpPr txBox="1">
            <a:spLocks noGrp="1"/>
          </p:cNvSpPr>
          <p:nvPr>
            <p:ph type="body" idx="1"/>
          </p:nvPr>
        </p:nvSpPr>
        <p:spPr>
          <a:xfrm>
            <a:off x="510239"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0" name="Google Shape;130;p24"/>
          <p:cNvSpPr>
            <a:spLocks noGrp="1"/>
          </p:cNvSpPr>
          <p:nvPr>
            <p:ph type="pic" idx="3"/>
          </p:nvPr>
        </p:nvSpPr>
        <p:spPr>
          <a:xfrm>
            <a:off x="3406021" y="1173794"/>
            <a:ext cx="2743200" cy="27411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31" name="Google Shape;131;p24"/>
          <p:cNvSpPr txBox="1">
            <a:spLocks noGrp="1"/>
          </p:cNvSpPr>
          <p:nvPr>
            <p:ph type="body" idx="4"/>
          </p:nvPr>
        </p:nvSpPr>
        <p:spPr>
          <a:xfrm>
            <a:off x="3406021" y="3914999"/>
            <a:ext cx="2743200" cy="9537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2" name="Google Shape;132;p24"/>
          <p:cNvSpPr>
            <a:spLocks noGrp="1"/>
          </p:cNvSpPr>
          <p:nvPr>
            <p:ph type="pic" idx="5"/>
          </p:nvPr>
        </p:nvSpPr>
        <p:spPr>
          <a:xfrm>
            <a:off x="6301800" y="1176140"/>
            <a:ext cx="2743200" cy="27390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33" name="Google Shape;133;p24"/>
          <p:cNvSpPr txBox="1">
            <a:spLocks noGrp="1"/>
          </p:cNvSpPr>
          <p:nvPr>
            <p:ph type="body" idx="6"/>
          </p:nvPr>
        </p:nvSpPr>
        <p:spPr>
          <a:xfrm>
            <a:off x="6301800"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4" name="Google Shape;134;p24"/>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4"/>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36" name="Google Shape;136;p24"/>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37" name="Google Shape;137;p24"/>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5"/>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140" name="Google Shape;140;p25"/>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5"/>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27"/>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28"/>
          <p:cNvSpPr txBox="1">
            <a:spLocks noGrp="1"/>
          </p:cNvSpPr>
          <p:nvPr>
            <p:ph type="ctrTitle"/>
          </p:nvPr>
        </p:nvSpPr>
        <p:spPr>
          <a:xfrm>
            <a:off x="685800" y="1597820"/>
            <a:ext cx="7772400" cy="11025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8"/>
          <p:cNvSpPr txBox="1">
            <a:spLocks noGrp="1"/>
          </p:cNvSpPr>
          <p:nvPr>
            <p:ph type="subTitle" idx="1"/>
          </p:nvPr>
        </p:nvSpPr>
        <p:spPr>
          <a:xfrm>
            <a:off x="1371600" y="2914650"/>
            <a:ext cx="6400800" cy="1314450"/>
          </a:xfrm>
          <a:prstGeom prst="rect">
            <a:avLst/>
          </a:prstGeom>
          <a:noFill/>
          <a:ln>
            <a:noFill/>
          </a:ln>
        </p:spPr>
        <p:txBody>
          <a:bodyPr spcFirstLastPara="1" wrap="square" lIns="0" tIns="0" rIns="0" bIns="0" anchor="t" anchorCtr="0">
            <a:noAutofit/>
          </a:bodyPr>
          <a:lstStyle>
            <a:lvl1pPr lvl="0" algn="ctr">
              <a:spcBef>
                <a:spcPts val="400"/>
              </a:spcBef>
              <a:spcAft>
                <a:spcPts val="0"/>
              </a:spcAft>
              <a:buClr>
                <a:srgbClr val="7F5111"/>
              </a:buClr>
              <a:buSzPts val="2100"/>
              <a:buFont typeface="Georgia"/>
              <a:buNone/>
              <a:defRPr/>
            </a:lvl1pPr>
            <a:lvl2pPr lvl="1" algn="ctr">
              <a:spcBef>
                <a:spcPts val="400"/>
              </a:spcBef>
              <a:spcAft>
                <a:spcPts val="0"/>
              </a:spcAft>
              <a:buClr>
                <a:srgbClr val="7F5111"/>
              </a:buClr>
              <a:buSzPts val="1800"/>
              <a:buFont typeface="Georgia"/>
              <a:buNone/>
              <a:defRPr/>
            </a:lvl2pPr>
            <a:lvl3pPr lvl="2" algn="ctr">
              <a:spcBef>
                <a:spcPts val="300"/>
              </a:spcBef>
              <a:spcAft>
                <a:spcPts val="0"/>
              </a:spcAft>
              <a:buClr>
                <a:srgbClr val="7F5111"/>
              </a:buClr>
              <a:buSzPts val="1400"/>
              <a:buFont typeface="Georgia"/>
              <a:buNone/>
              <a:defRPr/>
            </a:lvl3pPr>
            <a:lvl4pPr lvl="3" algn="ctr">
              <a:spcBef>
                <a:spcPts val="300"/>
              </a:spcBef>
              <a:spcAft>
                <a:spcPts val="0"/>
              </a:spcAft>
              <a:buClr>
                <a:srgbClr val="7F5111"/>
              </a:buClr>
              <a:buSzPts val="1400"/>
              <a:buFont typeface="Georgia"/>
              <a:buNone/>
              <a:defRPr/>
            </a:lvl4pPr>
            <a:lvl5pPr lvl="4" algn="ctr">
              <a:spcBef>
                <a:spcPts val="300"/>
              </a:spcBef>
              <a:spcAft>
                <a:spcPts val="0"/>
              </a:spcAft>
              <a:buClr>
                <a:srgbClr val="7F5111"/>
              </a:buClr>
              <a:buSzPts val="1400"/>
              <a:buFont typeface="Georgia"/>
              <a:buNone/>
              <a:defRPr/>
            </a:lvl5pPr>
            <a:lvl6pPr lvl="5" algn="ctr">
              <a:spcBef>
                <a:spcPts val="300"/>
              </a:spcBef>
              <a:spcAft>
                <a:spcPts val="0"/>
              </a:spcAft>
              <a:buClr>
                <a:srgbClr val="7F5111"/>
              </a:buClr>
              <a:buSzPts val="1400"/>
              <a:buFont typeface="Georgia"/>
              <a:buNone/>
              <a:defRPr/>
            </a:lvl6pPr>
            <a:lvl7pPr lvl="6" algn="ctr">
              <a:spcBef>
                <a:spcPts val="300"/>
              </a:spcBef>
              <a:spcAft>
                <a:spcPts val="0"/>
              </a:spcAft>
              <a:buClr>
                <a:srgbClr val="7F5111"/>
              </a:buClr>
              <a:buSzPts val="1400"/>
              <a:buFont typeface="Georgia"/>
              <a:buNone/>
              <a:defRPr/>
            </a:lvl7pPr>
            <a:lvl8pPr lvl="7" algn="ctr">
              <a:spcBef>
                <a:spcPts val="300"/>
              </a:spcBef>
              <a:spcAft>
                <a:spcPts val="0"/>
              </a:spcAft>
              <a:buClr>
                <a:srgbClr val="7F5111"/>
              </a:buClr>
              <a:buSzPts val="1400"/>
              <a:buFont typeface="Georgia"/>
              <a:buNone/>
              <a:defRPr/>
            </a:lvl8pPr>
            <a:lvl9pPr lvl="8" algn="ctr">
              <a:spcBef>
                <a:spcPts val="300"/>
              </a:spcBef>
              <a:spcAft>
                <a:spcPts val="0"/>
              </a:spcAft>
              <a:buClr>
                <a:srgbClr val="7F5111"/>
              </a:buClr>
              <a:buSzPts val="1400"/>
              <a:buFont typeface="Georgia"/>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722313" y="3305176"/>
            <a:ext cx="7772400" cy="10215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3000" b="1"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3" name="Google Shape;153;p29"/>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spcBef>
                <a:spcPts val="300"/>
              </a:spcBef>
              <a:spcAft>
                <a:spcPts val="0"/>
              </a:spcAft>
              <a:buClr>
                <a:srgbClr val="7F5111"/>
              </a:buClr>
              <a:buSzPts val="1500"/>
              <a:buFont typeface="Georgia"/>
              <a:buNone/>
              <a:defRPr sz="1500"/>
            </a:lvl1pPr>
            <a:lvl2pPr marL="914400" lvl="1" indent="-228600" algn="l">
              <a:spcBef>
                <a:spcPts val="300"/>
              </a:spcBef>
              <a:spcAft>
                <a:spcPts val="0"/>
              </a:spcAft>
              <a:buClr>
                <a:srgbClr val="7F5111"/>
              </a:buClr>
              <a:buSzPts val="1400"/>
              <a:buFont typeface="Georgia"/>
              <a:buNone/>
              <a:defRPr sz="1400"/>
            </a:lvl2pPr>
            <a:lvl3pPr marL="1371600" lvl="2" indent="-228600" algn="l">
              <a:spcBef>
                <a:spcPts val="200"/>
              </a:spcBef>
              <a:spcAft>
                <a:spcPts val="0"/>
              </a:spcAft>
              <a:buClr>
                <a:srgbClr val="7F5111"/>
              </a:buClr>
              <a:buSzPts val="1200"/>
              <a:buFont typeface="Georgia"/>
              <a:buNone/>
              <a:defRPr sz="1200"/>
            </a:lvl3pPr>
            <a:lvl4pPr marL="1828800" lvl="3" indent="-228600" algn="l">
              <a:spcBef>
                <a:spcPts val="200"/>
              </a:spcBef>
              <a:spcAft>
                <a:spcPts val="0"/>
              </a:spcAft>
              <a:buClr>
                <a:srgbClr val="7F5111"/>
              </a:buClr>
              <a:buSzPts val="1100"/>
              <a:buFont typeface="Georgia"/>
              <a:buNone/>
              <a:defRPr sz="1100"/>
            </a:lvl4pPr>
            <a:lvl5pPr marL="2286000" lvl="4" indent="-228600" algn="l">
              <a:spcBef>
                <a:spcPts val="200"/>
              </a:spcBef>
              <a:spcAft>
                <a:spcPts val="0"/>
              </a:spcAft>
              <a:buClr>
                <a:srgbClr val="7F5111"/>
              </a:buClr>
              <a:buSzPts val="1100"/>
              <a:buFont typeface="Georgia"/>
              <a:buNone/>
              <a:defRPr sz="1100"/>
            </a:lvl5pPr>
            <a:lvl6pPr marL="2743200" lvl="5" indent="-228600" algn="l">
              <a:spcBef>
                <a:spcPts val="200"/>
              </a:spcBef>
              <a:spcAft>
                <a:spcPts val="0"/>
              </a:spcAft>
              <a:buClr>
                <a:srgbClr val="7F5111"/>
              </a:buClr>
              <a:buSzPts val="1100"/>
              <a:buFont typeface="Georgia"/>
              <a:buNone/>
              <a:defRPr sz="1100"/>
            </a:lvl6pPr>
            <a:lvl7pPr marL="3200400" lvl="6" indent="-228600" algn="l">
              <a:spcBef>
                <a:spcPts val="200"/>
              </a:spcBef>
              <a:spcAft>
                <a:spcPts val="0"/>
              </a:spcAft>
              <a:buClr>
                <a:srgbClr val="7F5111"/>
              </a:buClr>
              <a:buSzPts val="1100"/>
              <a:buFont typeface="Georgia"/>
              <a:buNone/>
              <a:defRPr sz="1100"/>
            </a:lvl7pPr>
            <a:lvl8pPr marL="3657600" lvl="7" indent="-228600" algn="l">
              <a:spcBef>
                <a:spcPts val="200"/>
              </a:spcBef>
              <a:spcAft>
                <a:spcPts val="0"/>
              </a:spcAft>
              <a:buClr>
                <a:srgbClr val="7F5111"/>
              </a:buClr>
              <a:buSzPts val="1100"/>
              <a:buFont typeface="Georgia"/>
              <a:buNone/>
              <a:defRPr sz="1100"/>
            </a:lvl8pPr>
            <a:lvl9pPr marL="4114800" lvl="8" indent="-228600" algn="l">
              <a:spcBef>
                <a:spcPts val="200"/>
              </a:spcBef>
              <a:spcAft>
                <a:spcPts val="0"/>
              </a:spcAft>
              <a:buClr>
                <a:srgbClr val="7F5111"/>
              </a:buClr>
              <a:buSzPts val="1100"/>
              <a:buFont typeface="Georgia"/>
              <a:buNone/>
              <a:defRPr sz="11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12954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
        <p:nvSpPr>
          <p:cNvPr id="157" name="Google Shape;157;p30"/>
          <p:cNvSpPr txBox="1">
            <a:spLocks noGrp="1"/>
          </p:cNvSpPr>
          <p:nvPr>
            <p:ph type="body" idx="2"/>
          </p:nvPr>
        </p:nvSpPr>
        <p:spPr>
          <a:xfrm>
            <a:off x="51435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0" name="Google Shape;160;p31"/>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61" name="Google Shape;161;p31"/>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
        <p:nvSpPr>
          <p:cNvPr id="162" name="Google Shape;162;p31"/>
          <p:cNvSpPr txBox="1">
            <a:spLocks noGrp="1"/>
          </p:cNvSpPr>
          <p:nvPr>
            <p:ph type="body" idx="3"/>
          </p:nvPr>
        </p:nvSpPr>
        <p:spPr>
          <a:xfrm>
            <a:off x="4645026" y="1151335"/>
            <a:ext cx="4041775"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63" name="Google Shape;163;p31"/>
          <p:cNvSpPr txBox="1">
            <a:spLocks noGrp="1"/>
          </p:cNvSpPr>
          <p:nvPr>
            <p:ph type="body" idx="4"/>
          </p:nvPr>
        </p:nvSpPr>
        <p:spPr>
          <a:xfrm>
            <a:off x="4645026" y="1631156"/>
            <a:ext cx="4041775"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457201" y="204788"/>
            <a:ext cx="3008313" cy="87153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9" name="Google Shape;169;p34"/>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381000" algn="l">
              <a:spcBef>
                <a:spcPts val="500"/>
              </a:spcBef>
              <a:spcAft>
                <a:spcPts val="0"/>
              </a:spcAft>
              <a:buClr>
                <a:srgbClr val="7F5111"/>
              </a:buClr>
              <a:buSzPts val="2400"/>
              <a:buFont typeface="Georgia"/>
              <a:buChar char="•"/>
              <a:defRPr sz="2400"/>
            </a:lvl1pPr>
            <a:lvl2pPr marL="914400" lvl="1" indent="-361950" algn="l">
              <a:spcBef>
                <a:spcPts val="400"/>
              </a:spcBef>
              <a:spcAft>
                <a:spcPts val="0"/>
              </a:spcAft>
              <a:buClr>
                <a:srgbClr val="7F5111"/>
              </a:buClr>
              <a:buSzPts val="2100"/>
              <a:buFont typeface="Georgia"/>
              <a:buChar char="–"/>
              <a:defRPr sz="2100"/>
            </a:lvl2pPr>
            <a:lvl3pPr marL="1371600" lvl="2" indent="-342900" algn="l">
              <a:spcBef>
                <a:spcPts val="400"/>
              </a:spcBef>
              <a:spcAft>
                <a:spcPts val="0"/>
              </a:spcAft>
              <a:buClr>
                <a:srgbClr val="7F5111"/>
              </a:buClr>
              <a:buSzPts val="1800"/>
              <a:buFont typeface="Georgia"/>
              <a:buChar char="•"/>
              <a:defRPr sz="1800"/>
            </a:lvl3pPr>
            <a:lvl4pPr marL="1828800" lvl="3" indent="-323850" algn="l">
              <a:spcBef>
                <a:spcPts val="300"/>
              </a:spcBef>
              <a:spcAft>
                <a:spcPts val="0"/>
              </a:spcAft>
              <a:buClr>
                <a:srgbClr val="7F5111"/>
              </a:buClr>
              <a:buSzPts val="1500"/>
              <a:buFont typeface="Georgia"/>
              <a:buChar char="–"/>
              <a:defRPr sz="1500"/>
            </a:lvl4pPr>
            <a:lvl5pPr marL="2286000" lvl="4" indent="-323850" algn="l">
              <a:spcBef>
                <a:spcPts val="300"/>
              </a:spcBef>
              <a:spcAft>
                <a:spcPts val="0"/>
              </a:spcAft>
              <a:buClr>
                <a:srgbClr val="7F5111"/>
              </a:buClr>
              <a:buSzPts val="1500"/>
              <a:buFont typeface="Georgia"/>
              <a:buChar char="»"/>
              <a:defRPr sz="1500"/>
            </a:lvl5pPr>
            <a:lvl6pPr marL="2743200" lvl="5" indent="-323850" algn="l">
              <a:spcBef>
                <a:spcPts val="300"/>
              </a:spcBef>
              <a:spcAft>
                <a:spcPts val="0"/>
              </a:spcAft>
              <a:buClr>
                <a:srgbClr val="7F5111"/>
              </a:buClr>
              <a:buSzPts val="1500"/>
              <a:buFont typeface="Georgia"/>
              <a:buChar char="»"/>
              <a:defRPr sz="1500"/>
            </a:lvl6pPr>
            <a:lvl7pPr marL="3200400" lvl="6" indent="-323850" algn="l">
              <a:spcBef>
                <a:spcPts val="300"/>
              </a:spcBef>
              <a:spcAft>
                <a:spcPts val="0"/>
              </a:spcAft>
              <a:buClr>
                <a:srgbClr val="7F5111"/>
              </a:buClr>
              <a:buSzPts val="1500"/>
              <a:buFont typeface="Georgia"/>
              <a:buChar char="»"/>
              <a:defRPr sz="1500"/>
            </a:lvl7pPr>
            <a:lvl8pPr marL="3657600" lvl="7" indent="-323850" algn="l">
              <a:spcBef>
                <a:spcPts val="300"/>
              </a:spcBef>
              <a:spcAft>
                <a:spcPts val="0"/>
              </a:spcAft>
              <a:buClr>
                <a:srgbClr val="7F5111"/>
              </a:buClr>
              <a:buSzPts val="1500"/>
              <a:buFont typeface="Georgia"/>
              <a:buChar char="»"/>
              <a:defRPr sz="1500"/>
            </a:lvl8pPr>
            <a:lvl9pPr marL="4114800" lvl="8" indent="-323850" algn="l">
              <a:spcBef>
                <a:spcPts val="300"/>
              </a:spcBef>
              <a:spcAft>
                <a:spcPts val="0"/>
              </a:spcAft>
              <a:buClr>
                <a:srgbClr val="7F5111"/>
              </a:buClr>
              <a:buSzPts val="1500"/>
              <a:buFont typeface="Georgia"/>
              <a:buChar char="»"/>
              <a:defRPr sz="1500"/>
            </a:lvl9pPr>
          </a:lstStyle>
          <a:p>
            <a:endParaRPr/>
          </a:p>
        </p:txBody>
      </p:sp>
      <p:sp>
        <p:nvSpPr>
          <p:cNvPr id="170" name="Google Shape;170;p34"/>
          <p:cNvSpPr txBox="1">
            <a:spLocks noGrp="1"/>
          </p:cNvSpPr>
          <p:nvPr>
            <p:ph type="body" idx="2"/>
          </p:nvPr>
        </p:nvSpPr>
        <p:spPr>
          <a:xfrm>
            <a:off x="457201" y="1076326"/>
            <a:ext cx="3008313" cy="351829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35"/>
          <p:cNvSpPr>
            <a:spLocks noGrp="1"/>
          </p:cNvSpPr>
          <p:nvPr>
            <p:ph type="pic" idx="2"/>
          </p:nvPr>
        </p:nvSpPr>
        <p:spPr>
          <a:xfrm>
            <a:off x="1792288" y="459581"/>
            <a:ext cx="5486400" cy="3086100"/>
          </a:xfrm>
          <a:prstGeom prst="rect">
            <a:avLst/>
          </a:prstGeom>
          <a:noFill/>
          <a:ln>
            <a:noFill/>
          </a:ln>
        </p:spPr>
      </p:sp>
      <p:sp>
        <p:nvSpPr>
          <p:cNvPr id="174" name="Google Shape;174;p35"/>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36"/>
          <p:cNvSpPr txBox="1">
            <a:spLocks noGrp="1"/>
          </p:cNvSpPr>
          <p:nvPr>
            <p:ph type="body" idx="1"/>
          </p:nvPr>
        </p:nvSpPr>
        <p:spPr>
          <a:xfrm rot="5400000">
            <a:off x="3381375" y="-1228725"/>
            <a:ext cx="3371850" cy="75438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rot="5400000">
            <a:off x="5772150" y="1162050"/>
            <a:ext cx="4000500" cy="2133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0" name="Google Shape;180;p37"/>
          <p:cNvSpPr txBox="1">
            <a:spLocks noGrp="1"/>
          </p:cNvSpPr>
          <p:nvPr>
            <p:ph type="body" idx="1"/>
          </p:nvPr>
        </p:nvSpPr>
        <p:spPr>
          <a:xfrm rot="5400000">
            <a:off x="1428750" y="-895350"/>
            <a:ext cx="4000500" cy="62484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4"/>
        <p:cNvGrpSpPr/>
        <p:nvPr/>
      </p:nvGrpSpPr>
      <p:grpSpPr>
        <a:xfrm>
          <a:off x="0" y="0"/>
          <a:ext cx="0" cy="0"/>
          <a:chOff x="0" y="0"/>
          <a:chExt cx="0" cy="0"/>
        </a:xfrm>
      </p:grpSpPr>
      <p:sp>
        <p:nvSpPr>
          <p:cNvPr id="185" name="Google Shape;185;p39"/>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39"/>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
        <p:cNvGrpSpPr/>
        <p:nvPr/>
      </p:nvGrpSpPr>
      <p:grpSpPr>
        <a:xfrm>
          <a:off x="0" y="0"/>
          <a:ext cx="0" cy="0"/>
          <a:chOff x="0" y="0"/>
          <a:chExt cx="0" cy="0"/>
        </a:xfrm>
      </p:grpSpPr>
      <p:sp>
        <p:nvSpPr>
          <p:cNvPr id="188" name="Google Shape;188;p40"/>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9"/>
        <p:cNvGrpSpPr/>
        <p:nvPr/>
      </p:nvGrpSpPr>
      <p:grpSpPr>
        <a:xfrm>
          <a:off x="0" y="0"/>
          <a:ext cx="0" cy="0"/>
          <a:chOff x="0" y="0"/>
          <a:chExt cx="0" cy="0"/>
        </a:xfrm>
      </p:grpSpPr>
      <p:sp>
        <p:nvSpPr>
          <p:cNvPr id="190" name="Google Shape;190;p41"/>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1" name="Google Shape;191;p41"/>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92" name="Google Shape;192;p41"/>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
        <p:nvSpPr>
          <p:cNvPr id="193" name="Google Shape;193;p41"/>
          <p:cNvSpPr txBox="1">
            <a:spLocks noGrp="1"/>
          </p:cNvSpPr>
          <p:nvPr>
            <p:ph type="body" idx="3"/>
          </p:nvPr>
        </p:nvSpPr>
        <p:spPr>
          <a:xfrm>
            <a:off x="4645026" y="1151335"/>
            <a:ext cx="4041775"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94" name="Google Shape;194;p41"/>
          <p:cNvSpPr txBox="1">
            <a:spLocks noGrp="1"/>
          </p:cNvSpPr>
          <p:nvPr>
            <p:ph type="body" idx="4"/>
          </p:nvPr>
        </p:nvSpPr>
        <p:spPr>
          <a:xfrm>
            <a:off x="4645026" y="1631156"/>
            <a:ext cx="4041775"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42"/>
          <p:cNvSpPr txBox="1">
            <a:spLocks noGrp="1"/>
          </p:cNvSpPr>
          <p:nvPr>
            <p:ph type="ctrTitle"/>
          </p:nvPr>
        </p:nvSpPr>
        <p:spPr>
          <a:xfrm>
            <a:off x="685800" y="1597820"/>
            <a:ext cx="7772400" cy="11025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7" name="Google Shape;197;p42"/>
          <p:cNvSpPr txBox="1">
            <a:spLocks noGrp="1"/>
          </p:cNvSpPr>
          <p:nvPr>
            <p:ph type="subTitle" idx="1"/>
          </p:nvPr>
        </p:nvSpPr>
        <p:spPr>
          <a:xfrm>
            <a:off x="1371600" y="2914650"/>
            <a:ext cx="6400800" cy="1314450"/>
          </a:xfrm>
          <a:prstGeom prst="rect">
            <a:avLst/>
          </a:prstGeom>
          <a:noFill/>
          <a:ln>
            <a:noFill/>
          </a:ln>
        </p:spPr>
        <p:txBody>
          <a:bodyPr spcFirstLastPara="1" wrap="square" lIns="0" tIns="0" rIns="0" bIns="0" anchor="t" anchorCtr="0">
            <a:noAutofit/>
          </a:bodyPr>
          <a:lstStyle>
            <a:lvl1pPr lvl="0" algn="ctr">
              <a:spcBef>
                <a:spcPts val="400"/>
              </a:spcBef>
              <a:spcAft>
                <a:spcPts val="0"/>
              </a:spcAft>
              <a:buClr>
                <a:srgbClr val="7F5111"/>
              </a:buClr>
              <a:buSzPts val="2100"/>
              <a:buFont typeface="Georgia"/>
              <a:buNone/>
              <a:defRPr/>
            </a:lvl1pPr>
            <a:lvl2pPr lvl="1" algn="ctr">
              <a:spcBef>
                <a:spcPts val="400"/>
              </a:spcBef>
              <a:spcAft>
                <a:spcPts val="0"/>
              </a:spcAft>
              <a:buClr>
                <a:srgbClr val="7F5111"/>
              </a:buClr>
              <a:buSzPts val="1800"/>
              <a:buFont typeface="Georgia"/>
              <a:buNone/>
              <a:defRPr/>
            </a:lvl2pPr>
            <a:lvl3pPr lvl="2" algn="ctr">
              <a:spcBef>
                <a:spcPts val="300"/>
              </a:spcBef>
              <a:spcAft>
                <a:spcPts val="0"/>
              </a:spcAft>
              <a:buClr>
                <a:srgbClr val="7F5111"/>
              </a:buClr>
              <a:buSzPts val="1400"/>
              <a:buFont typeface="Georgia"/>
              <a:buNone/>
              <a:defRPr/>
            </a:lvl3pPr>
            <a:lvl4pPr lvl="3" algn="ctr">
              <a:spcBef>
                <a:spcPts val="300"/>
              </a:spcBef>
              <a:spcAft>
                <a:spcPts val="0"/>
              </a:spcAft>
              <a:buClr>
                <a:srgbClr val="7F5111"/>
              </a:buClr>
              <a:buSzPts val="1400"/>
              <a:buFont typeface="Georgia"/>
              <a:buNone/>
              <a:defRPr/>
            </a:lvl4pPr>
            <a:lvl5pPr lvl="4" algn="ctr">
              <a:spcBef>
                <a:spcPts val="300"/>
              </a:spcBef>
              <a:spcAft>
                <a:spcPts val="0"/>
              </a:spcAft>
              <a:buClr>
                <a:srgbClr val="7F5111"/>
              </a:buClr>
              <a:buSzPts val="1400"/>
              <a:buFont typeface="Georgia"/>
              <a:buNone/>
              <a:defRPr/>
            </a:lvl5pPr>
            <a:lvl6pPr lvl="5" algn="ctr">
              <a:spcBef>
                <a:spcPts val="300"/>
              </a:spcBef>
              <a:spcAft>
                <a:spcPts val="0"/>
              </a:spcAft>
              <a:buClr>
                <a:srgbClr val="7F5111"/>
              </a:buClr>
              <a:buSzPts val="1400"/>
              <a:buFont typeface="Georgia"/>
              <a:buNone/>
              <a:defRPr/>
            </a:lvl6pPr>
            <a:lvl7pPr lvl="6" algn="ctr">
              <a:spcBef>
                <a:spcPts val="300"/>
              </a:spcBef>
              <a:spcAft>
                <a:spcPts val="0"/>
              </a:spcAft>
              <a:buClr>
                <a:srgbClr val="7F5111"/>
              </a:buClr>
              <a:buSzPts val="1400"/>
              <a:buFont typeface="Georgia"/>
              <a:buNone/>
              <a:defRPr/>
            </a:lvl7pPr>
            <a:lvl8pPr lvl="7" algn="ctr">
              <a:spcBef>
                <a:spcPts val="300"/>
              </a:spcBef>
              <a:spcAft>
                <a:spcPts val="0"/>
              </a:spcAft>
              <a:buClr>
                <a:srgbClr val="7F5111"/>
              </a:buClr>
              <a:buSzPts val="1400"/>
              <a:buFont typeface="Georgia"/>
              <a:buNone/>
              <a:defRPr/>
            </a:lvl8pPr>
            <a:lvl9pPr lvl="8" algn="ctr">
              <a:spcBef>
                <a:spcPts val="300"/>
              </a:spcBef>
              <a:spcAft>
                <a:spcPts val="0"/>
              </a:spcAft>
              <a:buClr>
                <a:srgbClr val="7F5111"/>
              </a:buClr>
              <a:buSzPts val="1400"/>
              <a:buFont typeface="Georgia"/>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8"/>
        <p:cNvGrpSpPr/>
        <p:nvPr/>
      </p:nvGrpSpPr>
      <p:grpSpPr>
        <a:xfrm>
          <a:off x="0" y="0"/>
          <a:ext cx="0" cy="0"/>
          <a:chOff x="0" y="0"/>
          <a:chExt cx="0" cy="0"/>
        </a:xfrm>
      </p:grpSpPr>
      <p:sp>
        <p:nvSpPr>
          <p:cNvPr id="199" name="Google Shape;199;p43"/>
          <p:cNvSpPr txBox="1">
            <a:spLocks noGrp="1"/>
          </p:cNvSpPr>
          <p:nvPr>
            <p:ph type="title"/>
          </p:nvPr>
        </p:nvSpPr>
        <p:spPr>
          <a:xfrm>
            <a:off x="722313" y="3305176"/>
            <a:ext cx="7772400" cy="10215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3000" b="1"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0" name="Google Shape;200;p43"/>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spcBef>
                <a:spcPts val="300"/>
              </a:spcBef>
              <a:spcAft>
                <a:spcPts val="0"/>
              </a:spcAft>
              <a:buClr>
                <a:srgbClr val="7F5111"/>
              </a:buClr>
              <a:buSzPts val="1500"/>
              <a:buFont typeface="Georgia"/>
              <a:buNone/>
              <a:defRPr sz="1500"/>
            </a:lvl1pPr>
            <a:lvl2pPr marL="914400" lvl="1" indent="-228600" algn="l">
              <a:spcBef>
                <a:spcPts val="300"/>
              </a:spcBef>
              <a:spcAft>
                <a:spcPts val="0"/>
              </a:spcAft>
              <a:buClr>
                <a:srgbClr val="7F5111"/>
              </a:buClr>
              <a:buSzPts val="1400"/>
              <a:buFont typeface="Georgia"/>
              <a:buNone/>
              <a:defRPr sz="1400"/>
            </a:lvl2pPr>
            <a:lvl3pPr marL="1371600" lvl="2" indent="-228600" algn="l">
              <a:spcBef>
                <a:spcPts val="200"/>
              </a:spcBef>
              <a:spcAft>
                <a:spcPts val="0"/>
              </a:spcAft>
              <a:buClr>
                <a:srgbClr val="7F5111"/>
              </a:buClr>
              <a:buSzPts val="1200"/>
              <a:buFont typeface="Georgia"/>
              <a:buNone/>
              <a:defRPr sz="1200"/>
            </a:lvl3pPr>
            <a:lvl4pPr marL="1828800" lvl="3" indent="-228600" algn="l">
              <a:spcBef>
                <a:spcPts val="200"/>
              </a:spcBef>
              <a:spcAft>
                <a:spcPts val="0"/>
              </a:spcAft>
              <a:buClr>
                <a:srgbClr val="7F5111"/>
              </a:buClr>
              <a:buSzPts val="1100"/>
              <a:buFont typeface="Georgia"/>
              <a:buNone/>
              <a:defRPr sz="1100"/>
            </a:lvl4pPr>
            <a:lvl5pPr marL="2286000" lvl="4" indent="-228600" algn="l">
              <a:spcBef>
                <a:spcPts val="200"/>
              </a:spcBef>
              <a:spcAft>
                <a:spcPts val="0"/>
              </a:spcAft>
              <a:buClr>
                <a:srgbClr val="7F5111"/>
              </a:buClr>
              <a:buSzPts val="1100"/>
              <a:buFont typeface="Georgia"/>
              <a:buNone/>
              <a:defRPr sz="1100"/>
            </a:lvl5pPr>
            <a:lvl6pPr marL="2743200" lvl="5" indent="-228600" algn="l">
              <a:spcBef>
                <a:spcPts val="200"/>
              </a:spcBef>
              <a:spcAft>
                <a:spcPts val="0"/>
              </a:spcAft>
              <a:buClr>
                <a:srgbClr val="7F5111"/>
              </a:buClr>
              <a:buSzPts val="1100"/>
              <a:buFont typeface="Georgia"/>
              <a:buNone/>
              <a:defRPr sz="1100"/>
            </a:lvl6pPr>
            <a:lvl7pPr marL="3200400" lvl="6" indent="-228600" algn="l">
              <a:spcBef>
                <a:spcPts val="200"/>
              </a:spcBef>
              <a:spcAft>
                <a:spcPts val="0"/>
              </a:spcAft>
              <a:buClr>
                <a:srgbClr val="7F5111"/>
              </a:buClr>
              <a:buSzPts val="1100"/>
              <a:buFont typeface="Georgia"/>
              <a:buNone/>
              <a:defRPr sz="1100"/>
            </a:lvl7pPr>
            <a:lvl8pPr marL="3657600" lvl="7" indent="-228600" algn="l">
              <a:spcBef>
                <a:spcPts val="200"/>
              </a:spcBef>
              <a:spcAft>
                <a:spcPts val="0"/>
              </a:spcAft>
              <a:buClr>
                <a:srgbClr val="7F5111"/>
              </a:buClr>
              <a:buSzPts val="1100"/>
              <a:buFont typeface="Georgia"/>
              <a:buNone/>
              <a:defRPr sz="1100"/>
            </a:lvl8pPr>
            <a:lvl9pPr marL="4114800" lvl="8" indent="-228600" algn="l">
              <a:spcBef>
                <a:spcPts val="200"/>
              </a:spcBef>
              <a:spcAft>
                <a:spcPts val="0"/>
              </a:spcAft>
              <a:buClr>
                <a:srgbClr val="7F5111"/>
              </a:buClr>
              <a:buSzPts val="1100"/>
              <a:buFont typeface="Georgia"/>
              <a:buNone/>
              <a:defRPr sz="1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1"/>
        <p:cNvGrpSpPr/>
        <p:nvPr/>
      </p:nvGrpSpPr>
      <p:grpSpPr>
        <a:xfrm>
          <a:off x="0" y="0"/>
          <a:ext cx="0" cy="0"/>
          <a:chOff x="0" y="0"/>
          <a:chExt cx="0" cy="0"/>
        </a:xfrm>
      </p:grpSpPr>
      <p:sp>
        <p:nvSpPr>
          <p:cNvPr id="202" name="Google Shape;202;p44"/>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3" name="Google Shape;203;p44"/>
          <p:cNvSpPr txBox="1">
            <a:spLocks noGrp="1"/>
          </p:cNvSpPr>
          <p:nvPr>
            <p:ph type="body" idx="1"/>
          </p:nvPr>
        </p:nvSpPr>
        <p:spPr>
          <a:xfrm>
            <a:off x="12954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
        <p:nvSpPr>
          <p:cNvPr id="204" name="Google Shape;204;p44"/>
          <p:cNvSpPr txBox="1">
            <a:spLocks noGrp="1"/>
          </p:cNvSpPr>
          <p:nvPr>
            <p:ph type="body" idx="2"/>
          </p:nvPr>
        </p:nvSpPr>
        <p:spPr>
          <a:xfrm>
            <a:off x="51435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6"/>
        <p:cNvGrpSpPr/>
        <p:nvPr/>
      </p:nvGrpSpPr>
      <p:grpSpPr>
        <a:xfrm>
          <a:off x="0" y="0"/>
          <a:ext cx="0" cy="0"/>
          <a:chOff x="0" y="0"/>
          <a:chExt cx="0" cy="0"/>
        </a:xfrm>
      </p:grpSpPr>
      <p:sp>
        <p:nvSpPr>
          <p:cNvPr id="207" name="Google Shape;207;p46"/>
          <p:cNvSpPr txBox="1">
            <a:spLocks noGrp="1"/>
          </p:cNvSpPr>
          <p:nvPr>
            <p:ph type="title"/>
          </p:nvPr>
        </p:nvSpPr>
        <p:spPr>
          <a:xfrm>
            <a:off x="457201" y="204788"/>
            <a:ext cx="3008313" cy="87153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8" name="Google Shape;208;p46"/>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381000" algn="l">
              <a:spcBef>
                <a:spcPts val="500"/>
              </a:spcBef>
              <a:spcAft>
                <a:spcPts val="0"/>
              </a:spcAft>
              <a:buClr>
                <a:srgbClr val="7F5111"/>
              </a:buClr>
              <a:buSzPts val="2400"/>
              <a:buFont typeface="Georgia"/>
              <a:buChar char="•"/>
              <a:defRPr sz="2400"/>
            </a:lvl1pPr>
            <a:lvl2pPr marL="914400" lvl="1" indent="-361950" algn="l">
              <a:spcBef>
                <a:spcPts val="400"/>
              </a:spcBef>
              <a:spcAft>
                <a:spcPts val="0"/>
              </a:spcAft>
              <a:buClr>
                <a:srgbClr val="7F5111"/>
              </a:buClr>
              <a:buSzPts val="2100"/>
              <a:buFont typeface="Georgia"/>
              <a:buChar char="–"/>
              <a:defRPr sz="2100"/>
            </a:lvl2pPr>
            <a:lvl3pPr marL="1371600" lvl="2" indent="-342900" algn="l">
              <a:spcBef>
                <a:spcPts val="400"/>
              </a:spcBef>
              <a:spcAft>
                <a:spcPts val="0"/>
              </a:spcAft>
              <a:buClr>
                <a:srgbClr val="7F5111"/>
              </a:buClr>
              <a:buSzPts val="1800"/>
              <a:buFont typeface="Georgia"/>
              <a:buChar char="•"/>
              <a:defRPr sz="1800"/>
            </a:lvl3pPr>
            <a:lvl4pPr marL="1828800" lvl="3" indent="-323850" algn="l">
              <a:spcBef>
                <a:spcPts val="300"/>
              </a:spcBef>
              <a:spcAft>
                <a:spcPts val="0"/>
              </a:spcAft>
              <a:buClr>
                <a:srgbClr val="7F5111"/>
              </a:buClr>
              <a:buSzPts val="1500"/>
              <a:buFont typeface="Georgia"/>
              <a:buChar char="–"/>
              <a:defRPr sz="1500"/>
            </a:lvl4pPr>
            <a:lvl5pPr marL="2286000" lvl="4" indent="-323850" algn="l">
              <a:spcBef>
                <a:spcPts val="300"/>
              </a:spcBef>
              <a:spcAft>
                <a:spcPts val="0"/>
              </a:spcAft>
              <a:buClr>
                <a:srgbClr val="7F5111"/>
              </a:buClr>
              <a:buSzPts val="1500"/>
              <a:buFont typeface="Georgia"/>
              <a:buChar char="»"/>
              <a:defRPr sz="1500"/>
            </a:lvl5pPr>
            <a:lvl6pPr marL="2743200" lvl="5" indent="-323850" algn="l">
              <a:spcBef>
                <a:spcPts val="300"/>
              </a:spcBef>
              <a:spcAft>
                <a:spcPts val="0"/>
              </a:spcAft>
              <a:buClr>
                <a:srgbClr val="7F5111"/>
              </a:buClr>
              <a:buSzPts val="1500"/>
              <a:buFont typeface="Georgia"/>
              <a:buChar char="»"/>
              <a:defRPr sz="1500"/>
            </a:lvl6pPr>
            <a:lvl7pPr marL="3200400" lvl="6" indent="-323850" algn="l">
              <a:spcBef>
                <a:spcPts val="300"/>
              </a:spcBef>
              <a:spcAft>
                <a:spcPts val="0"/>
              </a:spcAft>
              <a:buClr>
                <a:srgbClr val="7F5111"/>
              </a:buClr>
              <a:buSzPts val="1500"/>
              <a:buFont typeface="Georgia"/>
              <a:buChar char="»"/>
              <a:defRPr sz="1500"/>
            </a:lvl7pPr>
            <a:lvl8pPr marL="3657600" lvl="7" indent="-323850" algn="l">
              <a:spcBef>
                <a:spcPts val="300"/>
              </a:spcBef>
              <a:spcAft>
                <a:spcPts val="0"/>
              </a:spcAft>
              <a:buClr>
                <a:srgbClr val="7F5111"/>
              </a:buClr>
              <a:buSzPts val="1500"/>
              <a:buFont typeface="Georgia"/>
              <a:buChar char="»"/>
              <a:defRPr sz="1500"/>
            </a:lvl8pPr>
            <a:lvl9pPr marL="4114800" lvl="8" indent="-323850" algn="l">
              <a:spcBef>
                <a:spcPts val="300"/>
              </a:spcBef>
              <a:spcAft>
                <a:spcPts val="0"/>
              </a:spcAft>
              <a:buClr>
                <a:srgbClr val="7F5111"/>
              </a:buClr>
              <a:buSzPts val="1500"/>
              <a:buFont typeface="Georgia"/>
              <a:buChar char="»"/>
              <a:defRPr sz="1500"/>
            </a:lvl9pPr>
          </a:lstStyle>
          <a:p>
            <a:endParaRPr/>
          </a:p>
        </p:txBody>
      </p:sp>
      <p:sp>
        <p:nvSpPr>
          <p:cNvPr id="209" name="Google Shape;209;p46"/>
          <p:cNvSpPr txBox="1">
            <a:spLocks noGrp="1"/>
          </p:cNvSpPr>
          <p:nvPr>
            <p:ph type="body" idx="2"/>
          </p:nvPr>
        </p:nvSpPr>
        <p:spPr>
          <a:xfrm>
            <a:off x="457201" y="1076326"/>
            <a:ext cx="3008313" cy="351829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0"/>
        <p:cNvGrpSpPr/>
        <p:nvPr/>
      </p:nvGrpSpPr>
      <p:grpSpPr>
        <a:xfrm>
          <a:off x="0" y="0"/>
          <a:ext cx="0" cy="0"/>
          <a:chOff x="0" y="0"/>
          <a:chExt cx="0" cy="0"/>
        </a:xfrm>
      </p:grpSpPr>
      <p:sp>
        <p:nvSpPr>
          <p:cNvPr id="211" name="Google Shape;211;p47"/>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2" name="Google Shape;212;p47"/>
          <p:cNvSpPr>
            <a:spLocks noGrp="1"/>
          </p:cNvSpPr>
          <p:nvPr>
            <p:ph type="pic" idx="2"/>
          </p:nvPr>
        </p:nvSpPr>
        <p:spPr>
          <a:xfrm>
            <a:off x="1792288" y="459581"/>
            <a:ext cx="5486400" cy="3086100"/>
          </a:xfrm>
          <a:prstGeom prst="rect">
            <a:avLst/>
          </a:prstGeom>
          <a:noFill/>
          <a:ln>
            <a:noFill/>
          </a:ln>
        </p:spPr>
      </p:sp>
      <p:sp>
        <p:nvSpPr>
          <p:cNvPr id="213" name="Google Shape;213;p47"/>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4"/>
        <p:cNvGrpSpPr/>
        <p:nvPr/>
      </p:nvGrpSpPr>
      <p:grpSpPr>
        <a:xfrm>
          <a:off x="0" y="0"/>
          <a:ext cx="0" cy="0"/>
          <a:chOff x="0" y="0"/>
          <a:chExt cx="0" cy="0"/>
        </a:xfrm>
      </p:grpSpPr>
      <p:sp>
        <p:nvSpPr>
          <p:cNvPr id="215" name="Google Shape;215;p48"/>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48"/>
          <p:cNvSpPr txBox="1">
            <a:spLocks noGrp="1"/>
          </p:cNvSpPr>
          <p:nvPr>
            <p:ph type="body" idx="1"/>
          </p:nvPr>
        </p:nvSpPr>
        <p:spPr>
          <a:xfrm rot="5400000">
            <a:off x="3381375" y="-1228725"/>
            <a:ext cx="3371850" cy="75438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49"/>
          <p:cNvSpPr txBox="1">
            <a:spLocks noGrp="1"/>
          </p:cNvSpPr>
          <p:nvPr>
            <p:ph type="title"/>
          </p:nvPr>
        </p:nvSpPr>
        <p:spPr>
          <a:xfrm rot="5400000">
            <a:off x="5772150" y="1162050"/>
            <a:ext cx="4000500" cy="2133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9" name="Google Shape;219;p49"/>
          <p:cNvSpPr txBox="1">
            <a:spLocks noGrp="1"/>
          </p:cNvSpPr>
          <p:nvPr>
            <p:ph type="body" idx="1"/>
          </p:nvPr>
        </p:nvSpPr>
        <p:spPr>
          <a:xfrm rot="5400000">
            <a:off x="1428750" y="-895350"/>
            <a:ext cx="4000500" cy="62484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marR="0" lvl="0" indent="0" algn="r" rtl="0">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1800"/>
              <a:buFont typeface="Source Sans Pro"/>
              <a:buNone/>
              <a:defRPr sz="1800" b="1"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10241" y="1752654"/>
            <a:ext cx="7210500" cy="3117000"/>
          </a:xfrm>
          <a:prstGeom prst="rect">
            <a:avLst/>
          </a:prstGeom>
          <a:noFill/>
          <a:ln>
            <a:noFill/>
          </a:ln>
        </p:spPr>
        <p:txBody>
          <a:bodyPr spcFirstLastPara="1" wrap="square" lIns="34275" tIns="34275" rIns="68575" bIns="342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54" name="Google Shape;54;p13"/>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1pPr>
            <a:lvl2pPr marR="0" lvl="1"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2pPr>
            <a:lvl3pPr marR="0" lvl="2"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3pPr>
            <a:lvl4pPr marR="0" lvl="3"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4pPr>
            <a:lvl5pPr marR="0" lvl="4"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5pPr>
            <a:lvl6pPr marR="0" lvl="5"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6pPr>
            <a:lvl7pPr marR="0" lvl="6"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7pPr>
            <a:lvl8pPr marR="0" lvl="7"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8pPr>
            <a:lvl9pPr marR="0" lvl="8"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9pPr>
          </a:lstStyle>
          <a:p>
            <a:endParaRPr/>
          </a:p>
        </p:txBody>
      </p:sp>
      <p:sp>
        <p:nvSpPr>
          <p:cNvPr id="144" name="Google Shape;144;p26"/>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marR="0" lvl="0" indent="-361950" algn="l" rtl="0">
              <a:spcBef>
                <a:spcPts val="400"/>
              </a:spcBef>
              <a:spcAft>
                <a:spcPts val="0"/>
              </a:spcAft>
              <a:buClr>
                <a:srgbClr val="7F5111"/>
              </a:buClr>
              <a:buSzPts val="2100"/>
              <a:buFont typeface="Georgia"/>
              <a:buChar char="•"/>
              <a:defRPr sz="2100" b="0" i="0" u="none" strike="noStrike" cap="none">
                <a:solidFill>
                  <a:srgbClr val="7F5111"/>
                </a:solidFill>
                <a:latin typeface="Georgia"/>
                <a:ea typeface="Georgia"/>
                <a:cs typeface="Georgia"/>
                <a:sym typeface="Georgia"/>
              </a:defRPr>
            </a:lvl1pPr>
            <a:lvl2pPr marL="914400" marR="0" lvl="1" indent="-342900" algn="l" rtl="0">
              <a:spcBef>
                <a:spcPts val="40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2pPr>
            <a:lvl3pPr marL="1371600" marR="0" lvl="2"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3pPr>
            <a:lvl4pPr marL="1828800" marR="0" lvl="3"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4pPr>
            <a:lvl5pPr marL="2286000" marR="0" lvl="4"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5pPr>
            <a:lvl6pPr marL="2743200" marR="0" lvl="5"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6pPr>
            <a:lvl7pPr marL="3200400" marR="0" lvl="6"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7pPr>
            <a:lvl8pPr marL="3657600" marR="0" lvl="7"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8pPr>
            <a:lvl9pPr marL="4114800" marR="0" lvl="8"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8"/>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1pPr>
            <a:lvl2pPr marR="0" lvl="1"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2pPr>
            <a:lvl3pPr marR="0" lvl="2"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3pPr>
            <a:lvl4pPr marR="0" lvl="3"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4pPr>
            <a:lvl5pPr marR="0" lvl="4"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5pPr>
            <a:lvl6pPr marR="0" lvl="5"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6pPr>
            <a:lvl7pPr marR="0" lvl="6"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7pPr>
            <a:lvl8pPr marR="0" lvl="7"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8pPr>
            <a:lvl9pPr marR="0" lvl="8"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9pPr>
          </a:lstStyle>
          <a:p>
            <a:endParaRPr/>
          </a:p>
        </p:txBody>
      </p:sp>
      <p:sp>
        <p:nvSpPr>
          <p:cNvPr id="183" name="Google Shape;183;p38"/>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marR="0" lvl="0" indent="-361950" algn="l" rtl="0">
              <a:spcBef>
                <a:spcPts val="400"/>
              </a:spcBef>
              <a:spcAft>
                <a:spcPts val="0"/>
              </a:spcAft>
              <a:buClr>
                <a:srgbClr val="7F5111"/>
              </a:buClr>
              <a:buSzPts val="2100"/>
              <a:buFont typeface="Georgia"/>
              <a:buChar char="•"/>
              <a:defRPr sz="2100" b="0" i="0" u="none" strike="noStrike" cap="none">
                <a:solidFill>
                  <a:srgbClr val="7F5111"/>
                </a:solidFill>
                <a:latin typeface="Georgia"/>
                <a:ea typeface="Georgia"/>
                <a:cs typeface="Georgia"/>
                <a:sym typeface="Georgia"/>
              </a:defRPr>
            </a:lvl1pPr>
            <a:lvl2pPr marL="914400" marR="0" lvl="1" indent="-342900" algn="l" rtl="0">
              <a:spcBef>
                <a:spcPts val="40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2pPr>
            <a:lvl3pPr marL="1371600" marR="0" lvl="2"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3pPr>
            <a:lvl4pPr marL="1828800" marR="0" lvl="3"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4pPr>
            <a:lvl5pPr marL="2286000" marR="0" lvl="4"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5pPr>
            <a:lvl6pPr marL="2743200" marR="0" lvl="5"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6pPr>
            <a:lvl7pPr marL="3200400" marR="0" lvl="6"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7pPr>
            <a:lvl8pPr marL="3657600" marR="0" lvl="7"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8pPr>
            <a:lvl9pPr marL="4114800" marR="0" lvl="8"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forms/d/e/1FAIpQLScuHVJ96PP1wnBLAkM2wzbIlTy8a1H2u4N8TNvKNuZNwVlNxA/viewfor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docs.google.com/forms/d/e/1FAIpQLScGilK5UGJwao_oPEGzxeeScOdGSutanmj9TIz7eH4Hhi09hg/viewfor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ites.rowan.edu/accounting/banner-finance-approval-queues-for-requisitions.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mailto:requisitions@rowan.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irt.rowan.edu/service-catalog/support/training/resource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irt.rowan.edu/_docs/training/manuals/banner9.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dwiPxIR4oLzbsJedn3l7-K3QbT40ON6UWJk7iINJoZGEGgFw/viewfor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e/1FAIpQLSe9k5yKbPGBgZac9OAFRWyggXef3PHX3JmLewRL80W6wG34Bw/viewfor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requisitions@rowan.ed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mailto:hartmanr@rowan.edu" TargetMode="External"/><Relationship Id="rId3" Type="http://schemas.openxmlformats.org/officeDocument/2006/relationships/hyperlink" Target="mailto:joneasl@rowan.edu" TargetMode="External"/><Relationship Id="rId7" Type="http://schemas.openxmlformats.org/officeDocument/2006/relationships/hyperlink" Target="mailto:haley@rowan.edu"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mailto:bubacz@rowan.edu" TargetMode="External"/><Relationship Id="rId5" Type="http://schemas.openxmlformats.org/officeDocument/2006/relationships/hyperlink" Target="mailto:johnsonn@rowan.edu" TargetMode="External"/><Relationship Id="rId10" Type="http://schemas.openxmlformats.org/officeDocument/2006/relationships/hyperlink" Target="mailto:duttone@rowan.edu" TargetMode="External"/><Relationship Id="rId4" Type="http://schemas.openxmlformats.org/officeDocument/2006/relationships/hyperlink" Target="mailto:mori@rowan.edu" TargetMode="External"/><Relationship Id="rId9" Type="http://schemas.openxmlformats.org/officeDocument/2006/relationships/hyperlink" Target="mailto:dorch@rowan.ed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s://sites.rowan.edu/accountspayable/_docs/non-po/non_po_payment_request.pdf" TargetMode="External"/><Relationship Id="rId4" Type="http://schemas.openxmlformats.org/officeDocument/2006/relationships/hyperlink" Target="https://sites.rowan.edu/accountspayable/non_po_paymen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402&amp;sys_kb_id=e7096d9b1b6dd9140290c995624bcba7"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sites.rowan.edu/accountspayable/travel/concur_t_e/" TargetMode="External"/><Relationship Id="rId5" Type="http://schemas.openxmlformats.org/officeDocument/2006/relationships/hyperlink" Target="https://sites.rowan.edu/accountspayable/_docs/concur_ui/doc_expense_report_tips.pdf" TargetMode="External"/><Relationship Id="rId4" Type="http://schemas.openxmlformats.org/officeDocument/2006/relationships/hyperlink" Target="mailto:asktravel@rowan.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asktravel@rowan.edu"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hyperlink" Target="https://sites.rowan.edu/accountspayable/travel/student_non-employee_travel/" TargetMode="External"/><Relationship Id="rId4" Type="http://schemas.openxmlformats.org/officeDocument/2006/relationships/hyperlink" Target="https://sites.rowan.edu/accountspayable/_docs/concur_ui/doc_expense_report_tip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ites.rowan.edu/accountspayable/invoice_payments/"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hyperlink" Target="mailto:asktravel@rowan.edu" TargetMode="External"/><Relationship Id="rId3" Type="http://schemas.openxmlformats.org/officeDocument/2006/relationships/hyperlink" Target="mailto:peoplesj@rowan.edu" TargetMode="External"/><Relationship Id="rId7" Type="http://schemas.openxmlformats.org/officeDocument/2006/relationships/hyperlink" Target="https://sites.rowan.edu/accountspayable/invoice_payments/"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mailto:invoices@rowan.edu" TargetMode="External"/><Relationship Id="rId5" Type="http://schemas.openxmlformats.org/officeDocument/2006/relationships/hyperlink" Target="https://sites.rowan.edu/accountspayable/contact_us/" TargetMode="External"/><Relationship Id="rId4" Type="http://schemas.openxmlformats.org/officeDocument/2006/relationships/hyperlink" Target="mailto:buccis@rowan.edu" TargetMode="External"/><Relationship Id="rId9" Type="http://schemas.openxmlformats.org/officeDocument/2006/relationships/hyperlink" Target="https://sites.rowan.edu/accountspayable/trave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sites.rowan.edu/accounting/Banner%20Finance%20Security%20Information.html"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sites.rowan.edu/accounting/banner-finance-approval-queues-for-requisitions.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hyperlink" Target="https://rowan.mediaspace.kaltura.com/media/1_808hjrq6" TargetMode="External"/><Relationship Id="rId4" Type="http://schemas.openxmlformats.org/officeDocument/2006/relationships/hyperlink" Target="https://sites.rowan.edu/accounting/_docs/instructions-doc-banner-9-approval.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sites.rowan.edu/accounting/_docs/fixed-asset-job-aid.pdf"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rowan.mediaspace.kaltura.com/media/Fixed+Assets+-+Ordering+Equipment+over+$5,000/1_uyx86lt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sites.rowan.edu/accounting/dca/"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hyperlink" Target="mailto:dca@rowan.edu" TargetMode="External"/><Relationship Id="rId4" Type="http://schemas.openxmlformats.org/officeDocument/2006/relationships/hyperlink" Target="https://irt.rowan.edu/_docs/training/bannerfinance/dca.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sites.rowan.edu/accounting/Rowan%20University%20Financial%20Statements.html"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hyperlink" Target="mailto:Dimaggio@rowan.edu" TargetMode="External"/><Relationship Id="rId13" Type="http://schemas.openxmlformats.org/officeDocument/2006/relationships/hyperlink" Target="mailto:Reevet@rowan.edu" TargetMode="External"/><Relationship Id="rId3" Type="http://schemas.openxmlformats.org/officeDocument/2006/relationships/hyperlink" Target="mailto:Beachk46@rowan.edu" TargetMode="External"/><Relationship Id="rId7" Type="http://schemas.openxmlformats.org/officeDocument/2006/relationships/hyperlink" Target="mailto:Defranke@rowan.edu" TargetMode="External"/><Relationship Id="rId12" Type="http://schemas.openxmlformats.org/officeDocument/2006/relationships/hyperlink" Target="mailto:Prus29@rowan.edu"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hyperlink" Target="mailto:Dearj@rowan.edu" TargetMode="External"/><Relationship Id="rId11" Type="http://schemas.openxmlformats.org/officeDocument/2006/relationships/hyperlink" Target="mailto:Nisula@rowan.edu" TargetMode="External"/><Relationship Id="rId5" Type="http://schemas.openxmlformats.org/officeDocument/2006/relationships/hyperlink" Target="mailto:Camaioni@rowan.edu" TargetMode="External"/><Relationship Id="rId15" Type="http://schemas.openxmlformats.org/officeDocument/2006/relationships/image" Target="../media/image15.jpg"/><Relationship Id="rId10" Type="http://schemas.openxmlformats.org/officeDocument/2006/relationships/hyperlink" Target="mailto:Labombard@rowan.edu" TargetMode="External"/><Relationship Id="rId4" Type="http://schemas.openxmlformats.org/officeDocument/2006/relationships/hyperlink" Target="mailto:Buccia77@rowan.edu" TargetMode="External"/><Relationship Id="rId9" Type="http://schemas.openxmlformats.org/officeDocument/2006/relationships/hyperlink" Target="mailto:Giordanosa@rowan.edu" TargetMode="External"/><Relationship Id="rId14" Type="http://schemas.openxmlformats.org/officeDocument/2006/relationships/hyperlink" Target="mailto:WrobelI0@rowan.edu"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0"/>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Fiscal Year-End Prep</a:t>
            </a:r>
            <a:endParaRPr/>
          </a:p>
        </p:txBody>
      </p:sp>
      <p:sp>
        <p:nvSpPr>
          <p:cNvPr id="226" name="Google Shape;226;p50"/>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
        <p:nvSpPr>
          <p:cNvPr id="227" name="Google Shape;227;p50"/>
          <p:cNvSpPr txBox="1"/>
          <p:nvPr/>
        </p:nvSpPr>
        <p:spPr>
          <a:xfrm>
            <a:off x="2152650" y="2616600"/>
            <a:ext cx="6863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FY 23 Year-End Training presented by the Division of Finance </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April 26, 2023</a:t>
            </a:r>
            <a:endParaRPr>
              <a:solidFill>
                <a:schemeClr val="dk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306" name="Google Shape;306;p59"/>
          <p:cNvSpPr txBox="1">
            <a:spLocks noGrp="1"/>
          </p:cNvSpPr>
          <p:nvPr>
            <p:ph type="body" idx="1"/>
          </p:nvPr>
        </p:nvSpPr>
        <p:spPr>
          <a:xfrm>
            <a:off x="2368450" y="1908975"/>
            <a:ext cx="4829100" cy="1212900"/>
          </a:xfrm>
          <a:prstGeom prst="rect">
            <a:avLst/>
          </a:prstGeom>
          <a:noFill/>
          <a:ln>
            <a:noFill/>
          </a:ln>
        </p:spPr>
        <p:txBody>
          <a:bodyPr spcFirstLastPara="1" wrap="square" lIns="34275" tIns="34275" rIns="68575" bIns="34275" anchor="t" anchorCtr="0">
            <a:noAutofit/>
          </a:bodyPr>
          <a:lstStyle/>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r>
              <a:rPr lang="en" sz="3700">
                <a:solidFill>
                  <a:srgbClr val="4C2106"/>
                </a:solidFill>
              </a:rPr>
              <a:t>Budget@rowan.edu</a:t>
            </a:r>
            <a:endParaRPr sz="3700">
              <a:solidFill>
                <a:srgbClr val="4C2106"/>
              </a:solidFill>
            </a:endParaRPr>
          </a:p>
        </p:txBody>
      </p:sp>
    </p:spTree>
  </p:cSld>
  <p:clrMapOvr>
    <a:masterClrMapping/>
  </p:clrMapOvr>
  <p:transition spd="med">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Procurement </a:t>
            </a:r>
            <a:endParaRPr/>
          </a:p>
        </p:txBody>
      </p:sp>
      <p:sp>
        <p:nvSpPr>
          <p:cNvPr id="313" name="Google Shape;313;p60"/>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title"/>
          </p:nvPr>
        </p:nvSpPr>
        <p:spPr>
          <a:xfrm>
            <a:off x="559140" y="158472"/>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New Vendor, Vendor Reactivation Requests, Contracts</a:t>
            </a:r>
            <a:endParaRPr sz="3000"/>
          </a:p>
        </p:txBody>
      </p:sp>
      <p:sp>
        <p:nvSpPr>
          <p:cNvPr id="319" name="Google Shape;319;p61"/>
          <p:cNvSpPr txBox="1">
            <a:spLocks noGrp="1"/>
          </p:cNvSpPr>
          <p:nvPr>
            <p:ph type="body" idx="1"/>
          </p:nvPr>
        </p:nvSpPr>
        <p:spPr>
          <a:xfrm>
            <a:off x="103650" y="969075"/>
            <a:ext cx="8936700" cy="4174500"/>
          </a:xfrm>
          <a:prstGeom prst="rect">
            <a:avLst/>
          </a:prstGeom>
          <a:noFill/>
          <a:ln>
            <a:noFill/>
          </a:ln>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b="1" dirty="0"/>
              <a:t>Vendors</a:t>
            </a:r>
            <a:endParaRPr b="1" dirty="0"/>
          </a:p>
          <a:p>
            <a:pPr marL="457200" lvl="0" indent="-317500" algn="just" rtl="0">
              <a:lnSpc>
                <a:spcPct val="115000"/>
              </a:lnSpc>
              <a:spcBef>
                <a:spcPts val="1200"/>
              </a:spcBef>
              <a:spcAft>
                <a:spcPts val="0"/>
              </a:spcAft>
              <a:buSzPts val="1400"/>
              <a:buChar char="●"/>
            </a:pPr>
            <a:r>
              <a:rPr lang="en" dirty="0"/>
              <a:t>Requests submitted after June 15th may not be processed before the requisition cut off date. It is imperative that all requests are submitted by the deadline to ensure vendor accounts are established in time to process your requisition. Banner IDs will not be created in lieu of vendor compliance in order to process requisitions.</a:t>
            </a:r>
            <a:endParaRPr dirty="0"/>
          </a:p>
          <a:p>
            <a:pPr marL="457200" lvl="0" indent="-317500" algn="just" rtl="0">
              <a:lnSpc>
                <a:spcPct val="115000"/>
              </a:lnSpc>
              <a:spcBef>
                <a:spcPts val="0"/>
              </a:spcBef>
              <a:spcAft>
                <a:spcPts val="0"/>
              </a:spcAft>
              <a:buSzPts val="1400"/>
              <a:buChar char="●"/>
            </a:pPr>
            <a:r>
              <a:rPr lang="en" dirty="0"/>
              <a:t>Vendors with an anticipated spend of $15,000 or more generally take more time to onboard. Please keep this in mind when submitting your requests. </a:t>
            </a:r>
            <a:endParaRPr i="1" dirty="0"/>
          </a:p>
          <a:p>
            <a:pPr marL="457200" lvl="0" indent="-317500" algn="just" rtl="0">
              <a:lnSpc>
                <a:spcPct val="115000"/>
              </a:lnSpc>
              <a:spcBef>
                <a:spcPts val="0"/>
              </a:spcBef>
              <a:spcAft>
                <a:spcPts val="0"/>
              </a:spcAft>
              <a:buSzPts val="1400"/>
              <a:buChar char="●"/>
            </a:pPr>
            <a:r>
              <a:rPr lang="en" i="1" dirty="0"/>
              <a:t>You can request a New Vendor or Reactivation in our</a:t>
            </a:r>
            <a:r>
              <a:rPr lang="en" i="1" dirty="0">
                <a:solidFill>
                  <a:srgbClr val="000000"/>
                </a:solidFill>
              </a:rPr>
              <a:t> </a:t>
            </a:r>
            <a:r>
              <a:rPr lang="en" i="1" u="sng" dirty="0">
                <a:solidFill>
                  <a:srgbClr val="1155CC"/>
                </a:solidFill>
                <a:hlinkClick r:id="rId3">
                  <a:extLst>
                    <a:ext uri="{A12FA001-AC4F-418D-AE19-62706E023703}">
                      <ahyp:hlinkClr xmlns:ahyp="http://schemas.microsoft.com/office/drawing/2018/hyperlinkcolor" val="tx"/>
                    </a:ext>
                  </a:extLst>
                </a:hlinkClick>
              </a:rPr>
              <a:t>Vendor Portal</a:t>
            </a:r>
            <a:r>
              <a:rPr lang="en" i="1" dirty="0">
                <a:solidFill>
                  <a:srgbClr val="000000"/>
                </a:solidFill>
              </a:rPr>
              <a:t>.</a:t>
            </a:r>
            <a:endParaRPr i="1" dirty="0">
              <a:solidFill>
                <a:srgbClr val="000000"/>
              </a:solidFill>
            </a:endParaRPr>
          </a:p>
          <a:p>
            <a:pPr marL="0" lvl="0" indent="0" algn="just" rtl="0">
              <a:lnSpc>
                <a:spcPct val="115000"/>
              </a:lnSpc>
              <a:spcBef>
                <a:spcPts val="1200"/>
              </a:spcBef>
              <a:spcAft>
                <a:spcPts val="0"/>
              </a:spcAft>
              <a:buNone/>
            </a:pPr>
            <a:r>
              <a:rPr lang="en" b="1" dirty="0"/>
              <a:t>Contracts</a:t>
            </a:r>
            <a:endParaRPr b="1" dirty="0"/>
          </a:p>
          <a:p>
            <a:pPr marL="457200" lvl="0" indent="-317500" algn="just" rtl="0">
              <a:lnSpc>
                <a:spcPct val="115000"/>
              </a:lnSpc>
              <a:spcBef>
                <a:spcPts val="1200"/>
              </a:spcBef>
              <a:spcAft>
                <a:spcPts val="0"/>
              </a:spcAft>
              <a:buSzPts val="1400"/>
              <a:buChar char="●"/>
            </a:pPr>
            <a:r>
              <a:rPr lang="en" dirty="0"/>
              <a:t>If your request has an associated contract and services will be provided in the closing fiscal year, please submit the contract accordingly and allow three weeks for processing.</a:t>
            </a:r>
            <a:endParaRPr dirty="0"/>
          </a:p>
          <a:p>
            <a:pPr marL="457200" lvl="0" indent="-317500" algn="just" rtl="0">
              <a:lnSpc>
                <a:spcPct val="115000"/>
              </a:lnSpc>
              <a:spcBef>
                <a:spcPts val="0"/>
              </a:spcBef>
              <a:spcAft>
                <a:spcPts val="0"/>
              </a:spcAft>
              <a:buSzPts val="1400"/>
              <a:buChar char="●"/>
            </a:pPr>
            <a:r>
              <a:rPr lang="en" i="1" dirty="0"/>
              <a:t>You can submit a contract for review through the</a:t>
            </a:r>
            <a:r>
              <a:rPr lang="en" i="1" dirty="0">
                <a:solidFill>
                  <a:srgbClr val="1155CC"/>
                </a:solidFill>
              </a:rPr>
              <a:t> </a:t>
            </a:r>
            <a:r>
              <a:rPr lang="en" i="1" u="sng" dirty="0">
                <a:solidFill>
                  <a:srgbClr val="1155CC"/>
                </a:solidFill>
                <a:hlinkClick r:id="rId4">
                  <a:extLst>
                    <a:ext uri="{A12FA001-AC4F-418D-AE19-62706E023703}">
                      <ahyp:hlinkClr xmlns:ahyp="http://schemas.microsoft.com/office/drawing/2018/hyperlinkcolor" val="tx"/>
                    </a:ext>
                  </a:extLst>
                </a:hlinkClick>
              </a:rPr>
              <a:t>Contract Portal</a:t>
            </a:r>
            <a:r>
              <a:rPr lang="en" i="1" dirty="0">
                <a:solidFill>
                  <a:srgbClr val="1155CC"/>
                </a:solidFill>
              </a:rPr>
              <a:t>.</a:t>
            </a:r>
            <a:endParaRPr dirty="0">
              <a:solidFill>
                <a:srgbClr val="1155CC"/>
              </a:solidFill>
            </a:endParaRPr>
          </a:p>
          <a:p>
            <a:pPr marL="457200" lvl="0" indent="0" algn="just" rtl="0">
              <a:lnSpc>
                <a:spcPct val="115000"/>
              </a:lnSpc>
              <a:spcBef>
                <a:spcPts val="1200"/>
              </a:spcBef>
              <a:spcAft>
                <a:spcPts val="1200"/>
              </a:spcAft>
              <a:buNone/>
            </a:pPr>
            <a:endParaRPr sz="1100" dirty="0">
              <a:solidFill>
                <a:srgbClr val="000000"/>
              </a:solidFill>
              <a:latin typeface="Calibri"/>
              <a:ea typeface="Calibri"/>
              <a:cs typeface="Calibri"/>
              <a:sym typeface="Calibri"/>
            </a:endParaRPr>
          </a:p>
        </p:txBody>
      </p:sp>
    </p:spTree>
  </p:cSld>
  <p:clrMapOvr>
    <a:masterClrMapping/>
  </p:clrMapOvr>
  <p:transition spd="med">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just" rtl="0">
              <a:lnSpc>
                <a:spcPct val="115000"/>
              </a:lnSpc>
              <a:spcBef>
                <a:spcPts val="1200"/>
              </a:spcBef>
              <a:spcAft>
                <a:spcPts val="1200"/>
              </a:spcAft>
              <a:buNone/>
            </a:pPr>
            <a:r>
              <a:rPr lang="en" sz="3000"/>
              <a:t>Requisitions</a:t>
            </a:r>
            <a:endParaRPr sz="3000"/>
          </a:p>
        </p:txBody>
      </p:sp>
      <p:sp>
        <p:nvSpPr>
          <p:cNvPr id="325" name="Google Shape;325;p62"/>
          <p:cNvSpPr txBox="1">
            <a:spLocks noGrp="1"/>
          </p:cNvSpPr>
          <p:nvPr>
            <p:ph type="body" idx="1"/>
          </p:nvPr>
        </p:nvSpPr>
        <p:spPr>
          <a:xfrm>
            <a:off x="344541" y="776575"/>
            <a:ext cx="8545500" cy="3672000"/>
          </a:xfrm>
          <a:prstGeom prst="rect">
            <a:avLst/>
          </a:prstGeom>
        </p:spPr>
        <p:txBody>
          <a:bodyPr spcFirstLastPara="1" wrap="square" lIns="34275" tIns="34275" rIns="68575" bIns="34275" anchor="t" anchorCtr="0">
            <a:noAutofit/>
          </a:bodyPr>
          <a:lstStyle/>
          <a:p>
            <a:pPr marL="457200" lvl="0" indent="-317500" algn="just" rtl="0">
              <a:lnSpc>
                <a:spcPct val="115000"/>
              </a:lnSpc>
              <a:spcBef>
                <a:spcPts val="1200"/>
              </a:spcBef>
              <a:spcAft>
                <a:spcPts val="0"/>
              </a:spcAft>
              <a:buSzPts val="1400"/>
              <a:buChar char="●"/>
            </a:pPr>
            <a:r>
              <a:rPr lang="en"/>
              <a:t>All new requisitions must be completed, including appropriate Departmental Queue Approvals </a:t>
            </a:r>
            <a:r>
              <a:rPr lang="en">
                <a:solidFill>
                  <a:srgbClr val="1155CC"/>
                </a:solidFill>
              </a:rPr>
              <a:t>(</a:t>
            </a:r>
            <a:r>
              <a:rPr lang="en" i="1" u="sng">
                <a:solidFill>
                  <a:srgbClr val="1155CC"/>
                </a:solidFill>
                <a:hlinkClick r:id="rId3">
                  <a:extLst>
                    <a:ext uri="{A12FA001-AC4F-418D-AE19-62706E023703}">
                      <ahyp:hlinkClr xmlns:ahyp="http://schemas.microsoft.com/office/drawing/2018/hyperlinkcolor" val="tx"/>
                    </a:ext>
                  </a:extLst>
                </a:hlinkClick>
              </a:rPr>
              <a:t>here’s a nice overview of this process</a:t>
            </a:r>
            <a:r>
              <a:rPr lang="en" i="1">
                <a:solidFill>
                  <a:srgbClr val="1155CC"/>
                </a:solidFill>
              </a:rPr>
              <a:t>)</a:t>
            </a:r>
            <a:r>
              <a:rPr lang="en"/>
              <a:t>, by the date provided in the Annual Memo. When placing your requisition in Banner, please ensure you provide the required documentation including any quotes, forms, and other procurement approvals to </a:t>
            </a:r>
            <a:r>
              <a:rPr lang="en" u="sng">
                <a:solidFill>
                  <a:srgbClr val="1155CC"/>
                </a:solidFill>
                <a:hlinkClick r:id="rId4">
                  <a:extLst>
                    <a:ext uri="{A12FA001-AC4F-418D-AE19-62706E023703}">
                      <ahyp:hlinkClr xmlns:ahyp="http://schemas.microsoft.com/office/drawing/2018/hyperlinkcolor" val="tx"/>
                    </a:ext>
                  </a:extLst>
                </a:hlinkClick>
              </a:rPr>
              <a:t>requisitions@rowan.edu</a:t>
            </a:r>
            <a:r>
              <a:rPr lang="en"/>
              <a:t>, so the purchase order conversion can be completed timely.</a:t>
            </a:r>
            <a:endParaRPr/>
          </a:p>
          <a:p>
            <a:pPr marL="457200" lvl="0" indent="0" algn="just" rtl="0">
              <a:lnSpc>
                <a:spcPct val="115000"/>
              </a:lnSpc>
              <a:spcBef>
                <a:spcPts val="1200"/>
              </a:spcBef>
              <a:spcAft>
                <a:spcPts val="0"/>
              </a:spcAft>
              <a:buNone/>
            </a:pPr>
            <a:endParaRPr/>
          </a:p>
          <a:p>
            <a:pPr marL="457200" lvl="0" indent="-317500" algn="just" rtl="0">
              <a:lnSpc>
                <a:spcPct val="115000"/>
              </a:lnSpc>
              <a:spcBef>
                <a:spcPts val="1200"/>
              </a:spcBef>
              <a:spcAft>
                <a:spcPts val="0"/>
              </a:spcAft>
              <a:buSzPts val="1400"/>
              <a:buChar char="●"/>
            </a:pPr>
            <a:r>
              <a:rPr lang="en"/>
              <a:t>Requisitions in Departmental Queues or incomplete requisitions will be deleted on June 30th regardless of funding to ensure a smooth fiscal year closeout.</a:t>
            </a:r>
            <a:endParaRPr/>
          </a:p>
          <a:p>
            <a:pPr marL="0" lvl="0" indent="0" algn="just" rtl="0">
              <a:lnSpc>
                <a:spcPct val="115000"/>
              </a:lnSpc>
              <a:spcBef>
                <a:spcPts val="1200"/>
              </a:spcBef>
              <a:spcAft>
                <a:spcPts val="0"/>
              </a:spcAft>
              <a:buNone/>
            </a:pPr>
            <a:r>
              <a:rPr lang="en" b="1"/>
              <a:t>How can I tell where my requisition is in the process</a:t>
            </a:r>
            <a:r>
              <a:rPr lang="en" b="1" i="1"/>
              <a:t>?</a:t>
            </a:r>
            <a:r>
              <a:rPr lang="en" i="1"/>
              <a:t> </a:t>
            </a:r>
            <a:r>
              <a:rPr lang="en" b="1"/>
              <a:t>Or has my requisition been converted?</a:t>
            </a:r>
            <a:endParaRPr b="1"/>
          </a:p>
          <a:p>
            <a:pPr marL="0" lvl="0" indent="0" algn="just" rtl="0">
              <a:lnSpc>
                <a:spcPct val="115000"/>
              </a:lnSpc>
              <a:spcBef>
                <a:spcPts val="1200"/>
              </a:spcBef>
              <a:spcAft>
                <a:spcPts val="0"/>
              </a:spcAft>
              <a:buNone/>
            </a:pPr>
            <a:endParaRPr b="1"/>
          </a:p>
          <a:p>
            <a:pPr marL="0" lvl="0" indent="0" algn="l" rtl="0">
              <a:spcBef>
                <a:spcPts val="1200"/>
              </a:spcBef>
              <a:spcAft>
                <a:spcPts val="0"/>
              </a:spcAft>
              <a:buNone/>
            </a:pPr>
            <a:endParaRPr/>
          </a:p>
        </p:txBody>
      </p:sp>
      <p:graphicFrame>
        <p:nvGraphicFramePr>
          <p:cNvPr id="326" name="Google Shape;326;p62"/>
          <p:cNvGraphicFramePr/>
          <p:nvPr/>
        </p:nvGraphicFramePr>
        <p:xfrm>
          <a:off x="893388" y="3516560"/>
          <a:ext cx="5959375" cy="1414724"/>
        </p:xfrm>
        <a:graphic>
          <a:graphicData uri="http://schemas.openxmlformats.org/drawingml/2006/table">
            <a:tbl>
              <a:tblPr>
                <a:noFill/>
                <a:tableStyleId>{3FCA4F40-6AF1-4C62-AFCB-AB9F84B89168}</a:tableStyleId>
              </a:tblPr>
              <a:tblGrid>
                <a:gridCol w="1091925">
                  <a:extLst>
                    <a:ext uri="{9D8B030D-6E8A-4147-A177-3AD203B41FA5}">
                      <a16:colId xmlns:a16="http://schemas.microsoft.com/office/drawing/2014/main" val="20000"/>
                    </a:ext>
                  </a:extLst>
                </a:gridCol>
                <a:gridCol w="4867450">
                  <a:extLst>
                    <a:ext uri="{9D8B030D-6E8A-4147-A177-3AD203B41FA5}">
                      <a16:colId xmlns:a16="http://schemas.microsoft.com/office/drawing/2014/main" val="20001"/>
                    </a:ext>
                  </a:extLst>
                </a:gridCol>
              </a:tblGrid>
              <a:tr h="333900">
                <a:tc gridSpan="2">
                  <a:txBody>
                    <a:bodyPr/>
                    <a:lstStyle/>
                    <a:p>
                      <a:pPr marL="0" lvl="0" indent="0" algn="just" rtl="0">
                        <a:lnSpc>
                          <a:spcPct val="115000"/>
                        </a:lnSpc>
                        <a:spcBef>
                          <a:spcPts val="1200"/>
                        </a:spcBef>
                        <a:spcAft>
                          <a:spcPts val="1200"/>
                        </a:spcAft>
                        <a:buNone/>
                      </a:pPr>
                      <a:r>
                        <a:rPr lang="en" sz="1100" b="1">
                          <a:latin typeface="Calibri"/>
                          <a:ea typeface="Calibri"/>
                          <a:cs typeface="Calibri"/>
                          <a:sym typeface="Calibri"/>
                        </a:rPr>
                        <a:t>FOIDOCH</a:t>
                      </a:r>
                      <a:r>
                        <a:rPr lang="en" sz="1100">
                          <a:latin typeface="Calibri"/>
                          <a:ea typeface="Calibri"/>
                          <a:cs typeface="Calibri"/>
                          <a:sym typeface="Calibri"/>
                        </a:rPr>
                        <a:t> will tell you the requisition </a:t>
                      </a:r>
                      <a:r>
                        <a:rPr lang="en" sz="1100" b="1">
                          <a:latin typeface="Calibri"/>
                          <a:ea typeface="Calibri"/>
                          <a:cs typeface="Calibri"/>
                          <a:sym typeface="Calibri"/>
                        </a:rPr>
                        <a:t>Status</a:t>
                      </a:r>
                      <a:r>
                        <a:rPr lang="en" sz="1100">
                          <a:latin typeface="Calibri"/>
                          <a:ea typeface="Calibri"/>
                          <a:cs typeface="Calibri"/>
                          <a:sym typeface="Calibri"/>
                        </a:rPr>
                        <a:t>: </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33900">
                <a:tc>
                  <a:txBody>
                    <a:bodyPr/>
                    <a:lstStyle/>
                    <a:p>
                      <a:pPr marL="0" lvl="0" indent="0" algn="l" rtl="0">
                        <a:spcBef>
                          <a:spcPts val="0"/>
                        </a:spcBef>
                        <a:spcAft>
                          <a:spcPts val="0"/>
                        </a:spcAft>
                        <a:buNone/>
                      </a:pPr>
                      <a:r>
                        <a:rPr lang="en" sz="1100" b="1">
                          <a:latin typeface="Calibri"/>
                          <a:ea typeface="Calibri"/>
                          <a:cs typeface="Calibri"/>
                          <a:sym typeface="Calibri"/>
                        </a:rPr>
                        <a:t>Blank</a:t>
                      </a:r>
                      <a:endParaRPr sz="1100" b="1"/>
                    </a:p>
                  </a:txBody>
                  <a:tcPr marL="91425" marR="91425" marT="91425" marB="91425"/>
                </a:tc>
                <a:tc>
                  <a:txBody>
                    <a:bodyPr/>
                    <a:lstStyle/>
                    <a:p>
                      <a:pPr marL="0" lvl="0" indent="0" algn="l" rtl="0">
                        <a:spcBef>
                          <a:spcPts val="0"/>
                        </a:spcBef>
                        <a:spcAft>
                          <a:spcPts val="0"/>
                        </a:spcAft>
                        <a:buNone/>
                      </a:pPr>
                      <a:r>
                        <a:rPr lang="en" sz="1100" b="1">
                          <a:latin typeface="Calibri"/>
                          <a:ea typeface="Calibri"/>
                          <a:cs typeface="Calibri"/>
                          <a:sym typeface="Calibri"/>
                        </a:rPr>
                        <a:t>= Incomplete</a:t>
                      </a:r>
                      <a:endParaRPr/>
                    </a:p>
                  </a:txBody>
                  <a:tcPr marL="91425" marR="91425" marT="91425" marB="91425"/>
                </a:tc>
                <a:extLst>
                  <a:ext uri="{0D108BD9-81ED-4DB2-BD59-A6C34878D82A}">
                    <a16:rowId xmlns:a16="http://schemas.microsoft.com/office/drawing/2014/main" val="10001"/>
                  </a:ext>
                </a:extLst>
              </a:tr>
              <a:tr h="333900">
                <a:tc>
                  <a:txBody>
                    <a:bodyPr/>
                    <a:lstStyle/>
                    <a:p>
                      <a:pPr marL="0" lvl="0" indent="0" algn="l" rtl="0">
                        <a:spcBef>
                          <a:spcPts val="0"/>
                        </a:spcBef>
                        <a:spcAft>
                          <a:spcPts val="0"/>
                        </a:spcAft>
                        <a:buNone/>
                      </a:pPr>
                      <a:r>
                        <a:rPr lang="en" sz="1100" b="1"/>
                        <a:t>C</a:t>
                      </a:r>
                      <a:endParaRPr sz="1100" b="1"/>
                    </a:p>
                  </a:txBody>
                  <a:tcPr marL="91425" marR="91425" marT="91425" marB="91425"/>
                </a:tc>
                <a:tc>
                  <a:txBody>
                    <a:bodyPr/>
                    <a:lstStyle/>
                    <a:p>
                      <a:pPr marL="0" lvl="0" indent="0" algn="l" rtl="0">
                        <a:spcBef>
                          <a:spcPts val="0"/>
                        </a:spcBef>
                        <a:spcAft>
                          <a:spcPts val="0"/>
                        </a:spcAft>
                        <a:buNone/>
                      </a:pPr>
                      <a:r>
                        <a:rPr lang="en" sz="1100" b="1">
                          <a:latin typeface="Calibri"/>
                          <a:ea typeface="Calibri"/>
                          <a:cs typeface="Calibri"/>
                          <a:sym typeface="Calibri"/>
                        </a:rPr>
                        <a:t>= Completed by end user</a:t>
                      </a:r>
                      <a:endParaRPr/>
                    </a:p>
                  </a:txBody>
                  <a:tcPr marL="91425" marR="91425" marT="91425" marB="91425"/>
                </a:tc>
                <a:extLst>
                  <a:ext uri="{0D108BD9-81ED-4DB2-BD59-A6C34878D82A}">
                    <a16:rowId xmlns:a16="http://schemas.microsoft.com/office/drawing/2014/main" val="10002"/>
                  </a:ext>
                </a:extLst>
              </a:tr>
              <a:tr h="333900">
                <a:tc>
                  <a:txBody>
                    <a:bodyPr/>
                    <a:lstStyle/>
                    <a:p>
                      <a:pPr marL="0" lvl="0" indent="0" algn="l" rtl="0">
                        <a:spcBef>
                          <a:spcPts val="0"/>
                        </a:spcBef>
                        <a:spcAft>
                          <a:spcPts val="0"/>
                        </a:spcAft>
                        <a:buNone/>
                      </a:pPr>
                      <a:r>
                        <a:rPr lang="en" sz="1100" b="1"/>
                        <a:t>A</a:t>
                      </a:r>
                      <a:endParaRPr sz="1100" b="1"/>
                    </a:p>
                  </a:txBody>
                  <a:tcPr marL="91425" marR="91425" marT="91425" marB="91425"/>
                </a:tc>
                <a:tc>
                  <a:txBody>
                    <a:bodyPr/>
                    <a:lstStyle/>
                    <a:p>
                      <a:pPr marL="0" lvl="0" indent="0" algn="l" rtl="0">
                        <a:spcBef>
                          <a:spcPts val="0"/>
                        </a:spcBef>
                        <a:spcAft>
                          <a:spcPts val="0"/>
                        </a:spcAft>
                        <a:buNone/>
                      </a:pPr>
                      <a:r>
                        <a:rPr lang="en" sz="1100" b="1">
                          <a:latin typeface="Calibri"/>
                          <a:ea typeface="Calibri"/>
                          <a:cs typeface="Calibri"/>
                          <a:sym typeface="Calibri"/>
                        </a:rPr>
                        <a:t>= Approved by Purchasing (you will also receive an email notification)</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just" rtl="0">
              <a:lnSpc>
                <a:spcPct val="115000"/>
              </a:lnSpc>
              <a:spcBef>
                <a:spcPts val="1200"/>
              </a:spcBef>
              <a:spcAft>
                <a:spcPts val="1200"/>
              </a:spcAft>
              <a:buNone/>
            </a:pPr>
            <a:r>
              <a:rPr lang="en" sz="3000"/>
              <a:t>Requisitions (continued)</a:t>
            </a:r>
            <a:endParaRPr sz="3000"/>
          </a:p>
        </p:txBody>
      </p:sp>
      <p:sp>
        <p:nvSpPr>
          <p:cNvPr id="332" name="Google Shape;332;p63"/>
          <p:cNvSpPr txBox="1">
            <a:spLocks noGrp="1"/>
          </p:cNvSpPr>
          <p:nvPr>
            <p:ph type="body" idx="1"/>
          </p:nvPr>
        </p:nvSpPr>
        <p:spPr>
          <a:xfrm>
            <a:off x="299241" y="841175"/>
            <a:ext cx="8545500" cy="3672000"/>
          </a:xfrm>
          <a:prstGeom prst="rect">
            <a:avLst/>
          </a:prstGeom>
        </p:spPr>
        <p:txBody>
          <a:bodyPr spcFirstLastPara="1" wrap="square" lIns="34275" tIns="34275" rIns="68575" bIns="34275" anchor="t" anchorCtr="0">
            <a:noAutofit/>
          </a:bodyPr>
          <a:lstStyle/>
          <a:p>
            <a:pPr marL="457200" lvl="0" indent="-304800" algn="just" rtl="0">
              <a:lnSpc>
                <a:spcPct val="115000"/>
              </a:lnSpc>
              <a:spcBef>
                <a:spcPts val="1100"/>
              </a:spcBef>
              <a:spcAft>
                <a:spcPts val="0"/>
              </a:spcAft>
              <a:buSzPts val="1200"/>
              <a:buChar char="●"/>
            </a:pPr>
            <a:r>
              <a:rPr lang="en" sz="1200"/>
              <a:t>Each purchase will have at least two approvers:  </a:t>
            </a:r>
            <a:r>
              <a:rPr lang="en" sz="1200" b="1"/>
              <a:t>Departmental &amp; Purchasing</a:t>
            </a:r>
            <a:endParaRPr sz="1200" b="1"/>
          </a:p>
          <a:p>
            <a:pPr marL="457200" lvl="0" indent="0" algn="just" rtl="0">
              <a:lnSpc>
                <a:spcPct val="115000"/>
              </a:lnSpc>
              <a:spcBef>
                <a:spcPts val="1100"/>
              </a:spcBef>
              <a:spcAft>
                <a:spcPts val="0"/>
              </a:spcAft>
              <a:buNone/>
            </a:pPr>
            <a:endParaRPr sz="1200" b="1"/>
          </a:p>
          <a:p>
            <a:pPr marL="457200" lvl="0" indent="-304800" algn="just" rtl="0">
              <a:lnSpc>
                <a:spcPct val="115000"/>
              </a:lnSpc>
              <a:spcBef>
                <a:spcPts val="1100"/>
              </a:spcBef>
              <a:spcAft>
                <a:spcPts val="0"/>
              </a:spcAft>
              <a:buSzPts val="1200"/>
              <a:buChar char="●"/>
            </a:pPr>
            <a:r>
              <a:rPr lang="en" sz="1200"/>
              <a:t>To view the </a:t>
            </a:r>
            <a:r>
              <a:rPr lang="en" sz="1200" b="1"/>
              <a:t>approval history</a:t>
            </a:r>
            <a:r>
              <a:rPr lang="en" sz="1200"/>
              <a:t> for a document:</a:t>
            </a:r>
            <a:endParaRPr sz="1200"/>
          </a:p>
          <a:p>
            <a:pPr marL="914400" lvl="0" indent="-304800" algn="l" rtl="0">
              <a:lnSpc>
                <a:spcPct val="115000"/>
              </a:lnSpc>
              <a:spcBef>
                <a:spcPts val="0"/>
              </a:spcBef>
              <a:spcAft>
                <a:spcPts val="0"/>
              </a:spcAft>
              <a:buClr>
                <a:schemeClr val="dk1"/>
              </a:buClr>
              <a:buSzPts val="1200"/>
              <a:buAutoNum type="arabicPeriod"/>
            </a:pPr>
            <a:r>
              <a:rPr lang="en" sz="1200"/>
              <a:t>From the Banner 9 Welcome screen, search for page </a:t>
            </a:r>
            <a:r>
              <a:rPr lang="en" sz="1200" b="1"/>
              <a:t>FOIAPPH </a:t>
            </a:r>
            <a:r>
              <a:rPr lang="en" sz="1200"/>
              <a:t>and hit Enter</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Enter the document number into the Document Code field</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Click “Go” on right hand side</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The Details section will display actions taken on the document to date</a:t>
            </a:r>
            <a:endParaRPr sz="1200"/>
          </a:p>
          <a:p>
            <a:pPr marL="457200" lvl="0" indent="0" algn="just" rtl="0">
              <a:lnSpc>
                <a:spcPct val="115000"/>
              </a:lnSpc>
              <a:spcBef>
                <a:spcPts val="1100"/>
              </a:spcBef>
              <a:spcAft>
                <a:spcPts val="0"/>
              </a:spcAft>
              <a:buNone/>
            </a:pPr>
            <a:endParaRPr sz="1200"/>
          </a:p>
          <a:p>
            <a:pPr marL="457200" lvl="0" indent="-304800" algn="just" rtl="0">
              <a:lnSpc>
                <a:spcPct val="115000"/>
              </a:lnSpc>
              <a:spcBef>
                <a:spcPts val="1100"/>
              </a:spcBef>
              <a:spcAft>
                <a:spcPts val="0"/>
              </a:spcAft>
              <a:buSzPts val="1200"/>
              <a:buChar char="●"/>
            </a:pPr>
            <a:r>
              <a:rPr lang="en" sz="1200"/>
              <a:t>To view the</a:t>
            </a:r>
            <a:r>
              <a:rPr lang="en" sz="1200" b="1"/>
              <a:t> pending approvals</a:t>
            </a:r>
            <a:r>
              <a:rPr lang="en" sz="1200"/>
              <a:t> for a document:</a:t>
            </a:r>
            <a:endParaRPr sz="1200"/>
          </a:p>
          <a:p>
            <a:pPr marL="914400" lvl="0" indent="-304800" algn="l" rtl="0">
              <a:lnSpc>
                <a:spcPct val="115000"/>
              </a:lnSpc>
              <a:spcBef>
                <a:spcPts val="0"/>
              </a:spcBef>
              <a:spcAft>
                <a:spcPts val="0"/>
              </a:spcAft>
              <a:buClr>
                <a:schemeClr val="dk1"/>
              </a:buClr>
              <a:buSzPts val="1200"/>
              <a:buAutoNum type="arabicPeriod"/>
            </a:pPr>
            <a:r>
              <a:rPr lang="en" sz="1200"/>
              <a:t>From the Banner 9 Welcome screen, search for page </a:t>
            </a:r>
            <a:r>
              <a:rPr lang="en" sz="1200" b="1"/>
              <a:t>FOAAINP </a:t>
            </a:r>
            <a:r>
              <a:rPr lang="en" sz="1200"/>
              <a:t>and hit Enter</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Enter the document number in the Document field</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Click “Go” on right hand side</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The Queue list will display queues and approvals still pending.  Fully approved documents will not display on this page </a:t>
            </a:r>
            <a:endParaRPr sz="1200"/>
          </a:p>
          <a:p>
            <a:pPr marL="0" lvl="0" indent="0" algn="just" rtl="0">
              <a:lnSpc>
                <a:spcPct val="115000"/>
              </a:lnSpc>
              <a:spcBef>
                <a:spcPts val="1200"/>
              </a:spcBef>
              <a:spcAft>
                <a:spcPts val="0"/>
              </a:spcAft>
              <a:buNone/>
            </a:pPr>
            <a:r>
              <a:rPr lang="en" sz="1200" b="1" i="1"/>
              <a:t>NOTE: </a:t>
            </a:r>
            <a:r>
              <a:rPr lang="en" sz="1200" i="1"/>
              <a:t>“NON_GRANTS REQ QUE” is the Purchasing queue. </a:t>
            </a:r>
            <a:endParaRPr sz="1200" i="1"/>
          </a:p>
          <a:p>
            <a:pPr marL="0" lvl="0" indent="0" algn="l" rtl="0">
              <a:lnSpc>
                <a:spcPct val="115000"/>
              </a:lnSpc>
              <a:spcBef>
                <a:spcPts val="1200"/>
              </a:spcBef>
              <a:spcAft>
                <a:spcPts val="0"/>
              </a:spcAft>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Receiving</a:t>
            </a:r>
            <a:endParaRPr sz="3000"/>
          </a:p>
        </p:txBody>
      </p:sp>
      <p:sp>
        <p:nvSpPr>
          <p:cNvPr id="338" name="Google Shape;338;p64"/>
          <p:cNvSpPr txBox="1">
            <a:spLocks noGrp="1"/>
          </p:cNvSpPr>
          <p:nvPr>
            <p:ph type="body" idx="1"/>
          </p:nvPr>
        </p:nvSpPr>
        <p:spPr>
          <a:xfrm>
            <a:off x="329516" y="997600"/>
            <a:ext cx="8545500" cy="3672000"/>
          </a:xfrm>
          <a:prstGeom prst="rect">
            <a:avLst/>
          </a:prstGeom>
        </p:spPr>
        <p:txBody>
          <a:bodyPr spcFirstLastPara="1" wrap="square" lIns="34275" tIns="34275" rIns="68575" bIns="34275" anchor="t" anchorCtr="0">
            <a:noAutofit/>
          </a:bodyPr>
          <a:lstStyle/>
          <a:p>
            <a:pPr marL="457200" lvl="0" indent="-311150" algn="just" rtl="0">
              <a:lnSpc>
                <a:spcPct val="115000"/>
              </a:lnSpc>
              <a:spcBef>
                <a:spcPts val="1200"/>
              </a:spcBef>
              <a:spcAft>
                <a:spcPts val="0"/>
              </a:spcAft>
              <a:buSzPts val="1300"/>
              <a:buChar char="●"/>
            </a:pPr>
            <a:r>
              <a:rPr lang="en" sz="1300"/>
              <a:t>Receiving, as a process in Banner, is necessary for the Banner system to issue payment to the vendor. Receiving in Banner should be completed as soon as the goods or services have been received or completed - </a:t>
            </a:r>
            <a:r>
              <a:rPr lang="en" sz="1300" i="1"/>
              <a:t>not before</a:t>
            </a:r>
            <a:r>
              <a:rPr lang="en" sz="1300"/>
              <a:t>.</a:t>
            </a:r>
            <a:endParaRPr sz="1300"/>
          </a:p>
          <a:p>
            <a:pPr marL="457200" lvl="0" indent="-311150" algn="just" rtl="0">
              <a:lnSpc>
                <a:spcPct val="115000"/>
              </a:lnSpc>
              <a:spcBef>
                <a:spcPts val="0"/>
              </a:spcBef>
              <a:spcAft>
                <a:spcPts val="0"/>
              </a:spcAft>
              <a:buSzPts val="1300"/>
              <a:buChar char="●"/>
            </a:pPr>
            <a:r>
              <a:rPr lang="en" sz="1300"/>
              <a:t>Goods and/or services must be physically </a:t>
            </a:r>
            <a:r>
              <a:rPr lang="en" sz="1300" i="1"/>
              <a:t>and</a:t>
            </a:r>
            <a:r>
              <a:rPr lang="en" sz="1300"/>
              <a:t> electronically received in Banner by the close of the fiscal period, June 30, to be charged to the closing year’s budget</a:t>
            </a:r>
            <a:endParaRPr sz="1300"/>
          </a:p>
          <a:p>
            <a:pPr marL="457200" lvl="0" indent="-311150" algn="just" rtl="0">
              <a:lnSpc>
                <a:spcPct val="115000"/>
              </a:lnSpc>
              <a:spcBef>
                <a:spcPts val="0"/>
              </a:spcBef>
              <a:spcAft>
                <a:spcPts val="0"/>
              </a:spcAft>
              <a:buSzPts val="1300"/>
              <a:buChar char="●"/>
            </a:pPr>
            <a:r>
              <a:rPr lang="en" sz="1300"/>
              <a:t>Any open purchase orders at the end of the closing year will be charged against the new fiscal year’s budget if the item hasn’t been physically received.</a:t>
            </a:r>
            <a:endParaRPr sz="1300"/>
          </a:p>
          <a:p>
            <a:pPr marL="0" lvl="0" indent="0" algn="ctr" rtl="0">
              <a:lnSpc>
                <a:spcPct val="115000"/>
              </a:lnSpc>
              <a:spcBef>
                <a:spcPts val="1200"/>
              </a:spcBef>
              <a:spcAft>
                <a:spcPts val="0"/>
              </a:spcAft>
              <a:buNone/>
            </a:pPr>
            <a:endParaRPr sz="1500" i="1"/>
          </a:p>
          <a:p>
            <a:pPr marL="0" lvl="0" indent="0" algn="ctr" rtl="0">
              <a:lnSpc>
                <a:spcPct val="115000"/>
              </a:lnSpc>
              <a:spcBef>
                <a:spcPts val="1200"/>
              </a:spcBef>
              <a:spcAft>
                <a:spcPts val="0"/>
              </a:spcAft>
              <a:buNone/>
            </a:pPr>
            <a:r>
              <a:rPr lang="en" sz="1500" i="1"/>
              <a:t>How to ensure you have completed your receiving? </a:t>
            </a:r>
            <a:endParaRPr sz="1500" i="1"/>
          </a:p>
          <a:p>
            <a:pPr marL="457200" lvl="0" indent="-311150" algn="just" rtl="0">
              <a:lnSpc>
                <a:spcPct val="115000"/>
              </a:lnSpc>
              <a:spcBef>
                <a:spcPts val="1200"/>
              </a:spcBef>
              <a:spcAft>
                <a:spcPts val="0"/>
              </a:spcAft>
              <a:buSzPts val="1300"/>
              <a:buChar char="●"/>
            </a:pPr>
            <a:r>
              <a:rPr lang="en" sz="1300"/>
              <a:t>Start with FOIDOCH - has receiving been completed? Will additional receiving be needed for any items on the PO?</a:t>
            </a:r>
            <a:endParaRPr sz="1300"/>
          </a:p>
          <a:p>
            <a:pPr marL="457200" lvl="0" indent="-311150" algn="just" rtl="0">
              <a:lnSpc>
                <a:spcPct val="115000"/>
              </a:lnSpc>
              <a:spcBef>
                <a:spcPts val="0"/>
              </a:spcBef>
              <a:spcAft>
                <a:spcPts val="0"/>
              </a:spcAft>
              <a:buSzPts val="1300"/>
              <a:buChar char="●"/>
            </a:pPr>
            <a:r>
              <a:rPr lang="en" sz="1300"/>
              <a:t>If so, FPARCVD  - Receiving Goods is where you will complete the receiving.</a:t>
            </a:r>
            <a:endParaRPr sz="1300"/>
          </a:p>
          <a:p>
            <a:pPr marL="457200" lvl="0" indent="-311150" algn="just" rtl="0">
              <a:lnSpc>
                <a:spcPct val="115000"/>
              </a:lnSpc>
              <a:spcBef>
                <a:spcPts val="0"/>
              </a:spcBef>
              <a:spcAft>
                <a:spcPts val="0"/>
              </a:spcAft>
              <a:buSzPts val="1300"/>
              <a:buChar char="●"/>
            </a:pPr>
            <a:r>
              <a:rPr lang="en" sz="1300"/>
              <a:t>More specific details on receiving can be found on the </a:t>
            </a:r>
            <a:r>
              <a:rPr lang="en" sz="1300" u="sng">
                <a:solidFill>
                  <a:srgbClr val="1155CC"/>
                </a:solidFill>
                <a:hlinkClick r:id="rId3">
                  <a:extLst>
                    <a:ext uri="{A12FA001-AC4F-418D-AE19-62706E023703}">
                      <ahyp:hlinkClr xmlns:ahyp="http://schemas.microsoft.com/office/drawing/2018/hyperlinkcolor" val="tx"/>
                    </a:ext>
                  </a:extLst>
                </a:hlinkClick>
              </a:rPr>
              <a:t>training website</a:t>
            </a:r>
            <a:r>
              <a:rPr lang="en" sz="1300"/>
              <a:t> in the </a:t>
            </a:r>
            <a:r>
              <a:rPr lang="en" sz="1300" u="sng">
                <a:solidFill>
                  <a:srgbClr val="1155CC"/>
                </a:solidFill>
                <a:hlinkClick r:id="rId4">
                  <a:extLst>
                    <a:ext uri="{A12FA001-AC4F-418D-AE19-62706E023703}">
                      <ahyp:hlinkClr xmlns:ahyp="http://schemas.microsoft.com/office/drawing/2018/hyperlinkcolor" val="tx"/>
                    </a:ext>
                  </a:extLst>
                </a:hlinkClick>
              </a:rPr>
              <a:t>Banner Admin manual</a:t>
            </a:r>
            <a:r>
              <a:rPr lang="en" sz="1300">
                <a:solidFill>
                  <a:srgbClr val="1155CC"/>
                </a:solidFill>
              </a:rPr>
              <a:t> </a:t>
            </a:r>
            <a:r>
              <a:rPr lang="en" sz="1300"/>
              <a:t>(page 50 et seq).</a:t>
            </a:r>
            <a:endParaRPr sz="1300"/>
          </a:p>
          <a:p>
            <a:pPr marL="0" lvl="0" indent="0" algn="l" rtl="0">
              <a:spcBef>
                <a:spcPts val="12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Existing Purchase Orders: Change Orders</a:t>
            </a:r>
            <a:endParaRPr sz="3000"/>
          </a:p>
        </p:txBody>
      </p:sp>
      <p:sp>
        <p:nvSpPr>
          <p:cNvPr id="344" name="Google Shape;344;p65"/>
          <p:cNvSpPr txBox="1">
            <a:spLocks noGrp="1"/>
          </p:cNvSpPr>
          <p:nvPr>
            <p:ph type="body" idx="1"/>
          </p:nvPr>
        </p:nvSpPr>
        <p:spPr>
          <a:xfrm>
            <a:off x="337025" y="937375"/>
            <a:ext cx="8545500" cy="3926700"/>
          </a:xfrm>
          <a:prstGeom prst="rect">
            <a:avLst/>
          </a:prstGeom>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sz="1200" b="1" u="sng"/>
              <a:t>Existing Purchase Orders: Change Orders</a:t>
            </a:r>
            <a:endParaRPr sz="1200" b="1" u="sng"/>
          </a:p>
          <a:p>
            <a:pPr marL="457200" lvl="0" indent="-304800" algn="just" rtl="0">
              <a:lnSpc>
                <a:spcPct val="115000"/>
              </a:lnSpc>
              <a:spcBef>
                <a:spcPts val="1200"/>
              </a:spcBef>
              <a:spcAft>
                <a:spcPts val="0"/>
              </a:spcAft>
              <a:buSzPts val="1200"/>
              <a:buChar char="●"/>
            </a:pPr>
            <a:r>
              <a:rPr lang="en" sz="1200"/>
              <a:t>Change order requests to existing purchase orders will be treated like new requisitions and follow the same cutoff schedule.</a:t>
            </a:r>
            <a:endParaRPr sz="1200"/>
          </a:p>
          <a:p>
            <a:pPr marL="457200" lvl="0" indent="-304800" algn="just" rtl="0">
              <a:lnSpc>
                <a:spcPct val="115000"/>
              </a:lnSpc>
              <a:spcBef>
                <a:spcPts val="0"/>
              </a:spcBef>
              <a:spcAft>
                <a:spcPts val="0"/>
              </a:spcAft>
              <a:buSzPts val="1200"/>
              <a:buChar char="●"/>
            </a:pPr>
            <a:r>
              <a:rPr lang="en" sz="1200" b="1" u="sng"/>
              <a:t>NOTE: If the invoice amount is more than 10% of PO amount or greater than $100 you will need to request a change order</a:t>
            </a:r>
            <a:endParaRPr sz="1200" b="1" u="sng"/>
          </a:p>
          <a:p>
            <a:pPr marL="457200" lvl="0" indent="-304800" algn="just" rtl="0">
              <a:lnSpc>
                <a:spcPct val="115000"/>
              </a:lnSpc>
              <a:spcBef>
                <a:spcPts val="0"/>
              </a:spcBef>
              <a:spcAft>
                <a:spcPts val="0"/>
              </a:spcAft>
              <a:buSzPts val="1200"/>
              <a:buChar char="●"/>
            </a:pPr>
            <a:r>
              <a:rPr lang="en" sz="1200" i="1"/>
              <a:t>You can submit a request to increase or decrease your purchase order through our </a:t>
            </a:r>
            <a:r>
              <a:rPr lang="en" sz="1200" i="1" u="sng">
                <a:solidFill>
                  <a:srgbClr val="1155CC"/>
                </a:solidFill>
                <a:hlinkClick r:id="rId3">
                  <a:extLst>
                    <a:ext uri="{A12FA001-AC4F-418D-AE19-62706E023703}">
                      <ahyp:hlinkClr xmlns:ahyp="http://schemas.microsoft.com/office/drawing/2018/hyperlinkcolor" val="tx"/>
                    </a:ext>
                  </a:extLst>
                </a:hlinkClick>
              </a:rPr>
              <a:t>Change Order Request Form</a:t>
            </a:r>
            <a:r>
              <a:rPr lang="en" sz="1200" i="1"/>
              <a:t>. </a:t>
            </a:r>
            <a:endParaRPr sz="1200" i="1"/>
          </a:p>
          <a:p>
            <a:pPr marL="914400" lvl="1" indent="-304800" algn="just" rtl="0">
              <a:lnSpc>
                <a:spcPct val="115000"/>
              </a:lnSpc>
              <a:spcBef>
                <a:spcPts val="0"/>
              </a:spcBef>
              <a:spcAft>
                <a:spcPts val="0"/>
              </a:spcAft>
              <a:buSzPts val="1200"/>
              <a:buChar char="○"/>
            </a:pPr>
            <a:r>
              <a:rPr lang="en" sz="1200"/>
              <a:t>Please be ready to provide the following information:</a:t>
            </a:r>
            <a:endParaRPr sz="1200">
              <a:highlight>
                <a:srgbClr val="FFFF00"/>
              </a:highlight>
            </a:endParaRPr>
          </a:p>
          <a:p>
            <a:pPr marL="1371600" lvl="2" indent="-304800" algn="just" rtl="0">
              <a:lnSpc>
                <a:spcPct val="115000"/>
              </a:lnSpc>
              <a:spcBef>
                <a:spcPts val="0"/>
              </a:spcBef>
              <a:spcAft>
                <a:spcPts val="0"/>
              </a:spcAft>
              <a:buSzPts val="1200"/>
              <a:buChar char="■"/>
            </a:pPr>
            <a:r>
              <a:rPr lang="en" sz="1200"/>
              <a:t>Purchase Order #</a:t>
            </a:r>
            <a:endParaRPr sz="1200"/>
          </a:p>
          <a:p>
            <a:pPr marL="1371600" lvl="2" indent="-304800" algn="just" rtl="0">
              <a:lnSpc>
                <a:spcPct val="115000"/>
              </a:lnSpc>
              <a:spcBef>
                <a:spcPts val="0"/>
              </a:spcBef>
              <a:spcAft>
                <a:spcPts val="0"/>
              </a:spcAft>
              <a:buSzPts val="1200"/>
              <a:buChar char="■"/>
            </a:pPr>
            <a:r>
              <a:rPr lang="en" sz="1200"/>
              <a:t>Vendor</a:t>
            </a:r>
            <a:endParaRPr sz="1200"/>
          </a:p>
          <a:p>
            <a:pPr marL="1371600" lvl="2" indent="-304800" algn="just" rtl="0">
              <a:lnSpc>
                <a:spcPct val="115000"/>
              </a:lnSpc>
              <a:spcBef>
                <a:spcPts val="0"/>
              </a:spcBef>
              <a:spcAft>
                <a:spcPts val="0"/>
              </a:spcAft>
              <a:buSzPts val="1200"/>
              <a:buChar char="■"/>
            </a:pPr>
            <a:r>
              <a:rPr lang="en" sz="1200"/>
              <a:t>Buyer (listed on the bottom left corner of your purchase order)</a:t>
            </a:r>
            <a:endParaRPr sz="1200"/>
          </a:p>
          <a:p>
            <a:pPr marL="1371600" lvl="2" indent="-304800" algn="just" rtl="0">
              <a:lnSpc>
                <a:spcPct val="115000"/>
              </a:lnSpc>
              <a:spcBef>
                <a:spcPts val="0"/>
              </a:spcBef>
              <a:spcAft>
                <a:spcPts val="0"/>
              </a:spcAft>
              <a:buSzPts val="1200"/>
              <a:buChar char="■"/>
            </a:pPr>
            <a:r>
              <a:rPr lang="en" sz="1200"/>
              <a:t>Type (increase of decrease)</a:t>
            </a:r>
            <a:endParaRPr sz="1200"/>
          </a:p>
          <a:p>
            <a:pPr marL="1371600" lvl="2" indent="-304800" algn="just" rtl="0">
              <a:lnSpc>
                <a:spcPct val="115000"/>
              </a:lnSpc>
              <a:spcBef>
                <a:spcPts val="0"/>
              </a:spcBef>
              <a:spcAft>
                <a:spcPts val="0"/>
              </a:spcAft>
              <a:buSzPts val="1200"/>
              <a:buChar char="■"/>
            </a:pPr>
            <a:r>
              <a:rPr lang="en" sz="1200"/>
              <a:t>Amount (since last change order)</a:t>
            </a:r>
            <a:endParaRPr sz="1200"/>
          </a:p>
          <a:p>
            <a:pPr marL="1371600" lvl="2" indent="-304800" algn="just" rtl="0">
              <a:lnSpc>
                <a:spcPct val="115000"/>
              </a:lnSpc>
              <a:spcBef>
                <a:spcPts val="0"/>
              </a:spcBef>
              <a:spcAft>
                <a:spcPts val="0"/>
              </a:spcAft>
              <a:buSzPts val="1200"/>
              <a:buChar char="■"/>
            </a:pPr>
            <a:r>
              <a:rPr lang="en" sz="1200"/>
              <a:t>Change Request</a:t>
            </a:r>
            <a:endParaRPr sz="1200"/>
          </a:p>
          <a:p>
            <a:pPr marL="1371600" lvl="2" indent="-304800" algn="just" rtl="0">
              <a:lnSpc>
                <a:spcPct val="115000"/>
              </a:lnSpc>
              <a:spcBef>
                <a:spcPts val="0"/>
              </a:spcBef>
              <a:spcAft>
                <a:spcPts val="0"/>
              </a:spcAft>
              <a:buSzPts val="1200"/>
              <a:buChar char="■"/>
            </a:pPr>
            <a:r>
              <a:rPr lang="en" sz="1200"/>
              <a:t>New Total</a:t>
            </a:r>
            <a:endParaRPr sz="1200"/>
          </a:p>
          <a:p>
            <a:pPr marL="1371600" lvl="2" indent="-304800" algn="just" rtl="0">
              <a:lnSpc>
                <a:spcPct val="115000"/>
              </a:lnSpc>
              <a:spcBef>
                <a:spcPts val="0"/>
              </a:spcBef>
              <a:spcAft>
                <a:spcPts val="0"/>
              </a:spcAft>
              <a:buSzPts val="1200"/>
              <a:buChar char="■"/>
            </a:pPr>
            <a:r>
              <a:rPr lang="en" sz="1200"/>
              <a:t>Explanation for Change</a:t>
            </a:r>
            <a:endParaRPr sz="1200"/>
          </a:p>
          <a:p>
            <a:pPr marL="1371600" lvl="2" indent="-304800" algn="just" rtl="0">
              <a:lnSpc>
                <a:spcPct val="115000"/>
              </a:lnSpc>
              <a:spcBef>
                <a:spcPts val="0"/>
              </a:spcBef>
              <a:spcAft>
                <a:spcPts val="0"/>
              </a:spcAft>
              <a:buSzPts val="1200"/>
              <a:buChar char="■"/>
            </a:pPr>
            <a:r>
              <a:rPr lang="en" sz="1200"/>
              <a:t>Any documentation you can provide</a:t>
            </a:r>
            <a:endParaRPr sz="1200"/>
          </a:p>
          <a:p>
            <a:pPr marL="457200" lvl="0" indent="-304800" algn="just" rtl="0">
              <a:lnSpc>
                <a:spcPct val="115000"/>
              </a:lnSpc>
              <a:spcBef>
                <a:spcPts val="1100"/>
              </a:spcBef>
              <a:spcAft>
                <a:spcPts val="0"/>
              </a:spcAft>
              <a:buSzPts val="1200"/>
              <a:buChar char="●"/>
            </a:pPr>
            <a:r>
              <a:rPr lang="en" sz="1200"/>
              <a:t>If you have any PO specific questions, please reach out to the buyer listed on your PO.</a:t>
            </a:r>
            <a:endParaRPr sz="1200" i="1"/>
          </a:p>
          <a:p>
            <a:pPr marL="0" lvl="0" indent="0" algn="just" rtl="0">
              <a:lnSpc>
                <a:spcPct val="115000"/>
              </a:lnSpc>
              <a:spcBef>
                <a:spcPts val="1100"/>
              </a:spcBef>
              <a:spcAft>
                <a:spcPts val="0"/>
              </a:spcAft>
              <a:buNone/>
            </a:pPr>
            <a:endParaRPr sz="1200"/>
          </a:p>
          <a:p>
            <a:pPr marL="0" lvl="0" indent="0" algn="l" rtl="0">
              <a:lnSpc>
                <a:spcPct val="115000"/>
              </a:lnSpc>
              <a:spcBef>
                <a:spcPts val="1100"/>
              </a:spcBef>
              <a:spcAft>
                <a:spcPts val="0"/>
              </a:spcAft>
              <a:buNone/>
            </a:pP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Existing Purchase Orders: Closeouts</a:t>
            </a:r>
            <a:endParaRPr sz="3000"/>
          </a:p>
        </p:txBody>
      </p:sp>
      <p:sp>
        <p:nvSpPr>
          <p:cNvPr id="350" name="Google Shape;350;p66"/>
          <p:cNvSpPr txBox="1">
            <a:spLocks noGrp="1"/>
          </p:cNvSpPr>
          <p:nvPr>
            <p:ph type="body" idx="1"/>
          </p:nvPr>
        </p:nvSpPr>
        <p:spPr>
          <a:xfrm>
            <a:off x="367175" y="952400"/>
            <a:ext cx="8545500" cy="4146000"/>
          </a:xfrm>
          <a:prstGeom prst="rect">
            <a:avLst/>
          </a:prstGeom>
        </p:spPr>
        <p:txBody>
          <a:bodyPr spcFirstLastPara="1" wrap="square" lIns="34275" tIns="34275" rIns="68575" bIns="34275" anchor="t" anchorCtr="0">
            <a:noAutofit/>
          </a:bodyPr>
          <a:lstStyle/>
          <a:p>
            <a:pPr marL="0" lvl="0" indent="0" algn="just" rtl="0">
              <a:lnSpc>
                <a:spcPct val="100000"/>
              </a:lnSpc>
              <a:spcBef>
                <a:spcPts val="1200"/>
              </a:spcBef>
              <a:spcAft>
                <a:spcPts val="0"/>
              </a:spcAft>
              <a:buNone/>
            </a:pPr>
            <a:r>
              <a:rPr lang="en" sz="1000"/>
              <a:t>To release funds or to complete your purchase order, please submit a PO closeout request to have your PO closed by an Office of Contracting &amp; Procurement team member.</a:t>
            </a:r>
            <a:endParaRPr sz="1000"/>
          </a:p>
          <a:p>
            <a:pPr marL="0" lvl="0" indent="0" algn="just" rtl="0">
              <a:lnSpc>
                <a:spcPct val="100000"/>
              </a:lnSpc>
              <a:spcBef>
                <a:spcPts val="1200"/>
              </a:spcBef>
              <a:spcAft>
                <a:spcPts val="0"/>
              </a:spcAft>
              <a:buNone/>
            </a:pPr>
            <a:r>
              <a:rPr lang="en" sz="1000" i="1"/>
              <a:t>You can request a purchase order closeout through our </a:t>
            </a:r>
            <a:r>
              <a:rPr lang="en" sz="1000" i="1" u="sng">
                <a:solidFill>
                  <a:srgbClr val="1155CC"/>
                </a:solidFill>
                <a:hlinkClick r:id="rId3">
                  <a:extLst>
                    <a:ext uri="{A12FA001-AC4F-418D-AE19-62706E023703}">
                      <ahyp:hlinkClr xmlns:ahyp="http://schemas.microsoft.com/office/drawing/2018/hyperlinkcolor" val="tx"/>
                    </a:ext>
                  </a:extLst>
                </a:hlinkClick>
              </a:rPr>
              <a:t>Closeout Request Form</a:t>
            </a:r>
            <a:r>
              <a:rPr lang="en" sz="1000" i="1"/>
              <a:t>.</a:t>
            </a:r>
            <a:endParaRPr sz="1000" i="1"/>
          </a:p>
          <a:p>
            <a:pPr marL="0" lvl="0" indent="0" algn="just" rtl="0">
              <a:lnSpc>
                <a:spcPct val="100000"/>
              </a:lnSpc>
              <a:spcBef>
                <a:spcPts val="1200"/>
              </a:spcBef>
              <a:spcAft>
                <a:spcPts val="0"/>
              </a:spcAft>
              <a:buNone/>
            </a:pPr>
            <a:r>
              <a:rPr lang="en" sz="1000"/>
              <a:t>Please be ready to provide the following information:</a:t>
            </a:r>
            <a:endParaRPr sz="1000"/>
          </a:p>
          <a:p>
            <a:pPr marL="457200" lvl="0" indent="-292100" algn="l" rtl="0">
              <a:lnSpc>
                <a:spcPct val="100000"/>
              </a:lnSpc>
              <a:spcBef>
                <a:spcPts val="1200"/>
              </a:spcBef>
              <a:spcAft>
                <a:spcPts val="0"/>
              </a:spcAft>
              <a:buClr>
                <a:schemeClr val="dk1"/>
              </a:buClr>
              <a:buSzPts val="1000"/>
              <a:buFont typeface="Source Sans Pro"/>
              <a:buChar char="●"/>
            </a:pPr>
            <a:r>
              <a:rPr lang="en" sz="1000"/>
              <a:t>Purchase Order #</a:t>
            </a:r>
            <a:endParaRPr sz="1000"/>
          </a:p>
          <a:p>
            <a:pPr marL="457200" lvl="0" indent="-292100" algn="l" rtl="0">
              <a:lnSpc>
                <a:spcPct val="100000"/>
              </a:lnSpc>
              <a:spcBef>
                <a:spcPts val="0"/>
              </a:spcBef>
              <a:spcAft>
                <a:spcPts val="0"/>
              </a:spcAft>
              <a:buClr>
                <a:schemeClr val="dk1"/>
              </a:buClr>
              <a:buSzPts val="1000"/>
              <a:buFont typeface="Source Sans Pro"/>
              <a:buChar char="●"/>
            </a:pPr>
            <a:r>
              <a:rPr lang="en" sz="1000"/>
              <a:t>Vendor</a:t>
            </a:r>
            <a:endParaRPr sz="1000"/>
          </a:p>
          <a:p>
            <a:pPr marL="457200" lvl="0" indent="-292100" algn="l" rtl="0">
              <a:lnSpc>
                <a:spcPct val="100000"/>
              </a:lnSpc>
              <a:spcBef>
                <a:spcPts val="0"/>
              </a:spcBef>
              <a:spcAft>
                <a:spcPts val="0"/>
              </a:spcAft>
              <a:buClr>
                <a:schemeClr val="dk1"/>
              </a:buClr>
              <a:buSzPts val="1000"/>
              <a:buFont typeface="Source Sans Pro"/>
              <a:buChar char="●"/>
            </a:pPr>
            <a:r>
              <a:rPr lang="en" sz="1000"/>
              <a:t>What is the remaining balance on the purchase order to be closed?</a:t>
            </a:r>
            <a:endParaRPr sz="1000"/>
          </a:p>
          <a:p>
            <a:pPr marL="457200" lvl="0" indent="-292100" algn="l" rtl="0">
              <a:lnSpc>
                <a:spcPct val="100000"/>
              </a:lnSpc>
              <a:spcBef>
                <a:spcPts val="0"/>
              </a:spcBef>
              <a:spcAft>
                <a:spcPts val="0"/>
              </a:spcAft>
              <a:buClr>
                <a:schemeClr val="dk1"/>
              </a:buClr>
              <a:buSzPts val="1000"/>
              <a:buFont typeface="Source Sans Pro"/>
              <a:buChar char="●"/>
            </a:pPr>
            <a:r>
              <a:rPr lang="en" sz="1000"/>
              <a:t>Comments</a:t>
            </a:r>
            <a:endParaRPr sz="1000"/>
          </a:p>
          <a:p>
            <a:pPr marL="0" lvl="0" indent="0" algn="l" rtl="0">
              <a:lnSpc>
                <a:spcPct val="100000"/>
              </a:lnSpc>
              <a:spcBef>
                <a:spcPts val="1100"/>
              </a:spcBef>
              <a:spcAft>
                <a:spcPts val="0"/>
              </a:spcAft>
              <a:buNone/>
            </a:pPr>
            <a:r>
              <a:rPr lang="en" sz="1000" b="1"/>
              <a:t>Notes:</a:t>
            </a:r>
            <a:endParaRPr sz="1000" b="1"/>
          </a:p>
          <a:p>
            <a:pPr marL="457200" lvl="0" indent="-292100" algn="just" rtl="0">
              <a:lnSpc>
                <a:spcPct val="100000"/>
              </a:lnSpc>
              <a:spcBef>
                <a:spcPts val="1100"/>
              </a:spcBef>
              <a:spcAft>
                <a:spcPts val="0"/>
              </a:spcAft>
              <a:buSzPts val="1000"/>
              <a:buFont typeface="Source Sans Pro"/>
              <a:buAutoNum type="arabicPeriod"/>
            </a:pPr>
            <a:r>
              <a:rPr lang="en" sz="1000"/>
              <a:t>Department will need to verify all invoices have been paid prior to requesting a closeout.</a:t>
            </a:r>
            <a:endParaRPr sz="1000"/>
          </a:p>
          <a:p>
            <a:pPr marL="457200" lvl="0" indent="-292100" algn="just" rtl="0">
              <a:lnSpc>
                <a:spcPct val="100000"/>
              </a:lnSpc>
              <a:spcBef>
                <a:spcPts val="0"/>
              </a:spcBef>
              <a:spcAft>
                <a:spcPts val="0"/>
              </a:spcAft>
              <a:buSzPts val="1000"/>
              <a:buFont typeface="Source Sans Pro"/>
              <a:buAutoNum type="arabicPeriod"/>
            </a:pPr>
            <a:r>
              <a:rPr lang="en" sz="1000"/>
              <a:t>You will only be able to submit a request to close one PO at a time.</a:t>
            </a:r>
            <a:endParaRPr sz="1000"/>
          </a:p>
          <a:p>
            <a:pPr marL="457200" lvl="0" indent="-292100" algn="just" rtl="0">
              <a:lnSpc>
                <a:spcPct val="100000"/>
              </a:lnSpc>
              <a:spcBef>
                <a:spcPts val="0"/>
              </a:spcBef>
              <a:spcAft>
                <a:spcPts val="0"/>
              </a:spcAft>
              <a:buSzPts val="1000"/>
              <a:buFont typeface="Source Sans Pro"/>
              <a:buAutoNum type="arabicPeriod"/>
            </a:pPr>
            <a:r>
              <a:rPr lang="en" sz="1000"/>
              <a:t>If your PO has multiple line items, they cannot be closed individually. Due to limitations in system functionality, the entire po will need to be closed.</a:t>
            </a:r>
            <a:endParaRPr sz="1000"/>
          </a:p>
          <a:p>
            <a:pPr marL="457200" lvl="0" indent="-292100" algn="just" rtl="0">
              <a:lnSpc>
                <a:spcPct val="100000"/>
              </a:lnSpc>
              <a:spcBef>
                <a:spcPts val="0"/>
              </a:spcBef>
              <a:spcAft>
                <a:spcPts val="0"/>
              </a:spcAft>
              <a:buSzPts val="1000"/>
              <a:buFont typeface="Calibri"/>
              <a:buAutoNum type="arabicPeriod"/>
            </a:pPr>
            <a:r>
              <a:rPr lang="en" sz="1000"/>
              <a:t>Please check the PO status in </a:t>
            </a:r>
            <a:r>
              <a:rPr lang="en" sz="1000" b="1"/>
              <a:t>FGIENCD</a:t>
            </a:r>
            <a:r>
              <a:rPr lang="en" sz="1000"/>
              <a:t> in the Encumbrance Detail section to ensure your po is in "O" (open) status. If your status is "C" closed you will not need to fill out this form. Your PO has already been closed. *Pro Tip: Your Encumbrance Detail may have multiple pages, you will need to check each page to know if your PO is fully closed.</a:t>
            </a:r>
            <a:endParaRPr sz="1000"/>
          </a:p>
          <a:p>
            <a:pPr marL="0" lvl="0" indent="0" algn="just" rtl="0">
              <a:lnSpc>
                <a:spcPct val="100000"/>
              </a:lnSpc>
              <a:spcBef>
                <a:spcPts val="1200"/>
              </a:spcBef>
              <a:spcAft>
                <a:spcPts val="0"/>
              </a:spcAft>
              <a:buNone/>
            </a:pPr>
            <a:r>
              <a:rPr lang="en" sz="1000" b="1"/>
              <a:t>Systematic Closeouts: </a:t>
            </a:r>
            <a:r>
              <a:rPr lang="en" sz="1000"/>
              <a:t>Systematic batch closing of POs with remaining balances of $10.00 and under is a process that will continue throughout Finance year-end close (mid-July). Once closed via batch process, POs cannot be re-opened or a change order processed.</a:t>
            </a:r>
            <a:endParaRPr sz="1000"/>
          </a:p>
          <a:p>
            <a:pPr marL="0" lvl="0" indent="0" algn="l" rtl="0">
              <a:lnSpc>
                <a:spcPct val="100000"/>
              </a:lnSpc>
              <a:spcBef>
                <a:spcPts val="1200"/>
              </a:spcBef>
              <a:spcAft>
                <a:spcPts val="0"/>
              </a:spcAft>
              <a:buNone/>
            </a:pP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Amazon</a:t>
            </a:r>
            <a:endParaRPr sz="3000"/>
          </a:p>
        </p:txBody>
      </p:sp>
      <p:sp>
        <p:nvSpPr>
          <p:cNvPr id="356" name="Google Shape;356;p67"/>
          <p:cNvSpPr txBox="1">
            <a:spLocks noGrp="1"/>
          </p:cNvSpPr>
          <p:nvPr>
            <p:ph type="body" idx="1"/>
          </p:nvPr>
        </p:nvSpPr>
        <p:spPr>
          <a:xfrm>
            <a:off x="457516" y="1027725"/>
            <a:ext cx="8545500" cy="3672000"/>
          </a:xfrm>
          <a:prstGeom prst="rect">
            <a:avLst/>
          </a:prstGeom>
        </p:spPr>
        <p:txBody>
          <a:bodyPr spcFirstLastPara="1" wrap="square" lIns="34275" tIns="34275" rIns="68575" bIns="34275" anchor="t" anchorCtr="0">
            <a:noAutofit/>
          </a:bodyPr>
          <a:lstStyle/>
          <a:p>
            <a:pPr marL="457200" lvl="0" indent="-317500" algn="just" rtl="0">
              <a:lnSpc>
                <a:spcPct val="150000"/>
              </a:lnSpc>
              <a:spcBef>
                <a:spcPts val="1200"/>
              </a:spcBef>
              <a:spcAft>
                <a:spcPts val="0"/>
              </a:spcAft>
              <a:buSzPts val="1400"/>
              <a:buChar char="●"/>
            </a:pPr>
            <a:r>
              <a:rPr lang="en"/>
              <a:t>Orders submitted after the cutoff date of June 23rd will be rejected.</a:t>
            </a:r>
            <a:endParaRPr/>
          </a:p>
          <a:p>
            <a:pPr marL="457200" lvl="0" indent="-317500" algn="just" rtl="0">
              <a:lnSpc>
                <a:spcPct val="150000"/>
              </a:lnSpc>
              <a:spcBef>
                <a:spcPts val="0"/>
              </a:spcBef>
              <a:spcAft>
                <a:spcPts val="0"/>
              </a:spcAft>
              <a:buSzPts val="1400"/>
              <a:buChar char="●"/>
            </a:pPr>
            <a:r>
              <a:rPr lang="en"/>
              <a:t>Forward all applicable approvals (Entertainment Form, IRT, furniture) to </a:t>
            </a:r>
            <a:r>
              <a:rPr lang="en" u="sng">
                <a:solidFill>
                  <a:srgbClr val="1155CC"/>
                </a:solidFill>
                <a:hlinkClick r:id="rId3">
                  <a:extLst>
                    <a:ext uri="{A12FA001-AC4F-418D-AE19-62706E023703}">
                      <ahyp:hlinkClr xmlns:ahyp="http://schemas.microsoft.com/office/drawing/2018/hyperlinkcolor" val="tx"/>
                    </a:ext>
                  </a:extLst>
                </a:hlinkClick>
              </a:rPr>
              <a:t>requisitions@rowan.edu</a:t>
            </a:r>
            <a:r>
              <a:rPr lang="en"/>
              <a:t> to avoid processing delays.</a:t>
            </a:r>
            <a:endParaRPr/>
          </a:p>
          <a:p>
            <a:pPr marL="457200" lvl="0" indent="-317500" algn="just" rtl="0">
              <a:lnSpc>
                <a:spcPct val="150000"/>
              </a:lnSpc>
              <a:spcBef>
                <a:spcPts val="0"/>
              </a:spcBef>
              <a:spcAft>
                <a:spcPts val="0"/>
              </a:spcAft>
              <a:buSzPts val="1400"/>
              <a:buChar char="●"/>
            </a:pPr>
            <a:r>
              <a:rPr lang="en"/>
              <a:t>Orders for departments with their own approval queues (Athletics, SOM, Engineering, and Grants) should be placed as early as possible to allow time for all Approver review.</a:t>
            </a:r>
            <a:endParaRPr/>
          </a:p>
          <a:p>
            <a:pPr marL="457200" lvl="0" indent="-317500" algn="just" rtl="0">
              <a:lnSpc>
                <a:spcPct val="150000"/>
              </a:lnSpc>
              <a:spcBef>
                <a:spcPts val="0"/>
              </a:spcBef>
              <a:spcAft>
                <a:spcPts val="0"/>
              </a:spcAft>
              <a:buSzPts val="1400"/>
              <a:buChar char="●"/>
            </a:pPr>
            <a:r>
              <a:rPr lang="en"/>
              <a:t>For funds which are exempt from cutoff dates, Amazon orders may be processed with a requisition after this date. Choose “Pay by Invoice” as the payment method at checkout. Once approved, enter a requisition in Banner using ID 916307054. You will need to forward the order confirmation email to </a:t>
            </a:r>
            <a:r>
              <a:rPr lang="en" u="sng">
                <a:solidFill>
                  <a:srgbClr val="1155CC"/>
                </a:solidFill>
                <a:hlinkClick r:id="rId3">
                  <a:extLst>
                    <a:ext uri="{A12FA001-AC4F-418D-AE19-62706E023703}">
                      <ahyp:hlinkClr xmlns:ahyp="http://schemas.microsoft.com/office/drawing/2018/hyperlinkcolor" val="tx"/>
                    </a:ext>
                  </a:extLst>
                </a:hlinkClick>
              </a:rPr>
              <a:t>requisitions@rowan.edu</a:t>
            </a:r>
            <a:r>
              <a:rPr lang="en"/>
              <a:t> as supporting documentation.</a:t>
            </a:r>
            <a:endParaRPr/>
          </a:p>
          <a:p>
            <a:pPr marL="457200" lvl="0" indent="0" algn="l" rtl="0">
              <a:spcBef>
                <a:spcPts val="12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Purchasing Cards</a:t>
            </a:r>
            <a:endParaRPr sz="3000"/>
          </a:p>
        </p:txBody>
      </p:sp>
      <p:sp>
        <p:nvSpPr>
          <p:cNvPr id="362" name="Google Shape;362;p68"/>
          <p:cNvSpPr txBox="1"/>
          <p:nvPr/>
        </p:nvSpPr>
        <p:spPr>
          <a:xfrm>
            <a:off x="306525" y="1076550"/>
            <a:ext cx="8649900" cy="3717300"/>
          </a:xfrm>
          <a:prstGeom prst="rect">
            <a:avLst/>
          </a:prstGeom>
          <a:noFill/>
          <a:ln>
            <a:noFill/>
          </a:ln>
        </p:spPr>
        <p:txBody>
          <a:bodyPr spcFirstLastPara="1" wrap="square" lIns="91425" tIns="91425" rIns="91425" bIns="91425" anchor="t" anchorCtr="0">
            <a:spAutoFit/>
          </a:bodyPr>
          <a:lstStyle/>
          <a:p>
            <a:pPr marL="457200" lvl="0" indent="-292100" algn="just" rtl="0">
              <a:lnSpc>
                <a:spcPct val="115000"/>
              </a:lnSpc>
              <a:spcBef>
                <a:spcPts val="1200"/>
              </a:spcBef>
              <a:spcAft>
                <a:spcPts val="0"/>
              </a:spcAft>
              <a:buClr>
                <a:schemeClr val="dk1"/>
              </a:buClr>
              <a:buSzPts val="1000"/>
              <a:buFont typeface="Source Sans Pro"/>
              <a:buChar char="●"/>
            </a:pPr>
            <a:r>
              <a:rPr lang="en" sz="1000">
                <a:solidFill>
                  <a:schemeClr val="dk1"/>
                </a:solidFill>
                <a:latin typeface="Source Sans Pro"/>
                <a:ea typeface="Source Sans Pro"/>
                <a:cs typeface="Source Sans Pro"/>
                <a:sym typeface="Source Sans Pro"/>
              </a:rPr>
              <a:t>Keeping in mind the date in which P-cards will be suspended is of June 23rd, make sure to complete any transactions that require credit card payments before the cut off.</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0"/>
              </a:spcBef>
              <a:spcAft>
                <a:spcPts val="0"/>
              </a:spcAft>
              <a:buClr>
                <a:schemeClr val="dk1"/>
              </a:buClr>
              <a:buSzPts val="1000"/>
              <a:buFont typeface="Source Sans Pro"/>
              <a:buChar char="●"/>
            </a:pPr>
            <a:r>
              <a:rPr lang="en" sz="1000">
                <a:solidFill>
                  <a:schemeClr val="dk1"/>
                </a:solidFill>
                <a:latin typeface="Source Sans Pro"/>
                <a:ea typeface="Source Sans Pro"/>
                <a:cs typeface="Source Sans Pro"/>
                <a:sym typeface="Source Sans Pro"/>
              </a:rPr>
              <a:t>When applicable, Entertainment Forms, Gourmet Dining Waivers, IRT approvals, and furniture approvals must be submitted to Nicole Johnson along with any override requests.</a:t>
            </a:r>
            <a:endParaRPr sz="1000">
              <a:solidFill>
                <a:schemeClr val="dk1"/>
              </a:solidFill>
              <a:latin typeface="Source Sans Pro"/>
              <a:ea typeface="Source Sans Pro"/>
              <a:cs typeface="Source Sans Pro"/>
              <a:sym typeface="Source Sans Pro"/>
            </a:endParaRPr>
          </a:p>
          <a:p>
            <a:pPr marL="0" lvl="0" indent="0" algn="ctr" rtl="0">
              <a:lnSpc>
                <a:spcPct val="115000"/>
              </a:lnSpc>
              <a:spcBef>
                <a:spcPts val="1200"/>
              </a:spcBef>
              <a:spcAft>
                <a:spcPts val="0"/>
              </a:spcAft>
              <a:buNone/>
            </a:pPr>
            <a:r>
              <a:rPr lang="en" sz="1000" b="1" i="1">
                <a:solidFill>
                  <a:schemeClr val="dk1"/>
                </a:solidFill>
                <a:latin typeface="Source Sans Pro"/>
                <a:ea typeface="Source Sans Pro"/>
                <a:cs typeface="Source Sans Pro"/>
                <a:sym typeface="Source Sans Pro"/>
              </a:rPr>
              <a:t>Finalizing Transactions</a:t>
            </a:r>
            <a:endParaRPr sz="1000" b="1" i="1">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r>
              <a:rPr lang="en" sz="1000">
                <a:solidFill>
                  <a:schemeClr val="dk1"/>
                </a:solidFill>
                <a:latin typeface="Source Sans Pro"/>
                <a:ea typeface="Source Sans Pro"/>
                <a:cs typeface="Source Sans Pro"/>
                <a:sym typeface="Source Sans Pro"/>
              </a:rPr>
              <a:t>Transactions typically post to the account two business days after the purchase was made. During the month of June, you should routinely check your accounts in the Works system for any open transactions. </a:t>
            </a: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r>
              <a:rPr lang="en" sz="1000">
                <a:solidFill>
                  <a:schemeClr val="dk1"/>
                </a:solidFill>
                <a:latin typeface="Source Sans Pro"/>
                <a:ea typeface="Source Sans Pro"/>
                <a:cs typeface="Source Sans Pro"/>
                <a:sym typeface="Source Sans Pro"/>
              </a:rPr>
              <a:t>Transactions are not considered finalized until receipts have been uploaded, allocations have been completed, and transactions have been signed off. </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1200"/>
              </a:spcBef>
              <a:spcAft>
                <a:spcPts val="0"/>
              </a:spcAft>
              <a:buClr>
                <a:schemeClr val="dk1"/>
              </a:buClr>
              <a:buSzPts val="1000"/>
              <a:buFont typeface="Calibri"/>
              <a:buChar char="●"/>
            </a:pPr>
            <a:r>
              <a:rPr lang="en" sz="1000" b="1">
                <a:solidFill>
                  <a:schemeClr val="dk1"/>
                </a:solidFill>
                <a:latin typeface="Source Sans Pro"/>
                <a:ea typeface="Source Sans Pro"/>
                <a:cs typeface="Source Sans Pro"/>
                <a:sym typeface="Source Sans Pro"/>
              </a:rPr>
              <a:t>Yes </a:t>
            </a:r>
            <a:r>
              <a:rPr lang="en" sz="1000">
                <a:solidFill>
                  <a:schemeClr val="dk1"/>
                </a:solidFill>
                <a:latin typeface="Source Sans Pro"/>
                <a:ea typeface="Source Sans Pro"/>
                <a:cs typeface="Source Sans Pro"/>
                <a:sym typeface="Source Sans Pro"/>
              </a:rPr>
              <a:t>in the Uploaded Receipt column indicating you have successfully uploaded a receipt.</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0"/>
              </a:spcBef>
              <a:spcAft>
                <a:spcPts val="0"/>
              </a:spcAft>
              <a:buClr>
                <a:schemeClr val="dk1"/>
              </a:buClr>
              <a:buSzPts val="1000"/>
              <a:buFont typeface="Source Sans Pro"/>
              <a:buChar char="●"/>
            </a:pPr>
            <a:r>
              <a:rPr lang="en" sz="1000">
                <a:solidFill>
                  <a:schemeClr val="dk1"/>
                </a:solidFill>
                <a:latin typeface="Source Sans Pro"/>
                <a:ea typeface="Source Sans Pro"/>
                <a:cs typeface="Source Sans Pro"/>
                <a:sym typeface="Source Sans Pro"/>
              </a:rPr>
              <a:t>Three green check marks in the Comp/Val/Auth column indicates you have successfully allocated the transactions.</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0"/>
              </a:spcBef>
              <a:spcAft>
                <a:spcPts val="0"/>
              </a:spcAft>
              <a:buClr>
                <a:schemeClr val="dk1"/>
              </a:buClr>
              <a:buSzPts val="1000"/>
              <a:buFont typeface="Calibri"/>
              <a:buChar char="●"/>
            </a:pPr>
            <a:r>
              <a:rPr lang="en" sz="1000" b="1">
                <a:solidFill>
                  <a:schemeClr val="dk1"/>
                </a:solidFill>
                <a:latin typeface="Source Sans Pro"/>
                <a:ea typeface="Source Sans Pro"/>
                <a:cs typeface="Source Sans Pro"/>
                <a:sym typeface="Source Sans Pro"/>
              </a:rPr>
              <a:t>AH </a:t>
            </a:r>
            <a:r>
              <a:rPr lang="en" sz="1000">
                <a:solidFill>
                  <a:schemeClr val="dk1"/>
                </a:solidFill>
                <a:latin typeface="Source Sans Pro"/>
                <a:ea typeface="Source Sans Pro"/>
                <a:cs typeface="Source Sans Pro"/>
                <a:sym typeface="Source Sans Pro"/>
              </a:rPr>
              <a:t>in the Sign Off column indicates you have successfully signed off.</a:t>
            </a: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1200"/>
              </a:spcAft>
              <a:buNone/>
            </a:pPr>
            <a:r>
              <a:rPr lang="en" sz="1000">
                <a:solidFill>
                  <a:schemeClr val="dk1"/>
                </a:solidFill>
                <a:latin typeface="Source Sans Pro"/>
                <a:ea typeface="Source Sans Pro"/>
                <a:cs typeface="Source Sans Pro"/>
                <a:sym typeface="Source Sans Pro"/>
              </a:rPr>
              <a:t>All June P-Card  transactions must be allocated in the BoA Works system by 4 p.m. on June 30. </a:t>
            </a:r>
            <a:r>
              <a:rPr lang="en" sz="1000" b="1">
                <a:solidFill>
                  <a:srgbClr val="FF0000"/>
                </a:solidFill>
                <a:latin typeface="Source Sans Pro"/>
                <a:ea typeface="Source Sans Pro"/>
                <a:cs typeface="Source Sans Pro"/>
                <a:sym typeface="Source Sans Pro"/>
              </a:rPr>
              <a:t>***The standard nine-day grace period does not apply.</a:t>
            </a:r>
            <a:endParaRPr sz="1000">
              <a:solidFill>
                <a:srgbClr val="FF0000"/>
              </a:solidFill>
              <a:latin typeface="Source Sans Pro"/>
              <a:ea typeface="Source Sans Pro"/>
              <a:cs typeface="Source Sans Pro"/>
              <a:sym typeface="Source Sans Pro"/>
            </a:endParaRPr>
          </a:p>
        </p:txBody>
      </p:sp>
      <p:pic>
        <p:nvPicPr>
          <p:cNvPr id="363" name="Google Shape;363;p68"/>
          <p:cNvPicPr preferRelativeResize="0"/>
          <p:nvPr/>
        </p:nvPicPr>
        <p:blipFill rotWithShape="1">
          <a:blip r:embed="rId3">
            <a:alphaModFix/>
          </a:blip>
          <a:srcRect l="783" b="5186"/>
          <a:stretch/>
        </p:blipFill>
        <p:spPr>
          <a:xfrm>
            <a:off x="476075" y="3756525"/>
            <a:ext cx="7779024" cy="77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1"/>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Agenda</a:t>
            </a:r>
            <a:endParaRPr/>
          </a:p>
        </p:txBody>
      </p:sp>
      <p:sp>
        <p:nvSpPr>
          <p:cNvPr id="233" name="Google Shape;233;p51"/>
          <p:cNvSpPr txBox="1">
            <a:spLocks noGrp="1"/>
          </p:cNvSpPr>
          <p:nvPr>
            <p:ph type="body" idx="1"/>
          </p:nvPr>
        </p:nvSpPr>
        <p:spPr>
          <a:xfrm>
            <a:off x="207175" y="969075"/>
            <a:ext cx="8936700" cy="4174500"/>
          </a:xfrm>
          <a:prstGeom prst="rect">
            <a:avLst/>
          </a:prstGeom>
          <a:noFill/>
          <a:ln>
            <a:noFill/>
          </a:ln>
        </p:spPr>
        <p:txBody>
          <a:bodyPr spcFirstLastPara="1" wrap="square" lIns="34275" tIns="34275" rIns="68575" bIns="34275" anchor="t" anchorCtr="0">
            <a:noAutofit/>
          </a:bodyPr>
          <a:lstStyle/>
          <a:p>
            <a:pPr marL="342900" lvl="0" indent="-266700" algn="l" rtl="0">
              <a:lnSpc>
                <a:spcPct val="200000"/>
              </a:lnSpc>
              <a:spcBef>
                <a:spcPts val="0"/>
              </a:spcBef>
              <a:spcAft>
                <a:spcPts val="0"/>
              </a:spcAft>
              <a:buSzPts val="1600"/>
              <a:buChar char="●"/>
            </a:pPr>
            <a:r>
              <a:rPr lang="en" sz="1600">
                <a:solidFill>
                  <a:srgbClr val="441809"/>
                </a:solidFill>
              </a:rPr>
              <a:t>Budget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Procurement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Accounts Payable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Accounting Services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Contact Information</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Questions  </a:t>
            </a:r>
            <a:endParaRPr sz="1600">
              <a:solidFill>
                <a:srgbClr val="441809"/>
              </a:solidFill>
            </a:endParaRPr>
          </a:p>
          <a:p>
            <a:pPr marL="0" lvl="0" indent="0" algn="l" rtl="0">
              <a:lnSpc>
                <a:spcPct val="150000"/>
              </a:lnSpc>
              <a:spcBef>
                <a:spcPts val="0"/>
              </a:spcBef>
              <a:spcAft>
                <a:spcPts val="0"/>
              </a:spcAft>
              <a:buNone/>
            </a:pPr>
            <a:endParaRPr sz="1200">
              <a:solidFill>
                <a:srgbClr val="441809"/>
              </a:solidFill>
            </a:endParaRPr>
          </a:p>
          <a:p>
            <a:pPr marL="0" lvl="0" indent="0" algn="l" rtl="0">
              <a:lnSpc>
                <a:spcPct val="150000"/>
              </a:lnSpc>
              <a:spcBef>
                <a:spcPts val="0"/>
              </a:spcBef>
              <a:spcAft>
                <a:spcPts val="0"/>
              </a:spcAft>
              <a:buNone/>
            </a:pPr>
            <a:br>
              <a:rPr lang="en" sz="1200">
                <a:solidFill>
                  <a:srgbClr val="4C2106"/>
                </a:solidFill>
              </a:rPr>
            </a:b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369" name="Google Shape;369;p69"/>
          <p:cNvSpPr txBox="1">
            <a:spLocks noGrp="1"/>
          </p:cNvSpPr>
          <p:nvPr>
            <p:ph type="body" idx="1"/>
          </p:nvPr>
        </p:nvSpPr>
        <p:spPr>
          <a:xfrm>
            <a:off x="207300" y="901700"/>
            <a:ext cx="8936700" cy="4174500"/>
          </a:xfrm>
          <a:prstGeom prst="rect">
            <a:avLst/>
          </a:prstGeom>
          <a:noFill/>
          <a:ln>
            <a:noFill/>
          </a:ln>
        </p:spPr>
        <p:txBody>
          <a:bodyPr spcFirstLastPara="1" wrap="square" lIns="34275" tIns="34275" rIns="68575" bIns="34275" anchor="t" anchorCtr="0">
            <a:noAutofit/>
          </a:bodyPr>
          <a:lstStyle/>
          <a:p>
            <a:pPr marL="342900" lvl="0" indent="0" algn="l" rtl="0">
              <a:lnSpc>
                <a:spcPct val="150000"/>
              </a:lnSpc>
              <a:spcBef>
                <a:spcPts val="0"/>
              </a:spcBef>
              <a:spcAft>
                <a:spcPts val="0"/>
              </a:spcAft>
              <a:buNone/>
            </a:pPr>
            <a:endParaRPr sz="1200">
              <a:solidFill>
                <a:srgbClr val="4C2106"/>
              </a:solidFill>
            </a:endParaRPr>
          </a:p>
          <a:p>
            <a:pPr marL="342900" lvl="0" indent="0" algn="l" rtl="0">
              <a:lnSpc>
                <a:spcPct val="150000"/>
              </a:lnSpc>
              <a:spcBef>
                <a:spcPts val="0"/>
              </a:spcBef>
              <a:spcAft>
                <a:spcPts val="0"/>
              </a:spcAft>
              <a:buNone/>
            </a:pPr>
            <a:r>
              <a:rPr lang="en" sz="1200">
                <a:solidFill>
                  <a:srgbClr val="4C2106"/>
                </a:solidFill>
              </a:rPr>
              <a:t>Alexis Jones </a:t>
            </a:r>
            <a:r>
              <a:rPr lang="en" sz="1200" u="sng">
                <a:solidFill>
                  <a:schemeClr val="hlink"/>
                </a:solidFill>
                <a:hlinkClick r:id="rId3"/>
              </a:rPr>
              <a:t>jonesal@rowan.edu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endParaRPr sz="1200" b="1">
              <a:solidFill>
                <a:srgbClr val="4C2106"/>
              </a:solidFill>
            </a:endParaRPr>
          </a:p>
          <a:p>
            <a:pPr marL="342900" lvl="0" indent="0" algn="l" rtl="0">
              <a:lnSpc>
                <a:spcPct val="150000"/>
              </a:lnSpc>
              <a:spcBef>
                <a:spcPts val="0"/>
              </a:spcBef>
              <a:spcAft>
                <a:spcPts val="0"/>
              </a:spcAft>
              <a:buNone/>
            </a:pPr>
            <a:r>
              <a:rPr lang="en" sz="1200" b="1">
                <a:solidFill>
                  <a:srgbClr val="4C2106"/>
                </a:solidFill>
              </a:rPr>
              <a:t>Amazon: </a:t>
            </a:r>
            <a:r>
              <a:rPr lang="en" sz="1200">
                <a:solidFill>
                  <a:srgbClr val="4C2106"/>
                </a:solidFill>
              </a:rPr>
              <a:t>Stacie Mori </a:t>
            </a:r>
            <a:r>
              <a:rPr lang="en" sz="1200" u="sng">
                <a:solidFill>
                  <a:schemeClr val="hlink"/>
                </a:solidFill>
                <a:hlinkClick r:id="rId4"/>
              </a:rPr>
              <a:t>mori@rowan.edu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Bank of America:</a:t>
            </a:r>
            <a:r>
              <a:rPr lang="en" sz="1200">
                <a:solidFill>
                  <a:srgbClr val="4C2106"/>
                </a:solidFill>
              </a:rPr>
              <a:t> Nicole Johnson </a:t>
            </a:r>
            <a:r>
              <a:rPr lang="en" sz="1050" u="sng">
                <a:solidFill>
                  <a:schemeClr val="hlink"/>
                </a:solidFill>
                <a:latin typeface="Arial"/>
                <a:ea typeface="Arial"/>
                <a:cs typeface="Arial"/>
                <a:sym typeface="Arial"/>
                <a:hlinkClick r:id="rId5"/>
              </a:rPr>
              <a:t>johnsonn@rowan.edu</a:t>
            </a:r>
            <a:r>
              <a:rPr lang="en" sz="1050">
                <a:solidFill>
                  <a:srgbClr val="5B1300"/>
                </a:solidFill>
                <a:latin typeface="Arial"/>
                <a:ea typeface="Arial"/>
                <a:cs typeface="Arial"/>
                <a:sym typeface="Aria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Closeouts: </a:t>
            </a:r>
            <a:r>
              <a:rPr lang="en" sz="1200">
                <a:solidFill>
                  <a:srgbClr val="4C2106"/>
                </a:solidFill>
              </a:rPr>
              <a:t>Jean Bubacz </a:t>
            </a:r>
            <a:r>
              <a:rPr lang="en" sz="1200" u="sng">
                <a:solidFill>
                  <a:schemeClr val="hlink"/>
                </a:solidFill>
                <a:hlinkClick r:id="rId6"/>
              </a:rPr>
              <a:t>bubacz@rowan.edu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Change Orders:</a:t>
            </a:r>
            <a:r>
              <a:rPr lang="en" sz="1200">
                <a:solidFill>
                  <a:srgbClr val="4C2106"/>
                </a:solidFill>
              </a:rPr>
              <a:t> Christina Haley </a:t>
            </a:r>
            <a:r>
              <a:rPr lang="en" sz="1200" u="sng">
                <a:solidFill>
                  <a:schemeClr val="hlink"/>
                </a:solidFill>
                <a:hlinkClick r:id="rId7"/>
              </a:rPr>
              <a:t>haley@rowan.edu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Contracts: </a:t>
            </a:r>
            <a:r>
              <a:rPr lang="en" sz="1200">
                <a:solidFill>
                  <a:srgbClr val="4C2106"/>
                </a:solidFill>
              </a:rPr>
              <a:t>Rebecca Hartman </a:t>
            </a:r>
            <a:r>
              <a:rPr lang="en" sz="1200" u="sng">
                <a:solidFill>
                  <a:schemeClr val="hlink"/>
                </a:solidFill>
                <a:hlinkClick r:id="rId8"/>
              </a:rPr>
              <a:t>hartmanr@rowan.edu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Requisitions: </a:t>
            </a:r>
            <a:r>
              <a:rPr lang="en" sz="1200">
                <a:solidFill>
                  <a:srgbClr val="4C2106"/>
                </a:solidFill>
              </a:rPr>
              <a:t>Christina Haley </a:t>
            </a:r>
            <a:r>
              <a:rPr lang="en" sz="1200" u="sng">
                <a:solidFill>
                  <a:schemeClr val="hlink"/>
                </a:solidFill>
                <a:hlinkClick r:id="rId7"/>
              </a:rPr>
              <a:t>haley@rowan.edu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Office Depot:</a:t>
            </a:r>
            <a:r>
              <a:rPr lang="en" sz="1200">
                <a:solidFill>
                  <a:srgbClr val="4C2106"/>
                </a:solidFill>
              </a:rPr>
              <a:t> Francine Dorch </a:t>
            </a:r>
            <a:r>
              <a:rPr lang="en" sz="1200" u="sng">
                <a:solidFill>
                  <a:schemeClr val="hlink"/>
                </a:solidFill>
                <a:hlinkClick r:id="rId9"/>
              </a:rPr>
              <a:t>dorch@rowan.edu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Vendors:</a:t>
            </a:r>
            <a:r>
              <a:rPr lang="en" sz="1200">
                <a:solidFill>
                  <a:srgbClr val="4C2106"/>
                </a:solidFill>
              </a:rPr>
              <a:t> Erann Dutton </a:t>
            </a:r>
            <a:r>
              <a:rPr lang="en" sz="1050" u="sng">
                <a:solidFill>
                  <a:schemeClr val="hlink"/>
                </a:solidFill>
                <a:latin typeface="Arial"/>
                <a:ea typeface="Arial"/>
                <a:cs typeface="Arial"/>
                <a:sym typeface="Arial"/>
                <a:hlinkClick r:id="rId10"/>
              </a:rPr>
              <a:t>duttone@rowan.edu</a:t>
            </a:r>
            <a:r>
              <a:rPr lang="en" sz="1050">
                <a:solidFill>
                  <a:srgbClr val="076CB3"/>
                </a:solidFill>
                <a:latin typeface="Arial"/>
                <a:ea typeface="Arial"/>
                <a:cs typeface="Arial"/>
                <a:sym typeface="Arial"/>
              </a:rPr>
              <a:t> </a:t>
            </a: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70"/>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Accounts Payable </a:t>
            </a:r>
            <a:endParaRPr/>
          </a:p>
        </p:txBody>
      </p:sp>
      <p:sp>
        <p:nvSpPr>
          <p:cNvPr id="376" name="Google Shape;376;p70"/>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1"/>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Invoices Paid Against a Purchase Order </a:t>
            </a:r>
            <a:endParaRPr/>
          </a:p>
        </p:txBody>
      </p:sp>
      <p:sp>
        <p:nvSpPr>
          <p:cNvPr id="382" name="Google Shape;382;p71"/>
          <p:cNvSpPr txBox="1">
            <a:spLocks noGrp="1"/>
          </p:cNvSpPr>
          <p:nvPr>
            <p:ph type="body" idx="1"/>
          </p:nvPr>
        </p:nvSpPr>
        <p:spPr>
          <a:xfrm>
            <a:off x="103650" y="821018"/>
            <a:ext cx="8936700" cy="4174500"/>
          </a:xfrm>
          <a:prstGeom prst="rect">
            <a:avLst/>
          </a:prstGeom>
          <a:noFill/>
          <a:ln>
            <a:noFill/>
          </a:ln>
        </p:spPr>
        <p:txBody>
          <a:bodyPr spcFirstLastPara="1" wrap="square" lIns="34275" tIns="34275" rIns="68575" bIns="34275" anchor="t" anchorCtr="0">
            <a:noAutofit/>
          </a:bodyPr>
          <a:lstStyle/>
          <a:p>
            <a:pPr marL="342900" lvl="0" indent="-234950" algn="l" rtl="0">
              <a:lnSpc>
                <a:spcPct val="115000"/>
              </a:lnSpc>
              <a:spcBef>
                <a:spcPts val="0"/>
              </a:spcBef>
              <a:spcAft>
                <a:spcPts val="0"/>
              </a:spcAft>
              <a:buSzPts val="1100"/>
              <a:buChar char="●"/>
            </a:pPr>
            <a:r>
              <a:rPr lang="en" sz="1100" dirty="0">
                <a:solidFill>
                  <a:srgbClr val="441809"/>
                </a:solidFill>
              </a:rPr>
              <a:t>Friday, July 7th— last day to submit any invoices to be processed for FY 23</a:t>
            </a:r>
            <a:endParaRPr sz="1100" dirty="0">
              <a:solidFill>
                <a:srgbClr val="441809"/>
              </a:solidFill>
            </a:endParaRPr>
          </a:p>
          <a:p>
            <a:pPr marL="685800" lvl="1" indent="-234950" algn="l" rtl="0">
              <a:lnSpc>
                <a:spcPct val="115000"/>
              </a:lnSpc>
              <a:spcBef>
                <a:spcPts val="0"/>
              </a:spcBef>
              <a:spcAft>
                <a:spcPts val="0"/>
              </a:spcAft>
              <a:buSzPts val="1100"/>
              <a:buChar char="○"/>
            </a:pPr>
            <a:r>
              <a:rPr lang="en" sz="1100" dirty="0">
                <a:solidFill>
                  <a:srgbClr val="4C2106"/>
                </a:solidFill>
              </a:rPr>
              <a:t>Ensure all invoices have been sent to Accounts Payable via </a:t>
            </a:r>
            <a:r>
              <a:rPr lang="en" sz="1100" u="sng" dirty="0">
                <a:solidFill>
                  <a:schemeClr val="hlink"/>
                </a:solidFill>
                <a:hlinkClick r:id="rId3"/>
              </a:rPr>
              <a:t>invoices@rowan.edu</a:t>
            </a:r>
            <a:r>
              <a:rPr lang="en" sz="1100" dirty="0">
                <a:solidFill>
                  <a:srgbClr val="4C2106"/>
                </a:solidFill>
              </a:rPr>
              <a:t> </a:t>
            </a:r>
            <a:endParaRPr sz="1100" dirty="0">
              <a:solidFill>
                <a:srgbClr val="4C2106"/>
              </a:solidFill>
            </a:endParaRPr>
          </a:p>
          <a:p>
            <a:pPr marL="685800" lvl="1" indent="-234950" algn="l" rtl="0">
              <a:lnSpc>
                <a:spcPct val="115000"/>
              </a:lnSpc>
              <a:spcBef>
                <a:spcPts val="0"/>
              </a:spcBef>
              <a:spcAft>
                <a:spcPts val="0"/>
              </a:spcAft>
              <a:buSzPts val="1100"/>
              <a:buChar char="○"/>
            </a:pPr>
            <a:r>
              <a:rPr lang="en" sz="1100" b="1" dirty="0">
                <a:solidFill>
                  <a:srgbClr val="4C2106"/>
                </a:solidFill>
              </a:rPr>
              <a:t>Ensure you send the vendors you are working with their approved PO#(s) as soon as you obtain them &amp; request that they send their invoices with the PO# on it to </a:t>
            </a:r>
            <a:r>
              <a:rPr lang="en" sz="1100" u="sng" dirty="0">
                <a:solidFill>
                  <a:schemeClr val="hlink"/>
                </a:solidFill>
                <a:hlinkClick r:id="rId3"/>
              </a:rPr>
              <a:t>invoices@rowan.edu</a:t>
            </a:r>
            <a:r>
              <a:rPr lang="en" sz="1100" b="1" dirty="0">
                <a:solidFill>
                  <a:srgbClr val="4C2106"/>
                </a:solidFill>
              </a:rPr>
              <a:t>  </a:t>
            </a:r>
            <a:endParaRPr sz="1100" b="1" dirty="0">
              <a:solidFill>
                <a:srgbClr val="4C2106"/>
              </a:solidFill>
            </a:endParaRPr>
          </a:p>
          <a:p>
            <a:pPr marL="1028700" lvl="2" indent="-234950" algn="l" rtl="0">
              <a:lnSpc>
                <a:spcPct val="115000"/>
              </a:lnSpc>
              <a:spcBef>
                <a:spcPts val="0"/>
              </a:spcBef>
              <a:spcAft>
                <a:spcPts val="0"/>
              </a:spcAft>
              <a:buClr>
                <a:srgbClr val="4C2106"/>
              </a:buClr>
              <a:buSzPts val="1100"/>
              <a:buChar char="■"/>
            </a:pPr>
            <a:r>
              <a:rPr lang="en" sz="1100" dirty="0">
                <a:solidFill>
                  <a:srgbClr val="4C2106"/>
                </a:solidFill>
              </a:rPr>
              <a:t>Can request that the vendor copy end-user on the email</a:t>
            </a:r>
            <a:endParaRPr sz="1100" dirty="0">
              <a:solidFill>
                <a:srgbClr val="4C2106"/>
              </a:solidFill>
            </a:endParaRPr>
          </a:p>
          <a:p>
            <a:pPr marL="342900" lvl="0" indent="0" algn="l" rtl="0">
              <a:lnSpc>
                <a:spcPct val="115000"/>
              </a:lnSpc>
              <a:spcBef>
                <a:spcPts val="0"/>
              </a:spcBef>
              <a:spcAft>
                <a:spcPts val="0"/>
              </a:spcAft>
              <a:buNone/>
            </a:pPr>
            <a:endParaRPr sz="1100" dirty="0">
              <a:solidFill>
                <a:srgbClr val="4C2106"/>
              </a:solidFill>
            </a:endParaRPr>
          </a:p>
          <a:p>
            <a:pPr marL="0" lvl="0" indent="0" algn="l" rtl="0">
              <a:lnSpc>
                <a:spcPct val="115000"/>
              </a:lnSpc>
              <a:spcBef>
                <a:spcPts val="0"/>
              </a:spcBef>
              <a:spcAft>
                <a:spcPts val="0"/>
              </a:spcAft>
              <a:buNone/>
            </a:pPr>
            <a:r>
              <a:rPr lang="en" sz="1100" b="1" u="sng" dirty="0">
                <a:solidFill>
                  <a:srgbClr val="4C2106"/>
                </a:solidFill>
              </a:rPr>
              <a:t>*Only services that have been rendered or items that have been physically received on or before June 30th will be recorded in FY 23* </a:t>
            </a:r>
            <a:endParaRPr sz="1100" b="1" u="sng" dirty="0">
              <a:solidFill>
                <a:srgbClr val="4C2106"/>
              </a:solidFill>
            </a:endParaRPr>
          </a:p>
          <a:p>
            <a:pPr marL="342900" lvl="0" indent="0" algn="l" rtl="0">
              <a:lnSpc>
                <a:spcPct val="115000"/>
              </a:lnSpc>
              <a:spcBef>
                <a:spcPts val="0"/>
              </a:spcBef>
              <a:spcAft>
                <a:spcPts val="0"/>
              </a:spcAft>
              <a:buNone/>
            </a:pPr>
            <a:endParaRPr sz="1100" dirty="0">
              <a:solidFill>
                <a:srgbClr val="4C2106"/>
              </a:solidFill>
            </a:endParaRPr>
          </a:p>
          <a:p>
            <a:pPr marL="342900" lvl="0" indent="-234950" algn="l" rtl="0">
              <a:lnSpc>
                <a:spcPct val="115000"/>
              </a:lnSpc>
              <a:spcBef>
                <a:spcPts val="0"/>
              </a:spcBef>
              <a:spcAft>
                <a:spcPts val="0"/>
              </a:spcAft>
              <a:buClr>
                <a:srgbClr val="4C2106"/>
              </a:buClr>
              <a:buSzPts val="1100"/>
              <a:buChar char="●"/>
            </a:pPr>
            <a:r>
              <a:rPr lang="en" sz="1100" dirty="0">
                <a:solidFill>
                  <a:srgbClr val="4C2106"/>
                </a:solidFill>
              </a:rPr>
              <a:t>To avoid processing delays: </a:t>
            </a:r>
            <a:endParaRPr sz="1100" dirty="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dirty="0">
                <a:solidFill>
                  <a:srgbClr val="4C2106"/>
                </a:solidFill>
              </a:rPr>
              <a:t>Ensure you process electronic receiving in Banner as soon as you receive the product/service </a:t>
            </a:r>
            <a:endParaRPr sz="1100" dirty="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dirty="0">
                <a:solidFill>
                  <a:srgbClr val="4C2106"/>
                </a:solidFill>
              </a:rPr>
              <a:t>If you know you will be invoiced a higher amount than you originally thought &amp; requested on the requisition, submit a change order ASAP &amp; ensure you process electronic receiving for the additional amount</a:t>
            </a:r>
            <a:endParaRPr sz="1100" dirty="0">
              <a:solidFill>
                <a:srgbClr val="4C2106"/>
              </a:solidFill>
            </a:endParaRPr>
          </a:p>
          <a:p>
            <a:pPr marL="1028700" lvl="2" indent="-234950" algn="just" rtl="0">
              <a:lnSpc>
                <a:spcPct val="115000"/>
              </a:lnSpc>
              <a:spcBef>
                <a:spcPts val="0"/>
              </a:spcBef>
              <a:spcAft>
                <a:spcPts val="0"/>
              </a:spcAft>
              <a:buClr>
                <a:srgbClr val="4C2106"/>
              </a:buClr>
              <a:buSzPts val="1100"/>
              <a:buChar char="■"/>
            </a:pPr>
            <a:r>
              <a:rPr lang="en" sz="1200" b="1" u="sng" dirty="0"/>
              <a:t>NOTE: If the invoice amount is more than 10% of PO amount or greater than $100 you will need to request a change order</a:t>
            </a:r>
            <a:endParaRPr sz="1100" dirty="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dirty="0">
                <a:solidFill>
                  <a:srgbClr val="4C2106"/>
                </a:solidFill>
              </a:rPr>
              <a:t>An invoice needs to be submitted -  Proforma invoice or quote is NOT accepted </a:t>
            </a:r>
            <a:endParaRPr sz="1100" dirty="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dirty="0">
                <a:solidFill>
                  <a:srgbClr val="4C2106"/>
                </a:solidFill>
              </a:rPr>
              <a:t>Start &amp; end date of the service need to be provided if not listed on the invoice </a:t>
            </a:r>
            <a:endParaRPr sz="1100" dirty="0">
              <a:solidFill>
                <a:srgbClr val="4C2106"/>
              </a:solidFill>
            </a:endParaRPr>
          </a:p>
          <a:p>
            <a:pPr marL="1028700" lvl="2" indent="-234950" algn="l" rtl="0">
              <a:lnSpc>
                <a:spcPct val="115000"/>
              </a:lnSpc>
              <a:spcBef>
                <a:spcPts val="0"/>
              </a:spcBef>
              <a:spcAft>
                <a:spcPts val="0"/>
              </a:spcAft>
              <a:buClr>
                <a:srgbClr val="4C2106"/>
              </a:buClr>
              <a:buSzPts val="1100"/>
              <a:buChar char="■"/>
            </a:pPr>
            <a:r>
              <a:rPr lang="en" sz="1100" dirty="0">
                <a:solidFill>
                  <a:srgbClr val="4C2106"/>
                </a:solidFill>
              </a:rPr>
              <a:t>For ex. Membership/subscription term </a:t>
            </a:r>
            <a:endParaRPr sz="1100" dirty="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dirty="0">
                <a:solidFill>
                  <a:srgbClr val="4C2106"/>
                </a:solidFill>
              </a:rPr>
              <a:t>Ensure you are responding to AP requests in a timely manner </a:t>
            </a:r>
            <a:endParaRPr sz="1100" dirty="0">
              <a:solidFill>
                <a:srgbClr val="4C2106"/>
              </a:solidFill>
            </a:endParaRPr>
          </a:p>
          <a:p>
            <a:pPr marL="342900" lvl="0" indent="0" algn="l" rtl="0">
              <a:lnSpc>
                <a:spcPct val="115000"/>
              </a:lnSpc>
              <a:spcBef>
                <a:spcPts val="0"/>
              </a:spcBef>
              <a:spcAft>
                <a:spcPts val="0"/>
              </a:spcAft>
              <a:buNone/>
            </a:pPr>
            <a:endParaRPr sz="1100" dirty="0">
              <a:solidFill>
                <a:srgbClr val="4C2106"/>
              </a:solidFill>
            </a:endParaRPr>
          </a:p>
          <a:p>
            <a:pPr marL="342900" lvl="0" indent="-234950" algn="l" rtl="0">
              <a:lnSpc>
                <a:spcPct val="115000"/>
              </a:lnSpc>
              <a:spcBef>
                <a:spcPts val="0"/>
              </a:spcBef>
              <a:spcAft>
                <a:spcPts val="0"/>
              </a:spcAft>
              <a:buClr>
                <a:srgbClr val="4C2106"/>
              </a:buClr>
              <a:buSzPts val="1100"/>
              <a:buChar char="●"/>
            </a:pPr>
            <a:r>
              <a:rPr lang="en" sz="1100" dirty="0">
                <a:solidFill>
                  <a:srgbClr val="4C2106"/>
                </a:solidFill>
              </a:rPr>
              <a:t>If receiving is required in order for the payment to be processed: </a:t>
            </a:r>
            <a:endParaRPr sz="1100" dirty="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dirty="0">
                <a:solidFill>
                  <a:srgbClr val="4C2106"/>
                </a:solidFill>
              </a:rPr>
              <a:t>AP sends out reminder emails to process receiving – these emails will be sent out weekly &amp; daily as we get closer to FYE </a:t>
            </a:r>
            <a:endParaRPr sz="1100" dirty="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dirty="0">
                <a:solidFill>
                  <a:srgbClr val="4C2106"/>
                </a:solidFill>
              </a:rPr>
              <a:t>Automated daily emails are sent if receiving is incomplete </a:t>
            </a:r>
            <a:endParaRPr sz="1100" dirty="0">
              <a:solidFill>
                <a:srgbClr val="4C2106"/>
              </a:solidFill>
            </a:endParaRPr>
          </a:p>
          <a:p>
            <a:pPr marL="0" lvl="0" indent="0" algn="l" rtl="0">
              <a:lnSpc>
                <a:spcPct val="100000"/>
              </a:lnSpc>
              <a:spcBef>
                <a:spcPts val="0"/>
              </a:spcBef>
              <a:spcAft>
                <a:spcPts val="0"/>
              </a:spcAft>
              <a:buNone/>
            </a:pPr>
            <a:endParaRPr sz="1200" dirty="0">
              <a:solidFill>
                <a:srgbClr val="4C2106"/>
              </a:solidFill>
            </a:endParaRPr>
          </a:p>
          <a:p>
            <a:pPr marL="0" lvl="0" indent="0" algn="l" rtl="0">
              <a:lnSpc>
                <a:spcPct val="100000"/>
              </a:lnSpc>
              <a:spcBef>
                <a:spcPts val="0"/>
              </a:spcBef>
              <a:spcAft>
                <a:spcPts val="0"/>
              </a:spcAft>
              <a:buNone/>
            </a:pPr>
            <a:br>
              <a:rPr lang="en" sz="1200" dirty="0">
                <a:solidFill>
                  <a:srgbClr val="4C2106"/>
                </a:solidFill>
              </a:rPr>
            </a:br>
            <a:endParaRPr sz="1200" dirty="0">
              <a:solidFill>
                <a:srgbClr val="4C2106"/>
              </a:solidFill>
            </a:endParaRPr>
          </a:p>
          <a:p>
            <a:pPr marL="0" lvl="0" indent="0" algn="l" rtl="0">
              <a:lnSpc>
                <a:spcPct val="100000"/>
              </a:lnSpc>
              <a:spcBef>
                <a:spcPts val="0"/>
              </a:spcBef>
              <a:spcAft>
                <a:spcPts val="0"/>
              </a:spcAft>
              <a:buNone/>
            </a:pPr>
            <a:endParaRPr sz="1200" dirty="0"/>
          </a:p>
          <a:p>
            <a:pPr marL="685800" lvl="0" indent="0" algn="l" rtl="0">
              <a:lnSpc>
                <a:spcPct val="100000"/>
              </a:lnSpc>
              <a:spcBef>
                <a:spcPts val="0"/>
              </a:spcBef>
              <a:spcAft>
                <a:spcPts val="0"/>
              </a:spcAft>
              <a:buNone/>
            </a:pPr>
            <a:br>
              <a:rPr lang="en" sz="1200" dirty="0"/>
            </a:br>
            <a:endParaRPr sz="1200" dirty="0"/>
          </a:p>
          <a:p>
            <a:pPr marL="342900" lvl="0" indent="0" algn="l" rtl="0">
              <a:lnSpc>
                <a:spcPct val="100000"/>
              </a:lnSpc>
              <a:spcBef>
                <a:spcPts val="0"/>
              </a:spcBef>
              <a:spcAft>
                <a:spcPts val="0"/>
              </a:spcAft>
              <a:buNone/>
            </a:pPr>
            <a:br>
              <a:rPr lang="en" sz="1200" dirty="0"/>
            </a:br>
            <a:endParaRPr sz="1200" dirty="0"/>
          </a:p>
        </p:txBody>
      </p:sp>
    </p:spTree>
  </p:cSld>
  <p:clrMapOvr>
    <a:masterClrMapping/>
  </p:clrMapOvr>
  <p:transition spd="med">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72"/>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Non-PO Payment Requests  </a:t>
            </a:r>
            <a:endParaRPr/>
          </a:p>
        </p:txBody>
      </p:sp>
      <p:sp>
        <p:nvSpPr>
          <p:cNvPr id="388" name="Google Shape;388;p72"/>
          <p:cNvSpPr txBox="1">
            <a:spLocks noGrp="1"/>
          </p:cNvSpPr>
          <p:nvPr>
            <p:ph type="body" idx="1"/>
          </p:nvPr>
        </p:nvSpPr>
        <p:spPr>
          <a:xfrm>
            <a:off x="169775" y="114850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SzPts val="1200"/>
              <a:buChar char="●"/>
            </a:pPr>
            <a:r>
              <a:rPr lang="en" sz="1200">
                <a:solidFill>
                  <a:srgbClr val="441809"/>
                </a:solidFill>
              </a:rPr>
              <a:t>Friday, July 7th— last day to submit any Non-POs to be processed for FY 23</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Email all requests directly to </a:t>
            </a:r>
            <a:r>
              <a:rPr lang="en" sz="1200" u="sng">
                <a:solidFill>
                  <a:schemeClr val="hlink"/>
                </a:solidFill>
                <a:hlinkClick r:id="rId3"/>
              </a:rPr>
              <a:t>invoices@rowan.edu</a:t>
            </a:r>
            <a:r>
              <a:rPr lang="en" sz="1200">
                <a:solidFill>
                  <a:srgbClr val="441809"/>
                </a:solidFill>
              </a:rPr>
              <a:t> with “Non-PO” listed in the subject line – please do not send via inter-office mail. </a:t>
            </a:r>
            <a:endParaRPr sz="1200">
              <a:solidFill>
                <a:srgbClr val="441809"/>
              </a:solidFill>
            </a:endParaRPr>
          </a:p>
          <a:p>
            <a:pPr marL="685800" lvl="0" indent="0" algn="l" rtl="0">
              <a:lnSpc>
                <a:spcPct val="150000"/>
              </a:lnSpc>
              <a:spcBef>
                <a:spcPts val="0"/>
              </a:spcBef>
              <a:spcAft>
                <a:spcPts val="0"/>
              </a:spcAft>
              <a:buNone/>
            </a:pPr>
            <a:endParaRPr sz="1200">
              <a:solidFill>
                <a:srgbClr val="4C2106"/>
              </a:solidFill>
              <a:highlight>
                <a:schemeClr val="accent1"/>
              </a:highlight>
            </a:endParaRPr>
          </a:p>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sz="1200">
              <a:solidFill>
                <a:srgbClr val="4C2106"/>
              </a:solidFill>
            </a:endParaRPr>
          </a:p>
          <a:p>
            <a:pPr marL="342900" lvl="0" indent="-241300" algn="l" rtl="0">
              <a:lnSpc>
                <a:spcPct val="150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Review the </a:t>
            </a:r>
            <a:r>
              <a:rPr lang="en" sz="1200" u="sng">
                <a:solidFill>
                  <a:schemeClr val="hlink"/>
                </a:solidFill>
                <a:hlinkClick r:id="rId4"/>
              </a:rPr>
              <a:t>Non-PO Category List</a:t>
            </a:r>
            <a:r>
              <a:rPr lang="en" sz="1200">
                <a:solidFill>
                  <a:srgbClr val="441809"/>
                </a:solidFill>
              </a:rPr>
              <a:t> to ensure you are not submitting a Non-PO that is not reimbursable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Double check that all required documentation is attached to your </a:t>
            </a:r>
            <a:r>
              <a:rPr lang="en" sz="1200" u="sng">
                <a:solidFill>
                  <a:schemeClr val="hlink"/>
                </a:solidFill>
                <a:hlinkClick r:id="rId5"/>
              </a:rPr>
              <a:t>Non-PO Payment Request Form</a:t>
            </a:r>
            <a:r>
              <a:rPr lang="en" sz="1200">
                <a:solidFill>
                  <a:srgbClr val="441809"/>
                </a:solidFill>
              </a:rPr>
              <a:t> &amp; that all approvals have been obtained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For example, ensure proof of payment is attached (examples shown on slides 24-25) &amp; all approval signatures have been obtained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For additional information on required documentation, visit our </a:t>
            </a:r>
            <a:r>
              <a:rPr lang="en" sz="1200" u="sng">
                <a:solidFill>
                  <a:schemeClr val="hlink"/>
                </a:solidFill>
                <a:hlinkClick r:id="rId4"/>
              </a:rPr>
              <a:t>Non-PO Payment Request Webpage</a:t>
            </a:r>
            <a:r>
              <a:rPr lang="en" sz="1200">
                <a:solidFill>
                  <a:srgbClr val="441809"/>
                </a:solidFill>
              </a:rPr>
              <a:t> </a:t>
            </a:r>
            <a:endParaRPr sz="1200">
              <a:solidFill>
                <a:srgbClr val="441809"/>
              </a:solidFill>
            </a:endParaRPr>
          </a:p>
          <a:p>
            <a:pPr marL="68580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3"/>
          <p:cNvSpPr txBox="1">
            <a:spLocks noGrp="1"/>
          </p:cNvSpPr>
          <p:nvPr>
            <p:ph type="title"/>
          </p:nvPr>
        </p:nvSpPr>
        <p:spPr>
          <a:xfrm>
            <a:off x="503734" y="-51760"/>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Proof of Payment Example</a:t>
            </a:r>
            <a:endParaRPr sz="3000"/>
          </a:p>
        </p:txBody>
      </p:sp>
      <p:sp>
        <p:nvSpPr>
          <p:cNvPr id="395" name="Google Shape;395;p73"/>
          <p:cNvSpPr txBox="1">
            <a:spLocks noGrp="1"/>
          </p:cNvSpPr>
          <p:nvPr>
            <p:ph type="body" idx="1"/>
          </p:nvPr>
        </p:nvSpPr>
        <p:spPr>
          <a:xfrm>
            <a:off x="278569" y="875794"/>
            <a:ext cx="2701500" cy="492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Itemized Receipt with CC Info Listed </a:t>
            </a:r>
            <a:endParaRPr/>
          </a:p>
        </p:txBody>
      </p:sp>
      <p:pic>
        <p:nvPicPr>
          <p:cNvPr id="396" name="Google Shape;396;p73"/>
          <p:cNvPicPr preferRelativeResize="0"/>
          <p:nvPr/>
        </p:nvPicPr>
        <p:blipFill>
          <a:blip r:embed="rId3">
            <a:alphaModFix/>
          </a:blip>
          <a:stretch>
            <a:fillRect/>
          </a:stretch>
        </p:blipFill>
        <p:spPr>
          <a:xfrm>
            <a:off x="642187" y="1620044"/>
            <a:ext cx="1974263" cy="3136240"/>
          </a:xfrm>
          <a:prstGeom prst="rect">
            <a:avLst/>
          </a:prstGeom>
          <a:noFill/>
          <a:ln>
            <a:noFill/>
          </a:ln>
        </p:spPr>
      </p:pic>
      <p:pic>
        <p:nvPicPr>
          <p:cNvPr id="397" name="Google Shape;397;p73"/>
          <p:cNvPicPr preferRelativeResize="0"/>
          <p:nvPr/>
        </p:nvPicPr>
        <p:blipFill>
          <a:blip r:embed="rId4">
            <a:alphaModFix/>
          </a:blip>
          <a:stretch>
            <a:fillRect/>
          </a:stretch>
        </p:blipFill>
        <p:spPr>
          <a:xfrm>
            <a:off x="3625069" y="1620041"/>
            <a:ext cx="3638173" cy="2273868"/>
          </a:xfrm>
          <a:prstGeom prst="rect">
            <a:avLst/>
          </a:prstGeom>
          <a:noFill/>
          <a:ln>
            <a:noFill/>
          </a:ln>
        </p:spPr>
      </p:pic>
      <p:sp>
        <p:nvSpPr>
          <p:cNvPr id="398" name="Google Shape;398;p73"/>
          <p:cNvSpPr txBox="1">
            <a:spLocks noGrp="1"/>
          </p:cNvSpPr>
          <p:nvPr>
            <p:ph type="body" idx="1"/>
          </p:nvPr>
        </p:nvSpPr>
        <p:spPr>
          <a:xfrm>
            <a:off x="4010213" y="1029056"/>
            <a:ext cx="2701500" cy="492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Credit Card with matching 4 digits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4"/>
          <p:cNvSpPr txBox="1">
            <a:spLocks noGrp="1"/>
          </p:cNvSpPr>
          <p:nvPr>
            <p:ph type="title"/>
          </p:nvPr>
        </p:nvSpPr>
        <p:spPr>
          <a:xfrm>
            <a:off x="516746" y="-77766"/>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Proof of Payment Example </a:t>
            </a:r>
            <a:endParaRPr sz="3000"/>
          </a:p>
        </p:txBody>
      </p:sp>
      <p:sp>
        <p:nvSpPr>
          <p:cNvPr id="405" name="Google Shape;405;p74"/>
          <p:cNvSpPr txBox="1">
            <a:spLocks noGrp="1"/>
          </p:cNvSpPr>
          <p:nvPr>
            <p:ph type="body" idx="1"/>
          </p:nvPr>
        </p:nvSpPr>
        <p:spPr>
          <a:xfrm>
            <a:off x="374739" y="901763"/>
            <a:ext cx="3099300" cy="492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Itemized Receipt without CC Info Listed </a:t>
            </a:r>
            <a:endParaRPr/>
          </a:p>
        </p:txBody>
      </p:sp>
      <p:pic>
        <p:nvPicPr>
          <p:cNvPr id="406" name="Google Shape;406;p74"/>
          <p:cNvPicPr preferRelativeResize="0"/>
          <p:nvPr/>
        </p:nvPicPr>
        <p:blipFill>
          <a:blip r:embed="rId3">
            <a:alphaModFix/>
          </a:blip>
          <a:stretch>
            <a:fillRect/>
          </a:stretch>
        </p:blipFill>
        <p:spPr>
          <a:xfrm>
            <a:off x="704663" y="1262851"/>
            <a:ext cx="2314445" cy="3676650"/>
          </a:xfrm>
          <a:prstGeom prst="rect">
            <a:avLst/>
          </a:prstGeom>
          <a:noFill/>
          <a:ln>
            <a:noFill/>
          </a:ln>
        </p:spPr>
      </p:pic>
      <p:pic>
        <p:nvPicPr>
          <p:cNvPr id="407" name="Google Shape;407;p74"/>
          <p:cNvPicPr preferRelativeResize="0"/>
          <p:nvPr/>
        </p:nvPicPr>
        <p:blipFill>
          <a:blip r:embed="rId4">
            <a:alphaModFix/>
          </a:blip>
          <a:stretch>
            <a:fillRect/>
          </a:stretch>
        </p:blipFill>
        <p:spPr>
          <a:xfrm>
            <a:off x="4633235" y="1366763"/>
            <a:ext cx="2983324" cy="3676650"/>
          </a:xfrm>
          <a:prstGeom prst="rect">
            <a:avLst/>
          </a:prstGeom>
          <a:noFill/>
          <a:ln>
            <a:noFill/>
          </a:ln>
        </p:spPr>
      </p:pic>
      <p:sp>
        <p:nvSpPr>
          <p:cNvPr id="408" name="Google Shape;408;p74"/>
          <p:cNvSpPr txBox="1">
            <a:spLocks noGrp="1"/>
          </p:cNvSpPr>
          <p:nvPr>
            <p:ph type="body" idx="1"/>
          </p:nvPr>
        </p:nvSpPr>
        <p:spPr>
          <a:xfrm>
            <a:off x="3986814" y="770251"/>
            <a:ext cx="4276165" cy="492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dirty="0"/>
              <a:t>Redacted bank statement showing the charge </a:t>
            </a:r>
            <a:r>
              <a:rPr lang="en-US" b="0" i="0" u="none" strike="noStrike" dirty="0">
                <a:solidFill>
                  <a:srgbClr val="59280F"/>
                </a:solidFill>
                <a:effectLst/>
                <a:latin typeface="Source Sans Pro" panose="020B0503030403020204" pitchFamily="34" charset="0"/>
              </a:rPr>
              <a:t>&amp; the name of the individual being reimbursed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5"/>
          <p:cNvSpPr txBox="1">
            <a:spLocks noGrp="1"/>
          </p:cNvSpPr>
          <p:nvPr>
            <p:ph type="title"/>
          </p:nvPr>
        </p:nvSpPr>
        <p:spPr>
          <a:xfrm>
            <a:off x="510248" y="91100"/>
            <a:ext cx="6853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Employee Travel  </a:t>
            </a:r>
            <a:endParaRPr/>
          </a:p>
        </p:txBody>
      </p:sp>
      <p:sp>
        <p:nvSpPr>
          <p:cNvPr id="414" name="Google Shape;414;p75"/>
          <p:cNvSpPr txBox="1">
            <a:spLocks noGrp="1"/>
          </p:cNvSpPr>
          <p:nvPr>
            <p:ph type="body" idx="1"/>
          </p:nvPr>
        </p:nvSpPr>
        <p:spPr>
          <a:xfrm>
            <a:off x="169800" y="108870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SzPts val="1200"/>
              <a:buChar char="●"/>
            </a:pPr>
            <a:r>
              <a:rPr lang="en" sz="1200">
                <a:solidFill>
                  <a:srgbClr val="441809"/>
                </a:solidFill>
              </a:rPr>
              <a:t>Friday, July 7th— last day to submit any Concur expense reports to be processed for FY 23</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Keep in mind that you need to allow sufficient processing time for travel requests to be fully approved with encumbrance #s. </a:t>
            </a:r>
            <a:endParaRPr sz="1200">
              <a:solidFill>
                <a:srgbClr val="441809"/>
              </a:solidFill>
            </a:endParaRPr>
          </a:p>
          <a:p>
            <a:pPr marL="342900" lvl="0" indent="0" algn="l" rtl="0">
              <a:lnSpc>
                <a:spcPct val="150000"/>
              </a:lnSpc>
              <a:spcBef>
                <a:spcPts val="0"/>
              </a:spcBef>
              <a:spcAft>
                <a:spcPts val="0"/>
              </a:spcAft>
              <a:buNone/>
            </a:pPr>
            <a:endParaRPr sz="1200">
              <a:solidFill>
                <a:srgbClr val="441809"/>
              </a:solidFill>
            </a:endParaRPr>
          </a:p>
          <a:p>
            <a:pPr marL="342900" lvl="0" indent="-241300" algn="l" rtl="0">
              <a:lnSpc>
                <a:spcPct val="150000"/>
              </a:lnSpc>
              <a:spcBef>
                <a:spcPts val="0"/>
              </a:spcBef>
              <a:spcAft>
                <a:spcPts val="0"/>
              </a:spcAft>
              <a:buSzPts val="1200"/>
              <a:buChar char="●"/>
            </a:pPr>
            <a:r>
              <a:rPr lang="en" sz="1200">
                <a:solidFill>
                  <a:srgbClr val="4C2106"/>
                </a:solidFill>
              </a:rPr>
              <a:t>Review any open encumbrances — confirm expense reports have been submitted &amp; fully approved </a:t>
            </a:r>
            <a:endParaRPr sz="1200">
              <a:solidFill>
                <a:srgbClr val="4C2106"/>
              </a:solidFill>
            </a:endParaRPr>
          </a:p>
          <a:p>
            <a:pPr marL="685800" lvl="1" indent="-241300" algn="l" rtl="0">
              <a:lnSpc>
                <a:spcPct val="150000"/>
              </a:lnSpc>
              <a:spcBef>
                <a:spcPts val="0"/>
              </a:spcBef>
              <a:spcAft>
                <a:spcPts val="0"/>
              </a:spcAft>
              <a:buSzPts val="1200"/>
              <a:buChar char="○"/>
            </a:pPr>
            <a:r>
              <a:rPr lang="en" sz="1200">
                <a:solidFill>
                  <a:srgbClr val="4C2106"/>
                </a:solidFill>
              </a:rPr>
              <a:t>Once the report has been fully approved in Concur (sent for payment status), </a:t>
            </a:r>
            <a:r>
              <a:rPr lang="en" sz="1200" u="sng">
                <a:solidFill>
                  <a:schemeClr val="hlink"/>
                </a:solidFill>
                <a:hlinkClick r:id="rId3"/>
              </a:rPr>
              <a:t>Close Out Your Request</a:t>
            </a:r>
            <a:r>
              <a:rPr lang="en" sz="1200">
                <a:solidFill>
                  <a:srgbClr val="441809"/>
                </a:solidFill>
              </a:rPr>
              <a: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If you closed out your request and notice the budget is still held up, there may be an error — email </a:t>
            </a:r>
            <a:r>
              <a:rPr lang="en" sz="1200" u="sng">
                <a:solidFill>
                  <a:schemeClr val="hlink"/>
                </a:solidFill>
                <a:hlinkClick r:id="rId4"/>
              </a:rPr>
              <a:t>asktravel@rowan.edu</a:t>
            </a:r>
            <a:r>
              <a:rPr lang="en" sz="1200">
                <a:solidFill>
                  <a:srgbClr val="441809"/>
                </a:solidFill>
              </a:rPr>
              <a:t> </a:t>
            </a:r>
            <a:endParaRPr sz="1200">
              <a:solidFill>
                <a:srgbClr val="441809"/>
              </a:solidFill>
            </a:endParaRPr>
          </a:p>
          <a:p>
            <a:pPr marL="685800" lvl="0" indent="0" algn="l" rtl="0">
              <a:lnSpc>
                <a:spcPct val="150000"/>
              </a:lnSpc>
              <a:spcBef>
                <a:spcPts val="0"/>
              </a:spcBef>
              <a:spcAft>
                <a:spcPts val="0"/>
              </a:spcAft>
              <a:buNone/>
            </a:pPr>
            <a:endParaRPr sz="1200">
              <a:solidFill>
                <a:srgbClr val="441809"/>
              </a:solidFill>
            </a:endParaRPr>
          </a:p>
          <a:p>
            <a:pPr marL="342900" lvl="0" indent="-241300" algn="l" rtl="0">
              <a:lnSpc>
                <a:spcPct val="150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Cost Object Approvers (COA) in Concur — </a:t>
            </a:r>
            <a:r>
              <a:rPr lang="en" sz="1200" b="1">
                <a:solidFill>
                  <a:srgbClr val="441809"/>
                </a:solidFill>
              </a:rPr>
              <a:t>verify there is sufficient budget in the foapal lines before approving reports</a:t>
            </a:r>
            <a:r>
              <a:rPr lang="en" sz="1200">
                <a:solidFill>
                  <a:srgbClr val="441809"/>
                </a:solidFill>
              </a:rPr>
              <a:t> to avoid Non-Sufficient Fund (NSF) issues. If you need to move budget, have it moved prior to submitting the report.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Ensure all required documentation is attached – utilize </a:t>
            </a:r>
            <a:r>
              <a:rPr lang="en" sz="1200" u="sng">
                <a:solidFill>
                  <a:schemeClr val="hlink"/>
                </a:solidFill>
                <a:hlinkClick r:id="rId5"/>
              </a:rPr>
              <a:t>Expense Report Tip Sheet</a:t>
            </a:r>
            <a:r>
              <a:rPr lang="en" sz="1200">
                <a:solidFill>
                  <a:srgbClr val="441809"/>
                </a:solidFill>
              </a:rPr>
              <a:t> and visit </a:t>
            </a:r>
            <a:r>
              <a:rPr lang="en" sz="1200" u="sng">
                <a:solidFill>
                  <a:schemeClr val="hlink"/>
                </a:solidFill>
                <a:hlinkClick r:id="rId6"/>
              </a:rPr>
              <a:t>Employee Travel</a:t>
            </a:r>
            <a:r>
              <a:rPr lang="en" sz="1200">
                <a:solidFill>
                  <a:srgbClr val="441809"/>
                </a:solidFill>
              </a:rPr>
              <a:t> for more resources   </a:t>
            </a:r>
            <a:endParaRPr sz="1200">
              <a:solidFill>
                <a:srgbClr val="441809"/>
              </a:solidFill>
            </a:endParaRPr>
          </a:p>
          <a:p>
            <a:pPr marL="342900" lvl="0" indent="0" algn="l" rtl="0">
              <a:lnSpc>
                <a:spcPct val="150000"/>
              </a:lnSpc>
              <a:spcBef>
                <a:spcPts val="0"/>
              </a:spcBef>
              <a:spcAft>
                <a:spcPts val="0"/>
              </a:spcAft>
              <a:buNone/>
            </a:pPr>
            <a:endParaRPr sz="1200">
              <a:solidFill>
                <a:srgbClr val="441809"/>
              </a:solidFill>
            </a:endParaRPr>
          </a:p>
          <a:p>
            <a:pPr marL="342900" lvl="0" indent="0" algn="l" rtl="0">
              <a:spcBef>
                <a:spcPts val="0"/>
              </a:spcBef>
              <a:spcAft>
                <a:spcPts val="0"/>
              </a:spcAft>
              <a:buNone/>
            </a:pPr>
            <a:endParaRPr sz="1900"/>
          </a:p>
        </p:txBody>
      </p:sp>
    </p:spTree>
  </p:cSld>
  <p:clrMapOvr>
    <a:masterClrMapping/>
  </p:clrMapOvr>
  <p:transition spd="med">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6"/>
          <p:cNvSpPr txBox="1">
            <a:spLocks noGrp="1"/>
          </p:cNvSpPr>
          <p:nvPr>
            <p:ph type="title"/>
          </p:nvPr>
        </p:nvSpPr>
        <p:spPr>
          <a:xfrm>
            <a:off x="510250" y="91100"/>
            <a:ext cx="78180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Concur Travel Encumbrances - For Employees</a:t>
            </a:r>
            <a:endParaRPr/>
          </a:p>
        </p:txBody>
      </p:sp>
      <p:sp>
        <p:nvSpPr>
          <p:cNvPr id="420" name="Google Shape;420;p76"/>
          <p:cNvSpPr txBox="1">
            <a:spLocks noGrp="1"/>
          </p:cNvSpPr>
          <p:nvPr>
            <p:ph type="body" idx="1"/>
          </p:nvPr>
        </p:nvSpPr>
        <p:spPr>
          <a:xfrm>
            <a:off x="169800" y="108870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Clr>
                <a:srgbClr val="441809"/>
              </a:buClr>
              <a:buSzPts val="1200"/>
              <a:buChar char="●"/>
            </a:pPr>
            <a:r>
              <a:rPr lang="en" sz="1200">
                <a:solidFill>
                  <a:srgbClr val="441809"/>
                </a:solidFill>
              </a:rPr>
              <a:t>FY 23 encumbrances do not roll over into FY 24 — this cannot be changed due to Banner systematically closing out the encumbrances for the fiscal year-end roll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Due to this, if your trip is still multiple months away &amp; you will not be charging any of the expenses before June 30th, we recommend not submitting your Travel Request until after June 30th. </a:t>
            </a:r>
            <a:endParaRPr sz="1200">
              <a:solidFill>
                <a:srgbClr val="441809"/>
              </a:solidFill>
            </a:endParaRPr>
          </a:p>
          <a:p>
            <a:pPr marL="342900" lvl="0" indent="0" algn="l" rtl="0">
              <a:lnSpc>
                <a:spcPct val="150000"/>
              </a:lnSpc>
              <a:spcBef>
                <a:spcPts val="0"/>
              </a:spcBef>
              <a:spcAft>
                <a:spcPts val="0"/>
              </a:spcAft>
              <a:buNone/>
            </a:pPr>
            <a:endParaRPr sz="1200">
              <a:solidFill>
                <a:srgbClr val="441809"/>
              </a:solidFill>
            </a:endParaRPr>
          </a:p>
          <a:p>
            <a:pPr marL="342900" lvl="0" indent="-241300" algn="l" rtl="0">
              <a:lnSpc>
                <a:spcPct val="150000"/>
              </a:lnSpc>
              <a:spcBef>
                <a:spcPts val="0"/>
              </a:spcBef>
              <a:spcAft>
                <a:spcPts val="0"/>
              </a:spcAft>
              <a:buClr>
                <a:srgbClr val="441809"/>
              </a:buClr>
              <a:buSzPts val="1200"/>
              <a:buChar char="●"/>
            </a:pPr>
            <a:r>
              <a:rPr lang="en" sz="1200" b="1">
                <a:solidFill>
                  <a:srgbClr val="441809"/>
                </a:solidFill>
              </a:rPr>
              <a:t>If submitting an FY 24 Travel Request in FY 23</a:t>
            </a:r>
            <a:r>
              <a:rPr lang="en" sz="1200">
                <a:solidFill>
                  <a:srgbClr val="441809"/>
                </a:solidFill>
              </a:rPr>
              <a: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u="sng">
                <a:solidFill>
                  <a:srgbClr val="441809"/>
                </a:solidFill>
              </a:rPr>
              <a:t>Before June 30th</a:t>
            </a:r>
            <a:r>
              <a:rPr lang="en" sz="1200">
                <a:solidFill>
                  <a:srgbClr val="441809"/>
                </a:solidFill>
              </a:rPr>
              <a:t> - include all predicted travel expenses on the request, but only include amounts for the expenses that will be charged in FY 23 and will be included in the encumbrance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u="sng">
                <a:solidFill>
                  <a:srgbClr val="441809"/>
                </a:solidFill>
              </a:rPr>
              <a:t>After July 1st</a:t>
            </a:r>
            <a:r>
              <a:rPr lang="en" sz="1200">
                <a:solidFill>
                  <a:srgbClr val="441809"/>
                </a:solidFill>
              </a:rPr>
              <a:t> – submit another Travel Request as “extension of prior trip”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Include all travel expenses, but only include amounts for the expenses that will be charged in FY 24 and will be included in the encumbrance </a:t>
            </a:r>
            <a:endParaRPr sz="1200">
              <a:solidFill>
                <a:srgbClr val="441809"/>
              </a:solidFill>
            </a:endParaRPr>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7"/>
          <p:cNvSpPr txBox="1">
            <a:spLocks noGrp="1"/>
          </p:cNvSpPr>
          <p:nvPr>
            <p:ph type="title"/>
          </p:nvPr>
        </p:nvSpPr>
        <p:spPr>
          <a:xfrm>
            <a:off x="510249" y="91100"/>
            <a:ext cx="79077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Student Travel  </a:t>
            </a:r>
            <a:endParaRPr/>
          </a:p>
        </p:txBody>
      </p:sp>
      <p:sp>
        <p:nvSpPr>
          <p:cNvPr id="426" name="Google Shape;426;p77"/>
          <p:cNvSpPr txBox="1">
            <a:spLocks noGrp="1"/>
          </p:cNvSpPr>
          <p:nvPr>
            <p:ph type="body" idx="1"/>
          </p:nvPr>
        </p:nvSpPr>
        <p:spPr>
          <a:xfrm>
            <a:off x="207300" y="86435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25000"/>
              </a:lnSpc>
              <a:spcBef>
                <a:spcPts val="0"/>
              </a:spcBef>
              <a:spcAft>
                <a:spcPts val="0"/>
              </a:spcAft>
              <a:buSzPts val="1200"/>
              <a:buChar char="●"/>
            </a:pPr>
            <a:r>
              <a:rPr lang="en" sz="1200">
                <a:solidFill>
                  <a:srgbClr val="441809"/>
                </a:solidFill>
              </a:rPr>
              <a:t>Friday, July 7th— last day to submit any paper expense reports to be processed for FY 23</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Keep in mind that you need to allow sufficient processing time for travel requests to be fully approved with encumbrance #s. </a:t>
            </a:r>
            <a:endParaRPr sz="1200">
              <a:solidFill>
                <a:srgbClr val="441809"/>
              </a:solidFill>
            </a:endParaRPr>
          </a:p>
          <a:p>
            <a:pPr marL="342900" lvl="0" indent="0" algn="l" rtl="0">
              <a:lnSpc>
                <a:spcPct val="125000"/>
              </a:lnSpc>
              <a:spcBef>
                <a:spcPts val="0"/>
              </a:spcBef>
              <a:spcAft>
                <a:spcPts val="0"/>
              </a:spcAft>
              <a:buNone/>
            </a:pPr>
            <a:endParaRPr sz="1200">
              <a:solidFill>
                <a:srgbClr val="441809"/>
              </a:solidFill>
            </a:endParaRPr>
          </a:p>
          <a:p>
            <a:pPr marL="342900" lvl="0" indent="-241300" algn="l" rtl="0">
              <a:lnSpc>
                <a:spcPct val="125000"/>
              </a:lnSpc>
              <a:spcBef>
                <a:spcPts val="0"/>
              </a:spcBef>
              <a:spcAft>
                <a:spcPts val="0"/>
              </a:spcAft>
              <a:buSzPts val="1200"/>
              <a:buChar char="●"/>
            </a:pPr>
            <a:r>
              <a:rPr lang="en" sz="1200">
                <a:solidFill>
                  <a:srgbClr val="4C2106"/>
                </a:solidFill>
              </a:rPr>
              <a:t>Review any open encumbrances </a:t>
            </a:r>
            <a:endParaRPr sz="1200">
              <a:solidFill>
                <a:srgbClr val="4C2106"/>
              </a:solidFill>
            </a:endParaRPr>
          </a:p>
          <a:p>
            <a:pPr marL="685800" lvl="1" indent="-241300" algn="l" rtl="0">
              <a:lnSpc>
                <a:spcPct val="125000"/>
              </a:lnSpc>
              <a:spcBef>
                <a:spcPts val="0"/>
              </a:spcBef>
              <a:spcAft>
                <a:spcPts val="0"/>
              </a:spcAft>
              <a:buSzPts val="1200"/>
              <a:buChar char="○"/>
            </a:pPr>
            <a:r>
              <a:rPr lang="en" sz="1200">
                <a:solidFill>
                  <a:srgbClr val="4C2106"/>
                </a:solidFill>
              </a:rPr>
              <a:t>Confirm expense reports have been submitted &amp; fully approved – can verify payment status to the student via Banner screen FAIVNDH</a:t>
            </a:r>
            <a:endParaRPr sz="1200">
              <a:solidFill>
                <a:srgbClr val="4C2106"/>
              </a:solidFill>
            </a:endParaRPr>
          </a:p>
          <a:p>
            <a:pPr marL="685800" lvl="1" indent="-241300" algn="l" rtl="0">
              <a:lnSpc>
                <a:spcPct val="125000"/>
              </a:lnSpc>
              <a:spcBef>
                <a:spcPts val="0"/>
              </a:spcBef>
              <a:spcAft>
                <a:spcPts val="0"/>
              </a:spcAft>
              <a:buSzPts val="1200"/>
              <a:buChar char="○"/>
            </a:pPr>
            <a:r>
              <a:rPr lang="en" sz="1200">
                <a:solidFill>
                  <a:srgbClr val="4C2106"/>
                </a:solidFill>
              </a:rPr>
              <a:t>Email </a:t>
            </a:r>
            <a:r>
              <a:rPr lang="en" sz="1200" u="sng">
                <a:solidFill>
                  <a:schemeClr val="hlink"/>
                </a:solidFill>
                <a:hlinkClick r:id="rId3"/>
              </a:rPr>
              <a:t>asktravel@rowan.edu</a:t>
            </a:r>
            <a:r>
              <a:rPr lang="en" sz="1200">
                <a:solidFill>
                  <a:srgbClr val="4C2106"/>
                </a:solidFill>
              </a:rPr>
              <a:t> with the following info to close-out existing encumbrances: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Traveler Name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Encumbrance #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Destination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Reason for closing </a:t>
            </a:r>
            <a:endParaRPr sz="1200">
              <a:solidFill>
                <a:srgbClr val="4C2106"/>
              </a:solidFill>
            </a:endParaRPr>
          </a:p>
          <a:p>
            <a:pPr marL="0" lvl="0" indent="0" algn="l" rtl="0">
              <a:lnSpc>
                <a:spcPct val="125000"/>
              </a:lnSpc>
              <a:spcBef>
                <a:spcPts val="0"/>
              </a:spcBef>
              <a:spcAft>
                <a:spcPts val="0"/>
              </a:spcAft>
              <a:buNone/>
            </a:pPr>
            <a:endParaRPr sz="1200">
              <a:solidFill>
                <a:srgbClr val="4C2106"/>
              </a:solidFill>
            </a:endParaRPr>
          </a:p>
          <a:p>
            <a:pPr marL="342900" lvl="0" indent="-241300" algn="l" rtl="0">
              <a:lnSpc>
                <a:spcPct val="125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25000"/>
              </a:lnSpc>
              <a:spcBef>
                <a:spcPts val="0"/>
              </a:spcBef>
              <a:spcAft>
                <a:spcPts val="0"/>
              </a:spcAft>
              <a:buSzPts val="1200"/>
              <a:buChar char="○"/>
            </a:pPr>
            <a:r>
              <a:rPr lang="en" sz="1200" b="1">
                <a:solidFill>
                  <a:srgbClr val="441809"/>
                </a:solidFill>
              </a:rPr>
              <a:t>Verify there is sufficient budget in the foapal lines before approving reports</a:t>
            </a:r>
            <a:r>
              <a:rPr lang="en" sz="1200">
                <a:solidFill>
                  <a:srgbClr val="441809"/>
                </a:solidFill>
              </a:rPr>
              <a:t> to avoid Non-Sufficient Fund (NSF) issues. If you need to move budget, have it moved prior to submitting the report. </a:t>
            </a:r>
            <a:endParaRPr sz="1200" b="1">
              <a:solidFill>
                <a:srgbClr val="441809"/>
              </a:solidFill>
            </a:endParaRPr>
          </a:p>
          <a:p>
            <a:pPr marL="685800" lvl="1" indent="-241300" algn="l" rtl="0">
              <a:lnSpc>
                <a:spcPct val="125000"/>
              </a:lnSpc>
              <a:spcBef>
                <a:spcPts val="0"/>
              </a:spcBef>
              <a:spcAft>
                <a:spcPts val="0"/>
              </a:spcAft>
              <a:buClr>
                <a:srgbClr val="441809"/>
              </a:buClr>
              <a:buSzPts val="1200"/>
              <a:buChar char="○"/>
            </a:pPr>
            <a:r>
              <a:rPr lang="en" sz="1200">
                <a:solidFill>
                  <a:srgbClr val="441809"/>
                </a:solidFill>
              </a:rPr>
              <a:t>Ensure all required documentation is attached to the travel form – utilize </a:t>
            </a:r>
            <a:r>
              <a:rPr lang="en" sz="1200" u="sng">
                <a:solidFill>
                  <a:schemeClr val="hlink"/>
                </a:solidFill>
                <a:hlinkClick r:id="rId4"/>
              </a:rPr>
              <a:t>Expense Report Tip Sheet</a:t>
            </a:r>
            <a:r>
              <a:rPr lang="en" sz="1200">
                <a:solidFill>
                  <a:srgbClr val="441809"/>
                </a:solidFill>
              </a:rPr>
              <a:t> and visit </a:t>
            </a:r>
            <a:r>
              <a:rPr lang="en" sz="1200" u="sng">
                <a:solidFill>
                  <a:schemeClr val="hlink"/>
                </a:solidFill>
                <a:hlinkClick r:id="rId5"/>
              </a:rPr>
              <a:t>Student Travel Webpage </a:t>
            </a:r>
            <a:r>
              <a:rPr lang="en" sz="1200">
                <a:solidFill>
                  <a:srgbClr val="441809"/>
                </a:solidFill>
              </a:rPr>
              <a:t>for more resources   </a:t>
            </a:r>
            <a:endParaRPr sz="1200">
              <a:solidFill>
                <a:srgbClr val="441809"/>
              </a:solidFill>
            </a:endParaRPr>
          </a:p>
        </p:txBody>
      </p:sp>
    </p:spTree>
  </p:cSld>
  <p:clrMapOvr>
    <a:masterClrMapping/>
  </p:clrMapOvr>
  <p:transition spd="med">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Payment Verification </a:t>
            </a:r>
            <a:endParaRPr sz="3000"/>
          </a:p>
        </p:txBody>
      </p:sp>
      <p:sp>
        <p:nvSpPr>
          <p:cNvPr id="432" name="Google Shape;432;p78"/>
          <p:cNvSpPr txBox="1">
            <a:spLocks noGrp="1"/>
          </p:cNvSpPr>
          <p:nvPr>
            <p:ph type="body" idx="1"/>
          </p:nvPr>
        </p:nvSpPr>
        <p:spPr>
          <a:xfrm>
            <a:off x="106566" y="901700"/>
            <a:ext cx="8545500" cy="3672000"/>
          </a:xfrm>
          <a:prstGeom prst="rect">
            <a:avLst/>
          </a:prstGeom>
        </p:spPr>
        <p:txBody>
          <a:bodyPr spcFirstLastPara="1" wrap="square" lIns="34275" tIns="34275" rIns="68575" bIns="34275" anchor="t" anchorCtr="0">
            <a:noAutofit/>
          </a:bodyPr>
          <a:lstStyle/>
          <a:p>
            <a:pPr marL="457200" lvl="0" indent="-317500" algn="l" rtl="0">
              <a:lnSpc>
                <a:spcPct val="115000"/>
              </a:lnSpc>
              <a:spcBef>
                <a:spcPts val="800"/>
              </a:spcBef>
              <a:spcAft>
                <a:spcPts val="0"/>
              </a:spcAft>
              <a:buSzPts val="1400"/>
              <a:buChar char="●"/>
            </a:pPr>
            <a:r>
              <a:rPr lang="en"/>
              <a:t>Utilize Banner Screen </a:t>
            </a:r>
            <a:r>
              <a:rPr lang="en" b="1"/>
              <a:t>FOIDOCH</a:t>
            </a:r>
            <a:r>
              <a:rPr lang="en"/>
              <a:t> to review the status of a particular document (can search by a requisition #, a purchase order #, an invoice #, or a check #) </a:t>
            </a:r>
            <a:endParaRPr/>
          </a:p>
          <a:p>
            <a:pPr marL="685800" lvl="0" indent="0" algn="l" rtl="0">
              <a:lnSpc>
                <a:spcPct val="115000"/>
              </a:lnSpc>
              <a:spcBef>
                <a:spcPts val="0"/>
              </a:spcBef>
              <a:spcAft>
                <a:spcPts val="0"/>
              </a:spcAft>
              <a:buNone/>
            </a:pP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“Receipt Required” = either electronic receiving was not done on a PO or there may be an issue with the receiving document (Y number)</a:t>
            </a: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“Approved” = direct pay or invoice is approved, but payment has not been disbursed</a:t>
            </a: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“Paid” = payment has been disbursed  </a:t>
            </a:r>
            <a:endParaRPr sz="1200">
              <a:solidFill>
                <a:srgbClr val="441809"/>
              </a:solidFill>
            </a:endParaRPr>
          </a:p>
          <a:p>
            <a:pPr marL="1028700" lvl="2" indent="-241300" algn="l" rtl="0">
              <a:lnSpc>
                <a:spcPct val="115000"/>
              </a:lnSpc>
              <a:spcBef>
                <a:spcPts val="0"/>
              </a:spcBef>
              <a:spcAft>
                <a:spcPts val="0"/>
              </a:spcAft>
              <a:buClr>
                <a:srgbClr val="441809"/>
              </a:buClr>
              <a:buSzPts val="1200"/>
              <a:buChar char="■"/>
            </a:pPr>
            <a:r>
              <a:rPr lang="en" sz="1200">
                <a:solidFill>
                  <a:srgbClr val="441809"/>
                </a:solidFill>
              </a:rPr>
              <a:t>There will be a corresponding check disbursement document (CHK #) </a:t>
            </a:r>
            <a:endParaRPr sz="1200">
              <a:solidFill>
                <a:srgbClr val="441809"/>
              </a:solidFill>
            </a:endParaRPr>
          </a:p>
          <a:p>
            <a:pPr marL="457200" lvl="0" indent="0" algn="l" rtl="0">
              <a:lnSpc>
                <a:spcPct val="115000"/>
              </a:lnSpc>
              <a:spcBef>
                <a:spcPts val="800"/>
              </a:spcBef>
              <a:spcAft>
                <a:spcPts val="0"/>
              </a:spcAft>
              <a:buNone/>
            </a:pPr>
            <a:endParaRPr/>
          </a:p>
          <a:p>
            <a:pPr marL="457200" lvl="0" indent="-317500" algn="l" rtl="0">
              <a:lnSpc>
                <a:spcPct val="115000"/>
              </a:lnSpc>
              <a:spcBef>
                <a:spcPts val="800"/>
              </a:spcBef>
              <a:spcAft>
                <a:spcPts val="0"/>
              </a:spcAft>
              <a:buSzPts val="1400"/>
              <a:buChar char="●"/>
            </a:pPr>
            <a:r>
              <a:rPr lang="en"/>
              <a:t>Utilize Banner Screen </a:t>
            </a:r>
            <a:r>
              <a:rPr lang="en" b="1"/>
              <a:t>FAIVNDH </a:t>
            </a:r>
            <a:r>
              <a:rPr lang="en"/>
              <a:t>to review all of the payments processed to a vendor </a:t>
            </a:r>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Can search by Banner ID to see if a Non-PO has been processed </a:t>
            </a:r>
            <a:endParaRPr/>
          </a:p>
          <a:p>
            <a:pPr marL="914400" lvl="0" indent="0" algn="l" rtl="0">
              <a:lnSpc>
                <a:spcPct val="115000"/>
              </a:lnSpc>
              <a:spcBef>
                <a:spcPts val="0"/>
              </a:spcBef>
              <a:spcAft>
                <a:spcPts val="0"/>
              </a:spcAft>
              <a:buNone/>
            </a:pPr>
            <a:endParaRPr/>
          </a:p>
          <a:p>
            <a:pPr marL="457200" lvl="0" indent="-317500" algn="l" rtl="0">
              <a:lnSpc>
                <a:spcPct val="115000"/>
              </a:lnSpc>
              <a:spcBef>
                <a:spcPts val="800"/>
              </a:spcBef>
              <a:spcAft>
                <a:spcPts val="0"/>
              </a:spcAft>
              <a:buSzPts val="1400"/>
              <a:buChar char="●"/>
            </a:pPr>
            <a:r>
              <a:rPr lang="en"/>
              <a:t>For detailed step-by-step instructions on utilizing these screens, visit </a:t>
            </a:r>
            <a:r>
              <a:rPr lang="en" u="sng">
                <a:solidFill>
                  <a:schemeClr val="hlink"/>
                </a:solidFill>
                <a:hlinkClick r:id="rId3"/>
              </a:rPr>
              <a:t>Invoice Payments</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52"/>
          <p:cNvGrpSpPr/>
          <p:nvPr/>
        </p:nvGrpSpPr>
        <p:grpSpPr>
          <a:xfrm>
            <a:off x="3266061" y="685824"/>
            <a:ext cx="3354827" cy="3409900"/>
            <a:chOff x="1192448" y="33"/>
            <a:chExt cx="4473102" cy="4546533"/>
          </a:xfrm>
        </p:grpSpPr>
        <p:sp>
          <p:nvSpPr>
            <p:cNvPr id="240" name="Google Shape;240;p52"/>
            <p:cNvSpPr/>
            <p:nvPr/>
          </p:nvSpPr>
          <p:spPr>
            <a:xfrm>
              <a:off x="2816200" y="33"/>
              <a:ext cx="1225599" cy="796639"/>
            </a:xfrm>
            <a:prstGeom prst="roundRect">
              <a:avLst>
                <a:gd name="adj" fmla="val 16667"/>
              </a:avLst>
            </a:prstGeom>
            <a:solidFill>
              <a:srgbClr val="2B2B8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1" name="Google Shape;241;p52"/>
            <p:cNvSpPr txBox="1"/>
            <p:nvPr/>
          </p:nvSpPr>
          <p:spPr>
            <a:xfrm>
              <a:off x="2855089" y="38922"/>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Accounting Services</a:t>
              </a:r>
              <a:endParaRPr sz="1100"/>
            </a:p>
          </p:txBody>
        </p:sp>
        <p:sp>
          <p:nvSpPr>
            <p:cNvPr id="242" name="Google Shape;242;p52"/>
            <p:cNvSpPr/>
            <p:nvPr/>
          </p:nvSpPr>
          <p:spPr>
            <a:xfrm>
              <a:off x="1554053" y="398353"/>
              <a:ext cx="3749893" cy="3749893"/>
            </a:xfrm>
            <a:custGeom>
              <a:avLst/>
              <a:gdLst/>
              <a:ahLst/>
              <a:cxnLst/>
              <a:rect l="l" t="t" r="r" b="b"/>
              <a:pathLst>
                <a:path w="120000" h="120000" extrusionOk="0">
                  <a:moveTo>
                    <a:pt x="79860" y="3382"/>
                  </a:moveTo>
                  <a:lnTo>
                    <a:pt x="79860" y="3382"/>
                  </a:lnTo>
                  <a:cubicBezTo>
                    <a:pt x="88122" y="6280"/>
                    <a:pt x="95650" y="10951"/>
                    <a:pt x="101915" y="17068"/>
                  </a:cubicBezTo>
                </a:path>
              </a:pathLst>
            </a:custGeom>
            <a:noFill/>
            <a:ln w="9525" cap="flat" cmpd="sng">
              <a:solidFill>
                <a:srgbClr val="2D2D9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52"/>
            <p:cNvSpPr/>
            <p:nvPr/>
          </p:nvSpPr>
          <p:spPr>
            <a:xfrm>
              <a:off x="4439951" y="937506"/>
              <a:ext cx="1225599" cy="796639"/>
            </a:xfrm>
            <a:prstGeom prst="roundRect">
              <a:avLst>
                <a:gd name="adj" fmla="val 16667"/>
              </a:avLst>
            </a:prstGeom>
            <a:solidFill>
              <a:srgbClr val="3A3A9B"/>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52"/>
            <p:cNvSpPr txBox="1"/>
            <p:nvPr/>
          </p:nvSpPr>
          <p:spPr>
            <a:xfrm>
              <a:off x="4478840" y="976395"/>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Accounts Payable (A/P)</a:t>
              </a:r>
              <a:endParaRPr sz="1100"/>
            </a:p>
          </p:txBody>
        </p:sp>
        <p:sp>
          <p:nvSpPr>
            <p:cNvPr id="245" name="Google Shape;245;p52"/>
            <p:cNvSpPr/>
            <p:nvPr/>
          </p:nvSpPr>
          <p:spPr>
            <a:xfrm>
              <a:off x="1554053" y="398353"/>
              <a:ext cx="3749893" cy="3749893"/>
            </a:xfrm>
            <a:custGeom>
              <a:avLst/>
              <a:gdLst/>
              <a:ahLst/>
              <a:cxnLst/>
              <a:rect l="l" t="t" r="r" b="b"/>
              <a:pathLst>
                <a:path w="120000" h="120000" extrusionOk="0">
                  <a:moveTo>
                    <a:pt x="117564" y="43077"/>
                  </a:moveTo>
                  <a:lnTo>
                    <a:pt x="117564" y="43077"/>
                  </a:lnTo>
                  <a:cubicBezTo>
                    <a:pt x="120812" y="54125"/>
                    <a:pt x="120812" y="65874"/>
                    <a:pt x="117564" y="76922"/>
                  </a:cubicBezTo>
                </a:path>
              </a:pathLst>
            </a:custGeom>
            <a:noFill/>
            <a:ln w="9525" cap="flat" cmpd="sng">
              <a:solidFill>
                <a:srgbClr val="3C3CA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6" name="Google Shape;246;p52"/>
            <p:cNvSpPr/>
            <p:nvPr/>
          </p:nvSpPr>
          <p:spPr>
            <a:xfrm>
              <a:off x="4439951" y="2812453"/>
              <a:ext cx="1225599" cy="796639"/>
            </a:xfrm>
            <a:prstGeom prst="roundRect">
              <a:avLst>
                <a:gd name="adj" fmla="val 16667"/>
              </a:avLst>
            </a:prstGeom>
            <a:solidFill>
              <a:srgbClr val="4A4AA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p52"/>
            <p:cNvSpPr txBox="1"/>
            <p:nvPr/>
          </p:nvSpPr>
          <p:spPr>
            <a:xfrm>
              <a:off x="4478840" y="2851342"/>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Budget</a:t>
              </a:r>
              <a:endParaRPr sz="1100"/>
            </a:p>
          </p:txBody>
        </p:sp>
        <p:sp>
          <p:nvSpPr>
            <p:cNvPr id="248" name="Google Shape;248;p52"/>
            <p:cNvSpPr/>
            <p:nvPr/>
          </p:nvSpPr>
          <p:spPr>
            <a:xfrm>
              <a:off x="1554053" y="398353"/>
              <a:ext cx="3749893" cy="3749893"/>
            </a:xfrm>
            <a:custGeom>
              <a:avLst/>
              <a:gdLst/>
              <a:ahLst/>
              <a:cxnLst/>
              <a:rect l="l" t="t" r="r" b="b"/>
              <a:pathLst>
                <a:path w="120000" h="120000" extrusionOk="0">
                  <a:moveTo>
                    <a:pt x="101915" y="102932"/>
                  </a:moveTo>
                  <a:cubicBezTo>
                    <a:pt x="95650" y="109048"/>
                    <a:pt x="88122" y="113720"/>
                    <a:pt x="79860" y="116618"/>
                  </a:cubicBezTo>
                </a:path>
              </a:pathLst>
            </a:custGeom>
            <a:noFill/>
            <a:ln w="9525" cap="flat" cmpd="sng">
              <a:solidFill>
                <a:srgbClr val="4B4BB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52"/>
            <p:cNvSpPr/>
            <p:nvPr/>
          </p:nvSpPr>
          <p:spPr>
            <a:xfrm>
              <a:off x="2816200" y="3749927"/>
              <a:ext cx="1225599" cy="796639"/>
            </a:xfrm>
            <a:prstGeom prst="roundRect">
              <a:avLst>
                <a:gd name="adj" fmla="val 16667"/>
              </a:avLst>
            </a:prstGeom>
            <a:solidFill>
              <a:srgbClr val="6464B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p52"/>
            <p:cNvSpPr txBox="1"/>
            <p:nvPr/>
          </p:nvSpPr>
          <p:spPr>
            <a:xfrm>
              <a:off x="2855089" y="3788816"/>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Bursar</a:t>
              </a:r>
              <a:endParaRPr sz="1100"/>
            </a:p>
          </p:txBody>
        </p:sp>
        <p:sp>
          <p:nvSpPr>
            <p:cNvPr id="251" name="Google Shape;251;p52"/>
            <p:cNvSpPr/>
            <p:nvPr/>
          </p:nvSpPr>
          <p:spPr>
            <a:xfrm>
              <a:off x="1554053" y="398353"/>
              <a:ext cx="3749893" cy="3749893"/>
            </a:xfrm>
            <a:custGeom>
              <a:avLst/>
              <a:gdLst/>
              <a:ahLst/>
              <a:cxnLst/>
              <a:rect l="l" t="t" r="r" b="b"/>
              <a:pathLst>
                <a:path w="120000" h="120000" extrusionOk="0">
                  <a:moveTo>
                    <a:pt x="40140" y="116618"/>
                  </a:moveTo>
                  <a:cubicBezTo>
                    <a:pt x="31878" y="113720"/>
                    <a:pt x="24350" y="109049"/>
                    <a:pt x="18085" y="102932"/>
                  </a:cubicBezTo>
                </a:path>
              </a:pathLst>
            </a:custGeom>
            <a:noFill/>
            <a:ln w="9525" cap="flat" cmpd="sng">
              <a:solidFill>
                <a:srgbClr val="6464B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p52"/>
            <p:cNvSpPr/>
            <p:nvPr/>
          </p:nvSpPr>
          <p:spPr>
            <a:xfrm>
              <a:off x="1192448" y="2812453"/>
              <a:ext cx="1225599" cy="796639"/>
            </a:xfrm>
            <a:prstGeom prst="roundRect">
              <a:avLst>
                <a:gd name="adj" fmla="val 16667"/>
              </a:avLst>
            </a:prstGeom>
            <a:solidFill>
              <a:srgbClr val="7F7FB8"/>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p52"/>
            <p:cNvSpPr txBox="1"/>
            <p:nvPr/>
          </p:nvSpPr>
          <p:spPr>
            <a:xfrm>
              <a:off x="1192483" y="2851384"/>
              <a:ext cx="1225500" cy="7188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Contracting &amp; Procurement</a:t>
              </a:r>
              <a:endParaRPr sz="1100"/>
            </a:p>
          </p:txBody>
        </p:sp>
        <p:sp>
          <p:nvSpPr>
            <p:cNvPr id="254" name="Google Shape;254;p52"/>
            <p:cNvSpPr/>
            <p:nvPr/>
          </p:nvSpPr>
          <p:spPr>
            <a:xfrm>
              <a:off x="1554053" y="398353"/>
              <a:ext cx="3749893" cy="3749893"/>
            </a:xfrm>
            <a:custGeom>
              <a:avLst/>
              <a:gdLst/>
              <a:ahLst/>
              <a:cxnLst/>
              <a:rect l="l" t="t" r="r" b="b"/>
              <a:pathLst>
                <a:path w="120000" h="120000" extrusionOk="0">
                  <a:moveTo>
                    <a:pt x="2436" y="76923"/>
                  </a:moveTo>
                  <a:lnTo>
                    <a:pt x="2436" y="76923"/>
                  </a:lnTo>
                  <a:cubicBezTo>
                    <a:pt x="-812" y="65875"/>
                    <a:pt x="-812" y="54126"/>
                    <a:pt x="2436" y="43078"/>
                  </a:cubicBezTo>
                </a:path>
              </a:pathLst>
            </a:custGeom>
            <a:noFill/>
            <a:ln w="9525" cap="flat" cmpd="sng">
              <a:solidFill>
                <a:srgbClr val="7F7FB8"/>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5" name="Google Shape;255;p52"/>
            <p:cNvSpPr/>
            <p:nvPr/>
          </p:nvSpPr>
          <p:spPr>
            <a:xfrm>
              <a:off x="1192448" y="937506"/>
              <a:ext cx="1225599" cy="796639"/>
            </a:xfrm>
            <a:prstGeom prst="roundRect">
              <a:avLst>
                <a:gd name="adj" fmla="val 16667"/>
              </a:avLst>
            </a:prstGeom>
            <a:solidFill>
              <a:srgbClr val="9898B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6" name="Google Shape;256;p52"/>
            <p:cNvSpPr txBox="1"/>
            <p:nvPr/>
          </p:nvSpPr>
          <p:spPr>
            <a:xfrm>
              <a:off x="1231337" y="976395"/>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Payroll</a:t>
              </a:r>
              <a:endParaRPr sz="1100"/>
            </a:p>
          </p:txBody>
        </p:sp>
        <p:sp>
          <p:nvSpPr>
            <p:cNvPr id="257" name="Google Shape;257;p52"/>
            <p:cNvSpPr/>
            <p:nvPr/>
          </p:nvSpPr>
          <p:spPr>
            <a:xfrm>
              <a:off x="1554053" y="398353"/>
              <a:ext cx="3749893" cy="3749893"/>
            </a:xfrm>
            <a:custGeom>
              <a:avLst/>
              <a:gdLst/>
              <a:ahLst/>
              <a:cxnLst/>
              <a:rect l="l" t="t" r="r" b="b"/>
              <a:pathLst>
                <a:path w="120000" h="120000" extrusionOk="0">
                  <a:moveTo>
                    <a:pt x="18085" y="17068"/>
                  </a:moveTo>
                  <a:lnTo>
                    <a:pt x="18085" y="17068"/>
                  </a:lnTo>
                  <a:cubicBezTo>
                    <a:pt x="24350" y="10952"/>
                    <a:pt x="31878" y="6280"/>
                    <a:pt x="40140" y="3382"/>
                  </a:cubicBezTo>
                </a:path>
              </a:pathLst>
            </a:custGeom>
            <a:noFill/>
            <a:ln w="9525" cap="flat" cmpd="sng">
              <a:solidFill>
                <a:srgbClr val="9797BE"/>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58" name="Google Shape;258;p52"/>
          <p:cNvSpPr txBox="1"/>
          <p:nvPr/>
        </p:nvSpPr>
        <p:spPr>
          <a:xfrm>
            <a:off x="4400550" y="2078831"/>
            <a:ext cx="1085850" cy="62388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000000"/>
              </a:buClr>
              <a:buSzPts val="1800"/>
              <a:buFont typeface="Georgia"/>
              <a:buNone/>
            </a:pPr>
            <a:r>
              <a:rPr lang="en" sz="1800" b="0" i="0" u="none" strike="noStrike" cap="none">
                <a:solidFill>
                  <a:srgbClr val="000000"/>
                </a:solidFill>
                <a:latin typeface="Georgia"/>
                <a:ea typeface="Georgia"/>
                <a:cs typeface="Georgia"/>
                <a:sym typeface="Georgia"/>
              </a:rPr>
              <a:t>Finance Division</a:t>
            </a:r>
            <a:endParaRPr sz="1100"/>
          </a:p>
        </p:txBody>
      </p:sp>
      <p:sp>
        <p:nvSpPr>
          <p:cNvPr id="259" name="Google Shape;259;p52"/>
          <p:cNvSpPr txBox="1"/>
          <p:nvPr/>
        </p:nvSpPr>
        <p:spPr>
          <a:xfrm>
            <a:off x="135272" y="256548"/>
            <a:ext cx="29871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i="0" u="none" strike="noStrike" cap="none">
                <a:solidFill>
                  <a:srgbClr val="3B1808"/>
                </a:solidFill>
                <a:latin typeface="Source Sans Pro"/>
                <a:ea typeface="Source Sans Pro"/>
                <a:cs typeface="Source Sans Pro"/>
                <a:sym typeface="Source Sans Pro"/>
              </a:rPr>
              <a:t>Finance Division</a:t>
            </a:r>
            <a:endParaRPr b="1">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438" name="Google Shape;438;p79"/>
          <p:cNvSpPr txBox="1">
            <a:spLocks noGrp="1"/>
          </p:cNvSpPr>
          <p:nvPr>
            <p:ph type="body" idx="1"/>
          </p:nvPr>
        </p:nvSpPr>
        <p:spPr>
          <a:xfrm>
            <a:off x="207300" y="113345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200000"/>
              </a:lnSpc>
              <a:spcBef>
                <a:spcPts val="0"/>
              </a:spcBef>
              <a:spcAft>
                <a:spcPts val="0"/>
              </a:spcAft>
              <a:buSzPts val="1200"/>
              <a:buChar char="●"/>
            </a:pPr>
            <a:r>
              <a:rPr lang="en" sz="1200">
                <a:solidFill>
                  <a:srgbClr val="4C2106"/>
                </a:solidFill>
              </a:rPr>
              <a:t>AP Director - Joselyn Peoples ext. 4335 or email </a:t>
            </a:r>
            <a:r>
              <a:rPr lang="en" sz="1200" u="sng">
                <a:solidFill>
                  <a:schemeClr val="hlink"/>
                </a:solidFill>
                <a:hlinkClick r:id="rId3"/>
              </a:rPr>
              <a:t>peoplesj@rowan.edu</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AP Supervisor - Stacey Bucci ext. 4117 or email </a:t>
            </a:r>
            <a:r>
              <a:rPr lang="en" sz="1200" u="sng">
                <a:solidFill>
                  <a:schemeClr val="hlink"/>
                </a:solidFill>
                <a:hlinkClick r:id="rId4"/>
              </a:rPr>
              <a:t>buccis@rowan.edu</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Full </a:t>
            </a:r>
            <a:r>
              <a:rPr lang="en" sz="1200" u="sng">
                <a:solidFill>
                  <a:schemeClr val="hlink"/>
                </a:solidFill>
                <a:hlinkClick r:id="rId5"/>
              </a:rPr>
              <a:t>AP Team</a:t>
            </a:r>
            <a:r>
              <a:rPr lang="en" sz="1200">
                <a:solidFill>
                  <a:srgbClr val="4C2106"/>
                </a:solidFill>
              </a:rPr>
              <a:t> Contact List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Invoices or Non-PO Questions - email </a:t>
            </a:r>
            <a:r>
              <a:rPr lang="en" sz="1200" u="sng">
                <a:solidFill>
                  <a:schemeClr val="hlink"/>
                </a:solidFill>
                <a:hlinkClick r:id="rId6"/>
              </a:rPr>
              <a:t>invoices@rowan.edu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7"/>
              </a:rPr>
              <a:t>Invoice Payments</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7"/>
              </a:rPr>
              <a:t>Non-PO Payment Requests</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Travel Related Questions - email </a:t>
            </a:r>
            <a:r>
              <a:rPr lang="en" sz="1200" u="sng">
                <a:solidFill>
                  <a:schemeClr val="hlink"/>
                </a:solidFill>
                <a:hlinkClick r:id="rId8"/>
              </a:rPr>
              <a:t>asktravel@rowan.edu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9"/>
              </a:rPr>
              <a:t>Travel</a:t>
            </a:r>
            <a:r>
              <a:rPr lang="en" sz="1200">
                <a:solidFill>
                  <a:srgbClr val="4C2106"/>
                </a:solidFill>
              </a:rPr>
              <a:t> </a:t>
            </a:r>
            <a:endParaRPr sz="1200">
              <a:solidFill>
                <a:srgbClr val="4C2106"/>
              </a:solidFill>
            </a:endParaRPr>
          </a:p>
          <a:p>
            <a:pPr marL="685800" lvl="0" indent="0" algn="l" rtl="0">
              <a:lnSpc>
                <a:spcPct val="20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0"/>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Accounting Services </a:t>
            </a:r>
            <a:endParaRPr/>
          </a:p>
        </p:txBody>
      </p:sp>
      <p:sp>
        <p:nvSpPr>
          <p:cNvPr id="445" name="Google Shape;445;p80"/>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Accounting Services (AS)…</a:t>
            </a:r>
            <a:endParaRPr sz="3000"/>
          </a:p>
        </p:txBody>
      </p:sp>
      <p:sp>
        <p:nvSpPr>
          <p:cNvPr id="451" name="Google Shape;451;p81"/>
          <p:cNvSpPr txBox="1">
            <a:spLocks noGrp="1"/>
          </p:cNvSpPr>
          <p:nvPr>
            <p:ph type="body" idx="1"/>
          </p:nvPr>
        </p:nvSpPr>
        <p:spPr>
          <a:xfrm>
            <a:off x="419391" y="997725"/>
            <a:ext cx="8545500" cy="3672000"/>
          </a:xfrm>
          <a:prstGeom prst="rect">
            <a:avLst/>
          </a:prstGeom>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Year End Topics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FinSecurity (Banner Access)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Set up Approval Queues (Banner Queues)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Banner Finance Fiscal Year End Process Update (Roll)</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Fixed Assets/Equipment Inventory &amp; recording Disposals </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Journal Entries (including Departmental Charge Authorizations (DCAs))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Compile Annual Financial Statements for all entities (RU, RUF, SJTP, SGA, &amp; RGI)</a:t>
            </a:r>
            <a:endParaRPr sz="1600">
              <a:solidFill>
                <a:srgbClr val="7F5111"/>
              </a:solidFill>
              <a:latin typeface="Georgia"/>
              <a:ea typeface="Georgia"/>
              <a:cs typeface="Georgia"/>
              <a:sym typeface="Georgia"/>
            </a:endParaRPr>
          </a:p>
          <a:p>
            <a:pPr marL="863600" lvl="2" indent="-190500" algn="l" rtl="0">
              <a:lnSpc>
                <a:spcPct val="115000"/>
              </a:lnSpc>
              <a:spcBef>
                <a:spcPts val="3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Work with external &amp; internal auditors; ensuring audit compliance &amp; reporting</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 Financial &amp; Compliance Reporting (excluding external grant reporting)</a:t>
            </a:r>
            <a:endParaRPr sz="1600">
              <a:solidFill>
                <a:srgbClr val="7F5111"/>
              </a:solidFill>
              <a:latin typeface="Georgia"/>
              <a:ea typeface="Georgia"/>
              <a:cs typeface="Georgia"/>
              <a:sym typeface="Georgia"/>
            </a:endParaRPr>
          </a:p>
          <a:p>
            <a:pPr marL="863600" lvl="2" indent="-190500" algn="l" rtl="0">
              <a:lnSpc>
                <a:spcPct val="115000"/>
              </a:lnSpc>
              <a:spcBef>
                <a:spcPts val="3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Facilitating ad hoc, monthly, quarterly &amp; annual reporting</a:t>
            </a:r>
            <a:endParaRPr sz="1600"/>
          </a:p>
        </p:txBody>
      </p:sp>
      <p:pic>
        <p:nvPicPr>
          <p:cNvPr id="452" name="Google Shape;452;p81"/>
          <p:cNvPicPr preferRelativeResize="0"/>
          <p:nvPr/>
        </p:nvPicPr>
        <p:blipFill rotWithShape="1">
          <a:blip r:embed="rId3">
            <a:alphaModFix/>
          </a:blip>
          <a:srcRect/>
          <a:stretch/>
        </p:blipFill>
        <p:spPr>
          <a:xfrm>
            <a:off x="7315162" y="342326"/>
            <a:ext cx="1302544" cy="1447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8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FinSecurity </a:t>
            </a:r>
            <a:endParaRPr sz="3000"/>
          </a:p>
        </p:txBody>
      </p:sp>
      <p:sp>
        <p:nvSpPr>
          <p:cNvPr id="458" name="Google Shape;458;p82"/>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15900" algn="l" rtl="0">
              <a:lnSpc>
                <a:spcPct val="100000"/>
              </a:lnSpc>
              <a:spcBef>
                <a:spcPts val="0"/>
              </a:spcBef>
              <a:spcAft>
                <a:spcPts val="0"/>
              </a:spcAft>
              <a:buClr>
                <a:srgbClr val="7F5111"/>
              </a:buClr>
              <a:buSzPts val="1600"/>
              <a:buFont typeface="Source Sans Pro"/>
              <a:buChar char="●"/>
            </a:pPr>
            <a:r>
              <a:rPr lang="en" sz="1600">
                <a:solidFill>
                  <a:srgbClr val="7F5111"/>
                </a:solidFill>
              </a:rPr>
              <a:t>FinSecurity</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AS in conjunction with Analytics, Systems &amp; Applications (ASA) Security is responsible for providing access to the Banner Finance System.</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Requests for Banner Finance Security should be made through self-service banner.</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Instructions at AS website at: </a:t>
            </a:r>
            <a:r>
              <a:rPr lang="en" sz="1600" u="sng">
                <a:solidFill>
                  <a:srgbClr val="1155CC"/>
                </a:solidFill>
                <a:hlinkClick r:id="rId3">
                  <a:extLst>
                    <a:ext uri="{A12FA001-AC4F-418D-AE19-62706E023703}">
                      <ahyp:hlinkClr xmlns:ahyp="http://schemas.microsoft.com/office/drawing/2018/hyperlinkcolor" val="tx"/>
                    </a:ext>
                  </a:extLst>
                </a:hlinkClick>
              </a:rPr>
              <a:t>Banner Finance Security</a:t>
            </a:r>
            <a:endParaRPr sz="1600">
              <a:solidFill>
                <a:srgbClr val="1155CC"/>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Please allow adequate time for approvals and processing.</a:t>
            </a:r>
            <a:endParaRPr sz="1600">
              <a:solidFill>
                <a:srgbClr val="7F5111"/>
              </a:solidFill>
            </a:endParaRPr>
          </a:p>
          <a:p>
            <a:pPr marL="558800" lvl="0" indent="0" algn="l" rtl="0">
              <a:lnSpc>
                <a:spcPct val="100000"/>
              </a:lnSpc>
              <a:spcBef>
                <a:spcPts val="400"/>
              </a:spcBef>
              <a:spcAft>
                <a:spcPts val="0"/>
              </a:spcAft>
              <a:buNone/>
            </a:pPr>
            <a:endParaRPr sz="1600" i="1">
              <a:solidFill>
                <a:srgbClr val="FF0000"/>
              </a:solidFill>
            </a:endParaRPr>
          </a:p>
          <a:p>
            <a:pPr marL="254000" lvl="0" indent="-241300" algn="l" rtl="0">
              <a:lnSpc>
                <a:spcPct val="100000"/>
              </a:lnSpc>
              <a:spcBef>
                <a:spcPts val="400"/>
              </a:spcBef>
              <a:spcAft>
                <a:spcPts val="0"/>
              </a:spcAft>
              <a:buClr>
                <a:srgbClr val="FF0000"/>
              </a:buClr>
              <a:buSzPts val="1600"/>
              <a:buFont typeface="Source Sans Pro"/>
              <a:buChar char="●"/>
            </a:pPr>
            <a:r>
              <a:rPr lang="en" sz="1600" i="1">
                <a:solidFill>
                  <a:srgbClr val="FF0000"/>
                </a:solidFill>
              </a:rPr>
              <a:t>Fiscal Year End Reminder</a:t>
            </a:r>
            <a:endParaRPr sz="1600">
              <a:solidFill>
                <a:srgbClr val="7F5111"/>
              </a:solidFill>
            </a:endParaRPr>
          </a:p>
          <a:p>
            <a:pPr marL="558800" lvl="1" indent="-215900" algn="l" rtl="0">
              <a:lnSpc>
                <a:spcPct val="100000"/>
              </a:lnSpc>
              <a:spcBef>
                <a:spcPts val="300"/>
              </a:spcBef>
              <a:spcAft>
                <a:spcPts val="0"/>
              </a:spcAft>
              <a:buClr>
                <a:srgbClr val="FF0000"/>
              </a:buClr>
              <a:buSzPts val="1600"/>
              <a:buFont typeface="Source Sans Pro"/>
              <a:buChar char="○"/>
            </a:pPr>
            <a:r>
              <a:rPr lang="en" sz="1600">
                <a:solidFill>
                  <a:srgbClr val="FF0000"/>
                </a:solidFill>
              </a:rPr>
              <a:t>Submit changes or access request as soon as possible with proper approvals via SSB.</a:t>
            </a:r>
            <a:endParaRPr sz="1600">
              <a:solidFill>
                <a:srgbClr val="7F5111"/>
              </a:solidFill>
            </a:endParaRPr>
          </a:p>
          <a:p>
            <a:pPr marL="558800" lvl="1" indent="-215900" algn="l" rtl="0">
              <a:lnSpc>
                <a:spcPct val="100000"/>
              </a:lnSpc>
              <a:spcBef>
                <a:spcPts val="300"/>
              </a:spcBef>
              <a:spcAft>
                <a:spcPts val="0"/>
              </a:spcAft>
              <a:buClr>
                <a:srgbClr val="FF0000"/>
              </a:buClr>
              <a:buSzPts val="1600"/>
              <a:buFont typeface="Source Sans Pro"/>
              <a:buChar char="○"/>
            </a:pPr>
            <a:r>
              <a:rPr lang="en" sz="1600">
                <a:solidFill>
                  <a:srgbClr val="FF0000"/>
                </a:solidFill>
              </a:rPr>
              <a:t>Items emailed or SSB submissions without proper approval will not be addressed.</a:t>
            </a:r>
            <a:endParaRPr sz="1600">
              <a:solidFill>
                <a:srgbClr val="7F5111"/>
              </a:solidFill>
            </a:endParaRPr>
          </a:p>
          <a:p>
            <a:pPr marL="558800" lvl="1" indent="-215900" algn="l" rtl="0">
              <a:lnSpc>
                <a:spcPct val="100000"/>
              </a:lnSpc>
              <a:spcBef>
                <a:spcPts val="300"/>
              </a:spcBef>
              <a:spcAft>
                <a:spcPts val="0"/>
              </a:spcAft>
              <a:buClr>
                <a:srgbClr val="FF0000"/>
              </a:buClr>
              <a:buSzPts val="1600"/>
              <a:buFont typeface="Source Sans Pro"/>
              <a:buChar char="○"/>
            </a:pPr>
            <a:r>
              <a:rPr lang="en" sz="1600">
                <a:solidFill>
                  <a:srgbClr val="FF0000"/>
                </a:solidFill>
              </a:rPr>
              <a:t>New FY24 funds must be established in banner before access is given.</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8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Departmental Queue Approvals</a:t>
            </a:r>
            <a:endParaRPr sz="3000"/>
          </a:p>
        </p:txBody>
      </p:sp>
      <p:sp>
        <p:nvSpPr>
          <p:cNvPr id="464" name="Google Shape;464;p83"/>
          <p:cNvSpPr txBox="1">
            <a:spLocks noGrp="1"/>
          </p:cNvSpPr>
          <p:nvPr>
            <p:ph type="body" idx="1"/>
          </p:nvPr>
        </p:nvSpPr>
        <p:spPr>
          <a:xfrm>
            <a:off x="440375" y="969750"/>
            <a:ext cx="8545500" cy="3999000"/>
          </a:xfrm>
          <a:prstGeom prst="rect">
            <a:avLst/>
          </a:prstGeom>
        </p:spPr>
        <p:txBody>
          <a:bodyPr spcFirstLastPara="1" wrap="square" lIns="34275" tIns="34275" rIns="68575" bIns="34275" anchor="t" anchorCtr="0">
            <a:noAutofit/>
          </a:bodyPr>
          <a:lstStyle/>
          <a:p>
            <a:pPr marL="254000" lvl="0" indent="-222250" algn="l" rtl="0">
              <a:lnSpc>
                <a:spcPct val="115000"/>
              </a:lnSpc>
              <a:spcBef>
                <a:spcPts val="0"/>
              </a:spcBef>
              <a:spcAft>
                <a:spcPts val="0"/>
              </a:spcAft>
              <a:buClr>
                <a:srgbClr val="7F5111"/>
              </a:buClr>
              <a:buSzPts val="1300"/>
              <a:buFont typeface="Source Sans Pro"/>
              <a:buChar char="●"/>
            </a:pPr>
            <a:r>
              <a:rPr lang="en" sz="1300">
                <a:solidFill>
                  <a:srgbClr val="7F5111"/>
                </a:solidFill>
              </a:rPr>
              <a:t>Departmental Queue Approvals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AS sets up and maintains approval queues in the Banner Finance System</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Approver instructions at AS website at: </a:t>
            </a:r>
            <a:r>
              <a:rPr lang="en" sz="1300" u="sng">
                <a:solidFill>
                  <a:srgbClr val="1155CC"/>
                </a:solidFill>
                <a:hlinkClick r:id="rId3">
                  <a:extLst>
                    <a:ext uri="{A12FA001-AC4F-418D-AE19-62706E023703}">
                      <ahyp:hlinkClr xmlns:ahyp="http://schemas.microsoft.com/office/drawing/2018/hyperlinkcolor" val="tx"/>
                    </a:ext>
                  </a:extLst>
                </a:hlinkClick>
              </a:rPr>
              <a:t>Banner Finance Approval Queues for Requisitions</a:t>
            </a:r>
            <a:r>
              <a:rPr lang="en" sz="1300">
                <a:solidFill>
                  <a:srgbClr val="1155CC"/>
                </a:solidFill>
              </a:rPr>
              <a:t> </a:t>
            </a:r>
            <a:r>
              <a:rPr lang="en" sz="1300">
                <a:solidFill>
                  <a:srgbClr val="7F5111"/>
                </a:solidFill>
              </a:rPr>
              <a:t>or</a:t>
            </a:r>
            <a:endParaRPr sz="1300">
              <a:solidFill>
                <a:srgbClr val="7F5111"/>
              </a:solidFill>
            </a:endParaRPr>
          </a:p>
          <a:p>
            <a:pPr marL="863600" lvl="2" indent="-196850" algn="l" rtl="0">
              <a:lnSpc>
                <a:spcPct val="115000"/>
              </a:lnSpc>
              <a:spcBef>
                <a:spcPts val="200"/>
              </a:spcBef>
              <a:spcAft>
                <a:spcPts val="0"/>
              </a:spcAft>
              <a:buClr>
                <a:srgbClr val="7F5111"/>
              </a:buClr>
              <a:buSzPts val="1300"/>
              <a:buFont typeface="Source Sans Pro"/>
              <a:buChar char="■"/>
            </a:pPr>
            <a:r>
              <a:rPr lang="en" sz="1300" u="sng">
                <a:solidFill>
                  <a:srgbClr val="1155CC"/>
                </a:solidFill>
                <a:hlinkClick r:id="rId4">
                  <a:extLst>
                    <a:ext uri="{A12FA001-AC4F-418D-AE19-62706E023703}">
                      <ahyp:hlinkClr xmlns:ahyp="http://schemas.microsoft.com/office/drawing/2018/hyperlinkcolor" val="tx"/>
                    </a:ext>
                  </a:extLst>
                </a:hlinkClick>
              </a:rPr>
              <a:t>Requisition Approval instruction manual</a:t>
            </a:r>
            <a:r>
              <a:rPr lang="en" sz="1300">
                <a:solidFill>
                  <a:srgbClr val="7F5111"/>
                </a:solidFill>
              </a:rPr>
              <a:t> and</a:t>
            </a:r>
            <a:endParaRPr sz="1300">
              <a:solidFill>
                <a:srgbClr val="7F5111"/>
              </a:solidFill>
            </a:endParaRPr>
          </a:p>
          <a:p>
            <a:pPr marL="863600" lvl="2" indent="-196850" algn="l" rtl="0">
              <a:lnSpc>
                <a:spcPct val="115000"/>
              </a:lnSpc>
              <a:spcBef>
                <a:spcPts val="200"/>
              </a:spcBef>
              <a:spcAft>
                <a:spcPts val="0"/>
              </a:spcAft>
              <a:buClr>
                <a:srgbClr val="7F5111"/>
              </a:buClr>
              <a:buSzPts val="1300"/>
              <a:buFont typeface="Source Sans Pro"/>
              <a:buChar char="■"/>
            </a:pPr>
            <a:r>
              <a:rPr lang="en" sz="1300" u="sng">
                <a:solidFill>
                  <a:srgbClr val="1155CC"/>
                </a:solidFill>
                <a:hlinkClick r:id="rId5">
                  <a:extLst>
                    <a:ext uri="{A12FA001-AC4F-418D-AE19-62706E023703}">
                      <ahyp:hlinkClr xmlns:ahyp="http://schemas.microsoft.com/office/drawing/2018/hyperlinkcolor" val="tx"/>
                    </a:ext>
                  </a:extLst>
                </a:hlinkClick>
              </a:rPr>
              <a:t>Requisition Approval instruction video</a:t>
            </a:r>
            <a:endParaRPr sz="1300">
              <a:solidFill>
                <a:srgbClr val="1155CC"/>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Queue approver changes should be communicated as soon as possible, please allow sufficient time for changes to be incorporated.</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Queue approvers will be confirmed annually</a:t>
            </a:r>
            <a:r>
              <a:rPr lang="en" sz="1300">
                <a:solidFill>
                  <a:srgbClr val="000000"/>
                </a:solidFill>
              </a:rPr>
              <a:t>.</a:t>
            </a:r>
            <a:endParaRPr sz="1300">
              <a:solidFill>
                <a:srgbClr val="000000"/>
              </a:solidFill>
            </a:endParaRPr>
          </a:p>
          <a:p>
            <a:pPr marL="558800" lvl="0" indent="0" algn="l" rtl="0">
              <a:lnSpc>
                <a:spcPct val="115000"/>
              </a:lnSpc>
              <a:spcBef>
                <a:spcPts val="300"/>
              </a:spcBef>
              <a:spcAft>
                <a:spcPts val="0"/>
              </a:spcAft>
              <a:buNone/>
            </a:pPr>
            <a:endParaRPr sz="1300">
              <a:solidFill>
                <a:srgbClr val="000000"/>
              </a:solidFill>
            </a:endParaRPr>
          </a:p>
          <a:p>
            <a:pPr marL="254000" lvl="0" indent="-222250" algn="l" rtl="0">
              <a:lnSpc>
                <a:spcPct val="115000"/>
              </a:lnSpc>
              <a:spcBef>
                <a:spcPts val="400"/>
              </a:spcBef>
              <a:spcAft>
                <a:spcPts val="0"/>
              </a:spcAft>
              <a:buClr>
                <a:srgbClr val="FF0000"/>
              </a:buClr>
              <a:buSzPts val="1300"/>
              <a:buFont typeface="Source Sans Pro"/>
              <a:buChar char="●"/>
            </a:pPr>
            <a:r>
              <a:rPr lang="en" sz="1300" i="1">
                <a:solidFill>
                  <a:srgbClr val="FF0000"/>
                </a:solidFill>
              </a:rPr>
              <a:t>Fiscal Year End Reminder</a:t>
            </a:r>
            <a:endParaRPr sz="1300">
              <a:solidFill>
                <a:srgbClr val="7F5111"/>
              </a:solidFill>
            </a:endParaRPr>
          </a:p>
          <a:p>
            <a:pPr marL="558800" lvl="1" indent="-196850" algn="l" rtl="0">
              <a:lnSpc>
                <a:spcPct val="115000"/>
              </a:lnSpc>
              <a:spcBef>
                <a:spcPts val="400"/>
              </a:spcBef>
              <a:spcAft>
                <a:spcPts val="0"/>
              </a:spcAft>
              <a:buClr>
                <a:srgbClr val="FF0000"/>
              </a:buClr>
              <a:buSzPts val="1300"/>
              <a:buFont typeface="Source Sans Pro"/>
              <a:buChar char="○"/>
            </a:pPr>
            <a:r>
              <a:rPr lang="en" sz="1300">
                <a:solidFill>
                  <a:srgbClr val="FF0000"/>
                </a:solidFill>
              </a:rPr>
              <a:t>Approvers to complete FY23 requisition review by cutoff date of June 22</a:t>
            </a:r>
            <a:r>
              <a:rPr lang="en" sz="1300" baseline="30000">
                <a:solidFill>
                  <a:srgbClr val="FF0000"/>
                </a:solidFill>
              </a:rPr>
              <a:t>nd</a:t>
            </a:r>
            <a:r>
              <a:rPr lang="en" sz="1300">
                <a:solidFill>
                  <a:srgbClr val="FF0000"/>
                </a:solidFill>
              </a:rPr>
              <a:t>.</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Approvers will be asked to clear all queue prior to the Banner Finance FYE Process update (system roll procedures), scheduled for mid-July (tentatively July 14</a:t>
            </a:r>
            <a:r>
              <a:rPr lang="en" sz="1300" baseline="30000">
                <a:solidFill>
                  <a:srgbClr val="FF0000"/>
                </a:solidFill>
              </a:rPr>
              <a:t>th</a:t>
            </a:r>
            <a:r>
              <a:rPr lang="en" sz="1300">
                <a:solidFill>
                  <a:srgbClr val="FF0000"/>
                </a:solidFill>
              </a:rPr>
              <a:t>). See slide 13 for more information.</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Finance will be reminding approvers of pending items prior to system roll.  Items in queues may be deleted if not addressed.</a:t>
            </a:r>
            <a:endParaRPr sz="13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4"/>
          <p:cNvSpPr txBox="1">
            <a:spLocks noGrp="1"/>
          </p:cNvSpPr>
          <p:nvPr>
            <p:ph type="title"/>
          </p:nvPr>
        </p:nvSpPr>
        <p:spPr>
          <a:xfrm>
            <a:off x="510240" y="-3"/>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Banner Finance FYE Process Update (Roll)</a:t>
            </a:r>
            <a:endParaRPr sz="3000"/>
          </a:p>
        </p:txBody>
      </p:sp>
      <p:sp>
        <p:nvSpPr>
          <p:cNvPr id="470" name="Google Shape;470;p84"/>
          <p:cNvSpPr txBox="1">
            <a:spLocks noGrp="1"/>
          </p:cNvSpPr>
          <p:nvPr>
            <p:ph type="body" idx="1"/>
          </p:nvPr>
        </p:nvSpPr>
        <p:spPr>
          <a:xfrm>
            <a:off x="510241" y="901700"/>
            <a:ext cx="8545500" cy="3672000"/>
          </a:xfrm>
          <a:prstGeom prst="rect">
            <a:avLst/>
          </a:prstGeom>
        </p:spPr>
        <p:txBody>
          <a:bodyPr spcFirstLastPara="1" wrap="square" lIns="34275" tIns="34275" rIns="68575" bIns="34275" anchor="t" anchorCtr="0">
            <a:noAutofit/>
          </a:bodyPr>
          <a:lstStyle/>
          <a:p>
            <a:pPr marL="254000" lvl="0" indent="-222250" algn="l" rtl="0">
              <a:lnSpc>
                <a:spcPct val="115000"/>
              </a:lnSpc>
              <a:spcBef>
                <a:spcPts val="0"/>
              </a:spcBef>
              <a:spcAft>
                <a:spcPts val="0"/>
              </a:spcAft>
              <a:buClr>
                <a:srgbClr val="7F5111"/>
              </a:buClr>
              <a:buSzPts val="1300"/>
              <a:buFont typeface="Source Sans Pro"/>
              <a:buChar char="●"/>
            </a:pPr>
            <a:r>
              <a:rPr lang="en" sz="1300">
                <a:solidFill>
                  <a:srgbClr val="7F5111"/>
                </a:solidFill>
              </a:rPr>
              <a:t>AS facilitates the Banner Finance Process Update (system roll)</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Roll general ledger balances (balance sheet accounts beginning balances)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Roll Open POs so available in banner in new FY</a:t>
            </a:r>
            <a:endParaRPr sz="1300">
              <a:solidFill>
                <a:srgbClr val="7F5111"/>
              </a:solidFill>
            </a:endParaRPr>
          </a:p>
          <a:p>
            <a:pPr marL="863600" lvl="2" indent="-196850" algn="l" rtl="0">
              <a:lnSpc>
                <a:spcPct val="115000"/>
              </a:lnSpc>
              <a:spcBef>
                <a:spcPts val="200"/>
              </a:spcBef>
              <a:spcAft>
                <a:spcPts val="0"/>
              </a:spcAft>
              <a:buClr>
                <a:srgbClr val="7F5111"/>
              </a:buClr>
              <a:buSzPts val="1300"/>
              <a:buFont typeface="Source Sans Pro"/>
              <a:buChar char="■"/>
            </a:pPr>
            <a:r>
              <a:rPr lang="en" sz="1300">
                <a:solidFill>
                  <a:srgbClr val="7F5111"/>
                </a:solidFill>
              </a:rPr>
              <a:t>All POs $10.00 and under will be systematically closed out.</a:t>
            </a:r>
            <a:endParaRPr sz="1300">
              <a:solidFill>
                <a:srgbClr val="7F5111"/>
              </a:solidFill>
            </a:endParaRPr>
          </a:p>
          <a:p>
            <a:pPr marL="863600" lvl="2" indent="-196850" algn="l" rtl="0">
              <a:lnSpc>
                <a:spcPct val="115000"/>
              </a:lnSpc>
              <a:spcBef>
                <a:spcPts val="200"/>
              </a:spcBef>
              <a:spcAft>
                <a:spcPts val="0"/>
              </a:spcAft>
              <a:buClr>
                <a:srgbClr val="7F5111"/>
              </a:buClr>
              <a:buSzPts val="1300"/>
              <a:buFont typeface="Source Sans Pro"/>
              <a:buChar char="■"/>
            </a:pPr>
            <a:r>
              <a:rPr lang="en" sz="1300">
                <a:solidFill>
                  <a:srgbClr val="7F5111"/>
                </a:solidFill>
              </a:rPr>
              <a:t>All encumbrances (E#) will be systematically closed out.</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Roll Grant &amp; Capital Budgets (Inception to Date budgets)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Georgia"/>
              <a:buChar char="○"/>
            </a:pPr>
            <a:r>
              <a:rPr lang="en" sz="1300">
                <a:solidFill>
                  <a:srgbClr val="7F5111"/>
                </a:solidFill>
              </a:rPr>
              <a:t>All users are required to remain out of the system.</a:t>
            </a:r>
            <a:endParaRPr sz="1300">
              <a:solidFill>
                <a:srgbClr val="7F5111"/>
              </a:solidFill>
            </a:endParaRPr>
          </a:p>
          <a:p>
            <a:pPr marL="254000" lvl="0" indent="-222250" algn="l" rtl="0">
              <a:lnSpc>
                <a:spcPct val="115000"/>
              </a:lnSpc>
              <a:spcBef>
                <a:spcPts val="400"/>
              </a:spcBef>
              <a:spcAft>
                <a:spcPts val="0"/>
              </a:spcAft>
              <a:buClr>
                <a:srgbClr val="FF0000"/>
              </a:buClr>
              <a:buSzPts val="1300"/>
              <a:buFont typeface="Source Sans Pro"/>
              <a:buChar char="●"/>
            </a:pPr>
            <a:r>
              <a:rPr lang="en" sz="1300" i="1">
                <a:solidFill>
                  <a:srgbClr val="FF0000"/>
                </a:solidFill>
              </a:rPr>
              <a:t>Fiscal Year End Reminder</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Prep for roll by reviewing open POs throughout the year</a:t>
            </a:r>
            <a:endParaRPr sz="1300">
              <a:solidFill>
                <a:srgbClr val="7F5111"/>
              </a:solidFill>
            </a:endParaRPr>
          </a:p>
          <a:p>
            <a:pPr marL="863600" lvl="2"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Investigate open balances with services provided or goods received</a:t>
            </a:r>
            <a:endParaRPr sz="1300">
              <a:solidFill>
                <a:srgbClr val="7F5111"/>
              </a:solidFill>
            </a:endParaRPr>
          </a:p>
          <a:p>
            <a:pPr marL="1206500" lvl="3"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Ensure receiving is done correctly on PO</a:t>
            </a:r>
            <a:endParaRPr sz="1300">
              <a:solidFill>
                <a:srgbClr val="7F5111"/>
              </a:solidFill>
            </a:endParaRPr>
          </a:p>
          <a:p>
            <a:pPr marL="1206500" lvl="3"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Ensure vendor has submitted invoice to </a:t>
            </a:r>
            <a:r>
              <a:rPr lang="en" sz="1300" u="sng">
                <a:solidFill>
                  <a:srgbClr val="1155CC"/>
                </a:solidFill>
                <a:hlinkClick r:id="rId3">
                  <a:extLst>
                    <a:ext uri="{A12FA001-AC4F-418D-AE19-62706E023703}">
                      <ahyp:hlinkClr xmlns:ahyp="http://schemas.microsoft.com/office/drawing/2018/hyperlinkcolor" val="tx"/>
                    </a:ext>
                  </a:extLst>
                </a:hlinkClick>
              </a:rPr>
              <a:t>invoices@rowan.edu</a:t>
            </a:r>
            <a:endParaRPr sz="1300">
              <a:solidFill>
                <a:srgbClr val="1155CC"/>
              </a:solidFill>
            </a:endParaRPr>
          </a:p>
          <a:p>
            <a:pPr marL="1206500" lvl="3"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Request close out of PO when no longer needed or with zero balance</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Ensure all needed POs have a balance greater than $10.00.  Change orders to increase balance should be submitted by June 22</a:t>
            </a:r>
            <a:r>
              <a:rPr lang="en" sz="1300" baseline="30000">
                <a:solidFill>
                  <a:srgbClr val="FF0000"/>
                </a:solidFill>
              </a:rPr>
              <a:t>nd</a:t>
            </a:r>
            <a:r>
              <a:rPr lang="en" sz="1300">
                <a:solidFill>
                  <a:srgbClr val="FF0000"/>
                </a:solidFill>
              </a:rPr>
              <a:t>.  Systematic close out to begin June 23</a:t>
            </a:r>
            <a:r>
              <a:rPr lang="en" sz="1300" baseline="30000">
                <a:solidFill>
                  <a:srgbClr val="FF0000"/>
                </a:solidFill>
              </a:rPr>
              <a:t>rd</a:t>
            </a:r>
            <a:r>
              <a:rPr lang="en" sz="1300">
                <a:solidFill>
                  <a:srgbClr val="FF0000"/>
                </a:solidFill>
              </a:rPr>
              <a:t> and continue through July 14</a:t>
            </a:r>
            <a:r>
              <a:rPr lang="en" sz="1300" baseline="30000">
                <a:solidFill>
                  <a:srgbClr val="FF0000"/>
                </a:solidFill>
              </a:rPr>
              <a:t>th</a:t>
            </a:r>
            <a:r>
              <a:rPr lang="en" sz="1300">
                <a:solidFill>
                  <a:srgbClr val="FF0000"/>
                </a:solidFill>
              </a:rPr>
              <a:t>.</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Encumbrances (E#) should be closed out in concur.</a:t>
            </a:r>
            <a:endParaRPr sz="1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8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Fixed Assets/Equipment</a:t>
            </a:r>
            <a:endParaRPr sz="3000"/>
          </a:p>
        </p:txBody>
      </p:sp>
      <p:sp>
        <p:nvSpPr>
          <p:cNvPr id="476" name="Google Shape;476;p85"/>
          <p:cNvSpPr txBox="1">
            <a:spLocks noGrp="1"/>
          </p:cNvSpPr>
          <p:nvPr>
            <p:ph type="body" idx="1"/>
          </p:nvPr>
        </p:nvSpPr>
        <p:spPr>
          <a:xfrm>
            <a:off x="461316" y="983750"/>
            <a:ext cx="8545500" cy="3672000"/>
          </a:xfrm>
          <a:prstGeom prst="rect">
            <a:avLst/>
          </a:prstGeom>
        </p:spPr>
        <p:txBody>
          <a:bodyPr spcFirstLastPara="1" wrap="square" lIns="34275" tIns="34275" rIns="68575" bIns="34275" anchor="t" anchorCtr="0">
            <a:noAutofit/>
          </a:bodyPr>
          <a:lstStyle/>
          <a:p>
            <a:pPr marL="254000" lvl="0" indent="-228600" algn="l" rtl="0">
              <a:lnSpc>
                <a:spcPct val="115000"/>
              </a:lnSpc>
              <a:spcBef>
                <a:spcPts val="0"/>
              </a:spcBef>
              <a:spcAft>
                <a:spcPts val="0"/>
              </a:spcAft>
              <a:buClr>
                <a:srgbClr val="7F5111"/>
              </a:buClr>
              <a:buSzPts val="1400"/>
              <a:buFont typeface="Source Sans Pro"/>
              <a:buChar char="●"/>
            </a:pPr>
            <a:r>
              <a:rPr lang="en">
                <a:solidFill>
                  <a:srgbClr val="7F5111"/>
                </a:solidFill>
              </a:rPr>
              <a:t>Fixed Asset Purchases</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AS capitalizes equipment items that cost $5,000 or over including the shipping &amp; handling, installation and parts needed to get the equipment to operational status for each item. </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Requisitions must use account code 7645, equipment over $5K, and contain required document text (custodian information, intended usage, description, location and estimated useful life) on requisition.</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Link to training tools on AS website at or:</a:t>
            </a:r>
            <a:endParaRPr>
              <a:solidFill>
                <a:srgbClr val="7F5111"/>
              </a:solidFill>
            </a:endParaRPr>
          </a:p>
          <a:p>
            <a:pPr marL="863600" lvl="2" indent="-203200" algn="l" rtl="0">
              <a:lnSpc>
                <a:spcPct val="115000"/>
              </a:lnSpc>
              <a:spcBef>
                <a:spcPts val="200"/>
              </a:spcBef>
              <a:spcAft>
                <a:spcPts val="0"/>
              </a:spcAft>
              <a:buClr>
                <a:srgbClr val="1155CC"/>
              </a:buClr>
              <a:buSzPts val="1400"/>
              <a:buFont typeface="Source Sans Pro"/>
              <a:buChar char="■"/>
            </a:pPr>
            <a:r>
              <a:rPr lang="en" u="sng">
                <a:solidFill>
                  <a:srgbClr val="1155CC"/>
                </a:solidFill>
                <a:hlinkClick r:id="rId3">
                  <a:extLst>
                    <a:ext uri="{A12FA001-AC4F-418D-AE19-62706E023703}">
                      <ahyp:hlinkClr xmlns:ahyp="http://schemas.microsoft.com/office/drawing/2018/hyperlinkcolor" val="tx"/>
                    </a:ext>
                  </a:extLst>
                </a:hlinkClick>
              </a:rPr>
              <a:t>Quick Reference Guide for Fixed Asset Purchases $5,000 and up </a:t>
            </a:r>
            <a:r>
              <a:rPr lang="en"/>
              <a:t>and</a:t>
            </a:r>
            <a:endParaRPr/>
          </a:p>
          <a:p>
            <a:pPr marL="863600" lvl="2" indent="-203200" algn="l" rtl="0">
              <a:lnSpc>
                <a:spcPct val="115000"/>
              </a:lnSpc>
              <a:spcBef>
                <a:spcPts val="200"/>
              </a:spcBef>
              <a:spcAft>
                <a:spcPts val="0"/>
              </a:spcAft>
              <a:buClr>
                <a:srgbClr val="1155CC"/>
              </a:buClr>
              <a:buSzPts val="1400"/>
              <a:buFont typeface="Source Sans Pro"/>
              <a:buChar char="■"/>
            </a:pPr>
            <a:r>
              <a:rPr lang="en" u="sng">
                <a:solidFill>
                  <a:srgbClr val="1155CC"/>
                </a:solidFill>
                <a:hlinkClick r:id="rId4">
                  <a:extLst>
                    <a:ext uri="{A12FA001-AC4F-418D-AE19-62706E023703}">
                      <ahyp:hlinkClr xmlns:ahyp="http://schemas.microsoft.com/office/drawing/2018/hyperlinkcolor" val="tx"/>
                    </a:ext>
                  </a:extLst>
                </a:hlinkClick>
              </a:rPr>
              <a:t>Fixed Assets – Ordering Equipment over $5,000 instruction video</a:t>
            </a:r>
            <a:endParaRPr u="sng">
              <a:solidFill>
                <a:srgbClr val="1155CC"/>
              </a:solidFill>
            </a:endParaRPr>
          </a:p>
          <a:p>
            <a:pPr marL="254000" lvl="0" indent="0" algn="l" rtl="0">
              <a:lnSpc>
                <a:spcPct val="115000"/>
              </a:lnSpc>
              <a:spcBef>
                <a:spcPts val="400"/>
              </a:spcBef>
              <a:spcAft>
                <a:spcPts val="0"/>
              </a:spcAft>
              <a:buNone/>
            </a:pPr>
            <a:endParaRPr>
              <a:solidFill>
                <a:srgbClr val="7F5111"/>
              </a:solidFill>
            </a:endParaRPr>
          </a:p>
          <a:p>
            <a:pPr marL="254000" lvl="0" indent="-228600" algn="l" rtl="0">
              <a:lnSpc>
                <a:spcPct val="115000"/>
              </a:lnSpc>
              <a:spcBef>
                <a:spcPts val="40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Ensure requisition has proper account code and document text to prevent delays and denials.</a:t>
            </a:r>
            <a:endParaRPr>
              <a:solidFill>
                <a:srgbClr val="FF0000"/>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AS is required to inventory items every two years. Please respond to inventory requests promptly to ensure all items are viewed in appropriate timeframe.</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Items must be received on campus by June 30</a:t>
            </a:r>
            <a:r>
              <a:rPr lang="en" baseline="30000">
                <a:solidFill>
                  <a:srgbClr val="FF0000"/>
                </a:solidFill>
              </a:rPr>
              <a:t>th</a:t>
            </a:r>
            <a:r>
              <a:rPr lang="en">
                <a:solidFill>
                  <a:srgbClr val="FF0000"/>
                </a:solidFill>
              </a:rPr>
              <a:t> in order to be applied against FY23.</a:t>
            </a:r>
            <a:endParaRPr>
              <a:solidFill>
                <a:srgbClr val="7F5111"/>
              </a:solidFill>
            </a:endParaRPr>
          </a:p>
          <a:p>
            <a:pPr marL="0" lvl="0" indent="0" algn="l" rtl="0">
              <a:spcBef>
                <a:spcPts val="8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Equipment Disposals</a:t>
            </a:r>
            <a:endParaRPr sz="3000"/>
          </a:p>
        </p:txBody>
      </p:sp>
      <p:sp>
        <p:nvSpPr>
          <p:cNvPr id="482" name="Google Shape;482;p86"/>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7F5111"/>
              </a:buClr>
              <a:buSzPts val="1600"/>
              <a:buFont typeface="Source Sans Pro"/>
              <a:buChar char="●"/>
            </a:pPr>
            <a:r>
              <a:rPr lang="en" sz="1600">
                <a:solidFill>
                  <a:srgbClr val="7F5111"/>
                </a:solidFill>
              </a:rPr>
              <a:t>Fixed Asset Disposals</a:t>
            </a:r>
            <a:endParaRPr sz="1600">
              <a:solidFill>
                <a:srgbClr val="7F5111"/>
              </a:solidFill>
            </a:endParaRPr>
          </a:p>
          <a:p>
            <a:pPr marL="558800" lvl="1" indent="-215900" algn="l" rtl="0">
              <a:lnSpc>
                <a:spcPct val="115000"/>
              </a:lnSpc>
              <a:spcBef>
                <a:spcPts val="300"/>
              </a:spcBef>
              <a:spcAft>
                <a:spcPts val="0"/>
              </a:spcAft>
              <a:buClr>
                <a:srgbClr val="7F5111"/>
              </a:buClr>
              <a:buSzPts val="1600"/>
              <a:buFont typeface="Source Sans Pro"/>
              <a:buChar char="○"/>
            </a:pPr>
            <a:r>
              <a:rPr lang="en" sz="1600">
                <a:solidFill>
                  <a:srgbClr val="7F5111"/>
                </a:solidFill>
              </a:rPr>
              <a:t>AS is responsible for the centralized accounting and reporting of University equipment assets meeting the capitalization threshold. </a:t>
            </a:r>
            <a:endParaRPr sz="1600">
              <a:solidFill>
                <a:srgbClr val="7F5111"/>
              </a:solidFill>
            </a:endParaRPr>
          </a:p>
          <a:p>
            <a:pPr marL="558800" lvl="1" indent="-215900" algn="l" rtl="0">
              <a:lnSpc>
                <a:spcPct val="115000"/>
              </a:lnSpc>
              <a:spcBef>
                <a:spcPts val="300"/>
              </a:spcBef>
              <a:spcAft>
                <a:spcPts val="0"/>
              </a:spcAft>
              <a:buClr>
                <a:srgbClr val="7F5111"/>
              </a:buClr>
              <a:buSzPts val="1600"/>
              <a:buFont typeface="Source Sans Pro"/>
              <a:buChar char="○"/>
            </a:pPr>
            <a:r>
              <a:rPr lang="en" sz="1600">
                <a:solidFill>
                  <a:srgbClr val="7F5111"/>
                </a:solidFill>
              </a:rPr>
              <a:t>To ensure accurate financial reporting, disposal of equipment should be documented and communicated timely to AS.</a:t>
            </a:r>
            <a:endParaRPr sz="1600">
              <a:solidFill>
                <a:srgbClr val="7F5111"/>
              </a:solidFill>
            </a:endParaRPr>
          </a:p>
          <a:p>
            <a:pPr marL="558800" lvl="0" indent="0" algn="l" rtl="0">
              <a:lnSpc>
                <a:spcPct val="115000"/>
              </a:lnSpc>
              <a:spcBef>
                <a:spcPts val="300"/>
              </a:spcBef>
              <a:spcAft>
                <a:spcPts val="0"/>
              </a:spcAft>
              <a:buNone/>
            </a:pPr>
            <a:endParaRPr sz="1600">
              <a:solidFill>
                <a:srgbClr val="7F5111"/>
              </a:solidFill>
            </a:endParaRPr>
          </a:p>
          <a:p>
            <a:pPr marL="254000" lvl="0" indent="-241300" algn="l" rtl="0">
              <a:lnSpc>
                <a:spcPct val="115000"/>
              </a:lnSpc>
              <a:spcBef>
                <a:spcPts val="400"/>
              </a:spcBef>
              <a:spcAft>
                <a:spcPts val="0"/>
              </a:spcAft>
              <a:buClr>
                <a:srgbClr val="FF0000"/>
              </a:buClr>
              <a:buSzPts val="1600"/>
              <a:buFont typeface="Source Sans Pro"/>
              <a:buChar char="●"/>
            </a:pPr>
            <a:r>
              <a:rPr lang="en" sz="1600" i="1">
                <a:solidFill>
                  <a:srgbClr val="FF0000"/>
                </a:solidFill>
              </a:rPr>
              <a:t>Fiscal Year End Reminder</a:t>
            </a:r>
            <a:endParaRPr sz="1600">
              <a:solidFill>
                <a:srgbClr val="7F5111"/>
              </a:solidFill>
            </a:endParaRPr>
          </a:p>
          <a:p>
            <a:pPr marL="558800" lvl="1" indent="-215900" algn="l" rtl="0">
              <a:lnSpc>
                <a:spcPct val="115000"/>
              </a:lnSpc>
              <a:spcBef>
                <a:spcPts val="300"/>
              </a:spcBef>
              <a:spcAft>
                <a:spcPts val="0"/>
              </a:spcAft>
              <a:buClr>
                <a:srgbClr val="FF0000"/>
              </a:buClr>
              <a:buSzPts val="1600"/>
              <a:buFont typeface="Source Sans Pro"/>
              <a:buChar char="○"/>
            </a:pPr>
            <a:r>
              <a:rPr lang="en" sz="1600">
                <a:solidFill>
                  <a:srgbClr val="FF0000"/>
                </a:solidFill>
              </a:rPr>
              <a:t>Ensure all equipment disposals have been communicated to AS, along with the fully completed disposal form.</a:t>
            </a:r>
            <a:endParaRPr sz="1600">
              <a:solidFill>
                <a:srgbClr val="7F5111"/>
              </a:solidFill>
            </a:endParaRPr>
          </a:p>
          <a:p>
            <a:pPr marL="558800" lvl="1" indent="-215900" algn="l" rtl="0">
              <a:lnSpc>
                <a:spcPct val="115000"/>
              </a:lnSpc>
              <a:spcBef>
                <a:spcPts val="300"/>
              </a:spcBef>
              <a:spcAft>
                <a:spcPts val="0"/>
              </a:spcAft>
              <a:buClr>
                <a:srgbClr val="FF0000"/>
              </a:buClr>
              <a:buSzPts val="1600"/>
              <a:buFont typeface="Source Sans Pro"/>
              <a:buChar char="○"/>
            </a:pPr>
            <a:r>
              <a:rPr lang="en" sz="1600">
                <a:solidFill>
                  <a:srgbClr val="FF0000"/>
                </a:solidFill>
              </a:rPr>
              <a:t>Accurate financial statement presentation is dependent upon timely communication.</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Journal Entry Examples</a:t>
            </a:r>
            <a:endParaRPr sz="3000"/>
          </a:p>
        </p:txBody>
      </p:sp>
      <p:sp>
        <p:nvSpPr>
          <p:cNvPr id="488" name="Google Shape;488;p87"/>
          <p:cNvSpPr txBox="1">
            <a:spLocks noGrp="1"/>
          </p:cNvSpPr>
          <p:nvPr>
            <p:ph type="body" idx="1"/>
          </p:nvPr>
        </p:nvSpPr>
        <p:spPr>
          <a:xfrm>
            <a:off x="475325" y="997725"/>
            <a:ext cx="8545500" cy="1902600"/>
          </a:xfrm>
          <a:prstGeom prst="rect">
            <a:avLst/>
          </a:prstGeom>
        </p:spPr>
        <p:txBody>
          <a:bodyPr spcFirstLastPara="1" wrap="square" lIns="34275" tIns="34275" rIns="68575" bIns="34275" anchor="t" anchorCtr="0">
            <a:noAutofit/>
          </a:bodyPr>
          <a:lstStyle/>
          <a:p>
            <a:pPr marL="254000" lvl="0" indent="-228600" algn="l" rtl="0">
              <a:lnSpc>
                <a:spcPct val="100000"/>
              </a:lnSpc>
              <a:spcBef>
                <a:spcPts val="0"/>
              </a:spcBef>
              <a:spcAft>
                <a:spcPts val="0"/>
              </a:spcAft>
              <a:buClr>
                <a:srgbClr val="7F5111"/>
              </a:buClr>
              <a:buSzPts val="1600"/>
              <a:buFont typeface="Source Sans Pro"/>
              <a:buChar char="●"/>
            </a:pPr>
            <a:r>
              <a:rPr lang="en" sz="1600">
                <a:solidFill>
                  <a:srgbClr val="7F5111"/>
                </a:solidFill>
              </a:rPr>
              <a:t>DCAs are journal entries – Department Reimbursements**</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Cash Receipts </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Daily Transmittals – account for revenue</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General Accounting Entries – e.g., depreciation, disposals, accruals &amp; prepaid entries**, various monthly feeds, etc. </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FOAPAL Reclassifications &amp; Correcting Entries - e.g., correcting a program code</a:t>
            </a:r>
            <a:endParaRPr sz="1600"/>
          </a:p>
        </p:txBody>
      </p:sp>
      <p:sp>
        <p:nvSpPr>
          <p:cNvPr id="489" name="Google Shape;489;p87"/>
          <p:cNvSpPr txBox="1">
            <a:spLocks noGrp="1"/>
          </p:cNvSpPr>
          <p:nvPr>
            <p:ph type="title"/>
          </p:nvPr>
        </p:nvSpPr>
        <p:spPr>
          <a:xfrm>
            <a:off x="426365" y="2774672"/>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t>Journal Entry Requirements</a:t>
            </a:r>
            <a:endParaRPr sz="3000"/>
          </a:p>
        </p:txBody>
      </p:sp>
      <p:sp>
        <p:nvSpPr>
          <p:cNvPr id="490" name="Google Shape;490;p87"/>
          <p:cNvSpPr txBox="1"/>
          <p:nvPr/>
        </p:nvSpPr>
        <p:spPr>
          <a:xfrm>
            <a:off x="426375" y="3585275"/>
            <a:ext cx="5905200" cy="1272300"/>
          </a:xfrm>
          <a:prstGeom prst="rect">
            <a:avLst/>
          </a:prstGeom>
          <a:noFill/>
          <a:ln>
            <a:noFill/>
          </a:ln>
        </p:spPr>
        <p:txBody>
          <a:bodyPr spcFirstLastPara="1" wrap="square" lIns="91425" tIns="91425" rIns="91425" bIns="91425" anchor="t" anchorCtr="0">
            <a:spAutoFit/>
          </a:bodyPr>
          <a:lstStyle/>
          <a:p>
            <a:pPr marL="254000" lvl="0" indent="-215900" algn="l" rtl="0">
              <a:spcBef>
                <a:spcPts val="400"/>
              </a:spcBef>
              <a:spcAft>
                <a:spcPts val="0"/>
              </a:spcAft>
              <a:buClr>
                <a:srgbClr val="7F5111"/>
              </a:buClr>
              <a:buSzPts val="1600"/>
              <a:buFont typeface="Source Sans Pro"/>
              <a:buChar char="●"/>
            </a:pPr>
            <a:r>
              <a:rPr lang="en" sz="1600">
                <a:solidFill>
                  <a:srgbClr val="7F5111"/>
                </a:solidFill>
                <a:latin typeface="Source Sans Pro"/>
                <a:ea typeface="Source Sans Pro"/>
                <a:cs typeface="Source Sans Pro"/>
                <a:sym typeface="Source Sans Pro"/>
              </a:rPr>
              <a:t>Must have supporting documentation</a:t>
            </a:r>
            <a:endParaRPr sz="1600">
              <a:solidFill>
                <a:srgbClr val="7F5111"/>
              </a:solidFill>
              <a:latin typeface="Source Sans Pro"/>
              <a:ea typeface="Source Sans Pro"/>
              <a:cs typeface="Source Sans Pro"/>
              <a:sym typeface="Source Sans Pro"/>
            </a:endParaRPr>
          </a:p>
          <a:p>
            <a:pPr marL="254000" lvl="0" indent="-215900" algn="l" rtl="0">
              <a:spcBef>
                <a:spcPts val="400"/>
              </a:spcBef>
              <a:spcAft>
                <a:spcPts val="0"/>
              </a:spcAft>
              <a:buClr>
                <a:srgbClr val="7F5111"/>
              </a:buClr>
              <a:buSzPts val="1600"/>
              <a:buFont typeface="Source Sans Pro"/>
              <a:buChar char="●"/>
            </a:pPr>
            <a:r>
              <a:rPr lang="en" sz="1600">
                <a:solidFill>
                  <a:srgbClr val="7F5111"/>
                </a:solidFill>
                <a:latin typeface="Source Sans Pro"/>
                <a:ea typeface="Source Sans Pro"/>
                <a:cs typeface="Source Sans Pro"/>
                <a:sym typeface="Source Sans Pro"/>
              </a:rPr>
              <a:t>If Reclassification, correcting or general journal entry, must balance (Banner Doc Type JDCA, JE15 &amp; JE16)</a:t>
            </a:r>
            <a:endParaRPr sz="1600">
              <a:solidFill>
                <a:srgbClr val="7F5111"/>
              </a:solidFill>
              <a:latin typeface="Source Sans Pro"/>
              <a:ea typeface="Source Sans Pro"/>
              <a:cs typeface="Source Sans Pro"/>
              <a:sym typeface="Source Sans Pro"/>
            </a:endParaRPr>
          </a:p>
          <a:p>
            <a:pPr marL="254000" lvl="0" indent="-215900" algn="l" rtl="0">
              <a:spcBef>
                <a:spcPts val="400"/>
              </a:spcBef>
              <a:spcAft>
                <a:spcPts val="0"/>
              </a:spcAft>
              <a:buClr>
                <a:srgbClr val="7F5111"/>
              </a:buClr>
              <a:buSzPts val="1600"/>
              <a:buFont typeface="Source Sans Pro"/>
              <a:buChar char="●"/>
            </a:pPr>
            <a:r>
              <a:rPr lang="en" sz="1600">
                <a:solidFill>
                  <a:srgbClr val="7F5111"/>
                </a:solidFill>
                <a:latin typeface="Source Sans Pro"/>
                <a:ea typeface="Source Sans Pro"/>
                <a:cs typeface="Source Sans Pro"/>
                <a:sym typeface="Source Sans Pro"/>
              </a:rPr>
              <a:t>Must be submitted timely</a:t>
            </a:r>
            <a:endParaRPr sz="1600">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DCAs (Departmental Charge Authorizations)</a:t>
            </a:r>
            <a:endParaRPr sz="3000"/>
          </a:p>
        </p:txBody>
      </p:sp>
      <p:sp>
        <p:nvSpPr>
          <p:cNvPr id="496" name="Google Shape;496;p88"/>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Font typeface="Source Sans Pro"/>
              <a:buChar char="●"/>
            </a:pPr>
            <a:r>
              <a:rPr lang="en" sz="1600">
                <a:solidFill>
                  <a:srgbClr val="7F5111"/>
                </a:solidFill>
              </a:rPr>
              <a:t>Currently two methods to submit DCAs, Electronic Workflow or legacy paper form .</a:t>
            </a:r>
            <a:endParaRPr sz="1600">
              <a:solidFill>
                <a:srgbClr val="7F5111"/>
              </a:solidFill>
            </a:endParaRPr>
          </a:p>
          <a:p>
            <a:pPr marL="558800" lvl="1" indent="-228600" algn="l" rtl="0">
              <a:lnSpc>
                <a:spcPct val="115000"/>
              </a:lnSpc>
              <a:spcBef>
                <a:spcPts val="400"/>
              </a:spcBef>
              <a:spcAft>
                <a:spcPts val="0"/>
              </a:spcAft>
              <a:buClr>
                <a:srgbClr val="7F5111"/>
              </a:buClr>
              <a:buSzPts val="1600"/>
              <a:buFont typeface="Source Sans Pro"/>
              <a:buChar char="○"/>
            </a:pPr>
            <a:r>
              <a:rPr lang="en" sz="1600">
                <a:solidFill>
                  <a:srgbClr val="7F5111"/>
                </a:solidFill>
              </a:rPr>
              <a:t>Electronic DCA workflow has certain fund &amp; account code exclusions, this activity should be submitted on legacy paper form. Also, legacy paper form should continue to be used for Barnes &amp; Noble and Central Receiving/Stores.</a:t>
            </a:r>
            <a:endParaRPr sz="1600">
              <a:solidFill>
                <a:srgbClr val="7F5111"/>
              </a:solidFill>
            </a:endParaRPr>
          </a:p>
          <a:p>
            <a:pPr marL="863600" lvl="2" indent="-190500" algn="l" rtl="0">
              <a:lnSpc>
                <a:spcPct val="115000"/>
              </a:lnSpc>
              <a:spcBef>
                <a:spcPts val="400"/>
              </a:spcBef>
              <a:spcAft>
                <a:spcPts val="0"/>
              </a:spcAft>
              <a:buClr>
                <a:srgbClr val="7F5111"/>
              </a:buClr>
              <a:buSzPts val="1600"/>
              <a:buFont typeface="Source Sans Pro"/>
              <a:buChar char="■"/>
            </a:pPr>
            <a:r>
              <a:rPr lang="en" sz="1600">
                <a:solidFill>
                  <a:srgbClr val="7F5111"/>
                </a:solidFill>
              </a:rPr>
              <a:t>Link to electronic</a:t>
            </a:r>
            <a:r>
              <a:rPr lang="en" sz="1600">
                <a:solidFill>
                  <a:srgbClr val="1155CC"/>
                </a:solidFill>
              </a:rPr>
              <a:t> </a:t>
            </a:r>
            <a:r>
              <a:rPr lang="en" sz="1600" u="sng">
                <a:solidFill>
                  <a:srgbClr val="1155CC"/>
                </a:solidFill>
                <a:hlinkClick r:id="rId3">
                  <a:extLst>
                    <a:ext uri="{A12FA001-AC4F-418D-AE19-62706E023703}">
                      <ahyp:hlinkClr xmlns:ahyp="http://schemas.microsoft.com/office/drawing/2018/hyperlinkcolor" val="tx"/>
                    </a:ext>
                  </a:extLst>
                </a:hlinkClick>
              </a:rPr>
              <a:t>DCA workflow process and help</a:t>
            </a:r>
            <a:r>
              <a:rPr lang="en" sz="1600">
                <a:solidFill>
                  <a:srgbClr val="7F5111"/>
                </a:solidFill>
              </a:rPr>
              <a:t>. (dca.rowan.edu) &amp; link to </a:t>
            </a:r>
            <a:r>
              <a:rPr lang="en" sz="1600" u="sng">
                <a:solidFill>
                  <a:srgbClr val="1155CC"/>
                </a:solidFill>
                <a:hlinkClick r:id="rId4">
                  <a:extLst>
                    <a:ext uri="{A12FA001-AC4F-418D-AE19-62706E023703}">
                      <ahyp:hlinkClr xmlns:ahyp="http://schemas.microsoft.com/office/drawing/2018/hyperlinkcolor" val="tx"/>
                    </a:ext>
                  </a:extLst>
                </a:hlinkClick>
              </a:rPr>
              <a:t>Training material</a:t>
            </a:r>
            <a:r>
              <a:rPr lang="en" sz="1600">
                <a:solidFill>
                  <a:srgbClr val="7F5111"/>
                </a:solidFill>
              </a:rPr>
              <a:t>.</a:t>
            </a:r>
            <a:endParaRPr sz="1600">
              <a:solidFill>
                <a:srgbClr val="7F5111"/>
              </a:solidFill>
            </a:endParaRPr>
          </a:p>
          <a:p>
            <a:pPr marL="863600" lvl="2" indent="-190500" algn="l" rtl="0">
              <a:lnSpc>
                <a:spcPct val="115000"/>
              </a:lnSpc>
              <a:spcBef>
                <a:spcPts val="400"/>
              </a:spcBef>
              <a:spcAft>
                <a:spcPts val="0"/>
              </a:spcAft>
              <a:buClr>
                <a:srgbClr val="7F5111"/>
              </a:buClr>
              <a:buSzPts val="1600"/>
              <a:buFont typeface="Source Sans Pro"/>
              <a:buChar char="■"/>
            </a:pPr>
            <a:r>
              <a:rPr lang="en" sz="1600">
                <a:solidFill>
                  <a:srgbClr val="7F5111"/>
                </a:solidFill>
              </a:rPr>
              <a:t>DCA email box for questions or legacy paper form submission is </a:t>
            </a:r>
            <a:r>
              <a:rPr lang="en" sz="1600" u="sng">
                <a:solidFill>
                  <a:srgbClr val="1155CC"/>
                </a:solidFill>
                <a:hlinkClick r:id="rId5">
                  <a:extLst>
                    <a:ext uri="{A12FA001-AC4F-418D-AE19-62706E023703}">
                      <ahyp:hlinkClr xmlns:ahyp="http://schemas.microsoft.com/office/drawing/2018/hyperlinkcolor" val="tx"/>
                    </a:ext>
                  </a:extLst>
                </a:hlinkClick>
              </a:rPr>
              <a:t>dca@rowan.edu</a:t>
            </a:r>
            <a:r>
              <a:rPr lang="en" sz="1600">
                <a:solidFill>
                  <a:srgbClr val="7F5111"/>
                </a:solidFill>
              </a:rPr>
              <a:t>.</a:t>
            </a:r>
            <a:endParaRPr sz="1600">
              <a:solidFill>
                <a:srgbClr val="7F5111"/>
              </a:solidFill>
            </a:endParaRPr>
          </a:p>
          <a:p>
            <a:pPr marL="863600" lvl="2" indent="-190500" algn="l" rtl="0">
              <a:lnSpc>
                <a:spcPct val="115000"/>
              </a:lnSpc>
              <a:spcBef>
                <a:spcPts val="400"/>
              </a:spcBef>
              <a:spcAft>
                <a:spcPts val="0"/>
              </a:spcAft>
              <a:buClr>
                <a:srgbClr val="7F5111"/>
              </a:buClr>
              <a:buSzPts val="1600"/>
              <a:buFont typeface="Source Sans Pro"/>
              <a:buChar char="■"/>
            </a:pPr>
            <a:r>
              <a:rPr lang="en" sz="1600">
                <a:solidFill>
                  <a:srgbClr val="7F5111"/>
                </a:solidFill>
              </a:rPr>
              <a:t>Legacy paper forms may be submitted via interoffice mail to Bole Hall, Accounting Services, 1</a:t>
            </a:r>
            <a:r>
              <a:rPr lang="en" sz="1600" baseline="30000">
                <a:solidFill>
                  <a:srgbClr val="7F5111"/>
                </a:solidFill>
              </a:rPr>
              <a:t>st</a:t>
            </a:r>
            <a:r>
              <a:rPr lang="en" sz="1600">
                <a:solidFill>
                  <a:srgbClr val="7F5111"/>
                </a:solidFill>
              </a:rPr>
              <a:t> floor.</a:t>
            </a:r>
            <a:endParaRPr sz="1600">
              <a:solidFill>
                <a:srgbClr val="7F5111"/>
              </a:solidFill>
            </a:endParaRPr>
          </a:p>
          <a:p>
            <a:pPr marL="1206500" lvl="3"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Please only submit once, do not submit via email and hardcopy via interoffice mail.</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3"/>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Budget</a:t>
            </a:r>
            <a:endParaRPr/>
          </a:p>
        </p:txBody>
      </p:sp>
      <p:sp>
        <p:nvSpPr>
          <p:cNvPr id="266" name="Google Shape;266;p53"/>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9"/>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DCAs (continued)</a:t>
            </a:r>
            <a:endParaRPr sz="3000"/>
          </a:p>
        </p:txBody>
      </p:sp>
      <p:sp>
        <p:nvSpPr>
          <p:cNvPr id="502" name="Google Shape;502;p89"/>
          <p:cNvSpPr txBox="1">
            <a:spLocks noGrp="1"/>
          </p:cNvSpPr>
          <p:nvPr>
            <p:ph type="body" idx="1"/>
          </p:nvPr>
        </p:nvSpPr>
        <p:spPr>
          <a:xfrm>
            <a:off x="510241" y="1060625"/>
            <a:ext cx="8545500" cy="3672000"/>
          </a:xfrm>
          <a:prstGeom prst="rect">
            <a:avLst/>
          </a:prstGeom>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Font typeface="Source Sans Pro"/>
              <a:buChar char="●"/>
            </a:pPr>
            <a:r>
              <a:rPr lang="en" sz="1600" u="sng">
                <a:solidFill>
                  <a:srgbClr val="7F5111"/>
                </a:solidFill>
              </a:rPr>
              <a:t>Reminders:</a:t>
            </a:r>
            <a:endParaRPr sz="1600">
              <a:solidFill>
                <a:srgbClr val="7F5111"/>
              </a:solidFill>
            </a:endParaRPr>
          </a:p>
          <a:p>
            <a:pPr marL="558800" lvl="1" indent="-203200" algn="l" rtl="0">
              <a:lnSpc>
                <a:spcPct val="115000"/>
              </a:lnSpc>
              <a:spcBef>
                <a:spcPts val="400"/>
              </a:spcBef>
              <a:spcAft>
                <a:spcPts val="0"/>
              </a:spcAft>
              <a:buClr>
                <a:srgbClr val="7F5111"/>
              </a:buClr>
              <a:buSzPts val="1600"/>
              <a:buFont typeface="Source Sans Pro"/>
              <a:buChar char="○"/>
            </a:pPr>
            <a:r>
              <a:rPr lang="en" sz="1600">
                <a:solidFill>
                  <a:srgbClr val="7F5111"/>
                </a:solidFill>
              </a:rPr>
              <a:t>Account codes should match on each side of the transaction, </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Exception of Bursar fund activity (2912) for Fellow Tuition/Fees/Stipends &amp; Rowan Bucks</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Only non-salary expense accounts (7xxx), can be used within the DCA workflow. </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Paper DCA should be used for Revenue (5xxx) and Salary account (6020 or 6102). </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No DCA should use 7400, reserve allocation.</a:t>
            </a:r>
            <a:endParaRPr sz="1600">
              <a:solidFill>
                <a:srgbClr val="7F5111"/>
              </a:solidFill>
            </a:endParaRPr>
          </a:p>
          <a:p>
            <a:pPr marL="558800" lvl="1" indent="-203200" algn="l" rtl="0">
              <a:lnSpc>
                <a:spcPct val="115000"/>
              </a:lnSpc>
              <a:spcBef>
                <a:spcPts val="400"/>
              </a:spcBef>
              <a:spcAft>
                <a:spcPts val="0"/>
              </a:spcAft>
              <a:buClr>
                <a:srgbClr val="7F5111"/>
              </a:buClr>
              <a:buSzPts val="1600"/>
              <a:buFont typeface="Source Sans Pro"/>
              <a:buChar char="○"/>
            </a:pPr>
            <a:r>
              <a:rPr lang="en" sz="1600">
                <a:solidFill>
                  <a:srgbClr val="7F5111"/>
                </a:solidFill>
              </a:rPr>
              <a:t>Ensure budget availability &amp; adequate documentation to support journal.</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Electronic DCA workflow has validate button to check budget at point in time. FGIBAVL or FGIBDST should be verified before submitting paper form.</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Copy of Banner expense should be included in supporting documentation, reference to Banner I# and/or PO# requested.</a:t>
            </a:r>
            <a:endParaRPr sz="1600">
              <a:solidFill>
                <a:srgbClr val="7F5111"/>
              </a:solidFill>
            </a:endParaRPr>
          </a:p>
          <a:p>
            <a:pPr marL="558800" lvl="1" indent="-203200" algn="l" rtl="0">
              <a:lnSpc>
                <a:spcPct val="115000"/>
              </a:lnSpc>
              <a:spcBef>
                <a:spcPts val="400"/>
              </a:spcBef>
              <a:spcAft>
                <a:spcPts val="0"/>
              </a:spcAft>
              <a:buClr>
                <a:srgbClr val="7F5111"/>
              </a:buClr>
              <a:buSzPts val="1600"/>
              <a:buFont typeface="Source Sans Pro"/>
              <a:buChar char="○"/>
            </a:pPr>
            <a:r>
              <a:rPr lang="en" sz="1600">
                <a:solidFill>
                  <a:srgbClr val="7F5111"/>
                </a:solidFill>
              </a:rPr>
              <a:t>Approval routing can not be changed by AS on electronic DCA workflow. </a:t>
            </a:r>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9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DCAs (continued)</a:t>
            </a:r>
            <a:endParaRPr sz="3000"/>
          </a:p>
        </p:txBody>
      </p:sp>
      <p:sp>
        <p:nvSpPr>
          <p:cNvPr id="508" name="Google Shape;508;p90"/>
          <p:cNvSpPr txBox="1">
            <a:spLocks noGrp="1"/>
          </p:cNvSpPr>
          <p:nvPr>
            <p:ph type="body" idx="1"/>
          </p:nvPr>
        </p:nvSpPr>
        <p:spPr>
          <a:xfrm>
            <a:off x="426391" y="1195200"/>
            <a:ext cx="8545500" cy="3672000"/>
          </a:xfrm>
          <a:prstGeom prst="rect">
            <a:avLst/>
          </a:prstGeom>
        </p:spPr>
        <p:txBody>
          <a:bodyPr spcFirstLastPara="1" wrap="square" lIns="34275" tIns="34275" rIns="68575" bIns="34275" anchor="t" anchorCtr="0">
            <a:noAutofit/>
          </a:bodyPr>
          <a:lstStyle/>
          <a:p>
            <a:pPr marL="254000" lvl="0" indent="-228600" algn="l" rtl="0">
              <a:lnSpc>
                <a:spcPct val="115000"/>
              </a:lnSpc>
              <a:spcBef>
                <a:spcPts val="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Ensure routing department contact is correct.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Connect with other department to ensure proper contact (not department approver).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AS can not change routing of the electronic DCA workflow.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If routing is incorrect, DCA will need to be completely redone/resubmitted, which delays processing.</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Ensure adequate documentation is attached to support the DCA.</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Inadequate support will delay processing.</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All journal entries need proper documentation to support transaction.</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Operating Budgets cannot transfer to Special Programming accounts, including Rowan Global accounts.</a:t>
            </a:r>
            <a:endParaRPr>
              <a:solidFill>
                <a:srgbClr val="7F5111"/>
              </a:solidFill>
            </a:endParaRPr>
          </a:p>
          <a:p>
            <a:pPr marL="254000" lvl="0" indent="-228600" algn="l" rtl="0">
              <a:lnSpc>
                <a:spcPct val="115000"/>
              </a:lnSpc>
              <a:spcBef>
                <a:spcPts val="400"/>
              </a:spcBef>
              <a:spcAft>
                <a:spcPts val="0"/>
              </a:spcAft>
              <a:buClr>
                <a:srgbClr val="FF0000"/>
              </a:buClr>
              <a:buSzPts val="1400"/>
              <a:buFont typeface="Source Sans Pro"/>
              <a:buChar char="●"/>
            </a:pPr>
            <a:r>
              <a:rPr lang="en" i="1">
                <a:solidFill>
                  <a:srgbClr val="FF0000"/>
                </a:solidFill>
              </a:rPr>
              <a:t>Cutoff for all FY23 DCAs (paper and electronic) must be received in Accounting Services by end of day July 7</a:t>
            </a:r>
            <a:r>
              <a:rPr lang="en" i="1" baseline="30000">
                <a:solidFill>
                  <a:srgbClr val="FF0000"/>
                </a:solidFill>
              </a:rPr>
              <a:t>th</a:t>
            </a:r>
            <a:r>
              <a:rPr lang="en" i="1">
                <a:solidFill>
                  <a:srgbClr val="FF0000"/>
                </a:solidFill>
              </a:rPr>
              <a:t>.  These DCAS must contain appropriate sign off and documentation before sending to AS. </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i="1">
                <a:solidFill>
                  <a:srgbClr val="FF0000"/>
                </a:solidFill>
              </a:rPr>
              <a:t>DCA cutoff is applicable for all funds and entities.</a:t>
            </a:r>
            <a:endParaRPr>
              <a:solidFill>
                <a:srgbClr val="7F5111"/>
              </a:solidFill>
            </a:endParaRPr>
          </a:p>
          <a:p>
            <a:pPr marL="0" lvl="0" indent="0" algn="l" rtl="0">
              <a:spcBef>
                <a:spcPts val="8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Accruals &amp; Prepaid Entries</a:t>
            </a:r>
            <a:endParaRPr sz="3000"/>
          </a:p>
        </p:txBody>
      </p:sp>
      <p:sp>
        <p:nvSpPr>
          <p:cNvPr id="514" name="Google Shape;514;p91"/>
          <p:cNvSpPr txBox="1">
            <a:spLocks noGrp="1"/>
          </p:cNvSpPr>
          <p:nvPr>
            <p:ph type="body" idx="1"/>
          </p:nvPr>
        </p:nvSpPr>
        <p:spPr>
          <a:xfrm>
            <a:off x="510241" y="1018700"/>
            <a:ext cx="8545500" cy="3672000"/>
          </a:xfrm>
          <a:prstGeom prst="rect">
            <a:avLst/>
          </a:prstGeom>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7F5111"/>
              </a:buClr>
              <a:buSzPts val="1400"/>
              <a:buFont typeface="Source Sans Pro"/>
              <a:buChar char="●"/>
            </a:pPr>
            <a:r>
              <a:rPr lang="en">
                <a:solidFill>
                  <a:srgbClr val="7F5111"/>
                </a:solidFill>
              </a:rPr>
              <a:t>GAAP requires recognition of revenue when earned and expenses as incurred, an accrual/prepaid entry is an adjustment made to an account to ensure revenue &amp; expenses are recorded in the same period.</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Accounts Payable utilizes the Banner SDE field (Supplemental Data Engine) when processing invoices to identify appropriate timeframe for that expense.</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To ensure accurate financial reporting, Accounting Services reviews the SDE data and prepares an adjusting journal entry to reflect as an accrual or a prepayment when appropriate.</a:t>
            </a:r>
            <a:endParaRPr>
              <a:solidFill>
                <a:srgbClr val="7F5111"/>
              </a:solidFill>
            </a:endParaRPr>
          </a:p>
          <a:p>
            <a:pPr marL="558800" lvl="0" indent="0" algn="l" rtl="0">
              <a:lnSpc>
                <a:spcPct val="115000"/>
              </a:lnSpc>
              <a:spcBef>
                <a:spcPts val="300"/>
              </a:spcBef>
              <a:spcAft>
                <a:spcPts val="0"/>
              </a:spcAft>
              <a:buNone/>
            </a:pPr>
            <a:endParaRPr>
              <a:solidFill>
                <a:srgbClr val="7F5111"/>
              </a:solidFill>
            </a:endParaRPr>
          </a:p>
          <a:p>
            <a:pPr marL="254000" lvl="0" indent="-241300" algn="l" rtl="0">
              <a:lnSpc>
                <a:spcPct val="115000"/>
              </a:lnSpc>
              <a:spcBef>
                <a:spcPts val="30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Complete Receiving in Banner timely, as goods are received and services performed.</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Review POs to ensure all anticipated invoices are applied.</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Ensure vendor provides invoices to </a:t>
            </a:r>
            <a:r>
              <a:rPr lang="en" u="sng">
                <a:solidFill>
                  <a:srgbClr val="1155CC"/>
                </a:solidFill>
                <a:hlinkClick r:id="rId3">
                  <a:extLst>
                    <a:ext uri="{A12FA001-AC4F-418D-AE19-62706E023703}">
                      <ahyp:hlinkClr xmlns:ahyp="http://schemas.microsoft.com/office/drawing/2018/hyperlinkcolor" val="tx"/>
                    </a:ext>
                  </a:extLst>
                </a:hlinkClick>
              </a:rPr>
              <a:t>invoices@rowan.edu</a:t>
            </a:r>
            <a:r>
              <a:rPr lang="en">
                <a:solidFill>
                  <a:srgbClr val="FF0000"/>
                </a:solidFill>
              </a:rPr>
              <a:t> in a timely manner and follow up on outstanding invoices.</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POs will roll into FY24. After the system roll, invoices received for expenses incurred in FY23 will be accrued back to FY23 until mid-August.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9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Annual Audited Financial Statements….</a:t>
            </a:r>
            <a:endParaRPr sz="3000"/>
          </a:p>
        </p:txBody>
      </p:sp>
      <p:sp>
        <p:nvSpPr>
          <p:cNvPr id="520" name="Google Shape;520;p92"/>
          <p:cNvSpPr txBox="1">
            <a:spLocks noGrp="1"/>
          </p:cNvSpPr>
          <p:nvPr>
            <p:ph type="body" idx="1"/>
          </p:nvPr>
        </p:nvSpPr>
        <p:spPr>
          <a:xfrm>
            <a:off x="475300" y="1097175"/>
            <a:ext cx="8545500" cy="38871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a:solidFill>
                  <a:srgbClr val="7F5111"/>
                </a:solidFill>
              </a:rPr>
              <a:t>Audit Process</a:t>
            </a:r>
            <a:endParaRPr>
              <a:solidFill>
                <a:srgbClr val="7F5111"/>
              </a:solidFill>
            </a:endParaRPr>
          </a:p>
          <a:p>
            <a:pPr marL="254000" lvl="0" indent="-228600" algn="l" rtl="0">
              <a:lnSpc>
                <a:spcPct val="115000"/>
              </a:lnSpc>
              <a:spcBef>
                <a:spcPts val="0"/>
              </a:spcBef>
              <a:spcAft>
                <a:spcPts val="0"/>
              </a:spcAft>
              <a:buClr>
                <a:srgbClr val="7F5111"/>
              </a:buClr>
              <a:buSzPts val="1400"/>
              <a:buFont typeface="Source Sans Pro"/>
              <a:buChar char="●"/>
            </a:pPr>
            <a:r>
              <a:rPr lang="en">
                <a:solidFill>
                  <a:srgbClr val="7F5111"/>
                </a:solidFill>
              </a:rPr>
              <a:t>Accounting Services is responsible for coordination of annual audit for all entities (RU, RUF, SJTP, SGA, &amp; RGI)</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Involves various Administrative Offices on Campus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Financial Aid, Grants, Bursar, Payroll, Human Resources</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Involves ALL Departments, including Academic Departments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Fixed Asset/Equipment physical inventory</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Adequate supporting of all journal entries, including DCAs</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Provide supporting documentation to auditors for selections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Journal entries are selected to “test” the balance shown in the financial statements.</a:t>
            </a:r>
            <a:endParaRPr>
              <a:solidFill>
                <a:srgbClr val="7F5111"/>
              </a:solidFill>
            </a:endParaRPr>
          </a:p>
          <a:p>
            <a:pPr marL="863600" lvl="0" indent="0" algn="l" rtl="0">
              <a:lnSpc>
                <a:spcPct val="115000"/>
              </a:lnSpc>
              <a:spcBef>
                <a:spcPts val="300"/>
              </a:spcBef>
              <a:spcAft>
                <a:spcPts val="0"/>
              </a:spcAft>
              <a:buNone/>
            </a:pPr>
            <a:endParaRPr>
              <a:solidFill>
                <a:srgbClr val="7F5111"/>
              </a:solidFill>
            </a:endParaRPr>
          </a:p>
          <a:p>
            <a:pPr marL="254000" lvl="0" indent="-241300" algn="l" rtl="0">
              <a:lnSpc>
                <a:spcPct val="115000"/>
              </a:lnSpc>
              <a:spcBef>
                <a:spcPts val="30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AS may reach out for assistance on certain audit requests, including asset inventory.  Please respond timely to requests or direct to appropriate department contact.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9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Financial Statements</a:t>
            </a:r>
            <a:endParaRPr sz="3000"/>
          </a:p>
        </p:txBody>
      </p:sp>
      <p:sp>
        <p:nvSpPr>
          <p:cNvPr id="526" name="Google Shape;526;p93"/>
          <p:cNvSpPr txBox="1">
            <a:spLocks noGrp="1"/>
          </p:cNvSpPr>
          <p:nvPr>
            <p:ph type="body" idx="1"/>
          </p:nvPr>
        </p:nvSpPr>
        <p:spPr>
          <a:xfrm>
            <a:off x="461325" y="1095550"/>
            <a:ext cx="8545500" cy="868200"/>
          </a:xfrm>
          <a:prstGeom prst="rect">
            <a:avLst/>
          </a:prstGeom>
        </p:spPr>
        <p:txBody>
          <a:bodyPr spcFirstLastPara="1" wrap="square" lIns="34275" tIns="34275" rIns="68575" bIns="34275" anchor="t" anchorCtr="0">
            <a:noAutofit/>
          </a:bodyPr>
          <a:lstStyle/>
          <a:p>
            <a:pPr marL="254000" lvl="0" indent="-247650" algn="l" rtl="0">
              <a:lnSpc>
                <a:spcPct val="100000"/>
              </a:lnSpc>
              <a:spcBef>
                <a:spcPts val="0"/>
              </a:spcBef>
              <a:spcAft>
                <a:spcPts val="0"/>
              </a:spcAft>
              <a:buClr>
                <a:srgbClr val="7F5111"/>
              </a:buClr>
              <a:buSzPts val="2100"/>
              <a:buFont typeface="Source Sans Pro"/>
              <a:buChar char="•"/>
            </a:pPr>
            <a:r>
              <a:rPr lang="en" sz="2100">
                <a:solidFill>
                  <a:srgbClr val="7F5111"/>
                </a:solidFill>
              </a:rPr>
              <a:t>Audited Financial Statements can be obtained from the Accounting Services </a:t>
            </a:r>
            <a:r>
              <a:rPr lang="en" sz="2100" u="sng">
                <a:solidFill>
                  <a:srgbClr val="1155CC"/>
                </a:solidFill>
                <a:hlinkClick r:id="rId3">
                  <a:extLst>
                    <a:ext uri="{A12FA001-AC4F-418D-AE19-62706E023703}">
                      <ahyp:hlinkClr xmlns:ahyp="http://schemas.microsoft.com/office/drawing/2018/hyperlinkcolor" val="tx"/>
                    </a:ext>
                  </a:extLst>
                </a:hlinkClick>
              </a:rPr>
              <a:t>website</a:t>
            </a:r>
            <a:r>
              <a:rPr lang="en" sz="2100">
                <a:solidFill>
                  <a:srgbClr val="7F5111"/>
                </a:solidFill>
              </a:rPr>
              <a:t>.</a:t>
            </a:r>
            <a:endParaRPr sz="2100">
              <a:solidFill>
                <a:srgbClr val="7F5111"/>
              </a:solidFill>
            </a:endParaRPr>
          </a:p>
          <a:p>
            <a:pPr marL="0" lvl="0" indent="0" algn="l" rtl="0">
              <a:spcBef>
                <a:spcPts val="800"/>
              </a:spcBef>
              <a:spcAft>
                <a:spcPts val="0"/>
              </a:spcAft>
              <a:buNone/>
            </a:pPr>
            <a:endParaRPr/>
          </a:p>
        </p:txBody>
      </p:sp>
      <p:pic>
        <p:nvPicPr>
          <p:cNvPr id="527" name="Google Shape;527;p93"/>
          <p:cNvPicPr preferRelativeResize="0"/>
          <p:nvPr/>
        </p:nvPicPr>
        <p:blipFill rotWithShape="1">
          <a:blip r:embed="rId4">
            <a:alphaModFix/>
          </a:blip>
          <a:srcRect/>
          <a:stretch/>
        </p:blipFill>
        <p:spPr>
          <a:xfrm>
            <a:off x="2995574" y="1905994"/>
            <a:ext cx="3477013" cy="290036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9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i="1" u="sng"/>
              <a:t>Examples of Financial Reporting</a:t>
            </a:r>
            <a:endParaRPr sz="3000"/>
          </a:p>
        </p:txBody>
      </p:sp>
      <p:sp>
        <p:nvSpPr>
          <p:cNvPr id="533" name="Google Shape;533;p94"/>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FF0000"/>
              </a:buClr>
              <a:buSzPts val="1400"/>
              <a:buFont typeface="Source Sans Pro"/>
              <a:buChar char="●"/>
            </a:pPr>
            <a:r>
              <a:rPr lang="en">
                <a:solidFill>
                  <a:srgbClr val="FF0000"/>
                </a:solidFill>
              </a:rPr>
              <a:t>Annual Audited Financial Statements (main deliverable that drives Annual Memo deadlines- next slide)</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Including A-133 Reporting </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Annual Capital Grant Reporting to State </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Annual statistical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Annual IPEDS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Quarterly: Financial Statement (USDA compliance requirement)</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Monthly: SJTP, SOM prepares monthly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Periodic: Actuals for Board Reporting multiple times per year for reporting entities</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Bond Disclosure/Reporting</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Event Disclosure under Rule 15c2-12</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Annual Tax Compliance Certifications</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Various Ad-hoc reporting</a:t>
            </a:r>
            <a:endParaRPr/>
          </a:p>
        </p:txBody>
      </p:sp>
      <p:pic>
        <p:nvPicPr>
          <p:cNvPr id="534" name="Google Shape;534;p94"/>
          <p:cNvPicPr preferRelativeResize="0"/>
          <p:nvPr/>
        </p:nvPicPr>
        <p:blipFill rotWithShape="1">
          <a:blip r:embed="rId3">
            <a:alphaModFix/>
          </a:blip>
          <a:srcRect/>
          <a:stretch/>
        </p:blipFill>
        <p:spPr>
          <a:xfrm>
            <a:off x="7048388" y="3602578"/>
            <a:ext cx="1157288" cy="126281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Shape 538"/>
        <p:cNvGrpSpPr/>
        <p:nvPr/>
      </p:nvGrpSpPr>
      <p:grpSpPr>
        <a:xfrm>
          <a:off x="0" y="0"/>
          <a:ext cx="0" cy="0"/>
          <a:chOff x="0" y="0"/>
          <a:chExt cx="0" cy="0"/>
        </a:xfrm>
      </p:grpSpPr>
      <p:sp>
        <p:nvSpPr>
          <p:cNvPr id="539" name="Google Shape;539;p95"/>
          <p:cNvSpPr/>
          <p:nvPr/>
        </p:nvSpPr>
        <p:spPr>
          <a:xfrm>
            <a:off x="3701257" y="1263286"/>
            <a:ext cx="1657350" cy="1657350"/>
          </a:xfrm>
          <a:prstGeom prst="irregularSeal1">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Clr>
                <a:srgbClr val="7F5111"/>
              </a:buClr>
              <a:buSzPts val="1800"/>
              <a:buFont typeface="Georgia"/>
              <a:buNone/>
            </a:pPr>
            <a:endParaRPr sz="1800" b="0" i="0" u="none" strike="noStrike" cap="none">
              <a:solidFill>
                <a:srgbClr val="000000"/>
              </a:solidFill>
              <a:latin typeface="Georgia"/>
              <a:ea typeface="Georgia"/>
              <a:cs typeface="Georgia"/>
              <a:sym typeface="Georgia"/>
            </a:endParaRPr>
          </a:p>
        </p:txBody>
      </p:sp>
      <p:sp>
        <p:nvSpPr>
          <p:cNvPr id="540" name="Google Shape;540;p95"/>
          <p:cNvSpPr txBox="1"/>
          <p:nvPr/>
        </p:nvSpPr>
        <p:spPr>
          <a:xfrm>
            <a:off x="4030638" y="1865300"/>
            <a:ext cx="1082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000000"/>
              </a:buClr>
              <a:buSzPts val="1400"/>
              <a:buFont typeface="Georgia"/>
              <a:buNone/>
            </a:pPr>
            <a:r>
              <a:rPr lang="en" sz="1400" b="0" i="0" u="none" strike="noStrike" cap="none">
                <a:solidFill>
                  <a:srgbClr val="000000"/>
                </a:solidFill>
                <a:latin typeface="Georgia"/>
                <a:ea typeface="Georgia"/>
                <a:cs typeface="Georgia"/>
                <a:sym typeface="Georgia"/>
              </a:rPr>
              <a:t>Reminder!</a:t>
            </a:r>
            <a:endParaRPr sz="1800" b="0" i="0" u="none" strike="noStrike" cap="none">
              <a:solidFill>
                <a:srgbClr val="000000"/>
              </a:solidFill>
              <a:latin typeface="Georgia"/>
              <a:ea typeface="Georgia"/>
              <a:cs typeface="Georgia"/>
              <a:sym typeface="Georgia"/>
            </a:endParaRPr>
          </a:p>
        </p:txBody>
      </p:sp>
      <p:pic>
        <p:nvPicPr>
          <p:cNvPr id="541" name="Google Shape;541;p95"/>
          <p:cNvPicPr preferRelativeResize="0"/>
          <p:nvPr/>
        </p:nvPicPr>
        <p:blipFill rotWithShape="1">
          <a:blip r:embed="rId3">
            <a:alphaModFix/>
          </a:blip>
          <a:srcRect/>
          <a:stretch/>
        </p:blipFill>
        <p:spPr>
          <a:xfrm>
            <a:off x="257302" y="106960"/>
            <a:ext cx="3359819" cy="4530230"/>
          </a:xfrm>
          <a:prstGeom prst="rect">
            <a:avLst/>
          </a:prstGeom>
          <a:noFill/>
          <a:ln>
            <a:noFill/>
          </a:ln>
        </p:spPr>
      </p:pic>
      <p:pic>
        <p:nvPicPr>
          <p:cNvPr id="542" name="Google Shape;542;p95"/>
          <p:cNvPicPr preferRelativeResize="0"/>
          <p:nvPr/>
        </p:nvPicPr>
        <p:blipFill rotWithShape="1">
          <a:blip r:embed="rId4">
            <a:alphaModFix/>
          </a:blip>
          <a:srcRect/>
          <a:stretch/>
        </p:blipFill>
        <p:spPr>
          <a:xfrm>
            <a:off x="5442743" y="106960"/>
            <a:ext cx="3508373" cy="453023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3000"/>
              <a:buFont typeface="Source Sans Pro"/>
              <a:buNone/>
            </a:pPr>
            <a:r>
              <a:rPr lang="en" sz="3000"/>
              <a:t>Contact Information</a:t>
            </a:r>
            <a:endParaRPr/>
          </a:p>
        </p:txBody>
      </p:sp>
      <p:sp>
        <p:nvSpPr>
          <p:cNvPr id="548" name="Google Shape;548;p96"/>
          <p:cNvSpPr txBox="1">
            <a:spLocks noGrp="1"/>
          </p:cNvSpPr>
          <p:nvPr>
            <p:ph type="body" idx="1"/>
          </p:nvPr>
        </p:nvSpPr>
        <p:spPr>
          <a:xfrm>
            <a:off x="454350" y="1004700"/>
            <a:ext cx="8545500" cy="39432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sz="1500">
                <a:solidFill>
                  <a:srgbClr val="7F5111"/>
                </a:solidFill>
              </a:rPr>
              <a:t>Accounting Services Department </a:t>
            </a:r>
            <a:endParaRPr sz="1500">
              <a:solidFill>
                <a:srgbClr val="7F5111"/>
              </a:solidFill>
            </a:endParaRPr>
          </a:p>
          <a:p>
            <a:pPr marL="0" lvl="0" indent="0" algn="l" rtl="0">
              <a:lnSpc>
                <a:spcPct val="115000"/>
              </a:lnSpc>
              <a:spcBef>
                <a:spcPts val="0"/>
              </a:spcBef>
              <a:spcAft>
                <a:spcPts val="0"/>
              </a:spcAft>
              <a:buNone/>
            </a:pPr>
            <a:endParaRPr>
              <a:solidFill>
                <a:srgbClr val="7F5111"/>
              </a:solidFill>
            </a:endParaRPr>
          </a:p>
          <a:p>
            <a:pPr marL="254000" lvl="0" indent="-241300" algn="l" rtl="0">
              <a:lnSpc>
                <a:spcPct val="115000"/>
              </a:lnSpc>
              <a:spcBef>
                <a:spcPts val="0"/>
              </a:spcBef>
              <a:spcAft>
                <a:spcPts val="0"/>
              </a:spcAft>
              <a:buClr>
                <a:srgbClr val="7F5111"/>
              </a:buClr>
              <a:buSzPts val="1400"/>
              <a:buFont typeface="Source Sans Pro"/>
              <a:buChar char="•"/>
            </a:pPr>
            <a:r>
              <a:rPr lang="en">
                <a:solidFill>
                  <a:srgbClr val="7F5111"/>
                </a:solidFill>
              </a:rPr>
              <a:t>Kyle Beach x53714		</a:t>
            </a:r>
            <a:r>
              <a:rPr lang="en" u="sng">
                <a:solidFill>
                  <a:schemeClr val="hlink"/>
                </a:solidFill>
                <a:hlinkClick r:id="rId3"/>
              </a:rPr>
              <a:t>Beachk46@rowan.edu</a:t>
            </a:r>
            <a:endParaRPr>
              <a:solidFill>
                <a:srgbClr val="7F5111"/>
              </a:solidFill>
            </a:endParaRPr>
          </a:p>
          <a:p>
            <a:pPr marL="254000" lvl="0" indent="-241300" algn="l" rtl="0">
              <a:lnSpc>
                <a:spcPct val="115000"/>
              </a:lnSpc>
              <a:spcBef>
                <a:spcPts val="0"/>
              </a:spcBef>
              <a:spcAft>
                <a:spcPts val="0"/>
              </a:spcAft>
              <a:buClr>
                <a:srgbClr val="7F5111"/>
              </a:buClr>
              <a:buSzPts val="1400"/>
              <a:buFont typeface="Source Sans Pro"/>
              <a:buChar char="•"/>
            </a:pPr>
            <a:r>
              <a:rPr lang="en">
                <a:solidFill>
                  <a:srgbClr val="7F5111"/>
                </a:solidFill>
              </a:rPr>
              <a:t>Michael Bucciarelli x53385	</a:t>
            </a:r>
            <a:r>
              <a:rPr lang="en" u="sng">
                <a:solidFill>
                  <a:srgbClr val="1155CC"/>
                </a:solidFill>
                <a:hlinkClick r:id="rId4">
                  <a:extLst>
                    <a:ext uri="{A12FA001-AC4F-418D-AE19-62706E023703}">
                      <ahyp:hlinkClr xmlns:ahyp="http://schemas.microsoft.com/office/drawing/2018/hyperlinkcolor" val="tx"/>
                    </a:ext>
                  </a:extLst>
                </a:hlinkClick>
              </a:rPr>
              <a:t>Buccia77@rowan.edu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Diane Camaioni x53384	</a:t>
            </a:r>
            <a:r>
              <a:rPr lang="en" u="sng">
                <a:solidFill>
                  <a:srgbClr val="1155CC"/>
                </a:solidFill>
                <a:hlinkClick r:id="rId5">
                  <a:extLst>
                    <a:ext uri="{A12FA001-AC4F-418D-AE19-62706E023703}">
                      <ahyp:hlinkClr xmlns:ahyp="http://schemas.microsoft.com/office/drawing/2018/hyperlinkcolor" val="tx"/>
                    </a:ext>
                  </a:extLst>
                </a:hlinkClick>
              </a:rPr>
              <a:t>Camaioni@rowan.edu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Jason Dear x64914		</a:t>
            </a:r>
            <a:r>
              <a:rPr lang="en" u="sng">
                <a:solidFill>
                  <a:srgbClr val="1155CC"/>
                </a:solidFill>
                <a:hlinkClick r:id="rId6">
                  <a:extLst>
                    <a:ext uri="{A12FA001-AC4F-418D-AE19-62706E023703}">
                      <ahyp:hlinkClr xmlns:ahyp="http://schemas.microsoft.com/office/drawing/2018/hyperlinkcolor" val="tx"/>
                    </a:ext>
                  </a:extLst>
                </a:hlinkClick>
              </a:rPr>
              <a:t>Dearj@rowan.edu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Eileen DeFrank x64157	</a:t>
            </a:r>
            <a:r>
              <a:rPr lang="en" u="sng">
                <a:solidFill>
                  <a:srgbClr val="1155CC"/>
                </a:solidFill>
                <a:hlinkClick r:id="rId7">
                  <a:extLst>
                    <a:ext uri="{A12FA001-AC4F-418D-AE19-62706E023703}">
                      <ahyp:hlinkClr xmlns:ahyp="http://schemas.microsoft.com/office/drawing/2018/hyperlinkcolor" val="tx"/>
                    </a:ext>
                  </a:extLst>
                </a:hlinkClick>
              </a:rPr>
              <a:t>Defranke@rowan.edu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Angela DiMaggio x64112</a:t>
            </a:r>
            <a:r>
              <a:rPr lang="en">
                <a:solidFill>
                  <a:srgbClr val="44969F"/>
                </a:solidFill>
              </a:rPr>
              <a:t>	</a:t>
            </a:r>
            <a:r>
              <a:rPr lang="en" u="sng">
                <a:solidFill>
                  <a:schemeClr val="hlink"/>
                </a:solidFill>
                <a:hlinkClick r:id="rId8"/>
              </a:rPr>
              <a:t>Dimaggio@rowan.edu</a:t>
            </a:r>
            <a:endParaRPr>
              <a:solidFill>
                <a:srgbClr val="44969F"/>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Sharyn Giordano x 65498	</a:t>
            </a:r>
            <a:r>
              <a:rPr lang="en" u="sng">
                <a:solidFill>
                  <a:srgbClr val="1155CC"/>
                </a:solidFill>
                <a:hlinkClick r:id="rId9">
                  <a:extLst>
                    <a:ext uri="{A12FA001-AC4F-418D-AE19-62706E023703}">
                      <ahyp:hlinkClr xmlns:ahyp="http://schemas.microsoft.com/office/drawing/2018/hyperlinkcolor" val="tx"/>
                    </a:ext>
                  </a:extLst>
                </a:hlinkClick>
              </a:rPr>
              <a:t>Giordanosa@rowan.edu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Nikki LaBombard x64133	</a:t>
            </a:r>
            <a:r>
              <a:rPr lang="en" u="sng">
                <a:solidFill>
                  <a:srgbClr val="1155CC"/>
                </a:solidFill>
                <a:hlinkClick r:id="rId10">
                  <a:extLst>
                    <a:ext uri="{A12FA001-AC4F-418D-AE19-62706E023703}">
                      <ahyp:hlinkClr xmlns:ahyp="http://schemas.microsoft.com/office/drawing/2018/hyperlinkcolor" val="tx"/>
                    </a:ext>
                  </a:extLst>
                </a:hlinkClick>
              </a:rPr>
              <a:t>Labombard@rowan.edu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Mary Ann Nisula x64893 	</a:t>
            </a:r>
            <a:r>
              <a:rPr lang="en" u="sng">
                <a:solidFill>
                  <a:srgbClr val="1155CC"/>
                </a:solidFill>
                <a:hlinkClick r:id="rId11">
                  <a:extLst>
                    <a:ext uri="{A12FA001-AC4F-418D-AE19-62706E023703}">
                      <ahyp:hlinkClr xmlns:ahyp="http://schemas.microsoft.com/office/drawing/2018/hyperlinkcolor" val="tx"/>
                    </a:ext>
                  </a:extLst>
                </a:hlinkClick>
              </a:rPr>
              <a:t>Nisula@rowan.edu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Michelle Prus x64144		</a:t>
            </a:r>
            <a:r>
              <a:rPr lang="en" u="sng">
                <a:solidFill>
                  <a:srgbClr val="1155CC"/>
                </a:solidFill>
                <a:hlinkClick r:id="rId12">
                  <a:extLst>
                    <a:ext uri="{A12FA001-AC4F-418D-AE19-62706E023703}">
                      <ahyp:hlinkClr xmlns:ahyp="http://schemas.microsoft.com/office/drawing/2018/hyperlinkcolor" val="tx"/>
                    </a:ext>
                  </a:extLst>
                </a:hlinkClick>
              </a:rPr>
              <a:t>Prus29@rowan.edu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Tiffany Reeve x65496		</a:t>
            </a:r>
            <a:r>
              <a:rPr lang="en" u="sng">
                <a:solidFill>
                  <a:srgbClr val="1155CC"/>
                </a:solidFill>
                <a:hlinkClick r:id="rId13">
                  <a:extLst>
                    <a:ext uri="{A12FA001-AC4F-418D-AE19-62706E023703}">
                      <ahyp:hlinkClr xmlns:ahyp="http://schemas.microsoft.com/office/drawing/2018/hyperlinkcolor" val="tx"/>
                    </a:ext>
                  </a:extLst>
                </a:hlinkClick>
              </a:rPr>
              <a:t>Reevet@rowan.edu</a:t>
            </a:r>
            <a:endParaRPr>
              <a:solidFill>
                <a:srgbClr val="1155CC"/>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Ian Wrobel x64517		</a:t>
            </a:r>
            <a:r>
              <a:rPr lang="en" u="sng">
                <a:solidFill>
                  <a:srgbClr val="1155CC"/>
                </a:solidFill>
                <a:hlinkClick r:id="rId14">
                  <a:extLst>
                    <a:ext uri="{A12FA001-AC4F-418D-AE19-62706E023703}">
                      <ahyp:hlinkClr xmlns:ahyp="http://schemas.microsoft.com/office/drawing/2018/hyperlinkcolor" val="tx"/>
                    </a:ext>
                  </a:extLst>
                </a:hlinkClick>
              </a:rPr>
              <a:t>WrobelI0@rowan.edu</a:t>
            </a:r>
            <a:endParaRPr>
              <a:solidFill>
                <a:srgbClr val="1155CC"/>
              </a:solidFill>
            </a:endParaRPr>
          </a:p>
        </p:txBody>
      </p:sp>
      <p:pic>
        <p:nvPicPr>
          <p:cNvPr id="549" name="Google Shape;549;p96"/>
          <p:cNvPicPr preferRelativeResize="0"/>
          <p:nvPr/>
        </p:nvPicPr>
        <p:blipFill rotWithShape="1">
          <a:blip r:embed="rId15">
            <a:alphaModFix/>
          </a:blip>
          <a:srcRect/>
          <a:stretch/>
        </p:blipFill>
        <p:spPr>
          <a:xfrm>
            <a:off x="5655229" y="3639740"/>
            <a:ext cx="2686050" cy="127516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7"/>
          <p:cNvSpPr txBox="1">
            <a:spLocks noGrp="1"/>
          </p:cNvSpPr>
          <p:nvPr>
            <p:ph type="title"/>
          </p:nvPr>
        </p:nvSpPr>
        <p:spPr>
          <a:xfrm>
            <a:off x="2980171" y="1701675"/>
            <a:ext cx="49521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Questions?</a:t>
            </a:r>
            <a:endParaRPr/>
          </a:p>
        </p:txBody>
      </p:sp>
    </p:spTree>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4"/>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solidFill>
                  <a:srgbClr val="3B1808"/>
                </a:solidFill>
              </a:rPr>
              <a:t>Life Cycle of a Salary Contract</a:t>
            </a:r>
            <a:r>
              <a:rPr lang="en" sz="3600">
                <a:solidFill>
                  <a:srgbClr val="3B1808"/>
                </a:solidFill>
              </a:rPr>
              <a:t> </a:t>
            </a:r>
            <a:endParaRPr/>
          </a:p>
        </p:txBody>
      </p:sp>
      <p:sp>
        <p:nvSpPr>
          <p:cNvPr id="272" name="Google Shape;272;p54"/>
          <p:cNvSpPr txBox="1">
            <a:spLocks noGrp="1"/>
          </p:cNvSpPr>
          <p:nvPr>
            <p:ph type="body" idx="1"/>
          </p:nvPr>
        </p:nvSpPr>
        <p:spPr>
          <a:xfrm>
            <a:off x="207175" y="969075"/>
            <a:ext cx="8936700" cy="4174500"/>
          </a:xfrm>
          <a:prstGeom prst="rect">
            <a:avLst/>
          </a:prstGeom>
          <a:noFill/>
          <a:ln>
            <a:noFill/>
          </a:ln>
        </p:spPr>
        <p:txBody>
          <a:bodyPr spcFirstLastPara="1" wrap="square" lIns="34275" tIns="34275" rIns="68575" bIns="34275" anchor="t" anchorCtr="0">
            <a:noAutofit/>
          </a:bodyPr>
          <a:lstStyle/>
          <a:p>
            <a:pPr marL="342900" lvl="0" indent="0" algn="l" rtl="0">
              <a:lnSpc>
                <a:spcPct val="150000"/>
              </a:lnSpc>
              <a:spcBef>
                <a:spcPts val="0"/>
              </a:spcBef>
              <a:spcAft>
                <a:spcPts val="0"/>
              </a:spcAft>
              <a:buNone/>
            </a:pPr>
            <a:endParaRPr sz="1200">
              <a:solidFill>
                <a:srgbClr val="441809"/>
              </a:solidFill>
            </a:endParaRPr>
          </a:p>
          <a:p>
            <a:pPr marL="0" lvl="0" indent="0" algn="l" rtl="0">
              <a:lnSpc>
                <a:spcPct val="150000"/>
              </a:lnSpc>
              <a:spcBef>
                <a:spcPts val="0"/>
              </a:spcBef>
              <a:spcAft>
                <a:spcPts val="0"/>
              </a:spcAft>
              <a:buNone/>
            </a:pPr>
            <a:endParaRPr sz="1200">
              <a:solidFill>
                <a:srgbClr val="441809"/>
              </a:solidFill>
            </a:endParaRPr>
          </a:p>
          <a:p>
            <a:pPr marL="0" lvl="0" indent="0" algn="l" rtl="0">
              <a:lnSpc>
                <a:spcPct val="150000"/>
              </a:lnSpc>
              <a:spcBef>
                <a:spcPts val="0"/>
              </a:spcBef>
              <a:spcAft>
                <a:spcPts val="0"/>
              </a:spcAft>
              <a:buNone/>
            </a:pPr>
            <a:br>
              <a:rPr lang="en" sz="1200">
                <a:solidFill>
                  <a:srgbClr val="4C2106"/>
                </a:solidFill>
              </a:rPr>
            </a:b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pic>
        <p:nvPicPr>
          <p:cNvPr id="273" name="Google Shape;273;p54"/>
          <p:cNvPicPr preferRelativeResize="0"/>
          <p:nvPr/>
        </p:nvPicPr>
        <p:blipFill>
          <a:blip r:embed="rId3">
            <a:alphaModFix/>
          </a:blip>
          <a:stretch>
            <a:fillRect/>
          </a:stretch>
        </p:blipFill>
        <p:spPr>
          <a:xfrm>
            <a:off x="1539525" y="1147700"/>
            <a:ext cx="6064951" cy="3817250"/>
          </a:xfrm>
          <a:prstGeom prst="rect">
            <a:avLst/>
          </a:prstGeom>
          <a:noFill/>
          <a:ln>
            <a:noFill/>
          </a:ln>
        </p:spPr>
      </p:pic>
      <p:sp>
        <p:nvSpPr>
          <p:cNvPr id="274" name="Google Shape;274;p54"/>
          <p:cNvSpPr txBox="1"/>
          <p:nvPr/>
        </p:nvSpPr>
        <p:spPr>
          <a:xfrm>
            <a:off x="5583775" y="4235000"/>
            <a:ext cx="3560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Source Sans Pro"/>
                <a:ea typeface="Source Sans Pro"/>
                <a:cs typeface="Source Sans Pro"/>
                <a:sym typeface="Source Sans Pro"/>
              </a:rPr>
              <a:t>*Fiscal Year End Budget Availability (Payroll 14)</a:t>
            </a:r>
            <a:endParaRPr sz="1300">
              <a:solidFill>
                <a:schemeClr val="dk1"/>
              </a:solidFill>
              <a:latin typeface="Source Sans Pro"/>
              <a:ea typeface="Source Sans Pro"/>
              <a:cs typeface="Source Sans Pro"/>
              <a:sym typeface="Source Sans Pro"/>
            </a:endParaRPr>
          </a:p>
        </p:txBody>
      </p:sp>
    </p:spTree>
  </p:cSld>
  <p:clrMapOvr>
    <a:masterClrMapping/>
  </p:clrMapOvr>
  <p:transition spd="med">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5"/>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Finalize FY 23 Operating Budgets (Non-Rollover)</a:t>
            </a:r>
            <a:endParaRPr sz="3000"/>
          </a:p>
        </p:txBody>
      </p:sp>
      <p:sp>
        <p:nvSpPr>
          <p:cNvPr id="280" name="Google Shape;280;p55"/>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50000"/>
              </a:lnSpc>
              <a:spcBef>
                <a:spcPts val="800"/>
              </a:spcBef>
              <a:spcAft>
                <a:spcPts val="0"/>
              </a:spcAft>
              <a:buSzPts val="1800"/>
              <a:buChar char="●"/>
            </a:pPr>
            <a:r>
              <a:rPr lang="en" sz="1800"/>
              <a:t>Clean up account 	</a:t>
            </a:r>
            <a:endParaRPr sz="1800"/>
          </a:p>
          <a:p>
            <a:pPr marL="914400" lvl="1" indent="-342900" algn="l" rtl="0">
              <a:lnSpc>
                <a:spcPct val="150000"/>
              </a:lnSpc>
              <a:spcBef>
                <a:spcPts val="0"/>
              </a:spcBef>
              <a:spcAft>
                <a:spcPts val="0"/>
              </a:spcAft>
              <a:buSzPts val="1800"/>
              <a:buChar char="○"/>
            </a:pPr>
            <a:r>
              <a:rPr lang="en" sz="1800"/>
              <a:t>Start the new fiscal year fresh </a:t>
            </a:r>
            <a:endParaRPr sz="1800"/>
          </a:p>
          <a:p>
            <a:pPr marL="457200" lvl="0" indent="-342900" algn="l" rtl="0">
              <a:lnSpc>
                <a:spcPct val="150000"/>
              </a:lnSpc>
              <a:spcBef>
                <a:spcPts val="0"/>
              </a:spcBef>
              <a:spcAft>
                <a:spcPts val="0"/>
              </a:spcAft>
              <a:buSzPts val="1800"/>
              <a:buChar char="●"/>
            </a:pPr>
            <a:r>
              <a:rPr lang="en" sz="1800"/>
              <a:t>For closing purchase orders - refer to slide 16 </a:t>
            </a:r>
            <a:endParaRPr sz="1800"/>
          </a:p>
          <a:p>
            <a:pPr marL="457200" lvl="0" indent="-342900" algn="l" rtl="0">
              <a:lnSpc>
                <a:spcPct val="150000"/>
              </a:lnSpc>
              <a:spcBef>
                <a:spcPts val="0"/>
              </a:spcBef>
              <a:spcAft>
                <a:spcPts val="0"/>
              </a:spcAft>
              <a:buSzPts val="1800"/>
              <a:buChar char="●"/>
            </a:pPr>
            <a:r>
              <a:rPr lang="en" sz="1800"/>
              <a:t>For closing travel – refer to slides 26-27</a:t>
            </a:r>
            <a:endParaRPr sz="1800"/>
          </a:p>
          <a:p>
            <a:pPr marL="457200" lvl="0" indent="-342900" algn="l" rtl="0">
              <a:lnSpc>
                <a:spcPct val="150000"/>
              </a:lnSpc>
              <a:spcBef>
                <a:spcPts val="0"/>
              </a:spcBef>
              <a:spcAft>
                <a:spcPts val="0"/>
              </a:spcAft>
              <a:buSzPts val="1800"/>
              <a:buChar char="●"/>
            </a:pPr>
            <a:r>
              <a:rPr lang="en" sz="1800"/>
              <a:t>Purchase Orders roll, but </a:t>
            </a:r>
            <a:r>
              <a:rPr lang="en" sz="1800" b="1">
                <a:solidFill>
                  <a:srgbClr val="FF0000"/>
                </a:solidFill>
              </a:rPr>
              <a:t>NOT</a:t>
            </a:r>
            <a:r>
              <a:rPr lang="en" sz="1800"/>
              <a:t> the funds in operating accounts!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Finalize FY 23 Operating Budgets (Non-Rollover)</a:t>
            </a:r>
            <a:endParaRPr sz="3000"/>
          </a:p>
        </p:txBody>
      </p:sp>
      <p:sp>
        <p:nvSpPr>
          <p:cNvPr id="286" name="Google Shape;286;p56"/>
          <p:cNvSpPr txBox="1">
            <a:spLocks noGrp="1"/>
          </p:cNvSpPr>
          <p:nvPr>
            <p:ph type="body" idx="1"/>
          </p:nvPr>
        </p:nvSpPr>
        <p:spPr>
          <a:xfrm>
            <a:off x="299250" y="1179425"/>
            <a:ext cx="8545500" cy="504900"/>
          </a:xfrm>
          <a:prstGeom prst="rect">
            <a:avLst/>
          </a:prstGeom>
        </p:spPr>
        <p:txBody>
          <a:bodyPr spcFirstLastPara="1" wrap="square" lIns="34275" tIns="34275" rIns="68575" bIns="34275" anchor="t" anchorCtr="0">
            <a:noAutofit/>
          </a:bodyPr>
          <a:lstStyle/>
          <a:p>
            <a:pPr marL="457200" lvl="0" indent="-342900" algn="l" rtl="0">
              <a:spcBef>
                <a:spcPts val="800"/>
              </a:spcBef>
              <a:spcAft>
                <a:spcPts val="0"/>
              </a:spcAft>
              <a:buSzPts val="1800"/>
              <a:buChar char="●"/>
            </a:pPr>
            <a:r>
              <a:rPr lang="en" sz="1800"/>
              <a:t>Ensure adequate budget availability for central charges (non encumbered expenses) </a:t>
            </a:r>
            <a:endParaRPr sz="1800"/>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a:t>			</a:t>
            </a:r>
            <a:endParaRPr/>
          </a:p>
        </p:txBody>
      </p:sp>
      <p:sp>
        <p:nvSpPr>
          <p:cNvPr id="287" name="Google Shape;287;p56"/>
          <p:cNvSpPr txBox="1"/>
          <p:nvPr/>
        </p:nvSpPr>
        <p:spPr>
          <a:xfrm>
            <a:off x="684850" y="2171925"/>
            <a:ext cx="3277500" cy="20550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80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Purchasing Card (BOA) </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Amazon</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Telephone</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Duplicating</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Copier </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Catering </a:t>
            </a:r>
            <a:r>
              <a:rPr lang="en">
                <a:solidFill>
                  <a:schemeClr val="dk1"/>
                </a:solidFill>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
        <p:nvSpPr>
          <p:cNvPr id="288" name="Google Shape;288;p56"/>
          <p:cNvSpPr txBox="1"/>
          <p:nvPr/>
        </p:nvSpPr>
        <p:spPr>
          <a:xfrm>
            <a:off x="4535500" y="2131475"/>
            <a:ext cx="34104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Stationary </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Office Depot</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Bookstore</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Gasoline</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Housekeeping Supplies </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FY 24 Operating vs Carry Forward Budgets </a:t>
            </a:r>
            <a:endParaRPr sz="3000"/>
          </a:p>
        </p:txBody>
      </p:sp>
      <p:sp>
        <p:nvSpPr>
          <p:cNvPr id="294" name="Google Shape;294;p57"/>
          <p:cNvSpPr txBox="1">
            <a:spLocks noGrp="1"/>
          </p:cNvSpPr>
          <p:nvPr>
            <p:ph type="body" idx="1"/>
          </p:nvPr>
        </p:nvSpPr>
        <p:spPr>
          <a:xfrm>
            <a:off x="510250" y="1088575"/>
            <a:ext cx="8545500" cy="3803400"/>
          </a:xfrm>
          <a:prstGeom prst="rect">
            <a:avLst/>
          </a:prstGeom>
        </p:spPr>
        <p:txBody>
          <a:bodyPr spcFirstLastPara="1" wrap="square" lIns="34275" tIns="34275" rIns="68575" bIns="34275" anchor="t" anchorCtr="0">
            <a:noAutofit/>
          </a:bodyPr>
          <a:lstStyle/>
          <a:p>
            <a:pPr marL="457200" lvl="0" indent="-342900" algn="l" rtl="0">
              <a:lnSpc>
                <a:spcPct val="115000"/>
              </a:lnSpc>
              <a:spcBef>
                <a:spcPts val="800"/>
              </a:spcBef>
              <a:spcAft>
                <a:spcPts val="0"/>
              </a:spcAft>
              <a:buSzPts val="1800"/>
              <a:buChar char="●"/>
            </a:pPr>
            <a:r>
              <a:rPr lang="en" sz="1800"/>
              <a:t>Operating Budgets = Non Rollover </a:t>
            </a:r>
            <a:endParaRPr sz="1800"/>
          </a:p>
          <a:p>
            <a:pPr marL="914400" lvl="1" indent="-342900" algn="l" rtl="0">
              <a:lnSpc>
                <a:spcPct val="115000"/>
              </a:lnSpc>
              <a:spcBef>
                <a:spcPts val="0"/>
              </a:spcBef>
              <a:spcAft>
                <a:spcPts val="0"/>
              </a:spcAft>
              <a:buSzPts val="1800"/>
              <a:buChar char="○"/>
            </a:pPr>
            <a:r>
              <a:rPr lang="en" sz="1800"/>
              <a:t>Funds include: 10110, 10200, 10112, 11050, 10400, 30010, 30015, 30040, 30050, 30200 </a:t>
            </a:r>
            <a:endParaRPr sz="1800"/>
          </a:p>
          <a:p>
            <a:pPr marL="1371600" lvl="2" indent="-342900" algn="l" rtl="0">
              <a:lnSpc>
                <a:spcPct val="115000"/>
              </a:lnSpc>
              <a:spcBef>
                <a:spcPts val="0"/>
              </a:spcBef>
              <a:spcAft>
                <a:spcPts val="0"/>
              </a:spcAft>
              <a:buSzPts val="1800"/>
              <a:buChar char="■"/>
            </a:pPr>
            <a:r>
              <a:rPr lang="en" sz="1800"/>
              <a:t>Budgets available starting July 1st </a:t>
            </a:r>
            <a:endParaRPr sz="1800"/>
          </a:p>
          <a:p>
            <a:pPr marL="457200" lvl="0" indent="0" algn="l" rtl="0">
              <a:lnSpc>
                <a:spcPct val="115000"/>
              </a:lnSpc>
              <a:spcBef>
                <a:spcPts val="800"/>
              </a:spcBef>
              <a:spcAft>
                <a:spcPts val="0"/>
              </a:spcAft>
              <a:buNone/>
            </a:pPr>
            <a:endParaRPr sz="1800"/>
          </a:p>
          <a:p>
            <a:pPr marL="457200" lvl="0" indent="-342900" algn="l" rtl="0">
              <a:lnSpc>
                <a:spcPct val="115000"/>
              </a:lnSpc>
              <a:spcBef>
                <a:spcPts val="800"/>
              </a:spcBef>
              <a:spcAft>
                <a:spcPts val="0"/>
              </a:spcAft>
              <a:buSzPts val="1800"/>
              <a:buChar char="●"/>
            </a:pPr>
            <a:r>
              <a:rPr lang="en" sz="1800"/>
              <a:t>Carry Forward Budgets = Rollover </a:t>
            </a:r>
            <a:endParaRPr sz="1800"/>
          </a:p>
          <a:p>
            <a:pPr marL="914400" lvl="1" indent="-342900" algn="l" rtl="0">
              <a:lnSpc>
                <a:spcPct val="115000"/>
              </a:lnSpc>
              <a:spcBef>
                <a:spcPts val="0"/>
              </a:spcBef>
              <a:spcAft>
                <a:spcPts val="0"/>
              </a:spcAft>
              <a:buSzPts val="1800"/>
              <a:buChar char="○"/>
            </a:pPr>
            <a:r>
              <a:rPr lang="en" sz="1800"/>
              <a:t>Start Up Funds: 11099 </a:t>
            </a:r>
            <a:endParaRPr sz="1800"/>
          </a:p>
          <a:p>
            <a:pPr marL="914400" lvl="1" indent="-342900" algn="l" rtl="0">
              <a:lnSpc>
                <a:spcPct val="115000"/>
              </a:lnSpc>
              <a:spcBef>
                <a:spcPts val="0"/>
              </a:spcBef>
              <a:spcAft>
                <a:spcPts val="0"/>
              </a:spcAft>
              <a:buSzPts val="1800"/>
              <a:buChar char="○"/>
            </a:pPr>
            <a:r>
              <a:rPr lang="en" sz="1800"/>
              <a:t>CHRI: 16800, 16801</a:t>
            </a:r>
            <a:endParaRPr sz="1800"/>
          </a:p>
          <a:p>
            <a:pPr marL="914400" lvl="1" indent="-342900" algn="l" rtl="0">
              <a:lnSpc>
                <a:spcPct val="115000"/>
              </a:lnSpc>
              <a:spcBef>
                <a:spcPts val="0"/>
              </a:spcBef>
              <a:spcAft>
                <a:spcPts val="0"/>
              </a:spcAft>
              <a:buSzPts val="1800"/>
              <a:buChar char="○"/>
            </a:pPr>
            <a:r>
              <a:rPr lang="en" sz="1800"/>
              <a:t>Student Clubs: 30044 </a:t>
            </a:r>
            <a:endParaRPr sz="1800"/>
          </a:p>
          <a:p>
            <a:pPr marL="1371600" lvl="2" indent="-342900" algn="l" rtl="0">
              <a:lnSpc>
                <a:spcPct val="115000"/>
              </a:lnSpc>
              <a:spcBef>
                <a:spcPts val="0"/>
              </a:spcBef>
              <a:spcAft>
                <a:spcPts val="0"/>
              </a:spcAft>
              <a:buSzPts val="1800"/>
              <a:buChar char="■"/>
            </a:pPr>
            <a:r>
              <a:rPr lang="en" sz="1800"/>
              <a:t>Budgets will be available after FY 23 closes and the reconciliation process is complete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title"/>
          </p:nvPr>
        </p:nvSpPr>
        <p:spPr>
          <a:xfrm>
            <a:off x="510240" y="2238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FY 24 Operating Budgets vs Carry Forward Budgets </a:t>
            </a:r>
            <a:endParaRPr sz="3000"/>
          </a:p>
        </p:txBody>
      </p:sp>
      <p:sp>
        <p:nvSpPr>
          <p:cNvPr id="300" name="Google Shape;300;p58"/>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15000"/>
              </a:lnSpc>
              <a:spcBef>
                <a:spcPts val="800"/>
              </a:spcBef>
              <a:spcAft>
                <a:spcPts val="0"/>
              </a:spcAft>
              <a:buSzPts val="1800"/>
              <a:buChar char="●"/>
            </a:pPr>
            <a:r>
              <a:rPr lang="en" sz="1800"/>
              <a:t>Carry Forward Budgets = Rollover </a:t>
            </a:r>
            <a:endParaRPr sz="1800"/>
          </a:p>
          <a:p>
            <a:pPr marL="914400" lvl="1" indent="-342900" algn="l" rtl="0">
              <a:lnSpc>
                <a:spcPct val="115000"/>
              </a:lnSpc>
              <a:spcBef>
                <a:spcPts val="0"/>
              </a:spcBef>
              <a:spcAft>
                <a:spcPts val="0"/>
              </a:spcAft>
              <a:buSzPts val="1800"/>
              <a:buChar char="○"/>
            </a:pPr>
            <a:r>
              <a:rPr lang="en" sz="1800"/>
              <a:t>Special Program Budgets </a:t>
            </a:r>
            <a:endParaRPr sz="1800"/>
          </a:p>
          <a:p>
            <a:pPr marL="1371600" lvl="2" indent="-342900" algn="l" rtl="0">
              <a:lnSpc>
                <a:spcPct val="115000"/>
              </a:lnSpc>
              <a:spcBef>
                <a:spcPts val="0"/>
              </a:spcBef>
              <a:spcAft>
                <a:spcPts val="0"/>
              </a:spcAft>
              <a:buSzPts val="1800"/>
              <a:buChar char="■"/>
            </a:pPr>
            <a:r>
              <a:rPr lang="en" sz="1800"/>
              <a:t>Will follow annual process </a:t>
            </a:r>
            <a:endParaRPr sz="1800"/>
          </a:p>
          <a:p>
            <a:pPr marL="914400" lvl="1" indent="-342900" algn="l" rtl="0">
              <a:lnSpc>
                <a:spcPct val="115000"/>
              </a:lnSpc>
              <a:spcBef>
                <a:spcPts val="0"/>
              </a:spcBef>
              <a:spcAft>
                <a:spcPts val="0"/>
              </a:spcAft>
              <a:buSzPts val="1800"/>
              <a:buChar char="○"/>
            </a:pPr>
            <a:r>
              <a:rPr lang="en" sz="1800"/>
              <a:t>Budget Form Submission exceptions </a:t>
            </a:r>
            <a:endParaRPr sz="1800"/>
          </a:p>
          <a:p>
            <a:pPr marL="1371600" lvl="2" indent="-342900" algn="l" rtl="0">
              <a:lnSpc>
                <a:spcPct val="115000"/>
              </a:lnSpc>
              <a:spcBef>
                <a:spcPts val="0"/>
              </a:spcBef>
              <a:spcAft>
                <a:spcPts val="0"/>
              </a:spcAft>
              <a:buSzPts val="1800"/>
              <a:buChar char="■"/>
            </a:pPr>
            <a:r>
              <a:rPr lang="en" sz="1800"/>
              <a:t>Start Up Funds: 11099 </a:t>
            </a:r>
            <a:endParaRPr sz="1800"/>
          </a:p>
          <a:p>
            <a:pPr marL="1371600" lvl="2" indent="-342900" algn="l" rtl="0">
              <a:lnSpc>
                <a:spcPct val="115000"/>
              </a:lnSpc>
              <a:spcBef>
                <a:spcPts val="0"/>
              </a:spcBef>
              <a:spcAft>
                <a:spcPts val="0"/>
              </a:spcAft>
              <a:buSzPts val="1800"/>
              <a:buChar char="■"/>
            </a:pPr>
            <a:r>
              <a:rPr lang="en" sz="1800"/>
              <a:t>CHRI: 16800, 16801</a:t>
            </a:r>
            <a:endParaRPr sz="1800"/>
          </a:p>
          <a:p>
            <a:pPr marL="1371600" lvl="2" indent="-342900" algn="l" rtl="0">
              <a:lnSpc>
                <a:spcPct val="115000"/>
              </a:lnSpc>
              <a:spcBef>
                <a:spcPts val="0"/>
              </a:spcBef>
              <a:spcAft>
                <a:spcPts val="0"/>
              </a:spcAft>
              <a:buSzPts val="1800"/>
              <a:buChar char="■"/>
            </a:pPr>
            <a:r>
              <a:rPr lang="en" sz="1800"/>
              <a:t>Student Clubs: 30044 </a:t>
            </a:r>
            <a:endParaRPr sz="1800"/>
          </a:p>
          <a:p>
            <a:pPr marL="1828800" lvl="3" indent="-342900" algn="l" rtl="0">
              <a:lnSpc>
                <a:spcPct val="115000"/>
              </a:lnSpc>
              <a:spcBef>
                <a:spcPts val="0"/>
              </a:spcBef>
              <a:spcAft>
                <a:spcPts val="0"/>
              </a:spcAft>
              <a:buSzPts val="1800"/>
              <a:buChar char="●"/>
            </a:pPr>
            <a:r>
              <a:rPr lang="en" sz="1800"/>
              <a:t>Budgets will be available after FY 23 closes and the reconciliation process is complete</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wan Theme">
  <a:themeElements>
    <a:clrScheme name="Rowan Color Theme 3">
      <a:dk1>
        <a:srgbClr val="59280F"/>
      </a:dk1>
      <a:lt1>
        <a:srgbClr val="F1F2E3"/>
      </a:lt1>
      <a:dk2>
        <a:srgbClr val="59280F"/>
      </a:dk2>
      <a:lt2>
        <a:srgbClr val="F2E6C4"/>
      </a:lt2>
      <a:accent1>
        <a:srgbClr val="FFBF21"/>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4717</Words>
  <Application>Microsoft Office PowerPoint</Application>
  <PresentationFormat>On-screen Show (16:9)</PresentationFormat>
  <Paragraphs>471</Paragraphs>
  <Slides>48</Slides>
  <Notes>48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48</vt:i4>
      </vt:variant>
    </vt:vector>
  </HeadingPairs>
  <TitlesOfParts>
    <vt:vector size="58" baseType="lpstr">
      <vt:lpstr>Source Sans Pro</vt:lpstr>
      <vt:lpstr>Source Sans Pro SemiBold</vt:lpstr>
      <vt:lpstr>Calibri</vt:lpstr>
      <vt:lpstr>Georgia</vt:lpstr>
      <vt:lpstr>Trebuchet MS</vt:lpstr>
      <vt:lpstr>Arial</vt:lpstr>
      <vt:lpstr>Simple Light</vt:lpstr>
      <vt:lpstr>Rowan Theme</vt:lpstr>
      <vt:lpstr>rowan_presentation_template_one</vt:lpstr>
      <vt:lpstr>1_rowan_presentation_template_one</vt:lpstr>
      <vt:lpstr>Fiscal Year-End Prep</vt:lpstr>
      <vt:lpstr>Agenda</vt:lpstr>
      <vt:lpstr>PowerPoint Presentation</vt:lpstr>
      <vt:lpstr>Budget</vt:lpstr>
      <vt:lpstr>Life Cycle of a Salary Contract </vt:lpstr>
      <vt:lpstr>Finalize FY 23 Operating Budgets (Non-Rollover)</vt:lpstr>
      <vt:lpstr>Finalize FY 23 Operating Budgets (Non-Rollover)</vt:lpstr>
      <vt:lpstr>FY 24 Operating vs Carry Forward Budgets </vt:lpstr>
      <vt:lpstr>FY 24 Operating Budgets vs Carry Forward Budgets </vt:lpstr>
      <vt:lpstr>Contact Information </vt:lpstr>
      <vt:lpstr>Procurement </vt:lpstr>
      <vt:lpstr>New Vendor, Vendor Reactivation Requests, Contracts</vt:lpstr>
      <vt:lpstr>Requisitions</vt:lpstr>
      <vt:lpstr>Requisitions (continued)</vt:lpstr>
      <vt:lpstr>Receiving</vt:lpstr>
      <vt:lpstr>Existing Purchase Orders: Change Orders</vt:lpstr>
      <vt:lpstr>Existing Purchase Orders: Closeouts</vt:lpstr>
      <vt:lpstr>Amazon</vt:lpstr>
      <vt:lpstr>Purchasing Cards</vt:lpstr>
      <vt:lpstr>Contact Information </vt:lpstr>
      <vt:lpstr>Accounts Payable </vt:lpstr>
      <vt:lpstr>Invoices Paid Against a Purchase Order </vt:lpstr>
      <vt:lpstr>Non-PO Payment Requests  </vt:lpstr>
      <vt:lpstr>Proof of Payment Example</vt:lpstr>
      <vt:lpstr>Proof of Payment Example </vt:lpstr>
      <vt:lpstr>Employee Travel  </vt:lpstr>
      <vt:lpstr>Concur Travel Encumbrances - For Employees</vt:lpstr>
      <vt:lpstr>Student Travel  </vt:lpstr>
      <vt:lpstr>Payment Verification </vt:lpstr>
      <vt:lpstr>Contact Information </vt:lpstr>
      <vt:lpstr>Accounting Services </vt:lpstr>
      <vt:lpstr>Accounting Services (AS)…</vt:lpstr>
      <vt:lpstr>FinSecurity </vt:lpstr>
      <vt:lpstr>Departmental Queue Approvals</vt:lpstr>
      <vt:lpstr>Banner Finance FYE Process Update (Roll)</vt:lpstr>
      <vt:lpstr>Fixed Assets/Equipment</vt:lpstr>
      <vt:lpstr>Equipment Disposals</vt:lpstr>
      <vt:lpstr>Journal Entry Examples</vt:lpstr>
      <vt:lpstr>DCAs (Departmental Charge Authorizations)</vt:lpstr>
      <vt:lpstr>DCAs (continued)</vt:lpstr>
      <vt:lpstr>DCAs (continued)</vt:lpstr>
      <vt:lpstr>Accruals &amp; Prepaid Entries</vt:lpstr>
      <vt:lpstr>Annual Audited Financial Statements….</vt:lpstr>
      <vt:lpstr>Financial Statements</vt:lpstr>
      <vt:lpstr>Examples of Financial Reporting</vt:lpstr>
      <vt:lpstr>PowerPoint Presentation</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Year-End Prep</dc:title>
  <dc:creator>Peoples, Joselyn Marie</dc:creator>
  <cp:lastModifiedBy>Peoples, Joselyn Marie</cp:lastModifiedBy>
  <cp:revision>3</cp:revision>
  <dcterms:modified xsi:type="dcterms:W3CDTF">2023-05-04T14:01:24Z</dcterms:modified>
</cp:coreProperties>
</file>