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8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4B7903-8A12-4F08-9AC5-1F6FA3039B0E}">
  <a:tblStyle styleId="{A04B7903-8A12-4F08-9AC5-1F6FA3039B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6357" autoAdjust="0"/>
  </p:normalViewPr>
  <p:slideViewPr>
    <p:cSldViewPr snapToGrid="0">
      <p:cViewPr>
        <p:scale>
          <a:sx n="130" d="100"/>
          <a:sy n="130" d="100"/>
        </p:scale>
        <p:origin x="738" y="4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888d7a9a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888d7a9a5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2888d7a9a5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bb3992ced5_4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bb3992ced5_4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bb3992ced5_4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bb3992ced5_4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231c7755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8231c7755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e00efdfe88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e00efdfe8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e00efdfe8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e00efdfe8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1e00efdfe8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519a8f5e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6519a8f5e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519a8f5e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519a8f5e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6519a8f5e7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6519a8f5e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519a8f5e7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519a8f5e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6519a8f5e7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6519a8f5e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888d7a9a5_1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22888d7a9a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6519a8f5e7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6519a8f5e7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6519a8f5e7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6519a8f5e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6519a8f5e7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6519a8f5e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6519a8f5e7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6519a8f5e7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82347fe0c1_0_1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82347fe0c1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2347fe0c1_0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82347fe0c1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231c7755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231c7755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ef92c972ba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ef92c972b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b34496aa9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b34496aa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00efdfe8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00efdfe88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e00efdfe8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c224d923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c224d9232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bc224d923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2347fe0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82347fe0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2347fe0c1_0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82347fe0c1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2347fe0c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82347fe0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82347fe0c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82347fe0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2347fe0c1_0_1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82347fe0c1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ba8cd57d2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ba8cd57d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2347fe0c1_0_1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82347fe0c1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2347fe0c1_0_1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2347fe0c1_0_1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82347fe0c1_0_1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82347fe0c1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2347fe0c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2347fe0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a1fd18f15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a1fd18f15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82347fe0c1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82347fe0c1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82347fe0c1_0_9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82347fe0c1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82347fe0c1_0_1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82347fe0c1_0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2347fe0c1_0_1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2347fe0c1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82347fe0c1_0_1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82347fe0c1_0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e00efdfe88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1e00efdfe88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e00efdfe88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e00efdfe88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1e00efdfe88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ba4313017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ba4313017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a4313017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ba4313017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b7cec277c5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b7cec277c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2347fe0c1_0_1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82347fe0c1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82347fe0c1_0_1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82347fe0c1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82347fe0c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82347fe0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2347fe0c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82347fe0c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ba4313017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ba431301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ba4313017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ba4313017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82347fe0c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82347fe0c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ba43130178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ba4313017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bae8f8a269_1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bae8f8a269_1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ba43130178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ba4313017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bae8f8a269_1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bae8f8a269_1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bb3992ced5_7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bb3992ced5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b7cec277c5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b7cec277c5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b7cec277c5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b7cec277c5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82347fe0c1_0_1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82347fe0c1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3a1fd18f15_8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3a1fd18f15_8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82347fe0c1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82347fe0c1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g282347fe0c1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82347fe0c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82347fe0c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82347fe0c1_0_1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82347fe0c1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82347fe0c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82347fe0c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82347fe0c1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82347fe0c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82347fe0c1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82347fe0c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231c775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8231c775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b6698d4ca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bb6698d4c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bb6698d4c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bb6698d4c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bb6698d4ca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bb6698d4c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bb6698d4ca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bb6698d4ca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bb6698d4ca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bb6698d4ca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bb6698d4ca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bb6698d4ca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bb6698d4ca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bb6698d4ca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bb6698d4ca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bb6698d4ca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bb6698d4ca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bb6698d4ca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bb6698d4ca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bb6698d4ca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b3992ced5_4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bb3992ced5_4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bb6698d4ca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bb6698d4ca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82347fe0c1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g282347fe0c1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2888d7a9a5_1_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g22888d7a9a5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bb3992ced5_4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bb3992ced5_4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p:nvPr/>
        </p:nvSpPr>
        <p:spPr>
          <a:xfrm>
            <a:off x="0" y="1319934"/>
            <a:ext cx="2082600" cy="12519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3600"/>
              <a:buFont typeface="Source Sans Pro"/>
              <a:buNone/>
              <a:defRPr sz="3600" b="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2152650" y="2571751"/>
            <a:ext cx="6848700" cy="646800"/>
          </a:xfrm>
          <a:prstGeom prst="rect">
            <a:avLst/>
          </a:prstGeom>
          <a:noFill/>
          <a:ln>
            <a:noFill/>
          </a:ln>
        </p:spPr>
        <p:txBody>
          <a:bodyPr spcFirstLastPara="1" wrap="square" lIns="102875" tIns="68575" rIns="68575" bIns="34275" anchor="t" anchorCtr="0">
            <a:noAutofit/>
          </a:bodyPr>
          <a:lstStyle>
            <a:lvl1pPr lvl="0" algn="l" rtl="0">
              <a:lnSpc>
                <a:spcPct val="90000"/>
              </a:lnSpc>
              <a:spcBef>
                <a:spcPts val="800"/>
              </a:spcBef>
              <a:spcAft>
                <a:spcPts val="0"/>
              </a:spcAft>
              <a:buClr>
                <a:schemeClr val="dk1"/>
              </a:buClr>
              <a:buSzPts val="2100"/>
              <a:buNone/>
              <a:defRPr sz="2100">
                <a:solidFill>
                  <a:schemeClr val="dk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59" name="Google Shape;59;p14"/>
          <p:cNvPicPr preferRelativeResize="0"/>
          <p:nvPr/>
        </p:nvPicPr>
        <p:blipFill rotWithShape="1">
          <a:blip r:embed="rId2">
            <a:alphaModFix/>
          </a:blip>
          <a:srcRect/>
          <a:stretch/>
        </p:blipFill>
        <p:spPr>
          <a:xfrm>
            <a:off x="0" y="1319934"/>
            <a:ext cx="2082634" cy="1245249"/>
          </a:xfrm>
          <a:prstGeom prst="rect">
            <a:avLst/>
          </a:prstGeom>
          <a:noFill/>
          <a:ln>
            <a:noFill/>
          </a:ln>
        </p:spPr>
      </p:pic>
      <p:sp>
        <p:nvSpPr>
          <p:cNvPr id="60" name="Google Shape;60;p14"/>
          <p:cNvSpPr txBox="1">
            <a:spLocks noGrp="1"/>
          </p:cNvSpPr>
          <p:nvPr>
            <p:ph type="body" idx="2"/>
          </p:nvPr>
        </p:nvSpPr>
        <p:spPr>
          <a:xfrm>
            <a:off x="2152650" y="3749965"/>
            <a:ext cx="3824400" cy="1015200"/>
          </a:xfrm>
          <a:prstGeom prst="rect">
            <a:avLst/>
          </a:prstGeom>
          <a:noFill/>
          <a:ln>
            <a:noFill/>
          </a:ln>
        </p:spPr>
        <p:txBody>
          <a:bodyPr spcFirstLastPara="1" wrap="square" lIns="34275" tIns="34275" rIns="68575" bIns="34275" anchor="b" anchorCtr="0">
            <a:noAutofit/>
          </a:bodyPr>
          <a:lstStyle>
            <a:lvl1pPr marL="457200" lvl="0" indent="-228600" algn="l" rtl="0">
              <a:lnSpc>
                <a:spcPct val="100000"/>
              </a:lnSpc>
              <a:spcBef>
                <a:spcPts val="0"/>
              </a:spcBef>
              <a:spcAft>
                <a:spcPts val="0"/>
              </a:spcAft>
              <a:buClr>
                <a:schemeClr val="dk1"/>
              </a:buClr>
              <a:buSzPts val="1100"/>
              <a:buFont typeface="Source Sans Pro"/>
              <a:buNone/>
              <a:defRPr sz="110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8278387" y="4865389"/>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5"/>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65" name="Google Shape;65;p15"/>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66" name="Google Shape;66;p15"/>
          <p:cNvSpPr txBox="1">
            <a:spLocks noGrp="1"/>
          </p:cNvSpPr>
          <p:nvPr>
            <p:ph type="ftr" idx="11"/>
          </p:nvPr>
        </p:nvSpPr>
        <p:spPr>
          <a:xfrm>
            <a:off x="510240" y="4865387"/>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End Page">
  <p:cSld name="1_Content End Page">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wo Column" type="twoObj">
  <p:cSld name="TWO_OBJECT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7"/>
          <p:cNvSpPr txBox="1">
            <a:spLocks noGrp="1"/>
          </p:cNvSpPr>
          <p:nvPr>
            <p:ph type="body" idx="1"/>
          </p:nvPr>
        </p:nvSpPr>
        <p:spPr>
          <a:xfrm>
            <a:off x="51024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2" name="Google Shape;72;p17"/>
          <p:cNvSpPr txBox="1">
            <a:spLocks noGrp="1"/>
          </p:cNvSpPr>
          <p:nvPr>
            <p:ph type="body" idx="2"/>
          </p:nvPr>
        </p:nvSpPr>
        <p:spPr>
          <a:xfrm>
            <a:off x="487242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3" name="Google Shape;73;p17"/>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75" name="Google Shape;75;p17"/>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76" name="Google Shape;76;p17"/>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Comparison" type="twoTxTwoObj">
  <p:cSld name="TWO_OBJECTS_WITH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510239" y="91494"/>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510240" y="1193401"/>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0" name="Google Shape;80;p18"/>
          <p:cNvSpPr txBox="1">
            <a:spLocks noGrp="1"/>
          </p:cNvSpPr>
          <p:nvPr>
            <p:ph type="body" idx="2"/>
          </p:nvPr>
        </p:nvSpPr>
        <p:spPr>
          <a:xfrm>
            <a:off x="510242" y="1539000"/>
            <a:ext cx="4183500" cy="33255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1" name="Google Shape;81;p18"/>
          <p:cNvSpPr txBox="1">
            <a:spLocks noGrp="1"/>
          </p:cNvSpPr>
          <p:nvPr>
            <p:ph type="body" idx="3"/>
          </p:nvPr>
        </p:nvSpPr>
        <p:spPr>
          <a:xfrm>
            <a:off x="4857213" y="1192606"/>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2" name="Google Shape;82;p18"/>
          <p:cNvSpPr txBox="1">
            <a:spLocks noGrp="1"/>
          </p:cNvSpPr>
          <p:nvPr>
            <p:ph type="body" idx="4"/>
          </p:nvPr>
        </p:nvSpPr>
        <p:spPr>
          <a:xfrm>
            <a:off x="4857213" y="1538205"/>
            <a:ext cx="4183500" cy="33264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3" name="Google Shape;83;p18"/>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85" name="Google Shape;85;p18"/>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86" name="Google Shape;86;p18"/>
          <p:cNvSpPr txBox="1">
            <a:spLocks noGrp="1"/>
          </p:cNvSpPr>
          <p:nvPr>
            <p:ph type="ftr" idx="11"/>
          </p:nvPr>
        </p:nvSpPr>
        <p:spPr>
          <a:xfrm>
            <a:off x="510240" y="4865388"/>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9"/>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1" name="Google Shape;91;p19"/>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2" name="Google Shape;92;p19"/>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93"/>
        <p:cNvGrpSpPr/>
        <p:nvPr/>
      </p:nvGrpSpPr>
      <p:grpSpPr>
        <a:xfrm>
          <a:off x="0" y="0"/>
          <a:ext cx="0" cy="0"/>
          <a:chOff x="0" y="0"/>
          <a:chExt cx="0" cy="0"/>
        </a:xfrm>
      </p:grpSpPr>
      <p:sp>
        <p:nvSpPr>
          <p:cNvPr id="94" name="Google Shape;94;p20"/>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20"/>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6" name="Google Shape;96;p20"/>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7" name="Google Shape;97;p20"/>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Callout">
  <p:cSld name="Content Callou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510242" y="91095"/>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510241" y="1185655"/>
            <a:ext cx="5791500" cy="36798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01" name="Google Shape;101;p21"/>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03" name="Google Shape;103;p21"/>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04" name="Google Shape;104;p21"/>
          <p:cNvSpPr txBox="1">
            <a:spLocks noGrp="1"/>
          </p:cNvSpPr>
          <p:nvPr>
            <p:ph type="body" idx="2"/>
          </p:nvPr>
        </p:nvSpPr>
        <p:spPr>
          <a:xfrm>
            <a:off x="6301800" y="1185654"/>
            <a:ext cx="2842200" cy="2743200"/>
          </a:xfrm>
          <a:prstGeom prst="rect">
            <a:avLst/>
          </a:prstGeom>
          <a:solidFill>
            <a:schemeClr val="accent1"/>
          </a:solidFill>
          <a:ln>
            <a:noFill/>
          </a:ln>
        </p:spPr>
        <p:txBody>
          <a:bodyPr spcFirstLastPara="1" wrap="square" lIns="68575" tIns="342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05" name="Google Shape;105;p21"/>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Callout with Image"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510244" y="91097"/>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0240" y="1185654"/>
            <a:ext cx="5791500" cy="3679800"/>
          </a:xfrm>
          <a:prstGeom prst="rect">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9pPr>
          </a:lstStyle>
          <a:p>
            <a:endParaRPr/>
          </a:p>
        </p:txBody>
      </p:sp>
      <p:sp>
        <p:nvSpPr>
          <p:cNvPr id="109" name="Google Shape;109;p22"/>
          <p:cNvSpPr txBox="1">
            <a:spLocks noGrp="1"/>
          </p:cNvSpPr>
          <p:nvPr>
            <p:ph type="body" idx="1"/>
          </p:nvPr>
        </p:nvSpPr>
        <p:spPr>
          <a:xfrm>
            <a:off x="6301798" y="1185654"/>
            <a:ext cx="2842200" cy="2743200"/>
          </a:xfrm>
          <a:prstGeom prst="rect">
            <a:avLst/>
          </a:prstGeom>
          <a:solidFill>
            <a:schemeClr val="accent1"/>
          </a:solidFill>
          <a:ln>
            <a:noFill/>
          </a:ln>
        </p:spPr>
        <p:txBody>
          <a:bodyPr spcFirstLastPara="1" wrap="square" lIns="68575" tIns="685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10" name="Google Shape;110;p22"/>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12" name="Google Shape;112;p22"/>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13" name="Google Shape;113;p22"/>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Three Columns">
  <p:cSld name="Content Three Columns">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495709" y="1193401"/>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7" name="Google Shape;117;p23"/>
          <p:cNvSpPr txBox="1">
            <a:spLocks noGrp="1"/>
          </p:cNvSpPr>
          <p:nvPr>
            <p:ph type="body" idx="2"/>
          </p:nvPr>
        </p:nvSpPr>
        <p:spPr>
          <a:xfrm>
            <a:off x="510241" y="1539001"/>
            <a:ext cx="27285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18" name="Google Shape;118;p23"/>
          <p:cNvSpPr txBox="1">
            <a:spLocks noGrp="1"/>
          </p:cNvSpPr>
          <p:nvPr>
            <p:ph type="body" idx="3"/>
          </p:nvPr>
        </p:nvSpPr>
        <p:spPr>
          <a:xfrm>
            <a:off x="3335574" y="1193400"/>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9" name="Google Shape;119;p23"/>
          <p:cNvSpPr txBox="1">
            <a:spLocks noGrp="1"/>
          </p:cNvSpPr>
          <p:nvPr>
            <p:ph type="body" idx="4"/>
          </p:nvPr>
        </p:nvSpPr>
        <p:spPr>
          <a:xfrm>
            <a:off x="3335574" y="1539001"/>
            <a:ext cx="27432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0" name="Google Shape;120;p23"/>
          <p:cNvSpPr txBox="1">
            <a:spLocks noGrp="1"/>
          </p:cNvSpPr>
          <p:nvPr>
            <p:ph type="body" idx="5"/>
          </p:nvPr>
        </p:nvSpPr>
        <p:spPr>
          <a:xfrm>
            <a:off x="6175440" y="1193400"/>
            <a:ext cx="28119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21" name="Google Shape;121;p23"/>
          <p:cNvSpPr txBox="1">
            <a:spLocks noGrp="1"/>
          </p:cNvSpPr>
          <p:nvPr>
            <p:ph type="body" idx="6"/>
          </p:nvPr>
        </p:nvSpPr>
        <p:spPr>
          <a:xfrm>
            <a:off x="6175440" y="1539001"/>
            <a:ext cx="28119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2" name="Google Shape;122;p23"/>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3"/>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24" name="Google Shape;124;p23"/>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25" name="Google Shape;125;p23"/>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Three Images">
  <p:cSld name="Content Three Images">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510242" y="84152"/>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4"/>
          <p:cNvSpPr>
            <a:spLocks noGrp="1"/>
          </p:cNvSpPr>
          <p:nvPr>
            <p:ph type="pic" idx="2"/>
          </p:nvPr>
        </p:nvSpPr>
        <p:spPr>
          <a:xfrm>
            <a:off x="510239" y="1170763"/>
            <a:ext cx="2744700" cy="27444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29" name="Google Shape;129;p24"/>
          <p:cNvSpPr txBox="1">
            <a:spLocks noGrp="1"/>
          </p:cNvSpPr>
          <p:nvPr>
            <p:ph type="body" idx="1"/>
          </p:nvPr>
        </p:nvSpPr>
        <p:spPr>
          <a:xfrm>
            <a:off x="510239"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0" name="Google Shape;130;p24"/>
          <p:cNvSpPr>
            <a:spLocks noGrp="1"/>
          </p:cNvSpPr>
          <p:nvPr>
            <p:ph type="pic" idx="3"/>
          </p:nvPr>
        </p:nvSpPr>
        <p:spPr>
          <a:xfrm>
            <a:off x="3406021" y="1173794"/>
            <a:ext cx="2743200" cy="27411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1" name="Google Shape;131;p24"/>
          <p:cNvSpPr txBox="1">
            <a:spLocks noGrp="1"/>
          </p:cNvSpPr>
          <p:nvPr>
            <p:ph type="body" idx="4"/>
          </p:nvPr>
        </p:nvSpPr>
        <p:spPr>
          <a:xfrm>
            <a:off x="3406021" y="3914999"/>
            <a:ext cx="2743200" cy="9537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2" name="Google Shape;132;p24"/>
          <p:cNvSpPr>
            <a:spLocks noGrp="1"/>
          </p:cNvSpPr>
          <p:nvPr>
            <p:ph type="pic" idx="5"/>
          </p:nvPr>
        </p:nvSpPr>
        <p:spPr>
          <a:xfrm>
            <a:off x="6301800" y="1176140"/>
            <a:ext cx="2743200" cy="27390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3" name="Google Shape;133;p24"/>
          <p:cNvSpPr txBox="1">
            <a:spLocks noGrp="1"/>
          </p:cNvSpPr>
          <p:nvPr>
            <p:ph type="body" idx="6"/>
          </p:nvPr>
        </p:nvSpPr>
        <p:spPr>
          <a:xfrm>
            <a:off x="6301800"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4" name="Google Shape;134;p24"/>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4"/>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36" name="Google Shape;136;p24"/>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37" name="Google Shape;137;p24"/>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140" name="Google Shape;140;p25"/>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marR="0" lvl="0" indent="0" algn="r" rtl="0">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1800"/>
              <a:buFont typeface="Source Sans Pro"/>
              <a:buNone/>
              <a:defRPr sz="1800" b="1"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10241" y="1752654"/>
            <a:ext cx="7210500" cy="3117000"/>
          </a:xfrm>
          <a:prstGeom prst="rect">
            <a:avLst/>
          </a:prstGeom>
          <a:noFill/>
          <a:ln>
            <a:noFill/>
          </a:ln>
        </p:spPr>
        <p:txBody>
          <a:bodyPr spcFirstLastPara="1" wrap="square" lIns="342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54" name="Google Shape;54;p13"/>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NO-REPLY@ROWAN.EDU"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budget@rowan.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Budget@rowan.ed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ites.rowan.edu/procurement/files_forms/content_website/rowan-university-amazon-business-buying-guide.pdf"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s://sites.rowan.edu/procurement/files_forms/content_website/Office%20Depot%20New%20Account%20Login%20Instructions.pdf" TargetMode="External"/><Relationship Id="rId10" Type="http://schemas.openxmlformats.org/officeDocument/2006/relationships/image" Target="../media/image7.png"/><Relationship Id="rId4" Type="http://schemas.openxmlformats.org/officeDocument/2006/relationships/hyperlink" Target="https://sites.rowan.edu/procurement/purchasing%20/preferred_vendors.html"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cGilK5UGJwao_oPEGzxeeScOdGSutanmj9TIz7eH4Hhi09hg/viewfor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forms/d/e/1FAIpQLSeqRaPhwc237f1wmrK4Yp1Wu-Nmr4_mJKMnk3G7G2_6W2v_Bg/viewfor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sites.rowan.edu/procurement/vendors/page.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sites.rowan.edu/procurement/purchasing%20/purchasing_card_fuel.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docs.google.com/spreadsheets/d/1d1UD2oEgZ64yzbEQj-wT-eMMCcslntS_FOZ6jMH7MZ8/edit#gid=0" TargetMode="External"/><Relationship Id="rId5" Type="http://schemas.openxmlformats.org/officeDocument/2006/relationships/hyperlink" Target="https://sites.rowan.edu/accountspayable/forms/wire_transfer_request_09012022.pdf" TargetMode="External"/><Relationship Id="rId4" Type="http://schemas.openxmlformats.org/officeDocument/2006/relationships/hyperlink" Target="https://sites.rowan.edu/accountspayable/non_po_paymen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equisitions@rowan.ed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irt.rowan.edu/service-catalog/support/training/resources/#finance" TargetMode="External"/><Relationship Id="rId5" Type="http://schemas.openxmlformats.org/officeDocument/2006/relationships/hyperlink" Target="https://docs.google.com/forms/d/e/1FAIpQLSe9k5yKbPGBgZac9OAFRWyggXef3PHX3JmLewRL80W6wG34Bw/viewform" TargetMode="External"/><Relationship Id="rId4" Type="http://schemas.openxmlformats.org/officeDocument/2006/relationships/hyperlink" Target="https://docs.google.com/forms/d/e/1FAIpQLSdwiPxIR4oLzbsJedn3l7-K3QbT40ON6UWJk7iINJoZGEGgFw/viewfor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nfluence.rowan.edu/display/POLICY/University+Purchasing+Card"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hyperlink" Target="https://sites.rowan.edu/procurement/purchasing%20/purchasing_card_fuel.html" TargetMode="External"/><Relationship Id="rId4" Type="http://schemas.openxmlformats.org/officeDocument/2006/relationships/hyperlink" Target="https://confluence.rowan.edu/display/POLICY/Reception+and+Entertainment+Policy"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haley@rowan.edu" TargetMode="External"/><Relationship Id="rId13" Type="http://schemas.openxmlformats.org/officeDocument/2006/relationships/hyperlink" Target="mailto:mori@rowan.edu" TargetMode="External"/><Relationship Id="rId3" Type="http://schemas.openxmlformats.org/officeDocument/2006/relationships/image" Target="../media/image10.png"/><Relationship Id="rId7" Type="http://schemas.openxmlformats.org/officeDocument/2006/relationships/hyperlink" Target="mailto:duttone@rowan.edu" TargetMode="External"/><Relationship Id="rId12" Type="http://schemas.openxmlformats.org/officeDocument/2006/relationships/hyperlink" Target="http://mcmillanb@rowan.ed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mailto:dorch@rowan.edu" TargetMode="External"/><Relationship Id="rId11" Type="http://schemas.openxmlformats.org/officeDocument/2006/relationships/hyperlink" Target="mailto:jonesal@rowan.edu" TargetMode="External"/><Relationship Id="rId5" Type="http://schemas.openxmlformats.org/officeDocument/2006/relationships/hyperlink" Target="mailto:brasteter@rowan.edu" TargetMode="External"/><Relationship Id="rId10" Type="http://schemas.openxmlformats.org/officeDocument/2006/relationships/hyperlink" Target="mailto:johnsonn@rowan.edu" TargetMode="External"/><Relationship Id="rId4" Type="http://schemas.openxmlformats.org/officeDocument/2006/relationships/hyperlink" Target="mailto:alliano@rowan.edu" TargetMode="External"/><Relationship Id="rId9" Type="http://schemas.openxmlformats.org/officeDocument/2006/relationships/hyperlink" Target="mailto:hartmanr@rowan.ed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ites.rowan.edu/procurement/"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s://sites.rowan.edu/procurement/forms/" TargetMode="External"/><Relationship Id="rId4" Type="http://schemas.openxmlformats.org/officeDocument/2006/relationships/hyperlink" Target="https://sites.rowan.edu/procurement/purchasing%20/workflow.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nam11.safelinks.protection.outlook.com/?url=https%3A%2F%2Firt.rowan.edu%2F_docs%2Ftraining%2Fqrg%2Freceiving%2Fbanner-receiving-quick-reference.pdf&amp;data=05%7C01%7Cpeoplesj%40rowan.edu%7C89f764f0e07c4dfffdc208db735c3c9c%7Ceda8e9bc72cf449ca4e6725e6c6bd0d8%7C0%7C0%7C638230612498601265%7CUnknown%7CTWFpbGZsb3d8eyJWIjoiMC4wLjAwMDAiLCJQIjoiV2luMzIiLCJBTiI6Ik1haWwiLCJXVCI6Mn0%3D%7C3000%7C%7C%7C&amp;sdata=kJHeFwOIHN7lcJoZedmNR7%2BVvp1efzG1FfxAmfsShmQ%3D&amp;reserved=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sites.rowan.edu/accountspayable/non_po_payments/" TargetMode="External"/><Relationship Id="rId3" Type="http://schemas.openxmlformats.org/officeDocument/2006/relationships/hyperlink" Target="https://confluence.rowan.edu/display/POLICY/Accounts+Payable+General+Payment+Policy" TargetMode="External"/><Relationship Id="rId7" Type="http://schemas.openxmlformats.org/officeDocument/2006/relationships/hyperlink" Target="mailto:invoices@rowan.ed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sites.rowan.edu/accountspayable/_docs/non-po/nonpo-multiple-banks-12-7-2023.pdf" TargetMode="External"/><Relationship Id="rId5" Type="http://schemas.openxmlformats.org/officeDocument/2006/relationships/hyperlink" Target="https://sites.rowan.edu/procurement/files_forms/content_website/honorarium-request-form-10.17.22.pdf" TargetMode="External"/><Relationship Id="rId4" Type="http://schemas.openxmlformats.org/officeDocument/2006/relationships/hyperlink" Target="https://sites.rowan.edu/accountspayable/_docs/non-po/non-po-payment-request-category-list.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ites.rowan.edu/accountspayable/invoice_payment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rowan.edu/accountspayable/forms/wire_transfer_request_09012022.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oanda.com/" TargetMode="External"/><Relationship Id="rId4" Type="http://schemas.openxmlformats.org/officeDocument/2006/relationships/hyperlink" Target="mailto:invoices@rowan.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ites.rowan.edu/accountspayable/forms/ach_credit_transfer_setup_form.pdf"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mailto:invoices@rowan.edu" TargetMode="External"/><Relationship Id="rId5" Type="http://schemas.openxmlformats.org/officeDocument/2006/relationships/hyperlink" Target="https://sites.rowan.edu/accountspayable/forms/void_check_request.pdf" TargetMode="External"/><Relationship Id="rId4" Type="http://schemas.openxmlformats.org/officeDocument/2006/relationships/hyperlink" Target="mailto:directdeposit@rowan.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us2.concursolutions.com/home.asp"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https://sites.rowan.edu/accountspayable/travel/concur_t_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321&amp;sys_kb_id=bc583aeadbe5911476e405d2ca9619e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hyperlink" Target="https://confluence.rowan.edu/display/POLICY/Travel+Poli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389&amp;sys_kb_id=1202be5b1ba51d140290c995624bcbe7" TargetMode="External"/><Relationship Id="rId7"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support.rowan.edu/sp?id=kb_article_view&amp;sysparm_article=KB0014402&amp;sys_kb_id=e7096d9b1b6dd9140290c995624bcba7" TargetMode="External"/><Relationship Id="rId4" Type="http://schemas.openxmlformats.org/officeDocument/2006/relationships/hyperlink" Target="https://support.rowan.edu/sp?id=kb_article_view&amp;sysparm_article=KB0014341&amp;sys_kb_id=489aa19f1b6dd9140290c995624bcb3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ites.rowan.edu/accountspayable/travel/concur_t_e/training_documents/direct_travel.html"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sites.rowan.edu/procurement/purchasing%20/purchasing_card_fuel.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ites.rowan.edu/accountspayable/news-and-updates/#august_chat_23"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mailto:asktravel@rowan.ed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403&amp;sys_kb_id=fd2408881bfd11540290c995624bcbab" TargetMode="External"/><Relationship Id="rId7" Type="http://schemas.openxmlformats.org/officeDocument/2006/relationships/hyperlink" Target="https://sites.rowan.edu/accountspayable/travel/concur_t_e/training_documents/concur_videos.html"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hyperlink" Target="https://sites.rowan.edu/accountspayable/_docs/concur/travel_on_behalf_of_rowan.pdf" TargetMode="External"/><Relationship Id="rId5" Type="http://schemas.openxmlformats.org/officeDocument/2006/relationships/hyperlink" Target="https://sites.rowan.edu/accountspayable/_docs/concur_ui/doc_expense_report_tips.pdf" TargetMode="External"/><Relationship Id="rId4" Type="http://schemas.openxmlformats.org/officeDocument/2006/relationships/hyperlink" Target="https://sites.rowan.edu/accountspayable/_docs/concur_ui/image_concur_approvers.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onfluence.rowan.edu/display/POLICY/Gift+Card+Policy"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hyperlink" Target="mailto:giftcards@rowan.edu" TargetMode="External"/><Relationship Id="rId4" Type="http://schemas.openxmlformats.org/officeDocument/2006/relationships/hyperlink" Target="https://sites.rowan.edu/accountspayable/_docs/clincard/gift_card_request_form.pdf#clincardform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sites.rowan.edu/accountspayable/forms/" TargetMode="External"/><Relationship Id="rId13" Type="http://schemas.openxmlformats.org/officeDocument/2006/relationships/hyperlink" Target="https://sites.rowan.edu/accountspayable/gift_cards/" TargetMode="External"/><Relationship Id="rId3" Type="http://schemas.openxmlformats.org/officeDocument/2006/relationships/hyperlink" Target="mailto:peoplesj@rowan.edu" TargetMode="External"/><Relationship Id="rId7" Type="http://schemas.openxmlformats.org/officeDocument/2006/relationships/hyperlink" Target="https://sites.rowan.edu/accountspayable/invoice_payments/" TargetMode="External"/><Relationship Id="rId12" Type="http://schemas.openxmlformats.org/officeDocument/2006/relationships/hyperlink" Target="mailto:giftcards@rowan.edu"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mailto:invoices@rowan.edu" TargetMode="External"/><Relationship Id="rId11" Type="http://schemas.openxmlformats.org/officeDocument/2006/relationships/hyperlink" Target="https://confluence.rowan.edu/display/POLICY/Travel+Policy" TargetMode="External"/><Relationship Id="rId5" Type="http://schemas.openxmlformats.org/officeDocument/2006/relationships/hyperlink" Target="https://sites.rowan.edu/accountspayable/contact_us/" TargetMode="External"/><Relationship Id="rId15" Type="http://schemas.openxmlformats.org/officeDocument/2006/relationships/hyperlink" Target="mailto:directdeposit@rowan.edu" TargetMode="External"/><Relationship Id="rId10" Type="http://schemas.openxmlformats.org/officeDocument/2006/relationships/hyperlink" Target="https://sites.rowan.edu/accountspayable/travel/" TargetMode="External"/><Relationship Id="rId4" Type="http://schemas.openxmlformats.org/officeDocument/2006/relationships/hyperlink" Target="mailto:buccis@rowan.edu" TargetMode="External"/><Relationship Id="rId9" Type="http://schemas.openxmlformats.org/officeDocument/2006/relationships/hyperlink" Target="mailto:asktravel@rowan.edu" TargetMode="External"/><Relationship Id="rId14" Type="http://schemas.openxmlformats.org/officeDocument/2006/relationships/hyperlink" Target="https://confluence.rowan.edu/display/POLICY/Gift+Card+Policy"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irt.rowan.edu/service-catalog/support/training/resources/#financ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rowan.edu/accounting/Banner%20Finance%20Security%20Information.html"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sites.rowan.edu/accounting/_docs/instructions-doc-banner-9-approval.pdf"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hyperlink" Target="mailto:reqapprovalqueue@rowan.edu" TargetMode="External"/><Relationship Id="rId4" Type="http://schemas.openxmlformats.org/officeDocument/2006/relationships/hyperlink" Target="https://rowan.mediaspace.kaltura.com/media/1_808hjrq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confluence.rowan.edu/display/POLICY/Fixed+Assets"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hyperlink" Target="https://rowan.mediaspace.kaltura.com/media/Fixed+Assets+-+Ordering+Equipment+over+$5,000/1_uyx86lt1" TargetMode="External"/><Relationship Id="rId4" Type="http://schemas.openxmlformats.org/officeDocument/2006/relationships/hyperlink" Target="https://irt.rowan.edu/_docs/training/qrg/fixed-asset-job-aid.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hyperlink" Target="https://sites.rowan.edu/procurement/files_forms/forms_end_user/fixed-asset-disposal-adjustment-form.pdf"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s://confluence.rowan.edu/display/POLICY/Disposal+of+Fixed+Asset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ites.rowan.edu/accounting/dca/"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hyperlink" Target="mailto:dca@rowan.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sites.rowan.edu/accounting/dca/"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hyperlink" Target="https://sites.rowan.edu/accounting/_docs/account-codes-9.30.23.pdf" TargetMode="External"/><Relationship Id="rId5" Type="http://schemas.openxmlformats.org/officeDocument/2006/relationships/hyperlink" Target="https://sites.rowan.edu/accounting/dca/dca-help.html" TargetMode="External"/><Relationship Id="rId4" Type="http://schemas.openxmlformats.org/officeDocument/2006/relationships/hyperlink" Target="https://irt.rowan.edu/_docs/training/bannerfinance/dca.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sites.rowan.edu/accounting/_docs/dca-university-form-updated-09.14.23.pdf"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hyperlink" Target="mailto:DCA@rowan.edu" TargetMode="External"/><Relationship Id="rId4" Type="http://schemas.openxmlformats.org/officeDocument/2006/relationships/hyperlink" Target="https://sites.rowan.edu/accounting/_docs/dca-sga-form.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sites.rowan.edu/accounting/Rowan%20University%20Financial%20Statements.html"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8" Type="http://schemas.openxmlformats.org/officeDocument/2006/relationships/hyperlink" Target="https://sites.rowan.edu/accounting/Banner%20Finance%20Security%20Information.html" TargetMode="External"/><Relationship Id="rId13" Type="http://schemas.openxmlformats.org/officeDocument/2006/relationships/hyperlink" Target="https://sites.rowan.edu/procurement/files_forms/forms_end_user/fixed-asset-disposal-adjustment-form.pdf" TargetMode="External"/><Relationship Id="rId3" Type="http://schemas.openxmlformats.org/officeDocument/2006/relationships/hyperlink" Target="mailto:Nisula@rowan.edu" TargetMode="External"/><Relationship Id="rId7" Type="http://schemas.openxmlformats.org/officeDocument/2006/relationships/hyperlink" Target="https://sites.rowan.edu/accounting/Rowan%20University%20Financial%20Statements.html" TargetMode="External"/><Relationship Id="rId12" Type="http://schemas.openxmlformats.org/officeDocument/2006/relationships/hyperlink" Target="https://confluence.rowan.edu/display/POLICY/Disposal+of+Fixed+Assets" TargetMode="External"/><Relationship Id="rId2" Type="http://schemas.openxmlformats.org/officeDocument/2006/relationships/notesSlide" Target="../notesSlides/notesSlide63.xml"/><Relationship Id="rId16" Type="http://schemas.openxmlformats.org/officeDocument/2006/relationships/hyperlink" Target="https://irt.rowan.edu/_docs/training/bannerfinance/dca.pdf" TargetMode="External"/><Relationship Id="rId1" Type="http://schemas.openxmlformats.org/officeDocument/2006/relationships/slideLayout" Target="../slideLayouts/slideLayout13.xml"/><Relationship Id="rId6" Type="http://schemas.openxmlformats.org/officeDocument/2006/relationships/hyperlink" Target="https://sites.rowan.edu/accounting/" TargetMode="External"/><Relationship Id="rId11" Type="http://schemas.openxmlformats.org/officeDocument/2006/relationships/hyperlink" Target="https://confluence.rowan.edu/display/POLICY/Fixed+Assets" TargetMode="External"/><Relationship Id="rId5" Type="http://schemas.openxmlformats.org/officeDocument/2006/relationships/hyperlink" Target="mailto:AccountingServices@rowan.edu" TargetMode="External"/><Relationship Id="rId15" Type="http://schemas.openxmlformats.org/officeDocument/2006/relationships/hyperlink" Target="https://sites.rowan.edu/accounting/dca/" TargetMode="External"/><Relationship Id="rId10" Type="http://schemas.openxmlformats.org/officeDocument/2006/relationships/hyperlink" Target="https://rowan.mediaspace.kaltura.com/media/1_808hjrq6" TargetMode="External"/><Relationship Id="rId4" Type="http://schemas.openxmlformats.org/officeDocument/2006/relationships/hyperlink" Target="https://sites.rowan.edu/accounting/Staff.html" TargetMode="External"/><Relationship Id="rId9" Type="http://schemas.openxmlformats.org/officeDocument/2006/relationships/hyperlink" Target="https://sites.rowan.edu/accounting/_docs/instructions-doc-banner-9-approval.pdf" TargetMode="External"/><Relationship Id="rId14" Type="http://schemas.openxmlformats.org/officeDocument/2006/relationships/hyperlink" Target="mailto:DCA@rowan.edu"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s://www.irs.gov/pub/irs-pdf/fw4.pdf"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www.state.nj.us/treasury/taxation/pdf/current/njw4.pdf"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hyperlink" Target="https://www.nj.gov/treasury/taxation/pdf/current/nj165.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sites.rowan.edu/budget/_docs/new-fund-and-org-setup-form-12-7-2023.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hyperlink" Target="https://sites.rowan.edu/payroll/_docs/wte/comp_overtime_quick_reference.pdf" TargetMode="External"/><Relationship Id="rId13" Type="http://schemas.openxmlformats.org/officeDocument/2006/relationships/hyperlink" Target="https://sites.rowan.edu/payroll/_docs/novatime_manual_vers_2.pdf" TargetMode="External"/><Relationship Id="rId3" Type="http://schemas.openxmlformats.org/officeDocument/2006/relationships/hyperlink" Target="https://sites.rowan.edu/payroll/_docs/wte/wte_handout.pdf" TargetMode="External"/><Relationship Id="rId7" Type="http://schemas.openxmlformats.org/officeDocument/2006/relationships/hyperlink" Target="https://sites.rowan.edu/payroll/_docs/wte/errors_vs_warnings.pdf" TargetMode="External"/><Relationship Id="rId12" Type="http://schemas.openxmlformats.org/officeDocument/2006/relationships/hyperlink" Target="https://confluence.rowan.edu/display/POLICY/Miscellaneous+Leave+Time" TargetMode="External"/><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hyperlink" Target="https://sites.rowan.edu/payroll/_docs/wte/WTE_Shortcut_Guidelines.pdf" TargetMode="External"/><Relationship Id="rId11" Type="http://schemas.openxmlformats.org/officeDocument/2006/relationships/hyperlink" Target="https://sites.rowan.edu/payroll/_docs/2020_w4_info.pdf" TargetMode="External"/><Relationship Id="rId5" Type="http://schemas.openxmlformats.org/officeDocument/2006/relationships/hyperlink" Target="https://confluence.rowan.edu/display/POLICY/Payroll+WTE+Approvers+and+Proxies" TargetMode="External"/><Relationship Id="rId10" Type="http://schemas.openxmlformats.org/officeDocument/2006/relationships/hyperlink" Target="https://sites.rowan.edu/payroll/payroll_faq.html" TargetMode="External"/><Relationship Id="rId4" Type="http://schemas.openxmlformats.org/officeDocument/2006/relationships/hyperlink" Target="https://sites.rowan.edu/payroll/_docs/wte/WTE_Guidelines_for_Departmental_Timekeeper.pdf" TargetMode="External"/><Relationship Id="rId9" Type="http://schemas.openxmlformats.org/officeDocument/2006/relationships/hyperlink" Target="https://sites.rowan.edu/payroll/_docs/wte_faq_2.pdf" TargetMode="External"/><Relationship Id="rId14" Type="http://schemas.openxmlformats.org/officeDocument/2006/relationships/hyperlink" Target="https://rowan.mediaspace.kaltura.com/media/NOVAtime+Time+and+Attendance+Supervisor+Training/1_1t3g7ech"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sites.rowan.edu/payroll/" TargetMode="Externa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ctrTitle"/>
          </p:nvPr>
        </p:nvSpPr>
        <p:spPr>
          <a:xfrm>
            <a:off x="2152650" y="1319859"/>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Finance New Hire Workshop </a:t>
            </a:r>
            <a:endParaRPr/>
          </a:p>
        </p:txBody>
      </p:sp>
      <p:sp>
        <p:nvSpPr>
          <p:cNvPr id="148" name="Google Shape;148;p26"/>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
        <p:nvSpPr>
          <p:cNvPr id="149" name="Google Shape;149;p26"/>
          <p:cNvSpPr txBox="1"/>
          <p:nvPr/>
        </p:nvSpPr>
        <p:spPr>
          <a:xfrm>
            <a:off x="2152650" y="2616600"/>
            <a:ext cx="6863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Presented by the Division of Finance </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Wednesday, February 28, 2024</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Operating vs Carry Forward Budgets</a:t>
            </a:r>
            <a:endParaRPr sz="2800"/>
          </a:p>
        </p:txBody>
      </p:sp>
      <p:sp>
        <p:nvSpPr>
          <p:cNvPr id="206" name="Google Shape;206;p3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800"/>
              </a:spcBef>
              <a:spcAft>
                <a:spcPts val="0"/>
              </a:spcAft>
              <a:buSzPts val="1400"/>
              <a:buChar char="●"/>
            </a:pPr>
            <a:r>
              <a:rPr lang="en"/>
              <a:t>Operating Budgets = Non Rollover </a:t>
            </a:r>
            <a:endParaRPr/>
          </a:p>
          <a:p>
            <a:pPr marL="1371600" lvl="1" indent="-317500" algn="l" rtl="0">
              <a:lnSpc>
                <a:spcPct val="150000"/>
              </a:lnSpc>
              <a:spcBef>
                <a:spcPts val="0"/>
              </a:spcBef>
              <a:spcAft>
                <a:spcPts val="0"/>
              </a:spcAft>
              <a:buSzPts val="1400"/>
              <a:buChar char="○"/>
            </a:pPr>
            <a:r>
              <a:rPr lang="en"/>
              <a:t>Funds Include : 10110, 10200, 10112, 11050, 10400, 30010, 30015, 30040, 30050, 30200</a:t>
            </a:r>
            <a:endParaRPr/>
          </a:p>
          <a:p>
            <a:pPr marL="1371600" lvl="1" indent="-317500" algn="l" rtl="0">
              <a:lnSpc>
                <a:spcPct val="150000"/>
              </a:lnSpc>
              <a:spcBef>
                <a:spcPts val="0"/>
              </a:spcBef>
              <a:spcAft>
                <a:spcPts val="0"/>
              </a:spcAft>
              <a:buSzPts val="1400"/>
              <a:buChar char="○"/>
            </a:pPr>
            <a:r>
              <a:rPr lang="en"/>
              <a:t>Budgets available starting July 1st</a:t>
            </a:r>
            <a:endParaRPr/>
          </a:p>
          <a:p>
            <a:pPr marL="1371600" lvl="0" indent="0" algn="l" rtl="0">
              <a:lnSpc>
                <a:spcPct val="150000"/>
              </a:lnSpc>
              <a:spcBef>
                <a:spcPts val="800"/>
              </a:spcBef>
              <a:spcAft>
                <a:spcPts val="0"/>
              </a:spcAft>
              <a:buNone/>
            </a:pPr>
            <a:endParaRPr/>
          </a:p>
          <a:p>
            <a:pPr marL="457200" lvl="0" indent="-317500" algn="l" rtl="0">
              <a:lnSpc>
                <a:spcPct val="150000"/>
              </a:lnSpc>
              <a:spcBef>
                <a:spcPts val="800"/>
              </a:spcBef>
              <a:spcAft>
                <a:spcPts val="0"/>
              </a:spcAft>
              <a:buSzPts val="1400"/>
              <a:buChar char="●"/>
            </a:pPr>
            <a:r>
              <a:rPr lang="en"/>
              <a:t>Carry Forward Budgets = Rollover</a:t>
            </a:r>
            <a:endParaRPr/>
          </a:p>
          <a:p>
            <a:pPr marL="1371600" lvl="1" indent="-317500" algn="l" rtl="0">
              <a:lnSpc>
                <a:spcPct val="150000"/>
              </a:lnSpc>
              <a:spcBef>
                <a:spcPts val="0"/>
              </a:spcBef>
              <a:spcAft>
                <a:spcPts val="0"/>
              </a:spcAft>
              <a:buSzPts val="1400"/>
              <a:buChar char="○"/>
            </a:pPr>
            <a:r>
              <a:rPr lang="en"/>
              <a:t>Start Up Funds : 11099</a:t>
            </a:r>
            <a:endParaRPr/>
          </a:p>
          <a:p>
            <a:pPr marL="1371600" lvl="1" indent="-317500" algn="l" rtl="0">
              <a:lnSpc>
                <a:spcPct val="150000"/>
              </a:lnSpc>
              <a:spcBef>
                <a:spcPts val="0"/>
              </a:spcBef>
              <a:spcAft>
                <a:spcPts val="0"/>
              </a:spcAft>
              <a:buSzPts val="1400"/>
              <a:buChar char="○"/>
            </a:pPr>
            <a:r>
              <a:rPr lang="en"/>
              <a:t>CHRI : 16800, 16801</a:t>
            </a:r>
            <a:endParaRPr/>
          </a:p>
          <a:p>
            <a:pPr marL="1371600" lvl="1" indent="-317500" algn="l" rtl="0">
              <a:lnSpc>
                <a:spcPct val="150000"/>
              </a:lnSpc>
              <a:spcBef>
                <a:spcPts val="0"/>
              </a:spcBef>
              <a:spcAft>
                <a:spcPts val="0"/>
              </a:spcAft>
              <a:buSzPts val="1400"/>
              <a:buChar char="○"/>
            </a:pPr>
            <a:r>
              <a:rPr lang="en"/>
              <a:t>Student clubs: 30044</a:t>
            </a:r>
            <a:endParaRPr/>
          </a:p>
          <a:p>
            <a:pPr marL="1828800" lvl="2" indent="-317500" algn="l" rtl="0">
              <a:lnSpc>
                <a:spcPct val="150000"/>
              </a:lnSpc>
              <a:spcBef>
                <a:spcPts val="0"/>
              </a:spcBef>
              <a:spcAft>
                <a:spcPts val="0"/>
              </a:spcAft>
              <a:buSzPts val="1400"/>
              <a:buChar char="■"/>
            </a:pPr>
            <a:r>
              <a:rPr lang="en"/>
              <a:t>Budgets will be available after the current FY closes and the reconciliation process is complete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Operating vs Carry Forward Budgets</a:t>
            </a:r>
            <a:endParaRPr/>
          </a:p>
        </p:txBody>
      </p:sp>
      <p:sp>
        <p:nvSpPr>
          <p:cNvPr id="212" name="Google Shape;212;p36"/>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800"/>
              </a:spcBef>
              <a:spcAft>
                <a:spcPts val="0"/>
              </a:spcAft>
              <a:buSzPts val="1400"/>
              <a:buChar char="●"/>
            </a:pPr>
            <a:r>
              <a:rPr lang="en"/>
              <a:t>Carry Forward Budgets = Rollover</a:t>
            </a:r>
            <a:endParaRPr/>
          </a:p>
          <a:p>
            <a:pPr marL="914400" lvl="1" indent="-317500" algn="l" rtl="0">
              <a:lnSpc>
                <a:spcPct val="150000"/>
              </a:lnSpc>
              <a:spcBef>
                <a:spcPts val="0"/>
              </a:spcBef>
              <a:spcAft>
                <a:spcPts val="0"/>
              </a:spcAft>
              <a:buSzPts val="1400"/>
              <a:buChar char="○"/>
            </a:pPr>
            <a:r>
              <a:rPr lang="en"/>
              <a:t>Special Program Budgets</a:t>
            </a:r>
            <a:endParaRPr/>
          </a:p>
          <a:p>
            <a:pPr marL="1371600" lvl="2" indent="-317500" algn="l" rtl="0">
              <a:lnSpc>
                <a:spcPct val="150000"/>
              </a:lnSpc>
              <a:spcBef>
                <a:spcPts val="0"/>
              </a:spcBef>
              <a:spcAft>
                <a:spcPts val="0"/>
              </a:spcAft>
              <a:buSzPts val="1400"/>
              <a:buChar char="■"/>
            </a:pPr>
            <a:r>
              <a:rPr lang="en"/>
              <a:t>Submit Annual Budget Form after July 1</a:t>
            </a:r>
            <a:endParaRPr/>
          </a:p>
          <a:p>
            <a:pPr marL="457200" lvl="0" indent="0" algn="l" rtl="0">
              <a:lnSpc>
                <a:spcPct val="150000"/>
              </a:lnSpc>
              <a:spcBef>
                <a:spcPts val="800"/>
              </a:spcBef>
              <a:spcAft>
                <a:spcPts val="0"/>
              </a:spcAft>
              <a:buNone/>
            </a:pPr>
            <a:endParaRPr/>
          </a:p>
          <a:p>
            <a:pPr marL="457200" lvl="0" indent="-317500" algn="l" rtl="0">
              <a:lnSpc>
                <a:spcPct val="150000"/>
              </a:lnSpc>
              <a:spcBef>
                <a:spcPts val="800"/>
              </a:spcBef>
              <a:spcAft>
                <a:spcPts val="0"/>
              </a:spcAft>
              <a:buSzPts val="1400"/>
              <a:buChar char="●"/>
            </a:pPr>
            <a:r>
              <a:rPr lang="en"/>
              <a:t>Budget Form Submission exceptions</a:t>
            </a:r>
            <a:endParaRPr/>
          </a:p>
          <a:p>
            <a:pPr marL="914400" lvl="1" indent="-317500" algn="l" rtl="0">
              <a:lnSpc>
                <a:spcPct val="150000"/>
              </a:lnSpc>
              <a:spcBef>
                <a:spcPts val="0"/>
              </a:spcBef>
              <a:spcAft>
                <a:spcPts val="0"/>
              </a:spcAft>
              <a:buSzPts val="1400"/>
              <a:buChar char="○"/>
            </a:pPr>
            <a:r>
              <a:rPr lang="en"/>
              <a:t>Start up Funds : 11099</a:t>
            </a:r>
            <a:endParaRPr/>
          </a:p>
          <a:p>
            <a:pPr marL="914400" lvl="1" indent="-317500" algn="l" rtl="0">
              <a:lnSpc>
                <a:spcPct val="150000"/>
              </a:lnSpc>
              <a:spcBef>
                <a:spcPts val="0"/>
              </a:spcBef>
              <a:spcAft>
                <a:spcPts val="0"/>
              </a:spcAft>
              <a:buSzPts val="1400"/>
              <a:buChar char="○"/>
            </a:pPr>
            <a:r>
              <a:rPr lang="en"/>
              <a:t>CHRI : 16800, 16801</a:t>
            </a:r>
            <a:endParaRPr/>
          </a:p>
          <a:p>
            <a:pPr marL="914400" lvl="1" indent="-317500" algn="l" rtl="0">
              <a:lnSpc>
                <a:spcPct val="150000"/>
              </a:lnSpc>
              <a:spcBef>
                <a:spcPts val="0"/>
              </a:spcBef>
              <a:spcAft>
                <a:spcPts val="0"/>
              </a:spcAft>
              <a:buSzPts val="1400"/>
              <a:buChar char="○"/>
            </a:pPr>
            <a:r>
              <a:rPr lang="en"/>
              <a:t>Student Clubs : 30044</a:t>
            </a:r>
            <a:endParaRPr/>
          </a:p>
          <a:p>
            <a:pPr marL="1371600" lvl="2" indent="-317500" algn="l" rtl="0">
              <a:lnSpc>
                <a:spcPct val="150000"/>
              </a:lnSpc>
              <a:spcBef>
                <a:spcPts val="0"/>
              </a:spcBef>
              <a:spcAft>
                <a:spcPts val="0"/>
              </a:spcAft>
              <a:buSzPts val="1400"/>
              <a:buChar char="■"/>
            </a:pPr>
            <a:r>
              <a:rPr lang="en"/>
              <a:t>Budgets will be available after the current fiscal year closes and the reconciliation process is complete</a:t>
            </a:r>
            <a:endParaRPr/>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NSF (Non Sufficient Funds)</a:t>
            </a:r>
            <a:endParaRPr sz="3000"/>
          </a:p>
        </p:txBody>
      </p:sp>
      <p:sp>
        <p:nvSpPr>
          <p:cNvPr id="218" name="Google Shape;218;p37"/>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Changes to NSF communications</a:t>
            </a:r>
            <a:endParaRPr sz="1800"/>
          </a:p>
          <a:p>
            <a:pPr marL="914400" lvl="1" indent="-342900" algn="l" rtl="0">
              <a:lnSpc>
                <a:spcPct val="150000"/>
              </a:lnSpc>
              <a:spcBef>
                <a:spcPts val="0"/>
              </a:spcBef>
              <a:spcAft>
                <a:spcPts val="0"/>
              </a:spcAft>
              <a:buSzPts val="1800"/>
              <a:buChar char="○"/>
            </a:pPr>
            <a:r>
              <a:rPr lang="en" sz="1800"/>
              <a:t>An automated email from (</a:t>
            </a:r>
            <a:r>
              <a:rPr lang="en" sz="1800" u="sng">
                <a:solidFill>
                  <a:schemeClr val="hlink"/>
                </a:solidFill>
                <a:hlinkClick r:id="rId3"/>
              </a:rPr>
              <a:t>NO-REPLY@rowan.edu</a:t>
            </a:r>
            <a:r>
              <a:rPr lang="en" sz="1800"/>
              <a:t>) titled “Insufficient Funds Notification: Documents Awaiting Approval_Burst” will be sent if you have any documents with non sufficient funds.</a:t>
            </a:r>
            <a:endParaRPr sz="1800"/>
          </a:p>
          <a:p>
            <a:pPr marL="914400" lvl="1" indent="-342900" algn="l" rtl="0">
              <a:lnSpc>
                <a:spcPct val="150000"/>
              </a:lnSpc>
              <a:spcBef>
                <a:spcPts val="0"/>
              </a:spcBef>
              <a:spcAft>
                <a:spcPts val="0"/>
              </a:spcAft>
              <a:buSzPts val="1800"/>
              <a:buChar char="○"/>
            </a:pPr>
            <a:r>
              <a:rPr lang="en" sz="1800"/>
              <a:t>You still need to complete your due diligence</a:t>
            </a:r>
            <a:endParaRPr sz="1800"/>
          </a:p>
          <a:p>
            <a:pPr marL="1371600" lvl="2" indent="-342900" algn="l" rtl="0">
              <a:lnSpc>
                <a:spcPct val="150000"/>
              </a:lnSpc>
              <a:spcBef>
                <a:spcPts val="0"/>
              </a:spcBef>
              <a:spcAft>
                <a:spcPts val="0"/>
              </a:spcAft>
              <a:buSzPts val="1800"/>
              <a:buChar char="■"/>
            </a:pPr>
            <a:r>
              <a:rPr lang="en" sz="1800"/>
              <a:t>Budget Transfer</a:t>
            </a:r>
            <a:endParaRPr sz="1800"/>
          </a:p>
          <a:p>
            <a:pPr marL="1371600" lvl="2" indent="-342900" algn="l" rtl="0">
              <a:lnSpc>
                <a:spcPct val="150000"/>
              </a:lnSpc>
              <a:spcBef>
                <a:spcPts val="0"/>
              </a:spcBef>
              <a:spcAft>
                <a:spcPts val="0"/>
              </a:spcAft>
              <a:buSzPts val="1800"/>
              <a:buChar char="■"/>
            </a:pPr>
            <a:r>
              <a:rPr lang="en" sz="1800"/>
              <a:t>Check foapal string, Close PO’s, etc….</a:t>
            </a:r>
            <a:endParaRPr sz="1800"/>
          </a:p>
          <a:p>
            <a:pPr marL="1371600" lvl="2" indent="-342900" algn="l" rtl="0">
              <a:lnSpc>
                <a:spcPct val="150000"/>
              </a:lnSpc>
              <a:spcBef>
                <a:spcPts val="0"/>
              </a:spcBef>
              <a:spcAft>
                <a:spcPts val="0"/>
              </a:spcAft>
              <a:buSzPts val="1800"/>
              <a:buChar char="■"/>
            </a:pPr>
            <a:r>
              <a:rPr lang="en" sz="1800"/>
              <a:t>Notify </a:t>
            </a:r>
            <a:r>
              <a:rPr lang="en" sz="1800" u="sng">
                <a:solidFill>
                  <a:schemeClr val="hlink"/>
                </a:solidFill>
                <a:hlinkClick r:id="rId4"/>
              </a:rPr>
              <a:t>budget@rowan.edu</a:t>
            </a:r>
            <a:r>
              <a:rPr lang="en" sz="1800"/>
              <a:t> once funds are sufficient</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224" name="Google Shape;224;p38"/>
          <p:cNvSpPr txBox="1">
            <a:spLocks noGrp="1"/>
          </p:cNvSpPr>
          <p:nvPr>
            <p:ph type="body" idx="1"/>
          </p:nvPr>
        </p:nvSpPr>
        <p:spPr>
          <a:xfrm>
            <a:off x="2368450" y="1908975"/>
            <a:ext cx="4829100" cy="1212900"/>
          </a:xfrm>
          <a:prstGeom prst="rect">
            <a:avLst/>
          </a:prstGeom>
          <a:noFill/>
          <a:ln>
            <a:noFill/>
          </a:ln>
        </p:spPr>
        <p:txBody>
          <a:bodyPr spcFirstLastPara="1" wrap="square" lIns="34275" tIns="34275" rIns="68575" bIns="34275" anchor="t" anchorCtr="0">
            <a:noAutofit/>
          </a:bodyPr>
          <a:lstStyle/>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r>
              <a:rPr lang="en" sz="3700" u="sng">
                <a:solidFill>
                  <a:schemeClr val="hlink"/>
                </a:solidFill>
                <a:hlinkClick r:id="rId3"/>
              </a:rPr>
              <a:t>Budget@rowan.edu</a:t>
            </a:r>
            <a:r>
              <a:rPr lang="en" sz="3700">
                <a:solidFill>
                  <a:srgbClr val="4C2106"/>
                </a:solidFill>
              </a:rPr>
              <a:t> </a:t>
            </a:r>
            <a:endParaRPr sz="3700">
              <a:solidFill>
                <a:srgbClr val="4C2106"/>
              </a:solidFill>
            </a:endParaRPr>
          </a:p>
        </p:txBody>
      </p:sp>
    </p:spTree>
  </p:cSld>
  <p:clrMapOvr>
    <a:masterClrMapping/>
  </p:clrMapOvr>
  <p:transition spd="med">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Contracting &amp; Procurement </a:t>
            </a:r>
            <a:endParaRPr/>
          </a:p>
        </p:txBody>
      </p:sp>
      <p:sp>
        <p:nvSpPr>
          <p:cNvPr id="231" name="Google Shape;231;p39"/>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Procurement</a:t>
            </a:r>
            <a:endParaRPr sz="2800"/>
          </a:p>
        </p:txBody>
      </p:sp>
      <p:sp>
        <p:nvSpPr>
          <p:cNvPr id="237" name="Google Shape;237;p40"/>
          <p:cNvSpPr txBox="1">
            <a:spLocks noGrp="1"/>
          </p:cNvSpPr>
          <p:nvPr>
            <p:ph type="body" idx="1"/>
          </p:nvPr>
        </p:nvSpPr>
        <p:spPr>
          <a:xfrm>
            <a:off x="510250" y="838025"/>
            <a:ext cx="8545500" cy="3825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The Office of Contracting &amp; Procurement is dedicated to support the University's mission of education and research through fair and competitive procurement processes while fully complying with all applicable laws and internal policies and procedures.</a:t>
            </a:r>
            <a:endParaRPr/>
          </a:p>
          <a:p>
            <a:pPr marL="0" lvl="0" indent="0" algn="l" rtl="0">
              <a:spcBef>
                <a:spcPts val="800"/>
              </a:spcBef>
              <a:spcAft>
                <a:spcPts val="0"/>
              </a:spcAft>
              <a:buNone/>
            </a:pPr>
            <a:r>
              <a:rPr lang="en" b="1"/>
              <a:t>Services</a:t>
            </a:r>
            <a:endParaRPr b="1"/>
          </a:p>
          <a:p>
            <a:pPr marL="457200" lvl="0" indent="-317500" algn="l" rtl="0">
              <a:spcBef>
                <a:spcPts val="800"/>
              </a:spcBef>
              <a:spcAft>
                <a:spcPts val="0"/>
              </a:spcAft>
              <a:buSzPts val="1400"/>
              <a:buChar char="●"/>
            </a:pPr>
            <a:r>
              <a:rPr lang="en"/>
              <a:t>Advise units on procurement procedures</a:t>
            </a:r>
            <a:endParaRPr/>
          </a:p>
          <a:p>
            <a:pPr marL="457200" lvl="0" indent="-317500" algn="l" rtl="0">
              <a:spcBef>
                <a:spcPts val="0"/>
              </a:spcBef>
              <a:spcAft>
                <a:spcPts val="0"/>
              </a:spcAft>
              <a:buSzPts val="1400"/>
              <a:buChar char="●"/>
            </a:pPr>
            <a:r>
              <a:rPr lang="en"/>
              <a:t>Vendor relationship management</a:t>
            </a:r>
            <a:endParaRPr/>
          </a:p>
          <a:p>
            <a:pPr marL="457200" lvl="0" indent="-317500" algn="l" rtl="0">
              <a:spcBef>
                <a:spcPts val="0"/>
              </a:spcBef>
              <a:spcAft>
                <a:spcPts val="0"/>
              </a:spcAft>
              <a:buSzPts val="1400"/>
              <a:buChar char="●"/>
            </a:pPr>
            <a:r>
              <a:rPr lang="en"/>
              <a:t>Procurement process management</a:t>
            </a:r>
            <a:endParaRPr/>
          </a:p>
          <a:p>
            <a:pPr marL="457200" lvl="0" indent="-317500" algn="l" rtl="0">
              <a:spcBef>
                <a:spcPts val="0"/>
              </a:spcBef>
              <a:spcAft>
                <a:spcPts val="0"/>
              </a:spcAft>
              <a:buSzPts val="1400"/>
              <a:buChar char="●"/>
            </a:pPr>
            <a:r>
              <a:rPr lang="en"/>
              <a:t>Contract review and completion</a:t>
            </a:r>
            <a:endParaRPr/>
          </a:p>
          <a:p>
            <a:pPr marL="457200" lvl="0" indent="-317500" algn="l" rtl="0">
              <a:spcBef>
                <a:spcPts val="0"/>
              </a:spcBef>
              <a:spcAft>
                <a:spcPts val="0"/>
              </a:spcAft>
              <a:buSzPts val="1400"/>
              <a:buChar char="●"/>
            </a:pPr>
            <a:r>
              <a:rPr lang="en"/>
              <a:t>Requests for information, proposal, and quotation</a:t>
            </a:r>
            <a:endParaRPr/>
          </a:p>
          <a:p>
            <a:pPr marL="457200" lvl="0" indent="-317500" algn="l" rtl="0">
              <a:spcBef>
                <a:spcPts val="0"/>
              </a:spcBef>
              <a:spcAft>
                <a:spcPts val="0"/>
              </a:spcAft>
              <a:buSzPts val="1400"/>
              <a:buChar char="●"/>
            </a:pPr>
            <a:r>
              <a:rPr lang="en"/>
              <a:t>Professional negotiation with suppliers</a:t>
            </a:r>
            <a:endParaRPr/>
          </a:p>
          <a:p>
            <a:pPr marL="457200" lvl="0" indent="-317500" algn="l" rtl="0">
              <a:spcBef>
                <a:spcPts val="0"/>
              </a:spcBef>
              <a:spcAft>
                <a:spcPts val="0"/>
              </a:spcAft>
              <a:buSzPts val="1400"/>
              <a:buChar char="●"/>
            </a:pPr>
            <a:r>
              <a:rPr lang="en"/>
              <a:t>Development and management of strategic, university-wide contracts</a:t>
            </a:r>
            <a:endParaRPr/>
          </a:p>
          <a:p>
            <a:pPr marL="0" lvl="0" indent="0" algn="l" rtl="0">
              <a:spcBef>
                <a:spcPts val="800"/>
              </a:spcBef>
              <a:spcAft>
                <a:spcPts val="0"/>
              </a:spcAft>
              <a:buNone/>
            </a:pPr>
            <a:r>
              <a:rPr lang="en" b="1"/>
              <a:t>Standards</a:t>
            </a:r>
            <a:endParaRPr b="1"/>
          </a:p>
          <a:p>
            <a:pPr marL="457200" lvl="0" indent="-317500" algn="l" rtl="0">
              <a:spcBef>
                <a:spcPts val="800"/>
              </a:spcBef>
              <a:spcAft>
                <a:spcPts val="0"/>
              </a:spcAft>
              <a:buSzPts val="1400"/>
              <a:buChar char="●"/>
            </a:pPr>
            <a:r>
              <a:rPr lang="en"/>
              <a:t>Deliver the best overall value with a competitive bidding process</a:t>
            </a:r>
            <a:endParaRPr/>
          </a:p>
          <a:p>
            <a:pPr marL="457200" lvl="0" indent="-317500" algn="l" rtl="0">
              <a:spcBef>
                <a:spcPts val="0"/>
              </a:spcBef>
              <a:spcAft>
                <a:spcPts val="0"/>
              </a:spcAft>
              <a:buSzPts val="1400"/>
              <a:buChar char="●"/>
            </a:pPr>
            <a:r>
              <a:rPr lang="en"/>
              <a:t>Implement best practices for cost containment</a:t>
            </a:r>
            <a:endParaRPr/>
          </a:p>
          <a:p>
            <a:pPr marL="457200" lvl="0" indent="-317500" algn="l" rtl="0">
              <a:spcBef>
                <a:spcPts val="0"/>
              </a:spcBef>
              <a:spcAft>
                <a:spcPts val="0"/>
              </a:spcAft>
              <a:buSzPts val="1400"/>
              <a:buChar char="●"/>
            </a:pPr>
            <a:r>
              <a:rPr lang="en"/>
              <a:t>Ensure procurement compliance</a:t>
            </a:r>
            <a:endParaRPr/>
          </a:p>
          <a:p>
            <a:pPr marL="457200" lvl="0" indent="-317500" algn="l" rtl="0">
              <a:spcBef>
                <a:spcPts val="0"/>
              </a:spcBef>
              <a:spcAft>
                <a:spcPts val="0"/>
              </a:spcAft>
              <a:buSzPts val="1400"/>
              <a:buChar char="●"/>
            </a:pPr>
            <a:r>
              <a:rPr lang="en"/>
              <a:t>Ensure fair and ethical relationships with suppliers</a:t>
            </a:r>
            <a:endParaRPr/>
          </a:p>
          <a:p>
            <a:pPr marL="457200" lvl="0" indent="-317500" algn="l" rtl="0">
              <a:spcBef>
                <a:spcPts val="0"/>
              </a:spcBef>
              <a:spcAft>
                <a:spcPts val="0"/>
              </a:spcAft>
              <a:buSzPts val="1400"/>
              <a:buChar char="●"/>
            </a:pPr>
            <a:r>
              <a:rPr lang="en"/>
              <a:t>Maintain a diverse supplier base</a:t>
            </a:r>
            <a:endParaRPr/>
          </a:p>
          <a:p>
            <a:pPr marL="0" lvl="0" indent="0" algn="l" rtl="0">
              <a:spcBef>
                <a:spcPts val="8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latin typeface="Trebuchet MS"/>
                <a:ea typeface="Trebuchet MS"/>
                <a:cs typeface="Trebuchet MS"/>
                <a:sym typeface="Trebuchet MS"/>
              </a:rPr>
              <a:t>Things to know before soliciting goods or services</a:t>
            </a:r>
            <a:endParaRPr/>
          </a:p>
        </p:txBody>
      </p:sp>
      <p:sp>
        <p:nvSpPr>
          <p:cNvPr id="243" name="Google Shape;243;p41"/>
          <p:cNvSpPr txBox="1">
            <a:spLocks noGrp="1"/>
          </p:cNvSpPr>
          <p:nvPr>
            <p:ph type="body" idx="1"/>
          </p:nvPr>
        </p:nvSpPr>
        <p:spPr>
          <a:xfrm>
            <a:off x="556616" y="938775"/>
            <a:ext cx="8545500" cy="3672000"/>
          </a:xfrm>
          <a:prstGeom prst="rect">
            <a:avLst/>
          </a:prstGeom>
          <a:ln>
            <a:noFill/>
          </a:ln>
        </p:spPr>
        <p:txBody>
          <a:bodyPr spcFirstLastPara="1" wrap="square" lIns="34275" tIns="34275" rIns="68575" bIns="34275" anchor="t" anchorCtr="0">
            <a:noAutofit/>
          </a:bodyPr>
          <a:lstStyle/>
          <a:p>
            <a:pPr marL="0" lvl="0" indent="0" algn="l" rtl="0">
              <a:spcBef>
                <a:spcPts val="800"/>
              </a:spcBef>
              <a:spcAft>
                <a:spcPts val="0"/>
              </a:spcAft>
              <a:buNone/>
            </a:pPr>
            <a:r>
              <a:rPr lang="en"/>
              <a:t>The Office of Contracting &amp; Procurement (OC&amp;P) is bound by State laws and University </a:t>
            </a:r>
            <a:r>
              <a:rPr lang="en" b="1"/>
              <a:t>policies</a:t>
            </a:r>
            <a:r>
              <a:rPr lang="en"/>
              <a:t> that mandate how goods and services are procured.</a:t>
            </a:r>
            <a:endParaRPr/>
          </a:p>
          <a:p>
            <a:pPr marL="457200" lvl="0" indent="-317500" algn="l" rtl="0">
              <a:spcBef>
                <a:spcPts val="800"/>
              </a:spcBef>
              <a:spcAft>
                <a:spcPts val="0"/>
              </a:spcAft>
              <a:buSzPts val="1400"/>
              <a:buChar char="●"/>
            </a:pPr>
            <a:r>
              <a:rPr lang="en" b="1"/>
              <a:t>Confirming Orders</a:t>
            </a:r>
            <a:endParaRPr b="1"/>
          </a:p>
          <a:p>
            <a:pPr marL="457200" lvl="0" indent="-317500" algn="l" rtl="0">
              <a:spcBef>
                <a:spcPts val="0"/>
              </a:spcBef>
              <a:spcAft>
                <a:spcPts val="0"/>
              </a:spcAft>
              <a:buSzPts val="1400"/>
              <a:buChar char="●"/>
            </a:pPr>
            <a:r>
              <a:rPr lang="en" b="1"/>
              <a:t>Price Thresholds</a:t>
            </a:r>
            <a:r>
              <a:rPr lang="en"/>
              <a:t> were developed by the State and adopted by our Board of Trustees.</a:t>
            </a:r>
            <a:endParaRPr/>
          </a:p>
          <a:p>
            <a:pPr marL="457200" lvl="0" indent="-317500" algn="l" rtl="0">
              <a:spcBef>
                <a:spcPts val="0"/>
              </a:spcBef>
              <a:spcAft>
                <a:spcPts val="0"/>
              </a:spcAft>
              <a:buSzPts val="1400"/>
              <a:buChar char="●"/>
            </a:pPr>
            <a:r>
              <a:rPr lang="en" b="1"/>
              <a:t>Exceptions to Bidding:</a:t>
            </a:r>
            <a:endParaRPr b="1"/>
          </a:p>
          <a:p>
            <a:pPr marL="914400" lvl="1" indent="-317500" algn="l" rtl="0">
              <a:spcBef>
                <a:spcPts val="0"/>
              </a:spcBef>
              <a:spcAft>
                <a:spcPts val="0"/>
              </a:spcAft>
              <a:buSzPts val="1400"/>
              <a:buChar char="○"/>
            </a:pPr>
            <a:r>
              <a:rPr lang="en"/>
              <a:t>There are 35 categories of exceptions that can be utilized by the campus community in lieu of quotes/bids; however, if your purchase exceeds the current bid threshold, exceptions can only be used with a Board of Trustees approval.</a:t>
            </a:r>
            <a:endParaRPr/>
          </a:p>
          <a:p>
            <a:pPr marL="457200" lvl="0" indent="-317500" algn="l" rtl="0">
              <a:spcBef>
                <a:spcPts val="0"/>
              </a:spcBef>
              <a:spcAft>
                <a:spcPts val="0"/>
              </a:spcAft>
              <a:buSzPts val="1400"/>
              <a:buChar char="●"/>
            </a:pPr>
            <a:r>
              <a:rPr lang="en" b="1"/>
              <a:t>Additional Requirements</a:t>
            </a:r>
            <a:r>
              <a:rPr lang="en"/>
              <a:t> or documentation may be applicable depending on the commodity and/or price of your purchase.</a:t>
            </a:r>
            <a:endParaRPr/>
          </a:p>
          <a:p>
            <a:pPr marL="457200" lvl="0" indent="-317500" algn="l" rtl="0">
              <a:spcBef>
                <a:spcPts val="0"/>
              </a:spcBef>
              <a:spcAft>
                <a:spcPts val="0"/>
              </a:spcAft>
              <a:buSzPts val="1400"/>
              <a:buChar char="●"/>
            </a:pPr>
            <a:r>
              <a:rPr lang="en" b="1"/>
              <a:t>Contracting</a:t>
            </a:r>
            <a:endParaRPr b="1"/>
          </a:p>
          <a:p>
            <a:pPr marL="457200" lvl="0" indent="-317500" algn="l" rtl="0">
              <a:spcBef>
                <a:spcPts val="0"/>
              </a:spcBef>
              <a:spcAft>
                <a:spcPts val="0"/>
              </a:spcAft>
              <a:buSzPts val="1400"/>
              <a:buChar char="●"/>
            </a:pPr>
            <a:r>
              <a:rPr lang="en" b="1"/>
              <a:t>Vendors </a:t>
            </a:r>
            <a:r>
              <a:rPr lang="en"/>
              <a:t>are also subject to State regulations. </a:t>
            </a:r>
            <a:endParaRPr/>
          </a:p>
          <a:p>
            <a:pPr marL="914400" lvl="1" indent="-317500" algn="l" rtl="0">
              <a:spcBef>
                <a:spcPts val="0"/>
              </a:spcBef>
              <a:spcAft>
                <a:spcPts val="0"/>
              </a:spcAft>
              <a:buSzPts val="1400"/>
              <a:buChar char="○"/>
            </a:pPr>
            <a:r>
              <a:rPr lang="en"/>
              <a:t>Please visit </a:t>
            </a:r>
            <a:r>
              <a:rPr lang="en" b="1"/>
              <a:t>Vendors: Doing Business with Rowan</a:t>
            </a:r>
            <a:r>
              <a:rPr lang="en"/>
              <a:t> for more 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542690" y="105022"/>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Confirming Orders</a:t>
            </a:r>
            <a:endParaRPr sz="2800"/>
          </a:p>
        </p:txBody>
      </p:sp>
      <p:sp>
        <p:nvSpPr>
          <p:cNvPr id="249" name="Google Shape;249;p42"/>
          <p:cNvSpPr txBox="1">
            <a:spLocks noGrp="1"/>
          </p:cNvSpPr>
          <p:nvPr>
            <p:ph type="body" idx="1"/>
          </p:nvPr>
        </p:nvSpPr>
        <p:spPr>
          <a:xfrm>
            <a:off x="510241" y="975750"/>
            <a:ext cx="8545500" cy="36720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b="1"/>
              <a:t>What is a Confirming Order? </a:t>
            </a:r>
            <a:endParaRPr b="1"/>
          </a:p>
          <a:p>
            <a:pPr marL="0" lvl="0" indent="0" algn="just" rtl="0">
              <a:lnSpc>
                <a:spcPct val="115000"/>
              </a:lnSpc>
              <a:spcBef>
                <a:spcPts val="1200"/>
              </a:spcBef>
              <a:spcAft>
                <a:spcPts val="0"/>
              </a:spcAft>
              <a:buNone/>
            </a:pPr>
            <a:r>
              <a:rPr lang="en"/>
              <a:t>A confirming order is defined as a purchase with a vendor (i.e., the goods and/or services were received thus becoming legally binding) prior to the conversion of a requisition to a purchase order and the requisite compliance checks that must accompany each such conversion. Such transactions are prohibited at the University.</a:t>
            </a:r>
            <a:endParaRPr/>
          </a:p>
          <a:p>
            <a:pPr marL="0" lvl="0" indent="0" algn="just" rtl="0">
              <a:lnSpc>
                <a:spcPct val="115000"/>
              </a:lnSpc>
              <a:spcBef>
                <a:spcPts val="1200"/>
              </a:spcBef>
              <a:spcAft>
                <a:spcPts val="0"/>
              </a:spcAft>
              <a:buNone/>
            </a:pPr>
            <a:r>
              <a:rPr lang="en" b="1"/>
              <a:t>Why are Confirming Orders prohibited? </a:t>
            </a:r>
            <a:endParaRPr b="1"/>
          </a:p>
          <a:p>
            <a:pPr marL="0" lvl="0" indent="0" algn="just" rtl="0">
              <a:lnSpc>
                <a:spcPct val="115000"/>
              </a:lnSpc>
              <a:spcBef>
                <a:spcPts val="1200"/>
              </a:spcBef>
              <a:spcAft>
                <a:spcPts val="0"/>
              </a:spcAft>
              <a:buNone/>
            </a:pPr>
            <a:r>
              <a:rPr lang="en"/>
              <a:t>There are several potential problems associated with confirming orders, such as violations of legal requirements, lost items, missed discounts, receipt of duplicate shipments, redundant payments, unidentified invoices, etc. Any person who is not authorized to approve a purchase or contract, or who does so in a manner that is in violation of state law may be held personally liable for the cost of such purchase or contract as provided in state law. Purchases or contracts violating state law shall be void and of no effect.</a:t>
            </a:r>
            <a:endParaRPr/>
          </a:p>
          <a:p>
            <a:pPr marL="0" lvl="0" indent="0" algn="l" rtl="0">
              <a:spcBef>
                <a:spcPts val="12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Price Thresholds</a:t>
            </a:r>
            <a:endParaRPr/>
          </a:p>
        </p:txBody>
      </p:sp>
      <p:sp>
        <p:nvSpPr>
          <p:cNvPr id="255" name="Google Shape;255;p43"/>
          <p:cNvSpPr txBox="1">
            <a:spLocks noGrp="1"/>
          </p:cNvSpPr>
          <p:nvPr>
            <p:ph type="body" idx="1"/>
          </p:nvPr>
        </p:nvSpPr>
        <p:spPr>
          <a:xfrm>
            <a:off x="598491" y="90170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b="1"/>
              <a:t>Assumption 1:</a:t>
            </a:r>
            <a:r>
              <a:rPr lang="en"/>
              <a:t> An existing contract that obligates the University to purchase from a specific vendor does not exist; i.e, office supplies.</a:t>
            </a:r>
            <a:endParaRPr/>
          </a:p>
          <a:p>
            <a:pPr marL="0" lvl="0" indent="0" algn="l" rtl="0">
              <a:lnSpc>
                <a:spcPct val="100000"/>
              </a:lnSpc>
              <a:spcBef>
                <a:spcPts val="800"/>
              </a:spcBef>
              <a:spcAft>
                <a:spcPts val="0"/>
              </a:spcAft>
              <a:buNone/>
            </a:pPr>
            <a:r>
              <a:rPr lang="en" b="1"/>
              <a:t>Assumption 2:</a:t>
            </a:r>
            <a:r>
              <a:rPr lang="en"/>
              <a:t> An exception to price quotes or public bidding does not exist.</a:t>
            </a:r>
            <a:endParaRPr/>
          </a:p>
          <a:p>
            <a:pPr marL="0" lvl="0" indent="0" algn="l" rtl="0">
              <a:lnSpc>
                <a:spcPct val="100000"/>
              </a:lnSpc>
              <a:spcBef>
                <a:spcPts val="800"/>
              </a:spcBef>
              <a:spcAft>
                <a:spcPts val="0"/>
              </a:spcAft>
              <a:buNone/>
            </a:pPr>
            <a:r>
              <a:rPr lang="en" b="1"/>
              <a:t>Assumption 3:</a:t>
            </a:r>
            <a:r>
              <a:rPr lang="en"/>
              <a:t> The purchase is not subject to prevailing wage rates.</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i="1"/>
          </a:p>
          <a:p>
            <a:pPr marL="0" lvl="0" indent="0" algn="l" rtl="0">
              <a:spcBef>
                <a:spcPts val="800"/>
              </a:spcBef>
              <a:spcAft>
                <a:spcPts val="0"/>
              </a:spcAft>
              <a:buNone/>
            </a:pPr>
            <a:r>
              <a:rPr lang="en" i="1"/>
              <a:t>Bid splitting is the improper split of a purchase into multiple purchases in order to avoid triggering dollar thresholds that would require you to obtain additional documents. Bid splitting is in direct violation of University policies.</a:t>
            </a:r>
            <a:endParaRPr i="1"/>
          </a:p>
        </p:txBody>
      </p:sp>
      <p:graphicFrame>
        <p:nvGraphicFramePr>
          <p:cNvPr id="256" name="Google Shape;256;p43"/>
          <p:cNvGraphicFramePr/>
          <p:nvPr/>
        </p:nvGraphicFramePr>
        <p:xfrm>
          <a:off x="681925" y="2270650"/>
          <a:ext cx="3000000" cy="3000000"/>
        </p:xfrm>
        <a:graphic>
          <a:graphicData uri="http://schemas.openxmlformats.org/drawingml/2006/table">
            <a:tbl>
              <a:tblPr>
                <a:noFill/>
                <a:tableStyleId>{A04B7903-8A12-4F08-9AC5-1F6FA3039B0E}</a:tableStyleId>
              </a:tblPr>
              <a:tblGrid>
                <a:gridCol w="1541550">
                  <a:extLst>
                    <a:ext uri="{9D8B030D-6E8A-4147-A177-3AD203B41FA5}">
                      <a16:colId xmlns:a16="http://schemas.microsoft.com/office/drawing/2014/main" val="20000"/>
                    </a:ext>
                  </a:extLst>
                </a:gridCol>
                <a:gridCol w="6489275">
                  <a:extLst>
                    <a:ext uri="{9D8B030D-6E8A-4147-A177-3AD203B41FA5}">
                      <a16:colId xmlns:a16="http://schemas.microsoft.com/office/drawing/2014/main" val="20001"/>
                    </a:ext>
                  </a:extLst>
                </a:gridCol>
              </a:tblGrid>
              <a:tr h="359575">
                <a:tc>
                  <a:txBody>
                    <a:bodyPr/>
                    <a:lstStyle/>
                    <a:p>
                      <a:pPr marL="0" lvl="0" indent="0" algn="l" rtl="0">
                        <a:spcBef>
                          <a:spcPts val="0"/>
                        </a:spcBef>
                        <a:spcAft>
                          <a:spcPts val="0"/>
                        </a:spcAft>
                        <a:buNone/>
                      </a:pPr>
                      <a:r>
                        <a:rPr lang="en" sz="1200" b="1">
                          <a:solidFill>
                            <a:schemeClr val="lt1"/>
                          </a:solidFill>
                          <a:latin typeface="Source Sans Pro"/>
                          <a:ea typeface="Source Sans Pro"/>
                          <a:cs typeface="Source Sans Pro"/>
                          <a:sym typeface="Source Sans Pro"/>
                        </a:rPr>
                        <a:t>&lt; $20,000</a:t>
                      </a:r>
                      <a:endParaRPr sz="12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spcBef>
                          <a:spcPts val="0"/>
                        </a:spcBef>
                        <a:spcAft>
                          <a:spcPts val="0"/>
                        </a:spcAft>
                        <a:buNone/>
                      </a:pPr>
                      <a:r>
                        <a:rPr lang="en" sz="1200">
                          <a:solidFill>
                            <a:schemeClr val="dk1"/>
                          </a:solidFill>
                          <a:latin typeface="Source Sans Pro"/>
                          <a:ea typeface="Source Sans Pro"/>
                          <a:cs typeface="Source Sans Pro"/>
                          <a:sym typeface="Source Sans Pro"/>
                        </a:rPr>
                        <a:t>One quote required.</a:t>
                      </a:r>
                      <a:endParaRPr sz="12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0"/>
                  </a:ext>
                </a:extLst>
              </a:tr>
              <a:tr h="359575">
                <a:tc>
                  <a:txBody>
                    <a:bodyPr/>
                    <a:lstStyle/>
                    <a:p>
                      <a:pPr marL="0" lvl="0" indent="0" algn="l" rtl="0">
                        <a:spcBef>
                          <a:spcPts val="0"/>
                        </a:spcBef>
                        <a:spcAft>
                          <a:spcPts val="0"/>
                        </a:spcAft>
                        <a:buNone/>
                      </a:pPr>
                      <a:r>
                        <a:rPr lang="en" sz="1200" b="1">
                          <a:solidFill>
                            <a:schemeClr val="lt1"/>
                          </a:solidFill>
                          <a:latin typeface="Source Sans Pro"/>
                          <a:ea typeface="Source Sans Pro"/>
                          <a:cs typeface="Source Sans Pro"/>
                          <a:sym typeface="Source Sans Pro"/>
                        </a:rPr>
                        <a:t>$20,000 - $100,000</a:t>
                      </a:r>
                      <a:endParaRPr sz="12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spcBef>
                          <a:spcPts val="0"/>
                        </a:spcBef>
                        <a:spcAft>
                          <a:spcPts val="0"/>
                        </a:spcAft>
                        <a:buNone/>
                      </a:pPr>
                      <a:r>
                        <a:rPr lang="en" sz="1200">
                          <a:solidFill>
                            <a:schemeClr val="dk1"/>
                          </a:solidFill>
                          <a:latin typeface="Source Sans Pro"/>
                          <a:ea typeface="Source Sans Pro"/>
                          <a:cs typeface="Source Sans Pro"/>
                          <a:sym typeface="Source Sans Pro"/>
                        </a:rPr>
                        <a:t>Three quotes required or an exception applied.</a:t>
                      </a:r>
                      <a:endParaRPr sz="12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1"/>
                  </a:ext>
                </a:extLst>
              </a:tr>
              <a:tr h="378150">
                <a:tc>
                  <a:txBody>
                    <a:bodyPr/>
                    <a:lstStyle/>
                    <a:p>
                      <a:pPr marL="0" lvl="0" indent="0" algn="l" rtl="0">
                        <a:spcBef>
                          <a:spcPts val="0"/>
                        </a:spcBef>
                        <a:spcAft>
                          <a:spcPts val="0"/>
                        </a:spcAft>
                        <a:buNone/>
                      </a:pPr>
                      <a:r>
                        <a:rPr lang="en" sz="1200" b="1">
                          <a:solidFill>
                            <a:schemeClr val="lt1"/>
                          </a:solidFill>
                          <a:latin typeface="Source Sans Pro"/>
                          <a:ea typeface="Source Sans Pro"/>
                          <a:cs typeface="Source Sans Pro"/>
                          <a:sym typeface="Source Sans Pro"/>
                        </a:rPr>
                        <a:t>&gt; $100,000</a:t>
                      </a:r>
                      <a:endParaRPr sz="12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spcBef>
                          <a:spcPts val="0"/>
                        </a:spcBef>
                        <a:spcAft>
                          <a:spcPts val="0"/>
                        </a:spcAft>
                        <a:buNone/>
                      </a:pPr>
                      <a:r>
                        <a:rPr lang="en" sz="1200">
                          <a:solidFill>
                            <a:schemeClr val="dk1"/>
                          </a:solidFill>
                          <a:latin typeface="Source Sans Pro"/>
                          <a:ea typeface="Source Sans Pro"/>
                          <a:cs typeface="Source Sans Pro"/>
                          <a:sym typeface="Source Sans Pro"/>
                        </a:rPr>
                        <a:t>Public bid is required, unless an exception applies. Must also be accompanied by a BOT Resolution.</a:t>
                      </a:r>
                      <a:endParaRPr sz="12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p:nvPr/>
        </p:nvSpPr>
        <p:spPr>
          <a:xfrm>
            <a:off x="4737250" y="2495575"/>
            <a:ext cx="3881100" cy="22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p:txBody>
      </p:sp>
      <p:sp>
        <p:nvSpPr>
          <p:cNvPr id="262" name="Google Shape;262;p4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Preferred Vendors </a:t>
            </a:r>
            <a:endParaRPr/>
          </a:p>
        </p:txBody>
      </p:sp>
      <p:sp>
        <p:nvSpPr>
          <p:cNvPr id="263" name="Google Shape;263;p44"/>
          <p:cNvSpPr txBox="1">
            <a:spLocks noGrp="1"/>
          </p:cNvSpPr>
          <p:nvPr>
            <p:ph type="body" idx="1"/>
          </p:nvPr>
        </p:nvSpPr>
        <p:spPr>
          <a:xfrm>
            <a:off x="510241" y="95400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1100"/>
              </a:spcBef>
              <a:spcAft>
                <a:spcPts val="0"/>
              </a:spcAft>
              <a:buNone/>
            </a:pPr>
            <a:r>
              <a:rPr lang="en">
                <a:highlight>
                  <a:srgbClr val="FFFFFF"/>
                </a:highlight>
              </a:rPr>
              <a:t>Preferred vendors are those that have been awarded a contract by the Office of Contracting and Procurement for use by all departments and schools.</a:t>
            </a:r>
            <a:endParaRPr>
              <a:highlight>
                <a:srgbClr val="FFFFFF"/>
              </a:highlight>
            </a:endParaRPr>
          </a:p>
          <a:p>
            <a:pPr marL="0" lvl="0" indent="0" algn="l" rtl="0">
              <a:lnSpc>
                <a:spcPct val="100000"/>
              </a:lnSpc>
              <a:spcBef>
                <a:spcPts val="1100"/>
              </a:spcBef>
              <a:spcAft>
                <a:spcPts val="0"/>
              </a:spcAft>
              <a:buNone/>
            </a:pPr>
            <a:r>
              <a:rPr lang="en">
                <a:highlight>
                  <a:srgbClr val="FFFFFF"/>
                </a:highlight>
              </a:rPr>
              <a:t>These vendors are fully onboarded and available for use. Please select a vendor or commodity below to review instructions on how to use.</a:t>
            </a:r>
            <a:endParaRPr/>
          </a:p>
          <a:p>
            <a:pPr marL="0" lvl="0" indent="0" algn="l" rtl="0">
              <a:lnSpc>
                <a:spcPct val="157142"/>
              </a:lnSpc>
              <a:spcBef>
                <a:spcPts val="1100"/>
              </a:spcBef>
              <a:spcAft>
                <a:spcPts val="0"/>
              </a:spcAft>
              <a:buNone/>
            </a:pPr>
            <a:r>
              <a:rPr lang="en"/>
              <a:t>Examples include, but are not limited to: </a:t>
            </a:r>
            <a:endParaRPr/>
          </a:p>
          <a:p>
            <a:pPr marL="457200" lvl="0" indent="-317500" algn="l" rtl="0">
              <a:lnSpc>
                <a:spcPct val="100000"/>
              </a:lnSpc>
              <a:spcBef>
                <a:spcPts val="1100"/>
              </a:spcBef>
              <a:spcAft>
                <a:spcPts val="0"/>
              </a:spcAft>
              <a:buSzPts val="1400"/>
              <a:buChar char="●"/>
            </a:pPr>
            <a:r>
              <a:rPr lang="en">
                <a:uFill>
                  <a:noFill/>
                </a:uFill>
                <a:hlinkClick r:id="rId3"/>
              </a:rPr>
              <a:t>Amazon (Online Marketplace)</a:t>
            </a:r>
            <a:endParaRPr/>
          </a:p>
          <a:p>
            <a:pPr marL="457200" lvl="0" indent="-317500" algn="l" rtl="0">
              <a:lnSpc>
                <a:spcPct val="100000"/>
              </a:lnSpc>
              <a:spcBef>
                <a:spcPts val="0"/>
              </a:spcBef>
              <a:spcAft>
                <a:spcPts val="0"/>
              </a:spcAft>
              <a:buSzPts val="1400"/>
              <a:buFont typeface="Source Sans Pro"/>
              <a:buChar char="●"/>
            </a:pPr>
            <a:r>
              <a:rPr lang="en">
                <a:uFill>
                  <a:noFill/>
                </a:uFill>
                <a:hlinkClick r:id="rId4"/>
              </a:rPr>
              <a:t>Barnes </a:t>
            </a:r>
            <a:r>
              <a:rPr lang="en"/>
              <a:t>&amp; Noble (Text Books)</a:t>
            </a:r>
            <a:endParaRPr/>
          </a:p>
          <a:p>
            <a:pPr marL="457200" lvl="0" indent="-317500" algn="l" rtl="0">
              <a:lnSpc>
                <a:spcPct val="100000"/>
              </a:lnSpc>
              <a:spcBef>
                <a:spcPts val="0"/>
              </a:spcBef>
              <a:spcAft>
                <a:spcPts val="0"/>
              </a:spcAft>
              <a:buSzPts val="1400"/>
              <a:buChar char="●"/>
            </a:pPr>
            <a:r>
              <a:rPr lang="en"/>
              <a:t>Fisher Scientific (Scientific Supplies)</a:t>
            </a:r>
            <a:endParaRPr/>
          </a:p>
          <a:p>
            <a:pPr marL="457200" lvl="0" indent="-317500" algn="l" rtl="0">
              <a:lnSpc>
                <a:spcPct val="100000"/>
              </a:lnSpc>
              <a:spcBef>
                <a:spcPts val="0"/>
              </a:spcBef>
              <a:spcAft>
                <a:spcPts val="0"/>
              </a:spcAft>
              <a:buSzPts val="1400"/>
              <a:buChar char="●"/>
            </a:pPr>
            <a:r>
              <a:rPr lang="en"/>
              <a:t>Home Depot (MRO &amp; Janitorial Supplies)</a:t>
            </a:r>
            <a:endParaRPr/>
          </a:p>
          <a:p>
            <a:pPr marL="457200" lvl="0" indent="-317500" algn="l" rtl="0">
              <a:lnSpc>
                <a:spcPct val="100000"/>
              </a:lnSpc>
              <a:spcBef>
                <a:spcPts val="0"/>
              </a:spcBef>
              <a:spcAft>
                <a:spcPts val="0"/>
              </a:spcAft>
              <a:buSzPts val="1400"/>
              <a:buChar char="●"/>
            </a:pPr>
            <a:r>
              <a:rPr lang="en"/>
              <a:t>Lowe’s (MRO &amp; Walk-In)</a:t>
            </a:r>
            <a:endParaRPr/>
          </a:p>
          <a:p>
            <a:pPr marL="457200" lvl="0" indent="-317500" algn="l" rtl="0">
              <a:lnSpc>
                <a:spcPct val="100000"/>
              </a:lnSpc>
              <a:spcBef>
                <a:spcPts val="0"/>
              </a:spcBef>
              <a:spcAft>
                <a:spcPts val="0"/>
              </a:spcAft>
              <a:buSzPts val="1400"/>
              <a:buChar char="●"/>
            </a:pPr>
            <a:r>
              <a:rPr lang="en">
                <a:uFill>
                  <a:noFill/>
                </a:uFill>
                <a:hlinkClick r:id="rId5"/>
              </a:rPr>
              <a:t>ODP </a:t>
            </a:r>
            <a:r>
              <a:rPr lang="en"/>
              <a:t> (Office Supplies)</a:t>
            </a:r>
            <a:endParaRPr/>
          </a:p>
          <a:p>
            <a:pPr marL="457200" lvl="0" indent="-317500" algn="l" rtl="0">
              <a:lnSpc>
                <a:spcPct val="100000"/>
              </a:lnSpc>
              <a:spcBef>
                <a:spcPts val="0"/>
              </a:spcBef>
              <a:spcAft>
                <a:spcPts val="0"/>
              </a:spcAft>
              <a:buSzPts val="1400"/>
              <a:buChar char="●"/>
            </a:pPr>
            <a:r>
              <a:rPr lang="en"/>
              <a:t>VWR (Scientific Supplies)</a:t>
            </a:r>
            <a:endParaRPr/>
          </a:p>
          <a:p>
            <a:pPr marL="0" lvl="0" indent="0" algn="l" rtl="0">
              <a:lnSpc>
                <a:spcPct val="100000"/>
              </a:lnSpc>
              <a:spcBef>
                <a:spcPts val="0"/>
              </a:spcBef>
              <a:spcAft>
                <a:spcPts val="0"/>
              </a:spcAft>
              <a:buNone/>
            </a:pPr>
            <a:endParaRPr/>
          </a:p>
        </p:txBody>
      </p:sp>
      <p:pic>
        <p:nvPicPr>
          <p:cNvPr id="264" name="Google Shape;264;p44"/>
          <p:cNvPicPr preferRelativeResize="0"/>
          <p:nvPr/>
        </p:nvPicPr>
        <p:blipFill>
          <a:blip r:embed="rId6">
            <a:alphaModFix/>
          </a:blip>
          <a:stretch>
            <a:fillRect/>
          </a:stretch>
        </p:blipFill>
        <p:spPr>
          <a:xfrm>
            <a:off x="5046421" y="2630975"/>
            <a:ext cx="1002600" cy="619100"/>
          </a:xfrm>
          <a:prstGeom prst="rect">
            <a:avLst/>
          </a:prstGeom>
          <a:noFill/>
          <a:ln>
            <a:noFill/>
          </a:ln>
        </p:spPr>
      </p:pic>
      <p:pic>
        <p:nvPicPr>
          <p:cNvPr id="265" name="Google Shape;265;p44"/>
          <p:cNvPicPr preferRelativeResize="0"/>
          <p:nvPr/>
        </p:nvPicPr>
        <p:blipFill>
          <a:blip r:embed="rId7">
            <a:alphaModFix/>
          </a:blip>
          <a:stretch>
            <a:fillRect/>
          </a:stretch>
        </p:blipFill>
        <p:spPr>
          <a:xfrm>
            <a:off x="5972825" y="2630975"/>
            <a:ext cx="1047501" cy="698334"/>
          </a:xfrm>
          <a:prstGeom prst="rect">
            <a:avLst/>
          </a:prstGeom>
          <a:noFill/>
          <a:ln>
            <a:noFill/>
          </a:ln>
        </p:spPr>
      </p:pic>
      <p:pic>
        <p:nvPicPr>
          <p:cNvPr id="266" name="Google Shape;266;p44"/>
          <p:cNvPicPr preferRelativeResize="0"/>
          <p:nvPr/>
        </p:nvPicPr>
        <p:blipFill rotWithShape="1">
          <a:blip r:embed="rId8">
            <a:alphaModFix/>
          </a:blip>
          <a:srcRect t="19044" b="18311"/>
          <a:stretch/>
        </p:blipFill>
        <p:spPr>
          <a:xfrm>
            <a:off x="7082900" y="2713225"/>
            <a:ext cx="1002600" cy="536850"/>
          </a:xfrm>
          <a:prstGeom prst="rect">
            <a:avLst/>
          </a:prstGeom>
          <a:noFill/>
          <a:ln>
            <a:noFill/>
          </a:ln>
        </p:spPr>
      </p:pic>
      <p:pic>
        <p:nvPicPr>
          <p:cNvPr id="267" name="Google Shape;267;p44"/>
          <p:cNvPicPr preferRelativeResize="0"/>
          <p:nvPr/>
        </p:nvPicPr>
        <p:blipFill rotWithShape="1">
          <a:blip r:embed="rId9">
            <a:alphaModFix/>
          </a:blip>
          <a:srcRect l="16924" t="15814" r="16208" b="15930"/>
          <a:stretch/>
        </p:blipFill>
        <p:spPr>
          <a:xfrm>
            <a:off x="5046425" y="3250075"/>
            <a:ext cx="928650" cy="993850"/>
          </a:xfrm>
          <a:prstGeom prst="rect">
            <a:avLst/>
          </a:prstGeom>
          <a:noFill/>
          <a:ln>
            <a:noFill/>
          </a:ln>
        </p:spPr>
      </p:pic>
      <p:pic>
        <p:nvPicPr>
          <p:cNvPr id="268" name="Google Shape;268;p44"/>
          <p:cNvPicPr preferRelativeResize="0"/>
          <p:nvPr/>
        </p:nvPicPr>
        <p:blipFill rotWithShape="1">
          <a:blip r:embed="rId10">
            <a:alphaModFix/>
          </a:blip>
          <a:srcRect l="6594" t="22315" r="5361" b="28789"/>
          <a:stretch/>
        </p:blipFill>
        <p:spPr>
          <a:xfrm>
            <a:off x="6017725" y="3250075"/>
            <a:ext cx="1002600" cy="524044"/>
          </a:xfrm>
          <a:prstGeom prst="rect">
            <a:avLst/>
          </a:prstGeom>
          <a:noFill/>
          <a:ln>
            <a:noFill/>
          </a:ln>
        </p:spPr>
      </p:pic>
      <p:pic>
        <p:nvPicPr>
          <p:cNvPr id="269" name="Google Shape;269;p44"/>
          <p:cNvPicPr preferRelativeResize="0"/>
          <p:nvPr/>
        </p:nvPicPr>
        <p:blipFill rotWithShape="1">
          <a:blip r:embed="rId11">
            <a:alphaModFix/>
          </a:blip>
          <a:srcRect r="27425"/>
          <a:stretch/>
        </p:blipFill>
        <p:spPr>
          <a:xfrm>
            <a:off x="7044825" y="3297925"/>
            <a:ext cx="1090068" cy="536851"/>
          </a:xfrm>
          <a:prstGeom prst="rect">
            <a:avLst/>
          </a:prstGeom>
          <a:noFill/>
          <a:ln>
            <a:noFill/>
          </a:ln>
        </p:spPr>
      </p:pic>
      <p:pic>
        <p:nvPicPr>
          <p:cNvPr id="270" name="Google Shape;270;p44"/>
          <p:cNvPicPr preferRelativeResize="0"/>
          <p:nvPr/>
        </p:nvPicPr>
        <p:blipFill rotWithShape="1">
          <a:blip r:embed="rId12">
            <a:alphaModFix/>
          </a:blip>
          <a:srcRect t="19665" b="44818"/>
          <a:stretch/>
        </p:blipFill>
        <p:spPr>
          <a:xfrm>
            <a:off x="5972825" y="3786925"/>
            <a:ext cx="2112675" cy="61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Agenda</a:t>
            </a:r>
            <a:endParaRPr/>
          </a:p>
        </p:txBody>
      </p:sp>
      <p:sp>
        <p:nvSpPr>
          <p:cNvPr id="155" name="Google Shape;155;p27"/>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266700" algn="l" rtl="0">
              <a:lnSpc>
                <a:spcPct val="200000"/>
              </a:lnSpc>
              <a:spcBef>
                <a:spcPts val="0"/>
              </a:spcBef>
              <a:spcAft>
                <a:spcPts val="0"/>
              </a:spcAft>
              <a:buSzPts val="1600"/>
              <a:buChar char="●"/>
            </a:pPr>
            <a:r>
              <a:rPr lang="en" sz="1600">
                <a:solidFill>
                  <a:srgbClr val="441809"/>
                </a:solidFill>
              </a:rPr>
              <a:t>Budget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Contracting &amp; Procurement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Accounts Payable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Accounting Services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Payroll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Questions  </a:t>
            </a:r>
            <a:endParaRPr sz="1600">
              <a:solidFill>
                <a:srgbClr val="441809"/>
              </a:solidFill>
            </a:endParaRPr>
          </a:p>
          <a:p>
            <a:pPr marL="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Additional Procurement Requirements</a:t>
            </a:r>
            <a:endParaRPr sz="2800"/>
          </a:p>
        </p:txBody>
      </p:sp>
      <p:sp>
        <p:nvSpPr>
          <p:cNvPr id="276" name="Google Shape;276;p45"/>
          <p:cNvSpPr txBox="1">
            <a:spLocks noGrp="1"/>
          </p:cNvSpPr>
          <p:nvPr>
            <p:ph type="body" idx="1"/>
          </p:nvPr>
        </p:nvSpPr>
        <p:spPr>
          <a:xfrm>
            <a:off x="510241" y="942950"/>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800"/>
              </a:spcBef>
              <a:spcAft>
                <a:spcPts val="0"/>
              </a:spcAft>
              <a:buSzPts val="1400"/>
              <a:buChar char="●"/>
            </a:pPr>
            <a:r>
              <a:rPr lang="en" b="1"/>
              <a:t>Furniture:</a:t>
            </a:r>
            <a:r>
              <a:rPr lang="en"/>
              <a:t> Facilities Approval</a:t>
            </a:r>
            <a:endParaRPr/>
          </a:p>
          <a:p>
            <a:pPr marL="457200" lvl="0" indent="-317500" algn="l" rtl="0">
              <a:lnSpc>
                <a:spcPct val="150000"/>
              </a:lnSpc>
              <a:spcBef>
                <a:spcPts val="0"/>
              </a:spcBef>
              <a:spcAft>
                <a:spcPts val="0"/>
              </a:spcAft>
              <a:buSzPts val="1400"/>
              <a:buChar char="●"/>
            </a:pPr>
            <a:r>
              <a:rPr lang="en" b="1"/>
              <a:t>Grants:</a:t>
            </a:r>
            <a:r>
              <a:rPr lang="en"/>
              <a:t> Uniform Guidance</a:t>
            </a:r>
            <a:endParaRPr/>
          </a:p>
          <a:p>
            <a:pPr marL="457200" lvl="0" indent="-317500" algn="l" rtl="0">
              <a:lnSpc>
                <a:spcPct val="150000"/>
              </a:lnSpc>
              <a:spcBef>
                <a:spcPts val="0"/>
              </a:spcBef>
              <a:spcAft>
                <a:spcPts val="0"/>
              </a:spcAft>
              <a:buSzPts val="1400"/>
              <a:buChar char="●"/>
            </a:pPr>
            <a:r>
              <a:rPr lang="en" b="1"/>
              <a:t>Independent Contractors:</a:t>
            </a:r>
            <a:r>
              <a:rPr lang="en"/>
              <a:t> Contracting &amp; Determinations</a:t>
            </a:r>
            <a:endParaRPr/>
          </a:p>
          <a:p>
            <a:pPr marL="457200" lvl="0" indent="-317500" algn="l" rtl="0">
              <a:lnSpc>
                <a:spcPct val="150000"/>
              </a:lnSpc>
              <a:spcBef>
                <a:spcPts val="0"/>
              </a:spcBef>
              <a:spcAft>
                <a:spcPts val="0"/>
              </a:spcAft>
              <a:buSzPts val="1400"/>
              <a:buChar char="●"/>
            </a:pPr>
            <a:r>
              <a:rPr lang="en" b="1"/>
              <a:t>Information Technology:</a:t>
            </a:r>
            <a:r>
              <a:rPr lang="en"/>
              <a:t> ITAP </a:t>
            </a:r>
            <a:endParaRPr/>
          </a:p>
          <a:p>
            <a:pPr marL="457200" lvl="0" indent="-317500" algn="l" rtl="0">
              <a:lnSpc>
                <a:spcPct val="150000"/>
              </a:lnSpc>
              <a:spcBef>
                <a:spcPts val="0"/>
              </a:spcBef>
              <a:spcAft>
                <a:spcPts val="0"/>
              </a:spcAft>
              <a:buSzPts val="1400"/>
              <a:buChar char="●"/>
            </a:pPr>
            <a:r>
              <a:rPr lang="en" b="1"/>
              <a:t>Reception &amp; Entertainment:</a:t>
            </a:r>
            <a:r>
              <a:rPr lang="en"/>
              <a:t> Gourmet Dining</a:t>
            </a:r>
            <a:endParaRPr/>
          </a:p>
          <a:p>
            <a:pPr marL="457200" lvl="0" indent="-317500" algn="l" rtl="0">
              <a:lnSpc>
                <a:spcPct val="150000"/>
              </a:lnSpc>
              <a:spcBef>
                <a:spcPts val="0"/>
              </a:spcBef>
              <a:spcAft>
                <a:spcPts val="0"/>
              </a:spcAft>
              <a:buSzPts val="1400"/>
              <a:buChar char="●"/>
            </a:pPr>
            <a:r>
              <a:rPr lang="en" b="1"/>
              <a:t>Text Books: </a:t>
            </a:r>
            <a:r>
              <a:rPr lang="en"/>
              <a:t>Barnes &amp; Noble</a:t>
            </a:r>
            <a:endParaRPr/>
          </a:p>
          <a:p>
            <a:pPr marL="457200" lvl="0" indent="-317500" algn="l" rtl="0">
              <a:lnSpc>
                <a:spcPct val="150000"/>
              </a:lnSpc>
              <a:spcBef>
                <a:spcPts val="0"/>
              </a:spcBef>
              <a:spcAft>
                <a:spcPts val="0"/>
              </a:spcAft>
              <a:buSzPts val="1400"/>
              <a:buChar char="●"/>
            </a:pPr>
            <a:r>
              <a:rPr lang="en" b="1"/>
              <a:t>Vehicles: </a:t>
            </a:r>
            <a:r>
              <a:rPr lang="en"/>
              <a:t>Fleet Management</a:t>
            </a:r>
            <a:endParaRPr/>
          </a:p>
          <a:p>
            <a:pPr marL="0" lvl="0" indent="0" algn="l" rtl="0">
              <a:spcBef>
                <a:spcPts val="800"/>
              </a:spcBef>
              <a:spcAft>
                <a:spcPts val="0"/>
              </a:spcAft>
              <a:buNone/>
            </a:pPr>
            <a:endParaRPr>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Contracting</a:t>
            </a:r>
            <a:endParaRPr/>
          </a:p>
        </p:txBody>
      </p:sp>
      <p:sp>
        <p:nvSpPr>
          <p:cNvPr id="282" name="Google Shape;282;p46"/>
          <p:cNvSpPr txBox="1">
            <a:spLocks noGrp="1"/>
          </p:cNvSpPr>
          <p:nvPr>
            <p:ph type="body" idx="1"/>
          </p:nvPr>
        </p:nvSpPr>
        <p:spPr>
          <a:xfrm>
            <a:off x="510241" y="83655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700"/>
              </a:spcBef>
              <a:spcAft>
                <a:spcPts val="0"/>
              </a:spcAft>
              <a:buNone/>
            </a:pPr>
            <a:r>
              <a:rPr lang="en" b="1"/>
              <a:t>When is a contract needed?</a:t>
            </a:r>
            <a:endParaRPr b="1"/>
          </a:p>
          <a:p>
            <a:pPr marL="0" lvl="0" indent="0" algn="l" rtl="0">
              <a:lnSpc>
                <a:spcPct val="100000"/>
              </a:lnSpc>
              <a:spcBef>
                <a:spcPts val="700"/>
              </a:spcBef>
              <a:spcAft>
                <a:spcPts val="0"/>
              </a:spcAft>
              <a:buNone/>
            </a:pPr>
            <a:r>
              <a:rPr lang="en" sz="1200"/>
              <a:t>Any time you are bringing a vendor/service provider to campus to provide a service, or anytime a signature is required by a vendor/service provider that obligates the University.</a:t>
            </a:r>
            <a:endParaRPr sz="1200"/>
          </a:p>
          <a:p>
            <a:pPr marL="0" lvl="0" indent="0" algn="l" rtl="0">
              <a:lnSpc>
                <a:spcPct val="100000"/>
              </a:lnSpc>
              <a:spcBef>
                <a:spcPts val="700"/>
              </a:spcBef>
              <a:spcAft>
                <a:spcPts val="0"/>
              </a:spcAft>
              <a:buNone/>
            </a:pPr>
            <a:r>
              <a:rPr lang="en" b="1"/>
              <a:t>Considerations: </a:t>
            </a:r>
            <a:endParaRPr/>
          </a:p>
          <a:p>
            <a:pPr marL="0" lvl="0" indent="0" algn="l" rtl="0">
              <a:lnSpc>
                <a:spcPct val="100000"/>
              </a:lnSpc>
              <a:spcBef>
                <a:spcPts val="700"/>
              </a:spcBef>
              <a:spcAft>
                <a:spcPts val="0"/>
              </a:spcAft>
              <a:buNone/>
            </a:pPr>
            <a:r>
              <a:rPr lang="en" sz="1200"/>
              <a:t>Most  purchase transactions require University issued purchase orders. A purchase order is a contract; however, if a contract becomes necessary, the vendor should use Rowan’s Service Agreement template. </a:t>
            </a:r>
            <a:endParaRPr sz="1200"/>
          </a:p>
          <a:p>
            <a:pPr marL="0" lvl="0" indent="0" algn="l" rtl="0">
              <a:lnSpc>
                <a:spcPct val="100000"/>
              </a:lnSpc>
              <a:spcBef>
                <a:spcPts val="700"/>
              </a:spcBef>
              <a:spcAft>
                <a:spcPts val="0"/>
              </a:spcAft>
              <a:buNone/>
            </a:pPr>
            <a:r>
              <a:rPr lang="en" sz="1200"/>
              <a:t>University employees, including officers, faculty and staff, may not bind the University by signing contracts. The only authorized signatories are the University President and the Chief Financial Officer (CFO) or his designees.</a:t>
            </a:r>
            <a:endParaRPr sz="1200"/>
          </a:p>
          <a:p>
            <a:pPr marL="0" lvl="0" indent="0" algn="l" rtl="0">
              <a:lnSpc>
                <a:spcPct val="100000"/>
              </a:lnSpc>
              <a:spcBef>
                <a:spcPts val="800"/>
              </a:spcBef>
              <a:spcAft>
                <a:spcPts val="0"/>
              </a:spcAft>
              <a:buNone/>
            </a:pPr>
            <a:r>
              <a:rPr lang="en" b="1"/>
              <a:t>Types of Procurement Templates:</a:t>
            </a:r>
            <a:endParaRPr b="1"/>
          </a:p>
          <a:p>
            <a:pPr marL="457200" lvl="0" indent="-304800" algn="l" rtl="0">
              <a:lnSpc>
                <a:spcPct val="100000"/>
              </a:lnSpc>
              <a:spcBef>
                <a:spcPts val="800"/>
              </a:spcBef>
              <a:spcAft>
                <a:spcPts val="0"/>
              </a:spcAft>
              <a:buSzPts val="1200"/>
              <a:buFont typeface="Source Sans Pro"/>
              <a:buChar char="●"/>
            </a:pPr>
            <a:r>
              <a:rPr lang="en" sz="1200"/>
              <a:t>Independent Contractor Service Agreement</a:t>
            </a:r>
            <a:endParaRPr sz="1200"/>
          </a:p>
          <a:p>
            <a:pPr marL="457200" lvl="0" indent="-304800" algn="l" rtl="0">
              <a:lnSpc>
                <a:spcPct val="100000"/>
              </a:lnSpc>
              <a:spcBef>
                <a:spcPts val="0"/>
              </a:spcBef>
              <a:spcAft>
                <a:spcPts val="0"/>
              </a:spcAft>
              <a:buSzPts val="1200"/>
              <a:buFont typeface="Source Sans Pro"/>
              <a:buChar char="●"/>
            </a:pPr>
            <a:r>
              <a:rPr lang="en" sz="1200"/>
              <a:t>Vendor Service Agreement</a:t>
            </a:r>
            <a:endParaRPr sz="1200"/>
          </a:p>
          <a:p>
            <a:pPr marL="457200" lvl="0" indent="-304800" algn="l" rtl="0">
              <a:lnSpc>
                <a:spcPct val="100000"/>
              </a:lnSpc>
              <a:spcBef>
                <a:spcPts val="0"/>
              </a:spcBef>
              <a:spcAft>
                <a:spcPts val="0"/>
              </a:spcAft>
              <a:buSzPts val="1200"/>
              <a:buFont typeface="Source Sans Pro"/>
              <a:buChar char="●"/>
            </a:pPr>
            <a:r>
              <a:rPr lang="en" sz="1200"/>
              <a:t>Addenda</a:t>
            </a:r>
            <a:endParaRPr sz="1200"/>
          </a:p>
          <a:p>
            <a:pPr marL="0" lvl="0" indent="0" algn="l" rtl="0">
              <a:lnSpc>
                <a:spcPct val="100000"/>
              </a:lnSpc>
              <a:spcBef>
                <a:spcPts val="800"/>
              </a:spcBef>
              <a:spcAft>
                <a:spcPts val="0"/>
              </a:spcAft>
              <a:buNone/>
            </a:pPr>
            <a:r>
              <a:rPr lang="en" sz="1200"/>
              <a:t>To request a contract review and signature, submissions are only accepted electronically through the </a:t>
            </a:r>
            <a:r>
              <a:rPr lang="en" sz="1200" u="sng">
                <a:solidFill>
                  <a:srgbClr val="44969F"/>
                </a:solidFill>
                <a:hlinkClick r:id="rId3">
                  <a:extLst>
                    <a:ext uri="{A12FA001-AC4F-418D-AE19-62706E023703}">
                      <ahyp:hlinkClr xmlns:ahyp="http://schemas.microsoft.com/office/drawing/2018/hyperlinkcolor" val="tx"/>
                    </a:ext>
                  </a:extLst>
                </a:hlinkClick>
              </a:rPr>
              <a:t>Contract Request Portal</a:t>
            </a:r>
            <a:r>
              <a:rPr lang="en" sz="1200"/>
              <a:t>.</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Vendor Onboarding</a:t>
            </a:r>
            <a:endParaRPr sz="2800"/>
          </a:p>
        </p:txBody>
      </p:sp>
      <p:sp>
        <p:nvSpPr>
          <p:cNvPr id="288" name="Google Shape;288;p47"/>
          <p:cNvSpPr txBox="1">
            <a:spLocks noGrp="1"/>
          </p:cNvSpPr>
          <p:nvPr>
            <p:ph type="body" idx="1"/>
          </p:nvPr>
        </p:nvSpPr>
        <p:spPr>
          <a:xfrm>
            <a:off x="510250" y="901700"/>
            <a:ext cx="8545500" cy="36975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200"/>
              <a:t>Following NJ State regulations, all vendors, including Independent Contractors, are required to provide and maintain all requested compliance.</a:t>
            </a:r>
            <a:endParaRPr sz="1200" b="1"/>
          </a:p>
          <a:p>
            <a:pPr marL="0" lvl="0" indent="0" algn="l" rtl="0">
              <a:lnSpc>
                <a:spcPct val="100000"/>
              </a:lnSpc>
              <a:spcBef>
                <a:spcPts val="800"/>
              </a:spcBef>
              <a:spcAft>
                <a:spcPts val="0"/>
              </a:spcAft>
              <a:buNone/>
            </a:pPr>
            <a:r>
              <a:rPr lang="en" sz="1200"/>
              <a:t>Does the vendor 1) exist in Banner and 2) is the vendor terminated?</a:t>
            </a:r>
            <a:endParaRPr sz="1200"/>
          </a:p>
          <a:p>
            <a:pPr marL="457200" lvl="0" indent="-304800" algn="just" rtl="0">
              <a:lnSpc>
                <a:spcPct val="100000"/>
              </a:lnSpc>
              <a:spcBef>
                <a:spcPts val="1200"/>
              </a:spcBef>
              <a:spcAft>
                <a:spcPts val="0"/>
              </a:spcAft>
              <a:buSzPts val="1200"/>
              <a:buChar char="●"/>
            </a:pPr>
            <a:r>
              <a:rPr lang="en" sz="1200"/>
              <a:t>If the vendor does not exist in Banner, a </a:t>
            </a:r>
            <a:r>
              <a:rPr lang="en" sz="1200" b="1"/>
              <a:t>New Vendor Request</a:t>
            </a:r>
            <a:r>
              <a:rPr lang="en" sz="1200"/>
              <a:t> required.</a:t>
            </a:r>
            <a:endParaRPr sz="1200"/>
          </a:p>
          <a:p>
            <a:pPr marL="457200" lvl="0" indent="-304800" algn="just" rtl="0">
              <a:lnSpc>
                <a:spcPct val="100000"/>
              </a:lnSpc>
              <a:spcBef>
                <a:spcPts val="0"/>
              </a:spcBef>
              <a:spcAft>
                <a:spcPts val="0"/>
              </a:spcAft>
              <a:buSzPts val="1200"/>
              <a:buChar char="●"/>
            </a:pPr>
            <a:r>
              <a:rPr lang="en" sz="1200"/>
              <a:t>If the vendor has an existing Banner ID, no action is needed from an onboarding perspective.</a:t>
            </a:r>
            <a:endParaRPr sz="1200"/>
          </a:p>
          <a:p>
            <a:pPr marL="457200" lvl="0" indent="-304800" algn="just" rtl="0">
              <a:lnSpc>
                <a:spcPct val="100000"/>
              </a:lnSpc>
              <a:spcBef>
                <a:spcPts val="0"/>
              </a:spcBef>
              <a:spcAft>
                <a:spcPts val="0"/>
              </a:spcAft>
              <a:buSzPts val="1200"/>
              <a:buChar char="●"/>
            </a:pPr>
            <a:r>
              <a:rPr lang="en" sz="1200"/>
              <a:t>If the vendor has an existing Banner ID, but it is terminated, they are treated like new vendors. This is called a </a:t>
            </a:r>
            <a:r>
              <a:rPr lang="en" sz="1200" b="1"/>
              <a:t>Reactivation Request</a:t>
            </a:r>
            <a:r>
              <a:rPr lang="en" sz="1200"/>
              <a:t>.</a:t>
            </a:r>
            <a:endParaRPr sz="1200"/>
          </a:p>
          <a:p>
            <a:pPr marL="0" lvl="0" indent="0" algn="just" rtl="0">
              <a:lnSpc>
                <a:spcPct val="100000"/>
              </a:lnSpc>
              <a:spcBef>
                <a:spcPts val="1200"/>
              </a:spcBef>
              <a:spcAft>
                <a:spcPts val="0"/>
              </a:spcAft>
              <a:buNone/>
            </a:pPr>
            <a:r>
              <a:rPr lang="en" sz="1200" b="1" u="sng">
                <a:solidFill>
                  <a:srgbClr val="0000FF"/>
                </a:solidFill>
                <a:hlinkClick r:id="rId3">
                  <a:extLst>
                    <a:ext uri="{A12FA001-AC4F-418D-AE19-62706E023703}">
                      <ahyp:hlinkClr xmlns:ahyp="http://schemas.microsoft.com/office/drawing/2018/hyperlinkcolor" val="tx"/>
                    </a:ext>
                  </a:extLst>
                </a:hlinkClick>
              </a:rPr>
              <a:t>New Vendor Request</a:t>
            </a:r>
            <a:endParaRPr sz="1200" b="1">
              <a:solidFill>
                <a:srgbClr val="0000FF"/>
              </a:solidFill>
            </a:endParaRPr>
          </a:p>
          <a:p>
            <a:pPr marL="0" lvl="0" indent="0" algn="just" rtl="0">
              <a:lnSpc>
                <a:spcPct val="100000"/>
              </a:lnSpc>
              <a:spcBef>
                <a:spcPts val="1200"/>
              </a:spcBef>
              <a:spcAft>
                <a:spcPts val="0"/>
              </a:spcAft>
              <a:buNone/>
            </a:pPr>
            <a:r>
              <a:rPr lang="en" sz="1200"/>
              <a:t>In accordance with regulations imparted by the Internal Revenue Services, the State of New Jersey, and University policy, every individual, firm, or corporation selling goods or services to the University must complete, at a minimum, the </a:t>
            </a:r>
            <a:r>
              <a:rPr lang="en" sz="1200" u="sng">
                <a:solidFill>
                  <a:srgbClr val="44969F"/>
                </a:solidFill>
                <a:hlinkClick r:id="rId4">
                  <a:extLst>
                    <a:ext uri="{A12FA001-AC4F-418D-AE19-62706E023703}">
                      <ahyp:hlinkClr xmlns:ahyp="http://schemas.microsoft.com/office/drawing/2018/hyperlinkcolor" val="tx"/>
                    </a:ext>
                  </a:extLst>
                </a:hlinkClick>
              </a:rPr>
              <a:t>Vendor Intake Form</a:t>
            </a:r>
            <a:r>
              <a:rPr lang="en" sz="1200">
                <a:solidFill>
                  <a:srgbClr val="44969F"/>
                </a:solidFill>
              </a:rPr>
              <a:t> </a:t>
            </a:r>
            <a:r>
              <a:rPr lang="en" sz="1200"/>
              <a:t>and submit a W9/W8 (for foreign vendors) to the requesting department for establishment in the Banner Finance System.</a:t>
            </a:r>
            <a:endParaRPr sz="1200"/>
          </a:p>
          <a:p>
            <a:pPr marL="0" lvl="0" indent="0" algn="just" rtl="0">
              <a:lnSpc>
                <a:spcPct val="100000"/>
              </a:lnSpc>
              <a:spcBef>
                <a:spcPts val="1200"/>
              </a:spcBef>
              <a:spcAft>
                <a:spcPts val="0"/>
              </a:spcAft>
              <a:buNone/>
            </a:pPr>
            <a:r>
              <a:rPr lang="en" sz="1200"/>
              <a:t>The requesting department must input the information collected on the </a:t>
            </a:r>
            <a:r>
              <a:rPr lang="en" sz="1200" u="sng">
                <a:solidFill>
                  <a:srgbClr val="44969F"/>
                </a:solidFill>
                <a:hlinkClick r:id="rId4">
                  <a:extLst>
                    <a:ext uri="{A12FA001-AC4F-418D-AE19-62706E023703}">
                      <ahyp:hlinkClr xmlns:ahyp="http://schemas.microsoft.com/office/drawing/2018/hyperlinkcolor" val="tx"/>
                    </a:ext>
                  </a:extLst>
                </a:hlinkClick>
              </a:rPr>
              <a:t>Vendor Intake Form</a:t>
            </a:r>
            <a:r>
              <a:rPr lang="en" sz="1200" b="1">
                <a:solidFill>
                  <a:srgbClr val="44969F"/>
                </a:solidFill>
              </a:rPr>
              <a:t> </a:t>
            </a:r>
            <a:r>
              <a:rPr lang="en" sz="1200"/>
              <a:t>through the </a:t>
            </a:r>
            <a:r>
              <a:rPr lang="en" sz="1200" u="sng">
                <a:solidFill>
                  <a:srgbClr val="44969F"/>
                </a:solidFill>
                <a:hlinkClick r:id="rId3">
                  <a:extLst>
                    <a:ext uri="{A12FA001-AC4F-418D-AE19-62706E023703}">
                      <ahyp:hlinkClr xmlns:ahyp="http://schemas.microsoft.com/office/drawing/2018/hyperlinkcolor" val="tx"/>
                    </a:ext>
                  </a:extLst>
                </a:hlinkClick>
              </a:rPr>
              <a:t>Vendor Request Portal</a:t>
            </a:r>
            <a:r>
              <a:rPr lang="en" sz="1200"/>
              <a:t>. The OC&amp;P will reach out directly to the service provider/vendor to collect required compliance documentation, perform TIN matches, and sign University terms and conditions if applicable. </a:t>
            </a:r>
            <a:r>
              <a:rPr lang="en" sz="1200" i="1"/>
              <a:t>A </a:t>
            </a:r>
            <a:r>
              <a:rPr lang="en" sz="1200" b="1" i="1"/>
              <a:t>Reactivation Request </a:t>
            </a:r>
            <a:r>
              <a:rPr lang="en" sz="1200" i="1"/>
              <a:t>will be handled the same way to ensure the service provider/vendor is still capable of doing business with the University according to regulatory requirements.</a:t>
            </a:r>
            <a:endParaRPr sz="1200" i="1"/>
          </a:p>
          <a:p>
            <a:pPr marL="0" lvl="0" indent="0" algn="l" rtl="0">
              <a:spcBef>
                <a:spcPts val="12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State Compliance Requirements</a:t>
            </a:r>
            <a:endParaRPr sz="2800"/>
          </a:p>
        </p:txBody>
      </p:sp>
      <p:sp>
        <p:nvSpPr>
          <p:cNvPr id="294" name="Google Shape;294;p48"/>
          <p:cNvSpPr txBox="1">
            <a:spLocks noGrp="1"/>
          </p:cNvSpPr>
          <p:nvPr>
            <p:ph type="body" idx="1"/>
          </p:nvPr>
        </p:nvSpPr>
        <p:spPr>
          <a:xfrm>
            <a:off x="598491" y="901700"/>
            <a:ext cx="8545500" cy="3672000"/>
          </a:xfrm>
          <a:prstGeom prst="rect">
            <a:avLst/>
          </a:prstGeom>
          <a:noFill/>
          <a:ln>
            <a:noFill/>
          </a:ln>
        </p:spPr>
        <p:txBody>
          <a:bodyPr spcFirstLastPara="1" wrap="square" lIns="34275" tIns="34275" rIns="68575" bIns="34275" anchor="t" anchorCtr="0">
            <a:noAutofit/>
          </a:bodyPr>
          <a:lstStyle/>
          <a:p>
            <a:pPr marL="0" lvl="0" indent="0" algn="l" rtl="0">
              <a:spcBef>
                <a:spcPts val="800"/>
              </a:spcBef>
              <a:spcAft>
                <a:spcPts val="0"/>
              </a:spcAft>
              <a:buNone/>
            </a:pPr>
            <a:r>
              <a:rPr lang="en" sz="1200"/>
              <a:t>When the University reaches certain monetary thresholds for a particular supplier, whether it be a one-time buy or through cumulative campus spending, certain compliance documentation is required.</a:t>
            </a: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a:p>
            <a:pPr marL="0" lvl="0" indent="0" algn="l" rtl="0">
              <a:spcBef>
                <a:spcPts val="800"/>
              </a:spcBef>
              <a:spcAft>
                <a:spcPts val="0"/>
              </a:spcAft>
              <a:buNone/>
            </a:pPr>
            <a:r>
              <a:rPr lang="en" sz="1200"/>
              <a:t>The Office of Contracting &amp; Procurement will reach out to the vendor directly to obtain this documentation.</a:t>
            </a:r>
            <a:endParaRPr sz="1200"/>
          </a:p>
          <a:p>
            <a:pPr marL="0" lvl="0" indent="0" algn="l" rtl="0">
              <a:spcBef>
                <a:spcPts val="800"/>
              </a:spcBef>
              <a:spcAft>
                <a:spcPts val="0"/>
              </a:spcAft>
              <a:buNone/>
            </a:pPr>
            <a:endParaRPr sz="1200"/>
          </a:p>
          <a:p>
            <a:pPr marL="0" lvl="0" indent="0" algn="l" rtl="0">
              <a:spcBef>
                <a:spcPts val="800"/>
              </a:spcBef>
              <a:spcAft>
                <a:spcPts val="0"/>
              </a:spcAft>
              <a:buNone/>
            </a:pPr>
            <a:r>
              <a:rPr lang="en" sz="1200"/>
              <a:t>Note: Purchases subject to Prevailing Wage have lower BRC and EEO thresholds found here.</a:t>
            </a:r>
            <a:endParaRPr sz="1200"/>
          </a:p>
          <a:p>
            <a:pPr marL="0" lvl="0" indent="0" algn="l" rtl="0">
              <a:spcBef>
                <a:spcPts val="800"/>
              </a:spcBef>
              <a:spcAft>
                <a:spcPts val="0"/>
              </a:spcAft>
              <a:buNone/>
            </a:pPr>
            <a:endParaRPr sz="1200"/>
          </a:p>
          <a:p>
            <a:pPr marL="0" lvl="0" indent="0" algn="l" rtl="0">
              <a:spcBef>
                <a:spcPts val="800"/>
              </a:spcBef>
              <a:spcAft>
                <a:spcPts val="0"/>
              </a:spcAft>
              <a:buNone/>
            </a:pPr>
            <a:endParaRPr sz="1200"/>
          </a:p>
        </p:txBody>
      </p:sp>
      <p:graphicFrame>
        <p:nvGraphicFramePr>
          <p:cNvPr id="295" name="Google Shape;295;p48"/>
          <p:cNvGraphicFramePr/>
          <p:nvPr/>
        </p:nvGraphicFramePr>
        <p:xfrm>
          <a:off x="633725" y="1563125"/>
          <a:ext cx="3000000" cy="3000000"/>
        </p:xfrm>
        <a:graphic>
          <a:graphicData uri="http://schemas.openxmlformats.org/drawingml/2006/table">
            <a:tbl>
              <a:tblPr>
                <a:noFill/>
                <a:tableStyleId>{A04B7903-8A12-4F08-9AC5-1F6FA3039B0E}</a:tableStyleId>
              </a:tblPr>
              <a:tblGrid>
                <a:gridCol w="1116175">
                  <a:extLst>
                    <a:ext uri="{9D8B030D-6E8A-4147-A177-3AD203B41FA5}">
                      <a16:colId xmlns:a16="http://schemas.microsoft.com/office/drawing/2014/main" val="20000"/>
                    </a:ext>
                  </a:extLst>
                </a:gridCol>
                <a:gridCol w="6631800">
                  <a:extLst>
                    <a:ext uri="{9D8B030D-6E8A-4147-A177-3AD203B41FA5}">
                      <a16:colId xmlns:a16="http://schemas.microsoft.com/office/drawing/2014/main" val="20001"/>
                    </a:ext>
                  </a:extLst>
                </a:gridCol>
              </a:tblGrid>
              <a:tr h="0">
                <a:tc>
                  <a:txBody>
                    <a:bodyPr/>
                    <a:lstStyle/>
                    <a:p>
                      <a:pPr marL="0" lvl="0" indent="0" algn="l" rtl="0">
                        <a:lnSpc>
                          <a:spcPct val="100000"/>
                        </a:lnSpc>
                        <a:spcBef>
                          <a:spcPts val="0"/>
                        </a:spcBef>
                        <a:spcAft>
                          <a:spcPts val="0"/>
                        </a:spcAft>
                        <a:buNone/>
                      </a:pPr>
                      <a:r>
                        <a:rPr lang="en" sz="1100" b="1">
                          <a:solidFill>
                            <a:schemeClr val="lt1"/>
                          </a:solidFill>
                          <a:latin typeface="Source Sans Pro"/>
                          <a:ea typeface="Source Sans Pro"/>
                          <a:cs typeface="Source Sans Pro"/>
                          <a:sym typeface="Source Sans Pro"/>
                        </a:rPr>
                        <a:t>All Purchases</a:t>
                      </a:r>
                      <a:endParaRPr sz="11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lnSpc>
                          <a:spcPct val="100000"/>
                        </a:lnSpc>
                        <a:spcBef>
                          <a:spcPts val="0"/>
                        </a:spcBef>
                        <a:spcAft>
                          <a:spcPts val="0"/>
                        </a:spcAft>
                        <a:buNone/>
                      </a:pPr>
                      <a:r>
                        <a:rPr lang="en" sz="1100">
                          <a:solidFill>
                            <a:schemeClr val="dk1"/>
                          </a:solidFill>
                          <a:latin typeface="Source Sans Pro"/>
                          <a:ea typeface="Source Sans Pro"/>
                          <a:cs typeface="Source Sans Pro"/>
                          <a:sym typeface="Source Sans Pro"/>
                        </a:rPr>
                        <a:t>W9/W8 for foreign entities, Signed RU Terms &amp; Conditions, ACH Credit Transfer</a:t>
                      </a:r>
                      <a:endParaRPr sz="11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100" b="1">
                          <a:solidFill>
                            <a:schemeClr val="lt1"/>
                          </a:solidFill>
                          <a:latin typeface="Source Sans Pro"/>
                          <a:ea typeface="Source Sans Pro"/>
                          <a:cs typeface="Source Sans Pro"/>
                          <a:sym typeface="Source Sans Pro"/>
                        </a:rPr>
                        <a:t>$15,000</a:t>
                      </a:r>
                      <a:endParaRPr sz="11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lnSpc>
                          <a:spcPct val="100000"/>
                        </a:lnSpc>
                        <a:spcBef>
                          <a:spcPts val="800"/>
                        </a:spcBef>
                        <a:spcAft>
                          <a:spcPts val="0"/>
                        </a:spcAft>
                        <a:buNone/>
                      </a:pPr>
                      <a:r>
                        <a:rPr lang="en" sz="1100">
                          <a:solidFill>
                            <a:schemeClr val="dk1"/>
                          </a:solidFill>
                          <a:latin typeface="Source Sans Pro"/>
                          <a:ea typeface="Source Sans Pro"/>
                          <a:cs typeface="Source Sans Pro"/>
                          <a:sym typeface="Source Sans Pro"/>
                        </a:rPr>
                        <a:t>New Jersey Business Registration Certificate (BRC)</a:t>
                      </a:r>
                      <a:endParaRPr sz="11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1"/>
                  </a:ext>
                </a:extLst>
              </a:tr>
              <a:tr h="375350">
                <a:tc>
                  <a:txBody>
                    <a:bodyPr/>
                    <a:lstStyle/>
                    <a:p>
                      <a:pPr marL="0" lvl="0" indent="0" algn="l" rtl="0">
                        <a:lnSpc>
                          <a:spcPct val="100000"/>
                        </a:lnSpc>
                        <a:spcBef>
                          <a:spcPts val="800"/>
                        </a:spcBef>
                        <a:spcAft>
                          <a:spcPts val="0"/>
                        </a:spcAft>
                        <a:buNone/>
                      </a:pPr>
                      <a:r>
                        <a:rPr lang="en" sz="1100" b="1">
                          <a:solidFill>
                            <a:schemeClr val="lt1"/>
                          </a:solidFill>
                          <a:latin typeface="Source Sans Pro"/>
                          <a:ea typeface="Source Sans Pro"/>
                          <a:cs typeface="Source Sans Pro"/>
                          <a:sym typeface="Source Sans Pro"/>
                        </a:rPr>
                        <a:t>$17,500 </a:t>
                      </a:r>
                      <a:endParaRPr sz="11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lnSpc>
                          <a:spcPct val="100000"/>
                        </a:lnSpc>
                        <a:spcBef>
                          <a:spcPts val="800"/>
                        </a:spcBef>
                        <a:spcAft>
                          <a:spcPts val="0"/>
                        </a:spcAft>
                        <a:buNone/>
                      </a:pPr>
                      <a:r>
                        <a:rPr lang="en" sz="1100">
                          <a:solidFill>
                            <a:schemeClr val="dk1"/>
                          </a:solidFill>
                          <a:latin typeface="Source Sans Pro"/>
                          <a:ea typeface="Source Sans Pro"/>
                          <a:cs typeface="Source Sans Pro"/>
                          <a:sym typeface="Source Sans Pro"/>
                        </a:rPr>
                        <a:t>EO333 / CH 51 Compliance Application (for purchases exceeding $17,499.00 formally EO117)</a:t>
                      </a:r>
                      <a:endParaRPr sz="11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2"/>
                  </a:ext>
                </a:extLst>
              </a:tr>
              <a:tr h="0">
                <a:tc>
                  <a:txBody>
                    <a:bodyPr/>
                    <a:lstStyle/>
                    <a:p>
                      <a:pPr marL="0" lvl="0" indent="0" algn="l" rtl="0">
                        <a:lnSpc>
                          <a:spcPct val="100000"/>
                        </a:lnSpc>
                        <a:spcBef>
                          <a:spcPts val="800"/>
                        </a:spcBef>
                        <a:spcAft>
                          <a:spcPts val="0"/>
                        </a:spcAft>
                        <a:buNone/>
                      </a:pPr>
                      <a:r>
                        <a:rPr lang="en" sz="1100" b="1">
                          <a:solidFill>
                            <a:schemeClr val="lt1"/>
                          </a:solidFill>
                          <a:latin typeface="Source Sans Pro"/>
                          <a:ea typeface="Source Sans Pro"/>
                          <a:cs typeface="Source Sans Pro"/>
                          <a:sym typeface="Source Sans Pro"/>
                        </a:rPr>
                        <a:t>$25,000</a:t>
                      </a:r>
                      <a:endParaRPr sz="11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lnSpc>
                          <a:spcPct val="100000"/>
                        </a:lnSpc>
                        <a:spcBef>
                          <a:spcPts val="800"/>
                        </a:spcBef>
                        <a:spcAft>
                          <a:spcPts val="0"/>
                        </a:spcAft>
                        <a:buNone/>
                      </a:pPr>
                      <a:r>
                        <a:rPr lang="en" sz="1100">
                          <a:solidFill>
                            <a:schemeClr val="dk1"/>
                          </a:solidFill>
                          <a:latin typeface="Source Sans Pro"/>
                          <a:ea typeface="Source Sans Pro"/>
                          <a:cs typeface="Source Sans Pro"/>
                          <a:sym typeface="Source Sans Pro"/>
                        </a:rPr>
                        <a:t>System for Award Management (SAM) - Debarment Check</a:t>
                      </a:r>
                      <a:endParaRPr sz="11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3"/>
                  </a:ext>
                </a:extLst>
              </a:tr>
              <a:tr h="346850">
                <a:tc>
                  <a:txBody>
                    <a:bodyPr/>
                    <a:lstStyle/>
                    <a:p>
                      <a:pPr marL="0" lvl="0" indent="0" algn="l" rtl="0">
                        <a:lnSpc>
                          <a:spcPct val="100000"/>
                        </a:lnSpc>
                        <a:spcBef>
                          <a:spcPts val="0"/>
                        </a:spcBef>
                        <a:spcAft>
                          <a:spcPts val="0"/>
                        </a:spcAft>
                        <a:buNone/>
                      </a:pPr>
                      <a:r>
                        <a:rPr lang="en" sz="1100" b="1">
                          <a:solidFill>
                            <a:schemeClr val="lt1"/>
                          </a:solidFill>
                          <a:latin typeface="Source Sans Pro"/>
                          <a:ea typeface="Source Sans Pro"/>
                          <a:cs typeface="Source Sans Pro"/>
                          <a:sym typeface="Source Sans Pro"/>
                        </a:rPr>
                        <a:t>$100,000</a:t>
                      </a:r>
                      <a:endParaRPr sz="1100" b="1">
                        <a:solidFill>
                          <a:schemeClr val="lt1"/>
                        </a:solidFill>
                        <a:latin typeface="Source Sans Pro"/>
                        <a:ea typeface="Source Sans Pro"/>
                        <a:cs typeface="Source Sans Pro"/>
                        <a:sym typeface="Source Sans Pro"/>
                      </a:endParaRPr>
                    </a:p>
                  </a:txBody>
                  <a:tcPr marL="91425" marR="91425" marT="91425" marB="91425">
                    <a:solidFill>
                      <a:schemeClr val="accent6"/>
                    </a:solidFill>
                  </a:tcPr>
                </a:tc>
                <a:tc>
                  <a:txBody>
                    <a:bodyPr/>
                    <a:lstStyle/>
                    <a:p>
                      <a:pPr marL="0" lvl="0" indent="0" algn="l" rtl="0">
                        <a:lnSpc>
                          <a:spcPct val="100000"/>
                        </a:lnSpc>
                        <a:spcBef>
                          <a:spcPts val="800"/>
                        </a:spcBef>
                        <a:spcAft>
                          <a:spcPts val="0"/>
                        </a:spcAft>
                        <a:buNone/>
                      </a:pPr>
                      <a:r>
                        <a:rPr lang="en" sz="1100">
                          <a:solidFill>
                            <a:schemeClr val="dk1"/>
                          </a:solidFill>
                          <a:latin typeface="Source Sans Pro"/>
                          <a:ea typeface="Source Sans Pro"/>
                          <a:cs typeface="Source Sans Pro"/>
                          <a:sym typeface="Source Sans Pro"/>
                        </a:rPr>
                        <a:t>Certificate of Employee Information Report / Federal Letter of Affirmative Action Plan Approval (AA302 Form)</a:t>
                      </a:r>
                      <a:endParaRPr sz="1100">
                        <a:solidFill>
                          <a:schemeClr val="dk1"/>
                        </a:solidFill>
                        <a:latin typeface="Source Sans Pro"/>
                        <a:ea typeface="Source Sans Pro"/>
                        <a:cs typeface="Source Sans Pro"/>
                        <a:sym typeface="Source Sans Pro"/>
                      </a:endParaRPr>
                    </a:p>
                  </a:txBody>
                  <a:tcPr marL="91425" marR="91425" marT="91425" marB="91425">
                    <a:solidFill>
                      <a:srgbClr val="FFDC6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510250" y="190151"/>
            <a:ext cx="8545500" cy="7140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2800"/>
              <a:buFont typeface="Arial"/>
              <a:buNone/>
            </a:pPr>
            <a:endParaRPr sz="2800"/>
          </a:p>
          <a:p>
            <a:pPr marL="0" lvl="0" indent="0" algn="l" rtl="0">
              <a:lnSpc>
                <a:spcPct val="100000"/>
              </a:lnSpc>
              <a:spcBef>
                <a:spcPts val="0"/>
              </a:spcBef>
              <a:spcAft>
                <a:spcPts val="0"/>
              </a:spcAft>
              <a:buClr>
                <a:srgbClr val="000000"/>
              </a:buClr>
              <a:buSzPts val="2800"/>
              <a:buFont typeface="Arial"/>
              <a:buNone/>
            </a:pPr>
            <a:endParaRPr sz="2800"/>
          </a:p>
          <a:p>
            <a:pPr marL="0" lvl="0" indent="0" algn="l" rtl="0">
              <a:lnSpc>
                <a:spcPct val="100000"/>
              </a:lnSpc>
              <a:spcBef>
                <a:spcPts val="0"/>
              </a:spcBef>
              <a:spcAft>
                <a:spcPts val="0"/>
              </a:spcAft>
              <a:buClr>
                <a:srgbClr val="000000"/>
              </a:buClr>
              <a:buSzPts val="2800"/>
              <a:buFont typeface="Arial"/>
              <a:buNone/>
            </a:pPr>
            <a:endParaRPr sz="2800"/>
          </a:p>
          <a:p>
            <a:pPr marL="0" lvl="0" indent="0" algn="l" rtl="0">
              <a:lnSpc>
                <a:spcPct val="100000"/>
              </a:lnSpc>
              <a:spcBef>
                <a:spcPts val="0"/>
              </a:spcBef>
              <a:spcAft>
                <a:spcPts val="0"/>
              </a:spcAft>
              <a:buClr>
                <a:srgbClr val="000000"/>
              </a:buClr>
              <a:buSzPts val="2800"/>
              <a:buFont typeface="Arial"/>
              <a:buNone/>
            </a:pPr>
            <a:endParaRPr sz="2800"/>
          </a:p>
          <a:p>
            <a:pPr marL="0" lvl="0" indent="0" algn="l" rtl="0">
              <a:lnSpc>
                <a:spcPct val="100000"/>
              </a:lnSpc>
              <a:spcBef>
                <a:spcPts val="0"/>
              </a:spcBef>
              <a:spcAft>
                <a:spcPts val="0"/>
              </a:spcAft>
              <a:buClr>
                <a:srgbClr val="000000"/>
              </a:buClr>
              <a:buSzPts val="2800"/>
              <a:buFont typeface="Arial"/>
              <a:buNone/>
            </a:pPr>
            <a:endParaRPr sz="1400"/>
          </a:p>
          <a:p>
            <a:pPr marL="0" lvl="0" indent="0" algn="l" rtl="0">
              <a:spcBef>
                <a:spcPts val="0"/>
              </a:spcBef>
              <a:spcAft>
                <a:spcPts val="0"/>
              </a:spcAft>
              <a:buNone/>
            </a:pPr>
            <a:r>
              <a:rPr lang="en" sz="3000"/>
              <a:t> P</a:t>
            </a:r>
            <a:r>
              <a:rPr lang="en" sz="2800"/>
              <a:t>ayment Methods for Purchasing Goods &amp; Services</a:t>
            </a:r>
            <a:endParaRPr sz="3000"/>
          </a:p>
        </p:txBody>
      </p:sp>
      <p:sp>
        <p:nvSpPr>
          <p:cNvPr id="301" name="Google Shape;301;p49"/>
          <p:cNvSpPr txBox="1"/>
          <p:nvPr/>
        </p:nvSpPr>
        <p:spPr>
          <a:xfrm>
            <a:off x="304801" y="1075500"/>
            <a:ext cx="8601000" cy="2963100"/>
          </a:xfrm>
          <a:prstGeom prst="rect">
            <a:avLst/>
          </a:prstGeom>
          <a:noFill/>
          <a:ln>
            <a:noFill/>
          </a:ln>
        </p:spPr>
        <p:txBody>
          <a:bodyPr spcFirstLastPara="1" wrap="square" lIns="91425" tIns="45700" rIns="91425" bIns="45700" anchor="t" anchorCtr="0">
            <a:spAutoFit/>
          </a:bodyPr>
          <a:lstStyle/>
          <a:p>
            <a:pPr marL="342900" marR="0" lvl="0" indent="-279400" algn="l" rtl="0">
              <a:lnSpc>
                <a:spcPct val="115000"/>
              </a:lnSpc>
              <a:spcBef>
                <a:spcPts val="0"/>
              </a:spcBef>
              <a:spcAft>
                <a:spcPts val="0"/>
              </a:spcAft>
              <a:buClr>
                <a:schemeClr val="dk1"/>
              </a:buClr>
              <a:buSzPts val="1400"/>
              <a:buFont typeface="Source Sans Pro"/>
              <a:buChar char="●"/>
            </a:pPr>
            <a:r>
              <a:rPr lang="en">
                <a:solidFill>
                  <a:schemeClr val="dk2"/>
                </a:solidFill>
                <a:highlight>
                  <a:srgbClr val="FFFFFF"/>
                </a:highlight>
                <a:latin typeface="Source Sans Pro"/>
                <a:ea typeface="Source Sans Pro"/>
                <a:cs typeface="Source Sans Pro"/>
                <a:sym typeface="Source Sans Pro"/>
              </a:rPr>
              <a:t>Requisition/Purchase Order (most preferred method) </a:t>
            </a:r>
            <a:endParaRPr>
              <a:solidFill>
                <a:schemeClr val="dk2"/>
              </a:solidFill>
              <a:highlight>
                <a:srgbClr val="FFFFFF"/>
              </a:highlight>
              <a:latin typeface="Source Sans Pro"/>
              <a:ea typeface="Source Sans Pro"/>
              <a:cs typeface="Source Sans Pro"/>
              <a:sym typeface="Source Sans Pro"/>
            </a:endParaRPr>
          </a:p>
          <a:p>
            <a:pPr marL="342900" marR="0" lvl="0" indent="-279400" algn="l" rtl="0">
              <a:lnSpc>
                <a:spcPct val="115000"/>
              </a:lnSpc>
              <a:spcBef>
                <a:spcPts val="0"/>
              </a:spcBef>
              <a:spcAft>
                <a:spcPts val="0"/>
              </a:spcAft>
              <a:buClr>
                <a:schemeClr val="dk1"/>
              </a:buClr>
              <a:buSzPts val="1400"/>
              <a:buFont typeface="Source Sans Pro"/>
              <a:buChar char="●"/>
            </a:pPr>
            <a:r>
              <a:rPr lang="en" u="sng">
                <a:solidFill>
                  <a:srgbClr val="0000FF"/>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University P-Card</a:t>
            </a:r>
            <a:r>
              <a:rPr lang="en">
                <a:solidFill>
                  <a:srgbClr val="0000FF"/>
                </a:solidFill>
                <a:highlight>
                  <a:srgbClr val="FFFFFF"/>
                </a:highlight>
                <a:latin typeface="Source Sans Pro"/>
                <a:ea typeface="Source Sans Pro"/>
                <a:cs typeface="Source Sans Pro"/>
                <a:sym typeface="Source Sans Pro"/>
              </a:rPr>
              <a:t> </a:t>
            </a:r>
            <a:endParaRPr>
              <a:solidFill>
                <a:srgbClr val="0000FF"/>
              </a:solidFill>
              <a:highlight>
                <a:srgbClr val="FFFFFF"/>
              </a:highlight>
              <a:latin typeface="Source Sans Pro"/>
              <a:ea typeface="Source Sans Pro"/>
              <a:cs typeface="Source Sans Pro"/>
              <a:sym typeface="Source Sans Pro"/>
            </a:endParaRPr>
          </a:p>
          <a:p>
            <a:pPr marL="342900" marR="0" lvl="0" indent="-279400" algn="l" rtl="0">
              <a:lnSpc>
                <a:spcPct val="115000"/>
              </a:lnSpc>
              <a:spcBef>
                <a:spcPts val="0"/>
              </a:spcBef>
              <a:spcAft>
                <a:spcPts val="0"/>
              </a:spcAft>
              <a:buClr>
                <a:schemeClr val="dk1"/>
              </a:buClr>
              <a:buSzPts val="1400"/>
              <a:buFont typeface="Source Sans Pro"/>
              <a:buChar char="●"/>
            </a:pPr>
            <a:r>
              <a:rPr lang="en" u="sng">
                <a:solidFill>
                  <a:srgbClr val="0000FF"/>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Non-PO Payment Request</a:t>
            </a:r>
            <a:r>
              <a:rPr lang="en">
                <a:solidFill>
                  <a:srgbClr val="3B1808"/>
                </a:solidFill>
                <a:highlight>
                  <a:srgbClr val="FFFFFF"/>
                </a:highlight>
                <a:latin typeface="Source Sans Pro"/>
                <a:ea typeface="Source Sans Pro"/>
                <a:cs typeface="Source Sans Pro"/>
                <a:sym typeface="Source Sans Pro"/>
              </a:rPr>
              <a:t>  </a:t>
            </a:r>
            <a:r>
              <a:rPr lang="en">
                <a:solidFill>
                  <a:schemeClr val="dk2"/>
                </a:solidFill>
                <a:highlight>
                  <a:srgbClr val="FFFFFF"/>
                </a:highlight>
                <a:latin typeface="Source Sans Pro"/>
                <a:ea typeface="Source Sans Pro"/>
                <a:cs typeface="Source Sans Pro"/>
                <a:sym typeface="Source Sans Pro"/>
              </a:rPr>
              <a:t>(least preferred method &amp; not permissible for vendor payments) </a:t>
            </a:r>
            <a:endParaRPr>
              <a:solidFill>
                <a:schemeClr val="dk2"/>
              </a:solidFill>
              <a:highlight>
                <a:srgbClr val="FFFFFF"/>
              </a:highlight>
              <a:latin typeface="Source Sans Pro"/>
              <a:ea typeface="Source Sans Pro"/>
              <a:cs typeface="Source Sans Pro"/>
              <a:sym typeface="Source Sans Pro"/>
            </a:endParaRPr>
          </a:p>
          <a:p>
            <a:pPr marL="342900" marR="0" lvl="0" indent="-279400" algn="l" rtl="0">
              <a:lnSpc>
                <a:spcPct val="115000"/>
              </a:lnSpc>
              <a:spcBef>
                <a:spcPts val="0"/>
              </a:spcBef>
              <a:spcAft>
                <a:spcPts val="0"/>
              </a:spcAft>
              <a:buClr>
                <a:schemeClr val="dk1"/>
              </a:buClr>
              <a:buSzPts val="1400"/>
              <a:buFont typeface="Source Sans Pro"/>
              <a:buChar char="●"/>
            </a:pPr>
            <a:r>
              <a:rPr lang="en" u="sng">
                <a:solidFill>
                  <a:srgbClr val="0000FF"/>
                </a:solidFill>
                <a:highlight>
                  <a:srgbClr val="FFFFFF"/>
                </a:highlight>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Wires</a:t>
            </a:r>
            <a:r>
              <a:rPr lang="en">
                <a:solidFill>
                  <a:srgbClr val="44969F"/>
                </a:solidFill>
                <a:highlight>
                  <a:srgbClr val="FFFFFF"/>
                </a:highlight>
                <a:latin typeface="Source Sans Pro"/>
                <a:ea typeface="Source Sans Pro"/>
                <a:cs typeface="Source Sans Pro"/>
                <a:sym typeface="Source Sans Pro"/>
              </a:rPr>
              <a:t> </a:t>
            </a:r>
            <a:r>
              <a:rPr lang="en">
                <a:solidFill>
                  <a:schemeClr val="dk2"/>
                </a:solidFill>
                <a:highlight>
                  <a:srgbClr val="FFFFFF"/>
                </a:highlight>
                <a:latin typeface="Source Sans Pro"/>
                <a:ea typeface="Source Sans Pro"/>
                <a:cs typeface="Source Sans Pro"/>
                <a:sym typeface="Source Sans Pro"/>
              </a:rPr>
              <a:t>(only applicable for foreign vendors who do not have U.S Bank Accounts) </a:t>
            </a:r>
            <a:endParaRPr>
              <a:solidFill>
                <a:schemeClr val="dk2"/>
              </a:solidFill>
              <a:highlight>
                <a:srgbClr val="FFFFFF"/>
              </a:highlight>
              <a:latin typeface="Source Sans Pro"/>
              <a:ea typeface="Source Sans Pro"/>
              <a:cs typeface="Source Sans Pro"/>
              <a:sym typeface="Source Sans Pro"/>
            </a:endParaRPr>
          </a:p>
          <a:p>
            <a:pPr marL="914400" marR="0" lvl="1" indent="-317500" algn="l" rtl="0">
              <a:lnSpc>
                <a:spcPct val="115000"/>
              </a:lnSpc>
              <a:spcBef>
                <a:spcPts val="0"/>
              </a:spcBef>
              <a:spcAft>
                <a:spcPts val="0"/>
              </a:spcAft>
              <a:buClr>
                <a:schemeClr val="dk2"/>
              </a:buClr>
              <a:buSzPts val="1400"/>
              <a:buFont typeface="Source Sans Pro"/>
              <a:buChar char="○"/>
            </a:pPr>
            <a:r>
              <a:rPr lang="en">
                <a:solidFill>
                  <a:schemeClr val="dk2"/>
                </a:solidFill>
                <a:highlight>
                  <a:srgbClr val="FFFFFF"/>
                </a:highlight>
                <a:latin typeface="Source Sans Pro"/>
                <a:ea typeface="Source Sans Pro"/>
                <a:cs typeface="Source Sans Pro"/>
                <a:sym typeface="Source Sans Pro"/>
              </a:rPr>
              <a:t>Approved PO# is still required before payment can be processed </a:t>
            </a:r>
            <a:endParaRPr>
              <a:solidFill>
                <a:schemeClr val="dk2"/>
              </a:solidFill>
              <a:highlight>
                <a:srgbClr val="FFFFFF"/>
              </a:highlight>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1200">
              <a:solidFill>
                <a:srgbClr val="3B180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n">
                <a:solidFill>
                  <a:schemeClr val="dk2"/>
                </a:solidFill>
                <a:latin typeface="Source Sans Pro"/>
                <a:ea typeface="Source Sans Pro"/>
                <a:cs typeface="Source Sans Pro"/>
                <a:sym typeface="Source Sans Pro"/>
              </a:rPr>
              <a:t>Payment Guidelines can be found </a:t>
            </a:r>
            <a:r>
              <a:rPr lang="en" u="sng">
                <a:solidFill>
                  <a:srgbClr val="0000FF"/>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here</a:t>
            </a:r>
            <a:r>
              <a:rPr lang="en">
                <a:solidFill>
                  <a:schemeClr val="dk2"/>
                </a:solidFill>
                <a:latin typeface="Source Sans Pro"/>
                <a:ea typeface="Source Sans Pro"/>
                <a:cs typeface="Source Sans Pro"/>
                <a:sym typeface="Source Sans Pro"/>
              </a:rPr>
              <a:t>.</a:t>
            </a:r>
            <a:endParaRPr>
              <a:solidFill>
                <a:schemeClr val="dk2"/>
              </a:solidFill>
              <a:latin typeface="Source Sans Pro"/>
              <a:ea typeface="Source Sans Pro"/>
              <a:cs typeface="Source Sans Pro"/>
              <a:sym typeface="Source Sans Pro"/>
            </a:endParaRPr>
          </a:p>
          <a:p>
            <a:pPr marL="342900" marR="0" lvl="0" indent="-190500" algn="l" rtl="0">
              <a:lnSpc>
                <a:spcPct val="100000"/>
              </a:lnSpc>
              <a:spcBef>
                <a:spcPts val="0"/>
              </a:spcBef>
              <a:spcAft>
                <a:spcPts val="0"/>
              </a:spcAft>
              <a:buClr>
                <a:schemeClr val="dk2"/>
              </a:buClr>
              <a:buSzPts val="2400"/>
              <a:buFont typeface="Arial"/>
              <a:buNone/>
            </a:pPr>
            <a:endParaRPr sz="2000" b="0" i="0" u="none">
              <a:solidFill>
                <a:schemeClr val="dk2"/>
              </a:solidFill>
              <a:highlight>
                <a:srgbClr val="FFFF00"/>
              </a:highlight>
              <a:latin typeface="Arial"/>
              <a:ea typeface="Arial"/>
              <a:cs typeface="Arial"/>
              <a:sym typeface="Arial"/>
            </a:endParaRPr>
          </a:p>
          <a:p>
            <a:pPr marL="342900" marR="0" lvl="0" indent="-190500" algn="l" rtl="0">
              <a:lnSpc>
                <a:spcPct val="100000"/>
              </a:lnSpc>
              <a:spcBef>
                <a:spcPts val="0"/>
              </a:spcBef>
              <a:spcAft>
                <a:spcPts val="0"/>
              </a:spcAft>
              <a:buClr>
                <a:schemeClr val="dk2"/>
              </a:buClr>
              <a:buSzPts val="2400"/>
              <a:buFont typeface="Arial"/>
              <a:buNone/>
            </a:pPr>
            <a:endParaRPr sz="2000" b="0" i="0" u="none">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Georgia"/>
              <a:buNone/>
            </a:pPr>
            <a:r>
              <a:rPr lang="en" sz="2000" b="0" i="0" u="none">
                <a:solidFill>
                  <a:schemeClr val="dk2"/>
                </a:solidFill>
                <a:latin typeface="Georgia"/>
                <a:ea typeface="Georgia"/>
                <a:cs typeface="Georgia"/>
                <a:sym typeface="Georgia"/>
              </a:rPr>
              <a:t>	</a:t>
            </a:r>
            <a:endParaRPr sz="1000"/>
          </a:p>
          <a:p>
            <a:pPr marL="0" marR="0" lvl="0" indent="0" algn="l" rtl="0">
              <a:lnSpc>
                <a:spcPct val="100000"/>
              </a:lnSpc>
              <a:spcBef>
                <a:spcPts val="0"/>
              </a:spcBef>
              <a:spcAft>
                <a:spcPts val="0"/>
              </a:spcAft>
              <a:buNone/>
            </a:pPr>
            <a:endParaRPr sz="2000" b="0" i="0" u="none">
              <a:solidFill>
                <a:schemeClr val="dk2"/>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565740" y="4201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Requisitions to Purchase Orders </a:t>
            </a:r>
            <a:endParaRPr sz="1400">
              <a:solidFill>
                <a:srgbClr val="3B1808"/>
              </a:solidFill>
            </a:endParaRPr>
          </a:p>
          <a:p>
            <a:pPr marL="0" lvl="0" indent="0" algn="l" rtl="0">
              <a:spcBef>
                <a:spcPts val="0"/>
              </a:spcBef>
              <a:spcAft>
                <a:spcPts val="0"/>
              </a:spcAft>
              <a:buNone/>
            </a:pPr>
            <a:r>
              <a:rPr lang="en" sz="3000"/>
              <a:t> </a:t>
            </a:r>
            <a:endParaRPr sz="3000"/>
          </a:p>
        </p:txBody>
      </p:sp>
      <p:sp>
        <p:nvSpPr>
          <p:cNvPr id="307" name="Google Shape;307;p50"/>
          <p:cNvSpPr txBox="1"/>
          <p:nvPr/>
        </p:nvSpPr>
        <p:spPr>
          <a:xfrm>
            <a:off x="609250" y="927850"/>
            <a:ext cx="8325900" cy="3033900"/>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Create your request for purchase order (requisition) in Banner. It will move through various approval queues until it reaches the assigned Buyer.</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Forward the supporting documentation, i.e., quotes, fully executed contracts, and any additional procurement approvals to</a:t>
            </a:r>
            <a:r>
              <a:rPr lang="en">
                <a:solidFill>
                  <a:srgbClr val="44969F"/>
                </a:solidFill>
                <a:latin typeface="Source Sans Pro"/>
                <a:ea typeface="Source Sans Pro"/>
                <a:cs typeface="Source Sans Pro"/>
                <a:sym typeface="Source Sans Pro"/>
              </a:rPr>
              <a:t>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requisitions@rowan.edu</a:t>
            </a:r>
            <a:r>
              <a:rPr lang="en">
                <a:solidFill>
                  <a:schemeClr val="dk2"/>
                </a:solidFill>
                <a:latin typeface="Source Sans Pro"/>
                <a:ea typeface="Source Sans Pro"/>
                <a:cs typeface="Source Sans Pro"/>
                <a:sym typeface="Source Sans Pro"/>
              </a:rPr>
              <a:t> in order to complete the purchase order conversion timely. </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Once you physically receive the items or services, you must also perform receiving in Banner (sans standing orders)</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If you need to adjust your purchase order, submit a change request in the </a:t>
            </a:r>
            <a:r>
              <a:rPr lang="en"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Change Order Portal </a:t>
            </a:r>
            <a:r>
              <a:rPr lang="en">
                <a:solidFill>
                  <a:schemeClr val="dk2"/>
                </a:solidFill>
                <a:latin typeface="Source Sans Pro"/>
                <a:ea typeface="Source Sans Pro"/>
                <a:cs typeface="Source Sans Pro"/>
                <a:sym typeface="Source Sans Pro"/>
              </a:rPr>
              <a:t>i.e., increases or decreases.</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Once your purchase is received and paid in full, submit a request to complete or close your purchase order in the </a:t>
            </a:r>
            <a:r>
              <a:rPr lang="en" u="sng">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Closeout Portal</a:t>
            </a:r>
            <a:r>
              <a:rPr lang="en">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Banner Trainings can be found </a:t>
            </a:r>
            <a:r>
              <a:rPr lang="en" u="sng">
                <a:solidFill>
                  <a:srgbClr val="0000FF"/>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here</a:t>
            </a:r>
            <a:r>
              <a:rPr lang="en">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563065" y="45984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2"/>
              </a:buClr>
              <a:buSzPts val="2800"/>
              <a:buFont typeface="Arial"/>
              <a:buNone/>
            </a:pPr>
            <a:r>
              <a:rPr lang="en" sz="2800">
                <a:solidFill>
                  <a:schemeClr val="dk2"/>
                </a:solidFill>
              </a:rPr>
              <a:t>University P-Card </a:t>
            </a:r>
            <a:endParaRPr sz="1400">
              <a:solidFill>
                <a:schemeClr val="dk2"/>
              </a:solidFill>
            </a:endParaRPr>
          </a:p>
          <a:p>
            <a:pPr marL="0" lvl="0" indent="0" algn="l" rtl="0">
              <a:spcBef>
                <a:spcPts val="0"/>
              </a:spcBef>
              <a:spcAft>
                <a:spcPts val="0"/>
              </a:spcAft>
              <a:buNone/>
            </a:pPr>
            <a:endParaRPr sz="3000"/>
          </a:p>
        </p:txBody>
      </p:sp>
      <p:sp>
        <p:nvSpPr>
          <p:cNvPr id="313" name="Google Shape;313;p51"/>
          <p:cNvSpPr txBox="1"/>
          <p:nvPr/>
        </p:nvSpPr>
        <p:spPr>
          <a:xfrm>
            <a:off x="563075" y="853025"/>
            <a:ext cx="8079600" cy="3529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a:solidFill>
                  <a:schemeClr val="dk2"/>
                </a:solidFill>
                <a:latin typeface="Source Sans Pro"/>
                <a:ea typeface="Source Sans Pro"/>
                <a:cs typeface="Source Sans Pro"/>
                <a:sym typeface="Source Sans Pro"/>
              </a:rPr>
              <a:t>All purchases must be in compliance with the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University Purchasing Card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Policy</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 </a:t>
            </a:r>
            <a:endParaRPr>
              <a:solidFill>
                <a:srgbClr val="0000FF"/>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2"/>
                </a:solidFill>
                <a:latin typeface="Source Sans Pro"/>
                <a:ea typeface="Source Sans Pro"/>
                <a:cs typeface="Source Sans Pro"/>
                <a:sym typeface="Source Sans Pro"/>
              </a:rPr>
              <a:t>Can only be utilized for allowable purchases including </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Entertainment, dining, receptions, with approved Entertainment Form and Gourmet Dining waiver, if applicable. Must adhere to</a:t>
            </a:r>
            <a:r>
              <a:rPr lang="en">
                <a:latin typeface="Source Sans Pro"/>
                <a:ea typeface="Source Sans Pro"/>
                <a:cs typeface="Source Sans Pro"/>
                <a:sym typeface="Source Sans Pro"/>
              </a:rPr>
              <a:t> </a:t>
            </a:r>
            <a:r>
              <a:rPr lang="en"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Reception &amp; Entertainment Policy</a:t>
            </a:r>
            <a:r>
              <a:rPr lang="en">
                <a:solidFill>
                  <a:srgbClr val="44969F"/>
                </a:solidFill>
                <a:latin typeface="Source Sans Pro"/>
                <a:ea typeface="Source Sans Pro"/>
                <a:cs typeface="Source Sans Pro"/>
                <a:sym typeface="Source Sans Pro"/>
              </a:rPr>
              <a:t> </a:t>
            </a:r>
            <a:endParaRPr>
              <a:solidFill>
                <a:srgbClr val="44969F"/>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Emergency situations, with prior approval from the Office of Contracting and Procurement (OC&amp;P)</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Vendors who are compliant, but do not accept POs, checks or ACH payments, or issue invoices</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Memberships, registration fees, and job posting fees</a:t>
            </a:r>
            <a:endParaRPr>
              <a:solidFill>
                <a:schemeClr val="dk2"/>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Travel accommodations, with limitations  </a:t>
            </a:r>
            <a:endParaRPr>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2"/>
                </a:solidFill>
                <a:latin typeface="Source Sans Pro"/>
                <a:ea typeface="Source Sans Pro"/>
                <a:cs typeface="Source Sans Pro"/>
                <a:sym typeface="Source Sans Pro"/>
              </a:rPr>
              <a:t>If you do not have a P-Card and wish to obtain one, you can find applications and other helpful information </a:t>
            </a:r>
            <a:r>
              <a:rPr lang="en" u="sng">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here</a:t>
            </a:r>
            <a:r>
              <a:rPr lang="en">
                <a:solidFill>
                  <a:schemeClr val="dk2"/>
                </a:solidFill>
                <a:latin typeface="Source Sans Pro"/>
                <a:ea typeface="Source Sans Pro"/>
                <a:cs typeface="Source Sans Pro"/>
                <a:sym typeface="Source Sans Pro"/>
              </a:rPr>
              <a:t>.</a:t>
            </a:r>
            <a:r>
              <a:rPr lang="en">
                <a:latin typeface="Source Sans Pro"/>
                <a:ea typeface="Source Sans Pro"/>
                <a:cs typeface="Source Sans Pro"/>
                <a:sym typeface="Source Sans Pro"/>
              </a:rPr>
              <a:t>  </a:t>
            </a:r>
            <a:r>
              <a:rPr lang="en" i="1">
                <a:solidFill>
                  <a:schemeClr val="dk2"/>
                </a:solidFill>
                <a:latin typeface="Source Sans Pro"/>
                <a:ea typeface="Source Sans Pro"/>
                <a:cs typeface="Source Sans Pro"/>
                <a:sym typeface="Source Sans Pro"/>
              </a:rPr>
              <a:t>Please note a required training must be completed prior to card being issued.</a:t>
            </a:r>
            <a:endParaRPr i="1">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552853" y="64272"/>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Meet the Team</a:t>
            </a:r>
            <a:endParaRPr/>
          </a:p>
        </p:txBody>
      </p:sp>
      <p:pic>
        <p:nvPicPr>
          <p:cNvPr id="319" name="Google Shape;319;p52"/>
          <p:cNvPicPr preferRelativeResize="0"/>
          <p:nvPr/>
        </p:nvPicPr>
        <p:blipFill>
          <a:blip r:embed="rId3">
            <a:alphaModFix/>
          </a:blip>
          <a:stretch>
            <a:fillRect/>
          </a:stretch>
        </p:blipFill>
        <p:spPr>
          <a:xfrm>
            <a:off x="647975" y="874875"/>
            <a:ext cx="8066026" cy="3243775"/>
          </a:xfrm>
          <a:prstGeom prst="rect">
            <a:avLst/>
          </a:prstGeom>
          <a:noFill/>
          <a:ln>
            <a:noFill/>
          </a:ln>
        </p:spPr>
      </p:pic>
      <p:sp>
        <p:nvSpPr>
          <p:cNvPr id="320" name="Google Shape;320;p52"/>
          <p:cNvSpPr txBox="1"/>
          <p:nvPr/>
        </p:nvSpPr>
        <p:spPr>
          <a:xfrm>
            <a:off x="6002625" y="777950"/>
            <a:ext cx="2590800" cy="1842000"/>
          </a:xfrm>
          <a:prstGeom prst="rect">
            <a:avLst/>
          </a:prstGeom>
          <a:solidFill>
            <a:srgbClr val="FFDC69"/>
          </a:solidFill>
          <a:ln w="19050" cap="flat" cmpd="sng">
            <a:solidFill>
              <a:schemeClr val="lt1"/>
            </a:solidFill>
            <a:prstDash val="solid"/>
            <a:round/>
            <a:headEnd type="none" w="sm" len="sm"/>
            <a:tailEnd type="none" w="sm" len="sm"/>
          </a:ln>
          <a:effectLst>
            <a:outerShdw blurRad="114300" dist="19050" dir="4980000" algn="bl" rotWithShape="0">
              <a:srgbClr val="000000">
                <a:alpha val="91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Chelsie Alliano</a:t>
            </a:r>
            <a:r>
              <a:rPr lang="en" sz="1100">
                <a:solidFill>
                  <a:schemeClr val="dk1"/>
                </a:solidFill>
                <a:latin typeface="Source Sans Pro"/>
                <a:ea typeface="Source Sans Pro"/>
                <a:cs typeface="Source Sans Pro"/>
                <a:sym typeface="Source Sans Pro"/>
              </a:rPr>
              <a:t>, 856-256-5175</a:t>
            </a:r>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Christine Brasteter</a:t>
            </a:r>
            <a:r>
              <a:rPr lang="en" sz="1100">
                <a:solidFill>
                  <a:schemeClr val="dk2"/>
                </a:solidFill>
                <a:latin typeface="Source Sans Pro"/>
                <a:ea typeface="Source Sans Pro"/>
                <a:cs typeface="Source Sans Pro"/>
                <a:sym typeface="Source Sans Pro"/>
              </a:rPr>
              <a:t>, 856-256-5173</a:t>
            </a: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Francine Dorch</a:t>
            </a:r>
            <a:r>
              <a:rPr lang="en" sz="1100">
                <a:solidFill>
                  <a:schemeClr val="dk1"/>
                </a:solidFill>
                <a:latin typeface="Source Sans Pro"/>
                <a:ea typeface="Source Sans Pro"/>
                <a:cs typeface="Source Sans Pro"/>
                <a:sym typeface="Source Sans Pro"/>
              </a:rPr>
              <a:t>, 856-256-4172</a:t>
            </a:r>
            <a:endParaRPr sz="1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Erann Dutton</a:t>
            </a:r>
            <a:r>
              <a:rPr lang="en" sz="1100">
                <a:solidFill>
                  <a:schemeClr val="dk1"/>
                </a:solidFill>
                <a:latin typeface="Source Sans Pro"/>
                <a:ea typeface="Source Sans Pro"/>
                <a:cs typeface="Source Sans Pro"/>
                <a:sym typeface="Source Sans Pro"/>
              </a:rPr>
              <a:t>, 856-256-4196</a:t>
            </a: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Christina Haley</a:t>
            </a:r>
            <a:r>
              <a:rPr lang="en" sz="1100">
                <a:solidFill>
                  <a:schemeClr val="dk2"/>
                </a:solidFill>
                <a:latin typeface="Source Sans Pro"/>
                <a:ea typeface="Source Sans Pro"/>
                <a:cs typeface="Source Sans Pro"/>
                <a:sym typeface="Source Sans Pro"/>
              </a:rPr>
              <a:t>, 856-256-4149</a:t>
            </a: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Rebecca Hartman</a:t>
            </a:r>
            <a:r>
              <a:rPr lang="en" sz="1100">
                <a:solidFill>
                  <a:schemeClr val="dk1"/>
                </a:solidFill>
                <a:latin typeface="Source Sans Pro"/>
                <a:ea typeface="Source Sans Pro"/>
                <a:cs typeface="Source Sans Pro"/>
                <a:sym typeface="Source Sans Pro"/>
              </a:rPr>
              <a:t>, 856-256-4165</a:t>
            </a:r>
            <a:endParaRPr sz="1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10">
                  <a:extLst>
                    <a:ext uri="{A12FA001-AC4F-418D-AE19-62706E023703}">
                      <ahyp:hlinkClr xmlns:ahyp="http://schemas.microsoft.com/office/drawing/2018/hyperlinkcolor" val="tx"/>
                    </a:ext>
                  </a:extLst>
                </a:hlinkClick>
              </a:rPr>
              <a:t>Nicole Johnson</a:t>
            </a:r>
            <a:r>
              <a:rPr lang="en" sz="1100">
                <a:solidFill>
                  <a:schemeClr val="dk1"/>
                </a:solidFill>
                <a:latin typeface="Source Sans Pro"/>
                <a:ea typeface="Source Sans Pro"/>
                <a:cs typeface="Source Sans Pro"/>
                <a:sym typeface="Source Sans Pro"/>
              </a:rPr>
              <a:t>, 856-256-5174</a:t>
            </a:r>
            <a:endParaRPr sz="1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11">
                  <a:extLst>
                    <a:ext uri="{A12FA001-AC4F-418D-AE19-62706E023703}">
                      <ahyp:hlinkClr xmlns:ahyp="http://schemas.microsoft.com/office/drawing/2018/hyperlinkcolor" val="tx"/>
                    </a:ext>
                  </a:extLst>
                </a:hlinkClick>
              </a:rPr>
              <a:t>Alexis Jones</a:t>
            </a:r>
            <a:r>
              <a:rPr lang="en" sz="1100">
                <a:solidFill>
                  <a:schemeClr val="dk1"/>
                </a:solidFill>
                <a:latin typeface="Source Sans Pro"/>
                <a:ea typeface="Source Sans Pro"/>
                <a:cs typeface="Source Sans Pro"/>
                <a:sym typeface="Source Sans Pro"/>
              </a:rPr>
              <a:t>, 856-256-5171</a:t>
            </a:r>
            <a:endParaRPr sz="1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12">
                  <a:extLst>
                    <a:ext uri="{A12FA001-AC4F-418D-AE19-62706E023703}">
                      <ahyp:hlinkClr xmlns:ahyp="http://schemas.microsoft.com/office/drawing/2018/hyperlinkcolor" val="tx"/>
                    </a:ext>
                  </a:extLst>
                </a:hlinkClick>
              </a:rPr>
              <a:t>Beth McMillan</a:t>
            </a:r>
            <a:r>
              <a:rPr lang="en" sz="1100">
                <a:solidFill>
                  <a:schemeClr val="dk1"/>
                </a:solidFill>
                <a:latin typeface="Source Sans Pro"/>
                <a:ea typeface="Source Sans Pro"/>
                <a:cs typeface="Source Sans Pro"/>
                <a:sym typeface="Source Sans Pro"/>
              </a:rPr>
              <a:t>, 856-256-5172</a:t>
            </a:r>
            <a:endParaRPr sz="1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0000FF"/>
                </a:solidFill>
                <a:latin typeface="Source Sans Pro"/>
                <a:ea typeface="Source Sans Pro"/>
                <a:cs typeface="Source Sans Pro"/>
                <a:sym typeface="Source Sans Pro"/>
                <a:hlinkClick r:id="rId13">
                  <a:extLst>
                    <a:ext uri="{A12FA001-AC4F-418D-AE19-62706E023703}">
                      <ahyp:hlinkClr xmlns:ahyp="http://schemas.microsoft.com/office/drawing/2018/hyperlinkcolor" val="tx"/>
                    </a:ext>
                  </a:extLst>
                </a:hlinkClick>
              </a:rPr>
              <a:t>Stacie Mori</a:t>
            </a:r>
            <a:r>
              <a:rPr lang="en" sz="1100">
                <a:solidFill>
                  <a:schemeClr val="dk2"/>
                </a:solidFill>
                <a:latin typeface="Source Sans Pro"/>
                <a:ea typeface="Source Sans Pro"/>
                <a:cs typeface="Source Sans Pro"/>
                <a:sym typeface="Source Sans Pro"/>
              </a:rPr>
              <a:t>, 856-256-4504</a:t>
            </a: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1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Resources</a:t>
            </a:r>
            <a:endParaRPr sz="3000"/>
          </a:p>
        </p:txBody>
      </p:sp>
      <p:sp>
        <p:nvSpPr>
          <p:cNvPr id="326" name="Google Shape;326;p53"/>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17500" algn="l" rtl="0">
              <a:lnSpc>
                <a:spcPct val="200000"/>
              </a:lnSpc>
              <a:spcBef>
                <a:spcPts val="800"/>
              </a:spcBef>
              <a:spcAft>
                <a:spcPts val="0"/>
              </a:spcAft>
              <a:buSzPts val="1400"/>
              <a:buChar char="●"/>
            </a:pPr>
            <a:r>
              <a:rPr lang="en" u="sng">
                <a:solidFill>
                  <a:srgbClr val="0000FF"/>
                </a:solidFill>
                <a:hlinkClick r:id="rId3">
                  <a:extLst>
                    <a:ext uri="{A12FA001-AC4F-418D-AE19-62706E023703}">
                      <ahyp:hlinkClr xmlns:ahyp="http://schemas.microsoft.com/office/drawing/2018/hyperlinkcolor" val="tx"/>
                    </a:ext>
                  </a:extLst>
                </a:hlinkClick>
              </a:rPr>
              <a:t>Webpage</a:t>
            </a:r>
            <a:endParaRPr>
              <a:solidFill>
                <a:srgbClr val="0000FF"/>
              </a:solidFill>
            </a:endParaRPr>
          </a:p>
          <a:p>
            <a:pPr marL="457200" lvl="0" indent="-317500" algn="l" rtl="0">
              <a:lnSpc>
                <a:spcPct val="200000"/>
              </a:lnSpc>
              <a:spcBef>
                <a:spcPts val="0"/>
              </a:spcBef>
              <a:spcAft>
                <a:spcPts val="0"/>
              </a:spcAft>
              <a:buSzPts val="1400"/>
              <a:buChar char="●"/>
            </a:pPr>
            <a:r>
              <a:rPr lang="en" u="sng">
                <a:solidFill>
                  <a:srgbClr val="0000FF"/>
                </a:solidFill>
                <a:hlinkClick r:id="rId4">
                  <a:extLst>
                    <a:ext uri="{A12FA001-AC4F-418D-AE19-62706E023703}">
                      <ahyp:hlinkClr xmlns:ahyp="http://schemas.microsoft.com/office/drawing/2018/hyperlinkcolor" val="tx"/>
                    </a:ext>
                  </a:extLst>
                </a:hlinkClick>
              </a:rPr>
              <a:t>Workflows &amp; Trainings </a:t>
            </a:r>
            <a:endParaRPr>
              <a:solidFill>
                <a:srgbClr val="0000FF"/>
              </a:solidFill>
            </a:endParaRPr>
          </a:p>
          <a:p>
            <a:pPr marL="457200" lvl="0" indent="-317500" algn="l" rtl="0">
              <a:lnSpc>
                <a:spcPct val="200000"/>
              </a:lnSpc>
              <a:spcBef>
                <a:spcPts val="0"/>
              </a:spcBef>
              <a:spcAft>
                <a:spcPts val="0"/>
              </a:spcAft>
              <a:buSzPts val="1400"/>
              <a:buChar char="●"/>
            </a:pPr>
            <a:r>
              <a:rPr lang="en" u="sng">
                <a:solidFill>
                  <a:srgbClr val="0000FF"/>
                </a:solidFill>
                <a:hlinkClick r:id="rId5">
                  <a:extLst>
                    <a:ext uri="{A12FA001-AC4F-418D-AE19-62706E023703}">
                      <ahyp:hlinkClr xmlns:ahyp="http://schemas.microsoft.com/office/drawing/2018/hyperlinkcolor" val="tx"/>
                    </a:ext>
                  </a:extLst>
                </a:hlinkClick>
              </a:rPr>
              <a:t>Frequently Used Forms</a:t>
            </a:r>
            <a:endParaRPr>
              <a:solidFill>
                <a:srgbClr val="0000FF"/>
              </a:solidFill>
            </a:endParaRPr>
          </a:p>
          <a:p>
            <a:pPr marL="0" lvl="0" indent="0" algn="l" rtl="0">
              <a:spcBef>
                <a:spcPts val="800"/>
              </a:spcBef>
              <a:spcAft>
                <a:spcPts val="0"/>
              </a:spcAft>
              <a:buNone/>
            </a:pPr>
            <a:endParaRPr>
              <a:solidFill>
                <a:srgbClr val="44969F"/>
              </a:solidFill>
            </a:endParaRPr>
          </a:p>
          <a:p>
            <a:pPr marL="0" lvl="0" indent="0" algn="l" rtl="0">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4"/>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Accounts Payable </a:t>
            </a:r>
            <a:endParaRPr/>
          </a:p>
        </p:txBody>
      </p:sp>
      <p:sp>
        <p:nvSpPr>
          <p:cNvPr id="333" name="Google Shape;333;p54"/>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ctrTitle"/>
          </p:nvPr>
        </p:nvSpPr>
        <p:spPr>
          <a:xfrm>
            <a:off x="2152650" y="1319859"/>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Budget </a:t>
            </a:r>
            <a:endParaRPr/>
          </a:p>
        </p:txBody>
      </p:sp>
      <p:sp>
        <p:nvSpPr>
          <p:cNvPr id="162" name="Google Shape;162;p28"/>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5"/>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Processes that fall in AP</a:t>
            </a:r>
            <a:endParaRPr sz="3000"/>
          </a:p>
        </p:txBody>
      </p:sp>
      <p:sp>
        <p:nvSpPr>
          <p:cNvPr id="339" name="Google Shape;339;p55"/>
          <p:cNvSpPr txBox="1">
            <a:spLocks noGrp="1"/>
          </p:cNvSpPr>
          <p:nvPr>
            <p:ph type="body" idx="1"/>
          </p:nvPr>
        </p:nvSpPr>
        <p:spPr>
          <a:xfrm>
            <a:off x="469841" y="1092400"/>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800"/>
              </a:spcBef>
              <a:spcAft>
                <a:spcPts val="0"/>
              </a:spcAft>
              <a:buSzPts val="1400"/>
              <a:buChar char="●"/>
            </a:pPr>
            <a:r>
              <a:rPr lang="en"/>
              <a:t>Invoice Processing (paid against a purchase order) </a:t>
            </a:r>
            <a:endParaRPr/>
          </a:p>
          <a:p>
            <a:pPr marL="457200" lvl="0" indent="-317500" algn="l" rtl="0">
              <a:lnSpc>
                <a:spcPct val="150000"/>
              </a:lnSpc>
              <a:spcBef>
                <a:spcPts val="0"/>
              </a:spcBef>
              <a:spcAft>
                <a:spcPts val="0"/>
              </a:spcAft>
              <a:buSzPts val="1400"/>
              <a:buChar char="●"/>
            </a:pPr>
            <a:r>
              <a:rPr lang="en"/>
              <a:t>Non-PO Payment Requests (reimbursements) </a:t>
            </a:r>
            <a:endParaRPr/>
          </a:p>
          <a:p>
            <a:pPr marL="457200" lvl="0" indent="-317500" algn="l" rtl="0">
              <a:lnSpc>
                <a:spcPct val="150000"/>
              </a:lnSpc>
              <a:spcBef>
                <a:spcPts val="0"/>
              </a:spcBef>
              <a:spcAft>
                <a:spcPts val="0"/>
              </a:spcAft>
              <a:buSzPts val="1400"/>
              <a:buChar char="●"/>
            </a:pPr>
            <a:r>
              <a:rPr lang="en"/>
              <a:t>Wire Transfers (</a:t>
            </a:r>
            <a:r>
              <a:rPr lang="en">
                <a:highlight>
                  <a:srgbClr val="FFFFFF"/>
                </a:highlight>
              </a:rPr>
              <a:t>only applicable for foreign vendors who do not have U.S Bank Accounts)</a:t>
            </a:r>
            <a:endParaRPr/>
          </a:p>
          <a:p>
            <a:pPr marL="457200" lvl="0" indent="-317500" algn="l" rtl="0">
              <a:lnSpc>
                <a:spcPct val="150000"/>
              </a:lnSpc>
              <a:spcBef>
                <a:spcPts val="0"/>
              </a:spcBef>
              <a:spcAft>
                <a:spcPts val="0"/>
              </a:spcAft>
              <a:buSzPts val="1400"/>
              <a:buChar char="●"/>
            </a:pPr>
            <a:r>
              <a:rPr lang="en"/>
              <a:t>Other payment related functions: </a:t>
            </a:r>
            <a:endParaRPr/>
          </a:p>
          <a:p>
            <a:pPr marL="914400" lvl="1" indent="-317500" algn="l" rtl="0">
              <a:lnSpc>
                <a:spcPct val="150000"/>
              </a:lnSpc>
              <a:spcBef>
                <a:spcPts val="0"/>
              </a:spcBef>
              <a:spcAft>
                <a:spcPts val="0"/>
              </a:spcAft>
              <a:buSzPts val="1400"/>
              <a:buChar char="○"/>
            </a:pPr>
            <a:r>
              <a:rPr lang="en"/>
              <a:t>Setting up vendors for ACH/direct deposit payments</a:t>
            </a:r>
            <a:endParaRPr/>
          </a:p>
          <a:p>
            <a:pPr marL="914400" lvl="1" indent="-317500" algn="l" rtl="0">
              <a:lnSpc>
                <a:spcPct val="150000"/>
              </a:lnSpc>
              <a:spcBef>
                <a:spcPts val="0"/>
              </a:spcBef>
              <a:spcAft>
                <a:spcPts val="0"/>
              </a:spcAft>
              <a:buSzPts val="1400"/>
              <a:buChar char="○"/>
            </a:pPr>
            <a:r>
              <a:rPr lang="en"/>
              <a:t>Voids and Payment Reissues  </a:t>
            </a:r>
            <a:endParaRPr/>
          </a:p>
          <a:p>
            <a:pPr marL="457200" lvl="0" indent="-317500" algn="l" rtl="0">
              <a:lnSpc>
                <a:spcPct val="150000"/>
              </a:lnSpc>
              <a:spcBef>
                <a:spcPts val="0"/>
              </a:spcBef>
              <a:spcAft>
                <a:spcPts val="0"/>
              </a:spcAft>
              <a:buSzPts val="1400"/>
              <a:buChar char="●"/>
            </a:pPr>
            <a:r>
              <a:rPr lang="en"/>
              <a:t>Travel for Employees, Students &amp; Non-Employees (including candidates) </a:t>
            </a:r>
            <a:endParaRPr/>
          </a:p>
          <a:p>
            <a:pPr marL="457200" lvl="0" indent="-317500" algn="l" rtl="0">
              <a:lnSpc>
                <a:spcPct val="150000"/>
              </a:lnSpc>
              <a:spcBef>
                <a:spcPts val="0"/>
              </a:spcBef>
              <a:spcAft>
                <a:spcPts val="0"/>
              </a:spcAft>
              <a:buSzPts val="1400"/>
              <a:buChar char="●"/>
            </a:pPr>
            <a:r>
              <a:rPr lang="en"/>
              <a:t>Gift Cards through Clincard</a:t>
            </a:r>
            <a:endParaRPr/>
          </a:p>
          <a:p>
            <a:pPr marL="457200" lvl="0" indent="-317500" algn="l" rtl="0">
              <a:lnSpc>
                <a:spcPct val="150000"/>
              </a:lnSpc>
              <a:spcBef>
                <a:spcPts val="0"/>
              </a:spcBef>
              <a:spcAft>
                <a:spcPts val="0"/>
              </a:spcAft>
              <a:buSzPts val="1400"/>
              <a:buChar char="●"/>
            </a:pPr>
            <a:r>
              <a:rPr lang="en"/>
              <a:t>1099 Reporting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6"/>
          <p:cNvSpPr txBox="1">
            <a:spLocks noGrp="1"/>
          </p:cNvSpPr>
          <p:nvPr>
            <p:ph type="title"/>
          </p:nvPr>
        </p:nvSpPr>
        <p:spPr>
          <a:xfrm>
            <a:off x="538965" y="371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Invoice Processing</a:t>
            </a:r>
            <a:r>
              <a:rPr lang="en" sz="2800" b="0">
                <a:latin typeface="Trebuchet MS"/>
                <a:ea typeface="Trebuchet MS"/>
                <a:cs typeface="Trebuchet MS"/>
                <a:sym typeface="Trebuchet MS"/>
              </a:rPr>
              <a:t> </a:t>
            </a:r>
            <a:r>
              <a:rPr lang="en" sz="3000"/>
              <a:t> </a:t>
            </a:r>
            <a:endParaRPr sz="3000"/>
          </a:p>
        </p:txBody>
      </p:sp>
      <p:sp>
        <p:nvSpPr>
          <p:cNvPr id="345" name="Google Shape;345;p56"/>
          <p:cNvSpPr txBox="1"/>
          <p:nvPr/>
        </p:nvSpPr>
        <p:spPr>
          <a:xfrm>
            <a:off x="-27925" y="894925"/>
            <a:ext cx="7674900" cy="2290200"/>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0"/>
              </a:spcBef>
              <a:spcAft>
                <a:spcPts val="0"/>
              </a:spcAft>
              <a:buClr>
                <a:srgbClr val="3B1808"/>
              </a:buClr>
              <a:buSzPts val="1400"/>
              <a:buFont typeface="Source Sans Pro"/>
              <a:buChar char="●"/>
            </a:pPr>
            <a:r>
              <a:rPr lang="en">
                <a:solidFill>
                  <a:schemeClr val="dk1"/>
                </a:solidFill>
                <a:latin typeface="Source Sans Pro"/>
                <a:ea typeface="Source Sans Pro"/>
                <a:cs typeface="Source Sans Pro"/>
                <a:sym typeface="Source Sans Pro"/>
              </a:rPr>
              <a:t>Vendor must send the invoice directly to AP to</a:t>
            </a:r>
            <a:r>
              <a:rPr lang="en">
                <a:solidFill>
                  <a:srgbClr val="3B1808"/>
                </a:solidFill>
                <a:latin typeface="Source Sans Pro"/>
                <a:ea typeface="Source Sans Pro"/>
                <a:cs typeface="Source Sans Pro"/>
                <a:sym typeface="Source Sans Pro"/>
              </a:rPr>
              <a:t>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invoices@rowan.edu</a:t>
            </a:r>
            <a:r>
              <a:rPr lang="en">
                <a:solidFill>
                  <a:srgbClr val="3B1808"/>
                </a:solidFill>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with approved PO# on it (due to audit compliance)</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Department can be copied on the email </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Proforma, statements, quotes &amp; order confirmations are NOT acceptable </a:t>
            </a:r>
            <a:endParaRPr>
              <a:solidFill>
                <a:schemeClr val="dk1"/>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Invoices are paid on a Net 30 basis unless otherwise stated on the contract </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Vendors receive payment on or within 30 days of the invoice date </a:t>
            </a:r>
            <a:endParaRPr>
              <a:solidFill>
                <a:schemeClr val="dk1"/>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Electronic receiving in Banner needs to be completed once the product has been physically delivered or the service has been provided </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rgbClr val="3B1808"/>
              </a:buClr>
              <a:buSzPts val="1400"/>
              <a:buFont typeface="Source Sans Pro"/>
              <a:buChar char="○"/>
            </a:pPr>
            <a:r>
              <a:rPr lang="en">
                <a:solidFill>
                  <a:schemeClr val="dk1"/>
                </a:solidFill>
                <a:latin typeface="Source Sans Pro"/>
                <a:ea typeface="Source Sans Pro"/>
                <a:cs typeface="Source Sans Pro"/>
                <a:sym typeface="Source Sans Pro"/>
              </a:rPr>
              <a:t>See </a:t>
            </a:r>
            <a:r>
              <a:rPr lang="en"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Quick Reference Guide on Receiving</a:t>
            </a:r>
            <a:r>
              <a:rPr lang="en" u="sng">
                <a:solidFill>
                  <a:schemeClr val="hlink"/>
                </a:solidFill>
                <a:latin typeface="Source Sans Pro"/>
                <a:ea typeface="Source Sans Pro"/>
                <a:cs typeface="Source Sans Pro"/>
                <a:sym typeface="Source Sans Pro"/>
                <a:hlinkClick r:id="rId4"/>
              </a:rPr>
              <a:t> </a:t>
            </a:r>
            <a:r>
              <a:rPr lang="en">
                <a:solidFill>
                  <a:schemeClr val="dk1"/>
                </a:solidFill>
                <a:latin typeface="Source Sans Pro"/>
                <a:ea typeface="Source Sans Pro"/>
                <a:cs typeface="Source Sans Pro"/>
                <a:sym typeface="Source Sans Pro"/>
              </a:rPr>
              <a:t> </a:t>
            </a:r>
            <a:endParaRPr>
              <a:solidFill>
                <a:srgbClr val="3B1808"/>
              </a:solidFill>
              <a:latin typeface="Source Sans Pro"/>
              <a:ea typeface="Source Sans Pro"/>
              <a:cs typeface="Source Sans Pro"/>
              <a:sym typeface="Source Sans Pro"/>
            </a:endParaRPr>
          </a:p>
        </p:txBody>
      </p:sp>
      <p:pic>
        <p:nvPicPr>
          <p:cNvPr id="346" name="Google Shape;346;p56"/>
          <p:cNvPicPr preferRelativeResize="0"/>
          <p:nvPr/>
        </p:nvPicPr>
        <p:blipFill>
          <a:blip r:embed="rId5">
            <a:alphaModFix/>
          </a:blip>
          <a:stretch>
            <a:fillRect/>
          </a:stretch>
        </p:blipFill>
        <p:spPr>
          <a:xfrm>
            <a:off x="4572000" y="2812000"/>
            <a:ext cx="4512474" cy="2258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7"/>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900"/>
              <a:t>Non-PO Payment Request </a:t>
            </a:r>
            <a:endParaRPr sz="2900"/>
          </a:p>
        </p:txBody>
      </p:sp>
      <p:sp>
        <p:nvSpPr>
          <p:cNvPr id="352" name="Google Shape;352;p57"/>
          <p:cNvSpPr txBox="1"/>
          <p:nvPr/>
        </p:nvSpPr>
        <p:spPr>
          <a:xfrm>
            <a:off x="411200" y="1094325"/>
            <a:ext cx="7828200" cy="3033900"/>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0"/>
              </a:spcBef>
              <a:spcAft>
                <a:spcPts val="0"/>
              </a:spcAft>
              <a:buClr>
                <a:srgbClr val="3B1808"/>
              </a:buClr>
              <a:buSzPts val="1400"/>
              <a:buChar char="●"/>
            </a:pPr>
            <a:r>
              <a:rPr lang="en">
                <a:solidFill>
                  <a:srgbClr val="3B1808"/>
                </a:solidFill>
                <a:latin typeface="Source Sans Pro"/>
                <a:ea typeface="Source Sans Pro"/>
                <a:cs typeface="Source Sans Pro"/>
                <a:sym typeface="Source Sans Pro"/>
              </a:rPr>
              <a:t>Primarily used for reimbursement to faculty, staff members or students who incur </a:t>
            </a:r>
            <a:r>
              <a:rPr lang="en" b="1" u="sng">
                <a:solidFill>
                  <a:srgbClr val="3B1808"/>
                </a:solidFill>
                <a:latin typeface="Source Sans Pro"/>
                <a:ea typeface="Source Sans Pro"/>
                <a:cs typeface="Source Sans Pro"/>
                <a:sym typeface="Source Sans Pro"/>
              </a:rPr>
              <a:t>minor </a:t>
            </a:r>
            <a:r>
              <a:rPr lang="en">
                <a:solidFill>
                  <a:srgbClr val="3B1808"/>
                </a:solidFill>
                <a:latin typeface="Source Sans Pro"/>
                <a:ea typeface="Source Sans Pro"/>
                <a:cs typeface="Source Sans Pro"/>
                <a:sym typeface="Source Sans Pro"/>
              </a:rPr>
              <a:t>out of pocket expenses </a:t>
            </a:r>
            <a:endParaRPr>
              <a:solidFill>
                <a:srgbClr val="3B1808"/>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Must be in compliance with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General Payment Policy</a:t>
            </a:r>
            <a:r>
              <a:rPr lang="en">
                <a:solidFill>
                  <a:srgbClr val="45818E"/>
                </a:solidFill>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&amp;</a:t>
            </a:r>
            <a:r>
              <a:rPr lang="en">
                <a:solidFill>
                  <a:srgbClr val="45818E"/>
                </a:solidFill>
                <a:latin typeface="Source Sans Pro"/>
                <a:ea typeface="Source Sans Pro"/>
                <a:cs typeface="Source Sans Pro"/>
                <a:sym typeface="Source Sans Pro"/>
              </a:rPr>
              <a:t> </a:t>
            </a:r>
            <a:r>
              <a:rPr lang="en">
                <a:solidFill>
                  <a:srgbClr val="3B1808"/>
                </a:solidFill>
                <a:latin typeface="Source Sans Pro"/>
                <a:ea typeface="Source Sans Pro"/>
                <a:cs typeface="Source Sans Pro"/>
                <a:sym typeface="Source Sans Pro"/>
              </a:rPr>
              <a:t>must abide by </a:t>
            </a:r>
            <a:r>
              <a:rPr lang="en"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Non-PO Category List</a:t>
            </a:r>
            <a:r>
              <a:rPr lang="en" u="sng">
                <a:solidFill>
                  <a:schemeClr val="hlink"/>
                </a:solidFill>
                <a:latin typeface="Source Sans Pro"/>
                <a:ea typeface="Source Sans Pro"/>
                <a:cs typeface="Source Sans Pro"/>
                <a:sym typeface="Source Sans Pro"/>
                <a:hlinkClick r:id="rId4"/>
              </a:rPr>
              <a:t> </a:t>
            </a:r>
            <a:r>
              <a:rPr lang="en">
                <a:solidFill>
                  <a:srgbClr val="3B1808"/>
                </a:solidFill>
                <a:latin typeface="Source Sans Pro"/>
                <a:ea typeface="Source Sans Pro"/>
                <a:cs typeface="Source Sans Pro"/>
                <a:sym typeface="Source Sans Pro"/>
              </a:rPr>
              <a:t> </a:t>
            </a:r>
            <a:endParaRPr>
              <a:solidFill>
                <a:srgbClr val="45818E"/>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Cannot bypass Office of Contracting &amp; Procurement – this includes payment for the following:  </a:t>
            </a:r>
            <a:endParaRPr>
              <a:solidFill>
                <a:srgbClr val="3B1808"/>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Consultant payments</a:t>
            </a:r>
            <a:endParaRPr>
              <a:solidFill>
                <a:srgbClr val="3B1808"/>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Speaker fees unless it is an </a:t>
            </a:r>
            <a:r>
              <a:rPr lang="en" u="sng">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Honorarium</a:t>
            </a:r>
            <a:endParaRPr>
              <a:solidFill>
                <a:srgbClr val="0000FF"/>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Rental fees </a:t>
            </a:r>
            <a:endParaRPr>
              <a:solidFill>
                <a:srgbClr val="3B1808"/>
              </a:solidFill>
              <a:latin typeface="Source Sans Pro"/>
              <a:ea typeface="Source Sans Pro"/>
              <a:cs typeface="Source Sans Pro"/>
              <a:sym typeface="Source Sans Pro"/>
            </a:endParaRPr>
          </a:p>
          <a:p>
            <a:pPr marL="914400" lvl="1"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Other services </a:t>
            </a:r>
            <a:endParaRPr>
              <a:solidFill>
                <a:srgbClr val="3B1808"/>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rgbClr val="3B1808"/>
              </a:buClr>
              <a:buSzPts val="1400"/>
              <a:buFont typeface="Source Sans Pro"/>
              <a:buChar char="●"/>
            </a:pPr>
            <a:r>
              <a:rPr lang="en" u="sng">
                <a:solidFill>
                  <a:srgbClr val="0000FF"/>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Non-PO Payment Request Form</a:t>
            </a:r>
            <a:r>
              <a:rPr lang="en">
                <a:solidFill>
                  <a:srgbClr val="3B1808"/>
                </a:solidFill>
                <a:latin typeface="Source Sans Pro"/>
                <a:ea typeface="Source Sans Pro"/>
                <a:cs typeface="Source Sans Pro"/>
                <a:sym typeface="Source Sans Pro"/>
              </a:rPr>
              <a:t> should be sent with supporting documentation (including proof of payment) to </a:t>
            </a:r>
            <a:r>
              <a:rPr lang="en">
                <a:solidFill>
                  <a:srgbClr val="0000FF"/>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invoices@rowan.edu</a:t>
            </a:r>
            <a:r>
              <a:rPr lang="en">
                <a:solidFill>
                  <a:srgbClr val="0000FF"/>
                </a:solidFill>
                <a:latin typeface="Source Sans Pro"/>
                <a:ea typeface="Source Sans Pro"/>
                <a:cs typeface="Source Sans Pro"/>
                <a:sym typeface="Source Sans Pro"/>
              </a:rPr>
              <a:t>  </a:t>
            </a:r>
            <a:r>
              <a:rPr lang="en">
                <a:solidFill>
                  <a:srgbClr val="3B1808"/>
                </a:solidFill>
                <a:latin typeface="Source Sans Pro"/>
                <a:ea typeface="Source Sans Pro"/>
                <a:cs typeface="Source Sans Pro"/>
                <a:sym typeface="Source Sans Pro"/>
              </a:rPr>
              <a:t>  </a:t>
            </a:r>
            <a:endParaRPr>
              <a:solidFill>
                <a:srgbClr val="3B1808"/>
              </a:solidFill>
              <a:latin typeface="Source Sans Pro"/>
              <a:ea typeface="Source Sans Pro"/>
              <a:cs typeface="Source Sans Pro"/>
              <a:sym typeface="Source Sans Pro"/>
            </a:endParaRPr>
          </a:p>
          <a:p>
            <a:pPr marL="457200" lvl="0" indent="-317500" algn="l" rtl="0">
              <a:lnSpc>
                <a:spcPct val="115000"/>
              </a:lnSpc>
              <a:spcBef>
                <a:spcPts val="0"/>
              </a:spcBef>
              <a:spcAft>
                <a:spcPts val="0"/>
              </a:spcAft>
              <a:buClr>
                <a:srgbClr val="3B1808"/>
              </a:buClr>
              <a:buSzPts val="1400"/>
              <a:buFont typeface="Source Sans Pro"/>
              <a:buChar char="●"/>
            </a:pPr>
            <a:r>
              <a:rPr lang="en">
                <a:solidFill>
                  <a:srgbClr val="3B1808"/>
                </a:solidFill>
                <a:latin typeface="Source Sans Pro"/>
                <a:ea typeface="Source Sans Pro"/>
                <a:cs typeface="Source Sans Pro"/>
                <a:sym typeface="Source Sans Pro"/>
              </a:rPr>
              <a:t>Visit </a:t>
            </a:r>
            <a:r>
              <a:rPr lang="en" u="sng">
                <a:solidFill>
                  <a:srgbClr val="0000FF"/>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Non-PO Payment Request Webpage </a:t>
            </a:r>
            <a:r>
              <a:rPr lang="en">
                <a:solidFill>
                  <a:schemeClr val="dk1"/>
                </a:solidFill>
                <a:latin typeface="Source Sans Pro"/>
                <a:ea typeface="Source Sans Pro"/>
                <a:cs typeface="Source Sans Pro"/>
                <a:sym typeface="Source Sans Pro"/>
              </a:rPr>
              <a:t>to learn more about what should be included with requests &amp; what is permissible  </a:t>
            </a: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8"/>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2800"/>
              <a:buFont typeface="Arial"/>
              <a:buNone/>
            </a:pPr>
            <a:r>
              <a:rPr lang="en" sz="2800"/>
              <a:t>Payment Verification </a:t>
            </a:r>
            <a:endParaRPr sz="3000"/>
          </a:p>
        </p:txBody>
      </p:sp>
      <p:sp>
        <p:nvSpPr>
          <p:cNvPr id="358" name="Google Shape;358;p58"/>
          <p:cNvSpPr txBox="1"/>
          <p:nvPr/>
        </p:nvSpPr>
        <p:spPr>
          <a:xfrm>
            <a:off x="479575" y="1132375"/>
            <a:ext cx="7662600" cy="3341700"/>
          </a:xfrm>
          <a:prstGeom prst="rect">
            <a:avLst/>
          </a:prstGeom>
          <a:noFill/>
          <a:ln>
            <a:noFill/>
          </a:ln>
        </p:spPr>
        <p:txBody>
          <a:bodyPr spcFirstLastPara="1" wrap="square" lIns="91425" tIns="45700" rIns="91425" bIns="45700" anchor="t" anchorCtr="0">
            <a:spAutoFit/>
          </a:bodyPr>
          <a:lstStyle/>
          <a:p>
            <a:pPr marL="457200" lvl="0" indent="-317500" algn="l" rtl="0">
              <a:lnSpc>
                <a:spcPct val="115000"/>
              </a:lnSpc>
              <a:spcBef>
                <a:spcPts val="800"/>
              </a:spcBef>
              <a:spcAft>
                <a:spcPts val="0"/>
              </a:spcAft>
              <a:buClr>
                <a:schemeClr val="dk1"/>
              </a:buClr>
              <a:buSzPts val="1400"/>
              <a:buChar char="●"/>
            </a:pPr>
            <a:r>
              <a:rPr lang="en">
                <a:solidFill>
                  <a:schemeClr val="dk1"/>
                </a:solidFill>
                <a:latin typeface="Source Sans Pro"/>
                <a:ea typeface="Source Sans Pro"/>
                <a:cs typeface="Source Sans Pro"/>
                <a:sym typeface="Source Sans Pro"/>
              </a:rPr>
              <a:t>Utilize Banner Screen </a:t>
            </a:r>
            <a:r>
              <a:rPr lang="en" b="1">
                <a:solidFill>
                  <a:schemeClr val="dk1"/>
                </a:solidFill>
                <a:latin typeface="Source Sans Pro"/>
                <a:ea typeface="Source Sans Pro"/>
                <a:cs typeface="Source Sans Pro"/>
                <a:sym typeface="Source Sans Pro"/>
              </a:rPr>
              <a:t>FOIDOCH</a:t>
            </a:r>
            <a:r>
              <a:rPr lang="en">
                <a:solidFill>
                  <a:schemeClr val="dk1"/>
                </a:solidFill>
                <a:latin typeface="Source Sans Pro"/>
                <a:ea typeface="Source Sans Pro"/>
                <a:cs typeface="Source Sans Pro"/>
                <a:sym typeface="Source Sans Pro"/>
              </a:rPr>
              <a:t> to review the status of a particular document (can search by a requisition #, a purchase order #, an invoice #, or a check #) </a:t>
            </a:r>
            <a:endParaRPr>
              <a:solidFill>
                <a:schemeClr val="dk1"/>
              </a:solidFill>
              <a:latin typeface="Source Sans Pro"/>
              <a:ea typeface="Source Sans Pro"/>
              <a:cs typeface="Source Sans Pro"/>
              <a:sym typeface="Source Sans Pro"/>
            </a:endParaRPr>
          </a:p>
          <a:p>
            <a:pPr marL="685800" lvl="0" indent="0" algn="l" rtl="0">
              <a:lnSpc>
                <a:spcPct val="115000"/>
              </a:lnSpc>
              <a:spcBef>
                <a:spcPts val="0"/>
              </a:spcBef>
              <a:spcAft>
                <a:spcPts val="0"/>
              </a:spcAft>
              <a:buNone/>
            </a:pPr>
            <a:endParaRPr sz="1200">
              <a:solidFill>
                <a:schemeClr val="dk1"/>
              </a:solidFill>
              <a:latin typeface="Source Sans Pro"/>
              <a:ea typeface="Source Sans Pro"/>
              <a:cs typeface="Source Sans Pro"/>
              <a:sym typeface="Source Sans Pro"/>
            </a:endParaRPr>
          </a:p>
          <a:p>
            <a:pPr marL="914400" lvl="1" indent="-304800" algn="l" rtl="0">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If invoice states “Receipt Required” = either electronic receiving was not done on a PO or there may be an issue with the receiving document (Y number)</a:t>
            </a:r>
            <a:endParaRPr sz="1200">
              <a:solidFill>
                <a:schemeClr val="dk1"/>
              </a:solidFill>
              <a:latin typeface="Source Sans Pro"/>
              <a:ea typeface="Source Sans Pro"/>
              <a:cs typeface="Source Sans Pro"/>
              <a:sym typeface="Source Sans Pro"/>
            </a:endParaRPr>
          </a:p>
          <a:p>
            <a:pPr marL="914400" lvl="1" indent="-304800" algn="l" rtl="0">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If invoice states “Approved” = direct pay or invoice is approved, but payment has not been disbursed</a:t>
            </a:r>
            <a:endParaRPr sz="1200">
              <a:solidFill>
                <a:schemeClr val="dk1"/>
              </a:solidFill>
              <a:latin typeface="Source Sans Pro"/>
              <a:ea typeface="Source Sans Pro"/>
              <a:cs typeface="Source Sans Pro"/>
              <a:sym typeface="Source Sans Pro"/>
            </a:endParaRPr>
          </a:p>
          <a:p>
            <a:pPr marL="914400" lvl="1" indent="-304800" algn="l" rtl="0">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If invoice states “Paid” = payment has been disbursed  </a:t>
            </a:r>
            <a:endParaRPr sz="1200">
              <a:solidFill>
                <a:schemeClr val="dk1"/>
              </a:solidFill>
              <a:latin typeface="Source Sans Pro"/>
              <a:ea typeface="Source Sans Pro"/>
              <a:cs typeface="Source Sans Pro"/>
              <a:sym typeface="Source Sans Pro"/>
            </a:endParaRPr>
          </a:p>
          <a:p>
            <a:pPr marL="1371600" lvl="2" indent="-304800" algn="l" rtl="0">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There will be a corresponding check disbursement document (CHK #) </a:t>
            </a:r>
            <a:endParaRPr sz="1200">
              <a:solidFill>
                <a:schemeClr val="dk1"/>
              </a:solidFill>
              <a:latin typeface="Source Sans Pro"/>
              <a:ea typeface="Source Sans Pro"/>
              <a:cs typeface="Source Sans Pro"/>
              <a:sym typeface="Source Sans Pro"/>
            </a:endParaRPr>
          </a:p>
          <a:p>
            <a:pPr marL="457200" lvl="0" indent="0" algn="l" rtl="0">
              <a:lnSpc>
                <a:spcPct val="115000"/>
              </a:lnSpc>
              <a:spcBef>
                <a:spcPts val="800"/>
              </a:spcBef>
              <a:spcAft>
                <a:spcPts val="0"/>
              </a:spcAft>
              <a:buNone/>
            </a:pPr>
            <a:endParaRPr>
              <a:solidFill>
                <a:schemeClr val="dk1"/>
              </a:solidFill>
              <a:latin typeface="Source Sans Pro"/>
              <a:ea typeface="Source Sans Pro"/>
              <a:cs typeface="Source Sans Pro"/>
              <a:sym typeface="Source Sans Pro"/>
            </a:endParaRPr>
          </a:p>
          <a:p>
            <a:pPr marL="457200" lvl="0" indent="-317500" algn="l" rtl="0">
              <a:lnSpc>
                <a:spcPct val="115000"/>
              </a:lnSpc>
              <a:spcBef>
                <a:spcPts val="800"/>
              </a:spcBef>
              <a:spcAft>
                <a:spcPts val="0"/>
              </a:spcAft>
              <a:buClr>
                <a:schemeClr val="dk1"/>
              </a:buClr>
              <a:buSzPts val="1400"/>
              <a:buChar char="●"/>
            </a:pPr>
            <a:r>
              <a:rPr lang="en">
                <a:solidFill>
                  <a:schemeClr val="dk1"/>
                </a:solidFill>
                <a:latin typeface="Source Sans Pro"/>
                <a:ea typeface="Source Sans Pro"/>
                <a:cs typeface="Source Sans Pro"/>
                <a:sym typeface="Source Sans Pro"/>
              </a:rPr>
              <a:t>Utilize Banner Screen </a:t>
            </a:r>
            <a:r>
              <a:rPr lang="en" b="1">
                <a:solidFill>
                  <a:schemeClr val="dk1"/>
                </a:solidFill>
                <a:latin typeface="Source Sans Pro"/>
                <a:ea typeface="Source Sans Pro"/>
                <a:cs typeface="Source Sans Pro"/>
                <a:sym typeface="Source Sans Pro"/>
              </a:rPr>
              <a:t>FAIVNDH </a:t>
            </a:r>
            <a:r>
              <a:rPr lang="en">
                <a:solidFill>
                  <a:schemeClr val="dk1"/>
                </a:solidFill>
                <a:latin typeface="Source Sans Pro"/>
                <a:ea typeface="Source Sans Pro"/>
                <a:cs typeface="Source Sans Pro"/>
                <a:sym typeface="Source Sans Pro"/>
              </a:rPr>
              <a:t>to review all of the payments processed to a vendor </a:t>
            </a:r>
            <a:endParaRPr>
              <a:solidFill>
                <a:schemeClr val="dk1"/>
              </a:solidFill>
              <a:latin typeface="Source Sans Pro"/>
              <a:ea typeface="Source Sans Pro"/>
              <a:cs typeface="Source Sans Pro"/>
              <a:sym typeface="Source Sans Pro"/>
            </a:endParaRPr>
          </a:p>
          <a:p>
            <a:pPr marL="914400" lvl="1" indent="-304800" algn="l" rtl="0">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Can search by Banner ID to see if a Non-PO has been processed </a:t>
            </a:r>
            <a:endParaRPr>
              <a:solidFill>
                <a:schemeClr val="dk1"/>
              </a:solidFill>
              <a:latin typeface="Source Sans Pro"/>
              <a:ea typeface="Source Sans Pro"/>
              <a:cs typeface="Source Sans Pro"/>
              <a:sym typeface="Source Sans Pro"/>
            </a:endParaRPr>
          </a:p>
          <a:p>
            <a:pPr marL="914400" lvl="0" indent="0" algn="l" rtl="0">
              <a:lnSpc>
                <a:spcPct val="115000"/>
              </a:lnSpc>
              <a:spcBef>
                <a:spcPts val="0"/>
              </a:spcBef>
              <a:spcAft>
                <a:spcPts val="0"/>
              </a:spcAft>
              <a:buNone/>
            </a:pPr>
            <a:endParaRPr>
              <a:solidFill>
                <a:schemeClr val="dk1"/>
              </a:solidFill>
              <a:latin typeface="Source Sans Pro"/>
              <a:ea typeface="Source Sans Pro"/>
              <a:cs typeface="Source Sans Pro"/>
              <a:sym typeface="Source Sans Pro"/>
            </a:endParaRPr>
          </a:p>
          <a:p>
            <a:pPr marL="457200" lvl="0" indent="-317500" algn="l" rtl="0">
              <a:lnSpc>
                <a:spcPct val="115000"/>
              </a:lnSpc>
              <a:spcBef>
                <a:spcPts val="800"/>
              </a:spcBef>
              <a:spcAft>
                <a:spcPts val="0"/>
              </a:spcAft>
              <a:buClr>
                <a:srgbClr val="59280F"/>
              </a:buClr>
              <a:buSzPts val="1400"/>
              <a:buFont typeface="Source Sans Pro"/>
              <a:buChar char="●"/>
            </a:pPr>
            <a:r>
              <a:rPr lang="en">
                <a:solidFill>
                  <a:schemeClr val="dk1"/>
                </a:solidFill>
                <a:latin typeface="Source Sans Pro"/>
                <a:ea typeface="Source Sans Pro"/>
                <a:cs typeface="Source Sans Pro"/>
                <a:sym typeface="Source Sans Pro"/>
              </a:rPr>
              <a:t>For detailed step-by-step instructions on utilizing these screens, visit</a:t>
            </a:r>
            <a:r>
              <a:rPr lang="en">
                <a:solidFill>
                  <a:srgbClr val="59280F"/>
                </a:solidFill>
                <a:latin typeface="Source Sans Pro"/>
                <a:ea typeface="Source Sans Pro"/>
                <a:cs typeface="Source Sans Pro"/>
                <a:sym typeface="Source Sans Pro"/>
              </a:rPr>
              <a:t>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Invoice Payments</a:t>
            </a:r>
            <a:r>
              <a:rPr lang="en" u="sng">
                <a:solidFill>
                  <a:srgbClr val="45818E"/>
                </a:solidFill>
                <a:latin typeface="Source Sans Pro"/>
                <a:ea typeface="Source Sans Pro"/>
                <a:cs typeface="Source Sans Pro"/>
                <a:sym typeface="Source Sans Pro"/>
              </a:rPr>
              <a:t> </a:t>
            </a:r>
            <a:endParaRPr u="sng">
              <a:solidFill>
                <a:srgbClr val="45818E"/>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9"/>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Wire Transfers  </a:t>
            </a:r>
            <a:endParaRPr sz="3000"/>
          </a:p>
        </p:txBody>
      </p:sp>
      <p:sp>
        <p:nvSpPr>
          <p:cNvPr id="364" name="Google Shape;364;p5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30200" algn="l" rtl="0">
              <a:lnSpc>
                <a:spcPct val="150000"/>
              </a:lnSpc>
              <a:spcBef>
                <a:spcPts val="800"/>
              </a:spcBef>
              <a:spcAft>
                <a:spcPts val="0"/>
              </a:spcAft>
              <a:buSzPts val="1600"/>
              <a:buChar char="●"/>
            </a:pPr>
            <a:r>
              <a:rPr lang="en" sz="1600"/>
              <a:t>O</a:t>
            </a:r>
            <a:r>
              <a:rPr lang="en" sz="1600">
                <a:highlight>
                  <a:srgbClr val="FFFFFF"/>
                </a:highlight>
              </a:rPr>
              <a:t>nly applicable for foreign vendors who do not have U.S Bank Accounts</a:t>
            </a:r>
            <a:endParaRPr sz="1600"/>
          </a:p>
          <a:p>
            <a:pPr marL="457200" lvl="0" indent="-330200" algn="l" rtl="0">
              <a:lnSpc>
                <a:spcPct val="150000"/>
              </a:lnSpc>
              <a:spcBef>
                <a:spcPts val="0"/>
              </a:spcBef>
              <a:spcAft>
                <a:spcPts val="0"/>
              </a:spcAft>
              <a:buSzPts val="1600"/>
              <a:buChar char="●"/>
            </a:pPr>
            <a:r>
              <a:rPr lang="en" sz="1600" u="sng">
                <a:solidFill>
                  <a:srgbClr val="0000FF"/>
                </a:solidFill>
                <a:hlinkClick r:id="rId3">
                  <a:extLst>
                    <a:ext uri="{A12FA001-AC4F-418D-AE19-62706E023703}">
                      <ahyp:hlinkClr xmlns:ahyp="http://schemas.microsoft.com/office/drawing/2018/hyperlinkcolor" val="tx"/>
                    </a:ext>
                  </a:extLst>
                </a:hlinkClick>
              </a:rPr>
              <a:t>Wire Transfer Request Form </a:t>
            </a:r>
            <a:r>
              <a:rPr lang="en" sz="1600"/>
              <a:t>should be sent to </a:t>
            </a:r>
            <a:r>
              <a:rPr lang="en" sz="1600" u="sng">
                <a:solidFill>
                  <a:srgbClr val="0000FF"/>
                </a:solidFill>
                <a:hlinkClick r:id="rId4">
                  <a:extLst>
                    <a:ext uri="{A12FA001-AC4F-418D-AE19-62706E023703}">
                      <ahyp:hlinkClr xmlns:ahyp="http://schemas.microsoft.com/office/drawing/2018/hyperlinkcolor" val="tx"/>
                    </a:ext>
                  </a:extLst>
                </a:hlinkClick>
              </a:rPr>
              <a:t>invoices@rowan.edu</a:t>
            </a:r>
            <a:r>
              <a:rPr lang="en" sz="1600"/>
              <a:t> for processing</a:t>
            </a:r>
            <a:endParaRPr sz="1600"/>
          </a:p>
          <a:p>
            <a:pPr marL="914400" lvl="1" indent="-330200" algn="l" rtl="0">
              <a:lnSpc>
                <a:spcPct val="150000"/>
              </a:lnSpc>
              <a:spcBef>
                <a:spcPts val="0"/>
              </a:spcBef>
              <a:spcAft>
                <a:spcPts val="0"/>
              </a:spcAft>
              <a:buSzPts val="1600"/>
              <a:buFont typeface="Source Sans Pro"/>
              <a:buChar char="○"/>
            </a:pPr>
            <a:r>
              <a:rPr lang="en" sz="1600">
                <a:solidFill>
                  <a:srgbClr val="333333"/>
                </a:solidFill>
                <a:highlight>
                  <a:srgbClr val="FFFFFF"/>
                </a:highlight>
              </a:rPr>
              <a:t>A PO# is required for all wire transfer payments. </a:t>
            </a:r>
            <a:endParaRPr sz="1600">
              <a:solidFill>
                <a:srgbClr val="333333"/>
              </a:solidFill>
              <a:highlight>
                <a:srgbClr val="FFFFFF"/>
              </a:highlight>
            </a:endParaRPr>
          </a:p>
          <a:p>
            <a:pPr marL="914400" lvl="1" indent="-330200" algn="l" rtl="0">
              <a:lnSpc>
                <a:spcPct val="150000"/>
              </a:lnSpc>
              <a:spcBef>
                <a:spcPts val="0"/>
              </a:spcBef>
              <a:spcAft>
                <a:spcPts val="0"/>
              </a:spcAft>
              <a:buSzPts val="1600"/>
              <a:buChar char="○"/>
            </a:pPr>
            <a:r>
              <a:rPr lang="en" sz="1600">
                <a:solidFill>
                  <a:srgbClr val="333333"/>
                </a:solidFill>
                <a:highlight>
                  <a:srgbClr val="FFFFFF"/>
                </a:highlight>
              </a:rPr>
              <a:t>Please note that before a wire transfer is processed, Accounts Payable must first complete a phone call confirmation of the information. Once the information is confirmed via phone call, the wire transfer is processed.</a:t>
            </a:r>
            <a:r>
              <a:rPr lang="en" sz="1600"/>
              <a:t>  </a:t>
            </a:r>
            <a:endParaRPr sz="1600"/>
          </a:p>
          <a:p>
            <a:pPr marL="914400" lvl="1" indent="-330200" algn="l" rtl="0">
              <a:lnSpc>
                <a:spcPct val="150000"/>
              </a:lnSpc>
              <a:spcBef>
                <a:spcPts val="0"/>
              </a:spcBef>
              <a:spcAft>
                <a:spcPts val="0"/>
              </a:spcAft>
              <a:buSzPts val="1600"/>
              <a:buFont typeface="Source Sans Pro"/>
              <a:buChar char="○"/>
            </a:pPr>
            <a:r>
              <a:rPr lang="en" sz="1600">
                <a:solidFill>
                  <a:srgbClr val="333333"/>
                </a:solidFill>
                <a:highlight>
                  <a:srgbClr val="FFFFFF"/>
                </a:highlight>
              </a:rPr>
              <a:t>Use a currency converter report when submitting paperwork for foreign payments. It is recommended to use </a:t>
            </a:r>
            <a:r>
              <a:rPr lang="en" sz="1600" u="sng">
                <a:solidFill>
                  <a:srgbClr val="0000FF"/>
                </a:solidFill>
                <a:highlight>
                  <a:srgbClr val="FFFFFF"/>
                </a:highlight>
                <a:hlinkClick r:id="rId5">
                  <a:extLst>
                    <a:ext uri="{A12FA001-AC4F-418D-AE19-62706E023703}">
                      <ahyp:hlinkClr xmlns:ahyp="http://schemas.microsoft.com/office/drawing/2018/hyperlinkcolor" val="tx"/>
                    </a:ext>
                  </a:extLst>
                </a:hlinkClick>
              </a:rPr>
              <a:t>Oanda.com</a:t>
            </a:r>
            <a:r>
              <a:rPr lang="en" sz="1600">
                <a:solidFill>
                  <a:srgbClr val="333333"/>
                </a:solidFill>
                <a:highlight>
                  <a:srgbClr val="FFFFFF"/>
                </a:highlight>
              </a:rPr>
              <a:t> for currency conversion. </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0"/>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Other Payment Related Functions  </a:t>
            </a:r>
            <a:endParaRPr sz="3000"/>
          </a:p>
        </p:txBody>
      </p:sp>
      <p:sp>
        <p:nvSpPr>
          <p:cNvPr id="370" name="Google Shape;370;p60"/>
          <p:cNvSpPr txBox="1">
            <a:spLocks noGrp="1"/>
          </p:cNvSpPr>
          <p:nvPr>
            <p:ph type="body" idx="1"/>
          </p:nvPr>
        </p:nvSpPr>
        <p:spPr>
          <a:xfrm>
            <a:off x="403250" y="940250"/>
            <a:ext cx="8638800" cy="3880200"/>
          </a:xfrm>
          <a:prstGeom prst="rect">
            <a:avLst/>
          </a:prstGeom>
        </p:spPr>
        <p:txBody>
          <a:bodyPr spcFirstLastPara="1" wrap="square" lIns="34275" tIns="34275" rIns="68575" bIns="34275" anchor="t" anchorCtr="0">
            <a:noAutofit/>
          </a:bodyPr>
          <a:lstStyle/>
          <a:p>
            <a:pPr marL="457200" lvl="0" indent="-311150" algn="l" rtl="0">
              <a:lnSpc>
                <a:spcPct val="150000"/>
              </a:lnSpc>
              <a:spcBef>
                <a:spcPts val="800"/>
              </a:spcBef>
              <a:spcAft>
                <a:spcPts val="0"/>
              </a:spcAft>
              <a:buSzPts val="1300"/>
              <a:buFont typeface="Source Sans Pro"/>
              <a:buChar char="●"/>
            </a:pPr>
            <a:r>
              <a:rPr lang="en" sz="1300"/>
              <a:t>Setting up ACH/Direct Deposit Payments for Vendors </a:t>
            </a:r>
            <a:endParaRPr sz="1300"/>
          </a:p>
          <a:p>
            <a:pPr marL="914400" lvl="1" indent="-311150" algn="l" rtl="0">
              <a:lnSpc>
                <a:spcPct val="150000"/>
              </a:lnSpc>
              <a:spcBef>
                <a:spcPts val="0"/>
              </a:spcBef>
              <a:spcAft>
                <a:spcPts val="0"/>
              </a:spcAft>
              <a:buSzPts val="1300"/>
              <a:buFont typeface="Source Sans Pro"/>
              <a:buChar char="○"/>
            </a:pPr>
            <a:r>
              <a:rPr lang="en" sz="1300"/>
              <a:t>Current vendors who are being paid via check can fill out the </a:t>
            </a:r>
            <a:r>
              <a:rPr lang="en" sz="1300" u="sng">
                <a:solidFill>
                  <a:srgbClr val="0000FF"/>
                </a:solidFill>
                <a:hlinkClick r:id="rId3">
                  <a:extLst>
                    <a:ext uri="{A12FA001-AC4F-418D-AE19-62706E023703}">
                      <ahyp:hlinkClr xmlns:ahyp="http://schemas.microsoft.com/office/drawing/2018/hyperlinkcolor" val="tx"/>
                    </a:ext>
                  </a:extLst>
                </a:hlinkClick>
              </a:rPr>
              <a:t>ACH Credit Transfer Setup Form</a:t>
            </a:r>
            <a:r>
              <a:rPr lang="en" sz="1300"/>
              <a:t> and send to </a:t>
            </a:r>
            <a:r>
              <a:rPr lang="en" sz="1300" u="sng">
                <a:solidFill>
                  <a:srgbClr val="0000FF"/>
                </a:solidFill>
                <a:hlinkClick r:id="rId4">
                  <a:extLst>
                    <a:ext uri="{A12FA001-AC4F-418D-AE19-62706E023703}">
                      <ahyp:hlinkClr xmlns:ahyp="http://schemas.microsoft.com/office/drawing/2018/hyperlinkcolor" val="tx"/>
                    </a:ext>
                  </a:extLst>
                </a:hlinkClick>
              </a:rPr>
              <a:t>directdeposit@rowan.edu</a:t>
            </a:r>
            <a:r>
              <a:rPr lang="en" sz="1300">
                <a:solidFill>
                  <a:srgbClr val="0000FF"/>
                </a:solidFill>
              </a:rPr>
              <a:t> </a:t>
            </a:r>
            <a:endParaRPr sz="1300">
              <a:solidFill>
                <a:srgbClr val="0000FF"/>
              </a:solidFill>
            </a:endParaRPr>
          </a:p>
          <a:p>
            <a:pPr marL="1371600" lvl="2" indent="-311150" algn="l" rtl="0">
              <a:lnSpc>
                <a:spcPct val="150000"/>
              </a:lnSpc>
              <a:spcBef>
                <a:spcPts val="0"/>
              </a:spcBef>
              <a:spcAft>
                <a:spcPts val="0"/>
              </a:spcAft>
              <a:buSzPts val="1300"/>
              <a:buFont typeface="Source Sans Pro"/>
              <a:buChar char="■"/>
            </a:pPr>
            <a:r>
              <a:rPr lang="en" sz="1300"/>
              <a:t>NOTE: New vendors are automatically sent this form when they are being set up through the Office of Contracting &amp; Procurement (OCP). If they fill it out, OCP forwards to AP. </a:t>
            </a:r>
            <a:endParaRPr sz="1300"/>
          </a:p>
          <a:p>
            <a:pPr marL="914400" lvl="1" indent="-311150" algn="l" rtl="0">
              <a:lnSpc>
                <a:spcPct val="150000"/>
              </a:lnSpc>
              <a:spcBef>
                <a:spcPts val="0"/>
              </a:spcBef>
              <a:spcAft>
                <a:spcPts val="0"/>
              </a:spcAft>
              <a:buSzPts val="1300"/>
              <a:buFont typeface="Source Sans Pro"/>
              <a:buChar char="○"/>
            </a:pPr>
            <a:r>
              <a:rPr lang="en" sz="1300"/>
              <a:t>ACH/Direct Deposit information is not entered into Banner until an AP Team Member is able to verify the information via phone call with the vendor. </a:t>
            </a:r>
            <a:endParaRPr sz="1300"/>
          </a:p>
          <a:p>
            <a:pPr marL="914400" lvl="1" indent="-311150" algn="l" rtl="0">
              <a:lnSpc>
                <a:spcPct val="150000"/>
              </a:lnSpc>
              <a:spcBef>
                <a:spcPts val="0"/>
              </a:spcBef>
              <a:spcAft>
                <a:spcPts val="0"/>
              </a:spcAft>
              <a:buSzPts val="1300"/>
              <a:buChar char="○"/>
            </a:pPr>
            <a:r>
              <a:rPr lang="en" sz="1300"/>
              <a:t>Once information is confirmed, a pre-note goes out to ensure the bank account is valid and all future payments are then processed as direct deposit. </a:t>
            </a:r>
            <a:endParaRPr sz="1300"/>
          </a:p>
          <a:p>
            <a:pPr marL="914400" lvl="0" indent="0" algn="l" rtl="0">
              <a:lnSpc>
                <a:spcPct val="150000"/>
              </a:lnSpc>
              <a:spcBef>
                <a:spcPts val="800"/>
              </a:spcBef>
              <a:spcAft>
                <a:spcPts val="0"/>
              </a:spcAft>
              <a:buNone/>
            </a:pPr>
            <a:endParaRPr sz="1300"/>
          </a:p>
          <a:p>
            <a:pPr marL="457200" lvl="0" indent="-311150" algn="l" rtl="0">
              <a:lnSpc>
                <a:spcPct val="150000"/>
              </a:lnSpc>
              <a:spcBef>
                <a:spcPts val="800"/>
              </a:spcBef>
              <a:spcAft>
                <a:spcPts val="0"/>
              </a:spcAft>
              <a:buSzPts val="1300"/>
              <a:buChar char="●"/>
            </a:pPr>
            <a:r>
              <a:rPr lang="en" sz="1300"/>
              <a:t>Voids and Payment Reissues – necessary if a check was sent to the wrong address/lost &amp; payment needs to be reissued via direct deposit or check </a:t>
            </a:r>
            <a:endParaRPr sz="1300"/>
          </a:p>
          <a:p>
            <a:pPr marL="1371600" lvl="1" indent="-311150" algn="l" rtl="0">
              <a:lnSpc>
                <a:spcPct val="150000"/>
              </a:lnSpc>
              <a:spcBef>
                <a:spcPts val="0"/>
              </a:spcBef>
              <a:spcAft>
                <a:spcPts val="0"/>
              </a:spcAft>
              <a:buSzPts val="1300"/>
              <a:buChar char="○"/>
            </a:pPr>
            <a:r>
              <a:rPr lang="en" sz="1300"/>
              <a:t>Send </a:t>
            </a:r>
            <a:r>
              <a:rPr lang="en" sz="1300" u="sng">
                <a:solidFill>
                  <a:srgbClr val="0000FF"/>
                </a:solidFill>
                <a:hlinkClick r:id="rId5">
                  <a:extLst>
                    <a:ext uri="{A12FA001-AC4F-418D-AE19-62706E023703}">
                      <ahyp:hlinkClr xmlns:ahyp="http://schemas.microsoft.com/office/drawing/2018/hyperlinkcolor" val="tx"/>
                    </a:ext>
                  </a:extLst>
                </a:hlinkClick>
              </a:rPr>
              <a:t>Void Check Request Form</a:t>
            </a:r>
            <a:r>
              <a:rPr lang="en" sz="1300">
                <a:solidFill>
                  <a:srgbClr val="0000FF"/>
                </a:solidFill>
              </a:rPr>
              <a:t> </a:t>
            </a:r>
            <a:r>
              <a:rPr lang="en" sz="1300"/>
              <a:t>to </a:t>
            </a:r>
            <a:r>
              <a:rPr lang="en" sz="1300" u="sng">
                <a:solidFill>
                  <a:srgbClr val="0000FF"/>
                </a:solidFill>
                <a:hlinkClick r:id="rId6">
                  <a:extLst>
                    <a:ext uri="{A12FA001-AC4F-418D-AE19-62706E023703}">
                      <ahyp:hlinkClr xmlns:ahyp="http://schemas.microsoft.com/office/drawing/2018/hyperlinkcolor" val="tx"/>
                    </a:ext>
                  </a:extLst>
                </a:hlinkClick>
              </a:rPr>
              <a:t>invoices@rowan.edu</a:t>
            </a:r>
            <a:r>
              <a:rPr lang="en" sz="1300"/>
              <a:t> for processing  </a:t>
            </a:r>
            <a:endParaRPr sz="1300">
              <a:solidFill>
                <a:srgbClr val="000000"/>
              </a:solidFill>
            </a:endParaRPr>
          </a:p>
          <a:p>
            <a:pPr marL="914400" lvl="0" indent="0" algn="l" rtl="0">
              <a:lnSpc>
                <a:spcPct val="150000"/>
              </a:lnSpc>
              <a:spcBef>
                <a:spcPts val="800"/>
              </a:spcBef>
              <a:spcAft>
                <a:spcPts val="0"/>
              </a:spcAft>
              <a:buNone/>
            </a:pP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1"/>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Traveling on Behalf of Rowan? </a:t>
            </a:r>
            <a:endParaRPr sz="3000"/>
          </a:p>
        </p:txBody>
      </p:sp>
      <p:sp>
        <p:nvSpPr>
          <p:cNvPr id="376" name="Google Shape;376;p61"/>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00000"/>
              </a:lnSpc>
              <a:spcBef>
                <a:spcPts val="0"/>
              </a:spcBef>
              <a:spcAft>
                <a:spcPts val="0"/>
              </a:spcAft>
              <a:buSzPts val="1800"/>
              <a:buFont typeface="Source Sans Pro"/>
              <a:buChar char="●"/>
            </a:pPr>
            <a:r>
              <a:rPr lang="en" sz="2000"/>
              <a:t>Concur Travel and Expense is Rowan's system of record in facilitating all your University travel needs. Concur integrates encumbrances, travel bookings, and expense reporting into a single system of record. </a:t>
            </a:r>
            <a:endParaRPr sz="2000"/>
          </a:p>
          <a:p>
            <a:pPr marL="457200" lvl="0" indent="0" algn="l" rtl="0">
              <a:lnSpc>
                <a:spcPct val="100000"/>
              </a:lnSpc>
              <a:spcBef>
                <a:spcPts val="0"/>
              </a:spcBef>
              <a:spcAft>
                <a:spcPts val="0"/>
              </a:spcAft>
              <a:buNone/>
            </a:pPr>
            <a:endParaRPr sz="2000"/>
          </a:p>
          <a:p>
            <a:pPr marL="457200" lvl="0" indent="-342900" algn="l" rtl="0">
              <a:lnSpc>
                <a:spcPct val="100000"/>
              </a:lnSpc>
              <a:spcBef>
                <a:spcPts val="0"/>
              </a:spcBef>
              <a:spcAft>
                <a:spcPts val="0"/>
              </a:spcAft>
              <a:buSzPts val="1800"/>
              <a:buFont typeface="Source Sans Pro"/>
              <a:buChar char="●"/>
            </a:pPr>
            <a:r>
              <a:rPr lang="en" sz="2000"/>
              <a:t>Through this technology, administrative functions are consolidated, thereby allowing you to seamlessly request travel, receive approval for travel, book travel, and submit travel-related expenses.</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2"/>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Logging into Concur</a:t>
            </a:r>
            <a:r>
              <a:rPr lang="en" sz="3000"/>
              <a:t> </a:t>
            </a:r>
            <a:endParaRPr sz="3000"/>
          </a:p>
        </p:txBody>
      </p:sp>
      <p:sp>
        <p:nvSpPr>
          <p:cNvPr id="382" name="Google Shape;382;p62"/>
          <p:cNvSpPr txBox="1"/>
          <p:nvPr/>
        </p:nvSpPr>
        <p:spPr>
          <a:xfrm>
            <a:off x="363150" y="1043225"/>
            <a:ext cx="8516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solidFill>
                <a:schemeClr val="dk1"/>
              </a:solidFill>
              <a:latin typeface="Source Sans Pro"/>
              <a:ea typeface="Source Sans Pro"/>
              <a:cs typeface="Source Sans Pro"/>
              <a:sym typeface="Source Sans Pro"/>
            </a:endParaRPr>
          </a:p>
          <a:p>
            <a:pPr marL="0" lvl="0" indent="-127000" algn="l" rtl="0">
              <a:spcBef>
                <a:spcPts val="0"/>
              </a:spcBef>
              <a:spcAft>
                <a:spcPts val="0"/>
              </a:spcAft>
              <a:buClr>
                <a:schemeClr val="dk1"/>
              </a:buClr>
              <a:buSzPts val="2000"/>
              <a:buFont typeface="Source Sans Pro"/>
              <a:buAutoNum type="arabicPeriod"/>
            </a:pPr>
            <a:r>
              <a:rPr lang="en" sz="2000">
                <a:solidFill>
                  <a:schemeClr val="dk1"/>
                </a:solidFill>
                <a:latin typeface="Source Sans Pro"/>
                <a:ea typeface="Source Sans Pro"/>
                <a:cs typeface="Source Sans Pro"/>
                <a:sym typeface="Source Sans Pro"/>
              </a:rPr>
              <a:t> Visit </a:t>
            </a:r>
            <a:r>
              <a:rPr lang="en" sz="2000"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go.rowan.edu/ConcurTravel</a:t>
            </a:r>
            <a:endParaRPr sz="2000">
              <a:solidFill>
                <a:srgbClr val="0000FF"/>
              </a:solidFill>
              <a:latin typeface="Source Sans Pro"/>
              <a:ea typeface="Source Sans Pro"/>
              <a:cs typeface="Source Sans Pro"/>
              <a:sym typeface="Source Sans Pro"/>
            </a:endParaRPr>
          </a:p>
          <a:p>
            <a:pPr marL="0" lvl="0" indent="-127000" algn="l" rtl="0">
              <a:spcBef>
                <a:spcPts val="0"/>
              </a:spcBef>
              <a:spcAft>
                <a:spcPts val="0"/>
              </a:spcAft>
              <a:buClr>
                <a:schemeClr val="dk1"/>
              </a:buClr>
              <a:buSzPts val="2000"/>
              <a:buFont typeface="Source Sans Pro"/>
              <a:buAutoNum type="arabicPeriod"/>
            </a:pPr>
            <a:r>
              <a:rPr lang="en" sz="2000">
                <a:solidFill>
                  <a:schemeClr val="dk1"/>
                </a:solidFill>
                <a:latin typeface="Source Sans Pro"/>
                <a:ea typeface="Source Sans Pro"/>
                <a:cs typeface="Source Sans Pro"/>
                <a:sym typeface="Source Sans Pro"/>
              </a:rPr>
              <a:t> Enter your Rowan NetID.</a:t>
            </a:r>
            <a:endParaRPr sz="2000">
              <a:solidFill>
                <a:schemeClr val="dk1"/>
              </a:solidFill>
              <a:latin typeface="Source Sans Pro"/>
              <a:ea typeface="Source Sans Pro"/>
              <a:cs typeface="Source Sans Pro"/>
              <a:sym typeface="Source Sans Pro"/>
            </a:endParaRPr>
          </a:p>
          <a:p>
            <a:pPr marL="0" lvl="0" indent="-127000" algn="l" rtl="0">
              <a:spcBef>
                <a:spcPts val="0"/>
              </a:spcBef>
              <a:spcAft>
                <a:spcPts val="0"/>
              </a:spcAft>
              <a:buClr>
                <a:schemeClr val="dk1"/>
              </a:buClr>
              <a:buSzPts val="2000"/>
              <a:buFont typeface="Source Sans Pro"/>
              <a:buAutoNum type="arabicPeriod"/>
            </a:pPr>
            <a:r>
              <a:rPr lang="en" sz="2000">
                <a:solidFill>
                  <a:schemeClr val="dk1"/>
                </a:solidFill>
                <a:latin typeface="Source Sans Pro"/>
                <a:ea typeface="Source Sans Pro"/>
                <a:cs typeface="Source Sans Pro"/>
                <a:sym typeface="Source Sans Pro"/>
              </a:rPr>
              <a:t> Select Login and complete Duo two-factor authentication, if prompted.</a:t>
            </a:r>
            <a:endParaRPr sz="20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2000" b="1" i="1">
                <a:solidFill>
                  <a:schemeClr val="dk1"/>
                </a:solidFill>
                <a:latin typeface="Source Sans Pro"/>
                <a:ea typeface="Source Sans Pro"/>
                <a:cs typeface="Source Sans Pro"/>
                <a:sym typeface="Source Sans Pro"/>
              </a:rPr>
              <a:t>or</a:t>
            </a:r>
            <a:r>
              <a:rPr lang="en" sz="2000" i="1">
                <a:solidFill>
                  <a:schemeClr val="dk1"/>
                </a:solidFill>
                <a:latin typeface="Source Sans Pro"/>
                <a:ea typeface="Source Sans Pro"/>
                <a:cs typeface="Source Sans Pro"/>
                <a:sym typeface="Source Sans Pro"/>
              </a:rPr>
              <a:t> </a:t>
            </a:r>
            <a:endParaRPr sz="2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2000">
                <a:solidFill>
                  <a:schemeClr val="dk1"/>
                </a:solidFill>
                <a:latin typeface="Source Sans Pro"/>
                <a:ea typeface="Source Sans Pro"/>
                <a:cs typeface="Source Sans Pro"/>
                <a:sym typeface="Source Sans Pro"/>
              </a:rPr>
              <a:t>visit the </a:t>
            </a:r>
            <a:r>
              <a:rPr lang="en" sz="2000"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Accounts Payable Webpage</a:t>
            </a:r>
            <a:r>
              <a:rPr lang="en" sz="2000">
                <a:solidFill>
                  <a:schemeClr val="dk1"/>
                </a:solidFill>
                <a:latin typeface="Source Sans Pro"/>
                <a:ea typeface="Source Sans Pro"/>
                <a:cs typeface="Source Sans Pro"/>
                <a:sym typeface="Source Sans Pro"/>
              </a:rPr>
              <a:t> and select the blue SAP Concur button and follow steps 2-3 to login.</a:t>
            </a:r>
            <a:endParaRPr>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3"/>
          <p:cNvSpPr txBox="1">
            <a:spLocks noGrp="1"/>
          </p:cNvSpPr>
          <p:nvPr>
            <p:ph type="title"/>
          </p:nvPr>
        </p:nvSpPr>
        <p:spPr>
          <a:xfrm>
            <a:off x="598490" y="305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SzPts val="2400"/>
              <a:buFont typeface="Arial"/>
              <a:buNone/>
            </a:pPr>
            <a:r>
              <a:rPr lang="en" sz="2800"/>
              <a:t>Accessing Profile</a:t>
            </a:r>
            <a:endParaRPr sz="3000"/>
          </a:p>
        </p:txBody>
      </p:sp>
      <p:sp>
        <p:nvSpPr>
          <p:cNvPr id="388" name="Google Shape;388;p63"/>
          <p:cNvSpPr txBox="1"/>
          <p:nvPr/>
        </p:nvSpPr>
        <p:spPr>
          <a:xfrm>
            <a:off x="92425" y="2465725"/>
            <a:ext cx="4182600" cy="12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000000"/>
              </a:buClr>
              <a:buSzPts val="1100"/>
              <a:buFont typeface="Arial"/>
              <a:buNone/>
            </a:pPr>
            <a:r>
              <a:rPr lang="en" sz="2000">
                <a:solidFill>
                  <a:srgbClr val="59280F"/>
                </a:solidFill>
                <a:highlight>
                  <a:srgbClr val="FFFFFF"/>
                </a:highlight>
                <a:latin typeface="Source Sans Pro"/>
                <a:ea typeface="Source Sans Pro"/>
                <a:cs typeface="Source Sans Pro"/>
                <a:sym typeface="Source Sans Pro"/>
              </a:rPr>
              <a:t>All users </a:t>
            </a:r>
            <a:r>
              <a:rPr lang="en" sz="2000" b="1">
                <a:solidFill>
                  <a:srgbClr val="FF0000"/>
                </a:solidFill>
                <a:highlight>
                  <a:srgbClr val="FFFFFF"/>
                </a:highlight>
                <a:latin typeface="Source Sans Pro"/>
                <a:ea typeface="Source Sans Pro"/>
                <a:cs typeface="Source Sans Pro"/>
                <a:sym typeface="Source Sans Pro"/>
              </a:rPr>
              <a:t>MUST </a:t>
            </a:r>
            <a:r>
              <a:rPr lang="en" sz="2000">
                <a:solidFill>
                  <a:srgbClr val="59280F"/>
                </a:solidFill>
                <a:highlight>
                  <a:srgbClr val="FFFFFF"/>
                </a:highlight>
                <a:latin typeface="Source Sans Pro"/>
                <a:ea typeface="Source Sans Pro"/>
                <a:cs typeface="Source Sans Pro"/>
                <a:sym typeface="Source Sans Pro"/>
              </a:rPr>
              <a:t>complete the Personal Information Section and Request/Expense Approver Sections first as part of the profile setup process. </a:t>
            </a:r>
            <a:endParaRPr sz="2000">
              <a:solidFill>
                <a:srgbClr val="59280F"/>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endParaRPr>
              <a:latin typeface="Georgia"/>
              <a:ea typeface="Georgia"/>
              <a:cs typeface="Georgia"/>
              <a:sym typeface="Georgia"/>
            </a:endParaRPr>
          </a:p>
        </p:txBody>
      </p:sp>
      <p:pic>
        <p:nvPicPr>
          <p:cNvPr id="389" name="Google Shape;389;p63"/>
          <p:cNvPicPr preferRelativeResize="0"/>
          <p:nvPr/>
        </p:nvPicPr>
        <p:blipFill rotWithShape="1">
          <a:blip r:embed="rId3">
            <a:alphaModFix/>
          </a:blip>
          <a:srcRect/>
          <a:stretch/>
        </p:blipFill>
        <p:spPr>
          <a:xfrm>
            <a:off x="2689651" y="940250"/>
            <a:ext cx="5943599" cy="1237060"/>
          </a:xfrm>
          <a:prstGeom prst="rect">
            <a:avLst/>
          </a:prstGeom>
          <a:noFill/>
          <a:ln>
            <a:noFill/>
          </a:ln>
          <a:effectLst>
            <a:outerShdw blurRad="190500" algn="tl" rotWithShape="0">
              <a:srgbClr val="000000">
                <a:alpha val="69800"/>
              </a:srgbClr>
            </a:outerShdw>
          </a:effectLst>
        </p:spPr>
      </p:pic>
      <p:pic>
        <p:nvPicPr>
          <p:cNvPr id="390" name="Google Shape;390;p63"/>
          <p:cNvPicPr preferRelativeResize="0"/>
          <p:nvPr/>
        </p:nvPicPr>
        <p:blipFill rotWithShape="1">
          <a:blip r:embed="rId4">
            <a:alphaModFix/>
          </a:blip>
          <a:srcRect/>
          <a:stretch/>
        </p:blipFill>
        <p:spPr>
          <a:xfrm>
            <a:off x="4432813" y="2370125"/>
            <a:ext cx="4286250" cy="2706290"/>
          </a:xfrm>
          <a:prstGeom prst="rect">
            <a:avLst/>
          </a:prstGeom>
          <a:noFill/>
          <a:ln>
            <a:noFill/>
          </a:ln>
          <a:effectLst>
            <a:outerShdw blurRad="190500" algn="tl" rotWithShape="0">
              <a:srgbClr val="000000">
                <a:alpha val="698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532715" y="12964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2800">
                <a:uFill>
                  <a:noFill/>
                </a:uFill>
                <a:hlinkClick r:id="rId3"/>
              </a:rPr>
              <a:t>Requests</a:t>
            </a:r>
            <a:endParaRPr sz="3000"/>
          </a:p>
        </p:txBody>
      </p:sp>
      <p:sp>
        <p:nvSpPr>
          <p:cNvPr id="396" name="Google Shape;396;p64"/>
          <p:cNvSpPr txBox="1"/>
          <p:nvPr/>
        </p:nvSpPr>
        <p:spPr>
          <a:xfrm>
            <a:off x="620650" y="1267700"/>
            <a:ext cx="7744200" cy="2647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mbria"/>
              <a:buChar char="●"/>
            </a:pPr>
            <a:r>
              <a:rPr lang="en" sz="2000">
                <a:solidFill>
                  <a:schemeClr val="dk1"/>
                </a:solidFill>
                <a:highlight>
                  <a:srgbClr val="FFFFFF"/>
                </a:highlight>
                <a:latin typeface="Source Sans Pro"/>
                <a:ea typeface="Source Sans Pro"/>
                <a:cs typeface="Source Sans Pro"/>
                <a:sym typeface="Source Sans Pro"/>
              </a:rPr>
              <a:t>Requests are used to obtain pre approval for </a:t>
            </a:r>
            <a:r>
              <a:rPr lang="en" sz="2000" b="1" u="sng">
                <a:solidFill>
                  <a:schemeClr val="dk1"/>
                </a:solidFill>
                <a:highlight>
                  <a:srgbClr val="FFFFFF"/>
                </a:highlight>
                <a:latin typeface="Source Sans Pro"/>
                <a:ea typeface="Source Sans Pro"/>
                <a:cs typeface="Source Sans Pro"/>
                <a:sym typeface="Source Sans Pro"/>
              </a:rPr>
              <a:t>overnight </a:t>
            </a:r>
            <a:r>
              <a:rPr lang="en" sz="2000">
                <a:solidFill>
                  <a:schemeClr val="dk1"/>
                </a:solidFill>
                <a:highlight>
                  <a:srgbClr val="FFFFFF"/>
                </a:highlight>
                <a:latin typeface="Source Sans Pro"/>
                <a:ea typeface="Source Sans Pro"/>
                <a:cs typeface="Source Sans Pro"/>
                <a:sym typeface="Source Sans Pro"/>
              </a:rPr>
              <a:t>travel only. </a:t>
            </a:r>
            <a:endParaRPr sz="2000">
              <a:solidFill>
                <a:schemeClr val="dk1"/>
              </a:solidFill>
              <a:highlight>
                <a:srgbClr val="FFFFFF"/>
              </a:highlight>
              <a:latin typeface="Source Sans Pro"/>
              <a:ea typeface="Source Sans Pro"/>
              <a:cs typeface="Source Sans Pro"/>
              <a:sym typeface="Source Sans Pro"/>
            </a:endParaRPr>
          </a:p>
          <a:p>
            <a:pPr marL="457200" lvl="0" indent="0" algn="l" rtl="0">
              <a:spcBef>
                <a:spcPts val="0"/>
              </a:spcBef>
              <a:spcAft>
                <a:spcPts val="0"/>
              </a:spcAft>
              <a:buNone/>
            </a:pPr>
            <a:endParaRPr sz="2000">
              <a:solidFill>
                <a:schemeClr val="dk1"/>
              </a:solidFill>
              <a:highlight>
                <a:srgbClr val="FFFFFF"/>
              </a:highlight>
              <a:latin typeface="Source Sans Pro"/>
              <a:ea typeface="Source Sans Pro"/>
              <a:cs typeface="Source Sans Pro"/>
              <a:sym typeface="Source Sans Pro"/>
            </a:endParaRPr>
          </a:p>
          <a:p>
            <a:pPr marL="457200" lvl="0" indent="-355600" algn="l" rtl="0">
              <a:spcBef>
                <a:spcPts val="0"/>
              </a:spcBef>
              <a:spcAft>
                <a:spcPts val="0"/>
              </a:spcAft>
              <a:buClr>
                <a:schemeClr val="dk1"/>
              </a:buClr>
              <a:buSzPts val="2000"/>
              <a:buFont typeface="Source Sans Pro"/>
              <a:buChar char="●"/>
            </a:pPr>
            <a:r>
              <a:rPr lang="en" sz="2000">
                <a:solidFill>
                  <a:schemeClr val="dk1"/>
                </a:solidFill>
                <a:highlight>
                  <a:srgbClr val="FFFFFF"/>
                </a:highlight>
                <a:latin typeface="Source Sans Pro"/>
                <a:ea typeface="Source Sans Pro"/>
                <a:cs typeface="Source Sans Pro"/>
                <a:sym typeface="Source Sans Pro"/>
              </a:rPr>
              <a:t>Rowan University employees are required to submit Requests in Concur for all overnight domestic and international travel.  </a:t>
            </a:r>
            <a:endParaRPr sz="2000">
              <a:solidFill>
                <a:schemeClr val="dk1"/>
              </a:solidFill>
              <a:highlight>
                <a:srgbClr val="FFFFFF"/>
              </a:highlight>
              <a:latin typeface="Source Sans Pro"/>
              <a:ea typeface="Source Sans Pro"/>
              <a:cs typeface="Source Sans Pro"/>
              <a:sym typeface="Source Sans Pro"/>
            </a:endParaRPr>
          </a:p>
          <a:p>
            <a:pPr marL="457200" lvl="0" indent="0" algn="l" rtl="0">
              <a:spcBef>
                <a:spcPts val="0"/>
              </a:spcBef>
              <a:spcAft>
                <a:spcPts val="0"/>
              </a:spcAft>
              <a:buNone/>
            </a:pPr>
            <a:endParaRPr sz="2000">
              <a:solidFill>
                <a:schemeClr val="dk1"/>
              </a:solidFill>
              <a:highlight>
                <a:srgbClr val="FFFFFF"/>
              </a:highlight>
              <a:latin typeface="Source Sans Pro"/>
              <a:ea typeface="Source Sans Pro"/>
              <a:cs typeface="Source Sans Pro"/>
              <a:sym typeface="Source Sans Pro"/>
            </a:endParaRPr>
          </a:p>
          <a:p>
            <a:pPr marL="457200" lvl="0" indent="0" algn="l" rtl="0">
              <a:spcBef>
                <a:spcPts val="0"/>
              </a:spcBef>
              <a:spcAft>
                <a:spcPts val="0"/>
              </a:spcAft>
              <a:buNone/>
            </a:pPr>
            <a:r>
              <a:rPr lang="en" sz="2000">
                <a:solidFill>
                  <a:srgbClr val="C00000"/>
                </a:solidFill>
                <a:highlight>
                  <a:srgbClr val="FFFFFF"/>
                </a:highlight>
                <a:latin typeface="Source Sans Pro"/>
                <a:ea typeface="Source Sans Pro"/>
                <a:cs typeface="Source Sans Pro"/>
                <a:sym typeface="Source Sans Pro"/>
              </a:rPr>
              <a:t>NOTE: </a:t>
            </a:r>
            <a:r>
              <a:rPr lang="en" sz="2000">
                <a:solidFill>
                  <a:schemeClr val="dk1"/>
                </a:solidFill>
                <a:highlight>
                  <a:srgbClr val="FFFFFF"/>
                </a:highlight>
                <a:latin typeface="Source Sans Pro"/>
                <a:ea typeface="Source Sans Pro"/>
                <a:cs typeface="Source Sans Pro"/>
                <a:sym typeface="Source Sans Pro"/>
              </a:rPr>
              <a:t>Per the University’s </a:t>
            </a:r>
            <a:r>
              <a:rPr lang="en" sz="2000" u="sng">
                <a:solidFill>
                  <a:srgbClr val="0000FF"/>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Travel Policy</a:t>
            </a:r>
            <a:r>
              <a:rPr lang="en" sz="2000">
                <a:solidFill>
                  <a:schemeClr val="dk1"/>
                </a:solidFill>
                <a:highlight>
                  <a:srgbClr val="FFFFFF"/>
                </a:highlight>
                <a:latin typeface="Source Sans Pro"/>
                <a:ea typeface="Source Sans Pro"/>
                <a:cs typeface="Source Sans Pro"/>
                <a:sym typeface="Source Sans Pro"/>
              </a:rPr>
              <a:t>, Requests (Domestic / International) must be submitted and approved </a:t>
            </a:r>
            <a:r>
              <a:rPr lang="en" sz="2000" i="1">
                <a:solidFill>
                  <a:srgbClr val="FF0000"/>
                </a:solidFill>
                <a:highlight>
                  <a:srgbClr val="FFFFFF"/>
                </a:highlight>
                <a:latin typeface="Source Sans Pro"/>
                <a:ea typeface="Source Sans Pro"/>
                <a:cs typeface="Source Sans Pro"/>
                <a:sym typeface="Source Sans Pro"/>
              </a:rPr>
              <a:t>4 weeks</a:t>
            </a:r>
            <a:r>
              <a:rPr lang="en" sz="2000" i="1">
                <a:solidFill>
                  <a:schemeClr val="dk1"/>
                </a:solidFill>
                <a:highlight>
                  <a:srgbClr val="FFFFFF"/>
                </a:highlight>
                <a:latin typeface="Source Sans Pro"/>
                <a:ea typeface="Source Sans Pro"/>
                <a:cs typeface="Source Sans Pro"/>
                <a:sym typeface="Source Sans Pro"/>
              </a:rPr>
              <a:t> </a:t>
            </a:r>
            <a:r>
              <a:rPr lang="en" sz="2000">
                <a:solidFill>
                  <a:schemeClr val="dk1"/>
                </a:solidFill>
                <a:highlight>
                  <a:srgbClr val="FFFFFF"/>
                </a:highlight>
                <a:latin typeface="Source Sans Pro"/>
                <a:ea typeface="Source Sans Pro"/>
                <a:cs typeface="Source Sans Pro"/>
                <a:sym typeface="Source Sans Pro"/>
              </a:rPr>
              <a:t>prior to departure</a:t>
            </a:r>
            <a:r>
              <a:rPr lang="en" sz="2000" i="1">
                <a:solidFill>
                  <a:schemeClr val="dk1"/>
                </a:solidFill>
                <a:highlight>
                  <a:srgbClr val="FFFFFF"/>
                </a:highlight>
                <a:latin typeface="Source Sans Pro"/>
                <a:ea typeface="Source Sans Pro"/>
                <a:cs typeface="Source Sans Pro"/>
                <a:sym typeface="Source Sans Pro"/>
              </a:rPr>
              <a:t>.</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Budget Overview  </a:t>
            </a:r>
            <a:endParaRPr sz="3000"/>
          </a:p>
        </p:txBody>
      </p:sp>
      <p:sp>
        <p:nvSpPr>
          <p:cNvPr id="168" name="Google Shape;168;p2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Self Service 9 Overview </a:t>
            </a:r>
            <a:endParaRPr sz="1800"/>
          </a:p>
          <a:p>
            <a:pPr marL="457200" lvl="0" indent="-342900" algn="l" rtl="0">
              <a:lnSpc>
                <a:spcPct val="150000"/>
              </a:lnSpc>
              <a:spcBef>
                <a:spcPts val="0"/>
              </a:spcBef>
              <a:spcAft>
                <a:spcPts val="0"/>
              </a:spcAft>
              <a:buSzPts val="1800"/>
              <a:buChar char="●"/>
            </a:pPr>
            <a:r>
              <a:rPr lang="en" sz="1800"/>
              <a:t>Budget Transfers</a:t>
            </a:r>
            <a:endParaRPr sz="1800"/>
          </a:p>
          <a:p>
            <a:pPr marL="457200" lvl="0" indent="-342900" algn="l" rtl="0">
              <a:lnSpc>
                <a:spcPct val="150000"/>
              </a:lnSpc>
              <a:spcBef>
                <a:spcPts val="0"/>
              </a:spcBef>
              <a:spcAft>
                <a:spcPts val="0"/>
              </a:spcAft>
              <a:buSzPts val="1800"/>
              <a:buChar char="●"/>
            </a:pPr>
            <a:r>
              <a:rPr lang="en" sz="1800"/>
              <a:t>New Fund/Org Setup Form</a:t>
            </a:r>
            <a:endParaRPr sz="1800"/>
          </a:p>
          <a:p>
            <a:pPr marL="457200" lvl="0" indent="-342900" algn="l" rtl="0">
              <a:lnSpc>
                <a:spcPct val="150000"/>
              </a:lnSpc>
              <a:spcBef>
                <a:spcPts val="0"/>
              </a:spcBef>
              <a:spcAft>
                <a:spcPts val="0"/>
              </a:spcAft>
              <a:buSzPts val="1800"/>
              <a:buChar char="●"/>
            </a:pPr>
            <a:r>
              <a:rPr lang="en" sz="1800"/>
              <a:t>Annual Operating Budget Overview (Non - Rollovers)</a:t>
            </a:r>
            <a:endParaRPr sz="1800"/>
          </a:p>
          <a:p>
            <a:pPr marL="457200" lvl="0" indent="-342900" algn="l" rtl="0">
              <a:lnSpc>
                <a:spcPct val="150000"/>
              </a:lnSpc>
              <a:spcBef>
                <a:spcPts val="0"/>
              </a:spcBef>
              <a:spcAft>
                <a:spcPts val="0"/>
              </a:spcAft>
              <a:buSzPts val="1800"/>
              <a:buChar char="●"/>
            </a:pPr>
            <a:r>
              <a:rPr lang="en" sz="1800"/>
              <a:t>Operating (Non -Rollover) vs. Carryforward (Rollover)</a:t>
            </a:r>
            <a:endParaRPr sz="1800"/>
          </a:p>
          <a:p>
            <a:pPr marL="457200" lvl="0" indent="-342900" algn="l" rtl="0">
              <a:lnSpc>
                <a:spcPct val="150000"/>
              </a:lnSpc>
              <a:spcBef>
                <a:spcPts val="0"/>
              </a:spcBef>
              <a:spcAft>
                <a:spcPts val="0"/>
              </a:spcAft>
              <a:buSzPts val="1800"/>
              <a:buChar char="●"/>
            </a:pPr>
            <a:r>
              <a:rPr lang="en" sz="1800"/>
              <a:t>NSF - correspondence changes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p:nvPr/>
        </p:nvSpPr>
        <p:spPr>
          <a:xfrm>
            <a:off x="566675" y="291250"/>
            <a:ext cx="76905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a:p>
            <a:pPr marL="0" lvl="0" indent="0" algn="l" rtl="0">
              <a:spcBef>
                <a:spcPts val="0"/>
              </a:spcBef>
              <a:spcAft>
                <a:spcPts val="0"/>
              </a:spcAft>
              <a:buNone/>
            </a:pPr>
            <a:r>
              <a:rPr lang="en" sz="2600" u="sng">
                <a:solidFill>
                  <a:srgbClr val="0000FF"/>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Day Travel</a:t>
            </a:r>
            <a:r>
              <a:rPr lang="en" sz="2600">
                <a:solidFill>
                  <a:srgbClr val="0000FF"/>
                </a:solidFill>
                <a:highlight>
                  <a:srgbClr val="FFFFFF"/>
                </a:highlight>
                <a:latin typeface="Source Sans Pro"/>
                <a:ea typeface="Source Sans Pro"/>
                <a:cs typeface="Source Sans Pro"/>
                <a:sym typeface="Source Sans Pro"/>
              </a:rPr>
              <a:t> </a:t>
            </a:r>
            <a:r>
              <a:rPr lang="en" sz="2600">
                <a:solidFill>
                  <a:srgbClr val="59280F"/>
                </a:solidFill>
                <a:highlight>
                  <a:srgbClr val="FFFFFF"/>
                </a:highlight>
                <a:latin typeface="Source Sans Pro"/>
                <a:ea typeface="Source Sans Pro"/>
                <a:cs typeface="Source Sans Pro"/>
                <a:sym typeface="Source Sans Pro"/>
              </a:rPr>
              <a:t>Expense Reports</a:t>
            </a:r>
            <a:endParaRPr sz="2600">
              <a:solidFill>
                <a:srgbClr val="59280F"/>
              </a:solidFill>
              <a:highlight>
                <a:srgbClr val="FFFFFF"/>
              </a:highlight>
              <a:latin typeface="Source Sans Pro"/>
              <a:ea typeface="Source Sans Pro"/>
              <a:cs typeface="Source Sans Pro"/>
              <a:sym typeface="Source Sans Pro"/>
            </a:endParaRPr>
          </a:p>
          <a:p>
            <a:pPr marL="457200" lvl="0" indent="0" algn="l" rtl="0">
              <a:spcBef>
                <a:spcPts val="0"/>
              </a:spcBef>
              <a:spcAft>
                <a:spcPts val="0"/>
              </a:spcAft>
              <a:buNone/>
            </a:pPr>
            <a:endParaRPr sz="12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Day Travel consists of attending official University business without the need to stay overnight. </a:t>
            </a:r>
            <a:r>
              <a:rPr lang="en" sz="1500">
                <a:solidFill>
                  <a:srgbClr val="FF0000"/>
                </a:solidFill>
                <a:highlight>
                  <a:srgbClr val="FFFFFF"/>
                </a:highlight>
                <a:latin typeface="Source Sans Pro"/>
                <a:ea typeface="Source Sans Pro"/>
                <a:cs typeface="Source Sans Pro"/>
                <a:sym typeface="Source Sans Pro"/>
              </a:rPr>
              <a:t>NOTE:</a:t>
            </a:r>
            <a:r>
              <a:rPr lang="en" sz="1500">
                <a:solidFill>
                  <a:srgbClr val="333333"/>
                </a:solidFill>
                <a:highlight>
                  <a:srgbClr val="FFFFFF"/>
                </a:highlight>
                <a:latin typeface="Source Sans Pro"/>
                <a:ea typeface="Source Sans Pro"/>
                <a:cs typeface="Source Sans Pro"/>
                <a:sym typeface="Source Sans Pro"/>
              </a:rPr>
              <a:t> meals are not reimbursable with day travel</a:t>
            </a:r>
            <a:endParaRPr sz="15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A Request or Encumbrance Approval Number (E#) is not required for Day Travel.</a:t>
            </a:r>
            <a:endParaRPr sz="15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Monthly Submission deadline for Day Travel is </a:t>
            </a:r>
            <a:r>
              <a:rPr lang="en" sz="1500">
                <a:solidFill>
                  <a:srgbClr val="FF0000"/>
                </a:solidFill>
                <a:highlight>
                  <a:srgbClr val="FFFFFF"/>
                </a:highlight>
                <a:latin typeface="Source Sans Pro"/>
                <a:ea typeface="Source Sans Pro"/>
                <a:cs typeface="Source Sans Pro"/>
                <a:sym typeface="Source Sans Pro"/>
              </a:rPr>
              <a:t>45 days</a:t>
            </a:r>
            <a:r>
              <a:rPr lang="en" sz="1500">
                <a:solidFill>
                  <a:srgbClr val="333333"/>
                </a:solidFill>
                <a:highlight>
                  <a:srgbClr val="FFFFFF"/>
                </a:highlight>
                <a:latin typeface="Source Sans Pro"/>
                <a:ea typeface="Source Sans Pro"/>
                <a:cs typeface="Source Sans Pro"/>
                <a:sym typeface="Source Sans Pro"/>
              </a:rPr>
              <a:t> after the end of each month traveled.</a:t>
            </a:r>
            <a:endParaRPr sz="1500">
              <a:solidFill>
                <a:srgbClr val="333333"/>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 sz="2600" u="sng">
                <a:solidFill>
                  <a:srgbClr val="0000FF"/>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Overnight Travel</a:t>
            </a:r>
            <a:r>
              <a:rPr lang="en" sz="2600">
                <a:solidFill>
                  <a:srgbClr val="59280F"/>
                </a:solidFill>
                <a:highlight>
                  <a:srgbClr val="FFFFFF"/>
                </a:highlight>
                <a:latin typeface="Source Sans Pro"/>
                <a:ea typeface="Source Sans Pro"/>
                <a:cs typeface="Source Sans Pro"/>
                <a:sym typeface="Source Sans Pro"/>
              </a:rPr>
              <a:t> Expense Reports</a:t>
            </a:r>
            <a:endParaRPr sz="2600">
              <a:solidFill>
                <a:srgbClr val="59280F"/>
              </a:solidFill>
              <a:highlight>
                <a:srgbClr val="FFFFFF"/>
              </a:highlight>
              <a:latin typeface="Source Sans Pro"/>
              <a:ea typeface="Source Sans Pro"/>
              <a:cs typeface="Source Sans Pro"/>
              <a:sym typeface="Source Sans Pro"/>
            </a:endParaRPr>
          </a:p>
          <a:p>
            <a:pPr marL="457200" lvl="0" indent="0" algn="l" rtl="0">
              <a:spcBef>
                <a:spcPts val="0"/>
              </a:spcBef>
              <a:spcAft>
                <a:spcPts val="0"/>
              </a:spcAft>
              <a:buNone/>
            </a:pPr>
            <a:endParaRPr sz="15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Once overnight travel is complete, you must complete an Expense Report connected to   the approved Request to ensure appropriate reimbursements occur.</a:t>
            </a:r>
            <a:endParaRPr sz="15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Char char="●"/>
            </a:pPr>
            <a:r>
              <a:rPr lang="en" sz="1500">
                <a:solidFill>
                  <a:srgbClr val="333333"/>
                </a:solidFill>
                <a:highlight>
                  <a:srgbClr val="FFFFFF"/>
                </a:highlight>
                <a:latin typeface="Source Sans Pro"/>
                <a:ea typeface="Source Sans Pro"/>
                <a:cs typeface="Source Sans Pro"/>
                <a:sym typeface="Source Sans Pro"/>
              </a:rPr>
              <a:t>Expense Reports must be submitted within </a:t>
            </a:r>
            <a:r>
              <a:rPr lang="en" sz="1500">
                <a:solidFill>
                  <a:srgbClr val="FF0000"/>
                </a:solidFill>
                <a:highlight>
                  <a:srgbClr val="FFFFFF"/>
                </a:highlight>
                <a:latin typeface="Source Sans Pro"/>
                <a:ea typeface="Source Sans Pro"/>
                <a:cs typeface="Source Sans Pro"/>
                <a:sym typeface="Source Sans Pro"/>
              </a:rPr>
              <a:t>10 business days</a:t>
            </a:r>
            <a:r>
              <a:rPr lang="en" sz="1500">
                <a:solidFill>
                  <a:srgbClr val="333333"/>
                </a:solidFill>
                <a:highlight>
                  <a:srgbClr val="FFFFFF"/>
                </a:highlight>
                <a:latin typeface="Source Sans Pro"/>
                <a:ea typeface="Source Sans Pro"/>
                <a:cs typeface="Source Sans Pro"/>
                <a:sym typeface="Source Sans Pro"/>
              </a:rPr>
              <a:t> after </a:t>
            </a:r>
            <a:r>
              <a:rPr lang="en" sz="1500" b="1" i="1">
                <a:solidFill>
                  <a:srgbClr val="333333"/>
                </a:solidFill>
                <a:highlight>
                  <a:srgbClr val="FFFFFF"/>
                </a:highlight>
                <a:latin typeface="Source Sans Pro"/>
                <a:ea typeface="Source Sans Pro"/>
                <a:cs typeface="Source Sans Pro"/>
                <a:sym typeface="Source Sans Pro"/>
              </a:rPr>
              <a:t>overnight </a:t>
            </a:r>
            <a:r>
              <a:rPr lang="en" sz="1500">
                <a:solidFill>
                  <a:srgbClr val="333333"/>
                </a:solidFill>
                <a:highlight>
                  <a:srgbClr val="FFFFFF"/>
                </a:highlight>
                <a:latin typeface="Source Sans Pro"/>
                <a:ea typeface="Source Sans Pro"/>
                <a:cs typeface="Source Sans Pro"/>
                <a:sym typeface="Source Sans Pro"/>
              </a:rPr>
              <a:t>travel was completed.</a:t>
            </a:r>
            <a:endParaRPr sz="1500">
              <a:solidFill>
                <a:srgbClr val="333333"/>
              </a:solidFill>
              <a:highlight>
                <a:srgbClr val="FFFFFF"/>
              </a:highlight>
              <a:latin typeface="Source Sans Pro"/>
              <a:ea typeface="Source Sans Pro"/>
              <a:cs typeface="Source Sans Pro"/>
              <a:sym typeface="Source Sans Pro"/>
            </a:endParaRPr>
          </a:p>
          <a:p>
            <a:pPr marL="457200" lvl="0"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Once the Expense Report has been submitted, the request </a:t>
            </a:r>
            <a:r>
              <a:rPr lang="en" sz="1500" i="1">
                <a:solidFill>
                  <a:srgbClr val="FF0000"/>
                </a:solidFill>
                <a:highlight>
                  <a:srgbClr val="FFFFFF"/>
                </a:highlight>
                <a:latin typeface="Source Sans Pro"/>
                <a:ea typeface="Source Sans Pro"/>
                <a:cs typeface="Source Sans Pro"/>
                <a:sym typeface="Source Sans Pro"/>
              </a:rPr>
              <a:t>must</a:t>
            </a:r>
            <a:r>
              <a:rPr lang="en" sz="1500">
                <a:solidFill>
                  <a:srgbClr val="333333"/>
                </a:solidFill>
                <a:highlight>
                  <a:srgbClr val="FFFFFF"/>
                </a:highlight>
                <a:latin typeface="Source Sans Pro"/>
                <a:ea typeface="Source Sans Pro"/>
                <a:cs typeface="Source Sans Pro"/>
                <a:sym typeface="Source Sans Pro"/>
              </a:rPr>
              <a:t> be closed by the traveler to ensure any remaining balance is released and returned to the assigned FOAPAL.</a:t>
            </a:r>
            <a:endParaRPr sz="1500">
              <a:solidFill>
                <a:srgbClr val="333333"/>
              </a:solidFill>
              <a:highlight>
                <a:srgbClr val="FFFFFF"/>
              </a:highlight>
              <a:latin typeface="Source Sans Pro"/>
              <a:ea typeface="Source Sans Pro"/>
              <a:cs typeface="Source Sans Pro"/>
              <a:sym typeface="Source Sans Pro"/>
            </a:endParaRPr>
          </a:p>
          <a:p>
            <a:pPr marL="914400" lvl="1" indent="-323850" algn="l" rtl="0">
              <a:spcBef>
                <a:spcPts val="0"/>
              </a:spcBef>
              <a:spcAft>
                <a:spcPts val="0"/>
              </a:spcAft>
              <a:buClr>
                <a:srgbClr val="333333"/>
              </a:buClr>
              <a:buSzPts val="1500"/>
              <a:buFont typeface="Source Sans Pro"/>
              <a:buChar char="○"/>
            </a:pPr>
            <a:r>
              <a:rPr lang="en" sz="1500">
                <a:solidFill>
                  <a:srgbClr val="333333"/>
                </a:solidFill>
                <a:highlight>
                  <a:srgbClr val="FFFFFF"/>
                </a:highlight>
                <a:latin typeface="Source Sans Pro"/>
                <a:ea typeface="Source Sans Pro"/>
                <a:cs typeface="Source Sans Pro"/>
                <a:sym typeface="Source Sans Pro"/>
              </a:rPr>
              <a:t>Visit </a:t>
            </a:r>
            <a:r>
              <a:rPr lang="en" sz="1500">
                <a:solidFill>
                  <a:srgbClr val="0000FF"/>
                </a:solidFill>
                <a:highlight>
                  <a:srgbClr val="FFFFFF"/>
                </a:highlight>
                <a:uFill>
                  <a:noFill/>
                </a:u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Close Your Request</a:t>
            </a:r>
            <a:r>
              <a:rPr lang="en" sz="1500">
                <a:solidFill>
                  <a:srgbClr val="0000FF"/>
                </a:solidFill>
                <a:highlight>
                  <a:srgbClr val="FFFFFF"/>
                </a:highlight>
                <a:latin typeface="Source Sans Pro"/>
                <a:ea typeface="Source Sans Pro"/>
                <a:cs typeface="Source Sans Pro"/>
                <a:sym typeface="Source Sans Pro"/>
              </a:rPr>
              <a:t> </a:t>
            </a:r>
            <a:r>
              <a:rPr lang="en" sz="1500">
                <a:solidFill>
                  <a:srgbClr val="333333"/>
                </a:solidFill>
                <a:highlight>
                  <a:srgbClr val="FFFFFF"/>
                </a:highlight>
                <a:latin typeface="Source Sans Pro"/>
                <a:ea typeface="Source Sans Pro"/>
                <a:cs typeface="Source Sans Pro"/>
                <a:sym typeface="Source Sans Pro"/>
              </a:rPr>
              <a:t>for step-by-step instructions  </a:t>
            </a:r>
            <a:endParaRPr sz="1500">
              <a:solidFill>
                <a:srgbClr val="333333"/>
              </a:solidFill>
              <a:highlight>
                <a:srgbClr val="FFFFFF"/>
              </a:highlight>
              <a:latin typeface="Source Sans Pro"/>
              <a:ea typeface="Source Sans Pro"/>
              <a:cs typeface="Source Sans Pro"/>
              <a:sym typeface="Source Sans Pro"/>
            </a:endParaRPr>
          </a:p>
        </p:txBody>
      </p:sp>
      <p:pic>
        <p:nvPicPr>
          <p:cNvPr id="402" name="Google Shape;402;p65"/>
          <p:cNvPicPr preferRelativeResize="0"/>
          <p:nvPr/>
        </p:nvPicPr>
        <p:blipFill>
          <a:blip r:embed="rId6">
            <a:alphaModFix/>
          </a:blip>
          <a:stretch>
            <a:fillRect/>
          </a:stretch>
        </p:blipFill>
        <p:spPr>
          <a:xfrm>
            <a:off x="8096550" y="291250"/>
            <a:ext cx="839900" cy="968525"/>
          </a:xfrm>
          <a:prstGeom prst="rect">
            <a:avLst/>
          </a:prstGeom>
          <a:noFill/>
          <a:ln>
            <a:noFill/>
          </a:ln>
        </p:spPr>
      </p:pic>
      <p:pic>
        <p:nvPicPr>
          <p:cNvPr id="403" name="Google Shape;403;p65"/>
          <p:cNvPicPr preferRelativeResize="0"/>
          <p:nvPr/>
        </p:nvPicPr>
        <p:blipFill>
          <a:blip r:embed="rId7">
            <a:alphaModFix/>
          </a:blip>
          <a:stretch>
            <a:fillRect/>
          </a:stretch>
        </p:blipFill>
        <p:spPr>
          <a:xfrm>
            <a:off x="8126700" y="3236025"/>
            <a:ext cx="872050" cy="872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6"/>
          <p:cNvSpPr txBox="1"/>
          <p:nvPr/>
        </p:nvSpPr>
        <p:spPr>
          <a:xfrm>
            <a:off x="528225" y="330125"/>
            <a:ext cx="6475800" cy="9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59280F"/>
                </a:solidFill>
                <a:latin typeface="Source Sans Pro"/>
                <a:ea typeface="Source Sans Pro"/>
                <a:cs typeface="Source Sans Pro"/>
                <a:sym typeface="Source Sans Pro"/>
              </a:rPr>
              <a:t>Payment Methods for Booking Travel</a:t>
            </a:r>
            <a:endParaRPr sz="2800" b="1">
              <a:solidFill>
                <a:srgbClr val="59280F"/>
              </a:solidFill>
              <a:latin typeface="Source Sans Pro"/>
              <a:ea typeface="Source Sans Pro"/>
              <a:cs typeface="Source Sans Pro"/>
              <a:sym typeface="Source Sans Pro"/>
            </a:endParaRPr>
          </a:p>
        </p:txBody>
      </p:sp>
      <p:sp>
        <p:nvSpPr>
          <p:cNvPr id="409" name="Google Shape;409;p66"/>
          <p:cNvSpPr txBox="1"/>
          <p:nvPr/>
        </p:nvSpPr>
        <p:spPr>
          <a:xfrm>
            <a:off x="39625" y="1253825"/>
            <a:ext cx="9144000" cy="2503800"/>
          </a:xfrm>
          <a:prstGeom prst="rect">
            <a:avLst/>
          </a:prstGeom>
          <a:noFill/>
          <a:ln>
            <a:noFill/>
          </a:ln>
        </p:spPr>
        <p:txBody>
          <a:bodyPr spcFirstLastPara="1" wrap="square" lIns="45700" tIns="45700" rIns="91425" bIns="45700" anchor="t" anchorCtr="0">
            <a:noAutofit/>
          </a:bodyPr>
          <a:lstStyle/>
          <a:p>
            <a:pPr marL="457200" lvl="0" indent="-355600" algn="l" rtl="0">
              <a:lnSpc>
                <a:spcPct val="115000"/>
              </a:lnSpc>
              <a:spcBef>
                <a:spcPts val="1000"/>
              </a:spcBef>
              <a:spcAft>
                <a:spcPts val="0"/>
              </a:spcAft>
              <a:buClr>
                <a:srgbClr val="59280F"/>
              </a:buClr>
              <a:buSzPts val="2000"/>
              <a:buFont typeface="Source Sans Pro"/>
              <a:buChar char="•"/>
            </a:pPr>
            <a:r>
              <a:rPr lang="en" sz="2000">
                <a:solidFill>
                  <a:srgbClr val="59280F"/>
                </a:solidFill>
                <a:latin typeface="Source Sans Pro"/>
                <a:ea typeface="Source Sans Pro"/>
                <a:cs typeface="Source Sans Pro"/>
                <a:sym typeface="Source Sans Pro"/>
              </a:rPr>
              <a:t>Rowan’s Travel Agent, </a:t>
            </a:r>
            <a:r>
              <a:rPr lang="en" sz="2000"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Direct Travel</a:t>
            </a:r>
            <a:r>
              <a:rPr lang="en" sz="2000">
                <a:solidFill>
                  <a:srgbClr val="59280F"/>
                </a:solidFill>
                <a:latin typeface="Source Sans Pro"/>
                <a:ea typeface="Source Sans Pro"/>
                <a:cs typeface="Source Sans Pro"/>
                <a:sym typeface="Source Sans Pro"/>
              </a:rPr>
              <a:t>, for airfare &amp; lodging — with an approved encumbrance #</a:t>
            </a:r>
            <a:endParaRPr sz="2000">
              <a:solidFill>
                <a:srgbClr val="59280F"/>
              </a:solidFill>
              <a:latin typeface="Source Sans Pro"/>
              <a:ea typeface="Source Sans Pro"/>
              <a:cs typeface="Source Sans Pro"/>
              <a:sym typeface="Source Sans Pro"/>
            </a:endParaRPr>
          </a:p>
          <a:p>
            <a:pPr marL="457200" lvl="0" indent="-355600" algn="l" rtl="0">
              <a:lnSpc>
                <a:spcPct val="150000"/>
              </a:lnSpc>
              <a:spcBef>
                <a:spcPts val="0"/>
              </a:spcBef>
              <a:spcAft>
                <a:spcPts val="0"/>
              </a:spcAft>
              <a:buClr>
                <a:srgbClr val="59280F"/>
              </a:buClr>
              <a:buSzPts val="2000"/>
              <a:buFont typeface="Source Sans Pro"/>
              <a:buChar char="•"/>
            </a:pPr>
            <a:r>
              <a:rPr lang="en" sz="2000">
                <a:solidFill>
                  <a:srgbClr val="59280F"/>
                </a:solidFill>
                <a:latin typeface="Source Sans Pro"/>
                <a:ea typeface="Source Sans Pro"/>
                <a:cs typeface="Source Sans Pro"/>
                <a:sym typeface="Source Sans Pro"/>
              </a:rPr>
              <a:t>University </a:t>
            </a:r>
            <a:r>
              <a:rPr lang="en" sz="2000"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P-card</a:t>
            </a:r>
            <a:r>
              <a:rPr lang="en" sz="2000">
                <a:solidFill>
                  <a:srgbClr val="59280F"/>
                </a:solidFill>
                <a:latin typeface="Source Sans Pro"/>
                <a:ea typeface="Source Sans Pro"/>
                <a:cs typeface="Source Sans Pro"/>
                <a:sym typeface="Source Sans Pro"/>
              </a:rPr>
              <a:t>— with approved encumbrance # email as backup</a:t>
            </a:r>
            <a:endParaRPr sz="2000">
              <a:solidFill>
                <a:srgbClr val="59280F"/>
              </a:solidFill>
              <a:latin typeface="Source Sans Pro"/>
              <a:ea typeface="Source Sans Pro"/>
              <a:cs typeface="Source Sans Pro"/>
              <a:sym typeface="Source Sans Pro"/>
            </a:endParaRPr>
          </a:p>
          <a:p>
            <a:pPr marL="457200" lvl="0" indent="-355600" algn="l" rtl="0">
              <a:lnSpc>
                <a:spcPct val="150000"/>
              </a:lnSpc>
              <a:spcBef>
                <a:spcPts val="0"/>
              </a:spcBef>
              <a:spcAft>
                <a:spcPts val="0"/>
              </a:spcAft>
              <a:buClr>
                <a:srgbClr val="59280F"/>
              </a:buClr>
              <a:buSzPts val="2000"/>
              <a:buFont typeface="Source Sans Pro"/>
              <a:buChar char="•"/>
            </a:pPr>
            <a:r>
              <a:rPr lang="en" sz="2000">
                <a:solidFill>
                  <a:srgbClr val="59280F"/>
                </a:solidFill>
                <a:latin typeface="Source Sans Pro"/>
                <a:ea typeface="Source Sans Pro"/>
                <a:cs typeface="Source Sans Pro"/>
                <a:sym typeface="Source Sans Pro"/>
              </a:rPr>
              <a:t>Utilize a personal credit card to later be reimbursed (least preferred method)  </a:t>
            </a:r>
            <a:endParaRPr sz="2000">
              <a:solidFill>
                <a:srgbClr val="59280F"/>
              </a:solidFill>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7"/>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lnSpc>
                <a:spcPct val="100000"/>
              </a:lnSpc>
              <a:spcBef>
                <a:spcPts val="0"/>
              </a:spcBef>
              <a:spcAft>
                <a:spcPts val="0"/>
              </a:spcAft>
              <a:buNone/>
            </a:pPr>
            <a:r>
              <a:rPr lang="en" sz="2800"/>
              <a:t>Chat with Travel</a:t>
            </a:r>
            <a:endParaRPr sz="3000"/>
          </a:p>
        </p:txBody>
      </p:sp>
      <p:sp>
        <p:nvSpPr>
          <p:cNvPr id="415" name="Google Shape;415;p67"/>
          <p:cNvSpPr txBox="1"/>
          <p:nvPr/>
        </p:nvSpPr>
        <p:spPr>
          <a:xfrm>
            <a:off x="92450" y="1022150"/>
            <a:ext cx="9144000" cy="247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59280F"/>
                </a:solidFill>
                <a:highlight>
                  <a:srgbClr val="FFFFFF"/>
                </a:highlight>
                <a:latin typeface="Source Sans Pro"/>
                <a:ea typeface="Source Sans Pro"/>
                <a:cs typeface="Source Sans Pro"/>
                <a:sym typeface="Source Sans Pro"/>
              </a:rPr>
              <a:t>T</a:t>
            </a:r>
            <a:r>
              <a:rPr lang="en" sz="1800">
                <a:solidFill>
                  <a:srgbClr val="59280F"/>
                </a:solidFill>
                <a:highlight>
                  <a:srgbClr val="FFFFFF"/>
                </a:highlight>
                <a:latin typeface="Source Sans Pro"/>
                <a:ea typeface="Source Sans Pro"/>
                <a:cs typeface="Source Sans Pro"/>
                <a:sym typeface="Source Sans Pro"/>
              </a:rPr>
              <a:t>hese sessions provide Rowan faculty and staff the opportunity to pop in at their convenience to chat with the travel team in an open WebEx session. An AP travel team member is available from 9:30am-1pm and 2pm-3:30pm to discuss any travel questions, comments, or concerns on </a:t>
            </a:r>
            <a:r>
              <a:rPr lang="en" sz="1900">
                <a:solidFill>
                  <a:srgbClr val="59280F"/>
                </a:solidFill>
                <a:highlight>
                  <a:srgbClr val="FFFFFF"/>
                </a:highlight>
                <a:latin typeface="Source Sans Pro"/>
                <a:ea typeface="Source Sans Pro"/>
                <a:cs typeface="Source Sans Pro"/>
                <a:sym typeface="Source Sans Pro"/>
              </a:rPr>
              <a:t>specific days of every month. </a:t>
            </a:r>
            <a:endParaRPr sz="1900">
              <a:solidFill>
                <a:srgbClr val="59280F"/>
              </a:solidFill>
              <a:highlight>
                <a:srgbClr val="FFFFFF"/>
              </a:highlight>
              <a:latin typeface="Source Sans Pro"/>
              <a:ea typeface="Source Sans Pro"/>
              <a:cs typeface="Source Sans Pro"/>
              <a:sym typeface="Source Sans Pro"/>
            </a:endParaRPr>
          </a:p>
          <a:p>
            <a:pPr marL="0" lvl="0" indent="0" algn="l" rtl="0">
              <a:lnSpc>
                <a:spcPct val="150000"/>
              </a:lnSpc>
              <a:spcBef>
                <a:spcPts val="1000"/>
              </a:spcBef>
              <a:spcAft>
                <a:spcPts val="0"/>
              </a:spcAft>
              <a:buNone/>
            </a:pPr>
            <a:r>
              <a:rPr lang="en" sz="1800">
                <a:solidFill>
                  <a:srgbClr val="59280F"/>
                </a:solidFill>
                <a:highlight>
                  <a:srgbClr val="FFFFFF"/>
                </a:highlight>
                <a:latin typeface="Source Sans Pro"/>
                <a:ea typeface="Source Sans Pro"/>
                <a:cs typeface="Source Sans Pro"/>
                <a:sym typeface="Source Sans Pro"/>
              </a:rPr>
              <a:t>Visit AP’s </a:t>
            </a:r>
            <a:r>
              <a:rPr lang="en" sz="1800" u="sng">
                <a:solidFill>
                  <a:srgbClr val="0000FF"/>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News and Updates Webpage</a:t>
            </a:r>
            <a:r>
              <a:rPr lang="en" sz="1800">
                <a:solidFill>
                  <a:srgbClr val="59280F"/>
                </a:solidFill>
                <a:highlight>
                  <a:srgbClr val="FFFFFF"/>
                </a:highlight>
                <a:latin typeface="Source Sans Pro"/>
                <a:ea typeface="Source Sans Pro"/>
                <a:cs typeface="Source Sans Pro"/>
                <a:sym typeface="Source Sans Pro"/>
              </a:rPr>
              <a:t> to see upcoming dates listed in the Daily Mailers </a:t>
            </a:r>
            <a:endParaRPr sz="1800">
              <a:solidFill>
                <a:srgbClr val="59280F"/>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800">
                <a:solidFill>
                  <a:srgbClr val="FF0000"/>
                </a:solidFill>
                <a:highlight>
                  <a:srgbClr val="FFFFFF"/>
                </a:highlight>
                <a:latin typeface="Source Sans Pro"/>
                <a:ea typeface="Source Sans Pro"/>
                <a:cs typeface="Source Sans Pro"/>
                <a:sym typeface="Source Sans Pro"/>
              </a:rPr>
              <a:t>NOTE</a:t>
            </a:r>
            <a:r>
              <a:rPr lang="en" sz="1800">
                <a:solidFill>
                  <a:srgbClr val="59280F"/>
                </a:solidFill>
                <a:highlight>
                  <a:srgbClr val="FFFFFF"/>
                </a:highlight>
                <a:latin typeface="Source Sans Pro"/>
                <a:ea typeface="Source Sans Pro"/>
                <a:cs typeface="Source Sans Pro"/>
                <a:sym typeface="Source Sans Pro"/>
              </a:rPr>
              <a:t>: </a:t>
            </a:r>
            <a:r>
              <a:rPr lang="en" sz="1800">
                <a:solidFill>
                  <a:srgbClr val="59280F"/>
                </a:solidFill>
                <a:latin typeface="Source Sans Pro"/>
                <a:ea typeface="Source Sans Pro"/>
                <a:cs typeface="Source Sans Pro"/>
                <a:sym typeface="Source Sans Pro"/>
              </a:rPr>
              <a:t>Department and/or 1:1 training is also available. Email </a:t>
            </a:r>
            <a:r>
              <a:rPr lang="en" sz="1800"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asktravel@rowan.edu</a:t>
            </a:r>
            <a:r>
              <a:rPr lang="en" sz="1800">
                <a:solidFill>
                  <a:srgbClr val="0000FF"/>
                </a:solidFill>
                <a:latin typeface="Source Sans Pro"/>
                <a:ea typeface="Source Sans Pro"/>
                <a:cs typeface="Source Sans Pro"/>
                <a:sym typeface="Source Sans Pro"/>
              </a:rPr>
              <a:t> </a:t>
            </a:r>
            <a:r>
              <a:rPr lang="en" sz="1800">
                <a:solidFill>
                  <a:srgbClr val="59280F"/>
                </a:solidFill>
                <a:latin typeface="Source Sans Pro"/>
                <a:ea typeface="Source Sans Pro"/>
                <a:cs typeface="Source Sans Pro"/>
                <a:sym typeface="Source Sans Pro"/>
              </a:rPr>
              <a:t>to set up an appointment.</a:t>
            </a:r>
            <a:endParaRPr sz="1800">
              <a:solidFill>
                <a:srgbClr val="59280F"/>
              </a:solidFill>
              <a:highlight>
                <a:srgbClr val="FFFFFF"/>
              </a:highlight>
              <a:latin typeface="Source Sans Pro"/>
              <a:ea typeface="Source Sans Pro"/>
              <a:cs typeface="Source Sans Pro"/>
              <a:sym typeface="Source Sans Pro"/>
            </a:endParaRPr>
          </a:p>
        </p:txBody>
      </p:sp>
      <p:pic>
        <p:nvPicPr>
          <p:cNvPr id="416" name="Google Shape;416;p67"/>
          <p:cNvPicPr preferRelativeResize="0"/>
          <p:nvPr/>
        </p:nvPicPr>
        <p:blipFill>
          <a:blip r:embed="rId5">
            <a:alphaModFix/>
          </a:blip>
          <a:stretch>
            <a:fillRect/>
          </a:stretch>
        </p:blipFill>
        <p:spPr>
          <a:xfrm>
            <a:off x="2790275" y="3283025"/>
            <a:ext cx="3563451" cy="1549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8"/>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Training Resources for Travel </a:t>
            </a:r>
            <a:endParaRPr sz="3000"/>
          </a:p>
        </p:txBody>
      </p:sp>
      <p:sp>
        <p:nvSpPr>
          <p:cNvPr id="422" name="Google Shape;422;p68"/>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0"/>
              </a:spcBef>
              <a:spcAft>
                <a:spcPts val="0"/>
              </a:spcAft>
              <a:buSzPts val="1800"/>
              <a:buChar char="●"/>
            </a:pPr>
            <a:r>
              <a:rPr lang="en" sz="1800"/>
              <a:t>Concur:</a:t>
            </a:r>
            <a:r>
              <a:rPr lang="en" sz="1800">
                <a:solidFill>
                  <a:srgbClr val="44969F"/>
                </a:solidFill>
              </a:rPr>
              <a:t> </a:t>
            </a:r>
            <a:r>
              <a:rPr lang="en" sz="1800" u="sng">
                <a:solidFill>
                  <a:srgbClr val="0000FF"/>
                </a:solidFill>
                <a:hlinkClick r:id="rId3">
                  <a:extLst>
                    <a:ext uri="{A12FA001-AC4F-418D-AE19-62706E023703}">
                      <ahyp:hlinkClr xmlns:ahyp="http://schemas.microsoft.com/office/drawing/2018/hyperlinkcolor" val="tx"/>
                    </a:ext>
                  </a:extLst>
                </a:hlinkClick>
              </a:rPr>
              <a:t>Training Resources</a:t>
            </a:r>
            <a:r>
              <a:rPr lang="en" sz="1800">
                <a:solidFill>
                  <a:srgbClr val="44969F"/>
                </a:solidFill>
              </a:rPr>
              <a:t> </a:t>
            </a:r>
            <a:endParaRPr sz="1800">
              <a:solidFill>
                <a:srgbClr val="44969F"/>
              </a:solidFill>
            </a:endParaRPr>
          </a:p>
          <a:p>
            <a:pPr marL="457200" lvl="0" indent="-342900" algn="l" rtl="0">
              <a:lnSpc>
                <a:spcPct val="150000"/>
              </a:lnSpc>
              <a:spcBef>
                <a:spcPts val="0"/>
              </a:spcBef>
              <a:spcAft>
                <a:spcPts val="0"/>
              </a:spcAft>
              <a:buSzPts val="1800"/>
              <a:buChar char="●"/>
            </a:pPr>
            <a:r>
              <a:rPr lang="en" sz="1800" u="sng">
                <a:solidFill>
                  <a:srgbClr val="0000FF"/>
                </a:solidFill>
                <a:hlinkClick r:id="rId4">
                  <a:extLst>
                    <a:ext uri="{A12FA001-AC4F-418D-AE19-62706E023703}">
                      <ahyp:hlinkClr xmlns:ahyp="http://schemas.microsoft.com/office/drawing/2018/hyperlinkcolor" val="tx"/>
                    </a:ext>
                  </a:extLst>
                </a:hlinkClick>
              </a:rPr>
              <a:t>Concur Approval Flow</a:t>
            </a:r>
            <a:endParaRPr>
              <a:solidFill>
                <a:srgbClr val="0000FF"/>
              </a:solidFill>
            </a:endParaRPr>
          </a:p>
          <a:p>
            <a:pPr marL="457200" lvl="0" indent="-342900" algn="l" rtl="0">
              <a:lnSpc>
                <a:spcPct val="150000"/>
              </a:lnSpc>
              <a:spcBef>
                <a:spcPts val="0"/>
              </a:spcBef>
              <a:spcAft>
                <a:spcPts val="0"/>
              </a:spcAft>
              <a:buSzPts val="1800"/>
              <a:buChar char="●"/>
            </a:pPr>
            <a:r>
              <a:rPr lang="en" sz="1800" u="sng">
                <a:solidFill>
                  <a:srgbClr val="0000FF"/>
                </a:solidFill>
                <a:hlinkClick r:id="rId5">
                  <a:extLst>
                    <a:ext uri="{A12FA001-AC4F-418D-AE19-62706E023703}">
                      <ahyp:hlinkClr xmlns:ahyp="http://schemas.microsoft.com/office/drawing/2018/hyperlinkcolor" val="tx"/>
                    </a:ext>
                  </a:extLst>
                </a:hlinkClick>
              </a:rPr>
              <a:t>Expense Report Tip Sheet</a:t>
            </a:r>
            <a:endParaRPr sz="1800">
              <a:solidFill>
                <a:srgbClr val="0000FF"/>
              </a:solidFill>
            </a:endParaRPr>
          </a:p>
          <a:p>
            <a:pPr marL="457200" lvl="0" indent="-342900" algn="l" rtl="0">
              <a:lnSpc>
                <a:spcPct val="150000"/>
              </a:lnSpc>
              <a:spcBef>
                <a:spcPts val="0"/>
              </a:spcBef>
              <a:spcAft>
                <a:spcPts val="0"/>
              </a:spcAft>
              <a:buSzPts val="1800"/>
              <a:buChar char="●"/>
            </a:pPr>
            <a:r>
              <a:rPr lang="en" sz="1800" u="sng">
                <a:solidFill>
                  <a:srgbClr val="0000FF"/>
                </a:solidFill>
                <a:hlinkClick r:id="rId6">
                  <a:extLst>
                    <a:ext uri="{A12FA001-AC4F-418D-AE19-62706E023703}">
                      <ahyp:hlinkClr xmlns:ahyp="http://schemas.microsoft.com/office/drawing/2018/hyperlinkcolor" val="tx"/>
                    </a:ext>
                  </a:extLst>
                </a:hlinkClick>
              </a:rPr>
              <a:t>Travel on Behalf of Rowan</a:t>
            </a:r>
            <a:r>
              <a:rPr lang="en" sz="1800">
                <a:solidFill>
                  <a:srgbClr val="0000FF"/>
                </a:solidFill>
              </a:rPr>
              <a:t> </a:t>
            </a:r>
            <a:endParaRPr sz="1800">
              <a:solidFill>
                <a:srgbClr val="0000FF"/>
              </a:solidFill>
            </a:endParaRPr>
          </a:p>
          <a:p>
            <a:pPr marL="457200" lvl="0" indent="-342900" algn="l" rtl="0">
              <a:lnSpc>
                <a:spcPct val="150000"/>
              </a:lnSpc>
              <a:spcBef>
                <a:spcPts val="0"/>
              </a:spcBef>
              <a:spcAft>
                <a:spcPts val="0"/>
              </a:spcAft>
              <a:buSzPts val="1800"/>
              <a:buChar char="●"/>
            </a:pPr>
            <a:r>
              <a:rPr lang="en" sz="1800" u="sng">
                <a:solidFill>
                  <a:srgbClr val="0000FF"/>
                </a:solidFill>
                <a:hlinkClick r:id="rId7">
                  <a:extLst>
                    <a:ext uri="{A12FA001-AC4F-418D-AE19-62706E023703}">
                      <ahyp:hlinkClr xmlns:ahyp="http://schemas.microsoft.com/office/drawing/2018/hyperlinkcolor" val="tx"/>
                    </a:ext>
                  </a:extLst>
                </a:hlinkClick>
              </a:rPr>
              <a:t>Concur Training Videos </a:t>
            </a:r>
            <a:endParaRPr sz="1800">
              <a:solidFill>
                <a:srgbClr val="0000FF"/>
              </a:solidFill>
            </a:endParaRPr>
          </a:p>
          <a:p>
            <a:pPr marL="457200" lvl="0" indent="0" algn="l" rtl="0">
              <a:lnSpc>
                <a:spcPct val="150000"/>
              </a:lnSpc>
              <a:spcBef>
                <a:spcPts val="0"/>
              </a:spcBef>
              <a:spcAft>
                <a:spcPts val="0"/>
              </a:spcAft>
              <a:buNone/>
            </a:pPr>
            <a:r>
              <a:rPr lang="en" sz="1800">
                <a:solidFill>
                  <a:srgbClr val="45818E"/>
                </a:solidFill>
              </a:rPr>
              <a:t> </a:t>
            </a:r>
            <a:endParaRPr sz="1800">
              <a:solidFill>
                <a:srgbClr val="44969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9"/>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Gift Cards through Clincard </a:t>
            </a:r>
            <a:endParaRPr sz="3000"/>
          </a:p>
        </p:txBody>
      </p:sp>
      <p:sp>
        <p:nvSpPr>
          <p:cNvPr id="428" name="Google Shape;428;p6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30200" algn="l" rtl="0">
              <a:lnSpc>
                <a:spcPct val="150000"/>
              </a:lnSpc>
              <a:spcBef>
                <a:spcPts val="800"/>
              </a:spcBef>
              <a:spcAft>
                <a:spcPts val="0"/>
              </a:spcAft>
              <a:buSzPts val="1600"/>
              <a:buChar char="●"/>
            </a:pPr>
            <a:r>
              <a:rPr lang="en" sz="1600"/>
              <a:t>All gift cards must be in compliance with the University’s </a:t>
            </a:r>
            <a:r>
              <a:rPr lang="en" sz="1600" u="sng">
                <a:solidFill>
                  <a:srgbClr val="0000FF"/>
                </a:solidFill>
                <a:hlinkClick r:id="rId3">
                  <a:extLst>
                    <a:ext uri="{A12FA001-AC4F-418D-AE19-62706E023703}">
                      <ahyp:hlinkClr xmlns:ahyp="http://schemas.microsoft.com/office/drawing/2018/hyperlinkcolor" val="tx"/>
                    </a:ext>
                  </a:extLst>
                </a:hlinkClick>
              </a:rPr>
              <a:t>Gift Card Policy</a:t>
            </a:r>
            <a:r>
              <a:rPr lang="en" sz="1600">
                <a:solidFill>
                  <a:srgbClr val="0000FF"/>
                </a:solidFill>
              </a:rPr>
              <a:t> </a:t>
            </a:r>
            <a:endParaRPr sz="1600">
              <a:solidFill>
                <a:srgbClr val="0000FF"/>
              </a:solidFill>
            </a:endParaRPr>
          </a:p>
          <a:p>
            <a:pPr marL="914400" lvl="1" indent="-330200" algn="l" rtl="0">
              <a:lnSpc>
                <a:spcPct val="150000"/>
              </a:lnSpc>
              <a:spcBef>
                <a:spcPts val="0"/>
              </a:spcBef>
              <a:spcAft>
                <a:spcPts val="0"/>
              </a:spcAft>
              <a:buSzPts val="1600"/>
              <a:buChar char="○"/>
            </a:pPr>
            <a:r>
              <a:rPr lang="en" sz="1600"/>
              <a:t>Gift card purchases must go through Clincard – for research participants &amp; all other purposes </a:t>
            </a:r>
            <a:endParaRPr sz="1600"/>
          </a:p>
          <a:p>
            <a:pPr marL="457200" lvl="0" indent="-330200" algn="l" rtl="0">
              <a:lnSpc>
                <a:spcPct val="150000"/>
              </a:lnSpc>
              <a:spcBef>
                <a:spcPts val="0"/>
              </a:spcBef>
              <a:spcAft>
                <a:spcPts val="0"/>
              </a:spcAft>
              <a:buSzPts val="1600"/>
              <a:buChar char="●"/>
            </a:pPr>
            <a:r>
              <a:rPr lang="en" sz="1600" u="sng">
                <a:solidFill>
                  <a:srgbClr val="0000FF"/>
                </a:solidFill>
                <a:hlinkClick r:id="rId4">
                  <a:extLst>
                    <a:ext uri="{A12FA001-AC4F-418D-AE19-62706E023703}">
                      <ahyp:hlinkClr xmlns:ahyp="http://schemas.microsoft.com/office/drawing/2018/hyperlinkcolor" val="tx"/>
                    </a:ext>
                  </a:extLst>
                </a:hlinkClick>
              </a:rPr>
              <a:t>Gift Card Request Form</a:t>
            </a:r>
            <a:r>
              <a:rPr lang="en" sz="1600" u="sng">
                <a:solidFill>
                  <a:schemeClr val="hlink"/>
                </a:solidFill>
                <a:hlinkClick r:id="rId4"/>
              </a:rPr>
              <a:t> </a:t>
            </a:r>
            <a:r>
              <a:rPr lang="en" sz="1600"/>
              <a:t>needs to be sent to </a:t>
            </a:r>
            <a:r>
              <a:rPr lang="en" sz="1600" u="sng">
                <a:solidFill>
                  <a:srgbClr val="0000FF"/>
                </a:solidFill>
                <a:hlinkClick r:id="rId5">
                  <a:extLst>
                    <a:ext uri="{A12FA001-AC4F-418D-AE19-62706E023703}">
                      <ahyp:hlinkClr xmlns:ahyp="http://schemas.microsoft.com/office/drawing/2018/hyperlinkcolor" val="tx"/>
                    </a:ext>
                  </a:extLst>
                </a:hlinkClick>
              </a:rPr>
              <a:t>giftcards@rowan.edu</a:t>
            </a:r>
            <a:r>
              <a:rPr lang="en" sz="1600"/>
              <a:t> for any requests </a:t>
            </a:r>
            <a:endParaRPr sz="1600"/>
          </a:p>
          <a:p>
            <a:pPr marL="914400" lvl="1" indent="-330200" algn="l" rtl="0">
              <a:lnSpc>
                <a:spcPct val="150000"/>
              </a:lnSpc>
              <a:spcBef>
                <a:spcPts val="0"/>
              </a:spcBef>
              <a:spcAft>
                <a:spcPts val="0"/>
              </a:spcAft>
              <a:buSzPts val="1600"/>
              <a:buChar char="○"/>
            </a:pPr>
            <a:r>
              <a:rPr lang="en" sz="1600"/>
              <a:t>Unless specified by the Grant, account code 7000 (supplies) should be utilized </a:t>
            </a:r>
            <a:endParaRPr sz="1600"/>
          </a:p>
          <a:p>
            <a:pPr marL="914400" lvl="1" indent="-330200" algn="l" rtl="0">
              <a:lnSpc>
                <a:spcPct val="150000"/>
              </a:lnSpc>
              <a:spcBef>
                <a:spcPts val="0"/>
              </a:spcBef>
              <a:spcAft>
                <a:spcPts val="0"/>
              </a:spcAft>
              <a:buSzPts val="1600"/>
              <a:buChar char="○"/>
            </a:pPr>
            <a:r>
              <a:rPr lang="en" sz="1600"/>
              <a:t>New request form is needed for an increase in gift cards or funds </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0"/>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434" name="Google Shape;434;p70"/>
          <p:cNvSpPr txBox="1">
            <a:spLocks noGrp="1"/>
          </p:cNvSpPr>
          <p:nvPr>
            <p:ph type="body" idx="1"/>
          </p:nvPr>
        </p:nvSpPr>
        <p:spPr>
          <a:xfrm>
            <a:off x="207300" y="113735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C2106"/>
                </a:solidFill>
              </a:rPr>
              <a:t>AP Director - Joselyn Peoples ext. 4335 or email </a:t>
            </a:r>
            <a:r>
              <a:rPr lang="en" sz="1200" u="sng">
                <a:solidFill>
                  <a:srgbClr val="0000FF"/>
                </a:solidFill>
                <a:hlinkClick r:id="rId3">
                  <a:extLst>
                    <a:ext uri="{A12FA001-AC4F-418D-AE19-62706E023703}">
                      <ahyp:hlinkClr xmlns:ahyp="http://schemas.microsoft.com/office/drawing/2018/hyperlinkcolor" val="tx"/>
                    </a:ext>
                  </a:extLst>
                </a:hlinkClick>
              </a:rPr>
              <a:t>peoplesj@rowan.edu</a:t>
            </a:r>
            <a:r>
              <a:rPr lang="en" sz="1200">
                <a:solidFill>
                  <a:srgbClr val="0000FF"/>
                </a:solidFill>
              </a:rPr>
              <a:t> </a:t>
            </a:r>
            <a:endParaRPr sz="1200">
              <a:solidFill>
                <a:srgbClr val="0000FF"/>
              </a:solidFill>
            </a:endParaRPr>
          </a:p>
          <a:p>
            <a:pPr marL="342900" lvl="0" indent="-241300" algn="l" rtl="0">
              <a:lnSpc>
                <a:spcPct val="150000"/>
              </a:lnSpc>
              <a:spcBef>
                <a:spcPts val="0"/>
              </a:spcBef>
              <a:spcAft>
                <a:spcPts val="0"/>
              </a:spcAft>
              <a:buClr>
                <a:srgbClr val="4C2106"/>
              </a:buClr>
              <a:buSzPts val="1200"/>
              <a:buChar char="●"/>
            </a:pPr>
            <a:r>
              <a:rPr lang="en" sz="1200">
                <a:solidFill>
                  <a:srgbClr val="4C2106"/>
                </a:solidFill>
              </a:rPr>
              <a:t>AP Supervisor - Stacey Bucci ext. 4117 or email </a:t>
            </a:r>
            <a:r>
              <a:rPr lang="en" sz="1200" u="sng">
                <a:solidFill>
                  <a:srgbClr val="0000FF"/>
                </a:solidFill>
                <a:hlinkClick r:id="rId4">
                  <a:extLst>
                    <a:ext uri="{A12FA001-AC4F-418D-AE19-62706E023703}">
                      <ahyp:hlinkClr xmlns:ahyp="http://schemas.microsoft.com/office/drawing/2018/hyperlinkcolor" val="tx"/>
                    </a:ext>
                  </a:extLst>
                </a:hlinkClick>
              </a:rPr>
              <a:t>buccis@rowan.edu</a:t>
            </a:r>
            <a:r>
              <a:rPr lang="en" sz="1200">
                <a:solidFill>
                  <a:srgbClr val="0000FF"/>
                </a:solidFill>
              </a:rPr>
              <a:t> </a:t>
            </a:r>
            <a:endParaRPr sz="1200">
              <a:solidFill>
                <a:srgbClr val="0000FF"/>
              </a:solidFill>
            </a:endParaRPr>
          </a:p>
          <a:p>
            <a:pPr marL="342900" lvl="0" indent="-241300" algn="l" rtl="0">
              <a:lnSpc>
                <a:spcPct val="150000"/>
              </a:lnSpc>
              <a:spcBef>
                <a:spcPts val="0"/>
              </a:spcBef>
              <a:spcAft>
                <a:spcPts val="0"/>
              </a:spcAft>
              <a:buClr>
                <a:srgbClr val="4C2106"/>
              </a:buClr>
              <a:buSzPts val="1200"/>
              <a:buChar char="●"/>
            </a:pPr>
            <a:r>
              <a:rPr lang="en" sz="1200">
                <a:solidFill>
                  <a:srgbClr val="4C2106"/>
                </a:solidFill>
              </a:rPr>
              <a:t>Full </a:t>
            </a:r>
            <a:r>
              <a:rPr lang="en" sz="1200" u="sng">
                <a:solidFill>
                  <a:srgbClr val="0000FF"/>
                </a:solidFill>
                <a:hlinkClick r:id="rId5">
                  <a:extLst>
                    <a:ext uri="{A12FA001-AC4F-418D-AE19-62706E023703}">
                      <ahyp:hlinkClr xmlns:ahyp="http://schemas.microsoft.com/office/drawing/2018/hyperlinkcolor" val="tx"/>
                    </a:ext>
                  </a:extLst>
                </a:hlinkClick>
              </a:rPr>
              <a:t>AP Team</a:t>
            </a:r>
            <a:r>
              <a:rPr lang="en" sz="1200">
                <a:solidFill>
                  <a:srgbClr val="0000FF"/>
                </a:solidFill>
              </a:rPr>
              <a:t> </a:t>
            </a:r>
            <a:r>
              <a:rPr lang="en" sz="1200">
                <a:solidFill>
                  <a:srgbClr val="4C2106"/>
                </a:solidFill>
              </a:rPr>
              <a:t>Contact List </a:t>
            </a:r>
            <a:endParaRPr sz="1200">
              <a:solidFill>
                <a:srgbClr val="4C2106"/>
              </a:solidFill>
            </a:endParaRPr>
          </a:p>
          <a:p>
            <a:pPr marL="342900" lvl="0" indent="-241300" algn="l" rtl="0">
              <a:lnSpc>
                <a:spcPct val="150000"/>
              </a:lnSpc>
              <a:spcBef>
                <a:spcPts val="0"/>
              </a:spcBef>
              <a:spcAft>
                <a:spcPts val="0"/>
              </a:spcAft>
              <a:buClr>
                <a:srgbClr val="4C2106"/>
              </a:buClr>
              <a:buSzPts val="1200"/>
              <a:buChar char="●"/>
            </a:pPr>
            <a:r>
              <a:rPr lang="en" sz="1200">
                <a:solidFill>
                  <a:srgbClr val="4C2106"/>
                </a:solidFill>
              </a:rPr>
              <a:t>For Invoices, Non-POs, Wire Transfers, Voids &amp; Reissue Questions - email </a:t>
            </a:r>
            <a:r>
              <a:rPr lang="en" sz="1200" u="sng">
                <a:solidFill>
                  <a:srgbClr val="0000FF"/>
                </a:solidFill>
                <a:hlinkClick r:id="rId6">
                  <a:extLst>
                    <a:ext uri="{A12FA001-AC4F-418D-AE19-62706E023703}">
                      <ahyp:hlinkClr xmlns:ahyp="http://schemas.microsoft.com/office/drawing/2018/hyperlinkcolor" val="tx"/>
                    </a:ext>
                  </a:extLst>
                </a:hlinkClick>
              </a:rPr>
              <a:t>invoices@rowan.edu</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7">
                  <a:extLst>
                    <a:ext uri="{A12FA001-AC4F-418D-AE19-62706E023703}">
                      <ahyp:hlinkClr xmlns:ahyp="http://schemas.microsoft.com/office/drawing/2018/hyperlinkcolor" val="tx"/>
                    </a:ext>
                  </a:extLst>
                </a:hlinkClick>
              </a:rPr>
              <a:t>Invoice Payments</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7">
                  <a:extLst>
                    <a:ext uri="{A12FA001-AC4F-418D-AE19-62706E023703}">
                      <ahyp:hlinkClr xmlns:ahyp="http://schemas.microsoft.com/office/drawing/2018/hyperlinkcolor" val="tx"/>
                    </a:ext>
                  </a:extLst>
                </a:hlinkClick>
              </a:rPr>
              <a:t>Non-PO Payment Requests</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8">
                  <a:extLst>
                    <a:ext uri="{A12FA001-AC4F-418D-AE19-62706E023703}">
                      <ahyp:hlinkClr xmlns:ahyp="http://schemas.microsoft.com/office/drawing/2018/hyperlinkcolor" val="tx"/>
                    </a:ext>
                  </a:extLst>
                </a:hlinkClick>
              </a:rPr>
              <a:t>AP Forms </a:t>
            </a:r>
            <a:r>
              <a:rPr lang="en" sz="1200">
                <a:solidFill>
                  <a:srgbClr val="0000FF"/>
                </a:solidFill>
              </a:rPr>
              <a:t> </a:t>
            </a:r>
            <a:r>
              <a:rPr lang="en" sz="1200"/>
              <a:t>- Wire Transfer, Voids &amp; Reissue, Entertainment Form, Sales Tax Exempt Letters, etc.  </a:t>
            </a:r>
            <a:endParaRPr sz="1200"/>
          </a:p>
          <a:p>
            <a:pPr marL="342900" lvl="0" indent="-241300" algn="l" rtl="0">
              <a:lnSpc>
                <a:spcPct val="150000"/>
              </a:lnSpc>
              <a:spcBef>
                <a:spcPts val="0"/>
              </a:spcBef>
              <a:spcAft>
                <a:spcPts val="0"/>
              </a:spcAft>
              <a:buClr>
                <a:srgbClr val="4C2106"/>
              </a:buClr>
              <a:buSzPts val="1200"/>
              <a:buChar char="●"/>
            </a:pPr>
            <a:r>
              <a:rPr lang="en" sz="1200">
                <a:solidFill>
                  <a:srgbClr val="4C2106"/>
                </a:solidFill>
              </a:rPr>
              <a:t>For Travel Related Questions - email </a:t>
            </a:r>
            <a:r>
              <a:rPr lang="en" sz="1200" u="sng">
                <a:solidFill>
                  <a:srgbClr val="0000FF"/>
                </a:solidFill>
                <a:hlinkClick r:id="rId9">
                  <a:extLst>
                    <a:ext uri="{A12FA001-AC4F-418D-AE19-62706E023703}">
                      <ahyp:hlinkClr xmlns:ahyp="http://schemas.microsoft.com/office/drawing/2018/hyperlinkcolor" val="tx"/>
                    </a:ext>
                  </a:extLst>
                </a:hlinkClick>
              </a:rPr>
              <a:t>asktravel@rowan.edu</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10">
                  <a:extLst>
                    <a:ext uri="{A12FA001-AC4F-418D-AE19-62706E023703}">
                      <ahyp:hlinkClr xmlns:ahyp="http://schemas.microsoft.com/office/drawing/2018/hyperlinkcolor" val="tx"/>
                    </a:ext>
                  </a:extLst>
                </a:hlinkClick>
              </a:rPr>
              <a:t>Travel</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11">
                  <a:extLst>
                    <a:ext uri="{A12FA001-AC4F-418D-AE19-62706E023703}">
                      <ahyp:hlinkClr xmlns:ahyp="http://schemas.microsoft.com/office/drawing/2018/hyperlinkcolor" val="tx"/>
                    </a:ext>
                  </a:extLst>
                </a:hlinkClick>
              </a:rPr>
              <a:t>Travel Policy</a:t>
            </a:r>
            <a:r>
              <a:rPr lang="en" sz="1200">
                <a:solidFill>
                  <a:srgbClr val="0000FF"/>
                </a:solidFill>
              </a:rPr>
              <a:t> </a:t>
            </a:r>
            <a:endParaRPr sz="1200">
              <a:solidFill>
                <a:srgbClr val="0000FF"/>
              </a:solidFill>
            </a:endParaRPr>
          </a:p>
          <a:p>
            <a:pPr marL="342900" lvl="0" indent="-241300" algn="l" rtl="0">
              <a:lnSpc>
                <a:spcPct val="150000"/>
              </a:lnSpc>
              <a:spcBef>
                <a:spcPts val="0"/>
              </a:spcBef>
              <a:spcAft>
                <a:spcPts val="0"/>
              </a:spcAft>
              <a:buClr>
                <a:srgbClr val="4C2106"/>
              </a:buClr>
              <a:buSzPts val="1200"/>
              <a:buChar char="●"/>
            </a:pPr>
            <a:r>
              <a:rPr lang="en" sz="1200">
                <a:solidFill>
                  <a:srgbClr val="4C2106"/>
                </a:solidFill>
              </a:rPr>
              <a:t>For Gift Card Related Questions - email </a:t>
            </a:r>
            <a:r>
              <a:rPr lang="en" sz="1200" u="sng">
                <a:solidFill>
                  <a:srgbClr val="0000FF"/>
                </a:solidFill>
                <a:hlinkClick r:id="rId12">
                  <a:extLst>
                    <a:ext uri="{A12FA001-AC4F-418D-AE19-62706E023703}">
                      <ahyp:hlinkClr xmlns:ahyp="http://schemas.microsoft.com/office/drawing/2018/hyperlinkcolor" val="tx"/>
                    </a:ext>
                  </a:extLst>
                </a:hlinkClick>
              </a:rPr>
              <a:t>giftcards@rowan.edu</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13">
                  <a:extLst>
                    <a:ext uri="{A12FA001-AC4F-418D-AE19-62706E023703}">
                      <ahyp:hlinkClr xmlns:ahyp="http://schemas.microsoft.com/office/drawing/2018/hyperlinkcolor" val="tx"/>
                    </a:ext>
                  </a:extLst>
                </a:hlinkClick>
              </a:rPr>
              <a:t>Gift Cards</a:t>
            </a:r>
            <a:r>
              <a:rPr lang="en" sz="1200">
                <a:solidFill>
                  <a:srgbClr val="0000FF"/>
                </a:solidFill>
              </a:rPr>
              <a:t> </a:t>
            </a:r>
            <a:endParaRPr sz="1200">
              <a:solidFill>
                <a:srgbClr val="0000FF"/>
              </a:solidFill>
            </a:endParaRPr>
          </a:p>
          <a:p>
            <a:pPr marL="685800" lvl="1" indent="-241300" algn="l" rtl="0">
              <a:lnSpc>
                <a:spcPct val="150000"/>
              </a:lnSpc>
              <a:spcBef>
                <a:spcPts val="0"/>
              </a:spcBef>
              <a:spcAft>
                <a:spcPts val="0"/>
              </a:spcAft>
              <a:buSzPts val="1200"/>
              <a:buChar char="○"/>
            </a:pPr>
            <a:r>
              <a:rPr lang="en" sz="1200" u="sng">
                <a:solidFill>
                  <a:srgbClr val="0000FF"/>
                </a:solidFill>
                <a:hlinkClick r:id="rId14">
                  <a:extLst>
                    <a:ext uri="{A12FA001-AC4F-418D-AE19-62706E023703}">
                      <ahyp:hlinkClr xmlns:ahyp="http://schemas.microsoft.com/office/drawing/2018/hyperlinkcolor" val="tx"/>
                    </a:ext>
                  </a:extLst>
                </a:hlinkClick>
              </a:rPr>
              <a:t>Gift Card Policy</a:t>
            </a:r>
            <a:r>
              <a:rPr lang="en" sz="1200" u="sng">
                <a:solidFill>
                  <a:srgbClr val="0000FF"/>
                </a:solidFill>
              </a:rPr>
              <a:t> </a:t>
            </a:r>
            <a:endParaRPr sz="1200" u="sng">
              <a:solidFill>
                <a:srgbClr val="0000FF"/>
              </a:solidFill>
            </a:endParaRPr>
          </a:p>
          <a:p>
            <a:pPr marL="342900" lvl="0" indent="-241300" algn="l" rtl="0">
              <a:lnSpc>
                <a:spcPct val="150000"/>
              </a:lnSpc>
              <a:spcBef>
                <a:spcPts val="0"/>
              </a:spcBef>
              <a:spcAft>
                <a:spcPts val="0"/>
              </a:spcAft>
              <a:buSzPts val="1200"/>
              <a:buChar char="●"/>
            </a:pPr>
            <a:r>
              <a:rPr lang="en" sz="1200"/>
              <a:t>For Direct Deposit Questions - email </a:t>
            </a:r>
            <a:r>
              <a:rPr lang="en" sz="1200" u="sng">
                <a:solidFill>
                  <a:srgbClr val="0000FF"/>
                </a:solidFill>
                <a:hlinkClick r:id="rId15">
                  <a:extLst>
                    <a:ext uri="{A12FA001-AC4F-418D-AE19-62706E023703}">
                      <ahyp:hlinkClr xmlns:ahyp="http://schemas.microsoft.com/office/drawing/2018/hyperlinkcolor" val="tx"/>
                    </a:ext>
                  </a:extLst>
                </a:hlinkClick>
              </a:rPr>
              <a:t>directdeposit@rowan.edu</a:t>
            </a:r>
            <a:r>
              <a:rPr lang="en" sz="1200"/>
              <a:t> </a:t>
            </a:r>
            <a:endParaRPr sz="1200"/>
          </a:p>
          <a:p>
            <a:pPr marL="685800" lvl="0" indent="0" algn="l" rtl="0">
              <a:lnSpc>
                <a:spcPct val="20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1"/>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Accounting Services </a:t>
            </a:r>
            <a:endParaRPr/>
          </a:p>
        </p:txBody>
      </p:sp>
      <p:sp>
        <p:nvSpPr>
          <p:cNvPr id="441" name="Google Shape;441;p71"/>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Accounting Services</a:t>
            </a:r>
            <a:endParaRPr/>
          </a:p>
        </p:txBody>
      </p:sp>
      <p:sp>
        <p:nvSpPr>
          <p:cNvPr id="447" name="Google Shape;447;p72"/>
          <p:cNvSpPr txBox="1">
            <a:spLocks noGrp="1"/>
          </p:cNvSpPr>
          <p:nvPr>
            <p:ph type="body" idx="1"/>
          </p:nvPr>
        </p:nvSpPr>
        <p:spPr>
          <a:xfrm>
            <a:off x="325566" y="1057350"/>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sz="1800" b="1" i="1" u="sng"/>
              <a:t>What We Do</a:t>
            </a:r>
            <a:endParaRPr sz="600" b="1" i="1" u="sng"/>
          </a:p>
          <a:p>
            <a:pPr marL="457200" lvl="0" indent="-330200" algn="l" rtl="0">
              <a:lnSpc>
                <a:spcPct val="150000"/>
              </a:lnSpc>
              <a:spcBef>
                <a:spcPts val="700"/>
              </a:spcBef>
              <a:spcAft>
                <a:spcPts val="0"/>
              </a:spcAft>
              <a:buSzPts val="1600"/>
              <a:buChar char="●"/>
            </a:pPr>
            <a:r>
              <a:rPr lang="en" sz="1600"/>
              <a:t>Post non-student A/R, cash receipts</a:t>
            </a:r>
            <a:endParaRPr sz="1600"/>
          </a:p>
          <a:p>
            <a:pPr marL="457200" lvl="0" indent="-330200" algn="l" rtl="0">
              <a:lnSpc>
                <a:spcPct val="150000"/>
              </a:lnSpc>
              <a:spcBef>
                <a:spcPts val="0"/>
              </a:spcBef>
              <a:spcAft>
                <a:spcPts val="0"/>
              </a:spcAft>
              <a:buSzPts val="1600"/>
              <a:buChar char="●"/>
            </a:pPr>
            <a:r>
              <a:rPr lang="en" sz="1600">
                <a:solidFill>
                  <a:srgbClr val="7F5111"/>
                </a:solidFill>
              </a:rPr>
              <a:t>P</a:t>
            </a:r>
            <a:r>
              <a:rPr lang="en" sz="1600"/>
              <a:t>ost transfers and corrections to Banner (and other journal entries)</a:t>
            </a:r>
            <a:endParaRPr sz="1600"/>
          </a:p>
          <a:p>
            <a:pPr marL="457200" lvl="0" indent="-330200" algn="l" rtl="0">
              <a:lnSpc>
                <a:spcPct val="150000"/>
              </a:lnSpc>
              <a:spcBef>
                <a:spcPts val="0"/>
              </a:spcBef>
              <a:spcAft>
                <a:spcPts val="0"/>
              </a:spcAft>
              <a:buSzPts val="1600"/>
              <a:buChar char="●"/>
            </a:pPr>
            <a:r>
              <a:rPr lang="en" sz="1600"/>
              <a:t>Facilitate FY end process and reporting</a:t>
            </a:r>
            <a:endParaRPr sz="1600"/>
          </a:p>
          <a:p>
            <a:pPr marL="457200" lvl="0" indent="-330200" algn="l" rtl="0">
              <a:lnSpc>
                <a:spcPct val="150000"/>
              </a:lnSpc>
              <a:spcBef>
                <a:spcPts val="0"/>
              </a:spcBef>
              <a:spcAft>
                <a:spcPts val="0"/>
              </a:spcAft>
              <a:buSzPts val="1600"/>
              <a:buChar char="●"/>
            </a:pPr>
            <a:r>
              <a:rPr lang="en" sz="1600"/>
              <a:t>Work with external and internal auditors, maintain audit compliance.</a:t>
            </a:r>
            <a:endParaRPr sz="1600"/>
          </a:p>
          <a:p>
            <a:pPr marL="457200" lvl="0" indent="-330200" algn="l" rtl="0">
              <a:lnSpc>
                <a:spcPct val="150000"/>
              </a:lnSpc>
              <a:spcBef>
                <a:spcPts val="0"/>
              </a:spcBef>
              <a:spcAft>
                <a:spcPts val="0"/>
              </a:spcAft>
              <a:buSzPts val="1600"/>
              <a:buChar char="●"/>
            </a:pPr>
            <a:r>
              <a:rPr lang="en" sz="1600"/>
              <a:t>Compile information for Rowan and other entity’s Financial Statements and Tax reporting.</a:t>
            </a:r>
            <a:endParaRPr sz="1600"/>
          </a:p>
          <a:p>
            <a:pPr marL="457200" lvl="0" indent="-330200" algn="l" rtl="0">
              <a:lnSpc>
                <a:spcPct val="150000"/>
              </a:lnSpc>
              <a:spcBef>
                <a:spcPts val="0"/>
              </a:spcBef>
              <a:spcAft>
                <a:spcPts val="0"/>
              </a:spcAft>
              <a:buSzPts val="1600"/>
              <a:buChar char="●"/>
            </a:pPr>
            <a:r>
              <a:rPr lang="en" sz="1600"/>
              <a:t>Oversee Inventory process and Capital Projects</a:t>
            </a:r>
            <a:endParaRPr sz="1600"/>
          </a:p>
          <a:p>
            <a:pPr marL="457200" lvl="0" indent="-330200" algn="l" rtl="0">
              <a:lnSpc>
                <a:spcPct val="150000"/>
              </a:lnSpc>
              <a:spcBef>
                <a:spcPts val="0"/>
              </a:spcBef>
              <a:spcAft>
                <a:spcPts val="0"/>
              </a:spcAft>
              <a:buSzPts val="1600"/>
              <a:buChar char="●"/>
            </a:pPr>
            <a:r>
              <a:rPr lang="en" sz="1600"/>
              <a:t>Help with any questions</a:t>
            </a:r>
            <a:endParaRPr sz="1600"/>
          </a:p>
          <a:p>
            <a:pPr marL="0" lvl="0" indent="0" algn="l" rtl="0">
              <a:spcBef>
                <a:spcPts val="800"/>
              </a:spcBef>
              <a:spcAft>
                <a:spcPts val="0"/>
              </a:spcAft>
              <a:buNone/>
            </a:pPr>
            <a:endParaRPr sz="1800" b="1" i="1" u="sng"/>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Accounting Services</a:t>
            </a:r>
            <a:endParaRPr/>
          </a:p>
        </p:txBody>
      </p:sp>
      <p:sp>
        <p:nvSpPr>
          <p:cNvPr id="453" name="Google Shape;453;p73"/>
          <p:cNvSpPr txBox="1">
            <a:spLocks noGrp="1"/>
          </p:cNvSpPr>
          <p:nvPr>
            <p:ph type="body" idx="1"/>
          </p:nvPr>
        </p:nvSpPr>
        <p:spPr>
          <a:xfrm>
            <a:off x="352241" y="1035400"/>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sz="1800" b="1" i="1" u="sng"/>
              <a:t>What We Don’t Do</a:t>
            </a:r>
            <a:endParaRPr sz="1800"/>
          </a:p>
          <a:p>
            <a:pPr marL="457200" lvl="0" indent="-342900" algn="l" rtl="0">
              <a:lnSpc>
                <a:spcPct val="115000"/>
              </a:lnSpc>
              <a:spcBef>
                <a:spcPts val="700"/>
              </a:spcBef>
              <a:spcAft>
                <a:spcPts val="0"/>
              </a:spcAft>
              <a:buSzPts val="1800"/>
              <a:buChar char="●"/>
            </a:pPr>
            <a:r>
              <a:rPr lang="en" sz="1800"/>
              <a:t>Determine office’s/dept.’s budgets (Budget)</a:t>
            </a:r>
            <a:endParaRPr sz="1800"/>
          </a:p>
          <a:p>
            <a:pPr marL="457200" lvl="0" indent="-342900" algn="l" rtl="0">
              <a:lnSpc>
                <a:spcPct val="115000"/>
              </a:lnSpc>
              <a:spcBef>
                <a:spcPts val="0"/>
              </a:spcBef>
              <a:spcAft>
                <a:spcPts val="0"/>
              </a:spcAft>
              <a:buSzPts val="1800"/>
              <a:buChar char="●"/>
            </a:pPr>
            <a:r>
              <a:rPr lang="en" sz="1800"/>
              <a:t>Pay:</a:t>
            </a:r>
            <a:endParaRPr sz="1800"/>
          </a:p>
          <a:p>
            <a:pPr marL="914400" lvl="1" indent="-342900" algn="l" rtl="0">
              <a:lnSpc>
                <a:spcPct val="115000"/>
              </a:lnSpc>
              <a:spcBef>
                <a:spcPts val="0"/>
              </a:spcBef>
              <a:spcAft>
                <a:spcPts val="0"/>
              </a:spcAft>
              <a:buSzPts val="1800"/>
              <a:buChar char="○"/>
            </a:pPr>
            <a:r>
              <a:rPr lang="en" sz="1800"/>
              <a:t>–Vendors/Invoices (A/P)</a:t>
            </a:r>
            <a:endParaRPr sz="1800"/>
          </a:p>
          <a:p>
            <a:pPr marL="914400" lvl="1" indent="-342900" algn="l" rtl="0">
              <a:lnSpc>
                <a:spcPct val="115000"/>
              </a:lnSpc>
              <a:spcBef>
                <a:spcPts val="0"/>
              </a:spcBef>
              <a:spcAft>
                <a:spcPts val="0"/>
              </a:spcAft>
              <a:buSzPts val="1800"/>
              <a:buChar char="○"/>
            </a:pPr>
            <a:r>
              <a:rPr lang="en" sz="1800"/>
              <a:t>–Student refunds (Bursar)</a:t>
            </a:r>
            <a:endParaRPr sz="1800"/>
          </a:p>
          <a:p>
            <a:pPr marL="914400" lvl="1" indent="-342900" algn="l" rtl="0">
              <a:lnSpc>
                <a:spcPct val="115000"/>
              </a:lnSpc>
              <a:spcBef>
                <a:spcPts val="0"/>
              </a:spcBef>
              <a:spcAft>
                <a:spcPts val="0"/>
              </a:spcAft>
              <a:buSzPts val="1800"/>
              <a:buChar char="○"/>
            </a:pPr>
            <a:r>
              <a:rPr lang="en" sz="1800"/>
              <a:t>–You (Payroll)</a:t>
            </a:r>
            <a:endParaRPr sz="1800"/>
          </a:p>
          <a:p>
            <a:pPr marL="457200" lvl="0" indent="-342900" algn="l" rtl="0">
              <a:lnSpc>
                <a:spcPct val="115000"/>
              </a:lnSpc>
              <a:spcBef>
                <a:spcPts val="0"/>
              </a:spcBef>
              <a:spcAft>
                <a:spcPts val="0"/>
              </a:spcAft>
              <a:buSzPts val="1800"/>
              <a:buChar char="●"/>
            </a:pPr>
            <a:r>
              <a:rPr lang="en" sz="1800"/>
              <a:t>Requisitions / Purchase Orders  (Purchasing)</a:t>
            </a:r>
            <a:endParaRPr sz="1800"/>
          </a:p>
          <a:p>
            <a:pPr marL="457200" lvl="0" indent="-342900" algn="l" rtl="0">
              <a:lnSpc>
                <a:spcPct val="115000"/>
              </a:lnSpc>
              <a:spcBef>
                <a:spcPts val="0"/>
              </a:spcBef>
              <a:spcAft>
                <a:spcPts val="0"/>
              </a:spcAft>
              <a:buSzPts val="1800"/>
              <a:buChar char="●"/>
            </a:pPr>
            <a:r>
              <a:rPr lang="en" sz="1800"/>
              <a:t>Maintain awarded Grant budgets (GCA/OSP)</a:t>
            </a:r>
            <a:endParaRPr sz="1800"/>
          </a:p>
          <a:p>
            <a:pPr marL="0" lvl="0" indent="0" algn="l" rtl="0">
              <a:spcBef>
                <a:spcPts val="800"/>
              </a:spcBef>
              <a:spcAft>
                <a:spcPts val="0"/>
              </a:spcAft>
              <a:buNone/>
            </a:pP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solidFill>
                  <a:srgbClr val="59280F"/>
                </a:solidFill>
              </a:rPr>
              <a:t>Accounting Services (AS)…</a:t>
            </a:r>
            <a:endParaRPr/>
          </a:p>
        </p:txBody>
      </p:sp>
      <p:sp>
        <p:nvSpPr>
          <p:cNvPr id="459" name="Google Shape;459;p74"/>
          <p:cNvSpPr txBox="1">
            <a:spLocks noGrp="1"/>
          </p:cNvSpPr>
          <p:nvPr>
            <p:ph type="body" idx="1"/>
          </p:nvPr>
        </p:nvSpPr>
        <p:spPr>
          <a:xfrm>
            <a:off x="374191" y="1079275"/>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sz="1800" b="1" i="1" u="sng"/>
              <a:t>Today’s Topics</a:t>
            </a:r>
            <a:r>
              <a:rPr lang="en" sz="1800"/>
              <a:t>:</a:t>
            </a:r>
            <a:endParaRPr/>
          </a:p>
          <a:p>
            <a:pPr marL="457200" lvl="0" indent="-330200" algn="l" rtl="0">
              <a:lnSpc>
                <a:spcPct val="150000"/>
              </a:lnSpc>
              <a:spcBef>
                <a:spcPts val="400"/>
              </a:spcBef>
              <a:spcAft>
                <a:spcPts val="0"/>
              </a:spcAft>
              <a:buSzPts val="1600"/>
              <a:buFont typeface="Source Sans Pro"/>
              <a:buChar char="●"/>
            </a:pPr>
            <a:r>
              <a:rPr lang="en" sz="1600"/>
              <a:t>Banner Finance Security Access (FinSecurity)</a:t>
            </a:r>
            <a:endParaRPr sz="1600">
              <a:solidFill>
                <a:srgbClr val="7F5111"/>
              </a:solidFill>
            </a:endParaRPr>
          </a:p>
          <a:p>
            <a:pPr marL="457200" lvl="0" indent="-330200" algn="l" rtl="0">
              <a:lnSpc>
                <a:spcPct val="150000"/>
              </a:lnSpc>
              <a:spcBef>
                <a:spcPts val="0"/>
              </a:spcBef>
              <a:spcAft>
                <a:spcPts val="0"/>
              </a:spcAft>
              <a:buSzPts val="1600"/>
              <a:buFont typeface="Source Sans Pro"/>
              <a:buChar char="●"/>
            </a:pPr>
            <a:r>
              <a:rPr lang="en" sz="1600"/>
              <a:t>Set up Approval Queues (Banner Approval Queues)</a:t>
            </a:r>
            <a:endParaRPr sz="1600"/>
          </a:p>
          <a:p>
            <a:pPr marL="457200" lvl="0" indent="-330200" algn="l" rtl="0">
              <a:lnSpc>
                <a:spcPct val="150000"/>
              </a:lnSpc>
              <a:spcBef>
                <a:spcPts val="0"/>
              </a:spcBef>
              <a:spcAft>
                <a:spcPts val="0"/>
              </a:spcAft>
              <a:buSzPts val="1600"/>
              <a:buFont typeface="Source Sans Pro"/>
              <a:buChar char="●"/>
            </a:pPr>
            <a:r>
              <a:rPr lang="en" sz="1600"/>
              <a:t>Fixed Asset Equipment Inventory &amp; recording Disposals</a:t>
            </a:r>
            <a:endParaRPr sz="1600"/>
          </a:p>
          <a:p>
            <a:pPr marL="457200" lvl="0" indent="-330200" algn="l" rtl="0">
              <a:lnSpc>
                <a:spcPct val="150000"/>
              </a:lnSpc>
              <a:spcBef>
                <a:spcPts val="0"/>
              </a:spcBef>
              <a:spcAft>
                <a:spcPts val="0"/>
              </a:spcAft>
              <a:buSzPts val="1600"/>
              <a:buFont typeface="Source Sans Pro"/>
              <a:buChar char="●"/>
            </a:pPr>
            <a:r>
              <a:rPr lang="en" sz="1600"/>
              <a:t>Departmental Charge Authorizations (DCAs)</a:t>
            </a:r>
            <a:endParaRPr sz="1600"/>
          </a:p>
          <a:p>
            <a:pPr marL="457200" lvl="0" indent="-330200" algn="l" rtl="0">
              <a:lnSpc>
                <a:spcPct val="150000"/>
              </a:lnSpc>
              <a:spcBef>
                <a:spcPts val="0"/>
              </a:spcBef>
              <a:spcAft>
                <a:spcPts val="0"/>
              </a:spcAft>
              <a:buSzPts val="1600"/>
              <a:buFont typeface="Source Sans Pro"/>
              <a:buChar char="●"/>
            </a:pPr>
            <a:r>
              <a:rPr lang="en" sz="1600"/>
              <a:t>Fiscal Year End &amp; Banner Finance Fiscal Year End Update (Roll)</a:t>
            </a:r>
            <a:endParaRPr sz="1600"/>
          </a:p>
          <a:p>
            <a:pPr marL="457200" marR="0" lvl="0" indent="-330200" algn="l" rtl="0">
              <a:lnSpc>
                <a:spcPct val="150000"/>
              </a:lnSpc>
              <a:spcBef>
                <a:spcPts val="0"/>
              </a:spcBef>
              <a:spcAft>
                <a:spcPts val="0"/>
              </a:spcAft>
              <a:buSzPts val="1600"/>
              <a:buFont typeface="Source Sans Pro"/>
              <a:buChar char="●"/>
            </a:pPr>
            <a:r>
              <a:rPr lang="en" sz="1600"/>
              <a:t>Compile Annual Financial Statements for all entities (RU, RUF, SJTP, SGA, &amp; RGI)</a:t>
            </a:r>
            <a:endParaRPr sz="1600"/>
          </a:p>
          <a:p>
            <a:pPr marL="914400" marR="0" lvl="1" indent="-330200" algn="l" rtl="0">
              <a:lnSpc>
                <a:spcPct val="150000"/>
              </a:lnSpc>
              <a:spcBef>
                <a:spcPts val="0"/>
              </a:spcBef>
              <a:spcAft>
                <a:spcPts val="0"/>
              </a:spcAft>
              <a:buSzPts val="1600"/>
              <a:buFont typeface="Source Sans Pro"/>
              <a:buChar char="○"/>
            </a:pPr>
            <a:r>
              <a:rPr lang="en" sz="1600"/>
              <a:t>Work with external &amp; internal auditors; ensuring audit compliance &amp; reporting</a:t>
            </a:r>
            <a:endParaRPr sz="1600"/>
          </a:p>
          <a:p>
            <a:pPr marL="457200" marR="0" lvl="0" indent="-330200" algn="l" rtl="0">
              <a:lnSpc>
                <a:spcPct val="150000"/>
              </a:lnSpc>
              <a:spcBef>
                <a:spcPts val="0"/>
              </a:spcBef>
              <a:spcAft>
                <a:spcPts val="0"/>
              </a:spcAft>
              <a:buSzPts val="1600"/>
              <a:buFont typeface="Source Sans Pro"/>
              <a:buChar char="●"/>
            </a:pPr>
            <a:r>
              <a:rPr lang="en" sz="1600"/>
              <a:t>Financial &amp; Compliance Reporting (excluding external grant reporting)</a:t>
            </a:r>
            <a:endParaRPr sz="1600"/>
          </a:p>
          <a:p>
            <a:pPr marL="914400" marR="0" lvl="1" indent="-330200" algn="l" rtl="0">
              <a:lnSpc>
                <a:spcPct val="150000"/>
              </a:lnSpc>
              <a:spcBef>
                <a:spcPts val="0"/>
              </a:spcBef>
              <a:spcAft>
                <a:spcPts val="0"/>
              </a:spcAft>
              <a:buSzPts val="1600"/>
              <a:buFont typeface="Source Sans Pro"/>
              <a:buChar char="○"/>
            </a:pPr>
            <a:r>
              <a:rPr lang="en" sz="1600"/>
              <a:t>Facilitating ad hoc, monthly, quarterly &amp; annual reporting</a:t>
            </a:r>
            <a:endParaRPr sz="1600"/>
          </a:p>
          <a:p>
            <a:pPr marL="0" lvl="0" indent="0" algn="l" rtl="0">
              <a:spcBef>
                <a:spcPts val="800"/>
              </a:spcBef>
              <a:spcAft>
                <a:spcPts val="0"/>
              </a:spcAft>
              <a:buNone/>
            </a:pPr>
            <a:endParaRPr/>
          </a:p>
        </p:txBody>
      </p:sp>
      <p:pic>
        <p:nvPicPr>
          <p:cNvPr id="460" name="Google Shape;460;p74"/>
          <p:cNvPicPr preferRelativeResize="0"/>
          <p:nvPr/>
        </p:nvPicPr>
        <p:blipFill>
          <a:blip r:embed="rId3">
            <a:alphaModFix/>
          </a:blip>
          <a:stretch>
            <a:fillRect/>
          </a:stretch>
        </p:blipFill>
        <p:spPr>
          <a:xfrm>
            <a:off x="7022100" y="91100"/>
            <a:ext cx="1663725" cy="185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Self Service Banner 9	</a:t>
            </a:r>
            <a:endParaRPr sz="3000"/>
          </a:p>
        </p:txBody>
      </p:sp>
      <p:sp>
        <p:nvSpPr>
          <p:cNvPr id="174" name="Google Shape;174;p30"/>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0" algn="l" rtl="0">
              <a:lnSpc>
                <a:spcPct val="150000"/>
              </a:lnSpc>
              <a:spcBef>
                <a:spcPts val="800"/>
              </a:spcBef>
              <a:spcAft>
                <a:spcPts val="0"/>
              </a:spcAft>
              <a:buNone/>
            </a:pPr>
            <a:endParaRPr sz="1800"/>
          </a:p>
          <a:p>
            <a:pPr marL="457200" lvl="0" indent="-342900" algn="l" rtl="0">
              <a:lnSpc>
                <a:spcPct val="150000"/>
              </a:lnSpc>
              <a:spcBef>
                <a:spcPts val="800"/>
              </a:spcBef>
              <a:spcAft>
                <a:spcPts val="0"/>
              </a:spcAft>
              <a:buSzPts val="1800"/>
              <a:buChar char="●"/>
            </a:pPr>
            <a:r>
              <a:rPr lang="en" sz="1800"/>
              <a:t>Self Service Banner 9 Finance Dashboard instruction links that contain videos and knowledge based articles</a:t>
            </a:r>
            <a:endParaRPr sz="1800"/>
          </a:p>
          <a:p>
            <a:pPr marL="914400" lvl="1" indent="-342900" algn="l" rtl="0">
              <a:lnSpc>
                <a:spcPct val="150000"/>
              </a:lnSpc>
              <a:spcBef>
                <a:spcPts val="0"/>
              </a:spcBef>
              <a:spcAft>
                <a:spcPts val="0"/>
              </a:spcAft>
              <a:buSzPts val="1800"/>
              <a:buChar char="○"/>
            </a:pPr>
            <a:r>
              <a:rPr lang="en" sz="1800" u="sng">
                <a:solidFill>
                  <a:schemeClr val="hlink"/>
                </a:solidFill>
                <a:hlinkClick r:id="rId3"/>
              </a:rPr>
              <a:t>https://irt.rowan.edu/service-catalog/support/training/resources/#finance</a:t>
            </a:r>
            <a:endParaRPr sz="1800"/>
          </a:p>
          <a:p>
            <a:pPr marL="914400" lvl="1" indent="-342900" algn="l" rtl="0">
              <a:lnSpc>
                <a:spcPct val="150000"/>
              </a:lnSpc>
              <a:spcBef>
                <a:spcPts val="0"/>
              </a:spcBef>
              <a:spcAft>
                <a:spcPts val="0"/>
              </a:spcAft>
              <a:buSzPts val="1800"/>
              <a:buChar char="○"/>
            </a:pPr>
            <a:r>
              <a:rPr lang="en" sz="1800"/>
              <a:t>Budget Query &amp; Budget Transfers</a:t>
            </a:r>
            <a:endParaRPr sz="1800"/>
          </a:p>
          <a:p>
            <a:pPr marL="457200" lvl="0" indent="0" algn="l" rtl="0">
              <a:lnSpc>
                <a:spcPct val="150000"/>
              </a:lnSpc>
              <a:spcBef>
                <a:spcPts val="800"/>
              </a:spcBef>
              <a:spcAft>
                <a:spcPts val="0"/>
              </a:spcAft>
              <a:buNone/>
            </a:pPr>
            <a:endParaRPr sz="1800"/>
          </a:p>
          <a:p>
            <a:pPr marL="914400" lvl="0" indent="0" algn="l" rtl="0">
              <a:lnSpc>
                <a:spcPct val="150000"/>
              </a:lnSpc>
              <a:spcBef>
                <a:spcPts val="800"/>
              </a:spcBef>
              <a:spcAft>
                <a:spcPts val="0"/>
              </a:spcAft>
              <a:buNone/>
            </a:pP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5"/>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Banner FinSecurity</a:t>
            </a:r>
            <a:endParaRPr sz="3000"/>
          </a:p>
        </p:txBody>
      </p:sp>
      <p:sp>
        <p:nvSpPr>
          <p:cNvPr id="466" name="Google Shape;466;p75"/>
          <p:cNvSpPr txBox="1">
            <a:spLocks noGrp="1"/>
          </p:cNvSpPr>
          <p:nvPr>
            <p:ph type="body" idx="1"/>
          </p:nvPr>
        </p:nvSpPr>
        <p:spPr>
          <a:xfrm>
            <a:off x="369791" y="1057350"/>
            <a:ext cx="8545500" cy="36720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300"/>
              </a:spcBef>
              <a:spcAft>
                <a:spcPts val="0"/>
              </a:spcAft>
              <a:buSzPts val="1800"/>
              <a:buChar char="●"/>
            </a:pPr>
            <a:r>
              <a:rPr lang="en" sz="1800"/>
              <a:t>AS in conjunction with Analytics, Systems &amp; Applications (ASA) Security is responsible for providing access to the Banner Finance module.</a:t>
            </a:r>
            <a:endParaRPr sz="1800"/>
          </a:p>
          <a:p>
            <a:pPr marL="914400" lvl="1" indent="-342900" algn="l" rtl="0">
              <a:lnSpc>
                <a:spcPct val="150000"/>
              </a:lnSpc>
              <a:spcBef>
                <a:spcPts val="0"/>
              </a:spcBef>
              <a:spcAft>
                <a:spcPts val="0"/>
              </a:spcAft>
              <a:buSzPts val="1800"/>
              <a:buChar char="○"/>
            </a:pPr>
            <a:r>
              <a:rPr lang="en" sz="1800"/>
              <a:t>FOAPAL (Fund, Organization, Account, Program) Access</a:t>
            </a:r>
            <a:endParaRPr sz="1800"/>
          </a:p>
          <a:p>
            <a:pPr marL="457200" lvl="0" indent="-342900" algn="l" rtl="0">
              <a:lnSpc>
                <a:spcPct val="115000"/>
              </a:lnSpc>
              <a:spcBef>
                <a:spcPts val="0"/>
              </a:spcBef>
              <a:spcAft>
                <a:spcPts val="0"/>
              </a:spcAft>
              <a:buSzPts val="1800"/>
              <a:buChar char="●"/>
            </a:pPr>
            <a:r>
              <a:rPr lang="en" sz="1800"/>
              <a:t>Requests for Banner Finance Security should be made through self-service banner.</a:t>
            </a:r>
            <a:endParaRPr sz="1800"/>
          </a:p>
          <a:p>
            <a:pPr marL="914400" marR="0" lvl="1" indent="-342900" algn="l" rtl="0">
              <a:lnSpc>
                <a:spcPct val="115000"/>
              </a:lnSpc>
              <a:spcBef>
                <a:spcPts val="0"/>
              </a:spcBef>
              <a:spcAft>
                <a:spcPts val="0"/>
              </a:spcAft>
              <a:buSzPts val="1800"/>
              <a:buChar char="○"/>
            </a:pPr>
            <a:r>
              <a:rPr lang="en" sz="1800"/>
              <a:t>Complete information should be provided in request as well as proper authorization</a:t>
            </a:r>
            <a:endParaRPr sz="1800"/>
          </a:p>
          <a:p>
            <a:pPr marL="914400" marR="0" lvl="1" indent="-342900" algn="l" rtl="0">
              <a:lnSpc>
                <a:spcPct val="115000"/>
              </a:lnSpc>
              <a:spcBef>
                <a:spcPts val="0"/>
              </a:spcBef>
              <a:spcAft>
                <a:spcPts val="0"/>
              </a:spcAft>
              <a:buSzPts val="1800"/>
              <a:buChar char="○"/>
            </a:pPr>
            <a:r>
              <a:rPr lang="en" sz="1800"/>
              <a:t>Initial grant fund access established via Cayuse</a:t>
            </a:r>
            <a:endParaRPr sz="1800"/>
          </a:p>
          <a:p>
            <a:pPr marL="457200" marR="0" lvl="0" indent="-342900" algn="l" rtl="0">
              <a:lnSpc>
                <a:spcPct val="115000"/>
              </a:lnSpc>
              <a:spcBef>
                <a:spcPts val="0"/>
              </a:spcBef>
              <a:spcAft>
                <a:spcPts val="0"/>
              </a:spcAft>
              <a:buSzPts val="1800"/>
              <a:buChar char="●"/>
            </a:pPr>
            <a:r>
              <a:rPr lang="en" sz="1800"/>
              <a:t>Instructions at AS website at:</a:t>
            </a:r>
            <a:r>
              <a:rPr lang="en" sz="1800">
                <a:uFill>
                  <a:noFill/>
                </a:uFill>
                <a:hlinkClick r:id="rId3"/>
              </a:rPr>
              <a:t> </a:t>
            </a:r>
            <a:r>
              <a:rPr lang="en" sz="1800" b="1" i="1" u="sng">
                <a:solidFill>
                  <a:srgbClr val="0000FF"/>
                </a:solidFill>
                <a:hlinkClick r:id="rId3">
                  <a:extLst>
                    <a:ext uri="{A12FA001-AC4F-418D-AE19-62706E023703}">
                      <ahyp:hlinkClr xmlns:ahyp="http://schemas.microsoft.com/office/drawing/2018/hyperlinkcolor" val="tx"/>
                    </a:ext>
                  </a:extLst>
                </a:hlinkClick>
              </a:rPr>
              <a:t>Banner Finance Security</a:t>
            </a:r>
            <a:endParaRPr sz="1800" b="1" i="1" u="sng">
              <a:solidFill>
                <a:srgbClr val="0000FF"/>
              </a:solidFill>
            </a:endParaRPr>
          </a:p>
          <a:p>
            <a:pPr marL="457200" marR="0" lvl="0" indent="-342900" algn="l" rtl="0">
              <a:lnSpc>
                <a:spcPct val="115000"/>
              </a:lnSpc>
              <a:spcBef>
                <a:spcPts val="0"/>
              </a:spcBef>
              <a:spcAft>
                <a:spcPts val="0"/>
              </a:spcAft>
              <a:buSzPts val="1800"/>
              <a:buChar char="●"/>
            </a:pPr>
            <a:r>
              <a:rPr lang="en" sz="1800"/>
              <a:t>Change in Access or New Access</a:t>
            </a:r>
            <a:endParaRPr sz="1800"/>
          </a:p>
          <a:p>
            <a:pPr marL="457200" marR="0" lvl="0" indent="0" algn="l" rtl="0">
              <a:lnSpc>
                <a:spcPct val="115000"/>
              </a:lnSpc>
              <a:spcBef>
                <a:spcPts val="300"/>
              </a:spcBef>
              <a:spcAft>
                <a:spcPts val="0"/>
              </a:spcAft>
              <a:buNone/>
            </a:pPr>
            <a:r>
              <a:rPr lang="en" sz="1800"/>
              <a:t>○	Please allow adequate time for approvals and processing.</a:t>
            </a:r>
            <a:endParaRPr sz="1600">
              <a:solidFill>
                <a:srgbClr val="7F5111"/>
              </a:solidFill>
            </a:endParaRPr>
          </a:p>
          <a:p>
            <a:pPr marL="457200" lvl="0" indent="0" algn="l" rtl="0">
              <a:lnSpc>
                <a:spcPct val="150000"/>
              </a:lnSpc>
              <a:spcBef>
                <a:spcPts val="800"/>
              </a:spcBef>
              <a:spcAft>
                <a:spcPts val="0"/>
              </a:spcAft>
              <a:buNone/>
            </a:pP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6"/>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Banner Approval Queues</a:t>
            </a:r>
            <a:endParaRPr sz="3000"/>
          </a:p>
        </p:txBody>
      </p:sp>
      <p:sp>
        <p:nvSpPr>
          <p:cNvPr id="472" name="Google Shape;472;p76"/>
          <p:cNvSpPr txBox="1">
            <a:spLocks noGrp="1"/>
          </p:cNvSpPr>
          <p:nvPr>
            <p:ph type="body" idx="1"/>
          </p:nvPr>
        </p:nvSpPr>
        <p:spPr>
          <a:xfrm>
            <a:off x="378566" y="1083675"/>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800"/>
              </a:spcBef>
              <a:spcAft>
                <a:spcPts val="0"/>
              </a:spcAft>
              <a:buSzPts val="1400"/>
              <a:buChar char="●"/>
            </a:pPr>
            <a:r>
              <a:rPr lang="en"/>
              <a:t>Types: Requisitions**, Cash Receipts, Non PO Payments</a:t>
            </a:r>
            <a:endParaRPr/>
          </a:p>
          <a:p>
            <a:pPr marL="457200" lvl="0" indent="-317500" algn="l" rtl="0">
              <a:lnSpc>
                <a:spcPct val="150000"/>
              </a:lnSpc>
              <a:spcBef>
                <a:spcPts val="0"/>
              </a:spcBef>
              <a:spcAft>
                <a:spcPts val="0"/>
              </a:spcAft>
              <a:buSzPts val="1400"/>
              <a:buChar char="●"/>
            </a:pPr>
            <a:r>
              <a:rPr lang="en"/>
              <a:t>Requisition Approver Training Material</a:t>
            </a:r>
            <a:endParaRPr/>
          </a:p>
          <a:p>
            <a:pPr marL="914400" lvl="1" indent="-317500" algn="l" rtl="0">
              <a:lnSpc>
                <a:spcPct val="150000"/>
              </a:lnSpc>
              <a:spcBef>
                <a:spcPts val="0"/>
              </a:spcBef>
              <a:spcAft>
                <a:spcPts val="0"/>
              </a:spcAft>
              <a:buClr>
                <a:srgbClr val="0000FF"/>
              </a:buClr>
              <a:buSzPts val="1400"/>
              <a:buChar char="○"/>
            </a:pPr>
            <a:r>
              <a:rPr lang="en" b="1" i="1" u="sng">
                <a:solidFill>
                  <a:srgbClr val="0000FF"/>
                </a:solidFill>
                <a:hlinkClick r:id="rId3">
                  <a:extLst>
                    <a:ext uri="{A12FA001-AC4F-418D-AE19-62706E023703}">
                      <ahyp:hlinkClr xmlns:ahyp="http://schemas.microsoft.com/office/drawing/2018/hyperlinkcolor" val="tx"/>
                    </a:ext>
                  </a:extLst>
                </a:hlinkClick>
              </a:rPr>
              <a:t>Approval Instruction Manual</a:t>
            </a:r>
            <a:endParaRPr b="1" i="1" u="sng">
              <a:solidFill>
                <a:srgbClr val="0000FF"/>
              </a:solidFill>
            </a:endParaRPr>
          </a:p>
          <a:p>
            <a:pPr marL="914400" lvl="1" indent="-317500" algn="l" rtl="0">
              <a:lnSpc>
                <a:spcPct val="150000"/>
              </a:lnSpc>
              <a:spcBef>
                <a:spcPts val="0"/>
              </a:spcBef>
              <a:spcAft>
                <a:spcPts val="0"/>
              </a:spcAft>
              <a:buClr>
                <a:srgbClr val="0000FF"/>
              </a:buClr>
              <a:buSzPts val="1400"/>
              <a:buChar char="○"/>
            </a:pPr>
            <a:r>
              <a:rPr lang="en" b="1" i="1" u="sng">
                <a:solidFill>
                  <a:srgbClr val="0000FF"/>
                </a:solidFill>
                <a:hlinkClick r:id="rId4">
                  <a:extLst>
                    <a:ext uri="{A12FA001-AC4F-418D-AE19-62706E023703}">
                      <ahyp:hlinkClr xmlns:ahyp="http://schemas.microsoft.com/office/drawing/2018/hyperlinkcolor" val="tx"/>
                    </a:ext>
                  </a:extLst>
                </a:hlinkClick>
              </a:rPr>
              <a:t>Approval Instruction Video</a:t>
            </a:r>
            <a:endParaRPr b="1" i="1" u="sng">
              <a:solidFill>
                <a:srgbClr val="0000FF"/>
              </a:solidFill>
            </a:endParaRPr>
          </a:p>
          <a:p>
            <a:pPr marL="457200" lvl="0" indent="-317500" algn="l" rtl="0">
              <a:lnSpc>
                <a:spcPct val="150000"/>
              </a:lnSpc>
              <a:spcBef>
                <a:spcPts val="0"/>
              </a:spcBef>
              <a:spcAft>
                <a:spcPts val="0"/>
              </a:spcAft>
              <a:buSzPts val="1400"/>
              <a:buChar char="●"/>
            </a:pPr>
            <a:r>
              <a:rPr lang="en"/>
              <a:t>Banner Screens to review</a:t>
            </a:r>
            <a:endParaRPr/>
          </a:p>
          <a:p>
            <a:pPr marL="914400" lvl="1" indent="-317500" algn="l" rtl="0">
              <a:lnSpc>
                <a:spcPct val="150000"/>
              </a:lnSpc>
              <a:spcBef>
                <a:spcPts val="0"/>
              </a:spcBef>
              <a:spcAft>
                <a:spcPts val="0"/>
              </a:spcAft>
              <a:buSzPts val="1400"/>
              <a:buChar char="○"/>
            </a:pPr>
            <a:r>
              <a:rPr lang="en"/>
              <a:t>FOAUAPP - User Approval</a:t>
            </a:r>
            <a:endParaRPr/>
          </a:p>
          <a:p>
            <a:pPr marL="457200" lvl="0" indent="-317500" algn="l" rtl="0">
              <a:lnSpc>
                <a:spcPct val="150000"/>
              </a:lnSpc>
              <a:spcBef>
                <a:spcPts val="0"/>
              </a:spcBef>
              <a:spcAft>
                <a:spcPts val="0"/>
              </a:spcAft>
              <a:buSzPts val="1400"/>
              <a:buChar char="●"/>
            </a:pPr>
            <a:r>
              <a:rPr lang="en"/>
              <a:t>Banner Screens to verify</a:t>
            </a:r>
            <a:endParaRPr/>
          </a:p>
          <a:p>
            <a:pPr marL="914400" lvl="1" indent="-317500" algn="l" rtl="0">
              <a:lnSpc>
                <a:spcPct val="150000"/>
              </a:lnSpc>
              <a:spcBef>
                <a:spcPts val="0"/>
              </a:spcBef>
              <a:spcAft>
                <a:spcPts val="0"/>
              </a:spcAft>
              <a:buSzPts val="1400"/>
              <a:buChar char="○"/>
            </a:pPr>
            <a:r>
              <a:rPr lang="en"/>
              <a:t>FOIAPPH - Document Approval History (already approved)</a:t>
            </a:r>
            <a:endParaRPr/>
          </a:p>
          <a:p>
            <a:pPr marL="914400" lvl="1" indent="-317500" algn="l" rtl="0">
              <a:lnSpc>
                <a:spcPct val="150000"/>
              </a:lnSpc>
              <a:spcBef>
                <a:spcPts val="0"/>
              </a:spcBef>
              <a:spcAft>
                <a:spcPts val="0"/>
              </a:spcAft>
              <a:buSzPts val="1400"/>
              <a:buChar char="○"/>
            </a:pPr>
            <a:r>
              <a:rPr lang="en"/>
              <a:t>FOAAINP - Document Approval (awaiting approval)</a:t>
            </a:r>
            <a:endParaRPr/>
          </a:p>
          <a:p>
            <a:pPr marL="457200" lvl="0" indent="-317500" algn="l" rtl="0">
              <a:lnSpc>
                <a:spcPct val="150000"/>
              </a:lnSpc>
              <a:spcBef>
                <a:spcPts val="0"/>
              </a:spcBef>
              <a:spcAft>
                <a:spcPts val="0"/>
              </a:spcAft>
              <a:buSzPts val="1400"/>
              <a:buChar char="●"/>
            </a:pPr>
            <a:r>
              <a:rPr lang="en"/>
              <a:t>Requisition Queue Approver (new &amp; changes): </a:t>
            </a:r>
            <a:r>
              <a:rPr lang="en">
                <a:solidFill>
                  <a:srgbClr val="0000FF"/>
                </a:solidFill>
                <a:uFill>
                  <a:noFill/>
                </a:uFill>
                <a:hlinkClick r:id="rId5">
                  <a:extLst>
                    <a:ext uri="{A12FA001-AC4F-418D-AE19-62706E023703}">
                      <ahyp:hlinkClr xmlns:ahyp="http://schemas.microsoft.com/office/drawing/2018/hyperlinkcolor" val="tx"/>
                    </a:ext>
                  </a:extLst>
                </a:hlinkClick>
              </a:rPr>
              <a:t>reqapprovalqueue@rowan.edu</a:t>
            </a:r>
            <a:endParaRPr>
              <a:solidFill>
                <a:srgbClr val="0000FF"/>
              </a:solidFill>
            </a:endParaRPr>
          </a:p>
          <a:p>
            <a:pPr marL="914400" lvl="1" indent="-317500" algn="l" rtl="0">
              <a:lnSpc>
                <a:spcPct val="115000"/>
              </a:lnSpc>
              <a:spcBef>
                <a:spcPts val="300"/>
              </a:spcBef>
              <a:spcAft>
                <a:spcPts val="0"/>
              </a:spcAft>
              <a:buClr>
                <a:srgbClr val="0000FF"/>
              </a:buClr>
              <a:buSzPts val="1400"/>
              <a:buChar char="○"/>
            </a:pPr>
            <a:r>
              <a:rPr lang="en"/>
              <a:t>Please allow adequate time for approvals and processing.</a:t>
            </a:r>
            <a:endParaRPr>
              <a:solidFill>
                <a:srgbClr val="0000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7"/>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Fixed Asset Equipment &amp; Inventory</a:t>
            </a:r>
            <a:endParaRPr sz="3000"/>
          </a:p>
        </p:txBody>
      </p:sp>
      <p:sp>
        <p:nvSpPr>
          <p:cNvPr id="478" name="Google Shape;478;p77"/>
          <p:cNvSpPr txBox="1">
            <a:spLocks noGrp="1"/>
          </p:cNvSpPr>
          <p:nvPr>
            <p:ph type="body" idx="1"/>
          </p:nvPr>
        </p:nvSpPr>
        <p:spPr>
          <a:xfrm>
            <a:off x="352241" y="1066125"/>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800" b="1" i="1" u="sng"/>
              <a:t>What is classified as Fixed Asset Equipment</a:t>
            </a:r>
            <a:endParaRPr sz="1600"/>
          </a:p>
          <a:p>
            <a:pPr marL="0" lvl="0" indent="0" algn="l" rtl="0">
              <a:lnSpc>
                <a:spcPct val="100000"/>
              </a:lnSpc>
              <a:spcBef>
                <a:spcPts val="800"/>
              </a:spcBef>
              <a:spcAft>
                <a:spcPts val="0"/>
              </a:spcAft>
              <a:buNone/>
            </a:pPr>
            <a:r>
              <a:rPr lang="en"/>
              <a:t>The term fixed asset equipment refers to those assets defined in Rowan University’s </a:t>
            </a:r>
            <a:r>
              <a:rPr lang="en">
                <a:uFill>
                  <a:noFill/>
                </a:uFill>
                <a:hlinkClick r:id="rId3"/>
              </a:rPr>
              <a:t>policy</a:t>
            </a:r>
            <a:r>
              <a:rPr lang="en"/>
              <a:t> as:</a:t>
            </a:r>
            <a:endParaRPr/>
          </a:p>
          <a:p>
            <a:pPr marL="457200" lvl="0" indent="-317500" algn="l" rtl="0">
              <a:lnSpc>
                <a:spcPct val="100000"/>
              </a:lnSpc>
              <a:spcBef>
                <a:spcPts val="800"/>
              </a:spcBef>
              <a:spcAft>
                <a:spcPts val="0"/>
              </a:spcAft>
              <a:buSzPts val="1400"/>
              <a:buChar char="●"/>
            </a:pPr>
            <a:r>
              <a:rPr lang="en"/>
              <a:t>Fixed or movable, tangible property</a:t>
            </a:r>
            <a:endParaRPr/>
          </a:p>
          <a:p>
            <a:pPr marL="457200" lvl="0" indent="-317500" algn="l" rtl="0">
              <a:lnSpc>
                <a:spcPct val="100000"/>
              </a:lnSpc>
              <a:spcBef>
                <a:spcPts val="0"/>
              </a:spcBef>
              <a:spcAft>
                <a:spcPts val="0"/>
              </a:spcAft>
              <a:buSzPts val="1400"/>
              <a:buChar char="●"/>
            </a:pPr>
            <a:r>
              <a:rPr lang="en"/>
              <a:t>Cost of $5,000 or greater per item or component unit or</a:t>
            </a:r>
            <a:endParaRPr/>
          </a:p>
          <a:p>
            <a:pPr marL="457200" lvl="0" indent="-317500" algn="l" rtl="0">
              <a:lnSpc>
                <a:spcPct val="100000"/>
              </a:lnSpc>
              <a:spcBef>
                <a:spcPts val="0"/>
              </a:spcBef>
              <a:spcAft>
                <a:spcPts val="0"/>
              </a:spcAft>
              <a:buSzPts val="1400"/>
              <a:buChar char="●"/>
            </a:pPr>
            <a:r>
              <a:rPr lang="en"/>
              <a:t>Bulk orders costing less than $5,000 each, but with a PO totaling $50,000 and over</a:t>
            </a:r>
            <a:endParaRPr/>
          </a:p>
          <a:p>
            <a:pPr marL="457200" lvl="0" indent="-317500" algn="l" rtl="0">
              <a:lnSpc>
                <a:spcPct val="100000"/>
              </a:lnSpc>
              <a:spcBef>
                <a:spcPts val="0"/>
              </a:spcBef>
              <a:spcAft>
                <a:spcPts val="0"/>
              </a:spcAft>
              <a:buSzPts val="1400"/>
              <a:buChar char="●"/>
            </a:pPr>
            <a:r>
              <a:rPr lang="en"/>
              <a:t>An estimated useful life greater than one year</a:t>
            </a:r>
            <a:endParaRPr/>
          </a:p>
          <a:p>
            <a:pPr marL="457200" lvl="0" indent="-317500" algn="l" rtl="0">
              <a:lnSpc>
                <a:spcPct val="100000"/>
              </a:lnSpc>
              <a:spcBef>
                <a:spcPts val="0"/>
              </a:spcBef>
              <a:spcAft>
                <a:spcPts val="0"/>
              </a:spcAft>
              <a:buSzPts val="1400"/>
              <a:buChar char="●"/>
            </a:pPr>
            <a:r>
              <a:rPr lang="en"/>
              <a:t>University owned</a:t>
            </a:r>
            <a:endParaRPr/>
          </a:p>
          <a:p>
            <a:pPr marL="914400" lvl="1" indent="-317500" algn="l" rtl="0">
              <a:lnSpc>
                <a:spcPct val="100000"/>
              </a:lnSpc>
              <a:spcBef>
                <a:spcPts val="0"/>
              </a:spcBef>
              <a:spcAft>
                <a:spcPts val="0"/>
              </a:spcAft>
              <a:buSzPts val="1400"/>
              <a:buChar char="○"/>
            </a:pPr>
            <a:r>
              <a:rPr lang="en"/>
              <a:t>purchased with University funds</a:t>
            </a:r>
            <a:endParaRPr/>
          </a:p>
          <a:p>
            <a:pPr marL="914400" lvl="1" indent="-317500" algn="l" rtl="0">
              <a:lnSpc>
                <a:spcPct val="100000"/>
              </a:lnSpc>
              <a:spcBef>
                <a:spcPts val="0"/>
              </a:spcBef>
              <a:spcAft>
                <a:spcPts val="0"/>
              </a:spcAft>
              <a:buSzPts val="1400"/>
              <a:buChar char="○"/>
            </a:pPr>
            <a:r>
              <a:rPr lang="en"/>
              <a:t>acquired under sponsored agreements/grants</a:t>
            </a:r>
            <a:endParaRPr/>
          </a:p>
          <a:p>
            <a:pPr marL="914400" lvl="1" indent="-317500" algn="l" rtl="0">
              <a:lnSpc>
                <a:spcPct val="100000"/>
              </a:lnSpc>
              <a:spcBef>
                <a:spcPts val="0"/>
              </a:spcBef>
              <a:spcAft>
                <a:spcPts val="0"/>
              </a:spcAft>
              <a:buSzPts val="1400"/>
              <a:buChar char="○"/>
            </a:pPr>
            <a:r>
              <a:rPr lang="en"/>
              <a:t>on loan in connection with sponsored agreements/grants</a:t>
            </a:r>
            <a:endParaRPr/>
          </a:p>
          <a:p>
            <a:pPr marL="0" lvl="0" indent="0" algn="l" rtl="0">
              <a:lnSpc>
                <a:spcPct val="100000"/>
              </a:lnSpc>
              <a:spcBef>
                <a:spcPts val="400"/>
              </a:spcBef>
              <a:spcAft>
                <a:spcPts val="0"/>
              </a:spcAft>
              <a:buNone/>
            </a:pPr>
            <a:r>
              <a:rPr lang="en"/>
              <a:t>Equipment meeting above requirements must be purchased using banner expense account code 7645, equipment over $5,000.  All other equipment should be recorded to 7015, equipment under $5,000.</a:t>
            </a:r>
            <a:endParaRPr/>
          </a:p>
          <a:p>
            <a:pPr marL="0" lvl="0" indent="0" algn="l" rtl="0">
              <a:lnSpc>
                <a:spcPct val="100000"/>
              </a:lnSpc>
              <a:spcBef>
                <a:spcPts val="400"/>
              </a:spcBef>
              <a:spcAft>
                <a:spcPts val="0"/>
              </a:spcAft>
              <a:buNone/>
            </a:pPr>
            <a:r>
              <a:rPr lang="en"/>
              <a:t>Additional training material for equipment available via </a:t>
            </a:r>
            <a:r>
              <a:rPr lang="en" b="1" i="1" u="sng">
                <a:solidFill>
                  <a:srgbClr val="0000FF"/>
                </a:solidFill>
                <a:hlinkClick r:id="rId4">
                  <a:extLst>
                    <a:ext uri="{A12FA001-AC4F-418D-AE19-62706E023703}">
                      <ahyp:hlinkClr xmlns:ahyp="http://schemas.microsoft.com/office/drawing/2018/hyperlinkcolor" val="tx"/>
                    </a:ext>
                  </a:extLst>
                </a:hlinkClick>
              </a:rPr>
              <a:t>quick reference guide</a:t>
            </a:r>
            <a:r>
              <a:rPr lang="en"/>
              <a:t> and </a:t>
            </a:r>
            <a:r>
              <a:rPr lang="en" b="1" i="1" u="sng">
                <a:solidFill>
                  <a:srgbClr val="0000FF"/>
                </a:solidFill>
                <a:hlinkClick r:id="rId5">
                  <a:extLst>
                    <a:ext uri="{A12FA001-AC4F-418D-AE19-62706E023703}">
                      <ahyp:hlinkClr xmlns:ahyp="http://schemas.microsoft.com/office/drawing/2018/hyperlinkcolor" val="tx"/>
                    </a:ext>
                  </a:extLst>
                </a:hlinkClick>
              </a:rPr>
              <a:t>video</a:t>
            </a:r>
            <a:r>
              <a:rPr lang="en" b="1" i="1" u="sng">
                <a:solidFill>
                  <a:srgbClr val="0000FF"/>
                </a:solidFill>
              </a:rPr>
              <a:t>.</a:t>
            </a:r>
            <a:endParaRPr sz="1600" b="1" i="1" u="sng">
              <a:solidFill>
                <a:srgbClr val="0000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Fixed Asset Equipment &amp; Inventory</a:t>
            </a:r>
            <a:endParaRPr/>
          </a:p>
        </p:txBody>
      </p:sp>
      <p:sp>
        <p:nvSpPr>
          <p:cNvPr id="484" name="Google Shape;484;p78"/>
          <p:cNvSpPr txBox="1">
            <a:spLocks noGrp="1"/>
          </p:cNvSpPr>
          <p:nvPr>
            <p:ph type="body" idx="1"/>
          </p:nvPr>
        </p:nvSpPr>
        <p:spPr>
          <a:xfrm>
            <a:off x="532175" y="1106225"/>
            <a:ext cx="8545500" cy="37593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800" b="1" i="1" u="sng"/>
              <a:t>Examples of University Equipment</a:t>
            </a:r>
            <a:endParaRPr sz="1800" b="1" i="1" u="sng"/>
          </a:p>
          <a:p>
            <a:pPr marL="457200" lvl="0" indent="-330200" algn="l" rtl="0">
              <a:lnSpc>
                <a:spcPct val="115000"/>
              </a:lnSpc>
              <a:spcBef>
                <a:spcPts val="700"/>
              </a:spcBef>
              <a:spcAft>
                <a:spcPts val="0"/>
              </a:spcAft>
              <a:buSzPts val="1600"/>
              <a:buChar char="●"/>
            </a:pPr>
            <a:r>
              <a:rPr lang="en" sz="1600"/>
              <a:t>Furniture &amp; Office Equipment Furniture</a:t>
            </a:r>
            <a:endParaRPr sz="1600"/>
          </a:p>
          <a:p>
            <a:pPr marL="457200" lvl="0" indent="-330200" algn="l" rtl="0">
              <a:lnSpc>
                <a:spcPct val="115000"/>
              </a:lnSpc>
              <a:spcBef>
                <a:spcPts val="0"/>
              </a:spcBef>
              <a:spcAft>
                <a:spcPts val="0"/>
              </a:spcAft>
              <a:buSzPts val="1600"/>
              <a:buChar char="●"/>
            </a:pPr>
            <a:r>
              <a:rPr lang="en" sz="1600"/>
              <a:t>Computers &amp; Telephone Equipment</a:t>
            </a:r>
            <a:endParaRPr sz="1600"/>
          </a:p>
          <a:p>
            <a:pPr marL="457200" lvl="0" indent="-330200" algn="l" rtl="0">
              <a:lnSpc>
                <a:spcPct val="115000"/>
              </a:lnSpc>
              <a:spcBef>
                <a:spcPts val="0"/>
              </a:spcBef>
              <a:spcAft>
                <a:spcPts val="0"/>
              </a:spcAft>
              <a:buSzPts val="1600"/>
              <a:buChar char="●"/>
            </a:pPr>
            <a:r>
              <a:rPr lang="en" sz="1600"/>
              <a:t>Custodial &amp; Grounds Equipment</a:t>
            </a:r>
            <a:endParaRPr sz="1600"/>
          </a:p>
          <a:p>
            <a:pPr marL="457200" lvl="0" indent="-330200" algn="l" rtl="0">
              <a:lnSpc>
                <a:spcPct val="115000"/>
              </a:lnSpc>
              <a:spcBef>
                <a:spcPts val="0"/>
              </a:spcBef>
              <a:spcAft>
                <a:spcPts val="0"/>
              </a:spcAft>
              <a:buSzPts val="1600"/>
              <a:buChar char="●"/>
            </a:pPr>
            <a:r>
              <a:rPr lang="en" sz="1600"/>
              <a:t>Engineering, Scientific &amp; Medical Equipment</a:t>
            </a:r>
            <a:endParaRPr sz="1600"/>
          </a:p>
          <a:p>
            <a:pPr marL="457200" lvl="0" indent="-330200" algn="l" rtl="0">
              <a:lnSpc>
                <a:spcPct val="115000"/>
              </a:lnSpc>
              <a:spcBef>
                <a:spcPts val="0"/>
              </a:spcBef>
              <a:spcAft>
                <a:spcPts val="0"/>
              </a:spcAft>
              <a:buSzPts val="1600"/>
              <a:buChar char="●"/>
            </a:pPr>
            <a:r>
              <a:rPr lang="en" sz="1600"/>
              <a:t>Vehicles</a:t>
            </a:r>
            <a:endParaRPr sz="1600"/>
          </a:p>
          <a:p>
            <a:pPr marL="1371600" lvl="1" indent="-330200" algn="l" rtl="0">
              <a:lnSpc>
                <a:spcPct val="115000"/>
              </a:lnSpc>
              <a:spcBef>
                <a:spcPts val="0"/>
              </a:spcBef>
              <a:spcAft>
                <a:spcPts val="0"/>
              </a:spcAft>
              <a:buSzPts val="1600"/>
              <a:buChar char="○"/>
            </a:pPr>
            <a:r>
              <a:rPr lang="en" sz="1600"/>
              <a:t>Buses, electric cars, trucks, automobiles</a:t>
            </a:r>
            <a:endParaRPr sz="1600"/>
          </a:p>
          <a:p>
            <a:pPr marL="457200" lvl="0" indent="-330200" algn="l" rtl="0">
              <a:lnSpc>
                <a:spcPct val="115000"/>
              </a:lnSpc>
              <a:spcBef>
                <a:spcPts val="0"/>
              </a:spcBef>
              <a:spcAft>
                <a:spcPts val="0"/>
              </a:spcAft>
              <a:buSzPts val="1600"/>
              <a:buChar char="●"/>
            </a:pPr>
            <a:r>
              <a:rPr lang="en" sz="1600"/>
              <a:t>Recreational &amp; Athletic Equipment</a:t>
            </a:r>
            <a:endParaRPr sz="1600"/>
          </a:p>
          <a:p>
            <a:pPr marL="457200" lvl="0" indent="-330200" algn="l" rtl="0">
              <a:lnSpc>
                <a:spcPct val="115000"/>
              </a:lnSpc>
              <a:spcBef>
                <a:spcPts val="0"/>
              </a:spcBef>
              <a:spcAft>
                <a:spcPts val="0"/>
              </a:spcAft>
              <a:buSzPts val="1600"/>
              <a:buChar char="●"/>
            </a:pPr>
            <a:r>
              <a:rPr lang="en" sz="1600"/>
              <a:t>Musical Equipment &amp; Artwork</a:t>
            </a:r>
            <a:endParaRPr sz="1600"/>
          </a:p>
          <a:p>
            <a:pPr marL="457200" lvl="0" indent="-330200" algn="l" rtl="0">
              <a:lnSpc>
                <a:spcPct val="115000"/>
              </a:lnSpc>
              <a:spcBef>
                <a:spcPts val="0"/>
              </a:spcBef>
              <a:spcAft>
                <a:spcPts val="0"/>
              </a:spcAft>
              <a:buSzPts val="1600"/>
              <a:buChar char="●"/>
            </a:pPr>
            <a:r>
              <a:rPr lang="en" sz="1600"/>
              <a:t>Radio &amp; Communication Equipment</a:t>
            </a:r>
            <a:endParaRPr>
              <a:solidFill>
                <a:srgbClr val="7F5111"/>
              </a:solidFill>
              <a:latin typeface="Georgia"/>
              <a:ea typeface="Georgia"/>
              <a:cs typeface="Georgia"/>
              <a:sym typeface="Georgia"/>
            </a:endParaRPr>
          </a:p>
          <a:p>
            <a:pPr marL="0" lvl="0" indent="0" algn="l" rtl="0">
              <a:lnSpc>
                <a:spcPct val="150000"/>
              </a:lnSpc>
              <a:spcBef>
                <a:spcPts val="800"/>
              </a:spcBef>
              <a:spcAft>
                <a:spcPts val="0"/>
              </a:spcAft>
              <a:buNone/>
            </a:pPr>
            <a:endParaRPr sz="1800" b="1" i="1" u="sng"/>
          </a:p>
        </p:txBody>
      </p:sp>
      <p:pic>
        <p:nvPicPr>
          <p:cNvPr id="485" name="Google Shape;485;p78"/>
          <p:cNvPicPr preferRelativeResize="0"/>
          <p:nvPr/>
        </p:nvPicPr>
        <p:blipFill>
          <a:blip r:embed="rId3">
            <a:alphaModFix/>
          </a:blip>
          <a:stretch>
            <a:fillRect/>
          </a:stretch>
        </p:blipFill>
        <p:spPr>
          <a:xfrm>
            <a:off x="6651413" y="662338"/>
            <a:ext cx="1362075" cy="1685925"/>
          </a:xfrm>
          <a:prstGeom prst="rect">
            <a:avLst/>
          </a:prstGeom>
          <a:noFill/>
          <a:ln>
            <a:noFill/>
          </a:ln>
        </p:spPr>
      </p:pic>
      <p:pic>
        <p:nvPicPr>
          <p:cNvPr id="486" name="Google Shape;486;p78"/>
          <p:cNvPicPr preferRelativeResize="0"/>
          <p:nvPr/>
        </p:nvPicPr>
        <p:blipFill>
          <a:blip r:embed="rId4">
            <a:alphaModFix/>
          </a:blip>
          <a:stretch>
            <a:fillRect/>
          </a:stretch>
        </p:blipFill>
        <p:spPr>
          <a:xfrm>
            <a:off x="5251550" y="1457313"/>
            <a:ext cx="1104900" cy="1114425"/>
          </a:xfrm>
          <a:prstGeom prst="rect">
            <a:avLst/>
          </a:prstGeom>
          <a:noFill/>
          <a:ln>
            <a:noFill/>
          </a:ln>
        </p:spPr>
      </p:pic>
      <p:pic>
        <p:nvPicPr>
          <p:cNvPr id="487" name="Google Shape;487;p78"/>
          <p:cNvPicPr preferRelativeResize="0"/>
          <p:nvPr/>
        </p:nvPicPr>
        <p:blipFill>
          <a:blip r:embed="rId5">
            <a:alphaModFix/>
          </a:blip>
          <a:stretch>
            <a:fillRect/>
          </a:stretch>
        </p:blipFill>
        <p:spPr>
          <a:xfrm>
            <a:off x="6378475" y="2653500"/>
            <a:ext cx="1657350" cy="16573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9"/>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Fixed Asset Equipment &amp; Inventory</a:t>
            </a:r>
            <a:endParaRPr sz="3000"/>
          </a:p>
        </p:txBody>
      </p:sp>
      <p:sp>
        <p:nvSpPr>
          <p:cNvPr id="493" name="Google Shape;493;p79"/>
          <p:cNvSpPr txBox="1">
            <a:spLocks noGrp="1"/>
          </p:cNvSpPr>
          <p:nvPr>
            <p:ph type="body" idx="1"/>
          </p:nvPr>
        </p:nvSpPr>
        <p:spPr>
          <a:xfrm>
            <a:off x="325916" y="109685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800" b="1" i="1" u="sng"/>
              <a:t>Inventory: Reason &amp; Timing</a:t>
            </a:r>
            <a:endParaRPr sz="1600">
              <a:solidFill>
                <a:srgbClr val="7F5111"/>
              </a:solidFill>
              <a:latin typeface="Georgia"/>
              <a:ea typeface="Georgia"/>
              <a:cs typeface="Georgia"/>
              <a:sym typeface="Georgia"/>
            </a:endParaRPr>
          </a:p>
          <a:p>
            <a:pPr marL="457200" marR="0" lvl="0" indent="-292100" algn="l" rtl="0">
              <a:lnSpc>
                <a:spcPct val="115000"/>
              </a:lnSpc>
              <a:spcBef>
                <a:spcPts val="600"/>
              </a:spcBef>
              <a:spcAft>
                <a:spcPts val="0"/>
              </a:spcAft>
              <a:buSzPts val="1000"/>
              <a:buChar char="●"/>
            </a:pPr>
            <a:r>
              <a:rPr lang="en" sz="1600"/>
              <a:t>Periodic physical inventory or verification is required per compliance guidelines.</a:t>
            </a:r>
            <a:endParaRPr sz="1600"/>
          </a:p>
          <a:p>
            <a:pPr marL="457200" marR="0" lvl="0" indent="-292100" algn="l" rtl="0">
              <a:lnSpc>
                <a:spcPct val="115000"/>
              </a:lnSpc>
              <a:spcBef>
                <a:spcPts val="0"/>
              </a:spcBef>
              <a:spcAft>
                <a:spcPts val="0"/>
              </a:spcAft>
              <a:buSzPts val="1000"/>
              <a:buChar char="●"/>
            </a:pPr>
            <a:r>
              <a:rPr lang="en" sz="1600"/>
              <a:t>Supports the asset value on the financial statements.</a:t>
            </a:r>
            <a:endParaRPr sz="1600"/>
          </a:p>
          <a:p>
            <a:pPr marL="457200" marR="0" lvl="0" indent="-292100" algn="l" rtl="0">
              <a:lnSpc>
                <a:spcPct val="115000"/>
              </a:lnSpc>
              <a:spcBef>
                <a:spcPts val="0"/>
              </a:spcBef>
              <a:spcAft>
                <a:spcPts val="0"/>
              </a:spcAft>
              <a:buSzPts val="1000"/>
              <a:buChar char="●"/>
            </a:pPr>
            <a:r>
              <a:rPr lang="en" sz="1600"/>
              <a:t>Equipment inventory will be performed annually.</a:t>
            </a:r>
            <a:endParaRPr sz="1600"/>
          </a:p>
          <a:p>
            <a:pPr marL="914400" marR="0" lvl="1" indent="-292100" algn="l" rtl="0">
              <a:lnSpc>
                <a:spcPct val="115000"/>
              </a:lnSpc>
              <a:spcBef>
                <a:spcPts val="0"/>
              </a:spcBef>
              <a:spcAft>
                <a:spcPts val="0"/>
              </a:spcAft>
              <a:buSzPts val="1000"/>
              <a:buChar char="○"/>
            </a:pPr>
            <a:r>
              <a:rPr lang="en" sz="1600"/>
              <a:t>not all assets will be inventoried every year</a:t>
            </a:r>
            <a:endParaRPr sz="1600"/>
          </a:p>
          <a:p>
            <a:pPr marL="457200" marR="0" lvl="0" indent="-292100" algn="l" rtl="0">
              <a:lnSpc>
                <a:spcPct val="115000"/>
              </a:lnSpc>
              <a:spcBef>
                <a:spcPts val="0"/>
              </a:spcBef>
              <a:spcAft>
                <a:spcPts val="0"/>
              </a:spcAft>
              <a:buSzPts val="1000"/>
              <a:buChar char="●"/>
            </a:pPr>
            <a:r>
              <a:rPr lang="en" sz="1600"/>
              <a:t>Finance will notify the custodians prior to inventory being performed.</a:t>
            </a:r>
            <a:endParaRPr sz="1600"/>
          </a:p>
          <a:p>
            <a:pPr marL="457200" marR="0" lvl="0" indent="-292100" algn="l" rtl="0">
              <a:lnSpc>
                <a:spcPct val="115000"/>
              </a:lnSpc>
              <a:spcBef>
                <a:spcPts val="0"/>
              </a:spcBef>
              <a:spcAft>
                <a:spcPts val="0"/>
              </a:spcAft>
              <a:buSzPts val="1000"/>
              <a:buChar char="●"/>
            </a:pPr>
            <a:r>
              <a:rPr lang="en" sz="1600"/>
              <a:t>Equipment assets should be tagged (Finance Division Tag - yellow tag with QR code).</a:t>
            </a:r>
            <a:endParaRPr sz="1600"/>
          </a:p>
          <a:p>
            <a:pPr marL="457200" lvl="0" indent="-292100" algn="l" rtl="0">
              <a:lnSpc>
                <a:spcPct val="115000"/>
              </a:lnSpc>
              <a:spcBef>
                <a:spcPts val="0"/>
              </a:spcBef>
              <a:spcAft>
                <a:spcPts val="0"/>
              </a:spcAft>
              <a:buSzPts val="1000"/>
              <a:buChar char="●"/>
            </a:pPr>
            <a:r>
              <a:rPr lang="en" sz="1600"/>
              <a:t>Every asset should be assigned to a University custodian, location (including building and room number).</a:t>
            </a:r>
            <a:endParaRPr sz="1600"/>
          </a:p>
          <a:p>
            <a:pPr marL="457200" marR="0" lvl="0" indent="-292100" algn="l" rtl="0">
              <a:lnSpc>
                <a:spcPct val="115000"/>
              </a:lnSpc>
              <a:spcBef>
                <a:spcPts val="0"/>
              </a:spcBef>
              <a:spcAft>
                <a:spcPts val="0"/>
              </a:spcAft>
              <a:buSzPts val="1000"/>
              <a:buChar char="●"/>
            </a:pPr>
            <a:r>
              <a:rPr lang="en" sz="1600"/>
              <a:t>AS utilizes ServiceNow for tracking and maintaining asset details.</a:t>
            </a:r>
            <a:endParaRPr sz="1600"/>
          </a:p>
          <a:p>
            <a:pPr marL="457200" marR="0" lvl="0" indent="-292100" algn="l" rtl="0">
              <a:lnSpc>
                <a:spcPct val="115000"/>
              </a:lnSpc>
              <a:spcBef>
                <a:spcPts val="0"/>
              </a:spcBef>
              <a:spcAft>
                <a:spcPts val="0"/>
              </a:spcAft>
              <a:buSzPts val="1000"/>
              <a:buChar char="●"/>
            </a:pPr>
            <a:r>
              <a:rPr lang="en" sz="1600"/>
              <a:t>Assist in identifying disposals - </a:t>
            </a:r>
            <a:r>
              <a:rPr lang="en" sz="1600" b="1" i="1" u="sng">
                <a:solidFill>
                  <a:srgbClr val="0000FF"/>
                </a:solidFill>
                <a:hlinkClick r:id="rId3">
                  <a:extLst>
                    <a:ext uri="{A12FA001-AC4F-418D-AE19-62706E023703}">
                      <ahyp:hlinkClr xmlns:ahyp="http://schemas.microsoft.com/office/drawing/2018/hyperlinkcolor" val="tx"/>
                    </a:ext>
                  </a:extLst>
                </a:hlinkClick>
              </a:rPr>
              <a:t>disposal form</a:t>
            </a:r>
            <a:r>
              <a:rPr lang="en" sz="1600"/>
              <a:t> required for all disposals.  See disposal </a:t>
            </a:r>
            <a:r>
              <a:rPr lang="en" sz="1600" b="1" i="1" u="sng">
                <a:solidFill>
                  <a:srgbClr val="0000FF"/>
                </a:solidFill>
                <a:hlinkClick r:id="rId4">
                  <a:extLst>
                    <a:ext uri="{A12FA001-AC4F-418D-AE19-62706E023703}">
                      <ahyp:hlinkClr xmlns:ahyp="http://schemas.microsoft.com/office/drawing/2018/hyperlinkcolor" val="tx"/>
                    </a:ext>
                  </a:extLst>
                </a:hlinkClick>
              </a:rPr>
              <a:t>policy</a:t>
            </a:r>
            <a:r>
              <a:rPr lang="en" sz="1600"/>
              <a:t>.</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0"/>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DCAs</a:t>
            </a:r>
            <a:endParaRPr sz="3000"/>
          </a:p>
        </p:txBody>
      </p:sp>
      <p:sp>
        <p:nvSpPr>
          <p:cNvPr id="499" name="Google Shape;499;p80"/>
          <p:cNvSpPr txBox="1">
            <a:spLocks noGrp="1"/>
          </p:cNvSpPr>
          <p:nvPr>
            <p:ph type="body" idx="1"/>
          </p:nvPr>
        </p:nvSpPr>
        <p:spPr>
          <a:xfrm>
            <a:off x="356616" y="1092475"/>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800" b="1" i="1" u="sng"/>
              <a:t>What is a DCA</a:t>
            </a:r>
            <a:endParaRPr sz="1800"/>
          </a:p>
          <a:p>
            <a:pPr marL="0" lvl="0" indent="0" algn="l" rtl="0">
              <a:lnSpc>
                <a:spcPct val="100000"/>
              </a:lnSpc>
              <a:spcBef>
                <a:spcPts val="800"/>
              </a:spcBef>
              <a:spcAft>
                <a:spcPts val="0"/>
              </a:spcAft>
              <a:buNone/>
            </a:pPr>
            <a:r>
              <a:rPr lang="en" sz="1600"/>
              <a:t>DCAs are Departmental Charge Authorization (DCA) forms, used to transfer funds internally between departments. These request forms (online or paper) are used for reimbursement. A DCA is a journal entry, subject to audit procedures, and requiring adequate support and approvals for the transaction.</a:t>
            </a:r>
            <a:endParaRPr sz="1500"/>
          </a:p>
          <a:p>
            <a:pPr marL="0" lvl="0" indent="0" algn="l" rtl="0">
              <a:lnSpc>
                <a:spcPct val="100000"/>
              </a:lnSpc>
              <a:spcBef>
                <a:spcPts val="800"/>
              </a:spcBef>
              <a:spcAft>
                <a:spcPts val="0"/>
              </a:spcAft>
              <a:buNone/>
            </a:pPr>
            <a:r>
              <a:rPr lang="en" sz="1600"/>
              <a:t>The transfer should be from the same account code between the foapals. So for instance, funds from one FOAPAL using 7000 (supplies) account code should be transferred to another Department’s FOAPAL using 7000 (supplies) account code.  The account code used should be where the expense was incurred (where payment was recorded).</a:t>
            </a:r>
            <a:endParaRPr sz="1500"/>
          </a:p>
          <a:p>
            <a:pPr marL="0" lvl="0" indent="0" algn="l" rtl="0">
              <a:lnSpc>
                <a:spcPct val="100000"/>
              </a:lnSpc>
              <a:spcBef>
                <a:spcPts val="800"/>
              </a:spcBef>
              <a:spcAft>
                <a:spcPts val="0"/>
              </a:spcAft>
              <a:buNone/>
            </a:pPr>
            <a:r>
              <a:rPr lang="en" sz="1600"/>
              <a:t>Currently two methods for processing:</a:t>
            </a:r>
            <a:endParaRPr sz="1600"/>
          </a:p>
          <a:p>
            <a:pPr marL="457200" lvl="0" indent="-323850" algn="l" rtl="0">
              <a:lnSpc>
                <a:spcPct val="100000"/>
              </a:lnSpc>
              <a:spcBef>
                <a:spcPts val="800"/>
              </a:spcBef>
              <a:spcAft>
                <a:spcPts val="0"/>
              </a:spcAft>
              <a:buSzPts val="1500"/>
              <a:buChar char="●"/>
            </a:pPr>
            <a:r>
              <a:rPr lang="en" sz="1600"/>
              <a:t>Online workflow (</a:t>
            </a:r>
            <a:r>
              <a:rPr lang="en" sz="1600" b="1" i="1">
                <a:solidFill>
                  <a:srgbClr val="0000FF"/>
                </a:solidFill>
                <a:uFill>
                  <a:noFill/>
                </a:uFill>
                <a:hlinkClick r:id="rId3">
                  <a:extLst>
                    <a:ext uri="{A12FA001-AC4F-418D-AE19-62706E023703}">
                      <ahyp:hlinkClr xmlns:ahyp="http://schemas.microsoft.com/office/drawing/2018/hyperlinkcolor" val="tx"/>
                    </a:ext>
                  </a:extLst>
                </a:hlinkClick>
              </a:rPr>
              <a:t>go.rowan.edu/dca</a:t>
            </a:r>
            <a:r>
              <a:rPr lang="en" sz="1600"/>
              <a:t>)</a:t>
            </a:r>
            <a:endParaRPr sz="1600"/>
          </a:p>
          <a:p>
            <a:pPr marL="457200" lvl="0" indent="-323850" algn="l" rtl="0">
              <a:lnSpc>
                <a:spcPct val="100000"/>
              </a:lnSpc>
              <a:spcBef>
                <a:spcPts val="0"/>
              </a:spcBef>
              <a:spcAft>
                <a:spcPts val="0"/>
              </a:spcAft>
              <a:buSzPts val="1500"/>
              <a:buChar char="●"/>
            </a:pPr>
            <a:r>
              <a:rPr lang="en" sz="1600"/>
              <a:t>Paper form (via email to </a:t>
            </a:r>
            <a:r>
              <a:rPr lang="en" sz="1600" u="sng">
                <a:solidFill>
                  <a:srgbClr val="0000FF"/>
                </a:solidFill>
                <a:hlinkClick r:id="rId4">
                  <a:extLst>
                    <a:ext uri="{A12FA001-AC4F-418D-AE19-62706E023703}">
                      <ahyp:hlinkClr xmlns:ahyp="http://schemas.microsoft.com/office/drawing/2018/hyperlinkcolor" val="tx"/>
                    </a:ext>
                  </a:extLst>
                </a:hlinkClick>
              </a:rPr>
              <a:t>dca@rowan.edu</a:t>
            </a:r>
            <a:r>
              <a:rPr lang="en" sz="1600"/>
              <a:t>)</a:t>
            </a:r>
            <a:endParaRPr sz="1500"/>
          </a:p>
          <a:p>
            <a:pPr marL="0" lvl="0" indent="0" algn="l" rtl="0">
              <a:lnSpc>
                <a:spcPct val="100000"/>
              </a:lnSpc>
              <a:spcBef>
                <a:spcPts val="800"/>
              </a:spcBef>
              <a:spcAft>
                <a:spcPts val="0"/>
              </a:spcAft>
              <a:buNone/>
            </a:pPr>
            <a:endParaRPr sz="15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DCAs - online workflow</a:t>
            </a:r>
            <a:endParaRPr/>
          </a:p>
        </p:txBody>
      </p:sp>
      <p:sp>
        <p:nvSpPr>
          <p:cNvPr id="505" name="Google Shape;505;p81"/>
          <p:cNvSpPr txBox="1">
            <a:spLocks noGrp="1"/>
          </p:cNvSpPr>
          <p:nvPr>
            <p:ph type="body" idx="1"/>
          </p:nvPr>
        </p:nvSpPr>
        <p:spPr>
          <a:xfrm>
            <a:off x="343466" y="1057350"/>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IRT assisted in the development of an online workflow for the DCA process. The workflow mirrors the legacy paper form, but incorporates foapal validation and budget checking features.</a:t>
            </a:r>
            <a:endParaRPr/>
          </a:p>
          <a:p>
            <a:pPr marL="0" lvl="0" indent="0" algn="l" rtl="0">
              <a:spcBef>
                <a:spcPts val="800"/>
              </a:spcBef>
              <a:spcAft>
                <a:spcPts val="0"/>
              </a:spcAft>
              <a:buNone/>
            </a:pPr>
            <a:r>
              <a:rPr lang="en"/>
              <a:t>Application allows for the DCA support to be attached and submitted to initiating approver, then routed to other department representative and approver.  Once all departmental steps have been completed, form &amp; support routes to AS for review, approval and posting to banner.  </a:t>
            </a:r>
            <a:endParaRPr/>
          </a:p>
          <a:p>
            <a:pPr marL="0" lvl="0" indent="0" algn="l" rtl="0">
              <a:spcBef>
                <a:spcPts val="800"/>
              </a:spcBef>
              <a:spcAft>
                <a:spcPts val="0"/>
              </a:spcAft>
              <a:buNone/>
            </a:pPr>
            <a:r>
              <a:rPr lang="en"/>
              <a:t>The workflow processes support to Onbase for document storage and updates the banner journal entry reference for the transaction.</a:t>
            </a:r>
            <a:endParaRPr/>
          </a:p>
          <a:p>
            <a:pPr marL="0" lvl="0" indent="0" algn="l" rtl="0">
              <a:spcBef>
                <a:spcPts val="800"/>
              </a:spcBef>
              <a:spcAft>
                <a:spcPts val="0"/>
              </a:spcAft>
              <a:buNone/>
            </a:pPr>
            <a:r>
              <a:rPr lang="en"/>
              <a:t>Further information can be found on the the </a:t>
            </a:r>
            <a:r>
              <a:rPr lang="en" u="sng">
                <a:solidFill>
                  <a:srgbClr val="0000FF"/>
                </a:solidFill>
                <a:hlinkClick r:id="rId3">
                  <a:extLst>
                    <a:ext uri="{A12FA001-AC4F-418D-AE19-62706E023703}">
                      <ahyp:hlinkClr xmlns:ahyp="http://schemas.microsoft.com/office/drawing/2018/hyperlinkcolor" val="tx"/>
                    </a:ext>
                  </a:extLst>
                </a:hlinkClick>
              </a:rPr>
              <a:t>DCA Home Page</a:t>
            </a:r>
            <a:r>
              <a:rPr lang="en"/>
              <a:t> or direct access to application via dca.rowan.edu. </a:t>
            </a:r>
            <a:endParaRPr/>
          </a:p>
          <a:p>
            <a:pPr marL="0" lvl="0" indent="0" algn="l" rtl="0">
              <a:spcBef>
                <a:spcPts val="800"/>
              </a:spcBef>
              <a:spcAft>
                <a:spcPts val="0"/>
              </a:spcAft>
              <a:buNone/>
            </a:pPr>
            <a:r>
              <a:rPr lang="en"/>
              <a:t>Additional links to the </a:t>
            </a:r>
            <a:r>
              <a:rPr lang="en" u="sng">
                <a:solidFill>
                  <a:srgbClr val="0000FF"/>
                </a:solidFill>
                <a:hlinkClick r:id="rId4">
                  <a:extLst>
                    <a:ext uri="{A12FA001-AC4F-418D-AE19-62706E023703}">
                      <ahyp:hlinkClr xmlns:ahyp="http://schemas.microsoft.com/office/drawing/2018/hyperlinkcolor" val="tx"/>
                    </a:ext>
                  </a:extLst>
                </a:hlinkClick>
              </a:rPr>
              <a:t>training manual</a:t>
            </a:r>
            <a:r>
              <a:rPr lang="en"/>
              <a:t>, knowledge article and frequently asked questions can be found from the </a:t>
            </a:r>
            <a:r>
              <a:rPr lang="en" u="sng">
                <a:solidFill>
                  <a:srgbClr val="0000FF"/>
                </a:solidFill>
                <a:hlinkClick r:id="rId5">
                  <a:extLst>
                    <a:ext uri="{A12FA001-AC4F-418D-AE19-62706E023703}">
                      <ahyp:hlinkClr xmlns:ahyp="http://schemas.microsoft.com/office/drawing/2018/hyperlinkcolor" val="tx"/>
                    </a:ext>
                  </a:extLst>
                </a:hlinkClick>
              </a:rPr>
              <a:t>DCA Help</a:t>
            </a:r>
            <a:r>
              <a:rPr lang="en">
                <a:solidFill>
                  <a:srgbClr val="0000FF"/>
                </a:solidFill>
              </a:rPr>
              <a:t> </a:t>
            </a:r>
            <a:r>
              <a:rPr lang="en"/>
              <a:t>page.</a:t>
            </a:r>
            <a:endParaRPr/>
          </a:p>
          <a:p>
            <a:pPr marL="0" lvl="0" indent="0" algn="l" rtl="0">
              <a:spcBef>
                <a:spcPts val="800"/>
              </a:spcBef>
              <a:spcAft>
                <a:spcPts val="0"/>
              </a:spcAft>
              <a:buNone/>
            </a:pPr>
            <a:r>
              <a:rPr lang="en"/>
              <a:t>At this time, the online application should be used for Rowan University, non-grant fund, non-salary expense/bursar account 2912 DCA activity only.  A listing of </a:t>
            </a:r>
            <a:r>
              <a:rPr lang="en" u="sng">
                <a:solidFill>
                  <a:srgbClr val="0000FF"/>
                </a:solidFill>
                <a:hlinkClick r:id="rId6">
                  <a:extLst>
                    <a:ext uri="{A12FA001-AC4F-418D-AE19-62706E023703}">
                      <ahyp:hlinkClr xmlns:ahyp="http://schemas.microsoft.com/office/drawing/2018/hyperlinkcolor" val="tx"/>
                    </a:ext>
                  </a:extLst>
                </a:hlinkClick>
              </a:rPr>
              <a:t>non-salary expense account code</a:t>
            </a:r>
            <a:r>
              <a:rPr lang="en"/>
              <a:t> descriptions can be found on the Accounting Services website.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DCAs - online workflow (dca.rowan.edu)</a:t>
            </a:r>
            <a:endParaRPr/>
          </a:p>
        </p:txBody>
      </p:sp>
      <p:sp>
        <p:nvSpPr>
          <p:cNvPr id="511" name="Google Shape;511;p82"/>
          <p:cNvSpPr txBox="1">
            <a:spLocks noGrp="1"/>
          </p:cNvSpPr>
          <p:nvPr>
            <p:ph type="body" idx="1"/>
          </p:nvPr>
        </p:nvSpPr>
        <p:spPr>
          <a:xfrm>
            <a:off x="510241" y="1206550"/>
            <a:ext cx="85455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r>
              <a:rPr lang="en"/>
              <a:t>From the DCA application can use hamburger icon to access DCA Home Page &amp; Help. </a:t>
            </a: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1100"/>
              </a:spcAft>
              <a:buNone/>
            </a:pPr>
            <a:endParaRPr/>
          </a:p>
        </p:txBody>
      </p:sp>
      <p:pic>
        <p:nvPicPr>
          <p:cNvPr id="512" name="Google Shape;512;p82"/>
          <p:cNvPicPr preferRelativeResize="0"/>
          <p:nvPr/>
        </p:nvPicPr>
        <p:blipFill>
          <a:blip r:embed="rId3">
            <a:alphaModFix/>
          </a:blip>
          <a:stretch>
            <a:fillRect/>
          </a:stretch>
        </p:blipFill>
        <p:spPr>
          <a:xfrm>
            <a:off x="428025" y="1153900"/>
            <a:ext cx="8171201" cy="1758025"/>
          </a:xfrm>
          <a:prstGeom prst="rect">
            <a:avLst/>
          </a:prstGeom>
          <a:noFill/>
          <a:ln>
            <a:noFill/>
          </a:ln>
        </p:spPr>
      </p:pic>
      <p:pic>
        <p:nvPicPr>
          <p:cNvPr id="513" name="Google Shape;513;p82"/>
          <p:cNvPicPr preferRelativeResize="0"/>
          <p:nvPr/>
        </p:nvPicPr>
        <p:blipFill>
          <a:blip r:embed="rId4">
            <a:alphaModFix/>
          </a:blip>
          <a:stretch>
            <a:fillRect/>
          </a:stretch>
        </p:blipFill>
        <p:spPr>
          <a:xfrm>
            <a:off x="962175" y="3342050"/>
            <a:ext cx="6965750" cy="1400500"/>
          </a:xfrm>
          <a:prstGeom prst="rect">
            <a:avLst/>
          </a:prstGeom>
          <a:noFill/>
          <a:ln>
            <a:noFill/>
          </a:ln>
        </p:spPr>
      </p:pic>
      <p:cxnSp>
        <p:nvCxnSpPr>
          <p:cNvPr id="514" name="Google Shape;514;p82"/>
          <p:cNvCxnSpPr/>
          <p:nvPr/>
        </p:nvCxnSpPr>
        <p:spPr>
          <a:xfrm rot="10800000">
            <a:off x="577125" y="1444200"/>
            <a:ext cx="4500" cy="329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DCAs - paper form </a:t>
            </a:r>
            <a:endParaRPr/>
          </a:p>
        </p:txBody>
      </p:sp>
      <p:sp>
        <p:nvSpPr>
          <p:cNvPr id="520" name="Google Shape;520;p83"/>
          <p:cNvSpPr txBox="1">
            <a:spLocks noGrp="1"/>
          </p:cNvSpPr>
          <p:nvPr>
            <p:ph type="body" idx="1"/>
          </p:nvPr>
        </p:nvSpPr>
        <p:spPr>
          <a:xfrm>
            <a:off x="299241" y="978350"/>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sz="1800" b="1" i="1" u="sng"/>
              <a:t>When to use legacy paper DCA form (other)</a:t>
            </a:r>
            <a:endParaRPr sz="1600"/>
          </a:p>
          <a:p>
            <a:pPr marL="457200" lvl="0" indent="-317500" algn="l" rtl="0">
              <a:lnSpc>
                <a:spcPct val="100000"/>
              </a:lnSpc>
              <a:spcBef>
                <a:spcPts val="800"/>
              </a:spcBef>
              <a:spcAft>
                <a:spcPts val="0"/>
              </a:spcAft>
              <a:buClr>
                <a:srgbClr val="333333"/>
              </a:buClr>
              <a:buSzPts val="1400"/>
              <a:buChar char="●"/>
            </a:pPr>
            <a:r>
              <a:rPr lang="en"/>
              <a:t>For fund codes excluded from the online DCA form:</a:t>
            </a:r>
            <a:endParaRPr/>
          </a:p>
          <a:p>
            <a:pPr marL="914400" marR="0" lvl="1" indent="-298450" algn="l" rtl="0">
              <a:lnSpc>
                <a:spcPct val="100000"/>
              </a:lnSpc>
              <a:spcBef>
                <a:spcPts val="0"/>
              </a:spcBef>
              <a:spcAft>
                <a:spcPts val="0"/>
              </a:spcAft>
              <a:buClr>
                <a:srgbClr val="000000"/>
              </a:buClr>
              <a:buSzPts val="1100"/>
              <a:buChar char="○"/>
            </a:pPr>
            <a:r>
              <a:rPr lang="en"/>
              <a:t>All external Grants (Funds 50000-69999)</a:t>
            </a:r>
            <a:endParaRPr/>
          </a:p>
          <a:p>
            <a:pPr marL="914400" marR="0" lvl="1" indent="-298450" algn="l" rtl="0">
              <a:lnSpc>
                <a:spcPct val="100000"/>
              </a:lnSpc>
              <a:spcBef>
                <a:spcPts val="0"/>
              </a:spcBef>
              <a:spcAft>
                <a:spcPts val="0"/>
              </a:spcAft>
              <a:buClr>
                <a:srgbClr val="000000"/>
              </a:buClr>
              <a:buSzPts val="1100"/>
              <a:buChar char="○"/>
            </a:pPr>
            <a:r>
              <a:rPr lang="en"/>
              <a:t>Undergraduate Student Government Association (Fund 90000)</a:t>
            </a:r>
            <a:endParaRPr/>
          </a:p>
          <a:p>
            <a:pPr marL="1371600" marR="0" lvl="2" indent="-298450" algn="l" rtl="0">
              <a:lnSpc>
                <a:spcPct val="100000"/>
              </a:lnSpc>
              <a:spcBef>
                <a:spcPts val="0"/>
              </a:spcBef>
              <a:spcAft>
                <a:spcPts val="0"/>
              </a:spcAft>
              <a:buClr>
                <a:srgbClr val="000000"/>
              </a:buClr>
              <a:buSzPts val="1100"/>
              <a:buChar char="■"/>
            </a:pPr>
            <a:r>
              <a:rPr lang="en"/>
              <a:t>Separate DCA form for SGA</a:t>
            </a:r>
            <a:endParaRPr/>
          </a:p>
          <a:p>
            <a:pPr marL="914400" marR="0" lvl="1" indent="-298450" algn="l" rtl="0">
              <a:lnSpc>
                <a:spcPct val="100000"/>
              </a:lnSpc>
              <a:spcBef>
                <a:spcPts val="0"/>
              </a:spcBef>
              <a:spcAft>
                <a:spcPts val="0"/>
              </a:spcAft>
              <a:buClr>
                <a:srgbClr val="000000"/>
              </a:buClr>
              <a:buSzPts val="1100"/>
              <a:buChar char="○"/>
            </a:pPr>
            <a:r>
              <a:rPr lang="en"/>
              <a:t>South Jersey Tech Park (Fund 99000)</a:t>
            </a:r>
            <a:endParaRPr/>
          </a:p>
          <a:p>
            <a:pPr marL="914400" marR="0" lvl="1" indent="-298450" algn="l" rtl="0">
              <a:lnSpc>
                <a:spcPct val="100000"/>
              </a:lnSpc>
              <a:spcBef>
                <a:spcPts val="0"/>
              </a:spcBef>
              <a:spcAft>
                <a:spcPts val="0"/>
              </a:spcAft>
              <a:buClr>
                <a:srgbClr val="000000"/>
              </a:buClr>
              <a:buSzPts val="1100"/>
              <a:buChar char="○"/>
            </a:pPr>
            <a:r>
              <a:rPr lang="en"/>
              <a:t>Foundation Funds</a:t>
            </a:r>
            <a:endParaRPr/>
          </a:p>
          <a:p>
            <a:pPr marL="914400" marR="0" lvl="1" indent="-298450" algn="l" rtl="0">
              <a:lnSpc>
                <a:spcPct val="100000"/>
              </a:lnSpc>
              <a:spcBef>
                <a:spcPts val="0"/>
              </a:spcBef>
              <a:spcAft>
                <a:spcPts val="0"/>
              </a:spcAft>
              <a:buClr>
                <a:srgbClr val="000000"/>
              </a:buClr>
              <a:buSzPts val="1100"/>
              <a:buChar char="○"/>
            </a:pPr>
            <a:r>
              <a:rPr lang="en"/>
              <a:t>Rowan Global, Inc. (Fund 99100)</a:t>
            </a:r>
            <a:endParaRPr/>
          </a:p>
          <a:p>
            <a:pPr marL="914400" marR="0" lvl="1" indent="-298450" algn="l" rtl="0">
              <a:lnSpc>
                <a:spcPct val="100000"/>
              </a:lnSpc>
              <a:spcBef>
                <a:spcPts val="0"/>
              </a:spcBef>
              <a:spcAft>
                <a:spcPts val="0"/>
              </a:spcAft>
              <a:buClr>
                <a:srgbClr val="000000"/>
              </a:buClr>
              <a:buSzPts val="1100"/>
              <a:buChar char="○"/>
            </a:pPr>
            <a:r>
              <a:rPr lang="en"/>
              <a:t>Rowan Educational Attractions, Inc. (Fund 99200)</a:t>
            </a:r>
            <a:endParaRPr/>
          </a:p>
          <a:p>
            <a:pPr marL="457200" lvl="0" indent="-317500" algn="l" rtl="0">
              <a:lnSpc>
                <a:spcPct val="100000"/>
              </a:lnSpc>
              <a:spcBef>
                <a:spcPts val="0"/>
              </a:spcBef>
              <a:spcAft>
                <a:spcPts val="0"/>
              </a:spcAft>
              <a:buClr>
                <a:srgbClr val="333333"/>
              </a:buClr>
              <a:buSzPts val="1400"/>
              <a:buChar char="●"/>
            </a:pPr>
            <a:r>
              <a:rPr lang="en"/>
              <a:t>For salary transfer activity, limited to:</a:t>
            </a:r>
            <a:endParaRPr/>
          </a:p>
          <a:p>
            <a:pPr marL="914400" lvl="1" indent="-298450" algn="l" rtl="0">
              <a:lnSpc>
                <a:spcPct val="100000"/>
              </a:lnSpc>
              <a:spcBef>
                <a:spcPts val="0"/>
              </a:spcBef>
              <a:spcAft>
                <a:spcPts val="0"/>
              </a:spcAft>
              <a:buClr>
                <a:srgbClr val="000000"/>
              </a:buClr>
              <a:buSzPts val="1100"/>
              <a:buChar char="○"/>
            </a:pPr>
            <a:r>
              <a:rPr lang="en"/>
              <a:t>6020, salary adjustment</a:t>
            </a:r>
            <a:endParaRPr/>
          </a:p>
          <a:p>
            <a:pPr marL="914400" lvl="1" indent="-298450" algn="l" rtl="0">
              <a:lnSpc>
                <a:spcPct val="100000"/>
              </a:lnSpc>
              <a:spcBef>
                <a:spcPts val="0"/>
              </a:spcBef>
              <a:spcAft>
                <a:spcPts val="0"/>
              </a:spcAft>
              <a:buClr>
                <a:srgbClr val="000000"/>
              </a:buClr>
              <a:buSzPts val="1100"/>
              <a:buChar char="○"/>
            </a:pPr>
            <a:r>
              <a:rPr lang="en"/>
              <a:t>6026, course buyout</a:t>
            </a:r>
            <a:endParaRPr/>
          </a:p>
          <a:p>
            <a:pPr marL="914400" lvl="1" indent="-298450" algn="l" rtl="0">
              <a:lnSpc>
                <a:spcPct val="100000"/>
              </a:lnSpc>
              <a:spcBef>
                <a:spcPts val="0"/>
              </a:spcBef>
              <a:spcAft>
                <a:spcPts val="0"/>
              </a:spcAft>
              <a:buClr>
                <a:srgbClr val="000000"/>
              </a:buClr>
              <a:buSzPts val="1100"/>
              <a:buChar char="○"/>
            </a:pPr>
            <a:r>
              <a:rPr lang="en"/>
              <a:t>6102, fringe benefits</a:t>
            </a:r>
            <a:endParaRPr/>
          </a:p>
          <a:p>
            <a:pPr marL="457200" lvl="0" indent="-317500" algn="l" rtl="0">
              <a:lnSpc>
                <a:spcPct val="100000"/>
              </a:lnSpc>
              <a:spcBef>
                <a:spcPts val="0"/>
              </a:spcBef>
              <a:spcAft>
                <a:spcPts val="0"/>
              </a:spcAft>
              <a:buClr>
                <a:srgbClr val="333333"/>
              </a:buClr>
              <a:buSzPts val="1400"/>
              <a:buChar char="●"/>
            </a:pPr>
            <a:r>
              <a:rPr lang="en"/>
              <a:t>For revenue transfer activity</a:t>
            </a:r>
            <a:endParaRPr/>
          </a:p>
          <a:p>
            <a:pPr marL="914400" lvl="1" indent="-298450" algn="l" rtl="0">
              <a:lnSpc>
                <a:spcPct val="100000"/>
              </a:lnSpc>
              <a:spcBef>
                <a:spcPts val="0"/>
              </a:spcBef>
              <a:spcAft>
                <a:spcPts val="0"/>
              </a:spcAft>
              <a:buClr>
                <a:srgbClr val="000000"/>
              </a:buClr>
              <a:buSzPts val="1100"/>
              <a:buChar char="○"/>
            </a:pPr>
            <a:r>
              <a:rPr lang="en"/>
              <a:t>5xxx account codes</a:t>
            </a:r>
            <a:endParaRPr/>
          </a:p>
          <a:p>
            <a:pPr marL="457200" lvl="0" indent="-317500" algn="l" rtl="0">
              <a:lnSpc>
                <a:spcPct val="100000"/>
              </a:lnSpc>
              <a:spcBef>
                <a:spcPts val="0"/>
              </a:spcBef>
              <a:spcAft>
                <a:spcPts val="0"/>
              </a:spcAft>
              <a:buClr>
                <a:srgbClr val="333333"/>
              </a:buClr>
              <a:buSzPts val="1400"/>
              <a:buChar char="●"/>
            </a:pPr>
            <a:r>
              <a:rPr lang="en"/>
              <a:t>For Barnes &amp; Noble and Central Stores activity (separate processes)	</a:t>
            </a:r>
            <a:endParaRPr/>
          </a:p>
        </p:txBody>
      </p:sp>
      <p:pic>
        <p:nvPicPr>
          <p:cNvPr id="521" name="Google Shape;521;p83"/>
          <p:cNvPicPr preferRelativeResize="0"/>
          <p:nvPr/>
        </p:nvPicPr>
        <p:blipFill>
          <a:blip r:embed="rId3">
            <a:alphaModFix/>
          </a:blip>
          <a:stretch>
            <a:fillRect/>
          </a:stretch>
        </p:blipFill>
        <p:spPr>
          <a:xfrm>
            <a:off x="6013325" y="978350"/>
            <a:ext cx="2786501" cy="3672000"/>
          </a:xfrm>
          <a:prstGeom prst="rect">
            <a:avLst/>
          </a:prstGeom>
          <a:noFill/>
          <a:ln>
            <a:noFill/>
          </a:ln>
        </p:spPr>
      </p:pic>
      <p:cxnSp>
        <p:nvCxnSpPr>
          <p:cNvPr id="522" name="Google Shape;522;p83"/>
          <p:cNvCxnSpPr/>
          <p:nvPr/>
        </p:nvCxnSpPr>
        <p:spPr>
          <a:xfrm>
            <a:off x="4544575" y="1272975"/>
            <a:ext cx="3567900" cy="517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DCAs - paper form </a:t>
            </a:r>
            <a:endParaRPr/>
          </a:p>
        </p:txBody>
      </p:sp>
      <p:sp>
        <p:nvSpPr>
          <p:cNvPr id="528" name="Google Shape;528;p84"/>
          <p:cNvSpPr txBox="1">
            <a:spLocks noGrp="1"/>
          </p:cNvSpPr>
          <p:nvPr>
            <p:ph type="body" idx="1"/>
          </p:nvPr>
        </p:nvSpPr>
        <p:spPr>
          <a:xfrm>
            <a:off x="347866" y="1048575"/>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1100"/>
              </a:spcBef>
              <a:spcAft>
                <a:spcPts val="0"/>
              </a:spcAft>
              <a:buNone/>
            </a:pPr>
            <a:r>
              <a:rPr lang="en" sz="1800" b="1" i="1" u="sng"/>
              <a:t>Where Can I Locate Legacy Paper DCA forms?</a:t>
            </a:r>
            <a:endParaRPr sz="1050" b="1">
              <a:solidFill>
                <a:srgbClr val="333333"/>
              </a:solidFill>
              <a:highlight>
                <a:srgbClr val="FFFFFF"/>
              </a:highlight>
              <a:latin typeface="Arial"/>
              <a:ea typeface="Arial"/>
              <a:cs typeface="Arial"/>
              <a:sym typeface="Arial"/>
            </a:endParaRPr>
          </a:p>
          <a:p>
            <a:pPr marL="457200" lvl="0" indent="-330200" algn="l" rtl="0">
              <a:spcBef>
                <a:spcPts val="1100"/>
              </a:spcBef>
              <a:spcAft>
                <a:spcPts val="0"/>
              </a:spcAft>
              <a:buSzPts val="1600"/>
              <a:buChar char="●"/>
            </a:pPr>
            <a:r>
              <a:rPr lang="en" sz="1600"/>
              <a:t>Legacy paper form DCAs can be located on the Accounting Services website at:</a:t>
            </a:r>
            <a:endParaRPr sz="1600"/>
          </a:p>
          <a:p>
            <a:pPr marL="914400" lvl="1" indent="-330200" algn="l" rtl="0">
              <a:spcBef>
                <a:spcPts val="0"/>
              </a:spcBef>
              <a:spcAft>
                <a:spcPts val="0"/>
              </a:spcAft>
              <a:buSzPts val="1600"/>
              <a:buChar char="○"/>
            </a:pPr>
            <a:r>
              <a:rPr lang="en" sz="1600" b="1" i="1">
                <a:solidFill>
                  <a:srgbClr val="0000FF"/>
                </a:solidFill>
                <a:uFill>
                  <a:noFill/>
                </a:uFill>
                <a:hlinkClick r:id="rId3">
                  <a:extLst>
                    <a:ext uri="{A12FA001-AC4F-418D-AE19-62706E023703}">
                      <ahyp:hlinkClr xmlns:ahyp="http://schemas.microsoft.com/office/drawing/2018/hyperlinkcolor" val="tx"/>
                    </a:ext>
                  </a:extLst>
                </a:hlinkClick>
              </a:rPr>
              <a:t>Departmental Charge Authorization DCA Form (University)</a:t>
            </a:r>
            <a:endParaRPr sz="1600" b="1" i="1">
              <a:solidFill>
                <a:srgbClr val="0000FF"/>
              </a:solidFill>
            </a:endParaRPr>
          </a:p>
          <a:p>
            <a:pPr marL="914400" lvl="1" indent="-330200" algn="l" rtl="0">
              <a:spcBef>
                <a:spcPts val="0"/>
              </a:spcBef>
              <a:spcAft>
                <a:spcPts val="0"/>
              </a:spcAft>
              <a:buSzPts val="1600"/>
              <a:buChar char="○"/>
            </a:pPr>
            <a:r>
              <a:rPr lang="en" sz="1600" b="1" i="1">
                <a:solidFill>
                  <a:srgbClr val="0000FF"/>
                </a:solidFill>
                <a:uFill>
                  <a:noFill/>
                </a:uFill>
                <a:hlinkClick r:id="rId4">
                  <a:extLst>
                    <a:ext uri="{A12FA001-AC4F-418D-AE19-62706E023703}">
                      <ahyp:hlinkClr xmlns:ahyp="http://schemas.microsoft.com/office/drawing/2018/hyperlinkcolor" val="tx"/>
                    </a:ext>
                  </a:extLst>
                </a:hlinkClick>
              </a:rPr>
              <a:t>Departmental Charge Authorization DCA Form (Includes SGA)</a:t>
            </a:r>
            <a:endParaRPr sz="1600"/>
          </a:p>
          <a:p>
            <a:pPr marL="1371600" lvl="2" indent="-330200" algn="l" rtl="0">
              <a:spcBef>
                <a:spcPts val="0"/>
              </a:spcBef>
              <a:spcAft>
                <a:spcPts val="0"/>
              </a:spcAft>
              <a:buClr>
                <a:srgbClr val="000000"/>
              </a:buClr>
              <a:buSzPts val="1600"/>
              <a:buChar char="■"/>
            </a:pPr>
            <a:r>
              <a:rPr lang="en" sz="1600"/>
              <a:t>Above links are to fillable pdf forms</a:t>
            </a:r>
            <a:endParaRPr sz="1600"/>
          </a:p>
          <a:p>
            <a:pPr marL="1371600" lvl="2" indent="-330200" algn="l" rtl="0">
              <a:spcBef>
                <a:spcPts val="0"/>
              </a:spcBef>
              <a:spcAft>
                <a:spcPts val="0"/>
              </a:spcAft>
              <a:buSzPts val="1600"/>
              <a:buChar char="■"/>
            </a:pPr>
            <a:r>
              <a:rPr lang="en" sz="1600"/>
              <a:t>Select “other” category at top of form</a:t>
            </a:r>
            <a:endParaRPr sz="1600"/>
          </a:p>
          <a:p>
            <a:pPr marL="1371600" lvl="2" indent="-330200" algn="l" rtl="0">
              <a:spcBef>
                <a:spcPts val="0"/>
              </a:spcBef>
              <a:spcAft>
                <a:spcPts val="0"/>
              </a:spcAft>
              <a:buSzPts val="1600"/>
              <a:buChar char="■"/>
            </a:pPr>
            <a:r>
              <a:rPr lang="en" sz="1600"/>
              <a:t>Should </a:t>
            </a:r>
            <a:r>
              <a:rPr lang="en" sz="1600" b="1"/>
              <a:t>only</a:t>
            </a:r>
            <a:r>
              <a:rPr lang="en" sz="1600"/>
              <a:t> be used for excluded areas and activity</a:t>
            </a:r>
            <a:endParaRPr sz="1600"/>
          </a:p>
          <a:p>
            <a:pPr marL="0" lvl="0" indent="0" algn="l" rtl="0">
              <a:spcBef>
                <a:spcPts val="800"/>
              </a:spcBef>
              <a:spcAft>
                <a:spcPts val="0"/>
              </a:spcAft>
              <a:buNone/>
            </a:pPr>
            <a:r>
              <a:rPr lang="en" sz="1800" b="1" i="1" u="sng"/>
              <a:t>Where Do I Submit My Paper DCA Requests?</a:t>
            </a:r>
            <a:endParaRPr/>
          </a:p>
          <a:p>
            <a:pPr marL="457200" lvl="0" indent="-330200" algn="l" rtl="0">
              <a:spcBef>
                <a:spcPts val="800"/>
              </a:spcBef>
              <a:spcAft>
                <a:spcPts val="0"/>
              </a:spcAft>
              <a:buSzPts val="1600"/>
              <a:buChar char="●"/>
            </a:pPr>
            <a:r>
              <a:rPr lang="en" sz="1600"/>
              <a:t>Fully completed, supported and approved paper DCAs should be submitted to </a:t>
            </a:r>
            <a:r>
              <a:rPr lang="en" sz="1600" u="sng">
                <a:solidFill>
                  <a:srgbClr val="0000FF"/>
                </a:solidFill>
                <a:hlinkClick r:id="rId5">
                  <a:extLst>
                    <a:ext uri="{A12FA001-AC4F-418D-AE19-62706E023703}">
                      <ahyp:hlinkClr xmlns:ahyp="http://schemas.microsoft.com/office/drawing/2018/hyperlinkcolor" val="tx"/>
                    </a:ext>
                  </a:extLst>
                </a:hlinkClick>
              </a:rPr>
              <a:t>DCA@rowan.edu</a:t>
            </a:r>
            <a:r>
              <a:rPr lang="en" sz="1600"/>
              <a:t>.</a:t>
            </a:r>
            <a:endParaRPr sz="1600"/>
          </a:p>
          <a:p>
            <a:pPr marL="914400" lvl="1" indent="-317500" algn="l" rtl="0">
              <a:spcBef>
                <a:spcPts val="0"/>
              </a:spcBef>
              <a:spcAft>
                <a:spcPts val="0"/>
              </a:spcAft>
              <a:buSzPts val="1400"/>
              <a:buChar char="○"/>
            </a:pPr>
            <a:r>
              <a:rPr lang="en" sz="1600"/>
              <a:t>All charges and credits against an external grant (funds beginning with a 5 or 6) must be reviewed by OSP team </a:t>
            </a:r>
            <a:r>
              <a:rPr lang="en" sz="1600" b="1"/>
              <a:t>prior</a:t>
            </a:r>
            <a:r>
              <a:rPr lang="en" sz="1600"/>
              <a:t> to submission to Accounting Services.</a:t>
            </a:r>
            <a:endParaRPr sz="1600"/>
          </a:p>
          <a:p>
            <a:pPr marL="914400" lvl="0" indent="0" algn="l" rtl="0">
              <a:spcBef>
                <a:spcPts val="800"/>
              </a:spcBef>
              <a:spcAft>
                <a:spcPts val="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Budget Transfers</a:t>
            </a:r>
            <a:endParaRPr sz="3000"/>
          </a:p>
        </p:txBody>
      </p:sp>
      <p:sp>
        <p:nvSpPr>
          <p:cNvPr id="180" name="Google Shape;180;p31"/>
          <p:cNvSpPr txBox="1">
            <a:spLocks noGrp="1"/>
          </p:cNvSpPr>
          <p:nvPr>
            <p:ph type="body" idx="1"/>
          </p:nvPr>
        </p:nvSpPr>
        <p:spPr>
          <a:xfrm>
            <a:off x="510250" y="1193400"/>
            <a:ext cx="8545500" cy="3754200"/>
          </a:xfrm>
          <a:prstGeom prst="rect">
            <a:avLst/>
          </a:prstGeom>
        </p:spPr>
        <p:txBody>
          <a:bodyPr spcFirstLastPara="1" wrap="square" lIns="34275" tIns="34275" rIns="68575" bIns="34275" anchor="t" anchorCtr="0">
            <a:noAutofit/>
          </a:bodyPr>
          <a:lstStyle/>
          <a:p>
            <a:pPr marL="457200" lvl="0" indent="0" algn="l" rtl="0">
              <a:lnSpc>
                <a:spcPct val="150000"/>
              </a:lnSpc>
              <a:spcBef>
                <a:spcPts val="800"/>
              </a:spcBef>
              <a:spcAft>
                <a:spcPts val="0"/>
              </a:spcAft>
              <a:buNone/>
            </a:pPr>
            <a:r>
              <a:rPr lang="en" sz="2200" b="1"/>
              <a:t>The more things change, the more things stay the same</a:t>
            </a:r>
            <a:endParaRPr sz="2200" b="1"/>
          </a:p>
          <a:p>
            <a:pPr marL="457200" lvl="0" indent="-336550" algn="l" rtl="0">
              <a:lnSpc>
                <a:spcPct val="150000"/>
              </a:lnSpc>
              <a:spcBef>
                <a:spcPts val="800"/>
              </a:spcBef>
              <a:spcAft>
                <a:spcPts val="0"/>
              </a:spcAft>
              <a:buSzPts val="1700"/>
              <a:buChar char="●"/>
            </a:pPr>
            <a:r>
              <a:rPr lang="en" sz="1700"/>
              <a:t>Journal Entry type :  BDZ1</a:t>
            </a:r>
            <a:endParaRPr sz="1700"/>
          </a:p>
          <a:p>
            <a:pPr marL="457200" lvl="0" indent="-336550" algn="l" rtl="0">
              <a:lnSpc>
                <a:spcPct val="150000"/>
              </a:lnSpc>
              <a:spcBef>
                <a:spcPts val="0"/>
              </a:spcBef>
              <a:spcAft>
                <a:spcPts val="0"/>
              </a:spcAft>
              <a:buSzPts val="1700"/>
              <a:buChar char="●"/>
            </a:pPr>
            <a:r>
              <a:rPr lang="en" sz="1700"/>
              <a:t>Budget Period: 01</a:t>
            </a:r>
            <a:endParaRPr sz="1700"/>
          </a:p>
          <a:p>
            <a:pPr marL="457200" lvl="0" indent="-336550" algn="l" rtl="0">
              <a:lnSpc>
                <a:spcPct val="150000"/>
              </a:lnSpc>
              <a:spcBef>
                <a:spcPts val="0"/>
              </a:spcBef>
              <a:spcAft>
                <a:spcPts val="0"/>
              </a:spcAft>
              <a:buSzPts val="1700"/>
              <a:buChar char="●"/>
            </a:pPr>
            <a:r>
              <a:rPr lang="en" sz="1700"/>
              <a:t>Debit / Credit Field :  Always use + plus &amp; - minus (DO NOT USE DEBIT &amp; CREDIT)</a:t>
            </a:r>
            <a:endParaRPr sz="1700"/>
          </a:p>
          <a:p>
            <a:pPr marL="457200" lvl="0" indent="-336550" algn="l" rtl="0">
              <a:lnSpc>
                <a:spcPct val="150000"/>
              </a:lnSpc>
              <a:spcBef>
                <a:spcPts val="0"/>
              </a:spcBef>
              <a:spcAft>
                <a:spcPts val="0"/>
              </a:spcAft>
              <a:buSzPts val="1700"/>
              <a:buChar char="●"/>
            </a:pPr>
            <a:r>
              <a:rPr lang="en" sz="1700"/>
              <a:t>Bank Code: Leave Blank (skip over it)</a:t>
            </a:r>
            <a:endParaRPr sz="1700"/>
          </a:p>
          <a:p>
            <a:pPr marL="457200" lvl="0" indent="-336550" algn="l" rtl="0">
              <a:lnSpc>
                <a:spcPct val="150000"/>
              </a:lnSpc>
              <a:spcBef>
                <a:spcPts val="0"/>
              </a:spcBef>
              <a:spcAft>
                <a:spcPts val="0"/>
              </a:spcAft>
              <a:buSzPts val="1700"/>
              <a:buChar char="●"/>
            </a:pPr>
            <a:r>
              <a:rPr lang="en" sz="1700"/>
              <a:t>Even if you start a J document and don’t complete it, it will show up in system </a:t>
            </a:r>
            <a:endParaRPr sz="1700"/>
          </a:p>
          <a:p>
            <a:pPr marL="914400" lvl="1" indent="-336550" algn="l" rtl="0">
              <a:lnSpc>
                <a:spcPct val="150000"/>
              </a:lnSpc>
              <a:spcBef>
                <a:spcPts val="0"/>
              </a:spcBef>
              <a:spcAft>
                <a:spcPts val="0"/>
              </a:spcAft>
              <a:buSzPts val="1700"/>
              <a:buChar char="○"/>
            </a:pPr>
            <a:r>
              <a:rPr lang="en" sz="1700"/>
              <a:t>Either Submit Journal or Delete Journal </a:t>
            </a:r>
            <a:endParaRPr sz="1700"/>
          </a:p>
          <a:p>
            <a:pPr marL="914400" lvl="1" indent="-342900" algn="l" rtl="0">
              <a:lnSpc>
                <a:spcPct val="150000"/>
              </a:lnSpc>
              <a:spcBef>
                <a:spcPts val="0"/>
              </a:spcBef>
              <a:spcAft>
                <a:spcPts val="0"/>
              </a:spcAft>
              <a:buSzPts val="1800"/>
              <a:buChar char="○"/>
            </a:pPr>
            <a:r>
              <a:rPr lang="en" sz="1700"/>
              <a:t>If not, bad things happen (your user ID shows up on our Daily Report and an email will be</a:t>
            </a:r>
            <a:r>
              <a:rPr lang="en" sz="1800"/>
              <a:t> sent)  We will find you (read in Liam Neeson’s voice)</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FYE &amp; Banner Finance FYE Update (Roll)</a:t>
            </a:r>
            <a:endParaRPr/>
          </a:p>
        </p:txBody>
      </p:sp>
      <p:sp>
        <p:nvSpPr>
          <p:cNvPr id="534" name="Google Shape;534;p8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0" lvl="0" indent="0" algn="l" rtl="0">
              <a:lnSpc>
                <a:spcPct val="150000"/>
              </a:lnSpc>
              <a:spcBef>
                <a:spcPts val="800"/>
              </a:spcBef>
              <a:spcAft>
                <a:spcPts val="0"/>
              </a:spcAft>
              <a:buNone/>
            </a:pPr>
            <a:r>
              <a:rPr lang="en" sz="1800" b="1" i="1" u="sng"/>
              <a:t>Fiscal Year End (FYE) </a:t>
            </a:r>
            <a:endParaRPr/>
          </a:p>
          <a:p>
            <a:pPr marL="457200" lvl="0" indent="-317500" algn="l" rtl="0">
              <a:lnSpc>
                <a:spcPct val="150000"/>
              </a:lnSpc>
              <a:spcBef>
                <a:spcPts val="800"/>
              </a:spcBef>
              <a:spcAft>
                <a:spcPts val="0"/>
              </a:spcAft>
              <a:buSzPts val="1400"/>
              <a:buChar char="●"/>
            </a:pPr>
            <a:r>
              <a:rPr lang="en"/>
              <a:t>June 30th</a:t>
            </a:r>
            <a:endParaRPr/>
          </a:p>
          <a:p>
            <a:pPr marL="457200" lvl="0" indent="-317500" algn="l" rtl="0">
              <a:lnSpc>
                <a:spcPct val="150000"/>
              </a:lnSpc>
              <a:spcBef>
                <a:spcPts val="0"/>
              </a:spcBef>
              <a:spcAft>
                <a:spcPts val="0"/>
              </a:spcAft>
              <a:buSzPts val="1400"/>
              <a:buChar char="●"/>
            </a:pPr>
            <a:r>
              <a:rPr lang="en"/>
              <a:t>Refresher Training </a:t>
            </a:r>
            <a:endParaRPr/>
          </a:p>
          <a:p>
            <a:pPr marL="457200" lvl="0" indent="-317500" algn="l" rtl="0">
              <a:lnSpc>
                <a:spcPct val="150000"/>
              </a:lnSpc>
              <a:spcBef>
                <a:spcPts val="0"/>
              </a:spcBef>
              <a:spcAft>
                <a:spcPts val="0"/>
              </a:spcAft>
              <a:buSzPts val="1400"/>
              <a:buChar char="●"/>
            </a:pPr>
            <a:r>
              <a:rPr lang="en"/>
              <a:t>Cutoff Announcer</a:t>
            </a:r>
            <a:endParaRPr/>
          </a:p>
          <a:p>
            <a:pPr marL="0" lvl="0" indent="0" algn="l" rtl="0">
              <a:lnSpc>
                <a:spcPct val="150000"/>
              </a:lnSpc>
              <a:spcBef>
                <a:spcPts val="800"/>
              </a:spcBef>
              <a:spcAft>
                <a:spcPts val="0"/>
              </a:spcAft>
              <a:buNone/>
            </a:pPr>
            <a:r>
              <a:rPr lang="en" sz="1800" b="1" i="1" u="sng"/>
              <a:t>Banner Finance FYE Update (Roll)</a:t>
            </a:r>
            <a:endParaRPr/>
          </a:p>
          <a:p>
            <a:pPr marL="457200" lvl="0" indent="-317500" algn="l" rtl="0">
              <a:lnSpc>
                <a:spcPct val="150000"/>
              </a:lnSpc>
              <a:spcBef>
                <a:spcPts val="800"/>
              </a:spcBef>
              <a:spcAft>
                <a:spcPts val="0"/>
              </a:spcAft>
              <a:buSzPts val="1400"/>
              <a:buChar char="●"/>
            </a:pPr>
            <a:r>
              <a:rPr lang="en"/>
              <a:t>Roll Timing - mid-July </a:t>
            </a:r>
            <a:endParaRPr/>
          </a:p>
          <a:p>
            <a:pPr marL="457200" lvl="0" indent="-317500" algn="l" rtl="0">
              <a:lnSpc>
                <a:spcPct val="150000"/>
              </a:lnSpc>
              <a:spcBef>
                <a:spcPts val="0"/>
              </a:spcBef>
              <a:spcAft>
                <a:spcPts val="0"/>
              </a:spcAft>
              <a:buSzPts val="1400"/>
              <a:buChar char="●"/>
            </a:pPr>
            <a:r>
              <a:rPr lang="en"/>
              <a:t>Roll Prep - addressing incomplete documents (budget transfers, receiving, etc.)</a:t>
            </a:r>
            <a:endParaRPr/>
          </a:p>
          <a:p>
            <a:pPr marL="457200" lvl="0" indent="-317500" algn="l" rtl="0">
              <a:lnSpc>
                <a:spcPct val="150000"/>
              </a:lnSpc>
              <a:spcBef>
                <a:spcPts val="0"/>
              </a:spcBef>
              <a:spcAft>
                <a:spcPts val="0"/>
              </a:spcAft>
              <a:buSzPts val="1400"/>
              <a:buChar char="●"/>
            </a:pPr>
            <a:r>
              <a:rPr lang="en"/>
              <a:t>Budget of Grants &amp; Capital Funds</a:t>
            </a:r>
            <a:endParaRPr/>
          </a:p>
          <a:p>
            <a:pPr marL="457200" lvl="0" indent="-317500" algn="l" rtl="0">
              <a:lnSpc>
                <a:spcPct val="150000"/>
              </a:lnSpc>
              <a:spcBef>
                <a:spcPts val="0"/>
              </a:spcBef>
              <a:spcAft>
                <a:spcPts val="0"/>
              </a:spcAft>
              <a:buSzPts val="1400"/>
              <a:buChar char="●"/>
            </a:pPr>
            <a:r>
              <a:rPr lang="en"/>
              <a:t>Open Purchase Orders</a:t>
            </a:r>
            <a:endParaRPr/>
          </a:p>
          <a:p>
            <a:pPr marL="0" lvl="0" indent="0" algn="l" rtl="0">
              <a:spcBef>
                <a:spcPts val="8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marR="0" lvl="0" indent="0" algn="l" rtl="0">
              <a:lnSpc>
                <a:spcPct val="90000"/>
              </a:lnSpc>
              <a:spcBef>
                <a:spcPts val="0"/>
              </a:spcBef>
              <a:spcAft>
                <a:spcPts val="0"/>
              </a:spcAft>
              <a:buNone/>
            </a:pPr>
            <a:r>
              <a:rPr lang="en" sz="3000"/>
              <a:t>Commonly Used Banner Admin Screens</a:t>
            </a:r>
            <a:endParaRPr sz="3000"/>
          </a:p>
        </p:txBody>
      </p:sp>
      <p:sp>
        <p:nvSpPr>
          <p:cNvPr id="540" name="Google Shape;540;p86"/>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marR="0" lvl="0" indent="-330200" algn="l" rtl="0">
              <a:lnSpc>
                <a:spcPct val="150000"/>
              </a:lnSpc>
              <a:spcBef>
                <a:spcPts val="800"/>
              </a:spcBef>
              <a:spcAft>
                <a:spcPts val="0"/>
              </a:spcAft>
              <a:buSzPts val="1600"/>
              <a:buChar char="●"/>
            </a:pPr>
            <a:r>
              <a:rPr lang="en" sz="1600"/>
              <a:t>FAIVNDH - Vendor Detail History</a:t>
            </a:r>
            <a:endParaRPr sz="1600"/>
          </a:p>
          <a:p>
            <a:pPr marL="457200" marR="0" lvl="0" indent="-330200" algn="l" rtl="0">
              <a:lnSpc>
                <a:spcPct val="150000"/>
              </a:lnSpc>
              <a:spcBef>
                <a:spcPts val="0"/>
              </a:spcBef>
              <a:spcAft>
                <a:spcPts val="0"/>
              </a:spcAft>
              <a:buSzPts val="1600"/>
              <a:buChar char="●"/>
            </a:pPr>
            <a:r>
              <a:rPr lang="en" sz="1600"/>
              <a:t>FGIBAVL - Budget Availability Status</a:t>
            </a:r>
            <a:endParaRPr sz="1600"/>
          </a:p>
          <a:p>
            <a:pPr marL="457200" marR="0" lvl="0" indent="-330200" algn="l" rtl="0">
              <a:lnSpc>
                <a:spcPct val="150000"/>
              </a:lnSpc>
              <a:spcBef>
                <a:spcPts val="0"/>
              </a:spcBef>
              <a:spcAft>
                <a:spcPts val="0"/>
              </a:spcAft>
              <a:buSzPts val="1600"/>
              <a:buChar char="●"/>
            </a:pPr>
            <a:r>
              <a:rPr lang="en" sz="1600"/>
              <a:t>FGIBDST - Organization Budget Status</a:t>
            </a:r>
            <a:endParaRPr sz="1600"/>
          </a:p>
          <a:p>
            <a:pPr marL="457200" marR="0" lvl="0" indent="-330200" algn="l" rtl="0">
              <a:lnSpc>
                <a:spcPct val="150000"/>
              </a:lnSpc>
              <a:spcBef>
                <a:spcPts val="0"/>
              </a:spcBef>
              <a:spcAft>
                <a:spcPts val="0"/>
              </a:spcAft>
              <a:buSzPts val="1600"/>
              <a:buChar char="●"/>
            </a:pPr>
            <a:r>
              <a:rPr lang="en" sz="1600"/>
              <a:t>FGITRND - Transaction Detail</a:t>
            </a:r>
            <a:endParaRPr sz="1600"/>
          </a:p>
          <a:p>
            <a:pPr marL="457200" marR="0" lvl="0" indent="-330200" algn="l" rtl="0">
              <a:lnSpc>
                <a:spcPct val="150000"/>
              </a:lnSpc>
              <a:spcBef>
                <a:spcPts val="0"/>
              </a:spcBef>
              <a:spcAft>
                <a:spcPts val="0"/>
              </a:spcAft>
              <a:buSzPts val="1600"/>
              <a:buChar char="●"/>
            </a:pPr>
            <a:r>
              <a:rPr lang="en" sz="1600"/>
              <a:t>FOIDOCH - Document History</a:t>
            </a:r>
            <a:endParaRPr sz="1600"/>
          </a:p>
          <a:p>
            <a:pPr marL="457200" lvl="0" indent="-330200" algn="l" rtl="0">
              <a:lnSpc>
                <a:spcPct val="150000"/>
              </a:lnSpc>
              <a:spcBef>
                <a:spcPts val="0"/>
              </a:spcBef>
              <a:spcAft>
                <a:spcPts val="0"/>
              </a:spcAft>
              <a:buSzPts val="1600"/>
              <a:buChar char="●"/>
            </a:pPr>
            <a:r>
              <a:rPr lang="en" sz="1600"/>
              <a:t>FGIDOCR - Document Retrieval Inquiry</a:t>
            </a:r>
            <a:endParaRPr sz="1600"/>
          </a:p>
          <a:p>
            <a:pPr marL="457200" marR="0" lvl="0" indent="-330200" algn="l" rtl="0">
              <a:lnSpc>
                <a:spcPct val="150000"/>
              </a:lnSpc>
              <a:spcBef>
                <a:spcPts val="0"/>
              </a:spcBef>
              <a:spcAft>
                <a:spcPts val="0"/>
              </a:spcAft>
              <a:buSzPts val="1600"/>
              <a:buChar char="●"/>
            </a:pPr>
            <a:r>
              <a:rPr lang="en" sz="1600"/>
              <a:t>FPAREQN - Create a Requisition</a:t>
            </a:r>
            <a:endParaRPr sz="1600"/>
          </a:p>
          <a:p>
            <a:pPr marL="457200" marR="0" lvl="0" indent="-330200" algn="l" rtl="0">
              <a:lnSpc>
                <a:spcPct val="150000"/>
              </a:lnSpc>
              <a:spcBef>
                <a:spcPts val="0"/>
              </a:spcBef>
              <a:spcAft>
                <a:spcPts val="0"/>
              </a:spcAft>
              <a:buSzPts val="1600"/>
              <a:buChar char="●"/>
            </a:pPr>
            <a:r>
              <a:rPr lang="en" sz="1600"/>
              <a:t>FGIENCD - Detailed Encumbrance Activity</a:t>
            </a:r>
            <a:endParaRPr sz="1600"/>
          </a:p>
          <a:p>
            <a:pPr marL="457200" lvl="0" indent="-330200" algn="l" rtl="0">
              <a:lnSpc>
                <a:spcPct val="150000"/>
              </a:lnSpc>
              <a:spcBef>
                <a:spcPts val="0"/>
              </a:spcBef>
              <a:spcAft>
                <a:spcPts val="0"/>
              </a:spcAft>
              <a:buSzPts val="1600"/>
              <a:buChar char="●"/>
            </a:pPr>
            <a:r>
              <a:rPr lang="en" sz="1600"/>
              <a:t>FGIOENC - Open Encumbrance List</a:t>
            </a:r>
            <a:endParaRPr sz="1600"/>
          </a:p>
          <a:p>
            <a:pPr marL="457200" lvl="0" indent="-330200" algn="l" rtl="0">
              <a:lnSpc>
                <a:spcPct val="150000"/>
              </a:lnSpc>
              <a:spcBef>
                <a:spcPts val="0"/>
              </a:spcBef>
              <a:spcAft>
                <a:spcPts val="0"/>
              </a:spcAft>
              <a:buSzPts val="1600"/>
              <a:buChar char="●"/>
            </a:pPr>
            <a:r>
              <a:rPr lang="en" sz="1600"/>
              <a:t>FPARCVD - Receive against a standing order or regular purchase order</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7"/>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r>
              <a:rPr lang="en" sz="3000"/>
              <a:t>Entities &amp; Reporting</a:t>
            </a:r>
            <a:endParaRPr sz="3000"/>
          </a:p>
        </p:txBody>
      </p:sp>
      <p:sp>
        <p:nvSpPr>
          <p:cNvPr id="546" name="Google Shape;546;p87"/>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800"/>
              </a:spcBef>
              <a:spcAft>
                <a:spcPts val="0"/>
              </a:spcAft>
              <a:buNone/>
            </a:pPr>
            <a:r>
              <a:rPr lang="en" sz="1800" b="1" i="1" u="sng"/>
              <a:t>Entities</a:t>
            </a:r>
            <a:endParaRPr sz="1800"/>
          </a:p>
          <a:p>
            <a:pPr marL="457200" lvl="0" indent="-330200" algn="l" rtl="0">
              <a:lnSpc>
                <a:spcPct val="100000"/>
              </a:lnSpc>
              <a:spcBef>
                <a:spcPts val="800"/>
              </a:spcBef>
              <a:spcAft>
                <a:spcPts val="0"/>
              </a:spcAft>
              <a:buSzPts val="1600"/>
              <a:buChar char="●"/>
            </a:pPr>
            <a:r>
              <a:rPr lang="en" sz="1600"/>
              <a:t>Rowan University</a:t>
            </a:r>
            <a:endParaRPr sz="1600"/>
          </a:p>
          <a:p>
            <a:pPr marL="457200" lvl="0" indent="-330200" algn="l" rtl="0">
              <a:lnSpc>
                <a:spcPct val="100000"/>
              </a:lnSpc>
              <a:spcBef>
                <a:spcPts val="0"/>
              </a:spcBef>
              <a:spcAft>
                <a:spcPts val="0"/>
              </a:spcAft>
              <a:buSzPts val="1600"/>
              <a:buChar char="●"/>
            </a:pPr>
            <a:r>
              <a:rPr lang="en" sz="1600"/>
              <a:t>Rowan University Foundation </a:t>
            </a:r>
            <a:endParaRPr sz="1600"/>
          </a:p>
          <a:p>
            <a:pPr marL="457200" lvl="0" indent="-330200" algn="l" rtl="0">
              <a:lnSpc>
                <a:spcPct val="100000"/>
              </a:lnSpc>
              <a:spcBef>
                <a:spcPts val="0"/>
              </a:spcBef>
              <a:spcAft>
                <a:spcPts val="0"/>
              </a:spcAft>
              <a:buSzPts val="1600"/>
              <a:buChar char="●"/>
            </a:pPr>
            <a:r>
              <a:rPr lang="en" sz="1600"/>
              <a:t>South Jersey Technology Park at Rowan University (SJTP)</a:t>
            </a:r>
            <a:endParaRPr sz="1600"/>
          </a:p>
          <a:p>
            <a:pPr marL="457200" lvl="0" indent="-330200" algn="l" rtl="0">
              <a:lnSpc>
                <a:spcPct val="100000"/>
              </a:lnSpc>
              <a:spcBef>
                <a:spcPts val="0"/>
              </a:spcBef>
              <a:spcAft>
                <a:spcPts val="0"/>
              </a:spcAft>
              <a:buSzPts val="1600"/>
              <a:buChar char="●"/>
            </a:pPr>
            <a:r>
              <a:rPr lang="en" sz="1600"/>
              <a:t>Student Government Association (SGA)</a:t>
            </a:r>
            <a:endParaRPr sz="1600"/>
          </a:p>
          <a:p>
            <a:pPr marL="457200" lvl="0" indent="-330200" algn="l" rtl="0">
              <a:lnSpc>
                <a:spcPct val="100000"/>
              </a:lnSpc>
              <a:spcBef>
                <a:spcPts val="0"/>
              </a:spcBef>
              <a:spcAft>
                <a:spcPts val="0"/>
              </a:spcAft>
              <a:buSzPts val="1600"/>
              <a:buChar char="●"/>
            </a:pPr>
            <a:r>
              <a:rPr lang="en" sz="1600"/>
              <a:t>Rowan Global Inc. (RGI)</a:t>
            </a:r>
            <a:endParaRPr sz="1600"/>
          </a:p>
          <a:p>
            <a:pPr marL="457200" lvl="0" indent="-330200" algn="l" rtl="0">
              <a:lnSpc>
                <a:spcPct val="100000"/>
              </a:lnSpc>
              <a:spcBef>
                <a:spcPts val="0"/>
              </a:spcBef>
              <a:spcAft>
                <a:spcPts val="0"/>
              </a:spcAft>
              <a:buSzPts val="1600"/>
              <a:buChar char="●"/>
            </a:pPr>
            <a:r>
              <a:rPr lang="en" sz="1600"/>
              <a:t>Rowan Educational Attractions (REA)</a:t>
            </a:r>
            <a:endParaRPr sz="1600"/>
          </a:p>
          <a:p>
            <a:pPr marL="0" lvl="0" indent="0" algn="l" rtl="0">
              <a:lnSpc>
                <a:spcPct val="100000"/>
              </a:lnSpc>
              <a:spcBef>
                <a:spcPts val="800"/>
              </a:spcBef>
              <a:spcAft>
                <a:spcPts val="0"/>
              </a:spcAft>
              <a:buNone/>
            </a:pPr>
            <a:r>
              <a:rPr lang="en" sz="1800" b="1" i="1" u="sng"/>
              <a:t>Types of Reporting</a:t>
            </a:r>
            <a:endParaRPr sz="1700"/>
          </a:p>
          <a:p>
            <a:pPr marL="457200" lvl="0" indent="-330200" algn="l" rtl="0">
              <a:lnSpc>
                <a:spcPct val="100000"/>
              </a:lnSpc>
              <a:spcBef>
                <a:spcPts val="800"/>
              </a:spcBef>
              <a:spcAft>
                <a:spcPts val="0"/>
              </a:spcAft>
              <a:buSzPts val="1600"/>
              <a:buChar char="●"/>
            </a:pPr>
            <a:r>
              <a:rPr lang="en" sz="1600">
                <a:solidFill>
                  <a:srgbClr val="0000FF"/>
                </a:solidFill>
                <a:uFill>
                  <a:noFill/>
                </a:uFill>
                <a:hlinkClick r:id="rId3">
                  <a:extLst>
                    <a:ext uri="{A12FA001-AC4F-418D-AE19-62706E023703}">
                      <ahyp:hlinkClr xmlns:ahyp="http://schemas.microsoft.com/office/drawing/2018/hyperlinkcolor" val="tx"/>
                    </a:ext>
                  </a:extLst>
                </a:hlinkClick>
              </a:rPr>
              <a:t>Annual Financial Statements</a:t>
            </a:r>
            <a:r>
              <a:rPr lang="en" sz="1600" u="sng">
                <a:solidFill>
                  <a:schemeClr val="hlink"/>
                </a:solidFill>
                <a:hlinkClick r:id="rId3"/>
              </a:rPr>
              <a:t> </a:t>
            </a:r>
            <a:endParaRPr sz="1600"/>
          </a:p>
          <a:p>
            <a:pPr marL="457200" lvl="0" indent="-330200" algn="l" rtl="0">
              <a:lnSpc>
                <a:spcPct val="100000"/>
              </a:lnSpc>
              <a:spcBef>
                <a:spcPts val="0"/>
              </a:spcBef>
              <a:spcAft>
                <a:spcPts val="0"/>
              </a:spcAft>
              <a:buSzPts val="1600"/>
              <a:buChar char="●"/>
            </a:pPr>
            <a:r>
              <a:rPr lang="en" sz="1600"/>
              <a:t>Tax Reporting (990 &amp; 990T)</a:t>
            </a:r>
            <a:endParaRPr sz="1600"/>
          </a:p>
          <a:p>
            <a:pPr marL="457200" lvl="0" indent="-330200" algn="l" rtl="0">
              <a:lnSpc>
                <a:spcPct val="100000"/>
              </a:lnSpc>
              <a:spcBef>
                <a:spcPts val="0"/>
              </a:spcBef>
              <a:spcAft>
                <a:spcPts val="0"/>
              </a:spcAft>
              <a:buSzPts val="1600"/>
              <a:buChar char="●"/>
            </a:pPr>
            <a:r>
              <a:rPr lang="en" sz="1600"/>
              <a:t>Various Compliance &amp; Adhoc Reporting </a:t>
            </a:r>
            <a:endParaRPr sz="1600"/>
          </a:p>
          <a:p>
            <a:pPr marL="914400" lvl="1" indent="-330200" algn="l" rtl="0">
              <a:lnSpc>
                <a:spcPct val="100000"/>
              </a:lnSpc>
              <a:spcBef>
                <a:spcPts val="0"/>
              </a:spcBef>
              <a:spcAft>
                <a:spcPts val="0"/>
              </a:spcAft>
              <a:buSzPts val="1600"/>
              <a:buChar char="○"/>
            </a:pPr>
            <a:r>
              <a:rPr lang="en" sz="1600"/>
              <a:t>State Capital Grant Reporting; Escheat Process; IPEDS Reporting &amp; other surveys</a:t>
            </a:r>
            <a:endParaRPr sz="1600"/>
          </a:p>
        </p:txBody>
      </p:sp>
      <p:pic>
        <p:nvPicPr>
          <p:cNvPr id="547" name="Google Shape;547;p87"/>
          <p:cNvPicPr preferRelativeResize="0"/>
          <p:nvPr/>
        </p:nvPicPr>
        <p:blipFill>
          <a:blip r:embed="rId4">
            <a:alphaModFix/>
          </a:blip>
          <a:stretch>
            <a:fillRect/>
          </a:stretch>
        </p:blipFill>
        <p:spPr>
          <a:xfrm>
            <a:off x="7069188" y="189050"/>
            <a:ext cx="1228725" cy="133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3000"/>
              <a:buFont typeface="Source Sans Pro"/>
              <a:buNone/>
            </a:pPr>
            <a:r>
              <a:rPr lang="en" sz="3000"/>
              <a:t>Contacts &amp; Resource Information</a:t>
            </a:r>
            <a:endParaRPr/>
          </a:p>
        </p:txBody>
      </p:sp>
      <p:sp>
        <p:nvSpPr>
          <p:cNvPr id="553" name="Google Shape;553;p88"/>
          <p:cNvSpPr txBox="1">
            <a:spLocks noGrp="1"/>
          </p:cNvSpPr>
          <p:nvPr>
            <p:ph type="body" idx="1"/>
          </p:nvPr>
        </p:nvSpPr>
        <p:spPr>
          <a:xfrm>
            <a:off x="380300" y="952300"/>
            <a:ext cx="8545500" cy="4024800"/>
          </a:xfrm>
          <a:prstGeom prst="rect">
            <a:avLst/>
          </a:prstGeom>
        </p:spPr>
        <p:txBody>
          <a:bodyPr spcFirstLastPara="1" wrap="square" lIns="34275" tIns="34275" rIns="68575" bIns="34275" anchor="t" anchorCtr="0">
            <a:noAutofit/>
          </a:bodyPr>
          <a:lstStyle/>
          <a:p>
            <a:pPr marL="342900" marR="0" lvl="0" indent="-241300" algn="l" rtl="0">
              <a:lnSpc>
                <a:spcPct val="100000"/>
              </a:lnSpc>
              <a:spcBef>
                <a:spcPts val="0"/>
              </a:spcBef>
              <a:spcAft>
                <a:spcPts val="0"/>
              </a:spcAft>
              <a:buSzPts val="1200"/>
              <a:buChar char="●"/>
            </a:pPr>
            <a:r>
              <a:rPr lang="en" sz="1200">
                <a:solidFill>
                  <a:srgbClr val="4C2106"/>
                </a:solidFill>
              </a:rPr>
              <a:t>Associate Controller-Mary Ann Nisula x64893 - </a:t>
            </a:r>
            <a:r>
              <a:rPr lang="en" sz="1200" u="sng">
                <a:solidFill>
                  <a:srgbClr val="0000FF"/>
                </a:solidFill>
                <a:hlinkClick r:id="rId3">
                  <a:extLst>
                    <a:ext uri="{A12FA001-AC4F-418D-AE19-62706E023703}">
                      <ahyp:hlinkClr xmlns:ahyp="http://schemas.microsoft.com/office/drawing/2018/hyperlinkcolor" val="tx"/>
                    </a:ext>
                  </a:extLst>
                </a:hlinkClick>
              </a:rPr>
              <a:t>Nisula@rowan.edu</a:t>
            </a:r>
            <a:endParaRPr sz="1200" u="sng">
              <a:solidFill>
                <a:srgbClr val="0000FF"/>
              </a:solidFill>
            </a:endParaRPr>
          </a:p>
          <a:p>
            <a:pPr marL="342900" marR="0" lvl="0" indent="-241300" algn="l" rtl="0">
              <a:lnSpc>
                <a:spcPct val="100000"/>
              </a:lnSpc>
              <a:spcBef>
                <a:spcPts val="0"/>
              </a:spcBef>
              <a:spcAft>
                <a:spcPts val="0"/>
              </a:spcAft>
              <a:buSzPts val="1200"/>
              <a:buChar char="●"/>
            </a:pPr>
            <a:r>
              <a:rPr lang="en" sz="1200">
                <a:solidFill>
                  <a:srgbClr val="4C2106"/>
                </a:solidFill>
              </a:rPr>
              <a:t>Accounting Services </a:t>
            </a:r>
            <a:r>
              <a:rPr lang="en" sz="1200" u="sng">
                <a:solidFill>
                  <a:srgbClr val="0000FF"/>
                </a:solidFill>
                <a:hlinkClick r:id="rId4">
                  <a:extLst>
                    <a:ext uri="{A12FA001-AC4F-418D-AE19-62706E023703}">
                      <ahyp:hlinkClr xmlns:ahyp="http://schemas.microsoft.com/office/drawing/2018/hyperlinkcolor" val="tx"/>
                    </a:ext>
                  </a:extLst>
                </a:hlinkClick>
              </a:rPr>
              <a:t>Full Team Contact Information</a:t>
            </a:r>
            <a:endParaRPr sz="1200">
              <a:solidFill>
                <a:srgbClr val="0000FF"/>
              </a:solidFill>
            </a:endParaRPr>
          </a:p>
          <a:p>
            <a:pPr marL="342900" marR="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Char char="●"/>
            </a:pPr>
            <a:r>
              <a:rPr lang="en" sz="1200">
                <a:solidFill>
                  <a:srgbClr val="4C2106"/>
                </a:solidFill>
              </a:rPr>
              <a:t>For General Accounting Services questions - </a:t>
            </a:r>
            <a:r>
              <a:rPr lang="en" sz="1200">
                <a:solidFill>
                  <a:srgbClr val="4A86E8"/>
                </a:solidFill>
              </a:rPr>
              <a:t> </a:t>
            </a:r>
            <a:r>
              <a:rPr lang="en" sz="1200" u="sng">
                <a:solidFill>
                  <a:srgbClr val="0000FF"/>
                </a:solidFill>
                <a:hlinkClick r:id="rId5">
                  <a:extLst>
                    <a:ext uri="{A12FA001-AC4F-418D-AE19-62706E023703}">
                      <ahyp:hlinkClr xmlns:ahyp="http://schemas.microsoft.com/office/drawing/2018/hyperlinkcolor" val="tx"/>
                    </a:ext>
                  </a:extLst>
                </a:hlinkClick>
              </a:rPr>
              <a:t>AccountingServices@rowan.edu</a:t>
            </a:r>
            <a:endParaRPr sz="1200" u="sng">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a:t>
            </a:r>
            <a:r>
              <a:rPr lang="en" sz="1200">
                <a:solidFill>
                  <a:srgbClr val="0000FF"/>
                </a:solidFill>
                <a:uFill>
                  <a:noFill/>
                </a:uFill>
                <a:hlinkClick r:id="rId6">
                  <a:extLst>
                    <a:ext uri="{A12FA001-AC4F-418D-AE19-62706E023703}">
                      <ahyp:hlinkClr xmlns:ahyp="http://schemas.microsoft.com/office/drawing/2018/hyperlinkcolor" val="tx"/>
                    </a:ext>
                  </a:extLst>
                </a:hlinkClick>
              </a:rPr>
              <a:t>Accounting Services Website</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a:t>
            </a:r>
            <a:r>
              <a:rPr lang="en" sz="1200">
                <a:solidFill>
                  <a:srgbClr val="0000FF"/>
                </a:solidFill>
                <a:uFill>
                  <a:noFill/>
                </a:uFill>
                <a:hlinkClick r:id="rId7">
                  <a:extLst>
                    <a:ext uri="{A12FA001-AC4F-418D-AE19-62706E023703}">
                      <ahyp:hlinkClr xmlns:ahyp="http://schemas.microsoft.com/office/drawing/2018/hyperlinkcolor" val="tx"/>
                    </a:ext>
                  </a:extLst>
                </a:hlinkClick>
              </a:rPr>
              <a:t>Financial Statements</a:t>
            </a:r>
            <a:endParaRPr sz="1200">
              <a:solidFill>
                <a:srgbClr val="0000FF"/>
              </a:solidFill>
            </a:endParaRPr>
          </a:p>
          <a:p>
            <a:pPr marL="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Char char="●"/>
            </a:pPr>
            <a:r>
              <a:rPr lang="en" sz="1200">
                <a:solidFill>
                  <a:srgbClr val="4C2106"/>
                </a:solidFill>
              </a:rPr>
              <a:t>For FinSecurity information</a:t>
            </a:r>
            <a:endParaRPr sz="1200">
              <a:solidFill>
                <a:srgbClr val="4A86E8"/>
              </a:solidFill>
            </a:endParaRPr>
          </a:p>
          <a:p>
            <a:pPr marL="685800" lvl="1" indent="-241300" algn="l" rtl="0">
              <a:lnSpc>
                <a:spcPct val="100000"/>
              </a:lnSpc>
              <a:spcBef>
                <a:spcPts val="0"/>
              </a:spcBef>
              <a:spcAft>
                <a:spcPts val="0"/>
              </a:spcAft>
              <a:buSzPts val="1200"/>
              <a:buChar char="○"/>
            </a:pPr>
            <a:r>
              <a:rPr lang="en" sz="1200">
                <a:solidFill>
                  <a:srgbClr val="4C2106"/>
                </a:solidFill>
              </a:rPr>
              <a:t>Link to Instructions - </a:t>
            </a:r>
            <a:r>
              <a:rPr lang="en" sz="1200">
                <a:solidFill>
                  <a:srgbClr val="0000FF"/>
                </a:solidFill>
                <a:uFill>
                  <a:noFill/>
                </a:uFill>
                <a:hlinkClick r:id="rId8">
                  <a:extLst>
                    <a:ext uri="{A12FA001-AC4F-418D-AE19-62706E023703}">
                      <ahyp:hlinkClr xmlns:ahyp="http://schemas.microsoft.com/office/drawing/2018/hyperlinkcolor" val="tx"/>
                    </a:ext>
                  </a:extLst>
                </a:hlinkClick>
              </a:rPr>
              <a:t>Banner Finance Security</a:t>
            </a:r>
            <a:endParaRPr sz="1200">
              <a:solidFill>
                <a:srgbClr val="0000FF"/>
              </a:solidFill>
            </a:endParaRPr>
          </a:p>
          <a:p>
            <a:pPr marL="45720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Char char="●"/>
            </a:pPr>
            <a:r>
              <a:rPr lang="en" sz="1200">
                <a:solidFill>
                  <a:srgbClr val="4C2106"/>
                </a:solidFill>
              </a:rPr>
              <a:t>For Requisition Approval Queues information</a:t>
            </a:r>
            <a:endParaRPr sz="1200">
              <a:solidFill>
                <a:srgbClr val="4A86E8"/>
              </a:solidFill>
            </a:endParaRPr>
          </a:p>
          <a:p>
            <a:pPr marL="685800" lvl="1" indent="-241300" algn="l" rtl="0">
              <a:lnSpc>
                <a:spcPct val="100000"/>
              </a:lnSpc>
              <a:spcBef>
                <a:spcPts val="0"/>
              </a:spcBef>
              <a:spcAft>
                <a:spcPts val="0"/>
              </a:spcAft>
              <a:buSzPts val="1200"/>
              <a:buChar char="○"/>
            </a:pPr>
            <a:r>
              <a:rPr lang="en" sz="1200">
                <a:solidFill>
                  <a:srgbClr val="4C2106"/>
                </a:solidFill>
              </a:rPr>
              <a:t>Link to Instructions -</a:t>
            </a:r>
            <a:r>
              <a:rPr lang="en" sz="1200">
                <a:solidFill>
                  <a:srgbClr val="0000FF"/>
                </a:solidFill>
              </a:rPr>
              <a:t> </a:t>
            </a:r>
            <a:r>
              <a:rPr lang="en" sz="1200">
                <a:solidFill>
                  <a:srgbClr val="0000FF"/>
                </a:solidFill>
                <a:uFill>
                  <a:noFill/>
                </a:uFill>
                <a:hlinkClick r:id="rId9">
                  <a:extLst>
                    <a:ext uri="{A12FA001-AC4F-418D-AE19-62706E023703}">
                      <ahyp:hlinkClr xmlns:ahyp="http://schemas.microsoft.com/office/drawing/2018/hyperlinkcolor" val="tx"/>
                    </a:ext>
                  </a:extLst>
                </a:hlinkClick>
              </a:rPr>
              <a:t>Requisition Approval Queue</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video -</a:t>
            </a:r>
            <a:r>
              <a:rPr lang="en" sz="1200">
                <a:solidFill>
                  <a:srgbClr val="0000FF"/>
                </a:solidFill>
              </a:rPr>
              <a:t>  </a:t>
            </a:r>
            <a:r>
              <a:rPr lang="en" sz="1200">
                <a:solidFill>
                  <a:srgbClr val="0000FF"/>
                </a:solidFill>
                <a:uFill>
                  <a:noFill/>
                </a:uFill>
                <a:hlinkClick r:id="rId10">
                  <a:extLst>
                    <a:ext uri="{A12FA001-AC4F-418D-AE19-62706E023703}">
                      <ahyp:hlinkClr xmlns:ahyp="http://schemas.microsoft.com/office/drawing/2018/hyperlinkcolor" val="tx"/>
                    </a:ext>
                  </a:extLst>
                </a:hlinkClick>
              </a:rPr>
              <a:t>User Approval Instruction Video</a:t>
            </a:r>
            <a:endParaRPr sz="1200">
              <a:solidFill>
                <a:srgbClr val="0000FF"/>
              </a:solidFill>
            </a:endParaRPr>
          </a:p>
          <a:p>
            <a:pPr marL="685800" lvl="0" indent="0" algn="l" rtl="0">
              <a:lnSpc>
                <a:spcPct val="100000"/>
              </a:lnSpc>
              <a:spcBef>
                <a:spcPts val="0"/>
              </a:spcBef>
              <a:spcAft>
                <a:spcPts val="0"/>
              </a:spcAft>
              <a:buNone/>
            </a:pPr>
            <a:endParaRPr sz="1200">
              <a:solidFill>
                <a:srgbClr val="0000FF"/>
              </a:solidFill>
            </a:endParaRPr>
          </a:p>
          <a:p>
            <a:pPr marL="342900" lvl="0" indent="-241300" algn="l" rtl="0">
              <a:lnSpc>
                <a:spcPct val="100000"/>
              </a:lnSpc>
              <a:spcBef>
                <a:spcPts val="0"/>
              </a:spcBef>
              <a:spcAft>
                <a:spcPts val="0"/>
              </a:spcAft>
              <a:buSzPts val="1200"/>
              <a:buChar char="●"/>
            </a:pPr>
            <a:r>
              <a:rPr lang="en" sz="1200">
                <a:solidFill>
                  <a:srgbClr val="4C2106"/>
                </a:solidFill>
              </a:rPr>
              <a:t>For Fixed Asset Equipment information</a:t>
            </a:r>
            <a:endParaRPr sz="1200">
              <a:solidFill>
                <a:srgbClr val="4A86E8"/>
              </a:solidFill>
            </a:endParaRPr>
          </a:p>
          <a:p>
            <a:pPr marL="685800" lvl="1" indent="-241300" algn="l" rtl="0">
              <a:lnSpc>
                <a:spcPct val="100000"/>
              </a:lnSpc>
              <a:spcBef>
                <a:spcPts val="0"/>
              </a:spcBef>
              <a:spcAft>
                <a:spcPts val="0"/>
              </a:spcAft>
              <a:buSzPts val="1200"/>
              <a:buChar char="○"/>
            </a:pPr>
            <a:r>
              <a:rPr lang="en" sz="1200">
                <a:solidFill>
                  <a:srgbClr val="4C2106"/>
                </a:solidFill>
              </a:rPr>
              <a:t>Link to policy -</a:t>
            </a:r>
            <a:r>
              <a:rPr lang="en" sz="1200">
                <a:solidFill>
                  <a:srgbClr val="4A86E8"/>
                </a:solidFill>
              </a:rPr>
              <a:t> </a:t>
            </a:r>
            <a:r>
              <a:rPr lang="en" sz="1200">
                <a:solidFill>
                  <a:srgbClr val="0000FF"/>
                </a:solidFill>
                <a:uFill>
                  <a:noFill/>
                </a:uFill>
                <a:hlinkClick r:id="rId11">
                  <a:extLst>
                    <a:ext uri="{A12FA001-AC4F-418D-AE19-62706E023703}">
                      <ahyp:hlinkClr xmlns:ahyp="http://schemas.microsoft.com/office/drawing/2018/hyperlinkcolor" val="tx"/>
                    </a:ext>
                  </a:extLst>
                </a:hlinkClick>
              </a:rPr>
              <a:t>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policy -</a:t>
            </a:r>
            <a:r>
              <a:rPr lang="en" sz="1200">
                <a:solidFill>
                  <a:srgbClr val="0000FF"/>
                </a:solidFill>
              </a:rPr>
              <a:t> </a:t>
            </a:r>
            <a:r>
              <a:rPr lang="en" sz="1200">
                <a:solidFill>
                  <a:srgbClr val="0000FF"/>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Disposal of 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disposal form -</a:t>
            </a:r>
            <a:r>
              <a:rPr lang="en" sz="1200">
                <a:solidFill>
                  <a:srgbClr val="0000FF"/>
                </a:solidFill>
              </a:rPr>
              <a:t> </a:t>
            </a:r>
            <a:r>
              <a:rPr lang="en" sz="1200">
                <a:solidFill>
                  <a:srgbClr val="0000FF"/>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Equipment Disposal Form</a:t>
            </a:r>
            <a:endParaRPr sz="1200">
              <a:solidFill>
                <a:srgbClr val="0000FF"/>
              </a:solidFill>
            </a:endParaRPr>
          </a:p>
          <a:p>
            <a:pPr marL="685800" lvl="0" indent="0" algn="l" rtl="0">
              <a:lnSpc>
                <a:spcPct val="100000"/>
              </a:lnSpc>
              <a:spcBef>
                <a:spcPts val="0"/>
              </a:spcBef>
              <a:spcAft>
                <a:spcPts val="0"/>
              </a:spcAft>
              <a:buNone/>
            </a:pPr>
            <a:endParaRPr sz="1200">
              <a:solidFill>
                <a:srgbClr val="4C2106"/>
              </a:solidFill>
            </a:endParaRPr>
          </a:p>
          <a:p>
            <a:pPr marL="342900" marR="0" lvl="0" indent="-241300" algn="l" rtl="0">
              <a:lnSpc>
                <a:spcPct val="100000"/>
              </a:lnSpc>
              <a:spcBef>
                <a:spcPts val="0"/>
              </a:spcBef>
              <a:spcAft>
                <a:spcPts val="0"/>
              </a:spcAft>
              <a:buSzPts val="1200"/>
              <a:buChar char="●"/>
            </a:pPr>
            <a:r>
              <a:rPr lang="en" sz="1200">
                <a:solidFill>
                  <a:srgbClr val="4C2106"/>
                </a:solidFill>
              </a:rPr>
              <a:t>For DCA information &amp; questions - </a:t>
            </a:r>
            <a:r>
              <a:rPr lang="en" sz="1200" u="sng">
                <a:solidFill>
                  <a:srgbClr val="0000FF"/>
                </a:solidFill>
                <a:hlinkClick r:id="rId14">
                  <a:extLst>
                    <a:ext uri="{A12FA001-AC4F-418D-AE19-62706E023703}">
                      <ahyp:hlinkClr xmlns:ahyp="http://schemas.microsoft.com/office/drawing/2018/hyperlinkcolor" val="tx"/>
                    </a:ext>
                  </a:extLst>
                </a:hlinkClick>
              </a:rPr>
              <a:t>DCA@rowan.edu</a:t>
            </a:r>
            <a:endParaRPr sz="1200" u="sng">
              <a:solidFill>
                <a:srgbClr val="0000FF"/>
              </a:solidFill>
            </a:endParaRPr>
          </a:p>
          <a:p>
            <a:pPr marL="685800" marR="0" lvl="1" indent="-241300" algn="l" rtl="0">
              <a:lnSpc>
                <a:spcPct val="100000"/>
              </a:lnSpc>
              <a:spcBef>
                <a:spcPts val="0"/>
              </a:spcBef>
              <a:spcAft>
                <a:spcPts val="0"/>
              </a:spcAft>
              <a:buSzPts val="1200"/>
              <a:buChar char="○"/>
            </a:pPr>
            <a:r>
              <a:rPr lang="en" sz="1200">
                <a:solidFill>
                  <a:srgbClr val="4C2106"/>
                </a:solidFill>
              </a:rPr>
              <a:t>Link to </a:t>
            </a:r>
            <a:r>
              <a:rPr lang="en" sz="1200">
                <a:solidFill>
                  <a:srgbClr val="0000FF"/>
                </a:solidFill>
                <a:uFill>
                  <a:noFill/>
                </a:uFill>
                <a:hlinkClick r:id="rId15">
                  <a:extLst>
                    <a:ext uri="{A12FA001-AC4F-418D-AE19-62706E023703}">
                      <ahyp:hlinkClr xmlns:ahyp="http://schemas.microsoft.com/office/drawing/2018/hyperlinkcolor" val="tx"/>
                    </a:ext>
                  </a:extLst>
                </a:hlinkClick>
              </a:rPr>
              <a:t>DCA Process</a:t>
            </a:r>
            <a:endParaRPr sz="1200">
              <a:solidFill>
                <a:srgbClr val="0000FF"/>
              </a:solidFill>
            </a:endParaRPr>
          </a:p>
          <a:p>
            <a:pPr marL="685800" marR="0" lvl="1" indent="-241300" algn="l" rtl="0">
              <a:lnSpc>
                <a:spcPct val="100000"/>
              </a:lnSpc>
              <a:spcBef>
                <a:spcPts val="0"/>
              </a:spcBef>
              <a:spcAft>
                <a:spcPts val="0"/>
              </a:spcAft>
              <a:buSzPts val="1200"/>
              <a:buChar char="○"/>
            </a:pPr>
            <a:r>
              <a:rPr lang="en" sz="1200">
                <a:solidFill>
                  <a:srgbClr val="4C2106"/>
                </a:solidFill>
              </a:rPr>
              <a:t>Link to </a:t>
            </a:r>
            <a:r>
              <a:rPr lang="en" sz="1200">
                <a:solidFill>
                  <a:srgbClr val="0000FF"/>
                </a:solidFill>
                <a:uFill>
                  <a:noFill/>
                </a:uFill>
                <a:hlinkClick r:id="rId16">
                  <a:extLst>
                    <a:ext uri="{A12FA001-AC4F-418D-AE19-62706E023703}">
                      <ahyp:hlinkClr xmlns:ahyp="http://schemas.microsoft.com/office/drawing/2018/hyperlinkcolor" val="tx"/>
                    </a:ext>
                  </a:extLst>
                </a:hlinkClick>
              </a:rPr>
              <a:t>DCA instruction manual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9"/>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Payroll</a:t>
            </a:r>
            <a:endParaRPr/>
          </a:p>
        </p:txBody>
      </p:sp>
      <p:sp>
        <p:nvSpPr>
          <p:cNvPr id="560" name="Google Shape;560;p89"/>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0"/>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Required Docs for Payroll</a:t>
            </a:r>
            <a:endParaRPr sz="3000"/>
          </a:p>
        </p:txBody>
      </p:sp>
      <p:sp>
        <p:nvSpPr>
          <p:cNvPr id="566" name="Google Shape;566;p90"/>
          <p:cNvSpPr txBox="1"/>
          <p:nvPr/>
        </p:nvSpPr>
        <p:spPr>
          <a:xfrm>
            <a:off x="491625" y="1061925"/>
            <a:ext cx="8545500" cy="3940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chemeClr val="dk1"/>
                </a:solidFill>
                <a:latin typeface="Source Sans Pro"/>
                <a:ea typeface="Source Sans Pro"/>
                <a:cs typeface="Source Sans Pro"/>
                <a:sym typeface="Source Sans Pro"/>
              </a:rPr>
              <a:t>Setting up Your Federal Tax Profile</a:t>
            </a:r>
            <a:endParaRPr sz="1800"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Please NOTE: If you are a full-time new hire and your forms were submitted through Page Up, your information is already in the system and you do not need to utilize these W4 instructions unless you need to make changes.</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If you are a student and have received instructions to complete your W4 forms you will need to take care of BOTH your federal and state forms. You will receive frequent email reminders until both requirements are satisfied!</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Federal W4 (two options):</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i="1">
                <a:solidFill>
                  <a:schemeClr val="dk1"/>
                </a:solidFill>
                <a:latin typeface="Source Sans Pro"/>
                <a:ea typeface="Source Sans Pro"/>
                <a:cs typeface="Source Sans Pro"/>
                <a:sym typeface="Source Sans Pro"/>
              </a:rPr>
              <a:t>Employee Dashboard&gt;&gt;Taxes&gt;&gt;W-4 Employee’s Withholding Allowance Certificate&gt;&gt;Update</a:t>
            </a:r>
            <a:r>
              <a:rPr lang="en">
                <a:solidFill>
                  <a:schemeClr val="dk1"/>
                </a:solidFill>
                <a:latin typeface="Source Sans Pro"/>
                <a:ea typeface="Source Sans Pro"/>
                <a:cs typeface="Source Sans Pro"/>
                <a:sym typeface="Source Sans Pro"/>
              </a:rPr>
              <a:t> … Complete the fields and be sure to click </a:t>
            </a:r>
            <a:r>
              <a:rPr lang="en" i="1">
                <a:solidFill>
                  <a:schemeClr val="dk1"/>
                </a:solidFill>
                <a:latin typeface="Source Sans Pro"/>
                <a:ea typeface="Source Sans Pro"/>
                <a:cs typeface="Source Sans Pro"/>
                <a:sym typeface="Source Sans Pro"/>
              </a:rPr>
              <a:t>Certify Changes</a:t>
            </a:r>
            <a:r>
              <a:rPr lang="en">
                <a:solidFill>
                  <a:schemeClr val="dk1"/>
                </a:solidFill>
                <a:latin typeface="Source Sans Pro"/>
                <a:ea typeface="Source Sans Pro"/>
                <a:cs typeface="Source Sans Pro"/>
                <a:sym typeface="Source Sans Pro"/>
              </a:rPr>
              <a:t> to save. If you are not making any changes to the default settings you still need to click the </a:t>
            </a:r>
            <a:r>
              <a:rPr lang="en" i="1">
                <a:solidFill>
                  <a:schemeClr val="dk1"/>
                </a:solidFill>
                <a:latin typeface="Source Sans Pro"/>
                <a:ea typeface="Source Sans Pro"/>
                <a:cs typeface="Source Sans Pro"/>
                <a:sym typeface="Source Sans Pro"/>
              </a:rPr>
              <a:t>Update</a:t>
            </a:r>
            <a:r>
              <a:rPr lang="en">
                <a:solidFill>
                  <a:schemeClr val="dk1"/>
                </a:solidFill>
                <a:latin typeface="Source Sans Pro"/>
                <a:ea typeface="Source Sans Pro"/>
                <a:cs typeface="Source Sans Pro"/>
                <a:sym typeface="Source Sans Pro"/>
              </a:rPr>
              <a:t> option and then click </a:t>
            </a:r>
            <a:r>
              <a:rPr lang="en" i="1">
                <a:solidFill>
                  <a:schemeClr val="dk1"/>
                </a:solidFill>
                <a:latin typeface="Source Sans Pro"/>
                <a:ea typeface="Source Sans Pro"/>
                <a:cs typeface="Source Sans Pro"/>
                <a:sym typeface="Source Sans Pro"/>
              </a:rPr>
              <a:t>Certify Changes</a:t>
            </a:r>
            <a:r>
              <a:rPr lang="en">
                <a:solidFill>
                  <a:schemeClr val="dk1"/>
                </a:solidFill>
                <a:latin typeface="Source Sans Pro"/>
                <a:ea typeface="Source Sans Pro"/>
                <a:cs typeface="Source Sans Pro"/>
                <a:sym typeface="Source Sans Pro"/>
              </a:rPr>
              <a:t> in order for the system to recognize that you are accepting them.</a:t>
            </a:r>
            <a:endParaRPr>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-OR-</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Employee can complete page one of the manual form</a:t>
            </a:r>
            <a:r>
              <a:rPr lang="en">
                <a:solidFill>
                  <a:srgbClr val="4C2106"/>
                </a:solidFill>
                <a:latin typeface="Source Sans Pro"/>
                <a:ea typeface="Source Sans Pro"/>
                <a:cs typeface="Source Sans Pro"/>
                <a:sym typeface="Source Sans Pro"/>
              </a:rPr>
              <a:t> (</a:t>
            </a: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https://www.irs.gov/pub/irs-pdf/fw4.pdf</a:t>
            </a:r>
            <a:r>
              <a:rPr lang="en">
                <a:solidFill>
                  <a:srgbClr val="4C2106"/>
                </a:solidFill>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and email it to </a:t>
            </a:r>
            <a:r>
              <a:rPr lang="en" u="sng">
                <a:solidFill>
                  <a:srgbClr val="0000FF"/>
                </a:solidFill>
                <a:latin typeface="Source Sans Pro"/>
                <a:ea typeface="Source Sans Pro"/>
                <a:cs typeface="Source Sans Pro"/>
                <a:sym typeface="Source Sans Pro"/>
              </a:rPr>
              <a:t>payrollservices@rowan.edu</a:t>
            </a:r>
            <a:endParaRPr u="sng">
              <a:solidFill>
                <a:srgbClr val="0000FF"/>
              </a:solidFill>
              <a:latin typeface="Source Sans Pro"/>
              <a:ea typeface="Source Sans Pro"/>
              <a:cs typeface="Source Sans Pro"/>
              <a:sym typeface="Source Sans Pr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1"/>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Required Docs for Payroll (cont’d)</a:t>
            </a:r>
            <a:endParaRPr sz="3000"/>
          </a:p>
        </p:txBody>
      </p:sp>
      <p:sp>
        <p:nvSpPr>
          <p:cNvPr id="572" name="Google Shape;572;p91"/>
          <p:cNvSpPr txBox="1"/>
          <p:nvPr/>
        </p:nvSpPr>
        <p:spPr>
          <a:xfrm>
            <a:off x="491625" y="1061925"/>
            <a:ext cx="8545500" cy="38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Setting up Your State Tax Profile</a:t>
            </a:r>
            <a:endParaRPr b="1">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NJ State W4 is not yet available for electronic completion/upload. </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Employee must complete the manual form </a:t>
            </a:r>
            <a:r>
              <a:rPr lang="en">
                <a:solidFill>
                  <a:schemeClr val="dk1"/>
                </a:solidFill>
                <a:latin typeface="Source Sans Pro"/>
                <a:ea typeface="Source Sans Pro"/>
                <a:cs typeface="Source Sans Pro"/>
                <a:sym typeface="Source Sans Pro"/>
              </a:rPr>
              <a:t>(again, unless you are a full-time employee and it was submitted via Page Up)</a:t>
            </a:r>
            <a:r>
              <a:rPr lang="en" b="1">
                <a:solidFill>
                  <a:schemeClr val="dk1"/>
                </a:solidFill>
                <a:latin typeface="Source Sans Pro"/>
                <a:ea typeface="Source Sans Pro"/>
                <a:cs typeface="Source Sans Pro"/>
                <a:sym typeface="Source Sans Pro"/>
              </a:rPr>
              <a:t>…</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u="sng">
                <a:solidFill>
                  <a:srgbClr val="0000FF"/>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https://www.state.nj.us/treasury/taxation/pdf/current/njw4.pdf</a:t>
            </a:r>
            <a:endParaRPr u="sng">
              <a:solidFill>
                <a:srgbClr val="0000FF"/>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rgbClr val="4C2106"/>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Reciprocal Agreement Between NJ and PA</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If you live in PA and would like to file a PA return rather than NJ, please complete the </a:t>
            </a:r>
            <a:r>
              <a:rPr lang="en" b="1">
                <a:solidFill>
                  <a:schemeClr val="dk1"/>
                </a:solidFill>
                <a:latin typeface="Source Sans Pro"/>
                <a:ea typeface="Source Sans Pro"/>
                <a:cs typeface="Source Sans Pro"/>
                <a:sym typeface="Source Sans Pro"/>
              </a:rPr>
              <a:t>Employee’s </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Certificate of Nonresidence in New Jersey (Form NJ-165)</a:t>
            </a:r>
            <a:endParaRPr b="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u="sng">
                <a:solidFill>
                  <a:srgbClr val="0000FF"/>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https://www.nj.gov/treasury/taxation/pdf/current/nj165.pdf</a:t>
            </a:r>
            <a:endParaRPr u="sng">
              <a:solidFill>
                <a:srgbClr val="0000FF"/>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If you live in any state other than PA you will need to complete the NJ W4.</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All manual forms must be sent to</a:t>
            </a:r>
            <a:r>
              <a:rPr lang="en">
                <a:solidFill>
                  <a:srgbClr val="4C2106"/>
                </a:solidFill>
                <a:latin typeface="Source Sans Pro"/>
                <a:ea typeface="Source Sans Pro"/>
                <a:cs typeface="Source Sans Pro"/>
                <a:sym typeface="Source Sans Pro"/>
              </a:rPr>
              <a:t> </a:t>
            </a:r>
            <a:r>
              <a:rPr lang="en" b="1" u="sng">
                <a:solidFill>
                  <a:srgbClr val="0000FF"/>
                </a:solidFill>
                <a:latin typeface="Source Sans Pro"/>
                <a:ea typeface="Source Sans Pro"/>
                <a:cs typeface="Source Sans Pro"/>
                <a:sym typeface="Source Sans Pro"/>
              </a:rPr>
              <a:t>payrollservices@rowan.edu</a:t>
            </a:r>
            <a:endParaRPr u="sng">
              <a:solidFill>
                <a:srgbClr val="0000FF"/>
              </a:solidFill>
              <a:latin typeface="Source Sans Pro"/>
              <a:ea typeface="Source Sans Pro"/>
              <a:cs typeface="Source Sans Pro"/>
              <a:sym typeface="Source Sans Pr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2"/>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Required Docs for Payroll (cont’d)</a:t>
            </a:r>
            <a:endParaRPr sz="3000"/>
          </a:p>
        </p:txBody>
      </p:sp>
      <p:sp>
        <p:nvSpPr>
          <p:cNvPr id="578" name="Google Shape;578;p92"/>
          <p:cNvSpPr txBox="1">
            <a:spLocks noGrp="1"/>
          </p:cNvSpPr>
          <p:nvPr>
            <p:ph type="body" idx="1"/>
          </p:nvPr>
        </p:nvSpPr>
        <p:spPr>
          <a:xfrm>
            <a:off x="503025" y="1020025"/>
            <a:ext cx="8545500" cy="3964500"/>
          </a:xfrm>
          <a:prstGeom prst="rect">
            <a:avLst/>
          </a:prstGeom>
        </p:spPr>
        <p:txBody>
          <a:bodyPr spcFirstLastPara="1" wrap="square" lIns="34275" tIns="34275" rIns="68575" bIns="34275" anchor="t" anchorCtr="0">
            <a:noAutofit/>
          </a:bodyPr>
          <a:lstStyle/>
          <a:p>
            <a:pPr marL="0" lvl="0" indent="0" algn="ctr" rtl="0">
              <a:lnSpc>
                <a:spcPct val="115000"/>
              </a:lnSpc>
              <a:spcBef>
                <a:spcPts val="0"/>
              </a:spcBef>
              <a:spcAft>
                <a:spcPts val="0"/>
              </a:spcAft>
              <a:buNone/>
            </a:pPr>
            <a:r>
              <a:rPr lang="en" b="1">
                <a:solidFill>
                  <a:srgbClr val="4C2106"/>
                </a:solidFill>
              </a:rPr>
              <a:t>Setting up Your Direct Deposit Profile</a:t>
            </a:r>
            <a:endParaRPr b="1">
              <a:solidFill>
                <a:srgbClr val="4C2106"/>
              </a:solidFill>
            </a:endParaRPr>
          </a:p>
          <a:p>
            <a:pPr marL="0" lvl="0" indent="0" algn="l" rtl="0">
              <a:lnSpc>
                <a:spcPct val="115000"/>
              </a:lnSpc>
              <a:spcBef>
                <a:spcPts val="0"/>
              </a:spcBef>
              <a:spcAft>
                <a:spcPts val="0"/>
              </a:spcAft>
              <a:buNone/>
            </a:pPr>
            <a:r>
              <a:rPr lang="en" b="1">
                <a:solidFill>
                  <a:srgbClr val="4C2106"/>
                </a:solidFill>
              </a:rPr>
              <a:t>Direct Deposit is mandatory in the State of NJ.</a:t>
            </a:r>
            <a:endParaRPr b="1">
              <a:solidFill>
                <a:srgbClr val="4C2106"/>
              </a:solidFill>
            </a:endParaRPr>
          </a:p>
          <a:p>
            <a:pPr marL="0" lvl="0" indent="0" algn="l" rtl="0">
              <a:lnSpc>
                <a:spcPct val="115000"/>
              </a:lnSpc>
              <a:spcBef>
                <a:spcPts val="0"/>
              </a:spcBef>
              <a:spcAft>
                <a:spcPts val="0"/>
              </a:spcAft>
              <a:buNone/>
            </a:pPr>
            <a:endParaRPr b="1">
              <a:solidFill>
                <a:srgbClr val="4C2106"/>
              </a:solidFill>
            </a:endParaRPr>
          </a:p>
          <a:p>
            <a:pPr marL="0" lvl="0" indent="0" algn="l" rtl="0">
              <a:lnSpc>
                <a:spcPct val="115000"/>
              </a:lnSpc>
              <a:spcBef>
                <a:spcPts val="0"/>
              </a:spcBef>
              <a:spcAft>
                <a:spcPts val="0"/>
              </a:spcAft>
              <a:buNone/>
            </a:pPr>
            <a:r>
              <a:rPr lang="en" b="1">
                <a:solidFill>
                  <a:srgbClr val="4C2106"/>
                </a:solidFill>
              </a:rPr>
              <a:t>You can have up to 3 bank accounts set up for you biweekly Payroll paycheck deposit.</a:t>
            </a:r>
            <a:endParaRPr b="1">
              <a:solidFill>
                <a:srgbClr val="4C2106"/>
              </a:solidFill>
            </a:endParaRPr>
          </a:p>
          <a:p>
            <a:pPr marL="0" lvl="0" indent="0" algn="l" rtl="0">
              <a:lnSpc>
                <a:spcPct val="115000"/>
              </a:lnSpc>
              <a:spcBef>
                <a:spcPts val="0"/>
              </a:spcBef>
              <a:spcAft>
                <a:spcPts val="0"/>
              </a:spcAft>
              <a:buNone/>
            </a:pPr>
            <a:endParaRPr b="1">
              <a:solidFill>
                <a:srgbClr val="4C2106"/>
              </a:solidFill>
            </a:endParaRPr>
          </a:p>
          <a:p>
            <a:pPr marL="0" lvl="0" indent="0" algn="l" rtl="0">
              <a:lnSpc>
                <a:spcPct val="115000"/>
              </a:lnSpc>
              <a:spcBef>
                <a:spcPts val="0"/>
              </a:spcBef>
              <a:spcAft>
                <a:spcPts val="0"/>
              </a:spcAft>
              <a:buNone/>
            </a:pPr>
            <a:r>
              <a:rPr lang="en" b="1">
                <a:solidFill>
                  <a:srgbClr val="4C2106"/>
                </a:solidFill>
              </a:rPr>
              <a:t>There are two options for setting up your banking information for direct deposit of your biweekly paychecks:</a:t>
            </a:r>
            <a:endParaRPr b="1">
              <a:solidFill>
                <a:srgbClr val="4C2106"/>
              </a:solidFill>
            </a:endParaRPr>
          </a:p>
          <a:p>
            <a:pPr marL="0" lvl="0" indent="0" algn="l" rtl="0">
              <a:lnSpc>
                <a:spcPct val="115000"/>
              </a:lnSpc>
              <a:spcBef>
                <a:spcPts val="0"/>
              </a:spcBef>
              <a:spcAft>
                <a:spcPts val="0"/>
              </a:spcAft>
              <a:buNone/>
            </a:pPr>
            <a:endParaRPr b="1">
              <a:solidFill>
                <a:srgbClr val="4C2106"/>
              </a:solidFill>
            </a:endParaRPr>
          </a:p>
          <a:p>
            <a:pPr marL="0" lvl="0" indent="0" algn="l" rtl="0">
              <a:lnSpc>
                <a:spcPct val="115000"/>
              </a:lnSpc>
              <a:spcBef>
                <a:spcPts val="0"/>
              </a:spcBef>
              <a:spcAft>
                <a:spcPts val="0"/>
              </a:spcAft>
              <a:buNone/>
            </a:pPr>
            <a:r>
              <a:rPr lang="en" b="1">
                <a:solidFill>
                  <a:srgbClr val="4C2106"/>
                </a:solidFill>
              </a:rPr>
              <a:t>Electronic Option via Direct Deposit Portal in Self Service Banner:</a:t>
            </a:r>
            <a:endParaRPr b="1">
              <a:solidFill>
                <a:srgbClr val="4C2106"/>
              </a:solidFill>
            </a:endParaRPr>
          </a:p>
          <a:p>
            <a:pPr marL="457200" lvl="0" indent="-317500" algn="l" rtl="0">
              <a:lnSpc>
                <a:spcPct val="115000"/>
              </a:lnSpc>
              <a:spcBef>
                <a:spcPts val="0"/>
              </a:spcBef>
              <a:spcAft>
                <a:spcPts val="0"/>
              </a:spcAft>
              <a:buClr>
                <a:srgbClr val="4C2106"/>
              </a:buClr>
              <a:buSzPts val="1400"/>
              <a:buFont typeface="Source Sans Pro"/>
              <a:buChar char="●"/>
            </a:pPr>
            <a:r>
              <a:rPr lang="en" i="1">
                <a:solidFill>
                  <a:srgbClr val="4C2106"/>
                </a:solidFill>
              </a:rPr>
              <a:t>Employee Dashboard&gt;&gt;Direct Deposit Information</a:t>
            </a:r>
            <a:r>
              <a:rPr lang="en">
                <a:solidFill>
                  <a:srgbClr val="4C2106"/>
                </a:solidFill>
              </a:rPr>
              <a:t> (you will need to be logged in). </a:t>
            </a:r>
            <a:endParaRPr>
              <a:solidFill>
                <a:srgbClr val="4C2106"/>
              </a:solidFill>
            </a:endParaRPr>
          </a:p>
          <a:p>
            <a:pPr marL="457200" lvl="0" indent="-317500" algn="l" rtl="0">
              <a:lnSpc>
                <a:spcPct val="115000"/>
              </a:lnSpc>
              <a:spcBef>
                <a:spcPts val="0"/>
              </a:spcBef>
              <a:spcAft>
                <a:spcPts val="0"/>
              </a:spcAft>
              <a:buClr>
                <a:srgbClr val="4C2106"/>
              </a:buClr>
              <a:buSzPts val="1400"/>
              <a:buFont typeface="Arial"/>
              <a:buChar char="●"/>
            </a:pPr>
            <a:r>
              <a:rPr lang="en">
                <a:solidFill>
                  <a:srgbClr val="4C2106"/>
                </a:solidFill>
              </a:rPr>
              <a:t>Complete </a:t>
            </a:r>
            <a:r>
              <a:rPr lang="en" b="1" i="1">
                <a:solidFill>
                  <a:srgbClr val="4C2106"/>
                </a:solidFill>
              </a:rPr>
              <a:t>Proposed Pay Distribution </a:t>
            </a:r>
            <a:r>
              <a:rPr lang="en">
                <a:solidFill>
                  <a:srgbClr val="4C2106"/>
                </a:solidFill>
              </a:rPr>
              <a:t>section and click </a:t>
            </a:r>
            <a:r>
              <a:rPr lang="en" i="1">
                <a:solidFill>
                  <a:srgbClr val="4C2106"/>
                </a:solidFill>
              </a:rPr>
              <a:t>Save Changes</a:t>
            </a:r>
            <a:r>
              <a:rPr lang="en">
                <a:solidFill>
                  <a:srgbClr val="4C2106"/>
                </a:solidFill>
              </a:rPr>
              <a:t>.</a:t>
            </a:r>
            <a:endParaRPr>
              <a:solidFill>
                <a:srgbClr val="4C2106"/>
              </a:solidFill>
            </a:endParaRPr>
          </a:p>
          <a:p>
            <a:pPr marL="0" lvl="0" indent="0" algn="l" rtl="0">
              <a:lnSpc>
                <a:spcPct val="115000"/>
              </a:lnSpc>
              <a:spcBef>
                <a:spcPts val="0"/>
              </a:spcBef>
              <a:spcAft>
                <a:spcPts val="0"/>
              </a:spcAft>
              <a:buNone/>
            </a:pPr>
            <a:endParaRPr b="1">
              <a:solidFill>
                <a:srgbClr val="4C2106"/>
              </a:solidFill>
            </a:endParaRPr>
          </a:p>
          <a:p>
            <a:pPr marL="0" lvl="0" indent="0" algn="l" rtl="0">
              <a:lnSpc>
                <a:spcPct val="115000"/>
              </a:lnSpc>
              <a:spcBef>
                <a:spcPts val="0"/>
              </a:spcBef>
              <a:spcAft>
                <a:spcPts val="0"/>
              </a:spcAft>
              <a:buNone/>
            </a:pPr>
            <a:r>
              <a:rPr lang="en" b="1">
                <a:solidFill>
                  <a:srgbClr val="4C2106"/>
                </a:solidFill>
              </a:rPr>
              <a:t>Manual Option via Email:</a:t>
            </a:r>
            <a:endParaRPr b="1">
              <a:solidFill>
                <a:srgbClr val="4C2106"/>
              </a:solidFill>
            </a:endParaRPr>
          </a:p>
          <a:p>
            <a:pPr marL="457200" lvl="0" indent="-317500" algn="l" rtl="0">
              <a:lnSpc>
                <a:spcPct val="115000"/>
              </a:lnSpc>
              <a:spcBef>
                <a:spcPts val="0"/>
              </a:spcBef>
              <a:spcAft>
                <a:spcPts val="0"/>
              </a:spcAft>
              <a:buClr>
                <a:srgbClr val="4C2106"/>
              </a:buClr>
              <a:buSzPts val="1400"/>
              <a:buFont typeface="Arial"/>
              <a:buChar char="●"/>
            </a:pPr>
            <a:r>
              <a:rPr lang="en">
                <a:solidFill>
                  <a:srgbClr val="4C2106"/>
                </a:solidFill>
              </a:rPr>
              <a:t>Once you have an active assignment, if you have any issues accessing the online portal, please contact the Payroll Department by emailing </a:t>
            </a:r>
            <a:r>
              <a:rPr lang="en" b="1" u="sng">
                <a:solidFill>
                  <a:srgbClr val="0000FF"/>
                </a:solidFill>
              </a:rPr>
              <a:t>payrollservices@rowan.edu</a:t>
            </a:r>
            <a:r>
              <a:rPr lang="en" b="1">
                <a:solidFill>
                  <a:srgbClr val="4C2106"/>
                </a:solidFill>
              </a:rPr>
              <a:t> </a:t>
            </a:r>
            <a:r>
              <a:rPr lang="en">
                <a:solidFill>
                  <a:srgbClr val="4C2106"/>
                </a:solidFill>
              </a:rPr>
              <a:t>and requesting our manual </a:t>
            </a:r>
            <a:r>
              <a:rPr lang="en" i="1">
                <a:solidFill>
                  <a:srgbClr val="4C2106"/>
                </a:solidFill>
              </a:rPr>
              <a:t>Direct Deposit Authorization </a:t>
            </a:r>
            <a:r>
              <a:rPr lang="en">
                <a:solidFill>
                  <a:srgbClr val="4C2106"/>
                </a:solidFill>
              </a:rPr>
              <a:t>form. We will send you a blank copy to complete and return. </a:t>
            </a:r>
            <a:endParaRPr>
              <a:solidFill>
                <a:srgbClr val="4C2106"/>
              </a:solidFill>
            </a:endParaRPr>
          </a:p>
          <a:p>
            <a:pPr marL="0" lvl="0" indent="0" algn="ctr" rtl="0">
              <a:lnSpc>
                <a:spcPct val="115000"/>
              </a:lnSpc>
              <a:spcBef>
                <a:spcPts val="0"/>
              </a:spcBef>
              <a:spcAft>
                <a:spcPts val="0"/>
              </a:spcAft>
              <a:buNone/>
            </a:pPr>
            <a:endParaRPr sz="1800" b="1">
              <a:solidFill>
                <a:srgbClr val="4C2106"/>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93"/>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Web Time Entry</a:t>
            </a:r>
            <a:endParaRPr sz="3000"/>
          </a:p>
        </p:txBody>
      </p:sp>
      <p:sp>
        <p:nvSpPr>
          <p:cNvPr id="584" name="Google Shape;584;p93"/>
          <p:cNvSpPr txBox="1">
            <a:spLocks noGrp="1"/>
          </p:cNvSpPr>
          <p:nvPr>
            <p:ph type="body" idx="1"/>
          </p:nvPr>
        </p:nvSpPr>
        <p:spPr>
          <a:xfrm>
            <a:off x="483316" y="1213600"/>
            <a:ext cx="8545500" cy="3672000"/>
          </a:xfrm>
          <a:prstGeom prst="rect">
            <a:avLst/>
          </a:prstGeom>
        </p:spPr>
        <p:txBody>
          <a:bodyPr spcFirstLastPara="1" wrap="square" lIns="34275" tIns="34275" rIns="68575" bIns="34275" anchor="t" anchorCtr="0">
            <a:noAutofit/>
          </a:bodyPr>
          <a:lstStyle/>
          <a:p>
            <a:pPr marL="0" lvl="0" indent="0" algn="l" rtl="0">
              <a:lnSpc>
                <a:spcPct val="100000"/>
              </a:lnSpc>
              <a:spcBef>
                <a:spcPts val="1000"/>
              </a:spcBef>
              <a:spcAft>
                <a:spcPts val="0"/>
              </a:spcAft>
              <a:buNone/>
            </a:pPr>
            <a:r>
              <a:rPr lang="en"/>
              <a:t>Electronic Timesheets are Legal and Binding Documents!</a:t>
            </a:r>
            <a:endParaRPr/>
          </a:p>
          <a:p>
            <a:pPr marL="457200" lvl="0" indent="-317500" algn="l" rtl="0">
              <a:lnSpc>
                <a:spcPct val="100000"/>
              </a:lnSpc>
              <a:spcBef>
                <a:spcPts val="1000"/>
              </a:spcBef>
              <a:spcAft>
                <a:spcPts val="0"/>
              </a:spcAft>
              <a:buSzPts val="1400"/>
              <a:buFont typeface="Source Sans Pro"/>
              <a:buChar char="●"/>
            </a:pPr>
            <a:r>
              <a:rPr lang="en"/>
              <a:t>Once you have approved the timesheet, YOU are responsible for accuracy!</a:t>
            </a:r>
            <a:endParaRPr/>
          </a:p>
          <a:p>
            <a:pPr marL="457200" lvl="0" indent="-317500" algn="l" rtl="0">
              <a:lnSpc>
                <a:spcPct val="115000"/>
              </a:lnSpc>
              <a:spcBef>
                <a:spcPts val="0"/>
              </a:spcBef>
              <a:spcAft>
                <a:spcPts val="0"/>
              </a:spcAft>
              <a:buSzPts val="1400"/>
              <a:buFont typeface="Source Sans Pro"/>
              <a:buChar char="●"/>
            </a:pPr>
            <a:r>
              <a:rPr lang="en"/>
              <a:t>Get written permission to submit on another employee’s behalf if necessary.</a:t>
            </a:r>
            <a:endParaRPr/>
          </a:p>
          <a:p>
            <a:pPr marL="0" lvl="0" indent="0" algn="l" rtl="0">
              <a:lnSpc>
                <a:spcPct val="115000"/>
              </a:lnSpc>
              <a:spcBef>
                <a:spcPts val="1000"/>
              </a:spcBef>
              <a:spcAft>
                <a:spcPts val="0"/>
              </a:spcAft>
              <a:buNone/>
            </a:pPr>
            <a:r>
              <a:rPr lang="en"/>
              <a:t>Access in Self Service Banner via Employee Tab (</a:t>
            </a:r>
            <a:r>
              <a:rPr lang="en" i="1"/>
              <a:t>Employee Dashboard&gt;&gt;Enter Time</a:t>
            </a:r>
            <a:r>
              <a:rPr lang="en" b="1" i="1"/>
              <a:t>)</a:t>
            </a:r>
            <a:endParaRPr b="1" i="1"/>
          </a:p>
          <a:p>
            <a:pPr marL="0" lvl="0" indent="0" algn="l" rtl="0">
              <a:lnSpc>
                <a:spcPct val="100000"/>
              </a:lnSpc>
              <a:spcBef>
                <a:spcPts val="1000"/>
              </a:spcBef>
              <a:spcAft>
                <a:spcPts val="0"/>
              </a:spcAft>
              <a:buNone/>
            </a:pPr>
            <a:r>
              <a:rPr lang="en" b="1"/>
              <a:t>Department Timekeeper (DTK)</a:t>
            </a:r>
            <a:r>
              <a:rPr lang="en"/>
              <a:t> – FIRST point of contact (liaison with Payroll Dept)</a:t>
            </a:r>
            <a:endParaRPr/>
          </a:p>
          <a:p>
            <a:pPr marL="457200" lvl="0" indent="-317500" algn="l" rtl="0">
              <a:lnSpc>
                <a:spcPct val="100000"/>
              </a:lnSpc>
              <a:spcBef>
                <a:spcPts val="1000"/>
              </a:spcBef>
              <a:spcAft>
                <a:spcPts val="0"/>
              </a:spcAft>
              <a:buSzPts val="1400"/>
              <a:buFont typeface="Source Sans Pro"/>
              <a:buChar char="●"/>
            </a:pPr>
            <a:r>
              <a:rPr lang="en"/>
              <a:t>Access typically requires Superuser rights</a:t>
            </a:r>
            <a:endParaRPr/>
          </a:p>
          <a:p>
            <a:pPr marL="457200" lvl="0" indent="-317500" algn="l" rtl="0">
              <a:lnSpc>
                <a:spcPct val="115000"/>
              </a:lnSpc>
              <a:spcBef>
                <a:spcPts val="0"/>
              </a:spcBef>
              <a:spcAft>
                <a:spcPts val="0"/>
              </a:spcAft>
              <a:buSzPts val="1400"/>
              <a:buFont typeface="Source Sans Pro"/>
              <a:buChar char="●"/>
            </a:pPr>
            <a:r>
              <a:rPr lang="en"/>
              <a:t>Must handle all WTE for absent or unavailable staff (including Sabbaticals, LOA’s, etc).</a:t>
            </a:r>
            <a:endParaRPr/>
          </a:p>
          <a:p>
            <a:pPr marL="0" lvl="0" indent="0" algn="l" rtl="0">
              <a:lnSpc>
                <a:spcPct val="115000"/>
              </a:lnSpc>
              <a:spcBef>
                <a:spcPts val="1000"/>
              </a:spcBef>
              <a:spcAft>
                <a:spcPts val="0"/>
              </a:spcAft>
              <a:buNone/>
            </a:pPr>
            <a:r>
              <a:rPr lang="en" b="1"/>
              <a:t>WTE Approver</a:t>
            </a:r>
            <a:endParaRPr b="1"/>
          </a:p>
          <a:p>
            <a:pPr marL="457200" lvl="0" indent="-317500" algn="l" rtl="0">
              <a:lnSpc>
                <a:spcPct val="115000"/>
              </a:lnSpc>
              <a:spcBef>
                <a:spcPts val="1000"/>
              </a:spcBef>
              <a:spcAft>
                <a:spcPts val="0"/>
              </a:spcAft>
              <a:buSzPts val="1400"/>
              <a:buFont typeface="Source Sans Pro"/>
              <a:buChar char="●"/>
            </a:pPr>
            <a:r>
              <a:rPr lang="en"/>
              <a:t>Every timesheet must have an established WTE Approver and only ONE can be assigned.</a:t>
            </a:r>
            <a:endParaRPr/>
          </a:p>
          <a:p>
            <a:pPr marL="457200" lvl="0" indent="-317500" algn="l" rtl="0">
              <a:lnSpc>
                <a:spcPct val="115000"/>
              </a:lnSpc>
              <a:spcBef>
                <a:spcPts val="0"/>
              </a:spcBef>
              <a:spcAft>
                <a:spcPts val="0"/>
              </a:spcAft>
              <a:buSzPts val="1400"/>
              <a:buFont typeface="Source Sans Pro"/>
              <a:buChar char="●"/>
            </a:pPr>
            <a:r>
              <a:rPr lang="en"/>
              <a:t>You will not be able to access your timesheet until your approval route is established.</a:t>
            </a:r>
            <a:endParaRPr/>
          </a:p>
          <a:p>
            <a:pPr marL="0" lvl="0" indent="0" algn="l" rtl="0">
              <a:lnSpc>
                <a:spcPct val="150000"/>
              </a:lnSpc>
              <a:spcBef>
                <a:spcPts val="800"/>
              </a:spcBef>
              <a:spcAft>
                <a:spcPts val="0"/>
              </a:spcAft>
              <a:buNone/>
            </a:pPr>
            <a:r>
              <a:rPr lang="en" b="1"/>
              <a:t>Timesheet Status</a:t>
            </a:r>
            <a:r>
              <a:rPr lang="en"/>
              <a:t>: In Progress, Pending, Approved, Completed, Error</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4"/>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Web Time Entry (cont’d)</a:t>
            </a:r>
            <a:endParaRPr sz="3000"/>
          </a:p>
        </p:txBody>
      </p:sp>
      <p:sp>
        <p:nvSpPr>
          <p:cNvPr id="590" name="Google Shape;590;p94"/>
          <p:cNvSpPr txBox="1">
            <a:spLocks noGrp="1"/>
          </p:cNvSpPr>
          <p:nvPr>
            <p:ph type="body" idx="1"/>
          </p:nvPr>
        </p:nvSpPr>
        <p:spPr>
          <a:xfrm>
            <a:off x="382875" y="998350"/>
            <a:ext cx="87216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b="1"/>
              <a:t>How Clock Deadlines Affect Your WTE Access</a:t>
            </a:r>
            <a:endParaRPr b="1"/>
          </a:p>
          <a:p>
            <a:pPr marL="12700" lvl="0" indent="0" algn="l" rtl="0">
              <a:lnSpc>
                <a:spcPct val="115000"/>
              </a:lnSpc>
              <a:spcBef>
                <a:spcPts val="0"/>
              </a:spcBef>
              <a:spcAft>
                <a:spcPts val="0"/>
              </a:spcAft>
              <a:buNone/>
            </a:pPr>
            <a:r>
              <a:rPr lang="en"/>
              <a:t>Deadlines are STRICTLY as follows on the Monday after the pay period ends:</a:t>
            </a:r>
            <a:endParaRPr/>
          </a:p>
          <a:p>
            <a:pPr marL="457200" lvl="0" indent="-317500" algn="l" rtl="0">
              <a:lnSpc>
                <a:spcPct val="115000"/>
              </a:lnSpc>
              <a:spcBef>
                <a:spcPts val="0"/>
              </a:spcBef>
              <a:spcAft>
                <a:spcPts val="0"/>
              </a:spcAft>
              <a:buSzPts val="1400"/>
              <a:buFont typeface="Source Sans Pro"/>
              <a:buChar char="●"/>
            </a:pPr>
            <a:r>
              <a:rPr lang="en"/>
              <a:t>Submissions 10:00 AM</a:t>
            </a:r>
            <a:endParaRPr/>
          </a:p>
          <a:p>
            <a:pPr marL="457200" lvl="0" indent="-317500" algn="l" rtl="0">
              <a:lnSpc>
                <a:spcPct val="115000"/>
              </a:lnSpc>
              <a:spcBef>
                <a:spcPts val="0"/>
              </a:spcBef>
              <a:spcAft>
                <a:spcPts val="0"/>
              </a:spcAft>
              <a:buSzPts val="1400"/>
              <a:buFont typeface="Source Sans Pro"/>
              <a:buChar char="●"/>
            </a:pPr>
            <a:r>
              <a:rPr lang="en"/>
              <a:t>Approvals 11:00 AM</a:t>
            </a:r>
            <a:endParaRPr/>
          </a:p>
          <a:p>
            <a:pPr marL="457200" lvl="0" indent="-317500" algn="l" rtl="0">
              <a:lnSpc>
                <a:spcPct val="115000"/>
              </a:lnSpc>
              <a:spcBef>
                <a:spcPts val="0"/>
              </a:spcBef>
              <a:spcAft>
                <a:spcPts val="0"/>
              </a:spcAft>
              <a:buSzPts val="1400"/>
              <a:buFont typeface="Source Sans Pro"/>
              <a:buChar char="●"/>
            </a:pPr>
            <a:r>
              <a:rPr lang="en"/>
              <a:t>Correction Forms 4:30 PM – if late your correction risks not being included in current pay</a:t>
            </a:r>
            <a:endParaRPr/>
          </a:p>
          <a:p>
            <a:pPr marL="12700" lvl="0" indent="0" algn="l" rtl="0">
              <a:lnSpc>
                <a:spcPct val="115000"/>
              </a:lnSpc>
              <a:spcBef>
                <a:spcPts val="0"/>
              </a:spcBef>
              <a:spcAft>
                <a:spcPts val="0"/>
              </a:spcAft>
              <a:buNone/>
            </a:pPr>
            <a:endParaRPr/>
          </a:p>
          <a:p>
            <a:pPr marL="12700" lvl="0" indent="0" algn="l" rtl="0">
              <a:lnSpc>
                <a:spcPct val="100000"/>
              </a:lnSpc>
              <a:spcBef>
                <a:spcPts val="0"/>
              </a:spcBef>
              <a:spcAft>
                <a:spcPts val="0"/>
              </a:spcAft>
              <a:buNone/>
            </a:pPr>
            <a:r>
              <a:rPr lang="en"/>
              <a:t>Does Payroll Extend the Deadlines?</a:t>
            </a:r>
            <a:endParaRPr/>
          </a:p>
          <a:p>
            <a:pPr marL="457200" lvl="0" indent="-317500" algn="l" rtl="0">
              <a:lnSpc>
                <a:spcPct val="100000"/>
              </a:lnSpc>
              <a:spcBef>
                <a:spcPts val="0"/>
              </a:spcBef>
              <a:spcAft>
                <a:spcPts val="0"/>
              </a:spcAft>
              <a:buSzPts val="1400"/>
              <a:buFont typeface="Source Sans Pro"/>
              <a:buChar char="●"/>
            </a:pPr>
            <a:r>
              <a:rPr lang="en"/>
              <a:t>We try very hard to accommodate all staff but we can’t always extend the clock due to our own deadlines. </a:t>
            </a:r>
            <a:endParaRPr/>
          </a:p>
          <a:p>
            <a:pPr marL="457200" lvl="0" indent="-317500" algn="l" rtl="0">
              <a:lnSpc>
                <a:spcPct val="150000"/>
              </a:lnSpc>
              <a:spcBef>
                <a:spcPts val="0"/>
              </a:spcBef>
              <a:spcAft>
                <a:spcPts val="0"/>
              </a:spcAft>
              <a:buSzPts val="1400"/>
              <a:buFont typeface="Source Sans Pro"/>
              <a:buChar char="●"/>
            </a:pPr>
            <a:r>
              <a:rPr lang="en"/>
              <a:t>Consider the above cutoff times to be FINAL</a:t>
            </a:r>
            <a:endParaRPr/>
          </a:p>
          <a:p>
            <a:pPr marL="0" lvl="0" indent="0" algn="l" rtl="0">
              <a:lnSpc>
                <a:spcPct val="100000"/>
              </a:lnSpc>
              <a:spcBef>
                <a:spcPts val="800"/>
              </a:spcBef>
              <a:spcAft>
                <a:spcPts val="0"/>
              </a:spcAft>
              <a:buNone/>
            </a:pPr>
            <a:r>
              <a:rPr lang="en"/>
              <a:t>Can DTK enter time for staff?</a:t>
            </a:r>
            <a:endParaRPr/>
          </a:p>
          <a:p>
            <a:pPr marL="457200" lvl="0" indent="-317500" algn="l" rtl="0">
              <a:lnSpc>
                <a:spcPct val="100000"/>
              </a:lnSpc>
              <a:spcBef>
                <a:spcPts val="800"/>
              </a:spcBef>
              <a:spcAft>
                <a:spcPts val="0"/>
              </a:spcAft>
              <a:buSzPts val="1400"/>
              <a:buFont typeface="Source Sans Pro"/>
              <a:buChar char="●"/>
            </a:pPr>
            <a:r>
              <a:rPr lang="en"/>
              <a:t>DTK is responsible for tracking and ensuring all WTE timesheets are submitted/approved</a:t>
            </a:r>
            <a:endParaRPr/>
          </a:p>
          <a:p>
            <a:pPr marL="457200" lvl="0" indent="-317500" algn="l" rtl="0">
              <a:lnSpc>
                <a:spcPct val="100000"/>
              </a:lnSpc>
              <a:spcBef>
                <a:spcPts val="0"/>
              </a:spcBef>
              <a:spcAft>
                <a:spcPts val="0"/>
              </a:spcAft>
              <a:buSzPts val="1400"/>
              <a:buFont typeface="Source Sans Pro"/>
              <a:buChar char="●"/>
            </a:pPr>
            <a:r>
              <a:rPr lang="en"/>
              <a:t>Must submit time for anyone unavailable to submit on their own due to LOA, Sabbatical, etc. </a:t>
            </a:r>
            <a:endParaRPr/>
          </a:p>
          <a:p>
            <a:pPr marL="0" lvl="0" indent="0" algn="l" rtl="0">
              <a:lnSpc>
                <a:spcPct val="100000"/>
              </a:lnSpc>
              <a:spcBef>
                <a:spcPts val="800"/>
              </a:spcBef>
              <a:spcAft>
                <a:spcPts val="0"/>
              </a:spcAft>
              <a:buNone/>
            </a:pPr>
            <a:r>
              <a:rPr lang="en"/>
              <a:t>Can DTK approve timesheets?</a:t>
            </a:r>
            <a:endParaRPr/>
          </a:p>
          <a:p>
            <a:pPr marL="457200" lvl="0" indent="-317500" algn="l" rtl="0">
              <a:lnSpc>
                <a:spcPct val="100000"/>
              </a:lnSpc>
              <a:spcBef>
                <a:spcPts val="800"/>
              </a:spcBef>
              <a:spcAft>
                <a:spcPts val="0"/>
              </a:spcAft>
              <a:buSzPts val="1400"/>
              <a:buFont typeface="Source Sans Pro"/>
              <a:buChar char="●"/>
            </a:pPr>
            <a:r>
              <a:rPr lang="en"/>
              <a:t>NO for Regular Staff … Exceptions can be made with written permission from Approver when unavoidable.</a:t>
            </a:r>
            <a:endParaRPr/>
          </a:p>
          <a:p>
            <a:pPr marL="457200" lvl="0" indent="-317500" algn="l" rtl="0">
              <a:lnSpc>
                <a:spcPct val="100000"/>
              </a:lnSpc>
              <a:spcBef>
                <a:spcPts val="0"/>
              </a:spcBef>
              <a:spcAft>
                <a:spcPts val="0"/>
              </a:spcAft>
              <a:buSzPts val="1400"/>
              <a:buFont typeface="Source Sans Pro"/>
              <a:buChar char="●"/>
            </a:pPr>
            <a:r>
              <a:rPr lang="en"/>
              <a:t>Yes for Student employees if DTK is the assigned approver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Request of New Fund and / or Org (Department) </a:t>
            </a:r>
            <a:endParaRPr sz="3000"/>
          </a:p>
        </p:txBody>
      </p:sp>
      <p:sp>
        <p:nvSpPr>
          <p:cNvPr id="186" name="Google Shape;186;p32"/>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Instructions and the New Fund/Org Setup Form can be found on our Budget Website</a:t>
            </a:r>
            <a:endParaRPr sz="1800"/>
          </a:p>
          <a:p>
            <a:pPr marL="457200" lvl="0" indent="0" algn="l" rtl="0">
              <a:lnSpc>
                <a:spcPct val="150000"/>
              </a:lnSpc>
              <a:spcBef>
                <a:spcPts val="800"/>
              </a:spcBef>
              <a:spcAft>
                <a:spcPts val="0"/>
              </a:spcAft>
              <a:buNone/>
            </a:pPr>
            <a:endParaRPr sz="1800"/>
          </a:p>
          <a:p>
            <a:pPr marL="914400" lvl="1" indent="-342900" algn="l" rtl="0">
              <a:lnSpc>
                <a:spcPct val="150000"/>
              </a:lnSpc>
              <a:spcBef>
                <a:spcPts val="400"/>
              </a:spcBef>
              <a:spcAft>
                <a:spcPts val="0"/>
              </a:spcAft>
              <a:buSzPts val="1800"/>
              <a:buChar char="○"/>
            </a:pPr>
            <a:r>
              <a:rPr lang="en" sz="1800" u="sng">
                <a:solidFill>
                  <a:schemeClr val="hlink"/>
                </a:solidFill>
                <a:hlinkClick r:id="rId3"/>
              </a:rPr>
              <a:t>https://sites.rowan.edu/budget/_docs/new-fund-and-org-setup-form-12-7-2023.pdf</a:t>
            </a:r>
            <a:endParaRPr sz="1800"/>
          </a:p>
          <a:p>
            <a:pPr marL="914400" lvl="0" indent="0" algn="l" rtl="0">
              <a:lnSpc>
                <a:spcPct val="150000"/>
              </a:lnSpc>
              <a:spcBef>
                <a:spcPts val="800"/>
              </a:spcBef>
              <a:spcAft>
                <a:spcPts val="0"/>
              </a:spcAft>
              <a:buNone/>
            </a:pPr>
            <a:endParaRPr sz="1800"/>
          </a:p>
          <a:p>
            <a:pPr marL="914400" lvl="0" indent="0" algn="l" rtl="0">
              <a:lnSpc>
                <a:spcPct val="150000"/>
              </a:lnSpc>
              <a:spcBef>
                <a:spcPts val="800"/>
              </a:spcBef>
              <a:spcAft>
                <a:spcPts val="0"/>
              </a:spcAft>
              <a:buNone/>
            </a:pPr>
            <a:endParaRPr sz="1800"/>
          </a:p>
          <a:p>
            <a:pPr marL="457200" lvl="0" indent="0" algn="l" rtl="0">
              <a:lnSpc>
                <a:spcPct val="150000"/>
              </a:lnSpc>
              <a:spcBef>
                <a:spcPts val="800"/>
              </a:spcBef>
              <a:spcAft>
                <a:spcPts val="0"/>
              </a:spcAft>
              <a:buNone/>
            </a:pPr>
            <a:endParaRPr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WTE Proxies</a:t>
            </a:r>
            <a:endParaRPr sz="3000"/>
          </a:p>
        </p:txBody>
      </p:sp>
      <p:sp>
        <p:nvSpPr>
          <p:cNvPr id="596" name="Google Shape;596;p9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b="1"/>
              <a:t>Approver &amp; Proxy Guidelines:</a:t>
            </a:r>
            <a:endParaRPr b="1"/>
          </a:p>
          <a:p>
            <a:pPr marL="457200" lvl="0" indent="-317500" algn="l" rtl="0">
              <a:lnSpc>
                <a:spcPct val="115000"/>
              </a:lnSpc>
              <a:spcBef>
                <a:spcPts val="0"/>
              </a:spcBef>
              <a:spcAft>
                <a:spcPts val="0"/>
              </a:spcAft>
              <a:buSzPts val="1400"/>
              <a:buFont typeface="Source Sans Pro"/>
              <a:buChar char="●"/>
            </a:pPr>
            <a:r>
              <a:rPr lang="en"/>
              <a:t>If you will be unable to handle your timesheet submission, approvals or other WTE obligations you must establish a proxy</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Font typeface="Source Sans Pro"/>
              <a:buChar char="●"/>
            </a:pPr>
            <a:r>
              <a:rPr lang="en"/>
              <a:t>Notify Payroll (</a:t>
            </a:r>
            <a:r>
              <a:rPr lang="en" u="sng">
                <a:solidFill>
                  <a:srgbClr val="0000FF"/>
                </a:solidFill>
              </a:rPr>
              <a:t>payrollservices@rowan.edu</a:t>
            </a:r>
            <a:r>
              <a:rPr lang="en"/>
              <a:t>) if your Proxy will be approving timesheets</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Font typeface="Source Sans Pro"/>
              <a:buChar char="●"/>
            </a:pPr>
            <a:r>
              <a:rPr lang="en"/>
              <a:t>Your proxy’s access will need to mirror yours and so must be either the same employee class or above (see below).</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Font typeface="Source Sans Pro"/>
              <a:buChar char="●"/>
            </a:pPr>
            <a:r>
              <a:rPr lang="en"/>
              <a:t>Deans are the approvers for the College that reports to them. The Dean must have an agreement with their Chairs in order to designate them as departmental approvers since they are not considered “management” level employee classes.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6"/>
          <p:cNvSpPr txBox="1">
            <a:spLocks noGrp="1"/>
          </p:cNvSpPr>
          <p:nvPr>
            <p:ph type="title"/>
          </p:nvPr>
        </p:nvSpPr>
        <p:spPr>
          <a:xfrm>
            <a:off x="510240" y="1055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WTE Proxies (Cont’d)</a:t>
            </a:r>
            <a:endParaRPr/>
          </a:p>
        </p:txBody>
      </p:sp>
      <p:sp>
        <p:nvSpPr>
          <p:cNvPr id="602" name="Google Shape;602;p96"/>
          <p:cNvSpPr txBox="1">
            <a:spLocks noGrp="1"/>
          </p:cNvSpPr>
          <p:nvPr>
            <p:ph type="body" idx="1"/>
          </p:nvPr>
        </p:nvSpPr>
        <p:spPr>
          <a:xfrm>
            <a:off x="510241" y="955025"/>
            <a:ext cx="85455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sz="1800" b="1"/>
              <a:t>Setting Up a Proxy - </a:t>
            </a:r>
            <a:r>
              <a:rPr lang="en" i="1"/>
              <a:t>Employee Dashboard&gt;&gt;Enter Time&gt;&gt;Proxy Set Up</a:t>
            </a:r>
            <a:endParaRPr i="1"/>
          </a:p>
          <a:p>
            <a:pPr marL="0" lvl="0" indent="0" algn="l" rtl="0">
              <a:spcBef>
                <a:spcPts val="800"/>
              </a:spcBef>
              <a:spcAft>
                <a:spcPts val="0"/>
              </a:spcAft>
              <a:buNone/>
            </a:pPr>
            <a:endParaRPr/>
          </a:p>
        </p:txBody>
      </p:sp>
      <p:pic>
        <p:nvPicPr>
          <p:cNvPr id="603" name="Google Shape;603;p96"/>
          <p:cNvPicPr preferRelativeResize="0"/>
          <p:nvPr/>
        </p:nvPicPr>
        <p:blipFill>
          <a:blip r:embed="rId3">
            <a:alphaModFix/>
          </a:blip>
          <a:stretch>
            <a:fillRect/>
          </a:stretch>
        </p:blipFill>
        <p:spPr>
          <a:xfrm>
            <a:off x="108350" y="1408125"/>
            <a:ext cx="8947399" cy="3218900"/>
          </a:xfrm>
          <a:prstGeom prst="rect">
            <a:avLst/>
          </a:prstGeom>
          <a:noFill/>
          <a:ln>
            <a:noFill/>
          </a:ln>
        </p:spPr>
      </p:pic>
      <p:sp>
        <p:nvSpPr>
          <p:cNvPr id="604" name="Google Shape;604;p96"/>
          <p:cNvSpPr/>
          <p:nvPr/>
        </p:nvSpPr>
        <p:spPr>
          <a:xfrm flipH="1">
            <a:off x="5865700" y="3077475"/>
            <a:ext cx="216900" cy="62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FF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WTE for End User (Employee)</a:t>
            </a:r>
            <a:endParaRPr sz="3000"/>
          </a:p>
        </p:txBody>
      </p:sp>
      <p:sp>
        <p:nvSpPr>
          <p:cNvPr id="610" name="Google Shape;610;p97"/>
          <p:cNvSpPr txBox="1">
            <a:spLocks noGrp="1"/>
          </p:cNvSpPr>
          <p:nvPr>
            <p:ph type="body" idx="1"/>
          </p:nvPr>
        </p:nvSpPr>
        <p:spPr>
          <a:xfrm>
            <a:off x="201275" y="1193400"/>
            <a:ext cx="8854500" cy="3672000"/>
          </a:xfrm>
          <a:prstGeom prst="rect">
            <a:avLst/>
          </a:prstGeom>
        </p:spPr>
        <p:txBody>
          <a:bodyPr spcFirstLastPara="1" wrap="square" lIns="34275" tIns="34275" rIns="68575" bIns="34275" anchor="t" anchorCtr="0">
            <a:noAutofit/>
          </a:bodyPr>
          <a:lstStyle/>
          <a:p>
            <a:pPr marL="0" lvl="0" indent="0" algn="ctr" rtl="0">
              <a:lnSpc>
                <a:spcPct val="150000"/>
              </a:lnSpc>
              <a:spcBef>
                <a:spcPts val="0"/>
              </a:spcBef>
              <a:spcAft>
                <a:spcPts val="0"/>
              </a:spcAft>
              <a:buNone/>
            </a:pPr>
            <a:r>
              <a:rPr lang="en" sz="1200" b="1"/>
              <a:t>TIMESHEET CATEGORIES:</a:t>
            </a:r>
            <a:endParaRPr sz="1200" b="1"/>
          </a:p>
          <a:p>
            <a:pPr marL="0" lvl="0" indent="0" algn="ctr" rtl="0">
              <a:lnSpc>
                <a:spcPct val="150000"/>
              </a:lnSpc>
              <a:spcBef>
                <a:spcPts val="0"/>
              </a:spcBef>
              <a:spcAft>
                <a:spcPts val="0"/>
              </a:spcAft>
              <a:buNone/>
            </a:pPr>
            <a:r>
              <a:rPr lang="en" sz="1200"/>
              <a:t>Access timesheets via </a:t>
            </a:r>
            <a:r>
              <a:rPr lang="en" sz="1200" i="1"/>
              <a:t>Employee Dashboard&gt;&gt;Enter Time&gt;&gt;Access my Time Sheet</a:t>
            </a:r>
            <a:r>
              <a:rPr lang="en" sz="1200"/>
              <a:t> and click Select</a:t>
            </a:r>
            <a:endParaRPr sz="1200"/>
          </a:p>
          <a:p>
            <a:pPr marL="457200" lvl="0" indent="-304800" algn="l" rtl="0">
              <a:lnSpc>
                <a:spcPct val="150000"/>
              </a:lnSpc>
              <a:spcBef>
                <a:spcPts val="0"/>
              </a:spcBef>
              <a:spcAft>
                <a:spcPts val="0"/>
              </a:spcAft>
              <a:buSzPts val="1200"/>
              <a:buChar char="●"/>
            </a:pPr>
            <a:r>
              <a:rPr lang="en" sz="1200" b="1"/>
              <a:t>Full Time Hourly Entry</a:t>
            </a:r>
            <a:r>
              <a:rPr lang="en" sz="1200"/>
              <a:t>: All hours must be entered and must add up to your contract agreement. If you have a 70 hour contract, your hours must add up to 70 and be made up of Regular, Holiday, Sick, Vacation, Admin, Comp Used, etc. Any Comp Time or Overtime being EARNED does not count toward your contract hours.</a:t>
            </a:r>
            <a:endParaRPr sz="1200"/>
          </a:p>
          <a:p>
            <a:pPr marL="457200" lvl="0" indent="-304800" algn="l" rtl="0">
              <a:lnSpc>
                <a:spcPct val="150000"/>
              </a:lnSpc>
              <a:spcBef>
                <a:spcPts val="0"/>
              </a:spcBef>
              <a:spcAft>
                <a:spcPts val="0"/>
              </a:spcAft>
              <a:buSzPts val="1200"/>
              <a:buChar char="●"/>
            </a:pPr>
            <a:r>
              <a:rPr lang="en" sz="1200" b="1"/>
              <a:t>Faculty and Exception Time Only</a:t>
            </a:r>
            <a:r>
              <a:rPr lang="en" sz="1200"/>
              <a:t>: Regular hours worked are not entered. Only leave time should be included. Exceptions include FMLA and Sabbatical hours. If all hours for the pay period are regular hours you should just open and submit with 0 hours entered.</a:t>
            </a:r>
            <a:endParaRPr sz="1200"/>
          </a:p>
          <a:p>
            <a:pPr marL="457200" lvl="0" indent="-304800" algn="l" rtl="0">
              <a:lnSpc>
                <a:spcPct val="150000"/>
              </a:lnSpc>
              <a:spcBef>
                <a:spcPts val="0"/>
              </a:spcBef>
              <a:spcAft>
                <a:spcPts val="0"/>
              </a:spcAft>
              <a:buSzPts val="1200"/>
              <a:buChar char="●"/>
            </a:pPr>
            <a:r>
              <a:rPr lang="en" sz="1200" b="1"/>
              <a:t>Grad Assist/Fellows</a:t>
            </a:r>
            <a:r>
              <a:rPr lang="en" sz="1200"/>
              <a:t>: Just open and submit with 0 hours entered biweekly. These contracts are compensated by stipend and the timesheet is necessary for approval purposes so that no contracts are paid out when a student is no longer actively working.</a:t>
            </a:r>
            <a:endParaRPr sz="1200"/>
          </a:p>
          <a:p>
            <a:pPr marL="457200" lvl="0" indent="-304800" algn="l" rtl="0">
              <a:lnSpc>
                <a:spcPct val="150000"/>
              </a:lnSpc>
              <a:spcBef>
                <a:spcPts val="0"/>
              </a:spcBef>
              <a:spcAft>
                <a:spcPts val="0"/>
              </a:spcAft>
              <a:buSzPts val="1200"/>
              <a:buChar char="●"/>
            </a:pPr>
            <a:r>
              <a:rPr lang="en" sz="1200" b="1"/>
              <a:t>Part Time and Student Hourly Assignments</a:t>
            </a:r>
            <a:r>
              <a:rPr lang="en" sz="1200"/>
              <a:t>: Biweekly submissions are due with all hours reported as worked. If a full two-week pay period passes with zero hours worked the student’s hourly timesheet should be either left unopened OR opened with 1 UNIT on the line labeled PT No Hours Worked entered. The single unit entered on any day of the pay covers both weeks.</a:t>
            </a:r>
            <a:endParaRPr sz="1200"/>
          </a:p>
          <a:p>
            <a:pPr marL="457200" lvl="0" indent="-304800" algn="l" rtl="0">
              <a:lnSpc>
                <a:spcPct val="150000"/>
              </a:lnSpc>
              <a:spcBef>
                <a:spcPts val="0"/>
              </a:spcBef>
              <a:spcAft>
                <a:spcPts val="0"/>
              </a:spcAft>
              <a:buSzPts val="1200"/>
              <a:buChar char="●"/>
            </a:pPr>
            <a:r>
              <a:rPr lang="en" sz="1200" b="1"/>
              <a:t>Novatime</a:t>
            </a:r>
            <a:r>
              <a:rPr lang="en" sz="1200"/>
              <a:t>: Utilize timeclock on site. Training provided by department</a:t>
            </a:r>
            <a:endParaRPr sz="1200"/>
          </a:p>
          <a:p>
            <a:pPr marL="0" lvl="0" indent="0" algn="l" rtl="0">
              <a:lnSpc>
                <a:spcPct val="150000"/>
              </a:lnSpc>
              <a:spcBef>
                <a:spcPts val="800"/>
              </a:spcBef>
              <a:spcAft>
                <a:spcPts val="0"/>
              </a:spcAft>
              <a:buNone/>
            </a:pPr>
            <a:endParaRPr sz="1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WTE for End User (Employee)</a:t>
            </a:r>
            <a:endParaRPr>
              <a:solidFill>
                <a:srgbClr val="4C2106"/>
              </a:solidFill>
            </a:endParaRPr>
          </a:p>
        </p:txBody>
      </p:sp>
      <p:sp>
        <p:nvSpPr>
          <p:cNvPr id="616" name="Google Shape;616;p98"/>
          <p:cNvSpPr txBox="1">
            <a:spLocks noGrp="1"/>
          </p:cNvSpPr>
          <p:nvPr>
            <p:ph type="body" idx="1"/>
          </p:nvPr>
        </p:nvSpPr>
        <p:spPr>
          <a:xfrm>
            <a:off x="553591" y="933350"/>
            <a:ext cx="8545500" cy="3672000"/>
          </a:xfrm>
          <a:prstGeom prst="rect">
            <a:avLst/>
          </a:prstGeom>
        </p:spPr>
        <p:txBody>
          <a:bodyPr spcFirstLastPara="1" wrap="square" lIns="34275" tIns="34275" rIns="68575" bIns="34275" anchor="t" anchorCtr="0">
            <a:noAutofit/>
          </a:bodyPr>
          <a:lstStyle/>
          <a:p>
            <a:pPr marL="0" lvl="0" indent="0" algn="ctr" rtl="0">
              <a:lnSpc>
                <a:spcPct val="115000"/>
              </a:lnSpc>
              <a:spcBef>
                <a:spcPts val="0"/>
              </a:spcBef>
              <a:spcAft>
                <a:spcPts val="0"/>
              </a:spcAft>
              <a:buNone/>
            </a:pPr>
            <a:r>
              <a:rPr lang="en" b="1"/>
              <a:t>TIMESHEET TYPES:</a:t>
            </a:r>
            <a:endParaRPr b="1"/>
          </a:p>
          <a:p>
            <a:pPr marL="0" lvl="0" indent="0" algn="ctr" rtl="0">
              <a:lnSpc>
                <a:spcPct val="115000"/>
              </a:lnSpc>
              <a:spcBef>
                <a:spcPts val="0"/>
              </a:spcBef>
              <a:spcAft>
                <a:spcPts val="0"/>
              </a:spcAft>
              <a:buNone/>
            </a:pPr>
            <a:r>
              <a:rPr lang="en"/>
              <a:t>NON-Exempt (HOURLY): You MUST enter hours In and Out!</a:t>
            </a:r>
            <a:endParaRPr/>
          </a:p>
        </p:txBody>
      </p:sp>
      <p:pic>
        <p:nvPicPr>
          <p:cNvPr id="617" name="Google Shape;617;p98"/>
          <p:cNvPicPr preferRelativeResize="0"/>
          <p:nvPr/>
        </p:nvPicPr>
        <p:blipFill>
          <a:blip r:embed="rId3">
            <a:alphaModFix/>
          </a:blip>
          <a:stretch>
            <a:fillRect/>
          </a:stretch>
        </p:blipFill>
        <p:spPr>
          <a:xfrm>
            <a:off x="780175" y="1451976"/>
            <a:ext cx="7908699" cy="35786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WTE for End User (Employee)</a:t>
            </a:r>
            <a:endParaRPr/>
          </a:p>
        </p:txBody>
      </p:sp>
      <p:sp>
        <p:nvSpPr>
          <p:cNvPr id="623" name="Google Shape;623;p9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0" lvl="0" indent="0" algn="ctr" rtl="0">
              <a:lnSpc>
                <a:spcPct val="115000"/>
              </a:lnSpc>
              <a:spcBef>
                <a:spcPts val="0"/>
              </a:spcBef>
              <a:spcAft>
                <a:spcPts val="0"/>
              </a:spcAft>
              <a:buNone/>
            </a:pPr>
            <a:r>
              <a:rPr lang="en" b="1"/>
              <a:t>TIMESHEET TYPES:</a:t>
            </a:r>
            <a:endParaRPr b="1"/>
          </a:p>
          <a:p>
            <a:pPr marL="0" lvl="0" indent="0" algn="ctr" rtl="0">
              <a:lnSpc>
                <a:spcPct val="115000"/>
              </a:lnSpc>
              <a:spcBef>
                <a:spcPts val="0"/>
              </a:spcBef>
              <a:spcAft>
                <a:spcPts val="0"/>
              </a:spcAft>
              <a:buNone/>
            </a:pPr>
            <a:r>
              <a:rPr lang="en"/>
              <a:t>SALARY: You enter Exception Time ONLY</a:t>
            </a:r>
            <a:endParaRPr/>
          </a:p>
          <a:p>
            <a:pPr marL="0" lvl="0" indent="0" algn="ctr" rtl="0">
              <a:lnSpc>
                <a:spcPct val="115000"/>
              </a:lnSpc>
              <a:spcBef>
                <a:spcPts val="0"/>
              </a:spcBef>
              <a:spcAft>
                <a:spcPts val="0"/>
              </a:spcAft>
              <a:buNone/>
            </a:pPr>
            <a:r>
              <a:rPr lang="en"/>
              <a:t>If you worked your regular hours and have NO leave time to submit,</a:t>
            </a:r>
            <a:endParaRPr/>
          </a:p>
          <a:p>
            <a:pPr marL="0" lvl="0" indent="0" algn="ctr" rtl="0">
              <a:lnSpc>
                <a:spcPct val="115000"/>
              </a:lnSpc>
              <a:spcBef>
                <a:spcPts val="0"/>
              </a:spcBef>
              <a:spcAft>
                <a:spcPts val="0"/>
              </a:spcAft>
              <a:buNone/>
            </a:pPr>
            <a:r>
              <a:rPr lang="en"/>
              <a:t>your WTE timesheet fields will be blank as shown: </a:t>
            </a:r>
            <a:endParaRPr/>
          </a:p>
          <a:p>
            <a:pPr marL="0" lvl="0" indent="0" algn="ctr" rtl="0">
              <a:lnSpc>
                <a:spcPct val="115000"/>
              </a:lnSpc>
              <a:spcBef>
                <a:spcPts val="0"/>
              </a:spcBef>
              <a:spcAft>
                <a:spcPts val="0"/>
              </a:spcAft>
              <a:buNone/>
            </a:pPr>
            <a:endParaRPr/>
          </a:p>
          <a:p>
            <a:pPr marL="0" lvl="0" indent="0" algn="l" rtl="0">
              <a:spcBef>
                <a:spcPts val="800"/>
              </a:spcBef>
              <a:spcAft>
                <a:spcPts val="0"/>
              </a:spcAft>
              <a:buNone/>
            </a:pPr>
            <a:endParaRPr/>
          </a:p>
        </p:txBody>
      </p:sp>
      <p:pic>
        <p:nvPicPr>
          <p:cNvPr id="624" name="Google Shape;624;p99"/>
          <p:cNvPicPr preferRelativeResize="0"/>
          <p:nvPr/>
        </p:nvPicPr>
        <p:blipFill>
          <a:blip r:embed="rId3">
            <a:alphaModFix/>
          </a:blip>
          <a:stretch>
            <a:fillRect/>
          </a:stretch>
        </p:blipFill>
        <p:spPr>
          <a:xfrm>
            <a:off x="347350" y="2676801"/>
            <a:ext cx="8449300" cy="11189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Leave Time</a:t>
            </a:r>
            <a:endParaRPr/>
          </a:p>
        </p:txBody>
      </p:sp>
      <p:sp>
        <p:nvSpPr>
          <p:cNvPr id="630" name="Google Shape;630;p100"/>
          <p:cNvSpPr txBox="1">
            <a:spLocks noGrp="1"/>
          </p:cNvSpPr>
          <p:nvPr>
            <p:ph type="body" idx="1"/>
          </p:nvPr>
        </p:nvSpPr>
        <p:spPr>
          <a:xfrm>
            <a:off x="510241" y="1077825"/>
            <a:ext cx="85455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sz="1800" b="1"/>
              <a:t>Accrual Date</a:t>
            </a:r>
            <a:endParaRPr sz="1800" b="1"/>
          </a:p>
          <a:p>
            <a:pPr marL="0" lvl="0" indent="0" algn="l" rtl="0">
              <a:lnSpc>
                <a:spcPct val="115000"/>
              </a:lnSpc>
              <a:spcBef>
                <a:spcPts val="0"/>
              </a:spcBef>
              <a:spcAft>
                <a:spcPts val="0"/>
              </a:spcAft>
              <a:buNone/>
            </a:pPr>
            <a:r>
              <a:rPr lang="en"/>
              <a:t>Based on employee classification</a:t>
            </a:r>
            <a:endParaRPr/>
          </a:p>
          <a:p>
            <a:pPr marL="457200" lvl="0" indent="-317500" algn="l" rtl="0">
              <a:lnSpc>
                <a:spcPct val="115000"/>
              </a:lnSpc>
              <a:spcBef>
                <a:spcPts val="0"/>
              </a:spcBef>
              <a:spcAft>
                <a:spcPts val="0"/>
              </a:spcAft>
              <a:buSzPts val="1400"/>
              <a:buFont typeface="Arial"/>
              <a:buChar char="●"/>
            </a:pPr>
            <a:r>
              <a:rPr lang="en"/>
              <a:t>January: </a:t>
            </a:r>
            <a:r>
              <a:rPr lang="en" b="1"/>
              <a:t>C1, C2, C3, C4, A2, F2, F7, F8</a:t>
            </a:r>
            <a:endParaRPr b="1"/>
          </a:p>
          <a:p>
            <a:pPr marL="457200" lvl="0" indent="-317500" algn="l" rtl="0">
              <a:lnSpc>
                <a:spcPct val="115000"/>
              </a:lnSpc>
              <a:spcBef>
                <a:spcPts val="0"/>
              </a:spcBef>
              <a:spcAft>
                <a:spcPts val="0"/>
              </a:spcAft>
              <a:buSzPts val="1400"/>
              <a:buFont typeface="Arial"/>
              <a:buChar char="●"/>
            </a:pPr>
            <a:r>
              <a:rPr lang="en"/>
              <a:t>July: </a:t>
            </a:r>
            <a:r>
              <a:rPr lang="en" b="1"/>
              <a:t>A1</a:t>
            </a:r>
            <a:r>
              <a:rPr lang="en"/>
              <a:t> (Managers)</a:t>
            </a:r>
            <a:endParaRPr/>
          </a:p>
          <a:p>
            <a:pPr marL="457200" lvl="0" indent="-317500" algn="l" rtl="0">
              <a:lnSpc>
                <a:spcPct val="115000"/>
              </a:lnSpc>
              <a:spcBef>
                <a:spcPts val="0"/>
              </a:spcBef>
              <a:spcAft>
                <a:spcPts val="0"/>
              </a:spcAft>
              <a:buSzPts val="1400"/>
              <a:buFont typeface="Arial"/>
              <a:buChar char="●"/>
            </a:pPr>
            <a:r>
              <a:rPr lang="en"/>
              <a:t>September: </a:t>
            </a:r>
            <a:r>
              <a:rPr lang="en" b="1"/>
              <a:t>F1, F3, F6, F9</a:t>
            </a:r>
            <a:r>
              <a:rPr lang="en"/>
              <a:t> (includes all 10-month faculty)</a:t>
            </a:r>
            <a:endParaRPr/>
          </a:p>
          <a:p>
            <a:pPr marL="457200" lvl="0" indent="-317500" algn="l" rtl="0">
              <a:lnSpc>
                <a:spcPct val="115000"/>
              </a:lnSpc>
              <a:spcBef>
                <a:spcPts val="0"/>
              </a:spcBef>
              <a:spcAft>
                <a:spcPts val="0"/>
              </a:spcAft>
              <a:buSzPts val="1400"/>
              <a:buFont typeface="Source Sans Pro"/>
              <a:buChar char="●"/>
            </a:pPr>
            <a:r>
              <a:rPr lang="en"/>
              <a:t>SOM Management (including Faculty Mgmt) and Executives are front-loaded and accrue annually in July</a:t>
            </a:r>
            <a:endParaRPr/>
          </a:p>
          <a:p>
            <a:pPr marL="457200" lvl="0" indent="-317500" algn="l" rtl="0">
              <a:lnSpc>
                <a:spcPct val="115000"/>
              </a:lnSpc>
              <a:spcBef>
                <a:spcPts val="0"/>
              </a:spcBef>
              <a:spcAft>
                <a:spcPts val="0"/>
              </a:spcAft>
              <a:buSzPts val="1400"/>
              <a:buFont typeface="Source Sans Pro"/>
              <a:buChar char="●"/>
            </a:pPr>
            <a:r>
              <a:rPr lang="en"/>
              <a:t>SOM Non-Management (including Faculty) accrue monthly</a:t>
            </a:r>
            <a:endParaRPr/>
          </a:p>
          <a:p>
            <a:pPr marL="0" lvl="0" indent="0" algn="l" rtl="0">
              <a:lnSpc>
                <a:spcPct val="115000"/>
              </a:lnSpc>
              <a:spcBef>
                <a:spcPts val="0"/>
              </a:spcBef>
              <a:spcAft>
                <a:spcPts val="0"/>
              </a:spcAft>
              <a:buNone/>
            </a:pPr>
            <a:r>
              <a:rPr lang="en" sz="1800" b="1"/>
              <a:t>Leave Balances</a:t>
            </a:r>
            <a:endParaRPr sz="1800" b="1"/>
          </a:p>
          <a:p>
            <a:pPr marL="457200" lvl="0" indent="-317500" algn="l" rtl="0">
              <a:lnSpc>
                <a:spcPct val="115000"/>
              </a:lnSpc>
              <a:spcBef>
                <a:spcPts val="0"/>
              </a:spcBef>
              <a:spcAft>
                <a:spcPts val="0"/>
              </a:spcAft>
              <a:buSzPts val="1400"/>
              <a:buFont typeface="Source Sans Pro"/>
              <a:buChar char="●"/>
            </a:pPr>
            <a:r>
              <a:rPr lang="en"/>
              <a:t>Viewable in your Employee Dashboard in SSB in the top right hand side of the screen.</a:t>
            </a:r>
            <a:endParaRPr/>
          </a:p>
          <a:p>
            <a:pPr marL="457200" lvl="0" indent="-317500" algn="l" rtl="0">
              <a:lnSpc>
                <a:spcPct val="115000"/>
              </a:lnSpc>
              <a:spcBef>
                <a:spcPts val="0"/>
              </a:spcBef>
              <a:spcAft>
                <a:spcPts val="0"/>
              </a:spcAft>
              <a:buSzPts val="1400"/>
              <a:buFont typeface="Arial"/>
              <a:buChar char="●"/>
            </a:pPr>
            <a:r>
              <a:rPr lang="en"/>
              <a:t>Balances include leave calculated as of the prior </a:t>
            </a:r>
            <a:r>
              <a:rPr lang="en" b="1"/>
              <a:t>finalized</a:t>
            </a:r>
            <a:r>
              <a:rPr lang="en"/>
              <a:t> pay period. For example, your leave balances will NOT include anything that is on your current timesheet which has not yet been submitted and processed.</a:t>
            </a:r>
            <a:endParaRPr/>
          </a:p>
          <a:p>
            <a:pPr marL="0" lvl="0" indent="0" algn="l" rtl="0">
              <a:spcBef>
                <a:spcPts val="800"/>
              </a:spcBef>
              <a:spcAft>
                <a:spcPts val="0"/>
              </a:spcAft>
              <a:buNone/>
            </a:pPr>
            <a:r>
              <a:rPr lang="en"/>
              <a:t>Note: Employee must be in a PAID status to receive Holiday pay (see your Supervisor for details)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Leave Time (Cont’d)</a:t>
            </a:r>
            <a:endParaRPr/>
          </a:p>
        </p:txBody>
      </p:sp>
      <p:sp>
        <p:nvSpPr>
          <p:cNvPr id="636" name="Google Shape;636;p101"/>
          <p:cNvSpPr txBox="1">
            <a:spLocks noGrp="1"/>
          </p:cNvSpPr>
          <p:nvPr>
            <p:ph type="body" idx="1"/>
          </p:nvPr>
        </p:nvSpPr>
        <p:spPr>
          <a:xfrm>
            <a:off x="510250" y="1085050"/>
            <a:ext cx="8545500" cy="40086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b="1"/>
              <a:t>Comp Time</a:t>
            </a:r>
            <a:endParaRPr b="1"/>
          </a:p>
          <a:p>
            <a:pPr marL="457200" lvl="0" indent="-317500" algn="l" rtl="0">
              <a:lnSpc>
                <a:spcPct val="115000"/>
              </a:lnSpc>
              <a:spcBef>
                <a:spcPts val="0"/>
              </a:spcBef>
              <a:spcAft>
                <a:spcPts val="0"/>
              </a:spcAft>
              <a:buSzPts val="1400"/>
              <a:buFont typeface="Source Sans Pro"/>
              <a:buChar char="●"/>
            </a:pPr>
            <a:r>
              <a:rPr lang="en"/>
              <a:t>Earning Comp and Overtime requires mandatory pre-approvals à</a:t>
            </a:r>
            <a:endParaRPr/>
          </a:p>
          <a:p>
            <a:pPr marL="914400" lvl="1" indent="-317500" algn="l" rtl="0">
              <a:lnSpc>
                <a:spcPct val="115000"/>
              </a:lnSpc>
              <a:spcBef>
                <a:spcPts val="0"/>
              </a:spcBef>
              <a:spcAft>
                <a:spcPts val="0"/>
              </a:spcAft>
              <a:buSzPts val="1400"/>
              <a:buFont typeface="Source Sans Pro"/>
              <a:buChar char="○"/>
            </a:pPr>
            <a:r>
              <a:rPr lang="en" i="1"/>
              <a:t>Employee Dashboard</a:t>
            </a:r>
            <a:r>
              <a:rPr lang="en"/>
              <a:t>&gt;&gt;</a:t>
            </a:r>
            <a:r>
              <a:rPr lang="en" i="1"/>
              <a:t>Submit Electronic Forms&gt;&gt;Comp Time Request</a:t>
            </a:r>
            <a:endParaRPr i="1"/>
          </a:p>
          <a:p>
            <a:pPr marL="914400" lvl="1" indent="-317500" algn="l" rtl="0">
              <a:lnSpc>
                <a:spcPct val="115000"/>
              </a:lnSpc>
              <a:spcBef>
                <a:spcPts val="0"/>
              </a:spcBef>
              <a:spcAft>
                <a:spcPts val="0"/>
              </a:spcAft>
              <a:buSzPts val="1400"/>
              <a:buFont typeface="Source Sans Pro"/>
              <a:buChar char="○"/>
            </a:pPr>
            <a:r>
              <a:rPr lang="en" i="1"/>
              <a:t>Employee Dashboard</a:t>
            </a:r>
            <a:r>
              <a:rPr lang="en"/>
              <a:t>&gt;&gt;</a:t>
            </a:r>
            <a:r>
              <a:rPr lang="en" i="1"/>
              <a:t>Submit Electronic Forms&gt;&gt;Overtime Request</a:t>
            </a:r>
            <a:endParaRPr i="1"/>
          </a:p>
          <a:p>
            <a:pPr marL="457200" lvl="0" indent="-317500" algn="l" rtl="0">
              <a:lnSpc>
                <a:spcPct val="115000"/>
              </a:lnSpc>
              <a:spcBef>
                <a:spcPts val="0"/>
              </a:spcBef>
              <a:spcAft>
                <a:spcPts val="0"/>
              </a:spcAft>
              <a:buSzPts val="1400"/>
              <a:buFont typeface="Source Sans Pro"/>
              <a:buChar char="●"/>
            </a:pPr>
            <a:r>
              <a:rPr lang="en"/>
              <a:t>The comp and overtime request forms must be approved AND your actual worked comp or overtime hours MUST be entered on your timesheet.</a:t>
            </a:r>
            <a:endParaRPr/>
          </a:p>
          <a:p>
            <a:pPr marL="0" lvl="0" indent="0" algn="l" rtl="0">
              <a:lnSpc>
                <a:spcPct val="115000"/>
              </a:lnSpc>
              <a:spcBef>
                <a:spcPts val="600"/>
              </a:spcBef>
              <a:spcAft>
                <a:spcPts val="0"/>
              </a:spcAft>
              <a:buNone/>
            </a:pPr>
            <a:r>
              <a:rPr lang="en" b="1"/>
              <a:t>Carry Over</a:t>
            </a:r>
            <a:endParaRPr b="1"/>
          </a:p>
          <a:p>
            <a:pPr marL="457200" lvl="0" indent="-317500" algn="l" rtl="0">
              <a:lnSpc>
                <a:spcPct val="100000"/>
              </a:lnSpc>
              <a:spcBef>
                <a:spcPts val="0"/>
              </a:spcBef>
              <a:spcAft>
                <a:spcPts val="0"/>
              </a:spcAft>
              <a:buSzPts val="1400"/>
              <a:buFont typeface="Source Sans Pro"/>
              <a:buChar char="●"/>
            </a:pPr>
            <a:r>
              <a:rPr lang="en"/>
              <a:t>Sick – Indefinite			</a:t>
            </a:r>
            <a:endParaRPr/>
          </a:p>
          <a:p>
            <a:pPr marL="457200" lvl="0" indent="-317500" algn="l" rtl="0">
              <a:lnSpc>
                <a:spcPct val="100000"/>
              </a:lnSpc>
              <a:spcBef>
                <a:spcPts val="0"/>
              </a:spcBef>
              <a:spcAft>
                <a:spcPts val="0"/>
              </a:spcAft>
              <a:buSzPts val="1400"/>
              <a:buFont typeface="Source Sans Pro"/>
              <a:buChar char="●"/>
            </a:pPr>
            <a:r>
              <a:rPr lang="en"/>
              <a:t>Vacation – One Year</a:t>
            </a:r>
            <a:endParaRPr/>
          </a:p>
          <a:p>
            <a:pPr marL="457200" lvl="0" indent="-317500" algn="l" rtl="0">
              <a:lnSpc>
                <a:spcPct val="100000"/>
              </a:lnSpc>
              <a:spcBef>
                <a:spcPts val="0"/>
              </a:spcBef>
              <a:spcAft>
                <a:spcPts val="0"/>
              </a:spcAft>
              <a:buSzPts val="1400"/>
              <a:buFont typeface="Source Sans Pro"/>
              <a:buChar char="●"/>
            </a:pPr>
            <a:r>
              <a:rPr lang="en"/>
              <a:t>Admin or Personal – Not subject to carry over and does not apply to all e-classes</a:t>
            </a:r>
            <a:endParaRPr/>
          </a:p>
          <a:p>
            <a:pPr marL="457200" lvl="0" indent="-317500" algn="l" rtl="0">
              <a:lnSpc>
                <a:spcPct val="100000"/>
              </a:lnSpc>
              <a:spcBef>
                <a:spcPts val="0"/>
              </a:spcBef>
              <a:spcAft>
                <a:spcPts val="0"/>
              </a:spcAft>
              <a:buSzPts val="1400"/>
              <a:buFont typeface="Source Sans Pro"/>
              <a:buChar char="●"/>
            </a:pPr>
            <a:r>
              <a:rPr lang="en"/>
              <a:t>Comp – Not subject to accrual and does not apply to all e-classes</a:t>
            </a:r>
            <a:endParaRPr/>
          </a:p>
          <a:p>
            <a:pPr marL="0" lvl="0" indent="0" algn="l" rtl="0">
              <a:lnSpc>
                <a:spcPct val="115000"/>
              </a:lnSpc>
              <a:spcBef>
                <a:spcPts val="600"/>
              </a:spcBef>
              <a:spcAft>
                <a:spcPts val="0"/>
              </a:spcAft>
              <a:buNone/>
            </a:pPr>
            <a:r>
              <a:rPr lang="en" b="1"/>
              <a:t>Resignation/Retirement Planning:</a:t>
            </a:r>
            <a:endParaRPr b="1"/>
          </a:p>
          <a:p>
            <a:pPr marL="457200" lvl="0" indent="-317500" algn="l" rtl="0">
              <a:lnSpc>
                <a:spcPct val="115000"/>
              </a:lnSpc>
              <a:spcBef>
                <a:spcPts val="600"/>
              </a:spcBef>
              <a:spcAft>
                <a:spcPts val="0"/>
              </a:spcAft>
              <a:buSzPts val="1400"/>
              <a:buFont typeface="Source Sans Pro"/>
              <a:buChar char="●"/>
            </a:pPr>
            <a:r>
              <a:rPr lang="en"/>
              <a:t>Contact HR first</a:t>
            </a:r>
            <a:endParaRPr/>
          </a:p>
          <a:p>
            <a:pPr marL="457200" lvl="0" indent="-317500" algn="l" rtl="0">
              <a:lnSpc>
                <a:spcPct val="115000"/>
              </a:lnSpc>
              <a:spcBef>
                <a:spcPts val="0"/>
              </a:spcBef>
              <a:spcAft>
                <a:spcPts val="0"/>
              </a:spcAft>
              <a:buSzPts val="1400"/>
              <a:buFont typeface="Source Sans Pro"/>
              <a:buChar char="●"/>
            </a:pPr>
            <a:r>
              <a:rPr lang="en"/>
              <a:t>Email </a:t>
            </a:r>
            <a:r>
              <a:rPr lang="en" u="sng">
                <a:solidFill>
                  <a:srgbClr val="0000FF"/>
                </a:solidFill>
              </a:rPr>
              <a:t>payrollservices@rowan.edu</a:t>
            </a:r>
            <a:r>
              <a:rPr lang="en"/>
              <a:t> for precise leave balances including any lost time (unearned time you will lose based on your projected term date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Payroll Calendars</a:t>
            </a:r>
            <a:endParaRPr/>
          </a:p>
        </p:txBody>
      </p:sp>
      <p:sp>
        <p:nvSpPr>
          <p:cNvPr id="642" name="Google Shape;642;p102"/>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17500" algn="l" rtl="0">
              <a:lnSpc>
                <a:spcPct val="150000"/>
              </a:lnSpc>
              <a:spcBef>
                <a:spcPts val="0"/>
              </a:spcBef>
              <a:spcAft>
                <a:spcPts val="0"/>
              </a:spcAft>
              <a:buSzPts val="1400"/>
              <a:buChar char="●"/>
            </a:pPr>
            <a:r>
              <a:rPr lang="en"/>
              <a:t>Each pay period encompasses two weeks with the timesheets being due on the final day of the pay period. BW (Glassboro/CMSRU/Camden) and SOM approvals are due Monday morning and BS (Glassboro/CMSRU/Camden students) approvals are due Tuesday morning.</a:t>
            </a:r>
            <a:endParaRPr/>
          </a:p>
          <a:p>
            <a:pPr marL="457200" lvl="0" indent="-317500" algn="l" rtl="0">
              <a:lnSpc>
                <a:spcPct val="150000"/>
              </a:lnSpc>
              <a:spcBef>
                <a:spcPts val="0"/>
              </a:spcBef>
              <a:spcAft>
                <a:spcPts val="0"/>
              </a:spcAft>
              <a:buSzPts val="1400"/>
              <a:buChar char="●"/>
            </a:pPr>
            <a:r>
              <a:rPr lang="en"/>
              <a:t>We process BW and SOM payrolls during the first week following timesheet submission which usually allows us to grant BS timesheets an extra couple of days for approvals but this cannot be guaranteed. The BS pay is processed during week 2 after timesheet submission.</a:t>
            </a:r>
            <a:endParaRPr/>
          </a:p>
          <a:p>
            <a:pPr marL="457200" lvl="0" indent="-317500" algn="l" rtl="0">
              <a:lnSpc>
                <a:spcPct val="150000"/>
              </a:lnSpc>
              <a:spcBef>
                <a:spcPts val="0"/>
              </a:spcBef>
              <a:spcAft>
                <a:spcPts val="0"/>
              </a:spcAft>
              <a:buSzPts val="1400"/>
              <a:buChar char="●"/>
            </a:pPr>
            <a:r>
              <a:rPr lang="en"/>
              <a:t>Payroll calendars are available on our website in fiscal year and calendar year formats. We also have the holiday calendar for the current calendar year and calendars for the Adjunct/Overload pay dates.</a:t>
            </a:r>
            <a:endParaRPr/>
          </a:p>
          <a:p>
            <a:pPr marL="0" lvl="0" indent="0" algn="l" rtl="0">
              <a:spcBef>
                <a:spcPts val="80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Payroll Calendars (Cont’d)</a:t>
            </a:r>
            <a:endParaRPr/>
          </a:p>
        </p:txBody>
      </p:sp>
      <p:sp>
        <p:nvSpPr>
          <p:cNvPr id="648" name="Google Shape;648;p103"/>
          <p:cNvSpPr txBox="1">
            <a:spLocks noGrp="1"/>
          </p:cNvSpPr>
          <p:nvPr>
            <p:ph type="body" idx="1"/>
          </p:nvPr>
        </p:nvSpPr>
        <p:spPr>
          <a:xfrm>
            <a:off x="539141" y="853875"/>
            <a:ext cx="8545500" cy="3672000"/>
          </a:xfrm>
          <a:prstGeom prst="rect">
            <a:avLst/>
          </a:prstGeom>
        </p:spPr>
        <p:txBody>
          <a:bodyPr spcFirstLastPara="1" wrap="square" lIns="34275" tIns="34275" rIns="68575" bIns="34275" anchor="t" anchorCtr="0">
            <a:noAutofit/>
          </a:bodyPr>
          <a:lstStyle/>
          <a:p>
            <a:pPr marL="0" lvl="0" indent="0" algn="ctr" rtl="0">
              <a:lnSpc>
                <a:spcPct val="115000"/>
              </a:lnSpc>
              <a:spcBef>
                <a:spcPts val="0"/>
              </a:spcBef>
              <a:spcAft>
                <a:spcPts val="0"/>
              </a:spcAft>
              <a:buNone/>
            </a:pPr>
            <a:r>
              <a:rPr lang="en" b="1"/>
              <a:t>2024 Payroll Calendar for BW/BS</a:t>
            </a:r>
            <a:endParaRPr b="1"/>
          </a:p>
          <a:p>
            <a:pPr marL="0" lvl="0" indent="0" algn="l" rtl="0">
              <a:spcBef>
                <a:spcPts val="800"/>
              </a:spcBef>
              <a:spcAft>
                <a:spcPts val="0"/>
              </a:spcAft>
              <a:buNone/>
            </a:pPr>
            <a:endParaRPr/>
          </a:p>
        </p:txBody>
      </p:sp>
      <p:pic>
        <p:nvPicPr>
          <p:cNvPr id="649" name="Google Shape;649;p103"/>
          <p:cNvPicPr preferRelativeResize="0"/>
          <p:nvPr/>
        </p:nvPicPr>
        <p:blipFill>
          <a:blip r:embed="rId3">
            <a:alphaModFix/>
          </a:blip>
          <a:stretch>
            <a:fillRect/>
          </a:stretch>
        </p:blipFill>
        <p:spPr>
          <a:xfrm>
            <a:off x="1813225" y="1197000"/>
            <a:ext cx="5849449" cy="3825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Important Related Information</a:t>
            </a:r>
            <a:endParaRPr/>
          </a:p>
        </p:txBody>
      </p:sp>
      <p:sp>
        <p:nvSpPr>
          <p:cNvPr id="655" name="Google Shape;655;p104"/>
          <p:cNvSpPr txBox="1">
            <a:spLocks noGrp="1"/>
          </p:cNvSpPr>
          <p:nvPr>
            <p:ph type="body" idx="1"/>
          </p:nvPr>
        </p:nvSpPr>
        <p:spPr>
          <a:xfrm>
            <a:off x="115575" y="1193400"/>
            <a:ext cx="8940300" cy="36720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sz="1800" b="1"/>
              <a:t>Automatic Email Reminders</a:t>
            </a:r>
            <a:endParaRPr sz="1800" b="1"/>
          </a:p>
          <a:p>
            <a:pPr marL="0" lvl="0" indent="0" algn="l" rtl="0">
              <a:lnSpc>
                <a:spcPct val="115000"/>
              </a:lnSpc>
              <a:spcBef>
                <a:spcPts val="0"/>
              </a:spcBef>
              <a:spcAft>
                <a:spcPts val="0"/>
              </a:spcAft>
              <a:buNone/>
            </a:pPr>
            <a:r>
              <a:rPr lang="en"/>
              <a:t>If your timesheet is not submitted you will begin to receive automatic email alerts on the Thursday prior to timesheet submission due date. These reminders will continue periodically until you submit your timesheet.</a:t>
            </a:r>
            <a:endParaRPr/>
          </a:p>
          <a:p>
            <a:pPr marL="0" lvl="0" indent="0" algn="l" rtl="0">
              <a:spcBef>
                <a:spcPts val="800"/>
              </a:spcBef>
              <a:spcAft>
                <a:spcPts val="0"/>
              </a:spcAft>
              <a:buNone/>
            </a:pPr>
            <a:r>
              <a:rPr lang="en"/>
              <a:t>FYI - Your approver and DTK will also receive these reminders that you have not submitted your timesheet!</a:t>
            </a:r>
            <a:endParaRPr/>
          </a:p>
          <a:p>
            <a:pPr marL="0" lvl="0" indent="0" algn="l" rtl="0">
              <a:spcBef>
                <a:spcPts val="800"/>
              </a:spcBef>
              <a:spcAft>
                <a:spcPts val="0"/>
              </a:spcAft>
              <a:buNone/>
            </a:pPr>
            <a:endParaRPr/>
          </a:p>
          <a:p>
            <a:pPr marL="0" lvl="0" indent="0" algn="l" rtl="0">
              <a:lnSpc>
                <a:spcPct val="115000"/>
              </a:lnSpc>
              <a:spcBef>
                <a:spcPts val="0"/>
              </a:spcBef>
              <a:spcAft>
                <a:spcPts val="0"/>
              </a:spcAft>
              <a:buNone/>
            </a:pPr>
            <a:r>
              <a:rPr lang="en" sz="1800" b="1"/>
              <a:t>Time &amp; Attendance Correction Forms</a:t>
            </a:r>
            <a:endParaRPr sz="1800" b="1"/>
          </a:p>
          <a:p>
            <a:pPr marL="0" lvl="0" indent="0" algn="l" rtl="0">
              <a:lnSpc>
                <a:spcPct val="115000"/>
              </a:lnSpc>
              <a:spcBef>
                <a:spcPts val="0"/>
              </a:spcBef>
              <a:spcAft>
                <a:spcPts val="0"/>
              </a:spcAft>
              <a:buNone/>
            </a:pPr>
            <a:r>
              <a:rPr lang="en"/>
              <a:t>If hours are missed for any pay period they cannot be included in the current timesheet or added to the next. </a:t>
            </a:r>
            <a:endParaRPr/>
          </a:p>
          <a:p>
            <a:pPr marL="0" lvl="0" indent="0" algn="l" rtl="0">
              <a:lnSpc>
                <a:spcPct val="115000"/>
              </a:lnSpc>
              <a:spcBef>
                <a:spcPts val="0"/>
              </a:spcBef>
              <a:spcAft>
                <a:spcPts val="0"/>
              </a:spcAft>
              <a:buNone/>
            </a:pPr>
            <a:r>
              <a:rPr lang="en"/>
              <a:t>Missed hours MUST be submitted on a correction form accessed via </a:t>
            </a:r>
            <a:endParaRPr/>
          </a:p>
          <a:p>
            <a:pPr marL="0" lvl="0" indent="0" algn="l" rtl="0">
              <a:lnSpc>
                <a:spcPct val="115000"/>
              </a:lnSpc>
              <a:spcBef>
                <a:spcPts val="0"/>
              </a:spcBef>
              <a:spcAft>
                <a:spcPts val="0"/>
              </a:spcAft>
              <a:buNone/>
            </a:pPr>
            <a:r>
              <a:rPr lang="en" b="1" i="1"/>
              <a:t>Employee Dashboard&gt;&gt;Submit Electronic Forms&gt;&gt;Time &amp; Attendance Correction</a:t>
            </a:r>
            <a:r>
              <a:rPr lang="en" i="1"/>
              <a:t>. </a:t>
            </a:r>
            <a:endParaRPr i="1"/>
          </a:p>
          <a:p>
            <a:pPr marL="0" lvl="0" indent="0" algn="l" rtl="0">
              <a:lnSpc>
                <a:spcPct val="115000"/>
              </a:lnSpc>
              <a:spcBef>
                <a:spcPts val="0"/>
              </a:spcBef>
              <a:spcAft>
                <a:spcPts val="0"/>
              </a:spcAft>
              <a:buNone/>
            </a:pPr>
            <a:r>
              <a:rPr lang="en"/>
              <a:t>Once it is approved Payroll will automatically receive a copy in our Forms mailbox.</a:t>
            </a:r>
            <a:endParaRPr/>
          </a:p>
          <a:p>
            <a:pPr marL="0" lvl="0" indent="0" algn="l" rtl="0">
              <a:lnSpc>
                <a:spcPct val="115000"/>
              </a:lnSpc>
              <a:spcBef>
                <a:spcPts val="0"/>
              </a:spcBef>
              <a:spcAft>
                <a:spcPts val="0"/>
              </a:spcAft>
              <a:buNone/>
            </a:pPr>
            <a:r>
              <a:rPr lang="en"/>
              <a:t>The missed hours will be added to the next payroll that is being processed. Manual paychecks are NOT an option so please take the time to ensure your timesheets are correct or your pay may be delayed until the next check date.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Finalize Operating Budgets (Non-Rollover)</a:t>
            </a:r>
            <a:endParaRPr sz="2800"/>
          </a:p>
        </p:txBody>
      </p:sp>
      <p:sp>
        <p:nvSpPr>
          <p:cNvPr id="192" name="Google Shape;192;p33"/>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spcBef>
                <a:spcPts val="800"/>
              </a:spcBef>
              <a:spcAft>
                <a:spcPts val="0"/>
              </a:spcAft>
              <a:buSzPts val="1800"/>
              <a:buChar char="•"/>
            </a:pPr>
            <a:r>
              <a:rPr lang="en" sz="1800"/>
              <a:t>Clean up Account</a:t>
            </a:r>
            <a:endParaRPr sz="1800"/>
          </a:p>
          <a:p>
            <a:pPr marL="457200" lvl="0" indent="0" algn="l" rtl="0">
              <a:lnSpc>
                <a:spcPct val="115000"/>
              </a:lnSpc>
              <a:spcBef>
                <a:spcPts val="800"/>
              </a:spcBef>
              <a:spcAft>
                <a:spcPts val="0"/>
              </a:spcAft>
              <a:buNone/>
            </a:pPr>
            <a:r>
              <a:rPr lang="en" sz="1800"/>
              <a:t>Start the new fiscal year fresh</a:t>
            </a:r>
            <a:endParaRPr sz="1800"/>
          </a:p>
          <a:p>
            <a:pPr marL="457200" lvl="0" indent="0" algn="l" rtl="0">
              <a:lnSpc>
                <a:spcPct val="115000"/>
              </a:lnSpc>
              <a:spcBef>
                <a:spcPts val="800"/>
              </a:spcBef>
              <a:spcAft>
                <a:spcPts val="0"/>
              </a:spcAft>
              <a:buNone/>
            </a:pPr>
            <a:r>
              <a:rPr lang="en" sz="1800"/>
              <a:t>For closing Purchase Orders - refer to Purchasing</a:t>
            </a:r>
            <a:endParaRPr sz="1800"/>
          </a:p>
          <a:p>
            <a:pPr marL="457200" lvl="0" indent="0" algn="l" rtl="0">
              <a:lnSpc>
                <a:spcPct val="115000"/>
              </a:lnSpc>
              <a:spcBef>
                <a:spcPts val="800"/>
              </a:spcBef>
              <a:spcAft>
                <a:spcPts val="0"/>
              </a:spcAft>
              <a:buNone/>
            </a:pPr>
            <a:r>
              <a:rPr lang="en" sz="1800"/>
              <a:t>For closing Travel - refer to AP Instructions</a:t>
            </a:r>
            <a:endParaRPr sz="1800"/>
          </a:p>
          <a:p>
            <a:pPr marL="457200" lvl="0" indent="0" algn="l" rtl="0">
              <a:lnSpc>
                <a:spcPct val="115000"/>
              </a:lnSpc>
              <a:spcBef>
                <a:spcPts val="800"/>
              </a:spcBef>
              <a:spcAft>
                <a:spcPts val="0"/>
              </a:spcAft>
              <a:buNone/>
            </a:pPr>
            <a:r>
              <a:rPr lang="en" sz="1800"/>
              <a:t>Purchase orders roll, but </a:t>
            </a:r>
            <a:r>
              <a:rPr lang="en" sz="1800" b="1">
                <a:solidFill>
                  <a:srgbClr val="FF0000"/>
                </a:solidFill>
              </a:rPr>
              <a:t>NOT</a:t>
            </a:r>
            <a:r>
              <a:rPr lang="en" sz="1800"/>
              <a:t> the funds in operating accounts!</a:t>
            </a:r>
            <a:endParaRPr sz="1800"/>
          </a:p>
          <a:p>
            <a:pPr marL="0" lvl="0" indent="0" algn="l" rtl="0">
              <a:spcBef>
                <a:spcPts val="80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solidFill>
                  <a:srgbClr val="4C2106"/>
                </a:solidFill>
                <a:latin typeface="Arial"/>
                <a:ea typeface="Arial"/>
                <a:cs typeface="Arial"/>
                <a:sym typeface="Arial"/>
              </a:rPr>
              <a:t>Informative Links &amp; References</a:t>
            </a:r>
            <a:endParaRPr/>
          </a:p>
        </p:txBody>
      </p:sp>
      <p:sp>
        <p:nvSpPr>
          <p:cNvPr id="661" name="Google Shape;661;p105"/>
          <p:cNvSpPr txBox="1">
            <a:spLocks noGrp="1"/>
          </p:cNvSpPr>
          <p:nvPr>
            <p:ph type="body" idx="1"/>
          </p:nvPr>
        </p:nvSpPr>
        <p:spPr>
          <a:xfrm>
            <a:off x="97650" y="969450"/>
            <a:ext cx="8948700" cy="4029900"/>
          </a:xfrm>
          <a:prstGeom prst="rect">
            <a:avLst/>
          </a:prstGeom>
        </p:spPr>
        <p:txBody>
          <a:bodyPr spcFirstLastPara="1" wrap="square" lIns="34275" tIns="34275" rIns="68575" bIns="34275" anchor="t" anchorCtr="0">
            <a:noAutofit/>
          </a:bodyPr>
          <a:lstStyle/>
          <a:p>
            <a:pPr marL="12700" lvl="0" indent="0" algn="l" rtl="0">
              <a:lnSpc>
                <a:spcPct val="150000"/>
              </a:lnSpc>
              <a:spcBef>
                <a:spcPts val="0"/>
              </a:spcBef>
              <a:spcAft>
                <a:spcPts val="0"/>
              </a:spcAft>
              <a:buNone/>
            </a:pPr>
            <a:r>
              <a:rPr lang="en" sz="1300"/>
              <a:t>WTE Training Manual:</a:t>
            </a:r>
            <a:r>
              <a:rPr lang="en" sz="1300">
                <a:uFill>
                  <a:noFill/>
                </a:uFill>
                <a:hlinkClick r:id="rId3"/>
              </a:rPr>
              <a:t> </a:t>
            </a:r>
            <a:r>
              <a:rPr lang="en" sz="1300" u="sng">
                <a:solidFill>
                  <a:srgbClr val="0000FF"/>
                </a:solidFill>
                <a:hlinkClick r:id="rId3">
                  <a:extLst>
                    <a:ext uri="{A12FA001-AC4F-418D-AE19-62706E023703}">
                      <ahyp:hlinkClr xmlns:ahyp="http://schemas.microsoft.com/office/drawing/2018/hyperlinkcolor" val="tx"/>
                    </a:ext>
                  </a:extLst>
                </a:hlinkClick>
              </a:rPr>
              <a:t>https://sites.rowan.edu/payroll/_docs/wte/wte_handout.pdf</a:t>
            </a:r>
            <a:endParaRPr sz="1300" u="sng">
              <a:solidFill>
                <a:srgbClr val="0000FF"/>
              </a:solidFill>
            </a:endParaRPr>
          </a:p>
          <a:p>
            <a:pPr marL="12700" lvl="0" indent="0" algn="l" rtl="0">
              <a:lnSpc>
                <a:spcPct val="150000"/>
              </a:lnSpc>
              <a:spcBef>
                <a:spcPts val="0"/>
              </a:spcBef>
              <a:spcAft>
                <a:spcPts val="0"/>
              </a:spcAft>
              <a:buNone/>
            </a:pPr>
            <a:r>
              <a:rPr lang="en" sz="1300"/>
              <a:t>DTK Guidelines:</a:t>
            </a:r>
            <a:r>
              <a:rPr lang="en" sz="1300">
                <a:uFill>
                  <a:noFill/>
                </a:uFill>
                <a:hlinkClick r:id="rId4"/>
              </a:rPr>
              <a:t> </a:t>
            </a:r>
            <a:r>
              <a:rPr lang="en" sz="1300" u="sng">
                <a:solidFill>
                  <a:srgbClr val="0000FF"/>
                </a:solidFill>
                <a:hlinkClick r:id="rId4">
                  <a:extLst>
                    <a:ext uri="{A12FA001-AC4F-418D-AE19-62706E023703}">
                      <ahyp:hlinkClr xmlns:ahyp="http://schemas.microsoft.com/office/drawing/2018/hyperlinkcolor" val="tx"/>
                    </a:ext>
                  </a:extLst>
                </a:hlinkClick>
              </a:rPr>
              <a:t>https://sites.rowan.edu/payroll/_docs/wte/WTE_Guidelines_for_Departmental_Timekeeper.pdf</a:t>
            </a:r>
            <a:endParaRPr sz="1300" u="sng">
              <a:solidFill>
                <a:srgbClr val="0000FF"/>
              </a:solidFill>
            </a:endParaRPr>
          </a:p>
          <a:p>
            <a:pPr marL="12700" lvl="0" indent="0" algn="l" rtl="0">
              <a:lnSpc>
                <a:spcPct val="150000"/>
              </a:lnSpc>
              <a:spcBef>
                <a:spcPts val="0"/>
              </a:spcBef>
              <a:spcAft>
                <a:spcPts val="0"/>
              </a:spcAft>
              <a:buNone/>
            </a:pPr>
            <a:r>
              <a:rPr lang="en" sz="1300"/>
              <a:t>Approvers &amp; Proxies:</a:t>
            </a:r>
            <a:r>
              <a:rPr lang="en" sz="1300">
                <a:uFill>
                  <a:noFill/>
                </a:uFill>
                <a:hlinkClick r:id="rId5"/>
              </a:rPr>
              <a:t> </a:t>
            </a:r>
            <a:r>
              <a:rPr lang="en" sz="1300" u="sng">
                <a:solidFill>
                  <a:srgbClr val="0000FF"/>
                </a:solidFill>
                <a:hlinkClick r:id="rId5">
                  <a:extLst>
                    <a:ext uri="{A12FA001-AC4F-418D-AE19-62706E023703}">
                      <ahyp:hlinkClr xmlns:ahyp="http://schemas.microsoft.com/office/drawing/2018/hyperlinkcolor" val="tx"/>
                    </a:ext>
                  </a:extLst>
                </a:hlinkClick>
              </a:rPr>
              <a:t>https://confluence.rowan.edu/display/POLICY/Payroll+WTE+Approvers+and+Proxies</a:t>
            </a:r>
            <a:endParaRPr sz="1300" u="sng">
              <a:solidFill>
                <a:srgbClr val="0000FF"/>
              </a:solidFill>
            </a:endParaRPr>
          </a:p>
          <a:p>
            <a:pPr marL="12700" lvl="0" indent="0" algn="l" rtl="0">
              <a:lnSpc>
                <a:spcPct val="150000"/>
              </a:lnSpc>
              <a:spcBef>
                <a:spcPts val="0"/>
              </a:spcBef>
              <a:spcAft>
                <a:spcPts val="0"/>
              </a:spcAft>
              <a:buNone/>
            </a:pPr>
            <a:r>
              <a:rPr lang="en" sz="1300"/>
              <a:t>Employee WTE/Leave Guidelines:</a:t>
            </a:r>
            <a:r>
              <a:rPr lang="en" sz="1300">
                <a:uFill>
                  <a:noFill/>
                </a:uFill>
                <a:hlinkClick r:id="rId6"/>
              </a:rPr>
              <a:t> </a:t>
            </a:r>
            <a:r>
              <a:rPr lang="en" sz="1300" u="sng">
                <a:solidFill>
                  <a:srgbClr val="0000FF"/>
                </a:solidFill>
                <a:hlinkClick r:id="rId6">
                  <a:extLst>
                    <a:ext uri="{A12FA001-AC4F-418D-AE19-62706E023703}">
                      <ahyp:hlinkClr xmlns:ahyp="http://schemas.microsoft.com/office/drawing/2018/hyperlinkcolor" val="tx"/>
                    </a:ext>
                  </a:extLst>
                </a:hlinkClick>
              </a:rPr>
              <a:t>https://sites.rowan.edu/payroll/_docs/wte/WTE_Shortcut_Guidelines.pdf</a:t>
            </a:r>
            <a:endParaRPr sz="1300" u="sng">
              <a:solidFill>
                <a:srgbClr val="0000FF"/>
              </a:solidFill>
            </a:endParaRPr>
          </a:p>
          <a:p>
            <a:pPr marL="12700" lvl="0" indent="0" algn="l" rtl="0">
              <a:lnSpc>
                <a:spcPct val="150000"/>
              </a:lnSpc>
              <a:spcBef>
                <a:spcPts val="0"/>
              </a:spcBef>
              <a:spcAft>
                <a:spcPts val="0"/>
              </a:spcAft>
              <a:buNone/>
            </a:pPr>
            <a:r>
              <a:rPr lang="en" sz="1300"/>
              <a:t>Errors vs Warnings:</a:t>
            </a:r>
            <a:r>
              <a:rPr lang="en" sz="1300">
                <a:uFill>
                  <a:noFill/>
                </a:uFill>
                <a:hlinkClick r:id="rId7"/>
              </a:rPr>
              <a:t> </a:t>
            </a:r>
            <a:r>
              <a:rPr lang="en" sz="1300" u="sng">
                <a:solidFill>
                  <a:srgbClr val="0000FF"/>
                </a:solidFill>
                <a:hlinkClick r:id="rId7">
                  <a:extLst>
                    <a:ext uri="{A12FA001-AC4F-418D-AE19-62706E023703}">
                      <ahyp:hlinkClr xmlns:ahyp="http://schemas.microsoft.com/office/drawing/2018/hyperlinkcolor" val="tx"/>
                    </a:ext>
                  </a:extLst>
                </a:hlinkClick>
              </a:rPr>
              <a:t>https://sites.rowan.edu/payroll/_docs/wte/errors_vs_warnings.pdf</a:t>
            </a:r>
            <a:endParaRPr sz="1300" u="sng">
              <a:solidFill>
                <a:srgbClr val="0000FF"/>
              </a:solidFill>
            </a:endParaRPr>
          </a:p>
          <a:p>
            <a:pPr marL="12700" lvl="0" indent="0" algn="l" rtl="0">
              <a:lnSpc>
                <a:spcPct val="150000"/>
              </a:lnSpc>
              <a:spcBef>
                <a:spcPts val="0"/>
              </a:spcBef>
              <a:spcAft>
                <a:spcPts val="0"/>
              </a:spcAft>
              <a:buNone/>
            </a:pPr>
            <a:r>
              <a:rPr lang="en" sz="1300"/>
              <a:t>Comp &amp; Overtime Quick Reference:</a:t>
            </a:r>
            <a:r>
              <a:rPr lang="en" sz="1300">
                <a:uFill>
                  <a:noFill/>
                </a:uFill>
                <a:hlinkClick r:id="rId8"/>
              </a:rPr>
              <a:t> </a:t>
            </a:r>
            <a:r>
              <a:rPr lang="en" sz="1300" u="sng">
                <a:solidFill>
                  <a:srgbClr val="0000FF"/>
                </a:solidFill>
                <a:hlinkClick r:id="rId8">
                  <a:extLst>
                    <a:ext uri="{A12FA001-AC4F-418D-AE19-62706E023703}">
                      <ahyp:hlinkClr xmlns:ahyp="http://schemas.microsoft.com/office/drawing/2018/hyperlinkcolor" val="tx"/>
                    </a:ext>
                  </a:extLst>
                </a:hlinkClick>
              </a:rPr>
              <a:t>https://sites.rowan.edu/payroll/_docs/wte/comp_overtime_quick_reference.pdf</a:t>
            </a:r>
            <a:endParaRPr sz="1300" u="sng">
              <a:solidFill>
                <a:srgbClr val="0000FF"/>
              </a:solidFill>
            </a:endParaRPr>
          </a:p>
          <a:p>
            <a:pPr marL="12700" lvl="0" indent="0" algn="l" rtl="0">
              <a:lnSpc>
                <a:spcPct val="150000"/>
              </a:lnSpc>
              <a:spcBef>
                <a:spcPts val="0"/>
              </a:spcBef>
              <a:spcAft>
                <a:spcPts val="0"/>
              </a:spcAft>
              <a:buNone/>
            </a:pPr>
            <a:r>
              <a:rPr lang="en" sz="1300"/>
              <a:t>WTE FAQ’s:</a:t>
            </a:r>
            <a:r>
              <a:rPr lang="en" sz="1300">
                <a:uFill>
                  <a:noFill/>
                </a:uFill>
                <a:hlinkClick r:id="rId9"/>
              </a:rPr>
              <a:t> </a:t>
            </a:r>
            <a:r>
              <a:rPr lang="en" sz="1300" u="sng">
                <a:solidFill>
                  <a:srgbClr val="0000FF"/>
                </a:solidFill>
                <a:hlinkClick r:id="rId9">
                  <a:extLst>
                    <a:ext uri="{A12FA001-AC4F-418D-AE19-62706E023703}">
                      <ahyp:hlinkClr xmlns:ahyp="http://schemas.microsoft.com/office/drawing/2018/hyperlinkcolor" val="tx"/>
                    </a:ext>
                  </a:extLst>
                </a:hlinkClick>
              </a:rPr>
              <a:t>https://sites.rowan.edu/payroll/_docs/wte_faq_2.pdf</a:t>
            </a:r>
            <a:endParaRPr sz="1300" u="sng">
              <a:solidFill>
                <a:srgbClr val="0000FF"/>
              </a:solidFill>
            </a:endParaRPr>
          </a:p>
          <a:p>
            <a:pPr marL="12700" lvl="0" indent="0" algn="l" rtl="0">
              <a:lnSpc>
                <a:spcPct val="150000"/>
              </a:lnSpc>
              <a:spcBef>
                <a:spcPts val="0"/>
              </a:spcBef>
              <a:spcAft>
                <a:spcPts val="0"/>
              </a:spcAft>
              <a:buNone/>
            </a:pPr>
            <a:r>
              <a:rPr lang="en" sz="1300"/>
              <a:t>Payroll FAQ’s:</a:t>
            </a:r>
            <a:r>
              <a:rPr lang="en" sz="1300">
                <a:uFill>
                  <a:noFill/>
                </a:uFill>
                <a:hlinkClick r:id="rId10"/>
              </a:rPr>
              <a:t> </a:t>
            </a:r>
            <a:r>
              <a:rPr lang="en" sz="1300" u="sng">
                <a:solidFill>
                  <a:srgbClr val="0000FF"/>
                </a:solidFill>
                <a:hlinkClick r:id="rId10">
                  <a:extLst>
                    <a:ext uri="{A12FA001-AC4F-418D-AE19-62706E023703}">
                      <ahyp:hlinkClr xmlns:ahyp="http://schemas.microsoft.com/office/drawing/2018/hyperlinkcolor" val="tx"/>
                    </a:ext>
                  </a:extLst>
                </a:hlinkClick>
              </a:rPr>
              <a:t>https://sites.rowan.edu/payroll/payroll_faq.html</a:t>
            </a:r>
            <a:endParaRPr sz="1300" u="sng">
              <a:solidFill>
                <a:srgbClr val="0000FF"/>
              </a:solidFill>
            </a:endParaRPr>
          </a:p>
          <a:p>
            <a:pPr marL="12700" lvl="0" indent="0" algn="l" rtl="0">
              <a:lnSpc>
                <a:spcPct val="150000"/>
              </a:lnSpc>
              <a:spcBef>
                <a:spcPts val="0"/>
              </a:spcBef>
              <a:spcAft>
                <a:spcPts val="0"/>
              </a:spcAft>
              <a:buNone/>
            </a:pPr>
            <a:r>
              <a:rPr lang="en" sz="1300"/>
              <a:t>Explaining the Form W4:</a:t>
            </a:r>
            <a:r>
              <a:rPr lang="en" sz="1300">
                <a:uFill>
                  <a:noFill/>
                </a:uFill>
                <a:hlinkClick r:id="rId11"/>
              </a:rPr>
              <a:t> </a:t>
            </a:r>
            <a:r>
              <a:rPr lang="en" sz="1300" u="sng">
                <a:solidFill>
                  <a:srgbClr val="0000FF"/>
                </a:solidFill>
                <a:hlinkClick r:id="rId11">
                  <a:extLst>
                    <a:ext uri="{A12FA001-AC4F-418D-AE19-62706E023703}">
                      <ahyp:hlinkClr xmlns:ahyp="http://schemas.microsoft.com/office/drawing/2018/hyperlinkcolor" val="tx"/>
                    </a:ext>
                  </a:extLst>
                </a:hlinkClick>
              </a:rPr>
              <a:t>https://sites.rowan.edu/payroll/_docs/2020_w4_info.pdf</a:t>
            </a:r>
            <a:endParaRPr sz="1300" u="sng">
              <a:solidFill>
                <a:srgbClr val="0000FF"/>
              </a:solidFill>
            </a:endParaRPr>
          </a:p>
          <a:p>
            <a:pPr marL="0" lvl="0" indent="0" algn="l" rtl="0">
              <a:lnSpc>
                <a:spcPct val="150000"/>
              </a:lnSpc>
              <a:spcBef>
                <a:spcPts val="0"/>
              </a:spcBef>
              <a:spcAft>
                <a:spcPts val="0"/>
              </a:spcAft>
              <a:buNone/>
            </a:pPr>
            <a:r>
              <a:rPr lang="en" sz="1300"/>
              <a:t>Miscellaneous Leave Time Policy (HR):</a:t>
            </a:r>
            <a:r>
              <a:rPr lang="en" sz="1300">
                <a:uFill>
                  <a:noFill/>
                </a:uFill>
                <a:hlinkClick r:id="rId12"/>
              </a:rPr>
              <a:t> </a:t>
            </a:r>
            <a:r>
              <a:rPr lang="en" sz="1300" u="sng">
                <a:solidFill>
                  <a:srgbClr val="0000FF"/>
                </a:solidFill>
                <a:hlinkClick r:id="rId12">
                  <a:extLst>
                    <a:ext uri="{A12FA001-AC4F-418D-AE19-62706E023703}">
                      <ahyp:hlinkClr xmlns:ahyp="http://schemas.microsoft.com/office/drawing/2018/hyperlinkcolor" val="tx"/>
                    </a:ext>
                  </a:extLst>
                </a:hlinkClick>
              </a:rPr>
              <a:t>https://confluence.rowan.edu/display/POLICY/Miscellaneous+Leave+Time</a:t>
            </a:r>
            <a:endParaRPr sz="1300" u="sng">
              <a:solidFill>
                <a:srgbClr val="0000FF"/>
              </a:solidFill>
            </a:endParaRPr>
          </a:p>
          <a:p>
            <a:pPr marL="12700" lvl="0" indent="0" algn="l" rtl="0">
              <a:lnSpc>
                <a:spcPct val="150000"/>
              </a:lnSpc>
              <a:spcBef>
                <a:spcPts val="0"/>
              </a:spcBef>
              <a:spcAft>
                <a:spcPts val="0"/>
              </a:spcAft>
              <a:buNone/>
            </a:pPr>
            <a:r>
              <a:rPr lang="en" sz="1300"/>
              <a:t>Novatime Training Manual:</a:t>
            </a:r>
            <a:r>
              <a:rPr lang="en" sz="1300">
                <a:uFill>
                  <a:noFill/>
                </a:uFill>
                <a:hlinkClick r:id="rId13"/>
              </a:rPr>
              <a:t> </a:t>
            </a:r>
            <a:r>
              <a:rPr lang="en" sz="1300" u="sng">
                <a:solidFill>
                  <a:srgbClr val="0000FF"/>
                </a:solidFill>
                <a:hlinkClick r:id="rId13">
                  <a:extLst>
                    <a:ext uri="{A12FA001-AC4F-418D-AE19-62706E023703}">
                      <ahyp:hlinkClr xmlns:ahyp="http://schemas.microsoft.com/office/drawing/2018/hyperlinkcolor" val="tx"/>
                    </a:ext>
                  </a:extLst>
                </a:hlinkClick>
              </a:rPr>
              <a:t>https://sites.rowan.edu/payroll/_docs/novatime_manual_vers_2.pdf</a:t>
            </a:r>
            <a:endParaRPr sz="1300" u="sng">
              <a:solidFill>
                <a:srgbClr val="0000FF"/>
              </a:solidFill>
            </a:endParaRPr>
          </a:p>
          <a:p>
            <a:pPr marL="12700" lvl="0" indent="0" algn="l" rtl="0">
              <a:lnSpc>
                <a:spcPct val="150000"/>
              </a:lnSpc>
              <a:spcBef>
                <a:spcPts val="0"/>
              </a:spcBef>
              <a:spcAft>
                <a:spcPts val="0"/>
              </a:spcAft>
              <a:buNone/>
            </a:pPr>
            <a:r>
              <a:rPr lang="en" sz="1300"/>
              <a:t>Novatime Supervisor Training Video:</a:t>
            </a:r>
            <a:r>
              <a:rPr lang="en" sz="1300">
                <a:uFill>
                  <a:noFill/>
                </a:uFill>
                <a:hlinkClick r:id="rId14"/>
              </a:rPr>
              <a:t> </a:t>
            </a:r>
            <a:r>
              <a:rPr lang="en" sz="1300" u="sng">
                <a:solidFill>
                  <a:srgbClr val="0000FF"/>
                </a:solidFill>
                <a:hlinkClick r:id="rId14">
                  <a:extLst>
                    <a:ext uri="{A12FA001-AC4F-418D-AE19-62706E023703}">
                      <ahyp:hlinkClr xmlns:ahyp="http://schemas.microsoft.com/office/drawing/2018/hyperlinkcolor" val="tx"/>
                    </a:ext>
                  </a:extLst>
                </a:hlinkClick>
              </a:rPr>
              <a:t>https://rowan.mediaspace.kaltura.com/media/NOVAtime+Time+and+Attendance+Supervisor+Training/1_1t3g7ech</a:t>
            </a:r>
            <a:endParaRPr sz="1300">
              <a:solidFill>
                <a:srgbClr val="0000F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0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667" name="Google Shape;667;p106"/>
          <p:cNvSpPr txBox="1">
            <a:spLocks noGrp="1"/>
          </p:cNvSpPr>
          <p:nvPr>
            <p:ph type="body" idx="1"/>
          </p:nvPr>
        </p:nvSpPr>
        <p:spPr>
          <a:xfrm>
            <a:off x="626300" y="969000"/>
            <a:ext cx="5991000" cy="4174500"/>
          </a:xfrm>
          <a:prstGeom prst="rect">
            <a:avLst/>
          </a:prstGeom>
          <a:noFill/>
          <a:ln>
            <a:noFill/>
          </a:ln>
        </p:spPr>
        <p:txBody>
          <a:bodyPr spcFirstLastPara="1" wrap="square" lIns="34275" tIns="34275" rIns="68575" bIns="34275" anchor="t" anchorCtr="0">
            <a:noAutofit/>
          </a:bodyPr>
          <a:lstStyle/>
          <a:p>
            <a:pPr marL="0" lvl="0" indent="0" algn="l" rtl="0">
              <a:lnSpc>
                <a:spcPct val="100000"/>
              </a:lnSpc>
              <a:spcBef>
                <a:spcPts val="0"/>
              </a:spcBef>
              <a:spcAft>
                <a:spcPts val="0"/>
              </a:spcAft>
              <a:buNone/>
            </a:pPr>
            <a:r>
              <a:rPr lang="en" sz="2500" b="1">
                <a:solidFill>
                  <a:srgbClr val="4C2106"/>
                </a:solidFill>
              </a:rPr>
              <a:t>Payroll Office- Bole Hall</a:t>
            </a:r>
            <a:endParaRPr sz="2500" b="1">
              <a:solidFill>
                <a:srgbClr val="4C2106"/>
              </a:solidFill>
            </a:endParaRPr>
          </a:p>
          <a:p>
            <a:pPr marL="0" lvl="0" indent="0" algn="l" rtl="0">
              <a:lnSpc>
                <a:spcPct val="100000"/>
              </a:lnSpc>
              <a:spcBef>
                <a:spcPts val="1000"/>
              </a:spcBef>
              <a:spcAft>
                <a:spcPts val="0"/>
              </a:spcAft>
              <a:buNone/>
            </a:pPr>
            <a:r>
              <a:rPr lang="en" sz="2400" b="1">
                <a:solidFill>
                  <a:srgbClr val="4C2106"/>
                </a:solidFill>
              </a:rPr>
              <a:t>Monday – Friday</a:t>
            </a:r>
            <a:endParaRPr sz="2400" b="1">
              <a:solidFill>
                <a:srgbClr val="4C2106"/>
              </a:solidFill>
            </a:endParaRPr>
          </a:p>
          <a:p>
            <a:pPr marL="0" lvl="0" indent="0" algn="l" rtl="0">
              <a:lnSpc>
                <a:spcPct val="100000"/>
              </a:lnSpc>
              <a:spcBef>
                <a:spcPts val="1000"/>
              </a:spcBef>
              <a:spcAft>
                <a:spcPts val="0"/>
              </a:spcAft>
              <a:buNone/>
            </a:pPr>
            <a:r>
              <a:rPr lang="en" sz="2400" b="1">
                <a:solidFill>
                  <a:srgbClr val="4C2106"/>
                </a:solidFill>
              </a:rPr>
              <a:t>8:30 am – 4:30 pm</a:t>
            </a:r>
            <a:endParaRPr sz="2400" b="1">
              <a:solidFill>
                <a:srgbClr val="4C2106"/>
              </a:solidFill>
            </a:endParaRPr>
          </a:p>
          <a:p>
            <a:pPr marL="0" lvl="0" indent="0" algn="l" rtl="0">
              <a:lnSpc>
                <a:spcPct val="100000"/>
              </a:lnSpc>
              <a:spcBef>
                <a:spcPts val="1000"/>
              </a:spcBef>
              <a:spcAft>
                <a:spcPts val="0"/>
              </a:spcAft>
              <a:buNone/>
            </a:pPr>
            <a:r>
              <a:rPr lang="en" sz="2400" b="1">
                <a:solidFill>
                  <a:srgbClr val="4C2106"/>
                </a:solidFill>
              </a:rPr>
              <a:t>856-256-4166</a:t>
            </a:r>
            <a:endParaRPr sz="2400" b="1">
              <a:solidFill>
                <a:srgbClr val="4C2106"/>
              </a:solidFill>
            </a:endParaRPr>
          </a:p>
          <a:p>
            <a:pPr marL="0" lvl="0" indent="0" algn="l" rtl="0">
              <a:lnSpc>
                <a:spcPct val="100000"/>
              </a:lnSpc>
              <a:spcBef>
                <a:spcPts val="1000"/>
              </a:spcBef>
              <a:spcAft>
                <a:spcPts val="0"/>
              </a:spcAft>
              <a:buNone/>
            </a:pPr>
            <a:r>
              <a:rPr lang="en" sz="2000" b="1" u="sng">
                <a:solidFill>
                  <a:srgbClr val="0000FF"/>
                </a:solidFill>
              </a:rPr>
              <a:t>payrollservices@rowan.edu</a:t>
            </a:r>
            <a:endParaRPr sz="2000" b="1" u="sng">
              <a:solidFill>
                <a:srgbClr val="0000FF"/>
              </a:solidFill>
            </a:endParaRPr>
          </a:p>
          <a:p>
            <a:pPr marL="0" lvl="0" indent="0" algn="l" rtl="0">
              <a:lnSpc>
                <a:spcPct val="100000"/>
              </a:lnSpc>
              <a:spcBef>
                <a:spcPts val="0"/>
              </a:spcBef>
              <a:spcAft>
                <a:spcPts val="0"/>
              </a:spcAft>
              <a:buNone/>
            </a:pPr>
            <a:endParaRPr sz="2000" b="1">
              <a:solidFill>
                <a:srgbClr val="4C2106"/>
              </a:solidFill>
            </a:endParaRPr>
          </a:p>
          <a:p>
            <a:pPr marL="0" lvl="0" indent="0" algn="l" rtl="0">
              <a:lnSpc>
                <a:spcPct val="100000"/>
              </a:lnSpc>
              <a:spcBef>
                <a:spcPts val="0"/>
              </a:spcBef>
              <a:spcAft>
                <a:spcPts val="0"/>
              </a:spcAft>
              <a:buNone/>
            </a:pPr>
            <a:r>
              <a:rPr lang="en" sz="2000" b="1" u="sng">
                <a:solidFill>
                  <a:srgbClr val="0000FF"/>
                </a:solidFill>
                <a:hlinkClick r:id="rId3">
                  <a:extLst>
                    <a:ext uri="{A12FA001-AC4F-418D-AE19-62706E023703}">
                      <ahyp:hlinkClr xmlns:ahyp="http://schemas.microsoft.com/office/drawing/2018/hyperlinkcolor" val="tx"/>
                    </a:ext>
                  </a:extLst>
                </a:hlinkClick>
              </a:rPr>
              <a:t>Payroll Department Webpage</a:t>
            </a:r>
            <a:r>
              <a:rPr lang="en" sz="2000" b="1">
                <a:solidFill>
                  <a:srgbClr val="0000FF"/>
                </a:solidFill>
              </a:rPr>
              <a:t> </a:t>
            </a:r>
            <a:endParaRPr sz="3200" b="1">
              <a:solidFill>
                <a:srgbClr val="0000FF"/>
              </a:solidFill>
            </a:endParaRPr>
          </a:p>
          <a:p>
            <a:pPr marL="685800" lvl="0" indent="0" algn="l" rtl="0">
              <a:lnSpc>
                <a:spcPct val="20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7"/>
          <p:cNvSpPr txBox="1">
            <a:spLocks noGrp="1"/>
          </p:cNvSpPr>
          <p:nvPr>
            <p:ph type="title"/>
          </p:nvPr>
        </p:nvSpPr>
        <p:spPr>
          <a:xfrm>
            <a:off x="3074421" y="967850"/>
            <a:ext cx="49521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Questions?</a:t>
            </a:r>
            <a:endParaRPr/>
          </a:p>
        </p:txBody>
      </p:sp>
      <p:pic>
        <p:nvPicPr>
          <p:cNvPr id="673" name="Google Shape;673;p107"/>
          <p:cNvPicPr preferRelativeResize="0"/>
          <p:nvPr/>
        </p:nvPicPr>
        <p:blipFill>
          <a:blip r:embed="rId3">
            <a:alphaModFix/>
          </a:blip>
          <a:stretch>
            <a:fillRect/>
          </a:stretch>
        </p:blipFill>
        <p:spPr>
          <a:xfrm>
            <a:off x="2225950" y="1845800"/>
            <a:ext cx="3493130" cy="2326425"/>
          </a:xfrm>
          <a:prstGeom prst="rect">
            <a:avLst/>
          </a:prstGeom>
          <a:noFill/>
          <a:ln>
            <a:noFill/>
          </a:ln>
        </p:spPr>
      </p:pic>
    </p:spTree>
  </p:cSld>
  <p:clrMapOvr>
    <a:masterClrMapping/>
  </p:clrMapOvr>
  <p:transition spd="med">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Operating Budget (Non - Rollover)</a:t>
            </a:r>
            <a:endParaRPr sz="2800"/>
          </a:p>
        </p:txBody>
      </p:sp>
      <p:sp>
        <p:nvSpPr>
          <p:cNvPr id="198" name="Google Shape;198;p34"/>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17500" algn="l" rtl="0">
              <a:spcBef>
                <a:spcPts val="800"/>
              </a:spcBef>
              <a:spcAft>
                <a:spcPts val="0"/>
              </a:spcAft>
              <a:buSzPts val="1400"/>
              <a:buChar char="●"/>
            </a:pPr>
            <a:r>
              <a:rPr lang="en"/>
              <a:t>Ensure Adequate budget availability for central charges (non encumbered expenses)</a:t>
            </a:r>
            <a:endParaRPr/>
          </a:p>
          <a:p>
            <a:pPr marL="914400" lvl="0" indent="0" algn="l" rtl="0">
              <a:spcBef>
                <a:spcPts val="800"/>
              </a:spcBef>
              <a:spcAft>
                <a:spcPts val="0"/>
              </a:spcAft>
              <a:buNone/>
            </a:pPr>
            <a:endParaRPr/>
          </a:p>
        </p:txBody>
      </p:sp>
      <p:sp>
        <p:nvSpPr>
          <p:cNvPr id="199" name="Google Shape;199;p34"/>
          <p:cNvSpPr txBox="1"/>
          <p:nvPr/>
        </p:nvSpPr>
        <p:spPr>
          <a:xfrm>
            <a:off x="1088175" y="2111100"/>
            <a:ext cx="3569400" cy="1385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Purchasing Card (BOA)</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Amazon</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Telephone</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Duplicating</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Copier</a:t>
            </a:r>
            <a:endParaRPr>
              <a:solidFill>
                <a:schemeClr val="dk1"/>
              </a:solidFill>
              <a:latin typeface="Source Sans Pro"/>
              <a:ea typeface="Source Sans Pro"/>
              <a:cs typeface="Source Sans Pro"/>
              <a:sym typeface="Source Sans Pro"/>
            </a:endParaRPr>
          </a:p>
        </p:txBody>
      </p:sp>
      <p:sp>
        <p:nvSpPr>
          <p:cNvPr id="200" name="Google Shape;200;p34"/>
          <p:cNvSpPr txBox="1"/>
          <p:nvPr/>
        </p:nvSpPr>
        <p:spPr>
          <a:xfrm>
            <a:off x="3924750" y="2111100"/>
            <a:ext cx="3192000" cy="1777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Catering</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Stationary</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Office Depot</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Bookstore</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Gasoline</a:t>
            </a:r>
            <a:endParaRPr>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Housekeeping Supplies</a:t>
            </a:r>
            <a:endParaRPr>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7382</Words>
  <Application>Microsoft Office PowerPoint</Application>
  <PresentationFormat>On-screen Show (16:9)</PresentationFormat>
  <Paragraphs>755</Paragraphs>
  <Slides>82</Slides>
  <Notes>82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Cambria</vt:lpstr>
      <vt:lpstr>Georgia</vt:lpstr>
      <vt:lpstr>Source Sans Pro</vt:lpstr>
      <vt:lpstr>Trebuchet MS</vt:lpstr>
      <vt:lpstr>Simple Light</vt:lpstr>
      <vt:lpstr>Rowan Theme</vt:lpstr>
      <vt:lpstr>Finance New Hire Workshop </vt:lpstr>
      <vt:lpstr>Agenda</vt:lpstr>
      <vt:lpstr>Budget </vt:lpstr>
      <vt:lpstr>Budget Overview  </vt:lpstr>
      <vt:lpstr>Self Service Banner 9 </vt:lpstr>
      <vt:lpstr>Budget Transfers</vt:lpstr>
      <vt:lpstr>Request of New Fund and / or Org (Department) </vt:lpstr>
      <vt:lpstr>Finalize Operating Budgets (Non-Rollover)</vt:lpstr>
      <vt:lpstr>Operating Budget (Non - Rollover)</vt:lpstr>
      <vt:lpstr>Operating vs Carry Forward Budgets</vt:lpstr>
      <vt:lpstr>Operating vs Carry Forward Budgets</vt:lpstr>
      <vt:lpstr>NSF (Non Sufficient Funds)</vt:lpstr>
      <vt:lpstr>Contact Information </vt:lpstr>
      <vt:lpstr>Contracting &amp; Procurement </vt:lpstr>
      <vt:lpstr>Procurement</vt:lpstr>
      <vt:lpstr>Things to know before soliciting goods or services</vt:lpstr>
      <vt:lpstr>Confirming Orders</vt:lpstr>
      <vt:lpstr>Price Thresholds</vt:lpstr>
      <vt:lpstr>Preferred Vendors </vt:lpstr>
      <vt:lpstr>Additional Procurement Requirements</vt:lpstr>
      <vt:lpstr>Contracting</vt:lpstr>
      <vt:lpstr>Vendor Onboarding</vt:lpstr>
      <vt:lpstr>State Compliance Requirements</vt:lpstr>
      <vt:lpstr>      Payment Methods for Purchasing Goods &amp; Services</vt:lpstr>
      <vt:lpstr>Requisitions to Purchase Orders   </vt:lpstr>
      <vt:lpstr>University P-Card  </vt:lpstr>
      <vt:lpstr>Meet the Team</vt:lpstr>
      <vt:lpstr>Resources</vt:lpstr>
      <vt:lpstr>Accounts Payable </vt:lpstr>
      <vt:lpstr>Processes that fall in AP</vt:lpstr>
      <vt:lpstr>Invoice Processing  </vt:lpstr>
      <vt:lpstr>Non-PO Payment Request </vt:lpstr>
      <vt:lpstr>Payment Verification </vt:lpstr>
      <vt:lpstr>Wire Transfers  </vt:lpstr>
      <vt:lpstr>Other Payment Related Functions  </vt:lpstr>
      <vt:lpstr>Traveling on Behalf of Rowan? </vt:lpstr>
      <vt:lpstr>Logging into Concur </vt:lpstr>
      <vt:lpstr>Accessing Profile</vt:lpstr>
      <vt:lpstr>Requests</vt:lpstr>
      <vt:lpstr>PowerPoint Presentation</vt:lpstr>
      <vt:lpstr>PowerPoint Presentation</vt:lpstr>
      <vt:lpstr> Chat with Travel</vt:lpstr>
      <vt:lpstr>Training Resources for Travel </vt:lpstr>
      <vt:lpstr>Gift Cards through Clincard </vt:lpstr>
      <vt:lpstr>Contact Information </vt:lpstr>
      <vt:lpstr>Accounting Services </vt:lpstr>
      <vt:lpstr>Accounting Services</vt:lpstr>
      <vt:lpstr>Accounting Services</vt:lpstr>
      <vt:lpstr>Accounting Services (AS)…</vt:lpstr>
      <vt:lpstr>Banner FinSecurity</vt:lpstr>
      <vt:lpstr>Banner Approval Queues</vt:lpstr>
      <vt:lpstr>Fixed Asset Equipment &amp; Inventory</vt:lpstr>
      <vt:lpstr>Fixed Asset Equipment &amp; Inventory</vt:lpstr>
      <vt:lpstr>Fixed Asset Equipment &amp; Inventory</vt:lpstr>
      <vt:lpstr>DCAs</vt:lpstr>
      <vt:lpstr>DCAs - online workflow</vt:lpstr>
      <vt:lpstr>DCAs - online workflow (dca.rowan.edu)</vt:lpstr>
      <vt:lpstr>DCAs - paper form </vt:lpstr>
      <vt:lpstr>DCAs - paper form </vt:lpstr>
      <vt:lpstr>FYE &amp; Banner Finance FYE Update (Roll)</vt:lpstr>
      <vt:lpstr>Commonly Used Banner Admin Screens</vt:lpstr>
      <vt:lpstr> Entities &amp; Reporting</vt:lpstr>
      <vt:lpstr>Contacts &amp; Resource Information</vt:lpstr>
      <vt:lpstr>Payroll</vt:lpstr>
      <vt:lpstr>Required Docs for Payroll</vt:lpstr>
      <vt:lpstr>Required Docs for Payroll (cont’d)</vt:lpstr>
      <vt:lpstr>Required Docs for Payroll (cont’d)</vt:lpstr>
      <vt:lpstr>Web Time Entry</vt:lpstr>
      <vt:lpstr>Web Time Entry (cont’d)</vt:lpstr>
      <vt:lpstr>WTE Proxies</vt:lpstr>
      <vt:lpstr>WTE Proxies (Cont’d)</vt:lpstr>
      <vt:lpstr>WTE for End User (Employee)</vt:lpstr>
      <vt:lpstr>WTE for End User (Employee)</vt:lpstr>
      <vt:lpstr>WTE for End User (Employee)</vt:lpstr>
      <vt:lpstr>Leave Time</vt:lpstr>
      <vt:lpstr>Leave Time (Cont’d)</vt:lpstr>
      <vt:lpstr>Payroll Calendars</vt:lpstr>
      <vt:lpstr>Payroll Calendars (Cont’d)</vt:lpstr>
      <vt:lpstr>Important Related Information</vt:lpstr>
      <vt:lpstr>Informative Links &amp; References</vt:lpstr>
      <vt:lpstr>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New Hire Workshop </dc:title>
  <dc:creator>Peoples, Joselyn Marie</dc:creator>
  <cp:lastModifiedBy>Peoples, Joselyn Marie</cp:lastModifiedBy>
  <cp:revision>1</cp:revision>
  <dcterms:modified xsi:type="dcterms:W3CDTF">2024-03-06T18:18:39Z</dcterms:modified>
</cp:coreProperties>
</file>