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embeddedFontLs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Source Sans Pro SemiBold" panose="020B0603030403020204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cb8953b2_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cb8953b2_1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80cb8953b2_1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d94a7af35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fd94a7af35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fd94a7af35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fd94a7af35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fd94a7af35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fd94a7af35_0_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fd94a7af35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fd94a7af35_0_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fd94a7af35_0_3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d94a7af3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fd94a7af35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fd94a7af35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fd94a7af35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fd94a7af3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fd94a7af35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fd94a7af35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1fd94a7af35_0_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fd94a7af35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fd94a7af35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fd94a7af35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fd94a7af35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fd94a7af35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fd94a7af35_0_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fd94a7af3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fd94a7af35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fd94a7af35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d94a7af35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fd94a7af35_0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1fd94a7af35_0_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8e9a68e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88e9a68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01388960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013889606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2013889606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fd94a7af35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fd94a7af35_0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1fd94a7af35_0_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fd94a7af35_0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fd94a7af35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fd94a7af35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fd94a7af35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fd94a7af35_0_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fd94a7af35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fd94a7af35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fd94a7af35_0_3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287dfc85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287dfc851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287dfc851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287dfc85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287dfc8516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287dfc8516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fd94a7af35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fd94a7af35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fd94a7af35_0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3b6ac79f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3b6ac79f6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3b6ac79f6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287dfc851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287dfc851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287dfc8516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8e9a68e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8e9a68ed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8e9a68ed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287dfc851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287dfc851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2287dfc851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07b1eb95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07b1eb956f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207b1eb956f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8e9a68ed2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88e9a68ed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d94a7af35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d94a7af35_0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fd94a7af35_0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d94a7af35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fd94a7af35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d94a7af35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fd94a7af35_0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fd94a7af35_0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d94a7af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fd94a7af35_0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fd94a7af35_0_2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d94a7af3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fd94a7af35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fd94a7af35_0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fd94a7af35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fd94a7af3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 amt="20000"/>
          </a:blip>
          <a:srcRect l="2397" t="12921" r="81420" b="19521"/>
          <a:stretch/>
        </p:blipFill>
        <p:spPr>
          <a:xfrm>
            <a:off x="-2347586" y="526092"/>
            <a:ext cx="8443586" cy="84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911926" y="1122363"/>
            <a:ext cx="875607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6000"/>
              <a:buFont typeface="Source Sans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911926" y="3602038"/>
            <a:ext cx="875607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520567" y="438412"/>
            <a:ext cx="11150866" cy="7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3763666" y="-1995483"/>
            <a:ext cx="4664667" cy="1115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0" y="1759912"/>
            <a:ext cx="2776845" cy="1669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2870200" y="1759912"/>
            <a:ext cx="9321800" cy="1669088"/>
          </a:xfrm>
          <a:prstGeom prst="rect">
            <a:avLst/>
          </a:prstGeom>
          <a:solidFill>
            <a:srgbClr val="FFBF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None/>
              <a:defRPr sz="4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2870200" y="3429001"/>
            <a:ext cx="91313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59912"/>
            <a:ext cx="2776845" cy="1660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2870200" y="4999953"/>
            <a:ext cx="5098960" cy="13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Title Only">
  <p:cSld name="1_Content 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8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1037849" y="6487185"/>
            <a:ext cx="1154152" cy="37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680320" y="6487183"/>
            <a:ext cx="10357529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79" cy="489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End Page">
  <p:cSld name="1_Content End Pag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 Column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8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680320" y="1591200"/>
            <a:ext cx="5577840" cy="489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496560" y="1591200"/>
            <a:ext cx="5577840" cy="489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1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680319" y="121992"/>
            <a:ext cx="11394081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680320" y="1591201"/>
            <a:ext cx="5577840" cy="46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680322" y="2052000"/>
            <a:ext cx="5577838" cy="443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476284" y="1590141"/>
            <a:ext cx="5577840" cy="46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476284" y="2050940"/>
            <a:ext cx="5577840" cy="443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1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8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2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nk">
  <p:cSld name="Content 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1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20567" y="438412"/>
            <a:ext cx="11150866" cy="7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520567" y="1247617"/>
            <a:ext cx="11150866" cy="466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98272" algn="l">
              <a:lnSpc>
                <a:spcPct val="90000"/>
              </a:lnSpc>
              <a:spcBef>
                <a:spcPts val="633"/>
              </a:spcBef>
              <a:spcAft>
                <a:spcPts val="0"/>
              </a:spcAft>
              <a:buClr>
                <a:srgbClr val="441809"/>
              </a:buClr>
              <a:buSzPts val="2672"/>
              <a:buChar char="–"/>
              <a:defRPr sz="2672"/>
            </a:lvl2pPr>
            <a:lvl3pPr marL="1371600" lvl="2" indent="-38042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41809"/>
              </a:buClr>
              <a:buSzPts val="2391"/>
              <a:buChar char="•"/>
              <a:defRPr sz="2391"/>
            </a:lvl3pPr>
            <a:lvl4pPr marL="1828800" lvl="3" indent="-353631" algn="l">
              <a:lnSpc>
                <a:spcPct val="90000"/>
              </a:lnSpc>
              <a:spcBef>
                <a:spcPts val="421"/>
              </a:spcBef>
              <a:spcAft>
                <a:spcPts val="0"/>
              </a:spcAft>
              <a:buClr>
                <a:srgbClr val="441809"/>
              </a:buClr>
              <a:buSzPts val="1969"/>
              <a:buChar char="–"/>
              <a:defRPr sz="1969"/>
            </a:lvl4pPr>
            <a:lvl5pPr marL="2286000" lvl="4" indent="-353631" algn="l">
              <a:lnSpc>
                <a:spcPct val="90000"/>
              </a:lnSpc>
              <a:spcBef>
                <a:spcPts val="421"/>
              </a:spcBef>
              <a:spcAft>
                <a:spcPts val="0"/>
              </a:spcAft>
              <a:buClr>
                <a:srgbClr val="441809"/>
              </a:buClr>
              <a:buSzPts val="1969"/>
              <a:buChar char="»"/>
              <a:defRPr sz="1969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955876" y="6474023"/>
            <a:ext cx="321725" cy="23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B180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allout">
  <p:cSld name="Content Call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80323" y="121460"/>
            <a:ext cx="11379677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680321" y="1580873"/>
            <a:ext cx="7722079" cy="490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1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body" idx="2"/>
          </p:nvPr>
        </p:nvSpPr>
        <p:spPr>
          <a:xfrm>
            <a:off x="8402400" y="1580872"/>
            <a:ext cx="37896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allout with Image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80325" y="121462"/>
            <a:ext cx="11379675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>
            <a:spLocks noGrp="1"/>
          </p:cNvSpPr>
          <p:nvPr>
            <p:ph type="pic" idx="2"/>
          </p:nvPr>
        </p:nvSpPr>
        <p:spPr>
          <a:xfrm>
            <a:off x="680320" y="1580872"/>
            <a:ext cx="7722079" cy="490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8402398" y="1580872"/>
            <a:ext cx="3789601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18287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1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hree Columns">
  <p:cSld name="Content Three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8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660945" y="1591201"/>
            <a:ext cx="36576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680321" y="2052001"/>
            <a:ext cx="3638223" cy="443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4447432" y="1591200"/>
            <a:ext cx="3657600" cy="46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4"/>
          </p:nvPr>
        </p:nvSpPr>
        <p:spPr>
          <a:xfrm>
            <a:off x="4447432" y="2052001"/>
            <a:ext cx="3657600" cy="443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8233920" y="1591200"/>
            <a:ext cx="3749040" cy="46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6"/>
          </p:nvPr>
        </p:nvSpPr>
        <p:spPr>
          <a:xfrm>
            <a:off x="8233920" y="2052001"/>
            <a:ext cx="3749040" cy="443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1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hree Images">
  <p:cSld name="Content Three Image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680322" y="112203"/>
            <a:ext cx="11379678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>
            <a:spLocks noGrp="1"/>
          </p:cNvSpPr>
          <p:nvPr>
            <p:ph type="pic" idx="2"/>
          </p:nvPr>
        </p:nvSpPr>
        <p:spPr>
          <a:xfrm>
            <a:off x="680318" y="1561018"/>
            <a:ext cx="3659651" cy="36589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680318" y="5219999"/>
            <a:ext cx="3657600" cy="126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p25"/>
          <p:cNvSpPr>
            <a:spLocks noGrp="1"/>
          </p:cNvSpPr>
          <p:nvPr>
            <p:ph type="pic" idx="3"/>
          </p:nvPr>
        </p:nvSpPr>
        <p:spPr>
          <a:xfrm>
            <a:off x="4541361" y="1565058"/>
            <a:ext cx="3657600" cy="365494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4"/>
          </p:nvPr>
        </p:nvSpPr>
        <p:spPr>
          <a:xfrm>
            <a:off x="4541361" y="5219999"/>
            <a:ext cx="3657600" cy="127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25"/>
          <p:cNvSpPr>
            <a:spLocks noGrp="1"/>
          </p:cNvSpPr>
          <p:nvPr>
            <p:ph type="pic" idx="5"/>
          </p:nvPr>
        </p:nvSpPr>
        <p:spPr>
          <a:xfrm>
            <a:off x="8402400" y="1568186"/>
            <a:ext cx="3657600" cy="365181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6"/>
          </p:nvPr>
        </p:nvSpPr>
        <p:spPr>
          <a:xfrm>
            <a:off x="8402400" y="5219999"/>
            <a:ext cx="3657600" cy="126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11037849" y="6487184"/>
            <a:ext cx="1154151" cy="3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214738" y="0"/>
            <a:ext cx="465583" cy="12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11" y="784784"/>
            <a:ext cx="366036" cy="370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>
            <a:spLocks noGrp="1"/>
          </p:cNvSpPr>
          <p:nvPr>
            <p:ph type="ftr" idx="11"/>
          </p:nvPr>
        </p:nvSpPr>
        <p:spPr>
          <a:xfrm>
            <a:off x="680320" y="6487184"/>
            <a:ext cx="10357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ftr" idx="11"/>
          </p:nvPr>
        </p:nvSpPr>
        <p:spPr>
          <a:xfrm>
            <a:off x="680320" y="6492874"/>
            <a:ext cx="1056608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11246400" y="6492874"/>
            <a:ext cx="94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20567" y="438412"/>
            <a:ext cx="11150866" cy="7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20567" y="1247617"/>
            <a:ext cx="11150866" cy="466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6000"/>
              <a:buFont typeface="Source Sans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520567" y="438412"/>
            <a:ext cx="11150866" cy="7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20567" y="438412"/>
            <a:ext cx="11150866" cy="7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10800000">
            <a:off x="7010400" y="5738177"/>
            <a:ext cx="5943600" cy="1236346"/>
          </a:xfrm>
          <a:prstGeom prst="parallelogram">
            <a:avLst>
              <a:gd name="adj" fmla="val 49409"/>
            </a:avLst>
          </a:prstGeom>
          <a:solidFill>
            <a:srgbClr val="FACA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22886" y="5726110"/>
            <a:ext cx="382128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520567" y="438412"/>
            <a:ext cx="11150866" cy="78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4400"/>
              <a:buFont typeface="Source Sans Pro"/>
              <a:buNone/>
              <a:defRPr sz="4400" b="1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520567" y="1247617"/>
            <a:ext cx="11150866" cy="466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180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180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"/>
          <p:cNvSpPr txBox="1"/>
          <p:nvPr/>
        </p:nvSpPr>
        <p:spPr>
          <a:xfrm>
            <a:off x="8153400" y="6376416"/>
            <a:ext cx="2090770" cy="342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Font typeface="Source Sans Pro"/>
              <a:buNone/>
            </a:pPr>
            <a:r>
              <a:rPr lang="en-US" sz="1800" b="1" i="0" u="none" strike="noStrike" cap="none">
                <a:solidFill>
                  <a:srgbClr val="44180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ORIENTATION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1246400" y="6492874"/>
            <a:ext cx="94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743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8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80321" y="2336872"/>
            <a:ext cx="9613861" cy="41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680320" y="6492874"/>
            <a:ext cx="1056608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oprals.state.gov/Web920/per_diem_action.asp?MenuHide=1&amp;CountryCode=00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ites.rowan.edu/accountspayable/_docs/travel_paper_forms/student_travel_waiver_updated_approved_01_23_2020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_docs/travel_paper_forms/international_travel_reques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rowan.edu/officeofresearch/compliance/docs/exportdocs/international-travel-checklist_final_10-13-2021_secured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hyperlink" Target="mailto:econtrols@rowan.edu" TargetMode="External"/><Relationship Id="rId4" Type="http://schemas.openxmlformats.org/officeDocument/2006/relationships/hyperlink" Target="https://research.rowan.edu/officeofresearch/compliance/exportcontrols/cititrainin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oprals.state.gov/Web920/per_diem_action.asp?MenuHide=1&amp;CountryCode=00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ites.rowan.edu/accountspayable/_docs/travel_paper_forms/student_travel_waiver_updated_approved_01_23_202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_docs/travel_paper_forms/travel_expense_01012023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oprals.state.gov/Web920/per_diem_action.asp?MenuHide=1&amp;CountryCode=00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_docs/concur_ui/doc_expense_report_tip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travel/concur_t_e/training_documents/direct_travel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ites.rowan.edu/procurement/purchasing%20/purchasing_card_fue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news-and-updates/#march23cha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ssions.rowan.edu/student-experience/study-abroad.html" TargetMode="External"/><Relationship Id="rId3" Type="http://schemas.openxmlformats.org/officeDocument/2006/relationships/hyperlink" Target="https://sites.rowan.edu/accountspayable/" TargetMode="External"/><Relationship Id="rId7" Type="http://schemas.openxmlformats.org/officeDocument/2006/relationships/hyperlink" Target="https://research.rowan.edu/officeofresearch/compliance/exportcontrol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ites.rowan.edu/procurement/purchasing%20/purchasing_card_fuel.html" TargetMode="External"/><Relationship Id="rId5" Type="http://schemas.openxmlformats.org/officeDocument/2006/relationships/hyperlink" Target="mailto:AskTravel@rowan.edu" TargetMode="External"/><Relationship Id="rId4" Type="http://schemas.openxmlformats.org/officeDocument/2006/relationships/hyperlink" Target="https://sites.rowan.edu/accountspayable/travel/student_non-employee_travel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_docs/travel_paper_forms/day_travel_expense_0101202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cs.google.com/forms/d/e/1FAIpQLScuHVJ96PP1wnBLAkM2wzbIlTy8a1H2u4N8TNvKNuZNwVlNxA/viewform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_docs/travel_paper_forms/domestic_travel_request_01012023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ctrTitle"/>
          </p:nvPr>
        </p:nvSpPr>
        <p:spPr>
          <a:xfrm>
            <a:off x="2870200" y="1759912"/>
            <a:ext cx="9321900" cy="166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Travel Process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2870200" y="3498775"/>
            <a:ext cx="54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January 29, 2026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Ethics Liaison Officer </a:t>
            </a:r>
            <a:endParaRPr sz="4000"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Location of travel</a:t>
            </a:r>
            <a:endParaRPr sz="2300">
              <a:solidFill>
                <a:srgbClr val="441809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Release &amp; Waiver needs to be attached</a:t>
            </a:r>
            <a:endParaRPr sz="2300">
              <a:solidFill>
                <a:srgbClr val="441809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Appropriate signatures obtained </a:t>
            </a:r>
            <a:endParaRPr sz="2300">
              <a:solidFill>
                <a:srgbClr val="441809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ELO signature &amp; date </a:t>
            </a:r>
            <a:endParaRPr sz="2300">
              <a:solidFill>
                <a:srgbClr val="44180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Grants, if applicable </a:t>
            </a:r>
            <a:endParaRPr sz="4000"/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grant budget for allowability and to make sure there are enough funds in the account to cover expenses (OK to approve if enough money in pooled accounts)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Do budget transfer if requested by department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to make sure there is documentation supporting the request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to make sure form has required signatures (Post award signatures include Post award specialist and either Lisa Ciliberto or Rita Piccioni)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Send signed form to A/P for processing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Accounts Payable </a:t>
            </a:r>
            <a:endParaRPr sz="4000"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One request per student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Conference Brochure/Flyer/Website screenshot with the start &amp; end date of the conference as well as the location of the travel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Hotel Name &amp; Address Information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•"/>
            </a:pPr>
            <a:r>
              <a:rPr lang="en-US"/>
              <a:t>Copy of Per Diem screenshot obtained from</a:t>
            </a:r>
            <a:r>
              <a:rPr lang="en-US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U.S. Department of State Lodging and Food Per Diem Rates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Signed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Rowan University Release and Waiver</a:t>
            </a:r>
            <a:r>
              <a:rPr lang="en-US"/>
              <a:t> 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793425" y="173800"/>
            <a:ext cx="3132600" cy="75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International Travel Request Form</a:t>
            </a:r>
            <a:r>
              <a:rPr lang="en-US"/>
              <a:t> </a:t>
            </a:r>
            <a:endParaRPr/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050" y="129838"/>
            <a:ext cx="5132025" cy="65983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/>
          <p:nvPr/>
        </p:nvSpPr>
        <p:spPr>
          <a:xfrm rot="-674510">
            <a:off x="629461" y="1715536"/>
            <a:ext cx="3316228" cy="3442194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Note:</a:t>
            </a:r>
            <a:r>
              <a:rPr lang="en-US"/>
              <a:t> Section 3 of this form was recently updated. Please ensure you are utilizing the most up to date version from the Accounts Payable webpage.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urce Sans Pro"/>
              <a:buNone/>
            </a:pPr>
            <a:r>
              <a:rPr lang="en-US" sz="4000"/>
              <a:t>International Travel Request </a:t>
            </a:r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body" idx="1"/>
          </p:nvPr>
        </p:nvSpPr>
        <p:spPr>
          <a:xfrm>
            <a:off x="680325" y="1292100"/>
            <a:ext cx="11511600" cy="55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>
                <a:solidFill>
                  <a:srgbClr val="441809"/>
                </a:solidFill>
              </a:rPr>
              <a:t>To be </a:t>
            </a:r>
            <a:r>
              <a:rPr lang="en-US" sz="1900" u="sng" dirty="0">
                <a:solidFill>
                  <a:srgbClr val="441809"/>
                </a:solidFill>
              </a:rPr>
              <a:t>submitted &amp; approved</a:t>
            </a:r>
            <a:r>
              <a:rPr lang="en-US" sz="1900" dirty="0">
                <a:solidFill>
                  <a:srgbClr val="441809"/>
                </a:solidFill>
              </a:rPr>
              <a:t> prior to the departure date</a:t>
            </a:r>
            <a:endParaRPr sz="1900" dirty="0">
              <a:solidFill>
                <a:srgbClr val="441809"/>
              </a:solidFill>
            </a:endParaRPr>
          </a:p>
          <a:p>
            <a:pPr marL="91440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 dirty="0">
                <a:solidFill>
                  <a:srgbClr val="441809"/>
                </a:solidFill>
              </a:rPr>
              <a:t>Approvals needed</a:t>
            </a:r>
            <a:endParaRPr sz="1900" dirty="0">
              <a:solidFill>
                <a:srgbClr val="441809"/>
              </a:solidFill>
            </a:endParaRPr>
          </a:p>
          <a:p>
            <a:pPr marL="137160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>
                <a:solidFill>
                  <a:srgbClr val="441809"/>
                </a:solidFill>
              </a:rPr>
              <a:t>Department Head</a:t>
            </a:r>
            <a:endParaRPr sz="1900" dirty="0">
              <a:solidFill>
                <a:srgbClr val="441809"/>
              </a:solidFill>
            </a:endParaRPr>
          </a:p>
          <a:p>
            <a:pPr marL="137160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>
                <a:solidFill>
                  <a:srgbClr val="441809"/>
                </a:solidFill>
              </a:rPr>
              <a:t>Division Head</a:t>
            </a:r>
            <a:endParaRPr sz="1900" dirty="0">
              <a:solidFill>
                <a:srgbClr val="441809"/>
              </a:solidFill>
            </a:endParaRPr>
          </a:p>
          <a:p>
            <a:pPr marL="137160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900"/>
              <a:buChar char="■"/>
            </a:pPr>
            <a:r>
              <a:rPr lang="en-US" sz="1900" dirty="0">
                <a:solidFill>
                  <a:srgbClr val="441809"/>
                </a:solidFill>
              </a:rPr>
              <a:t>Study Abroad Office (student travel only)</a:t>
            </a:r>
            <a:endParaRPr sz="1900" dirty="0">
              <a:solidFill>
                <a:srgbClr val="441809"/>
              </a:solidFill>
            </a:endParaRPr>
          </a:p>
          <a:p>
            <a:pPr marL="137160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900"/>
              <a:buChar char="■"/>
            </a:pPr>
            <a:r>
              <a:rPr lang="en-US" sz="1900" dirty="0">
                <a:solidFill>
                  <a:srgbClr val="441809"/>
                </a:solidFill>
              </a:rPr>
              <a:t>Export Control </a:t>
            </a:r>
            <a:endParaRPr sz="1900" dirty="0">
              <a:solidFill>
                <a:srgbClr val="441809"/>
              </a:solidFill>
            </a:endParaRPr>
          </a:p>
          <a:p>
            <a:pPr marL="137160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>
                <a:solidFill>
                  <a:srgbClr val="4C2106"/>
                </a:solidFill>
              </a:rPr>
              <a:t>Ethics Liaison Officer </a:t>
            </a:r>
            <a:endParaRPr sz="1900" dirty="0">
              <a:solidFill>
                <a:srgbClr val="4C2106"/>
              </a:solidFill>
            </a:endParaRPr>
          </a:p>
          <a:p>
            <a:pPr marL="137160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>
                <a:solidFill>
                  <a:srgbClr val="4C2106"/>
                </a:solidFill>
              </a:rPr>
              <a:t>Grants, if applicable </a:t>
            </a:r>
            <a:endParaRPr sz="1900" dirty="0">
              <a:solidFill>
                <a:srgbClr val="4C2106"/>
              </a:solidFill>
            </a:endParaRPr>
          </a:p>
          <a:p>
            <a:pPr marL="137160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>
                <a:solidFill>
                  <a:srgbClr val="4C2106"/>
                </a:solidFill>
              </a:rPr>
              <a:t>Accounts Payable </a:t>
            </a:r>
            <a:endParaRPr sz="1900" dirty="0">
              <a:solidFill>
                <a:srgbClr val="4C2106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900"/>
              <a:buChar char="●"/>
            </a:pPr>
            <a:r>
              <a:rPr lang="en-US" sz="1900" dirty="0">
                <a:solidFill>
                  <a:srgbClr val="4C2106"/>
                </a:solidFill>
              </a:rPr>
              <a:t>Include all travel expenses, but list expenses that will be charged to a </a:t>
            </a:r>
            <a:r>
              <a:rPr lang="en-US" sz="1900" dirty="0" err="1">
                <a:solidFill>
                  <a:srgbClr val="4C2106"/>
                </a:solidFill>
              </a:rPr>
              <a:t>Pcard</a:t>
            </a:r>
            <a:r>
              <a:rPr lang="en-US" sz="1900" dirty="0">
                <a:solidFill>
                  <a:srgbClr val="4C2106"/>
                </a:solidFill>
              </a:rPr>
              <a:t> or paid via PO as $0 so that those amounts are not included in the encumbrance  </a:t>
            </a:r>
            <a:endParaRPr sz="1900" dirty="0">
              <a:solidFill>
                <a:srgbClr val="4C2106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 dirty="0">
                <a:solidFill>
                  <a:srgbClr val="4C2106"/>
                </a:solidFill>
              </a:rPr>
            </a:br>
            <a:br>
              <a:rPr lang="en-US" sz="2500" dirty="0">
                <a:solidFill>
                  <a:srgbClr val="4C2106"/>
                </a:solidFill>
              </a:rPr>
            </a:br>
            <a:endParaRPr sz="2500" dirty="0">
              <a:solidFill>
                <a:srgbClr val="4C210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 dirty="0"/>
            </a:br>
            <a:endParaRPr sz="2500" dirty="0"/>
          </a:p>
        </p:txBody>
      </p:sp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Study Abroad Office </a:t>
            </a:r>
            <a:endParaRPr sz="4000"/>
          </a:p>
        </p:txBody>
      </p:sp>
      <p:sp>
        <p:nvSpPr>
          <p:cNvPr id="288" name="Google Shape;288;p41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Approval given: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Department of State Travel Advisory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Level 1: Exercise normal precautions - travel permitted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Level 2: Exercise increased caution - travel permitted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Level 3: Reconsider travel - travel unlikely, but MAY be permitted with further approval from Provost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Level 4: Do not travel - travel *not* permitted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Export Control </a:t>
            </a:r>
            <a:endParaRPr sz="4000"/>
          </a:p>
        </p:txBody>
      </p:sp>
      <p:sp>
        <p:nvSpPr>
          <p:cNvPr id="295" name="Google Shape;295;p42"/>
          <p:cNvSpPr txBox="1">
            <a:spLocks noGrp="1"/>
          </p:cNvSpPr>
          <p:nvPr>
            <p:ph type="body" idx="1"/>
          </p:nvPr>
        </p:nvSpPr>
        <p:spPr>
          <a:xfrm>
            <a:off x="294050" y="1572150"/>
            <a:ext cx="58524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Complete Export Control requirements before submitting travel paperwork. 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u="sng"/>
              <a:t>Section 3 - Destination, Purpose &amp; Requirements </a:t>
            </a:r>
            <a:endParaRPr sz="1600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Reason for Travel (</a:t>
            </a:r>
            <a:r>
              <a:rPr lang="en-US" sz="1600" i="1"/>
              <a:t>research, conference, teaching, other</a:t>
            </a:r>
            <a:r>
              <a:rPr lang="en-US" sz="1600"/>
              <a:t>)</a:t>
            </a:r>
            <a:endParaRPr sz="16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International Travel Checklist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CITI Program Export Controls Course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Attach travel checklist and CITI certificate to travel request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Reason for Travel is “other” (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85200C"/>
                </a:solidFill>
              </a:rPr>
              <a:t>athletic conference, performing services abroad, study abroad, etc.),</a:t>
            </a:r>
            <a:r>
              <a:rPr lang="en-US"/>
              <a:t> contact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econtrols@rowan.edu</a:t>
            </a:r>
            <a:r>
              <a:rPr lang="en-US"/>
              <a:t> to determine if Export Control training and checklist is required. *If determined exempt, faculty/staff supervising the students will complete the travel checklist and CITI training.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4B4B4B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4375" y="129825"/>
            <a:ext cx="5132025" cy="659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Ethics Liaison Officer </a:t>
            </a:r>
            <a:endParaRPr sz="4000"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1"/>
          </p:nvPr>
        </p:nvSpPr>
        <p:spPr>
          <a:xfrm>
            <a:off x="680325" y="1302250"/>
            <a:ext cx="11394000" cy="51849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Location of travel</a:t>
            </a:r>
            <a:endParaRPr sz="2300">
              <a:solidFill>
                <a:srgbClr val="441809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Release &amp; Waiver needs to be attached</a:t>
            </a:r>
            <a:endParaRPr sz="2300">
              <a:solidFill>
                <a:srgbClr val="441809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Appropriate signatures obtained </a:t>
            </a:r>
            <a:endParaRPr sz="2300">
              <a:solidFill>
                <a:srgbClr val="441809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2300"/>
              <a:buChar char="•"/>
            </a:pPr>
            <a:r>
              <a:rPr lang="en-US" sz="2300">
                <a:solidFill>
                  <a:srgbClr val="441809"/>
                </a:solidFill>
              </a:rPr>
              <a:t>ELO signature &amp; date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Grants, if applicable </a:t>
            </a:r>
            <a:endParaRPr sz="4000"/>
          </a:p>
        </p:txBody>
      </p:sp>
      <p:sp>
        <p:nvSpPr>
          <p:cNvPr id="310" name="Google Shape;310;p44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Receive international request form from Research Compliance (Priscilla Lyons)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grant budget for allowability and to make sure there are enough funds in the account to cover expenses (OK to approve if enough money in pooled accounts)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Do budget transfer if requested by department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to make sure there is documentation supporting the request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to make sure form has required signatures (Sarah Piddington signs under Export Controls/Post Award Specialist signs under Grants)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Send signed form back to Priscilla Lyons for processing</a:t>
            </a:r>
            <a:endParaRPr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>
            <a:spLocks noGrp="1"/>
          </p:cNvSpPr>
          <p:nvPr>
            <p:ph type="title"/>
          </p:nvPr>
        </p:nvSpPr>
        <p:spPr>
          <a:xfrm>
            <a:off x="680320" y="156087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Accounts Payable </a:t>
            </a:r>
            <a:endParaRPr sz="4000"/>
          </a:p>
        </p:txBody>
      </p:sp>
      <p:sp>
        <p:nvSpPr>
          <p:cNvPr id="317" name="Google Shape;317;p45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One request per student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Conference Brochure/Flyer/Website screenshot with the start &amp; end date of the conference as well as the location of the travel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Hotel Name &amp; Address Information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•"/>
            </a:pPr>
            <a:r>
              <a:rPr lang="en-US"/>
              <a:t>Copy of Per Diem screenshot obtained from</a:t>
            </a:r>
            <a:r>
              <a:rPr lang="en-US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U.S. Department of State Lodging and Food Per Diem Rates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Signed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Rowan University Release and Waiver</a:t>
            </a:r>
            <a:r>
              <a:rPr lang="en-US"/>
              <a:t>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urce Sans Pro"/>
              <a:buNone/>
            </a:pPr>
            <a:r>
              <a:rPr lang="en-US" sz="4000"/>
              <a:t>Agenda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276225" y="1292100"/>
            <a:ext cx="11915700" cy="52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rgbClr val="441809"/>
                </a:solidFill>
              </a:rPr>
              <a:t>Day Travel</a:t>
            </a:r>
            <a:endParaRPr sz="1600">
              <a:solidFill>
                <a:srgbClr val="441809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>
                <a:solidFill>
                  <a:srgbClr val="4C2106"/>
                </a:solidFill>
              </a:rPr>
              <a:t>Day  Travel Expense Form</a:t>
            </a:r>
            <a:br>
              <a:rPr lang="en-US" sz="1600">
                <a:solidFill>
                  <a:srgbClr val="4C2106"/>
                </a:solidFill>
              </a:rPr>
            </a:br>
            <a:endParaRPr sz="1600">
              <a:solidFill>
                <a:srgbClr val="4C210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600"/>
              <a:buChar char="●"/>
            </a:pPr>
            <a:r>
              <a:rPr lang="en-US" sz="1600">
                <a:solidFill>
                  <a:srgbClr val="4C2106"/>
                </a:solidFill>
              </a:rPr>
              <a:t>Overnight Travel </a:t>
            </a:r>
            <a:endParaRPr sz="1600">
              <a:solidFill>
                <a:srgbClr val="4C2106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600"/>
              <a:buChar char="○"/>
            </a:pPr>
            <a:r>
              <a:rPr lang="en-US" sz="1600">
                <a:solidFill>
                  <a:srgbClr val="4C2106"/>
                </a:solidFill>
              </a:rPr>
              <a:t>Domestic Travel Request Form</a:t>
            </a:r>
            <a:endParaRPr sz="1600">
              <a:solidFill>
                <a:srgbClr val="4C2106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600"/>
              <a:buChar char="○"/>
            </a:pPr>
            <a:r>
              <a:rPr lang="en-US" sz="1600">
                <a:solidFill>
                  <a:srgbClr val="4C2106"/>
                </a:solidFill>
              </a:rPr>
              <a:t>International Travel Request Form </a:t>
            </a:r>
            <a:br>
              <a:rPr lang="en-US" sz="1600">
                <a:solidFill>
                  <a:srgbClr val="4C2106"/>
                </a:solidFill>
              </a:rPr>
            </a:br>
            <a:endParaRPr sz="1600">
              <a:solidFill>
                <a:srgbClr val="4C210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Travel Expense 	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Travel Expense Form 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Proof of Payment Examples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Expense Report Tips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Payment Methods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Students Traveling with Employees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Payment Methods 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Chat with Travel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Contact Information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/>
            </a:br>
            <a:endParaRPr sz="2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/>
            </a:br>
            <a:endParaRPr sz="2500"/>
          </a:p>
        </p:txBody>
      </p:sp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ctrTitle"/>
          </p:nvPr>
        </p:nvSpPr>
        <p:spPr>
          <a:xfrm>
            <a:off x="2870100" y="1792237"/>
            <a:ext cx="9321900" cy="166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Travel Expense </a:t>
            </a:r>
            <a:endParaRPr/>
          </a:p>
        </p:txBody>
      </p:sp>
      <p:sp>
        <p:nvSpPr>
          <p:cNvPr id="324" name="Google Shape;324;p46"/>
          <p:cNvSpPr txBox="1"/>
          <p:nvPr/>
        </p:nvSpPr>
        <p:spPr>
          <a:xfrm>
            <a:off x="2870200" y="3486425"/>
            <a:ext cx="84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If reimbursement is required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type="title"/>
          </p:nvPr>
        </p:nvSpPr>
        <p:spPr>
          <a:xfrm>
            <a:off x="736875" y="327350"/>
            <a:ext cx="3318300" cy="42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Travel Expense Form</a:t>
            </a:r>
            <a:endParaRPr/>
          </a:p>
        </p:txBody>
      </p:sp>
      <p:pic>
        <p:nvPicPr>
          <p:cNvPr id="331" name="Google Shape;33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7575" y="84950"/>
            <a:ext cx="5277025" cy="67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urce Sans Pro"/>
              <a:buNone/>
            </a:pPr>
            <a:r>
              <a:rPr lang="en-US" sz="4000"/>
              <a:t>Travel Expense  </a:t>
            </a:r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body" idx="1"/>
          </p:nvPr>
        </p:nvSpPr>
        <p:spPr>
          <a:xfrm>
            <a:off x="680325" y="1292100"/>
            <a:ext cx="11511600" cy="4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>
                <a:solidFill>
                  <a:srgbClr val="441809"/>
                </a:solidFill>
              </a:rPr>
              <a:t>To be submitted </a:t>
            </a:r>
            <a:r>
              <a:rPr lang="en-US" sz="2500" b="1" dirty="0">
                <a:solidFill>
                  <a:srgbClr val="441809"/>
                </a:solidFill>
              </a:rPr>
              <a:t>30-45 days</a:t>
            </a:r>
            <a:r>
              <a:rPr lang="en-US" sz="2500" dirty="0">
                <a:solidFill>
                  <a:srgbClr val="441809"/>
                </a:solidFill>
              </a:rPr>
              <a:t> after the travel has occurred </a:t>
            </a:r>
            <a:endParaRPr sz="2500" dirty="0">
              <a:solidFill>
                <a:srgbClr val="441809"/>
              </a:solidFill>
            </a:endParaRPr>
          </a:p>
          <a:p>
            <a:pPr marL="914400" lvl="1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>
                <a:solidFill>
                  <a:srgbClr val="441809"/>
                </a:solidFill>
              </a:rPr>
              <a:t>Approvals needed</a:t>
            </a:r>
            <a:endParaRPr sz="2500" dirty="0">
              <a:solidFill>
                <a:srgbClr val="441809"/>
              </a:solidFill>
            </a:endParaRPr>
          </a:p>
          <a:p>
            <a:pPr marL="1371600" lvl="2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>
                <a:solidFill>
                  <a:srgbClr val="441809"/>
                </a:solidFill>
              </a:rPr>
              <a:t>Department Head/Dean</a:t>
            </a:r>
            <a:endParaRPr sz="2500" dirty="0">
              <a:solidFill>
                <a:srgbClr val="4C2106"/>
              </a:solidFill>
            </a:endParaRPr>
          </a:p>
          <a:p>
            <a:pPr marL="1371600" lvl="2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>
                <a:solidFill>
                  <a:srgbClr val="4C2106"/>
                </a:solidFill>
              </a:rPr>
              <a:t>Grants, if applicable </a:t>
            </a:r>
            <a:endParaRPr sz="2500" dirty="0">
              <a:solidFill>
                <a:srgbClr val="4C2106"/>
              </a:solidFill>
            </a:endParaRPr>
          </a:p>
          <a:p>
            <a:pPr marL="1371600" lvl="2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>
                <a:solidFill>
                  <a:srgbClr val="4C2106"/>
                </a:solidFill>
              </a:rPr>
              <a:t>Accounts Payable </a:t>
            </a:r>
            <a:br>
              <a:rPr lang="en-US" sz="2500" dirty="0">
                <a:solidFill>
                  <a:srgbClr val="4C2106"/>
                </a:solidFill>
              </a:rPr>
            </a:br>
            <a:endParaRPr sz="2500" dirty="0">
              <a:solidFill>
                <a:srgbClr val="4C210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 dirty="0"/>
            </a:br>
            <a:endParaRPr sz="2500" dirty="0"/>
          </a:p>
        </p:txBody>
      </p:sp>
    </p:spTree>
  </p:cSld>
  <p:clrMapOvr>
    <a:masterClrMapping/>
  </p:clrMapOvr>
  <p:transition spd="med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Grants, if applicable </a:t>
            </a:r>
            <a:endParaRPr sz="4000"/>
          </a:p>
        </p:txBody>
      </p:sp>
      <p:sp>
        <p:nvSpPr>
          <p:cNvPr id="344" name="Google Shape;344;p49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grant budget for allowability and to make sure there are enough funds in the account to cover expenses (OK to approve if enough money in pooled accounts)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Do budget transfer if requested by department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to make sure all supporting documentation/receipts are attached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to make sure proof of payment is included if applicable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Check to make sure form has required signatures (Post award signatures include Post award specialist and either Lisa Ciliberto or Rita Piccioni)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Send signed form to A/P for processing</a:t>
            </a:r>
            <a:endParaRPr sz="2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Accounts Payable </a:t>
            </a:r>
            <a:endParaRPr sz="4000"/>
          </a:p>
        </p:txBody>
      </p:sp>
      <p:sp>
        <p:nvSpPr>
          <p:cNvPr id="351" name="Google Shape;351;p50"/>
          <p:cNvSpPr txBox="1">
            <a:spLocks noGrp="1"/>
          </p:cNvSpPr>
          <p:nvPr>
            <p:ph type="body" idx="1"/>
          </p:nvPr>
        </p:nvSpPr>
        <p:spPr>
          <a:xfrm>
            <a:off x="680325" y="1252000"/>
            <a:ext cx="11394000" cy="54741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Receipt/Order Confirmation showing what was purchased &amp; the amount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Proof of payment = credit card statement or copy of the credit card that matches the last 4 digits shown on the receipt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Mileage- include a copy of Google map showing the mileage calculation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Utilize the physical street address </a:t>
            </a:r>
            <a:endParaRPr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ex. 2000 Clements Bridge Rd Deptford, NJ instead of Deptford, NJ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Mileage is reimbursed in lieu of fuel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Uber &amp; Lyft - include the destination address (ex. to hotel, conference or airport)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Hotel- include folio or receipt that shows the full breakdown of the charge as well as the dates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Airfare- include receipt that shows airfare class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travel insurance not reimbursable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</a:pPr>
            <a:r>
              <a:rPr lang="en-US"/>
              <a:t>Utilize</a:t>
            </a:r>
            <a:r>
              <a:rPr lang="en-US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U.S. Department of State Lodging and Food Per Diem Rates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/>
              <a:t>to calculate per diem &amp; include printout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○"/>
            </a:pPr>
            <a:r>
              <a:rPr lang="en-US"/>
              <a:t>include conference agenda showing any meals provided 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>
            <a:spLocks noGrp="1"/>
          </p:cNvSpPr>
          <p:nvPr>
            <p:ph type="title"/>
          </p:nvPr>
        </p:nvSpPr>
        <p:spPr>
          <a:xfrm>
            <a:off x="671645" y="-69013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Proof of Payment Example</a:t>
            </a:r>
            <a:endParaRPr sz="4000"/>
          </a:p>
        </p:txBody>
      </p:sp>
      <p:sp>
        <p:nvSpPr>
          <p:cNvPr id="358" name="Google Shape;358;p51"/>
          <p:cNvSpPr txBox="1">
            <a:spLocks noGrp="1"/>
          </p:cNvSpPr>
          <p:nvPr>
            <p:ph type="body" idx="1"/>
          </p:nvPr>
        </p:nvSpPr>
        <p:spPr>
          <a:xfrm>
            <a:off x="371425" y="1167725"/>
            <a:ext cx="3602100" cy="6567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Itemized Receipt with CC Info Listed </a:t>
            </a:r>
            <a:endParaRPr/>
          </a:p>
        </p:txBody>
      </p:sp>
      <p:pic>
        <p:nvPicPr>
          <p:cNvPr id="359" name="Google Shape;3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99" y="1700025"/>
            <a:ext cx="2632349" cy="41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425" y="2160055"/>
            <a:ext cx="4850899" cy="3031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>
            <a:spLocks noGrp="1"/>
          </p:cNvSpPr>
          <p:nvPr>
            <p:ph type="body" idx="1"/>
          </p:nvPr>
        </p:nvSpPr>
        <p:spPr>
          <a:xfrm>
            <a:off x="5346950" y="1372075"/>
            <a:ext cx="3602100" cy="6567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Credit Card with matching 4 digits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"/>
          <p:cNvSpPr txBox="1">
            <a:spLocks noGrp="1"/>
          </p:cNvSpPr>
          <p:nvPr>
            <p:ph type="title"/>
          </p:nvPr>
        </p:nvSpPr>
        <p:spPr>
          <a:xfrm>
            <a:off x="688995" y="-103688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Proof of Payment Example </a:t>
            </a:r>
            <a:endParaRPr sz="4000"/>
          </a:p>
        </p:txBody>
      </p:sp>
      <p:sp>
        <p:nvSpPr>
          <p:cNvPr id="368" name="Google Shape;368;p52"/>
          <p:cNvSpPr txBox="1">
            <a:spLocks noGrp="1"/>
          </p:cNvSpPr>
          <p:nvPr>
            <p:ph type="body" idx="1"/>
          </p:nvPr>
        </p:nvSpPr>
        <p:spPr>
          <a:xfrm>
            <a:off x="499652" y="1202350"/>
            <a:ext cx="4132200" cy="6567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Itemized Receipt without CC Info Listed </a:t>
            </a:r>
            <a:endParaRPr/>
          </a:p>
        </p:txBody>
      </p:sp>
      <p:pic>
        <p:nvPicPr>
          <p:cNvPr id="369" name="Google Shape;36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550" y="1683801"/>
            <a:ext cx="3085925" cy="49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647" y="1822350"/>
            <a:ext cx="3977766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2"/>
          <p:cNvSpPr txBox="1">
            <a:spLocks noGrp="1"/>
          </p:cNvSpPr>
          <p:nvPr>
            <p:ph type="body" idx="1"/>
          </p:nvPr>
        </p:nvSpPr>
        <p:spPr>
          <a:xfrm>
            <a:off x="5845875" y="1112650"/>
            <a:ext cx="4641300" cy="6567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Redacted bank statement showing the charge &amp; the name of the individual being reimbursed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title"/>
          </p:nvPr>
        </p:nvSpPr>
        <p:spPr>
          <a:xfrm>
            <a:off x="704550" y="0"/>
            <a:ext cx="2211300" cy="105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Expense Report Tips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966C-E9A5-1A6C-5571-445F23902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805" y="324908"/>
            <a:ext cx="8258260" cy="62081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>
            <a:spLocks noGrp="1"/>
          </p:cNvSpPr>
          <p:nvPr>
            <p:ph type="title"/>
          </p:nvPr>
        </p:nvSpPr>
        <p:spPr>
          <a:xfrm>
            <a:off x="680320" y="131437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When Students are Traveling with Employees</a:t>
            </a:r>
            <a:endParaRPr sz="4000"/>
          </a:p>
        </p:txBody>
      </p:sp>
      <p:sp>
        <p:nvSpPr>
          <p:cNvPr id="385" name="Google Shape;385;p54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100">
                <a:solidFill>
                  <a:srgbClr val="4C2106"/>
                </a:solidFill>
              </a:rPr>
              <a:t>Employee should process their own travel request in Concur with all of their own estimated expenses </a:t>
            </a:r>
            <a:endParaRPr sz="2100">
              <a:solidFill>
                <a:srgbClr val="4C2106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100"/>
              <a:buChar char="●"/>
            </a:pPr>
            <a:r>
              <a:rPr lang="en-US" sz="2100">
                <a:solidFill>
                  <a:srgbClr val="4C2106"/>
                </a:solidFill>
              </a:rPr>
              <a:t>Student (s) should process their own travel request via paper travel form with all of their own estimated expenses</a:t>
            </a:r>
            <a:endParaRPr sz="2100">
              <a:solidFill>
                <a:srgbClr val="4C2106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100"/>
              <a:buChar char="●"/>
            </a:pPr>
            <a:r>
              <a:rPr lang="en-US" sz="2100">
                <a:solidFill>
                  <a:srgbClr val="4C2106"/>
                </a:solidFill>
              </a:rPr>
              <a:t>After the travel, if the employee paid out of pocket for any of the student’s expenses, they can include those items on their expense report in Concur </a:t>
            </a:r>
            <a:endParaRPr sz="2100">
              <a:solidFill>
                <a:srgbClr val="4C2106"/>
              </a:solidFill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100"/>
              <a:buChar char="○"/>
            </a:pPr>
            <a:r>
              <a:rPr lang="en-US" sz="2100">
                <a:solidFill>
                  <a:srgbClr val="4C2106"/>
                </a:solidFill>
              </a:rPr>
              <a:t>list the student’s encumbrance number</a:t>
            </a:r>
            <a:endParaRPr sz="2100">
              <a:solidFill>
                <a:srgbClr val="4C2106"/>
              </a:solidFill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100"/>
              <a:buChar char="○"/>
            </a:pPr>
            <a:r>
              <a:rPr lang="en-US" sz="2100">
                <a:solidFill>
                  <a:srgbClr val="4C2106"/>
                </a:solidFill>
              </a:rPr>
              <a:t>allocate those expenses to student travel account code - 7217</a:t>
            </a:r>
            <a:endParaRPr sz="2100">
              <a:solidFill>
                <a:srgbClr val="4C210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Payment Methods </a:t>
            </a:r>
            <a:endParaRPr sz="4000"/>
          </a:p>
        </p:txBody>
      </p:sp>
      <p:sp>
        <p:nvSpPr>
          <p:cNvPr id="392" name="Google Shape;392;p55"/>
          <p:cNvSpPr txBox="1">
            <a:spLocks noGrp="1"/>
          </p:cNvSpPr>
          <p:nvPr>
            <p:ph type="body" idx="1"/>
          </p:nvPr>
        </p:nvSpPr>
        <p:spPr>
          <a:xfrm>
            <a:off x="619696" y="1573875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Rowan’s Travel Agent,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Direct Travel</a:t>
            </a:r>
            <a:r>
              <a:rPr lang="en-US" sz="2000"/>
              <a:t> for airfare &amp; lodging — with an approved encumbrance #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University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Pcard </a:t>
            </a:r>
            <a:r>
              <a:rPr lang="en-US" sz="2000"/>
              <a:t>— with approved encumbrance # email as backup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Personal Credit Card 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ctrTitle"/>
          </p:nvPr>
        </p:nvSpPr>
        <p:spPr>
          <a:xfrm>
            <a:off x="2870200" y="1759912"/>
            <a:ext cx="9321900" cy="166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Day Travel </a:t>
            </a:r>
            <a:endParaRPr sz="4400"/>
          </a:p>
        </p:txBody>
      </p:sp>
      <p:sp>
        <p:nvSpPr>
          <p:cNvPr id="204" name="Google Shape;204;p29"/>
          <p:cNvSpPr txBox="1"/>
          <p:nvPr/>
        </p:nvSpPr>
        <p:spPr>
          <a:xfrm>
            <a:off x="2870200" y="3486425"/>
            <a:ext cx="84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Day travel does not require a pre-approved travel request — no encumbrance  # needed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6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Chat with Travel Sessions</a:t>
            </a:r>
            <a:endParaRPr sz="4000"/>
          </a:p>
        </p:txBody>
      </p:sp>
      <p:sp>
        <p:nvSpPr>
          <p:cNvPr id="399" name="Google Shape;399;p56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Source Sans Pro"/>
              <a:buChar char="•"/>
            </a:pPr>
            <a:r>
              <a:rPr lang="en-US" dirty="0">
                <a:highlight>
                  <a:srgbClr val="FFFFFF"/>
                </a:highlight>
              </a:rPr>
              <a:t>These sessions provide Rowan faculty and staff the opportunity to pop in at their convenience to chat with the travel team in an open </a:t>
            </a:r>
            <a:r>
              <a:rPr lang="en-US" dirty="0" err="1">
                <a:highlight>
                  <a:srgbClr val="FFFFFF"/>
                </a:highlight>
              </a:rPr>
              <a:t>WebEx</a:t>
            </a:r>
            <a:r>
              <a:rPr lang="en-US" dirty="0">
                <a:highlight>
                  <a:srgbClr val="FFFFFF"/>
                </a:highlight>
              </a:rPr>
              <a:t> session. An AP travel team member is available once a week from 9:30am-1pm and 2pm-3:30pm to discuss any travel questions, comments, or concerns. </a:t>
            </a:r>
            <a:endParaRPr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Visit AP’s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News and Updates</a:t>
            </a:r>
            <a:r>
              <a:rPr lang="en-US" dirty="0"/>
              <a:t> webpage to see upcoming dates listed in the Daily Mailers 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>
            <a:spLocks noGrp="1"/>
          </p:cNvSpPr>
          <p:nvPr>
            <p:ph type="title"/>
          </p:nvPr>
        </p:nvSpPr>
        <p:spPr>
          <a:xfrm>
            <a:off x="670895" y="11171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Contact Information</a:t>
            </a:r>
            <a:r>
              <a:rPr lang="en-US"/>
              <a:t> </a:t>
            </a:r>
            <a:endParaRPr/>
          </a:p>
        </p:txBody>
      </p:sp>
      <p:sp>
        <p:nvSpPr>
          <p:cNvPr id="406" name="Google Shape;406;p57"/>
          <p:cNvSpPr txBox="1">
            <a:spLocks noGrp="1"/>
          </p:cNvSpPr>
          <p:nvPr>
            <p:ph type="body" idx="1"/>
          </p:nvPr>
        </p:nvSpPr>
        <p:spPr>
          <a:xfrm>
            <a:off x="481975" y="1609650"/>
            <a:ext cx="11022300" cy="59898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</a:t>
            </a:r>
            <a:r>
              <a:rPr lang="en-US" b="1"/>
              <a:t>Accounts Payable</a:t>
            </a:r>
            <a:r>
              <a:rPr lang="en-US"/>
              <a:t> Related Questions: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Accounts Payable Webpage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solidFill>
                  <a:srgbClr val="441809"/>
                </a:solidFill>
              </a:rPr>
              <a:t>For more information specifically related to </a:t>
            </a:r>
            <a:r>
              <a:rPr lang="en-US" b="1">
                <a:solidFill>
                  <a:srgbClr val="441809"/>
                </a:solidFill>
              </a:rPr>
              <a:t>Student Travel</a:t>
            </a:r>
            <a:r>
              <a:rPr lang="en-US">
                <a:solidFill>
                  <a:srgbClr val="441809"/>
                </a:solidFill>
              </a:rPr>
              <a:t>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Student Travel </a:t>
            </a:r>
            <a:r>
              <a:rPr lang="en-US">
                <a:solidFill>
                  <a:srgbClr val="441809"/>
                </a:solidFill>
              </a:rPr>
              <a:t> </a:t>
            </a:r>
            <a:endParaRPr>
              <a:solidFill>
                <a:srgbClr val="44180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800"/>
              <a:buChar char="●"/>
            </a:pPr>
            <a:r>
              <a:rPr lang="en-US">
                <a:solidFill>
                  <a:srgbClr val="441809"/>
                </a:solidFill>
              </a:rPr>
              <a:t>Email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AskTravel@rowan.edu</a:t>
            </a:r>
            <a:r>
              <a:rPr lang="en-US">
                <a:solidFill>
                  <a:srgbClr val="441809"/>
                </a:solidFill>
              </a:rPr>
              <a:t> </a:t>
            </a:r>
            <a:endParaRPr>
              <a:solidFill>
                <a:srgbClr val="44180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 learn more information about applying for and/or utilizing a </a:t>
            </a:r>
            <a:r>
              <a:rPr lang="en-US" b="1"/>
              <a:t>Pcard</a:t>
            </a:r>
            <a:r>
              <a:rPr lang="en-US"/>
              <a:t>: visit Procurement’s webpage-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Purchasing Cards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Export Control</a:t>
            </a:r>
            <a:r>
              <a:rPr lang="en-US"/>
              <a:t>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8"/>
              </a:rPr>
              <a:t>Study Abroad</a:t>
            </a: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8"/>
          <p:cNvSpPr txBox="1">
            <a:spLocks noGrp="1"/>
          </p:cNvSpPr>
          <p:nvPr>
            <p:ph type="body" idx="1"/>
          </p:nvPr>
        </p:nvSpPr>
        <p:spPr>
          <a:xfrm>
            <a:off x="607600" y="760975"/>
            <a:ext cx="10762200" cy="4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441809"/>
              </a:solidFill>
            </a:endParaRPr>
          </a:p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441809"/>
              </a:solidFill>
            </a:endParaRPr>
          </a:p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441809"/>
              </a:solidFill>
            </a:endParaRPr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441809"/>
                </a:solidFill>
              </a:rPr>
              <a:t>                    Questions?</a:t>
            </a:r>
            <a:endParaRPr sz="6000" b="1">
              <a:solidFill>
                <a:srgbClr val="441809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793524" y="160250"/>
            <a:ext cx="2620200" cy="69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Day Travel Expense Form</a:t>
            </a:r>
            <a:endParaRPr/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877" y="121450"/>
            <a:ext cx="5292772" cy="64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/>
        </p:nvSpPr>
        <p:spPr>
          <a:xfrm>
            <a:off x="727675" y="2153100"/>
            <a:ext cx="20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30"/>
          <p:cNvSpPr/>
          <p:nvPr/>
        </p:nvSpPr>
        <p:spPr>
          <a:xfrm rot="-674276">
            <a:off x="307274" y="1737873"/>
            <a:ext cx="3137253" cy="346208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Note:</a:t>
            </a:r>
            <a:r>
              <a:rPr lang="en-US"/>
              <a:t> If you do not have a Banner ID, please go through the </a:t>
            </a:r>
            <a:r>
              <a:rPr lang="en-US" i="1" u="sng">
                <a:solidFill>
                  <a:srgbClr val="1155CC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Vendor Portal</a:t>
            </a:r>
            <a:r>
              <a:rPr lang="en-US"/>
              <a:t> to set up the individual to receive a payment from Accounts Payable.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urce Sans Pro"/>
              <a:buNone/>
            </a:pPr>
            <a:r>
              <a:rPr lang="en-US" sz="4000" dirty="0"/>
              <a:t>Day Expense Form </a:t>
            </a:r>
            <a:endParaRPr dirty="0"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680325" y="1292100"/>
            <a:ext cx="11511600" cy="4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>
                <a:solidFill>
                  <a:srgbClr val="4C2106"/>
                </a:solidFill>
              </a:rPr>
              <a:t>To be submitted within </a:t>
            </a:r>
            <a:r>
              <a:rPr lang="en-US" sz="2500" b="1" dirty="0">
                <a:solidFill>
                  <a:srgbClr val="4C2106"/>
                </a:solidFill>
              </a:rPr>
              <a:t>45 days </a:t>
            </a:r>
            <a:r>
              <a:rPr lang="en-US" sz="2500" dirty="0">
                <a:solidFill>
                  <a:srgbClr val="4C2106"/>
                </a:solidFill>
              </a:rPr>
              <a:t>after the monthly travel has occurred, if reimbursement is required </a:t>
            </a:r>
            <a:endParaRPr sz="2500" dirty="0">
              <a:solidFill>
                <a:srgbClr val="4C2106"/>
              </a:solidFill>
            </a:endParaRPr>
          </a:p>
          <a:p>
            <a:pPr marL="914400" lvl="1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500"/>
              <a:buChar char="○"/>
            </a:pPr>
            <a:r>
              <a:rPr lang="en-US" sz="2500" dirty="0">
                <a:solidFill>
                  <a:srgbClr val="4C2106"/>
                </a:solidFill>
              </a:rPr>
              <a:t>Approvals Needed </a:t>
            </a:r>
            <a:endParaRPr sz="2500" dirty="0">
              <a:solidFill>
                <a:srgbClr val="4C2106"/>
              </a:solidFill>
            </a:endParaRPr>
          </a:p>
          <a:p>
            <a:pPr marL="1371600" lvl="2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500"/>
              <a:buChar char="■"/>
            </a:pPr>
            <a:r>
              <a:rPr lang="en-US" sz="2500" dirty="0">
                <a:solidFill>
                  <a:srgbClr val="4C2106"/>
                </a:solidFill>
              </a:rPr>
              <a:t>Department Head/Dean </a:t>
            </a:r>
            <a:endParaRPr sz="2500" dirty="0">
              <a:solidFill>
                <a:srgbClr val="4C2106"/>
              </a:solidFill>
            </a:endParaRPr>
          </a:p>
          <a:p>
            <a:pPr marL="1371600" lvl="2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500"/>
              <a:buChar char="■"/>
            </a:pPr>
            <a:r>
              <a:rPr lang="en-US" sz="2500" dirty="0">
                <a:solidFill>
                  <a:srgbClr val="4C2106"/>
                </a:solidFill>
              </a:rPr>
              <a:t>Grants, if applicable </a:t>
            </a:r>
            <a:endParaRPr sz="2500" dirty="0">
              <a:solidFill>
                <a:srgbClr val="4C2106"/>
              </a:solidFill>
            </a:endParaRPr>
          </a:p>
          <a:p>
            <a:pPr marL="1371600" lvl="2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500"/>
              <a:buChar char="■"/>
            </a:pPr>
            <a:r>
              <a:rPr lang="en-US" sz="2500" dirty="0">
                <a:solidFill>
                  <a:srgbClr val="4C2106"/>
                </a:solidFill>
              </a:rPr>
              <a:t>Accounts Payable </a:t>
            </a:r>
            <a:endParaRPr sz="2500" dirty="0">
              <a:solidFill>
                <a:srgbClr val="4C210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 dirty="0"/>
            </a:br>
            <a:endParaRPr sz="2500" dirty="0"/>
          </a:p>
        </p:txBody>
      </p:sp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Accounts Payable </a:t>
            </a:r>
            <a:endParaRPr sz="4000"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680321" y="1591200"/>
            <a:ext cx="11394000" cy="4896000"/>
          </a:xfrm>
          <a:prstGeom prst="rect">
            <a:avLst/>
          </a:prstGeom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Mileage- include a copy of Google map showing the mileage calculation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Utilize the physical street address </a:t>
            </a:r>
            <a:endParaRPr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ex. 2000 Clements Bridge Rd Deptford, NJ instead of Deptford, NJ 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Mileage is reimbursed in lieu of fuel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Uber &amp; Lyft - include the destination address (ex. to conference or event site)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Receipt/Order Confirmation showing what was purchased (ex.  registration, parking, tolls) &amp; the amount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Proof of payment = credit card statement or copy of the credit card that matches the last 4 digits shown on the receipt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Meals are not permitted with day travel, unless specified by the Grant funding the expense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ctrTitle"/>
          </p:nvPr>
        </p:nvSpPr>
        <p:spPr>
          <a:xfrm>
            <a:off x="2870200" y="1759912"/>
            <a:ext cx="9321900" cy="166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Overnight Travel </a:t>
            </a:r>
            <a:endParaRPr sz="4400" dirty="0"/>
          </a:p>
        </p:txBody>
      </p:sp>
      <p:sp>
        <p:nvSpPr>
          <p:cNvPr id="233" name="Google Shape;233;p33"/>
          <p:cNvSpPr txBox="1"/>
          <p:nvPr/>
        </p:nvSpPr>
        <p:spPr>
          <a:xfrm>
            <a:off x="2870200" y="3486425"/>
            <a:ext cx="84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All overnight travel requires a pre-approved travel request – encumbrance # needed 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720700" y="295000"/>
            <a:ext cx="2574900" cy="75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Domestic Travel Request Form</a:t>
            </a: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675" y="121450"/>
            <a:ext cx="5327200" cy="6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680320" y="121462"/>
            <a:ext cx="113940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ource Sans Pro"/>
              <a:buNone/>
            </a:pPr>
            <a:r>
              <a:rPr lang="en-US" sz="4000"/>
              <a:t>Domestic Travel Request 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680325" y="1292100"/>
            <a:ext cx="11511600" cy="5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solidFill>
                  <a:srgbClr val="441809"/>
                </a:solidFill>
              </a:rPr>
              <a:t>To be </a:t>
            </a:r>
            <a:r>
              <a:rPr lang="en-US" sz="2100" u="sng" dirty="0">
                <a:solidFill>
                  <a:srgbClr val="441809"/>
                </a:solidFill>
              </a:rPr>
              <a:t>submitted &amp; approved</a:t>
            </a:r>
            <a:r>
              <a:rPr lang="en-US" sz="2100" dirty="0">
                <a:solidFill>
                  <a:srgbClr val="441809"/>
                </a:solidFill>
              </a:rPr>
              <a:t> prior to the departure date</a:t>
            </a:r>
            <a:endParaRPr sz="2100" dirty="0">
              <a:solidFill>
                <a:srgbClr val="441809"/>
              </a:solidFill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>
                <a:solidFill>
                  <a:srgbClr val="441809"/>
                </a:solidFill>
              </a:rPr>
              <a:t>Approvals needed</a:t>
            </a:r>
            <a:endParaRPr sz="2100" dirty="0">
              <a:solidFill>
                <a:srgbClr val="441809"/>
              </a:solidFill>
            </a:endParaRPr>
          </a:p>
          <a:p>
            <a:pPr marL="1371600" lvl="2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441809"/>
                </a:solidFill>
              </a:rPr>
              <a:t>Department Head</a:t>
            </a:r>
            <a:endParaRPr sz="2100" dirty="0">
              <a:solidFill>
                <a:srgbClr val="441809"/>
              </a:solidFill>
            </a:endParaRPr>
          </a:p>
          <a:p>
            <a:pPr marL="1371600" lvl="2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441809"/>
                </a:solidFill>
              </a:rPr>
              <a:t>Division Head</a:t>
            </a:r>
            <a:endParaRPr sz="2100" dirty="0">
              <a:solidFill>
                <a:srgbClr val="441809"/>
              </a:solidFill>
            </a:endParaRPr>
          </a:p>
          <a:p>
            <a:pPr marL="1371600" lvl="2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4C2106"/>
                </a:solidFill>
              </a:rPr>
              <a:t>Ethics Liaison Officer </a:t>
            </a:r>
            <a:endParaRPr sz="2100" dirty="0">
              <a:solidFill>
                <a:srgbClr val="4C2106"/>
              </a:solidFill>
            </a:endParaRPr>
          </a:p>
          <a:p>
            <a:pPr marL="1371600" lvl="2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4C2106"/>
                </a:solidFill>
              </a:rPr>
              <a:t>Grants, if applicable </a:t>
            </a:r>
            <a:endParaRPr sz="2100" dirty="0">
              <a:solidFill>
                <a:srgbClr val="4C2106"/>
              </a:solidFill>
            </a:endParaRPr>
          </a:p>
          <a:p>
            <a:pPr marL="1371600" lvl="2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4C2106"/>
                </a:solidFill>
              </a:rPr>
              <a:t>Accounts Payable</a:t>
            </a:r>
            <a:endParaRPr sz="2100" dirty="0">
              <a:solidFill>
                <a:srgbClr val="4C2106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2100"/>
              <a:buChar char="●"/>
            </a:pPr>
            <a:r>
              <a:rPr lang="en-US" sz="2100" dirty="0">
                <a:solidFill>
                  <a:srgbClr val="4C2106"/>
                </a:solidFill>
              </a:rPr>
              <a:t>Include all travel expenses, but list expenses that will be charged to a </a:t>
            </a:r>
            <a:r>
              <a:rPr lang="en-US" sz="2100" dirty="0" err="1">
                <a:solidFill>
                  <a:srgbClr val="4C2106"/>
                </a:solidFill>
              </a:rPr>
              <a:t>Pcard</a:t>
            </a:r>
            <a:r>
              <a:rPr lang="en-US" sz="2100" dirty="0">
                <a:solidFill>
                  <a:srgbClr val="4C2106"/>
                </a:solidFill>
              </a:rPr>
              <a:t> or paid via PO as $0 so that those amounts are not included in the encumbrance  </a:t>
            </a:r>
            <a:endParaRPr sz="2100" dirty="0">
              <a:solidFill>
                <a:srgbClr val="4C2106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 dirty="0">
                <a:solidFill>
                  <a:srgbClr val="4C2106"/>
                </a:solidFill>
              </a:rPr>
            </a:br>
            <a:endParaRPr sz="2100" dirty="0">
              <a:solidFill>
                <a:srgbClr val="4C210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500" dirty="0"/>
            </a:br>
            <a:endParaRPr sz="2500" dirty="0"/>
          </a:p>
        </p:txBody>
      </p:sp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wan Theme">
  <a:themeElements>
    <a:clrScheme name="Rowan Color Theme 3">
      <a:dk1>
        <a:srgbClr val="59280F"/>
      </a:dk1>
      <a:lt1>
        <a:srgbClr val="F1F2E3"/>
      </a:lt1>
      <a:dk2>
        <a:srgbClr val="59280F"/>
      </a:dk2>
      <a:lt2>
        <a:srgbClr val="F2E6C4"/>
      </a:lt2>
      <a:accent1>
        <a:srgbClr val="FFBF21"/>
      </a:accent1>
      <a:accent2>
        <a:srgbClr val="D4971F"/>
      </a:accent2>
      <a:accent3>
        <a:srgbClr val="DE7C0F"/>
      </a:accent3>
      <a:accent4>
        <a:srgbClr val="D2CCB3"/>
      </a:accent4>
      <a:accent5>
        <a:srgbClr val="88431E"/>
      </a:accent5>
      <a:accent6>
        <a:srgbClr val="AD7C59"/>
      </a:accent6>
      <a:hlink>
        <a:srgbClr val="0044C9"/>
      </a:hlink>
      <a:folHlink>
        <a:srgbClr val="0000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1533</Words>
  <Application>Microsoft Office PowerPoint</Application>
  <PresentationFormat>Widescreen</PresentationFormat>
  <Paragraphs>213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Source Sans Pro</vt:lpstr>
      <vt:lpstr>Source Sans Pro SemiBold</vt:lpstr>
      <vt:lpstr>Trebuchet MS</vt:lpstr>
      <vt:lpstr>Calibri</vt:lpstr>
      <vt:lpstr>Tahoma</vt:lpstr>
      <vt:lpstr>Arial</vt:lpstr>
      <vt:lpstr>Times New Roman</vt:lpstr>
      <vt:lpstr>Office Theme</vt:lpstr>
      <vt:lpstr>Rowan Theme</vt:lpstr>
      <vt:lpstr>Student Travel Process</vt:lpstr>
      <vt:lpstr>Agenda</vt:lpstr>
      <vt:lpstr>Day Travel </vt:lpstr>
      <vt:lpstr>Day Travel Expense Form</vt:lpstr>
      <vt:lpstr>Day Expense Form </vt:lpstr>
      <vt:lpstr>Accounts Payable </vt:lpstr>
      <vt:lpstr>Overnight Travel </vt:lpstr>
      <vt:lpstr>Domestic Travel Request Form</vt:lpstr>
      <vt:lpstr>Domestic Travel Request </vt:lpstr>
      <vt:lpstr>Ethics Liaison Officer </vt:lpstr>
      <vt:lpstr>Grants, if applicable </vt:lpstr>
      <vt:lpstr>Accounts Payable </vt:lpstr>
      <vt:lpstr>International Travel Request Form </vt:lpstr>
      <vt:lpstr>International Travel Request </vt:lpstr>
      <vt:lpstr>Study Abroad Office </vt:lpstr>
      <vt:lpstr>Export Control </vt:lpstr>
      <vt:lpstr>Ethics Liaison Officer </vt:lpstr>
      <vt:lpstr>Grants, if applicable </vt:lpstr>
      <vt:lpstr>Accounts Payable </vt:lpstr>
      <vt:lpstr>Travel Expense </vt:lpstr>
      <vt:lpstr>Travel Expense Form</vt:lpstr>
      <vt:lpstr>Travel Expense  </vt:lpstr>
      <vt:lpstr>Grants, if applicable </vt:lpstr>
      <vt:lpstr>Accounts Payable </vt:lpstr>
      <vt:lpstr>Proof of Payment Example</vt:lpstr>
      <vt:lpstr>Proof of Payment Example </vt:lpstr>
      <vt:lpstr>Expense Report Tips</vt:lpstr>
      <vt:lpstr>When Students are Traveling with Employees</vt:lpstr>
      <vt:lpstr>Payment Methods </vt:lpstr>
      <vt:lpstr>Chat with Travel Sessions</vt:lpstr>
      <vt:lpstr>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Travel Process</dc:title>
  <dc:creator>Peoples, Joselyn Marie</dc:creator>
  <cp:lastModifiedBy>Salvatore, Miranda Snyder</cp:lastModifiedBy>
  <cp:revision>6</cp:revision>
  <dcterms:modified xsi:type="dcterms:W3CDTF">2026-01-29T14:38:57Z</dcterms:modified>
</cp:coreProperties>
</file>