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hI0j1TQAyRiJSKFFi+aU/2dOhM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83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" name="Google Shape;9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0" name="Google Shape;10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8" name="Google Shape;158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8" name="Google Shape;16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7" name="Google Shape;177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9" name="Google Shape;18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7" name="Google Shape;10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3" name="Google Shape;11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0" name="Google Shape;12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2" name="Google Shape;13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9" name="Google Shape;13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3e4c6fb1db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3e4c6fb1db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1" name="Google Shape;1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5"/>
          <p:cNvSpPr/>
          <p:nvPr/>
        </p:nvSpPr>
        <p:spPr>
          <a:xfrm>
            <a:off x="0" y="1319934"/>
            <a:ext cx="2082600" cy="1251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15"/>
          <p:cNvSpPr txBox="1">
            <a:spLocks noGrp="1"/>
          </p:cNvSpPr>
          <p:nvPr>
            <p:ph type="ctrTitle"/>
          </p:nvPr>
        </p:nvSpPr>
        <p:spPr>
          <a:xfrm>
            <a:off x="2152650" y="1319934"/>
            <a:ext cx="6991500" cy="1251900"/>
          </a:xfrm>
          <a:prstGeom prst="rect">
            <a:avLst/>
          </a:prstGeom>
          <a:solidFill>
            <a:srgbClr val="FFBF2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Arial"/>
              <a:buNone/>
              <a:defRPr sz="3600" b="0">
                <a:solidFill>
                  <a:srgbClr val="FFFF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subTitle" idx="1"/>
          </p:nvPr>
        </p:nvSpPr>
        <p:spPr>
          <a:xfrm>
            <a:off x="2152650" y="2571751"/>
            <a:ext cx="6848700" cy="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2875" tIns="685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pic>
        <p:nvPicPr>
          <p:cNvPr id="14" name="Google Shape;1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319934"/>
            <a:ext cx="2082634" cy="124524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15"/>
          <p:cNvSpPr txBox="1">
            <a:spLocks noGrp="1"/>
          </p:cNvSpPr>
          <p:nvPr>
            <p:ph type="body" idx="2"/>
          </p:nvPr>
        </p:nvSpPr>
        <p:spPr>
          <a:xfrm>
            <a:off x="2152650" y="3749965"/>
            <a:ext cx="38244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>
                <a:solidFill>
                  <a:schemeClr val="dk1"/>
                </a:solidFill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hree Columns">
  <p:cSld name="Content Three 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4"/>
          <p:cNvSpPr txBox="1">
            <a:spLocks noGrp="1"/>
          </p:cNvSpPr>
          <p:nvPr>
            <p:ph type="title"/>
          </p:nvPr>
        </p:nvSpPr>
        <p:spPr>
          <a:xfrm>
            <a:off x="510240" y="91097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4"/>
          <p:cNvSpPr txBox="1">
            <a:spLocks noGrp="1"/>
          </p:cNvSpPr>
          <p:nvPr>
            <p:ph type="body" idx="1"/>
          </p:nvPr>
        </p:nvSpPr>
        <p:spPr>
          <a:xfrm>
            <a:off x="495709" y="1193401"/>
            <a:ext cx="27432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2" name="Google Shape;72;p24"/>
          <p:cNvSpPr txBox="1">
            <a:spLocks noGrp="1"/>
          </p:cNvSpPr>
          <p:nvPr>
            <p:ph type="body" idx="2"/>
          </p:nvPr>
        </p:nvSpPr>
        <p:spPr>
          <a:xfrm>
            <a:off x="510241" y="1539001"/>
            <a:ext cx="2728500" cy="3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73" name="Google Shape;73;p24"/>
          <p:cNvSpPr txBox="1">
            <a:spLocks noGrp="1"/>
          </p:cNvSpPr>
          <p:nvPr>
            <p:ph type="body" idx="3"/>
          </p:nvPr>
        </p:nvSpPr>
        <p:spPr>
          <a:xfrm>
            <a:off x="3335574" y="1193400"/>
            <a:ext cx="27432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4"/>
          </p:nvPr>
        </p:nvSpPr>
        <p:spPr>
          <a:xfrm>
            <a:off x="3335574" y="1539001"/>
            <a:ext cx="2743200" cy="3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body" idx="5"/>
          </p:nvPr>
        </p:nvSpPr>
        <p:spPr>
          <a:xfrm>
            <a:off x="6175440" y="1193400"/>
            <a:ext cx="28119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 i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body" idx="6"/>
          </p:nvPr>
        </p:nvSpPr>
        <p:spPr>
          <a:xfrm>
            <a:off x="6175440" y="1539001"/>
            <a:ext cx="2811900" cy="3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8278387" y="4865388"/>
            <a:ext cx="865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0572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8" name="Google Shape;78;p24"/>
          <p:cNvSpPr/>
          <p:nvPr/>
        </p:nvSpPr>
        <p:spPr>
          <a:xfrm>
            <a:off x="161053" y="0"/>
            <a:ext cx="349200" cy="90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79" name="Google Shape;79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383" y="588588"/>
            <a:ext cx="274526" cy="278111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24"/>
          <p:cNvSpPr txBox="1">
            <a:spLocks noGrp="1"/>
          </p:cNvSpPr>
          <p:nvPr>
            <p:ph type="ftr" idx="11"/>
          </p:nvPr>
        </p:nvSpPr>
        <p:spPr>
          <a:xfrm>
            <a:off x="510240" y="4865388"/>
            <a:ext cx="776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hree Images">
  <p:cSld name="Content Three Image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>
            <a:off x="510242" y="84152"/>
            <a:ext cx="85347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>
            <a:spLocks noGrp="1"/>
          </p:cNvSpPr>
          <p:nvPr>
            <p:ph type="pic" idx="2"/>
          </p:nvPr>
        </p:nvSpPr>
        <p:spPr>
          <a:xfrm>
            <a:off x="510239" y="1170763"/>
            <a:ext cx="2744700" cy="27444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84" name="Google Shape;84;p25"/>
          <p:cNvSpPr txBox="1">
            <a:spLocks noGrp="1"/>
          </p:cNvSpPr>
          <p:nvPr>
            <p:ph type="body" idx="1"/>
          </p:nvPr>
        </p:nvSpPr>
        <p:spPr>
          <a:xfrm>
            <a:off x="510239" y="3914999"/>
            <a:ext cx="27432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85" name="Google Shape;85;p25"/>
          <p:cNvSpPr>
            <a:spLocks noGrp="1"/>
          </p:cNvSpPr>
          <p:nvPr>
            <p:ph type="pic" idx="3"/>
          </p:nvPr>
        </p:nvSpPr>
        <p:spPr>
          <a:xfrm>
            <a:off x="3406021" y="1173794"/>
            <a:ext cx="2743200" cy="27411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86" name="Google Shape;86;p25"/>
          <p:cNvSpPr txBox="1">
            <a:spLocks noGrp="1"/>
          </p:cNvSpPr>
          <p:nvPr>
            <p:ph type="body" idx="4"/>
          </p:nvPr>
        </p:nvSpPr>
        <p:spPr>
          <a:xfrm>
            <a:off x="3406021" y="3914999"/>
            <a:ext cx="2743200" cy="9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87" name="Google Shape;87;p25"/>
          <p:cNvSpPr>
            <a:spLocks noGrp="1"/>
          </p:cNvSpPr>
          <p:nvPr>
            <p:ph type="pic" idx="5"/>
          </p:nvPr>
        </p:nvSpPr>
        <p:spPr>
          <a:xfrm>
            <a:off x="6301800" y="1176140"/>
            <a:ext cx="2743200" cy="2739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</p:sp>
      <p:sp>
        <p:nvSpPr>
          <p:cNvPr id="88" name="Google Shape;88;p25"/>
          <p:cNvSpPr txBox="1">
            <a:spLocks noGrp="1"/>
          </p:cNvSpPr>
          <p:nvPr>
            <p:ph type="body" idx="6"/>
          </p:nvPr>
        </p:nvSpPr>
        <p:spPr>
          <a:xfrm>
            <a:off x="6301800" y="3914999"/>
            <a:ext cx="2743200" cy="9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700"/>
              <a:buNone/>
              <a:defRPr sz="700"/>
            </a:lvl9pPr>
          </a:lstStyle>
          <a:p>
            <a:endParaRPr/>
          </a:p>
        </p:txBody>
      </p:sp>
      <p:sp>
        <p:nvSpPr>
          <p:cNvPr id="89" name="Google Shape;89;p25"/>
          <p:cNvSpPr txBox="1">
            <a:spLocks noGrp="1"/>
          </p:cNvSpPr>
          <p:nvPr>
            <p:ph type="sldNum" idx="12"/>
          </p:nvPr>
        </p:nvSpPr>
        <p:spPr>
          <a:xfrm>
            <a:off x="8278387" y="4865388"/>
            <a:ext cx="865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0572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0" name="Google Shape;90;p25"/>
          <p:cNvSpPr/>
          <p:nvPr/>
        </p:nvSpPr>
        <p:spPr>
          <a:xfrm>
            <a:off x="161053" y="0"/>
            <a:ext cx="349200" cy="90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91" name="Google Shape;91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383" y="588588"/>
            <a:ext cx="274526" cy="27811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5"/>
          <p:cNvSpPr txBox="1">
            <a:spLocks noGrp="1"/>
          </p:cNvSpPr>
          <p:nvPr>
            <p:ph type="ftr" idx="11"/>
          </p:nvPr>
        </p:nvSpPr>
        <p:spPr>
          <a:xfrm>
            <a:off x="510240" y="4865388"/>
            <a:ext cx="776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22500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26"/>
          <p:cNvSpPr txBox="1">
            <a:spLocks noGrp="1"/>
          </p:cNvSpPr>
          <p:nvPr>
            <p:ph type="ftr" idx="11"/>
          </p:nvPr>
        </p:nvSpPr>
        <p:spPr>
          <a:xfrm>
            <a:off x="510240" y="4869655"/>
            <a:ext cx="7924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6"/>
          <p:cNvSpPr txBox="1">
            <a:spLocks noGrp="1"/>
          </p:cNvSpPr>
          <p:nvPr>
            <p:ph type="sldNum" idx="12"/>
          </p:nvPr>
        </p:nvSpPr>
        <p:spPr>
          <a:xfrm>
            <a:off x="8434800" y="4869655"/>
            <a:ext cx="709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0572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Title Only">
  <p:cSld name="1_Content Title Onl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>
            <a:spLocks noGrp="1"/>
          </p:cNvSpPr>
          <p:nvPr>
            <p:ph type="title"/>
          </p:nvPr>
        </p:nvSpPr>
        <p:spPr>
          <a:xfrm>
            <a:off x="510240" y="91097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6"/>
          <p:cNvSpPr txBox="1">
            <a:spLocks noGrp="1"/>
          </p:cNvSpPr>
          <p:nvPr>
            <p:ph type="sldNum" idx="12"/>
          </p:nvPr>
        </p:nvSpPr>
        <p:spPr>
          <a:xfrm>
            <a:off x="8278387" y="4865389"/>
            <a:ext cx="865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0572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6"/>
          <p:cNvSpPr/>
          <p:nvPr/>
        </p:nvSpPr>
        <p:spPr>
          <a:xfrm>
            <a:off x="161053" y="0"/>
            <a:ext cx="349200" cy="90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20" name="Google Shape;20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383" y="588588"/>
            <a:ext cx="274526" cy="278111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16"/>
          <p:cNvSpPr txBox="1">
            <a:spLocks noGrp="1"/>
          </p:cNvSpPr>
          <p:nvPr>
            <p:ph type="ftr" idx="11"/>
          </p:nvPr>
        </p:nvSpPr>
        <p:spPr>
          <a:xfrm>
            <a:off x="510240" y="4865387"/>
            <a:ext cx="77682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510241" y="1193400"/>
            <a:ext cx="85455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End Page">
  <p:cSld name="1_Content End Pag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wo Column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8"/>
          <p:cNvSpPr txBox="1">
            <a:spLocks noGrp="1"/>
          </p:cNvSpPr>
          <p:nvPr>
            <p:ph type="title"/>
          </p:nvPr>
        </p:nvSpPr>
        <p:spPr>
          <a:xfrm>
            <a:off x="510240" y="91097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8"/>
          <p:cNvSpPr txBox="1">
            <a:spLocks noGrp="1"/>
          </p:cNvSpPr>
          <p:nvPr>
            <p:ph type="body" idx="1"/>
          </p:nvPr>
        </p:nvSpPr>
        <p:spPr>
          <a:xfrm>
            <a:off x="510240" y="1193400"/>
            <a:ext cx="41835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8"/>
          <p:cNvSpPr txBox="1">
            <a:spLocks noGrp="1"/>
          </p:cNvSpPr>
          <p:nvPr>
            <p:ph type="body" idx="2"/>
          </p:nvPr>
        </p:nvSpPr>
        <p:spPr>
          <a:xfrm>
            <a:off x="4872420" y="1193400"/>
            <a:ext cx="41835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8"/>
          <p:cNvSpPr txBox="1">
            <a:spLocks noGrp="1"/>
          </p:cNvSpPr>
          <p:nvPr>
            <p:ph type="sldNum" idx="12"/>
          </p:nvPr>
        </p:nvSpPr>
        <p:spPr>
          <a:xfrm>
            <a:off x="8278387" y="4865388"/>
            <a:ext cx="865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0572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9" name="Google Shape;29;p18"/>
          <p:cNvSpPr/>
          <p:nvPr/>
        </p:nvSpPr>
        <p:spPr>
          <a:xfrm>
            <a:off x="161053" y="0"/>
            <a:ext cx="349200" cy="90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" name="Google Shape;30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383" y="588588"/>
            <a:ext cx="274526" cy="27811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18"/>
          <p:cNvSpPr txBox="1">
            <a:spLocks noGrp="1"/>
          </p:cNvSpPr>
          <p:nvPr>
            <p:ph type="ftr" idx="11"/>
          </p:nvPr>
        </p:nvSpPr>
        <p:spPr>
          <a:xfrm>
            <a:off x="510240" y="4865388"/>
            <a:ext cx="776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Comparison" type="twoTxTwoObj">
  <p:cSld name="TWO_OBJECTS_WITH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510239" y="91494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body" idx="1"/>
          </p:nvPr>
        </p:nvSpPr>
        <p:spPr>
          <a:xfrm>
            <a:off x="510240" y="1193401"/>
            <a:ext cx="41835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5" name="Google Shape;35;p19"/>
          <p:cNvSpPr txBox="1">
            <a:spLocks noGrp="1"/>
          </p:cNvSpPr>
          <p:nvPr>
            <p:ph type="body" idx="2"/>
          </p:nvPr>
        </p:nvSpPr>
        <p:spPr>
          <a:xfrm>
            <a:off x="510242" y="1539000"/>
            <a:ext cx="4183500" cy="3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9"/>
          <p:cNvSpPr txBox="1">
            <a:spLocks noGrp="1"/>
          </p:cNvSpPr>
          <p:nvPr>
            <p:ph type="body" idx="3"/>
          </p:nvPr>
        </p:nvSpPr>
        <p:spPr>
          <a:xfrm>
            <a:off x="4857213" y="1192606"/>
            <a:ext cx="4183500" cy="3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37" name="Google Shape;37;p19"/>
          <p:cNvSpPr txBox="1">
            <a:spLocks noGrp="1"/>
          </p:cNvSpPr>
          <p:nvPr>
            <p:ph type="body" idx="4"/>
          </p:nvPr>
        </p:nvSpPr>
        <p:spPr>
          <a:xfrm>
            <a:off x="4857213" y="1538205"/>
            <a:ext cx="4183500" cy="33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9"/>
          <p:cNvSpPr txBox="1">
            <a:spLocks noGrp="1"/>
          </p:cNvSpPr>
          <p:nvPr>
            <p:ph type="sldNum" idx="12"/>
          </p:nvPr>
        </p:nvSpPr>
        <p:spPr>
          <a:xfrm>
            <a:off x="8278387" y="4865388"/>
            <a:ext cx="865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0572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" name="Google Shape;39;p19"/>
          <p:cNvSpPr/>
          <p:nvPr/>
        </p:nvSpPr>
        <p:spPr>
          <a:xfrm>
            <a:off x="161053" y="0"/>
            <a:ext cx="349200" cy="90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0" name="Google Shape;40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383" y="588588"/>
            <a:ext cx="274526" cy="278111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19"/>
          <p:cNvSpPr txBox="1">
            <a:spLocks noGrp="1"/>
          </p:cNvSpPr>
          <p:nvPr>
            <p:ph type="ftr" idx="11"/>
          </p:nvPr>
        </p:nvSpPr>
        <p:spPr>
          <a:xfrm>
            <a:off x="510240" y="4865388"/>
            <a:ext cx="77682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Title Only" type="titleOnly">
  <p:cSld name="TITLE_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 txBox="1">
            <a:spLocks noGrp="1"/>
          </p:cNvSpPr>
          <p:nvPr>
            <p:ph type="title"/>
          </p:nvPr>
        </p:nvSpPr>
        <p:spPr>
          <a:xfrm>
            <a:off x="510240" y="91097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0"/>
          <p:cNvSpPr txBox="1">
            <a:spLocks noGrp="1"/>
          </p:cNvSpPr>
          <p:nvPr>
            <p:ph type="sldNum" idx="12"/>
          </p:nvPr>
        </p:nvSpPr>
        <p:spPr>
          <a:xfrm>
            <a:off x="8278387" y="4865388"/>
            <a:ext cx="865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0572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5" name="Google Shape;45;p20"/>
          <p:cNvSpPr/>
          <p:nvPr/>
        </p:nvSpPr>
        <p:spPr>
          <a:xfrm>
            <a:off x="161053" y="0"/>
            <a:ext cx="349200" cy="90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6" name="Google Shape;46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383" y="588588"/>
            <a:ext cx="274526" cy="278111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20"/>
          <p:cNvSpPr txBox="1">
            <a:spLocks noGrp="1"/>
          </p:cNvSpPr>
          <p:nvPr>
            <p:ph type="ftr" idx="11"/>
          </p:nvPr>
        </p:nvSpPr>
        <p:spPr>
          <a:xfrm>
            <a:off x="510240" y="4865388"/>
            <a:ext cx="776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Blank">
  <p:cSld name="Content 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1"/>
          <p:cNvSpPr txBox="1">
            <a:spLocks noGrp="1"/>
          </p:cNvSpPr>
          <p:nvPr>
            <p:ph type="sldNum" idx="12"/>
          </p:nvPr>
        </p:nvSpPr>
        <p:spPr>
          <a:xfrm>
            <a:off x="8278387" y="4865388"/>
            <a:ext cx="865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0572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" name="Google Shape;50;p21"/>
          <p:cNvSpPr/>
          <p:nvPr/>
        </p:nvSpPr>
        <p:spPr>
          <a:xfrm>
            <a:off x="161053" y="0"/>
            <a:ext cx="349200" cy="90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1" name="Google Shape;51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383" y="588588"/>
            <a:ext cx="274526" cy="278111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21"/>
          <p:cNvSpPr txBox="1">
            <a:spLocks noGrp="1"/>
          </p:cNvSpPr>
          <p:nvPr>
            <p:ph type="ftr" idx="11"/>
          </p:nvPr>
        </p:nvSpPr>
        <p:spPr>
          <a:xfrm>
            <a:off x="510240" y="4865388"/>
            <a:ext cx="776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Callout">
  <p:cSld name="Content Call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2"/>
          <p:cNvSpPr txBox="1">
            <a:spLocks noGrp="1"/>
          </p:cNvSpPr>
          <p:nvPr>
            <p:ph type="title"/>
          </p:nvPr>
        </p:nvSpPr>
        <p:spPr>
          <a:xfrm>
            <a:off x="510242" y="91095"/>
            <a:ext cx="85347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2"/>
          <p:cNvSpPr txBox="1">
            <a:spLocks noGrp="1"/>
          </p:cNvSpPr>
          <p:nvPr>
            <p:ph type="body" idx="1"/>
          </p:nvPr>
        </p:nvSpPr>
        <p:spPr>
          <a:xfrm>
            <a:off x="510241" y="1185655"/>
            <a:ext cx="5791500" cy="367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sldNum" idx="12"/>
          </p:nvPr>
        </p:nvSpPr>
        <p:spPr>
          <a:xfrm>
            <a:off x="8278387" y="4865388"/>
            <a:ext cx="865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0572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" name="Google Shape;57;p22"/>
          <p:cNvSpPr/>
          <p:nvPr/>
        </p:nvSpPr>
        <p:spPr>
          <a:xfrm>
            <a:off x="161053" y="0"/>
            <a:ext cx="349200" cy="90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58" name="Google Shape;58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383" y="588588"/>
            <a:ext cx="274526" cy="278111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22"/>
          <p:cNvSpPr txBox="1">
            <a:spLocks noGrp="1"/>
          </p:cNvSpPr>
          <p:nvPr>
            <p:ph type="body" idx="2"/>
          </p:nvPr>
        </p:nvSpPr>
        <p:spPr>
          <a:xfrm>
            <a:off x="6301800" y="1185654"/>
            <a:ext cx="2842200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137150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ftr" idx="11"/>
          </p:nvPr>
        </p:nvSpPr>
        <p:spPr>
          <a:xfrm>
            <a:off x="510240" y="4865388"/>
            <a:ext cx="776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Callout with Imag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3"/>
          <p:cNvSpPr txBox="1">
            <a:spLocks noGrp="1"/>
          </p:cNvSpPr>
          <p:nvPr>
            <p:ph type="title"/>
          </p:nvPr>
        </p:nvSpPr>
        <p:spPr>
          <a:xfrm>
            <a:off x="510244" y="91097"/>
            <a:ext cx="85347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3"/>
          <p:cNvSpPr>
            <a:spLocks noGrp="1"/>
          </p:cNvSpPr>
          <p:nvPr>
            <p:ph type="pic" idx="2"/>
          </p:nvPr>
        </p:nvSpPr>
        <p:spPr>
          <a:xfrm>
            <a:off x="510240" y="1185654"/>
            <a:ext cx="5791500" cy="3679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3"/>
          <p:cNvSpPr txBox="1">
            <a:spLocks noGrp="1"/>
          </p:cNvSpPr>
          <p:nvPr>
            <p:ph type="body" idx="1"/>
          </p:nvPr>
        </p:nvSpPr>
        <p:spPr>
          <a:xfrm>
            <a:off x="6301798" y="1185654"/>
            <a:ext cx="2842200" cy="274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68575" rIns="137150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5" name="Google Shape;65;p23"/>
          <p:cNvSpPr txBox="1">
            <a:spLocks noGrp="1"/>
          </p:cNvSpPr>
          <p:nvPr>
            <p:ph type="sldNum" idx="12"/>
          </p:nvPr>
        </p:nvSpPr>
        <p:spPr>
          <a:xfrm>
            <a:off x="8278387" y="4865388"/>
            <a:ext cx="865500" cy="2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0572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23"/>
          <p:cNvSpPr/>
          <p:nvPr/>
        </p:nvSpPr>
        <p:spPr>
          <a:xfrm>
            <a:off x="161053" y="0"/>
            <a:ext cx="349200" cy="901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67" name="Google Shape;6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98383" y="588588"/>
            <a:ext cx="274526" cy="278111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23"/>
          <p:cNvSpPr txBox="1">
            <a:spLocks noGrp="1"/>
          </p:cNvSpPr>
          <p:nvPr>
            <p:ph type="ftr" idx="11"/>
          </p:nvPr>
        </p:nvSpPr>
        <p:spPr>
          <a:xfrm>
            <a:off x="510240" y="4865388"/>
            <a:ext cx="7768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4"/>
          <p:cNvSpPr txBox="1">
            <a:spLocks noGrp="1"/>
          </p:cNvSpPr>
          <p:nvPr>
            <p:ph type="sldNum" idx="12"/>
          </p:nvPr>
        </p:nvSpPr>
        <p:spPr>
          <a:xfrm>
            <a:off x="8434800" y="4869655"/>
            <a:ext cx="709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20572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4"/>
          <p:cNvSpPr txBox="1">
            <a:spLocks noGrp="1"/>
          </p:cNvSpPr>
          <p:nvPr>
            <p:ph type="title"/>
          </p:nvPr>
        </p:nvSpPr>
        <p:spPr>
          <a:xfrm>
            <a:off x="510240" y="91097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4"/>
          <p:cNvSpPr txBox="1">
            <a:spLocks noGrp="1"/>
          </p:cNvSpPr>
          <p:nvPr>
            <p:ph type="body" idx="1"/>
          </p:nvPr>
        </p:nvSpPr>
        <p:spPr>
          <a:xfrm>
            <a:off x="510241" y="1752654"/>
            <a:ext cx="7210500" cy="31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>
            <a:lvl1pPr marL="457200" marR="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984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Char char="•"/>
              <a:defRPr sz="11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" name="Google Shape;9;p14"/>
          <p:cNvSpPr txBox="1">
            <a:spLocks noGrp="1"/>
          </p:cNvSpPr>
          <p:nvPr>
            <p:ph type="ftr" idx="11"/>
          </p:nvPr>
        </p:nvSpPr>
        <p:spPr>
          <a:xfrm>
            <a:off x="510240" y="4869655"/>
            <a:ext cx="79245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wan.edu/accountspayable/invoice_payments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rowan.edu/accountspayable/invoice_payments/" TargetMode="External"/><Relationship Id="rId3" Type="http://schemas.openxmlformats.org/officeDocument/2006/relationships/hyperlink" Target="mailto:peoplesj@rowan.edu" TargetMode="External"/><Relationship Id="rId7" Type="http://schemas.openxmlformats.org/officeDocument/2006/relationships/hyperlink" Target="https://sites.rowan.edu/accountspayable/non_po_payments/non_po_processing_instructions.html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invoices@rowan.edu" TargetMode="External"/><Relationship Id="rId5" Type="http://schemas.openxmlformats.org/officeDocument/2006/relationships/hyperlink" Target="https://sites.rowan.edu/accountspayable/contact_us/" TargetMode="External"/><Relationship Id="rId4" Type="http://schemas.openxmlformats.org/officeDocument/2006/relationships/hyperlink" Target="mailto:buccis@rowan.edu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mailto:budget@rowan.edu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tes.rowan.edu/accountspayable/non_po_payments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"/>
          <p:cNvSpPr txBox="1">
            <a:spLocks noGrp="1"/>
          </p:cNvSpPr>
          <p:nvPr>
            <p:ph type="ctrTitle"/>
          </p:nvPr>
        </p:nvSpPr>
        <p:spPr>
          <a:xfrm>
            <a:off x="2152650" y="1319934"/>
            <a:ext cx="6991500" cy="1251900"/>
          </a:xfrm>
          <a:prstGeom prst="rect">
            <a:avLst/>
          </a:prstGeom>
          <a:solidFill>
            <a:srgbClr val="FFBF2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Fiscal Year-End Update for Electronic Non-POs – FY 26 </a:t>
            </a:r>
            <a:endParaRPr/>
          </a:p>
        </p:txBody>
      </p:sp>
      <p:sp>
        <p:nvSpPr>
          <p:cNvPr id="103" name="Google Shape;103;p1"/>
          <p:cNvSpPr txBox="1">
            <a:spLocks noGrp="1"/>
          </p:cNvSpPr>
          <p:nvPr>
            <p:ph type="body" idx="2"/>
          </p:nvPr>
        </p:nvSpPr>
        <p:spPr>
          <a:xfrm>
            <a:off x="2152650" y="3529238"/>
            <a:ext cx="6570900" cy="10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9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900">
              <a:solidFill>
                <a:srgbClr val="000000"/>
              </a:solidFill>
            </a:endParaRPr>
          </a:p>
          <a:p>
            <a:pPr marL="63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4" name="Google Shape;104;p1"/>
          <p:cNvSpPr txBox="1"/>
          <p:nvPr/>
        </p:nvSpPr>
        <p:spPr>
          <a:xfrm>
            <a:off x="2152650" y="2616600"/>
            <a:ext cx="68631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Accounts Payable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Wednesday, June </a:t>
            </a:r>
            <a:r>
              <a:rPr lang="en">
                <a:solidFill>
                  <a:schemeClr val="dk1"/>
                </a:solidFill>
              </a:rPr>
              <a:t>3rd</a:t>
            </a:r>
            <a:r>
              <a:rPr lang="en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9"/>
          <p:cNvSpPr txBox="1">
            <a:spLocks noGrp="1"/>
          </p:cNvSpPr>
          <p:nvPr>
            <p:ph type="title"/>
          </p:nvPr>
        </p:nvSpPr>
        <p:spPr>
          <a:xfrm>
            <a:off x="503734" y="-51760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/>
              <a:t>Proof of Payment Example</a:t>
            </a:r>
            <a:endParaRPr sz="3000"/>
          </a:p>
        </p:txBody>
      </p:sp>
      <p:sp>
        <p:nvSpPr>
          <p:cNvPr id="161" name="Google Shape;161;p9"/>
          <p:cNvSpPr txBox="1">
            <a:spLocks noGrp="1"/>
          </p:cNvSpPr>
          <p:nvPr>
            <p:ph type="body" idx="1"/>
          </p:nvPr>
        </p:nvSpPr>
        <p:spPr>
          <a:xfrm>
            <a:off x="278569" y="875794"/>
            <a:ext cx="270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Itemized Receipt with CC Info Listed </a:t>
            </a:r>
            <a:endParaRPr/>
          </a:p>
        </p:txBody>
      </p:sp>
      <p:pic>
        <p:nvPicPr>
          <p:cNvPr id="162" name="Google Shape;16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2187" y="1620044"/>
            <a:ext cx="1974263" cy="313624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3" name="Google Shape;163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25069" y="1620041"/>
            <a:ext cx="3638173" cy="227386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9"/>
          <p:cNvSpPr txBox="1">
            <a:spLocks noGrp="1"/>
          </p:cNvSpPr>
          <p:nvPr>
            <p:ph type="body" idx="1"/>
          </p:nvPr>
        </p:nvSpPr>
        <p:spPr>
          <a:xfrm>
            <a:off x="4010213" y="1029056"/>
            <a:ext cx="27015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Credit Card with matching 4 digits 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0"/>
          <p:cNvSpPr txBox="1">
            <a:spLocks noGrp="1"/>
          </p:cNvSpPr>
          <p:nvPr>
            <p:ph type="title"/>
          </p:nvPr>
        </p:nvSpPr>
        <p:spPr>
          <a:xfrm>
            <a:off x="516746" y="-77766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/>
              <a:t>Proof of Payment Example </a:t>
            </a:r>
            <a:endParaRPr sz="3000"/>
          </a:p>
        </p:txBody>
      </p:sp>
      <p:sp>
        <p:nvSpPr>
          <p:cNvPr id="171" name="Google Shape;171;p10"/>
          <p:cNvSpPr txBox="1">
            <a:spLocks noGrp="1"/>
          </p:cNvSpPr>
          <p:nvPr>
            <p:ph type="body" idx="1"/>
          </p:nvPr>
        </p:nvSpPr>
        <p:spPr>
          <a:xfrm>
            <a:off x="374739" y="901763"/>
            <a:ext cx="3099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r>
              <a:rPr lang="en"/>
              <a:t>Itemized Receipt without CC Info Listed </a:t>
            </a:r>
            <a:endParaRPr/>
          </a:p>
        </p:txBody>
      </p:sp>
      <p:pic>
        <p:nvPicPr>
          <p:cNvPr id="172" name="Google Shape;17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4663" y="1262851"/>
            <a:ext cx="2314445" cy="36766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73" name="Google Shape;173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33235" y="1366763"/>
            <a:ext cx="2983324" cy="36766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4" name="Google Shape;174;p10"/>
          <p:cNvSpPr txBox="1">
            <a:spLocks noGrp="1"/>
          </p:cNvSpPr>
          <p:nvPr>
            <p:ph type="body" idx="1"/>
          </p:nvPr>
        </p:nvSpPr>
        <p:spPr>
          <a:xfrm>
            <a:off x="4354551" y="834500"/>
            <a:ext cx="392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</a:pPr>
            <a:r>
              <a:rPr lang="en"/>
              <a:t>Redacted bank statement showing the charge &amp; the name of the individual being reimbursed 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1"/>
          <p:cNvSpPr txBox="1">
            <a:spLocks noGrp="1"/>
          </p:cNvSpPr>
          <p:nvPr>
            <p:ph type="title"/>
          </p:nvPr>
        </p:nvSpPr>
        <p:spPr>
          <a:xfrm>
            <a:off x="510240" y="91097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/>
              <a:t>Checking the Status of a Non-PO </a:t>
            </a:r>
            <a:endParaRPr sz="3000"/>
          </a:p>
        </p:txBody>
      </p:sp>
      <p:sp>
        <p:nvSpPr>
          <p:cNvPr id="180" name="Google Shape;180;p11"/>
          <p:cNvSpPr txBox="1">
            <a:spLocks noGrp="1"/>
          </p:cNvSpPr>
          <p:nvPr>
            <p:ph type="body" idx="1"/>
          </p:nvPr>
        </p:nvSpPr>
        <p:spPr>
          <a:xfrm>
            <a:off x="106566" y="901700"/>
            <a:ext cx="85455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Utilize Banner Screen </a:t>
            </a:r>
            <a:r>
              <a:rPr lang="en" sz="1300" b="1"/>
              <a:t>FOAAINP (Document Approval) </a:t>
            </a:r>
            <a:r>
              <a:rPr lang="en" sz="1300"/>
              <a:t>to see which approvers still need to approve the direct pay</a:t>
            </a:r>
            <a:endParaRPr sz="1300"/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Utilize Banner Screen </a:t>
            </a:r>
            <a:r>
              <a:rPr lang="en" sz="1300" b="1"/>
              <a:t>FOIDOCH</a:t>
            </a:r>
            <a:r>
              <a:rPr lang="en" sz="1300"/>
              <a:t> </a:t>
            </a:r>
            <a:r>
              <a:rPr lang="en" sz="1300" b="1"/>
              <a:t>(Document History)</a:t>
            </a:r>
            <a:r>
              <a:rPr lang="en" sz="1300"/>
              <a:t> to review the status of a particular document - can search by I#</a:t>
            </a:r>
            <a:endParaRPr sz="1300"/>
          </a:p>
          <a:p>
            <a:pPr marL="6858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>
              <a:solidFill>
                <a:srgbClr val="441809"/>
              </a:solidFill>
            </a:endParaRPr>
          </a:p>
          <a:p>
            <a:pPr marL="685800" lvl="1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300"/>
              <a:buChar char="○"/>
            </a:pPr>
            <a:r>
              <a:rPr lang="en" sz="1300">
                <a:solidFill>
                  <a:srgbClr val="441809"/>
                </a:solidFill>
              </a:rPr>
              <a:t>If direct pay states “Complete” = submitted by end user, but not fully approved </a:t>
            </a:r>
            <a:endParaRPr sz="1300">
              <a:solidFill>
                <a:srgbClr val="441809"/>
              </a:solidFill>
            </a:endParaRPr>
          </a:p>
          <a:p>
            <a:pPr marL="685800" lvl="1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300"/>
              <a:buChar char="○"/>
            </a:pPr>
            <a:r>
              <a:rPr lang="en" sz="1300">
                <a:solidFill>
                  <a:srgbClr val="441809"/>
                </a:solidFill>
              </a:rPr>
              <a:t>If direct pay states “Approved” = invoice is approved, but payment has not been disbursed</a:t>
            </a:r>
            <a:endParaRPr sz="1300">
              <a:solidFill>
                <a:srgbClr val="441809"/>
              </a:solidFill>
            </a:endParaRPr>
          </a:p>
          <a:p>
            <a:pPr marL="685800" lvl="1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300"/>
              <a:buChar char="○"/>
            </a:pPr>
            <a:r>
              <a:rPr lang="en" sz="1300">
                <a:solidFill>
                  <a:srgbClr val="441809"/>
                </a:solidFill>
              </a:rPr>
              <a:t>If direct pay states “Paid” = payment has been disbursed  </a:t>
            </a:r>
            <a:endParaRPr sz="1300">
              <a:solidFill>
                <a:srgbClr val="441809"/>
              </a:solidFill>
            </a:endParaRPr>
          </a:p>
          <a:p>
            <a:pPr marL="1028700" lvl="2" indent="-2476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300"/>
              <a:buChar char="■"/>
            </a:pPr>
            <a:r>
              <a:rPr lang="en" sz="1300">
                <a:solidFill>
                  <a:srgbClr val="441809"/>
                </a:solidFill>
              </a:rPr>
              <a:t>There will be a corresponding check disbursement document (CHK # or ACH!) </a:t>
            </a:r>
            <a:endParaRPr sz="1300">
              <a:solidFill>
                <a:srgbClr val="441809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Utilize Banner Screen </a:t>
            </a:r>
            <a:r>
              <a:rPr lang="en" sz="1300" b="1"/>
              <a:t>FAIVNDH (Vendor Detail History) </a:t>
            </a:r>
            <a:r>
              <a:rPr lang="en" sz="1300"/>
              <a:t>to review all of the payments processed to an individual </a:t>
            </a:r>
            <a:endParaRPr sz="1300"/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○"/>
            </a:pPr>
            <a:r>
              <a:rPr lang="en" sz="1300">
                <a:solidFill>
                  <a:srgbClr val="441809"/>
                </a:solidFill>
              </a:rPr>
              <a:t>Can search by Banner ID to see if a Non-PO has been processed </a:t>
            </a:r>
            <a:endParaRPr sz="1300"/>
          </a:p>
          <a:p>
            <a:pPr marL="9144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300"/>
          </a:p>
          <a:p>
            <a:pPr marL="457200" lvl="0" indent="-311150" algn="l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SzPts val="1300"/>
              <a:buChar char="●"/>
            </a:pPr>
            <a:r>
              <a:rPr lang="en" sz="1300"/>
              <a:t>For detailed step-by-step instructions on utilizing these screens, visit </a:t>
            </a:r>
            <a:r>
              <a:rPr lang="en" sz="1300" u="sng">
                <a:solidFill>
                  <a:schemeClr val="hlink"/>
                </a:solidFill>
                <a:hlinkClick r:id="rId3"/>
              </a:rPr>
              <a:t>Invoice Payments</a:t>
            </a:r>
            <a:r>
              <a:rPr lang="en" sz="1300"/>
              <a:t> </a:t>
            </a:r>
            <a:endParaRPr sz="13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 txBox="1">
            <a:spLocks noGrp="1"/>
          </p:cNvSpPr>
          <p:nvPr>
            <p:ph type="title"/>
          </p:nvPr>
        </p:nvSpPr>
        <p:spPr>
          <a:xfrm>
            <a:off x="510240" y="91097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Contact Information </a:t>
            </a:r>
            <a:endParaRPr/>
          </a:p>
        </p:txBody>
      </p:sp>
      <p:sp>
        <p:nvSpPr>
          <p:cNvPr id="186" name="Google Shape;186;p12"/>
          <p:cNvSpPr txBox="1">
            <a:spLocks noGrp="1"/>
          </p:cNvSpPr>
          <p:nvPr>
            <p:ph type="body" idx="1"/>
          </p:nvPr>
        </p:nvSpPr>
        <p:spPr>
          <a:xfrm>
            <a:off x="207300" y="901700"/>
            <a:ext cx="8936700" cy="4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/>
          <a:p>
            <a:pPr marL="342900" lvl="0" indent="-260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>
                <a:solidFill>
                  <a:srgbClr val="4C2106"/>
                </a:solidFill>
              </a:rPr>
              <a:t>AP Director - Joselyn Peoples ext. 4335 or email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peoplesj@rowan.edu</a:t>
            </a:r>
            <a:r>
              <a:rPr lang="en" sz="1500">
                <a:solidFill>
                  <a:srgbClr val="4C2106"/>
                </a:solidFill>
              </a:rPr>
              <a:t> </a:t>
            </a:r>
            <a:endParaRPr sz="1500">
              <a:solidFill>
                <a:srgbClr val="4C2106"/>
              </a:solidFill>
            </a:endParaRPr>
          </a:p>
          <a:p>
            <a:pPr marL="342900" lvl="0" indent="-260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1500"/>
              <a:buChar char="●"/>
            </a:pPr>
            <a:r>
              <a:rPr lang="en" sz="1500">
                <a:solidFill>
                  <a:srgbClr val="4C2106"/>
                </a:solidFill>
              </a:rPr>
              <a:t>AP Supervisor - Stacey Bucci ext. 4117 or email </a:t>
            </a:r>
            <a:r>
              <a:rPr lang="en" sz="1500" u="sng">
                <a:solidFill>
                  <a:schemeClr val="hlink"/>
                </a:solidFill>
                <a:hlinkClick r:id="rId4"/>
              </a:rPr>
              <a:t>buccis@rowan.edu</a:t>
            </a:r>
            <a:r>
              <a:rPr lang="en" sz="1500">
                <a:solidFill>
                  <a:srgbClr val="4C2106"/>
                </a:solidFill>
              </a:rPr>
              <a:t> </a:t>
            </a:r>
            <a:endParaRPr sz="1500">
              <a:solidFill>
                <a:srgbClr val="4C2106"/>
              </a:solidFill>
            </a:endParaRPr>
          </a:p>
          <a:p>
            <a:pPr marL="342900" lvl="0" indent="-260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1500"/>
              <a:buChar char="●"/>
            </a:pPr>
            <a:r>
              <a:rPr lang="en" sz="1500">
                <a:solidFill>
                  <a:srgbClr val="4C2106"/>
                </a:solidFill>
              </a:rPr>
              <a:t>Full </a:t>
            </a:r>
            <a:r>
              <a:rPr lang="en" sz="1500" u="sng">
                <a:solidFill>
                  <a:schemeClr val="hlink"/>
                </a:solidFill>
                <a:hlinkClick r:id="rId5"/>
              </a:rPr>
              <a:t>AP Team</a:t>
            </a:r>
            <a:r>
              <a:rPr lang="en" sz="1500">
                <a:solidFill>
                  <a:srgbClr val="4C2106"/>
                </a:solidFill>
              </a:rPr>
              <a:t> Contact List </a:t>
            </a:r>
            <a:endParaRPr sz="1500">
              <a:solidFill>
                <a:srgbClr val="4C2106"/>
              </a:solidFill>
            </a:endParaRPr>
          </a:p>
          <a:p>
            <a:pPr marL="342900" lvl="0" indent="-260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1500"/>
              <a:buChar char="●"/>
            </a:pPr>
            <a:r>
              <a:rPr lang="en" sz="1500">
                <a:solidFill>
                  <a:srgbClr val="4C2106"/>
                </a:solidFill>
              </a:rPr>
              <a:t>For Non-PO Questions - email </a:t>
            </a:r>
            <a:r>
              <a:rPr lang="en" sz="1500" u="sng">
                <a:solidFill>
                  <a:schemeClr val="hlink"/>
                </a:solidFill>
                <a:hlinkClick r:id="rId6"/>
              </a:rPr>
              <a:t>invoices@rowan.edu</a:t>
            </a:r>
            <a:r>
              <a:rPr lang="en" sz="1500">
                <a:solidFill>
                  <a:srgbClr val="4C2106"/>
                </a:solidFill>
              </a:rPr>
              <a:t> </a:t>
            </a:r>
            <a:endParaRPr sz="1500">
              <a:solidFill>
                <a:srgbClr val="4C2106"/>
              </a:solidFill>
            </a:endParaRPr>
          </a:p>
          <a:p>
            <a:pPr marL="685800" lvl="1" indent="-26035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4C2106"/>
              </a:buClr>
              <a:buSzPts val="1500"/>
              <a:buChar char="○"/>
            </a:pPr>
            <a:r>
              <a:rPr lang="en" sz="1500" u="sng">
                <a:solidFill>
                  <a:schemeClr val="hlink"/>
                </a:solidFill>
                <a:hlinkClick r:id="rId7"/>
              </a:rPr>
              <a:t>Electronic Non-PO Processing Webpage</a:t>
            </a:r>
            <a:r>
              <a:rPr lang="en"/>
              <a:t> </a:t>
            </a:r>
            <a:r>
              <a:rPr lang="en" sz="1500" u="sng">
                <a:solidFill>
                  <a:schemeClr val="hlink"/>
                </a:solidFill>
                <a:hlinkClick r:id="rId8"/>
              </a:rPr>
              <a:t>Non-PO Payment Requests</a:t>
            </a:r>
            <a:r>
              <a:rPr lang="en" sz="1500">
                <a:solidFill>
                  <a:srgbClr val="4C2106"/>
                </a:solidFill>
              </a:rPr>
              <a:t>  </a:t>
            </a:r>
            <a:endParaRPr sz="1500">
              <a:solidFill>
                <a:srgbClr val="4C2106"/>
              </a:solidFill>
            </a:endParaRPr>
          </a:p>
          <a:p>
            <a:pPr marL="68580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4C2106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4C2106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" sz="1900"/>
            </a:br>
            <a:endParaRPr sz="190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" sz="1900"/>
            </a:br>
            <a:endParaRPr sz="1900"/>
          </a:p>
        </p:txBody>
      </p:sp>
    </p:spTree>
  </p:cSld>
  <p:clrMapOvr>
    <a:masterClrMapping/>
  </p:clrMapOvr>
  <p:transition spd="med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3"/>
          <p:cNvSpPr txBox="1">
            <a:spLocks noGrp="1"/>
          </p:cNvSpPr>
          <p:nvPr>
            <p:ph type="title"/>
          </p:nvPr>
        </p:nvSpPr>
        <p:spPr>
          <a:xfrm>
            <a:off x="2980171" y="1701675"/>
            <a:ext cx="49521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Questions?</a:t>
            </a:r>
            <a:endParaRPr/>
          </a:p>
        </p:txBody>
      </p:sp>
    </p:spTree>
  </p:cSld>
  <p:clrMapOvr>
    <a:masterClrMapping/>
  </p:clrMapOvr>
  <p:transition spd="med">
    <p:push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 txBox="1">
            <a:spLocks noGrp="1"/>
          </p:cNvSpPr>
          <p:nvPr>
            <p:ph type="title"/>
          </p:nvPr>
        </p:nvSpPr>
        <p:spPr>
          <a:xfrm>
            <a:off x="510240" y="91097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Agenda</a:t>
            </a:r>
            <a:endParaRPr/>
          </a:p>
        </p:txBody>
      </p:sp>
      <p:sp>
        <p:nvSpPr>
          <p:cNvPr id="110" name="Google Shape;110;p2"/>
          <p:cNvSpPr txBox="1">
            <a:spLocks noGrp="1"/>
          </p:cNvSpPr>
          <p:nvPr>
            <p:ph type="body" idx="1"/>
          </p:nvPr>
        </p:nvSpPr>
        <p:spPr>
          <a:xfrm>
            <a:off x="103650" y="969000"/>
            <a:ext cx="8936700" cy="4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/>
          <a:p>
            <a:pPr marL="3429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441809"/>
                </a:solidFill>
              </a:rPr>
              <a:t>Incomplete Documents </a:t>
            </a:r>
            <a:endParaRPr sz="1600">
              <a:solidFill>
                <a:srgbClr val="441809"/>
              </a:solidFill>
            </a:endParaRPr>
          </a:p>
          <a:p>
            <a:pPr marL="3429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600"/>
              <a:buChar char="●"/>
            </a:pPr>
            <a:r>
              <a:rPr lang="en" sz="1600">
                <a:solidFill>
                  <a:srgbClr val="441809"/>
                </a:solidFill>
              </a:rPr>
              <a:t>Backdating Transactions</a:t>
            </a:r>
            <a:endParaRPr sz="1600">
              <a:solidFill>
                <a:srgbClr val="441809"/>
              </a:solidFill>
            </a:endParaRPr>
          </a:p>
          <a:p>
            <a:pPr marL="685800" lvl="1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600"/>
              <a:buChar char="○"/>
            </a:pPr>
            <a:r>
              <a:rPr lang="en" sz="1600">
                <a:solidFill>
                  <a:srgbClr val="441809"/>
                </a:solidFill>
              </a:rPr>
              <a:t>When to Backdate a Transaction </a:t>
            </a:r>
            <a:endParaRPr sz="1600">
              <a:solidFill>
                <a:srgbClr val="441809"/>
              </a:solidFill>
            </a:endParaRPr>
          </a:p>
          <a:p>
            <a:pPr marL="685800" lvl="1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600"/>
              <a:buChar char="○"/>
            </a:pPr>
            <a:r>
              <a:rPr lang="en" sz="1600">
                <a:solidFill>
                  <a:srgbClr val="441809"/>
                </a:solidFill>
              </a:rPr>
              <a:t>Example of Backdating a Transaction</a:t>
            </a:r>
            <a:endParaRPr sz="1600">
              <a:solidFill>
                <a:srgbClr val="441809"/>
              </a:solidFill>
            </a:endParaRPr>
          </a:p>
          <a:p>
            <a:pPr marL="3429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600"/>
              <a:buChar char="●"/>
            </a:pPr>
            <a:r>
              <a:rPr lang="en" sz="1600">
                <a:solidFill>
                  <a:srgbClr val="441809"/>
                </a:solidFill>
              </a:rPr>
              <a:t>After July 9th at noon  </a:t>
            </a:r>
            <a:endParaRPr sz="1600">
              <a:solidFill>
                <a:srgbClr val="441809"/>
              </a:solidFill>
            </a:endParaRPr>
          </a:p>
          <a:p>
            <a:pPr marL="3429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600"/>
              <a:buChar char="●"/>
            </a:pPr>
            <a:r>
              <a:rPr lang="en" sz="1600">
                <a:solidFill>
                  <a:srgbClr val="441809"/>
                </a:solidFill>
              </a:rPr>
              <a:t>Reminders</a:t>
            </a:r>
            <a:endParaRPr sz="1600">
              <a:solidFill>
                <a:srgbClr val="441809"/>
              </a:solidFill>
            </a:endParaRPr>
          </a:p>
          <a:p>
            <a:pPr marL="685800" lvl="1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600"/>
              <a:buChar char="○"/>
            </a:pPr>
            <a:r>
              <a:rPr lang="en" sz="1600">
                <a:solidFill>
                  <a:srgbClr val="441809"/>
                </a:solidFill>
              </a:rPr>
              <a:t>Proof of Payment Examples</a:t>
            </a:r>
            <a:endParaRPr sz="1600">
              <a:solidFill>
                <a:srgbClr val="441809"/>
              </a:solidFill>
            </a:endParaRPr>
          </a:p>
          <a:p>
            <a:pPr marL="3429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600"/>
              <a:buChar char="●"/>
            </a:pPr>
            <a:r>
              <a:rPr lang="en" sz="1600"/>
              <a:t>Checking the Status of a Non-PO </a:t>
            </a:r>
            <a:r>
              <a:rPr lang="en" sz="1600">
                <a:solidFill>
                  <a:srgbClr val="441809"/>
                </a:solidFill>
              </a:rPr>
              <a:t> </a:t>
            </a:r>
            <a:endParaRPr sz="1600">
              <a:solidFill>
                <a:srgbClr val="441809"/>
              </a:solidFill>
            </a:endParaRPr>
          </a:p>
          <a:p>
            <a:pPr marL="3429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600"/>
              <a:buChar char="●"/>
            </a:pPr>
            <a:r>
              <a:rPr lang="en" sz="1600">
                <a:solidFill>
                  <a:srgbClr val="441809"/>
                </a:solidFill>
              </a:rPr>
              <a:t>Contact Information</a:t>
            </a:r>
            <a:endParaRPr sz="1600">
              <a:solidFill>
                <a:srgbClr val="441809"/>
              </a:solidFill>
            </a:endParaRPr>
          </a:p>
          <a:p>
            <a:pPr marL="3429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600"/>
              <a:buChar char="●"/>
            </a:pPr>
            <a:r>
              <a:rPr lang="en" sz="1600">
                <a:solidFill>
                  <a:srgbClr val="441809"/>
                </a:solidFill>
              </a:rPr>
              <a:t>Questions  </a:t>
            </a:r>
            <a:endParaRPr sz="1600">
              <a:solidFill>
                <a:srgbClr val="44180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441809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" sz="1200">
                <a:solidFill>
                  <a:srgbClr val="4C2106"/>
                </a:solidFill>
              </a:rPr>
            </a:br>
            <a:endParaRPr sz="1200">
              <a:solidFill>
                <a:srgbClr val="4C2106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" sz="1900"/>
            </a:br>
            <a:endParaRPr sz="190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" sz="1900"/>
            </a:br>
            <a:endParaRPr sz="1900"/>
          </a:p>
        </p:txBody>
      </p:sp>
    </p:spTree>
  </p:cSld>
  <p:clrMapOvr>
    <a:masterClrMapping/>
  </p:clrMapOvr>
  <p:transition spd="med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>
            <a:spLocks noGrp="1"/>
          </p:cNvSpPr>
          <p:nvPr>
            <p:ph type="title"/>
          </p:nvPr>
        </p:nvSpPr>
        <p:spPr>
          <a:xfrm>
            <a:off x="510240" y="91097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Incomplete Documents</a:t>
            </a:r>
            <a:endParaRPr/>
          </a:p>
        </p:txBody>
      </p:sp>
      <p:sp>
        <p:nvSpPr>
          <p:cNvPr id="116" name="Google Shape;116;p3"/>
          <p:cNvSpPr txBox="1">
            <a:spLocks noGrp="1"/>
          </p:cNvSpPr>
          <p:nvPr>
            <p:ph type="body" idx="1"/>
          </p:nvPr>
        </p:nvSpPr>
        <p:spPr>
          <a:xfrm>
            <a:off x="207300" y="901700"/>
            <a:ext cx="8936700" cy="4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/>
          <a:p>
            <a:pPr marL="3429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/>
              <a:t>Please ensure you are completing or deleting your incomplete documents ASAP. </a:t>
            </a:r>
            <a:endParaRPr sz="1600"/>
          </a:p>
          <a:p>
            <a:pPr marL="342900" lvl="0" indent="-2667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 b="1" u="sng"/>
              <a:t>Any incomplete documents that remain in Banner on Thursday, July 23rd will be deleted from Banner in order for the fiscal year-end roll to be completed.  </a:t>
            </a:r>
            <a:endParaRPr sz="1600" b="1" u="sng"/>
          </a:p>
          <a:p>
            <a:pPr marL="3429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600"/>
          </a:p>
          <a:p>
            <a:pPr marL="342900" lvl="0" indent="-2667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600"/>
              <a:buFont typeface="Arial"/>
              <a:buChar char="●"/>
            </a:pPr>
            <a:r>
              <a:rPr lang="en" sz="1600"/>
              <a:t>Example of the email received </a:t>
            </a:r>
            <a:endParaRPr sz="1600"/>
          </a:p>
          <a:p>
            <a:pPr marL="3429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from Accounts Payable when </a:t>
            </a:r>
            <a:endParaRPr sz="1600"/>
          </a:p>
          <a:p>
            <a:pPr marL="3429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you have an incomplete </a:t>
            </a:r>
            <a:endParaRPr sz="1600"/>
          </a:p>
          <a:p>
            <a:pPr marL="342900" lvl="0" indent="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r>
              <a:rPr lang="en" sz="1600"/>
              <a:t>document: </a:t>
            </a:r>
            <a:endParaRPr sz="1600"/>
          </a:p>
          <a:p>
            <a:pPr marL="6858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4C2106"/>
              </a:solidFill>
              <a:highlight>
                <a:schemeClr val="accent1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4C2106"/>
              </a:solidFill>
            </a:endParaRPr>
          </a:p>
          <a:p>
            <a:pPr marL="1028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4C2106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" sz="1900"/>
            </a:br>
            <a:endParaRPr sz="190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" sz="1900"/>
            </a:br>
            <a:endParaRPr sz="1900"/>
          </a:p>
        </p:txBody>
      </p:sp>
      <p:pic>
        <p:nvPicPr>
          <p:cNvPr id="117" name="Google Shape;11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8000" y="2029950"/>
            <a:ext cx="4936576" cy="30462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push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510240" y="91097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Backdating Transactions </a:t>
            </a:r>
            <a:endParaRPr/>
          </a:p>
        </p:txBody>
      </p:sp>
      <p:sp>
        <p:nvSpPr>
          <p:cNvPr id="123" name="Google Shape;123;p4"/>
          <p:cNvSpPr txBox="1">
            <a:spLocks noGrp="1"/>
          </p:cNvSpPr>
          <p:nvPr>
            <p:ph type="body" idx="1"/>
          </p:nvPr>
        </p:nvSpPr>
        <p:spPr>
          <a:xfrm>
            <a:off x="169775" y="969000"/>
            <a:ext cx="8936700" cy="4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/>
          <a:p>
            <a:pPr marL="342900" lvl="0" indent="-2667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 </a:t>
            </a:r>
            <a:r>
              <a:rPr lang="en" sz="1600" b="1" u="sng"/>
              <a:t>From July 1</a:t>
            </a:r>
            <a:r>
              <a:rPr lang="en" sz="1600" b="1" u="sng" baseline="30000"/>
              <a:t>st</a:t>
            </a:r>
            <a:r>
              <a:rPr lang="en" sz="1600" b="1" u="sng"/>
              <a:t>-July 9</a:t>
            </a:r>
            <a:r>
              <a:rPr lang="en" sz="1600" b="1" u="sng" baseline="30000"/>
              <a:t>th</a:t>
            </a:r>
            <a:r>
              <a:rPr lang="en" sz="1600" b="1" u="sng"/>
              <a:t> at noon</a:t>
            </a:r>
            <a:r>
              <a:rPr lang="en" sz="1600"/>
              <a:t> --- You can process FY 26 Electronic Non-POs by backdating the transaction date to 06/28/26.</a:t>
            </a:r>
            <a:endParaRPr sz="1600"/>
          </a:p>
          <a:p>
            <a:pPr marL="685800" lvl="1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Please note all electronic Non-POs must be processed and fully approved by your budget approver to be reviewed by Accounts Payable no later than </a:t>
            </a:r>
            <a:r>
              <a:rPr lang="en" sz="1600" b="1" u="sng"/>
              <a:t>Thursday, July 9</a:t>
            </a:r>
            <a:r>
              <a:rPr lang="en" sz="1600" b="1" u="sng" baseline="30000"/>
              <a:t>th</a:t>
            </a:r>
            <a:r>
              <a:rPr lang="en" sz="1600" b="1" u="sng"/>
              <a:t> at noon.</a:t>
            </a:r>
            <a:endParaRPr sz="1600" b="1" u="sng"/>
          </a:p>
          <a:p>
            <a:pPr marL="685800" lvl="1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Please note the transaction date can </a:t>
            </a:r>
            <a:r>
              <a:rPr lang="en" sz="1600" b="1" u="sng"/>
              <a:t>only</a:t>
            </a:r>
            <a:r>
              <a:rPr lang="en" sz="1600"/>
              <a:t> be changed during this timeframe.</a:t>
            </a:r>
            <a:endParaRPr sz="1600"/>
          </a:p>
          <a:p>
            <a:pPr marL="3429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600"/>
          </a:p>
        </p:txBody>
      </p:sp>
    </p:spTree>
  </p:cSld>
  <p:clrMapOvr>
    <a:masterClrMapping/>
  </p:clrMapOvr>
  <p:transition spd="med">
    <p:push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5"/>
          <p:cNvSpPr txBox="1">
            <a:spLocks noGrp="1"/>
          </p:cNvSpPr>
          <p:nvPr>
            <p:ph type="title"/>
          </p:nvPr>
        </p:nvSpPr>
        <p:spPr>
          <a:xfrm>
            <a:off x="510240" y="91097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/>
              <a:t>When to Backdate a Transaction? </a:t>
            </a:r>
            <a:endParaRPr sz="3000"/>
          </a:p>
        </p:txBody>
      </p:sp>
      <p:sp>
        <p:nvSpPr>
          <p:cNvPr id="129" name="Google Shape;129;p5"/>
          <p:cNvSpPr txBox="1">
            <a:spLocks noGrp="1"/>
          </p:cNvSpPr>
          <p:nvPr>
            <p:ph type="body" idx="1"/>
          </p:nvPr>
        </p:nvSpPr>
        <p:spPr>
          <a:xfrm>
            <a:off x="57650" y="940250"/>
            <a:ext cx="8545500" cy="41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/>
          <a:p>
            <a:pPr marL="457200" lvl="0" indent="-3238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500"/>
              <a:buChar char="●"/>
            </a:pPr>
            <a:r>
              <a:rPr lang="en" sz="1500"/>
              <a:t>Only items that were physically received or meals consumed on or before June 30</a:t>
            </a:r>
            <a:r>
              <a:rPr lang="en" sz="1500" baseline="30000"/>
              <a:t>th</a:t>
            </a:r>
            <a:r>
              <a:rPr lang="en" sz="1500"/>
              <a:t> should be backdated. If it is not truly something that should be backdated, AP will be disapproving and the transaction date will have to be modified to current date. </a:t>
            </a:r>
            <a:endParaRPr sz="150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If you do not have FY 27 budget available in Banner, please delete and wait to process the Non-PO. Contact </a:t>
            </a:r>
            <a:r>
              <a:rPr lang="en" sz="1500" u="sng">
                <a:solidFill>
                  <a:schemeClr val="hlink"/>
                </a:solidFill>
                <a:hlinkClick r:id="rId3"/>
              </a:rPr>
              <a:t>budget@rowan.edu</a:t>
            </a:r>
            <a:r>
              <a:rPr lang="en" sz="1500"/>
              <a:t> with any budget related questions.</a:t>
            </a:r>
            <a:endParaRPr sz="1500"/>
          </a:p>
          <a:p>
            <a:pPr marL="457200" lvl="0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</a:pPr>
            <a:r>
              <a:rPr lang="en" sz="1500" b="1"/>
              <a:t>Memberships/Subscriptions spanning two fiscal years: FY 26-FY 27  or purely for FY 27</a:t>
            </a:r>
            <a:endParaRPr sz="1500" b="1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For ex. Spanning from June 1, 2026 – June 1, 2027 or July 1, 2026 – July 1, 2027 </a:t>
            </a:r>
            <a:endParaRPr sz="1500"/>
          </a:p>
          <a:p>
            <a:pPr marL="914400" lvl="1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</a:pPr>
            <a:r>
              <a:rPr lang="en" sz="1500"/>
              <a:t>Must be processed and paid by June 30th </a:t>
            </a:r>
            <a:endParaRPr sz="1500"/>
          </a:p>
          <a:p>
            <a:pPr marL="1371600" lvl="2" indent="-3238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500"/>
              <a:buChar char="■"/>
            </a:pPr>
            <a:r>
              <a:rPr lang="en" sz="1500" u="sng"/>
              <a:t>NOTE: If it is not processed &amp; paid by June 30th, have to wait until July 27th to process &amp; utilize SDE Dates (start &amp; end date) </a:t>
            </a:r>
            <a:endParaRPr sz="1500" u="sng"/>
          </a:p>
          <a:p>
            <a:pPr marL="3429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500"/>
          </a:p>
          <a:p>
            <a:pPr marL="68580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500">
              <a:highlight>
                <a:schemeClr val="accent1"/>
              </a:highlight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/>
          </a:p>
          <a:p>
            <a:pPr marL="1028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/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500"/>
          </a:p>
          <a:p>
            <a:pPr marL="685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" sz="1500"/>
            </a:br>
            <a:endParaRPr sz="1500"/>
          </a:p>
          <a:p>
            <a:pPr marL="3429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" sz="1500"/>
            </a:br>
            <a:endParaRPr sz="1500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 sz="13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7350" y="1146025"/>
            <a:ext cx="7962900" cy="21717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35" name="Google Shape;135;p6"/>
          <p:cNvSpPr txBox="1">
            <a:spLocks noGrp="1"/>
          </p:cNvSpPr>
          <p:nvPr>
            <p:ph type="title"/>
          </p:nvPr>
        </p:nvSpPr>
        <p:spPr>
          <a:xfrm>
            <a:off x="510240" y="91097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/>
              <a:t>Example of Backdating a Transaction </a:t>
            </a:r>
            <a:endParaRPr sz="3000"/>
          </a:p>
        </p:txBody>
      </p:sp>
      <p:sp>
        <p:nvSpPr>
          <p:cNvPr id="136" name="Google Shape;136;p6"/>
          <p:cNvSpPr/>
          <p:nvPr/>
        </p:nvSpPr>
        <p:spPr>
          <a:xfrm>
            <a:off x="3006575" y="2243050"/>
            <a:ext cx="663600" cy="2766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510240" y="91097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 sz="3000"/>
              <a:t>After July 22nd at noon</a:t>
            </a:r>
            <a:endParaRPr sz="3000"/>
          </a:p>
        </p:txBody>
      </p:sp>
      <p:sp>
        <p:nvSpPr>
          <p:cNvPr id="142" name="Google Shape;142;p7"/>
          <p:cNvSpPr txBox="1">
            <a:spLocks noGrp="1"/>
          </p:cNvSpPr>
          <p:nvPr>
            <p:ph type="body" idx="1"/>
          </p:nvPr>
        </p:nvSpPr>
        <p:spPr>
          <a:xfrm>
            <a:off x="134166" y="1215525"/>
            <a:ext cx="8545500" cy="36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/>
          <a:p>
            <a:pPr marL="457200" lvl="0" indent="-33020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 </a:t>
            </a:r>
            <a:r>
              <a:rPr lang="en" sz="1600" b="1" u="sng"/>
              <a:t>After the deadline, no electronic Non-POs can be processed until Monday, July 27</a:t>
            </a:r>
            <a:r>
              <a:rPr lang="en" sz="1600" b="1" u="sng" baseline="30000"/>
              <a:t>th</a:t>
            </a:r>
            <a:r>
              <a:rPr lang="en" sz="1600" b="1" u="sng"/>
              <a:t> due to the fiscal year-end roll process.</a:t>
            </a:r>
            <a:endParaRPr sz="1600" b="1" u="sng"/>
          </a:p>
          <a:p>
            <a:pPr marL="914400" lvl="1" indent="-330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Filling out the SDE field (start and end date of purchase) accurately will allow Accounting Services to capture and analyze the expense for reporting in the proper fiscal year. </a:t>
            </a:r>
            <a:endParaRPr sz="1600"/>
          </a:p>
          <a:p>
            <a:pPr marL="0" lvl="0" indent="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1400"/>
              <a:buNone/>
            </a:pPr>
            <a:endParaRPr sz="1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e4c6fb1db6_0_0"/>
          <p:cNvSpPr txBox="1">
            <a:spLocks noGrp="1"/>
          </p:cNvSpPr>
          <p:nvPr>
            <p:ph type="title"/>
          </p:nvPr>
        </p:nvSpPr>
        <p:spPr>
          <a:xfrm>
            <a:off x="521790" y="218247"/>
            <a:ext cx="8545500" cy="810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" sz="3000"/>
              <a:t>Electronic Non-PO FYE Quick Reference Guide</a:t>
            </a:r>
            <a:endParaRPr/>
          </a:p>
        </p:txBody>
      </p:sp>
      <p:pic>
        <p:nvPicPr>
          <p:cNvPr id="148" name="Google Shape;148;g3e4c6fb1db6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46610"/>
            <a:ext cx="8839201" cy="2474976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"/>
          <p:cNvSpPr txBox="1">
            <a:spLocks noGrp="1"/>
          </p:cNvSpPr>
          <p:nvPr>
            <p:ph type="title"/>
          </p:nvPr>
        </p:nvSpPr>
        <p:spPr>
          <a:xfrm>
            <a:off x="510240" y="91097"/>
            <a:ext cx="8545500" cy="8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</a:pPr>
            <a:r>
              <a:rPr lang="en" sz="3000"/>
              <a:t>Reminders </a:t>
            </a:r>
            <a:endParaRPr/>
          </a:p>
        </p:txBody>
      </p:sp>
      <p:sp>
        <p:nvSpPr>
          <p:cNvPr id="154" name="Google Shape;154;p8"/>
          <p:cNvSpPr txBox="1">
            <a:spLocks noGrp="1"/>
          </p:cNvSpPr>
          <p:nvPr>
            <p:ph type="body" idx="1"/>
          </p:nvPr>
        </p:nvSpPr>
        <p:spPr>
          <a:xfrm>
            <a:off x="169775" y="1148500"/>
            <a:ext cx="8936700" cy="4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68575" bIns="34275" anchor="t" anchorCtr="0">
            <a:noAutofit/>
          </a:bodyPr>
          <a:lstStyle/>
          <a:p>
            <a:pPr marL="342900" lvl="0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>
                <a:solidFill>
                  <a:srgbClr val="441809"/>
                </a:solidFill>
              </a:rPr>
              <a:t>To avoid processing delays: </a:t>
            </a:r>
            <a:endParaRPr sz="1600">
              <a:solidFill>
                <a:srgbClr val="441809"/>
              </a:solidFill>
            </a:endParaRPr>
          </a:p>
          <a:p>
            <a:pPr marL="685800" lvl="1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solidFill>
                  <a:srgbClr val="441809"/>
                </a:solidFill>
              </a:rPr>
              <a:t>Review the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Non-PO Category List</a:t>
            </a:r>
            <a:r>
              <a:rPr lang="en" sz="1600">
                <a:solidFill>
                  <a:srgbClr val="441809"/>
                </a:solidFill>
              </a:rPr>
              <a:t> to ensure you are not submitting a Non-PO that is not reimbursable  </a:t>
            </a:r>
            <a:endParaRPr sz="1600">
              <a:solidFill>
                <a:srgbClr val="441809"/>
              </a:solidFill>
            </a:endParaRPr>
          </a:p>
          <a:p>
            <a:pPr marL="685800" lvl="1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>
                <a:solidFill>
                  <a:srgbClr val="441809"/>
                </a:solidFill>
              </a:rPr>
              <a:t>Double check that all required documentation is attached on OnBase to your direct pays  </a:t>
            </a:r>
            <a:endParaRPr sz="1600">
              <a:solidFill>
                <a:srgbClr val="441809"/>
              </a:solidFill>
            </a:endParaRPr>
          </a:p>
          <a:p>
            <a:pPr marL="1028700" lvl="2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>
                <a:solidFill>
                  <a:srgbClr val="441809"/>
                </a:solidFill>
              </a:rPr>
              <a:t>For example, ensure proof of payment is attached (examples shown on slides 9-10) </a:t>
            </a:r>
            <a:endParaRPr sz="1600">
              <a:solidFill>
                <a:srgbClr val="441809"/>
              </a:solidFill>
            </a:endParaRPr>
          </a:p>
          <a:p>
            <a:pPr marL="1028700" lvl="2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600"/>
              <a:buChar char="■"/>
            </a:pPr>
            <a:r>
              <a:rPr lang="en" sz="1600">
                <a:solidFill>
                  <a:srgbClr val="441809"/>
                </a:solidFill>
              </a:rPr>
              <a:t>For additional information on required documentation, visit our </a:t>
            </a:r>
            <a:r>
              <a:rPr lang="en" sz="1600" u="sng">
                <a:solidFill>
                  <a:schemeClr val="hlink"/>
                </a:solidFill>
                <a:hlinkClick r:id="rId3"/>
              </a:rPr>
              <a:t>Non-PO Payment Request Webpage</a:t>
            </a:r>
            <a:r>
              <a:rPr lang="en" sz="1600">
                <a:solidFill>
                  <a:srgbClr val="441809"/>
                </a:solidFill>
              </a:rPr>
              <a:t> </a:t>
            </a:r>
            <a:endParaRPr sz="1600">
              <a:solidFill>
                <a:srgbClr val="441809"/>
              </a:solidFill>
            </a:endParaRPr>
          </a:p>
          <a:p>
            <a:pPr marL="685800" lvl="1" indent="-2667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441809"/>
              </a:buClr>
              <a:buSzPts val="1600"/>
              <a:buChar char="○"/>
            </a:pPr>
            <a:r>
              <a:rPr lang="en" sz="1600">
                <a:solidFill>
                  <a:srgbClr val="441809"/>
                </a:solidFill>
              </a:rPr>
              <a:t>Ensure the SDE fields (start and end dates) are accurately filled out</a:t>
            </a:r>
            <a:endParaRPr sz="1600">
              <a:solidFill>
                <a:srgbClr val="441809"/>
              </a:solidFill>
            </a:endParaRPr>
          </a:p>
          <a:p>
            <a:pPr marL="6858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rgbClr val="4C2106"/>
              </a:solidFill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685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" sz="1900"/>
            </a:br>
            <a:endParaRPr sz="1900"/>
          </a:p>
          <a:p>
            <a:pPr marL="3429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lang="en" sz="1900"/>
            </a:br>
            <a:endParaRPr sz="1900"/>
          </a:p>
        </p:txBody>
      </p:sp>
    </p:spTree>
  </p:cSld>
  <p:clrMapOvr>
    <a:masterClrMapping/>
  </p:clrMapOvr>
  <p:transition spd="med">
    <p:push dir="r"/>
  </p:transition>
</p:sld>
</file>

<file path=ppt/theme/theme1.xml><?xml version="1.0" encoding="utf-8"?>
<a:theme xmlns:a="http://schemas.openxmlformats.org/drawingml/2006/main" name="Rowan Theme">
  <a:themeElements>
    <a:clrScheme name="Rowan Color Theme 3">
      <a:dk1>
        <a:srgbClr val="59280F"/>
      </a:dk1>
      <a:lt1>
        <a:srgbClr val="F1F2E3"/>
      </a:lt1>
      <a:dk2>
        <a:srgbClr val="59280F"/>
      </a:dk2>
      <a:lt2>
        <a:srgbClr val="F2E6C4"/>
      </a:lt2>
      <a:accent1>
        <a:srgbClr val="FFBF21"/>
      </a:accent1>
      <a:accent2>
        <a:srgbClr val="D4971F"/>
      </a:accent2>
      <a:accent3>
        <a:srgbClr val="DE7C0F"/>
      </a:accent3>
      <a:accent4>
        <a:srgbClr val="D2CCB3"/>
      </a:accent4>
      <a:accent5>
        <a:srgbClr val="88431E"/>
      </a:accent5>
      <a:accent6>
        <a:srgbClr val="AD7C59"/>
      </a:accent6>
      <a:hlink>
        <a:srgbClr val="0044C9"/>
      </a:hlink>
      <a:folHlink>
        <a:srgbClr val="00005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755</Words>
  <Application>Microsoft Office PowerPoint</Application>
  <PresentationFormat>On-screen Show (16:9)</PresentationFormat>
  <Paragraphs>103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Trebuchet MS</vt:lpstr>
      <vt:lpstr>Rowan Theme</vt:lpstr>
      <vt:lpstr>Fiscal Year-End Update for Electronic Non-POs – FY 26 </vt:lpstr>
      <vt:lpstr>Agenda</vt:lpstr>
      <vt:lpstr>Incomplete Documents</vt:lpstr>
      <vt:lpstr>Backdating Transactions </vt:lpstr>
      <vt:lpstr>When to Backdate a Transaction? </vt:lpstr>
      <vt:lpstr>Example of Backdating a Transaction </vt:lpstr>
      <vt:lpstr>After July 22nd at noon</vt:lpstr>
      <vt:lpstr>Electronic Non-PO FYE Quick Reference Guide</vt:lpstr>
      <vt:lpstr>Reminders </vt:lpstr>
      <vt:lpstr>Proof of Payment Example</vt:lpstr>
      <vt:lpstr>Proof of Payment Example </vt:lpstr>
      <vt:lpstr>Checking the Status of a Non-PO </vt:lpstr>
      <vt:lpstr>Contact Information 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Peoples, Joselyn Marie</dc:creator>
  <cp:lastModifiedBy>Peoples, Joselyn Marie</cp:lastModifiedBy>
  <cp:revision>1</cp:revision>
  <dcterms:modified xsi:type="dcterms:W3CDTF">2026-06-03T19:47:45Z</dcterms:modified>
</cp:coreProperties>
</file>