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3" r:id="rId3"/>
  </p:sldMasterIdLst>
  <p:notesMasterIdLst>
    <p:notesMasterId r:id="rId6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6">
          <p15:clr>
            <a:srgbClr val="747775"/>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ggd8LFwugLVERq2fysUpc5NBuT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92D8F0-E62B-4ECB-B404-464EF844DEF1}">
  <a:tblStyle styleId="{E892D8F0-E62B-4ECB-B404-464EF844DE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56"/>
      </p:cViewPr>
      <p:guideLst>
        <p:guide orient="horz" pos="57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customschemas.google.com/relationships/presentationmetadata" Target="meta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3" name="Google Shape;3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2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0" name="Google Shape;360;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2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0" name="Google Shape;370;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685800" lvl="1" indent="-241300" algn="l" rtl="0">
              <a:lnSpc>
                <a:spcPct val="150000"/>
              </a:lnSpc>
              <a:spcBef>
                <a:spcPts val="0"/>
              </a:spcBef>
              <a:spcAft>
                <a:spcPts val="0"/>
              </a:spcAft>
              <a:buClr>
                <a:srgbClr val="441809"/>
              </a:buClr>
              <a:buSzPts val="1200"/>
              <a:buChar char="○"/>
            </a:pPr>
            <a:endParaRPr/>
          </a:p>
        </p:txBody>
      </p:sp>
      <p:sp>
        <p:nvSpPr>
          <p:cNvPr id="385" name="Google Shape;38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100"/>
              <a:buNone/>
            </a:pPr>
            <a:endParaRPr/>
          </a:p>
        </p:txBody>
      </p:sp>
      <p:sp>
        <p:nvSpPr>
          <p:cNvPr id="391" name="Google Shape;39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92" name="Google Shape;1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9" name="Google Shape;40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3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4" name="Google Shape;52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3" name="Google Shape;53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8" name="Google Shape;548;p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Google Shape;562;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975952ccf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3975952cc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9" name="Google Shape;589;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7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5" name="Google Shape;595;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73"/>
          <p:cNvSpPr/>
          <p:nvPr/>
        </p:nvSpPr>
        <p:spPr>
          <a:xfrm>
            <a:off x="0" y="1319934"/>
            <a:ext cx="2082600" cy="12519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73"/>
          <p:cNvSpPr txBox="1">
            <a:spLocks noGrp="1"/>
          </p:cNvSpPr>
          <p:nvPr>
            <p:ph type="ctrTitle"/>
          </p:nvPr>
        </p:nvSpPr>
        <p:spPr>
          <a:xfrm>
            <a:off x="2152650" y="1319934"/>
            <a:ext cx="6991500" cy="1251900"/>
          </a:xfrm>
          <a:prstGeom prst="rect">
            <a:avLst/>
          </a:prstGeom>
          <a:solidFill>
            <a:srgbClr val="FFBF22"/>
          </a:solid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FFFFFF"/>
              </a:buClr>
              <a:buSzPts val="3600"/>
              <a:buFont typeface="Arial"/>
              <a:buNone/>
              <a:defRPr sz="3600" b="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73"/>
          <p:cNvSpPr txBox="1">
            <a:spLocks noGrp="1"/>
          </p:cNvSpPr>
          <p:nvPr>
            <p:ph type="subTitle" idx="1"/>
          </p:nvPr>
        </p:nvSpPr>
        <p:spPr>
          <a:xfrm>
            <a:off x="2152650" y="2571751"/>
            <a:ext cx="6848700" cy="646800"/>
          </a:xfrm>
          <a:prstGeom prst="rect">
            <a:avLst/>
          </a:prstGeom>
          <a:noFill/>
          <a:ln>
            <a:noFill/>
          </a:ln>
        </p:spPr>
        <p:txBody>
          <a:bodyPr spcFirstLastPara="1" wrap="square" lIns="102875" tIns="68575" rIns="68575" bIns="34275" anchor="t" anchorCtr="0">
            <a:noAutofit/>
          </a:bodyPr>
          <a:lstStyle>
            <a:lvl1pPr lvl="0" algn="l">
              <a:lnSpc>
                <a:spcPct val="90000"/>
              </a:lnSpc>
              <a:spcBef>
                <a:spcPts val="800"/>
              </a:spcBef>
              <a:spcAft>
                <a:spcPts val="0"/>
              </a:spcAft>
              <a:buClr>
                <a:schemeClr val="dk1"/>
              </a:buClr>
              <a:buSzPts val="2100"/>
              <a:buNone/>
              <a:defRPr sz="2100">
                <a:solidFill>
                  <a:schemeClr val="dk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pic>
        <p:nvPicPr>
          <p:cNvPr id="14" name="Google Shape;14;p73"/>
          <p:cNvPicPr preferRelativeResize="0"/>
          <p:nvPr/>
        </p:nvPicPr>
        <p:blipFill rotWithShape="1">
          <a:blip r:embed="rId2">
            <a:alphaModFix/>
          </a:blip>
          <a:srcRect/>
          <a:stretch/>
        </p:blipFill>
        <p:spPr>
          <a:xfrm>
            <a:off x="0" y="1319934"/>
            <a:ext cx="2082634" cy="1245249"/>
          </a:xfrm>
          <a:prstGeom prst="rect">
            <a:avLst/>
          </a:prstGeom>
          <a:noFill/>
          <a:ln>
            <a:noFill/>
          </a:ln>
        </p:spPr>
      </p:pic>
      <p:sp>
        <p:nvSpPr>
          <p:cNvPr id="15" name="Google Shape;15;p73"/>
          <p:cNvSpPr txBox="1">
            <a:spLocks noGrp="1"/>
          </p:cNvSpPr>
          <p:nvPr>
            <p:ph type="body" idx="2"/>
          </p:nvPr>
        </p:nvSpPr>
        <p:spPr>
          <a:xfrm>
            <a:off x="2152650" y="3749965"/>
            <a:ext cx="3824400" cy="1015200"/>
          </a:xfrm>
          <a:prstGeom prst="rect">
            <a:avLst/>
          </a:prstGeom>
          <a:noFill/>
          <a:ln>
            <a:noFill/>
          </a:ln>
        </p:spPr>
        <p:txBody>
          <a:bodyPr spcFirstLastPara="1" wrap="square" lIns="34275" tIns="34275" rIns="68575" bIns="34275" anchor="b" anchorCtr="0">
            <a:noAutofit/>
          </a:bodyPr>
          <a:lstStyle>
            <a:lvl1pPr marL="457200" lvl="0" indent="-228600" algn="l">
              <a:lnSpc>
                <a:spcPct val="100000"/>
              </a:lnSpc>
              <a:spcBef>
                <a:spcPts val="0"/>
              </a:spcBef>
              <a:spcAft>
                <a:spcPts val="0"/>
              </a:spcAft>
              <a:buClr>
                <a:schemeClr val="dk1"/>
              </a:buClr>
              <a:buSzPts val="1100"/>
              <a:buFont typeface="Arial"/>
              <a:buNone/>
              <a:defRPr sz="11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Three Columns">
  <p:cSld name="Content Three Columns">
    <p:spTree>
      <p:nvGrpSpPr>
        <p:cNvPr id="1" name="Shape 69"/>
        <p:cNvGrpSpPr/>
        <p:nvPr/>
      </p:nvGrpSpPr>
      <p:grpSpPr>
        <a:xfrm>
          <a:off x="0" y="0"/>
          <a:ext cx="0" cy="0"/>
          <a:chOff x="0" y="0"/>
          <a:chExt cx="0" cy="0"/>
        </a:xfrm>
      </p:grpSpPr>
      <p:sp>
        <p:nvSpPr>
          <p:cNvPr id="70" name="Google Shape;70;p86"/>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86"/>
          <p:cNvSpPr txBox="1">
            <a:spLocks noGrp="1"/>
          </p:cNvSpPr>
          <p:nvPr>
            <p:ph type="body" idx="1"/>
          </p:nvPr>
        </p:nvSpPr>
        <p:spPr>
          <a:xfrm>
            <a:off x="495709" y="1193401"/>
            <a:ext cx="2743200" cy="345600"/>
          </a:xfrm>
          <a:prstGeom prst="rect">
            <a:avLst/>
          </a:prstGeom>
          <a:noFill/>
          <a:ln>
            <a:noFill/>
          </a:ln>
        </p:spPr>
        <p:txBody>
          <a:bodyPr spcFirstLastPara="1" wrap="square" lIns="34275" tIns="34275" rIns="68575" bIns="34275" anchor="b" anchorCtr="0">
            <a:noAutofit/>
          </a:bodyPr>
          <a:lstStyle>
            <a:lvl1pPr marL="457200" lvl="0" indent="-228600" algn="l">
              <a:lnSpc>
                <a:spcPct val="90000"/>
              </a:lnSpc>
              <a:spcBef>
                <a:spcPts val="800"/>
              </a:spcBef>
              <a:spcAft>
                <a:spcPts val="0"/>
              </a:spcAft>
              <a:buClr>
                <a:schemeClr val="dk1"/>
              </a:buClr>
              <a:buSzPts val="1400"/>
              <a:buNone/>
              <a:defRPr sz="1400" b="1" i="0">
                <a:solidFill>
                  <a:schemeClr val="dk1"/>
                </a:solidFill>
                <a:latin typeface="Arial"/>
                <a:ea typeface="Arial"/>
                <a:cs typeface="Arial"/>
                <a:sym typeface="Aria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72" name="Google Shape;72;p86"/>
          <p:cNvSpPr txBox="1">
            <a:spLocks noGrp="1"/>
          </p:cNvSpPr>
          <p:nvPr>
            <p:ph type="body" idx="2"/>
          </p:nvPr>
        </p:nvSpPr>
        <p:spPr>
          <a:xfrm>
            <a:off x="510241" y="1539001"/>
            <a:ext cx="2728500" cy="3326400"/>
          </a:xfrm>
          <a:prstGeom prst="rect">
            <a:avLst/>
          </a:prstGeom>
          <a:noFill/>
          <a:ln>
            <a:noFill/>
          </a:ln>
        </p:spPr>
        <p:txBody>
          <a:bodyPr spcFirstLastPara="1" wrap="square" lIns="342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a:lvl1pPr>
            <a:lvl2pPr marL="914400" lvl="1" indent="-228600" algn="l">
              <a:lnSpc>
                <a:spcPct val="90000"/>
              </a:lnSpc>
              <a:spcBef>
                <a:spcPts val="400"/>
              </a:spcBef>
              <a:spcAft>
                <a:spcPts val="0"/>
              </a:spcAft>
              <a:buClr>
                <a:schemeClr val="dk1"/>
              </a:buClr>
              <a:buSzPts val="900"/>
              <a:buNone/>
              <a:defRPr sz="900"/>
            </a:lvl2pPr>
            <a:lvl3pPr marL="1371600" lvl="2" indent="-228600" algn="l">
              <a:lnSpc>
                <a:spcPct val="90000"/>
              </a:lnSpc>
              <a:spcBef>
                <a:spcPts val="400"/>
              </a:spcBef>
              <a:spcAft>
                <a:spcPts val="0"/>
              </a:spcAft>
              <a:buClr>
                <a:schemeClr val="dk1"/>
              </a:buClr>
              <a:buSzPts val="800"/>
              <a:buNone/>
              <a:defRPr sz="800"/>
            </a:lvl3pPr>
            <a:lvl4pPr marL="1828800" lvl="3" indent="-228600" algn="l">
              <a:lnSpc>
                <a:spcPct val="90000"/>
              </a:lnSpc>
              <a:spcBef>
                <a:spcPts val="400"/>
              </a:spcBef>
              <a:spcAft>
                <a:spcPts val="0"/>
              </a:spcAft>
              <a:buClr>
                <a:schemeClr val="dk1"/>
              </a:buClr>
              <a:buSzPts val="700"/>
              <a:buNone/>
              <a:defRPr sz="700"/>
            </a:lvl4pPr>
            <a:lvl5pPr marL="2286000" lvl="4" indent="-228600" algn="l">
              <a:lnSpc>
                <a:spcPct val="90000"/>
              </a:lnSpc>
              <a:spcBef>
                <a:spcPts val="400"/>
              </a:spcBef>
              <a:spcAft>
                <a:spcPts val="0"/>
              </a:spcAft>
              <a:buClr>
                <a:schemeClr val="dk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73" name="Google Shape;73;p86"/>
          <p:cNvSpPr txBox="1">
            <a:spLocks noGrp="1"/>
          </p:cNvSpPr>
          <p:nvPr>
            <p:ph type="body" idx="3"/>
          </p:nvPr>
        </p:nvSpPr>
        <p:spPr>
          <a:xfrm>
            <a:off x="3335574" y="1193400"/>
            <a:ext cx="2743200" cy="345600"/>
          </a:xfrm>
          <a:prstGeom prst="rect">
            <a:avLst/>
          </a:prstGeom>
          <a:noFill/>
          <a:ln>
            <a:noFill/>
          </a:ln>
        </p:spPr>
        <p:txBody>
          <a:bodyPr spcFirstLastPara="1" wrap="square" lIns="34275" tIns="34275" rIns="68575" bIns="34275" anchor="b" anchorCtr="0">
            <a:noAutofit/>
          </a:bodyPr>
          <a:lstStyle>
            <a:lvl1pPr marL="457200" lvl="0" indent="-228600" algn="l">
              <a:lnSpc>
                <a:spcPct val="90000"/>
              </a:lnSpc>
              <a:spcBef>
                <a:spcPts val="800"/>
              </a:spcBef>
              <a:spcAft>
                <a:spcPts val="0"/>
              </a:spcAft>
              <a:buClr>
                <a:schemeClr val="dk1"/>
              </a:buClr>
              <a:buSzPts val="1400"/>
              <a:buNone/>
              <a:defRPr sz="1400" b="1" i="0">
                <a:solidFill>
                  <a:schemeClr val="dk1"/>
                </a:solidFill>
                <a:latin typeface="Arial"/>
                <a:ea typeface="Arial"/>
                <a:cs typeface="Arial"/>
                <a:sym typeface="Aria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74" name="Google Shape;74;p86"/>
          <p:cNvSpPr txBox="1">
            <a:spLocks noGrp="1"/>
          </p:cNvSpPr>
          <p:nvPr>
            <p:ph type="body" idx="4"/>
          </p:nvPr>
        </p:nvSpPr>
        <p:spPr>
          <a:xfrm>
            <a:off x="3335574" y="1539001"/>
            <a:ext cx="2743200" cy="3326400"/>
          </a:xfrm>
          <a:prstGeom prst="rect">
            <a:avLst/>
          </a:prstGeom>
          <a:noFill/>
          <a:ln>
            <a:noFill/>
          </a:ln>
        </p:spPr>
        <p:txBody>
          <a:bodyPr spcFirstLastPara="1" wrap="square" lIns="342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a:lvl1pPr>
            <a:lvl2pPr marL="914400" lvl="1" indent="-228600" algn="l">
              <a:lnSpc>
                <a:spcPct val="90000"/>
              </a:lnSpc>
              <a:spcBef>
                <a:spcPts val="400"/>
              </a:spcBef>
              <a:spcAft>
                <a:spcPts val="0"/>
              </a:spcAft>
              <a:buClr>
                <a:schemeClr val="dk1"/>
              </a:buClr>
              <a:buSzPts val="900"/>
              <a:buNone/>
              <a:defRPr sz="900"/>
            </a:lvl2pPr>
            <a:lvl3pPr marL="1371600" lvl="2" indent="-228600" algn="l">
              <a:lnSpc>
                <a:spcPct val="90000"/>
              </a:lnSpc>
              <a:spcBef>
                <a:spcPts val="400"/>
              </a:spcBef>
              <a:spcAft>
                <a:spcPts val="0"/>
              </a:spcAft>
              <a:buClr>
                <a:schemeClr val="dk1"/>
              </a:buClr>
              <a:buSzPts val="800"/>
              <a:buNone/>
              <a:defRPr sz="800"/>
            </a:lvl3pPr>
            <a:lvl4pPr marL="1828800" lvl="3" indent="-228600" algn="l">
              <a:lnSpc>
                <a:spcPct val="90000"/>
              </a:lnSpc>
              <a:spcBef>
                <a:spcPts val="400"/>
              </a:spcBef>
              <a:spcAft>
                <a:spcPts val="0"/>
              </a:spcAft>
              <a:buClr>
                <a:schemeClr val="dk1"/>
              </a:buClr>
              <a:buSzPts val="700"/>
              <a:buNone/>
              <a:defRPr sz="700"/>
            </a:lvl4pPr>
            <a:lvl5pPr marL="2286000" lvl="4" indent="-228600" algn="l">
              <a:lnSpc>
                <a:spcPct val="90000"/>
              </a:lnSpc>
              <a:spcBef>
                <a:spcPts val="400"/>
              </a:spcBef>
              <a:spcAft>
                <a:spcPts val="0"/>
              </a:spcAft>
              <a:buClr>
                <a:schemeClr val="dk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75" name="Google Shape;75;p86"/>
          <p:cNvSpPr txBox="1">
            <a:spLocks noGrp="1"/>
          </p:cNvSpPr>
          <p:nvPr>
            <p:ph type="body" idx="5"/>
          </p:nvPr>
        </p:nvSpPr>
        <p:spPr>
          <a:xfrm>
            <a:off x="6175440" y="1193400"/>
            <a:ext cx="2811900" cy="345600"/>
          </a:xfrm>
          <a:prstGeom prst="rect">
            <a:avLst/>
          </a:prstGeom>
          <a:noFill/>
          <a:ln>
            <a:noFill/>
          </a:ln>
        </p:spPr>
        <p:txBody>
          <a:bodyPr spcFirstLastPara="1" wrap="square" lIns="34275" tIns="34275" rIns="68575" bIns="34275" anchor="b" anchorCtr="0">
            <a:noAutofit/>
          </a:bodyPr>
          <a:lstStyle>
            <a:lvl1pPr marL="457200" lvl="0" indent="-228600" algn="l">
              <a:lnSpc>
                <a:spcPct val="90000"/>
              </a:lnSpc>
              <a:spcBef>
                <a:spcPts val="800"/>
              </a:spcBef>
              <a:spcAft>
                <a:spcPts val="0"/>
              </a:spcAft>
              <a:buClr>
                <a:schemeClr val="dk1"/>
              </a:buClr>
              <a:buSzPts val="1400"/>
              <a:buNone/>
              <a:defRPr sz="1400" b="1" i="0">
                <a:solidFill>
                  <a:schemeClr val="dk1"/>
                </a:solidFill>
                <a:latin typeface="Arial"/>
                <a:ea typeface="Arial"/>
                <a:cs typeface="Arial"/>
                <a:sym typeface="Aria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76" name="Google Shape;76;p86"/>
          <p:cNvSpPr txBox="1">
            <a:spLocks noGrp="1"/>
          </p:cNvSpPr>
          <p:nvPr>
            <p:ph type="body" idx="6"/>
          </p:nvPr>
        </p:nvSpPr>
        <p:spPr>
          <a:xfrm>
            <a:off x="6175440" y="1539001"/>
            <a:ext cx="2811900" cy="3326400"/>
          </a:xfrm>
          <a:prstGeom prst="rect">
            <a:avLst/>
          </a:prstGeom>
          <a:noFill/>
          <a:ln>
            <a:noFill/>
          </a:ln>
        </p:spPr>
        <p:txBody>
          <a:bodyPr spcFirstLastPara="1" wrap="square" lIns="342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a:lvl1pPr>
            <a:lvl2pPr marL="914400" lvl="1" indent="-228600" algn="l">
              <a:lnSpc>
                <a:spcPct val="90000"/>
              </a:lnSpc>
              <a:spcBef>
                <a:spcPts val="400"/>
              </a:spcBef>
              <a:spcAft>
                <a:spcPts val="0"/>
              </a:spcAft>
              <a:buClr>
                <a:schemeClr val="dk1"/>
              </a:buClr>
              <a:buSzPts val="900"/>
              <a:buNone/>
              <a:defRPr sz="900"/>
            </a:lvl2pPr>
            <a:lvl3pPr marL="1371600" lvl="2" indent="-228600" algn="l">
              <a:lnSpc>
                <a:spcPct val="90000"/>
              </a:lnSpc>
              <a:spcBef>
                <a:spcPts val="400"/>
              </a:spcBef>
              <a:spcAft>
                <a:spcPts val="0"/>
              </a:spcAft>
              <a:buClr>
                <a:schemeClr val="dk1"/>
              </a:buClr>
              <a:buSzPts val="800"/>
              <a:buNone/>
              <a:defRPr sz="800"/>
            </a:lvl3pPr>
            <a:lvl4pPr marL="1828800" lvl="3" indent="-228600" algn="l">
              <a:lnSpc>
                <a:spcPct val="90000"/>
              </a:lnSpc>
              <a:spcBef>
                <a:spcPts val="400"/>
              </a:spcBef>
              <a:spcAft>
                <a:spcPts val="0"/>
              </a:spcAft>
              <a:buClr>
                <a:schemeClr val="dk1"/>
              </a:buClr>
              <a:buSzPts val="700"/>
              <a:buNone/>
              <a:defRPr sz="700"/>
            </a:lvl4pPr>
            <a:lvl5pPr marL="2286000" lvl="4" indent="-228600" algn="l">
              <a:lnSpc>
                <a:spcPct val="90000"/>
              </a:lnSpc>
              <a:spcBef>
                <a:spcPts val="400"/>
              </a:spcBef>
              <a:spcAft>
                <a:spcPts val="0"/>
              </a:spcAft>
              <a:buClr>
                <a:schemeClr val="dk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77" name="Google Shape;77;p86"/>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86"/>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pic>
        <p:nvPicPr>
          <p:cNvPr id="79" name="Google Shape;79;p86"/>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80" name="Google Shape;80;p86"/>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Three Images">
  <p:cSld name="Content Three Images">
    <p:spTree>
      <p:nvGrpSpPr>
        <p:cNvPr id="1" name="Shape 81"/>
        <p:cNvGrpSpPr/>
        <p:nvPr/>
      </p:nvGrpSpPr>
      <p:grpSpPr>
        <a:xfrm>
          <a:off x="0" y="0"/>
          <a:ext cx="0" cy="0"/>
          <a:chOff x="0" y="0"/>
          <a:chExt cx="0" cy="0"/>
        </a:xfrm>
      </p:grpSpPr>
      <p:sp>
        <p:nvSpPr>
          <p:cNvPr id="82" name="Google Shape;82;p87"/>
          <p:cNvSpPr txBox="1">
            <a:spLocks noGrp="1"/>
          </p:cNvSpPr>
          <p:nvPr>
            <p:ph type="title"/>
          </p:nvPr>
        </p:nvSpPr>
        <p:spPr>
          <a:xfrm>
            <a:off x="510242" y="84152"/>
            <a:ext cx="8534700" cy="810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87"/>
          <p:cNvSpPr>
            <a:spLocks noGrp="1"/>
          </p:cNvSpPr>
          <p:nvPr>
            <p:ph type="pic" idx="2"/>
          </p:nvPr>
        </p:nvSpPr>
        <p:spPr>
          <a:xfrm>
            <a:off x="510239" y="1170763"/>
            <a:ext cx="2744700" cy="2744400"/>
          </a:xfrm>
          <a:prstGeom prst="roundRect">
            <a:avLst>
              <a:gd name="adj" fmla="val 0"/>
            </a:avLst>
          </a:prstGeom>
          <a:noFill/>
          <a:ln>
            <a:noFill/>
          </a:ln>
        </p:spPr>
      </p:sp>
      <p:sp>
        <p:nvSpPr>
          <p:cNvPr id="84" name="Google Shape;84;p87"/>
          <p:cNvSpPr txBox="1">
            <a:spLocks noGrp="1"/>
          </p:cNvSpPr>
          <p:nvPr>
            <p:ph type="body" idx="1"/>
          </p:nvPr>
        </p:nvSpPr>
        <p:spPr>
          <a:xfrm>
            <a:off x="510239" y="3914999"/>
            <a:ext cx="2743200" cy="950400"/>
          </a:xfrm>
          <a:prstGeom prst="rect">
            <a:avLst/>
          </a:prstGeom>
          <a:noFill/>
          <a:ln>
            <a:noFill/>
          </a:ln>
        </p:spPr>
        <p:txBody>
          <a:bodyPr spcFirstLastPara="1" wrap="square" lIns="342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a:lvl1pPr>
            <a:lvl2pPr marL="914400" lvl="1" indent="-228600" algn="l">
              <a:lnSpc>
                <a:spcPct val="90000"/>
              </a:lnSpc>
              <a:spcBef>
                <a:spcPts val="400"/>
              </a:spcBef>
              <a:spcAft>
                <a:spcPts val="0"/>
              </a:spcAft>
              <a:buClr>
                <a:schemeClr val="dk1"/>
              </a:buClr>
              <a:buSzPts val="900"/>
              <a:buNone/>
              <a:defRPr sz="900"/>
            </a:lvl2pPr>
            <a:lvl3pPr marL="1371600" lvl="2" indent="-228600" algn="l">
              <a:lnSpc>
                <a:spcPct val="90000"/>
              </a:lnSpc>
              <a:spcBef>
                <a:spcPts val="400"/>
              </a:spcBef>
              <a:spcAft>
                <a:spcPts val="0"/>
              </a:spcAft>
              <a:buClr>
                <a:schemeClr val="dk1"/>
              </a:buClr>
              <a:buSzPts val="800"/>
              <a:buNone/>
              <a:defRPr sz="800"/>
            </a:lvl3pPr>
            <a:lvl4pPr marL="1828800" lvl="3" indent="-228600" algn="l">
              <a:lnSpc>
                <a:spcPct val="90000"/>
              </a:lnSpc>
              <a:spcBef>
                <a:spcPts val="400"/>
              </a:spcBef>
              <a:spcAft>
                <a:spcPts val="0"/>
              </a:spcAft>
              <a:buClr>
                <a:schemeClr val="dk1"/>
              </a:buClr>
              <a:buSzPts val="700"/>
              <a:buNone/>
              <a:defRPr sz="700"/>
            </a:lvl4pPr>
            <a:lvl5pPr marL="2286000" lvl="4" indent="-228600" algn="l">
              <a:lnSpc>
                <a:spcPct val="90000"/>
              </a:lnSpc>
              <a:spcBef>
                <a:spcPts val="400"/>
              </a:spcBef>
              <a:spcAft>
                <a:spcPts val="0"/>
              </a:spcAft>
              <a:buClr>
                <a:schemeClr val="dk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85" name="Google Shape;85;p87"/>
          <p:cNvSpPr>
            <a:spLocks noGrp="1"/>
          </p:cNvSpPr>
          <p:nvPr>
            <p:ph type="pic" idx="3"/>
          </p:nvPr>
        </p:nvSpPr>
        <p:spPr>
          <a:xfrm>
            <a:off x="3406021" y="1173794"/>
            <a:ext cx="2743200" cy="2741100"/>
          </a:xfrm>
          <a:prstGeom prst="roundRect">
            <a:avLst>
              <a:gd name="adj" fmla="val 0"/>
            </a:avLst>
          </a:prstGeom>
          <a:noFill/>
          <a:ln>
            <a:noFill/>
          </a:ln>
        </p:spPr>
      </p:sp>
      <p:sp>
        <p:nvSpPr>
          <p:cNvPr id="86" name="Google Shape;86;p87"/>
          <p:cNvSpPr txBox="1">
            <a:spLocks noGrp="1"/>
          </p:cNvSpPr>
          <p:nvPr>
            <p:ph type="body" idx="4"/>
          </p:nvPr>
        </p:nvSpPr>
        <p:spPr>
          <a:xfrm>
            <a:off x="3406021" y="3914999"/>
            <a:ext cx="2743200" cy="953700"/>
          </a:xfrm>
          <a:prstGeom prst="rect">
            <a:avLst/>
          </a:prstGeom>
          <a:noFill/>
          <a:ln>
            <a:noFill/>
          </a:ln>
        </p:spPr>
        <p:txBody>
          <a:bodyPr spcFirstLastPara="1" wrap="square" lIns="342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a:lvl1pPr>
            <a:lvl2pPr marL="914400" lvl="1" indent="-228600" algn="l">
              <a:lnSpc>
                <a:spcPct val="90000"/>
              </a:lnSpc>
              <a:spcBef>
                <a:spcPts val="400"/>
              </a:spcBef>
              <a:spcAft>
                <a:spcPts val="0"/>
              </a:spcAft>
              <a:buClr>
                <a:schemeClr val="dk1"/>
              </a:buClr>
              <a:buSzPts val="900"/>
              <a:buNone/>
              <a:defRPr sz="900"/>
            </a:lvl2pPr>
            <a:lvl3pPr marL="1371600" lvl="2" indent="-228600" algn="l">
              <a:lnSpc>
                <a:spcPct val="90000"/>
              </a:lnSpc>
              <a:spcBef>
                <a:spcPts val="400"/>
              </a:spcBef>
              <a:spcAft>
                <a:spcPts val="0"/>
              </a:spcAft>
              <a:buClr>
                <a:schemeClr val="dk1"/>
              </a:buClr>
              <a:buSzPts val="800"/>
              <a:buNone/>
              <a:defRPr sz="800"/>
            </a:lvl3pPr>
            <a:lvl4pPr marL="1828800" lvl="3" indent="-228600" algn="l">
              <a:lnSpc>
                <a:spcPct val="90000"/>
              </a:lnSpc>
              <a:spcBef>
                <a:spcPts val="400"/>
              </a:spcBef>
              <a:spcAft>
                <a:spcPts val="0"/>
              </a:spcAft>
              <a:buClr>
                <a:schemeClr val="dk1"/>
              </a:buClr>
              <a:buSzPts val="700"/>
              <a:buNone/>
              <a:defRPr sz="700"/>
            </a:lvl4pPr>
            <a:lvl5pPr marL="2286000" lvl="4" indent="-228600" algn="l">
              <a:lnSpc>
                <a:spcPct val="90000"/>
              </a:lnSpc>
              <a:spcBef>
                <a:spcPts val="400"/>
              </a:spcBef>
              <a:spcAft>
                <a:spcPts val="0"/>
              </a:spcAft>
              <a:buClr>
                <a:schemeClr val="dk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87" name="Google Shape;87;p87"/>
          <p:cNvSpPr>
            <a:spLocks noGrp="1"/>
          </p:cNvSpPr>
          <p:nvPr>
            <p:ph type="pic" idx="5"/>
          </p:nvPr>
        </p:nvSpPr>
        <p:spPr>
          <a:xfrm>
            <a:off x="6301800" y="1176140"/>
            <a:ext cx="2743200" cy="2739000"/>
          </a:xfrm>
          <a:prstGeom prst="roundRect">
            <a:avLst>
              <a:gd name="adj" fmla="val 0"/>
            </a:avLst>
          </a:prstGeom>
          <a:noFill/>
          <a:ln>
            <a:noFill/>
          </a:ln>
        </p:spPr>
      </p:sp>
      <p:sp>
        <p:nvSpPr>
          <p:cNvPr id="88" name="Google Shape;88;p87"/>
          <p:cNvSpPr txBox="1">
            <a:spLocks noGrp="1"/>
          </p:cNvSpPr>
          <p:nvPr>
            <p:ph type="body" idx="6"/>
          </p:nvPr>
        </p:nvSpPr>
        <p:spPr>
          <a:xfrm>
            <a:off x="6301800" y="3914999"/>
            <a:ext cx="2743200" cy="950400"/>
          </a:xfrm>
          <a:prstGeom prst="rect">
            <a:avLst/>
          </a:prstGeom>
          <a:noFill/>
          <a:ln>
            <a:noFill/>
          </a:ln>
        </p:spPr>
        <p:txBody>
          <a:bodyPr spcFirstLastPara="1" wrap="square" lIns="342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a:lvl1pPr>
            <a:lvl2pPr marL="914400" lvl="1" indent="-228600" algn="l">
              <a:lnSpc>
                <a:spcPct val="90000"/>
              </a:lnSpc>
              <a:spcBef>
                <a:spcPts val="400"/>
              </a:spcBef>
              <a:spcAft>
                <a:spcPts val="0"/>
              </a:spcAft>
              <a:buClr>
                <a:schemeClr val="dk1"/>
              </a:buClr>
              <a:buSzPts val="900"/>
              <a:buNone/>
              <a:defRPr sz="900"/>
            </a:lvl2pPr>
            <a:lvl3pPr marL="1371600" lvl="2" indent="-228600" algn="l">
              <a:lnSpc>
                <a:spcPct val="90000"/>
              </a:lnSpc>
              <a:spcBef>
                <a:spcPts val="400"/>
              </a:spcBef>
              <a:spcAft>
                <a:spcPts val="0"/>
              </a:spcAft>
              <a:buClr>
                <a:schemeClr val="dk1"/>
              </a:buClr>
              <a:buSzPts val="800"/>
              <a:buNone/>
              <a:defRPr sz="800"/>
            </a:lvl3pPr>
            <a:lvl4pPr marL="1828800" lvl="3" indent="-228600" algn="l">
              <a:lnSpc>
                <a:spcPct val="90000"/>
              </a:lnSpc>
              <a:spcBef>
                <a:spcPts val="400"/>
              </a:spcBef>
              <a:spcAft>
                <a:spcPts val="0"/>
              </a:spcAft>
              <a:buClr>
                <a:schemeClr val="dk1"/>
              </a:buClr>
              <a:buSzPts val="700"/>
              <a:buNone/>
              <a:defRPr sz="700"/>
            </a:lvl4pPr>
            <a:lvl5pPr marL="2286000" lvl="4" indent="-228600" algn="l">
              <a:lnSpc>
                <a:spcPct val="90000"/>
              </a:lnSpc>
              <a:spcBef>
                <a:spcPts val="400"/>
              </a:spcBef>
              <a:spcAft>
                <a:spcPts val="0"/>
              </a:spcAft>
              <a:buClr>
                <a:schemeClr val="dk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89" name="Google Shape;89;p87"/>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87"/>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pic>
        <p:nvPicPr>
          <p:cNvPr id="91" name="Google Shape;91;p87"/>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92" name="Google Shape;92;p87"/>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88"/>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95" name="Google Shape;95;p88"/>
          <p:cNvSpPr txBox="1">
            <a:spLocks noGrp="1"/>
          </p:cNvSpPr>
          <p:nvPr>
            <p:ph type="ftr" idx="11"/>
          </p:nvPr>
        </p:nvSpPr>
        <p:spPr>
          <a:xfrm>
            <a:off x="510240" y="4869655"/>
            <a:ext cx="7924500" cy="273900"/>
          </a:xfrm>
          <a:prstGeom prst="rect">
            <a:avLst/>
          </a:prstGeom>
          <a:noFill/>
          <a:ln>
            <a:noFill/>
          </a:ln>
        </p:spPr>
        <p:txBody>
          <a:bodyPr spcFirstLastPara="1" wrap="square" lIns="0"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88"/>
          <p:cNvSpPr txBox="1">
            <a:spLocks noGrp="1"/>
          </p:cNvSpPr>
          <p:nvPr>
            <p:ph type="sldNum" idx="12"/>
          </p:nvPr>
        </p:nvSpPr>
        <p:spPr>
          <a:xfrm>
            <a:off x="8434800" y="4869655"/>
            <a:ext cx="709200" cy="273900"/>
          </a:xfrm>
          <a:prstGeom prst="rect">
            <a:avLst/>
          </a:prstGeom>
          <a:noFill/>
          <a:ln>
            <a:noFill/>
          </a:ln>
        </p:spPr>
        <p:txBody>
          <a:bodyPr spcFirstLastPara="1" wrap="square" lIns="68575" tIns="34275" rIns="20572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76"/>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76"/>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300"/>
              </a:spcBef>
              <a:spcAft>
                <a:spcPts val="0"/>
              </a:spcAft>
              <a:buClr>
                <a:srgbClr val="7F5111"/>
              </a:buClr>
              <a:buSzPts val="1400"/>
              <a:buChar char="•"/>
              <a:defRPr/>
            </a:lvl1pPr>
            <a:lvl2pPr marL="914400" lvl="1" indent="-317500" algn="l">
              <a:lnSpc>
                <a:spcPct val="100000"/>
              </a:lnSpc>
              <a:spcBef>
                <a:spcPts val="300"/>
              </a:spcBef>
              <a:spcAft>
                <a:spcPts val="0"/>
              </a:spcAft>
              <a:buClr>
                <a:srgbClr val="7F5111"/>
              </a:buClr>
              <a:buSzPts val="1400"/>
              <a:buChar char="–"/>
              <a:defRPr/>
            </a:lvl2pPr>
            <a:lvl3pPr marL="1371600" lvl="2" indent="-317500" algn="l">
              <a:lnSpc>
                <a:spcPct val="100000"/>
              </a:lnSpc>
              <a:spcBef>
                <a:spcPts val="300"/>
              </a:spcBef>
              <a:spcAft>
                <a:spcPts val="0"/>
              </a:spcAft>
              <a:buClr>
                <a:srgbClr val="7F5111"/>
              </a:buClr>
              <a:buSzPts val="1400"/>
              <a:buChar char="•"/>
              <a:defRPr/>
            </a:lvl3pPr>
            <a:lvl4pPr marL="1828800" lvl="3" indent="-317500" algn="l">
              <a:lnSpc>
                <a:spcPct val="100000"/>
              </a:lnSpc>
              <a:spcBef>
                <a:spcPts val="300"/>
              </a:spcBef>
              <a:spcAft>
                <a:spcPts val="0"/>
              </a:spcAft>
              <a:buClr>
                <a:srgbClr val="7F5111"/>
              </a:buClr>
              <a:buSzPts val="1400"/>
              <a:buChar char="–"/>
              <a:defRPr/>
            </a:lvl4pPr>
            <a:lvl5pPr marL="2286000" lvl="4" indent="-317500" algn="l">
              <a:lnSpc>
                <a:spcPct val="100000"/>
              </a:lnSpc>
              <a:spcBef>
                <a:spcPts val="300"/>
              </a:spcBef>
              <a:spcAft>
                <a:spcPts val="0"/>
              </a:spcAft>
              <a:buClr>
                <a:srgbClr val="7F5111"/>
              </a:buClr>
              <a:buSzPts val="1400"/>
              <a:buChar char="»"/>
              <a:defRPr/>
            </a:lvl5pPr>
            <a:lvl6pPr marL="2743200" lvl="5" indent="-317500" algn="l">
              <a:lnSpc>
                <a:spcPct val="100000"/>
              </a:lnSpc>
              <a:spcBef>
                <a:spcPts val="300"/>
              </a:spcBef>
              <a:spcAft>
                <a:spcPts val="0"/>
              </a:spcAft>
              <a:buClr>
                <a:srgbClr val="7F5111"/>
              </a:buClr>
              <a:buSzPts val="1400"/>
              <a:buChar char="»"/>
              <a:defRPr/>
            </a:lvl6pPr>
            <a:lvl7pPr marL="3200400" lvl="6" indent="-317500" algn="l">
              <a:lnSpc>
                <a:spcPct val="100000"/>
              </a:lnSpc>
              <a:spcBef>
                <a:spcPts val="300"/>
              </a:spcBef>
              <a:spcAft>
                <a:spcPts val="0"/>
              </a:spcAft>
              <a:buClr>
                <a:srgbClr val="7F5111"/>
              </a:buClr>
              <a:buSzPts val="1400"/>
              <a:buChar char="»"/>
              <a:defRPr/>
            </a:lvl7pPr>
            <a:lvl8pPr marL="3657600" lvl="7" indent="-317500" algn="l">
              <a:lnSpc>
                <a:spcPct val="100000"/>
              </a:lnSpc>
              <a:spcBef>
                <a:spcPts val="300"/>
              </a:spcBef>
              <a:spcAft>
                <a:spcPts val="0"/>
              </a:spcAft>
              <a:buClr>
                <a:srgbClr val="7F5111"/>
              </a:buClr>
              <a:buSzPts val="1400"/>
              <a:buChar char="»"/>
              <a:defRPr/>
            </a:lvl8pPr>
            <a:lvl9pPr marL="4114800" lvl="8" indent="-317500" algn="l">
              <a:lnSpc>
                <a:spcPct val="100000"/>
              </a:lnSpc>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3"/>
        <p:cNvGrpSpPr/>
        <p:nvPr/>
      </p:nvGrpSpPr>
      <p:grpSpPr>
        <a:xfrm>
          <a:off x="0" y="0"/>
          <a:ext cx="0" cy="0"/>
          <a:chOff x="0" y="0"/>
          <a:chExt cx="0" cy="0"/>
        </a:xfrm>
      </p:grpSpPr>
      <p:sp>
        <p:nvSpPr>
          <p:cNvPr id="104" name="Google Shape;104;p89"/>
          <p:cNvSpPr txBox="1">
            <a:spLocks noGrp="1"/>
          </p:cNvSpPr>
          <p:nvPr>
            <p:ph type="ctrTitle"/>
          </p:nvPr>
        </p:nvSpPr>
        <p:spPr>
          <a:xfrm>
            <a:off x="685800" y="1597820"/>
            <a:ext cx="7772400" cy="110251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89"/>
          <p:cNvSpPr txBox="1">
            <a:spLocks noGrp="1"/>
          </p:cNvSpPr>
          <p:nvPr>
            <p:ph type="subTitle" idx="1"/>
          </p:nvPr>
        </p:nvSpPr>
        <p:spPr>
          <a:xfrm>
            <a:off x="1371600" y="2914650"/>
            <a:ext cx="6400800" cy="1314450"/>
          </a:xfrm>
          <a:prstGeom prst="rect">
            <a:avLst/>
          </a:prstGeom>
          <a:noFill/>
          <a:ln>
            <a:noFill/>
          </a:ln>
        </p:spPr>
        <p:txBody>
          <a:bodyPr spcFirstLastPara="1" wrap="square" lIns="0" tIns="0" rIns="0" bIns="0" anchor="t" anchorCtr="0">
            <a:noAutofit/>
          </a:bodyPr>
          <a:lstStyle>
            <a:lvl1pPr lvl="0" algn="ctr">
              <a:lnSpc>
                <a:spcPct val="100000"/>
              </a:lnSpc>
              <a:spcBef>
                <a:spcPts val="400"/>
              </a:spcBef>
              <a:spcAft>
                <a:spcPts val="0"/>
              </a:spcAft>
              <a:buClr>
                <a:srgbClr val="7F5111"/>
              </a:buClr>
              <a:buSzPts val="2100"/>
              <a:buFont typeface="Georgia"/>
              <a:buNone/>
              <a:defRPr/>
            </a:lvl1pPr>
            <a:lvl2pPr lvl="1" algn="ctr">
              <a:lnSpc>
                <a:spcPct val="100000"/>
              </a:lnSpc>
              <a:spcBef>
                <a:spcPts val="400"/>
              </a:spcBef>
              <a:spcAft>
                <a:spcPts val="0"/>
              </a:spcAft>
              <a:buClr>
                <a:srgbClr val="7F5111"/>
              </a:buClr>
              <a:buSzPts val="1800"/>
              <a:buFont typeface="Georgia"/>
              <a:buNone/>
              <a:defRPr/>
            </a:lvl2pPr>
            <a:lvl3pPr lvl="2" algn="ctr">
              <a:lnSpc>
                <a:spcPct val="100000"/>
              </a:lnSpc>
              <a:spcBef>
                <a:spcPts val="300"/>
              </a:spcBef>
              <a:spcAft>
                <a:spcPts val="0"/>
              </a:spcAft>
              <a:buClr>
                <a:srgbClr val="7F5111"/>
              </a:buClr>
              <a:buSzPts val="1400"/>
              <a:buFont typeface="Georgia"/>
              <a:buNone/>
              <a:defRPr/>
            </a:lvl3pPr>
            <a:lvl4pPr lvl="3" algn="ctr">
              <a:lnSpc>
                <a:spcPct val="100000"/>
              </a:lnSpc>
              <a:spcBef>
                <a:spcPts val="300"/>
              </a:spcBef>
              <a:spcAft>
                <a:spcPts val="0"/>
              </a:spcAft>
              <a:buClr>
                <a:srgbClr val="7F5111"/>
              </a:buClr>
              <a:buSzPts val="1400"/>
              <a:buFont typeface="Georgia"/>
              <a:buNone/>
              <a:defRPr/>
            </a:lvl4pPr>
            <a:lvl5pPr lvl="4" algn="ctr">
              <a:lnSpc>
                <a:spcPct val="100000"/>
              </a:lnSpc>
              <a:spcBef>
                <a:spcPts val="300"/>
              </a:spcBef>
              <a:spcAft>
                <a:spcPts val="0"/>
              </a:spcAft>
              <a:buClr>
                <a:srgbClr val="7F5111"/>
              </a:buClr>
              <a:buSzPts val="1400"/>
              <a:buFont typeface="Georgia"/>
              <a:buNone/>
              <a:defRPr/>
            </a:lvl5pPr>
            <a:lvl6pPr lvl="5" algn="ctr">
              <a:lnSpc>
                <a:spcPct val="100000"/>
              </a:lnSpc>
              <a:spcBef>
                <a:spcPts val="300"/>
              </a:spcBef>
              <a:spcAft>
                <a:spcPts val="0"/>
              </a:spcAft>
              <a:buClr>
                <a:srgbClr val="7F5111"/>
              </a:buClr>
              <a:buSzPts val="1400"/>
              <a:buFont typeface="Georgia"/>
              <a:buNone/>
              <a:defRPr/>
            </a:lvl6pPr>
            <a:lvl7pPr lvl="6" algn="ctr">
              <a:lnSpc>
                <a:spcPct val="100000"/>
              </a:lnSpc>
              <a:spcBef>
                <a:spcPts val="300"/>
              </a:spcBef>
              <a:spcAft>
                <a:spcPts val="0"/>
              </a:spcAft>
              <a:buClr>
                <a:srgbClr val="7F5111"/>
              </a:buClr>
              <a:buSzPts val="1400"/>
              <a:buFont typeface="Georgia"/>
              <a:buNone/>
              <a:defRPr/>
            </a:lvl7pPr>
            <a:lvl8pPr lvl="7" algn="ctr">
              <a:lnSpc>
                <a:spcPct val="100000"/>
              </a:lnSpc>
              <a:spcBef>
                <a:spcPts val="300"/>
              </a:spcBef>
              <a:spcAft>
                <a:spcPts val="0"/>
              </a:spcAft>
              <a:buClr>
                <a:srgbClr val="7F5111"/>
              </a:buClr>
              <a:buSzPts val="1400"/>
              <a:buFont typeface="Georgia"/>
              <a:buNone/>
              <a:defRPr/>
            </a:lvl8pPr>
            <a:lvl9pPr lvl="8" algn="ctr">
              <a:lnSpc>
                <a:spcPct val="100000"/>
              </a:lnSpc>
              <a:spcBef>
                <a:spcPts val="300"/>
              </a:spcBef>
              <a:spcAft>
                <a:spcPts val="0"/>
              </a:spcAft>
              <a:buClr>
                <a:srgbClr val="7F5111"/>
              </a:buClr>
              <a:buSzPts val="1400"/>
              <a:buFont typeface="Georgia"/>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90"/>
          <p:cNvSpPr txBox="1">
            <a:spLocks noGrp="1"/>
          </p:cNvSpPr>
          <p:nvPr>
            <p:ph type="title"/>
          </p:nvPr>
        </p:nvSpPr>
        <p:spPr>
          <a:xfrm>
            <a:off x="722313" y="3305176"/>
            <a:ext cx="7772400" cy="102155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sz="3000" b="1"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90"/>
          <p:cNvSpPr txBox="1">
            <a:spLocks noGrp="1"/>
          </p:cNvSpPr>
          <p:nvPr>
            <p:ph type="body" idx="1"/>
          </p:nvPr>
        </p:nvSpPr>
        <p:spPr>
          <a:xfrm>
            <a:off x="722313" y="2180035"/>
            <a:ext cx="7772400" cy="112514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300"/>
              </a:spcBef>
              <a:spcAft>
                <a:spcPts val="0"/>
              </a:spcAft>
              <a:buClr>
                <a:srgbClr val="7F5111"/>
              </a:buClr>
              <a:buSzPts val="1500"/>
              <a:buFont typeface="Georgia"/>
              <a:buNone/>
              <a:defRPr sz="1500"/>
            </a:lvl1pPr>
            <a:lvl2pPr marL="914400" lvl="1" indent="-228600" algn="l">
              <a:lnSpc>
                <a:spcPct val="100000"/>
              </a:lnSpc>
              <a:spcBef>
                <a:spcPts val="300"/>
              </a:spcBef>
              <a:spcAft>
                <a:spcPts val="0"/>
              </a:spcAft>
              <a:buClr>
                <a:srgbClr val="7F5111"/>
              </a:buClr>
              <a:buSzPts val="1400"/>
              <a:buFont typeface="Georgia"/>
              <a:buNone/>
              <a:defRPr sz="1400"/>
            </a:lvl2pPr>
            <a:lvl3pPr marL="1371600" lvl="2" indent="-228600" algn="l">
              <a:lnSpc>
                <a:spcPct val="100000"/>
              </a:lnSpc>
              <a:spcBef>
                <a:spcPts val="200"/>
              </a:spcBef>
              <a:spcAft>
                <a:spcPts val="0"/>
              </a:spcAft>
              <a:buClr>
                <a:srgbClr val="7F5111"/>
              </a:buClr>
              <a:buSzPts val="1200"/>
              <a:buFont typeface="Georgia"/>
              <a:buNone/>
              <a:defRPr sz="1200"/>
            </a:lvl3pPr>
            <a:lvl4pPr marL="1828800" lvl="3" indent="-228600" algn="l">
              <a:lnSpc>
                <a:spcPct val="100000"/>
              </a:lnSpc>
              <a:spcBef>
                <a:spcPts val="200"/>
              </a:spcBef>
              <a:spcAft>
                <a:spcPts val="0"/>
              </a:spcAft>
              <a:buClr>
                <a:srgbClr val="7F5111"/>
              </a:buClr>
              <a:buSzPts val="1100"/>
              <a:buFont typeface="Georgia"/>
              <a:buNone/>
              <a:defRPr sz="1100"/>
            </a:lvl4pPr>
            <a:lvl5pPr marL="2286000" lvl="4" indent="-228600" algn="l">
              <a:lnSpc>
                <a:spcPct val="100000"/>
              </a:lnSpc>
              <a:spcBef>
                <a:spcPts val="200"/>
              </a:spcBef>
              <a:spcAft>
                <a:spcPts val="0"/>
              </a:spcAft>
              <a:buClr>
                <a:srgbClr val="7F5111"/>
              </a:buClr>
              <a:buSzPts val="1100"/>
              <a:buFont typeface="Georgia"/>
              <a:buNone/>
              <a:defRPr sz="1100"/>
            </a:lvl5pPr>
            <a:lvl6pPr marL="2743200" lvl="5" indent="-228600" algn="l">
              <a:lnSpc>
                <a:spcPct val="100000"/>
              </a:lnSpc>
              <a:spcBef>
                <a:spcPts val="200"/>
              </a:spcBef>
              <a:spcAft>
                <a:spcPts val="0"/>
              </a:spcAft>
              <a:buClr>
                <a:srgbClr val="7F5111"/>
              </a:buClr>
              <a:buSzPts val="1100"/>
              <a:buFont typeface="Georgia"/>
              <a:buNone/>
              <a:defRPr sz="1100"/>
            </a:lvl6pPr>
            <a:lvl7pPr marL="3200400" lvl="6" indent="-228600" algn="l">
              <a:lnSpc>
                <a:spcPct val="100000"/>
              </a:lnSpc>
              <a:spcBef>
                <a:spcPts val="200"/>
              </a:spcBef>
              <a:spcAft>
                <a:spcPts val="0"/>
              </a:spcAft>
              <a:buClr>
                <a:srgbClr val="7F5111"/>
              </a:buClr>
              <a:buSzPts val="1100"/>
              <a:buFont typeface="Georgia"/>
              <a:buNone/>
              <a:defRPr sz="1100"/>
            </a:lvl7pPr>
            <a:lvl8pPr marL="3657600" lvl="7" indent="-228600" algn="l">
              <a:lnSpc>
                <a:spcPct val="100000"/>
              </a:lnSpc>
              <a:spcBef>
                <a:spcPts val="200"/>
              </a:spcBef>
              <a:spcAft>
                <a:spcPts val="0"/>
              </a:spcAft>
              <a:buClr>
                <a:srgbClr val="7F5111"/>
              </a:buClr>
              <a:buSzPts val="1100"/>
              <a:buFont typeface="Georgia"/>
              <a:buNone/>
              <a:defRPr sz="1100"/>
            </a:lvl8pPr>
            <a:lvl9pPr marL="4114800" lvl="8" indent="-228600" algn="l">
              <a:lnSpc>
                <a:spcPct val="100000"/>
              </a:lnSpc>
              <a:spcBef>
                <a:spcPts val="200"/>
              </a:spcBef>
              <a:spcAft>
                <a:spcPts val="0"/>
              </a:spcAft>
              <a:buClr>
                <a:srgbClr val="7F5111"/>
              </a:buClr>
              <a:buSzPts val="1100"/>
              <a:buFont typeface="Georgia"/>
              <a:buNone/>
              <a:defRPr sz="11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91"/>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91"/>
          <p:cNvSpPr txBox="1">
            <a:spLocks noGrp="1"/>
          </p:cNvSpPr>
          <p:nvPr>
            <p:ph type="body" idx="1"/>
          </p:nvPr>
        </p:nvSpPr>
        <p:spPr>
          <a:xfrm>
            <a:off x="1295400" y="857250"/>
            <a:ext cx="3695700" cy="337185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400"/>
              </a:spcBef>
              <a:spcAft>
                <a:spcPts val="0"/>
              </a:spcAft>
              <a:buClr>
                <a:srgbClr val="7F5111"/>
              </a:buClr>
              <a:buSzPts val="2100"/>
              <a:buFont typeface="Georgia"/>
              <a:buChar char="•"/>
              <a:defRPr sz="2100"/>
            </a:lvl1pPr>
            <a:lvl2pPr marL="914400" lvl="1" indent="-342900" algn="l">
              <a:lnSpc>
                <a:spcPct val="100000"/>
              </a:lnSpc>
              <a:spcBef>
                <a:spcPts val="400"/>
              </a:spcBef>
              <a:spcAft>
                <a:spcPts val="0"/>
              </a:spcAft>
              <a:buClr>
                <a:srgbClr val="7F5111"/>
              </a:buClr>
              <a:buSzPts val="1800"/>
              <a:buFont typeface="Georgia"/>
              <a:buChar char="–"/>
              <a:defRPr sz="1800"/>
            </a:lvl2pPr>
            <a:lvl3pPr marL="1371600" lvl="2" indent="-323850" algn="l">
              <a:lnSpc>
                <a:spcPct val="100000"/>
              </a:lnSpc>
              <a:spcBef>
                <a:spcPts val="300"/>
              </a:spcBef>
              <a:spcAft>
                <a:spcPts val="0"/>
              </a:spcAft>
              <a:buClr>
                <a:srgbClr val="7F5111"/>
              </a:buClr>
              <a:buSzPts val="1500"/>
              <a:buFont typeface="Georgia"/>
              <a:buChar char="•"/>
              <a:defRPr sz="1500"/>
            </a:lvl3pPr>
            <a:lvl4pPr marL="1828800" lvl="3" indent="-317500" algn="l">
              <a:lnSpc>
                <a:spcPct val="100000"/>
              </a:lnSpc>
              <a:spcBef>
                <a:spcPts val="300"/>
              </a:spcBef>
              <a:spcAft>
                <a:spcPts val="0"/>
              </a:spcAft>
              <a:buClr>
                <a:srgbClr val="7F5111"/>
              </a:buClr>
              <a:buSzPts val="1400"/>
              <a:buFont typeface="Georgia"/>
              <a:buChar char="–"/>
              <a:defRPr sz="1400"/>
            </a:lvl4pPr>
            <a:lvl5pPr marL="2286000" lvl="4" indent="-317500" algn="l">
              <a:lnSpc>
                <a:spcPct val="100000"/>
              </a:lnSpc>
              <a:spcBef>
                <a:spcPts val="300"/>
              </a:spcBef>
              <a:spcAft>
                <a:spcPts val="0"/>
              </a:spcAft>
              <a:buClr>
                <a:srgbClr val="7F5111"/>
              </a:buClr>
              <a:buSzPts val="1400"/>
              <a:buFont typeface="Georgia"/>
              <a:buChar char="»"/>
              <a:defRPr sz="1400"/>
            </a:lvl5pPr>
            <a:lvl6pPr marL="2743200" lvl="5" indent="-317500" algn="l">
              <a:lnSpc>
                <a:spcPct val="100000"/>
              </a:lnSpc>
              <a:spcBef>
                <a:spcPts val="300"/>
              </a:spcBef>
              <a:spcAft>
                <a:spcPts val="0"/>
              </a:spcAft>
              <a:buClr>
                <a:srgbClr val="7F5111"/>
              </a:buClr>
              <a:buSzPts val="1400"/>
              <a:buFont typeface="Georgia"/>
              <a:buChar char="»"/>
              <a:defRPr sz="1400"/>
            </a:lvl6pPr>
            <a:lvl7pPr marL="3200400" lvl="6" indent="-317500" algn="l">
              <a:lnSpc>
                <a:spcPct val="100000"/>
              </a:lnSpc>
              <a:spcBef>
                <a:spcPts val="300"/>
              </a:spcBef>
              <a:spcAft>
                <a:spcPts val="0"/>
              </a:spcAft>
              <a:buClr>
                <a:srgbClr val="7F5111"/>
              </a:buClr>
              <a:buSzPts val="1400"/>
              <a:buFont typeface="Georgia"/>
              <a:buChar char="»"/>
              <a:defRPr sz="1400"/>
            </a:lvl7pPr>
            <a:lvl8pPr marL="3657600" lvl="7" indent="-317500" algn="l">
              <a:lnSpc>
                <a:spcPct val="100000"/>
              </a:lnSpc>
              <a:spcBef>
                <a:spcPts val="300"/>
              </a:spcBef>
              <a:spcAft>
                <a:spcPts val="0"/>
              </a:spcAft>
              <a:buClr>
                <a:srgbClr val="7F5111"/>
              </a:buClr>
              <a:buSzPts val="1400"/>
              <a:buFont typeface="Georgia"/>
              <a:buChar char="»"/>
              <a:defRPr sz="1400"/>
            </a:lvl8pPr>
            <a:lvl9pPr marL="4114800" lvl="8" indent="-317500" algn="l">
              <a:lnSpc>
                <a:spcPct val="100000"/>
              </a:lnSpc>
              <a:spcBef>
                <a:spcPts val="300"/>
              </a:spcBef>
              <a:spcAft>
                <a:spcPts val="0"/>
              </a:spcAft>
              <a:buClr>
                <a:srgbClr val="7F5111"/>
              </a:buClr>
              <a:buSzPts val="1400"/>
              <a:buFont typeface="Georgia"/>
              <a:buChar char="»"/>
              <a:defRPr sz="1400"/>
            </a:lvl9pPr>
          </a:lstStyle>
          <a:p>
            <a:endParaRPr/>
          </a:p>
        </p:txBody>
      </p:sp>
      <p:sp>
        <p:nvSpPr>
          <p:cNvPr id="112" name="Google Shape;112;p91"/>
          <p:cNvSpPr txBox="1">
            <a:spLocks noGrp="1"/>
          </p:cNvSpPr>
          <p:nvPr>
            <p:ph type="body" idx="2"/>
          </p:nvPr>
        </p:nvSpPr>
        <p:spPr>
          <a:xfrm>
            <a:off x="5143500" y="857250"/>
            <a:ext cx="3695700" cy="337185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400"/>
              </a:spcBef>
              <a:spcAft>
                <a:spcPts val="0"/>
              </a:spcAft>
              <a:buClr>
                <a:srgbClr val="7F5111"/>
              </a:buClr>
              <a:buSzPts val="2100"/>
              <a:buFont typeface="Georgia"/>
              <a:buChar char="•"/>
              <a:defRPr sz="2100"/>
            </a:lvl1pPr>
            <a:lvl2pPr marL="914400" lvl="1" indent="-342900" algn="l">
              <a:lnSpc>
                <a:spcPct val="100000"/>
              </a:lnSpc>
              <a:spcBef>
                <a:spcPts val="400"/>
              </a:spcBef>
              <a:spcAft>
                <a:spcPts val="0"/>
              </a:spcAft>
              <a:buClr>
                <a:srgbClr val="7F5111"/>
              </a:buClr>
              <a:buSzPts val="1800"/>
              <a:buFont typeface="Georgia"/>
              <a:buChar char="–"/>
              <a:defRPr sz="1800"/>
            </a:lvl2pPr>
            <a:lvl3pPr marL="1371600" lvl="2" indent="-323850" algn="l">
              <a:lnSpc>
                <a:spcPct val="100000"/>
              </a:lnSpc>
              <a:spcBef>
                <a:spcPts val="300"/>
              </a:spcBef>
              <a:spcAft>
                <a:spcPts val="0"/>
              </a:spcAft>
              <a:buClr>
                <a:srgbClr val="7F5111"/>
              </a:buClr>
              <a:buSzPts val="1500"/>
              <a:buFont typeface="Georgia"/>
              <a:buChar char="•"/>
              <a:defRPr sz="1500"/>
            </a:lvl3pPr>
            <a:lvl4pPr marL="1828800" lvl="3" indent="-317500" algn="l">
              <a:lnSpc>
                <a:spcPct val="100000"/>
              </a:lnSpc>
              <a:spcBef>
                <a:spcPts val="300"/>
              </a:spcBef>
              <a:spcAft>
                <a:spcPts val="0"/>
              </a:spcAft>
              <a:buClr>
                <a:srgbClr val="7F5111"/>
              </a:buClr>
              <a:buSzPts val="1400"/>
              <a:buFont typeface="Georgia"/>
              <a:buChar char="–"/>
              <a:defRPr sz="1400"/>
            </a:lvl4pPr>
            <a:lvl5pPr marL="2286000" lvl="4" indent="-317500" algn="l">
              <a:lnSpc>
                <a:spcPct val="100000"/>
              </a:lnSpc>
              <a:spcBef>
                <a:spcPts val="300"/>
              </a:spcBef>
              <a:spcAft>
                <a:spcPts val="0"/>
              </a:spcAft>
              <a:buClr>
                <a:srgbClr val="7F5111"/>
              </a:buClr>
              <a:buSzPts val="1400"/>
              <a:buFont typeface="Georgia"/>
              <a:buChar char="»"/>
              <a:defRPr sz="1400"/>
            </a:lvl5pPr>
            <a:lvl6pPr marL="2743200" lvl="5" indent="-317500" algn="l">
              <a:lnSpc>
                <a:spcPct val="100000"/>
              </a:lnSpc>
              <a:spcBef>
                <a:spcPts val="300"/>
              </a:spcBef>
              <a:spcAft>
                <a:spcPts val="0"/>
              </a:spcAft>
              <a:buClr>
                <a:srgbClr val="7F5111"/>
              </a:buClr>
              <a:buSzPts val="1400"/>
              <a:buFont typeface="Georgia"/>
              <a:buChar char="»"/>
              <a:defRPr sz="1400"/>
            </a:lvl6pPr>
            <a:lvl7pPr marL="3200400" lvl="6" indent="-317500" algn="l">
              <a:lnSpc>
                <a:spcPct val="100000"/>
              </a:lnSpc>
              <a:spcBef>
                <a:spcPts val="300"/>
              </a:spcBef>
              <a:spcAft>
                <a:spcPts val="0"/>
              </a:spcAft>
              <a:buClr>
                <a:srgbClr val="7F5111"/>
              </a:buClr>
              <a:buSzPts val="1400"/>
              <a:buFont typeface="Georgia"/>
              <a:buChar char="»"/>
              <a:defRPr sz="1400"/>
            </a:lvl7pPr>
            <a:lvl8pPr marL="3657600" lvl="7" indent="-317500" algn="l">
              <a:lnSpc>
                <a:spcPct val="100000"/>
              </a:lnSpc>
              <a:spcBef>
                <a:spcPts val="300"/>
              </a:spcBef>
              <a:spcAft>
                <a:spcPts val="0"/>
              </a:spcAft>
              <a:buClr>
                <a:srgbClr val="7F5111"/>
              </a:buClr>
              <a:buSzPts val="1400"/>
              <a:buFont typeface="Georgia"/>
              <a:buChar char="»"/>
              <a:defRPr sz="1400"/>
            </a:lvl8pPr>
            <a:lvl9pPr marL="4114800" lvl="8" indent="-317500" algn="l">
              <a:lnSpc>
                <a:spcPct val="100000"/>
              </a:lnSpc>
              <a:spcBef>
                <a:spcPts val="300"/>
              </a:spcBef>
              <a:spcAft>
                <a:spcPts val="0"/>
              </a:spcAft>
              <a:buClr>
                <a:srgbClr val="7F5111"/>
              </a:buClr>
              <a:buSzPts val="1400"/>
              <a:buFont typeface="Georgia"/>
              <a:buChar char="»"/>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92"/>
          <p:cNvSpPr txBox="1">
            <a:spLocks noGrp="1"/>
          </p:cNvSpPr>
          <p:nvPr>
            <p:ph type="title"/>
          </p:nvPr>
        </p:nvSpPr>
        <p:spPr>
          <a:xfrm>
            <a:off x="457200" y="205978"/>
            <a:ext cx="8229600" cy="85725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92"/>
          <p:cNvSpPr txBox="1">
            <a:spLocks noGrp="1"/>
          </p:cNvSpPr>
          <p:nvPr>
            <p:ph type="body" idx="1"/>
          </p:nvPr>
        </p:nvSpPr>
        <p:spPr>
          <a:xfrm>
            <a:off x="457200" y="1151335"/>
            <a:ext cx="4040188" cy="47982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00"/>
              </a:spcBef>
              <a:spcAft>
                <a:spcPts val="0"/>
              </a:spcAft>
              <a:buClr>
                <a:srgbClr val="7F5111"/>
              </a:buClr>
              <a:buSzPts val="1800"/>
              <a:buFont typeface="Georgia"/>
              <a:buNone/>
              <a:defRPr sz="1800" b="1"/>
            </a:lvl1pPr>
            <a:lvl2pPr marL="914400" lvl="1" indent="-228600" algn="l">
              <a:lnSpc>
                <a:spcPct val="100000"/>
              </a:lnSpc>
              <a:spcBef>
                <a:spcPts val="300"/>
              </a:spcBef>
              <a:spcAft>
                <a:spcPts val="0"/>
              </a:spcAft>
              <a:buClr>
                <a:srgbClr val="7F5111"/>
              </a:buClr>
              <a:buSzPts val="1500"/>
              <a:buFont typeface="Georgia"/>
              <a:buNone/>
              <a:defRPr sz="1500" b="1"/>
            </a:lvl2pPr>
            <a:lvl3pPr marL="1371600" lvl="2" indent="-228600" algn="l">
              <a:lnSpc>
                <a:spcPct val="100000"/>
              </a:lnSpc>
              <a:spcBef>
                <a:spcPts val="300"/>
              </a:spcBef>
              <a:spcAft>
                <a:spcPts val="0"/>
              </a:spcAft>
              <a:buClr>
                <a:srgbClr val="7F5111"/>
              </a:buClr>
              <a:buSzPts val="1400"/>
              <a:buFont typeface="Georgia"/>
              <a:buNone/>
              <a:defRPr sz="1400" b="1"/>
            </a:lvl3pPr>
            <a:lvl4pPr marL="1828800" lvl="3" indent="-228600" algn="l">
              <a:lnSpc>
                <a:spcPct val="100000"/>
              </a:lnSpc>
              <a:spcBef>
                <a:spcPts val="200"/>
              </a:spcBef>
              <a:spcAft>
                <a:spcPts val="0"/>
              </a:spcAft>
              <a:buClr>
                <a:srgbClr val="7F5111"/>
              </a:buClr>
              <a:buSzPts val="1200"/>
              <a:buFont typeface="Georgia"/>
              <a:buNone/>
              <a:defRPr sz="1200" b="1"/>
            </a:lvl4pPr>
            <a:lvl5pPr marL="2286000" lvl="4" indent="-228600" algn="l">
              <a:lnSpc>
                <a:spcPct val="100000"/>
              </a:lnSpc>
              <a:spcBef>
                <a:spcPts val="200"/>
              </a:spcBef>
              <a:spcAft>
                <a:spcPts val="0"/>
              </a:spcAft>
              <a:buClr>
                <a:srgbClr val="7F5111"/>
              </a:buClr>
              <a:buSzPts val="1200"/>
              <a:buFont typeface="Georgia"/>
              <a:buNone/>
              <a:defRPr sz="1200" b="1"/>
            </a:lvl5pPr>
            <a:lvl6pPr marL="2743200" lvl="5" indent="-228600" algn="l">
              <a:lnSpc>
                <a:spcPct val="100000"/>
              </a:lnSpc>
              <a:spcBef>
                <a:spcPts val="200"/>
              </a:spcBef>
              <a:spcAft>
                <a:spcPts val="0"/>
              </a:spcAft>
              <a:buClr>
                <a:srgbClr val="7F5111"/>
              </a:buClr>
              <a:buSzPts val="1200"/>
              <a:buFont typeface="Georgia"/>
              <a:buNone/>
              <a:defRPr sz="1200" b="1"/>
            </a:lvl6pPr>
            <a:lvl7pPr marL="3200400" lvl="6" indent="-228600" algn="l">
              <a:lnSpc>
                <a:spcPct val="100000"/>
              </a:lnSpc>
              <a:spcBef>
                <a:spcPts val="200"/>
              </a:spcBef>
              <a:spcAft>
                <a:spcPts val="0"/>
              </a:spcAft>
              <a:buClr>
                <a:srgbClr val="7F5111"/>
              </a:buClr>
              <a:buSzPts val="1200"/>
              <a:buFont typeface="Georgia"/>
              <a:buNone/>
              <a:defRPr sz="1200" b="1"/>
            </a:lvl7pPr>
            <a:lvl8pPr marL="3657600" lvl="7" indent="-228600" algn="l">
              <a:lnSpc>
                <a:spcPct val="100000"/>
              </a:lnSpc>
              <a:spcBef>
                <a:spcPts val="200"/>
              </a:spcBef>
              <a:spcAft>
                <a:spcPts val="0"/>
              </a:spcAft>
              <a:buClr>
                <a:srgbClr val="7F5111"/>
              </a:buClr>
              <a:buSzPts val="1200"/>
              <a:buFont typeface="Georgia"/>
              <a:buNone/>
              <a:defRPr sz="1200" b="1"/>
            </a:lvl8pPr>
            <a:lvl9pPr marL="4114800" lvl="8" indent="-228600" algn="l">
              <a:lnSpc>
                <a:spcPct val="100000"/>
              </a:lnSpc>
              <a:spcBef>
                <a:spcPts val="200"/>
              </a:spcBef>
              <a:spcAft>
                <a:spcPts val="0"/>
              </a:spcAft>
              <a:buClr>
                <a:srgbClr val="7F5111"/>
              </a:buClr>
              <a:buSzPts val="1200"/>
              <a:buFont typeface="Georgia"/>
              <a:buNone/>
              <a:defRPr sz="1200" b="1"/>
            </a:lvl9pPr>
          </a:lstStyle>
          <a:p>
            <a:endParaRPr/>
          </a:p>
        </p:txBody>
      </p:sp>
      <p:sp>
        <p:nvSpPr>
          <p:cNvPr id="116" name="Google Shape;116;p92"/>
          <p:cNvSpPr txBox="1">
            <a:spLocks noGrp="1"/>
          </p:cNvSpPr>
          <p:nvPr>
            <p:ph type="body" idx="2"/>
          </p:nvPr>
        </p:nvSpPr>
        <p:spPr>
          <a:xfrm>
            <a:off x="457200" y="1631156"/>
            <a:ext cx="4040188" cy="2963466"/>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400"/>
              </a:spcBef>
              <a:spcAft>
                <a:spcPts val="0"/>
              </a:spcAft>
              <a:buClr>
                <a:srgbClr val="7F5111"/>
              </a:buClr>
              <a:buSzPts val="1800"/>
              <a:buFont typeface="Georgia"/>
              <a:buChar char="•"/>
              <a:defRPr sz="1800"/>
            </a:lvl1pPr>
            <a:lvl2pPr marL="914400" lvl="1" indent="-323850" algn="l">
              <a:lnSpc>
                <a:spcPct val="100000"/>
              </a:lnSpc>
              <a:spcBef>
                <a:spcPts val="300"/>
              </a:spcBef>
              <a:spcAft>
                <a:spcPts val="0"/>
              </a:spcAft>
              <a:buClr>
                <a:srgbClr val="7F5111"/>
              </a:buClr>
              <a:buSzPts val="1500"/>
              <a:buFont typeface="Georgia"/>
              <a:buChar char="–"/>
              <a:defRPr sz="1500"/>
            </a:lvl2pPr>
            <a:lvl3pPr marL="1371600" lvl="2" indent="-317500" algn="l">
              <a:lnSpc>
                <a:spcPct val="100000"/>
              </a:lnSpc>
              <a:spcBef>
                <a:spcPts val="300"/>
              </a:spcBef>
              <a:spcAft>
                <a:spcPts val="0"/>
              </a:spcAft>
              <a:buClr>
                <a:srgbClr val="7F5111"/>
              </a:buClr>
              <a:buSzPts val="1400"/>
              <a:buFont typeface="Georgia"/>
              <a:buChar char="•"/>
              <a:defRPr sz="1400"/>
            </a:lvl3pPr>
            <a:lvl4pPr marL="1828800" lvl="3" indent="-304800" algn="l">
              <a:lnSpc>
                <a:spcPct val="100000"/>
              </a:lnSpc>
              <a:spcBef>
                <a:spcPts val="200"/>
              </a:spcBef>
              <a:spcAft>
                <a:spcPts val="0"/>
              </a:spcAft>
              <a:buClr>
                <a:srgbClr val="7F5111"/>
              </a:buClr>
              <a:buSzPts val="1200"/>
              <a:buFont typeface="Georgia"/>
              <a:buChar char="–"/>
              <a:defRPr sz="1200"/>
            </a:lvl4pPr>
            <a:lvl5pPr marL="2286000" lvl="4" indent="-304800" algn="l">
              <a:lnSpc>
                <a:spcPct val="100000"/>
              </a:lnSpc>
              <a:spcBef>
                <a:spcPts val="200"/>
              </a:spcBef>
              <a:spcAft>
                <a:spcPts val="0"/>
              </a:spcAft>
              <a:buClr>
                <a:srgbClr val="7F5111"/>
              </a:buClr>
              <a:buSzPts val="1200"/>
              <a:buFont typeface="Georgia"/>
              <a:buChar char="»"/>
              <a:defRPr sz="1200"/>
            </a:lvl5pPr>
            <a:lvl6pPr marL="2743200" lvl="5" indent="-304800" algn="l">
              <a:lnSpc>
                <a:spcPct val="100000"/>
              </a:lnSpc>
              <a:spcBef>
                <a:spcPts val="200"/>
              </a:spcBef>
              <a:spcAft>
                <a:spcPts val="0"/>
              </a:spcAft>
              <a:buClr>
                <a:srgbClr val="7F5111"/>
              </a:buClr>
              <a:buSzPts val="1200"/>
              <a:buFont typeface="Georgia"/>
              <a:buChar char="»"/>
              <a:defRPr sz="1200"/>
            </a:lvl6pPr>
            <a:lvl7pPr marL="3200400" lvl="6" indent="-304800" algn="l">
              <a:lnSpc>
                <a:spcPct val="100000"/>
              </a:lnSpc>
              <a:spcBef>
                <a:spcPts val="200"/>
              </a:spcBef>
              <a:spcAft>
                <a:spcPts val="0"/>
              </a:spcAft>
              <a:buClr>
                <a:srgbClr val="7F5111"/>
              </a:buClr>
              <a:buSzPts val="1200"/>
              <a:buFont typeface="Georgia"/>
              <a:buChar char="»"/>
              <a:defRPr sz="1200"/>
            </a:lvl7pPr>
            <a:lvl8pPr marL="3657600" lvl="7" indent="-304800" algn="l">
              <a:lnSpc>
                <a:spcPct val="100000"/>
              </a:lnSpc>
              <a:spcBef>
                <a:spcPts val="200"/>
              </a:spcBef>
              <a:spcAft>
                <a:spcPts val="0"/>
              </a:spcAft>
              <a:buClr>
                <a:srgbClr val="7F5111"/>
              </a:buClr>
              <a:buSzPts val="1200"/>
              <a:buFont typeface="Georgia"/>
              <a:buChar char="»"/>
              <a:defRPr sz="1200"/>
            </a:lvl8pPr>
            <a:lvl9pPr marL="4114800" lvl="8" indent="-304800" algn="l">
              <a:lnSpc>
                <a:spcPct val="100000"/>
              </a:lnSpc>
              <a:spcBef>
                <a:spcPts val="200"/>
              </a:spcBef>
              <a:spcAft>
                <a:spcPts val="0"/>
              </a:spcAft>
              <a:buClr>
                <a:srgbClr val="7F5111"/>
              </a:buClr>
              <a:buSzPts val="1200"/>
              <a:buFont typeface="Georgia"/>
              <a:buChar char="»"/>
              <a:defRPr sz="1200"/>
            </a:lvl9pPr>
          </a:lstStyle>
          <a:p>
            <a:endParaRPr/>
          </a:p>
        </p:txBody>
      </p:sp>
      <p:sp>
        <p:nvSpPr>
          <p:cNvPr id="117" name="Google Shape;117;p92"/>
          <p:cNvSpPr txBox="1">
            <a:spLocks noGrp="1"/>
          </p:cNvSpPr>
          <p:nvPr>
            <p:ph type="body" idx="3"/>
          </p:nvPr>
        </p:nvSpPr>
        <p:spPr>
          <a:xfrm>
            <a:off x="4645026" y="1151335"/>
            <a:ext cx="4041775" cy="47982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00"/>
              </a:spcBef>
              <a:spcAft>
                <a:spcPts val="0"/>
              </a:spcAft>
              <a:buClr>
                <a:srgbClr val="7F5111"/>
              </a:buClr>
              <a:buSzPts val="1800"/>
              <a:buFont typeface="Georgia"/>
              <a:buNone/>
              <a:defRPr sz="1800" b="1"/>
            </a:lvl1pPr>
            <a:lvl2pPr marL="914400" lvl="1" indent="-228600" algn="l">
              <a:lnSpc>
                <a:spcPct val="100000"/>
              </a:lnSpc>
              <a:spcBef>
                <a:spcPts val="300"/>
              </a:spcBef>
              <a:spcAft>
                <a:spcPts val="0"/>
              </a:spcAft>
              <a:buClr>
                <a:srgbClr val="7F5111"/>
              </a:buClr>
              <a:buSzPts val="1500"/>
              <a:buFont typeface="Georgia"/>
              <a:buNone/>
              <a:defRPr sz="1500" b="1"/>
            </a:lvl2pPr>
            <a:lvl3pPr marL="1371600" lvl="2" indent="-228600" algn="l">
              <a:lnSpc>
                <a:spcPct val="100000"/>
              </a:lnSpc>
              <a:spcBef>
                <a:spcPts val="300"/>
              </a:spcBef>
              <a:spcAft>
                <a:spcPts val="0"/>
              </a:spcAft>
              <a:buClr>
                <a:srgbClr val="7F5111"/>
              </a:buClr>
              <a:buSzPts val="1400"/>
              <a:buFont typeface="Georgia"/>
              <a:buNone/>
              <a:defRPr sz="1400" b="1"/>
            </a:lvl3pPr>
            <a:lvl4pPr marL="1828800" lvl="3" indent="-228600" algn="l">
              <a:lnSpc>
                <a:spcPct val="100000"/>
              </a:lnSpc>
              <a:spcBef>
                <a:spcPts val="200"/>
              </a:spcBef>
              <a:spcAft>
                <a:spcPts val="0"/>
              </a:spcAft>
              <a:buClr>
                <a:srgbClr val="7F5111"/>
              </a:buClr>
              <a:buSzPts val="1200"/>
              <a:buFont typeface="Georgia"/>
              <a:buNone/>
              <a:defRPr sz="1200" b="1"/>
            </a:lvl4pPr>
            <a:lvl5pPr marL="2286000" lvl="4" indent="-228600" algn="l">
              <a:lnSpc>
                <a:spcPct val="100000"/>
              </a:lnSpc>
              <a:spcBef>
                <a:spcPts val="200"/>
              </a:spcBef>
              <a:spcAft>
                <a:spcPts val="0"/>
              </a:spcAft>
              <a:buClr>
                <a:srgbClr val="7F5111"/>
              </a:buClr>
              <a:buSzPts val="1200"/>
              <a:buFont typeface="Georgia"/>
              <a:buNone/>
              <a:defRPr sz="1200" b="1"/>
            </a:lvl5pPr>
            <a:lvl6pPr marL="2743200" lvl="5" indent="-228600" algn="l">
              <a:lnSpc>
                <a:spcPct val="100000"/>
              </a:lnSpc>
              <a:spcBef>
                <a:spcPts val="200"/>
              </a:spcBef>
              <a:spcAft>
                <a:spcPts val="0"/>
              </a:spcAft>
              <a:buClr>
                <a:srgbClr val="7F5111"/>
              </a:buClr>
              <a:buSzPts val="1200"/>
              <a:buFont typeface="Georgia"/>
              <a:buNone/>
              <a:defRPr sz="1200" b="1"/>
            </a:lvl6pPr>
            <a:lvl7pPr marL="3200400" lvl="6" indent="-228600" algn="l">
              <a:lnSpc>
                <a:spcPct val="100000"/>
              </a:lnSpc>
              <a:spcBef>
                <a:spcPts val="200"/>
              </a:spcBef>
              <a:spcAft>
                <a:spcPts val="0"/>
              </a:spcAft>
              <a:buClr>
                <a:srgbClr val="7F5111"/>
              </a:buClr>
              <a:buSzPts val="1200"/>
              <a:buFont typeface="Georgia"/>
              <a:buNone/>
              <a:defRPr sz="1200" b="1"/>
            </a:lvl7pPr>
            <a:lvl8pPr marL="3657600" lvl="7" indent="-228600" algn="l">
              <a:lnSpc>
                <a:spcPct val="100000"/>
              </a:lnSpc>
              <a:spcBef>
                <a:spcPts val="200"/>
              </a:spcBef>
              <a:spcAft>
                <a:spcPts val="0"/>
              </a:spcAft>
              <a:buClr>
                <a:srgbClr val="7F5111"/>
              </a:buClr>
              <a:buSzPts val="1200"/>
              <a:buFont typeface="Georgia"/>
              <a:buNone/>
              <a:defRPr sz="1200" b="1"/>
            </a:lvl8pPr>
            <a:lvl9pPr marL="4114800" lvl="8" indent="-228600" algn="l">
              <a:lnSpc>
                <a:spcPct val="100000"/>
              </a:lnSpc>
              <a:spcBef>
                <a:spcPts val="200"/>
              </a:spcBef>
              <a:spcAft>
                <a:spcPts val="0"/>
              </a:spcAft>
              <a:buClr>
                <a:srgbClr val="7F5111"/>
              </a:buClr>
              <a:buSzPts val="1200"/>
              <a:buFont typeface="Georgia"/>
              <a:buNone/>
              <a:defRPr sz="1200" b="1"/>
            </a:lvl9pPr>
          </a:lstStyle>
          <a:p>
            <a:endParaRPr/>
          </a:p>
        </p:txBody>
      </p:sp>
      <p:sp>
        <p:nvSpPr>
          <p:cNvPr id="118" name="Google Shape;118;p92"/>
          <p:cNvSpPr txBox="1">
            <a:spLocks noGrp="1"/>
          </p:cNvSpPr>
          <p:nvPr>
            <p:ph type="body" idx="4"/>
          </p:nvPr>
        </p:nvSpPr>
        <p:spPr>
          <a:xfrm>
            <a:off x="4645026" y="1631156"/>
            <a:ext cx="4041775" cy="2963466"/>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400"/>
              </a:spcBef>
              <a:spcAft>
                <a:spcPts val="0"/>
              </a:spcAft>
              <a:buClr>
                <a:srgbClr val="7F5111"/>
              </a:buClr>
              <a:buSzPts val="1800"/>
              <a:buFont typeface="Georgia"/>
              <a:buChar char="•"/>
              <a:defRPr sz="1800"/>
            </a:lvl1pPr>
            <a:lvl2pPr marL="914400" lvl="1" indent="-323850" algn="l">
              <a:lnSpc>
                <a:spcPct val="100000"/>
              </a:lnSpc>
              <a:spcBef>
                <a:spcPts val="300"/>
              </a:spcBef>
              <a:spcAft>
                <a:spcPts val="0"/>
              </a:spcAft>
              <a:buClr>
                <a:srgbClr val="7F5111"/>
              </a:buClr>
              <a:buSzPts val="1500"/>
              <a:buFont typeface="Georgia"/>
              <a:buChar char="–"/>
              <a:defRPr sz="1500"/>
            </a:lvl2pPr>
            <a:lvl3pPr marL="1371600" lvl="2" indent="-317500" algn="l">
              <a:lnSpc>
                <a:spcPct val="100000"/>
              </a:lnSpc>
              <a:spcBef>
                <a:spcPts val="300"/>
              </a:spcBef>
              <a:spcAft>
                <a:spcPts val="0"/>
              </a:spcAft>
              <a:buClr>
                <a:srgbClr val="7F5111"/>
              </a:buClr>
              <a:buSzPts val="1400"/>
              <a:buFont typeface="Georgia"/>
              <a:buChar char="•"/>
              <a:defRPr sz="1400"/>
            </a:lvl3pPr>
            <a:lvl4pPr marL="1828800" lvl="3" indent="-304800" algn="l">
              <a:lnSpc>
                <a:spcPct val="100000"/>
              </a:lnSpc>
              <a:spcBef>
                <a:spcPts val="200"/>
              </a:spcBef>
              <a:spcAft>
                <a:spcPts val="0"/>
              </a:spcAft>
              <a:buClr>
                <a:srgbClr val="7F5111"/>
              </a:buClr>
              <a:buSzPts val="1200"/>
              <a:buFont typeface="Georgia"/>
              <a:buChar char="–"/>
              <a:defRPr sz="1200"/>
            </a:lvl4pPr>
            <a:lvl5pPr marL="2286000" lvl="4" indent="-304800" algn="l">
              <a:lnSpc>
                <a:spcPct val="100000"/>
              </a:lnSpc>
              <a:spcBef>
                <a:spcPts val="200"/>
              </a:spcBef>
              <a:spcAft>
                <a:spcPts val="0"/>
              </a:spcAft>
              <a:buClr>
                <a:srgbClr val="7F5111"/>
              </a:buClr>
              <a:buSzPts val="1200"/>
              <a:buFont typeface="Georgia"/>
              <a:buChar char="»"/>
              <a:defRPr sz="1200"/>
            </a:lvl5pPr>
            <a:lvl6pPr marL="2743200" lvl="5" indent="-304800" algn="l">
              <a:lnSpc>
                <a:spcPct val="100000"/>
              </a:lnSpc>
              <a:spcBef>
                <a:spcPts val="200"/>
              </a:spcBef>
              <a:spcAft>
                <a:spcPts val="0"/>
              </a:spcAft>
              <a:buClr>
                <a:srgbClr val="7F5111"/>
              </a:buClr>
              <a:buSzPts val="1200"/>
              <a:buFont typeface="Georgia"/>
              <a:buChar char="»"/>
              <a:defRPr sz="1200"/>
            </a:lvl6pPr>
            <a:lvl7pPr marL="3200400" lvl="6" indent="-304800" algn="l">
              <a:lnSpc>
                <a:spcPct val="100000"/>
              </a:lnSpc>
              <a:spcBef>
                <a:spcPts val="200"/>
              </a:spcBef>
              <a:spcAft>
                <a:spcPts val="0"/>
              </a:spcAft>
              <a:buClr>
                <a:srgbClr val="7F5111"/>
              </a:buClr>
              <a:buSzPts val="1200"/>
              <a:buFont typeface="Georgia"/>
              <a:buChar char="»"/>
              <a:defRPr sz="1200"/>
            </a:lvl7pPr>
            <a:lvl8pPr marL="3657600" lvl="7" indent="-304800" algn="l">
              <a:lnSpc>
                <a:spcPct val="100000"/>
              </a:lnSpc>
              <a:spcBef>
                <a:spcPts val="200"/>
              </a:spcBef>
              <a:spcAft>
                <a:spcPts val="0"/>
              </a:spcAft>
              <a:buClr>
                <a:srgbClr val="7F5111"/>
              </a:buClr>
              <a:buSzPts val="1200"/>
              <a:buFont typeface="Georgia"/>
              <a:buChar char="»"/>
              <a:defRPr sz="1200"/>
            </a:lvl8pPr>
            <a:lvl9pPr marL="4114800" lvl="8" indent="-304800" algn="l">
              <a:lnSpc>
                <a:spcPct val="100000"/>
              </a:lnSpc>
              <a:spcBef>
                <a:spcPts val="200"/>
              </a:spcBef>
              <a:spcAft>
                <a:spcPts val="0"/>
              </a:spcAft>
              <a:buClr>
                <a:srgbClr val="7F5111"/>
              </a:buClr>
              <a:buSzPts val="1200"/>
              <a:buFont typeface="Georgia"/>
              <a:buChar char="»"/>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p93"/>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ontent Title Only">
  <p:cSld name="1_Content Title Only">
    <p:spTree>
      <p:nvGrpSpPr>
        <p:cNvPr id="1" name="Shape 16"/>
        <p:cNvGrpSpPr/>
        <p:nvPr/>
      </p:nvGrpSpPr>
      <p:grpSpPr>
        <a:xfrm>
          <a:off x="0" y="0"/>
          <a:ext cx="0" cy="0"/>
          <a:chOff x="0" y="0"/>
          <a:chExt cx="0" cy="0"/>
        </a:xfrm>
      </p:grpSpPr>
      <p:sp>
        <p:nvSpPr>
          <p:cNvPr id="17" name="Google Shape;17;p74"/>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74"/>
          <p:cNvSpPr txBox="1">
            <a:spLocks noGrp="1"/>
          </p:cNvSpPr>
          <p:nvPr>
            <p:ph type="sldNum" idx="12"/>
          </p:nvPr>
        </p:nvSpPr>
        <p:spPr>
          <a:xfrm>
            <a:off x="8278387" y="4865389"/>
            <a:ext cx="865500" cy="278100"/>
          </a:xfrm>
          <a:prstGeom prst="rect">
            <a:avLst/>
          </a:prstGeom>
          <a:noFill/>
          <a:ln>
            <a:noFill/>
          </a:ln>
        </p:spPr>
        <p:txBody>
          <a:bodyPr spcFirstLastPara="1" wrap="square" lIns="68575" tIns="34275" rIns="20572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74"/>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pic>
        <p:nvPicPr>
          <p:cNvPr id="20" name="Google Shape;20;p74"/>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21" name="Google Shape;21;p74"/>
          <p:cNvSpPr txBox="1">
            <a:spLocks noGrp="1"/>
          </p:cNvSpPr>
          <p:nvPr>
            <p:ph type="ftr" idx="11"/>
          </p:nvPr>
        </p:nvSpPr>
        <p:spPr>
          <a:xfrm>
            <a:off x="510240" y="4865387"/>
            <a:ext cx="7768200" cy="278100"/>
          </a:xfrm>
          <a:prstGeom prst="rect">
            <a:avLst/>
          </a:prstGeom>
          <a:noFill/>
          <a:ln>
            <a:noFill/>
          </a:ln>
        </p:spPr>
        <p:txBody>
          <a:bodyPr spcFirstLastPara="1" wrap="square" lIns="0"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74"/>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a:lvl1pPr>
            <a:lvl2pPr marL="914400" lvl="1" indent="-317500" algn="l">
              <a:lnSpc>
                <a:spcPct val="90000"/>
              </a:lnSpc>
              <a:spcBef>
                <a:spcPts val="400"/>
              </a:spcBef>
              <a:spcAft>
                <a:spcPts val="0"/>
              </a:spcAft>
              <a:buClr>
                <a:schemeClr val="dk1"/>
              </a:buClr>
              <a:buSzPts val="1400"/>
              <a:buChar char="•"/>
              <a:defRPr sz="14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sz="1400"/>
            </a:lvl4pPr>
            <a:lvl5pPr marL="2286000" lvl="4" indent="-317500" algn="l">
              <a:lnSpc>
                <a:spcPct val="90000"/>
              </a:lnSpc>
              <a:spcBef>
                <a:spcPts val="400"/>
              </a:spcBef>
              <a:spcAft>
                <a:spcPts val="0"/>
              </a:spcAft>
              <a:buClr>
                <a:schemeClr val="dk1"/>
              </a:buClr>
              <a:buSzPts val="1400"/>
              <a:buChar char="•"/>
              <a:defRPr sz="1400"/>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2"/>
        <p:cNvGrpSpPr/>
        <p:nvPr/>
      </p:nvGrpSpPr>
      <p:grpSpPr>
        <a:xfrm>
          <a:off x="0" y="0"/>
          <a:ext cx="0" cy="0"/>
          <a:chOff x="0" y="0"/>
          <a:chExt cx="0" cy="0"/>
        </a:xfrm>
      </p:grpSpPr>
      <p:sp>
        <p:nvSpPr>
          <p:cNvPr id="123" name="Google Shape;123;p95"/>
          <p:cNvSpPr txBox="1">
            <a:spLocks noGrp="1"/>
          </p:cNvSpPr>
          <p:nvPr>
            <p:ph type="title"/>
          </p:nvPr>
        </p:nvSpPr>
        <p:spPr>
          <a:xfrm>
            <a:off x="457201" y="204788"/>
            <a:ext cx="3008313" cy="871538"/>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100"/>
              <a:buNone/>
              <a:defRPr sz="15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95"/>
          <p:cNvSpPr txBox="1">
            <a:spLocks noGrp="1"/>
          </p:cNvSpPr>
          <p:nvPr>
            <p:ph type="body" idx="1"/>
          </p:nvPr>
        </p:nvSpPr>
        <p:spPr>
          <a:xfrm>
            <a:off x="3575050" y="204788"/>
            <a:ext cx="5111750" cy="4389835"/>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500"/>
              </a:spcBef>
              <a:spcAft>
                <a:spcPts val="0"/>
              </a:spcAft>
              <a:buClr>
                <a:srgbClr val="7F5111"/>
              </a:buClr>
              <a:buSzPts val="2400"/>
              <a:buFont typeface="Georgia"/>
              <a:buChar char="•"/>
              <a:defRPr sz="2400"/>
            </a:lvl1pPr>
            <a:lvl2pPr marL="914400" lvl="1" indent="-361950" algn="l">
              <a:lnSpc>
                <a:spcPct val="100000"/>
              </a:lnSpc>
              <a:spcBef>
                <a:spcPts val="400"/>
              </a:spcBef>
              <a:spcAft>
                <a:spcPts val="0"/>
              </a:spcAft>
              <a:buClr>
                <a:srgbClr val="7F5111"/>
              </a:buClr>
              <a:buSzPts val="2100"/>
              <a:buFont typeface="Georgia"/>
              <a:buChar char="–"/>
              <a:defRPr sz="2100"/>
            </a:lvl2pPr>
            <a:lvl3pPr marL="1371600" lvl="2" indent="-342900" algn="l">
              <a:lnSpc>
                <a:spcPct val="100000"/>
              </a:lnSpc>
              <a:spcBef>
                <a:spcPts val="400"/>
              </a:spcBef>
              <a:spcAft>
                <a:spcPts val="0"/>
              </a:spcAft>
              <a:buClr>
                <a:srgbClr val="7F5111"/>
              </a:buClr>
              <a:buSzPts val="1800"/>
              <a:buFont typeface="Georgia"/>
              <a:buChar char="•"/>
              <a:defRPr sz="1800"/>
            </a:lvl3pPr>
            <a:lvl4pPr marL="1828800" lvl="3" indent="-323850" algn="l">
              <a:lnSpc>
                <a:spcPct val="100000"/>
              </a:lnSpc>
              <a:spcBef>
                <a:spcPts val="300"/>
              </a:spcBef>
              <a:spcAft>
                <a:spcPts val="0"/>
              </a:spcAft>
              <a:buClr>
                <a:srgbClr val="7F5111"/>
              </a:buClr>
              <a:buSzPts val="1500"/>
              <a:buFont typeface="Georgia"/>
              <a:buChar char="–"/>
              <a:defRPr sz="1500"/>
            </a:lvl4pPr>
            <a:lvl5pPr marL="2286000" lvl="4" indent="-323850" algn="l">
              <a:lnSpc>
                <a:spcPct val="100000"/>
              </a:lnSpc>
              <a:spcBef>
                <a:spcPts val="300"/>
              </a:spcBef>
              <a:spcAft>
                <a:spcPts val="0"/>
              </a:spcAft>
              <a:buClr>
                <a:srgbClr val="7F5111"/>
              </a:buClr>
              <a:buSzPts val="1500"/>
              <a:buFont typeface="Georgia"/>
              <a:buChar char="»"/>
              <a:defRPr sz="1500"/>
            </a:lvl5pPr>
            <a:lvl6pPr marL="2743200" lvl="5" indent="-323850" algn="l">
              <a:lnSpc>
                <a:spcPct val="100000"/>
              </a:lnSpc>
              <a:spcBef>
                <a:spcPts val="300"/>
              </a:spcBef>
              <a:spcAft>
                <a:spcPts val="0"/>
              </a:spcAft>
              <a:buClr>
                <a:srgbClr val="7F5111"/>
              </a:buClr>
              <a:buSzPts val="1500"/>
              <a:buFont typeface="Georgia"/>
              <a:buChar char="»"/>
              <a:defRPr sz="1500"/>
            </a:lvl6pPr>
            <a:lvl7pPr marL="3200400" lvl="6" indent="-323850" algn="l">
              <a:lnSpc>
                <a:spcPct val="100000"/>
              </a:lnSpc>
              <a:spcBef>
                <a:spcPts val="300"/>
              </a:spcBef>
              <a:spcAft>
                <a:spcPts val="0"/>
              </a:spcAft>
              <a:buClr>
                <a:srgbClr val="7F5111"/>
              </a:buClr>
              <a:buSzPts val="1500"/>
              <a:buFont typeface="Georgia"/>
              <a:buChar char="»"/>
              <a:defRPr sz="1500"/>
            </a:lvl7pPr>
            <a:lvl8pPr marL="3657600" lvl="7" indent="-323850" algn="l">
              <a:lnSpc>
                <a:spcPct val="100000"/>
              </a:lnSpc>
              <a:spcBef>
                <a:spcPts val="300"/>
              </a:spcBef>
              <a:spcAft>
                <a:spcPts val="0"/>
              </a:spcAft>
              <a:buClr>
                <a:srgbClr val="7F5111"/>
              </a:buClr>
              <a:buSzPts val="1500"/>
              <a:buFont typeface="Georgia"/>
              <a:buChar char="»"/>
              <a:defRPr sz="1500"/>
            </a:lvl8pPr>
            <a:lvl9pPr marL="4114800" lvl="8" indent="-323850" algn="l">
              <a:lnSpc>
                <a:spcPct val="100000"/>
              </a:lnSpc>
              <a:spcBef>
                <a:spcPts val="300"/>
              </a:spcBef>
              <a:spcAft>
                <a:spcPts val="0"/>
              </a:spcAft>
              <a:buClr>
                <a:srgbClr val="7F5111"/>
              </a:buClr>
              <a:buSzPts val="1500"/>
              <a:buFont typeface="Georgia"/>
              <a:buChar char="»"/>
              <a:defRPr sz="1500"/>
            </a:lvl9pPr>
          </a:lstStyle>
          <a:p>
            <a:endParaRPr/>
          </a:p>
        </p:txBody>
      </p:sp>
      <p:sp>
        <p:nvSpPr>
          <p:cNvPr id="125" name="Google Shape;125;p95"/>
          <p:cNvSpPr txBox="1">
            <a:spLocks noGrp="1"/>
          </p:cNvSpPr>
          <p:nvPr>
            <p:ph type="body" idx="2"/>
          </p:nvPr>
        </p:nvSpPr>
        <p:spPr>
          <a:xfrm>
            <a:off x="457201" y="1076326"/>
            <a:ext cx="3008313" cy="351829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
              </a:spcBef>
              <a:spcAft>
                <a:spcPts val="0"/>
              </a:spcAft>
              <a:buClr>
                <a:srgbClr val="7F5111"/>
              </a:buClr>
              <a:buSzPts val="1100"/>
              <a:buFont typeface="Georgia"/>
              <a:buNone/>
              <a:defRPr sz="1100"/>
            </a:lvl1pPr>
            <a:lvl2pPr marL="914400" lvl="1" indent="-228600" algn="l">
              <a:lnSpc>
                <a:spcPct val="100000"/>
              </a:lnSpc>
              <a:spcBef>
                <a:spcPts val="200"/>
              </a:spcBef>
              <a:spcAft>
                <a:spcPts val="0"/>
              </a:spcAft>
              <a:buClr>
                <a:srgbClr val="7F5111"/>
              </a:buClr>
              <a:buSzPts val="900"/>
              <a:buFont typeface="Georgia"/>
              <a:buNone/>
              <a:defRPr sz="900"/>
            </a:lvl2pPr>
            <a:lvl3pPr marL="1371600" lvl="2" indent="-228600" algn="l">
              <a:lnSpc>
                <a:spcPct val="100000"/>
              </a:lnSpc>
              <a:spcBef>
                <a:spcPts val="200"/>
              </a:spcBef>
              <a:spcAft>
                <a:spcPts val="0"/>
              </a:spcAft>
              <a:buClr>
                <a:srgbClr val="7F5111"/>
              </a:buClr>
              <a:buSzPts val="800"/>
              <a:buFont typeface="Georgia"/>
              <a:buNone/>
              <a:defRPr sz="800"/>
            </a:lvl3pPr>
            <a:lvl4pPr marL="1828800" lvl="3" indent="-228600" algn="l">
              <a:lnSpc>
                <a:spcPct val="100000"/>
              </a:lnSpc>
              <a:spcBef>
                <a:spcPts val="100"/>
              </a:spcBef>
              <a:spcAft>
                <a:spcPts val="0"/>
              </a:spcAft>
              <a:buClr>
                <a:srgbClr val="7F5111"/>
              </a:buClr>
              <a:buSzPts val="700"/>
              <a:buFont typeface="Georgia"/>
              <a:buNone/>
              <a:defRPr sz="700"/>
            </a:lvl4pPr>
            <a:lvl5pPr marL="2286000" lvl="4" indent="-228600" algn="l">
              <a:lnSpc>
                <a:spcPct val="100000"/>
              </a:lnSpc>
              <a:spcBef>
                <a:spcPts val="100"/>
              </a:spcBef>
              <a:spcAft>
                <a:spcPts val="0"/>
              </a:spcAft>
              <a:buClr>
                <a:srgbClr val="7F5111"/>
              </a:buClr>
              <a:buSzPts val="700"/>
              <a:buFont typeface="Georgia"/>
              <a:buNone/>
              <a:defRPr sz="700"/>
            </a:lvl5pPr>
            <a:lvl6pPr marL="2743200" lvl="5" indent="-228600" algn="l">
              <a:lnSpc>
                <a:spcPct val="100000"/>
              </a:lnSpc>
              <a:spcBef>
                <a:spcPts val="100"/>
              </a:spcBef>
              <a:spcAft>
                <a:spcPts val="0"/>
              </a:spcAft>
              <a:buClr>
                <a:srgbClr val="7F5111"/>
              </a:buClr>
              <a:buSzPts val="700"/>
              <a:buFont typeface="Georgia"/>
              <a:buNone/>
              <a:defRPr sz="700"/>
            </a:lvl6pPr>
            <a:lvl7pPr marL="3200400" lvl="6" indent="-228600" algn="l">
              <a:lnSpc>
                <a:spcPct val="100000"/>
              </a:lnSpc>
              <a:spcBef>
                <a:spcPts val="100"/>
              </a:spcBef>
              <a:spcAft>
                <a:spcPts val="0"/>
              </a:spcAft>
              <a:buClr>
                <a:srgbClr val="7F5111"/>
              </a:buClr>
              <a:buSzPts val="700"/>
              <a:buFont typeface="Georgia"/>
              <a:buNone/>
              <a:defRPr sz="700"/>
            </a:lvl7pPr>
            <a:lvl8pPr marL="3657600" lvl="7" indent="-228600" algn="l">
              <a:lnSpc>
                <a:spcPct val="100000"/>
              </a:lnSpc>
              <a:spcBef>
                <a:spcPts val="100"/>
              </a:spcBef>
              <a:spcAft>
                <a:spcPts val="0"/>
              </a:spcAft>
              <a:buClr>
                <a:srgbClr val="7F5111"/>
              </a:buClr>
              <a:buSzPts val="700"/>
              <a:buFont typeface="Georgia"/>
              <a:buNone/>
              <a:defRPr sz="700"/>
            </a:lvl8pPr>
            <a:lvl9pPr marL="4114800" lvl="8" indent="-228600" algn="l">
              <a:lnSpc>
                <a:spcPct val="100000"/>
              </a:lnSpc>
              <a:spcBef>
                <a:spcPts val="100"/>
              </a:spcBef>
              <a:spcAft>
                <a:spcPts val="0"/>
              </a:spcAft>
              <a:buClr>
                <a:srgbClr val="7F5111"/>
              </a:buClr>
              <a:buSzPts val="700"/>
              <a:buFont typeface="Georgia"/>
              <a:buNone/>
              <a:defRPr sz="7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6"/>
        <p:cNvGrpSpPr/>
        <p:nvPr/>
      </p:nvGrpSpPr>
      <p:grpSpPr>
        <a:xfrm>
          <a:off x="0" y="0"/>
          <a:ext cx="0" cy="0"/>
          <a:chOff x="0" y="0"/>
          <a:chExt cx="0" cy="0"/>
        </a:xfrm>
      </p:grpSpPr>
      <p:sp>
        <p:nvSpPr>
          <p:cNvPr id="127" name="Google Shape;127;p96"/>
          <p:cNvSpPr txBox="1">
            <a:spLocks noGrp="1"/>
          </p:cNvSpPr>
          <p:nvPr>
            <p:ph type="title"/>
          </p:nvPr>
        </p:nvSpPr>
        <p:spPr>
          <a:xfrm>
            <a:off x="1792288" y="3600450"/>
            <a:ext cx="5486400" cy="42505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100"/>
              <a:buNone/>
              <a:defRPr sz="15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96"/>
          <p:cNvSpPr>
            <a:spLocks noGrp="1"/>
          </p:cNvSpPr>
          <p:nvPr>
            <p:ph type="pic" idx="2"/>
          </p:nvPr>
        </p:nvSpPr>
        <p:spPr>
          <a:xfrm>
            <a:off x="1792288" y="459581"/>
            <a:ext cx="5486400" cy="3086100"/>
          </a:xfrm>
          <a:prstGeom prst="rect">
            <a:avLst/>
          </a:prstGeom>
          <a:noFill/>
          <a:ln>
            <a:noFill/>
          </a:ln>
        </p:spPr>
      </p:sp>
      <p:sp>
        <p:nvSpPr>
          <p:cNvPr id="129" name="Google Shape;129;p96"/>
          <p:cNvSpPr txBox="1">
            <a:spLocks noGrp="1"/>
          </p:cNvSpPr>
          <p:nvPr>
            <p:ph type="body" idx="1"/>
          </p:nvPr>
        </p:nvSpPr>
        <p:spPr>
          <a:xfrm>
            <a:off x="1792288" y="4025503"/>
            <a:ext cx="5486400" cy="60364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
              </a:spcBef>
              <a:spcAft>
                <a:spcPts val="0"/>
              </a:spcAft>
              <a:buClr>
                <a:srgbClr val="7F5111"/>
              </a:buClr>
              <a:buSzPts val="1100"/>
              <a:buFont typeface="Georgia"/>
              <a:buNone/>
              <a:defRPr sz="1100"/>
            </a:lvl1pPr>
            <a:lvl2pPr marL="914400" lvl="1" indent="-228600" algn="l">
              <a:lnSpc>
                <a:spcPct val="100000"/>
              </a:lnSpc>
              <a:spcBef>
                <a:spcPts val="200"/>
              </a:spcBef>
              <a:spcAft>
                <a:spcPts val="0"/>
              </a:spcAft>
              <a:buClr>
                <a:srgbClr val="7F5111"/>
              </a:buClr>
              <a:buSzPts val="900"/>
              <a:buFont typeface="Georgia"/>
              <a:buNone/>
              <a:defRPr sz="900"/>
            </a:lvl2pPr>
            <a:lvl3pPr marL="1371600" lvl="2" indent="-228600" algn="l">
              <a:lnSpc>
                <a:spcPct val="100000"/>
              </a:lnSpc>
              <a:spcBef>
                <a:spcPts val="200"/>
              </a:spcBef>
              <a:spcAft>
                <a:spcPts val="0"/>
              </a:spcAft>
              <a:buClr>
                <a:srgbClr val="7F5111"/>
              </a:buClr>
              <a:buSzPts val="800"/>
              <a:buFont typeface="Georgia"/>
              <a:buNone/>
              <a:defRPr sz="800"/>
            </a:lvl3pPr>
            <a:lvl4pPr marL="1828800" lvl="3" indent="-228600" algn="l">
              <a:lnSpc>
                <a:spcPct val="100000"/>
              </a:lnSpc>
              <a:spcBef>
                <a:spcPts val="100"/>
              </a:spcBef>
              <a:spcAft>
                <a:spcPts val="0"/>
              </a:spcAft>
              <a:buClr>
                <a:srgbClr val="7F5111"/>
              </a:buClr>
              <a:buSzPts val="700"/>
              <a:buFont typeface="Georgia"/>
              <a:buNone/>
              <a:defRPr sz="700"/>
            </a:lvl4pPr>
            <a:lvl5pPr marL="2286000" lvl="4" indent="-228600" algn="l">
              <a:lnSpc>
                <a:spcPct val="100000"/>
              </a:lnSpc>
              <a:spcBef>
                <a:spcPts val="100"/>
              </a:spcBef>
              <a:spcAft>
                <a:spcPts val="0"/>
              </a:spcAft>
              <a:buClr>
                <a:srgbClr val="7F5111"/>
              </a:buClr>
              <a:buSzPts val="700"/>
              <a:buFont typeface="Georgia"/>
              <a:buNone/>
              <a:defRPr sz="700"/>
            </a:lvl5pPr>
            <a:lvl6pPr marL="2743200" lvl="5" indent="-228600" algn="l">
              <a:lnSpc>
                <a:spcPct val="100000"/>
              </a:lnSpc>
              <a:spcBef>
                <a:spcPts val="100"/>
              </a:spcBef>
              <a:spcAft>
                <a:spcPts val="0"/>
              </a:spcAft>
              <a:buClr>
                <a:srgbClr val="7F5111"/>
              </a:buClr>
              <a:buSzPts val="700"/>
              <a:buFont typeface="Georgia"/>
              <a:buNone/>
              <a:defRPr sz="700"/>
            </a:lvl6pPr>
            <a:lvl7pPr marL="3200400" lvl="6" indent="-228600" algn="l">
              <a:lnSpc>
                <a:spcPct val="100000"/>
              </a:lnSpc>
              <a:spcBef>
                <a:spcPts val="100"/>
              </a:spcBef>
              <a:spcAft>
                <a:spcPts val="0"/>
              </a:spcAft>
              <a:buClr>
                <a:srgbClr val="7F5111"/>
              </a:buClr>
              <a:buSzPts val="700"/>
              <a:buFont typeface="Georgia"/>
              <a:buNone/>
              <a:defRPr sz="700"/>
            </a:lvl7pPr>
            <a:lvl8pPr marL="3657600" lvl="7" indent="-228600" algn="l">
              <a:lnSpc>
                <a:spcPct val="100000"/>
              </a:lnSpc>
              <a:spcBef>
                <a:spcPts val="100"/>
              </a:spcBef>
              <a:spcAft>
                <a:spcPts val="0"/>
              </a:spcAft>
              <a:buClr>
                <a:srgbClr val="7F5111"/>
              </a:buClr>
              <a:buSzPts val="700"/>
              <a:buFont typeface="Georgia"/>
              <a:buNone/>
              <a:defRPr sz="700"/>
            </a:lvl8pPr>
            <a:lvl9pPr marL="4114800" lvl="8" indent="-228600" algn="l">
              <a:lnSpc>
                <a:spcPct val="100000"/>
              </a:lnSpc>
              <a:spcBef>
                <a:spcPts val="100"/>
              </a:spcBef>
              <a:spcAft>
                <a:spcPts val="0"/>
              </a:spcAft>
              <a:buClr>
                <a:srgbClr val="7F5111"/>
              </a:buClr>
              <a:buSzPts val="700"/>
              <a:buFont typeface="Georgia"/>
              <a:buNone/>
              <a:defRPr sz="7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sp>
        <p:nvSpPr>
          <p:cNvPr id="131" name="Google Shape;131;p97"/>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97"/>
          <p:cNvSpPr txBox="1">
            <a:spLocks noGrp="1"/>
          </p:cNvSpPr>
          <p:nvPr>
            <p:ph type="body" idx="1"/>
          </p:nvPr>
        </p:nvSpPr>
        <p:spPr>
          <a:xfrm rot="5400000">
            <a:off x="3381375" y="-1228725"/>
            <a:ext cx="3371850" cy="7543800"/>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300"/>
              </a:spcBef>
              <a:spcAft>
                <a:spcPts val="0"/>
              </a:spcAft>
              <a:buClr>
                <a:srgbClr val="7F5111"/>
              </a:buClr>
              <a:buSzPts val="1400"/>
              <a:buChar char="•"/>
              <a:defRPr/>
            </a:lvl1pPr>
            <a:lvl2pPr marL="914400" lvl="1" indent="-317500" algn="l">
              <a:lnSpc>
                <a:spcPct val="100000"/>
              </a:lnSpc>
              <a:spcBef>
                <a:spcPts val="300"/>
              </a:spcBef>
              <a:spcAft>
                <a:spcPts val="0"/>
              </a:spcAft>
              <a:buClr>
                <a:srgbClr val="7F5111"/>
              </a:buClr>
              <a:buSzPts val="1400"/>
              <a:buChar char="–"/>
              <a:defRPr/>
            </a:lvl2pPr>
            <a:lvl3pPr marL="1371600" lvl="2" indent="-317500" algn="l">
              <a:lnSpc>
                <a:spcPct val="100000"/>
              </a:lnSpc>
              <a:spcBef>
                <a:spcPts val="300"/>
              </a:spcBef>
              <a:spcAft>
                <a:spcPts val="0"/>
              </a:spcAft>
              <a:buClr>
                <a:srgbClr val="7F5111"/>
              </a:buClr>
              <a:buSzPts val="1400"/>
              <a:buChar char="•"/>
              <a:defRPr/>
            </a:lvl3pPr>
            <a:lvl4pPr marL="1828800" lvl="3" indent="-317500" algn="l">
              <a:lnSpc>
                <a:spcPct val="100000"/>
              </a:lnSpc>
              <a:spcBef>
                <a:spcPts val="300"/>
              </a:spcBef>
              <a:spcAft>
                <a:spcPts val="0"/>
              </a:spcAft>
              <a:buClr>
                <a:srgbClr val="7F5111"/>
              </a:buClr>
              <a:buSzPts val="1400"/>
              <a:buChar char="–"/>
              <a:defRPr/>
            </a:lvl4pPr>
            <a:lvl5pPr marL="2286000" lvl="4" indent="-317500" algn="l">
              <a:lnSpc>
                <a:spcPct val="100000"/>
              </a:lnSpc>
              <a:spcBef>
                <a:spcPts val="300"/>
              </a:spcBef>
              <a:spcAft>
                <a:spcPts val="0"/>
              </a:spcAft>
              <a:buClr>
                <a:srgbClr val="7F5111"/>
              </a:buClr>
              <a:buSzPts val="1400"/>
              <a:buChar char="»"/>
              <a:defRPr/>
            </a:lvl5pPr>
            <a:lvl6pPr marL="2743200" lvl="5" indent="-317500" algn="l">
              <a:lnSpc>
                <a:spcPct val="100000"/>
              </a:lnSpc>
              <a:spcBef>
                <a:spcPts val="300"/>
              </a:spcBef>
              <a:spcAft>
                <a:spcPts val="0"/>
              </a:spcAft>
              <a:buClr>
                <a:srgbClr val="7F5111"/>
              </a:buClr>
              <a:buSzPts val="1400"/>
              <a:buChar char="»"/>
              <a:defRPr/>
            </a:lvl6pPr>
            <a:lvl7pPr marL="3200400" lvl="6" indent="-317500" algn="l">
              <a:lnSpc>
                <a:spcPct val="100000"/>
              </a:lnSpc>
              <a:spcBef>
                <a:spcPts val="300"/>
              </a:spcBef>
              <a:spcAft>
                <a:spcPts val="0"/>
              </a:spcAft>
              <a:buClr>
                <a:srgbClr val="7F5111"/>
              </a:buClr>
              <a:buSzPts val="1400"/>
              <a:buChar char="»"/>
              <a:defRPr/>
            </a:lvl7pPr>
            <a:lvl8pPr marL="3657600" lvl="7" indent="-317500" algn="l">
              <a:lnSpc>
                <a:spcPct val="100000"/>
              </a:lnSpc>
              <a:spcBef>
                <a:spcPts val="300"/>
              </a:spcBef>
              <a:spcAft>
                <a:spcPts val="0"/>
              </a:spcAft>
              <a:buClr>
                <a:srgbClr val="7F5111"/>
              </a:buClr>
              <a:buSzPts val="1400"/>
              <a:buChar char="»"/>
              <a:defRPr/>
            </a:lvl8pPr>
            <a:lvl9pPr marL="4114800" lvl="8" indent="-317500" algn="l">
              <a:lnSpc>
                <a:spcPct val="100000"/>
              </a:lnSpc>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98"/>
          <p:cNvSpPr txBox="1">
            <a:spLocks noGrp="1"/>
          </p:cNvSpPr>
          <p:nvPr>
            <p:ph type="title"/>
          </p:nvPr>
        </p:nvSpPr>
        <p:spPr>
          <a:xfrm rot="5400000">
            <a:off x="5772150" y="1162050"/>
            <a:ext cx="4000500" cy="213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98"/>
          <p:cNvSpPr txBox="1">
            <a:spLocks noGrp="1"/>
          </p:cNvSpPr>
          <p:nvPr>
            <p:ph type="body" idx="1"/>
          </p:nvPr>
        </p:nvSpPr>
        <p:spPr>
          <a:xfrm rot="5400000">
            <a:off x="1428750" y="-895350"/>
            <a:ext cx="4000500" cy="6248400"/>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300"/>
              </a:spcBef>
              <a:spcAft>
                <a:spcPts val="0"/>
              </a:spcAft>
              <a:buClr>
                <a:srgbClr val="7F5111"/>
              </a:buClr>
              <a:buSzPts val="1400"/>
              <a:buChar char="•"/>
              <a:defRPr/>
            </a:lvl1pPr>
            <a:lvl2pPr marL="914400" lvl="1" indent="-317500" algn="l">
              <a:lnSpc>
                <a:spcPct val="100000"/>
              </a:lnSpc>
              <a:spcBef>
                <a:spcPts val="300"/>
              </a:spcBef>
              <a:spcAft>
                <a:spcPts val="0"/>
              </a:spcAft>
              <a:buClr>
                <a:srgbClr val="7F5111"/>
              </a:buClr>
              <a:buSzPts val="1400"/>
              <a:buChar char="–"/>
              <a:defRPr/>
            </a:lvl2pPr>
            <a:lvl3pPr marL="1371600" lvl="2" indent="-317500" algn="l">
              <a:lnSpc>
                <a:spcPct val="100000"/>
              </a:lnSpc>
              <a:spcBef>
                <a:spcPts val="300"/>
              </a:spcBef>
              <a:spcAft>
                <a:spcPts val="0"/>
              </a:spcAft>
              <a:buClr>
                <a:srgbClr val="7F5111"/>
              </a:buClr>
              <a:buSzPts val="1400"/>
              <a:buChar char="•"/>
              <a:defRPr/>
            </a:lvl3pPr>
            <a:lvl4pPr marL="1828800" lvl="3" indent="-317500" algn="l">
              <a:lnSpc>
                <a:spcPct val="100000"/>
              </a:lnSpc>
              <a:spcBef>
                <a:spcPts val="300"/>
              </a:spcBef>
              <a:spcAft>
                <a:spcPts val="0"/>
              </a:spcAft>
              <a:buClr>
                <a:srgbClr val="7F5111"/>
              </a:buClr>
              <a:buSzPts val="1400"/>
              <a:buChar char="–"/>
              <a:defRPr/>
            </a:lvl4pPr>
            <a:lvl5pPr marL="2286000" lvl="4" indent="-317500" algn="l">
              <a:lnSpc>
                <a:spcPct val="100000"/>
              </a:lnSpc>
              <a:spcBef>
                <a:spcPts val="300"/>
              </a:spcBef>
              <a:spcAft>
                <a:spcPts val="0"/>
              </a:spcAft>
              <a:buClr>
                <a:srgbClr val="7F5111"/>
              </a:buClr>
              <a:buSzPts val="1400"/>
              <a:buChar char="»"/>
              <a:defRPr/>
            </a:lvl5pPr>
            <a:lvl6pPr marL="2743200" lvl="5" indent="-317500" algn="l">
              <a:lnSpc>
                <a:spcPct val="100000"/>
              </a:lnSpc>
              <a:spcBef>
                <a:spcPts val="300"/>
              </a:spcBef>
              <a:spcAft>
                <a:spcPts val="0"/>
              </a:spcAft>
              <a:buClr>
                <a:srgbClr val="7F5111"/>
              </a:buClr>
              <a:buSzPts val="1400"/>
              <a:buChar char="»"/>
              <a:defRPr/>
            </a:lvl6pPr>
            <a:lvl7pPr marL="3200400" lvl="6" indent="-317500" algn="l">
              <a:lnSpc>
                <a:spcPct val="100000"/>
              </a:lnSpc>
              <a:spcBef>
                <a:spcPts val="300"/>
              </a:spcBef>
              <a:spcAft>
                <a:spcPts val="0"/>
              </a:spcAft>
              <a:buClr>
                <a:srgbClr val="7F5111"/>
              </a:buClr>
              <a:buSzPts val="1400"/>
              <a:buChar char="»"/>
              <a:defRPr/>
            </a:lvl7pPr>
            <a:lvl8pPr marL="3657600" lvl="7" indent="-317500" algn="l">
              <a:lnSpc>
                <a:spcPct val="100000"/>
              </a:lnSpc>
              <a:spcBef>
                <a:spcPts val="300"/>
              </a:spcBef>
              <a:spcAft>
                <a:spcPts val="0"/>
              </a:spcAft>
              <a:buClr>
                <a:srgbClr val="7F5111"/>
              </a:buClr>
              <a:buSzPts val="1400"/>
              <a:buChar char="»"/>
              <a:defRPr/>
            </a:lvl8pPr>
            <a:lvl9pPr marL="4114800" lvl="8" indent="-317500" algn="l">
              <a:lnSpc>
                <a:spcPct val="100000"/>
              </a:lnSpc>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9"/>
        <p:cNvGrpSpPr/>
        <p:nvPr/>
      </p:nvGrpSpPr>
      <p:grpSpPr>
        <a:xfrm>
          <a:off x="0" y="0"/>
          <a:ext cx="0" cy="0"/>
          <a:chOff x="0" y="0"/>
          <a:chExt cx="0" cy="0"/>
        </a:xfrm>
      </p:grpSpPr>
      <p:sp>
        <p:nvSpPr>
          <p:cNvPr id="140" name="Google Shape;140;p78"/>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78"/>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300"/>
              </a:spcBef>
              <a:spcAft>
                <a:spcPts val="0"/>
              </a:spcAft>
              <a:buClr>
                <a:srgbClr val="7F5111"/>
              </a:buClr>
              <a:buSzPts val="1400"/>
              <a:buChar char="•"/>
              <a:defRPr/>
            </a:lvl1pPr>
            <a:lvl2pPr marL="914400" lvl="1" indent="-317500" algn="l">
              <a:lnSpc>
                <a:spcPct val="100000"/>
              </a:lnSpc>
              <a:spcBef>
                <a:spcPts val="300"/>
              </a:spcBef>
              <a:spcAft>
                <a:spcPts val="0"/>
              </a:spcAft>
              <a:buClr>
                <a:srgbClr val="7F5111"/>
              </a:buClr>
              <a:buSzPts val="1400"/>
              <a:buChar char="–"/>
              <a:defRPr/>
            </a:lvl2pPr>
            <a:lvl3pPr marL="1371600" lvl="2" indent="-317500" algn="l">
              <a:lnSpc>
                <a:spcPct val="100000"/>
              </a:lnSpc>
              <a:spcBef>
                <a:spcPts val="300"/>
              </a:spcBef>
              <a:spcAft>
                <a:spcPts val="0"/>
              </a:spcAft>
              <a:buClr>
                <a:srgbClr val="7F5111"/>
              </a:buClr>
              <a:buSzPts val="1400"/>
              <a:buChar char="•"/>
              <a:defRPr/>
            </a:lvl3pPr>
            <a:lvl4pPr marL="1828800" lvl="3" indent="-317500" algn="l">
              <a:lnSpc>
                <a:spcPct val="100000"/>
              </a:lnSpc>
              <a:spcBef>
                <a:spcPts val="300"/>
              </a:spcBef>
              <a:spcAft>
                <a:spcPts val="0"/>
              </a:spcAft>
              <a:buClr>
                <a:srgbClr val="7F5111"/>
              </a:buClr>
              <a:buSzPts val="1400"/>
              <a:buChar char="–"/>
              <a:defRPr/>
            </a:lvl4pPr>
            <a:lvl5pPr marL="2286000" lvl="4" indent="-317500" algn="l">
              <a:lnSpc>
                <a:spcPct val="100000"/>
              </a:lnSpc>
              <a:spcBef>
                <a:spcPts val="300"/>
              </a:spcBef>
              <a:spcAft>
                <a:spcPts val="0"/>
              </a:spcAft>
              <a:buClr>
                <a:srgbClr val="7F5111"/>
              </a:buClr>
              <a:buSzPts val="1400"/>
              <a:buChar char="»"/>
              <a:defRPr/>
            </a:lvl5pPr>
            <a:lvl6pPr marL="2743200" lvl="5" indent="-317500" algn="l">
              <a:lnSpc>
                <a:spcPct val="100000"/>
              </a:lnSpc>
              <a:spcBef>
                <a:spcPts val="300"/>
              </a:spcBef>
              <a:spcAft>
                <a:spcPts val="0"/>
              </a:spcAft>
              <a:buClr>
                <a:srgbClr val="7F5111"/>
              </a:buClr>
              <a:buSzPts val="1400"/>
              <a:buChar char="»"/>
              <a:defRPr/>
            </a:lvl6pPr>
            <a:lvl7pPr marL="3200400" lvl="6" indent="-317500" algn="l">
              <a:lnSpc>
                <a:spcPct val="100000"/>
              </a:lnSpc>
              <a:spcBef>
                <a:spcPts val="300"/>
              </a:spcBef>
              <a:spcAft>
                <a:spcPts val="0"/>
              </a:spcAft>
              <a:buClr>
                <a:srgbClr val="7F5111"/>
              </a:buClr>
              <a:buSzPts val="1400"/>
              <a:buChar char="»"/>
              <a:defRPr/>
            </a:lvl7pPr>
            <a:lvl8pPr marL="3657600" lvl="7" indent="-317500" algn="l">
              <a:lnSpc>
                <a:spcPct val="100000"/>
              </a:lnSpc>
              <a:spcBef>
                <a:spcPts val="300"/>
              </a:spcBef>
              <a:spcAft>
                <a:spcPts val="0"/>
              </a:spcAft>
              <a:buClr>
                <a:srgbClr val="7F5111"/>
              </a:buClr>
              <a:buSzPts val="1400"/>
              <a:buChar char="»"/>
              <a:defRPr/>
            </a:lvl8pPr>
            <a:lvl9pPr marL="4114800" lvl="8" indent="-317500" algn="l">
              <a:lnSpc>
                <a:spcPct val="100000"/>
              </a:lnSpc>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99"/>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4"/>
        <p:cNvGrpSpPr/>
        <p:nvPr/>
      </p:nvGrpSpPr>
      <p:grpSpPr>
        <a:xfrm>
          <a:off x="0" y="0"/>
          <a:ext cx="0" cy="0"/>
          <a:chOff x="0" y="0"/>
          <a:chExt cx="0" cy="0"/>
        </a:xfrm>
      </p:grpSpPr>
      <p:sp>
        <p:nvSpPr>
          <p:cNvPr id="145" name="Google Shape;145;p100"/>
          <p:cNvSpPr txBox="1">
            <a:spLocks noGrp="1"/>
          </p:cNvSpPr>
          <p:nvPr>
            <p:ph type="title"/>
          </p:nvPr>
        </p:nvSpPr>
        <p:spPr>
          <a:xfrm>
            <a:off x="457200" y="205978"/>
            <a:ext cx="8229600" cy="85725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100"/>
          <p:cNvSpPr txBox="1">
            <a:spLocks noGrp="1"/>
          </p:cNvSpPr>
          <p:nvPr>
            <p:ph type="body" idx="1"/>
          </p:nvPr>
        </p:nvSpPr>
        <p:spPr>
          <a:xfrm>
            <a:off x="457200" y="1151335"/>
            <a:ext cx="4040188" cy="47982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00"/>
              </a:spcBef>
              <a:spcAft>
                <a:spcPts val="0"/>
              </a:spcAft>
              <a:buClr>
                <a:srgbClr val="7F5111"/>
              </a:buClr>
              <a:buSzPts val="1800"/>
              <a:buFont typeface="Georgia"/>
              <a:buNone/>
              <a:defRPr sz="1800" b="1"/>
            </a:lvl1pPr>
            <a:lvl2pPr marL="914400" lvl="1" indent="-228600" algn="l">
              <a:lnSpc>
                <a:spcPct val="100000"/>
              </a:lnSpc>
              <a:spcBef>
                <a:spcPts val="300"/>
              </a:spcBef>
              <a:spcAft>
                <a:spcPts val="0"/>
              </a:spcAft>
              <a:buClr>
                <a:srgbClr val="7F5111"/>
              </a:buClr>
              <a:buSzPts val="1500"/>
              <a:buFont typeface="Georgia"/>
              <a:buNone/>
              <a:defRPr sz="1500" b="1"/>
            </a:lvl2pPr>
            <a:lvl3pPr marL="1371600" lvl="2" indent="-228600" algn="l">
              <a:lnSpc>
                <a:spcPct val="100000"/>
              </a:lnSpc>
              <a:spcBef>
                <a:spcPts val="300"/>
              </a:spcBef>
              <a:spcAft>
                <a:spcPts val="0"/>
              </a:spcAft>
              <a:buClr>
                <a:srgbClr val="7F5111"/>
              </a:buClr>
              <a:buSzPts val="1400"/>
              <a:buFont typeface="Georgia"/>
              <a:buNone/>
              <a:defRPr sz="1400" b="1"/>
            </a:lvl3pPr>
            <a:lvl4pPr marL="1828800" lvl="3" indent="-228600" algn="l">
              <a:lnSpc>
                <a:spcPct val="100000"/>
              </a:lnSpc>
              <a:spcBef>
                <a:spcPts val="200"/>
              </a:spcBef>
              <a:spcAft>
                <a:spcPts val="0"/>
              </a:spcAft>
              <a:buClr>
                <a:srgbClr val="7F5111"/>
              </a:buClr>
              <a:buSzPts val="1200"/>
              <a:buFont typeface="Georgia"/>
              <a:buNone/>
              <a:defRPr sz="1200" b="1"/>
            </a:lvl4pPr>
            <a:lvl5pPr marL="2286000" lvl="4" indent="-228600" algn="l">
              <a:lnSpc>
                <a:spcPct val="100000"/>
              </a:lnSpc>
              <a:spcBef>
                <a:spcPts val="200"/>
              </a:spcBef>
              <a:spcAft>
                <a:spcPts val="0"/>
              </a:spcAft>
              <a:buClr>
                <a:srgbClr val="7F5111"/>
              </a:buClr>
              <a:buSzPts val="1200"/>
              <a:buFont typeface="Georgia"/>
              <a:buNone/>
              <a:defRPr sz="1200" b="1"/>
            </a:lvl5pPr>
            <a:lvl6pPr marL="2743200" lvl="5" indent="-228600" algn="l">
              <a:lnSpc>
                <a:spcPct val="100000"/>
              </a:lnSpc>
              <a:spcBef>
                <a:spcPts val="200"/>
              </a:spcBef>
              <a:spcAft>
                <a:spcPts val="0"/>
              </a:spcAft>
              <a:buClr>
                <a:srgbClr val="7F5111"/>
              </a:buClr>
              <a:buSzPts val="1200"/>
              <a:buFont typeface="Georgia"/>
              <a:buNone/>
              <a:defRPr sz="1200" b="1"/>
            </a:lvl6pPr>
            <a:lvl7pPr marL="3200400" lvl="6" indent="-228600" algn="l">
              <a:lnSpc>
                <a:spcPct val="100000"/>
              </a:lnSpc>
              <a:spcBef>
                <a:spcPts val="200"/>
              </a:spcBef>
              <a:spcAft>
                <a:spcPts val="0"/>
              </a:spcAft>
              <a:buClr>
                <a:srgbClr val="7F5111"/>
              </a:buClr>
              <a:buSzPts val="1200"/>
              <a:buFont typeface="Georgia"/>
              <a:buNone/>
              <a:defRPr sz="1200" b="1"/>
            </a:lvl7pPr>
            <a:lvl8pPr marL="3657600" lvl="7" indent="-228600" algn="l">
              <a:lnSpc>
                <a:spcPct val="100000"/>
              </a:lnSpc>
              <a:spcBef>
                <a:spcPts val="200"/>
              </a:spcBef>
              <a:spcAft>
                <a:spcPts val="0"/>
              </a:spcAft>
              <a:buClr>
                <a:srgbClr val="7F5111"/>
              </a:buClr>
              <a:buSzPts val="1200"/>
              <a:buFont typeface="Georgia"/>
              <a:buNone/>
              <a:defRPr sz="1200" b="1"/>
            </a:lvl8pPr>
            <a:lvl9pPr marL="4114800" lvl="8" indent="-228600" algn="l">
              <a:lnSpc>
                <a:spcPct val="100000"/>
              </a:lnSpc>
              <a:spcBef>
                <a:spcPts val="200"/>
              </a:spcBef>
              <a:spcAft>
                <a:spcPts val="0"/>
              </a:spcAft>
              <a:buClr>
                <a:srgbClr val="7F5111"/>
              </a:buClr>
              <a:buSzPts val="1200"/>
              <a:buFont typeface="Georgia"/>
              <a:buNone/>
              <a:defRPr sz="1200" b="1"/>
            </a:lvl9pPr>
          </a:lstStyle>
          <a:p>
            <a:endParaRPr/>
          </a:p>
        </p:txBody>
      </p:sp>
      <p:sp>
        <p:nvSpPr>
          <p:cNvPr id="147" name="Google Shape;147;p100"/>
          <p:cNvSpPr txBox="1">
            <a:spLocks noGrp="1"/>
          </p:cNvSpPr>
          <p:nvPr>
            <p:ph type="body" idx="2"/>
          </p:nvPr>
        </p:nvSpPr>
        <p:spPr>
          <a:xfrm>
            <a:off x="457200" y="1631156"/>
            <a:ext cx="4040188" cy="2963466"/>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400"/>
              </a:spcBef>
              <a:spcAft>
                <a:spcPts val="0"/>
              </a:spcAft>
              <a:buClr>
                <a:srgbClr val="7F5111"/>
              </a:buClr>
              <a:buSzPts val="1800"/>
              <a:buFont typeface="Georgia"/>
              <a:buChar char="•"/>
              <a:defRPr sz="1800"/>
            </a:lvl1pPr>
            <a:lvl2pPr marL="914400" lvl="1" indent="-323850" algn="l">
              <a:lnSpc>
                <a:spcPct val="100000"/>
              </a:lnSpc>
              <a:spcBef>
                <a:spcPts val="300"/>
              </a:spcBef>
              <a:spcAft>
                <a:spcPts val="0"/>
              </a:spcAft>
              <a:buClr>
                <a:srgbClr val="7F5111"/>
              </a:buClr>
              <a:buSzPts val="1500"/>
              <a:buFont typeface="Georgia"/>
              <a:buChar char="–"/>
              <a:defRPr sz="1500"/>
            </a:lvl2pPr>
            <a:lvl3pPr marL="1371600" lvl="2" indent="-317500" algn="l">
              <a:lnSpc>
                <a:spcPct val="100000"/>
              </a:lnSpc>
              <a:spcBef>
                <a:spcPts val="300"/>
              </a:spcBef>
              <a:spcAft>
                <a:spcPts val="0"/>
              </a:spcAft>
              <a:buClr>
                <a:srgbClr val="7F5111"/>
              </a:buClr>
              <a:buSzPts val="1400"/>
              <a:buFont typeface="Georgia"/>
              <a:buChar char="•"/>
              <a:defRPr sz="1400"/>
            </a:lvl3pPr>
            <a:lvl4pPr marL="1828800" lvl="3" indent="-304800" algn="l">
              <a:lnSpc>
                <a:spcPct val="100000"/>
              </a:lnSpc>
              <a:spcBef>
                <a:spcPts val="200"/>
              </a:spcBef>
              <a:spcAft>
                <a:spcPts val="0"/>
              </a:spcAft>
              <a:buClr>
                <a:srgbClr val="7F5111"/>
              </a:buClr>
              <a:buSzPts val="1200"/>
              <a:buFont typeface="Georgia"/>
              <a:buChar char="–"/>
              <a:defRPr sz="1200"/>
            </a:lvl4pPr>
            <a:lvl5pPr marL="2286000" lvl="4" indent="-304800" algn="l">
              <a:lnSpc>
                <a:spcPct val="100000"/>
              </a:lnSpc>
              <a:spcBef>
                <a:spcPts val="200"/>
              </a:spcBef>
              <a:spcAft>
                <a:spcPts val="0"/>
              </a:spcAft>
              <a:buClr>
                <a:srgbClr val="7F5111"/>
              </a:buClr>
              <a:buSzPts val="1200"/>
              <a:buFont typeface="Georgia"/>
              <a:buChar char="»"/>
              <a:defRPr sz="1200"/>
            </a:lvl5pPr>
            <a:lvl6pPr marL="2743200" lvl="5" indent="-304800" algn="l">
              <a:lnSpc>
                <a:spcPct val="100000"/>
              </a:lnSpc>
              <a:spcBef>
                <a:spcPts val="200"/>
              </a:spcBef>
              <a:spcAft>
                <a:spcPts val="0"/>
              </a:spcAft>
              <a:buClr>
                <a:srgbClr val="7F5111"/>
              </a:buClr>
              <a:buSzPts val="1200"/>
              <a:buFont typeface="Georgia"/>
              <a:buChar char="»"/>
              <a:defRPr sz="1200"/>
            </a:lvl6pPr>
            <a:lvl7pPr marL="3200400" lvl="6" indent="-304800" algn="l">
              <a:lnSpc>
                <a:spcPct val="100000"/>
              </a:lnSpc>
              <a:spcBef>
                <a:spcPts val="200"/>
              </a:spcBef>
              <a:spcAft>
                <a:spcPts val="0"/>
              </a:spcAft>
              <a:buClr>
                <a:srgbClr val="7F5111"/>
              </a:buClr>
              <a:buSzPts val="1200"/>
              <a:buFont typeface="Georgia"/>
              <a:buChar char="»"/>
              <a:defRPr sz="1200"/>
            </a:lvl7pPr>
            <a:lvl8pPr marL="3657600" lvl="7" indent="-304800" algn="l">
              <a:lnSpc>
                <a:spcPct val="100000"/>
              </a:lnSpc>
              <a:spcBef>
                <a:spcPts val="200"/>
              </a:spcBef>
              <a:spcAft>
                <a:spcPts val="0"/>
              </a:spcAft>
              <a:buClr>
                <a:srgbClr val="7F5111"/>
              </a:buClr>
              <a:buSzPts val="1200"/>
              <a:buFont typeface="Georgia"/>
              <a:buChar char="»"/>
              <a:defRPr sz="1200"/>
            </a:lvl8pPr>
            <a:lvl9pPr marL="4114800" lvl="8" indent="-304800" algn="l">
              <a:lnSpc>
                <a:spcPct val="100000"/>
              </a:lnSpc>
              <a:spcBef>
                <a:spcPts val="200"/>
              </a:spcBef>
              <a:spcAft>
                <a:spcPts val="0"/>
              </a:spcAft>
              <a:buClr>
                <a:srgbClr val="7F5111"/>
              </a:buClr>
              <a:buSzPts val="1200"/>
              <a:buFont typeface="Georgia"/>
              <a:buChar char="»"/>
              <a:defRPr sz="1200"/>
            </a:lvl9pPr>
          </a:lstStyle>
          <a:p>
            <a:endParaRPr/>
          </a:p>
        </p:txBody>
      </p:sp>
      <p:sp>
        <p:nvSpPr>
          <p:cNvPr id="148" name="Google Shape;148;p100"/>
          <p:cNvSpPr txBox="1">
            <a:spLocks noGrp="1"/>
          </p:cNvSpPr>
          <p:nvPr>
            <p:ph type="body" idx="3"/>
          </p:nvPr>
        </p:nvSpPr>
        <p:spPr>
          <a:xfrm>
            <a:off x="4645026" y="1151335"/>
            <a:ext cx="4041775" cy="47982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00"/>
              </a:spcBef>
              <a:spcAft>
                <a:spcPts val="0"/>
              </a:spcAft>
              <a:buClr>
                <a:srgbClr val="7F5111"/>
              </a:buClr>
              <a:buSzPts val="1800"/>
              <a:buFont typeface="Georgia"/>
              <a:buNone/>
              <a:defRPr sz="1800" b="1"/>
            </a:lvl1pPr>
            <a:lvl2pPr marL="914400" lvl="1" indent="-228600" algn="l">
              <a:lnSpc>
                <a:spcPct val="100000"/>
              </a:lnSpc>
              <a:spcBef>
                <a:spcPts val="300"/>
              </a:spcBef>
              <a:spcAft>
                <a:spcPts val="0"/>
              </a:spcAft>
              <a:buClr>
                <a:srgbClr val="7F5111"/>
              </a:buClr>
              <a:buSzPts val="1500"/>
              <a:buFont typeface="Georgia"/>
              <a:buNone/>
              <a:defRPr sz="1500" b="1"/>
            </a:lvl2pPr>
            <a:lvl3pPr marL="1371600" lvl="2" indent="-228600" algn="l">
              <a:lnSpc>
                <a:spcPct val="100000"/>
              </a:lnSpc>
              <a:spcBef>
                <a:spcPts val="300"/>
              </a:spcBef>
              <a:spcAft>
                <a:spcPts val="0"/>
              </a:spcAft>
              <a:buClr>
                <a:srgbClr val="7F5111"/>
              </a:buClr>
              <a:buSzPts val="1400"/>
              <a:buFont typeface="Georgia"/>
              <a:buNone/>
              <a:defRPr sz="1400" b="1"/>
            </a:lvl3pPr>
            <a:lvl4pPr marL="1828800" lvl="3" indent="-228600" algn="l">
              <a:lnSpc>
                <a:spcPct val="100000"/>
              </a:lnSpc>
              <a:spcBef>
                <a:spcPts val="200"/>
              </a:spcBef>
              <a:spcAft>
                <a:spcPts val="0"/>
              </a:spcAft>
              <a:buClr>
                <a:srgbClr val="7F5111"/>
              </a:buClr>
              <a:buSzPts val="1200"/>
              <a:buFont typeface="Georgia"/>
              <a:buNone/>
              <a:defRPr sz="1200" b="1"/>
            </a:lvl4pPr>
            <a:lvl5pPr marL="2286000" lvl="4" indent="-228600" algn="l">
              <a:lnSpc>
                <a:spcPct val="100000"/>
              </a:lnSpc>
              <a:spcBef>
                <a:spcPts val="200"/>
              </a:spcBef>
              <a:spcAft>
                <a:spcPts val="0"/>
              </a:spcAft>
              <a:buClr>
                <a:srgbClr val="7F5111"/>
              </a:buClr>
              <a:buSzPts val="1200"/>
              <a:buFont typeface="Georgia"/>
              <a:buNone/>
              <a:defRPr sz="1200" b="1"/>
            </a:lvl5pPr>
            <a:lvl6pPr marL="2743200" lvl="5" indent="-228600" algn="l">
              <a:lnSpc>
                <a:spcPct val="100000"/>
              </a:lnSpc>
              <a:spcBef>
                <a:spcPts val="200"/>
              </a:spcBef>
              <a:spcAft>
                <a:spcPts val="0"/>
              </a:spcAft>
              <a:buClr>
                <a:srgbClr val="7F5111"/>
              </a:buClr>
              <a:buSzPts val="1200"/>
              <a:buFont typeface="Georgia"/>
              <a:buNone/>
              <a:defRPr sz="1200" b="1"/>
            </a:lvl6pPr>
            <a:lvl7pPr marL="3200400" lvl="6" indent="-228600" algn="l">
              <a:lnSpc>
                <a:spcPct val="100000"/>
              </a:lnSpc>
              <a:spcBef>
                <a:spcPts val="200"/>
              </a:spcBef>
              <a:spcAft>
                <a:spcPts val="0"/>
              </a:spcAft>
              <a:buClr>
                <a:srgbClr val="7F5111"/>
              </a:buClr>
              <a:buSzPts val="1200"/>
              <a:buFont typeface="Georgia"/>
              <a:buNone/>
              <a:defRPr sz="1200" b="1"/>
            </a:lvl7pPr>
            <a:lvl8pPr marL="3657600" lvl="7" indent="-228600" algn="l">
              <a:lnSpc>
                <a:spcPct val="100000"/>
              </a:lnSpc>
              <a:spcBef>
                <a:spcPts val="200"/>
              </a:spcBef>
              <a:spcAft>
                <a:spcPts val="0"/>
              </a:spcAft>
              <a:buClr>
                <a:srgbClr val="7F5111"/>
              </a:buClr>
              <a:buSzPts val="1200"/>
              <a:buFont typeface="Georgia"/>
              <a:buNone/>
              <a:defRPr sz="1200" b="1"/>
            </a:lvl8pPr>
            <a:lvl9pPr marL="4114800" lvl="8" indent="-228600" algn="l">
              <a:lnSpc>
                <a:spcPct val="100000"/>
              </a:lnSpc>
              <a:spcBef>
                <a:spcPts val="200"/>
              </a:spcBef>
              <a:spcAft>
                <a:spcPts val="0"/>
              </a:spcAft>
              <a:buClr>
                <a:srgbClr val="7F5111"/>
              </a:buClr>
              <a:buSzPts val="1200"/>
              <a:buFont typeface="Georgia"/>
              <a:buNone/>
              <a:defRPr sz="1200" b="1"/>
            </a:lvl9pPr>
          </a:lstStyle>
          <a:p>
            <a:endParaRPr/>
          </a:p>
        </p:txBody>
      </p:sp>
      <p:sp>
        <p:nvSpPr>
          <p:cNvPr id="149" name="Google Shape;149;p100"/>
          <p:cNvSpPr txBox="1">
            <a:spLocks noGrp="1"/>
          </p:cNvSpPr>
          <p:nvPr>
            <p:ph type="body" idx="4"/>
          </p:nvPr>
        </p:nvSpPr>
        <p:spPr>
          <a:xfrm>
            <a:off x="4645026" y="1631156"/>
            <a:ext cx="4041775" cy="2963466"/>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400"/>
              </a:spcBef>
              <a:spcAft>
                <a:spcPts val="0"/>
              </a:spcAft>
              <a:buClr>
                <a:srgbClr val="7F5111"/>
              </a:buClr>
              <a:buSzPts val="1800"/>
              <a:buFont typeface="Georgia"/>
              <a:buChar char="•"/>
              <a:defRPr sz="1800"/>
            </a:lvl1pPr>
            <a:lvl2pPr marL="914400" lvl="1" indent="-323850" algn="l">
              <a:lnSpc>
                <a:spcPct val="100000"/>
              </a:lnSpc>
              <a:spcBef>
                <a:spcPts val="300"/>
              </a:spcBef>
              <a:spcAft>
                <a:spcPts val="0"/>
              </a:spcAft>
              <a:buClr>
                <a:srgbClr val="7F5111"/>
              </a:buClr>
              <a:buSzPts val="1500"/>
              <a:buFont typeface="Georgia"/>
              <a:buChar char="–"/>
              <a:defRPr sz="1500"/>
            </a:lvl2pPr>
            <a:lvl3pPr marL="1371600" lvl="2" indent="-317500" algn="l">
              <a:lnSpc>
                <a:spcPct val="100000"/>
              </a:lnSpc>
              <a:spcBef>
                <a:spcPts val="300"/>
              </a:spcBef>
              <a:spcAft>
                <a:spcPts val="0"/>
              </a:spcAft>
              <a:buClr>
                <a:srgbClr val="7F5111"/>
              </a:buClr>
              <a:buSzPts val="1400"/>
              <a:buFont typeface="Georgia"/>
              <a:buChar char="•"/>
              <a:defRPr sz="1400"/>
            </a:lvl3pPr>
            <a:lvl4pPr marL="1828800" lvl="3" indent="-304800" algn="l">
              <a:lnSpc>
                <a:spcPct val="100000"/>
              </a:lnSpc>
              <a:spcBef>
                <a:spcPts val="200"/>
              </a:spcBef>
              <a:spcAft>
                <a:spcPts val="0"/>
              </a:spcAft>
              <a:buClr>
                <a:srgbClr val="7F5111"/>
              </a:buClr>
              <a:buSzPts val="1200"/>
              <a:buFont typeface="Georgia"/>
              <a:buChar char="–"/>
              <a:defRPr sz="1200"/>
            </a:lvl4pPr>
            <a:lvl5pPr marL="2286000" lvl="4" indent="-304800" algn="l">
              <a:lnSpc>
                <a:spcPct val="100000"/>
              </a:lnSpc>
              <a:spcBef>
                <a:spcPts val="200"/>
              </a:spcBef>
              <a:spcAft>
                <a:spcPts val="0"/>
              </a:spcAft>
              <a:buClr>
                <a:srgbClr val="7F5111"/>
              </a:buClr>
              <a:buSzPts val="1200"/>
              <a:buFont typeface="Georgia"/>
              <a:buChar char="»"/>
              <a:defRPr sz="1200"/>
            </a:lvl5pPr>
            <a:lvl6pPr marL="2743200" lvl="5" indent="-304800" algn="l">
              <a:lnSpc>
                <a:spcPct val="100000"/>
              </a:lnSpc>
              <a:spcBef>
                <a:spcPts val="200"/>
              </a:spcBef>
              <a:spcAft>
                <a:spcPts val="0"/>
              </a:spcAft>
              <a:buClr>
                <a:srgbClr val="7F5111"/>
              </a:buClr>
              <a:buSzPts val="1200"/>
              <a:buFont typeface="Georgia"/>
              <a:buChar char="»"/>
              <a:defRPr sz="1200"/>
            </a:lvl6pPr>
            <a:lvl7pPr marL="3200400" lvl="6" indent="-304800" algn="l">
              <a:lnSpc>
                <a:spcPct val="100000"/>
              </a:lnSpc>
              <a:spcBef>
                <a:spcPts val="200"/>
              </a:spcBef>
              <a:spcAft>
                <a:spcPts val="0"/>
              </a:spcAft>
              <a:buClr>
                <a:srgbClr val="7F5111"/>
              </a:buClr>
              <a:buSzPts val="1200"/>
              <a:buFont typeface="Georgia"/>
              <a:buChar char="»"/>
              <a:defRPr sz="1200"/>
            </a:lvl7pPr>
            <a:lvl8pPr marL="3657600" lvl="7" indent="-304800" algn="l">
              <a:lnSpc>
                <a:spcPct val="100000"/>
              </a:lnSpc>
              <a:spcBef>
                <a:spcPts val="200"/>
              </a:spcBef>
              <a:spcAft>
                <a:spcPts val="0"/>
              </a:spcAft>
              <a:buClr>
                <a:srgbClr val="7F5111"/>
              </a:buClr>
              <a:buSzPts val="1200"/>
              <a:buFont typeface="Georgia"/>
              <a:buChar char="»"/>
              <a:defRPr sz="1200"/>
            </a:lvl8pPr>
            <a:lvl9pPr marL="4114800" lvl="8" indent="-304800" algn="l">
              <a:lnSpc>
                <a:spcPct val="100000"/>
              </a:lnSpc>
              <a:spcBef>
                <a:spcPts val="200"/>
              </a:spcBef>
              <a:spcAft>
                <a:spcPts val="0"/>
              </a:spcAft>
              <a:buClr>
                <a:srgbClr val="7F5111"/>
              </a:buClr>
              <a:buSzPts val="1200"/>
              <a:buFont typeface="Georgia"/>
              <a:buChar char="»"/>
              <a:defRPr sz="1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0"/>
        <p:cNvGrpSpPr/>
        <p:nvPr/>
      </p:nvGrpSpPr>
      <p:grpSpPr>
        <a:xfrm>
          <a:off x="0" y="0"/>
          <a:ext cx="0" cy="0"/>
          <a:chOff x="0" y="0"/>
          <a:chExt cx="0" cy="0"/>
        </a:xfrm>
      </p:grpSpPr>
      <p:sp>
        <p:nvSpPr>
          <p:cNvPr id="151" name="Google Shape;151;p101"/>
          <p:cNvSpPr txBox="1">
            <a:spLocks noGrp="1"/>
          </p:cNvSpPr>
          <p:nvPr>
            <p:ph type="ctrTitle"/>
          </p:nvPr>
        </p:nvSpPr>
        <p:spPr>
          <a:xfrm>
            <a:off x="685800" y="1597820"/>
            <a:ext cx="7772400" cy="110251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101"/>
          <p:cNvSpPr txBox="1">
            <a:spLocks noGrp="1"/>
          </p:cNvSpPr>
          <p:nvPr>
            <p:ph type="subTitle" idx="1"/>
          </p:nvPr>
        </p:nvSpPr>
        <p:spPr>
          <a:xfrm>
            <a:off x="1371600" y="2914650"/>
            <a:ext cx="6400800" cy="1314450"/>
          </a:xfrm>
          <a:prstGeom prst="rect">
            <a:avLst/>
          </a:prstGeom>
          <a:noFill/>
          <a:ln>
            <a:noFill/>
          </a:ln>
        </p:spPr>
        <p:txBody>
          <a:bodyPr spcFirstLastPara="1" wrap="square" lIns="0" tIns="0" rIns="0" bIns="0" anchor="t" anchorCtr="0">
            <a:noAutofit/>
          </a:bodyPr>
          <a:lstStyle>
            <a:lvl1pPr lvl="0" algn="ctr">
              <a:lnSpc>
                <a:spcPct val="100000"/>
              </a:lnSpc>
              <a:spcBef>
                <a:spcPts val="400"/>
              </a:spcBef>
              <a:spcAft>
                <a:spcPts val="0"/>
              </a:spcAft>
              <a:buClr>
                <a:srgbClr val="7F5111"/>
              </a:buClr>
              <a:buSzPts val="2100"/>
              <a:buFont typeface="Georgia"/>
              <a:buNone/>
              <a:defRPr/>
            </a:lvl1pPr>
            <a:lvl2pPr lvl="1" algn="ctr">
              <a:lnSpc>
                <a:spcPct val="100000"/>
              </a:lnSpc>
              <a:spcBef>
                <a:spcPts val="400"/>
              </a:spcBef>
              <a:spcAft>
                <a:spcPts val="0"/>
              </a:spcAft>
              <a:buClr>
                <a:srgbClr val="7F5111"/>
              </a:buClr>
              <a:buSzPts val="1800"/>
              <a:buFont typeface="Georgia"/>
              <a:buNone/>
              <a:defRPr/>
            </a:lvl2pPr>
            <a:lvl3pPr lvl="2" algn="ctr">
              <a:lnSpc>
                <a:spcPct val="100000"/>
              </a:lnSpc>
              <a:spcBef>
                <a:spcPts val="300"/>
              </a:spcBef>
              <a:spcAft>
                <a:spcPts val="0"/>
              </a:spcAft>
              <a:buClr>
                <a:srgbClr val="7F5111"/>
              </a:buClr>
              <a:buSzPts val="1400"/>
              <a:buFont typeface="Georgia"/>
              <a:buNone/>
              <a:defRPr/>
            </a:lvl3pPr>
            <a:lvl4pPr lvl="3" algn="ctr">
              <a:lnSpc>
                <a:spcPct val="100000"/>
              </a:lnSpc>
              <a:spcBef>
                <a:spcPts val="300"/>
              </a:spcBef>
              <a:spcAft>
                <a:spcPts val="0"/>
              </a:spcAft>
              <a:buClr>
                <a:srgbClr val="7F5111"/>
              </a:buClr>
              <a:buSzPts val="1400"/>
              <a:buFont typeface="Georgia"/>
              <a:buNone/>
              <a:defRPr/>
            </a:lvl4pPr>
            <a:lvl5pPr lvl="4" algn="ctr">
              <a:lnSpc>
                <a:spcPct val="100000"/>
              </a:lnSpc>
              <a:spcBef>
                <a:spcPts val="300"/>
              </a:spcBef>
              <a:spcAft>
                <a:spcPts val="0"/>
              </a:spcAft>
              <a:buClr>
                <a:srgbClr val="7F5111"/>
              </a:buClr>
              <a:buSzPts val="1400"/>
              <a:buFont typeface="Georgia"/>
              <a:buNone/>
              <a:defRPr/>
            </a:lvl5pPr>
            <a:lvl6pPr lvl="5" algn="ctr">
              <a:lnSpc>
                <a:spcPct val="100000"/>
              </a:lnSpc>
              <a:spcBef>
                <a:spcPts val="300"/>
              </a:spcBef>
              <a:spcAft>
                <a:spcPts val="0"/>
              </a:spcAft>
              <a:buClr>
                <a:srgbClr val="7F5111"/>
              </a:buClr>
              <a:buSzPts val="1400"/>
              <a:buFont typeface="Georgia"/>
              <a:buNone/>
              <a:defRPr/>
            </a:lvl6pPr>
            <a:lvl7pPr lvl="6" algn="ctr">
              <a:lnSpc>
                <a:spcPct val="100000"/>
              </a:lnSpc>
              <a:spcBef>
                <a:spcPts val="300"/>
              </a:spcBef>
              <a:spcAft>
                <a:spcPts val="0"/>
              </a:spcAft>
              <a:buClr>
                <a:srgbClr val="7F5111"/>
              </a:buClr>
              <a:buSzPts val="1400"/>
              <a:buFont typeface="Georgia"/>
              <a:buNone/>
              <a:defRPr/>
            </a:lvl7pPr>
            <a:lvl8pPr lvl="7" algn="ctr">
              <a:lnSpc>
                <a:spcPct val="100000"/>
              </a:lnSpc>
              <a:spcBef>
                <a:spcPts val="300"/>
              </a:spcBef>
              <a:spcAft>
                <a:spcPts val="0"/>
              </a:spcAft>
              <a:buClr>
                <a:srgbClr val="7F5111"/>
              </a:buClr>
              <a:buSzPts val="1400"/>
              <a:buFont typeface="Georgia"/>
              <a:buNone/>
              <a:defRPr/>
            </a:lvl8pPr>
            <a:lvl9pPr lvl="8" algn="ctr">
              <a:lnSpc>
                <a:spcPct val="100000"/>
              </a:lnSpc>
              <a:spcBef>
                <a:spcPts val="300"/>
              </a:spcBef>
              <a:spcAft>
                <a:spcPts val="0"/>
              </a:spcAft>
              <a:buClr>
                <a:srgbClr val="7F5111"/>
              </a:buClr>
              <a:buSzPts val="1400"/>
              <a:buFont typeface="Georgia"/>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3"/>
        <p:cNvGrpSpPr/>
        <p:nvPr/>
      </p:nvGrpSpPr>
      <p:grpSpPr>
        <a:xfrm>
          <a:off x="0" y="0"/>
          <a:ext cx="0" cy="0"/>
          <a:chOff x="0" y="0"/>
          <a:chExt cx="0" cy="0"/>
        </a:xfrm>
      </p:grpSpPr>
      <p:sp>
        <p:nvSpPr>
          <p:cNvPr id="154" name="Google Shape;154;p102"/>
          <p:cNvSpPr txBox="1">
            <a:spLocks noGrp="1"/>
          </p:cNvSpPr>
          <p:nvPr>
            <p:ph type="title"/>
          </p:nvPr>
        </p:nvSpPr>
        <p:spPr>
          <a:xfrm>
            <a:off x="722313" y="3305176"/>
            <a:ext cx="7772400" cy="102155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sz="3000" b="1"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102"/>
          <p:cNvSpPr txBox="1">
            <a:spLocks noGrp="1"/>
          </p:cNvSpPr>
          <p:nvPr>
            <p:ph type="body" idx="1"/>
          </p:nvPr>
        </p:nvSpPr>
        <p:spPr>
          <a:xfrm>
            <a:off x="722313" y="2180035"/>
            <a:ext cx="7772400" cy="112514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300"/>
              </a:spcBef>
              <a:spcAft>
                <a:spcPts val="0"/>
              </a:spcAft>
              <a:buClr>
                <a:srgbClr val="7F5111"/>
              </a:buClr>
              <a:buSzPts val="1500"/>
              <a:buFont typeface="Georgia"/>
              <a:buNone/>
              <a:defRPr sz="1500"/>
            </a:lvl1pPr>
            <a:lvl2pPr marL="914400" lvl="1" indent="-228600" algn="l">
              <a:lnSpc>
                <a:spcPct val="100000"/>
              </a:lnSpc>
              <a:spcBef>
                <a:spcPts val="300"/>
              </a:spcBef>
              <a:spcAft>
                <a:spcPts val="0"/>
              </a:spcAft>
              <a:buClr>
                <a:srgbClr val="7F5111"/>
              </a:buClr>
              <a:buSzPts val="1400"/>
              <a:buFont typeface="Georgia"/>
              <a:buNone/>
              <a:defRPr sz="1400"/>
            </a:lvl2pPr>
            <a:lvl3pPr marL="1371600" lvl="2" indent="-228600" algn="l">
              <a:lnSpc>
                <a:spcPct val="100000"/>
              </a:lnSpc>
              <a:spcBef>
                <a:spcPts val="200"/>
              </a:spcBef>
              <a:spcAft>
                <a:spcPts val="0"/>
              </a:spcAft>
              <a:buClr>
                <a:srgbClr val="7F5111"/>
              </a:buClr>
              <a:buSzPts val="1200"/>
              <a:buFont typeface="Georgia"/>
              <a:buNone/>
              <a:defRPr sz="1200"/>
            </a:lvl3pPr>
            <a:lvl4pPr marL="1828800" lvl="3" indent="-228600" algn="l">
              <a:lnSpc>
                <a:spcPct val="100000"/>
              </a:lnSpc>
              <a:spcBef>
                <a:spcPts val="200"/>
              </a:spcBef>
              <a:spcAft>
                <a:spcPts val="0"/>
              </a:spcAft>
              <a:buClr>
                <a:srgbClr val="7F5111"/>
              </a:buClr>
              <a:buSzPts val="1100"/>
              <a:buFont typeface="Georgia"/>
              <a:buNone/>
              <a:defRPr sz="1100"/>
            </a:lvl4pPr>
            <a:lvl5pPr marL="2286000" lvl="4" indent="-228600" algn="l">
              <a:lnSpc>
                <a:spcPct val="100000"/>
              </a:lnSpc>
              <a:spcBef>
                <a:spcPts val="200"/>
              </a:spcBef>
              <a:spcAft>
                <a:spcPts val="0"/>
              </a:spcAft>
              <a:buClr>
                <a:srgbClr val="7F5111"/>
              </a:buClr>
              <a:buSzPts val="1100"/>
              <a:buFont typeface="Georgia"/>
              <a:buNone/>
              <a:defRPr sz="1100"/>
            </a:lvl5pPr>
            <a:lvl6pPr marL="2743200" lvl="5" indent="-228600" algn="l">
              <a:lnSpc>
                <a:spcPct val="100000"/>
              </a:lnSpc>
              <a:spcBef>
                <a:spcPts val="200"/>
              </a:spcBef>
              <a:spcAft>
                <a:spcPts val="0"/>
              </a:spcAft>
              <a:buClr>
                <a:srgbClr val="7F5111"/>
              </a:buClr>
              <a:buSzPts val="1100"/>
              <a:buFont typeface="Georgia"/>
              <a:buNone/>
              <a:defRPr sz="1100"/>
            </a:lvl6pPr>
            <a:lvl7pPr marL="3200400" lvl="6" indent="-228600" algn="l">
              <a:lnSpc>
                <a:spcPct val="100000"/>
              </a:lnSpc>
              <a:spcBef>
                <a:spcPts val="200"/>
              </a:spcBef>
              <a:spcAft>
                <a:spcPts val="0"/>
              </a:spcAft>
              <a:buClr>
                <a:srgbClr val="7F5111"/>
              </a:buClr>
              <a:buSzPts val="1100"/>
              <a:buFont typeface="Georgia"/>
              <a:buNone/>
              <a:defRPr sz="1100"/>
            </a:lvl7pPr>
            <a:lvl8pPr marL="3657600" lvl="7" indent="-228600" algn="l">
              <a:lnSpc>
                <a:spcPct val="100000"/>
              </a:lnSpc>
              <a:spcBef>
                <a:spcPts val="200"/>
              </a:spcBef>
              <a:spcAft>
                <a:spcPts val="0"/>
              </a:spcAft>
              <a:buClr>
                <a:srgbClr val="7F5111"/>
              </a:buClr>
              <a:buSzPts val="1100"/>
              <a:buFont typeface="Georgia"/>
              <a:buNone/>
              <a:defRPr sz="1100"/>
            </a:lvl8pPr>
            <a:lvl9pPr marL="4114800" lvl="8" indent="-228600" algn="l">
              <a:lnSpc>
                <a:spcPct val="100000"/>
              </a:lnSpc>
              <a:spcBef>
                <a:spcPts val="200"/>
              </a:spcBef>
              <a:spcAft>
                <a:spcPts val="0"/>
              </a:spcAft>
              <a:buClr>
                <a:srgbClr val="7F5111"/>
              </a:buClr>
              <a:buSzPts val="1100"/>
              <a:buFont typeface="Georgia"/>
              <a:buNone/>
              <a:defRPr sz="11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6"/>
        <p:cNvGrpSpPr/>
        <p:nvPr/>
      </p:nvGrpSpPr>
      <p:grpSpPr>
        <a:xfrm>
          <a:off x="0" y="0"/>
          <a:ext cx="0" cy="0"/>
          <a:chOff x="0" y="0"/>
          <a:chExt cx="0" cy="0"/>
        </a:xfrm>
      </p:grpSpPr>
      <p:sp>
        <p:nvSpPr>
          <p:cNvPr id="157" name="Google Shape;157;p103"/>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p103"/>
          <p:cNvSpPr txBox="1">
            <a:spLocks noGrp="1"/>
          </p:cNvSpPr>
          <p:nvPr>
            <p:ph type="body" idx="1"/>
          </p:nvPr>
        </p:nvSpPr>
        <p:spPr>
          <a:xfrm>
            <a:off x="1295400" y="857250"/>
            <a:ext cx="3695700" cy="337185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400"/>
              </a:spcBef>
              <a:spcAft>
                <a:spcPts val="0"/>
              </a:spcAft>
              <a:buClr>
                <a:srgbClr val="7F5111"/>
              </a:buClr>
              <a:buSzPts val="2100"/>
              <a:buFont typeface="Georgia"/>
              <a:buChar char="•"/>
              <a:defRPr sz="2100"/>
            </a:lvl1pPr>
            <a:lvl2pPr marL="914400" lvl="1" indent="-342900" algn="l">
              <a:lnSpc>
                <a:spcPct val="100000"/>
              </a:lnSpc>
              <a:spcBef>
                <a:spcPts val="400"/>
              </a:spcBef>
              <a:spcAft>
                <a:spcPts val="0"/>
              </a:spcAft>
              <a:buClr>
                <a:srgbClr val="7F5111"/>
              </a:buClr>
              <a:buSzPts val="1800"/>
              <a:buFont typeface="Georgia"/>
              <a:buChar char="–"/>
              <a:defRPr sz="1800"/>
            </a:lvl2pPr>
            <a:lvl3pPr marL="1371600" lvl="2" indent="-323850" algn="l">
              <a:lnSpc>
                <a:spcPct val="100000"/>
              </a:lnSpc>
              <a:spcBef>
                <a:spcPts val="300"/>
              </a:spcBef>
              <a:spcAft>
                <a:spcPts val="0"/>
              </a:spcAft>
              <a:buClr>
                <a:srgbClr val="7F5111"/>
              </a:buClr>
              <a:buSzPts val="1500"/>
              <a:buFont typeface="Georgia"/>
              <a:buChar char="•"/>
              <a:defRPr sz="1500"/>
            </a:lvl3pPr>
            <a:lvl4pPr marL="1828800" lvl="3" indent="-317500" algn="l">
              <a:lnSpc>
                <a:spcPct val="100000"/>
              </a:lnSpc>
              <a:spcBef>
                <a:spcPts val="300"/>
              </a:spcBef>
              <a:spcAft>
                <a:spcPts val="0"/>
              </a:spcAft>
              <a:buClr>
                <a:srgbClr val="7F5111"/>
              </a:buClr>
              <a:buSzPts val="1400"/>
              <a:buFont typeface="Georgia"/>
              <a:buChar char="–"/>
              <a:defRPr sz="1400"/>
            </a:lvl4pPr>
            <a:lvl5pPr marL="2286000" lvl="4" indent="-317500" algn="l">
              <a:lnSpc>
                <a:spcPct val="100000"/>
              </a:lnSpc>
              <a:spcBef>
                <a:spcPts val="300"/>
              </a:spcBef>
              <a:spcAft>
                <a:spcPts val="0"/>
              </a:spcAft>
              <a:buClr>
                <a:srgbClr val="7F5111"/>
              </a:buClr>
              <a:buSzPts val="1400"/>
              <a:buFont typeface="Georgia"/>
              <a:buChar char="»"/>
              <a:defRPr sz="1400"/>
            </a:lvl5pPr>
            <a:lvl6pPr marL="2743200" lvl="5" indent="-317500" algn="l">
              <a:lnSpc>
                <a:spcPct val="100000"/>
              </a:lnSpc>
              <a:spcBef>
                <a:spcPts val="300"/>
              </a:spcBef>
              <a:spcAft>
                <a:spcPts val="0"/>
              </a:spcAft>
              <a:buClr>
                <a:srgbClr val="7F5111"/>
              </a:buClr>
              <a:buSzPts val="1400"/>
              <a:buFont typeface="Georgia"/>
              <a:buChar char="»"/>
              <a:defRPr sz="1400"/>
            </a:lvl6pPr>
            <a:lvl7pPr marL="3200400" lvl="6" indent="-317500" algn="l">
              <a:lnSpc>
                <a:spcPct val="100000"/>
              </a:lnSpc>
              <a:spcBef>
                <a:spcPts val="300"/>
              </a:spcBef>
              <a:spcAft>
                <a:spcPts val="0"/>
              </a:spcAft>
              <a:buClr>
                <a:srgbClr val="7F5111"/>
              </a:buClr>
              <a:buSzPts val="1400"/>
              <a:buFont typeface="Georgia"/>
              <a:buChar char="»"/>
              <a:defRPr sz="1400"/>
            </a:lvl7pPr>
            <a:lvl8pPr marL="3657600" lvl="7" indent="-317500" algn="l">
              <a:lnSpc>
                <a:spcPct val="100000"/>
              </a:lnSpc>
              <a:spcBef>
                <a:spcPts val="300"/>
              </a:spcBef>
              <a:spcAft>
                <a:spcPts val="0"/>
              </a:spcAft>
              <a:buClr>
                <a:srgbClr val="7F5111"/>
              </a:buClr>
              <a:buSzPts val="1400"/>
              <a:buFont typeface="Georgia"/>
              <a:buChar char="»"/>
              <a:defRPr sz="1400"/>
            </a:lvl8pPr>
            <a:lvl9pPr marL="4114800" lvl="8" indent="-317500" algn="l">
              <a:lnSpc>
                <a:spcPct val="100000"/>
              </a:lnSpc>
              <a:spcBef>
                <a:spcPts val="300"/>
              </a:spcBef>
              <a:spcAft>
                <a:spcPts val="0"/>
              </a:spcAft>
              <a:buClr>
                <a:srgbClr val="7F5111"/>
              </a:buClr>
              <a:buSzPts val="1400"/>
              <a:buFont typeface="Georgia"/>
              <a:buChar char="»"/>
              <a:defRPr sz="1400"/>
            </a:lvl9pPr>
          </a:lstStyle>
          <a:p>
            <a:endParaRPr/>
          </a:p>
        </p:txBody>
      </p:sp>
      <p:sp>
        <p:nvSpPr>
          <p:cNvPr id="159" name="Google Shape;159;p103"/>
          <p:cNvSpPr txBox="1">
            <a:spLocks noGrp="1"/>
          </p:cNvSpPr>
          <p:nvPr>
            <p:ph type="body" idx="2"/>
          </p:nvPr>
        </p:nvSpPr>
        <p:spPr>
          <a:xfrm>
            <a:off x="5143500" y="857250"/>
            <a:ext cx="3695700" cy="337185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400"/>
              </a:spcBef>
              <a:spcAft>
                <a:spcPts val="0"/>
              </a:spcAft>
              <a:buClr>
                <a:srgbClr val="7F5111"/>
              </a:buClr>
              <a:buSzPts val="2100"/>
              <a:buFont typeface="Georgia"/>
              <a:buChar char="•"/>
              <a:defRPr sz="2100"/>
            </a:lvl1pPr>
            <a:lvl2pPr marL="914400" lvl="1" indent="-342900" algn="l">
              <a:lnSpc>
                <a:spcPct val="100000"/>
              </a:lnSpc>
              <a:spcBef>
                <a:spcPts val="400"/>
              </a:spcBef>
              <a:spcAft>
                <a:spcPts val="0"/>
              </a:spcAft>
              <a:buClr>
                <a:srgbClr val="7F5111"/>
              </a:buClr>
              <a:buSzPts val="1800"/>
              <a:buFont typeface="Georgia"/>
              <a:buChar char="–"/>
              <a:defRPr sz="1800"/>
            </a:lvl2pPr>
            <a:lvl3pPr marL="1371600" lvl="2" indent="-323850" algn="l">
              <a:lnSpc>
                <a:spcPct val="100000"/>
              </a:lnSpc>
              <a:spcBef>
                <a:spcPts val="300"/>
              </a:spcBef>
              <a:spcAft>
                <a:spcPts val="0"/>
              </a:spcAft>
              <a:buClr>
                <a:srgbClr val="7F5111"/>
              </a:buClr>
              <a:buSzPts val="1500"/>
              <a:buFont typeface="Georgia"/>
              <a:buChar char="•"/>
              <a:defRPr sz="1500"/>
            </a:lvl3pPr>
            <a:lvl4pPr marL="1828800" lvl="3" indent="-317500" algn="l">
              <a:lnSpc>
                <a:spcPct val="100000"/>
              </a:lnSpc>
              <a:spcBef>
                <a:spcPts val="300"/>
              </a:spcBef>
              <a:spcAft>
                <a:spcPts val="0"/>
              </a:spcAft>
              <a:buClr>
                <a:srgbClr val="7F5111"/>
              </a:buClr>
              <a:buSzPts val="1400"/>
              <a:buFont typeface="Georgia"/>
              <a:buChar char="–"/>
              <a:defRPr sz="1400"/>
            </a:lvl4pPr>
            <a:lvl5pPr marL="2286000" lvl="4" indent="-317500" algn="l">
              <a:lnSpc>
                <a:spcPct val="100000"/>
              </a:lnSpc>
              <a:spcBef>
                <a:spcPts val="300"/>
              </a:spcBef>
              <a:spcAft>
                <a:spcPts val="0"/>
              </a:spcAft>
              <a:buClr>
                <a:srgbClr val="7F5111"/>
              </a:buClr>
              <a:buSzPts val="1400"/>
              <a:buFont typeface="Georgia"/>
              <a:buChar char="»"/>
              <a:defRPr sz="1400"/>
            </a:lvl5pPr>
            <a:lvl6pPr marL="2743200" lvl="5" indent="-317500" algn="l">
              <a:lnSpc>
                <a:spcPct val="100000"/>
              </a:lnSpc>
              <a:spcBef>
                <a:spcPts val="300"/>
              </a:spcBef>
              <a:spcAft>
                <a:spcPts val="0"/>
              </a:spcAft>
              <a:buClr>
                <a:srgbClr val="7F5111"/>
              </a:buClr>
              <a:buSzPts val="1400"/>
              <a:buFont typeface="Georgia"/>
              <a:buChar char="»"/>
              <a:defRPr sz="1400"/>
            </a:lvl6pPr>
            <a:lvl7pPr marL="3200400" lvl="6" indent="-317500" algn="l">
              <a:lnSpc>
                <a:spcPct val="100000"/>
              </a:lnSpc>
              <a:spcBef>
                <a:spcPts val="300"/>
              </a:spcBef>
              <a:spcAft>
                <a:spcPts val="0"/>
              </a:spcAft>
              <a:buClr>
                <a:srgbClr val="7F5111"/>
              </a:buClr>
              <a:buSzPts val="1400"/>
              <a:buFont typeface="Georgia"/>
              <a:buChar char="»"/>
              <a:defRPr sz="1400"/>
            </a:lvl7pPr>
            <a:lvl8pPr marL="3657600" lvl="7" indent="-317500" algn="l">
              <a:lnSpc>
                <a:spcPct val="100000"/>
              </a:lnSpc>
              <a:spcBef>
                <a:spcPts val="300"/>
              </a:spcBef>
              <a:spcAft>
                <a:spcPts val="0"/>
              </a:spcAft>
              <a:buClr>
                <a:srgbClr val="7F5111"/>
              </a:buClr>
              <a:buSzPts val="1400"/>
              <a:buFont typeface="Georgia"/>
              <a:buChar char="»"/>
              <a:defRPr sz="1400"/>
            </a:lvl8pPr>
            <a:lvl9pPr marL="4114800" lvl="8" indent="-317500" algn="l">
              <a:lnSpc>
                <a:spcPct val="100000"/>
              </a:lnSpc>
              <a:spcBef>
                <a:spcPts val="300"/>
              </a:spcBef>
              <a:spcAft>
                <a:spcPts val="0"/>
              </a:spcAft>
              <a:buClr>
                <a:srgbClr val="7F5111"/>
              </a:buClr>
              <a:buSzPts val="1400"/>
              <a:buFont typeface="Georgia"/>
              <a:buChar char="»"/>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End Page">
  <p:cSld name="1_Content End Page">
    <p:spTree>
      <p:nvGrpSpPr>
        <p:cNvPr id="1" name="Shape 23"/>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1"/>
        <p:cNvGrpSpPr/>
        <p:nvPr/>
      </p:nvGrpSpPr>
      <p:grpSpPr>
        <a:xfrm>
          <a:off x="0" y="0"/>
          <a:ext cx="0" cy="0"/>
          <a:chOff x="0" y="0"/>
          <a:chExt cx="0" cy="0"/>
        </a:xfrm>
      </p:grpSpPr>
      <p:sp>
        <p:nvSpPr>
          <p:cNvPr id="162" name="Google Shape;162;p105"/>
          <p:cNvSpPr txBox="1">
            <a:spLocks noGrp="1"/>
          </p:cNvSpPr>
          <p:nvPr>
            <p:ph type="title"/>
          </p:nvPr>
        </p:nvSpPr>
        <p:spPr>
          <a:xfrm>
            <a:off x="457201" y="204788"/>
            <a:ext cx="3008313" cy="871538"/>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100"/>
              <a:buNone/>
              <a:defRPr sz="15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105"/>
          <p:cNvSpPr txBox="1">
            <a:spLocks noGrp="1"/>
          </p:cNvSpPr>
          <p:nvPr>
            <p:ph type="body" idx="1"/>
          </p:nvPr>
        </p:nvSpPr>
        <p:spPr>
          <a:xfrm>
            <a:off x="3575050" y="204788"/>
            <a:ext cx="5111750" cy="4389835"/>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500"/>
              </a:spcBef>
              <a:spcAft>
                <a:spcPts val="0"/>
              </a:spcAft>
              <a:buClr>
                <a:srgbClr val="7F5111"/>
              </a:buClr>
              <a:buSzPts val="2400"/>
              <a:buFont typeface="Georgia"/>
              <a:buChar char="•"/>
              <a:defRPr sz="2400"/>
            </a:lvl1pPr>
            <a:lvl2pPr marL="914400" lvl="1" indent="-361950" algn="l">
              <a:lnSpc>
                <a:spcPct val="100000"/>
              </a:lnSpc>
              <a:spcBef>
                <a:spcPts val="400"/>
              </a:spcBef>
              <a:spcAft>
                <a:spcPts val="0"/>
              </a:spcAft>
              <a:buClr>
                <a:srgbClr val="7F5111"/>
              </a:buClr>
              <a:buSzPts val="2100"/>
              <a:buFont typeface="Georgia"/>
              <a:buChar char="–"/>
              <a:defRPr sz="2100"/>
            </a:lvl2pPr>
            <a:lvl3pPr marL="1371600" lvl="2" indent="-342900" algn="l">
              <a:lnSpc>
                <a:spcPct val="100000"/>
              </a:lnSpc>
              <a:spcBef>
                <a:spcPts val="400"/>
              </a:spcBef>
              <a:spcAft>
                <a:spcPts val="0"/>
              </a:spcAft>
              <a:buClr>
                <a:srgbClr val="7F5111"/>
              </a:buClr>
              <a:buSzPts val="1800"/>
              <a:buFont typeface="Georgia"/>
              <a:buChar char="•"/>
              <a:defRPr sz="1800"/>
            </a:lvl3pPr>
            <a:lvl4pPr marL="1828800" lvl="3" indent="-323850" algn="l">
              <a:lnSpc>
                <a:spcPct val="100000"/>
              </a:lnSpc>
              <a:spcBef>
                <a:spcPts val="300"/>
              </a:spcBef>
              <a:spcAft>
                <a:spcPts val="0"/>
              </a:spcAft>
              <a:buClr>
                <a:srgbClr val="7F5111"/>
              </a:buClr>
              <a:buSzPts val="1500"/>
              <a:buFont typeface="Georgia"/>
              <a:buChar char="–"/>
              <a:defRPr sz="1500"/>
            </a:lvl4pPr>
            <a:lvl5pPr marL="2286000" lvl="4" indent="-323850" algn="l">
              <a:lnSpc>
                <a:spcPct val="100000"/>
              </a:lnSpc>
              <a:spcBef>
                <a:spcPts val="300"/>
              </a:spcBef>
              <a:spcAft>
                <a:spcPts val="0"/>
              </a:spcAft>
              <a:buClr>
                <a:srgbClr val="7F5111"/>
              </a:buClr>
              <a:buSzPts val="1500"/>
              <a:buFont typeface="Georgia"/>
              <a:buChar char="»"/>
              <a:defRPr sz="1500"/>
            </a:lvl5pPr>
            <a:lvl6pPr marL="2743200" lvl="5" indent="-323850" algn="l">
              <a:lnSpc>
                <a:spcPct val="100000"/>
              </a:lnSpc>
              <a:spcBef>
                <a:spcPts val="300"/>
              </a:spcBef>
              <a:spcAft>
                <a:spcPts val="0"/>
              </a:spcAft>
              <a:buClr>
                <a:srgbClr val="7F5111"/>
              </a:buClr>
              <a:buSzPts val="1500"/>
              <a:buFont typeface="Georgia"/>
              <a:buChar char="»"/>
              <a:defRPr sz="1500"/>
            </a:lvl6pPr>
            <a:lvl7pPr marL="3200400" lvl="6" indent="-323850" algn="l">
              <a:lnSpc>
                <a:spcPct val="100000"/>
              </a:lnSpc>
              <a:spcBef>
                <a:spcPts val="300"/>
              </a:spcBef>
              <a:spcAft>
                <a:spcPts val="0"/>
              </a:spcAft>
              <a:buClr>
                <a:srgbClr val="7F5111"/>
              </a:buClr>
              <a:buSzPts val="1500"/>
              <a:buFont typeface="Georgia"/>
              <a:buChar char="»"/>
              <a:defRPr sz="1500"/>
            </a:lvl7pPr>
            <a:lvl8pPr marL="3657600" lvl="7" indent="-323850" algn="l">
              <a:lnSpc>
                <a:spcPct val="100000"/>
              </a:lnSpc>
              <a:spcBef>
                <a:spcPts val="300"/>
              </a:spcBef>
              <a:spcAft>
                <a:spcPts val="0"/>
              </a:spcAft>
              <a:buClr>
                <a:srgbClr val="7F5111"/>
              </a:buClr>
              <a:buSzPts val="1500"/>
              <a:buFont typeface="Georgia"/>
              <a:buChar char="»"/>
              <a:defRPr sz="1500"/>
            </a:lvl8pPr>
            <a:lvl9pPr marL="4114800" lvl="8" indent="-323850" algn="l">
              <a:lnSpc>
                <a:spcPct val="100000"/>
              </a:lnSpc>
              <a:spcBef>
                <a:spcPts val="300"/>
              </a:spcBef>
              <a:spcAft>
                <a:spcPts val="0"/>
              </a:spcAft>
              <a:buClr>
                <a:srgbClr val="7F5111"/>
              </a:buClr>
              <a:buSzPts val="1500"/>
              <a:buFont typeface="Georgia"/>
              <a:buChar char="»"/>
              <a:defRPr sz="1500"/>
            </a:lvl9pPr>
          </a:lstStyle>
          <a:p>
            <a:endParaRPr/>
          </a:p>
        </p:txBody>
      </p:sp>
      <p:sp>
        <p:nvSpPr>
          <p:cNvPr id="164" name="Google Shape;164;p105"/>
          <p:cNvSpPr txBox="1">
            <a:spLocks noGrp="1"/>
          </p:cNvSpPr>
          <p:nvPr>
            <p:ph type="body" idx="2"/>
          </p:nvPr>
        </p:nvSpPr>
        <p:spPr>
          <a:xfrm>
            <a:off x="457201" y="1076326"/>
            <a:ext cx="3008313" cy="351829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
              </a:spcBef>
              <a:spcAft>
                <a:spcPts val="0"/>
              </a:spcAft>
              <a:buClr>
                <a:srgbClr val="7F5111"/>
              </a:buClr>
              <a:buSzPts val="1100"/>
              <a:buFont typeface="Georgia"/>
              <a:buNone/>
              <a:defRPr sz="1100"/>
            </a:lvl1pPr>
            <a:lvl2pPr marL="914400" lvl="1" indent="-228600" algn="l">
              <a:lnSpc>
                <a:spcPct val="100000"/>
              </a:lnSpc>
              <a:spcBef>
                <a:spcPts val="200"/>
              </a:spcBef>
              <a:spcAft>
                <a:spcPts val="0"/>
              </a:spcAft>
              <a:buClr>
                <a:srgbClr val="7F5111"/>
              </a:buClr>
              <a:buSzPts val="900"/>
              <a:buFont typeface="Georgia"/>
              <a:buNone/>
              <a:defRPr sz="900"/>
            </a:lvl2pPr>
            <a:lvl3pPr marL="1371600" lvl="2" indent="-228600" algn="l">
              <a:lnSpc>
                <a:spcPct val="100000"/>
              </a:lnSpc>
              <a:spcBef>
                <a:spcPts val="200"/>
              </a:spcBef>
              <a:spcAft>
                <a:spcPts val="0"/>
              </a:spcAft>
              <a:buClr>
                <a:srgbClr val="7F5111"/>
              </a:buClr>
              <a:buSzPts val="800"/>
              <a:buFont typeface="Georgia"/>
              <a:buNone/>
              <a:defRPr sz="800"/>
            </a:lvl3pPr>
            <a:lvl4pPr marL="1828800" lvl="3" indent="-228600" algn="l">
              <a:lnSpc>
                <a:spcPct val="100000"/>
              </a:lnSpc>
              <a:spcBef>
                <a:spcPts val="100"/>
              </a:spcBef>
              <a:spcAft>
                <a:spcPts val="0"/>
              </a:spcAft>
              <a:buClr>
                <a:srgbClr val="7F5111"/>
              </a:buClr>
              <a:buSzPts val="700"/>
              <a:buFont typeface="Georgia"/>
              <a:buNone/>
              <a:defRPr sz="700"/>
            </a:lvl4pPr>
            <a:lvl5pPr marL="2286000" lvl="4" indent="-228600" algn="l">
              <a:lnSpc>
                <a:spcPct val="100000"/>
              </a:lnSpc>
              <a:spcBef>
                <a:spcPts val="100"/>
              </a:spcBef>
              <a:spcAft>
                <a:spcPts val="0"/>
              </a:spcAft>
              <a:buClr>
                <a:srgbClr val="7F5111"/>
              </a:buClr>
              <a:buSzPts val="700"/>
              <a:buFont typeface="Georgia"/>
              <a:buNone/>
              <a:defRPr sz="700"/>
            </a:lvl5pPr>
            <a:lvl6pPr marL="2743200" lvl="5" indent="-228600" algn="l">
              <a:lnSpc>
                <a:spcPct val="100000"/>
              </a:lnSpc>
              <a:spcBef>
                <a:spcPts val="100"/>
              </a:spcBef>
              <a:spcAft>
                <a:spcPts val="0"/>
              </a:spcAft>
              <a:buClr>
                <a:srgbClr val="7F5111"/>
              </a:buClr>
              <a:buSzPts val="700"/>
              <a:buFont typeface="Georgia"/>
              <a:buNone/>
              <a:defRPr sz="700"/>
            </a:lvl6pPr>
            <a:lvl7pPr marL="3200400" lvl="6" indent="-228600" algn="l">
              <a:lnSpc>
                <a:spcPct val="100000"/>
              </a:lnSpc>
              <a:spcBef>
                <a:spcPts val="100"/>
              </a:spcBef>
              <a:spcAft>
                <a:spcPts val="0"/>
              </a:spcAft>
              <a:buClr>
                <a:srgbClr val="7F5111"/>
              </a:buClr>
              <a:buSzPts val="700"/>
              <a:buFont typeface="Georgia"/>
              <a:buNone/>
              <a:defRPr sz="700"/>
            </a:lvl7pPr>
            <a:lvl8pPr marL="3657600" lvl="7" indent="-228600" algn="l">
              <a:lnSpc>
                <a:spcPct val="100000"/>
              </a:lnSpc>
              <a:spcBef>
                <a:spcPts val="100"/>
              </a:spcBef>
              <a:spcAft>
                <a:spcPts val="0"/>
              </a:spcAft>
              <a:buClr>
                <a:srgbClr val="7F5111"/>
              </a:buClr>
              <a:buSzPts val="700"/>
              <a:buFont typeface="Georgia"/>
              <a:buNone/>
              <a:defRPr sz="700"/>
            </a:lvl8pPr>
            <a:lvl9pPr marL="4114800" lvl="8" indent="-228600" algn="l">
              <a:lnSpc>
                <a:spcPct val="100000"/>
              </a:lnSpc>
              <a:spcBef>
                <a:spcPts val="100"/>
              </a:spcBef>
              <a:spcAft>
                <a:spcPts val="0"/>
              </a:spcAft>
              <a:buClr>
                <a:srgbClr val="7F5111"/>
              </a:buClr>
              <a:buSzPts val="700"/>
              <a:buFont typeface="Georgia"/>
              <a:buNone/>
              <a:defRPr sz="7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06"/>
          <p:cNvSpPr txBox="1">
            <a:spLocks noGrp="1"/>
          </p:cNvSpPr>
          <p:nvPr>
            <p:ph type="title"/>
          </p:nvPr>
        </p:nvSpPr>
        <p:spPr>
          <a:xfrm>
            <a:off x="1792288" y="3600450"/>
            <a:ext cx="5486400" cy="42505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100"/>
              <a:buNone/>
              <a:defRPr sz="15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 name="Google Shape;167;p106"/>
          <p:cNvSpPr>
            <a:spLocks noGrp="1"/>
          </p:cNvSpPr>
          <p:nvPr>
            <p:ph type="pic" idx="2"/>
          </p:nvPr>
        </p:nvSpPr>
        <p:spPr>
          <a:xfrm>
            <a:off x="1792288" y="459581"/>
            <a:ext cx="5486400" cy="3086100"/>
          </a:xfrm>
          <a:prstGeom prst="rect">
            <a:avLst/>
          </a:prstGeom>
          <a:noFill/>
          <a:ln>
            <a:noFill/>
          </a:ln>
        </p:spPr>
      </p:sp>
      <p:sp>
        <p:nvSpPr>
          <p:cNvPr id="168" name="Google Shape;168;p106"/>
          <p:cNvSpPr txBox="1">
            <a:spLocks noGrp="1"/>
          </p:cNvSpPr>
          <p:nvPr>
            <p:ph type="body" idx="1"/>
          </p:nvPr>
        </p:nvSpPr>
        <p:spPr>
          <a:xfrm>
            <a:off x="1792288" y="4025503"/>
            <a:ext cx="5486400" cy="60364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
              </a:spcBef>
              <a:spcAft>
                <a:spcPts val="0"/>
              </a:spcAft>
              <a:buClr>
                <a:srgbClr val="7F5111"/>
              </a:buClr>
              <a:buSzPts val="1100"/>
              <a:buFont typeface="Georgia"/>
              <a:buNone/>
              <a:defRPr sz="1100"/>
            </a:lvl1pPr>
            <a:lvl2pPr marL="914400" lvl="1" indent="-228600" algn="l">
              <a:lnSpc>
                <a:spcPct val="100000"/>
              </a:lnSpc>
              <a:spcBef>
                <a:spcPts val="200"/>
              </a:spcBef>
              <a:spcAft>
                <a:spcPts val="0"/>
              </a:spcAft>
              <a:buClr>
                <a:srgbClr val="7F5111"/>
              </a:buClr>
              <a:buSzPts val="900"/>
              <a:buFont typeface="Georgia"/>
              <a:buNone/>
              <a:defRPr sz="900"/>
            </a:lvl2pPr>
            <a:lvl3pPr marL="1371600" lvl="2" indent="-228600" algn="l">
              <a:lnSpc>
                <a:spcPct val="100000"/>
              </a:lnSpc>
              <a:spcBef>
                <a:spcPts val="200"/>
              </a:spcBef>
              <a:spcAft>
                <a:spcPts val="0"/>
              </a:spcAft>
              <a:buClr>
                <a:srgbClr val="7F5111"/>
              </a:buClr>
              <a:buSzPts val="800"/>
              <a:buFont typeface="Georgia"/>
              <a:buNone/>
              <a:defRPr sz="800"/>
            </a:lvl3pPr>
            <a:lvl4pPr marL="1828800" lvl="3" indent="-228600" algn="l">
              <a:lnSpc>
                <a:spcPct val="100000"/>
              </a:lnSpc>
              <a:spcBef>
                <a:spcPts val="100"/>
              </a:spcBef>
              <a:spcAft>
                <a:spcPts val="0"/>
              </a:spcAft>
              <a:buClr>
                <a:srgbClr val="7F5111"/>
              </a:buClr>
              <a:buSzPts val="700"/>
              <a:buFont typeface="Georgia"/>
              <a:buNone/>
              <a:defRPr sz="700"/>
            </a:lvl4pPr>
            <a:lvl5pPr marL="2286000" lvl="4" indent="-228600" algn="l">
              <a:lnSpc>
                <a:spcPct val="100000"/>
              </a:lnSpc>
              <a:spcBef>
                <a:spcPts val="100"/>
              </a:spcBef>
              <a:spcAft>
                <a:spcPts val="0"/>
              </a:spcAft>
              <a:buClr>
                <a:srgbClr val="7F5111"/>
              </a:buClr>
              <a:buSzPts val="700"/>
              <a:buFont typeface="Georgia"/>
              <a:buNone/>
              <a:defRPr sz="700"/>
            </a:lvl5pPr>
            <a:lvl6pPr marL="2743200" lvl="5" indent="-228600" algn="l">
              <a:lnSpc>
                <a:spcPct val="100000"/>
              </a:lnSpc>
              <a:spcBef>
                <a:spcPts val="100"/>
              </a:spcBef>
              <a:spcAft>
                <a:spcPts val="0"/>
              </a:spcAft>
              <a:buClr>
                <a:srgbClr val="7F5111"/>
              </a:buClr>
              <a:buSzPts val="700"/>
              <a:buFont typeface="Georgia"/>
              <a:buNone/>
              <a:defRPr sz="700"/>
            </a:lvl6pPr>
            <a:lvl7pPr marL="3200400" lvl="6" indent="-228600" algn="l">
              <a:lnSpc>
                <a:spcPct val="100000"/>
              </a:lnSpc>
              <a:spcBef>
                <a:spcPts val="100"/>
              </a:spcBef>
              <a:spcAft>
                <a:spcPts val="0"/>
              </a:spcAft>
              <a:buClr>
                <a:srgbClr val="7F5111"/>
              </a:buClr>
              <a:buSzPts val="700"/>
              <a:buFont typeface="Georgia"/>
              <a:buNone/>
              <a:defRPr sz="700"/>
            </a:lvl7pPr>
            <a:lvl8pPr marL="3657600" lvl="7" indent="-228600" algn="l">
              <a:lnSpc>
                <a:spcPct val="100000"/>
              </a:lnSpc>
              <a:spcBef>
                <a:spcPts val="100"/>
              </a:spcBef>
              <a:spcAft>
                <a:spcPts val="0"/>
              </a:spcAft>
              <a:buClr>
                <a:srgbClr val="7F5111"/>
              </a:buClr>
              <a:buSzPts val="700"/>
              <a:buFont typeface="Georgia"/>
              <a:buNone/>
              <a:defRPr sz="700"/>
            </a:lvl8pPr>
            <a:lvl9pPr marL="4114800" lvl="8" indent="-228600" algn="l">
              <a:lnSpc>
                <a:spcPct val="100000"/>
              </a:lnSpc>
              <a:spcBef>
                <a:spcPts val="100"/>
              </a:spcBef>
              <a:spcAft>
                <a:spcPts val="0"/>
              </a:spcAft>
              <a:buClr>
                <a:srgbClr val="7F5111"/>
              </a:buClr>
              <a:buSzPts val="700"/>
              <a:buFont typeface="Georgia"/>
              <a:buNone/>
              <a:defRPr sz="7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9"/>
        <p:cNvGrpSpPr/>
        <p:nvPr/>
      </p:nvGrpSpPr>
      <p:grpSpPr>
        <a:xfrm>
          <a:off x="0" y="0"/>
          <a:ext cx="0" cy="0"/>
          <a:chOff x="0" y="0"/>
          <a:chExt cx="0" cy="0"/>
        </a:xfrm>
      </p:grpSpPr>
      <p:sp>
        <p:nvSpPr>
          <p:cNvPr id="170" name="Google Shape;170;p107"/>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1" name="Google Shape;171;p107"/>
          <p:cNvSpPr txBox="1">
            <a:spLocks noGrp="1"/>
          </p:cNvSpPr>
          <p:nvPr>
            <p:ph type="body" idx="1"/>
          </p:nvPr>
        </p:nvSpPr>
        <p:spPr>
          <a:xfrm rot="5400000">
            <a:off x="3381375" y="-1228725"/>
            <a:ext cx="3371850" cy="7543800"/>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300"/>
              </a:spcBef>
              <a:spcAft>
                <a:spcPts val="0"/>
              </a:spcAft>
              <a:buClr>
                <a:srgbClr val="7F5111"/>
              </a:buClr>
              <a:buSzPts val="1400"/>
              <a:buChar char="•"/>
              <a:defRPr/>
            </a:lvl1pPr>
            <a:lvl2pPr marL="914400" lvl="1" indent="-317500" algn="l">
              <a:lnSpc>
                <a:spcPct val="100000"/>
              </a:lnSpc>
              <a:spcBef>
                <a:spcPts val="300"/>
              </a:spcBef>
              <a:spcAft>
                <a:spcPts val="0"/>
              </a:spcAft>
              <a:buClr>
                <a:srgbClr val="7F5111"/>
              </a:buClr>
              <a:buSzPts val="1400"/>
              <a:buChar char="–"/>
              <a:defRPr/>
            </a:lvl2pPr>
            <a:lvl3pPr marL="1371600" lvl="2" indent="-317500" algn="l">
              <a:lnSpc>
                <a:spcPct val="100000"/>
              </a:lnSpc>
              <a:spcBef>
                <a:spcPts val="300"/>
              </a:spcBef>
              <a:spcAft>
                <a:spcPts val="0"/>
              </a:spcAft>
              <a:buClr>
                <a:srgbClr val="7F5111"/>
              </a:buClr>
              <a:buSzPts val="1400"/>
              <a:buChar char="•"/>
              <a:defRPr/>
            </a:lvl3pPr>
            <a:lvl4pPr marL="1828800" lvl="3" indent="-317500" algn="l">
              <a:lnSpc>
                <a:spcPct val="100000"/>
              </a:lnSpc>
              <a:spcBef>
                <a:spcPts val="300"/>
              </a:spcBef>
              <a:spcAft>
                <a:spcPts val="0"/>
              </a:spcAft>
              <a:buClr>
                <a:srgbClr val="7F5111"/>
              </a:buClr>
              <a:buSzPts val="1400"/>
              <a:buChar char="–"/>
              <a:defRPr/>
            </a:lvl4pPr>
            <a:lvl5pPr marL="2286000" lvl="4" indent="-317500" algn="l">
              <a:lnSpc>
                <a:spcPct val="100000"/>
              </a:lnSpc>
              <a:spcBef>
                <a:spcPts val="300"/>
              </a:spcBef>
              <a:spcAft>
                <a:spcPts val="0"/>
              </a:spcAft>
              <a:buClr>
                <a:srgbClr val="7F5111"/>
              </a:buClr>
              <a:buSzPts val="1400"/>
              <a:buChar char="»"/>
              <a:defRPr/>
            </a:lvl5pPr>
            <a:lvl6pPr marL="2743200" lvl="5" indent="-317500" algn="l">
              <a:lnSpc>
                <a:spcPct val="100000"/>
              </a:lnSpc>
              <a:spcBef>
                <a:spcPts val="300"/>
              </a:spcBef>
              <a:spcAft>
                <a:spcPts val="0"/>
              </a:spcAft>
              <a:buClr>
                <a:srgbClr val="7F5111"/>
              </a:buClr>
              <a:buSzPts val="1400"/>
              <a:buChar char="»"/>
              <a:defRPr/>
            </a:lvl6pPr>
            <a:lvl7pPr marL="3200400" lvl="6" indent="-317500" algn="l">
              <a:lnSpc>
                <a:spcPct val="100000"/>
              </a:lnSpc>
              <a:spcBef>
                <a:spcPts val="300"/>
              </a:spcBef>
              <a:spcAft>
                <a:spcPts val="0"/>
              </a:spcAft>
              <a:buClr>
                <a:srgbClr val="7F5111"/>
              </a:buClr>
              <a:buSzPts val="1400"/>
              <a:buChar char="»"/>
              <a:defRPr/>
            </a:lvl7pPr>
            <a:lvl8pPr marL="3657600" lvl="7" indent="-317500" algn="l">
              <a:lnSpc>
                <a:spcPct val="100000"/>
              </a:lnSpc>
              <a:spcBef>
                <a:spcPts val="300"/>
              </a:spcBef>
              <a:spcAft>
                <a:spcPts val="0"/>
              </a:spcAft>
              <a:buClr>
                <a:srgbClr val="7F5111"/>
              </a:buClr>
              <a:buSzPts val="1400"/>
              <a:buChar char="»"/>
              <a:defRPr/>
            </a:lvl8pPr>
            <a:lvl9pPr marL="4114800" lvl="8" indent="-317500" algn="l">
              <a:lnSpc>
                <a:spcPct val="100000"/>
              </a:lnSpc>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p108"/>
          <p:cNvSpPr txBox="1">
            <a:spLocks noGrp="1"/>
          </p:cNvSpPr>
          <p:nvPr>
            <p:ph type="title"/>
          </p:nvPr>
        </p:nvSpPr>
        <p:spPr>
          <a:xfrm rot="5400000">
            <a:off x="5772150" y="1162050"/>
            <a:ext cx="4000500" cy="213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4" name="Google Shape;174;p108"/>
          <p:cNvSpPr txBox="1">
            <a:spLocks noGrp="1"/>
          </p:cNvSpPr>
          <p:nvPr>
            <p:ph type="body" idx="1"/>
          </p:nvPr>
        </p:nvSpPr>
        <p:spPr>
          <a:xfrm rot="5400000">
            <a:off x="1428750" y="-895350"/>
            <a:ext cx="4000500" cy="6248400"/>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300"/>
              </a:spcBef>
              <a:spcAft>
                <a:spcPts val="0"/>
              </a:spcAft>
              <a:buClr>
                <a:srgbClr val="7F5111"/>
              </a:buClr>
              <a:buSzPts val="1400"/>
              <a:buChar char="•"/>
              <a:defRPr/>
            </a:lvl1pPr>
            <a:lvl2pPr marL="914400" lvl="1" indent="-317500" algn="l">
              <a:lnSpc>
                <a:spcPct val="100000"/>
              </a:lnSpc>
              <a:spcBef>
                <a:spcPts val="300"/>
              </a:spcBef>
              <a:spcAft>
                <a:spcPts val="0"/>
              </a:spcAft>
              <a:buClr>
                <a:srgbClr val="7F5111"/>
              </a:buClr>
              <a:buSzPts val="1400"/>
              <a:buChar char="–"/>
              <a:defRPr/>
            </a:lvl2pPr>
            <a:lvl3pPr marL="1371600" lvl="2" indent="-317500" algn="l">
              <a:lnSpc>
                <a:spcPct val="100000"/>
              </a:lnSpc>
              <a:spcBef>
                <a:spcPts val="300"/>
              </a:spcBef>
              <a:spcAft>
                <a:spcPts val="0"/>
              </a:spcAft>
              <a:buClr>
                <a:srgbClr val="7F5111"/>
              </a:buClr>
              <a:buSzPts val="1400"/>
              <a:buChar char="•"/>
              <a:defRPr/>
            </a:lvl3pPr>
            <a:lvl4pPr marL="1828800" lvl="3" indent="-317500" algn="l">
              <a:lnSpc>
                <a:spcPct val="100000"/>
              </a:lnSpc>
              <a:spcBef>
                <a:spcPts val="300"/>
              </a:spcBef>
              <a:spcAft>
                <a:spcPts val="0"/>
              </a:spcAft>
              <a:buClr>
                <a:srgbClr val="7F5111"/>
              </a:buClr>
              <a:buSzPts val="1400"/>
              <a:buChar char="–"/>
              <a:defRPr/>
            </a:lvl4pPr>
            <a:lvl5pPr marL="2286000" lvl="4" indent="-317500" algn="l">
              <a:lnSpc>
                <a:spcPct val="100000"/>
              </a:lnSpc>
              <a:spcBef>
                <a:spcPts val="300"/>
              </a:spcBef>
              <a:spcAft>
                <a:spcPts val="0"/>
              </a:spcAft>
              <a:buClr>
                <a:srgbClr val="7F5111"/>
              </a:buClr>
              <a:buSzPts val="1400"/>
              <a:buChar char="»"/>
              <a:defRPr/>
            </a:lvl5pPr>
            <a:lvl6pPr marL="2743200" lvl="5" indent="-317500" algn="l">
              <a:lnSpc>
                <a:spcPct val="100000"/>
              </a:lnSpc>
              <a:spcBef>
                <a:spcPts val="300"/>
              </a:spcBef>
              <a:spcAft>
                <a:spcPts val="0"/>
              </a:spcAft>
              <a:buClr>
                <a:srgbClr val="7F5111"/>
              </a:buClr>
              <a:buSzPts val="1400"/>
              <a:buChar char="»"/>
              <a:defRPr/>
            </a:lvl6pPr>
            <a:lvl7pPr marL="3200400" lvl="6" indent="-317500" algn="l">
              <a:lnSpc>
                <a:spcPct val="100000"/>
              </a:lnSpc>
              <a:spcBef>
                <a:spcPts val="300"/>
              </a:spcBef>
              <a:spcAft>
                <a:spcPts val="0"/>
              </a:spcAft>
              <a:buClr>
                <a:srgbClr val="7F5111"/>
              </a:buClr>
              <a:buSzPts val="1400"/>
              <a:buChar char="»"/>
              <a:defRPr/>
            </a:lvl7pPr>
            <a:lvl8pPr marL="3657600" lvl="7" indent="-317500" algn="l">
              <a:lnSpc>
                <a:spcPct val="100000"/>
              </a:lnSpc>
              <a:spcBef>
                <a:spcPts val="300"/>
              </a:spcBef>
              <a:spcAft>
                <a:spcPts val="0"/>
              </a:spcAft>
              <a:buClr>
                <a:srgbClr val="7F5111"/>
              </a:buClr>
              <a:buSzPts val="1400"/>
              <a:buChar char="»"/>
              <a:defRPr/>
            </a:lvl8pPr>
            <a:lvl9pPr marL="4114800" lvl="8" indent="-317500" algn="l">
              <a:lnSpc>
                <a:spcPct val="100000"/>
              </a:lnSpc>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wo Column" type="twoObj">
  <p:cSld name="TWO_OBJECTS">
    <p:spTree>
      <p:nvGrpSpPr>
        <p:cNvPr id="1" name="Shape 24"/>
        <p:cNvGrpSpPr/>
        <p:nvPr/>
      </p:nvGrpSpPr>
      <p:grpSpPr>
        <a:xfrm>
          <a:off x="0" y="0"/>
          <a:ext cx="0" cy="0"/>
          <a:chOff x="0" y="0"/>
          <a:chExt cx="0" cy="0"/>
        </a:xfrm>
      </p:grpSpPr>
      <p:sp>
        <p:nvSpPr>
          <p:cNvPr id="25" name="Google Shape;25;p80"/>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80"/>
          <p:cNvSpPr txBox="1">
            <a:spLocks noGrp="1"/>
          </p:cNvSpPr>
          <p:nvPr>
            <p:ph type="body" idx="1"/>
          </p:nvPr>
        </p:nvSpPr>
        <p:spPr>
          <a:xfrm>
            <a:off x="510240" y="1193400"/>
            <a:ext cx="4183500" cy="3672000"/>
          </a:xfrm>
          <a:prstGeom prst="rect">
            <a:avLst/>
          </a:prstGeom>
          <a:noFill/>
          <a:ln>
            <a:noFill/>
          </a:ln>
        </p:spPr>
        <p:txBody>
          <a:bodyPr spcFirstLastPara="1" wrap="square" lIns="342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a:lvl1pPr>
            <a:lvl2pPr marL="914400" lvl="1" indent="-317500" algn="l">
              <a:lnSpc>
                <a:spcPct val="90000"/>
              </a:lnSpc>
              <a:spcBef>
                <a:spcPts val="400"/>
              </a:spcBef>
              <a:spcAft>
                <a:spcPts val="0"/>
              </a:spcAft>
              <a:buClr>
                <a:schemeClr val="dk1"/>
              </a:buClr>
              <a:buSzPts val="1400"/>
              <a:buChar char="•"/>
              <a:defRPr sz="14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sz="1400"/>
            </a:lvl4pPr>
            <a:lvl5pPr marL="2286000" lvl="4" indent="-317500" algn="l">
              <a:lnSpc>
                <a:spcPct val="90000"/>
              </a:lnSpc>
              <a:spcBef>
                <a:spcPts val="400"/>
              </a:spcBef>
              <a:spcAft>
                <a:spcPts val="0"/>
              </a:spcAft>
              <a:buClr>
                <a:schemeClr val="dk1"/>
              </a:buClr>
              <a:buSzPts val="1400"/>
              <a:buChar char="•"/>
              <a:defRPr sz="1400"/>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27" name="Google Shape;27;p80"/>
          <p:cNvSpPr txBox="1">
            <a:spLocks noGrp="1"/>
          </p:cNvSpPr>
          <p:nvPr>
            <p:ph type="body" idx="2"/>
          </p:nvPr>
        </p:nvSpPr>
        <p:spPr>
          <a:xfrm>
            <a:off x="4872420" y="1193400"/>
            <a:ext cx="4183500" cy="3672000"/>
          </a:xfrm>
          <a:prstGeom prst="rect">
            <a:avLst/>
          </a:prstGeom>
          <a:noFill/>
          <a:ln>
            <a:noFill/>
          </a:ln>
        </p:spPr>
        <p:txBody>
          <a:bodyPr spcFirstLastPara="1" wrap="square" lIns="342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a:lvl1pPr>
            <a:lvl2pPr marL="914400" lvl="1" indent="-317500" algn="l">
              <a:lnSpc>
                <a:spcPct val="90000"/>
              </a:lnSpc>
              <a:spcBef>
                <a:spcPts val="400"/>
              </a:spcBef>
              <a:spcAft>
                <a:spcPts val="0"/>
              </a:spcAft>
              <a:buClr>
                <a:schemeClr val="dk1"/>
              </a:buClr>
              <a:buSzPts val="1400"/>
              <a:buChar char="•"/>
              <a:defRPr sz="14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sz="1400"/>
            </a:lvl4pPr>
            <a:lvl5pPr marL="2286000" lvl="4" indent="-317500" algn="l">
              <a:lnSpc>
                <a:spcPct val="90000"/>
              </a:lnSpc>
              <a:spcBef>
                <a:spcPts val="400"/>
              </a:spcBef>
              <a:spcAft>
                <a:spcPts val="0"/>
              </a:spcAft>
              <a:buClr>
                <a:schemeClr val="dk1"/>
              </a:buClr>
              <a:buSzPts val="1400"/>
              <a:buChar char="•"/>
              <a:defRPr sz="1400"/>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28" name="Google Shape;28;p80"/>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80"/>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pic>
        <p:nvPicPr>
          <p:cNvPr id="30" name="Google Shape;30;p80"/>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31" name="Google Shape;31;p80"/>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Comparison" type="twoTxTwoObj">
  <p:cSld name="TWO_OBJECTS_WITH_TEXT">
    <p:spTree>
      <p:nvGrpSpPr>
        <p:cNvPr id="1" name="Shape 32"/>
        <p:cNvGrpSpPr/>
        <p:nvPr/>
      </p:nvGrpSpPr>
      <p:grpSpPr>
        <a:xfrm>
          <a:off x="0" y="0"/>
          <a:ext cx="0" cy="0"/>
          <a:chOff x="0" y="0"/>
          <a:chExt cx="0" cy="0"/>
        </a:xfrm>
      </p:grpSpPr>
      <p:sp>
        <p:nvSpPr>
          <p:cNvPr id="33" name="Google Shape;33;p81"/>
          <p:cNvSpPr txBox="1">
            <a:spLocks noGrp="1"/>
          </p:cNvSpPr>
          <p:nvPr>
            <p:ph type="title"/>
          </p:nvPr>
        </p:nvSpPr>
        <p:spPr>
          <a:xfrm>
            <a:off x="510239" y="91494"/>
            <a:ext cx="8545500" cy="810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81"/>
          <p:cNvSpPr txBox="1">
            <a:spLocks noGrp="1"/>
          </p:cNvSpPr>
          <p:nvPr>
            <p:ph type="body" idx="1"/>
          </p:nvPr>
        </p:nvSpPr>
        <p:spPr>
          <a:xfrm>
            <a:off x="510240" y="1193401"/>
            <a:ext cx="4183500" cy="345600"/>
          </a:xfrm>
          <a:prstGeom prst="rect">
            <a:avLst/>
          </a:prstGeom>
          <a:noFill/>
          <a:ln>
            <a:noFill/>
          </a:ln>
        </p:spPr>
        <p:txBody>
          <a:bodyPr spcFirstLastPara="1" wrap="square" lIns="34275" tIns="34275" rIns="68575" bIns="34275" anchor="b" anchorCtr="0">
            <a:noAutofit/>
          </a:bodyPr>
          <a:lstStyle>
            <a:lvl1pPr marL="457200" lvl="0" indent="-228600" algn="l">
              <a:lnSpc>
                <a:spcPct val="90000"/>
              </a:lnSpc>
              <a:spcBef>
                <a:spcPts val="800"/>
              </a:spcBef>
              <a:spcAft>
                <a:spcPts val="0"/>
              </a:spcAft>
              <a:buClr>
                <a:schemeClr val="dk1"/>
              </a:buClr>
              <a:buSzPts val="1400"/>
              <a:buNone/>
              <a:defRPr sz="14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35" name="Google Shape;35;p81"/>
          <p:cNvSpPr txBox="1">
            <a:spLocks noGrp="1"/>
          </p:cNvSpPr>
          <p:nvPr>
            <p:ph type="body" idx="2"/>
          </p:nvPr>
        </p:nvSpPr>
        <p:spPr>
          <a:xfrm>
            <a:off x="510242" y="1539000"/>
            <a:ext cx="4183500" cy="3325500"/>
          </a:xfrm>
          <a:prstGeom prst="rect">
            <a:avLst/>
          </a:prstGeom>
          <a:noFill/>
          <a:ln>
            <a:noFill/>
          </a:ln>
        </p:spPr>
        <p:txBody>
          <a:bodyPr spcFirstLastPara="1" wrap="square" lIns="342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36" name="Google Shape;36;p81"/>
          <p:cNvSpPr txBox="1">
            <a:spLocks noGrp="1"/>
          </p:cNvSpPr>
          <p:nvPr>
            <p:ph type="body" idx="3"/>
          </p:nvPr>
        </p:nvSpPr>
        <p:spPr>
          <a:xfrm>
            <a:off x="4857213" y="1192606"/>
            <a:ext cx="4183500" cy="345600"/>
          </a:xfrm>
          <a:prstGeom prst="rect">
            <a:avLst/>
          </a:prstGeom>
          <a:noFill/>
          <a:ln>
            <a:noFill/>
          </a:ln>
        </p:spPr>
        <p:txBody>
          <a:bodyPr spcFirstLastPara="1" wrap="square" lIns="34275" tIns="34275" rIns="68575" bIns="34275" anchor="b" anchorCtr="0">
            <a:noAutofit/>
          </a:bodyPr>
          <a:lstStyle>
            <a:lvl1pPr marL="457200" lvl="0" indent="-228600" algn="l">
              <a:lnSpc>
                <a:spcPct val="90000"/>
              </a:lnSpc>
              <a:spcBef>
                <a:spcPts val="800"/>
              </a:spcBef>
              <a:spcAft>
                <a:spcPts val="0"/>
              </a:spcAft>
              <a:buClr>
                <a:schemeClr val="dk1"/>
              </a:buClr>
              <a:buSzPts val="1400"/>
              <a:buNone/>
              <a:defRPr sz="14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37" name="Google Shape;37;p81"/>
          <p:cNvSpPr txBox="1">
            <a:spLocks noGrp="1"/>
          </p:cNvSpPr>
          <p:nvPr>
            <p:ph type="body" idx="4"/>
          </p:nvPr>
        </p:nvSpPr>
        <p:spPr>
          <a:xfrm>
            <a:off x="4857213" y="1538205"/>
            <a:ext cx="4183500" cy="3326400"/>
          </a:xfrm>
          <a:prstGeom prst="rect">
            <a:avLst/>
          </a:prstGeom>
          <a:noFill/>
          <a:ln>
            <a:noFill/>
          </a:ln>
        </p:spPr>
        <p:txBody>
          <a:bodyPr spcFirstLastPara="1" wrap="square" lIns="342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38" name="Google Shape;38;p81"/>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81"/>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pic>
        <p:nvPicPr>
          <p:cNvPr id="40" name="Google Shape;40;p81"/>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41" name="Google Shape;41;p81"/>
          <p:cNvSpPr txBox="1">
            <a:spLocks noGrp="1"/>
          </p:cNvSpPr>
          <p:nvPr>
            <p:ph type="ftr" idx="11"/>
          </p:nvPr>
        </p:nvSpPr>
        <p:spPr>
          <a:xfrm>
            <a:off x="510240" y="4865388"/>
            <a:ext cx="7768200" cy="278100"/>
          </a:xfrm>
          <a:prstGeom prst="rect">
            <a:avLst/>
          </a:prstGeom>
          <a:noFill/>
          <a:ln>
            <a:noFill/>
          </a:ln>
        </p:spPr>
        <p:txBody>
          <a:bodyPr spcFirstLastPara="1" wrap="square" lIns="0"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Title Only" type="titleOnly">
  <p:cSld name="TITLE_ONLY">
    <p:spTree>
      <p:nvGrpSpPr>
        <p:cNvPr id="1" name="Shape 42"/>
        <p:cNvGrpSpPr/>
        <p:nvPr/>
      </p:nvGrpSpPr>
      <p:grpSpPr>
        <a:xfrm>
          <a:off x="0" y="0"/>
          <a:ext cx="0" cy="0"/>
          <a:chOff x="0" y="0"/>
          <a:chExt cx="0" cy="0"/>
        </a:xfrm>
      </p:grpSpPr>
      <p:sp>
        <p:nvSpPr>
          <p:cNvPr id="43" name="Google Shape;43;p82"/>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82"/>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2"/>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pic>
        <p:nvPicPr>
          <p:cNvPr id="46" name="Google Shape;46;p82"/>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47" name="Google Shape;47;p82"/>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48"/>
        <p:cNvGrpSpPr/>
        <p:nvPr/>
      </p:nvGrpSpPr>
      <p:grpSpPr>
        <a:xfrm>
          <a:off x="0" y="0"/>
          <a:ext cx="0" cy="0"/>
          <a:chOff x="0" y="0"/>
          <a:chExt cx="0" cy="0"/>
        </a:xfrm>
      </p:grpSpPr>
      <p:sp>
        <p:nvSpPr>
          <p:cNvPr id="49" name="Google Shape;49;p83"/>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83"/>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pic>
        <p:nvPicPr>
          <p:cNvPr id="51" name="Google Shape;51;p83"/>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52" name="Google Shape;52;p83"/>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Callout">
  <p:cSld name="Content Callout">
    <p:spTree>
      <p:nvGrpSpPr>
        <p:cNvPr id="1" name="Shape 53"/>
        <p:cNvGrpSpPr/>
        <p:nvPr/>
      </p:nvGrpSpPr>
      <p:grpSpPr>
        <a:xfrm>
          <a:off x="0" y="0"/>
          <a:ext cx="0" cy="0"/>
          <a:chOff x="0" y="0"/>
          <a:chExt cx="0" cy="0"/>
        </a:xfrm>
      </p:grpSpPr>
      <p:sp>
        <p:nvSpPr>
          <p:cNvPr id="54" name="Google Shape;54;p84"/>
          <p:cNvSpPr txBox="1">
            <a:spLocks noGrp="1"/>
          </p:cNvSpPr>
          <p:nvPr>
            <p:ph type="title"/>
          </p:nvPr>
        </p:nvSpPr>
        <p:spPr>
          <a:xfrm>
            <a:off x="510242" y="91095"/>
            <a:ext cx="8534700" cy="810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1800"/>
              <a:buFont typeface="Arial"/>
              <a:buNone/>
              <a:defRPr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84"/>
          <p:cNvSpPr txBox="1">
            <a:spLocks noGrp="1"/>
          </p:cNvSpPr>
          <p:nvPr>
            <p:ph type="body" idx="1"/>
          </p:nvPr>
        </p:nvSpPr>
        <p:spPr>
          <a:xfrm>
            <a:off x="510241" y="1185655"/>
            <a:ext cx="5791500" cy="3679800"/>
          </a:xfrm>
          <a:prstGeom prst="rect">
            <a:avLst/>
          </a:prstGeom>
          <a:noFill/>
          <a:ln>
            <a:noFill/>
          </a:ln>
        </p:spPr>
        <p:txBody>
          <a:bodyPr spcFirstLastPara="1" wrap="square" lIns="342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56" name="Google Shape;56;p84"/>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84"/>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pic>
        <p:nvPicPr>
          <p:cNvPr id="58" name="Google Shape;58;p84"/>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59" name="Google Shape;59;p84"/>
          <p:cNvSpPr txBox="1">
            <a:spLocks noGrp="1"/>
          </p:cNvSpPr>
          <p:nvPr>
            <p:ph type="body" idx="2"/>
          </p:nvPr>
        </p:nvSpPr>
        <p:spPr>
          <a:xfrm>
            <a:off x="6301800" y="1185654"/>
            <a:ext cx="2842200" cy="2743200"/>
          </a:xfrm>
          <a:prstGeom prst="rect">
            <a:avLst/>
          </a:prstGeom>
          <a:solidFill>
            <a:schemeClr val="accent1"/>
          </a:solidFill>
          <a:ln>
            <a:noFill/>
          </a:ln>
        </p:spPr>
        <p:txBody>
          <a:bodyPr spcFirstLastPara="1" wrap="square" lIns="68575" tIns="34275" rIns="137150"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60" name="Google Shape;60;p84"/>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Callout with Image" type="picTx">
  <p:cSld name="PICTURE_WITH_CAPTION_TEXT">
    <p:spTree>
      <p:nvGrpSpPr>
        <p:cNvPr id="1" name="Shape 61"/>
        <p:cNvGrpSpPr/>
        <p:nvPr/>
      </p:nvGrpSpPr>
      <p:grpSpPr>
        <a:xfrm>
          <a:off x="0" y="0"/>
          <a:ext cx="0" cy="0"/>
          <a:chOff x="0" y="0"/>
          <a:chExt cx="0" cy="0"/>
        </a:xfrm>
      </p:grpSpPr>
      <p:sp>
        <p:nvSpPr>
          <p:cNvPr id="62" name="Google Shape;62;p85"/>
          <p:cNvSpPr txBox="1">
            <a:spLocks noGrp="1"/>
          </p:cNvSpPr>
          <p:nvPr>
            <p:ph type="title"/>
          </p:nvPr>
        </p:nvSpPr>
        <p:spPr>
          <a:xfrm>
            <a:off x="510244" y="91097"/>
            <a:ext cx="8534700" cy="810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1800"/>
              <a:buFont typeface="Arial"/>
              <a:buNone/>
              <a:defRPr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85"/>
          <p:cNvSpPr>
            <a:spLocks noGrp="1"/>
          </p:cNvSpPr>
          <p:nvPr>
            <p:ph type="pic" idx="2"/>
          </p:nvPr>
        </p:nvSpPr>
        <p:spPr>
          <a:xfrm>
            <a:off x="510240" y="1185654"/>
            <a:ext cx="5791500" cy="3679800"/>
          </a:xfrm>
          <a:prstGeom prst="rect">
            <a:avLst/>
          </a:prstGeom>
          <a:noFill/>
          <a:ln>
            <a:noFill/>
          </a:ln>
        </p:spPr>
      </p:sp>
      <p:sp>
        <p:nvSpPr>
          <p:cNvPr id="64" name="Google Shape;64;p85"/>
          <p:cNvSpPr txBox="1">
            <a:spLocks noGrp="1"/>
          </p:cNvSpPr>
          <p:nvPr>
            <p:ph type="body" idx="1"/>
          </p:nvPr>
        </p:nvSpPr>
        <p:spPr>
          <a:xfrm>
            <a:off x="6301798" y="1185654"/>
            <a:ext cx="2842200" cy="2743200"/>
          </a:xfrm>
          <a:prstGeom prst="rect">
            <a:avLst/>
          </a:prstGeom>
          <a:solidFill>
            <a:schemeClr val="accent1"/>
          </a:solidFill>
          <a:ln>
            <a:noFill/>
          </a:ln>
        </p:spPr>
        <p:txBody>
          <a:bodyPr spcFirstLastPara="1" wrap="square" lIns="68575" tIns="68575" rIns="137150"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65" name="Google Shape;65;p85"/>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85"/>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pic>
        <p:nvPicPr>
          <p:cNvPr id="67" name="Google Shape;67;p85"/>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68" name="Google Shape;68;p85"/>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72"/>
          <p:cNvSpPr txBox="1">
            <a:spLocks noGrp="1"/>
          </p:cNvSpPr>
          <p:nvPr>
            <p:ph type="sldNum" idx="12"/>
          </p:nvPr>
        </p:nvSpPr>
        <p:spPr>
          <a:xfrm>
            <a:off x="8434800" y="4869655"/>
            <a:ext cx="709200" cy="273900"/>
          </a:xfrm>
          <a:prstGeom prst="rect">
            <a:avLst/>
          </a:prstGeom>
          <a:noFill/>
          <a:ln>
            <a:noFill/>
          </a:ln>
        </p:spPr>
        <p:txBody>
          <a:bodyPr spcFirstLastPara="1" wrap="square" lIns="68575" tIns="34275" rIns="20572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72"/>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72"/>
          <p:cNvSpPr txBox="1">
            <a:spLocks noGrp="1"/>
          </p:cNvSpPr>
          <p:nvPr>
            <p:ph type="body" idx="1"/>
          </p:nvPr>
        </p:nvSpPr>
        <p:spPr>
          <a:xfrm>
            <a:off x="510241" y="1752654"/>
            <a:ext cx="7210500" cy="3117000"/>
          </a:xfrm>
          <a:prstGeom prst="rect">
            <a:avLst/>
          </a:prstGeom>
          <a:noFill/>
          <a:ln>
            <a:noFill/>
          </a:ln>
        </p:spPr>
        <p:txBody>
          <a:bodyPr spcFirstLastPara="1" wrap="square" lIns="34275" tIns="34275" rIns="68575" bIns="342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6pPr>
            <a:lvl7pPr marL="3200400" marR="0" lvl="6"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7pPr>
            <a:lvl8pPr marL="3657600" marR="0" lvl="7"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8pPr>
            <a:lvl9pPr marL="4114800" marR="0" lvl="8"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9pPr>
          </a:lstStyle>
          <a:p>
            <a:endParaRPr/>
          </a:p>
        </p:txBody>
      </p:sp>
      <p:sp>
        <p:nvSpPr>
          <p:cNvPr id="9" name="Google Shape;9;p72"/>
          <p:cNvSpPr txBox="1">
            <a:spLocks noGrp="1"/>
          </p:cNvSpPr>
          <p:nvPr>
            <p:ph type="ftr" idx="11"/>
          </p:nvPr>
        </p:nvSpPr>
        <p:spPr>
          <a:xfrm>
            <a:off x="510240" y="4869655"/>
            <a:ext cx="7924500" cy="273900"/>
          </a:xfrm>
          <a:prstGeom prst="rect">
            <a:avLst/>
          </a:prstGeom>
          <a:noFill/>
          <a:ln>
            <a:noFill/>
          </a:ln>
        </p:spPr>
        <p:txBody>
          <a:bodyPr spcFirstLastPara="1" wrap="square" lIns="0"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7"/>
        <p:cNvGrpSpPr/>
        <p:nvPr/>
      </p:nvGrpSpPr>
      <p:grpSpPr>
        <a:xfrm>
          <a:off x="0" y="0"/>
          <a:ext cx="0" cy="0"/>
          <a:chOff x="0" y="0"/>
          <a:chExt cx="0" cy="0"/>
        </a:xfrm>
      </p:grpSpPr>
      <p:sp>
        <p:nvSpPr>
          <p:cNvPr id="98" name="Google Shape;98;p75"/>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9pPr>
          </a:lstStyle>
          <a:p>
            <a:endParaRPr/>
          </a:p>
        </p:txBody>
      </p:sp>
      <p:sp>
        <p:nvSpPr>
          <p:cNvPr id="99" name="Google Shape;99;p75"/>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marR="0" lvl="0" indent="-361950" algn="l" rtl="0">
              <a:lnSpc>
                <a:spcPct val="100000"/>
              </a:lnSpc>
              <a:spcBef>
                <a:spcPts val="400"/>
              </a:spcBef>
              <a:spcAft>
                <a:spcPts val="0"/>
              </a:spcAft>
              <a:buClr>
                <a:srgbClr val="7F5111"/>
              </a:buClr>
              <a:buSzPts val="2100"/>
              <a:buFont typeface="Georgia"/>
              <a:buChar char="•"/>
              <a:defRPr sz="2100" b="0" i="0" u="none" strike="noStrike" cap="none">
                <a:solidFill>
                  <a:srgbClr val="7F5111"/>
                </a:solidFill>
                <a:latin typeface="Georgia"/>
                <a:ea typeface="Georgia"/>
                <a:cs typeface="Georgia"/>
                <a:sym typeface="Georgia"/>
              </a:defRPr>
            </a:lvl1pPr>
            <a:lvl2pPr marL="914400" marR="0" lvl="1" indent="-342900" algn="l" rtl="0">
              <a:lnSpc>
                <a:spcPct val="100000"/>
              </a:lnSpc>
              <a:spcBef>
                <a:spcPts val="400"/>
              </a:spcBef>
              <a:spcAft>
                <a:spcPts val="0"/>
              </a:spcAft>
              <a:buClr>
                <a:srgbClr val="7F5111"/>
              </a:buClr>
              <a:buSzPts val="1800"/>
              <a:buFont typeface="Georgia"/>
              <a:buChar char="–"/>
              <a:defRPr sz="1800" b="0" i="0" u="none" strike="noStrike" cap="none">
                <a:solidFill>
                  <a:srgbClr val="7F5111"/>
                </a:solidFill>
                <a:latin typeface="Georgia"/>
                <a:ea typeface="Georgia"/>
                <a:cs typeface="Georgia"/>
                <a:sym typeface="Georgia"/>
              </a:defRPr>
            </a:lvl2pPr>
            <a:lvl3pPr marL="1371600" marR="0" lvl="2"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3pPr>
            <a:lvl4pPr marL="1828800" marR="0" lvl="3"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4pPr>
            <a:lvl5pPr marL="2286000" marR="0" lvl="4"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5pPr>
            <a:lvl6pPr marL="2743200" marR="0" lvl="5"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6pPr>
            <a:lvl7pPr marL="3200400" marR="0" lvl="6"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7pPr>
            <a:lvl8pPr marL="3657600" marR="0" lvl="7"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8pPr>
            <a:lvl9pPr marL="4114800" marR="0" lvl="8"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77"/>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2700" b="1" i="0" u="none" strike="noStrike" cap="none">
                <a:solidFill>
                  <a:srgbClr val="3B1808"/>
                </a:solidFill>
                <a:latin typeface="Trebuchet MS"/>
                <a:ea typeface="Trebuchet MS"/>
                <a:cs typeface="Trebuchet MS"/>
                <a:sym typeface="Trebuchet MS"/>
              </a:defRPr>
            </a:lvl9pPr>
          </a:lstStyle>
          <a:p>
            <a:endParaRPr/>
          </a:p>
        </p:txBody>
      </p:sp>
      <p:sp>
        <p:nvSpPr>
          <p:cNvPr id="138" name="Google Shape;138;p77"/>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marR="0" lvl="0" indent="-361950" algn="l" rtl="0">
              <a:lnSpc>
                <a:spcPct val="100000"/>
              </a:lnSpc>
              <a:spcBef>
                <a:spcPts val="400"/>
              </a:spcBef>
              <a:spcAft>
                <a:spcPts val="0"/>
              </a:spcAft>
              <a:buClr>
                <a:srgbClr val="7F5111"/>
              </a:buClr>
              <a:buSzPts val="2100"/>
              <a:buFont typeface="Georgia"/>
              <a:buChar char="•"/>
              <a:defRPr sz="2100" b="0" i="0" u="none" strike="noStrike" cap="none">
                <a:solidFill>
                  <a:srgbClr val="7F5111"/>
                </a:solidFill>
                <a:latin typeface="Georgia"/>
                <a:ea typeface="Georgia"/>
                <a:cs typeface="Georgia"/>
                <a:sym typeface="Georgia"/>
              </a:defRPr>
            </a:lvl1pPr>
            <a:lvl2pPr marL="914400" marR="0" lvl="1" indent="-342900" algn="l" rtl="0">
              <a:lnSpc>
                <a:spcPct val="100000"/>
              </a:lnSpc>
              <a:spcBef>
                <a:spcPts val="400"/>
              </a:spcBef>
              <a:spcAft>
                <a:spcPts val="0"/>
              </a:spcAft>
              <a:buClr>
                <a:srgbClr val="7F5111"/>
              </a:buClr>
              <a:buSzPts val="1800"/>
              <a:buFont typeface="Georgia"/>
              <a:buChar char="–"/>
              <a:defRPr sz="1800" b="0" i="0" u="none" strike="noStrike" cap="none">
                <a:solidFill>
                  <a:srgbClr val="7F5111"/>
                </a:solidFill>
                <a:latin typeface="Georgia"/>
                <a:ea typeface="Georgia"/>
                <a:cs typeface="Georgia"/>
                <a:sym typeface="Georgia"/>
              </a:defRPr>
            </a:lvl2pPr>
            <a:lvl3pPr marL="1371600" marR="0" lvl="2"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3pPr>
            <a:lvl4pPr marL="1828800" marR="0" lvl="3"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4pPr>
            <a:lvl5pPr marL="2286000" marR="0" lvl="4"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5pPr>
            <a:lvl6pPr marL="2743200" marR="0" lvl="5"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6pPr>
            <a:lvl7pPr marL="3200400" marR="0" lvl="6"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7pPr>
            <a:lvl8pPr marL="3657600" marR="0" lvl="7"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8pPr>
            <a:lvl9pPr marL="4114800" marR="0" lvl="8" indent="-317500" algn="l" rtl="0">
              <a:lnSpc>
                <a:spcPct val="100000"/>
              </a:lnSpc>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go.rowan.edu/rowanproconnec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sites.rowan.edu/procurement/purchasing/rowanproconnect.html" TargetMode="External"/><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ites.rowan.edu/procurement/files_forms/proconnect-materials/ms-7.3-rowan-approver-role-guide-final.pptx.pdf" TargetMode="External"/><Relationship Id="rId5" Type="http://schemas.openxmlformats.org/officeDocument/2006/relationships/hyperlink" Target="https://sites.rowan.edu/procurement/files_forms/proconnect-materials/ms-7.3-rowan-procurement-requisitioner-role-guide-final.pptx.pdf" TargetMode="External"/><Relationship Id="rId4" Type="http://schemas.openxmlformats.org/officeDocument/2006/relationships/hyperlink" Target="https://sites.rowan.edu/procurement/files_forms/proconnect-materials/ms-7.3-rowan-campus-shopper-guide-final.pptx.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upport.rowan.edu/sp?id=kb_article_view&amp;sys_kb_id=1e0b5f129774ea10f335f507f053af4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sites.rowan.edu/procurement/purchasing/rowanproconnect.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upport.rowan.edu/sp?id=kb_article_view&amp;sysparm_article=KB0014816&amp;sys_kb_id=54b832e51bd71a1036b125cb234bcb7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hyperlink" Target="mailto:mcmillanb@rowan.edu" TargetMode="External"/><Relationship Id="rId3" Type="http://schemas.openxmlformats.org/officeDocument/2006/relationships/hyperlink" Target="mailto:joneasl@rowan.edu" TargetMode="External"/><Relationship Id="rId7" Type="http://schemas.openxmlformats.org/officeDocument/2006/relationships/hyperlink" Target="mailto:ProConnect@rowan.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contracts@rowan.edu" TargetMode="External"/><Relationship Id="rId5" Type="http://schemas.openxmlformats.org/officeDocument/2006/relationships/hyperlink" Target="mailto:pcard@rowan.edu" TargetMode="External"/><Relationship Id="rId4" Type="http://schemas.openxmlformats.org/officeDocument/2006/relationships/hyperlink" Target="mailto:amazon@rowan.edu" TargetMode="External"/><Relationship Id="rId9" Type="http://schemas.openxmlformats.org/officeDocument/2006/relationships/hyperlink" Target="mailto:vendors@rowan.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sites.rowan.edu/accountspayable/_docs/2-proconnect-end-user-invoice-guide.pdf" TargetMode="External"/><Relationship Id="rId4" Type="http://schemas.openxmlformats.org/officeDocument/2006/relationships/hyperlink" Target="https://sites.rowan.edu/accountspayable/invoice_payments_new/"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sites.rowan.edu/accountspayable/_docs/non-po/non_po_payment_request.pdf" TargetMode="External"/><Relationship Id="rId4" Type="http://schemas.openxmlformats.org/officeDocument/2006/relationships/hyperlink" Target="https://sites.rowan.edu/accountspayable/non_po_payment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upport.rowan.edu/sp?id=kb_article_view&amp;sysparm_article=KB0014402&amp;sys_kb_id=e7096d9b1b6dd9140290c995624bcba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sites.rowan.edu/accountspayable/travel/concur_t_e/concur_training_new.html" TargetMode="External"/><Relationship Id="rId5" Type="http://schemas.openxmlformats.org/officeDocument/2006/relationships/hyperlink" Target="https://sites.rowan.edu/accountspayable/_docs/doc_expense_report_tips_1.8.261.pdf" TargetMode="External"/><Relationship Id="rId4" Type="http://schemas.openxmlformats.org/officeDocument/2006/relationships/hyperlink" Target="mailto:asktravel@rowan.edu"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sktravel@rowan.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sites.rowan.edu/accountspayable/travel/" TargetMode="External"/><Relationship Id="rId4" Type="http://schemas.openxmlformats.org/officeDocument/2006/relationships/hyperlink" Target="https://sites.rowan.edu/accountspayable/_docs/doc_expense_report_tips_1.8.261.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sites.rowan.edu/accountspayable/invoice_payment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https://sites.rowan.edu/accountspayable/invoice_payments/" TargetMode="External"/><Relationship Id="rId3" Type="http://schemas.openxmlformats.org/officeDocument/2006/relationships/hyperlink" Target="mailto:peoplesj@rowan.edu" TargetMode="External"/><Relationship Id="rId7" Type="http://schemas.openxmlformats.org/officeDocument/2006/relationships/hyperlink" Target="https://sites.rowan.edu/accountspayable/invoice_payments_new/" TargetMode="External"/><Relationship Id="rId12" Type="http://schemas.openxmlformats.org/officeDocument/2006/relationships/hyperlink" Target="https://sites.rowan.edu/accountspayable/gift_card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invoices@rowan.edu" TargetMode="External"/><Relationship Id="rId11" Type="http://schemas.openxmlformats.org/officeDocument/2006/relationships/hyperlink" Target="mailto:giftcards@rowan.edu" TargetMode="External"/><Relationship Id="rId5" Type="http://schemas.openxmlformats.org/officeDocument/2006/relationships/hyperlink" Target="https://sites.rowan.edu/accountspayable/contact_us/" TargetMode="External"/><Relationship Id="rId10" Type="http://schemas.openxmlformats.org/officeDocument/2006/relationships/hyperlink" Target="https://sites.rowan.edu/accountspayable/travel/" TargetMode="External"/><Relationship Id="rId4" Type="http://schemas.openxmlformats.org/officeDocument/2006/relationships/hyperlink" Target="mailto:buccis@rowan.edu" TargetMode="External"/><Relationship Id="rId9" Type="http://schemas.openxmlformats.org/officeDocument/2006/relationships/hyperlink" Target="mailto:asktravel@rowan.ed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ites.rowan.edu/accounting/Banner%20Finance%20Security%20Information.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onfluence.rowan.edu/spaces/POLICY/pages/61433173/Fixed+Asset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confluence.rowan.edu/spaces/POLICY/pages/61431299/Disposal+of+Fixed+Asset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sites.rowan.edu/accounting/_docs/asset-disposal-fillable-template.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ites.rowan.edu/accounting/dc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mailto:dca@rowan.edu" TargetMode="External"/><Relationship Id="rId4" Type="http://schemas.openxmlformats.org/officeDocument/2006/relationships/hyperlink" Target="https://irt.rowan.edu/_docs/training/bannerfinance/dca.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rennie@rowan.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mailto:dearj@rowan.ed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sites.rowan.edu/accounting/Rowan%20University%20Financial%20Statements.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hyperlink" Target="https://irt.rowan.edu/service-catalog/software/developm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confluence.rowan.edu/display/POLICY/Fixed+Assets" TargetMode="External"/><Relationship Id="rId13" Type="http://schemas.openxmlformats.org/officeDocument/2006/relationships/hyperlink" Target="https://irt.rowan.edu/_docs/training/bannerfinance/dca.pdf" TargetMode="External"/><Relationship Id="rId3" Type="http://schemas.openxmlformats.org/officeDocument/2006/relationships/hyperlink" Target="https://sites.rowan.edu/accounting/Staff.html" TargetMode="External"/><Relationship Id="rId7" Type="http://schemas.openxmlformats.org/officeDocument/2006/relationships/hyperlink" Target="https://sites.rowan.edu/accounting/Banner%20Finance%20Security%20Information.html" TargetMode="External"/><Relationship Id="rId12" Type="http://schemas.openxmlformats.org/officeDocument/2006/relationships/hyperlink" Target="https://sites.rowan.edu/accounting/dca/"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sites.rowan.edu/accounting/Rowan%20University%20Financial%20Statements.html" TargetMode="External"/><Relationship Id="rId11" Type="http://schemas.openxmlformats.org/officeDocument/2006/relationships/hyperlink" Target="mailto:DCA@rowan.edu" TargetMode="External"/><Relationship Id="rId5" Type="http://schemas.openxmlformats.org/officeDocument/2006/relationships/hyperlink" Target="https://sites.rowan.edu/accounting/" TargetMode="External"/><Relationship Id="rId10" Type="http://schemas.openxmlformats.org/officeDocument/2006/relationships/hyperlink" Target="https://sites.rowan.edu/procurement/files_forms/forms_end_user/fixed-asset-disposal-adjustment-form.pdf" TargetMode="External"/><Relationship Id="rId4" Type="http://schemas.openxmlformats.org/officeDocument/2006/relationships/hyperlink" Target="mailto:AccountingServices@rowan.edu" TargetMode="External"/><Relationship Id="rId9" Type="http://schemas.openxmlformats.org/officeDocument/2006/relationships/hyperlink" Target="https://confluence.rowan.edu/display/POLICY/Disposal+of+Fixed+Asset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postaward@rowan.edu"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sites.rowan.edu/accounting/_docs/dca-university-form-updated-09.14.23.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research.rowan.edu/officeofresearch/sponsoredprograms/osp-documents/cost-transfer-form_final.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docs.google.com/spreadsheets/d/1or3VnFbLiXj5zQeTO5wPxfzw84_33jOD5xEUNhog0hI/edit"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
          <p:cNvSpPr txBox="1">
            <a:spLocks noGrp="1"/>
          </p:cNvSpPr>
          <p:nvPr>
            <p:ph type="ctrTitle"/>
          </p:nvPr>
        </p:nvSpPr>
        <p:spPr>
          <a:xfrm>
            <a:off x="2152650" y="1319934"/>
            <a:ext cx="6991500" cy="1251900"/>
          </a:xfrm>
          <a:prstGeom prst="rect">
            <a:avLst/>
          </a:prstGeom>
          <a:solidFill>
            <a:srgbClr val="FFBF22"/>
          </a:solid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600"/>
              <a:buNone/>
            </a:pPr>
            <a:r>
              <a:rPr lang="en"/>
              <a:t>Fiscal Year-End Prep</a:t>
            </a:r>
            <a:endParaRPr/>
          </a:p>
        </p:txBody>
      </p:sp>
      <p:sp>
        <p:nvSpPr>
          <p:cNvPr id="181" name="Google Shape;181;p1"/>
          <p:cNvSpPr txBox="1">
            <a:spLocks noGrp="1"/>
          </p:cNvSpPr>
          <p:nvPr>
            <p:ph type="body" idx="2"/>
          </p:nvPr>
        </p:nvSpPr>
        <p:spPr>
          <a:xfrm>
            <a:off x="2152650" y="3529238"/>
            <a:ext cx="6570900" cy="1015200"/>
          </a:xfrm>
          <a:prstGeom prst="rect">
            <a:avLst/>
          </a:prstGeom>
          <a:noFill/>
          <a:ln>
            <a:noFill/>
          </a:ln>
        </p:spPr>
        <p:txBody>
          <a:bodyPr spcFirstLastPara="1" wrap="square" lIns="34275" tIns="34275" rIns="68575" bIns="34275" anchor="b" anchorCtr="0">
            <a:noAutofit/>
          </a:bodyPr>
          <a:lstStyle/>
          <a:p>
            <a:pPr marL="0" lvl="0" indent="0" algn="l" rtl="0">
              <a:lnSpc>
                <a:spcPct val="115000"/>
              </a:lnSpc>
              <a:spcBef>
                <a:spcPts val="0"/>
              </a:spcBef>
              <a:spcAft>
                <a:spcPts val="0"/>
              </a:spcAft>
              <a:buSzPts val="1100"/>
              <a:buNone/>
            </a:pPr>
            <a:endParaRPr sz="1900" b="1">
              <a:solidFill>
                <a:srgbClr val="000000"/>
              </a:solidFill>
            </a:endParaRPr>
          </a:p>
          <a:p>
            <a:pPr marL="0" lvl="0" indent="0" algn="l" rtl="0">
              <a:lnSpc>
                <a:spcPct val="115000"/>
              </a:lnSpc>
              <a:spcBef>
                <a:spcPts val="0"/>
              </a:spcBef>
              <a:spcAft>
                <a:spcPts val="0"/>
              </a:spcAft>
              <a:buSzPts val="1100"/>
              <a:buNone/>
            </a:pPr>
            <a:endParaRPr sz="1900">
              <a:solidFill>
                <a:srgbClr val="000000"/>
              </a:solidFill>
            </a:endParaRPr>
          </a:p>
          <a:p>
            <a:pPr marL="63500" lvl="0" indent="0" algn="l" rtl="0">
              <a:lnSpc>
                <a:spcPct val="100000"/>
              </a:lnSpc>
              <a:spcBef>
                <a:spcPts val="0"/>
              </a:spcBef>
              <a:spcAft>
                <a:spcPts val="0"/>
              </a:spcAft>
              <a:buSzPts val="1100"/>
              <a:buNone/>
            </a:pPr>
            <a:endParaRPr/>
          </a:p>
        </p:txBody>
      </p:sp>
      <p:sp>
        <p:nvSpPr>
          <p:cNvPr id="182" name="Google Shape;182;p1"/>
          <p:cNvSpPr txBox="1"/>
          <p:nvPr/>
        </p:nvSpPr>
        <p:spPr>
          <a:xfrm>
            <a:off x="2152650" y="2616600"/>
            <a:ext cx="68631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FY 2</a:t>
            </a:r>
            <a:r>
              <a:rPr lang="en">
                <a:solidFill>
                  <a:schemeClr val="dk1"/>
                </a:solidFill>
              </a:rPr>
              <a:t>6</a:t>
            </a:r>
            <a:r>
              <a:rPr lang="en" sz="1400" b="0" i="0" u="none" strike="noStrike" cap="none">
                <a:solidFill>
                  <a:schemeClr val="dk1"/>
                </a:solidFill>
                <a:latin typeface="Arial"/>
                <a:ea typeface="Arial"/>
                <a:cs typeface="Arial"/>
                <a:sym typeface="Arial"/>
              </a:rPr>
              <a:t> Year-End Training presented by the Division of Finance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Wednesday, April </a:t>
            </a:r>
            <a:r>
              <a:rPr lang="en">
                <a:solidFill>
                  <a:schemeClr val="dk1"/>
                </a:solidFill>
              </a:rPr>
              <a:t>29</a:t>
            </a:r>
            <a:r>
              <a:rPr lang="en" sz="1400" b="0" i="0" u="none" strike="noStrike" cap="none">
                <a:solidFill>
                  <a:schemeClr val="dk1"/>
                </a:solidFill>
                <a:latin typeface="Arial"/>
                <a:ea typeface="Arial"/>
                <a:cs typeface="Arial"/>
                <a:sym typeface="Arial"/>
              </a:rPr>
              <a:t>, 202</a:t>
            </a:r>
            <a:r>
              <a:rPr lang="en">
                <a:solidFill>
                  <a:schemeClr val="dk1"/>
                </a:solidFill>
              </a:rPr>
              <a:t>6</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0"/>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Arial"/>
              <a:buNone/>
            </a:pPr>
            <a:r>
              <a:rPr lang="en" sz="3000"/>
              <a:t>Contact Information </a:t>
            </a:r>
            <a:endParaRPr/>
          </a:p>
        </p:txBody>
      </p:sp>
      <p:sp>
        <p:nvSpPr>
          <p:cNvPr id="260" name="Google Shape;260;p10"/>
          <p:cNvSpPr txBox="1">
            <a:spLocks noGrp="1"/>
          </p:cNvSpPr>
          <p:nvPr>
            <p:ph type="body" idx="1"/>
          </p:nvPr>
        </p:nvSpPr>
        <p:spPr>
          <a:xfrm>
            <a:off x="2368450" y="1908975"/>
            <a:ext cx="4829100" cy="1212900"/>
          </a:xfrm>
          <a:prstGeom prst="rect">
            <a:avLst/>
          </a:prstGeom>
          <a:noFill/>
          <a:ln>
            <a:noFill/>
          </a:ln>
        </p:spPr>
        <p:txBody>
          <a:bodyPr spcFirstLastPara="1" wrap="square" lIns="34275" tIns="34275" rIns="68575" bIns="34275" anchor="t" anchorCtr="0">
            <a:noAutofit/>
          </a:bodyPr>
          <a:lstStyle/>
          <a:p>
            <a:pPr marL="0" lvl="0" indent="0" algn="l" rtl="0">
              <a:lnSpc>
                <a:spcPct val="150000"/>
              </a:lnSpc>
              <a:spcBef>
                <a:spcPts val="0"/>
              </a:spcBef>
              <a:spcAft>
                <a:spcPts val="0"/>
              </a:spcAft>
              <a:buSzPts val="1400"/>
              <a:buNone/>
            </a:pPr>
            <a:endParaRPr sz="1200">
              <a:solidFill>
                <a:srgbClr val="4C2106"/>
              </a:solidFill>
            </a:endParaRPr>
          </a:p>
          <a:p>
            <a:pPr marL="0" lvl="0" indent="0" algn="l" rtl="0">
              <a:lnSpc>
                <a:spcPct val="150000"/>
              </a:lnSpc>
              <a:spcBef>
                <a:spcPts val="0"/>
              </a:spcBef>
              <a:spcAft>
                <a:spcPts val="0"/>
              </a:spcAft>
              <a:buSzPts val="1400"/>
              <a:buNone/>
            </a:pPr>
            <a:r>
              <a:rPr lang="en" sz="3700">
                <a:solidFill>
                  <a:srgbClr val="4C2106"/>
                </a:solidFill>
              </a:rPr>
              <a:t>Budget@rowan.edu</a:t>
            </a:r>
            <a:endParaRPr sz="3700">
              <a:solidFill>
                <a:srgbClr val="4C2106"/>
              </a:solidFill>
            </a:endParaRPr>
          </a:p>
        </p:txBody>
      </p:sp>
    </p:spTree>
  </p:cSld>
  <p:clrMapOvr>
    <a:masterClrMapping/>
  </p:clrMapOvr>
  <p:transition spd="med">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1"/>
          <p:cNvSpPr txBox="1">
            <a:spLocks noGrp="1"/>
          </p:cNvSpPr>
          <p:nvPr>
            <p:ph type="ctrTitle"/>
          </p:nvPr>
        </p:nvSpPr>
        <p:spPr>
          <a:xfrm>
            <a:off x="2152650" y="1319934"/>
            <a:ext cx="6991500" cy="1251900"/>
          </a:xfrm>
          <a:prstGeom prst="rect">
            <a:avLst/>
          </a:prstGeom>
          <a:solidFill>
            <a:srgbClr val="FFBF22"/>
          </a:solid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600"/>
              <a:buNone/>
            </a:pPr>
            <a:r>
              <a:rPr lang="en"/>
              <a:t>Procurement </a:t>
            </a:r>
            <a:endParaRPr/>
          </a:p>
        </p:txBody>
      </p:sp>
      <p:sp>
        <p:nvSpPr>
          <p:cNvPr id="267" name="Google Shape;267;p11"/>
          <p:cNvSpPr txBox="1">
            <a:spLocks noGrp="1"/>
          </p:cNvSpPr>
          <p:nvPr>
            <p:ph type="body" idx="2"/>
          </p:nvPr>
        </p:nvSpPr>
        <p:spPr>
          <a:xfrm>
            <a:off x="2152650" y="3529238"/>
            <a:ext cx="6570900" cy="1015200"/>
          </a:xfrm>
          <a:prstGeom prst="rect">
            <a:avLst/>
          </a:prstGeom>
          <a:noFill/>
          <a:ln>
            <a:noFill/>
          </a:ln>
        </p:spPr>
        <p:txBody>
          <a:bodyPr spcFirstLastPara="1" wrap="square" lIns="34275" tIns="34275" rIns="68575" bIns="34275" anchor="b" anchorCtr="0">
            <a:noAutofit/>
          </a:bodyPr>
          <a:lstStyle/>
          <a:p>
            <a:pPr marL="0" lvl="0" indent="0" algn="l" rtl="0">
              <a:lnSpc>
                <a:spcPct val="115000"/>
              </a:lnSpc>
              <a:spcBef>
                <a:spcPts val="0"/>
              </a:spcBef>
              <a:spcAft>
                <a:spcPts val="0"/>
              </a:spcAft>
              <a:buSzPts val="1100"/>
              <a:buNone/>
            </a:pPr>
            <a:endParaRPr sz="1900" b="1">
              <a:solidFill>
                <a:srgbClr val="000000"/>
              </a:solidFill>
            </a:endParaRPr>
          </a:p>
          <a:p>
            <a:pPr marL="0" lvl="0" indent="0" algn="l" rtl="0">
              <a:lnSpc>
                <a:spcPct val="115000"/>
              </a:lnSpc>
              <a:spcBef>
                <a:spcPts val="0"/>
              </a:spcBef>
              <a:spcAft>
                <a:spcPts val="0"/>
              </a:spcAft>
              <a:buSzPts val="1100"/>
              <a:buNone/>
            </a:pPr>
            <a:endParaRPr sz="1900">
              <a:solidFill>
                <a:srgbClr val="000000"/>
              </a:solidFill>
            </a:endParaRPr>
          </a:p>
          <a:p>
            <a:pPr marL="63500" lvl="0" indent="0" algn="l" rtl="0">
              <a:lnSpc>
                <a:spcPct val="100000"/>
              </a:lnSpc>
              <a:spcBef>
                <a:spcPts val="0"/>
              </a:spcBef>
              <a:spcAft>
                <a:spcPts val="0"/>
              </a:spcAft>
              <a:buSzPts val="11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2"/>
          <p:cNvSpPr txBox="1">
            <a:spLocks noGrp="1"/>
          </p:cNvSpPr>
          <p:nvPr>
            <p:ph type="title"/>
          </p:nvPr>
        </p:nvSpPr>
        <p:spPr>
          <a:xfrm>
            <a:off x="559140" y="158472"/>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Arial"/>
              <a:buNone/>
            </a:pPr>
            <a:r>
              <a:rPr lang="en" sz="3000"/>
              <a:t>New Vendor, Vendor Reactivation Requests, Contracts</a:t>
            </a:r>
            <a:endParaRPr sz="3000"/>
          </a:p>
        </p:txBody>
      </p:sp>
      <p:sp>
        <p:nvSpPr>
          <p:cNvPr id="273" name="Google Shape;273;p12"/>
          <p:cNvSpPr txBox="1">
            <a:spLocks noGrp="1"/>
          </p:cNvSpPr>
          <p:nvPr>
            <p:ph type="body" idx="1"/>
          </p:nvPr>
        </p:nvSpPr>
        <p:spPr>
          <a:xfrm>
            <a:off x="162000" y="1108525"/>
            <a:ext cx="4142100" cy="3663000"/>
          </a:xfrm>
          <a:prstGeom prst="rect">
            <a:avLst/>
          </a:prstGeom>
          <a:noFill/>
          <a:ln>
            <a:noFill/>
          </a:ln>
        </p:spPr>
        <p:txBody>
          <a:bodyPr spcFirstLastPara="1" wrap="square" lIns="34275" tIns="34275" rIns="68575" bIns="34275" anchor="t" anchorCtr="0">
            <a:noAutofit/>
          </a:bodyPr>
          <a:lstStyle/>
          <a:p>
            <a:pPr marL="0" lvl="0" indent="0" algn="just" rtl="0">
              <a:lnSpc>
                <a:spcPct val="115000"/>
              </a:lnSpc>
              <a:spcBef>
                <a:spcPts val="1200"/>
              </a:spcBef>
              <a:spcAft>
                <a:spcPts val="0"/>
              </a:spcAft>
              <a:buSzPts val="1400"/>
              <a:buNone/>
            </a:pPr>
            <a:r>
              <a:rPr lang="en" b="1"/>
              <a:t>Vendors </a:t>
            </a:r>
            <a:endParaRPr b="1"/>
          </a:p>
          <a:p>
            <a:pPr marL="457200" lvl="0" indent="-311150" algn="just" rtl="0">
              <a:lnSpc>
                <a:spcPct val="115000"/>
              </a:lnSpc>
              <a:spcBef>
                <a:spcPts val="1200"/>
              </a:spcBef>
              <a:spcAft>
                <a:spcPts val="0"/>
              </a:spcAft>
              <a:buSzPts val="1300"/>
              <a:buChar char="●"/>
            </a:pPr>
            <a:r>
              <a:rPr lang="en" sz="1300"/>
              <a:t>Requests submitted after </a:t>
            </a:r>
            <a:r>
              <a:rPr lang="en" sz="1300" b="1"/>
              <a:t>June 12th </a:t>
            </a:r>
            <a:r>
              <a:rPr lang="en" sz="1300"/>
              <a:t>may not be processed before the requisition cut off date. It is imperative that all requests are submitted by the deadline to ensure vendor accounts are established in time to process your requisition. Vendor IDs will not be created in lieu of vendor compliance in order to process requisitions.</a:t>
            </a:r>
            <a:endParaRPr sz="1300"/>
          </a:p>
          <a:p>
            <a:pPr marL="457200" lvl="0" indent="-311150" algn="just" rtl="0">
              <a:lnSpc>
                <a:spcPct val="115000"/>
              </a:lnSpc>
              <a:spcBef>
                <a:spcPts val="0"/>
              </a:spcBef>
              <a:spcAft>
                <a:spcPts val="0"/>
              </a:spcAft>
              <a:buSzPts val="1300"/>
              <a:buChar char="●"/>
            </a:pPr>
            <a:r>
              <a:rPr lang="en" sz="1300"/>
              <a:t>Vendors with an anticipated spend of $15,000 or more generally take more time to onboard. </a:t>
            </a:r>
            <a:r>
              <a:rPr lang="en" sz="1300" i="1"/>
              <a:t>Please keep this in mind when submitting your requests. </a:t>
            </a:r>
            <a:endParaRPr sz="1300" b="1" i="1">
              <a:solidFill>
                <a:srgbClr val="000000"/>
              </a:solidFill>
            </a:endParaRPr>
          </a:p>
          <a:p>
            <a:pPr marL="457200" lvl="0" indent="0" algn="just" rtl="0">
              <a:lnSpc>
                <a:spcPct val="115000"/>
              </a:lnSpc>
              <a:spcBef>
                <a:spcPts val="1200"/>
              </a:spcBef>
              <a:spcAft>
                <a:spcPts val="1200"/>
              </a:spcAft>
              <a:buSzPts val="1400"/>
              <a:buNone/>
            </a:pPr>
            <a:endParaRPr sz="1100">
              <a:solidFill>
                <a:srgbClr val="000000"/>
              </a:solidFill>
              <a:latin typeface="Calibri"/>
              <a:ea typeface="Calibri"/>
              <a:cs typeface="Calibri"/>
              <a:sym typeface="Calibri"/>
            </a:endParaRPr>
          </a:p>
        </p:txBody>
      </p:sp>
      <p:sp>
        <p:nvSpPr>
          <p:cNvPr id="274" name="Google Shape;274;p12"/>
          <p:cNvSpPr txBox="1"/>
          <p:nvPr/>
        </p:nvSpPr>
        <p:spPr>
          <a:xfrm>
            <a:off x="4722050" y="3008325"/>
            <a:ext cx="4247400" cy="810600"/>
          </a:xfrm>
          <a:prstGeom prst="rect">
            <a:avLst/>
          </a:prstGeom>
          <a:solidFill>
            <a:schemeClr val="lt2"/>
          </a:solidFill>
          <a:ln>
            <a:noFill/>
          </a:ln>
          <a:effectLst>
            <a:outerShdw blurRad="57150" dist="19050" dir="5400000" algn="bl" rotWithShape="0">
              <a:srgbClr val="000000">
                <a:alpha val="50199"/>
              </a:srgbClr>
            </a:outerShdw>
          </a:effectLst>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300"/>
              <a:buFont typeface="Arial"/>
              <a:buNone/>
            </a:pPr>
            <a:r>
              <a:rPr lang="en" sz="1300" b="0" i="0" u="none" strike="noStrike" cap="none">
                <a:solidFill>
                  <a:schemeClr val="dk1"/>
                </a:solidFill>
                <a:latin typeface="Arial"/>
                <a:ea typeface="Arial"/>
                <a:cs typeface="Arial"/>
                <a:sym typeface="Arial"/>
              </a:rPr>
              <a:t>You can request a </a:t>
            </a:r>
            <a:r>
              <a:rPr lang="en" sz="1300" b="1" i="0" u="none" strike="noStrike" cap="none">
                <a:solidFill>
                  <a:schemeClr val="dk1"/>
                </a:solidFill>
              </a:rPr>
              <a:t>New Vendor, Vendor Reactivation,</a:t>
            </a:r>
            <a:r>
              <a:rPr lang="en" sz="1300" b="0" i="0" u="none" strike="noStrike" cap="none">
                <a:solidFill>
                  <a:schemeClr val="dk1"/>
                </a:solidFill>
                <a:latin typeface="Arial"/>
                <a:ea typeface="Arial"/>
                <a:cs typeface="Arial"/>
                <a:sym typeface="Arial"/>
              </a:rPr>
              <a:t> and a </a:t>
            </a:r>
            <a:r>
              <a:rPr lang="en" sz="1300" b="1" i="0" u="none" strike="noStrike" cap="none">
                <a:solidFill>
                  <a:schemeClr val="dk1"/>
                </a:solidFill>
              </a:rPr>
              <a:t>Contract Request</a:t>
            </a:r>
            <a:r>
              <a:rPr lang="en" sz="1300" b="0" i="0" u="none" strike="noStrike" cap="none">
                <a:solidFill>
                  <a:schemeClr val="dk1"/>
                </a:solidFill>
                <a:latin typeface="Arial"/>
                <a:ea typeface="Arial"/>
                <a:cs typeface="Arial"/>
                <a:sym typeface="Arial"/>
              </a:rPr>
              <a:t> in </a:t>
            </a:r>
            <a:r>
              <a:rPr lang="en" sz="1300" b="0" i="0" u="sng" strike="noStrike" cap="none">
                <a:solidFill>
                  <a:schemeClr val="hlink"/>
                </a:solidFill>
                <a:latin typeface="Arial"/>
                <a:ea typeface="Arial"/>
                <a:cs typeface="Arial"/>
                <a:sym typeface="Arial"/>
                <a:hlinkClick r:id="rId3"/>
              </a:rPr>
              <a:t>ProConnect</a:t>
            </a:r>
            <a:r>
              <a:rPr lang="en" sz="1300" b="0" i="0" u="none" strike="noStrike" cap="none">
                <a:solidFill>
                  <a:srgbClr val="000000"/>
                </a:solidFill>
                <a:latin typeface="Arial"/>
                <a:ea typeface="Arial"/>
                <a:cs typeface="Arial"/>
                <a:sym typeface="Arial"/>
              </a:rPr>
              <a:t>.</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5" name="Google Shape;275;p12"/>
          <p:cNvSpPr txBox="1"/>
          <p:nvPr/>
        </p:nvSpPr>
        <p:spPr>
          <a:xfrm>
            <a:off x="4722050" y="1124100"/>
            <a:ext cx="4105200" cy="17292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120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Contracts </a:t>
            </a:r>
            <a:endParaRPr sz="1400" b="1" i="0" u="none" strike="noStrike" cap="none">
              <a:solidFill>
                <a:schemeClr val="dk1"/>
              </a:solidFill>
              <a:latin typeface="Arial"/>
              <a:ea typeface="Arial"/>
              <a:cs typeface="Arial"/>
              <a:sym typeface="Arial"/>
            </a:endParaRPr>
          </a:p>
          <a:p>
            <a:pPr marL="457200" marR="0" lvl="0" indent="-311150" algn="just" rtl="0">
              <a:lnSpc>
                <a:spcPct val="115000"/>
              </a:lnSpc>
              <a:spcBef>
                <a:spcPts val="1200"/>
              </a:spcBef>
              <a:spcAft>
                <a:spcPts val="0"/>
              </a:spcAft>
              <a:buClr>
                <a:schemeClr val="dk1"/>
              </a:buClr>
              <a:buSzPts val="1300"/>
              <a:buFont typeface="Arial"/>
              <a:buChar char="●"/>
            </a:pPr>
            <a:r>
              <a:rPr lang="en" sz="1300" b="0" i="0" u="none" strike="noStrike" cap="none">
                <a:solidFill>
                  <a:schemeClr val="dk1"/>
                </a:solidFill>
                <a:latin typeface="Arial"/>
                <a:ea typeface="Arial"/>
                <a:cs typeface="Arial"/>
                <a:sym typeface="Arial"/>
              </a:rPr>
              <a:t>If your request has an associated contract and services will be provided in the closing fiscal year, please submit the contract accordingly and allow three weeks for processing.</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76" name="Google Shape;276;p12"/>
          <p:cNvPicPr preferRelativeResize="0"/>
          <p:nvPr/>
        </p:nvPicPr>
        <p:blipFill>
          <a:blip r:embed="rId4">
            <a:alphaModFix/>
          </a:blip>
          <a:stretch>
            <a:fillRect/>
          </a:stretch>
        </p:blipFill>
        <p:spPr>
          <a:xfrm>
            <a:off x="941350" y="1102063"/>
            <a:ext cx="361950" cy="361950"/>
          </a:xfrm>
          <a:prstGeom prst="rect">
            <a:avLst/>
          </a:prstGeom>
          <a:noFill/>
          <a:ln>
            <a:noFill/>
          </a:ln>
        </p:spPr>
      </p:pic>
      <p:pic>
        <p:nvPicPr>
          <p:cNvPr id="277" name="Google Shape;277;p12"/>
          <p:cNvPicPr preferRelativeResize="0"/>
          <p:nvPr/>
        </p:nvPicPr>
        <p:blipFill>
          <a:blip r:embed="rId5">
            <a:alphaModFix/>
          </a:blip>
          <a:stretch>
            <a:fillRect/>
          </a:stretch>
        </p:blipFill>
        <p:spPr>
          <a:xfrm>
            <a:off x="5697152" y="1166805"/>
            <a:ext cx="361950" cy="333375"/>
          </a:xfrm>
          <a:prstGeom prst="rect">
            <a:avLst/>
          </a:prstGeom>
          <a:noFill/>
          <a:ln>
            <a:noFill/>
          </a:ln>
        </p:spPr>
      </p:pic>
    </p:spTree>
  </p:cSld>
  <p:clrMapOvr>
    <a:masterClrMapping/>
  </p:clrMapOvr>
  <p:transition spd="med">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3"/>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just" rtl="0">
              <a:lnSpc>
                <a:spcPct val="115000"/>
              </a:lnSpc>
              <a:spcBef>
                <a:spcPts val="1200"/>
              </a:spcBef>
              <a:spcAft>
                <a:spcPts val="1200"/>
              </a:spcAft>
              <a:buSzPts val="1400"/>
              <a:buNone/>
            </a:pPr>
            <a:r>
              <a:rPr lang="en" sz="3000"/>
              <a:t>Requisitions </a:t>
            </a:r>
            <a:endParaRPr sz="3000"/>
          </a:p>
        </p:txBody>
      </p:sp>
      <p:sp>
        <p:nvSpPr>
          <p:cNvPr id="283" name="Google Shape;283;p13"/>
          <p:cNvSpPr txBox="1">
            <a:spLocks noGrp="1"/>
          </p:cNvSpPr>
          <p:nvPr>
            <p:ph type="body" idx="1"/>
          </p:nvPr>
        </p:nvSpPr>
        <p:spPr>
          <a:xfrm>
            <a:off x="3302550" y="914400"/>
            <a:ext cx="5364900" cy="879900"/>
          </a:xfrm>
          <a:prstGeom prst="rect">
            <a:avLst/>
          </a:prstGeom>
          <a:noFill/>
          <a:ln>
            <a:noFill/>
          </a:ln>
        </p:spPr>
        <p:txBody>
          <a:bodyPr spcFirstLastPara="1" wrap="square" lIns="34275" tIns="34275" rIns="68575" bIns="34275" anchor="t" anchorCtr="0">
            <a:noAutofit/>
          </a:bodyPr>
          <a:lstStyle/>
          <a:p>
            <a:pPr marL="0" lvl="0" indent="0" algn="just" rtl="0">
              <a:spcBef>
                <a:spcPts val="800"/>
              </a:spcBef>
              <a:spcAft>
                <a:spcPts val="0"/>
              </a:spcAft>
              <a:buNone/>
            </a:pPr>
            <a:r>
              <a:rPr lang="en"/>
              <a:t>New requisitions, including all required </a:t>
            </a:r>
            <a:r>
              <a:rPr lang="en" b="1"/>
              <a:t>Departmental Queue Approvals</a:t>
            </a:r>
            <a:r>
              <a:rPr lang="en"/>
              <a:t> and documentation (quotes, forms, etc.), must be completed by the </a:t>
            </a:r>
            <a:r>
              <a:rPr lang="en" b="1"/>
              <a:t>Annual Memo</a:t>
            </a:r>
            <a:r>
              <a:rPr lang="en"/>
              <a:t> deadline to ensure timely purchase order conversion. </a:t>
            </a:r>
            <a:endParaRPr/>
          </a:p>
        </p:txBody>
      </p:sp>
      <p:sp>
        <p:nvSpPr>
          <p:cNvPr id="284" name="Google Shape;284;p13"/>
          <p:cNvSpPr txBox="1"/>
          <p:nvPr/>
        </p:nvSpPr>
        <p:spPr>
          <a:xfrm>
            <a:off x="617550" y="901700"/>
            <a:ext cx="2415000" cy="2220900"/>
          </a:xfrm>
          <a:prstGeom prst="rect">
            <a:avLst/>
          </a:prstGeom>
          <a:solidFill>
            <a:schemeClr val="lt2"/>
          </a:solidFill>
          <a:ln>
            <a:noFill/>
          </a:ln>
          <a:effectLst>
            <a:outerShdw blurRad="57150" dist="19050" dir="5400000" algn="bl" rotWithShape="0">
              <a:srgbClr val="000000">
                <a:alpha val="50196"/>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chemeClr val="dk1"/>
                </a:solidFill>
                <a:latin typeface="Arial"/>
                <a:ea typeface="Arial"/>
                <a:cs typeface="Arial"/>
                <a:sym typeface="Arial"/>
              </a:rPr>
              <a:t>Training Materials for ProConnect Requisitions</a:t>
            </a:r>
            <a:endParaRPr sz="1600" b="1">
              <a:solidFill>
                <a:schemeClr val="dk1"/>
              </a:solidFill>
            </a:endParaRPr>
          </a:p>
          <a:p>
            <a:pPr marL="0" marR="0" lvl="0" indent="0" algn="l" rtl="0">
              <a:lnSpc>
                <a:spcPct val="115000"/>
              </a:lnSpc>
              <a:spcBef>
                <a:spcPts val="1200"/>
              </a:spcBef>
              <a:spcAft>
                <a:spcPts val="0"/>
              </a:spcAft>
              <a:buClr>
                <a:srgbClr val="000000"/>
              </a:buClr>
              <a:buSzPts val="1400"/>
              <a:buFont typeface="Arial"/>
              <a:buNone/>
            </a:pPr>
            <a:r>
              <a:rPr lang="en" sz="1400" b="0" i="0" u="sng" strike="noStrike" cap="none">
                <a:solidFill>
                  <a:schemeClr val="hlink"/>
                </a:solidFill>
                <a:latin typeface="Arial"/>
                <a:ea typeface="Arial"/>
                <a:cs typeface="Arial"/>
                <a:sym typeface="Arial"/>
                <a:hlinkClick r:id="rId3"/>
              </a:rPr>
              <a:t>ProConnect</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457200" marR="0" lvl="0" indent="-311150" algn="l" rtl="0">
              <a:lnSpc>
                <a:spcPct val="115000"/>
              </a:lnSpc>
              <a:spcBef>
                <a:spcPts val="1200"/>
              </a:spcBef>
              <a:spcAft>
                <a:spcPts val="0"/>
              </a:spcAft>
              <a:buClr>
                <a:schemeClr val="dk1"/>
              </a:buClr>
              <a:buSzPts val="1300"/>
              <a:buFont typeface="Arial"/>
              <a:buChar char="●"/>
            </a:pPr>
            <a:r>
              <a:rPr lang="en" sz="1400" b="0" i="0" u="none" strike="noStrike" cap="none">
                <a:solidFill>
                  <a:schemeClr val="hlink"/>
                </a:solidFill>
                <a:uFill>
                  <a:noFill/>
                </a:uFill>
                <a:latin typeface="Arial"/>
                <a:ea typeface="Arial"/>
                <a:cs typeface="Arial"/>
                <a:sym typeface="Arial"/>
                <a:hlinkClick r:id="rId4"/>
              </a:rPr>
              <a:t>Shopper Guide</a:t>
            </a:r>
            <a:r>
              <a:rPr lang="en" sz="1400" b="0" i="0" u="none" strike="noStrike" cap="none">
                <a:solidFill>
                  <a:srgbClr val="1155CC"/>
                </a:solidFill>
                <a:latin typeface="Arial"/>
                <a:ea typeface="Arial"/>
                <a:cs typeface="Arial"/>
                <a:sym typeface="Arial"/>
              </a:rPr>
              <a:t> </a:t>
            </a:r>
            <a:endParaRPr sz="1400" b="0" i="0" u="none" strike="noStrike" cap="none">
              <a:solidFill>
                <a:srgbClr val="1155CC"/>
              </a:solidFill>
              <a:latin typeface="Arial"/>
              <a:ea typeface="Arial"/>
              <a:cs typeface="Arial"/>
              <a:sym typeface="Arial"/>
            </a:endParaRPr>
          </a:p>
          <a:p>
            <a:pPr marL="457200" marR="0" lvl="0" indent="-311150" algn="l" rtl="0">
              <a:lnSpc>
                <a:spcPct val="115000"/>
              </a:lnSpc>
              <a:spcBef>
                <a:spcPts val="0"/>
              </a:spcBef>
              <a:spcAft>
                <a:spcPts val="0"/>
              </a:spcAft>
              <a:buClr>
                <a:schemeClr val="dk1"/>
              </a:buClr>
              <a:buSzPts val="1300"/>
              <a:buFont typeface="Arial"/>
              <a:buChar char="●"/>
            </a:pPr>
            <a:r>
              <a:rPr lang="en" sz="1400" b="0" i="0" u="none" strike="noStrike" cap="none">
                <a:solidFill>
                  <a:schemeClr val="hlink"/>
                </a:solidFill>
                <a:uFill>
                  <a:noFill/>
                </a:uFill>
                <a:latin typeface="Arial"/>
                <a:ea typeface="Arial"/>
                <a:cs typeface="Arial"/>
                <a:sym typeface="Arial"/>
                <a:hlinkClick r:id="rId5"/>
              </a:rPr>
              <a:t>Requestor Guide</a:t>
            </a:r>
            <a:endParaRPr sz="1400" b="0" i="0" u="none" strike="noStrike" cap="none">
              <a:solidFill>
                <a:srgbClr val="000000"/>
              </a:solidFill>
              <a:latin typeface="Arial"/>
              <a:ea typeface="Arial"/>
              <a:cs typeface="Arial"/>
              <a:sym typeface="Arial"/>
            </a:endParaRPr>
          </a:p>
          <a:p>
            <a:pPr marL="457200" marR="0" lvl="0" indent="-311150" algn="l" rtl="0">
              <a:lnSpc>
                <a:spcPct val="115000"/>
              </a:lnSpc>
              <a:spcBef>
                <a:spcPts val="0"/>
              </a:spcBef>
              <a:spcAft>
                <a:spcPts val="0"/>
              </a:spcAft>
              <a:buClr>
                <a:schemeClr val="dk1"/>
              </a:buClr>
              <a:buSzPts val="1300"/>
              <a:buFont typeface="Arial"/>
              <a:buChar char="●"/>
            </a:pPr>
            <a:r>
              <a:rPr lang="en" sz="1400" b="0" i="0" u="none" strike="noStrike" cap="none">
                <a:solidFill>
                  <a:schemeClr val="hlink"/>
                </a:solidFill>
                <a:uFill>
                  <a:noFill/>
                </a:uFill>
                <a:latin typeface="Arial"/>
                <a:ea typeface="Arial"/>
                <a:cs typeface="Arial"/>
                <a:sym typeface="Arial"/>
                <a:hlinkClick r:id="rId6"/>
              </a:rPr>
              <a:t>Approver Guide</a:t>
            </a:r>
            <a:endParaRPr sz="1400" b="0" i="0" u="none" strike="noStrike" cap="none">
              <a:solidFill>
                <a:schemeClr val="dk1"/>
              </a:solidFill>
              <a:latin typeface="Arial"/>
              <a:ea typeface="Arial"/>
              <a:cs typeface="Arial"/>
              <a:sym typeface="Arial"/>
            </a:endParaRPr>
          </a:p>
        </p:txBody>
      </p:sp>
      <p:sp>
        <p:nvSpPr>
          <p:cNvPr id="285" name="Google Shape;285;p13"/>
          <p:cNvSpPr txBox="1"/>
          <p:nvPr/>
        </p:nvSpPr>
        <p:spPr>
          <a:xfrm>
            <a:off x="3302550" y="1932000"/>
            <a:ext cx="5364900" cy="1648500"/>
          </a:xfrm>
          <a:prstGeom prst="rect">
            <a:avLst/>
          </a:prstGeom>
          <a:solidFill>
            <a:schemeClr val="lt1"/>
          </a:solidFill>
          <a:ln>
            <a:noFill/>
          </a:ln>
          <a:effectLst>
            <a:outerShdw blurRad="57150" dist="19050" dir="5400000" algn="bl" rotWithShape="0">
              <a:srgbClr val="9E9E9E">
                <a:alpha val="92000"/>
              </a:srgbClr>
            </a:outerShdw>
          </a:effectLst>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en">
                <a:solidFill>
                  <a:schemeClr val="dk1"/>
                </a:solidFill>
              </a:rPr>
              <a:t>How can I tell where my requisition is in the process</a:t>
            </a:r>
            <a:r>
              <a:rPr lang="en" i="1">
                <a:solidFill>
                  <a:schemeClr val="dk1"/>
                </a:solidFill>
              </a:rPr>
              <a:t>? </a:t>
            </a:r>
            <a:r>
              <a:rPr lang="en">
                <a:solidFill>
                  <a:schemeClr val="dk1"/>
                </a:solidFill>
              </a:rPr>
              <a:t>Or has my requisition been converted?</a:t>
            </a:r>
            <a:endParaRPr sz="1200">
              <a:solidFill>
                <a:schemeClr val="dk1"/>
              </a:solidFill>
            </a:endParaRPr>
          </a:p>
          <a:p>
            <a:pPr marL="457200" lvl="0" indent="-311150" algn="just" rtl="0">
              <a:lnSpc>
                <a:spcPct val="115000"/>
              </a:lnSpc>
              <a:spcBef>
                <a:spcPts val="1200"/>
              </a:spcBef>
              <a:spcAft>
                <a:spcPts val="0"/>
              </a:spcAft>
              <a:buClr>
                <a:schemeClr val="dk1"/>
              </a:buClr>
              <a:buSzPts val="1300"/>
              <a:buChar char="•"/>
            </a:pPr>
            <a:r>
              <a:rPr lang="en" sz="1300">
                <a:solidFill>
                  <a:schemeClr val="dk1"/>
                </a:solidFill>
              </a:rPr>
              <a:t>Go to </a:t>
            </a:r>
            <a:r>
              <a:rPr lang="en" sz="1300" b="1">
                <a:solidFill>
                  <a:schemeClr val="dk1"/>
                </a:solidFill>
              </a:rPr>
              <a:t>Orders&gt;My Orders&gt;My Requisitions</a:t>
            </a:r>
            <a:endParaRPr sz="1500" i="1">
              <a:solidFill>
                <a:schemeClr val="dk1"/>
              </a:solidFill>
            </a:endParaRPr>
          </a:p>
          <a:p>
            <a:pPr marL="457200" lvl="0" indent="0" algn="just" rtl="0">
              <a:lnSpc>
                <a:spcPct val="115000"/>
              </a:lnSpc>
              <a:spcBef>
                <a:spcPts val="0"/>
              </a:spcBef>
              <a:spcAft>
                <a:spcPts val="0"/>
              </a:spcAft>
              <a:buNone/>
            </a:pPr>
            <a:r>
              <a:rPr lang="en" sz="1300">
                <a:solidFill>
                  <a:schemeClr val="dk1"/>
                </a:solidFill>
              </a:rPr>
              <a:t>Use the Filter Tool to organize your view</a:t>
            </a:r>
            <a:endParaRPr sz="1300">
              <a:solidFill>
                <a:schemeClr val="dk1"/>
              </a:solidFill>
            </a:endParaRPr>
          </a:p>
          <a:p>
            <a:pPr marL="0" lvl="0" indent="0" algn="just" rtl="0">
              <a:spcBef>
                <a:spcPts val="1200"/>
              </a:spcBef>
              <a:spcAft>
                <a:spcPts val="0"/>
              </a:spcAft>
              <a:buNone/>
            </a:pPr>
            <a:endParaRPr sz="1300">
              <a:solidFill>
                <a:schemeClr val="dk1"/>
              </a:solidFill>
            </a:endParaRPr>
          </a:p>
        </p:txBody>
      </p:sp>
      <p:pic>
        <p:nvPicPr>
          <p:cNvPr id="286" name="Google Shape;286;p13"/>
          <p:cNvPicPr preferRelativeResize="0"/>
          <p:nvPr/>
        </p:nvPicPr>
        <p:blipFill rotWithShape="1">
          <a:blip r:embed="rId7">
            <a:alphaModFix/>
          </a:blip>
          <a:srcRect/>
          <a:stretch/>
        </p:blipFill>
        <p:spPr>
          <a:xfrm>
            <a:off x="303375" y="3718200"/>
            <a:ext cx="8364101" cy="995025"/>
          </a:xfrm>
          <a:prstGeom prst="rect">
            <a:avLst/>
          </a:prstGeom>
          <a:noFill/>
          <a:ln>
            <a:noFill/>
          </a:ln>
          <a:effectLst>
            <a:outerShdw blurRad="57150" dist="19050" dir="5400000" algn="bl" rotWithShape="0">
              <a:srgbClr val="000000">
                <a:alpha val="50199"/>
              </a:srgbClr>
            </a:outerShdw>
          </a:effectLst>
        </p:spPr>
      </p:pic>
      <p:pic>
        <p:nvPicPr>
          <p:cNvPr id="287" name="Google Shape;287;p13"/>
          <p:cNvPicPr preferRelativeResize="0"/>
          <p:nvPr/>
        </p:nvPicPr>
        <p:blipFill>
          <a:blip r:embed="rId8">
            <a:alphaModFix/>
          </a:blip>
          <a:stretch>
            <a:fillRect/>
          </a:stretch>
        </p:blipFill>
        <p:spPr>
          <a:xfrm>
            <a:off x="7150425" y="2637608"/>
            <a:ext cx="264075" cy="23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6"/>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Receiving </a:t>
            </a:r>
            <a:endParaRPr sz="3000"/>
          </a:p>
        </p:txBody>
      </p:sp>
      <p:sp>
        <p:nvSpPr>
          <p:cNvPr id="293" name="Google Shape;293;p16"/>
          <p:cNvSpPr txBox="1">
            <a:spLocks noGrp="1"/>
          </p:cNvSpPr>
          <p:nvPr>
            <p:ph type="body" idx="1"/>
          </p:nvPr>
        </p:nvSpPr>
        <p:spPr>
          <a:xfrm>
            <a:off x="329575" y="996475"/>
            <a:ext cx="6733800" cy="1250400"/>
          </a:xfrm>
          <a:prstGeom prst="rect">
            <a:avLst/>
          </a:prstGeom>
          <a:noFill/>
          <a:ln>
            <a:noFill/>
          </a:ln>
        </p:spPr>
        <p:txBody>
          <a:bodyPr spcFirstLastPara="1" wrap="square" lIns="34275" tIns="34275" rIns="68575" bIns="34275" anchor="t" anchorCtr="0">
            <a:noAutofit/>
          </a:bodyPr>
          <a:lstStyle/>
          <a:p>
            <a:pPr marL="457200" lvl="0" indent="-317500" algn="l" rtl="0">
              <a:spcBef>
                <a:spcPts val="800"/>
              </a:spcBef>
              <a:spcAft>
                <a:spcPts val="0"/>
              </a:spcAft>
              <a:buSzPts val="1400"/>
              <a:buChar char="•"/>
            </a:pPr>
            <a:r>
              <a:rPr lang="en"/>
              <a:t>Receiving is required for </a:t>
            </a:r>
            <a:r>
              <a:rPr lang="en" b="1"/>
              <a:t>Non-Catalog &amp; Punchout </a:t>
            </a:r>
            <a:r>
              <a:rPr lang="en"/>
              <a:t>orders</a:t>
            </a:r>
            <a:endParaRPr/>
          </a:p>
          <a:p>
            <a:pPr marL="457200" lvl="0" indent="-317500" algn="l" rtl="0">
              <a:spcBef>
                <a:spcPts val="0"/>
              </a:spcBef>
              <a:spcAft>
                <a:spcPts val="0"/>
              </a:spcAft>
              <a:buSzPts val="1400"/>
              <a:buChar char="•"/>
            </a:pPr>
            <a:r>
              <a:rPr lang="en"/>
              <a:t>Complete receiving only after goods or services are delivered or completed. </a:t>
            </a:r>
            <a:endParaRPr/>
          </a:p>
          <a:p>
            <a:pPr marL="457200" lvl="0" indent="-317500" algn="l" rtl="0">
              <a:spcBef>
                <a:spcPts val="0"/>
              </a:spcBef>
              <a:spcAft>
                <a:spcPts val="0"/>
              </a:spcAft>
              <a:buSzPts val="1400"/>
              <a:buChar char="•"/>
            </a:pPr>
            <a:r>
              <a:rPr lang="en"/>
              <a:t>To charge the closing year's budget, goods/services must be physically and electronically received by June 30.</a:t>
            </a:r>
            <a:endParaRPr/>
          </a:p>
          <a:p>
            <a:pPr marL="457200" lvl="0" indent="-317500" algn="l" rtl="0">
              <a:spcBef>
                <a:spcPts val="0"/>
              </a:spcBef>
              <a:spcAft>
                <a:spcPts val="0"/>
              </a:spcAft>
              <a:buSzPts val="1400"/>
              <a:buChar char="•"/>
            </a:pPr>
            <a:r>
              <a:rPr lang="en"/>
              <a:t>Open purchase orders not physically received by year-end will be charged to the new fiscal year's budget.</a:t>
            </a:r>
            <a:endParaRPr/>
          </a:p>
        </p:txBody>
      </p:sp>
      <p:sp>
        <p:nvSpPr>
          <p:cNvPr id="294" name="Google Shape;294;p16"/>
          <p:cNvSpPr txBox="1"/>
          <p:nvPr/>
        </p:nvSpPr>
        <p:spPr>
          <a:xfrm>
            <a:off x="7211850" y="597325"/>
            <a:ext cx="1606800" cy="1634700"/>
          </a:xfrm>
          <a:prstGeom prst="rect">
            <a:avLst/>
          </a:prstGeom>
          <a:solidFill>
            <a:schemeClr val="lt2"/>
          </a:solidFill>
          <a:ln>
            <a:noFill/>
          </a:ln>
          <a:effectLst>
            <a:outerShdw blurRad="57150" algn="bl" rotWithShape="0">
              <a:srgbClr val="000000">
                <a:alpha val="65882"/>
              </a:srgbClr>
            </a:outerShdw>
          </a:effectLst>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300"/>
              <a:buFont typeface="Arial"/>
              <a:buNone/>
            </a:pPr>
            <a:r>
              <a:rPr lang="en" sz="1300" b="0" i="0" u="none" strike="noStrike" cap="none">
                <a:solidFill>
                  <a:schemeClr val="dk1"/>
                </a:solidFill>
                <a:latin typeface="Arial"/>
                <a:ea typeface="Arial"/>
                <a:cs typeface="Arial"/>
                <a:sym typeface="Arial"/>
              </a:rPr>
              <a:t>How to create receipts in </a:t>
            </a:r>
            <a:r>
              <a:rPr lang="en" sz="1300">
                <a:solidFill>
                  <a:schemeClr val="dk1"/>
                </a:solidFill>
              </a:rPr>
              <a:t>ProConnect</a:t>
            </a:r>
            <a:r>
              <a:rPr lang="en" sz="13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None/>
            </a:pPr>
            <a:r>
              <a:rPr lang="en" sz="1300" u="sng">
                <a:solidFill>
                  <a:schemeClr val="hlink"/>
                </a:solidFill>
                <a:hlinkClick r:id="rId3"/>
              </a:rPr>
              <a:t>Receiving an Order or Service</a:t>
            </a:r>
            <a:endParaRPr sz="1300" b="0" i="0" u="none" strike="noStrike" cap="none">
              <a:solidFill>
                <a:schemeClr val="dk1"/>
              </a:solidFill>
              <a:latin typeface="Arial"/>
              <a:ea typeface="Arial"/>
              <a:cs typeface="Arial"/>
              <a:sym typeface="Arial"/>
            </a:endParaRPr>
          </a:p>
          <a:p>
            <a:pPr marL="457200" marR="0" lvl="0" indent="0" algn="just" rtl="0">
              <a:lnSpc>
                <a:spcPct val="115000"/>
              </a:lnSpc>
              <a:spcBef>
                <a:spcPts val="0"/>
              </a:spcBef>
              <a:spcAft>
                <a:spcPts val="0"/>
              </a:spcAft>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5" name="Google Shape;295;p16"/>
          <p:cNvSpPr txBox="1"/>
          <p:nvPr/>
        </p:nvSpPr>
        <p:spPr>
          <a:xfrm>
            <a:off x="510250" y="2325325"/>
            <a:ext cx="8339100" cy="1339200"/>
          </a:xfrm>
          <a:prstGeom prst="rect">
            <a:avLst/>
          </a:prstGeom>
          <a:solidFill>
            <a:schemeClr val="lt1"/>
          </a:solidFill>
          <a:ln>
            <a:noFill/>
          </a:ln>
          <a:effectLst>
            <a:outerShdw blurRad="57150" dist="19050" dir="5400000" algn="bl" rotWithShape="0">
              <a:srgbClr val="9E9E9E"/>
            </a:outerShdw>
          </a:effectLst>
        </p:spPr>
        <p:txBody>
          <a:bodyPr spcFirstLastPara="1" wrap="square" lIns="91425" tIns="91425" rIns="91425" bIns="91425" anchor="t" anchorCtr="0">
            <a:spAutoFit/>
          </a:bodyPr>
          <a:lstStyle/>
          <a:p>
            <a:pPr marL="0" lvl="0" indent="0" algn="l" rtl="0">
              <a:spcBef>
                <a:spcPts val="1200"/>
              </a:spcBef>
              <a:spcAft>
                <a:spcPts val="0"/>
              </a:spcAft>
              <a:buNone/>
            </a:pPr>
            <a:r>
              <a:rPr lang="en" sz="1300">
                <a:solidFill>
                  <a:schemeClr val="dk1"/>
                </a:solidFill>
              </a:rPr>
              <a:t>Ensure receiving is complete:</a:t>
            </a:r>
            <a:endParaRPr sz="1300">
              <a:solidFill>
                <a:schemeClr val="dk1"/>
              </a:solidFill>
            </a:endParaRPr>
          </a:p>
          <a:p>
            <a:pPr marL="457200" lvl="0" indent="-311150" algn="l" rtl="0">
              <a:spcBef>
                <a:spcPts val="1200"/>
              </a:spcBef>
              <a:spcAft>
                <a:spcPts val="0"/>
              </a:spcAft>
              <a:buClr>
                <a:schemeClr val="dk1"/>
              </a:buClr>
              <a:buSzPts val="1300"/>
              <a:buChar char="●"/>
            </a:pPr>
            <a:r>
              <a:rPr lang="en" sz="1300" b="1">
                <a:solidFill>
                  <a:schemeClr val="dk1"/>
                </a:solidFill>
              </a:rPr>
              <a:t>Go to Orders &gt; My Orders &gt; My Receipts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Use the Filter Tool to organize.</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Check the Matching tab. Payment requires the invoice to be in 'matched' status. If 'unmatched,' review for a potential change order.</a:t>
            </a:r>
            <a:endParaRPr sz="1300">
              <a:solidFill>
                <a:schemeClr val="dk1"/>
              </a:solidFill>
            </a:endParaRPr>
          </a:p>
        </p:txBody>
      </p:sp>
      <p:pic>
        <p:nvPicPr>
          <p:cNvPr id="296" name="Google Shape;296;p16"/>
          <p:cNvPicPr preferRelativeResize="0"/>
          <p:nvPr/>
        </p:nvPicPr>
        <p:blipFill>
          <a:blip r:embed="rId4">
            <a:alphaModFix/>
          </a:blip>
          <a:stretch>
            <a:fillRect/>
          </a:stretch>
        </p:blipFill>
        <p:spPr>
          <a:xfrm>
            <a:off x="4307270" y="2741000"/>
            <a:ext cx="264075" cy="230225"/>
          </a:xfrm>
          <a:prstGeom prst="rect">
            <a:avLst/>
          </a:prstGeom>
          <a:noFill/>
          <a:ln>
            <a:noFill/>
          </a:ln>
        </p:spPr>
      </p:pic>
      <p:pic>
        <p:nvPicPr>
          <p:cNvPr id="297" name="Google Shape;297;p16"/>
          <p:cNvPicPr preferRelativeResize="0"/>
          <p:nvPr/>
        </p:nvPicPr>
        <p:blipFill rotWithShape="1">
          <a:blip r:embed="rId5">
            <a:alphaModFix/>
          </a:blip>
          <a:srcRect r="2258" b="25766"/>
          <a:stretch/>
        </p:blipFill>
        <p:spPr>
          <a:xfrm>
            <a:off x="510275" y="3965450"/>
            <a:ext cx="8339050" cy="977900"/>
          </a:xfrm>
          <a:prstGeom prst="rect">
            <a:avLst/>
          </a:prstGeom>
          <a:noFill/>
          <a:ln>
            <a:noFill/>
          </a:ln>
          <a:effectLst>
            <a:outerShdw blurRad="57150" dist="19050" dir="5400000" algn="bl" rotWithShape="0">
              <a:srgbClr val="000000">
                <a:alpha val="50199"/>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Existing Purchase Orders: Closeouts</a:t>
            </a:r>
            <a:endParaRPr sz="3000"/>
          </a:p>
        </p:txBody>
      </p:sp>
      <p:sp>
        <p:nvSpPr>
          <p:cNvPr id="303" name="Google Shape;303;p19"/>
          <p:cNvSpPr txBox="1">
            <a:spLocks noGrp="1"/>
          </p:cNvSpPr>
          <p:nvPr>
            <p:ph type="body" idx="1"/>
          </p:nvPr>
        </p:nvSpPr>
        <p:spPr>
          <a:xfrm>
            <a:off x="590625" y="2222550"/>
            <a:ext cx="7864800" cy="1128600"/>
          </a:xfrm>
          <a:prstGeom prst="rect">
            <a:avLst/>
          </a:prstGeom>
          <a:solidFill>
            <a:schemeClr val="lt1"/>
          </a:solidFill>
          <a:ln>
            <a:noFill/>
          </a:ln>
          <a:effectLst>
            <a:outerShdw blurRad="57150" dist="19050" dir="5400000" algn="bl" rotWithShape="0">
              <a:srgbClr val="9E9E9E"/>
            </a:outerShdw>
          </a:effectLst>
        </p:spPr>
        <p:txBody>
          <a:bodyPr spcFirstLastPara="1" wrap="square" lIns="34275" tIns="34275" rIns="68575" bIns="34275" anchor="t" anchorCtr="0">
            <a:noAutofit/>
          </a:bodyPr>
          <a:lstStyle/>
          <a:p>
            <a:pPr marL="0" lvl="0" indent="0" algn="just" rtl="0">
              <a:lnSpc>
                <a:spcPct val="115000"/>
              </a:lnSpc>
              <a:spcBef>
                <a:spcPts val="1200"/>
              </a:spcBef>
              <a:spcAft>
                <a:spcPts val="0"/>
              </a:spcAft>
              <a:buNone/>
            </a:pPr>
            <a:r>
              <a:rPr lang="en"/>
              <a:t>How can I tell if my purchase order is closed?</a:t>
            </a:r>
            <a:endParaRPr sz="1300" b="1"/>
          </a:p>
          <a:p>
            <a:pPr marL="457200" lvl="0" indent="-304800" algn="just" rtl="0">
              <a:lnSpc>
                <a:spcPct val="115000"/>
              </a:lnSpc>
              <a:spcBef>
                <a:spcPts val="1200"/>
              </a:spcBef>
              <a:spcAft>
                <a:spcPts val="0"/>
              </a:spcAft>
              <a:buSzPts val="1200"/>
              <a:buFont typeface="Arial"/>
              <a:buChar char="•"/>
            </a:pPr>
            <a:r>
              <a:rPr lang="en" sz="1200"/>
              <a:t>Go to </a:t>
            </a:r>
            <a:r>
              <a:rPr lang="en" sz="1200" b="1"/>
              <a:t>Orders&gt;My Orders&gt;My Purchase Orders </a:t>
            </a:r>
            <a:endParaRPr sz="1200" i="1"/>
          </a:p>
          <a:p>
            <a:pPr marL="457200" lvl="0" indent="-304800" algn="just" rtl="0">
              <a:lnSpc>
                <a:spcPct val="115000"/>
              </a:lnSpc>
              <a:spcBef>
                <a:spcPts val="0"/>
              </a:spcBef>
              <a:spcAft>
                <a:spcPts val="0"/>
              </a:spcAft>
              <a:buSzPts val="1200"/>
              <a:buFont typeface="Arial"/>
              <a:buChar char="•"/>
            </a:pPr>
            <a:r>
              <a:rPr lang="en" sz="1200"/>
              <a:t>Use the Filter Tool to organize your view</a:t>
            </a:r>
            <a:endParaRPr sz="1200"/>
          </a:p>
          <a:p>
            <a:pPr marL="0" lvl="0" indent="0" algn="just" rtl="0">
              <a:lnSpc>
                <a:spcPct val="100000"/>
              </a:lnSpc>
              <a:spcBef>
                <a:spcPts val="1200"/>
              </a:spcBef>
              <a:spcAft>
                <a:spcPts val="0"/>
              </a:spcAft>
              <a:buSzPts val="1400"/>
              <a:buNone/>
            </a:pPr>
            <a:endParaRPr sz="1300"/>
          </a:p>
          <a:p>
            <a:pPr marL="0" lvl="0" indent="0" algn="just" rtl="0">
              <a:lnSpc>
                <a:spcPct val="100000"/>
              </a:lnSpc>
              <a:spcBef>
                <a:spcPts val="1100"/>
              </a:spcBef>
              <a:spcAft>
                <a:spcPts val="0"/>
              </a:spcAft>
              <a:buSzPts val="1400"/>
              <a:buNone/>
            </a:pPr>
            <a:endParaRPr sz="1300">
              <a:solidFill>
                <a:srgbClr val="FF0000"/>
              </a:solidFill>
            </a:endParaRPr>
          </a:p>
          <a:p>
            <a:pPr marL="457200" lvl="0" indent="0" algn="just" rtl="0">
              <a:lnSpc>
                <a:spcPct val="100000"/>
              </a:lnSpc>
              <a:spcBef>
                <a:spcPts val="1200"/>
              </a:spcBef>
              <a:spcAft>
                <a:spcPts val="0"/>
              </a:spcAft>
              <a:buNone/>
            </a:pPr>
            <a:endParaRPr sz="1300" b="1"/>
          </a:p>
          <a:p>
            <a:pPr marL="0" lvl="0" indent="0" algn="just" rtl="0">
              <a:lnSpc>
                <a:spcPct val="100000"/>
              </a:lnSpc>
              <a:spcBef>
                <a:spcPts val="1200"/>
              </a:spcBef>
              <a:spcAft>
                <a:spcPts val="0"/>
              </a:spcAft>
              <a:buSzPts val="1400"/>
              <a:buNone/>
            </a:pPr>
            <a:endParaRPr sz="1300">
              <a:highlight>
                <a:srgbClr val="FFFF00"/>
              </a:highlight>
            </a:endParaRPr>
          </a:p>
          <a:p>
            <a:pPr marL="0" lvl="0" indent="0" algn="just" rtl="0">
              <a:lnSpc>
                <a:spcPct val="115000"/>
              </a:lnSpc>
              <a:spcBef>
                <a:spcPts val="1200"/>
              </a:spcBef>
              <a:spcAft>
                <a:spcPts val="0"/>
              </a:spcAft>
              <a:buNone/>
            </a:pPr>
            <a:endParaRPr sz="1000"/>
          </a:p>
        </p:txBody>
      </p:sp>
      <p:pic>
        <p:nvPicPr>
          <p:cNvPr id="304" name="Google Shape;304;p19"/>
          <p:cNvPicPr preferRelativeResize="0"/>
          <p:nvPr/>
        </p:nvPicPr>
        <p:blipFill rotWithShape="1">
          <a:blip r:embed="rId3">
            <a:alphaModFix/>
          </a:blip>
          <a:srcRect b="36423"/>
          <a:stretch/>
        </p:blipFill>
        <p:spPr>
          <a:xfrm>
            <a:off x="590625" y="3467850"/>
            <a:ext cx="7864799" cy="1010400"/>
          </a:xfrm>
          <a:prstGeom prst="rect">
            <a:avLst/>
          </a:prstGeom>
          <a:noFill/>
          <a:ln>
            <a:noFill/>
          </a:ln>
          <a:effectLst>
            <a:outerShdw blurRad="57150" dist="19050" dir="5400000" algn="bl" rotWithShape="0">
              <a:srgbClr val="000000">
                <a:alpha val="50196"/>
              </a:srgbClr>
            </a:outerShdw>
          </a:effectLst>
        </p:spPr>
      </p:pic>
      <p:sp>
        <p:nvSpPr>
          <p:cNvPr id="305" name="Google Shape;305;p19"/>
          <p:cNvSpPr txBox="1"/>
          <p:nvPr/>
        </p:nvSpPr>
        <p:spPr>
          <a:xfrm>
            <a:off x="6831050" y="924925"/>
            <a:ext cx="1624500" cy="1047300"/>
          </a:xfrm>
          <a:prstGeom prst="rect">
            <a:avLst/>
          </a:prstGeom>
          <a:solidFill>
            <a:schemeClr val="lt2"/>
          </a:solidFill>
          <a:ln>
            <a:noFill/>
          </a:ln>
          <a:effectLst>
            <a:outerShdw dist="85725" dir="8040000" algn="bl" rotWithShape="0">
              <a:srgbClr val="000000">
                <a:alpha val="5882"/>
              </a:srgbClr>
            </a:outerShdw>
          </a:effectLst>
        </p:spPr>
        <p:txBody>
          <a:bodyPr spcFirstLastPara="1" wrap="square" lIns="91425" tIns="91425" rIns="91425" bIns="91425" anchor="t" anchorCtr="0">
            <a:noAutofit/>
          </a:bodyPr>
          <a:lstStyle/>
          <a:p>
            <a:pPr marL="0" marR="0" lvl="0" indent="0" algn="just" rtl="0">
              <a:lnSpc>
                <a:spcPct val="100000"/>
              </a:lnSpc>
              <a:spcBef>
                <a:spcPts val="1100"/>
              </a:spcBef>
              <a:spcAft>
                <a:spcPts val="0"/>
              </a:spcAft>
              <a:buClr>
                <a:srgbClr val="000000"/>
              </a:buClr>
              <a:buSzPts val="1000"/>
              <a:buFont typeface="Arial"/>
              <a:buNone/>
            </a:pPr>
            <a:r>
              <a:rPr lang="en" sz="1300">
                <a:solidFill>
                  <a:schemeClr val="dk1"/>
                </a:solidFill>
              </a:rPr>
              <a:t>How to close a po in ProConnect?</a:t>
            </a:r>
            <a:endParaRPr sz="1300">
              <a:solidFill>
                <a:schemeClr val="dk1"/>
              </a:solidFill>
            </a:endParaRPr>
          </a:p>
          <a:p>
            <a:pPr marL="0" marR="0" lvl="0" indent="0" algn="just" rtl="0">
              <a:lnSpc>
                <a:spcPct val="100000"/>
              </a:lnSpc>
              <a:spcBef>
                <a:spcPts val="1100"/>
              </a:spcBef>
              <a:spcAft>
                <a:spcPts val="0"/>
              </a:spcAft>
              <a:buClr>
                <a:srgbClr val="000000"/>
              </a:buClr>
              <a:buSzPts val="1000"/>
              <a:buFont typeface="Arial"/>
              <a:buNone/>
            </a:pPr>
            <a:r>
              <a:rPr lang="en" u="sng">
                <a:solidFill>
                  <a:schemeClr val="hlink"/>
                </a:solidFill>
                <a:hlinkClick r:id="rId4"/>
              </a:rPr>
              <a:t>Closeout</a:t>
            </a:r>
            <a:endParaRPr i="0" u="none" strike="noStrike" cap="none">
              <a:solidFill>
                <a:schemeClr val="dk1"/>
              </a:solidFill>
            </a:endParaRPr>
          </a:p>
        </p:txBody>
      </p:sp>
      <p:pic>
        <p:nvPicPr>
          <p:cNvPr id="306" name="Google Shape;306;p19"/>
          <p:cNvPicPr preferRelativeResize="0"/>
          <p:nvPr/>
        </p:nvPicPr>
        <p:blipFill>
          <a:blip r:embed="rId5">
            <a:alphaModFix/>
          </a:blip>
          <a:stretch>
            <a:fillRect/>
          </a:stretch>
        </p:blipFill>
        <p:spPr>
          <a:xfrm>
            <a:off x="4439963" y="2585925"/>
            <a:ext cx="264075" cy="230225"/>
          </a:xfrm>
          <a:prstGeom prst="rect">
            <a:avLst/>
          </a:prstGeom>
          <a:noFill/>
          <a:ln>
            <a:noFill/>
          </a:ln>
        </p:spPr>
      </p:pic>
      <p:sp>
        <p:nvSpPr>
          <p:cNvPr id="307" name="Google Shape;307;p19"/>
          <p:cNvSpPr/>
          <p:nvPr/>
        </p:nvSpPr>
        <p:spPr>
          <a:xfrm>
            <a:off x="6831050" y="2648050"/>
            <a:ext cx="206700" cy="783600"/>
          </a:xfrm>
          <a:prstGeom prst="downArrow">
            <a:avLst>
              <a:gd name="adj1" fmla="val 50000"/>
              <a:gd name="adj2" fmla="val 50000"/>
            </a:avLst>
          </a:prstGeom>
          <a:solidFill>
            <a:srgbClr val="5B13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8" name="Google Shape;308;p19"/>
          <p:cNvSpPr txBox="1"/>
          <p:nvPr/>
        </p:nvSpPr>
        <p:spPr>
          <a:xfrm>
            <a:off x="510250" y="967975"/>
            <a:ext cx="6032100" cy="1187700"/>
          </a:xfrm>
          <a:prstGeom prst="rect">
            <a:avLst/>
          </a:prstGeom>
          <a:noFill/>
          <a:ln>
            <a:noFill/>
          </a:ln>
        </p:spPr>
        <p:txBody>
          <a:bodyPr spcFirstLastPara="1" wrap="square" lIns="91425" tIns="91425" rIns="91425" bIns="91425" anchor="t" anchorCtr="0">
            <a:spAutoFit/>
          </a:bodyPr>
          <a:lstStyle/>
          <a:p>
            <a:pPr marL="0" lvl="0" indent="0" algn="just" rtl="0">
              <a:spcBef>
                <a:spcPts val="1100"/>
              </a:spcBef>
              <a:spcAft>
                <a:spcPts val="0"/>
              </a:spcAft>
              <a:buNone/>
            </a:pPr>
            <a:r>
              <a:rPr lang="en">
                <a:solidFill>
                  <a:schemeClr val="dk1"/>
                </a:solidFill>
              </a:rPr>
              <a:t>All invoices must  be paid prior to closing PO.</a:t>
            </a:r>
            <a:endParaRPr>
              <a:solidFill>
                <a:schemeClr val="dk1"/>
              </a:solidFill>
            </a:endParaRPr>
          </a:p>
          <a:p>
            <a:pPr marL="457200" lvl="0" indent="-298450" algn="just" rtl="0">
              <a:spcBef>
                <a:spcPts val="1100"/>
              </a:spcBef>
              <a:spcAft>
                <a:spcPts val="0"/>
              </a:spcAft>
              <a:buClr>
                <a:schemeClr val="dk1"/>
              </a:buClr>
              <a:buSzPts val="1100"/>
              <a:buChar char="●"/>
            </a:pPr>
            <a:r>
              <a:rPr lang="en">
                <a:solidFill>
                  <a:schemeClr val="dk1"/>
                </a:solidFill>
              </a:rPr>
              <a:t>If your PO has multiple line items, they cannot be closed individually. Due to limitations in system functionality, the entire PO will need to be closed.</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8"/>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Existing Purchase Orders: Change Orders</a:t>
            </a:r>
            <a:endParaRPr sz="3000"/>
          </a:p>
        </p:txBody>
      </p:sp>
      <p:sp>
        <p:nvSpPr>
          <p:cNvPr id="314" name="Google Shape;314;p18"/>
          <p:cNvSpPr txBox="1">
            <a:spLocks noGrp="1"/>
          </p:cNvSpPr>
          <p:nvPr>
            <p:ph type="body" idx="1"/>
          </p:nvPr>
        </p:nvSpPr>
        <p:spPr>
          <a:xfrm>
            <a:off x="337025" y="937375"/>
            <a:ext cx="6673200" cy="2951100"/>
          </a:xfrm>
          <a:prstGeom prst="rect">
            <a:avLst/>
          </a:prstGeom>
          <a:solidFill>
            <a:schemeClr val="lt1"/>
          </a:solidFill>
          <a:ln>
            <a:noFill/>
          </a:ln>
          <a:effectLst>
            <a:outerShdw blurRad="57150" dist="19050" dir="5400000" algn="bl" rotWithShape="0">
              <a:srgbClr val="9E9E9E"/>
            </a:outerShdw>
          </a:effectLst>
        </p:spPr>
        <p:txBody>
          <a:bodyPr spcFirstLastPara="1" wrap="square" lIns="34275" tIns="34275" rIns="68575" bIns="34275" anchor="t" anchorCtr="0">
            <a:noAutofit/>
          </a:bodyPr>
          <a:lstStyle/>
          <a:p>
            <a:pPr marL="0" lvl="0" indent="0" algn="just" rtl="0">
              <a:lnSpc>
                <a:spcPct val="115000"/>
              </a:lnSpc>
              <a:spcBef>
                <a:spcPts val="1200"/>
              </a:spcBef>
              <a:spcAft>
                <a:spcPts val="0"/>
              </a:spcAft>
              <a:buNone/>
            </a:pPr>
            <a:r>
              <a:rPr lang="en"/>
              <a:t>Change order requests to existing purchase orders will be treated like new requisitions and follow the same cutoff schedule.</a:t>
            </a:r>
            <a:endParaRPr/>
          </a:p>
          <a:p>
            <a:pPr marL="0" lvl="0" indent="0" algn="just" rtl="0">
              <a:lnSpc>
                <a:spcPct val="115000"/>
              </a:lnSpc>
              <a:spcBef>
                <a:spcPts val="1200"/>
              </a:spcBef>
              <a:spcAft>
                <a:spcPts val="0"/>
              </a:spcAft>
              <a:buSzPts val="1400"/>
              <a:buNone/>
            </a:pPr>
            <a:r>
              <a:rPr lang="en" b="1"/>
              <a:t>Note: </a:t>
            </a:r>
            <a:r>
              <a:rPr lang="en"/>
              <a:t>If the invoice amount is more than 10% of PO amount </a:t>
            </a:r>
            <a:r>
              <a:rPr lang="en" i="1"/>
              <a:t>or </a:t>
            </a:r>
            <a:r>
              <a:rPr lang="en"/>
              <a:t>greater than $100 a change order is required. In ProConnect, an individual line item cannot exceed 20%. If shipping is not present on the PO, but included on the invoice, AP can add any amount up to $100. Otherwise, you will need a change order. </a:t>
            </a:r>
            <a:endParaRPr>
              <a:highlight>
                <a:srgbClr val="FFFF00"/>
              </a:highlight>
            </a:endParaRPr>
          </a:p>
          <a:p>
            <a:pPr marL="0" lvl="0" indent="0" algn="just" rtl="0">
              <a:lnSpc>
                <a:spcPct val="115000"/>
              </a:lnSpc>
              <a:spcBef>
                <a:spcPts val="1200"/>
              </a:spcBef>
              <a:spcAft>
                <a:spcPts val="0"/>
              </a:spcAft>
              <a:buSzPts val="1400"/>
              <a:buNone/>
            </a:pPr>
            <a:endParaRPr/>
          </a:p>
          <a:p>
            <a:pPr marL="0" lvl="0" indent="0" algn="just" rtl="0">
              <a:lnSpc>
                <a:spcPct val="115000"/>
              </a:lnSpc>
              <a:spcBef>
                <a:spcPts val="1100"/>
              </a:spcBef>
              <a:spcAft>
                <a:spcPts val="0"/>
              </a:spcAft>
              <a:buSzPts val="1400"/>
              <a:buNone/>
            </a:pPr>
            <a:r>
              <a:rPr lang="en" i="1"/>
              <a:t>If you have any PO specific questions, please reach out to the buyer listed on your PO.</a:t>
            </a:r>
            <a:endParaRPr i="1"/>
          </a:p>
          <a:p>
            <a:pPr marL="0" lvl="0" indent="0" algn="just" rtl="0">
              <a:lnSpc>
                <a:spcPct val="115000"/>
              </a:lnSpc>
              <a:spcBef>
                <a:spcPts val="1100"/>
              </a:spcBef>
              <a:spcAft>
                <a:spcPts val="0"/>
              </a:spcAft>
              <a:buSzPts val="1400"/>
              <a:buNone/>
            </a:pPr>
            <a:endParaRPr sz="1200"/>
          </a:p>
          <a:p>
            <a:pPr marL="0" lvl="0" indent="0" algn="l" rtl="0">
              <a:lnSpc>
                <a:spcPct val="115000"/>
              </a:lnSpc>
              <a:spcBef>
                <a:spcPts val="1100"/>
              </a:spcBef>
              <a:spcAft>
                <a:spcPts val="0"/>
              </a:spcAft>
              <a:buSzPts val="1400"/>
              <a:buNone/>
            </a:pPr>
            <a:endParaRPr sz="1200"/>
          </a:p>
        </p:txBody>
      </p:sp>
      <p:sp>
        <p:nvSpPr>
          <p:cNvPr id="315" name="Google Shape;315;p18"/>
          <p:cNvSpPr txBox="1"/>
          <p:nvPr/>
        </p:nvSpPr>
        <p:spPr>
          <a:xfrm>
            <a:off x="7197675" y="974450"/>
            <a:ext cx="1598400" cy="1685100"/>
          </a:xfrm>
          <a:prstGeom prst="rect">
            <a:avLst/>
          </a:prstGeom>
          <a:solidFill>
            <a:schemeClr val="lt2"/>
          </a:solidFill>
          <a:ln>
            <a:noFill/>
          </a:ln>
          <a:effectLst>
            <a:outerShdw dist="85725" dir="8040000" algn="bl" rotWithShape="0">
              <a:srgbClr val="000000">
                <a:alpha val="5880"/>
              </a:srgbClr>
            </a:outerShdw>
          </a:effectLst>
        </p:spPr>
        <p:txBody>
          <a:bodyPr spcFirstLastPara="1" wrap="square" lIns="91425" tIns="91425" rIns="91425" bIns="91425" anchor="t" anchorCtr="0">
            <a:noAutofit/>
          </a:bodyPr>
          <a:lstStyle/>
          <a:p>
            <a:pPr marL="0" marR="0" lvl="0" indent="0" algn="l" rtl="0">
              <a:lnSpc>
                <a:spcPct val="100000"/>
              </a:lnSpc>
              <a:spcBef>
                <a:spcPts val="1100"/>
              </a:spcBef>
              <a:spcAft>
                <a:spcPts val="0"/>
              </a:spcAft>
              <a:buClr>
                <a:srgbClr val="000000"/>
              </a:buClr>
              <a:buSzPts val="1000"/>
              <a:buFont typeface="Arial"/>
              <a:buNone/>
            </a:pPr>
            <a:r>
              <a:rPr lang="en">
                <a:solidFill>
                  <a:schemeClr val="dk1"/>
                </a:solidFill>
              </a:rPr>
              <a:t>How to create a change order in ProConnect?</a:t>
            </a:r>
            <a:endParaRPr>
              <a:solidFill>
                <a:schemeClr val="dk1"/>
              </a:solidFill>
            </a:endParaRPr>
          </a:p>
          <a:p>
            <a:pPr marL="0" marR="0" lvl="0" indent="0" algn="l" rtl="0">
              <a:lnSpc>
                <a:spcPct val="100000"/>
              </a:lnSpc>
              <a:spcBef>
                <a:spcPts val="1100"/>
              </a:spcBef>
              <a:spcAft>
                <a:spcPts val="0"/>
              </a:spcAft>
              <a:buClr>
                <a:srgbClr val="000000"/>
              </a:buClr>
              <a:buSzPts val="1000"/>
              <a:buFont typeface="Arial"/>
              <a:buNone/>
            </a:pPr>
            <a:r>
              <a:rPr lang="en" u="sng">
                <a:solidFill>
                  <a:schemeClr val="hlink"/>
                </a:solidFill>
                <a:hlinkClick r:id="rId3"/>
              </a:rPr>
              <a:t>Change Orders</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1"/>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Purchasing Cards</a:t>
            </a:r>
            <a:endParaRPr sz="3000"/>
          </a:p>
        </p:txBody>
      </p:sp>
      <p:sp>
        <p:nvSpPr>
          <p:cNvPr id="321" name="Google Shape;321;p21"/>
          <p:cNvSpPr txBox="1"/>
          <p:nvPr/>
        </p:nvSpPr>
        <p:spPr>
          <a:xfrm>
            <a:off x="306525" y="1076550"/>
            <a:ext cx="8649900" cy="3848100"/>
          </a:xfrm>
          <a:prstGeom prst="rect">
            <a:avLst/>
          </a:prstGeom>
          <a:noFill/>
          <a:ln>
            <a:noFill/>
          </a:ln>
        </p:spPr>
        <p:txBody>
          <a:bodyPr spcFirstLastPara="1" wrap="square" lIns="91425" tIns="91425" rIns="91425" bIns="91425" anchor="t" anchorCtr="0">
            <a:spAutoFit/>
          </a:bodyPr>
          <a:lstStyle/>
          <a:p>
            <a:pPr marL="457200" marR="0" lvl="0" indent="0" algn="just" rtl="0">
              <a:lnSpc>
                <a:spcPct val="115000"/>
              </a:lnSpc>
              <a:spcBef>
                <a:spcPts val="1200"/>
              </a:spcBef>
              <a:spcAft>
                <a:spcPts val="0"/>
              </a:spcAft>
              <a:buNone/>
            </a:pPr>
            <a:r>
              <a:rPr lang="en" sz="1000" b="0" i="0" u="none" strike="noStrike" cap="none">
                <a:solidFill>
                  <a:schemeClr val="dk1"/>
                </a:solidFill>
                <a:latin typeface="Arial"/>
                <a:ea typeface="Arial"/>
                <a:cs typeface="Arial"/>
                <a:sym typeface="Arial"/>
              </a:rPr>
              <a:t>The cutoff date for FY2</a:t>
            </a:r>
            <a:r>
              <a:rPr lang="en" sz="1000">
                <a:solidFill>
                  <a:schemeClr val="dk1"/>
                </a:solidFill>
              </a:rPr>
              <a:t>6 </a:t>
            </a:r>
            <a:r>
              <a:rPr lang="en" sz="1000" b="0" i="0" u="none" strike="noStrike" cap="none">
                <a:solidFill>
                  <a:schemeClr val="dk1"/>
                </a:solidFill>
                <a:latin typeface="Arial"/>
                <a:ea typeface="Arial"/>
                <a:cs typeface="Arial"/>
                <a:sym typeface="Arial"/>
              </a:rPr>
              <a:t>purchases is June 30th. Purchases for FY2</a:t>
            </a:r>
            <a:r>
              <a:rPr lang="en" sz="1000">
                <a:solidFill>
                  <a:schemeClr val="dk1"/>
                </a:solidFill>
              </a:rPr>
              <a:t>7</a:t>
            </a:r>
            <a:r>
              <a:rPr lang="en" sz="1000" b="0" i="0" u="none" strike="noStrike" cap="none">
                <a:solidFill>
                  <a:schemeClr val="dk1"/>
                </a:solidFill>
                <a:latin typeface="Arial"/>
                <a:ea typeface="Arial"/>
                <a:cs typeface="Arial"/>
                <a:sym typeface="Arial"/>
              </a:rPr>
              <a:t> should not be made until July 1st.</a:t>
            </a:r>
            <a:endParaRPr sz="1000" b="0" i="0" u="none" strike="noStrike" cap="none">
              <a:solidFill>
                <a:schemeClr val="dk1"/>
              </a:solidFill>
              <a:latin typeface="Arial"/>
              <a:ea typeface="Arial"/>
              <a:cs typeface="Arial"/>
              <a:sym typeface="Arial"/>
            </a:endParaRPr>
          </a:p>
          <a:p>
            <a:pPr marL="457200" marR="0" lvl="0" indent="0" algn="just" rtl="0">
              <a:lnSpc>
                <a:spcPct val="115000"/>
              </a:lnSpc>
              <a:spcBef>
                <a:spcPts val="0"/>
              </a:spcBef>
              <a:spcAft>
                <a:spcPts val="0"/>
              </a:spcAft>
              <a:buNone/>
            </a:pPr>
            <a:r>
              <a:rPr lang="en" sz="1000" b="0" i="0" u="none" strike="noStrike" cap="none">
                <a:solidFill>
                  <a:schemeClr val="dk1"/>
                </a:solidFill>
                <a:latin typeface="Arial"/>
                <a:ea typeface="Arial"/>
                <a:cs typeface="Arial"/>
                <a:sym typeface="Arial"/>
              </a:rPr>
              <a:t>When applicable, Entertainment Forms, Gourmet Dining Waivers, IRT approvals, </a:t>
            </a:r>
            <a:r>
              <a:rPr lang="en" sz="1000">
                <a:solidFill>
                  <a:schemeClr val="dk1"/>
                </a:solidFill>
              </a:rPr>
              <a:t>f</a:t>
            </a:r>
            <a:r>
              <a:rPr lang="en" sz="1000" b="0" i="0" u="none" strike="noStrike" cap="none">
                <a:solidFill>
                  <a:schemeClr val="dk1"/>
                </a:solidFill>
                <a:latin typeface="Arial"/>
                <a:ea typeface="Arial"/>
                <a:cs typeface="Arial"/>
                <a:sym typeface="Arial"/>
              </a:rPr>
              <a:t>urniture approvals, etc., must be submitted to the Accountholder’s designated P-Card representative along with any override requests.</a:t>
            </a: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None/>
            </a:pPr>
            <a:endParaRPr sz="1000">
              <a:solidFill>
                <a:schemeClr val="dk1"/>
              </a:solidFill>
            </a:endParaRPr>
          </a:p>
          <a:p>
            <a:pPr marL="0" marR="0" lvl="0" indent="0" algn="just" rtl="0">
              <a:lnSpc>
                <a:spcPct val="115000"/>
              </a:lnSpc>
              <a:spcBef>
                <a:spcPts val="1200"/>
              </a:spcBef>
              <a:spcAft>
                <a:spcPts val="0"/>
              </a:spcAft>
              <a:buClr>
                <a:srgbClr val="000000"/>
              </a:buClr>
              <a:buSzPts val="1000"/>
              <a:buFont typeface="Arial"/>
              <a:buNone/>
            </a:pPr>
            <a:endParaRPr sz="1000">
              <a:solidFill>
                <a:schemeClr val="dk1"/>
              </a:solidFill>
            </a:endParaRPr>
          </a:p>
          <a:p>
            <a:pPr marL="0" marR="0" lvl="0" indent="0" algn="just" rtl="0">
              <a:lnSpc>
                <a:spcPct val="115000"/>
              </a:lnSpc>
              <a:spcBef>
                <a:spcPts val="1200"/>
              </a:spcBef>
              <a:spcAft>
                <a:spcPts val="0"/>
              </a:spcAft>
              <a:buClr>
                <a:srgbClr val="000000"/>
              </a:buClr>
              <a:buSzPts val="1000"/>
              <a:buFont typeface="Arial"/>
              <a:buNone/>
            </a:pPr>
            <a:endParaRPr sz="1000">
              <a:solidFill>
                <a:schemeClr val="dk1"/>
              </a:solidFill>
            </a:endParaRPr>
          </a:p>
          <a:p>
            <a:pPr marL="0" marR="0" lvl="0" indent="0" algn="just" rtl="0">
              <a:lnSpc>
                <a:spcPct val="115000"/>
              </a:lnSpc>
              <a:spcBef>
                <a:spcPts val="1200"/>
              </a:spcBef>
              <a:spcAft>
                <a:spcPts val="0"/>
              </a:spcAft>
              <a:buClr>
                <a:srgbClr val="000000"/>
              </a:buClr>
              <a:buSzPts val="1000"/>
              <a:buFont typeface="Arial"/>
              <a:buNone/>
            </a:pPr>
            <a:endParaRPr sz="1000">
              <a:solidFill>
                <a:schemeClr val="dk1"/>
              </a:solidFill>
            </a:endParaRPr>
          </a:p>
          <a:p>
            <a:pPr marL="0" marR="0" lvl="0" indent="0" algn="just" rtl="0">
              <a:lnSpc>
                <a:spcPct val="115000"/>
              </a:lnSpc>
              <a:spcBef>
                <a:spcPts val="1200"/>
              </a:spcBef>
              <a:spcAft>
                <a:spcPts val="0"/>
              </a:spcAft>
              <a:buClr>
                <a:srgbClr val="000000"/>
              </a:buClr>
              <a:buSzPts val="1000"/>
              <a:buFont typeface="Arial"/>
              <a:buNone/>
            </a:pPr>
            <a:endParaRPr sz="1000">
              <a:solidFill>
                <a:schemeClr val="dk1"/>
              </a:solidFill>
            </a:endParaRPr>
          </a:p>
          <a:p>
            <a:pPr marL="0" marR="0" lvl="0" indent="0" algn="just" rtl="0">
              <a:lnSpc>
                <a:spcPct val="115000"/>
              </a:lnSpc>
              <a:spcBef>
                <a:spcPts val="1200"/>
              </a:spcBef>
              <a:spcAft>
                <a:spcPts val="0"/>
              </a:spcAft>
              <a:buClr>
                <a:srgbClr val="000000"/>
              </a:buClr>
              <a:buSzPts val="1000"/>
              <a:buFont typeface="Arial"/>
              <a:buNone/>
            </a:pPr>
            <a:endParaRPr sz="1000">
              <a:solidFill>
                <a:schemeClr val="dk1"/>
              </a:solidFill>
            </a:endParaRPr>
          </a:p>
          <a:p>
            <a:pPr marL="0" marR="0" lvl="0" indent="0" algn="just" rtl="0">
              <a:lnSpc>
                <a:spcPct val="115000"/>
              </a:lnSpc>
              <a:spcBef>
                <a:spcPts val="1200"/>
              </a:spcBef>
              <a:spcAft>
                <a:spcPts val="0"/>
              </a:spcAft>
              <a:buClr>
                <a:srgbClr val="000000"/>
              </a:buClr>
              <a:buSzPts val="1000"/>
              <a:buFont typeface="Arial"/>
              <a:buNone/>
            </a:pPr>
            <a:endParaRPr sz="1000">
              <a:solidFill>
                <a:schemeClr val="dk1"/>
              </a:solidFill>
            </a:endParaRPr>
          </a:p>
          <a:p>
            <a:pPr marL="0" marR="0" lvl="0" indent="0" algn="just" rtl="0">
              <a:lnSpc>
                <a:spcPct val="115000"/>
              </a:lnSpc>
              <a:spcBef>
                <a:spcPts val="1200"/>
              </a:spcBef>
              <a:spcAft>
                <a:spcPts val="0"/>
              </a:spcAft>
              <a:buClr>
                <a:srgbClr val="000000"/>
              </a:buClr>
              <a:buSzPts val="1000"/>
              <a:buFont typeface="Arial"/>
              <a:buNone/>
            </a:pPr>
            <a:endParaRPr sz="1000">
              <a:solidFill>
                <a:schemeClr val="dk1"/>
              </a:solidFill>
            </a:endParaRPr>
          </a:p>
          <a:p>
            <a:pPr marL="0" marR="0" lvl="0" indent="0" algn="just" rtl="0">
              <a:lnSpc>
                <a:spcPct val="115000"/>
              </a:lnSpc>
              <a:spcBef>
                <a:spcPts val="1200"/>
              </a:spcBef>
              <a:spcAft>
                <a:spcPts val="0"/>
              </a:spcAft>
              <a:buClr>
                <a:srgbClr val="000000"/>
              </a:buClr>
              <a:buSzPts val="1000"/>
              <a:buFont typeface="Arial"/>
              <a:buNone/>
            </a:pPr>
            <a:endParaRPr sz="1000">
              <a:solidFill>
                <a:schemeClr val="dk1"/>
              </a:solidFill>
            </a:endParaRPr>
          </a:p>
          <a:p>
            <a:pPr marL="0" marR="0" lvl="0" indent="0" algn="just" rtl="0">
              <a:lnSpc>
                <a:spcPct val="115000"/>
              </a:lnSpc>
              <a:spcBef>
                <a:spcPts val="1200"/>
              </a:spcBef>
              <a:spcAft>
                <a:spcPts val="1200"/>
              </a:spcAft>
              <a:buClr>
                <a:srgbClr val="000000"/>
              </a:buClr>
              <a:buSzPts val="1000"/>
              <a:buFont typeface="Arial"/>
              <a:buNone/>
            </a:pPr>
            <a:r>
              <a:rPr lang="en" sz="1000" b="0" i="0" u="none" strike="noStrike" cap="none">
                <a:solidFill>
                  <a:schemeClr val="dk1"/>
                </a:solidFill>
                <a:latin typeface="Arial"/>
                <a:ea typeface="Arial"/>
                <a:cs typeface="Arial"/>
                <a:sym typeface="Arial"/>
              </a:rPr>
              <a:t>All June P-Card  transactions must be allocated in the BoA Works system by 4 p.m. on July 10th. </a:t>
            </a:r>
            <a:endParaRPr sz="1000" b="0" i="0" u="none" strike="noStrike" cap="none">
              <a:solidFill>
                <a:srgbClr val="FF0000"/>
              </a:solidFill>
              <a:latin typeface="Arial"/>
              <a:ea typeface="Arial"/>
              <a:cs typeface="Arial"/>
              <a:sym typeface="Arial"/>
            </a:endParaRPr>
          </a:p>
        </p:txBody>
      </p:sp>
      <p:pic>
        <p:nvPicPr>
          <p:cNvPr id="322" name="Google Shape;322;p21"/>
          <p:cNvPicPr preferRelativeResize="0"/>
          <p:nvPr/>
        </p:nvPicPr>
        <p:blipFill rotWithShape="1">
          <a:blip r:embed="rId3">
            <a:alphaModFix/>
          </a:blip>
          <a:srcRect l="783" b="5186"/>
          <a:stretch/>
        </p:blipFill>
        <p:spPr>
          <a:xfrm>
            <a:off x="592525" y="3934675"/>
            <a:ext cx="8363899" cy="706552"/>
          </a:xfrm>
          <a:prstGeom prst="rect">
            <a:avLst/>
          </a:prstGeom>
          <a:noFill/>
          <a:ln>
            <a:noFill/>
          </a:ln>
        </p:spPr>
      </p:pic>
      <p:graphicFrame>
        <p:nvGraphicFramePr>
          <p:cNvPr id="323" name="Google Shape;323;p21"/>
          <p:cNvGraphicFramePr/>
          <p:nvPr/>
        </p:nvGraphicFramePr>
        <p:xfrm>
          <a:off x="592525" y="1805200"/>
          <a:ext cx="3000000" cy="3000000"/>
        </p:xfrm>
        <a:graphic>
          <a:graphicData uri="http://schemas.openxmlformats.org/drawingml/2006/table">
            <a:tbl>
              <a:tblPr>
                <a:noFill/>
                <a:tableStyleId>{E892D8F0-E62B-4ECB-B404-464EF844DEF1}</a:tableStyleId>
              </a:tblPr>
              <a:tblGrid>
                <a:gridCol w="8077900">
                  <a:extLst>
                    <a:ext uri="{9D8B030D-6E8A-4147-A177-3AD203B41FA5}">
                      <a16:colId xmlns:a16="http://schemas.microsoft.com/office/drawing/2014/main" val="20000"/>
                    </a:ext>
                  </a:extLst>
                </a:gridCol>
              </a:tblGrid>
              <a:tr h="294025">
                <a:tc>
                  <a:txBody>
                    <a:bodyPr/>
                    <a:lstStyle/>
                    <a:p>
                      <a:pPr marL="0" lvl="0" indent="0" algn="ctr" rtl="0">
                        <a:lnSpc>
                          <a:spcPct val="115000"/>
                        </a:lnSpc>
                        <a:spcBef>
                          <a:spcPts val="1200"/>
                        </a:spcBef>
                        <a:spcAft>
                          <a:spcPts val="0"/>
                        </a:spcAft>
                        <a:buClr>
                          <a:srgbClr val="000000"/>
                        </a:buClr>
                        <a:buSzPts val="1000"/>
                        <a:buFont typeface="Arial"/>
                        <a:buNone/>
                      </a:pPr>
                      <a:r>
                        <a:rPr lang="en" sz="1000" b="1">
                          <a:solidFill>
                            <a:schemeClr val="dk2"/>
                          </a:solidFill>
                        </a:rPr>
                        <a:t>Finalizing Transactions</a:t>
                      </a:r>
                      <a:endParaRPr>
                        <a:solidFill>
                          <a:schemeClr val="dk2"/>
                        </a:solidFill>
                      </a:endParaRPr>
                    </a:p>
                  </a:txBody>
                  <a:tcPr marL="91425" marR="91425" marT="91425" marB="91425">
                    <a:solidFill>
                      <a:schemeClr val="lt2"/>
                    </a:solidFill>
                  </a:tcPr>
                </a:tc>
                <a:extLst>
                  <a:ext uri="{0D108BD9-81ED-4DB2-BD59-A6C34878D82A}">
                    <a16:rowId xmlns:a16="http://schemas.microsoft.com/office/drawing/2014/main" val="10000"/>
                  </a:ext>
                </a:extLst>
              </a:tr>
              <a:tr h="1690725">
                <a:tc>
                  <a:txBody>
                    <a:bodyPr/>
                    <a:lstStyle/>
                    <a:p>
                      <a:pPr marL="0" lvl="0" indent="0" algn="just" rtl="0">
                        <a:lnSpc>
                          <a:spcPct val="115000"/>
                        </a:lnSpc>
                        <a:spcBef>
                          <a:spcPts val="1200"/>
                        </a:spcBef>
                        <a:spcAft>
                          <a:spcPts val="0"/>
                        </a:spcAft>
                        <a:buClr>
                          <a:srgbClr val="000000"/>
                        </a:buClr>
                        <a:buSzPts val="1000"/>
                        <a:buFont typeface="Arial"/>
                        <a:buNone/>
                      </a:pPr>
                      <a:r>
                        <a:rPr lang="en" sz="1000">
                          <a:solidFill>
                            <a:schemeClr val="dk1"/>
                          </a:solidFill>
                        </a:rPr>
                        <a:t>Transactions typically post to the account two business days after the purchase was made. During the month of June, you should routinely check your accounts in the Works system for any open transactions. </a:t>
                      </a:r>
                      <a:endParaRPr sz="1000">
                        <a:solidFill>
                          <a:schemeClr val="dk1"/>
                        </a:solidFill>
                      </a:endParaRPr>
                    </a:p>
                    <a:p>
                      <a:pPr marL="0" lvl="0" indent="0" algn="just" rtl="0">
                        <a:lnSpc>
                          <a:spcPct val="115000"/>
                        </a:lnSpc>
                        <a:spcBef>
                          <a:spcPts val="1200"/>
                        </a:spcBef>
                        <a:spcAft>
                          <a:spcPts val="0"/>
                        </a:spcAft>
                        <a:buClr>
                          <a:srgbClr val="000000"/>
                        </a:buClr>
                        <a:buSzPts val="1000"/>
                        <a:buFont typeface="Arial"/>
                        <a:buNone/>
                      </a:pPr>
                      <a:r>
                        <a:rPr lang="en" sz="1000">
                          <a:solidFill>
                            <a:schemeClr val="dk1"/>
                          </a:solidFill>
                        </a:rPr>
                        <a:t>Transactions are not considered finalized until receipts have been uploaded, allocations have been completed, and transactions have been signed off. </a:t>
                      </a:r>
                      <a:endParaRPr sz="1000">
                        <a:solidFill>
                          <a:schemeClr val="dk1"/>
                        </a:solidFill>
                      </a:endParaRPr>
                    </a:p>
                    <a:p>
                      <a:pPr marL="457200" lvl="0" indent="0" algn="just" rtl="0">
                        <a:lnSpc>
                          <a:spcPct val="115000"/>
                        </a:lnSpc>
                        <a:spcBef>
                          <a:spcPts val="1200"/>
                        </a:spcBef>
                        <a:spcAft>
                          <a:spcPts val="0"/>
                        </a:spcAft>
                        <a:buNone/>
                      </a:pPr>
                      <a:r>
                        <a:rPr lang="en" sz="1000" b="1">
                          <a:solidFill>
                            <a:schemeClr val="dk1"/>
                          </a:solidFill>
                        </a:rPr>
                        <a:t>Yes </a:t>
                      </a:r>
                      <a:r>
                        <a:rPr lang="en" sz="1000">
                          <a:solidFill>
                            <a:schemeClr val="dk1"/>
                          </a:solidFill>
                        </a:rPr>
                        <a:t>in the Uploaded Receipt column indicating you have successfully uploaded a receipt.</a:t>
                      </a:r>
                      <a:endParaRPr sz="1000">
                        <a:solidFill>
                          <a:schemeClr val="dk1"/>
                        </a:solidFill>
                      </a:endParaRPr>
                    </a:p>
                    <a:p>
                      <a:pPr marL="457200" lvl="0" indent="0" algn="just" rtl="0">
                        <a:lnSpc>
                          <a:spcPct val="115000"/>
                        </a:lnSpc>
                        <a:spcBef>
                          <a:spcPts val="0"/>
                        </a:spcBef>
                        <a:spcAft>
                          <a:spcPts val="0"/>
                        </a:spcAft>
                        <a:buNone/>
                      </a:pPr>
                      <a:r>
                        <a:rPr lang="en" sz="1000">
                          <a:solidFill>
                            <a:schemeClr val="dk1"/>
                          </a:solidFill>
                        </a:rPr>
                        <a:t>Three green check marks in the Comp/Val/Auth column indicates you have successfully allocated the transactions.</a:t>
                      </a:r>
                      <a:endParaRPr sz="1000">
                        <a:solidFill>
                          <a:schemeClr val="dk1"/>
                        </a:solidFill>
                      </a:endParaRPr>
                    </a:p>
                    <a:p>
                      <a:pPr marL="457200" lvl="0" indent="0" algn="just" rtl="0">
                        <a:lnSpc>
                          <a:spcPct val="115000"/>
                        </a:lnSpc>
                        <a:spcBef>
                          <a:spcPts val="0"/>
                        </a:spcBef>
                        <a:spcAft>
                          <a:spcPts val="0"/>
                        </a:spcAft>
                        <a:buNone/>
                      </a:pPr>
                      <a:r>
                        <a:rPr lang="en" sz="1000" b="1">
                          <a:solidFill>
                            <a:schemeClr val="dk1"/>
                          </a:solidFill>
                        </a:rPr>
                        <a:t>AH </a:t>
                      </a:r>
                      <a:r>
                        <a:rPr lang="en" sz="1000">
                          <a:solidFill>
                            <a:schemeClr val="dk1"/>
                          </a:solidFill>
                        </a:rPr>
                        <a:t>in the Sign Off column indicates you have successfully signed off.</a:t>
                      </a:r>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pic>
        <p:nvPicPr>
          <p:cNvPr id="324" name="Google Shape;324;p21"/>
          <p:cNvPicPr preferRelativeResize="0"/>
          <p:nvPr/>
        </p:nvPicPr>
        <p:blipFill>
          <a:blip r:embed="rId4">
            <a:alphaModFix/>
          </a:blip>
          <a:stretch>
            <a:fillRect/>
          </a:stretch>
        </p:blipFill>
        <p:spPr>
          <a:xfrm>
            <a:off x="664525" y="3214000"/>
            <a:ext cx="383075" cy="518750"/>
          </a:xfrm>
          <a:prstGeom prst="rect">
            <a:avLst/>
          </a:prstGeom>
          <a:noFill/>
          <a:ln>
            <a:noFill/>
          </a:ln>
        </p:spPr>
      </p:pic>
      <p:pic>
        <p:nvPicPr>
          <p:cNvPr id="325" name="Google Shape;325;p21"/>
          <p:cNvPicPr preferRelativeResize="0"/>
          <p:nvPr/>
        </p:nvPicPr>
        <p:blipFill>
          <a:blip r:embed="rId5">
            <a:alphaModFix/>
          </a:blip>
          <a:stretch>
            <a:fillRect/>
          </a:stretch>
        </p:blipFill>
        <p:spPr>
          <a:xfrm>
            <a:off x="446051" y="1083827"/>
            <a:ext cx="383075" cy="61874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2"/>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Arial"/>
              <a:buNone/>
            </a:pPr>
            <a:r>
              <a:rPr lang="en" sz="3000"/>
              <a:t>Contact Information </a:t>
            </a:r>
            <a:endParaRPr/>
          </a:p>
        </p:txBody>
      </p:sp>
      <p:sp>
        <p:nvSpPr>
          <p:cNvPr id="331" name="Google Shape;331;p22"/>
          <p:cNvSpPr txBox="1">
            <a:spLocks noGrp="1"/>
          </p:cNvSpPr>
          <p:nvPr>
            <p:ph type="body" idx="1"/>
          </p:nvPr>
        </p:nvSpPr>
        <p:spPr>
          <a:xfrm>
            <a:off x="207300" y="901700"/>
            <a:ext cx="8936700" cy="3446700"/>
          </a:xfrm>
          <a:prstGeom prst="rect">
            <a:avLst/>
          </a:prstGeom>
          <a:noFill/>
          <a:ln>
            <a:noFill/>
          </a:ln>
        </p:spPr>
        <p:txBody>
          <a:bodyPr spcFirstLastPara="1" wrap="square" lIns="34275" tIns="34275" rIns="68575" bIns="34275" anchor="t" anchorCtr="0">
            <a:noAutofit/>
          </a:bodyPr>
          <a:lstStyle/>
          <a:p>
            <a:pPr marL="342900" lvl="0" indent="0" algn="l" rtl="0">
              <a:lnSpc>
                <a:spcPct val="150000"/>
              </a:lnSpc>
              <a:spcBef>
                <a:spcPts val="0"/>
              </a:spcBef>
              <a:spcAft>
                <a:spcPts val="0"/>
              </a:spcAft>
              <a:buSzPts val="1400"/>
              <a:buNone/>
            </a:pPr>
            <a:endParaRPr sz="1200">
              <a:solidFill>
                <a:srgbClr val="4C2106"/>
              </a:solidFill>
            </a:endParaRPr>
          </a:p>
          <a:p>
            <a:pPr marL="342900" lvl="0" indent="0" algn="l" rtl="0">
              <a:lnSpc>
                <a:spcPct val="150000"/>
              </a:lnSpc>
              <a:spcBef>
                <a:spcPts val="0"/>
              </a:spcBef>
              <a:spcAft>
                <a:spcPts val="0"/>
              </a:spcAft>
              <a:buSzPts val="1400"/>
              <a:buNone/>
            </a:pPr>
            <a:r>
              <a:rPr lang="en" sz="1200">
                <a:solidFill>
                  <a:srgbClr val="4C2106"/>
                </a:solidFill>
              </a:rPr>
              <a:t>Alexis Jones </a:t>
            </a:r>
            <a:r>
              <a:rPr lang="en" sz="1200" u="sng">
                <a:solidFill>
                  <a:schemeClr val="hlink"/>
                </a:solidFill>
                <a:hlinkClick r:id="rId3"/>
              </a:rPr>
              <a:t>jonesal@rowan.edu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SzPts val="1400"/>
              <a:buNone/>
            </a:pPr>
            <a:endParaRPr sz="1200">
              <a:solidFill>
                <a:srgbClr val="4C2106"/>
              </a:solidFill>
            </a:endParaRPr>
          </a:p>
          <a:p>
            <a:pPr marL="342900" lvl="0" indent="0" algn="l" rtl="0">
              <a:lnSpc>
                <a:spcPct val="150000"/>
              </a:lnSpc>
              <a:spcBef>
                <a:spcPts val="0"/>
              </a:spcBef>
              <a:spcAft>
                <a:spcPts val="0"/>
              </a:spcAft>
              <a:buSzPts val="1400"/>
              <a:buNone/>
            </a:pPr>
            <a:r>
              <a:rPr lang="en" sz="1200" b="1">
                <a:solidFill>
                  <a:srgbClr val="4C2106"/>
                </a:solidFill>
              </a:rPr>
              <a:t>Amazon: </a:t>
            </a:r>
            <a:r>
              <a:rPr lang="en" sz="1200" u="sng">
                <a:solidFill>
                  <a:schemeClr val="hlink"/>
                </a:solidFill>
                <a:hlinkClick r:id="rId4"/>
              </a:rPr>
              <a:t>amazon@rowan.edu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SzPts val="1400"/>
              <a:buNone/>
            </a:pPr>
            <a:r>
              <a:rPr lang="en" sz="1200" b="1">
                <a:solidFill>
                  <a:srgbClr val="4C2106"/>
                </a:solidFill>
              </a:rPr>
              <a:t>Bank of America:</a:t>
            </a:r>
            <a:r>
              <a:rPr lang="en" sz="1200">
                <a:solidFill>
                  <a:srgbClr val="4C2106"/>
                </a:solidFill>
              </a:rPr>
              <a:t> </a:t>
            </a:r>
            <a:r>
              <a:rPr lang="en" sz="1200" u="sng">
                <a:solidFill>
                  <a:schemeClr val="hlink"/>
                </a:solidFill>
                <a:hlinkClick r:id="rId5"/>
              </a:rPr>
              <a:t>pcard@rowan.edu</a:t>
            </a:r>
            <a:r>
              <a:rPr lang="en" sz="1200">
                <a:solidFill>
                  <a:srgbClr val="5B1300"/>
                </a:solidFill>
              </a:rPr>
              <a:t> 	</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SzPts val="1400"/>
              <a:buNone/>
            </a:pPr>
            <a:r>
              <a:rPr lang="en" sz="1200" b="1">
                <a:solidFill>
                  <a:srgbClr val="4C2106"/>
                </a:solidFill>
              </a:rPr>
              <a:t>Contracts: </a:t>
            </a:r>
            <a:r>
              <a:rPr lang="en" sz="1200" u="sng">
                <a:solidFill>
                  <a:schemeClr val="hlink"/>
                </a:solidFill>
                <a:hlinkClick r:id="rId6"/>
              </a:rPr>
              <a:t>contracts@rowan.edu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SzPts val="1400"/>
              <a:buNone/>
            </a:pPr>
            <a:r>
              <a:rPr lang="en" sz="1200" b="1"/>
              <a:t>ProConnect:</a:t>
            </a:r>
            <a:r>
              <a:rPr lang="en" sz="1200">
                <a:solidFill>
                  <a:srgbClr val="076CB3"/>
                </a:solidFill>
              </a:rPr>
              <a:t> </a:t>
            </a:r>
            <a:r>
              <a:rPr lang="en" sz="1200" u="sng">
                <a:solidFill>
                  <a:schemeClr val="hlink"/>
                </a:solidFill>
                <a:hlinkClick r:id="rId7"/>
              </a:rPr>
              <a:t>ProConnectsupport@rowan.edu</a:t>
            </a:r>
            <a:r>
              <a:rPr lang="en" sz="1200">
                <a:solidFill>
                  <a:srgbClr val="5B1300"/>
                </a:solidFill>
              </a:rPr>
              <a:t>, or</a:t>
            </a:r>
            <a:r>
              <a:rPr lang="en" sz="1200">
                <a:solidFill>
                  <a:srgbClr val="076CB3"/>
                </a:solidFill>
              </a:rPr>
              <a:t> </a:t>
            </a:r>
            <a:r>
              <a:rPr lang="en" sz="1200">
                <a:solidFill>
                  <a:srgbClr val="4C2106"/>
                </a:solidFill>
              </a:rPr>
              <a:t>Beth McMillan </a:t>
            </a:r>
            <a:r>
              <a:rPr lang="en" sz="1200" u="sng">
                <a:solidFill>
                  <a:schemeClr val="hlink"/>
                </a:solidFill>
                <a:hlinkClick r:id="rId8"/>
              </a:rPr>
              <a:t>mcmillanb@rowan.edu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SzPts val="1400"/>
              <a:buNone/>
            </a:pPr>
            <a:r>
              <a:rPr lang="en" sz="1200" b="1">
                <a:solidFill>
                  <a:srgbClr val="4C2106"/>
                </a:solidFill>
              </a:rPr>
              <a:t>Vendors:</a:t>
            </a:r>
            <a:r>
              <a:rPr lang="en" sz="1200">
                <a:solidFill>
                  <a:srgbClr val="5B1300"/>
                </a:solidFill>
              </a:rPr>
              <a:t> </a:t>
            </a:r>
            <a:r>
              <a:rPr lang="en" sz="1200" u="sng">
                <a:solidFill>
                  <a:schemeClr val="hlink"/>
                </a:solidFill>
                <a:hlinkClick r:id="rId9"/>
              </a:rPr>
              <a:t>vendors@rowan.edu</a:t>
            </a:r>
            <a:r>
              <a:rPr lang="en" sz="1200">
                <a:solidFill>
                  <a:srgbClr val="5B1300"/>
                </a:solidFill>
              </a:rPr>
              <a:t> </a:t>
            </a:r>
            <a:endParaRPr sz="1200">
              <a:solidFill>
                <a:srgbClr val="076CB3"/>
              </a:solidFill>
            </a:endParaRPr>
          </a:p>
          <a:p>
            <a:pPr marL="342900" lvl="0" indent="0" algn="l" rtl="0">
              <a:lnSpc>
                <a:spcPct val="150000"/>
              </a:lnSpc>
              <a:spcBef>
                <a:spcPts val="0"/>
              </a:spcBef>
              <a:spcAft>
                <a:spcPts val="0"/>
              </a:spcAft>
              <a:buSzPts val="1400"/>
              <a:buNone/>
            </a:pPr>
            <a:endParaRPr sz="1200">
              <a:solidFill>
                <a:srgbClr val="076CB3"/>
              </a:solidFill>
            </a:endParaRPr>
          </a:p>
          <a:p>
            <a:pPr marL="0" lvl="0" indent="0" algn="l" rtl="0">
              <a:lnSpc>
                <a:spcPct val="150000"/>
              </a:lnSpc>
              <a:spcBef>
                <a:spcPts val="0"/>
              </a:spcBef>
              <a:spcAft>
                <a:spcPts val="0"/>
              </a:spcAft>
              <a:buSzPts val="1400"/>
              <a:buNone/>
            </a:pPr>
            <a:endParaRPr/>
          </a:p>
          <a:p>
            <a:pPr marL="685800" lvl="0" indent="0" algn="l" rtl="0">
              <a:lnSpc>
                <a:spcPct val="90000"/>
              </a:lnSpc>
              <a:spcBef>
                <a:spcPts val="0"/>
              </a:spcBef>
              <a:spcAft>
                <a:spcPts val="0"/>
              </a:spcAft>
              <a:buSzPts val="1400"/>
              <a:buNone/>
            </a:pPr>
            <a:br>
              <a:rPr lang="en" sz="1900"/>
            </a:br>
            <a:endParaRPr sz="1900"/>
          </a:p>
          <a:p>
            <a:pPr marL="342900" lvl="0" indent="0" algn="l" rtl="0">
              <a:lnSpc>
                <a:spcPct val="90000"/>
              </a:lnSpc>
              <a:spcBef>
                <a:spcPts val="0"/>
              </a:spcBef>
              <a:spcAft>
                <a:spcPts val="0"/>
              </a:spcAft>
              <a:buSzPts val="1400"/>
              <a:buNone/>
            </a:pPr>
            <a:br>
              <a:rPr lang="en" sz="1900"/>
            </a:br>
            <a:endParaRPr sz="1900"/>
          </a:p>
        </p:txBody>
      </p:sp>
    </p:spTree>
  </p:cSld>
  <p:clrMapOvr>
    <a:masterClrMapping/>
  </p:clrMapOvr>
  <p:transition spd="med">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3"/>
          <p:cNvSpPr txBox="1">
            <a:spLocks noGrp="1"/>
          </p:cNvSpPr>
          <p:nvPr>
            <p:ph type="ctrTitle"/>
          </p:nvPr>
        </p:nvSpPr>
        <p:spPr>
          <a:xfrm>
            <a:off x="2152650" y="1319934"/>
            <a:ext cx="6991500" cy="1251900"/>
          </a:xfrm>
          <a:prstGeom prst="rect">
            <a:avLst/>
          </a:prstGeom>
          <a:solidFill>
            <a:srgbClr val="FFBF22"/>
          </a:solid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600"/>
              <a:buNone/>
            </a:pPr>
            <a:r>
              <a:rPr lang="en"/>
              <a:t>Accounts Payable </a:t>
            </a:r>
            <a:endParaRPr/>
          </a:p>
        </p:txBody>
      </p:sp>
      <p:sp>
        <p:nvSpPr>
          <p:cNvPr id="338" name="Google Shape;338;p23"/>
          <p:cNvSpPr txBox="1">
            <a:spLocks noGrp="1"/>
          </p:cNvSpPr>
          <p:nvPr>
            <p:ph type="body" idx="2"/>
          </p:nvPr>
        </p:nvSpPr>
        <p:spPr>
          <a:xfrm>
            <a:off x="2152650" y="3529238"/>
            <a:ext cx="6570900" cy="1015200"/>
          </a:xfrm>
          <a:prstGeom prst="rect">
            <a:avLst/>
          </a:prstGeom>
          <a:noFill/>
          <a:ln>
            <a:noFill/>
          </a:ln>
        </p:spPr>
        <p:txBody>
          <a:bodyPr spcFirstLastPara="1" wrap="square" lIns="34275" tIns="34275" rIns="68575" bIns="34275" anchor="b" anchorCtr="0">
            <a:noAutofit/>
          </a:bodyPr>
          <a:lstStyle/>
          <a:p>
            <a:pPr marL="0" lvl="0" indent="0" algn="l" rtl="0">
              <a:lnSpc>
                <a:spcPct val="115000"/>
              </a:lnSpc>
              <a:spcBef>
                <a:spcPts val="0"/>
              </a:spcBef>
              <a:spcAft>
                <a:spcPts val="0"/>
              </a:spcAft>
              <a:buSzPts val="1100"/>
              <a:buNone/>
            </a:pPr>
            <a:endParaRPr sz="1900" b="1">
              <a:solidFill>
                <a:srgbClr val="000000"/>
              </a:solidFill>
            </a:endParaRPr>
          </a:p>
          <a:p>
            <a:pPr marL="0" lvl="0" indent="0" algn="l" rtl="0">
              <a:lnSpc>
                <a:spcPct val="115000"/>
              </a:lnSpc>
              <a:spcBef>
                <a:spcPts val="0"/>
              </a:spcBef>
              <a:spcAft>
                <a:spcPts val="0"/>
              </a:spcAft>
              <a:buSzPts val="1100"/>
              <a:buNone/>
            </a:pPr>
            <a:endParaRPr sz="1900">
              <a:solidFill>
                <a:srgbClr val="000000"/>
              </a:solidFill>
            </a:endParaRPr>
          </a:p>
          <a:p>
            <a:pPr marL="63500" lvl="0" indent="0" algn="l" rtl="0">
              <a:lnSpc>
                <a:spcPct val="100000"/>
              </a:lnSpc>
              <a:spcBef>
                <a:spcPts val="0"/>
              </a:spcBef>
              <a:spcAft>
                <a:spcPts val="0"/>
              </a:spcAft>
              <a:buSzPts val="11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Arial"/>
              <a:buNone/>
            </a:pPr>
            <a:r>
              <a:rPr lang="en" sz="3000"/>
              <a:t>Agenda</a:t>
            </a:r>
            <a:endParaRPr/>
          </a:p>
        </p:txBody>
      </p:sp>
      <p:sp>
        <p:nvSpPr>
          <p:cNvPr id="188" name="Google Shape;188;p2"/>
          <p:cNvSpPr txBox="1">
            <a:spLocks noGrp="1"/>
          </p:cNvSpPr>
          <p:nvPr>
            <p:ph type="body" idx="1"/>
          </p:nvPr>
        </p:nvSpPr>
        <p:spPr>
          <a:xfrm>
            <a:off x="207175" y="969075"/>
            <a:ext cx="8936700" cy="4174500"/>
          </a:xfrm>
          <a:prstGeom prst="rect">
            <a:avLst/>
          </a:prstGeom>
          <a:noFill/>
          <a:ln>
            <a:noFill/>
          </a:ln>
        </p:spPr>
        <p:txBody>
          <a:bodyPr spcFirstLastPara="1" wrap="square" lIns="34275" tIns="34275" rIns="68575" bIns="34275" anchor="t" anchorCtr="0">
            <a:noAutofit/>
          </a:bodyPr>
          <a:lstStyle/>
          <a:p>
            <a:pPr marL="342900" lvl="0" indent="-266700" algn="l" rtl="0">
              <a:lnSpc>
                <a:spcPct val="200000"/>
              </a:lnSpc>
              <a:spcBef>
                <a:spcPts val="0"/>
              </a:spcBef>
              <a:spcAft>
                <a:spcPts val="0"/>
              </a:spcAft>
              <a:buSzPts val="1600"/>
              <a:buChar char="●"/>
            </a:pPr>
            <a:r>
              <a:rPr lang="en" sz="1600">
                <a:solidFill>
                  <a:srgbClr val="441809"/>
                </a:solidFill>
              </a:rPr>
              <a:t>Budget </a:t>
            </a:r>
            <a:endParaRPr sz="1600">
              <a:solidFill>
                <a:srgbClr val="441809"/>
              </a:solidFill>
            </a:endParaRPr>
          </a:p>
          <a:p>
            <a:pPr marL="342900" lvl="0" indent="-266700" algn="l" rtl="0">
              <a:lnSpc>
                <a:spcPct val="200000"/>
              </a:lnSpc>
              <a:spcBef>
                <a:spcPts val="0"/>
              </a:spcBef>
              <a:spcAft>
                <a:spcPts val="0"/>
              </a:spcAft>
              <a:buSzPts val="1600"/>
              <a:buChar char="●"/>
            </a:pPr>
            <a:r>
              <a:rPr lang="en" sz="1600">
                <a:solidFill>
                  <a:srgbClr val="441809"/>
                </a:solidFill>
              </a:rPr>
              <a:t>Procurement </a:t>
            </a:r>
            <a:endParaRPr sz="1600">
              <a:solidFill>
                <a:srgbClr val="441809"/>
              </a:solidFill>
            </a:endParaRPr>
          </a:p>
          <a:p>
            <a:pPr marL="342900" lvl="0" indent="-266700" algn="l" rtl="0">
              <a:lnSpc>
                <a:spcPct val="200000"/>
              </a:lnSpc>
              <a:spcBef>
                <a:spcPts val="0"/>
              </a:spcBef>
              <a:spcAft>
                <a:spcPts val="0"/>
              </a:spcAft>
              <a:buSzPts val="1600"/>
              <a:buChar char="●"/>
            </a:pPr>
            <a:r>
              <a:rPr lang="en" sz="1600">
                <a:solidFill>
                  <a:srgbClr val="441809"/>
                </a:solidFill>
              </a:rPr>
              <a:t>Accounts Payable </a:t>
            </a:r>
            <a:endParaRPr sz="1600">
              <a:solidFill>
                <a:srgbClr val="441809"/>
              </a:solidFill>
            </a:endParaRPr>
          </a:p>
          <a:p>
            <a:pPr marL="342900" lvl="0" indent="-266700" algn="l" rtl="0">
              <a:lnSpc>
                <a:spcPct val="200000"/>
              </a:lnSpc>
              <a:spcBef>
                <a:spcPts val="0"/>
              </a:spcBef>
              <a:spcAft>
                <a:spcPts val="0"/>
              </a:spcAft>
              <a:buClr>
                <a:srgbClr val="441809"/>
              </a:buClr>
              <a:buSzPts val="1600"/>
              <a:buChar char="●"/>
            </a:pPr>
            <a:r>
              <a:rPr lang="en" sz="1600">
                <a:solidFill>
                  <a:srgbClr val="441809"/>
                </a:solidFill>
              </a:rPr>
              <a:t>Accounting Services </a:t>
            </a:r>
            <a:endParaRPr sz="1600">
              <a:solidFill>
                <a:srgbClr val="441809"/>
              </a:solidFill>
            </a:endParaRPr>
          </a:p>
          <a:p>
            <a:pPr marL="342900" lvl="0" indent="-266700" algn="l" rtl="0">
              <a:lnSpc>
                <a:spcPct val="200000"/>
              </a:lnSpc>
              <a:spcBef>
                <a:spcPts val="0"/>
              </a:spcBef>
              <a:spcAft>
                <a:spcPts val="0"/>
              </a:spcAft>
              <a:buClr>
                <a:srgbClr val="441809"/>
              </a:buClr>
              <a:buSzPts val="1600"/>
              <a:buChar char="●"/>
            </a:pPr>
            <a:r>
              <a:rPr lang="en" sz="1600">
                <a:solidFill>
                  <a:srgbClr val="441809"/>
                </a:solidFill>
              </a:rPr>
              <a:t>Grants </a:t>
            </a:r>
            <a:endParaRPr sz="1600">
              <a:solidFill>
                <a:srgbClr val="441809"/>
              </a:solidFill>
            </a:endParaRPr>
          </a:p>
          <a:p>
            <a:pPr marL="342900" lvl="0" indent="-266700" algn="l" rtl="0">
              <a:lnSpc>
                <a:spcPct val="200000"/>
              </a:lnSpc>
              <a:spcBef>
                <a:spcPts val="0"/>
              </a:spcBef>
              <a:spcAft>
                <a:spcPts val="0"/>
              </a:spcAft>
              <a:buClr>
                <a:srgbClr val="441809"/>
              </a:buClr>
              <a:buSzPts val="1600"/>
              <a:buChar char="●"/>
            </a:pPr>
            <a:r>
              <a:rPr lang="en" sz="1600">
                <a:solidFill>
                  <a:srgbClr val="441809"/>
                </a:solidFill>
              </a:rPr>
              <a:t>Questions  </a:t>
            </a:r>
            <a:endParaRPr sz="1600">
              <a:solidFill>
                <a:srgbClr val="441809"/>
              </a:solidFill>
            </a:endParaRPr>
          </a:p>
          <a:p>
            <a:pPr marL="0" lvl="0" indent="0" algn="l" rtl="0">
              <a:lnSpc>
                <a:spcPct val="150000"/>
              </a:lnSpc>
              <a:spcBef>
                <a:spcPts val="0"/>
              </a:spcBef>
              <a:spcAft>
                <a:spcPts val="0"/>
              </a:spcAft>
              <a:buSzPts val="1400"/>
              <a:buNone/>
            </a:pPr>
            <a:endParaRPr sz="1200">
              <a:solidFill>
                <a:srgbClr val="441809"/>
              </a:solidFill>
            </a:endParaRPr>
          </a:p>
          <a:p>
            <a:pPr marL="0" lvl="0" indent="0" algn="l" rtl="0">
              <a:lnSpc>
                <a:spcPct val="150000"/>
              </a:lnSpc>
              <a:spcBef>
                <a:spcPts val="0"/>
              </a:spcBef>
              <a:spcAft>
                <a:spcPts val="0"/>
              </a:spcAft>
              <a:buSzPts val="1400"/>
              <a:buNone/>
            </a:pPr>
            <a:br>
              <a:rPr lang="en" sz="1200">
                <a:solidFill>
                  <a:srgbClr val="4C2106"/>
                </a:solidFill>
              </a:rPr>
            </a:br>
            <a:endParaRPr sz="1200">
              <a:solidFill>
                <a:srgbClr val="4C2106"/>
              </a:solidFill>
            </a:endParaRPr>
          </a:p>
          <a:p>
            <a:pPr marL="0" lvl="0" indent="0" algn="l" rtl="0">
              <a:lnSpc>
                <a:spcPct val="150000"/>
              </a:lnSpc>
              <a:spcBef>
                <a:spcPts val="0"/>
              </a:spcBef>
              <a:spcAft>
                <a:spcPts val="0"/>
              </a:spcAft>
              <a:buSzPts val="1400"/>
              <a:buNone/>
            </a:pPr>
            <a:endParaRPr/>
          </a:p>
          <a:p>
            <a:pPr marL="685800" lvl="0" indent="0" algn="l" rtl="0">
              <a:lnSpc>
                <a:spcPct val="90000"/>
              </a:lnSpc>
              <a:spcBef>
                <a:spcPts val="0"/>
              </a:spcBef>
              <a:spcAft>
                <a:spcPts val="0"/>
              </a:spcAft>
              <a:buSzPts val="1400"/>
              <a:buNone/>
            </a:pPr>
            <a:br>
              <a:rPr lang="en" sz="1900"/>
            </a:br>
            <a:endParaRPr sz="1900"/>
          </a:p>
          <a:p>
            <a:pPr marL="342900" lvl="0" indent="0" algn="l" rtl="0">
              <a:lnSpc>
                <a:spcPct val="90000"/>
              </a:lnSpc>
              <a:spcBef>
                <a:spcPts val="0"/>
              </a:spcBef>
              <a:spcAft>
                <a:spcPts val="0"/>
              </a:spcAft>
              <a:buSzPts val="1400"/>
              <a:buNone/>
            </a:pPr>
            <a:br>
              <a:rPr lang="en" sz="1900"/>
            </a:br>
            <a:endParaRPr sz="1900"/>
          </a:p>
        </p:txBody>
      </p:sp>
    </p:spTree>
  </p:cSld>
  <p:clrMapOvr>
    <a:masterClrMapping/>
  </p:clrMapOvr>
  <p:transition spd="med">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5"/>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Invoices Processed in ProConnect </a:t>
            </a:r>
            <a:endParaRPr sz="3000"/>
          </a:p>
        </p:txBody>
      </p:sp>
      <p:sp>
        <p:nvSpPr>
          <p:cNvPr id="344" name="Google Shape;344;p25"/>
          <p:cNvSpPr txBox="1">
            <a:spLocks noGrp="1"/>
          </p:cNvSpPr>
          <p:nvPr>
            <p:ph type="body" idx="1"/>
          </p:nvPr>
        </p:nvSpPr>
        <p:spPr>
          <a:xfrm>
            <a:off x="117975" y="914400"/>
            <a:ext cx="8937900" cy="4069800"/>
          </a:xfrm>
          <a:prstGeom prst="rect">
            <a:avLst/>
          </a:prstGeom>
          <a:noFill/>
          <a:ln>
            <a:noFill/>
          </a:ln>
        </p:spPr>
        <p:txBody>
          <a:bodyPr spcFirstLastPara="1" wrap="square" lIns="34275" tIns="34275" rIns="68575" bIns="34275" anchor="t" anchorCtr="0">
            <a:noAutofit/>
          </a:bodyPr>
          <a:lstStyle/>
          <a:p>
            <a:pPr marL="457200" lvl="0" indent="-292100" algn="l" rtl="0">
              <a:lnSpc>
                <a:spcPct val="115000"/>
              </a:lnSpc>
              <a:spcBef>
                <a:spcPts val="0"/>
              </a:spcBef>
              <a:spcAft>
                <a:spcPts val="0"/>
              </a:spcAft>
              <a:buSzPts val="1000"/>
              <a:buChar char="●"/>
            </a:pPr>
            <a:r>
              <a:rPr lang="en" sz="1000">
                <a:solidFill>
                  <a:srgbClr val="441809"/>
                </a:solidFill>
              </a:rPr>
              <a:t>Monday, July 7th— last day to submit any invoices to be processed for FY 26</a:t>
            </a:r>
            <a:endParaRPr sz="1000">
              <a:solidFill>
                <a:srgbClr val="441809"/>
              </a:solidFill>
            </a:endParaRPr>
          </a:p>
          <a:p>
            <a:pPr marL="914400" lvl="1" indent="-292100" algn="l" rtl="0">
              <a:lnSpc>
                <a:spcPct val="115000"/>
              </a:lnSpc>
              <a:spcBef>
                <a:spcPts val="0"/>
              </a:spcBef>
              <a:spcAft>
                <a:spcPts val="0"/>
              </a:spcAft>
              <a:buSzPts val="1000"/>
              <a:buChar char="○"/>
            </a:pPr>
            <a:r>
              <a:rPr lang="en" sz="1000">
                <a:solidFill>
                  <a:srgbClr val="4C2106"/>
                </a:solidFill>
              </a:rPr>
              <a:t>Ensure all invoices have been sent to Accounts Payable via </a:t>
            </a:r>
            <a:r>
              <a:rPr lang="en" sz="1000" u="sng">
                <a:solidFill>
                  <a:schemeClr val="hlink"/>
                </a:solidFill>
                <a:hlinkClick r:id="rId3"/>
              </a:rPr>
              <a:t>invoices@rowan.edu</a:t>
            </a:r>
            <a:r>
              <a:rPr lang="en" sz="1000">
                <a:solidFill>
                  <a:srgbClr val="4C2106"/>
                </a:solidFill>
              </a:rPr>
              <a:t> </a:t>
            </a:r>
            <a:endParaRPr sz="1000">
              <a:solidFill>
                <a:srgbClr val="4C2106"/>
              </a:solidFill>
            </a:endParaRPr>
          </a:p>
          <a:p>
            <a:pPr marL="914400" lvl="1" indent="-292100" algn="l" rtl="0">
              <a:lnSpc>
                <a:spcPct val="115000"/>
              </a:lnSpc>
              <a:spcBef>
                <a:spcPts val="0"/>
              </a:spcBef>
              <a:spcAft>
                <a:spcPts val="0"/>
              </a:spcAft>
              <a:buSzPts val="1000"/>
              <a:buChar char="○"/>
            </a:pPr>
            <a:r>
              <a:rPr lang="en" sz="1000" b="1">
                <a:solidFill>
                  <a:srgbClr val="4C2106"/>
                </a:solidFill>
              </a:rPr>
              <a:t>Ensure you send the vendors you are working with their approved PO#(s) as soon as you obtain them &amp; request that they send their invoices with the PO# on it to </a:t>
            </a:r>
            <a:r>
              <a:rPr lang="en" sz="1000" u="sng">
                <a:solidFill>
                  <a:schemeClr val="hlink"/>
                </a:solidFill>
                <a:hlinkClick r:id="rId3"/>
              </a:rPr>
              <a:t>invoices@rowan.edu</a:t>
            </a:r>
            <a:r>
              <a:rPr lang="en" sz="1000" b="1">
                <a:solidFill>
                  <a:srgbClr val="4C2106"/>
                </a:solidFill>
              </a:rPr>
              <a:t>  </a:t>
            </a:r>
            <a:endParaRPr sz="1000" b="1">
              <a:solidFill>
                <a:srgbClr val="4C2106"/>
              </a:solidFill>
            </a:endParaRPr>
          </a:p>
          <a:p>
            <a:pPr marL="1371600" lvl="2" indent="-292100" algn="l" rtl="0">
              <a:lnSpc>
                <a:spcPct val="115000"/>
              </a:lnSpc>
              <a:spcBef>
                <a:spcPts val="0"/>
              </a:spcBef>
              <a:spcAft>
                <a:spcPts val="0"/>
              </a:spcAft>
              <a:buClr>
                <a:srgbClr val="4C2106"/>
              </a:buClr>
              <a:buSzPts val="1000"/>
              <a:buChar char="■"/>
            </a:pPr>
            <a:r>
              <a:rPr lang="en" sz="1000">
                <a:solidFill>
                  <a:srgbClr val="4C2106"/>
                </a:solidFill>
              </a:rPr>
              <a:t>Can request that the vendor copy end-user on the email</a:t>
            </a:r>
            <a:endParaRPr sz="1000">
              <a:solidFill>
                <a:srgbClr val="4C2106"/>
              </a:solidFill>
            </a:endParaRPr>
          </a:p>
          <a:p>
            <a:pPr marL="457200" lvl="0" indent="0" algn="l" rtl="0">
              <a:lnSpc>
                <a:spcPct val="115000"/>
              </a:lnSpc>
              <a:spcBef>
                <a:spcPts val="800"/>
              </a:spcBef>
              <a:spcAft>
                <a:spcPts val="0"/>
              </a:spcAft>
              <a:buSzPts val="1400"/>
              <a:buNone/>
            </a:pPr>
            <a:endParaRPr sz="1000"/>
          </a:p>
          <a:p>
            <a:pPr marL="457200" lvl="0" indent="-292100" algn="l" rtl="0">
              <a:lnSpc>
                <a:spcPct val="115000"/>
              </a:lnSpc>
              <a:spcBef>
                <a:spcPts val="0"/>
              </a:spcBef>
              <a:spcAft>
                <a:spcPts val="0"/>
              </a:spcAft>
              <a:buSzPts val="1000"/>
              <a:buChar char="●"/>
            </a:pPr>
            <a:r>
              <a:rPr lang="en" sz="1000">
                <a:solidFill>
                  <a:srgbClr val="4C2106"/>
                </a:solidFill>
              </a:rPr>
              <a:t>To avoid processing delays: </a:t>
            </a:r>
            <a:endParaRPr sz="1000" b="1"/>
          </a:p>
          <a:p>
            <a:pPr marL="914400" lvl="1" indent="-292100" algn="l" rtl="0">
              <a:lnSpc>
                <a:spcPct val="115000"/>
              </a:lnSpc>
              <a:spcBef>
                <a:spcPts val="0"/>
              </a:spcBef>
              <a:spcAft>
                <a:spcPts val="0"/>
              </a:spcAft>
              <a:buSzPts val="1000"/>
              <a:buChar char="○"/>
            </a:pPr>
            <a:r>
              <a:rPr lang="en" sz="1000"/>
              <a:t>Approve any standing order invoices (awaiting invoice owner approval) </a:t>
            </a:r>
            <a:endParaRPr sz="1000"/>
          </a:p>
          <a:p>
            <a:pPr marL="914400" lvl="1" indent="-292100" algn="l" rtl="0">
              <a:lnSpc>
                <a:spcPct val="115000"/>
              </a:lnSpc>
              <a:spcBef>
                <a:spcPts val="0"/>
              </a:spcBef>
              <a:spcAft>
                <a:spcPts val="0"/>
              </a:spcAft>
              <a:buSzPts val="1000"/>
              <a:buChar char="○"/>
            </a:pPr>
            <a:r>
              <a:rPr lang="en" sz="1000"/>
              <a:t>Complete receiving for any regular order invoices </a:t>
            </a:r>
            <a:r>
              <a:rPr lang="en" sz="1000" b="1"/>
              <a:t>if items have been received on or before June 30th </a:t>
            </a:r>
            <a:endParaRPr sz="1000" b="1"/>
          </a:p>
          <a:p>
            <a:pPr marL="1371600" lvl="2" indent="-292100" algn="l" rtl="0">
              <a:lnSpc>
                <a:spcPct val="115000"/>
              </a:lnSpc>
              <a:spcBef>
                <a:spcPts val="0"/>
              </a:spcBef>
              <a:spcAft>
                <a:spcPts val="0"/>
              </a:spcAft>
              <a:buSzPts val="1000"/>
              <a:buChar char="■"/>
            </a:pPr>
            <a:r>
              <a:rPr lang="en" sz="1000"/>
              <a:t>If items have not been received, make a comment on the invoice in ProConnect. </a:t>
            </a:r>
            <a:endParaRPr sz="1000"/>
          </a:p>
          <a:p>
            <a:pPr marL="914400" lvl="1" indent="-292100" algn="l" rtl="0">
              <a:lnSpc>
                <a:spcPct val="115000"/>
              </a:lnSpc>
              <a:spcBef>
                <a:spcPts val="0"/>
              </a:spcBef>
              <a:spcAft>
                <a:spcPts val="0"/>
              </a:spcAft>
              <a:buSzPts val="1000"/>
              <a:buChar char="○"/>
            </a:pPr>
            <a:r>
              <a:rPr lang="en" sz="1000"/>
              <a:t>Verify that PI approval is also completed when applicable (necessary for all 5 or 6 funds)</a:t>
            </a:r>
            <a:endParaRPr sz="1000"/>
          </a:p>
          <a:p>
            <a:pPr marL="914400" lvl="1" indent="-292100" algn="l" rtl="0">
              <a:lnSpc>
                <a:spcPct val="115000"/>
              </a:lnSpc>
              <a:spcBef>
                <a:spcPts val="0"/>
              </a:spcBef>
              <a:spcAft>
                <a:spcPts val="0"/>
              </a:spcAft>
              <a:buSzPts val="1000"/>
              <a:buChar char="○"/>
            </a:pPr>
            <a:r>
              <a:rPr lang="en" sz="1000"/>
              <a:t>Review any invoices in Match Exception – do not only approve without further action as these require change orders </a:t>
            </a:r>
            <a:endParaRPr sz="1000"/>
          </a:p>
          <a:p>
            <a:pPr marL="1371600" lvl="2" indent="-292100" algn="l" rtl="0">
              <a:lnSpc>
                <a:spcPct val="115000"/>
              </a:lnSpc>
              <a:spcBef>
                <a:spcPts val="0"/>
              </a:spcBef>
              <a:spcAft>
                <a:spcPts val="0"/>
              </a:spcAft>
              <a:buSzPts val="1000"/>
              <a:buChar char="■"/>
            </a:pPr>
            <a:r>
              <a:rPr lang="en" sz="1000"/>
              <a:t>Ensure change orders are in </a:t>
            </a:r>
            <a:r>
              <a:rPr lang="en" sz="1000" b="1" u="sng"/>
              <a:t>complete </a:t>
            </a:r>
            <a:r>
              <a:rPr lang="en" sz="1000"/>
              <a:t>status </a:t>
            </a:r>
            <a:r>
              <a:rPr lang="en" sz="1000" b="1" u="sng"/>
              <a:t>prior </a:t>
            </a:r>
            <a:r>
              <a:rPr lang="en" sz="1000"/>
              <a:t>to approving the invoice </a:t>
            </a:r>
            <a:endParaRPr sz="1000"/>
          </a:p>
          <a:p>
            <a:pPr marL="1828800" lvl="3" indent="-292100" algn="l" rtl="0">
              <a:lnSpc>
                <a:spcPct val="115000"/>
              </a:lnSpc>
              <a:spcBef>
                <a:spcPts val="0"/>
              </a:spcBef>
              <a:spcAft>
                <a:spcPts val="0"/>
              </a:spcAft>
              <a:buSzPts val="1000"/>
              <a:buChar char="●"/>
            </a:pPr>
            <a:r>
              <a:rPr lang="en" sz="1000"/>
              <a:t>Change order is needed if the line item has been exceeded by more than 20% </a:t>
            </a:r>
            <a:endParaRPr sz="1000"/>
          </a:p>
          <a:p>
            <a:pPr marL="1828800" lvl="3" indent="-292100" algn="l" rtl="0">
              <a:lnSpc>
                <a:spcPct val="115000"/>
              </a:lnSpc>
              <a:spcBef>
                <a:spcPts val="0"/>
              </a:spcBef>
              <a:spcAft>
                <a:spcPts val="0"/>
              </a:spcAft>
              <a:buSzPts val="1000"/>
              <a:buChar char="●"/>
            </a:pPr>
            <a:r>
              <a:rPr lang="en" sz="1000"/>
              <a:t>Change order is needed if shipping was not requested on the PO and is on the invoice for more than $100 </a:t>
            </a:r>
            <a:endParaRPr sz="1000"/>
          </a:p>
          <a:p>
            <a:pPr marL="914400" lvl="1" indent="-292100" algn="l" rtl="0">
              <a:lnSpc>
                <a:spcPct val="115000"/>
              </a:lnSpc>
              <a:spcBef>
                <a:spcPts val="0"/>
              </a:spcBef>
              <a:spcAft>
                <a:spcPts val="0"/>
              </a:spcAft>
              <a:buClr>
                <a:srgbClr val="4C2106"/>
              </a:buClr>
              <a:buSzPts val="1000"/>
              <a:buChar char="○"/>
            </a:pPr>
            <a:r>
              <a:rPr lang="en" sz="1000">
                <a:solidFill>
                  <a:srgbClr val="4C2106"/>
                </a:solidFill>
              </a:rPr>
              <a:t>An invoice needs to be submitted -  Proforma invoice or quote is NOT accepted </a:t>
            </a:r>
            <a:endParaRPr sz="1000">
              <a:solidFill>
                <a:srgbClr val="4C2106"/>
              </a:solidFill>
            </a:endParaRPr>
          </a:p>
          <a:p>
            <a:pPr marL="914400" lvl="1" indent="-292100" algn="l" rtl="0">
              <a:lnSpc>
                <a:spcPct val="115000"/>
              </a:lnSpc>
              <a:spcBef>
                <a:spcPts val="0"/>
              </a:spcBef>
              <a:spcAft>
                <a:spcPts val="0"/>
              </a:spcAft>
              <a:buClr>
                <a:srgbClr val="4C2106"/>
              </a:buClr>
              <a:buSzPts val="1000"/>
              <a:buChar char="○"/>
            </a:pPr>
            <a:r>
              <a:rPr lang="en" sz="1000">
                <a:solidFill>
                  <a:srgbClr val="4C2106"/>
                </a:solidFill>
              </a:rPr>
              <a:t>Start &amp; end date of the service need to be provided if not listed on the invoice </a:t>
            </a:r>
            <a:endParaRPr sz="1000">
              <a:solidFill>
                <a:srgbClr val="4C2106"/>
              </a:solidFill>
            </a:endParaRPr>
          </a:p>
          <a:p>
            <a:pPr marL="1371600" lvl="2" indent="-292100" algn="l" rtl="0">
              <a:lnSpc>
                <a:spcPct val="115000"/>
              </a:lnSpc>
              <a:spcBef>
                <a:spcPts val="0"/>
              </a:spcBef>
              <a:spcAft>
                <a:spcPts val="0"/>
              </a:spcAft>
              <a:buClr>
                <a:srgbClr val="4C2106"/>
              </a:buClr>
              <a:buSzPts val="1000"/>
              <a:buChar char="■"/>
            </a:pPr>
            <a:r>
              <a:rPr lang="en" sz="1000">
                <a:solidFill>
                  <a:srgbClr val="4C2106"/>
                </a:solidFill>
              </a:rPr>
              <a:t>For ex. Membership/subscription term </a:t>
            </a:r>
            <a:endParaRPr sz="1000">
              <a:solidFill>
                <a:srgbClr val="4C2106"/>
              </a:solidFill>
            </a:endParaRPr>
          </a:p>
          <a:p>
            <a:pPr marL="914400" lvl="1" indent="-292100" algn="l" rtl="0">
              <a:lnSpc>
                <a:spcPct val="115000"/>
              </a:lnSpc>
              <a:spcBef>
                <a:spcPts val="0"/>
              </a:spcBef>
              <a:spcAft>
                <a:spcPts val="0"/>
              </a:spcAft>
              <a:buClr>
                <a:srgbClr val="4C2106"/>
              </a:buClr>
              <a:buSzPts val="1000"/>
              <a:buChar char="○"/>
            </a:pPr>
            <a:r>
              <a:rPr lang="en" sz="1000">
                <a:solidFill>
                  <a:srgbClr val="4C2106"/>
                </a:solidFill>
              </a:rPr>
              <a:t>Ensure you are responding to AP requests in a timely manner </a:t>
            </a:r>
            <a:endParaRPr sz="1000">
              <a:solidFill>
                <a:srgbClr val="4C2106"/>
              </a:solidFill>
            </a:endParaRPr>
          </a:p>
          <a:p>
            <a:pPr marL="457200" lvl="0" indent="0" algn="l" rtl="0">
              <a:lnSpc>
                <a:spcPct val="115000"/>
              </a:lnSpc>
              <a:spcBef>
                <a:spcPts val="800"/>
              </a:spcBef>
              <a:spcAft>
                <a:spcPts val="0"/>
              </a:spcAft>
              <a:buSzPts val="1400"/>
              <a:buNone/>
            </a:pPr>
            <a:endParaRPr sz="1000">
              <a:solidFill>
                <a:srgbClr val="4C2106"/>
              </a:solidFill>
            </a:endParaRPr>
          </a:p>
          <a:p>
            <a:pPr marL="457200" lvl="0" indent="-292100" algn="l" rtl="0">
              <a:lnSpc>
                <a:spcPct val="115000"/>
              </a:lnSpc>
              <a:spcBef>
                <a:spcPts val="800"/>
              </a:spcBef>
              <a:spcAft>
                <a:spcPts val="0"/>
              </a:spcAft>
              <a:buSzPts val="1000"/>
              <a:buChar char="●"/>
            </a:pPr>
            <a:r>
              <a:rPr lang="en" sz="1000"/>
              <a:t>For additional instructions on invoices in ProConnect, please visit </a:t>
            </a:r>
            <a:r>
              <a:rPr lang="en" sz="1000" u="sng">
                <a:solidFill>
                  <a:schemeClr val="hlink"/>
                </a:solidFill>
                <a:hlinkClick r:id="rId4"/>
              </a:rPr>
              <a:t>Invoice Payments - ProConnect</a:t>
            </a:r>
            <a:r>
              <a:rPr lang="en" sz="1000"/>
              <a:t> or see </a:t>
            </a:r>
            <a:r>
              <a:rPr lang="en" sz="1000" u="sng">
                <a:solidFill>
                  <a:schemeClr val="hlink"/>
                </a:solidFill>
                <a:hlinkClick r:id="rId5"/>
              </a:rPr>
              <a:t>ProConnect End User Invoice Guide</a:t>
            </a:r>
            <a:r>
              <a:rPr lang="en" sz="1000"/>
              <a:t> . </a:t>
            </a:r>
            <a:endParaRPr sz="1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6"/>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Important Note Pertaining to ALL Invoices</a:t>
            </a:r>
            <a:endParaRPr sz="3000"/>
          </a:p>
        </p:txBody>
      </p:sp>
      <p:sp>
        <p:nvSpPr>
          <p:cNvPr id="350" name="Google Shape;350;p26"/>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p>
            <a:pPr marL="457200" lvl="0" indent="-342900" algn="l" rtl="0">
              <a:lnSpc>
                <a:spcPct val="115000"/>
              </a:lnSpc>
              <a:spcBef>
                <a:spcPts val="0"/>
              </a:spcBef>
              <a:spcAft>
                <a:spcPts val="0"/>
              </a:spcAft>
              <a:buSzPts val="1800"/>
              <a:buChar char="●"/>
            </a:pPr>
            <a:r>
              <a:rPr lang="en" sz="1800" b="1" u="sng">
                <a:solidFill>
                  <a:srgbClr val="4C2106"/>
                </a:solidFill>
              </a:rPr>
              <a:t>*Only services that have been rendered or items that have been physically received on or before June 30th will be recorded in FY 26* </a:t>
            </a:r>
            <a:endParaRPr sz="1800" b="1" u="sng">
              <a:solidFill>
                <a:srgbClr val="4C2106"/>
              </a:solidFill>
            </a:endParaRPr>
          </a:p>
          <a:p>
            <a:pPr marL="457200" lvl="0" indent="0" algn="l" rtl="0">
              <a:lnSpc>
                <a:spcPct val="115000"/>
              </a:lnSpc>
              <a:spcBef>
                <a:spcPts val="0"/>
              </a:spcBef>
              <a:spcAft>
                <a:spcPts val="0"/>
              </a:spcAft>
              <a:buSzPts val="1400"/>
              <a:buNone/>
            </a:pPr>
            <a:endParaRPr sz="1800" b="1" u="sng">
              <a:solidFill>
                <a:srgbClr val="4C2106"/>
              </a:solidFill>
            </a:endParaRPr>
          </a:p>
          <a:p>
            <a:pPr marL="457200" lvl="0" indent="-342900" algn="l" rtl="0">
              <a:lnSpc>
                <a:spcPct val="150000"/>
              </a:lnSpc>
              <a:spcBef>
                <a:spcPts val="800"/>
              </a:spcBef>
              <a:spcAft>
                <a:spcPts val="0"/>
              </a:spcAft>
              <a:buSzPts val="1800"/>
              <a:buChar char="●"/>
            </a:pPr>
            <a:r>
              <a:rPr lang="en" sz="1800">
                <a:highlight>
                  <a:srgbClr val="FFFF00"/>
                </a:highlight>
              </a:rPr>
              <a:t>Any invoices processed in ProConnect that remain in the system awaiting receiving or approval as of June 30th EOB will require confirmation of delivery/service date prior to the invoice being exported into Banner.   </a:t>
            </a:r>
            <a:endParaRPr sz="1800">
              <a:highlight>
                <a:srgbClr val="FFFF00"/>
              </a:highlight>
            </a:endParaRPr>
          </a:p>
          <a:p>
            <a:pPr marL="914400" lvl="0" indent="0" algn="l" rtl="0">
              <a:lnSpc>
                <a:spcPct val="150000"/>
              </a:lnSpc>
              <a:spcBef>
                <a:spcPts val="0"/>
              </a:spcBef>
              <a:spcAft>
                <a:spcPts val="0"/>
              </a:spcAft>
              <a:buNone/>
            </a:pPr>
            <a:endParaRPr sz="1800">
              <a:highlight>
                <a:srgbClr val="FFFF00"/>
              </a:highlight>
            </a:endParaRPr>
          </a:p>
          <a:p>
            <a:pPr marL="914400" lvl="0" indent="0" algn="ctr" rtl="0">
              <a:lnSpc>
                <a:spcPct val="200000"/>
              </a:lnSpc>
              <a:spcBef>
                <a:spcPts val="800"/>
              </a:spcBef>
              <a:spcAft>
                <a:spcPts val="0"/>
              </a:spcAft>
              <a:buSzPts val="1400"/>
              <a:buNone/>
            </a:pP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7"/>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Arial"/>
              <a:buNone/>
            </a:pPr>
            <a:r>
              <a:rPr lang="en" sz="3000"/>
              <a:t>Non-PO Payment Requests  </a:t>
            </a:r>
            <a:endParaRPr/>
          </a:p>
        </p:txBody>
      </p:sp>
      <p:sp>
        <p:nvSpPr>
          <p:cNvPr id="356" name="Google Shape;356;p27"/>
          <p:cNvSpPr txBox="1">
            <a:spLocks noGrp="1"/>
          </p:cNvSpPr>
          <p:nvPr>
            <p:ph type="body" idx="1"/>
          </p:nvPr>
        </p:nvSpPr>
        <p:spPr>
          <a:xfrm>
            <a:off x="169775" y="1148500"/>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150000"/>
              </a:lnSpc>
              <a:spcBef>
                <a:spcPts val="0"/>
              </a:spcBef>
              <a:spcAft>
                <a:spcPts val="0"/>
              </a:spcAft>
              <a:buSzPts val="1200"/>
              <a:buChar char="●"/>
            </a:pPr>
            <a:r>
              <a:rPr lang="en" sz="1200">
                <a:solidFill>
                  <a:srgbClr val="441809"/>
                </a:solidFill>
              </a:rPr>
              <a:t>Tuesday, July 7th— last day to submit any Non-POs to be processed for FY 26</a:t>
            </a:r>
            <a:endParaRPr sz="1200">
              <a:solidFill>
                <a:srgbClr val="441809"/>
              </a:solidFill>
            </a:endParaRPr>
          </a:p>
          <a:p>
            <a:pPr marL="685800" lvl="1" indent="-241300" algn="l" rtl="0">
              <a:lnSpc>
                <a:spcPct val="150000"/>
              </a:lnSpc>
              <a:spcBef>
                <a:spcPts val="0"/>
              </a:spcBef>
              <a:spcAft>
                <a:spcPts val="0"/>
              </a:spcAft>
              <a:buSzPts val="1200"/>
              <a:buChar char="○"/>
            </a:pPr>
            <a:r>
              <a:rPr lang="en" sz="1200">
                <a:solidFill>
                  <a:srgbClr val="441809"/>
                </a:solidFill>
              </a:rPr>
              <a:t>Email all requests directly to </a:t>
            </a:r>
            <a:r>
              <a:rPr lang="en" sz="1200" u="sng">
                <a:solidFill>
                  <a:schemeClr val="hlink"/>
                </a:solidFill>
                <a:hlinkClick r:id="rId3"/>
              </a:rPr>
              <a:t>invoices@rowan.edu</a:t>
            </a:r>
            <a:r>
              <a:rPr lang="en" sz="1200">
                <a:solidFill>
                  <a:srgbClr val="441809"/>
                </a:solidFill>
              </a:rPr>
              <a:t> with “Non-PO” listed in the subject line – please do not send via inter-office mail.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Note: we will be hosting a separate training specifically on Electronic Non-POs during FYE on Wednesday, June 3rd. </a:t>
            </a:r>
            <a:endParaRPr sz="1200">
              <a:solidFill>
                <a:srgbClr val="441809"/>
              </a:solidFill>
            </a:endParaRPr>
          </a:p>
          <a:p>
            <a:pPr marL="0" lvl="0" indent="0" algn="l" rtl="0">
              <a:lnSpc>
                <a:spcPct val="150000"/>
              </a:lnSpc>
              <a:spcBef>
                <a:spcPts val="0"/>
              </a:spcBef>
              <a:spcAft>
                <a:spcPts val="0"/>
              </a:spcAft>
              <a:buSzPts val="1400"/>
              <a:buNone/>
            </a:pPr>
            <a:endParaRPr sz="1200">
              <a:solidFill>
                <a:srgbClr val="4C2106"/>
              </a:solidFill>
            </a:endParaRPr>
          </a:p>
          <a:p>
            <a:pPr marL="342900" lvl="0" indent="-241300" algn="l" rtl="0">
              <a:lnSpc>
                <a:spcPct val="150000"/>
              </a:lnSpc>
              <a:spcBef>
                <a:spcPts val="0"/>
              </a:spcBef>
              <a:spcAft>
                <a:spcPts val="0"/>
              </a:spcAft>
              <a:buSzPts val="1200"/>
              <a:buChar char="●"/>
            </a:pPr>
            <a:r>
              <a:rPr lang="en" sz="1200">
                <a:solidFill>
                  <a:srgbClr val="441809"/>
                </a:solidFill>
              </a:rPr>
              <a:t>To avoid processing delays: </a:t>
            </a:r>
            <a:endParaRPr sz="1200">
              <a:solidFill>
                <a:srgbClr val="441809"/>
              </a:solidFill>
            </a:endParaRPr>
          </a:p>
          <a:p>
            <a:pPr marL="685800" lvl="1" indent="-241300" algn="l" rtl="0">
              <a:lnSpc>
                <a:spcPct val="150000"/>
              </a:lnSpc>
              <a:spcBef>
                <a:spcPts val="0"/>
              </a:spcBef>
              <a:spcAft>
                <a:spcPts val="0"/>
              </a:spcAft>
              <a:buSzPts val="1200"/>
              <a:buChar char="○"/>
            </a:pPr>
            <a:r>
              <a:rPr lang="en" sz="1200">
                <a:solidFill>
                  <a:srgbClr val="441809"/>
                </a:solidFill>
              </a:rPr>
              <a:t>Review the </a:t>
            </a:r>
            <a:r>
              <a:rPr lang="en" sz="1200" u="sng">
                <a:solidFill>
                  <a:schemeClr val="hlink"/>
                </a:solidFill>
                <a:hlinkClick r:id="rId4"/>
              </a:rPr>
              <a:t>Non-PO Category List</a:t>
            </a:r>
            <a:r>
              <a:rPr lang="en" sz="1200">
                <a:solidFill>
                  <a:srgbClr val="441809"/>
                </a:solidFill>
              </a:rPr>
              <a:t> to ensure you are not submitting a Non-PO that is not reimbursable  </a:t>
            </a:r>
            <a:endParaRPr sz="1200">
              <a:solidFill>
                <a:srgbClr val="441809"/>
              </a:solidFill>
            </a:endParaRPr>
          </a:p>
          <a:p>
            <a:pPr marL="685800" lvl="1" indent="-241300" algn="l" rtl="0">
              <a:lnSpc>
                <a:spcPct val="150000"/>
              </a:lnSpc>
              <a:spcBef>
                <a:spcPts val="0"/>
              </a:spcBef>
              <a:spcAft>
                <a:spcPts val="0"/>
              </a:spcAft>
              <a:buSzPts val="1200"/>
              <a:buChar char="○"/>
            </a:pPr>
            <a:r>
              <a:rPr lang="en" sz="1200">
                <a:solidFill>
                  <a:srgbClr val="441809"/>
                </a:solidFill>
              </a:rPr>
              <a:t>Double check that all required documentation is attached to your </a:t>
            </a:r>
            <a:r>
              <a:rPr lang="en" sz="1200" u="sng">
                <a:solidFill>
                  <a:schemeClr val="hlink"/>
                </a:solidFill>
                <a:hlinkClick r:id="rId5"/>
              </a:rPr>
              <a:t>Non-PO Payment Request Form</a:t>
            </a:r>
            <a:r>
              <a:rPr lang="en" sz="1200">
                <a:solidFill>
                  <a:srgbClr val="441809"/>
                </a:solidFill>
              </a:rPr>
              <a:t> &amp; that all approvals have been obtained </a:t>
            </a:r>
            <a:endParaRPr sz="1200">
              <a:solidFill>
                <a:srgbClr val="441809"/>
              </a:solidFill>
            </a:endParaRPr>
          </a:p>
          <a:p>
            <a:pPr marL="1028700" lvl="2" indent="-241300" algn="l" rtl="0">
              <a:lnSpc>
                <a:spcPct val="150000"/>
              </a:lnSpc>
              <a:spcBef>
                <a:spcPts val="0"/>
              </a:spcBef>
              <a:spcAft>
                <a:spcPts val="0"/>
              </a:spcAft>
              <a:buClr>
                <a:srgbClr val="441809"/>
              </a:buClr>
              <a:buSzPts val="1200"/>
              <a:buChar char="■"/>
            </a:pPr>
            <a:r>
              <a:rPr lang="en" sz="1200">
                <a:solidFill>
                  <a:srgbClr val="441809"/>
                </a:solidFill>
              </a:rPr>
              <a:t>For example, ensure proof of payment is attached (examples shown on slides 28-29) &amp; all approval signatures have been obtained </a:t>
            </a:r>
            <a:endParaRPr sz="1200">
              <a:solidFill>
                <a:srgbClr val="441809"/>
              </a:solidFill>
            </a:endParaRPr>
          </a:p>
          <a:p>
            <a:pPr marL="1028700" lvl="2" indent="-241300" algn="l" rtl="0">
              <a:lnSpc>
                <a:spcPct val="150000"/>
              </a:lnSpc>
              <a:spcBef>
                <a:spcPts val="0"/>
              </a:spcBef>
              <a:spcAft>
                <a:spcPts val="0"/>
              </a:spcAft>
              <a:buClr>
                <a:srgbClr val="441809"/>
              </a:buClr>
              <a:buSzPts val="1200"/>
              <a:buChar char="■"/>
            </a:pPr>
            <a:r>
              <a:rPr lang="en" sz="1200">
                <a:solidFill>
                  <a:srgbClr val="441809"/>
                </a:solidFill>
              </a:rPr>
              <a:t>For additional information on required documentation, visit our </a:t>
            </a:r>
            <a:r>
              <a:rPr lang="en" sz="1200" u="sng">
                <a:solidFill>
                  <a:schemeClr val="hlink"/>
                </a:solidFill>
                <a:hlinkClick r:id="rId4"/>
              </a:rPr>
              <a:t>Non-PO Payment Request Webpage</a:t>
            </a:r>
            <a:r>
              <a:rPr lang="en" sz="1200">
                <a:solidFill>
                  <a:srgbClr val="441809"/>
                </a:solidFill>
              </a:rPr>
              <a:t> </a:t>
            </a:r>
            <a:endParaRPr sz="1200">
              <a:solidFill>
                <a:srgbClr val="441809"/>
              </a:solidFill>
            </a:endParaRPr>
          </a:p>
          <a:p>
            <a:pPr marL="685800" lvl="0" indent="0" algn="l" rtl="0">
              <a:lnSpc>
                <a:spcPct val="150000"/>
              </a:lnSpc>
              <a:spcBef>
                <a:spcPts val="0"/>
              </a:spcBef>
              <a:spcAft>
                <a:spcPts val="0"/>
              </a:spcAft>
              <a:buSzPts val="1400"/>
              <a:buNone/>
            </a:pPr>
            <a:endParaRPr sz="1200">
              <a:solidFill>
                <a:srgbClr val="4C2106"/>
              </a:solidFill>
            </a:endParaRPr>
          </a:p>
          <a:p>
            <a:pPr marL="0" lvl="0" indent="0" algn="l" rtl="0">
              <a:lnSpc>
                <a:spcPct val="150000"/>
              </a:lnSpc>
              <a:spcBef>
                <a:spcPts val="0"/>
              </a:spcBef>
              <a:spcAft>
                <a:spcPts val="0"/>
              </a:spcAft>
              <a:buSzPts val="1400"/>
              <a:buNone/>
            </a:pPr>
            <a:endParaRPr/>
          </a:p>
          <a:p>
            <a:pPr marL="685800" lvl="0" indent="0" algn="l" rtl="0">
              <a:lnSpc>
                <a:spcPct val="90000"/>
              </a:lnSpc>
              <a:spcBef>
                <a:spcPts val="0"/>
              </a:spcBef>
              <a:spcAft>
                <a:spcPts val="0"/>
              </a:spcAft>
              <a:buSzPts val="1400"/>
              <a:buNone/>
            </a:pPr>
            <a:br>
              <a:rPr lang="en" sz="1900"/>
            </a:br>
            <a:endParaRPr sz="1900"/>
          </a:p>
          <a:p>
            <a:pPr marL="342900" lvl="0" indent="0" algn="l" rtl="0">
              <a:lnSpc>
                <a:spcPct val="90000"/>
              </a:lnSpc>
              <a:spcBef>
                <a:spcPts val="0"/>
              </a:spcBef>
              <a:spcAft>
                <a:spcPts val="0"/>
              </a:spcAft>
              <a:buSzPts val="1400"/>
              <a:buNone/>
            </a:pPr>
            <a:br>
              <a:rPr lang="en" sz="1900"/>
            </a:br>
            <a:endParaRPr sz="1900"/>
          </a:p>
        </p:txBody>
      </p:sp>
    </p:spTree>
  </p:cSld>
  <p:clrMapOvr>
    <a:masterClrMapping/>
  </p:clrMapOvr>
  <p:transition spd="med">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8"/>
          <p:cNvSpPr txBox="1">
            <a:spLocks noGrp="1"/>
          </p:cNvSpPr>
          <p:nvPr>
            <p:ph type="title"/>
          </p:nvPr>
        </p:nvSpPr>
        <p:spPr>
          <a:xfrm>
            <a:off x="503734" y="-51760"/>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Proof of Payment Example</a:t>
            </a:r>
            <a:endParaRPr sz="3000"/>
          </a:p>
        </p:txBody>
      </p:sp>
      <p:sp>
        <p:nvSpPr>
          <p:cNvPr id="363" name="Google Shape;363;p28"/>
          <p:cNvSpPr txBox="1">
            <a:spLocks noGrp="1"/>
          </p:cNvSpPr>
          <p:nvPr>
            <p:ph type="body" idx="1"/>
          </p:nvPr>
        </p:nvSpPr>
        <p:spPr>
          <a:xfrm>
            <a:off x="278569" y="875794"/>
            <a:ext cx="2701500" cy="492600"/>
          </a:xfrm>
          <a:prstGeom prst="rect">
            <a:avLst/>
          </a:prstGeom>
          <a:noFill/>
          <a:ln>
            <a:noFill/>
          </a:ln>
        </p:spPr>
        <p:txBody>
          <a:bodyPr spcFirstLastPara="1" wrap="square" lIns="34275" tIns="34275" rIns="68575" bIns="34275" anchor="t" anchorCtr="0">
            <a:noAutofit/>
          </a:bodyPr>
          <a:lstStyle/>
          <a:p>
            <a:pPr marL="0" lvl="0" indent="0" algn="l" rtl="0">
              <a:lnSpc>
                <a:spcPct val="90000"/>
              </a:lnSpc>
              <a:spcBef>
                <a:spcPts val="800"/>
              </a:spcBef>
              <a:spcAft>
                <a:spcPts val="0"/>
              </a:spcAft>
              <a:buSzPts val="1400"/>
              <a:buNone/>
            </a:pPr>
            <a:r>
              <a:rPr lang="en"/>
              <a:t>Itemized Receipt with CC Info Listed </a:t>
            </a:r>
            <a:endParaRPr/>
          </a:p>
        </p:txBody>
      </p:sp>
      <p:pic>
        <p:nvPicPr>
          <p:cNvPr id="364" name="Google Shape;364;p28"/>
          <p:cNvPicPr preferRelativeResize="0"/>
          <p:nvPr/>
        </p:nvPicPr>
        <p:blipFill rotWithShape="1">
          <a:blip r:embed="rId3">
            <a:alphaModFix/>
          </a:blip>
          <a:srcRect/>
          <a:stretch/>
        </p:blipFill>
        <p:spPr>
          <a:xfrm>
            <a:off x="642187" y="1620044"/>
            <a:ext cx="1974263" cy="3136240"/>
          </a:xfrm>
          <a:prstGeom prst="rect">
            <a:avLst/>
          </a:prstGeom>
          <a:noFill/>
          <a:ln>
            <a:noFill/>
          </a:ln>
        </p:spPr>
      </p:pic>
      <p:pic>
        <p:nvPicPr>
          <p:cNvPr id="365" name="Google Shape;365;p28"/>
          <p:cNvPicPr preferRelativeResize="0"/>
          <p:nvPr/>
        </p:nvPicPr>
        <p:blipFill rotWithShape="1">
          <a:blip r:embed="rId4">
            <a:alphaModFix/>
          </a:blip>
          <a:srcRect/>
          <a:stretch/>
        </p:blipFill>
        <p:spPr>
          <a:xfrm>
            <a:off x="3625069" y="1620041"/>
            <a:ext cx="3638173" cy="2273868"/>
          </a:xfrm>
          <a:prstGeom prst="rect">
            <a:avLst/>
          </a:prstGeom>
          <a:noFill/>
          <a:ln>
            <a:noFill/>
          </a:ln>
        </p:spPr>
      </p:pic>
      <p:sp>
        <p:nvSpPr>
          <p:cNvPr id="366" name="Google Shape;366;p28"/>
          <p:cNvSpPr txBox="1">
            <a:spLocks noGrp="1"/>
          </p:cNvSpPr>
          <p:nvPr>
            <p:ph type="body" idx="1"/>
          </p:nvPr>
        </p:nvSpPr>
        <p:spPr>
          <a:xfrm>
            <a:off x="4010213" y="1029056"/>
            <a:ext cx="2701500" cy="492600"/>
          </a:xfrm>
          <a:prstGeom prst="rect">
            <a:avLst/>
          </a:prstGeom>
          <a:noFill/>
          <a:ln>
            <a:noFill/>
          </a:ln>
        </p:spPr>
        <p:txBody>
          <a:bodyPr spcFirstLastPara="1" wrap="square" lIns="34275" tIns="34275" rIns="68575" bIns="34275" anchor="t" anchorCtr="0">
            <a:noAutofit/>
          </a:bodyPr>
          <a:lstStyle/>
          <a:p>
            <a:pPr marL="0" lvl="0" indent="0" algn="l" rtl="0">
              <a:lnSpc>
                <a:spcPct val="90000"/>
              </a:lnSpc>
              <a:spcBef>
                <a:spcPts val="800"/>
              </a:spcBef>
              <a:spcAft>
                <a:spcPts val="0"/>
              </a:spcAft>
              <a:buSzPts val="1400"/>
              <a:buNone/>
            </a:pPr>
            <a:r>
              <a:rPr lang="en"/>
              <a:t>Credit Card with matching 4 digits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9"/>
          <p:cNvSpPr txBox="1">
            <a:spLocks noGrp="1"/>
          </p:cNvSpPr>
          <p:nvPr>
            <p:ph type="title"/>
          </p:nvPr>
        </p:nvSpPr>
        <p:spPr>
          <a:xfrm>
            <a:off x="516746" y="-77766"/>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Proof of Payment Example </a:t>
            </a:r>
            <a:endParaRPr sz="3000"/>
          </a:p>
        </p:txBody>
      </p:sp>
      <p:sp>
        <p:nvSpPr>
          <p:cNvPr id="373" name="Google Shape;373;p29"/>
          <p:cNvSpPr txBox="1">
            <a:spLocks noGrp="1"/>
          </p:cNvSpPr>
          <p:nvPr>
            <p:ph type="body" idx="1"/>
          </p:nvPr>
        </p:nvSpPr>
        <p:spPr>
          <a:xfrm>
            <a:off x="374739" y="901763"/>
            <a:ext cx="3099300" cy="492600"/>
          </a:xfrm>
          <a:prstGeom prst="rect">
            <a:avLst/>
          </a:prstGeom>
          <a:noFill/>
          <a:ln>
            <a:noFill/>
          </a:ln>
        </p:spPr>
        <p:txBody>
          <a:bodyPr spcFirstLastPara="1" wrap="square" lIns="34275" tIns="34275" rIns="68575" bIns="34275" anchor="t" anchorCtr="0">
            <a:noAutofit/>
          </a:bodyPr>
          <a:lstStyle/>
          <a:p>
            <a:pPr marL="0" lvl="0" indent="0" algn="l" rtl="0">
              <a:lnSpc>
                <a:spcPct val="90000"/>
              </a:lnSpc>
              <a:spcBef>
                <a:spcPts val="800"/>
              </a:spcBef>
              <a:spcAft>
                <a:spcPts val="0"/>
              </a:spcAft>
              <a:buSzPts val="1400"/>
              <a:buNone/>
            </a:pPr>
            <a:r>
              <a:rPr lang="en"/>
              <a:t>Itemized Receipt without CC Info Listed </a:t>
            </a:r>
            <a:endParaRPr/>
          </a:p>
        </p:txBody>
      </p:sp>
      <p:pic>
        <p:nvPicPr>
          <p:cNvPr id="374" name="Google Shape;374;p29"/>
          <p:cNvPicPr preferRelativeResize="0"/>
          <p:nvPr/>
        </p:nvPicPr>
        <p:blipFill rotWithShape="1">
          <a:blip r:embed="rId3">
            <a:alphaModFix/>
          </a:blip>
          <a:srcRect/>
          <a:stretch/>
        </p:blipFill>
        <p:spPr>
          <a:xfrm>
            <a:off x="1159613" y="1327101"/>
            <a:ext cx="2314445" cy="3676650"/>
          </a:xfrm>
          <a:prstGeom prst="rect">
            <a:avLst/>
          </a:prstGeom>
          <a:noFill/>
          <a:ln>
            <a:noFill/>
          </a:ln>
        </p:spPr>
      </p:pic>
      <p:pic>
        <p:nvPicPr>
          <p:cNvPr id="375" name="Google Shape;375;p29"/>
          <p:cNvPicPr preferRelativeResize="0"/>
          <p:nvPr/>
        </p:nvPicPr>
        <p:blipFill rotWithShape="1">
          <a:blip r:embed="rId4">
            <a:alphaModFix/>
          </a:blip>
          <a:srcRect/>
          <a:stretch/>
        </p:blipFill>
        <p:spPr>
          <a:xfrm>
            <a:off x="4633235" y="1366763"/>
            <a:ext cx="2983324" cy="3676650"/>
          </a:xfrm>
          <a:prstGeom prst="rect">
            <a:avLst/>
          </a:prstGeom>
          <a:noFill/>
          <a:ln>
            <a:noFill/>
          </a:ln>
        </p:spPr>
      </p:pic>
      <p:sp>
        <p:nvSpPr>
          <p:cNvPr id="376" name="Google Shape;376;p29"/>
          <p:cNvSpPr txBox="1">
            <a:spLocks noGrp="1"/>
          </p:cNvSpPr>
          <p:nvPr>
            <p:ph type="body" idx="1"/>
          </p:nvPr>
        </p:nvSpPr>
        <p:spPr>
          <a:xfrm>
            <a:off x="4354551" y="834500"/>
            <a:ext cx="3928800" cy="492600"/>
          </a:xfrm>
          <a:prstGeom prst="rect">
            <a:avLst/>
          </a:prstGeom>
          <a:noFill/>
          <a:ln>
            <a:noFill/>
          </a:ln>
        </p:spPr>
        <p:txBody>
          <a:bodyPr spcFirstLastPara="1" wrap="square" lIns="34275" tIns="34275" rIns="68575" bIns="34275" anchor="t" anchorCtr="0">
            <a:noAutofit/>
          </a:bodyPr>
          <a:lstStyle/>
          <a:p>
            <a:pPr marL="0" lvl="0" indent="0" algn="l" rtl="0">
              <a:lnSpc>
                <a:spcPct val="90000"/>
              </a:lnSpc>
              <a:spcBef>
                <a:spcPts val="1000"/>
              </a:spcBef>
              <a:spcAft>
                <a:spcPts val="0"/>
              </a:spcAft>
              <a:buSzPts val="1400"/>
              <a:buNone/>
            </a:pPr>
            <a:r>
              <a:rPr lang="en"/>
              <a:t>Redacted bank statement showing the charge &amp; the name of the individual being reimbursed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0"/>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Memberships/Subscriptions </a:t>
            </a:r>
            <a:endParaRPr sz="3000"/>
          </a:p>
        </p:txBody>
      </p:sp>
      <p:sp>
        <p:nvSpPr>
          <p:cNvPr id="382" name="Google Shape;382;p30"/>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p>
            <a:pPr marL="457200" lvl="0" indent="-330200" algn="l" rtl="0">
              <a:lnSpc>
                <a:spcPct val="150000"/>
              </a:lnSpc>
              <a:spcBef>
                <a:spcPts val="1200"/>
              </a:spcBef>
              <a:spcAft>
                <a:spcPts val="0"/>
              </a:spcAft>
              <a:buSzPts val="1600"/>
              <a:buChar char="●"/>
            </a:pPr>
            <a:r>
              <a:rPr lang="en" sz="1600" b="1"/>
              <a:t>Memberships/Subscriptions spanning two fiscal years: FY 26-FY 27 or purely for FY 27</a:t>
            </a:r>
            <a:endParaRPr sz="1600" b="1"/>
          </a:p>
          <a:p>
            <a:pPr marL="914400" lvl="1" indent="-330200" algn="l" rtl="0">
              <a:lnSpc>
                <a:spcPct val="150000"/>
              </a:lnSpc>
              <a:spcBef>
                <a:spcPts val="0"/>
              </a:spcBef>
              <a:spcAft>
                <a:spcPts val="0"/>
              </a:spcAft>
              <a:buSzPts val="1600"/>
              <a:buChar char="○"/>
            </a:pPr>
            <a:r>
              <a:rPr lang="en" sz="1600"/>
              <a:t>For ex. Spanning from June 1, 2026 – June 1, 2027 or July 1, 2026 – July 1, 2027 </a:t>
            </a:r>
            <a:endParaRPr sz="1600"/>
          </a:p>
          <a:p>
            <a:pPr marL="914400" lvl="1" indent="-330200" algn="l" rtl="0">
              <a:lnSpc>
                <a:spcPct val="150000"/>
              </a:lnSpc>
              <a:spcBef>
                <a:spcPts val="0"/>
              </a:spcBef>
              <a:spcAft>
                <a:spcPts val="0"/>
              </a:spcAft>
              <a:buSzPts val="1600"/>
              <a:buChar char="○"/>
            </a:pPr>
            <a:r>
              <a:rPr lang="en" sz="1600"/>
              <a:t>Must be processed and paid by June 30th </a:t>
            </a:r>
            <a:endParaRPr sz="1600"/>
          </a:p>
          <a:p>
            <a:pPr marL="1371600" lvl="2" indent="-330200" algn="l" rtl="0">
              <a:lnSpc>
                <a:spcPct val="150000"/>
              </a:lnSpc>
              <a:spcBef>
                <a:spcPts val="0"/>
              </a:spcBef>
              <a:spcAft>
                <a:spcPts val="0"/>
              </a:spcAft>
              <a:buSzPts val="1600"/>
              <a:buChar char="■"/>
            </a:pPr>
            <a:r>
              <a:rPr lang="en" sz="1600" u="sng"/>
              <a:t>NOTE: It must be processed &amp; paid by June 30th in order to be reflected in FY26 &amp; utilize SDE Dates (start &amp; end date) </a:t>
            </a:r>
            <a:endParaRPr sz="1600" u="sng"/>
          </a:p>
          <a:p>
            <a:pPr marL="0" lvl="0" indent="0" algn="l" rtl="0">
              <a:lnSpc>
                <a:spcPct val="90000"/>
              </a:lnSpc>
              <a:spcBef>
                <a:spcPts val="1200"/>
              </a:spcBef>
              <a:spcAft>
                <a:spcPts val="0"/>
              </a:spcAft>
              <a:buSzPts val="14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1"/>
          <p:cNvSpPr txBox="1">
            <a:spLocks noGrp="1"/>
          </p:cNvSpPr>
          <p:nvPr>
            <p:ph type="title"/>
          </p:nvPr>
        </p:nvSpPr>
        <p:spPr>
          <a:xfrm>
            <a:off x="510248" y="91100"/>
            <a:ext cx="6853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Arial"/>
              <a:buNone/>
            </a:pPr>
            <a:r>
              <a:rPr lang="en" sz="3000"/>
              <a:t>Employee Travel - Overnight &amp; Day  </a:t>
            </a:r>
            <a:endParaRPr/>
          </a:p>
        </p:txBody>
      </p:sp>
      <p:sp>
        <p:nvSpPr>
          <p:cNvPr id="388" name="Google Shape;388;p31"/>
          <p:cNvSpPr txBox="1">
            <a:spLocks noGrp="1"/>
          </p:cNvSpPr>
          <p:nvPr>
            <p:ph type="body" idx="1"/>
          </p:nvPr>
        </p:nvSpPr>
        <p:spPr>
          <a:xfrm>
            <a:off x="-37350" y="901700"/>
            <a:ext cx="91440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150000"/>
              </a:lnSpc>
              <a:spcBef>
                <a:spcPts val="0"/>
              </a:spcBef>
              <a:spcAft>
                <a:spcPts val="0"/>
              </a:spcAft>
              <a:buSzPts val="1200"/>
              <a:buChar char="●"/>
            </a:pPr>
            <a:r>
              <a:rPr lang="en" sz="1200">
                <a:solidFill>
                  <a:srgbClr val="441809"/>
                </a:solidFill>
              </a:rPr>
              <a:t>Friday, June 26th— last day to submit any Concur expense reports to be processed for FY 26</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NOTE: Keep in mind that you need to allow sufficient processing time for travel requests to be fully approved with encumbrance #s.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t>If deadline is missed, Accounting Services will capture and analyze the expense for reporting in the proper fiscal year. </a:t>
            </a:r>
            <a:endParaRPr sz="1200">
              <a:solidFill>
                <a:srgbClr val="441809"/>
              </a:solidFill>
            </a:endParaRPr>
          </a:p>
          <a:p>
            <a:pPr marL="342900" lvl="0" indent="0" algn="l" rtl="0">
              <a:lnSpc>
                <a:spcPct val="150000"/>
              </a:lnSpc>
              <a:spcBef>
                <a:spcPts val="1200"/>
              </a:spcBef>
              <a:spcAft>
                <a:spcPts val="0"/>
              </a:spcAft>
              <a:buSzPts val="1400"/>
              <a:buNone/>
            </a:pPr>
            <a:endParaRPr sz="1200">
              <a:solidFill>
                <a:srgbClr val="441809"/>
              </a:solidFill>
            </a:endParaRPr>
          </a:p>
          <a:p>
            <a:pPr marL="342900" lvl="0" indent="-241300" algn="l" rtl="0">
              <a:lnSpc>
                <a:spcPct val="150000"/>
              </a:lnSpc>
              <a:spcBef>
                <a:spcPts val="0"/>
              </a:spcBef>
              <a:spcAft>
                <a:spcPts val="0"/>
              </a:spcAft>
              <a:buSzPts val="1200"/>
              <a:buChar char="●"/>
            </a:pPr>
            <a:r>
              <a:rPr lang="en" sz="1200">
                <a:solidFill>
                  <a:srgbClr val="4C2106"/>
                </a:solidFill>
              </a:rPr>
              <a:t>Review any open encumbrances — confirm expense reports have been submitted &amp; fully approved </a:t>
            </a:r>
            <a:endParaRPr sz="1200">
              <a:solidFill>
                <a:srgbClr val="4C2106"/>
              </a:solidFill>
            </a:endParaRPr>
          </a:p>
          <a:p>
            <a:pPr marL="685800" lvl="1" indent="-241300" algn="l" rtl="0">
              <a:lnSpc>
                <a:spcPct val="150000"/>
              </a:lnSpc>
              <a:spcBef>
                <a:spcPts val="0"/>
              </a:spcBef>
              <a:spcAft>
                <a:spcPts val="0"/>
              </a:spcAft>
              <a:buSzPts val="1200"/>
              <a:buChar char="○"/>
            </a:pPr>
            <a:r>
              <a:rPr lang="en" sz="1200">
                <a:solidFill>
                  <a:srgbClr val="4C2106"/>
                </a:solidFill>
              </a:rPr>
              <a:t>Once the report has been fully approved in Concur (sent for payment status), </a:t>
            </a:r>
            <a:r>
              <a:rPr lang="en" sz="1200" u="sng">
                <a:solidFill>
                  <a:schemeClr val="hlink"/>
                </a:solidFill>
                <a:hlinkClick r:id="rId3"/>
              </a:rPr>
              <a:t>Close Out Your Request</a:t>
            </a:r>
            <a:r>
              <a:rPr lang="en" sz="1200">
                <a:solidFill>
                  <a:srgbClr val="441809"/>
                </a:solidFill>
              </a:rPr>
              <a:t>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If you closed out your request and notice the budget is still held up, there may be an error — email </a:t>
            </a:r>
            <a:r>
              <a:rPr lang="en" sz="1200" u="sng">
                <a:solidFill>
                  <a:schemeClr val="hlink"/>
                </a:solidFill>
                <a:hlinkClick r:id="rId4"/>
              </a:rPr>
              <a:t>asktravel@rowan.edu</a:t>
            </a:r>
            <a:r>
              <a:rPr lang="en" sz="1200">
                <a:solidFill>
                  <a:srgbClr val="441809"/>
                </a:solidFill>
              </a:rPr>
              <a:t> </a:t>
            </a:r>
            <a:endParaRPr sz="1200">
              <a:solidFill>
                <a:srgbClr val="441809"/>
              </a:solidFill>
            </a:endParaRPr>
          </a:p>
          <a:p>
            <a:pPr marL="685800" lvl="0" indent="0" algn="l" rtl="0">
              <a:lnSpc>
                <a:spcPct val="150000"/>
              </a:lnSpc>
              <a:spcBef>
                <a:spcPts val="0"/>
              </a:spcBef>
              <a:spcAft>
                <a:spcPts val="0"/>
              </a:spcAft>
              <a:buSzPts val="1400"/>
              <a:buNone/>
            </a:pPr>
            <a:endParaRPr sz="1200">
              <a:solidFill>
                <a:srgbClr val="441809"/>
              </a:solidFill>
            </a:endParaRPr>
          </a:p>
          <a:p>
            <a:pPr marL="342900" lvl="0" indent="-241300" algn="l" rtl="0">
              <a:lnSpc>
                <a:spcPct val="150000"/>
              </a:lnSpc>
              <a:spcBef>
                <a:spcPts val="0"/>
              </a:spcBef>
              <a:spcAft>
                <a:spcPts val="0"/>
              </a:spcAft>
              <a:buSzPts val="1200"/>
              <a:buChar char="●"/>
            </a:pPr>
            <a:r>
              <a:rPr lang="en" sz="1200">
                <a:solidFill>
                  <a:srgbClr val="441809"/>
                </a:solidFill>
              </a:rPr>
              <a:t>To avoid processing delays: </a:t>
            </a:r>
            <a:endParaRPr sz="1200">
              <a:solidFill>
                <a:srgbClr val="441809"/>
              </a:solidFill>
            </a:endParaRPr>
          </a:p>
          <a:p>
            <a:pPr marL="685800" lvl="1" indent="-241300" algn="l" rtl="0">
              <a:lnSpc>
                <a:spcPct val="150000"/>
              </a:lnSpc>
              <a:spcBef>
                <a:spcPts val="0"/>
              </a:spcBef>
              <a:spcAft>
                <a:spcPts val="0"/>
              </a:spcAft>
              <a:buSzPts val="1200"/>
              <a:buChar char="○"/>
            </a:pPr>
            <a:r>
              <a:rPr lang="en" sz="1200">
                <a:solidFill>
                  <a:srgbClr val="441809"/>
                </a:solidFill>
              </a:rPr>
              <a:t>Cost Object Approvers (COA) in Concur — </a:t>
            </a:r>
            <a:r>
              <a:rPr lang="en" sz="1200" b="1">
                <a:solidFill>
                  <a:srgbClr val="441809"/>
                </a:solidFill>
              </a:rPr>
              <a:t>verify there is sufficient budget in the foapal lines before approving reports</a:t>
            </a:r>
            <a:r>
              <a:rPr lang="en" sz="1200">
                <a:solidFill>
                  <a:srgbClr val="441809"/>
                </a:solidFill>
              </a:rPr>
              <a:t> to avoid Non-Sufficient Fund (NSF) issues. If you need to move budget, have it moved prior to submitting the report.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Ensure all required documentation is attached – utilize </a:t>
            </a:r>
            <a:r>
              <a:rPr lang="en" sz="1200" u="sng">
                <a:solidFill>
                  <a:schemeClr val="hlink"/>
                </a:solidFill>
                <a:hlinkClick r:id="rId5"/>
              </a:rPr>
              <a:t>Expense Report Tip Sheet</a:t>
            </a:r>
            <a:r>
              <a:rPr lang="en" sz="1200">
                <a:solidFill>
                  <a:srgbClr val="441809"/>
                </a:solidFill>
              </a:rPr>
              <a:t> and visit </a:t>
            </a:r>
            <a:r>
              <a:rPr lang="en" sz="1200" u="sng">
                <a:solidFill>
                  <a:schemeClr val="hlink"/>
                </a:solidFill>
                <a:hlinkClick r:id="rId6"/>
              </a:rPr>
              <a:t>Employee Travel</a:t>
            </a:r>
            <a:r>
              <a:rPr lang="en" sz="1200">
                <a:solidFill>
                  <a:srgbClr val="441809"/>
                </a:solidFill>
              </a:rPr>
              <a:t> for more resources   </a:t>
            </a:r>
            <a:endParaRPr sz="1200">
              <a:solidFill>
                <a:srgbClr val="441809"/>
              </a:solidFill>
            </a:endParaRPr>
          </a:p>
          <a:p>
            <a:pPr marL="342900" lvl="0" indent="0" algn="l" rtl="0">
              <a:lnSpc>
                <a:spcPct val="150000"/>
              </a:lnSpc>
              <a:spcBef>
                <a:spcPts val="0"/>
              </a:spcBef>
              <a:spcAft>
                <a:spcPts val="0"/>
              </a:spcAft>
              <a:buSzPts val="1400"/>
              <a:buNone/>
            </a:pPr>
            <a:endParaRPr sz="1200">
              <a:solidFill>
                <a:srgbClr val="441809"/>
              </a:solidFill>
            </a:endParaRPr>
          </a:p>
          <a:p>
            <a:pPr marL="342900" lvl="0" indent="0" algn="l" rtl="0">
              <a:lnSpc>
                <a:spcPct val="90000"/>
              </a:lnSpc>
              <a:spcBef>
                <a:spcPts val="0"/>
              </a:spcBef>
              <a:spcAft>
                <a:spcPts val="0"/>
              </a:spcAft>
              <a:buSzPts val="1400"/>
              <a:buNone/>
            </a:pPr>
            <a:endParaRPr sz="1900"/>
          </a:p>
        </p:txBody>
      </p:sp>
    </p:spTree>
  </p:cSld>
  <p:clrMapOvr>
    <a:masterClrMapping/>
  </p:clrMapOvr>
  <p:transition spd="med">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2"/>
          <p:cNvSpPr txBox="1">
            <a:spLocks noGrp="1"/>
          </p:cNvSpPr>
          <p:nvPr>
            <p:ph type="title"/>
          </p:nvPr>
        </p:nvSpPr>
        <p:spPr>
          <a:xfrm>
            <a:off x="510250" y="278100"/>
            <a:ext cx="78180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Arial"/>
              <a:buNone/>
            </a:pPr>
            <a:r>
              <a:rPr lang="en" sz="3000"/>
              <a:t>Concur Travel Encumbrances - For Employees</a:t>
            </a:r>
            <a:endParaRPr/>
          </a:p>
        </p:txBody>
      </p:sp>
      <p:sp>
        <p:nvSpPr>
          <p:cNvPr id="394" name="Google Shape;394;p32"/>
          <p:cNvSpPr txBox="1">
            <a:spLocks noGrp="1"/>
          </p:cNvSpPr>
          <p:nvPr>
            <p:ph type="body" idx="1"/>
          </p:nvPr>
        </p:nvSpPr>
        <p:spPr>
          <a:xfrm>
            <a:off x="169800" y="1088700"/>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150000"/>
              </a:lnSpc>
              <a:spcBef>
                <a:spcPts val="0"/>
              </a:spcBef>
              <a:spcAft>
                <a:spcPts val="0"/>
              </a:spcAft>
              <a:buClr>
                <a:srgbClr val="441809"/>
              </a:buClr>
              <a:buSzPts val="1200"/>
              <a:buChar char="●"/>
            </a:pPr>
            <a:r>
              <a:rPr lang="en" sz="1200">
                <a:solidFill>
                  <a:srgbClr val="441809"/>
                </a:solidFill>
              </a:rPr>
              <a:t>FY 26 encumbrances do not roll over into FY 27 — this cannot be changed due to Banner systematically closing out the encumbrances for the fiscal year-end roll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Due to this, if your trip is still multiple months away &amp; you will not be charging any of the expenses before June 30th, we recommend not submitting your Travel Request until after June 30th. </a:t>
            </a:r>
            <a:endParaRPr sz="1200">
              <a:solidFill>
                <a:srgbClr val="441809"/>
              </a:solidFill>
            </a:endParaRPr>
          </a:p>
          <a:p>
            <a:pPr marL="342900" lvl="0" indent="0" algn="l" rtl="0">
              <a:lnSpc>
                <a:spcPct val="150000"/>
              </a:lnSpc>
              <a:spcBef>
                <a:spcPts val="0"/>
              </a:spcBef>
              <a:spcAft>
                <a:spcPts val="0"/>
              </a:spcAft>
              <a:buSzPts val="1400"/>
              <a:buNone/>
            </a:pPr>
            <a:endParaRPr sz="1200">
              <a:solidFill>
                <a:srgbClr val="441809"/>
              </a:solidFill>
            </a:endParaRPr>
          </a:p>
          <a:p>
            <a:pPr marL="342900" lvl="0" indent="-241300" algn="l" rtl="0">
              <a:lnSpc>
                <a:spcPct val="150000"/>
              </a:lnSpc>
              <a:spcBef>
                <a:spcPts val="0"/>
              </a:spcBef>
              <a:spcAft>
                <a:spcPts val="0"/>
              </a:spcAft>
              <a:buClr>
                <a:srgbClr val="441809"/>
              </a:buClr>
              <a:buSzPts val="1200"/>
              <a:buChar char="●"/>
            </a:pPr>
            <a:r>
              <a:rPr lang="en" sz="1200" b="1">
                <a:solidFill>
                  <a:srgbClr val="441809"/>
                </a:solidFill>
              </a:rPr>
              <a:t>If submitting an FY 27 Travel Request in FY 26</a:t>
            </a:r>
            <a:r>
              <a:rPr lang="en" sz="1200">
                <a:solidFill>
                  <a:srgbClr val="441809"/>
                </a:solidFill>
              </a:rPr>
              <a:t>: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u="sng">
                <a:solidFill>
                  <a:srgbClr val="441809"/>
                </a:solidFill>
              </a:rPr>
              <a:t>Before June 30th</a:t>
            </a:r>
            <a:r>
              <a:rPr lang="en" sz="1200">
                <a:solidFill>
                  <a:srgbClr val="441809"/>
                </a:solidFill>
              </a:rPr>
              <a:t> - include all predicted travel expenses on the request, but only include amounts for the expenses that will be charged in FY 26 and will be included in the encumbrance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u="sng">
                <a:solidFill>
                  <a:srgbClr val="441809"/>
                </a:solidFill>
              </a:rPr>
              <a:t>After July 1st</a:t>
            </a:r>
            <a:r>
              <a:rPr lang="en" sz="1200">
                <a:solidFill>
                  <a:srgbClr val="441809"/>
                </a:solidFill>
              </a:rPr>
              <a:t> – submit another Travel Request as “extension of prior trip” </a:t>
            </a:r>
            <a:endParaRPr sz="1200">
              <a:solidFill>
                <a:srgbClr val="441809"/>
              </a:solidFill>
            </a:endParaRPr>
          </a:p>
          <a:p>
            <a:pPr marL="1028700" lvl="2" indent="-241300" algn="l" rtl="0">
              <a:lnSpc>
                <a:spcPct val="150000"/>
              </a:lnSpc>
              <a:spcBef>
                <a:spcPts val="0"/>
              </a:spcBef>
              <a:spcAft>
                <a:spcPts val="0"/>
              </a:spcAft>
              <a:buClr>
                <a:srgbClr val="441809"/>
              </a:buClr>
              <a:buSzPts val="1200"/>
              <a:buChar char="■"/>
            </a:pPr>
            <a:r>
              <a:rPr lang="en" sz="1200">
                <a:solidFill>
                  <a:srgbClr val="441809"/>
                </a:solidFill>
              </a:rPr>
              <a:t>Include all travel expenses, but only include amounts for the expenses that will be charged in FY 27 and will be included in the encumbrance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NOTE: Only airfare and registration can be submitted as a prepayment for reimbursement. </a:t>
            </a:r>
            <a:endParaRPr sz="1200">
              <a:solidFill>
                <a:srgbClr val="441809"/>
              </a:solidFill>
            </a:endParaRPr>
          </a:p>
          <a:p>
            <a:pPr marL="342900" lvl="0" indent="0" algn="l" rtl="0">
              <a:lnSpc>
                <a:spcPct val="90000"/>
              </a:lnSpc>
              <a:spcBef>
                <a:spcPts val="0"/>
              </a:spcBef>
              <a:spcAft>
                <a:spcPts val="0"/>
              </a:spcAft>
              <a:buSzPts val="1400"/>
              <a:buNone/>
            </a:pPr>
            <a:br>
              <a:rPr lang="en" sz="1900"/>
            </a:br>
            <a:endParaRPr sz="1900"/>
          </a:p>
        </p:txBody>
      </p:sp>
    </p:spTree>
  </p:cSld>
  <p:clrMapOvr>
    <a:masterClrMapping/>
  </p:clrMapOvr>
  <p:transition spd="med">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3"/>
          <p:cNvSpPr txBox="1">
            <a:spLocks noGrp="1"/>
          </p:cNvSpPr>
          <p:nvPr>
            <p:ph type="title"/>
          </p:nvPr>
        </p:nvSpPr>
        <p:spPr>
          <a:xfrm>
            <a:off x="510249" y="45875"/>
            <a:ext cx="79077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Arial"/>
              <a:buNone/>
            </a:pPr>
            <a:r>
              <a:rPr lang="en" sz="3000"/>
              <a:t>Student Travel - Overnight &amp; Day    </a:t>
            </a:r>
            <a:endParaRPr/>
          </a:p>
        </p:txBody>
      </p:sp>
      <p:sp>
        <p:nvSpPr>
          <p:cNvPr id="400" name="Google Shape;400;p33"/>
          <p:cNvSpPr txBox="1">
            <a:spLocks noGrp="1"/>
          </p:cNvSpPr>
          <p:nvPr>
            <p:ph type="body" idx="1"/>
          </p:nvPr>
        </p:nvSpPr>
        <p:spPr>
          <a:xfrm>
            <a:off x="207300" y="856475"/>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125000"/>
              </a:lnSpc>
              <a:spcBef>
                <a:spcPts val="0"/>
              </a:spcBef>
              <a:spcAft>
                <a:spcPts val="0"/>
              </a:spcAft>
              <a:buSzPts val="1200"/>
              <a:buChar char="●"/>
            </a:pPr>
            <a:r>
              <a:rPr lang="en" sz="1200">
                <a:solidFill>
                  <a:srgbClr val="441809"/>
                </a:solidFill>
              </a:rPr>
              <a:t>Tuesday, July 7th— last day to submit any paper expense reports to be processed for FY 26</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NOTE: Keep in mind that you need to allow sufficient processing time for travel requests to be fully approved with encumbrance #s. </a:t>
            </a:r>
            <a:endParaRPr sz="1200">
              <a:solidFill>
                <a:srgbClr val="441809"/>
              </a:solidFill>
            </a:endParaRPr>
          </a:p>
          <a:p>
            <a:pPr marL="342900" lvl="0" indent="0" algn="l" rtl="0">
              <a:lnSpc>
                <a:spcPct val="125000"/>
              </a:lnSpc>
              <a:spcBef>
                <a:spcPts val="0"/>
              </a:spcBef>
              <a:spcAft>
                <a:spcPts val="0"/>
              </a:spcAft>
              <a:buSzPts val="1400"/>
              <a:buNone/>
            </a:pPr>
            <a:endParaRPr sz="1200">
              <a:solidFill>
                <a:srgbClr val="441809"/>
              </a:solidFill>
            </a:endParaRPr>
          </a:p>
          <a:p>
            <a:pPr marL="342900" lvl="0" indent="-241300" algn="l" rtl="0">
              <a:lnSpc>
                <a:spcPct val="125000"/>
              </a:lnSpc>
              <a:spcBef>
                <a:spcPts val="0"/>
              </a:spcBef>
              <a:spcAft>
                <a:spcPts val="0"/>
              </a:spcAft>
              <a:buSzPts val="1200"/>
              <a:buChar char="●"/>
            </a:pPr>
            <a:r>
              <a:rPr lang="en" sz="1200">
                <a:solidFill>
                  <a:srgbClr val="4C2106"/>
                </a:solidFill>
              </a:rPr>
              <a:t>Review any open encumbrances </a:t>
            </a:r>
            <a:endParaRPr sz="1200">
              <a:solidFill>
                <a:srgbClr val="4C2106"/>
              </a:solidFill>
            </a:endParaRPr>
          </a:p>
          <a:p>
            <a:pPr marL="685800" lvl="1" indent="-241300" algn="l" rtl="0">
              <a:lnSpc>
                <a:spcPct val="125000"/>
              </a:lnSpc>
              <a:spcBef>
                <a:spcPts val="0"/>
              </a:spcBef>
              <a:spcAft>
                <a:spcPts val="0"/>
              </a:spcAft>
              <a:buSzPts val="1200"/>
              <a:buChar char="○"/>
            </a:pPr>
            <a:r>
              <a:rPr lang="en" sz="1200">
                <a:solidFill>
                  <a:srgbClr val="4C2106"/>
                </a:solidFill>
              </a:rPr>
              <a:t>Confirm expense reports have been submitted &amp; fully approved – can verify payment status to the student via Banner screen FAIVNDH</a:t>
            </a:r>
            <a:endParaRPr sz="1200">
              <a:solidFill>
                <a:srgbClr val="4C2106"/>
              </a:solidFill>
            </a:endParaRPr>
          </a:p>
          <a:p>
            <a:pPr marL="685800" lvl="1" indent="-241300" algn="l" rtl="0">
              <a:lnSpc>
                <a:spcPct val="125000"/>
              </a:lnSpc>
              <a:spcBef>
                <a:spcPts val="0"/>
              </a:spcBef>
              <a:spcAft>
                <a:spcPts val="0"/>
              </a:spcAft>
              <a:buSzPts val="1200"/>
              <a:buChar char="○"/>
            </a:pPr>
            <a:r>
              <a:rPr lang="en" sz="1200">
                <a:solidFill>
                  <a:srgbClr val="4C2106"/>
                </a:solidFill>
              </a:rPr>
              <a:t>Email </a:t>
            </a:r>
            <a:r>
              <a:rPr lang="en" sz="1200" u="sng">
                <a:solidFill>
                  <a:schemeClr val="hlink"/>
                </a:solidFill>
                <a:hlinkClick r:id="rId3"/>
              </a:rPr>
              <a:t>asktravel@rowan.edu</a:t>
            </a:r>
            <a:r>
              <a:rPr lang="en" sz="1200">
                <a:solidFill>
                  <a:srgbClr val="4C2106"/>
                </a:solidFill>
              </a:rPr>
              <a:t> with the following info to close-out existing encumbrances: </a:t>
            </a:r>
            <a:endParaRPr sz="1200">
              <a:solidFill>
                <a:srgbClr val="4C2106"/>
              </a:solidFill>
            </a:endParaRPr>
          </a:p>
          <a:p>
            <a:pPr marL="1028700" lvl="2" indent="-241300" algn="l" rtl="0">
              <a:lnSpc>
                <a:spcPct val="125000"/>
              </a:lnSpc>
              <a:spcBef>
                <a:spcPts val="0"/>
              </a:spcBef>
              <a:spcAft>
                <a:spcPts val="0"/>
              </a:spcAft>
              <a:buClr>
                <a:srgbClr val="4C2106"/>
              </a:buClr>
              <a:buSzPts val="1200"/>
              <a:buChar char="■"/>
            </a:pPr>
            <a:r>
              <a:rPr lang="en" sz="1200">
                <a:solidFill>
                  <a:srgbClr val="4C2106"/>
                </a:solidFill>
              </a:rPr>
              <a:t>Traveler Name </a:t>
            </a:r>
            <a:endParaRPr sz="1200">
              <a:solidFill>
                <a:srgbClr val="4C2106"/>
              </a:solidFill>
            </a:endParaRPr>
          </a:p>
          <a:p>
            <a:pPr marL="1028700" lvl="2" indent="-241300" algn="l" rtl="0">
              <a:lnSpc>
                <a:spcPct val="125000"/>
              </a:lnSpc>
              <a:spcBef>
                <a:spcPts val="0"/>
              </a:spcBef>
              <a:spcAft>
                <a:spcPts val="0"/>
              </a:spcAft>
              <a:buClr>
                <a:srgbClr val="4C2106"/>
              </a:buClr>
              <a:buSzPts val="1200"/>
              <a:buChar char="■"/>
            </a:pPr>
            <a:r>
              <a:rPr lang="en" sz="1200">
                <a:solidFill>
                  <a:srgbClr val="4C2106"/>
                </a:solidFill>
              </a:rPr>
              <a:t>Encumbrance # </a:t>
            </a:r>
            <a:endParaRPr sz="1200">
              <a:solidFill>
                <a:srgbClr val="4C2106"/>
              </a:solidFill>
            </a:endParaRPr>
          </a:p>
          <a:p>
            <a:pPr marL="1028700" lvl="2" indent="-241300" algn="l" rtl="0">
              <a:lnSpc>
                <a:spcPct val="125000"/>
              </a:lnSpc>
              <a:spcBef>
                <a:spcPts val="0"/>
              </a:spcBef>
              <a:spcAft>
                <a:spcPts val="0"/>
              </a:spcAft>
              <a:buClr>
                <a:srgbClr val="4C2106"/>
              </a:buClr>
              <a:buSzPts val="1200"/>
              <a:buChar char="■"/>
            </a:pPr>
            <a:r>
              <a:rPr lang="en" sz="1200">
                <a:solidFill>
                  <a:srgbClr val="4C2106"/>
                </a:solidFill>
              </a:rPr>
              <a:t>Destination </a:t>
            </a:r>
            <a:endParaRPr sz="1200">
              <a:solidFill>
                <a:srgbClr val="4C2106"/>
              </a:solidFill>
            </a:endParaRPr>
          </a:p>
          <a:p>
            <a:pPr marL="1028700" lvl="2" indent="-241300" algn="l" rtl="0">
              <a:lnSpc>
                <a:spcPct val="125000"/>
              </a:lnSpc>
              <a:spcBef>
                <a:spcPts val="0"/>
              </a:spcBef>
              <a:spcAft>
                <a:spcPts val="0"/>
              </a:spcAft>
              <a:buClr>
                <a:srgbClr val="4C2106"/>
              </a:buClr>
              <a:buSzPts val="1200"/>
              <a:buChar char="■"/>
            </a:pPr>
            <a:r>
              <a:rPr lang="en" sz="1200">
                <a:solidFill>
                  <a:srgbClr val="4C2106"/>
                </a:solidFill>
              </a:rPr>
              <a:t>Reason for closing </a:t>
            </a:r>
            <a:endParaRPr sz="1200">
              <a:solidFill>
                <a:srgbClr val="4C2106"/>
              </a:solidFill>
            </a:endParaRPr>
          </a:p>
          <a:p>
            <a:pPr marL="0" lvl="0" indent="0" algn="l" rtl="0">
              <a:lnSpc>
                <a:spcPct val="125000"/>
              </a:lnSpc>
              <a:spcBef>
                <a:spcPts val="0"/>
              </a:spcBef>
              <a:spcAft>
                <a:spcPts val="0"/>
              </a:spcAft>
              <a:buSzPts val="1400"/>
              <a:buNone/>
            </a:pPr>
            <a:endParaRPr sz="1200">
              <a:solidFill>
                <a:srgbClr val="4C2106"/>
              </a:solidFill>
            </a:endParaRPr>
          </a:p>
          <a:p>
            <a:pPr marL="342900" lvl="0" indent="-241300" algn="l" rtl="0">
              <a:lnSpc>
                <a:spcPct val="125000"/>
              </a:lnSpc>
              <a:spcBef>
                <a:spcPts val="0"/>
              </a:spcBef>
              <a:spcAft>
                <a:spcPts val="0"/>
              </a:spcAft>
              <a:buSzPts val="1200"/>
              <a:buChar char="●"/>
            </a:pPr>
            <a:r>
              <a:rPr lang="en" sz="1200">
                <a:solidFill>
                  <a:srgbClr val="441809"/>
                </a:solidFill>
              </a:rPr>
              <a:t>To avoid processing delays: </a:t>
            </a:r>
            <a:endParaRPr sz="1200">
              <a:solidFill>
                <a:srgbClr val="441809"/>
              </a:solidFill>
            </a:endParaRPr>
          </a:p>
          <a:p>
            <a:pPr marL="685800" lvl="1" indent="-241300" algn="l" rtl="0">
              <a:lnSpc>
                <a:spcPct val="125000"/>
              </a:lnSpc>
              <a:spcBef>
                <a:spcPts val="0"/>
              </a:spcBef>
              <a:spcAft>
                <a:spcPts val="0"/>
              </a:spcAft>
              <a:buSzPts val="1200"/>
              <a:buChar char="○"/>
            </a:pPr>
            <a:r>
              <a:rPr lang="en" sz="1200" b="1">
                <a:solidFill>
                  <a:srgbClr val="441809"/>
                </a:solidFill>
              </a:rPr>
              <a:t>Verify there is sufficient budget in the foapal lines before approving reports</a:t>
            </a:r>
            <a:r>
              <a:rPr lang="en" sz="1200">
                <a:solidFill>
                  <a:srgbClr val="441809"/>
                </a:solidFill>
              </a:rPr>
              <a:t> to avoid Non-Sufficient Fund (NSF) issues. If you need to move budget, have it moved prior to submitting the report. </a:t>
            </a:r>
            <a:endParaRPr sz="1200" b="1">
              <a:solidFill>
                <a:srgbClr val="441809"/>
              </a:solidFill>
            </a:endParaRPr>
          </a:p>
          <a:p>
            <a:pPr marL="685800" lvl="1" indent="-241300" algn="l" rtl="0">
              <a:lnSpc>
                <a:spcPct val="125000"/>
              </a:lnSpc>
              <a:spcBef>
                <a:spcPts val="0"/>
              </a:spcBef>
              <a:spcAft>
                <a:spcPts val="0"/>
              </a:spcAft>
              <a:buClr>
                <a:srgbClr val="441809"/>
              </a:buClr>
              <a:buSzPts val="1200"/>
              <a:buChar char="○"/>
            </a:pPr>
            <a:r>
              <a:rPr lang="en" sz="1200">
                <a:solidFill>
                  <a:srgbClr val="441809"/>
                </a:solidFill>
              </a:rPr>
              <a:t>Ensure all required documentation is attached to the travel form – utilize </a:t>
            </a:r>
            <a:r>
              <a:rPr lang="en" sz="1200" u="sng">
                <a:solidFill>
                  <a:schemeClr val="hlink"/>
                </a:solidFill>
                <a:hlinkClick r:id="rId4"/>
              </a:rPr>
              <a:t>Expense Report Tip Sheet</a:t>
            </a:r>
            <a:r>
              <a:rPr lang="en" sz="1200">
                <a:solidFill>
                  <a:srgbClr val="441809"/>
                </a:solidFill>
              </a:rPr>
              <a:t> and visit </a:t>
            </a:r>
            <a:r>
              <a:rPr lang="en" sz="1200" u="sng">
                <a:solidFill>
                  <a:schemeClr val="hlink"/>
                </a:solidFill>
                <a:hlinkClick r:id="rId5"/>
              </a:rPr>
              <a:t>Student Travel Webpage </a:t>
            </a:r>
            <a:r>
              <a:rPr lang="en" sz="1200">
                <a:solidFill>
                  <a:srgbClr val="441809"/>
                </a:solidFill>
              </a:rPr>
              <a:t>for more resources   </a:t>
            </a:r>
            <a:endParaRPr sz="1200">
              <a:solidFill>
                <a:srgbClr val="441809"/>
              </a:solidFill>
            </a:endParaRPr>
          </a:p>
        </p:txBody>
      </p:sp>
    </p:spTree>
  </p:cSld>
  <p:clrMapOvr>
    <a:masterClrMapping/>
  </p:clrMapOvr>
  <p:transition spd="med">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4"/>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Payment Verification </a:t>
            </a:r>
            <a:endParaRPr sz="3000"/>
          </a:p>
        </p:txBody>
      </p:sp>
      <p:sp>
        <p:nvSpPr>
          <p:cNvPr id="406" name="Google Shape;406;p34"/>
          <p:cNvSpPr txBox="1">
            <a:spLocks noGrp="1"/>
          </p:cNvSpPr>
          <p:nvPr>
            <p:ph type="body" idx="1"/>
          </p:nvPr>
        </p:nvSpPr>
        <p:spPr>
          <a:xfrm>
            <a:off x="99291" y="901700"/>
            <a:ext cx="8545500" cy="3672000"/>
          </a:xfrm>
          <a:prstGeom prst="rect">
            <a:avLst/>
          </a:prstGeom>
          <a:noFill/>
          <a:ln>
            <a:noFill/>
          </a:ln>
        </p:spPr>
        <p:txBody>
          <a:bodyPr spcFirstLastPara="1" wrap="square" lIns="34275" tIns="34275" rIns="68575" bIns="34275" anchor="t" anchorCtr="0">
            <a:noAutofit/>
          </a:bodyPr>
          <a:lstStyle/>
          <a:p>
            <a:pPr marL="457200" lvl="0" indent="-317500" algn="l" rtl="0">
              <a:lnSpc>
                <a:spcPct val="115000"/>
              </a:lnSpc>
              <a:spcBef>
                <a:spcPts val="800"/>
              </a:spcBef>
              <a:spcAft>
                <a:spcPts val="0"/>
              </a:spcAft>
              <a:buSzPts val="1400"/>
              <a:buChar char="●"/>
            </a:pPr>
            <a:r>
              <a:rPr lang="en"/>
              <a:t>Payment info is available for Z#s in ProConnect, but there might be a delay in the information transferring over. For most up to date information, check Banner.</a:t>
            </a:r>
            <a:endParaRPr/>
          </a:p>
          <a:p>
            <a:pPr marL="457200" lvl="0" indent="-317500" algn="l" rtl="0">
              <a:lnSpc>
                <a:spcPct val="115000"/>
              </a:lnSpc>
              <a:spcBef>
                <a:spcPts val="800"/>
              </a:spcBef>
              <a:spcAft>
                <a:spcPts val="0"/>
              </a:spcAft>
              <a:buSzPts val="1400"/>
              <a:buChar char="●"/>
            </a:pPr>
            <a:r>
              <a:rPr lang="en"/>
              <a:t>Utilize Banner Screen </a:t>
            </a:r>
            <a:r>
              <a:rPr lang="en" b="1"/>
              <a:t>FOIDOCH</a:t>
            </a:r>
            <a:r>
              <a:rPr lang="en"/>
              <a:t> to review the status of a particular document (can search by a requisition #, a purchase order #, an invoice #, or a check #) </a:t>
            </a:r>
            <a:endParaRPr/>
          </a:p>
          <a:p>
            <a:pPr marL="685800" lvl="0" indent="0" algn="l" rtl="0">
              <a:lnSpc>
                <a:spcPct val="115000"/>
              </a:lnSpc>
              <a:spcBef>
                <a:spcPts val="0"/>
              </a:spcBef>
              <a:spcAft>
                <a:spcPts val="0"/>
              </a:spcAft>
              <a:buSzPts val="1400"/>
              <a:buNone/>
            </a:pPr>
            <a:endParaRPr sz="1200">
              <a:solidFill>
                <a:srgbClr val="441809"/>
              </a:solidFill>
            </a:endParaRPr>
          </a:p>
          <a:p>
            <a:pPr marL="685800" lvl="1" indent="-241300" algn="l" rtl="0">
              <a:lnSpc>
                <a:spcPct val="115000"/>
              </a:lnSpc>
              <a:spcBef>
                <a:spcPts val="0"/>
              </a:spcBef>
              <a:spcAft>
                <a:spcPts val="0"/>
              </a:spcAft>
              <a:buClr>
                <a:srgbClr val="441809"/>
              </a:buClr>
              <a:buSzPts val="1200"/>
              <a:buChar char="○"/>
            </a:pPr>
            <a:r>
              <a:rPr lang="en" sz="1200">
                <a:solidFill>
                  <a:srgbClr val="441809"/>
                </a:solidFill>
              </a:rPr>
              <a:t>If invoice states “Receipt Required” = either electronic receiving was not done on a PO or there may be an issue with the receiving document (Y number)</a:t>
            </a:r>
            <a:endParaRPr sz="1200">
              <a:solidFill>
                <a:srgbClr val="441809"/>
              </a:solidFill>
            </a:endParaRPr>
          </a:p>
          <a:p>
            <a:pPr marL="685800" lvl="1" indent="-241300" algn="l" rtl="0">
              <a:lnSpc>
                <a:spcPct val="115000"/>
              </a:lnSpc>
              <a:spcBef>
                <a:spcPts val="0"/>
              </a:spcBef>
              <a:spcAft>
                <a:spcPts val="0"/>
              </a:spcAft>
              <a:buClr>
                <a:srgbClr val="441809"/>
              </a:buClr>
              <a:buSzPts val="1200"/>
              <a:buChar char="○"/>
            </a:pPr>
            <a:r>
              <a:rPr lang="en" sz="1200">
                <a:solidFill>
                  <a:srgbClr val="441809"/>
                </a:solidFill>
              </a:rPr>
              <a:t>If invoice states “Approved” = direct pay or invoice is approved, but payment has not been disbursed</a:t>
            </a:r>
            <a:endParaRPr sz="1200">
              <a:solidFill>
                <a:srgbClr val="441809"/>
              </a:solidFill>
            </a:endParaRPr>
          </a:p>
          <a:p>
            <a:pPr marL="685800" lvl="1" indent="-241300" algn="l" rtl="0">
              <a:lnSpc>
                <a:spcPct val="115000"/>
              </a:lnSpc>
              <a:spcBef>
                <a:spcPts val="0"/>
              </a:spcBef>
              <a:spcAft>
                <a:spcPts val="0"/>
              </a:spcAft>
              <a:buClr>
                <a:srgbClr val="441809"/>
              </a:buClr>
              <a:buSzPts val="1200"/>
              <a:buChar char="○"/>
            </a:pPr>
            <a:r>
              <a:rPr lang="en" sz="1200">
                <a:solidFill>
                  <a:srgbClr val="441809"/>
                </a:solidFill>
              </a:rPr>
              <a:t>If invoice states “Paid” = payment has been disbursed  </a:t>
            </a:r>
            <a:endParaRPr sz="1200">
              <a:solidFill>
                <a:srgbClr val="441809"/>
              </a:solidFill>
            </a:endParaRPr>
          </a:p>
          <a:p>
            <a:pPr marL="1028700" lvl="2" indent="-241300" algn="l" rtl="0">
              <a:lnSpc>
                <a:spcPct val="115000"/>
              </a:lnSpc>
              <a:spcBef>
                <a:spcPts val="0"/>
              </a:spcBef>
              <a:spcAft>
                <a:spcPts val="0"/>
              </a:spcAft>
              <a:buClr>
                <a:srgbClr val="441809"/>
              </a:buClr>
              <a:buSzPts val="1200"/>
              <a:buChar char="■"/>
            </a:pPr>
            <a:r>
              <a:rPr lang="en" sz="1200">
                <a:solidFill>
                  <a:srgbClr val="441809"/>
                </a:solidFill>
              </a:rPr>
              <a:t>There will be a corresponding check disbursement document (CHK #) </a:t>
            </a:r>
            <a:endParaRPr sz="1200">
              <a:solidFill>
                <a:srgbClr val="441809"/>
              </a:solidFill>
            </a:endParaRPr>
          </a:p>
          <a:p>
            <a:pPr marL="457200" lvl="0" indent="-317500" algn="l" rtl="0">
              <a:lnSpc>
                <a:spcPct val="115000"/>
              </a:lnSpc>
              <a:spcBef>
                <a:spcPts val="800"/>
              </a:spcBef>
              <a:spcAft>
                <a:spcPts val="0"/>
              </a:spcAft>
              <a:buSzPts val="1400"/>
              <a:buChar char="●"/>
            </a:pPr>
            <a:r>
              <a:rPr lang="en"/>
              <a:t>Utilize Banner Screen </a:t>
            </a:r>
            <a:r>
              <a:rPr lang="en" b="1"/>
              <a:t>FAIVNDH </a:t>
            </a:r>
            <a:r>
              <a:rPr lang="en"/>
              <a:t>to review all of the payments processed to a vendor </a:t>
            </a:r>
            <a:endParaRPr/>
          </a:p>
          <a:p>
            <a:pPr marL="685800" lvl="1" indent="-241300" algn="l" rtl="0">
              <a:lnSpc>
                <a:spcPct val="115000"/>
              </a:lnSpc>
              <a:spcBef>
                <a:spcPts val="0"/>
              </a:spcBef>
              <a:spcAft>
                <a:spcPts val="0"/>
              </a:spcAft>
              <a:buClr>
                <a:srgbClr val="441809"/>
              </a:buClr>
              <a:buSzPts val="1200"/>
              <a:buChar char="○"/>
            </a:pPr>
            <a:r>
              <a:rPr lang="en" sz="1200">
                <a:solidFill>
                  <a:srgbClr val="441809"/>
                </a:solidFill>
              </a:rPr>
              <a:t>Can search by Banner ID to see if a Non-PO has been processed </a:t>
            </a:r>
            <a:endParaRPr/>
          </a:p>
          <a:p>
            <a:pPr marL="914400" lvl="0" indent="0" algn="l" rtl="0">
              <a:lnSpc>
                <a:spcPct val="115000"/>
              </a:lnSpc>
              <a:spcBef>
                <a:spcPts val="0"/>
              </a:spcBef>
              <a:spcAft>
                <a:spcPts val="0"/>
              </a:spcAft>
              <a:buSzPts val="1400"/>
              <a:buNone/>
            </a:pPr>
            <a:endParaRPr/>
          </a:p>
          <a:p>
            <a:pPr marL="457200" lvl="0" indent="-317500" algn="l" rtl="0">
              <a:lnSpc>
                <a:spcPct val="115000"/>
              </a:lnSpc>
              <a:spcBef>
                <a:spcPts val="800"/>
              </a:spcBef>
              <a:spcAft>
                <a:spcPts val="0"/>
              </a:spcAft>
              <a:buSzPts val="1400"/>
              <a:buChar char="●"/>
            </a:pPr>
            <a:r>
              <a:rPr lang="en"/>
              <a:t>For detailed step-by-step instructions on utilizing these screens, visit </a:t>
            </a:r>
            <a:r>
              <a:rPr lang="en" u="sng">
                <a:solidFill>
                  <a:schemeClr val="hlink"/>
                </a:solidFill>
                <a:hlinkClick r:id="rId3"/>
              </a:rPr>
              <a:t>Invoice Payments</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3"/>
          <p:cNvGrpSpPr/>
          <p:nvPr/>
        </p:nvGrpSpPr>
        <p:grpSpPr>
          <a:xfrm>
            <a:off x="3266061" y="685824"/>
            <a:ext cx="3354827" cy="3409900"/>
            <a:chOff x="1192448" y="33"/>
            <a:chExt cx="4473102" cy="4546533"/>
          </a:xfrm>
        </p:grpSpPr>
        <p:sp>
          <p:nvSpPr>
            <p:cNvPr id="195" name="Google Shape;195;p3"/>
            <p:cNvSpPr/>
            <p:nvPr/>
          </p:nvSpPr>
          <p:spPr>
            <a:xfrm>
              <a:off x="2816200" y="33"/>
              <a:ext cx="1225599" cy="796639"/>
            </a:xfrm>
            <a:prstGeom prst="roundRect">
              <a:avLst>
                <a:gd name="adj" fmla="val 16667"/>
              </a:avLst>
            </a:prstGeom>
            <a:solidFill>
              <a:srgbClr val="2B2B8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
            <p:cNvSpPr txBox="1"/>
            <p:nvPr/>
          </p:nvSpPr>
          <p:spPr>
            <a:xfrm>
              <a:off x="2855089" y="38922"/>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Accounting Services</a:t>
              </a:r>
              <a:endParaRPr sz="1100" b="0" i="0" u="none" strike="noStrike" cap="none">
                <a:solidFill>
                  <a:srgbClr val="000000"/>
                </a:solidFill>
                <a:latin typeface="Arial"/>
                <a:ea typeface="Arial"/>
                <a:cs typeface="Arial"/>
                <a:sym typeface="Arial"/>
              </a:endParaRPr>
            </a:p>
          </p:txBody>
        </p:sp>
        <p:sp>
          <p:nvSpPr>
            <p:cNvPr id="197" name="Google Shape;197;p3"/>
            <p:cNvSpPr/>
            <p:nvPr/>
          </p:nvSpPr>
          <p:spPr>
            <a:xfrm>
              <a:off x="1554053" y="398353"/>
              <a:ext cx="3749893" cy="3749893"/>
            </a:xfrm>
            <a:custGeom>
              <a:avLst/>
              <a:gdLst/>
              <a:ahLst/>
              <a:cxnLst/>
              <a:rect l="l" t="t" r="r" b="b"/>
              <a:pathLst>
                <a:path w="120000" h="120000" extrusionOk="0">
                  <a:moveTo>
                    <a:pt x="79860" y="3382"/>
                  </a:moveTo>
                  <a:lnTo>
                    <a:pt x="79860" y="3382"/>
                  </a:lnTo>
                  <a:cubicBezTo>
                    <a:pt x="88122" y="6280"/>
                    <a:pt x="95650" y="10951"/>
                    <a:pt x="101915" y="17068"/>
                  </a:cubicBezTo>
                </a:path>
              </a:pathLst>
            </a:custGeom>
            <a:noFill/>
            <a:ln w="9525" cap="flat" cmpd="sng">
              <a:solidFill>
                <a:srgbClr val="2D2D9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
            <p:cNvSpPr/>
            <p:nvPr/>
          </p:nvSpPr>
          <p:spPr>
            <a:xfrm>
              <a:off x="4439951" y="937506"/>
              <a:ext cx="1225599" cy="796639"/>
            </a:xfrm>
            <a:prstGeom prst="roundRect">
              <a:avLst>
                <a:gd name="adj" fmla="val 16667"/>
              </a:avLst>
            </a:prstGeom>
            <a:solidFill>
              <a:srgbClr val="3A3A9B"/>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
            <p:cNvSpPr txBox="1"/>
            <p:nvPr/>
          </p:nvSpPr>
          <p:spPr>
            <a:xfrm>
              <a:off x="4478840" y="976395"/>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Accounts Payable (A/P)</a:t>
              </a:r>
              <a:endParaRPr sz="1100" b="0" i="0" u="none" strike="noStrike" cap="none">
                <a:solidFill>
                  <a:srgbClr val="000000"/>
                </a:solidFill>
                <a:latin typeface="Arial"/>
                <a:ea typeface="Arial"/>
                <a:cs typeface="Arial"/>
                <a:sym typeface="Arial"/>
              </a:endParaRPr>
            </a:p>
          </p:txBody>
        </p:sp>
        <p:sp>
          <p:nvSpPr>
            <p:cNvPr id="200" name="Google Shape;200;p3"/>
            <p:cNvSpPr/>
            <p:nvPr/>
          </p:nvSpPr>
          <p:spPr>
            <a:xfrm>
              <a:off x="1554053" y="398353"/>
              <a:ext cx="3749893" cy="3749893"/>
            </a:xfrm>
            <a:custGeom>
              <a:avLst/>
              <a:gdLst/>
              <a:ahLst/>
              <a:cxnLst/>
              <a:rect l="l" t="t" r="r" b="b"/>
              <a:pathLst>
                <a:path w="120000" h="120000" extrusionOk="0">
                  <a:moveTo>
                    <a:pt x="117564" y="43077"/>
                  </a:moveTo>
                  <a:lnTo>
                    <a:pt x="117564" y="43077"/>
                  </a:lnTo>
                  <a:cubicBezTo>
                    <a:pt x="120812" y="54125"/>
                    <a:pt x="120812" y="65874"/>
                    <a:pt x="117564" y="76922"/>
                  </a:cubicBezTo>
                </a:path>
              </a:pathLst>
            </a:custGeom>
            <a:noFill/>
            <a:ln w="9525" cap="flat" cmpd="sng">
              <a:solidFill>
                <a:srgbClr val="3C3CA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
            <p:cNvSpPr/>
            <p:nvPr/>
          </p:nvSpPr>
          <p:spPr>
            <a:xfrm>
              <a:off x="4439951" y="2812453"/>
              <a:ext cx="1225599" cy="796639"/>
            </a:xfrm>
            <a:prstGeom prst="roundRect">
              <a:avLst>
                <a:gd name="adj" fmla="val 16667"/>
              </a:avLst>
            </a:prstGeom>
            <a:solidFill>
              <a:srgbClr val="4A4AAC"/>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
            <p:cNvSpPr txBox="1"/>
            <p:nvPr/>
          </p:nvSpPr>
          <p:spPr>
            <a:xfrm>
              <a:off x="4478840" y="2851342"/>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Budget</a:t>
              </a:r>
              <a:endParaRPr sz="1100" b="0" i="0" u="none" strike="noStrike" cap="none">
                <a:solidFill>
                  <a:srgbClr val="000000"/>
                </a:solidFill>
                <a:latin typeface="Arial"/>
                <a:ea typeface="Arial"/>
                <a:cs typeface="Arial"/>
                <a:sym typeface="Arial"/>
              </a:endParaRPr>
            </a:p>
          </p:txBody>
        </p:sp>
        <p:sp>
          <p:nvSpPr>
            <p:cNvPr id="203" name="Google Shape;203;p3"/>
            <p:cNvSpPr/>
            <p:nvPr/>
          </p:nvSpPr>
          <p:spPr>
            <a:xfrm>
              <a:off x="1554053" y="398353"/>
              <a:ext cx="3749893" cy="3749893"/>
            </a:xfrm>
            <a:custGeom>
              <a:avLst/>
              <a:gdLst/>
              <a:ahLst/>
              <a:cxnLst/>
              <a:rect l="l" t="t" r="r" b="b"/>
              <a:pathLst>
                <a:path w="120000" h="120000" extrusionOk="0">
                  <a:moveTo>
                    <a:pt x="101915" y="102932"/>
                  </a:moveTo>
                  <a:cubicBezTo>
                    <a:pt x="95650" y="109048"/>
                    <a:pt x="88122" y="113720"/>
                    <a:pt x="79860" y="116618"/>
                  </a:cubicBezTo>
                </a:path>
              </a:pathLst>
            </a:custGeom>
            <a:noFill/>
            <a:ln w="9525" cap="flat" cmpd="sng">
              <a:solidFill>
                <a:srgbClr val="4B4BB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
            <p:cNvSpPr/>
            <p:nvPr/>
          </p:nvSpPr>
          <p:spPr>
            <a:xfrm>
              <a:off x="2816200" y="3749927"/>
              <a:ext cx="1225599" cy="796639"/>
            </a:xfrm>
            <a:prstGeom prst="roundRect">
              <a:avLst>
                <a:gd name="adj" fmla="val 16667"/>
              </a:avLst>
            </a:prstGeom>
            <a:solidFill>
              <a:srgbClr val="6464B2"/>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
            <p:cNvSpPr txBox="1"/>
            <p:nvPr/>
          </p:nvSpPr>
          <p:spPr>
            <a:xfrm>
              <a:off x="2855089" y="3788816"/>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Bursar</a:t>
              </a:r>
              <a:endParaRPr sz="1100" b="0" i="0" u="none" strike="noStrike" cap="none">
                <a:solidFill>
                  <a:srgbClr val="000000"/>
                </a:solidFill>
                <a:latin typeface="Arial"/>
                <a:ea typeface="Arial"/>
                <a:cs typeface="Arial"/>
                <a:sym typeface="Arial"/>
              </a:endParaRPr>
            </a:p>
          </p:txBody>
        </p:sp>
        <p:sp>
          <p:nvSpPr>
            <p:cNvPr id="206" name="Google Shape;206;p3"/>
            <p:cNvSpPr/>
            <p:nvPr/>
          </p:nvSpPr>
          <p:spPr>
            <a:xfrm>
              <a:off x="1554053" y="398353"/>
              <a:ext cx="3749893" cy="3749893"/>
            </a:xfrm>
            <a:custGeom>
              <a:avLst/>
              <a:gdLst/>
              <a:ahLst/>
              <a:cxnLst/>
              <a:rect l="l" t="t" r="r" b="b"/>
              <a:pathLst>
                <a:path w="120000" h="120000" extrusionOk="0">
                  <a:moveTo>
                    <a:pt x="40140" y="116618"/>
                  </a:moveTo>
                  <a:cubicBezTo>
                    <a:pt x="31878" y="113720"/>
                    <a:pt x="24350" y="109049"/>
                    <a:pt x="18085" y="102932"/>
                  </a:cubicBezTo>
                </a:path>
              </a:pathLst>
            </a:custGeom>
            <a:noFill/>
            <a:ln w="9525" cap="flat" cmpd="sng">
              <a:solidFill>
                <a:srgbClr val="6464B4"/>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
            <p:cNvSpPr/>
            <p:nvPr/>
          </p:nvSpPr>
          <p:spPr>
            <a:xfrm>
              <a:off x="1192448" y="2812453"/>
              <a:ext cx="1225599" cy="796639"/>
            </a:xfrm>
            <a:prstGeom prst="roundRect">
              <a:avLst>
                <a:gd name="adj" fmla="val 16667"/>
              </a:avLst>
            </a:prstGeom>
            <a:solidFill>
              <a:srgbClr val="7F7FB8"/>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
            <p:cNvSpPr txBox="1"/>
            <p:nvPr/>
          </p:nvSpPr>
          <p:spPr>
            <a:xfrm>
              <a:off x="1192483" y="2851384"/>
              <a:ext cx="1225500" cy="718800"/>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Contracting &amp; Procurement</a:t>
              </a:r>
              <a:endParaRPr sz="1100" b="0" i="0" u="none" strike="noStrike" cap="none">
                <a:solidFill>
                  <a:srgbClr val="000000"/>
                </a:solidFill>
                <a:latin typeface="Arial"/>
                <a:ea typeface="Arial"/>
                <a:cs typeface="Arial"/>
                <a:sym typeface="Arial"/>
              </a:endParaRPr>
            </a:p>
          </p:txBody>
        </p:sp>
        <p:sp>
          <p:nvSpPr>
            <p:cNvPr id="209" name="Google Shape;209;p3"/>
            <p:cNvSpPr/>
            <p:nvPr/>
          </p:nvSpPr>
          <p:spPr>
            <a:xfrm>
              <a:off x="1554053" y="398353"/>
              <a:ext cx="3749893" cy="3749893"/>
            </a:xfrm>
            <a:custGeom>
              <a:avLst/>
              <a:gdLst/>
              <a:ahLst/>
              <a:cxnLst/>
              <a:rect l="l" t="t" r="r" b="b"/>
              <a:pathLst>
                <a:path w="120000" h="120000" extrusionOk="0">
                  <a:moveTo>
                    <a:pt x="2436" y="76923"/>
                  </a:moveTo>
                  <a:lnTo>
                    <a:pt x="2436" y="76923"/>
                  </a:lnTo>
                  <a:cubicBezTo>
                    <a:pt x="-812" y="65875"/>
                    <a:pt x="-812" y="54126"/>
                    <a:pt x="2436" y="43078"/>
                  </a:cubicBezTo>
                </a:path>
              </a:pathLst>
            </a:custGeom>
            <a:noFill/>
            <a:ln w="9525" cap="flat" cmpd="sng">
              <a:solidFill>
                <a:srgbClr val="7F7FB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
            <p:cNvSpPr/>
            <p:nvPr/>
          </p:nvSpPr>
          <p:spPr>
            <a:xfrm>
              <a:off x="1192448" y="937506"/>
              <a:ext cx="1225599" cy="796639"/>
            </a:xfrm>
            <a:prstGeom prst="roundRect">
              <a:avLst>
                <a:gd name="adj" fmla="val 16667"/>
              </a:avLst>
            </a:prstGeom>
            <a:solidFill>
              <a:srgbClr val="9898BF"/>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
            <p:cNvSpPr txBox="1"/>
            <p:nvPr/>
          </p:nvSpPr>
          <p:spPr>
            <a:xfrm>
              <a:off x="1231337" y="976395"/>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Payroll</a:t>
              </a:r>
              <a:endParaRPr sz="1100" b="0" i="0" u="none" strike="noStrike" cap="none">
                <a:solidFill>
                  <a:srgbClr val="000000"/>
                </a:solidFill>
                <a:latin typeface="Arial"/>
                <a:ea typeface="Arial"/>
                <a:cs typeface="Arial"/>
                <a:sym typeface="Arial"/>
              </a:endParaRPr>
            </a:p>
          </p:txBody>
        </p:sp>
        <p:sp>
          <p:nvSpPr>
            <p:cNvPr id="212" name="Google Shape;212;p3"/>
            <p:cNvSpPr/>
            <p:nvPr/>
          </p:nvSpPr>
          <p:spPr>
            <a:xfrm>
              <a:off x="1554053" y="398353"/>
              <a:ext cx="3749893" cy="3749893"/>
            </a:xfrm>
            <a:custGeom>
              <a:avLst/>
              <a:gdLst/>
              <a:ahLst/>
              <a:cxnLst/>
              <a:rect l="l" t="t" r="r" b="b"/>
              <a:pathLst>
                <a:path w="120000" h="120000" extrusionOk="0">
                  <a:moveTo>
                    <a:pt x="18085" y="17068"/>
                  </a:moveTo>
                  <a:lnTo>
                    <a:pt x="18085" y="17068"/>
                  </a:lnTo>
                  <a:cubicBezTo>
                    <a:pt x="24350" y="10952"/>
                    <a:pt x="31878" y="6280"/>
                    <a:pt x="40140" y="3382"/>
                  </a:cubicBezTo>
                </a:path>
              </a:pathLst>
            </a:custGeom>
            <a:noFill/>
            <a:ln w="9525" cap="flat" cmpd="sng">
              <a:solidFill>
                <a:srgbClr val="9797BE"/>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3" name="Google Shape;213;p3"/>
          <p:cNvSpPr txBox="1"/>
          <p:nvPr/>
        </p:nvSpPr>
        <p:spPr>
          <a:xfrm>
            <a:off x="4400550" y="2078831"/>
            <a:ext cx="1085850" cy="62388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Georgia"/>
              <a:buNone/>
            </a:pPr>
            <a:r>
              <a:rPr lang="en" sz="1800" b="0" i="0" u="none" strike="noStrike" cap="none">
                <a:solidFill>
                  <a:srgbClr val="000000"/>
                </a:solidFill>
                <a:latin typeface="Georgia"/>
                <a:ea typeface="Georgia"/>
                <a:cs typeface="Georgia"/>
                <a:sym typeface="Georgia"/>
              </a:rPr>
              <a:t>Finance Division</a:t>
            </a:r>
            <a:endParaRPr sz="1100" b="0" i="0" u="none" strike="noStrike" cap="none">
              <a:solidFill>
                <a:srgbClr val="000000"/>
              </a:solidFill>
              <a:latin typeface="Arial"/>
              <a:ea typeface="Arial"/>
              <a:cs typeface="Arial"/>
              <a:sym typeface="Arial"/>
            </a:endParaRPr>
          </a:p>
        </p:txBody>
      </p:sp>
      <p:sp>
        <p:nvSpPr>
          <p:cNvPr id="214" name="Google Shape;214;p3"/>
          <p:cNvSpPr txBox="1"/>
          <p:nvPr/>
        </p:nvSpPr>
        <p:spPr>
          <a:xfrm>
            <a:off x="135272" y="256548"/>
            <a:ext cx="2987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3B1808"/>
                </a:solidFill>
                <a:latin typeface="Arial"/>
                <a:ea typeface="Arial"/>
                <a:cs typeface="Arial"/>
                <a:sym typeface="Arial"/>
              </a:rPr>
              <a:t>Finance Division</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5"/>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Arial"/>
              <a:buNone/>
            </a:pPr>
            <a:r>
              <a:rPr lang="en" sz="3000"/>
              <a:t>Contact Information </a:t>
            </a:r>
            <a:endParaRPr/>
          </a:p>
        </p:txBody>
      </p:sp>
      <p:sp>
        <p:nvSpPr>
          <p:cNvPr id="412" name="Google Shape;412;p35"/>
          <p:cNvSpPr txBox="1">
            <a:spLocks noGrp="1"/>
          </p:cNvSpPr>
          <p:nvPr>
            <p:ph type="body" idx="1"/>
          </p:nvPr>
        </p:nvSpPr>
        <p:spPr>
          <a:xfrm>
            <a:off x="207300" y="981050"/>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200000"/>
              </a:lnSpc>
              <a:spcBef>
                <a:spcPts val="0"/>
              </a:spcBef>
              <a:spcAft>
                <a:spcPts val="0"/>
              </a:spcAft>
              <a:buSzPts val="1200"/>
              <a:buChar char="●"/>
            </a:pPr>
            <a:r>
              <a:rPr lang="en" sz="1200">
                <a:solidFill>
                  <a:srgbClr val="4C2106"/>
                </a:solidFill>
              </a:rPr>
              <a:t>AP Director - Joselyn Peoples ext. 4335 or email </a:t>
            </a:r>
            <a:r>
              <a:rPr lang="en" sz="1200" u="sng">
                <a:solidFill>
                  <a:schemeClr val="hlink"/>
                </a:solidFill>
                <a:hlinkClick r:id="rId3"/>
              </a:rPr>
              <a:t>peoplesj@rowan.edu</a:t>
            </a:r>
            <a:r>
              <a:rPr lang="en" sz="1200">
                <a:solidFill>
                  <a:srgbClr val="4C2106"/>
                </a:solidFill>
              </a:rPr>
              <a: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AP Supervisor - Stacey Bucci ext. 4117 or email </a:t>
            </a:r>
            <a:r>
              <a:rPr lang="en" sz="1200" u="sng">
                <a:solidFill>
                  <a:schemeClr val="hlink"/>
                </a:solidFill>
                <a:hlinkClick r:id="rId4"/>
              </a:rPr>
              <a:t>buccis@rowan.edu</a:t>
            </a:r>
            <a:r>
              <a:rPr lang="en" sz="1200">
                <a:solidFill>
                  <a:srgbClr val="4C2106"/>
                </a:solidFill>
              </a:rPr>
              <a: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Full </a:t>
            </a:r>
            <a:r>
              <a:rPr lang="en" sz="1200" u="sng">
                <a:solidFill>
                  <a:schemeClr val="hlink"/>
                </a:solidFill>
                <a:hlinkClick r:id="rId5"/>
              </a:rPr>
              <a:t>AP Team</a:t>
            </a:r>
            <a:r>
              <a:rPr lang="en" sz="1200">
                <a:solidFill>
                  <a:srgbClr val="4C2106"/>
                </a:solidFill>
              </a:rPr>
              <a:t> Contact List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For Invoices or Non-PO Questions - email </a:t>
            </a:r>
            <a:r>
              <a:rPr lang="en" sz="1200" u="sng">
                <a:solidFill>
                  <a:schemeClr val="hlink"/>
                </a:solidFill>
                <a:hlinkClick r:id="rId6"/>
              </a:rPr>
              <a:t>invoices@rowan.edu</a:t>
            </a:r>
            <a:r>
              <a:rPr lang="en" sz="1200">
                <a:solidFill>
                  <a:srgbClr val="4C2106"/>
                </a:solidFill>
              </a:rPr>
              <a:t> </a:t>
            </a:r>
            <a:endParaRPr sz="1200">
              <a:solidFill>
                <a:srgbClr val="4C2106"/>
              </a:solidFill>
            </a:endParaRPr>
          </a:p>
          <a:p>
            <a:pPr marL="685800" lvl="1" indent="-241300" algn="l" rtl="0">
              <a:lnSpc>
                <a:spcPct val="200000"/>
              </a:lnSpc>
              <a:spcBef>
                <a:spcPts val="0"/>
              </a:spcBef>
              <a:spcAft>
                <a:spcPts val="0"/>
              </a:spcAft>
              <a:buClr>
                <a:srgbClr val="4C2106"/>
              </a:buClr>
              <a:buSzPts val="1200"/>
              <a:buChar char="○"/>
            </a:pPr>
            <a:r>
              <a:rPr lang="en" sz="1200" u="sng">
                <a:solidFill>
                  <a:schemeClr val="hlink"/>
                </a:solidFill>
                <a:hlinkClick r:id="rId7"/>
              </a:rPr>
              <a:t>Invoice Payments - ProConnect</a:t>
            </a:r>
            <a:r>
              <a:rPr lang="en" sz="1200">
                <a:solidFill>
                  <a:srgbClr val="4C2106"/>
                </a:solidFill>
              </a:rPr>
              <a:t> </a:t>
            </a:r>
            <a:endParaRPr sz="1200">
              <a:solidFill>
                <a:srgbClr val="4C2106"/>
              </a:solidFill>
            </a:endParaRPr>
          </a:p>
          <a:p>
            <a:pPr marL="685800" lvl="1" indent="-241300" algn="l" rtl="0">
              <a:lnSpc>
                <a:spcPct val="200000"/>
              </a:lnSpc>
              <a:spcBef>
                <a:spcPts val="0"/>
              </a:spcBef>
              <a:spcAft>
                <a:spcPts val="0"/>
              </a:spcAft>
              <a:buClr>
                <a:srgbClr val="4C2106"/>
              </a:buClr>
              <a:buSzPts val="1200"/>
              <a:buChar char="○"/>
            </a:pPr>
            <a:r>
              <a:rPr lang="en" sz="1200" u="sng">
                <a:solidFill>
                  <a:schemeClr val="hlink"/>
                </a:solidFill>
                <a:hlinkClick r:id="rId8"/>
              </a:rPr>
              <a:t>Non-PO Payment Requests</a:t>
            </a:r>
            <a:r>
              <a:rPr lang="en" sz="1200">
                <a:solidFill>
                  <a:srgbClr val="4C2106"/>
                </a:solidFill>
              </a:rPr>
              <a: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For Travel Related Questions - email </a:t>
            </a:r>
            <a:r>
              <a:rPr lang="en" sz="1200" u="sng">
                <a:solidFill>
                  <a:schemeClr val="hlink"/>
                </a:solidFill>
                <a:hlinkClick r:id="rId9"/>
              </a:rPr>
              <a:t>asktravel@rowan.edu</a:t>
            </a:r>
            <a:r>
              <a:rPr lang="en" sz="1200">
                <a:solidFill>
                  <a:srgbClr val="4C2106"/>
                </a:solidFill>
              </a:rPr>
              <a:t> </a:t>
            </a:r>
            <a:endParaRPr sz="1200">
              <a:solidFill>
                <a:srgbClr val="4C2106"/>
              </a:solidFill>
            </a:endParaRPr>
          </a:p>
          <a:p>
            <a:pPr marL="685800" lvl="1" indent="-241300" algn="l" rtl="0">
              <a:lnSpc>
                <a:spcPct val="200000"/>
              </a:lnSpc>
              <a:spcBef>
                <a:spcPts val="0"/>
              </a:spcBef>
              <a:spcAft>
                <a:spcPts val="0"/>
              </a:spcAft>
              <a:buClr>
                <a:srgbClr val="4C2106"/>
              </a:buClr>
              <a:buSzPts val="1200"/>
              <a:buChar char="○"/>
            </a:pPr>
            <a:r>
              <a:rPr lang="en" sz="1200" u="sng">
                <a:solidFill>
                  <a:schemeClr val="hlink"/>
                </a:solidFill>
                <a:hlinkClick r:id="rId10"/>
              </a:rPr>
              <a:t>Travel</a:t>
            </a:r>
            <a:r>
              <a:rPr lang="en" sz="1200">
                <a:solidFill>
                  <a:srgbClr val="4C2106"/>
                </a:solidFill>
              </a:rPr>
              <a: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For Gift Card Related Questions, email </a:t>
            </a:r>
            <a:r>
              <a:rPr lang="en" sz="1200" u="sng">
                <a:solidFill>
                  <a:schemeClr val="hlink"/>
                </a:solidFill>
                <a:hlinkClick r:id="rId11"/>
              </a:rPr>
              <a:t>giftcards@rowan.edu</a:t>
            </a:r>
            <a:r>
              <a:rPr lang="en" sz="1200">
                <a:solidFill>
                  <a:srgbClr val="4C2106"/>
                </a:solidFill>
              </a:rPr>
              <a:t> </a:t>
            </a:r>
            <a:endParaRPr sz="1200">
              <a:solidFill>
                <a:srgbClr val="4C2106"/>
              </a:solidFill>
            </a:endParaRPr>
          </a:p>
          <a:p>
            <a:pPr marL="685800" lvl="1" indent="-241300" algn="l" rtl="0">
              <a:lnSpc>
                <a:spcPct val="200000"/>
              </a:lnSpc>
              <a:spcBef>
                <a:spcPts val="0"/>
              </a:spcBef>
              <a:spcAft>
                <a:spcPts val="0"/>
              </a:spcAft>
              <a:buClr>
                <a:srgbClr val="4C2106"/>
              </a:buClr>
              <a:buSzPts val="1200"/>
              <a:buChar char="○"/>
            </a:pPr>
            <a:r>
              <a:rPr lang="en" sz="1200" u="sng">
                <a:solidFill>
                  <a:schemeClr val="hlink"/>
                </a:solidFill>
                <a:hlinkClick r:id="rId12"/>
              </a:rPr>
              <a:t>Gift Cards</a:t>
            </a:r>
            <a:r>
              <a:rPr lang="en" sz="1200">
                <a:solidFill>
                  <a:srgbClr val="4C2106"/>
                </a:solidFill>
              </a:rPr>
              <a:t> </a:t>
            </a:r>
            <a:endParaRPr sz="1200">
              <a:solidFill>
                <a:srgbClr val="4C2106"/>
              </a:solidFill>
            </a:endParaRPr>
          </a:p>
          <a:p>
            <a:pPr marL="685800" lvl="0" indent="0" algn="l" rtl="0">
              <a:lnSpc>
                <a:spcPct val="200000"/>
              </a:lnSpc>
              <a:spcBef>
                <a:spcPts val="0"/>
              </a:spcBef>
              <a:spcAft>
                <a:spcPts val="0"/>
              </a:spcAft>
              <a:buSzPts val="1400"/>
              <a:buNone/>
            </a:pPr>
            <a:endParaRPr sz="1200">
              <a:solidFill>
                <a:srgbClr val="4C2106"/>
              </a:solidFill>
            </a:endParaRPr>
          </a:p>
          <a:p>
            <a:pPr marL="0" lvl="0" indent="0" algn="l" rtl="0">
              <a:lnSpc>
                <a:spcPct val="150000"/>
              </a:lnSpc>
              <a:spcBef>
                <a:spcPts val="0"/>
              </a:spcBef>
              <a:spcAft>
                <a:spcPts val="0"/>
              </a:spcAft>
              <a:buSzPts val="1400"/>
              <a:buNone/>
            </a:pPr>
            <a:endParaRPr sz="1200">
              <a:solidFill>
                <a:srgbClr val="4C2106"/>
              </a:solidFill>
            </a:endParaRPr>
          </a:p>
          <a:p>
            <a:pPr marL="0" lvl="0" indent="0" algn="l" rtl="0">
              <a:lnSpc>
                <a:spcPct val="150000"/>
              </a:lnSpc>
              <a:spcBef>
                <a:spcPts val="0"/>
              </a:spcBef>
              <a:spcAft>
                <a:spcPts val="0"/>
              </a:spcAft>
              <a:buSzPts val="1400"/>
              <a:buNone/>
            </a:pPr>
            <a:endParaRPr/>
          </a:p>
          <a:p>
            <a:pPr marL="685800" lvl="0" indent="0" algn="l" rtl="0">
              <a:lnSpc>
                <a:spcPct val="90000"/>
              </a:lnSpc>
              <a:spcBef>
                <a:spcPts val="0"/>
              </a:spcBef>
              <a:spcAft>
                <a:spcPts val="0"/>
              </a:spcAft>
              <a:buSzPts val="1400"/>
              <a:buNone/>
            </a:pPr>
            <a:br>
              <a:rPr lang="en" sz="1900"/>
            </a:br>
            <a:endParaRPr sz="1900"/>
          </a:p>
          <a:p>
            <a:pPr marL="342900" lvl="0" indent="0" algn="l" rtl="0">
              <a:lnSpc>
                <a:spcPct val="90000"/>
              </a:lnSpc>
              <a:spcBef>
                <a:spcPts val="0"/>
              </a:spcBef>
              <a:spcAft>
                <a:spcPts val="0"/>
              </a:spcAft>
              <a:buSzPts val="1400"/>
              <a:buNone/>
            </a:pPr>
            <a:br>
              <a:rPr lang="en" sz="1900"/>
            </a:br>
            <a:endParaRPr sz="1900"/>
          </a:p>
        </p:txBody>
      </p:sp>
    </p:spTree>
  </p:cSld>
  <p:clrMapOvr>
    <a:masterClrMapping/>
  </p:clrMapOvr>
  <p:transition spd="med">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6"/>
          <p:cNvSpPr txBox="1">
            <a:spLocks noGrp="1"/>
          </p:cNvSpPr>
          <p:nvPr>
            <p:ph type="ctrTitle"/>
          </p:nvPr>
        </p:nvSpPr>
        <p:spPr>
          <a:xfrm>
            <a:off x="2152650" y="1319934"/>
            <a:ext cx="6991500" cy="1251900"/>
          </a:xfrm>
          <a:prstGeom prst="rect">
            <a:avLst/>
          </a:prstGeom>
          <a:solidFill>
            <a:srgbClr val="FFBF22"/>
          </a:solid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600"/>
              <a:buNone/>
            </a:pPr>
            <a:r>
              <a:rPr lang="en"/>
              <a:t>Accounting Services </a:t>
            </a:r>
            <a:endParaRPr/>
          </a:p>
        </p:txBody>
      </p:sp>
      <p:sp>
        <p:nvSpPr>
          <p:cNvPr id="419" name="Google Shape;419;p36"/>
          <p:cNvSpPr txBox="1">
            <a:spLocks noGrp="1"/>
          </p:cNvSpPr>
          <p:nvPr>
            <p:ph type="body" idx="2"/>
          </p:nvPr>
        </p:nvSpPr>
        <p:spPr>
          <a:xfrm>
            <a:off x="2152650" y="3529238"/>
            <a:ext cx="6570900" cy="1015200"/>
          </a:xfrm>
          <a:prstGeom prst="rect">
            <a:avLst/>
          </a:prstGeom>
          <a:noFill/>
          <a:ln>
            <a:noFill/>
          </a:ln>
        </p:spPr>
        <p:txBody>
          <a:bodyPr spcFirstLastPara="1" wrap="square" lIns="34275" tIns="34275" rIns="68575" bIns="34275" anchor="b" anchorCtr="0">
            <a:noAutofit/>
          </a:bodyPr>
          <a:lstStyle/>
          <a:p>
            <a:pPr marL="0" lvl="0" indent="0" algn="l" rtl="0">
              <a:lnSpc>
                <a:spcPct val="115000"/>
              </a:lnSpc>
              <a:spcBef>
                <a:spcPts val="0"/>
              </a:spcBef>
              <a:spcAft>
                <a:spcPts val="0"/>
              </a:spcAft>
              <a:buSzPts val="1100"/>
              <a:buNone/>
            </a:pPr>
            <a:endParaRPr sz="1900" b="1">
              <a:solidFill>
                <a:srgbClr val="000000"/>
              </a:solidFill>
            </a:endParaRPr>
          </a:p>
          <a:p>
            <a:pPr marL="0" lvl="0" indent="0" algn="l" rtl="0">
              <a:lnSpc>
                <a:spcPct val="115000"/>
              </a:lnSpc>
              <a:spcBef>
                <a:spcPts val="0"/>
              </a:spcBef>
              <a:spcAft>
                <a:spcPts val="0"/>
              </a:spcAft>
              <a:buSzPts val="1100"/>
              <a:buNone/>
            </a:pPr>
            <a:endParaRPr sz="1900">
              <a:solidFill>
                <a:srgbClr val="000000"/>
              </a:solidFill>
            </a:endParaRPr>
          </a:p>
          <a:p>
            <a:pPr marL="63500" lvl="0" indent="0" algn="l" rtl="0">
              <a:lnSpc>
                <a:spcPct val="100000"/>
              </a:lnSpc>
              <a:spcBef>
                <a:spcPts val="0"/>
              </a:spcBef>
              <a:spcAft>
                <a:spcPts val="0"/>
              </a:spcAft>
              <a:buSzPts val="11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7"/>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1400"/>
              <a:buFont typeface="Arial"/>
              <a:buNone/>
            </a:pPr>
            <a:r>
              <a:rPr lang="en" sz="3000"/>
              <a:t>Accounting Services (AS)…</a:t>
            </a:r>
            <a:endParaRPr sz="3000"/>
          </a:p>
        </p:txBody>
      </p:sp>
      <p:sp>
        <p:nvSpPr>
          <p:cNvPr id="425" name="Google Shape;425;p37"/>
          <p:cNvSpPr txBox="1">
            <a:spLocks noGrp="1"/>
          </p:cNvSpPr>
          <p:nvPr>
            <p:ph type="body" idx="1"/>
          </p:nvPr>
        </p:nvSpPr>
        <p:spPr>
          <a:xfrm>
            <a:off x="419391" y="997725"/>
            <a:ext cx="8545500" cy="3672000"/>
          </a:xfrm>
          <a:prstGeom prst="rect">
            <a:avLst/>
          </a:prstGeom>
          <a:noFill/>
          <a:ln>
            <a:noFill/>
          </a:ln>
        </p:spPr>
        <p:txBody>
          <a:bodyPr spcFirstLastPara="1" wrap="square" lIns="34275" tIns="34275" rIns="68575" bIns="34275" anchor="t" anchorCtr="0">
            <a:noAutofit/>
          </a:bodyPr>
          <a:lstStyle/>
          <a:p>
            <a:pPr marL="254000" lvl="0" indent="-215900" algn="l" rtl="0">
              <a:lnSpc>
                <a:spcPct val="115000"/>
              </a:lnSpc>
              <a:spcBef>
                <a:spcPts val="0"/>
              </a:spcBef>
              <a:spcAft>
                <a:spcPts val="0"/>
              </a:spcAft>
              <a:buClr>
                <a:srgbClr val="7F5111"/>
              </a:buClr>
              <a:buSzPts val="1600"/>
              <a:buChar char="●"/>
            </a:pPr>
            <a:r>
              <a:rPr lang="en" sz="1600">
                <a:solidFill>
                  <a:srgbClr val="7F5111"/>
                </a:solidFill>
              </a:rPr>
              <a:t>Year End Topics</a:t>
            </a:r>
            <a:endParaRPr sz="1600">
              <a:solidFill>
                <a:srgbClr val="7F5111"/>
              </a:solidFill>
            </a:endParaRPr>
          </a:p>
          <a:p>
            <a:pPr marL="558800" lvl="1" indent="-203200" algn="l" rtl="0">
              <a:lnSpc>
                <a:spcPct val="115000"/>
              </a:lnSpc>
              <a:spcBef>
                <a:spcPts val="400"/>
              </a:spcBef>
              <a:spcAft>
                <a:spcPts val="0"/>
              </a:spcAft>
              <a:buClr>
                <a:srgbClr val="7F5111"/>
              </a:buClr>
              <a:buSzPts val="1600"/>
              <a:buChar char="○"/>
            </a:pPr>
            <a:r>
              <a:rPr lang="en" sz="1600">
                <a:solidFill>
                  <a:srgbClr val="7F5111"/>
                </a:solidFill>
              </a:rPr>
              <a:t>FinSecurity (Banner Finance Access)</a:t>
            </a:r>
            <a:endParaRPr sz="1600">
              <a:solidFill>
                <a:srgbClr val="7F5111"/>
              </a:solidFill>
            </a:endParaRPr>
          </a:p>
          <a:p>
            <a:pPr marL="558800" lvl="1" indent="-203200" algn="l" rtl="0">
              <a:lnSpc>
                <a:spcPct val="115000"/>
              </a:lnSpc>
              <a:spcBef>
                <a:spcPts val="400"/>
              </a:spcBef>
              <a:spcAft>
                <a:spcPts val="0"/>
              </a:spcAft>
              <a:buClr>
                <a:srgbClr val="7F5111"/>
              </a:buClr>
              <a:buSzPts val="1600"/>
              <a:buChar char="○"/>
            </a:pPr>
            <a:r>
              <a:rPr lang="en" sz="1600">
                <a:solidFill>
                  <a:srgbClr val="7F5111"/>
                </a:solidFill>
              </a:rPr>
              <a:t>Banner Finance Fiscal Year End Process Update (Roll)</a:t>
            </a:r>
            <a:endParaRPr sz="1600">
              <a:solidFill>
                <a:srgbClr val="7F5111"/>
              </a:solidFill>
            </a:endParaRPr>
          </a:p>
          <a:p>
            <a:pPr marL="558800" lvl="1" indent="-203200" algn="l" rtl="0">
              <a:lnSpc>
                <a:spcPct val="115000"/>
              </a:lnSpc>
              <a:spcBef>
                <a:spcPts val="400"/>
              </a:spcBef>
              <a:spcAft>
                <a:spcPts val="0"/>
              </a:spcAft>
              <a:buClr>
                <a:srgbClr val="7F5111"/>
              </a:buClr>
              <a:buSzPts val="1600"/>
              <a:buChar char="○"/>
            </a:pPr>
            <a:r>
              <a:rPr lang="en" sz="1600">
                <a:solidFill>
                  <a:srgbClr val="7F5111"/>
                </a:solidFill>
              </a:rPr>
              <a:t>Fixed Assets/Equipment Inventory &amp; recording Disposals </a:t>
            </a:r>
            <a:endParaRPr sz="1600">
              <a:solidFill>
                <a:srgbClr val="7F5111"/>
              </a:solidFill>
            </a:endParaRPr>
          </a:p>
          <a:p>
            <a:pPr marL="558800" lvl="1" indent="-203200" algn="l" rtl="0">
              <a:lnSpc>
                <a:spcPct val="115000"/>
              </a:lnSpc>
              <a:spcBef>
                <a:spcPts val="400"/>
              </a:spcBef>
              <a:spcAft>
                <a:spcPts val="0"/>
              </a:spcAft>
              <a:buClr>
                <a:srgbClr val="7F5111"/>
              </a:buClr>
              <a:buSzPts val="1600"/>
              <a:buChar char="○"/>
            </a:pPr>
            <a:r>
              <a:rPr lang="en" sz="1600">
                <a:solidFill>
                  <a:srgbClr val="7F5111"/>
                </a:solidFill>
              </a:rPr>
              <a:t>Journal Entries (including Departmental Charge Authorizations (DCAs))</a:t>
            </a:r>
            <a:endParaRPr sz="1600">
              <a:solidFill>
                <a:srgbClr val="7F5111"/>
              </a:solidFill>
            </a:endParaRPr>
          </a:p>
          <a:p>
            <a:pPr marL="558800" lvl="1" indent="-203200" algn="l" rtl="0">
              <a:lnSpc>
                <a:spcPct val="115000"/>
              </a:lnSpc>
              <a:spcBef>
                <a:spcPts val="400"/>
              </a:spcBef>
              <a:spcAft>
                <a:spcPts val="0"/>
              </a:spcAft>
              <a:buClr>
                <a:srgbClr val="7F5111"/>
              </a:buClr>
              <a:buSzPts val="1600"/>
              <a:buChar char="○"/>
            </a:pPr>
            <a:r>
              <a:rPr lang="en" sz="1600">
                <a:solidFill>
                  <a:srgbClr val="7F5111"/>
                </a:solidFill>
              </a:rPr>
              <a:t>Compile Annual Financial Statements for all entities (RU, RUF, SJTP, &amp; REA)</a:t>
            </a:r>
            <a:endParaRPr sz="1600">
              <a:solidFill>
                <a:srgbClr val="7F5111"/>
              </a:solidFill>
            </a:endParaRPr>
          </a:p>
          <a:p>
            <a:pPr marL="863600" lvl="2" indent="-190500" algn="l" rtl="0">
              <a:lnSpc>
                <a:spcPct val="115000"/>
              </a:lnSpc>
              <a:spcBef>
                <a:spcPts val="300"/>
              </a:spcBef>
              <a:spcAft>
                <a:spcPts val="0"/>
              </a:spcAft>
              <a:buClr>
                <a:srgbClr val="7F5111"/>
              </a:buClr>
              <a:buSzPts val="1600"/>
              <a:buChar char="■"/>
            </a:pPr>
            <a:r>
              <a:rPr lang="en" sz="1600">
                <a:solidFill>
                  <a:srgbClr val="7F5111"/>
                </a:solidFill>
              </a:rPr>
              <a:t>Work with external &amp; internal auditors; ensuring audit compliance &amp; reporting</a:t>
            </a:r>
            <a:endParaRPr sz="1600">
              <a:solidFill>
                <a:srgbClr val="7F5111"/>
              </a:solidFill>
            </a:endParaRPr>
          </a:p>
          <a:p>
            <a:pPr marL="558800" lvl="1" indent="-203200" algn="l" rtl="0">
              <a:lnSpc>
                <a:spcPct val="115000"/>
              </a:lnSpc>
              <a:spcBef>
                <a:spcPts val="400"/>
              </a:spcBef>
              <a:spcAft>
                <a:spcPts val="0"/>
              </a:spcAft>
              <a:buClr>
                <a:srgbClr val="7F5111"/>
              </a:buClr>
              <a:buSzPts val="1600"/>
              <a:buChar char="○"/>
            </a:pPr>
            <a:r>
              <a:rPr lang="en" sz="1600">
                <a:solidFill>
                  <a:srgbClr val="7F5111"/>
                </a:solidFill>
              </a:rPr>
              <a:t> Financial &amp; Compliance Reporting (excluding external grant reporting)</a:t>
            </a:r>
            <a:endParaRPr sz="1600">
              <a:solidFill>
                <a:srgbClr val="7F5111"/>
              </a:solidFill>
            </a:endParaRPr>
          </a:p>
          <a:p>
            <a:pPr marL="863600" lvl="2" indent="-190500" algn="l" rtl="0">
              <a:lnSpc>
                <a:spcPct val="115000"/>
              </a:lnSpc>
              <a:spcBef>
                <a:spcPts val="300"/>
              </a:spcBef>
              <a:spcAft>
                <a:spcPts val="0"/>
              </a:spcAft>
              <a:buClr>
                <a:srgbClr val="7F5111"/>
              </a:buClr>
              <a:buSzPts val="1600"/>
              <a:buChar char="■"/>
            </a:pPr>
            <a:r>
              <a:rPr lang="en" sz="1600">
                <a:solidFill>
                  <a:srgbClr val="7F5111"/>
                </a:solidFill>
              </a:rPr>
              <a:t>Facilitating ad hoc, monthly, quarterly &amp; annual reporting</a:t>
            </a:r>
            <a:endParaRPr sz="1600"/>
          </a:p>
        </p:txBody>
      </p:sp>
      <p:pic>
        <p:nvPicPr>
          <p:cNvPr id="426" name="Google Shape;426;p37"/>
          <p:cNvPicPr preferRelativeResize="0"/>
          <p:nvPr/>
        </p:nvPicPr>
        <p:blipFill rotWithShape="1">
          <a:blip r:embed="rId3">
            <a:alphaModFix/>
          </a:blip>
          <a:srcRect/>
          <a:stretch/>
        </p:blipFill>
        <p:spPr>
          <a:xfrm>
            <a:off x="7315162" y="342326"/>
            <a:ext cx="1302544" cy="1447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8"/>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FinSecurity </a:t>
            </a:r>
            <a:endParaRPr sz="3000"/>
          </a:p>
        </p:txBody>
      </p:sp>
      <p:sp>
        <p:nvSpPr>
          <p:cNvPr id="432" name="Google Shape;432;p38"/>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p>
            <a:pPr marL="254000" lvl="0" indent="-215900" algn="l" rtl="0">
              <a:lnSpc>
                <a:spcPct val="100000"/>
              </a:lnSpc>
              <a:spcBef>
                <a:spcPts val="0"/>
              </a:spcBef>
              <a:spcAft>
                <a:spcPts val="0"/>
              </a:spcAft>
              <a:buClr>
                <a:srgbClr val="7F5111"/>
              </a:buClr>
              <a:buSzPts val="1600"/>
              <a:buFont typeface="Arial"/>
              <a:buChar char="●"/>
            </a:pPr>
            <a:r>
              <a:rPr lang="en" sz="1600">
                <a:solidFill>
                  <a:srgbClr val="7F5111"/>
                </a:solidFill>
              </a:rPr>
              <a:t>FinSecurity</a:t>
            </a:r>
            <a:endParaRPr sz="1600">
              <a:solidFill>
                <a:srgbClr val="7F5111"/>
              </a:solidFill>
            </a:endParaRPr>
          </a:p>
          <a:p>
            <a:pPr marL="558800" lvl="1" indent="-215900" algn="l" rtl="0">
              <a:lnSpc>
                <a:spcPct val="100000"/>
              </a:lnSpc>
              <a:spcBef>
                <a:spcPts val="300"/>
              </a:spcBef>
              <a:spcAft>
                <a:spcPts val="0"/>
              </a:spcAft>
              <a:buClr>
                <a:srgbClr val="7F5111"/>
              </a:buClr>
              <a:buSzPts val="1600"/>
              <a:buFont typeface="Arial"/>
              <a:buChar char="○"/>
            </a:pPr>
            <a:r>
              <a:rPr lang="en" sz="1600">
                <a:solidFill>
                  <a:srgbClr val="7F5111"/>
                </a:solidFill>
              </a:rPr>
              <a:t>AS in conjunction with Analytics, Systems &amp; Applications (ASA) Security is responsible for providing access to the Banner Finance System.</a:t>
            </a:r>
            <a:endParaRPr sz="1600">
              <a:solidFill>
                <a:srgbClr val="7F5111"/>
              </a:solidFill>
            </a:endParaRPr>
          </a:p>
          <a:p>
            <a:pPr marL="558800" lvl="1" indent="-215900" algn="l" rtl="0">
              <a:lnSpc>
                <a:spcPct val="100000"/>
              </a:lnSpc>
              <a:spcBef>
                <a:spcPts val="300"/>
              </a:spcBef>
              <a:spcAft>
                <a:spcPts val="0"/>
              </a:spcAft>
              <a:buClr>
                <a:srgbClr val="7F5111"/>
              </a:buClr>
              <a:buSzPts val="1600"/>
              <a:buFont typeface="Arial"/>
              <a:buChar char="○"/>
            </a:pPr>
            <a:r>
              <a:rPr lang="en" sz="1600">
                <a:solidFill>
                  <a:srgbClr val="7F5111"/>
                </a:solidFill>
              </a:rPr>
              <a:t>Requests for Banner Finance Security should be made through Rowan Support Portal</a:t>
            </a:r>
            <a:endParaRPr sz="1600">
              <a:solidFill>
                <a:srgbClr val="7F5111"/>
              </a:solidFill>
            </a:endParaRPr>
          </a:p>
          <a:p>
            <a:pPr marL="558800" lvl="1" indent="-215900" algn="l" rtl="0">
              <a:lnSpc>
                <a:spcPct val="100000"/>
              </a:lnSpc>
              <a:spcBef>
                <a:spcPts val="300"/>
              </a:spcBef>
              <a:spcAft>
                <a:spcPts val="0"/>
              </a:spcAft>
              <a:buClr>
                <a:srgbClr val="7F5111"/>
              </a:buClr>
              <a:buSzPts val="1600"/>
              <a:buFont typeface="Arial"/>
              <a:buChar char="○"/>
            </a:pPr>
            <a:r>
              <a:rPr lang="en" sz="1600">
                <a:solidFill>
                  <a:srgbClr val="7F5111"/>
                </a:solidFill>
              </a:rPr>
              <a:t>Instructions on AS website at: </a:t>
            </a:r>
            <a:r>
              <a:rPr lang="en" sz="1600" u="sng">
                <a:solidFill>
                  <a:srgbClr val="1155CC"/>
                </a:solidFill>
                <a:hlinkClick r:id="rId3">
                  <a:extLst>
                    <a:ext uri="{A12FA001-AC4F-418D-AE19-62706E023703}">
                      <ahyp:hlinkClr xmlns:ahyp="http://schemas.microsoft.com/office/drawing/2018/hyperlinkcolor" val="tx"/>
                    </a:ext>
                  </a:extLst>
                </a:hlinkClick>
              </a:rPr>
              <a:t>Banner Finance Security</a:t>
            </a:r>
            <a:endParaRPr sz="1600">
              <a:solidFill>
                <a:srgbClr val="1155CC"/>
              </a:solidFill>
            </a:endParaRPr>
          </a:p>
          <a:p>
            <a:pPr marL="558800" lvl="1" indent="-215900" algn="l" rtl="0">
              <a:lnSpc>
                <a:spcPct val="100000"/>
              </a:lnSpc>
              <a:spcBef>
                <a:spcPts val="300"/>
              </a:spcBef>
              <a:spcAft>
                <a:spcPts val="0"/>
              </a:spcAft>
              <a:buClr>
                <a:srgbClr val="7F5111"/>
              </a:buClr>
              <a:buSzPts val="1600"/>
              <a:buFont typeface="Arial"/>
              <a:buChar char="○"/>
            </a:pPr>
            <a:r>
              <a:rPr lang="en" sz="1600">
                <a:solidFill>
                  <a:srgbClr val="7F5111"/>
                </a:solidFill>
              </a:rPr>
              <a:t>Please allow adequate time for approvals and processing.</a:t>
            </a:r>
            <a:endParaRPr sz="1600">
              <a:solidFill>
                <a:srgbClr val="7F5111"/>
              </a:solidFill>
            </a:endParaRPr>
          </a:p>
          <a:p>
            <a:pPr marL="558800" lvl="0" indent="0" algn="l" rtl="0">
              <a:lnSpc>
                <a:spcPct val="100000"/>
              </a:lnSpc>
              <a:spcBef>
                <a:spcPts val="400"/>
              </a:spcBef>
              <a:spcAft>
                <a:spcPts val="0"/>
              </a:spcAft>
              <a:buSzPts val="1400"/>
              <a:buNone/>
            </a:pPr>
            <a:endParaRPr sz="1600" i="1">
              <a:solidFill>
                <a:srgbClr val="FF0000"/>
              </a:solidFill>
            </a:endParaRPr>
          </a:p>
          <a:p>
            <a:pPr marL="254000" lvl="0" indent="-241300" algn="l" rtl="0">
              <a:lnSpc>
                <a:spcPct val="100000"/>
              </a:lnSpc>
              <a:spcBef>
                <a:spcPts val="400"/>
              </a:spcBef>
              <a:spcAft>
                <a:spcPts val="0"/>
              </a:spcAft>
              <a:buClr>
                <a:srgbClr val="FF0000"/>
              </a:buClr>
              <a:buSzPts val="1600"/>
              <a:buFont typeface="Arial"/>
              <a:buChar char="●"/>
            </a:pPr>
            <a:r>
              <a:rPr lang="en" sz="1600" i="1">
                <a:solidFill>
                  <a:srgbClr val="FF0000"/>
                </a:solidFill>
              </a:rPr>
              <a:t>Fiscal Year End Reminder</a:t>
            </a:r>
            <a:endParaRPr sz="1600" i="1">
              <a:solidFill>
                <a:srgbClr val="FF0000"/>
              </a:solidFill>
            </a:endParaRPr>
          </a:p>
          <a:p>
            <a:pPr marL="558800" lvl="1" indent="-215900" algn="l" rtl="0">
              <a:lnSpc>
                <a:spcPct val="100000"/>
              </a:lnSpc>
              <a:spcBef>
                <a:spcPts val="300"/>
              </a:spcBef>
              <a:spcAft>
                <a:spcPts val="0"/>
              </a:spcAft>
              <a:buClr>
                <a:srgbClr val="FF0000"/>
              </a:buClr>
              <a:buSzPts val="1600"/>
              <a:buFont typeface="Arial"/>
              <a:buChar char="○"/>
            </a:pPr>
            <a:r>
              <a:rPr lang="en" sz="1600">
                <a:solidFill>
                  <a:srgbClr val="FF0000"/>
                </a:solidFill>
              </a:rPr>
              <a:t>Submit changes or access request as soon as possible with proper approvals via the Rowan Support Portal.</a:t>
            </a:r>
            <a:endParaRPr sz="1600">
              <a:solidFill>
                <a:srgbClr val="FF0000"/>
              </a:solidFill>
            </a:endParaRPr>
          </a:p>
          <a:p>
            <a:pPr marL="558800" lvl="1" indent="-215900" algn="l" rtl="0">
              <a:lnSpc>
                <a:spcPct val="100000"/>
              </a:lnSpc>
              <a:spcBef>
                <a:spcPts val="300"/>
              </a:spcBef>
              <a:spcAft>
                <a:spcPts val="0"/>
              </a:spcAft>
              <a:buClr>
                <a:srgbClr val="FF0000"/>
              </a:buClr>
              <a:buSzPts val="1600"/>
              <a:buFont typeface="Georgia"/>
              <a:buChar char="○"/>
            </a:pPr>
            <a:r>
              <a:rPr lang="en" sz="1600">
                <a:solidFill>
                  <a:srgbClr val="FF0000"/>
                </a:solidFill>
              </a:rPr>
              <a:t>FY26 fund access cutoff is June 1, 2026.</a:t>
            </a:r>
            <a:endParaRPr sz="1600">
              <a:solidFill>
                <a:srgbClr val="FF0000"/>
              </a:solidFill>
            </a:endParaRPr>
          </a:p>
          <a:p>
            <a:pPr marL="558800" lvl="1" indent="-215900" algn="l" rtl="0">
              <a:lnSpc>
                <a:spcPct val="100000"/>
              </a:lnSpc>
              <a:spcBef>
                <a:spcPts val="300"/>
              </a:spcBef>
              <a:spcAft>
                <a:spcPts val="0"/>
              </a:spcAft>
              <a:buClr>
                <a:srgbClr val="FF0000"/>
              </a:buClr>
              <a:buSzPts val="1600"/>
              <a:buFont typeface="Arial"/>
              <a:buChar char="○"/>
            </a:pPr>
            <a:r>
              <a:rPr lang="en" sz="1600">
                <a:solidFill>
                  <a:srgbClr val="FF0000"/>
                </a:solidFill>
              </a:rPr>
              <a:t>Access can not be established via email requests.</a:t>
            </a:r>
            <a:endParaRPr sz="1600">
              <a:solidFill>
                <a:srgbClr val="7F5111"/>
              </a:solidFill>
            </a:endParaRPr>
          </a:p>
          <a:p>
            <a:pPr marL="558800" lvl="1" indent="-215900" algn="l" rtl="0">
              <a:lnSpc>
                <a:spcPct val="100000"/>
              </a:lnSpc>
              <a:spcBef>
                <a:spcPts val="300"/>
              </a:spcBef>
              <a:spcAft>
                <a:spcPts val="0"/>
              </a:spcAft>
              <a:buClr>
                <a:srgbClr val="FF0000"/>
              </a:buClr>
              <a:buSzPts val="1600"/>
              <a:buFont typeface="Arial"/>
              <a:buChar char="○"/>
            </a:pPr>
            <a:r>
              <a:rPr lang="en" sz="1600">
                <a:solidFill>
                  <a:srgbClr val="FF0000"/>
                </a:solidFill>
              </a:rPr>
              <a:t>New FY27 funds must be established in Banner before access is given.</a:t>
            </a:r>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title"/>
          </p:nvPr>
        </p:nvSpPr>
        <p:spPr>
          <a:xfrm>
            <a:off x="510240" y="-3"/>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1400"/>
              <a:buFont typeface="Arial"/>
              <a:buNone/>
            </a:pPr>
            <a:r>
              <a:rPr lang="en" sz="3000"/>
              <a:t>Banner Finance FYE Process Update (Roll)</a:t>
            </a:r>
            <a:endParaRPr sz="3000"/>
          </a:p>
        </p:txBody>
      </p:sp>
      <p:sp>
        <p:nvSpPr>
          <p:cNvPr id="438" name="Google Shape;438;p40"/>
          <p:cNvSpPr txBox="1">
            <a:spLocks noGrp="1"/>
          </p:cNvSpPr>
          <p:nvPr>
            <p:ph type="body" idx="1"/>
          </p:nvPr>
        </p:nvSpPr>
        <p:spPr>
          <a:xfrm>
            <a:off x="510250" y="901700"/>
            <a:ext cx="8545500" cy="3986400"/>
          </a:xfrm>
          <a:prstGeom prst="rect">
            <a:avLst/>
          </a:prstGeom>
          <a:noFill/>
          <a:ln>
            <a:noFill/>
          </a:ln>
        </p:spPr>
        <p:txBody>
          <a:bodyPr spcFirstLastPara="1" wrap="square" lIns="34275" tIns="34275" rIns="68575" bIns="34275" anchor="t" anchorCtr="0">
            <a:noAutofit/>
          </a:bodyPr>
          <a:lstStyle/>
          <a:p>
            <a:pPr marL="254000" lvl="0" indent="-222250" algn="l" rtl="0">
              <a:lnSpc>
                <a:spcPct val="115000"/>
              </a:lnSpc>
              <a:spcBef>
                <a:spcPts val="0"/>
              </a:spcBef>
              <a:spcAft>
                <a:spcPts val="0"/>
              </a:spcAft>
              <a:buClr>
                <a:srgbClr val="7F5111"/>
              </a:buClr>
              <a:buSzPts val="1300"/>
              <a:buFont typeface="Arial"/>
              <a:buChar char="●"/>
            </a:pPr>
            <a:r>
              <a:rPr lang="en" sz="1300">
                <a:solidFill>
                  <a:srgbClr val="7F5111"/>
                </a:solidFill>
              </a:rPr>
              <a:t>AS facilitates the Banner Finance Process Update (system roll)</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Arial"/>
              <a:buChar char="○"/>
            </a:pPr>
            <a:r>
              <a:rPr lang="en" sz="1300">
                <a:solidFill>
                  <a:srgbClr val="7F5111"/>
                </a:solidFill>
              </a:rPr>
              <a:t>Roll general ledger balances (balance sheet accounts beginning balances)</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Arial"/>
              <a:buChar char="○"/>
            </a:pPr>
            <a:r>
              <a:rPr lang="en" sz="1300">
                <a:solidFill>
                  <a:srgbClr val="7F5111"/>
                </a:solidFill>
              </a:rPr>
              <a:t>Roll Open ProConnect POs so available in Banner in new FY</a:t>
            </a:r>
            <a:endParaRPr sz="1300">
              <a:solidFill>
                <a:srgbClr val="7F5111"/>
              </a:solidFill>
            </a:endParaRPr>
          </a:p>
          <a:p>
            <a:pPr marL="863600" lvl="2" indent="-196850" algn="l" rtl="0">
              <a:lnSpc>
                <a:spcPct val="115000"/>
              </a:lnSpc>
              <a:spcBef>
                <a:spcPts val="200"/>
              </a:spcBef>
              <a:spcAft>
                <a:spcPts val="0"/>
              </a:spcAft>
              <a:buClr>
                <a:srgbClr val="7F5111"/>
              </a:buClr>
              <a:buSzPts val="1300"/>
              <a:buFont typeface="Arial"/>
              <a:buChar char="■"/>
            </a:pPr>
            <a:r>
              <a:rPr lang="en" sz="1300">
                <a:solidFill>
                  <a:srgbClr val="7F5111"/>
                </a:solidFill>
              </a:rPr>
              <a:t>All encumbrances (E#) will be systematically closed out.</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Arial"/>
              <a:buChar char="○"/>
            </a:pPr>
            <a:r>
              <a:rPr lang="en" sz="1300">
                <a:solidFill>
                  <a:srgbClr val="7F5111"/>
                </a:solidFill>
              </a:rPr>
              <a:t>Roll Grant &amp; Capital Budgets (Inception to Date budgets)</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Georgia"/>
              <a:buChar char="○"/>
            </a:pPr>
            <a:r>
              <a:rPr lang="en" sz="1300">
                <a:solidFill>
                  <a:srgbClr val="7F5111"/>
                </a:solidFill>
              </a:rPr>
              <a:t>All users are required to remain out of the system.</a:t>
            </a:r>
            <a:endParaRPr sz="1300">
              <a:solidFill>
                <a:srgbClr val="7F5111"/>
              </a:solidFill>
            </a:endParaRPr>
          </a:p>
          <a:p>
            <a:pPr marL="254000" lvl="0" indent="-222250" algn="l" rtl="0">
              <a:lnSpc>
                <a:spcPct val="115000"/>
              </a:lnSpc>
              <a:spcBef>
                <a:spcPts val="400"/>
              </a:spcBef>
              <a:spcAft>
                <a:spcPts val="0"/>
              </a:spcAft>
              <a:buClr>
                <a:srgbClr val="FF0000"/>
              </a:buClr>
              <a:buSzPts val="1300"/>
              <a:buFont typeface="Arial"/>
              <a:buChar char="●"/>
            </a:pPr>
            <a:r>
              <a:rPr lang="en" sz="1300" i="1">
                <a:solidFill>
                  <a:srgbClr val="FF0000"/>
                </a:solidFill>
              </a:rPr>
              <a:t>Fiscal Year End Reminder</a:t>
            </a:r>
            <a:endParaRPr sz="1300">
              <a:solidFill>
                <a:srgbClr val="7F5111"/>
              </a:solidFill>
            </a:endParaRPr>
          </a:p>
          <a:p>
            <a:pPr marL="558800" lvl="1" indent="-196850" algn="l" rtl="0">
              <a:lnSpc>
                <a:spcPct val="115000"/>
              </a:lnSpc>
              <a:spcBef>
                <a:spcPts val="300"/>
              </a:spcBef>
              <a:spcAft>
                <a:spcPts val="0"/>
              </a:spcAft>
              <a:buClr>
                <a:srgbClr val="FF0000"/>
              </a:buClr>
              <a:buSzPts val="1300"/>
              <a:buFont typeface="Arial"/>
              <a:buChar char="○"/>
            </a:pPr>
            <a:r>
              <a:rPr lang="en" sz="1300">
                <a:solidFill>
                  <a:srgbClr val="FF0000"/>
                </a:solidFill>
              </a:rPr>
              <a:t>Prep for roll by reviewing open POs throughout the year</a:t>
            </a:r>
            <a:endParaRPr sz="1300">
              <a:solidFill>
                <a:srgbClr val="7F5111"/>
              </a:solidFill>
            </a:endParaRPr>
          </a:p>
          <a:p>
            <a:pPr marL="863600" lvl="2" indent="-196850" algn="l" rtl="0">
              <a:lnSpc>
                <a:spcPct val="115000"/>
              </a:lnSpc>
              <a:spcBef>
                <a:spcPts val="200"/>
              </a:spcBef>
              <a:spcAft>
                <a:spcPts val="0"/>
              </a:spcAft>
              <a:buClr>
                <a:srgbClr val="FF0000"/>
              </a:buClr>
              <a:buSzPts val="1300"/>
              <a:buFont typeface="Arial"/>
              <a:buChar char="■"/>
            </a:pPr>
            <a:r>
              <a:rPr lang="en" sz="1300">
                <a:solidFill>
                  <a:srgbClr val="FF0000"/>
                </a:solidFill>
              </a:rPr>
              <a:t>Investigate open balances with services provided or goods received</a:t>
            </a:r>
            <a:endParaRPr sz="1300">
              <a:solidFill>
                <a:srgbClr val="7F5111"/>
              </a:solidFill>
            </a:endParaRPr>
          </a:p>
          <a:p>
            <a:pPr marL="1206500" lvl="3" indent="-196850" algn="l" rtl="0">
              <a:lnSpc>
                <a:spcPct val="115000"/>
              </a:lnSpc>
              <a:spcBef>
                <a:spcPts val="200"/>
              </a:spcBef>
              <a:spcAft>
                <a:spcPts val="0"/>
              </a:spcAft>
              <a:buClr>
                <a:srgbClr val="FF0000"/>
              </a:buClr>
              <a:buSzPts val="1300"/>
              <a:buFont typeface="Arial"/>
              <a:buChar char="●"/>
            </a:pPr>
            <a:r>
              <a:rPr lang="en" sz="1300">
                <a:solidFill>
                  <a:srgbClr val="FF0000"/>
                </a:solidFill>
              </a:rPr>
              <a:t>Ensure receiving is done correctly on PO in ProConnect</a:t>
            </a:r>
            <a:endParaRPr sz="1300">
              <a:solidFill>
                <a:srgbClr val="7F5111"/>
              </a:solidFill>
            </a:endParaRPr>
          </a:p>
          <a:p>
            <a:pPr marL="1206500" lvl="3" indent="-196850" algn="l" rtl="0">
              <a:lnSpc>
                <a:spcPct val="115000"/>
              </a:lnSpc>
              <a:spcBef>
                <a:spcPts val="200"/>
              </a:spcBef>
              <a:spcAft>
                <a:spcPts val="0"/>
              </a:spcAft>
              <a:buClr>
                <a:srgbClr val="FF0000"/>
              </a:buClr>
              <a:buSzPts val="1300"/>
              <a:buFont typeface="Arial"/>
              <a:buChar char="●"/>
            </a:pPr>
            <a:r>
              <a:rPr lang="en" sz="1300">
                <a:solidFill>
                  <a:srgbClr val="FF0000"/>
                </a:solidFill>
              </a:rPr>
              <a:t>Ensure vendor has submitted invoice to </a:t>
            </a:r>
            <a:r>
              <a:rPr lang="en" sz="1300" u="sng">
                <a:solidFill>
                  <a:srgbClr val="1155CC"/>
                </a:solidFill>
                <a:hlinkClick r:id="rId3">
                  <a:extLst>
                    <a:ext uri="{A12FA001-AC4F-418D-AE19-62706E023703}">
                      <ahyp:hlinkClr xmlns:ahyp="http://schemas.microsoft.com/office/drawing/2018/hyperlinkcolor" val="tx"/>
                    </a:ext>
                  </a:extLst>
                </a:hlinkClick>
              </a:rPr>
              <a:t>invoices@rowan.edu</a:t>
            </a:r>
            <a:endParaRPr sz="1300">
              <a:solidFill>
                <a:srgbClr val="1155CC"/>
              </a:solidFill>
            </a:endParaRPr>
          </a:p>
          <a:p>
            <a:pPr marL="1206500" lvl="3" indent="-196850" algn="l" rtl="0">
              <a:lnSpc>
                <a:spcPct val="115000"/>
              </a:lnSpc>
              <a:spcBef>
                <a:spcPts val="200"/>
              </a:spcBef>
              <a:spcAft>
                <a:spcPts val="0"/>
              </a:spcAft>
              <a:buClr>
                <a:srgbClr val="FF0000"/>
              </a:buClr>
              <a:buSzPts val="1300"/>
              <a:buChar char="●"/>
            </a:pPr>
            <a:r>
              <a:rPr lang="en" sz="1300">
                <a:solidFill>
                  <a:srgbClr val="FF0000"/>
                </a:solidFill>
              </a:rPr>
              <a:t>Ensure all invoices in ProConnect have been properly approved.</a:t>
            </a:r>
            <a:endParaRPr sz="1300">
              <a:solidFill>
                <a:srgbClr val="FF0000"/>
              </a:solidFill>
            </a:endParaRPr>
          </a:p>
          <a:p>
            <a:pPr marL="1206500" lvl="3" indent="-196850" algn="l" rtl="0">
              <a:lnSpc>
                <a:spcPct val="115000"/>
              </a:lnSpc>
              <a:spcBef>
                <a:spcPts val="200"/>
              </a:spcBef>
              <a:spcAft>
                <a:spcPts val="0"/>
              </a:spcAft>
              <a:buClr>
                <a:srgbClr val="FF0000"/>
              </a:buClr>
              <a:buSzPts val="1300"/>
              <a:buFont typeface="Arial"/>
              <a:buChar char="●"/>
            </a:pPr>
            <a:r>
              <a:rPr lang="en" sz="1300">
                <a:solidFill>
                  <a:srgbClr val="FF0000"/>
                </a:solidFill>
              </a:rPr>
              <a:t>Request close out of PO when no longer needed or with zero balance</a:t>
            </a:r>
            <a:endParaRPr sz="1300">
              <a:solidFill>
                <a:srgbClr val="7F5111"/>
              </a:solidFill>
            </a:endParaRPr>
          </a:p>
          <a:p>
            <a:pPr marL="558800" lvl="1" indent="-196850" algn="l" rtl="0">
              <a:lnSpc>
                <a:spcPct val="115000"/>
              </a:lnSpc>
              <a:spcBef>
                <a:spcPts val="300"/>
              </a:spcBef>
              <a:spcAft>
                <a:spcPts val="0"/>
              </a:spcAft>
              <a:buClr>
                <a:srgbClr val="FF0000"/>
              </a:buClr>
              <a:buSzPts val="1300"/>
              <a:buFont typeface="Arial"/>
              <a:buChar char="○"/>
            </a:pPr>
            <a:r>
              <a:rPr lang="en" sz="1300">
                <a:solidFill>
                  <a:srgbClr val="FF0000"/>
                </a:solidFill>
              </a:rPr>
              <a:t>Encumbrances (E#) should be closed out in concur.</a:t>
            </a:r>
            <a:endParaRPr sz="13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1"/>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1400"/>
              <a:buFont typeface="Arial"/>
              <a:buNone/>
            </a:pPr>
            <a:r>
              <a:rPr lang="en" sz="3000"/>
              <a:t>Fixed Assets/Equipment</a:t>
            </a:r>
            <a:endParaRPr sz="3000"/>
          </a:p>
        </p:txBody>
      </p:sp>
      <p:sp>
        <p:nvSpPr>
          <p:cNvPr id="444" name="Google Shape;444;p41"/>
          <p:cNvSpPr txBox="1">
            <a:spLocks noGrp="1"/>
          </p:cNvSpPr>
          <p:nvPr>
            <p:ph type="body" idx="1"/>
          </p:nvPr>
        </p:nvSpPr>
        <p:spPr>
          <a:xfrm>
            <a:off x="461316" y="983750"/>
            <a:ext cx="8545500" cy="3672000"/>
          </a:xfrm>
          <a:prstGeom prst="rect">
            <a:avLst/>
          </a:prstGeom>
          <a:noFill/>
          <a:ln>
            <a:noFill/>
          </a:ln>
        </p:spPr>
        <p:txBody>
          <a:bodyPr spcFirstLastPara="1" wrap="square" lIns="34275" tIns="34275" rIns="68575" bIns="34275" anchor="t" anchorCtr="0">
            <a:noAutofit/>
          </a:bodyPr>
          <a:lstStyle/>
          <a:p>
            <a:pPr marL="254000" lvl="0" indent="0" algn="l" rtl="0">
              <a:lnSpc>
                <a:spcPct val="115000"/>
              </a:lnSpc>
              <a:spcBef>
                <a:spcPts val="0"/>
              </a:spcBef>
              <a:spcAft>
                <a:spcPts val="0"/>
              </a:spcAft>
              <a:buSzPts val="1400"/>
              <a:buNone/>
            </a:pPr>
            <a:endParaRPr>
              <a:solidFill>
                <a:srgbClr val="7F5111"/>
              </a:solidFill>
            </a:endParaRPr>
          </a:p>
          <a:p>
            <a:pPr marL="254000" lvl="0" indent="-228600" algn="l" rtl="0">
              <a:lnSpc>
                <a:spcPct val="115000"/>
              </a:lnSpc>
              <a:spcBef>
                <a:spcPts val="0"/>
              </a:spcBef>
              <a:spcAft>
                <a:spcPts val="0"/>
              </a:spcAft>
              <a:buClr>
                <a:srgbClr val="7F5111"/>
              </a:buClr>
              <a:buSzPts val="1400"/>
              <a:buFont typeface="Arial"/>
              <a:buChar char="●"/>
            </a:pPr>
            <a:r>
              <a:rPr lang="en">
                <a:solidFill>
                  <a:srgbClr val="7F5111"/>
                </a:solidFill>
              </a:rPr>
              <a:t>AS capitalizes equipment that meets the policy threshold.</a:t>
            </a:r>
            <a:endParaRPr>
              <a:solidFill>
                <a:srgbClr val="7F5111"/>
              </a:solidFill>
            </a:endParaRPr>
          </a:p>
          <a:p>
            <a:pPr marL="558800" lvl="1" indent="-215900" algn="l" rtl="0">
              <a:lnSpc>
                <a:spcPct val="115000"/>
              </a:lnSpc>
              <a:spcBef>
                <a:spcPts val="0"/>
              </a:spcBef>
              <a:spcAft>
                <a:spcPts val="0"/>
              </a:spcAft>
              <a:buClr>
                <a:srgbClr val="7F5111"/>
              </a:buClr>
              <a:buSzPts val="1400"/>
              <a:buFont typeface="Arial"/>
              <a:buChar char="○"/>
            </a:pPr>
            <a:r>
              <a:rPr lang="en">
                <a:solidFill>
                  <a:srgbClr val="7F5111"/>
                </a:solidFill>
              </a:rPr>
              <a:t>Beginning FY26, the threshold was $10,000 for non-external grant funds. External grant funds (beginning with a 5xxxx or 6xxxx) continue to capitalize costs above $5,000.</a:t>
            </a:r>
            <a:endParaRPr>
              <a:solidFill>
                <a:srgbClr val="7F5111"/>
              </a:solidFill>
            </a:endParaRPr>
          </a:p>
          <a:p>
            <a:pPr marL="863600" lvl="2" indent="-177800" algn="l" rtl="0">
              <a:lnSpc>
                <a:spcPct val="115000"/>
              </a:lnSpc>
              <a:spcBef>
                <a:spcPts val="0"/>
              </a:spcBef>
              <a:spcAft>
                <a:spcPts val="0"/>
              </a:spcAft>
              <a:buClr>
                <a:srgbClr val="7F5111"/>
              </a:buClr>
              <a:buSzPts val="1400"/>
              <a:buFont typeface="Arial"/>
              <a:buChar char="■"/>
            </a:pPr>
            <a:r>
              <a:rPr lang="en">
                <a:solidFill>
                  <a:srgbClr val="7F5111"/>
                </a:solidFill>
              </a:rPr>
              <a:t>This includes the shipping and handling, installation, and parts needed to make the equipment operational for each item. </a:t>
            </a:r>
            <a:endParaRPr>
              <a:solidFill>
                <a:srgbClr val="7F5111"/>
              </a:solidFill>
            </a:endParaRPr>
          </a:p>
          <a:p>
            <a:pPr marL="558800" lvl="1" indent="-215900" algn="l" rtl="0">
              <a:lnSpc>
                <a:spcPct val="115000"/>
              </a:lnSpc>
              <a:spcBef>
                <a:spcPts val="0"/>
              </a:spcBef>
              <a:spcAft>
                <a:spcPts val="0"/>
              </a:spcAft>
              <a:buClr>
                <a:srgbClr val="7F5111"/>
              </a:buClr>
              <a:buSzPts val="1400"/>
              <a:buFont typeface="Georgia"/>
              <a:buChar char="○"/>
            </a:pPr>
            <a:r>
              <a:rPr lang="en">
                <a:solidFill>
                  <a:srgbClr val="7F5111"/>
                </a:solidFill>
              </a:rPr>
              <a:t>Equipment requisitions must continue to use account code 7645, equipment over threshold, and contain required</a:t>
            </a:r>
            <a:r>
              <a:rPr lang="en">
                <a:solidFill>
                  <a:srgbClr val="7F5111"/>
                </a:solidFill>
                <a:highlight>
                  <a:schemeClr val="lt1"/>
                </a:highlight>
              </a:rPr>
              <a:t> information within ProConnect’s </a:t>
            </a:r>
            <a:r>
              <a:rPr lang="en" i="1">
                <a:solidFill>
                  <a:srgbClr val="7F5111"/>
                </a:solidFill>
                <a:highlight>
                  <a:schemeClr val="lt1"/>
                </a:highlight>
              </a:rPr>
              <a:t>internal notes</a:t>
            </a:r>
            <a:r>
              <a:rPr lang="en">
                <a:solidFill>
                  <a:srgbClr val="7F5111"/>
                </a:solidFill>
                <a:highlight>
                  <a:schemeClr val="lt1"/>
                </a:highlight>
              </a:rPr>
              <a:t> section (custodian information, intended usage, description, location, and estimated useful life).</a:t>
            </a:r>
            <a:r>
              <a:rPr lang="en">
                <a:solidFill>
                  <a:srgbClr val="7F5111"/>
                </a:solidFill>
                <a:highlight>
                  <a:srgbClr val="FFFF00"/>
                </a:highlight>
              </a:rPr>
              <a:t>  </a:t>
            </a:r>
            <a:endParaRPr>
              <a:solidFill>
                <a:srgbClr val="7F5111"/>
              </a:solidFill>
              <a:highlight>
                <a:srgbClr val="FFFF00"/>
              </a:highlight>
            </a:endParaRPr>
          </a:p>
          <a:p>
            <a:pPr marL="254000" lvl="0" indent="-254000" algn="l" rtl="0">
              <a:lnSpc>
                <a:spcPct val="115000"/>
              </a:lnSpc>
              <a:spcBef>
                <a:spcPts val="300"/>
              </a:spcBef>
              <a:spcAft>
                <a:spcPts val="0"/>
              </a:spcAft>
              <a:buClr>
                <a:srgbClr val="7F5111"/>
              </a:buClr>
              <a:buSzPts val="1400"/>
              <a:buFont typeface="Georgia"/>
              <a:buChar char="●"/>
            </a:pPr>
            <a:r>
              <a:rPr lang="en">
                <a:solidFill>
                  <a:srgbClr val="7F5111"/>
                </a:solidFill>
              </a:rPr>
              <a:t>AS is required to inventory non-grant purchased items every three years in order to comply with federal, state and University guidelines. OSP is required to inventory grant purchased items every two years in line with OMB and University guidelines. Departments are encouraged to maintain up-to-date equipment records in order to assist in the physical inventory process.</a:t>
            </a:r>
            <a:endParaRPr>
              <a:solidFill>
                <a:srgbClr val="7F5111"/>
              </a:solidFill>
            </a:endParaRPr>
          </a:p>
          <a:p>
            <a:pPr marL="0" lvl="0" indent="0" algn="l" rtl="0">
              <a:lnSpc>
                <a:spcPct val="115000"/>
              </a:lnSpc>
              <a:spcBef>
                <a:spcPts val="0"/>
              </a:spcBef>
              <a:spcAft>
                <a:spcPts val="0"/>
              </a:spcAft>
              <a:buSzPts val="1400"/>
              <a:buNone/>
            </a:pPr>
            <a:endParaRPr>
              <a:solidFill>
                <a:srgbClr val="7F5111"/>
              </a:solidFill>
            </a:endParaRPr>
          </a:p>
          <a:p>
            <a:pPr marL="254000" lvl="0" indent="0" algn="l" rtl="0">
              <a:lnSpc>
                <a:spcPct val="115000"/>
              </a:lnSpc>
              <a:spcBef>
                <a:spcPts val="0"/>
              </a:spcBef>
              <a:spcAft>
                <a:spcPts val="0"/>
              </a:spcAft>
              <a:buSzPts val="1400"/>
              <a:buNone/>
            </a:pPr>
            <a:endParaRPr>
              <a:solidFill>
                <a:srgbClr val="7F5111"/>
              </a:solidFill>
            </a:endParaRPr>
          </a:p>
          <a:p>
            <a:pPr marL="254000" lvl="0" indent="0" algn="l" rtl="0">
              <a:lnSpc>
                <a:spcPct val="115000"/>
              </a:lnSpc>
              <a:spcBef>
                <a:spcPts val="0"/>
              </a:spcBef>
              <a:spcAft>
                <a:spcPts val="0"/>
              </a:spcAft>
              <a:buSzPts val="1400"/>
              <a:buNone/>
            </a:pPr>
            <a:endParaRPr>
              <a:solidFill>
                <a:srgbClr val="7F5111"/>
              </a:solidFill>
            </a:endParaRPr>
          </a:p>
          <a:p>
            <a:pPr marL="254000" lvl="0" indent="0" algn="l" rtl="0">
              <a:lnSpc>
                <a:spcPct val="115000"/>
              </a:lnSpc>
              <a:spcBef>
                <a:spcPts val="400"/>
              </a:spcBef>
              <a:spcAft>
                <a:spcPts val="0"/>
              </a:spcAft>
              <a:buSzPts val="1400"/>
              <a:buNone/>
            </a:pPr>
            <a:endParaRPr>
              <a:solidFill>
                <a:srgbClr val="7F5111"/>
              </a:solidFill>
            </a:endParaRPr>
          </a:p>
          <a:p>
            <a:pPr marL="0" lvl="0" indent="0" algn="l" rtl="0">
              <a:lnSpc>
                <a:spcPct val="115000"/>
              </a:lnSpc>
              <a:spcBef>
                <a:spcPts val="400"/>
              </a:spcBef>
              <a:spcAft>
                <a:spcPts val="0"/>
              </a:spcAft>
              <a:buSzPts val="1400"/>
              <a:buNone/>
            </a:pPr>
            <a:endParaRPr>
              <a:solidFill>
                <a:srgbClr val="7F5111"/>
              </a:solidFill>
            </a:endParaRPr>
          </a:p>
          <a:p>
            <a:pPr marL="0" lvl="0" indent="0" algn="l" rtl="0">
              <a:lnSpc>
                <a:spcPct val="90000"/>
              </a:lnSpc>
              <a:spcBef>
                <a:spcPts val="800"/>
              </a:spcBef>
              <a:spcAft>
                <a:spcPts val="0"/>
              </a:spcAft>
              <a:buSzPts val="14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2"/>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1400"/>
              <a:buFont typeface="Arial"/>
              <a:buNone/>
            </a:pPr>
            <a:r>
              <a:rPr lang="en" sz="3000"/>
              <a:t>Fixed Assets/Equipment</a:t>
            </a:r>
            <a:endParaRPr sz="3000"/>
          </a:p>
        </p:txBody>
      </p:sp>
      <p:sp>
        <p:nvSpPr>
          <p:cNvPr id="450" name="Google Shape;450;p42"/>
          <p:cNvSpPr txBox="1">
            <a:spLocks noGrp="1"/>
          </p:cNvSpPr>
          <p:nvPr>
            <p:ph type="body" idx="1"/>
          </p:nvPr>
        </p:nvSpPr>
        <p:spPr>
          <a:xfrm>
            <a:off x="461316" y="983750"/>
            <a:ext cx="8545500" cy="3672000"/>
          </a:xfrm>
          <a:prstGeom prst="rect">
            <a:avLst/>
          </a:prstGeom>
          <a:noFill/>
          <a:ln>
            <a:noFill/>
          </a:ln>
        </p:spPr>
        <p:txBody>
          <a:bodyPr spcFirstLastPara="1" wrap="square" lIns="34275" tIns="34275" rIns="68575" bIns="34275" anchor="t" anchorCtr="0">
            <a:noAutofit/>
          </a:bodyPr>
          <a:lstStyle/>
          <a:p>
            <a:pPr marL="254000" lvl="0" indent="0" algn="l" rtl="0">
              <a:lnSpc>
                <a:spcPct val="115000"/>
              </a:lnSpc>
              <a:spcBef>
                <a:spcPts val="0"/>
              </a:spcBef>
              <a:spcAft>
                <a:spcPts val="0"/>
              </a:spcAft>
              <a:buSzPts val="1400"/>
              <a:buNone/>
            </a:pPr>
            <a:endParaRPr>
              <a:solidFill>
                <a:srgbClr val="7F5111"/>
              </a:solidFill>
            </a:endParaRPr>
          </a:p>
          <a:p>
            <a:pPr marL="254000" lvl="0" indent="-254000" algn="l" rtl="0">
              <a:lnSpc>
                <a:spcPct val="115000"/>
              </a:lnSpc>
              <a:spcBef>
                <a:spcPts val="0"/>
              </a:spcBef>
              <a:spcAft>
                <a:spcPts val="0"/>
              </a:spcAft>
              <a:buClr>
                <a:srgbClr val="7F5111"/>
              </a:buClr>
              <a:buSzPts val="1400"/>
              <a:buFont typeface="Arial"/>
              <a:buChar char="●"/>
            </a:pPr>
            <a:r>
              <a:rPr lang="en">
                <a:solidFill>
                  <a:srgbClr val="7F5111"/>
                </a:solidFill>
                <a:highlight>
                  <a:schemeClr val="lt1"/>
                </a:highlight>
              </a:rPr>
              <a:t>Link to equipment related policies on the AS website at:</a:t>
            </a:r>
            <a:endParaRPr>
              <a:solidFill>
                <a:srgbClr val="7F5111"/>
              </a:solidFill>
              <a:highlight>
                <a:schemeClr val="lt1"/>
              </a:highlight>
            </a:endParaRPr>
          </a:p>
          <a:p>
            <a:pPr marL="914400" lvl="1" indent="-317500" algn="l" rtl="0">
              <a:lnSpc>
                <a:spcPct val="115000"/>
              </a:lnSpc>
              <a:spcBef>
                <a:spcPts val="0"/>
              </a:spcBef>
              <a:spcAft>
                <a:spcPts val="0"/>
              </a:spcAft>
              <a:buClr>
                <a:srgbClr val="7F5111"/>
              </a:buClr>
              <a:buSzPts val="1400"/>
              <a:buChar char="○"/>
            </a:pPr>
            <a:r>
              <a:rPr lang="en" u="sng">
                <a:solidFill>
                  <a:schemeClr val="hlink"/>
                </a:solidFill>
                <a:highlight>
                  <a:schemeClr val="lt1"/>
                </a:highlight>
                <a:hlinkClick r:id="rId3"/>
              </a:rPr>
              <a:t>Fixed Assets</a:t>
            </a:r>
            <a:endParaRPr>
              <a:solidFill>
                <a:srgbClr val="7F5111"/>
              </a:solidFill>
              <a:highlight>
                <a:schemeClr val="lt1"/>
              </a:highlight>
            </a:endParaRPr>
          </a:p>
          <a:p>
            <a:pPr marL="914400" lvl="1" indent="-317500" algn="l" rtl="0">
              <a:lnSpc>
                <a:spcPct val="115000"/>
              </a:lnSpc>
              <a:spcBef>
                <a:spcPts val="0"/>
              </a:spcBef>
              <a:spcAft>
                <a:spcPts val="0"/>
              </a:spcAft>
              <a:buClr>
                <a:srgbClr val="7F5111"/>
              </a:buClr>
              <a:buSzPts val="1400"/>
              <a:buChar char="○"/>
            </a:pPr>
            <a:r>
              <a:rPr lang="en" u="sng">
                <a:solidFill>
                  <a:schemeClr val="hlink"/>
                </a:solidFill>
                <a:highlight>
                  <a:schemeClr val="lt1"/>
                </a:highlight>
                <a:hlinkClick r:id="rId4"/>
              </a:rPr>
              <a:t>Disposal of Fixed Assets</a:t>
            </a:r>
            <a:endParaRPr>
              <a:solidFill>
                <a:srgbClr val="7F5111"/>
              </a:solidFill>
              <a:highlight>
                <a:schemeClr val="lt1"/>
              </a:highlight>
            </a:endParaRPr>
          </a:p>
          <a:p>
            <a:pPr marL="914400" lvl="0" indent="0" algn="l" rtl="0">
              <a:lnSpc>
                <a:spcPct val="115000"/>
              </a:lnSpc>
              <a:spcBef>
                <a:spcPts val="0"/>
              </a:spcBef>
              <a:spcAft>
                <a:spcPts val="0"/>
              </a:spcAft>
              <a:buNone/>
            </a:pPr>
            <a:endParaRPr>
              <a:solidFill>
                <a:srgbClr val="7F5111"/>
              </a:solidFill>
              <a:highlight>
                <a:schemeClr val="lt1"/>
              </a:highlight>
            </a:endParaRPr>
          </a:p>
          <a:p>
            <a:pPr marL="254000" lvl="0" indent="-228600" algn="l" rtl="0">
              <a:lnSpc>
                <a:spcPct val="115000"/>
              </a:lnSpc>
              <a:spcBef>
                <a:spcPts val="400"/>
              </a:spcBef>
              <a:spcAft>
                <a:spcPts val="0"/>
              </a:spcAft>
              <a:buClr>
                <a:srgbClr val="FF0000"/>
              </a:buClr>
              <a:buSzPts val="1400"/>
              <a:buFont typeface="Arial"/>
              <a:buChar char="●"/>
            </a:pPr>
            <a:r>
              <a:rPr lang="en" i="1">
                <a:solidFill>
                  <a:srgbClr val="FF0000"/>
                </a:solidFill>
              </a:rPr>
              <a:t>Fiscal Year End Reminder</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Arial"/>
              <a:buChar char="○"/>
            </a:pPr>
            <a:r>
              <a:rPr lang="en">
                <a:solidFill>
                  <a:srgbClr val="FF0000"/>
                </a:solidFill>
              </a:rPr>
              <a:t>Ensure requisition has proper account code and required internal notes to prevent delays and denials.</a:t>
            </a:r>
            <a:endParaRPr>
              <a:solidFill>
                <a:srgbClr val="FF0000"/>
              </a:solidFill>
            </a:endParaRPr>
          </a:p>
          <a:p>
            <a:pPr marL="558800" lvl="1" indent="-203200" algn="l" rtl="0">
              <a:lnSpc>
                <a:spcPct val="115000"/>
              </a:lnSpc>
              <a:spcBef>
                <a:spcPts val="300"/>
              </a:spcBef>
              <a:spcAft>
                <a:spcPts val="0"/>
              </a:spcAft>
              <a:buClr>
                <a:srgbClr val="FF0000"/>
              </a:buClr>
              <a:buSzPts val="1400"/>
              <a:buFont typeface="Arial"/>
              <a:buChar char="○"/>
            </a:pPr>
            <a:r>
              <a:rPr lang="en">
                <a:solidFill>
                  <a:srgbClr val="FF0000"/>
                </a:solidFill>
              </a:rPr>
              <a:t>Please respond to inventory requests promptly to ensure all items are viewed in appropriate timeframe.</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Arial"/>
              <a:buChar char="○"/>
            </a:pPr>
            <a:r>
              <a:rPr lang="en">
                <a:solidFill>
                  <a:srgbClr val="FF0000"/>
                </a:solidFill>
              </a:rPr>
              <a:t>Items must be received on campus by June 30</a:t>
            </a:r>
            <a:r>
              <a:rPr lang="en" baseline="30000">
                <a:solidFill>
                  <a:srgbClr val="FF0000"/>
                </a:solidFill>
              </a:rPr>
              <a:t>th</a:t>
            </a:r>
            <a:r>
              <a:rPr lang="en">
                <a:solidFill>
                  <a:srgbClr val="FF0000"/>
                </a:solidFill>
              </a:rPr>
              <a:t> in order to be applied against FY26. If an item is not received by June 30</a:t>
            </a:r>
            <a:r>
              <a:rPr lang="en" baseline="30000">
                <a:solidFill>
                  <a:srgbClr val="FF0000"/>
                </a:solidFill>
              </a:rPr>
              <a:t>th  </a:t>
            </a:r>
            <a:r>
              <a:rPr lang="en">
                <a:solidFill>
                  <a:srgbClr val="FF0000"/>
                </a:solidFill>
              </a:rPr>
              <a:t>it will be applied to FY27 budget.</a:t>
            </a:r>
            <a:endParaRPr>
              <a:solidFill>
                <a:srgbClr val="FF0000"/>
              </a:solidFill>
            </a:endParaRPr>
          </a:p>
          <a:p>
            <a:pPr marL="0" lvl="0" indent="0" algn="l" rtl="0">
              <a:lnSpc>
                <a:spcPct val="115000"/>
              </a:lnSpc>
              <a:spcBef>
                <a:spcPts val="300"/>
              </a:spcBef>
              <a:spcAft>
                <a:spcPts val="0"/>
              </a:spcAft>
              <a:buSzPts val="1400"/>
              <a:buNone/>
            </a:pPr>
            <a:endParaRPr>
              <a:solidFill>
                <a:srgbClr val="FF0000"/>
              </a:solidFill>
            </a:endParaRPr>
          </a:p>
          <a:p>
            <a:pPr marL="0" lvl="0" indent="0" algn="l" rtl="0">
              <a:lnSpc>
                <a:spcPct val="90000"/>
              </a:lnSpc>
              <a:spcBef>
                <a:spcPts val="800"/>
              </a:spcBef>
              <a:spcAft>
                <a:spcPts val="0"/>
              </a:spcAft>
              <a:buSzPts val="14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3"/>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1400"/>
              <a:buFont typeface="Arial"/>
              <a:buNone/>
            </a:pPr>
            <a:r>
              <a:rPr lang="en" sz="3000"/>
              <a:t>Equipment Disposals</a:t>
            </a:r>
            <a:endParaRPr sz="3000"/>
          </a:p>
        </p:txBody>
      </p:sp>
      <p:sp>
        <p:nvSpPr>
          <p:cNvPr id="456" name="Google Shape;456;p43"/>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p>
            <a:pPr marL="254000" lvl="0" indent="-241300" algn="l" rtl="0">
              <a:lnSpc>
                <a:spcPct val="115000"/>
              </a:lnSpc>
              <a:spcBef>
                <a:spcPts val="0"/>
              </a:spcBef>
              <a:spcAft>
                <a:spcPts val="0"/>
              </a:spcAft>
              <a:buClr>
                <a:srgbClr val="7F5111"/>
              </a:buClr>
              <a:buSzPts val="1600"/>
              <a:buFont typeface="Arial"/>
              <a:buChar char="●"/>
            </a:pPr>
            <a:r>
              <a:rPr lang="en" sz="1600">
                <a:solidFill>
                  <a:srgbClr val="7F5111"/>
                </a:solidFill>
              </a:rPr>
              <a:t>Fixed Asset Disposals</a:t>
            </a:r>
            <a:endParaRPr sz="1600">
              <a:solidFill>
                <a:srgbClr val="7F5111"/>
              </a:solidFill>
            </a:endParaRPr>
          </a:p>
          <a:p>
            <a:pPr marL="558800" lvl="1" indent="-215900" algn="l" rtl="0">
              <a:lnSpc>
                <a:spcPct val="115000"/>
              </a:lnSpc>
              <a:spcBef>
                <a:spcPts val="300"/>
              </a:spcBef>
              <a:spcAft>
                <a:spcPts val="0"/>
              </a:spcAft>
              <a:buClr>
                <a:srgbClr val="7F5111"/>
              </a:buClr>
              <a:buSzPts val="1600"/>
              <a:buFont typeface="Arial"/>
              <a:buChar char="○"/>
            </a:pPr>
            <a:r>
              <a:rPr lang="en" sz="1600">
                <a:solidFill>
                  <a:srgbClr val="7F5111"/>
                </a:solidFill>
              </a:rPr>
              <a:t>To ensure accurate financial reporting, disposal of equipment should be documented and communicated timely to AS.</a:t>
            </a:r>
            <a:endParaRPr sz="1600">
              <a:solidFill>
                <a:srgbClr val="7F5111"/>
              </a:solidFill>
            </a:endParaRPr>
          </a:p>
          <a:p>
            <a:pPr marL="558800" lvl="1" indent="-215900" algn="l" rtl="0">
              <a:lnSpc>
                <a:spcPct val="115000"/>
              </a:lnSpc>
              <a:spcBef>
                <a:spcPts val="300"/>
              </a:spcBef>
              <a:spcAft>
                <a:spcPts val="0"/>
              </a:spcAft>
              <a:buClr>
                <a:srgbClr val="7F5111"/>
              </a:buClr>
              <a:buSzPts val="1600"/>
              <a:buFont typeface="Georgia"/>
              <a:buChar char="○"/>
            </a:pPr>
            <a:r>
              <a:rPr lang="en" sz="1600">
                <a:solidFill>
                  <a:srgbClr val="7F5111"/>
                </a:solidFill>
              </a:rPr>
              <a:t>Disposals include transfers to outside agencies (state, other institutions of higher education, not for profit organizations).</a:t>
            </a:r>
            <a:endParaRPr sz="1600">
              <a:solidFill>
                <a:srgbClr val="7F5111"/>
              </a:solidFill>
            </a:endParaRPr>
          </a:p>
          <a:p>
            <a:pPr marL="254000" marR="0" lvl="0" indent="-241300" algn="l" rtl="0">
              <a:lnSpc>
                <a:spcPct val="115000"/>
              </a:lnSpc>
              <a:spcBef>
                <a:spcPts val="0"/>
              </a:spcBef>
              <a:spcAft>
                <a:spcPts val="0"/>
              </a:spcAft>
              <a:buClr>
                <a:srgbClr val="7F5111"/>
              </a:buClr>
              <a:buSzPts val="1600"/>
              <a:buChar char="●"/>
            </a:pPr>
            <a:r>
              <a:rPr lang="en" sz="1600">
                <a:solidFill>
                  <a:srgbClr val="7F5111"/>
                </a:solidFill>
              </a:rPr>
              <a:t>Link to equipment disposal/adjustment form:</a:t>
            </a:r>
            <a:endParaRPr sz="1600">
              <a:solidFill>
                <a:srgbClr val="7F5111"/>
              </a:solidFill>
            </a:endParaRPr>
          </a:p>
          <a:p>
            <a:pPr marL="914400" marR="0" lvl="1" indent="-330200" algn="l" rtl="0">
              <a:lnSpc>
                <a:spcPct val="115000"/>
              </a:lnSpc>
              <a:spcBef>
                <a:spcPts val="0"/>
              </a:spcBef>
              <a:spcAft>
                <a:spcPts val="0"/>
              </a:spcAft>
              <a:buClr>
                <a:srgbClr val="7F5111"/>
              </a:buClr>
              <a:buSzPts val="1600"/>
              <a:buChar char="○"/>
            </a:pPr>
            <a:r>
              <a:rPr lang="en" sz="1600" u="sng">
                <a:solidFill>
                  <a:schemeClr val="hlink"/>
                </a:solidFill>
                <a:hlinkClick r:id="rId3"/>
              </a:rPr>
              <a:t>Equipment Disposal/Adjustment Form</a:t>
            </a:r>
            <a:endParaRPr sz="1600">
              <a:solidFill>
                <a:srgbClr val="7F5111"/>
              </a:solidFill>
            </a:endParaRPr>
          </a:p>
          <a:p>
            <a:pPr marL="914400" lvl="0" indent="0" algn="l" rtl="0">
              <a:lnSpc>
                <a:spcPct val="115000"/>
              </a:lnSpc>
              <a:spcBef>
                <a:spcPts val="300"/>
              </a:spcBef>
              <a:spcAft>
                <a:spcPts val="0"/>
              </a:spcAft>
              <a:buNone/>
            </a:pPr>
            <a:endParaRPr sz="1600">
              <a:solidFill>
                <a:srgbClr val="7F5111"/>
              </a:solidFill>
            </a:endParaRPr>
          </a:p>
          <a:p>
            <a:pPr marL="254000" lvl="0" indent="-241300" algn="l" rtl="0">
              <a:lnSpc>
                <a:spcPct val="115000"/>
              </a:lnSpc>
              <a:spcBef>
                <a:spcPts val="400"/>
              </a:spcBef>
              <a:spcAft>
                <a:spcPts val="0"/>
              </a:spcAft>
              <a:buClr>
                <a:srgbClr val="FF0000"/>
              </a:buClr>
              <a:buSzPts val="1600"/>
              <a:buFont typeface="Arial"/>
              <a:buChar char="●"/>
            </a:pPr>
            <a:r>
              <a:rPr lang="en" sz="1600" i="1">
                <a:solidFill>
                  <a:srgbClr val="FF0000"/>
                </a:solidFill>
              </a:rPr>
              <a:t>Fiscal Year End Reminder</a:t>
            </a:r>
            <a:endParaRPr sz="1600">
              <a:solidFill>
                <a:srgbClr val="7F5111"/>
              </a:solidFill>
            </a:endParaRPr>
          </a:p>
          <a:p>
            <a:pPr marL="558800" lvl="1" indent="-215900" algn="l" rtl="0">
              <a:lnSpc>
                <a:spcPct val="115000"/>
              </a:lnSpc>
              <a:spcBef>
                <a:spcPts val="300"/>
              </a:spcBef>
              <a:spcAft>
                <a:spcPts val="0"/>
              </a:spcAft>
              <a:buClr>
                <a:srgbClr val="FF0000"/>
              </a:buClr>
              <a:buSzPts val="1600"/>
              <a:buFont typeface="Arial"/>
              <a:buChar char="○"/>
            </a:pPr>
            <a:r>
              <a:rPr lang="en" sz="1600">
                <a:solidFill>
                  <a:srgbClr val="FF0000"/>
                </a:solidFill>
              </a:rPr>
              <a:t>Departments are responsible to ensure all equipment disposals have the fully completed disposal form submitted to AS. Disposals will not be processed without the fully completed/approved disposal form.</a:t>
            </a:r>
            <a:endParaRPr sz="1600">
              <a:solidFill>
                <a:srgbClr val="FF0000"/>
              </a:solidFill>
            </a:endParaRPr>
          </a:p>
          <a:p>
            <a:pPr marL="914400" lvl="0" indent="0" algn="l" rtl="0">
              <a:lnSpc>
                <a:spcPct val="115000"/>
              </a:lnSpc>
              <a:spcBef>
                <a:spcPts val="300"/>
              </a:spcBef>
              <a:spcAft>
                <a:spcPts val="0"/>
              </a:spcAft>
              <a:buNone/>
            </a:pP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4"/>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1400"/>
              <a:buFont typeface="Arial"/>
              <a:buNone/>
            </a:pPr>
            <a:r>
              <a:rPr lang="en" sz="3000"/>
              <a:t>Journal Entry Examples</a:t>
            </a:r>
            <a:endParaRPr sz="3000"/>
          </a:p>
        </p:txBody>
      </p:sp>
      <p:sp>
        <p:nvSpPr>
          <p:cNvPr id="462" name="Google Shape;462;p44"/>
          <p:cNvSpPr txBox="1">
            <a:spLocks noGrp="1"/>
          </p:cNvSpPr>
          <p:nvPr>
            <p:ph type="body" idx="1"/>
          </p:nvPr>
        </p:nvSpPr>
        <p:spPr>
          <a:xfrm>
            <a:off x="475325" y="997725"/>
            <a:ext cx="8545500" cy="1902600"/>
          </a:xfrm>
          <a:prstGeom prst="rect">
            <a:avLst/>
          </a:prstGeom>
          <a:noFill/>
          <a:ln>
            <a:noFill/>
          </a:ln>
        </p:spPr>
        <p:txBody>
          <a:bodyPr spcFirstLastPara="1" wrap="square" lIns="34275" tIns="34275" rIns="68575" bIns="34275" anchor="t" anchorCtr="0">
            <a:noAutofit/>
          </a:bodyPr>
          <a:lstStyle/>
          <a:p>
            <a:pPr marL="254000" lvl="0" indent="-228600" algn="l" rtl="0">
              <a:lnSpc>
                <a:spcPct val="100000"/>
              </a:lnSpc>
              <a:spcBef>
                <a:spcPts val="0"/>
              </a:spcBef>
              <a:spcAft>
                <a:spcPts val="0"/>
              </a:spcAft>
              <a:buClr>
                <a:srgbClr val="7F5111"/>
              </a:buClr>
              <a:buSzPts val="1600"/>
              <a:buFont typeface="Arial"/>
              <a:buChar char="●"/>
            </a:pPr>
            <a:r>
              <a:rPr lang="en" sz="1600">
                <a:solidFill>
                  <a:srgbClr val="7F5111"/>
                </a:solidFill>
              </a:rPr>
              <a:t>DCAs are journal entries – Department Reimbursements**</a:t>
            </a:r>
            <a:endParaRPr sz="1600">
              <a:solidFill>
                <a:srgbClr val="7F5111"/>
              </a:solidFill>
            </a:endParaRPr>
          </a:p>
          <a:p>
            <a:pPr marL="254000" lvl="0" indent="-228600" algn="l" rtl="0">
              <a:lnSpc>
                <a:spcPct val="100000"/>
              </a:lnSpc>
              <a:spcBef>
                <a:spcPts val="400"/>
              </a:spcBef>
              <a:spcAft>
                <a:spcPts val="0"/>
              </a:spcAft>
              <a:buClr>
                <a:srgbClr val="7F5111"/>
              </a:buClr>
              <a:buSzPts val="1600"/>
              <a:buFont typeface="Arial"/>
              <a:buChar char="●"/>
            </a:pPr>
            <a:r>
              <a:rPr lang="en" sz="1600">
                <a:solidFill>
                  <a:srgbClr val="7F5111"/>
                </a:solidFill>
              </a:rPr>
              <a:t>Cash Receipts </a:t>
            </a:r>
            <a:endParaRPr sz="1600">
              <a:solidFill>
                <a:srgbClr val="7F5111"/>
              </a:solidFill>
            </a:endParaRPr>
          </a:p>
          <a:p>
            <a:pPr marL="254000" lvl="0" indent="-228600" algn="l" rtl="0">
              <a:lnSpc>
                <a:spcPct val="100000"/>
              </a:lnSpc>
              <a:spcBef>
                <a:spcPts val="400"/>
              </a:spcBef>
              <a:spcAft>
                <a:spcPts val="0"/>
              </a:spcAft>
              <a:buClr>
                <a:srgbClr val="7F5111"/>
              </a:buClr>
              <a:buSzPts val="1600"/>
              <a:buFont typeface="Arial"/>
              <a:buChar char="●"/>
            </a:pPr>
            <a:r>
              <a:rPr lang="en" sz="1600">
                <a:solidFill>
                  <a:srgbClr val="7F5111"/>
                </a:solidFill>
              </a:rPr>
              <a:t>Daily Transmittals – account for revenue</a:t>
            </a:r>
            <a:endParaRPr sz="1600">
              <a:solidFill>
                <a:srgbClr val="7F5111"/>
              </a:solidFill>
            </a:endParaRPr>
          </a:p>
          <a:p>
            <a:pPr marL="254000" lvl="0" indent="-228600" algn="l" rtl="0">
              <a:lnSpc>
                <a:spcPct val="100000"/>
              </a:lnSpc>
              <a:spcBef>
                <a:spcPts val="400"/>
              </a:spcBef>
              <a:spcAft>
                <a:spcPts val="0"/>
              </a:spcAft>
              <a:buClr>
                <a:srgbClr val="7F5111"/>
              </a:buClr>
              <a:buSzPts val="1600"/>
              <a:buFont typeface="Arial"/>
              <a:buChar char="●"/>
            </a:pPr>
            <a:r>
              <a:rPr lang="en" sz="1600">
                <a:solidFill>
                  <a:srgbClr val="7F5111"/>
                </a:solidFill>
              </a:rPr>
              <a:t>General Accounting Entries – e.g., depreciation, disposals, accruals &amp; prepaid entries**, various monthly feeds, etc. </a:t>
            </a:r>
            <a:endParaRPr sz="1600">
              <a:solidFill>
                <a:srgbClr val="7F5111"/>
              </a:solidFill>
            </a:endParaRPr>
          </a:p>
          <a:p>
            <a:pPr marL="254000" lvl="0" indent="-228600" algn="l" rtl="0">
              <a:lnSpc>
                <a:spcPct val="100000"/>
              </a:lnSpc>
              <a:spcBef>
                <a:spcPts val="400"/>
              </a:spcBef>
              <a:spcAft>
                <a:spcPts val="0"/>
              </a:spcAft>
              <a:buClr>
                <a:srgbClr val="7F5111"/>
              </a:buClr>
              <a:buSzPts val="1600"/>
              <a:buFont typeface="Arial"/>
              <a:buChar char="●"/>
            </a:pPr>
            <a:r>
              <a:rPr lang="en" sz="1600">
                <a:solidFill>
                  <a:srgbClr val="7F5111"/>
                </a:solidFill>
              </a:rPr>
              <a:t>FOAPAL Reclassifications &amp; Correcting Entries - e.g., correcting a program code</a:t>
            </a:r>
            <a:endParaRPr sz="1600"/>
          </a:p>
        </p:txBody>
      </p:sp>
      <p:sp>
        <p:nvSpPr>
          <p:cNvPr id="463" name="Google Shape;463;p44"/>
          <p:cNvSpPr txBox="1">
            <a:spLocks noGrp="1"/>
          </p:cNvSpPr>
          <p:nvPr>
            <p:ph type="title"/>
          </p:nvPr>
        </p:nvSpPr>
        <p:spPr>
          <a:xfrm>
            <a:off x="426365" y="2774672"/>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SzPts val="1400"/>
              <a:buNone/>
            </a:pPr>
            <a:r>
              <a:rPr lang="en" sz="3000"/>
              <a:t>Journal Entry Requirements</a:t>
            </a:r>
            <a:endParaRPr sz="3000"/>
          </a:p>
        </p:txBody>
      </p:sp>
      <p:sp>
        <p:nvSpPr>
          <p:cNvPr id="464" name="Google Shape;464;p44"/>
          <p:cNvSpPr txBox="1"/>
          <p:nvPr/>
        </p:nvSpPr>
        <p:spPr>
          <a:xfrm>
            <a:off x="426375" y="3585275"/>
            <a:ext cx="5905200" cy="1272300"/>
          </a:xfrm>
          <a:prstGeom prst="rect">
            <a:avLst/>
          </a:prstGeom>
          <a:noFill/>
          <a:ln>
            <a:noFill/>
          </a:ln>
        </p:spPr>
        <p:txBody>
          <a:bodyPr spcFirstLastPara="1" wrap="square" lIns="91425" tIns="91425" rIns="91425" bIns="91425" anchor="t" anchorCtr="0">
            <a:spAutoFit/>
          </a:bodyPr>
          <a:lstStyle/>
          <a:p>
            <a:pPr marL="254000" marR="0" lvl="0" indent="-215900" algn="l" rtl="0">
              <a:lnSpc>
                <a:spcPct val="100000"/>
              </a:lnSpc>
              <a:spcBef>
                <a:spcPts val="400"/>
              </a:spcBef>
              <a:spcAft>
                <a:spcPts val="0"/>
              </a:spcAft>
              <a:buClr>
                <a:srgbClr val="7F5111"/>
              </a:buClr>
              <a:buSzPts val="1600"/>
              <a:buFont typeface="Arial"/>
              <a:buChar char="●"/>
            </a:pPr>
            <a:r>
              <a:rPr lang="en" sz="1600" b="0" i="0" u="none" strike="noStrike" cap="none">
                <a:solidFill>
                  <a:srgbClr val="7F5111"/>
                </a:solidFill>
                <a:latin typeface="Arial"/>
                <a:ea typeface="Arial"/>
                <a:cs typeface="Arial"/>
                <a:sym typeface="Arial"/>
              </a:rPr>
              <a:t>Must have supporting documentation</a:t>
            </a:r>
            <a:endParaRPr sz="1600" b="0" i="0" u="none" strike="noStrike" cap="none">
              <a:solidFill>
                <a:srgbClr val="7F5111"/>
              </a:solidFill>
              <a:latin typeface="Arial"/>
              <a:ea typeface="Arial"/>
              <a:cs typeface="Arial"/>
              <a:sym typeface="Arial"/>
            </a:endParaRPr>
          </a:p>
          <a:p>
            <a:pPr marL="254000" marR="0" lvl="0" indent="-215900" algn="l" rtl="0">
              <a:lnSpc>
                <a:spcPct val="100000"/>
              </a:lnSpc>
              <a:spcBef>
                <a:spcPts val="400"/>
              </a:spcBef>
              <a:spcAft>
                <a:spcPts val="0"/>
              </a:spcAft>
              <a:buClr>
                <a:srgbClr val="7F5111"/>
              </a:buClr>
              <a:buSzPts val="1600"/>
              <a:buFont typeface="Arial"/>
              <a:buChar char="●"/>
            </a:pPr>
            <a:r>
              <a:rPr lang="en" sz="1600" b="0" i="0" u="none" strike="noStrike" cap="none">
                <a:solidFill>
                  <a:srgbClr val="7F5111"/>
                </a:solidFill>
                <a:latin typeface="Arial"/>
                <a:ea typeface="Arial"/>
                <a:cs typeface="Arial"/>
                <a:sym typeface="Arial"/>
              </a:rPr>
              <a:t>If Reclassification, correcting or general journal entry, must balance (Banner Doc Type JDCA, JE15 &amp; JE16)</a:t>
            </a:r>
            <a:endParaRPr sz="1600" b="0" i="0" u="none" strike="noStrike" cap="none">
              <a:solidFill>
                <a:srgbClr val="7F5111"/>
              </a:solidFill>
              <a:latin typeface="Arial"/>
              <a:ea typeface="Arial"/>
              <a:cs typeface="Arial"/>
              <a:sym typeface="Arial"/>
            </a:endParaRPr>
          </a:p>
          <a:p>
            <a:pPr marL="254000" marR="0" lvl="0" indent="-215900" algn="l" rtl="0">
              <a:lnSpc>
                <a:spcPct val="100000"/>
              </a:lnSpc>
              <a:spcBef>
                <a:spcPts val="400"/>
              </a:spcBef>
              <a:spcAft>
                <a:spcPts val="0"/>
              </a:spcAft>
              <a:buClr>
                <a:srgbClr val="7F5111"/>
              </a:buClr>
              <a:buSzPts val="1600"/>
              <a:buFont typeface="Arial"/>
              <a:buChar char="●"/>
            </a:pPr>
            <a:r>
              <a:rPr lang="en" sz="1600" b="0" i="0" u="none" strike="noStrike" cap="none">
                <a:solidFill>
                  <a:srgbClr val="7F5111"/>
                </a:solidFill>
                <a:latin typeface="Arial"/>
                <a:ea typeface="Arial"/>
                <a:cs typeface="Arial"/>
                <a:sym typeface="Arial"/>
              </a:rPr>
              <a:t>Must be submitted timely</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5"/>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1400"/>
              <a:buFont typeface="Arial"/>
              <a:buNone/>
            </a:pPr>
            <a:r>
              <a:rPr lang="en" sz="3000"/>
              <a:t>DCAs (Departmental Charge Authorizations)</a:t>
            </a:r>
            <a:endParaRPr sz="3000"/>
          </a:p>
        </p:txBody>
      </p:sp>
      <p:sp>
        <p:nvSpPr>
          <p:cNvPr id="470" name="Google Shape;470;p45"/>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p>
            <a:pPr marL="254000" lvl="0" indent="-215900" algn="l" rtl="0">
              <a:lnSpc>
                <a:spcPct val="115000"/>
              </a:lnSpc>
              <a:spcBef>
                <a:spcPts val="0"/>
              </a:spcBef>
              <a:spcAft>
                <a:spcPts val="0"/>
              </a:spcAft>
              <a:buClr>
                <a:srgbClr val="7F5111"/>
              </a:buClr>
              <a:buSzPts val="1600"/>
              <a:buFont typeface="Arial"/>
              <a:buChar char="●"/>
            </a:pPr>
            <a:r>
              <a:rPr lang="en" sz="1600">
                <a:solidFill>
                  <a:srgbClr val="7F5111"/>
                </a:solidFill>
              </a:rPr>
              <a:t>Currently two methods to submit DCAs, </a:t>
            </a:r>
            <a:r>
              <a:rPr lang="en" sz="1600" b="1">
                <a:solidFill>
                  <a:srgbClr val="7F5111"/>
                </a:solidFill>
              </a:rPr>
              <a:t>Electronic Workflow</a:t>
            </a:r>
            <a:r>
              <a:rPr lang="en" sz="1600">
                <a:solidFill>
                  <a:srgbClr val="7F5111"/>
                </a:solidFill>
              </a:rPr>
              <a:t> or legacy </a:t>
            </a:r>
            <a:r>
              <a:rPr lang="en" sz="1600" b="1">
                <a:solidFill>
                  <a:srgbClr val="7F5111"/>
                </a:solidFill>
              </a:rPr>
              <a:t>paper form</a:t>
            </a:r>
            <a:r>
              <a:rPr lang="en" sz="1600">
                <a:solidFill>
                  <a:srgbClr val="7F5111"/>
                </a:solidFill>
              </a:rPr>
              <a:t> .</a:t>
            </a:r>
            <a:endParaRPr sz="1600">
              <a:solidFill>
                <a:srgbClr val="7F5111"/>
              </a:solidFill>
            </a:endParaRPr>
          </a:p>
          <a:p>
            <a:pPr marL="558800" lvl="1" indent="-228600" algn="l" rtl="0">
              <a:lnSpc>
                <a:spcPct val="115000"/>
              </a:lnSpc>
              <a:spcBef>
                <a:spcPts val="400"/>
              </a:spcBef>
              <a:spcAft>
                <a:spcPts val="0"/>
              </a:spcAft>
              <a:buClr>
                <a:srgbClr val="7F5111"/>
              </a:buClr>
              <a:buSzPts val="1600"/>
              <a:buFont typeface="Arial"/>
              <a:buChar char="○"/>
            </a:pPr>
            <a:r>
              <a:rPr lang="en" sz="1600">
                <a:solidFill>
                  <a:srgbClr val="7F5111"/>
                </a:solidFill>
              </a:rPr>
              <a:t>Electronic DCA workflow has certain fund &amp; account code exclusions, this activity should be submitted on legacy paper form. Also, legacy paper form should continue to be used for</a:t>
            </a:r>
            <a:r>
              <a:rPr lang="en" sz="1600">
                <a:solidFill>
                  <a:srgbClr val="7F5111"/>
                </a:solidFill>
                <a:highlight>
                  <a:schemeClr val="lt1"/>
                </a:highlight>
              </a:rPr>
              <a:t> Barnes &amp; Noble and</a:t>
            </a:r>
            <a:r>
              <a:rPr lang="en" sz="1600">
                <a:solidFill>
                  <a:srgbClr val="7F5111"/>
                </a:solidFill>
              </a:rPr>
              <a:t> Central Receiving/Stores.</a:t>
            </a:r>
            <a:endParaRPr sz="1600">
              <a:solidFill>
                <a:srgbClr val="7F5111"/>
              </a:solidFill>
            </a:endParaRPr>
          </a:p>
          <a:p>
            <a:pPr marL="863600" lvl="2" indent="-190500" algn="l" rtl="0">
              <a:lnSpc>
                <a:spcPct val="115000"/>
              </a:lnSpc>
              <a:spcBef>
                <a:spcPts val="400"/>
              </a:spcBef>
              <a:spcAft>
                <a:spcPts val="0"/>
              </a:spcAft>
              <a:buClr>
                <a:srgbClr val="7F5111"/>
              </a:buClr>
              <a:buSzPts val="1600"/>
              <a:buFont typeface="Arial"/>
              <a:buChar char="■"/>
            </a:pPr>
            <a:r>
              <a:rPr lang="en" sz="1600">
                <a:solidFill>
                  <a:srgbClr val="7F5111"/>
                </a:solidFill>
              </a:rPr>
              <a:t>Link to electronic</a:t>
            </a:r>
            <a:r>
              <a:rPr lang="en" sz="1600">
                <a:solidFill>
                  <a:srgbClr val="1155CC"/>
                </a:solidFill>
              </a:rPr>
              <a:t> </a:t>
            </a:r>
            <a:r>
              <a:rPr lang="en" sz="1600" u="sng">
                <a:solidFill>
                  <a:srgbClr val="1155CC"/>
                </a:solidFill>
                <a:hlinkClick r:id="rId3">
                  <a:extLst>
                    <a:ext uri="{A12FA001-AC4F-418D-AE19-62706E023703}">
                      <ahyp:hlinkClr xmlns:ahyp="http://schemas.microsoft.com/office/drawing/2018/hyperlinkcolor" val="tx"/>
                    </a:ext>
                  </a:extLst>
                </a:hlinkClick>
              </a:rPr>
              <a:t>DCA workflow process and help</a:t>
            </a:r>
            <a:r>
              <a:rPr lang="en" sz="1600">
                <a:solidFill>
                  <a:srgbClr val="7F5111"/>
                </a:solidFill>
              </a:rPr>
              <a:t>. (dca.rowan.edu) &amp; link to </a:t>
            </a:r>
            <a:r>
              <a:rPr lang="en" sz="1600" u="sng">
                <a:solidFill>
                  <a:srgbClr val="1155CC"/>
                </a:solidFill>
                <a:hlinkClick r:id="rId4">
                  <a:extLst>
                    <a:ext uri="{A12FA001-AC4F-418D-AE19-62706E023703}">
                      <ahyp:hlinkClr xmlns:ahyp="http://schemas.microsoft.com/office/drawing/2018/hyperlinkcolor" val="tx"/>
                    </a:ext>
                  </a:extLst>
                </a:hlinkClick>
              </a:rPr>
              <a:t>Training material</a:t>
            </a:r>
            <a:r>
              <a:rPr lang="en" sz="1600">
                <a:solidFill>
                  <a:srgbClr val="7F5111"/>
                </a:solidFill>
              </a:rPr>
              <a:t>.</a:t>
            </a:r>
            <a:endParaRPr sz="1600">
              <a:solidFill>
                <a:srgbClr val="7F5111"/>
              </a:solidFill>
            </a:endParaRPr>
          </a:p>
          <a:p>
            <a:pPr marL="863600" lvl="2" indent="-190500" algn="l" rtl="0">
              <a:lnSpc>
                <a:spcPct val="115000"/>
              </a:lnSpc>
              <a:spcBef>
                <a:spcPts val="400"/>
              </a:spcBef>
              <a:spcAft>
                <a:spcPts val="0"/>
              </a:spcAft>
              <a:buClr>
                <a:srgbClr val="7F5111"/>
              </a:buClr>
              <a:buSzPts val="1600"/>
              <a:buFont typeface="Arial"/>
              <a:buChar char="■"/>
            </a:pPr>
            <a:r>
              <a:rPr lang="en" sz="1600">
                <a:solidFill>
                  <a:srgbClr val="7F5111"/>
                </a:solidFill>
              </a:rPr>
              <a:t>DCA email box for questions or legacy paper form submission is </a:t>
            </a:r>
            <a:r>
              <a:rPr lang="en" sz="1600" u="sng">
                <a:solidFill>
                  <a:srgbClr val="1155CC"/>
                </a:solidFill>
                <a:hlinkClick r:id="rId5">
                  <a:extLst>
                    <a:ext uri="{A12FA001-AC4F-418D-AE19-62706E023703}">
                      <ahyp:hlinkClr xmlns:ahyp="http://schemas.microsoft.com/office/drawing/2018/hyperlinkcolor" val="tx"/>
                    </a:ext>
                  </a:extLst>
                </a:hlinkClick>
              </a:rPr>
              <a:t>dca@rowan.edu</a:t>
            </a:r>
            <a:r>
              <a:rPr lang="en" sz="1600">
                <a:solidFill>
                  <a:srgbClr val="7F5111"/>
                </a:solidFill>
              </a:rPr>
              <a:t>.</a:t>
            </a:r>
            <a:endParaRPr sz="1600">
              <a:solidFill>
                <a:srgbClr val="7F5111"/>
              </a:solidFill>
            </a:endParaRPr>
          </a:p>
          <a:p>
            <a:pPr marL="1206500" lvl="3" indent="-190500" algn="l" rtl="0">
              <a:lnSpc>
                <a:spcPct val="115000"/>
              </a:lnSpc>
              <a:spcBef>
                <a:spcPts val="300"/>
              </a:spcBef>
              <a:spcAft>
                <a:spcPts val="0"/>
              </a:spcAft>
              <a:buClr>
                <a:srgbClr val="7F5111"/>
              </a:buClr>
              <a:buSzPts val="1600"/>
              <a:buFont typeface="Arial"/>
              <a:buChar char="●"/>
            </a:pPr>
            <a:r>
              <a:rPr lang="en" sz="1600">
                <a:solidFill>
                  <a:srgbClr val="7F5111"/>
                </a:solidFill>
              </a:rPr>
              <a:t>Reminder, please only submit DCA forms once and only as fully executed documents.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
          <p:cNvSpPr txBox="1">
            <a:spLocks noGrp="1"/>
          </p:cNvSpPr>
          <p:nvPr>
            <p:ph type="ctrTitle"/>
          </p:nvPr>
        </p:nvSpPr>
        <p:spPr>
          <a:xfrm>
            <a:off x="2152650" y="1319934"/>
            <a:ext cx="6991500" cy="1251900"/>
          </a:xfrm>
          <a:prstGeom prst="rect">
            <a:avLst/>
          </a:prstGeom>
          <a:solidFill>
            <a:srgbClr val="FFBF22"/>
          </a:solid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600"/>
              <a:buNone/>
            </a:pPr>
            <a:r>
              <a:rPr lang="en"/>
              <a:t>Budget</a:t>
            </a:r>
            <a:endParaRPr/>
          </a:p>
        </p:txBody>
      </p:sp>
      <p:sp>
        <p:nvSpPr>
          <p:cNvPr id="221" name="Google Shape;221;p4"/>
          <p:cNvSpPr txBox="1">
            <a:spLocks noGrp="1"/>
          </p:cNvSpPr>
          <p:nvPr>
            <p:ph type="body" idx="2"/>
          </p:nvPr>
        </p:nvSpPr>
        <p:spPr>
          <a:xfrm>
            <a:off x="2152650" y="3529238"/>
            <a:ext cx="6570900" cy="1015200"/>
          </a:xfrm>
          <a:prstGeom prst="rect">
            <a:avLst/>
          </a:prstGeom>
          <a:noFill/>
          <a:ln>
            <a:noFill/>
          </a:ln>
        </p:spPr>
        <p:txBody>
          <a:bodyPr spcFirstLastPara="1" wrap="square" lIns="34275" tIns="34275" rIns="68575" bIns="34275" anchor="b" anchorCtr="0">
            <a:noAutofit/>
          </a:bodyPr>
          <a:lstStyle/>
          <a:p>
            <a:pPr marL="0" lvl="0" indent="0" algn="l" rtl="0">
              <a:lnSpc>
                <a:spcPct val="115000"/>
              </a:lnSpc>
              <a:spcBef>
                <a:spcPts val="0"/>
              </a:spcBef>
              <a:spcAft>
                <a:spcPts val="0"/>
              </a:spcAft>
              <a:buSzPts val="1100"/>
              <a:buNone/>
            </a:pPr>
            <a:endParaRPr sz="1900" b="1">
              <a:solidFill>
                <a:srgbClr val="000000"/>
              </a:solidFill>
            </a:endParaRPr>
          </a:p>
          <a:p>
            <a:pPr marL="0" lvl="0" indent="0" algn="l" rtl="0">
              <a:lnSpc>
                <a:spcPct val="115000"/>
              </a:lnSpc>
              <a:spcBef>
                <a:spcPts val="0"/>
              </a:spcBef>
              <a:spcAft>
                <a:spcPts val="0"/>
              </a:spcAft>
              <a:buSzPts val="1100"/>
              <a:buNone/>
            </a:pPr>
            <a:endParaRPr sz="1900">
              <a:solidFill>
                <a:srgbClr val="000000"/>
              </a:solidFill>
            </a:endParaRPr>
          </a:p>
          <a:p>
            <a:pPr marL="63500" lvl="0" indent="0" algn="l" rtl="0">
              <a:lnSpc>
                <a:spcPct val="100000"/>
              </a:lnSpc>
              <a:spcBef>
                <a:spcPts val="0"/>
              </a:spcBef>
              <a:spcAft>
                <a:spcPts val="0"/>
              </a:spcAft>
              <a:buSzPts val="11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6"/>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1400"/>
              <a:buFont typeface="Arial"/>
              <a:buNone/>
            </a:pPr>
            <a:r>
              <a:rPr lang="en" sz="3000"/>
              <a:t>DCAs (continued)</a:t>
            </a:r>
            <a:endParaRPr sz="3000"/>
          </a:p>
        </p:txBody>
      </p:sp>
      <p:sp>
        <p:nvSpPr>
          <p:cNvPr id="476" name="Google Shape;476;p46"/>
          <p:cNvSpPr txBox="1">
            <a:spLocks noGrp="1"/>
          </p:cNvSpPr>
          <p:nvPr>
            <p:ph type="body" idx="1"/>
          </p:nvPr>
        </p:nvSpPr>
        <p:spPr>
          <a:xfrm>
            <a:off x="510250" y="1060625"/>
            <a:ext cx="8545500" cy="3789600"/>
          </a:xfrm>
          <a:prstGeom prst="rect">
            <a:avLst/>
          </a:prstGeom>
          <a:noFill/>
          <a:ln>
            <a:noFill/>
          </a:ln>
        </p:spPr>
        <p:txBody>
          <a:bodyPr spcFirstLastPara="1" wrap="square" lIns="34275" tIns="34275" rIns="68575" bIns="34275" anchor="t" anchorCtr="0">
            <a:noAutofit/>
          </a:bodyPr>
          <a:lstStyle/>
          <a:p>
            <a:pPr marL="254000" lvl="0" indent="-209550" algn="l" rtl="0">
              <a:lnSpc>
                <a:spcPct val="115000"/>
              </a:lnSpc>
              <a:spcBef>
                <a:spcPts val="0"/>
              </a:spcBef>
              <a:spcAft>
                <a:spcPts val="0"/>
              </a:spcAft>
              <a:buClr>
                <a:srgbClr val="7F5111"/>
              </a:buClr>
              <a:buSzPts val="1500"/>
              <a:buFont typeface="Arial"/>
              <a:buChar char="●"/>
            </a:pPr>
            <a:r>
              <a:rPr lang="en" sz="1500" u="sng">
                <a:solidFill>
                  <a:srgbClr val="7F5111"/>
                </a:solidFill>
              </a:rPr>
              <a:t>Reminders:</a:t>
            </a:r>
            <a:endParaRPr sz="1500">
              <a:solidFill>
                <a:srgbClr val="7F5111"/>
              </a:solidFill>
            </a:endParaRPr>
          </a:p>
          <a:p>
            <a:pPr marL="558800" lvl="1" indent="-196850" algn="l" rtl="0">
              <a:lnSpc>
                <a:spcPct val="115000"/>
              </a:lnSpc>
              <a:spcBef>
                <a:spcPts val="400"/>
              </a:spcBef>
              <a:spcAft>
                <a:spcPts val="0"/>
              </a:spcAft>
              <a:buClr>
                <a:srgbClr val="7F5111"/>
              </a:buClr>
              <a:buSzPts val="1500"/>
              <a:buFont typeface="Arial"/>
              <a:buChar char="○"/>
            </a:pPr>
            <a:r>
              <a:rPr lang="en" sz="1500">
                <a:solidFill>
                  <a:srgbClr val="7F5111"/>
                </a:solidFill>
              </a:rPr>
              <a:t>Account codes should match on each side of the transaction, </a:t>
            </a:r>
            <a:endParaRPr sz="1500">
              <a:solidFill>
                <a:srgbClr val="7F5111"/>
              </a:solidFill>
            </a:endParaRPr>
          </a:p>
          <a:p>
            <a:pPr marL="863600" lvl="2" indent="-177800" algn="l" rtl="0">
              <a:lnSpc>
                <a:spcPct val="115000"/>
              </a:lnSpc>
              <a:spcBef>
                <a:spcPts val="300"/>
              </a:spcBef>
              <a:spcAft>
                <a:spcPts val="0"/>
              </a:spcAft>
              <a:buClr>
                <a:srgbClr val="7F5111"/>
              </a:buClr>
              <a:buSzPts val="1400"/>
              <a:buFont typeface="Arial"/>
              <a:buChar char="■"/>
            </a:pPr>
            <a:r>
              <a:rPr lang="en">
                <a:solidFill>
                  <a:srgbClr val="7F5111"/>
                </a:solidFill>
              </a:rPr>
              <a:t>Only non-salary expense accounts (7xxx), can be used within the DCA workflow.</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Arial"/>
              <a:buChar char="■"/>
            </a:pPr>
            <a:r>
              <a:rPr lang="en">
                <a:solidFill>
                  <a:srgbClr val="7F5111"/>
                </a:solidFill>
              </a:rPr>
              <a:t>Exception: Bursar Fund-Account (10000-2912) for Tuition/Fees/Stipends, RowanBucks, etc.</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Arial"/>
              <a:buChar char="■"/>
            </a:pPr>
            <a:r>
              <a:rPr lang="en">
                <a:solidFill>
                  <a:srgbClr val="7F5111"/>
                </a:solidFill>
              </a:rPr>
              <a:t>Legacy paper DCAs should be used for external grants &amp; component unit activity.</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Arial"/>
              <a:buChar char="■"/>
            </a:pPr>
            <a:r>
              <a:rPr lang="en">
                <a:solidFill>
                  <a:srgbClr val="7F5111"/>
                </a:solidFill>
              </a:rPr>
              <a:t>No DCA should use 7400, reserve allocation.</a:t>
            </a:r>
            <a:endParaRPr>
              <a:solidFill>
                <a:srgbClr val="7F5111"/>
              </a:solidFill>
            </a:endParaRPr>
          </a:p>
          <a:p>
            <a:pPr marL="558800" lvl="1" indent="-196850" algn="l" rtl="0">
              <a:lnSpc>
                <a:spcPct val="115000"/>
              </a:lnSpc>
              <a:spcBef>
                <a:spcPts val="400"/>
              </a:spcBef>
              <a:spcAft>
                <a:spcPts val="0"/>
              </a:spcAft>
              <a:buClr>
                <a:srgbClr val="7F5111"/>
              </a:buClr>
              <a:buSzPts val="1500"/>
              <a:buFont typeface="Arial"/>
              <a:buChar char="○"/>
            </a:pPr>
            <a:r>
              <a:rPr lang="en" sz="1500">
                <a:solidFill>
                  <a:srgbClr val="7F5111"/>
                </a:solidFill>
              </a:rPr>
              <a:t>Ensure budget availability &amp; adequate documentation to support journal.</a:t>
            </a:r>
            <a:endParaRPr sz="1500">
              <a:solidFill>
                <a:srgbClr val="7F5111"/>
              </a:solidFill>
            </a:endParaRPr>
          </a:p>
          <a:p>
            <a:pPr marL="863600" lvl="2" indent="-177800" algn="l" rtl="0">
              <a:lnSpc>
                <a:spcPct val="115000"/>
              </a:lnSpc>
              <a:spcBef>
                <a:spcPts val="300"/>
              </a:spcBef>
              <a:spcAft>
                <a:spcPts val="0"/>
              </a:spcAft>
              <a:buClr>
                <a:srgbClr val="7F5111"/>
              </a:buClr>
              <a:buSzPts val="1400"/>
              <a:buFont typeface="Arial"/>
              <a:buChar char="■"/>
            </a:pPr>
            <a:r>
              <a:rPr lang="en">
                <a:solidFill>
                  <a:srgbClr val="7F5111"/>
                </a:solidFill>
              </a:rPr>
              <a:t>Electronic DCA workflow has validate button to check budget at point in time. FGIBAVL should be verified before submitting paper form.</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Arial"/>
              <a:buChar char="■"/>
            </a:pPr>
            <a:r>
              <a:rPr lang="en">
                <a:solidFill>
                  <a:srgbClr val="7F5111"/>
                </a:solidFill>
              </a:rPr>
              <a:t>Copy of Banner expense should be included in supporting documentation, reference to Banner I# and/or PO# requested.</a:t>
            </a:r>
            <a:endParaRPr>
              <a:solidFill>
                <a:srgbClr val="7F5111"/>
              </a:solidFill>
            </a:endParaRPr>
          </a:p>
          <a:p>
            <a:pPr marL="558800" lvl="1" indent="-196850" algn="l" rtl="0">
              <a:lnSpc>
                <a:spcPct val="115000"/>
              </a:lnSpc>
              <a:spcBef>
                <a:spcPts val="400"/>
              </a:spcBef>
              <a:spcAft>
                <a:spcPts val="0"/>
              </a:spcAft>
              <a:buClr>
                <a:srgbClr val="7F5111"/>
              </a:buClr>
              <a:buSzPts val="1500"/>
              <a:buFont typeface="Arial"/>
              <a:buChar char="○"/>
            </a:pPr>
            <a:r>
              <a:rPr lang="en" sz="1500">
                <a:solidFill>
                  <a:srgbClr val="7F5111"/>
                </a:solidFill>
              </a:rPr>
              <a:t>Approval routing can not be changed by AS on electronic DCA workflow. </a:t>
            </a:r>
            <a:endParaRPr sz="15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7"/>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1400"/>
              <a:buFont typeface="Arial"/>
              <a:buNone/>
            </a:pPr>
            <a:r>
              <a:rPr lang="en" sz="3000"/>
              <a:t>DCAs (continued)</a:t>
            </a:r>
            <a:endParaRPr sz="3000"/>
          </a:p>
        </p:txBody>
      </p:sp>
      <p:sp>
        <p:nvSpPr>
          <p:cNvPr id="482" name="Google Shape;482;p47"/>
          <p:cNvSpPr txBox="1">
            <a:spLocks noGrp="1"/>
          </p:cNvSpPr>
          <p:nvPr>
            <p:ph type="body" idx="1"/>
          </p:nvPr>
        </p:nvSpPr>
        <p:spPr>
          <a:xfrm>
            <a:off x="398750" y="1010850"/>
            <a:ext cx="8545500" cy="3865200"/>
          </a:xfrm>
          <a:prstGeom prst="rect">
            <a:avLst/>
          </a:prstGeom>
          <a:noFill/>
          <a:ln>
            <a:noFill/>
          </a:ln>
        </p:spPr>
        <p:txBody>
          <a:bodyPr spcFirstLastPara="1" wrap="square" lIns="34275" tIns="34275" rIns="68575" bIns="34275" anchor="t" anchorCtr="0">
            <a:noAutofit/>
          </a:bodyPr>
          <a:lstStyle/>
          <a:p>
            <a:pPr marL="254000" lvl="0" indent="-228600" algn="l" rtl="0">
              <a:lnSpc>
                <a:spcPct val="115000"/>
              </a:lnSpc>
              <a:spcBef>
                <a:spcPts val="0"/>
              </a:spcBef>
              <a:spcAft>
                <a:spcPts val="0"/>
              </a:spcAft>
              <a:buClr>
                <a:srgbClr val="FF0000"/>
              </a:buClr>
              <a:buSzPts val="1400"/>
              <a:buFont typeface="Arial"/>
              <a:buChar char="●"/>
            </a:pPr>
            <a:r>
              <a:rPr lang="en" i="1">
                <a:solidFill>
                  <a:srgbClr val="FF0000"/>
                </a:solidFill>
              </a:rPr>
              <a:t>Fiscal Year End Reminder</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Arial"/>
              <a:buChar char="○"/>
            </a:pPr>
            <a:r>
              <a:rPr lang="en">
                <a:solidFill>
                  <a:srgbClr val="FF0000"/>
                </a:solidFill>
              </a:rPr>
              <a:t>Ensure routing department contact is correct.  </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Arial"/>
              <a:buChar char="■"/>
            </a:pPr>
            <a:r>
              <a:rPr lang="en">
                <a:solidFill>
                  <a:srgbClr val="FF0000"/>
                </a:solidFill>
              </a:rPr>
              <a:t>Connect with other department to ensure proper contact (not department approver).  </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Arial"/>
              <a:buChar char="■"/>
            </a:pPr>
            <a:r>
              <a:rPr lang="en">
                <a:solidFill>
                  <a:srgbClr val="FF0000"/>
                </a:solidFill>
              </a:rPr>
              <a:t>AS can not change routing of the electronic DCA workflow.  </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Arial"/>
              <a:buChar char="■"/>
            </a:pPr>
            <a:r>
              <a:rPr lang="en">
                <a:solidFill>
                  <a:srgbClr val="FF0000"/>
                </a:solidFill>
              </a:rPr>
              <a:t>If routing is incorrect, DCA will need to be completely redone/resubmitted, which delays processing.</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Arial"/>
              <a:buChar char="○"/>
            </a:pPr>
            <a:r>
              <a:rPr lang="en">
                <a:solidFill>
                  <a:srgbClr val="FF0000"/>
                </a:solidFill>
              </a:rPr>
              <a:t>Ensure adequate documentation is attached to support the DCA.</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Arial"/>
              <a:buChar char="■"/>
            </a:pPr>
            <a:r>
              <a:rPr lang="en">
                <a:solidFill>
                  <a:srgbClr val="FF0000"/>
                </a:solidFill>
              </a:rPr>
              <a:t>Inadequate support will delay processing.</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Arial"/>
              <a:buChar char="■"/>
            </a:pPr>
            <a:r>
              <a:rPr lang="en">
                <a:solidFill>
                  <a:srgbClr val="FF0000"/>
                </a:solidFill>
              </a:rPr>
              <a:t>All journal entries need proper documentation to support transaction.</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Arial"/>
              <a:buChar char="○"/>
            </a:pPr>
            <a:r>
              <a:rPr lang="en">
                <a:solidFill>
                  <a:srgbClr val="FF0000"/>
                </a:solidFill>
              </a:rPr>
              <a:t>Operating Budgets cannot transfer to Special Programming accounts, including Rowan Global accounts unless a direct expense reimbursement.</a:t>
            </a:r>
            <a:endParaRPr>
              <a:solidFill>
                <a:srgbClr val="7F5111"/>
              </a:solidFill>
            </a:endParaRPr>
          </a:p>
          <a:p>
            <a:pPr marL="254000" lvl="0" indent="-228600" algn="l" rtl="0">
              <a:lnSpc>
                <a:spcPct val="115000"/>
              </a:lnSpc>
              <a:spcBef>
                <a:spcPts val="400"/>
              </a:spcBef>
              <a:spcAft>
                <a:spcPts val="0"/>
              </a:spcAft>
              <a:buClr>
                <a:srgbClr val="FF0000"/>
              </a:buClr>
              <a:buSzPts val="1400"/>
              <a:buFont typeface="Arial"/>
              <a:buChar char="●"/>
            </a:pPr>
            <a:r>
              <a:rPr lang="en" i="1">
                <a:solidFill>
                  <a:srgbClr val="FF0000"/>
                </a:solidFill>
              </a:rPr>
              <a:t>Cutoff for all FY26 DCAs (paper and electronic) must be received in Accounting Services by end of day July 10</a:t>
            </a:r>
            <a:r>
              <a:rPr lang="en" i="1" baseline="30000">
                <a:solidFill>
                  <a:srgbClr val="FF0000"/>
                </a:solidFill>
              </a:rPr>
              <a:t>th</a:t>
            </a:r>
            <a:r>
              <a:rPr lang="en" i="1">
                <a:solidFill>
                  <a:srgbClr val="FF0000"/>
                </a:solidFill>
              </a:rPr>
              <a:t>.  These DCAS must contain appropriate sign off and documentation before sending to AS. </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Arial"/>
              <a:buChar char="○"/>
            </a:pPr>
            <a:r>
              <a:rPr lang="en" i="1">
                <a:solidFill>
                  <a:srgbClr val="FF0000"/>
                </a:solidFill>
              </a:rPr>
              <a:t>External Grants (funds beginning with 5 or 6) have a DCA cutoff extension of July 24th at noon.  </a:t>
            </a:r>
            <a:endParaRPr>
              <a:solidFill>
                <a:srgbClr val="7F5111"/>
              </a:solidFill>
            </a:endParaRPr>
          </a:p>
          <a:p>
            <a:pPr marL="0" lvl="0" indent="0" algn="l" rtl="0">
              <a:lnSpc>
                <a:spcPct val="90000"/>
              </a:lnSpc>
              <a:spcBef>
                <a:spcPts val="800"/>
              </a:spcBef>
              <a:spcAft>
                <a:spcPts val="0"/>
              </a:spcAft>
              <a:buSzPts val="14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8"/>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Foundation at Year End – 3 Steps</a:t>
            </a:r>
            <a:endParaRPr/>
          </a:p>
        </p:txBody>
      </p:sp>
      <p:sp>
        <p:nvSpPr>
          <p:cNvPr id="488" name="Google Shape;488;p48"/>
          <p:cNvSpPr txBox="1">
            <a:spLocks noGrp="1"/>
          </p:cNvSpPr>
          <p:nvPr>
            <p:ph type="body" idx="1"/>
          </p:nvPr>
        </p:nvSpPr>
        <p:spPr>
          <a:xfrm>
            <a:off x="510250" y="1012075"/>
            <a:ext cx="8545500" cy="3771900"/>
          </a:xfrm>
          <a:prstGeom prst="rect">
            <a:avLst/>
          </a:prstGeom>
          <a:noFill/>
          <a:ln>
            <a:noFill/>
          </a:ln>
        </p:spPr>
        <p:txBody>
          <a:bodyPr spcFirstLastPara="1" wrap="square" lIns="34275" tIns="34275" rIns="68575" bIns="34275" anchor="t" anchorCtr="0">
            <a:noAutofit/>
          </a:bodyPr>
          <a:lstStyle/>
          <a:p>
            <a:pPr marL="254000" marR="0" lvl="0" indent="-203200" algn="l" rtl="0">
              <a:lnSpc>
                <a:spcPct val="115000"/>
              </a:lnSpc>
              <a:spcBef>
                <a:spcPts val="0"/>
              </a:spcBef>
              <a:spcAft>
                <a:spcPts val="0"/>
              </a:spcAft>
              <a:buClr>
                <a:srgbClr val="7F5111"/>
              </a:buClr>
              <a:buSzPts val="1400"/>
              <a:buChar char="●"/>
            </a:pPr>
            <a:r>
              <a:rPr lang="en" b="1">
                <a:solidFill>
                  <a:srgbClr val="7F5111"/>
                </a:solidFill>
              </a:rPr>
              <a:t>Look at each account code</a:t>
            </a:r>
            <a:endParaRPr b="1">
              <a:solidFill>
                <a:srgbClr val="7F5111"/>
              </a:solidFill>
            </a:endParaRPr>
          </a:p>
          <a:p>
            <a:pPr marL="558800" marR="0" lvl="1" indent="-209550" algn="l" rtl="0">
              <a:lnSpc>
                <a:spcPct val="115000"/>
              </a:lnSpc>
              <a:spcBef>
                <a:spcPts val="0"/>
              </a:spcBef>
              <a:spcAft>
                <a:spcPts val="0"/>
              </a:spcAft>
              <a:buClr>
                <a:srgbClr val="7F5111"/>
              </a:buClr>
              <a:buSzPts val="1300"/>
              <a:buFont typeface="Arial"/>
              <a:buChar char="○"/>
            </a:pPr>
            <a:r>
              <a:rPr lang="en" sz="1300">
                <a:solidFill>
                  <a:srgbClr val="7F5111"/>
                </a:solidFill>
              </a:rPr>
              <a:t>5302 – Foundation Revenue (applies to carryforward funds)</a:t>
            </a:r>
            <a:endParaRPr sz="1300">
              <a:solidFill>
                <a:srgbClr val="7F5111"/>
              </a:solidFill>
            </a:endParaRPr>
          </a:p>
          <a:p>
            <a:pPr marL="558800" marR="0" lvl="1" indent="-209550" algn="l" rtl="0">
              <a:lnSpc>
                <a:spcPct val="115000"/>
              </a:lnSpc>
              <a:spcBef>
                <a:spcPts val="0"/>
              </a:spcBef>
              <a:spcAft>
                <a:spcPts val="0"/>
              </a:spcAft>
              <a:buClr>
                <a:srgbClr val="7F5111"/>
              </a:buClr>
              <a:buSzPts val="1300"/>
              <a:buFont typeface="Arial"/>
              <a:buChar char="○"/>
            </a:pPr>
            <a:r>
              <a:rPr lang="en" sz="1300">
                <a:solidFill>
                  <a:srgbClr val="7F5111"/>
                </a:solidFill>
              </a:rPr>
              <a:t>7415 – Transfer from Foundation (applies to operating &amp; carryforward funds)</a:t>
            </a:r>
            <a:endParaRPr sz="1300">
              <a:solidFill>
                <a:srgbClr val="7F5111"/>
              </a:solidFill>
            </a:endParaRPr>
          </a:p>
          <a:p>
            <a:pPr marL="558800" marR="0" lvl="1" indent="-209550" algn="l" rtl="0">
              <a:lnSpc>
                <a:spcPct val="115000"/>
              </a:lnSpc>
              <a:spcBef>
                <a:spcPts val="0"/>
              </a:spcBef>
              <a:spcAft>
                <a:spcPts val="0"/>
              </a:spcAft>
              <a:buClr>
                <a:srgbClr val="7F5111"/>
              </a:buClr>
              <a:buSzPts val="1300"/>
              <a:buFont typeface="Arial"/>
              <a:buChar char="○"/>
            </a:pPr>
            <a:r>
              <a:rPr lang="en" sz="1300">
                <a:solidFill>
                  <a:srgbClr val="7F5111"/>
                </a:solidFill>
              </a:rPr>
              <a:t>9001 – Discuss with OSP (applies to specific external grant funds)</a:t>
            </a:r>
            <a:endParaRPr sz="1300">
              <a:solidFill>
                <a:srgbClr val="7F5111"/>
              </a:solidFill>
            </a:endParaRPr>
          </a:p>
          <a:p>
            <a:pPr marL="254000" marR="0" lvl="0" indent="-203200" algn="l" rtl="0">
              <a:lnSpc>
                <a:spcPct val="115000"/>
              </a:lnSpc>
              <a:spcBef>
                <a:spcPts val="1000"/>
              </a:spcBef>
              <a:spcAft>
                <a:spcPts val="0"/>
              </a:spcAft>
              <a:buClr>
                <a:srgbClr val="7F5111"/>
              </a:buClr>
              <a:buSzPts val="1400"/>
              <a:buChar char="●"/>
            </a:pPr>
            <a:r>
              <a:rPr lang="en" b="1">
                <a:solidFill>
                  <a:srgbClr val="7F5111"/>
                </a:solidFill>
              </a:rPr>
              <a:t>Verify the activity</a:t>
            </a:r>
            <a:endParaRPr b="1">
              <a:solidFill>
                <a:srgbClr val="7F5111"/>
              </a:solidFill>
            </a:endParaRPr>
          </a:p>
          <a:p>
            <a:pPr marL="558800" marR="0" lvl="1" indent="-209550" algn="l" rtl="0">
              <a:lnSpc>
                <a:spcPct val="115000"/>
              </a:lnSpc>
              <a:spcBef>
                <a:spcPts val="0"/>
              </a:spcBef>
              <a:spcAft>
                <a:spcPts val="0"/>
              </a:spcAft>
              <a:buClr>
                <a:srgbClr val="7F5111"/>
              </a:buClr>
              <a:buSzPts val="1300"/>
              <a:buFont typeface="Arial"/>
              <a:buChar char="○"/>
            </a:pPr>
            <a:r>
              <a:rPr lang="en" sz="1300">
                <a:solidFill>
                  <a:srgbClr val="7F5111"/>
                </a:solidFill>
              </a:rPr>
              <a:t>Review the budget and YTD Activity column’s transaction details</a:t>
            </a:r>
            <a:endParaRPr sz="1300">
              <a:solidFill>
                <a:srgbClr val="7F5111"/>
              </a:solidFill>
            </a:endParaRPr>
          </a:p>
          <a:p>
            <a:pPr marL="558800" marR="0" lvl="1" indent="-209550" algn="l" rtl="0">
              <a:lnSpc>
                <a:spcPct val="115000"/>
              </a:lnSpc>
              <a:spcBef>
                <a:spcPts val="0"/>
              </a:spcBef>
              <a:spcAft>
                <a:spcPts val="0"/>
              </a:spcAft>
              <a:buClr>
                <a:srgbClr val="7F5111"/>
              </a:buClr>
              <a:buSzPts val="1300"/>
              <a:buChar char="○"/>
            </a:pPr>
            <a:r>
              <a:rPr lang="en" sz="1300">
                <a:solidFill>
                  <a:srgbClr val="7F5111"/>
                </a:solidFill>
              </a:rPr>
              <a:t>In other words, does each transaction make sense to you? Does anything sound unfamiliar?</a:t>
            </a:r>
            <a:endParaRPr sz="1300">
              <a:solidFill>
                <a:srgbClr val="7F5111"/>
              </a:solidFill>
            </a:endParaRPr>
          </a:p>
          <a:p>
            <a:pPr marL="558800" marR="0" lvl="1" indent="-209550" algn="l" rtl="0">
              <a:lnSpc>
                <a:spcPct val="115000"/>
              </a:lnSpc>
              <a:spcBef>
                <a:spcPts val="0"/>
              </a:spcBef>
              <a:spcAft>
                <a:spcPts val="0"/>
              </a:spcAft>
              <a:buClr>
                <a:srgbClr val="7F5111"/>
              </a:buClr>
              <a:buSzPts val="1300"/>
              <a:buFont typeface="Arial"/>
              <a:buChar char="○"/>
            </a:pPr>
            <a:r>
              <a:rPr lang="en" sz="1300">
                <a:solidFill>
                  <a:srgbClr val="7F5111"/>
                </a:solidFill>
              </a:rPr>
              <a:t>Contact Information:</a:t>
            </a:r>
            <a:endParaRPr sz="1300">
              <a:solidFill>
                <a:srgbClr val="7F5111"/>
              </a:solidFill>
            </a:endParaRPr>
          </a:p>
          <a:p>
            <a:pPr marL="863600" marR="0" lvl="2" indent="-171450" algn="l" rtl="0">
              <a:lnSpc>
                <a:spcPct val="115000"/>
              </a:lnSpc>
              <a:spcBef>
                <a:spcPts val="0"/>
              </a:spcBef>
              <a:spcAft>
                <a:spcPts val="0"/>
              </a:spcAft>
              <a:buClr>
                <a:srgbClr val="7F5111"/>
              </a:buClr>
              <a:buSzPts val="1300"/>
              <a:buFont typeface="Georgia"/>
              <a:buChar char="■"/>
            </a:pPr>
            <a:r>
              <a:rPr lang="en" sz="1300" u="sng">
                <a:solidFill>
                  <a:schemeClr val="hlink"/>
                </a:solidFill>
                <a:hlinkClick r:id="rId3"/>
              </a:rPr>
              <a:t>rennie@rowan.edu</a:t>
            </a:r>
            <a:r>
              <a:rPr lang="en" sz="1300">
                <a:solidFill>
                  <a:srgbClr val="7F5111"/>
                </a:solidFill>
              </a:rPr>
              <a:t> for transfer support questions</a:t>
            </a:r>
            <a:endParaRPr sz="1300">
              <a:solidFill>
                <a:srgbClr val="7F5111"/>
              </a:solidFill>
            </a:endParaRPr>
          </a:p>
          <a:p>
            <a:pPr marL="863600" marR="0" lvl="2" indent="-171450" algn="l" rtl="0">
              <a:lnSpc>
                <a:spcPct val="115000"/>
              </a:lnSpc>
              <a:spcBef>
                <a:spcPts val="0"/>
              </a:spcBef>
              <a:spcAft>
                <a:spcPts val="0"/>
              </a:spcAft>
              <a:buClr>
                <a:srgbClr val="7F5111"/>
              </a:buClr>
              <a:buSzPts val="1300"/>
              <a:buFont typeface="Georgia"/>
              <a:buChar char="■"/>
            </a:pPr>
            <a:r>
              <a:rPr lang="en" sz="1300" u="sng">
                <a:solidFill>
                  <a:schemeClr val="hlink"/>
                </a:solidFill>
                <a:hlinkClick r:id="rId4"/>
              </a:rPr>
              <a:t>dearj@rowan.edu</a:t>
            </a:r>
            <a:r>
              <a:rPr lang="en" sz="1300">
                <a:solidFill>
                  <a:srgbClr val="7F5111"/>
                </a:solidFill>
              </a:rPr>
              <a:t> for pending transfers or accounting issues/questions</a:t>
            </a:r>
            <a:endParaRPr sz="1300">
              <a:solidFill>
                <a:srgbClr val="7F5111"/>
              </a:solidFill>
            </a:endParaRPr>
          </a:p>
          <a:p>
            <a:pPr marL="254000" marR="0" lvl="0" indent="-203200" algn="l" rtl="0">
              <a:lnSpc>
                <a:spcPct val="115000"/>
              </a:lnSpc>
              <a:spcBef>
                <a:spcPts val="1000"/>
              </a:spcBef>
              <a:spcAft>
                <a:spcPts val="0"/>
              </a:spcAft>
              <a:buClr>
                <a:srgbClr val="7F5111"/>
              </a:buClr>
              <a:buSzPts val="1400"/>
              <a:buChar char="●"/>
            </a:pPr>
            <a:r>
              <a:rPr lang="en" b="1">
                <a:solidFill>
                  <a:srgbClr val="7F5111"/>
                </a:solidFill>
              </a:rPr>
              <a:t>Act on the information</a:t>
            </a:r>
            <a:endParaRPr b="1">
              <a:solidFill>
                <a:srgbClr val="7F5111"/>
              </a:solidFill>
            </a:endParaRPr>
          </a:p>
          <a:p>
            <a:pPr marL="558800" marR="0" lvl="1" indent="-209550" algn="l" rtl="0">
              <a:lnSpc>
                <a:spcPct val="115000"/>
              </a:lnSpc>
              <a:spcBef>
                <a:spcPts val="0"/>
              </a:spcBef>
              <a:spcAft>
                <a:spcPts val="0"/>
              </a:spcAft>
              <a:buClr>
                <a:srgbClr val="7F5111"/>
              </a:buClr>
              <a:buSzPts val="1300"/>
              <a:buChar char="○"/>
            </a:pPr>
            <a:r>
              <a:rPr lang="en" sz="1300" b="1">
                <a:solidFill>
                  <a:srgbClr val="7F5111"/>
                </a:solidFill>
              </a:rPr>
              <a:t>Be cognizant of donor intent before using Foundation funds</a:t>
            </a:r>
            <a:endParaRPr sz="1300" b="1">
              <a:solidFill>
                <a:srgbClr val="7F5111"/>
              </a:solidFill>
            </a:endParaRPr>
          </a:p>
          <a:p>
            <a:pPr marL="558800" marR="0" lvl="1" indent="-209550" algn="l" rtl="0">
              <a:lnSpc>
                <a:spcPct val="115000"/>
              </a:lnSpc>
              <a:spcBef>
                <a:spcPts val="0"/>
              </a:spcBef>
              <a:spcAft>
                <a:spcPts val="0"/>
              </a:spcAft>
              <a:buClr>
                <a:srgbClr val="7F5111"/>
              </a:buClr>
              <a:buSzPts val="1300"/>
              <a:buChar char="○"/>
            </a:pPr>
            <a:r>
              <a:rPr lang="en" sz="1300" b="1">
                <a:solidFill>
                  <a:srgbClr val="7F5111"/>
                </a:solidFill>
              </a:rPr>
              <a:t>Operating fund balances do not roll into next fiscal year. Use funds ASAP before 6/30</a:t>
            </a:r>
            <a:endParaRPr sz="1300" b="1">
              <a:solidFill>
                <a:srgbClr val="7F5111"/>
              </a:solidFill>
            </a:endParaRPr>
          </a:p>
          <a:p>
            <a:pPr marL="558800" marR="0" lvl="1" indent="-209550" algn="l" rtl="0">
              <a:lnSpc>
                <a:spcPct val="115000"/>
              </a:lnSpc>
              <a:spcBef>
                <a:spcPts val="0"/>
              </a:spcBef>
              <a:spcAft>
                <a:spcPts val="0"/>
              </a:spcAft>
              <a:buClr>
                <a:srgbClr val="7F5111"/>
              </a:buClr>
              <a:buSzPts val="1300"/>
              <a:buChar char="○"/>
            </a:pPr>
            <a:r>
              <a:rPr lang="en" sz="1300" b="1">
                <a:solidFill>
                  <a:srgbClr val="7F5111"/>
                </a:solidFill>
              </a:rPr>
              <a:t>Special program/carryforward fund balances will either roll or can be made available in next fiscal year after a budget set-up request</a:t>
            </a:r>
            <a:endParaRPr sz="1300" b="1">
              <a:solidFill>
                <a:srgbClr val="000000"/>
              </a:solidFill>
            </a:endParaRPr>
          </a:p>
          <a:p>
            <a:pPr marL="12700" marR="0" lvl="0" indent="0" algn="l" rtl="0">
              <a:lnSpc>
                <a:spcPct val="115000"/>
              </a:lnSpc>
              <a:spcBef>
                <a:spcPts val="0"/>
              </a:spcBef>
              <a:spcAft>
                <a:spcPts val="0"/>
              </a:spcAft>
              <a:buSzPts val="1400"/>
              <a:buNone/>
            </a:pPr>
            <a:endParaRPr sz="240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9"/>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Foundation Reminders</a:t>
            </a:r>
            <a:endParaRPr sz="3000"/>
          </a:p>
        </p:txBody>
      </p:sp>
      <p:pic>
        <p:nvPicPr>
          <p:cNvPr id="494" name="Google Shape;494;p49"/>
          <p:cNvPicPr preferRelativeResize="0"/>
          <p:nvPr/>
        </p:nvPicPr>
        <p:blipFill>
          <a:blip r:embed="rId3">
            <a:alphaModFix/>
          </a:blip>
          <a:stretch>
            <a:fillRect/>
          </a:stretch>
        </p:blipFill>
        <p:spPr>
          <a:xfrm>
            <a:off x="4793525" y="1113500"/>
            <a:ext cx="3530825" cy="3369600"/>
          </a:xfrm>
          <a:prstGeom prst="rect">
            <a:avLst/>
          </a:prstGeom>
          <a:noFill/>
          <a:ln>
            <a:noFill/>
          </a:ln>
        </p:spPr>
      </p:pic>
      <p:pic>
        <p:nvPicPr>
          <p:cNvPr id="495" name="Google Shape;495;p49"/>
          <p:cNvPicPr preferRelativeResize="0"/>
          <p:nvPr/>
        </p:nvPicPr>
        <p:blipFill>
          <a:blip r:embed="rId4">
            <a:alphaModFix/>
          </a:blip>
          <a:stretch>
            <a:fillRect/>
          </a:stretch>
        </p:blipFill>
        <p:spPr>
          <a:xfrm>
            <a:off x="678625" y="1113500"/>
            <a:ext cx="5036376" cy="36314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0"/>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1400"/>
              <a:buFont typeface="Arial"/>
              <a:buNone/>
            </a:pPr>
            <a:r>
              <a:rPr lang="en" sz="3000"/>
              <a:t>Accruals &amp; Prepaid Entries</a:t>
            </a:r>
            <a:endParaRPr sz="3000"/>
          </a:p>
        </p:txBody>
      </p:sp>
      <p:sp>
        <p:nvSpPr>
          <p:cNvPr id="501" name="Google Shape;501;p50"/>
          <p:cNvSpPr txBox="1">
            <a:spLocks noGrp="1"/>
          </p:cNvSpPr>
          <p:nvPr>
            <p:ph type="body" idx="1"/>
          </p:nvPr>
        </p:nvSpPr>
        <p:spPr>
          <a:xfrm>
            <a:off x="510250" y="1018700"/>
            <a:ext cx="8545500" cy="4036800"/>
          </a:xfrm>
          <a:prstGeom prst="rect">
            <a:avLst/>
          </a:prstGeom>
          <a:noFill/>
          <a:ln>
            <a:noFill/>
          </a:ln>
        </p:spPr>
        <p:txBody>
          <a:bodyPr spcFirstLastPara="1" wrap="square" lIns="34275" tIns="34275" rIns="68575" bIns="34275" anchor="t" anchorCtr="0">
            <a:noAutofit/>
          </a:bodyPr>
          <a:lstStyle/>
          <a:p>
            <a:pPr marL="254000" lvl="0" indent="-241300" algn="l" rtl="0">
              <a:lnSpc>
                <a:spcPct val="115000"/>
              </a:lnSpc>
              <a:spcBef>
                <a:spcPts val="0"/>
              </a:spcBef>
              <a:spcAft>
                <a:spcPts val="0"/>
              </a:spcAft>
              <a:buClr>
                <a:srgbClr val="7F5111"/>
              </a:buClr>
              <a:buSzPts val="1400"/>
              <a:buFont typeface="Arial"/>
              <a:buChar char="●"/>
            </a:pPr>
            <a:r>
              <a:rPr lang="en">
                <a:solidFill>
                  <a:srgbClr val="7F5111"/>
                </a:solidFill>
              </a:rPr>
              <a:t>GAAP requires recognition of revenue when earned and expenses as incurred, an accrual/prepaid entry is an adjustment made to an account to ensure revenue &amp; expenses are recorded in the same period.</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Arial"/>
              <a:buChar char="○"/>
            </a:pPr>
            <a:r>
              <a:rPr lang="en">
                <a:solidFill>
                  <a:srgbClr val="7F5111"/>
                </a:solidFill>
              </a:rPr>
              <a:t>Accounts Payable assists when processing invoices in identifying appropriate timeframe for that expense.</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Arial"/>
              <a:buChar char="○"/>
            </a:pPr>
            <a:r>
              <a:rPr lang="en">
                <a:solidFill>
                  <a:srgbClr val="7F5111"/>
                </a:solidFill>
              </a:rPr>
              <a:t>To ensure accurate financial reporting, Accounting Services reviews data and prepares an adjusting journal entry to reflect as an accrual or a prepayment when appropriate.</a:t>
            </a:r>
            <a:endParaRPr>
              <a:solidFill>
                <a:srgbClr val="7F5111"/>
              </a:solidFill>
            </a:endParaRPr>
          </a:p>
          <a:p>
            <a:pPr marL="254000" lvl="0" indent="-241300" algn="l" rtl="0">
              <a:lnSpc>
                <a:spcPct val="115000"/>
              </a:lnSpc>
              <a:spcBef>
                <a:spcPts val="300"/>
              </a:spcBef>
              <a:spcAft>
                <a:spcPts val="0"/>
              </a:spcAft>
              <a:buClr>
                <a:srgbClr val="FF0000"/>
              </a:buClr>
              <a:buSzPts val="1400"/>
              <a:buFont typeface="Arial"/>
              <a:buChar char="●"/>
            </a:pPr>
            <a:r>
              <a:rPr lang="en" i="1">
                <a:solidFill>
                  <a:srgbClr val="FF0000"/>
                </a:solidFill>
              </a:rPr>
              <a:t>Fiscal Year End Reminder</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Arial"/>
              <a:buChar char="○"/>
            </a:pPr>
            <a:r>
              <a:rPr lang="en">
                <a:solidFill>
                  <a:srgbClr val="FF0000"/>
                </a:solidFill>
              </a:rPr>
              <a:t>Complete Receiving timely, as goods are received and services performed. Do not complete receiving before goods are received or services performed.</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Arial"/>
              <a:buChar char="○"/>
            </a:pPr>
            <a:r>
              <a:rPr lang="en">
                <a:solidFill>
                  <a:srgbClr val="FF0000"/>
                </a:solidFill>
              </a:rPr>
              <a:t>Review POs to ensure all anticipated invoices are applied and close out POs when no longer needed.</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Arial"/>
              <a:buChar char="○"/>
            </a:pPr>
            <a:r>
              <a:rPr lang="en">
                <a:solidFill>
                  <a:srgbClr val="FF0000"/>
                </a:solidFill>
              </a:rPr>
              <a:t>Ensure vendor provides invoices to </a:t>
            </a:r>
            <a:r>
              <a:rPr lang="en" u="sng">
                <a:solidFill>
                  <a:srgbClr val="1155CC"/>
                </a:solidFill>
                <a:hlinkClick r:id="rId3">
                  <a:extLst>
                    <a:ext uri="{A12FA001-AC4F-418D-AE19-62706E023703}">
                      <ahyp:hlinkClr xmlns:ahyp="http://schemas.microsoft.com/office/drawing/2018/hyperlinkcolor" val="tx"/>
                    </a:ext>
                  </a:extLst>
                </a:hlinkClick>
              </a:rPr>
              <a:t>invoices@rowan.edu</a:t>
            </a:r>
            <a:r>
              <a:rPr lang="en">
                <a:solidFill>
                  <a:srgbClr val="FF0000"/>
                </a:solidFill>
              </a:rPr>
              <a:t> in a timely manner and follow up on outstanding invoices.</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Arial"/>
              <a:buChar char="○"/>
            </a:pPr>
            <a:r>
              <a:rPr lang="en">
                <a:solidFill>
                  <a:srgbClr val="FF0000"/>
                </a:solidFill>
              </a:rPr>
              <a:t>ProConnect POs will roll into FY27. After the system roll, invoices received for expenses incurred in FY26 will be accrued back to FY26 until mid-August.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1"/>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1400"/>
              <a:buFont typeface="Arial"/>
              <a:buNone/>
            </a:pPr>
            <a:r>
              <a:rPr lang="en" sz="3000"/>
              <a:t>Annual Audited Financial Statements….</a:t>
            </a:r>
            <a:endParaRPr sz="3000"/>
          </a:p>
        </p:txBody>
      </p:sp>
      <p:sp>
        <p:nvSpPr>
          <p:cNvPr id="507" name="Google Shape;507;p51"/>
          <p:cNvSpPr txBox="1">
            <a:spLocks noGrp="1"/>
          </p:cNvSpPr>
          <p:nvPr>
            <p:ph type="body" idx="1"/>
          </p:nvPr>
        </p:nvSpPr>
        <p:spPr>
          <a:xfrm>
            <a:off x="475300" y="1097175"/>
            <a:ext cx="8545500" cy="3887100"/>
          </a:xfrm>
          <a:prstGeom prst="rect">
            <a:avLst/>
          </a:prstGeom>
          <a:noFill/>
          <a:ln>
            <a:noFill/>
          </a:ln>
        </p:spPr>
        <p:txBody>
          <a:bodyPr spcFirstLastPara="1" wrap="square" lIns="34275" tIns="34275" rIns="68575" bIns="34275" anchor="t" anchorCtr="0">
            <a:noAutofit/>
          </a:bodyPr>
          <a:lstStyle/>
          <a:p>
            <a:pPr marL="0" lvl="0" indent="0" algn="l" rtl="0">
              <a:lnSpc>
                <a:spcPct val="115000"/>
              </a:lnSpc>
              <a:spcBef>
                <a:spcPts val="0"/>
              </a:spcBef>
              <a:spcAft>
                <a:spcPts val="0"/>
              </a:spcAft>
              <a:buSzPts val="1400"/>
              <a:buNone/>
            </a:pPr>
            <a:r>
              <a:rPr lang="en">
                <a:solidFill>
                  <a:srgbClr val="7F5111"/>
                </a:solidFill>
              </a:rPr>
              <a:t>Audit Process</a:t>
            </a:r>
            <a:endParaRPr>
              <a:solidFill>
                <a:srgbClr val="7F5111"/>
              </a:solidFill>
            </a:endParaRPr>
          </a:p>
          <a:p>
            <a:pPr marL="254000" lvl="0" indent="-228600" algn="l" rtl="0">
              <a:lnSpc>
                <a:spcPct val="115000"/>
              </a:lnSpc>
              <a:spcBef>
                <a:spcPts val="0"/>
              </a:spcBef>
              <a:spcAft>
                <a:spcPts val="0"/>
              </a:spcAft>
              <a:buClr>
                <a:srgbClr val="7F5111"/>
              </a:buClr>
              <a:buSzPts val="1400"/>
              <a:buFont typeface="Arial"/>
              <a:buChar char="●"/>
            </a:pPr>
            <a:r>
              <a:rPr lang="en">
                <a:solidFill>
                  <a:srgbClr val="7F5111"/>
                </a:solidFill>
              </a:rPr>
              <a:t>Accounting Services is responsible for coordination of annual audit for all entities (RU, RUF, SJTP, &amp; REA)</a:t>
            </a:r>
            <a:endParaRPr>
              <a:solidFill>
                <a:srgbClr val="7F5111"/>
              </a:solidFill>
            </a:endParaRPr>
          </a:p>
          <a:p>
            <a:pPr marL="558800" lvl="1" indent="-203200" algn="l" rtl="0">
              <a:lnSpc>
                <a:spcPct val="115000"/>
              </a:lnSpc>
              <a:spcBef>
                <a:spcPts val="300"/>
              </a:spcBef>
              <a:spcAft>
                <a:spcPts val="0"/>
              </a:spcAft>
              <a:buClr>
                <a:srgbClr val="7F5111"/>
              </a:buClr>
              <a:buSzPts val="1400"/>
              <a:buFont typeface="Arial"/>
              <a:buChar char="○"/>
            </a:pPr>
            <a:r>
              <a:rPr lang="en">
                <a:solidFill>
                  <a:srgbClr val="7F5111"/>
                </a:solidFill>
              </a:rPr>
              <a:t>Involves various Administrative Offices on Campus</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Arial"/>
              <a:buChar char="■"/>
            </a:pPr>
            <a:r>
              <a:rPr lang="en">
                <a:solidFill>
                  <a:srgbClr val="7F5111"/>
                </a:solidFill>
              </a:rPr>
              <a:t>Financial Aid, Grants, Bursar, Payroll, Human Resources</a:t>
            </a:r>
            <a:endParaRPr>
              <a:solidFill>
                <a:srgbClr val="7F5111"/>
              </a:solidFill>
            </a:endParaRPr>
          </a:p>
          <a:p>
            <a:pPr marL="558800" lvl="1" indent="-203200" algn="l" rtl="0">
              <a:lnSpc>
                <a:spcPct val="115000"/>
              </a:lnSpc>
              <a:spcBef>
                <a:spcPts val="300"/>
              </a:spcBef>
              <a:spcAft>
                <a:spcPts val="0"/>
              </a:spcAft>
              <a:buClr>
                <a:srgbClr val="7F5111"/>
              </a:buClr>
              <a:buSzPts val="1400"/>
              <a:buFont typeface="Arial"/>
              <a:buChar char="○"/>
            </a:pPr>
            <a:r>
              <a:rPr lang="en">
                <a:solidFill>
                  <a:srgbClr val="7F5111"/>
                </a:solidFill>
              </a:rPr>
              <a:t>Involves ALL Departments, including Academic Departments</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Arial"/>
              <a:buChar char="■"/>
            </a:pPr>
            <a:r>
              <a:rPr lang="en">
                <a:solidFill>
                  <a:srgbClr val="7F5111"/>
                </a:solidFill>
              </a:rPr>
              <a:t>Fixed Asset/Equipment physical inventory</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Arial"/>
              <a:buChar char="■"/>
            </a:pPr>
            <a:r>
              <a:rPr lang="en">
                <a:solidFill>
                  <a:srgbClr val="7F5111"/>
                </a:solidFill>
              </a:rPr>
              <a:t>Adequate supporting of all journal entries, including DCAs</a:t>
            </a:r>
            <a:endParaRPr>
              <a:solidFill>
                <a:srgbClr val="7F5111"/>
              </a:solidFill>
            </a:endParaRPr>
          </a:p>
          <a:p>
            <a:pPr marL="558800" lvl="1" indent="-203200" algn="l" rtl="0">
              <a:lnSpc>
                <a:spcPct val="115000"/>
              </a:lnSpc>
              <a:spcBef>
                <a:spcPts val="300"/>
              </a:spcBef>
              <a:spcAft>
                <a:spcPts val="0"/>
              </a:spcAft>
              <a:buClr>
                <a:srgbClr val="7F5111"/>
              </a:buClr>
              <a:buSzPts val="1400"/>
              <a:buFont typeface="Arial"/>
              <a:buChar char="○"/>
            </a:pPr>
            <a:r>
              <a:rPr lang="en">
                <a:solidFill>
                  <a:srgbClr val="7F5111"/>
                </a:solidFill>
              </a:rPr>
              <a:t>Provide supporting documentation to auditors for selections</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Arial"/>
              <a:buChar char="■"/>
            </a:pPr>
            <a:r>
              <a:rPr lang="en">
                <a:solidFill>
                  <a:srgbClr val="7F5111"/>
                </a:solidFill>
              </a:rPr>
              <a:t>Journal entries are selected to “test” the balance shown in the financial statements.</a:t>
            </a:r>
            <a:endParaRPr>
              <a:solidFill>
                <a:srgbClr val="7F5111"/>
              </a:solidFill>
            </a:endParaRPr>
          </a:p>
          <a:p>
            <a:pPr marL="863600" lvl="0" indent="0" algn="l" rtl="0">
              <a:lnSpc>
                <a:spcPct val="115000"/>
              </a:lnSpc>
              <a:spcBef>
                <a:spcPts val="300"/>
              </a:spcBef>
              <a:spcAft>
                <a:spcPts val="0"/>
              </a:spcAft>
              <a:buSzPts val="1400"/>
              <a:buNone/>
            </a:pPr>
            <a:endParaRPr>
              <a:solidFill>
                <a:srgbClr val="7F5111"/>
              </a:solidFill>
            </a:endParaRPr>
          </a:p>
          <a:p>
            <a:pPr marL="254000" lvl="0" indent="-241300" algn="l" rtl="0">
              <a:lnSpc>
                <a:spcPct val="115000"/>
              </a:lnSpc>
              <a:spcBef>
                <a:spcPts val="300"/>
              </a:spcBef>
              <a:spcAft>
                <a:spcPts val="0"/>
              </a:spcAft>
              <a:buClr>
                <a:srgbClr val="FF0000"/>
              </a:buClr>
              <a:buSzPts val="1400"/>
              <a:buFont typeface="Arial"/>
              <a:buChar char="●"/>
            </a:pPr>
            <a:r>
              <a:rPr lang="en" i="1">
                <a:solidFill>
                  <a:srgbClr val="FF0000"/>
                </a:solidFill>
              </a:rPr>
              <a:t>Fiscal Year End Reminder</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Arial"/>
              <a:buChar char="○"/>
            </a:pPr>
            <a:r>
              <a:rPr lang="en">
                <a:solidFill>
                  <a:srgbClr val="FF0000"/>
                </a:solidFill>
              </a:rPr>
              <a:t>AS may reach out for assistance on certain audit requests, including asset inventory.  Please respond timely to requests or direct to appropriate department contact.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2"/>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1400"/>
              <a:buFont typeface="Arial"/>
              <a:buNone/>
            </a:pPr>
            <a:r>
              <a:rPr lang="en" sz="3000"/>
              <a:t>Financial Statements</a:t>
            </a:r>
            <a:endParaRPr sz="3000"/>
          </a:p>
        </p:txBody>
      </p:sp>
      <p:sp>
        <p:nvSpPr>
          <p:cNvPr id="513" name="Google Shape;513;p52"/>
          <p:cNvSpPr txBox="1">
            <a:spLocks noGrp="1"/>
          </p:cNvSpPr>
          <p:nvPr>
            <p:ph type="body" idx="1"/>
          </p:nvPr>
        </p:nvSpPr>
        <p:spPr>
          <a:xfrm>
            <a:off x="461325" y="1095550"/>
            <a:ext cx="8545500" cy="868200"/>
          </a:xfrm>
          <a:prstGeom prst="rect">
            <a:avLst/>
          </a:prstGeom>
          <a:noFill/>
          <a:ln>
            <a:noFill/>
          </a:ln>
        </p:spPr>
        <p:txBody>
          <a:bodyPr spcFirstLastPara="1" wrap="square" lIns="34275" tIns="34275" rIns="68575" bIns="34275" anchor="t" anchorCtr="0">
            <a:noAutofit/>
          </a:bodyPr>
          <a:lstStyle/>
          <a:p>
            <a:pPr marL="254000" lvl="0" indent="-247650" algn="l" rtl="0">
              <a:lnSpc>
                <a:spcPct val="100000"/>
              </a:lnSpc>
              <a:spcBef>
                <a:spcPts val="0"/>
              </a:spcBef>
              <a:spcAft>
                <a:spcPts val="0"/>
              </a:spcAft>
              <a:buClr>
                <a:srgbClr val="7F5111"/>
              </a:buClr>
              <a:buSzPts val="2100"/>
              <a:buFont typeface="Arial"/>
              <a:buChar char="•"/>
            </a:pPr>
            <a:r>
              <a:rPr lang="en" sz="2100">
                <a:solidFill>
                  <a:srgbClr val="7F5111"/>
                </a:solidFill>
              </a:rPr>
              <a:t>Audited Financial Statements can be obtained from the Accounting Services </a:t>
            </a:r>
            <a:r>
              <a:rPr lang="en" sz="2100" u="sng">
                <a:solidFill>
                  <a:srgbClr val="1155CC"/>
                </a:solidFill>
                <a:hlinkClick r:id="rId3">
                  <a:extLst>
                    <a:ext uri="{A12FA001-AC4F-418D-AE19-62706E023703}">
                      <ahyp:hlinkClr xmlns:ahyp="http://schemas.microsoft.com/office/drawing/2018/hyperlinkcolor" val="tx"/>
                    </a:ext>
                  </a:extLst>
                </a:hlinkClick>
              </a:rPr>
              <a:t>website</a:t>
            </a:r>
            <a:r>
              <a:rPr lang="en" sz="2100">
                <a:solidFill>
                  <a:srgbClr val="7F5111"/>
                </a:solidFill>
              </a:rPr>
              <a:t>.</a:t>
            </a:r>
            <a:endParaRPr sz="2100">
              <a:solidFill>
                <a:srgbClr val="7F5111"/>
              </a:solidFill>
            </a:endParaRPr>
          </a:p>
          <a:p>
            <a:pPr marL="0" lvl="0" indent="0" algn="l" rtl="0">
              <a:lnSpc>
                <a:spcPct val="90000"/>
              </a:lnSpc>
              <a:spcBef>
                <a:spcPts val="800"/>
              </a:spcBef>
              <a:spcAft>
                <a:spcPts val="0"/>
              </a:spcAft>
              <a:buSzPts val="1400"/>
              <a:buNone/>
            </a:pPr>
            <a:endParaRPr/>
          </a:p>
        </p:txBody>
      </p:sp>
      <p:pic>
        <p:nvPicPr>
          <p:cNvPr id="514" name="Google Shape;514;p52"/>
          <p:cNvPicPr preferRelativeResize="0"/>
          <p:nvPr/>
        </p:nvPicPr>
        <p:blipFill rotWithShape="1">
          <a:blip r:embed="rId4">
            <a:alphaModFix/>
          </a:blip>
          <a:srcRect/>
          <a:stretch/>
        </p:blipFill>
        <p:spPr>
          <a:xfrm>
            <a:off x="2995574" y="1905994"/>
            <a:ext cx="3477013" cy="290036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3"/>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1400"/>
              <a:buFont typeface="Arial"/>
              <a:buNone/>
            </a:pPr>
            <a:r>
              <a:rPr lang="en" sz="3000" i="1" u="sng"/>
              <a:t>Examples of Financial Reporting</a:t>
            </a:r>
            <a:endParaRPr sz="3000"/>
          </a:p>
        </p:txBody>
      </p:sp>
      <p:sp>
        <p:nvSpPr>
          <p:cNvPr id="520" name="Google Shape;520;p53"/>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p>
            <a:pPr marL="254000" lvl="0" indent="-241300" algn="l" rtl="0">
              <a:lnSpc>
                <a:spcPct val="115000"/>
              </a:lnSpc>
              <a:spcBef>
                <a:spcPts val="0"/>
              </a:spcBef>
              <a:spcAft>
                <a:spcPts val="0"/>
              </a:spcAft>
              <a:buClr>
                <a:srgbClr val="FF0000"/>
              </a:buClr>
              <a:buSzPts val="1400"/>
              <a:buFont typeface="Arial"/>
              <a:buChar char="●"/>
            </a:pPr>
            <a:r>
              <a:rPr lang="en">
                <a:solidFill>
                  <a:srgbClr val="FF0000"/>
                </a:solidFill>
              </a:rPr>
              <a:t>Annual Audited Financial Statements (main deliverable that drives Annual Memo deadlines- next slide)</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Arial"/>
              <a:buChar char="○"/>
            </a:pPr>
            <a:r>
              <a:rPr lang="en">
                <a:solidFill>
                  <a:srgbClr val="7F5111"/>
                </a:solidFill>
              </a:rPr>
              <a:t>Including A-133 Reporting </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Arial"/>
              <a:buChar char="●"/>
            </a:pPr>
            <a:r>
              <a:rPr lang="en">
                <a:solidFill>
                  <a:srgbClr val="7F5111"/>
                </a:solidFill>
              </a:rPr>
              <a:t>Annual Capital Grant Reporting to State </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Arial"/>
              <a:buChar char="●"/>
            </a:pPr>
            <a:r>
              <a:rPr lang="en">
                <a:solidFill>
                  <a:srgbClr val="7F5111"/>
                </a:solidFill>
              </a:rPr>
              <a:t>Annual statistical reporting</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Arial"/>
              <a:buChar char="●"/>
            </a:pPr>
            <a:r>
              <a:rPr lang="en">
                <a:solidFill>
                  <a:srgbClr val="7F5111"/>
                </a:solidFill>
              </a:rPr>
              <a:t>Annual IPEDS reporting</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Arial"/>
              <a:buChar char="●"/>
            </a:pPr>
            <a:r>
              <a:rPr lang="en">
                <a:solidFill>
                  <a:srgbClr val="7F5111"/>
                </a:solidFill>
              </a:rPr>
              <a:t>Monthly: SJTP, SOM prepares monthly reporting</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Arial"/>
              <a:buChar char="●"/>
            </a:pPr>
            <a:r>
              <a:rPr lang="en">
                <a:solidFill>
                  <a:srgbClr val="7F5111"/>
                </a:solidFill>
              </a:rPr>
              <a:t>Periodic: Actuals for Board Reporting multiple times per year for reporting entities</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Arial"/>
              <a:buChar char="●"/>
            </a:pPr>
            <a:r>
              <a:rPr lang="en">
                <a:solidFill>
                  <a:srgbClr val="7F5111"/>
                </a:solidFill>
              </a:rPr>
              <a:t>Bond Disclosure/Reporting</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Arial"/>
              <a:buChar char="○"/>
            </a:pPr>
            <a:r>
              <a:rPr lang="en">
                <a:solidFill>
                  <a:srgbClr val="7F5111"/>
                </a:solidFill>
              </a:rPr>
              <a:t>Event Disclosure under Rule 15c2-12</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Arial"/>
              <a:buChar char="○"/>
            </a:pPr>
            <a:r>
              <a:rPr lang="en">
                <a:solidFill>
                  <a:srgbClr val="7F5111"/>
                </a:solidFill>
              </a:rPr>
              <a:t>Annual Tax Compliance Certifications</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Arial"/>
              <a:buChar char="●"/>
            </a:pPr>
            <a:r>
              <a:rPr lang="en">
                <a:solidFill>
                  <a:srgbClr val="7F5111"/>
                </a:solidFill>
              </a:rPr>
              <a:t>Various Ad-hoc reporting</a:t>
            </a:r>
            <a:endParaRPr/>
          </a:p>
        </p:txBody>
      </p:sp>
      <p:pic>
        <p:nvPicPr>
          <p:cNvPr id="521" name="Google Shape;521;p53"/>
          <p:cNvPicPr preferRelativeResize="0"/>
          <p:nvPr/>
        </p:nvPicPr>
        <p:blipFill rotWithShape="1">
          <a:blip r:embed="rId3">
            <a:alphaModFix/>
          </a:blip>
          <a:srcRect/>
          <a:stretch/>
        </p:blipFill>
        <p:spPr>
          <a:xfrm>
            <a:off x="7048388" y="3602578"/>
            <a:ext cx="1157288" cy="126281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ADDE1"/>
        </a:solidFill>
        <a:effectLst/>
      </p:bgPr>
    </p:bg>
    <p:spTree>
      <p:nvGrpSpPr>
        <p:cNvPr id="1" name="Shape 525"/>
        <p:cNvGrpSpPr/>
        <p:nvPr/>
      </p:nvGrpSpPr>
      <p:grpSpPr>
        <a:xfrm>
          <a:off x="0" y="0"/>
          <a:ext cx="0" cy="0"/>
          <a:chOff x="0" y="0"/>
          <a:chExt cx="0" cy="0"/>
        </a:xfrm>
      </p:grpSpPr>
      <p:sp>
        <p:nvSpPr>
          <p:cNvPr id="526" name="Google Shape;526;p54"/>
          <p:cNvSpPr/>
          <p:nvPr/>
        </p:nvSpPr>
        <p:spPr>
          <a:xfrm>
            <a:off x="3743320" y="1789561"/>
            <a:ext cx="1657368" cy="1657368"/>
          </a:xfrm>
          <a:prstGeom prst="irregularSeal1">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7F5111"/>
              </a:buClr>
              <a:buSzPts val="1800"/>
              <a:buFont typeface="Georgia"/>
              <a:buNone/>
            </a:pPr>
            <a:endParaRPr sz="1800" b="0" i="0" u="none" strike="noStrike" cap="none">
              <a:solidFill>
                <a:srgbClr val="000000"/>
              </a:solidFill>
              <a:latin typeface="Georgia"/>
              <a:ea typeface="Georgia"/>
              <a:cs typeface="Georgia"/>
              <a:sym typeface="Georgia"/>
            </a:endParaRPr>
          </a:p>
        </p:txBody>
      </p:sp>
      <p:sp>
        <p:nvSpPr>
          <p:cNvPr id="527" name="Google Shape;527;p54"/>
          <p:cNvSpPr txBox="1"/>
          <p:nvPr/>
        </p:nvSpPr>
        <p:spPr>
          <a:xfrm>
            <a:off x="4030663" y="2429400"/>
            <a:ext cx="10827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Georgia"/>
              <a:buNone/>
            </a:pPr>
            <a:r>
              <a:rPr lang="en" sz="1400" b="0" i="0" u="none" strike="noStrike" cap="none">
                <a:solidFill>
                  <a:srgbClr val="000000"/>
                </a:solidFill>
                <a:latin typeface="Georgia"/>
                <a:ea typeface="Georgia"/>
                <a:cs typeface="Georgia"/>
                <a:sym typeface="Georgia"/>
              </a:rPr>
              <a:t>Reminder!</a:t>
            </a:r>
            <a:endParaRPr sz="1800" b="0" i="0" u="none" strike="noStrike" cap="none">
              <a:solidFill>
                <a:srgbClr val="000000"/>
              </a:solidFill>
              <a:latin typeface="Georgia"/>
              <a:ea typeface="Georgia"/>
              <a:cs typeface="Georgia"/>
              <a:sym typeface="Georgia"/>
            </a:endParaRPr>
          </a:p>
        </p:txBody>
      </p:sp>
      <p:pic>
        <p:nvPicPr>
          <p:cNvPr id="528" name="Google Shape;528;p54"/>
          <p:cNvPicPr preferRelativeResize="0"/>
          <p:nvPr/>
        </p:nvPicPr>
        <p:blipFill>
          <a:blip r:embed="rId3">
            <a:alphaModFix/>
          </a:blip>
          <a:stretch>
            <a:fillRect/>
          </a:stretch>
        </p:blipFill>
        <p:spPr>
          <a:xfrm>
            <a:off x="5509025" y="4050150"/>
            <a:ext cx="3482508" cy="559175"/>
          </a:xfrm>
          <a:prstGeom prst="rect">
            <a:avLst/>
          </a:prstGeom>
          <a:noFill/>
          <a:ln>
            <a:noFill/>
          </a:ln>
        </p:spPr>
      </p:pic>
      <p:pic>
        <p:nvPicPr>
          <p:cNvPr id="529" name="Google Shape;529;p54"/>
          <p:cNvPicPr preferRelativeResize="0"/>
          <p:nvPr/>
        </p:nvPicPr>
        <p:blipFill>
          <a:blip r:embed="rId4">
            <a:alphaModFix/>
          </a:blip>
          <a:stretch>
            <a:fillRect/>
          </a:stretch>
        </p:blipFill>
        <p:spPr>
          <a:xfrm>
            <a:off x="5509025" y="262200"/>
            <a:ext cx="3482500" cy="3787950"/>
          </a:xfrm>
          <a:prstGeom prst="rect">
            <a:avLst/>
          </a:prstGeom>
          <a:noFill/>
          <a:ln>
            <a:noFill/>
          </a:ln>
        </p:spPr>
      </p:pic>
      <p:pic>
        <p:nvPicPr>
          <p:cNvPr id="530" name="Google Shape;530;p54"/>
          <p:cNvPicPr preferRelativeResize="0"/>
          <p:nvPr/>
        </p:nvPicPr>
        <p:blipFill>
          <a:blip r:embed="rId5">
            <a:alphaModFix/>
          </a:blip>
          <a:stretch>
            <a:fillRect/>
          </a:stretch>
        </p:blipFill>
        <p:spPr>
          <a:xfrm>
            <a:off x="111300" y="262200"/>
            <a:ext cx="3438526" cy="434712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BADDE1"/>
        </a:solidFill>
        <a:effectLst/>
      </p:bgPr>
    </p:bg>
    <p:spTree>
      <p:nvGrpSpPr>
        <p:cNvPr id="1" name="Shape 534"/>
        <p:cNvGrpSpPr/>
        <p:nvPr/>
      </p:nvGrpSpPr>
      <p:grpSpPr>
        <a:xfrm>
          <a:off x="0" y="0"/>
          <a:ext cx="0" cy="0"/>
          <a:chOff x="0" y="0"/>
          <a:chExt cx="0" cy="0"/>
        </a:xfrm>
      </p:grpSpPr>
      <p:sp>
        <p:nvSpPr>
          <p:cNvPr id="535" name="Google Shape;535;p55"/>
          <p:cNvSpPr/>
          <p:nvPr/>
        </p:nvSpPr>
        <p:spPr>
          <a:xfrm>
            <a:off x="3932532" y="3486124"/>
            <a:ext cx="1657368" cy="1657368"/>
          </a:xfrm>
          <a:prstGeom prst="irregularSeal1">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7F5111"/>
              </a:buClr>
              <a:buSzPts val="1800"/>
              <a:buFont typeface="Georgia"/>
              <a:buNone/>
            </a:pPr>
            <a:endParaRPr sz="1800" b="0" i="0" u="none" strike="noStrike" cap="none">
              <a:solidFill>
                <a:srgbClr val="000000"/>
              </a:solidFill>
              <a:latin typeface="Georgia"/>
              <a:ea typeface="Georgia"/>
              <a:cs typeface="Georgia"/>
              <a:sym typeface="Georgia"/>
            </a:endParaRPr>
          </a:p>
        </p:txBody>
      </p:sp>
      <p:sp>
        <p:nvSpPr>
          <p:cNvPr id="536" name="Google Shape;536;p55"/>
          <p:cNvSpPr txBox="1"/>
          <p:nvPr/>
        </p:nvSpPr>
        <p:spPr>
          <a:xfrm>
            <a:off x="4262463" y="4108563"/>
            <a:ext cx="10827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Georgia"/>
              <a:buNone/>
            </a:pPr>
            <a:r>
              <a:rPr lang="en" sz="1400" b="0" i="0" u="none" strike="noStrike" cap="none">
                <a:solidFill>
                  <a:srgbClr val="000000"/>
                </a:solidFill>
                <a:latin typeface="Georgia"/>
                <a:ea typeface="Georgia"/>
                <a:cs typeface="Georgia"/>
                <a:sym typeface="Georgia"/>
              </a:rPr>
              <a:t>Reminder!</a:t>
            </a:r>
            <a:endParaRPr sz="1800" b="0" i="0" u="none" strike="noStrike" cap="none">
              <a:solidFill>
                <a:srgbClr val="000000"/>
              </a:solidFill>
              <a:latin typeface="Georgia"/>
              <a:ea typeface="Georgia"/>
              <a:cs typeface="Georgia"/>
              <a:sym typeface="Georgia"/>
            </a:endParaRPr>
          </a:p>
        </p:txBody>
      </p:sp>
      <p:pic>
        <p:nvPicPr>
          <p:cNvPr id="537" name="Google Shape;537;p55"/>
          <p:cNvPicPr preferRelativeResize="0"/>
          <p:nvPr/>
        </p:nvPicPr>
        <p:blipFill>
          <a:blip r:embed="rId3">
            <a:alphaModFix/>
          </a:blip>
          <a:stretch>
            <a:fillRect/>
          </a:stretch>
        </p:blipFill>
        <p:spPr>
          <a:xfrm>
            <a:off x="141750" y="225850"/>
            <a:ext cx="3927500" cy="3507375"/>
          </a:xfrm>
          <a:prstGeom prst="rect">
            <a:avLst/>
          </a:prstGeom>
          <a:noFill/>
          <a:ln>
            <a:noFill/>
          </a:ln>
        </p:spPr>
      </p:pic>
      <p:pic>
        <p:nvPicPr>
          <p:cNvPr id="538" name="Google Shape;538;p55"/>
          <p:cNvPicPr preferRelativeResize="0"/>
          <p:nvPr/>
        </p:nvPicPr>
        <p:blipFill>
          <a:blip r:embed="rId4">
            <a:alphaModFix/>
          </a:blip>
          <a:stretch>
            <a:fillRect/>
          </a:stretch>
        </p:blipFill>
        <p:spPr>
          <a:xfrm>
            <a:off x="5332726" y="225850"/>
            <a:ext cx="3712149" cy="350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Arial"/>
              <a:buNone/>
            </a:pPr>
            <a:r>
              <a:rPr lang="en" sz="3000">
                <a:solidFill>
                  <a:srgbClr val="3B1808"/>
                </a:solidFill>
              </a:rPr>
              <a:t>Submitting an electronic Special Assignment Payment for FY26</a:t>
            </a:r>
            <a:endParaRPr/>
          </a:p>
        </p:txBody>
      </p:sp>
      <p:sp>
        <p:nvSpPr>
          <p:cNvPr id="227" name="Google Shape;227;p5"/>
          <p:cNvSpPr txBox="1">
            <a:spLocks noGrp="1"/>
          </p:cNvSpPr>
          <p:nvPr>
            <p:ph type="body" idx="1"/>
          </p:nvPr>
        </p:nvSpPr>
        <p:spPr>
          <a:xfrm>
            <a:off x="207175" y="969075"/>
            <a:ext cx="8936700" cy="4174500"/>
          </a:xfrm>
          <a:prstGeom prst="rect">
            <a:avLst/>
          </a:prstGeom>
          <a:noFill/>
          <a:ln>
            <a:noFill/>
          </a:ln>
        </p:spPr>
        <p:txBody>
          <a:bodyPr spcFirstLastPara="1" wrap="square" lIns="34275" tIns="34275" rIns="68575" bIns="34275" anchor="ctr" anchorCtr="0">
            <a:noAutofit/>
          </a:bodyPr>
          <a:lstStyle/>
          <a:p>
            <a:pPr marL="457200" lvl="0" indent="-336550" algn="l" rtl="0">
              <a:lnSpc>
                <a:spcPct val="150000"/>
              </a:lnSpc>
              <a:spcBef>
                <a:spcPts val="0"/>
              </a:spcBef>
              <a:spcAft>
                <a:spcPts val="0"/>
              </a:spcAft>
              <a:buClr>
                <a:srgbClr val="441809"/>
              </a:buClr>
              <a:buSzPts val="1700"/>
              <a:buChar char="●"/>
            </a:pPr>
            <a:r>
              <a:rPr lang="en" sz="1700">
                <a:solidFill>
                  <a:srgbClr val="441809"/>
                </a:solidFill>
              </a:rPr>
              <a:t>Initiator should submit all Special Assignment Payments and Student Special Project Contracts via the electronic form by </a:t>
            </a:r>
            <a:r>
              <a:rPr lang="en" sz="1700" b="1" u="sng">
                <a:solidFill>
                  <a:srgbClr val="441809"/>
                </a:solidFill>
              </a:rPr>
              <a:t>June 17th</a:t>
            </a:r>
            <a:r>
              <a:rPr lang="en" sz="1700">
                <a:solidFill>
                  <a:srgbClr val="441809"/>
                </a:solidFill>
              </a:rPr>
              <a:t>.</a:t>
            </a:r>
            <a:endParaRPr sz="1700">
              <a:solidFill>
                <a:srgbClr val="441809"/>
              </a:solidFill>
            </a:endParaRPr>
          </a:p>
          <a:p>
            <a:pPr marL="457200" lvl="0" indent="-336550" algn="l" rtl="0">
              <a:lnSpc>
                <a:spcPct val="150000"/>
              </a:lnSpc>
              <a:spcBef>
                <a:spcPts val="0"/>
              </a:spcBef>
              <a:spcAft>
                <a:spcPts val="0"/>
              </a:spcAft>
              <a:buClr>
                <a:srgbClr val="4C2106"/>
              </a:buClr>
              <a:buSzPts val="1700"/>
              <a:buChar char="●"/>
            </a:pPr>
            <a:r>
              <a:rPr lang="en" sz="1700">
                <a:solidFill>
                  <a:srgbClr val="4C2106"/>
                </a:solidFill>
              </a:rPr>
              <a:t>All ASA electronic request forms can be found here: </a:t>
            </a:r>
            <a:endParaRPr sz="1200">
              <a:solidFill>
                <a:srgbClr val="4C2106"/>
              </a:solidFill>
            </a:endParaRPr>
          </a:p>
          <a:p>
            <a:pPr marL="457200" lvl="0" indent="0" algn="l" rtl="0">
              <a:lnSpc>
                <a:spcPct val="150000"/>
              </a:lnSpc>
              <a:spcBef>
                <a:spcPts val="0"/>
              </a:spcBef>
              <a:spcAft>
                <a:spcPts val="0"/>
              </a:spcAft>
              <a:buNone/>
            </a:pPr>
            <a:r>
              <a:rPr lang="en" sz="1700" u="sng">
                <a:solidFill>
                  <a:schemeClr val="hlink"/>
                </a:solidFill>
                <a:hlinkClick r:id="rId3"/>
              </a:rPr>
              <a:t>https://irt.rowan.edu/service-catalog/software/development/</a:t>
            </a:r>
            <a:r>
              <a:rPr lang="en" sz="1700">
                <a:solidFill>
                  <a:srgbClr val="0000FF"/>
                </a:solidFill>
              </a:rPr>
              <a:t> </a:t>
            </a:r>
            <a:endParaRPr sz="1700">
              <a:solidFill>
                <a:srgbClr val="0000FF"/>
              </a:solidFill>
            </a:endParaRPr>
          </a:p>
          <a:p>
            <a:pPr marL="457200" lvl="0" indent="-336550" algn="l" rtl="0">
              <a:lnSpc>
                <a:spcPct val="150000"/>
              </a:lnSpc>
              <a:spcBef>
                <a:spcPts val="0"/>
              </a:spcBef>
              <a:spcAft>
                <a:spcPts val="0"/>
              </a:spcAft>
              <a:buClr>
                <a:srgbClr val="4C2106"/>
              </a:buClr>
              <a:buSzPts val="1700"/>
              <a:buChar char="●"/>
            </a:pPr>
            <a:r>
              <a:rPr lang="en" sz="1700">
                <a:solidFill>
                  <a:srgbClr val="4C2106"/>
                </a:solidFill>
              </a:rPr>
              <a:t>Anything submitted after this date will not be expensed to FY26.</a:t>
            </a:r>
            <a:endParaRPr sz="1700">
              <a:solidFill>
                <a:srgbClr val="4C2106"/>
              </a:solidFill>
            </a:endParaRPr>
          </a:p>
          <a:p>
            <a:pPr marL="0" lvl="0" indent="0" algn="l" rtl="0">
              <a:lnSpc>
                <a:spcPct val="150000"/>
              </a:lnSpc>
              <a:spcBef>
                <a:spcPts val="0"/>
              </a:spcBef>
              <a:spcAft>
                <a:spcPts val="0"/>
              </a:spcAft>
              <a:buNone/>
            </a:pPr>
            <a:br>
              <a:rPr lang="en" sz="1900"/>
            </a:br>
            <a:endParaRPr sz="1900"/>
          </a:p>
        </p:txBody>
      </p:sp>
      <p:sp>
        <p:nvSpPr>
          <p:cNvPr id="228" name="Google Shape;228;p5"/>
          <p:cNvSpPr txBox="1"/>
          <p:nvPr/>
        </p:nvSpPr>
        <p:spPr>
          <a:xfrm>
            <a:off x="5356550" y="4214325"/>
            <a:ext cx="35601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Tree>
  </p:cSld>
  <p:clrMapOvr>
    <a:masterClrMapping/>
  </p:clrMapOvr>
  <p:transition spd="med">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6"/>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Arial"/>
              <a:buNone/>
            </a:pPr>
            <a:r>
              <a:rPr lang="en" sz="3000"/>
              <a:t>Contacts &amp; Resource Information</a:t>
            </a:r>
            <a:endParaRPr/>
          </a:p>
        </p:txBody>
      </p:sp>
      <p:sp>
        <p:nvSpPr>
          <p:cNvPr id="544" name="Google Shape;544;p56"/>
          <p:cNvSpPr txBox="1">
            <a:spLocks noGrp="1"/>
          </p:cNvSpPr>
          <p:nvPr>
            <p:ph type="body" idx="1"/>
          </p:nvPr>
        </p:nvSpPr>
        <p:spPr>
          <a:xfrm>
            <a:off x="380300" y="952300"/>
            <a:ext cx="8545500" cy="4024800"/>
          </a:xfrm>
          <a:prstGeom prst="rect">
            <a:avLst/>
          </a:prstGeom>
          <a:noFill/>
          <a:ln>
            <a:noFill/>
          </a:ln>
        </p:spPr>
        <p:txBody>
          <a:bodyPr spcFirstLastPara="1" wrap="square" lIns="34275" tIns="34275" rIns="68575" bIns="34275" anchor="t" anchorCtr="0">
            <a:noAutofit/>
          </a:bodyPr>
          <a:lstStyle/>
          <a:p>
            <a:pPr marL="342900" marR="0" lvl="0" indent="-241300" algn="l" rtl="0">
              <a:lnSpc>
                <a:spcPct val="100000"/>
              </a:lnSpc>
              <a:spcBef>
                <a:spcPts val="0"/>
              </a:spcBef>
              <a:spcAft>
                <a:spcPts val="0"/>
              </a:spcAft>
              <a:buSzPts val="1200"/>
              <a:buFont typeface="Arial"/>
              <a:buChar char="●"/>
            </a:pPr>
            <a:r>
              <a:rPr lang="en" sz="1200">
                <a:solidFill>
                  <a:srgbClr val="4C2106"/>
                </a:solidFill>
              </a:rPr>
              <a:t>Accounting Services </a:t>
            </a:r>
            <a:r>
              <a:rPr lang="en" sz="1200" u="sng">
                <a:solidFill>
                  <a:srgbClr val="0000FF"/>
                </a:solidFill>
                <a:hlinkClick r:id="rId3">
                  <a:extLst>
                    <a:ext uri="{A12FA001-AC4F-418D-AE19-62706E023703}">
                      <ahyp:hlinkClr xmlns:ahyp="http://schemas.microsoft.com/office/drawing/2018/hyperlinkcolor" val="tx"/>
                    </a:ext>
                  </a:extLst>
                </a:hlinkClick>
              </a:rPr>
              <a:t>Full Team Contact Information</a:t>
            </a:r>
            <a:endParaRPr sz="1200">
              <a:solidFill>
                <a:srgbClr val="0000FF"/>
              </a:solidFill>
            </a:endParaRPr>
          </a:p>
          <a:p>
            <a:pPr marL="342900" marR="0" lvl="0" indent="0" algn="l" rtl="0">
              <a:lnSpc>
                <a:spcPct val="100000"/>
              </a:lnSpc>
              <a:spcBef>
                <a:spcPts val="0"/>
              </a:spcBef>
              <a:spcAft>
                <a:spcPts val="0"/>
              </a:spcAft>
              <a:buSzPts val="1400"/>
              <a:buNone/>
            </a:pPr>
            <a:endParaRPr sz="1200">
              <a:solidFill>
                <a:srgbClr val="4C2106"/>
              </a:solidFill>
            </a:endParaRPr>
          </a:p>
          <a:p>
            <a:pPr marL="342900" lvl="0" indent="-241300" algn="l" rtl="0">
              <a:lnSpc>
                <a:spcPct val="100000"/>
              </a:lnSpc>
              <a:spcBef>
                <a:spcPts val="0"/>
              </a:spcBef>
              <a:spcAft>
                <a:spcPts val="0"/>
              </a:spcAft>
              <a:buSzPts val="1200"/>
              <a:buFont typeface="Arial"/>
              <a:buChar char="●"/>
            </a:pPr>
            <a:r>
              <a:rPr lang="en" sz="1200">
                <a:solidFill>
                  <a:srgbClr val="4C2106"/>
                </a:solidFill>
              </a:rPr>
              <a:t>For General Accounting Services questions - </a:t>
            </a:r>
            <a:r>
              <a:rPr lang="en" sz="1200">
                <a:solidFill>
                  <a:srgbClr val="4A86E8"/>
                </a:solidFill>
              </a:rPr>
              <a:t> </a:t>
            </a:r>
            <a:r>
              <a:rPr lang="en" sz="1200" u="sng">
                <a:solidFill>
                  <a:srgbClr val="0000FF"/>
                </a:solidFill>
                <a:hlinkClick r:id="rId4">
                  <a:extLst>
                    <a:ext uri="{A12FA001-AC4F-418D-AE19-62706E023703}">
                      <ahyp:hlinkClr xmlns:ahyp="http://schemas.microsoft.com/office/drawing/2018/hyperlinkcolor" val="tx"/>
                    </a:ext>
                  </a:extLst>
                </a:hlinkClick>
              </a:rPr>
              <a:t>AccountingServices@rowan.edu</a:t>
            </a:r>
            <a:endParaRPr sz="1200" u="sng">
              <a:solidFill>
                <a:srgbClr val="0000FF"/>
              </a:solidFill>
            </a:endParaRPr>
          </a:p>
          <a:p>
            <a:pPr marL="685800" lvl="1" indent="-241300" algn="l" rtl="0">
              <a:lnSpc>
                <a:spcPct val="100000"/>
              </a:lnSpc>
              <a:spcBef>
                <a:spcPts val="0"/>
              </a:spcBef>
              <a:spcAft>
                <a:spcPts val="0"/>
              </a:spcAft>
              <a:buSzPts val="1200"/>
              <a:buFont typeface="Arial"/>
              <a:buChar char="○"/>
            </a:pPr>
            <a:r>
              <a:rPr lang="en" sz="1200">
                <a:solidFill>
                  <a:srgbClr val="4C2106"/>
                </a:solidFill>
              </a:rPr>
              <a:t>Link to </a:t>
            </a:r>
            <a:r>
              <a:rPr lang="en" sz="1200">
                <a:solidFill>
                  <a:srgbClr val="0000FF"/>
                </a:solidFill>
                <a:uFill>
                  <a:noFill/>
                </a:uFill>
                <a:hlinkClick r:id="rId5">
                  <a:extLst>
                    <a:ext uri="{A12FA001-AC4F-418D-AE19-62706E023703}">
                      <ahyp:hlinkClr xmlns:ahyp="http://schemas.microsoft.com/office/drawing/2018/hyperlinkcolor" val="tx"/>
                    </a:ext>
                  </a:extLst>
                </a:hlinkClick>
              </a:rPr>
              <a:t>Accounting Services Website</a:t>
            </a:r>
            <a:endParaRPr sz="1200">
              <a:solidFill>
                <a:srgbClr val="0000FF"/>
              </a:solidFill>
            </a:endParaRPr>
          </a:p>
          <a:p>
            <a:pPr marL="685800" lvl="1" indent="-241300" algn="l" rtl="0">
              <a:lnSpc>
                <a:spcPct val="100000"/>
              </a:lnSpc>
              <a:spcBef>
                <a:spcPts val="0"/>
              </a:spcBef>
              <a:spcAft>
                <a:spcPts val="0"/>
              </a:spcAft>
              <a:buSzPts val="1200"/>
              <a:buFont typeface="Arial"/>
              <a:buChar char="○"/>
            </a:pPr>
            <a:r>
              <a:rPr lang="en" sz="1200">
                <a:solidFill>
                  <a:srgbClr val="4C2106"/>
                </a:solidFill>
              </a:rPr>
              <a:t>Link to </a:t>
            </a:r>
            <a:r>
              <a:rPr lang="en" sz="1200">
                <a:solidFill>
                  <a:srgbClr val="0000FF"/>
                </a:solidFill>
                <a:uFill>
                  <a:noFill/>
                </a:uFill>
                <a:hlinkClick r:id="rId6">
                  <a:extLst>
                    <a:ext uri="{A12FA001-AC4F-418D-AE19-62706E023703}">
                      <ahyp:hlinkClr xmlns:ahyp="http://schemas.microsoft.com/office/drawing/2018/hyperlinkcolor" val="tx"/>
                    </a:ext>
                  </a:extLst>
                </a:hlinkClick>
              </a:rPr>
              <a:t>Financial Statements</a:t>
            </a:r>
            <a:endParaRPr sz="1200">
              <a:solidFill>
                <a:srgbClr val="0000FF"/>
              </a:solidFill>
            </a:endParaRPr>
          </a:p>
          <a:p>
            <a:pPr marL="0" lvl="0" indent="0" algn="l" rtl="0">
              <a:lnSpc>
                <a:spcPct val="100000"/>
              </a:lnSpc>
              <a:spcBef>
                <a:spcPts val="0"/>
              </a:spcBef>
              <a:spcAft>
                <a:spcPts val="0"/>
              </a:spcAft>
              <a:buSzPts val="1400"/>
              <a:buNone/>
            </a:pPr>
            <a:endParaRPr sz="1200">
              <a:solidFill>
                <a:srgbClr val="4C2106"/>
              </a:solidFill>
            </a:endParaRPr>
          </a:p>
          <a:p>
            <a:pPr marL="342900" lvl="0" indent="-241300" algn="l" rtl="0">
              <a:lnSpc>
                <a:spcPct val="100000"/>
              </a:lnSpc>
              <a:spcBef>
                <a:spcPts val="0"/>
              </a:spcBef>
              <a:spcAft>
                <a:spcPts val="0"/>
              </a:spcAft>
              <a:buSzPts val="1200"/>
              <a:buFont typeface="Arial"/>
              <a:buChar char="●"/>
            </a:pPr>
            <a:r>
              <a:rPr lang="en" sz="1200">
                <a:solidFill>
                  <a:srgbClr val="4C2106"/>
                </a:solidFill>
              </a:rPr>
              <a:t>For FinSecurity information</a:t>
            </a:r>
            <a:endParaRPr sz="1200">
              <a:solidFill>
                <a:srgbClr val="4A86E8"/>
              </a:solidFill>
            </a:endParaRPr>
          </a:p>
          <a:p>
            <a:pPr marL="685800" lvl="1" indent="-241300" algn="l" rtl="0">
              <a:lnSpc>
                <a:spcPct val="100000"/>
              </a:lnSpc>
              <a:spcBef>
                <a:spcPts val="0"/>
              </a:spcBef>
              <a:spcAft>
                <a:spcPts val="0"/>
              </a:spcAft>
              <a:buSzPts val="1200"/>
              <a:buFont typeface="Arial"/>
              <a:buChar char="○"/>
            </a:pPr>
            <a:r>
              <a:rPr lang="en" sz="1200">
                <a:solidFill>
                  <a:srgbClr val="4C2106"/>
                </a:solidFill>
              </a:rPr>
              <a:t>Link to Instructions - </a:t>
            </a:r>
            <a:r>
              <a:rPr lang="en" sz="1200">
                <a:solidFill>
                  <a:srgbClr val="0000FF"/>
                </a:solidFill>
                <a:uFill>
                  <a:noFill/>
                </a:uFill>
                <a:hlinkClick r:id="rId7">
                  <a:extLst>
                    <a:ext uri="{A12FA001-AC4F-418D-AE19-62706E023703}">
                      <ahyp:hlinkClr xmlns:ahyp="http://schemas.microsoft.com/office/drawing/2018/hyperlinkcolor" val="tx"/>
                    </a:ext>
                  </a:extLst>
                </a:hlinkClick>
              </a:rPr>
              <a:t>Banner Finance Security</a:t>
            </a:r>
            <a:endParaRPr sz="1200">
              <a:solidFill>
                <a:srgbClr val="0000FF"/>
              </a:solidFill>
            </a:endParaRPr>
          </a:p>
          <a:p>
            <a:pPr marL="685800" lvl="0" indent="0" algn="l" rtl="0">
              <a:lnSpc>
                <a:spcPct val="100000"/>
              </a:lnSpc>
              <a:spcBef>
                <a:spcPts val="0"/>
              </a:spcBef>
              <a:spcAft>
                <a:spcPts val="0"/>
              </a:spcAft>
              <a:buSzPts val="1400"/>
              <a:buNone/>
            </a:pPr>
            <a:endParaRPr sz="1200">
              <a:solidFill>
                <a:srgbClr val="0000FF"/>
              </a:solidFill>
            </a:endParaRPr>
          </a:p>
          <a:p>
            <a:pPr marL="342900" lvl="0" indent="-241300" algn="l" rtl="0">
              <a:lnSpc>
                <a:spcPct val="100000"/>
              </a:lnSpc>
              <a:spcBef>
                <a:spcPts val="0"/>
              </a:spcBef>
              <a:spcAft>
                <a:spcPts val="0"/>
              </a:spcAft>
              <a:buSzPts val="1200"/>
              <a:buFont typeface="Arial"/>
              <a:buChar char="●"/>
            </a:pPr>
            <a:r>
              <a:rPr lang="en" sz="1200">
                <a:solidFill>
                  <a:srgbClr val="4C2106"/>
                </a:solidFill>
              </a:rPr>
              <a:t>For Fixed Asset Equipment information</a:t>
            </a:r>
            <a:endParaRPr sz="1200">
              <a:solidFill>
                <a:srgbClr val="4A86E8"/>
              </a:solidFill>
            </a:endParaRPr>
          </a:p>
          <a:p>
            <a:pPr marL="685800" lvl="1" indent="-241300" algn="l" rtl="0">
              <a:lnSpc>
                <a:spcPct val="100000"/>
              </a:lnSpc>
              <a:spcBef>
                <a:spcPts val="0"/>
              </a:spcBef>
              <a:spcAft>
                <a:spcPts val="0"/>
              </a:spcAft>
              <a:buSzPts val="1200"/>
              <a:buFont typeface="Arial"/>
              <a:buChar char="○"/>
            </a:pPr>
            <a:r>
              <a:rPr lang="en" sz="1200">
                <a:solidFill>
                  <a:srgbClr val="4C2106"/>
                </a:solidFill>
              </a:rPr>
              <a:t>Link to policy -</a:t>
            </a:r>
            <a:r>
              <a:rPr lang="en" sz="1200">
                <a:solidFill>
                  <a:srgbClr val="4A86E8"/>
                </a:solidFill>
              </a:rPr>
              <a:t> </a:t>
            </a:r>
            <a:r>
              <a:rPr lang="en" sz="1200">
                <a:solidFill>
                  <a:srgbClr val="0000FF"/>
                </a:solidFill>
                <a:uFill>
                  <a:noFill/>
                </a:uFill>
                <a:hlinkClick r:id="rId8">
                  <a:extLst>
                    <a:ext uri="{A12FA001-AC4F-418D-AE19-62706E023703}">
                      <ahyp:hlinkClr xmlns:ahyp="http://schemas.microsoft.com/office/drawing/2018/hyperlinkcolor" val="tx"/>
                    </a:ext>
                  </a:extLst>
                </a:hlinkClick>
              </a:rPr>
              <a:t>Fixed Assets</a:t>
            </a:r>
            <a:endParaRPr sz="1200">
              <a:solidFill>
                <a:srgbClr val="0000FF"/>
              </a:solidFill>
            </a:endParaRPr>
          </a:p>
          <a:p>
            <a:pPr marL="685800" lvl="1" indent="-241300" algn="l" rtl="0">
              <a:lnSpc>
                <a:spcPct val="100000"/>
              </a:lnSpc>
              <a:spcBef>
                <a:spcPts val="0"/>
              </a:spcBef>
              <a:spcAft>
                <a:spcPts val="0"/>
              </a:spcAft>
              <a:buSzPts val="1200"/>
              <a:buChar char="○"/>
            </a:pPr>
            <a:r>
              <a:rPr lang="en" sz="1200">
                <a:solidFill>
                  <a:srgbClr val="4C2106"/>
                </a:solidFill>
              </a:rPr>
              <a:t>Link to policy -</a:t>
            </a:r>
            <a:r>
              <a:rPr lang="en" sz="1200">
                <a:solidFill>
                  <a:srgbClr val="0000FF"/>
                </a:solidFill>
              </a:rPr>
              <a:t> </a:t>
            </a:r>
            <a:r>
              <a:rPr lang="en" sz="1200">
                <a:solidFill>
                  <a:srgbClr val="0000FF"/>
                </a:solidFill>
                <a:highlight>
                  <a:srgbClr val="FFFFFF"/>
                </a:highlight>
                <a:uFill>
                  <a:noFill/>
                </a:uFill>
                <a:hlinkClick r:id="rId9">
                  <a:extLst>
                    <a:ext uri="{A12FA001-AC4F-418D-AE19-62706E023703}">
                      <ahyp:hlinkClr xmlns:ahyp="http://schemas.microsoft.com/office/drawing/2018/hyperlinkcolor" val="tx"/>
                    </a:ext>
                  </a:extLst>
                </a:hlinkClick>
              </a:rPr>
              <a:t>Disposal of Fixed Assets</a:t>
            </a:r>
            <a:endParaRPr sz="1200">
              <a:solidFill>
                <a:srgbClr val="0000FF"/>
              </a:solidFill>
            </a:endParaRPr>
          </a:p>
          <a:p>
            <a:pPr marL="685800" lvl="1" indent="-241300" algn="l" rtl="0">
              <a:lnSpc>
                <a:spcPct val="100000"/>
              </a:lnSpc>
              <a:spcBef>
                <a:spcPts val="0"/>
              </a:spcBef>
              <a:spcAft>
                <a:spcPts val="0"/>
              </a:spcAft>
              <a:buSzPts val="1200"/>
              <a:buChar char="○"/>
            </a:pPr>
            <a:r>
              <a:rPr lang="en" sz="1200">
                <a:solidFill>
                  <a:srgbClr val="4C2106"/>
                </a:solidFill>
              </a:rPr>
              <a:t>Link to disposal form -</a:t>
            </a:r>
            <a:r>
              <a:rPr lang="en" sz="1200">
                <a:solidFill>
                  <a:srgbClr val="0000FF"/>
                </a:solidFill>
              </a:rPr>
              <a:t> </a:t>
            </a:r>
            <a:r>
              <a:rPr lang="en" sz="1200">
                <a:solidFill>
                  <a:srgbClr val="0000FF"/>
                </a:solidFill>
                <a:highlight>
                  <a:srgbClr val="FFFFFF"/>
                </a:highlight>
                <a:uFill>
                  <a:noFill/>
                </a:uFill>
                <a:hlinkClick r:id="rId10">
                  <a:extLst>
                    <a:ext uri="{A12FA001-AC4F-418D-AE19-62706E023703}">
                      <ahyp:hlinkClr xmlns:ahyp="http://schemas.microsoft.com/office/drawing/2018/hyperlinkcolor" val="tx"/>
                    </a:ext>
                  </a:extLst>
                </a:hlinkClick>
              </a:rPr>
              <a:t>Equipment Disposal Form</a:t>
            </a:r>
            <a:endParaRPr sz="1200">
              <a:solidFill>
                <a:srgbClr val="0000FF"/>
              </a:solidFill>
            </a:endParaRPr>
          </a:p>
          <a:p>
            <a:pPr marL="685800" lvl="0" indent="0" algn="l" rtl="0">
              <a:lnSpc>
                <a:spcPct val="100000"/>
              </a:lnSpc>
              <a:spcBef>
                <a:spcPts val="0"/>
              </a:spcBef>
              <a:spcAft>
                <a:spcPts val="0"/>
              </a:spcAft>
              <a:buSzPts val="1400"/>
              <a:buNone/>
            </a:pPr>
            <a:endParaRPr sz="1200">
              <a:solidFill>
                <a:srgbClr val="4C2106"/>
              </a:solidFill>
            </a:endParaRPr>
          </a:p>
          <a:p>
            <a:pPr marL="342900" marR="0" lvl="0" indent="-241300" algn="l" rtl="0">
              <a:lnSpc>
                <a:spcPct val="100000"/>
              </a:lnSpc>
              <a:spcBef>
                <a:spcPts val="0"/>
              </a:spcBef>
              <a:spcAft>
                <a:spcPts val="0"/>
              </a:spcAft>
              <a:buSzPts val="1200"/>
              <a:buFont typeface="Arial"/>
              <a:buChar char="●"/>
            </a:pPr>
            <a:r>
              <a:rPr lang="en" sz="1200">
                <a:solidFill>
                  <a:srgbClr val="4C2106"/>
                </a:solidFill>
              </a:rPr>
              <a:t>For DCA information &amp; questions - </a:t>
            </a:r>
            <a:r>
              <a:rPr lang="en" sz="1200" u="sng">
                <a:solidFill>
                  <a:srgbClr val="0000FF"/>
                </a:solidFill>
                <a:hlinkClick r:id="rId11">
                  <a:extLst>
                    <a:ext uri="{A12FA001-AC4F-418D-AE19-62706E023703}">
                      <ahyp:hlinkClr xmlns:ahyp="http://schemas.microsoft.com/office/drawing/2018/hyperlinkcolor" val="tx"/>
                    </a:ext>
                  </a:extLst>
                </a:hlinkClick>
              </a:rPr>
              <a:t>DCA@rowan.edu</a:t>
            </a:r>
            <a:endParaRPr sz="1200" u="sng">
              <a:solidFill>
                <a:srgbClr val="0000FF"/>
              </a:solidFill>
            </a:endParaRPr>
          </a:p>
          <a:p>
            <a:pPr marL="685800" marR="0" lvl="1" indent="-241300" algn="l" rtl="0">
              <a:lnSpc>
                <a:spcPct val="100000"/>
              </a:lnSpc>
              <a:spcBef>
                <a:spcPts val="0"/>
              </a:spcBef>
              <a:spcAft>
                <a:spcPts val="0"/>
              </a:spcAft>
              <a:buSzPts val="1200"/>
              <a:buFont typeface="Arial"/>
              <a:buChar char="○"/>
            </a:pPr>
            <a:r>
              <a:rPr lang="en" sz="1200">
                <a:solidFill>
                  <a:srgbClr val="4C2106"/>
                </a:solidFill>
              </a:rPr>
              <a:t>Link to </a:t>
            </a:r>
            <a:r>
              <a:rPr lang="en" sz="1200">
                <a:solidFill>
                  <a:srgbClr val="0000FF"/>
                </a:solidFill>
                <a:uFill>
                  <a:noFill/>
                </a:uFill>
                <a:hlinkClick r:id="rId12">
                  <a:extLst>
                    <a:ext uri="{A12FA001-AC4F-418D-AE19-62706E023703}">
                      <ahyp:hlinkClr xmlns:ahyp="http://schemas.microsoft.com/office/drawing/2018/hyperlinkcolor" val="tx"/>
                    </a:ext>
                  </a:extLst>
                </a:hlinkClick>
              </a:rPr>
              <a:t>DCA Process</a:t>
            </a:r>
            <a:endParaRPr sz="1200">
              <a:solidFill>
                <a:srgbClr val="0000FF"/>
              </a:solidFill>
            </a:endParaRPr>
          </a:p>
          <a:p>
            <a:pPr marL="685800" marR="0" lvl="1" indent="-241300" algn="l" rtl="0">
              <a:lnSpc>
                <a:spcPct val="100000"/>
              </a:lnSpc>
              <a:spcBef>
                <a:spcPts val="0"/>
              </a:spcBef>
              <a:spcAft>
                <a:spcPts val="0"/>
              </a:spcAft>
              <a:buSzPts val="1200"/>
              <a:buFont typeface="Arial"/>
              <a:buChar char="○"/>
            </a:pPr>
            <a:r>
              <a:rPr lang="en" sz="1200">
                <a:solidFill>
                  <a:srgbClr val="4C2106"/>
                </a:solidFill>
              </a:rPr>
              <a:t>Link to </a:t>
            </a:r>
            <a:r>
              <a:rPr lang="en" sz="1200">
                <a:solidFill>
                  <a:srgbClr val="0000FF"/>
                </a:solidFill>
                <a:uFill>
                  <a:noFill/>
                </a:uFill>
                <a:hlinkClick r:id="rId13">
                  <a:extLst>
                    <a:ext uri="{A12FA001-AC4F-418D-AE19-62706E023703}">
                      <ahyp:hlinkClr xmlns:ahyp="http://schemas.microsoft.com/office/drawing/2018/hyperlinkcolor" val="tx"/>
                    </a:ext>
                  </a:extLst>
                </a:hlinkClick>
              </a:rPr>
              <a:t>DCA instruction manual</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7"/>
          <p:cNvSpPr txBox="1">
            <a:spLocks noGrp="1"/>
          </p:cNvSpPr>
          <p:nvPr>
            <p:ph type="ctrTitle"/>
          </p:nvPr>
        </p:nvSpPr>
        <p:spPr>
          <a:xfrm>
            <a:off x="2152650" y="1319934"/>
            <a:ext cx="6991500" cy="1251900"/>
          </a:xfrm>
          <a:prstGeom prst="rect">
            <a:avLst/>
          </a:prstGeom>
          <a:solidFill>
            <a:srgbClr val="FFBF22"/>
          </a:solid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600"/>
              <a:buNone/>
            </a:pPr>
            <a:r>
              <a:rPr lang="en"/>
              <a:t>Grants </a:t>
            </a:r>
            <a:endParaRPr/>
          </a:p>
        </p:txBody>
      </p:sp>
      <p:sp>
        <p:nvSpPr>
          <p:cNvPr id="551" name="Google Shape;551;p57"/>
          <p:cNvSpPr txBox="1">
            <a:spLocks noGrp="1"/>
          </p:cNvSpPr>
          <p:nvPr>
            <p:ph type="body" idx="2"/>
          </p:nvPr>
        </p:nvSpPr>
        <p:spPr>
          <a:xfrm>
            <a:off x="2152650" y="3529238"/>
            <a:ext cx="6570900" cy="1015200"/>
          </a:xfrm>
          <a:prstGeom prst="rect">
            <a:avLst/>
          </a:prstGeom>
          <a:noFill/>
          <a:ln>
            <a:noFill/>
          </a:ln>
        </p:spPr>
        <p:txBody>
          <a:bodyPr spcFirstLastPara="1" wrap="square" lIns="34275" tIns="34275" rIns="68575" bIns="34275" anchor="b" anchorCtr="0">
            <a:noAutofit/>
          </a:bodyPr>
          <a:lstStyle/>
          <a:p>
            <a:pPr marL="0" lvl="0" indent="0" algn="l" rtl="0">
              <a:lnSpc>
                <a:spcPct val="115000"/>
              </a:lnSpc>
              <a:spcBef>
                <a:spcPts val="0"/>
              </a:spcBef>
              <a:spcAft>
                <a:spcPts val="0"/>
              </a:spcAft>
              <a:buSzPts val="1100"/>
              <a:buNone/>
            </a:pPr>
            <a:endParaRPr sz="1900" b="1">
              <a:solidFill>
                <a:srgbClr val="000000"/>
              </a:solidFill>
            </a:endParaRPr>
          </a:p>
          <a:p>
            <a:pPr marL="0" lvl="0" indent="0" algn="l" rtl="0">
              <a:lnSpc>
                <a:spcPct val="115000"/>
              </a:lnSpc>
              <a:spcBef>
                <a:spcPts val="0"/>
              </a:spcBef>
              <a:spcAft>
                <a:spcPts val="0"/>
              </a:spcAft>
              <a:buSzPts val="1100"/>
              <a:buNone/>
            </a:pPr>
            <a:endParaRPr sz="1900">
              <a:solidFill>
                <a:srgbClr val="000000"/>
              </a:solidFill>
            </a:endParaRPr>
          </a:p>
          <a:p>
            <a:pPr marL="63500" lvl="0" indent="0" algn="l" rtl="0">
              <a:lnSpc>
                <a:spcPct val="100000"/>
              </a:lnSpc>
              <a:spcBef>
                <a:spcPts val="0"/>
              </a:spcBef>
              <a:spcAft>
                <a:spcPts val="0"/>
              </a:spcAft>
              <a:buSzPts val="11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8"/>
          <p:cNvSpPr txBox="1">
            <a:spLocks noGrp="1"/>
          </p:cNvSpPr>
          <p:nvPr>
            <p:ph type="title"/>
          </p:nvPr>
        </p:nvSpPr>
        <p:spPr>
          <a:xfrm>
            <a:off x="510250" y="246800"/>
            <a:ext cx="8545500" cy="6459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endParaRPr sz="3000"/>
          </a:p>
          <a:p>
            <a:pPr marL="0" lvl="0" indent="0" algn="l" rtl="0">
              <a:lnSpc>
                <a:spcPct val="90000"/>
              </a:lnSpc>
              <a:spcBef>
                <a:spcPts val="0"/>
              </a:spcBef>
              <a:spcAft>
                <a:spcPts val="0"/>
              </a:spcAft>
              <a:buSzPts val="1400"/>
              <a:buNone/>
            </a:pPr>
            <a:r>
              <a:rPr lang="en" sz="3000"/>
              <a:t>Grant Related Reminders</a:t>
            </a:r>
            <a:endParaRPr sz="3000"/>
          </a:p>
        </p:txBody>
      </p:sp>
      <p:sp>
        <p:nvSpPr>
          <p:cNvPr id="557" name="Google Shape;557;p58"/>
          <p:cNvSpPr txBox="1">
            <a:spLocks noGrp="1"/>
          </p:cNvSpPr>
          <p:nvPr>
            <p:ph type="body" idx="1"/>
          </p:nvPr>
        </p:nvSpPr>
        <p:spPr>
          <a:xfrm>
            <a:off x="231125" y="1051850"/>
            <a:ext cx="8635200" cy="3950100"/>
          </a:xfrm>
          <a:prstGeom prst="rect">
            <a:avLst/>
          </a:prstGeom>
          <a:noFill/>
          <a:ln>
            <a:noFill/>
          </a:ln>
        </p:spPr>
        <p:txBody>
          <a:bodyPr spcFirstLastPara="1" wrap="square" lIns="34275" tIns="34275" rIns="68575" bIns="34275" anchor="t" anchorCtr="0">
            <a:noAutofit/>
          </a:bodyPr>
          <a:lstStyle/>
          <a:p>
            <a:pPr marL="0" lvl="0" indent="0" algn="l" rtl="0">
              <a:lnSpc>
                <a:spcPct val="90000"/>
              </a:lnSpc>
              <a:spcBef>
                <a:spcPts val="0"/>
              </a:spcBef>
              <a:spcAft>
                <a:spcPts val="0"/>
              </a:spcAft>
              <a:buNone/>
            </a:pPr>
            <a:r>
              <a:rPr lang="en" sz="2000" b="1" u="sng"/>
              <a:t>Budgets</a:t>
            </a:r>
            <a:endParaRPr sz="2000" b="1" u="sng"/>
          </a:p>
          <a:p>
            <a:pPr marL="0" lvl="0" indent="0" algn="l" rtl="0">
              <a:lnSpc>
                <a:spcPct val="90000"/>
              </a:lnSpc>
              <a:spcBef>
                <a:spcPts val="0"/>
              </a:spcBef>
              <a:spcAft>
                <a:spcPts val="0"/>
              </a:spcAft>
              <a:buNone/>
            </a:pPr>
            <a:endParaRPr sz="2000" b="1" u="sng"/>
          </a:p>
          <a:p>
            <a:pPr marL="0" lvl="0" indent="0" algn="l" rtl="0">
              <a:lnSpc>
                <a:spcPct val="90000"/>
              </a:lnSpc>
              <a:spcBef>
                <a:spcPts val="0"/>
              </a:spcBef>
              <a:spcAft>
                <a:spcPts val="0"/>
              </a:spcAft>
              <a:buNone/>
            </a:pPr>
            <a:r>
              <a:rPr lang="en" sz="2000"/>
              <a:t>Grant Budgets are carry-forward budgets and do not always operate on the same fiscal year as operating budgets. </a:t>
            </a:r>
            <a:endParaRPr sz="2000"/>
          </a:p>
          <a:p>
            <a:pPr marL="914400" lvl="1" indent="-355600" algn="l" rtl="0">
              <a:spcBef>
                <a:spcPts val="400"/>
              </a:spcBef>
              <a:spcAft>
                <a:spcPts val="0"/>
              </a:spcAft>
              <a:buSzPts val="2000"/>
              <a:buChar char="○"/>
            </a:pPr>
            <a:r>
              <a:rPr lang="en" sz="2000"/>
              <a:t>Cognos reports found in Grants &gt; Department User Reports </a:t>
            </a:r>
            <a:endParaRPr sz="2000"/>
          </a:p>
          <a:p>
            <a:pPr marL="1371600" lvl="0" indent="0" algn="l" rtl="0">
              <a:spcBef>
                <a:spcPts val="0"/>
              </a:spcBef>
              <a:spcAft>
                <a:spcPts val="0"/>
              </a:spcAft>
              <a:buNone/>
            </a:pPr>
            <a:r>
              <a:rPr lang="en" sz="2000"/>
              <a:t> </a:t>
            </a:r>
            <a:endParaRPr sz="2000"/>
          </a:p>
          <a:p>
            <a:pPr marL="0" lvl="0" indent="0" algn="l" rtl="0">
              <a:lnSpc>
                <a:spcPct val="90000"/>
              </a:lnSpc>
              <a:spcBef>
                <a:spcPts val="800"/>
              </a:spcBef>
              <a:spcAft>
                <a:spcPts val="0"/>
              </a:spcAft>
              <a:buSzPts val="1400"/>
              <a:buNone/>
            </a:pPr>
            <a:endParaRPr sz="1800"/>
          </a:p>
          <a:p>
            <a:pPr marL="1371600" lvl="0" indent="0" algn="l" rtl="0">
              <a:lnSpc>
                <a:spcPct val="90000"/>
              </a:lnSpc>
              <a:spcBef>
                <a:spcPts val="800"/>
              </a:spcBef>
              <a:spcAft>
                <a:spcPts val="0"/>
              </a:spcAft>
              <a:buSzPts val="1400"/>
              <a:buNone/>
            </a:pPr>
            <a:endParaRPr sz="1800"/>
          </a:p>
        </p:txBody>
      </p:sp>
      <p:pic>
        <p:nvPicPr>
          <p:cNvPr id="558" name="Google Shape;558;p58"/>
          <p:cNvPicPr preferRelativeResize="0"/>
          <p:nvPr/>
        </p:nvPicPr>
        <p:blipFill rotWithShape="1">
          <a:blip r:embed="rId3">
            <a:alphaModFix/>
          </a:blip>
          <a:srcRect b="25445"/>
          <a:stretch/>
        </p:blipFill>
        <p:spPr>
          <a:xfrm>
            <a:off x="510250" y="2660025"/>
            <a:ext cx="7772400" cy="1647475"/>
          </a:xfrm>
          <a:prstGeom prst="rect">
            <a:avLst/>
          </a:prstGeom>
          <a:noFill/>
          <a:ln>
            <a:noFill/>
          </a:ln>
        </p:spPr>
      </p:pic>
      <p:pic>
        <p:nvPicPr>
          <p:cNvPr id="559" name="Google Shape;559;p58"/>
          <p:cNvPicPr preferRelativeResize="0"/>
          <p:nvPr/>
        </p:nvPicPr>
        <p:blipFill rotWithShape="1">
          <a:blip r:embed="rId3">
            <a:alphaModFix/>
          </a:blip>
          <a:srcRect t="88310"/>
          <a:stretch/>
        </p:blipFill>
        <p:spPr>
          <a:xfrm>
            <a:off x="510250" y="4307500"/>
            <a:ext cx="7772400" cy="2583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7"/>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New Grants Management Cognos Reports</a:t>
            </a:r>
            <a:endParaRPr/>
          </a:p>
        </p:txBody>
      </p:sp>
      <p:sp>
        <p:nvSpPr>
          <p:cNvPr id="565" name="Google Shape;565;p67"/>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p>
            <a:pPr marL="0" lvl="0" indent="0" algn="l" rtl="0">
              <a:lnSpc>
                <a:spcPct val="90000"/>
              </a:lnSpc>
              <a:spcBef>
                <a:spcPts val="800"/>
              </a:spcBef>
              <a:spcAft>
                <a:spcPts val="0"/>
              </a:spcAft>
              <a:buSzPts val="1400"/>
              <a:buNone/>
            </a:pPr>
            <a:r>
              <a:rPr lang="en" sz="3300"/>
              <a:t>To request Cognos report access, email </a:t>
            </a:r>
            <a:r>
              <a:rPr lang="en" sz="3300" u="sng">
                <a:solidFill>
                  <a:schemeClr val="hlink"/>
                </a:solidFill>
                <a:hlinkClick r:id="rId3"/>
              </a:rPr>
              <a:t>postaward@rowan.edu</a:t>
            </a:r>
            <a:endParaRPr sz="3300"/>
          </a:p>
          <a:p>
            <a:pPr marL="0" lvl="0" indent="0" algn="l" rtl="0">
              <a:lnSpc>
                <a:spcPct val="90000"/>
              </a:lnSpc>
              <a:spcBef>
                <a:spcPts val="800"/>
              </a:spcBef>
              <a:spcAft>
                <a:spcPts val="0"/>
              </a:spcAft>
              <a:buSzPts val="1400"/>
              <a:buNone/>
            </a:pPr>
            <a:endParaRPr sz="3300"/>
          </a:p>
          <a:p>
            <a:pPr marL="457200" lvl="0" indent="-406400" algn="l" rtl="0">
              <a:lnSpc>
                <a:spcPct val="90000"/>
              </a:lnSpc>
              <a:spcBef>
                <a:spcPts val="800"/>
              </a:spcBef>
              <a:spcAft>
                <a:spcPts val="0"/>
              </a:spcAft>
              <a:buSzPts val="2800"/>
              <a:buChar char="•"/>
            </a:pPr>
            <a:r>
              <a:rPr lang="en" sz="2800"/>
              <a:t>Include details such as the PI(s) or Orgs you manage.</a:t>
            </a:r>
            <a:endParaRPr sz="2800"/>
          </a:p>
          <a:p>
            <a:pPr marL="457200" lvl="0" indent="-406400" algn="l" rtl="0">
              <a:lnSpc>
                <a:spcPct val="90000"/>
              </a:lnSpc>
              <a:spcBef>
                <a:spcPts val="0"/>
              </a:spcBef>
              <a:spcAft>
                <a:spcPts val="0"/>
              </a:spcAft>
              <a:buSzPts val="2800"/>
              <a:buChar char="•"/>
            </a:pPr>
            <a:r>
              <a:rPr lang="en" sz="2800"/>
              <a:t>You will be added to a RIMS group managed by the Post Award Team.</a:t>
            </a:r>
            <a:endParaRPr sz="2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3975952ccf1_0_0"/>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rgbClr val="000000"/>
              </a:buClr>
              <a:buSzPts val="1400"/>
              <a:buFont typeface="Arial"/>
              <a:buNone/>
            </a:pPr>
            <a:r>
              <a:rPr lang="en" sz="3000"/>
              <a:t>Grant Related Reminders</a:t>
            </a:r>
            <a:endParaRPr sz="3000"/>
          </a:p>
          <a:p>
            <a:pPr marL="0" lvl="0" indent="0" algn="l" rtl="0">
              <a:spcBef>
                <a:spcPts val="0"/>
              </a:spcBef>
              <a:spcAft>
                <a:spcPts val="0"/>
              </a:spcAft>
              <a:buNone/>
            </a:pPr>
            <a:endParaRPr/>
          </a:p>
        </p:txBody>
      </p:sp>
      <p:sp>
        <p:nvSpPr>
          <p:cNvPr id="571" name="Google Shape;571;g3975952ccf1_0_0"/>
          <p:cNvSpPr txBox="1">
            <a:spLocks noGrp="1"/>
          </p:cNvSpPr>
          <p:nvPr>
            <p:ph type="body" idx="1"/>
          </p:nvPr>
        </p:nvSpPr>
        <p:spPr>
          <a:xfrm>
            <a:off x="72575" y="802250"/>
            <a:ext cx="4621800" cy="2430000"/>
          </a:xfrm>
          <a:prstGeom prst="rect">
            <a:avLst/>
          </a:prstGeom>
        </p:spPr>
        <p:txBody>
          <a:bodyPr spcFirstLastPara="1" wrap="square" lIns="34275" tIns="34275" rIns="68575" bIns="34275" anchor="t" anchorCtr="0">
            <a:noAutofit/>
          </a:bodyPr>
          <a:lstStyle/>
          <a:p>
            <a:pPr marL="0" lvl="0" indent="0" algn="l" rtl="0">
              <a:lnSpc>
                <a:spcPct val="115000"/>
              </a:lnSpc>
              <a:spcBef>
                <a:spcPts val="1200"/>
              </a:spcBef>
              <a:spcAft>
                <a:spcPts val="0"/>
              </a:spcAft>
              <a:buNone/>
            </a:pPr>
            <a:r>
              <a:rPr lang="en" sz="1700" b="1" u="sng">
                <a:latin typeface="Times New Roman"/>
                <a:ea typeface="Times New Roman"/>
                <a:cs typeface="Times New Roman"/>
                <a:sym typeface="Times New Roman"/>
              </a:rPr>
              <a:t>Salary Redistribution Final Cut Off Dates </a:t>
            </a:r>
            <a:endParaRPr sz="1700" b="1" u="sng">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500" b="1">
                <a:solidFill>
                  <a:srgbClr val="5A1300"/>
                </a:solidFill>
                <a:latin typeface="Times New Roman"/>
                <a:ea typeface="Times New Roman"/>
                <a:cs typeface="Times New Roman"/>
                <a:sym typeface="Times New Roman"/>
              </a:rPr>
              <a:t>Full Time &amp; Part Time employee labor redistribution</a:t>
            </a:r>
            <a:r>
              <a:rPr lang="en" sz="1500">
                <a:solidFill>
                  <a:srgbClr val="5A1300"/>
                </a:solidFill>
                <a:latin typeface="Times New Roman"/>
                <a:ea typeface="Times New Roman"/>
                <a:cs typeface="Times New Roman"/>
                <a:sym typeface="Times New Roman"/>
              </a:rPr>
              <a:t> for FY26 must be initiated by the department </a:t>
            </a:r>
            <a:r>
              <a:rPr lang="en" sz="1500" u="sng">
                <a:solidFill>
                  <a:srgbClr val="5A1300"/>
                </a:solidFill>
                <a:latin typeface="Times New Roman"/>
                <a:ea typeface="Times New Roman"/>
                <a:cs typeface="Times New Roman"/>
                <a:sym typeface="Times New Roman"/>
              </a:rPr>
              <a:t>no later than July 8th</a:t>
            </a:r>
            <a:r>
              <a:rPr lang="en" sz="1500">
                <a:solidFill>
                  <a:srgbClr val="5A1300"/>
                </a:solidFill>
                <a:latin typeface="Times New Roman"/>
                <a:ea typeface="Times New Roman"/>
                <a:cs typeface="Times New Roman"/>
                <a:sym typeface="Times New Roman"/>
              </a:rPr>
              <a:t>.</a:t>
            </a:r>
            <a:endParaRPr sz="1500">
              <a:solidFill>
                <a:srgbClr val="5A1300"/>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500" b="1">
                <a:solidFill>
                  <a:srgbClr val="5A1300"/>
                </a:solidFill>
                <a:latin typeface="Times New Roman"/>
                <a:ea typeface="Times New Roman"/>
                <a:cs typeface="Times New Roman"/>
                <a:sym typeface="Times New Roman"/>
              </a:rPr>
              <a:t>Student labor redistribution</a:t>
            </a:r>
            <a:r>
              <a:rPr lang="en" sz="1500">
                <a:solidFill>
                  <a:srgbClr val="5A1300"/>
                </a:solidFill>
                <a:latin typeface="Times New Roman"/>
                <a:ea typeface="Times New Roman"/>
                <a:cs typeface="Times New Roman"/>
                <a:sym typeface="Times New Roman"/>
              </a:rPr>
              <a:t> for FY26 must be initiated by department </a:t>
            </a:r>
            <a:r>
              <a:rPr lang="en" sz="1500" u="sng">
                <a:solidFill>
                  <a:srgbClr val="5A1300"/>
                </a:solidFill>
                <a:latin typeface="Times New Roman"/>
                <a:ea typeface="Times New Roman"/>
                <a:cs typeface="Times New Roman"/>
                <a:sym typeface="Times New Roman"/>
              </a:rPr>
              <a:t>no later than July 15th.</a:t>
            </a:r>
            <a:endParaRPr sz="1500" u="sng">
              <a:solidFill>
                <a:srgbClr val="5A1300"/>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200">
              <a:solidFill>
                <a:srgbClr val="5A1300"/>
              </a:solidFill>
              <a:latin typeface="Times New Roman"/>
              <a:ea typeface="Times New Roman"/>
              <a:cs typeface="Times New Roman"/>
              <a:sym typeface="Times New Roman"/>
            </a:endParaRPr>
          </a:p>
        </p:txBody>
      </p:sp>
      <p:pic>
        <p:nvPicPr>
          <p:cNvPr id="572" name="Google Shape;572;g3975952ccf1_0_0"/>
          <p:cNvPicPr preferRelativeResize="0"/>
          <p:nvPr/>
        </p:nvPicPr>
        <p:blipFill>
          <a:blip r:embed="rId3">
            <a:alphaModFix/>
          </a:blip>
          <a:stretch>
            <a:fillRect/>
          </a:stretch>
        </p:blipFill>
        <p:spPr>
          <a:xfrm>
            <a:off x="5014725" y="1366700"/>
            <a:ext cx="3949624" cy="3402975"/>
          </a:xfrm>
          <a:prstGeom prst="rect">
            <a:avLst/>
          </a:prstGeom>
          <a:noFill/>
          <a:ln>
            <a:noFill/>
          </a:ln>
        </p:spPr>
      </p:pic>
      <p:sp>
        <p:nvSpPr>
          <p:cNvPr id="573" name="Google Shape;573;g3975952ccf1_0_0"/>
          <p:cNvSpPr txBox="1"/>
          <p:nvPr/>
        </p:nvSpPr>
        <p:spPr>
          <a:xfrm>
            <a:off x="0" y="2783525"/>
            <a:ext cx="4877700" cy="18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u="sng">
                <a:solidFill>
                  <a:schemeClr val="dk1"/>
                </a:solidFill>
                <a:latin typeface="Times New Roman"/>
                <a:ea typeface="Times New Roman"/>
                <a:cs typeface="Times New Roman"/>
                <a:sym typeface="Times New Roman"/>
              </a:rPr>
              <a:t>SAP/Student/Summer Cut off Dates</a:t>
            </a:r>
            <a:endParaRPr sz="1700" b="1" u="sng">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500" b="1">
                <a:solidFill>
                  <a:srgbClr val="5A1300"/>
                </a:solidFill>
                <a:latin typeface="Times New Roman"/>
                <a:ea typeface="Times New Roman"/>
                <a:cs typeface="Times New Roman"/>
                <a:sym typeface="Times New Roman"/>
              </a:rPr>
              <a:t>Special Assignment Payments</a:t>
            </a:r>
            <a:r>
              <a:rPr lang="en" sz="1500">
                <a:solidFill>
                  <a:srgbClr val="5A1300"/>
                </a:solidFill>
                <a:latin typeface="Times New Roman"/>
                <a:ea typeface="Times New Roman"/>
                <a:cs typeface="Times New Roman"/>
                <a:sym typeface="Times New Roman"/>
              </a:rPr>
              <a:t> and </a:t>
            </a:r>
            <a:r>
              <a:rPr lang="en" sz="1500" b="1">
                <a:solidFill>
                  <a:srgbClr val="5A1300"/>
                </a:solidFill>
                <a:latin typeface="Times New Roman"/>
                <a:ea typeface="Times New Roman"/>
                <a:cs typeface="Times New Roman"/>
                <a:sym typeface="Times New Roman"/>
              </a:rPr>
              <a:t>Student Special Project Contracts</a:t>
            </a:r>
            <a:r>
              <a:rPr lang="en" sz="1500" i="1">
                <a:solidFill>
                  <a:srgbClr val="5A1300"/>
                </a:solidFill>
                <a:latin typeface="Times New Roman"/>
                <a:ea typeface="Times New Roman"/>
                <a:cs typeface="Times New Roman"/>
                <a:sym typeface="Times New Roman"/>
              </a:rPr>
              <a:t> </a:t>
            </a:r>
            <a:r>
              <a:rPr lang="en" sz="1500">
                <a:solidFill>
                  <a:srgbClr val="5A1300"/>
                </a:solidFill>
                <a:latin typeface="Times New Roman"/>
                <a:ea typeface="Times New Roman"/>
                <a:cs typeface="Times New Roman"/>
                <a:sym typeface="Times New Roman"/>
              </a:rPr>
              <a:t>for FY26 must be submitted NLT </a:t>
            </a:r>
            <a:r>
              <a:rPr lang="en" sz="1500" b="1" u="sng">
                <a:solidFill>
                  <a:srgbClr val="5A1300"/>
                </a:solidFill>
                <a:latin typeface="Times New Roman"/>
                <a:ea typeface="Times New Roman"/>
                <a:cs typeface="Times New Roman"/>
                <a:sym typeface="Times New Roman"/>
              </a:rPr>
              <a:t>June 17th:</a:t>
            </a:r>
            <a:r>
              <a:rPr lang="en" sz="1500" b="1">
                <a:solidFill>
                  <a:srgbClr val="5A1300"/>
                </a:solidFill>
                <a:latin typeface="Times New Roman"/>
                <a:ea typeface="Times New Roman"/>
                <a:cs typeface="Times New Roman"/>
                <a:sym typeface="Times New Roman"/>
              </a:rPr>
              <a:t> </a:t>
            </a:r>
            <a:endParaRPr sz="1500">
              <a:solidFill>
                <a:srgbClr val="5A1300"/>
              </a:solidFill>
              <a:latin typeface="Times New Roman"/>
              <a:ea typeface="Times New Roman"/>
              <a:cs typeface="Times New Roman"/>
              <a:sym typeface="Times New Roman"/>
            </a:endParaRPr>
          </a:p>
          <a:p>
            <a:pPr marL="0" lvl="0" indent="0" algn="l" rtl="0">
              <a:lnSpc>
                <a:spcPct val="90000"/>
              </a:lnSpc>
              <a:spcBef>
                <a:spcPts val="800"/>
              </a:spcBef>
              <a:spcAft>
                <a:spcPts val="0"/>
              </a:spcAft>
              <a:buNone/>
            </a:pPr>
            <a:r>
              <a:rPr lang="en" sz="1500" b="1">
                <a:solidFill>
                  <a:schemeClr val="dk1"/>
                </a:solidFill>
                <a:latin typeface="Times New Roman"/>
                <a:ea typeface="Times New Roman"/>
                <a:cs typeface="Times New Roman"/>
                <a:sym typeface="Times New Roman"/>
              </a:rPr>
              <a:t>Summer Non Teaching</a:t>
            </a:r>
            <a:r>
              <a:rPr lang="en" sz="1500">
                <a:solidFill>
                  <a:schemeClr val="dk1"/>
                </a:solidFill>
                <a:latin typeface="Times New Roman"/>
                <a:ea typeface="Times New Roman"/>
                <a:cs typeface="Times New Roman"/>
                <a:sym typeface="Times New Roman"/>
              </a:rPr>
              <a:t> requests (July 1 through August 31) should be submitted for payment in July and August. </a:t>
            </a:r>
            <a:endParaRPr sz="1500">
              <a:solidFill>
                <a:srgbClr val="5A1300"/>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200">
              <a:solidFill>
                <a:srgbClr val="5A1300"/>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endParaRPr>
          </a:p>
        </p:txBody>
      </p:sp>
      <p:sp>
        <p:nvSpPr>
          <p:cNvPr id="574" name="Google Shape;574;g3975952ccf1_0_0"/>
          <p:cNvSpPr txBox="1"/>
          <p:nvPr/>
        </p:nvSpPr>
        <p:spPr>
          <a:xfrm>
            <a:off x="5892700" y="486500"/>
            <a:ext cx="2557800" cy="88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rPr>
              <a:t>Process when changing the funding source for future payroll for FY27</a:t>
            </a:r>
            <a:endParaRPr b="1">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8"/>
          <p:cNvSpPr txBox="1">
            <a:spLocks noGrp="1"/>
          </p:cNvSpPr>
          <p:nvPr>
            <p:ph type="title"/>
          </p:nvPr>
        </p:nvSpPr>
        <p:spPr>
          <a:xfrm>
            <a:off x="510250" y="246800"/>
            <a:ext cx="8545500" cy="6459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endParaRPr sz="3000"/>
          </a:p>
          <a:p>
            <a:pPr marL="0" lvl="0" indent="0" algn="l" rtl="0">
              <a:lnSpc>
                <a:spcPct val="90000"/>
              </a:lnSpc>
              <a:spcBef>
                <a:spcPts val="0"/>
              </a:spcBef>
              <a:spcAft>
                <a:spcPts val="0"/>
              </a:spcAft>
              <a:buSzPts val="1400"/>
              <a:buNone/>
            </a:pPr>
            <a:r>
              <a:rPr lang="en" sz="3000"/>
              <a:t>Grant Related Reminders</a:t>
            </a:r>
            <a:endParaRPr sz="3000"/>
          </a:p>
        </p:txBody>
      </p:sp>
      <p:sp>
        <p:nvSpPr>
          <p:cNvPr id="580" name="Google Shape;580;p68"/>
          <p:cNvSpPr txBox="1">
            <a:spLocks noGrp="1"/>
          </p:cNvSpPr>
          <p:nvPr>
            <p:ph type="body" idx="1"/>
          </p:nvPr>
        </p:nvSpPr>
        <p:spPr>
          <a:xfrm>
            <a:off x="581975" y="892700"/>
            <a:ext cx="8473800" cy="4077900"/>
          </a:xfrm>
          <a:prstGeom prst="rect">
            <a:avLst/>
          </a:prstGeom>
          <a:noFill/>
          <a:ln>
            <a:noFill/>
          </a:ln>
        </p:spPr>
        <p:txBody>
          <a:bodyPr spcFirstLastPara="1" wrap="square" lIns="34275" tIns="34275" rIns="68575" bIns="34275" anchor="t" anchorCtr="0">
            <a:noAutofit/>
          </a:bodyPr>
          <a:lstStyle/>
          <a:p>
            <a:pPr marL="457200" lvl="0" indent="-336550" algn="l" rtl="0">
              <a:lnSpc>
                <a:spcPct val="90000"/>
              </a:lnSpc>
              <a:spcBef>
                <a:spcPts val="800"/>
              </a:spcBef>
              <a:spcAft>
                <a:spcPts val="0"/>
              </a:spcAft>
              <a:buSzPts val="1700"/>
              <a:buChar char="●"/>
            </a:pPr>
            <a:r>
              <a:rPr lang="en" sz="1700" b="1" u="sng" dirty="0"/>
              <a:t>Procurement</a:t>
            </a:r>
            <a:endParaRPr sz="1700" b="1" u="sng" dirty="0"/>
          </a:p>
          <a:p>
            <a:pPr marL="457200" lvl="0" indent="0" algn="l" rtl="0">
              <a:lnSpc>
                <a:spcPct val="90000"/>
              </a:lnSpc>
              <a:spcBef>
                <a:spcPts val="800"/>
              </a:spcBef>
              <a:spcAft>
                <a:spcPts val="0"/>
              </a:spcAft>
              <a:buSzPts val="1400"/>
              <a:buNone/>
            </a:pPr>
            <a:endParaRPr sz="1700" b="1" u="sng" dirty="0"/>
          </a:p>
          <a:p>
            <a:pPr marL="914400" lvl="1" indent="-336550" algn="l" rtl="0">
              <a:lnSpc>
                <a:spcPct val="90000"/>
              </a:lnSpc>
              <a:spcBef>
                <a:spcPts val="400"/>
              </a:spcBef>
              <a:spcAft>
                <a:spcPts val="0"/>
              </a:spcAft>
              <a:buSzPts val="1700"/>
              <a:buChar char="○"/>
            </a:pPr>
            <a:r>
              <a:rPr lang="en" sz="1700" u="sng" dirty="0"/>
              <a:t>Receiving </a:t>
            </a:r>
            <a:r>
              <a:rPr lang="en" sz="1700" dirty="0"/>
              <a:t>- If you have physically received the goods or services, you must receive in ProConnect by 6/30 </a:t>
            </a:r>
            <a:endParaRPr sz="1700" dirty="0"/>
          </a:p>
          <a:p>
            <a:pPr marL="914400" lvl="0" indent="0" algn="l" rtl="0">
              <a:lnSpc>
                <a:spcPct val="90000"/>
              </a:lnSpc>
              <a:spcBef>
                <a:spcPts val="800"/>
              </a:spcBef>
              <a:spcAft>
                <a:spcPts val="0"/>
              </a:spcAft>
              <a:buSzPts val="1400"/>
              <a:buNone/>
            </a:pPr>
            <a:endParaRPr sz="1700" dirty="0"/>
          </a:p>
          <a:p>
            <a:pPr marL="914400" lvl="1" indent="-336550" algn="l" rtl="0">
              <a:lnSpc>
                <a:spcPct val="90000"/>
              </a:lnSpc>
              <a:spcBef>
                <a:spcPts val="400"/>
              </a:spcBef>
              <a:spcAft>
                <a:spcPts val="0"/>
              </a:spcAft>
              <a:buSzPts val="1700"/>
              <a:buChar char="○"/>
            </a:pPr>
            <a:r>
              <a:rPr lang="en" sz="1700" u="sng" dirty="0"/>
              <a:t>Approvals</a:t>
            </a:r>
            <a:r>
              <a:rPr lang="en" sz="1700" dirty="0"/>
              <a:t> - Promptly approve invoices awaiting PI approval or invoice owner approval in ProConnect for payment</a:t>
            </a:r>
            <a:endParaRPr sz="1700" dirty="0"/>
          </a:p>
          <a:p>
            <a:pPr marL="914400" lvl="0" indent="0" algn="l" rtl="0">
              <a:lnSpc>
                <a:spcPct val="90000"/>
              </a:lnSpc>
              <a:spcBef>
                <a:spcPts val="800"/>
              </a:spcBef>
              <a:spcAft>
                <a:spcPts val="0"/>
              </a:spcAft>
              <a:buSzPts val="1400"/>
              <a:buNone/>
            </a:pPr>
            <a:endParaRPr sz="1700" dirty="0"/>
          </a:p>
          <a:p>
            <a:pPr marL="914400" lvl="1" indent="-336550" algn="l" rtl="0">
              <a:lnSpc>
                <a:spcPct val="90000"/>
              </a:lnSpc>
              <a:spcBef>
                <a:spcPts val="400"/>
              </a:spcBef>
              <a:spcAft>
                <a:spcPts val="0"/>
              </a:spcAft>
              <a:buSzPts val="1700"/>
              <a:buChar char="○"/>
            </a:pPr>
            <a:r>
              <a:rPr lang="en" sz="1700" u="sng" dirty="0"/>
              <a:t>Standing orders (Subawards</a:t>
            </a:r>
            <a:r>
              <a:rPr lang="en" sz="1700" u="sng"/>
              <a:t>, etc</a:t>
            </a:r>
            <a:r>
              <a:rPr lang="en" sz="1700" u="sng" dirty="0"/>
              <a:t>.)</a:t>
            </a:r>
            <a:r>
              <a:rPr lang="en" sz="1700" dirty="0"/>
              <a:t> - Open POs will carry forward to FY27</a:t>
            </a:r>
            <a:endParaRPr sz="1700" dirty="0"/>
          </a:p>
          <a:p>
            <a:pPr marL="914400" lvl="0" indent="0" algn="l" rtl="0">
              <a:lnSpc>
                <a:spcPct val="90000"/>
              </a:lnSpc>
              <a:spcBef>
                <a:spcPts val="800"/>
              </a:spcBef>
              <a:spcAft>
                <a:spcPts val="0"/>
              </a:spcAft>
              <a:buSzPts val="1400"/>
              <a:buNone/>
            </a:pPr>
            <a:endParaRPr sz="1700" dirty="0"/>
          </a:p>
          <a:p>
            <a:pPr marL="914400" lvl="1" indent="-336550" algn="l" rtl="0">
              <a:lnSpc>
                <a:spcPct val="90000"/>
              </a:lnSpc>
              <a:spcBef>
                <a:spcPts val="400"/>
              </a:spcBef>
              <a:spcAft>
                <a:spcPts val="0"/>
              </a:spcAft>
              <a:buSzPts val="1700"/>
              <a:buChar char="○"/>
            </a:pPr>
            <a:r>
              <a:rPr lang="en" sz="1700" u="sng" dirty="0"/>
              <a:t>Amazon</a:t>
            </a:r>
            <a:r>
              <a:rPr lang="en" sz="1700" dirty="0"/>
              <a:t> - Now via ProConnect</a:t>
            </a:r>
            <a:endParaRPr sz="1700" dirty="0"/>
          </a:p>
          <a:p>
            <a:pPr marL="914400" lvl="0" indent="0" algn="l" rtl="0">
              <a:lnSpc>
                <a:spcPct val="90000"/>
              </a:lnSpc>
              <a:spcBef>
                <a:spcPts val="800"/>
              </a:spcBef>
              <a:spcAft>
                <a:spcPts val="0"/>
              </a:spcAft>
              <a:buSzPts val="1400"/>
              <a:buNone/>
            </a:pPr>
            <a:endParaRPr sz="1800" dirty="0"/>
          </a:p>
          <a:p>
            <a:pPr marL="1371600" lvl="0" indent="0" algn="l" rtl="0">
              <a:lnSpc>
                <a:spcPct val="90000"/>
              </a:lnSpc>
              <a:spcBef>
                <a:spcPts val="800"/>
              </a:spcBef>
              <a:spcAft>
                <a:spcPts val="0"/>
              </a:spcAft>
              <a:buSzPts val="1400"/>
              <a:buNone/>
            </a:pPr>
            <a:endParaRPr sz="1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9"/>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endParaRPr sz="3000"/>
          </a:p>
          <a:p>
            <a:pPr marL="0" lvl="0" indent="0" algn="l" rtl="0">
              <a:lnSpc>
                <a:spcPct val="90000"/>
              </a:lnSpc>
              <a:spcBef>
                <a:spcPts val="0"/>
              </a:spcBef>
              <a:spcAft>
                <a:spcPts val="0"/>
              </a:spcAft>
              <a:buSzPts val="1400"/>
              <a:buNone/>
            </a:pPr>
            <a:r>
              <a:rPr lang="en" sz="3000"/>
              <a:t>Grant Related Reminders, continued</a:t>
            </a:r>
            <a:endParaRPr sz="3000"/>
          </a:p>
        </p:txBody>
      </p:sp>
      <p:sp>
        <p:nvSpPr>
          <p:cNvPr id="586" name="Google Shape;586;p69"/>
          <p:cNvSpPr txBox="1">
            <a:spLocks noGrp="1"/>
          </p:cNvSpPr>
          <p:nvPr>
            <p:ph type="body" idx="1"/>
          </p:nvPr>
        </p:nvSpPr>
        <p:spPr>
          <a:xfrm>
            <a:off x="510250" y="973175"/>
            <a:ext cx="8545500" cy="4109400"/>
          </a:xfrm>
          <a:prstGeom prst="rect">
            <a:avLst/>
          </a:prstGeom>
          <a:noFill/>
          <a:ln>
            <a:noFill/>
          </a:ln>
        </p:spPr>
        <p:txBody>
          <a:bodyPr spcFirstLastPara="1" wrap="square" lIns="34275" tIns="34275" rIns="68575" bIns="34275" anchor="t" anchorCtr="0">
            <a:noAutofit/>
          </a:bodyPr>
          <a:lstStyle/>
          <a:p>
            <a:pPr marL="457200" lvl="0" indent="-342900" algn="l" rtl="0">
              <a:lnSpc>
                <a:spcPct val="90000"/>
              </a:lnSpc>
              <a:spcBef>
                <a:spcPts val="800"/>
              </a:spcBef>
              <a:spcAft>
                <a:spcPts val="0"/>
              </a:spcAft>
              <a:buSzPts val="1800"/>
              <a:buChar char="●"/>
            </a:pPr>
            <a:r>
              <a:rPr lang="en" sz="1800" b="1" u="sng"/>
              <a:t>Accounting Services</a:t>
            </a:r>
            <a:endParaRPr sz="1800" b="1" u="sng"/>
          </a:p>
          <a:p>
            <a:pPr marL="457200" lvl="0" indent="0" algn="l" rtl="0">
              <a:lnSpc>
                <a:spcPct val="90000"/>
              </a:lnSpc>
              <a:spcBef>
                <a:spcPts val="800"/>
              </a:spcBef>
              <a:spcAft>
                <a:spcPts val="0"/>
              </a:spcAft>
              <a:buNone/>
            </a:pPr>
            <a:endParaRPr sz="1800" b="1" u="sng"/>
          </a:p>
          <a:p>
            <a:pPr marL="914400" lvl="1" indent="-342900" algn="l" rtl="0">
              <a:lnSpc>
                <a:spcPct val="90000"/>
              </a:lnSpc>
              <a:spcBef>
                <a:spcPts val="400"/>
              </a:spcBef>
              <a:spcAft>
                <a:spcPts val="0"/>
              </a:spcAft>
              <a:buSzPts val="1800"/>
              <a:buChar char="○"/>
            </a:pPr>
            <a:r>
              <a:rPr lang="en" sz="1800" u="sng"/>
              <a:t>DCAs</a:t>
            </a:r>
            <a:r>
              <a:rPr lang="en" sz="1800"/>
              <a:t> - still a paper process for grants:</a:t>
            </a:r>
            <a:endParaRPr sz="1800"/>
          </a:p>
          <a:p>
            <a:pPr marL="1371600" lvl="2" indent="-342900" algn="l" rtl="0">
              <a:lnSpc>
                <a:spcPct val="90000"/>
              </a:lnSpc>
              <a:spcBef>
                <a:spcPts val="0"/>
              </a:spcBef>
              <a:spcAft>
                <a:spcPts val="0"/>
              </a:spcAft>
              <a:buSzPts val="1800"/>
              <a:buChar char="■"/>
            </a:pPr>
            <a:r>
              <a:rPr lang="en" sz="1800" u="sng">
                <a:solidFill>
                  <a:schemeClr val="hlink"/>
                </a:solidFill>
                <a:hlinkClick r:id="rId3"/>
              </a:rPr>
              <a:t>DCA Form on Accounting Services' webpage</a:t>
            </a:r>
            <a:r>
              <a:rPr lang="en" sz="1800"/>
              <a:t> </a:t>
            </a:r>
            <a:endParaRPr sz="1800"/>
          </a:p>
          <a:p>
            <a:pPr marL="1371600" lvl="0" indent="0" algn="l" rtl="0">
              <a:lnSpc>
                <a:spcPct val="90000"/>
              </a:lnSpc>
              <a:spcBef>
                <a:spcPts val="800"/>
              </a:spcBef>
              <a:spcAft>
                <a:spcPts val="0"/>
              </a:spcAft>
              <a:buSzPts val="1400"/>
              <a:buNone/>
            </a:pPr>
            <a:endParaRPr sz="1800"/>
          </a:p>
          <a:p>
            <a:pPr marL="914400" lvl="1" indent="-342900" algn="l" rtl="0">
              <a:lnSpc>
                <a:spcPct val="90000"/>
              </a:lnSpc>
              <a:spcBef>
                <a:spcPts val="400"/>
              </a:spcBef>
              <a:spcAft>
                <a:spcPts val="0"/>
              </a:spcAft>
              <a:buSzPts val="1800"/>
              <a:buChar char="○"/>
            </a:pPr>
            <a:r>
              <a:rPr lang="en" sz="1800"/>
              <a:t>DCAs will not be processed without proper supporting documentation.</a:t>
            </a:r>
            <a:endParaRPr sz="1800"/>
          </a:p>
          <a:p>
            <a:pPr marL="1371600" lvl="2" indent="-342900" algn="l" rtl="0">
              <a:lnSpc>
                <a:spcPct val="90000"/>
              </a:lnSpc>
              <a:spcBef>
                <a:spcPts val="0"/>
              </a:spcBef>
              <a:spcAft>
                <a:spcPts val="0"/>
              </a:spcAft>
              <a:buSzPts val="1800"/>
              <a:buChar char="■"/>
            </a:pPr>
            <a:r>
              <a:rPr lang="en" sz="1800"/>
              <a:t>DCA (fully approved) deadline July 10</a:t>
            </a:r>
            <a:endParaRPr sz="1800"/>
          </a:p>
          <a:p>
            <a:pPr marL="1371600" lvl="2" indent="-342900" algn="l" rtl="0">
              <a:lnSpc>
                <a:spcPct val="90000"/>
              </a:lnSpc>
              <a:spcBef>
                <a:spcPts val="0"/>
              </a:spcBef>
              <a:spcAft>
                <a:spcPts val="0"/>
              </a:spcAft>
              <a:buSzPts val="1800"/>
              <a:buChar char="■"/>
            </a:pPr>
            <a:r>
              <a:rPr lang="en" sz="1800"/>
              <a:t>Exception: Deadline for FY26 DCA’s is noon on July 24th f</a:t>
            </a:r>
            <a:r>
              <a:rPr lang="en" sz="1800" b="1"/>
              <a:t>or grants that end 6/30/2026 or have Department Cost Sharing</a:t>
            </a:r>
            <a:r>
              <a:rPr lang="en" sz="1800"/>
              <a:t>.</a:t>
            </a:r>
            <a:endParaRPr sz="1800"/>
          </a:p>
          <a:p>
            <a:pPr marL="1371600" lvl="2" indent="-342900" algn="l" rtl="0">
              <a:lnSpc>
                <a:spcPct val="90000"/>
              </a:lnSpc>
              <a:spcBef>
                <a:spcPts val="0"/>
              </a:spcBef>
              <a:spcAft>
                <a:spcPts val="0"/>
              </a:spcAft>
              <a:buSzPts val="1800"/>
              <a:buChar char="■"/>
            </a:pPr>
            <a:r>
              <a:rPr lang="en" sz="1800" u="sng"/>
              <a:t>Cost Transfers (</a:t>
            </a:r>
            <a:r>
              <a:rPr lang="en" sz="1800" u="sng">
                <a:solidFill>
                  <a:schemeClr val="hlink"/>
                </a:solidFill>
                <a:hlinkClick r:id="rId4"/>
              </a:rPr>
              <a:t>form</a:t>
            </a:r>
            <a:r>
              <a:rPr lang="en" sz="1800" u="sng"/>
              <a:t>)</a:t>
            </a:r>
            <a:r>
              <a:rPr lang="en" sz="1800"/>
              <a:t> - per federal regulations must be submitted within 90 days of occurrence. </a:t>
            </a:r>
            <a:r>
              <a:rPr lang="en" sz="1800" b="1">
                <a:solidFill>
                  <a:srgbClr val="FF0000"/>
                </a:solidFill>
              </a:rPr>
              <a:t>Salary Transfers cannot cross fiscal years.</a:t>
            </a:r>
            <a:endParaRPr sz="1800"/>
          </a:p>
          <a:p>
            <a:pPr marL="914400" lvl="1" indent="-342900" algn="l" rtl="0">
              <a:lnSpc>
                <a:spcPct val="90000"/>
              </a:lnSpc>
              <a:spcBef>
                <a:spcPts val="400"/>
              </a:spcBef>
              <a:spcAft>
                <a:spcPts val="0"/>
              </a:spcAft>
              <a:buSzPts val="1800"/>
              <a:buChar char="○"/>
            </a:pPr>
            <a:r>
              <a:rPr lang="en" sz="1800" u="sng"/>
              <a:t>Asset Inventory -</a:t>
            </a:r>
            <a:r>
              <a:rPr lang="en" sz="1800"/>
              <a:t> is required every 2 years per federal regulations.  Please respond timely to requests or direct to appropriate department contact.</a:t>
            </a:r>
            <a:endParaRPr sz="1800"/>
          </a:p>
          <a:p>
            <a:pPr marL="1371600" lvl="2" indent="-342900" algn="l" rtl="0">
              <a:lnSpc>
                <a:spcPct val="90000"/>
              </a:lnSpc>
              <a:spcBef>
                <a:spcPts val="0"/>
              </a:spcBef>
              <a:spcAft>
                <a:spcPts val="0"/>
              </a:spcAft>
              <a:buSzPts val="1800"/>
              <a:buChar char="■"/>
            </a:pPr>
            <a:r>
              <a:rPr lang="en" sz="1800"/>
              <a:t>If Asset is no longer in use, please let us know!</a:t>
            </a:r>
            <a:endParaRPr sz="1800"/>
          </a:p>
          <a:p>
            <a:pPr marL="914400" lvl="0" indent="0" algn="l" rtl="0">
              <a:lnSpc>
                <a:spcPct val="90000"/>
              </a:lnSpc>
              <a:spcBef>
                <a:spcPts val="800"/>
              </a:spcBef>
              <a:spcAft>
                <a:spcPts val="0"/>
              </a:spcAft>
              <a:buSzPts val="1400"/>
              <a:buNone/>
            </a:pPr>
            <a:endParaRPr sz="1800"/>
          </a:p>
          <a:p>
            <a:pPr marL="0" lvl="0" indent="0" algn="l" rtl="0">
              <a:lnSpc>
                <a:spcPct val="90000"/>
              </a:lnSpc>
              <a:spcBef>
                <a:spcPts val="800"/>
              </a:spcBef>
              <a:spcAft>
                <a:spcPts val="0"/>
              </a:spcAft>
              <a:buSzPts val="1400"/>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0"/>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endParaRPr sz="3000"/>
          </a:p>
          <a:p>
            <a:pPr marL="0" lvl="0" indent="0" algn="l" rtl="0">
              <a:lnSpc>
                <a:spcPct val="90000"/>
              </a:lnSpc>
              <a:spcBef>
                <a:spcPts val="0"/>
              </a:spcBef>
              <a:spcAft>
                <a:spcPts val="0"/>
              </a:spcAft>
              <a:buSzPts val="1400"/>
              <a:buNone/>
            </a:pPr>
            <a:r>
              <a:rPr lang="en" sz="3000"/>
              <a:t>Post Award Staff Assignments</a:t>
            </a:r>
            <a:endParaRPr sz="3000"/>
          </a:p>
        </p:txBody>
      </p:sp>
      <p:sp>
        <p:nvSpPr>
          <p:cNvPr id="592" name="Google Shape;592;p70"/>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p>
            <a:pPr marL="457200" lvl="0" indent="0" algn="l" rtl="0">
              <a:lnSpc>
                <a:spcPct val="90000"/>
              </a:lnSpc>
              <a:spcBef>
                <a:spcPts val="800"/>
              </a:spcBef>
              <a:spcAft>
                <a:spcPts val="0"/>
              </a:spcAft>
              <a:buNone/>
            </a:pPr>
            <a:r>
              <a:rPr lang="en" sz="2200"/>
              <a:t>Staffing Assignments found on OSP Website under Staff Members tab:</a:t>
            </a:r>
            <a:endParaRPr sz="2200"/>
          </a:p>
          <a:p>
            <a:pPr marL="457200" lvl="0" indent="0" algn="l" rtl="0">
              <a:lnSpc>
                <a:spcPct val="90000"/>
              </a:lnSpc>
              <a:spcBef>
                <a:spcPts val="800"/>
              </a:spcBef>
              <a:spcAft>
                <a:spcPts val="0"/>
              </a:spcAft>
              <a:buNone/>
            </a:pPr>
            <a:endParaRPr sz="2200"/>
          </a:p>
          <a:p>
            <a:pPr marL="457200" lvl="0" indent="0" algn="l" rtl="0">
              <a:lnSpc>
                <a:spcPct val="90000"/>
              </a:lnSpc>
              <a:spcBef>
                <a:spcPts val="800"/>
              </a:spcBef>
              <a:spcAft>
                <a:spcPts val="0"/>
              </a:spcAft>
              <a:buNone/>
            </a:pPr>
            <a:r>
              <a:rPr lang="en" sz="2200" u="sng">
                <a:solidFill>
                  <a:schemeClr val="hlink"/>
                </a:solidFill>
                <a:hlinkClick r:id="rId3"/>
              </a:rPr>
              <a:t>https://docs.google.com/spreadsheets/d/1or3VnFbLiXj5zQeTO5wPxfzw84_33jOD5xEUNhog0hI/edit</a:t>
            </a:r>
            <a:endParaRPr sz="2200"/>
          </a:p>
          <a:p>
            <a:pPr marL="457200" lvl="0" indent="0" algn="l" rtl="0">
              <a:lnSpc>
                <a:spcPct val="90000"/>
              </a:lnSpc>
              <a:spcBef>
                <a:spcPts val="800"/>
              </a:spcBef>
              <a:spcAft>
                <a:spcPts val="0"/>
              </a:spcAft>
              <a:buNone/>
            </a:pPr>
            <a:endParaRPr sz="2200"/>
          </a:p>
          <a:p>
            <a:pPr marL="457200" lvl="0" indent="0" algn="l" rtl="0">
              <a:lnSpc>
                <a:spcPct val="90000"/>
              </a:lnSpc>
              <a:spcBef>
                <a:spcPts val="800"/>
              </a:spcBef>
              <a:spcAft>
                <a:spcPts val="0"/>
              </a:spcAft>
              <a:buNone/>
            </a:pPr>
            <a:endParaRPr sz="2200"/>
          </a:p>
          <a:p>
            <a:pPr marL="914400" lvl="0" indent="0" algn="l" rtl="0">
              <a:lnSpc>
                <a:spcPct val="90000"/>
              </a:lnSpc>
              <a:spcBef>
                <a:spcPts val="800"/>
              </a:spcBef>
              <a:spcAft>
                <a:spcPts val="0"/>
              </a:spcAft>
              <a:buSzPts val="1400"/>
              <a:buNone/>
            </a:pPr>
            <a:endParaRPr sz="2200"/>
          </a:p>
          <a:p>
            <a:pPr marL="0" lvl="0" indent="0" algn="l" rtl="0">
              <a:lnSpc>
                <a:spcPct val="90000"/>
              </a:lnSpc>
              <a:spcBef>
                <a:spcPts val="400"/>
              </a:spcBef>
              <a:spcAft>
                <a:spcPts val="0"/>
              </a:spcAft>
              <a:buNone/>
            </a:pPr>
            <a:endParaRPr sz="22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71"/>
          <p:cNvSpPr txBox="1">
            <a:spLocks noGrp="1"/>
          </p:cNvSpPr>
          <p:nvPr>
            <p:ph type="title"/>
          </p:nvPr>
        </p:nvSpPr>
        <p:spPr>
          <a:xfrm>
            <a:off x="2980171" y="1701675"/>
            <a:ext cx="49521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Arial"/>
              <a:buNone/>
            </a:pPr>
            <a:r>
              <a:rPr lang="en" sz="3000"/>
              <a:t>Any Questions?</a:t>
            </a:r>
            <a:endParaRPr/>
          </a:p>
        </p:txBody>
      </p:sp>
    </p:spTree>
  </p:cSld>
  <p:clrMapOvr>
    <a:masterClrMapping/>
  </p:clrMapOvr>
  <p:transition spd="med">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6"/>
          <p:cNvSpPr txBox="1">
            <a:spLocks noGrp="1"/>
          </p:cNvSpPr>
          <p:nvPr>
            <p:ph type="title"/>
          </p:nvPr>
        </p:nvSpPr>
        <p:spPr>
          <a:xfrm>
            <a:off x="559140" y="12964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Finalize FY 26 Operating Budgets (Non-Rollover)</a:t>
            </a:r>
            <a:endParaRPr sz="3000"/>
          </a:p>
        </p:txBody>
      </p:sp>
      <p:sp>
        <p:nvSpPr>
          <p:cNvPr id="234" name="Google Shape;234;p6"/>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p>
            <a:pPr marL="457200" lvl="0" indent="-342900" algn="l" rtl="0">
              <a:lnSpc>
                <a:spcPct val="150000"/>
              </a:lnSpc>
              <a:spcBef>
                <a:spcPts val="800"/>
              </a:spcBef>
              <a:spcAft>
                <a:spcPts val="0"/>
              </a:spcAft>
              <a:buSzPts val="1800"/>
              <a:buChar char="●"/>
            </a:pPr>
            <a:r>
              <a:rPr lang="en" sz="1800"/>
              <a:t>Clean up accounts	</a:t>
            </a:r>
            <a:endParaRPr sz="1800"/>
          </a:p>
          <a:p>
            <a:pPr marL="914400" lvl="1" indent="-342900" algn="l" rtl="0">
              <a:lnSpc>
                <a:spcPct val="150000"/>
              </a:lnSpc>
              <a:spcBef>
                <a:spcPts val="0"/>
              </a:spcBef>
              <a:spcAft>
                <a:spcPts val="0"/>
              </a:spcAft>
              <a:buSzPts val="1800"/>
              <a:buChar char="○"/>
            </a:pPr>
            <a:r>
              <a:rPr lang="en" sz="1800"/>
              <a:t>Start the new fiscal year fresh </a:t>
            </a:r>
            <a:endParaRPr sz="1800"/>
          </a:p>
          <a:p>
            <a:pPr marL="457200" lvl="0" indent="-342900" algn="l" rtl="0">
              <a:lnSpc>
                <a:spcPct val="150000"/>
              </a:lnSpc>
              <a:spcBef>
                <a:spcPts val="0"/>
              </a:spcBef>
              <a:spcAft>
                <a:spcPts val="0"/>
              </a:spcAft>
              <a:buSzPts val="1800"/>
              <a:buChar char="●"/>
            </a:pPr>
            <a:r>
              <a:rPr lang="en" sz="1800"/>
              <a:t>For closing purchase orders - refer to slide 15</a:t>
            </a:r>
            <a:endParaRPr sz="1800"/>
          </a:p>
          <a:p>
            <a:pPr marL="457200" lvl="0" indent="-342900" algn="l" rtl="0">
              <a:lnSpc>
                <a:spcPct val="150000"/>
              </a:lnSpc>
              <a:spcBef>
                <a:spcPts val="0"/>
              </a:spcBef>
              <a:spcAft>
                <a:spcPts val="0"/>
              </a:spcAft>
              <a:buSzPts val="1800"/>
              <a:buChar char="●"/>
            </a:pPr>
            <a:r>
              <a:rPr lang="en" sz="1800"/>
              <a:t>For closing travel – refer to slide 26</a:t>
            </a:r>
            <a:endParaRPr sz="1800"/>
          </a:p>
          <a:p>
            <a:pPr marL="457200" lvl="0" indent="-342900" algn="l" rtl="0">
              <a:lnSpc>
                <a:spcPct val="150000"/>
              </a:lnSpc>
              <a:spcBef>
                <a:spcPts val="0"/>
              </a:spcBef>
              <a:spcAft>
                <a:spcPts val="0"/>
              </a:spcAft>
              <a:buSzPts val="1800"/>
              <a:buChar char="●"/>
            </a:pPr>
            <a:r>
              <a:rPr lang="en" sz="1800"/>
              <a:t>Open Purchase Orders roll, but </a:t>
            </a:r>
            <a:r>
              <a:rPr lang="en" sz="1800" b="1">
                <a:solidFill>
                  <a:srgbClr val="FF0000"/>
                </a:solidFill>
              </a:rPr>
              <a:t>NOT</a:t>
            </a:r>
            <a:r>
              <a:rPr lang="en" sz="1800"/>
              <a:t> the funds in operating accounts!</a:t>
            </a:r>
            <a:endParaRPr sz="1800"/>
          </a:p>
          <a:p>
            <a:pPr marL="914400" lvl="1" indent="-342900" algn="l" rtl="0">
              <a:lnSpc>
                <a:spcPct val="150000"/>
              </a:lnSpc>
              <a:spcBef>
                <a:spcPts val="0"/>
              </a:spcBef>
              <a:spcAft>
                <a:spcPts val="0"/>
              </a:spcAft>
              <a:buSzPts val="1800"/>
              <a:buChar char="○"/>
            </a:pPr>
            <a:r>
              <a:rPr lang="en" sz="1800"/>
              <a:t>Purchase order balances will be deducted from FY27 Operating budgets if they are not closed.</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7"/>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Finalize FY 26 Operating Budgets (Non-Rollover)</a:t>
            </a:r>
            <a:endParaRPr sz="3000"/>
          </a:p>
        </p:txBody>
      </p:sp>
      <p:sp>
        <p:nvSpPr>
          <p:cNvPr id="240" name="Google Shape;240;p7"/>
          <p:cNvSpPr txBox="1">
            <a:spLocks noGrp="1"/>
          </p:cNvSpPr>
          <p:nvPr>
            <p:ph type="body" idx="1"/>
          </p:nvPr>
        </p:nvSpPr>
        <p:spPr>
          <a:xfrm>
            <a:off x="299250" y="1179425"/>
            <a:ext cx="8545500" cy="504900"/>
          </a:xfrm>
          <a:prstGeom prst="rect">
            <a:avLst/>
          </a:prstGeom>
          <a:noFill/>
          <a:ln>
            <a:noFill/>
          </a:ln>
        </p:spPr>
        <p:txBody>
          <a:bodyPr spcFirstLastPara="1" wrap="square" lIns="34275" tIns="34275" rIns="68575" bIns="34275" anchor="t" anchorCtr="0">
            <a:noAutofit/>
          </a:bodyPr>
          <a:lstStyle/>
          <a:p>
            <a:pPr marL="457200" lvl="0" indent="-342900" algn="l" rtl="0">
              <a:lnSpc>
                <a:spcPct val="90000"/>
              </a:lnSpc>
              <a:spcBef>
                <a:spcPts val="800"/>
              </a:spcBef>
              <a:spcAft>
                <a:spcPts val="0"/>
              </a:spcAft>
              <a:buSzPts val="1800"/>
              <a:buChar char="●"/>
            </a:pPr>
            <a:r>
              <a:rPr lang="en" sz="1800"/>
              <a:t>Ensure adequate budget availability for central charges (non encumbered expenses) </a:t>
            </a:r>
            <a:endParaRPr sz="1800"/>
          </a:p>
          <a:p>
            <a:pPr marL="0" lvl="0" indent="0" algn="l" rtl="0">
              <a:lnSpc>
                <a:spcPct val="90000"/>
              </a:lnSpc>
              <a:spcBef>
                <a:spcPts val="800"/>
              </a:spcBef>
              <a:spcAft>
                <a:spcPts val="0"/>
              </a:spcAft>
              <a:buSzPts val="1400"/>
              <a:buNone/>
            </a:pPr>
            <a:endParaRPr/>
          </a:p>
          <a:p>
            <a:pPr marL="0" lvl="0" indent="0" algn="l" rtl="0">
              <a:lnSpc>
                <a:spcPct val="90000"/>
              </a:lnSpc>
              <a:spcBef>
                <a:spcPts val="800"/>
              </a:spcBef>
              <a:spcAft>
                <a:spcPts val="0"/>
              </a:spcAft>
              <a:buSzPts val="1400"/>
              <a:buNone/>
            </a:pPr>
            <a:endParaRPr/>
          </a:p>
          <a:p>
            <a:pPr marL="0" lvl="0" indent="0" algn="l" rtl="0">
              <a:lnSpc>
                <a:spcPct val="90000"/>
              </a:lnSpc>
              <a:spcBef>
                <a:spcPts val="800"/>
              </a:spcBef>
              <a:spcAft>
                <a:spcPts val="0"/>
              </a:spcAft>
              <a:buSzPts val="1400"/>
              <a:buNone/>
            </a:pPr>
            <a:r>
              <a:rPr lang="en"/>
              <a:t>			</a:t>
            </a:r>
            <a:endParaRPr/>
          </a:p>
        </p:txBody>
      </p:sp>
      <p:sp>
        <p:nvSpPr>
          <p:cNvPr id="241" name="Google Shape;241;p7"/>
          <p:cNvSpPr txBox="1"/>
          <p:nvPr/>
        </p:nvSpPr>
        <p:spPr>
          <a:xfrm>
            <a:off x="684850" y="2171925"/>
            <a:ext cx="3277500" cy="17361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80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Purchasing Card (B</a:t>
            </a:r>
            <a:r>
              <a:rPr lang="en" sz="1800">
                <a:solidFill>
                  <a:schemeClr val="dk1"/>
                </a:solidFill>
              </a:rPr>
              <a:t>O</a:t>
            </a:r>
            <a:r>
              <a:rPr lang="en" sz="1800" b="0" i="0" u="none" strike="noStrike" cap="none">
                <a:solidFill>
                  <a:schemeClr val="dk1"/>
                </a:solidFill>
                <a:latin typeface="Arial"/>
                <a:ea typeface="Arial"/>
                <a:cs typeface="Arial"/>
                <a:sym typeface="Arial"/>
              </a:rPr>
              <a:t>A) </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Telephone</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Duplicating</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Copier </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Catering </a:t>
            </a:r>
            <a:r>
              <a:rPr lang="en"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42" name="Google Shape;242;p7"/>
          <p:cNvSpPr txBox="1"/>
          <p:nvPr/>
        </p:nvSpPr>
        <p:spPr>
          <a:xfrm>
            <a:off x="4535500" y="2131475"/>
            <a:ext cx="3410400" cy="14175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Stationery </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Bookstore</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Gasoline</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Housekeeping Supplies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8"/>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FY 27 Operating vs Carry Forward Budgets </a:t>
            </a:r>
            <a:endParaRPr sz="3000"/>
          </a:p>
        </p:txBody>
      </p:sp>
      <p:sp>
        <p:nvSpPr>
          <p:cNvPr id="248" name="Google Shape;248;p8"/>
          <p:cNvSpPr txBox="1">
            <a:spLocks noGrp="1"/>
          </p:cNvSpPr>
          <p:nvPr>
            <p:ph type="body" idx="1"/>
          </p:nvPr>
        </p:nvSpPr>
        <p:spPr>
          <a:xfrm>
            <a:off x="510250" y="1088575"/>
            <a:ext cx="8545500" cy="3803400"/>
          </a:xfrm>
          <a:prstGeom prst="rect">
            <a:avLst/>
          </a:prstGeom>
          <a:noFill/>
          <a:ln>
            <a:noFill/>
          </a:ln>
        </p:spPr>
        <p:txBody>
          <a:bodyPr spcFirstLastPara="1" wrap="square" lIns="34275" tIns="34275" rIns="68575" bIns="34275" anchor="t" anchorCtr="0">
            <a:noAutofit/>
          </a:bodyPr>
          <a:lstStyle/>
          <a:p>
            <a:pPr marL="457200" lvl="0" indent="-342900" algn="l" rtl="0">
              <a:lnSpc>
                <a:spcPct val="115000"/>
              </a:lnSpc>
              <a:spcBef>
                <a:spcPts val="800"/>
              </a:spcBef>
              <a:spcAft>
                <a:spcPts val="0"/>
              </a:spcAft>
              <a:buSzPts val="1800"/>
              <a:buChar char="●"/>
            </a:pPr>
            <a:r>
              <a:rPr lang="en" sz="1800"/>
              <a:t>Operating Budgets = Non Rollover </a:t>
            </a:r>
            <a:endParaRPr sz="1800"/>
          </a:p>
          <a:p>
            <a:pPr marL="914400" lvl="1" indent="-342900" algn="l" rtl="0">
              <a:lnSpc>
                <a:spcPct val="115000"/>
              </a:lnSpc>
              <a:spcBef>
                <a:spcPts val="0"/>
              </a:spcBef>
              <a:spcAft>
                <a:spcPts val="0"/>
              </a:spcAft>
              <a:buSzPts val="1800"/>
              <a:buChar char="○"/>
            </a:pPr>
            <a:r>
              <a:rPr lang="en" sz="1800"/>
              <a:t>Funds include: 10110, 10200, 10112, 10400, 10600, 10610, 10650, 30010, 30015, 30040, 30050, 30200 </a:t>
            </a:r>
            <a:endParaRPr sz="1800"/>
          </a:p>
          <a:p>
            <a:pPr marL="1371600" lvl="2" indent="-342900" algn="l" rtl="0">
              <a:lnSpc>
                <a:spcPct val="115000"/>
              </a:lnSpc>
              <a:spcBef>
                <a:spcPts val="0"/>
              </a:spcBef>
              <a:spcAft>
                <a:spcPts val="0"/>
              </a:spcAft>
              <a:buSzPts val="1800"/>
              <a:buChar char="■"/>
            </a:pPr>
            <a:r>
              <a:rPr lang="en" sz="1800"/>
              <a:t>Budgets available starting July 1st </a:t>
            </a:r>
            <a:endParaRPr sz="1800"/>
          </a:p>
          <a:p>
            <a:pPr marL="457200" lvl="0" indent="-342900" algn="l" rtl="0">
              <a:lnSpc>
                <a:spcPct val="115000"/>
              </a:lnSpc>
              <a:spcBef>
                <a:spcPts val="800"/>
              </a:spcBef>
              <a:spcAft>
                <a:spcPts val="0"/>
              </a:spcAft>
              <a:buSzPts val="1800"/>
              <a:buChar char="●"/>
            </a:pPr>
            <a:r>
              <a:rPr lang="en" sz="1800"/>
              <a:t>Carry Forward Budgets = Rollover </a:t>
            </a:r>
            <a:endParaRPr sz="1800"/>
          </a:p>
          <a:p>
            <a:pPr marL="914400" lvl="1" indent="-342900" algn="l" rtl="0">
              <a:lnSpc>
                <a:spcPct val="115000"/>
              </a:lnSpc>
              <a:spcBef>
                <a:spcPts val="0"/>
              </a:spcBef>
              <a:spcAft>
                <a:spcPts val="0"/>
              </a:spcAft>
              <a:buSzPts val="1800"/>
              <a:buChar char="○"/>
            </a:pPr>
            <a:r>
              <a:rPr lang="en" sz="1800"/>
              <a:t>Start Up Funds: 11099 </a:t>
            </a:r>
            <a:endParaRPr sz="1800"/>
          </a:p>
          <a:p>
            <a:pPr marL="914400" lvl="1" indent="-342900" algn="l" rtl="0">
              <a:lnSpc>
                <a:spcPct val="115000"/>
              </a:lnSpc>
              <a:spcBef>
                <a:spcPts val="0"/>
              </a:spcBef>
              <a:spcAft>
                <a:spcPts val="0"/>
              </a:spcAft>
              <a:buSzPts val="1800"/>
              <a:buChar char="○"/>
            </a:pPr>
            <a:r>
              <a:rPr lang="en" sz="1800"/>
              <a:t>CHRI: 16800, 16801</a:t>
            </a:r>
            <a:endParaRPr sz="1800"/>
          </a:p>
          <a:p>
            <a:pPr marL="914400" lvl="1" indent="-342900" algn="l" rtl="0">
              <a:lnSpc>
                <a:spcPct val="115000"/>
              </a:lnSpc>
              <a:spcBef>
                <a:spcPts val="0"/>
              </a:spcBef>
              <a:spcAft>
                <a:spcPts val="0"/>
              </a:spcAft>
              <a:buSzPts val="1800"/>
              <a:buChar char="○"/>
            </a:pPr>
            <a:r>
              <a:rPr lang="en" sz="1800"/>
              <a:t>SOM Special Programs: 18000-18999</a:t>
            </a:r>
            <a:endParaRPr sz="1800"/>
          </a:p>
          <a:p>
            <a:pPr marL="914400" lvl="1" indent="-342900" algn="l" rtl="0">
              <a:lnSpc>
                <a:spcPct val="115000"/>
              </a:lnSpc>
              <a:spcBef>
                <a:spcPts val="0"/>
              </a:spcBef>
              <a:spcAft>
                <a:spcPts val="0"/>
              </a:spcAft>
              <a:buSzPts val="1800"/>
              <a:buChar char="○"/>
            </a:pPr>
            <a:r>
              <a:rPr lang="en" sz="1800"/>
              <a:t>Student Clubs: 30044 </a:t>
            </a:r>
            <a:endParaRPr sz="1800"/>
          </a:p>
          <a:p>
            <a:pPr marL="1371600" lvl="2" indent="-342900" algn="l" rtl="0">
              <a:lnSpc>
                <a:spcPct val="115000"/>
              </a:lnSpc>
              <a:spcBef>
                <a:spcPts val="0"/>
              </a:spcBef>
              <a:spcAft>
                <a:spcPts val="0"/>
              </a:spcAft>
              <a:buSzPts val="1800"/>
              <a:buChar char="■"/>
            </a:pPr>
            <a:r>
              <a:rPr lang="en" sz="1800"/>
              <a:t>Budgets will be available after FY 26 closes and the reconciliation process is complete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9"/>
          <p:cNvSpPr txBox="1">
            <a:spLocks noGrp="1"/>
          </p:cNvSpPr>
          <p:nvPr>
            <p:ph type="title"/>
          </p:nvPr>
        </p:nvSpPr>
        <p:spPr>
          <a:xfrm>
            <a:off x="510240" y="2238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400"/>
              <a:buNone/>
            </a:pPr>
            <a:r>
              <a:rPr lang="en" sz="3000"/>
              <a:t>FY 27 Operating Budgets vs Carry Forward Budgets </a:t>
            </a:r>
            <a:endParaRPr sz="3000"/>
          </a:p>
        </p:txBody>
      </p:sp>
      <p:sp>
        <p:nvSpPr>
          <p:cNvPr id="254" name="Google Shape;254;p9"/>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p>
            <a:pPr marL="457200" lvl="0" indent="-342900" algn="l" rtl="0">
              <a:lnSpc>
                <a:spcPct val="115000"/>
              </a:lnSpc>
              <a:spcBef>
                <a:spcPts val="800"/>
              </a:spcBef>
              <a:spcAft>
                <a:spcPts val="0"/>
              </a:spcAft>
              <a:buSzPts val="1800"/>
              <a:buChar char="●"/>
            </a:pPr>
            <a:r>
              <a:rPr lang="en" sz="1800"/>
              <a:t>Carry Forward Budgets = Rollover </a:t>
            </a:r>
            <a:endParaRPr sz="1800"/>
          </a:p>
          <a:p>
            <a:pPr marL="914400" lvl="1" indent="-342900" algn="l" rtl="0">
              <a:lnSpc>
                <a:spcPct val="115000"/>
              </a:lnSpc>
              <a:spcBef>
                <a:spcPts val="0"/>
              </a:spcBef>
              <a:spcAft>
                <a:spcPts val="0"/>
              </a:spcAft>
              <a:buSzPts val="1800"/>
              <a:buChar char="○"/>
            </a:pPr>
            <a:r>
              <a:rPr lang="en" sz="1800"/>
              <a:t>Special Program Budgets </a:t>
            </a:r>
            <a:endParaRPr sz="1800"/>
          </a:p>
          <a:p>
            <a:pPr marL="1371600" lvl="2" indent="-342900" algn="l" rtl="0">
              <a:lnSpc>
                <a:spcPct val="115000"/>
              </a:lnSpc>
              <a:spcBef>
                <a:spcPts val="0"/>
              </a:spcBef>
              <a:spcAft>
                <a:spcPts val="0"/>
              </a:spcAft>
              <a:buSzPts val="1800"/>
              <a:buChar char="■"/>
            </a:pPr>
            <a:r>
              <a:rPr lang="en" sz="1800"/>
              <a:t>Will follow annual process </a:t>
            </a:r>
            <a:endParaRPr sz="1800"/>
          </a:p>
          <a:p>
            <a:pPr marL="914400" lvl="1" indent="-342900" algn="l" rtl="0">
              <a:lnSpc>
                <a:spcPct val="115000"/>
              </a:lnSpc>
              <a:spcBef>
                <a:spcPts val="0"/>
              </a:spcBef>
              <a:spcAft>
                <a:spcPts val="0"/>
              </a:spcAft>
              <a:buSzPts val="1800"/>
              <a:buChar char="○"/>
            </a:pPr>
            <a:r>
              <a:rPr lang="en" sz="1800"/>
              <a:t>Budget Form Submission exceptions </a:t>
            </a:r>
            <a:endParaRPr sz="1800"/>
          </a:p>
          <a:p>
            <a:pPr marL="1371600" lvl="2" indent="-342900" algn="l" rtl="0">
              <a:lnSpc>
                <a:spcPct val="115000"/>
              </a:lnSpc>
              <a:spcBef>
                <a:spcPts val="0"/>
              </a:spcBef>
              <a:spcAft>
                <a:spcPts val="0"/>
              </a:spcAft>
              <a:buSzPts val="1800"/>
              <a:buChar char="■"/>
            </a:pPr>
            <a:r>
              <a:rPr lang="en" sz="1800"/>
              <a:t>Start Up Funds: 11099 </a:t>
            </a:r>
            <a:endParaRPr sz="1800"/>
          </a:p>
          <a:p>
            <a:pPr marL="1371600" lvl="2" indent="-342900" algn="l" rtl="0">
              <a:lnSpc>
                <a:spcPct val="115000"/>
              </a:lnSpc>
              <a:spcBef>
                <a:spcPts val="0"/>
              </a:spcBef>
              <a:spcAft>
                <a:spcPts val="0"/>
              </a:spcAft>
              <a:buSzPts val="1800"/>
              <a:buChar char="■"/>
            </a:pPr>
            <a:r>
              <a:rPr lang="en" sz="1800"/>
              <a:t>CHRI: 16800, 16801</a:t>
            </a:r>
            <a:endParaRPr sz="1800"/>
          </a:p>
          <a:p>
            <a:pPr marL="1371600" lvl="2" indent="-342900" algn="l" rtl="0">
              <a:lnSpc>
                <a:spcPct val="115000"/>
              </a:lnSpc>
              <a:spcBef>
                <a:spcPts val="0"/>
              </a:spcBef>
              <a:spcAft>
                <a:spcPts val="0"/>
              </a:spcAft>
              <a:buSzPts val="1800"/>
              <a:buChar char="■"/>
            </a:pPr>
            <a:r>
              <a:rPr lang="en" sz="1800"/>
              <a:t>Student Clubs: 30044 </a:t>
            </a:r>
            <a:endParaRPr sz="1800"/>
          </a:p>
          <a:p>
            <a:pPr marL="1828800" lvl="3" indent="-342900" algn="l" rtl="0">
              <a:lnSpc>
                <a:spcPct val="115000"/>
              </a:lnSpc>
              <a:spcBef>
                <a:spcPts val="0"/>
              </a:spcBef>
              <a:spcAft>
                <a:spcPts val="0"/>
              </a:spcAft>
              <a:buSzPts val="1800"/>
              <a:buChar char="●"/>
            </a:pPr>
            <a:r>
              <a:rPr lang="en" sz="1800"/>
              <a:t>Budgets will be available after FY 26 closes and the reconciliation process is complete</a:t>
            </a:r>
            <a:endParaRPr sz="1800"/>
          </a:p>
        </p:txBody>
      </p:sp>
    </p:spTree>
  </p:cSld>
  <p:clrMapOvr>
    <a:masterClrMapping/>
  </p:clrMapOvr>
</p:sld>
</file>

<file path=ppt/theme/theme1.xml><?xml version="1.0" encoding="utf-8"?>
<a:theme xmlns:a="http://schemas.openxmlformats.org/drawingml/2006/main" name="Rowan Theme">
  <a:themeElements>
    <a:clrScheme name="Rowan Color Theme 3">
      <a:dk1>
        <a:srgbClr val="59280F"/>
      </a:dk1>
      <a:lt1>
        <a:srgbClr val="FCFCF4"/>
      </a:lt1>
      <a:dk2>
        <a:srgbClr val="59280F"/>
      </a:dk2>
      <a:lt2>
        <a:srgbClr val="F2E6C4"/>
      </a:lt2>
      <a:accent1>
        <a:srgbClr val="FFBF21"/>
      </a:accent1>
      <a:accent2>
        <a:srgbClr val="D4971F"/>
      </a:accent2>
      <a:accent3>
        <a:srgbClr val="DE7C0F"/>
      </a:accent3>
      <a:accent4>
        <a:srgbClr val="D2CCB3"/>
      </a:accent4>
      <a:accent5>
        <a:srgbClr val="88431E"/>
      </a:accent5>
      <a:accent6>
        <a:srgbClr val="AD7C59"/>
      </a:accent6>
      <a:hlink>
        <a:srgbClr val="0044C9"/>
      </a:hlink>
      <a:folHlink>
        <a:srgbClr val="0000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wan_presentation_template_one">
  <a:themeElements>
    <a:clrScheme name="rowan_presentation_template_o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owan_presentation_template_one">
  <a:themeElements>
    <a:clrScheme name="rowan_presentation_template_o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4840</Words>
  <Application>Microsoft Office PowerPoint</Application>
  <PresentationFormat>On-screen Show (16:9)</PresentationFormat>
  <Paragraphs>516</Paragraphs>
  <Slides>58</Slides>
  <Notes>58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58</vt:i4>
      </vt:variant>
    </vt:vector>
  </HeadingPairs>
  <TitlesOfParts>
    <vt:vector size="66" baseType="lpstr">
      <vt:lpstr>Arial</vt:lpstr>
      <vt:lpstr>Calibri</vt:lpstr>
      <vt:lpstr>Georgia</vt:lpstr>
      <vt:lpstr>Times New Roman</vt:lpstr>
      <vt:lpstr>Trebuchet MS</vt:lpstr>
      <vt:lpstr>Rowan Theme</vt:lpstr>
      <vt:lpstr>rowan_presentation_template_one</vt:lpstr>
      <vt:lpstr>1_rowan_presentation_template_one</vt:lpstr>
      <vt:lpstr>Fiscal Year-End Prep</vt:lpstr>
      <vt:lpstr>Agenda</vt:lpstr>
      <vt:lpstr>PowerPoint Presentation</vt:lpstr>
      <vt:lpstr>Budget</vt:lpstr>
      <vt:lpstr>Submitting an electronic Special Assignment Payment for FY26</vt:lpstr>
      <vt:lpstr>Finalize FY 26 Operating Budgets (Non-Rollover)</vt:lpstr>
      <vt:lpstr>Finalize FY 26 Operating Budgets (Non-Rollover)</vt:lpstr>
      <vt:lpstr>FY 27 Operating vs Carry Forward Budgets </vt:lpstr>
      <vt:lpstr>FY 27 Operating Budgets vs Carry Forward Budgets </vt:lpstr>
      <vt:lpstr>Contact Information </vt:lpstr>
      <vt:lpstr>Procurement </vt:lpstr>
      <vt:lpstr>New Vendor, Vendor Reactivation Requests, Contracts</vt:lpstr>
      <vt:lpstr>Requisitions </vt:lpstr>
      <vt:lpstr>Receiving </vt:lpstr>
      <vt:lpstr>Existing Purchase Orders: Closeouts</vt:lpstr>
      <vt:lpstr>Existing Purchase Orders: Change Orders</vt:lpstr>
      <vt:lpstr>Purchasing Cards</vt:lpstr>
      <vt:lpstr>Contact Information </vt:lpstr>
      <vt:lpstr>Accounts Payable </vt:lpstr>
      <vt:lpstr>Invoices Processed in ProConnect </vt:lpstr>
      <vt:lpstr>Important Note Pertaining to ALL Invoices</vt:lpstr>
      <vt:lpstr>Non-PO Payment Requests  </vt:lpstr>
      <vt:lpstr>Proof of Payment Example</vt:lpstr>
      <vt:lpstr>Proof of Payment Example </vt:lpstr>
      <vt:lpstr>Memberships/Subscriptions </vt:lpstr>
      <vt:lpstr>Employee Travel - Overnight &amp; Day  </vt:lpstr>
      <vt:lpstr>Concur Travel Encumbrances - For Employees</vt:lpstr>
      <vt:lpstr>Student Travel - Overnight &amp; Day    </vt:lpstr>
      <vt:lpstr>Payment Verification </vt:lpstr>
      <vt:lpstr>Contact Information </vt:lpstr>
      <vt:lpstr>Accounting Services </vt:lpstr>
      <vt:lpstr>Accounting Services (AS)…</vt:lpstr>
      <vt:lpstr>FinSecurity </vt:lpstr>
      <vt:lpstr>Banner Finance FYE Process Update (Roll)</vt:lpstr>
      <vt:lpstr>Fixed Assets/Equipment</vt:lpstr>
      <vt:lpstr>Fixed Assets/Equipment</vt:lpstr>
      <vt:lpstr>Equipment Disposals</vt:lpstr>
      <vt:lpstr>Journal Entry Examples</vt:lpstr>
      <vt:lpstr>DCAs (Departmental Charge Authorizations)</vt:lpstr>
      <vt:lpstr>DCAs (continued)</vt:lpstr>
      <vt:lpstr>DCAs (continued)</vt:lpstr>
      <vt:lpstr>Foundation at Year End – 3 Steps</vt:lpstr>
      <vt:lpstr>Foundation Reminders</vt:lpstr>
      <vt:lpstr>Accruals &amp; Prepaid Entries</vt:lpstr>
      <vt:lpstr>Annual Audited Financial Statements….</vt:lpstr>
      <vt:lpstr>Financial Statements</vt:lpstr>
      <vt:lpstr>Examples of Financial Reporting</vt:lpstr>
      <vt:lpstr>PowerPoint Presentation</vt:lpstr>
      <vt:lpstr>PowerPoint Presentation</vt:lpstr>
      <vt:lpstr>Contacts &amp; Resource Information</vt:lpstr>
      <vt:lpstr>Grants </vt:lpstr>
      <vt:lpstr> Grant Related Reminders</vt:lpstr>
      <vt:lpstr>New Grants Management Cognos Reports</vt:lpstr>
      <vt:lpstr>Grant Related Reminders </vt:lpstr>
      <vt:lpstr> Grant Related Reminders</vt:lpstr>
      <vt:lpstr> Grant Related Reminders, continued</vt:lpstr>
      <vt:lpstr> Post Award Staff Assignments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Peoples, Joselyn Marie</dc:creator>
  <cp:lastModifiedBy>Peoples, Joselyn Marie</cp:lastModifiedBy>
  <cp:revision>2</cp:revision>
  <dcterms:modified xsi:type="dcterms:W3CDTF">2026-05-04T18:55:31Z</dcterms:modified>
</cp:coreProperties>
</file>