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1"/>
  </p:sldMasterIdLst>
  <p:notesMasterIdLst>
    <p:notesMasterId r:id="rId36"/>
  </p:notesMasterIdLst>
  <p:handoutMasterIdLst>
    <p:handoutMasterId r:id="rId37"/>
  </p:handoutMasterIdLst>
  <p:sldIdLst>
    <p:sldId id="256" r:id="rId2"/>
    <p:sldId id="285" r:id="rId3"/>
    <p:sldId id="258" r:id="rId4"/>
    <p:sldId id="323" r:id="rId5"/>
    <p:sldId id="291" r:id="rId6"/>
    <p:sldId id="293" r:id="rId7"/>
    <p:sldId id="289" r:id="rId8"/>
    <p:sldId id="272" r:id="rId9"/>
    <p:sldId id="273" r:id="rId10"/>
    <p:sldId id="294" r:id="rId11"/>
    <p:sldId id="274" r:id="rId12"/>
    <p:sldId id="311" r:id="rId13"/>
    <p:sldId id="275" r:id="rId14"/>
    <p:sldId id="276" r:id="rId15"/>
    <p:sldId id="316" r:id="rId16"/>
    <p:sldId id="315" r:id="rId17"/>
    <p:sldId id="299" r:id="rId18"/>
    <p:sldId id="314" r:id="rId19"/>
    <p:sldId id="277" r:id="rId20"/>
    <p:sldId id="295" r:id="rId21"/>
    <p:sldId id="298" r:id="rId22"/>
    <p:sldId id="300" r:id="rId23"/>
    <p:sldId id="278" r:id="rId24"/>
    <p:sldId id="296" r:id="rId25"/>
    <p:sldId id="280" r:id="rId26"/>
    <p:sldId id="297" r:id="rId27"/>
    <p:sldId id="318" r:id="rId28"/>
    <p:sldId id="321" r:id="rId29"/>
    <p:sldId id="320" r:id="rId30"/>
    <p:sldId id="322" r:id="rId31"/>
    <p:sldId id="313" r:id="rId32"/>
    <p:sldId id="287" r:id="rId33"/>
    <p:sldId id="301"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99"/>
    <a:srgbClr val="F6F5F0"/>
    <a:srgbClr val="FF99FF"/>
    <a:srgbClr val="FF66FF"/>
    <a:srgbClr val="92D050"/>
    <a:srgbClr val="FFBF21"/>
    <a:srgbClr val="0066FF"/>
    <a:srgbClr val="C0C0C0"/>
    <a:srgbClr val="241D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8"/>
    <p:restoredTop sz="94654"/>
  </p:normalViewPr>
  <p:slideViewPr>
    <p:cSldViewPr snapToGrid="0" snapToObjects="1">
      <p:cViewPr varScale="1">
        <p:scale>
          <a:sx n="90" d="100"/>
          <a:sy n="90" d="100"/>
        </p:scale>
        <p:origin x="108" y="384"/>
      </p:cViewPr>
      <p:guideLst/>
    </p:cSldViewPr>
  </p:slideViewPr>
  <p:notesTextViewPr>
    <p:cViewPr>
      <p:scale>
        <a:sx n="1" d="1"/>
        <a:sy n="1" d="1"/>
      </p:scale>
      <p:origin x="0" y="0"/>
    </p:cViewPr>
  </p:notesTextViewPr>
  <p:notesViewPr>
    <p:cSldViewPr snapToGrid="0" snapToObjects="1">
      <p:cViewPr varScale="1">
        <p:scale>
          <a:sx n="153" d="100"/>
          <a:sy n="153" d="100"/>
        </p:scale>
        <p:origin x="530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9E3F1C-0998-1B46-A844-8235898F63B8}" type="datetimeFigureOut">
              <a:rPr lang="en-US" smtClean="0"/>
              <a:t>6/5/2023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E89E8-2BF9-B945-AC5B-DFFDD6DC7DF5}" type="slidenum">
              <a:rPr lang="en-US" smtClean="0"/>
              <a:t>‹#›</a:t>
            </a:fld>
            <a:endParaRPr lang="en-US"/>
          </a:p>
        </p:txBody>
      </p:sp>
    </p:spTree>
    <p:extLst>
      <p:ext uri="{BB962C8B-B14F-4D97-AF65-F5344CB8AC3E}">
        <p14:creationId xmlns:p14="http://schemas.microsoft.com/office/powerpoint/2010/main" val="195400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BFE0E-5038-0240-AC1B-B3A7E5931B91}" type="datetimeFigureOut">
              <a:rPr lang="en-US" smtClean="0"/>
              <a:t>6/5/2023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DA8F2-7FE2-9D4A-ADC6-9060F7504AC5}"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8DA8F2-7FE2-9D4A-ADC6-9060F7504AC5}" type="slidenum">
              <a:rPr lang="en-US" smtClean="0"/>
              <a:t>1</a:t>
            </a:fld>
            <a:endParaRPr lang="en-US"/>
          </a:p>
        </p:txBody>
      </p:sp>
    </p:spTree>
    <p:extLst>
      <p:ext uri="{BB962C8B-B14F-4D97-AF65-F5344CB8AC3E}">
        <p14:creationId xmlns:p14="http://schemas.microsoft.com/office/powerpoint/2010/main" val="1170700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p:nvSpPr>
        <p:spPr>
          <a:xfrm>
            <a:off x="0" y="1759912"/>
            <a:ext cx="2776845" cy="1669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870200" y="1759912"/>
            <a:ext cx="9321800" cy="1669088"/>
          </a:xfrm>
          <a:solidFill>
            <a:schemeClr val="bg1"/>
          </a:solidFill>
        </p:spPr>
        <p:txBody>
          <a:bodyPr anchor="ctr" anchorCtr="0">
            <a:noAutofit/>
          </a:bodyPr>
          <a:lstStyle>
            <a:lvl1pPr algn="l">
              <a:defRPr sz="48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2870200" y="3429001"/>
            <a:ext cx="9131300" cy="862200"/>
          </a:xfrm>
        </p:spPr>
        <p:txBody>
          <a:bodyPr lIns="137160" tIns="9144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1759912"/>
            <a:ext cx="2776845" cy="1660332"/>
          </a:xfrm>
          <a:prstGeom prst="rect">
            <a:avLst/>
          </a:prstGeom>
        </p:spPr>
      </p:pic>
      <p:sp>
        <p:nvSpPr>
          <p:cNvPr id="7" name="Content Placeholder 3"/>
          <p:cNvSpPr>
            <a:spLocks noGrp="1"/>
          </p:cNvSpPr>
          <p:nvPr>
            <p:ph sz="half" idx="2" hasCustomPrompt="1"/>
          </p:nvPr>
        </p:nvSpPr>
        <p:spPr>
          <a:xfrm>
            <a:off x="2870200" y="4999953"/>
            <a:ext cx="5098960" cy="1353599"/>
          </a:xfrm>
        </p:spPr>
        <p:txBody>
          <a:bodyPr anchor="b" anchorCtr="0">
            <a:normAutofit/>
          </a:bodyPr>
          <a:lstStyle>
            <a:lvl1pPr marL="91440" indent="0">
              <a:lnSpc>
                <a:spcPct val="100000"/>
              </a:lnSpc>
              <a:spcBef>
                <a:spcPts val="0"/>
              </a:spcBef>
              <a:buFontTx/>
              <a:buNone/>
              <a:defRPr sz="1100" baseline="0">
                <a:solidFill>
                  <a:schemeClr val="bg1"/>
                </a:solidFill>
              </a:defRPr>
            </a:lvl1pPr>
            <a:lvl5pPr>
              <a:spcBef>
                <a:spcPts val="0"/>
              </a:spcBef>
              <a:defRPr/>
            </a:lvl5pPr>
          </a:lstStyle>
          <a:p>
            <a:r>
              <a:rPr lang="en-US" sz="1200" b="0" i="0" dirty="0">
                <a:solidFill>
                  <a:schemeClr val="bg1"/>
                </a:solidFill>
                <a:latin typeface="Source Sans Pro" charset="0"/>
                <a:ea typeface="Source Sans Pro" charset="0"/>
                <a:cs typeface="Source Sans Pro" charset="0"/>
              </a:rPr>
              <a:t>Click to add presenter name, title, department, date, etc.</a:t>
            </a:r>
            <a:endParaRPr 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Three Images">
    <p:spTree>
      <p:nvGrpSpPr>
        <p:cNvPr id="1" name=""/>
        <p:cNvGrpSpPr/>
        <p:nvPr/>
      </p:nvGrpSpPr>
      <p:grpSpPr>
        <a:xfrm>
          <a:off x="0" y="0"/>
          <a:ext cx="0" cy="0"/>
          <a:chOff x="0" y="0"/>
          <a:chExt cx="0" cy="0"/>
        </a:xfrm>
      </p:grpSpPr>
      <p:sp>
        <p:nvSpPr>
          <p:cNvPr id="30" name="Title 1"/>
          <p:cNvSpPr>
            <a:spLocks noGrp="1"/>
          </p:cNvSpPr>
          <p:nvPr>
            <p:ph type="title"/>
          </p:nvPr>
        </p:nvSpPr>
        <p:spPr>
          <a:xfrm>
            <a:off x="680322" y="112203"/>
            <a:ext cx="11379678" cy="1080938"/>
          </a:xfrm>
        </p:spPr>
        <p:txBody>
          <a:bodyPr/>
          <a:lstStyle/>
          <a:p>
            <a:r>
              <a:rPr lang="en-US"/>
              <a:t>Click to edit Master title style</a:t>
            </a:r>
            <a:endParaRPr lang="en-US" dirty="0"/>
          </a:p>
        </p:txBody>
      </p:sp>
      <p:sp>
        <p:nvSpPr>
          <p:cNvPr id="20" name="Picture Placeholder 2"/>
          <p:cNvSpPr>
            <a:spLocks noGrp="1" noChangeAspect="1"/>
          </p:cNvSpPr>
          <p:nvPr>
            <p:ph type="pic" idx="15"/>
          </p:nvPr>
        </p:nvSpPr>
        <p:spPr>
          <a:xfrm>
            <a:off x="680318" y="1561018"/>
            <a:ext cx="3659651" cy="3658982"/>
          </a:xfrm>
          <a:prstGeom prst="roundRect">
            <a:avLst>
              <a:gd name="adj" fmla="val 0"/>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0318" y="5219999"/>
            <a:ext cx="3657600" cy="126718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3" name="Picture Placeholder 2"/>
          <p:cNvSpPr>
            <a:spLocks noGrp="1" noChangeAspect="1"/>
          </p:cNvSpPr>
          <p:nvPr>
            <p:ph type="pic" idx="21"/>
          </p:nvPr>
        </p:nvSpPr>
        <p:spPr>
          <a:xfrm>
            <a:off x="4541361" y="1565058"/>
            <a:ext cx="3657600" cy="3654942"/>
          </a:xfrm>
          <a:prstGeom prst="roundRect">
            <a:avLst>
              <a:gd name="adj" fmla="val 0"/>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4541361" y="5219999"/>
            <a:ext cx="3657600" cy="127169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6" name="Picture Placeholder 2"/>
          <p:cNvSpPr>
            <a:spLocks noGrp="1" noChangeAspect="1"/>
          </p:cNvSpPr>
          <p:nvPr>
            <p:ph type="pic" idx="22"/>
          </p:nvPr>
        </p:nvSpPr>
        <p:spPr>
          <a:xfrm>
            <a:off x="8402400" y="1568186"/>
            <a:ext cx="3657600" cy="3651813"/>
          </a:xfrm>
          <a:prstGeom prst="roundRect">
            <a:avLst>
              <a:gd name="adj" fmla="val 0"/>
            </a:avLst>
          </a:prstGeom>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8402400" y="5219999"/>
            <a:ext cx="3657600" cy="126718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28" name="Rectangle 27"/>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2" name="Footer Placeholder 1"/>
          <p:cNvSpPr>
            <a:spLocks noGrp="1"/>
          </p:cNvSpPr>
          <p:nvPr>
            <p:ph type="ftr" sz="quarter" idx="23"/>
          </p:nvPr>
        </p:nvSpPr>
        <p:spPr>
          <a:xfrm>
            <a:off x="680320" y="6487184"/>
            <a:ext cx="10357529" cy="365125"/>
          </a:xfrm>
          <a:prstGeom prst="rect">
            <a:avLst/>
          </a:prstGeom>
        </p:spPr>
        <p:txBody>
          <a:bodyPr/>
          <a:lstStyle/>
          <a:p>
            <a:r>
              <a:rPr lang="en-US"/>
              <a:t>Rowan University / College of Xxxxxxx / Department of Xxxxxxx &amp; Xxxxxx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nten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037849" y="6487185"/>
            <a:ext cx="1154152" cy="370814"/>
          </a:xfrm>
          <a:prstGeom prst="rect">
            <a:avLst/>
          </a:prstGeom>
          <a:noFill/>
        </p:spPr>
        <p:txBody>
          <a:bodyPr rIns="274320"/>
          <a:lstStyle/>
          <a:p>
            <a:fld id="{F39C91D9-AB68-DF4C-9289-EB6BE1EC3D4E}" type="slidenum">
              <a:rPr lang="en-US" smtClean="0"/>
              <a:t>‹#›</a:t>
            </a:fld>
            <a:endParaRPr lang="en-US"/>
          </a:p>
        </p:txBody>
      </p:sp>
      <p:sp>
        <p:nvSpPr>
          <p:cNvPr id="10" name="Rectangle 9"/>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2" name="Footer Placeholder 11"/>
          <p:cNvSpPr>
            <a:spLocks noGrp="1"/>
          </p:cNvSpPr>
          <p:nvPr>
            <p:ph type="ftr" sz="quarter" idx="13"/>
          </p:nvPr>
        </p:nvSpPr>
        <p:spPr>
          <a:xfrm>
            <a:off x="680320" y="6487183"/>
            <a:ext cx="10357529" cy="370816"/>
          </a:xfrm>
          <a:prstGeom prst="rect">
            <a:avLst/>
          </a:prstGeom>
          <a:noFill/>
        </p:spPr>
        <p:txBody>
          <a:bodyPr/>
          <a:lstStyle/>
          <a:p>
            <a:r>
              <a:rPr lang="en-US"/>
              <a:t>Rowan University / College of Xxxxxxx / Department of Xxxxxxx &amp; Xxxxxx</a:t>
            </a:r>
          </a:p>
        </p:txBody>
      </p:sp>
      <p:sp>
        <p:nvSpPr>
          <p:cNvPr id="7" name="Content Placeholder 2"/>
          <p:cNvSpPr>
            <a:spLocks noGrp="1"/>
          </p:cNvSpPr>
          <p:nvPr>
            <p:ph idx="1"/>
          </p:nvPr>
        </p:nvSpPr>
        <p:spPr>
          <a:xfrm>
            <a:off x="680321" y="1591200"/>
            <a:ext cx="11394079" cy="489598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Conten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1591200"/>
            <a:ext cx="5577840" cy="489598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96560" y="1591200"/>
            <a:ext cx="5577840" cy="4895984"/>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2" name="Rectangle 11"/>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4" name="Footer Placeholder 13"/>
          <p:cNvSpPr>
            <a:spLocks noGrp="1"/>
          </p:cNvSpPr>
          <p:nvPr>
            <p:ph type="ftr" sz="quarter" idx="13"/>
          </p:nvPr>
        </p:nvSpPr>
        <p:spPr>
          <a:xfrm>
            <a:off x="680320" y="6487184"/>
            <a:ext cx="10357529" cy="365125"/>
          </a:xfrm>
          <a:prstGeom prst="rect">
            <a:avLst/>
          </a:prstGeom>
        </p:spPr>
        <p:txBody>
          <a:bodyPr/>
          <a:lstStyle/>
          <a:p>
            <a:r>
              <a:rPr lang="en-US"/>
              <a:t>Rowan University / College of Xxxxxxx / Department of Xxxxxxx &amp; Xxxxxx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0319" y="121992"/>
            <a:ext cx="11394081"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0320" y="1591201"/>
            <a:ext cx="5577840" cy="46079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2052000"/>
            <a:ext cx="5577838" cy="443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6284" y="1590141"/>
            <a:ext cx="5577840" cy="46079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76284" y="2050940"/>
            <a:ext cx="5577840" cy="4435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4" name="Rectangle 13"/>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6" name="Footer Placeholder 15"/>
          <p:cNvSpPr>
            <a:spLocks noGrp="1"/>
          </p:cNvSpPr>
          <p:nvPr>
            <p:ph type="ftr" sz="quarter" idx="13"/>
          </p:nvPr>
        </p:nvSpPr>
        <p:spPr>
          <a:xfrm>
            <a:off x="680320" y="6487184"/>
            <a:ext cx="10357529" cy="370816"/>
          </a:xfrm>
          <a:prstGeom prst="rect">
            <a:avLst/>
          </a:prstGeom>
        </p:spPr>
        <p:txBody>
          <a:bodyPr/>
          <a:lstStyle/>
          <a:p>
            <a:r>
              <a:rPr lang="en-US"/>
              <a:t>Rowan University / College of Xxxxxxx / Department of Xxxxxxx &amp; Xxxxxx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onten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037849" y="6487184"/>
            <a:ext cx="1154152" cy="370816"/>
          </a:xfrm>
          <a:prstGeom prst="rect">
            <a:avLst/>
          </a:prstGeom>
        </p:spPr>
        <p:txBody>
          <a:bodyPr rIns="274320"/>
          <a:lstStyle/>
          <a:p>
            <a:fld id="{F39C91D9-AB68-DF4C-9289-EB6BE1EC3D4E}" type="slidenum">
              <a:rPr lang="en-US" smtClean="0"/>
              <a:t>‹#›</a:t>
            </a:fld>
            <a:endParaRPr lang="en-US"/>
          </a:p>
        </p:txBody>
      </p:sp>
      <p:sp>
        <p:nvSpPr>
          <p:cNvPr id="10" name="Rectangle 9"/>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2" name="Footer Placeholder 11"/>
          <p:cNvSpPr>
            <a:spLocks noGrp="1"/>
          </p:cNvSpPr>
          <p:nvPr>
            <p:ph type="ftr" sz="quarter" idx="13"/>
          </p:nvPr>
        </p:nvSpPr>
        <p:spPr>
          <a:xfrm>
            <a:off x="680320" y="6487184"/>
            <a:ext cx="10357529" cy="365125"/>
          </a:xfrm>
          <a:prstGeom prst="rect">
            <a:avLst/>
          </a:prstGeom>
        </p:spPr>
        <p:txBody>
          <a:bodyPr/>
          <a:lstStyle/>
          <a:p>
            <a:r>
              <a:rPr lang="en-US"/>
              <a:t>Rowan University / College of Xxxxxxx / Department of Xxxxxxx &amp; Xxxxxx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Blank">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0" name="Rectangle 9"/>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3" name="Footer Placeholder 2"/>
          <p:cNvSpPr>
            <a:spLocks noGrp="1"/>
          </p:cNvSpPr>
          <p:nvPr>
            <p:ph type="ftr" sz="quarter" idx="13"/>
          </p:nvPr>
        </p:nvSpPr>
        <p:spPr>
          <a:xfrm>
            <a:off x="680320" y="6487184"/>
            <a:ext cx="10357529" cy="365125"/>
          </a:xfrm>
          <a:prstGeom prst="rect">
            <a:avLst/>
          </a:prstGeom>
        </p:spPr>
        <p:txBody>
          <a:bodyPr/>
          <a:lstStyle/>
          <a:p>
            <a:r>
              <a:rPr lang="en-US"/>
              <a:t>Rowan University / College of Xxxxxxx / Department of Xxxxxxx &amp; Xxxxxx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Callout">
    <p:spTree>
      <p:nvGrpSpPr>
        <p:cNvPr id="1" name=""/>
        <p:cNvGrpSpPr/>
        <p:nvPr/>
      </p:nvGrpSpPr>
      <p:grpSpPr>
        <a:xfrm>
          <a:off x="0" y="0"/>
          <a:ext cx="0" cy="0"/>
          <a:chOff x="0" y="0"/>
          <a:chExt cx="0" cy="0"/>
        </a:xfrm>
      </p:grpSpPr>
      <p:sp>
        <p:nvSpPr>
          <p:cNvPr id="2" name="Title 1"/>
          <p:cNvSpPr>
            <a:spLocks noGrp="1"/>
          </p:cNvSpPr>
          <p:nvPr>
            <p:ph type="title"/>
          </p:nvPr>
        </p:nvSpPr>
        <p:spPr>
          <a:xfrm>
            <a:off x="680323" y="121460"/>
            <a:ext cx="11379677" cy="1080940"/>
          </a:xfrm>
        </p:spPr>
        <p:txBody>
          <a:bodyPr anchor="b" anchorCtr="0">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680321" y="1580873"/>
            <a:ext cx="7722079" cy="4906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2" name="Rectangle 11"/>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4" name="Text Placeholder 3"/>
          <p:cNvSpPr>
            <a:spLocks noGrp="1"/>
          </p:cNvSpPr>
          <p:nvPr>
            <p:ph type="body" sz="half" idx="13"/>
          </p:nvPr>
        </p:nvSpPr>
        <p:spPr>
          <a:xfrm>
            <a:off x="8402400" y="1580872"/>
            <a:ext cx="3789600" cy="3657600"/>
          </a:xfrm>
          <a:solidFill>
            <a:schemeClr val="accent1"/>
          </a:solidFill>
        </p:spPr>
        <p:txBody>
          <a:bodyPr lIns="91440" tIns="45720" rIns="182880" anchor="t" anchorCtr="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Footer Placeholder 14"/>
          <p:cNvSpPr>
            <a:spLocks noGrp="1"/>
          </p:cNvSpPr>
          <p:nvPr>
            <p:ph type="ftr" sz="quarter" idx="14"/>
          </p:nvPr>
        </p:nvSpPr>
        <p:spPr>
          <a:xfrm>
            <a:off x="680320" y="6487184"/>
            <a:ext cx="10357529" cy="365125"/>
          </a:xfrm>
          <a:prstGeom prst="rect">
            <a:avLst/>
          </a:prstGeom>
          <a:ln>
            <a:noFill/>
          </a:ln>
        </p:spPr>
        <p:txBody>
          <a:bodyPr/>
          <a:lstStyle/>
          <a:p>
            <a:r>
              <a:rPr lang="en-US"/>
              <a:t>Rowan University / College of Xxxxxxx / Department of Xxxxxxx &amp; Xxxxxx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Content Callou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80325" y="121462"/>
            <a:ext cx="11379675" cy="1080938"/>
          </a:xfrm>
        </p:spPr>
        <p:txBody>
          <a:bodyPr anchor="b" anchorCtr="0">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0" y="1580872"/>
            <a:ext cx="7722079" cy="4906312"/>
          </a:xfrm>
          <a:noFill/>
          <a:ln>
            <a:noFill/>
          </a:ln>
          <a:effectLst/>
        </p:spPr>
        <p:txBody>
          <a:bodyPr anchor="t">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402398" y="1580872"/>
            <a:ext cx="3789601" cy="3657600"/>
          </a:xfrm>
          <a:solidFill>
            <a:schemeClr val="accent1"/>
          </a:solidFill>
        </p:spPr>
        <p:txBody>
          <a:bodyPr lIns="91440" tIns="91440" rIns="182880" anchor="t" anchorCtr="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2" name="Rectangle 11"/>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14" name="Footer Placeholder 13"/>
          <p:cNvSpPr>
            <a:spLocks noGrp="1"/>
          </p:cNvSpPr>
          <p:nvPr>
            <p:ph type="ftr" sz="quarter" idx="13"/>
          </p:nvPr>
        </p:nvSpPr>
        <p:spPr>
          <a:xfrm>
            <a:off x="680320" y="6487184"/>
            <a:ext cx="10357529" cy="365125"/>
          </a:xfrm>
          <a:prstGeom prst="rect">
            <a:avLst/>
          </a:prstGeom>
        </p:spPr>
        <p:txBody>
          <a:bodyPr/>
          <a:lstStyle/>
          <a:p>
            <a:r>
              <a:rPr lang="en-US"/>
              <a:t>Rowan University / College of Xxxxxxx / Department of Xxxxxxx &amp; Xxxxxx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Three Columns">
    <p:spTree>
      <p:nvGrpSpPr>
        <p:cNvPr id="1" name=""/>
        <p:cNvGrpSpPr/>
        <p:nvPr/>
      </p:nvGrpSpPr>
      <p:grpSpPr>
        <a:xfrm>
          <a:off x="0" y="0"/>
          <a:ext cx="0" cy="0"/>
          <a:chOff x="0" y="0"/>
          <a:chExt cx="0" cy="0"/>
        </a:xfrm>
      </p:grpSpPr>
      <p:sp>
        <p:nvSpPr>
          <p:cNvPr id="15" name="Title 1"/>
          <p:cNvSpPr>
            <a:spLocks noGrp="1"/>
          </p:cNvSpPr>
          <p:nvPr>
            <p:ph type="title"/>
          </p:nvPr>
        </p:nvSpPr>
        <p:spPr>
          <a:xfrm>
            <a:off x="680320" y="121462"/>
            <a:ext cx="1139408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5" y="1591201"/>
            <a:ext cx="3657600" cy="460800"/>
          </a:xfrm>
        </p:spPr>
        <p:txBody>
          <a:bodyPr anchor="b">
            <a:noAutofit/>
          </a:bodyPr>
          <a:lstStyle>
            <a:lvl1pPr marL="0" indent="0">
              <a:buNone/>
              <a:defRPr sz="1800" b="1" i="0">
                <a:solidFill>
                  <a:schemeClr val="bg1"/>
                </a:solidFill>
                <a:latin typeface="Source Sans Pro Semibold" charset="0"/>
                <a:ea typeface="Source Sans Pro Semibold" charset="0"/>
                <a:cs typeface="Source Sans Pro Semi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1" y="2052001"/>
            <a:ext cx="3638223" cy="443518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7432" y="1591200"/>
            <a:ext cx="3657600" cy="460801"/>
          </a:xfrm>
        </p:spPr>
        <p:txBody>
          <a:bodyPr anchor="b">
            <a:noAutofit/>
          </a:bodyPr>
          <a:lstStyle>
            <a:lvl1pPr marL="0" indent="0">
              <a:buNone/>
              <a:defRPr sz="1800" b="1" i="0">
                <a:solidFill>
                  <a:schemeClr val="bg1"/>
                </a:solidFill>
                <a:latin typeface="Source Sans Pro Semibold" charset="0"/>
                <a:ea typeface="Source Sans Pro Semibold" charset="0"/>
                <a:cs typeface="Source Sans Pro Semi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7432" y="2052001"/>
            <a:ext cx="3657600" cy="443518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233920" y="1591200"/>
            <a:ext cx="3749040" cy="460801"/>
          </a:xfrm>
        </p:spPr>
        <p:txBody>
          <a:bodyPr anchor="b">
            <a:noAutofit/>
          </a:bodyPr>
          <a:lstStyle>
            <a:lvl1pPr marL="0" indent="0">
              <a:buNone/>
              <a:defRPr sz="1800" b="1" i="0">
                <a:solidFill>
                  <a:schemeClr val="bg1"/>
                </a:solidFill>
                <a:latin typeface="Source Sans Pro Semibold" charset="0"/>
                <a:ea typeface="Source Sans Pro Semibold" charset="0"/>
                <a:cs typeface="Source Sans Pro Semibold"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233920" y="2052001"/>
            <a:ext cx="3749040" cy="443518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2"/>
          </p:nvPr>
        </p:nvSpPr>
        <p:spPr>
          <a:xfrm>
            <a:off x="11037849" y="6487184"/>
            <a:ext cx="1154151" cy="370816"/>
          </a:xfrm>
          <a:prstGeom prst="rect">
            <a:avLst/>
          </a:prstGeom>
        </p:spPr>
        <p:txBody>
          <a:bodyPr/>
          <a:lstStyle/>
          <a:p>
            <a:fld id="{F39C91D9-AB68-DF4C-9289-EB6BE1EC3D4E}" type="slidenum">
              <a:rPr lang="en-US" smtClean="0"/>
              <a:t>‹#›</a:t>
            </a:fld>
            <a:endParaRPr lang="en-US"/>
          </a:p>
        </p:txBody>
      </p:sp>
      <p:sp>
        <p:nvSpPr>
          <p:cNvPr id="18" name="Rectangle 17"/>
          <p:cNvSpPr/>
          <p:nvPr/>
        </p:nvSpPr>
        <p:spPr>
          <a:xfrm>
            <a:off x="214738" y="0"/>
            <a:ext cx="465583" cy="120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11" y="784784"/>
            <a:ext cx="366036" cy="370816"/>
          </a:xfrm>
          <a:prstGeom prst="rect">
            <a:avLst/>
          </a:prstGeom>
        </p:spPr>
      </p:pic>
      <p:sp>
        <p:nvSpPr>
          <p:cNvPr id="2" name="Footer Placeholder 1"/>
          <p:cNvSpPr>
            <a:spLocks noGrp="1"/>
          </p:cNvSpPr>
          <p:nvPr>
            <p:ph type="ftr" sz="quarter" idx="18"/>
          </p:nvPr>
        </p:nvSpPr>
        <p:spPr>
          <a:xfrm>
            <a:off x="680320" y="6487184"/>
            <a:ext cx="10357529" cy="365125"/>
          </a:xfrm>
          <a:prstGeom prst="rect">
            <a:avLst/>
          </a:prstGeom>
        </p:spPr>
        <p:txBody>
          <a:bodyPr/>
          <a:lstStyle/>
          <a:p>
            <a:r>
              <a:rPr lang="en-US"/>
              <a:t>Rowan University / College of Xxxxxxx / Department of Xxxxxxx &amp; Xxxxxx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1246400" y="6492874"/>
            <a:ext cx="945600" cy="365126"/>
          </a:xfrm>
          <a:prstGeom prst="rect">
            <a:avLst/>
          </a:prstGeom>
          <a:noFill/>
        </p:spPr>
        <p:txBody>
          <a:bodyPr rIns="274320" anchor="ctr" anchorCtr="0"/>
          <a:lstStyle>
            <a:lvl1pPr algn="r">
              <a:defRPr sz="1000" b="0" i="0">
                <a:solidFill>
                  <a:schemeClr val="bg1"/>
                </a:solidFill>
                <a:latin typeface="Source Sans Pro" charset="0"/>
                <a:ea typeface="Source Sans Pro" charset="0"/>
                <a:cs typeface="Source Sans Pro" charset="0"/>
              </a:defRPr>
            </a:lvl1pPr>
          </a:lstStyle>
          <a:p>
            <a:fld id="{F39C91D9-AB68-DF4C-9289-EB6BE1EC3D4E}" type="slidenum">
              <a:rPr lang="en-US" smtClean="0"/>
              <a:t>‹#›</a:t>
            </a:fld>
            <a:endParaRPr lang="en-US"/>
          </a:p>
        </p:txBody>
      </p:sp>
      <p:sp>
        <p:nvSpPr>
          <p:cNvPr id="2" name="Title Placeholder 1"/>
          <p:cNvSpPr>
            <a:spLocks noGrp="1"/>
          </p:cNvSpPr>
          <p:nvPr>
            <p:ph type="title"/>
          </p:nvPr>
        </p:nvSpPr>
        <p:spPr>
          <a:xfrm>
            <a:off x="680320" y="121462"/>
            <a:ext cx="11394080" cy="1080938"/>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2"/>
            <a:ext cx="9613861" cy="4156001"/>
          </a:xfrm>
          <a:prstGeom prst="rect">
            <a:avLst/>
          </a:prstGeom>
        </p:spPr>
        <p:txBody>
          <a:bodyPr vert="horz" lIns="4572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Footer Placeholder 12"/>
          <p:cNvSpPr>
            <a:spLocks noGrp="1"/>
          </p:cNvSpPr>
          <p:nvPr>
            <p:ph type="ftr" sz="quarter" idx="3"/>
          </p:nvPr>
        </p:nvSpPr>
        <p:spPr>
          <a:xfrm>
            <a:off x="680320" y="6492874"/>
            <a:ext cx="10566080" cy="365126"/>
          </a:xfrm>
          <a:prstGeom prst="rect">
            <a:avLst/>
          </a:prstGeom>
          <a:noFill/>
        </p:spPr>
        <p:txBody>
          <a:bodyPr vert="horz" lIns="0" tIns="45720" rIns="91440" bIns="45720" rtlCol="0" anchor="ctr" anchorCtr="0"/>
          <a:lstStyle>
            <a:lvl1pPr algn="l">
              <a:defRPr sz="1000" b="0" i="0">
                <a:solidFill>
                  <a:schemeClr val="bg1"/>
                </a:solidFill>
                <a:latin typeface="Source Sans Pro" charset="0"/>
                <a:ea typeface="Source Sans Pro" charset="0"/>
                <a:cs typeface="Source Sans Pro" charset="0"/>
              </a:defRPr>
            </a:lvl1pPr>
          </a:lstStyle>
          <a:p>
            <a:r>
              <a:rPr lang="en-US"/>
              <a:t>Rowan University / College of Xxxxxxx / Department of Xxxxxxx &amp; Xxxxxx</a:t>
            </a:r>
            <a:endParaRPr lang="en-US" dirty="0"/>
          </a:p>
        </p:txBody>
      </p:sp>
    </p:spTree>
    <p:extLst>
      <p:ext uri="{BB962C8B-B14F-4D97-AF65-F5344CB8AC3E}">
        <p14:creationId xmlns:p14="http://schemas.microsoft.com/office/powerpoint/2010/main" val="211001067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dt="0"/>
  <p:txStyles>
    <p:titleStyle>
      <a:lvl1pPr algn="l" defTabSz="914400" rtl="0" eaLnBrk="1" latinLnBrk="0" hangingPunct="1">
        <a:lnSpc>
          <a:spcPct val="90000"/>
        </a:lnSpc>
        <a:spcBef>
          <a:spcPct val="0"/>
        </a:spcBef>
        <a:buNone/>
        <a:defRPr sz="2400" b="1" i="0" kern="1200">
          <a:solidFill>
            <a:schemeClr val="bg1"/>
          </a:solidFill>
          <a:latin typeface="Source Sans Pro" charset="0"/>
          <a:ea typeface="Source Sans Pro" charset="0"/>
          <a:cs typeface="Source Sans Pro" charset="0"/>
        </a:defRPr>
      </a:lvl1pPr>
    </p:titleStyle>
    <p:bodyStyle>
      <a:lvl1pPr marL="228600" indent="-137160" algn="l" defTabSz="914400" rtl="0" eaLnBrk="1" latinLnBrk="0" hangingPunct="1">
        <a:lnSpc>
          <a:spcPct val="90000"/>
        </a:lnSpc>
        <a:spcBef>
          <a:spcPts val="10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1pPr>
      <a:lvl2pPr marL="685800" indent="-13716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2pPr>
      <a:lvl3pPr marL="1143000" indent="-13716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3pPr>
      <a:lvl4pPr marL="1600200" indent="-13716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4pPr>
      <a:lvl5pPr marL="2057400" indent="-13716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mailto:giftcards@rowan.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tmp"/><Relationship Id="rId7" Type="http://schemas.openxmlformats.org/officeDocument/2006/relationships/image" Target="../media/image23.tmp"/><Relationship Id="rId2" Type="http://schemas.openxmlformats.org/officeDocument/2006/relationships/image" Target="../media/image18.tmp"/><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_rels/slide15.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24.tmp"/><Relationship Id="rId1" Type="http://schemas.openxmlformats.org/officeDocument/2006/relationships/slideLayout" Target="../slideLayouts/slideLayout2.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25.tmp"/></Relationships>
</file>

<file path=ppt/slides/_rels/slide16.xml.rels><?xml version="1.0" encoding="UTF-8" standalone="yes"?>
<Relationships xmlns="http://schemas.openxmlformats.org/package/2006/relationships"><Relationship Id="rId3" Type="http://schemas.openxmlformats.org/officeDocument/2006/relationships/image" Target="../media/image19.tmp"/><Relationship Id="rId7" Type="http://schemas.openxmlformats.org/officeDocument/2006/relationships/image" Target="../media/image23.tmp"/><Relationship Id="rId2" Type="http://schemas.openxmlformats.org/officeDocument/2006/relationships/hyperlink" Target="https://sites.rowan.edu/accountspayable/gift_cards/" TargetMode="External"/><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7.tmp"/><Relationship Id="rId4" Type="http://schemas.openxmlformats.org/officeDocument/2006/relationships/image" Target="../media/image26.tmp"/></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8.tmp"/><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8.xml.rels><?xml version="1.0" encoding="UTF-8" standalone="yes"?>
<Relationships xmlns="http://schemas.openxmlformats.org/package/2006/relationships"><Relationship Id="rId8" Type="http://schemas.openxmlformats.org/officeDocument/2006/relationships/hyperlink" Target="https://sites.rowan.edu/accountspayable/gift_cards/gift_card_fees/fees.html#gcfees" TargetMode="External"/><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3.tmp"/><Relationship Id="rId4" Type="http://schemas.openxmlformats.org/officeDocument/2006/relationships/image" Target="../media/image31.png"/><Relationship Id="rId9" Type="http://schemas.openxmlformats.org/officeDocument/2006/relationships/image" Target="../media/image22.tmp"/></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tmp"/><Relationship Id="rId4" Type="http://schemas.openxmlformats.org/officeDocument/2006/relationships/image" Target="../media/image37.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tmp"/></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tmp"/><Relationship Id="rId4" Type="http://schemas.openxmlformats.org/officeDocument/2006/relationships/image" Target="../media/image37.tmp"/></Relationships>
</file>

<file path=ppt/slides/_rels/slide22.xml.rels><?xml version="1.0" encoding="UTF-8" standalone="yes"?>
<Relationships xmlns="http://schemas.openxmlformats.org/package/2006/relationships"><Relationship Id="rId8" Type="http://schemas.openxmlformats.org/officeDocument/2006/relationships/image" Target="../media/image41.tmp"/><Relationship Id="rId3" Type="http://schemas.openxmlformats.org/officeDocument/2006/relationships/image" Target="../media/image40.png"/><Relationship Id="rId7" Type="http://schemas.openxmlformats.org/officeDocument/2006/relationships/image" Target="../media/image38.tmp"/><Relationship Id="rId2" Type="http://schemas.openxmlformats.org/officeDocument/2006/relationships/hyperlink" Target="https://sites.rowan.edu/accountspayable/gift_cards/gift_card_fees/fees.html#gcfees" TargetMode="External"/><Relationship Id="rId1" Type="http://schemas.openxmlformats.org/officeDocument/2006/relationships/slideLayout" Target="../slideLayouts/slideLayout2.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37.tmp"/></Relationships>
</file>

<file path=ppt/slides/_rels/slide23.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hyperlink" Target="mailto:giftcards@rowan.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hyperlink" Target="https://sites.rowan.edu/accountspayable/gift_cards/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3.tmp"/><Relationship Id="rId13" Type="http://schemas.openxmlformats.org/officeDocument/2006/relationships/image" Target="../media/image56.tmp"/><Relationship Id="rId3" Type="http://schemas.openxmlformats.org/officeDocument/2006/relationships/image" Target="../media/image47.tmp"/><Relationship Id="rId7" Type="http://schemas.openxmlformats.org/officeDocument/2006/relationships/image" Target="../media/image51.tmp"/><Relationship Id="rId12" Type="http://schemas.openxmlformats.org/officeDocument/2006/relationships/image" Target="../media/image55.tmp"/><Relationship Id="rId2" Type="http://schemas.openxmlformats.org/officeDocument/2006/relationships/image" Target="../media/image46.tmp"/><Relationship Id="rId1" Type="http://schemas.openxmlformats.org/officeDocument/2006/relationships/slideLayout" Target="../slideLayouts/slideLayout2.xml"/><Relationship Id="rId6" Type="http://schemas.openxmlformats.org/officeDocument/2006/relationships/image" Target="../media/image50.tmp"/><Relationship Id="rId11" Type="http://schemas.openxmlformats.org/officeDocument/2006/relationships/image" Target="../media/image54.tmp"/><Relationship Id="rId5" Type="http://schemas.openxmlformats.org/officeDocument/2006/relationships/image" Target="../media/image49.tmp"/><Relationship Id="rId10" Type="http://schemas.openxmlformats.org/officeDocument/2006/relationships/image" Target="../media/image53.tmp"/><Relationship Id="rId4" Type="http://schemas.openxmlformats.org/officeDocument/2006/relationships/image" Target="../media/image48.tmp"/><Relationship Id="rId9" Type="http://schemas.openxmlformats.org/officeDocument/2006/relationships/image" Target="../media/image52.tmp"/></Relationships>
</file>

<file path=ppt/slides/_rels/slide28.xml.rels><?xml version="1.0" encoding="UTF-8" standalone="yes"?>
<Relationships xmlns="http://schemas.openxmlformats.org/package/2006/relationships"><Relationship Id="rId3" Type="http://schemas.openxmlformats.org/officeDocument/2006/relationships/image" Target="../media/image48.tmp"/><Relationship Id="rId7" Type="http://schemas.openxmlformats.org/officeDocument/2006/relationships/image" Target="../media/image54.tmp"/><Relationship Id="rId2" Type="http://schemas.openxmlformats.org/officeDocument/2006/relationships/image" Target="../media/image57.tmp"/><Relationship Id="rId1" Type="http://schemas.openxmlformats.org/officeDocument/2006/relationships/slideLayout" Target="../slideLayouts/slideLayout2.xml"/><Relationship Id="rId6" Type="http://schemas.openxmlformats.org/officeDocument/2006/relationships/image" Target="../media/image38.tmp"/><Relationship Id="rId5" Type="http://schemas.openxmlformats.org/officeDocument/2006/relationships/image" Target="../media/image23.tmp"/><Relationship Id="rId4" Type="http://schemas.openxmlformats.org/officeDocument/2006/relationships/image" Target="../media/image58.tmp"/></Relationships>
</file>

<file path=ppt/slides/_rels/slide29.xml.rels><?xml version="1.0" encoding="UTF-8" standalone="yes"?>
<Relationships xmlns="http://schemas.openxmlformats.org/package/2006/relationships"><Relationship Id="rId8" Type="http://schemas.openxmlformats.org/officeDocument/2006/relationships/image" Target="../media/image41.tmp"/><Relationship Id="rId3" Type="http://schemas.openxmlformats.org/officeDocument/2006/relationships/image" Target="../media/image60.tmp"/><Relationship Id="rId7" Type="http://schemas.openxmlformats.org/officeDocument/2006/relationships/image" Target="../media/image62.tmp"/><Relationship Id="rId2" Type="http://schemas.openxmlformats.org/officeDocument/2006/relationships/image" Target="../media/image59.tmp"/><Relationship Id="rId1" Type="http://schemas.openxmlformats.org/officeDocument/2006/relationships/slideLayout" Target="../slideLayouts/slideLayout2.xml"/><Relationship Id="rId6" Type="http://schemas.openxmlformats.org/officeDocument/2006/relationships/image" Target="../media/image61.tmp"/><Relationship Id="rId5" Type="http://schemas.openxmlformats.org/officeDocument/2006/relationships/image" Target="../media/image51.tmp"/><Relationship Id="rId4" Type="http://schemas.openxmlformats.org/officeDocument/2006/relationships/image" Target="../media/image50.tmp"/><Relationship Id="rId9" Type="http://schemas.openxmlformats.org/officeDocument/2006/relationships/image" Target="../media/image56.tmp"/></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23.tmp"/><Relationship Id="rId13" Type="http://schemas.openxmlformats.org/officeDocument/2006/relationships/image" Target="../media/image56.tmp"/><Relationship Id="rId3" Type="http://schemas.openxmlformats.org/officeDocument/2006/relationships/image" Target="../media/image63.tmp"/><Relationship Id="rId7" Type="http://schemas.openxmlformats.org/officeDocument/2006/relationships/image" Target="../media/image51.tmp"/><Relationship Id="rId12" Type="http://schemas.openxmlformats.org/officeDocument/2006/relationships/image" Target="../media/image41.tmp"/><Relationship Id="rId2" Type="http://schemas.openxmlformats.org/officeDocument/2006/relationships/hyperlink" Target="https://sites.rowan.edu/accountspayable/gift_cards/gift_card_fees/fees.html#gcfees" TargetMode="External"/><Relationship Id="rId1" Type="http://schemas.openxmlformats.org/officeDocument/2006/relationships/slideLayout" Target="../slideLayouts/slideLayout2.xml"/><Relationship Id="rId6" Type="http://schemas.openxmlformats.org/officeDocument/2006/relationships/image" Target="../media/image50.tmp"/><Relationship Id="rId11" Type="http://schemas.openxmlformats.org/officeDocument/2006/relationships/image" Target="../media/image38.tmp"/><Relationship Id="rId5" Type="http://schemas.openxmlformats.org/officeDocument/2006/relationships/image" Target="../media/image58.tmp"/><Relationship Id="rId10" Type="http://schemas.openxmlformats.org/officeDocument/2006/relationships/image" Target="../media/image64.tmp"/><Relationship Id="rId4" Type="http://schemas.openxmlformats.org/officeDocument/2006/relationships/image" Target="../media/image48.tmp"/><Relationship Id="rId9" Type="http://schemas.openxmlformats.org/officeDocument/2006/relationships/image" Target="../media/image52.tmp"/><Relationship Id="rId14" Type="http://schemas.openxmlformats.org/officeDocument/2006/relationships/image" Target="../media/image54.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mailto:giftcards@rowan.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tmp"/><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giftcards@rowan.edu" TargetMode="External"/><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confluence.rowan.edu/display/POLICY/Gift+Card+Polic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mailto:giftcards@rowan.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Gift Card Form</a:t>
            </a:r>
          </a:p>
        </p:txBody>
      </p:sp>
      <p:sp>
        <p:nvSpPr>
          <p:cNvPr id="3" name="Subtitle 2"/>
          <p:cNvSpPr>
            <a:spLocks noGrp="1"/>
          </p:cNvSpPr>
          <p:nvPr>
            <p:ph type="subTitle" idx="1"/>
          </p:nvPr>
        </p:nvSpPr>
        <p:spPr/>
        <p:txBody>
          <a:bodyPr/>
          <a:lstStyle/>
          <a:p>
            <a:r>
              <a:rPr lang="en-US" dirty="0"/>
              <a:t>Step-by-Step review of the Gift Card Request Form</a:t>
            </a:r>
          </a:p>
        </p:txBody>
      </p:sp>
      <p:sp>
        <p:nvSpPr>
          <p:cNvPr id="4" name="Content Placeholder 3"/>
          <p:cNvSpPr>
            <a:spLocks noGrp="1"/>
          </p:cNvSpPr>
          <p:nvPr>
            <p:ph sz="half" idx="2"/>
          </p:nvPr>
        </p:nvSpPr>
        <p:spPr>
          <a:xfrm>
            <a:off x="9949426" y="6056671"/>
            <a:ext cx="1632974" cy="287049"/>
          </a:xfrm>
        </p:spPr>
        <p:txBody>
          <a:bodyPr>
            <a:normAutofit fontScale="92500"/>
          </a:bodyPr>
          <a:lstStyle/>
          <a:p>
            <a:r>
              <a:rPr lang="en-US" dirty="0"/>
              <a:t>Last Revised 06/05/2023</a:t>
            </a:r>
          </a:p>
        </p:txBody>
      </p:sp>
    </p:spTree>
    <p:extLst>
      <p:ext uri="{BB962C8B-B14F-4D97-AF65-F5344CB8AC3E}">
        <p14:creationId xmlns:p14="http://schemas.microsoft.com/office/powerpoint/2010/main" val="280090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3 – Study/Event Information </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10</a:t>
            </a:fld>
            <a:endParaRPr lang="en-US"/>
          </a:p>
        </p:txBody>
      </p:sp>
      <p:sp>
        <p:nvSpPr>
          <p:cNvPr id="5" name="TextBox 4"/>
          <p:cNvSpPr txBox="1"/>
          <p:nvPr/>
        </p:nvSpPr>
        <p:spPr>
          <a:xfrm>
            <a:off x="750013" y="3539613"/>
            <a:ext cx="10979871"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Dates:  Enter the date you require to pick up the gift cards, as well as, the date you intend to distribute the gift cards.</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Who will receive cards:  Select the group you will be distributing the gift cards to employees, students, etc.</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Detailed description:  Tell us a little bit about your event/study/program. This will assist Finance in determining the type of gift card that would be most appropriate.</a:t>
            </a:r>
          </a:p>
          <a:p>
            <a:pPr marL="285750" indent="-285750">
              <a:buFont typeface="Arial" panose="020B0604020202020204" pitchFamily="34" charset="0"/>
              <a:buChar char="•"/>
            </a:pPr>
            <a:endParaRPr lang="en-US" dirty="0">
              <a:solidFill>
                <a:schemeClr val="bg1"/>
              </a:solidFill>
            </a:endParaRPr>
          </a:p>
        </p:txBody>
      </p:sp>
      <p:pic>
        <p:nvPicPr>
          <p:cNvPr id="7" name="Content Placeholder 7" descr="Screen Clipping"/>
          <p:cNvPicPr>
            <a:picLocks noChangeAspect="1"/>
          </p:cNvPicPr>
          <p:nvPr/>
        </p:nvPicPr>
        <p:blipFill rotWithShape="1">
          <a:blip r:embed="rId2">
            <a:extLst>
              <a:ext uri="{28A0092B-C50C-407E-A947-70E740481C1C}">
                <a14:useLocalDpi xmlns:a14="http://schemas.microsoft.com/office/drawing/2010/main" val="0"/>
              </a:ext>
            </a:extLst>
          </a:blip>
          <a:srcRect r="164"/>
          <a:stretch/>
        </p:blipFill>
        <p:spPr>
          <a:xfrm>
            <a:off x="680320" y="1473766"/>
            <a:ext cx="11375322" cy="2020887"/>
          </a:xfrm>
          <a:prstGeom prst="rect">
            <a:avLst/>
          </a:prstGeom>
        </p:spPr>
      </p:pic>
      <p:pic>
        <p:nvPicPr>
          <p:cNvPr id="4" name="Picture 3">
            <a:extLst>
              <a:ext uri="{FF2B5EF4-FFF2-40B4-BE49-F238E27FC236}">
                <a16:creationId xmlns:a16="http://schemas.microsoft.com/office/drawing/2014/main" id="{0F7CBE05-11A2-DC46-E22B-48E042C503D9}"/>
              </a:ext>
            </a:extLst>
          </p:cNvPr>
          <p:cNvPicPr>
            <a:picLocks noChangeAspect="1"/>
          </p:cNvPicPr>
          <p:nvPr/>
        </p:nvPicPr>
        <p:blipFill>
          <a:blip r:embed="rId3"/>
          <a:stretch>
            <a:fillRect/>
          </a:stretch>
        </p:blipFill>
        <p:spPr>
          <a:xfrm>
            <a:off x="690952" y="1495032"/>
            <a:ext cx="5965030" cy="290604"/>
          </a:xfrm>
          <a:prstGeom prst="rect">
            <a:avLst/>
          </a:prstGeom>
        </p:spPr>
      </p:pic>
    </p:spTree>
    <p:extLst>
      <p:ext uri="{BB962C8B-B14F-4D97-AF65-F5344CB8AC3E}">
        <p14:creationId xmlns:p14="http://schemas.microsoft.com/office/powerpoint/2010/main" val="156339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4 – Institutional Review Board (IRB) Study Information - </a:t>
            </a:r>
            <a:r>
              <a:rPr lang="en-US" b="0" i="1" dirty="0"/>
              <a:t>Research Only</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11</a:t>
            </a:fld>
            <a:endParaRPr lang="en-US"/>
          </a:p>
        </p:txBody>
      </p:sp>
      <p:sp>
        <p:nvSpPr>
          <p:cNvPr id="7" name="TextBox 6"/>
          <p:cNvSpPr txBox="1"/>
          <p:nvPr/>
        </p:nvSpPr>
        <p:spPr>
          <a:xfrm>
            <a:off x="680320" y="3051072"/>
            <a:ext cx="10979871" cy="3631763"/>
          </a:xfrm>
          <a:prstGeom prst="rect">
            <a:avLst/>
          </a:prstGeom>
          <a:noFill/>
        </p:spPr>
        <p:txBody>
          <a:bodyPr wrap="square" rtlCol="0">
            <a:spAutoFit/>
          </a:bodyPr>
          <a:lstStyle/>
          <a:p>
            <a:r>
              <a:rPr lang="en-US" i="1" dirty="0">
                <a:solidFill>
                  <a:schemeClr val="bg2">
                    <a:lumMod val="60000"/>
                    <a:lumOff val="40000"/>
                  </a:schemeClr>
                </a:solidFill>
                <a:latin typeface="Source Sans Pro" panose="020B0503030403020204" pitchFamily="34" charset="0"/>
                <a:ea typeface="Source Sans Pro" panose="020B0503030403020204" pitchFamily="34" charset="0"/>
              </a:rPr>
              <a:t>IRB Offices mission is to support the University's research enterprise by ensuring the protection of individuals who participate in research; ensuring compliance with federal and state laws and regulations; fostering the ethical conduct of human subjects research; and providing education and other services to the University's researchers regarding regulatory requirements and best practices.</a:t>
            </a:r>
          </a:p>
          <a:p>
            <a:endParaRPr lang="en-US" b="1" dirty="0">
              <a:solidFill>
                <a:schemeClr val="bg1"/>
              </a:solidFill>
              <a:latin typeface="Source Sans Pro" panose="020B0503030403020204" pitchFamily="34" charset="0"/>
              <a:ea typeface="Source Sans Pro" panose="020B0503030403020204" pitchFamily="34" charset="0"/>
            </a:endParaRPr>
          </a:p>
          <a:p>
            <a:r>
              <a:rPr lang="en-US" b="1" dirty="0">
                <a:solidFill>
                  <a:schemeClr val="bg1"/>
                </a:solidFill>
                <a:latin typeface="Source Sans Pro" panose="020B0503030403020204" pitchFamily="34" charset="0"/>
                <a:ea typeface="Source Sans Pro" panose="020B0503030403020204" pitchFamily="34" charset="0"/>
              </a:rPr>
              <a:t>Who completes this section?</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IRB Research Studies </a:t>
            </a:r>
            <a:r>
              <a:rPr lang="en-US" b="1" dirty="0">
                <a:solidFill>
                  <a:schemeClr val="bg1"/>
                </a:solidFill>
                <a:latin typeface="Source Sans Pro" panose="020B0503030403020204" pitchFamily="34" charset="0"/>
                <a:ea typeface="Source Sans Pro" panose="020B0503030403020204" pitchFamily="34" charset="0"/>
              </a:rPr>
              <a:t>only</a:t>
            </a:r>
            <a:r>
              <a:rPr lang="en-US" dirty="0">
                <a:solidFill>
                  <a:schemeClr val="bg1"/>
                </a:solidFill>
                <a:latin typeface="Source Sans Pro" panose="020B0503030403020204" pitchFamily="34" charset="0"/>
                <a:ea typeface="Source Sans Pro" panose="020B0503030403020204" pitchFamily="34" charset="0"/>
              </a:rPr>
              <a:t>. All other requests can skip this section. </a:t>
            </a:r>
          </a:p>
          <a:p>
            <a:pPr marL="285750" indent="-285750">
              <a:buFont typeface="Arial" panose="020B0604020202020204" pitchFamily="34" charset="0"/>
              <a:buChar char="•"/>
            </a:pPr>
            <a:endParaRPr lang="en-US" b="1"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Study Name:  This information will be used to identify the study in ClinCard</a:t>
            </a:r>
          </a:p>
          <a:p>
            <a:endParaRPr lang="en-US" dirty="0">
              <a:solidFill>
                <a:schemeClr val="bg1"/>
              </a:solidFill>
              <a:latin typeface="Source Sans Pro" panose="020B0503030403020204" pitchFamily="34" charset="0"/>
              <a:ea typeface="Source Sans Pro" panose="020B0503030403020204" pitchFamily="34" charset="0"/>
            </a:endParaRPr>
          </a:p>
          <a:p>
            <a:pPr algn="r"/>
            <a:endParaRPr lang="en-US" dirty="0">
              <a:solidFill>
                <a:schemeClr val="bg1"/>
              </a:solidFill>
            </a:endParaRPr>
          </a:p>
          <a:p>
            <a:pPr algn="r"/>
            <a:endParaRPr lang="en-US" dirty="0">
              <a:solidFill>
                <a:schemeClr val="bg1"/>
              </a:solidFill>
            </a:endParaRPr>
          </a:p>
          <a:p>
            <a:pPr algn="r"/>
            <a:r>
              <a:rPr lang="en-US" sz="1400" dirty="0">
                <a:solidFill>
                  <a:schemeClr val="bg1"/>
                </a:solidFill>
              </a:rPr>
              <a:t>Section 4 continued on next page		</a:t>
            </a:r>
            <a:endParaRPr lang="en-US" sz="1400" dirty="0">
              <a:solidFill>
                <a:schemeClr val="bg1"/>
              </a:solidFill>
              <a:latin typeface="Source Sans Pro" panose="020B0503030403020204" pitchFamily="34" charset="0"/>
              <a:ea typeface="Source Sans Pro" panose="020B0503030403020204" pitchFamily="34" charset="0"/>
            </a:endParaRPr>
          </a:p>
        </p:txBody>
      </p:sp>
      <p:cxnSp>
        <p:nvCxnSpPr>
          <p:cNvPr id="8" name="Straight Arrow Connector 7"/>
          <p:cNvCxnSpPr/>
          <p:nvPr/>
        </p:nvCxnSpPr>
        <p:spPr>
          <a:xfrm>
            <a:off x="10768101" y="6518057"/>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1" r="376"/>
          <a:stretch/>
        </p:blipFill>
        <p:spPr>
          <a:xfrm>
            <a:off x="680320" y="1440480"/>
            <a:ext cx="11351259" cy="1445815"/>
          </a:xfrm>
          <a:prstGeom prst="rect">
            <a:avLst/>
          </a:prstGeom>
        </p:spPr>
      </p:pic>
    </p:spTree>
    <p:extLst>
      <p:ext uri="{BB962C8B-B14F-4D97-AF65-F5344CB8AC3E}">
        <p14:creationId xmlns:p14="http://schemas.microsoft.com/office/powerpoint/2010/main" val="4260389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4 – Institutional Review Board (IRB) Study Information - </a:t>
            </a:r>
            <a:r>
              <a:rPr lang="en-US" b="0" i="1" dirty="0"/>
              <a:t>Research Only</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12</a:t>
            </a:fld>
            <a:endParaRPr lang="en-US"/>
          </a:p>
        </p:txBody>
      </p:sp>
      <p:sp>
        <p:nvSpPr>
          <p:cNvPr id="7" name="TextBox 6"/>
          <p:cNvSpPr txBox="1"/>
          <p:nvPr/>
        </p:nvSpPr>
        <p:spPr>
          <a:xfrm>
            <a:off x="680320" y="3051072"/>
            <a:ext cx="11145699"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Additional PI or Study Coordinator Name:  If your study has two or more individuals that will be responsible for distributing and loading </a:t>
            </a:r>
            <a:r>
              <a:rPr lang="en-US" dirty="0" err="1">
                <a:solidFill>
                  <a:schemeClr val="bg1"/>
                </a:solidFill>
                <a:latin typeface="Source Sans Pro" panose="020B0503030403020204" pitchFamily="34" charset="0"/>
                <a:ea typeface="Source Sans Pro" panose="020B0503030403020204" pitchFamily="34" charset="0"/>
              </a:rPr>
              <a:t>ClinCards</a:t>
            </a:r>
            <a:r>
              <a:rPr lang="en-US" dirty="0">
                <a:solidFill>
                  <a:schemeClr val="bg1"/>
                </a:solidFill>
                <a:latin typeface="Source Sans Pro" panose="020B0503030403020204" pitchFamily="34" charset="0"/>
                <a:ea typeface="Source Sans Pro" panose="020B0503030403020204" pitchFamily="34" charset="0"/>
              </a:rPr>
              <a:t>, provide their name in this section. This will ensure them access to the study in the </a:t>
            </a:r>
            <a:r>
              <a:rPr lang="en-US" dirty="0" err="1">
                <a:solidFill>
                  <a:schemeClr val="bg1"/>
                </a:solidFill>
                <a:latin typeface="Source Sans Pro" panose="020B0503030403020204" pitchFamily="34" charset="0"/>
                <a:ea typeface="Source Sans Pro" panose="020B0503030403020204" pitchFamily="34" charset="0"/>
              </a:rPr>
              <a:t>ClinCard</a:t>
            </a:r>
            <a:r>
              <a:rPr lang="en-US" dirty="0">
                <a:solidFill>
                  <a:schemeClr val="bg1"/>
                </a:solidFill>
                <a:latin typeface="Source Sans Pro" panose="020B0503030403020204" pitchFamily="34" charset="0"/>
                <a:ea typeface="Source Sans Pro" panose="020B0503030403020204" pitchFamily="34" charset="0"/>
              </a:rPr>
              <a:t> system.</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IRB Authorization Number:  Must be included for the request to be approved.</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IRB Study Title:  Provide the IRB study title if different than the study name.</a:t>
            </a:r>
          </a:p>
          <a:p>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Include IRB documentation &amp; authorization when sending your Gift Card Request Form to </a:t>
            </a:r>
            <a:r>
              <a:rPr lang="en-US" dirty="0">
                <a:solidFill>
                  <a:schemeClr val="bg1"/>
                </a:solidFill>
                <a:latin typeface="Source Sans Pro" panose="020B0503030403020204" pitchFamily="34" charset="0"/>
                <a:ea typeface="Source Sans Pro" panose="020B0503030403020204" pitchFamily="34" charset="0"/>
                <a:hlinkClick r:id="rId2"/>
              </a:rPr>
              <a:t>giftcards@rowan.edu</a:t>
            </a:r>
            <a:r>
              <a:rPr lang="en-US" dirty="0">
                <a:solidFill>
                  <a:schemeClr val="bg1"/>
                </a:solidFill>
                <a:latin typeface="Source Sans Pro" panose="020B0503030403020204" pitchFamily="34" charset="0"/>
                <a:ea typeface="Source Sans Pro" panose="020B0503030403020204" pitchFamily="34" charset="0"/>
              </a:rPr>
              <a:t>.</a:t>
            </a:r>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1" r="376"/>
          <a:stretch/>
        </p:blipFill>
        <p:spPr>
          <a:xfrm>
            <a:off x="680320" y="1465342"/>
            <a:ext cx="11351259" cy="1445815"/>
          </a:xfrm>
          <a:prstGeom prst="rect">
            <a:avLst/>
          </a:prstGeom>
        </p:spPr>
      </p:pic>
    </p:spTree>
    <p:extLst>
      <p:ext uri="{BB962C8B-B14F-4D97-AF65-F5344CB8AC3E}">
        <p14:creationId xmlns:p14="http://schemas.microsoft.com/office/powerpoint/2010/main" val="396608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5 – Fund &amp; Account Information</a:t>
            </a:r>
          </a:p>
        </p:txBody>
      </p:sp>
      <p:sp>
        <p:nvSpPr>
          <p:cNvPr id="3" name="Slide Number Placeholder 2"/>
          <p:cNvSpPr>
            <a:spLocks noGrp="1"/>
          </p:cNvSpPr>
          <p:nvPr>
            <p:ph type="sldNum" sz="quarter" idx="12"/>
          </p:nvPr>
        </p:nvSpPr>
        <p:spPr/>
        <p:txBody>
          <a:bodyPr/>
          <a:lstStyle/>
          <a:p>
            <a:fld id="{F39C91D9-AB68-DF4C-9289-EB6BE1EC3D4E}" type="slidenum">
              <a:rPr lang="en-US" smtClean="0"/>
              <a:t>13</a:t>
            </a:fld>
            <a:endParaRPr lang="en-US"/>
          </a:p>
        </p:txBody>
      </p:sp>
      <p:sp>
        <p:nvSpPr>
          <p:cNvPr id="9" name="TextBox 8"/>
          <p:cNvSpPr txBox="1"/>
          <p:nvPr/>
        </p:nvSpPr>
        <p:spPr>
          <a:xfrm>
            <a:off x="680320" y="3326375"/>
            <a:ext cx="10979871" cy="3139321"/>
          </a:xfrm>
          <a:prstGeom prst="rect">
            <a:avLst/>
          </a:prstGeom>
          <a:noFill/>
        </p:spPr>
        <p:txBody>
          <a:bodyPr wrap="square" rtlCol="0">
            <a:spAutoFit/>
          </a:bodyPr>
          <a:lstStyle/>
          <a:p>
            <a:r>
              <a:rPr lang="en-US" b="1" dirty="0">
                <a:solidFill>
                  <a:schemeClr val="bg1"/>
                </a:solidFill>
                <a:latin typeface="Source Sans Pro" panose="020B0503030403020204" pitchFamily="34" charset="0"/>
                <a:ea typeface="Source Sans Pro" panose="020B0503030403020204" pitchFamily="34" charset="0"/>
              </a:rPr>
              <a:t>What is the funding source and what account will you be using?</a:t>
            </a:r>
          </a:p>
          <a:p>
            <a:endParaRPr lang="en-US" b="1"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Funding Source:  Select either grant or institutionally funded.</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Banner FOAPAL:  Provide the FOAPAL(s) to charge the expense for the gift card request</a:t>
            </a:r>
            <a:r>
              <a:rPr lang="en-US" dirty="0">
                <a:solidFill>
                  <a:schemeClr val="bg1"/>
                </a:solidFill>
              </a:rPr>
              <a:t>.</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Unless the gift cards are funded by a grant specifying which account code to utilize, please utilize account code 7000 (supplies).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Verify budget is available for the gift card request. Select </a:t>
            </a:r>
            <a:r>
              <a:rPr lang="en-US" b="1" dirty="0">
                <a:solidFill>
                  <a:schemeClr val="bg1"/>
                </a:solidFill>
                <a:latin typeface="Source Sans Pro" panose="020B0503030403020204" pitchFamily="34" charset="0"/>
                <a:ea typeface="Source Sans Pro" panose="020B0503030403020204" pitchFamily="34" charset="0"/>
              </a:rPr>
              <a:t>Yes</a:t>
            </a:r>
            <a:r>
              <a:rPr lang="en-US" dirty="0">
                <a:solidFill>
                  <a:schemeClr val="bg1"/>
                </a:solidFill>
                <a:latin typeface="Source Sans Pro" panose="020B0503030403020204" pitchFamily="34" charset="0"/>
                <a:ea typeface="Source Sans Pro" panose="020B0503030403020204" pitchFamily="34" charset="0"/>
              </a:rPr>
              <a:t> or </a:t>
            </a:r>
            <a:r>
              <a:rPr lang="en-US" b="1" dirty="0">
                <a:solidFill>
                  <a:schemeClr val="bg1"/>
                </a:solidFill>
                <a:latin typeface="Source Sans Pro" panose="020B0503030403020204" pitchFamily="34" charset="0"/>
                <a:ea typeface="Source Sans Pro" panose="020B0503030403020204" pitchFamily="34" charset="0"/>
              </a:rPr>
              <a:t>No</a:t>
            </a:r>
          </a:p>
          <a:p>
            <a:endParaRPr lang="en-US" dirty="0">
              <a:solidFill>
                <a:schemeClr val="bg1"/>
              </a:solidFill>
            </a:endParaRPr>
          </a:p>
          <a:p>
            <a:endParaRPr lang="en-US" dirty="0">
              <a:solidFill>
                <a:schemeClr val="bg1"/>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0" y="1456859"/>
            <a:ext cx="11394080" cy="1410949"/>
          </a:xfrm>
          <a:prstGeom prst="rect">
            <a:avLst/>
          </a:prstGeom>
        </p:spPr>
      </p:pic>
      <p:pic>
        <p:nvPicPr>
          <p:cNvPr id="6" name="Picture 5"/>
          <p:cNvPicPr>
            <a:picLocks noChangeAspect="1"/>
          </p:cNvPicPr>
          <p:nvPr/>
        </p:nvPicPr>
        <p:blipFill rotWithShape="1">
          <a:blip r:embed="rId3"/>
          <a:srcRect l="68040" t="52025" r="26673" b="36740"/>
          <a:stretch/>
        </p:blipFill>
        <p:spPr>
          <a:xfrm>
            <a:off x="7784431" y="5048328"/>
            <a:ext cx="1383632" cy="1624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274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28A0092B-C50C-407E-A947-70E740481C1C}">
                <a14:useLocalDpi xmlns:a14="http://schemas.microsoft.com/office/drawing/2010/main" val="0"/>
              </a:ext>
            </a:extLst>
          </a:blip>
          <a:srcRect t="5115" r="13"/>
          <a:stretch/>
        </p:blipFill>
        <p:spPr>
          <a:xfrm>
            <a:off x="741078" y="5570621"/>
            <a:ext cx="10688921" cy="781177"/>
          </a:xfrm>
          <a:prstGeom prst="rect">
            <a:avLst/>
          </a:prstGeom>
        </p:spPr>
      </p:pic>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6 – Number of Gift Cards and Loads</a:t>
            </a:r>
          </a:p>
        </p:txBody>
      </p:sp>
      <p:sp>
        <p:nvSpPr>
          <p:cNvPr id="3" name="Slide Number Placeholder 2"/>
          <p:cNvSpPr>
            <a:spLocks noGrp="1"/>
          </p:cNvSpPr>
          <p:nvPr>
            <p:ph type="sldNum" sz="quarter" idx="12"/>
          </p:nvPr>
        </p:nvSpPr>
        <p:spPr/>
        <p:txBody>
          <a:bodyPr/>
          <a:lstStyle/>
          <a:p>
            <a:fld id="{F39C91D9-AB68-DF4C-9289-EB6BE1EC3D4E}" type="slidenum">
              <a:rPr lang="en-US" smtClean="0"/>
              <a:t>14</a:t>
            </a:fld>
            <a:endParaRPr lang="en-US"/>
          </a:p>
        </p:txBody>
      </p:sp>
      <p:sp>
        <p:nvSpPr>
          <p:cNvPr id="7" name="TextBox 6"/>
          <p:cNvSpPr txBox="1"/>
          <p:nvPr/>
        </p:nvSpPr>
        <p:spPr>
          <a:xfrm>
            <a:off x="680320" y="2383127"/>
            <a:ext cx="10979871" cy="4447371"/>
          </a:xfrm>
          <a:prstGeom prst="rect">
            <a:avLst/>
          </a:prstGeom>
          <a:noFill/>
        </p:spPr>
        <p:txBody>
          <a:bodyPr wrap="square" rtlCol="0">
            <a:spAutoFit/>
          </a:bodyPr>
          <a:lstStyle/>
          <a:p>
            <a:r>
              <a:rPr lang="en-US" b="1" dirty="0">
                <a:solidFill>
                  <a:schemeClr val="bg1"/>
                </a:solidFill>
                <a:latin typeface="Source Sans Pro" panose="020B0503030403020204" pitchFamily="34" charset="0"/>
                <a:ea typeface="Source Sans Pro" panose="020B0503030403020204" pitchFamily="34" charset="0"/>
              </a:rPr>
              <a:t>Which type of card did you select from above in Section 2?</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When selecting a gift card method in Section 2 from above, the Card Type in Section 6 will auto populate.</a:t>
            </a:r>
          </a:p>
          <a:p>
            <a:endParaRPr lang="en-US" sz="500" dirty="0">
              <a:solidFill>
                <a:schemeClr val="bg1"/>
              </a:solidFill>
              <a:latin typeface="Source Sans Pro" panose="020B0503030403020204" pitchFamily="34" charset="0"/>
              <a:ea typeface="Source Sans Pro" panose="020B0503030403020204" pitchFamily="34" charset="0"/>
            </a:endParaRPr>
          </a:p>
          <a:p>
            <a:r>
              <a:rPr lang="en-US" dirty="0">
                <a:solidFill>
                  <a:schemeClr val="bg1"/>
                </a:solidFill>
                <a:latin typeface="Source Sans Pro" panose="020B0503030403020204" pitchFamily="34" charset="0"/>
                <a:ea typeface="Source Sans Pro" panose="020B0503030403020204" pitchFamily="34" charset="0"/>
              </a:rPr>
              <a:t>For Example:</a:t>
            </a:r>
          </a:p>
          <a:p>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When selecting </a:t>
            </a:r>
            <a:r>
              <a:rPr lang="en-US" b="1" dirty="0">
                <a:solidFill>
                  <a:schemeClr val="bg1"/>
                </a:solidFill>
              </a:rPr>
              <a:t>Both</a:t>
            </a:r>
            <a:r>
              <a:rPr lang="en-US" dirty="0">
                <a:solidFill>
                  <a:schemeClr val="bg1"/>
                </a:solidFill>
              </a:rPr>
              <a:t> under ClinCard – Reloadable Visa Card in Section 2, you will be directed to use the calculation form, which will </a:t>
            </a:r>
            <a:r>
              <a:rPr lang="en-US" i="1" dirty="0">
                <a:solidFill>
                  <a:schemeClr val="bg1"/>
                </a:solidFill>
              </a:rPr>
              <a:t>only</a:t>
            </a:r>
            <a:r>
              <a:rPr lang="en-US" dirty="0">
                <a:solidFill>
                  <a:schemeClr val="bg1"/>
                </a:solidFill>
              </a:rPr>
              <a:t> be available on page four of the gift card request form when selecting this option.</a:t>
            </a:r>
          </a:p>
          <a:p>
            <a:pPr lvl="1"/>
            <a:r>
              <a:rPr lang="en-US" sz="1200" dirty="0">
                <a:solidFill>
                  <a:schemeClr val="bg1"/>
                </a:solidFill>
              </a:rPr>
              <a:t>More information regarding the Calculation Form is provided on slide 27</a:t>
            </a:r>
          </a:p>
          <a:p>
            <a:pPr lvl="1"/>
            <a:endParaRPr lang="en-US" sz="1200" dirty="0">
              <a:solidFill>
                <a:schemeClr val="bg1"/>
              </a:solidFill>
            </a:endParaRPr>
          </a:p>
          <a:p>
            <a:pPr lvl="1"/>
            <a:endParaRPr lang="en-US" sz="1200" dirty="0">
              <a:solidFill>
                <a:schemeClr val="bg1"/>
              </a:solidFill>
            </a:endParaRPr>
          </a:p>
          <a:p>
            <a:pPr lvl="1"/>
            <a:endParaRPr lang="en-US" sz="1200" dirty="0">
              <a:solidFill>
                <a:schemeClr val="bg1"/>
              </a:solidFill>
            </a:endParaRP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algn="r"/>
            <a:r>
              <a:rPr lang="en-US" sz="1400" dirty="0">
                <a:solidFill>
                  <a:schemeClr val="bg1"/>
                </a:solidFill>
              </a:rPr>
              <a:t>Section 6 continued on next page		</a:t>
            </a:r>
          </a:p>
        </p:txBody>
      </p:sp>
      <p:cxnSp>
        <p:nvCxnSpPr>
          <p:cNvPr id="8" name="Straight Arrow Connector 7"/>
          <p:cNvCxnSpPr/>
          <p:nvPr/>
        </p:nvCxnSpPr>
        <p:spPr>
          <a:xfrm>
            <a:off x="10724104" y="6642925"/>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20" y="1445123"/>
            <a:ext cx="10659963" cy="819264"/>
          </a:xfrm>
          <a:prstGeom prst="rect">
            <a:avLst/>
          </a:prstGeom>
        </p:spPr>
      </p:pic>
      <p:pic>
        <p:nvPicPr>
          <p:cNvPr id="11" name="Picture 10" descr="Screen Clipping"/>
          <p:cNvPicPr>
            <a:picLocks noChangeAspect="1"/>
          </p:cNvPicPr>
          <p:nvPr/>
        </p:nvPicPr>
        <p:blipFill rotWithShape="1">
          <a:blip r:embed="rId4">
            <a:extLst>
              <a:ext uri="{28A0092B-C50C-407E-A947-70E740481C1C}">
                <a14:useLocalDpi xmlns:a14="http://schemas.microsoft.com/office/drawing/2010/main" val="0"/>
              </a:ext>
            </a:extLst>
          </a:blip>
          <a:srcRect t="4611" r="3060" b="7253"/>
          <a:stretch/>
        </p:blipFill>
        <p:spPr>
          <a:xfrm>
            <a:off x="2746494" y="3445114"/>
            <a:ext cx="2151749" cy="639128"/>
          </a:xfrm>
          <a:prstGeom prst="rect">
            <a:avLst/>
          </a:prstGeom>
          <a:ln>
            <a:noFill/>
          </a:ln>
          <a:effectLst>
            <a:outerShdw blurRad="292100" dist="139700" dir="2700000" algn="tl" rotWithShape="0">
              <a:srgbClr val="333333">
                <a:alpha val="65000"/>
              </a:srgbClr>
            </a:outerShdw>
          </a:effectLst>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564" y="3445114"/>
            <a:ext cx="2043955" cy="64410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920682" y="1742043"/>
            <a:ext cx="98854"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9A7935F-9F3B-D401-BEC8-22096042DAD1}"/>
              </a:ext>
            </a:extLst>
          </p:cNvPr>
          <p:cNvPicPr>
            <a:picLocks noChangeAspect="1"/>
          </p:cNvPicPr>
          <p:nvPr/>
        </p:nvPicPr>
        <p:blipFill>
          <a:blip r:embed="rId6"/>
          <a:stretch>
            <a:fillRect/>
          </a:stretch>
        </p:blipFill>
        <p:spPr>
          <a:xfrm>
            <a:off x="741077" y="1488685"/>
            <a:ext cx="4720460" cy="253357"/>
          </a:xfrm>
          <a:prstGeom prst="rect">
            <a:avLst/>
          </a:prstGeom>
        </p:spPr>
      </p:pic>
      <p:sp>
        <p:nvSpPr>
          <p:cNvPr id="4" name="Rectangle 3"/>
          <p:cNvSpPr/>
          <p:nvPr/>
        </p:nvSpPr>
        <p:spPr>
          <a:xfrm>
            <a:off x="741080" y="1742043"/>
            <a:ext cx="2317936" cy="508919"/>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6EA7558A-54F3-A1C1-2261-9D4EBBA1501F}"/>
              </a:ext>
            </a:extLst>
          </p:cNvPr>
          <p:cNvPicPr>
            <a:picLocks noChangeAspect="1"/>
          </p:cNvPicPr>
          <p:nvPr/>
        </p:nvPicPr>
        <p:blipFill>
          <a:blip r:embed="rId6"/>
          <a:stretch>
            <a:fillRect/>
          </a:stretch>
        </p:blipFill>
        <p:spPr>
          <a:xfrm>
            <a:off x="784599" y="5568256"/>
            <a:ext cx="4720460" cy="253357"/>
          </a:xfrm>
          <a:prstGeom prst="rect">
            <a:avLst/>
          </a:prstGeom>
        </p:spPr>
      </p:pic>
      <p:sp>
        <p:nvSpPr>
          <p:cNvPr id="18" name="Rectangle 17"/>
          <p:cNvSpPr/>
          <p:nvPr/>
        </p:nvSpPr>
        <p:spPr>
          <a:xfrm>
            <a:off x="777928" y="5842879"/>
            <a:ext cx="2425269" cy="508919"/>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721088C-5133-3F84-D025-997DB9AD2D29}"/>
              </a:ext>
            </a:extLst>
          </p:cNvPr>
          <p:cNvPicPr>
            <a:picLocks noChangeAspect="1"/>
          </p:cNvPicPr>
          <p:nvPr/>
        </p:nvPicPr>
        <p:blipFill rotWithShape="1">
          <a:blip r:embed="rId6"/>
          <a:srcRect r="39534"/>
          <a:stretch/>
        </p:blipFill>
        <p:spPr>
          <a:xfrm>
            <a:off x="2746494" y="3467312"/>
            <a:ext cx="2151749" cy="190998"/>
          </a:xfrm>
          <a:prstGeom prst="rect">
            <a:avLst/>
          </a:prstGeom>
        </p:spPr>
      </p:pic>
      <p:pic>
        <p:nvPicPr>
          <p:cNvPr id="20" name="Picture 19">
            <a:extLst>
              <a:ext uri="{FF2B5EF4-FFF2-40B4-BE49-F238E27FC236}">
                <a16:creationId xmlns:a16="http://schemas.microsoft.com/office/drawing/2014/main" id="{0BD8C633-0162-46B2-7EB8-AA89A937E0D8}"/>
              </a:ext>
            </a:extLst>
          </p:cNvPr>
          <p:cNvPicPr>
            <a:picLocks noChangeAspect="1"/>
          </p:cNvPicPr>
          <p:nvPr/>
        </p:nvPicPr>
        <p:blipFill rotWithShape="1">
          <a:blip r:embed="rId6"/>
          <a:srcRect r="42204"/>
          <a:stretch/>
        </p:blipFill>
        <p:spPr>
          <a:xfrm>
            <a:off x="6947780" y="3466716"/>
            <a:ext cx="2056740" cy="190998"/>
          </a:xfrm>
          <a:prstGeom prst="rect">
            <a:avLst/>
          </a:prstGeom>
        </p:spPr>
      </p:pic>
      <p:pic>
        <p:nvPicPr>
          <p:cNvPr id="24" name="Picture 23">
            <a:extLst>
              <a:ext uri="{FF2B5EF4-FFF2-40B4-BE49-F238E27FC236}">
                <a16:creationId xmlns:a16="http://schemas.microsoft.com/office/drawing/2014/main" id="{E112EC0E-64D3-A801-676D-0A24E19CB8BD}"/>
              </a:ext>
            </a:extLst>
          </p:cNvPr>
          <p:cNvPicPr>
            <a:picLocks noChangeAspect="1"/>
          </p:cNvPicPr>
          <p:nvPr/>
        </p:nvPicPr>
        <p:blipFill>
          <a:blip r:embed="rId7"/>
          <a:stretch>
            <a:fillRect/>
          </a:stretch>
        </p:blipFill>
        <p:spPr>
          <a:xfrm>
            <a:off x="9346697" y="1743741"/>
            <a:ext cx="1889120" cy="203190"/>
          </a:xfrm>
          <a:prstGeom prst="rect">
            <a:avLst/>
          </a:prstGeom>
        </p:spPr>
      </p:pic>
      <p:pic>
        <p:nvPicPr>
          <p:cNvPr id="25" name="Picture 24">
            <a:extLst>
              <a:ext uri="{FF2B5EF4-FFF2-40B4-BE49-F238E27FC236}">
                <a16:creationId xmlns:a16="http://schemas.microsoft.com/office/drawing/2014/main" id="{9E06AE36-AC8B-C3C4-B7C7-92D7448947CA}"/>
              </a:ext>
            </a:extLst>
          </p:cNvPr>
          <p:cNvPicPr>
            <a:picLocks noChangeAspect="1"/>
          </p:cNvPicPr>
          <p:nvPr/>
        </p:nvPicPr>
        <p:blipFill>
          <a:blip r:embed="rId7"/>
          <a:stretch>
            <a:fillRect/>
          </a:stretch>
        </p:blipFill>
        <p:spPr>
          <a:xfrm>
            <a:off x="9384206" y="5830252"/>
            <a:ext cx="1889120" cy="203190"/>
          </a:xfrm>
          <a:prstGeom prst="rect">
            <a:avLst/>
          </a:prstGeom>
        </p:spPr>
      </p:pic>
    </p:spTree>
    <p:extLst>
      <p:ext uri="{BB962C8B-B14F-4D97-AF65-F5344CB8AC3E}">
        <p14:creationId xmlns:p14="http://schemas.microsoft.com/office/powerpoint/2010/main" val="134521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b="4363"/>
          <a:stretch/>
        </p:blipFill>
        <p:spPr>
          <a:xfrm>
            <a:off x="680320" y="3628469"/>
            <a:ext cx="10631384" cy="792625"/>
          </a:xfrm>
          <a:prstGeom prst="rect">
            <a:avLst/>
          </a:prstGeom>
        </p:spPr>
      </p:pic>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6 – Number of Gift Cards and Loads</a:t>
            </a:r>
          </a:p>
        </p:txBody>
      </p:sp>
      <p:sp>
        <p:nvSpPr>
          <p:cNvPr id="3" name="Slide Number Placeholder 2"/>
          <p:cNvSpPr>
            <a:spLocks noGrp="1"/>
          </p:cNvSpPr>
          <p:nvPr>
            <p:ph type="sldNum" sz="quarter" idx="12"/>
          </p:nvPr>
        </p:nvSpPr>
        <p:spPr/>
        <p:txBody>
          <a:bodyPr/>
          <a:lstStyle/>
          <a:p>
            <a:fld id="{F39C91D9-AB68-DF4C-9289-EB6BE1EC3D4E}" type="slidenum">
              <a:rPr lang="en-US" smtClean="0"/>
              <a:t>15</a:t>
            </a:fld>
            <a:endParaRPr lang="en-US"/>
          </a:p>
        </p:txBody>
      </p:sp>
      <p:sp>
        <p:nvSpPr>
          <p:cNvPr id="7" name="TextBox 6"/>
          <p:cNvSpPr txBox="1"/>
          <p:nvPr/>
        </p:nvSpPr>
        <p:spPr>
          <a:xfrm>
            <a:off x="680320" y="2383127"/>
            <a:ext cx="10979871" cy="4201150"/>
          </a:xfrm>
          <a:prstGeom prst="rect">
            <a:avLst/>
          </a:prstGeom>
          <a:noFill/>
        </p:spPr>
        <p:txBody>
          <a:bodyPr wrap="square" rtlCol="0">
            <a:spAutoFit/>
          </a:bodyPr>
          <a:lstStyle/>
          <a:p>
            <a:pPr>
              <a:spcAft>
                <a:spcPts val="600"/>
              </a:spcAft>
            </a:pPr>
            <a:r>
              <a:rPr lang="en-US" b="1" dirty="0">
                <a:solidFill>
                  <a:schemeClr val="bg1"/>
                </a:solidFill>
                <a:latin typeface="Source Sans Pro" panose="020B0503030403020204" pitchFamily="34" charset="0"/>
                <a:ea typeface="Source Sans Pro" panose="020B0503030403020204" pitchFamily="34" charset="0"/>
              </a:rPr>
              <a:t>What are your </a:t>
            </a:r>
            <a:r>
              <a:rPr lang="en-US" b="1" u="sng" dirty="0">
                <a:solidFill>
                  <a:schemeClr val="bg1"/>
                </a:solidFill>
                <a:latin typeface="Source Sans Pro" panose="020B0503030403020204" pitchFamily="34" charset="0"/>
                <a:ea typeface="Source Sans Pro" panose="020B0503030403020204" pitchFamily="34" charset="0"/>
              </a:rPr>
              <a:t>ClinCard</a:t>
            </a:r>
            <a:r>
              <a:rPr lang="en-US" b="1" dirty="0">
                <a:solidFill>
                  <a:schemeClr val="bg1"/>
                </a:solidFill>
                <a:latin typeface="Source Sans Pro" panose="020B0503030403020204" pitchFamily="34" charset="0"/>
                <a:ea typeface="Source Sans Pro" panose="020B0503030403020204" pitchFamily="34" charset="0"/>
              </a:rPr>
              <a:t> fees for this request?</a:t>
            </a:r>
          </a:p>
          <a:p>
            <a:r>
              <a:rPr lang="en-US" dirty="0">
                <a:solidFill>
                  <a:schemeClr val="bg1"/>
                </a:solidFill>
                <a:latin typeface="Source Sans Pro" panose="020B0503030403020204" pitchFamily="34" charset="0"/>
                <a:ea typeface="Source Sans Pro" panose="020B0503030403020204" pitchFamily="34" charset="0"/>
              </a:rPr>
              <a:t>The physical card &amp; virtual card fees will auto populate based on the selection from Section 2.</a:t>
            </a:r>
          </a:p>
          <a:p>
            <a:pPr marL="285750" indent="-285750">
              <a:buFont typeface="Arial" panose="020B0604020202020204" pitchFamily="34" charset="0"/>
              <a:buChar char="•"/>
            </a:pPr>
            <a:endParaRPr lang="en-US" b="1" dirty="0">
              <a:solidFill>
                <a:schemeClr val="bg1"/>
              </a:solidFill>
              <a:latin typeface="Source Sans Pro" panose="020B0503030403020204" pitchFamily="34" charset="0"/>
              <a:ea typeface="Source Sans Pro" panose="020B0503030403020204" pitchFamily="34" charset="0"/>
            </a:endParaRPr>
          </a:p>
          <a:p>
            <a:r>
              <a:rPr lang="en-US" b="1" dirty="0">
                <a:solidFill>
                  <a:schemeClr val="bg1"/>
                </a:solidFill>
                <a:latin typeface="Source Sans Pro" panose="020B0503030403020204" pitchFamily="34" charset="0"/>
                <a:ea typeface="Source Sans Pro" panose="020B0503030403020204" pitchFamily="34" charset="0"/>
              </a:rPr>
              <a:t>Physical Card fees:</a:t>
            </a:r>
          </a:p>
          <a:p>
            <a:pPr marL="285750" indent="-285750">
              <a:buFont typeface="Arial" panose="020B0604020202020204" pitchFamily="34" charset="0"/>
              <a:buChar char="•"/>
            </a:pPr>
            <a:endParaRPr lang="en-US" b="1"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r>
              <a:rPr lang="en-US" b="1" dirty="0">
                <a:solidFill>
                  <a:schemeClr val="bg1"/>
                </a:solidFill>
                <a:latin typeface="Source Sans Pro" panose="020B0503030403020204" pitchFamily="34" charset="0"/>
                <a:ea typeface="Source Sans Pro" panose="020B0503030403020204" pitchFamily="34" charset="0"/>
              </a:rPr>
              <a:t>Virtual Card fees:</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algn="r"/>
            <a:endParaRPr lang="en-US" sz="1400" dirty="0">
              <a:solidFill>
                <a:schemeClr val="bg1"/>
              </a:solidFill>
            </a:endParaRPr>
          </a:p>
          <a:p>
            <a:pPr algn="r"/>
            <a:r>
              <a:rPr lang="en-US" sz="1400" dirty="0">
                <a:solidFill>
                  <a:schemeClr val="bg1"/>
                </a:solidFill>
              </a:rPr>
              <a:t>Section 6 continued on next page		</a:t>
            </a:r>
          </a:p>
        </p:txBody>
      </p:sp>
      <p:cxnSp>
        <p:nvCxnSpPr>
          <p:cNvPr id="8" name="Straight Arrow Connector 7"/>
          <p:cNvCxnSpPr/>
          <p:nvPr/>
        </p:nvCxnSpPr>
        <p:spPr>
          <a:xfrm>
            <a:off x="10758269" y="6425810"/>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20" y="1445123"/>
            <a:ext cx="10659963" cy="819264"/>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373" y="4936714"/>
            <a:ext cx="10640910" cy="809738"/>
          </a:xfrm>
          <a:prstGeom prst="rect">
            <a:avLst/>
          </a:prstGeom>
        </p:spPr>
      </p:pic>
      <p:sp>
        <p:nvSpPr>
          <p:cNvPr id="15" name="Rectangle 14"/>
          <p:cNvSpPr/>
          <p:nvPr/>
        </p:nvSpPr>
        <p:spPr>
          <a:xfrm>
            <a:off x="6170255" y="4181623"/>
            <a:ext cx="60007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87619" y="4181623"/>
            <a:ext cx="60007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70254" y="5480941"/>
            <a:ext cx="600075" cy="1854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87618" y="5491586"/>
            <a:ext cx="60007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76128" y="4131909"/>
            <a:ext cx="1203459" cy="261610"/>
          </a:xfrm>
          <a:prstGeom prst="rect">
            <a:avLst/>
          </a:prstGeom>
        </p:spPr>
        <p:txBody>
          <a:bodyPr wrap="square">
            <a:spAutoFit/>
          </a:bodyPr>
          <a:lstStyle/>
          <a:p>
            <a:r>
              <a:rPr lang="en-US" sz="1100" dirty="0">
                <a:solidFill>
                  <a:srgbClr val="C00000"/>
                </a:solidFill>
              </a:rPr>
              <a:t>Auto populates</a:t>
            </a:r>
          </a:p>
        </p:txBody>
      </p:sp>
      <p:sp>
        <p:nvSpPr>
          <p:cNvPr id="12" name="Rectangle 11"/>
          <p:cNvSpPr/>
          <p:nvPr/>
        </p:nvSpPr>
        <p:spPr>
          <a:xfrm>
            <a:off x="8085925" y="4126551"/>
            <a:ext cx="1203459" cy="261610"/>
          </a:xfrm>
          <a:prstGeom prst="rect">
            <a:avLst/>
          </a:prstGeom>
        </p:spPr>
        <p:txBody>
          <a:bodyPr wrap="square">
            <a:spAutoFit/>
          </a:bodyPr>
          <a:lstStyle/>
          <a:p>
            <a:r>
              <a:rPr lang="en-US" sz="1100" dirty="0">
                <a:solidFill>
                  <a:srgbClr val="C00000"/>
                </a:solidFill>
              </a:rPr>
              <a:t>Auto populates</a:t>
            </a:r>
          </a:p>
        </p:txBody>
      </p:sp>
      <p:sp>
        <p:nvSpPr>
          <p:cNvPr id="13" name="Rectangle 12"/>
          <p:cNvSpPr/>
          <p:nvPr/>
        </p:nvSpPr>
        <p:spPr>
          <a:xfrm>
            <a:off x="5904703" y="5451025"/>
            <a:ext cx="1203459" cy="261610"/>
          </a:xfrm>
          <a:prstGeom prst="rect">
            <a:avLst/>
          </a:prstGeom>
        </p:spPr>
        <p:txBody>
          <a:bodyPr wrap="square">
            <a:spAutoFit/>
          </a:bodyPr>
          <a:lstStyle/>
          <a:p>
            <a:r>
              <a:rPr lang="en-US" sz="1100" dirty="0">
                <a:solidFill>
                  <a:srgbClr val="C00000"/>
                </a:solidFill>
              </a:rPr>
              <a:t>Auto populates</a:t>
            </a:r>
          </a:p>
        </p:txBody>
      </p:sp>
      <p:sp>
        <p:nvSpPr>
          <p:cNvPr id="14" name="Rectangle 13"/>
          <p:cNvSpPr/>
          <p:nvPr/>
        </p:nvSpPr>
        <p:spPr>
          <a:xfrm>
            <a:off x="8085924" y="5447608"/>
            <a:ext cx="1203459" cy="261610"/>
          </a:xfrm>
          <a:prstGeom prst="rect">
            <a:avLst/>
          </a:prstGeom>
        </p:spPr>
        <p:txBody>
          <a:bodyPr wrap="square">
            <a:spAutoFit/>
          </a:bodyPr>
          <a:lstStyle/>
          <a:p>
            <a:r>
              <a:rPr lang="en-US" sz="1100" dirty="0">
                <a:solidFill>
                  <a:srgbClr val="C00000"/>
                </a:solidFill>
              </a:rPr>
              <a:t>Auto populates</a:t>
            </a:r>
          </a:p>
        </p:txBody>
      </p:sp>
      <p:sp>
        <p:nvSpPr>
          <p:cNvPr id="19" name="Rectangle 18"/>
          <p:cNvSpPr/>
          <p:nvPr/>
        </p:nvSpPr>
        <p:spPr>
          <a:xfrm>
            <a:off x="7920682" y="1742043"/>
            <a:ext cx="98854"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900088" y="3925635"/>
            <a:ext cx="98854"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929408" y="5242599"/>
            <a:ext cx="98854"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5CD11C-2027-1ECD-81BB-BD68613845B6}"/>
              </a:ext>
            </a:extLst>
          </p:cNvPr>
          <p:cNvPicPr>
            <a:picLocks noChangeAspect="1"/>
          </p:cNvPicPr>
          <p:nvPr/>
        </p:nvPicPr>
        <p:blipFill>
          <a:blip r:embed="rId5"/>
          <a:stretch>
            <a:fillRect/>
          </a:stretch>
        </p:blipFill>
        <p:spPr>
          <a:xfrm>
            <a:off x="741077" y="1499108"/>
            <a:ext cx="4526248" cy="242934"/>
          </a:xfrm>
          <a:prstGeom prst="rect">
            <a:avLst/>
          </a:prstGeom>
        </p:spPr>
      </p:pic>
      <p:pic>
        <p:nvPicPr>
          <p:cNvPr id="10" name="Picture 9">
            <a:extLst>
              <a:ext uri="{FF2B5EF4-FFF2-40B4-BE49-F238E27FC236}">
                <a16:creationId xmlns:a16="http://schemas.microsoft.com/office/drawing/2014/main" id="{F1D1C004-A164-461C-5810-1F6B48229CE1}"/>
              </a:ext>
            </a:extLst>
          </p:cNvPr>
          <p:cNvPicPr>
            <a:picLocks noChangeAspect="1"/>
          </p:cNvPicPr>
          <p:nvPr/>
        </p:nvPicPr>
        <p:blipFill>
          <a:blip r:embed="rId5"/>
          <a:stretch>
            <a:fillRect/>
          </a:stretch>
        </p:blipFill>
        <p:spPr>
          <a:xfrm>
            <a:off x="710006" y="3661645"/>
            <a:ext cx="4720460" cy="253357"/>
          </a:xfrm>
          <a:prstGeom prst="rect">
            <a:avLst/>
          </a:prstGeom>
        </p:spPr>
      </p:pic>
      <p:pic>
        <p:nvPicPr>
          <p:cNvPr id="21" name="Picture 20">
            <a:extLst>
              <a:ext uri="{FF2B5EF4-FFF2-40B4-BE49-F238E27FC236}">
                <a16:creationId xmlns:a16="http://schemas.microsoft.com/office/drawing/2014/main" id="{B8795F8D-9E26-BB29-6996-27B63884AB45}"/>
              </a:ext>
            </a:extLst>
          </p:cNvPr>
          <p:cNvPicPr>
            <a:picLocks noChangeAspect="1"/>
          </p:cNvPicPr>
          <p:nvPr/>
        </p:nvPicPr>
        <p:blipFill>
          <a:blip r:embed="rId5"/>
          <a:stretch>
            <a:fillRect/>
          </a:stretch>
        </p:blipFill>
        <p:spPr>
          <a:xfrm>
            <a:off x="751710" y="4968613"/>
            <a:ext cx="4720460" cy="253357"/>
          </a:xfrm>
          <a:prstGeom prst="rect">
            <a:avLst/>
          </a:prstGeom>
        </p:spPr>
      </p:pic>
      <p:pic>
        <p:nvPicPr>
          <p:cNvPr id="23" name="Picture 22">
            <a:extLst>
              <a:ext uri="{FF2B5EF4-FFF2-40B4-BE49-F238E27FC236}">
                <a16:creationId xmlns:a16="http://schemas.microsoft.com/office/drawing/2014/main" id="{12DA85DC-C426-D776-A1C9-E46C2769472B}"/>
              </a:ext>
            </a:extLst>
          </p:cNvPr>
          <p:cNvPicPr>
            <a:picLocks noChangeAspect="1"/>
          </p:cNvPicPr>
          <p:nvPr/>
        </p:nvPicPr>
        <p:blipFill>
          <a:blip r:embed="rId6"/>
          <a:stretch>
            <a:fillRect/>
          </a:stretch>
        </p:blipFill>
        <p:spPr>
          <a:xfrm>
            <a:off x="9346697" y="1743741"/>
            <a:ext cx="1889120" cy="203190"/>
          </a:xfrm>
          <a:prstGeom prst="rect">
            <a:avLst/>
          </a:prstGeom>
        </p:spPr>
      </p:pic>
      <p:pic>
        <p:nvPicPr>
          <p:cNvPr id="24" name="Picture 23">
            <a:extLst>
              <a:ext uri="{FF2B5EF4-FFF2-40B4-BE49-F238E27FC236}">
                <a16:creationId xmlns:a16="http://schemas.microsoft.com/office/drawing/2014/main" id="{807EBCE5-F434-ECFF-BBD0-15A6958724C4}"/>
              </a:ext>
            </a:extLst>
          </p:cNvPr>
          <p:cNvPicPr>
            <a:picLocks noChangeAspect="1"/>
          </p:cNvPicPr>
          <p:nvPr/>
        </p:nvPicPr>
        <p:blipFill>
          <a:blip r:embed="rId6"/>
          <a:stretch>
            <a:fillRect/>
          </a:stretch>
        </p:blipFill>
        <p:spPr>
          <a:xfrm>
            <a:off x="9289383" y="3921300"/>
            <a:ext cx="1889120" cy="203190"/>
          </a:xfrm>
          <a:prstGeom prst="rect">
            <a:avLst/>
          </a:prstGeom>
        </p:spPr>
      </p:pic>
      <p:pic>
        <p:nvPicPr>
          <p:cNvPr id="25" name="Picture 24">
            <a:extLst>
              <a:ext uri="{FF2B5EF4-FFF2-40B4-BE49-F238E27FC236}">
                <a16:creationId xmlns:a16="http://schemas.microsoft.com/office/drawing/2014/main" id="{B095FA8F-27EF-0293-241D-3BB5F9A05389}"/>
              </a:ext>
            </a:extLst>
          </p:cNvPr>
          <p:cNvPicPr>
            <a:picLocks noChangeAspect="1"/>
          </p:cNvPicPr>
          <p:nvPr/>
        </p:nvPicPr>
        <p:blipFill>
          <a:blip r:embed="rId6"/>
          <a:stretch>
            <a:fillRect/>
          </a:stretch>
        </p:blipFill>
        <p:spPr>
          <a:xfrm>
            <a:off x="9348153" y="5218722"/>
            <a:ext cx="1889120" cy="203190"/>
          </a:xfrm>
          <a:prstGeom prst="rect">
            <a:avLst/>
          </a:prstGeom>
        </p:spPr>
      </p:pic>
    </p:spTree>
    <p:extLst>
      <p:ext uri="{BB962C8B-B14F-4D97-AF65-F5344CB8AC3E}">
        <p14:creationId xmlns:p14="http://schemas.microsoft.com/office/powerpoint/2010/main" val="332602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6 – Number of Gift Cards and Loads</a:t>
            </a:r>
          </a:p>
        </p:txBody>
      </p:sp>
      <p:sp>
        <p:nvSpPr>
          <p:cNvPr id="3" name="Slide Number Placeholder 2"/>
          <p:cNvSpPr>
            <a:spLocks noGrp="1"/>
          </p:cNvSpPr>
          <p:nvPr>
            <p:ph type="sldNum" sz="quarter" idx="12"/>
          </p:nvPr>
        </p:nvSpPr>
        <p:spPr/>
        <p:txBody>
          <a:bodyPr/>
          <a:lstStyle/>
          <a:p>
            <a:fld id="{F39C91D9-AB68-DF4C-9289-EB6BE1EC3D4E}" type="slidenum">
              <a:rPr lang="en-US" smtClean="0"/>
              <a:t>16</a:t>
            </a:fld>
            <a:endParaRPr lang="en-US"/>
          </a:p>
        </p:txBody>
      </p:sp>
      <p:sp>
        <p:nvSpPr>
          <p:cNvPr id="7" name="TextBox 6"/>
          <p:cNvSpPr txBox="1"/>
          <p:nvPr/>
        </p:nvSpPr>
        <p:spPr>
          <a:xfrm>
            <a:off x="692506" y="2267369"/>
            <a:ext cx="10979871" cy="4462760"/>
          </a:xfrm>
          <a:prstGeom prst="rect">
            <a:avLst/>
          </a:prstGeom>
          <a:noFill/>
        </p:spPr>
        <p:txBody>
          <a:bodyPr wrap="square" rtlCol="0">
            <a:spAutoFit/>
          </a:bodyPr>
          <a:lstStyle/>
          <a:p>
            <a:pPr>
              <a:spcAft>
                <a:spcPts val="1200"/>
              </a:spcAft>
            </a:pPr>
            <a:r>
              <a:rPr lang="en-US" b="1" dirty="0">
                <a:solidFill>
                  <a:schemeClr val="bg1"/>
                </a:solidFill>
                <a:latin typeface="Source Sans Pro" panose="020B0503030403020204" pitchFamily="34" charset="0"/>
                <a:ea typeface="Source Sans Pro" panose="020B0503030403020204" pitchFamily="34" charset="0"/>
              </a:rPr>
              <a:t>How many cards do you need for this request?</a:t>
            </a:r>
          </a:p>
          <a:p>
            <a:r>
              <a:rPr lang="en-US" u="sng" dirty="0">
                <a:solidFill>
                  <a:schemeClr val="bg1"/>
                </a:solidFill>
                <a:latin typeface="Source Sans Pro" panose="020B0503030403020204" pitchFamily="34" charset="0"/>
                <a:ea typeface="Source Sans Pro" panose="020B0503030403020204" pitchFamily="34" charset="0"/>
              </a:rPr>
              <a:t>ClinCard Request</a:t>
            </a:r>
            <a:r>
              <a:rPr lang="en-US" dirty="0">
                <a:solidFill>
                  <a:schemeClr val="bg1"/>
                </a:solidFill>
                <a:latin typeface="Source Sans Pro" panose="020B0503030403020204" pitchFamily="34" charset="0"/>
                <a:ea typeface="Source Sans Pro" panose="020B0503030403020204" pitchFamily="34" charset="0"/>
              </a:rPr>
              <a:t>:</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Quantity of Cards Needed:  Enter the number of participants for your research study.</a:t>
            </a:r>
          </a:p>
          <a:p>
            <a:endParaRPr lang="en-US" b="1" dirty="0">
              <a:solidFill>
                <a:schemeClr val="bg1"/>
              </a:solidFill>
              <a:latin typeface="Source Sans Pro" panose="020B0503030403020204" pitchFamily="34" charset="0"/>
              <a:ea typeface="Source Sans Pro" panose="020B0503030403020204" pitchFamily="34" charset="0"/>
            </a:endParaRPr>
          </a:p>
          <a:p>
            <a:endParaRPr lang="en-US" b="1" dirty="0">
              <a:solidFill>
                <a:schemeClr val="bg1"/>
              </a:solidFill>
              <a:latin typeface="Source Sans Pro" panose="020B0503030403020204" pitchFamily="34" charset="0"/>
              <a:ea typeface="Source Sans Pro" panose="020B0503030403020204" pitchFamily="34" charset="0"/>
            </a:endParaRPr>
          </a:p>
          <a:p>
            <a:endParaRPr lang="en-US"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Fee Per Card: Card fees are listed on the </a:t>
            </a:r>
            <a:r>
              <a:rPr lang="en-US" dirty="0">
                <a:solidFill>
                  <a:schemeClr val="bg1"/>
                </a:solidFill>
                <a:latin typeface="Source Sans Pro" panose="020B0503030403020204" pitchFamily="34" charset="0"/>
                <a:ea typeface="Source Sans Pro" panose="020B0503030403020204" pitchFamily="34" charset="0"/>
                <a:hlinkClick r:id="rId2"/>
              </a:rPr>
              <a:t>Accounts Payable website </a:t>
            </a:r>
            <a:r>
              <a:rPr lang="en-US" dirty="0">
                <a:solidFill>
                  <a:schemeClr val="bg1"/>
                </a:solidFill>
                <a:latin typeface="Source Sans Pro" panose="020B0503030403020204" pitchFamily="34" charset="0"/>
                <a:ea typeface="Source Sans Pro" panose="020B0503030403020204" pitchFamily="34" charset="0"/>
              </a:rPr>
              <a:t>and only Rowan employees will be able to view these fees.</a:t>
            </a:r>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endParaRPr lang="en-US" sz="800" b="1" dirty="0">
              <a:solidFill>
                <a:schemeClr val="bg1"/>
              </a:solidFill>
              <a:latin typeface="Source Sans Pro" panose="020B0503030403020204" pitchFamily="34" charset="0"/>
              <a:ea typeface="Source Sans Pro" panose="020B0503030403020204" pitchFamily="34" charset="0"/>
            </a:endParaRPr>
          </a:p>
          <a:p>
            <a:pPr algn="r"/>
            <a:endParaRPr lang="en-US" sz="1400" dirty="0">
              <a:solidFill>
                <a:schemeClr val="bg1"/>
              </a:solidFill>
            </a:endParaRPr>
          </a:p>
          <a:p>
            <a:pPr algn="r"/>
            <a:endParaRPr lang="en-US" sz="1400" dirty="0">
              <a:solidFill>
                <a:schemeClr val="bg1"/>
              </a:solidFill>
            </a:endParaRPr>
          </a:p>
          <a:p>
            <a:pPr algn="r"/>
            <a:r>
              <a:rPr lang="en-US" sz="1400" dirty="0">
                <a:solidFill>
                  <a:schemeClr val="bg1"/>
                </a:solidFill>
              </a:rPr>
              <a:t>Section 6 continued on next page		</a:t>
            </a:r>
          </a:p>
        </p:txBody>
      </p:sp>
      <p:cxnSp>
        <p:nvCxnSpPr>
          <p:cNvPr id="8" name="Straight Arrow Connector 7"/>
          <p:cNvCxnSpPr/>
          <p:nvPr/>
        </p:nvCxnSpPr>
        <p:spPr>
          <a:xfrm>
            <a:off x="10758269" y="6570535"/>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20" y="1368923"/>
            <a:ext cx="10659963" cy="819264"/>
          </a:xfrm>
          <a:prstGeom prst="rect">
            <a:avLst/>
          </a:prstGeom>
        </p:spPr>
      </p:pic>
      <p:pic>
        <p:nvPicPr>
          <p:cNvPr id="17" name="Picture 16" descr="Screen Clipping"/>
          <p:cNvPicPr>
            <a:picLocks noChangeAspect="1"/>
          </p:cNvPicPr>
          <p:nvPr/>
        </p:nvPicPr>
        <p:blipFill rotWithShape="1">
          <a:blip r:embed="rId4">
            <a:extLst>
              <a:ext uri="{28A0092B-C50C-407E-A947-70E740481C1C}">
                <a14:useLocalDpi xmlns:a14="http://schemas.microsoft.com/office/drawing/2010/main" val="0"/>
              </a:ext>
            </a:extLst>
          </a:blip>
          <a:srcRect r="40863"/>
          <a:stretch/>
        </p:blipFill>
        <p:spPr>
          <a:xfrm>
            <a:off x="1123071" y="3311674"/>
            <a:ext cx="4793894" cy="609075"/>
          </a:xfrm>
          <a:prstGeom prst="rect">
            <a:avLst/>
          </a:prstGeom>
        </p:spPr>
      </p:pic>
      <p:sp>
        <p:nvSpPr>
          <p:cNvPr id="20" name="Rectangle 19"/>
          <p:cNvSpPr/>
          <p:nvPr/>
        </p:nvSpPr>
        <p:spPr>
          <a:xfrm>
            <a:off x="5305724" y="3740260"/>
            <a:ext cx="418504" cy="1364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20682" y="1680258"/>
            <a:ext cx="98854"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6586149" y="5824057"/>
            <a:ext cx="45719" cy="14426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Clipping"/>
          <p:cNvPicPr>
            <a:picLocks noChangeAspect="1"/>
          </p:cNvPicPr>
          <p:nvPr/>
        </p:nvPicPr>
        <p:blipFill rotWithShape="1">
          <a:blip r:embed="rId5">
            <a:extLst>
              <a:ext uri="{28A0092B-C50C-407E-A947-70E740481C1C}">
                <a14:useLocalDpi xmlns:a14="http://schemas.microsoft.com/office/drawing/2010/main" val="0"/>
              </a:ext>
            </a:extLst>
          </a:blip>
          <a:srcRect t="6317" b="7537"/>
          <a:stretch/>
        </p:blipFill>
        <p:spPr>
          <a:xfrm>
            <a:off x="1018216" y="5157269"/>
            <a:ext cx="7201905" cy="1042220"/>
          </a:xfrm>
          <a:prstGeom prst="rect">
            <a:avLst/>
          </a:prstGeom>
        </p:spPr>
      </p:pic>
      <p:pic>
        <p:nvPicPr>
          <p:cNvPr id="5" name="Picture 4">
            <a:extLst>
              <a:ext uri="{FF2B5EF4-FFF2-40B4-BE49-F238E27FC236}">
                <a16:creationId xmlns:a16="http://schemas.microsoft.com/office/drawing/2014/main" id="{8723A74B-34B4-2D4D-15FB-313EB3776D9F}"/>
              </a:ext>
            </a:extLst>
          </p:cNvPr>
          <p:cNvPicPr>
            <a:picLocks noChangeAspect="1"/>
          </p:cNvPicPr>
          <p:nvPr/>
        </p:nvPicPr>
        <p:blipFill>
          <a:blip r:embed="rId6"/>
          <a:stretch>
            <a:fillRect/>
          </a:stretch>
        </p:blipFill>
        <p:spPr>
          <a:xfrm>
            <a:off x="741077" y="1416268"/>
            <a:ext cx="4720460" cy="253357"/>
          </a:xfrm>
          <a:prstGeom prst="rect">
            <a:avLst/>
          </a:prstGeom>
        </p:spPr>
      </p:pic>
      <p:pic>
        <p:nvPicPr>
          <p:cNvPr id="6" name="Picture 5">
            <a:extLst>
              <a:ext uri="{FF2B5EF4-FFF2-40B4-BE49-F238E27FC236}">
                <a16:creationId xmlns:a16="http://schemas.microsoft.com/office/drawing/2014/main" id="{35267D84-6F6B-FC94-9DEE-9D347366E47B}"/>
              </a:ext>
            </a:extLst>
          </p:cNvPr>
          <p:cNvPicPr>
            <a:picLocks noChangeAspect="1"/>
          </p:cNvPicPr>
          <p:nvPr/>
        </p:nvPicPr>
        <p:blipFill>
          <a:blip r:embed="rId6"/>
          <a:stretch>
            <a:fillRect/>
          </a:stretch>
        </p:blipFill>
        <p:spPr>
          <a:xfrm>
            <a:off x="1154970" y="3343139"/>
            <a:ext cx="3406397" cy="182828"/>
          </a:xfrm>
          <a:prstGeom prst="rect">
            <a:avLst/>
          </a:prstGeom>
        </p:spPr>
      </p:pic>
      <p:pic>
        <p:nvPicPr>
          <p:cNvPr id="11" name="Picture 10">
            <a:extLst>
              <a:ext uri="{FF2B5EF4-FFF2-40B4-BE49-F238E27FC236}">
                <a16:creationId xmlns:a16="http://schemas.microsoft.com/office/drawing/2014/main" id="{F49A1E2F-BAD4-64E6-DA18-66ADAC8064F7}"/>
              </a:ext>
            </a:extLst>
          </p:cNvPr>
          <p:cNvPicPr>
            <a:picLocks noChangeAspect="1"/>
          </p:cNvPicPr>
          <p:nvPr/>
        </p:nvPicPr>
        <p:blipFill>
          <a:blip r:embed="rId6"/>
          <a:stretch>
            <a:fillRect/>
          </a:stretch>
        </p:blipFill>
        <p:spPr>
          <a:xfrm>
            <a:off x="741351" y="1417039"/>
            <a:ext cx="4720460" cy="253357"/>
          </a:xfrm>
          <a:prstGeom prst="rect">
            <a:avLst/>
          </a:prstGeom>
        </p:spPr>
      </p:pic>
      <p:sp>
        <p:nvSpPr>
          <p:cNvPr id="10" name="Rectangle 9"/>
          <p:cNvSpPr/>
          <p:nvPr/>
        </p:nvSpPr>
        <p:spPr>
          <a:xfrm>
            <a:off x="3063102" y="1660978"/>
            <a:ext cx="2905436" cy="508919"/>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B553BF-18A2-D24B-5E45-07C06FAE6695}"/>
              </a:ext>
            </a:extLst>
          </p:cNvPr>
          <p:cNvPicPr>
            <a:picLocks noChangeAspect="1"/>
          </p:cNvPicPr>
          <p:nvPr/>
        </p:nvPicPr>
        <p:blipFill>
          <a:blip r:embed="rId6"/>
          <a:stretch>
            <a:fillRect/>
          </a:stretch>
        </p:blipFill>
        <p:spPr>
          <a:xfrm>
            <a:off x="1159788" y="3346217"/>
            <a:ext cx="3526512" cy="189275"/>
          </a:xfrm>
          <a:prstGeom prst="rect">
            <a:avLst/>
          </a:prstGeom>
        </p:spPr>
      </p:pic>
      <p:pic>
        <p:nvPicPr>
          <p:cNvPr id="15" name="Picture 14">
            <a:extLst>
              <a:ext uri="{FF2B5EF4-FFF2-40B4-BE49-F238E27FC236}">
                <a16:creationId xmlns:a16="http://schemas.microsoft.com/office/drawing/2014/main" id="{670F9521-5BF6-E789-A787-006A566E4CA9}"/>
              </a:ext>
            </a:extLst>
          </p:cNvPr>
          <p:cNvPicPr>
            <a:picLocks noChangeAspect="1"/>
          </p:cNvPicPr>
          <p:nvPr/>
        </p:nvPicPr>
        <p:blipFill>
          <a:blip r:embed="rId7"/>
          <a:stretch>
            <a:fillRect/>
          </a:stretch>
        </p:blipFill>
        <p:spPr>
          <a:xfrm>
            <a:off x="9366084" y="1680258"/>
            <a:ext cx="1790266" cy="192557"/>
          </a:xfrm>
          <a:prstGeom prst="rect">
            <a:avLst/>
          </a:prstGeom>
        </p:spPr>
      </p:pic>
    </p:spTree>
    <p:extLst>
      <p:ext uri="{BB962C8B-B14F-4D97-AF65-F5344CB8AC3E}">
        <p14:creationId xmlns:p14="http://schemas.microsoft.com/office/powerpoint/2010/main" val="34407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6 – Number of Gift Cards and Loads</a:t>
            </a:r>
          </a:p>
        </p:txBody>
      </p:sp>
      <p:sp>
        <p:nvSpPr>
          <p:cNvPr id="3" name="Slide Number Placeholder 2"/>
          <p:cNvSpPr>
            <a:spLocks noGrp="1"/>
          </p:cNvSpPr>
          <p:nvPr>
            <p:ph type="sldNum" sz="quarter" idx="12"/>
          </p:nvPr>
        </p:nvSpPr>
        <p:spPr/>
        <p:txBody>
          <a:bodyPr/>
          <a:lstStyle/>
          <a:p>
            <a:fld id="{F39C91D9-AB68-DF4C-9289-EB6BE1EC3D4E}" type="slidenum">
              <a:rPr lang="en-US" smtClean="0"/>
              <a:t>17</a:t>
            </a:fld>
            <a:endParaRPr lang="en-US" dirty="0"/>
          </a:p>
        </p:txBody>
      </p:sp>
      <p:sp>
        <p:nvSpPr>
          <p:cNvPr id="7" name="TextBox 6"/>
          <p:cNvSpPr txBox="1"/>
          <p:nvPr/>
        </p:nvSpPr>
        <p:spPr>
          <a:xfrm>
            <a:off x="680320" y="2463728"/>
            <a:ext cx="11227428" cy="4231928"/>
          </a:xfrm>
          <a:prstGeom prst="rect">
            <a:avLst/>
          </a:prstGeom>
          <a:noFill/>
        </p:spPr>
        <p:txBody>
          <a:bodyPr wrap="square" rtlCol="0">
            <a:spAutoFit/>
          </a:bodyPr>
          <a:lstStyle/>
          <a:p>
            <a:pPr>
              <a:spcAft>
                <a:spcPts val="600"/>
              </a:spcAft>
            </a:pPr>
            <a:r>
              <a:rPr lang="en-US" b="1" dirty="0">
                <a:solidFill>
                  <a:schemeClr val="bg1"/>
                </a:solidFill>
                <a:latin typeface="Source Sans Pro" panose="020B0503030403020204" pitchFamily="34" charset="0"/>
                <a:ea typeface="Source Sans Pro" panose="020B0503030403020204" pitchFamily="34" charset="0"/>
              </a:rPr>
              <a:t>How many times will you load an individual ClinCard with a payment?</a:t>
            </a: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Load Per Card:   </a:t>
            </a:r>
            <a:r>
              <a:rPr lang="en-US" i="1" dirty="0">
                <a:solidFill>
                  <a:schemeClr val="accent3">
                    <a:lumMod val="75000"/>
                  </a:schemeClr>
                </a:solidFill>
                <a:latin typeface="Source Sans Pro" panose="020B0503030403020204" pitchFamily="34" charset="0"/>
                <a:ea typeface="Source Sans Pro" panose="020B0503030403020204" pitchFamily="34" charset="0"/>
              </a:rPr>
              <a:t>Clincard “Load” definition - Each time a payment is submitted onto the card.</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ClinCard is the only reloadable card and </a:t>
            </a:r>
            <a:r>
              <a:rPr lang="en-US" u="sng" dirty="0">
                <a:solidFill>
                  <a:schemeClr val="bg1"/>
                </a:solidFill>
                <a:latin typeface="Source Sans Pro" panose="020B0503030403020204" pitchFamily="34" charset="0"/>
                <a:ea typeface="Source Sans Pro" panose="020B0503030403020204" pitchFamily="34" charset="0"/>
              </a:rPr>
              <a:t>this field will only be accessible when selecting ClinCard</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Study coordinators will be creating the load/payment schedule based on the study’s requirements.</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Each time the participant completes a phase (day, visit, survey) of the schedule, the study coordinator will load payment onto the </a:t>
            </a:r>
            <a:r>
              <a:rPr lang="en-US" dirty="0" err="1">
                <a:solidFill>
                  <a:schemeClr val="bg1"/>
                </a:solidFill>
                <a:latin typeface="Source Sans Pro" panose="020B0503030403020204" pitchFamily="34" charset="0"/>
                <a:ea typeface="Source Sans Pro" panose="020B0503030403020204" pitchFamily="34" charset="0"/>
              </a:rPr>
              <a:t>ClinCard</a:t>
            </a:r>
            <a:r>
              <a:rPr lang="en-US" dirty="0">
                <a:solidFill>
                  <a:schemeClr val="bg1"/>
                </a:solidFill>
                <a:latin typeface="Source Sans Pro" panose="020B0503030403020204" pitchFamily="34" charset="0"/>
                <a:ea typeface="Source Sans Pro" panose="020B0503030403020204" pitchFamily="34" charset="0"/>
              </a:rPr>
              <a:t> for each participant. </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There will be a fee on </a:t>
            </a:r>
            <a:r>
              <a:rPr lang="en-US" i="1" dirty="0">
                <a:solidFill>
                  <a:schemeClr val="bg1"/>
                </a:solidFill>
                <a:latin typeface="Source Sans Pro" panose="020B0503030403020204" pitchFamily="34" charset="0"/>
                <a:ea typeface="Source Sans Pro" panose="020B0503030403020204" pitchFamily="34" charset="0"/>
              </a:rPr>
              <a:t>each</a:t>
            </a:r>
            <a:r>
              <a:rPr lang="en-US" dirty="0">
                <a:solidFill>
                  <a:schemeClr val="bg1"/>
                </a:solidFill>
                <a:latin typeface="Source Sans Pro" panose="020B0503030403020204" pitchFamily="34" charset="0"/>
                <a:ea typeface="Source Sans Pro" panose="020B0503030403020204" pitchFamily="34" charset="0"/>
              </a:rPr>
              <a:t> load for </a:t>
            </a:r>
            <a:r>
              <a:rPr lang="en-US" i="1" dirty="0">
                <a:solidFill>
                  <a:schemeClr val="bg1"/>
                </a:solidFill>
                <a:latin typeface="Source Sans Pro" panose="020B0503030403020204" pitchFamily="34" charset="0"/>
                <a:ea typeface="Source Sans Pro" panose="020B0503030403020204" pitchFamily="34" charset="0"/>
              </a:rPr>
              <a:t>each</a:t>
            </a:r>
            <a:r>
              <a:rPr lang="en-US" dirty="0">
                <a:solidFill>
                  <a:schemeClr val="bg1"/>
                </a:solidFill>
                <a:latin typeface="Source Sans Pro" panose="020B0503030403020204" pitchFamily="34" charset="0"/>
                <a:ea typeface="Source Sans Pro" panose="020B0503030403020204" pitchFamily="34" charset="0"/>
              </a:rPr>
              <a:t> participant.</a:t>
            </a:r>
          </a:p>
          <a:p>
            <a:pPr lvl="1">
              <a:lnSpc>
                <a:spcPct val="200000"/>
              </a:lnSpc>
            </a:pPr>
            <a:r>
              <a:rPr lang="en-US" i="1" dirty="0">
                <a:solidFill>
                  <a:schemeClr val="accent3">
                    <a:lumMod val="75000"/>
                  </a:schemeClr>
                </a:solidFill>
                <a:latin typeface="Source Sans Pro" panose="020B0503030403020204" pitchFamily="34" charset="0"/>
                <a:ea typeface="Source Sans Pro" panose="020B0503030403020204" pitchFamily="34" charset="0"/>
              </a:rPr>
              <a:t>For example:  </a:t>
            </a:r>
            <a:r>
              <a:rPr lang="en-US" dirty="0">
                <a:solidFill>
                  <a:schemeClr val="accent3">
                    <a:lumMod val="75000"/>
                  </a:schemeClr>
                </a:solidFill>
                <a:latin typeface="Source Sans Pro" panose="020B0503030403020204" pitchFamily="34" charset="0"/>
                <a:ea typeface="Source Sans Pro" panose="020B0503030403020204" pitchFamily="34" charset="0"/>
              </a:rPr>
              <a:t>A 20 participant study, requiring attendance on 4 different days: enter </a:t>
            </a:r>
            <a:r>
              <a:rPr lang="en-US" u="sng" dirty="0">
                <a:solidFill>
                  <a:schemeClr val="accent3">
                    <a:lumMod val="75000"/>
                  </a:schemeClr>
                </a:solidFill>
                <a:latin typeface="Source Sans Pro" panose="020B0503030403020204" pitchFamily="34" charset="0"/>
                <a:ea typeface="Source Sans Pro" panose="020B0503030403020204" pitchFamily="34" charset="0"/>
              </a:rPr>
              <a:t>4 </a:t>
            </a:r>
            <a:r>
              <a:rPr lang="en-US" dirty="0">
                <a:solidFill>
                  <a:schemeClr val="accent3">
                    <a:lumMod val="75000"/>
                  </a:schemeClr>
                </a:solidFill>
                <a:latin typeface="Source Sans Pro" panose="020B0503030403020204" pitchFamily="34" charset="0"/>
                <a:ea typeface="Source Sans Pro" panose="020B0503030403020204" pitchFamily="34" charset="0"/>
              </a:rPr>
              <a:t>under Load Per Card</a:t>
            </a:r>
            <a:br>
              <a:rPr lang="en-US" dirty="0">
                <a:solidFill>
                  <a:schemeClr val="bg1"/>
                </a:solidFill>
                <a:latin typeface="Source Sans Pro" panose="020B0503030403020204" pitchFamily="34" charset="0"/>
                <a:ea typeface="Source Sans Pro" panose="020B0503030403020204" pitchFamily="34" charset="0"/>
              </a:rPr>
            </a:br>
            <a:endParaRPr lang="en-US" sz="1200"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Fee Per Load:</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ClinCard:  “Fee Per Load” field </a:t>
            </a:r>
            <a:r>
              <a:rPr lang="en-US" b="1" dirty="0">
                <a:solidFill>
                  <a:schemeClr val="bg1"/>
                </a:solidFill>
                <a:latin typeface="Source Sans Pro" panose="020B0503030403020204" pitchFamily="34" charset="0"/>
                <a:ea typeface="Source Sans Pro" panose="020B0503030403020204" pitchFamily="34" charset="0"/>
              </a:rPr>
              <a:t>will auto populate </a:t>
            </a:r>
            <a:r>
              <a:rPr lang="en-US" dirty="0">
                <a:solidFill>
                  <a:schemeClr val="bg1"/>
                </a:solidFill>
                <a:latin typeface="Source Sans Pro" panose="020B0503030403020204" pitchFamily="34" charset="0"/>
                <a:ea typeface="Source Sans Pro" panose="020B0503030403020204" pitchFamily="34" charset="0"/>
              </a:rPr>
              <a:t>load fee.</a:t>
            </a:r>
          </a:p>
          <a:p>
            <a:pPr algn="r"/>
            <a:endParaRPr lang="en-US" sz="1400" dirty="0">
              <a:solidFill>
                <a:schemeClr val="bg1"/>
              </a:solidFill>
            </a:endParaRPr>
          </a:p>
          <a:p>
            <a:pPr algn="r"/>
            <a:endParaRPr lang="en-US" sz="1400" dirty="0">
              <a:solidFill>
                <a:schemeClr val="bg1"/>
              </a:solidFill>
            </a:endParaRPr>
          </a:p>
          <a:p>
            <a:pPr algn="r"/>
            <a:r>
              <a:rPr lang="en-US" sz="1400" dirty="0">
                <a:solidFill>
                  <a:schemeClr val="bg1"/>
                </a:solidFill>
              </a:rPr>
              <a:t>      See </a:t>
            </a:r>
            <a:r>
              <a:rPr lang="en-US" sz="1400" dirty="0">
                <a:solidFill>
                  <a:schemeClr val="accent3">
                    <a:lumMod val="75000"/>
                  </a:schemeClr>
                </a:solidFill>
              </a:rPr>
              <a:t>example</a:t>
            </a:r>
            <a:r>
              <a:rPr lang="en-US" sz="1400" dirty="0">
                <a:solidFill>
                  <a:schemeClr val="bg1"/>
                </a:solidFill>
              </a:rPr>
              <a:t> on next page		</a:t>
            </a:r>
            <a:endParaRPr lang="en-US" dirty="0">
              <a:solidFill>
                <a:schemeClr val="bg1"/>
              </a:solidFill>
              <a:latin typeface="Source Sans Pro" panose="020B0503030403020204" pitchFamily="34" charset="0"/>
              <a:ea typeface="Source Sans Pro" panose="020B0503030403020204" pitchFamily="34" charset="0"/>
            </a:endParaRPr>
          </a:p>
        </p:txBody>
      </p:sp>
      <p:cxnSp>
        <p:nvCxnSpPr>
          <p:cNvPr id="9" name="Straight Arrow Connector 8"/>
          <p:cNvCxnSpPr/>
          <p:nvPr/>
        </p:nvCxnSpPr>
        <p:spPr>
          <a:xfrm>
            <a:off x="10806497" y="6557723"/>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0" y="1473702"/>
            <a:ext cx="10902080" cy="809367"/>
          </a:xfrm>
          <a:prstGeom prst="rect">
            <a:avLst/>
          </a:prstGeom>
        </p:spPr>
      </p:pic>
      <p:sp>
        <p:nvSpPr>
          <p:cNvPr id="11" name="Rectangle 10"/>
          <p:cNvSpPr/>
          <p:nvPr/>
        </p:nvSpPr>
        <p:spPr>
          <a:xfrm>
            <a:off x="6198830" y="2038134"/>
            <a:ext cx="74489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418155" y="2028609"/>
            <a:ext cx="74489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88016" y="1792170"/>
            <a:ext cx="98854" cy="16019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08A54DB-ACAD-308C-2B48-F9F745FF832A}"/>
              </a:ext>
            </a:extLst>
          </p:cNvPr>
          <p:cNvPicPr>
            <a:picLocks noChangeAspect="1"/>
          </p:cNvPicPr>
          <p:nvPr/>
        </p:nvPicPr>
        <p:blipFill>
          <a:blip r:embed="rId3"/>
          <a:stretch>
            <a:fillRect/>
          </a:stretch>
        </p:blipFill>
        <p:spPr>
          <a:xfrm>
            <a:off x="741077" y="1504017"/>
            <a:ext cx="4831048" cy="259292"/>
          </a:xfrm>
          <a:prstGeom prst="rect">
            <a:avLst/>
          </a:prstGeom>
        </p:spPr>
      </p:pic>
      <p:pic>
        <p:nvPicPr>
          <p:cNvPr id="6" name="Picture 5">
            <a:extLst>
              <a:ext uri="{FF2B5EF4-FFF2-40B4-BE49-F238E27FC236}">
                <a16:creationId xmlns:a16="http://schemas.microsoft.com/office/drawing/2014/main" id="{0E49D5B7-E330-620C-5A75-AC4DBD01D53C}"/>
              </a:ext>
            </a:extLst>
          </p:cNvPr>
          <p:cNvPicPr>
            <a:picLocks noChangeAspect="1"/>
          </p:cNvPicPr>
          <p:nvPr/>
        </p:nvPicPr>
        <p:blipFill>
          <a:blip r:embed="rId4"/>
          <a:stretch>
            <a:fillRect/>
          </a:stretch>
        </p:blipFill>
        <p:spPr>
          <a:xfrm>
            <a:off x="9533556" y="1760040"/>
            <a:ext cx="1889120" cy="203190"/>
          </a:xfrm>
          <a:prstGeom prst="rect">
            <a:avLst/>
          </a:prstGeom>
        </p:spPr>
      </p:pic>
      <p:sp>
        <p:nvSpPr>
          <p:cNvPr id="8" name="Rectangle 7"/>
          <p:cNvSpPr/>
          <p:nvPr/>
        </p:nvSpPr>
        <p:spPr>
          <a:xfrm>
            <a:off x="7086160" y="1760041"/>
            <a:ext cx="4477190" cy="513504"/>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30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dollar sign | Flickr - Photo Sharing!"/>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865463" y="4937307"/>
            <a:ext cx="433004" cy="520364"/>
          </a:xfrm>
          <a:prstGeom prst="rect">
            <a:avLst/>
          </a:prstGeom>
          <a:solidFill>
            <a:srgbClr val="FFFFFF"/>
          </a:solidFill>
        </p:spPr>
      </p:pic>
      <p:sp>
        <p:nvSpPr>
          <p:cNvPr id="36" name="Rounded Rectangle 35"/>
          <p:cNvSpPr/>
          <p:nvPr/>
        </p:nvSpPr>
        <p:spPr>
          <a:xfrm>
            <a:off x="2715316" y="4611542"/>
            <a:ext cx="7048115" cy="1428939"/>
          </a:xfrm>
          <a:prstGeom prst="roundRect">
            <a:avLst/>
          </a:prstGeom>
          <a:solidFill>
            <a:schemeClr val="accent6">
              <a:lumMod val="40000"/>
              <a:lumOff val="6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dollar sign | Flickr - Photo Sharing!"/>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52796" y="3100662"/>
            <a:ext cx="333470" cy="400749"/>
          </a:xfrm>
          <a:prstGeom prst="rect">
            <a:avLst/>
          </a:prstGeom>
          <a:solidFill>
            <a:srgbClr val="FFFFFF"/>
          </a:solidFill>
        </p:spPr>
      </p:pic>
      <p:sp>
        <p:nvSpPr>
          <p:cNvPr id="11" name="Rounded Rectangle 10"/>
          <p:cNvSpPr/>
          <p:nvPr/>
        </p:nvSpPr>
        <p:spPr>
          <a:xfrm>
            <a:off x="3990634" y="2930010"/>
            <a:ext cx="4630550" cy="943897"/>
          </a:xfrm>
          <a:prstGeom prst="roundRect">
            <a:avLst/>
          </a:prstGeom>
          <a:solidFill>
            <a:schemeClr val="accent6">
              <a:lumMod val="40000"/>
              <a:lumOff val="6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6 – Number of Gift Cards and Loads</a:t>
            </a:r>
          </a:p>
        </p:txBody>
      </p:sp>
      <p:sp>
        <p:nvSpPr>
          <p:cNvPr id="3" name="Slide Number Placeholder 2"/>
          <p:cNvSpPr>
            <a:spLocks noGrp="1"/>
          </p:cNvSpPr>
          <p:nvPr>
            <p:ph type="sldNum" sz="quarter" idx="12"/>
          </p:nvPr>
        </p:nvSpPr>
        <p:spPr/>
        <p:txBody>
          <a:bodyPr/>
          <a:lstStyle/>
          <a:p>
            <a:fld id="{F39C91D9-AB68-DF4C-9289-EB6BE1EC3D4E}" type="slidenum">
              <a:rPr lang="en-US" smtClean="0"/>
              <a:t>18</a:t>
            </a:fld>
            <a:endParaRPr lang="en-US"/>
          </a:p>
        </p:txBody>
      </p:sp>
      <p:pic>
        <p:nvPicPr>
          <p:cNvPr id="6" name="Content Placeholder 5"/>
          <p:cNvPicPr>
            <a:picLocks noGrp="1" noChangeAspect="1"/>
          </p:cNvPicPr>
          <p:nvPr>
            <p:ph idx="1"/>
          </p:nvPr>
        </p:nvPicPr>
        <p:blipFill rotWithShape="1">
          <a:blip r:embed="rId3"/>
          <a:srcRect l="12233" t="37617" r="17531" b="51696"/>
          <a:stretch/>
        </p:blipFill>
        <p:spPr>
          <a:xfrm>
            <a:off x="680320" y="1619250"/>
            <a:ext cx="11227428" cy="907503"/>
          </a:xfrm>
          <a:prstGeom prst="rect">
            <a:avLst/>
          </a:prstGeom>
        </p:spPr>
      </p:pic>
      <p:pic>
        <p:nvPicPr>
          <p:cNvPr id="4" name="Picture 3" descr="People Group Crowd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698" y="3006107"/>
            <a:ext cx="526145" cy="493261"/>
          </a:xfrm>
          <a:prstGeom prst="rect">
            <a:avLst/>
          </a:prstGeom>
        </p:spPr>
      </p:pic>
      <p:pic>
        <p:nvPicPr>
          <p:cNvPr id="10" name="Picture 9" descr="Credit Card Vector Graphics image - Free stock photo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9017">
            <a:off x="7428212" y="3116511"/>
            <a:ext cx="492845" cy="404749"/>
          </a:xfrm>
          <a:prstGeom prst="rect">
            <a:avLst/>
          </a:prstGeom>
        </p:spPr>
      </p:pic>
      <p:pic>
        <p:nvPicPr>
          <p:cNvPr id="12" name="Picture 11" descr="People Group Crowd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242" y="5033169"/>
            <a:ext cx="551411" cy="516948"/>
          </a:xfrm>
          <a:prstGeom prst="rect">
            <a:avLst/>
          </a:prstGeom>
        </p:spPr>
      </p:pic>
      <p:pic>
        <p:nvPicPr>
          <p:cNvPr id="14" name="Picture 13" descr="File:Office building icon.pn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7105" y="5161426"/>
            <a:ext cx="360521" cy="360521"/>
          </a:xfrm>
          <a:prstGeom prst="rect">
            <a:avLst/>
          </a:prstGeom>
        </p:spPr>
      </p:pic>
      <p:sp>
        <p:nvSpPr>
          <p:cNvPr id="22" name="TextBox 21"/>
          <p:cNvSpPr txBox="1"/>
          <p:nvPr/>
        </p:nvSpPr>
        <p:spPr>
          <a:xfrm>
            <a:off x="4246179" y="2116270"/>
            <a:ext cx="451944" cy="369332"/>
          </a:xfrm>
          <a:prstGeom prst="rect">
            <a:avLst/>
          </a:prstGeom>
          <a:noFill/>
        </p:spPr>
        <p:txBody>
          <a:bodyPr wrap="square" rtlCol="0">
            <a:spAutoFit/>
          </a:bodyPr>
          <a:lstStyle/>
          <a:p>
            <a:r>
              <a:rPr lang="en-US" dirty="0">
                <a:solidFill>
                  <a:srgbClr val="C00000"/>
                </a:solidFill>
              </a:rPr>
              <a:t>20</a:t>
            </a:r>
          </a:p>
        </p:txBody>
      </p:sp>
      <p:sp>
        <p:nvSpPr>
          <p:cNvPr id="23" name="Rectangle 22"/>
          <p:cNvSpPr/>
          <p:nvPr/>
        </p:nvSpPr>
        <p:spPr>
          <a:xfrm>
            <a:off x="7755775" y="2115455"/>
            <a:ext cx="306494" cy="369332"/>
          </a:xfrm>
          <a:prstGeom prst="rect">
            <a:avLst/>
          </a:prstGeom>
        </p:spPr>
        <p:txBody>
          <a:bodyPr wrap="none">
            <a:spAutoFit/>
          </a:bodyPr>
          <a:lstStyle/>
          <a:p>
            <a:r>
              <a:rPr lang="en-US" dirty="0">
                <a:solidFill>
                  <a:srgbClr val="C00000"/>
                </a:solidFill>
              </a:rPr>
              <a:t>4</a:t>
            </a:r>
            <a:endParaRPr lang="en-US" dirty="0"/>
          </a:p>
        </p:txBody>
      </p:sp>
      <p:pic>
        <p:nvPicPr>
          <p:cNvPr id="24" name="Picture 23" descr="dollar sign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842" y="2175643"/>
            <a:ext cx="194131" cy="233298"/>
          </a:xfrm>
          <a:prstGeom prst="rect">
            <a:avLst/>
          </a:prstGeom>
        </p:spPr>
      </p:pic>
      <p:pic>
        <p:nvPicPr>
          <p:cNvPr id="25" name="Picture 24" descr="dollar sign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6653" y="2182273"/>
            <a:ext cx="194131" cy="233298"/>
          </a:xfrm>
          <a:prstGeom prst="rect">
            <a:avLst/>
          </a:prstGeom>
        </p:spPr>
      </p:pic>
      <p:sp>
        <p:nvSpPr>
          <p:cNvPr id="28" name="Rectangle 27"/>
          <p:cNvSpPr/>
          <p:nvPr/>
        </p:nvSpPr>
        <p:spPr>
          <a:xfrm>
            <a:off x="6228553" y="1670885"/>
            <a:ext cx="1203459" cy="261610"/>
          </a:xfrm>
          <a:prstGeom prst="rect">
            <a:avLst/>
          </a:prstGeom>
        </p:spPr>
        <p:txBody>
          <a:bodyPr wrap="square">
            <a:spAutoFit/>
          </a:bodyPr>
          <a:lstStyle/>
          <a:p>
            <a:r>
              <a:rPr lang="en-US" sz="1100" dirty="0">
                <a:solidFill>
                  <a:srgbClr val="C00000"/>
                </a:solidFill>
              </a:rPr>
              <a:t>Auto populates</a:t>
            </a:r>
          </a:p>
        </p:txBody>
      </p:sp>
      <p:sp>
        <p:nvSpPr>
          <p:cNvPr id="30" name="Rectangle 29"/>
          <p:cNvSpPr/>
          <p:nvPr/>
        </p:nvSpPr>
        <p:spPr>
          <a:xfrm>
            <a:off x="8481988" y="1653326"/>
            <a:ext cx="1203459" cy="261610"/>
          </a:xfrm>
          <a:prstGeom prst="rect">
            <a:avLst/>
          </a:prstGeom>
        </p:spPr>
        <p:txBody>
          <a:bodyPr wrap="square">
            <a:spAutoFit/>
          </a:bodyPr>
          <a:lstStyle/>
          <a:p>
            <a:r>
              <a:rPr lang="en-US" sz="1100" dirty="0">
                <a:solidFill>
                  <a:srgbClr val="C00000"/>
                </a:solidFill>
              </a:rPr>
              <a:t>Auto populates</a:t>
            </a:r>
          </a:p>
        </p:txBody>
      </p:sp>
      <p:pic>
        <p:nvPicPr>
          <p:cNvPr id="27" name="Picture 26" descr="File:Office building icon.pn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0030" y="5163922"/>
            <a:ext cx="360521" cy="360521"/>
          </a:xfrm>
          <a:prstGeom prst="rect">
            <a:avLst/>
          </a:prstGeom>
        </p:spPr>
      </p:pic>
      <p:pic>
        <p:nvPicPr>
          <p:cNvPr id="29" name="Picture 28" descr="File:Office building icon.pn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1642" y="5157938"/>
            <a:ext cx="360521" cy="360521"/>
          </a:xfrm>
          <a:prstGeom prst="rect">
            <a:avLst/>
          </a:prstGeom>
        </p:spPr>
      </p:pic>
      <p:pic>
        <p:nvPicPr>
          <p:cNvPr id="31" name="Picture 30" descr="File:Office building icon.pn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717" y="5163922"/>
            <a:ext cx="360521" cy="360521"/>
          </a:xfrm>
          <a:prstGeom prst="rect">
            <a:avLst/>
          </a:prstGeom>
        </p:spPr>
      </p:pic>
      <p:pic>
        <p:nvPicPr>
          <p:cNvPr id="9" name="Picture 8" descr="People Group Crowd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592" y="3028793"/>
            <a:ext cx="510255" cy="478364"/>
          </a:xfrm>
          <a:prstGeom prst="rect">
            <a:avLst/>
          </a:prstGeom>
        </p:spPr>
      </p:pic>
      <p:pic>
        <p:nvPicPr>
          <p:cNvPr id="32" name="Picture 31" descr="Paying with Credit Card - Credit Card Transaction | Paying ..."/>
          <p:cNvPicPr>
            <a:picLocks noChangeAspect="1"/>
          </p:cNvPicPr>
          <p:nvPr/>
        </p:nvPicPr>
        <p:blipFill rotWithShape="1">
          <a:blip r:embed="rId7">
            <a:extLst>
              <a:ext uri="{28A0092B-C50C-407E-A947-70E740481C1C}">
                <a14:useLocalDpi xmlns:a14="http://schemas.microsoft.com/office/drawing/2010/main" val="0"/>
              </a:ext>
            </a:extLst>
          </a:blip>
          <a:srcRect l="43470" t="14562" r="33612" b="4082"/>
          <a:stretch/>
        </p:blipFill>
        <p:spPr>
          <a:xfrm>
            <a:off x="6517854" y="4688011"/>
            <a:ext cx="364270" cy="862106"/>
          </a:xfrm>
          <a:prstGeom prst="rect">
            <a:avLst/>
          </a:prstGeom>
        </p:spPr>
      </p:pic>
      <p:sp>
        <p:nvSpPr>
          <p:cNvPr id="18" name="TextBox 17"/>
          <p:cNvSpPr txBox="1"/>
          <p:nvPr/>
        </p:nvSpPr>
        <p:spPr>
          <a:xfrm>
            <a:off x="3003439" y="5764507"/>
            <a:ext cx="1856406" cy="307777"/>
          </a:xfrm>
          <a:prstGeom prst="rect">
            <a:avLst/>
          </a:prstGeom>
          <a:noFill/>
        </p:spPr>
        <p:txBody>
          <a:bodyPr wrap="square" rtlCol="0">
            <a:spAutoFit/>
          </a:bodyPr>
          <a:lstStyle/>
          <a:p>
            <a:r>
              <a:rPr lang="en-US" sz="1400" spc="300" dirty="0">
                <a:solidFill>
                  <a:srgbClr val="C00000"/>
                </a:solidFill>
              </a:rPr>
              <a:t>4</a:t>
            </a:r>
            <a:r>
              <a:rPr lang="en-US" sz="1400" dirty="0">
                <a:solidFill>
                  <a:srgbClr val="C00000"/>
                </a:solidFill>
              </a:rPr>
              <a:t> </a:t>
            </a:r>
            <a:r>
              <a:rPr lang="en-US" sz="1100" spc="300" dirty="0">
                <a:solidFill>
                  <a:schemeClr val="bg1"/>
                </a:solidFill>
                <a:latin typeface="Source Sans Pro" panose="020B0503030403020204" pitchFamily="34" charset="0"/>
                <a:ea typeface="Source Sans Pro" panose="020B0503030403020204" pitchFamily="34" charset="0"/>
              </a:rPr>
              <a:t>different visits</a:t>
            </a:r>
          </a:p>
        </p:txBody>
      </p:sp>
      <p:pic>
        <p:nvPicPr>
          <p:cNvPr id="35" name="Picture 34" descr="People Group Crowd · Free vector graphic on Pixab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767" y="5007495"/>
            <a:ext cx="551411" cy="516948"/>
          </a:xfrm>
          <a:prstGeom prst="rect">
            <a:avLst/>
          </a:prstGeom>
        </p:spPr>
      </p:pic>
      <p:sp>
        <p:nvSpPr>
          <p:cNvPr id="33" name="TextBox 32"/>
          <p:cNvSpPr txBox="1"/>
          <p:nvPr/>
        </p:nvSpPr>
        <p:spPr>
          <a:xfrm>
            <a:off x="692195" y="6376242"/>
            <a:ext cx="3307694" cy="307777"/>
          </a:xfrm>
          <a:prstGeom prst="rect">
            <a:avLst/>
          </a:prstGeom>
          <a:noFill/>
        </p:spPr>
        <p:txBody>
          <a:bodyPr wrap="square" rtlCol="0">
            <a:spAutoFit/>
          </a:bodyPr>
          <a:lstStyle/>
          <a:p>
            <a:r>
              <a:rPr lang="en-US" sz="1400" spc="300" dirty="0">
                <a:solidFill>
                  <a:schemeClr val="accent5"/>
                </a:solidFill>
              </a:rPr>
              <a:t>*See </a:t>
            </a:r>
            <a:r>
              <a:rPr lang="en-US" sz="1400" spc="300" dirty="0">
                <a:solidFill>
                  <a:srgbClr val="C00000"/>
                </a:solidFill>
                <a:hlinkClick r:id="rId8"/>
              </a:rPr>
              <a:t>website</a:t>
            </a:r>
            <a:r>
              <a:rPr lang="en-US" sz="1400" spc="300" dirty="0">
                <a:solidFill>
                  <a:srgbClr val="C00000"/>
                </a:solidFill>
              </a:rPr>
              <a:t> </a:t>
            </a:r>
            <a:r>
              <a:rPr lang="en-US" sz="1400" spc="300" dirty="0">
                <a:solidFill>
                  <a:schemeClr val="accent5"/>
                </a:solidFill>
              </a:rPr>
              <a:t>for fees</a:t>
            </a:r>
            <a:endParaRPr lang="en-US" sz="1100" spc="300" dirty="0">
              <a:solidFill>
                <a:schemeClr val="accent5"/>
              </a:solidFill>
              <a:latin typeface="Source Sans Pro" panose="020B0503030403020204" pitchFamily="34" charset="0"/>
              <a:ea typeface="Source Sans Pro" panose="020B0503030403020204" pitchFamily="34" charset="0"/>
            </a:endParaRPr>
          </a:p>
        </p:txBody>
      </p:sp>
      <p:sp>
        <p:nvSpPr>
          <p:cNvPr id="13" name="TextBox 12"/>
          <p:cNvSpPr txBox="1"/>
          <p:nvPr/>
        </p:nvSpPr>
        <p:spPr>
          <a:xfrm>
            <a:off x="416510" y="2778582"/>
            <a:ext cx="3370214" cy="338554"/>
          </a:xfrm>
          <a:prstGeom prst="rect">
            <a:avLst/>
          </a:prstGeom>
          <a:noFill/>
        </p:spPr>
        <p:txBody>
          <a:bodyPr wrap="square" rtlCol="0">
            <a:spAutoFit/>
          </a:bodyPr>
          <a:lstStyle/>
          <a:p>
            <a:r>
              <a:rPr lang="en-US" sz="1600" i="1" dirty="0">
                <a:solidFill>
                  <a:schemeClr val="bg1"/>
                </a:solidFill>
                <a:latin typeface="Source Sans Pro" panose="020B0503030403020204" pitchFamily="34" charset="0"/>
                <a:ea typeface="Source Sans Pro" panose="020B0503030403020204" pitchFamily="34" charset="0"/>
              </a:rPr>
              <a:t>ClinCard formula calculation example:</a:t>
            </a:r>
          </a:p>
        </p:txBody>
      </p:sp>
      <p:sp>
        <p:nvSpPr>
          <p:cNvPr id="37" name="Rectangle 36"/>
          <p:cNvSpPr/>
          <p:nvPr/>
        </p:nvSpPr>
        <p:spPr>
          <a:xfrm>
            <a:off x="8303744" y="1996359"/>
            <a:ext cx="98854" cy="9193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C2383F-F5D9-1E5A-27F3-44D611253E68}"/>
              </a:ext>
            </a:extLst>
          </p:cNvPr>
          <p:cNvPicPr>
            <a:picLocks noChangeAspect="1"/>
          </p:cNvPicPr>
          <p:nvPr/>
        </p:nvPicPr>
        <p:blipFill>
          <a:blip r:embed="rId9"/>
          <a:stretch>
            <a:fillRect/>
          </a:stretch>
        </p:blipFill>
        <p:spPr>
          <a:xfrm>
            <a:off x="768791" y="1668469"/>
            <a:ext cx="5120431" cy="274824"/>
          </a:xfrm>
          <a:prstGeom prst="rect">
            <a:avLst/>
          </a:prstGeom>
        </p:spPr>
      </p:pic>
      <p:pic>
        <p:nvPicPr>
          <p:cNvPr id="15" name="Picture 14">
            <a:extLst>
              <a:ext uri="{FF2B5EF4-FFF2-40B4-BE49-F238E27FC236}">
                <a16:creationId xmlns:a16="http://schemas.microsoft.com/office/drawing/2014/main" id="{39A707E2-DDC7-AF2A-2C00-C343350C946F}"/>
              </a:ext>
            </a:extLst>
          </p:cNvPr>
          <p:cNvPicPr>
            <a:picLocks noChangeAspect="1"/>
          </p:cNvPicPr>
          <p:nvPr/>
        </p:nvPicPr>
        <p:blipFill>
          <a:blip r:embed="rId10"/>
          <a:stretch>
            <a:fillRect/>
          </a:stretch>
        </p:blipFill>
        <p:spPr>
          <a:xfrm>
            <a:off x="9725805" y="1946931"/>
            <a:ext cx="1889120" cy="203190"/>
          </a:xfrm>
          <a:prstGeom prst="rect">
            <a:avLst/>
          </a:prstGeom>
        </p:spPr>
      </p:pic>
      <p:sp>
        <p:nvSpPr>
          <p:cNvPr id="7" name="TextBox 6"/>
          <p:cNvSpPr txBox="1"/>
          <p:nvPr/>
        </p:nvSpPr>
        <p:spPr>
          <a:xfrm>
            <a:off x="692195" y="2534971"/>
            <a:ext cx="11227428" cy="4647426"/>
          </a:xfrm>
          <a:prstGeom prst="rect">
            <a:avLst/>
          </a:prstGeom>
          <a:noFill/>
        </p:spPr>
        <p:txBody>
          <a:bodyPr wrap="square" rtlCol="0">
            <a:spAutoFit/>
          </a:bodyPr>
          <a:lstStyle/>
          <a:p>
            <a:pPr algn="ctr"/>
            <a:r>
              <a:rPr lang="en-US" sz="2400" b="1" i="1" dirty="0">
                <a:solidFill>
                  <a:schemeClr val="bg2">
                    <a:lumMod val="60000"/>
                    <a:lumOff val="40000"/>
                  </a:schemeClr>
                </a:solidFill>
                <a:latin typeface="Source Sans Pro" panose="020B0503030403020204" pitchFamily="34" charset="0"/>
                <a:ea typeface="Source Sans Pro" panose="020B0503030403020204" pitchFamily="34" charset="0"/>
              </a:rPr>
              <a:t>Formula: </a:t>
            </a:r>
          </a:p>
          <a:p>
            <a:endParaRPr lang="en-US" sz="1400" i="1" dirty="0">
              <a:solidFill>
                <a:schemeClr val="bg1"/>
              </a:solidFill>
              <a:latin typeface="Source Sans Pro" panose="020B0503030403020204" pitchFamily="34" charset="0"/>
              <a:ea typeface="Source Sans Pro" panose="020B0503030403020204" pitchFamily="34" charset="0"/>
            </a:endParaRPr>
          </a:p>
          <a:p>
            <a:pPr algn="ctr"/>
            <a:endParaRPr lang="en-US" sz="800" spc="600" dirty="0">
              <a:solidFill>
                <a:schemeClr val="bg1"/>
              </a:solidFill>
              <a:latin typeface="Source Sans Pro" panose="020B0503030403020204" pitchFamily="34" charset="0"/>
              <a:ea typeface="Source Sans Pro" panose="020B0503030403020204" pitchFamily="34" charset="0"/>
            </a:endParaRPr>
          </a:p>
          <a:p>
            <a:pPr algn="ctr"/>
            <a:endParaRPr lang="en-US" sz="1600" spc="600" dirty="0">
              <a:solidFill>
                <a:schemeClr val="bg1"/>
              </a:solidFill>
              <a:latin typeface="Source Sans Pro" panose="020B0503030403020204" pitchFamily="34" charset="0"/>
              <a:ea typeface="Source Sans Pro" panose="020B0503030403020204" pitchFamily="34" charset="0"/>
            </a:endParaRPr>
          </a:p>
          <a:p>
            <a:pPr algn="ctr"/>
            <a:r>
              <a:rPr lang="en-US" sz="1600" spc="600" dirty="0">
                <a:solidFill>
                  <a:schemeClr val="bg1"/>
                </a:solidFill>
                <a:latin typeface="Source Sans Pro" panose="020B0503030403020204" pitchFamily="34" charset="0"/>
                <a:ea typeface="Source Sans Pro" panose="020B0503030403020204" pitchFamily="34" charset="0"/>
              </a:rPr>
              <a:t>(</a:t>
            </a:r>
            <a:r>
              <a:rPr lang="en-US" sz="1600" b="1" spc="300" dirty="0">
                <a:solidFill>
                  <a:srgbClr val="C00000"/>
                </a:solidFill>
                <a:latin typeface="Source Sans Pro" panose="020B0503030403020204" pitchFamily="34" charset="0"/>
                <a:ea typeface="Source Sans Pro" panose="020B0503030403020204" pitchFamily="34" charset="0"/>
              </a:rPr>
              <a:t>20</a:t>
            </a:r>
            <a:r>
              <a:rPr lang="en-US" sz="1600" spc="600" dirty="0">
                <a:solidFill>
                  <a:schemeClr val="bg1"/>
                </a:solidFill>
                <a:latin typeface="Source Sans Pro" panose="020B0503030403020204" pitchFamily="34" charset="0"/>
                <a:ea typeface="Source Sans Pro" panose="020B0503030403020204" pitchFamily="34" charset="0"/>
              </a:rPr>
              <a:t> </a:t>
            </a:r>
            <a:r>
              <a:rPr lang="en-US" sz="1600" spc="300" dirty="0">
                <a:solidFill>
                  <a:schemeClr val="bg1"/>
                </a:solidFill>
                <a:latin typeface="Source Sans Pro" panose="020B0503030403020204" pitchFamily="34" charset="0"/>
                <a:ea typeface="Source Sans Pro" panose="020B0503030403020204" pitchFamily="34" charset="0"/>
              </a:rPr>
              <a:t>Participants </a:t>
            </a:r>
            <a:r>
              <a:rPr lang="en-US" sz="1600" spc="600" dirty="0">
                <a:solidFill>
                  <a:schemeClr val="bg1"/>
                </a:solidFill>
                <a:latin typeface="Source Sans Pro" panose="020B0503030403020204" pitchFamily="34" charset="0"/>
                <a:ea typeface="Source Sans Pro" panose="020B0503030403020204" pitchFamily="34" charset="0"/>
              </a:rPr>
              <a:t> </a:t>
            </a:r>
            <a:r>
              <a:rPr lang="en-US" sz="2000" b="1" spc="600" dirty="0">
                <a:solidFill>
                  <a:schemeClr val="bg2">
                    <a:lumMod val="60000"/>
                    <a:lumOff val="40000"/>
                  </a:schemeClr>
                </a:solidFill>
                <a:latin typeface="Source Sans Pro" panose="020B0503030403020204" pitchFamily="34" charset="0"/>
                <a:ea typeface="Source Sans Pro" panose="020B0503030403020204" pitchFamily="34" charset="0"/>
              </a:rPr>
              <a:t>x</a:t>
            </a:r>
            <a:r>
              <a:rPr lang="en-US" sz="1600" spc="600" dirty="0">
                <a:solidFill>
                  <a:schemeClr val="bg1"/>
                </a:solidFill>
                <a:latin typeface="Source Sans Pro" panose="020B0503030403020204" pitchFamily="34" charset="0"/>
                <a:ea typeface="Source Sans Pro" panose="020B0503030403020204" pitchFamily="34" charset="0"/>
              </a:rPr>
              <a:t>  </a:t>
            </a:r>
            <a:r>
              <a:rPr lang="en-US" sz="1600" spc="300" dirty="0">
                <a:solidFill>
                  <a:schemeClr val="bg1"/>
                </a:solidFill>
                <a:latin typeface="Source Sans Pro" panose="020B0503030403020204" pitchFamily="34" charset="0"/>
                <a:ea typeface="Source Sans Pro" panose="020B0503030403020204" pitchFamily="34" charset="0"/>
              </a:rPr>
              <a:t>Fee per card*</a:t>
            </a:r>
            <a:r>
              <a:rPr lang="en-US" sz="1600" spc="600" dirty="0">
                <a:solidFill>
                  <a:schemeClr val="bg1"/>
                </a:solidFill>
                <a:latin typeface="Source Sans Pro" panose="020B0503030403020204" pitchFamily="34" charset="0"/>
                <a:ea typeface="Source Sans Pro" panose="020B0503030403020204" pitchFamily="34" charset="0"/>
              </a:rPr>
              <a:t>)</a:t>
            </a:r>
          </a:p>
          <a:p>
            <a:endParaRPr lang="en-US" sz="1600" spc="600" dirty="0">
              <a:solidFill>
                <a:schemeClr val="bg1"/>
              </a:solidFill>
              <a:latin typeface="Source Sans Pro" panose="020B0503030403020204" pitchFamily="34" charset="0"/>
              <a:ea typeface="Source Sans Pro" panose="020B0503030403020204" pitchFamily="34" charset="0"/>
            </a:endParaRPr>
          </a:p>
          <a:p>
            <a:pPr algn="ctr"/>
            <a:r>
              <a:rPr lang="en-US" sz="3200" b="1" spc="600" dirty="0">
                <a:solidFill>
                  <a:schemeClr val="bg2">
                    <a:lumMod val="60000"/>
                    <a:lumOff val="40000"/>
                  </a:schemeClr>
                </a:solidFill>
                <a:latin typeface="Source Sans Pro" panose="020B0503030403020204" pitchFamily="34" charset="0"/>
                <a:ea typeface="Source Sans Pro" panose="020B0503030403020204" pitchFamily="34" charset="0"/>
              </a:rPr>
              <a:t>+</a:t>
            </a:r>
          </a:p>
          <a:p>
            <a:pPr algn="ctr"/>
            <a:endParaRPr lang="en-US" sz="3400" dirty="0">
              <a:solidFill>
                <a:schemeClr val="bg1"/>
              </a:solidFill>
              <a:latin typeface="Source Sans Pro" panose="020B0503030403020204" pitchFamily="34" charset="0"/>
              <a:ea typeface="Source Sans Pro" panose="020B0503030403020204" pitchFamily="34" charset="0"/>
            </a:endParaRPr>
          </a:p>
          <a:p>
            <a:pPr algn="ctr"/>
            <a:r>
              <a:rPr lang="en-US" sz="1600" dirty="0">
                <a:solidFill>
                  <a:schemeClr val="bg1"/>
                </a:solidFill>
                <a:latin typeface="Source Sans Pro" panose="020B0503030403020204" pitchFamily="34" charset="0"/>
                <a:ea typeface="Source Sans Pro" panose="020B0503030403020204" pitchFamily="34" charset="0"/>
              </a:rPr>
              <a:t> </a:t>
            </a:r>
          </a:p>
          <a:p>
            <a:pPr algn="ctr"/>
            <a:endParaRPr lang="en-US" sz="1600" dirty="0">
              <a:solidFill>
                <a:schemeClr val="bg1"/>
              </a:solidFill>
              <a:latin typeface="Source Sans Pro" panose="020B0503030403020204" pitchFamily="34" charset="0"/>
              <a:ea typeface="Source Sans Pro" panose="020B0503030403020204" pitchFamily="34" charset="0"/>
            </a:endParaRPr>
          </a:p>
          <a:p>
            <a:pPr algn="ctr"/>
            <a:r>
              <a:rPr lang="en-US" sz="1600" spc="300" dirty="0">
                <a:solidFill>
                  <a:schemeClr val="bg1"/>
                </a:solidFill>
                <a:latin typeface="Source Sans Pro" panose="020B0503030403020204" pitchFamily="34" charset="0"/>
                <a:ea typeface="Source Sans Pro" panose="020B0503030403020204" pitchFamily="34" charset="0"/>
              </a:rPr>
              <a:t> (Load per card   </a:t>
            </a:r>
            <a:r>
              <a:rPr lang="en-US" sz="2000" b="1" spc="600" dirty="0">
                <a:solidFill>
                  <a:schemeClr val="bg2">
                    <a:lumMod val="60000"/>
                    <a:lumOff val="40000"/>
                  </a:schemeClr>
                </a:solidFill>
                <a:latin typeface="Source Sans Pro" panose="020B0503030403020204" pitchFamily="34" charset="0"/>
                <a:ea typeface="Source Sans Pro" panose="020B0503030403020204" pitchFamily="34" charset="0"/>
              </a:rPr>
              <a:t>x </a:t>
            </a:r>
            <a:r>
              <a:rPr lang="en-US" sz="1600" spc="300" dirty="0">
                <a:solidFill>
                  <a:schemeClr val="bg1"/>
                </a:solidFill>
                <a:latin typeface="Source Sans Pro" panose="020B0503030403020204" pitchFamily="34" charset="0"/>
                <a:ea typeface="Source Sans Pro" panose="020B0503030403020204" pitchFamily="34" charset="0"/>
              </a:rPr>
              <a:t> Fee Per Load*  </a:t>
            </a:r>
            <a:r>
              <a:rPr lang="en-US" sz="2000" b="1" spc="600" dirty="0">
                <a:solidFill>
                  <a:schemeClr val="bg2">
                    <a:lumMod val="60000"/>
                    <a:lumOff val="40000"/>
                  </a:schemeClr>
                </a:solidFill>
                <a:latin typeface="Source Sans Pro" panose="020B0503030403020204" pitchFamily="34" charset="0"/>
                <a:ea typeface="Source Sans Pro" panose="020B0503030403020204" pitchFamily="34" charset="0"/>
              </a:rPr>
              <a:t>x </a:t>
            </a:r>
            <a:r>
              <a:rPr lang="en-US" sz="1600" spc="300" dirty="0">
                <a:solidFill>
                  <a:schemeClr val="bg1"/>
                </a:solidFill>
                <a:latin typeface="Source Sans Pro" panose="020B0503030403020204" pitchFamily="34" charset="0"/>
                <a:ea typeface="Source Sans Pro" panose="020B0503030403020204" pitchFamily="34" charset="0"/>
              </a:rPr>
              <a:t> 20 Participants)</a:t>
            </a:r>
          </a:p>
          <a:p>
            <a:pPr algn="ctr"/>
            <a:r>
              <a:rPr lang="en-US" sz="1600" spc="300" dirty="0">
                <a:solidFill>
                  <a:schemeClr val="bg1"/>
                </a:solidFill>
                <a:latin typeface="Source Sans Pro" panose="020B0503030403020204" pitchFamily="34" charset="0"/>
                <a:ea typeface="Source Sans Pro" panose="020B0503030403020204" pitchFamily="34" charset="0"/>
              </a:rPr>
              <a:t>					</a:t>
            </a:r>
          </a:p>
          <a:p>
            <a:pPr algn="ctr"/>
            <a:r>
              <a:rPr lang="en-US" sz="3200" dirty="0">
                <a:solidFill>
                  <a:schemeClr val="bg1"/>
                </a:solidFill>
                <a:latin typeface="Source Sans Pro" panose="020B0503030403020204" pitchFamily="34" charset="0"/>
                <a:ea typeface="Source Sans Pro" panose="020B0503030403020204" pitchFamily="34" charset="0"/>
              </a:rPr>
              <a:t> </a:t>
            </a:r>
            <a:r>
              <a:rPr lang="en-US" sz="3200" b="1" spc="600" dirty="0">
                <a:solidFill>
                  <a:schemeClr val="bg2">
                    <a:lumMod val="60000"/>
                    <a:lumOff val="40000"/>
                  </a:schemeClr>
                </a:solidFill>
                <a:latin typeface="Source Sans Pro" panose="020B0503030403020204" pitchFamily="34" charset="0"/>
                <a:ea typeface="Source Sans Pro" panose="020B0503030403020204" pitchFamily="34" charset="0"/>
              </a:rPr>
              <a:t>= </a:t>
            </a:r>
            <a:r>
              <a:rPr lang="en-US" sz="3200" dirty="0">
                <a:solidFill>
                  <a:schemeClr val="bg1"/>
                </a:solidFill>
                <a:latin typeface="Source Sans Pro" panose="020B0503030403020204" pitchFamily="34" charset="0"/>
                <a:ea typeface="Source Sans Pro" panose="020B0503030403020204" pitchFamily="34" charset="0"/>
              </a:rPr>
              <a:t> </a:t>
            </a:r>
          </a:p>
          <a:p>
            <a:pPr algn="ctr"/>
            <a:r>
              <a:rPr lang="en-US" sz="1600" spc="300" dirty="0">
                <a:solidFill>
                  <a:schemeClr val="bg1"/>
                </a:solidFill>
                <a:latin typeface="Source Sans Pro" panose="020B0503030403020204" pitchFamily="34" charset="0"/>
                <a:ea typeface="Source Sans Pro" panose="020B0503030403020204" pitchFamily="34" charset="0"/>
              </a:rPr>
              <a:t>Total Fee Amount</a:t>
            </a:r>
            <a:endParaRPr lang="en-US" sz="1600"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p:txBody>
      </p:sp>
      <p:sp>
        <p:nvSpPr>
          <p:cNvPr id="8" name="Rectangle 7"/>
          <p:cNvSpPr/>
          <p:nvPr/>
        </p:nvSpPr>
        <p:spPr>
          <a:xfrm>
            <a:off x="3225339" y="1932495"/>
            <a:ext cx="8586091" cy="53526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673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7 – Gift Card Amount(s) &amp; Payment Schedule/Milestones</a:t>
            </a:r>
          </a:p>
        </p:txBody>
      </p:sp>
      <p:sp>
        <p:nvSpPr>
          <p:cNvPr id="3" name="Slide Number Placeholder 2"/>
          <p:cNvSpPr>
            <a:spLocks noGrp="1"/>
          </p:cNvSpPr>
          <p:nvPr>
            <p:ph type="sldNum" sz="quarter" idx="12"/>
          </p:nvPr>
        </p:nvSpPr>
        <p:spPr/>
        <p:txBody>
          <a:bodyPr/>
          <a:lstStyle/>
          <a:p>
            <a:fld id="{F39C91D9-AB68-DF4C-9289-EB6BE1EC3D4E}" type="slidenum">
              <a:rPr lang="en-US" smtClean="0"/>
              <a:t>19</a:t>
            </a:fld>
            <a:endParaRPr lang="en-US"/>
          </a:p>
        </p:txBody>
      </p:sp>
      <p:pic>
        <p:nvPicPr>
          <p:cNvPr id="5" name="Picture 4"/>
          <p:cNvPicPr>
            <a:picLocks noChangeAspect="1"/>
          </p:cNvPicPr>
          <p:nvPr/>
        </p:nvPicPr>
        <p:blipFill rotWithShape="1">
          <a:blip r:embed="rId2"/>
          <a:srcRect l="3245" t="68308" r="23186" b="16558"/>
          <a:stretch/>
        </p:blipFill>
        <p:spPr>
          <a:xfrm>
            <a:off x="680320" y="2946165"/>
            <a:ext cx="10502545" cy="1735303"/>
          </a:xfrm>
          <a:prstGeom prst="rect">
            <a:avLst/>
          </a:prstGeom>
        </p:spPr>
      </p:pic>
      <p:sp>
        <p:nvSpPr>
          <p:cNvPr id="8" name="TextBox 7"/>
          <p:cNvSpPr txBox="1"/>
          <p:nvPr/>
        </p:nvSpPr>
        <p:spPr>
          <a:xfrm>
            <a:off x="635053" y="1416683"/>
            <a:ext cx="10979871" cy="1328569"/>
          </a:xfrm>
          <a:prstGeom prst="rect">
            <a:avLst/>
          </a:prstGeom>
          <a:noFill/>
        </p:spPr>
        <p:txBody>
          <a:bodyPr wrap="square" rtlCol="0">
            <a:spAutoFit/>
          </a:bodyPr>
          <a:lstStyle/>
          <a:p>
            <a:pPr>
              <a:spcAft>
                <a:spcPts val="1000"/>
              </a:spcAft>
            </a:pPr>
            <a:r>
              <a:rPr lang="en-US" b="1" dirty="0">
                <a:solidFill>
                  <a:schemeClr val="bg1"/>
                </a:solidFill>
                <a:latin typeface="Source Sans Pro" panose="020B0503030403020204" pitchFamily="34" charset="0"/>
                <a:ea typeface="Source Sans Pro" panose="020B0503030403020204" pitchFamily="34" charset="0"/>
              </a:rPr>
              <a:t>What is a Milestone?</a:t>
            </a:r>
          </a:p>
          <a:p>
            <a:r>
              <a:rPr lang="en-US" dirty="0">
                <a:solidFill>
                  <a:schemeClr val="bg1"/>
                </a:solidFill>
                <a:latin typeface="Source Sans Pro" panose="020B0503030403020204" pitchFamily="34" charset="0"/>
                <a:ea typeface="Source Sans Pro" panose="020B0503030403020204" pitchFamily="34" charset="0"/>
              </a:rPr>
              <a:t>Schedule/Milestone:  Payment schedule will be defined as </a:t>
            </a:r>
            <a:r>
              <a:rPr lang="en-US" b="1" dirty="0">
                <a:solidFill>
                  <a:schemeClr val="bg1"/>
                </a:solidFill>
                <a:latin typeface="Source Sans Pro" panose="020B0503030403020204" pitchFamily="34" charset="0"/>
                <a:ea typeface="Source Sans Pro" panose="020B0503030403020204" pitchFamily="34" charset="0"/>
              </a:rPr>
              <a:t>milestones</a:t>
            </a:r>
            <a:r>
              <a:rPr lang="en-US" dirty="0">
                <a:solidFill>
                  <a:schemeClr val="bg1"/>
                </a:solidFill>
                <a:latin typeface="Source Sans Pro" panose="020B0503030403020204" pitchFamily="34" charset="0"/>
                <a:ea typeface="Source Sans Pro" panose="020B0503030403020204" pitchFamily="34" charset="0"/>
              </a:rPr>
              <a:t> in the ClinCard system.</a:t>
            </a:r>
          </a:p>
          <a:p>
            <a:pPr>
              <a:spcAft>
                <a:spcPts val="300"/>
              </a:spcAft>
            </a:pPr>
            <a:r>
              <a:rPr lang="en-US" b="1" dirty="0">
                <a:solidFill>
                  <a:schemeClr val="bg1"/>
                </a:solidFill>
                <a:latin typeface="Source Sans Pro" panose="020B0503030403020204" pitchFamily="34" charset="0"/>
                <a:ea typeface="Source Sans Pro" panose="020B0503030403020204" pitchFamily="34" charset="0"/>
              </a:rPr>
              <a:t>Note:   </a:t>
            </a:r>
            <a:r>
              <a:rPr lang="en-US" dirty="0">
                <a:solidFill>
                  <a:schemeClr val="bg1"/>
                </a:solidFill>
                <a:latin typeface="Source Sans Pro" panose="020B0503030403020204" pitchFamily="34" charset="0"/>
                <a:ea typeface="Source Sans Pro" panose="020B0503030403020204" pitchFamily="34" charset="0"/>
              </a:rPr>
              <a:t>After you select </a:t>
            </a:r>
            <a:r>
              <a:rPr lang="en-US" b="1" dirty="0">
                <a:solidFill>
                  <a:schemeClr val="bg1"/>
                </a:solidFill>
                <a:latin typeface="Source Sans Pro" panose="020B0503030403020204" pitchFamily="34" charset="0"/>
                <a:ea typeface="Source Sans Pro" panose="020B0503030403020204" pitchFamily="34" charset="0"/>
              </a:rPr>
              <a:t>Card Type </a:t>
            </a:r>
            <a:r>
              <a:rPr lang="en-US" dirty="0">
                <a:solidFill>
                  <a:schemeClr val="bg1"/>
                </a:solidFill>
                <a:latin typeface="Source Sans Pro" panose="020B0503030403020204" pitchFamily="34" charset="0"/>
                <a:ea typeface="Source Sans Pro" panose="020B0503030403020204" pitchFamily="34" charset="0"/>
              </a:rPr>
              <a:t>from</a:t>
            </a:r>
            <a:r>
              <a:rPr lang="en-US" b="1" dirty="0">
                <a:solidFill>
                  <a:schemeClr val="bg1"/>
                </a:solidFill>
                <a:latin typeface="Source Sans Pro" panose="020B0503030403020204" pitchFamily="34" charset="0"/>
                <a:ea typeface="Source Sans Pro" panose="020B0503030403020204" pitchFamily="34" charset="0"/>
              </a:rPr>
              <a:t> Section 2 </a:t>
            </a:r>
            <a:r>
              <a:rPr lang="en-US" dirty="0">
                <a:solidFill>
                  <a:schemeClr val="bg1"/>
                </a:solidFill>
                <a:latin typeface="Source Sans Pro" panose="020B0503030403020204" pitchFamily="34" charset="0"/>
                <a:ea typeface="Source Sans Pro" panose="020B0503030403020204" pitchFamily="34" charset="0"/>
              </a:rPr>
              <a:t>the formulas will appear in </a:t>
            </a:r>
            <a:r>
              <a:rPr lang="en-US" b="1" dirty="0">
                <a:solidFill>
                  <a:schemeClr val="bg1"/>
                </a:solidFill>
                <a:latin typeface="Source Sans Pro" panose="020B0503030403020204" pitchFamily="34" charset="0"/>
                <a:ea typeface="Source Sans Pro" panose="020B0503030403020204" pitchFamily="34" charset="0"/>
              </a:rPr>
              <a:t>Section 7.  Section 7 </a:t>
            </a:r>
            <a:r>
              <a:rPr lang="en-US" dirty="0">
                <a:solidFill>
                  <a:schemeClr val="bg1"/>
                </a:solidFill>
                <a:latin typeface="Source Sans Pro" panose="020B0503030403020204" pitchFamily="34" charset="0"/>
                <a:ea typeface="Source Sans Pro" panose="020B0503030403020204" pitchFamily="34" charset="0"/>
              </a:rPr>
              <a:t>will only be available for </a:t>
            </a:r>
            <a:r>
              <a:rPr lang="en-US" i="1" dirty="0">
                <a:solidFill>
                  <a:schemeClr val="bg1"/>
                </a:solidFill>
                <a:latin typeface="Source Sans Pro" panose="020B0503030403020204" pitchFamily="34" charset="0"/>
                <a:ea typeface="Source Sans Pro" panose="020B0503030403020204" pitchFamily="34" charset="0"/>
              </a:rPr>
              <a:t>ClinCards</a:t>
            </a:r>
            <a:r>
              <a:rPr lang="en-US" dirty="0">
                <a:solidFill>
                  <a:schemeClr val="bg1"/>
                </a:solidFill>
                <a:latin typeface="Source Sans Pro" panose="020B0503030403020204" pitchFamily="34" charset="0"/>
                <a:ea typeface="Source Sans Pro" panose="020B0503030403020204" pitchFamily="34" charset="0"/>
              </a:rPr>
              <a:t>. </a:t>
            </a:r>
            <a:endParaRPr lang="en-US" b="1" dirty="0">
              <a:solidFill>
                <a:schemeClr val="bg1"/>
              </a:solidFill>
              <a:latin typeface="Source Sans Pro" panose="020B0503030403020204" pitchFamily="34" charset="0"/>
              <a:ea typeface="Source Sans Pro" panose="020B0503030403020204" pitchFamily="34" charset="0"/>
            </a:endParaRPr>
          </a:p>
        </p:txBody>
      </p:sp>
      <p:pic>
        <p:nvPicPr>
          <p:cNvPr id="9" name="Picture 8"/>
          <p:cNvPicPr>
            <a:picLocks noChangeAspect="1"/>
          </p:cNvPicPr>
          <p:nvPr/>
        </p:nvPicPr>
        <p:blipFill rotWithShape="1">
          <a:blip r:embed="rId3"/>
          <a:srcRect l="3015" t="71246" r="22180" b="12910"/>
          <a:stretch/>
        </p:blipFill>
        <p:spPr>
          <a:xfrm>
            <a:off x="680318" y="4854217"/>
            <a:ext cx="10616058" cy="1738428"/>
          </a:xfrm>
          <a:prstGeom prst="rect">
            <a:avLst/>
          </a:prstGeom>
        </p:spPr>
      </p:pic>
      <p:sp>
        <p:nvSpPr>
          <p:cNvPr id="10" name="Rectangle 9"/>
          <p:cNvSpPr/>
          <p:nvPr/>
        </p:nvSpPr>
        <p:spPr>
          <a:xfrm>
            <a:off x="8196415" y="6507763"/>
            <a:ext cx="3877985" cy="369332"/>
          </a:xfrm>
          <a:prstGeom prst="rect">
            <a:avLst/>
          </a:prstGeom>
        </p:spPr>
        <p:txBody>
          <a:bodyPr wrap="none">
            <a:spAutoFit/>
          </a:bodyPr>
          <a:lstStyle/>
          <a:p>
            <a:pPr algn="r"/>
            <a:r>
              <a:rPr lang="en-US" sz="1400" dirty="0">
                <a:solidFill>
                  <a:schemeClr val="bg1"/>
                </a:solidFill>
              </a:rPr>
              <a:t>Section 7 continued on next page</a:t>
            </a:r>
            <a:r>
              <a:rPr lang="en-US" dirty="0">
                <a:solidFill>
                  <a:schemeClr val="bg1"/>
                </a:solidFill>
              </a:rPr>
              <a:t>		</a:t>
            </a:r>
          </a:p>
        </p:txBody>
      </p:sp>
      <p:cxnSp>
        <p:nvCxnSpPr>
          <p:cNvPr id="11" name="Straight Arrow Connector 10"/>
          <p:cNvCxnSpPr/>
          <p:nvPr/>
        </p:nvCxnSpPr>
        <p:spPr>
          <a:xfrm>
            <a:off x="11044012" y="6720058"/>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35051" y="2720327"/>
            <a:ext cx="10979871" cy="307777"/>
          </a:xfrm>
          <a:prstGeom prst="rect">
            <a:avLst/>
          </a:prstGeom>
          <a:noFill/>
        </p:spPr>
        <p:txBody>
          <a:bodyPr wrap="square" rtlCol="0">
            <a:spAutoFit/>
          </a:bodyPr>
          <a:lstStyle/>
          <a:p>
            <a:r>
              <a:rPr lang="en-US" sz="1400" b="1" dirty="0">
                <a:solidFill>
                  <a:schemeClr val="bg1"/>
                </a:solidFill>
                <a:latin typeface="Source Sans Pro" panose="020B0503030403020204" pitchFamily="34" charset="0"/>
                <a:ea typeface="Source Sans Pro" panose="020B0503030403020204" pitchFamily="34" charset="0"/>
              </a:rPr>
              <a:t>Before</a:t>
            </a:r>
            <a:endParaRPr lang="en-US" b="1" dirty="0">
              <a:solidFill>
                <a:schemeClr val="bg1"/>
              </a:solidFill>
              <a:latin typeface="Source Sans Pro" panose="020B0503030403020204" pitchFamily="34" charset="0"/>
              <a:ea typeface="Source Sans Pro" panose="020B0503030403020204" pitchFamily="34" charset="0"/>
            </a:endParaRPr>
          </a:p>
        </p:txBody>
      </p:sp>
      <p:sp>
        <p:nvSpPr>
          <p:cNvPr id="13" name="TextBox 12"/>
          <p:cNvSpPr txBox="1"/>
          <p:nvPr/>
        </p:nvSpPr>
        <p:spPr>
          <a:xfrm>
            <a:off x="635052" y="4608076"/>
            <a:ext cx="10979871" cy="307777"/>
          </a:xfrm>
          <a:prstGeom prst="rect">
            <a:avLst/>
          </a:prstGeom>
          <a:noFill/>
        </p:spPr>
        <p:txBody>
          <a:bodyPr wrap="square" rtlCol="0">
            <a:spAutoFit/>
          </a:bodyPr>
          <a:lstStyle/>
          <a:p>
            <a:r>
              <a:rPr lang="en-US" sz="1400" b="1" dirty="0">
                <a:solidFill>
                  <a:schemeClr val="bg1"/>
                </a:solidFill>
                <a:latin typeface="Source Sans Pro" panose="020B0503030403020204" pitchFamily="34" charset="0"/>
                <a:ea typeface="Source Sans Pro" panose="020B0503030403020204" pitchFamily="34" charset="0"/>
              </a:rPr>
              <a:t>After</a:t>
            </a:r>
            <a:endParaRPr lang="en-US" b="1" dirty="0">
              <a:solidFill>
                <a:schemeClr val="bg1"/>
              </a:solidFill>
              <a:latin typeface="Source Sans Pro" panose="020B0503030403020204" pitchFamily="34" charset="0"/>
              <a:ea typeface="Source Sans Pro" panose="020B0503030403020204" pitchFamily="34" charset="0"/>
            </a:endParaRPr>
          </a:p>
        </p:txBody>
      </p:sp>
      <p:pic>
        <p:nvPicPr>
          <p:cNvPr id="6" name="Picture 5">
            <a:extLst>
              <a:ext uri="{FF2B5EF4-FFF2-40B4-BE49-F238E27FC236}">
                <a16:creationId xmlns:a16="http://schemas.microsoft.com/office/drawing/2014/main" id="{1916E9B1-6757-AC46-2F08-40A8D3B44974}"/>
              </a:ext>
            </a:extLst>
          </p:cNvPr>
          <p:cNvPicPr>
            <a:picLocks noChangeAspect="1"/>
          </p:cNvPicPr>
          <p:nvPr/>
        </p:nvPicPr>
        <p:blipFill>
          <a:blip r:embed="rId4"/>
          <a:stretch>
            <a:fillRect/>
          </a:stretch>
        </p:blipFill>
        <p:spPr>
          <a:xfrm>
            <a:off x="715220" y="2982811"/>
            <a:ext cx="10059804" cy="228632"/>
          </a:xfrm>
          <a:prstGeom prst="rect">
            <a:avLst/>
          </a:prstGeom>
        </p:spPr>
      </p:pic>
      <p:pic>
        <p:nvPicPr>
          <p:cNvPr id="14" name="Picture 13">
            <a:extLst>
              <a:ext uri="{FF2B5EF4-FFF2-40B4-BE49-F238E27FC236}">
                <a16:creationId xmlns:a16="http://schemas.microsoft.com/office/drawing/2014/main" id="{12A5AFBB-7314-F153-29D1-14294E43073B}"/>
              </a:ext>
            </a:extLst>
          </p:cNvPr>
          <p:cNvPicPr>
            <a:picLocks noChangeAspect="1"/>
          </p:cNvPicPr>
          <p:nvPr/>
        </p:nvPicPr>
        <p:blipFill>
          <a:blip r:embed="rId4"/>
          <a:stretch>
            <a:fillRect/>
          </a:stretch>
        </p:blipFill>
        <p:spPr>
          <a:xfrm>
            <a:off x="738702" y="4871748"/>
            <a:ext cx="10059804" cy="228632"/>
          </a:xfrm>
          <a:prstGeom prst="rect">
            <a:avLst/>
          </a:prstGeom>
        </p:spPr>
      </p:pic>
      <p:pic>
        <p:nvPicPr>
          <p:cNvPr id="16" name="Picture 15">
            <a:extLst>
              <a:ext uri="{FF2B5EF4-FFF2-40B4-BE49-F238E27FC236}">
                <a16:creationId xmlns:a16="http://schemas.microsoft.com/office/drawing/2014/main" id="{F9C423DC-65C1-33DF-3F08-CABD36D22DDF}"/>
              </a:ext>
            </a:extLst>
          </p:cNvPr>
          <p:cNvPicPr>
            <a:picLocks noChangeAspect="1"/>
          </p:cNvPicPr>
          <p:nvPr/>
        </p:nvPicPr>
        <p:blipFill>
          <a:blip r:embed="rId5"/>
          <a:stretch>
            <a:fillRect/>
          </a:stretch>
        </p:blipFill>
        <p:spPr>
          <a:xfrm>
            <a:off x="8543818" y="4165872"/>
            <a:ext cx="1524213" cy="219106"/>
          </a:xfrm>
          <a:prstGeom prst="rect">
            <a:avLst/>
          </a:prstGeom>
        </p:spPr>
      </p:pic>
      <p:pic>
        <p:nvPicPr>
          <p:cNvPr id="17" name="Picture 16">
            <a:extLst>
              <a:ext uri="{FF2B5EF4-FFF2-40B4-BE49-F238E27FC236}">
                <a16:creationId xmlns:a16="http://schemas.microsoft.com/office/drawing/2014/main" id="{C9BB1053-AB3E-3D65-1A74-3DEC299759CA}"/>
              </a:ext>
            </a:extLst>
          </p:cNvPr>
          <p:cNvPicPr>
            <a:picLocks noChangeAspect="1"/>
          </p:cNvPicPr>
          <p:nvPr/>
        </p:nvPicPr>
        <p:blipFill>
          <a:blip r:embed="rId5"/>
          <a:stretch>
            <a:fillRect/>
          </a:stretch>
        </p:blipFill>
        <p:spPr>
          <a:xfrm>
            <a:off x="8630244" y="6055728"/>
            <a:ext cx="1524213" cy="219106"/>
          </a:xfrm>
          <a:prstGeom prst="rect">
            <a:avLst/>
          </a:prstGeom>
        </p:spPr>
      </p:pic>
    </p:spTree>
    <p:extLst>
      <p:ext uri="{BB962C8B-B14F-4D97-AF65-F5344CB8AC3E}">
        <p14:creationId xmlns:p14="http://schemas.microsoft.com/office/powerpoint/2010/main" val="190702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Slide Number Placeholder 2"/>
          <p:cNvSpPr>
            <a:spLocks noGrp="1"/>
          </p:cNvSpPr>
          <p:nvPr>
            <p:ph type="sldNum" sz="quarter" idx="12"/>
          </p:nvPr>
        </p:nvSpPr>
        <p:spPr/>
        <p:txBody>
          <a:bodyPr/>
          <a:lstStyle/>
          <a:p>
            <a:fld id="{F39C91D9-AB68-DF4C-9289-EB6BE1EC3D4E}" type="slidenum">
              <a:rPr lang="en-US" smtClean="0"/>
              <a:t>2</a:t>
            </a:fld>
            <a:endParaRPr lang="en-US"/>
          </a:p>
        </p:txBody>
      </p:sp>
      <p:sp>
        <p:nvSpPr>
          <p:cNvPr id="5" name="Content Placeholder 4"/>
          <p:cNvSpPr>
            <a:spLocks noGrp="1"/>
          </p:cNvSpPr>
          <p:nvPr>
            <p:ph idx="1"/>
          </p:nvPr>
        </p:nvSpPr>
        <p:spPr/>
        <p:txBody>
          <a:bodyPr>
            <a:normAutofit/>
          </a:bodyPr>
          <a:lstStyle/>
          <a:p>
            <a:pPr marL="91440" indent="0">
              <a:buNone/>
            </a:pPr>
            <a:r>
              <a:rPr lang="en-US" dirty="0"/>
              <a:t>Introduction </a:t>
            </a:r>
            <a:r>
              <a:rPr lang="en-US" u="dashHeavy" dirty="0"/>
              <a:t>									</a:t>
            </a:r>
            <a:r>
              <a:rPr lang="en-US" dirty="0"/>
              <a:t> 3</a:t>
            </a:r>
            <a:endParaRPr lang="en-US" u="dashHeavy" dirty="0"/>
          </a:p>
          <a:p>
            <a:pPr marL="91440" indent="0" defTabSz="91440">
              <a:buNone/>
            </a:pPr>
            <a:r>
              <a:rPr lang="en-US" dirty="0"/>
              <a:t>Fillable PDF Form </a:t>
            </a:r>
            <a:r>
              <a:rPr lang="en-US" u="dashHeavy" dirty="0"/>
              <a:t>																																																																																	 </a:t>
            </a:r>
            <a:r>
              <a:rPr lang="en-US" dirty="0"/>
              <a:t>5</a:t>
            </a:r>
          </a:p>
          <a:p>
            <a:pPr marL="91440" indent="0">
              <a:buNone/>
            </a:pPr>
            <a:r>
              <a:rPr lang="en-US" dirty="0"/>
              <a:t>Gift Card Request Form </a:t>
            </a:r>
            <a:r>
              <a:rPr lang="en-US" u="dashHeavy" dirty="0"/>
              <a:t>								</a:t>
            </a:r>
            <a:r>
              <a:rPr lang="en-US" dirty="0"/>
              <a:t> 7</a:t>
            </a:r>
          </a:p>
          <a:p>
            <a:pPr marL="91440" indent="0">
              <a:buNone/>
            </a:pPr>
            <a:r>
              <a:rPr lang="en-US" dirty="0"/>
              <a:t>Do’s &amp; Don'ts </a:t>
            </a:r>
            <a:r>
              <a:rPr lang="en-US" u="dashHeavy" dirty="0"/>
              <a:t>									</a:t>
            </a:r>
            <a:r>
              <a:rPr lang="en-US" dirty="0"/>
              <a:t> 32</a:t>
            </a:r>
          </a:p>
          <a:p>
            <a:pPr marL="91440" indent="0">
              <a:buNone/>
            </a:pPr>
            <a:r>
              <a:rPr lang="en-US" dirty="0"/>
              <a:t>Resources </a:t>
            </a:r>
            <a:r>
              <a:rPr lang="en-US" u="dashHeavy" dirty="0"/>
              <a:t> 									</a:t>
            </a:r>
            <a:r>
              <a:rPr lang="en-US" dirty="0"/>
              <a:t> 33</a:t>
            </a:r>
          </a:p>
          <a:p>
            <a:pPr marL="91440" indent="0">
              <a:buNone/>
            </a:pPr>
            <a:r>
              <a:rPr lang="en-US" dirty="0"/>
              <a:t>Contact Information </a:t>
            </a:r>
            <a:r>
              <a:rPr lang="en-US" u="dashHeavy" dirty="0"/>
              <a:t>								</a:t>
            </a:r>
            <a:r>
              <a:rPr lang="en-US" dirty="0"/>
              <a:t> 34</a:t>
            </a:r>
          </a:p>
          <a:p>
            <a:pPr marL="91440" indent="0">
              <a:buNone/>
            </a:pPr>
            <a:endParaRPr lang="en-US" dirty="0"/>
          </a:p>
        </p:txBody>
      </p:sp>
    </p:spTree>
    <p:extLst>
      <p:ext uri="{BB962C8B-B14F-4D97-AF65-F5344CB8AC3E}">
        <p14:creationId xmlns:p14="http://schemas.microsoft.com/office/powerpoint/2010/main" val="25454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7 – Gift Card Amount(s) &amp; Payment Schedule/Milestones</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20</a:t>
            </a:fld>
            <a:endParaRPr lang="en-US"/>
          </a:p>
        </p:txBody>
      </p:sp>
      <p:sp>
        <p:nvSpPr>
          <p:cNvPr id="8" name="TextBox 7"/>
          <p:cNvSpPr txBox="1"/>
          <p:nvPr/>
        </p:nvSpPr>
        <p:spPr>
          <a:xfrm>
            <a:off x="680320" y="3660126"/>
            <a:ext cx="11223764"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Load/Payment # (1, 2, 3, 4, etc.):  The </a:t>
            </a:r>
            <a:r>
              <a:rPr lang="en-US" b="1" dirty="0">
                <a:solidFill>
                  <a:schemeClr val="bg1"/>
                </a:solidFill>
                <a:latin typeface="Source Sans Pro" panose="020B0503030403020204" pitchFamily="34" charset="0"/>
                <a:ea typeface="Source Sans Pro" panose="020B0503030403020204" pitchFamily="34" charset="0"/>
              </a:rPr>
              <a:t>number of phases </a:t>
            </a:r>
            <a:r>
              <a:rPr lang="en-US" dirty="0">
                <a:solidFill>
                  <a:schemeClr val="bg1"/>
                </a:solidFill>
                <a:latin typeface="Source Sans Pro" panose="020B0503030403020204" pitchFamily="34" charset="0"/>
                <a:ea typeface="Source Sans Pro" panose="020B0503030403020204" pitchFamily="34" charset="0"/>
              </a:rPr>
              <a:t>(day, visit, survey) the recipient will be participating during the study.</a:t>
            </a:r>
          </a:p>
          <a:p>
            <a:endParaRPr lang="en-US" dirty="0">
              <a:solidFill>
                <a:schemeClr val="bg1"/>
              </a:solidFill>
              <a:latin typeface="Source Sans Pro" panose="020B0503030403020204" pitchFamily="34" charset="0"/>
              <a:ea typeface="Source Sans Pro" panose="020B0503030403020204" pitchFamily="34" charset="0"/>
            </a:endParaRP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If your study requires more than 14 loads, use a separate sheet of paper to log those additional visits. </a:t>
            </a:r>
            <a:br>
              <a:rPr lang="en-US" dirty="0">
                <a:solidFill>
                  <a:schemeClr val="bg1"/>
                </a:solidFill>
                <a:latin typeface="Source Sans Pro" panose="020B0503030403020204" pitchFamily="34" charset="0"/>
                <a:ea typeface="Source Sans Pro" panose="020B0503030403020204" pitchFamily="34" charset="0"/>
              </a:rPr>
            </a:br>
            <a:r>
              <a:rPr lang="en-US" i="1" dirty="0">
                <a:solidFill>
                  <a:schemeClr val="bg1"/>
                </a:solidFill>
                <a:latin typeface="Source Sans Pro" panose="020B0503030403020204" pitchFamily="34" charset="0"/>
                <a:ea typeface="Source Sans Pro" panose="020B0503030403020204" pitchFamily="34" charset="0"/>
              </a:rPr>
              <a:t>Reminder</a:t>
            </a:r>
            <a:r>
              <a:rPr lang="en-US" dirty="0">
                <a:solidFill>
                  <a:schemeClr val="bg1"/>
                </a:solidFill>
                <a:latin typeface="Source Sans Pro" panose="020B0503030403020204" pitchFamily="34" charset="0"/>
                <a:ea typeface="Source Sans Pro" panose="020B0503030403020204" pitchFamily="34" charset="0"/>
              </a:rPr>
              <a:t>: the calculations will not account for those additional loads.</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lvl="1"/>
            <a:r>
              <a:rPr lang="en-US" dirty="0">
                <a:solidFill>
                  <a:schemeClr val="bg1"/>
                </a:solidFill>
                <a:latin typeface="Source Sans Pro" panose="020B0503030403020204" pitchFamily="34" charset="0"/>
                <a:ea typeface="Source Sans Pro" panose="020B0503030403020204" pitchFamily="34" charset="0"/>
              </a:rPr>
              <a:t>Note: This section is </a:t>
            </a:r>
            <a:r>
              <a:rPr lang="en-US" b="1" dirty="0">
                <a:solidFill>
                  <a:schemeClr val="bg1"/>
                </a:solidFill>
                <a:latin typeface="Source Sans Pro" panose="020B0503030403020204" pitchFamily="34" charset="0"/>
                <a:ea typeface="Source Sans Pro" panose="020B0503030403020204" pitchFamily="34" charset="0"/>
              </a:rPr>
              <a:t>only</a:t>
            </a:r>
            <a:r>
              <a:rPr lang="en-US" dirty="0">
                <a:solidFill>
                  <a:schemeClr val="bg1"/>
                </a:solidFill>
                <a:latin typeface="Source Sans Pro" panose="020B0503030403020204" pitchFamily="34" charset="0"/>
                <a:ea typeface="Source Sans Pro" panose="020B0503030403020204" pitchFamily="34" charset="0"/>
              </a:rPr>
              <a:t> available when selecting ClinCard in Section 2</a:t>
            </a:r>
          </a:p>
          <a:p>
            <a:r>
              <a:rPr lang="en-US" dirty="0">
                <a:solidFill>
                  <a:schemeClr val="bg1"/>
                </a:solidFill>
              </a:rPr>
              <a:t> </a:t>
            </a:r>
          </a:p>
          <a:p>
            <a:endParaRPr lang="en-US" b="1" dirty="0">
              <a:solidFill>
                <a:schemeClr val="bg1"/>
              </a:solidFill>
            </a:endParaRPr>
          </a:p>
          <a:p>
            <a:pPr algn="r"/>
            <a:r>
              <a:rPr lang="en-US" sz="1400" dirty="0">
                <a:solidFill>
                  <a:schemeClr val="bg1"/>
                </a:solidFill>
              </a:rPr>
              <a:t>Section 7 continued on next page</a:t>
            </a:r>
            <a:r>
              <a:rPr lang="en-US" dirty="0">
                <a:solidFill>
                  <a:schemeClr val="bg1"/>
                </a:solidFill>
              </a:rPr>
              <a:t>		</a:t>
            </a:r>
            <a:endParaRPr lang="en-US" b="1" dirty="0">
              <a:solidFill>
                <a:schemeClr val="bg1"/>
              </a:solidFill>
            </a:endParaRPr>
          </a:p>
        </p:txBody>
      </p:sp>
      <p:pic>
        <p:nvPicPr>
          <p:cNvPr id="9" name="Picture 8"/>
          <p:cNvPicPr>
            <a:picLocks noChangeAspect="1"/>
          </p:cNvPicPr>
          <p:nvPr/>
        </p:nvPicPr>
        <p:blipFill rotWithShape="1">
          <a:blip r:embed="rId2"/>
          <a:srcRect l="3015" t="71246" r="22180" b="12910"/>
          <a:stretch/>
        </p:blipFill>
        <p:spPr>
          <a:xfrm>
            <a:off x="680320" y="1664208"/>
            <a:ext cx="11223764" cy="1837943"/>
          </a:xfrm>
          <a:prstGeom prst="rect">
            <a:avLst/>
          </a:prstGeom>
        </p:spPr>
      </p:pic>
      <p:cxnSp>
        <p:nvCxnSpPr>
          <p:cNvPr id="6" name="Straight Arrow Connector 5"/>
          <p:cNvCxnSpPr/>
          <p:nvPr/>
        </p:nvCxnSpPr>
        <p:spPr>
          <a:xfrm>
            <a:off x="10926025" y="6607881"/>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61D0557-637B-408A-221A-1EDDA02A993D}"/>
              </a:ext>
            </a:extLst>
          </p:cNvPr>
          <p:cNvPicPr>
            <a:picLocks noChangeAspect="1"/>
          </p:cNvPicPr>
          <p:nvPr/>
        </p:nvPicPr>
        <p:blipFill>
          <a:blip r:embed="rId3"/>
          <a:stretch>
            <a:fillRect/>
          </a:stretch>
        </p:blipFill>
        <p:spPr>
          <a:xfrm>
            <a:off x="768381" y="1674842"/>
            <a:ext cx="10995519" cy="249898"/>
          </a:xfrm>
          <a:prstGeom prst="rect">
            <a:avLst/>
          </a:prstGeom>
        </p:spPr>
      </p:pic>
      <p:pic>
        <p:nvPicPr>
          <p:cNvPr id="5" name="Picture 4">
            <a:extLst>
              <a:ext uri="{FF2B5EF4-FFF2-40B4-BE49-F238E27FC236}">
                <a16:creationId xmlns:a16="http://schemas.microsoft.com/office/drawing/2014/main" id="{1939CD2D-C587-AEA4-F663-8A92822A3EED}"/>
              </a:ext>
            </a:extLst>
          </p:cNvPr>
          <p:cNvPicPr>
            <a:picLocks noChangeAspect="1"/>
          </p:cNvPicPr>
          <p:nvPr/>
        </p:nvPicPr>
        <p:blipFill>
          <a:blip r:embed="rId4"/>
          <a:stretch>
            <a:fillRect/>
          </a:stretch>
        </p:blipFill>
        <p:spPr>
          <a:xfrm>
            <a:off x="8929687" y="2934930"/>
            <a:ext cx="1738419" cy="249898"/>
          </a:xfrm>
          <a:prstGeom prst="rect">
            <a:avLst/>
          </a:prstGeom>
        </p:spPr>
      </p:pic>
    </p:spTree>
    <p:extLst>
      <p:ext uri="{BB962C8B-B14F-4D97-AF65-F5344CB8AC3E}">
        <p14:creationId xmlns:p14="http://schemas.microsoft.com/office/powerpoint/2010/main" val="1339811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7 – Gift Card Amount(s) &amp; Payment Schedule/Milestones</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21</a:t>
            </a:fld>
            <a:endParaRPr lang="en-US"/>
          </a:p>
        </p:txBody>
      </p:sp>
      <p:sp>
        <p:nvSpPr>
          <p:cNvPr id="8" name="TextBox 7"/>
          <p:cNvSpPr txBox="1"/>
          <p:nvPr/>
        </p:nvSpPr>
        <p:spPr>
          <a:xfrm>
            <a:off x="680320" y="3571635"/>
            <a:ext cx="11223764" cy="343170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Amount Per Visit:  Enter the payment amount for each visit.</a:t>
            </a:r>
            <a:br>
              <a:rPr lang="en-US" dirty="0">
                <a:solidFill>
                  <a:schemeClr val="bg1"/>
                </a:solidFill>
                <a:latin typeface="Source Sans Pro" panose="020B0503030403020204" pitchFamily="34" charset="0"/>
                <a:ea typeface="Source Sans Pro" panose="020B0503030403020204" pitchFamily="34" charset="0"/>
              </a:rPr>
            </a:br>
            <a:r>
              <a:rPr lang="en-US" dirty="0">
                <a:solidFill>
                  <a:schemeClr val="bg1"/>
                </a:solidFill>
                <a:latin typeface="Source Sans Pro" panose="020B0503030403020204" pitchFamily="34" charset="0"/>
                <a:ea typeface="Source Sans Pro" panose="020B0503030403020204" pitchFamily="34" charset="0"/>
              </a:rPr>
              <a:t>For example: 20 participants will receive:</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Day 1: $10.00</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Day 2: $20.00</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Day 3: $25.00</a:t>
            </a:r>
          </a:p>
          <a:p>
            <a:pPr marL="742950" lvl="1" indent="-285750">
              <a:spcAft>
                <a:spcPts val="600"/>
              </a:spcAft>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Day 4: $10.00</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Quantity of Cards:  Fill in the quantity of cards being distributed during each visit. In this example we will use 20 participants.</a:t>
            </a:r>
          </a:p>
          <a:p>
            <a:pPr algn="r">
              <a:lnSpc>
                <a:spcPct val="150000"/>
              </a:lnSpc>
            </a:pPr>
            <a:r>
              <a:rPr lang="en-US" sz="1400" dirty="0">
                <a:solidFill>
                  <a:schemeClr val="bg1"/>
                </a:solidFill>
              </a:rPr>
              <a:t>Section 7 continued on next page</a:t>
            </a:r>
            <a:r>
              <a:rPr lang="en-US" dirty="0">
                <a:solidFill>
                  <a:schemeClr val="bg1"/>
                </a:solidFill>
              </a:rPr>
              <a:t>		</a:t>
            </a:r>
            <a:endParaRPr lang="en-US" b="1" dirty="0">
              <a:solidFill>
                <a:schemeClr val="bg1"/>
              </a:solidFill>
            </a:endParaRPr>
          </a:p>
        </p:txBody>
      </p:sp>
      <p:pic>
        <p:nvPicPr>
          <p:cNvPr id="9" name="Picture 8"/>
          <p:cNvPicPr>
            <a:picLocks noChangeAspect="1"/>
          </p:cNvPicPr>
          <p:nvPr/>
        </p:nvPicPr>
        <p:blipFill rotWithShape="1">
          <a:blip r:embed="rId2"/>
          <a:srcRect l="3015" t="71246" r="22180" b="12910"/>
          <a:stretch/>
        </p:blipFill>
        <p:spPr>
          <a:xfrm>
            <a:off x="680320" y="1664208"/>
            <a:ext cx="11223764" cy="1837943"/>
          </a:xfrm>
          <a:prstGeom prst="rect">
            <a:avLst/>
          </a:prstGeom>
        </p:spPr>
      </p:pic>
      <p:pic>
        <p:nvPicPr>
          <p:cNvPr id="6" name="Picture 5"/>
          <p:cNvPicPr>
            <a:picLocks noChangeAspect="1"/>
          </p:cNvPicPr>
          <p:nvPr/>
        </p:nvPicPr>
        <p:blipFill rotWithShape="1">
          <a:blip r:embed="rId3"/>
          <a:srcRect l="3130" t="71870" r="20275" b="5828"/>
          <a:stretch/>
        </p:blipFill>
        <p:spPr>
          <a:xfrm>
            <a:off x="3104211" y="4329182"/>
            <a:ext cx="8799873" cy="1418039"/>
          </a:xfrm>
          <a:prstGeom prst="rect">
            <a:avLst/>
          </a:prstGeom>
        </p:spPr>
      </p:pic>
      <p:cxnSp>
        <p:nvCxnSpPr>
          <p:cNvPr id="10" name="Straight Arrow Connector 9"/>
          <p:cNvCxnSpPr/>
          <p:nvPr/>
        </p:nvCxnSpPr>
        <p:spPr>
          <a:xfrm>
            <a:off x="10926025" y="6683825"/>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0071649-5A50-E7C7-3412-FAC0C2F39668}"/>
              </a:ext>
            </a:extLst>
          </p:cNvPr>
          <p:cNvPicPr>
            <a:picLocks noChangeAspect="1"/>
          </p:cNvPicPr>
          <p:nvPr/>
        </p:nvPicPr>
        <p:blipFill>
          <a:blip r:embed="rId4"/>
          <a:stretch>
            <a:fillRect/>
          </a:stretch>
        </p:blipFill>
        <p:spPr>
          <a:xfrm>
            <a:off x="736486" y="1685474"/>
            <a:ext cx="10995508" cy="249898"/>
          </a:xfrm>
          <a:prstGeom prst="rect">
            <a:avLst/>
          </a:prstGeom>
        </p:spPr>
      </p:pic>
      <p:pic>
        <p:nvPicPr>
          <p:cNvPr id="7" name="Picture 6">
            <a:extLst>
              <a:ext uri="{FF2B5EF4-FFF2-40B4-BE49-F238E27FC236}">
                <a16:creationId xmlns:a16="http://schemas.microsoft.com/office/drawing/2014/main" id="{8376FF47-0641-5D54-C44C-BCCB9240924E}"/>
              </a:ext>
            </a:extLst>
          </p:cNvPr>
          <p:cNvPicPr>
            <a:picLocks noChangeAspect="1"/>
          </p:cNvPicPr>
          <p:nvPr/>
        </p:nvPicPr>
        <p:blipFill>
          <a:blip r:embed="rId4"/>
          <a:stretch>
            <a:fillRect/>
          </a:stretch>
        </p:blipFill>
        <p:spPr>
          <a:xfrm>
            <a:off x="3129349" y="4334161"/>
            <a:ext cx="8666443" cy="196965"/>
          </a:xfrm>
          <a:prstGeom prst="rect">
            <a:avLst/>
          </a:prstGeom>
        </p:spPr>
      </p:pic>
      <p:sp>
        <p:nvSpPr>
          <p:cNvPr id="4" name="Rectangle 3"/>
          <p:cNvSpPr/>
          <p:nvPr/>
        </p:nvSpPr>
        <p:spPr>
          <a:xfrm>
            <a:off x="3135742" y="4540593"/>
            <a:ext cx="3307099" cy="756745"/>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01E68CF-FB93-7EBF-0B10-0408FD73A2F9}"/>
              </a:ext>
            </a:extLst>
          </p:cNvPr>
          <p:cNvPicPr>
            <a:picLocks noChangeAspect="1"/>
          </p:cNvPicPr>
          <p:nvPr/>
        </p:nvPicPr>
        <p:blipFill>
          <a:blip r:embed="rId5"/>
          <a:stretch>
            <a:fillRect/>
          </a:stretch>
        </p:blipFill>
        <p:spPr>
          <a:xfrm>
            <a:off x="8929689" y="2925171"/>
            <a:ext cx="1738418" cy="249898"/>
          </a:xfrm>
          <a:prstGeom prst="rect">
            <a:avLst/>
          </a:prstGeom>
        </p:spPr>
      </p:pic>
      <p:pic>
        <p:nvPicPr>
          <p:cNvPr id="12" name="Picture 11">
            <a:extLst>
              <a:ext uri="{FF2B5EF4-FFF2-40B4-BE49-F238E27FC236}">
                <a16:creationId xmlns:a16="http://schemas.microsoft.com/office/drawing/2014/main" id="{087F1759-A6EE-8907-4E39-0FE6D6B248E7}"/>
              </a:ext>
            </a:extLst>
          </p:cNvPr>
          <p:cNvPicPr>
            <a:picLocks noChangeAspect="1"/>
          </p:cNvPicPr>
          <p:nvPr/>
        </p:nvPicPr>
        <p:blipFill>
          <a:blip r:embed="rId5"/>
          <a:stretch>
            <a:fillRect/>
          </a:stretch>
        </p:blipFill>
        <p:spPr>
          <a:xfrm>
            <a:off x="9603454" y="5316388"/>
            <a:ext cx="1370196" cy="196966"/>
          </a:xfrm>
          <a:prstGeom prst="rect">
            <a:avLst/>
          </a:prstGeom>
        </p:spPr>
      </p:pic>
    </p:spTree>
    <p:extLst>
      <p:ext uri="{BB962C8B-B14F-4D97-AF65-F5344CB8AC3E}">
        <p14:creationId xmlns:p14="http://schemas.microsoft.com/office/powerpoint/2010/main" val="191196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7 – Gift Card Amount(s) &amp; Payment Schedule/Milestones</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22</a:t>
            </a:fld>
            <a:endParaRPr lang="en-US"/>
          </a:p>
        </p:txBody>
      </p:sp>
      <p:sp>
        <p:nvSpPr>
          <p:cNvPr id="8" name="TextBox 7"/>
          <p:cNvSpPr txBox="1"/>
          <p:nvPr/>
        </p:nvSpPr>
        <p:spPr>
          <a:xfrm>
            <a:off x="680320" y="4506609"/>
            <a:ext cx="10746658"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Total Gift Card Dollar Amount:  Sections 6 &amp; 7 were created to auto calculate the total budget amount for our users. By filling out these fields as previously shown, the gift card fees will be combined with the participant payments to give you the Total Gift Card Dollar Amount.</a:t>
            </a: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r>
              <a:rPr lang="en-US" sz="1400" spc="300" dirty="0">
                <a:solidFill>
                  <a:schemeClr val="accent5"/>
                </a:solidFill>
              </a:rPr>
              <a:t>*See </a:t>
            </a:r>
            <a:r>
              <a:rPr lang="en-US" sz="1400" spc="300" dirty="0">
                <a:solidFill>
                  <a:srgbClr val="C00000"/>
                </a:solidFill>
                <a:hlinkClick r:id="rId2"/>
              </a:rPr>
              <a:t>website</a:t>
            </a:r>
            <a:r>
              <a:rPr lang="en-US" sz="1400" spc="300" dirty="0">
                <a:solidFill>
                  <a:srgbClr val="C00000"/>
                </a:solidFill>
              </a:rPr>
              <a:t> </a:t>
            </a:r>
            <a:r>
              <a:rPr lang="en-US" sz="1400" spc="300" dirty="0">
                <a:solidFill>
                  <a:schemeClr val="accent5"/>
                </a:solidFill>
              </a:rPr>
              <a:t>for fees</a:t>
            </a:r>
            <a:endParaRPr lang="en-US" sz="1100" spc="300" dirty="0">
              <a:solidFill>
                <a:schemeClr val="accent5"/>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endParaRPr lang="en-US" b="1" dirty="0">
              <a:solidFill>
                <a:schemeClr val="bg1"/>
              </a:solidFill>
            </a:endParaRPr>
          </a:p>
        </p:txBody>
      </p:sp>
      <p:pic>
        <p:nvPicPr>
          <p:cNvPr id="4" name="Picture 3"/>
          <p:cNvPicPr>
            <a:picLocks noChangeAspect="1"/>
          </p:cNvPicPr>
          <p:nvPr/>
        </p:nvPicPr>
        <p:blipFill rotWithShape="1">
          <a:blip r:embed="rId3"/>
          <a:srcRect l="3059" t="61440" r="20136" b="5929"/>
          <a:stretch/>
        </p:blipFill>
        <p:spPr>
          <a:xfrm>
            <a:off x="680320" y="1591059"/>
            <a:ext cx="10746658" cy="2526891"/>
          </a:xfrm>
          <a:prstGeom prst="rect">
            <a:avLst/>
          </a:prstGeom>
        </p:spPr>
      </p:pic>
      <p:sp>
        <p:nvSpPr>
          <p:cNvPr id="7" name="Rectangle 6"/>
          <p:cNvSpPr/>
          <p:nvPr/>
        </p:nvSpPr>
        <p:spPr>
          <a:xfrm>
            <a:off x="7982467" y="1865613"/>
            <a:ext cx="98854"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9C17B0F-8787-825D-6620-915095CFA3D3}"/>
              </a:ext>
            </a:extLst>
          </p:cNvPr>
          <p:cNvPicPr>
            <a:picLocks noChangeAspect="1"/>
          </p:cNvPicPr>
          <p:nvPr/>
        </p:nvPicPr>
        <p:blipFill>
          <a:blip r:embed="rId4"/>
          <a:stretch>
            <a:fillRect/>
          </a:stretch>
        </p:blipFill>
        <p:spPr>
          <a:xfrm>
            <a:off x="715220" y="2406260"/>
            <a:ext cx="10059804" cy="228632"/>
          </a:xfrm>
          <a:prstGeom prst="rect">
            <a:avLst/>
          </a:prstGeom>
        </p:spPr>
      </p:pic>
      <p:pic>
        <p:nvPicPr>
          <p:cNvPr id="9" name="Picture 8">
            <a:extLst>
              <a:ext uri="{FF2B5EF4-FFF2-40B4-BE49-F238E27FC236}">
                <a16:creationId xmlns:a16="http://schemas.microsoft.com/office/drawing/2014/main" id="{6FD4DF73-2A24-E9E1-0ED0-3157306B4237}"/>
              </a:ext>
            </a:extLst>
          </p:cNvPr>
          <p:cNvPicPr>
            <a:picLocks noChangeAspect="1"/>
          </p:cNvPicPr>
          <p:nvPr/>
        </p:nvPicPr>
        <p:blipFill>
          <a:blip r:embed="rId5"/>
          <a:stretch>
            <a:fillRect/>
          </a:stretch>
        </p:blipFill>
        <p:spPr>
          <a:xfrm>
            <a:off x="715220" y="1607991"/>
            <a:ext cx="4918570" cy="263990"/>
          </a:xfrm>
          <a:prstGeom prst="rect">
            <a:avLst/>
          </a:prstGeom>
        </p:spPr>
      </p:pic>
      <p:pic>
        <p:nvPicPr>
          <p:cNvPr id="10" name="Picture 9">
            <a:extLst>
              <a:ext uri="{FF2B5EF4-FFF2-40B4-BE49-F238E27FC236}">
                <a16:creationId xmlns:a16="http://schemas.microsoft.com/office/drawing/2014/main" id="{F7ADA511-9F22-1470-F165-AA006F29A98A}"/>
              </a:ext>
            </a:extLst>
          </p:cNvPr>
          <p:cNvPicPr>
            <a:picLocks noChangeAspect="1"/>
          </p:cNvPicPr>
          <p:nvPr/>
        </p:nvPicPr>
        <p:blipFill>
          <a:blip r:embed="rId6"/>
          <a:stretch>
            <a:fillRect/>
          </a:stretch>
        </p:blipFill>
        <p:spPr>
          <a:xfrm>
            <a:off x="9449579" y="1876725"/>
            <a:ext cx="1742295" cy="187398"/>
          </a:xfrm>
          <a:prstGeom prst="rect">
            <a:avLst/>
          </a:prstGeom>
        </p:spPr>
      </p:pic>
      <p:pic>
        <p:nvPicPr>
          <p:cNvPr id="11" name="Picture 10">
            <a:extLst>
              <a:ext uri="{FF2B5EF4-FFF2-40B4-BE49-F238E27FC236}">
                <a16:creationId xmlns:a16="http://schemas.microsoft.com/office/drawing/2014/main" id="{A20D0920-97D3-6A5C-49B6-02B7311E29EF}"/>
              </a:ext>
            </a:extLst>
          </p:cNvPr>
          <p:cNvPicPr>
            <a:picLocks noChangeAspect="1"/>
          </p:cNvPicPr>
          <p:nvPr/>
        </p:nvPicPr>
        <p:blipFill>
          <a:blip r:embed="rId7"/>
          <a:stretch>
            <a:fillRect/>
          </a:stretch>
        </p:blipFill>
        <p:spPr>
          <a:xfrm>
            <a:off x="8744622" y="3616161"/>
            <a:ext cx="1524213" cy="219106"/>
          </a:xfrm>
          <a:prstGeom prst="rect">
            <a:avLst/>
          </a:prstGeom>
        </p:spPr>
      </p:pic>
      <p:pic>
        <p:nvPicPr>
          <p:cNvPr id="12" name="Picture 11">
            <a:extLst>
              <a:ext uri="{FF2B5EF4-FFF2-40B4-BE49-F238E27FC236}">
                <a16:creationId xmlns:a16="http://schemas.microsoft.com/office/drawing/2014/main" id="{EFC804F4-DE54-97D9-B63C-025ACDE414BA}"/>
              </a:ext>
            </a:extLst>
          </p:cNvPr>
          <p:cNvPicPr>
            <a:picLocks noChangeAspect="1"/>
          </p:cNvPicPr>
          <p:nvPr/>
        </p:nvPicPr>
        <p:blipFill>
          <a:blip r:embed="rId8"/>
          <a:stretch>
            <a:fillRect/>
          </a:stretch>
        </p:blipFill>
        <p:spPr>
          <a:xfrm>
            <a:off x="7596915" y="3886548"/>
            <a:ext cx="2712422" cy="228632"/>
          </a:xfrm>
          <a:prstGeom prst="rect">
            <a:avLst/>
          </a:prstGeom>
        </p:spPr>
      </p:pic>
      <p:sp>
        <p:nvSpPr>
          <p:cNvPr id="5" name="Rectangle 4"/>
          <p:cNvSpPr/>
          <p:nvPr/>
        </p:nvSpPr>
        <p:spPr>
          <a:xfrm>
            <a:off x="9330813" y="1511518"/>
            <a:ext cx="2096165" cy="2685973"/>
          </a:xfrm>
          <a:prstGeom prst="rect">
            <a:avLst/>
          </a:prstGeom>
          <a:noFill/>
          <a:ln w="28575">
            <a:solidFill>
              <a:schemeClr val="accent1">
                <a:lumMod val="20000"/>
                <a:lumOff val="8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81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8 – Signature and Consent</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23</a:t>
            </a:fld>
            <a:endParaRPr lang="en-US"/>
          </a:p>
        </p:txBody>
      </p:sp>
      <p:sp>
        <p:nvSpPr>
          <p:cNvPr id="6" name="TextBox 5"/>
          <p:cNvSpPr txBox="1"/>
          <p:nvPr/>
        </p:nvSpPr>
        <p:spPr>
          <a:xfrm>
            <a:off x="680320" y="3660126"/>
            <a:ext cx="11223764" cy="923330"/>
          </a:xfrm>
          <a:prstGeom prst="rect">
            <a:avLst/>
          </a:prstGeom>
          <a:noFill/>
        </p:spPr>
        <p:txBody>
          <a:bodyPr wrap="square" rtlCol="0">
            <a:spAutoFit/>
          </a:bodyPr>
          <a:lstStyle/>
          <a:p>
            <a:r>
              <a:rPr lang="en-US" dirty="0">
                <a:solidFill>
                  <a:schemeClr val="bg1"/>
                </a:solidFill>
                <a:latin typeface="Source Sans Pro" panose="020B0503030403020204" pitchFamily="34" charset="0"/>
                <a:ea typeface="Source Sans Pro" panose="020B0503030403020204" pitchFamily="34" charset="0"/>
              </a:rPr>
              <a:t>By signing this application the custodian/study coordinator/PI acknowledges that they have read the policy, and are responsible for safeguarding, disbursing, tracking the distribution of the cards, and submitting the appropriate forms. </a:t>
            </a:r>
            <a:endParaRPr lang="en-US" b="1" dirty="0">
              <a:solidFill>
                <a:schemeClr val="bg1"/>
              </a:solidFill>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r="319"/>
          <a:stretch/>
        </p:blipFill>
        <p:spPr>
          <a:xfrm>
            <a:off x="680320" y="1452290"/>
            <a:ext cx="11411417" cy="1627794"/>
          </a:xfrm>
          <a:prstGeom prst="rect">
            <a:avLst/>
          </a:prstGeom>
        </p:spPr>
      </p:pic>
    </p:spTree>
    <p:extLst>
      <p:ext uri="{BB962C8B-B14F-4D97-AF65-F5344CB8AC3E}">
        <p14:creationId xmlns:p14="http://schemas.microsoft.com/office/powerpoint/2010/main" val="277714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9C91D9-AB68-DF4C-9289-EB6BE1EC3D4E}" type="slidenum">
              <a:rPr lang="en-US" smtClean="0"/>
              <a:t>24</a:t>
            </a:fld>
            <a:endParaRPr lang="en-US"/>
          </a:p>
        </p:txBody>
      </p:sp>
      <p:sp>
        <p:nvSpPr>
          <p:cNvPr id="9"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9 – Gift Card Approval</a:t>
            </a:r>
            <a:endParaRPr lang="en-US" dirty="0"/>
          </a:p>
        </p:txBody>
      </p:sp>
      <p:sp>
        <p:nvSpPr>
          <p:cNvPr id="6" name="TextBox 5"/>
          <p:cNvSpPr txBox="1"/>
          <p:nvPr/>
        </p:nvSpPr>
        <p:spPr>
          <a:xfrm>
            <a:off x="680320" y="4637853"/>
            <a:ext cx="11223764" cy="1477328"/>
          </a:xfrm>
          <a:prstGeom prst="rect">
            <a:avLst/>
          </a:prstGeom>
          <a:noFill/>
        </p:spPr>
        <p:txBody>
          <a:bodyPr wrap="square" rtlCol="0">
            <a:spAutoFit/>
          </a:bodyPr>
          <a:lstStyle/>
          <a:p>
            <a:r>
              <a:rPr lang="en-US" dirty="0">
                <a:solidFill>
                  <a:schemeClr val="bg1"/>
                </a:solidFill>
                <a:latin typeface="Source Sans Pro" panose="020B0503030403020204" pitchFamily="34" charset="0"/>
                <a:ea typeface="Source Sans Pro" panose="020B0503030403020204" pitchFamily="34" charset="0"/>
              </a:rPr>
              <a:t>All approvals are required. Each approver is certifying that they are in agreement with the request, knowledgeable and compliant with university policies and regulations.</a:t>
            </a:r>
          </a:p>
          <a:p>
            <a:endParaRPr lang="en-US" dirty="0">
              <a:solidFill>
                <a:schemeClr val="bg1"/>
              </a:solidFill>
              <a:latin typeface="Source Sans Pro" panose="020B0503030403020204" pitchFamily="34" charset="0"/>
              <a:ea typeface="Source Sans Pro" panose="020B0503030403020204" pitchFamily="34" charset="0"/>
            </a:endParaRPr>
          </a:p>
          <a:p>
            <a:r>
              <a:rPr lang="en-US" dirty="0">
                <a:solidFill>
                  <a:schemeClr val="bg1"/>
                </a:solidFill>
                <a:latin typeface="Source Sans Pro" panose="020B0503030403020204" pitchFamily="34" charset="0"/>
                <a:ea typeface="Source Sans Pro" panose="020B0503030403020204" pitchFamily="34" charset="0"/>
              </a:rPr>
              <a:t>Ensure all signatures have been captured before sending form to </a:t>
            </a:r>
            <a:r>
              <a:rPr lang="en-US" dirty="0">
                <a:solidFill>
                  <a:schemeClr val="bg1"/>
                </a:solidFill>
                <a:latin typeface="Source Sans Pro" panose="020B0503030403020204" pitchFamily="34" charset="0"/>
                <a:ea typeface="Source Sans Pro" panose="020B0503030403020204" pitchFamily="34" charset="0"/>
                <a:hlinkClick r:id="rId2"/>
              </a:rPr>
              <a:t>giftcards@rowan.edu</a:t>
            </a:r>
            <a:r>
              <a:rPr lang="en-US" dirty="0">
                <a:solidFill>
                  <a:schemeClr val="bg1"/>
                </a:solidFill>
                <a:latin typeface="Source Sans Pro" panose="020B0503030403020204" pitchFamily="34" charset="0"/>
                <a:ea typeface="Source Sans Pro" panose="020B0503030403020204" pitchFamily="34" charset="0"/>
              </a:rPr>
              <a:t>.</a:t>
            </a:r>
          </a:p>
          <a:p>
            <a:endParaRPr lang="en-US" b="1" dirty="0">
              <a:solidFill>
                <a:schemeClr val="bg1"/>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20" y="1604977"/>
            <a:ext cx="11073876" cy="2663568"/>
          </a:xfrm>
          <a:prstGeom prst="rect">
            <a:avLst/>
          </a:prstGeom>
        </p:spPr>
      </p:pic>
    </p:spTree>
    <p:extLst>
      <p:ext uri="{BB962C8B-B14F-4D97-AF65-F5344CB8AC3E}">
        <p14:creationId xmlns:p14="http://schemas.microsoft.com/office/powerpoint/2010/main" val="3698479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Finance Distribution &amp; Tracking</a:t>
            </a:r>
          </a:p>
        </p:txBody>
      </p:sp>
      <p:sp>
        <p:nvSpPr>
          <p:cNvPr id="3" name="Slide Number Placeholder 2"/>
          <p:cNvSpPr>
            <a:spLocks noGrp="1"/>
          </p:cNvSpPr>
          <p:nvPr>
            <p:ph type="sldNum" sz="quarter" idx="12"/>
          </p:nvPr>
        </p:nvSpPr>
        <p:spPr/>
        <p:txBody>
          <a:bodyPr/>
          <a:lstStyle/>
          <a:p>
            <a:fld id="{F39C91D9-AB68-DF4C-9289-EB6BE1EC3D4E}" type="slidenum">
              <a:rPr lang="en-US" smtClean="0"/>
              <a:t>25</a:t>
            </a:fld>
            <a:endParaRPr lang="en-US"/>
          </a:p>
        </p:txBody>
      </p:sp>
      <p:sp>
        <p:nvSpPr>
          <p:cNvPr id="7" name="TextBox 6"/>
          <p:cNvSpPr txBox="1"/>
          <p:nvPr/>
        </p:nvSpPr>
        <p:spPr>
          <a:xfrm>
            <a:off x="680320" y="2690901"/>
            <a:ext cx="4357193" cy="2031325"/>
          </a:xfrm>
          <a:prstGeom prst="rect">
            <a:avLst/>
          </a:prstGeom>
          <a:noFill/>
        </p:spPr>
        <p:txBody>
          <a:bodyPr wrap="square" rtlCol="0">
            <a:spAutoFit/>
          </a:bodyPr>
          <a:lstStyle/>
          <a:p>
            <a:r>
              <a:rPr lang="en-US" b="1" dirty="0">
                <a:solidFill>
                  <a:schemeClr val="bg1"/>
                </a:solidFill>
                <a:latin typeface="Source Sans Pro" panose="020B0503030403020204" pitchFamily="34" charset="0"/>
                <a:ea typeface="Source Sans Pro" panose="020B0503030403020204" pitchFamily="34" charset="0"/>
              </a:rPr>
              <a:t>Do I need to complete the Finance Distribution &amp; Tracking section as the custodian/study coordinator?</a:t>
            </a:r>
          </a:p>
          <a:p>
            <a:endParaRPr lang="en-US" b="1" dirty="0">
              <a:solidFill>
                <a:schemeClr val="bg1"/>
              </a:solidFill>
              <a:latin typeface="Source Sans Pro" panose="020B0503030403020204" pitchFamily="34" charset="0"/>
              <a:ea typeface="Source Sans Pro" panose="020B0503030403020204" pitchFamily="34" charset="0"/>
            </a:endParaRPr>
          </a:p>
          <a:p>
            <a:r>
              <a:rPr lang="en-US" dirty="0">
                <a:solidFill>
                  <a:schemeClr val="bg1"/>
                </a:solidFill>
                <a:latin typeface="Source Sans Pro" panose="020B0503030403020204" pitchFamily="34" charset="0"/>
                <a:ea typeface="Source Sans Pro" panose="020B0503030403020204" pitchFamily="34" charset="0"/>
              </a:rPr>
              <a:t>No, this section will be filled out by the finance department once you come to pick up the gift cards.</a:t>
            </a:r>
            <a:endParaRPr lang="en-US" b="1" dirty="0">
              <a:solidFill>
                <a:schemeClr val="bg1"/>
              </a:solidFill>
              <a:latin typeface="Source Sans Pro" panose="020B0503030403020204" pitchFamily="34" charset="0"/>
              <a:ea typeface="Source Sans Pro" panose="020B0503030403020204" pitchFamily="34" charset="0"/>
            </a:endParaRPr>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55938"/>
          <a:stretch/>
        </p:blipFill>
        <p:spPr>
          <a:xfrm>
            <a:off x="5128947" y="2045367"/>
            <a:ext cx="6945454" cy="3284621"/>
          </a:xfrm>
          <a:prstGeom prst="rect">
            <a:avLst/>
          </a:prstGeom>
        </p:spPr>
      </p:pic>
    </p:spTree>
    <p:extLst>
      <p:ext uri="{BB962C8B-B14F-4D97-AF65-F5344CB8AC3E}">
        <p14:creationId xmlns:p14="http://schemas.microsoft.com/office/powerpoint/2010/main" val="1893050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Gift Card Procedures</a:t>
            </a:r>
          </a:p>
        </p:txBody>
      </p:sp>
      <p:sp>
        <p:nvSpPr>
          <p:cNvPr id="3" name="Slide Number Placeholder 2"/>
          <p:cNvSpPr>
            <a:spLocks noGrp="1"/>
          </p:cNvSpPr>
          <p:nvPr>
            <p:ph type="sldNum" sz="quarter" idx="12"/>
          </p:nvPr>
        </p:nvSpPr>
        <p:spPr/>
        <p:txBody>
          <a:bodyPr/>
          <a:lstStyle/>
          <a:p>
            <a:fld id="{F39C91D9-AB68-DF4C-9289-EB6BE1EC3D4E}" type="slidenum">
              <a:rPr lang="en-US" smtClean="0"/>
              <a:t>26</a:t>
            </a:fld>
            <a:endParaRPr lang="en-US"/>
          </a:p>
        </p:txBody>
      </p:sp>
      <p:sp>
        <p:nvSpPr>
          <p:cNvPr id="7" name="TextBox 6"/>
          <p:cNvSpPr txBox="1"/>
          <p:nvPr/>
        </p:nvSpPr>
        <p:spPr>
          <a:xfrm>
            <a:off x="680320" y="2767357"/>
            <a:ext cx="5104706" cy="2400657"/>
          </a:xfrm>
          <a:prstGeom prst="rect">
            <a:avLst/>
          </a:prstGeom>
          <a:noFill/>
        </p:spPr>
        <p:txBody>
          <a:bodyPr wrap="square" rtlCol="0">
            <a:spAutoFit/>
          </a:bodyPr>
          <a:lstStyle/>
          <a:p>
            <a:pPr>
              <a:spcAft>
                <a:spcPts val="1200"/>
              </a:spcAft>
            </a:pPr>
            <a:r>
              <a:rPr lang="en-US" b="1" dirty="0">
                <a:solidFill>
                  <a:schemeClr val="bg1"/>
                </a:solidFill>
                <a:latin typeface="Source Sans Pro" panose="020B0503030403020204" pitchFamily="34" charset="0"/>
                <a:ea typeface="Source Sans Pro" panose="020B0503030403020204" pitchFamily="34" charset="0"/>
              </a:rPr>
              <a:t>What are the gift card procedures?</a:t>
            </a:r>
          </a:p>
          <a:p>
            <a:r>
              <a:rPr lang="en-US" dirty="0">
                <a:solidFill>
                  <a:schemeClr val="bg1"/>
                </a:solidFill>
                <a:latin typeface="Source Sans Pro" panose="020B0503030403020204" pitchFamily="34" charset="0"/>
                <a:ea typeface="Source Sans Pro" panose="020B0503030403020204" pitchFamily="34" charset="0"/>
              </a:rPr>
              <a:t>The third page of the Gift Card Request Form is a quick overview of the gift card procedures for ClinCard.</a:t>
            </a:r>
          </a:p>
          <a:p>
            <a:endParaRPr lang="en-US" b="1" dirty="0">
              <a:solidFill>
                <a:schemeClr val="bg1"/>
              </a:solidFill>
              <a:latin typeface="Source Sans Pro" panose="020B0503030403020204" pitchFamily="34" charset="0"/>
              <a:ea typeface="Source Sans Pro" panose="020B0503030403020204" pitchFamily="34" charset="0"/>
            </a:endParaRPr>
          </a:p>
          <a:p>
            <a:r>
              <a:rPr lang="en-US" dirty="0">
                <a:solidFill>
                  <a:schemeClr val="bg1"/>
                </a:solidFill>
                <a:latin typeface="Source Sans Pro" panose="020B0503030403020204" pitchFamily="34" charset="0"/>
                <a:ea typeface="Source Sans Pro" panose="020B0503030403020204" pitchFamily="34" charset="0"/>
              </a:rPr>
              <a:t>More gift card information can be found on the Accounts Payable website: </a:t>
            </a:r>
            <a:r>
              <a:rPr lang="en-US" sz="1400" dirty="0">
                <a:solidFill>
                  <a:schemeClr val="bg1"/>
                </a:solidFill>
                <a:latin typeface="Source Sans Pro" panose="020B0503030403020204" pitchFamily="34" charset="0"/>
                <a:ea typeface="Source Sans Pro" panose="020B0503030403020204" pitchFamily="34" charset="0"/>
                <a:hlinkClick r:id="rId2"/>
              </a:rPr>
              <a:t>https://sites.rowan.edu/accountspayable/gift_cards/index.html</a:t>
            </a:r>
            <a:r>
              <a:rPr lang="en-US" sz="1400" dirty="0">
                <a:solidFill>
                  <a:schemeClr val="bg1"/>
                </a:solidFill>
                <a:latin typeface="Source Sans Pro" panose="020B0503030403020204" pitchFamily="34" charset="0"/>
                <a:ea typeface="Source Sans Pro" panose="020B0503030403020204" pitchFamily="34" charset="0"/>
              </a:rPr>
              <a:t>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026" y="2029077"/>
            <a:ext cx="6096851" cy="3877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9166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Gift Card Calculation Form</a:t>
            </a:r>
          </a:p>
        </p:txBody>
      </p:sp>
      <p:sp>
        <p:nvSpPr>
          <p:cNvPr id="3" name="Slide Number Placeholder 2"/>
          <p:cNvSpPr>
            <a:spLocks noGrp="1"/>
          </p:cNvSpPr>
          <p:nvPr>
            <p:ph type="sldNum" sz="quarter" idx="12"/>
          </p:nvPr>
        </p:nvSpPr>
        <p:spPr/>
        <p:txBody>
          <a:bodyPr/>
          <a:lstStyle/>
          <a:p>
            <a:fld id="{F39C91D9-AB68-DF4C-9289-EB6BE1EC3D4E}" type="slidenum">
              <a:rPr lang="en-US" smtClean="0"/>
              <a:t>27</a:t>
            </a:fld>
            <a:endParaRPr lang="en-US"/>
          </a:p>
        </p:txBody>
      </p:sp>
      <p:sp>
        <p:nvSpPr>
          <p:cNvPr id="7" name="TextBox 6"/>
          <p:cNvSpPr txBox="1"/>
          <p:nvPr/>
        </p:nvSpPr>
        <p:spPr>
          <a:xfrm>
            <a:off x="680320" y="2214215"/>
            <a:ext cx="3675549" cy="3570208"/>
          </a:xfrm>
          <a:prstGeom prst="rect">
            <a:avLst/>
          </a:prstGeom>
          <a:noFill/>
        </p:spPr>
        <p:txBody>
          <a:bodyPr wrap="square" rtlCol="0">
            <a:spAutoFit/>
          </a:bodyPr>
          <a:lstStyle/>
          <a:p>
            <a:pPr>
              <a:spcAft>
                <a:spcPts val="1200"/>
              </a:spcAft>
            </a:pPr>
            <a:r>
              <a:rPr lang="en-US" b="1" dirty="0">
                <a:solidFill>
                  <a:schemeClr val="bg1"/>
                </a:solidFill>
                <a:latin typeface="Source Sans Pro" panose="020B0503030403020204" pitchFamily="34" charset="0"/>
                <a:ea typeface="Source Sans Pro" panose="020B0503030403020204" pitchFamily="34" charset="0"/>
              </a:rPr>
              <a:t>What is the purpose of the Gift Card Calculation Form?</a:t>
            </a:r>
          </a:p>
          <a:p>
            <a:r>
              <a:rPr lang="en-US" dirty="0">
                <a:solidFill>
                  <a:schemeClr val="bg1"/>
                </a:solidFill>
                <a:latin typeface="Source Sans Pro" panose="020B0503030403020204" pitchFamily="34" charset="0"/>
                <a:ea typeface="Source Sans Pro" panose="020B0503030403020204" pitchFamily="34" charset="0"/>
              </a:rPr>
              <a:t>The Gift Card Calculation Form will allow you to calculate ClinCard fees and total dollar amounts when requesting </a:t>
            </a:r>
            <a:r>
              <a:rPr lang="en-US" dirty="0">
                <a:solidFill>
                  <a:srgbClr val="FF0000"/>
                </a:solidFill>
                <a:latin typeface="Source Sans Pro" panose="020B0503030403020204" pitchFamily="34" charset="0"/>
                <a:ea typeface="Source Sans Pro" panose="020B0503030403020204" pitchFamily="34" charset="0"/>
              </a:rPr>
              <a:t>BOTH</a:t>
            </a:r>
            <a:r>
              <a:rPr lang="en-US" dirty="0">
                <a:solidFill>
                  <a:schemeClr val="bg1"/>
                </a:solidFill>
                <a:latin typeface="Source Sans Pro" panose="020B0503030403020204" pitchFamily="34" charset="0"/>
                <a:ea typeface="Source Sans Pro" panose="020B0503030403020204" pitchFamily="34" charset="0"/>
              </a:rPr>
              <a:t> physical &amp; virtual cards.</a:t>
            </a:r>
          </a:p>
          <a:p>
            <a:endParaRPr lang="en-US" dirty="0">
              <a:solidFill>
                <a:schemeClr val="bg1"/>
              </a:solidFill>
              <a:latin typeface="Source Sans Pro" panose="020B0503030403020204" pitchFamily="34" charset="0"/>
              <a:ea typeface="Source Sans Pro" panose="020B0503030403020204" pitchFamily="34" charset="0"/>
            </a:endParaRPr>
          </a:p>
          <a:p>
            <a:r>
              <a:rPr lang="en-US" dirty="0">
                <a:solidFill>
                  <a:schemeClr val="bg1"/>
                </a:solidFill>
                <a:latin typeface="Source Sans Pro" panose="020B0503030403020204" pitchFamily="34" charset="0"/>
                <a:ea typeface="Source Sans Pro" panose="020B0503030403020204" pitchFamily="34" charset="0"/>
              </a:rPr>
              <a:t>This form will </a:t>
            </a:r>
            <a:r>
              <a:rPr lang="en-US" u="sng" dirty="0">
                <a:solidFill>
                  <a:schemeClr val="bg1"/>
                </a:solidFill>
                <a:latin typeface="Source Sans Pro" panose="020B0503030403020204" pitchFamily="34" charset="0"/>
                <a:ea typeface="Source Sans Pro" panose="020B0503030403020204" pitchFamily="34" charset="0"/>
              </a:rPr>
              <a:t>only be visible </a:t>
            </a:r>
            <a:r>
              <a:rPr lang="en-US" dirty="0">
                <a:solidFill>
                  <a:schemeClr val="bg1"/>
                </a:solidFill>
                <a:latin typeface="Source Sans Pro" panose="020B0503030403020204" pitchFamily="34" charset="0"/>
                <a:ea typeface="Source Sans Pro" panose="020B0503030403020204" pitchFamily="34" charset="0"/>
              </a:rPr>
              <a:t>when selecting </a:t>
            </a:r>
            <a:r>
              <a:rPr lang="en-US" b="1" dirty="0">
                <a:solidFill>
                  <a:schemeClr val="bg1"/>
                </a:solidFill>
                <a:latin typeface="Source Sans Pro" panose="020B0503030403020204" pitchFamily="34" charset="0"/>
                <a:ea typeface="Source Sans Pro" panose="020B0503030403020204" pitchFamily="34" charset="0"/>
              </a:rPr>
              <a:t>Both</a:t>
            </a:r>
            <a:r>
              <a:rPr lang="en-US" dirty="0">
                <a:solidFill>
                  <a:schemeClr val="bg1"/>
                </a:solidFill>
                <a:latin typeface="Source Sans Pro" panose="020B0503030403020204" pitchFamily="34" charset="0"/>
                <a:ea typeface="Source Sans Pro" panose="020B0503030403020204" pitchFamily="34" charset="0"/>
              </a:rPr>
              <a:t> in Section 2 of the gift card request form. </a:t>
            </a:r>
          </a:p>
          <a:p>
            <a:endParaRPr lang="en-US" dirty="0">
              <a:solidFill>
                <a:schemeClr val="bg1"/>
              </a:solidFill>
              <a:latin typeface="Source Sans Pro" panose="020B0503030403020204" pitchFamily="34" charset="0"/>
              <a:ea typeface="Source Sans Pro" panose="020B0503030403020204" pitchFamily="34" charset="0"/>
            </a:endParaRPr>
          </a:p>
        </p:txBody>
      </p:sp>
      <p:pic>
        <p:nvPicPr>
          <p:cNvPr id="8"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l="562"/>
          <a:stretch/>
        </p:blipFill>
        <p:spPr>
          <a:xfrm>
            <a:off x="5275948" y="1256538"/>
            <a:ext cx="6422373" cy="5244037"/>
          </a:xfrm>
          <a:prstGeom prst="rect">
            <a:avLst/>
          </a:prstGeom>
          <a:ln>
            <a:noFill/>
          </a:ln>
          <a:effectLst>
            <a:outerShdw blurRad="292100" dist="139700" dir="2700000" algn="tl" rotWithShape="0">
              <a:srgbClr val="333333">
                <a:alpha val="65000"/>
              </a:srgbClr>
            </a:outerShdw>
          </a:effectLst>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592" y="5608448"/>
            <a:ext cx="2715004" cy="628738"/>
          </a:xfrm>
          <a:prstGeom prst="rect">
            <a:avLst/>
          </a:prstGeom>
        </p:spPr>
      </p:pic>
      <p:sp>
        <p:nvSpPr>
          <p:cNvPr id="11" name="Rectangle 10"/>
          <p:cNvSpPr/>
          <p:nvPr/>
        </p:nvSpPr>
        <p:spPr>
          <a:xfrm>
            <a:off x="8577411" y="6492955"/>
            <a:ext cx="2954655" cy="369332"/>
          </a:xfrm>
          <a:prstGeom prst="rect">
            <a:avLst/>
          </a:prstGeom>
        </p:spPr>
        <p:txBody>
          <a:bodyPr wrap="none">
            <a:spAutoFit/>
          </a:bodyPr>
          <a:lstStyle/>
          <a:p>
            <a:pPr algn="r"/>
            <a:r>
              <a:rPr lang="en-US" sz="1400" dirty="0">
                <a:solidFill>
                  <a:schemeClr val="bg1"/>
                </a:solidFill>
              </a:rPr>
              <a:t>Continued on next page</a:t>
            </a:r>
            <a:r>
              <a:rPr lang="en-US" dirty="0">
                <a:solidFill>
                  <a:schemeClr val="bg1"/>
                </a:solidFill>
              </a:rPr>
              <a:t>		</a:t>
            </a:r>
          </a:p>
        </p:txBody>
      </p:sp>
      <p:cxnSp>
        <p:nvCxnSpPr>
          <p:cNvPr id="12" name="Straight Arrow Connector 11"/>
          <p:cNvCxnSpPr/>
          <p:nvPr/>
        </p:nvCxnSpPr>
        <p:spPr>
          <a:xfrm>
            <a:off x="10710050" y="6746117"/>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577411" y="2842673"/>
            <a:ext cx="432422" cy="1037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943349" y="2842673"/>
            <a:ext cx="432422" cy="1037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85724" y="4848811"/>
            <a:ext cx="432422" cy="1037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943349" y="4848811"/>
            <a:ext cx="432422" cy="1037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H="1">
            <a:off x="9750514" y="2624960"/>
            <a:ext cx="45719" cy="1429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712415" y="4722827"/>
            <a:ext cx="74549" cy="7959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EA3502-482C-9E2F-7ACA-DA893DAF61DB}"/>
              </a:ext>
            </a:extLst>
          </p:cNvPr>
          <p:cNvPicPr>
            <a:picLocks noChangeAspect="1"/>
          </p:cNvPicPr>
          <p:nvPr/>
        </p:nvPicPr>
        <p:blipFill>
          <a:blip r:embed="rId4"/>
          <a:stretch>
            <a:fillRect/>
          </a:stretch>
        </p:blipFill>
        <p:spPr>
          <a:xfrm>
            <a:off x="5341443" y="2349987"/>
            <a:ext cx="3154562" cy="113067"/>
          </a:xfrm>
          <a:prstGeom prst="rect">
            <a:avLst/>
          </a:prstGeom>
        </p:spPr>
      </p:pic>
      <p:pic>
        <p:nvPicPr>
          <p:cNvPr id="10" name="Picture 9">
            <a:extLst>
              <a:ext uri="{FF2B5EF4-FFF2-40B4-BE49-F238E27FC236}">
                <a16:creationId xmlns:a16="http://schemas.microsoft.com/office/drawing/2014/main" id="{975DC0B6-E9D3-AF34-DCFC-2F99787E0E8B}"/>
              </a:ext>
            </a:extLst>
          </p:cNvPr>
          <p:cNvPicPr>
            <a:picLocks noChangeAspect="1"/>
          </p:cNvPicPr>
          <p:nvPr/>
        </p:nvPicPr>
        <p:blipFill>
          <a:blip r:embed="rId5"/>
          <a:stretch>
            <a:fillRect/>
          </a:stretch>
        </p:blipFill>
        <p:spPr>
          <a:xfrm>
            <a:off x="5341443" y="2965533"/>
            <a:ext cx="6190623" cy="142957"/>
          </a:xfrm>
          <a:prstGeom prst="rect">
            <a:avLst/>
          </a:prstGeom>
        </p:spPr>
      </p:pic>
      <p:pic>
        <p:nvPicPr>
          <p:cNvPr id="20" name="Picture 19">
            <a:extLst>
              <a:ext uri="{FF2B5EF4-FFF2-40B4-BE49-F238E27FC236}">
                <a16:creationId xmlns:a16="http://schemas.microsoft.com/office/drawing/2014/main" id="{3B969643-B059-9A91-0F2C-08CB86EE5CC1}"/>
              </a:ext>
            </a:extLst>
          </p:cNvPr>
          <p:cNvPicPr>
            <a:picLocks noChangeAspect="1"/>
          </p:cNvPicPr>
          <p:nvPr/>
        </p:nvPicPr>
        <p:blipFill>
          <a:blip r:embed="rId6"/>
          <a:stretch>
            <a:fillRect/>
          </a:stretch>
        </p:blipFill>
        <p:spPr>
          <a:xfrm>
            <a:off x="5341442" y="4417964"/>
            <a:ext cx="4370973" cy="120082"/>
          </a:xfrm>
          <a:prstGeom prst="rect">
            <a:avLst/>
          </a:prstGeom>
        </p:spPr>
      </p:pic>
      <p:pic>
        <p:nvPicPr>
          <p:cNvPr id="24" name="Picture 23">
            <a:extLst>
              <a:ext uri="{FF2B5EF4-FFF2-40B4-BE49-F238E27FC236}">
                <a16:creationId xmlns:a16="http://schemas.microsoft.com/office/drawing/2014/main" id="{9C590C3E-249B-D149-C19F-A8C1CDC2F66C}"/>
              </a:ext>
            </a:extLst>
          </p:cNvPr>
          <p:cNvPicPr>
            <a:picLocks noChangeAspect="1"/>
          </p:cNvPicPr>
          <p:nvPr/>
        </p:nvPicPr>
        <p:blipFill>
          <a:blip r:embed="rId7"/>
          <a:stretch>
            <a:fillRect/>
          </a:stretch>
        </p:blipFill>
        <p:spPr>
          <a:xfrm>
            <a:off x="5341444" y="4992338"/>
            <a:ext cx="4859831" cy="115842"/>
          </a:xfrm>
          <a:prstGeom prst="rect">
            <a:avLst/>
          </a:prstGeom>
        </p:spPr>
      </p:pic>
      <p:pic>
        <p:nvPicPr>
          <p:cNvPr id="26" name="Picture 25">
            <a:extLst>
              <a:ext uri="{FF2B5EF4-FFF2-40B4-BE49-F238E27FC236}">
                <a16:creationId xmlns:a16="http://schemas.microsoft.com/office/drawing/2014/main" id="{124F2CDA-1EAD-603A-2867-D558D685271D}"/>
              </a:ext>
            </a:extLst>
          </p:cNvPr>
          <p:cNvPicPr>
            <a:picLocks noChangeAspect="1"/>
          </p:cNvPicPr>
          <p:nvPr/>
        </p:nvPicPr>
        <p:blipFill rotWithShape="1">
          <a:blip r:embed="rId8"/>
          <a:srcRect l="10222" r="10588"/>
          <a:stretch/>
        </p:blipFill>
        <p:spPr>
          <a:xfrm>
            <a:off x="10513453" y="2624960"/>
            <a:ext cx="1048791" cy="142449"/>
          </a:xfrm>
          <a:prstGeom prst="rect">
            <a:avLst/>
          </a:prstGeom>
        </p:spPr>
      </p:pic>
      <p:pic>
        <p:nvPicPr>
          <p:cNvPr id="31" name="Picture 30">
            <a:extLst>
              <a:ext uri="{FF2B5EF4-FFF2-40B4-BE49-F238E27FC236}">
                <a16:creationId xmlns:a16="http://schemas.microsoft.com/office/drawing/2014/main" id="{CF0A560F-B3C7-2362-F455-B8D66E739C51}"/>
              </a:ext>
            </a:extLst>
          </p:cNvPr>
          <p:cNvPicPr>
            <a:picLocks noChangeAspect="1"/>
          </p:cNvPicPr>
          <p:nvPr/>
        </p:nvPicPr>
        <p:blipFill rotWithShape="1">
          <a:blip r:embed="rId9"/>
          <a:srcRect r="6026" b="6842"/>
          <a:stretch/>
        </p:blipFill>
        <p:spPr>
          <a:xfrm>
            <a:off x="10477059" y="4686746"/>
            <a:ext cx="1085185" cy="115673"/>
          </a:xfrm>
          <a:prstGeom prst="rect">
            <a:avLst/>
          </a:prstGeom>
        </p:spPr>
      </p:pic>
      <p:pic>
        <p:nvPicPr>
          <p:cNvPr id="35" name="Picture 34">
            <a:extLst>
              <a:ext uri="{FF2B5EF4-FFF2-40B4-BE49-F238E27FC236}">
                <a16:creationId xmlns:a16="http://schemas.microsoft.com/office/drawing/2014/main" id="{BAC003D6-CFE8-3AF1-0886-58C174E1A12F}"/>
              </a:ext>
            </a:extLst>
          </p:cNvPr>
          <p:cNvPicPr>
            <a:picLocks noChangeAspect="1"/>
          </p:cNvPicPr>
          <p:nvPr/>
        </p:nvPicPr>
        <p:blipFill>
          <a:blip r:embed="rId10"/>
          <a:stretch>
            <a:fillRect/>
          </a:stretch>
        </p:blipFill>
        <p:spPr>
          <a:xfrm>
            <a:off x="10020149" y="3781957"/>
            <a:ext cx="1085186" cy="111645"/>
          </a:xfrm>
          <a:prstGeom prst="rect">
            <a:avLst/>
          </a:prstGeom>
        </p:spPr>
      </p:pic>
      <p:pic>
        <p:nvPicPr>
          <p:cNvPr id="36" name="Picture 35">
            <a:extLst>
              <a:ext uri="{FF2B5EF4-FFF2-40B4-BE49-F238E27FC236}">
                <a16:creationId xmlns:a16="http://schemas.microsoft.com/office/drawing/2014/main" id="{09F8232F-47E8-C4B8-E0E6-9F2EA9FFFF94}"/>
              </a:ext>
            </a:extLst>
          </p:cNvPr>
          <p:cNvPicPr>
            <a:picLocks noChangeAspect="1"/>
          </p:cNvPicPr>
          <p:nvPr/>
        </p:nvPicPr>
        <p:blipFill>
          <a:blip r:embed="rId10"/>
          <a:stretch>
            <a:fillRect/>
          </a:stretch>
        </p:blipFill>
        <p:spPr>
          <a:xfrm>
            <a:off x="9795744" y="5781676"/>
            <a:ext cx="1309591" cy="134732"/>
          </a:xfrm>
          <a:prstGeom prst="rect">
            <a:avLst/>
          </a:prstGeom>
        </p:spPr>
      </p:pic>
      <p:pic>
        <p:nvPicPr>
          <p:cNvPr id="41" name="Picture 40">
            <a:extLst>
              <a:ext uri="{FF2B5EF4-FFF2-40B4-BE49-F238E27FC236}">
                <a16:creationId xmlns:a16="http://schemas.microsoft.com/office/drawing/2014/main" id="{BF060237-259D-EF51-2E56-D04A5C20F8DD}"/>
              </a:ext>
            </a:extLst>
          </p:cNvPr>
          <p:cNvPicPr>
            <a:picLocks noChangeAspect="1"/>
          </p:cNvPicPr>
          <p:nvPr/>
        </p:nvPicPr>
        <p:blipFill>
          <a:blip r:embed="rId11"/>
          <a:stretch>
            <a:fillRect/>
          </a:stretch>
        </p:blipFill>
        <p:spPr>
          <a:xfrm>
            <a:off x="9366799" y="3904096"/>
            <a:ext cx="1748061" cy="129678"/>
          </a:xfrm>
          <a:prstGeom prst="rect">
            <a:avLst/>
          </a:prstGeom>
        </p:spPr>
      </p:pic>
      <p:pic>
        <p:nvPicPr>
          <p:cNvPr id="43" name="Picture 42">
            <a:extLst>
              <a:ext uri="{FF2B5EF4-FFF2-40B4-BE49-F238E27FC236}">
                <a16:creationId xmlns:a16="http://schemas.microsoft.com/office/drawing/2014/main" id="{5A667858-0334-4548-CBE2-C0751F844ED6}"/>
              </a:ext>
            </a:extLst>
          </p:cNvPr>
          <p:cNvPicPr>
            <a:picLocks noChangeAspect="1"/>
          </p:cNvPicPr>
          <p:nvPr/>
        </p:nvPicPr>
        <p:blipFill>
          <a:blip r:embed="rId12"/>
          <a:stretch>
            <a:fillRect/>
          </a:stretch>
        </p:blipFill>
        <p:spPr>
          <a:xfrm>
            <a:off x="9761928" y="5937292"/>
            <a:ext cx="1333882" cy="97791"/>
          </a:xfrm>
          <a:prstGeom prst="rect">
            <a:avLst/>
          </a:prstGeom>
        </p:spPr>
      </p:pic>
      <p:pic>
        <p:nvPicPr>
          <p:cNvPr id="44" name="Picture 43">
            <a:extLst>
              <a:ext uri="{FF2B5EF4-FFF2-40B4-BE49-F238E27FC236}">
                <a16:creationId xmlns:a16="http://schemas.microsoft.com/office/drawing/2014/main" id="{46042EF0-EE76-241C-90A7-64394DCE6C5E}"/>
              </a:ext>
            </a:extLst>
          </p:cNvPr>
          <p:cNvPicPr>
            <a:picLocks noChangeAspect="1"/>
          </p:cNvPicPr>
          <p:nvPr/>
        </p:nvPicPr>
        <p:blipFill>
          <a:blip r:embed="rId13"/>
          <a:stretch>
            <a:fillRect/>
          </a:stretch>
        </p:blipFill>
        <p:spPr>
          <a:xfrm>
            <a:off x="9229725" y="6272550"/>
            <a:ext cx="1872573" cy="159968"/>
          </a:xfrm>
          <a:prstGeom prst="rect">
            <a:avLst/>
          </a:prstGeom>
        </p:spPr>
      </p:pic>
    </p:spTree>
    <p:extLst>
      <p:ext uri="{BB962C8B-B14F-4D97-AF65-F5344CB8AC3E}">
        <p14:creationId xmlns:p14="http://schemas.microsoft.com/office/powerpoint/2010/main" val="11991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Gift Card Calculation Form</a:t>
            </a:r>
          </a:p>
        </p:txBody>
      </p:sp>
      <p:sp>
        <p:nvSpPr>
          <p:cNvPr id="3" name="Slide Number Placeholder 2"/>
          <p:cNvSpPr>
            <a:spLocks noGrp="1"/>
          </p:cNvSpPr>
          <p:nvPr>
            <p:ph type="sldNum" sz="quarter" idx="12"/>
          </p:nvPr>
        </p:nvSpPr>
        <p:spPr/>
        <p:txBody>
          <a:bodyPr/>
          <a:lstStyle/>
          <a:p>
            <a:fld id="{F39C91D9-AB68-DF4C-9289-EB6BE1EC3D4E}" type="slidenum">
              <a:rPr lang="en-US" smtClean="0"/>
              <a:t>28</a:t>
            </a:fld>
            <a:endParaRPr lang="en-US"/>
          </a:p>
        </p:txBody>
      </p:sp>
      <p:sp>
        <p:nvSpPr>
          <p:cNvPr id="7" name="TextBox 6"/>
          <p:cNvSpPr txBox="1"/>
          <p:nvPr/>
        </p:nvSpPr>
        <p:spPr>
          <a:xfrm>
            <a:off x="680319" y="1525051"/>
            <a:ext cx="10034786" cy="1831271"/>
          </a:xfrm>
          <a:prstGeom prst="rect">
            <a:avLst/>
          </a:prstGeom>
          <a:noFill/>
        </p:spPr>
        <p:txBody>
          <a:bodyPr wrap="square" rtlCol="0">
            <a:spAutoFit/>
          </a:bodyPr>
          <a:lstStyle/>
          <a:p>
            <a:pPr>
              <a:spcAft>
                <a:spcPts val="600"/>
              </a:spcAft>
            </a:pPr>
            <a:r>
              <a:rPr lang="en-US" b="1" dirty="0">
                <a:solidFill>
                  <a:schemeClr val="bg1"/>
                </a:solidFill>
                <a:latin typeface="Source Sans Pro" panose="020B0503030403020204" pitchFamily="34" charset="0"/>
                <a:ea typeface="Source Sans Pro" panose="020B0503030403020204" pitchFamily="34" charset="0"/>
              </a:rPr>
              <a:t>How do I use Gift Card Calculation Form?</a:t>
            </a:r>
          </a:p>
          <a:p>
            <a:r>
              <a:rPr lang="en-US" dirty="0">
                <a:solidFill>
                  <a:schemeClr val="bg1"/>
                </a:solidFill>
                <a:latin typeface="Source Sans Pro" panose="020B0503030403020204" pitchFamily="34" charset="0"/>
                <a:ea typeface="Source Sans Pro" panose="020B0503030403020204" pitchFamily="34" charset="0"/>
              </a:rPr>
              <a:t>This form is comparable to Gift Card Request Form </a:t>
            </a:r>
            <a:r>
              <a:rPr lang="en-US" b="1" dirty="0">
                <a:solidFill>
                  <a:schemeClr val="bg1"/>
                </a:solidFill>
                <a:latin typeface="Source Sans Pro" panose="020B0503030403020204" pitchFamily="34" charset="0"/>
                <a:ea typeface="Source Sans Pro" panose="020B0503030403020204" pitchFamily="34" charset="0"/>
              </a:rPr>
              <a:t>Sections 6 &amp; 7</a:t>
            </a:r>
            <a:r>
              <a:rPr lang="en-US" dirty="0">
                <a:solidFill>
                  <a:schemeClr val="bg1"/>
                </a:solidFill>
                <a:latin typeface="Source Sans Pro" panose="020B0503030403020204" pitchFamily="34" charset="0"/>
                <a:ea typeface="Source Sans Pro" panose="020B0503030403020204" pitchFamily="34" charset="0"/>
              </a:rPr>
              <a:t>. This form will allow you to calculate fees and totals for both physical and virtual cards then combine the amounts for a final total.  </a:t>
            </a:r>
          </a:p>
          <a:p>
            <a:endParaRPr lang="en-US" dirty="0">
              <a:solidFill>
                <a:schemeClr val="bg1"/>
              </a:solidFill>
              <a:latin typeface="Source Sans Pro" panose="020B0503030403020204" pitchFamily="34" charset="0"/>
              <a:ea typeface="Source Sans Pro" panose="020B0503030403020204" pitchFamily="34" charset="0"/>
            </a:endParaRPr>
          </a:p>
          <a:p>
            <a:r>
              <a:rPr lang="en-US" dirty="0">
                <a:solidFill>
                  <a:schemeClr val="bg1"/>
                </a:solidFill>
                <a:latin typeface="Source Sans Pro" panose="020B0503030403020204" pitchFamily="34" charset="0"/>
                <a:ea typeface="Source Sans Pro" panose="020B0503030403020204" pitchFamily="34" charset="0"/>
              </a:rPr>
              <a:t>Section 1 – Physical Cards</a:t>
            </a:r>
          </a:p>
          <a:p>
            <a:endParaRPr lang="en-US" dirty="0">
              <a:solidFill>
                <a:schemeClr val="bg1"/>
              </a:solidFill>
              <a:latin typeface="Source Sans Pro" panose="020B0503030403020204" pitchFamily="34" charset="0"/>
              <a:ea typeface="Source Sans Pro" panose="020B0503030403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19" y="3199054"/>
            <a:ext cx="10402752" cy="3153215"/>
          </a:xfrm>
          <a:prstGeom prst="rect">
            <a:avLst/>
          </a:prstGeom>
        </p:spPr>
      </p:pic>
      <p:sp>
        <p:nvSpPr>
          <p:cNvPr id="6" name="Rectangle 5"/>
          <p:cNvSpPr/>
          <p:nvPr/>
        </p:nvSpPr>
        <p:spPr>
          <a:xfrm>
            <a:off x="6004912" y="4332447"/>
            <a:ext cx="74489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171543" y="4332447"/>
            <a:ext cx="74489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68929" y="6405405"/>
            <a:ext cx="2954655" cy="369332"/>
          </a:xfrm>
          <a:prstGeom prst="rect">
            <a:avLst/>
          </a:prstGeom>
        </p:spPr>
        <p:txBody>
          <a:bodyPr wrap="none">
            <a:spAutoFit/>
          </a:bodyPr>
          <a:lstStyle/>
          <a:p>
            <a:pPr algn="r"/>
            <a:r>
              <a:rPr lang="en-US" sz="1400" dirty="0">
                <a:solidFill>
                  <a:schemeClr val="bg1"/>
                </a:solidFill>
              </a:rPr>
              <a:t>Continued on next page</a:t>
            </a:r>
            <a:r>
              <a:rPr lang="en-US" dirty="0">
                <a:solidFill>
                  <a:schemeClr val="bg1"/>
                </a:solidFill>
              </a:rPr>
              <a:t>		</a:t>
            </a:r>
          </a:p>
        </p:txBody>
      </p:sp>
      <p:cxnSp>
        <p:nvCxnSpPr>
          <p:cNvPr id="10" name="Straight Arrow Connector 9"/>
          <p:cNvCxnSpPr/>
          <p:nvPr/>
        </p:nvCxnSpPr>
        <p:spPr>
          <a:xfrm>
            <a:off x="10715105" y="6621427"/>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908327" y="4028057"/>
            <a:ext cx="45719"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C33974D-1982-4282-A2B3-D1D1CB3AA8BD}"/>
              </a:ext>
            </a:extLst>
          </p:cNvPr>
          <p:cNvPicPr>
            <a:picLocks noChangeAspect="1"/>
          </p:cNvPicPr>
          <p:nvPr/>
        </p:nvPicPr>
        <p:blipFill>
          <a:blip r:embed="rId3"/>
          <a:stretch>
            <a:fillRect/>
          </a:stretch>
        </p:blipFill>
        <p:spPr>
          <a:xfrm>
            <a:off x="731343" y="3511205"/>
            <a:ext cx="5724006" cy="205162"/>
          </a:xfrm>
          <a:prstGeom prst="rect">
            <a:avLst/>
          </a:prstGeom>
        </p:spPr>
      </p:pic>
      <p:pic>
        <p:nvPicPr>
          <p:cNvPr id="15" name="Picture 14">
            <a:extLst>
              <a:ext uri="{FF2B5EF4-FFF2-40B4-BE49-F238E27FC236}">
                <a16:creationId xmlns:a16="http://schemas.microsoft.com/office/drawing/2014/main" id="{0157ED7C-85FE-678A-3267-AF97801F021C}"/>
              </a:ext>
            </a:extLst>
          </p:cNvPr>
          <p:cNvPicPr>
            <a:picLocks noChangeAspect="1"/>
          </p:cNvPicPr>
          <p:nvPr/>
        </p:nvPicPr>
        <p:blipFill>
          <a:blip r:embed="rId4"/>
          <a:stretch>
            <a:fillRect/>
          </a:stretch>
        </p:blipFill>
        <p:spPr>
          <a:xfrm>
            <a:off x="731343" y="4558977"/>
            <a:ext cx="9678751" cy="209579"/>
          </a:xfrm>
          <a:prstGeom prst="rect">
            <a:avLst/>
          </a:prstGeom>
        </p:spPr>
      </p:pic>
      <p:pic>
        <p:nvPicPr>
          <p:cNvPr id="17" name="Picture 16">
            <a:extLst>
              <a:ext uri="{FF2B5EF4-FFF2-40B4-BE49-F238E27FC236}">
                <a16:creationId xmlns:a16="http://schemas.microsoft.com/office/drawing/2014/main" id="{B09BD3E8-B6D7-D52A-AAE1-47BA5A777F20}"/>
              </a:ext>
            </a:extLst>
          </p:cNvPr>
          <p:cNvPicPr>
            <a:picLocks noChangeAspect="1"/>
          </p:cNvPicPr>
          <p:nvPr/>
        </p:nvPicPr>
        <p:blipFill rotWithShape="1">
          <a:blip r:embed="rId5"/>
          <a:srcRect l="10222" r="10588"/>
          <a:stretch/>
        </p:blipFill>
        <p:spPr>
          <a:xfrm>
            <a:off x="9273297" y="3996359"/>
            <a:ext cx="1640447" cy="222809"/>
          </a:xfrm>
          <a:prstGeom prst="rect">
            <a:avLst/>
          </a:prstGeom>
        </p:spPr>
      </p:pic>
      <p:pic>
        <p:nvPicPr>
          <p:cNvPr id="18" name="Picture 17">
            <a:extLst>
              <a:ext uri="{FF2B5EF4-FFF2-40B4-BE49-F238E27FC236}">
                <a16:creationId xmlns:a16="http://schemas.microsoft.com/office/drawing/2014/main" id="{3FA0A488-ED0F-8AEA-D9E7-C87DDBF8B0ED}"/>
              </a:ext>
            </a:extLst>
          </p:cNvPr>
          <p:cNvPicPr>
            <a:picLocks noChangeAspect="1"/>
          </p:cNvPicPr>
          <p:nvPr/>
        </p:nvPicPr>
        <p:blipFill>
          <a:blip r:embed="rId6"/>
          <a:stretch>
            <a:fillRect/>
          </a:stretch>
        </p:blipFill>
        <p:spPr>
          <a:xfrm>
            <a:off x="8829675" y="5898412"/>
            <a:ext cx="1314556" cy="188967"/>
          </a:xfrm>
          <a:prstGeom prst="rect">
            <a:avLst/>
          </a:prstGeom>
        </p:spPr>
      </p:pic>
      <p:pic>
        <p:nvPicPr>
          <p:cNvPr id="21" name="Picture 20">
            <a:extLst>
              <a:ext uri="{FF2B5EF4-FFF2-40B4-BE49-F238E27FC236}">
                <a16:creationId xmlns:a16="http://schemas.microsoft.com/office/drawing/2014/main" id="{AAADB2A0-19C2-40F7-7605-80A0576C4352}"/>
              </a:ext>
            </a:extLst>
          </p:cNvPr>
          <p:cNvPicPr>
            <a:picLocks noChangeAspect="1"/>
          </p:cNvPicPr>
          <p:nvPr/>
        </p:nvPicPr>
        <p:blipFill>
          <a:blip r:embed="rId7"/>
          <a:stretch>
            <a:fillRect/>
          </a:stretch>
        </p:blipFill>
        <p:spPr>
          <a:xfrm>
            <a:off x="7341264" y="6073696"/>
            <a:ext cx="2825114" cy="209578"/>
          </a:xfrm>
          <a:prstGeom prst="rect">
            <a:avLst/>
          </a:prstGeom>
        </p:spPr>
      </p:pic>
    </p:spTree>
    <p:extLst>
      <p:ext uri="{BB962C8B-B14F-4D97-AF65-F5344CB8AC3E}">
        <p14:creationId xmlns:p14="http://schemas.microsoft.com/office/powerpoint/2010/main" val="4289937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Gift Card Calculation Form</a:t>
            </a:r>
          </a:p>
        </p:txBody>
      </p:sp>
      <p:sp>
        <p:nvSpPr>
          <p:cNvPr id="3" name="Slide Number Placeholder 2"/>
          <p:cNvSpPr>
            <a:spLocks noGrp="1"/>
          </p:cNvSpPr>
          <p:nvPr>
            <p:ph type="sldNum" sz="quarter" idx="12"/>
          </p:nvPr>
        </p:nvSpPr>
        <p:spPr/>
        <p:txBody>
          <a:bodyPr/>
          <a:lstStyle/>
          <a:p>
            <a:fld id="{F39C91D9-AB68-DF4C-9289-EB6BE1EC3D4E}" type="slidenum">
              <a:rPr lang="en-US" smtClean="0"/>
              <a:t>29</a:t>
            </a:fld>
            <a:endParaRPr lang="en-US"/>
          </a:p>
        </p:txBody>
      </p:sp>
      <p:sp>
        <p:nvSpPr>
          <p:cNvPr id="7" name="TextBox 6"/>
          <p:cNvSpPr txBox="1"/>
          <p:nvPr/>
        </p:nvSpPr>
        <p:spPr>
          <a:xfrm>
            <a:off x="680319" y="1525051"/>
            <a:ext cx="9594211" cy="646331"/>
          </a:xfrm>
          <a:prstGeom prst="rect">
            <a:avLst/>
          </a:prstGeom>
          <a:noFill/>
        </p:spPr>
        <p:txBody>
          <a:bodyPr wrap="square" rtlCol="0">
            <a:spAutoFit/>
          </a:bodyPr>
          <a:lstStyle/>
          <a:p>
            <a:r>
              <a:rPr lang="en-US" dirty="0">
                <a:solidFill>
                  <a:schemeClr val="bg1"/>
                </a:solidFill>
                <a:latin typeface="Source Sans Pro" panose="020B0503030403020204" pitchFamily="34" charset="0"/>
                <a:ea typeface="Source Sans Pro" panose="020B0503030403020204" pitchFamily="34" charset="0"/>
              </a:rPr>
              <a:t>Section 2 – Virtual Cards</a:t>
            </a:r>
          </a:p>
          <a:p>
            <a:endParaRPr lang="en-US" dirty="0">
              <a:solidFill>
                <a:schemeClr val="bg1"/>
              </a:solidFill>
              <a:latin typeface="Source Sans Pro" panose="020B0503030403020204" pitchFamily="34" charset="0"/>
              <a:ea typeface="Source Sans Pro" panose="020B0503030403020204" pitchFamily="34"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0" y="1914312"/>
            <a:ext cx="10402752" cy="3029373"/>
          </a:xfrm>
          <a:prstGeom prst="rect">
            <a:avLst/>
          </a:prstGeom>
        </p:spPr>
      </p:pic>
      <p:sp>
        <p:nvSpPr>
          <p:cNvPr id="9" name="Rectangle 8"/>
          <p:cNvSpPr/>
          <p:nvPr/>
        </p:nvSpPr>
        <p:spPr>
          <a:xfrm>
            <a:off x="6124016" y="2918305"/>
            <a:ext cx="74489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43513" y="2920065"/>
            <a:ext cx="74489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0320" y="5161437"/>
            <a:ext cx="7058829" cy="646331"/>
          </a:xfrm>
          <a:prstGeom prst="rect">
            <a:avLst/>
          </a:prstGeom>
          <a:noFill/>
        </p:spPr>
        <p:txBody>
          <a:bodyPr wrap="square" rtlCol="0">
            <a:spAutoFit/>
          </a:bodyPr>
          <a:lstStyle/>
          <a:p>
            <a:r>
              <a:rPr lang="en-US" dirty="0">
                <a:solidFill>
                  <a:schemeClr val="bg1"/>
                </a:solidFill>
                <a:latin typeface="Source Sans Pro" panose="020B0503030403020204" pitchFamily="34" charset="0"/>
                <a:ea typeface="Source Sans Pro" panose="020B0503030403020204" pitchFamily="34" charset="0"/>
              </a:rPr>
              <a:t>Section 3 – Total</a:t>
            </a:r>
          </a:p>
          <a:p>
            <a:r>
              <a:rPr lang="en-US" dirty="0">
                <a:solidFill>
                  <a:schemeClr val="bg1"/>
                </a:solidFill>
                <a:latin typeface="Source Sans Pro" panose="020B0503030403020204" pitchFamily="34" charset="0"/>
                <a:ea typeface="Source Sans Pro" panose="020B0503030403020204" pitchFamily="34" charset="0"/>
              </a:rPr>
              <a:t>This section will calculate the total budget amount for the request. </a:t>
            </a: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47" y="5788305"/>
            <a:ext cx="10393225" cy="657317"/>
          </a:xfrm>
          <a:prstGeom prst="rect">
            <a:avLst/>
          </a:prstGeom>
        </p:spPr>
      </p:pic>
      <p:sp>
        <p:nvSpPr>
          <p:cNvPr id="13" name="TextBox 12"/>
          <p:cNvSpPr txBox="1"/>
          <p:nvPr/>
        </p:nvSpPr>
        <p:spPr>
          <a:xfrm>
            <a:off x="8412480" y="6445622"/>
            <a:ext cx="2926080" cy="307777"/>
          </a:xfrm>
          <a:prstGeom prst="rect">
            <a:avLst/>
          </a:prstGeom>
          <a:noFill/>
        </p:spPr>
        <p:txBody>
          <a:bodyPr wrap="square" rtlCol="0">
            <a:spAutoFit/>
          </a:bodyPr>
          <a:lstStyle/>
          <a:p>
            <a:r>
              <a:rPr lang="en-US" sz="1400" dirty="0">
                <a:solidFill>
                  <a:schemeClr val="bg1"/>
                </a:solidFill>
              </a:rPr>
              <a:t>See </a:t>
            </a:r>
            <a:r>
              <a:rPr lang="en-US" sz="1400" dirty="0">
                <a:solidFill>
                  <a:schemeClr val="accent3">
                    <a:lumMod val="75000"/>
                  </a:schemeClr>
                </a:solidFill>
              </a:rPr>
              <a:t>example</a:t>
            </a:r>
            <a:r>
              <a:rPr lang="en-US" sz="1400" dirty="0">
                <a:solidFill>
                  <a:schemeClr val="bg1"/>
                </a:solidFill>
              </a:rPr>
              <a:t> on next page</a:t>
            </a:r>
            <a:endParaRPr lang="en-US" sz="1400" dirty="0"/>
          </a:p>
        </p:txBody>
      </p:sp>
      <p:cxnSp>
        <p:nvCxnSpPr>
          <p:cNvPr id="14" name="Straight Arrow Connector 13"/>
          <p:cNvCxnSpPr/>
          <p:nvPr/>
        </p:nvCxnSpPr>
        <p:spPr>
          <a:xfrm>
            <a:off x="10729759" y="6636714"/>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911155" y="2668806"/>
            <a:ext cx="45719"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D2340D5-F6BA-1923-A0D4-ECEC8E5F1CD5}"/>
              </a:ext>
            </a:extLst>
          </p:cNvPr>
          <p:cNvPicPr>
            <a:picLocks noChangeAspect="1"/>
          </p:cNvPicPr>
          <p:nvPr/>
        </p:nvPicPr>
        <p:blipFill>
          <a:blip r:embed="rId4"/>
          <a:stretch>
            <a:fillRect/>
          </a:stretch>
        </p:blipFill>
        <p:spPr>
          <a:xfrm>
            <a:off x="788493" y="2249681"/>
            <a:ext cx="6569780" cy="180489"/>
          </a:xfrm>
          <a:prstGeom prst="rect">
            <a:avLst/>
          </a:prstGeom>
        </p:spPr>
      </p:pic>
      <p:pic>
        <p:nvPicPr>
          <p:cNvPr id="5" name="Picture 4">
            <a:extLst>
              <a:ext uri="{FF2B5EF4-FFF2-40B4-BE49-F238E27FC236}">
                <a16:creationId xmlns:a16="http://schemas.microsoft.com/office/drawing/2014/main" id="{37BD7C9E-F55B-5C28-5C44-A47B9760826C}"/>
              </a:ext>
            </a:extLst>
          </p:cNvPr>
          <p:cNvPicPr>
            <a:picLocks noChangeAspect="1"/>
          </p:cNvPicPr>
          <p:nvPr/>
        </p:nvPicPr>
        <p:blipFill>
          <a:blip r:embed="rId5"/>
          <a:stretch>
            <a:fillRect/>
          </a:stretch>
        </p:blipFill>
        <p:spPr>
          <a:xfrm>
            <a:off x="788492" y="3171252"/>
            <a:ext cx="7623987" cy="181730"/>
          </a:xfrm>
          <a:prstGeom prst="rect">
            <a:avLst/>
          </a:prstGeom>
        </p:spPr>
      </p:pic>
      <p:pic>
        <p:nvPicPr>
          <p:cNvPr id="18" name="Picture 17">
            <a:extLst>
              <a:ext uri="{FF2B5EF4-FFF2-40B4-BE49-F238E27FC236}">
                <a16:creationId xmlns:a16="http://schemas.microsoft.com/office/drawing/2014/main" id="{EC6BA6C5-4BD7-02E4-85E9-AE9DF4718AC3}"/>
              </a:ext>
            </a:extLst>
          </p:cNvPr>
          <p:cNvPicPr>
            <a:picLocks noChangeAspect="1"/>
          </p:cNvPicPr>
          <p:nvPr/>
        </p:nvPicPr>
        <p:blipFill>
          <a:blip r:embed="rId6"/>
          <a:stretch>
            <a:fillRect/>
          </a:stretch>
        </p:blipFill>
        <p:spPr>
          <a:xfrm>
            <a:off x="9215317" y="2668806"/>
            <a:ext cx="1724266" cy="209579"/>
          </a:xfrm>
          <a:prstGeom prst="rect">
            <a:avLst/>
          </a:prstGeom>
        </p:spPr>
      </p:pic>
      <p:pic>
        <p:nvPicPr>
          <p:cNvPr id="22" name="Picture 21">
            <a:extLst>
              <a:ext uri="{FF2B5EF4-FFF2-40B4-BE49-F238E27FC236}">
                <a16:creationId xmlns:a16="http://schemas.microsoft.com/office/drawing/2014/main" id="{D04DEDBB-E7D8-EB91-55E8-64F9392D442F}"/>
              </a:ext>
            </a:extLst>
          </p:cNvPr>
          <p:cNvPicPr>
            <a:picLocks noChangeAspect="1"/>
          </p:cNvPicPr>
          <p:nvPr/>
        </p:nvPicPr>
        <p:blipFill rotWithShape="1">
          <a:blip r:embed="rId7"/>
          <a:srcRect t="15386" b="-1"/>
          <a:stretch/>
        </p:blipFill>
        <p:spPr>
          <a:xfrm>
            <a:off x="8344079" y="4504889"/>
            <a:ext cx="1825563" cy="181730"/>
          </a:xfrm>
          <a:prstGeom prst="rect">
            <a:avLst/>
          </a:prstGeom>
        </p:spPr>
      </p:pic>
      <p:pic>
        <p:nvPicPr>
          <p:cNvPr id="23" name="Picture 22">
            <a:extLst>
              <a:ext uri="{FF2B5EF4-FFF2-40B4-BE49-F238E27FC236}">
                <a16:creationId xmlns:a16="http://schemas.microsoft.com/office/drawing/2014/main" id="{D12DD3F5-819F-A147-57B6-6E1FA983A44D}"/>
              </a:ext>
            </a:extLst>
          </p:cNvPr>
          <p:cNvPicPr>
            <a:picLocks noChangeAspect="1"/>
          </p:cNvPicPr>
          <p:nvPr/>
        </p:nvPicPr>
        <p:blipFill>
          <a:blip r:embed="rId8"/>
          <a:stretch>
            <a:fillRect/>
          </a:stretch>
        </p:blipFill>
        <p:spPr>
          <a:xfrm>
            <a:off x="7966398" y="4701297"/>
            <a:ext cx="2231819" cy="188122"/>
          </a:xfrm>
          <a:prstGeom prst="rect">
            <a:avLst/>
          </a:prstGeom>
        </p:spPr>
      </p:pic>
      <p:pic>
        <p:nvPicPr>
          <p:cNvPr id="25" name="Picture 24">
            <a:extLst>
              <a:ext uri="{FF2B5EF4-FFF2-40B4-BE49-F238E27FC236}">
                <a16:creationId xmlns:a16="http://schemas.microsoft.com/office/drawing/2014/main" id="{A358A98A-285D-3E08-9AB2-FB1F1C5A1CA7}"/>
              </a:ext>
            </a:extLst>
          </p:cNvPr>
          <p:cNvPicPr>
            <a:picLocks noChangeAspect="1"/>
          </p:cNvPicPr>
          <p:nvPr/>
        </p:nvPicPr>
        <p:blipFill>
          <a:blip r:embed="rId9"/>
          <a:stretch>
            <a:fillRect/>
          </a:stretch>
        </p:blipFill>
        <p:spPr>
          <a:xfrm>
            <a:off x="7296150" y="6137726"/>
            <a:ext cx="2843423" cy="242905"/>
          </a:xfrm>
          <a:prstGeom prst="rect">
            <a:avLst/>
          </a:prstGeom>
        </p:spPr>
      </p:pic>
    </p:spTree>
    <p:extLst>
      <p:ext uri="{BB962C8B-B14F-4D97-AF65-F5344CB8AC3E}">
        <p14:creationId xmlns:p14="http://schemas.microsoft.com/office/powerpoint/2010/main" val="49684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Introduction</a:t>
            </a:r>
          </a:p>
        </p:txBody>
      </p:sp>
      <p:sp>
        <p:nvSpPr>
          <p:cNvPr id="6" name="Slide Number Placeholder 5"/>
          <p:cNvSpPr>
            <a:spLocks noGrp="1"/>
          </p:cNvSpPr>
          <p:nvPr>
            <p:ph type="sldNum" sz="quarter" idx="12"/>
          </p:nvPr>
        </p:nvSpPr>
        <p:spPr/>
        <p:txBody>
          <a:bodyPr/>
          <a:lstStyle/>
          <a:p>
            <a:fld id="{F39C91D9-AB68-DF4C-9289-EB6BE1EC3D4E}" type="slidenum">
              <a:rPr lang="en-US" smtClean="0"/>
              <a:t>3</a:t>
            </a:fld>
            <a:endParaRPr lang="en-US"/>
          </a:p>
        </p:txBody>
      </p:sp>
      <p:sp>
        <p:nvSpPr>
          <p:cNvPr id="9" name="Content Placeholder 2"/>
          <p:cNvSpPr>
            <a:spLocks noGrp="1"/>
          </p:cNvSpPr>
          <p:nvPr>
            <p:ph sz="half" idx="1"/>
          </p:nvPr>
        </p:nvSpPr>
        <p:spPr>
          <a:xfrm>
            <a:off x="680320" y="1591200"/>
            <a:ext cx="10479293" cy="4895984"/>
          </a:xfrm>
        </p:spPr>
        <p:txBody>
          <a:bodyPr/>
          <a:lstStyle/>
          <a:p>
            <a:pPr marL="91440" indent="0">
              <a:buNone/>
            </a:pPr>
            <a:r>
              <a:rPr lang="en-US" dirty="0"/>
              <a:t>This PowerPoint is a step-by-step guide on how to complete the Gift Card Request Form. This document will review how to utilize the fillable PDF form, complete each section, calculate quantities and fees, comply with IRS requirements, and provides additional resources.</a:t>
            </a:r>
          </a:p>
          <a:p>
            <a:pPr marL="91440" indent="0">
              <a:buNone/>
            </a:pPr>
            <a:endParaRPr lang="en-US" dirty="0"/>
          </a:p>
        </p:txBody>
      </p:sp>
      <p:pic>
        <p:nvPicPr>
          <p:cNvPr id="4" name="Picture 3" descr="Free illustration: Career, Man, Career Ladder - Free Image on Pixaba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186" y="2319225"/>
            <a:ext cx="7489664" cy="4353367"/>
          </a:xfrm>
          <a:prstGeom prst="rect">
            <a:avLst/>
          </a:prstGeom>
        </p:spPr>
      </p:pic>
    </p:spTree>
    <p:extLst>
      <p:ext uri="{BB962C8B-B14F-4D97-AF65-F5344CB8AC3E}">
        <p14:creationId xmlns:p14="http://schemas.microsoft.com/office/powerpoint/2010/main" val="889688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80318" y="5522112"/>
            <a:ext cx="2304352" cy="1268169"/>
          </a:xfrm>
          <a:prstGeom prst="rect">
            <a:avLst/>
          </a:prstGeom>
          <a:solidFill>
            <a:srgbClr val="F6F5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80319" y="2249427"/>
            <a:ext cx="2304351" cy="1150478"/>
          </a:xfrm>
          <a:prstGeom prst="rect">
            <a:avLst/>
          </a:prstGeom>
          <a:solidFill>
            <a:srgbClr val="F6F5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0320" y="4143345"/>
            <a:ext cx="2304350" cy="1150478"/>
          </a:xfrm>
          <a:prstGeom prst="rect">
            <a:avLst/>
          </a:prstGeom>
          <a:solidFill>
            <a:srgbClr val="F6F5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3505" y="1430446"/>
            <a:ext cx="2298233" cy="5655394"/>
          </a:xfrm>
          <a:prstGeom prst="rect">
            <a:avLst/>
          </a:prstGeom>
          <a:noFill/>
        </p:spPr>
        <p:txBody>
          <a:bodyPr wrap="square" rtlCol="0">
            <a:spAutoFit/>
          </a:bodyPr>
          <a:lstStyle/>
          <a:p>
            <a:r>
              <a:rPr lang="en-US" sz="1600" b="1" dirty="0">
                <a:solidFill>
                  <a:schemeClr val="bg1"/>
                </a:solidFill>
                <a:latin typeface="Source Sans Pro" panose="020B0503030403020204" pitchFamily="34" charset="0"/>
                <a:ea typeface="Source Sans Pro" panose="020B0503030403020204" pitchFamily="34" charset="0"/>
              </a:rPr>
              <a:t>Example of completed Calculation Form:</a:t>
            </a:r>
          </a:p>
          <a:p>
            <a:endParaRPr lang="en-US" sz="1050" dirty="0">
              <a:solidFill>
                <a:schemeClr val="bg1"/>
              </a:solidFill>
              <a:latin typeface="Source Sans Pro" panose="020B0503030403020204" pitchFamily="34" charset="0"/>
              <a:ea typeface="Source Sans Pro" panose="020B0503030403020204" pitchFamily="34" charset="0"/>
            </a:endParaRPr>
          </a:p>
          <a:p>
            <a:endParaRPr lang="en-US" sz="1400" dirty="0">
              <a:solidFill>
                <a:schemeClr val="bg1"/>
              </a:solidFill>
              <a:latin typeface="Source Sans Pro" panose="020B0503030403020204" pitchFamily="34" charset="0"/>
              <a:ea typeface="Source Sans Pro" panose="020B0503030403020204" pitchFamily="34" charset="0"/>
            </a:endParaRPr>
          </a:p>
          <a:p>
            <a:r>
              <a:rPr lang="en-US" sz="1200" b="1" dirty="0">
                <a:solidFill>
                  <a:schemeClr val="bg1"/>
                </a:solidFill>
                <a:latin typeface="Source Sans Pro" panose="020B0503030403020204" pitchFamily="34" charset="0"/>
                <a:ea typeface="Source Sans Pro" panose="020B0503030403020204" pitchFamily="34" charset="0"/>
              </a:rPr>
              <a:t>Physical Cards</a:t>
            </a:r>
          </a:p>
          <a:p>
            <a:r>
              <a:rPr lang="en-US" sz="1400" dirty="0">
                <a:solidFill>
                  <a:schemeClr val="bg1"/>
                </a:solidFill>
                <a:latin typeface="Source Sans Pro" panose="020B0503030403020204" pitchFamily="34" charset="0"/>
                <a:ea typeface="Source Sans Pro" panose="020B0503030403020204" pitchFamily="34" charset="0"/>
              </a:rPr>
              <a:t>Cards needed:  10</a:t>
            </a:r>
          </a:p>
          <a:p>
            <a:r>
              <a:rPr lang="en-US" sz="1400" dirty="0">
                <a:solidFill>
                  <a:schemeClr val="bg1"/>
                </a:solidFill>
                <a:latin typeface="Source Sans Pro" panose="020B0503030403020204" pitchFamily="34" charset="0"/>
                <a:ea typeface="Source Sans Pro" panose="020B0503030403020204" pitchFamily="34" charset="0"/>
              </a:rPr>
              <a:t>Load Per Card:  4</a:t>
            </a:r>
          </a:p>
          <a:p>
            <a:r>
              <a:rPr lang="en-US" sz="1400" dirty="0">
                <a:solidFill>
                  <a:schemeClr val="bg1"/>
                </a:solidFill>
                <a:latin typeface="Source Sans Pro" panose="020B0503030403020204" pitchFamily="34" charset="0"/>
                <a:ea typeface="Source Sans Pro" panose="020B0503030403020204" pitchFamily="34" charset="0"/>
              </a:rPr>
              <a:t>Fees: (auto populated)</a:t>
            </a:r>
          </a:p>
          <a:p>
            <a:r>
              <a:rPr lang="en-US" sz="900" spc="300" dirty="0">
                <a:solidFill>
                  <a:schemeClr val="accent5"/>
                </a:solidFill>
              </a:rPr>
              <a:t>*See </a:t>
            </a:r>
            <a:r>
              <a:rPr lang="en-US" sz="900" spc="300" dirty="0">
                <a:solidFill>
                  <a:srgbClr val="C00000"/>
                </a:solidFill>
                <a:hlinkClick r:id="rId2"/>
              </a:rPr>
              <a:t>website</a:t>
            </a:r>
            <a:r>
              <a:rPr lang="en-US" sz="900" spc="300" dirty="0">
                <a:solidFill>
                  <a:srgbClr val="C00000"/>
                </a:solidFill>
              </a:rPr>
              <a:t> </a:t>
            </a:r>
            <a:r>
              <a:rPr lang="en-US" sz="900" spc="300" dirty="0">
                <a:solidFill>
                  <a:schemeClr val="accent5"/>
                </a:solidFill>
              </a:rPr>
              <a:t>for fees</a:t>
            </a:r>
          </a:p>
          <a:p>
            <a:endParaRPr lang="en-US" sz="900" spc="300" dirty="0">
              <a:solidFill>
                <a:schemeClr val="accent5"/>
              </a:solidFill>
              <a:latin typeface="Source Sans Pro" panose="020B0503030403020204" pitchFamily="34" charset="0"/>
              <a:ea typeface="Source Sans Pro" panose="020B0503030403020204" pitchFamily="34" charset="0"/>
            </a:endParaRPr>
          </a:p>
          <a:p>
            <a:endParaRPr lang="en-US" sz="900" spc="300" dirty="0">
              <a:solidFill>
                <a:schemeClr val="accent5"/>
              </a:solidFill>
              <a:latin typeface="Source Sans Pro" panose="020B0503030403020204" pitchFamily="34" charset="0"/>
              <a:ea typeface="Source Sans Pro" panose="020B0503030403020204" pitchFamily="34" charset="0"/>
            </a:endParaRPr>
          </a:p>
          <a:p>
            <a:endParaRPr lang="en-US" sz="900" spc="300" dirty="0">
              <a:solidFill>
                <a:schemeClr val="accent5"/>
              </a:solidFill>
              <a:latin typeface="Source Sans Pro" panose="020B0503030403020204" pitchFamily="34" charset="0"/>
              <a:ea typeface="Source Sans Pro" panose="020B0503030403020204" pitchFamily="34" charset="0"/>
            </a:endParaRPr>
          </a:p>
          <a:p>
            <a:endParaRPr lang="en-US" sz="900" spc="300" dirty="0">
              <a:solidFill>
                <a:schemeClr val="accent5"/>
              </a:solidFill>
              <a:latin typeface="Source Sans Pro" panose="020B0503030403020204" pitchFamily="34" charset="0"/>
              <a:ea typeface="Source Sans Pro" panose="020B0503030403020204" pitchFamily="34" charset="0"/>
            </a:endParaRPr>
          </a:p>
          <a:p>
            <a:endParaRPr lang="en-US" sz="900" spc="300" dirty="0">
              <a:solidFill>
                <a:schemeClr val="accent5"/>
              </a:solidFill>
              <a:latin typeface="Source Sans Pro" panose="020B0503030403020204" pitchFamily="34" charset="0"/>
              <a:ea typeface="Source Sans Pro" panose="020B0503030403020204" pitchFamily="34" charset="0"/>
            </a:endParaRPr>
          </a:p>
          <a:p>
            <a:endParaRPr lang="en-US" sz="900" spc="300" dirty="0">
              <a:solidFill>
                <a:schemeClr val="accent5"/>
              </a:solidFill>
              <a:latin typeface="Source Sans Pro" panose="020B0503030403020204" pitchFamily="34" charset="0"/>
              <a:ea typeface="Source Sans Pro" panose="020B0503030403020204" pitchFamily="34" charset="0"/>
            </a:endParaRPr>
          </a:p>
          <a:p>
            <a:endParaRPr lang="en-US" sz="900" spc="300" dirty="0">
              <a:solidFill>
                <a:schemeClr val="accent5"/>
              </a:solidFill>
              <a:latin typeface="Source Sans Pro" panose="020B0503030403020204" pitchFamily="34" charset="0"/>
              <a:ea typeface="Source Sans Pro" panose="020B0503030403020204" pitchFamily="34" charset="0"/>
            </a:endParaRPr>
          </a:p>
          <a:p>
            <a:r>
              <a:rPr lang="en-US" sz="1200" b="1" dirty="0">
                <a:solidFill>
                  <a:schemeClr val="bg1"/>
                </a:solidFill>
                <a:latin typeface="Source Sans Pro" panose="020B0503030403020204" pitchFamily="34" charset="0"/>
                <a:ea typeface="Source Sans Pro" panose="020B0503030403020204" pitchFamily="34" charset="0"/>
              </a:rPr>
              <a:t>Virtual Cards</a:t>
            </a:r>
          </a:p>
          <a:p>
            <a:r>
              <a:rPr lang="en-US" sz="1400" dirty="0">
                <a:solidFill>
                  <a:schemeClr val="bg1"/>
                </a:solidFill>
                <a:latin typeface="Source Sans Pro" panose="020B0503030403020204" pitchFamily="34" charset="0"/>
                <a:ea typeface="Source Sans Pro" panose="020B0503030403020204" pitchFamily="34" charset="0"/>
              </a:rPr>
              <a:t>Cards needed:  5</a:t>
            </a:r>
          </a:p>
          <a:p>
            <a:r>
              <a:rPr lang="en-US" sz="1400" dirty="0">
                <a:solidFill>
                  <a:schemeClr val="bg1"/>
                </a:solidFill>
                <a:latin typeface="Source Sans Pro" panose="020B0503030403020204" pitchFamily="34" charset="0"/>
                <a:ea typeface="Source Sans Pro" panose="020B0503030403020204" pitchFamily="34" charset="0"/>
              </a:rPr>
              <a:t>Load per card:  4</a:t>
            </a:r>
          </a:p>
          <a:p>
            <a:r>
              <a:rPr lang="en-US" sz="1400" dirty="0">
                <a:solidFill>
                  <a:schemeClr val="bg1"/>
                </a:solidFill>
                <a:latin typeface="Source Sans Pro" panose="020B0503030403020204" pitchFamily="34" charset="0"/>
                <a:ea typeface="Source Sans Pro" panose="020B0503030403020204" pitchFamily="34" charset="0"/>
              </a:rPr>
              <a:t>Fees: (auto populated)</a:t>
            </a:r>
          </a:p>
          <a:p>
            <a:r>
              <a:rPr lang="en-US" sz="800" spc="300" dirty="0">
                <a:solidFill>
                  <a:schemeClr val="accent5"/>
                </a:solidFill>
              </a:rPr>
              <a:t>*See </a:t>
            </a:r>
            <a:r>
              <a:rPr lang="en-US" sz="800" spc="300" dirty="0">
                <a:solidFill>
                  <a:srgbClr val="C00000"/>
                </a:solidFill>
                <a:hlinkClick r:id="rId2"/>
              </a:rPr>
              <a:t>website</a:t>
            </a:r>
            <a:r>
              <a:rPr lang="en-US" sz="800" spc="300" dirty="0">
                <a:solidFill>
                  <a:srgbClr val="C00000"/>
                </a:solidFill>
              </a:rPr>
              <a:t> </a:t>
            </a:r>
            <a:r>
              <a:rPr lang="en-US" sz="800" spc="300" dirty="0">
                <a:solidFill>
                  <a:schemeClr val="accent5"/>
                </a:solidFill>
              </a:rPr>
              <a:t>for fees</a:t>
            </a:r>
          </a:p>
          <a:p>
            <a:endParaRPr lang="en-US" sz="800" spc="300" dirty="0">
              <a:solidFill>
                <a:schemeClr val="accent5"/>
              </a:solidFill>
              <a:latin typeface="Source Sans Pro" panose="020B0503030403020204" pitchFamily="34" charset="0"/>
              <a:ea typeface="Source Sans Pro" panose="020B0503030403020204" pitchFamily="34" charset="0"/>
            </a:endParaRPr>
          </a:p>
          <a:p>
            <a:endParaRPr lang="en-US" sz="800" spc="300" dirty="0">
              <a:solidFill>
                <a:schemeClr val="accent5"/>
              </a:solidFill>
              <a:latin typeface="Source Sans Pro" panose="020B0503030403020204" pitchFamily="34" charset="0"/>
              <a:ea typeface="Source Sans Pro" panose="020B0503030403020204" pitchFamily="34" charset="0"/>
            </a:endParaRPr>
          </a:p>
          <a:p>
            <a:endParaRPr lang="en-US" sz="800" spc="300" dirty="0">
              <a:solidFill>
                <a:schemeClr val="accent5"/>
              </a:solidFill>
              <a:latin typeface="Source Sans Pro" panose="020B0503030403020204" pitchFamily="34" charset="0"/>
              <a:ea typeface="Source Sans Pro" panose="020B0503030403020204" pitchFamily="34" charset="0"/>
            </a:endParaRPr>
          </a:p>
          <a:p>
            <a:endParaRPr lang="en-US" sz="900" spc="300" dirty="0">
              <a:solidFill>
                <a:schemeClr val="accent5"/>
              </a:solidFill>
              <a:latin typeface="Source Sans Pro" panose="020B0503030403020204" pitchFamily="34" charset="0"/>
              <a:ea typeface="Source Sans Pro" panose="020B0503030403020204" pitchFamily="34" charset="0"/>
            </a:endParaRPr>
          </a:p>
          <a:p>
            <a:r>
              <a:rPr lang="en-US" sz="1100" dirty="0">
                <a:solidFill>
                  <a:schemeClr val="bg1"/>
                </a:solidFill>
                <a:latin typeface="Source Sans Pro" panose="020B0503030403020204" pitchFamily="34" charset="0"/>
                <a:ea typeface="Source Sans Pro" panose="020B0503030403020204" pitchFamily="34" charset="0"/>
              </a:rPr>
              <a:t>There are 15 participants (Quantity of Cards) and this study requires them to complete 4 different portions (Load Per Card) of a study: i.e. surveys, doctor visits, other appointments, etc. </a:t>
            </a:r>
          </a:p>
          <a:p>
            <a:endParaRPr lang="en-US" sz="700" spc="300" dirty="0">
              <a:solidFill>
                <a:schemeClr val="accent5"/>
              </a:solidFill>
              <a:latin typeface="Source Sans Pro" panose="020B0503030403020204" pitchFamily="34" charset="0"/>
              <a:ea typeface="Source Sans Pro" panose="020B0503030403020204" pitchFamily="34" charset="0"/>
            </a:endParaRPr>
          </a:p>
        </p:txBody>
      </p:sp>
      <p:cxnSp>
        <p:nvCxnSpPr>
          <p:cNvPr id="37" name="Straight Connector 36"/>
          <p:cNvCxnSpPr/>
          <p:nvPr/>
        </p:nvCxnSpPr>
        <p:spPr>
          <a:xfrm>
            <a:off x="781396" y="2937166"/>
            <a:ext cx="1047404"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728" y="1202399"/>
            <a:ext cx="8300469" cy="5655599"/>
          </a:xfrm>
          <a:prstGeom prst="rect">
            <a:avLst/>
          </a:prstGeom>
        </p:spPr>
      </p:pic>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Gift Card Calculation Form</a:t>
            </a:r>
          </a:p>
        </p:txBody>
      </p:sp>
      <p:sp>
        <p:nvSpPr>
          <p:cNvPr id="3" name="Slide Number Placeholder 2"/>
          <p:cNvSpPr>
            <a:spLocks noGrp="1"/>
          </p:cNvSpPr>
          <p:nvPr>
            <p:ph type="sldNum" sz="quarter" idx="12"/>
          </p:nvPr>
        </p:nvSpPr>
        <p:spPr/>
        <p:txBody>
          <a:bodyPr/>
          <a:lstStyle/>
          <a:p>
            <a:fld id="{F39C91D9-AB68-DF4C-9289-EB6BE1EC3D4E}" type="slidenum">
              <a:rPr lang="en-US" smtClean="0"/>
              <a:t>30</a:t>
            </a:fld>
            <a:endParaRPr lang="en-US"/>
          </a:p>
        </p:txBody>
      </p:sp>
      <p:sp>
        <p:nvSpPr>
          <p:cNvPr id="9" name="Rectangle 8"/>
          <p:cNvSpPr/>
          <p:nvPr/>
        </p:nvSpPr>
        <p:spPr>
          <a:xfrm>
            <a:off x="7622306" y="2093877"/>
            <a:ext cx="74489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83574" y="2093878"/>
            <a:ext cx="744895"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87250" y="4724115"/>
            <a:ext cx="679951"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410417" y="4724115"/>
            <a:ext cx="679951" cy="18048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607724" y="5237019"/>
            <a:ext cx="2942705" cy="157943"/>
          </a:xfrm>
          <a:prstGeom prst="roundRect">
            <a:avLst/>
          </a:prstGeom>
          <a:solidFill>
            <a:srgbClr val="FFBF21">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607724" y="2629593"/>
            <a:ext cx="2942705" cy="157943"/>
          </a:xfrm>
          <a:prstGeom prst="roundRect">
            <a:avLst/>
          </a:prstGeom>
          <a:solidFill>
            <a:srgbClr val="FFBF21">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685905" y="1778896"/>
            <a:ext cx="939339" cy="181704"/>
          </a:xfrm>
          <a:prstGeom prst="roundRect">
            <a:avLst/>
          </a:prstGeom>
          <a:solidFill>
            <a:srgbClr val="FF66FF">
              <a:alpha val="25098"/>
            </a:srgbClr>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394960" y="4547061"/>
            <a:ext cx="946265" cy="130089"/>
          </a:xfrm>
          <a:prstGeom prst="roundRect">
            <a:avLst/>
          </a:prstGeom>
          <a:solidFill>
            <a:srgbClr val="FF99FF">
              <a:alpha val="25098"/>
            </a:srgbClr>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566159" y="2992584"/>
            <a:ext cx="872837" cy="167820"/>
          </a:xfrm>
          <a:prstGeom prst="roundRect">
            <a:avLst/>
          </a:prstGeom>
          <a:solidFill>
            <a:srgbClr val="FF99FF">
              <a:alpha val="25098"/>
            </a:srgbClr>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574472" y="5609887"/>
            <a:ext cx="872837" cy="167820"/>
          </a:xfrm>
          <a:prstGeom prst="roundRect">
            <a:avLst/>
          </a:prstGeom>
          <a:solidFill>
            <a:srgbClr val="FF99FF">
              <a:alpha val="25098"/>
            </a:srgbClr>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1213250" y="3524596"/>
            <a:ext cx="489722" cy="141316"/>
          </a:xfrm>
          <a:prstGeom prst="roundRect">
            <a:avLst/>
          </a:prstGeom>
          <a:solidFill>
            <a:srgbClr val="92D050">
              <a:alpha val="25098"/>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1204655" y="6154189"/>
            <a:ext cx="489722" cy="141316"/>
          </a:xfrm>
          <a:prstGeom prst="roundRect">
            <a:avLst/>
          </a:prstGeom>
          <a:solidFill>
            <a:srgbClr val="92D050">
              <a:alpha val="25098"/>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1050527" y="6585308"/>
            <a:ext cx="703670" cy="256064"/>
          </a:xfrm>
          <a:prstGeom prst="roundRect">
            <a:avLst/>
          </a:prstGeom>
          <a:solidFill>
            <a:srgbClr val="92D050">
              <a:alpha val="25098"/>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230499" y="1828542"/>
            <a:ext cx="45719" cy="17325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3607724" y="2249427"/>
            <a:ext cx="1637607" cy="0"/>
          </a:xfrm>
          <a:prstGeom prst="line">
            <a:avLst/>
          </a:prstGeom>
          <a:ln w="2857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28505" y="4896291"/>
            <a:ext cx="1637607" cy="0"/>
          </a:xfrm>
          <a:prstGeom prst="line">
            <a:avLst/>
          </a:prstGeom>
          <a:ln w="2857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81396" y="2718263"/>
            <a:ext cx="1047404" cy="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1396" y="4635445"/>
            <a:ext cx="1047404" cy="0"/>
          </a:xfrm>
          <a:prstGeom prst="line">
            <a:avLst/>
          </a:prstGeom>
          <a:ln>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81396" y="4857499"/>
            <a:ext cx="104740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8489891" y="1819282"/>
            <a:ext cx="847898" cy="216131"/>
          </a:xfrm>
          <a:prstGeom prst="roundRect">
            <a:avLst/>
          </a:prstGeom>
          <a:solidFill>
            <a:srgbClr val="FFBF21">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9215181" y="4564771"/>
            <a:ext cx="45719" cy="706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489891" y="4538748"/>
            <a:ext cx="847898" cy="152115"/>
          </a:xfrm>
          <a:prstGeom prst="roundRect">
            <a:avLst/>
          </a:prstGeom>
          <a:solidFill>
            <a:srgbClr val="FFBF21">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7FE50E7-629B-6191-40C0-52A36EE12150}"/>
              </a:ext>
            </a:extLst>
          </p:cNvPr>
          <p:cNvPicPr>
            <a:picLocks noChangeAspect="1"/>
          </p:cNvPicPr>
          <p:nvPr/>
        </p:nvPicPr>
        <p:blipFill>
          <a:blip r:embed="rId4"/>
          <a:stretch>
            <a:fillRect/>
          </a:stretch>
        </p:blipFill>
        <p:spPr>
          <a:xfrm>
            <a:off x="3528634" y="1461929"/>
            <a:ext cx="4158616" cy="149054"/>
          </a:xfrm>
          <a:prstGeom prst="rect">
            <a:avLst/>
          </a:prstGeom>
        </p:spPr>
      </p:pic>
      <p:pic>
        <p:nvPicPr>
          <p:cNvPr id="8" name="Picture 7">
            <a:extLst>
              <a:ext uri="{FF2B5EF4-FFF2-40B4-BE49-F238E27FC236}">
                <a16:creationId xmlns:a16="http://schemas.microsoft.com/office/drawing/2014/main" id="{22D55F68-C28D-F693-53C8-D01191085F9E}"/>
              </a:ext>
            </a:extLst>
          </p:cNvPr>
          <p:cNvPicPr>
            <a:picLocks noChangeAspect="1"/>
          </p:cNvPicPr>
          <p:nvPr/>
        </p:nvPicPr>
        <p:blipFill>
          <a:blip r:embed="rId5"/>
          <a:stretch>
            <a:fillRect/>
          </a:stretch>
        </p:blipFill>
        <p:spPr>
          <a:xfrm>
            <a:off x="3537388" y="2288866"/>
            <a:ext cx="7807552" cy="169060"/>
          </a:xfrm>
          <a:prstGeom prst="rect">
            <a:avLst/>
          </a:prstGeom>
        </p:spPr>
      </p:pic>
      <p:pic>
        <p:nvPicPr>
          <p:cNvPr id="11" name="Picture 10">
            <a:extLst>
              <a:ext uri="{FF2B5EF4-FFF2-40B4-BE49-F238E27FC236}">
                <a16:creationId xmlns:a16="http://schemas.microsoft.com/office/drawing/2014/main" id="{A87907B4-A92F-97E6-15C7-6E4DEB8DD1A1}"/>
              </a:ext>
            </a:extLst>
          </p:cNvPr>
          <p:cNvPicPr>
            <a:picLocks noChangeAspect="1"/>
          </p:cNvPicPr>
          <p:nvPr/>
        </p:nvPicPr>
        <p:blipFill>
          <a:blip r:embed="rId6"/>
          <a:stretch>
            <a:fillRect/>
          </a:stretch>
        </p:blipFill>
        <p:spPr>
          <a:xfrm>
            <a:off x="3500418" y="4187239"/>
            <a:ext cx="5205432" cy="143007"/>
          </a:xfrm>
          <a:prstGeom prst="rect">
            <a:avLst/>
          </a:prstGeom>
        </p:spPr>
      </p:pic>
      <p:pic>
        <p:nvPicPr>
          <p:cNvPr id="12" name="Picture 11">
            <a:extLst>
              <a:ext uri="{FF2B5EF4-FFF2-40B4-BE49-F238E27FC236}">
                <a16:creationId xmlns:a16="http://schemas.microsoft.com/office/drawing/2014/main" id="{B14B919D-43B4-A182-A85A-0DD1ABB69934}"/>
              </a:ext>
            </a:extLst>
          </p:cNvPr>
          <p:cNvPicPr>
            <a:picLocks noChangeAspect="1"/>
          </p:cNvPicPr>
          <p:nvPr/>
        </p:nvPicPr>
        <p:blipFill>
          <a:blip r:embed="rId7"/>
          <a:stretch>
            <a:fillRect/>
          </a:stretch>
        </p:blipFill>
        <p:spPr>
          <a:xfrm>
            <a:off x="3517322" y="4925821"/>
            <a:ext cx="6779203" cy="161593"/>
          </a:xfrm>
          <a:prstGeom prst="rect">
            <a:avLst/>
          </a:prstGeom>
        </p:spPr>
      </p:pic>
      <p:pic>
        <p:nvPicPr>
          <p:cNvPr id="13" name="Picture 12">
            <a:extLst>
              <a:ext uri="{FF2B5EF4-FFF2-40B4-BE49-F238E27FC236}">
                <a16:creationId xmlns:a16="http://schemas.microsoft.com/office/drawing/2014/main" id="{D3A107D2-3715-A378-E7EF-51E45857B769}"/>
              </a:ext>
            </a:extLst>
          </p:cNvPr>
          <p:cNvPicPr>
            <a:picLocks noChangeAspect="1"/>
          </p:cNvPicPr>
          <p:nvPr/>
        </p:nvPicPr>
        <p:blipFill rotWithShape="1">
          <a:blip r:embed="rId8"/>
          <a:srcRect l="10222" r="10588"/>
          <a:stretch/>
        </p:blipFill>
        <p:spPr>
          <a:xfrm>
            <a:off x="10272201" y="1831328"/>
            <a:ext cx="1376874" cy="187010"/>
          </a:xfrm>
          <a:prstGeom prst="rect">
            <a:avLst/>
          </a:prstGeom>
        </p:spPr>
      </p:pic>
      <p:pic>
        <p:nvPicPr>
          <p:cNvPr id="14" name="Picture 13">
            <a:extLst>
              <a:ext uri="{FF2B5EF4-FFF2-40B4-BE49-F238E27FC236}">
                <a16:creationId xmlns:a16="http://schemas.microsoft.com/office/drawing/2014/main" id="{710DC2B0-85BC-5C66-782A-C8D91D659991}"/>
              </a:ext>
            </a:extLst>
          </p:cNvPr>
          <p:cNvPicPr>
            <a:picLocks noChangeAspect="1"/>
          </p:cNvPicPr>
          <p:nvPr/>
        </p:nvPicPr>
        <p:blipFill rotWithShape="1">
          <a:blip r:embed="rId9"/>
          <a:srcRect r="6026" b="6842"/>
          <a:stretch/>
        </p:blipFill>
        <p:spPr>
          <a:xfrm>
            <a:off x="10308317" y="4534235"/>
            <a:ext cx="1340758" cy="142915"/>
          </a:xfrm>
          <a:prstGeom prst="rect">
            <a:avLst/>
          </a:prstGeom>
        </p:spPr>
      </p:pic>
      <p:pic>
        <p:nvPicPr>
          <p:cNvPr id="35" name="Picture 34">
            <a:extLst>
              <a:ext uri="{FF2B5EF4-FFF2-40B4-BE49-F238E27FC236}">
                <a16:creationId xmlns:a16="http://schemas.microsoft.com/office/drawing/2014/main" id="{4F5BCE33-4B5F-4D3B-457A-C5530BE2744B}"/>
              </a:ext>
            </a:extLst>
          </p:cNvPr>
          <p:cNvPicPr>
            <a:picLocks noChangeAspect="1"/>
          </p:cNvPicPr>
          <p:nvPr/>
        </p:nvPicPr>
        <p:blipFill>
          <a:blip r:embed="rId10"/>
          <a:stretch>
            <a:fillRect/>
          </a:stretch>
        </p:blipFill>
        <p:spPr>
          <a:xfrm>
            <a:off x="9386122" y="3360833"/>
            <a:ext cx="1651727" cy="143007"/>
          </a:xfrm>
          <a:prstGeom prst="rect">
            <a:avLst/>
          </a:prstGeom>
        </p:spPr>
      </p:pic>
      <p:pic>
        <p:nvPicPr>
          <p:cNvPr id="43" name="Picture 42">
            <a:extLst>
              <a:ext uri="{FF2B5EF4-FFF2-40B4-BE49-F238E27FC236}">
                <a16:creationId xmlns:a16="http://schemas.microsoft.com/office/drawing/2014/main" id="{2A661043-5081-AE8A-3554-0FDFD77B0567}"/>
              </a:ext>
            </a:extLst>
          </p:cNvPr>
          <p:cNvPicPr>
            <a:picLocks noChangeAspect="1"/>
          </p:cNvPicPr>
          <p:nvPr/>
        </p:nvPicPr>
        <p:blipFill>
          <a:blip r:embed="rId11"/>
          <a:stretch>
            <a:fillRect/>
          </a:stretch>
        </p:blipFill>
        <p:spPr>
          <a:xfrm>
            <a:off x="9913719" y="5990225"/>
            <a:ext cx="1124130" cy="161594"/>
          </a:xfrm>
          <a:prstGeom prst="rect">
            <a:avLst/>
          </a:prstGeom>
        </p:spPr>
      </p:pic>
      <p:pic>
        <p:nvPicPr>
          <p:cNvPr id="45" name="Picture 44">
            <a:extLst>
              <a:ext uri="{FF2B5EF4-FFF2-40B4-BE49-F238E27FC236}">
                <a16:creationId xmlns:a16="http://schemas.microsoft.com/office/drawing/2014/main" id="{FAB20CC3-15E0-4F20-6DFC-B0472E39AAB1}"/>
              </a:ext>
            </a:extLst>
          </p:cNvPr>
          <p:cNvPicPr>
            <a:picLocks noChangeAspect="1"/>
          </p:cNvPicPr>
          <p:nvPr/>
        </p:nvPicPr>
        <p:blipFill>
          <a:blip r:embed="rId12"/>
          <a:stretch>
            <a:fillRect/>
          </a:stretch>
        </p:blipFill>
        <p:spPr>
          <a:xfrm>
            <a:off x="9266128" y="6167386"/>
            <a:ext cx="1804647" cy="152115"/>
          </a:xfrm>
          <a:prstGeom prst="rect">
            <a:avLst/>
          </a:prstGeom>
        </p:spPr>
      </p:pic>
      <p:pic>
        <p:nvPicPr>
          <p:cNvPr id="46" name="Picture 45">
            <a:extLst>
              <a:ext uri="{FF2B5EF4-FFF2-40B4-BE49-F238E27FC236}">
                <a16:creationId xmlns:a16="http://schemas.microsoft.com/office/drawing/2014/main" id="{028E8862-815C-3EFE-B8DD-6A5B0A62DD7F}"/>
              </a:ext>
            </a:extLst>
          </p:cNvPr>
          <p:cNvPicPr>
            <a:picLocks noChangeAspect="1"/>
          </p:cNvPicPr>
          <p:nvPr/>
        </p:nvPicPr>
        <p:blipFill>
          <a:blip r:embed="rId13"/>
          <a:stretch>
            <a:fillRect/>
          </a:stretch>
        </p:blipFill>
        <p:spPr>
          <a:xfrm>
            <a:off x="8353014" y="6604358"/>
            <a:ext cx="2647768" cy="226191"/>
          </a:xfrm>
          <a:prstGeom prst="rect">
            <a:avLst/>
          </a:prstGeom>
        </p:spPr>
      </p:pic>
      <p:sp>
        <p:nvSpPr>
          <p:cNvPr id="42" name="Rectangle 41"/>
          <p:cNvSpPr/>
          <p:nvPr/>
        </p:nvSpPr>
        <p:spPr>
          <a:xfrm>
            <a:off x="9499634" y="3305175"/>
            <a:ext cx="2254564" cy="3485107"/>
          </a:xfrm>
          <a:prstGeom prst="rect">
            <a:avLst/>
          </a:prstGeom>
          <a:noFill/>
          <a:ln w="12700">
            <a:solidFill>
              <a:srgbClr val="CCFF99"/>
            </a:solidFill>
          </a:ln>
          <a:effectLst>
            <a:glow rad="76200">
              <a:srgbClr val="CCFF99">
                <a:alpha val="33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E01F0078-2FAD-8ADF-3B55-E9016FD5AA2D}"/>
              </a:ext>
            </a:extLst>
          </p:cNvPr>
          <p:cNvPicPr>
            <a:picLocks noChangeAspect="1"/>
          </p:cNvPicPr>
          <p:nvPr/>
        </p:nvPicPr>
        <p:blipFill>
          <a:blip r:embed="rId14"/>
          <a:stretch>
            <a:fillRect/>
          </a:stretch>
        </p:blipFill>
        <p:spPr>
          <a:xfrm>
            <a:off x="8851635" y="3509215"/>
            <a:ext cx="2201219" cy="163295"/>
          </a:xfrm>
          <a:prstGeom prst="rect">
            <a:avLst/>
          </a:prstGeom>
        </p:spPr>
      </p:pic>
    </p:spTree>
    <p:extLst>
      <p:ext uri="{BB962C8B-B14F-4D97-AF65-F5344CB8AC3E}">
        <p14:creationId xmlns:p14="http://schemas.microsoft.com/office/powerpoint/2010/main" val="25412859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Payment Acknowledgment</a:t>
            </a:r>
            <a:br>
              <a:rPr lang="en-US" dirty="0"/>
            </a:br>
            <a:r>
              <a:rPr lang="en-US" b="0" dirty="0"/>
              <a:t>Custodian responsibilities</a:t>
            </a:r>
          </a:p>
        </p:txBody>
      </p:sp>
      <p:sp>
        <p:nvSpPr>
          <p:cNvPr id="3" name="Content Placeholder 2"/>
          <p:cNvSpPr>
            <a:spLocks noGrp="1"/>
          </p:cNvSpPr>
          <p:nvPr>
            <p:ph sz="half" idx="1"/>
          </p:nvPr>
        </p:nvSpPr>
        <p:spPr>
          <a:xfrm>
            <a:off x="680320" y="1469982"/>
            <a:ext cx="9879525" cy="4328943"/>
          </a:xfrm>
        </p:spPr>
        <p:txBody>
          <a:bodyPr>
            <a:normAutofit/>
          </a:bodyPr>
          <a:lstStyle/>
          <a:p>
            <a:pPr marL="91440" lvl="0" indent="0">
              <a:buNone/>
            </a:pPr>
            <a:r>
              <a:rPr lang="en-US" b="1" dirty="0"/>
              <a:t>What tax information is the custodian responsible for reminding the recipient?</a:t>
            </a:r>
          </a:p>
          <a:p>
            <a:pPr marL="91440" lvl="0" indent="0">
              <a:buNone/>
            </a:pPr>
            <a:r>
              <a:rPr lang="en-US" dirty="0"/>
              <a:t>The custodian is responsible for communicating the following to the recipient :</a:t>
            </a:r>
          </a:p>
          <a:p>
            <a:r>
              <a:rPr lang="en-US" u="sng" dirty="0"/>
              <a:t>Non- Employees</a:t>
            </a:r>
            <a:r>
              <a:rPr lang="en-US" dirty="0"/>
              <a:t>: understand that if they receive $600.00 or more in a calendar year, they may be subject to 1099 reporting. If the total dollar amount a non-employee receives is less than $600.00, it is the responsibility of the individual to report these earnings.</a:t>
            </a:r>
          </a:p>
          <a:p>
            <a:r>
              <a:rPr lang="en-US" u="sng" dirty="0"/>
              <a:t>Employees &amp; Student workers</a:t>
            </a:r>
            <a:r>
              <a:rPr lang="en-US" dirty="0"/>
              <a:t>: understand the value of the gift card will be added to their W-2 through Payroll regardless of the dollar amount for tax reporting purposes.</a:t>
            </a:r>
          </a:p>
          <a:p>
            <a:endParaRPr lang="en-US" dirty="0"/>
          </a:p>
          <a:p>
            <a:pPr marL="91440" indent="0">
              <a:buNone/>
            </a:pPr>
            <a:r>
              <a:rPr lang="en-US" b="1" dirty="0"/>
              <a:t>Reminder</a:t>
            </a:r>
            <a:r>
              <a:rPr lang="en-US" dirty="0"/>
              <a:t>:  The value of gift cards given to non-employees is taxable and reportable income on IRS form 1099 if the value of gift cards </a:t>
            </a:r>
            <a:r>
              <a:rPr lang="en-US" i="1" dirty="0"/>
              <a:t>plus</a:t>
            </a:r>
            <a:r>
              <a:rPr lang="en-US" dirty="0"/>
              <a:t> any other non-W2 compensation received by an individual from the University </a:t>
            </a:r>
            <a:r>
              <a:rPr lang="en-US" i="1" u="sng" dirty="0"/>
              <a:t>as a whole aggregates</a:t>
            </a:r>
            <a:r>
              <a:rPr lang="en-US" i="1" dirty="0"/>
              <a:t> </a:t>
            </a:r>
            <a:r>
              <a:rPr lang="en-US" dirty="0"/>
              <a:t>to an amount of $600.00 or more per calendar year. </a:t>
            </a:r>
          </a:p>
          <a:p>
            <a:endParaRPr lang="en-US" dirty="0"/>
          </a:p>
          <a:p>
            <a:pPr marL="91440" lvl="0" indent="0">
              <a:buNone/>
            </a:pPr>
            <a:endParaRPr lang="en-US" dirty="0"/>
          </a:p>
        </p:txBody>
      </p:sp>
      <p:sp>
        <p:nvSpPr>
          <p:cNvPr id="5" name="Slide Number Placeholder 4"/>
          <p:cNvSpPr>
            <a:spLocks noGrp="1"/>
          </p:cNvSpPr>
          <p:nvPr>
            <p:ph type="sldNum" sz="quarter" idx="12"/>
          </p:nvPr>
        </p:nvSpPr>
        <p:spPr/>
        <p:txBody>
          <a:bodyPr/>
          <a:lstStyle/>
          <a:p>
            <a:fld id="{F39C91D9-AB68-DF4C-9289-EB6BE1EC3D4E}" type="slidenum">
              <a:rPr lang="en-US" smtClean="0"/>
              <a:t>31</a:t>
            </a:fld>
            <a:endParaRPr lang="en-US"/>
          </a:p>
        </p:txBody>
      </p:sp>
    </p:spTree>
    <p:extLst>
      <p:ext uri="{BB962C8B-B14F-4D97-AF65-F5344CB8AC3E}">
        <p14:creationId xmlns:p14="http://schemas.microsoft.com/office/powerpoint/2010/main" val="1909821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vert="horz" lIns="91440" tIns="45720" rIns="91440" bIns="45720" rtlCol="0" anchor="b" anchorCtr="0">
            <a:normAutofit fontScale="90000"/>
          </a:bodyPr>
          <a:lstStyle/>
          <a:p>
            <a:pPr>
              <a:lnSpc>
                <a:spcPct val="150000"/>
              </a:lnSpc>
            </a:pPr>
            <a:r>
              <a:rPr lang="en-US" dirty="0"/>
              <a:t>Gift Card </a:t>
            </a:r>
            <a:br>
              <a:rPr lang="en-US" dirty="0"/>
            </a:br>
            <a:r>
              <a:rPr lang="en-US" b="0" dirty="0"/>
              <a:t>Do’s and Don’ts  </a:t>
            </a:r>
          </a:p>
        </p:txBody>
      </p:sp>
      <p:sp>
        <p:nvSpPr>
          <p:cNvPr id="3" name="Slide Number Placeholder 2"/>
          <p:cNvSpPr>
            <a:spLocks noGrp="1"/>
          </p:cNvSpPr>
          <p:nvPr>
            <p:ph type="sldNum" sz="quarter" idx="12"/>
          </p:nvPr>
        </p:nvSpPr>
        <p:spPr/>
        <p:txBody>
          <a:bodyPr/>
          <a:lstStyle/>
          <a:p>
            <a:fld id="{F39C91D9-AB68-DF4C-9289-EB6BE1EC3D4E}" type="slidenum">
              <a:rPr lang="en-US" smtClean="0"/>
              <a:t>32</a:t>
            </a:fld>
            <a:endParaRPr lang="en-US"/>
          </a:p>
        </p:txBody>
      </p:sp>
      <p:sp>
        <p:nvSpPr>
          <p:cNvPr id="4" name="Rectangle 3"/>
          <p:cNvSpPr/>
          <p:nvPr/>
        </p:nvSpPr>
        <p:spPr>
          <a:xfrm>
            <a:off x="680320" y="1728471"/>
            <a:ext cx="5828635" cy="4247317"/>
          </a:xfrm>
          <a:prstGeom prst="rect">
            <a:avLst/>
          </a:prstGeom>
        </p:spPr>
        <p:txBody>
          <a:bodyPr wrap="square">
            <a:spAutoFit/>
          </a:bodyPr>
          <a:lstStyle/>
          <a:p>
            <a:pPr marL="91440" indent="0">
              <a:buNone/>
            </a:pPr>
            <a:r>
              <a:rPr lang="en-US" sz="3600" b="1" dirty="0">
                <a:solidFill>
                  <a:schemeClr val="bg1"/>
                </a:solidFill>
                <a:latin typeface="Source Sans Pro" charset="0"/>
                <a:ea typeface="Source Sans Pro" charset="0"/>
                <a:cs typeface="Source Sans Pro" charset="0"/>
              </a:rPr>
              <a:t>Do</a:t>
            </a:r>
          </a:p>
          <a:p>
            <a:pPr marL="377190" indent="-285750">
              <a:buFont typeface="Wingdings" panose="05000000000000000000" pitchFamily="2" charset="2"/>
              <a:buChar char="ü"/>
            </a:pPr>
            <a:r>
              <a:rPr lang="en-US" dirty="0">
                <a:solidFill>
                  <a:schemeClr val="bg1"/>
                </a:solidFill>
                <a:latin typeface="Source Sans Pro" charset="0"/>
                <a:ea typeface="Source Sans Pro" charset="0"/>
                <a:cs typeface="Source Sans Pro" charset="0"/>
              </a:rPr>
              <a:t>Only email forms accepted</a:t>
            </a:r>
          </a:p>
          <a:p>
            <a:pPr marL="377190" indent="-285750">
              <a:buFont typeface="Wingdings" panose="05000000000000000000" pitchFamily="2" charset="2"/>
              <a:buChar char="ü"/>
            </a:pPr>
            <a:r>
              <a:rPr lang="en-US" dirty="0">
                <a:solidFill>
                  <a:schemeClr val="bg1"/>
                </a:solidFill>
                <a:latin typeface="Source Sans Pro" charset="0"/>
                <a:ea typeface="Source Sans Pro" charset="0"/>
                <a:cs typeface="Source Sans Pro" charset="0"/>
              </a:rPr>
              <a:t>Email form to </a:t>
            </a:r>
            <a:r>
              <a:rPr lang="en-US" dirty="0">
                <a:solidFill>
                  <a:schemeClr val="bg1"/>
                </a:solidFill>
                <a:latin typeface="Source Sans Pro" charset="0"/>
                <a:ea typeface="Source Sans Pro" charset="0"/>
                <a:cs typeface="Source Sans Pro" charset="0"/>
                <a:hlinkClick r:id="rId2"/>
              </a:rPr>
              <a:t>giftcards@rowan.edu</a:t>
            </a:r>
            <a:r>
              <a:rPr lang="en-US" dirty="0">
                <a:solidFill>
                  <a:schemeClr val="bg1"/>
                </a:solidFill>
                <a:latin typeface="Source Sans Pro" charset="0"/>
                <a:ea typeface="Source Sans Pro" charset="0"/>
                <a:cs typeface="Source Sans Pro" charset="0"/>
              </a:rPr>
              <a:t> </a:t>
            </a:r>
          </a:p>
          <a:p>
            <a:pPr marL="377190" indent="-285750">
              <a:buFont typeface="Wingdings" panose="05000000000000000000" pitchFamily="2" charset="2"/>
              <a:buChar char="ü"/>
            </a:pPr>
            <a:r>
              <a:rPr lang="en-US" dirty="0">
                <a:solidFill>
                  <a:schemeClr val="bg1"/>
                </a:solidFill>
                <a:latin typeface="Source Sans Pro" charset="0"/>
                <a:ea typeface="Source Sans Pro" charset="0"/>
                <a:cs typeface="Source Sans Pro" charset="0"/>
              </a:rPr>
              <a:t>Email request 4 weeks in advance</a:t>
            </a:r>
          </a:p>
          <a:p>
            <a:pPr marL="377190" indent="-285750">
              <a:buFont typeface="Wingdings" panose="05000000000000000000" pitchFamily="2" charset="2"/>
              <a:buChar char="ü"/>
            </a:pPr>
            <a:r>
              <a:rPr lang="en-US" dirty="0">
                <a:solidFill>
                  <a:schemeClr val="bg1"/>
                </a:solidFill>
                <a:latin typeface="Source Sans Pro" charset="0"/>
                <a:ea typeface="Source Sans Pro" charset="0"/>
                <a:cs typeface="Source Sans Pro" charset="0"/>
              </a:rPr>
              <a:t>Complete the entire form(s) </a:t>
            </a:r>
          </a:p>
          <a:p>
            <a:pPr marL="377190" indent="-285750">
              <a:buFont typeface="Wingdings" panose="05000000000000000000" pitchFamily="2" charset="2"/>
              <a:buChar char="ü"/>
            </a:pPr>
            <a:r>
              <a:rPr lang="en-US" dirty="0">
                <a:solidFill>
                  <a:schemeClr val="bg1"/>
                </a:solidFill>
                <a:latin typeface="Source Sans Pro" charset="0"/>
                <a:ea typeface="Source Sans Pro" charset="0"/>
                <a:cs typeface="Source Sans Pro" charset="0"/>
              </a:rPr>
              <a:t>Attach IRB documentation if applicable </a:t>
            </a:r>
          </a:p>
          <a:p>
            <a:pPr marL="377190" indent="-285750">
              <a:buFont typeface="Wingdings" panose="05000000000000000000" pitchFamily="2" charset="2"/>
              <a:buChar char="ü"/>
            </a:pPr>
            <a:r>
              <a:rPr lang="en-US" dirty="0">
                <a:solidFill>
                  <a:schemeClr val="bg1"/>
                </a:solidFill>
                <a:latin typeface="Source Sans Pro" charset="0"/>
                <a:ea typeface="Source Sans Pro" charset="0"/>
                <a:cs typeface="Source Sans Pro" charset="0"/>
              </a:rPr>
              <a:t>Acquire all approvals</a:t>
            </a:r>
          </a:p>
          <a:p>
            <a:pPr marL="91440" indent="0">
              <a:buNone/>
            </a:pPr>
            <a:endParaRPr lang="en-US" dirty="0">
              <a:solidFill>
                <a:schemeClr val="bg1"/>
              </a:solidFill>
              <a:latin typeface="Source Sans Pro" charset="0"/>
              <a:ea typeface="Source Sans Pro" charset="0"/>
              <a:cs typeface="Source Sans Pro" charset="0"/>
            </a:endParaRPr>
          </a:p>
          <a:p>
            <a:pPr marL="91440" indent="0">
              <a:buNone/>
            </a:pPr>
            <a:r>
              <a:rPr lang="en-US" sz="3600" b="1" dirty="0">
                <a:solidFill>
                  <a:schemeClr val="bg1"/>
                </a:solidFill>
                <a:latin typeface="Source Sans Pro" charset="0"/>
                <a:ea typeface="Source Sans Pro" charset="0"/>
                <a:cs typeface="Source Sans Pro" charset="0"/>
              </a:rPr>
              <a:t>Don’t</a:t>
            </a:r>
            <a:r>
              <a:rPr lang="en-US" sz="3200" b="1" dirty="0">
                <a:solidFill>
                  <a:schemeClr val="bg1"/>
                </a:solidFill>
                <a:latin typeface="Source Sans Pro" charset="0"/>
                <a:ea typeface="Source Sans Pro" charset="0"/>
                <a:cs typeface="Source Sans Pro" charset="0"/>
              </a:rPr>
              <a:t> </a:t>
            </a:r>
            <a:r>
              <a:rPr lang="en-US" sz="2400" b="1" dirty="0">
                <a:solidFill>
                  <a:schemeClr val="bg1"/>
                </a:solidFill>
                <a:latin typeface="Source Sans Pro" charset="0"/>
                <a:ea typeface="Source Sans Pro" charset="0"/>
                <a:cs typeface="Source Sans Pro" charset="0"/>
              </a:rPr>
              <a:t> </a:t>
            </a:r>
          </a:p>
          <a:p>
            <a:pPr marL="377190" indent="-285750">
              <a:buFont typeface="Source Sans Pro" panose="020B0503030403020204" pitchFamily="34" charset="0"/>
              <a:buChar char="Χ"/>
            </a:pPr>
            <a:r>
              <a:rPr lang="en-US" dirty="0">
                <a:solidFill>
                  <a:schemeClr val="bg1"/>
                </a:solidFill>
                <a:latin typeface="Source Sans Pro" charset="0"/>
                <a:ea typeface="Source Sans Pro" charset="0"/>
                <a:cs typeface="Source Sans Pro" charset="0"/>
              </a:rPr>
              <a:t>Do not send forms interoffice </a:t>
            </a:r>
          </a:p>
          <a:p>
            <a:pPr marL="377190" indent="-285750">
              <a:buFont typeface="Source Sans Pro" panose="020B0503030403020204" pitchFamily="34" charset="0"/>
              <a:buChar char="Χ"/>
            </a:pPr>
            <a:r>
              <a:rPr lang="en-US" dirty="0">
                <a:solidFill>
                  <a:schemeClr val="bg1"/>
                </a:solidFill>
                <a:latin typeface="Source Sans Pro" charset="0"/>
                <a:ea typeface="Source Sans Pro" charset="0"/>
                <a:cs typeface="Source Sans Pro" charset="0"/>
              </a:rPr>
              <a:t>Do not hand deliver forms</a:t>
            </a:r>
          </a:p>
          <a:p>
            <a:pPr marL="377190" indent="-285750">
              <a:buFont typeface="Source Sans Pro" panose="020B0503030403020204" pitchFamily="34" charset="0"/>
              <a:buChar char="Χ"/>
            </a:pPr>
            <a:r>
              <a:rPr lang="en-US" dirty="0">
                <a:solidFill>
                  <a:schemeClr val="bg1"/>
                </a:solidFill>
                <a:latin typeface="Source Sans Pro" charset="0"/>
                <a:ea typeface="Source Sans Pro" charset="0"/>
                <a:cs typeface="Source Sans Pro" charset="0"/>
              </a:rPr>
              <a:t>Do not send incomplete forms</a:t>
            </a:r>
          </a:p>
          <a:p>
            <a:pPr marL="377190" indent="-285750">
              <a:buFont typeface="Source Sans Pro" panose="020B0503030403020204" pitchFamily="34" charset="0"/>
              <a:buChar char="Χ"/>
            </a:pPr>
            <a:r>
              <a:rPr lang="en-US" dirty="0">
                <a:solidFill>
                  <a:schemeClr val="bg1"/>
                </a:solidFill>
                <a:latin typeface="Source Sans Pro" charset="0"/>
                <a:ea typeface="Source Sans Pro" charset="0"/>
                <a:cs typeface="Source Sans Pro" charset="0"/>
              </a:rPr>
              <a:t>Do not buy out of pocket</a:t>
            </a:r>
          </a:p>
        </p:txBody>
      </p:sp>
      <p:pic>
        <p:nvPicPr>
          <p:cNvPr id="6" name="Picture 5" descr="Do and Don't by TT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320" y="1728471"/>
            <a:ext cx="4645746" cy="4017289"/>
          </a:xfrm>
          <a:prstGeom prst="rect">
            <a:avLst/>
          </a:prstGeom>
        </p:spPr>
      </p:pic>
    </p:spTree>
    <p:extLst>
      <p:ext uri="{BB962C8B-B14F-4D97-AF65-F5344CB8AC3E}">
        <p14:creationId xmlns:p14="http://schemas.microsoft.com/office/powerpoint/2010/main" val="694132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70" y="1381071"/>
            <a:ext cx="2331707" cy="5341005"/>
          </a:xfrm>
          <a:prstGeom prst="rect">
            <a:avLst/>
          </a:prstGeom>
        </p:spPr>
      </p:pic>
      <p:sp>
        <p:nvSpPr>
          <p:cNvPr id="2" name="Title 1"/>
          <p:cNvSpPr>
            <a:spLocks noGrp="1"/>
          </p:cNvSpPr>
          <p:nvPr>
            <p:ph type="title"/>
          </p:nvPr>
        </p:nvSpPr>
        <p:spPr>
          <a:solidFill>
            <a:schemeClr val="accent4">
              <a:lumMod val="40000"/>
              <a:lumOff val="60000"/>
            </a:schemeClr>
          </a:solidFill>
        </p:spPr>
        <p:txBody>
          <a:bodyPr vert="horz" lIns="91440" tIns="45720" rIns="91440" bIns="45720" rtlCol="0" anchor="b" anchorCtr="0">
            <a:normAutofit fontScale="90000"/>
          </a:bodyPr>
          <a:lstStyle/>
          <a:p>
            <a:pPr>
              <a:lnSpc>
                <a:spcPct val="150000"/>
              </a:lnSpc>
            </a:pPr>
            <a:r>
              <a:rPr lang="en-US" dirty="0"/>
              <a:t>Gift Card Request</a:t>
            </a:r>
            <a:br>
              <a:rPr lang="en-US" dirty="0"/>
            </a:br>
            <a:r>
              <a:rPr lang="en-US" b="0" dirty="0"/>
              <a:t>Resources</a:t>
            </a:r>
          </a:p>
        </p:txBody>
      </p:sp>
      <p:sp>
        <p:nvSpPr>
          <p:cNvPr id="5" name="Slide Number Placeholder 4"/>
          <p:cNvSpPr>
            <a:spLocks noGrp="1"/>
          </p:cNvSpPr>
          <p:nvPr>
            <p:ph type="sldNum" sz="quarter" idx="12"/>
          </p:nvPr>
        </p:nvSpPr>
        <p:spPr/>
        <p:txBody>
          <a:bodyPr/>
          <a:lstStyle/>
          <a:p>
            <a:fld id="{F39C91D9-AB68-DF4C-9289-EB6BE1EC3D4E}" type="slidenum">
              <a:rPr lang="en-US" smtClean="0"/>
              <a:t>33</a:t>
            </a:fld>
            <a:endParaRPr lang="en-US"/>
          </a:p>
        </p:txBody>
      </p:sp>
      <p:sp>
        <p:nvSpPr>
          <p:cNvPr id="7" name="Rectangle 6"/>
          <p:cNvSpPr/>
          <p:nvPr/>
        </p:nvSpPr>
        <p:spPr>
          <a:xfrm>
            <a:off x="2949649" y="1381071"/>
            <a:ext cx="3321404" cy="2585323"/>
          </a:xfrm>
          <a:prstGeom prst="rect">
            <a:avLst/>
          </a:prstGeom>
          <a:solidFill>
            <a:schemeClr val="accent4">
              <a:lumMod val="40000"/>
              <a:lumOff val="60000"/>
            </a:schemeClr>
          </a:solidFill>
        </p:spPr>
        <p:txBody>
          <a:bodyPr wrap="square">
            <a:spAutoFit/>
          </a:bodyPr>
          <a:lstStyle/>
          <a:p>
            <a:pPr marL="91440" indent="0">
              <a:buNone/>
            </a:pPr>
            <a:r>
              <a:rPr lang="en-US" dirty="0">
                <a:solidFill>
                  <a:schemeClr val="bg1"/>
                </a:solidFill>
                <a:latin typeface="Source Sans Pro" charset="0"/>
                <a:ea typeface="Source Sans Pro" charset="0"/>
                <a:cs typeface="Source Sans Pro" charset="0"/>
              </a:rPr>
              <a:t>All gift card resources can be found on the Accounts Payable website under Gift Cards</a:t>
            </a:r>
          </a:p>
          <a:p>
            <a:pPr marL="377190" indent="-285750">
              <a:buFont typeface="Arial" panose="020B0604020202020204" pitchFamily="34" charset="0"/>
              <a:buChar char="•"/>
            </a:pPr>
            <a:r>
              <a:rPr lang="en-US" dirty="0">
                <a:solidFill>
                  <a:schemeClr val="bg1"/>
                </a:solidFill>
                <a:latin typeface="Source Sans Pro" charset="0"/>
                <a:ea typeface="Source Sans Pro" charset="0"/>
                <a:cs typeface="Source Sans Pro" charset="0"/>
              </a:rPr>
              <a:t>FAQs</a:t>
            </a:r>
          </a:p>
          <a:p>
            <a:pPr marL="377190" indent="-285750">
              <a:buFont typeface="Arial" panose="020B0604020202020204" pitchFamily="34" charset="0"/>
              <a:buChar char="•"/>
            </a:pPr>
            <a:r>
              <a:rPr lang="en-US" dirty="0">
                <a:solidFill>
                  <a:schemeClr val="bg1"/>
                </a:solidFill>
                <a:latin typeface="Source Sans Pro" charset="0"/>
                <a:ea typeface="Source Sans Pro" charset="0"/>
                <a:cs typeface="Source Sans Pro" charset="0"/>
              </a:rPr>
              <a:t>Form</a:t>
            </a:r>
          </a:p>
          <a:p>
            <a:pPr marL="377190" indent="-285750">
              <a:buFont typeface="Arial" panose="020B0604020202020204" pitchFamily="34" charset="0"/>
              <a:buChar char="•"/>
            </a:pPr>
            <a:r>
              <a:rPr lang="en-US" dirty="0">
                <a:solidFill>
                  <a:schemeClr val="bg1"/>
                </a:solidFill>
                <a:latin typeface="Source Sans Pro" charset="0"/>
                <a:ea typeface="Source Sans Pro" charset="0"/>
                <a:cs typeface="Source Sans Pro" charset="0"/>
              </a:rPr>
              <a:t>Knowledge Base Article</a:t>
            </a:r>
          </a:p>
          <a:p>
            <a:pPr marL="377190" indent="-285750">
              <a:buFont typeface="Arial" panose="020B0604020202020204" pitchFamily="34" charset="0"/>
              <a:buChar char="•"/>
            </a:pPr>
            <a:r>
              <a:rPr lang="en-US" dirty="0">
                <a:solidFill>
                  <a:schemeClr val="bg1"/>
                </a:solidFill>
                <a:latin typeface="Source Sans Pro" charset="0"/>
                <a:ea typeface="Source Sans Pro" charset="0"/>
                <a:cs typeface="Source Sans Pro" charset="0"/>
              </a:rPr>
              <a:t>Policy</a:t>
            </a:r>
          </a:p>
          <a:p>
            <a:pPr marL="377190" indent="-285750">
              <a:buFont typeface="Arial" panose="020B0604020202020204" pitchFamily="34" charset="0"/>
              <a:buChar char="•"/>
            </a:pPr>
            <a:r>
              <a:rPr lang="en-US" dirty="0">
                <a:solidFill>
                  <a:schemeClr val="bg1"/>
                </a:solidFill>
                <a:latin typeface="Source Sans Pro" charset="0"/>
                <a:ea typeface="Source Sans Pro" charset="0"/>
                <a:cs typeface="Source Sans Pro" charset="0"/>
              </a:rPr>
              <a:t>Procedures</a:t>
            </a:r>
          </a:p>
          <a:p>
            <a:pPr marL="377190" indent="-285750">
              <a:buFont typeface="Arial" panose="020B0604020202020204" pitchFamily="34" charset="0"/>
              <a:buChar char="•"/>
            </a:pPr>
            <a:r>
              <a:rPr lang="en-US" dirty="0">
                <a:solidFill>
                  <a:schemeClr val="bg1"/>
                </a:solidFill>
                <a:latin typeface="Source Sans Pro" charset="0"/>
                <a:ea typeface="Source Sans Pro" charset="0"/>
                <a:cs typeface="Source Sans Pro" charset="0"/>
              </a:rPr>
              <a:t>Study Coordinator Video</a:t>
            </a:r>
          </a:p>
        </p:txBody>
      </p:sp>
      <p:sp>
        <p:nvSpPr>
          <p:cNvPr id="11" name="Rectangle 10"/>
          <p:cNvSpPr/>
          <p:nvPr/>
        </p:nvSpPr>
        <p:spPr>
          <a:xfrm>
            <a:off x="300815" y="4594873"/>
            <a:ext cx="2320414" cy="275304"/>
          </a:xfrm>
          <a:prstGeom prst="rect">
            <a:avLst/>
          </a:prstGeom>
          <a:noFill/>
          <a:ln>
            <a:solidFill>
              <a:schemeClr val="accent1">
                <a:lumMod val="40000"/>
                <a:lumOff val="60000"/>
              </a:schemeClr>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half" idx="2"/>
          </p:nvPr>
        </p:nvSpPr>
        <p:spPr/>
        <p:txBody>
          <a:bodyPr/>
          <a:lstStyle/>
          <a:p>
            <a:endParaRPr lang="en-US" dirty="0"/>
          </a:p>
        </p:txBody>
      </p:sp>
      <p:pic>
        <p:nvPicPr>
          <p:cNvPr id="13" name="Picture 12" descr="Screen Clipping"/>
          <p:cNvPicPr>
            <a:picLocks noChangeAspect="1"/>
          </p:cNvPicPr>
          <p:nvPr/>
        </p:nvPicPr>
        <p:blipFill rotWithShape="1">
          <a:blip r:embed="rId3">
            <a:extLst>
              <a:ext uri="{28A0092B-C50C-407E-A947-70E740481C1C}">
                <a14:useLocalDpi xmlns:a14="http://schemas.microsoft.com/office/drawing/2010/main" val="0"/>
              </a:ext>
            </a:extLst>
          </a:blip>
          <a:srcRect t="1147"/>
          <a:stretch/>
        </p:blipFill>
        <p:spPr>
          <a:xfrm>
            <a:off x="6441232" y="1382116"/>
            <a:ext cx="5750768" cy="4510216"/>
          </a:xfrm>
          <a:prstGeom prst="rect">
            <a:avLst/>
          </a:prstGeom>
        </p:spPr>
      </p:pic>
    </p:spTree>
    <p:extLst>
      <p:ext uri="{BB962C8B-B14F-4D97-AF65-F5344CB8AC3E}">
        <p14:creationId xmlns:p14="http://schemas.microsoft.com/office/powerpoint/2010/main" val="3430839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tact Us - Cricket Mach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0" y="1273520"/>
            <a:ext cx="11095120" cy="5547560"/>
          </a:xfrm>
          <a:prstGeom prst="rect">
            <a:avLst/>
          </a:prstGeom>
        </p:spPr>
      </p:pic>
      <p:sp>
        <p:nvSpPr>
          <p:cNvPr id="2" name="Title 1"/>
          <p:cNvSpPr>
            <a:spLocks noGrp="1"/>
          </p:cNvSpPr>
          <p:nvPr>
            <p:ph type="title"/>
          </p:nvPr>
        </p:nvSpPr>
        <p:spPr>
          <a:solidFill>
            <a:schemeClr val="accent4">
              <a:lumMod val="40000"/>
              <a:lumOff val="60000"/>
            </a:schemeClr>
          </a:solidFill>
        </p:spPr>
        <p:txBody>
          <a:bodyPr vert="horz" lIns="91440" tIns="45720" rIns="91440" bIns="45720" rtlCol="0" anchor="b" anchorCtr="0">
            <a:normAutofit fontScale="90000"/>
          </a:bodyPr>
          <a:lstStyle/>
          <a:p>
            <a:pPr>
              <a:lnSpc>
                <a:spcPct val="150000"/>
              </a:lnSpc>
            </a:pPr>
            <a:r>
              <a:rPr lang="en-US" dirty="0"/>
              <a:t>Gift Card Request</a:t>
            </a:r>
            <a:br>
              <a:rPr lang="en-US" dirty="0"/>
            </a:br>
            <a:r>
              <a:rPr lang="en-US" b="0" dirty="0"/>
              <a:t>Contact information</a:t>
            </a:r>
          </a:p>
        </p:txBody>
      </p:sp>
      <p:sp>
        <p:nvSpPr>
          <p:cNvPr id="3" name="Slide Number Placeholder 2"/>
          <p:cNvSpPr>
            <a:spLocks noGrp="1"/>
          </p:cNvSpPr>
          <p:nvPr>
            <p:ph type="sldNum" sz="quarter" idx="12"/>
          </p:nvPr>
        </p:nvSpPr>
        <p:spPr/>
        <p:txBody>
          <a:bodyPr/>
          <a:lstStyle/>
          <a:p>
            <a:fld id="{F39C91D9-AB68-DF4C-9289-EB6BE1EC3D4E}" type="slidenum">
              <a:rPr lang="en-US" smtClean="0"/>
              <a:t>34</a:t>
            </a:fld>
            <a:endParaRPr lang="en-US"/>
          </a:p>
        </p:txBody>
      </p:sp>
      <p:sp>
        <p:nvSpPr>
          <p:cNvPr id="6" name="Rectangle 5"/>
          <p:cNvSpPr/>
          <p:nvPr/>
        </p:nvSpPr>
        <p:spPr>
          <a:xfrm>
            <a:off x="2186360" y="5398220"/>
            <a:ext cx="8382000" cy="954107"/>
          </a:xfrm>
          <a:prstGeom prst="rect">
            <a:avLst/>
          </a:prstGeom>
          <a:solidFill>
            <a:srgbClr val="241D08">
              <a:alpha val="58824"/>
            </a:srgbClr>
          </a:solidFill>
          <a:effectLst>
            <a:glow rad="228600">
              <a:schemeClr val="tx2">
                <a:lumMod val="10000"/>
                <a:alpha val="40000"/>
              </a:schemeClr>
            </a:glow>
          </a:effectLst>
        </p:spPr>
        <p:txBody>
          <a:bodyPr wrap="square">
            <a:spAutoFit/>
          </a:bodyPr>
          <a:lstStyle/>
          <a:p>
            <a:r>
              <a:rPr lang="en-US" sz="2800" dirty="0">
                <a:latin typeface="Source Sans Pro" charset="0"/>
                <a:ea typeface="Source Sans Pro" charset="0"/>
                <a:cs typeface="Source Sans Pro" charset="0"/>
              </a:rPr>
              <a:t>All gift card related requests and questions should be directed to the dedicated inbox, </a:t>
            </a:r>
            <a:r>
              <a:rPr lang="en-US" sz="2800" dirty="0">
                <a:latin typeface="Source Sans Pro" panose="020B0503030403020204" pitchFamily="34" charset="0"/>
                <a:ea typeface="Source Sans Pro" panose="020B0503030403020204" pitchFamily="34" charset="0"/>
                <a:hlinkClick r:id="rId3"/>
              </a:rPr>
              <a:t>giftcards@rowan.edu</a:t>
            </a:r>
            <a:r>
              <a:rPr lang="en-US" sz="2800" dirty="0">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292090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Definition</a:t>
            </a:r>
          </a:p>
        </p:txBody>
      </p:sp>
      <p:sp>
        <p:nvSpPr>
          <p:cNvPr id="3" name="Content Placeholder 2"/>
          <p:cNvSpPr>
            <a:spLocks noGrp="1"/>
          </p:cNvSpPr>
          <p:nvPr>
            <p:ph sz="half" idx="1"/>
          </p:nvPr>
        </p:nvSpPr>
        <p:spPr>
          <a:xfrm>
            <a:off x="680320" y="1591200"/>
            <a:ext cx="4953564" cy="4895984"/>
          </a:xfrm>
        </p:spPr>
        <p:txBody>
          <a:bodyPr/>
          <a:lstStyle/>
          <a:p>
            <a:pPr marL="91440" indent="0">
              <a:buNone/>
            </a:pPr>
            <a:r>
              <a:rPr lang="en-US" sz="2400" dirty="0"/>
              <a:t>Gift Card Request Form</a:t>
            </a:r>
          </a:p>
          <a:p>
            <a:r>
              <a:rPr lang="en-US" dirty="0"/>
              <a:t>This form will be used to request pre-approval for </a:t>
            </a:r>
            <a:r>
              <a:rPr lang="en-US" b="1" dirty="0"/>
              <a:t>all</a:t>
            </a:r>
            <a:r>
              <a:rPr lang="en-US" dirty="0"/>
              <a:t> gift cards in accordance with the </a:t>
            </a:r>
            <a:r>
              <a:rPr lang="en-US" dirty="0">
                <a:hlinkClick r:id="rId2"/>
              </a:rPr>
              <a:t>Gift Card Policy</a:t>
            </a:r>
            <a:r>
              <a:rPr lang="en-US" dirty="0"/>
              <a:t>. </a:t>
            </a:r>
          </a:p>
          <a:p>
            <a:r>
              <a:rPr lang="en-US" dirty="0"/>
              <a:t>The purchase and use of such items requires strict accountability – gift cards may only be used for prizes and awards or to compensate human subject research participants. </a:t>
            </a:r>
          </a:p>
          <a:p>
            <a:pPr marL="91440" indent="0">
              <a:buNone/>
            </a:pPr>
            <a:endParaRPr lang="en-US" dirty="0"/>
          </a:p>
        </p:txBody>
      </p:sp>
      <p:sp>
        <p:nvSpPr>
          <p:cNvPr id="6" name="Slide Number Placeholder 5"/>
          <p:cNvSpPr>
            <a:spLocks noGrp="1"/>
          </p:cNvSpPr>
          <p:nvPr>
            <p:ph type="sldNum" sz="quarter" idx="12"/>
          </p:nvPr>
        </p:nvSpPr>
        <p:spPr/>
        <p:txBody>
          <a:bodyPr/>
          <a:lstStyle/>
          <a:p>
            <a:fld id="{F39C91D9-AB68-DF4C-9289-EB6BE1EC3D4E}" type="slidenum">
              <a:rPr lang="en-US" smtClean="0"/>
              <a:t>4</a:t>
            </a:fld>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189" y="1261851"/>
            <a:ext cx="4215943" cy="53909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7744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vert="horz" lIns="91440" tIns="45720" rIns="91440" bIns="45720" rtlCol="0" anchor="b" anchorCtr="0">
            <a:normAutofit fontScale="90000"/>
          </a:bodyPr>
          <a:lstStyle/>
          <a:p>
            <a:pPr>
              <a:lnSpc>
                <a:spcPct val="150000"/>
              </a:lnSpc>
            </a:pPr>
            <a:r>
              <a:rPr lang="en-US" dirty="0"/>
              <a:t>Gift Card Request Form</a:t>
            </a:r>
            <a:br>
              <a:rPr lang="en-US" dirty="0"/>
            </a:br>
            <a:r>
              <a:rPr lang="en-US" b="0" dirty="0"/>
              <a:t>Fillable PDF Form</a:t>
            </a:r>
          </a:p>
        </p:txBody>
      </p:sp>
      <p:sp>
        <p:nvSpPr>
          <p:cNvPr id="3" name="Slide Number Placeholder 2"/>
          <p:cNvSpPr>
            <a:spLocks noGrp="1"/>
          </p:cNvSpPr>
          <p:nvPr>
            <p:ph type="sldNum" sz="quarter" idx="12"/>
          </p:nvPr>
        </p:nvSpPr>
        <p:spPr/>
        <p:txBody>
          <a:bodyPr/>
          <a:lstStyle/>
          <a:p>
            <a:fld id="{F39C91D9-AB68-DF4C-9289-EB6BE1EC3D4E}" type="slidenum">
              <a:rPr lang="en-US" smtClean="0"/>
              <a:t>5</a:t>
            </a:fld>
            <a:endParaRPr lang="en-US"/>
          </a:p>
        </p:txBody>
      </p:sp>
      <p:sp>
        <p:nvSpPr>
          <p:cNvPr id="5" name="Content Placeholder 4"/>
          <p:cNvSpPr>
            <a:spLocks noGrp="1"/>
          </p:cNvSpPr>
          <p:nvPr>
            <p:ph idx="1"/>
          </p:nvPr>
        </p:nvSpPr>
        <p:spPr>
          <a:xfrm>
            <a:off x="680321" y="1591201"/>
            <a:ext cx="11394079" cy="2315781"/>
          </a:xfrm>
        </p:spPr>
        <p:txBody>
          <a:bodyPr>
            <a:normAutofit/>
          </a:bodyPr>
          <a:lstStyle/>
          <a:p>
            <a:pPr marL="91440" indent="0">
              <a:buNone/>
            </a:pPr>
            <a:r>
              <a:rPr lang="en-US" dirty="0"/>
              <a:t>The Gift Card Request Form is a fillable PDF form that works best with Adobe Acrobat Reader.  Complete the following steps to verify your default settings:</a:t>
            </a:r>
          </a:p>
          <a:p>
            <a:pPr marL="434340" indent="-342900">
              <a:buAutoNum type="arabicPeriod"/>
            </a:pPr>
            <a:r>
              <a:rPr lang="en-US" dirty="0"/>
              <a:t>Right click any PDF document on your desktop </a:t>
            </a:r>
          </a:p>
          <a:p>
            <a:pPr marL="434340" indent="-342900">
              <a:buAutoNum type="arabicPeriod"/>
            </a:pPr>
            <a:r>
              <a:rPr lang="en-US" dirty="0"/>
              <a:t>Click Properties</a:t>
            </a:r>
          </a:p>
          <a:p>
            <a:pPr marL="434340" indent="-342900">
              <a:buAutoNum type="arabicPeriod"/>
            </a:pPr>
            <a:r>
              <a:rPr lang="en-US" dirty="0"/>
              <a:t>Review </a:t>
            </a:r>
            <a:r>
              <a:rPr lang="en-US" b="1" dirty="0"/>
              <a:t>Opens With</a:t>
            </a:r>
            <a:r>
              <a:rPr lang="en-US" dirty="0"/>
              <a:t>:</a:t>
            </a:r>
          </a:p>
          <a:p>
            <a:pPr marL="434340" indent="-342900">
              <a:buAutoNum type="arabicPeriod"/>
            </a:pPr>
            <a:r>
              <a:rPr lang="en-US" dirty="0"/>
              <a:t>Verify Adobe is listed</a:t>
            </a:r>
          </a:p>
        </p:txBody>
      </p:sp>
      <p:pic>
        <p:nvPicPr>
          <p:cNvPr id="12" name="Picture 11"/>
          <p:cNvPicPr/>
          <p:nvPr/>
        </p:nvPicPr>
        <p:blipFill rotWithShape="1">
          <a:blip r:embed="rId2"/>
          <a:srcRect l="6068" t="6640" r="86728" b="44237"/>
          <a:stretch/>
        </p:blipFill>
        <p:spPr bwMode="auto">
          <a:xfrm>
            <a:off x="5256528" y="3217025"/>
            <a:ext cx="2682127" cy="32701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Picture 13" descr="Screen Clipping"/>
          <p:cNvPicPr>
            <a:picLocks noChangeAspect="1"/>
          </p:cNvPicPr>
          <p:nvPr/>
        </p:nvPicPr>
        <p:blipFill rotWithShape="1">
          <a:blip r:embed="rId3">
            <a:extLst>
              <a:ext uri="{28A0092B-C50C-407E-A947-70E740481C1C}">
                <a14:useLocalDpi xmlns:a14="http://schemas.microsoft.com/office/drawing/2010/main" val="0"/>
              </a:ext>
            </a:extLst>
          </a:blip>
          <a:srcRect l="1121" t="1133"/>
          <a:stretch/>
        </p:blipFill>
        <p:spPr>
          <a:xfrm>
            <a:off x="8267928" y="2349975"/>
            <a:ext cx="2950885" cy="413721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847898" y="4465943"/>
            <a:ext cx="3478227" cy="1477328"/>
          </a:xfrm>
          <a:prstGeom prst="rect">
            <a:avLst/>
          </a:prstGeom>
          <a:noFill/>
        </p:spPr>
        <p:txBody>
          <a:bodyPr wrap="square" rtlCol="0">
            <a:spAutoFit/>
          </a:bodyPr>
          <a:lstStyle/>
          <a:p>
            <a:pPr marL="91440" indent="0">
              <a:buNone/>
            </a:pPr>
            <a:r>
              <a:rPr lang="en-US" dirty="0">
                <a:solidFill>
                  <a:schemeClr val="bg1"/>
                </a:solidFill>
                <a:latin typeface="Source Sans Pro" charset="0"/>
                <a:ea typeface="Source Sans Pro" charset="0"/>
                <a:cs typeface="Source Sans Pro" charset="0"/>
              </a:rPr>
              <a:t>If Adobe Acrobat Reader is not listed as the default continue to the next slide for instructions on how to set Adobe Acrobat Reader as your default.</a:t>
            </a:r>
          </a:p>
        </p:txBody>
      </p:sp>
      <p:cxnSp>
        <p:nvCxnSpPr>
          <p:cNvPr id="17" name="Straight Connector 16"/>
          <p:cNvCxnSpPr/>
          <p:nvPr/>
        </p:nvCxnSpPr>
        <p:spPr>
          <a:xfrm>
            <a:off x="8437438" y="3698898"/>
            <a:ext cx="170408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911012" y="5996492"/>
            <a:ext cx="656043" cy="163237"/>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41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39C91D9-AB68-DF4C-9289-EB6BE1EC3D4E}" type="slidenum">
              <a:rPr lang="en-US" smtClean="0"/>
              <a:t>6</a:t>
            </a:fld>
            <a:endParaRPr lang="en-US"/>
          </a:p>
        </p:txBody>
      </p:sp>
      <p:sp>
        <p:nvSpPr>
          <p:cNvPr id="5" name="Content Placeholder 4"/>
          <p:cNvSpPr>
            <a:spLocks noGrp="1"/>
          </p:cNvSpPr>
          <p:nvPr>
            <p:ph idx="1"/>
          </p:nvPr>
        </p:nvSpPr>
        <p:spPr/>
        <p:txBody>
          <a:bodyPr/>
          <a:lstStyle/>
          <a:p>
            <a:pPr marL="434340" indent="-342900">
              <a:buFont typeface="+mj-lt"/>
              <a:buAutoNum type="arabicPeriod"/>
            </a:pPr>
            <a:r>
              <a:rPr lang="en-US" dirty="0"/>
              <a:t>Click Change</a:t>
            </a:r>
          </a:p>
          <a:p>
            <a:pPr marL="434340" indent="-342900">
              <a:buFont typeface="+mj-lt"/>
              <a:buAutoNum type="arabicPeriod" startAt="2"/>
            </a:pPr>
            <a:r>
              <a:rPr lang="en-US" dirty="0"/>
              <a:t>Select Adobe Acrobat Reader DC</a:t>
            </a:r>
          </a:p>
          <a:p>
            <a:pPr marL="434340" indent="-342900">
              <a:buFont typeface="+mj-lt"/>
              <a:buAutoNum type="arabicPeriod" startAt="2"/>
            </a:pPr>
            <a:r>
              <a:rPr lang="en-US" dirty="0"/>
              <a:t>Click OK</a:t>
            </a:r>
          </a:p>
          <a:p>
            <a:pPr marL="434340" indent="-342900">
              <a:buFont typeface="+mj-lt"/>
              <a:buAutoNum type="arabicPeriod" startAt="2"/>
            </a:pPr>
            <a:r>
              <a:rPr lang="en-US" dirty="0"/>
              <a:t>Select Apply</a:t>
            </a:r>
          </a:p>
        </p:txBody>
      </p:sp>
      <p:sp>
        <p:nvSpPr>
          <p:cNvPr id="6" name="Title 1"/>
          <p:cNvSpPr>
            <a:spLocks noGrp="1"/>
          </p:cNvSpPr>
          <p:nvPr>
            <p:ph type="title"/>
          </p:nvPr>
        </p:nvSpPr>
        <p:spPr>
          <a:solidFill>
            <a:schemeClr val="accent4">
              <a:lumMod val="40000"/>
              <a:lumOff val="60000"/>
            </a:schemeClr>
          </a:solidFill>
        </p:spPr>
        <p:txBody>
          <a:bodyPr vert="horz" lIns="91440" tIns="45720" rIns="91440" bIns="45720" rtlCol="0" anchor="b" anchorCtr="0">
            <a:normAutofit fontScale="90000"/>
          </a:bodyPr>
          <a:lstStyle/>
          <a:p>
            <a:pPr>
              <a:lnSpc>
                <a:spcPct val="150000"/>
              </a:lnSpc>
            </a:pPr>
            <a:r>
              <a:rPr lang="en-US" dirty="0"/>
              <a:t>Gift Card Request Form</a:t>
            </a:r>
            <a:br>
              <a:rPr lang="en-US" dirty="0"/>
            </a:br>
            <a:r>
              <a:rPr lang="en-US" b="0" dirty="0"/>
              <a:t>Fillable PDF Form</a:t>
            </a:r>
            <a:endParaRPr lang="en-US" dirty="0"/>
          </a:p>
        </p:txBody>
      </p:sp>
      <p:pic>
        <p:nvPicPr>
          <p:cNvPr id="2050"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058" y="2519727"/>
            <a:ext cx="2930781" cy="3898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ight Arrow 6"/>
          <p:cNvSpPr/>
          <p:nvPr/>
        </p:nvSpPr>
        <p:spPr>
          <a:xfrm>
            <a:off x="3735899" y="4104173"/>
            <a:ext cx="440457" cy="327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57647" y="5942800"/>
            <a:ext cx="1581110" cy="335588"/>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 descr="image004"/>
          <p:cNvPicPr>
            <a:picLocks noChangeAspect="1" noChangeArrowheads="1"/>
          </p:cNvPicPr>
          <p:nvPr/>
        </p:nvPicPr>
        <p:blipFill rotWithShape="1">
          <a:blip r:embed="rId3">
            <a:extLst>
              <a:ext uri="{28A0092B-C50C-407E-A947-70E740481C1C}">
                <a14:useLocalDpi xmlns:a14="http://schemas.microsoft.com/office/drawing/2010/main" val="0"/>
              </a:ext>
            </a:extLst>
          </a:blip>
          <a:srcRect b="19472"/>
          <a:stretch/>
        </p:blipFill>
        <p:spPr bwMode="auto">
          <a:xfrm>
            <a:off x="819718" y="3209397"/>
            <a:ext cx="2760318" cy="3181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861" y="1265736"/>
            <a:ext cx="3603553" cy="5158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2563936" y="4252026"/>
            <a:ext cx="903767" cy="314605"/>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8867554" y="2966484"/>
            <a:ext cx="124401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634472" y="6073331"/>
            <a:ext cx="807366" cy="317832"/>
          </a:xfrm>
          <a:prstGeom prst="rect">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947670" y="4505232"/>
            <a:ext cx="124401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69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vert="horz" lIns="91440" tIns="45720" rIns="91440" bIns="45720" rtlCol="0" anchor="b" anchorCtr="0">
            <a:normAutofit fontScale="90000"/>
          </a:bodyPr>
          <a:lstStyle/>
          <a:p>
            <a:pPr>
              <a:lnSpc>
                <a:spcPct val="150000"/>
              </a:lnSpc>
            </a:pPr>
            <a:r>
              <a:rPr lang="en-US" dirty="0"/>
              <a:t>Gift Card Request Form</a:t>
            </a:r>
            <a:br>
              <a:rPr lang="en-US" dirty="0"/>
            </a:br>
            <a:r>
              <a:rPr lang="en-US" b="0" dirty="0"/>
              <a:t>Section 1 – Custodian/Study Coordinator Information - </a:t>
            </a:r>
            <a:r>
              <a:rPr lang="en-US" b="0" i="1" dirty="0"/>
              <a:t>individual requesting gift cards</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7</a:t>
            </a:fld>
            <a:endParaRPr lang="en-US"/>
          </a:p>
        </p:txBody>
      </p:sp>
      <p:sp>
        <p:nvSpPr>
          <p:cNvPr id="7" name="Content Placeholder 6"/>
          <p:cNvSpPr>
            <a:spLocks noGrp="1"/>
          </p:cNvSpPr>
          <p:nvPr>
            <p:ph idx="1"/>
          </p:nvPr>
        </p:nvSpPr>
        <p:spPr>
          <a:xfrm>
            <a:off x="680321" y="1591200"/>
            <a:ext cx="11394079" cy="4109843"/>
          </a:xfrm>
          <a:prstGeom prst="rect">
            <a:avLst/>
          </a:prstGeom>
        </p:spPr>
        <p:txBody>
          <a:bodyPr wrap="square">
            <a:spAutoFit/>
          </a:bodyPr>
          <a:lstStyle/>
          <a:p>
            <a:endParaRPr lang="en-US" dirty="0">
              <a:solidFill>
                <a:schemeClr val="bg1"/>
              </a:solidFill>
            </a:endParaRPr>
          </a:p>
          <a:p>
            <a:endParaRPr lang="en-US" dirty="0"/>
          </a:p>
          <a:p>
            <a:endParaRPr lang="en-US" dirty="0">
              <a:solidFill>
                <a:schemeClr val="bg1"/>
              </a:solidFill>
            </a:endParaRPr>
          </a:p>
          <a:p>
            <a:endParaRPr lang="en-US" dirty="0"/>
          </a:p>
          <a:p>
            <a:endParaRPr lang="en-US" dirty="0">
              <a:solidFill>
                <a:schemeClr val="bg1"/>
              </a:solidFill>
            </a:endParaRPr>
          </a:p>
          <a:p>
            <a:pPr marL="91440" indent="0">
              <a:buNone/>
            </a:pPr>
            <a:r>
              <a:rPr lang="en-US" b="1" dirty="0">
                <a:latin typeface="Source Sans Pro" panose="020B0503030403020204" pitchFamily="34" charset="0"/>
                <a:ea typeface="Source Sans Pro" panose="020B0503030403020204" pitchFamily="34" charset="0"/>
                <a:cs typeface="+mn-cs"/>
              </a:rPr>
              <a:t>Who should complete this form?</a:t>
            </a:r>
          </a:p>
          <a:p>
            <a:r>
              <a:rPr lang="en-US" dirty="0">
                <a:solidFill>
                  <a:schemeClr val="bg1"/>
                </a:solidFill>
              </a:rPr>
              <a:t>This form should be completed by the individual (</a:t>
            </a:r>
            <a:r>
              <a:rPr lang="en-US" dirty="0"/>
              <a:t>Custodian/Study Coordinator)</a:t>
            </a:r>
            <a:r>
              <a:rPr lang="en-US" dirty="0">
                <a:solidFill>
                  <a:schemeClr val="bg1"/>
                </a:solidFill>
              </a:rPr>
              <a:t> requesting the gift cards. Complete all fields to ensure the administrator can identify the correct individual in Banner </a:t>
            </a:r>
            <a:r>
              <a:rPr lang="en-US" dirty="0"/>
              <a:t>and contact them with questions or clarifications. </a:t>
            </a:r>
          </a:p>
          <a:p>
            <a:r>
              <a:rPr lang="en-US" dirty="0"/>
              <a:t>Custodian/Study Coordinator is responsible for disbursing, collecting, reconciling and submitting the gift card supporting documentation to Accounts Payable, </a:t>
            </a:r>
            <a:r>
              <a:rPr lang="en-US" dirty="0">
                <a:hlinkClick r:id="rId2"/>
              </a:rPr>
              <a:t>giftcards@rowan.edu</a:t>
            </a:r>
            <a:r>
              <a:rPr lang="en-US" dirty="0"/>
              <a:t>.</a:t>
            </a:r>
            <a:endParaRPr lang="en-US" dirty="0">
              <a:solidFill>
                <a:schemeClr val="bg1"/>
              </a:solidFill>
            </a:endParaRPr>
          </a:p>
          <a:p>
            <a:r>
              <a:rPr lang="en-US" dirty="0">
                <a:solidFill>
                  <a:schemeClr val="bg1"/>
                </a:solidFill>
              </a:rPr>
              <a:t>Also, this person will be the individual set up in the </a:t>
            </a:r>
            <a:r>
              <a:rPr lang="en-US" dirty="0" err="1">
                <a:solidFill>
                  <a:schemeClr val="bg1"/>
                </a:solidFill>
              </a:rPr>
              <a:t>ClinCard</a:t>
            </a:r>
            <a:r>
              <a:rPr lang="en-US" dirty="0">
                <a:solidFill>
                  <a:schemeClr val="bg1"/>
                </a:solidFill>
              </a:rPr>
              <a:t> system </a:t>
            </a:r>
            <a:r>
              <a:rPr lang="en-US" dirty="0"/>
              <a:t>to distribute and load the </a:t>
            </a:r>
            <a:r>
              <a:rPr lang="en-US" dirty="0" err="1"/>
              <a:t>ClinCards</a:t>
            </a:r>
            <a:r>
              <a:rPr lang="en-US" dirty="0"/>
              <a:t>.</a:t>
            </a:r>
            <a:endParaRPr lang="en-US" dirty="0">
              <a:solidFill>
                <a:schemeClr val="bg1"/>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20" y="1482915"/>
            <a:ext cx="11386913" cy="1512947"/>
          </a:xfrm>
          <a:prstGeom prst="rect">
            <a:avLst/>
          </a:prstGeom>
        </p:spPr>
      </p:pic>
    </p:spTree>
    <p:extLst>
      <p:ext uri="{BB962C8B-B14F-4D97-AF65-F5344CB8AC3E}">
        <p14:creationId xmlns:p14="http://schemas.microsoft.com/office/powerpoint/2010/main" val="27117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  </a:t>
            </a:r>
            <a:br>
              <a:rPr lang="en-US" dirty="0"/>
            </a:br>
            <a:r>
              <a:rPr lang="en-US" b="0" dirty="0"/>
              <a:t>Section 2 – Method for Purchasing Gift Cards - </a:t>
            </a:r>
            <a:r>
              <a:rPr lang="en-US" b="0" i="1" dirty="0"/>
              <a:t>select one</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8</a:t>
            </a:fld>
            <a:endParaRPr lang="en-US"/>
          </a:p>
        </p:txBody>
      </p:sp>
      <p:sp>
        <p:nvSpPr>
          <p:cNvPr id="5" name="TextBox 4"/>
          <p:cNvSpPr txBox="1"/>
          <p:nvPr/>
        </p:nvSpPr>
        <p:spPr>
          <a:xfrm>
            <a:off x="680320" y="2656285"/>
            <a:ext cx="10941409" cy="2385268"/>
          </a:xfrm>
          <a:prstGeom prst="rect">
            <a:avLst/>
          </a:prstGeom>
          <a:noFill/>
        </p:spPr>
        <p:txBody>
          <a:bodyPr wrap="square" rtlCol="0">
            <a:spAutoFit/>
          </a:bodyPr>
          <a:lstStyle/>
          <a:p>
            <a:r>
              <a:rPr lang="en-US" b="1" dirty="0">
                <a:solidFill>
                  <a:schemeClr val="bg1"/>
                </a:solidFill>
                <a:latin typeface="Source Sans Pro" panose="020B0503030403020204" pitchFamily="34" charset="0"/>
                <a:ea typeface="Source Sans Pro" panose="020B0503030403020204" pitchFamily="34" charset="0"/>
              </a:rPr>
              <a:t>Which type of gift cards will you be requesting? </a:t>
            </a:r>
          </a:p>
          <a:p>
            <a:r>
              <a:rPr lang="en-US" dirty="0">
                <a:solidFill>
                  <a:schemeClr val="bg1"/>
                </a:solidFill>
                <a:latin typeface="Source Sans Pro" panose="020B0503030403020204" pitchFamily="34" charset="0"/>
                <a:ea typeface="Source Sans Pro" panose="020B0503030403020204" pitchFamily="34" charset="0"/>
              </a:rPr>
              <a:t>Choose between </a:t>
            </a:r>
            <a:r>
              <a:rPr lang="en-US" dirty="0" err="1">
                <a:solidFill>
                  <a:schemeClr val="bg1"/>
                </a:solidFill>
                <a:latin typeface="Source Sans Pro" panose="020B0503030403020204" pitchFamily="34" charset="0"/>
                <a:ea typeface="Source Sans Pro" panose="020B0503030403020204" pitchFamily="34" charset="0"/>
              </a:rPr>
              <a:t>ClinCard</a:t>
            </a:r>
            <a:r>
              <a:rPr lang="en-US" dirty="0">
                <a:solidFill>
                  <a:schemeClr val="bg1"/>
                </a:solidFill>
                <a:latin typeface="Source Sans Pro" panose="020B0503030403020204" pitchFamily="34" charset="0"/>
                <a:ea typeface="Source Sans Pro" panose="020B0503030403020204" pitchFamily="34" charset="0"/>
              </a:rPr>
              <a:t> or one of the approved contracted vendors.</a:t>
            </a:r>
          </a:p>
          <a:p>
            <a:endParaRPr lang="en-US" dirty="0">
              <a:solidFill>
                <a:schemeClr val="bg1"/>
              </a:solidFill>
              <a:latin typeface="Source Sans Pro" panose="020B0503030403020204" pitchFamily="34" charset="0"/>
              <a:ea typeface="Source Sans Pro" panose="020B0503030403020204" pitchFamily="34" charset="0"/>
            </a:endParaRPr>
          </a:p>
          <a:p>
            <a:pPr lvl="1"/>
            <a:r>
              <a:rPr lang="en-US" dirty="0">
                <a:solidFill>
                  <a:schemeClr val="bg1"/>
                </a:solidFill>
                <a:latin typeface="Source Sans Pro" panose="020B0503030403020204" pitchFamily="34" charset="0"/>
                <a:ea typeface="Source Sans Pro" panose="020B0503030403020204" pitchFamily="34" charset="0"/>
              </a:rPr>
              <a:t>ClinCard (Re-loadable Visa Card)</a:t>
            </a:r>
          </a:p>
          <a:p>
            <a:pPr marL="1257300" lvl="2" indent="-34290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Physical Card</a:t>
            </a:r>
          </a:p>
          <a:p>
            <a:pPr marL="1257300" lvl="2" indent="-34290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Virtual Card</a:t>
            </a:r>
          </a:p>
          <a:p>
            <a:pPr marL="1257300" lvl="2" indent="-342900">
              <a:spcAft>
                <a:spcPts val="600"/>
              </a:spcAft>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Both</a:t>
            </a:r>
          </a:p>
          <a:p>
            <a:pPr marL="800100" lvl="1" indent="-342900">
              <a:buAutoNum type="alphaUcPeriod"/>
            </a:pPr>
            <a:endParaRPr lang="en-US" dirty="0">
              <a:solidFill>
                <a:schemeClr val="bg1"/>
              </a:solidFill>
            </a:endParaRPr>
          </a:p>
        </p:txBody>
      </p:sp>
      <p:pic>
        <p:nvPicPr>
          <p:cNvPr id="4" name="Picture 3" descr="ملف:Circle-icons-creditcard.svg - ويكيبيديا"/>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636" y="3285379"/>
            <a:ext cx="3387213" cy="3387213"/>
          </a:xfrm>
          <a:prstGeom prst="rect">
            <a:avLst/>
          </a:prstGeom>
        </p:spPr>
      </p:pic>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l="-1" r="207"/>
          <a:stretch/>
        </p:blipFill>
        <p:spPr>
          <a:xfrm>
            <a:off x="680319" y="1477043"/>
            <a:ext cx="11394081" cy="852663"/>
          </a:xfrm>
          <a:prstGeom prst="rect">
            <a:avLst/>
          </a:prstGeom>
        </p:spPr>
      </p:pic>
    </p:spTree>
    <p:extLst>
      <p:ext uri="{BB962C8B-B14F-4D97-AF65-F5344CB8AC3E}">
        <p14:creationId xmlns:p14="http://schemas.microsoft.com/office/powerpoint/2010/main" val="368429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normAutofit fontScale="90000"/>
          </a:bodyPr>
          <a:lstStyle/>
          <a:p>
            <a:pPr>
              <a:lnSpc>
                <a:spcPct val="150000"/>
              </a:lnSpc>
            </a:pPr>
            <a:r>
              <a:rPr lang="en-US" dirty="0"/>
              <a:t>Gift Card Request Form</a:t>
            </a:r>
            <a:br>
              <a:rPr lang="en-US" dirty="0"/>
            </a:br>
            <a:r>
              <a:rPr lang="en-US" b="0" dirty="0"/>
              <a:t>Section 3 – Study/Event Information</a:t>
            </a:r>
            <a:endParaRPr lang="en-US" dirty="0"/>
          </a:p>
        </p:txBody>
      </p:sp>
      <p:sp>
        <p:nvSpPr>
          <p:cNvPr id="3" name="Slide Number Placeholder 2"/>
          <p:cNvSpPr>
            <a:spLocks noGrp="1"/>
          </p:cNvSpPr>
          <p:nvPr>
            <p:ph type="sldNum" sz="quarter" idx="12"/>
          </p:nvPr>
        </p:nvSpPr>
        <p:spPr/>
        <p:txBody>
          <a:bodyPr/>
          <a:lstStyle/>
          <a:p>
            <a:fld id="{F39C91D9-AB68-DF4C-9289-EB6BE1EC3D4E}" type="slidenum">
              <a:rPr lang="en-US" smtClean="0"/>
              <a:t>9</a:t>
            </a:fld>
            <a:endParaRPr lang="en-US"/>
          </a:p>
        </p:txBody>
      </p:sp>
      <p:sp>
        <p:nvSpPr>
          <p:cNvPr id="5" name="TextBox 4"/>
          <p:cNvSpPr txBox="1"/>
          <p:nvPr/>
        </p:nvSpPr>
        <p:spPr>
          <a:xfrm>
            <a:off x="750013" y="3539613"/>
            <a:ext cx="10979871" cy="3231654"/>
          </a:xfrm>
          <a:prstGeom prst="rect">
            <a:avLst/>
          </a:prstGeom>
          <a:noFill/>
        </p:spPr>
        <p:txBody>
          <a:bodyPr wrap="square" rtlCol="0">
            <a:spAutoFit/>
          </a:bodyPr>
          <a:lstStyle/>
          <a:p>
            <a:r>
              <a:rPr lang="en-US" b="1" dirty="0">
                <a:solidFill>
                  <a:schemeClr val="bg1"/>
                </a:solidFill>
                <a:latin typeface="Source Sans Pro" panose="020B0503030403020204" pitchFamily="34" charset="0"/>
                <a:ea typeface="Source Sans Pro" panose="020B0503030403020204" pitchFamily="34" charset="0"/>
              </a:rPr>
              <a:t>Why are gift cards needed? </a:t>
            </a:r>
          </a:p>
          <a:p>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Fill out one of the following fields:</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Event Name</a:t>
            </a:r>
          </a:p>
          <a:p>
            <a:pPr marL="742950" lvl="1"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Grant Name</a:t>
            </a:r>
          </a:p>
          <a:p>
            <a:pPr marL="742950" lvl="1" indent="-285750">
              <a:buFont typeface="Arial" panose="020B0604020202020204" pitchFamily="34" charset="0"/>
              <a:buChar char="•"/>
            </a:pPr>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Were gift cards previously issued for this study? Select </a:t>
            </a:r>
            <a:r>
              <a:rPr lang="en-US" b="1" dirty="0">
                <a:solidFill>
                  <a:schemeClr val="bg1"/>
                </a:solidFill>
                <a:latin typeface="Source Sans Pro" panose="020B0503030403020204" pitchFamily="34" charset="0"/>
                <a:ea typeface="Source Sans Pro" panose="020B0503030403020204" pitchFamily="34" charset="0"/>
              </a:rPr>
              <a:t>Yes</a:t>
            </a:r>
            <a:r>
              <a:rPr lang="en-US" dirty="0">
                <a:solidFill>
                  <a:schemeClr val="bg1"/>
                </a:solidFill>
                <a:latin typeface="Source Sans Pro" panose="020B0503030403020204" pitchFamily="34" charset="0"/>
                <a:ea typeface="Source Sans Pro" panose="020B0503030403020204" pitchFamily="34" charset="0"/>
              </a:rPr>
              <a:t> or </a:t>
            </a:r>
            <a:r>
              <a:rPr lang="en-US" b="1" dirty="0">
                <a:solidFill>
                  <a:schemeClr val="bg1"/>
                </a:solidFill>
                <a:latin typeface="Source Sans Pro" panose="020B0503030403020204" pitchFamily="34" charset="0"/>
                <a:ea typeface="Source Sans Pro" panose="020B0503030403020204" pitchFamily="34" charset="0"/>
              </a:rPr>
              <a:t>No</a:t>
            </a:r>
            <a:endParaRPr lang="en-US" dirty="0">
              <a:solidFill>
                <a:schemeClr val="bg1"/>
              </a:solidFill>
            </a:endParaRPr>
          </a:p>
          <a:p>
            <a:pPr lvl="1"/>
            <a:endParaRPr lang="en-US" dirty="0">
              <a:solidFill>
                <a:schemeClr val="bg1"/>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en-US" dirty="0">
                <a:solidFill>
                  <a:schemeClr val="bg1"/>
                </a:solidFill>
                <a:latin typeface="Source Sans Pro" panose="020B0503030403020204" pitchFamily="34" charset="0"/>
                <a:ea typeface="Source Sans Pro" panose="020B0503030403020204" pitchFamily="34" charset="0"/>
              </a:rPr>
              <a:t>Estimated budget:  Enter the amount for the entire event/study/program, including all fees.</a:t>
            </a:r>
            <a:endParaRPr lang="en-US" dirty="0">
              <a:solidFill>
                <a:schemeClr val="bg1"/>
              </a:solidFill>
            </a:endParaRPr>
          </a:p>
          <a:p>
            <a:pPr algn="r"/>
            <a:endParaRPr lang="en-US" sz="1400" dirty="0">
              <a:solidFill>
                <a:schemeClr val="bg1"/>
              </a:solidFill>
            </a:endParaRPr>
          </a:p>
          <a:p>
            <a:pPr algn="r"/>
            <a:endParaRPr lang="en-US" sz="1400" dirty="0">
              <a:solidFill>
                <a:schemeClr val="bg1"/>
              </a:solidFill>
            </a:endParaRPr>
          </a:p>
          <a:p>
            <a:pPr algn="r"/>
            <a:r>
              <a:rPr lang="en-US" sz="1400" dirty="0">
                <a:solidFill>
                  <a:schemeClr val="bg1"/>
                </a:solidFill>
              </a:rPr>
              <a:t>Section 3 continued on next page		</a:t>
            </a:r>
            <a:endParaRPr lang="en-US" dirty="0">
              <a:solidFill>
                <a:schemeClr val="bg1"/>
              </a:solidFill>
            </a:endParaRPr>
          </a:p>
        </p:txBody>
      </p:sp>
      <p:cxnSp>
        <p:nvCxnSpPr>
          <p:cNvPr id="7" name="Straight Arrow Connector 6"/>
          <p:cNvCxnSpPr/>
          <p:nvPr/>
        </p:nvCxnSpPr>
        <p:spPr>
          <a:xfrm>
            <a:off x="10768101" y="6616377"/>
            <a:ext cx="6161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8" name="Content Placeholder 7"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r="164"/>
          <a:stretch/>
        </p:blipFill>
        <p:spPr>
          <a:xfrm>
            <a:off x="680320" y="1463133"/>
            <a:ext cx="11375322" cy="2020887"/>
          </a:xfrm>
        </p:spPr>
      </p:pic>
      <p:pic>
        <p:nvPicPr>
          <p:cNvPr id="6" name="Picture 5">
            <a:extLst>
              <a:ext uri="{FF2B5EF4-FFF2-40B4-BE49-F238E27FC236}">
                <a16:creationId xmlns:a16="http://schemas.microsoft.com/office/drawing/2014/main" id="{53D3F5E5-73D1-CBDD-2B9C-4C2F48C8BD0A}"/>
              </a:ext>
            </a:extLst>
          </p:cNvPr>
          <p:cNvPicPr>
            <a:picLocks noChangeAspect="1"/>
          </p:cNvPicPr>
          <p:nvPr/>
        </p:nvPicPr>
        <p:blipFill>
          <a:blip r:embed="rId3"/>
          <a:stretch>
            <a:fillRect/>
          </a:stretch>
        </p:blipFill>
        <p:spPr>
          <a:xfrm>
            <a:off x="690952" y="1484399"/>
            <a:ext cx="5965030" cy="290604"/>
          </a:xfrm>
          <a:prstGeom prst="rect">
            <a:avLst/>
          </a:prstGeom>
        </p:spPr>
      </p:pic>
    </p:spTree>
    <p:extLst>
      <p:ext uri="{BB962C8B-B14F-4D97-AF65-F5344CB8AC3E}">
        <p14:creationId xmlns:p14="http://schemas.microsoft.com/office/powerpoint/2010/main" val="1409594967"/>
      </p:ext>
    </p:extLst>
  </p:cSld>
  <p:clrMapOvr>
    <a:masterClrMapping/>
  </p:clrMapOvr>
</p:sld>
</file>

<file path=ppt/theme/theme1.xml><?xml version="1.0" encoding="utf-8"?>
<a:theme xmlns:a="http://schemas.openxmlformats.org/drawingml/2006/main" name="Rowan Theme">
  <a:themeElements>
    <a:clrScheme name="Rowan Color Theme 3">
      <a:dk1>
        <a:srgbClr val="59280F"/>
      </a:dk1>
      <a:lt1>
        <a:srgbClr val="F1F2E3"/>
      </a:lt1>
      <a:dk2>
        <a:srgbClr val="59280F"/>
      </a:dk2>
      <a:lt2>
        <a:srgbClr val="F2E6C4"/>
      </a:lt2>
      <a:accent1>
        <a:srgbClr val="FFBF21"/>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Rowan Theme" id="{919F1DFC-F4F6-4A41-A924-449B9F6BA4A5}" vid="{539CFBDE-4FAA-244A-831F-1121501E68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Rowan Theme</Template>
  <TotalTime>5915</TotalTime>
  <Words>2689</Words>
  <Application>Microsoft Office PowerPoint</Application>
  <PresentationFormat>Widescreen</PresentationFormat>
  <Paragraphs>341</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Source Sans Pro</vt:lpstr>
      <vt:lpstr>Source Sans Pro Semibold</vt:lpstr>
      <vt:lpstr>Trebuchet MS</vt:lpstr>
      <vt:lpstr>Wingdings</vt:lpstr>
      <vt:lpstr>Rowan Theme</vt:lpstr>
      <vt:lpstr>Gift Card Form</vt:lpstr>
      <vt:lpstr>Table of Contents</vt:lpstr>
      <vt:lpstr>Gift Card Request Form Introduction</vt:lpstr>
      <vt:lpstr>Gift Card Request Form Definition</vt:lpstr>
      <vt:lpstr>Gift Card Request Form Fillable PDF Form</vt:lpstr>
      <vt:lpstr>Gift Card Request Form Fillable PDF Form</vt:lpstr>
      <vt:lpstr>Gift Card Request Form Section 1 – Custodian/Study Coordinator Information - individual requesting gift cards</vt:lpstr>
      <vt:lpstr>Gift Card Request Form   Section 2 – Method for Purchasing Gift Cards - select one</vt:lpstr>
      <vt:lpstr>Gift Card Request Form Section 3 – Study/Event Information</vt:lpstr>
      <vt:lpstr>Gift Card Request Form Section 3 – Study/Event Information </vt:lpstr>
      <vt:lpstr>Gift Card Request Form Section 4 – Institutional Review Board (IRB) Study Information - Research Only</vt:lpstr>
      <vt:lpstr>Gift Card Request Form Section 4 – Institutional Review Board (IRB) Study Information - Research Only</vt:lpstr>
      <vt:lpstr>Gift Card Request Form Section 5 – Fund &amp; Account Information</vt:lpstr>
      <vt:lpstr>Gift Card Request Form Section 6 – Number of Gift Cards and Loads</vt:lpstr>
      <vt:lpstr>Gift Card Request Form Section 6 – Number of Gift Cards and Loads</vt:lpstr>
      <vt:lpstr>Gift Card Request Form Section 6 – Number of Gift Cards and Loads</vt:lpstr>
      <vt:lpstr>Gift Card Request Form Section 6 – Number of Gift Cards and Loads</vt:lpstr>
      <vt:lpstr>Gift Card Request Form Section 6 – Number of Gift Cards and Loads</vt:lpstr>
      <vt:lpstr>Gift Card Request Form Section 7 – Gift Card Amount(s) &amp; Payment Schedule/Milestones</vt:lpstr>
      <vt:lpstr>Gift Card Request Form Section 7 – Gift Card Amount(s) &amp; Payment Schedule/Milestones</vt:lpstr>
      <vt:lpstr>Gift Card Request Form Section 7 – Gift Card Amount(s) &amp; Payment Schedule/Milestones</vt:lpstr>
      <vt:lpstr>Gift Card Request Form Section 7 – Gift Card Amount(s) &amp; Payment Schedule/Milestones</vt:lpstr>
      <vt:lpstr>Gift Card Request Form Section 8 – Signature and Consent</vt:lpstr>
      <vt:lpstr>Gift Card Request Form Section 9 – Gift Card Approval</vt:lpstr>
      <vt:lpstr>Gift Card Request Form Finance Distribution &amp; Tracking</vt:lpstr>
      <vt:lpstr>Gift Card Request Form Gift Card Procedures</vt:lpstr>
      <vt:lpstr>Gift Card Request Form Gift Card Calculation Form</vt:lpstr>
      <vt:lpstr>Gift Card Request Form Gift Card Calculation Form</vt:lpstr>
      <vt:lpstr>Gift Card Request Form Gift Card Calculation Form</vt:lpstr>
      <vt:lpstr>Gift Card Request Form Gift Card Calculation Form</vt:lpstr>
      <vt:lpstr>Gift Card Payment Acknowledgment Custodian responsibilities</vt:lpstr>
      <vt:lpstr>Gift Card  Do’s and Don’ts  </vt:lpstr>
      <vt:lpstr>Gift Card Request Resources</vt:lpstr>
      <vt:lpstr>Gift Card Request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Murphy</dc:creator>
  <cp:lastModifiedBy>Fearon, Keri N</cp:lastModifiedBy>
  <cp:revision>379</cp:revision>
  <cp:lastPrinted>2017-12-08T18:01:36Z</cp:lastPrinted>
  <dcterms:created xsi:type="dcterms:W3CDTF">2017-12-08T17:48:47Z</dcterms:created>
  <dcterms:modified xsi:type="dcterms:W3CDTF">2023-06-05T13:33:01Z</dcterms:modified>
</cp:coreProperties>
</file>