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1"/>
  </p:notesMasterIdLst>
  <p:sldIdLst>
    <p:sldId id="256" r:id="rId2"/>
    <p:sldId id="283" r:id="rId3"/>
    <p:sldId id="282" r:id="rId4"/>
    <p:sldId id="285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6" r:id="rId15"/>
    <p:sldId id="270" r:id="rId16"/>
    <p:sldId id="294" r:id="rId17"/>
    <p:sldId id="257" r:id="rId18"/>
    <p:sldId id="297" r:id="rId19"/>
    <p:sldId id="303" r:id="rId20"/>
    <p:sldId id="261" r:id="rId21"/>
    <p:sldId id="262" r:id="rId22"/>
    <p:sldId id="264" r:id="rId23"/>
    <p:sldId id="298" r:id="rId24"/>
    <p:sldId id="299" r:id="rId25"/>
    <p:sldId id="300" r:id="rId26"/>
    <p:sldId id="301" r:id="rId27"/>
    <p:sldId id="302" r:id="rId28"/>
    <p:sldId id="304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4B71-A1EA-4CA8-BD69-009D33CCC3C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E4479-91A9-48E2-8743-5BB00AC3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4479-91A9-48E2-8743-5BB00AC3BF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6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6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9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DD2692EE-A6C0-4AD1-BD96-B83B9EBEA62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3BBB2F4-E65D-4524-B02F-851561EC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rowan.edu/academic-affairs/aftlocalagreement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685800"/>
            <a:ext cx="7210759" cy="2554983"/>
          </a:xfrm>
        </p:spPr>
        <p:txBody>
          <a:bodyPr/>
          <a:lstStyle/>
          <a:p>
            <a:pPr algn="ctr"/>
            <a:r>
              <a:rPr lang="en-US" sz="4000" dirty="0" smtClean="0"/>
              <a:t>Tenure and Recontracting</a:t>
            </a:r>
            <a:br>
              <a:rPr lang="en-US" sz="4000" dirty="0" smtClean="0"/>
            </a:br>
            <a:r>
              <a:rPr lang="en-US" sz="3200" dirty="0" smtClean="0"/>
              <a:t>August 27, 2018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gray">
          <a:xfrm>
            <a:off x="990600" y="3845613"/>
            <a:ext cx="563880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Senate T&amp;R chairperson</a:t>
            </a:r>
          </a:p>
          <a:p>
            <a:r>
              <a:rPr lang="en-US" sz="2800" dirty="0" smtClean="0"/>
              <a:t>	Kevin </a:t>
            </a:r>
            <a:r>
              <a:rPr lang="en-US" sz="2800" dirty="0" err="1" smtClean="0"/>
              <a:t>dahm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4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Teaching</a:t>
            </a:r>
          </a:p>
          <a:p>
            <a:r>
              <a:rPr lang="en-US" sz="2800" dirty="0" smtClean="0"/>
              <a:t>Scholarly </a:t>
            </a:r>
            <a:r>
              <a:rPr lang="en-US" sz="2800" dirty="0"/>
              <a:t>and Creative </a:t>
            </a:r>
            <a:r>
              <a:rPr lang="en-US" sz="2800" dirty="0" smtClean="0"/>
              <a:t>Activity Professional Development</a:t>
            </a:r>
          </a:p>
          <a:p>
            <a:r>
              <a:rPr lang="en-US" sz="2800" dirty="0" smtClean="0"/>
              <a:t>Service </a:t>
            </a:r>
            <a:r>
              <a:rPr lang="en-US" sz="2800" dirty="0"/>
              <a:t>to University </a:t>
            </a:r>
            <a:r>
              <a:rPr lang="en-US" sz="2800" dirty="0" smtClean="0"/>
              <a:t>Community</a:t>
            </a:r>
          </a:p>
          <a:p>
            <a:r>
              <a:rPr lang="en-US" sz="2800" dirty="0" smtClean="0"/>
              <a:t>Service </a:t>
            </a:r>
            <a:r>
              <a:rPr lang="en-US" sz="2800" dirty="0"/>
              <a:t>to Wider and Professional Community</a:t>
            </a:r>
          </a:p>
        </p:txBody>
      </p:sp>
    </p:spTree>
    <p:extLst>
      <p:ext uri="{BB962C8B-B14F-4D97-AF65-F5344CB8AC3E}">
        <p14:creationId xmlns:p14="http://schemas.microsoft.com/office/powerpoint/2010/main" val="117153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286959" cy="3530600"/>
          </a:xfrm>
        </p:spPr>
        <p:txBody>
          <a:bodyPr>
            <a:normAutofit/>
          </a:bodyPr>
          <a:lstStyle/>
          <a:p>
            <a:r>
              <a:rPr lang="en-US" sz="2800" dirty="0"/>
              <a:t>Criteria are defined university-wide by the collective bargaining </a:t>
            </a:r>
            <a:r>
              <a:rPr lang="en-US" sz="2800" dirty="0" smtClean="0"/>
              <a:t>agreement</a:t>
            </a:r>
          </a:p>
          <a:p>
            <a:endParaRPr lang="en-US" sz="2800" dirty="0"/>
          </a:p>
          <a:p>
            <a:r>
              <a:rPr lang="en-US" sz="2800" dirty="0"/>
              <a:t>Department documents provide specific interpretation of university criteria</a:t>
            </a:r>
          </a:p>
        </p:txBody>
      </p:sp>
    </p:spTree>
    <p:extLst>
      <p:ext uri="{BB962C8B-B14F-4D97-AF65-F5344CB8AC3E}">
        <p14:creationId xmlns:p14="http://schemas.microsoft.com/office/powerpoint/2010/main" val="199804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363159" cy="353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Teaching effectiveness  is an important feature of all reviews</a:t>
            </a:r>
          </a:p>
          <a:p>
            <a:r>
              <a:rPr lang="en-US" sz="2800" dirty="0" smtClean="0"/>
              <a:t>Scholarship- </a:t>
            </a:r>
            <a:r>
              <a:rPr lang="en-US" sz="2800" dirty="0"/>
              <a:t>focus on plan early, achievement in later </a:t>
            </a:r>
            <a:r>
              <a:rPr lang="en-US" sz="2800" dirty="0" smtClean="0"/>
              <a:t>reviews</a:t>
            </a:r>
          </a:p>
          <a:p>
            <a:r>
              <a:rPr lang="en-US" sz="2800" dirty="0" smtClean="0"/>
              <a:t>Expectations </a:t>
            </a:r>
            <a:r>
              <a:rPr lang="en-US" sz="2800" dirty="0"/>
              <a:t>for service increase through the process </a:t>
            </a:r>
            <a:endParaRPr lang="en-US" sz="2800" dirty="0" smtClean="0"/>
          </a:p>
          <a:p>
            <a:r>
              <a:rPr lang="en-US" sz="2800" dirty="0" smtClean="0"/>
              <a:t>Committee </a:t>
            </a:r>
            <a:r>
              <a:rPr lang="en-US" sz="2800" dirty="0"/>
              <a:t>is examining the trajectory for each area</a:t>
            </a:r>
          </a:p>
        </p:txBody>
      </p:sp>
    </p:spTree>
    <p:extLst>
      <p:ext uri="{BB962C8B-B14F-4D97-AF65-F5344CB8AC3E}">
        <p14:creationId xmlns:p14="http://schemas.microsoft.com/office/powerpoint/2010/main" val="404258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Packet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Application Form</a:t>
            </a:r>
          </a:p>
          <a:p>
            <a:r>
              <a:rPr lang="en-US" sz="2400" dirty="0" smtClean="0"/>
              <a:t>Curriculum Vita</a:t>
            </a:r>
          </a:p>
          <a:p>
            <a:r>
              <a:rPr lang="en-US" sz="2400" dirty="0" smtClean="0"/>
              <a:t>Executive Summary</a:t>
            </a:r>
          </a:p>
          <a:p>
            <a:r>
              <a:rPr lang="en-US" sz="2400" dirty="0" smtClean="0"/>
              <a:t>Job Description</a:t>
            </a:r>
          </a:p>
          <a:p>
            <a:r>
              <a:rPr lang="en-US" sz="2400" dirty="0" smtClean="0"/>
              <a:t>Courses Taught and Adjusted Load</a:t>
            </a:r>
          </a:p>
          <a:p>
            <a:r>
              <a:rPr lang="en-US" sz="2400" dirty="0" smtClean="0"/>
              <a:t>Approved Department T&amp;R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Packet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Candidate Self Assessment</a:t>
            </a:r>
          </a:p>
          <a:p>
            <a:pPr lvl="1"/>
            <a:r>
              <a:rPr lang="en-US" sz="2200" dirty="0"/>
              <a:t>Teaching</a:t>
            </a:r>
          </a:p>
          <a:p>
            <a:pPr lvl="1"/>
            <a:r>
              <a:rPr lang="en-US" sz="2200" dirty="0"/>
              <a:t>Scholarly and Creative Activity Professional Development</a:t>
            </a:r>
          </a:p>
          <a:p>
            <a:pPr lvl="1"/>
            <a:r>
              <a:rPr lang="en-US" sz="2200" dirty="0"/>
              <a:t>Service to University Community</a:t>
            </a:r>
          </a:p>
          <a:p>
            <a:pPr lvl="1"/>
            <a:r>
              <a:rPr lang="en-US" sz="2200" dirty="0"/>
              <a:t>Service to Wider and Professional </a:t>
            </a:r>
            <a:r>
              <a:rPr lang="en-US" sz="2200" dirty="0" smtClean="0"/>
              <a:t>Community</a:t>
            </a:r>
          </a:p>
          <a:p>
            <a:r>
              <a:rPr lang="en-US" sz="2200" dirty="0" smtClean="0"/>
              <a:t>Department Evaluation</a:t>
            </a:r>
          </a:p>
          <a:p>
            <a:r>
              <a:rPr lang="en-US" sz="2200" dirty="0" smtClean="0"/>
              <a:t>Previous Evaluations</a:t>
            </a:r>
          </a:p>
          <a:p>
            <a:r>
              <a:rPr lang="en-US" sz="2200" dirty="0" smtClean="0"/>
              <a:t>Supplemental Folder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64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3" y="685800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4384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Self-assessment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evaluations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(current cycle)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candidate’s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Peer evaluations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(current cycle)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(all prior cycles)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Peer evaluations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(all prior cycles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 for future growth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</a:t>
            </a:r>
            <a:r>
              <a:rPr lang="en-US" dirty="0" err="1" smtClean="0"/>
              <a:t>Evals</a:t>
            </a:r>
            <a:r>
              <a:rPr lang="en-US" dirty="0" smtClean="0"/>
              <a:t> and Student </a:t>
            </a:r>
            <a:r>
              <a:rPr lang="en-US" dirty="0" err="1" smtClean="0"/>
              <a:t>Evals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One peer </a:t>
            </a:r>
            <a:r>
              <a:rPr lang="en-US" sz="2400" dirty="0" err="1" smtClean="0"/>
              <a:t>eval</a:t>
            </a:r>
            <a:r>
              <a:rPr lang="en-US" sz="2400" dirty="0" smtClean="0"/>
              <a:t> per semester</a:t>
            </a:r>
          </a:p>
          <a:p>
            <a:r>
              <a:rPr lang="en-US" sz="2400" dirty="0" smtClean="0"/>
              <a:t>Student </a:t>
            </a:r>
            <a:r>
              <a:rPr lang="en-US" sz="2400" dirty="0" err="1" smtClean="0"/>
              <a:t>evals</a:t>
            </a:r>
            <a:r>
              <a:rPr lang="en-US" sz="2400" dirty="0" smtClean="0"/>
              <a:t> from at least half of courses taught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44547" r="20228" b="31567"/>
          <a:stretch/>
        </p:blipFill>
        <p:spPr bwMode="auto">
          <a:xfrm>
            <a:off x="838199" y="2438400"/>
            <a:ext cx="7616967" cy="20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93" y="7389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Scholarly/Creative Activity or Professional Development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0493" y="27432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Self-assessment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review (fourth cycle, Scholarly/Creative Activity only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Plans for future growth</a:t>
            </a:r>
          </a:p>
        </p:txBody>
      </p:sp>
    </p:spTree>
    <p:extLst>
      <p:ext uri="{BB962C8B-B14F-4D97-AF65-F5344CB8AC3E}">
        <p14:creationId xmlns:p14="http://schemas.microsoft.com/office/powerpoint/2010/main" val="16755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029001" cy="3530600"/>
          </a:xfrm>
        </p:spPr>
        <p:txBody>
          <a:bodyPr/>
          <a:lstStyle/>
          <a:p>
            <a:r>
              <a:rPr lang="en-US" sz="2800" dirty="0" smtClean="0"/>
              <a:t>Accessible to people who are not subject matter experts</a:t>
            </a:r>
          </a:p>
          <a:p>
            <a:r>
              <a:rPr lang="en-US" sz="2800" dirty="0" smtClean="0"/>
              <a:t>CITE EVIDENCE</a:t>
            </a:r>
          </a:p>
          <a:p>
            <a:r>
              <a:rPr lang="en-US" sz="2800" dirty="0" smtClean="0"/>
              <a:t>Relate explicitly to T&amp;R criteria</a:t>
            </a:r>
          </a:p>
          <a:p>
            <a:r>
              <a:rPr lang="en-US" sz="2800" dirty="0" smtClean="0"/>
              <a:t>Make the case that activity is sustainable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0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Anticipate external reviewer </a:t>
            </a:r>
            <a:r>
              <a:rPr lang="en-US" sz="2000" dirty="0" smtClean="0"/>
              <a:t>feedback</a:t>
            </a:r>
          </a:p>
          <a:p>
            <a:r>
              <a:rPr lang="en-US" sz="2000" dirty="0" smtClean="0"/>
              <a:t>Establish </a:t>
            </a:r>
            <a:r>
              <a:rPr lang="en-US" sz="2000" dirty="0"/>
              <a:t>a scholarly </a:t>
            </a:r>
            <a:r>
              <a:rPr lang="en-US" sz="2000" dirty="0" smtClean="0"/>
              <a:t>plan</a:t>
            </a:r>
          </a:p>
          <a:p>
            <a:r>
              <a:rPr lang="en-US" sz="2000" dirty="0" smtClean="0"/>
              <a:t>Check </a:t>
            </a:r>
            <a:r>
              <a:rPr lang="en-US" sz="2000" dirty="0"/>
              <a:t>alignment of work with departmental document </a:t>
            </a:r>
            <a:endParaRPr lang="en-US" sz="2000" dirty="0" smtClean="0"/>
          </a:p>
          <a:p>
            <a:r>
              <a:rPr lang="en-US" sz="2000" dirty="0" smtClean="0"/>
              <a:t>Consider </a:t>
            </a:r>
            <a:r>
              <a:rPr lang="en-US" sz="2000" dirty="0"/>
              <a:t>what venues are valid, and how are they </a:t>
            </a:r>
            <a:r>
              <a:rPr lang="en-US" sz="2000" dirty="0" smtClean="0"/>
              <a:t>valued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context for scholarly work (i.e. multiple authorship and journal standing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Grant </a:t>
            </a:r>
            <a:r>
              <a:rPr lang="en-US" sz="2000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62484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762000"/>
            <a:ext cx="6343202" cy="709865"/>
          </a:xfrm>
        </p:spPr>
        <p:txBody>
          <a:bodyPr/>
          <a:lstStyle/>
          <a:p>
            <a:r>
              <a:rPr lang="en-US" dirty="0" smtClean="0"/>
              <a:t>Four Formal Reviews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30297" r="24297" b="14894"/>
          <a:stretch/>
        </p:blipFill>
        <p:spPr bwMode="auto">
          <a:xfrm>
            <a:off x="928810" y="1600199"/>
            <a:ext cx="6538790" cy="469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to University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67959" cy="35306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Self-assessment</a:t>
            </a:r>
          </a:p>
          <a:p>
            <a:r>
              <a:rPr lang="en-US" sz="2800" dirty="0"/>
              <a:t>Plans for future growth</a:t>
            </a:r>
          </a:p>
        </p:txBody>
      </p:sp>
    </p:spTree>
    <p:extLst>
      <p:ext uri="{BB962C8B-B14F-4D97-AF65-F5344CB8AC3E}">
        <p14:creationId xmlns:p14="http://schemas.microsoft.com/office/powerpoint/2010/main" val="18975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to University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67959" cy="353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Self-assessment</a:t>
            </a:r>
          </a:p>
          <a:p>
            <a:pPr lvl="1"/>
            <a:r>
              <a:rPr lang="en-US" sz="2400" dirty="0" smtClean="0"/>
              <a:t>Why </a:t>
            </a:r>
            <a:r>
              <a:rPr lang="en-US" sz="2400" dirty="0"/>
              <a:t>have your chosen particular areas of service </a:t>
            </a:r>
            <a:endParaRPr lang="en-US" sz="2400" b="0" dirty="0" smtClean="0">
              <a:effectLst/>
            </a:endParaRPr>
          </a:p>
          <a:p>
            <a:pPr lvl="1"/>
            <a:r>
              <a:rPr lang="en-US" sz="2400" dirty="0" smtClean="0"/>
              <a:t>Explain scope </a:t>
            </a:r>
            <a:r>
              <a:rPr lang="en-US" sz="2400" dirty="0"/>
              <a:t>of the contribution </a:t>
            </a:r>
            <a:r>
              <a:rPr lang="en-US" sz="2400" dirty="0" smtClean="0"/>
              <a:t>if </a:t>
            </a:r>
            <a:r>
              <a:rPr lang="en-US" sz="2400" dirty="0"/>
              <a:t>not self </a:t>
            </a:r>
            <a:r>
              <a:rPr lang="en-US" sz="2400" dirty="0" smtClean="0"/>
              <a:t>explanatory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Plans for future </a:t>
            </a:r>
            <a:r>
              <a:rPr lang="en-US" sz="2400" dirty="0" smtClean="0"/>
              <a:t>growth</a:t>
            </a:r>
          </a:p>
          <a:p>
            <a:pPr lvl="1"/>
            <a:r>
              <a:rPr lang="en-US" sz="2400" dirty="0" smtClean="0"/>
              <a:t>Leadership opportunities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3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Service to Wider and Professional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67959" cy="353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Self-assessment</a:t>
            </a:r>
          </a:p>
          <a:p>
            <a:pPr lvl="1"/>
            <a:r>
              <a:rPr lang="en-US" sz="2400" dirty="0" smtClean="0"/>
              <a:t>Why </a:t>
            </a:r>
            <a:r>
              <a:rPr lang="en-US" sz="2400" dirty="0"/>
              <a:t>have your chosen particular areas of service </a:t>
            </a:r>
            <a:endParaRPr lang="en-US" sz="2400" b="0" dirty="0" smtClean="0">
              <a:effectLst/>
            </a:endParaRPr>
          </a:p>
          <a:p>
            <a:pPr lvl="1"/>
            <a:r>
              <a:rPr lang="en-US" sz="2400" dirty="0" smtClean="0"/>
              <a:t>Explain scope </a:t>
            </a:r>
            <a:r>
              <a:rPr lang="en-US" sz="2400" dirty="0"/>
              <a:t>of the contribution </a:t>
            </a:r>
            <a:r>
              <a:rPr lang="en-US" sz="2400" dirty="0" smtClean="0"/>
              <a:t>if </a:t>
            </a:r>
            <a:r>
              <a:rPr lang="en-US" sz="2400" dirty="0"/>
              <a:t>not self </a:t>
            </a:r>
            <a:r>
              <a:rPr lang="en-US" sz="2400" dirty="0" smtClean="0"/>
              <a:t>explanatory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Plans for future </a:t>
            </a:r>
            <a:r>
              <a:rPr lang="en-US" sz="2400" dirty="0" smtClean="0"/>
              <a:t>growth</a:t>
            </a:r>
          </a:p>
          <a:p>
            <a:pPr lvl="1"/>
            <a:r>
              <a:rPr lang="en-US" sz="2400" dirty="0" smtClean="0"/>
              <a:t>Leadership opportunities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0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It’s a living document</a:t>
            </a:r>
          </a:p>
          <a:p>
            <a:pPr lvl="1"/>
            <a:r>
              <a:rPr lang="en-US" sz="2400" dirty="0" smtClean="0"/>
              <a:t>Checklist items</a:t>
            </a:r>
          </a:p>
          <a:p>
            <a:pPr lvl="1"/>
            <a:r>
              <a:rPr lang="en-US" sz="2400" dirty="0" smtClean="0"/>
              <a:t>Student evaluations</a:t>
            </a:r>
          </a:p>
          <a:p>
            <a:pPr lvl="1"/>
            <a:r>
              <a:rPr lang="en-US" sz="2400" dirty="0" smtClean="0"/>
              <a:t>Peer observations</a:t>
            </a:r>
          </a:p>
          <a:p>
            <a:pPr lvl="1"/>
            <a:r>
              <a:rPr lang="en-US" sz="2400" dirty="0" smtClean="0"/>
              <a:t>All prior reviews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91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Make a strong, positive case</a:t>
            </a:r>
          </a:p>
          <a:p>
            <a:r>
              <a:rPr lang="en-US" sz="2400" dirty="0" smtClean="0"/>
              <a:t>Be thoughtful and reflective</a:t>
            </a:r>
          </a:p>
          <a:p>
            <a:r>
              <a:rPr lang="en-US" sz="2400" dirty="0" smtClean="0"/>
              <a:t>Be thorough but emphasize accomplishments since last review</a:t>
            </a:r>
          </a:p>
          <a:p>
            <a:r>
              <a:rPr lang="en-US" sz="2400" dirty="0" smtClean="0"/>
              <a:t>Provide clear dates</a:t>
            </a:r>
          </a:p>
          <a:p>
            <a:r>
              <a:rPr lang="en-US" sz="2400" b="1" dirty="0" smtClean="0"/>
              <a:t>Respond explicitly to feedback from prior reviews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4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Check and double-check file </a:t>
            </a:r>
            <a:r>
              <a:rPr lang="en-US" sz="2000" dirty="0" smtClean="0"/>
              <a:t>organization</a:t>
            </a:r>
          </a:p>
          <a:p>
            <a:r>
              <a:rPr lang="en-US" sz="2000" dirty="0" smtClean="0"/>
              <a:t>Check </a:t>
            </a:r>
            <a:r>
              <a:rPr lang="en-US" sz="2000" dirty="0"/>
              <a:t>spelling and </a:t>
            </a:r>
            <a:r>
              <a:rPr lang="en-US" sz="2000" dirty="0" smtClean="0"/>
              <a:t>grammar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a blank copy of the student evaluation form completed by your </a:t>
            </a:r>
            <a:r>
              <a:rPr lang="en-US" sz="2000" dirty="0" smtClean="0"/>
              <a:t>students</a:t>
            </a:r>
          </a:p>
          <a:p>
            <a:r>
              <a:rPr lang="en-US" sz="2000" dirty="0" smtClean="0"/>
              <a:t>Explain </a:t>
            </a:r>
            <a:r>
              <a:rPr lang="en-US" sz="2000" dirty="0"/>
              <a:t>the scoring of the student evaluations, including the range (0-4? 1-5?) and value (5 = poor? 5 = excellent) of </a:t>
            </a:r>
            <a:r>
              <a:rPr lang="en-US" sz="2000" dirty="0" smtClean="0"/>
              <a:t>points</a:t>
            </a:r>
          </a:p>
          <a:p>
            <a:r>
              <a:rPr lang="en-US" sz="2000" dirty="0" smtClean="0"/>
              <a:t>Create </a:t>
            </a:r>
            <a:r>
              <a:rPr lang="en-US" sz="2000" dirty="0"/>
              <a:t>a table that summarizes student evaluations with dates and classes by semester</a:t>
            </a:r>
          </a:p>
        </p:txBody>
      </p:sp>
    </p:spTree>
    <p:extLst>
      <p:ext uri="{BB962C8B-B14F-4D97-AF65-F5344CB8AC3E}">
        <p14:creationId xmlns:p14="http://schemas.microsoft.com/office/powerpoint/2010/main" val="358644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210759" cy="3530600"/>
          </a:xfrm>
        </p:spPr>
        <p:txBody>
          <a:bodyPr>
            <a:normAutofit/>
          </a:bodyPr>
          <a:lstStyle/>
          <a:p>
            <a:r>
              <a:rPr lang="en-US" sz="2400" dirty="0"/>
              <a:t>Number all pages </a:t>
            </a:r>
            <a:r>
              <a:rPr lang="en-US" sz="2400" dirty="0" smtClean="0"/>
              <a:t>sequentially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inserting pages use letters with numbers (14, 14A, and 15, etc</a:t>
            </a:r>
            <a:r>
              <a:rPr lang="en-US" sz="2400" dirty="0" smtClean="0"/>
              <a:t>.)</a:t>
            </a:r>
          </a:p>
          <a:p>
            <a:r>
              <a:rPr lang="en-US" sz="2400" dirty="0" smtClean="0"/>
              <a:t>Two-sided </a:t>
            </a:r>
            <a:r>
              <a:rPr lang="en-US" sz="2400" dirty="0"/>
              <a:t>copies are </a:t>
            </a:r>
            <a:r>
              <a:rPr lang="en-US" sz="2400" dirty="0" smtClean="0"/>
              <a:t>okay</a:t>
            </a:r>
          </a:p>
          <a:p>
            <a:r>
              <a:rPr lang="en-US" sz="2400" dirty="0" smtClean="0"/>
              <a:t>Put </a:t>
            </a:r>
            <a:r>
              <a:rPr lang="en-US" sz="2400" dirty="0"/>
              <a:t>supporting material in supplemental </a:t>
            </a:r>
            <a:r>
              <a:rPr lang="en-US" sz="2400" dirty="0" smtClean="0"/>
              <a:t>binder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section tabs and a table of contents for the supplemental binder</a:t>
            </a:r>
          </a:p>
        </p:txBody>
      </p:sp>
    </p:spTree>
    <p:extLst>
      <p:ext uri="{BB962C8B-B14F-4D97-AF65-F5344CB8AC3E}">
        <p14:creationId xmlns:p14="http://schemas.microsoft.com/office/powerpoint/2010/main" val="385545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Missing </a:t>
            </a:r>
            <a:r>
              <a:rPr lang="en-US" sz="2000" dirty="0"/>
              <a:t>page </a:t>
            </a:r>
            <a:r>
              <a:rPr lang="en-US" sz="2000" dirty="0" smtClean="0"/>
              <a:t>numbers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of </a:t>
            </a:r>
            <a:r>
              <a:rPr lang="en-US" sz="2000" dirty="0" smtClean="0"/>
              <a:t>reflection</a:t>
            </a:r>
          </a:p>
          <a:p>
            <a:r>
              <a:rPr lang="en-US" sz="2000" dirty="0" smtClean="0"/>
              <a:t>Publications </a:t>
            </a:r>
            <a:r>
              <a:rPr lang="en-US" sz="2000" dirty="0"/>
              <a:t>not clearly </a:t>
            </a:r>
            <a:r>
              <a:rPr lang="en-US" sz="2000" dirty="0" smtClean="0"/>
              <a:t>described</a:t>
            </a:r>
          </a:p>
          <a:p>
            <a:r>
              <a:rPr lang="en-US" sz="2000" dirty="0" smtClean="0"/>
              <a:t>Missing </a:t>
            </a:r>
            <a:r>
              <a:rPr lang="en-US" sz="2000" dirty="0"/>
              <a:t>signatures and </a:t>
            </a:r>
            <a:r>
              <a:rPr lang="en-US" sz="2000" dirty="0" smtClean="0"/>
              <a:t>dates</a:t>
            </a:r>
          </a:p>
          <a:p>
            <a:r>
              <a:rPr lang="en-US" sz="2000" dirty="0" smtClean="0"/>
              <a:t>Missing </a:t>
            </a:r>
            <a:r>
              <a:rPr lang="en-US" sz="2000" dirty="0"/>
              <a:t>student evaluations or peer </a:t>
            </a:r>
            <a:r>
              <a:rPr lang="en-US" sz="2000" dirty="0" smtClean="0"/>
              <a:t>observations</a:t>
            </a:r>
          </a:p>
          <a:p>
            <a:r>
              <a:rPr lang="en-US" sz="2000" dirty="0" smtClean="0"/>
              <a:t>Missing </a:t>
            </a:r>
            <a:r>
              <a:rPr lang="en-US" sz="2000" dirty="0"/>
              <a:t>copies of evaluations from previous review </a:t>
            </a:r>
            <a:r>
              <a:rPr lang="en-US" sz="2000" dirty="0" smtClean="0"/>
              <a:t>cycle</a:t>
            </a:r>
          </a:p>
          <a:p>
            <a:r>
              <a:rPr lang="en-US" sz="2000" dirty="0" smtClean="0"/>
              <a:t>Not </a:t>
            </a:r>
            <a:r>
              <a:rPr lang="en-US" sz="2000" dirty="0"/>
              <a:t>following the Senate review check list</a:t>
            </a:r>
          </a:p>
        </p:txBody>
      </p:sp>
    </p:spTree>
    <p:extLst>
      <p:ext uri="{BB962C8B-B14F-4D97-AF65-F5344CB8AC3E}">
        <p14:creationId xmlns:p14="http://schemas.microsoft.com/office/powerpoint/2010/main" val="100722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19200"/>
            <a:ext cx="5917679" cy="2554983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7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Deadlines: Page 6 of MOA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083" t="9259" r="23750" b="48518"/>
          <a:stretch/>
        </p:blipFill>
        <p:spPr>
          <a:xfrm>
            <a:off x="533400" y="2362200"/>
            <a:ext cx="8002383" cy="35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Make an accurate assessment about candidates' long term value to the university </a:t>
            </a:r>
            <a:r>
              <a:rPr lang="en-US" sz="2800" dirty="0" smtClean="0"/>
              <a:t>community</a:t>
            </a:r>
          </a:p>
          <a:p>
            <a:endParaRPr lang="en-US" sz="2800" dirty="0"/>
          </a:p>
          <a:p>
            <a:r>
              <a:rPr lang="en-US" sz="2800" dirty="0" smtClean="0"/>
              <a:t>Provide </a:t>
            </a:r>
            <a:r>
              <a:rPr lang="en-US" sz="2800" dirty="0"/>
              <a:t>clear and accurate feedback to candidates in each review cycle</a:t>
            </a:r>
          </a:p>
        </p:txBody>
      </p:sp>
    </p:spTree>
    <p:extLst>
      <p:ext uri="{BB962C8B-B14F-4D97-AF65-F5344CB8AC3E}">
        <p14:creationId xmlns:p14="http://schemas.microsoft.com/office/powerpoint/2010/main" val="9159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6441" y="2489200"/>
            <a:ext cx="7363159" cy="353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Tenure and </a:t>
            </a:r>
            <a:r>
              <a:rPr lang="en-US" sz="3200" dirty="0" err="1" smtClean="0"/>
              <a:t>Recontracting</a:t>
            </a:r>
            <a:r>
              <a:rPr lang="en-US" sz="3200" dirty="0" smtClean="0"/>
              <a:t> MOA and forms available at: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sites.rowan.edu/academic-affairs/aftlocalagreements.html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T&amp;R Review: Department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09800"/>
            <a:ext cx="7439359" cy="3530600"/>
          </a:xfrm>
        </p:spPr>
        <p:txBody>
          <a:bodyPr>
            <a:noAutofit/>
          </a:bodyPr>
          <a:lstStyle/>
          <a:p>
            <a:r>
              <a:rPr lang="en-US" sz="2400" dirty="0"/>
              <a:t>Department approves </a:t>
            </a:r>
            <a:r>
              <a:rPr lang="en-US" sz="2400" dirty="0" smtClean="0"/>
              <a:t>criteria</a:t>
            </a:r>
          </a:p>
          <a:p>
            <a:r>
              <a:rPr lang="en-US" sz="2400" dirty="0" smtClean="0"/>
              <a:t>Department </a:t>
            </a:r>
            <a:r>
              <a:rPr lang="en-US" sz="2400" dirty="0"/>
              <a:t>elects the Dept. T&amp;R </a:t>
            </a:r>
            <a:r>
              <a:rPr lang="en-US" sz="2400" dirty="0" smtClean="0"/>
              <a:t>Committee</a:t>
            </a:r>
          </a:p>
          <a:p>
            <a:r>
              <a:rPr lang="en-US" sz="2400" dirty="0" smtClean="0"/>
              <a:t>Candidate </a:t>
            </a:r>
            <a:r>
              <a:rPr lang="en-US" sz="2400" dirty="0"/>
              <a:t>works with Department T&amp;R Committee to prepare application </a:t>
            </a:r>
            <a:endParaRPr lang="en-US" sz="2400" dirty="0" smtClean="0"/>
          </a:p>
          <a:p>
            <a:r>
              <a:rPr lang="en-US" sz="2400" dirty="0" smtClean="0"/>
              <a:t>Department </a:t>
            </a:r>
            <a:r>
              <a:rPr lang="en-US" sz="2400" dirty="0"/>
              <a:t>T&amp;R Committee reviews and appraises the application, then votes </a:t>
            </a:r>
            <a:endParaRPr lang="en-US" sz="2400" dirty="0" smtClean="0"/>
          </a:p>
          <a:p>
            <a:r>
              <a:rPr lang="en-US" sz="2400" dirty="0" smtClean="0"/>
              <a:t>Department </a:t>
            </a:r>
            <a:r>
              <a:rPr lang="en-US" sz="2400" dirty="0"/>
              <a:t>T&amp;R Committee members sign the </a:t>
            </a:r>
            <a:r>
              <a:rPr lang="en-US" sz="2400" dirty="0" smtClean="0"/>
              <a:t>summary, </a:t>
            </a:r>
            <a:r>
              <a:rPr lang="en-US" sz="2400" b="1" dirty="0" smtClean="0"/>
              <a:t>candidate has right to respond</a:t>
            </a:r>
          </a:p>
          <a:p>
            <a:r>
              <a:rPr lang="en-US" sz="2400" dirty="0" smtClean="0"/>
              <a:t>Signed </a:t>
            </a:r>
            <a:r>
              <a:rPr lang="en-US" sz="2400" dirty="0"/>
              <a:t>summary becomes a part of the application package reviewed by the Senate</a:t>
            </a:r>
          </a:p>
        </p:txBody>
      </p:sp>
    </p:spTree>
    <p:extLst>
      <p:ext uri="{BB962C8B-B14F-4D97-AF65-F5344CB8AC3E}">
        <p14:creationId xmlns:p14="http://schemas.microsoft.com/office/powerpoint/2010/main" val="39919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29760" cy="709865"/>
          </a:xfrm>
        </p:spPr>
        <p:txBody>
          <a:bodyPr/>
          <a:lstStyle/>
          <a:p>
            <a:r>
              <a:rPr lang="en-US" dirty="0" smtClean="0"/>
              <a:t>T&amp;R Review: Senate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University Senate T&amp;R Committee Chair is elected and committee members are </a:t>
            </a:r>
            <a:r>
              <a:rPr lang="en-US" sz="2400" dirty="0" smtClean="0"/>
              <a:t>selected</a:t>
            </a:r>
          </a:p>
          <a:p>
            <a:pPr lvl="1"/>
            <a:r>
              <a:rPr lang="en-US" sz="2200" dirty="0" smtClean="0"/>
              <a:t>Representatives from faculty of all colleges, as well as professional staff</a:t>
            </a:r>
          </a:p>
          <a:p>
            <a:pPr lvl="1"/>
            <a:r>
              <a:rPr lang="en-US" sz="2200" dirty="0" smtClean="0"/>
              <a:t>AFT representative ensures all proper procedures are followed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6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Committee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Candidate submits one original application and supplemental folder and one PDF </a:t>
            </a:r>
            <a:r>
              <a:rPr lang="en-US" sz="2000" dirty="0" smtClean="0"/>
              <a:t>application</a:t>
            </a:r>
          </a:p>
          <a:p>
            <a:r>
              <a:rPr lang="en-US" sz="2000" dirty="0" smtClean="0"/>
              <a:t>T&amp;R </a:t>
            </a:r>
            <a:r>
              <a:rPr lang="en-US" sz="2000" dirty="0"/>
              <a:t>Committee meets to discuss each candidate’s packet in </a:t>
            </a:r>
            <a:r>
              <a:rPr lang="en-US" sz="2000" dirty="0" smtClean="0"/>
              <a:t>detail</a:t>
            </a:r>
          </a:p>
          <a:p>
            <a:r>
              <a:rPr lang="en-US" sz="2000" dirty="0" smtClean="0"/>
              <a:t>Senate </a:t>
            </a:r>
            <a:r>
              <a:rPr lang="en-US" sz="2000" dirty="0"/>
              <a:t>committee votes and writes a summary letter(s) including numerical vote </a:t>
            </a:r>
            <a:endParaRPr lang="en-US" sz="2000" dirty="0" smtClean="0"/>
          </a:p>
          <a:p>
            <a:r>
              <a:rPr lang="en-US" sz="2000" dirty="0" smtClean="0"/>
              <a:t>Senate </a:t>
            </a:r>
            <a:r>
              <a:rPr lang="en-US" sz="2000" dirty="0"/>
              <a:t>committee chair and candidate sign summary evaluation </a:t>
            </a:r>
            <a:r>
              <a:rPr lang="en-US" sz="2000" dirty="0" smtClean="0"/>
              <a:t>letter, </a:t>
            </a:r>
            <a:r>
              <a:rPr lang="en-US" sz="2000" b="1" dirty="0" smtClean="0"/>
              <a:t>candidate has right to respond</a:t>
            </a:r>
          </a:p>
          <a:p>
            <a:r>
              <a:rPr lang="en-US" sz="2000" dirty="0" smtClean="0"/>
              <a:t>Signed </a:t>
            </a:r>
            <a:r>
              <a:rPr lang="en-US" sz="2000" dirty="0"/>
              <a:t>letter becomes part of the packet forwarded to the President/Provost with the candidate's original packet</a:t>
            </a:r>
          </a:p>
        </p:txBody>
      </p:sp>
    </p:spTree>
    <p:extLst>
      <p:ext uri="{BB962C8B-B14F-4D97-AF65-F5344CB8AC3E}">
        <p14:creationId xmlns:p14="http://schemas.microsoft.com/office/powerpoint/2010/main" val="296580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Committee: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362200"/>
            <a:ext cx="7363159" cy="3530600"/>
          </a:xfrm>
        </p:spPr>
        <p:txBody>
          <a:bodyPr>
            <a:noAutofit/>
          </a:bodyPr>
          <a:lstStyle/>
          <a:p>
            <a:r>
              <a:rPr lang="en-US" sz="2000" dirty="0"/>
              <a:t>“No” vote from the department or “no” vote from Senate triggers a </a:t>
            </a:r>
            <a:r>
              <a:rPr lang="en-US" sz="2000" dirty="0" smtClean="0"/>
              <a:t>hearing</a:t>
            </a:r>
          </a:p>
          <a:p>
            <a:r>
              <a:rPr lang="en-US" sz="2000" dirty="0" smtClean="0"/>
              <a:t>University </a:t>
            </a:r>
            <a:r>
              <a:rPr lang="en-US" sz="2000" dirty="0"/>
              <a:t>Senate T&amp;R Committee can schedule a hearing if it deems important information is </a:t>
            </a:r>
            <a:r>
              <a:rPr lang="en-US" sz="2000" dirty="0" smtClean="0"/>
              <a:t>missing</a:t>
            </a:r>
          </a:p>
          <a:p>
            <a:r>
              <a:rPr lang="en-US" sz="2000" dirty="0" smtClean="0"/>
              <a:t>Purpose </a:t>
            </a:r>
            <a:r>
              <a:rPr lang="en-US" sz="2000" dirty="0"/>
              <a:t>of the hearing is to gather additional </a:t>
            </a:r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Senate </a:t>
            </a:r>
            <a:r>
              <a:rPr lang="en-US" sz="2000" dirty="0"/>
              <a:t>T&amp;R Committee meets separately with candidate and the candidate’s </a:t>
            </a:r>
            <a:r>
              <a:rPr lang="en-US" sz="2000" dirty="0" smtClean="0"/>
              <a:t>department committee</a:t>
            </a:r>
          </a:p>
          <a:p>
            <a:r>
              <a:rPr lang="en-US" sz="2000" dirty="0" smtClean="0"/>
              <a:t>Senate </a:t>
            </a:r>
            <a:r>
              <a:rPr lang="en-US" sz="2000" dirty="0"/>
              <a:t>T&amp;R Committee, the candidate and the department are each entitled to an AFT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18925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T&amp;R Process: President/Provost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000" dirty="0"/>
              <a:t>Dean reviews candidate’s folder, prepares a recommendation to the Provost/President, and gives the candidate a </a:t>
            </a:r>
            <a:r>
              <a:rPr lang="en-US" sz="2000" dirty="0" smtClean="0"/>
              <a:t>copy</a:t>
            </a:r>
          </a:p>
          <a:p>
            <a:r>
              <a:rPr lang="en-US" sz="2000" dirty="0" smtClean="0"/>
              <a:t>Provost/President </a:t>
            </a:r>
            <a:r>
              <a:rPr lang="en-US" sz="2000" dirty="0"/>
              <a:t>reviews the candidate’s folder and all forwarded recommendations, formulates his/her own recommendation, and notifies the Senate T&amp;R Committee and the </a:t>
            </a:r>
            <a:r>
              <a:rPr lang="en-US" sz="2000" dirty="0" smtClean="0"/>
              <a:t>candidate</a:t>
            </a:r>
          </a:p>
          <a:p>
            <a:r>
              <a:rPr lang="en-US" sz="2000" dirty="0" smtClean="0"/>
              <a:t>Tenure </a:t>
            </a:r>
            <a:r>
              <a:rPr lang="en-US" sz="2000" dirty="0"/>
              <a:t>is conferred at Board of Trustees meeting and begins in September of Year </a:t>
            </a:r>
            <a:r>
              <a:rPr lang="en-US" sz="2000" dirty="0" smtClean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78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4950</TotalTime>
  <Words>875</Words>
  <Application>Microsoft Office PowerPoint</Application>
  <PresentationFormat>On-screen Show (4:3)</PresentationFormat>
  <Paragraphs>154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 Boardroom</vt:lpstr>
      <vt:lpstr>Tenure and Recontracting August 27, 2018</vt:lpstr>
      <vt:lpstr>Four Formal Reviews</vt:lpstr>
      <vt:lpstr>Goals of the Review Process</vt:lpstr>
      <vt:lpstr>Resources</vt:lpstr>
      <vt:lpstr>T&amp;R Review: Department Tasks</vt:lpstr>
      <vt:lpstr>T&amp;R Review: Senate Committee</vt:lpstr>
      <vt:lpstr>Senate Committee Review</vt:lpstr>
      <vt:lpstr>Senate Committee: Hearings</vt:lpstr>
      <vt:lpstr>T&amp;R Process: President/Provost</vt:lpstr>
      <vt:lpstr>Tenure Criteria</vt:lpstr>
      <vt:lpstr>Tenure Criteria</vt:lpstr>
      <vt:lpstr>Expectations</vt:lpstr>
      <vt:lpstr>Application Packet Contents</vt:lpstr>
      <vt:lpstr>Application Packet Contents</vt:lpstr>
      <vt:lpstr>Teaching</vt:lpstr>
      <vt:lpstr>Peer Evals and Student Evals</vt:lpstr>
      <vt:lpstr>Scholarly/Creative Activity or Professional Development</vt:lpstr>
      <vt:lpstr>Self-Assessment</vt:lpstr>
      <vt:lpstr>Recommendations</vt:lpstr>
      <vt:lpstr>Service to University Community</vt:lpstr>
      <vt:lpstr>Service to University Community</vt:lpstr>
      <vt:lpstr>Service to Wider and Professional Community</vt:lpstr>
      <vt:lpstr>Recommendations</vt:lpstr>
      <vt:lpstr>Recommendations</vt:lpstr>
      <vt:lpstr>Organizational Notes</vt:lpstr>
      <vt:lpstr>Organizational Notes</vt:lpstr>
      <vt:lpstr>Problems to avoid</vt:lpstr>
      <vt:lpstr>Questions and Discussion</vt:lpstr>
      <vt:lpstr>Deadlines: Page 6 of MOA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Content Editor</dc:creator>
  <cp:lastModifiedBy>Dahm, Kevin D.</cp:lastModifiedBy>
  <cp:revision>102</cp:revision>
  <dcterms:created xsi:type="dcterms:W3CDTF">2017-06-06T17:42:44Z</dcterms:created>
  <dcterms:modified xsi:type="dcterms:W3CDTF">2018-08-27T14:56:57Z</dcterms:modified>
</cp:coreProperties>
</file>