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howSpecialPlsOnTitleSld="0" saveSubsetFonts="1">
  <p:sldMasterIdLst>
    <p:sldMasterId id="2147484226" r:id="rId1"/>
  </p:sldMasterIdLst>
  <p:notesMasterIdLst>
    <p:notesMasterId r:id="rId40"/>
  </p:notesMasterIdLst>
  <p:handoutMasterIdLst>
    <p:handoutMasterId r:id="rId41"/>
  </p:handoutMasterIdLst>
  <p:sldIdLst>
    <p:sldId id="273" r:id="rId2"/>
    <p:sldId id="339" r:id="rId3"/>
    <p:sldId id="344" r:id="rId4"/>
    <p:sldId id="345" r:id="rId5"/>
    <p:sldId id="325" r:id="rId6"/>
    <p:sldId id="326" r:id="rId7"/>
    <p:sldId id="266" r:id="rId8"/>
    <p:sldId id="350" r:id="rId9"/>
    <p:sldId id="354" r:id="rId10"/>
    <p:sldId id="341" r:id="rId11"/>
    <p:sldId id="323" r:id="rId12"/>
    <p:sldId id="349" r:id="rId13"/>
    <p:sldId id="352" r:id="rId14"/>
    <p:sldId id="351" r:id="rId15"/>
    <p:sldId id="342" r:id="rId16"/>
    <p:sldId id="327" r:id="rId17"/>
    <p:sldId id="347" r:id="rId18"/>
    <p:sldId id="261" r:id="rId19"/>
    <p:sldId id="330" r:id="rId20"/>
    <p:sldId id="331" r:id="rId21"/>
    <p:sldId id="332" r:id="rId22"/>
    <p:sldId id="304" r:id="rId23"/>
    <p:sldId id="314" r:id="rId24"/>
    <p:sldId id="329" r:id="rId25"/>
    <p:sldId id="343" r:id="rId26"/>
    <p:sldId id="333" r:id="rId27"/>
    <p:sldId id="334" r:id="rId28"/>
    <p:sldId id="335" r:id="rId29"/>
    <p:sldId id="336" r:id="rId30"/>
    <p:sldId id="269" r:id="rId31"/>
    <p:sldId id="340" r:id="rId32"/>
    <p:sldId id="319" r:id="rId33"/>
    <p:sldId id="301" r:id="rId34"/>
    <p:sldId id="318" r:id="rId35"/>
    <p:sldId id="353" r:id="rId36"/>
    <p:sldId id="320" r:id="rId37"/>
    <p:sldId id="321" r:id="rId38"/>
    <p:sldId id="322" r:id="rId39"/>
  </p:sldIdLst>
  <p:sldSz cx="9144000" cy="6858000" type="letter"/>
  <p:notesSz cx="9296400" cy="688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7">
          <p15:clr>
            <a:srgbClr val="A4A3A4"/>
          </p15:clr>
        </p15:guide>
        <p15:guide id="2" pos="29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3300"/>
    <a:srgbClr val="00CC00"/>
    <a:srgbClr val="0000FF"/>
    <a:srgbClr val="FF006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2" autoAdjust="0"/>
    <p:restoredTop sz="86489" autoAdjust="0"/>
  </p:normalViewPr>
  <p:slideViewPr>
    <p:cSldViewPr>
      <p:cViewPr varScale="1">
        <p:scale>
          <a:sx n="59" d="100"/>
          <a:sy n="59" d="100"/>
        </p:scale>
        <p:origin x="483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72" y="-96"/>
      </p:cViewPr>
      <p:guideLst>
        <p:guide orient="horz" pos="2167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defTabSz="922338">
              <a:defRPr sz="1200" i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i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7325"/>
            <a:ext cx="4029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defTabSz="922338">
              <a:defRPr sz="1200" i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37325"/>
            <a:ext cx="4027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i="0"/>
            </a:lvl1pPr>
          </a:lstStyle>
          <a:p>
            <a:pPr>
              <a:defRPr/>
            </a:pPr>
            <a:fld id="{A974A4C8-25FE-4328-8EA5-43E03C32D3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90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defTabSz="922338">
              <a:defRPr sz="1200" i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4150" y="0"/>
            <a:ext cx="40306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i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8938" y="515938"/>
            <a:ext cx="3441700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268663"/>
            <a:ext cx="743743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5738"/>
            <a:ext cx="40290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defTabSz="922338">
              <a:defRPr sz="1200" i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4150" y="6535738"/>
            <a:ext cx="40306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i="0"/>
            </a:lvl1pPr>
          </a:lstStyle>
          <a:p>
            <a:pPr>
              <a:defRPr/>
            </a:pPr>
            <a:fld id="{A808247D-E487-4926-8046-F642272E8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9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CB59B79-AEC1-4272-B0F6-585CEC9E9390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5597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http://events2011.groupedr.eu/media/cache/136_resized_600_600_90_4f74324714087_goingforgrowth.jpg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8247D-E487-4926-8046-F642272E8C4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5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2C7716-FABC-42A5-93A8-1BCA62278932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6362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C8E58DB-F033-4B21-9552-3A1B34A9C472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5561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DA29C1-6110-44EE-AB7B-C45BF535691A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0969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688BBC6-81DD-4767-879A-08D217E0D1C6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http://abacus.bates.edu/bcsg/images/committee.jpg</a:t>
            </a:r>
          </a:p>
        </p:txBody>
      </p:sp>
    </p:spTree>
    <p:extLst>
      <p:ext uri="{BB962C8B-B14F-4D97-AF65-F5344CB8AC3E}">
        <p14:creationId xmlns:p14="http://schemas.microsoft.com/office/powerpoint/2010/main" val="313879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2D5800E-863E-4C2A-843B-3E39963481AD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4621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7213020-F36A-4E10-83F0-89C39B611030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4611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7A5FA30-4A2A-4C83-98D5-F5808B1FBE06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8817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BB32E55-12A1-4526-9073-1AB60952BA0D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dirty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7419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5008A58-1E93-47D3-B361-C51B38E7900E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266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8247D-E487-4926-8046-F642272E8C4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36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C75AD67-74E2-4C70-8E3F-8727DB10CF6B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1057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94D7407-CD0E-4B92-A318-1D83CFE01957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468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81D5A2E-D55D-4A3F-BC6D-197D0F6774CA}" type="slidenum">
              <a:rPr lang="en-US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9703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AC272DA-BC8F-4AD5-A3E0-221923AA7686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5778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5E5ACEB-E917-4E67-BA94-6E53F5914848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5458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91695DC-0216-4378-8F09-DDF7BC06C80F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022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5420D0D-E813-4817-A399-477D6C8B3A85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dirty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4719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BD9E66A-E9E7-4FEF-978C-10F4E3CFC09E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 dirty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572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FC99A7-8933-4400-AA84-BD54D5CA5542}" type="slidenum">
              <a:rPr lang="en-US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en-US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82068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14AFA87-9203-451C-A4D5-3308EAAA58A2}" type="slidenum">
              <a:rPr lang="en-US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en-US" dirty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4375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A013601-7D23-4A86-98F6-1959721AF306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75818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8D651EF-B8FD-4D06-9921-2C28C5A448F1}" type="slidenum">
              <a:rPr lang="en-US" altLang="en-US" smtClean="0"/>
              <a:pPr eaLnBrk="1" hangingPunct="1">
                <a:spcBef>
                  <a:spcPct val="0"/>
                </a:spcBef>
              </a:pPr>
              <a:t>38</a:t>
            </a:fld>
            <a:endParaRPr lang="en-US" altLang="en-US" dirty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8724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E338847-0D28-495C-8A96-F7C31998FA7E}" type="slidenum">
              <a:rPr lang="en-US" altLang="en-US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en-US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29255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AE79D30-233A-487B-8299-2A808A3FEDB8}" type="slidenum">
              <a:rPr lang="en-US" altLang="en-US" smtClean="0"/>
              <a:pPr eaLnBrk="1" hangingPunct="1">
                <a:spcBef>
                  <a:spcPct val="0"/>
                </a:spcBef>
              </a:pPr>
              <a:t>40</a:t>
            </a:fld>
            <a:endParaRPr lang="en-US" altLang="en-US" dirty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6038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8247D-E487-4926-8046-F642272E8C4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06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54D1C84-38A8-45BF-AD37-41CF5E2ADCB5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7112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54D1C84-38A8-45BF-AD37-41CF5E2ADCB5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Checklist typos.</a:t>
            </a:r>
            <a:r>
              <a:rPr lang="en-US" altLang="en-US" baseline="0" dirty="0"/>
              <a:t> Two 8’s. Committee instead of College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3320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4B528F5-F2F7-4174-BE5A-6FAB82BAB2DD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3196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70A1EA3-BCD0-4D04-9CF8-6967E7ED6943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http://www.infotales.com/wp-content/uploads/2013/09/Facebook-Fan-Counter-fliike.png</a:t>
            </a:r>
          </a:p>
        </p:txBody>
      </p:sp>
    </p:spTree>
    <p:extLst>
      <p:ext uri="{BB962C8B-B14F-4D97-AF65-F5344CB8AC3E}">
        <p14:creationId xmlns:p14="http://schemas.microsoft.com/office/powerpoint/2010/main" val="120554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http://www.halogensoftware.com/uploads/blog/self-appraisal-examples-to-use-as-guidance-or-inspiration/_thumb/848x450/self-appraisal-examples-to-use-as-guidance-or-inspiration.png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8247D-E487-4926-8046-F642272E8C4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0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2010-2011 primer for tenure and recontracting.ppt</a:t>
            </a: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D3A96-B7C5-4396-A0C9-B660AA14D9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80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2010-2011 primer for tenure and recontracting.ppt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6A8E0-D3F8-4B0E-83C8-7FAE91A0E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5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2010-2011 primer for tenure and recontracting.ppt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2FAF-CBC8-405F-AF19-303BE60F4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6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592E01-3C82-4909-94C7-D0276ACDA9E8}" type="datetimeFigureOut">
              <a:rPr lang="en-US"/>
              <a:pPr>
                <a:defRPr/>
              </a:pPr>
              <a:t>10/23/2017</a:t>
            </a:fld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BF1C94-535F-43BC-B8C6-F6E640D5B2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2010-2011 primer for tenure and recontracting.ppt</a:t>
            </a:r>
          </a:p>
        </p:txBody>
      </p:sp>
    </p:spTree>
    <p:extLst>
      <p:ext uri="{BB962C8B-B14F-4D97-AF65-F5344CB8AC3E}">
        <p14:creationId xmlns:p14="http://schemas.microsoft.com/office/powerpoint/2010/main" val="354315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2010-2011 primer for tenure and recontracting.ppt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9EB13-0BDF-4AF3-BE66-32DBB4447F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07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2010-2011 primer for tenure and recontracting.ppt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F5428-F839-4839-913A-826019832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6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2010-2011 primer for tenure and recontracting.ppt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4FFE3-F720-430B-8D72-67977860D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9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8F0A1D-C786-4823-99F9-BBE307C6A0EF}" type="datetimeFigureOut">
              <a:rPr lang="en-US"/>
              <a:pPr>
                <a:defRPr/>
              </a:pPr>
              <a:t>10/23/2017</a:t>
            </a:fld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2BF087-6DD3-4193-9388-6E081F279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2010-2011 primer for tenure and recontracting.ppt</a:t>
            </a:r>
          </a:p>
        </p:txBody>
      </p:sp>
    </p:spTree>
    <p:extLst>
      <p:ext uri="{BB962C8B-B14F-4D97-AF65-F5344CB8AC3E}">
        <p14:creationId xmlns:p14="http://schemas.microsoft.com/office/powerpoint/2010/main" val="101937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2010-2011 primer for tenure and recontracting.ppt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9FB7-C61C-4120-9C86-26898F65E1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5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ADD1B5-8070-4402-AE90-3550E34B5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2010-2011 primer for tenure and recontracting.ppt</a:t>
            </a:r>
          </a:p>
        </p:txBody>
      </p:sp>
    </p:spTree>
    <p:extLst>
      <p:ext uri="{BB962C8B-B14F-4D97-AF65-F5344CB8AC3E}">
        <p14:creationId xmlns:p14="http://schemas.microsoft.com/office/powerpoint/2010/main" val="2902205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034BD0-662B-48E8-8351-39A89D4C72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2010-2011 primer for tenure and recontracting.ppt</a:t>
            </a:r>
          </a:p>
        </p:txBody>
      </p:sp>
    </p:spTree>
    <p:extLst>
      <p:ext uri="{BB962C8B-B14F-4D97-AF65-F5344CB8AC3E}">
        <p14:creationId xmlns:p14="http://schemas.microsoft.com/office/powerpoint/2010/main" val="28703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C98C52A-9343-4FA3-A63B-547114EA9017}" type="datetimeFigureOut">
              <a:rPr lang="en-US"/>
              <a:pPr>
                <a:defRPr/>
              </a:pPr>
              <a:t>10/23/2017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2010-2011 primer for tenure and recontracting.ppt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9EB626-79A8-40E0-BC83-EE182AF2888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sb@rowa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rowan.edu/academic-affairs/aftlocalagreement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wan.edu/president/senate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wan.edu/provost/af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514600"/>
            <a:ext cx="6172200" cy="1893888"/>
          </a:xfrm>
        </p:spPr>
        <p:txBody>
          <a:bodyPr/>
          <a:lstStyle/>
          <a:p>
            <a:pPr>
              <a:defRPr/>
            </a:pPr>
            <a:r>
              <a:rPr lang="en-US" dirty="0"/>
              <a:t>A Primer for Promotion</a:t>
            </a:r>
            <a:br>
              <a:rPr lang="en-US" dirty="0"/>
            </a:br>
            <a:r>
              <a:rPr lang="en-US" dirty="0"/>
              <a:t>2017-2018</a:t>
            </a:r>
            <a:br>
              <a:rPr lang="en-US" dirty="0"/>
            </a:b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419600"/>
            <a:ext cx="6172200" cy="1371600"/>
          </a:xfrm>
        </p:spPr>
        <p:txBody>
          <a:bodyPr/>
          <a:lstStyle/>
          <a:p>
            <a:r>
              <a:rPr lang="en-US" altLang="en-US" dirty="0"/>
              <a:t>Barbara Bole Williams</a:t>
            </a:r>
          </a:p>
          <a:p>
            <a:r>
              <a:rPr lang="en-US" altLang="en-US" dirty="0"/>
              <a:t>Chair, University Senate Promotion Committee</a:t>
            </a:r>
          </a:p>
          <a:p>
            <a:r>
              <a:rPr lang="en-US" altLang="en-US" dirty="0">
                <a:hlinkClick r:id="rId3"/>
              </a:rPr>
              <a:t>williamsb@rowan.edu</a:t>
            </a:r>
            <a:r>
              <a:rPr lang="en-US" altLang="en-US" dirty="0"/>
              <a:t> </a:t>
            </a:r>
          </a:p>
          <a:p>
            <a:endParaRPr lang="en-US" altLang="en-US" dirty="0"/>
          </a:p>
          <a:p>
            <a:r>
              <a:rPr lang="en-US" altLang="en-US" dirty="0"/>
              <a:t>(Adapted from presentation of Barbara Bole Williams, Jess Everett and Scott Morschauser)</a:t>
            </a:r>
          </a:p>
        </p:txBody>
      </p:sp>
      <p:pic>
        <p:nvPicPr>
          <p:cNvPr id="13316" name="Picture 4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"/>
            <a:ext cx="27717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Curriculum Vitae</a:t>
            </a:r>
            <a:endParaRPr lang="en-US" sz="2800" i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Clearly describe accomplishments [MOA 4.2]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Authorship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/>
              <a:t>List authors / principle investigators in order of article/proposal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Dates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Journal articles, chapters or books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/>
              <a:t>What was your role? (Especially if you are not 1</a:t>
            </a:r>
            <a:r>
              <a:rPr lang="en-US" baseline="30000" dirty="0"/>
              <a:t>st</a:t>
            </a:r>
            <a:r>
              <a:rPr lang="en-US" dirty="0"/>
              <a:t> or 2</a:t>
            </a:r>
            <a:r>
              <a:rPr lang="en-US" baseline="30000" dirty="0"/>
              <a:t>nd</a:t>
            </a:r>
            <a:r>
              <a:rPr lang="en-US" dirty="0"/>
              <a:t> author)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/>
              <a:t>How good is the Journal or Publisher? (Various indexes)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/>
              <a:t>Why is it a good article, chapter or book? (e.g., # of citations)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Conference articles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/>
              <a:t>In the proceedings?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/>
              <a:t>Acceptance based on abstract or paper?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Grants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/>
              <a:t>Include: Principle Investigators, Title, Funding Agency, $ amount, Years &amp; Status</a:t>
            </a:r>
          </a:p>
          <a:p>
            <a:pPr marL="1188720" lvl="3" indent="-182880" eaLnBrk="1" fontAlgn="auto" hangingPunct="1"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"/>
              <a:buChar char=""/>
              <a:defRPr/>
            </a:pPr>
            <a:r>
              <a:rPr lang="en-US" dirty="0"/>
              <a:t>Status – Pending, Declined, Funded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5CDA498-2E0C-4C37-9D72-E6735F016478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nfotales.com/wp-content/uploads/2013/09/Facebook-Fan-Counter-fliik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987" y="4794740"/>
            <a:ext cx="7171813" cy="206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Executive Summary </a:t>
            </a:r>
            <a:r>
              <a:rPr lang="en-US" sz="2400" dirty="0"/>
              <a:t>(see Appendix c for examples) </a:t>
            </a:r>
            <a:endParaRPr lang="en-US" sz="2800" i="1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dirty="0"/>
              <a:t>2-5 pages summarizing highlights of your accomplishments during review period </a:t>
            </a:r>
          </a:p>
          <a:p>
            <a:pPr lvl="1" eaLnBrk="1" hangingPunct="1"/>
            <a:r>
              <a:rPr lang="en-US" altLang="en-US" dirty="0"/>
              <a:t>Make it easy for evaluators to “count” your accomplishments</a:t>
            </a:r>
          </a:p>
          <a:p>
            <a:pPr eaLnBrk="1" hangingPunct="1"/>
            <a:r>
              <a:rPr lang="en-US" altLang="en-US" dirty="0"/>
              <a:t>Consistent with Curriculum Vitae &amp; rest of document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7A6811D-E6F5-422E-831E-1DBA7616FF62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Relative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7620000" cy="5483352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altLang="en-US" sz="2000" dirty="0"/>
              <a:t>Specify relative importance of:</a:t>
            </a:r>
          </a:p>
          <a:p>
            <a:pPr marL="881063" lvl="1" indent="-514350" eaLnBrk="1" hangingPunct="1">
              <a:lnSpc>
                <a:spcPct val="80000"/>
              </a:lnSpc>
            </a:pPr>
            <a:r>
              <a:rPr lang="en-US" altLang="en-US" sz="2000" dirty="0"/>
              <a:t>Teaching Effectiveness</a:t>
            </a:r>
          </a:p>
          <a:p>
            <a:pPr marL="914400" lvl="1" indent="-514350" eaLnBrk="1" hangingPunct="1">
              <a:lnSpc>
                <a:spcPct val="80000"/>
              </a:lnSpc>
            </a:pPr>
            <a:r>
              <a:rPr lang="en-US" altLang="en-US" sz="2000" dirty="0"/>
              <a:t>Scholarship and Creative Activity</a:t>
            </a:r>
          </a:p>
          <a:p>
            <a:pPr marL="914400" lvl="1" indent="-514350" eaLnBrk="1" hangingPunct="1">
              <a:lnSpc>
                <a:spcPct val="80000"/>
              </a:lnSpc>
            </a:pPr>
            <a:r>
              <a:rPr lang="en-US" altLang="en-US" sz="2000" dirty="0"/>
              <a:t>Contribution to University Community</a:t>
            </a:r>
          </a:p>
          <a:p>
            <a:pPr marL="914400" lvl="1" indent="-514350" eaLnBrk="1" hangingPunct="1">
              <a:lnSpc>
                <a:spcPct val="80000"/>
              </a:lnSpc>
            </a:pPr>
            <a:r>
              <a:rPr lang="en-US" altLang="en-US" sz="2000" dirty="0"/>
              <a:t>Contribution to Wider &amp; </a:t>
            </a:r>
            <a:br>
              <a:rPr lang="en-US" altLang="en-US" sz="2000" dirty="0"/>
            </a:br>
            <a:r>
              <a:rPr lang="en-US" altLang="en-US" sz="2000" dirty="0"/>
              <a:t>Professional Community</a:t>
            </a:r>
          </a:p>
          <a:p>
            <a:pPr marL="400050" lvl="1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547687" indent="-514350" eaLnBrk="1" hangingPunct="1">
              <a:lnSpc>
                <a:spcPct val="80000"/>
              </a:lnSpc>
            </a:pPr>
            <a:r>
              <a:rPr lang="en-US" altLang="en-US" sz="2000" dirty="0"/>
              <a:t>Explicitly identified in portfolio [MOA 1.4] </a:t>
            </a:r>
          </a:p>
          <a:p>
            <a:pPr marL="33337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547687" indent="-514350" eaLnBrk="1" hangingPunct="1"/>
            <a:r>
              <a:rPr lang="en-US" altLang="en-US" sz="2000" dirty="0"/>
              <a:t>Signed letter from Chair AND Dean specifies your weights [MOA 1.75 &amp; </a:t>
            </a:r>
            <a:r>
              <a:rPr lang="en-US" altLang="en-US" sz="2000" b="1" dirty="0"/>
              <a:t>FORM 2</a:t>
            </a:r>
            <a:r>
              <a:rPr lang="en-US" altLang="en-US" sz="2000" dirty="0"/>
              <a:t>]. Changes in release time result in new weights, recorded in another letter. If your weights changed during the period of evaluation, time-weight them. [MOA 2.522] </a:t>
            </a:r>
          </a:p>
          <a:p>
            <a:pPr marL="547687" indent="-514350" eaLnBrk="1" hangingPunct="1">
              <a:lnSpc>
                <a:spcPct val="80000"/>
              </a:lnSpc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BF1C94-535F-43BC-B8C6-F6E640D5B2E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Self-Appraisals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Demonstrate honest and deep appraisal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BF1C94-535F-43BC-B8C6-F6E640D5B2E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050" name="Picture 2" descr="http://www.halogensoftware.com/uploads/blog/self-appraisal-examples-to-use-as-guidance-or-inspiration/_thumb/848x450/self-appraisal-examples-to-use-as-guidance-or-inspirati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0" r="11215"/>
          <a:stretch/>
        </p:blipFill>
        <p:spPr bwMode="auto">
          <a:xfrm>
            <a:off x="1981200" y="2362200"/>
            <a:ext cx="486054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983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Future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 as specific as you can be</a:t>
            </a:r>
          </a:p>
          <a:p>
            <a:r>
              <a:rPr lang="en-US" dirty="0"/>
              <a:t>Provide timelines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BF1C94-535F-43BC-B8C6-F6E640D5B2E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 descr="http://events2011.groupedr.eu/media/cache/136_resized_600_600_90_4f74324714087_goingforgrow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9400" y="2438400"/>
            <a:ext cx="31210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939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2017-2018 Schedule </a:t>
            </a:r>
            <a:br>
              <a:rPr lang="en-US" dirty="0"/>
            </a:br>
            <a:r>
              <a:rPr lang="en-US" dirty="0"/>
              <a:t>(See MOA Faculty Promotion Calendar 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en-US" sz="1800" dirty="0"/>
              <a:t>Before Oct 15 – Inform Department Chair/Head of intent to apply</a:t>
            </a:r>
          </a:p>
          <a:p>
            <a:r>
              <a:rPr lang="en-US" altLang="en-US" sz="1800" dirty="0"/>
              <a:t>Oct 15 - Intent to Apply form</a:t>
            </a:r>
          </a:p>
          <a:p>
            <a:r>
              <a:rPr lang="en-US" altLang="en-US" sz="1800" dirty="0"/>
              <a:t>Nov 1 - Department Committees</a:t>
            </a:r>
          </a:p>
          <a:p>
            <a:r>
              <a:rPr lang="en-US" altLang="en-US" sz="1800" dirty="0"/>
              <a:t>Nov 1 - External Evaluator Names</a:t>
            </a:r>
          </a:p>
          <a:p>
            <a:pPr lvl="1"/>
            <a:r>
              <a:rPr lang="en-US" altLang="en-US" sz="1800" dirty="0"/>
              <a:t>Department &amp; Dean (approve w/in 2 weeks)</a:t>
            </a:r>
          </a:p>
          <a:p>
            <a:r>
              <a:rPr lang="en-US" altLang="en-US" sz="1800" dirty="0"/>
              <a:t>Dec 1 - College Committees</a:t>
            </a:r>
          </a:p>
          <a:p>
            <a:r>
              <a:rPr lang="en-US" altLang="en-US" sz="1800" dirty="0"/>
              <a:t>Jan 15 - External Evaluator Assessments</a:t>
            </a:r>
          </a:p>
          <a:p>
            <a:r>
              <a:rPr lang="en-US" altLang="en-US" sz="1800" dirty="0"/>
              <a:t>Jan 15 - Submit Application to Department (Committee) Chair</a:t>
            </a:r>
          </a:p>
          <a:p>
            <a:r>
              <a:rPr lang="en-US" altLang="en-US" sz="1800" dirty="0"/>
              <a:t>Feb 1 - Department Committee Concludes Work</a:t>
            </a:r>
          </a:p>
          <a:p>
            <a:r>
              <a:rPr lang="en-US" altLang="en-US" sz="1800" dirty="0"/>
              <a:t>March 1 - College Committee Concludes Work</a:t>
            </a:r>
          </a:p>
          <a:p>
            <a:r>
              <a:rPr lang="en-US" altLang="en-US" sz="1800" dirty="0"/>
              <a:t>April 1 – Senate Committee &amp; Deans Conclude Work </a:t>
            </a:r>
          </a:p>
          <a:p>
            <a:r>
              <a:rPr lang="en-US" altLang="en-US" sz="1800" dirty="0"/>
              <a:t>May 1 - Provost Concludes Work</a:t>
            </a:r>
          </a:p>
          <a:p>
            <a:r>
              <a:rPr lang="en-US" altLang="en-US" sz="1800" dirty="0"/>
              <a:t>June 1 - President Concludes Work </a:t>
            </a:r>
          </a:p>
          <a:p>
            <a:r>
              <a:rPr lang="en-US" altLang="en-US" sz="1800" dirty="0"/>
              <a:t>June - Trustees Acts on Recommendations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CE99186-8D6E-4FF4-9E4B-64CFBCE59749}" type="slidenum">
              <a:rPr lang="en-US" altLang="en-US" sz="14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85750"/>
            <a:ext cx="81280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Applicant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257300"/>
            <a:ext cx="8356600" cy="5295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Write letter to Department chair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Sign intention to apply form </a:t>
            </a:r>
            <a:br>
              <a:rPr lang="en-US" altLang="en-US" dirty="0"/>
            </a:br>
            <a:r>
              <a:rPr lang="en-US" altLang="en-US" dirty="0"/>
              <a:t>(Office of Provost)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Complete promotion application (Form 5)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Ensure documents get to proper person / office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Candidates for full professor ONLY [MOA 5.24 &amp; 5.34]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Identify </a:t>
            </a:r>
            <a:r>
              <a:rPr lang="en-US" altLang="en-US" dirty="0">
                <a:sym typeface="Symbol" pitchFamily="18" charset="2"/>
              </a:rPr>
              <a:t>3 </a:t>
            </a:r>
            <a:r>
              <a:rPr lang="en-US" altLang="en-US" dirty="0"/>
              <a:t>external evaluators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No conflicts of interest [FORM 7]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Dept. promotion comm. sends </a:t>
            </a:r>
            <a:r>
              <a:rPr lang="en-US" altLang="en-US" dirty="0">
                <a:sym typeface="Symbol" pitchFamily="18" charset="2"/>
              </a:rPr>
              <a:t>3 names to Dean (with </a:t>
            </a:r>
            <a:r>
              <a:rPr lang="en-US" altLang="en-US" dirty="0"/>
              <a:t>CV for each)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Sample letter (</a:t>
            </a:r>
            <a:r>
              <a:rPr lang="en-US" dirty="0"/>
              <a:t>on provost promotion website)</a:t>
            </a: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AFBB40E-CE85-40D1-AC8B-37DC29F53B28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 dirty="0">
              <a:latin typeface="Times New Roman" pitchFamily="18" charset="0"/>
            </a:endParaRPr>
          </a:p>
        </p:txBody>
      </p:sp>
      <p:pic>
        <p:nvPicPr>
          <p:cNvPr id="18437" name="Picture 6" descr="C:\Users\everett\AppData\Local\Microsoft\Windows\Temporary Internet Files\Content.IE5\GG4W18RV\MC9000187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3268663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400" y="1447800"/>
            <a:ext cx="8331200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Original signed paper copy &amp; pdf to DPC [MOA 5.26]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Plus one paper copy of supplemental material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Ditto to CPC [MOA 5.344]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With dept. report and Candidate response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College promotion chair provides pdf &amp; supplemental to Dean [MOA 5.4232]</a:t>
            </a:r>
          </a:p>
          <a:p>
            <a:pPr marL="547687" lvl="2" eaLnBrk="1" hangingPunct="1">
              <a:lnSpc>
                <a:spcPct val="80000"/>
              </a:lnSpc>
              <a:spcBef>
                <a:spcPts val="600"/>
              </a:spcBef>
              <a:buSzPct val="70000"/>
            </a:pPr>
            <a:r>
              <a:rPr lang="en-US" altLang="en-US" sz="1600" dirty="0"/>
              <a:t>With College report and Candidate response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College promotion chair sends original signed paper copy to USPC [MOA 5.4235]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ANY unfavorable votes (Department or College)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College promotion chair sends electronic copy to USPC Chair [MOA 5.4234]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Candidate may wish to provide supplemental as well</a:t>
            </a:r>
          </a:p>
          <a:p>
            <a:pPr lvl="3" eaLnBrk="1" hangingPunct="1">
              <a:lnSpc>
                <a:spcPct val="80000"/>
              </a:lnSpc>
            </a:pPr>
            <a:endParaRPr lang="en-US" alt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85750"/>
            <a:ext cx="81280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Application Copies 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8128000" y="5692085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FB851CC-18DA-4F57-8EA2-03F15C5F29D5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300" y="5290715"/>
            <a:ext cx="7289801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Candidate: make sure this happens!</a:t>
            </a:r>
          </a:p>
          <a:p>
            <a:pPr algn="ctr"/>
            <a:r>
              <a:rPr lang="en-US" sz="2000" dirty="0"/>
              <a:t>DPC = Department Promotion Chair</a:t>
            </a:r>
          </a:p>
          <a:p>
            <a:pPr algn="ctr"/>
            <a:r>
              <a:rPr lang="en-US" sz="2000" dirty="0"/>
              <a:t>CPC = College Promotion Chair</a:t>
            </a:r>
          </a:p>
          <a:p>
            <a:pPr algn="ctr"/>
            <a:r>
              <a:rPr lang="en-US" sz="2000" dirty="0"/>
              <a:t>USPC = University Senate Promotion Committee</a:t>
            </a:r>
          </a:p>
        </p:txBody>
      </p:sp>
    </p:spTree>
    <p:extLst>
      <p:ext uri="{BB962C8B-B14F-4D97-AF65-F5344CB8AC3E}">
        <p14:creationId xmlns:p14="http://schemas.microsoft.com/office/powerpoint/2010/main" val="1511953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85750"/>
            <a:ext cx="81280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Department Responsibilities (5.3)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400" y="1257300"/>
            <a:ext cx="8331200" cy="497205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altLang="en-US" dirty="0"/>
              <a:t>Department Purpose Statement </a:t>
            </a:r>
          </a:p>
          <a:p>
            <a:pPr marL="514350" indent="-514350" eaLnBrk="1" hangingPunct="1">
              <a:lnSpc>
                <a:spcPct val="80000"/>
              </a:lnSpc>
            </a:pPr>
            <a:r>
              <a:rPr lang="en-US" altLang="en-US" dirty="0"/>
              <a:t>Promotion Document defining Standards</a:t>
            </a:r>
          </a:p>
          <a:p>
            <a:pPr marL="881063" lvl="1" indent="-514350" eaLnBrk="1" hangingPunct="1">
              <a:lnSpc>
                <a:spcPct val="80000"/>
              </a:lnSpc>
            </a:pPr>
            <a:r>
              <a:rPr lang="en-US" altLang="en-US" dirty="0"/>
              <a:t>All 4 areas</a:t>
            </a:r>
          </a:p>
          <a:p>
            <a:pPr marL="366713" lvl="1" indent="0" eaLnBrk="1" hangingPunct="1">
              <a:lnSpc>
                <a:spcPct val="80000"/>
              </a:lnSpc>
              <a:buNone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</a:pPr>
            <a:r>
              <a:rPr lang="en-US" altLang="en-US" dirty="0"/>
              <a:t>Schedule for evaluation</a:t>
            </a:r>
          </a:p>
          <a:p>
            <a:pPr marL="514350" indent="-514350" eaLnBrk="1" hangingPunct="1">
              <a:lnSpc>
                <a:spcPct val="80000"/>
              </a:lnSpc>
            </a:pPr>
            <a:r>
              <a:rPr lang="en-US" altLang="en-US" dirty="0"/>
              <a:t>Review standards and procedures periodically</a:t>
            </a:r>
          </a:p>
          <a:p>
            <a:pPr marL="914400" lvl="1" indent="-514350" eaLnBrk="1" hangingPunct="1">
              <a:lnSpc>
                <a:spcPct val="80000"/>
              </a:lnSpc>
            </a:pPr>
            <a:r>
              <a:rPr lang="en-US" altLang="en-US" dirty="0"/>
              <a:t>Approved by College Deans and Provost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60D4E60-0B23-43E4-BA98-3DFF1FF60A15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 dirty="0">
              <a:latin typeface="Times New Roman" pitchFamily="18" charset="0"/>
            </a:endParaRPr>
          </a:p>
        </p:txBody>
      </p:sp>
      <p:pic>
        <p:nvPicPr>
          <p:cNvPr id="20485" name="Picture 8" descr="C:\Users\everett\AppData\Local\Microsoft\Windows\Temporary Internet Files\Content.IE5\4ILKAE36\MC9002925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57300"/>
            <a:ext cx="1542563" cy="156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267200"/>
            <a:ext cx="916004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/>
              <a:t>Your evaluation is based on the approved promotion </a:t>
            </a:r>
            <a:br>
              <a:rPr lang="en-US" altLang="en-US" dirty="0"/>
            </a:br>
            <a:r>
              <a:rPr lang="en-US" altLang="en-US" dirty="0"/>
              <a:t>document in effect when you were last promoted (or hired if you are not yet promoted) [MOA 1.5]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85750"/>
            <a:ext cx="8128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Department Responsibilities (Cont.)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8000" y="1085850"/>
            <a:ext cx="8229600" cy="537210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defRPr/>
            </a:pPr>
            <a:r>
              <a:rPr lang="en-US" altLang="en-US" dirty="0"/>
              <a:t>Faculty evaluation</a:t>
            </a:r>
          </a:p>
          <a:p>
            <a:pPr marL="881063" lvl="1" indent="-514350" eaLnBrk="1" hangingPunct="1">
              <a:lnSpc>
                <a:spcPct val="80000"/>
              </a:lnSpc>
              <a:defRPr/>
            </a:pPr>
            <a:r>
              <a:rPr lang="en-US" dirty="0"/>
              <a:t>Plans, standards, criteria, procedures, schedules</a:t>
            </a:r>
          </a:p>
          <a:p>
            <a:pPr marL="514350" indent="-514350" eaLnBrk="1" hangingPunct="1">
              <a:lnSpc>
                <a:spcPct val="80000"/>
              </a:lnSpc>
              <a:defRPr/>
            </a:pPr>
            <a:r>
              <a:rPr lang="en-US" altLang="en-US" dirty="0"/>
              <a:t>New faculty orientation (5.314)</a:t>
            </a:r>
          </a:p>
          <a:p>
            <a:pPr marL="514350" indent="-514350" eaLnBrk="1" hangingPunct="1">
              <a:lnSpc>
                <a:spcPct val="80000"/>
              </a:lnSpc>
              <a:defRPr/>
            </a:pPr>
            <a:r>
              <a:rPr lang="en-US" altLang="en-US" dirty="0"/>
              <a:t>In-House Costs</a:t>
            </a:r>
          </a:p>
          <a:p>
            <a:pPr marL="514350" indent="-514350" eaLnBrk="1" hangingPunct="1">
              <a:lnSpc>
                <a:spcPct val="80000"/>
              </a:lnSpc>
              <a:defRPr/>
            </a:pPr>
            <a:r>
              <a:rPr lang="en-US" altLang="en-US" dirty="0"/>
              <a:t>Optional Development Plans  (1.6 Preamble and 5.315) </a:t>
            </a:r>
          </a:p>
          <a:p>
            <a:pPr marL="881063" lvl="1" indent="-514350" eaLnBrk="1" hangingPunct="1">
              <a:lnSpc>
                <a:spcPct val="80000"/>
              </a:lnSpc>
              <a:defRPr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defRPr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defRPr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defRPr/>
            </a:pPr>
            <a:endParaRPr lang="en-US" altLang="en-US" dirty="0"/>
          </a:p>
          <a:p>
            <a:pPr marL="914400" lvl="1" indent="-514350"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marL="914400" lvl="1" indent="-514350"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marL="914400" lvl="1" indent="-514350"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B3D7FCC-0D0D-4338-B8E3-20045779AB75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 dirty="0">
              <a:latin typeface="Times New Roman" pitchFamily="18" charset="0"/>
            </a:endParaRPr>
          </a:p>
        </p:txBody>
      </p:sp>
      <p:pic>
        <p:nvPicPr>
          <p:cNvPr id="5122" name="Picture 2" descr="http://abacus.bates.edu/bcsg/images/committ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2857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Promotion MOA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dirty="0"/>
              <a:t>Read It!  Be sure it’s dated 10.19.17!  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algn="ctr" eaLnBrk="1" hangingPunct="1"/>
            <a:r>
              <a:rPr lang="en-US" altLang="en-US" sz="2000" b="1" i="1" dirty="0"/>
              <a:t>Senate website </a:t>
            </a:r>
            <a:r>
              <a:rPr lang="en-US" altLang="en-US" sz="2000" b="1" dirty="0"/>
              <a:t>under “Promotion” on the left side menu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en-US" altLang="en-US" sz="2000" b="1" dirty="0"/>
              <a:t> </a:t>
            </a:r>
            <a:endParaRPr lang="en-US" altLang="en-US" sz="2000" i="1" dirty="0"/>
          </a:p>
          <a:p>
            <a:pPr eaLnBrk="1" hangingPunct="1"/>
            <a:endParaRPr lang="en-US" altLang="en-US" sz="2000" i="1" dirty="0"/>
          </a:p>
          <a:p>
            <a:pPr eaLnBrk="1" hangingPunct="1"/>
            <a:r>
              <a:rPr lang="en-US" altLang="en-US" sz="2000" b="1" i="1" dirty="0"/>
              <a:t>Provost’s website </a:t>
            </a:r>
            <a:r>
              <a:rPr lang="en-US" altLang="en-US" sz="2000" b="1" dirty="0"/>
              <a:t>under “AFT local agreements and titled Promotion Agreement 2017-2019 - Updated October 19, 2017</a:t>
            </a:r>
          </a:p>
          <a:p>
            <a:pPr marL="0" indent="0" algn="ctr" eaLnBrk="1" hangingPunct="1">
              <a:buNone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</a:rPr>
              <a:t>OR</a:t>
            </a:r>
          </a:p>
          <a:p>
            <a:pPr eaLnBrk="1" hangingPunct="1"/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000" dirty="0">
                <a:hlinkClick r:id="rId3"/>
              </a:rPr>
              <a:t>https://sites.rowan.edu/academic-affairs/aftlocalagreements.html</a:t>
            </a:r>
            <a:endParaRPr lang="en-US" altLang="en-US" sz="2000" dirty="0"/>
          </a:p>
          <a:p>
            <a:pPr lvl="1" algn="ctr" eaLnBrk="1" hangingPunct="1"/>
            <a:r>
              <a:rPr lang="en-US" altLang="en-US" sz="2000" b="1" dirty="0">
                <a:solidFill>
                  <a:srgbClr val="7030A0"/>
                </a:solidFill>
              </a:rPr>
              <a:t>Under Faculty Downloads</a:t>
            </a:r>
          </a:p>
          <a:p>
            <a:pPr lvl="1" algn="ctr" eaLnBrk="1" hangingPunct="1"/>
            <a:r>
              <a:rPr lang="en-US" altLang="en-US" sz="2000" b="1" dirty="0">
                <a:solidFill>
                  <a:srgbClr val="7030A0"/>
                </a:solidFill>
              </a:rPr>
              <a:t>Be sure it is the updated version (10.19.17)</a:t>
            </a:r>
          </a:p>
          <a:p>
            <a:pPr lvl="1" algn="ctr" eaLnBrk="1" hangingPunct="1"/>
            <a:r>
              <a:rPr lang="en-US" altLang="en-US" sz="2000" b="1" dirty="0">
                <a:solidFill>
                  <a:srgbClr val="7030A0"/>
                </a:solidFill>
              </a:rPr>
              <a:t>Date on lower right handed corner of coversheet</a:t>
            </a:r>
          </a:p>
          <a:p>
            <a:pPr lvl="1" algn="ctr" eaLnBrk="1" hangingPunct="1"/>
            <a:endParaRPr lang="en-US" altLang="en-US" sz="2000" b="1" dirty="0"/>
          </a:p>
          <a:p>
            <a:pPr lvl="1" algn="ctr" eaLnBrk="1" hangingPunct="1"/>
            <a:endParaRPr lang="en-US" altLang="en-US" sz="2000" b="1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45CD6BC-9B41-4D54-AA0A-D2F50BC3C407}" type="slidenum">
              <a:rPr lang="en-US" altLang="en-US" sz="14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Department Promotion Committee (DPC)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376238" indent="-342900" eaLnBrk="1" hangingPunct="1">
              <a:lnSpc>
                <a:spcPct val="80000"/>
              </a:lnSpc>
            </a:pPr>
            <a:r>
              <a:rPr lang="en-US" altLang="en-US" b="1" dirty="0"/>
              <a:t>Meet with candidate to review portfolio </a:t>
            </a:r>
          </a:p>
          <a:p>
            <a:pPr marL="376237" indent="-342900" eaLnBrk="1" hangingPunct="1">
              <a:lnSpc>
                <a:spcPct val="80000"/>
              </a:lnSpc>
            </a:pPr>
            <a:r>
              <a:rPr lang="en-US" altLang="en-US" dirty="0"/>
              <a:t>Write Recommendation Report</a:t>
            </a:r>
          </a:p>
          <a:p>
            <a:pPr marL="742950" lvl="1" indent="-342900" eaLnBrk="1" hangingPunct="1">
              <a:lnSpc>
                <a:spcPct val="80000"/>
              </a:lnSpc>
            </a:pPr>
            <a:r>
              <a:rPr lang="en-US" altLang="en-US" dirty="0"/>
              <a:t>Includes vote</a:t>
            </a:r>
          </a:p>
          <a:p>
            <a:pPr marL="742950" lvl="1" indent="-342900" eaLnBrk="1" hangingPunct="1">
              <a:lnSpc>
                <a:spcPct val="80000"/>
              </a:lnSpc>
            </a:pPr>
            <a:r>
              <a:rPr lang="en-US" altLang="en-US" dirty="0"/>
              <a:t>Must give to Candidate </a:t>
            </a:r>
            <a:br>
              <a:rPr lang="en-US" altLang="en-US" dirty="0"/>
            </a:br>
            <a:r>
              <a:rPr lang="en-US" altLang="en-US" dirty="0"/>
              <a:t>≥24 hours before due to respond</a:t>
            </a:r>
          </a:p>
          <a:p>
            <a:pPr marL="33337" indent="0" eaLnBrk="1" hangingPunct="1">
              <a:lnSpc>
                <a:spcPct val="80000"/>
              </a:lnSpc>
              <a:buNone/>
            </a:pPr>
            <a:endParaRPr lang="en-US" altLang="en-US" dirty="0"/>
          </a:p>
          <a:p>
            <a:pPr marL="376238" indent="-342900" eaLnBrk="1" hangingPunct="1">
              <a:lnSpc>
                <a:spcPct val="80000"/>
              </a:lnSpc>
            </a:pPr>
            <a:r>
              <a:rPr lang="en-US" altLang="en-US" dirty="0"/>
              <a:t>DPC FAVORABLE</a:t>
            </a:r>
          </a:p>
          <a:p>
            <a:pPr marL="742950" lvl="1" indent="-342900" eaLnBrk="1" hangingPunct="1">
              <a:lnSpc>
                <a:spcPct val="80000"/>
              </a:lnSpc>
            </a:pPr>
            <a:r>
              <a:rPr lang="en-US" altLang="en-US" dirty="0"/>
              <a:t>DPC informs applicant and </a:t>
            </a:r>
            <a:br>
              <a:rPr lang="en-US" altLang="en-US" dirty="0"/>
            </a:br>
            <a:r>
              <a:rPr lang="en-US" altLang="en-US" dirty="0"/>
              <a:t>forwards materials to </a:t>
            </a:r>
            <a:br>
              <a:rPr lang="en-US" altLang="en-US" dirty="0"/>
            </a:br>
            <a:r>
              <a:rPr lang="en-US" altLang="en-US" dirty="0"/>
              <a:t>CPC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DF52F0D-D530-4711-A02D-CF4ED87CF888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 dirty="0">
              <a:latin typeface="Times New Roman" pitchFamily="18" charset="0"/>
            </a:endParaRPr>
          </a:p>
        </p:txBody>
      </p:sp>
      <p:pic>
        <p:nvPicPr>
          <p:cNvPr id="22533" name="Picture 5" descr="C:\Users\everett\AppData\Local\Microsoft\Windows\Temporary Internet Files\Content.IE5\GG4W18RV\MC9004421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587" y="2741567"/>
            <a:ext cx="2900001" cy="290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42" y="6058326"/>
            <a:ext cx="9144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Candidate must respond to DPC report, </a:t>
            </a:r>
            <a:br>
              <a:rPr lang="en-US" dirty="0"/>
            </a:br>
            <a:r>
              <a:rPr lang="en-US" dirty="0"/>
              <a:t>report &amp; response are incorporated into application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Department Promotion Committee 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/>
          </a:bodyPr>
          <a:lstStyle/>
          <a:p>
            <a:pPr marL="377190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DPC UNFAVORABLE</a:t>
            </a:r>
          </a:p>
          <a:p>
            <a:pPr marL="74295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DPC report explains unfavorable vote, including how candidate does not meet the criteria </a:t>
            </a:r>
          </a:p>
          <a:p>
            <a:pPr marL="74295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/>
              <a:t>At request of candidate</a:t>
            </a:r>
            <a:r>
              <a:rPr lang="en-US" dirty="0"/>
              <a:t>, meeting scheduled to discuss</a:t>
            </a:r>
          </a:p>
          <a:p>
            <a:pPr marL="74295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Applicant can withdraw application or ask to have materials forwarded to CPC</a:t>
            </a:r>
          </a:p>
          <a:p>
            <a:pPr marL="1017587" lvl="2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/>
              <a:t>Candidate</a:t>
            </a:r>
            <a:r>
              <a:rPr lang="en-US" dirty="0"/>
              <a:t> is responsible for forwarding the documents</a:t>
            </a:r>
          </a:p>
          <a:p>
            <a:pPr marL="376237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376237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ANY Unfavorable Vote at DPC</a:t>
            </a:r>
          </a:p>
          <a:p>
            <a:pPr marL="74295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USPC reviews promotion </a:t>
            </a:r>
            <a:r>
              <a:rPr lang="en-US" b="1" u="sng" dirty="0"/>
              <a:t>process</a:t>
            </a:r>
          </a:p>
          <a:p>
            <a:pPr marL="376237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376237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Split votes requires inclusion of a minority report</a:t>
            </a:r>
          </a:p>
          <a:p>
            <a:pPr marL="376237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Once DPC Report is signed, your application cannot be changed</a:t>
            </a:r>
          </a:p>
          <a:p>
            <a:pPr marL="74295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Except addition of reports and candidate responses</a:t>
            </a:r>
          </a:p>
          <a:p>
            <a:pPr marL="914400" lvl="1" indent="-51435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3CD68EA-6329-423E-9762-BEB2770A57E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Tips for Departments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dirty="0"/>
              <a:t>Guide Candidate in early years</a:t>
            </a:r>
          </a:p>
          <a:p>
            <a:pPr eaLnBrk="1" hangingPunct="1"/>
            <a:r>
              <a:rPr lang="en-US" altLang="en-US" dirty="0"/>
              <a:t>Provide thorough, honest, direct reviews to Candidate (T&amp;R and Promotion)</a:t>
            </a:r>
          </a:p>
          <a:p>
            <a:pPr eaLnBrk="1" hangingPunct="1"/>
            <a:r>
              <a:rPr lang="en-US" altLang="en-US" dirty="0"/>
              <a:t>Give Candidate things to think about, reflect upon, and grow from (things candidate can write about)</a:t>
            </a:r>
          </a:p>
          <a:p>
            <a:pPr eaLnBrk="1" hangingPunct="1"/>
            <a:r>
              <a:rPr lang="en-US" altLang="en-US" dirty="0"/>
              <a:t>Suggest improvements &amp; give constructive criticism</a:t>
            </a:r>
          </a:p>
          <a:p>
            <a:pPr eaLnBrk="1" hangingPunct="1"/>
            <a:r>
              <a:rPr lang="en-US" altLang="en-US" dirty="0"/>
              <a:t>Provide relative weights </a:t>
            </a:r>
          </a:p>
          <a:p>
            <a:pPr eaLnBrk="1" hangingPunct="1"/>
            <a:r>
              <a:rPr lang="en-US" altLang="en-US" dirty="0"/>
              <a:t>Provide </a:t>
            </a:r>
            <a:r>
              <a:rPr lang="en-US" altLang="en-US" u="sng" dirty="0"/>
              <a:t>constructive</a:t>
            </a:r>
            <a:r>
              <a:rPr lang="en-US" altLang="en-US" dirty="0"/>
              <a:t> peer observations, </a:t>
            </a:r>
          </a:p>
          <a:p>
            <a:pPr lvl="1" eaLnBrk="1" hangingPunct="1"/>
            <a:r>
              <a:rPr lang="en-US" altLang="en-US" dirty="0"/>
              <a:t>Relate to department criteria </a:t>
            </a:r>
          </a:p>
          <a:p>
            <a:pPr lvl="1" eaLnBrk="1" hangingPunct="1"/>
            <a:r>
              <a:rPr lang="en-US" altLang="en-US" dirty="0"/>
              <a:t>Do not merely summarize the class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566644F-DF30-4FF9-97D1-619599113087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Sample Criteria for Peer Observation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dirty="0"/>
              <a:t>Good organization of subject matter</a:t>
            </a:r>
          </a:p>
          <a:p>
            <a:pPr eaLnBrk="1" hangingPunct="1"/>
            <a:r>
              <a:rPr lang="en-US" altLang="en-US" dirty="0"/>
              <a:t>Appropriate pacing</a:t>
            </a:r>
          </a:p>
          <a:p>
            <a:pPr eaLnBrk="1" hangingPunct="1"/>
            <a:r>
              <a:rPr lang="en-US" altLang="en-US" dirty="0"/>
              <a:t>Adherence to departmental </a:t>
            </a:r>
            <a:br>
              <a:rPr lang="en-US" altLang="en-US" dirty="0"/>
            </a:br>
            <a:r>
              <a:rPr lang="en-US" altLang="en-US" dirty="0"/>
              <a:t>syllabi &amp; policies</a:t>
            </a:r>
          </a:p>
          <a:p>
            <a:pPr eaLnBrk="1" hangingPunct="1"/>
            <a:r>
              <a:rPr lang="en-US" altLang="en-US" dirty="0"/>
              <a:t>Effective communication</a:t>
            </a:r>
          </a:p>
          <a:p>
            <a:pPr eaLnBrk="1" hangingPunct="1"/>
            <a:r>
              <a:rPr lang="en-US" altLang="en-US" dirty="0"/>
              <a:t>Knowledge and enthusiasm for </a:t>
            </a:r>
            <a:br>
              <a:rPr lang="en-US" altLang="en-US" dirty="0"/>
            </a:br>
            <a:r>
              <a:rPr lang="en-US" altLang="en-US" dirty="0"/>
              <a:t>subject matter &amp; teaching</a:t>
            </a:r>
          </a:p>
          <a:p>
            <a:pPr eaLnBrk="1" hangingPunct="1"/>
            <a:r>
              <a:rPr lang="en-US" altLang="en-US" dirty="0"/>
              <a:t>Positive attitudes toward students</a:t>
            </a:r>
          </a:p>
          <a:p>
            <a:pPr eaLnBrk="1" hangingPunct="1"/>
            <a:r>
              <a:rPr lang="en-US" altLang="en-US" dirty="0"/>
              <a:t>Fairness in examinations and grading</a:t>
            </a:r>
          </a:p>
          <a:p>
            <a:pPr eaLnBrk="1" hangingPunct="1"/>
            <a:r>
              <a:rPr lang="en-US" altLang="en-US" dirty="0"/>
              <a:t>Flexibility in approaches to teaching</a:t>
            </a:r>
          </a:p>
          <a:p>
            <a:pPr eaLnBrk="1" hangingPunct="1"/>
            <a:r>
              <a:rPr lang="en-US" altLang="en-US" dirty="0"/>
              <a:t>Appropriate student learning outcomes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72A10C4-3205-40B2-958A-B6957F2CA71D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 dirty="0">
              <a:latin typeface="Times New Roman" pitchFamily="18" charset="0"/>
            </a:endParaRPr>
          </a:p>
        </p:txBody>
      </p:sp>
      <p:pic>
        <p:nvPicPr>
          <p:cNvPr id="31749" name="Picture 5" descr="C:\Users\everett\AppData\Local\Microsoft\Windows\Temporary Internet Files\Content.IE5\BO0N1CPB\MC9000708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242570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College Promotion Committee (CPC)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3367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700" dirty="0"/>
              <a:t>USPC runs elections for most colleges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dirty="0"/>
              <a:t>Role of CPC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Review DPC recommendation &amp; evaluate application</a:t>
            </a:r>
          </a:p>
          <a:p>
            <a:pPr marL="742951" lvl="1" indent="-342900" eaLnBrk="1" hangingPunct="1">
              <a:lnSpc>
                <a:spcPct val="80000"/>
              </a:lnSpc>
            </a:pPr>
            <a:r>
              <a:rPr lang="en-US" altLang="en-US" b="1" dirty="0"/>
              <a:t>Meet with candidate to review portfolio </a:t>
            </a:r>
          </a:p>
          <a:p>
            <a:pPr marL="742950" lvl="1" indent="-342900" eaLnBrk="1" hangingPunct="1">
              <a:lnSpc>
                <a:spcPct val="80000"/>
              </a:lnSpc>
            </a:pPr>
            <a:r>
              <a:rPr lang="en-US" altLang="en-US" dirty="0"/>
              <a:t>Write Recommendation Report</a:t>
            </a:r>
          </a:p>
          <a:p>
            <a:pPr marL="1017587" lvl="2" indent="-342900" eaLnBrk="1" hangingPunct="1">
              <a:lnSpc>
                <a:spcPct val="80000"/>
              </a:lnSpc>
            </a:pPr>
            <a:r>
              <a:rPr lang="en-US" altLang="en-US" dirty="0"/>
              <a:t>Includes vote</a:t>
            </a:r>
          </a:p>
          <a:p>
            <a:pPr marL="1017587" lvl="2" indent="-342900" eaLnBrk="1" hangingPunct="1">
              <a:lnSpc>
                <a:spcPct val="80000"/>
              </a:lnSpc>
            </a:pPr>
            <a:r>
              <a:rPr lang="en-US" altLang="en-US" dirty="0"/>
              <a:t>Must give to Candidate </a:t>
            </a:r>
            <a:br>
              <a:rPr lang="en-US" altLang="en-US" dirty="0"/>
            </a:br>
            <a:r>
              <a:rPr lang="en-US" altLang="en-US" dirty="0"/>
              <a:t>≥24 hours before due to respond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Forward recommendation &amp; application</a:t>
            </a:r>
          </a:p>
          <a:p>
            <a:pPr lvl="2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/>
              <a:t>Electronic + supplemental to College Dean </a:t>
            </a:r>
          </a:p>
          <a:p>
            <a:pPr lvl="2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/>
              <a:t>Original signed Paper copy to University Senate</a:t>
            </a:r>
            <a:endParaRPr lang="en-US" sz="2400" dirty="0"/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dirty="0"/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/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/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E10B109-F196-4D8F-B79B-BA58EBA70FCE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05490"/>
            <a:ext cx="91440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Candidate must respond to CPC report, report &amp; response are go into application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College Promotion Committee (Cont.)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376237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Split votes require inclusion of a minority report</a:t>
            </a:r>
          </a:p>
          <a:p>
            <a:pPr marL="376237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CPC UNFAVORABLE</a:t>
            </a:r>
          </a:p>
          <a:p>
            <a:pPr marL="74295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Candidate can withdraw from process by informing College Dean and USPC Chair</a:t>
            </a:r>
          </a:p>
          <a:p>
            <a:pPr marL="74295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CPC report “must describe actions candidate can take to improve future portfolios” [MOA 5.4231]</a:t>
            </a:r>
          </a:p>
          <a:p>
            <a:pPr marL="376237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376237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ANY Unfavorable Vote at CPC</a:t>
            </a:r>
          </a:p>
          <a:p>
            <a:pPr marL="74295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USPC reviews promotion </a:t>
            </a:r>
            <a:r>
              <a:rPr lang="en-US" u="sng" dirty="0"/>
              <a:t>process</a:t>
            </a:r>
          </a:p>
          <a:p>
            <a:pPr marL="1017587" lvl="2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Chair informs USPC Chair and sends application pdf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FCED4A6-3F3D-49D2-8B88-C2AA4FB50CA2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College Dean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Review DPC &amp; CPC recommendations, rationales and Applicant portfolio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/>
              <a:t>Meet with applicant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Write recommendation report and deliver to candidate, DPC &amp; CPC chairs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If Negative, applicant may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900" dirty="0"/>
              <a:t>Withdraw from further consideration, or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900" dirty="0"/>
              <a:t>Appeal negative recommendation by advancing application to Provost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Positive </a:t>
            </a:r>
            <a:br>
              <a:rPr lang="en-US" altLang="en-US" sz="2200" dirty="0"/>
            </a:br>
            <a:r>
              <a:rPr lang="en-US" altLang="en-US" sz="2200" dirty="0"/>
              <a:t>recommendation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900" dirty="0"/>
              <a:t>Automatic advance </a:t>
            </a:r>
            <a:br>
              <a:rPr lang="en-US" altLang="en-US" sz="1900" dirty="0"/>
            </a:br>
            <a:r>
              <a:rPr lang="en-US" altLang="en-US" sz="1900" dirty="0"/>
              <a:t>to Provost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19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/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35F30D5-5C78-458C-9780-F482E67CDEDB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 dirty="0">
              <a:latin typeface="Times New Roman" pitchFamily="18" charset="0"/>
            </a:endParaRPr>
          </a:p>
        </p:txBody>
      </p:sp>
      <p:pic>
        <p:nvPicPr>
          <p:cNvPr id="26629" name="Picture 7" descr="C:\Users\everett\AppData\Local\Microsoft\Windows\Temporary Internet Files\Content.IE5\NM65BU5A\MP91022078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24400"/>
            <a:ext cx="4195763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University Senate Promotion Committee (USPC)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Members from each College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Chair elected by Senate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Conduct and supervise election of College Committees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Receive, retain and review all applicants who received 1 or more negative vote at department or college level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Determine if procedures followed by DPC &amp; CPC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200" dirty="0"/>
              <a:t>Certify process to provost (or certify violation)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200" dirty="0"/>
              <a:t>Forward original signed paper copies to Provost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/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66B7929-3066-4F83-82FF-9229ABC96ECB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Administration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Provost &amp; President “largely procedural”, but can (and do) conduct substantive reviews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Provost reviews portfolios &amp; makes recommendations to President</a:t>
            </a:r>
          </a:p>
          <a:p>
            <a:pPr marL="641033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sz="2400" dirty="0"/>
              <a:t>Copy of recommendation provided to candidate</a:t>
            </a:r>
          </a:p>
          <a:p>
            <a:pPr marL="914717" lvl="2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If not recommended, candidate may </a:t>
            </a:r>
          </a:p>
          <a:p>
            <a:pPr lvl="3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000" dirty="0"/>
              <a:t>Withdraw </a:t>
            </a:r>
          </a:p>
          <a:p>
            <a:pPr lvl="3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000" dirty="0"/>
              <a:t>Request materials forwarded to President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President considers Provost recommendation &amp; informs candidate of his/her decision 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Candidates or Chairs of any promotion committee can request meeting [MOA 6.3]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US" sz="2800" dirty="0"/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/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/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/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/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DF764E1-7E04-4833-BA02-8B2415792ADA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Board of Trustees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Recommendations </a:t>
            </a:r>
            <a:br>
              <a:rPr lang="en-US" altLang="en-US" sz="2800" dirty="0"/>
            </a:br>
            <a:r>
              <a:rPr lang="en-US" altLang="en-US" sz="2800" dirty="0"/>
              <a:t>considered by BOT </a:t>
            </a:r>
            <a:br>
              <a:rPr lang="en-US" altLang="en-US" sz="2800" dirty="0"/>
            </a:br>
            <a:r>
              <a:rPr lang="en-US" altLang="en-US" sz="2800" dirty="0"/>
              <a:t>at June meeting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Promotion takes </a:t>
            </a:r>
            <a:br>
              <a:rPr lang="en-US" altLang="en-US" sz="2800" dirty="0"/>
            </a:br>
            <a:r>
              <a:rPr lang="en-US" altLang="en-US" sz="2800" dirty="0"/>
              <a:t>effect following </a:t>
            </a:r>
            <a:br>
              <a:rPr lang="en-US" altLang="en-US" sz="2800" dirty="0"/>
            </a:br>
            <a:r>
              <a:rPr lang="en-US" altLang="en-US" sz="2800" dirty="0"/>
              <a:t>September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C83670B-C0D4-48AD-ABDB-6D9C283283EE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 dirty="0">
              <a:latin typeface="Times New Roman" pitchFamily="18" charset="0"/>
            </a:endParaRPr>
          </a:p>
        </p:txBody>
      </p:sp>
      <p:pic>
        <p:nvPicPr>
          <p:cNvPr id="29701" name="Picture 5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85" y="1828800"/>
            <a:ext cx="359990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This presentation represents the an interpretation of the MOA</a:t>
            </a:r>
          </a:p>
          <a:p>
            <a:endParaRPr lang="en-US" dirty="0"/>
          </a:p>
          <a:p>
            <a:r>
              <a:rPr lang="en-US" dirty="0"/>
              <a:t>Other interpretations may be made by various committees, chairs, and administrators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BF1C94-535F-43BC-B8C6-F6E640D5B2E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6553201"/>
            <a:ext cx="4572000" cy="2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skydancingblog.com/2010/09/</a:t>
            </a:r>
          </a:p>
        </p:txBody>
      </p:sp>
      <p:pic>
        <p:nvPicPr>
          <p:cNvPr id="6" name="Picture 5" descr="C:\Users\everett\AppData\Local\Microsoft\Windows\Temporary Internet Files\Content.IE5\4ILKAE36\MP90017557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826246"/>
            <a:ext cx="4471987" cy="30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64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Frequent Concerns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/>
              <a:t>Sloppiness, lack of organization,</a:t>
            </a:r>
            <a:br>
              <a:rPr lang="en-US" dirty="0"/>
            </a:br>
            <a:r>
              <a:rPr lang="en-US" b="1" dirty="0"/>
              <a:t> missing page numbers </a:t>
            </a:r>
            <a:endParaRPr lang="en-US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Show pride in work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Poor candidate reflection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Poor candidate response to student </a:t>
            </a:r>
            <a:br>
              <a:rPr lang="en-US" dirty="0"/>
            </a:br>
            <a:r>
              <a:rPr lang="en-US" dirty="0"/>
              <a:t>evaluations and peer observations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Provide thorough self-reflection &amp;</a:t>
            </a:r>
            <a:br>
              <a:rPr lang="en-US" dirty="0"/>
            </a:br>
            <a:r>
              <a:rPr lang="en-US" dirty="0"/>
              <a:t>explanations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Provide all student comments. Respond!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Missing signatures and/or dates</a:t>
            </a:r>
            <a:endParaRPr lang="en-US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043AC5F-D223-4167-ABE0-74C65B2DDFEA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 dirty="0">
              <a:latin typeface="Times New Roman" pitchFamily="18" charset="0"/>
            </a:endParaRPr>
          </a:p>
        </p:txBody>
      </p:sp>
      <p:pic>
        <p:nvPicPr>
          <p:cNvPr id="35845" name="Picture 5" descr="C:\Users\everett\AppData\Local\Microsoft\Windows\Temporary Internet Files\Content.IE5\NM65BU5A\MP90042211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1" y="685800"/>
            <a:ext cx="246938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DOUBLE CHECK FOLDER</a:t>
            </a:r>
          </a:p>
        </p:txBody>
      </p:sp>
      <p:sp>
        <p:nvSpPr>
          <p:cNvPr id="3686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dirty="0"/>
              <a:t>MOA checklist </a:t>
            </a:r>
          </a:p>
          <a:p>
            <a:pPr lvl="1" eaLnBrk="1" hangingPunct="1"/>
            <a:r>
              <a:rPr lang="en-US" altLang="en-US" b="1" dirty="0"/>
              <a:t>Initialed</a:t>
            </a:r>
            <a:r>
              <a:rPr lang="en-US" altLang="en-US" dirty="0"/>
              <a:t> by DPC Chair </a:t>
            </a:r>
          </a:p>
          <a:p>
            <a:pPr eaLnBrk="1" hangingPunct="1"/>
            <a:r>
              <a:rPr lang="en-US" altLang="en-US" b="1" dirty="0"/>
              <a:t>Consecutive</a:t>
            </a:r>
            <a:r>
              <a:rPr lang="en-US" altLang="en-US" dirty="0"/>
              <a:t> page numbers</a:t>
            </a:r>
          </a:p>
          <a:p>
            <a:pPr eaLnBrk="1" hangingPunct="1"/>
            <a:r>
              <a:rPr lang="en-US" altLang="en-US" dirty="0"/>
              <a:t>Student evals signed and dated by DPC Chair</a:t>
            </a:r>
          </a:p>
          <a:p>
            <a:pPr eaLnBrk="1" hangingPunct="1"/>
            <a:r>
              <a:rPr lang="en-US" altLang="en-US" dirty="0"/>
              <a:t>Peer observations signed and dated by Observer </a:t>
            </a:r>
            <a:r>
              <a:rPr lang="en-US" altLang="en-US" b="1" dirty="0"/>
              <a:t>and</a:t>
            </a:r>
            <a:r>
              <a:rPr lang="en-US" altLang="en-US" dirty="0"/>
              <a:t> Candidate</a:t>
            </a:r>
          </a:p>
          <a:p>
            <a:pPr eaLnBrk="1" hangingPunct="1"/>
            <a:r>
              <a:rPr lang="en-US" altLang="en-US" dirty="0"/>
              <a:t>Department Evaluation signed and dated by all DPC members </a:t>
            </a:r>
            <a:r>
              <a:rPr lang="en-US" altLang="en-US" b="1" dirty="0"/>
              <a:t>and</a:t>
            </a:r>
            <a:r>
              <a:rPr lang="en-US" altLang="en-US" dirty="0"/>
              <a:t> Candidate</a:t>
            </a:r>
          </a:p>
          <a:p>
            <a:pPr lvl="1" eaLnBrk="1" hangingPunct="1"/>
            <a:r>
              <a:rPr lang="en-US" altLang="en-US" dirty="0"/>
              <a:t>Numerical vote must be recorded</a:t>
            </a:r>
          </a:p>
          <a:p>
            <a:pPr eaLnBrk="1" hangingPunct="1"/>
            <a:r>
              <a:rPr lang="en-US" altLang="en-US" dirty="0"/>
              <a:t>College Evaluation signed and dated by all DPC members </a:t>
            </a:r>
            <a:r>
              <a:rPr lang="en-US" altLang="en-US" b="1" dirty="0"/>
              <a:t>and</a:t>
            </a:r>
            <a:r>
              <a:rPr lang="en-US" altLang="en-US" dirty="0"/>
              <a:t> Candidate</a:t>
            </a:r>
          </a:p>
          <a:p>
            <a:pPr lvl="1" eaLnBrk="1" hangingPunct="1"/>
            <a:r>
              <a:rPr lang="en-US" altLang="en-US" dirty="0"/>
              <a:t>Numerical vote must be recorded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475BDBF-788A-438F-9A38-AB32CEAF130C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36869" name="Form"/>
          <p:cNvSpPr>
            <a:spLocks noEditPoints="1" noChangeArrowheads="1"/>
          </p:cNvSpPr>
          <p:nvPr/>
        </p:nvSpPr>
        <p:spPr bwMode="auto">
          <a:xfrm>
            <a:off x="6369844" y="452058"/>
            <a:ext cx="1657350" cy="2133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4740 w 21600"/>
              <a:gd name="T22" fmla="*/ 1309 h 21600"/>
              <a:gd name="T23" fmla="*/ 19410 w 21600"/>
              <a:gd name="T24" fmla="*/ 16331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C:\Users\everett\AppData\Local\Microsoft\Windows\Temporary Internet Files\Content.IE5\BO0N1CPB\MP90043087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717" y="0"/>
            <a:ext cx="444804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Tips for Candidates</a:t>
            </a:r>
            <a:endParaRPr lang="en-US" u="sng" dirty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b="1" dirty="0"/>
              <a:t>Print Double-Sided</a:t>
            </a:r>
            <a:endParaRPr lang="en-US" altLang="en-US" dirty="0"/>
          </a:p>
          <a:p>
            <a:pPr eaLnBrk="1" hangingPunct="1"/>
            <a:r>
              <a:rPr lang="en-US" altLang="en-US" dirty="0"/>
              <a:t>Check and double-check </a:t>
            </a:r>
            <a:br>
              <a:rPr lang="en-US" altLang="en-US" dirty="0"/>
            </a:br>
            <a:r>
              <a:rPr lang="en-US" altLang="en-US" dirty="0"/>
              <a:t>file organization</a:t>
            </a:r>
          </a:p>
          <a:p>
            <a:pPr eaLnBrk="1" hangingPunct="1"/>
            <a:r>
              <a:rPr lang="en-US" altLang="en-US" dirty="0"/>
              <a:t>Check spelling and </a:t>
            </a:r>
            <a:br>
              <a:rPr lang="en-US" altLang="en-US" dirty="0"/>
            </a:br>
            <a:r>
              <a:rPr lang="en-US" altLang="en-US" dirty="0"/>
              <a:t>grammar (proof-reader?)</a:t>
            </a:r>
          </a:p>
          <a:p>
            <a:pPr eaLnBrk="1" hangingPunct="1"/>
            <a:r>
              <a:rPr lang="en-US" altLang="en-US" dirty="0"/>
              <a:t>If inserting pages at the last minute, use letters with numbers (14, </a:t>
            </a:r>
            <a:r>
              <a:rPr lang="en-US" altLang="en-US" dirty="0">
                <a:solidFill>
                  <a:srgbClr val="FF0000"/>
                </a:solidFill>
              </a:rPr>
              <a:t>14A</a:t>
            </a:r>
            <a:r>
              <a:rPr lang="en-US" altLang="en-US" dirty="0"/>
              <a:t>, 15, etc.)</a:t>
            </a:r>
          </a:p>
          <a:p>
            <a:pPr eaLnBrk="1" hangingPunct="1"/>
            <a:r>
              <a:rPr lang="en-US" altLang="en-US" dirty="0"/>
              <a:t>Use tabs to divide sections of folder</a:t>
            </a:r>
          </a:p>
          <a:p>
            <a:pPr eaLnBrk="1" hangingPunct="1"/>
            <a:r>
              <a:rPr lang="en-US" altLang="en-US" dirty="0"/>
              <a:t>Do not double count [MOA 2.53]</a:t>
            </a:r>
          </a:p>
          <a:p>
            <a:pPr lvl="1" eaLnBrk="1" hangingPunct="1"/>
            <a:r>
              <a:rPr lang="en-US" altLang="en-US" dirty="0"/>
              <a:t>Single work should not be counted in more than one category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EE31A17-283D-41B6-8116-725D2526215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Tips for Candidates </a:t>
            </a:r>
            <a:r>
              <a:rPr lang="en-US" sz="3200" dirty="0"/>
              <a:t>(</a:t>
            </a:r>
            <a:r>
              <a:rPr lang="en-US" sz="3200" i="1" dirty="0"/>
              <a:t>cont.)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b="1" dirty="0"/>
              <a:t>Carefully read MOA and checklist</a:t>
            </a:r>
          </a:p>
          <a:p>
            <a:pPr eaLnBrk="1" hangingPunct="1"/>
            <a:r>
              <a:rPr lang="en-US" altLang="en-US" dirty="0"/>
              <a:t>Know your department guidelines</a:t>
            </a:r>
          </a:p>
          <a:p>
            <a:pPr eaLnBrk="1" hangingPunct="1"/>
            <a:r>
              <a:rPr lang="en-US" altLang="en-US" dirty="0"/>
              <a:t>Make a strong case</a:t>
            </a:r>
          </a:p>
          <a:p>
            <a:pPr lvl="1" eaLnBrk="1" hangingPunct="1"/>
            <a:r>
              <a:rPr lang="en-US" altLang="en-US" dirty="0"/>
              <a:t>Prove you are deserving of financial commitment from university</a:t>
            </a:r>
          </a:p>
          <a:p>
            <a:pPr lvl="1" eaLnBrk="1" hangingPunct="1"/>
            <a:r>
              <a:rPr lang="en-US" altLang="en-US" dirty="0"/>
              <a:t>Show pride in work</a:t>
            </a:r>
          </a:p>
          <a:p>
            <a:pPr lvl="1" eaLnBrk="1" hangingPunct="1"/>
            <a:r>
              <a:rPr lang="en-US" altLang="en-US" dirty="0"/>
              <a:t>Thorough self-reflection, explanation, and documentation of work and growth in all 4 areas</a:t>
            </a:r>
          </a:p>
          <a:p>
            <a:pPr eaLnBrk="1" hangingPunct="1"/>
            <a:r>
              <a:rPr lang="en-US" altLang="en-US" dirty="0"/>
              <a:t>Do not leave anything open for questioning by multiple reviewers outside your Department</a:t>
            </a:r>
          </a:p>
          <a:p>
            <a:pPr lvl="1" eaLnBrk="1" hangingPunct="1"/>
            <a:r>
              <a:rPr lang="en-US" altLang="en-US" dirty="0"/>
              <a:t>Respond to any and all issues raised in review letters from most recent previous review cycle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A482EAC-4D94-4DD2-AE0B-33D448CB055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Tips for Candidates </a:t>
            </a:r>
            <a:r>
              <a:rPr lang="en-US" sz="2800" dirty="0"/>
              <a:t>(</a:t>
            </a:r>
            <a:r>
              <a:rPr lang="en-US" sz="2800" i="1" dirty="0"/>
              <a:t>cont</a:t>
            </a:r>
            <a:r>
              <a:rPr lang="en-US" sz="2800" i="1" u="sng" dirty="0"/>
              <a:t>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dirty="0"/>
              <a:t>Include all student evaluations &amp; peer observations </a:t>
            </a:r>
          </a:p>
          <a:p>
            <a:pPr lvl="1" eaLnBrk="1" hangingPunct="1"/>
            <a:r>
              <a:rPr lang="en-US" altLang="en-US" dirty="0"/>
              <a:t>Only current are required. Rest can go in Supplemental</a:t>
            </a:r>
          </a:p>
          <a:p>
            <a:pPr eaLnBrk="1" hangingPunct="1"/>
            <a:r>
              <a:rPr lang="en-US" altLang="en-US" dirty="0"/>
              <a:t>Show the questions on student evaluation form</a:t>
            </a:r>
          </a:p>
          <a:p>
            <a:pPr lvl="1" eaLnBrk="1" hangingPunct="1"/>
            <a:r>
              <a:rPr lang="en-US" altLang="en-US" dirty="0"/>
              <a:t>E.g., Blank survey form</a:t>
            </a:r>
          </a:p>
          <a:p>
            <a:pPr eaLnBrk="1" hangingPunct="1"/>
            <a:r>
              <a:rPr lang="en-US" altLang="en-US" dirty="0"/>
              <a:t>Explain the scoring of the student evaluations</a:t>
            </a:r>
          </a:p>
          <a:p>
            <a:pPr lvl="1" eaLnBrk="1" hangingPunct="1"/>
            <a:r>
              <a:rPr lang="en-US" altLang="en-US" dirty="0"/>
              <a:t>Range   (0-4 ?  1-5?) </a:t>
            </a:r>
          </a:p>
          <a:p>
            <a:pPr lvl="1" eaLnBrk="1" hangingPunct="1"/>
            <a:r>
              <a:rPr lang="en-US" altLang="en-US" dirty="0"/>
              <a:t>Value (5=poor?  5=excellent?) </a:t>
            </a:r>
          </a:p>
          <a:p>
            <a:pPr eaLnBrk="1" hangingPunct="1"/>
            <a:r>
              <a:rPr lang="en-US" altLang="en-US" dirty="0"/>
              <a:t>Include Table or Figure summarizing ALL student evaluations </a:t>
            </a:r>
          </a:p>
          <a:p>
            <a:pPr lvl="1" eaLnBrk="1" hangingPunct="1"/>
            <a:r>
              <a:rPr lang="en-US" altLang="en-US" dirty="0"/>
              <a:t>By class classes &amp; semester</a:t>
            </a:r>
            <a:endParaRPr lang="en-US" altLang="en-US" sz="2800" dirty="0"/>
          </a:p>
          <a:p>
            <a:pPr eaLnBrk="1" hangingPunct="1"/>
            <a:endParaRPr lang="en-US" altLang="en-US" dirty="0"/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F377EB4-C3A1-4B8C-8C08-F5CA83D13277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1647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Figure of Student evaluations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BF1C94-535F-43BC-B8C6-F6E640D5B2E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1510882"/>
            <a:ext cx="5334000" cy="3981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71826" y="5782199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Semester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5492332"/>
            <a:ext cx="4596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F12    S13    F13    S14    F14    S15    F15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0983" y="1793447"/>
            <a:ext cx="312906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</a:p>
          <a:p>
            <a:endParaRPr lang="en-US" sz="2800" dirty="0"/>
          </a:p>
          <a:p>
            <a:r>
              <a:rPr lang="en-US" sz="2000" dirty="0"/>
              <a:t>4</a:t>
            </a:r>
          </a:p>
          <a:p>
            <a:endParaRPr lang="en-US" sz="2800" dirty="0"/>
          </a:p>
          <a:p>
            <a:r>
              <a:rPr lang="en-US" sz="2000" dirty="0"/>
              <a:t>3</a:t>
            </a:r>
          </a:p>
          <a:p>
            <a:endParaRPr lang="en-US" sz="2800" dirty="0"/>
          </a:p>
          <a:p>
            <a:r>
              <a:rPr lang="en-US" sz="2000" dirty="0"/>
              <a:t>2</a:t>
            </a:r>
          </a:p>
          <a:p>
            <a:endParaRPr lang="en-US" sz="2800" dirty="0"/>
          </a:p>
          <a:p>
            <a:r>
              <a:rPr lang="en-US" sz="2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720670" y="3239996"/>
            <a:ext cx="3703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Student Eval on Question 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0703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Question 12: How do you rate this instructor?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30116" y="23279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22905" y="21626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4855" y="19692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5366" y="20477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48569" y="28926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0754" y="280911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30116" y="266179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29030" y="250939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42686" y="216266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46186" y="23292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90923" y="19180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*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97006" y="23428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*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29030" y="23406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30116" y="28328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00754" y="266179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58845" y="30324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00506" y="21626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39638" y="201143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88366" y="218477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44153" y="273653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CC00"/>
                </a:solidFill>
              </a:rPr>
              <a:t>*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00754" y="294084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CC00"/>
                </a:solidFill>
              </a:rPr>
              <a:t>*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08776" y="3783610"/>
            <a:ext cx="1050288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i="0" dirty="0">
                <a:solidFill>
                  <a:srgbClr val="00CC00"/>
                </a:solidFill>
              </a:rPr>
              <a:t>* </a:t>
            </a:r>
            <a:r>
              <a:rPr lang="en-US" sz="1800" i="0" dirty="0"/>
              <a:t>Class 1</a:t>
            </a:r>
          </a:p>
          <a:p>
            <a:r>
              <a:rPr lang="en-US" sz="2000" i="0" dirty="0">
                <a:solidFill>
                  <a:srgbClr val="FFFF00"/>
                </a:solidFill>
              </a:rPr>
              <a:t>*</a:t>
            </a:r>
            <a:r>
              <a:rPr lang="en-US" sz="2000" i="0" dirty="0">
                <a:solidFill>
                  <a:srgbClr val="00CC00"/>
                </a:solidFill>
              </a:rPr>
              <a:t> </a:t>
            </a:r>
            <a:r>
              <a:rPr lang="en-US" sz="1800" i="0" dirty="0"/>
              <a:t>Class 2</a:t>
            </a:r>
          </a:p>
          <a:p>
            <a:r>
              <a:rPr lang="en-US" sz="2000" i="0" dirty="0">
                <a:solidFill>
                  <a:srgbClr val="CC3300"/>
                </a:solidFill>
              </a:rPr>
              <a:t>*</a:t>
            </a:r>
            <a:r>
              <a:rPr lang="en-US" sz="2000" i="0" dirty="0">
                <a:solidFill>
                  <a:srgbClr val="00CC00"/>
                </a:solidFill>
              </a:rPr>
              <a:t> </a:t>
            </a:r>
            <a:r>
              <a:rPr lang="en-US" sz="1800" i="0" dirty="0"/>
              <a:t>Class 3</a:t>
            </a:r>
          </a:p>
          <a:p>
            <a:r>
              <a:rPr lang="en-US" sz="2000" i="0" dirty="0"/>
              <a:t>*</a:t>
            </a:r>
            <a:r>
              <a:rPr lang="en-US" sz="2000" i="0" dirty="0">
                <a:solidFill>
                  <a:srgbClr val="00CC00"/>
                </a:solidFill>
              </a:rPr>
              <a:t> </a:t>
            </a:r>
            <a:r>
              <a:rPr lang="en-US" sz="1800" i="0" dirty="0"/>
              <a:t>Class 4</a:t>
            </a:r>
          </a:p>
          <a:p>
            <a:r>
              <a:rPr lang="en-US" sz="2000" i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*</a:t>
            </a:r>
            <a:r>
              <a:rPr lang="en-US" sz="2000" i="0" dirty="0">
                <a:solidFill>
                  <a:srgbClr val="00CC00"/>
                </a:solidFill>
              </a:rPr>
              <a:t> </a:t>
            </a:r>
            <a:r>
              <a:rPr lang="en-US" sz="1800" i="0" dirty="0"/>
              <a:t>Class 5</a:t>
            </a:r>
          </a:p>
        </p:txBody>
      </p:sp>
    </p:spTree>
    <p:extLst>
      <p:ext uri="{BB962C8B-B14F-4D97-AF65-F5344CB8AC3E}">
        <p14:creationId xmlns:p14="http://schemas.microsoft.com/office/powerpoint/2010/main" val="606913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Tips for Candidates </a:t>
            </a:r>
            <a:r>
              <a:rPr lang="en-US" sz="2800" dirty="0"/>
              <a:t>(</a:t>
            </a:r>
            <a:r>
              <a:rPr lang="en-US" sz="2800" i="1" dirty="0"/>
              <a:t>cont</a:t>
            </a:r>
            <a:r>
              <a:rPr lang="en-US" sz="2800" i="1" u="sng" dirty="0"/>
              <a:t>.)</a:t>
            </a:r>
            <a:endParaRPr lang="en-US" u="sng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Put supporting material in Supplemental File</a:t>
            </a:r>
          </a:p>
          <a:p>
            <a:pPr lvl="1" eaLnBrk="1" hangingPunct="1"/>
            <a:r>
              <a:rPr lang="en-US" altLang="en-US" dirty="0"/>
              <a:t>Table of Contents </a:t>
            </a:r>
          </a:p>
          <a:p>
            <a:pPr lvl="1" eaLnBrk="1" hangingPunct="1"/>
            <a:r>
              <a:rPr lang="en-US" altLang="en-US" dirty="0"/>
              <a:t>Tabs</a:t>
            </a:r>
          </a:p>
          <a:p>
            <a:pPr lvl="1" eaLnBrk="1" hangingPunct="1"/>
            <a:r>
              <a:rPr lang="en-US" altLang="en-US" dirty="0"/>
              <a:t>Page numbers</a:t>
            </a:r>
          </a:p>
          <a:p>
            <a:pPr eaLnBrk="1" hangingPunct="1"/>
            <a:r>
              <a:rPr lang="en-US" altLang="en-US" dirty="0"/>
              <a:t>Include any student or peer </a:t>
            </a:r>
            <a:br>
              <a:rPr lang="en-US" altLang="en-US" dirty="0"/>
            </a:br>
            <a:r>
              <a:rPr lang="en-US" altLang="en-US" dirty="0"/>
              <a:t>evaluations not in the </a:t>
            </a:r>
            <a:br>
              <a:rPr lang="en-US" altLang="en-US" dirty="0"/>
            </a:br>
            <a:r>
              <a:rPr lang="en-US" altLang="en-US" dirty="0"/>
              <a:t>Promotion folder </a:t>
            </a:r>
            <a:br>
              <a:rPr lang="en-US" altLang="en-US" dirty="0"/>
            </a:br>
            <a:r>
              <a:rPr lang="en-US" altLang="en-US" dirty="0"/>
              <a:t>in Supplemental File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86DC8DF-8B32-4266-BC45-3D01769E2530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 dirty="0">
              <a:latin typeface="Times New Roman" pitchFamily="18" charset="0"/>
            </a:endParaRPr>
          </a:p>
        </p:txBody>
      </p:sp>
      <p:pic>
        <p:nvPicPr>
          <p:cNvPr id="45061" name="Picture 5" descr="C:\Users\everett\AppData\Local\Microsoft\Windows\Temporary Internet Files\Content.IE5\BO0N1CPB\MC90043486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Where to go for help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Department Promotion Committee members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/>
              <a:t>Faculty Center </a:t>
            </a:r>
            <a:endParaRPr lang="en-US" dirty="0"/>
          </a:p>
          <a:p>
            <a:pPr marL="7315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Director:   Bonnie Angelone</a:t>
            </a:r>
          </a:p>
          <a:p>
            <a:pPr marL="7315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>
                <a:solidFill>
                  <a:srgbClr val="0000FF"/>
                </a:solidFill>
              </a:rPr>
              <a:t>angelone@rowan.edu</a:t>
            </a:r>
            <a:endParaRPr lang="en-US" dirty="0"/>
          </a:p>
          <a:p>
            <a:pPr marL="7315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Floor James Hall</a:t>
            </a:r>
          </a:p>
          <a:p>
            <a:pPr marL="10972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Mentoring</a:t>
            </a:r>
          </a:p>
          <a:p>
            <a:pPr marL="10972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Sample documents</a:t>
            </a:r>
          </a:p>
          <a:p>
            <a:pPr marL="10972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Organization</a:t>
            </a:r>
          </a:p>
          <a:p>
            <a:pPr marL="10972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Teaching tips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0B9DB4F-94A6-4613-9A24-AF89C2C3E433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 dirty="0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85711"/>
            <a:ext cx="195072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Where to go for help </a:t>
            </a:r>
            <a:r>
              <a:rPr lang="en-US" sz="2800" dirty="0"/>
              <a:t>(</a:t>
            </a:r>
            <a:r>
              <a:rPr lang="en-US" sz="2800" i="1" dirty="0"/>
              <a:t>cont</a:t>
            </a:r>
            <a:r>
              <a:rPr lang="en-US" sz="2800" i="1" u="sng" dirty="0"/>
              <a:t>.)</a:t>
            </a:r>
            <a:endParaRPr lang="en-US" sz="2800" u="sng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dirty="0"/>
              <a:t>Senate website</a:t>
            </a:r>
          </a:p>
          <a:p>
            <a:pPr lvl="1" eaLnBrk="1" hangingPunct="1"/>
            <a:r>
              <a:rPr lang="en-US" altLang="en-US" dirty="0"/>
              <a:t>Faculty Promotion MOA &amp;tips available for download</a:t>
            </a:r>
          </a:p>
          <a:p>
            <a:pPr lvl="1" eaLnBrk="1" hangingPunct="1"/>
            <a:r>
              <a:rPr lang="en-US" altLang="en-US" dirty="0">
                <a:solidFill>
                  <a:srgbClr val="0000FF"/>
                </a:solidFill>
                <a:hlinkClick r:id="rId3"/>
              </a:rPr>
              <a:t>www.rowan.edu/president/senate</a:t>
            </a:r>
            <a:r>
              <a:rPr lang="en-US" altLang="en-US" dirty="0">
                <a:hlinkClick r:id="rId3"/>
              </a:rPr>
              <a:t>/</a:t>
            </a:r>
            <a:r>
              <a:rPr lang="en-US" altLang="en-US" dirty="0"/>
              <a:t> (then click “Promotion” on left)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Check website for Promotion tips and documents</a:t>
            </a:r>
          </a:p>
          <a:p>
            <a:pPr lvl="1" eaLnBrk="1" hangingPunct="1"/>
            <a:r>
              <a:rPr lang="en-US" altLang="en-US" dirty="0"/>
              <a:t>Provost website - </a:t>
            </a:r>
            <a:r>
              <a:rPr lang="en-US" altLang="en-US" dirty="0">
                <a:hlinkClick r:id="rId4"/>
              </a:rPr>
              <a:t>http://www.rowan.edu/provost/aft/</a:t>
            </a:r>
            <a:endParaRPr lang="en-US" altLang="en-US" dirty="0"/>
          </a:p>
          <a:p>
            <a:pPr eaLnBrk="1" hangingPunct="1"/>
            <a:r>
              <a:rPr lang="en-US" altLang="en-US" dirty="0"/>
              <a:t>Chair of USPC: </a:t>
            </a:r>
          </a:p>
          <a:p>
            <a:pPr lvl="1" eaLnBrk="1" hangingPunct="1"/>
            <a:r>
              <a:rPr lang="en-US" altLang="en-US" dirty="0"/>
              <a:t>Barbara Bole Williams (williamsb@rowan.edu)</a:t>
            </a:r>
            <a:endParaRPr lang="en-US" altLang="en-US" sz="2500" dirty="0"/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B072878-F107-486E-BA60-EC1C9752DE9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Tenure &amp; Promotion</a:t>
            </a:r>
            <a:endParaRPr lang="en-US" sz="2800" i="1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dirty="0"/>
              <a:t>If you are going up for tenure, your tenure packet will also be used for promotion to associate professor 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lvl="1" eaLnBrk="1" hangingPunct="1"/>
            <a:r>
              <a:rPr lang="en-US" altLang="en-US" b="1" dirty="0"/>
              <a:t>You do NOT need to go through the separate promotion process</a:t>
            </a:r>
          </a:p>
          <a:p>
            <a:pPr lvl="1" eaLnBrk="1" hangingPunct="1"/>
            <a:r>
              <a:rPr lang="en-US" altLang="en-US" b="1" dirty="0"/>
              <a:t>See MOA, Rationale, Promotion, Page 3 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A5E00C6-1F1E-4927-ADF4-F5D951F4604D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dirty="0">
              <a:latin typeface="Times New Roman" pitchFamily="18" charset="0"/>
            </a:endParaRPr>
          </a:p>
        </p:txBody>
      </p:sp>
      <p:grpSp>
        <p:nvGrpSpPr>
          <p:cNvPr id="39941" name="Group 4"/>
          <p:cNvGrpSpPr>
            <a:grpSpLocks/>
          </p:cNvGrpSpPr>
          <p:nvPr/>
        </p:nvGrpSpPr>
        <p:grpSpPr bwMode="auto">
          <a:xfrm>
            <a:off x="1896149" y="4470613"/>
            <a:ext cx="2073514" cy="2003212"/>
            <a:chOff x="5593770" y="615629"/>
            <a:chExt cx="2072556" cy="2003305"/>
          </a:xfrm>
        </p:grpSpPr>
        <p:pic>
          <p:nvPicPr>
            <p:cNvPr id="39945" name="Picture 5" descr="C:\Users\everett\AppData\Local\Microsoft\Windows\Temporary Internet Files\Content.IE5\BO0N1CPB\MC900290952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3770" y="944043"/>
              <a:ext cx="1291628" cy="1674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6" name="TextBox 1"/>
            <p:cNvSpPr txBox="1">
              <a:spLocks noChangeArrowheads="1"/>
            </p:cNvSpPr>
            <p:nvPr/>
          </p:nvSpPr>
          <p:spPr bwMode="auto">
            <a:xfrm rot="-960564">
              <a:off x="6884101" y="615629"/>
              <a:ext cx="782225" cy="46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dirty="0">
                  <a:latin typeface="Times New Roman" pitchFamily="18" charset="0"/>
                </a:rPr>
                <a:t>T&amp;R</a:t>
              </a:r>
            </a:p>
          </p:txBody>
        </p:sp>
      </p:grpSp>
      <p:grpSp>
        <p:nvGrpSpPr>
          <p:cNvPr id="39942" name="Group 3"/>
          <p:cNvGrpSpPr>
            <a:grpSpLocks/>
          </p:cNvGrpSpPr>
          <p:nvPr/>
        </p:nvGrpSpPr>
        <p:grpSpPr bwMode="auto">
          <a:xfrm>
            <a:off x="5486400" y="4743088"/>
            <a:ext cx="1292225" cy="1674813"/>
            <a:chOff x="6417186" y="3943859"/>
            <a:chExt cx="1291628" cy="1674891"/>
          </a:xfrm>
        </p:grpSpPr>
        <p:pic>
          <p:nvPicPr>
            <p:cNvPr id="39943" name="Picture 5" descr="C:\Users\everett\AppData\Local\Microsoft\Windows\Temporary Internet Files\Content.IE5\BO0N1CPB\MC900290952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17186" y="3943859"/>
              <a:ext cx="1291628" cy="1674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4" name="TextBox 2"/>
            <p:cNvSpPr txBox="1">
              <a:spLocks noChangeArrowheads="1"/>
            </p:cNvSpPr>
            <p:nvPr/>
          </p:nvSpPr>
          <p:spPr bwMode="auto">
            <a:xfrm rot="834983">
              <a:off x="6598985" y="4324976"/>
              <a:ext cx="928030" cy="46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0" dirty="0">
                  <a:latin typeface="Times New Roman" pitchFamily="18" charset="0"/>
                </a:rPr>
                <a:t>Prom.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14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Promotion - proficiency in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dirty="0"/>
              <a:t>Teaching Effectiveness</a:t>
            </a:r>
          </a:p>
          <a:p>
            <a:pPr eaLnBrk="1" hangingPunct="1"/>
            <a:r>
              <a:rPr lang="en-US" altLang="en-US" dirty="0"/>
              <a:t>Scholarly and Creative Activity</a:t>
            </a:r>
          </a:p>
          <a:p>
            <a:pPr eaLnBrk="1" hangingPunct="1"/>
            <a:r>
              <a:rPr lang="en-US" altLang="en-US" dirty="0"/>
              <a:t>Contribution to University Community</a:t>
            </a:r>
          </a:p>
          <a:p>
            <a:pPr eaLnBrk="1" hangingPunct="1"/>
            <a:r>
              <a:rPr lang="en-US" altLang="en-US" dirty="0"/>
              <a:t>Contribution to Wider &amp; Professional Community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Defined in </a:t>
            </a:r>
          </a:p>
          <a:p>
            <a:pPr lvl="1" eaLnBrk="1" hangingPunct="1"/>
            <a:r>
              <a:rPr lang="en-US" altLang="en-US" dirty="0"/>
              <a:t>MOA, Appendix A</a:t>
            </a:r>
          </a:p>
          <a:p>
            <a:pPr lvl="1" eaLnBrk="1" hangingPunct="1"/>
            <a:r>
              <a:rPr lang="en-US" altLang="en-US" dirty="0"/>
              <a:t>Department / College </a:t>
            </a:r>
            <a:br>
              <a:rPr lang="en-US" altLang="en-US" dirty="0"/>
            </a:br>
            <a:r>
              <a:rPr lang="en-US" altLang="en-US" dirty="0"/>
              <a:t>Promotion document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D6D2ECC-56E7-44F5-91E4-7314E753B6A1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 dirty="0">
              <a:latin typeface="Times New Roman" pitchFamily="18" charset="0"/>
            </a:endParaRPr>
          </a:p>
        </p:txBody>
      </p:sp>
      <p:pic>
        <p:nvPicPr>
          <p:cNvPr id="16389" name="Picture 5" descr="C:\Users\everett\AppData\Local\Microsoft\Windows\Temporary Internet Files\Content.IE5\NM65BU5A\MP90040097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78213"/>
            <a:ext cx="2505075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Your application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dirty="0"/>
              <a:t>Describe your experiences as a teacher, scholar, &amp; professional</a:t>
            </a:r>
          </a:p>
          <a:p>
            <a:pPr eaLnBrk="1" hangingPunct="1"/>
            <a:r>
              <a:rPr lang="en-US" altLang="en-US" dirty="0"/>
              <a:t>Make compelling argument for what you do</a:t>
            </a:r>
          </a:p>
          <a:p>
            <a:pPr eaLnBrk="1" hangingPunct="1"/>
            <a:r>
              <a:rPr lang="en-US" altLang="en-US" u="sng" dirty="0"/>
              <a:t>Clearly</a:t>
            </a:r>
            <a:r>
              <a:rPr lang="en-US" altLang="en-US" dirty="0"/>
              <a:t> show how you met benchmarks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F9A06C6-F144-417E-B915-B7BD28F64AEF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dirty="0">
              <a:latin typeface="Times New Roman" pitchFamily="18" charset="0"/>
            </a:endParaRPr>
          </a:p>
        </p:txBody>
      </p:sp>
      <p:pic>
        <p:nvPicPr>
          <p:cNvPr id="17413" name="Picture 5" descr="C:\Users\everett\AppData\Local\Microsoft\Windows\Temporary Internet Files\Content.IE5\NM65BU5A\MP9004225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4078288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543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Folder Contents [MOA 5.2]</a:t>
            </a:r>
            <a:br>
              <a:rPr lang="en-US" dirty="0"/>
            </a:br>
            <a:r>
              <a:rPr lang="en-US" sz="2700" dirty="0"/>
              <a:t>See Appendix </a:t>
            </a:r>
            <a:r>
              <a:rPr lang="en-US" dirty="0"/>
              <a:t>D</a:t>
            </a:r>
            <a:endParaRPr lang="en-US" sz="28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90600"/>
            <a:ext cx="7848600" cy="6934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FORM 2 - Relative Weights of Areas of Evaluation for 			Promotion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FORM 3 - College/Department/Office Promotion Committee 		Recommendation Form 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(no FORM 4)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FORM 5 -  Application for Faculty Promotion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/>
              <a:t>FORM 6 - Checklist with page #s &amp; initialed by dept. 			promotion chair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FORM 7 - External Reviewer Conflicts of Interest (info only,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/>
              <a:t>                     not for inclusion in packet)     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FORM 8 – Signature Sheet for Evaluative Criteria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FORM 9 - Courses Taught and Adjusted Load Worksheet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Form 10 – Personnel Resume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Form 11 – Department Recommendation Form (fully signed)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7030A0"/>
                </a:solidFill>
              </a:rPr>
              <a:t>Be sure it is 10.19.17 version of MOA</a:t>
            </a: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b="1" dirty="0"/>
              <a:t>IMPORTANT: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b="1" dirty="0"/>
              <a:t>Use online versions of forms when completing.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E5965FD-2C2B-472B-8E29-F4B2C64DCE5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7543800" cy="487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Folder Contents (Cont.)</a:t>
            </a:r>
            <a:endParaRPr lang="en-US" sz="28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838200"/>
            <a:ext cx="8229600" cy="533399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(Corresponds to Form 6 Faculty Promotion Checklist)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Curriculum Vitae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Executive Summary (examples in Appendix C)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Job Description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If original posting unavailable, work out with dept. promotion committee chair--Clearly state source of description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Approved Department Promotion Criteria</a:t>
            </a:r>
            <a:r>
              <a:rPr lang="en-US" altLang="en-US" dirty="0"/>
              <a:t> </a:t>
            </a:r>
            <a:r>
              <a:rPr lang="en-US" altLang="en-US" sz="2000" dirty="0"/>
              <a:t>Document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From last promotion or year of hire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Also included in this section: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500" dirty="0"/>
              <a:t>Weight and interpretation of criteria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500" dirty="0"/>
              <a:t>Evaluative procedures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/>
              <a:t>Role of Department Chairperson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/>
              <a:t>Definition of Terminal Degree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E5965FD-2C2B-472B-8E29-F4B2C64DCE5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Folder Contents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Teaching/Professional Performance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Self-Appraisal, Student Evaluations, Peer Evaluations, Plans for Future Growth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Scholarly/Creative or Professional Development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Self-Appraisal, External Review &amp; Response (Full Professor only), Plans for Future Growth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Service to University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Self-Appraisal, Plans for Future Growth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Service to Wider Professional Community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Self-Appraisal, Plans for Future Growth</a:t>
            </a:r>
          </a:p>
          <a:p>
            <a:pPr marL="366713" lvl="1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Department/Committee Evaluation, Numerical Vote and Minority Report (if necessary)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ENSURE ALL SIGNATURES ARE PRESENT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Supplemental Folder (if needed)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BF1C94-535F-43BC-B8C6-F6E640D5B2E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93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8092</TotalTime>
  <Words>1990</Words>
  <Application>Microsoft Office PowerPoint</Application>
  <PresentationFormat>Letter Paper (8.5x11 in)</PresentationFormat>
  <Paragraphs>488</Paragraphs>
  <Slides>38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ＭＳ Ｐゴシック</vt:lpstr>
      <vt:lpstr>Arial</vt:lpstr>
      <vt:lpstr>Century Schoolbook</vt:lpstr>
      <vt:lpstr>Symbol</vt:lpstr>
      <vt:lpstr>Times New Roman</vt:lpstr>
      <vt:lpstr>Wingdings</vt:lpstr>
      <vt:lpstr>Wingdings 2</vt:lpstr>
      <vt:lpstr>Oriel</vt:lpstr>
      <vt:lpstr>A Primer for Promotion 2017-2018 </vt:lpstr>
      <vt:lpstr>Promotion MOA</vt:lpstr>
      <vt:lpstr>Disclaimer</vt:lpstr>
      <vt:lpstr>Tenure &amp; Promotion</vt:lpstr>
      <vt:lpstr>Promotion - proficiency in</vt:lpstr>
      <vt:lpstr>Your application </vt:lpstr>
      <vt:lpstr>Folder Contents [MOA 5.2] See Appendix D</vt:lpstr>
      <vt:lpstr>Folder Contents (Cont.)</vt:lpstr>
      <vt:lpstr>Folder Contents (Cont.)</vt:lpstr>
      <vt:lpstr>Curriculum Vitae</vt:lpstr>
      <vt:lpstr>Executive Summary (see Appendix c for examples) </vt:lpstr>
      <vt:lpstr>Relative Weights</vt:lpstr>
      <vt:lpstr>Self-Appraisals</vt:lpstr>
      <vt:lpstr>Plans for Future Growth</vt:lpstr>
      <vt:lpstr>2017-2018 Schedule  (See MOA Faculty Promotion Calendar )</vt:lpstr>
      <vt:lpstr>Applicant </vt:lpstr>
      <vt:lpstr>Application Copies </vt:lpstr>
      <vt:lpstr>Department Responsibilities (5.3)</vt:lpstr>
      <vt:lpstr>Department Responsibilities (Cont.)</vt:lpstr>
      <vt:lpstr>Department Promotion Committee (DPC)</vt:lpstr>
      <vt:lpstr>Department Promotion Committee (Cont.)</vt:lpstr>
      <vt:lpstr>Tips for Departments</vt:lpstr>
      <vt:lpstr>Sample Criteria for Peer Observation</vt:lpstr>
      <vt:lpstr>College Promotion Committee (CPC) </vt:lpstr>
      <vt:lpstr>College Promotion Committee (Cont.) </vt:lpstr>
      <vt:lpstr>College Dean</vt:lpstr>
      <vt:lpstr>University Senate Promotion Committee (USPC) </vt:lpstr>
      <vt:lpstr>Administration</vt:lpstr>
      <vt:lpstr>Board of Trustees </vt:lpstr>
      <vt:lpstr>Frequent Concerns</vt:lpstr>
      <vt:lpstr>DOUBLE CHECK FOLDER</vt:lpstr>
      <vt:lpstr>Tips for Candidates</vt:lpstr>
      <vt:lpstr>Tips for Candidates (cont.)</vt:lpstr>
      <vt:lpstr>Tips for Candidates (cont.)</vt:lpstr>
      <vt:lpstr>Example Figure of Student evaluations</vt:lpstr>
      <vt:lpstr>Tips for Candidates (cont.)</vt:lpstr>
      <vt:lpstr>Where to go for help</vt:lpstr>
      <vt:lpstr>Where to go for help (cont.)</vt:lpstr>
    </vt:vector>
  </TitlesOfParts>
  <Company>Rowan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Primer for Tenure and Recontracting</dc:title>
  <dc:creator>College of Engineering</dc:creator>
  <cp:lastModifiedBy>Barbara Williams</cp:lastModifiedBy>
  <cp:revision>583</cp:revision>
  <dcterms:created xsi:type="dcterms:W3CDTF">2009-08-04T16:44:36Z</dcterms:created>
  <dcterms:modified xsi:type="dcterms:W3CDTF">2017-10-23T16:37:30Z</dcterms:modified>
</cp:coreProperties>
</file>