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53" r:id="rId2"/>
    <p:sldId id="753" r:id="rId3"/>
    <p:sldId id="775" r:id="rId4"/>
    <p:sldId id="756" r:id="rId5"/>
    <p:sldId id="762" r:id="rId6"/>
    <p:sldId id="763" r:id="rId7"/>
    <p:sldId id="758" r:id="rId8"/>
    <p:sldId id="766" r:id="rId9"/>
    <p:sldId id="709" r:id="rId10"/>
    <p:sldId id="708" r:id="rId11"/>
    <p:sldId id="761" r:id="rId12"/>
    <p:sldId id="773" r:id="rId13"/>
    <p:sldId id="774" r:id="rId14"/>
    <p:sldId id="771" r:id="rId15"/>
    <p:sldId id="759" r:id="rId16"/>
    <p:sldId id="751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Georgia" pitchFamily="18" charset="0"/>
        <a:ea typeface="Geneva"/>
        <a:cs typeface="Geneva"/>
      </a:defRPr>
    </a:lvl9pPr>
  </p:defaultTextStyle>
  <p:extLst>
    <p:ext uri="{521415D9-36F7-43E2-AB2F-B90AF26B5E84}">
      <p14:sectionLst xmlns:p14="http://schemas.microsoft.com/office/powerpoint/2010/main">
        <p14:section name="Default Section" id="{4D46B974-A2AD-487D-9453-F8FBD2AD92A0}">
          <p14:sldIdLst>
            <p14:sldId id="553"/>
            <p14:sldId id="753"/>
            <p14:sldId id="775"/>
          </p14:sldIdLst>
        </p14:section>
        <p14:section name="Untitled Section" id="{09851825-B99D-48CE-83E8-34B32AFDD8C8}">
          <p14:sldIdLst>
            <p14:sldId id="756"/>
            <p14:sldId id="762"/>
            <p14:sldId id="763"/>
            <p14:sldId id="758"/>
            <p14:sldId id="766"/>
            <p14:sldId id="709"/>
            <p14:sldId id="708"/>
            <p14:sldId id="761"/>
            <p14:sldId id="773"/>
            <p14:sldId id="774"/>
            <p14:sldId id="771"/>
            <p14:sldId id="759"/>
          </p14:sldIdLst>
        </p14:section>
        <p14:section name="Untitled Section" id="{695F48BF-87AF-4941-9EAC-89FEBC5F5DFD}">
          <p14:sldIdLst>
            <p14:sldId id="7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7F5111"/>
    <a:srgbClr val="2B1206"/>
    <a:srgbClr val="D09E25"/>
    <a:srgbClr val="3B1808"/>
    <a:srgbClr val="633E0D"/>
    <a:srgbClr val="F7C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8632" autoAdjust="0"/>
  </p:normalViewPr>
  <p:slideViewPr>
    <p:cSldViewPr>
      <p:cViewPr varScale="1">
        <p:scale>
          <a:sx n="102" d="100"/>
          <a:sy n="102" d="100"/>
        </p:scale>
        <p:origin x="25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490" y="-84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211" cy="464820"/>
          </a:xfrm>
          <a:prstGeom prst="rect">
            <a:avLst/>
          </a:prstGeom>
        </p:spPr>
        <p:txBody>
          <a:bodyPr vert="horz" lIns="92293" tIns="46148" rIns="92293" bIns="46148" rtlCol="0"/>
          <a:lstStyle>
            <a:lvl1pPr algn="l"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20" y="0"/>
            <a:ext cx="3037211" cy="464820"/>
          </a:xfrm>
          <a:prstGeom prst="rect">
            <a:avLst/>
          </a:prstGeom>
        </p:spPr>
        <p:txBody>
          <a:bodyPr vert="horz" lIns="92293" tIns="46148" rIns="92293" bIns="46148" rtlCol="0"/>
          <a:lstStyle>
            <a:lvl1pPr algn="r"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fld id="{B6E80E0D-FAFB-4B77-8DB5-7B6D080A6B43}" type="datetimeFigureOut">
              <a:rPr lang="en-US"/>
              <a:pPr>
                <a:defRPr/>
              </a:pPr>
              <a:t>5/22/2019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30015"/>
            <a:ext cx="3037211" cy="464820"/>
          </a:xfrm>
          <a:prstGeom prst="rect">
            <a:avLst/>
          </a:prstGeom>
        </p:spPr>
        <p:txBody>
          <a:bodyPr vert="horz" lIns="92293" tIns="46148" rIns="92293" bIns="46148" rtlCol="0" anchor="b"/>
          <a:lstStyle>
            <a:lvl1pPr algn="l"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20" y="8830015"/>
            <a:ext cx="3037211" cy="464820"/>
          </a:xfrm>
          <a:prstGeom prst="rect">
            <a:avLst/>
          </a:prstGeom>
        </p:spPr>
        <p:txBody>
          <a:bodyPr vert="horz" lIns="92293" tIns="46148" rIns="92293" bIns="46148" rtlCol="0" anchor="b"/>
          <a:lstStyle>
            <a:lvl1pPr algn="r"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fld id="{7BD9EF64-E68E-442A-B243-AAC87167A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081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721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3" tIns="46148" rIns="92293" bIns="4614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190" y="0"/>
            <a:ext cx="303721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3" tIns="46148" rIns="92293" bIns="4614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51375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9" y="4415010"/>
            <a:ext cx="5141589" cy="4184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3" tIns="46148" rIns="92293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1583"/>
            <a:ext cx="3037211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3" tIns="46148" rIns="92293" bIns="4614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190" y="8831583"/>
            <a:ext cx="3037211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3" tIns="46148" rIns="92293" bIns="4614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Georgia" pitchFamily="-64" charset="0"/>
                <a:ea typeface="Geneva" pitchFamily="-64" charset="0"/>
                <a:cs typeface="Geneva" pitchFamily="-64" charset="0"/>
              </a:defRPr>
            </a:lvl1pPr>
          </a:lstStyle>
          <a:p>
            <a:pPr>
              <a:defRPr/>
            </a:pPr>
            <a:fld id="{7599334F-9603-43DA-8370-C08C3C1BF0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93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-64" charset="0"/>
        <a:ea typeface="Geneva" pitchFamily="-64" charset="0"/>
        <a:cs typeface="Geneva" pitchFamily="-6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-64" charset="0"/>
        <a:ea typeface="Geneva" pitchFamily="-64" charset="0"/>
        <a:cs typeface="Geneva" pitchFamily="-6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-64" charset="0"/>
        <a:ea typeface="Geneva" pitchFamily="-64" charset="0"/>
        <a:cs typeface="Geneva" pitchFamily="-6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-64" charset="0"/>
        <a:ea typeface="Geneva" pitchFamily="-64" charset="0"/>
        <a:cs typeface="Geneva" pitchFamily="-6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-64" charset="0"/>
        <a:ea typeface="Geneva" pitchFamily="-64" charset="0"/>
        <a:cs typeface="Geneva" pitchFamily="-6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8263" indent="-2877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1174" indent="-23023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1643" indent="-23023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2114" indent="-23023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32583" indent="-230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3051" indent="-230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3521" indent="-230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13991" indent="-230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E90529-FBA4-4051-BAA8-9542BE85B6B8}" type="slidenum">
              <a:rPr lang="en-US"/>
              <a:pPr eaLnBrk="1" hangingPunct="1"/>
              <a:t>2</a:t>
            </a:fld>
            <a:endParaRPr lang="en-U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9788" cy="348773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6" y="4415791"/>
            <a:ext cx="5137713" cy="41849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2188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143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143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143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ahoma" pitchFamily="34" charset="0"/>
          <a:ea typeface="Geneva" pitchFamily="-64" charset="0"/>
          <a:cs typeface="Geneva" pitchFamily="-6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ahoma" pitchFamily="34" charset="0"/>
          <a:ea typeface="Geneva" pitchFamily="-64" charset="0"/>
          <a:cs typeface="Geneva" pitchFamily="-6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ahoma" pitchFamily="34" charset="0"/>
          <a:ea typeface="Geneva" pitchFamily="-64" charset="0"/>
          <a:cs typeface="Geneva" pitchFamily="-6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ahoma" pitchFamily="34" charset="0"/>
          <a:ea typeface="Geneva" pitchFamily="-64" charset="0"/>
          <a:cs typeface="Geneva" pitchFamily="-6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pitchFamily="-64" charset="0"/>
          <a:ea typeface="Geneva" pitchFamily="-64" charset="0"/>
          <a:cs typeface="Geneva" pitchFamily="-6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pitchFamily="-64" charset="0"/>
          <a:ea typeface="Geneva" pitchFamily="-64" charset="0"/>
          <a:cs typeface="Geneva" pitchFamily="-6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pitchFamily="-64" charset="0"/>
          <a:ea typeface="Geneva" pitchFamily="-64" charset="0"/>
          <a:cs typeface="Geneva" pitchFamily="-6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B1808"/>
          </a:solidFill>
          <a:latin typeface="Trebuchet MS" pitchFamily="-64" charset="0"/>
          <a:ea typeface="Geneva" pitchFamily="-64" charset="0"/>
          <a:cs typeface="Geneva" pitchFamily="-6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F511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F511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F511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F511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F511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7F511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anner9.rowan.edu/applicationNavigator/seamles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4419600" y="3657600"/>
            <a:ext cx="3962400" cy="83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endParaRPr lang="en-US" sz="16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pPr algn="ctr" eaLnBrk="0" hangingPunct="0">
              <a:defRPr/>
            </a:pPr>
            <a:endParaRPr lang="en-US" sz="16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</a:endParaRPr>
          </a:p>
          <a:p>
            <a:pPr algn="ctr" eaLnBrk="0" hangingPunct="0">
              <a:spcBef>
                <a:spcPct val="15000"/>
              </a:spcBef>
              <a:spcAft>
                <a:spcPct val="15000"/>
              </a:spcAft>
              <a:defRPr/>
            </a:pPr>
            <a:endParaRPr lang="en-US" sz="1400" b="1" dirty="0">
              <a:latin typeface="Arial Unicode MS" pitchFamily="34" charset="-128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52400" y="4572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663300"/>
                </a:solidFill>
              </a:rPr>
              <a:t>Purchasing </a:t>
            </a:r>
            <a:r>
              <a:rPr lang="en-US" sz="3600" b="1" dirty="0" smtClean="0">
                <a:solidFill>
                  <a:srgbClr val="663300"/>
                </a:solidFill>
              </a:rPr>
              <a:t>Card</a:t>
            </a:r>
            <a:r>
              <a:rPr lang="en-US" sz="3200" b="1" dirty="0" smtClean="0">
                <a:solidFill>
                  <a:srgbClr val="663300"/>
                </a:solidFill>
              </a:rPr>
              <a:t> (P-Card) Program</a:t>
            </a:r>
          </a:p>
          <a:p>
            <a:pPr algn="ctr"/>
            <a:endParaRPr lang="en-US" sz="3200" b="1" i="1" dirty="0" smtClean="0">
              <a:solidFill>
                <a:srgbClr val="663300"/>
              </a:solidFill>
            </a:endParaRPr>
          </a:p>
          <a:p>
            <a:pPr algn="ctr"/>
            <a:r>
              <a:rPr lang="en-US" sz="2800" b="1" i="1" dirty="0" smtClean="0">
                <a:solidFill>
                  <a:srgbClr val="663300"/>
                </a:solidFill>
              </a:rPr>
              <a:t>Administrators</a:t>
            </a:r>
          </a:p>
          <a:p>
            <a:pPr algn="ctr"/>
            <a:endParaRPr lang="en-US" sz="2800" b="1" i="1" dirty="0">
              <a:solidFill>
                <a:srgbClr val="663300"/>
              </a:solidFill>
            </a:endParaRPr>
          </a:p>
          <a:p>
            <a:pPr algn="ctr"/>
            <a:r>
              <a:rPr lang="en-US" sz="2000" b="1" i="1" dirty="0" smtClean="0">
                <a:solidFill>
                  <a:srgbClr val="663300"/>
                </a:solidFill>
              </a:rPr>
              <a:t>Alexis Jones</a:t>
            </a:r>
          </a:p>
          <a:p>
            <a:pPr algn="ctr"/>
            <a:r>
              <a:rPr lang="en-US" sz="2000" b="1" i="1" dirty="0" smtClean="0">
                <a:solidFill>
                  <a:srgbClr val="663300"/>
                </a:solidFill>
              </a:rPr>
              <a:t>&amp;</a:t>
            </a:r>
          </a:p>
          <a:p>
            <a:pPr algn="ctr"/>
            <a:r>
              <a:rPr lang="en-US" sz="2000" b="1" i="1" dirty="0" smtClean="0">
                <a:solidFill>
                  <a:srgbClr val="663300"/>
                </a:solidFill>
              </a:rPr>
              <a:t>Stacie Mori</a:t>
            </a:r>
          </a:p>
        </p:txBody>
      </p:sp>
    </p:spTree>
    <p:extLst>
      <p:ext uri="{BB962C8B-B14F-4D97-AF65-F5344CB8AC3E}">
        <p14:creationId xmlns:p14="http://schemas.microsoft.com/office/powerpoint/2010/main" val="2319230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/>
          <a:lstStyle/>
          <a:p>
            <a:r>
              <a:rPr lang="en-US" sz="3200" dirty="0" smtClean="0"/>
              <a:t>Prohibited</a:t>
            </a:r>
            <a:r>
              <a:rPr lang="en-US" dirty="0" smtClean="0"/>
              <a:t> </a:t>
            </a:r>
            <a:r>
              <a:rPr lang="en-US" sz="3200" dirty="0" smtClean="0"/>
              <a:t>Purchases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572000"/>
          </a:xfrm>
        </p:spPr>
        <p:txBody>
          <a:bodyPr/>
          <a:lstStyle/>
          <a:p>
            <a:r>
              <a:rPr lang="en-US" sz="2200" dirty="0" smtClean="0"/>
              <a:t>Alcohol</a:t>
            </a:r>
            <a:endParaRPr lang="en-US" sz="2200" dirty="0"/>
          </a:p>
          <a:p>
            <a:r>
              <a:rPr lang="en-US" sz="2200" dirty="0"/>
              <a:t>New Jersey Sales </a:t>
            </a:r>
            <a:r>
              <a:rPr lang="en-US" sz="2200" dirty="0" smtClean="0"/>
              <a:t>Tax</a:t>
            </a:r>
          </a:p>
          <a:p>
            <a:r>
              <a:rPr lang="en-US" sz="2200" dirty="0" smtClean="0"/>
              <a:t>Personal purchases</a:t>
            </a:r>
          </a:p>
          <a:p>
            <a:r>
              <a:rPr lang="en-US" sz="2200" dirty="0" smtClean="0"/>
              <a:t>Cash advances</a:t>
            </a:r>
          </a:p>
          <a:p>
            <a:r>
              <a:rPr lang="en-US" sz="2200" dirty="0" smtClean="0"/>
              <a:t>Approved Banner vendors</a:t>
            </a:r>
          </a:p>
          <a:p>
            <a:r>
              <a:rPr lang="en-US" sz="2200" dirty="0" smtClean="0"/>
              <a:t>Shipping to personal addresses</a:t>
            </a:r>
          </a:p>
          <a:p>
            <a:r>
              <a:rPr lang="en-US" sz="2200" dirty="0" smtClean="0"/>
              <a:t>IT including hardware, software and accessories</a:t>
            </a:r>
          </a:p>
          <a:p>
            <a:r>
              <a:rPr lang="en-US" sz="2200" dirty="0" smtClean="0"/>
              <a:t>Hazardous, radioactive, or controlled materials and substances</a:t>
            </a:r>
          </a:p>
          <a:p>
            <a:r>
              <a:rPr lang="en-US" sz="2200" dirty="0" smtClean="0"/>
              <a:t>On-campus purchase (Bookstore, Gourmet Dining, Rowan Foundations or Clubs)</a:t>
            </a:r>
          </a:p>
          <a:p>
            <a:r>
              <a:rPr lang="en-US" sz="2200" dirty="0" smtClean="0"/>
              <a:t>Personal cell phones, cable and </a:t>
            </a:r>
            <a:r>
              <a:rPr lang="en-US" sz="2200" dirty="0" err="1" smtClean="0"/>
              <a:t>WiFi</a:t>
            </a:r>
            <a:r>
              <a:rPr lang="en-US" sz="2200" dirty="0" smtClean="0"/>
              <a:t> (some circumstances are allowed; determined only by OCP)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295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/>
          <a:lstStyle/>
          <a:p>
            <a:r>
              <a:rPr lang="en-US" sz="3200" dirty="0" smtClean="0"/>
              <a:t>Accountholder Responsibilities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267200"/>
          </a:xfrm>
        </p:spPr>
        <p:txBody>
          <a:bodyPr/>
          <a:lstStyle/>
          <a:p>
            <a:r>
              <a:rPr lang="en-US" sz="2400" dirty="0" smtClean="0"/>
              <a:t>Account holder is responsible for recapturing NJ sales tax.</a:t>
            </a:r>
          </a:p>
          <a:p>
            <a:endParaRPr lang="en-US" dirty="0" smtClean="0"/>
          </a:p>
          <a:p>
            <a:r>
              <a:rPr lang="en-US" sz="2400" dirty="0" smtClean="0"/>
              <a:t>Report </a:t>
            </a:r>
            <a:r>
              <a:rPr lang="en-US" sz="2400" dirty="0"/>
              <a:t>lost or stolen P-Cards to the customer service number listed on the card and the P-Card Administrator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Notify P-Card Administrator of any changes to departmental position and responsibilities as they relate to the </a:t>
            </a:r>
            <a:r>
              <a:rPr lang="en-US" sz="2400" dirty="0" smtClean="0"/>
              <a:t>P-Card.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015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Accountholder Responsibilities, Works</a:t>
            </a:r>
            <a:r>
              <a:rPr lang="en-US" sz="1600" dirty="0" smtClean="0"/>
              <a:t>®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4724400"/>
          </a:xfrm>
        </p:spPr>
        <p:txBody>
          <a:bodyPr/>
          <a:lstStyle/>
          <a:p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Receipts</a:t>
            </a:r>
            <a:endParaRPr lang="en-US" dirty="0"/>
          </a:p>
          <a:p>
            <a:pPr lvl="2"/>
            <a:r>
              <a:rPr lang="en-US" sz="2000" dirty="0" smtClean="0"/>
              <a:t>Accountholder must collect </a:t>
            </a:r>
            <a:r>
              <a:rPr lang="en-US" sz="2000" dirty="0"/>
              <a:t>and reconcile charge receipts with P-Card </a:t>
            </a:r>
            <a:r>
              <a:rPr lang="en-US" sz="2000" dirty="0" smtClean="0"/>
              <a:t>charges.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Receipts must be detailed and itemized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Receipts must be uploaded to Works®.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Transactions that do not have a corresponding itemized receipt will become the liability of the Accountholder.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The University must be reimbursed by the Accountholder for all purchases over $25.00 that are not accompanied by a valid receipt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Accountholders are required to retain original credit card receipts.</a:t>
            </a:r>
          </a:p>
          <a:p>
            <a:pPr lvl="3"/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Accountholder Responsibilities, </a:t>
            </a:r>
            <a:r>
              <a:rPr lang="en-US" sz="2800" dirty="0" smtClean="0"/>
              <a:t>Works</a:t>
            </a:r>
            <a:r>
              <a:rPr lang="en-US" sz="1600" dirty="0" smtClean="0"/>
              <a:t>®</a:t>
            </a:r>
            <a:r>
              <a:rPr lang="en-US" sz="2800" dirty="0" smtClean="0"/>
              <a:t>, continued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Transaction</a:t>
            </a:r>
            <a:r>
              <a:rPr lang="en-US" sz="3200" dirty="0" smtClean="0"/>
              <a:t> </a:t>
            </a:r>
            <a:r>
              <a:rPr lang="en-US" dirty="0" smtClean="0"/>
              <a:t>Allocation</a:t>
            </a:r>
            <a:endParaRPr lang="en-US" sz="3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Accountholder must ensure all transactions are fully allocated with the correct Fund, Organization, Account and Program.  </a:t>
            </a: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Itemized receipts must also be uploaded.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This </a:t>
            </a:r>
            <a:r>
              <a:rPr lang="en-US" sz="2000" dirty="0"/>
              <a:t>must be completed by the tenth (10</a:t>
            </a:r>
            <a:r>
              <a:rPr lang="en-US" sz="2000" baseline="30000" dirty="0"/>
              <a:t>th</a:t>
            </a:r>
            <a:r>
              <a:rPr lang="en-US" sz="2000" dirty="0"/>
              <a:t>) day of every month.  Accounts with transactions that are not fully allocated by this date will be </a:t>
            </a:r>
            <a:r>
              <a:rPr lang="en-US" sz="2000" b="1" dirty="0"/>
              <a:t>immediately suspended </a:t>
            </a:r>
            <a:r>
              <a:rPr lang="en-US" sz="2000" dirty="0"/>
              <a:t>until </a:t>
            </a:r>
            <a:r>
              <a:rPr lang="en-US" sz="2000" dirty="0" smtClean="0"/>
              <a:t>these tasks are complete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2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/>
          <a:lstStyle/>
          <a:p>
            <a:r>
              <a:rPr lang="en-US" dirty="0" smtClean="0"/>
              <a:t>P-Card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2672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Make transaction using P-Card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Allocate </a:t>
            </a:r>
            <a:r>
              <a:rPr lang="en-US" sz="2000" dirty="0"/>
              <a:t>all transactions with correct Fund, Organization, Account, and </a:t>
            </a:r>
            <a:r>
              <a:rPr lang="en-US" sz="2000" dirty="0" smtClean="0"/>
              <a:t>Program within Works</a:t>
            </a:r>
            <a:r>
              <a:rPr lang="en-US" sz="1100" dirty="0" smtClean="0"/>
              <a:t>®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Upload all receipts to Works</a:t>
            </a:r>
            <a:r>
              <a:rPr lang="en-US" sz="1100" dirty="0" smtClean="0"/>
              <a:t>®</a:t>
            </a: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Once signed off by the Accountholder, transactions are reviewed and signed off by the Approver.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After signed off by Approver, they are reviewed for procurement </a:t>
            </a:r>
            <a:r>
              <a:rPr lang="en-US" sz="2000" dirty="0" smtClean="0"/>
              <a:t>compliance by the P-Card Administrator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Corrective action must be initiated within five (5) business days for any transaction that is flagged (disapproved) buy either the approver or the P-Card Administrator.  Failure to do so within the allotted period of time will result in card suspension. 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1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/>
          <a:lstStyle/>
          <a:p>
            <a:r>
              <a:rPr lang="en-US" dirty="0" smtClean="0"/>
              <a:t>Requesting a P-Card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5720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Application is available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Completed P-Card applications must be forwarded to the Purchasing Card Administrator for approval.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6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14400"/>
          </a:xfrm>
        </p:spPr>
        <p:txBody>
          <a:bodyPr/>
          <a:lstStyle/>
          <a:p>
            <a:r>
              <a:rPr lang="en-US" sz="3200" dirty="0" smtClean="0"/>
              <a:t>Q&amp;A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47" y="914400"/>
            <a:ext cx="8458200" cy="3124200"/>
          </a:xfrm>
        </p:spPr>
        <p:txBody>
          <a:bodyPr/>
          <a:lstStyle/>
          <a:p>
            <a:pPr lvl="0"/>
            <a:r>
              <a:rPr lang="en-US" sz="3200" dirty="0" smtClean="0"/>
              <a:t>What questions do you have for us?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660" y="304800"/>
            <a:ext cx="85344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267200"/>
          </a:xfrm>
        </p:spPr>
        <p:txBody>
          <a:bodyPr/>
          <a:lstStyle/>
          <a:p>
            <a:r>
              <a:rPr lang="en-US" dirty="0" smtClean="0"/>
              <a:t>Understand the purpose of the P-Card program.</a:t>
            </a:r>
          </a:p>
          <a:p>
            <a:endParaRPr lang="en-US" dirty="0" smtClean="0"/>
          </a:p>
          <a:p>
            <a:r>
              <a:rPr lang="en-US" dirty="0" smtClean="0"/>
              <a:t>Understand Rowan University policies governing the P-Card program.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Discuss how these rules apply in the context of purchases and transactions.</a:t>
            </a:r>
          </a:p>
          <a:p>
            <a:endParaRPr lang="en-US" dirty="0" smtClean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6559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540" y="1066800"/>
            <a:ext cx="7543800" cy="4495800"/>
          </a:xfrm>
        </p:spPr>
        <p:txBody>
          <a:bodyPr/>
          <a:lstStyle/>
          <a:p>
            <a:r>
              <a:rPr lang="en-US" dirty="0" smtClean="0">
                <a:solidFill>
                  <a:srgbClr val="663300"/>
                </a:solidFill>
              </a:rPr>
              <a:t>Administrator</a:t>
            </a:r>
          </a:p>
          <a:p>
            <a:endParaRPr lang="en-US" dirty="0" smtClean="0">
              <a:solidFill>
                <a:srgbClr val="663300"/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Accountholder</a:t>
            </a:r>
          </a:p>
          <a:p>
            <a:endParaRPr lang="en-US" dirty="0" smtClean="0">
              <a:solidFill>
                <a:srgbClr val="663300"/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Approver</a:t>
            </a:r>
          </a:p>
          <a:p>
            <a:endParaRPr lang="en-US" dirty="0" smtClean="0">
              <a:solidFill>
                <a:srgbClr val="663300"/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Proxy Reconciler</a:t>
            </a:r>
          </a:p>
        </p:txBody>
      </p:sp>
    </p:spTree>
    <p:extLst>
      <p:ext uri="{BB962C8B-B14F-4D97-AF65-F5344CB8AC3E}">
        <p14:creationId xmlns:p14="http://schemas.microsoft.com/office/powerpoint/2010/main" val="9714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14400"/>
          </a:xfrm>
        </p:spPr>
        <p:txBody>
          <a:bodyPr/>
          <a:lstStyle/>
          <a:p>
            <a:r>
              <a:rPr lang="en-US" sz="3200" dirty="0" smtClean="0"/>
              <a:t>Purpose of the P-Card	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5486400"/>
          </a:xfrm>
        </p:spPr>
        <p:txBody>
          <a:bodyPr/>
          <a:lstStyle/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 P-Card program has been established to provide an alternative method for authorized business purchases that benefit the University’s mission of education, research and public service.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0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257800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P-Cards are the property of Rowan University and are to be used for University business </a:t>
            </a:r>
            <a:r>
              <a:rPr lang="en-US" sz="2000" i="1" dirty="0" smtClean="0"/>
              <a:t>only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All items purchased with the P-Card are the University’s property. </a:t>
            </a:r>
          </a:p>
          <a:p>
            <a:endParaRPr lang="en-US" sz="2000" dirty="0" smtClean="0"/>
          </a:p>
          <a:p>
            <a:r>
              <a:rPr lang="en-US" sz="2000" dirty="0" smtClean="0"/>
              <a:t>Any purchase made outside of this policy becomes the sole liability of the individual making the purchase. </a:t>
            </a:r>
          </a:p>
          <a:p>
            <a:endParaRPr lang="en-US" sz="2000" dirty="0" smtClean="0"/>
          </a:p>
          <a:p>
            <a:r>
              <a:rPr lang="en-US" sz="2000" dirty="0" smtClean="0"/>
              <a:t>P-Card Accountholders </a:t>
            </a:r>
            <a:r>
              <a:rPr lang="en-US" sz="2000" dirty="0"/>
              <a:t>are responsible for providing justification for each P-Card transaction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400" dirty="0" smtClean="0"/>
          </a:p>
          <a:p>
            <a:endParaRPr lang="en-US" sz="2000" dirty="0"/>
          </a:p>
          <a:p>
            <a:pPr lvl="2"/>
            <a:endParaRPr lang="en-US" sz="2000" dirty="0" smtClean="0"/>
          </a:p>
          <a:p>
            <a:pPr lvl="1"/>
            <a:endParaRPr lang="en-US" sz="28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/>
          <a:lstStyle/>
          <a:p>
            <a:r>
              <a:rPr lang="en-US" dirty="0" smtClean="0"/>
              <a:t>Policies,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8006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Rowan </a:t>
            </a:r>
            <a:r>
              <a:rPr lang="en-US" sz="2000" dirty="0"/>
              <a:t>University receives various discounts from numerous vendors for products and services.  The use of P-Cards, in many cases, voids discounts and tax exempt status. Accountholders are responsible for ensuring any sales tax charges, that would otherwise be exempt from a purchase, are credited back the to University.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Neglect </a:t>
            </a:r>
            <a:r>
              <a:rPr lang="en-US" sz="2000" dirty="0"/>
              <a:t>or abuse of the P-Cards will result in cancellation of the </a:t>
            </a:r>
            <a:r>
              <a:rPr lang="en-US" sz="2000" dirty="0" smtClean="0"/>
              <a:t>card.</a:t>
            </a:r>
          </a:p>
          <a:p>
            <a:endParaRPr lang="en-US" sz="2000" dirty="0" smtClean="0"/>
          </a:p>
          <a:p>
            <a:r>
              <a:rPr lang="en-US" sz="2000" dirty="0" smtClean="0"/>
              <a:t>Fraudulent </a:t>
            </a:r>
            <a:r>
              <a:rPr lang="en-US" sz="2000" dirty="0"/>
              <a:t>use of the card will result in disciplinary action up </a:t>
            </a:r>
            <a:r>
              <a:rPr lang="en-US" sz="2000" dirty="0" smtClean="0"/>
              <a:t>to, </a:t>
            </a:r>
            <a:r>
              <a:rPr lang="en-US" sz="2000" dirty="0"/>
              <a:t>and </a:t>
            </a:r>
            <a:r>
              <a:rPr lang="en-US" sz="2000" dirty="0" smtClean="0"/>
              <a:t>including, </a:t>
            </a:r>
            <a:r>
              <a:rPr lang="en-US" sz="2000" dirty="0"/>
              <a:t>termination of employment.</a:t>
            </a:r>
          </a:p>
          <a:p>
            <a:endParaRPr lang="en-US" sz="2000" dirty="0" smtClean="0"/>
          </a:p>
          <a:p>
            <a:endParaRPr lang="en-US" sz="20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2"/>
            <a:endParaRPr lang="en-US" sz="2000" dirty="0" smtClean="0"/>
          </a:p>
          <a:p>
            <a:pPr lvl="1"/>
            <a:endParaRPr lang="en-US" sz="28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/>
          <a:lstStyle/>
          <a:p>
            <a:r>
              <a:rPr lang="en-US" dirty="0" smtClean="0"/>
              <a:t>Additional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410200"/>
          </a:xfrm>
        </p:spPr>
        <p:txBody>
          <a:bodyPr/>
          <a:lstStyle/>
          <a:p>
            <a:r>
              <a:rPr lang="en-US" sz="2000" dirty="0" smtClean="0"/>
              <a:t>If the card is issued with the intended use of supporting a department, college, or division, the P-Card’s safety and usage remain the sole responsibility of the employee who’s name is listed on the card. </a:t>
            </a:r>
          </a:p>
          <a:p>
            <a:endParaRPr lang="en-US" sz="2000" dirty="0" smtClean="0"/>
          </a:p>
          <a:p>
            <a:r>
              <a:rPr lang="en-US" sz="2000" dirty="0" smtClean="0"/>
              <a:t>All P-Card Accounts require an Approver.</a:t>
            </a:r>
          </a:p>
          <a:p>
            <a:endParaRPr lang="en-US" sz="2000" dirty="0" smtClean="0"/>
          </a:p>
          <a:p>
            <a:r>
              <a:rPr lang="en-US" sz="2000" dirty="0" smtClean="0"/>
              <a:t>Several models of blocking schemes and spending limits are available.</a:t>
            </a:r>
          </a:p>
          <a:p>
            <a:endParaRPr lang="en-US" sz="2000" dirty="0" smtClean="0"/>
          </a:p>
          <a:p>
            <a:r>
              <a:rPr lang="en-US" sz="2000" dirty="0" smtClean="0"/>
              <a:t>Purchase transactions may not be split into multiple transactions to avoid the single transaction limit. Such activity is illegal and constitutes improper use of the </a:t>
            </a:r>
            <a:r>
              <a:rPr lang="en-US" sz="2000" dirty="0"/>
              <a:t>c</a:t>
            </a:r>
            <a:r>
              <a:rPr lang="en-US" sz="2000" dirty="0" smtClean="0"/>
              <a:t>ard and will be subject to P-Card suspension and/or termination.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673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/>
          <a:lstStyle/>
          <a:p>
            <a:r>
              <a:rPr lang="en-US" sz="3200" dirty="0" smtClean="0"/>
              <a:t>Additional Considerations, 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953000"/>
          </a:xfrm>
        </p:spPr>
        <p:txBody>
          <a:bodyPr/>
          <a:lstStyle/>
          <a:p>
            <a:r>
              <a:rPr lang="en-US" sz="2400" dirty="0"/>
              <a:t>University “GRANTS” are not eligible for </a:t>
            </a:r>
            <a:r>
              <a:rPr lang="en-US" sz="2400" dirty="0" smtClean="0"/>
              <a:t>participation in the P-Card program.</a:t>
            </a:r>
          </a:p>
          <a:p>
            <a:endParaRPr lang="en-US" sz="2400" dirty="0" smtClean="0"/>
          </a:p>
          <a:p>
            <a:r>
              <a:rPr lang="en-US" sz="2400" dirty="0" smtClean="0"/>
              <a:t>All departmental budgets must be taken into consideration while using the P-Card.</a:t>
            </a:r>
          </a:p>
          <a:p>
            <a:endParaRPr lang="en-US" sz="2400" dirty="0" smtClean="0"/>
          </a:p>
          <a:p>
            <a:r>
              <a:rPr lang="en-US" sz="2400" dirty="0" smtClean="0"/>
              <a:t>New Jersey State and University procurement and budget procedures must be followed.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52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14400"/>
          </a:xfrm>
        </p:spPr>
        <p:txBody>
          <a:bodyPr/>
          <a:lstStyle/>
          <a:p>
            <a:r>
              <a:rPr lang="en-US" sz="3200" dirty="0" smtClean="0"/>
              <a:t>Allowable Purchases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029200"/>
          </a:xfrm>
        </p:spPr>
        <p:txBody>
          <a:bodyPr/>
          <a:lstStyle/>
          <a:p>
            <a:r>
              <a:rPr lang="en-US" sz="2400" dirty="0" smtClean="0"/>
              <a:t>The P-Card should </a:t>
            </a:r>
            <a:r>
              <a:rPr lang="en-US" sz="2400" i="1" dirty="0" smtClean="0"/>
              <a:t>only</a:t>
            </a:r>
            <a:r>
              <a:rPr lang="en-US" sz="2400" dirty="0" smtClean="0"/>
              <a:t> be used as a supplement for items that are not available through a Banner purchase order, in extreme emergencies or with vendors who do not accept any other form of payment.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Travel and Entertainment, if that is an essential role of the employee.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Entertainment</a:t>
            </a:r>
            <a:r>
              <a:rPr lang="en-US" dirty="0"/>
              <a:t>, dining, </a:t>
            </a:r>
            <a:r>
              <a:rPr lang="en-US" dirty="0" smtClean="0"/>
              <a:t>receptions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Emergency situations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Vendors who are compliant, but do not take POs and issue invoices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7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wan_presentation_template_one">
  <a:themeElements>
    <a:clrScheme name="rowan_presentation_template_o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Tahoma"/>
        <a:ea typeface="Geneva"/>
        <a:cs typeface="Geneva"/>
      </a:majorFont>
      <a:minorFont>
        <a:latin typeface="Tahoma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eorgia" pitchFamily="-64" charset="0"/>
            <a:ea typeface="Geneva" pitchFamily="-64" charset="0"/>
            <a:cs typeface="Geneva" pitchFamily="-6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eorgia" pitchFamily="-64" charset="0"/>
            <a:ea typeface="Geneva" pitchFamily="-64" charset="0"/>
            <a:cs typeface="Geneva" pitchFamily="-64" charset="0"/>
          </a:defRPr>
        </a:defPPr>
      </a:lstStyle>
    </a:lnDef>
  </a:objectDefaults>
  <a:extraClrSchemeLst>
    <a:extraClrScheme>
      <a:clrScheme name="rowan_presentation_template_o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wan_presentation_template_o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wan_presentation_template_o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 Publications Server:Print Jobs:Print Jobs/Calendar 2008:08-110 Rowan Powerpoint Template (Beta):sources:rowan_presentation_template_one.pot</Template>
  <TotalTime>14025</TotalTime>
  <Words>848</Words>
  <Application>Microsoft Office PowerPoint</Application>
  <PresentationFormat>On-screen Show (4:3)</PresentationFormat>
  <Paragraphs>123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Unicode MS</vt:lpstr>
      <vt:lpstr>Geneva</vt:lpstr>
      <vt:lpstr>Georgia</vt:lpstr>
      <vt:lpstr>Tahoma</vt:lpstr>
      <vt:lpstr>Trebuchet MS</vt:lpstr>
      <vt:lpstr>rowan_presentation_template_one</vt:lpstr>
      <vt:lpstr>PowerPoint Presentation</vt:lpstr>
      <vt:lpstr>Goals</vt:lpstr>
      <vt:lpstr>Definitions</vt:lpstr>
      <vt:lpstr>Purpose of the P-Card </vt:lpstr>
      <vt:lpstr>Policies</vt:lpstr>
      <vt:lpstr>Policies, continued</vt:lpstr>
      <vt:lpstr>Additional Considerations</vt:lpstr>
      <vt:lpstr>Additional Considerations, continued</vt:lpstr>
      <vt:lpstr>Allowable Purchases</vt:lpstr>
      <vt:lpstr>Prohibited Purchases</vt:lpstr>
      <vt:lpstr>Accountholder Responsibilities</vt:lpstr>
      <vt:lpstr>Accountholder Responsibilities, Works® </vt:lpstr>
      <vt:lpstr>Accountholder Responsibilities, Works®, continued   </vt:lpstr>
      <vt:lpstr>P-Card Process</vt:lpstr>
      <vt:lpstr>Requesting a P-Card </vt:lpstr>
      <vt:lpstr>Q&amp;A </vt:lpstr>
    </vt:vector>
  </TitlesOfParts>
  <Company>Rowan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Rowan University</dc:creator>
  <cp:lastModifiedBy>Jones, Alexis Lynn</cp:lastModifiedBy>
  <cp:revision>518</cp:revision>
  <cp:lastPrinted>2019-05-21T15:02:19Z</cp:lastPrinted>
  <dcterms:created xsi:type="dcterms:W3CDTF">2008-04-16T19:26:43Z</dcterms:created>
  <dcterms:modified xsi:type="dcterms:W3CDTF">2019-05-22T12:37:26Z</dcterms:modified>
</cp:coreProperties>
</file>