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5"/>
  </p:notesMasterIdLst>
  <p:sldIdLst>
    <p:sldId id="386" r:id="rId5"/>
    <p:sldId id="262" r:id="rId6"/>
    <p:sldId id="363" r:id="rId7"/>
    <p:sldId id="364" r:id="rId8"/>
    <p:sldId id="365" r:id="rId9"/>
    <p:sldId id="366" r:id="rId10"/>
    <p:sldId id="367" r:id="rId11"/>
    <p:sldId id="368" r:id="rId12"/>
    <p:sldId id="369" r:id="rId13"/>
    <p:sldId id="414" r:id="rId14"/>
    <p:sldId id="375" r:id="rId15"/>
    <p:sldId id="373" r:id="rId16"/>
    <p:sldId id="377" r:id="rId17"/>
    <p:sldId id="402" r:id="rId18"/>
    <p:sldId id="372" r:id="rId19"/>
    <p:sldId id="378" r:id="rId20"/>
    <p:sldId id="403" r:id="rId21"/>
    <p:sldId id="382" r:id="rId22"/>
    <p:sldId id="376" r:id="rId23"/>
    <p:sldId id="413" r:id="rId24"/>
    <p:sldId id="412" r:id="rId25"/>
    <p:sldId id="379" r:id="rId26"/>
    <p:sldId id="411" r:id="rId27"/>
    <p:sldId id="389" r:id="rId28"/>
    <p:sldId id="410" r:id="rId29"/>
    <p:sldId id="391" r:id="rId30"/>
    <p:sldId id="384" r:id="rId31"/>
    <p:sldId id="407" r:id="rId32"/>
    <p:sldId id="392" r:id="rId33"/>
    <p:sldId id="408" r:id="rId34"/>
    <p:sldId id="394" r:id="rId35"/>
    <p:sldId id="409" r:id="rId36"/>
    <p:sldId id="396" r:id="rId37"/>
    <p:sldId id="415" r:id="rId38"/>
    <p:sldId id="398" r:id="rId39"/>
    <p:sldId id="399" r:id="rId40"/>
    <p:sldId id="300" r:id="rId41"/>
    <p:sldId id="400" r:id="rId42"/>
    <p:sldId id="416" r:id="rId43"/>
    <p:sldId id="4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3CF08-EFD9-4A83-BEFC-EAAFCC5F7C7D}"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D3DF5-D891-40CD-94AC-1CFB271B2053}" type="slidenum">
              <a:rPr lang="en-US" smtClean="0"/>
              <a:t>‹#›</a:t>
            </a:fld>
            <a:endParaRPr lang="en-US"/>
          </a:p>
        </p:txBody>
      </p:sp>
    </p:spTree>
    <p:extLst>
      <p:ext uri="{BB962C8B-B14F-4D97-AF65-F5344CB8AC3E}">
        <p14:creationId xmlns:p14="http://schemas.microsoft.com/office/powerpoint/2010/main" val="11755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2</a:t>
            </a:fld>
            <a:endParaRPr lang="en-US" dirty="0"/>
          </a:p>
        </p:txBody>
      </p:sp>
    </p:spTree>
    <p:extLst>
      <p:ext uri="{BB962C8B-B14F-4D97-AF65-F5344CB8AC3E}">
        <p14:creationId xmlns:p14="http://schemas.microsoft.com/office/powerpoint/2010/main" val="314408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a:t>
            </a:fld>
            <a:endParaRPr lang="en-US" dirty="0"/>
          </a:p>
        </p:txBody>
      </p:sp>
    </p:spTree>
    <p:extLst>
      <p:ext uri="{BB962C8B-B14F-4D97-AF65-F5344CB8AC3E}">
        <p14:creationId xmlns:p14="http://schemas.microsoft.com/office/powerpoint/2010/main" val="72622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10</a:t>
            </a:fld>
            <a:endParaRPr lang="en-US" dirty="0"/>
          </a:p>
        </p:txBody>
      </p:sp>
    </p:spTree>
    <p:extLst>
      <p:ext uri="{BB962C8B-B14F-4D97-AF65-F5344CB8AC3E}">
        <p14:creationId xmlns:p14="http://schemas.microsoft.com/office/powerpoint/2010/main" val="374642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13</a:t>
            </a:fld>
            <a:endParaRPr lang="en-US" dirty="0"/>
          </a:p>
        </p:txBody>
      </p:sp>
    </p:spTree>
    <p:extLst>
      <p:ext uri="{BB962C8B-B14F-4D97-AF65-F5344CB8AC3E}">
        <p14:creationId xmlns:p14="http://schemas.microsoft.com/office/powerpoint/2010/main" val="280146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20</a:t>
            </a:fld>
            <a:endParaRPr lang="en-US" dirty="0"/>
          </a:p>
        </p:txBody>
      </p:sp>
    </p:spTree>
    <p:extLst>
      <p:ext uri="{BB962C8B-B14F-4D97-AF65-F5344CB8AC3E}">
        <p14:creationId xmlns:p14="http://schemas.microsoft.com/office/powerpoint/2010/main" val="11721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35</a:t>
            </a:fld>
            <a:endParaRPr lang="en-US" dirty="0"/>
          </a:p>
        </p:txBody>
      </p:sp>
    </p:spTree>
    <p:extLst>
      <p:ext uri="{BB962C8B-B14F-4D97-AF65-F5344CB8AC3E}">
        <p14:creationId xmlns:p14="http://schemas.microsoft.com/office/powerpoint/2010/main" val="364161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36</a:t>
            </a:fld>
            <a:endParaRPr lang="en-US" dirty="0"/>
          </a:p>
        </p:txBody>
      </p:sp>
    </p:spTree>
    <p:extLst>
      <p:ext uri="{BB962C8B-B14F-4D97-AF65-F5344CB8AC3E}">
        <p14:creationId xmlns:p14="http://schemas.microsoft.com/office/powerpoint/2010/main" val="121166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37</a:t>
            </a:fld>
            <a:endParaRPr lang="en-US" dirty="0"/>
          </a:p>
        </p:txBody>
      </p:sp>
    </p:spTree>
    <p:extLst>
      <p:ext uri="{BB962C8B-B14F-4D97-AF65-F5344CB8AC3E}">
        <p14:creationId xmlns:p14="http://schemas.microsoft.com/office/powerpoint/2010/main" val="331822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40</a:t>
            </a:fld>
            <a:endParaRPr lang="en-US" dirty="0"/>
          </a:p>
        </p:txBody>
      </p:sp>
    </p:spTree>
    <p:extLst>
      <p:ext uri="{BB962C8B-B14F-4D97-AF65-F5344CB8AC3E}">
        <p14:creationId xmlns:p14="http://schemas.microsoft.com/office/powerpoint/2010/main" val="129002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8785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1081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0657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876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96895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77135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21997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548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8907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105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5/23/2023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056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5/23/2023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059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nd placing stars">
            <a:extLst>
              <a:ext uri="{FF2B5EF4-FFF2-40B4-BE49-F238E27FC236}">
                <a16:creationId xmlns:a16="http://schemas.microsoft.com/office/drawing/2014/main" id="{2D66DABB-C781-5772-CB37-5C3C9247B0A9}"/>
              </a:ext>
            </a:extLst>
          </p:cNvPr>
          <p:cNvPicPr>
            <a:picLocks noChangeAspect="1"/>
          </p:cNvPicPr>
          <p:nvPr/>
        </p:nvPicPr>
        <p:blipFill rotWithShape="1">
          <a:blip r:embed="rId2"/>
          <a:srcRect t="15730"/>
          <a:stretch/>
        </p:blipFill>
        <p:spPr>
          <a:xfrm>
            <a:off x="20" y="-35616"/>
            <a:ext cx="12191979" cy="6857989"/>
          </a:xfrm>
          <a:prstGeom prst="rect">
            <a:avLst/>
          </a:prstGeom>
        </p:spPr>
      </p:pic>
      <p:sp>
        <p:nvSpPr>
          <p:cNvPr id="11" name="Rectangle 10">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51962-4A1B-9C8F-D5FF-BF7629CE8028}"/>
              </a:ext>
            </a:extLst>
          </p:cNvPr>
          <p:cNvSpPr>
            <a:spLocks noGrp="1"/>
          </p:cNvSpPr>
          <p:nvPr>
            <p:ph type="ctrTitle"/>
          </p:nvPr>
        </p:nvSpPr>
        <p:spPr>
          <a:xfrm>
            <a:off x="486888" y="914400"/>
            <a:ext cx="3218213" cy="3427867"/>
          </a:xfrm>
        </p:spPr>
        <p:txBody>
          <a:bodyPr anchor="t">
            <a:normAutofit/>
          </a:bodyPr>
          <a:lstStyle/>
          <a:p>
            <a:r>
              <a:rPr lang="en-US" dirty="0">
                <a:solidFill>
                  <a:srgbClr val="FFFFFF"/>
                </a:solidFill>
              </a:rPr>
              <a:t>Effective Performance Reviews</a:t>
            </a:r>
          </a:p>
        </p:txBody>
      </p:sp>
      <p:sp>
        <p:nvSpPr>
          <p:cNvPr id="3" name="Subtitle 2">
            <a:extLst>
              <a:ext uri="{FF2B5EF4-FFF2-40B4-BE49-F238E27FC236}">
                <a16:creationId xmlns:a16="http://schemas.microsoft.com/office/drawing/2014/main" id="{51998E18-5024-1CBA-68BE-B0A354E19060}"/>
              </a:ext>
            </a:extLst>
          </p:cNvPr>
          <p:cNvSpPr>
            <a:spLocks noGrp="1"/>
          </p:cNvSpPr>
          <p:nvPr>
            <p:ph type="subTitle" idx="1"/>
          </p:nvPr>
        </p:nvSpPr>
        <p:spPr>
          <a:xfrm>
            <a:off x="925290" y="5253051"/>
            <a:ext cx="4892948" cy="812923"/>
          </a:xfrm>
        </p:spPr>
        <p:txBody>
          <a:bodyPr anchor="t">
            <a:normAutofit lnSpcReduction="10000"/>
          </a:bodyPr>
          <a:lstStyle/>
          <a:p>
            <a:r>
              <a:rPr lang="en-US" sz="2000" dirty="0">
                <a:solidFill>
                  <a:srgbClr val="FFFFFF"/>
                </a:solidFill>
                <a:latin typeface="+mj-lt"/>
              </a:rPr>
              <a:t>A major factor in employee success and engagement</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4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441" y="527347"/>
            <a:ext cx="5522399" cy="673544"/>
          </a:xfrm>
        </p:spPr>
        <p:txBody>
          <a:bodyPr>
            <a:noAutofit/>
          </a:bodyPr>
          <a:lstStyle/>
          <a:p>
            <a:pPr algn="ctr">
              <a:defRPr/>
            </a:pPr>
            <a:r>
              <a:rPr lang="en-US" dirty="0"/>
              <a:t>Review Completion</a:t>
            </a:r>
            <a:endParaRPr lang="en-US" sz="4000" b="1" dirty="0">
              <a:solidFill>
                <a:srgbClr val="0070C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endParaRPr>
          </a:p>
        </p:txBody>
      </p:sp>
      <p:sp>
        <p:nvSpPr>
          <p:cNvPr id="29699" name="Content Placeholder 2"/>
          <p:cNvSpPr>
            <a:spLocks noGrp="1"/>
          </p:cNvSpPr>
          <p:nvPr>
            <p:ph idx="1"/>
          </p:nvPr>
        </p:nvSpPr>
        <p:spPr>
          <a:xfrm>
            <a:off x="942975" y="1310587"/>
            <a:ext cx="10115550" cy="975413"/>
          </a:xfrm>
        </p:spPr>
        <p:txBody>
          <a:bodyPr>
            <a:normAutofit fontScale="92500" lnSpcReduction="10000"/>
          </a:bodyPr>
          <a:lstStyle/>
          <a:p>
            <a:r>
              <a:rPr lang="en-US" sz="2800" dirty="0"/>
              <a:t>Ensure your comments are constructive, specific and focused on performance</a:t>
            </a:r>
          </a:p>
        </p:txBody>
      </p:sp>
      <p:graphicFrame>
        <p:nvGraphicFramePr>
          <p:cNvPr id="4" name="Table 3"/>
          <p:cNvGraphicFramePr>
            <a:graphicFrameLocks noGrp="1"/>
          </p:cNvGraphicFramePr>
          <p:nvPr/>
        </p:nvGraphicFramePr>
        <p:xfrm>
          <a:off x="2459340" y="2456067"/>
          <a:ext cx="7273320" cy="4231868"/>
        </p:xfrm>
        <a:graphic>
          <a:graphicData uri="http://schemas.openxmlformats.org/drawingml/2006/table">
            <a:tbl>
              <a:tblPr firstRow="1" bandRow="1">
                <a:tableStyleId>{7DF18680-E054-41AD-8BC1-D1AEF772440D}</a:tableStyleId>
              </a:tblPr>
              <a:tblGrid>
                <a:gridCol w="3363910">
                  <a:extLst>
                    <a:ext uri="{9D8B030D-6E8A-4147-A177-3AD203B41FA5}">
                      <a16:colId xmlns:a16="http://schemas.microsoft.com/office/drawing/2014/main" val="20000"/>
                    </a:ext>
                  </a:extLst>
                </a:gridCol>
                <a:gridCol w="3909410">
                  <a:extLst>
                    <a:ext uri="{9D8B030D-6E8A-4147-A177-3AD203B41FA5}">
                      <a16:colId xmlns:a16="http://schemas.microsoft.com/office/drawing/2014/main" val="20001"/>
                    </a:ext>
                  </a:extLst>
                </a:gridCol>
              </a:tblGrid>
              <a:tr h="382052">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Vague</a:t>
                      </a: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Specific</a:t>
                      </a:r>
                    </a:p>
                  </a:txBody>
                  <a:tcPr/>
                </a:tc>
                <a:extLst>
                  <a:ext uri="{0D108BD9-81ED-4DB2-BD59-A6C34878D82A}">
                    <a16:rowId xmlns:a16="http://schemas.microsoft.com/office/drawing/2014/main" val="10000"/>
                  </a:ext>
                </a:extLst>
              </a:tr>
              <a:tr h="1451535">
                <a:tc>
                  <a:txBody>
                    <a:bodyPr/>
                    <a:lstStyle/>
                    <a:p>
                      <a:r>
                        <a:rPr lang="en-US" dirty="0">
                          <a:latin typeface="Source Sans Pro" panose="020B0503030403020204" pitchFamily="34" charset="0"/>
                          <a:ea typeface="Source Sans Pro" panose="020B0503030403020204" pitchFamily="34" charset="0"/>
                          <a:cs typeface="Tahoma" panose="020B0604030504040204" pitchFamily="34" charset="0"/>
                        </a:rPr>
                        <a:t>You frequently miss tasks and project deadlines.</a:t>
                      </a:r>
                    </a:p>
                  </a:txBody>
                  <a:tcPr/>
                </a:tc>
                <a:tc>
                  <a:txBody>
                    <a:bodyPr/>
                    <a:lstStyle/>
                    <a:p>
                      <a:r>
                        <a:rPr lang="en-US" dirty="0">
                          <a:latin typeface="Source Sans Pro" panose="020B0503030403020204" pitchFamily="34" charset="0"/>
                          <a:ea typeface="Source Sans Pro" panose="020B0503030403020204" pitchFamily="34" charset="0"/>
                          <a:cs typeface="Tahoma" panose="020B0604030504040204" pitchFamily="34" charset="0"/>
                        </a:rPr>
                        <a:t>The</a:t>
                      </a:r>
                      <a:r>
                        <a:rPr lang="en-US" baseline="0" dirty="0">
                          <a:latin typeface="Source Sans Pro" panose="020B0503030403020204" pitchFamily="34" charset="0"/>
                          <a:ea typeface="Source Sans Pro" panose="020B0503030403020204" pitchFamily="34" charset="0"/>
                          <a:cs typeface="Tahoma" panose="020B0604030504040204" pitchFamily="34" charset="0"/>
                        </a:rPr>
                        <a:t> ABC report that was due on October 15</a:t>
                      </a:r>
                      <a:r>
                        <a:rPr lang="en-US" baseline="30000" dirty="0">
                          <a:latin typeface="Source Sans Pro" panose="020B0503030403020204" pitchFamily="34" charset="0"/>
                          <a:ea typeface="Source Sans Pro" panose="020B0503030403020204" pitchFamily="34" charset="0"/>
                          <a:cs typeface="Tahoma" panose="020B0604030504040204" pitchFamily="34" charset="0"/>
                        </a:rPr>
                        <a:t>th</a:t>
                      </a:r>
                      <a:r>
                        <a:rPr lang="en-US" baseline="0" dirty="0">
                          <a:latin typeface="Source Sans Pro" panose="020B0503030403020204" pitchFamily="34" charset="0"/>
                          <a:ea typeface="Source Sans Pro" panose="020B0503030403020204" pitchFamily="34" charset="0"/>
                          <a:cs typeface="Tahoma" panose="020B0604030504040204" pitchFamily="34" charset="0"/>
                        </a:rPr>
                        <a:t> was received on November 8</a:t>
                      </a:r>
                      <a:r>
                        <a:rPr lang="en-US" baseline="30000" dirty="0">
                          <a:latin typeface="Source Sans Pro" panose="020B0503030403020204" pitchFamily="34" charset="0"/>
                          <a:ea typeface="Source Sans Pro" panose="020B0503030403020204" pitchFamily="34" charset="0"/>
                          <a:cs typeface="Tahoma" panose="020B0604030504040204" pitchFamily="34" charset="0"/>
                        </a:rPr>
                        <a:t>th</a:t>
                      </a:r>
                      <a:r>
                        <a:rPr lang="en-US" baseline="0" dirty="0">
                          <a:latin typeface="Source Sans Pro" panose="020B0503030403020204" pitchFamily="34" charset="0"/>
                          <a:ea typeface="Source Sans Pro" panose="020B0503030403020204" pitchFamily="34" charset="0"/>
                          <a:cs typeface="Tahoma" panose="020B0604030504040204" pitchFamily="34" charset="0"/>
                        </a:rPr>
                        <a:t>.</a:t>
                      </a:r>
                      <a:r>
                        <a:rPr lang="en-US" dirty="0">
                          <a:latin typeface="Source Sans Pro" panose="020B0503030403020204" pitchFamily="34" charset="0"/>
                          <a:ea typeface="Source Sans Pro" panose="020B0503030403020204" pitchFamily="34" charset="0"/>
                          <a:cs typeface="Tahoma" panose="020B0604030504040204" pitchFamily="34" charset="0"/>
                        </a:rPr>
                        <a:t> The XYZ project was due on</a:t>
                      </a:r>
                      <a:r>
                        <a:rPr lang="en-US" baseline="0" dirty="0">
                          <a:latin typeface="Source Sans Pro" panose="020B0503030403020204" pitchFamily="34" charset="0"/>
                          <a:ea typeface="Source Sans Pro" panose="020B0503030403020204" pitchFamily="34" charset="0"/>
                          <a:cs typeface="Tahoma" panose="020B0604030504040204" pitchFamily="34" charset="0"/>
                        </a:rPr>
                        <a:t> December 31</a:t>
                      </a:r>
                      <a:r>
                        <a:rPr lang="en-US" baseline="30000" dirty="0">
                          <a:latin typeface="Source Sans Pro" panose="020B0503030403020204" pitchFamily="34" charset="0"/>
                          <a:ea typeface="Source Sans Pro" panose="020B0503030403020204" pitchFamily="34" charset="0"/>
                          <a:cs typeface="Tahoma" panose="020B0604030504040204" pitchFamily="34" charset="0"/>
                        </a:rPr>
                        <a:t>st</a:t>
                      </a:r>
                      <a:r>
                        <a:rPr lang="en-US" baseline="0" dirty="0">
                          <a:latin typeface="Source Sans Pro" panose="020B0503030403020204" pitchFamily="34" charset="0"/>
                          <a:ea typeface="Source Sans Pro" panose="020B0503030403020204" pitchFamily="34" charset="0"/>
                          <a:cs typeface="Tahoma" panose="020B0604030504040204" pitchFamily="34" charset="0"/>
                        </a:rPr>
                        <a:t> and was turned in on January 22</a:t>
                      </a:r>
                      <a:r>
                        <a:rPr lang="en-US" baseline="30000" dirty="0">
                          <a:latin typeface="Source Sans Pro" panose="020B0503030403020204" pitchFamily="34" charset="0"/>
                          <a:ea typeface="Source Sans Pro" panose="020B0503030403020204" pitchFamily="34" charset="0"/>
                          <a:cs typeface="Tahoma" panose="020B0604030504040204" pitchFamily="34" charset="0"/>
                        </a:rPr>
                        <a:t>nd</a:t>
                      </a:r>
                      <a:r>
                        <a:rPr lang="en-US" baseline="0" dirty="0">
                          <a:latin typeface="Source Sans Pro" panose="020B0503030403020204" pitchFamily="34" charset="0"/>
                          <a:ea typeface="Source Sans Pro" panose="020B0503030403020204" pitchFamily="34" charset="0"/>
                          <a:cs typeface="Tahoma" panose="020B0604030504040204" pitchFamily="34" charset="0"/>
                        </a:rPr>
                        <a:t>.</a:t>
                      </a:r>
                      <a:endParaRPr lang="en-US" dirty="0">
                        <a:latin typeface="Source Sans Pro" panose="020B0503030403020204" pitchFamily="34" charset="0"/>
                        <a:ea typeface="Source Sans Pro" panose="020B0503030403020204" pitchFamily="34" charset="0"/>
                        <a:cs typeface="Tahoma" panose="020B0604030504040204" pitchFamily="34" charset="0"/>
                      </a:endParaRPr>
                    </a:p>
                  </a:txBody>
                  <a:tcPr/>
                </a:tc>
                <a:extLst>
                  <a:ext uri="{0D108BD9-81ED-4DB2-BD59-A6C34878D82A}">
                    <a16:rowId xmlns:a16="http://schemas.microsoft.com/office/drawing/2014/main" val="10001"/>
                  </a:ext>
                </a:extLst>
              </a:tr>
              <a:tr h="1460054">
                <a:tc>
                  <a:txBody>
                    <a:bodyPr/>
                    <a:lstStyle/>
                    <a:p>
                      <a:r>
                        <a:rPr lang="en-US" dirty="0">
                          <a:latin typeface="Source Sans Pro" panose="020B0503030403020204" pitchFamily="34" charset="0"/>
                          <a:ea typeface="Source Sans Pro" panose="020B0503030403020204" pitchFamily="34" charset="0"/>
                          <a:cs typeface="Tahoma" panose="020B0604030504040204" pitchFamily="34" charset="0"/>
                        </a:rPr>
                        <a:t>You seem to make a lot of errors.</a:t>
                      </a:r>
                    </a:p>
                  </a:txBody>
                  <a:tcPr/>
                </a:tc>
                <a:tc>
                  <a:txBody>
                    <a:bodyPr/>
                    <a:lstStyle/>
                    <a:p>
                      <a:r>
                        <a:rPr lang="en-US" dirty="0">
                          <a:latin typeface="Source Sans Pro" panose="020B0503030403020204" pitchFamily="34" charset="0"/>
                          <a:ea typeface="Source Sans Pro" panose="020B0503030403020204" pitchFamily="34" charset="0"/>
                          <a:cs typeface="Tahoma" panose="020B0604030504040204" pitchFamily="34" charset="0"/>
                        </a:rPr>
                        <a:t>During August, you made five errors on the monthly report, three errors on the customer service letter,</a:t>
                      </a:r>
                      <a:r>
                        <a:rPr lang="en-US" baseline="0" dirty="0">
                          <a:latin typeface="Source Sans Pro" panose="020B0503030403020204" pitchFamily="34" charset="0"/>
                          <a:ea typeface="Source Sans Pro" panose="020B0503030403020204" pitchFamily="34" charset="0"/>
                          <a:cs typeface="Tahoma" panose="020B0604030504040204" pitchFamily="34" charset="0"/>
                        </a:rPr>
                        <a:t> and routed four calls incorrectly.</a:t>
                      </a:r>
                      <a:endParaRPr lang="en-US" dirty="0">
                        <a:latin typeface="Source Sans Pro" panose="020B0503030403020204" pitchFamily="34" charset="0"/>
                        <a:ea typeface="Source Sans Pro" panose="020B0503030403020204" pitchFamily="34" charset="0"/>
                        <a:cs typeface="Tahoma" panose="020B0604030504040204" pitchFamily="34" charset="0"/>
                      </a:endParaRPr>
                    </a:p>
                  </a:txBody>
                  <a:tcPr/>
                </a:tc>
                <a:extLst>
                  <a:ext uri="{0D108BD9-81ED-4DB2-BD59-A6C34878D82A}">
                    <a16:rowId xmlns:a16="http://schemas.microsoft.com/office/drawing/2014/main" val="10002"/>
                  </a:ext>
                </a:extLst>
              </a:tr>
              <a:tr h="912534">
                <a:tc>
                  <a:txBody>
                    <a:bodyPr/>
                    <a:lstStyle/>
                    <a:p>
                      <a:r>
                        <a:rPr lang="en-US" dirty="0">
                          <a:latin typeface="Source Sans Pro" panose="020B0503030403020204" pitchFamily="34" charset="0"/>
                          <a:ea typeface="Source Sans Pro" panose="020B0503030403020204" pitchFamily="34" charset="0"/>
                          <a:cs typeface="Tahoma" panose="020B0604030504040204" pitchFamily="34" charset="0"/>
                        </a:rPr>
                        <a:t>You are never at your desk.</a:t>
                      </a:r>
                    </a:p>
                  </a:txBody>
                  <a:tcPr/>
                </a:tc>
                <a:tc>
                  <a:txBody>
                    <a:bodyPr/>
                    <a:lstStyle/>
                    <a:p>
                      <a:r>
                        <a:rPr lang="en-US" dirty="0">
                          <a:latin typeface="Source Sans Pro" panose="020B0503030403020204" pitchFamily="34" charset="0"/>
                          <a:ea typeface="Source Sans Pro" panose="020B0503030403020204" pitchFamily="34" charset="0"/>
                          <a:cs typeface="Tahoma" panose="020B0604030504040204" pitchFamily="34" charset="0"/>
                        </a:rPr>
                        <a:t>I went by your office four different times yesterday and you weren’t there.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609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AFF6-EE21-ADC0-B6D0-59A962B346C4}"/>
              </a:ext>
            </a:extLst>
          </p:cNvPr>
          <p:cNvSpPr>
            <a:spLocks noGrp="1"/>
          </p:cNvSpPr>
          <p:nvPr>
            <p:ph type="ctrTitle"/>
          </p:nvPr>
        </p:nvSpPr>
        <p:spPr>
          <a:xfrm>
            <a:off x="7098662" y="450108"/>
            <a:ext cx="4078800" cy="725550"/>
          </a:xfrm>
        </p:spPr>
        <p:txBody>
          <a:bodyPr>
            <a:normAutofit fontScale="90000"/>
          </a:bodyPr>
          <a:lstStyle/>
          <a:p>
            <a:pPr>
              <a:lnSpc>
                <a:spcPct val="90000"/>
              </a:lnSpc>
            </a:pPr>
            <a:r>
              <a:rPr lang="en-US" b="1" dirty="0"/>
              <a:t>Review Completion</a:t>
            </a:r>
            <a:br>
              <a:rPr lang="en-US" dirty="0"/>
            </a:br>
            <a:endParaRPr lang="en-US" dirty="0"/>
          </a:p>
        </p:txBody>
      </p:sp>
      <p:sp>
        <p:nvSpPr>
          <p:cNvPr id="3" name="Subtitle 2">
            <a:extLst>
              <a:ext uri="{FF2B5EF4-FFF2-40B4-BE49-F238E27FC236}">
                <a16:creationId xmlns:a16="http://schemas.microsoft.com/office/drawing/2014/main" id="{F20AE3CD-3382-C37F-3BA8-04F8882064E0}"/>
              </a:ext>
            </a:extLst>
          </p:cNvPr>
          <p:cNvSpPr>
            <a:spLocks noGrp="1"/>
          </p:cNvSpPr>
          <p:nvPr>
            <p:ph type="subTitle" idx="1"/>
          </p:nvPr>
        </p:nvSpPr>
        <p:spPr>
          <a:xfrm>
            <a:off x="6293921" y="1330037"/>
            <a:ext cx="5688281" cy="4940135"/>
          </a:xfrm>
        </p:spPr>
        <p:txBody>
          <a:bodyPr>
            <a:normAutofit/>
          </a:body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2000" i="0" u="none" strike="noStrike" kern="1200" cap="none" spc="0" normalizeH="0" baseline="0" noProof="0" dirty="0">
                <a:ln>
                  <a:noFill/>
                </a:ln>
                <a:solidFill>
                  <a:srgbClr val="000000"/>
                </a:solidFill>
                <a:effectLst/>
                <a:uLnTx/>
                <a:uFillTx/>
                <a:latin typeface="Grandview Display"/>
                <a:ea typeface="+mn-ea"/>
                <a:cs typeface="+mn-cs"/>
              </a:rPr>
              <a:t>Another example:</a:t>
            </a:r>
          </a:p>
          <a:p>
            <a:pPr marL="228600" marR="0" lvl="0" indent="-228600" algn="l" defTabSz="914400" rtl="0" eaLnBrk="1" fontAlgn="auto" latinLnBrk="0" hangingPunct="1">
              <a:lnSpc>
                <a:spcPct val="120000"/>
              </a:lnSpc>
              <a:spcBef>
                <a:spcPts val="1000"/>
              </a:spcBef>
              <a:spcAft>
                <a:spcPts val="0"/>
              </a:spcAft>
              <a:buClrTx/>
              <a:buSzPct val="87000"/>
              <a:buFont typeface="Arial" panose="020B0604020202020204" pitchFamily="34" charset="0"/>
              <a:buChar char="•"/>
              <a:tabLst/>
              <a:defRPr/>
            </a:pPr>
            <a:r>
              <a:rPr kumimoji="0" lang="en-US" sz="2000" i="0" u="none" strike="noStrike" kern="1200" cap="none" spc="0" normalizeH="0" baseline="0" noProof="0" dirty="0">
                <a:ln>
                  <a:noFill/>
                </a:ln>
                <a:solidFill>
                  <a:srgbClr val="000000"/>
                </a:solidFill>
                <a:effectLst/>
                <a:uLnTx/>
                <a:uFillTx/>
                <a:latin typeface="Grandview Display"/>
                <a:ea typeface="+mn-ea"/>
                <a:cs typeface="+mn-cs"/>
              </a:rPr>
              <a:t> Instead of: </a:t>
            </a:r>
          </a:p>
          <a:p>
            <a:pPr marL="228600" marR="0" lvl="0" indent="-228600" algn="l" defTabSz="914400" rtl="0" eaLnBrk="1" fontAlgn="auto" latinLnBrk="0" hangingPunct="1">
              <a:lnSpc>
                <a:spcPct val="120000"/>
              </a:lnSpc>
              <a:spcBef>
                <a:spcPts val="1000"/>
              </a:spcBef>
              <a:spcAft>
                <a:spcPts val="0"/>
              </a:spcAft>
              <a:buClrTx/>
              <a:buSzPct val="87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randview Display"/>
                <a:ea typeface="+mn-ea"/>
                <a:cs typeface="+mn-cs"/>
              </a:rPr>
              <a:t> “You have good communication skills.”</a:t>
            </a:r>
          </a:p>
          <a:p>
            <a:pPr marL="228600" marR="0" lvl="0" indent="-228600" algn="l" defTabSz="914400" rtl="0" eaLnBrk="1" fontAlgn="auto" latinLnBrk="0" hangingPunct="1">
              <a:lnSpc>
                <a:spcPct val="120000"/>
              </a:lnSpc>
              <a:spcBef>
                <a:spcPts val="1000"/>
              </a:spcBef>
              <a:spcAft>
                <a:spcPts val="0"/>
              </a:spcAft>
              <a:buClrTx/>
              <a:buSzPct val="87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randview Display"/>
                <a:ea typeface="+mn-ea"/>
                <a:cs typeface="+mn-cs"/>
              </a:rPr>
              <a:t> </a:t>
            </a:r>
            <a:r>
              <a:rPr kumimoji="0" lang="en-US" sz="2000" i="0" u="none" strike="noStrike" kern="1200" cap="none" spc="0" normalizeH="0" baseline="0" noProof="0" dirty="0">
                <a:ln>
                  <a:noFill/>
                </a:ln>
                <a:solidFill>
                  <a:srgbClr val="000000"/>
                </a:solidFill>
                <a:effectLst/>
                <a:uLnTx/>
                <a:uFillTx/>
                <a:latin typeface="Grandview Display"/>
                <a:ea typeface="+mn-ea"/>
                <a:cs typeface="+mn-cs"/>
              </a:rPr>
              <a:t>Consider</a:t>
            </a:r>
            <a:r>
              <a:rPr kumimoji="0" lang="en-US" sz="2000" b="0" i="0" u="none" strike="noStrike" kern="1200" cap="none" spc="0" normalizeH="0" baseline="0" noProof="0" dirty="0">
                <a:ln>
                  <a:noFill/>
                </a:ln>
                <a:solidFill>
                  <a:srgbClr val="000000"/>
                </a:solidFill>
                <a:effectLst/>
                <a:uLnTx/>
                <a:uFillTx/>
                <a:latin typeface="Grandview Display"/>
                <a:ea typeface="+mn-ea"/>
                <a:cs typeface="+mn-cs"/>
              </a:rPr>
              <a:t>:</a:t>
            </a:r>
          </a:p>
          <a:p>
            <a:pPr marL="228600" marR="0" lvl="0" indent="-228600" algn="l" defTabSz="914400" rtl="0" eaLnBrk="1" fontAlgn="auto" latinLnBrk="0" hangingPunct="1">
              <a:lnSpc>
                <a:spcPct val="120000"/>
              </a:lnSpc>
              <a:spcBef>
                <a:spcPts val="1000"/>
              </a:spcBef>
              <a:spcAft>
                <a:spcPts val="0"/>
              </a:spcAft>
              <a:buClrTx/>
              <a:buSzPct val="87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randview Display"/>
                <a:ea typeface="+mn-ea"/>
                <a:cs typeface="+mn-cs"/>
              </a:rPr>
              <a:t> “Your verbal and written communication is clear, accurate and thorough. The monthly reports you submitted were complete, easy to understand and required little to no modification. You can further enhance your presentation skills by taking a training course on Effective Presentations.”</a:t>
            </a:r>
          </a:p>
          <a:p>
            <a:endParaRPr lang="en-US" dirty="0"/>
          </a:p>
        </p:txBody>
      </p:sp>
      <p:pic>
        <p:nvPicPr>
          <p:cNvPr id="16" name="Picture 3" descr="Angled shot of pen on a graph">
            <a:extLst>
              <a:ext uri="{FF2B5EF4-FFF2-40B4-BE49-F238E27FC236}">
                <a16:creationId xmlns:a16="http://schemas.microsoft.com/office/drawing/2014/main" id="{B4225AC0-2A8B-0C71-67A6-D1174B14A483}"/>
              </a:ext>
            </a:extLst>
          </p:cNvPr>
          <p:cNvPicPr>
            <a:picLocks noChangeAspect="1"/>
          </p:cNvPicPr>
          <p:nvPr/>
        </p:nvPicPr>
        <p:blipFill rotWithShape="1">
          <a:blip r:embed="rId2"/>
          <a:srcRect l="1525" r="38990" b="-1"/>
          <a:stretch/>
        </p:blipFill>
        <p:spPr>
          <a:xfrm>
            <a:off x="20" y="10"/>
            <a:ext cx="6111518" cy="6857990"/>
          </a:xfrm>
          <a:prstGeom prst="rect">
            <a:avLst/>
          </a:prstGeom>
        </p:spPr>
      </p:pic>
    </p:spTree>
    <p:extLst>
      <p:ext uri="{BB962C8B-B14F-4D97-AF65-F5344CB8AC3E}">
        <p14:creationId xmlns:p14="http://schemas.microsoft.com/office/powerpoint/2010/main" val="239579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368135" y="447907"/>
            <a:ext cx="4761571" cy="2981093"/>
          </a:xfrm>
        </p:spPr>
        <p:txBody>
          <a:bodyPr anchor="b">
            <a:normAutofit fontScale="90000"/>
          </a:bodyPr>
          <a:lstStyle/>
          <a:p>
            <a:pPr algn="ctr"/>
            <a:r>
              <a:rPr lang="en-US" dirty="0">
                <a:solidFill>
                  <a:srgbClr val="FFFFFF"/>
                </a:solidFill>
              </a:rPr>
              <a:t>Completing the Managerial Performance Review</a:t>
            </a:r>
            <a:br>
              <a:rPr lang="en-US" dirty="0">
                <a:solidFill>
                  <a:srgbClr val="FFFFFF"/>
                </a:solidFill>
              </a:rPr>
            </a:br>
            <a:br>
              <a:rPr lang="en-US" dirty="0">
                <a:solidFill>
                  <a:srgbClr val="FFFFFF"/>
                </a:solidFill>
              </a:rPr>
            </a:br>
            <a:endParaRPr lang="en-US" dirty="0">
              <a:solidFill>
                <a:srgbClr val="FFFFFF"/>
              </a:solidFill>
            </a:endParaRPr>
          </a:p>
        </p:txBody>
      </p:sp>
      <p:sp>
        <p:nvSpPr>
          <p:cNvPr id="9"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676894" y="4290146"/>
            <a:ext cx="10854115" cy="2066204"/>
          </a:xfrm>
        </p:spPr>
        <p:txBody>
          <a:bodyPr anchor="t">
            <a:normAutofit lnSpcReduction="10000"/>
          </a:bodyPr>
          <a:lstStyle/>
          <a:p>
            <a:r>
              <a:rPr lang="en-US" sz="1800" cap="none" dirty="0">
                <a:solidFill>
                  <a:srgbClr val="FFFFFF"/>
                </a:solidFill>
                <a:effectLst>
                  <a:outerShdw blurRad="38100" dist="38100" dir="2700000" algn="tl">
                    <a:srgbClr val="000000">
                      <a:alpha val="43137"/>
                    </a:srgbClr>
                  </a:outerShdw>
                </a:effectLst>
                <a:latin typeface="+mn-lt"/>
              </a:rPr>
              <a:t>System Access:</a:t>
            </a:r>
          </a:p>
          <a:p>
            <a:r>
              <a:rPr lang="en-US" sz="1800" cap="none" dirty="0">
                <a:solidFill>
                  <a:srgbClr val="FFFFFF"/>
                </a:solidFill>
                <a:effectLst>
                  <a:outerShdw blurRad="38100" dist="38100" dir="2700000" algn="tl">
                    <a:srgbClr val="000000">
                      <a:alpha val="43137"/>
                    </a:srgbClr>
                  </a:outerShdw>
                </a:effectLst>
                <a:latin typeface="+mn-lt"/>
              </a:rPr>
              <a:t>Self-Service Banner (SSB) – </a:t>
            </a:r>
          </a:p>
          <a:p>
            <a:r>
              <a:rPr lang="en-US" sz="1800" cap="none" dirty="0">
                <a:solidFill>
                  <a:srgbClr val="FFFFFF"/>
                </a:solidFill>
                <a:effectLst>
                  <a:outerShdw blurRad="38100" dist="38100" dir="2700000" algn="tl">
                    <a:srgbClr val="000000">
                      <a:alpha val="43137"/>
                    </a:srgbClr>
                  </a:outerShdw>
                </a:effectLst>
                <a:latin typeface="+mn-lt"/>
              </a:rPr>
              <a:t>Log Into SSB &gt; Click On Employee Tab &gt; Employee Dashboard &gt; Manager Employee Menu In Bottom Right Corner &gt; You Will See The Managerial Review Form Link &gt; Click On This Link To Access The System.</a:t>
            </a:r>
          </a:p>
          <a:p>
            <a:endParaRPr lang="en-US" sz="1800" dirty="0">
              <a:solidFill>
                <a:srgbClr val="FFFFFF"/>
              </a:solidFill>
              <a:effectLst>
                <a:outerShdw blurRad="38100" dist="38100" dir="2700000" algn="tl">
                  <a:srgbClr val="000000">
                    <a:alpha val="43137"/>
                  </a:srgbClr>
                </a:outerShdw>
              </a:effectLst>
              <a:latin typeface="+mn-lt"/>
            </a:endParaRP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12</a:t>
            </a:fld>
            <a:endParaRPr lang="en-US">
              <a:solidFill>
                <a:srgbClr val="FFFFFF"/>
              </a:solidFill>
              <a:effectLst>
                <a:outerShdw blurRad="38100" dist="38100" dir="2700000" algn="tl">
                  <a:srgbClr val="000000">
                    <a:alpha val="43137"/>
                  </a:srgbClr>
                </a:outerShdw>
              </a:effectLst>
            </a:endParaRPr>
          </a:p>
        </p:txBody>
      </p:sp>
      <p:pic>
        <p:nvPicPr>
          <p:cNvPr id="4" name="Picture 3" descr="Screen Clipping">
            <a:extLst>
              <a:ext uri="{FF2B5EF4-FFF2-40B4-BE49-F238E27FC236}">
                <a16:creationId xmlns:a16="http://schemas.microsoft.com/office/drawing/2014/main" id="{73174ED8-B998-3D86-D8A2-646F5C848E4E}"/>
              </a:ext>
            </a:extLst>
          </p:cNvPr>
          <p:cNvPicPr>
            <a:picLocks noChangeAspect="1"/>
          </p:cNvPicPr>
          <p:nvPr/>
        </p:nvPicPr>
        <p:blipFill rotWithShape="1">
          <a:blip r:embed="rId3">
            <a:extLst>
              <a:ext uri="{28A0092B-C50C-407E-A947-70E740481C1C}">
                <a14:useLocalDpi xmlns:a14="http://schemas.microsoft.com/office/drawing/2010/main" val="0"/>
              </a:ext>
            </a:extLst>
          </a:blip>
          <a:srcRect b="23973"/>
          <a:stretch/>
        </p:blipFill>
        <p:spPr>
          <a:xfrm>
            <a:off x="5129706" y="397957"/>
            <a:ext cx="6887697" cy="2066204"/>
          </a:xfrm>
          <a:prstGeom prst="rect">
            <a:avLst/>
          </a:prstGeom>
        </p:spPr>
      </p:pic>
    </p:spTree>
    <p:extLst>
      <p:ext uri="{BB962C8B-B14F-4D97-AF65-F5344CB8AC3E}">
        <p14:creationId xmlns:p14="http://schemas.microsoft.com/office/powerpoint/2010/main" val="59168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669" y="174393"/>
            <a:ext cx="4620769" cy="706530"/>
          </a:xfrm>
        </p:spPr>
        <p:txBody>
          <a:bodyPr>
            <a:noAutofit/>
          </a:bodyPr>
          <a:lstStyle/>
          <a:p>
            <a:pPr algn="ctr">
              <a:defRPr/>
            </a:pPr>
            <a:r>
              <a:rPr lang="en-US" sz="4000" b="1" dirty="0">
                <a:ea typeface="Source Sans Pro" panose="020B0503030403020204" pitchFamily="34" charset="0"/>
                <a:cs typeface="Tahoma" panose="020B0604030504040204" pitchFamily="34" charset="0"/>
              </a:rPr>
              <a:t>The Employee Tab</a:t>
            </a:r>
          </a:p>
        </p:txBody>
      </p:sp>
      <p:pic>
        <p:nvPicPr>
          <p:cNvPr id="12" name="Picture 11"/>
          <p:cNvPicPr>
            <a:picLocks noChangeAspect="1"/>
          </p:cNvPicPr>
          <p:nvPr/>
        </p:nvPicPr>
        <p:blipFill>
          <a:blip r:embed="rId3"/>
          <a:stretch>
            <a:fillRect/>
          </a:stretch>
        </p:blipFill>
        <p:spPr>
          <a:xfrm>
            <a:off x="8269883" y="3803884"/>
            <a:ext cx="1231499" cy="249958"/>
          </a:xfrm>
          <a:prstGeom prst="rect">
            <a:avLst/>
          </a:prstGeom>
        </p:spPr>
      </p:pic>
      <p:pic>
        <p:nvPicPr>
          <p:cNvPr id="4" name="Picture 3"/>
          <p:cNvPicPr>
            <a:picLocks noChangeAspect="1"/>
          </p:cNvPicPr>
          <p:nvPr/>
        </p:nvPicPr>
        <p:blipFill>
          <a:blip r:embed="rId4"/>
          <a:stretch>
            <a:fillRect/>
          </a:stretch>
        </p:blipFill>
        <p:spPr>
          <a:xfrm>
            <a:off x="3306472" y="4977959"/>
            <a:ext cx="5579161" cy="1799553"/>
          </a:xfrm>
          <a:prstGeom prst="rect">
            <a:avLst/>
          </a:prstGeom>
        </p:spPr>
      </p:pic>
      <p:pic>
        <p:nvPicPr>
          <p:cNvPr id="6" name="Picture 5">
            <a:extLst>
              <a:ext uri="{FF2B5EF4-FFF2-40B4-BE49-F238E27FC236}">
                <a16:creationId xmlns:a16="http://schemas.microsoft.com/office/drawing/2014/main" id="{794854C8-BBD7-171C-26E6-E78A12638CBC}"/>
              </a:ext>
            </a:extLst>
          </p:cNvPr>
          <p:cNvPicPr>
            <a:picLocks noChangeAspect="1"/>
          </p:cNvPicPr>
          <p:nvPr/>
        </p:nvPicPr>
        <p:blipFill>
          <a:blip r:embed="rId5"/>
          <a:stretch>
            <a:fillRect/>
          </a:stretch>
        </p:blipFill>
        <p:spPr>
          <a:xfrm>
            <a:off x="1748067" y="1149086"/>
            <a:ext cx="9342188" cy="3832432"/>
          </a:xfrm>
          <a:prstGeom prst="rect">
            <a:avLst/>
          </a:prstGeom>
        </p:spPr>
      </p:pic>
      <p:pic>
        <p:nvPicPr>
          <p:cNvPr id="14" name="Picture 13"/>
          <p:cNvPicPr>
            <a:picLocks noChangeAspect="1"/>
          </p:cNvPicPr>
          <p:nvPr/>
        </p:nvPicPr>
        <p:blipFill>
          <a:blip r:embed="rId3"/>
          <a:stretch>
            <a:fillRect/>
          </a:stretch>
        </p:blipFill>
        <p:spPr>
          <a:xfrm>
            <a:off x="8269883" y="3844654"/>
            <a:ext cx="1231499" cy="249958"/>
          </a:xfrm>
          <a:prstGeom prst="rect">
            <a:avLst/>
          </a:prstGeom>
        </p:spPr>
      </p:pic>
      <p:pic>
        <p:nvPicPr>
          <p:cNvPr id="13" name="Picture 12"/>
          <p:cNvPicPr>
            <a:picLocks noChangeAspect="1"/>
          </p:cNvPicPr>
          <p:nvPr/>
        </p:nvPicPr>
        <p:blipFill>
          <a:blip r:embed="rId3"/>
          <a:stretch>
            <a:fillRect/>
          </a:stretch>
        </p:blipFill>
        <p:spPr>
          <a:xfrm>
            <a:off x="3509384" y="4709796"/>
            <a:ext cx="1231499" cy="249958"/>
          </a:xfrm>
          <a:prstGeom prst="rect">
            <a:avLst/>
          </a:prstGeom>
        </p:spPr>
      </p:pic>
      <p:pic>
        <p:nvPicPr>
          <p:cNvPr id="7" name="Picture 6">
            <a:extLst>
              <a:ext uri="{FF2B5EF4-FFF2-40B4-BE49-F238E27FC236}">
                <a16:creationId xmlns:a16="http://schemas.microsoft.com/office/drawing/2014/main" id="{2C744E0B-2C1A-2A1E-5E02-0CD930ACD447}"/>
              </a:ext>
            </a:extLst>
          </p:cNvPr>
          <p:cNvPicPr>
            <a:picLocks noChangeAspect="1"/>
          </p:cNvPicPr>
          <p:nvPr/>
        </p:nvPicPr>
        <p:blipFill>
          <a:blip r:embed="rId6"/>
          <a:stretch>
            <a:fillRect/>
          </a:stretch>
        </p:blipFill>
        <p:spPr>
          <a:xfrm>
            <a:off x="8269883" y="4687231"/>
            <a:ext cx="1231499" cy="249958"/>
          </a:xfrm>
          <a:prstGeom prst="rect">
            <a:avLst/>
          </a:prstGeom>
        </p:spPr>
      </p:pic>
      <p:pic>
        <p:nvPicPr>
          <p:cNvPr id="8" name="Picture 7">
            <a:extLst>
              <a:ext uri="{FF2B5EF4-FFF2-40B4-BE49-F238E27FC236}">
                <a16:creationId xmlns:a16="http://schemas.microsoft.com/office/drawing/2014/main" id="{D9B0EA6C-CB57-F892-2495-01287E9B9AE6}"/>
              </a:ext>
            </a:extLst>
          </p:cNvPr>
          <p:cNvPicPr>
            <a:picLocks noChangeAspect="1"/>
          </p:cNvPicPr>
          <p:nvPr/>
        </p:nvPicPr>
        <p:blipFill>
          <a:blip r:embed="rId6"/>
          <a:stretch>
            <a:fillRect/>
          </a:stretch>
        </p:blipFill>
        <p:spPr>
          <a:xfrm>
            <a:off x="3509384" y="4265943"/>
            <a:ext cx="1231499" cy="249958"/>
          </a:xfrm>
          <a:prstGeom prst="rect">
            <a:avLst/>
          </a:prstGeom>
        </p:spPr>
      </p:pic>
    </p:spTree>
    <p:extLst>
      <p:ext uri="{BB962C8B-B14F-4D97-AF65-F5344CB8AC3E}">
        <p14:creationId xmlns:p14="http://schemas.microsoft.com/office/powerpoint/2010/main" val="250006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1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605642" y="1168056"/>
            <a:ext cx="11293434" cy="749533"/>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14</a:t>
            </a:fld>
            <a:endParaRPr lang="en-US">
              <a:solidFill>
                <a:srgbClr val="FFFFFF"/>
              </a:solidFill>
              <a:effectLst>
                <a:outerShdw blurRad="38100" dist="38100" dir="2700000" algn="tl">
                  <a:srgbClr val="000000">
                    <a:alpha val="43137"/>
                  </a:srgbClr>
                </a:outerShdw>
              </a:effectLst>
            </a:endParaRPr>
          </a:p>
        </p:txBody>
      </p:sp>
      <p:sp>
        <p:nvSpPr>
          <p:cNvPr id="7" name="Subtitle 5">
            <a:extLst>
              <a:ext uri="{FF2B5EF4-FFF2-40B4-BE49-F238E27FC236}">
                <a16:creationId xmlns:a16="http://schemas.microsoft.com/office/drawing/2014/main" id="{28BF4DF5-13A6-D75E-EFEE-001521CC6115}"/>
              </a:ext>
            </a:extLst>
          </p:cNvPr>
          <p:cNvSpPr>
            <a:spLocks noGrp="1"/>
          </p:cNvSpPr>
          <p:nvPr>
            <p:ph type="subTitle" idx="1"/>
          </p:nvPr>
        </p:nvSpPr>
        <p:spPr>
          <a:xfrm>
            <a:off x="912813" y="4584700"/>
            <a:ext cx="10261868" cy="1287463"/>
          </a:xfrm>
        </p:spPr>
        <p:txBody>
          <a:bodyPr>
            <a:normAutofit fontScale="25000" lnSpcReduction="20000"/>
          </a:bodyPr>
          <a:lstStyle/>
          <a:p>
            <a:pPr algn="ctr" fontAlgn="auto">
              <a:lnSpc>
                <a:spcPct val="120000"/>
              </a:lnSpc>
              <a:spcBef>
                <a:spcPct val="0"/>
              </a:spcBef>
              <a:defRPr/>
            </a:pPr>
            <a:r>
              <a:rPr lang="en-US" sz="112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Part 1: Self Evaluation</a:t>
            </a:r>
          </a:p>
          <a:p>
            <a:pPr algn="ctr" fontAlgn="auto">
              <a:lnSpc>
                <a:spcPct val="120000"/>
              </a:lnSpc>
              <a:spcBef>
                <a:spcPct val="0"/>
              </a:spcBef>
              <a:defRPr/>
            </a:pPr>
            <a:endParaRPr lang="en-US" sz="74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a:p>
            <a:pPr algn="ctr" fontAlgn="auto">
              <a:lnSpc>
                <a:spcPct val="120000"/>
              </a:lnSpc>
              <a:spcBef>
                <a:spcPct val="0"/>
              </a:spcBef>
              <a:defRPr/>
            </a:pPr>
            <a:r>
              <a:rPr lang="en-US" sz="9600" b="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Blue</a:t>
            </a:r>
            <a:r>
              <a:rPr lang="en-US" sz="74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indicates to be completed by Mgr. employee only</a:t>
            </a:r>
            <a:endParaRPr lang="en-US" dirty="0"/>
          </a:p>
        </p:txBody>
      </p:sp>
    </p:spTree>
    <p:extLst>
      <p:ext uri="{BB962C8B-B14F-4D97-AF65-F5344CB8AC3E}">
        <p14:creationId xmlns:p14="http://schemas.microsoft.com/office/powerpoint/2010/main" val="180391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675" y="340242"/>
            <a:ext cx="8405917" cy="595090"/>
          </a:xfrm>
        </p:spPr>
        <p:txBody>
          <a:bodyPr>
            <a:noAutofit/>
          </a:bodyPr>
          <a:lstStyle/>
          <a:p>
            <a:pPr algn="ctr">
              <a:defRPr/>
            </a:pPr>
            <a:r>
              <a:rPr lang="en-US" sz="3600"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The Importance of the Self-Evaluation</a:t>
            </a:r>
          </a:p>
        </p:txBody>
      </p:sp>
      <p:sp>
        <p:nvSpPr>
          <p:cNvPr id="3" name="Content Placeholder 2"/>
          <p:cNvSpPr>
            <a:spLocks noGrp="1"/>
          </p:cNvSpPr>
          <p:nvPr>
            <p:ph idx="1"/>
          </p:nvPr>
        </p:nvSpPr>
        <p:spPr>
          <a:xfrm>
            <a:off x="285008" y="1196302"/>
            <a:ext cx="11633721" cy="5501381"/>
          </a:xfrm>
        </p:spPr>
        <p:txBody>
          <a:bodyPr>
            <a:normAutofit lnSpcReduction="10000"/>
          </a:bodyPr>
          <a:lstStyle/>
          <a:p>
            <a:pPr marL="539496" indent="-457200">
              <a:lnSpc>
                <a:spcPct val="100000"/>
              </a:lnSpc>
              <a:spcAft>
                <a:spcPts val="600"/>
              </a:spcAft>
              <a:buClr>
                <a:srgbClr val="002060"/>
              </a:buClr>
              <a:buFont typeface="Courier New" panose="02070309020205020404" pitchFamily="49" charset="0"/>
              <a:buChar char="o"/>
              <a:defRPr/>
            </a:pPr>
            <a:r>
              <a:rPr lang="en-US" sz="2800" dirty="0">
                <a:solidFill>
                  <a:schemeClr val="accent3">
                    <a:lumMod val="75000"/>
                  </a:schemeClr>
                </a:solidFill>
                <a:ea typeface="Source Sans Pro" panose="020B0503030403020204" pitchFamily="34" charset="0"/>
                <a:cs typeface="Tahoma" panose="020B0604030504040204" pitchFamily="34" charset="0"/>
              </a:rPr>
              <a:t>Your Manager may not have all the facts</a:t>
            </a:r>
          </a:p>
          <a:p>
            <a:pPr marL="804672" lvl="1" indent="-457200">
              <a:lnSpc>
                <a:spcPct val="100000"/>
              </a:lnSpc>
              <a:spcAft>
                <a:spcPts val="600"/>
              </a:spcAft>
              <a:buClr>
                <a:srgbClr val="002060"/>
              </a:buClr>
              <a:buFont typeface="Courier New" panose="02070309020205020404" pitchFamily="49" charset="0"/>
              <a:buChar char="o"/>
              <a:defRPr/>
            </a:pPr>
            <a:r>
              <a:rPr lang="en-US" sz="2400" dirty="0">
                <a:ea typeface="Source Sans Pro" panose="020B0503030403020204" pitchFamily="34" charset="0"/>
                <a:cs typeface="Tahoma" panose="020B0604030504040204" pitchFamily="34" charset="0"/>
              </a:rPr>
              <a:t>They may not be maintaining a list of your accomplishments throughout the year</a:t>
            </a:r>
          </a:p>
          <a:p>
            <a:pPr marL="804672" lvl="1" indent="-457200">
              <a:lnSpc>
                <a:spcPct val="100000"/>
              </a:lnSpc>
              <a:spcAft>
                <a:spcPts val="600"/>
              </a:spcAft>
              <a:buClr>
                <a:srgbClr val="002060"/>
              </a:buClr>
              <a:buFont typeface="Courier New" panose="02070309020205020404" pitchFamily="49" charset="0"/>
              <a:buChar char="o"/>
              <a:defRPr/>
            </a:pPr>
            <a:r>
              <a:rPr lang="en-US" sz="2400" dirty="0">
                <a:ea typeface="Source Sans Pro" panose="020B0503030403020204" pitchFamily="34" charset="0"/>
                <a:cs typeface="Tahoma" panose="020B0604030504040204" pitchFamily="34" charset="0"/>
              </a:rPr>
              <a:t>Even worse, they may only be remembering the one project you were unsuccessful with this year</a:t>
            </a:r>
          </a:p>
          <a:p>
            <a:pPr marL="804672" lvl="1" indent="-457200">
              <a:lnSpc>
                <a:spcPct val="100000"/>
              </a:lnSpc>
              <a:spcAft>
                <a:spcPts val="600"/>
              </a:spcAft>
              <a:buClr>
                <a:srgbClr val="002060"/>
              </a:buClr>
              <a:buFont typeface="Courier New" panose="02070309020205020404" pitchFamily="49" charset="0"/>
              <a:buChar char="o"/>
              <a:defRPr/>
            </a:pPr>
            <a:r>
              <a:rPr lang="en-US" sz="2400" dirty="0">
                <a:ea typeface="Source Sans Pro" panose="020B0503030403020204" pitchFamily="34" charset="0"/>
                <a:cs typeface="Tahoma" panose="020B0604030504040204" pitchFamily="34" charset="0"/>
              </a:rPr>
              <a:t>Ultimately, the person with the most knowledge of what you do at work is you.</a:t>
            </a:r>
          </a:p>
          <a:p>
            <a:pPr marL="539496" indent="-457200">
              <a:lnSpc>
                <a:spcPct val="100000"/>
              </a:lnSpc>
              <a:spcAft>
                <a:spcPts val="600"/>
              </a:spcAft>
              <a:buClr>
                <a:srgbClr val="002060"/>
              </a:buClr>
              <a:buFont typeface="Courier New" panose="02070309020205020404" pitchFamily="49" charset="0"/>
              <a:buChar char="o"/>
              <a:defRPr/>
            </a:pPr>
            <a:r>
              <a:rPr lang="en-US" sz="2800" dirty="0">
                <a:solidFill>
                  <a:schemeClr val="accent3">
                    <a:lumMod val="75000"/>
                  </a:schemeClr>
                </a:solidFill>
                <a:ea typeface="Source Sans Pro" panose="020B0503030403020204" pitchFamily="34" charset="0"/>
                <a:cs typeface="Tahoma" panose="020B0604030504040204" pitchFamily="34" charset="0"/>
              </a:rPr>
              <a:t>You and your manager might not be on the same page</a:t>
            </a:r>
          </a:p>
          <a:p>
            <a:pPr marL="804672" lvl="1" indent="-457200">
              <a:lnSpc>
                <a:spcPct val="100000"/>
              </a:lnSpc>
              <a:spcAft>
                <a:spcPts val="600"/>
              </a:spcAft>
              <a:buClr>
                <a:srgbClr val="002060"/>
              </a:buClr>
              <a:buFont typeface="Courier New" panose="02070309020205020404" pitchFamily="49" charset="0"/>
              <a:buChar char="o"/>
              <a:defRPr/>
            </a:pPr>
            <a:r>
              <a:rPr lang="en-US" sz="2400" dirty="0">
                <a:ea typeface="Source Sans Pro" panose="020B0503030403020204" pitchFamily="34" charset="0"/>
                <a:cs typeface="Tahoma" panose="020B0604030504040204" pitchFamily="34" charset="0"/>
              </a:rPr>
              <a:t>Your self-evaluation may cause your manager to see your performance in a different light</a:t>
            </a:r>
          </a:p>
          <a:p>
            <a:pPr marL="804672" lvl="1" indent="-457200">
              <a:lnSpc>
                <a:spcPct val="100000"/>
              </a:lnSpc>
              <a:spcAft>
                <a:spcPts val="600"/>
              </a:spcAft>
              <a:buClr>
                <a:srgbClr val="002060"/>
              </a:buClr>
              <a:buFont typeface="Courier New" panose="02070309020205020404" pitchFamily="49" charset="0"/>
              <a:buChar char="o"/>
              <a:defRPr/>
            </a:pPr>
            <a:r>
              <a:rPr lang="en-US" sz="2400" dirty="0">
                <a:ea typeface="Source Sans Pro" panose="020B0503030403020204" pitchFamily="34" charset="0"/>
                <a:cs typeface="Tahoma" panose="020B0604030504040204" pitchFamily="34" charset="0"/>
              </a:rPr>
              <a:t>By recommending goals for the upcoming year, you can drive your area in the way you see best </a:t>
            </a:r>
          </a:p>
          <a:p>
            <a:pPr marL="539496" indent="-457200">
              <a:lnSpc>
                <a:spcPct val="100000"/>
              </a:lnSpc>
              <a:buClr>
                <a:srgbClr val="002060"/>
              </a:buClr>
              <a:buFont typeface="Courier New" panose="02070309020205020404" pitchFamily="49" charset="0"/>
              <a:buChar char="o"/>
              <a:defRPr/>
            </a:pPr>
            <a:r>
              <a:rPr lang="en-US" sz="2800" dirty="0">
                <a:ea typeface="Source Sans Pro" panose="020B0503030403020204" pitchFamily="34" charset="0"/>
                <a:cs typeface="Tahoma" panose="020B0604030504040204" pitchFamily="34" charset="0"/>
              </a:rPr>
              <a:t>Allows you the opportunity to recommend the professional development plan that makes sense for your role</a:t>
            </a:r>
          </a:p>
          <a:p>
            <a:pPr marL="82296" indent="0">
              <a:buClr>
                <a:srgbClr val="A53010"/>
              </a:buClr>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587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17" y="98100"/>
            <a:ext cx="6805773" cy="595090"/>
          </a:xfrm>
        </p:spPr>
        <p:txBody>
          <a:bodyPr>
            <a:normAutofit fontScale="90000"/>
          </a:bodyPr>
          <a:lstStyle/>
          <a:p>
            <a:pPr algn="ctr">
              <a:defRPr/>
            </a:pPr>
            <a:r>
              <a:rPr lang="en-US" sz="4000"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The Self-Evaluation</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584" y="865760"/>
            <a:ext cx="9690456" cy="5913412"/>
          </a:xfrm>
          <a:prstGeom prst="rect">
            <a:avLst/>
          </a:prstGeom>
        </p:spPr>
      </p:pic>
    </p:spTree>
    <p:extLst>
      <p:ext uri="{BB962C8B-B14F-4D97-AF65-F5344CB8AC3E}">
        <p14:creationId xmlns:p14="http://schemas.microsoft.com/office/powerpoint/2010/main" val="236496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1"/>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437406" y="1181536"/>
            <a:ext cx="11317184" cy="795647"/>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17</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912627" y="4112589"/>
            <a:ext cx="10366743" cy="2575299"/>
          </a:xfrm>
        </p:spPr>
        <p:txBody>
          <a:bodyPr>
            <a:normAutofit lnSpcReduction="10000"/>
          </a:bodyPr>
          <a:lstStyle/>
          <a:p>
            <a:pPr algn="ctr">
              <a:lnSpc>
                <a:spcPct val="120000"/>
              </a:lnSpc>
              <a:spcAft>
                <a:spcPts val="1200"/>
              </a:spcAft>
              <a:defRPr/>
            </a:pPr>
            <a:r>
              <a:rPr lang="en-US" sz="2800" b="1" dirty="0">
                <a:solidFill>
                  <a:schemeClr val="bg1"/>
                </a:solidFill>
                <a:latin typeface="+mj-lt"/>
                <a:ea typeface="Source Sans Pro" panose="020B0503030403020204" pitchFamily="34" charset="0"/>
                <a:cs typeface="Tahoma" panose="020B0604030504040204" pitchFamily="34" charset="0"/>
              </a:rPr>
              <a:t>Part 2: General Job Duties</a:t>
            </a:r>
          </a:p>
          <a:p>
            <a:pPr algn="ctr">
              <a:lnSpc>
                <a:spcPct val="100000"/>
              </a:lnSpc>
              <a:spcAft>
                <a:spcPts val="1800"/>
              </a:spcAft>
              <a:defRPr/>
            </a:pPr>
            <a:r>
              <a:rPr lang="en-US" sz="1800" dirty="0">
                <a:solidFill>
                  <a:srgbClr val="FF0000"/>
                </a:solidFill>
                <a:latin typeface="+mj-lt"/>
                <a:ea typeface="Source Sans Pro" panose="020B0503030403020204" pitchFamily="34" charset="0"/>
                <a:cs typeface="Tahoma" panose="020B0604030504040204" pitchFamily="34" charset="0"/>
              </a:rPr>
              <a:t>Red</a:t>
            </a:r>
            <a:r>
              <a:rPr lang="en-US" sz="1800" dirty="0">
                <a:solidFill>
                  <a:schemeClr val="bg1"/>
                </a:solidFill>
                <a:latin typeface="+mj-lt"/>
                <a:ea typeface="Source Sans Pro" panose="020B0503030403020204" pitchFamily="34" charset="0"/>
                <a:cs typeface="Tahoma" panose="020B0604030504040204" pitchFamily="34" charset="0"/>
              </a:rPr>
              <a:t> indicates the Supervisor of the Mgr. employee will complete ratings and comments and the Managerial employee will edit any Duties/Responsibilities if necessary</a:t>
            </a:r>
          </a:p>
          <a:p>
            <a:pPr algn="ctr">
              <a:lnSpc>
                <a:spcPct val="100000"/>
              </a:lnSpc>
              <a:defRPr/>
            </a:pPr>
            <a:r>
              <a:rPr lang="en-US" sz="1800" dirty="0">
                <a:latin typeface="+mj-lt"/>
                <a:ea typeface="Source Sans Pro" panose="020B0503030403020204" pitchFamily="34" charset="0"/>
                <a:cs typeface="Tahoma" panose="020B0604030504040204" pitchFamily="34" charset="0"/>
              </a:rPr>
              <a:t>Note:</a:t>
            </a:r>
            <a:r>
              <a:rPr lang="en-US" sz="1800" dirty="0">
                <a:solidFill>
                  <a:srgbClr val="FF0000"/>
                </a:solidFill>
                <a:latin typeface="+mj-lt"/>
                <a:ea typeface="Source Sans Pro" panose="020B0503030403020204" pitchFamily="34" charset="0"/>
                <a:cs typeface="Tahoma" panose="020B0604030504040204" pitchFamily="34" charset="0"/>
              </a:rPr>
              <a:t> </a:t>
            </a:r>
            <a:r>
              <a:rPr lang="en-US" sz="1800" dirty="0">
                <a:solidFill>
                  <a:schemeClr val="bg1"/>
                </a:solidFill>
                <a:latin typeface="+mj-lt"/>
                <a:ea typeface="Source Sans Pro" panose="020B0503030403020204" pitchFamily="34" charset="0"/>
                <a:cs typeface="Tahoma" panose="020B0604030504040204" pitchFamily="34" charset="0"/>
              </a:rPr>
              <a:t>If the Managerial employee didn’t receive a review in </a:t>
            </a:r>
            <a:r>
              <a:rPr lang="en-US" sz="180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2022, they will have to fill in the Duties/Responsibilities</a:t>
            </a:r>
          </a:p>
        </p:txBody>
      </p:sp>
    </p:spTree>
    <p:extLst>
      <p:ext uri="{BB962C8B-B14F-4D97-AF65-F5344CB8AC3E}">
        <p14:creationId xmlns:p14="http://schemas.microsoft.com/office/powerpoint/2010/main" val="126680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152" y="531251"/>
            <a:ext cx="7162800" cy="671290"/>
          </a:xfrm>
        </p:spPr>
        <p:txBody>
          <a:bodyPr>
            <a:normAutofit fontScale="90000"/>
          </a:bodyPr>
          <a:lstStyle/>
          <a:p>
            <a:pPr algn="ctr">
              <a:defRPr/>
            </a:pPr>
            <a:r>
              <a:rPr lang="en-US" sz="4000" b="1" dirty="0">
                <a:solidFill>
                  <a:schemeClr val="tx2">
                    <a:satMod val="130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Performance Review Sections</a:t>
            </a:r>
          </a:p>
        </p:txBody>
      </p:sp>
      <p:sp>
        <p:nvSpPr>
          <p:cNvPr id="17411" name="Content Placeholder 2"/>
          <p:cNvSpPr>
            <a:spLocks noGrp="1"/>
          </p:cNvSpPr>
          <p:nvPr>
            <p:ph idx="1"/>
          </p:nvPr>
        </p:nvSpPr>
        <p:spPr>
          <a:xfrm>
            <a:off x="430925" y="1395688"/>
            <a:ext cx="11435254" cy="5165662"/>
          </a:xfrm>
        </p:spPr>
        <p:txBody>
          <a:bodyPr>
            <a:normAutofit/>
          </a:bodyPr>
          <a:lstStyle/>
          <a:p>
            <a:pPr marL="342900" lvl="1" indent="-342900">
              <a:lnSpc>
                <a:spcPct val="100000"/>
              </a:lnSpc>
              <a:spcAft>
                <a:spcPts val="600"/>
              </a:spcAft>
            </a:pPr>
            <a:r>
              <a:rPr lang="en-US" sz="2700" b="1" dirty="0">
                <a:solidFill>
                  <a:srgbClr val="FF0000"/>
                </a:solidFill>
                <a:ea typeface="Source Sans Pro" panose="020B0503030403020204" pitchFamily="34" charset="0"/>
                <a:cs typeface="Tahoma" panose="020B0604030504040204" pitchFamily="34" charset="0"/>
              </a:rPr>
              <a:t>General Job Duties (Part 2) </a:t>
            </a:r>
            <a:r>
              <a:rPr lang="en-US" sz="2700" b="1" dirty="0">
                <a:ea typeface="Source Sans Pro" panose="020B0503030403020204" pitchFamily="34" charset="0"/>
                <a:cs typeface="Tahoma" panose="020B0604030504040204" pitchFamily="34" charset="0"/>
              </a:rPr>
              <a:t>– </a:t>
            </a:r>
            <a:r>
              <a:rPr lang="en-US" sz="2700" dirty="0">
                <a:ea typeface="Source Sans Pro" panose="020B0503030403020204" pitchFamily="34" charset="0"/>
                <a:cs typeface="Tahoma" panose="020B0604030504040204" pitchFamily="34" charset="0"/>
              </a:rPr>
              <a:t>4 to 5 major areas for which the employee has responsibility</a:t>
            </a:r>
          </a:p>
          <a:p>
            <a:pPr marL="800100" lvl="2" indent="-342900">
              <a:lnSpc>
                <a:spcPct val="100000"/>
              </a:lnSpc>
              <a:spcAft>
                <a:spcPts val="600"/>
              </a:spcAft>
            </a:pPr>
            <a:r>
              <a:rPr lang="en-US" sz="2700" dirty="0">
                <a:solidFill>
                  <a:srgbClr val="FF0000"/>
                </a:solidFill>
                <a:ea typeface="Source Sans Pro" panose="020B0503030403020204" pitchFamily="34" charset="0"/>
                <a:cs typeface="Tahoma" panose="020B0604030504040204" pitchFamily="34" charset="0"/>
              </a:rPr>
              <a:t>Mgr. employee does not provide self-narrative; Rating and comments completed by Supervisor of Mgr. employee </a:t>
            </a:r>
          </a:p>
          <a:p>
            <a:pPr marL="800100" lvl="2" indent="-342900">
              <a:lnSpc>
                <a:spcPct val="100000"/>
              </a:lnSpc>
              <a:spcAft>
                <a:spcPts val="600"/>
              </a:spcAft>
            </a:pPr>
            <a:r>
              <a:rPr lang="en-US" sz="2700" dirty="0">
                <a:ea typeface="Source Sans Pro" panose="020B0503030403020204" pitchFamily="34" charset="0"/>
                <a:cs typeface="Tahoma" panose="020B0604030504040204" pitchFamily="34" charset="0"/>
              </a:rPr>
              <a:t>Comprised of what the employee does, oversees, or both (brief description)</a:t>
            </a:r>
          </a:p>
          <a:p>
            <a:pPr marL="1028700" lvl="2" indent="-342900">
              <a:lnSpc>
                <a:spcPct val="100000"/>
              </a:lnSpc>
              <a:spcAft>
                <a:spcPts val="600"/>
              </a:spcAft>
            </a:pPr>
            <a:r>
              <a:rPr lang="en-US" sz="2700" b="1" dirty="0">
                <a:ea typeface="Source Sans Pro" panose="020B0503030403020204" pitchFamily="34" charset="0"/>
                <a:cs typeface="Tahoma" panose="020B0604030504040204" pitchFamily="34" charset="0"/>
              </a:rPr>
              <a:t>Note:</a:t>
            </a:r>
            <a:r>
              <a:rPr lang="en-US" sz="2700" dirty="0">
                <a:ea typeface="Source Sans Pro" panose="020B0503030403020204" pitchFamily="34" charset="0"/>
                <a:cs typeface="Tahoma" panose="020B0604030504040204" pitchFamily="34" charset="0"/>
              </a:rPr>
              <a:t> If employee received Mgr. Rev. in 2022, the verbiage from that review will already be there (it is moved over)  </a:t>
            </a:r>
          </a:p>
          <a:p>
            <a:pPr lvl="1">
              <a:lnSpc>
                <a:spcPct val="100000"/>
              </a:lnSpc>
              <a:buClr>
                <a:srgbClr val="A53010"/>
              </a:buClr>
            </a:pPr>
            <a:r>
              <a:rPr lang="en-US" sz="2700" dirty="0">
                <a:ea typeface="Source Sans Pro" panose="020B0503030403020204" pitchFamily="34" charset="0"/>
                <a:cs typeface="Tahoma" panose="020B0604030504040204" pitchFamily="34" charset="0"/>
              </a:rPr>
              <a:t> Supervisor can edit the responsibilities if needed; </a:t>
            </a:r>
            <a:r>
              <a:rPr lang="en-US" sz="2700" b="1" dirty="0">
                <a:ea typeface="Source Sans Pro" panose="020B0503030403020204" pitchFamily="34" charset="0"/>
                <a:cs typeface="Tahoma" panose="020B0604030504040204" pitchFamily="34" charset="0"/>
              </a:rPr>
              <a:t>new hires and transfers will need their duties/responsibilities data entered</a:t>
            </a:r>
          </a:p>
          <a:p>
            <a:pPr marL="457200" lvl="1" inden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68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488" y="235411"/>
            <a:ext cx="8923023" cy="671290"/>
          </a:xfrm>
        </p:spPr>
        <p:txBody>
          <a:bodyPr>
            <a:noAutofit/>
          </a:bodyPr>
          <a:lstStyle/>
          <a:p>
            <a:pPr algn="ctr">
              <a:defRPr/>
            </a:pPr>
            <a:r>
              <a:rPr lang="en-US" sz="4400" b="1" dirty="0">
                <a:solidFill>
                  <a:schemeClr val="tx2">
                    <a:satMod val="130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General Job Duty – Example</a:t>
            </a:r>
          </a:p>
        </p:txBody>
      </p:sp>
      <p:sp>
        <p:nvSpPr>
          <p:cNvPr id="18435" name="Content Placeholder 2"/>
          <p:cNvSpPr>
            <a:spLocks noGrp="1"/>
          </p:cNvSpPr>
          <p:nvPr>
            <p:ph idx="1"/>
          </p:nvPr>
        </p:nvSpPr>
        <p:spPr>
          <a:xfrm>
            <a:off x="567557" y="1343220"/>
            <a:ext cx="11056883" cy="4441824"/>
          </a:xfrm>
        </p:spPr>
        <p:txBody>
          <a:bodyPr>
            <a:normAutofit lnSpcReduction="10000"/>
          </a:bodyPr>
          <a:lstStyle/>
          <a:p>
            <a:pPr>
              <a:lnSpc>
                <a:spcPct val="100000"/>
              </a:lnSpc>
              <a:spcAft>
                <a:spcPts val="600"/>
              </a:spcAft>
            </a:pPr>
            <a:r>
              <a:rPr lang="en-US" sz="2400" b="1" dirty="0">
                <a:ea typeface="Tahoma" panose="020B0604030504040204" pitchFamily="34" charset="0"/>
                <a:cs typeface="Tahoma" panose="020B0604030504040204" pitchFamily="34" charset="0"/>
              </a:rPr>
              <a:t> </a:t>
            </a:r>
            <a:r>
              <a:rPr lang="en-US" sz="2600" b="1" dirty="0">
                <a:ea typeface="Source Sans Pro" panose="020B0503030403020204" pitchFamily="34" charset="0"/>
                <a:cs typeface="Tahoma" panose="020B0604030504040204" pitchFamily="34" charset="0"/>
              </a:rPr>
              <a:t>Administration &amp; Training for performance management</a:t>
            </a:r>
          </a:p>
          <a:p>
            <a:pPr>
              <a:lnSpc>
                <a:spcPct val="100000"/>
              </a:lnSpc>
            </a:pPr>
            <a:r>
              <a:rPr lang="en-US" sz="2600" dirty="0">
                <a:ea typeface="Source Sans Pro" panose="020B0503030403020204" pitchFamily="34" charset="0"/>
                <a:cs typeface="Tahoma" panose="020B0604030504040204" pitchFamily="34" charset="0"/>
              </a:rPr>
              <a:t> Expectation (Description of the job duty)</a:t>
            </a:r>
          </a:p>
          <a:p>
            <a:pPr marL="457200" lvl="1" indent="0">
              <a:lnSpc>
                <a:spcPct val="100000"/>
              </a:lnSpc>
              <a:spcAft>
                <a:spcPts val="600"/>
              </a:spcAft>
              <a:buNone/>
            </a:pPr>
            <a:r>
              <a:rPr lang="en-US" sz="2600" dirty="0">
                <a:ea typeface="Source Sans Pro" panose="020B0503030403020204" pitchFamily="34" charset="0"/>
                <a:cs typeface="Tahoma" panose="020B0604030504040204" pitchFamily="34" charset="0"/>
              </a:rPr>
              <a:t>- Oversee the ePAR process and monitor compliance of ePAR forms</a:t>
            </a:r>
          </a:p>
          <a:p>
            <a:pPr marL="457200" lvl="1" indent="0">
              <a:lnSpc>
                <a:spcPct val="100000"/>
              </a:lnSpc>
              <a:spcAft>
                <a:spcPts val="600"/>
              </a:spcAft>
              <a:buNone/>
            </a:pPr>
            <a:r>
              <a:rPr lang="en-US" sz="2600" dirty="0">
                <a:ea typeface="Source Sans Pro" panose="020B0503030403020204" pitchFamily="34" charset="0"/>
                <a:cs typeface="Tahoma" panose="020B0604030504040204" pitchFamily="34" charset="0"/>
              </a:rPr>
              <a:t>- Advise supervisors regarding performance issues and the applicable documentation.  </a:t>
            </a:r>
          </a:p>
          <a:p>
            <a:pPr marL="457200" lvl="1" indent="0">
              <a:lnSpc>
                <a:spcPct val="100000"/>
              </a:lnSpc>
              <a:spcAft>
                <a:spcPts val="600"/>
              </a:spcAft>
              <a:buNone/>
            </a:pPr>
            <a:r>
              <a:rPr lang="en-US" sz="2600" dirty="0">
                <a:ea typeface="Source Sans Pro" panose="020B0503030403020204" pitchFamily="34" charset="0"/>
                <a:cs typeface="Tahoma" panose="020B0604030504040204" pitchFamily="34" charset="0"/>
              </a:rPr>
              <a:t>- Ensure training programs are held on a regular basis.  </a:t>
            </a:r>
          </a:p>
          <a:p>
            <a:pPr marL="457200" lvl="1" indent="0">
              <a:lnSpc>
                <a:spcPct val="100000"/>
              </a:lnSpc>
              <a:spcAft>
                <a:spcPts val="600"/>
              </a:spcAft>
              <a:buNone/>
            </a:pPr>
            <a:r>
              <a:rPr lang="en-US" sz="2600" dirty="0">
                <a:ea typeface="Source Sans Pro" panose="020B0503030403020204" pitchFamily="34" charset="0"/>
                <a:cs typeface="Tahoma" panose="020B0604030504040204" pitchFamily="34" charset="0"/>
              </a:rPr>
              <a:t>- Develop and maintain regular performance management workshops for managerial employees.</a:t>
            </a:r>
          </a:p>
          <a:p>
            <a:pPr marL="457200" lvl="1" indent="0">
              <a:lnSpc>
                <a:spcPct val="100000"/>
              </a:lnSpc>
              <a:buNone/>
            </a:pPr>
            <a:r>
              <a:rPr lang="en-US" sz="2600" dirty="0">
                <a:ea typeface="Source Sans Pro" panose="020B0503030403020204" pitchFamily="34" charset="0"/>
                <a:cs typeface="Tahoma" panose="020B0604030504040204" pitchFamily="34" charset="0"/>
              </a:rPr>
              <a:t>- Track compliance of managerial forms.  </a:t>
            </a:r>
          </a:p>
          <a:p>
            <a:pPr marL="457200" lvl="1" indent="0">
              <a:buNone/>
            </a:pPr>
            <a:endParaRPr lang="en-US" sz="2400" dirty="0">
              <a:ea typeface="Tahoma" panose="020B0604030504040204" pitchFamily="34" charset="0"/>
              <a:cs typeface="Tahoma" panose="020B0604030504040204" pitchFamily="34" charset="0"/>
            </a:endParaRPr>
          </a:p>
          <a:p>
            <a:pPr marL="457200" lvl="1" indent="0">
              <a:buNone/>
            </a:pPr>
            <a:endParaRPr lang="en-US" sz="2400" dirty="0">
              <a:ea typeface="Tahoma" panose="020B0604030504040204" pitchFamily="34" charset="0"/>
              <a:cs typeface="Tahoma" panose="020B0604030504040204" pitchFamily="34" charset="0"/>
            </a:endParaRPr>
          </a:p>
          <a:p>
            <a:pPr marL="457200" lvl="1" indent="0">
              <a:buNone/>
            </a:pPr>
            <a:endParaRPr lang="en-US" dirty="0"/>
          </a:p>
        </p:txBody>
      </p:sp>
      <p:pic>
        <p:nvPicPr>
          <p:cNvPr id="3" name="Picture 2"/>
          <p:cNvPicPr>
            <a:picLocks noChangeAspect="1"/>
          </p:cNvPicPr>
          <p:nvPr/>
        </p:nvPicPr>
        <p:blipFill rotWithShape="1">
          <a:blip r:embed="rId2"/>
          <a:srcRect l="7812" t="5511" r="7812" b="14886"/>
          <a:stretch/>
        </p:blipFill>
        <p:spPr>
          <a:xfrm>
            <a:off x="8686800" y="5145689"/>
            <a:ext cx="2798382" cy="1502835"/>
          </a:xfrm>
          <a:prstGeom prst="rect">
            <a:avLst/>
          </a:prstGeom>
        </p:spPr>
      </p:pic>
    </p:spTree>
    <p:extLst>
      <p:ext uri="{BB962C8B-B14F-4D97-AF65-F5344CB8AC3E}">
        <p14:creationId xmlns:p14="http://schemas.microsoft.com/office/powerpoint/2010/main" val="13972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4533900" cy="1561379"/>
          </a:xfrm>
        </p:spPr>
        <p:txBody>
          <a:bodyPr anchor="t">
            <a:normAutofit/>
          </a:bodyPr>
          <a:lstStyle/>
          <a:p>
            <a:pPr>
              <a:defRPr/>
            </a:pPr>
            <a:r>
              <a:rPr lang="en-US" altLang="en-US" b="1" dirty="0">
                <a:effectLst>
                  <a:outerShdw blurRad="38100" dist="38100" dir="2700000" algn="tl">
                    <a:srgbClr val="000000">
                      <a:alpha val="43137"/>
                    </a:srgbClr>
                  </a:outerShdw>
                </a:effectLst>
              </a:rPr>
              <a:t>DISCUSSION TOPICS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69165" y="1093470"/>
            <a:ext cx="6268719" cy="5262880"/>
          </a:xfrm>
        </p:spPr>
        <p:txBody>
          <a:bodyPr>
            <a:normAutofit/>
          </a:bodyPr>
          <a:lstStyle/>
          <a:p>
            <a:pPr>
              <a:spcBef>
                <a:spcPts val="600"/>
              </a:spcBef>
              <a:spcAft>
                <a:spcPts val="600"/>
              </a:spcAft>
              <a:buClr>
                <a:srgbClr val="A53010"/>
              </a:buClr>
              <a:buSzPct val="150000"/>
              <a:defRPr/>
            </a:pPr>
            <a:r>
              <a:rPr lang="en-US" altLang="en-US" dirty="0"/>
              <a:t>  </a:t>
            </a:r>
            <a:r>
              <a:rPr lang="en-US" altLang="en-US" sz="2800" dirty="0"/>
              <a:t>Common Review Perspectives </a:t>
            </a:r>
          </a:p>
          <a:p>
            <a:pPr>
              <a:spcBef>
                <a:spcPts val="600"/>
              </a:spcBef>
              <a:spcAft>
                <a:spcPts val="600"/>
              </a:spcAft>
              <a:buClr>
                <a:srgbClr val="A53010"/>
              </a:buClr>
              <a:defRPr/>
            </a:pPr>
            <a:r>
              <a:rPr lang="en-US" altLang="en-US" sz="2800" dirty="0"/>
              <a:t>  Keys to Success</a:t>
            </a:r>
          </a:p>
          <a:p>
            <a:pPr>
              <a:spcBef>
                <a:spcPts val="600"/>
              </a:spcBef>
              <a:spcAft>
                <a:spcPts val="600"/>
              </a:spcAft>
              <a:buClr>
                <a:srgbClr val="A53010"/>
              </a:buClr>
              <a:defRPr/>
            </a:pPr>
            <a:r>
              <a:rPr lang="en-US" altLang="en-US" sz="2800" dirty="0"/>
              <a:t>  General Recommendations</a:t>
            </a:r>
          </a:p>
          <a:p>
            <a:pPr>
              <a:spcBef>
                <a:spcPts val="600"/>
              </a:spcBef>
              <a:spcAft>
                <a:spcPts val="600"/>
              </a:spcAft>
              <a:buClr>
                <a:srgbClr val="A53010"/>
              </a:buClr>
              <a:defRPr/>
            </a:pPr>
            <a:r>
              <a:rPr lang="en-US" altLang="en-US" sz="2800" dirty="0"/>
              <a:t>  System Overview &amp; Tips</a:t>
            </a:r>
          </a:p>
          <a:p>
            <a:pPr>
              <a:spcBef>
                <a:spcPts val="600"/>
              </a:spcBef>
              <a:spcAft>
                <a:spcPts val="600"/>
              </a:spcAft>
              <a:buClr>
                <a:srgbClr val="A53010"/>
              </a:buClr>
              <a:defRPr/>
            </a:pPr>
            <a:r>
              <a:rPr lang="en-US" altLang="en-US" sz="2800" dirty="0"/>
              <a:t>  New Hire Guidance</a:t>
            </a:r>
          </a:p>
          <a:p>
            <a:pPr>
              <a:spcBef>
                <a:spcPts val="600"/>
              </a:spcBef>
              <a:spcAft>
                <a:spcPts val="600"/>
              </a:spcAft>
              <a:buClr>
                <a:srgbClr val="A53010"/>
              </a:buClr>
              <a:defRPr/>
            </a:pPr>
            <a:r>
              <a:rPr lang="en-US" altLang="en-US" sz="2800" dirty="0"/>
              <a:t>  Process and Timelines</a:t>
            </a:r>
          </a:p>
          <a:p>
            <a:pPr>
              <a:spcBef>
                <a:spcPts val="600"/>
              </a:spcBef>
              <a:buClr>
                <a:srgbClr val="A53010"/>
              </a:buClr>
              <a:defRPr/>
            </a:pPr>
            <a:r>
              <a:rPr lang="en-US" altLang="en-US" sz="2800" dirty="0"/>
              <a:t>  Questions and Support</a:t>
            </a:r>
          </a:p>
          <a:p>
            <a:pPr marL="0" indent="0">
              <a:spcBef>
                <a:spcPts val="600"/>
              </a:spcBef>
              <a:buClr>
                <a:srgbClr val="A53010"/>
              </a:buClr>
              <a:buNone/>
              <a:defRPr/>
            </a:pPr>
            <a:endParaRPr lang="en-US" altLang="en-US" dirty="0">
              <a:effectLst>
                <a:outerShdw blurRad="38100" dist="38100" dir="2700000" algn="tl">
                  <a:srgbClr val="000000"/>
                </a:outerShdw>
              </a:effectLst>
            </a:endParaRPr>
          </a:p>
          <a:p>
            <a:pPr marL="82296" indent="0">
              <a:buClr>
                <a:srgbClr val="A53010"/>
              </a:buClr>
              <a:buNone/>
              <a:defRPr/>
            </a:pPr>
            <a:endParaRPr lang="en-US" dirty="0"/>
          </a:p>
        </p:txBody>
      </p:sp>
      <p:pic>
        <p:nvPicPr>
          <p:cNvPr id="6" name="Picture 5"/>
          <p:cNvPicPr>
            <a:picLocks noChangeAspect="1"/>
          </p:cNvPicPr>
          <p:nvPr/>
        </p:nvPicPr>
        <p:blipFill>
          <a:blip r:embed="rId3"/>
          <a:stretch>
            <a:fillRect/>
          </a:stretch>
        </p:blipFill>
        <p:spPr>
          <a:xfrm>
            <a:off x="990600" y="3491312"/>
            <a:ext cx="4457700" cy="2181088"/>
          </a:xfrm>
          <a:prstGeom prst="rect">
            <a:avLst/>
          </a:prstGeom>
          <a:noFill/>
        </p:spPr>
      </p:pic>
      <p:sp>
        <p:nvSpPr>
          <p:cNvPr id="17"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5/23/2023</a:t>
            </a:fld>
            <a:endParaRPr lang="en-US"/>
          </a:p>
        </p:txBody>
      </p:sp>
      <p:sp>
        <p:nvSpPr>
          <p:cNvPr id="19"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2</a:t>
            </a:fld>
            <a:endParaRPr lang="en-US"/>
          </a:p>
        </p:txBody>
      </p:sp>
    </p:spTree>
    <p:extLst>
      <p:ext uri="{BB962C8B-B14F-4D97-AF65-F5344CB8AC3E}">
        <p14:creationId xmlns:p14="http://schemas.microsoft.com/office/powerpoint/2010/main" val="184222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472" y="315536"/>
            <a:ext cx="5486400" cy="538462"/>
          </a:xfrm>
        </p:spPr>
        <p:txBody>
          <a:bodyPr>
            <a:noAutofit/>
          </a:bodyPr>
          <a:lstStyle/>
          <a:p>
            <a:pPr algn="ctr">
              <a:lnSpc>
                <a:spcPct val="80000"/>
              </a:lnSpc>
              <a:spcBef>
                <a:spcPts val="1000"/>
              </a:spcBef>
              <a:buClr>
                <a:schemeClr val="accent1"/>
              </a:buClr>
              <a:defRPr/>
            </a:pPr>
            <a:r>
              <a:rPr lang="en-US" sz="4000" b="1" dirty="0">
                <a:solidFill>
                  <a:schemeClr val="tx2">
                    <a:satMod val="130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The Ratings System</a:t>
            </a:r>
          </a:p>
        </p:txBody>
      </p:sp>
      <p:sp>
        <p:nvSpPr>
          <p:cNvPr id="25603" name="Content Placeholder 2"/>
          <p:cNvSpPr>
            <a:spLocks noGrp="1"/>
          </p:cNvSpPr>
          <p:nvPr>
            <p:ph idx="1"/>
          </p:nvPr>
        </p:nvSpPr>
        <p:spPr>
          <a:xfrm>
            <a:off x="475142" y="1241713"/>
            <a:ext cx="11419368" cy="5435311"/>
          </a:xfrm>
        </p:spPr>
        <p:txBody>
          <a:bodyPr>
            <a:noAutofit/>
          </a:bodyPr>
          <a:lstStyle/>
          <a:p>
            <a:pPr>
              <a:lnSpc>
                <a:spcPct val="100000"/>
              </a:lnSpc>
              <a:spcAft>
                <a:spcPts val="600"/>
              </a:spcAft>
            </a:pP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Outstanding</a:t>
            </a:r>
            <a:r>
              <a:rPr lang="en-US" sz="2400"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Achievement:</a:t>
            </a:r>
            <a:r>
              <a:rPr lang="en-US" sz="2400"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dirty="0">
                <a:ea typeface="Source Sans Pro" panose="020B0503030403020204" pitchFamily="34" charset="0"/>
                <a:cs typeface="Tahoma" panose="020B0604030504040204" pitchFamily="34" charset="0"/>
              </a:rPr>
              <a:t>Employee performance is consistently excellent and exceeds expectations. Demonstrates very high level of performance in all areas of responsibility. Viewed as a role model in position. Demonstrates high levels of effort, effectiveness, and judgment.</a:t>
            </a:r>
            <a:endParaRPr lang="en-US" dirty="0">
              <a:ea typeface="Source Sans Pro" panose="020B0503030403020204" pitchFamily="34" charset="0"/>
            </a:endParaRPr>
          </a:p>
          <a:p>
            <a:pPr>
              <a:lnSpc>
                <a:spcPct val="100000"/>
              </a:lnSpc>
              <a:spcAft>
                <a:spcPts val="600"/>
              </a:spcAft>
            </a:pPr>
            <a:r>
              <a:rPr lang="en-US"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Full Achievement</a:t>
            </a:r>
            <a:r>
              <a:rPr lang="en-US" sz="2400"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a:t>
            </a:r>
            <a:r>
              <a:rPr lang="en-US" sz="2400"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dirty="0">
                <a:ea typeface="Source Sans Pro" panose="020B0503030403020204" pitchFamily="34" charset="0"/>
                <a:cs typeface="Tahoma" panose="020B0604030504040204" pitchFamily="34" charset="0"/>
              </a:rPr>
              <a:t>Performance consistently meets the appropriate level of expectations.  Consistent, ongoing accomplishment of goals and ongoing work responsibilities; successful in terms of expected work output, quantity/quality and contribution to unit success.  </a:t>
            </a:r>
          </a:p>
          <a:p>
            <a:pPr>
              <a:lnSpc>
                <a:spcPct val="100000"/>
              </a:lnSpc>
              <a:spcAft>
                <a:spcPts val="600"/>
              </a:spcAft>
            </a:pPr>
            <a:r>
              <a:rPr lang="en-US"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Partial Achievement: </a:t>
            </a:r>
            <a:r>
              <a:rPr lang="en-US" dirty="0">
                <a:ea typeface="Source Sans Pro" panose="020B0503030403020204" pitchFamily="34" charset="0"/>
                <a:cs typeface="Tahoma" panose="020B0604030504040204" pitchFamily="34" charset="0"/>
              </a:rPr>
              <a:t>Performance did not consistently meet expectations or at times was below expectations.  Inconsistent job performance related to goal achievement, quality, quantity of work and/or the individual is not yet technically proficient or does not show sustained and continuing progress toward achieving proficiency, ongoing work results, or goals.  </a:t>
            </a:r>
          </a:p>
          <a:p>
            <a:pPr>
              <a:lnSpc>
                <a:spcPct val="100000"/>
              </a:lnSpc>
              <a:spcAft>
                <a:spcPts val="600"/>
              </a:spcAft>
            </a:pPr>
            <a:r>
              <a:rPr lang="en-US"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b="1" dirty="0">
                <a:solidFill>
                  <a:schemeClr val="tx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Unacceptable Achievement: </a:t>
            </a:r>
            <a:r>
              <a:rPr lang="en-US" dirty="0">
                <a:ea typeface="Source Sans Pro" panose="020B0503030403020204" pitchFamily="34" charset="0"/>
                <a:cs typeface="Tahoma" panose="020B0604030504040204" pitchFamily="34" charset="0"/>
              </a:rPr>
              <a:t>Performance did not meet most objectives and/or did not demonstrate results at the expected level. Termination for cause is likely unless performance materially improves promptly.</a:t>
            </a:r>
          </a:p>
          <a:p>
            <a:pPr>
              <a:lnSpc>
                <a:spcPct val="100000"/>
              </a:lnSpc>
            </a:pPr>
            <a:r>
              <a:rPr lang="en-US" b="1" dirty="0">
                <a:solidFill>
                  <a:schemeClr val="accent6">
                    <a:lumMod val="75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b="1" dirty="0">
                <a:solidFill>
                  <a:schemeClr val="accent3">
                    <a:lumMod val="75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The Ratings System descriptions can be seen on the Employee tab in every performance review.</a:t>
            </a:r>
          </a:p>
          <a:p>
            <a:pPr marL="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291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1"/>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657225" y="1241341"/>
            <a:ext cx="11036483" cy="771525"/>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21</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542925" y="4025735"/>
            <a:ext cx="11150783" cy="2330616"/>
          </a:xfrm>
        </p:spPr>
        <p:txBody>
          <a:bodyPr>
            <a:normAutofit fontScale="92500"/>
          </a:bodyPr>
          <a:lstStyle/>
          <a:p>
            <a:pPr algn="ctr">
              <a:lnSpc>
                <a:spcPct val="120000"/>
              </a:lnSpc>
              <a:defRPr/>
            </a:pPr>
            <a:r>
              <a:rPr lang="en-US" sz="32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Part 3: Individual Goals/Performance Objectives</a:t>
            </a:r>
            <a:endParaRPr lang="en-US" sz="1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a:p>
            <a:pPr algn="ctr">
              <a:lnSpc>
                <a:spcPct val="120000"/>
              </a:lnSpc>
              <a:defRPr/>
            </a:pPr>
            <a:r>
              <a:rPr lang="en-US" sz="2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Red </a:t>
            </a:r>
            <a:r>
              <a:rPr lang="en-US" sz="28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indicates both the Mgr. employee and their supervisor </a:t>
            </a:r>
            <a:r>
              <a:rPr lang="en-US" sz="2800" b="1" i="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will</a:t>
            </a:r>
            <a:r>
              <a:rPr lang="en-US" sz="2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be completing part of the section</a:t>
            </a:r>
          </a:p>
        </p:txBody>
      </p:sp>
    </p:spTree>
    <p:extLst>
      <p:ext uri="{BB962C8B-B14F-4D97-AF65-F5344CB8AC3E}">
        <p14:creationId xmlns:p14="http://schemas.microsoft.com/office/powerpoint/2010/main" val="275711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240" y="180272"/>
            <a:ext cx="9475520" cy="795979"/>
          </a:xfrm>
        </p:spPr>
        <p:txBody>
          <a:bodyPr>
            <a:noAutofit/>
          </a:bodyPr>
          <a:lstStyle/>
          <a:p>
            <a:pPr algn="ctr">
              <a:defRPr/>
            </a:pPr>
            <a:r>
              <a:rPr lang="en-US" sz="4000" dirty="0">
                <a:solidFill>
                  <a:schemeClr val="tx2">
                    <a:satMod val="130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Individual Goals/Performance Objectives</a:t>
            </a:r>
          </a:p>
        </p:txBody>
      </p:sp>
      <p:sp>
        <p:nvSpPr>
          <p:cNvPr id="21507" name="Content Placeholder 2"/>
          <p:cNvSpPr>
            <a:spLocks noGrp="1"/>
          </p:cNvSpPr>
          <p:nvPr>
            <p:ph idx="1"/>
          </p:nvPr>
        </p:nvSpPr>
        <p:spPr>
          <a:xfrm>
            <a:off x="285750" y="1345375"/>
            <a:ext cx="11620500" cy="4536374"/>
          </a:xfrm>
        </p:spPr>
        <p:txBody>
          <a:bodyPr>
            <a:noAutofit/>
          </a:bodyPr>
          <a:lstStyle/>
          <a:p>
            <a:pPr>
              <a:lnSpc>
                <a:spcPct val="100000"/>
              </a:lnSpc>
              <a:spcBef>
                <a:spcPts val="600"/>
              </a:spcBef>
              <a:spcAft>
                <a:spcPts val="600"/>
              </a:spcAft>
            </a:pPr>
            <a:r>
              <a:rPr lang="en-US" sz="2400" b="1" dirty="0">
                <a:ea typeface="Source Sans Pro" panose="020B0503030403020204" pitchFamily="34" charset="0"/>
                <a:cs typeface="Tahoma" panose="020B0604030504040204" pitchFamily="34" charset="0"/>
              </a:rPr>
              <a:t> Employees who received a Managerial Review last year:</a:t>
            </a:r>
            <a:r>
              <a:rPr lang="en-US" sz="2800" b="1" dirty="0">
                <a:ea typeface="Source Sans Pro" panose="020B050303040302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The goals that were set in last year’s performance review carry over to the new review. Provide input on your performance as it relates to these goals.  If a goal was changed during the year, edit accordingly.</a:t>
            </a:r>
            <a:endParaRPr lang="en-US" sz="2800" b="1" dirty="0">
              <a:ea typeface="Source Sans Pro" panose="020B0503030403020204" pitchFamily="34" charset="0"/>
              <a:cs typeface="Tahoma" panose="020B0604030504040204" pitchFamily="34" charset="0"/>
            </a:endParaRPr>
          </a:p>
          <a:p>
            <a:pPr>
              <a:lnSpc>
                <a:spcPct val="100000"/>
              </a:lnSpc>
              <a:spcAft>
                <a:spcPts val="600"/>
              </a:spcAft>
            </a:pPr>
            <a:r>
              <a:rPr lang="en-US" sz="2400" b="1" dirty="0">
                <a:ea typeface="Source Sans Pro" panose="020B0503030403020204" pitchFamily="34" charset="0"/>
                <a:cs typeface="Tahoma" panose="020B0604030504040204" pitchFamily="34" charset="0"/>
              </a:rPr>
              <a:t>  Employees who did not receive a Managerial Review last year: </a:t>
            </a:r>
            <a:r>
              <a:rPr lang="en-US" sz="2400" dirty="0">
                <a:ea typeface="Source Sans Pro" panose="020B0503030403020204" pitchFamily="34" charset="0"/>
                <a:cs typeface="Tahoma" panose="020B0604030504040204" pitchFamily="34" charset="0"/>
              </a:rPr>
              <a:t>The employee will either fill in the goals given by their supervisor since their hire date, transfer date, etc. or leave the section blank if they are a recent New Hire or have not received goals.  </a:t>
            </a:r>
          </a:p>
          <a:p>
            <a:pPr>
              <a:lnSpc>
                <a:spcPct val="100000"/>
              </a:lnSpc>
            </a:pPr>
            <a:r>
              <a:rPr lang="en-US" sz="2400" b="1" dirty="0">
                <a:ea typeface="Source Sans Pro" panose="020B0503030403020204" pitchFamily="34" charset="0"/>
                <a:cs typeface="Tahoma" panose="020B0604030504040204" pitchFamily="34" charset="0"/>
              </a:rPr>
              <a:t>  Supervisors:</a:t>
            </a:r>
            <a:r>
              <a:rPr lang="en-US" sz="2400" dirty="0">
                <a:ea typeface="Source Sans Pro" panose="020B0503030403020204" pitchFamily="34" charset="0"/>
                <a:cs typeface="Tahoma" panose="020B0604030504040204" pitchFamily="34" charset="0"/>
              </a:rPr>
              <a:t> Either select N/A in the Ratings dropdown menu or rate the goals accordingly. Add Comments to substantiate the rating.</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037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407905" y="1343025"/>
            <a:ext cx="11376190" cy="857250"/>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23</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407905" y="4029485"/>
            <a:ext cx="11376190" cy="2326866"/>
          </a:xfrm>
        </p:spPr>
        <p:txBody>
          <a:bodyPr>
            <a:normAutofit lnSpcReduction="10000"/>
          </a:bodyPr>
          <a:lstStyle/>
          <a:p>
            <a:pPr marL="0" marR="0" lvl="0" indent="0" algn="ctr" fontAlgn="auto">
              <a:lnSpc>
                <a:spcPct val="120000"/>
              </a:lnSpc>
              <a:spcBef>
                <a:spcPts val="0"/>
              </a:spcBef>
              <a:spcAft>
                <a:spcPts val="600"/>
              </a:spcAft>
              <a:buClrTx/>
              <a:buSzPct val="87000"/>
              <a:tabLst/>
              <a:defRPr/>
            </a:pPr>
            <a:r>
              <a:rPr kumimoji="0" lang="en-US" sz="3200" b="1" i="0" u="none" strike="noStrike" cap="none" spc="0" normalizeH="0" baseline="0" noProof="0" dirty="0">
                <a:ln>
                  <a:noFill/>
                </a:ln>
                <a:solidFill>
                  <a:schemeClr val="bg1"/>
                </a:solidFill>
                <a:effectLst>
                  <a:outerShdw blurRad="38100" dist="38100" dir="2700000" algn="tl">
                    <a:srgbClr val="000000">
                      <a:alpha val="43137"/>
                    </a:srgbClr>
                  </a:outerShdw>
                </a:effectLst>
                <a:uLnTx/>
                <a:uFillTx/>
              </a:rPr>
              <a:t>PART 4: DEPARTMENT/DIVISION GOALS/PERFORMANCE OBJECTIVES</a:t>
            </a:r>
          </a:p>
          <a:p>
            <a:pPr marL="0" marR="0" lvl="0" indent="0" algn="ctr" fontAlgn="auto">
              <a:lnSpc>
                <a:spcPct val="120000"/>
              </a:lnSpc>
              <a:spcBef>
                <a:spcPts val="0"/>
              </a:spcBef>
              <a:spcAft>
                <a:spcPts val="600"/>
              </a:spcAft>
              <a:buClrTx/>
              <a:buSzPct val="87000"/>
              <a:tabLst/>
              <a:defRPr/>
            </a:pPr>
            <a:r>
              <a:rPr kumimoji="0" lang="en-US" sz="3200" b="1" i="0" u="none" strike="noStrike" cap="none" spc="0" normalizeH="0" baseline="0" noProof="0" dirty="0">
                <a:ln>
                  <a:noFill/>
                </a:ln>
                <a:solidFill>
                  <a:srgbClr val="00B050"/>
                </a:solidFill>
                <a:effectLst>
                  <a:outerShdw blurRad="38100" dist="38100" dir="2700000" algn="tl">
                    <a:srgbClr val="000000">
                      <a:alpha val="43137"/>
                    </a:srgbClr>
                  </a:outerShdw>
                </a:effectLst>
                <a:uLnTx/>
                <a:uFillTx/>
              </a:rPr>
              <a:t>GREEN</a:t>
            </a:r>
            <a:r>
              <a:rPr kumimoji="0" lang="en-US" sz="3200" b="1" i="0" u="none" strike="noStrike" cap="none" spc="0" normalizeH="0" baseline="0" noProof="0" dirty="0">
                <a:ln>
                  <a:noFill/>
                </a:ln>
                <a:solidFill>
                  <a:schemeClr val="bg1"/>
                </a:solidFill>
                <a:effectLst>
                  <a:outerShdw blurRad="38100" dist="38100" dir="2700000" algn="tl">
                    <a:srgbClr val="000000">
                      <a:alpha val="43137"/>
                    </a:srgbClr>
                  </a:outerShdw>
                </a:effectLst>
                <a:uLnTx/>
                <a:uFillTx/>
              </a:rPr>
              <a:t> INDICATES THE SUPERVISOR OF THE MGR. EMPLOYEE WILL BE COMPLETING THE SECTION</a:t>
            </a:r>
          </a:p>
        </p:txBody>
      </p:sp>
    </p:spTree>
    <p:extLst>
      <p:ext uri="{BB962C8B-B14F-4D97-AF65-F5344CB8AC3E}">
        <p14:creationId xmlns:p14="http://schemas.microsoft.com/office/powerpoint/2010/main" val="377828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235510"/>
            <a:ext cx="11077904" cy="650315"/>
          </a:xfrm>
        </p:spPr>
        <p:txBody>
          <a:bodyPr>
            <a:noAutofit/>
          </a:bodyPr>
          <a:lstStyle/>
          <a:p>
            <a:pPr algn="ctr">
              <a:defRPr/>
            </a:pPr>
            <a:r>
              <a:rPr lang="en-US" sz="3600" dirty="0">
                <a:solidFill>
                  <a:srgbClr val="00B05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Department/Division Goals/Performance Objectives</a:t>
            </a:r>
            <a:endPar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1507" name="Content Placeholder 2"/>
          <p:cNvSpPr>
            <a:spLocks noGrp="1"/>
          </p:cNvSpPr>
          <p:nvPr>
            <p:ph idx="1"/>
          </p:nvPr>
        </p:nvSpPr>
        <p:spPr>
          <a:xfrm>
            <a:off x="572814" y="1120525"/>
            <a:ext cx="11277600" cy="5560763"/>
          </a:xfrm>
        </p:spPr>
        <p:txBody>
          <a:bodyPr>
            <a:noAutofit/>
          </a:bodyPr>
          <a:lstStyle/>
          <a:p>
            <a:pPr>
              <a:lnSpc>
                <a:spcPct val="100000"/>
              </a:lnSpc>
              <a:spcAft>
                <a:spcPts val="600"/>
              </a:spcAft>
            </a:pPr>
            <a:r>
              <a:rPr lang="en-US" sz="2200" dirty="0">
                <a:ea typeface="Tahoma" panose="020B0604030504040204" pitchFamily="34" charset="0"/>
                <a:cs typeface="Tahoma" panose="020B0604030504040204" pitchFamily="34" charset="0"/>
              </a:rPr>
              <a:t> Supervisor completes </a:t>
            </a:r>
            <a:r>
              <a:rPr lang="en-US" sz="2200" b="1" i="1" dirty="0">
                <a:solidFill>
                  <a:srgbClr val="00B050"/>
                </a:solidFill>
                <a:ea typeface="Tahoma" panose="020B0604030504040204" pitchFamily="34" charset="0"/>
                <a:cs typeface="Tahoma" panose="020B0604030504040204" pitchFamily="34" charset="0"/>
              </a:rPr>
              <a:t>before</a:t>
            </a:r>
            <a:r>
              <a:rPr lang="en-US" sz="2200" dirty="0">
                <a:ea typeface="Tahoma" panose="020B0604030504040204" pitchFamily="34" charset="0"/>
                <a:cs typeface="Tahoma" panose="020B0604030504040204" pitchFamily="34" charset="0"/>
              </a:rPr>
              <a:t> Mgr. employee writes their individual goals – ensures individual goals are aligned with Department/Division goals</a:t>
            </a:r>
          </a:p>
          <a:p>
            <a:pPr lvl="1">
              <a:lnSpc>
                <a:spcPct val="100000"/>
              </a:lnSpc>
              <a:spcAft>
                <a:spcPts val="600"/>
              </a:spcAft>
            </a:pPr>
            <a:r>
              <a:rPr lang="en-US" sz="2200" b="1" dirty="0">
                <a:ea typeface="Tahoma" panose="020B0604030504040204" pitchFamily="34" charset="0"/>
                <a:cs typeface="Tahoma" panose="020B0604030504040204" pitchFamily="34" charset="0"/>
              </a:rPr>
              <a:t> Click “Department/Division Goals” on Home screen </a:t>
            </a:r>
            <a:r>
              <a:rPr lang="en-US" sz="2200" dirty="0">
                <a:ea typeface="Tahoma" panose="020B0604030504040204" pitchFamily="34" charset="0"/>
                <a:cs typeface="Tahoma" panose="020B0604030504040204" pitchFamily="34" charset="0"/>
              </a:rPr>
              <a:t>and add each goal one by one; on Part 4 of each employee’s review, select each department/division goal on the dropdown box and the description will flood in automatically. </a:t>
            </a:r>
          </a:p>
          <a:p>
            <a:pPr>
              <a:lnSpc>
                <a:spcPct val="100000"/>
              </a:lnSpc>
            </a:pPr>
            <a:endParaRPr lang="en-US" sz="2200" dirty="0">
              <a:ea typeface="Tahoma" panose="020B0604030504040204" pitchFamily="34" charset="0"/>
              <a:cs typeface="Tahoma" panose="020B0604030504040204" pitchFamily="34" charset="0"/>
            </a:endParaRPr>
          </a:p>
          <a:p>
            <a:pPr>
              <a:lnSpc>
                <a:spcPct val="100000"/>
              </a:lnSpc>
            </a:pPr>
            <a:endParaRPr lang="en-US" sz="2200" dirty="0">
              <a:ea typeface="Tahoma" panose="020B0604030504040204" pitchFamily="34" charset="0"/>
              <a:cs typeface="Tahoma" panose="020B0604030504040204" pitchFamily="34" charset="0"/>
            </a:endParaRPr>
          </a:p>
          <a:p>
            <a:pPr marL="91440" indent="0">
              <a:lnSpc>
                <a:spcPct val="100000"/>
              </a:lnSpc>
              <a:buNone/>
            </a:pPr>
            <a:endParaRPr lang="en-US" sz="2200" dirty="0">
              <a:ea typeface="Tahoma" panose="020B0604030504040204" pitchFamily="34" charset="0"/>
              <a:cs typeface="Tahoma" panose="020B0604030504040204" pitchFamily="34" charset="0"/>
            </a:endParaRPr>
          </a:p>
          <a:p>
            <a:pPr>
              <a:lnSpc>
                <a:spcPct val="100000"/>
              </a:lnSpc>
            </a:pPr>
            <a:endParaRPr lang="en-US" sz="2200" dirty="0">
              <a:ea typeface="Tahoma" panose="020B0604030504040204" pitchFamily="34" charset="0"/>
              <a:cs typeface="Tahoma" panose="020B0604030504040204" pitchFamily="34" charset="0"/>
            </a:endParaRPr>
          </a:p>
          <a:p>
            <a:pPr>
              <a:lnSpc>
                <a:spcPct val="100000"/>
              </a:lnSpc>
            </a:pPr>
            <a:endParaRPr lang="en-US" sz="2200" dirty="0">
              <a:ea typeface="Tahoma" panose="020B0604030504040204" pitchFamily="34" charset="0"/>
              <a:cs typeface="Tahoma" panose="020B0604030504040204" pitchFamily="34" charset="0"/>
            </a:endParaRPr>
          </a:p>
          <a:p>
            <a:pPr>
              <a:lnSpc>
                <a:spcPct val="100000"/>
              </a:lnSpc>
            </a:pPr>
            <a:r>
              <a:rPr lang="en-US" sz="2200" dirty="0">
                <a:ea typeface="Tahoma" panose="020B0604030504040204" pitchFamily="34" charset="0"/>
                <a:cs typeface="Tahoma" panose="020B0604030504040204" pitchFamily="34" charset="0"/>
              </a:rPr>
              <a:t> Beginning June 1, Mgr. employee can begin Self-Evaluation, Supervisor can begin Department/Division Goals; once Department/Division goals done, Mgr. employee can complete their individual goals and finalize their self-eval. </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38270"/>
            <a:ext cx="10418620" cy="2003581"/>
          </a:xfrm>
          <a:prstGeom prst="rect">
            <a:avLst/>
          </a:prstGeom>
        </p:spPr>
      </p:pic>
      <p:cxnSp>
        <p:nvCxnSpPr>
          <p:cNvPr id="10" name="Curved Connector 9"/>
          <p:cNvCxnSpPr/>
          <p:nvPr/>
        </p:nvCxnSpPr>
        <p:spPr>
          <a:xfrm rot="16200000" flipH="1">
            <a:off x="928920" y="2389309"/>
            <a:ext cx="1558102" cy="1465093"/>
          </a:xfrm>
          <a:prstGeom prst="curvedConnector3">
            <a:avLst>
              <a:gd name="adj1" fmla="val 79343"/>
            </a:avLst>
          </a:prstGeom>
          <a:ln w="76200">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2010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1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514552" y="1543051"/>
            <a:ext cx="11309291" cy="714375"/>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25</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514552" y="4169477"/>
            <a:ext cx="11162874" cy="2240616"/>
          </a:xfrm>
        </p:spPr>
        <p:txBody>
          <a:bodyPr>
            <a:normAutofit fontScale="92500"/>
          </a:bodyPr>
          <a:lstStyle/>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r>
              <a:rPr kumimoji="0" lang="en-US" sz="39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Part 5: New Individual Goals/Objectives</a:t>
            </a:r>
          </a:p>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endParaRPr kumimoji="0" lang="en-US" sz="11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r>
              <a:rPr kumimoji="0" lang="en-US" sz="28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a:t>
            </a:r>
            <a:r>
              <a:rPr kumimoji="0" lang="en-US" sz="2800" b="1" i="0" u="none" strike="noStrike" kern="1200" cap="all" spc="300" normalizeH="0" baseline="0" noProof="0" dirty="0">
                <a:ln>
                  <a:noFill/>
                </a:ln>
                <a:solidFill>
                  <a:srgbClr val="FF0000"/>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Red</a:t>
            </a:r>
            <a:r>
              <a:rPr kumimoji="0" lang="en-US" sz="28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 indicates the Mgr. employee and </a:t>
            </a:r>
            <a:r>
              <a:rPr kumimoji="0" lang="en-US" sz="2800" b="1" i="1" u="none" strike="noStrike" kern="1200" cap="all" spc="300" normalizeH="0" baseline="0" noProof="0" dirty="0">
                <a:ln>
                  <a:noFill/>
                </a:ln>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possibly</a:t>
            </a:r>
            <a:r>
              <a:rPr kumimoji="0" lang="en-US" sz="28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 their supervisor will be completing part of the section) </a:t>
            </a:r>
          </a:p>
          <a:p>
            <a:endParaRPr lang="en-US" b="0" dirty="0"/>
          </a:p>
        </p:txBody>
      </p:sp>
    </p:spTree>
    <p:extLst>
      <p:ext uri="{BB962C8B-B14F-4D97-AF65-F5344CB8AC3E}">
        <p14:creationId xmlns:p14="http://schemas.microsoft.com/office/powerpoint/2010/main" val="187282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257" y="262061"/>
            <a:ext cx="5686425" cy="685800"/>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Goal Setting Guidelines</a:t>
            </a:r>
          </a:p>
        </p:txBody>
      </p:sp>
      <p:sp>
        <p:nvSpPr>
          <p:cNvPr id="30723" name="Content Placeholder 2"/>
          <p:cNvSpPr>
            <a:spLocks noGrp="1"/>
          </p:cNvSpPr>
          <p:nvPr>
            <p:ph idx="1"/>
          </p:nvPr>
        </p:nvSpPr>
        <p:spPr>
          <a:xfrm>
            <a:off x="620110" y="1447968"/>
            <a:ext cx="11088414" cy="5176008"/>
          </a:xfrm>
        </p:spPr>
        <p:txBody>
          <a:bodyPr>
            <a:normAutofit/>
          </a:bodyPr>
          <a:lstStyle/>
          <a:p>
            <a:pPr>
              <a:lnSpc>
                <a:spcPct val="100000"/>
              </a:lnSpc>
              <a:spcAft>
                <a:spcPts val="600"/>
              </a:spcAft>
            </a:pPr>
            <a:r>
              <a:rPr lang="en-US" sz="2400" b="1" dirty="0">
                <a:ea typeface="Source Sans Pro" panose="020B0503030403020204" pitchFamily="34" charset="0"/>
                <a:cs typeface="Tahoma" panose="020B0604030504040204" pitchFamily="34" charset="0"/>
              </a:rPr>
              <a:t>Goal setting in partnership is an effective strategy. The Review system is designed accordingly.</a:t>
            </a:r>
          </a:p>
          <a:p>
            <a:pPr>
              <a:lnSpc>
                <a:spcPct val="100000"/>
              </a:lnSpc>
            </a:pPr>
            <a:r>
              <a:rPr lang="en-US" sz="2200" b="1" dirty="0">
                <a:solidFill>
                  <a:schemeClr val="tx1"/>
                </a:solidFill>
                <a:ea typeface="Source Sans Pro" panose="020B0503030403020204" pitchFamily="34" charset="0"/>
                <a:cs typeface="Tahoma" panose="020B0604030504040204" pitchFamily="34" charset="0"/>
              </a:rPr>
              <a:t>Potential Issues with Manager completing solely:</a:t>
            </a:r>
          </a:p>
          <a:p>
            <a:pPr lvl="1">
              <a:lnSpc>
                <a:spcPct val="100000"/>
              </a:lnSpc>
              <a:spcBef>
                <a:spcPct val="50000"/>
              </a:spcBef>
            </a:pPr>
            <a:r>
              <a:rPr lang="en-US" sz="2200" dirty="0">
                <a:solidFill>
                  <a:schemeClr val="tx1"/>
                </a:solidFill>
                <a:ea typeface="Source Sans Pro" panose="020B0503030403020204" pitchFamily="34" charset="0"/>
                <a:cs typeface="Tahoma" panose="020B0604030504040204" pitchFamily="34" charset="0"/>
              </a:rPr>
              <a:t>The employee feels left out of the process</a:t>
            </a:r>
          </a:p>
          <a:p>
            <a:pPr lvl="1">
              <a:lnSpc>
                <a:spcPct val="100000"/>
              </a:lnSpc>
              <a:spcBef>
                <a:spcPct val="50000"/>
              </a:spcBef>
            </a:pPr>
            <a:r>
              <a:rPr lang="en-US" sz="2200" dirty="0">
                <a:solidFill>
                  <a:schemeClr val="tx1"/>
                </a:solidFill>
                <a:ea typeface="Source Sans Pro" panose="020B0503030403020204" pitchFamily="34" charset="0"/>
                <a:cs typeface="Tahoma" panose="020B0604030504040204" pitchFamily="34" charset="0"/>
              </a:rPr>
              <a:t>Limited buy-in from the employee</a:t>
            </a:r>
          </a:p>
          <a:p>
            <a:pPr lvl="1">
              <a:lnSpc>
                <a:spcPct val="100000"/>
              </a:lnSpc>
              <a:spcBef>
                <a:spcPct val="50000"/>
              </a:spcBef>
              <a:spcAft>
                <a:spcPts val="1200"/>
              </a:spcAft>
            </a:pPr>
            <a:r>
              <a:rPr lang="en-US" sz="2200" dirty="0">
                <a:solidFill>
                  <a:schemeClr val="tx1"/>
                </a:solidFill>
                <a:ea typeface="Source Sans Pro" panose="020B0503030403020204" pitchFamily="34" charset="0"/>
                <a:cs typeface="Tahoma" panose="020B0604030504040204" pitchFamily="34" charset="0"/>
              </a:rPr>
              <a:t>Resentment towards the manager may develop</a:t>
            </a:r>
          </a:p>
          <a:p>
            <a:pPr>
              <a:lnSpc>
                <a:spcPct val="100000"/>
              </a:lnSpc>
            </a:pPr>
            <a:r>
              <a:rPr lang="en-US" sz="2200" b="1" dirty="0">
                <a:solidFill>
                  <a:schemeClr val="tx1"/>
                </a:solidFill>
                <a:ea typeface="Source Sans Pro" panose="020B0503030403020204" pitchFamily="34" charset="0"/>
                <a:cs typeface="Tahoma" panose="020B0604030504040204" pitchFamily="34" charset="0"/>
              </a:rPr>
              <a:t>Potential Issues with Employee completing solely:</a:t>
            </a:r>
          </a:p>
          <a:p>
            <a:pPr lvl="1">
              <a:lnSpc>
                <a:spcPct val="100000"/>
              </a:lnSpc>
              <a:spcBef>
                <a:spcPct val="50000"/>
              </a:spcBef>
            </a:pPr>
            <a:r>
              <a:rPr lang="en-US" sz="2200" dirty="0">
                <a:solidFill>
                  <a:schemeClr val="tx1"/>
                </a:solidFill>
                <a:ea typeface="Source Sans Pro" panose="020B0503030403020204" pitchFamily="34" charset="0"/>
                <a:cs typeface="Tahoma" panose="020B0604030504040204" pitchFamily="34" charset="0"/>
              </a:rPr>
              <a:t>Misalignment with overall organizational/departmental goals</a:t>
            </a:r>
          </a:p>
          <a:p>
            <a:pPr lvl="1">
              <a:lnSpc>
                <a:spcPct val="100000"/>
              </a:lnSpc>
              <a:spcBef>
                <a:spcPct val="50000"/>
              </a:spcBef>
            </a:pPr>
            <a:r>
              <a:rPr lang="en-US" sz="2200" dirty="0">
                <a:solidFill>
                  <a:schemeClr val="tx1"/>
                </a:solidFill>
                <a:ea typeface="Source Sans Pro" panose="020B0503030403020204" pitchFamily="34" charset="0"/>
                <a:cs typeface="Tahoma" panose="020B0604030504040204" pitchFamily="34" charset="0"/>
              </a:rPr>
              <a:t>Goals may be focused on existing strengths of employee rather than challenging the employee to grow in other areas that are outside his/her comfort zone</a:t>
            </a:r>
          </a:p>
          <a:p>
            <a:pPr lvl="1">
              <a:spcBef>
                <a:spcPct val="500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9086518" y="2071999"/>
            <a:ext cx="2622006" cy="1963973"/>
          </a:xfrm>
          <a:prstGeom prst="rect">
            <a:avLst/>
          </a:prstGeom>
        </p:spPr>
      </p:pic>
    </p:spTree>
    <p:extLst>
      <p:ext uri="{BB962C8B-B14F-4D97-AF65-F5344CB8AC3E}">
        <p14:creationId xmlns:p14="http://schemas.microsoft.com/office/powerpoint/2010/main" val="348462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918" y="409510"/>
            <a:ext cx="5686425" cy="685800"/>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Goal Setting Guidelines</a:t>
            </a:r>
          </a:p>
        </p:txBody>
      </p:sp>
      <p:sp>
        <p:nvSpPr>
          <p:cNvPr id="30723" name="Content Placeholder 2"/>
          <p:cNvSpPr>
            <a:spLocks noGrp="1"/>
          </p:cNvSpPr>
          <p:nvPr>
            <p:ph idx="1"/>
          </p:nvPr>
        </p:nvSpPr>
        <p:spPr>
          <a:xfrm>
            <a:off x="588579" y="1261240"/>
            <a:ext cx="10962290" cy="5444360"/>
          </a:xfrm>
        </p:spPr>
        <p:txBody>
          <a:bodyPr>
            <a:normAutofit/>
          </a:bodyPr>
          <a:lstStyle/>
          <a:p>
            <a:pPr>
              <a:lnSpc>
                <a:spcPct val="100000"/>
              </a:lnSpc>
              <a:spcAft>
                <a:spcPts val="1200"/>
              </a:spcAft>
            </a:pP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800" b="1" dirty="0">
                <a:ea typeface="Tahoma" panose="020B0604030504040204" pitchFamily="34" charset="0"/>
                <a:cs typeface="Tahoma" panose="020B0604030504040204" pitchFamily="34" charset="0"/>
              </a:rPr>
              <a:t>Goal setting in partnership should ensure the goals:</a:t>
            </a:r>
          </a:p>
          <a:p>
            <a:pPr lvl="1">
              <a:lnSpc>
                <a:spcPct val="100000"/>
              </a:lnSpc>
              <a:spcBef>
                <a:spcPts val="0"/>
              </a:spcBef>
            </a:pPr>
            <a:r>
              <a:rPr lang="en-US" sz="2400" dirty="0">
                <a:ea typeface="Tahoma" panose="020B0604030504040204" pitchFamily="34" charset="0"/>
                <a:cs typeface="Tahoma" panose="020B0604030504040204" pitchFamily="34" charset="0"/>
              </a:rPr>
              <a:t> Align with University/Department objectives</a:t>
            </a:r>
          </a:p>
          <a:p>
            <a:pPr lvl="1">
              <a:lnSpc>
                <a:spcPct val="100000"/>
              </a:lnSpc>
              <a:spcBef>
                <a:spcPct val="50000"/>
              </a:spcBef>
            </a:pPr>
            <a:r>
              <a:rPr lang="en-US" sz="2400" dirty="0">
                <a:ea typeface="Tahoma" panose="020B0604030504040204" pitchFamily="34" charset="0"/>
                <a:cs typeface="Tahoma" panose="020B0604030504040204" pitchFamily="34" charset="0"/>
              </a:rPr>
              <a:t> Offer a fair amount of challenge</a:t>
            </a:r>
          </a:p>
          <a:p>
            <a:pPr lvl="1">
              <a:lnSpc>
                <a:spcPct val="100000"/>
              </a:lnSpc>
              <a:spcBef>
                <a:spcPct val="50000"/>
              </a:spcBef>
            </a:pPr>
            <a:r>
              <a:rPr lang="en-US" sz="2400" dirty="0">
                <a:ea typeface="Tahoma" panose="020B0604030504040204" pitchFamily="34" charset="0"/>
                <a:cs typeface="Tahoma" panose="020B0604030504040204" pitchFamily="34" charset="0"/>
              </a:rPr>
              <a:t> Create buy-in from both parties</a:t>
            </a:r>
          </a:p>
          <a:p>
            <a:pPr lvl="1">
              <a:lnSpc>
                <a:spcPct val="100000"/>
              </a:lnSpc>
              <a:spcBef>
                <a:spcPct val="50000"/>
              </a:spcBef>
              <a:spcAft>
                <a:spcPts val="600"/>
              </a:spcAft>
            </a:pPr>
            <a:r>
              <a:rPr lang="en-US" sz="2400" dirty="0">
                <a:ea typeface="Tahoma" panose="020B0604030504040204" pitchFamily="34" charset="0"/>
                <a:cs typeface="Tahoma" panose="020B0604030504040204" pitchFamily="34" charset="0"/>
              </a:rPr>
              <a:t> Are more project than task list oriented</a:t>
            </a:r>
          </a:p>
          <a:p>
            <a:pPr marL="457200" lvl="1" indent="0">
              <a:lnSpc>
                <a:spcPct val="100000"/>
              </a:lnSpc>
              <a:spcBef>
                <a:spcPct val="50000"/>
              </a:spcBef>
              <a:buNone/>
            </a:pPr>
            <a:endParaRPr lang="en-US" sz="900" dirty="0">
              <a:ea typeface="Tahoma" panose="020B0604030504040204" pitchFamily="34" charset="0"/>
              <a:cs typeface="Tahoma" panose="020B0604030504040204" pitchFamily="34" charset="0"/>
            </a:endParaRPr>
          </a:p>
          <a:p>
            <a:pPr marL="400050" indent="-342900">
              <a:lnSpc>
                <a:spcPct val="100000"/>
              </a:lnSpc>
              <a:spcBef>
                <a:spcPts val="0"/>
              </a:spcBef>
              <a:spcAft>
                <a:spcPts val="1200"/>
              </a:spcAft>
            </a:pPr>
            <a:r>
              <a:rPr lang="en-US" sz="2800" b="1" dirty="0">
                <a:ea typeface="Tahoma" panose="020B0604030504040204" pitchFamily="34" charset="0"/>
                <a:cs typeface="Tahoma" panose="020B0604030504040204" pitchFamily="34" charset="0"/>
              </a:rPr>
              <a:t>Things to consider when writing goals:</a:t>
            </a:r>
          </a:p>
          <a:p>
            <a:pPr marL="665226" lvl="1" indent="-342900">
              <a:lnSpc>
                <a:spcPct val="100000"/>
              </a:lnSpc>
              <a:spcBef>
                <a:spcPts val="0"/>
              </a:spcBef>
              <a:spcAft>
                <a:spcPts val="600"/>
              </a:spcAft>
            </a:pPr>
            <a:r>
              <a:rPr lang="en-US" sz="2400" dirty="0">
                <a:ea typeface="Tahoma" panose="020B0604030504040204" pitchFamily="34" charset="0"/>
                <a:cs typeface="Tahoma" panose="020B0604030504040204" pitchFamily="34" charset="0"/>
              </a:rPr>
              <a:t>What steps the employee will take … by when?</a:t>
            </a:r>
          </a:p>
          <a:p>
            <a:pPr marL="665226" lvl="1" indent="-342900">
              <a:lnSpc>
                <a:spcPct val="100000"/>
              </a:lnSpc>
              <a:spcBef>
                <a:spcPts val="0"/>
              </a:spcBef>
              <a:spcAft>
                <a:spcPts val="600"/>
              </a:spcAft>
            </a:pPr>
            <a:r>
              <a:rPr lang="en-US" sz="2400" dirty="0">
                <a:ea typeface="Tahoma" panose="020B0604030504040204" pitchFamily="34" charset="0"/>
                <a:cs typeface="Tahoma" panose="020B0604030504040204" pitchFamily="34" charset="0"/>
              </a:rPr>
              <a:t>What steps the supervisor will take … by when?</a:t>
            </a:r>
          </a:p>
          <a:p>
            <a:pPr marL="665226" lvl="1" indent="-342900">
              <a:lnSpc>
                <a:spcPct val="100000"/>
              </a:lnSpc>
              <a:spcBef>
                <a:spcPts val="0"/>
              </a:spcBef>
              <a:spcAft>
                <a:spcPts val="600"/>
              </a:spcAft>
            </a:pPr>
            <a:r>
              <a:rPr lang="en-US" sz="2400" dirty="0">
                <a:ea typeface="Tahoma" panose="020B0604030504040204" pitchFamily="34" charset="0"/>
                <a:cs typeface="Tahoma" panose="020B0604030504040204" pitchFamily="34" charset="0"/>
              </a:rPr>
              <a:t>Criteria for assessing success</a:t>
            </a:r>
          </a:p>
          <a:p>
            <a:pPr marL="665226" lvl="1" indent="-342900">
              <a:lnSpc>
                <a:spcPct val="100000"/>
              </a:lnSpc>
              <a:spcBef>
                <a:spcPts val="0"/>
              </a:spcBef>
              <a:spcAft>
                <a:spcPts val="600"/>
              </a:spcAft>
            </a:pPr>
            <a:r>
              <a:rPr lang="en-US" sz="2400" dirty="0">
                <a:ea typeface="Tahoma" panose="020B0604030504040204" pitchFamily="34" charset="0"/>
                <a:cs typeface="Tahoma" panose="020B0604030504040204" pitchFamily="34" charset="0"/>
              </a:rPr>
              <a:t>Process to track and review plan</a:t>
            </a:r>
          </a:p>
          <a:p>
            <a:pPr lvl="1">
              <a:spcBef>
                <a:spcPct val="50000"/>
              </a:spcBef>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lvl="1" indent="0">
              <a:spcBef>
                <a:spcPct val="500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
          <a:srcRect t="9814" b="10659"/>
          <a:stretch/>
        </p:blipFill>
        <p:spPr>
          <a:xfrm>
            <a:off x="7472405" y="2069984"/>
            <a:ext cx="4404284" cy="1671699"/>
          </a:xfrm>
          <a:prstGeom prst="rect">
            <a:avLst/>
          </a:prstGeom>
        </p:spPr>
      </p:pic>
    </p:spTree>
    <p:extLst>
      <p:ext uri="{BB962C8B-B14F-4D97-AF65-F5344CB8AC3E}">
        <p14:creationId xmlns:p14="http://schemas.microsoft.com/office/powerpoint/2010/main" val="1747898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0" y="1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600075" y="1518407"/>
            <a:ext cx="11049000" cy="595618"/>
          </a:xfrm>
        </p:spPr>
        <p:txBody>
          <a:bodyPr anchor="b">
            <a:no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28</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912629" y="3883232"/>
            <a:ext cx="10366743" cy="2701635"/>
          </a:xfrm>
        </p:spPr>
        <p:txBody>
          <a:bodyPr>
            <a:normAutofit/>
          </a:bodyPr>
          <a:lstStyle/>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r>
              <a:rPr kumimoji="0" lang="en-US" sz="30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Part 6: Overall Assessment/Rating</a:t>
            </a:r>
          </a:p>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endParaRPr kumimoji="0" lang="en-US" sz="30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endParaRPr kumimoji="0" lang="en-US" sz="9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r>
              <a:rPr kumimoji="0" lang="en-US" sz="2200" b="1" i="0" u="none" strike="noStrike" kern="1200" cap="all" spc="300" normalizeH="0" baseline="0" noProof="0" dirty="0">
                <a:ln>
                  <a:noFill/>
                </a:ln>
                <a:solidFill>
                  <a:srgbClr val="00B050"/>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Green</a:t>
            </a:r>
            <a:r>
              <a:rPr kumimoji="0" lang="en-US" sz="22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 indicates the supervisor of the Mgr. employee will be completing the section</a:t>
            </a:r>
          </a:p>
          <a:p>
            <a:endParaRPr lang="en-US" b="0" dirty="0"/>
          </a:p>
        </p:txBody>
      </p:sp>
    </p:spTree>
    <p:extLst>
      <p:ext uri="{BB962C8B-B14F-4D97-AF65-F5344CB8AC3E}">
        <p14:creationId xmlns:p14="http://schemas.microsoft.com/office/powerpoint/2010/main" val="4239349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889" y="556926"/>
            <a:ext cx="6403428" cy="671290"/>
          </a:xfrm>
        </p:spPr>
        <p:txBody>
          <a:bodyPr>
            <a:noAutofit/>
          </a:bodyPr>
          <a:lstStyle/>
          <a:p>
            <a:pPr algn="ctr">
              <a:defRPr/>
            </a:pPr>
            <a:r>
              <a:rPr lang="en-US" sz="4000" b="1" dirty="0">
                <a:solidFill>
                  <a:srgbClr val="00B05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Overall Assessment/Rating</a:t>
            </a:r>
          </a:p>
        </p:txBody>
      </p:sp>
      <p:sp>
        <p:nvSpPr>
          <p:cNvPr id="21507" name="Content Placeholder 2"/>
          <p:cNvSpPr>
            <a:spLocks noGrp="1"/>
          </p:cNvSpPr>
          <p:nvPr>
            <p:ph idx="1"/>
          </p:nvPr>
        </p:nvSpPr>
        <p:spPr>
          <a:xfrm>
            <a:off x="609599" y="1414828"/>
            <a:ext cx="10951779" cy="1636282"/>
          </a:xfrm>
        </p:spPr>
        <p:txBody>
          <a:bodyPr>
            <a:noAutofit/>
          </a:bodyPr>
          <a:lstStyle/>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700" dirty="0">
                <a:ea typeface="Source Sans Pro" panose="020B0503030403020204" pitchFamily="34" charset="0"/>
                <a:cs typeface="Tahoma" panose="020B0604030504040204" pitchFamily="34" charset="0"/>
              </a:rPr>
              <a:t>Supervisor provides an overall performance summary (narrative) and an overall rating for the employee – </a:t>
            </a:r>
            <a:r>
              <a:rPr lang="en-US" sz="2700" dirty="0">
                <a:solidFill>
                  <a:srgbClr val="00B050"/>
                </a:solidFill>
                <a:ea typeface="Source Sans Pro" panose="020B0503030403020204" pitchFamily="34" charset="0"/>
                <a:cs typeface="Tahoma" panose="020B0604030504040204" pitchFamily="34" charset="0"/>
              </a:rPr>
              <a:t>it should be brief </a:t>
            </a:r>
          </a:p>
          <a:p>
            <a:pPr eaLnBrk="1" hangingPunct="1">
              <a:lnSpc>
                <a:spcPct val="100000"/>
              </a:lnSpc>
            </a:pPr>
            <a:r>
              <a:rPr lang="en-US" sz="2700" dirty="0">
                <a:ea typeface="Source Sans Pro" panose="020B0503030403020204" pitchFamily="34" charset="0"/>
                <a:cs typeface="Tahoma" panose="020B0604030504040204" pitchFamily="34" charset="0"/>
              </a:rPr>
              <a:t> The Managerial employee doesn’t complete any part of this section.  </a:t>
            </a:r>
          </a:p>
        </p:txBody>
      </p:sp>
      <p:pic>
        <p:nvPicPr>
          <p:cNvPr id="3" name="Picture 2"/>
          <p:cNvPicPr>
            <a:picLocks noChangeAspect="1"/>
          </p:cNvPicPr>
          <p:nvPr/>
        </p:nvPicPr>
        <p:blipFill>
          <a:blip r:embed="rId2"/>
          <a:stretch>
            <a:fillRect/>
          </a:stretch>
        </p:blipFill>
        <p:spPr>
          <a:xfrm>
            <a:off x="2778659" y="3237722"/>
            <a:ext cx="6409956" cy="3408192"/>
          </a:xfrm>
          <a:prstGeom prst="rect">
            <a:avLst/>
          </a:prstGeom>
        </p:spPr>
      </p:pic>
    </p:spTree>
    <p:extLst>
      <p:ext uri="{BB962C8B-B14F-4D97-AF65-F5344CB8AC3E}">
        <p14:creationId xmlns:p14="http://schemas.microsoft.com/office/powerpoint/2010/main" val="163528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93" y="4194544"/>
            <a:ext cx="6301730" cy="1298477"/>
          </a:xfrm>
        </p:spPr>
        <p:txBody>
          <a:bodyPr anchor="b">
            <a:normAutofit/>
          </a:bodyPr>
          <a:lstStyle/>
          <a:p>
            <a:pPr>
              <a:lnSpc>
                <a:spcPct val="90000"/>
              </a:lnSpc>
              <a:defRPr/>
            </a:pPr>
            <a:r>
              <a:rPr lang="en-US" b="1" dirty="0">
                <a:solidFill>
                  <a:schemeClr val="accent4">
                    <a:lumMod val="75000"/>
                  </a:schemeClr>
                </a:solidFill>
                <a:effectLst>
                  <a:outerShdw blurRad="38100" dist="38100" dir="2700000" algn="tl">
                    <a:srgbClr val="000000">
                      <a:alpha val="43137"/>
                    </a:srgbClr>
                  </a:outerShdw>
                </a:effectLst>
              </a:rPr>
              <a:t>Common Perspectives </a:t>
            </a:r>
            <a:r>
              <a:rPr lang="en-US" b="1" dirty="0"/>
              <a:t>on Performance Reviews</a:t>
            </a:r>
          </a:p>
        </p:txBody>
      </p:sp>
      <p:sp>
        <p:nvSpPr>
          <p:cNvPr id="3" name="Content Placeholder 2"/>
          <p:cNvSpPr>
            <a:spLocks noGrp="1"/>
          </p:cNvSpPr>
          <p:nvPr>
            <p:ph idx="1"/>
          </p:nvPr>
        </p:nvSpPr>
        <p:spPr>
          <a:xfrm>
            <a:off x="6767623" y="960120"/>
            <a:ext cx="5346079" cy="4039719"/>
          </a:xfrm>
        </p:spPr>
        <p:txBody>
          <a:bodyPr anchor="t">
            <a:normAutofit/>
          </a:bodyPr>
          <a:lstStyle/>
          <a:p>
            <a:pPr marL="365760" indent="-283464">
              <a:lnSpc>
                <a:spcPct val="100000"/>
              </a:lnSpc>
              <a:spcAft>
                <a:spcPts val="1800"/>
              </a:spcAft>
              <a:buFont typeface="Wingdings 2"/>
              <a:buChar char=""/>
              <a:defRPr/>
            </a:pPr>
            <a:r>
              <a:rPr lang="en-US" sz="2600" dirty="0">
                <a:effectLst>
                  <a:outerShdw blurRad="38100" dist="38100" dir="2700000" algn="tl">
                    <a:srgbClr val="000000">
                      <a:alpha val="43137"/>
                    </a:srgbClr>
                  </a:outerShdw>
                </a:effectLst>
              </a:rPr>
              <a:t>When you think of </a:t>
            </a:r>
            <a:r>
              <a:rPr lang="en-US" sz="2600" b="1" i="1" dirty="0">
                <a:solidFill>
                  <a:schemeClr val="accent4">
                    <a:lumMod val="75000"/>
                  </a:schemeClr>
                </a:solidFill>
                <a:effectLst>
                  <a:outerShdw blurRad="38100" dist="38100" dir="2700000" algn="tl">
                    <a:srgbClr val="000000">
                      <a:alpha val="43137"/>
                    </a:srgbClr>
                  </a:outerShdw>
                </a:effectLst>
              </a:rPr>
              <a:t>writing and delivering</a:t>
            </a:r>
            <a:r>
              <a:rPr lang="en-US" sz="2600" b="1" i="1" dirty="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performance reviews, what comes to mind?</a:t>
            </a:r>
          </a:p>
          <a:p>
            <a:pPr marL="365760" indent="-283464">
              <a:lnSpc>
                <a:spcPct val="100000"/>
              </a:lnSpc>
              <a:spcAft>
                <a:spcPts val="1800"/>
              </a:spcAft>
              <a:buFont typeface="Wingdings 2"/>
              <a:buChar char=""/>
              <a:defRPr/>
            </a:pPr>
            <a:r>
              <a:rPr lang="en-US" sz="2600" dirty="0">
                <a:effectLst>
                  <a:outerShdw blurRad="38100" dist="38100" dir="2700000" algn="tl">
                    <a:srgbClr val="000000">
                      <a:alpha val="43137"/>
                    </a:srgbClr>
                  </a:outerShdw>
                </a:effectLst>
              </a:rPr>
              <a:t>When you think of </a:t>
            </a:r>
            <a:r>
              <a:rPr lang="en-US" sz="2600" b="1" i="1" dirty="0">
                <a:solidFill>
                  <a:schemeClr val="accent4">
                    <a:lumMod val="75000"/>
                  </a:schemeClr>
                </a:solidFill>
                <a:effectLst>
                  <a:outerShdw blurRad="38100" dist="38100" dir="2700000" algn="tl">
                    <a:srgbClr val="000000">
                      <a:alpha val="43137"/>
                    </a:srgbClr>
                  </a:outerShdw>
                </a:effectLst>
              </a:rPr>
              <a:t>receiving</a:t>
            </a:r>
            <a:r>
              <a:rPr lang="en-US" sz="2600" dirty="0">
                <a:effectLst>
                  <a:outerShdw blurRad="38100" dist="38100" dir="2700000" algn="tl">
                    <a:srgbClr val="000000">
                      <a:alpha val="43137"/>
                    </a:srgbClr>
                  </a:outerShdw>
                </a:effectLst>
              </a:rPr>
              <a:t> a performance review from your manager, what do you think of?</a:t>
            </a:r>
          </a:p>
          <a:p>
            <a:pPr marL="365760" indent="-283464">
              <a:lnSpc>
                <a:spcPct val="110000"/>
              </a:lnSpc>
              <a:buFont typeface="Wingdings 2"/>
              <a:buChar char=""/>
              <a:defRPr/>
            </a:pPr>
            <a:r>
              <a:rPr lang="en-US" sz="2600" dirty="0">
                <a:effectLst>
                  <a:outerShdw blurRad="38100" dist="38100" dir="2700000" algn="tl">
                    <a:srgbClr val="000000">
                      <a:alpha val="43137"/>
                    </a:srgbClr>
                  </a:outerShdw>
                </a:effectLst>
              </a:rPr>
              <a:t>What do you think comes to mind for most employees?</a:t>
            </a:r>
          </a:p>
        </p:txBody>
      </p:sp>
      <p:pic>
        <p:nvPicPr>
          <p:cNvPr id="5" name="Picture 4"/>
          <p:cNvPicPr>
            <a:picLocks noChangeAspect="1"/>
          </p:cNvPicPr>
          <p:nvPr/>
        </p:nvPicPr>
        <p:blipFill>
          <a:blip r:embed="rId3"/>
          <a:stretch>
            <a:fillRect/>
          </a:stretch>
        </p:blipFill>
        <p:spPr>
          <a:xfrm>
            <a:off x="465893" y="896442"/>
            <a:ext cx="6206442" cy="3103221"/>
          </a:xfrm>
          <a:prstGeom prst="rect">
            <a:avLst/>
          </a:prstGeom>
          <a:noFill/>
        </p:spPr>
      </p:pic>
      <p:sp>
        <p:nvSpPr>
          <p:cNvPr id="10"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5/23/2023</a:t>
            </a:fld>
            <a:endParaRPr lang="en-US"/>
          </a:p>
        </p:txBody>
      </p:sp>
      <p:sp>
        <p:nvSpPr>
          <p:cNvPr id="14"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3</a:t>
            </a:fld>
            <a:endParaRPr lang="en-US"/>
          </a:p>
        </p:txBody>
      </p:sp>
    </p:spTree>
    <p:extLst>
      <p:ext uri="{BB962C8B-B14F-4D97-AF65-F5344CB8AC3E}">
        <p14:creationId xmlns:p14="http://schemas.microsoft.com/office/powerpoint/2010/main" val="16040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488194" y="1204726"/>
            <a:ext cx="11042815" cy="771525"/>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30</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912629" y="3693459"/>
            <a:ext cx="10366743" cy="3164541"/>
          </a:xfrm>
        </p:spPr>
        <p:txBody>
          <a:bodyPr>
            <a:normAutofit/>
          </a:bodyPr>
          <a:lstStyle/>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28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Part 7: Leadership Competencies</a:t>
            </a: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12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24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a:t>
            </a:r>
            <a:r>
              <a:rPr kumimoji="0" lang="en-US" sz="2400" b="1" i="0" u="none" strike="noStrike" kern="1200" cap="all" spc="300" normalizeH="0" baseline="0" noProof="0" dirty="0">
                <a:ln>
                  <a:noFill/>
                </a:ln>
                <a:solidFill>
                  <a:srgbClr val="FF0000"/>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Red</a:t>
            </a:r>
            <a:r>
              <a:rPr kumimoji="0" lang="en-US" sz="24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 indicates the Mgr. employee and </a:t>
            </a:r>
            <a:r>
              <a:rPr kumimoji="0" lang="en-US" sz="2400" b="1" i="1" u="none" strike="noStrike" kern="1200" cap="all" spc="300" normalizeH="0" baseline="0" noProof="0" dirty="0">
                <a:ln>
                  <a:noFill/>
                </a:ln>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possibly</a:t>
            </a:r>
            <a:r>
              <a:rPr kumimoji="0" lang="en-US" sz="24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mj-lt"/>
                <a:ea typeface="Tahoma" panose="020B0604030504040204" pitchFamily="34" charset="0"/>
                <a:cs typeface="Tahoma" panose="020B0604030504040204" pitchFamily="34" charset="0"/>
              </a:rPr>
              <a:t> their supervisor will be completing part of the section) </a:t>
            </a:r>
          </a:p>
          <a:p>
            <a:endParaRPr lang="en-US" b="0" dirty="0"/>
          </a:p>
        </p:txBody>
      </p:sp>
    </p:spTree>
    <p:extLst>
      <p:ext uri="{BB962C8B-B14F-4D97-AF65-F5344CB8AC3E}">
        <p14:creationId xmlns:p14="http://schemas.microsoft.com/office/powerpoint/2010/main" val="118669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0" y="210349"/>
            <a:ext cx="6400800" cy="671290"/>
          </a:xfrm>
        </p:spPr>
        <p:txBody>
          <a:bodyPr>
            <a:normAutofit fontScale="90000"/>
          </a:bodyPr>
          <a:lstStyle/>
          <a:p>
            <a:pPr algn="ctr">
              <a:defRPr/>
            </a:pPr>
            <a:r>
              <a:rPr lang="en-US" b="1" dirty="0">
                <a:solidFill>
                  <a:schemeClr val="tx2">
                    <a:satMod val="130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Leadership Competencies</a:t>
            </a:r>
          </a:p>
        </p:txBody>
      </p:sp>
      <p:sp>
        <p:nvSpPr>
          <p:cNvPr id="21507" name="Content Placeholder 2"/>
          <p:cNvSpPr>
            <a:spLocks noGrp="1"/>
          </p:cNvSpPr>
          <p:nvPr>
            <p:ph idx="1"/>
          </p:nvPr>
        </p:nvSpPr>
        <p:spPr>
          <a:xfrm>
            <a:off x="620110" y="1020597"/>
            <a:ext cx="10846676" cy="2207173"/>
          </a:xfrm>
        </p:spPr>
        <p:txBody>
          <a:bodyPr>
            <a:noAutofit/>
          </a:bodyPr>
          <a:lstStyle/>
          <a:p>
            <a:pPr>
              <a:lnSpc>
                <a:spcPct val="100000"/>
              </a:lnSpc>
            </a:pPr>
            <a:r>
              <a:rPr lang="en-US" sz="2400" b="1" dirty="0">
                <a:ea typeface="Tahoma" panose="020B0604030504040204" pitchFamily="34" charset="0"/>
                <a:cs typeface="Tahoma" panose="020B0604030504040204" pitchFamily="34" charset="0"/>
              </a:rPr>
              <a:t> </a:t>
            </a:r>
            <a:r>
              <a:rPr lang="en-US" sz="2400" dirty="0">
                <a:ea typeface="Tahoma" panose="020B0604030504040204" pitchFamily="34" charset="0"/>
                <a:cs typeface="Tahoma" panose="020B0604030504040204" pitchFamily="34" charset="0"/>
              </a:rPr>
              <a:t>Completed by Managerial employee as a draft, supervisor to edit. </a:t>
            </a:r>
          </a:p>
          <a:p>
            <a:pPr>
              <a:lnSpc>
                <a:spcPct val="100000"/>
              </a:lnSpc>
            </a:pPr>
            <a:r>
              <a:rPr lang="en-US" sz="2400" dirty="0">
                <a:ea typeface="Tahoma" panose="020B0604030504040204" pitchFamily="34" charset="0"/>
                <a:cs typeface="Tahoma" panose="020B0604030504040204" pitchFamily="34" charset="0"/>
              </a:rPr>
              <a:t> What type of professional development would add value to the employee’s role at Rowan?</a:t>
            </a:r>
          </a:p>
          <a:p>
            <a:pPr>
              <a:lnSpc>
                <a:spcPct val="100000"/>
              </a:lnSpc>
            </a:pPr>
            <a:r>
              <a:rPr lang="en-US" sz="2400" dirty="0">
                <a:solidFill>
                  <a:srgbClr val="0070C0"/>
                </a:solidFill>
                <a:ea typeface="Tahoma" panose="020B0604030504040204" pitchFamily="34" charset="0"/>
                <a:cs typeface="Tahoma" panose="020B0604030504040204" pitchFamily="34" charset="0"/>
              </a:rPr>
              <a:t> Examples:</a:t>
            </a:r>
            <a:r>
              <a:rPr lang="en-US" sz="2400" dirty="0">
                <a:ea typeface="Tahoma" panose="020B0604030504040204" pitchFamily="34" charset="0"/>
                <a:cs typeface="Tahoma" panose="020B0604030504040204" pitchFamily="34" charset="0"/>
              </a:rPr>
              <a:t> certifications, new job tasks, new projects, training classes, other education, etc.</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236" y="3227770"/>
            <a:ext cx="8687033" cy="3498851"/>
          </a:xfrm>
          <a:prstGeom prst="rect">
            <a:avLst/>
          </a:prstGeom>
        </p:spPr>
      </p:pic>
    </p:spTree>
    <p:extLst>
      <p:ext uri="{BB962C8B-B14F-4D97-AF65-F5344CB8AC3E}">
        <p14:creationId xmlns:p14="http://schemas.microsoft.com/office/powerpoint/2010/main" val="2565846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15948" y="0"/>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384092" y="1333500"/>
            <a:ext cx="11423815" cy="704850"/>
          </a:xfrm>
        </p:spPr>
        <p:txBody>
          <a:bodyPr anchor="b">
            <a:normAutofit/>
          </a:bodyPr>
          <a:lstStyle/>
          <a:p>
            <a:pPr algn="ctr"/>
            <a:r>
              <a:rPr lang="en-US" b="1" dirty="0">
                <a:solidFill>
                  <a:srgbClr val="FFFFFF"/>
                </a:solidFill>
              </a:rPr>
              <a:t>Completing the Managerial Performance Review</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5/23/2023</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32</a:t>
            </a:fld>
            <a:endParaRPr lang="en-US">
              <a:solidFill>
                <a:srgbClr val="FFFFFF"/>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480EAF79-4BEE-6550-14F2-68864F668115}"/>
              </a:ext>
            </a:extLst>
          </p:cNvPr>
          <p:cNvSpPr>
            <a:spLocks noGrp="1"/>
          </p:cNvSpPr>
          <p:nvPr>
            <p:ph type="subTitle" idx="1"/>
          </p:nvPr>
        </p:nvSpPr>
        <p:spPr>
          <a:xfrm>
            <a:off x="912629" y="3883232"/>
            <a:ext cx="10366743" cy="2701635"/>
          </a:xfrm>
        </p:spPr>
        <p:txBody>
          <a:bodyPr>
            <a:normAutofit/>
          </a:bodyPr>
          <a:lstStyle/>
          <a:p>
            <a:pPr algn="ctr">
              <a:lnSpc>
                <a:spcPct val="120000"/>
              </a:lnSpc>
              <a:spcAft>
                <a:spcPts val="600"/>
              </a:spcAft>
              <a:defRPr/>
            </a:pPr>
            <a:r>
              <a:rPr lang="en-US" sz="35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Part 8: Signatures</a:t>
            </a:r>
          </a:p>
          <a:p>
            <a:pPr algn="ctr">
              <a:lnSpc>
                <a:spcPct val="120000"/>
              </a:lnSpc>
              <a:defRPr/>
            </a:pPr>
            <a:r>
              <a:rPr lang="en-US" sz="25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Red </a:t>
            </a:r>
            <a:r>
              <a:rPr lang="en-US" sz="25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indicates both the Mgr. employee and their supervisor </a:t>
            </a:r>
            <a:r>
              <a:rPr lang="en-US" sz="2500" b="1" i="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will</a:t>
            </a:r>
            <a:r>
              <a:rPr lang="en-US" sz="25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en-US" sz="25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be completing the section</a:t>
            </a:r>
          </a:p>
          <a:p>
            <a:endParaRPr lang="en-US" b="0" dirty="0"/>
          </a:p>
        </p:txBody>
      </p:sp>
    </p:spTree>
    <p:extLst>
      <p:ext uri="{BB962C8B-B14F-4D97-AF65-F5344CB8AC3E}">
        <p14:creationId xmlns:p14="http://schemas.microsoft.com/office/powerpoint/2010/main" val="300896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933" y="370767"/>
            <a:ext cx="3836276" cy="686508"/>
          </a:xfrm>
        </p:spPr>
        <p:txBody>
          <a:bodyPr>
            <a:normAutofit/>
          </a:bodyPr>
          <a:lstStyle/>
          <a:p>
            <a:pPr algn="ctr">
              <a:lnSpc>
                <a:spcPct val="80000"/>
              </a:lnSpc>
              <a:buClr>
                <a:schemeClr val="accent1"/>
              </a:buClr>
              <a:defRPr/>
            </a:pPr>
            <a:r>
              <a:rPr lang="en-US" b="1" dirty="0">
                <a:solidFill>
                  <a:schemeClr val="tx2">
                    <a:satMod val="130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Signatures</a:t>
            </a:r>
            <a:endParaRPr lang="en-US" sz="4400" b="1" dirty="0">
              <a:solidFill>
                <a:schemeClr val="tx2">
                  <a:satMod val="130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1507" name="Content Placeholder 2"/>
          <p:cNvSpPr>
            <a:spLocks noGrp="1"/>
          </p:cNvSpPr>
          <p:nvPr>
            <p:ph idx="1"/>
          </p:nvPr>
        </p:nvSpPr>
        <p:spPr>
          <a:xfrm>
            <a:off x="485447" y="1320654"/>
            <a:ext cx="11249353" cy="5058562"/>
          </a:xfrm>
        </p:spPr>
        <p:txBody>
          <a:bodyPr>
            <a:noAutofit/>
          </a:bodyPr>
          <a:lstStyle/>
          <a:p>
            <a:pPr eaLnBrk="1" hangingPunct="1">
              <a:lnSpc>
                <a:spcPct val="100000"/>
              </a:lnSpc>
              <a:spcAft>
                <a:spcPts val="600"/>
              </a:spcAft>
            </a:pPr>
            <a:r>
              <a:rPr lang="en-US" sz="2200" b="1" dirty="0">
                <a:ea typeface="Tahoma" panose="020B0604030504040204" pitchFamily="34" charset="0"/>
                <a:cs typeface="Tahoma" panose="020B0604030504040204" pitchFamily="34" charset="0"/>
              </a:rPr>
              <a:t> </a:t>
            </a:r>
            <a:r>
              <a:rPr lang="en-US" sz="2800" b="1"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Signatures Order: </a:t>
            </a:r>
          </a:p>
          <a:p>
            <a:pPr marL="722376" lvl="1" indent="-457200">
              <a:lnSpc>
                <a:spcPct val="100000"/>
              </a:lnSpc>
              <a:spcAft>
                <a:spcPts val="600"/>
              </a:spcAft>
              <a:buFont typeface="+mj-lt"/>
              <a:buAutoNum type="arabicPeriod"/>
            </a:pPr>
            <a:r>
              <a:rPr lang="en-US" sz="2200" dirty="0">
                <a:ea typeface="Source Sans Pro" panose="020B0503030403020204" pitchFamily="34" charset="0"/>
                <a:cs typeface="Tahoma" panose="020B0604030504040204" pitchFamily="34" charset="0"/>
              </a:rPr>
              <a:t>Supervisor</a:t>
            </a:r>
          </a:p>
          <a:p>
            <a:pPr marL="722376" lvl="1" indent="-457200">
              <a:lnSpc>
                <a:spcPct val="100000"/>
              </a:lnSpc>
              <a:spcAft>
                <a:spcPts val="600"/>
              </a:spcAft>
              <a:buFont typeface="+mj-lt"/>
              <a:buAutoNum type="arabicPeriod"/>
            </a:pPr>
            <a:r>
              <a:rPr lang="en-US" sz="2200" dirty="0">
                <a:ea typeface="Source Sans Pro" panose="020B0503030403020204" pitchFamily="34" charset="0"/>
                <a:cs typeface="Tahoma" panose="020B0604030504040204" pitchFamily="34" charset="0"/>
              </a:rPr>
              <a:t>Employee (system will allow employee to sign first also)</a:t>
            </a:r>
          </a:p>
          <a:p>
            <a:pPr marL="722376" lvl="1" indent="-457200">
              <a:lnSpc>
                <a:spcPct val="100000"/>
              </a:lnSpc>
              <a:spcAft>
                <a:spcPts val="600"/>
              </a:spcAft>
              <a:buFont typeface="+mj-lt"/>
              <a:buAutoNum type="arabicPeriod"/>
            </a:pPr>
            <a:r>
              <a:rPr lang="en-US" sz="2200" dirty="0">
                <a:ea typeface="Source Sans Pro" panose="020B0503030403020204" pitchFamily="34" charset="0"/>
                <a:cs typeface="Tahoma" panose="020B0604030504040204" pitchFamily="34" charset="0"/>
              </a:rPr>
              <a:t>Division Head (if applicable)</a:t>
            </a:r>
          </a:p>
          <a:p>
            <a:pPr>
              <a:lnSpc>
                <a:spcPct val="100000"/>
              </a:lnSpc>
              <a:spcAft>
                <a:spcPts val="1200"/>
              </a:spcAft>
            </a:pPr>
            <a:r>
              <a:rPr lang="en-US" sz="2400" dirty="0">
                <a:ea typeface="Source Sans Pro" panose="020B0503030403020204" pitchFamily="34" charset="0"/>
                <a:cs typeface="Tahoma" panose="020B0604030504040204" pitchFamily="34" charset="0"/>
              </a:rPr>
              <a:t> The Employee signature only acknowledges receipt of the review, not necessarily agreement. The employee should use the Comments section to document concerns.</a:t>
            </a:r>
          </a:p>
          <a:p>
            <a:pPr lvl="1">
              <a:lnSpc>
                <a:spcPct val="110000"/>
              </a:lnSpc>
              <a:spcBef>
                <a:spcPts val="0"/>
              </a:spcBef>
              <a:spcAft>
                <a:spcPts val="12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Ensure all electronic signatures have been completed. The review won’t go into Final Status until that is done.</a:t>
            </a:r>
          </a:p>
          <a:p>
            <a:pPr lvl="1">
              <a:lnSpc>
                <a:spcPct val="110000"/>
              </a:lnSpc>
              <a:spcBef>
                <a:spcPts val="0"/>
              </a:spcBef>
              <a:spcAft>
                <a:spcPts val="6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To add the electronic signature, click “Electronically Sign”.</a:t>
            </a:r>
          </a:p>
          <a:p>
            <a:pPr lvl="1">
              <a:lnSpc>
                <a:spcPct val="100000"/>
              </a:lnSpc>
            </a:pP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a:p>
            <a:pPr marL="457200" lvl="1"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056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5763"/>
            <a:ext cx="6400800" cy="657225"/>
          </a:xfrm>
        </p:spPr>
        <p:txBody>
          <a:bodyPr>
            <a:normAutofit/>
          </a:bodyPr>
          <a:lstStyle/>
          <a:p>
            <a:pPr algn="ctr">
              <a:lnSpc>
                <a:spcPct val="80000"/>
              </a:lnSpc>
              <a:buClr>
                <a:schemeClr val="accent1"/>
              </a:buClr>
              <a:defRPr/>
            </a:pPr>
            <a:r>
              <a:rPr lang="en-US" sz="3600" b="1" dirty="0">
                <a:solidFill>
                  <a:schemeClr val="tx2"/>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Understanding Review Status</a:t>
            </a:r>
          </a:p>
        </p:txBody>
      </p:sp>
      <p:sp>
        <p:nvSpPr>
          <p:cNvPr id="21507" name="Content Placeholder 2"/>
          <p:cNvSpPr>
            <a:spLocks noGrp="1"/>
          </p:cNvSpPr>
          <p:nvPr>
            <p:ph idx="1"/>
          </p:nvPr>
        </p:nvSpPr>
        <p:spPr>
          <a:xfrm>
            <a:off x="381000" y="1224739"/>
            <a:ext cx="11430000" cy="5247498"/>
          </a:xfrm>
        </p:spPr>
        <p:txBody>
          <a:bodyPr>
            <a:noAutofit/>
          </a:bodyPr>
          <a:lstStyle/>
          <a:p>
            <a:pPr eaLnBrk="1" hangingPunct="1">
              <a:lnSpc>
                <a:spcPct val="100000"/>
              </a:lnSpc>
              <a:spcAft>
                <a:spcPts val="600"/>
              </a:spcAft>
            </a:pPr>
            <a:r>
              <a:rPr lang="en-US" sz="2800" b="1" dirty="0">
                <a:solidFill>
                  <a:schemeClr val="tx2"/>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Initial</a:t>
            </a:r>
            <a:r>
              <a:rPr lang="en-US" sz="2800" b="1" dirty="0">
                <a:solidFill>
                  <a:schemeClr val="accent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a:t>
            </a:r>
            <a:r>
              <a:rPr lang="en-US" sz="2400" b="1" dirty="0">
                <a:ea typeface="Source Sans Pro" panose="020B050303040302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Only the Managerial employee can view and edit the review information; the Manager and Division Head will not be able to view most of the information</a:t>
            </a:r>
          </a:p>
          <a:p>
            <a:pPr>
              <a:lnSpc>
                <a:spcPct val="100000"/>
              </a:lnSpc>
              <a:spcAft>
                <a:spcPts val="600"/>
              </a:spcAft>
            </a:pPr>
            <a:r>
              <a:rPr lang="en-US" sz="2800" b="1" dirty="0">
                <a:solidFill>
                  <a:schemeClr val="tx2"/>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Supervisor Review</a:t>
            </a:r>
            <a:r>
              <a:rPr lang="en-US" sz="2800" b="1" dirty="0">
                <a:solidFill>
                  <a:schemeClr val="accent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Only the Manager can edit the review; the Employee can’t view the comments or ratings being added to the review by the Manager</a:t>
            </a:r>
          </a:p>
          <a:p>
            <a:pPr>
              <a:lnSpc>
                <a:spcPct val="100000"/>
              </a:lnSpc>
              <a:spcAft>
                <a:spcPts val="600"/>
              </a:spcAft>
            </a:pPr>
            <a:r>
              <a:rPr lang="en-US" sz="2800" b="1" dirty="0">
                <a:solidFill>
                  <a:schemeClr val="tx2"/>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Review Meeting</a:t>
            </a:r>
            <a:r>
              <a:rPr lang="en-US" sz="2800" b="1" dirty="0">
                <a:solidFill>
                  <a:schemeClr val="accent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Both the Employee and Manager have completed their sections of the review and it is now able to be viewed by all three parties involved; signatures can be completed</a:t>
            </a:r>
          </a:p>
          <a:p>
            <a:pPr>
              <a:lnSpc>
                <a:spcPct val="100000"/>
              </a:lnSpc>
              <a:spcAft>
                <a:spcPts val="600"/>
              </a:spcAft>
            </a:pPr>
            <a:r>
              <a:rPr lang="en-US" sz="2800" b="1" dirty="0">
                <a:solidFill>
                  <a:schemeClr val="tx2"/>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Awaiting Division Head Signature</a:t>
            </a:r>
            <a:r>
              <a:rPr lang="en-US" sz="2800" b="1" dirty="0">
                <a:solidFill>
                  <a:schemeClr val="accent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Review is complete and signed by the Employee and their Manager; the Division Head signature is the last task to finalize the review</a:t>
            </a:r>
          </a:p>
          <a:p>
            <a:pPr eaLnBrk="1" hangingPunct="1">
              <a:lnSpc>
                <a:spcPct val="100000"/>
              </a:lnSpc>
            </a:pPr>
            <a:r>
              <a:rPr lang="en-US" sz="2800" b="1" dirty="0">
                <a:solidFill>
                  <a:schemeClr val="tx2"/>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Final</a:t>
            </a:r>
            <a:r>
              <a:rPr lang="en-US" sz="2800" b="1" dirty="0">
                <a:solidFill>
                  <a:schemeClr val="accent1"/>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The review is complete, and all necessary signatures have been obtained</a:t>
            </a:r>
            <a:endParaRPr lang="en-US" sz="2200" dirty="0">
              <a:ea typeface="Source Sans Pro" panose="020B0503030403020204" pitchFamily="34" charset="0"/>
              <a:cs typeface="Tahoma" panose="020B0604030504040204" pitchFamily="34" charset="0"/>
            </a:endParaRPr>
          </a:p>
        </p:txBody>
      </p:sp>
      <p:sp>
        <p:nvSpPr>
          <p:cNvPr id="4" name="Slide Number Placeholder 3"/>
          <p:cNvSpPr>
            <a:spLocks noGrp="1"/>
          </p:cNvSpPr>
          <p:nvPr>
            <p:ph type="sldNum" sz="quarter" idx="4294967295"/>
          </p:nvPr>
        </p:nvSpPr>
        <p:spPr/>
        <p:txBody>
          <a:bodyPr/>
          <a:lstStyle/>
          <a:p>
            <a:pPr>
              <a:defRPr/>
            </a:pPr>
            <a:fld id="{AB829882-8780-4CF6-881B-72E51D1E342E}" type="slidenum">
              <a:rPr lang="en-US" smtClean="0"/>
              <a:pPr>
                <a:defRPr/>
              </a:pPr>
              <a:t>34</a:t>
            </a:fld>
            <a:endParaRPr lang="en-US" dirty="0"/>
          </a:p>
        </p:txBody>
      </p:sp>
    </p:spTree>
    <p:extLst>
      <p:ext uri="{BB962C8B-B14F-4D97-AF65-F5344CB8AC3E}">
        <p14:creationId xmlns:p14="http://schemas.microsoft.com/office/powerpoint/2010/main" val="675951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467" y="247619"/>
            <a:ext cx="4324896" cy="671290"/>
          </a:xfrm>
        </p:spPr>
        <p:txBody>
          <a:bodyPr>
            <a:normAutofit fontScale="90000"/>
          </a:bodyPr>
          <a:lstStyle/>
          <a:p>
            <a:pPr algn="ctr"/>
            <a:r>
              <a:rPr lang="en-US" sz="4000" b="1"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System Guidance</a:t>
            </a:r>
          </a:p>
        </p:txBody>
      </p:sp>
      <p:sp>
        <p:nvSpPr>
          <p:cNvPr id="3" name="Content Placeholder 2"/>
          <p:cNvSpPr>
            <a:spLocks noGrp="1"/>
          </p:cNvSpPr>
          <p:nvPr>
            <p:ph idx="1"/>
          </p:nvPr>
        </p:nvSpPr>
        <p:spPr>
          <a:xfrm>
            <a:off x="679270" y="1246537"/>
            <a:ext cx="10697291" cy="3598223"/>
          </a:xfrm>
        </p:spPr>
        <p:txBody>
          <a:bodyPr>
            <a:normAutofit/>
          </a:bodyPr>
          <a:lstStyle/>
          <a:p>
            <a:pPr>
              <a:lnSpc>
                <a:spcPct val="100000"/>
              </a:lnSpc>
              <a:spcBef>
                <a:spcPts val="0"/>
              </a:spcBef>
              <a:spcAft>
                <a:spcPts val="1200"/>
              </a:spcAft>
              <a:buClr>
                <a:schemeClr val="tx2"/>
              </a:buClr>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The Save button saves your completed work; it does not allow for saving to a computer drive.</a:t>
            </a:r>
          </a:p>
          <a:p>
            <a:pPr>
              <a:lnSpc>
                <a:spcPct val="100000"/>
              </a:lnSpc>
              <a:spcBef>
                <a:spcPts val="0"/>
              </a:spcBef>
              <a:spcAft>
                <a:spcPts val="6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You can save reviews to a drive if you need to, but only in pdf format. The process:</a:t>
            </a:r>
          </a:p>
          <a:p>
            <a:pPr lvl="1">
              <a:lnSpc>
                <a:spcPct val="100000"/>
              </a:lnSpc>
              <a:spcBef>
                <a:spcPts val="600"/>
              </a:spcBef>
              <a:spcAft>
                <a:spcPts val="6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Click the Print button, click Change, select Save as PDF, click Save, and select the drive and folder.</a:t>
            </a:r>
          </a:p>
          <a:p>
            <a:pPr>
              <a:lnSpc>
                <a:spcPct val="100000"/>
              </a:lnSpc>
              <a:spcBef>
                <a:spcPts val="600"/>
              </a:spcBef>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a:t>
            </a:r>
            <a:r>
              <a:rPr lang="en-US" sz="2400" b="1" dirty="0">
                <a:ea typeface="Source Sans Pro" panose="020B0503030403020204" pitchFamily="34" charset="0"/>
                <a:cs typeface="Tahoma" panose="020B0604030504040204" pitchFamily="34" charset="0"/>
              </a:rPr>
              <a:t>Spellcheck: </a:t>
            </a:r>
            <a:r>
              <a:rPr lang="en-US" sz="2400" dirty="0">
                <a:ea typeface="Source Sans Pro" panose="020B0503030403020204" pitchFamily="34" charset="0"/>
                <a:cs typeface="Tahoma" panose="020B0604030504040204" pitchFamily="34" charset="0"/>
              </a:rPr>
              <a:t>Words underlined in </a:t>
            </a:r>
            <a:r>
              <a:rPr lang="en-US" sz="2400" dirty="0">
                <a:solidFill>
                  <a:srgbClr val="FF0000"/>
                </a:solidFill>
                <a:ea typeface="Source Sans Pro" panose="020B0503030403020204" pitchFamily="34" charset="0"/>
                <a:cs typeface="Tahoma" panose="020B0604030504040204" pitchFamily="34" charset="0"/>
              </a:rPr>
              <a:t>red</a:t>
            </a:r>
            <a:r>
              <a:rPr lang="en-US" sz="2400" dirty="0">
                <a:ea typeface="Source Sans Pro" panose="020B0503030403020204" pitchFamily="34" charset="0"/>
                <a:cs typeface="Tahoma" panose="020B0604030504040204" pitchFamily="34" charset="0"/>
              </a:rPr>
              <a:t> are misspelled; there isn’t a spellcheck button to click to check the whole document</a:t>
            </a:r>
            <a:endParaRPr lang="en-US" sz="2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91440" indent="0">
              <a:lnSpc>
                <a:spcPct val="110000"/>
              </a:lnSpc>
              <a:spcBef>
                <a:spcPts val="600"/>
              </a:spcBef>
              <a:buClr>
                <a:schemeClr val="tx2"/>
              </a:buClr>
              <a:buNone/>
            </a:pP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7635726" y="4621406"/>
            <a:ext cx="3740835" cy="2105690"/>
          </a:xfrm>
          <a:prstGeom prst="rect">
            <a:avLst/>
          </a:prstGeom>
          <a:blipFill>
            <a:blip r:embed="rId4"/>
            <a:tile tx="0" ty="0" sx="100000" sy="100000" flip="none" algn="tl"/>
          </a:blipFill>
        </p:spPr>
      </p:pic>
    </p:spTree>
    <p:extLst>
      <p:ext uri="{BB962C8B-B14F-4D97-AF65-F5344CB8AC3E}">
        <p14:creationId xmlns:p14="http://schemas.microsoft.com/office/powerpoint/2010/main" val="3267647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338" y="390494"/>
            <a:ext cx="4324896" cy="671290"/>
          </a:xfrm>
        </p:spPr>
        <p:txBody>
          <a:bodyPr>
            <a:normAutofit fontScale="90000"/>
          </a:bodyPr>
          <a:lstStyle/>
          <a:p>
            <a:pPr algn="ctr"/>
            <a:r>
              <a:rPr lang="en-US" sz="4000" b="1"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System Guidance</a:t>
            </a:r>
          </a:p>
        </p:txBody>
      </p:sp>
      <p:sp>
        <p:nvSpPr>
          <p:cNvPr id="3" name="Content Placeholder 2"/>
          <p:cNvSpPr>
            <a:spLocks noGrp="1"/>
          </p:cNvSpPr>
          <p:nvPr>
            <p:ph idx="1"/>
          </p:nvPr>
        </p:nvSpPr>
        <p:spPr>
          <a:xfrm>
            <a:off x="679270" y="1219197"/>
            <a:ext cx="11101052" cy="5248309"/>
          </a:xfrm>
        </p:spPr>
        <p:txBody>
          <a:bodyPr>
            <a:normAutofit fontScale="92500"/>
          </a:bodyPr>
          <a:lstStyle/>
          <a:p>
            <a:pPr>
              <a:lnSpc>
                <a:spcPct val="100000"/>
              </a:lnSpc>
              <a:spcBef>
                <a:spcPts val="0"/>
              </a:spcBef>
              <a:spcAft>
                <a:spcPts val="1200"/>
              </a:spcAft>
              <a:buClr>
                <a:schemeClr val="tx2"/>
              </a:buClr>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Upon completion of all their sections, the Employee should click “Send to Supervisor” to notify the supervisor they can begin their sections. </a:t>
            </a:r>
          </a:p>
          <a:p>
            <a:pPr>
              <a:lnSpc>
                <a:spcPct val="100000"/>
              </a:lnSpc>
              <a:spcBef>
                <a:spcPts val="0"/>
              </a:spcBef>
              <a:spcAft>
                <a:spcPts val="600"/>
              </a:spcAft>
            </a:pPr>
            <a:r>
              <a:rPr lang="en-US" sz="2400" dirty="0">
                <a:ea typeface="Source Sans Pro" panose="020B0503030403020204" pitchFamily="34" charset="0"/>
                <a:cs typeface="Tahoma" panose="020B0604030504040204" pitchFamily="34" charset="0"/>
              </a:rPr>
              <a:t> </a:t>
            </a:r>
            <a:r>
              <a:rPr lang="en-US" sz="2400"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Click </a:t>
            </a:r>
            <a:r>
              <a:rPr lang="en-US" sz="2400" dirty="0">
                <a:solidFill>
                  <a:srgbClr val="FF000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“Return to Employee for Editing if Needed” </a:t>
            </a:r>
            <a:r>
              <a:rPr lang="en-US" sz="2400"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to have the employee make changes.</a:t>
            </a:r>
          </a:p>
          <a:p>
            <a:pPr>
              <a:lnSpc>
                <a:spcPct val="100000"/>
              </a:lnSpc>
              <a:spcAft>
                <a:spcPts val="1200"/>
              </a:spcAft>
            </a:pPr>
            <a:r>
              <a:rPr lang="en-US" sz="2400"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Click </a:t>
            </a:r>
            <a:r>
              <a:rPr lang="en-US" sz="2400" dirty="0">
                <a:solidFill>
                  <a:srgbClr val="00B05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“Ready for Review” </a:t>
            </a:r>
            <a:r>
              <a:rPr lang="en-US" sz="2400"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to finalize and move to your in-person meeting</a:t>
            </a:r>
            <a:endParaRPr lang="en-US" sz="2400" dirty="0">
              <a:ea typeface="Source Sans Pro" panose="020B0503030403020204" pitchFamily="34" charset="0"/>
              <a:cs typeface="Tahoma" panose="020B0604030504040204" pitchFamily="34" charset="0"/>
            </a:endParaRPr>
          </a:p>
          <a:p>
            <a:pPr>
              <a:lnSpc>
                <a:spcPct val="100000"/>
              </a:lnSpc>
              <a:spcBef>
                <a:spcPts val="0"/>
              </a:spcBef>
              <a:spcAft>
                <a:spcPts val="18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If you receive a message that you need to fix your errors, check to ensure you have filled out every comment field and selected a rating or N/A. </a:t>
            </a:r>
          </a:p>
          <a:p>
            <a:pPr lvl="1">
              <a:lnSpc>
                <a:spcPct val="100000"/>
              </a:lnSpc>
              <a:spcBef>
                <a:spcPts val="0"/>
              </a:spcBef>
              <a:spcAft>
                <a:spcPts val="18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Boxes that are incomplete will have a red outline if they are the reason for the error. </a:t>
            </a:r>
          </a:p>
          <a:p>
            <a:pPr>
              <a:lnSpc>
                <a:spcPct val="100000"/>
              </a:lnSpc>
              <a:spcBef>
                <a:spcPts val="0"/>
              </a:spcBef>
              <a:spcAft>
                <a:spcPts val="12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You will receive automated E-mails when a Status changes or the Employee “Sends to Supervisor” because they are done their portion of the performance review. </a:t>
            </a:r>
          </a:p>
          <a:p>
            <a:pPr lvl="1">
              <a:lnSpc>
                <a:spcPct val="100000"/>
              </a:lnSpc>
              <a:spcBef>
                <a:spcPts val="0"/>
              </a:spcBef>
              <a:spcAft>
                <a:spcPts val="1200"/>
              </a:spcAft>
              <a:buClr>
                <a:schemeClr val="tx2"/>
              </a:buClr>
              <a:buFont typeface="Arial" panose="020B0604020202020204" pitchFamily="34" charset="0"/>
              <a:buChar char="•"/>
            </a:pPr>
            <a:r>
              <a:rPr lang="en-US" sz="2400" dirty="0">
                <a:ea typeface="Source Sans Pro" panose="020B0503030403020204" pitchFamily="34" charset="0"/>
                <a:cs typeface="Tahoma" panose="020B0604030504040204" pitchFamily="34" charset="0"/>
              </a:rPr>
              <a:t> The Subject Line will summarize the E-mail purpose (see below).</a:t>
            </a:r>
          </a:p>
          <a:p>
            <a:pPr>
              <a:lnSpc>
                <a:spcPct val="110000"/>
              </a:lnSpc>
              <a:spcBef>
                <a:spcPts val="0"/>
              </a:spcBef>
              <a:spcAft>
                <a:spcPts val="600"/>
              </a:spcAft>
              <a:buClr>
                <a:schemeClr val="tx2"/>
              </a:buClr>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p:txBody>
      </p:sp>
    </p:spTree>
    <p:extLst>
      <p:ext uri="{BB962C8B-B14F-4D97-AF65-F5344CB8AC3E}">
        <p14:creationId xmlns:p14="http://schemas.microsoft.com/office/powerpoint/2010/main" val="929944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953" y="288909"/>
            <a:ext cx="4988999" cy="671290"/>
          </a:xfrm>
        </p:spPr>
        <p:txBody>
          <a:bodyPr>
            <a:normAutofit fontScale="90000"/>
          </a:bodyPr>
          <a:lstStyle/>
          <a:p>
            <a:pPr algn="ctr"/>
            <a:r>
              <a:rPr lang="en-US" sz="4000" b="1"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New Hire Guidance</a:t>
            </a:r>
          </a:p>
        </p:txBody>
      </p:sp>
      <p:sp>
        <p:nvSpPr>
          <p:cNvPr id="3" name="Content Placeholder 2"/>
          <p:cNvSpPr>
            <a:spLocks noGrp="1"/>
          </p:cNvSpPr>
          <p:nvPr>
            <p:ph idx="1"/>
          </p:nvPr>
        </p:nvSpPr>
        <p:spPr>
          <a:xfrm>
            <a:off x="504825" y="1250855"/>
            <a:ext cx="11563350" cy="5318236"/>
          </a:xfrm>
        </p:spPr>
        <p:txBody>
          <a:bodyPr>
            <a:normAutofit/>
          </a:bodyPr>
          <a:lstStyle/>
          <a:p>
            <a:pPr>
              <a:lnSpc>
                <a:spcPct val="110000"/>
              </a:lnSpc>
              <a:spcBef>
                <a:spcPts val="600"/>
              </a:spcBef>
              <a:spcAft>
                <a:spcPts val="1200"/>
              </a:spcAft>
            </a:pPr>
            <a:r>
              <a:rPr lang="en-US" sz="2200" dirty="0">
                <a:ea typeface="Tahoma" panose="020B0604030504040204" pitchFamily="34" charset="0"/>
                <a:cs typeface="Tahoma" panose="020B0604030504040204" pitchFamily="34" charset="0"/>
              </a:rPr>
              <a:t> </a:t>
            </a:r>
            <a:r>
              <a:rPr lang="en-US" sz="2400" dirty="0">
                <a:ea typeface="Source Sans Pro" panose="020B0503030403020204" pitchFamily="34" charset="0"/>
                <a:cs typeface="Tahoma" panose="020B0604030504040204" pitchFamily="34" charset="0"/>
              </a:rPr>
              <a:t>Forego ratings for 2023 New Hires hired this calendar year (provide feedback only)</a:t>
            </a:r>
          </a:p>
          <a:p>
            <a:pPr>
              <a:lnSpc>
                <a:spcPct val="110000"/>
              </a:lnSpc>
              <a:spcBef>
                <a:spcPts val="600"/>
              </a:spcBef>
              <a:spcAft>
                <a:spcPts val="600"/>
              </a:spcAft>
            </a:pPr>
            <a:r>
              <a:rPr lang="en-US" sz="2400" b="1" dirty="0">
                <a:ea typeface="Source Sans Pro" panose="020B0503030403020204" pitchFamily="34" charset="0"/>
                <a:cs typeface="Tahoma" panose="020B0604030504040204" pitchFamily="34" charset="0"/>
              </a:rPr>
              <a:t> New Hire Goal Sheet </a:t>
            </a:r>
            <a:r>
              <a:rPr lang="en-US" sz="2400" dirty="0">
                <a:ea typeface="Source Sans Pro" panose="020B0503030403020204" pitchFamily="34" charset="0"/>
                <a:cs typeface="Tahoma" panose="020B0604030504040204" pitchFamily="34" charset="0"/>
              </a:rPr>
              <a:t>for New Hire Managerial employees – available on the HR website (Training &gt; Manager’s Toolkit)</a:t>
            </a:r>
          </a:p>
          <a:p>
            <a:pPr lvl="1">
              <a:lnSpc>
                <a:spcPct val="100000"/>
              </a:lnSpc>
              <a:spcAft>
                <a:spcPts val="1200"/>
              </a:spcAft>
            </a:pPr>
            <a:r>
              <a:rPr lang="en-US" sz="2400" dirty="0">
                <a:ea typeface="Source Sans Pro" panose="020B0503030403020204" pitchFamily="34" charset="0"/>
                <a:cs typeface="Tahoma" panose="020B0604030504040204" pitchFamily="34" charset="0"/>
              </a:rPr>
              <a:t> Outside of system, easy option to provide goals to a New Hire that starts mid-cycle</a:t>
            </a:r>
          </a:p>
          <a:p>
            <a:pPr>
              <a:spcBef>
                <a:spcPts val="600"/>
              </a:spcBef>
              <a:spcAft>
                <a:spcPts val="600"/>
              </a:spcAft>
            </a:pPr>
            <a:r>
              <a:rPr lang="en-US" sz="2400" dirty="0">
                <a:ea typeface="Source Sans Pro" panose="020B0503030403020204" pitchFamily="34" charset="0"/>
                <a:cs typeface="Tahoma" panose="020B0604030504040204" pitchFamily="34" charset="0"/>
              </a:rPr>
              <a:t> </a:t>
            </a:r>
            <a:r>
              <a:rPr lang="en-US" sz="2200" b="1" dirty="0">
                <a:ea typeface="Tahoma" panose="020B0604030504040204" pitchFamily="34" charset="0"/>
                <a:cs typeface="Tahoma" panose="020B0604030504040204" pitchFamily="34" charset="0"/>
              </a:rPr>
              <a:t>Benefits of completion for New Hires:</a:t>
            </a:r>
          </a:p>
          <a:p>
            <a:pPr lvl="1">
              <a:lnSpc>
                <a:spcPct val="100000"/>
              </a:lnSpc>
              <a:spcBef>
                <a:spcPts val="600"/>
              </a:spcBef>
              <a:spcAft>
                <a:spcPts val="600"/>
              </a:spcAft>
            </a:pPr>
            <a:r>
              <a:rPr lang="en-US" sz="2000" dirty="0">
                <a:ea typeface="Tahoma" panose="020B0604030504040204" pitchFamily="34" charset="0"/>
                <a:cs typeface="Tahoma" panose="020B0604030504040204" pitchFamily="34" charset="0"/>
              </a:rPr>
              <a:t> Provides an opportunity for the new Managerial Employee and their Supervisor to agree upon and document goals (if not previously done)</a:t>
            </a:r>
          </a:p>
          <a:p>
            <a:pPr lvl="1">
              <a:lnSpc>
                <a:spcPct val="100000"/>
              </a:lnSpc>
              <a:spcBef>
                <a:spcPts val="600"/>
              </a:spcBef>
              <a:spcAft>
                <a:spcPts val="600"/>
              </a:spcAft>
            </a:pPr>
            <a:r>
              <a:rPr lang="en-US" sz="2000" dirty="0">
                <a:ea typeface="Tahoma" panose="020B0604030504040204" pitchFamily="34" charset="0"/>
                <a:cs typeface="Tahoma" panose="020B0604030504040204" pitchFamily="34" charset="0"/>
              </a:rPr>
              <a:t> </a:t>
            </a:r>
            <a:r>
              <a:rPr lang="en-US" sz="2000" dirty="0">
                <a:solidFill>
                  <a:schemeClr val="tx2"/>
                </a:solidFill>
                <a:ea typeface="Tahoma" panose="020B0604030504040204" pitchFamily="34" charset="0"/>
                <a:cs typeface="Tahoma" panose="020B0604030504040204" pitchFamily="34" charset="0"/>
              </a:rPr>
              <a:t>The New Employee receives a progress update. </a:t>
            </a:r>
          </a:p>
          <a:p>
            <a:pPr lvl="1">
              <a:lnSpc>
                <a:spcPct val="100000"/>
              </a:lnSpc>
              <a:spcBef>
                <a:spcPts val="600"/>
              </a:spcBef>
              <a:spcAft>
                <a:spcPts val="600"/>
              </a:spcAft>
            </a:pPr>
            <a:r>
              <a:rPr lang="en-US" sz="2000" dirty="0">
                <a:solidFill>
                  <a:schemeClr val="tx2"/>
                </a:solidFill>
                <a:ea typeface="Tahoma" panose="020B0604030504040204" pitchFamily="34" charset="0"/>
                <a:cs typeface="Tahoma" panose="020B0604030504040204" pitchFamily="34" charset="0"/>
              </a:rPr>
              <a:t>Facilitates next year’s review </a:t>
            </a:r>
          </a:p>
          <a:p>
            <a:pPr lvl="2">
              <a:lnSpc>
                <a:spcPct val="100000"/>
              </a:lnSpc>
              <a:spcBef>
                <a:spcPts val="600"/>
              </a:spcBef>
              <a:spcAft>
                <a:spcPts val="600"/>
              </a:spcAft>
            </a:pPr>
            <a:r>
              <a:rPr lang="en-US" sz="1800" dirty="0">
                <a:solidFill>
                  <a:schemeClr val="tx2"/>
                </a:solidFill>
                <a:ea typeface="Tahoma" panose="020B0604030504040204" pitchFamily="34" charset="0"/>
                <a:cs typeface="Tahoma" panose="020B0604030504040204" pitchFamily="34" charset="0"/>
              </a:rPr>
              <a:t>Carry-over of information put in this year to next year’s review </a:t>
            </a:r>
          </a:p>
          <a:p>
            <a:pPr>
              <a:lnSpc>
                <a:spcPct val="100000"/>
              </a:lnSpc>
            </a:pPr>
            <a:endParaRPr lang="en-US" sz="2400" dirty="0">
              <a:ea typeface="Source Sans Pro" panose="020B0503030403020204" pitchFamily="34" charset="0"/>
              <a:cs typeface="Tahoma" panose="020B0604030504040204" pitchFamily="34" charset="0"/>
            </a:endParaRPr>
          </a:p>
          <a:p>
            <a:pPr marL="91440" indent="0">
              <a:lnSpc>
                <a:spcPct val="110000"/>
              </a:lnSpc>
              <a:spcBef>
                <a:spcPts val="600"/>
              </a:spcBef>
              <a:spcAft>
                <a:spcPts val="600"/>
              </a:spcAft>
              <a:buNone/>
            </a:pPr>
            <a:endParaRPr lang="en-US" sz="19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3"/>
          <a:srcRect l="18138" t="14620" r="16897" b="12275"/>
          <a:stretch/>
        </p:blipFill>
        <p:spPr>
          <a:xfrm>
            <a:off x="8713076" y="5052661"/>
            <a:ext cx="2825781" cy="1589877"/>
          </a:xfrm>
          <a:prstGeom prst="rect">
            <a:avLst/>
          </a:prstGeom>
        </p:spPr>
      </p:pic>
    </p:spTree>
    <p:extLst>
      <p:ext uri="{BB962C8B-B14F-4D97-AF65-F5344CB8AC3E}">
        <p14:creationId xmlns:p14="http://schemas.microsoft.com/office/powerpoint/2010/main" val="3383421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39386"/>
            <a:ext cx="5486400" cy="748145"/>
          </a:xfrm>
        </p:spPr>
        <p:txBody>
          <a:bodyPr>
            <a:noAutofit/>
          </a:bodyPr>
          <a:lstStyle/>
          <a:p>
            <a:pPr algn="ctr">
              <a:spcAft>
                <a:spcPts val="600"/>
              </a:spcAft>
              <a:buClr>
                <a:schemeClr val="accent1"/>
              </a:buClr>
            </a:pPr>
            <a:r>
              <a:rPr lang="en-US" sz="3600" b="1" dirty="0">
                <a:solidFill>
                  <a:schemeClr val="tx2">
                    <a:satMod val="130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Process and Timelines</a:t>
            </a:r>
          </a:p>
        </p:txBody>
      </p:sp>
      <p:sp>
        <p:nvSpPr>
          <p:cNvPr id="3" name="Content Placeholder 2"/>
          <p:cNvSpPr>
            <a:spLocks noGrp="1"/>
          </p:cNvSpPr>
          <p:nvPr>
            <p:ph idx="1"/>
          </p:nvPr>
        </p:nvSpPr>
        <p:spPr>
          <a:xfrm>
            <a:off x="771896" y="1433327"/>
            <a:ext cx="10189029" cy="4873865"/>
          </a:xfrm>
        </p:spPr>
        <p:txBody>
          <a:bodyPr>
            <a:noAutofit/>
          </a:bodyPr>
          <a:lstStyle/>
          <a:p>
            <a:pPr>
              <a:lnSpc>
                <a:spcPct val="100000"/>
              </a:lnSpc>
              <a:spcAft>
                <a:spcPts val="1200"/>
              </a:spcAft>
            </a:pPr>
            <a:r>
              <a:rPr lang="en-US" sz="2400" b="1" dirty="0">
                <a:ea typeface="Source Sans Pro" panose="020B0503030403020204" pitchFamily="34" charset="0"/>
                <a:cs typeface="Tahoma" panose="020B0604030504040204" pitchFamily="34" charset="0"/>
              </a:rPr>
              <a:t> Review based on performance between July 1, 2022 and June 30, 2023</a:t>
            </a:r>
          </a:p>
          <a:p>
            <a:pPr>
              <a:lnSpc>
                <a:spcPct val="100000"/>
              </a:lnSpc>
              <a:spcAft>
                <a:spcPts val="1200"/>
              </a:spcAft>
            </a:pPr>
            <a:r>
              <a:rPr lang="en-US" sz="2400" b="1" dirty="0">
                <a:ea typeface="Source Sans Pro" panose="020B0503030403020204" pitchFamily="34" charset="0"/>
                <a:cs typeface="Tahoma" panose="020B0604030504040204" pitchFamily="34" charset="0"/>
              </a:rPr>
              <a:t> June 1 – June 30 – </a:t>
            </a:r>
            <a:r>
              <a:rPr lang="en-US" sz="2400" dirty="0">
                <a:ea typeface="Source Sans Pro" panose="020B0503030403020204" pitchFamily="34" charset="0"/>
                <a:cs typeface="Tahoma" panose="020B0604030504040204" pitchFamily="34" charset="0"/>
              </a:rPr>
              <a:t>Department/Division goals are completed; Managerial employees complete self-evaluations and submit their portion of the evaluation process by </a:t>
            </a:r>
            <a:r>
              <a:rPr lang="en-US" sz="2400" b="1" dirty="0">
                <a:ea typeface="Source Sans Pro" panose="020B0503030403020204" pitchFamily="34" charset="0"/>
                <a:cs typeface="Tahoma" panose="020B0604030504040204" pitchFamily="34" charset="0"/>
              </a:rPr>
              <a:t>June 30</a:t>
            </a:r>
            <a:r>
              <a:rPr lang="en-US" sz="2400" b="1" baseline="30000" dirty="0">
                <a:ea typeface="Source Sans Pro" panose="020B0503030403020204" pitchFamily="34" charset="0"/>
                <a:cs typeface="Tahoma" panose="020B0604030504040204" pitchFamily="34" charset="0"/>
              </a:rPr>
              <a:t>th</a:t>
            </a:r>
            <a:r>
              <a:rPr lang="en-US" sz="2400" dirty="0">
                <a:ea typeface="Source Sans Pro" panose="020B0503030403020204" pitchFamily="34" charset="0"/>
                <a:cs typeface="Tahoma" panose="020B0604030504040204" pitchFamily="34" charset="0"/>
              </a:rPr>
              <a:t>.  </a:t>
            </a:r>
          </a:p>
          <a:p>
            <a:pPr>
              <a:lnSpc>
                <a:spcPct val="100000"/>
              </a:lnSpc>
              <a:spcAft>
                <a:spcPts val="1200"/>
              </a:spcAft>
            </a:pPr>
            <a:r>
              <a:rPr lang="en-US" sz="2400" b="1" dirty="0">
                <a:ea typeface="Source Sans Pro" panose="020B0503030403020204" pitchFamily="34" charset="0"/>
                <a:cs typeface="Tahoma" panose="020B0604030504040204" pitchFamily="34" charset="0"/>
              </a:rPr>
              <a:t> July 1 – August 11 –</a:t>
            </a:r>
            <a:r>
              <a:rPr lang="en-US" sz="2400" dirty="0">
                <a:ea typeface="Source Sans Pro" panose="020B0503030403020204" pitchFamily="34" charset="0"/>
                <a:cs typeface="Tahoma" panose="020B0604030504040204" pitchFamily="34" charset="0"/>
              </a:rPr>
              <a:t> Supervisors finish evaluations, review evaluations with division heads and hold meetings with direct reports</a:t>
            </a:r>
          </a:p>
          <a:p>
            <a:pPr>
              <a:lnSpc>
                <a:spcPct val="100000"/>
              </a:lnSpc>
            </a:pPr>
            <a:r>
              <a:rPr lang="en-US" sz="2400" dirty="0">
                <a:ea typeface="Source Sans Pro" panose="020B0503030403020204" pitchFamily="34" charset="0"/>
                <a:cs typeface="Tahoma" panose="020B0604030504040204" pitchFamily="34" charset="0"/>
              </a:rPr>
              <a:t> </a:t>
            </a:r>
            <a:r>
              <a:rPr lang="en-US" sz="2400" b="1" dirty="0">
                <a:ea typeface="Source Sans Pro" panose="020B0503030403020204" pitchFamily="34" charset="0"/>
                <a:cs typeface="Tahoma" panose="020B0604030504040204" pitchFamily="34" charset="0"/>
              </a:rPr>
              <a:t>August 31 – </a:t>
            </a:r>
            <a:r>
              <a:rPr lang="en-US" sz="2400" dirty="0">
                <a:ea typeface="Source Sans Pro" panose="020B0503030403020204" pitchFamily="34" charset="0"/>
                <a:cs typeface="Tahoma" panose="020B0604030504040204" pitchFamily="34" charset="0"/>
              </a:rPr>
              <a:t>Last day to finalize all signatures for the reviews</a:t>
            </a: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305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50783"/>
            <a:ext cx="5486400" cy="570016"/>
          </a:xfrm>
        </p:spPr>
        <p:txBody>
          <a:bodyPr>
            <a:noAutofit/>
          </a:bodyPr>
          <a:lstStyle/>
          <a:p>
            <a:pPr algn="ctr">
              <a:spcAft>
                <a:spcPts val="600"/>
              </a:spcAft>
              <a:buClr>
                <a:schemeClr val="accent1"/>
              </a:buClr>
            </a:pPr>
            <a:r>
              <a:rPr lang="en-US" sz="3600" b="1" dirty="0">
                <a:solidFill>
                  <a:schemeClr val="tx2">
                    <a:satMod val="130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Process and Timelines</a:t>
            </a:r>
          </a:p>
        </p:txBody>
      </p:sp>
      <p:sp>
        <p:nvSpPr>
          <p:cNvPr id="3" name="Content Placeholder 2"/>
          <p:cNvSpPr>
            <a:spLocks noGrp="1"/>
          </p:cNvSpPr>
          <p:nvPr>
            <p:ph idx="1"/>
          </p:nvPr>
        </p:nvSpPr>
        <p:spPr>
          <a:xfrm>
            <a:off x="457200" y="1221798"/>
            <a:ext cx="11487149" cy="5028244"/>
          </a:xfrm>
        </p:spPr>
        <p:txBody>
          <a:bodyPr>
            <a:noAutofit/>
          </a:bodyPr>
          <a:lstStyle/>
          <a:p>
            <a:pPr>
              <a:lnSpc>
                <a:spcPct val="100000"/>
              </a:lnSpc>
              <a:spcAft>
                <a:spcPts val="1200"/>
              </a:spcAft>
            </a:pPr>
            <a:r>
              <a:rPr lang="en-US" sz="2400" b="1" dirty="0">
                <a:ea typeface="Source Sans Pro" panose="020B0503030403020204" pitchFamily="34" charset="0"/>
                <a:cs typeface="Tahoma" panose="020B0604030504040204" pitchFamily="34" charset="0"/>
              </a:rPr>
              <a:t>Summary of Review Sections:</a:t>
            </a:r>
          </a:p>
          <a:p>
            <a:pPr lvl="1">
              <a:lnSpc>
                <a:spcPct val="100000"/>
              </a:lnSpc>
              <a:spcAft>
                <a:spcPts val="600"/>
              </a:spcAft>
            </a:pPr>
            <a:r>
              <a:rPr lang="en-US" sz="2000" b="1" dirty="0">
                <a:solidFill>
                  <a:srgbClr val="0070C0"/>
                </a:solidFill>
                <a:ea typeface="Source Sans Pro" panose="020B0503030403020204" pitchFamily="34" charset="0"/>
                <a:cs typeface="Tahoma" panose="020B0604030504040204" pitchFamily="34" charset="0"/>
              </a:rPr>
              <a:t> Part 1 – Self Evaluation </a:t>
            </a:r>
            <a:r>
              <a:rPr lang="en-US" sz="2000" dirty="0">
                <a:solidFill>
                  <a:srgbClr val="0070C0"/>
                </a:solidFill>
                <a:ea typeface="Source Sans Pro" panose="020B0503030403020204" pitchFamily="34" charset="0"/>
                <a:cs typeface="Tahoma" panose="020B0604030504040204" pitchFamily="34" charset="0"/>
              </a:rPr>
              <a:t>– Managerial Employee</a:t>
            </a:r>
          </a:p>
          <a:p>
            <a:pPr lvl="1">
              <a:lnSpc>
                <a:spcPct val="100000"/>
              </a:lnSpc>
              <a:spcAft>
                <a:spcPts val="600"/>
              </a:spcAft>
            </a:pPr>
            <a:r>
              <a:rPr lang="en-US" sz="2000" b="1" dirty="0">
                <a:solidFill>
                  <a:srgbClr val="FF0000"/>
                </a:solidFill>
                <a:ea typeface="Source Sans Pro" panose="020B0503030403020204" pitchFamily="34" charset="0"/>
                <a:cs typeface="Tahoma" panose="020B0604030504040204" pitchFamily="34" charset="0"/>
              </a:rPr>
              <a:t> Part 2 – General Job Duties </a:t>
            </a:r>
            <a:r>
              <a:rPr lang="en-US" sz="2000" dirty="0">
                <a:solidFill>
                  <a:srgbClr val="FF0000"/>
                </a:solidFill>
                <a:ea typeface="Source Sans Pro" panose="020B0503030403020204" pitchFamily="34" charset="0"/>
                <a:cs typeface="Tahoma" panose="020B0604030504040204" pitchFamily="34" charset="0"/>
              </a:rPr>
              <a:t>– Supervisor, unless employee is a New Hire or edits are needed </a:t>
            </a:r>
          </a:p>
          <a:p>
            <a:pPr lvl="1">
              <a:lnSpc>
                <a:spcPct val="100000"/>
              </a:lnSpc>
              <a:spcAft>
                <a:spcPts val="600"/>
              </a:spcAft>
            </a:pPr>
            <a:r>
              <a:rPr lang="en-US" sz="2000" b="1" dirty="0">
                <a:solidFill>
                  <a:srgbClr val="FF0000"/>
                </a:solidFill>
                <a:ea typeface="Source Sans Pro" panose="020B0503030403020204" pitchFamily="34" charset="0"/>
                <a:cs typeface="Tahoma" panose="020B0604030504040204" pitchFamily="34" charset="0"/>
              </a:rPr>
              <a:t> Part 3 – Individual Goals/Performance Objectives </a:t>
            </a:r>
            <a:r>
              <a:rPr lang="en-US" sz="2000" dirty="0">
                <a:solidFill>
                  <a:srgbClr val="FF0000"/>
                </a:solidFill>
                <a:ea typeface="Source Sans Pro" panose="020B0503030403020204" pitchFamily="34" charset="0"/>
                <a:cs typeface="Tahoma" panose="020B0604030504040204" pitchFamily="34" charset="0"/>
              </a:rPr>
              <a:t>– Both</a:t>
            </a:r>
            <a:endParaRPr lang="en-US" sz="2000" dirty="0">
              <a:solidFill>
                <a:schemeClr val="tx1"/>
              </a:solidFill>
              <a:ea typeface="Source Sans Pro" panose="020B0503030403020204" pitchFamily="34" charset="0"/>
              <a:cs typeface="Tahoma" panose="020B0604030504040204" pitchFamily="34" charset="0"/>
            </a:endParaRPr>
          </a:p>
          <a:p>
            <a:pPr lvl="1">
              <a:lnSpc>
                <a:spcPct val="100000"/>
              </a:lnSpc>
              <a:spcAft>
                <a:spcPts val="600"/>
              </a:spcAft>
            </a:pPr>
            <a:r>
              <a:rPr lang="en-US" sz="2000" b="1" dirty="0">
                <a:solidFill>
                  <a:srgbClr val="00B050"/>
                </a:solidFill>
                <a:ea typeface="Source Sans Pro" panose="020B0503030403020204" pitchFamily="34" charset="0"/>
                <a:cs typeface="Tahoma" panose="020B0604030504040204" pitchFamily="34" charset="0"/>
              </a:rPr>
              <a:t> Part 4 – Department/Division Goals/Performance Objectives </a:t>
            </a:r>
            <a:r>
              <a:rPr lang="en-US" sz="2000" dirty="0">
                <a:solidFill>
                  <a:srgbClr val="00B050"/>
                </a:solidFill>
                <a:ea typeface="Source Sans Pro" panose="020B0503030403020204" pitchFamily="34" charset="0"/>
                <a:cs typeface="Tahoma" panose="020B0604030504040204" pitchFamily="34" charset="0"/>
              </a:rPr>
              <a:t>– Supervisor </a:t>
            </a:r>
          </a:p>
          <a:p>
            <a:pPr lvl="1">
              <a:lnSpc>
                <a:spcPct val="100000"/>
              </a:lnSpc>
              <a:spcAft>
                <a:spcPts val="600"/>
              </a:spcAft>
            </a:pPr>
            <a:r>
              <a:rPr lang="en-US" sz="2000" b="1" dirty="0">
                <a:solidFill>
                  <a:srgbClr val="FF0000"/>
                </a:solidFill>
                <a:ea typeface="Source Sans Pro" panose="020B0503030403020204" pitchFamily="34" charset="0"/>
                <a:cs typeface="Tahoma" panose="020B0604030504040204" pitchFamily="34" charset="0"/>
              </a:rPr>
              <a:t> Part 5 – New Individual Goals/Objectives </a:t>
            </a:r>
            <a:r>
              <a:rPr lang="en-US" sz="2000" dirty="0">
                <a:solidFill>
                  <a:srgbClr val="FF0000"/>
                </a:solidFill>
                <a:ea typeface="Source Sans Pro" panose="020B0503030403020204" pitchFamily="34" charset="0"/>
                <a:cs typeface="Tahoma" panose="020B0604030504040204" pitchFamily="34" charset="0"/>
              </a:rPr>
              <a:t>– Managerial employee, unless supervisor would like to edit</a:t>
            </a:r>
          </a:p>
          <a:p>
            <a:pPr lvl="1">
              <a:lnSpc>
                <a:spcPct val="100000"/>
              </a:lnSpc>
              <a:spcAft>
                <a:spcPts val="600"/>
              </a:spcAft>
            </a:pPr>
            <a:r>
              <a:rPr lang="en-US" sz="2000" dirty="0">
                <a:solidFill>
                  <a:srgbClr val="00B050"/>
                </a:solidFill>
                <a:ea typeface="Source Sans Pro" panose="020B0503030403020204" pitchFamily="34" charset="0"/>
                <a:cs typeface="Tahoma" panose="020B0604030504040204" pitchFamily="34" charset="0"/>
              </a:rPr>
              <a:t> </a:t>
            </a:r>
            <a:r>
              <a:rPr lang="en-US" sz="2000" b="1" dirty="0">
                <a:solidFill>
                  <a:srgbClr val="00B050"/>
                </a:solidFill>
                <a:ea typeface="Source Sans Pro" panose="020B0503030403020204" pitchFamily="34" charset="0"/>
                <a:cs typeface="Tahoma" panose="020B0604030504040204" pitchFamily="34" charset="0"/>
              </a:rPr>
              <a:t>Part 6 – Overall Assessment/Rating </a:t>
            </a:r>
            <a:r>
              <a:rPr lang="en-US" sz="2000" dirty="0">
                <a:solidFill>
                  <a:srgbClr val="00B050"/>
                </a:solidFill>
                <a:ea typeface="Source Sans Pro" panose="020B0503030403020204" pitchFamily="34" charset="0"/>
                <a:cs typeface="Tahoma" panose="020B0604030504040204" pitchFamily="34" charset="0"/>
              </a:rPr>
              <a:t>– Supervisor</a:t>
            </a:r>
          </a:p>
          <a:p>
            <a:pPr lvl="1">
              <a:lnSpc>
                <a:spcPct val="100000"/>
              </a:lnSpc>
              <a:spcAft>
                <a:spcPts val="600"/>
              </a:spcAft>
            </a:pPr>
            <a:r>
              <a:rPr lang="en-US" sz="2000" dirty="0">
                <a:solidFill>
                  <a:srgbClr val="FF0000"/>
                </a:solidFill>
                <a:ea typeface="Source Sans Pro" panose="020B0503030403020204" pitchFamily="34" charset="0"/>
                <a:cs typeface="Tahoma" panose="020B0604030504040204" pitchFamily="34" charset="0"/>
              </a:rPr>
              <a:t> </a:t>
            </a:r>
            <a:r>
              <a:rPr lang="en-US" sz="2000" b="1" dirty="0">
                <a:solidFill>
                  <a:srgbClr val="FF0000"/>
                </a:solidFill>
                <a:ea typeface="Source Sans Pro" panose="020B0503030403020204" pitchFamily="34" charset="0"/>
                <a:cs typeface="Tahoma" panose="020B0604030504040204" pitchFamily="34" charset="0"/>
              </a:rPr>
              <a:t>Part 7 – Leadership Competencies </a:t>
            </a:r>
            <a:r>
              <a:rPr lang="en-US" sz="2000" dirty="0">
                <a:solidFill>
                  <a:srgbClr val="FF0000"/>
                </a:solidFill>
                <a:ea typeface="Source Sans Pro" panose="020B0503030403020204" pitchFamily="34" charset="0"/>
                <a:cs typeface="Tahoma" panose="020B0604030504040204" pitchFamily="34" charset="0"/>
              </a:rPr>
              <a:t>– Managerial employee unless supervisor would like to edit</a:t>
            </a:r>
          </a:p>
          <a:p>
            <a:pPr lvl="1">
              <a:lnSpc>
                <a:spcPct val="100000"/>
              </a:lnSpc>
            </a:pPr>
            <a:r>
              <a:rPr lang="en-US" sz="2000" dirty="0">
                <a:solidFill>
                  <a:srgbClr val="FF0000"/>
                </a:solidFill>
                <a:ea typeface="Source Sans Pro" panose="020B0503030403020204" pitchFamily="34" charset="0"/>
                <a:cs typeface="Tahoma" panose="020B0604030504040204" pitchFamily="34" charset="0"/>
              </a:rPr>
              <a:t> </a:t>
            </a:r>
            <a:r>
              <a:rPr lang="en-US" sz="2000" b="1" dirty="0">
                <a:solidFill>
                  <a:srgbClr val="FF0000"/>
                </a:solidFill>
                <a:ea typeface="Source Sans Pro" panose="020B0503030403020204" pitchFamily="34" charset="0"/>
                <a:cs typeface="Tahoma" panose="020B0604030504040204" pitchFamily="34" charset="0"/>
              </a:rPr>
              <a:t>Part 8 – Signatures</a:t>
            </a:r>
            <a:r>
              <a:rPr lang="en-US" sz="2000" dirty="0">
                <a:solidFill>
                  <a:srgbClr val="FF0000"/>
                </a:solidFill>
                <a:ea typeface="Source Sans Pro" panose="020B0503030403020204" pitchFamily="34" charset="0"/>
                <a:cs typeface="Tahoma" panose="020B0604030504040204" pitchFamily="34" charset="0"/>
              </a:rPr>
              <a:t> – Both </a:t>
            </a: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64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3CB9-954C-6DA5-F5BF-40B82A9D3D5D}"/>
              </a:ext>
            </a:extLst>
          </p:cNvPr>
          <p:cNvSpPr>
            <a:spLocks noGrp="1"/>
          </p:cNvSpPr>
          <p:nvPr>
            <p:ph type="title"/>
          </p:nvPr>
        </p:nvSpPr>
        <p:spPr>
          <a:xfrm>
            <a:off x="0" y="1191237"/>
            <a:ext cx="5894664" cy="1466490"/>
          </a:xfrm>
        </p:spPr>
        <p:txBody>
          <a:bodyPr anchor="t">
            <a:normAutofit/>
          </a:bodyPr>
          <a:lstStyle/>
          <a:p>
            <a:pPr algn="ctr">
              <a:lnSpc>
                <a:spcPct val="90000"/>
              </a:lnSpc>
            </a:pPr>
            <a:r>
              <a:rPr lang="en-US" sz="3100" dirty="0"/>
              <a:t>Common </a:t>
            </a:r>
            <a:r>
              <a:rPr lang="en-US" sz="3100" b="1" dirty="0">
                <a:solidFill>
                  <a:schemeClr val="accent4">
                    <a:lumMod val="75000"/>
                  </a:schemeClr>
                </a:solidFill>
                <a:effectLst>
                  <a:outerShdw blurRad="38100" dist="38100" dir="2700000" algn="tl">
                    <a:srgbClr val="000000">
                      <a:alpha val="43137"/>
                    </a:srgbClr>
                  </a:outerShdw>
                </a:effectLst>
              </a:rPr>
              <a:t>Negative</a:t>
            </a:r>
            <a:r>
              <a:rPr lang="en-US" sz="3100" dirty="0"/>
              <a:t> Supervisor Perspectives on Performance Reviews</a:t>
            </a:r>
          </a:p>
        </p:txBody>
      </p:sp>
      <p:sp>
        <p:nvSpPr>
          <p:cNvPr id="3" name="Content Placeholder 2">
            <a:extLst>
              <a:ext uri="{FF2B5EF4-FFF2-40B4-BE49-F238E27FC236}">
                <a16:creationId xmlns:a16="http://schemas.microsoft.com/office/drawing/2014/main" id="{1F87F31D-99AA-ACB1-BE17-7AA3B4C7CFEB}"/>
              </a:ext>
            </a:extLst>
          </p:cNvPr>
          <p:cNvSpPr>
            <a:spLocks noGrp="1"/>
          </p:cNvSpPr>
          <p:nvPr>
            <p:ph idx="1"/>
          </p:nvPr>
        </p:nvSpPr>
        <p:spPr>
          <a:xfrm>
            <a:off x="5981350" y="1191237"/>
            <a:ext cx="6087611" cy="4762151"/>
          </a:xfrm>
        </p:spPr>
        <p:txBody>
          <a:bodyPr>
            <a:normAutofit/>
          </a:bodyPr>
          <a:lstStyle/>
          <a:p>
            <a:pPr>
              <a:lnSpc>
                <a:spcPct val="100000"/>
              </a:lnSpc>
              <a:spcAft>
                <a:spcPts val="600"/>
              </a:spcAft>
            </a:pPr>
            <a:r>
              <a:rPr lang="en-US" sz="2400" dirty="0"/>
              <a:t>Delivering bad news is difficult; employees may get defensive</a:t>
            </a:r>
          </a:p>
          <a:p>
            <a:pPr>
              <a:lnSpc>
                <a:spcPct val="100000"/>
              </a:lnSpc>
              <a:spcAft>
                <a:spcPts val="600"/>
              </a:spcAft>
            </a:pPr>
            <a:r>
              <a:rPr lang="en-US" sz="2400" dirty="0"/>
              <a:t>My direct reports don’t take constructive criticism and professional development suggestions well</a:t>
            </a:r>
          </a:p>
          <a:p>
            <a:pPr>
              <a:lnSpc>
                <a:spcPct val="100000"/>
              </a:lnSpc>
              <a:spcAft>
                <a:spcPts val="600"/>
              </a:spcAft>
            </a:pPr>
            <a:r>
              <a:rPr lang="en-US" sz="2400" dirty="0"/>
              <a:t>I don’t see the value gained through the process.</a:t>
            </a:r>
          </a:p>
          <a:p>
            <a:pPr>
              <a:lnSpc>
                <a:spcPct val="100000"/>
              </a:lnSpc>
            </a:pPr>
            <a:r>
              <a:rPr lang="en-US" sz="2400" dirty="0"/>
              <a:t>I struggle to come up with specific, measurable goals.</a:t>
            </a:r>
          </a:p>
          <a:p>
            <a:endParaRPr lang="en-US" dirty="0"/>
          </a:p>
        </p:txBody>
      </p:sp>
      <p:pic>
        <p:nvPicPr>
          <p:cNvPr id="4" name="Picture 3">
            <a:extLst>
              <a:ext uri="{FF2B5EF4-FFF2-40B4-BE49-F238E27FC236}">
                <a16:creationId xmlns:a16="http://schemas.microsoft.com/office/drawing/2014/main" id="{0471363F-5E0C-6CB1-9B4B-9FC047133115}"/>
              </a:ext>
            </a:extLst>
          </p:cNvPr>
          <p:cNvPicPr>
            <a:picLocks noChangeAspect="1"/>
          </p:cNvPicPr>
          <p:nvPr/>
        </p:nvPicPr>
        <p:blipFill rotWithShape="1">
          <a:blip r:embed="rId2"/>
          <a:srcRect l="8824" r="8824"/>
          <a:stretch/>
        </p:blipFill>
        <p:spPr>
          <a:xfrm>
            <a:off x="912628" y="2746610"/>
            <a:ext cx="4171931" cy="2684967"/>
          </a:xfrm>
          <a:prstGeom prst="rect">
            <a:avLst/>
          </a:prstGeom>
          <a:noFill/>
        </p:spPr>
      </p:pic>
      <p:sp>
        <p:nvSpPr>
          <p:cNvPr id="9"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5/23/2023</a:t>
            </a:fld>
            <a:endParaRPr lang="en-US"/>
          </a:p>
        </p:txBody>
      </p:sp>
      <p:sp>
        <p:nvSpPr>
          <p:cNvPr id="13"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4</a:t>
            </a:fld>
            <a:endParaRPr lang="en-US"/>
          </a:p>
        </p:txBody>
      </p:sp>
    </p:spTree>
    <p:extLst>
      <p:ext uri="{BB962C8B-B14F-4D97-AF65-F5344CB8AC3E}">
        <p14:creationId xmlns:p14="http://schemas.microsoft.com/office/powerpoint/2010/main" val="304637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3" y="259929"/>
            <a:ext cx="4988999" cy="642595"/>
          </a:xfrm>
        </p:spPr>
        <p:txBody>
          <a:bodyPr>
            <a:normAutofit fontScale="90000"/>
          </a:bodyPr>
          <a:lstStyle/>
          <a:p>
            <a:pPr algn="ctr"/>
            <a:r>
              <a:rPr lang="en-US" sz="4000" b="1"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Questions/Support</a:t>
            </a:r>
          </a:p>
        </p:txBody>
      </p:sp>
      <p:sp>
        <p:nvSpPr>
          <p:cNvPr id="3" name="Content Placeholder 2"/>
          <p:cNvSpPr>
            <a:spLocks noGrp="1"/>
          </p:cNvSpPr>
          <p:nvPr>
            <p:ph idx="1"/>
          </p:nvPr>
        </p:nvSpPr>
        <p:spPr>
          <a:xfrm>
            <a:off x="572277" y="1341912"/>
            <a:ext cx="11326798" cy="3895108"/>
          </a:xfrm>
        </p:spPr>
        <p:txBody>
          <a:bodyPr>
            <a:noAutofit/>
          </a:bodyPr>
          <a:lstStyle/>
          <a:p>
            <a:pPr>
              <a:lnSpc>
                <a:spcPct val="100000"/>
              </a:lnSpc>
              <a:spcBef>
                <a:spcPts val="600"/>
              </a:spcBef>
              <a:spcAft>
                <a:spcPts val="600"/>
              </a:spcAft>
              <a:buClr>
                <a:schemeClr val="accent5"/>
              </a:buClr>
              <a:buSzPct val="80000"/>
              <a:buFont typeface="Arial" panose="020B0604020202020204" pitchFamily="34" charset="0"/>
              <a:buChar char="•"/>
              <a:defRPr/>
            </a:pP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dirty="0">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Call or E-mail:</a:t>
            </a:r>
          </a:p>
          <a:p>
            <a:pPr marL="182880" indent="-182880">
              <a:lnSpc>
                <a:spcPct val="100000"/>
              </a:lnSpc>
              <a:spcBef>
                <a:spcPts val="600"/>
              </a:spcBef>
              <a:buClr>
                <a:schemeClr val="accent5"/>
              </a:buClr>
              <a:buSzPct val="80000"/>
              <a:buFont typeface="Arial" panose="020B0604020202020204" pitchFamily="34" charset="0"/>
              <a:buChar char="•"/>
              <a:defRPr/>
            </a:pPr>
            <a:endParaRPr lang="en-US" sz="500" b="1" dirty="0">
              <a:ea typeface="Source Sans Pro" panose="020B0503030403020204" pitchFamily="34" charset="0"/>
              <a:cs typeface="Tahoma" panose="020B0604030504040204" pitchFamily="34" charset="0"/>
            </a:endParaRPr>
          </a:p>
          <a:p>
            <a:pPr marL="742950" lvl="1" indent="-342900">
              <a:lnSpc>
                <a:spcPct val="100000"/>
              </a:lnSpc>
              <a:spcBef>
                <a:spcPts val="0"/>
              </a:spcBef>
              <a:spcAft>
                <a:spcPts val="1800"/>
              </a:spcAft>
              <a:buClr>
                <a:schemeClr val="accent5"/>
              </a:buClr>
              <a:buSzPct val="80000"/>
              <a:buFont typeface="Arial" panose="020B0604020202020204" pitchFamily="34" charset="0"/>
              <a:buChar char="•"/>
              <a:tabLst>
                <a:tab pos="533400" algn="l"/>
                <a:tab pos="1143000" algn="l"/>
              </a:tabLst>
              <a:defRPr/>
            </a:pPr>
            <a:r>
              <a:rPr lang="en-US" sz="2400" b="1" dirty="0">
                <a:solidFill>
                  <a:srgbClr val="FF000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a:t>
            </a:r>
            <a:r>
              <a:rPr lang="en-US" sz="2800" b="1"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Jeremy Trowsdale </a:t>
            </a:r>
            <a:r>
              <a:rPr lang="en-US" sz="2800" b="1" dirty="0">
                <a:solidFill>
                  <a:srgbClr val="0070C0"/>
                </a:solidFill>
                <a:ea typeface="Source Sans Pro" panose="020B0503030403020204" pitchFamily="34" charset="0"/>
                <a:cs typeface="Tahoma" panose="020B0604030504040204" pitchFamily="34" charset="0"/>
              </a:rPr>
              <a:t>– </a:t>
            </a:r>
            <a:r>
              <a:rPr lang="en-US" sz="2600" b="1" dirty="0">
                <a:ea typeface="Source Sans Pro" panose="020B0503030403020204" pitchFamily="34" charset="0"/>
                <a:cs typeface="Tahoma" panose="020B0604030504040204" pitchFamily="34" charset="0"/>
              </a:rPr>
              <a:t>System/Technical questions, verbiage or ratings</a:t>
            </a:r>
          </a:p>
          <a:p>
            <a:pPr marL="742950" lvl="1" indent="-342900">
              <a:lnSpc>
                <a:spcPct val="100000"/>
              </a:lnSpc>
              <a:spcBef>
                <a:spcPts val="0"/>
              </a:spcBef>
              <a:spcAft>
                <a:spcPts val="1800"/>
              </a:spcAft>
              <a:buClr>
                <a:schemeClr val="accent5"/>
              </a:buClr>
              <a:buSzPct val="80000"/>
              <a:buFont typeface="Arial" panose="020B0604020202020204" pitchFamily="34" charset="0"/>
              <a:buChar char="•"/>
              <a:tabLst>
                <a:tab pos="533400" algn="l"/>
                <a:tab pos="1143000" algn="l"/>
              </a:tabLst>
              <a:defRPr/>
            </a:pPr>
            <a:r>
              <a:rPr lang="en-US" sz="2600" b="1" dirty="0">
                <a:solidFill>
                  <a:srgbClr val="0070C0"/>
                </a:solidFill>
                <a:effectLst>
                  <a:outerShdw blurRad="38100" dist="38100" dir="2700000" algn="tl">
                    <a:srgbClr val="000000">
                      <a:alpha val="43137"/>
                    </a:srgbClr>
                  </a:outerShdw>
                </a:effectLst>
                <a:ea typeface="Source Sans Pro" panose="020B0503030403020204" pitchFamily="34" charset="0"/>
                <a:cs typeface="Tahoma" panose="020B0604030504040204" pitchFamily="34" charset="0"/>
              </a:rPr>
              <a:t> Example: </a:t>
            </a:r>
            <a:r>
              <a:rPr lang="en-US" sz="2600" b="1" dirty="0">
                <a:ea typeface="Source Sans Pro" panose="020B0503030403020204" pitchFamily="34" charset="0"/>
                <a:cs typeface="Tahoma" panose="020B0604030504040204" pitchFamily="34" charset="0"/>
              </a:rPr>
              <a:t>If an employee’s review is missing from the system or a reporting relationship needs to be corrected</a:t>
            </a:r>
          </a:p>
          <a:p>
            <a:pPr marL="742950" lvl="1" indent="-342900">
              <a:lnSpc>
                <a:spcPct val="100000"/>
              </a:lnSpc>
              <a:spcBef>
                <a:spcPts val="0"/>
              </a:spcBef>
              <a:spcAft>
                <a:spcPts val="1800"/>
              </a:spcAft>
              <a:buClr>
                <a:schemeClr val="accent5"/>
              </a:buClr>
              <a:buSzPct val="80000"/>
              <a:buFont typeface="Arial" panose="020B0604020202020204" pitchFamily="34" charset="0"/>
              <a:buChar char="•"/>
              <a:tabLst>
                <a:tab pos="533400" algn="l"/>
                <a:tab pos="1143000" algn="l"/>
              </a:tabLst>
              <a:defRPr/>
            </a:pPr>
            <a:r>
              <a:rPr lang="en-US" sz="2600" b="1" dirty="0">
                <a:ea typeface="Source Sans Pro" panose="020B0503030403020204" pitchFamily="34" charset="0"/>
                <a:cs typeface="Tahoma" panose="020B0604030504040204" pitchFamily="34" charset="0"/>
              </a:rPr>
              <a:t>Utilize the Managers Toolkit on the HR website under Training</a:t>
            </a:r>
          </a:p>
          <a:p>
            <a:pPr marL="1200150" lvl="2" indent="-342900">
              <a:lnSpc>
                <a:spcPct val="100000"/>
              </a:lnSpc>
              <a:spcBef>
                <a:spcPts val="0"/>
              </a:spcBef>
              <a:spcAft>
                <a:spcPts val="1200"/>
              </a:spcAft>
              <a:buClr>
                <a:schemeClr val="accent5"/>
              </a:buClr>
              <a:buSzPct val="80000"/>
              <a:buFont typeface="Arial" panose="020B0604020202020204" pitchFamily="34" charset="0"/>
              <a:buChar char="•"/>
              <a:tabLst>
                <a:tab pos="533400" algn="l"/>
                <a:tab pos="1143000" algn="l"/>
              </a:tabLst>
              <a:defRPr/>
            </a:pPr>
            <a:r>
              <a:rPr lang="en-US" sz="2600" b="1" dirty="0">
                <a:ea typeface="Source Sans Pro" panose="020B0503030403020204" pitchFamily="34" charset="0"/>
                <a:cs typeface="Tahoma" panose="020B0604030504040204" pitchFamily="34" charset="0"/>
              </a:rPr>
              <a:t>This Power Point, timelines, resources, and articles (best practices for coaching, feedback, etc.)</a:t>
            </a:r>
            <a:endParaRPr lang="en-US" sz="2200" b="1" dirty="0">
              <a:latin typeface="Tahoma" panose="020B0604030504040204" pitchFamily="34" charset="0"/>
              <a:ea typeface="Tahoma" panose="020B0604030504040204" pitchFamily="34" charset="0"/>
              <a:cs typeface="Tahoma" panose="020B0604030504040204" pitchFamily="34" charset="0"/>
            </a:endParaRPr>
          </a:p>
          <a:p>
            <a:endParaRPr lang="en-US" sz="1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80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EE25-3AE6-D31C-1618-451CE29F8349}"/>
              </a:ext>
            </a:extLst>
          </p:cNvPr>
          <p:cNvSpPr>
            <a:spLocks noGrp="1"/>
          </p:cNvSpPr>
          <p:nvPr>
            <p:ph type="title"/>
          </p:nvPr>
        </p:nvSpPr>
        <p:spPr>
          <a:xfrm>
            <a:off x="914400" y="1061209"/>
            <a:ext cx="10363200" cy="1187570"/>
          </a:xfrm>
        </p:spPr>
        <p:txBody>
          <a:bodyPr>
            <a:normAutofit fontScale="90000"/>
          </a:bodyPr>
          <a:lstStyle/>
          <a:p>
            <a:pPr algn="ctr"/>
            <a:r>
              <a:rPr lang="en-US" dirty="0"/>
              <a:t>Common </a:t>
            </a:r>
            <a:r>
              <a:rPr lang="en-US" b="1" dirty="0">
                <a:solidFill>
                  <a:schemeClr val="accent4">
                    <a:lumMod val="75000"/>
                  </a:schemeClr>
                </a:solidFill>
                <a:effectLst>
                  <a:outerShdw blurRad="38100" dist="38100" dir="2700000" algn="tl">
                    <a:srgbClr val="000000">
                      <a:alpha val="43137"/>
                    </a:srgbClr>
                  </a:outerShdw>
                </a:effectLst>
              </a:rPr>
              <a:t>Positive</a:t>
            </a:r>
            <a:r>
              <a:rPr lang="en-US" dirty="0"/>
              <a:t> Supervisor Perspectives on Performance Reviews</a:t>
            </a:r>
          </a:p>
        </p:txBody>
      </p:sp>
      <p:sp>
        <p:nvSpPr>
          <p:cNvPr id="3" name="Content Placeholder 2">
            <a:extLst>
              <a:ext uri="{FF2B5EF4-FFF2-40B4-BE49-F238E27FC236}">
                <a16:creationId xmlns:a16="http://schemas.microsoft.com/office/drawing/2014/main" id="{1CE0A99D-7D50-649C-29C7-E8F5D6EBBB15}"/>
              </a:ext>
            </a:extLst>
          </p:cNvPr>
          <p:cNvSpPr>
            <a:spLocks noGrp="1"/>
          </p:cNvSpPr>
          <p:nvPr>
            <p:ph idx="1"/>
          </p:nvPr>
        </p:nvSpPr>
        <p:spPr>
          <a:xfrm>
            <a:off x="380010" y="2363798"/>
            <a:ext cx="11519065" cy="4048877"/>
          </a:xfrm>
        </p:spPr>
        <p:txBody>
          <a:bodyPr>
            <a:normAutofit/>
          </a:bodyPr>
          <a:lstStyle/>
          <a:p>
            <a:pPr>
              <a:spcAft>
                <a:spcPts val="600"/>
              </a:spcAft>
            </a:pPr>
            <a:r>
              <a:rPr lang="en-US" dirty="0"/>
              <a:t>Builds rapport with my team members (discussing career aspirations, progress, where they can improve, etc.)</a:t>
            </a:r>
          </a:p>
          <a:p>
            <a:pPr>
              <a:spcAft>
                <a:spcPts val="600"/>
              </a:spcAft>
            </a:pPr>
            <a:r>
              <a:rPr lang="en-US" dirty="0"/>
              <a:t>Develops my skills as a Supervisor (writing, coaching, having challenging conversations, etc.) and the skills of my direct reports (writing, goal setting, evaluating their own performance, etc.)</a:t>
            </a:r>
          </a:p>
          <a:p>
            <a:pPr>
              <a:spcAft>
                <a:spcPts val="600"/>
              </a:spcAft>
            </a:pPr>
            <a:r>
              <a:rPr lang="en-US" dirty="0"/>
              <a:t>Helps my team stay on target with individual and departmental goals</a:t>
            </a:r>
          </a:p>
          <a:p>
            <a:pPr>
              <a:spcAft>
                <a:spcPts val="600"/>
              </a:spcAft>
            </a:pPr>
            <a:r>
              <a:rPr lang="en-US" dirty="0"/>
              <a:t>Can be used as a tool to manage and document performance improvement and performance issues; </a:t>
            </a:r>
          </a:p>
          <a:p>
            <a:pPr lvl="1"/>
            <a:r>
              <a:rPr lang="en-US" dirty="0"/>
              <a:t>Documentation is critical when an employee’s performance is subpar </a:t>
            </a:r>
          </a:p>
          <a:p>
            <a:endParaRPr lang="en-US" dirty="0"/>
          </a:p>
        </p:txBody>
      </p:sp>
    </p:spTree>
    <p:extLst>
      <p:ext uri="{BB962C8B-B14F-4D97-AF65-F5344CB8AC3E}">
        <p14:creationId xmlns:p14="http://schemas.microsoft.com/office/powerpoint/2010/main" val="2426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9FF9-B663-5819-73EE-661F55AD7269}"/>
              </a:ext>
            </a:extLst>
          </p:cNvPr>
          <p:cNvSpPr>
            <a:spLocks noGrp="1"/>
          </p:cNvSpPr>
          <p:nvPr>
            <p:ph type="title"/>
          </p:nvPr>
        </p:nvSpPr>
        <p:spPr>
          <a:xfrm>
            <a:off x="300668" y="1147976"/>
            <a:ext cx="6050593" cy="1395216"/>
          </a:xfrm>
        </p:spPr>
        <p:txBody>
          <a:bodyPr anchor="t">
            <a:normAutofit/>
          </a:bodyPr>
          <a:lstStyle/>
          <a:p>
            <a:pPr algn="ctr">
              <a:lnSpc>
                <a:spcPct val="90000"/>
              </a:lnSpc>
            </a:pPr>
            <a:r>
              <a:rPr lang="en-US" sz="3100" dirty="0"/>
              <a:t>Common </a:t>
            </a:r>
            <a:r>
              <a:rPr lang="en-US" sz="3100" b="1" dirty="0">
                <a:solidFill>
                  <a:schemeClr val="accent4">
                    <a:lumMod val="75000"/>
                  </a:schemeClr>
                </a:solidFill>
                <a:effectLst>
                  <a:outerShdw blurRad="38100" dist="38100" dir="2700000" algn="tl">
                    <a:srgbClr val="000000">
                      <a:alpha val="43137"/>
                    </a:srgbClr>
                  </a:outerShdw>
                </a:effectLst>
              </a:rPr>
              <a:t>Negative</a:t>
            </a:r>
            <a:r>
              <a:rPr lang="en-US" sz="3100" dirty="0"/>
              <a:t> Employee Perspectives on Performance Reviews</a:t>
            </a:r>
          </a:p>
        </p:txBody>
      </p:sp>
      <p:sp>
        <p:nvSpPr>
          <p:cNvPr id="3" name="Content Placeholder 2">
            <a:extLst>
              <a:ext uri="{FF2B5EF4-FFF2-40B4-BE49-F238E27FC236}">
                <a16:creationId xmlns:a16="http://schemas.microsoft.com/office/drawing/2014/main" id="{C0E8ECDE-3DCD-D497-70AF-8330F866EE86}"/>
              </a:ext>
            </a:extLst>
          </p:cNvPr>
          <p:cNvSpPr>
            <a:spLocks noGrp="1"/>
          </p:cNvSpPr>
          <p:nvPr>
            <p:ph idx="1"/>
          </p:nvPr>
        </p:nvSpPr>
        <p:spPr>
          <a:xfrm>
            <a:off x="6627083" y="689363"/>
            <a:ext cx="5419508" cy="5479271"/>
          </a:xfrm>
        </p:spPr>
        <p:txBody>
          <a:bodyPr>
            <a:normAutofit/>
          </a:bodyPr>
          <a:lstStyle/>
          <a:p>
            <a:pPr>
              <a:lnSpc>
                <a:spcPct val="100000"/>
              </a:lnSpc>
              <a:spcAft>
                <a:spcPts val="600"/>
              </a:spcAft>
            </a:pPr>
            <a:r>
              <a:rPr lang="en-US" sz="2600" dirty="0"/>
              <a:t>It’s a meaningless exercise that Managers just want to get through.</a:t>
            </a:r>
          </a:p>
          <a:p>
            <a:pPr>
              <a:lnSpc>
                <a:spcPct val="100000"/>
              </a:lnSpc>
              <a:spcAft>
                <a:spcPts val="600"/>
              </a:spcAft>
            </a:pPr>
            <a:r>
              <a:rPr lang="en-US" sz="2600" dirty="0"/>
              <a:t>There’s always one negative focus area and then little about anything else.</a:t>
            </a:r>
          </a:p>
          <a:p>
            <a:pPr>
              <a:lnSpc>
                <a:spcPct val="100000"/>
              </a:lnSpc>
              <a:spcAft>
                <a:spcPts val="600"/>
              </a:spcAft>
            </a:pPr>
            <a:r>
              <a:rPr lang="en-US" sz="2600" dirty="0"/>
              <a:t>It’s rarely a two-way discussion.</a:t>
            </a:r>
          </a:p>
          <a:p>
            <a:pPr>
              <a:lnSpc>
                <a:spcPct val="100000"/>
              </a:lnSpc>
              <a:spcAft>
                <a:spcPts val="600"/>
              </a:spcAft>
            </a:pPr>
            <a:r>
              <a:rPr lang="en-US" sz="2600" dirty="0"/>
              <a:t>The basis for measurement is vague.</a:t>
            </a:r>
          </a:p>
          <a:p>
            <a:pPr>
              <a:lnSpc>
                <a:spcPct val="100000"/>
              </a:lnSpc>
            </a:pPr>
            <a:r>
              <a:rPr lang="en-US" sz="2600" dirty="0"/>
              <a:t>My manager has a minimal understanding of my work.</a:t>
            </a:r>
          </a:p>
          <a:p>
            <a:endParaRPr lang="en-US" dirty="0"/>
          </a:p>
        </p:txBody>
      </p:sp>
      <p:pic>
        <p:nvPicPr>
          <p:cNvPr id="4" name="Picture 3">
            <a:extLst>
              <a:ext uri="{FF2B5EF4-FFF2-40B4-BE49-F238E27FC236}">
                <a16:creationId xmlns:a16="http://schemas.microsoft.com/office/drawing/2014/main" id="{2014DE4C-1D27-CBAE-6B6E-E5C4E28CC356}"/>
              </a:ext>
            </a:extLst>
          </p:cNvPr>
          <p:cNvPicPr>
            <a:picLocks noChangeAspect="1"/>
          </p:cNvPicPr>
          <p:nvPr/>
        </p:nvPicPr>
        <p:blipFill>
          <a:blip r:embed="rId2"/>
          <a:stretch>
            <a:fillRect/>
          </a:stretch>
        </p:blipFill>
        <p:spPr>
          <a:xfrm>
            <a:off x="262744" y="2691813"/>
            <a:ext cx="6064505" cy="1864836"/>
          </a:xfrm>
          <a:prstGeom prst="rect">
            <a:avLst/>
          </a:prstGeom>
          <a:noFill/>
        </p:spPr>
      </p:pic>
      <p:sp>
        <p:nvSpPr>
          <p:cNvPr id="9"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5/23/2023</a:t>
            </a:fld>
            <a:endParaRPr lang="en-US"/>
          </a:p>
        </p:txBody>
      </p:sp>
      <p:sp>
        <p:nvSpPr>
          <p:cNvPr id="13"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6</a:t>
            </a:fld>
            <a:endParaRPr lang="en-US"/>
          </a:p>
        </p:txBody>
      </p:sp>
    </p:spTree>
    <p:extLst>
      <p:ext uri="{BB962C8B-B14F-4D97-AF65-F5344CB8AC3E}">
        <p14:creationId xmlns:p14="http://schemas.microsoft.com/office/powerpoint/2010/main" val="80754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9B7E-2743-BCAA-DEC6-115AD46F320F}"/>
              </a:ext>
            </a:extLst>
          </p:cNvPr>
          <p:cNvSpPr>
            <a:spLocks noGrp="1"/>
          </p:cNvSpPr>
          <p:nvPr>
            <p:ph type="title"/>
          </p:nvPr>
        </p:nvSpPr>
        <p:spPr>
          <a:xfrm>
            <a:off x="912628" y="1158135"/>
            <a:ext cx="10616609" cy="591424"/>
          </a:xfrm>
        </p:spPr>
        <p:txBody>
          <a:bodyPr>
            <a:normAutofit/>
          </a:bodyPr>
          <a:lstStyle/>
          <a:p>
            <a:pPr>
              <a:lnSpc>
                <a:spcPct val="90000"/>
              </a:lnSpc>
            </a:pPr>
            <a:r>
              <a:rPr lang="en-US" sz="2800" dirty="0"/>
              <a:t>Common </a:t>
            </a:r>
            <a:r>
              <a:rPr lang="en-US" sz="2800" b="1" dirty="0">
                <a:solidFill>
                  <a:schemeClr val="accent4">
                    <a:lumMod val="75000"/>
                  </a:schemeClr>
                </a:solidFill>
                <a:effectLst>
                  <a:outerShdw blurRad="38100" dist="38100" dir="2700000" algn="tl">
                    <a:srgbClr val="000000">
                      <a:alpha val="43137"/>
                    </a:srgbClr>
                  </a:outerShdw>
                </a:effectLst>
              </a:rPr>
              <a:t>Positive</a:t>
            </a:r>
            <a:r>
              <a:rPr lang="en-US" sz="2800" b="1" dirty="0">
                <a:solidFill>
                  <a:schemeClr val="accent4">
                    <a:lumMod val="75000"/>
                  </a:schemeClr>
                </a:solidFill>
              </a:rPr>
              <a:t> </a:t>
            </a:r>
            <a:r>
              <a:rPr lang="en-US" sz="2800" dirty="0"/>
              <a:t>Employee Perspectives on Performance Reviews</a:t>
            </a:r>
          </a:p>
        </p:txBody>
      </p:sp>
      <p:sp>
        <p:nvSpPr>
          <p:cNvPr id="3" name="Content Placeholder 2">
            <a:extLst>
              <a:ext uri="{FF2B5EF4-FFF2-40B4-BE49-F238E27FC236}">
                <a16:creationId xmlns:a16="http://schemas.microsoft.com/office/drawing/2014/main" id="{1E1F4235-1420-9BE7-6C83-95E4D512708A}"/>
              </a:ext>
            </a:extLst>
          </p:cNvPr>
          <p:cNvSpPr>
            <a:spLocks noGrp="1"/>
          </p:cNvSpPr>
          <p:nvPr>
            <p:ph idx="1"/>
          </p:nvPr>
        </p:nvSpPr>
        <p:spPr>
          <a:xfrm>
            <a:off x="320634" y="1774446"/>
            <a:ext cx="6893898" cy="4581904"/>
          </a:xfrm>
        </p:spPr>
        <p:txBody>
          <a:bodyPr>
            <a:normAutofit fontScale="92500" lnSpcReduction="20000"/>
          </a:bodyPr>
          <a:lstStyle/>
          <a:p>
            <a:pPr>
              <a:spcAft>
                <a:spcPts val="600"/>
              </a:spcAft>
            </a:pPr>
            <a:r>
              <a:rPr lang="en-US" sz="2600" dirty="0"/>
              <a:t>Receiving feedback is a growth opportunity that will improve my overall performance</a:t>
            </a:r>
          </a:p>
          <a:p>
            <a:pPr>
              <a:spcAft>
                <a:spcPts val="600"/>
              </a:spcAft>
            </a:pPr>
            <a:r>
              <a:rPr lang="en-US" sz="2600" dirty="0"/>
              <a:t>It’s scheduled time to discuss my career plan, professional development options, and other concerns</a:t>
            </a:r>
          </a:p>
          <a:p>
            <a:pPr>
              <a:spcAft>
                <a:spcPts val="600"/>
              </a:spcAft>
            </a:pPr>
            <a:r>
              <a:rPr lang="en-US" sz="2600" dirty="0"/>
              <a:t>The process will sharpen my skills (evaluating my performance, writing, performance discussions, etc.)</a:t>
            </a:r>
          </a:p>
          <a:p>
            <a:r>
              <a:rPr lang="en-US" sz="2600" dirty="0"/>
              <a:t>The process ensures that I am on target with goals and daily responsibilities</a:t>
            </a:r>
          </a:p>
          <a:p>
            <a:pPr>
              <a:lnSpc>
                <a:spcPct val="110000"/>
              </a:lnSpc>
            </a:pPr>
            <a:endParaRPr lang="en-US" sz="1400" dirty="0"/>
          </a:p>
        </p:txBody>
      </p:sp>
      <p:pic>
        <p:nvPicPr>
          <p:cNvPr id="4" name="Picture 3">
            <a:extLst>
              <a:ext uri="{FF2B5EF4-FFF2-40B4-BE49-F238E27FC236}">
                <a16:creationId xmlns:a16="http://schemas.microsoft.com/office/drawing/2014/main" id="{C86350B0-DCE7-9725-2517-D99FFEFC4F30}"/>
              </a:ext>
            </a:extLst>
          </p:cNvPr>
          <p:cNvPicPr>
            <a:picLocks noChangeAspect="1"/>
          </p:cNvPicPr>
          <p:nvPr/>
        </p:nvPicPr>
        <p:blipFill rotWithShape="1">
          <a:blip r:embed="rId2"/>
          <a:srcRect l="4662" t="6284" r="1736" b="8470"/>
          <a:stretch/>
        </p:blipFill>
        <p:spPr>
          <a:xfrm>
            <a:off x="7580905" y="2595952"/>
            <a:ext cx="4117567" cy="2512490"/>
          </a:xfrm>
          <a:prstGeom prst="rect">
            <a:avLst/>
          </a:prstGeom>
          <a:noFill/>
        </p:spPr>
      </p:pic>
      <p:sp>
        <p:nvSpPr>
          <p:cNvPr id="9" name="Date Placeholder 3">
            <a:extLst>
              <a:ext uri="{FF2B5EF4-FFF2-40B4-BE49-F238E27FC236}">
                <a16:creationId xmlns:a16="http://schemas.microsoft.com/office/drawing/2014/main" id="{1F044AAC-B761-4B43-A7F5-E83A2E6C3D2E}"/>
              </a:ext>
            </a:extLst>
          </p:cNvPr>
          <p:cNvSpPr>
            <a:spLocks noGrp="1"/>
          </p:cNvSpPr>
          <p:nvPr>
            <p:ph type="dt" sz="half" idx="10"/>
          </p:nvPr>
        </p:nvSpPr>
        <p:spPr>
          <a:xfrm>
            <a:off x="912628" y="6356350"/>
            <a:ext cx="2743200" cy="365125"/>
          </a:xfrm>
        </p:spPr>
        <p:txBody>
          <a:bodyPr/>
          <a:lstStyle/>
          <a:p>
            <a:pPr>
              <a:spcAft>
                <a:spcPts val="600"/>
              </a:spcAft>
            </a:pPr>
            <a:fld id="{238A62C4-9532-477E-82D0-1BD0CBC71971}" type="datetime1">
              <a:rPr lang="en-US" smtClean="0"/>
              <a:pPr>
                <a:spcAft>
                  <a:spcPts val="600"/>
                </a:spcAft>
              </a:pPr>
              <a:t>5/23/2023</a:t>
            </a:fld>
            <a:endParaRPr lang="en-US" dirty="0"/>
          </a:p>
        </p:txBody>
      </p:sp>
      <p:sp>
        <p:nvSpPr>
          <p:cNvPr id="13" name="Slide Number Placeholder 5">
            <a:extLst>
              <a:ext uri="{FF2B5EF4-FFF2-40B4-BE49-F238E27FC236}">
                <a16:creationId xmlns:a16="http://schemas.microsoft.com/office/drawing/2014/main" id="{86091187-3CD7-4891-BB4A-9A3F2309F149}"/>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7</a:t>
            </a:fld>
            <a:endParaRPr lang="en-US" dirty="0"/>
          </a:p>
        </p:txBody>
      </p:sp>
    </p:spTree>
    <p:extLst>
      <p:ext uri="{BB962C8B-B14F-4D97-AF65-F5344CB8AC3E}">
        <p14:creationId xmlns:p14="http://schemas.microsoft.com/office/powerpoint/2010/main" val="29778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C84FFB-E464-A7B7-C121-6461C02BFB70}"/>
              </a:ext>
            </a:extLst>
          </p:cNvPr>
          <p:cNvSpPr>
            <a:spLocks noGrp="1"/>
          </p:cNvSpPr>
          <p:nvPr>
            <p:ph type="title"/>
          </p:nvPr>
        </p:nvSpPr>
        <p:spPr>
          <a:xfrm>
            <a:off x="146524" y="1236639"/>
            <a:ext cx="4702313" cy="1372338"/>
          </a:xfrm>
        </p:spPr>
        <p:txBody>
          <a:bodyPr anchor="t">
            <a:normAutofit/>
          </a:bodyPr>
          <a:lstStyle/>
          <a:p>
            <a:pPr algn="ctr"/>
            <a:r>
              <a:rPr lang="en-US" dirty="0"/>
              <a:t>Reviewer Keys to Success</a:t>
            </a:r>
          </a:p>
        </p:txBody>
      </p:sp>
      <p:sp>
        <p:nvSpPr>
          <p:cNvPr id="6" name="Content Placeholder 5">
            <a:extLst>
              <a:ext uri="{FF2B5EF4-FFF2-40B4-BE49-F238E27FC236}">
                <a16:creationId xmlns:a16="http://schemas.microsoft.com/office/drawing/2014/main" id="{20A1BAFC-9944-1F6C-F173-336800EAC458}"/>
              </a:ext>
            </a:extLst>
          </p:cNvPr>
          <p:cNvSpPr>
            <a:spLocks noGrp="1"/>
          </p:cNvSpPr>
          <p:nvPr>
            <p:ph idx="1"/>
          </p:nvPr>
        </p:nvSpPr>
        <p:spPr>
          <a:xfrm>
            <a:off x="4940136" y="480909"/>
            <a:ext cx="7007350" cy="6240566"/>
          </a:xfrm>
        </p:spPr>
        <p:txBody>
          <a:bodyPr>
            <a:normAutofit fontScale="77500" lnSpcReduction="20000"/>
          </a:bodyPr>
          <a:lstStyle/>
          <a:p>
            <a:pPr>
              <a:spcAft>
                <a:spcPts val="1200"/>
              </a:spcAft>
            </a:pPr>
            <a:r>
              <a:rPr lang="en-US" sz="2300" dirty="0"/>
              <a:t> </a:t>
            </a:r>
            <a:r>
              <a:rPr lang="en-US" sz="2600" dirty="0"/>
              <a:t>Demonstrate respect and confidentiality</a:t>
            </a:r>
          </a:p>
          <a:p>
            <a:pPr>
              <a:spcBef>
                <a:spcPts val="600"/>
              </a:spcBef>
              <a:spcAft>
                <a:spcPts val="1200"/>
              </a:spcAft>
            </a:pPr>
            <a:r>
              <a:rPr lang="en-US" sz="2600" dirty="0"/>
              <a:t> Encourage conversation at the review meeting</a:t>
            </a:r>
          </a:p>
          <a:p>
            <a:pPr>
              <a:spcBef>
                <a:spcPts val="600"/>
              </a:spcBef>
              <a:spcAft>
                <a:spcPts val="1200"/>
              </a:spcAft>
            </a:pPr>
            <a:r>
              <a:rPr lang="en-US" sz="2600" dirty="0"/>
              <a:t> Track performance year-round (positive and negative)   </a:t>
            </a:r>
          </a:p>
          <a:p>
            <a:pPr>
              <a:spcAft>
                <a:spcPts val="1200"/>
              </a:spcAft>
            </a:pPr>
            <a:r>
              <a:rPr lang="en-US" sz="2600" dirty="0"/>
              <a:t> Frequent one-on-one feedback meetings to discuss goal progress and overall performance is critical to prevent annual review surprises.</a:t>
            </a:r>
          </a:p>
          <a:p>
            <a:pPr>
              <a:spcBef>
                <a:spcPts val="600"/>
              </a:spcBef>
              <a:spcAft>
                <a:spcPts val="1200"/>
              </a:spcAft>
            </a:pPr>
            <a:r>
              <a:rPr lang="en-US" sz="2600" dirty="0"/>
              <a:t> Ratings and narrative regarding subpar performance must be specific; if not, the behavior is unlikely to change! </a:t>
            </a:r>
          </a:p>
          <a:p>
            <a:pPr>
              <a:spcBef>
                <a:spcPts val="600"/>
              </a:spcBef>
              <a:spcAft>
                <a:spcPts val="1200"/>
              </a:spcAft>
            </a:pPr>
            <a:r>
              <a:rPr lang="en-US" sz="2600" dirty="0"/>
              <a:t> Avoid recency bias! The review must be an </a:t>
            </a:r>
            <a:r>
              <a:rPr lang="en-US" sz="2600" b="1" i="1" dirty="0">
                <a:solidFill>
                  <a:schemeClr val="accent4">
                    <a:lumMod val="75000"/>
                  </a:schemeClr>
                </a:solidFill>
              </a:rPr>
              <a:t>annual</a:t>
            </a:r>
            <a:r>
              <a:rPr lang="en-US" sz="2600" dirty="0"/>
              <a:t> review. </a:t>
            </a:r>
          </a:p>
          <a:p>
            <a:pPr lvl="1">
              <a:spcBef>
                <a:spcPts val="600"/>
              </a:spcBef>
              <a:spcAft>
                <a:spcPts val="1200"/>
              </a:spcAft>
            </a:pPr>
            <a:r>
              <a:rPr lang="en-US" sz="2600" b="1" dirty="0"/>
              <a:t> </a:t>
            </a:r>
            <a:r>
              <a:rPr lang="en-US" sz="2600" b="1" dirty="0">
                <a:solidFill>
                  <a:schemeClr val="accent4">
                    <a:lumMod val="75000"/>
                  </a:schemeClr>
                </a:solidFill>
              </a:rPr>
              <a:t>Example:</a:t>
            </a:r>
            <a:r>
              <a:rPr lang="en-US" sz="2600" dirty="0"/>
              <a:t> Great performance for 11 months of review period, 1 mistake in the last few weeks before review is written by supervisor = subpar review and vice-versa – not fair, but often happens!</a:t>
            </a:r>
          </a:p>
        </p:txBody>
      </p:sp>
      <p:pic>
        <p:nvPicPr>
          <p:cNvPr id="7" name="Picture 6">
            <a:extLst>
              <a:ext uri="{FF2B5EF4-FFF2-40B4-BE49-F238E27FC236}">
                <a16:creationId xmlns:a16="http://schemas.microsoft.com/office/drawing/2014/main" id="{6927F634-6FC2-5FCB-06D6-522577FED900}"/>
              </a:ext>
            </a:extLst>
          </p:cNvPr>
          <p:cNvPicPr>
            <a:picLocks noChangeAspect="1"/>
          </p:cNvPicPr>
          <p:nvPr/>
        </p:nvPicPr>
        <p:blipFill>
          <a:blip r:embed="rId2"/>
          <a:stretch>
            <a:fillRect/>
          </a:stretch>
        </p:blipFill>
        <p:spPr>
          <a:xfrm>
            <a:off x="615497" y="2791811"/>
            <a:ext cx="3764366" cy="2745660"/>
          </a:xfrm>
          <a:prstGeom prst="rect">
            <a:avLst/>
          </a:prstGeom>
          <a:noFill/>
        </p:spPr>
      </p:pic>
      <p:sp>
        <p:nvSpPr>
          <p:cNvPr id="13" name="Date Placeholder 3">
            <a:extLst>
              <a:ext uri="{FF2B5EF4-FFF2-40B4-BE49-F238E27FC236}">
                <a16:creationId xmlns:a16="http://schemas.microsoft.com/office/drawing/2014/main" id="{AC401F21-E232-455C-AF9F-C7B9886EA1FC}"/>
              </a:ext>
            </a:extLst>
          </p:cNvPr>
          <p:cNvSpPr>
            <a:spLocks noGrp="1"/>
          </p:cNvSpPr>
          <p:nvPr>
            <p:ph type="dt" sz="half" idx="10"/>
          </p:nvPr>
        </p:nvSpPr>
        <p:spPr>
          <a:xfrm>
            <a:off x="912628" y="6356350"/>
            <a:ext cx="2743200" cy="365125"/>
          </a:xfrm>
        </p:spPr>
        <p:txBody>
          <a:bodyPr>
            <a:normAutofit/>
          </a:bodyPr>
          <a:lstStyle/>
          <a:p>
            <a:pPr>
              <a:spcAft>
                <a:spcPts val="600"/>
              </a:spcAft>
            </a:pPr>
            <a:fld id="{BA576E92-E5C8-4FF8-B2BE-A516F6A1724E}" type="datetime1">
              <a:rPr lang="en-US" smtClean="0">
                <a:effectLst>
                  <a:outerShdw blurRad="38100" dist="38100" dir="2700000" algn="tl">
                    <a:srgbClr val="000000">
                      <a:alpha val="43137"/>
                    </a:srgbClr>
                  </a:outerShdw>
                </a:effectLst>
              </a:rPr>
              <a:pPr>
                <a:spcAft>
                  <a:spcPts val="600"/>
                </a:spcAft>
              </a:pPr>
              <a:t>5/23/2023</a:t>
            </a:fld>
            <a:endParaRPr lang="en-US">
              <a:effectLst>
                <a:outerShdw blurRad="38100" dist="38100" dir="2700000" algn="tl">
                  <a:srgbClr val="000000">
                    <a:alpha val="43137"/>
                  </a:srgbClr>
                </a:outerShdw>
              </a:effectLst>
            </a:endParaRPr>
          </a:p>
        </p:txBody>
      </p:sp>
      <p:sp>
        <p:nvSpPr>
          <p:cNvPr id="17" name="Slide Number Placeholder 5">
            <a:extLst>
              <a:ext uri="{FF2B5EF4-FFF2-40B4-BE49-F238E27FC236}">
                <a16:creationId xmlns:a16="http://schemas.microsoft.com/office/drawing/2014/main" id="{6655804F-C9A4-4833-A326-0E7847EB1F32}"/>
              </a:ext>
            </a:extLst>
          </p:cNvPr>
          <p:cNvSpPr>
            <a:spLocks noGrp="1"/>
          </p:cNvSpPr>
          <p:nvPr>
            <p:ph type="sldNum" sz="quarter" idx="12"/>
          </p:nvPr>
        </p:nvSpPr>
        <p:spPr>
          <a:xfrm>
            <a:off x="10807995" y="6356350"/>
            <a:ext cx="723014" cy="365125"/>
          </a:xfrm>
        </p:spPr>
        <p:txBody>
          <a:bodyPr>
            <a:normAutofit/>
          </a:bodyPr>
          <a:lstStyle/>
          <a:p>
            <a:pPr>
              <a:spcAft>
                <a:spcPts val="600"/>
              </a:spcAft>
            </a:pPr>
            <a:fld id="{70C12960-6E85-460F-B6E3-5B82CB31AF3D}" type="slidenum">
              <a:rPr lang="en-US" smtClean="0">
                <a:effectLst>
                  <a:outerShdw blurRad="38100" dist="38100" dir="2700000" algn="tl">
                    <a:srgbClr val="000000">
                      <a:alpha val="43137"/>
                    </a:srgbClr>
                  </a:outerShdw>
                </a:effectLst>
              </a:rPr>
              <a:pPr>
                <a:spcAft>
                  <a:spcPts val="600"/>
                </a:spcAft>
              </a:pPr>
              <a:t>8</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65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9652-47DC-A851-313D-3FE84B7F4A40}"/>
              </a:ext>
            </a:extLst>
          </p:cNvPr>
          <p:cNvSpPr>
            <a:spLocks noGrp="1"/>
          </p:cNvSpPr>
          <p:nvPr>
            <p:ph type="title"/>
          </p:nvPr>
        </p:nvSpPr>
        <p:spPr>
          <a:xfrm>
            <a:off x="2481943" y="350322"/>
            <a:ext cx="6650182" cy="754082"/>
          </a:xfrm>
        </p:spPr>
        <p:txBody>
          <a:bodyPr/>
          <a:lstStyle/>
          <a:p>
            <a:pPr algn="ctr"/>
            <a:r>
              <a:rPr lang="en-US" dirty="0"/>
              <a:t>Avoid the Halo/Horns Effect</a:t>
            </a:r>
          </a:p>
        </p:txBody>
      </p:sp>
      <p:sp>
        <p:nvSpPr>
          <p:cNvPr id="3" name="Content Placeholder 2">
            <a:extLst>
              <a:ext uri="{FF2B5EF4-FFF2-40B4-BE49-F238E27FC236}">
                <a16:creationId xmlns:a16="http://schemas.microsoft.com/office/drawing/2014/main" id="{D979AC9D-FD51-DD39-F76A-5BA427CBFFBD}"/>
              </a:ext>
            </a:extLst>
          </p:cNvPr>
          <p:cNvSpPr>
            <a:spLocks noGrp="1"/>
          </p:cNvSpPr>
          <p:nvPr>
            <p:ph idx="1"/>
          </p:nvPr>
        </p:nvSpPr>
        <p:spPr>
          <a:xfrm>
            <a:off x="534390" y="1401289"/>
            <a:ext cx="11079678" cy="4161312"/>
          </a:xfrm>
        </p:spPr>
        <p:txBody>
          <a:bodyPr>
            <a:normAutofit fontScale="92500"/>
          </a:bodyPr>
          <a:lstStyle/>
          <a:p>
            <a:pPr>
              <a:spcAft>
                <a:spcPts val="600"/>
              </a:spcAft>
            </a:pPr>
            <a:r>
              <a:rPr lang="en-US" sz="2400" b="1" dirty="0">
                <a:solidFill>
                  <a:schemeClr val="accent4">
                    <a:lumMod val="75000"/>
                  </a:schemeClr>
                </a:solidFill>
              </a:rPr>
              <a:t>Definition:</a:t>
            </a:r>
            <a:r>
              <a:rPr lang="en-US" sz="2400" dirty="0"/>
              <a:t> a type of cognitive bias where a person’s impression of another can substantially influence one’s thoughts and feelings about that person. </a:t>
            </a:r>
          </a:p>
          <a:p>
            <a:pPr>
              <a:spcAft>
                <a:spcPts val="600"/>
              </a:spcAft>
            </a:pPr>
            <a:r>
              <a:rPr lang="en-US" sz="2400" b="1" dirty="0">
                <a:solidFill>
                  <a:schemeClr val="accent4">
                    <a:lumMod val="75000"/>
                  </a:schemeClr>
                </a:solidFill>
              </a:rPr>
              <a:t>Best way to avoid: </a:t>
            </a:r>
            <a:r>
              <a:rPr lang="en-US" sz="2400" dirty="0"/>
              <a:t>Strong documentation; take notes on all aspects of performance throughout the year – it helps ensure a more well-rounded review for the employee. </a:t>
            </a:r>
          </a:p>
          <a:p>
            <a:pPr>
              <a:spcAft>
                <a:spcPts val="600"/>
              </a:spcAft>
            </a:pPr>
            <a:r>
              <a:rPr lang="en-US" sz="2400" dirty="0"/>
              <a:t> Without notes, managers can tend to base their evaluations around one event or a recent memory of events.</a:t>
            </a:r>
          </a:p>
          <a:p>
            <a:r>
              <a:rPr lang="en-US" sz="2400" dirty="0"/>
              <a:t> What have you found to be the most important keys to ensuring successful performance reviews?</a:t>
            </a:r>
          </a:p>
          <a:p>
            <a:endParaRPr lang="en-US" dirty="0"/>
          </a:p>
        </p:txBody>
      </p:sp>
    </p:spTree>
    <p:extLst>
      <p:ext uri="{BB962C8B-B14F-4D97-AF65-F5344CB8AC3E}">
        <p14:creationId xmlns:p14="http://schemas.microsoft.com/office/powerpoint/2010/main" val="2016957806"/>
      </p:ext>
    </p:extLst>
  </p:cSld>
  <p:clrMapOvr>
    <a:masterClrMapping/>
  </p:clrMapOvr>
</p:sld>
</file>

<file path=ppt/theme/theme1.xml><?xml version="1.0" encoding="utf-8"?>
<a:theme xmlns:a="http://schemas.openxmlformats.org/drawingml/2006/main" name="DashVTI">
  <a:themeElements>
    <a:clrScheme name="AnalogousFromLightSeed_2SEEDS">
      <a:dk1>
        <a:srgbClr val="000000"/>
      </a:dk1>
      <a:lt1>
        <a:srgbClr val="FFFFFF"/>
      </a:lt1>
      <a:dk2>
        <a:srgbClr val="243641"/>
      </a:dk2>
      <a:lt2>
        <a:srgbClr val="E8E4E2"/>
      </a:lt2>
      <a:accent1>
        <a:srgbClr val="7AA4BE"/>
      </a:accent1>
      <a:accent2>
        <a:srgbClr val="7BAAA9"/>
      </a:accent2>
      <a:accent3>
        <a:srgbClr val="929DCA"/>
      </a:accent3>
      <a:accent4>
        <a:srgbClr val="BE7A7C"/>
      </a:accent4>
      <a:accent5>
        <a:srgbClr val="C19A80"/>
      </a:accent5>
      <a:accent6>
        <a:srgbClr val="ADA16F"/>
      </a:accent6>
      <a:hlink>
        <a:srgbClr val="A6775A"/>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A546A2E8974542B5312BE41FB42CF0" ma:contentTypeVersion="0" ma:contentTypeDescription="Create a new document." ma:contentTypeScope="" ma:versionID="7f6aafe0266bad741b62a3797e4232ab">
  <xsd:schema xmlns:xsd="http://www.w3.org/2001/XMLSchema" xmlns:xs="http://www.w3.org/2001/XMLSchema" xmlns:p="http://schemas.microsoft.com/office/2006/metadata/properties" targetNamespace="http://schemas.microsoft.com/office/2006/metadata/properties" ma:root="true" ma:fieldsID="9c0d8743f465e5735a847f0272a11cd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E2331E-B9DF-4327-BDB4-314491A5875F}">
  <ds:schemaRefs>
    <ds:schemaRef ds:uri="http://schemas.microsoft.com/sharepoint/v3/contenttype/forms"/>
  </ds:schemaRefs>
</ds:datastoreItem>
</file>

<file path=customXml/itemProps2.xml><?xml version="1.0" encoding="utf-8"?>
<ds:datastoreItem xmlns:ds="http://schemas.openxmlformats.org/officeDocument/2006/customXml" ds:itemID="{2F80A54D-8D77-41A2-AA14-23220FACC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6F7F5C0-5DD5-46D8-94AF-B49C9320839E}">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www.w3.org/XML/1998/namespace"/>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2101</TotalTime>
  <Words>2938</Words>
  <Application>Microsoft Office PowerPoint</Application>
  <PresentationFormat>Widescreen</PresentationFormat>
  <Paragraphs>270</Paragraphs>
  <Slides>40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Grandview Display</vt:lpstr>
      <vt:lpstr>Source Sans Pro</vt:lpstr>
      <vt:lpstr>Tahoma</vt:lpstr>
      <vt:lpstr>Wingdings 2</vt:lpstr>
      <vt:lpstr>DashVTI</vt:lpstr>
      <vt:lpstr>Effective Performance Reviews</vt:lpstr>
      <vt:lpstr>DISCUSSION TOPICS</vt:lpstr>
      <vt:lpstr>Common Perspectives on Performance Reviews</vt:lpstr>
      <vt:lpstr>Common Negative Supervisor Perspectives on Performance Reviews</vt:lpstr>
      <vt:lpstr>Common Positive Supervisor Perspectives on Performance Reviews</vt:lpstr>
      <vt:lpstr>Common Negative Employee Perspectives on Performance Reviews</vt:lpstr>
      <vt:lpstr>Common Positive Employee Perspectives on Performance Reviews</vt:lpstr>
      <vt:lpstr>Reviewer Keys to Success</vt:lpstr>
      <vt:lpstr>Avoid the Halo/Horns Effect</vt:lpstr>
      <vt:lpstr>Review Completion</vt:lpstr>
      <vt:lpstr>Review Completion </vt:lpstr>
      <vt:lpstr>Completing the Managerial Performance Review  </vt:lpstr>
      <vt:lpstr>The Employee Tab</vt:lpstr>
      <vt:lpstr>Completing the Managerial Performance Review</vt:lpstr>
      <vt:lpstr>The Importance of the Self-Evaluation</vt:lpstr>
      <vt:lpstr>The Self-Evaluation</vt:lpstr>
      <vt:lpstr>Completing the Managerial Performance Review</vt:lpstr>
      <vt:lpstr>Performance Review Sections</vt:lpstr>
      <vt:lpstr>General Job Duty – Example</vt:lpstr>
      <vt:lpstr>The Ratings System</vt:lpstr>
      <vt:lpstr>Completing the Managerial Performance Review</vt:lpstr>
      <vt:lpstr>Individual Goals/Performance Objectives</vt:lpstr>
      <vt:lpstr>Completing the Managerial Performance Review</vt:lpstr>
      <vt:lpstr>Department/Division Goals/Performance Objectives</vt:lpstr>
      <vt:lpstr>Completing the Managerial Performance Review</vt:lpstr>
      <vt:lpstr>Goal Setting Guidelines</vt:lpstr>
      <vt:lpstr>Goal Setting Guidelines</vt:lpstr>
      <vt:lpstr>Completing the Managerial Performance Review</vt:lpstr>
      <vt:lpstr>Overall Assessment/Rating</vt:lpstr>
      <vt:lpstr>Completing the Managerial Performance Review</vt:lpstr>
      <vt:lpstr>Leadership Competencies</vt:lpstr>
      <vt:lpstr>Completing the Managerial Performance Review</vt:lpstr>
      <vt:lpstr>Signatures</vt:lpstr>
      <vt:lpstr>Understanding Review Status</vt:lpstr>
      <vt:lpstr>System Guidance</vt:lpstr>
      <vt:lpstr>System Guidance</vt:lpstr>
      <vt:lpstr>New Hire Guidance</vt:lpstr>
      <vt:lpstr>Process and Timelines</vt:lpstr>
      <vt:lpstr>Process and Timelines</vt:lpstr>
      <vt:lpstr>Questions/Support</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Performance Reviews</dc:title>
  <dc:creator>Trowsdale, Jeremy</dc:creator>
  <cp:lastModifiedBy>Trowsdale, Jeremy</cp:lastModifiedBy>
  <cp:revision>39</cp:revision>
  <dcterms:created xsi:type="dcterms:W3CDTF">2023-05-09T19:01:19Z</dcterms:created>
  <dcterms:modified xsi:type="dcterms:W3CDTF">2023-05-23T19:09:42Z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0x010100D6A546A2E8974542B5312BE41FB42CF0</vt:lpwstr>
  </property>
</Properties>
</file>