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trictFirstAndLastChars="0" saveSubsetFonts="1">
  <p:sldMasterIdLst>
    <p:sldMasterId id="2147483648" r:id="rId1"/>
  </p:sldMasterIdLst>
  <p:notesMasterIdLst>
    <p:notesMasterId r:id="rId28"/>
  </p:notesMasterIdLst>
  <p:handoutMasterIdLst>
    <p:handoutMasterId r:id="rId29"/>
  </p:handoutMasterIdLst>
  <p:sldIdLst>
    <p:sldId id="793" r:id="rId2"/>
    <p:sldId id="794" r:id="rId3"/>
    <p:sldId id="795" r:id="rId4"/>
    <p:sldId id="797" r:id="rId5"/>
    <p:sldId id="796" r:id="rId6"/>
    <p:sldId id="798" r:id="rId7"/>
    <p:sldId id="799" r:id="rId8"/>
    <p:sldId id="800" r:id="rId9"/>
    <p:sldId id="801" r:id="rId10"/>
    <p:sldId id="815" r:id="rId11"/>
    <p:sldId id="816" r:id="rId12"/>
    <p:sldId id="805" r:id="rId13"/>
    <p:sldId id="825" r:id="rId14"/>
    <p:sldId id="826" r:id="rId15"/>
    <p:sldId id="802" r:id="rId16"/>
    <p:sldId id="803" r:id="rId17"/>
    <p:sldId id="809" r:id="rId18"/>
    <p:sldId id="810" r:id="rId19"/>
    <p:sldId id="817" r:id="rId20"/>
    <p:sldId id="824" r:id="rId21"/>
    <p:sldId id="818" r:id="rId22"/>
    <p:sldId id="819" r:id="rId23"/>
    <p:sldId id="820" r:id="rId24"/>
    <p:sldId id="821" r:id="rId25"/>
    <p:sldId id="822" r:id="rId26"/>
    <p:sldId id="814" r:id="rId27"/>
  </p:sldIdLst>
  <p:sldSz cx="9144000" cy="6858000" type="screen4x3"/>
  <p:notesSz cx="7010400" cy="9296400"/>
  <p:defaultTextStyle>
    <a:defPPr>
      <a:defRPr lang="en-US"/>
    </a:defPPr>
    <a:lvl1pPr algn="l" rtl="0" fontAlgn="base">
      <a:spcBef>
        <a:spcPct val="0"/>
      </a:spcBef>
      <a:spcAft>
        <a:spcPct val="0"/>
      </a:spcAft>
      <a:defRPr sz="2400" kern="1200">
        <a:solidFill>
          <a:schemeClr val="tx2"/>
        </a:solidFill>
        <a:latin typeface="Georgia" pitchFamily="18" charset="0"/>
        <a:ea typeface="Geneva"/>
        <a:cs typeface="Geneva"/>
      </a:defRPr>
    </a:lvl1pPr>
    <a:lvl2pPr marL="457200" algn="l" rtl="0" fontAlgn="base">
      <a:spcBef>
        <a:spcPct val="0"/>
      </a:spcBef>
      <a:spcAft>
        <a:spcPct val="0"/>
      </a:spcAft>
      <a:defRPr sz="2400" kern="1200">
        <a:solidFill>
          <a:schemeClr val="tx2"/>
        </a:solidFill>
        <a:latin typeface="Georgia" pitchFamily="18" charset="0"/>
        <a:ea typeface="Geneva"/>
        <a:cs typeface="Geneva"/>
      </a:defRPr>
    </a:lvl2pPr>
    <a:lvl3pPr marL="914400" algn="l" rtl="0" fontAlgn="base">
      <a:spcBef>
        <a:spcPct val="0"/>
      </a:spcBef>
      <a:spcAft>
        <a:spcPct val="0"/>
      </a:spcAft>
      <a:defRPr sz="2400" kern="1200">
        <a:solidFill>
          <a:schemeClr val="tx2"/>
        </a:solidFill>
        <a:latin typeface="Georgia" pitchFamily="18" charset="0"/>
        <a:ea typeface="Geneva"/>
        <a:cs typeface="Geneva"/>
      </a:defRPr>
    </a:lvl3pPr>
    <a:lvl4pPr marL="1371600" algn="l" rtl="0" fontAlgn="base">
      <a:spcBef>
        <a:spcPct val="0"/>
      </a:spcBef>
      <a:spcAft>
        <a:spcPct val="0"/>
      </a:spcAft>
      <a:defRPr sz="2400" kern="1200">
        <a:solidFill>
          <a:schemeClr val="tx2"/>
        </a:solidFill>
        <a:latin typeface="Georgia" pitchFamily="18" charset="0"/>
        <a:ea typeface="Geneva"/>
        <a:cs typeface="Geneva"/>
      </a:defRPr>
    </a:lvl4pPr>
    <a:lvl5pPr marL="1828800" algn="l" rtl="0" fontAlgn="base">
      <a:spcBef>
        <a:spcPct val="0"/>
      </a:spcBef>
      <a:spcAft>
        <a:spcPct val="0"/>
      </a:spcAft>
      <a:defRPr sz="2400" kern="1200">
        <a:solidFill>
          <a:schemeClr val="tx2"/>
        </a:solidFill>
        <a:latin typeface="Georgia" pitchFamily="18" charset="0"/>
        <a:ea typeface="Geneva"/>
        <a:cs typeface="Geneva"/>
      </a:defRPr>
    </a:lvl5pPr>
    <a:lvl6pPr marL="2286000" algn="l" defTabSz="914400" rtl="0" eaLnBrk="1" latinLnBrk="0" hangingPunct="1">
      <a:defRPr sz="2400" kern="1200">
        <a:solidFill>
          <a:schemeClr val="tx2"/>
        </a:solidFill>
        <a:latin typeface="Georgia" pitchFamily="18" charset="0"/>
        <a:ea typeface="Geneva"/>
        <a:cs typeface="Geneva"/>
      </a:defRPr>
    </a:lvl6pPr>
    <a:lvl7pPr marL="2743200" algn="l" defTabSz="914400" rtl="0" eaLnBrk="1" latinLnBrk="0" hangingPunct="1">
      <a:defRPr sz="2400" kern="1200">
        <a:solidFill>
          <a:schemeClr val="tx2"/>
        </a:solidFill>
        <a:latin typeface="Georgia" pitchFamily="18" charset="0"/>
        <a:ea typeface="Geneva"/>
        <a:cs typeface="Geneva"/>
      </a:defRPr>
    </a:lvl7pPr>
    <a:lvl8pPr marL="3200400" algn="l" defTabSz="914400" rtl="0" eaLnBrk="1" latinLnBrk="0" hangingPunct="1">
      <a:defRPr sz="2400" kern="1200">
        <a:solidFill>
          <a:schemeClr val="tx2"/>
        </a:solidFill>
        <a:latin typeface="Georgia" pitchFamily="18" charset="0"/>
        <a:ea typeface="Geneva"/>
        <a:cs typeface="Geneva"/>
      </a:defRPr>
    </a:lvl8pPr>
    <a:lvl9pPr marL="3657600" algn="l" defTabSz="914400" rtl="0" eaLnBrk="1" latinLnBrk="0" hangingPunct="1">
      <a:defRPr sz="2400" kern="1200">
        <a:solidFill>
          <a:schemeClr val="tx2"/>
        </a:solidFill>
        <a:latin typeface="Georgia" pitchFamily="18" charset="0"/>
        <a:ea typeface="Geneva"/>
        <a:cs typeface="Geneva"/>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C21C"/>
    <a:srgbClr val="FCE8A6"/>
    <a:srgbClr val="CCFFCC"/>
    <a:srgbClr val="FADA72"/>
    <a:srgbClr val="CB9C07"/>
    <a:srgbClr val="996633"/>
    <a:srgbClr val="996600"/>
    <a:srgbClr val="CCECFF"/>
    <a:srgbClr val="FCEFD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29" autoAdjust="0"/>
    <p:restoredTop sz="92326" autoAdjust="0"/>
  </p:normalViewPr>
  <p:slideViewPr>
    <p:cSldViewPr>
      <p:cViewPr varScale="1">
        <p:scale>
          <a:sx n="103" d="100"/>
          <a:sy n="103" d="100"/>
        </p:scale>
        <p:origin x="191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3804"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37212" cy="464820"/>
          </a:xfrm>
          <a:prstGeom prst="rect">
            <a:avLst/>
          </a:prstGeom>
        </p:spPr>
        <p:txBody>
          <a:bodyPr vert="horz" lIns="93126" tIns="46565" rIns="93126" bIns="46565" rtlCol="0"/>
          <a:lstStyle>
            <a:lvl1pPr algn="l" eaLnBrk="0" hangingPunct="0">
              <a:defRPr sz="1200">
                <a:latin typeface="Georgia" pitchFamily="-64" charset="0"/>
                <a:ea typeface="Geneva" pitchFamily="-64" charset="0"/>
                <a:cs typeface="Geneva" pitchFamily="-64" charset="0"/>
              </a:defRPr>
            </a:lvl1pPr>
          </a:lstStyle>
          <a:p>
            <a:pPr>
              <a:defRPr/>
            </a:pPr>
            <a:endParaRPr lang="en-US" dirty="0"/>
          </a:p>
        </p:txBody>
      </p:sp>
      <p:sp>
        <p:nvSpPr>
          <p:cNvPr id="3" name="Date Placeholder 2"/>
          <p:cNvSpPr>
            <a:spLocks noGrp="1"/>
          </p:cNvSpPr>
          <p:nvPr>
            <p:ph type="dt" sz="quarter" idx="1"/>
          </p:nvPr>
        </p:nvSpPr>
        <p:spPr>
          <a:xfrm>
            <a:off x="3971620" y="0"/>
            <a:ext cx="3037212" cy="464820"/>
          </a:xfrm>
          <a:prstGeom prst="rect">
            <a:avLst/>
          </a:prstGeom>
        </p:spPr>
        <p:txBody>
          <a:bodyPr vert="horz" lIns="93126" tIns="46565" rIns="93126" bIns="46565" rtlCol="0"/>
          <a:lstStyle>
            <a:lvl1pPr algn="r" eaLnBrk="0" hangingPunct="0">
              <a:defRPr sz="1200">
                <a:latin typeface="Georgia" pitchFamily="-64" charset="0"/>
                <a:ea typeface="Geneva" pitchFamily="-64" charset="0"/>
                <a:cs typeface="Geneva" pitchFamily="-64" charset="0"/>
              </a:defRPr>
            </a:lvl1pPr>
          </a:lstStyle>
          <a:p>
            <a:pPr>
              <a:defRPr/>
            </a:pPr>
            <a:fld id="{B6E80E0D-FAFB-4B77-8DB5-7B6D080A6B43}" type="datetimeFigureOut">
              <a:rPr lang="en-US"/>
              <a:pPr>
                <a:defRPr/>
              </a:pPr>
              <a:t>2/14/2024</a:t>
            </a:fld>
            <a:endParaRPr lang="en-US" dirty="0"/>
          </a:p>
        </p:txBody>
      </p:sp>
      <p:sp>
        <p:nvSpPr>
          <p:cNvPr id="4" name="Footer Placeholder 3"/>
          <p:cNvSpPr>
            <a:spLocks noGrp="1"/>
          </p:cNvSpPr>
          <p:nvPr>
            <p:ph type="ftr" sz="quarter" idx="2"/>
          </p:nvPr>
        </p:nvSpPr>
        <p:spPr>
          <a:xfrm>
            <a:off x="3" y="8830015"/>
            <a:ext cx="3037212" cy="464820"/>
          </a:xfrm>
          <a:prstGeom prst="rect">
            <a:avLst/>
          </a:prstGeom>
        </p:spPr>
        <p:txBody>
          <a:bodyPr vert="horz" lIns="93126" tIns="46565" rIns="93126" bIns="46565" rtlCol="0" anchor="b"/>
          <a:lstStyle>
            <a:lvl1pPr algn="l" eaLnBrk="0" hangingPunct="0">
              <a:defRPr sz="1200">
                <a:latin typeface="Georgia" pitchFamily="-64" charset="0"/>
                <a:ea typeface="Geneva" pitchFamily="-64" charset="0"/>
                <a:cs typeface="Geneva" pitchFamily="-64" charset="0"/>
              </a:defRPr>
            </a:lvl1pPr>
          </a:lstStyle>
          <a:p>
            <a:pPr>
              <a:defRPr/>
            </a:pPr>
            <a:endParaRPr lang="en-US" dirty="0"/>
          </a:p>
        </p:txBody>
      </p:sp>
      <p:sp>
        <p:nvSpPr>
          <p:cNvPr id="5" name="Slide Number Placeholder 4"/>
          <p:cNvSpPr>
            <a:spLocks noGrp="1"/>
          </p:cNvSpPr>
          <p:nvPr>
            <p:ph type="sldNum" sz="quarter" idx="3"/>
          </p:nvPr>
        </p:nvSpPr>
        <p:spPr>
          <a:xfrm>
            <a:off x="3971620" y="8830015"/>
            <a:ext cx="3037212" cy="464820"/>
          </a:xfrm>
          <a:prstGeom prst="rect">
            <a:avLst/>
          </a:prstGeom>
        </p:spPr>
        <p:txBody>
          <a:bodyPr vert="horz" lIns="93126" tIns="46565" rIns="93126" bIns="46565" rtlCol="0" anchor="b"/>
          <a:lstStyle>
            <a:lvl1pPr algn="r" eaLnBrk="0" hangingPunct="0">
              <a:defRPr sz="1200">
                <a:latin typeface="Georgia" pitchFamily="-64" charset="0"/>
                <a:ea typeface="Geneva" pitchFamily="-64" charset="0"/>
                <a:cs typeface="Geneva" pitchFamily="-64" charset="0"/>
              </a:defRPr>
            </a:lvl1pPr>
          </a:lstStyle>
          <a:p>
            <a:pPr>
              <a:defRPr/>
            </a:pPr>
            <a:fld id="{7BD9EF64-E68E-442A-B243-AAC87167A7CC}" type="slidenum">
              <a:rPr lang="en-US"/>
              <a:pPr>
                <a:defRPr/>
              </a:pPr>
              <a:t>‹#›</a:t>
            </a:fld>
            <a:endParaRPr lang="en-US" dirty="0"/>
          </a:p>
        </p:txBody>
      </p:sp>
    </p:spTree>
    <p:extLst>
      <p:ext uri="{BB962C8B-B14F-4D97-AF65-F5344CB8AC3E}">
        <p14:creationId xmlns:p14="http://schemas.microsoft.com/office/powerpoint/2010/main" val="12109527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3" y="0"/>
            <a:ext cx="3037212" cy="464820"/>
          </a:xfrm>
          <a:prstGeom prst="rect">
            <a:avLst/>
          </a:prstGeom>
          <a:noFill/>
          <a:ln w="9525">
            <a:noFill/>
            <a:miter lim="800000"/>
            <a:headEnd/>
            <a:tailEnd/>
          </a:ln>
        </p:spPr>
        <p:txBody>
          <a:bodyPr vert="horz" wrap="square" lIns="93126" tIns="46565" rIns="93126" bIns="46565" numCol="1" anchor="t" anchorCtr="0" compatLnSpc="1">
            <a:prstTxWarp prst="textNoShape">
              <a:avLst/>
            </a:prstTxWarp>
          </a:bodyPr>
          <a:lstStyle>
            <a:lvl1pPr eaLnBrk="0" hangingPunct="0">
              <a:defRPr sz="1200">
                <a:latin typeface="Georgia" pitchFamily="-64" charset="0"/>
                <a:ea typeface="Geneva" pitchFamily="-64" charset="0"/>
                <a:cs typeface="Geneva" pitchFamily="-64" charset="0"/>
              </a:defRPr>
            </a:lvl1pPr>
          </a:lstStyle>
          <a:p>
            <a:pPr>
              <a:defRPr/>
            </a:pPr>
            <a:endParaRPr lang="en-US" dirty="0"/>
          </a:p>
        </p:txBody>
      </p:sp>
      <p:sp>
        <p:nvSpPr>
          <p:cNvPr id="26627" name="Rectangle 3"/>
          <p:cNvSpPr>
            <a:spLocks noGrp="1" noChangeArrowheads="1"/>
          </p:cNvSpPr>
          <p:nvPr>
            <p:ph type="dt" idx="1"/>
          </p:nvPr>
        </p:nvSpPr>
        <p:spPr bwMode="auto">
          <a:xfrm>
            <a:off x="3973191" y="0"/>
            <a:ext cx="3037212" cy="464820"/>
          </a:xfrm>
          <a:prstGeom prst="rect">
            <a:avLst/>
          </a:prstGeom>
          <a:noFill/>
          <a:ln w="9525">
            <a:noFill/>
            <a:miter lim="800000"/>
            <a:headEnd/>
            <a:tailEnd/>
          </a:ln>
        </p:spPr>
        <p:txBody>
          <a:bodyPr vert="horz" wrap="square" lIns="93126" tIns="46565" rIns="93126" bIns="46565" numCol="1" anchor="t" anchorCtr="0" compatLnSpc="1">
            <a:prstTxWarp prst="textNoShape">
              <a:avLst/>
            </a:prstTxWarp>
          </a:bodyPr>
          <a:lstStyle>
            <a:lvl1pPr algn="r" eaLnBrk="0" hangingPunct="0">
              <a:defRPr sz="1200">
                <a:latin typeface="Georgia" pitchFamily="-64" charset="0"/>
                <a:ea typeface="Geneva" pitchFamily="-64" charset="0"/>
                <a:cs typeface="Geneva" pitchFamily="-64" charset="0"/>
              </a:defRPr>
            </a:lvl1pPr>
          </a:lstStyle>
          <a:p>
            <a:pPr>
              <a:defRPr/>
            </a:pPr>
            <a:endParaRPr lang="en-US" dirty="0"/>
          </a:p>
        </p:txBody>
      </p:sp>
      <p:sp>
        <p:nvSpPr>
          <p:cNvPr id="66564" name="Rectangle 4"/>
          <p:cNvSpPr>
            <a:spLocks noGrp="1" noRot="1" noChangeAspect="1" noChangeArrowheads="1" noTextEdit="1"/>
          </p:cNvSpPr>
          <p:nvPr>
            <p:ph type="sldImg" idx="2"/>
          </p:nvPr>
        </p:nvSpPr>
        <p:spPr bwMode="auto">
          <a:xfrm>
            <a:off x="1181100" y="695325"/>
            <a:ext cx="4648200" cy="3486150"/>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934410" y="4415011"/>
            <a:ext cx="5141589" cy="4184945"/>
          </a:xfrm>
          <a:prstGeom prst="rect">
            <a:avLst/>
          </a:prstGeom>
          <a:noFill/>
          <a:ln w="9525">
            <a:noFill/>
            <a:miter lim="800000"/>
            <a:headEnd/>
            <a:tailEnd/>
          </a:ln>
        </p:spPr>
        <p:txBody>
          <a:bodyPr vert="horz" wrap="square" lIns="93126" tIns="46565" rIns="93126" bIns="4656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6630" name="Rectangle 6"/>
          <p:cNvSpPr>
            <a:spLocks noGrp="1" noChangeArrowheads="1"/>
          </p:cNvSpPr>
          <p:nvPr>
            <p:ph type="ftr" sz="quarter" idx="4"/>
          </p:nvPr>
        </p:nvSpPr>
        <p:spPr bwMode="auto">
          <a:xfrm>
            <a:off x="3" y="8831587"/>
            <a:ext cx="3037212" cy="464819"/>
          </a:xfrm>
          <a:prstGeom prst="rect">
            <a:avLst/>
          </a:prstGeom>
          <a:noFill/>
          <a:ln w="9525">
            <a:noFill/>
            <a:miter lim="800000"/>
            <a:headEnd/>
            <a:tailEnd/>
          </a:ln>
        </p:spPr>
        <p:txBody>
          <a:bodyPr vert="horz" wrap="square" lIns="93126" tIns="46565" rIns="93126" bIns="46565" numCol="1" anchor="b" anchorCtr="0" compatLnSpc="1">
            <a:prstTxWarp prst="textNoShape">
              <a:avLst/>
            </a:prstTxWarp>
          </a:bodyPr>
          <a:lstStyle>
            <a:lvl1pPr eaLnBrk="0" hangingPunct="0">
              <a:defRPr sz="1200">
                <a:latin typeface="Georgia" pitchFamily="-64" charset="0"/>
                <a:ea typeface="Geneva" pitchFamily="-64" charset="0"/>
                <a:cs typeface="Geneva" pitchFamily="-64" charset="0"/>
              </a:defRPr>
            </a:lvl1pPr>
          </a:lstStyle>
          <a:p>
            <a:pPr>
              <a:defRPr/>
            </a:pPr>
            <a:endParaRPr lang="en-US" dirty="0"/>
          </a:p>
        </p:txBody>
      </p:sp>
      <p:sp>
        <p:nvSpPr>
          <p:cNvPr id="26631" name="Rectangle 7"/>
          <p:cNvSpPr>
            <a:spLocks noGrp="1" noChangeArrowheads="1"/>
          </p:cNvSpPr>
          <p:nvPr>
            <p:ph type="sldNum" sz="quarter" idx="5"/>
          </p:nvPr>
        </p:nvSpPr>
        <p:spPr bwMode="auto">
          <a:xfrm>
            <a:off x="3973191" y="8831587"/>
            <a:ext cx="3037212" cy="464819"/>
          </a:xfrm>
          <a:prstGeom prst="rect">
            <a:avLst/>
          </a:prstGeom>
          <a:noFill/>
          <a:ln w="9525">
            <a:noFill/>
            <a:miter lim="800000"/>
            <a:headEnd/>
            <a:tailEnd/>
          </a:ln>
        </p:spPr>
        <p:txBody>
          <a:bodyPr vert="horz" wrap="square" lIns="93126" tIns="46565" rIns="93126" bIns="46565" numCol="1" anchor="b" anchorCtr="0" compatLnSpc="1">
            <a:prstTxWarp prst="textNoShape">
              <a:avLst/>
            </a:prstTxWarp>
          </a:bodyPr>
          <a:lstStyle>
            <a:lvl1pPr algn="r" eaLnBrk="0" hangingPunct="0">
              <a:defRPr sz="1200">
                <a:latin typeface="Georgia" pitchFamily="-64" charset="0"/>
                <a:ea typeface="Geneva" pitchFamily="-64" charset="0"/>
                <a:cs typeface="Geneva" pitchFamily="-64" charset="0"/>
              </a:defRPr>
            </a:lvl1pPr>
          </a:lstStyle>
          <a:p>
            <a:pPr>
              <a:defRPr/>
            </a:pPr>
            <a:fld id="{7599334F-9603-43DA-8370-C08C3C1BF0C0}" type="slidenum">
              <a:rPr lang="en-US"/>
              <a:pPr>
                <a:defRPr/>
              </a:pPr>
              <a:t>‹#›</a:t>
            </a:fld>
            <a:endParaRPr lang="en-US" dirty="0"/>
          </a:p>
        </p:txBody>
      </p:sp>
    </p:spTree>
    <p:extLst>
      <p:ext uri="{BB962C8B-B14F-4D97-AF65-F5344CB8AC3E}">
        <p14:creationId xmlns:p14="http://schemas.microsoft.com/office/powerpoint/2010/main" val="20872859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Georgia" pitchFamily="-64" charset="0"/>
        <a:ea typeface="Geneva" pitchFamily="-64" charset="0"/>
        <a:cs typeface="Geneva" pitchFamily="-64" charset="0"/>
      </a:defRPr>
    </a:lvl1pPr>
    <a:lvl2pPr marL="457200" algn="l" rtl="0" eaLnBrk="0" fontAlgn="base" hangingPunct="0">
      <a:spcBef>
        <a:spcPct val="30000"/>
      </a:spcBef>
      <a:spcAft>
        <a:spcPct val="0"/>
      </a:spcAft>
      <a:defRPr sz="1200" kern="1200">
        <a:solidFill>
          <a:schemeClr val="tx1"/>
        </a:solidFill>
        <a:latin typeface="Georgia" pitchFamily="-64" charset="0"/>
        <a:ea typeface="Geneva" pitchFamily="-64" charset="0"/>
        <a:cs typeface="Geneva" pitchFamily="-64" charset="0"/>
      </a:defRPr>
    </a:lvl2pPr>
    <a:lvl3pPr marL="914400" algn="l" rtl="0" eaLnBrk="0" fontAlgn="base" hangingPunct="0">
      <a:spcBef>
        <a:spcPct val="30000"/>
      </a:spcBef>
      <a:spcAft>
        <a:spcPct val="0"/>
      </a:spcAft>
      <a:defRPr sz="1200" kern="1200">
        <a:solidFill>
          <a:schemeClr val="tx1"/>
        </a:solidFill>
        <a:latin typeface="Georgia" pitchFamily="-64" charset="0"/>
        <a:ea typeface="Geneva" pitchFamily="-64" charset="0"/>
        <a:cs typeface="Geneva" pitchFamily="-64" charset="0"/>
      </a:defRPr>
    </a:lvl3pPr>
    <a:lvl4pPr marL="1371600" algn="l" rtl="0" eaLnBrk="0" fontAlgn="base" hangingPunct="0">
      <a:spcBef>
        <a:spcPct val="30000"/>
      </a:spcBef>
      <a:spcAft>
        <a:spcPct val="0"/>
      </a:spcAft>
      <a:defRPr sz="1200" kern="1200">
        <a:solidFill>
          <a:schemeClr val="tx1"/>
        </a:solidFill>
        <a:latin typeface="Georgia" pitchFamily="-64" charset="0"/>
        <a:ea typeface="Geneva" pitchFamily="-64" charset="0"/>
        <a:cs typeface="Geneva" pitchFamily="-64" charset="0"/>
      </a:defRPr>
    </a:lvl4pPr>
    <a:lvl5pPr marL="1828800" algn="l" rtl="0" eaLnBrk="0" fontAlgn="base" hangingPunct="0">
      <a:spcBef>
        <a:spcPct val="30000"/>
      </a:spcBef>
      <a:spcAft>
        <a:spcPct val="0"/>
      </a:spcAft>
      <a:defRPr sz="1200" kern="1200">
        <a:solidFill>
          <a:schemeClr val="tx1"/>
        </a:solidFill>
        <a:latin typeface="Georgia" pitchFamily="-64" charset="0"/>
        <a:ea typeface="Geneva" pitchFamily="-64" charset="0"/>
        <a:cs typeface="Geneva" pitchFamily="-6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333333"/>
                </a:solidFill>
                <a:effectLst/>
                <a:latin typeface="Helvetica" panose="020B0604020202020204" pitchFamily="34" charset="0"/>
              </a:rPr>
              <a:t>Students may work no more than 20 hours per week while classes are in session and are capped at 25 hours a week during Summer and Winter breaks. Summer hours begin at the end of the academic year and end August 31st. Departments must adhere to the 25-hour cap to ensure that students remain below the threshold for state benefits eligibility. This keeps Rowan University in compliance with federal and state rules and regulations as well as union rules regarding memberships.</a:t>
            </a:r>
            <a:endParaRPr lang="en-US" dirty="0"/>
          </a:p>
        </p:txBody>
      </p:sp>
      <p:sp>
        <p:nvSpPr>
          <p:cNvPr id="4" name="Slide Number Placeholder 3"/>
          <p:cNvSpPr>
            <a:spLocks noGrp="1"/>
          </p:cNvSpPr>
          <p:nvPr>
            <p:ph type="sldNum" sz="quarter" idx="5"/>
          </p:nvPr>
        </p:nvSpPr>
        <p:spPr/>
        <p:txBody>
          <a:bodyPr/>
          <a:lstStyle/>
          <a:p>
            <a:pPr>
              <a:defRPr/>
            </a:pPr>
            <a:fld id="{7599334F-9603-43DA-8370-C08C3C1BF0C0}" type="slidenum">
              <a:rPr lang="en-US" smtClean="0"/>
              <a:pPr>
                <a:defRPr/>
              </a:pPr>
              <a:t>10</a:t>
            </a:fld>
            <a:endParaRPr lang="en-US" dirty="0"/>
          </a:p>
        </p:txBody>
      </p:sp>
    </p:spTree>
    <p:extLst>
      <p:ext uri="{BB962C8B-B14F-4D97-AF65-F5344CB8AC3E}">
        <p14:creationId xmlns:p14="http://schemas.microsoft.com/office/powerpoint/2010/main" val="3122773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effective date will be the beginning of the pay period that the new hire will begin working in.</a:t>
            </a:r>
          </a:p>
          <a:p>
            <a:r>
              <a:rPr lang="en-US" dirty="0"/>
              <a:t>The personnel date is the date that the new hire actually began working.</a:t>
            </a:r>
          </a:p>
          <a:p>
            <a:pPr lvl="1"/>
            <a:r>
              <a:rPr lang="en-US" dirty="0"/>
              <a:t>Note: The personnel date </a:t>
            </a:r>
            <a:r>
              <a:rPr lang="en-US" b="1" dirty="0"/>
              <a:t>must</a:t>
            </a:r>
            <a:r>
              <a:rPr lang="en-US" dirty="0"/>
              <a:t> match the hire date listed on the I-9!</a:t>
            </a:r>
          </a:p>
          <a:p>
            <a:endParaRPr lang="en-US" dirty="0"/>
          </a:p>
        </p:txBody>
      </p:sp>
      <p:sp>
        <p:nvSpPr>
          <p:cNvPr id="4" name="Slide Number Placeholder 3"/>
          <p:cNvSpPr>
            <a:spLocks noGrp="1"/>
          </p:cNvSpPr>
          <p:nvPr>
            <p:ph type="sldNum" sz="quarter" idx="5"/>
          </p:nvPr>
        </p:nvSpPr>
        <p:spPr/>
        <p:txBody>
          <a:bodyPr/>
          <a:lstStyle/>
          <a:p>
            <a:pPr>
              <a:defRPr/>
            </a:pPr>
            <a:fld id="{7599334F-9603-43DA-8370-C08C3C1BF0C0}" type="slidenum">
              <a:rPr lang="en-US" smtClean="0"/>
              <a:pPr>
                <a:defRPr/>
              </a:pPr>
              <a:t>18</a:t>
            </a:fld>
            <a:endParaRPr lang="en-US" dirty="0"/>
          </a:p>
        </p:txBody>
      </p:sp>
    </p:spTree>
    <p:extLst>
      <p:ext uri="{BB962C8B-B14F-4D97-AF65-F5344CB8AC3E}">
        <p14:creationId xmlns:p14="http://schemas.microsoft.com/office/powerpoint/2010/main" val="537640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7599334F-9603-43DA-8370-C08C3C1BF0C0}" type="slidenum">
              <a:rPr lang="en-US" smtClean="0"/>
              <a:pPr>
                <a:defRPr/>
              </a:pPr>
              <a:t>20</a:t>
            </a:fld>
            <a:endParaRPr lang="en-US" dirty="0"/>
          </a:p>
        </p:txBody>
      </p:sp>
    </p:spTree>
    <p:extLst>
      <p:ext uri="{BB962C8B-B14F-4D97-AF65-F5344CB8AC3E}">
        <p14:creationId xmlns:p14="http://schemas.microsoft.com/office/powerpoint/2010/main" val="28837625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7599334F-9603-43DA-8370-C08C3C1BF0C0}" type="slidenum">
              <a:rPr lang="en-US" smtClean="0"/>
              <a:pPr>
                <a:defRPr/>
              </a:pPr>
              <a:t>21</a:t>
            </a:fld>
            <a:endParaRPr lang="en-US" dirty="0"/>
          </a:p>
        </p:txBody>
      </p:sp>
    </p:spTree>
    <p:extLst>
      <p:ext uri="{BB962C8B-B14F-4D97-AF65-F5344CB8AC3E}">
        <p14:creationId xmlns:p14="http://schemas.microsoft.com/office/powerpoint/2010/main" val="25539534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 students think about the financial aid office?</a:t>
            </a:r>
          </a:p>
          <a:p>
            <a:r>
              <a:rPr lang="en-US" dirty="0"/>
              <a:t>Who has completed a FAFSA?</a:t>
            </a:r>
          </a:p>
          <a:p>
            <a:r>
              <a:rPr lang="en-US" dirty="0"/>
              <a:t>What do you know about financial aid?</a:t>
            </a:r>
          </a:p>
          <a:p>
            <a:r>
              <a:rPr lang="en-US" dirty="0"/>
              <a:t>What is the most confusing part of financial aid for you?</a:t>
            </a:r>
          </a:p>
          <a:p>
            <a:r>
              <a:rPr lang="en-US" dirty="0"/>
              <a:t>What do you think student’s need to know about for financial aid?</a:t>
            </a:r>
          </a:p>
          <a:p>
            <a:endParaRPr lang="en-US" dirty="0"/>
          </a:p>
        </p:txBody>
      </p:sp>
      <p:sp>
        <p:nvSpPr>
          <p:cNvPr id="4" name="Slide Number Placeholder 3"/>
          <p:cNvSpPr>
            <a:spLocks noGrp="1"/>
          </p:cNvSpPr>
          <p:nvPr>
            <p:ph type="sldNum" sz="quarter" idx="10"/>
          </p:nvPr>
        </p:nvSpPr>
        <p:spPr/>
        <p:txBody>
          <a:bodyPr/>
          <a:lstStyle/>
          <a:p>
            <a:pPr>
              <a:defRPr/>
            </a:pPr>
            <a:fld id="{7599334F-9603-43DA-8370-C08C3C1BF0C0}" type="slidenum">
              <a:rPr lang="en-US" smtClean="0"/>
              <a:pPr>
                <a:defRPr/>
              </a:pPr>
              <a:t>22</a:t>
            </a:fld>
            <a:endParaRPr lang="en-US" dirty="0"/>
          </a:p>
        </p:txBody>
      </p:sp>
    </p:spTree>
    <p:extLst>
      <p:ext uri="{BB962C8B-B14F-4D97-AF65-F5344CB8AC3E}">
        <p14:creationId xmlns:p14="http://schemas.microsoft.com/office/powerpoint/2010/main" val="1306376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t>Federal Work-Study is a federally funded program that allows eligible students to earn a bi-weekly paycheck to assist with the cost of school while gaining real-life work experience. Many positions are located on campus, while others are in partnership with off-campus non-profit organizations and community service. </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7599334F-9603-43DA-8370-C08C3C1BF0C0}" type="slidenum">
              <a:rPr lang="en-US" smtClean="0"/>
              <a:pPr>
                <a:defRPr/>
              </a:pPr>
              <a:t>23</a:t>
            </a:fld>
            <a:endParaRPr lang="en-US" dirty="0"/>
          </a:p>
        </p:txBody>
      </p:sp>
    </p:spTree>
    <p:extLst>
      <p:ext uri="{BB962C8B-B14F-4D97-AF65-F5344CB8AC3E}">
        <p14:creationId xmlns:p14="http://schemas.microsoft.com/office/powerpoint/2010/main" val="11594188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you can start working you need to make sure you have an active timesheet in Self-Service Banner. There is a hiring process that your supervisor will guide you through prior to your first day of work. If you are unsure, please check with your supervisor to confirm.</a:t>
            </a:r>
          </a:p>
          <a:p>
            <a:pPr marL="0" indent="0">
              <a:buNone/>
            </a:pPr>
            <a:endParaRPr lang="en-US" dirty="0"/>
          </a:p>
          <a:p>
            <a:pPr marL="0" indent="0">
              <a:buNone/>
            </a:pPr>
            <a:r>
              <a:rPr lang="en-US" dirty="0"/>
              <a:t>You are only permitted for have one FWS position at a time, but you are able to have a second job on campus, as long as it is being paid through non-FWS funds. There are limits to the number of hours you can work between your positions which we will discuss shortly. </a:t>
            </a:r>
          </a:p>
          <a:p>
            <a:pPr marL="0" indent="0">
              <a:buNone/>
            </a:pPr>
            <a:endParaRPr lang="en-US" dirty="0"/>
          </a:p>
          <a:p>
            <a:pPr marL="0" indent="0">
              <a:buNone/>
            </a:pPr>
            <a:r>
              <a:rPr lang="en-US" dirty="0"/>
              <a:t>Keep in mind- volunteering for FWS is not permitted, you must be paid for all hours worked.</a:t>
            </a:r>
          </a:p>
          <a:p>
            <a:endParaRPr lang="en-US" dirty="0"/>
          </a:p>
        </p:txBody>
      </p:sp>
      <p:sp>
        <p:nvSpPr>
          <p:cNvPr id="4" name="Slide Number Placeholder 3"/>
          <p:cNvSpPr>
            <a:spLocks noGrp="1"/>
          </p:cNvSpPr>
          <p:nvPr>
            <p:ph type="sldNum" sz="quarter" idx="10"/>
          </p:nvPr>
        </p:nvSpPr>
        <p:spPr/>
        <p:txBody>
          <a:bodyPr/>
          <a:lstStyle/>
          <a:p>
            <a:pPr>
              <a:defRPr/>
            </a:pPr>
            <a:fld id="{7599334F-9603-43DA-8370-C08C3C1BF0C0}" type="slidenum">
              <a:rPr lang="en-US" smtClean="0"/>
              <a:pPr>
                <a:defRPr/>
              </a:pPr>
              <a:t>25</a:t>
            </a:fld>
            <a:endParaRPr lang="en-US" dirty="0"/>
          </a:p>
        </p:txBody>
      </p:sp>
    </p:spTree>
    <p:extLst>
      <p:ext uri="{BB962C8B-B14F-4D97-AF65-F5344CB8AC3E}">
        <p14:creationId xmlns:p14="http://schemas.microsoft.com/office/powerpoint/2010/main" val="4050445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A1EE5989-1E85-411A-8B38-1A7DA0EBA3A1}"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304800"/>
            <a:ext cx="2133600" cy="533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304800"/>
            <a:ext cx="624840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A1EE5989-1E85-411A-8B38-1A7DA0EBA3A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95400" y="1143000"/>
            <a:ext cx="36957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43500" y="1143000"/>
            <a:ext cx="36957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304800" y="304800"/>
            <a:ext cx="8534400" cy="762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title style</a:t>
            </a:r>
          </a:p>
        </p:txBody>
      </p:sp>
      <p:sp>
        <p:nvSpPr>
          <p:cNvPr id="11267" name="Rectangle 3"/>
          <p:cNvSpPr>
            <a:spLocks noGrp="1" noChangeArrowheads="1"/>
          </p:cNvSpPr>
          <p:nvPr>
            <p:ph type="body" idx="1"/>
          </p:nvPr>
        </p:nvSpPr>
        <p:spPr bwMode="auto">
          <a:xfrm>
            <a:off x="1295400" y="1143000"/>
            <a:ext cx="7543800" cy="4495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1"/>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EE5989-1E85-411A-8B38-1A7DA0EBA3A1}" type="slidenum">
              <a:rPr lang="en-US" smtClean="0"/>
              <a:pPr/>
              <a:t>‹#›</a:t>
            </a:fld>
            <a:endParaRPr lang="en-US" dirty="0"/>
          </a:p>
        </p:txBody>
      </p:sp>
      <p:sp>
        <p:nvSpPr>
          <p:cNvPr id="3" name="Footer Placeholder 2"/>
          <p:cNvSpPr>
            <a:spLocks noGrp="1"/>
          </p:cNvSpPr>
          <p:nvPr>
            <p:ph type="ftr" sz="quarter" idx="3"/>
          </p:nvPr>
        </p:nvSpPr>
        <p:spPr>
          <a:xfrm>
            <a:off x="3028950" y="6492874"/>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ftr="0" dt="0"/>
  <p:txStyles>
    <p:titleStyle>
      <a:lvl1pPr algn="l" rtl="0" eaLnBrk="0" fontAlgn="base" hangingPunct="0">
        <a:spcBef>
          <a:spcPct val="0"/>
        </a:spcBef>
        <a:spcAft>
          <a:spcPct val="0"/>
        </a:spcAft>
        <a:defRPr sz="3600" b="1">
          <a:solidFill>
            <a:srgbClr val="3B1808"/>
          </a:solidFill>
          <a:latin typeface="+mj-lt"/>
          <a:ea typeface="+mj-ea"/>
          <a:cs typeface="+mj-cs"/>
        </a:defRPr>
      </a:lvl1pPr>
      <a:lvl2pPr algn="l" rtl="0" eaLnBrk="0" fontAlgn="base" hangingPunct="0">
        <a:spcBef>
          <a:spcPct val="0"/>
        </a:spcBef>
        <a:spcAft>
          <a:spcPct val="0"/>
        </a:spcAft>
        <a:defRPr sz="3600" b="1">
          <a:solidFill>
            <a:srgbClr val="3B1808"/>
          </a:solidFill>
          <a:latin typeface="Tahoma" pitchFamily="34" charset="0"/>
          <a:ea typeface="Geneva" pitchFamily="-64" charset="0"/>
          <a:cs typeface="Geneva" pitchFamily="-64" charset="0"/>
        </a:defRPr>
      </a:lvl2pPr>
      <a:lvl3pPr algn="l" rtl="0" eaLnBrk="0" fontAlgn="base" hangingPunct="0">
        <a:spcBef>
          <a:spcPct val="0"/>
        </a:spcBef>
        <a:spcAft>
          <a:spcPct val="0"/>
        </a:spcAft>
        <a:defRPr sz="3600" b="1">
          <a:solidFill>
            <a:srgbClr val="3B1808"/>
          </a:solidFill>
          <a:latin typeface="Tahoma" pitchFamily="34" charset="0"/>
          <a:ea typeface="Geneva" pitchFamily="-64" charset="0"/>
          <a:cs typeface="Geneva" pitchFamily="-64" charset="0"/>
        </a:defRPr>
      </a:lvl3pPr>
      <a:lvl4pPr algn="l" rtl="0" eaLnBrk="0" fontAlgn="base" hangingPunct="0">
        <a:spcBef>
          <a:spcPct val="0"/>
        </a:spcBef>
        <a:spcAft>
          <a:spcPct val="0"/>
        </a:spcAft>
        <a:defRPr sz="3600" b="1">
          <a:solidFill>
            <a:srgbClr val="3B1808"/>
          </a:solidFill>
          <a:latin typeface="Tahoma" pitchFamily="34" charset="0"/>
          <a:ea typeface="Geneva" pitchFamily="-64" charset="0"/>
          <a:cs typeface="Geneva" pitchFamily="-64" charset="0"/>
        </a:defRPr>
      </a:lvl4pPr>
      <a:lvl5pPr algn="l" rtl="0" eaLnBrk="0" fontAlgn="base" hangingPunct="0">
        <a:spcBef>
          <a:spcPct val="0"/>
        </a:spcBef>
        <a:spcAft>
          <a:spcPct val="0"/>
        </a:spcAft>
        <a:defRPr sz="3600" b="1">
          <a:solidFill>
            <a:srgbClr val="3B1808"/>
          </a:solidFill>
          <a:latin typeface="Tahoma" pitchFamily="34" charset="0"/>
          <a:ea typeface="Geneva" pitchFamily="-64" charset="0"/>
          <a:cs typeface="Geneva" pitchFamily="-64" charset="0"/>
        </a:defRPr>
      </a:lvl5pPr>
      <a:lvl6pPr marL="457200" algn="l" rtl="0" fontAlgn="base">
        <a:spcBef>
          <a:spcPct val="0"/>
        </a:spcBef>
        <a:spcAft>
          <a:spcPct val="0"/>
        </a:spcAft>
        <a:defRPr sz="3600" b="1">
          <a:solidFill>
            <a:srgbClr val="3B1808"/>
          </a:solidFill>
          <a:latin typeface="Trebuchet MS" pitchFamily="-64" charset="0"/>
          <a:ea typeface="Geneva" pitchFamily="-64" charset="0"/>
          <a:cs typeface="Geneva" pitchFamily="-64" charset="0"/>
        </a:defRPr>
      </a:lvl6pPr>
      <a:lvl7pPr marL="914400" algn="l" rtl="0" fontAlgn="base">
        <a:spcBef>
          <a:spcPct val="0"/>
        </a:spcBef>
        <a:spcAft>
          <a:spcPct val="0"/>
        </a:spcAft>
        <a:defRPr sz="3600" b="1">
          <a:solidFill>
            <a:srgbClr val="3B1808"/>
          </a:solidFill>
          <a:latin typeface="Trebuchet MS" pitchFamily="-64" charset="0"/>
          <a:ea typeface="Geneva" pitchFamily="-64" charset="0"/>
          <a:cs typeface="Geneva" pitchFamily="-64" charset="0"/>
        </a:defRPr>
      </a:lvl7pPr>
      <a:lvl8pPr marL="1371600" algn="l" rtl="0" fontAlgn="base">
        <a:spcBef>
          <a:spcPct val="0"/>
        </a:spcBef>
        <a:spcAft>
          <a:spcPct val="0"/>
        </a:spcAft>
        <a:defRPr sz="3600" b="1">
          <a:solidFill>
            <a:srgbClr val="3B1808"/>
          </a:solidFill>
          <a:latin typeface="Trebuchet MS" pitchFamily="-64" charset="0"/>
          <a:ea typeface="Geneva" pitchFamily="-64" charset="0"/>
          <a:cs typeface="Geneva" pitchFamily="-64" charset="0"/>
        </a:defRPr>
      </a:lvl8pPr>
      <a:lvl9pPr marL="1828800" algn="l" rtl="0" fontAlgn="base">
        <a:spcBef>
          <a:spcPct val="0"/>
        </a:spcBef>
        <a:spcAft>
          <a:spcPct val="0"/>
        </a:spcAft>
        <a:defRPr sz="3600" b="1">
          <a:solidFill>
            <a:srgbClr val="3B1808"/>
          </a:solidFill>
          <a:latin typeface="Trebuchet MS" pitchFamily="-64" charset="0"/>
          <a:ea typeface="Geneva" pitchFamily="-64" charset="0"/>
          <a:cs typeface="Geneva" pitchFamily="-64" charset="0"/>
        </a:defRPr>
      </a:lvl9pPr>
    </p:titleStyle>
    <p:bodyStyle>
      <a:lvl1pPr marL="342900" indent="-342900" algn="l" rtl="0" eaLnBrk="0" fontAlgn="base" hangingPunct="0">
        <a:spcBef>
          <a:spcPct val="20000"/>
        </a:spcBef>
        <a:spcAft>
          <a:spcPct val="0"/>
        </a:spcAft>
        <a:buChar char="•"/>
        <a:defRPr sz="2800">
          <a:solidFill>
            <a:srgbClr val="7F5111"/>
          </a:solidFill>
          <a:latin typeface="+mn-lt"/>
          <a:ea typeface="+mn-ea"/>
          <a:cs typeface="+mn-cs"/>
        </a:defRPr>
      </a:lvl1pPr>
      <a:lvl2pPr marL="742950" indent="-285750" algn="l" rtl="0" eaLnBrk="0" fontAlgn="base" hangingPunct="0">
        <a:spcBef>
          <a:spcPct val="20000"/>
        </a:spcBef>
        <a:spcAft>
          <a:spcPct val="0"/>
        </a:spcAft>
        <a:buChar char="–"/>
        <a:defRPr sz="2400">
          <a:solidFill>
            <a:srgbClr val="7F5111"/>
          </a:solidFill>
          <a:latin typeface="+mn-lt"/>
          <a:ea typeface="+mn-ea"/>
          <a:cs typeface="+mn-cs"/>
        </a:defRPr>
      </a:lvl2pPr>
      <a:lvl3pPr marL="1143000" indent="-228600" algn="l" rtl="0" eaLnBrk="0" fontAlgn="base" hangingPunct="0">
        <a:spcBef>
          <a:spcPct val="20000"/>
        </a:spcBef>
        <a:spcAft>
          <a:spcPct val="0"/>
        </a:spcAft>
        <a:buChar char="•"/>
        <a:defRPr sz="2400">
          <a:solidFill>
            <a:srgbClr val="7F5111"/>
          </a:solidFill>
          <a:latin typeface="+mn-lt"/>
          <a:ea typeface="+mn-ea"/>
          <a:cs typeface="+mn-cs"/>
        </a:defRPr>
      </a:lvl3pPr>
      <a:lvl4pPr marL="1600200" indent="-228600" algn="l" rtl="0" eaLnBrk="0" fontAlgn="base" hangingPunct="0">
        <a:spcBef>
          <a:spcPct val="20000"/>
        </a:spcBef>
        <a:spcAft>
          <a:spcPct val="0"/>
        </a:spcAft>
        <a:buChar char="–"/>
        <a:defRPr sz="2000">
          <a:solidFill>
            <a:srgbClr val="7F5111"/>
          </a:solidFill>
          <a:latin typeface="+mn-lt"/>
          <a:ea typeface="+mn-ea"/>
          <a:cs typeface="+mn-cs"/>
        </a:defRPr>
      </a:lvl4pPr>
      <a:lvl5pPr marL="2057400" indent="-228600" algn="l" rtl="0" eaLnBrk="0" fontAlgn="base" hangingPunct="0">
        <a:spcBef>
          <a:spcPct val="20000"/>
        </a:spcBef>
        <a:spcAft>
          <a:spcPct val="0"/>
        </a:spcAft>
        <a:buChar char="»"/>
        <a:defRPr sz="2000">
          <a:solidFill>
            <a:srgbClr val="7F5111"/>
          </a:solidFill>
          <a:latin typeface="+mn-lt"/>
          <a:ea typeface="+mn-ea"/>
          <a:cs typeface="+mn-cs"/>
        </a:defRPr>
      </a:lvl5pPr>
      <a:lvl6pPr marL="2514600" indent="-228600" algn="l" rtl="0" fontAlgn="base">
        <a:spcBef>
          <a:spcPct val="20000"/>
        </a:spcBef>
        <a:spcAft>
          <a:spcPct val="0"/>
        </a:spcAft>
        <a:buChar char="»"/>
        <a:defRPr>
          <a:solidFill>
            <a:srgbClr val="7F5111"/>
          </a:solidFill>
          <a:latin typeface="+mn-lt"/>
          <a:ea typeface="+mn-ea"/>
          <a:cs typeface="+mn-cs"/>
        </a:defRPr>
      </a:lvl6pPr>
      <a:lvl7pPr marL="2971800" indent="-228600" algn="l" rtl="0" fontAlgn="base">
        <a:spcBef>
          <a:spcPct val="20000"/>
        </a:spcBef>
        <a:spcAft>
          <a:spcPct val="0"/>
        </a:spcAft>
        <a:buChar char="»"/>
        <a:defRPr>
          <a:solidFill>
            <a:srgbClr val="7F5111"/>
          </a:solidFill>
          <a:latin typeface="+mn-lt"/>
          <a:ea typeface="+mn-ea"/>
          <a:cs typeface="+mn-cs"/>
        </a:defRPr>
      </a:lvl7pPr>
      <a:lvl8pPr marL="3429000" indent="-228600" algn="l" rtl="0" fontAlgn="base">
        <a:spcBef>
          <a:spcPct val="20000"/>
        </a:spcBef>
        <a:spcAft>
          <a:spcPct val="0"/>
        </a:spcAft>
        <a:buChar char="»"/>
        <a:defRPr>
          <a:solidFill>
            <a:srgbClr val="7F5111"/>
          </a:solidFill>
          <a:latin typeface="+mn-lt"/>
          <a:ea typeface="+mn-ea"/>
          <a:cs typeface="+mn-cs"/>
        </a:defRPr>
      </a:lvl8pPr>
      <a:lvl9pPr marL="3886200" indent="-228600" algn="l" rtl="0" fontAlgn="base">
        <a:spcBef>
          <a:spcPct val="20000"/>
        </a:spcBef>
        <a:spcAft>
          <a:spcPct val="0"/>
        </a:spcAft>
        <a:buChar char="»"/>
        <a:defRPr>
          <a:solidFill>
            <a:srgbClr val="7F511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sites.rowan.edu/financial-aid/paying-for-college/work-study/supervisors.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mailto:Aguilar@rowan.edu" TargetMode="External"/><Relationship Id="rId2" Type="http://schemas.openxmlformats.org/officeDocument/2006/relationships/hyperlink" Target="mailto:Paluch@rowan.edu" TargetMode="External"/><Relationship Id="rId1" Type="http://schemas.openxmlformats.org/officeDocument/2006/relationships/slideLayout" Target="../slideLayouts/slideLayout2.xml"/><Relationship Id="rId5" Type="http://schemas.openxmlformats.org/officeDocument/2006/relationships/hyperlink" Target="mailto:bodden@rowan.edu" TargetMode="External"/><Relationship Id="rId4" Type="http://schemas.openxmlformats.org/officeDocument/2006/relationships/hyperlink" Target="mailto:hynsonp9@rowan.ed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Student Employment</a:t>
            </a:r>
          </a:p>
        </p:txBody>
      </p:sp>
      <p:sp>
        <p:nvSpPr>
          <p:cNvPr id="3" name="Subtitle 2"/>
          <p:cNvSpPr>
            <a:spLocks noGrp="1"/>
          </p:cNvSpPr>
          <p:nvPr>
            <p:ph type="subTitle" idx="1"/>
          </p:nvPr>
        </p:nvSpPr>
        <p:spPr>
          <a:xfrm>
            <a:off x="678287" y="2724150"/>
            <a:ext cx="6400800" cy="1752600"/>
          </a:xfrm>
        </p:spPr>
        <p:txBody>
          <a:bodyPr/>
          <a:lstStyle/>
          <a:p>
            <a:pPr algn="l"/>
            <a:r>
              <a:rPr lang="en-US" dirty="0"/>
              <a:t>Office of Human Resources</a:t>
            </a:r>
          </a:p>
          <a:p>
            <a:endParaRPr lang="en-US" dirty="0"/>
          </a:p>
        </p:txBody>
      </p:sp>
      <p:sp>
        <p:nvSpPr>
          <p:cNvPr id="4" name="Slide Number Placeholder 3"/>
          <p:cNvSpPr>
            <a:spLocks noGrp="1"/>
          </p:cNvSpPr>
          <p:nvPr>
            <p:ph type="sldNum" sz="quarter" idx="11"/>
          </p:nvPr>
        </p:nvSpPr>
        <p:spPr/>
        <p:txBody>
          <a:bodyPr/>
          <a:lstStyle/>
          <a:p>
            <a:fld id="{A1EE5989-1E85-411A-8B38-1A7DA0EBA3A1}" type="slidenum">
              <a:rPr lang="en-US" smtClean="0"/>
              <a:pPr/>
              <a:t>2</a:t>
            </a:fld>
            <a:endParaRPr lang="en-US" dirty="0"/>
          </a:p>
        </p:txBody>
      </p:sp>
    </p:spTree>
    <p:extLst>
      <p:ext uri="{BB962C8B-B14F-4D97-AF65-F5344CB8AC3E}">
        <p14:creationId xmlns:p14="http://schemas.microsoft.com/office/powerpoint/2010/main" val="15737572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A51D7-B014-D3DD-D4D3-9A23021D0ED4}"/>
              </a:ext>
            </a:extLst>
          </p:cNvPr>
          <p:cNvSpPr>
            <a:spLocks noGrp="1"/>
          </p:cNvSpPr>
          <p:nvPr>
            <p:ph type="title"/>
          </p:nvPr>
        </p:nvSpPr>
        <p:spPr/>
        <p:txBody>
          <a:bodyPr/>
          <a:lstStyle/>
          <a:p>
            <a:r>
              <a:rPr lang="en-US" dirty="0"/>
              <a:t>Documentation</a:t>
            </a:r>
          </a:p>
        </p:txBody>
      </p:sp>
      <p:sp>
        <p:nvSpPr>
          <p:cNvPr id="3" name="Content Placeholder 2">
            <a:extLst>
              <a:ext uri="{FF2B5EF4-FFF2-40B4-BE49-F238E27FC236}">
                <a16:creationId xmlns:a16="http://schemas.microsoft.com/office/drawing/2014/main" id="{355AA94C-CDB1-9A18-270B-187A2F0F2F35}"/>
              </a:ext>
            </a:extLst>
          </p:cNvPr>
          <p:cNvSpPr>
            <a:spLocks noGrp="1"/>
          </p:cNvSpPr>
          <p:nvPr>
            <p:ph idx="1"/>
          </p:nvPr>
        </p:nvSpPr>
        <p:spPr>
          <a:xfrm>
            <a:off x="304800" y="1066800"/>
            <a:ext cx="8534400" cy="4495800"/>
          </a:xfrm>
        </p:spPr>
        <p:txBody>
          <a:bodyPr/>
          <a:lstStyle/>
          <a:p>
            <a:r>
              <a:rPr lang="en-US" dirty="0"/>
              <a:t>Do not send any copies of student documentation to Human Resources.</a:t>
            </a:r>
          </a:p>
          <a:p>
            <a:r>
              <a:rPr lang="en-US" dirty="0"/>
              <a:t>A paper copy of </a:t>
            </a:r>
            <a:r>
              <a:rPr lang="en-US"/>
              <a:t>the State </a:t>
            </a:r>
            <a:r>
              <a:rPr lang="en-US" dirty="0"/>
              <a:t>W-4 or Certificate of PA Residency must be filled out and sent to Payroll Services.</a:t>
            </a:r>
          </a:p>
          <a:p>
            <a:r>
              <a:rPr lang="en-US" dirty="0"/>
              <a:t>The Federal W-4 and Direct Deposit will be filled out by the student via Self-Service Banner once the EPAF has been processed and the job is in the system.</a:t>
            </a:r>
          </a:p>
          <a:p>
            <a:pPr lvl="1"/>
            <a:r>
              <a:rPr lang="en-US" dirty="0"/>
              <a:t>The student will receive an automated email instructing them to log into Banner to update these forms.</a:t>
            </a:r>
          </a:p>
        </p:txBody>
      </p:sp>
      <p:sp>
        <p:nvSpPr>
          <p:cNvPr id="4" name="Slide Number Placeholder 3">
            <a:extLst>
              <a:ext uri="{FF2B5EF4-FFF2-40B4-BE49-F238E27FC236}">
                <a16:creationId xmlns:a16="http://schemas.microsoft.com/office/drawing/2014/main" id="{DBD0CD17-16C0-3A2C-6808-D3897F16F2D6}"/>
              </a:ext>
            </a:extLst>
          </p:cNvPr>
          <p:cNvSpPr>
            <a:spLocks noGrp="1"/>
          </p:cNvSpPr>
          <p:nvPr>
            <p:ph type="sldNum" sz="quarter" idx="11"/>
          </p:nvPr>
        </p:nvSpPr>
        <p:spPr/>
        <p:txBody>
          <a:bodyPr/>
          <a:lstStyle/>
          <a:p>
            <a:fld id="{A1EE5989-1E85-411A-8B38-1A7DA0EBA3A1}" type="slidenum">
              <a:rPr lang="en-US" smtClean="0"/>
              <a:pPr/>
              <a:t>11</a:t>
            </a:fld>
            <a:endParaRPr lang="en-US" dirty="0"/>
          </a:p>
        </p:txBody>
      </p:sp>
    </p:spTree>
    <p:extLst>
      <p:ext uri="{BB962C8B-B14F-4D97-AF65-F5344CB8AC3E}">
        <p14:creationId xmlns:p14="http://schemas.microsoft.com/office/powerpoint/2010/main" val="2398734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C7C87-EA55-810D-8533-3D24A0A3D0C3}"/>
              </a:ext>
            </a:extLst>
          </p:cNvPr>
          <p:cNvSpPr>
            <a:spLocks noGrp="1"/>
          </p:cNvSpPr>
          <p:nvPr>
            <p:ph type="title"/>
          </p:nvPr>
        </p:nvSpPr>
        <p:spPr/>
        <p:txBody>
          <a:bodyPr/>
          <a:lstStyle/>
          <a:p>
            <a:r>
              <a:rPr lang="en-US" dirty="0"/>
              <a:t>Sample Email</a:t>
            </a:r>
          </a:p>
        </p:txBody>
      </p:sp>
      <p:sp>
        <p:nvSpPr>
          <p:cNvPr id="3" name="Content Placeholder 2">
            <a:extLst>
              <a:ext uri="{FF2B5EF4-FFF2-40B4-BE49-F238E27FC236}">
                <a16:creationId xmlns:a16="http://schemas.microsoft.com/office/drawing/2014/main" id="{6D4FB01F-9050-6FDA-2AB0-C9AA7672C2E8}"/>
              </a:ext>
            </a:extLst>
          </p:cNvPr>
          <p:cNvSpPr>
            <a:spLocks noGrp="1"/>
          </p:cNvSpPr>
          <p:nvPr>
            <p:ph idx="1"/>
          </p:nvPr>
        </p:nvSpPr>
        <p:spPr/>
        <p:txBody>
          <a:bodyPr/>
          <a:lstStyle/>
          <a:p>
            <a:pPr marL="0" indent="0">
              <a:buNone/>
            </a:pPr>
            <a:r>
              <a:rPr lang="en-US" dirty="0"/>
              <a:t> </a:t>
            </a:r>
          </a:p>
        </p:txBody>
      </p:sp>
      <p:sp>
        <p:nvSpPr>
          <p:cNvPr id="4" name="Slide Number Placeholder 3">
            <a:extLst>
              <a:ext uri="{FF2B5EF4-FFF2-40B4-BE49-F238E27FC236}">
                <a16:creationId xmlns:a16="http://schemas.microsoft.com/office/drawing/2014/main" id="{AE3C066C-49EF-4473-7BB9-A366E7653D28}"/>
              </a:ext>
            </a:extLst>
          </p:cNvPr>
          <p:cNvSpPr>
            <a:spLocks noGrp="1"/>
          </p:cNvSpPr>
          <p:nvPr>
            <p:ph type="sldNum" sz="quarter" idx="11"/>
          </p:nvPr>
        </p:nvSpPr>
        <p:spPr/>
        <p:txBody>
          <a:bodyPr/>
          <a:lstStyle/>
          <a:p>
            <a:fld id="{A1EE5989-1E85-411A-8B38-1A7DA0EBA3A1}" type="slidenum">
              <a:rPr lang="en-US" smtClean="0"/>
              <a:pPr/>
              <a:t>12</a:t>
            </a:fld>
            <a:endParaRPr lang="en-US" dirty="0"/>
          </a:p>
        </p:txBody>
      </p:sp>
      <p:pic>
        <p:nvPicPr>
          <p:cNvPr id="8" name="Picture 7">
            <a:extLst>
              <a:ext uri="{FF2B5EF4-FFF2-40B4-BE49-F238E27FC236}">
                <a16:creationId xmlns:a16="http://schemas.microsoft.com/office/drawing/2014/main" id="{303A7118-8819-ACBD-4160-F20C6E8DA4B4}"/>
              </a:ext>
            </a:extLst>
          </p:cNvPr>
          <p:cNvPicPr>
            <a:picLocks noChangeAspect="1"/>
          </p:cNvPicPr>
          <p:nvPr/>
        </p:nvPicPr>
        <p:blipFill>
          <a:blip r:embed="rId2"/>
          <a:stretch>
            <a:fillRect/>
          </a:stretch>
        </p:blipFill>
        <p:spPr>
          <a:xfrm>
            <a:off x="488385" y="956377"/>
            <a:ext cx="8265384" cy="4682424"/>
          </a:xfrm>
          <a:prstGeom prst="rect">
            <a:avLst/>
          </a:prstGeom>
        </p:spPr>
      </p:pic>
      <p:sp>
        <p:nvSpPr>
          <p:cNvPr id="9" name="Rectangle 8">
            <a:extLst>
              <a:ext uri="{FF2B5EF4-FFF2-40B4-BE49-F238E27FC236}">
                <a16:creationId xmlns:a16="http://schemas.microsoft.com/office/drawing/2014/main" id="{F93B9DD0-FE02-BCE1-3B8E-FBC4F4B055FA}"/>
              </a:ext>
            </a:extLst>
          </p:cNvPr>
          <p:cNvSpPr/>
          <p:nvPr/>
        </p:nvSpPr>
        <p:spPr bwMode="auto">
          <a:xfrm>
            <a:off x="1371600" y="1600200"/>
            <a:ext cx="1143000" cy="381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2"/>
              </a:solidFill>
              <a:effectLst/>
              <a:latin typeface="Georgia" pitchFamily="-64" charset="0"/>
              <a:ea typeface="Geneva" pitchFamily="-64" charset="0"/>
              <a:cs typeface="Geneva" pitchFamily="-64" charset="0"/>
            </a:endParaRPr>
          </a:p>
        </p:txBody>
      </p:sp>
    </p:spTree>
    <p:extLst>
      <p:ext uri="{BB962C8B-B14F-4D97-AF65-F5344CB8AC3E}">
        <p14:creationId xmlns:p14="http://schemas.microsoft.com/office/powerpoint/2010/main" val="2741417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21A2F-475A-FEB9-0BB6-3DD439E758CC}"/>
              </a:ext>
            </a:extLst>
          </p:cNvPr>
          <p:cNvSpPr>
            <a:spLocks noGrp="1"/>
          </p:cNvSpPr>
          <p:nvPr>
            <p:ph type="title"/>
          </p:nvPr>
        </p:nvSpPr>
        <p:spPr/>
        <p:txBody>
          <a:bodyPr/>
          <a:lstStyle/>
          <a:p>
            <a:r>
              <a:rPr lang="en-US" dirty="0"/>
              <a:t>I-9s</a:t>
            </a:r>
          </a:p>
        </p:txBody>
      </p:sp>
      <p:sp>
        <p:nvSpPr>
          <p:cNvPr id="3" name="Content Placeholder 2">
            <a:extLst>
              <a:ext uri="{FF2B5EF4-FFF2-40B4-BE49-F238E27FC236}">
                <a16:creationId xmlns:a16="http://schemas.microsoft.com/office/drawing/2014/main" id="{512102A9-8D89-249F-DAD3-46306EC4A2D7}"/>
              </a:ext>
            </a:extLst>
          </p:cNvPr>
          <p:cNvSpPr>
            <a:spLocks noGrp="1"/>
          </p:cNvSpPr>
          <p:nvPr>
            <p:ph idx="1"/>
          </p:nvPr>
        </p:nvSpPr>
        <p:spPr>
          <a:xfrm>
            <a:off x="304800" y="914400"/>
            <a:ext cx="8534400" cy="4495800"/>
          </a:xfrm>
        </p:spPr>
        <p:txBody>
          <a:bodyPr/>
          <a:lstStyle/>
          <a:p>
            <a:r>
              <a:rPr lang="en-US" dirty="0"/>
              <a:t>An I-9 must be completed in I-9 HQ prior to a student beginning employment. All student employees must have a valid I-9 on file.</a:t>
            </a:r>
          </a:p>
          <a:p>
            <a:r>
              <a:rPr lang="en-US" dirty="0"/>
              <a:t>The I-9 must be completed prior to the EPAF being submitted.</a:t>
            </a:r>
          </a:p>
          <a:p>
            <a:r>
              <a:rPr lang="en-US" dirty="0"/>
              <a:t>If you’re not sure if a student has a valid I-9 on file, please reach out to Human Resources to verify.</a:t>
            </a:r>
          </a:p>
          <a:p>
            <a:r>
              <a:rPr lang="en-US" sz="2800" dirty="0"/>
              <a:t>You must view </a:t>
            </a:r>
            <a:r>
              <a:rPr lang="en-US" sz="2800" b="1" i="1" dirty="0"/>
              <a:t>original</a:t>
            </a:r>
            <a:r>
              <a:rPr lang="en-US" sz="2800" dirty="0"/>
              <a:t> documents (not scans/copies) when completing the I-9. It is against federal regulation to accept scans or copies of documents.</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C96101C-D58D-F85E-ACE2-4903D2A3B3CA}"/>
              </a:ext>
            </a:extLst>
          </p:cNvPr>
          <p:cNvSpPr>
            <a:spLocks noGrp="1"/>
          </p:cNvSpPr>
          <p:nvPr>
            <p:ph type="sldNum" sz="quarter" idx="11"/>
          </p:nvPr>
        </p:nvSpPr>
        <p:spPr/>
        <p:txBody>
          <a:bodyPr/>
          <a:lstStyle/>
          <a:p>
            <a:fld id="{A1EE5989-1E85-411A-8B38-1A7DA0EBA3A1}" type="slidenum">
              <a:rPr lang="en-US" smtClean="0"/>
              <a:pPr/>
              <a:t>13</a:t>
            </a:fld>
            <a:endParaRPr lang="en-US" dirty="0"/>
          </a:p>
        </p:txBody>
      </p:sp>
    </p:spTree>
    <p:extLst>
      <p:ext uri="{BB962C8B-B14F-4D97-AF65-F5344CB8AC3E}">
        <p14:creationId xmlns:p14="http://schemas.microsoft.com/office/powerpoint/2010/main" val="178416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8FB8E-6CB1-9F59-0FB7-AAED90F244AF}"/>
              </a:ext>
            </a:extLst>
          </p:cNvPr>
          <p:cNvSpPr>
            <a:spLocks noGrp="1"/>
          </p:cNvSpPr>
          <p:nvPr>
            <p:ph type="title"/>
          </p:nvPr>
        </p:nvSpPr>
        <p:spPr/>
        <p:txBody>
          <a:bodyPr/>
          <a:lstStyle/>
          <a:p>
            <a:r>
              <a:rPr lang="en-US" dirty="0"/>
              <a:t>Compensation</a:t>
            </a:r>
          </a:p>
        </p:txBody>
      </p:sp>
      <p:sp>
        <p:nvSpPr>
          <p:cNvPr id="3" name="Content Placeholder 2">
            <a:extLst>
              <a:ext uri="{FF2B5EF4-FFF2-40B4-BE49-F238E27FC236}">
                <a16:creationId xmlns:a16="http://schemas.microsoft.com/office/drawing/2014/main" id="{36E9443E-E076-8D52-C8E6-626E712F82D6}"/>
              </a:ext>
            </a:extLst>
          </p:cNvPr>
          <p:cNvSpPr>
            <a:spLocks noGrp="1"/>
          </p:cNvSpPr>
          <p:nvPr>
            <p:ph idx="1"/>
          </p:nvPr>
        </p:nvSpPr>
        <p:spPr>
          <a:xfrm>
            <a:off x="304800" y="1066800"/>
            <a:ext cx="8458200" cy="4495800"/>
          </a:xfrm>
        </p:spPr>
        <p:txBody>
          <a:bodyPr/>
          <a:lstStyle/>
          <a:p>
            <a:r>
              <a:rPr lang="en-US" sz="2600" dirty="0"/>
              <a:t>Jobs are classified into four levels and seven steps per level. The more complex the job, the higher the level.</a:t>
            </a:r>
          </a:p>
          <a:p>
            <a:r>
              <a:rPr lang="en-US" sz="2600" dirty="0"/>
              <a:t>Student workers typically earn step increases after they have worked one academic year and return to work to the same department the following year.</a:t>
            </a:r>
          </a:p>
          <a:p>
            <a:r>
              <a:rPr lang="en-US" sz="2600" dirty="0"/>
              <a:t>Step increases are processed via the Student Changing Assignment EPAF.</a:t>
            </a:r>
          </a:p>
          <a:p>
            <a:r>
              <a:rPr lang="en-US" sz="2600" dirty="0"/>
              <a:t>Departments that wish to pay students a different hourly wage than listed must submit a job description and pay rate justification in the comments of the EPAF.</a:t>
            </a:r>
          </a:p>
          <a:p>
            <a:endParaRPr lang="en-US" dirty="0"/>
          </a:p>
          <a:p>
            <a:endParaRPr lang="en-US" dirty="0"/>
          </a:p>
        </p:txBody>
      </p:sp>
      <p:sp>
        <p:nvSpPr>
          <p:cNvPr id="4" name="Slide Number Placeholder 3">
            <a:extLst>
              <a:ext uri="{FF2B5EF4-FFF2-40B4-BE49-F238E27FC236}">
                <a16:creationId xmlns:a16="http://schemas.microsoft.com/office/drawing/2014/main" id="{5E58D605-5C57-3962-9792-B4563B74915E}"/>
              </a:ext>
            </a:extLst>
          </p:cNvPr>
          <p:cNvSpPr>
            <a:spLocks noGrp="1"/>
          </p:cNvSpPr>
          <p:nvPr>
            <p:ph type="sldNum" sz="quarter" idx="11"/>
          </p:nvPr>
        </p:nvSpPr>
        <p:spPr/>
        <p:txBody>
          <a:bodyPr/>
          <a:lstStyle/>
          <a:p>
            <a:fld id="{A1EE5989-1E85-411A-8B38-1A7DA0EBA3A1}" type="slidenum">
              <a:rPr lang="en-US" smtClean="0"/>
              <a:pPr/>
              <a:t>14</a:t>
            </a:fld>
            <a:endParaRPr lang="en-US" dirty="0"/>
          </a:p>
        </p:txBody>
      </p:sp>
    </p:spTree>
    <p:extLst>
      <p:ext uri="{BB962C8B-B14F-4D97-AF65-F5344CB8AC3E}">
        <p14:creationId xmlns:p14="http://schemas.microsoft.com/office/powerpoint/2010/main" val="27196393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2ED45-41F3-C4ED-47E3-B6EABD86831C}"/>
              </a:ext>
            </a:extLst>
          </p:cNvPr>
          <p:cNvSpPr>
            <a:spLocks noGrp="1"/>
          </p:cNvSpPr>
          <p:nvPr>
            <p:ph type="title"/>
          </p:nvPr>
        </p:nvSpPr>
        <p:spPr/>
        <p:txBody>
          <a:bodyPr/>
          <a:lstStyle/>
          <a:p>
            <a:r>
              <a:rPr lang="en-US" dirty="0"/>
              <a:t>Pay Scale as of January 1, 2024</a:t>
            </a:r>
          </a:p>
        </p:txBody>
      </p:sp>
      <p:sp>
        <p:nvSpPr>
          <p:cNvPr id="4" name="Slide Number Placeholder 3">
            <a:extLst>
              <a:ext uri="{FF2B5EF4-FFF2-40B4-BE49-F238E27FC236}">
                <a16:creationId xmlns:a16="http://schemas.microsoft.com/office/drawing/2014/main" id="{B510E0CC-A132-354F-86F1-CB75FE89EF46}"/>
              </a:ext>
            </a:extLst>
          </p:cNvPr>
          <p:cNvSpPr>
            <a:spLocks noGrp="1"/>
          </p:cNvSpPr>
          <p:nvPr>
            <p:ph type="sldNum" sz="quarter" idx="11"/>
          </p:nvPr>
        </p:nvSpPr>
        <p:spPr/>
        <p:txBody>
          <a:bodyPr/>
          <a:lstStyle/>
          <a:p>
            <a:fld id="{A1EE5989-1E85-411A-8B38-1A7DA0EBA3A1}" type="slidenum">
              <a:rPr lang="en-US" smtClean="0"/>
              <a:pPr/>
              <a:t>15</a:t>
            </a:fld>
            <a:endParaRPr lang="en-US" dirty="0"/>
          </a:p>
        </p:txBody>
      </p:sp>
      <p:sp>
        <p:nvSpPr>
          <p:cNvPr id="6" name="Content Placeholder 5">
            <a:extLst>
              <a:ext uri="{FF2B5EF4-FFF2-40B4-BE49-F238E27FC236}">
                <a16:creationId xmlns:a16="http://schemas.microsoft.com/office/drawing/2014/main" id="{97D7D26D-CB97-E07D-13BF-6BCCE320C72D}"/>
              </a:ext>
            </a:extLst>
          </p:cNvPr>
          <p:cNvSpPr>
            <a:spLocks noGrp="1"/>
          </p:cNvSpPr>
          <p:nvPr>
            <p:ph idx="1"/>
          </p:nvPr>
        </p:nvSpPr>
        <p:spPr/>
        <p:txBody>
          <a:bodyPr/>
          <a:lstStyle/>
          <a:p>
            <a:pPr marL="0" indent="0">
              <a:buNone/>
            </a:pPr>
            <a:r>
              <a:rPr lang="en-US" dirty="0"/>
              <a:t> </a:t>
            </a:r>
          </a:p>
        </p:txBody>
      </p:sp>
      <p:pic>
        <p:nvPicPr>
          <p:cNvPr id="7" name="Picture 6">
            <a:extLst>
              <a:ext uri="{FF2B5EF4-FFF2-40B4-BE49-F238E27FC236}">
                <a16:creationId xmlns:a16="http://schemas.microsoft.com/office/drawing/2014/main" id="{374C0B35-E9CD-B8AF-2972-CF0867947DD2}"/>
              </a:ext>
            </a:extLst>
          </p:cNvPr>
          <p:cNvPicPr>
            <a:picLocks noChangeAspect="1"/>
          </p:cNvPicPr>
          <p:nvPr/>
        </p:nvPicPr>
        <p:blipFill>
          <a:blip r:embed="rId2"/>
          <a:stretch>
            <a:fillRect/>
          </a:stretch>
        </p:blipFill>
        <p:spPr>
          <a:xfrm>
            <a:off x="1463360" y="1802606"/>
            <a:ext cx="6217279" cy="3176588"/>
          </a:xfrm>
          <a:prstGeom prst="rect">
            <a:avLst/>
          </a:prstGeom>
        </p:spPr>
      </p:pic>
    </p:spTree>
    <p:extLst>
      <p:ext uri="{BB962C8B-B14F-4D97-AF65-F5344CB8AC3E}">
        <p14:creationId xmlns:p14="http://schemas.microsoft.com/office/powerpoint/2010/main" val="23925477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114800"/>
            <a:ext cx="7772400" cy="1362075"/>
          </a:xfrm>
        </p:spPr>
        <p:txBody>
          <a:bodyPr/>
          <a:lstStyle/>
          <a:p>
            <a:r>
              <a:rPr lang="en-US" dirty="0"/>
              <a:t>EPAFs</a:t>
            </a:r>
          </a:p>
        </p:txBody>
      </p:sp>
      <p:sp>
        <p:nvSpPr>
          <p:cNvPr id="3" name="Text Placeholder 2"/>
          <p:cNvSpPr>
            <a:spLocks noGrp="1"/>
          </p:cNvSpPr>
          <p:nvPr>
            <p:ph type="body" idx="1"/>
          </p:nvPr>
        </p:nvSpPr>
        <p:spPr/>
        <p:txBody>
          <a:bodyPr/>
          <a:lstStyle/>
          <a:p>
            <a:r>
              <a:rPr lang="en-US" dirty="0"/>
              <a:t> </a:t>
            </a:r>
          </a:p>
        </p:txBody>
      </p:sp>
    </p:spTree>
    <p:extLst>
      <p:ext uri="{BB962C8B-B14F-4D97-AF65-F5344CB8AC3E}">
        <p14:creationId xmlns:p14="http://schemas.microsoft.com/office/powerpoint/2010/main" val="31765067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B6FFD-00D9-6C64-16E6-AC2A5CDDA95D}"/>
              </a:ext>
            </a:extLst>
          </p:cNvPr>
          <p:cNvSpPr>
            <a:spLocks noGrp="1"/>
          </p:cNvSpPr>
          <p:nvPr>
            <p:ph type="title"/>
          </p:nvPr>
        </p:nvSpPr>
        <p:spPr/>
        <p:txBody>
          <a:bodyPr/>
          <a:lstStyle/>
          <a:p>
            <a:r>
              <a:rPr lang="en-US" dirty="0"/>
              <a:t>Types of EPAFs</a:t>
            </a:r>
          </a:p>
        </p:txBody>
      </p:sp>
      <p:sp>
        <p:nvSpPr>
          <p:cNvPr id="3" name="Content Placeholder 2">
            <a:extLst>
              <a:ext uri="{FF2B5EF4-FFF2-40B4-BE49-F238E27FC236}">
                <a16:creationId xmlns:a16="http://schemas.microsoft.com/office/drawing/2014/main" id="{A31E4800-691D-4DF1-8F82-85710B6DA5FF}"/>
              </a:ext>
            </a:extLst>
          </p:cNvPr>
          <p:cNvSpPr>
            <a:spLocks noGrp="1"/>
          </p:cNvSpPr>
          <p:nvPr>
            <p:ph idx="1"/>
          </p:nvPr>
        </p:nvSpPr>
        <p:spPr>
          <a:xfrm>
            <a:off x="304800" y="1066800"/>
            <a:ext cx="7543800" cy="4495800"/>
          </a:xfrm>
        </p:spPr>
        <p:txBody>
          <a:bodyPr/>
          <a:lstStyle/>
          <a:p>
            <a:r>
              <a:rPr lang="en-US" b="1" dirty="0"/>
              <a:t>New Student Assignment: </a:t>
            </a:r>
            <a:r>
              <a:rPr lang="en-US" dirty="0"/>
              <a:t>To be used for a student that has </a:t>
            </a:r>
            <a:r>
              <a:rPr lang="en-US" i="1" dirty="0"/>
              <a:t>never</a:t>
            </a:r>
            <a:r>
              <a:rPr lang="en-US" dirty="0"/>
              <a:t> worked for the University before.</a:t>
            </a:r>
          </a:p>
          <a:p>
            <a:r>
              <a:rPr lang="en-US" b="1" dirty="0"/>
              <a:t>Changing Student Assignment: </a:t>
            </a:r>
            <a:r>
              <a:rPr lang="en-US" dirty="0"/>
              <a:t>To be used for students that have previously worked for the University.</a:t>
            </a:r>
          </a:p>
          <a:p>
            <a:r>
              <a:rPr lang="en-US" b="1" dirty="0"/>
              <a:t>Terminate Assignment: </a:t>
            </a:r>
            <a:r>
              <a:rPr lang="en-US" dirty="0"/>
              <a:t>To be used to end a student assignment.</a:t>
            </a:r>
          </a:p>
          <a:p>
            <a:pPr marL="0" indent="0">
              <a:buNone/>
            </a:pPr>
            <a:endParaRPr lang="en-US" dirty="0"/>
          </a:p>
        </p:txBody>
      </p:sp>
      <p:sp>
        <p:nvSpPr>
          <p:cNvPr id="4" name="Slide Number Placeholder 3">
            <a:extLst>
              <a:ext uri="{FF2B5EF4-FFF2-40B4-BE49-F238E27FC236}">
                <a16:creationId xmlns:a16="http://schemas.microsoft.com/office/drawing/2014/main" id="{DAB4C46D-0A02-D1F7-311B-42617681E1AF}"/>
              </a:ext>
            </a:extLst>
          </p:cNvPr>
          <p:cNvSpPr>
            <a:spLocks noGrp="1"/>
          </p:cNvSpPr>
          <p:nvPr>
            <p:ph type="sldNum" sz="quarter" idx="11"/>
          </p:nvPr>
        </p:nvSpPr>
        <p:spPr/>
        <p:txBody>
          <a:bodyPr/>
          <a:lstStyle/>
          <a:p>
            <a:fld id="{A1EE5989-1E85-411A-8B38-1A7DA0EBA3A1}" type="slidenum">
              <a:rPr lang="en-US" smtClean="0"/>
              <a:pPr/>
              <a:t>17</a:t>
            </a:fld>
            <a:endParaRPr lang="en-US" dirty="0"/>
          </a:p>
        </p:txBody>
      </p:sp>
    </p:spTree>
    <p:extLst>
      <p:ext uri="{BB962C8B-B14F-4D97-AF65-F5344CB8AC3E}">
        <p14:creationId xmlns:p14="http://schemas.microsoft.com/office/powerpoint/2010/main" val="40499170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681" y="199768"/>
            <a:ext cx="8534400" cy="762000"/>
          </a:xfrm>
        </p:spPr>
        <p:txBody>
          <a:bodyPr/>
          <a:lstStyle/>
          <a:p>
            <a:r>
              <a:rPr lang="en-US" dirty="0"/>
              <a:t>EPAF Dates for New Student Assignments</a:t>
            </a:r>
          </a:p>
        </p:txBody>
      </p:sp>
      <p:sp>
        <p:nvSpPr>
          <p:cNvPr id="3" name="Content Placeholder 2"/>
          <p:cNvSpPr>
            <a:spLocks noGrp="1"/>
          </p:cNvSpPr>
          <p:nvPr>
            <p:ph idx="1"/>
          </p:nvPr>
        </p:nvSpPr>
        <p:spPr>
          <a:xfrm>
            <a:off x="304800" y="1066800"/>
            <a:ext cx="8343900" cy="4495800"/>
          </a:xfrm>
        </p:spPr>
        <p:txBody>
          <a:bodyPr/>
          <a:lstStyle/>
          <a:p>
            <a:pPr marL="0" indent="0">
              <a:buNone/>
            </a:pPr>
            <a:r>
              <a:rPr lang="en-US" dirty="0"/>
              <a:t> </a:t>
            </a:r>
          </a:p>
        </p:txBody>
      </p:sp>
      <p:sp>
        <p:nvSpPr>
          <p:cNvPr id="4" name="Slide Number Placeholder 3"/>
          <p:cNvSpPr>
            <a:spLocks noGrp="1"/>
          </p:cNvSpPr>
          <p:nvPr>
            <p:ph type="sldNum" sz="quarter" idx="11"/>
          </p:nvPr>
        </p:nvSpPr>
        <p:spPr/>
        <p:txBody>
          <a:bodyPr/>
          <a:lstStyle/>
          <a:p>
            <a:fld id="{A1EE5989-1E85-411A-8B38-1A7DA0EBA3A1}" type="slidenum">
              <a:rPr lang="en-US" smtClean="0"/>
              <a:pPr/>
              <a:t>18</a:t>
            </a:fld>
            <a:endParaRPr lang="en-US" dirty="0"/>
          </a:p>
        </p:txBody>
      </p:sp>
      <p:pic>
        <p:nvPicPr>
          <p:cNvPr id="8" name="Picture 7">
            <a:extLst>
              <a:ext uri="{FF2B5EF4-FFF2-40B4-BE49-F238E27FC236}">
                <a16:creationId xmlns:a16="http://schemas.microsoft.com/office/drawing/2014/main" id="{DEC08A9F-A625-3624-5419-29634B4AE40C}"/>
              </a:ext>
            </a:extLst>
          </p:cNvPr>
          <p:cNvPicPr>
            <a:picLocks noChangeAspect="1"/>
          </p:cNvPicPr>
          <p:nvPr/>
        </p:nvPicPr>
        <p:blipFill rotWithShape="1">
          <a:blip r:embed="rId3"/>
          <a:srcRect r="535" b="31126"/>
          <a:stretch/>
        </p:blipFill>
        <p:spPr>
          <a:xfrm>
            <a:off x="2594090" y="1828800"/>
            <a:ext cx="6444903" cy="2520177"/>
          </a:xfrm>
          <a:prstGeom prst="rect">
            <a:avLst/>
          </a:prstGeom>
        </p:spPr>
      </p:pic>
      <p:sp>
        <p:nvSpPr>
          <p:cNvPr id="9" name="TextBox 8">
            <a:extLst>
              <a:ext uri="{FF2B5EF4-FFF2-40B4-BE49-F238E27FC236}">
                <a16:creationId xmlns:a16="http://schemas.microsoft.com/office/drawing/2014/main" id="{6A663AB8-C888-6CB1-669D-EC9408627B58}"/>
              </a:ext>
            </a:extLst>
          </p:cNvPr>
          <p:cNvSpPr txBox="1"/>
          <p:nvPr/>
        </p:nvSpPr>
        <p:spPr>
          <a:xfrm>
            <a:off x="114300" y="1543389"/>
            <a:ext cx="2479790" cy="1569660"/>
          </a:xfrm>
          <a:prstGeom prst="rect">
            <a:avLst/>
          </a:prstGeom>
          <a:noFill/>
          <a:ln w="19050">
            <a:solidFill>
              <a:srgbClr val="996600"/>
            </a:solidFill>
          </a:ln>
        </p:spPr>
        <p:txBody>
          <a:bodyPr wrap="square" rtlCol="0">
            <a:spAutoFit/>
          </a:bodyPr>
          <a:lstStyle/>
          <a:p>
            <a:r>
              <a:rPr lang="en-US" sz="1600" dirty="0">
                <a:solidFill>
                  <a:srgbClr val="996600"/>
                </a:solidFill>
                <a:latin typeface="+mn-lt"/>
              </a:rPr>
              <a:t>The Current Hire Date, Job Begin Date, and Jobs Effective date should all match and should all be the start of the pay period.</a:t>
            </a:r>
          </a:p>
        </p:txBody>
      </p:sp>
      <p:sp>
        <p:nvSpPr>
          <p:cNvPr id="39" name="TextBox 38">
            <a:extLst>
              <a:ext uri="{FF2B5EF4-FFF2-40B4-BE49-F238E27FC236}">
                <a16:creationId xmlns:a16="http://schemas.microsoft.com/office/drawing/2014/main" id="{02B9F48F-B309-83EF-05E0-C1C7DA2FFBA3}"/>
              </a:ext>
            </a:extLst>
          </p:cNvPr>
          <p:cNvSpPr txBox="1"/>
          <p:nvPr/>
        </p:nvSpPr>
        <p:spPr>
          <a:xfrm>
            <a:off x="4803890" y="4494422"/>
            <a:ext cx="2743200" cy="1569660"/>
          </a:xfrm>
          <a:prstGeom prst="rect">
            <a:avLst/>
          </a:prstGeom>
          <a:noFill/>
          <a:ln w="19050">
            <a:solidFill>
              <a:srgbClr val="996600"/>
            </a:solidFill>
          </a:ln>
        </p:spPr>
        <p:txBody>
          <a:bodyPr wrap="square" rtlCol="0">
            <a:spAutoFit/>
          </a:bodyPr>
          <a:lstStyle/>
          <a:p>
            <a:r>
              <a:rPr lang="en-US" sz="1600" dirty="0">
                <a:solidFill>
                  <a:srgbClr val="996600"/>
                </a:solidFill>
                <a:latin typeface="+mn-lt"/>
              </a:rPr>
              <a:t>The Personnel Date should match the original hire date on the I-9 and should reflect the date that the new hire actually began working.</a:t>
            </a:r>
          </a:p>
        </p:txBody>
      </p:sp>
      <p:cxnSp>
        <p:nvCxnSpPr>
          <p:cNvPr id="83" name="Connector: Elbow 82">
            <a:extLst>
              <a:ext uri="{FF2B5EF4-FFF2-40B4-BE49-F238E27FC236}">
                <a16:creationId xmlns:a16="http://schemas.microsoft.com/office/drawing/2014/main" id="{090AEB34-CB89-B667-CED3-A7B3B1CEBB6C}"/>
              </a:ext>
            </a:extLst>
          </p:cNvPr>
          <p:cNvCxnSpPr>
            <a:cxnSpLocks/>
            <a:stCxn id="9" idx="2"/>
          </p:cNvCxnSpPr>
          <p:nvPr/>
        </p:nvCxnSpPr>
        <p:spPr bwMode="auto">
          <a:xfrm rot="16200000" flipH="1">
            <a:off x="1778067" y="2689176"/>
            <a:ext cx="392151" cy="1239895"/>
          </a:xfrm>
          <a:prstGeom prst="bentConnector2">
            <a:avLst/>
          </a:prstGeom>
          <a:solidFill>
            <a:schemeClr val="accent1"/>
          </a:solidFill>
          <a:ln w="19050" cap="flat" cmpd="sng" algn="ctr">
            <a:solidFill>
              <a:srgbClr val="996633"/>
            </a:solidFill>
            <a:prstDash val="solid"/>
            <a:round/>
            <a:headEnd type="none" w="med" len="med"/>
            <a:tailEnd type="triangle"/>
          </a:ln>
          <a:effectLst/>
        </p:spPr>
      </p:cxnSp>
      <p:cxnSp>
        <p:nvCxnSpPr>
          <p:cNvPr id="89" name="Connector: Elbow 88">
            <a:extLst>
              <a:ext uri="{FF2B5EF4-FFF2-40B4-BE49-F238E27FC236}">
                <a16:creationId xmlns:a16="http://schemas.microsoft.com/office/drawing/2014/main" id="{C46363CA-EEE0-C8D0-9901-619FDFA00919}"/>
              </a:ext>
            </a:extLst>
          </p:cNvPr>
          <p:cNvCxnSpPr>
            <a:stCxn id="9" idx="2"/>
          </p:cNvCxnSpPr>
          <p:nvPr/>
        </p:nvCxnSpPr>
        <p:spPr bwMode="auto">
          <a:xfrm rot="16200000" flipH="1">
            <a:off x="1663767" y="2803476"/>
            <a:ext cx="620751" cy="1239895"/>
          </a:xfrm>
          <a:prstGeom prst="bentConnector2">
            <a:avLst/>
          </a:prstGeom>
          <a:solidFill>
            <a:schemeClr val="accent1"/>
          </a:solidFill>
          <a:ln w="19050" cap="flat" cmpd="sng" algn="ctr">
            <a:solidFill>
              <a:srgbClr val="996633"/>
            </a:solidFill>
            <a:prstDash val="solid"/>
            <a:round/>
            <a:headEnd type="none" w="med" len="med"/>
            <a:tailEnd type="triangle"/>
          </a:ln>
          <a:effectLst/>
        </p:spPr>
      </p:cxnSp>
      <p:cxnSp>
        <p:nvCxnSpPr>
          <p:cNvPr id="91" name="Connector: Elbow 90">
            <a:extLst>
              <a:ext uri="{FF2B5EF4-FFF2-40B4-BE49-F238E27FC236}">
                <a16:creationId xmlns:a16="http://schemas.microsoft.com/office/drawing/2014/main" id="{5D0337DC-69C8-0884-D70A-1E16716AACF8}"/>
              </a:ext>
            </a:extLst>
          </p:cNvPr>
          <p:cNvCxnSpPr>
            <a:stCxn id="9" idx="2"/>
          </p:cNvCxnSpPr>
          <p:nvPr/>
        </p:nvCxnSpPr>
        <p:spPr bwMode="auto">
          <a:xfrm rot="16200000" flipH="1">
            <a:off x="1549467" y="2917776"/>
            <a:ext cx="849351" cy="1239895"/>
          </a:xfrm>
          <a:prstGeom prst="bentConnector2">
            <a:avLst/>
          </a:prstGeom>
          <a:solidFill>
            <a:schemeClr val="accent1"/>
          </a:solidFill>
          <a:ln w="19050" cap="flat" cmpd="sng" algn="ctr">
            <a:solidFill>
              <a:srgbClr val="996633"/>
            </a:solidFill>
            <a:prstDash val="solid"/>
            <a:round/>
            <a:headEnd type="none" w="med" len="med"/>
            <a:tailEnd type="triangle"/>
          </a:ln>
          <a:effectLst/>
        </p:spPr>
      </p:cxnSp>
      <p:cxnSp>
        <p:nvCxnSpPr>
          <p:cNvPr id="95" name="Connector: Elbow 94">
            <a:extLst>
              <a:ext uri="{FF2B5EF4-FFF2-40B4-BE49-F238E27FC236}">
                <a16:creationId xmlns:a16="http://schemas.microsoft.com/office/drawing/2014/main" id="{7C71DFE3-849C-93B3-1254-CE13C0F3C7F9}"/>
              </a:ext>
            </a:extLst>
          </p:cNvPr>
          <p:cNvCxnSpPr>
            <a:cxnSpLocks/>
          </p:cNvCxnSpPr>
          <p:nvPr/>
        </p:nvCxnSpPr>
        <p:spPr bwMode="auto">
          <a:xfrm rot="10800000">
            <a:off x="2594090" y="4210597"/>
            <a:ext cx="2209800" cy="1027605"/>
          </a:xfrm>
          <a:prstGeom prst="bentConnector3">
            <a:avLst>
              <a:gd name="adj1" fmla="val 131749"/>
            </a:avLst>
          </a:prstGeom>
          <a:solidFill>
            <a:schemeClr val="accent1"/>
          </a:solidFill>
          <a:ln w="19050" cap="flat" cmpd="sng" algn="ctr">
            <a:solidFill>
              <a:srgbClr val="996633"/>
            </a:solidFill>
            <a:prstDash val="solid"/>
            <a:round/>
            <a:headEnd type="none" w="med" len="med"/>
            <a:tailEnd type="triangle"/>
          </a:ln>
          <a:effectLst/>
        </p:spPr>
      </p:cxnSp>
      <p:sp>
        <p:nvSpPr>
          <p:cNvPr id="5" name="Rectangle 4"/>
          <p:cNvSpPr/>
          <p:nvPr/>
        </p:nvSpPr>
        <p:spPr bwMode="auto">
          <a:xfrm>
            <a:off x="6400800" y="3941326"/>
            <a:ext cx="838200" cy="103228"/>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2"/>
              </a:solidFill>
              <a:effectLst/>
              <a:latin typeface="Georgia" pitchFamily="-64" charset="0"/>
              <a:ea typeface="Geneva" pitchFamily="-64" charset="0"/>
              <a:cs typeface="Geneva" pitchFamily="-64" charset="0"/>
            </a:endParaRPr>
          </a:p>
        </p:txBody>
      </p:sp>
    </p:spTree>
    <p:extLst>
      <p:ext uri="{BB962C8B-B14F-4D97-AF65-F5344CB8AC3E}">
        <p14:creationId xmlns:p14="http://schemas.microsoft.com/office/powerpoint/2010/main" val="18620663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I-9 Indicator/Date on New Student Assignment EPAF</a:t>
            </a:r>
          </a:p>
        </p:txBody>
      </p:sp>
      <p:sp>
        <p:nvSpPr>
          <p:cNvPr id="3" name="Content Placeholder 2"/>
          <p:cNvSpPr>
            <a:spLocks noGrp="1"/>
          </p:cNvSpPr>
          <p:nvPr>
            <p:ph idx="1"/>
          </p:nvPr>
        </p:nvSpPr>
        <p:spPr>
          <a:xfrm>
            <a:off x="304799" y="1600200"/>
            <a:ext cx="8534400" cy="4495800"/>
          </a:xfrm>
        </p:spPr>
        <p:txBody>
          <a:bodyPr/>
          <a:lstStyle/>
          <a:p>
            <a:r>
              <a:rPr lang="en-US" dirty="0"/>
              <a:t>The I-9 Indicator should be marked as ‘Received’.</a:t>
            </a:r>
          </a:p>
          <a:p>
            <a:r>
              <a:rPr lang="en-US" dirty="0"/>
              <a:t>The I-9 Date should reflect the date that Section 2 of the I-9 was completed. </a:t>
            </a:r>
          </a:p>
          <a:p>
            <a:r>
              <a:rPr lang="en-US" dirty="0"/>
              <a:t>Note: the EPAF should not be submitted until Section 1 and Section 2 of the I-9 are complete.</a:t>
            </a:r>
          </a:p>
        </p:txBody>
      </p:sp>
      <p:sp>
        <p:nvSpPr>
          <p:cNvPr id="4" name="Slide Number Placeholder 3"/>
          <p:cNvSpPr>
            <a:spLocks noGrp="1"/>
          </p:cNvSpPr>
          <p:nvPr>
            <p:ph type="sldNum" sz="quarter" idx="11"/>
          </p:nvPr>
        </p:nvSpPr>
        <p:spPr/>
        <p:txBody>
          <a:bodyPr/>
          <a:lstStyle/>
          <a:p>
            <a:fld id="{A1EE5989-1E85-411A-8B38-1A7DA0EBA3A1}" type="slidenum">
              <a:rPr lang="en-US" smtClean="0"/>
              <a:pPr/>
              <a:t>19</a:t>
            </a:fld>
            <a:endParaRPr lang="en-US" dirty="0"/>
          </a:p>
        </p:txBody>
      </p:sp>
      <p:pic>
        <p:nvPicPr>
          <p:cNvPr id="6" name="Picture 5">
            <a:extLst>
              <a:ext uri="{FF2B5EF4-FFF2-40B4-BE49-F238E27FC236}">
                <a16:creationId xmlns:a16="http://schemas.microsoft.com/office/drawing/2014/main" id="{CCC4AD54-19CE-1DFF-3A77-FFEA2716E891}"/>
              </a:ext>
            </a:extLst>
          </p:cNvPr>
          <p:cNvPicPr>
            <a:picLocks noChangeAspect="1"/>
          </p:cNvPicPr>
          <p:nvPr/>
        </p:nvPicPr>
        <p:blipFill>
          <a:blip r:embed="rId2"/>
          <a:stretch>
            <a:fillRect/>
          </a:stretch>
        </p:blipFill>
        <p:spPr>
          <a:xfrm>
            <a:off x="661987" y="4267200"/>
            <a:ext cx="7820025" cy="733425"/>
          </a:xfrm>
          <a:prstGeom prst="rect">
            <a:avLst/>
          </a:prstGeom>
        </p:spPr>
      </p:pic>
    </p:spTree>
    <p:extLst>
      <p:ext uri="{BB962C8B-B14F-4D97-AF65-F5344CB8AC3E}">
        <p14:creationId xmlns:p14="http://schemas.microsoft.com/office/powerpoint/2010/main" val="20004966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681" y="199768"/>
            <a:ext cx="8534400" cy="762000"/>
          </a:xfrm>
        </p:spPr>
        <p:txBody>
          <a:bodyPr/>
          <a:lstStyle/>
          <a:p>
            <a:r>
              <a:rPr lang="en-US" dirty="0"/>
              <a:t>EPAF Dates for Changing Student Assignments</a:t>
            </a:r>
          </a:p>
        </p:txBody>
      </p:sp>
      <p:sp>
        <p:nvSpPr>
          <p:cNvPr id="3" name="Content Placeholder 2"/>
          <p:cNvSpPr>
            <a:spLocks noGrp="1"/>
          </p:cNvSpPr>
          <p:nvPr>
            <p:ph idx="1"/>
          </p:nvPr>
        </p:nvSpPr>
        <p:spPr>
          <a:xfrm>
            <a:off x="304800" y="1066800"/>
            <a:ext cx="8343900" cy="4495800"/>
          </a:xfrm>
        </p:spPr>
        <p:txBody>
          <a:bodyPr/>
          <a:lstStyle/>
          <a:p>
            <a:pPr marL="0" indent="0">
              <a:buNone/>
            </a:pPr>
            <a:r>
              <a:rPr lang="en-US" dirty="0"/>
              <a:t> </a:t>
            </a:r>
          </a:p>
        </p:txBody>
      </p:sp>
      <p:sp>
        <p:nvSpPr>
          <p:cNvPr id="4" name="Slide Number Placeholder 3"/>
          <p:cNvSpPr>
            <a:spLocks noGrp="1"/>
          </p:cNvSpPr>
          <p:nvPr>
            <p:ph type="sldNum" sz="quarter" idx="11"/>
          </p:nvPr>
        </p:nvSpPr>
        <p:spPr>
          <a:xfrm>
            <a:off x="7086600" y="6542302"/>
            <a:ext cx="2057400" cy="365125"/>
          </a:xfrm>
        </p:spPr>
        <p:txBody>
          <a:bodyPr/>
          <a:lstStyle/>
          <a:p>
            <a:fld id="{A1EE5989-1E85-411A-8B38-1A7DA0EBA3A1}" type="slidenum">
              <a:rPr lang="en-US" smtClean="0"/>
              <a:pPr/>
              <a:t>20</a:t>
            </a:fld>
            <a:endParaRPr lang="en-US" dirty="0"/>
          </a:p>
        </p:txBody>
      </p:sp>
      <p:sp>
        <p:nvSpPr>
          <p:cNvPr id="9" name="TextBox 8">
            <a:extLst>
              <a:ext uri="{FF2B5EF4-FFF2-40B4-BE49-F238E27FC236}">
                <a16:creationId xmlns:a16="http://schemas.microsoft.com/office/drawing/2014/main" id="{6A663AB8-C888-6CB1-669D-EC9408627B58}"/>
              </a:ext>
            </a:extLst>
          </p:cNvPr>
          <p:cNvSpPr txBox="1"/>
          <p:nvPr/>
        </p:nvSpPr>
        <p:spPr>
          <a:xfrm>
            <a:off x="1127338" y="4261879"/>
            <a:ext cx="3036889" cy="1323439"/>
          </a:xfrm>
          <a:prstGeom prst="rect">
            <a:avLst/>
          </a:prstGeom>
          <a:noFill/>
          <a:ln w="19050">
            <a:solidFill>
              <a:srgbClr val="996600"/>
            </a:solidFill>
          </a:ln>
        </p:spPr>
        <p:txBody>
          <a:bodyPr wrap="square" rtlCol="0">
            <a:spAutoFit/>
          </a:bodyPr>
          <a:lstStyle/>
          <a:p>
            <a:r>
              <a:rPr lang="en-US" sz="1600" dirty="0">
                <a:solidFill>
                  <a:srgbClr val="996600"/>
                </a:solidFill>
                <a:latin typeface="+mn-lt"/>
              </a:rPr>
              <a:t>The Jobs Effective date should be the start of the pay period. The Job Begin date should be carried over from the Current Value field.</a:t>
            </a:r>
          </a:p>
        </p:txBody>
      </p:sp>
      <p:sp>
        <p:nvSpPr>
          <p:cNvPr id="39" name="TextBox 38">
            <a:extLst>
              <a:ext uri="{FF2B5EF4-FFF2-40B4-BE49-F238E27FC236}">
                <a16:creationId xmlns:a16="http://schemas.microsoft.com/office/drawing/2014/main" id="{02B9F48F-B309-83EF-05E0-C1C7DA2FFBA3}"/>
              </a:ext>
            </a:extLst>
          </p:cNvPr>
          <p:cNvSpPr txBox="1"/>
          <p:nvPr/>
        </p:nvSpPr>
        <p:spPr>
          <a:xfrm>
            <a:off x="5034862" y="4261879"/>
            <a:ext cx="2813737" cy="1323439"/>
          </a:xfrm>
          <a:prstGeom prst="rect">
            <a:avLst/>
          </a:prstGeom>
          <a:noFill/>
          <a:ln w="19050">
            <a:solidFill>
              <a:srgbClr val="996600"/>
            </a:solidFill>
          </a:ln>
        </p:spPr>
        <p:txBody>
          <a:bodyPr wrap="square" rtlCol="0">
            <a:spAutoFit/>
          </a:bodyPr>
          <a:lstStyle/>
          <a:p>
            <a:r>
              <a:rPr lang="en-US" sz="1600" dirty="0">
                <a:solidFill>
                  <a:srgbClr val="996600"/>
                </a:solidFill>
                <a:latin typeface="+mn-lt"/>
              </a:rPr>
              <a:t>The Personnel Date is not a required field and should be left blank unless the student needs a timesheet for a prior pay period.</a:t>
            </a:r>
          </a:p>
        </p:txBody>
      </p:sp>
      <p:sp>
        <p:nvSpPr>
          <p:cNvPr id="5" name="Rectangle 4"/>
          <p:cNvSpPr/>
          <p:nvPr/>
        </p:nvSpPr>
        <p:spPr bwMode="auto">
          <a:xfrm>
            <a:off x="6400800" y="3941326"/>
            <a:ext cx="838200" cy="103228"/>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2"/>
              </a:solidFill>
              <a:effectLst/>
              <a:latin typeface="Georgia" pitchFamily="-64" charset="0"/>
              <a:ea typeface="Geneva" pitchFamily="-64" charset="0"/>
              <a:cs typeface="Geneva" pitchFamily="-64" charset="0"/>
            </a:endParaRPr>
          </a:p>
        </p:txBody>
      </p:sp>
      <p:pic>
        <p:nvPicPr>
          <p:cNvPr id="6" name="Picture 5"/>
          <p:cNvPicPr>
            <a:picLocks noChangeAspect="1"/>
          </p:cNvPicPr>
          <p:nvPr/>
        </p:nvPicPr>
        <p:blipFill>
          <a:blip r:embed="rId3"/>
          <a:stretch>
            <a:fillRect/>
          </a:stretch>
        </p:blipFill>
        <p:spPr>
          <a:xfrm>
            <a:off x="335060" y="1725656"/>
            <a:ext cx="8465642" cy="2318898"/>
          </a:xfrm>
          <a:prstGeom prst="rect">
            <a:avLst/>
          </a:prstGeom>
        </p:spPr>
      </p:pic>
    </p:spTree>
    <p:extLst>
      <p:ext uri="{BB962C8B-B14F-4D97-AF65-F5344CB8AC3E}">
        <p14:creationId xmlns:p14="http://schemas.microsoft.com/office/powerpoint/2010/main" val="1035854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a:xfrm>
            <a:off x="304800" y="1066800"/>
            <a:ext cx="7543800" cy="4495800"/>
          </a:xfrm>
        </p:spPr>
        <p:txBody>
          <a:bodyPr/>
          <a:lstStyle/>
          <a:p>
            <a:r>
              <a:rPr lang="en-US" dirty="0"/>
              <a:t>Contacts</a:t>
            </a:r>
          </a:p>
          <a:p>
            <a:r>
              <a:rPr lang="en-US" dirty="0"/>
              <a:t>Types of Student Employment</a:t>
            </a:r>
          </a:p>
          <a:p>
            <a:r>
              <a:rPr lang="en-US" dirty="0"/>
              <a:t>Student Employment Rules</a:t>
            </a:r>
          </a:p>
          <a:p>
            <a:r>
              <a:rPr lang="en-US" dirty="0"/>
              <a:t>EPAFs</a:t>
            </a:r>
          </a:p>
          <a:p>
            <a:r>
              <a:rPr lang="en-US" dirty="0"/>
              <a:t>Federal Work Study Overview with Kira Aguilar</a:t>
            </a:r>
          </a:p>
          <a:p>
            <a:r>
              <a:rPr lang="en-US" dirty="0"/>
              <a:t>Q&amp;A</a:t>
            </a:r>
          </a:p>
          <a:p>
            <a:endParaRPr lang="en-US" dirty="0"/>
          </a:p>
          <a:p>
            <a:endParaRPr lang="en-US" dirty="0"/>
          </a:p>
          <a:p>
            <a:endParaRPr lang="en-US" dirty="0"/>
          </a:p>
        </p:txBody>
      </p:sp>
      <p:sp>
        <p:nvSpPr>
          <p:cNvPr id="4" name="Slide Number Placeholder 3"/>
          <p:cNvSpPr>
            <a:spLocks noGrp="1"/>
          </p:cNvSpPr>
          <p:nvPr>
            <p:ph type="sldNum" sz="quarter" idx="11"/>
          </p:nvPr>
        </p:nvSpPr>
        <p:spPr/>
        <p:txBody>
          <a:bodyPr/>
          <a:lstStyle/>
          <a:p>
            <a:fld id="{A1EE5989-1E85-411A-8B38-1A7DA0EBA3A1}" type="slidenum">
              <a:rPr lang="en-US" smtClean="0"/>
              <a:pPr/>
              <a:t>3</a:t>
            </a:fld>
            <a:endParaRPr lang="en-US" dirty="0"/>
          </a:p>
        </p:txBody>
      </p:sp>
    </p:spTree>
    <p:extLst>
      <p:ext uri="{BB962C8B-B14F-4D97-AF65-F5344CB8AC3E}">
        <p14:creationId xmlns:p14="http://schemas.microsoft.com/office/powerpoint/2010/main" val="41765258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681" y="199768"/>
            <a:ext cx="8534400" cy="762000"/>
          </a:xfrm>
        </p:spPr>
        <p:txBody>
          <a:bodyPr/>
          <a:lstStyle/>
          <a:p>
            <a:r>
              <a:rPr lang="en-US" dirty="0"/>
              <a:t>EPAF Dates for Terminating Student Assignment</a:t>
            </a:r>
          </a:p>
        </p:txBody>
      </p:sp>
      <p:sp>
        <p:nvSpPr>
          <p:cNvPr id="3" name="Content Placeholder 2"/>
          <p:cNvSpPr>
            <a:spLocks noGrp="1"/>
          </p:cNvSpPr>
          <p:nvPr>
            <p:ph idx="1"/>
          </p:nvPr>
        </p:nvSpPr>
        <p:spPr>
          <a:xfrm>
            <a:off x="304800" y="1066800"/>
            <a:ext cx="8343900" cy="4495800"/>
          </a:xfrm>
        </p:spPr>
        <p:txBody>
          <a:bodyPr/>
          <a:lstStyle/>
          <a:p>
            <a:pPr marL="0" indent="0">
              <a:buNone/>
            </a:pPr>
            <a:r>
              <a:rPr lang="en-US" dirty="0"/>
              <a:t> </a:t>
            </a:r>
          </a:p>
        </p:txBody>
      </p:sp>
      <p:sp>
        <p:nvSpPr>
          <p:cNvPr id="4" name="Slide Number Placeholder 3"/>
          <p:cNvSpPr>
            <a:spLocks noGrp="1"/>
          </p:cNvSpPr>
          <p:nvPr>
            <p:ph type="sldNum" sz="quarter" idx="11"/>
          </p:nvPr>
        </p:nvSpPr>
        <p:spPr>
          <a:xfrm>
            <a:off x="7086600" y="6542302"/>
            <a:ext cx="2057400" cy="365125"/>
          </a:xfrm>
        </p:spPr>
        <p:txBody>
          <a:bodyPr/>
          <a:lstStyle/>
          <a:p>
            <a:fld id="{A1EE5989-1E85-411A-8B38-1A7DA0EBA3A1}" type="slidenum">
              <a:rPr lang="en-US" smtClean="0"/>
              <a:pPr/>
              <a:t>21</a:t>
            </a:fld>
            <a:endParaRPr lang="en-US" dirty="0"/>
          </a:p>
        </p:txBody>
      </p:sp>
      <p:sp>
        <p:nvSpPr>
          <p:cNvPr id="9" name="TextBox 8">
            <a:extLst>
              <a:ext uri="{FF2B5EF4-FFF2-40B4-BE49-F238E27FC236}">
                <a16:creationId xmlns:a16="http://schemas.microsoft.com/office/drawing/2014/main" id="{6A663AB8-C888-6CB1-669D-EC9408627B58}"/>
              </a:ext>
            </a:extLst>
          </p:cNvPr>
          <p:cNvSpPr txBox="1"/>
          <p:nvPr/>
        </p:nvSpPr>
        <p:spPr>
          <a:xfrm>
            <a:off x="2958305" y="4239161"/>
            <a:ext cx="3036889" cy="1077218"/>
          </a:xfrm>
          <a:prstGeom prst="rect">
            <a:avLst/>
          </a:prstGeom>
          <a:noFill/>
          <a:ln w="19050">
            <a:solidFill>
              <a:srgbClr val="996600"/>
            </a:solidFill>
          </a:ln>
        </p:spPr>
        <p:txBody>
          <a:bodyPr wrap="square" rtlCol="0">
            <a:spAutoFit/>
          </a:bodyPr>
          <a:lstStyle/>
          <a:p>
            <a:r>
              <a:rPr lang="en-US" sz="1600" dirty="0">
                <a:solidFill>
                  <a:srgbClr val="996600"/>
                </a:solidFill>
                <a:latin typeface="+mn-lt"/>
              </a:rPr>
              <a:t>The Jobs Effective date and the Job End Date must match. The date entered cannot be prior to the Last Paid Date.</a:t>
            </a:r>
          </a:p>
        </p:txBody>
      </p:sp>
      <p:sp>
        <p:nvSpPr>
          <p:cNvPr id="5" name="Rectangle 4"/>
          <p:cNvSpPr/>
          <p:nvPr/>
        </p:nvSpPr>
        <p:spPr bwMode="auto">
          <a:xfrm>
            <a:off x="6400800" y="3941326"/>
            <a:ext cx="838200" cy="103228"/>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2"/>
              </a:solidFill>
              <a:effectLst/>
              <a:latin typeface="Georgia" pitchFamily="-64" charset="0"/>
              <a:ea typeface="Geneva" pitchFamily="-64" charset="0"/>
              <a:cs typeface="Geneva" pitchFamily="-64" charset="0"/>
            </a:endParaRPr>
          </a:p>
        </p:txBody>
      </p:sp>
      <p:pic>
        <p:nvPicPr>
          <p:cNvPr id="1027" name="Picture 2"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664" y="1779637"/>
            <a:ext cx="7487636" cy="227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42648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114800"/>
            <a:ext cx="7772400" cy="1362075"/>
          </a:xfrm>
        </p:spPr>
        <p:txBody>
          <a:bodyPr/>
          <a:lstStyle/>
          <a:p>
            <a:r>
              <a:rPr lang="en-US" dirty="0"/>
              <a:t>Federal Work Study Overview</a:t>
            </a:r>
          </a:p>
        </p:txBody>
      </p:sp>
      <p:sp>
        <p:nvSpPr>
          <p:cNvPr id="3" name="Text Placeholder 2"/>
          <p:cNvSpPr>
            <a:spLocks noGrp="1"/>
          </p:cNvSpPr>
          <p:nvPr>
            <p:ph type="body" idx="1"/>
          </p:nvPr>
        </p:nvSpPr>
        <p:spPr/>
        <p:txBody>
          <a:bodyPr/>
          <a:lstStyle/>
          <a:p>
            <a:r>
              <a:rPr lang="en-US" dirty="0"/>
              <a:t> </a:t>
            </a:r>
          </a:p>
        </p:txBody>
      </p:sp>
    </p:spTree>
    <p:extLst>
      <p:ext uri="{BB962C8B-B14F-4D97-AF65-F5344CB8AC3E}">
        <p14:creationId xmlns:p14="http://schemas.microsoft.com/office/powerpoint/2010/main" val="19170210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FWS?</a:t>
            </a:r>
          </a:p>
        </p:txBody>
      </p:sp>
      <p:sp>
        <p:nvSpPr>
          <p:cNvPr id="4" name="Slide Number Placeholder 3"/>
          <p:cNvSpPr>
            <a:spLocks noGrp="1"/>
          </p:cNvSpPr>
          <p:nvPr>
            <p:ph type="sldNum" sz="quarter" idx="11"/>
          </p:nvPr>
        </p:nvSpPr>
        <p:spPr/>
        <p:txBody>
          <a:bodyPr/>
          <a:lstStyle/>
          <a:p>
            <a:fld id="{A1EE5989-1E85-411A-8B38-1A7DA0EBA3A1}" type="slidenum">
              <a:rPr lang="en-US" smtClean="0"/>
              <a:pPr/>
              <a:t>23</a:t>
            </a:fld>
            <a:endParaRPr lang="en-US" dirty="0"/>
          </a:p>
        </p:txBody>
      </p:sp>
      <p:sp>
        <p:nvSpPr>
          <p:cNvPr id="5" name="Content Placeholder 4">
            <a:extLst>
              <a:ext uri="{FF2B5EF4-FFF2-40B4-BE49-F238E27FC236}">
                <a16:creationId xmlns:a16="http://schemas.microsoft.com/office/drawing/2014/main" id="{5B588A0C-308D-445D-8F7D-BA3219D64A56}"/>
              </a:ext>
            </a:extLst>
          </p:cNvPr>
          <p:cNvSpPr txBox="1">
            <a:spLocks noGrp="1"/>
          </p:cNvSpPr>
          <p:nvPr>
            <p:ph idx="1"/>
          </p:nvPr>
        </p:nvSpPr>
        <p:spPr>
          <a:xfrm>
            <a:off x="800100" y="2133600"/>
            <a:ext cx="7543800" cy="1477328"/>
          </a:xfrm>
          <a:prstGeom prst="rect">
            <a:avLst/>
          </a:prstGeom>
          <a:noFill/>
        </p:spPr>
        <p:txBody>
          <a:bodyPr wrap="square" rtlCol="0">
            <a:spAutoFit/>
          </a:bodyPr>
          <a:lstStyle/>
          <a:p>
            <a:pPr marL="0" indent="0" algn="ctr">
              <a:buNone/>
            </a:pPr>
            <a:r>
              <a:rPr lang="en-US" sz="2400" dirty="0"/>
              <a:t>FWS is a federally-funded program that allows eligible students to earn funds and gain real-life work experience through working on-campus or for an approved off-campus community service program.</a:t>
            </a:r>
          </a:p>
        </p:txBody>
      </p:sp>
    </p:spTree>
    <p:extLst>
      <p:ext uri="{BB962C8B-B14F-4D97-AF65-F5344CB8AC3E}">
        <p14:creationId xmlns:p14="http://schemas.microsoft.com/office/powerpoint/2010/main" val="28131369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Federal Work Study</a:t>
            </a:r>
          </a:p>
        </p:txBody>
      </p:sp>
      <p:sp>
        <p:nvSpPr>
          <p:cNvPr id="3" name="Content Placeholder 2"/>
          <p:cNvSpPr>
            <a:spLocks noGrp="1"/>
          </p:cNvSpPr>
          <p:nvPr>
            <p:ph idx="1"/>
          </p:nvPr>
        </p:nvSpPr>
        <p:spPr>
          <a:xfrm>
            <a:off x="304800" y="1044539"/>
            <a:ext cx="8534400" cy="4495800"/>
          </a:xfrm>
        </p:spPr>
        <p:txBody>
          <a:bodyPr/>
          <a:lstStyle/>
          <a:p>
            <a:r>
              <a:rPr lang="en-US" dirty="0"/>
              <a:t>100% of wages are paid to eligible students by the Financial Aid Office </a:t>
            </a:r>
          </a:p>
          <a:p>
            <a:pPr lvl="1"/>
            <a:r>
              <a:rPr lang="en-US" dirty="0"/>
              <a:t>Department is only require to pay for their NJ Paid Leave (NJPL) earnings</a:t>
            </a:r>
          </a:p>
          <a:p>
            <a:pPr lvl="1"/>
            <a:r>
              <a:rPr lang="en-US" dirty="0"/>
              <a:t>One hour of sick time accrued for every 30 hours worked. </a:t>
            </a:r>
          </a:p>
          <a:p>
            <a:r>
              <a:rPr lang="en-US" dirty="0"/>
              <a:t>Student must complete a FAFSA and have financial need</a:t>
            </a:r>
          </a:p>
          <a:p>
            <a:r>
              <a:rPr lang="en-US" dirty="0"/>
              <a:t>Money is paid to students as a bi-weekly paycheck.</a:t>
            </a:r>
          </a:p>
          <a:p>
            <a:r>
              <a:rPr lang="en-US" dirty="0"/>
              <a:t>Students receive the money as they work and earn it. </a:t>
            </a:r>
          </a:p>
          <a:p>
            <a:endParaRPr lang="en-US" dirty="0"/>
          </a:p>
        </p:txBody>
      </p:sp>
      <p:sp>
        <p:nvSpPr>
          <p:cNvPr id="4" name="Slide Number Placeholder 3"/>
          <p:cNvSpPr>
            <a:spLocks noGrp="1"/>
          </p:cNvSpPr>
          <p:nvPr>
            <p:ph type="sldNum" sz="quarter" idx="11"/>
          </p:nvPr>
        </p:nvSpPr>
        <p:spPr/>
        <p:txBody>
          <a:bodyPr/>
          <a:lstStyle/>
          <a:p>
            <a:fld id="{A1EE5989-1E85-411A-8B38-1A7DA0EBA3A1}" type="slidenum">
              <a:rPr lang="en-US" smtClean="0"/>
              <a:pPr/>
              <a:t>24</a:t>
            </a:fld>
            <a:endParaRPr lang="en-US" dirty="0"/>
          </a:p>
        </p:txBody>
      </p:sp>
    </p:spTree>
    <p:extLst>
      <p:ext uri="{BB962C8B-B14F-4D97-AF65-F5344CB8AC3E}">
        <p14:creationId xmlns:p14="http://schemas.microsoft.com/office/powerpoint/2010/main" val="20498909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Onboarding</a:t>
            </a:r>
          </a:p>
        </p:txBody>
      </p:sp>
      <p:sp>
        <p:nvSpPr>
          <p:cNvPr id="3" name="Content Placeholder 2"/>
          <p:cNvSpPr>
            <a:spLocks noGrp="1"/>
          </p:cNvSpPr>
          <p:nvPr>
            <p:ph idx="1"/>
          </p:nvPr>
        </p:nvSpPr>
        <p:spPr>
          <a:xfrm>
            <a:off x="304800" y="1219200"/>
            <a:ext cx="8534400" cy="4495800"/>
          </a:xfrm>
        </p:spPr>
        <p:txBody>
          <a:bodyPr/>
          <a:lstStyle/>
          <a:p>
            <a:pPr marL="0" indent="0">
              <a:buNone/>
            </a:pPr>
            <a:r>
              <a:rPr lang="en-US" dirty="0"/>
              <a:t>• Must complete the I-9 form before starting work.</a:t>
            </a:r>
          </a:p>
          <a:p>
            <a:r>
              <a:rPr lang="en-US" dirty="0"/>
              <a:t>Must not start working before having an active timesheet in Self-Service Banner. </a:t>
            </a:r>
          </a:p>
          <a:p>
            <a:r>
              <a:rPr lang="en-US" dirty="0"/>
              <a:t>Student workers may work in only </a:t>
            </a:r>
            <a:r>
              <a:rPr lang="en-US" b="1" i="1" dirty="0"/>
              <a:t>ONE </a:t>
            </a:r>
            <a:r>
              <a:rPr lang="en-US" dirty="0"/>
              <a:t>FWS position at a time.</a:t>
            </a:r>
          </a:p>
          <a:p>
            <a:r>
              <a:rPr lang="en-US" dirty="0"/>
              <a:t>Student workers must be paid for ALL hours worked. Volunteering is not permitted.</a:t>
            </a:r>
          </a:p>
          <a:p>
            <a:endParaRPr lang="en-US" dirty="0"/>
          </a:p>
        </p:txBody>
      </p:sp>
      <p:sp>
        <p:nvSpPr>
          <p:cNvPr id="4" name="Slide Number Placeholder 3"/>
          <p:cNvSpPr>
            <a:spLocks noGrp="1"/>
          </p:cNvSpPr>
          <p:nvPr>
            <p:ph type="sldNum" sz="quarter" idx="11"/>
          </p:nvPr>
        </p:nvSpPr>
        <p:spPr/>
        <p:txBody>
          <a:bodyPr/>
          <a:lstStyle/>
          <a:p>
            <a:fld id="{A1EE5989-1E85-411A-8B38-1A7DA0EBA3A1}" type="slidenum">
              <a:rPr lang="en-US" smtClean="0"/>
              <a:pPr/>
              <a:t>25</a:t>
            </a:fld>
            <a:endParaRPr lang="en-US" dirty="0"/>
          </a:p>
        </p:txBody>
      </p:sp>
    </p:spTree>
    <p:extLst>
      <p:ext uri="{BB962C8B-B14F-4D97-AF65-F5344CB8AC3E}">
        <p14:creationId xmlns:p14="http://schemas.microsoft.com/office/powerpoint/2010/main" val="34179729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Participate in FWS</a:t>
            </a:r>
          </a:p>
        </p:txBody>
      </p:sp>
      <p:sp>
        <p:nvSpPr>
          <p:cNvPr id="3" name="Content Placeholder 2"/>
          <p:cNvSpPr>
            <a:spLocks noGrp="1"/>
          </p:cNvSpPr>
          <p:nvPr>
            <p:ph idx="1"/>
          </p:nvPr>
        </p:nvSpPr>
        <p:spPr>
          <a:xfrm>
            <a:off x="304800" y="1069369"/>
            <a:ext cx="7543800" cy="4495800"/>
          </a:xfrm>
        </p:spPr>
        <p:txBody>
          <a:bodyPr/>
          <a:lstStyle/>
          <a:p>
            <a:r>
              <a:rPr lang="en-US" dirty="0">
                <a:solidFill>
                  <a:srgbClr val="996600"/>
                </a:solidFill>
                <a:hlinkClick r:id="rId2"/>
              </a:rPr>
              <a:t>FWS Supervisor Information</a:t>
            </a:r>
            <a:endParaRPr lang="en-US" dirty="0">
              <a:solidFill>
                <a:srgbClr val="996600"/>
              </a:solidFill>
            </a:endParaRPr>
          </a:p>
        </p:txBody>
      </p:sp>
      <p:sp>
        <p:nvSpPr>
          <p:cNvPr id="4" name="Slide Number Placeholder 3"/>
          <p:cNvSpPr>
            <a:spLocks noGrp="1"/>
          </p:cNvSpPr>
          <p:nvPr>
            <p:ph type="sldNum" sz="quarter" idx="11"/>
          </p:nvPr>
        </p:nvSpPr>
        <p:spPr/>
        <p:txBody>
          <a:bodyPr/>
          <a:lstStyle/>
          <a:p>
            <a:fld id="{A1EE5989-1E85-411A-8B38-1A7DA0EBA3A1}" type="slidenum">
              <a:rPr lang="en-US" smtClean="0"/>
              <a:pPr/>
              <a:t>26</a:t>
            </a:fld>
            <a:endParaRPr lang="en-US" dirty="0"/>
          </a:p>
        </p:txBody>
      </p:sp>
      <p:pic>
        <p:nvPicPr>
          <p:cNvPr id="5" name="Picture 4"/>
          <p:cNvPicPr>
            <a:picLocks noChangeAspect="1"/>
          </p:cNvPicPr>
          <p:nvPr/>
        </p:nvPicPr>
        <p:blipFill>
          <a:blip r:embed="rId3"/>
          <a:stretch>
            <a:fillRect/>
          </a:stretch>
        </p:blipFill>
        <p:spPr>
          <a:xfrm>
            <a:off x="490537" y="1600200"/>
            <a:ext cx="8162925" cy="3724275"/>
          </a:xfrm>
          <a:prstGeom prst="rect">
            <a:avLst/>
          </a:prstGeom>
        </p:spPr>
      </p:pic>
    </p:spTree>
    <p:extLst>
      <p:ext uri="{BB962C8B-B14F-4D97-AF65-F5344CB8AC3E}">
        <p14:creationId xmlns:p14="http://schemas.microsoft.com/office/powerpoint/2010/main" val="19299299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8742" y="2743200"/>
            <a:ext cx="4114800" cy="622300"/>
          </a:xfrm>
        </p:spPr>
        <p:txBody>
          <a:bodyPr/>
          <a:lstStyle/>
          <a:p>
            <a:r>
              <a:rPr lang="en-US" sz="4800" dirty="0"/>
              <a:t>Questions?</a:t>
            </a:r>
          </a:p>
        </p:txBody>
      </p:sp>
      <p:sp>
        <p:nvSpPr>
          <p:cNvPr id="4" name="Text Placeholder 3"/>
          <p:cNvSpPr>
            <a:spLocks noGrp="1"/>
          </p:cNvSpPr>
          <p:nvPr>
            <p:ph type="body" idx="1"/>
          </p:nvPr>
        </p:nvSpPr>
        <p:spPr>
          <a:xfrm>
            <a:off x="4267199" y="6096000"/>
            <a:ext cx="877887" cy="368300"/>
          </a:xfrm>
        </p:spPr>
        <p:txBody>
          <a:bodyPr/>
          <a:lstStyle/>
          <a:p>
            <a:r>
              <a:rPr lang="en-US" dirty="0"/>
              <a:t> </a:t>
            </a:r>
          </a:p>
        </p:txBody>
      </p:sp>
    </p:spTree>
    <p:extLst>
      <p:ext uri="{BB962C8B-B14F-4D97-AF65-F5344CB8AC3E}">
        <p14:creationId xmlns:p14="http://schemas.microsoft.com/office/powerpoint/2010/main" val="413895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Contacts</a:t>
            </a:r>
          </a:p>
        </p:txBody>
      </p:sp>
      <p:sp>
        <p:nvSpPr>
          <p:cNvPr id="3" name="Content Placeholder 2"/>
          <p:cNvSpPr>
            <a:spLocks noGrp="1"/>
          </p:cNvSpPr>
          <p:nvPr>
            <p:ph idx="1"/>
          </p:nvPr>
        </p:nvSpPr>
        <p:spPr>
          <a:xfrm>
            <a:off x="304800" y="1066800"/>
            <a:ext cx="8534400" cy="4495800"/>
          </a:xfrm>
        </p:spPr>
        <p:txBody>
          <a:bodyPr/>
          <a:lstStyle/>
          <a:p>
            <a:r>
              <a:rPr lang="en-US" dirty="0"/>
              <a:t>Student Work Study, EPAFs: Edyta Paluch</a:t>
            </a:r>
          </a:p>
          <a:p>
            <a:pPr marL="0" indent="0">
              <a:buNone/>
            </a:pPr>
            <a:r>
              <a:rPr lang="en-US" dirty="0"/>
              <a:t>	</a:t>
            </a:r>
            <a:r>
              <a:rPr lang="en-US" dirty="0">
                <a:hlinkClick r:id="rId2"/>
              </a:rPr>
              <a:t>Paluch@rowan.edu</a:t>
            </a:r>
            <a:r>
              <a:rPr lang="en-US" dirty="0"/>
              <a:t> | Ext. 53129</a:t>
            </a:r>
          </a:p>
          <a:p>
            <a:r>
              <a:rPr lang="en-US" dirty="0"/>
              <a:t>Federal Work Study: Kira Aguilar</a:t>
            </a:r>
          </a:p>
          <a:p>
            <a:pPr marL="0" indent="0">
              <a:buNone/>
            </a:pPr>
            <a:r>
              <a:rPr lang="en-US" dirty="0"/>
              <a:t>	</a:t>
            </a:r>
            <a:r>
              <a:rPr lang="en-US" dirty="0">
                <a:hlinkClick r:id="rId3"/>
              </a:rPr>
              <a:t>Aguilar@rowan.edu</a:t>
            </a:r>
            <a:r>
              <a:rPr lang="en-US" dirty="0"/>
              <a:t> | Ext. 64277</a:t>
            </a:r>
          </a:p>
          <a:p>
            <a:r>
              <a:rPr lang="en-US" dirty="0"/>
              <a:t>I-9 HQ &amp; I-9s: Payton Hynson &amp; Sonia Bodden</a:t>
            </a:r>
          </a:p>
          <a:p>
            <a:pPr marL="0" indent="0">
              <a:buNone/>
            </a:pPr>
            <a:r>
              <a:rPr lang="en-US" dirty="0"/>
              <a:t>	</a:t>
            </a:r>
            <a:r>
              <a:rPr lang="en-US" dirty="0">
                <a:hlinkClick r:id="rId4"/>
              </a:rPr>
              <a:t>hynsonp9@rowan.edu</a:t>
            </a:r>
            <a:r>
              <a:rPr lang="en-US" dirty="0"/>
              <a:t> | Ext. 65237</a:t>
            </a:r>
          </a:p>
          <a:p>
            <a:pPr marL="0" indent="0">
              <a:buNone/>
            </a:pPr>
            <a:r>
              <a:rPr lang="en-US" dirty="0"/>
              <a:t>	</a:t>
            </a:r>
            <a:r>
              <a:rPr lang="en-US" dirty="0">
                <a:hlinkClick r:id="rId5"/>
              </a:rPr>
              <a:t>bodden@rowan.edu</a:t>
            </a:r>
            <a:r>
              <a:rPr lang="en-US" dirty="0"/>
              <a:t> | Ext. 53366</a:t>
            </a:r>
          </a:p>
        </p:txBody>
      </p:sp>
      <p:sp>
        <p:nvSpPr>
          <p:cNvPr id="4" name="Slide Number Placeholder 3"/>
          <p:cNvSpPr>
            <a:spLocks noGrp="1"/>
          </p:cNvSpPr>
          <p:nvPr>
            <p:ph type="sldNum" sz="quarter" idx="11"/>
          </p:nvPr>
        </p:nvSpPr>
        <p:spPr/>
        <p:txBody>
          <a:bodyPr/>
          <a:lstStyle/>
          <a:p>
            <a:fld id="{A1EE5989-1E85-411A-8B38-1A7DA0EBA3A1}" type="slidenum">
              <a:rPr lang="en-US" smtClean="0"/>
              <a:pPr/>
              <a:t>4</a:t>
            </a:fld>
            <a:endParaRPr lang="en-US" dirty="0"/>
          </a:p>
        </p:txBody>
      </p:sp>
    </p:spTree>
    <p:extLst>
      <p:ext uri="{BB962C8B-B14F-4D97-AF65-F5344CB8AC3E}">
        <p14:creationId xmlns:p14="http://schemas.microsoft.com/office/powerpoint/2010/main" val="2092036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191000"/>
            <a:ext cx="7772400" cy="1362075"/>
          </a:xfrm>
        </p:spPr>
        <p:txBody>
          <a:bodyPr/>
          <a:lstStyle/>
          <a:p>
            <a:r>
              <a:rPr lang="en-US" dirty="0"/>
              <a:t>Types of student employment</a:t>
            </a:r>
          </a:p>
        </p:txBody>
      </p:sp>
      <p:sp>
        <p:nvSpPr>
          <p:cNvPr id="3" name="Text Placeholder 2"/>
          <p:cNvSpPr>
            <a:spLocks noGrp="1"/>
          </p:cNvSpPr>
          <p:nvPr>
            <p:ph type="body" idx="1"/>
          </p:nvPr>
        </p:nvSpPr>
        <p:spPr/>
        <p:txBody>
          <a:bodyPr/>
          <a:lstStyle/>
          <a:p>
            <a:r>
              <a:rPr lang="en-US" dirty="0"/>
              <a:t> </a:t>
            </a:r>
          </a:p>
        </p:txBody>
      </p:sp>
    </p:spTree>
    <p:extLst>
      <p:ext uri="{BB962C8B-B14F-4D97-AF65-F5344CB8AC3E}">
        <p14:creationId xmlns:p14="http://schemas.microsoft.com/office/powerpoint/2010/main" val="129217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Federal Work Study (FWS)</a:t>
            </a:r>
          </a:p>
        </p:txBody>
      </p:sp>
      <p:sp>
        <p:nvSpPr>
          <p:cNvPr id="3" name="Content Placeholder 2"/>
          <p:cNvSpPr>
            <a:spLocks noGrp="1"/>
          </p:cNvSpPr>
          <p:nvPr>
            <p:ph idx="1"/>
          </p:nvPr>
        </p:nvSpPr>
        <p:spPr>
          <a:xfrm>
            <a:off x="310978" y="1066800"/>
            <a:ext cx="7994822" cy="4495800"/>
          </a:xfrm>
        </p:spPr>
        <p:txBody>
          <a:bodyPr/>
          <a:lstStyle/>
          <a:p>
            <a:r>
              <a:rPr lang="en-US" dirty="0"/>
              <a:t>Available to students who have been awarded work-study as a part of their Financial Aid package.</a:t>
            </a:r>
          </a:p>
          <a:p>
            <a:r>
              <a:rPr lang="en-US" dirty="0"/>
              <a:t>Student is awarded money and can look for employment on campus and use those funds to be paid.</a:t>
            </a:r>
          </a:p>
        </p:txBody>
      </p:sp>
      <p:sp>
        <p:nvSpPr>
          <p:cNvPr id="4" name="Slide Number Placeholder 3"/>
          <p:cNvSpPr>
            <a:spLocks noGrp="1"/>
          </p:cNvSpPr>
          <p:nvPr>
            <p:ph type="sldNum" sz="quarter" idx="11"/>
          </p:nvPr>
        </p:nvSpPr>
        <p:spPr/>
        <p:txBody>
          <a:bodyPr/>
          <a:lstStyle/>
          <a:p>
            <a:fld id="{A1EE5989-1E85-411A-8B38-1A7DA0EBA3A1}" type="slidenum">
              <a:rPr lang="en-US" smtClean="0"/>
              <a:pPr/>
              <a:t>6</a:t>
            </a:fld>
            <a:endParaRPr lang="en-US" dirty="0"/>
          </a:p>
        </p:txBody>
      </p:sp>
    </p:spTree>
    <p:extLst>
      <p:ext uri="{BB962C8B-B14F-4D97-AF65-F5344CB8AC3E}">
        <p14:creationId xmlns:p14="http://schemas.microsoft.com/office/powerpoint/2010/main" val="2413885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Institutional Work Study (IWS)</a:t>
            </a:r>
          </a:p>
        </p:txBody>
      </p:sp>
      <p:sp>
        <p:nvSpPr>
          <p:cNvPr id="3" name="Content Placeholder 2"/>
          <p:cNvSpPr>
            <a:spLocks noGrp="1"/>
          </p:cNvSpPr>
          <p:nvPr>
            <p:ph idx="1"/>
          </p:nvPr>
        </p:nvSpPr>
        <p:spPr>
          <a:xfrm>
            <a:off x="304800" y="1066800"/>
            <a:ext cx="8305800" cy="4495800"/>
          </a:xfrm>
        </p:spPr>
        <p:txBody>
          <a:bodyPr/>
          <a:lstStyle/>
          <a:p>
            <a:r>
              <a:rPr lang="en-US" dirty="0"/>
              <a:t>Available to all students regardless of if they are eligible for financial aid.</a:t>
            </a:r>
          </a:p>
          <a:p>
            <a:r>
              <a:rPr lang="en-US" dirty="0"/>
              <a:t>Students may work both FWS and IWS but are encouraged to use their FWS funds first.</a:t>
            </a:r>
          </a:p>
          <a:p>
            <a:r>
              <a:rPr lang="en-US" dirty="0"/>
              <a:t>IWS funds are allocated to departments as a part of their annual budgets.</a:t>
            </a:r>
          </a:p>
          <a:p>
            <a:r>
              <a:rPr lang="en-US" dirty="0"/>
              <a:t>Students can apply for employment in the departments and be paid as long as the department has funds available.</a:t>
            </a:r>
          </a:p>
          <a:p>
            <a:endParaRPr lang="en-US" dirty="0"/>
          </a:p>
        </p:txBody>
      </p:sp>
      <p:sp>
        <p:nvSpPr>
          <p:cNvPr id="4" name="Slide Number Placeholder 3"/>
          <p:cNvSpPr>
            <a:spLocks noGrp="1"/>
          </p:cNvSpPr>
          <p:nvPr>
            <p:ph type="sldNum" sz="quarter" idx="11"/>
          </p:nvPr>
        </p:nvSpPr>
        <p:spPr/>
        <p:txBody>
          <a:bodyPr/>
          <a:lstStyle/>
          <a:p>
            <a:fld id="{A1EE5989-1E85-411A-8B38-1A7DA0EBA3A1}" type="slidenum">
              <a:rPr lang="en-US" smtClean="0"/>
              <a:pPr/>
              <a:t>7</a:t>
            </a:fld>
            <a:endParaRPr lang="en-US" dirty="0"/>
          </a:p>
        </p:txBody>
      </p:sp>
    </p:spTree>
    <p:extLst>
      <p:ext uri="{BB962C8B-B14F-4D97-AF65-F5344CB8AC3E}">
        <p14:creationId xmlns:p14="http://schemas.microsoft.com/office/powerpoint/2010/main" val="881201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Part-Time Hourly</a:t>
            </a:r>
          </a:p>
        </p:txBody>
      </p:sp>
      <p:sp>
        <p:nvSpPr>
          <p:cNvPr id="3" name="Content Placeholder 2"/>
          <p:cNvSpPr>
            <a:spLocks noGrp="1"/>
          </p:cNvSpPr>
          <p:nvPr>
            <p:ph idx="1"/>
          </p:nvPr>
        </p:nvSpPr>
        <p:spPr>
          <a:xfrm>
            <a:off x="323335" y="1181100"/>
            <a:ext cx="8515865" cy="4495800"/>
          </a:xfrm>
        </p:spPr>
        <p:txBody>
          <a:bodyPr/>
          <a:lstStyle/>
          <a:p>
            <a:r>
              <a:rPr lang="en-US" dirty="0"/>
              <a:t>Departments can hire students in a part-time temporary status using a budget or grant surplus.</a:t>
            </a:r>
          </a:p>
          <a:p>
            <a:pPr marL="0" indent="0">
              <a:buNone/>
            </a:pPr>
            <a:endParaRPr lang="en-US" dirty="0"/>
          </a:p>
          <a:p>
            <a:pPr marL="0" indent="0">
              <a:buNone/>
            </a:pPr>
            <a:endParaRPr lang="en-US" dirty="0"/>
          </a:p>
          <a:p>
            <a:endParaRPr lang="en-US" dirty="0"/>
          </a:p>
        </p:txBody>
      </p:sp>
      <p:sp>
        <p:nvSpPr>
          <p:cNvPr id="4" name="Slide Number Placeholder 3"/>
          <p:cNvSpPr>
            <a:spLocks noGrp="1"/>
          </p:cNvSpPr>
          <p:nvPr>
            <p:ph type="sldNum" sz="quarter" idx="11"/>
          </p:nvPr>
        </p:nvSpPr>
        <p:spPr/>
        <p:txBody>
          <a:bodyPr/>
          <a:lstStyle/>
          <a:p>
            <a:fld id="{A1EE5989-1E85-411A-8B38-1A7DA0EBA3A1}" type="slidenum">
              <a:rPr lang="en-US" smtClean="0"/>
              <a:pPr/>
              <a:t>8</a:t>
            </a:fld>
            <a:endParaRPr lang="en-US" dirty="0"/>
          </a:p>
        </p:txBody>
      </p:sp>
    </p:spTree>
    <p:extLst>
      <p:ext uri="{BB962C8B-B14F-4D97-AF65-F5344CB8AC3E}">
        <p14:creationId xmlns:p14="http://schemas.microsoft.com/office/powerpoint/2010/main" val="2293089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191000"/>
            <a:ext cx="7772400" cy="1362075"/>
          </a:xfrm>
        </p:spPr>
        <p:txBody>
          <a:bodyPr/>
          <a:lstStyle/>
          <a:p>
            <a:r>
              <a:rPr lang="en-US" dirty="0"/>
              <a:t>Student Employment Rules</a:t>
            </a:r>
          </a:p>
        </p:txBody>
      </p:sp>
      <p:sp>
        <p:nvSpPr>
          <p:cNvPr id="3" name="Text Placeholder 2"/>
          <p:cNvSpPr>
            <a:spLocks noGrp="1"/>
          </p:cNvSpPr>
          <p:nvPr>
            <p:ph type="body" idx="1"/>
          </p:nvPr>
        </p:nvSpPr>
        <p:spPr/>
        <p:txBody>
          <a:bodyPr/>
          <a:lstStyle/>
          <a:p>
            <a:r>
              <a:rPr lang="en-US" dirty="0"/>
              <a:t> </a:t>
            </a:r>
          </a:p>
        </p:txBody>
      </p:sp>
    </p:spTree>
    <p:extLst>
      <p:ext uri="{BB962C8B-B14F-4D97-AF65-F5344CB8AC3E}">
        <p14:creationId xmlns:p14="http://schemas.microsoft.com/office/powerpoint/2010/main" val="452364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Rules</a:t>
            </a:r>
          </a:p>
        </p:txBody>
      </p:sp>
      <p:sp>
        <p:nvSpPr>
          <p:cNvPr id="3" name="Content Placeholder 2"/>
          <p:cNvSpPr>
            <a:spLocks noGrp="1"/>
          </p:cNvSpPr>
          <p:nvPr>
            <p:ph idx="1"/>
          </p:nvPr>
        </p:nvSpPr>
        <p:spPr>
          <a:xfrm>
            <a:off x="304800" y="1181100"/>
            <a:ext cx="8534400" cy="4495800"/>
          </a:xfrm>
        </p:spPr>
        <p:txBody>
          <a:bodyPr/>
          <a:lstStyle/>
          <a:p>
            <a:r>
              <a:rPr lang="en-US" dirty="0"/>
              <a:t>Students may not work more than 20 hours per week while classes are in session and may work up to 25 hours per week during breaks.</a:t>
            </a:r>
          </a:p>
          <a:p>
            <a:pPr lvl="1"/>
            <a:r>
              <a:rPr lang="en-US" dirty="0"/>
              <a:t>Note: Students with a full-time stipend contract working 20 hours a week (i.e. Fellows or Residence Directors) may not work any additional assignments.</a:t>
            </a:r>
          </a:p>
          <a:p>
            <a:r>
              <a:rPr lang="en-US" dirty="0"/>
              <a:t>Students must be in good academic standing.</a:t>
            </a:r>
          </a:p>
          <a:p>
            <a:r>
              <a:rPr lang="en-US" dirty="0"/>
              <a:t>Students may not work until the I-9 is completed in I-9 HQ and the EPAF has been entered and processed.</a:t>
            </a:r>
          </a:p>
          <a:p>
            <a:endParaRPr lang="en-US" dirty="0"/>
          </a:p>
          <a:p>
            <a:endParaRPr lang="en-US" dirty="0"/>
          </a:p>
        </p:txBody>
      </p:sp>
      <p:sp>
        <p:nvSpPr>
          <p:cNvPr id="4" name="Slide Number Placeholder 3"/>
          <p:cNvSpPr>
            <a:spLocks noGrp="1"/>
          </p:cNvSpPr>
          <p:nvPr>
            <p:ph type="sldNum" sz="quarter" idx="11"/>
          </p:nvPr>
        </p:nvSpPr>
        <p:spPr/>
        <p:txBody>
          <a:bodyPr/>
          <a:lstStyle/>
          <a:p>
            <a:fld id="{A1EE5989-1E85-411A-8B38-1A7DA0EBA3A1}" type="slidenum">
              <a:rPr lang="en-US" smtClean="0"/>
              <a:pPr/>
              <a:t>10</a:t>
            </a:fld>
            <a:endParaRPr lang="en-US" dirty="0"/>
          </a:p>
        </p:txBody>
      </p:sp>
    </p:spTree>
    <p:extLst>
      <p:ext uri="{BB962C8B-B14F-4D97-AF65-F5344CB8AC3E}">
        <p14:creationId xmlns:p14="http://schemas.microsoft.com/office/powerpoint/2010/main" val="2558330298"/>
      </p:ext>
    </p:extLst>
  </p:cSld>
  <p:clrMapOvr>
    <a:masterClrMapping/>
  </p:clrMapOvr>
</p:sld>
</file>

<file path=ppt/theme/theme1.xml><?xml version="1.0" encoding="utf-8"?>
<a:theme xmlns:a="http://schemas.openxmlformats.org/drawingml/2006/main" name="rowan_presentation_template_one">
  <a:themeElements>
    <a:clrScheme name="rowan_presentation_template_o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2">
      <a:majorFont>
        <a:latin typeface="Tahoma"/>
        <a:ea typeface="Geneva"/>
        <a:cs typeface="Geneva"/>
      </a:majorFont>
      <a:minorFont>
        <a:latin typeface="Tahoma"/>
        <a:ea typeface="Geneva"/>
        <a:cs typeface="Genev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2"/>
            </a:solidFill>
            <a:effectLst/>
            <a:latin typeface="Georgia" pitchFamily="-64" charset="0"/>
            <a:ea typeface="Geneva" pitchFamily="-64" charset="0"/>
            <a:cs typeface="Geneva" pitchFamily="-6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2"/>
            </a:solidFill>
            <a:effectLst/>
            <a:latin typeface="Georgia" pitchFamily="-64" charset="0"/>
            <a:ea typeface="Geneva" pitchFamily="-64" charset="0"/>
            <a:cs typeface="Geneva" pitchFamily="-64" charset="0"/>
          </a:defRPr>
        </a:defPPr>
      </a:lstStyle>
    </a:lnDef>
    <a:txDef>
      <a:spPr>
        <a:noFill/>
      </a:spPr>
      <a:bodyPr wrap="square" rtlCol="0">
        <a:spAutoFit/>
      </a:bodyPr>
      <a:lstStyle>
        <a:defPPr>
          <a:defRPr dirty="0"/>
        </a:defPPr>
      </a:lstStyle>
    </a:txDef>
  </a:objectDefaults>
  <a:extraClrSchemeLst>
    <a:extraClrScheme>
      <a:clrScheme name="rowan_presentation_template_o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owan_presentation_template_on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owan_presentation_template_on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owan_presentation_template_on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owan_presentation_template_on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owan_presentation_template_on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owan_presentation_template_on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owan_presentation_template_on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owan_presentation_template_on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owan_presentation_template_on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owan_presentation_template_on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owan_presentation_template_on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RU Publications Server:Print Jobs:Print Jobs/Calendar 2008:08-110 Rowan Powerpoint Template (Beta):sources:rowan_presentation_template_one.pot</Template>
  <TotalTime>25666</TotalTime>
  <Words>1413</Words>
  <Application>Microsoft Office PowerPoint</Application>
  <PresentationFormat>On-screen Show (4:3)</PresentationFormat>
  <Paragraphs>141</Paragraphs>
  <Slides>26</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Georgia</vt:lpstr>
      <vt:lpstr>Helvetica</vt:lpstr>
      <vt:lpstr>Tahoma</vt:lpstr>
      <vt:lpstr>Trebuchet MS</vt:lpstr>
      <vt:lpstr>rowan_presentation_template_one</vt:lpstr>
      <vt:lpstr>Student Employment</vt:lpstr>
      <vt:lpstr>Agenda</vt:lpstr>
      <vt:lpstr>Contacts</vt:lpstr>
      <vt:lpstr>Types of student employment</vt:lpstr>
      <vt:lpstr>Federal Work Study (FWS)</vt:lpstr>
      <vt:lpstr>Institutional Work Study (IWS)</vt:lpstr>
      <vt:lpstr>Part-Time Hourly</vt:lpstr>
      <vt:lpstr>Student Employment Rules</vt:lpstr>
      <vt:lpstr>General Rules</vt:lpstr>
      <vt:lpstr>Documentation</vt:lpstr>
      <vt:lpstr>Sample Email</vt:lpstr>
      <vt:lpstr>I-9s</vt:lpstr>
      <vt:lpstr>Compensation</vt:lpstr>
      <vt:lpstr>Pay Scale as of January 1, 2024</vt:lpstr>
      <vt:lpstr>EPAFs</vt:lpstr>
      <vt:lpstr>Types of EPAFs</vt:lpstr>
      <vt:lpstr>EPAF Dates for New Student Assignments</vt:lpstr>
      <vt:lpstr>I-9 Indicator/Date on New Student Assignment EPAF</vt:lpstr>
      <vt:lpstr>EPAF Dates for Changing Student Assignments</vt:lpstr>
      <vt:lpstr>EPAF Dates for Terminating Student Assignment</vt:lpstr>
      <vt:lpstr>Federal Work Study Overview</vt:lpstr>
      <vt:lpstr>What is FWS?</vt:lpstr>
      <vt:lpstr>Federal Work Study</vt:lpstr>
      <vt:lpstr>Student Onboarding</vt:lpstr>
      <vt:lpstr>How to Participate in FWS</vt:lpstr>
      <vt:lpstr>Questions?</vt:lpstr>
    </vt:vector>
  </TitlesOfParts>
  <Company>Rowan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employee orientation</dc:title>
  <dc:creator>Rowan University</dc:creator>
  <cp:lastModifiedBy>Hynson, Payton</cp:lastModifiedBy>
  <cp:revision>789</cp:revision>
  <cp:lastPrinted>2019-04-11T18:12:41Z</cp:lastPrinted>
  <dcterms:created xsi:type="dcterms:W3CDTF">2008-04-16T19:26:43Z</dcterms:created>
  <dcterms:modified xsi:type="dcterms:W3CDTF">2024-02-14T20:23:06Z</dcterms:modified>
</cp:coreProperties>
</file>