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92" r:id="rId2"/>
    <p:sldId id="793" r:id="rId3"/>
    <p:sldId id="794" r:id="rId4"/>
    <p:sldId id="798" r:id="rId5"/>
    <p:sldId id="805" r:id="rId6"/>
    <p:sldId id="806" r:id="rId7"/>
    <p:sldId id="807" r:id="rId8"/>
    <p:sldId id="801" r:id="rId9"/>
    <p:sldId id="795" r:id="rId10"/>
    <p:sldId id="808" r:id="rId11"/>
    <p:sldId id="796" r:id="rId12"/>
    <p:sldId id="797" r:id="rId13"/>
    <p:sldId id="803" r:id="rId14"/>
    <p:sldId id="800" r:id="rId15"/>
    <p:sldId id="80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21C"/>
    <a:srgbClr val="FCE8A6"/>
    <a:srgbClr val="CCFFCC"/>
    <a:srgbClr val="FADA72"/>
    <a:srgbClr val="CB9C07"/>
    <a:srgbClr val="996633"/>
    <a:srgbClr val="996600"/>
    <a:srgbClr val="CCECFF"/>
    <a:srgbClr val="FCEFD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1243" autoAdjust="0"/>
  </p:normalViewPr>
  <p:slideViewPr>
    <p:cSldViewPr>
      <p:cViewPr varScale="1">
        <p:scale>
          <a:sx n="93" d="100"/>
          <a:sy n="93" d="100"/>
        </p:scale>
        <p:origin x="21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04" y="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212" cy="464820"/>
          </a:xfrm>
          <a:prstGeom prst="rect">
            <a:avLst/>
          </a:prstGeom>
        </p:spPr>
        <p:txBody>
          <a:bodyPr vert="horz" lIns="93126" tIns="46565" rIns="93126" bIns="46565" rtlCol="0"/>
          <a:lstStyle>
            <a:lvl1pPr algn="l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20" y="0"/>
            <a:ext cx="3037212" cy="464820"/>
          </a:xfrm>
          <a:prstGeom prst="rect">
            <a:avLst/>
          </a:prstGeom>
        </p:spPr>
        <p:txBody>
          <a:bodyPr vert="horz" lIns="93126" tIns="46565" rIns="93126" bIns="46565" rtlCol="0"/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fld id="{B6E80E0D-FAFB-4B77-8DB5-7B6D080A6B43}" type="datetimeFigureOut">
              <a:rPr lang="en-US"/>
              <a:pPr>
                <a:defRPr/>
              </a:pPr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015"/>
            <a:ext cx="3037212" cy="464820"/>
          </a:xfrm>
          <a:prstGeom prst="rect">
            <a:avLst/>
          </a:prstGeom>
        </p:spPr>
        <p:txBody>
          <a:bodyPr vert="horz" lIns="93126" tIns="46565" rIns="93126" bIns="46565" rtlCol="0" anchor="b"/>
          <a:lstStyle>
            <a:lvl1pPr algn="l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20" y="8830015"/>
            <a:ext cx="3037212" cy="464820"/>
          </a:xfrm>
          <a:prstGeom prst="rect">
            <a:avLst/>
          </a:prstGeom>
        </p:spPr>
        <p:txBody>
          <a:bodyPr vert="horz" lIns="93126" tIns="46565" rIns="93126" bIns="46565" rtlCol="0" anchor="b"/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fld id="{7BD9EF64-E68E-442A-B243-AAC87167A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5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721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6" tIns="46565" rIns="93126" bIns="4656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1" y="0"/>
            <a:ext cx="303721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6" tIns="46565" rIns="93126" bIns="465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10" y="4415011"/>
            <a:ext cx="5141589" cy="41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6" tIns="46565" rIns="93126" bIns="46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587"/>
            <a:ext cx="3037212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6" tIns="46565" rIns="93126" bIns="465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1" y="8831587"/>
            <a:ext cx="3037212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26" tIns="46565" rIns="93126" bIns="465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fld id="{7599334F-9603-43DA-8370-C08C3C1BF0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85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80893-9C13-4A22-BF43-C02995FF2266}" type="slidenum">
              <a:rPr lang="en-US" smtClean="0">
                <a:latin typeface="Georgia" pitchFamily="18" charset="0"/>
                <a:ea typeface="Geneva"/>
                <a:cs typeface="Geneva"/>
              </a:rPr>
              <a:pPr/>
              <a:t>2</a:t>
            </a:fld>
            <a:endParaRPr lang="en-US" dirty="0">
              <a:latin typeface="Georgia" pitchFamily="18" charset="0"/>
              <a:ea typeface="Geneva"/>
              <a:cs typeface="Geneva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Georgia" pitchFamily="18" charset="0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81649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9334F-9603-43DA-8370-C08C3C1BF0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52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9334F-9603-43DA-8370-C08C3C1BF0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1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9334F-9603-43DA-8370-C08C3C1BF0C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9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9334F-9603-43DA-8370-C08C3C1BF0C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6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143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143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143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5989-1E85-411A-8B38-1A7DA0EBA3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49287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F511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F511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F511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F511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F511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rovostoffice3@rowan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15"/>
          <p:cNvSpPr txBox="1">
            <a:spLocks noChangeArrowheads="1"/>
          </p:cNvSpPr>
          <p:nvPr/>
        </p:nvSpPr>
        <p:spPr bwMode="auto">
          <a:xfrm>
            <a:off x="609600" y="2895600"/>
            <a:ext cx="8534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sz="2800" kern="0" dirty="0">
                <a:solidFill>
                  <a:srgbClr val="7F5111"/>
                </a:solidFill>
                <a:latin typeface="Tahoma"/>
              </a:rPr>
              <a:t>Office of Human Resources</a:t>
            </a:r>
          </a:p>
          <a:p>
            <a:pPr lvl="0" eaLnBrk="0" hangingPunct="0">
              <a:spcBef>
                <a:spcPct val="20000"/>
              </a:spcBef>
            </a:pPr>
            <a:r>
              <a:rPr lang="en-US" sz="2000" kern="0" dirty="0">
                <a:solidFill>
                  <a:srgbClr val="7F5111"/>
                </a:solidFill>
                <a:latin typeface="Tahoma"/>
              </a:rPr>
              <a:t>Updated February 2023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6929"/>
            <a:ext cx="7772400" cy="558637"/>
          </a:xfrm>
        </p:spPr>
        <p:txBody>
          <a:bodyPr/>
          <a:lstStyle/>
          <a:p>
            <a:r>
              <a:rPr lang="en-US" dirty="0"/>
              <a:t>Project Payments</a:t>
            </a:r>
          </a:p>
        </p:txBody>
      </p:sp>
    </p:spTree>
    <p:extLst>
      <p:ext uri="{BB962C8B-B14F-4D97-AF65-F5344CB8AC3E}">
        <p14:creationId xmlns:p14="http://schemas.microsoft.com/office/powerpoint/2010/main" val="2492074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Process for Student Special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3200400"/>
          </a:xfrm>
        </p:spPr>
        <p:txBody>
          <a:bodyPr/>
          <a:lstStyle/>
          <a:p>
            <a:r>
              <a:rPr lang="en-US" dirty="0"/>
              <a:t>Departments must </a:t>
            </a:r>
            <a:r>
              <a:rPr lang="en-US" dirty="0" smtClean="0"/>
              <a:t>seek pre-approval prior </a:t>
            </a:r>
            <a:r>
              <a:rPr lang="en-US" dirty="0"/>
              <a:t>to a student beginning a Student Special Project.</a:t>
            </a:r>
          </a:p>
          <a:p>
            <a:r>
              <a:rPr lang="en-US" dirty="0"/>
              <a:t>Departments will need to follow the same process as the Special Assignment Payments; however, the form may only be submitted up to </a:t>
            </a:r>
            <a:r>
              <a:rPr lang="en-US" b="1" dirty="0"/>
              <a:t>30 days </a:t>
            </a:r>
            <a:r>
              <a:rPr lang="en-US" dirty="0"/>
              <a:t>in advance.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9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609600"/>
            <a:ext cx="3008313" cy="749300"/>
          </a:xfrm>
        </p:spPr>
        <p:txBody>
          <a:bodyPr/>
          <a:lstStyle/>
          <a:p>
            <a:r>
              <a:rPr lang="en-US" dirty="0"/>
              <a:t>Student Summer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7" y="1459073"/>
            <a:ext cx="3008313" cy="3048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Separate forms for Main Campus/CMSRU and SOM.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 be used from the end of Spring semester through August 31</a:t>
            </a:r>
            <a:r>
              <a:rPr lang="en-US" sz="1800" baseline="30000" dirty="0"/>
              <a:t>st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Paid biweekly according to regular student pay schedule.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Used to pay students who are working on summer research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Description of the work must be included or have supporting documentation attached.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782" y="459823"/>
            <a:ext cx="5334000" cy="1950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5783" y="2418873"/>
            <a:ext cx="5334000" cy="1833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5050" y="4261193"/>
            <a:ext cx="5344732" cy="177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97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266"/>
            <a:ext cx="3008313" cy="1162050"/>
          </a:xfrm>
        </p:spPr>
        <p:txBody>
          <a:bodyPr/>
          <a:lstStyle/>
          <a:p>
            <a:r>
              <a:rPr lang="en-US" dirty="0"/>
              <a:t>Summer Non-Teaching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1266"/>
            <a:ext cx="5111750" cy="58531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468" y="1600200"/>
            <a:ext cx="3019045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Main Campus/CMSRU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 be used for non-teaching work during the summer months only.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Faculty, summer months are July 1</a:t>
            </a:r>
            <a:r>
              <a:rPr lang="en-US" sz="1600" baseline="30000" dirty="0"/>
              <a:t>st</a:t>
            </a:r>
            <a:r>
              <a:rPr lang="en-US" sz="1600" dirty="0"/>
              <a:t> through August 31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everyone else, summer begins at the conclusion of Spring semester.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Paid bi-weekly.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149" y="816512"/>
            <a:ext cx="5306719" cy="3215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6515" y="4191000"/>
            <a:ext cx="5301353" cy="170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55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6242-38C9-80D4-0353-563B0A5E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30% Rule for Faculty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CDBF-83FD-08BD-6B2F-4C21D2225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r>
              <a:rPr lang="en-US" dirty="0"/>
              <a:t>The 30% rule states that faculty members cannot make more than 30% of their annual salary in project payments.</a:t>
            </a:r>
          </a:p>
          <a:p>
            <a:r>
              <a:rPr lang="en-US" dirty="0"/>
              <a:t>Any summer work done by 10-month </a:t>
            </a:r>
            <a:r>
              <a:rPr lang="en-US" dirty="0" err="1"/>
              <a:t>faculty</a:t>
            </a:r>
            <a:r>
              <a:rPr lang="en-US" b="1" i="1" dirty="0" err="1"/>
              <a:t>does</a:t>
            </a:r>
            <a:r>
              <a:rPr lang="en-US" b="1" i="1" dirty="0"/>
              <a:t> not </a:t>
            </a:r>
            <a:r>
              <a:rPr lang="en-US" dirty="0"/>
              <a:t>count towards the 30% rule.</a:t>
            </a:r>
          </a:p>
          <a:p>
            <a:r>
              <a:rPr lang="en-US" dirty="0"/>
              <a:t>Any summer work done by 12-month faculty </a:t>
            </a:r>
            <a:r>
              <a:rPr lang="en-US" b="1" i="1" dirty="0"/>
              <a:t>does</a:t>
            </a:r>
            <a:r>
              <a:rPr lang="en-US" b="1" dirty="0"/>
              <a:t> </a:t>
            </a:r>
            <a:r>
              <a:rPr lang="en-US" dirty="0"/>
              <a:t>count towards the 30% rule.</a:t>
            </a:r>
          </a:p>
          <a:p>
            <a:r>
              <a:rPr lang="en-US" dirty="0"/>
              <a:t>Any questions regarding the 30% rule can be directed to the Provost’s Office at </a:t>
            </a:r>
            <a:r>
              <a:rPr lang="en-US" dirty="0">
                <a:hlinkClick r:id="rId2"/>
              </a:rPr>
              <a:t>provostoffice3@rowan.edu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F7147-3A4A-82DB-C16B-9E769FAC8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4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I-9s and Project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r>
              <a:rPr lang="en-US" dirty="0"/>
              <a:t>Anyone being paid by the university in any capacity (including project payments) must complete an I-9 before beginning their project if they do not have one on file already.</a:t>
            </a:r>
          </a:p>
          <a:p>
            <a:pPr lvl="1"/>
            <a:r>
              <a:rPr lang="en-US" dirty="0"/>
              <a:t>Note: If you have questions regarding if an individual has an I-9 on file, please reach out to Human Resources to verify.</a:t>
            </a:r>
          </a:p>
          <a:p>
            <a:r>
              <a:rPr lang="en-US" dirty="0"/>
              <a:t>If a new I-9 is to be completed, the Original Hire Date on the I-9 should match the start date of the project that is listed on the project payment form.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6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8742" y="2743200"/>
            <a:ext cx="4114800" cy="622300"/>
          </a:xfrm>
        </p:spPr>
        <p:txBody>
          <a:bodyPr/>
          <a:lstStyle/>
          <a:p>
            <a:r>
              <a:rPr lang="en-US" sz="4800" dirty="0"/>
              <a:t>Questions?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67199" y="6096000"/>
            <a:ext cx="877887" cy="3683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17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Project Payment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382000" cy="4495800"/>
          </a:xfrm>
        </p:spPr>
        <p:txBody>
          <a:bodyPr/>
          <a:lstStyle/>
          <a:p>
            <a:r>
              <a:rPr lang="en-US" dirty="0"/>
              <a:t>Special Assignment Payments (Salary Vouchers)</a:t>
            </a:r>
          </a:p>
          <a:p>
            <a:r>
              <a:rPr lang="en-US" dirty="0"/>
              <a:t>Student Special Projects</a:t>
            </a:r>
          </a:p>
          <a:p>
            <a:r>
              <a:rPr lang="en-US" dirty="0"/>
              <a:t>Student Summer Contracts</a:t>
            </a:r>
          </a:p>
          <a:p>
            <a:r>
              <a:rPr lang="en-US" dirty="0"/>
              <a:t>Summer Non-Teaching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4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171"/>
            <a:ext cx="3193436" cy="749300"/>
          </a:xfrm>
        </p:spPr>
        <p:txBody>
          <a:bodyPr/>
          <a:lstStyle/>
          <a:p>
            <a:r>
              <a:rPr lang="en-US" dirty="0"/>
              <a:t>Special Assignment Payments (Salary Vouchers)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243708"/>
            <a:ext cx="3193437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Must seek pre-approval prior to project beginning.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Separate forms for Main Campus/CMSRU and SOM.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One-time payment paid out at the end of the agreed-upon project.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Will be paid on or after the pay period that includes the end date on the contract, </a:t>
            </a:r>
            <a:r>
              <a:rPr lang="en-US" sz="1700" b="1" dirty="0"/>
              <a:t>NOT</a:t>
            </a:r>
            <a:r>
              <a:rPr lang="en-US" sz="1700" dirty="0"/>
              <a:t> before.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Must include a description of the project or have supporting documentation attached.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Form can be used September 1</a:t>
            </a:r>
            <a:r>
              <a:rPr lang="en-US" sz="1700" baseline="30000" dirty="0"/>
              <a:t>st</a:t>
            </a:r>
            <a:r>
              <a:rPr lang="en-US" sz="1700" dirty="0"/>
              <a:t> through June 30th.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905" y="273050"/>
            <a:ext cx="5036164" cy="307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511" y="3352800"/>
            <a:ext cx="465495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8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Process for Special Assignment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519" y="1676400"/>
            <a:ext cx="8534400" cy="3978436"/>
          </a:xfrm>
        </p:spPr>
        <p:txBody>
          <a:bodyPr/>
          <a:lstStyle/>
          <a:p>
            <a:r>
              <a:rPr lang="en-US" dirty="0"/>
              <a:t>All departments must seek pre-approval from several approvers prior to an employee beginning a Special Assignment Payment.</a:t>
            </a:r>
          </a:p>
          <a:p>
            <a:r>
              <a:rPr lang="en-US" dirty="0"/>
              <a:t>The SAP form must be submitted </a:t>
            </a:r>
            <a:r>
              <a:rPr lang="en-US" b="1" dirty="0"/>
              <a:t>up to 90 days but no later than one week before </a:t>
            </a:r>
            <a:r>
              <a:rPr lang="en-US" dirty="0"/>
              <a:t>the start date of the project.</a:t>
            </a:r>
          </a:p>
          <a:p>
            <a:pPr lvl="1"/>
            <a:r>
              <a:rPr lang="en-US" dirty="0"/>
              <a:t>Any forms that are submitted after the project begin date must include an explanation from the department as to why the form was not submitted on time and the pre-approval process was not followed.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6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Process for Special Assignment Payments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29" y="2019300"/>
            <a:ext cx="8534400" cy="2819400"/>
          </a:xfrm>
        </p:spPr>
        <p:txBody>
          <a:bodyPr/>
          <a:lstStyle/>
          <a:p>
            <a:r>
              <a:rPr lang="en-US" dirty="0"/>
              <a:t>Departments will designate Office &amp; Division Approvers along with a “certifier” to approve payment and attest to satisfactory work completion.</a:t>
            </a:r>
          </a:p>
          <a:p>
            <a:pPr lvl="1"/>
            <a:r>
              <a:rPr lang="en-US" dirty="0"/>
              <a:t>Note: The certifier must be someone other than the employee being paid and must be in a supervisory </a:t>
            </a:r>
            <a:r>
              <a:rPr lang="en-US" dirty="0" smtClean="0"/>
              <a:t>position overseeing the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1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Process for Special Assignment Payments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52779"/>
            <a:ext cx="8610600" cy="3552442"/>
          </a:xfrm>
        </p:spPr>
        <p:txBody>
          <a:bodyPr/>
          <a:lstStyle/>
          <a:p>
            <a:r>
              <a:rPr lang="en-US" dirty="0"/>
              <a:t>The following approvers will grant pre-approval or deny the form:</a:t>
            </a:r>
          </a:p>
          <a:p>
            <a:pPr lvl="1"/>
            <a:r>
              <a:rPr lang="en-US" dirty="0"/>
              <a:t>Supervisor/Director of Program</a:t>
            </a:r>
          </a:p>
          <a:p>
            <a:pPr lvl="1"/>
            <a:r>
              <a:rPr lang="en-US" dirty="0" smtClean="0"/>
              <a:t>Dean</a:t>
            </a:r>
          </a:p>
          <a:p>
            <a:pPr lvl="2"/>
            <a:r>
              <a:rPr lang="en-US" dirty="0" smtClean="0"/>
              <a:t>Admins if required</a:t>
            </a:r>
            <a:endParaRPr lang="en-US" dirty="0"/>
          </a:p>
          <a:p>
            <a:pPr lvl="1"/>
            <a:r>
              <a:rPr lang="en-US" dirty="0"/>
              <a:t>Human Resources Pre-Approver</a:t>
            </a:r>
          </a:p>
          <a:p>
            <a:pPr lvl="1"/>
            <a:r>
              <a:rPr lang="en-US" dirty="0"/>
              <a:t>Budget/OSP (depending on the funding source for the project)</a:t>
            </a:r>
          </a:p>
          <a:p>
            <a:pPr lvl="1"/>
            <a:r>
              <a:rPr lang="en-US" dirty="0"/>
              <a:t>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5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Process for Special Assignment Payments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279266"/>
            <a:ext cx="8610600" cy="2299467"/>
          </a:xfrm>
        </p:spPr>
        <p:txBody>
          <a:bodyPr/>
          <a:lstStyle/>
          <a:p>
            <a:r>
              <a:rPr lang="en-US" dirty="0"/>
              <a:t>Once the project receives pre-approval from the aforementioned parties, the submitter will receive an email notifying them that the project has been approved and the employee may begin working on the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7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Process for Special Assignment Payments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0533"/>
            <a:ext cx="8610600" cy="4495800"/>
          </a:xfrm>
        </p:spPr>
        <p:txBody>
          <a:bodyPr/>
          <a:lstStyle/>
          <a:p>
            <a:pPr lvl="0"/>
            <a:r>
              <a:rPr lang="en-US" dirty="0"/>
              <a:t>On the project’s end date, the certifier </a:t>
            </a:r>
            <a:r>
              <a:rPr lang="en-US" dirty="0" smtClean="0"/>
              <a:t>(selected during the pre-approval phase) will </a:t>
            </a:r>
            <a:r>
              <a:rPr lang="en-US" dirty="0"/>
              <a:t>receive an email instructing them to open up the form again and certify that the work has been completed. </a:t>
            </a:r>
          </a:p>
          <a:p>
            <a:r>
              <a:rPr lang="en-US" dirty="0"/>
              <a:t>Once the certifier verifies that the work has been completed, the form will then be processed for payment.</a:t>
            </a:r>
          </a:p>
          <a:p>
            <a:pPr lvl="1"/>
            <a:r>
              <a:rPr lang="en-US" dirty="0"/>
              <a:t>Note: the certifier </a:t>
            </a:r>
            <a:r>
              <a:rPr lang="en-US" b="1" dirty="0"/>
              <a:t>cannot</a:t>
            </a:r>
            <a:r>
              <a:rPr lang="en-US" dirty="0"/>
              <a:t> verify that the work has been completed until on or after the project end date noted on the electronic form.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5989-1E85-411A-8B38-1A7DA0EBA3A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5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Special Projects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24000"/>
            <a:ext cx="3008313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Must seek pre-approval </a:t>
            </a:r>
            <a:r>
              <a:rPr lang="en-US" sz="1800" dirty="0" smtClean="0"/>
              <a:t>prior </a:t>
            </a:r>
            <a:r>
              <a:rPr lang="en-US" sz="1800" dirty="0"/>
              <a:t>to project beginning.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Separate forms for Main Campus/CMSRU and SOM.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 be used for any student project that is less than 2 weeks in length and is to be paid $500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Can be used year-round.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Will be paid out once the project is complete, NOT before.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050" y="297735"/>
            <a:ext cx="5492750" cy="214124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7600" y="2438977"/>
            <a:ext cx="3587750" cy="41465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1" y="2442197"/>
            <a:ext cx="5410200" cy="23738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1" y="4805157"/>
            <a:ext cx="5257800" cy="133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26368"/>
      </p:ext>
    </p:extLst>
  </p:cSld>
  <p:clrMapOvr>
    <a:masterClrMapping/>
  </p:clrMapOvr>
</p:sld>
</file>

<file path=ppt/theme/theme1.xml><?xml version="1.0" encoding="utf-8"?>
<a:theme xmlns:a="http://schemas.openxmlformats.org/drawingml/2006/main" name="rowan_presentation_template_one">
  <a:themeElements>
    <a:clrScheme name="rowan_presentation_template_o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ahoma"/>
        <a:ea typeface="Geneva"/>
        <a:cs typeface="Geneva"/>
      </a:majorFont>
      <a:minorFont>
        <a:latin typeface="Tahoma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eorgia" pitchFamily="-64" charset="0"/>
            <a:ea typeface="Geneva" pitchFamily="-64" charset="0"/>
            <a:cs typeface="Geneva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eorgia" pitchFamily="-64" charset="0"/>
            <a:ea typeface="Geneva" pitchFamily="-64" charset="0"/>
            <a:cs typeface="Geneva" pitchFamily="-6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rowan_presentation_template_o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Publications Server:Print Jobs:Print Jobs/Calendar 2008:08-110 Rowan Powerpoint Template (Beta):sources:rowan_presentation_template_one.pot</Template>
  <TotalTime>25364</TotalTime>
  <Words>828</Words>
  <Application>Microsoft Office PowerPoint</Application>
  <PresentationFormat>On-screen Show (4:3)</PresentationFormat>
  <Paragraphs>86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Geneva</vt:lpstr>
      <vt:lpstr>Georgia</vt:lpstr>
      <vt:lpstr>Tahoma</vt:lpstr>
      <vt:lpstr>Trebuchet MS</vt:lpstr>
      <vt:lpstr>rowan_presentation_template_one</vt:lpstr>
      <vt:lpstr>Project Payments</vt:lpstr>
      <vt:lpstr>Overview of Project Payment Forms</vt:lpstr>
      <vt:lpstr>Special Assignment Payments (Salary Vouchers)</vt:lpstr>
      <vt:lpstr>Pre-Approval Process for Special Assignment Payments</vt:lpstr>
      <vt:lpstr>Pre-Approval Process for Special Assignment Payments (Cont’d)</vt:lpstr>
      <vt:lpstr>Pre-Approval Process for Special Assignment Payments (Cont’d)</vt:lpstr>
      <vt:lpstr>Pre-Approval Process for Special Assignment Payments (Cont’d)</vt:lpstr>
      <vt:lpstr>Pre-Approval Process for Special Assignment Payments (Cont’d)</vt:lpstr>
      <vt:lpstr>Student Special Projects</vt:lpstr>
      <vt:lpstr>Pre-Approval Process for Student Special Projects</vt:lpstr>
      <vt:lpstr>Student Summer Contracts</vt:lpstr>
      <vt:lpstr>Summer Non-Teaching Contracts</vt:lpstr>
      <vt:lpstr>30% Rule for Faculty Members</vt:lpstr>
      <vt:lpstr>I-9s and Project Payments</vt:lpstr>
      <vt:lpstr>Questions?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Rowan University</dc:creator>
  <cp:lastModifiedBy>Hynson, Payton Mackenzie</cp:lastModifiedBy>
  <cp:revision>808</cp:revision>
  <cp:lastPrinted>2019-04-11T18:12:41Z</cp:lastPrinted>
  <dcterms:created xsi:type="dcterms:W3CDTF">2008-04-16T19:26:43Z</dcterms:created>
  <dcterms:modified xsi:type="dcterms:W3CDTF">2023-02-13T18:43:49Z</dcterms:modified>
</cp:coreProperties>
</file>