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1" r:id="rId6"/>
    <p:sldId id="260" r:id="rId7"/>
    <p:sldId id="264" r:id="rId8"/>
    <p:sldId id="265"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D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FC0E7-BBFF-4C0A-B7C1-05AADF3F26E6}"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34516-6CBD-4999-BB8B-1833D7BFF0C1}" type="slidenum">
              <a:rPr lang="en-US" smtClean="0"/>
              <a:t>‹#›</a:t>
            </a:fld>
            <a:endParaRPr lang="en-US"/>
          </a:p>
        </p:txBody>
      </p:sp>
    </p:spTree>
    <p:extLst>
      <p:ext uri="{BB962C8B-B14F-4D97-AF65-F5344CB8AC3E}">
        <p14:creationId xmlns:p14="http://schemas.microsoft.com/office/powerpoint/2010/main" val="369925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78% of </a:t>
            </a:r>
            <a:r>
              <a:rPr lang="en-US" dirty="0"/>
              <a:t>A</a:t>
            </a:r>
            <a:r>
              <a:rPr lang="en-US" dirty="0" smtClean="0"/>
              <a:t>mericans live paycheck to paycheck. And 44% could not afford a $400 unexpected bill.  These statistics are pre-COVID,. </a:t>
            </a:r>
          </a:p>
          <a:p>
            <a:endParaRPr lang="en-US" dirty="0"/>
          </a:p>
          <a:p>
            <a:r>
              <a:rPr lang="en-US" dirty="0" smtClean="0"/>
              <a:t>Winning with money is 80% behavior and 20% knowledge. Your wealth is dependent on you not owing others. Your ability to weather unexpected unemployment, or choosing to have one parent stay home with children, or your ability to live where you want or get the job you want, all can be negatively impacted by your bill-paying behaviors and decisions.</a:t>
            </a:r>
          </a:p>
          <a:p>
            <a:endParaRPr lang="en-US" dirty="0"/>
          </a:p>
          <a:p>
            <a:r>
              <a:rPr lang="en-US" dirty="0" smtClean="0"/>
              <a:t>I am going to show you how you can organize your monthly payments to eliminate debt without feeling deprived each month. Seeing your progress quickly will motivate you to continue. </a:t>
            </a:r>
            <a:endParaRPr lang="en-US" dirty="0"/>
          </a:p>
          <a:p>
            <a:endParaRPr lang="en-US" dirty="0" smtClean="0"/>
          </a:p>
          <a:p>
            <a:r>
              <a:rPr lang="en-US" dirty="0" smtClean="0"/>
              <a:t>Let’s jump in!</a:t>
            </a:r>
            <a:endParaRPr lang="en-US" dirty="0"/>
          </a:p>
        </p:txBody>
      </p:sp>
      <p:sp>
        <p:nvSpPr>
          <p:cNvPr id="4" name="Slide Number Placeholder 3"/>
          <p:cNvSpPr>
            <a:spLocks noGrp="1"/>
          </p:cNvSpPr>
          <p:nvPr>
            <p:ph type="sldNum" sz="quarter" idx="10"/>
          </p:nvPr>
        </p:nvSpPr>
        <p:spPr/>
        <p:txBody>
          <a:bodyPr/>
          <a:lstStyle/>
          <a:p>
            <a:fld id="{56C34516-6CBD-4999-BB8B-1833D7BFF0C1}" type="slidenum">
              <a:rPr lang="en-US" smtClean="0"/>
              <a:t>1</a:t>
            </a:fld>
            <a:endParaRPr lang="en-US"/>
          </a:p>
        </p:txBody>
      </p:sp>
    </p:spTree>
    <p:extLst>
      <p:ext uri="{BB962C8B-B14F-4D97-AF65-F5344CB8AC3E}">
        <p14:creationId xmlns:p14="http://schemas.microsoft.com/office/powerpoint/2010/main" val="346599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does this matter?</a:t>
            </a:r>
          </a:p>
          <a:p>
            <a:endParaRPr lang="en-US" dirty="0"/>
          </a:p>
          <a:p>
            <a:r>
              <a:rPr lang="en-US" dirty="0" smtClean="0"/>
              <a:t>It’s all about risk and predictability of future repayment</a:t>
            </a:r>
          </a:p>
          <a:p>
            <a:endParaRPr lang="en-US" dirty="0"/>
          </a:p>
          <a:p>
            <a:r>
              <a:rPr lang="en-US" dirty="0" smtClean="0"/>
              <a:t>As </a:t>
            </a:r>
            <a:r>
              <a:rPr lang="en-US" dirty="0"/>
              <a:t>your balances increase so does the probability of difficulty meeting monthly payments on time.</a:t>
            </a:r>
          </a:p>
          <a:p>
            <a:r>
              <a:rPr lang="en-US" dirty="0"/>
              <a:t>A larger number of accounts with amounts owed can indicate higher risk of over-extension.</a:t>
            </a:r>
          </a:p>
          <a:p>
            <a:r>
              <a:rPr lang="en-US" dirty="0"/>
              <a:t>Paying down installment loans is a good sign that you're able and willing to manage and repay debt.</a:t>
            </a:r>
          </a:p>
          <a:p>
            <a:endParaRPr lang="en-US" dirty="0" smtClean="0"/>
          </a:p>
          <a:p>
            <a:r>
              <a:rPr lang="en-US" dirty="0" smtClean="0"/>
              <a:t>Most importantly on a personal level, </a:t>
            </a:r>
            <a:r>
              <a:rPr lang="en-US" i="1" dirty="0">
                <a:solidFill>
                  <a:srgbClr val="FF0000"/>
                </a:solidFill>
              </a:rPr>
              <a:t>How much stress do you experience each month because of your credit debt?</a:t>
            </a:r>
          </a:p>
          <a:p>
            <a:r>
              <a:rPr lang="en-US" dirty="0" smtClean="0"/>
              <a:t>Imagine a proven method of alleviating that stress while improving your credit score? Would you try it?</a:t>
            </a:r>
            <a:endParaRPr lang="en-US" dirty="0"/>
          </a:p>
        </p:txBody>
      </p:sp>
      <p:sp>
        <p:nvSpPr>
          <p:cNvPr id="4" name="Slide Number Placeholder 3"/>
          <p:cNvSpPr>
            <a:spLocks noGrp="1"/>
          </p:cNvSpPr>
          <p:nvPr>
            <p:ph type="sldNum" sz="quarter" idx="10"/>
          </p:nvPr>
        </p:nvSpPr>
        <p:spPr/>
        <p:txBody>
          <a:bodyPr/>
          <a:lstStyle/>
          <a:p>
            <a:fld id="{56C34516-6CBD-4999-BB8B-1833D7BFF0C1}" type="slidenum">
              <a:rPr lang="en-US" smtClean="0"/>
              <a:t>3</a:t>
            </a:fld>
            <a:endParaRPr lang="en-US"/>
          </a:p>
        </p:txBody>
      </p:sp>
    </p:spTree>
    <p:extLst>
      <p:ext uri="{BB962C8B-B14F-4D97-AF65-F5344CB8AC3E}">
        <p14:creationId xmlns:p14="http://schemas.microsoft.com/office/powerpoint/2010/main" val="319758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27764"/>
          </a:xfrm>
        </p:spPr>
        <p:txBody>
          <a:bodyPr/>
          <a:lstStyle/>
          <a:p>
            <a:r>
              <a:rPr lang="en-US" dirty="0" smtClean="0"/>
              <a:t>So What exactly is a snowball?</a:t>
            </a:r>
          </a:p>
          <a:p>
            <a:endParaRPr lang="en-US" dirty="0"/>
          </a:p>
          <a:p>
            <a:r>
              <a:rPr lang="en-US" dirty="0" smtClean="0"/>
              <a:t>It’s </a:t>
            </a:r>
            <a:r>
              <a:rPr lang="en-US" dirty="0"/>
              <a:t>a way of organizing your monthly payments so that the priority goes to the smallest balance first</a:t>
            </a:r>
            <a:r>
              <a:rPr lang="en-US" dirty="0" smtClean="0"/>
              <a:t>.</a:t>
            </a:r>
          </a:p>
          <a:p>
            <a:endParaRPr lang="en-US" dirty="0"/>
          </a:p>
          <a:p>
            <a:r>
              <a:rPr lang="en-US" dirty="0" smtClean="0"/>
              <a:t>Let’s say you have $50 extra dollars you can squeeze out of your monthly budget and use to start paying down your debt. That $50 is your initial snowball.  </a:t>
            </a:r>
            <a:endParaRPr lang="en-US" dirty="0"/>
          </a:p>
          <a:p>
            <a:endParaRPr lang="en-US" dirty="0" smtClean="0"/>
          </a:p>
          <a:p>
            <a:r>
              <a:rPr lang="en-US" dirty="0" smtClean="0"/>
              <a:t>You take that $50 + the minimum payment amount of your smallest bill (let’s say it’s $27) and instead of paying $27 each month, you pay $77 until that specific card is paid in full.  Here’s where the magic happens….</a:t>
            </a:r>
          </a:p>
          <a:p>
            <a:endParaRPr lang="en-US" dirty="0"/>
          </a:p>
          <a:p>
            <a:r>
              <a:rPr lang="en-US" dirty="0" smtClean="0"/>
              <a:t>NEXT, you take that $77 dollars and you apply it, PLUS the minimum of the next card (let’s say it’s $35. So instead of paying $35, you now pay $35 + $77, $112 to that card until it’s paid off.</a:t>
            </a:r>
          </a:p>
          <a:p>
            <a:endParaRPr lang="en-US" dirty="0"/>
          </a:p>
          <a:p>
            <a:r>
              <a:rPr lang="en-US" dirty="0" smtClean="0"/>
              <a:t>The snowball keeps growing larger and larger and debt is getting paid off quickly with the same amount you were spending each month.</a:t>
            </a:r>
          </a:p>
          <a:p>
            <a:endParaRPr lang="en-US" dirty="0"/>
          </a:p>
          <a:p>
            <a:r>
              <a:rPr lang="en-US" dirty="0" smtClean="0"/>
              <a:t>Now obviously, I have to remind you that this will work only if you don’t turn around and spend up your credit cards again. Step away from the credit cards!</a:t>
            </a:r>
            <a:endParaRPr lang="en-US" dirty="0"/>
          </a:p>
          <a:p>
            <a:endParaRPr lang="en-US" dirty="0"/>
          </a:p>
        </p:txBody>
      </p:sp>
      <p:sp>
        <p:nvSpPr>
          <p:cNvPr id="4" name="Slide Number Placeholder 3"/>
          <p:cNvSpPr>
            <a:spLocks noGrp="1"/>
          </p:cNvSpPr>
          <p:nvPr>
            <p:ph type="sldNum" sz="quarter" idx="10"/>
          </p:nvPr>
        </p:nvSpPr>
        <p:spPr/>
        <p:txBody>
          <a:bodyPr/>
          <a:lstStyle/>
          <a:p>
            <a:fld id="{56C34516-6CBD-4999-BB8B-1833D7BFF0C1}" type="slidenum">
              <a:rPr lang="en-US" smtClean="0"/>
              <a:t>4</a:t>
            </a:fld>
            <a:endParaRPr lang="en-US"/>
          </a:p>
        </p:txBody>
      </p:sp>
    </p:spTree>
    <p:extLst>
      <p:ext uri="{BB962C8B-B14F-4D97-AF65-F5344CB8AC3E}">
        <p14:creationId xmlns:p14="http://schemas.microsoft.com/office/powerpoint/2010/main" val="222992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04CD83-4BB1-40EA-AC11-1EFA4545ABFF}"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208956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4CD83-4BB1-40EA-AC11-1EFA4545ABFF}"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172537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4CD83-4BB1-40EA-AC11-1EFA4545ABFF}"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337655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4CD83-4BB1-40EA-AC11-1EFA4545ABFF}"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339130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04CD83-4BB1-40EA-AC11-1EFA4545ABFF}"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340531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04CD83-4BB1-40EA-AC11-1EFA4545ABFF}"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18213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04CD83-4BB1-40EA-AC11-1EFA4545ABFF}"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241658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4CD83-4BB1-40EA-AC11-1EFA4545ABFF}"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104409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4CD83-4BB1-40EA-AC11-1EFA4545ABFF}"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166798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04CD83-4BB1-40EA-AC11-1EFA4545ABFF}"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173034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04CD83-4BB1-40EA-AC11-1EFA4545ABFF}"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6D89F-7CAE-410E-BC0A-FA8EA8707EC8}" type="slidenum">
              <a:rPr lang="en-US" smtClean="0"/>
              <a:t>‹#›</a:t>
            </a:fld>
            <a:endParaRPr lang="en-US"/>
          </a:p>
        </p:txBody>
      </p:sp>
    </p:spTree>
    <p:extLst>
      <p:ext uri="{BB962C8B-B14F-4D97-AF65-F5344CB8AC3E}">
        <p14:creationId xmlns:p14="http://schemas.microsoft.com/office/powerpoint/2010/main" val="224348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4CD83-4BB1-40EA-AC11-1EFA4545ABFF}" type="datetimeFigureOut">
              <a:rPr lang="en-US" smtClean="0"/>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6D89F-7CAE-410E-BC0A-FA8EA8707EC8}" type="slidenum">
              <a:rPr lang="en-US" smtClean="0"/>
              <a:t>‹#›</a:t>
            </a:fld>
            <a:endParaRPr lang="en-US"/>
          </a:p>
        </p:txBody>
      </p:sp>
    </p:spTree>
    <p:extLst>
      <p:ext uri="{BB962C8B-B14F-4D97-AF65-F5344CB8AC3E}">
        <p14:creationId xmlns:p14="http://schemas.microsoft.com/office/powerpoint/2010/main" val="324475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sites.rowan.edu/financial-aid/"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yfico.com/credit-education/whats-in-your-credit-scor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8" descr="Snow falling on trees in a forrest">
            <a:extLst>
              <a:ext uri="{FF2B5EF4-FFF2-40B4-BE49-F238E27FC236}">
                <a16:creationId xmlns:a16="http://schemas.microsoft.com/office/drawing/2014/main" id="{5374CEFF-A431-4745-B9D5-35B222FD3F6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 y="1"/>
            <a:ext cx="12198857" cy="6858000"/>
          </a:xfrm>
          <a:prstGeom prst="rect">
            <a:avLst/>
          </a:prstGeom>
          <a:solidFill>
            <a:schemeClr val="bg1">
              <a:lumMod val="95000"/>
            </a:schemeClr>
          </a:solidFill>
        </p:spPr>
      </p:pic>
      <p:sp>
        <p:nvSpPr>
          <p:cNvPr id="2" name="Title 1"/>
          <p:cNvSpPr>
            <a:spLocks noGrp="1"/>
          </p:cNvSpPr>
          <p:nvPr>
            <p:ph type="ctrTitle"/>
          </p:nvPr>
        </p:nvSpPr>
        <p:spPr/>
        <p:txBody>
          <a:bodyPr/>
          <a:lstStyle/>
          <a:p>
            <a:r>
              <a:rPr lang="en-US" b="1" dirty="0" smtClean="0">
                <a:solidFill>
                  <a:schemeClr val="accent1">
                    <a:lumMod val="50000"/>
                  </a:schemeClr>
                </a:solidFill>
              </a:rPr>
              <a:t>Got Debt?</a:t>
            </a:r>
            <a:endParaRPr lang="en-US" b="1" dirty="0">
              <a:solidFill>
                <a:schemeClr val="accent1">
                  <a:lumMod val="50000"/>
                </a:schemeClr>
              </a:solidFill>
            </a:endParaRPr>
          </a:p>
        </p:txBody>
      </p:sp>
      <p:sp>
        <p:nvSpPr>
          <p:cNvPr id="3" name="Subtitle 2"/>
          <p:cNvSpPr>
            <a:spLocks noGrp="1"/>
          </p:cNvSpPr>
          <p:nvPr>
            <p:ph type="subTitle" idx="1"/>
          </p:nvPr>
        </p:nvSpPr>
        <p:spPr/>
        <p:txBody>
          <a:bodyPr>
            <a:normAutofit/>
          </a:bodyPr>
          <a:lstStyle/>
          <a:p>
            <a:r>
              <a:rPr lang="en-US" sz="3200" i="1" dirty="0" smtClean="0">
                <a:solidFill>
                  <a:srgbClr val="0070C0"/>
                </a:solidFill>
              </a:rPr>
              <a:t>Using the Snowball Method to Eliminate Debt</a:t>
            </a:r>
            <a:endParaRPr lang="en-US" sz="3200" i="1" dirty="0">
              <a:solidFill>
                <a:srgbClr val="0070C0"/>
              </a:solidFill>
            </a:endParaRPr>
          </a:p>
        </p:txBody>
      </p:sp>
    </p:spTree>
    <p:extLst>
      <p:ext uri="{BB962C8B-B14F-4D97-AF65-F5344CB8AC3E}">
        <p14:creationId xmlns:p14="http://schemas.microsoft.com/office/powerpoint/2010/main" val="595921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5627717"/>
          </a:xfrm>
          <a:prstGeom prst="rect">
            <a:avLst/>
          </a:prstGeom>
        </p:spPr>
      </p:pic>
      <p:sp>
        <p:nvSpPr>
          <p:cNvPr id="2" name="Title 1"/>
          <p:cNvSpPr>
            <a:spLocks noGrp="1"/>
          </p:cNvSpPr>
          <p:nvPr>
            <p:ph type="ctrTitle"/>
          </p:nvPr>
        </p:nvSpPr>
        <p:spPr>
          <a:xfrm>
            <a:off x="1595120" y="319723"/>
            <a:ext cx="9144000" cy="879475"/>
          </a:xfrm>
        </p:spPr>
        <p:txBody>
          <a:bodyPr>
            <a:normAutofit fontScale="90000"/>
          </a:bodyPr>
          <a:lstStyle/>
          <a:p>
            <a:r>
              <a:rPr lang="en-US" b="1" dirty="0" smtClean="0">
                <a:solidFill>
                  <a:schemeClr val="bg1"/>
                </a:solidFill>
                <a:latin typeface="Bradley Hand ITC" panose="03070402050302030203" pitchFamily="66" charset="0"/>
              </a:rPr>
              <a:t>Thank You!</a:t>
            </a:r>
            <a:endParaRPr lang="en-US" b="1" dirty="0">
              <a:solidFill>
                <a:schemeClr val="bg1"/>
              </a:solidFill>
              <a:latin typeface="Bradley Hand ITC" panose="03070402050302030203" pitchFamily="66" charset="0"/>
            </a:endParaRPr>
          </a:p>
        </p:txBody>
      </p:sp>
      <p:sp>
        <p:nvSpPr>
          <p:cNvPr id="3" name="Subtitle 2"/>
          <p:cNvSpPr>
            <a:spLocks noGrp="1"/>
          </p:cNvSpPr>
          <p:nvPr>
            <p:ph type="subTitle" idx="1"/>
          </p:nvPr>
        </p:nvSpPr>
        <p:spPr>
          <a:xfrm>
            <a:off x="1686560" y="5561214"/>
            <a:ext cx="9144000" cy="1377749"/>
          </a:xfrm>
        </p:spPr>
        <p:txBody>
          <a:bodyPr>
            <a:normAutofit/>
          </a:bodyPr>
          <a:lstStyle/>
          <a:p>
            <a:pPr>
              <a:lnSpc>
                <a:spcPct val="100000"/>
              </a:lnSpc>
              <a:spcBef>
                <a:spcPts val="0"/>
              </a:spcBef>
            </a:pPr>
            <a:r>
              <a:rPr lang="en-US" sz="2800" b="1" dirty="0" smtClean="0">
                <a:solidFill>
                  <a:srgbClr val="002060"/>
                </a:solidFill>
              </a:rPr>
              <a:t>Heidi Kovalick</a:t>
            </a:r>
          </a:p>
          <a:p>
            <a:pPr>
              <a:lnSpc>
                <a:spcPct val="100000"/>
              </a:lnSpc>
              <a:spcBef>
                <a:spcPts val="0"/>
              </a:spcBef>
            </a:pPr>
            <a:r>
              <a:rPr lang="en-US" sz="2800" b="1" dirty="0" smtClean="0">
                <a:solidFill>
                  <a:srgbClr val="002060"/>
                </a:solidFill>
              </a:rPr>
              <a:t>Director, Office of Financial Aid</a:t>
            </a:r>
          </a:p>
          <a:p>
            <a:pPr>
              <a:lnSpc>
                <a:spcPct val="100000"/>
              </a:lnSpc>
              <a:spcBef>
                <a:spcPts val="0"/>
              </a:spcBef>
            </a:pPr>
            <a:r>
              <a:rPr lang="en-US" b="1" dirty="0" smtClean="0">
                <a:hlinkClick r:id="rId3"/>
              </a:rPr>
              <a:t>Rowan.edu/</a:t>
            </a:r>
            <a:r>
              <a:rPr lang="en-US" b="1" dirty="0" err="1" smtClean="0">
                <a:hlinkClick r:id="rId3"/>
              </a:rPr>
              <a:t>financialaid</a:t>
            </a:r>
            <a:r>
              <a:rPr lang="en-US" b="1" dirty="0" smtClean="0"/>
              <a:t> </a:t>
            </a:r>
            <a:endParaRPr lang="en-US" b="1" dirty="0" smtClean="0"/>
          </a:p>
        </p:txBody>
      </p:sp>
    </p:spTree>
    <p:extLst>
      <p:ext uri="{BB962C8B-B14F-4D97-AF65-F5344CB8AC3E}">
        <p14:creationId xmlns:p14="http://schemas.microsoft.com/office/powerpoint/2010/main" val="5188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4767"/>
          </a:xfrm>
        </p:spPr>
        <p:txBody>
          <a:bodyPr/>
          <a:lstStyle/>
          <a:p>
            <a:pPr algn="ctr"/>
            <a:r>
              <a:rPr lang="en-US" dirty="0" smtClean="0"/>
              <a:t>Credit Utilization is 30% of Your Score</a:t>
            </a:r>
            <a:endParaRPr lang="en-US" dirty="0"/>
          </a:p>
        </p:txBody>
      </p:sp>
      <p:pic>
        <p:nvPicPr>
          <p:cNvPr id="4" name="Content Placeholder 3"/>
          <p:cNvPicPr>
            <a:picLocks noGrp="1" noChangeAspect="1"/>
          </p:cNvPicPr>
          <p:nvPr>
            <p:ph idx="1"/>
          </p:nvPr>
        </p:nvPicPr>
        <p:blipFill rotWithShape="1">
          <a:blip r:embed="rId2"/>
          <a:srcRect t="1559"/>
          <a:stretch/>
        </p:blipFill>
        <p:spPr>
          <a:xfrm>
            <a:off x="2926499" y="1089892"/>
            <a:ext cx="7428206" cy="5480184"/>
          </a:xfrm>
          <a:prstGeom prst="rect">
            <a:avLst/>
          </a:prstGeom>
        </p:spPr>
      </p:pic>
      <p:sp>
        <p:nvSpPr>
          <p:cNvPr id="5" name="TextBox 4"/>
          <p:cNvSpPr txBox="1"/>
          <p:nvPr/>
        </p:nvSpPr>
        <p:spPr>
          <a:xfrm>
            <a:off x="175492" y="6379730"/>
            <a:ext cx="9458037" cy="369332"/>
          </a:xfrm>
          <a:prstGeom prst="rect">
            <a:avLst/>
          </a:prstGeom>
          <a:noFill/>
        </p:spPr>
        <p:txBody>
          <a:bodyPr wrap="square" rtlCol="0">
            <a:spAutoFit/>
          </a:bodyPr>
          <a:lstStyle/>
          <a:p>
            <a:r>
              <a:rPr lang="en-US" sz="1400" i="1" dirty="0" smtClean="0"/>
              <a:t>Source: </a:t>
            </a:r>
            <a:r>
              <a:rPr lang="en-US" sz="1400" i="1" dirty="0" smtClean="0">
                <a:hlinkClick r:id="rId3"/>
              </a:rPr>
              <a:t>https://www.myfico.com/credit-education/whats-in-your-credit-score</a:t>
            </a:r>
            <a:r>
              <a:rPr lang="en-US" sz="1400" i="1" dirty="0" smtClean="0"/>
              <a:t> </a:t>
            </a:r>
            <a:r>
              <a:rPr lang="en-US" dirty="0" smtClean="0"/>
              <a:t> </a:t>
            </a:r>
            <a:endParaRPr lang="en-US" dirty="0"/>
          </a:p>
        </p:txBody>
      </p:sp>
    </p:spTree>
    <p:extLst>
      <p:ext uri="{BB962C8B-B14F-4D97-AF65-F5344CB8AC3E}">
        <p14:creationId xmlns:p14="http://schemas.microsoft.com/office/powerpoint/2010/main" val="3659621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Up this Category?</a:t>
            </a:r>
            <a:endParaRPr lang="en-US" dirty="0"/>
          </a:p>
        </p:txBody>
      </p:sp>
      <p:sp>
        <p:nvSpPr>
          <p:cNvPr id="3" name="Content Placeholder 2"/>
          <p:cNvSpPr>
            <a:spLocks noGrp="1"/>
          </p:cNvSpPr>
          <p:nvPr>
            <p:ph idx="1"/>
          </p:nvPr>
        </p:nvSpPr>
        <p:spPr>
          <a:xfrm>
            <a:off x="489527" y="1825625"/>
            <a:ext cx="10631055" cy="4351338"/>
          </a:xfrm>
        </p:spPr>
        <p:txBody>
          <a:bodyPr>
            <a:normAutofit/>
          </a:bodyPr>
          <a:lstStyle/>
          <a:p>
            <a:r>
              <a:rPr lang="en-US" dirty="0" smtClean="0"/>
              <a:t>Amounts Owed on </a:t>
            </a:r>
            <a:r>
              <a:rPr lang="en-US" u="sng" dirty="0" smtClean="0"/>
              <a:t>ALL</a:t>
            </a:r>
            <a:r>
              <a:rPr lang="en-US" dirty="0" smtClean="0"/>
              <a:t> Accounts</a:t>
            </a:r>
          </a:p>
          <a:p>
            <a:r>
              <a:rPr lang="en-US" dirty="0" smtClean="0"/>
              <a:t>Amounts Owed on Different Types of Debt: Credit Cards and Installment Loans</a:t>
            </a:r>
          </a:p>
          <a:p>
            <a:r>
              <a:rPr lang="en-US" dirty="0" smtClean="0"/>
              <a:t>How Many Accounts Have Balances</a:t>
            </a:r>
          </a:p>
          <a:p>
            <a:r>
              <a:rPr lang="en-US" dirty="0" smtClean="0"/>
              <a:t>Credit Utilization on Credit Cards (Are you maxed out</a:t>
            </a:r>
            <a:r>
              <a:rPr lang="en-US" dirty="0" smtClean="0"/>
              <a:t>?)</a:t>
            </a:r>
          </a:p>
          <a:p>
            <a:pPr marL="914400" lvl="2" indent="0">
              <a:buNone/>
            </a:pPr>
            <a:r>
              <a:rPr lang="en-US" sz="2400" dirty="0" smtClean="0">
                <a:solidFill>
                  <a:schemeClr val="accent2"/>
                </a:solidFill>
              </a:rPr>
              <a:t>Utilization = Balance ÷ credit limit</a:t>
            </a:r>
            <a:endParaRPr lang="en-US" sz="2400" dirty="0" smtClean="0">
              <a:solidFill>
                <a:schemeClr val="accent2"/>
              </a:solidFill>
            </a:endParaRPr>
          </a:p>
          <a:p>
            <a:r>
              <a:rPr lang="en-US" dirty="0" smtClean="0"/>
              <a:t>How Much on Your Installment Loans is Still Owed</a:t>
            </a:r>
          </a:p>
          <a:p>
            <a:endParaRPr lang="en-US" dirty="0"/>
          </a:p>
          <a:p>
            <a:pPr marL="0" indent="0">
              <a:buNone/>
            </a:pPr>
            <a:r>
              <a:rPr lang="en-US" i="1" dirty="0" smtClean="0">
                <a:solidFill>
                  <a:srgbClr val="FF0000"/>
                </a:solidFill>
              </a:rPr>
              <a:t>HINT: Utilization greater than 30%  negatively impacts credit</a:t>
            </a:r>
          </a:p>
          <a:p>
            <a:pPr marL="0" indent="0">
              <a:buNone/>
            </a:pPr>
            <a:endParaRPr lang="en-US" dirty="0"/>
          </a:p>
        </p:txBody>
      </p:sp>
    </p:spTree>
    <p:extLst>
      <p:ext uri="{BB962C8B-B14F-4D97-AF65-F5344CB8AC3E}">
        <p14:creationId xmlns:p14="http://schemas.microsoft.com/office/powerpoint/2010/main" val="1510242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233"/>
            <a:ext cx="12191999" cy="6861233"/>
          </a:xfrm>
          <a:prstGeom prst="rect">
            <a:avLst/>
          </a:prstGeom>
        </p:spPr>
      </p:pic>
      <p:sp>
        <p:nvSpPr>
          <p:cNvPr id="2" name="Title 1"/>
          <p:cNvSpPr>
            <a:spLocks noGrp="1"/>
          </p:cNvSpPr>
          <p:nvPr>
            <p:ph type="title"/>
          </p:nvPr>
        </p:nvSpPr>
        <p:spPr/>
        <p:txBody>
          <a:bodyPr/>
          <a:lstStyle/>
          <a:p>
            <a:r>
              <a:rPr lang="en-US" dirty="0" smtClean="0"/>
              <a:t>What is a Snowball?</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If you have a bit of extra money to apply, that is your snowball ($50)</a:t>
            </a:r>
          </a:p>
          <a:p>
            <a:r>
              <a:rPr lang="en-US" dirty="0" smtClean="0"/>
              <a:t>Pay the Snowball ($50) </a:t>
            </a:r>
            <a:r>
              <a:rPr lang="en-US" b="1" dirty="0" smtClean="0">
                <a:solidFill>
                  <a:schemeClr val="accent2"/>
                </a:solidFill>
              </a:rPr>
              <a:t>+</a:t>
            </a:r>
            <a:r>
              <a:rPr lang="en-US" dirty="0" smtClean="0"/>
              <a:t> your monthly minimum payment to your smallest balance until that is paid-in-full</a:t>
            </a:r>
          </a:p>
          <a:p>
            <a:pPr lvl="1"/>
            <a:r>
              <a:rPr lang="en-US" dirty="0" smtClean="0"/>
              <a:t>Then you take the snowball + the monthly minimum and apply that to the next bill, and so on and so on. </a:t>
            </a:r>
          </a:p>
          <a:p>
            <a:pPr lvl="1"/>
            <a:r>
              <a:rPr lang="en-US" dirty="0" smtClean="0"/>
              <a:t>The snowball gets larger as it rolls to each debt.</a:t>
            </a:r>
            <a:endParaRPr lang="en-US" dirty="0" smtClean="0"/>
          </a:p>
          <a:p>
            <a:pPr marL="457200" lvl="1" indent="0">
              <a:buNone/>
            </a:pPr>
            <a:endParaRPr lang="en-US" dirty="0"/>
          </a:p>
        </p:txBody>
      </p:sp>
    </p:spTree>
    <p:extLst>
      <p:ext uri="{BB962C8B-B14F-4D97-AF65-F5344CB8AC3E}">
        <p14:creationId xmlns:p14="http://schemas.microsoft.com/office/powerpoint/2010/main" val="469076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SNOWBALL Spreadsheet</a:t>
            </a:r>
            <a:endParaRPr lang="en-US" dirty="0"/>
          </a:p>
        </p:txBody>
      </p:sp>
      <p:sp>
        <p:nvSpPr>
          <p:cNvPr id="3" name="Content Placeholder 2"/>
          <p:cNvSpPr>
            <a:spLocks noGrp="1"/>
          </p:cNvSpPr>
          <p:nvPr>
            <p:ph sz="half" idx="1"/>
          </p:nvPr>
        </p:nvSpPr>
        <p:spPr>
          <a:xfrm>
            <a:off x="360219" y="1690688"/>
            <a:ext cx="3916217" cy="4242667"/>
          </a:xfrm>
        </p:spPr>
        <p:txBody>
          <a:bodyPr>
            <a:normAutofit fontScale="85000" lnSpcReduction="10000"/>
          </a:bodyPr>
          <a:lstStyle/>
          <a:p>
            <a:r>
              <a:rPr lang="en-US" dirty="0" smtClean="0"/>
              <a:t>Enter data in the WHITE fields</a:t>
            </a:r>
          </a:p>
          <a:p>
            <a:endParaRPr lang="en-US" dirty="0" smtClean="0"/>
          </a:p>
          <a:p>
            <a:r>
              <a:rPr lang="en-US" dirty="0" smtClean="0"/>
              <a:t>Hints available if you hover over cells</a:t>
            </a:r>
          </a:p>
          <a:p>
            <a:endParaRPr lang="en-US" dirty="0"/>
          </a:p>
          <a:p>
            <a:r>
              <a:rPr lang="en-US" dirty="0" smtClean="0"/>
              <a:t>Use Sort Order to compare the Avalanche Method</a:t>
            </a:r>
          </a:p>
          <a:p>
            <a:endParaRPr lang="en-US" dirty="0"/>
          </a:p>
          <a:p>
            <a:r>
              <a:rPr lang="en-US" dirty="0" smtClean="0"/>
              <a:t>Refer to your monthly statements for interest rates</a:t>
            </a:r>
            <a:endParaRPr lang="en-US" dirty="0"/>
          </a:p>
        </p:txBody>
      </p:sp>
      <p:pic>
        <p:nvPicPr>
          <p:cNvPr id="5" name="Content Placeholder 4"/>
          <p:cNvPicPr>
            <a:picLocks noGrp="1" noChangeAspect="1"/>
          </p:cNvPicPr>
          <p:nvPr>
            <p:ph sz="half" idx="2"/>
          </p:nvPr>
        </p:nvPicPr>
        <p:blipFill>
          <a:blip r:embed="rId2"/>
          <a:stretch>
            <a:fillRect/>
          </a:stretch>
        </p:blipFill>
        <p:spPr>
          <a:xfrm>
            <a:off x="4439459" y="2098113"/>
            <a:ext cx="7677726" cy="3427816"/>
          </a:xfrm>
          <a:prstGeom prst="rect">
            <a:avLst/>
          </a:prstGeom>
        </p:spPr>
      </p:pic>
      <p:sp>
        <p:nvSpPr>
          <p:cNvPr id="4" name="TextBox 3"/>
          <p:cNvSpPr txBox="1"/>
          <p:nvPr/>
        </p:nvSpPr>
        <p:spPr>
          <a:xfrm>
            <a:off x="656705" y="6084916"/>
            <a:ext cx="11296997" cy="369332"/>
          </a:xfrm>
          <a:prstGeom prst="rect">
            <a:avLst/>
          </a:prstGeom>
          <a:noFill/>
        </p:spPr>
        <p:txBody>
          <a:bodyPr wrap="square" rtlCol="0">
            <a:spAutoFit/>
          </a:bodyPr>
          <a:lstStyle/>
          <a:p>
            <a:r>
              <a:rPr lang="en-US" i="1" dirty="0" smtClean="0">
                <a:solidFill>
                  <a:schemeClr val="accent2"/>
                </a:solidFill>
              </a:rPr>
              <a:t>Available on our financial literacy page – just ask Susan to find it for you!</a:t>
            </a:r>
            <a:endParaRPr lang="en-US" i="1" dirty="0">
              <a:solidFill>
                <a:schemeClr val="accent2"/>
              </a:solidFill>
            </a:endParaRPr>
          </a:p>
        </p:txBody>
      </p:sp>
    </p:spTree>
    <p:extLst>
      <p:ext uri="{BB962C8B-B14F-4D97-AF65-F5344CB8AC3E}">
        <p14:creationId xmlns:p14="http://schemas.microsoft.com/office/powerpoint/2010/main" val="1993654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587"/>
          <a:stretch/>
        </p:blipFill>
        <p:spPr>
          <a:xfrm>
            <a:off x="4541522" y="0"/>
            <a:ext cx="7650478" cy="6858000"/>
          </a:xfrm>
          <a:prstGeom prst="rect">
            <a:avLst/>
          </a:prstGeom>
        </p:spPr>
      </p:pic>
      <p:sp>
        <p:nvSpPr>
          <p:cNvPr id="5" name="TextBox 4"/>
          <p:cNvSpPr txBox="1"/>
          <p:nvPr/>
        </p:nvSpPr>
        <p:spPr>
          <a:xfrm>
            <a:off x="0" y="0"/>
            <a:ext cx="4541522" cy="6447919"/>
          </a:xfrm>
          <a:prstGeom prst="rect">
            <a:avLst/>
          </a:prstGeom>
          <a:solidFill>
            <a:srgbClr val="342D58"/>
          </a:solidFill>
        </p:spPr>
        <p:txBody>
          <a:bodyPr wrap="square" rtlCol="0">
            <a:spAutoFit/>
          </a:bodyPr>
          <a:lstStyle/>
          <a:p>
            <a:pPr algn="ctr">
              <a:spcBef>
                <a:spcPts val="1200"/>
              </a:spcBef>
            </a:pPr>
            <a:endParaRPr lang="en-US" sz="3200" b="1" dirty="0" smtClean="0">
              <a:solidFill>
                <a:schemeClr val="bg1"/>
              </a:solidFill>
            </a:endParaRPr>
          </a:p>
          <a:p>
            <a:pPr algn="ctr">
              <a:spcBef>
                <a:spcPts val="1200"/>
              </a:spcBef>
            </a:pPr>
            <a:r>
              <a:rPr lang="en-US" sz="3200" b="1" dirty="0" smtClean="0">
                <a:solidFill>
                  <a:schemeClr val="bg1"/>
                </a:solidFill>
              </a:rPr>
              <a:t>Two Methods of Attack</a:t>
            </a:r>
          </a:p>
          <a:p>
            <a:endParaRPr lang="en-US" dirty="0">
              <a:solidFill>
                <a:schemeClr val="bg1"/>
              </a:solidFill>
            </a:endParaRPr>
          </a:p>
          <a:p>
            <a:endParaRPr lang="en-US" dirty="0" smtClean="0">
              <a:solidFill>
                <a:schemeClr val="bg1"/>
              </a:solidFill>
            </a:endParaRPr>
          </a:p>
          <a:p>
            <a:r>
              <a:rPr lang="en-US" sz="2800" b="1" dirty="0" smtClean="0">
                <a:solidFill>
                  <a:schemeClr val="bg1"/>
                </a:solidFill>
              </a:rPr>
              <a:t>SNOWBALL:</a:t>
            </a:r>
          </a:p>
          <a:p>
            <a:r>
              <a:rPr lang="en-US" dirty="0" smtClean="0">
                <a:solidFill>
                  <a:schemeClr val="bg1"/>
                </a:solidFill>
              </a:rPr>
              <a:t>Pay all debts on-time</a:t>
            </a:r>
          </a:p>
          <a:p>
            <a:r>
              <a:rPr lang="en-US" dirty="0" smtClean="0">
                <a:solidFill>
                  <a:schemeClr val="bg1"/>
                </a:solidFill>
              </a:rPr>
              <a:t>Minimum payment due</a:t>
            </a:r>
          </a:p>
          <a:p>
            <a:r>
              <a:rPr lang="en-US" dirty="0" smtClean="0">
                <a:solidFill>
                  <a:schemeClr val="bg1"/>
                </a:solidFill>
              </a:rPr>
              <a:t>Focus extra payments on smallest balance</a:t>
            </a:r>
          </a:p>
          <a:p>
            <a:r>
              <a:rPr lang="en-US" dirty="0" smtClean="0">
                <a:solidFill>
                  <a:schemeClr val="bg1"/>
                </a:solidFill>
              </a:rPr>
              <a:t>Work from smallest balance to largest</a:t>
            </a:r>
          </a:p>
          <a:p>
            <a:endParaRPr lang="en-US" dirty="0">
              <a:solidFill>
                <a:schemeClr val="bg1"/>
              </a:solidFill>
            </a:endParaRPr>
          </a:p>
          <a:p>
            <a:endParaRPr lang="en-US" dirty="0" smtClean="0">
              <a:solidFill>
                <a:schemeClr val="bg1"/>
              </a:solidFill>
            </a:endParaRPr>
          </a:p>
          <a:p>
            <a:r>
              <a:rPr lang="en-US" sz="2800" b="1" dirty="0" smtClean="0">
                <a:solidFill>
                  <a:schemeClr val="bg1"/>
                </a:solidFill>
              </a:rPr>
              <a:t>AVALACHE:</a:t>
            </a:r>
          </a:p>
          <a:p>
            <a:r>
              <a:rPr lang="en-US" dirty="0" smtClean="0">
                <a:solidFill>
                  <a:schemeClr val="bg1"/>
                </a:solidFill>
              </a:rPr>
              <a:t>Pay all debts on-time</a:t>
            </a:r>
          </a:p>
          <a:p>
            <a:r>
              <a:rPr lang="en-US" dirty="0" smtClean="0">
                <a:solidFill>
                  <a:schemeClr val="bg1"/>
                </a:solidFill>
              </a:rPr>
              <a:t>Minimum payment due</a:t>
            </a:r>
          </a:p>
          <a:p>
            <a:r>
              <a:rPr lang="en-US" dirty="0" smtClean="0">
                <a:solidFill>
                  <a:schemeClr val="bg1"/>
                </a:solidFill>
              </a:rPr>
              <a:t>Focus extra payments on highest interest rate</a:t>
            </a:r>
          </a:p>
          <a:p>
            <a:r>
              <a:rPr lang="en-US" dirty="0" smtClean="0">
                <a:solidFill>
                  <a:schemeClr val="bg1"/>
                </a:solidFill>
              </a:rPr>
              <a:t>Working highest to lowest </a:t>
            </a:r>
            <a:r>
              <a:rPr lang="en-US" dirty="0">
                <a:solidFill>
                  <a:schemeClr val="bg1"/>
                </a:solidFill>
              </a:rPr>
              <a:t>interest rate </a:t>
            </a:r>
            <a:endParaRPr lang="en-US" dirty="0" smtClean="0">
              <a:solidFill>
                <a:schemeClr val="bg1"/>
              </a:solidFill>
            </a:endParaRPr>
          </a:p>
          <a:p>
            <a:endParaRPr lang="en-US" dirty="0">
              <a:solidFill>
                <a:schemeClr val="bg1"/>
              </a:solidFill>
            </a:endParaRPr>
          </a:p>
          <a:p>
            <a:pPr>
              <a:spcAft>
                <a:spcPts val="1800"/>
              </a:spcAft>
            </a:pPr>
            <a:endParaRPr lang="en-US"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745039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69" y="115744"/>
            <a:ext cx="10515600" cy="665653"/>
          </a:xfrm>
        </p:spPr>
        <p:txBody>
          <a:bodyPr>
            <a:normAutofit fontScale="90000"/>
          </a:bodyPr>
          <a:lstStyle/>
          <a:p>
            <a:r>
              <a:rPr lang="en-US" dirty="0" smtClean="0"/>
              <a:t>There’s an App for that… and it’s FREE</a:t>
            </a:r>
            <a:endParaRPr lang="en-US" dirty="0"/>
          </a:p>
        </p:txBody>
      </p:sp>
      <p:pic>
        <p:nvPicPr>
          <p:cNvPr id="5" name="Picture 4"/>
          <p:cNvPicPr>
            <a:picLocks noChangeAspect="1"/>
          </p:cNvPicPr>
          <p:nvPr/>
        </p:nvPicPr>
        <p:blipFill>
          <a:blip r:embed="rId2"/>
          <a:stretch>
            <a:fillRect/>
          </a:stretch>
        </p:blipFill>
        <p:spPr>
          <a:xfrm>
            <a:off x="3689921" y="1012869"/>
            <a:ext cx="2270143" cy="49128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123" y="115744"/>
            <a:ext cx="2082979" cy="4090245"/>
          </a:xfrm>
          <a:prstGeom prst="rect">
            <a:avLst/>
          </a:prstGeom>
        </p:spPr>
      </p:pic>
      <p:sp>
        <p:nvSpPr>
          <p:cNvPr id="9" name="TextBox 8"/>
          <p:cNvSpPr txBox="1"/>
          <p:nvPr/>
        </p:nvSpPr>
        <p:spPr>
          <a:xfrm>
            <a:off x="136269" y="6359236"/>
            <a:ext cx="11950436" cy="369332"/>
          </a:xfrm>
          <a:prstGeom prst="rect">
            <a:avLst/>
          </a:prstGeom>
          <a:noFill/>
        </p:spPr>
        <p:txBody>
          <a:bodyPr wrap="square" rtlCol="0">
            <a:spAutoFit/>
          </a:bodyPr>
          <a:lstStyle/>
          <a:p>
            <a:r>
              <a:rPr lang="en-US" b="1" dirty="0" smtClean="0">
                <a:solidFill>
                  <a:schemeClr val="accent2"/>
                </a:solidFill>
              </a:rPr>
              <a:t>LOAN…What if </a:t>
            </a:r>
            <a:r>
              <a:rPr lang="en-US" dirty="0" smtClean="0"/>
              <a:t>available in the App Store</a:t>
            </a:r>
            <a:endParaRPr lang="en-US" dirty="0"/>
          </a:p>
        </p:txBody>
      </p:sp>
      <p:pic>
        <p:nvPicPr>
          <p:cNvPr id="13" name="Content Placeholder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43098" y="1099228"/>
            <a:ext cx="2010689" cy="4351338"/>
          </a:xfrm>
          <a:ln>
            <a:solidFill>
              <a:schemeClr val="accent6"/>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43219"/>
          <a:stretch/>
        </p:blipFill>
        <p:spPr>
          <a:xfrm>
            <a:off x="8496642" y="3794051"/>
            <a:ext cx="2085460" cy="2639999"/>
          </a:xfrm>
          <a:prstGeom prst="rect">
            <a:avLst/>
          </a:prstGeom>
        </p:spPr>
      </p:pic>
      <p:sp>
        <p:nvSpPr>
          <p:cNvPr id="15" name="TextBox 14"/>
          <p:cNvSpPr txBox="1"/>
          <p:nvPr/>
        </p:nvSpPr>
        <p:spPr>
          <a:xfrm>
            <a:off x="6284422" y="1995055"/>
            <a:ext cx="1928553" cy="2031325"/>
          </a:xfrm>
          <a:prstGeom prst="rect">
            <a:avLst/>
          </a:prstGeom>
          <a:noFill/>
          <a:ln w="28575">
            <a:solidFill>
              <a:schemeClr val="accent6"/>
            </a:solidFill>
          </a:ln>
        </p:spPr>
        <p:txBody>
          <a:bodyPr wrap="square" rtlCol="0">
            <a:spAutoFit/>
          </a:bodyPr>
          <a:lstStyle/>
          <a:p>
            <a:r>
              <a:rPr lang="en-US" dirty="0" smtClean="0"/>
              <a:t>Making a minimum payment of $27 will take 44 months to pay in full and will cost $445 in interest </a:t>
            </a:r>
            <a:endParaRPr lang="en-US" dirty="0"/>
          </a:p>
        </p:txBody>
      </p:sp>
      <p:sp>
        <p:nvSpPr>
          <p:cNvPr id="16" name="Rectangle 15"/>
          <p:cNvSpPr/>
          <p:nvPr/>
        </p:nvSpPr>
        <p:spPr>
          <a:xfrm>
            <a:off x="8496642" y="115744"/>
            <a:ext cx="2085460" cy="631830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3207" y="1099228"/>
            <a:ext cx="2044931" cy="436223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82538" y="989215"/>
            <a:ext cx="2294313" cy="494607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73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69" y="115744"/>
            <a:ext cx="10515600" cy="665653"/>
          </a:xfrm>
        </p:spPr>
        <p:txBody>
          <a:bodyPr>
            <a:normAutofit fontScale="90000"/>
          </a:bodyPr>
          <a:lstStyle/>
          <a:p>
            <a:r>
              <a:rPr lang="en-US" dirty="0" smtClean="0"/>
              <a:t>Now Let’s Throw a Snowball at it!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785" y="781395"/>
            <a:ext cx="2770080" cy="5588704"/>
          </a:xfrm>
          <a:prstGeom prst="rect">
            <a:avLst/>
          </a:prstGeom>
        </p:spPr>
      </p:pic>
      <p:sp>
        <p:nvSpPr>
          <p:cNvPr id="9" name="TextBox 8"/>
          <p:cNvSpPr txBox="1"/>
          <p:nvPr/>
        </p:nvSpPr>
        <p:spPr>
          <a:xfrm>
            <a:off x="136269" y="6359236"/>
            <a:ext cx="11950436" cy="369332"/>
          </a:xfrm>
          <a:prstGeom prst="rect">
            <a:avLst/>
          </a:prstGeom>
          <a:noFill/>
        </p:spPr>
        <p:txBody>
          <a:bodyPr wrap="square" rtlCol="0">
            <a:spAutoFit/>
          </a:bodyPr>
          <a:lstStyle/>
          <a:p>
            <a:r>
              <a:rPr lang="en-US" b="1" dirty="0" smtClean="0">
                <a:solidFill>
                  <a:schemeClr val="accent2"/>
                </a:solidFill>
              </a:rPr>
              <a:t>LOAN…What if </a:t>
            </a:r>
            <a:r>
              <a:rPr lang="en-US" dirty="0" smtClean="0"/>
              <a:t>available in the App Store</a:t>
            </a:r>
            <a:endParaRPr lang="en-US" dirty="0"/>
          </a:p>
        </p:txBody>
      </p:sp>
      <p:pic>
        <p:nvPicPr>
          <p:cNvPr id="4" name="Content Placeholder 3"/>
          <p:cNvPicPr>
            <a:picLocks noGrp="1" noChangeAspect="1"/>
          </p:cNvPicPr>
          <p:nvPr>
            <p:ph idx="1"/>
          </p:nvPr>
        </p:nvPicPr>
        <p:blipFill>
          <a:blip r:embed="rId3"/>
          <a:stretch>
            <a:fillRect/>
          </a:stretch>
        </p:blipFill>
        <p:spPr>
          <a:xfrm>
            <a:off x="1403483" y="977329"/>
            <a:ext cx="2420372" cy="5381907"/>
          </a:xfrm>
          <a:prstGeom prst="rect">
            <a:avLst/>
          </a:prstGeom>
          <a:noFill/>
          <a:ln w="28575">
            <a:solidFill>
              <a:schemeClr val="accent6"/>
            </a:solidFill>
          </a:ln>
        </p:spPr>
      </p:pic>
      <p:sp>
        <p:nvSpPr>
          <p:cNvPr id="10" name="TextBox 9"/>
          <p:cNvSpPr txBox="1"/>
          <p:nvPr/>
        </p:nvSpPr>
        <p:spPr>
          <a:xfrm>
            <a:off x="4673386" y="1668489"/>
            <a:ext cx="2502131" cy="2031325"/>
          </a:xfrm>
          <a:prstGeom prst="rect">
            <a:avLst/>
          </a:prstGeom>
          <a:noFill/>
          <a:ln w="28575">
            <a:solidFill>
              <a:schemeClr val="accent6"/>
            </a:solidFill>
          </a:ln>
        </p:spPr>
        <p:txBody>
          <a:bodyPr wrap="square" rtlCol="0">
            <a:spAutoFit/>
          </a:bodyPr>
          <a:lstStyle/>
          <a:p>
            <a:r>
              <a:rPr lang="en-US" dirty="0" smtClean="0"/>
              <a:t>Now, see how effective that $50 snowball is!!</a:t>
            </a:r>
          </a:p>
          <a:p>
            <a:endParaRPr lang="en-US" dirty="0"/>
          </a:p>
          <a:p>
            <a:r>
              <a:rPr lang="en-US" dirty="0" smtClean="0"/>
              <a:t>Paying  $77 each month</a:t>
            </a:r>
          </a:p>
          <a:p>
            <a:r>
              <a:rPr lang="en-US" dirty="0" smtClean="0"/>
              <a:t>Cuts off 32 payments and saves $336 in interest! (76% savings!)</a:t>
            </a:r>
            <a:endParaRPr lang="en-US" dirty="0"/>
          </a:p>
        </p:txBody>
      </p:sp>
      <p:sp>
        <p:nvSpPr>
          <p:cNvPr id="11" name="Rectangle 10"/>
          <p:cNvSpPr/>
          <p:nvPr/>
        </p:nvSpPr>
        <p:spPr>
          <a:xfrm>
            <a:off x="8154785" y="769578"/>
            <a:ext cx="2787812" cy="560052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23607" y="5239974"/>
            <a:ext cx="4131425" cy="646331"/>
          </a:xfrm>
          <a:prstGeom prst="rect">
            <a:avLst/>
          </a:prstGeom>
          <a:noFill/>
        </p:spPr>
        <p:txBody>
          <a:bodyPr wrap="square" rtlCol="0">
            <a:spAutoFit/>
          </a:bodyPr>
          <a:lstStyle/>
          <a:p>
            <a:r>
              <a:rPr lang="en-US" i="1" dirty="0" smtClean="0"/>
              <a:t>HINT: You can save each loan/credit card to build a list of “favorites.” </a:t>
            </a:r>
            <a:endParaRPr lang="en-US" i="1" dirty="0"/>
          </a:p>
        </p:txBody>
      </p:sp>
    </p:spTree>
    <p:extLst>
      <p:ext uri="{BB962C8B-B14F-4D97-AF65-F5344CB8AC3E}">
        <p14:creationId xmlns:p14="http://schemas.microsoft.com/office/powerpoint/2010/main" val="2176654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	</a:t>
            </a:r>
            <a:endParaRPr lang="en-US" dirty="0"/>
          </a:p>
        </p:txBody>
      </p:sp>
      <p:sp>
        <p:nvSpPr>
          <p:cNvPr id="3" name="Content Placeholder 2"/>
          <p:cNvSpPr>
            <a:spLocks noGrp="1"/>
          </p:cNvSpPr>
          <p:nvPr>
            <p:ph idx="1"/>
          </p:nvPr>
        </p:nvSpPr>
        <p:spPr>
          <a:xfrm>
            <a:off x="838200" y="1690688"/>
            <a:ext cx="10790382" cy="4486275"/>
          </a:xfrm>
        </p:spPr>
        <p:txBody>
          <a:bodyPr>
            <a:normAutofit fontScale="92500" lnSpcReduction="10000"/>
          </a:bodyPr>
          <a:lstStyle/>
          <a:p>
            <a:pPr marL="514350" indent="-514350">
              <a:buFont typeface="+mj-lt"/>
              <a:buAutoNum type="arabicPeriod"/>
            </a:pPr>
            <a:r>
              <a:rPr lang="en-US" dirty="0" smtClean="0"/>
              <a:t>Add bill due dates and amounts to your phone’s calendar</a:t>
            </a:r>
            <a:endParaRPr lang="en-US" dirty="0"/>
          </a:p>
          <a:p>
            <a:pPr marL="514350" indent="-514350">
              <a:buFont typeface="+mj-lt"/>
              <a:buAutoNum type="arabicPeriod"/>
            </a:pPr>
            <a:r>
              <a:rPr lang="en-US" dirty="0" smtClean="0"/>
              <a:t>Add your payday to your calendar</a:t>
            </a:r>
            <a:endParaRPr lang="en-US" dirty="0"/>
          </a:p>
          <a:p>
            <a:pPr marL="514350" indent="-514350">
              <a:buFont typeface="+mj-lt"/>
              <a:buAutoNum type="arabicPeriod"/>
            </a:pPr>
            <a:r>
              <a:rPr lang="en-US" dirty="0" smtClean="0"/>
              <a:t>PAY the bills that are due within the next pay period on </a:t>
            </a:r>
            <a:r>
              <a:rPr lang="en-US" dirty="0" smtClean="0">
                <a:solidFill>
                  <a:schemeClr val="accent2"/>
                </a:solidFill>
              </a:rPr>
              <a:t>Payday, don’t wait for the due date</a:t>
            </a:r>
            <a:endParaRPr lang="en-US" dirty="0" smtClean="0">
              <a:solidFill>
                <a:schemeClr val="accent2"/>
              </a:solidFill>
            </a:endParaRPr>
          </a:p>
          <a:p>
            <a:endParaRPr lang="en-US" dirty="0" smtClean="0"/>
          </a:p>
          <a:p>
            <a:pPr>
              <a:buClr>
                <a:srgbClr val="00B050"/>
              </a:buClr>
              <a:buFont typeface="Wingdings" panose="05000000000000000000" pitchFamily="2" charset="2"/>
              <a:buChar char="ü"/>
            </a:pPr>
            <a:r>
              <a:rPr lang="en-US" dirty="0" smtClean="0"/>
              <a:t> Call each of your creditors and ask for an interest rate reduction</a:t>
            </a:r>
          </a:p>
          <a:p>
            <a:pPr lvl="1">
              <a:buClr>
                <a:srgbClr val="00B050"/>
              </a:buClr>
              <a:buFont typeface="Wingdings" panose="05000000000000000000" pitchFamily="2" charset="2"/>
              <a:buChar char="ü"/>
            </a:pPr>
            <a:r>
              <a:rPr lang="en-US" dirty="0" smtClean="0"/>
              <a:t>EXCLUDE 0% interest from snowball, instead ÷ by #months and make those payments</a:t>
            </a:r>
          </a:p>
          <a:p>
            <a:pPr>
              <a:spcBef>
                <a:spcPts val="1800"/>
              </a:spcBef>
              <a:buClr>
                <a:srgbClr val="00B050"/>
              </a:buClr>
              <a:buFont typeface="Wingdings" panose="05000000000000000000" pitchFamily="2" charset="2"/>
              <a:buChar char="ü"/>
            </a:pPr>
            <a:r>
              <a:rPr lang="en-US" dirty="0"/>
              <a:t> </a:t>
            </a:r>
            <a:r>
              <a:rPr lang="en-US" dirty="0" smtClean="0"/>
              <a:t>Consider using your tax refund to help pay down (see calculator)</a:t>
            </a:r>
          </a:p>
          <a:p>
            <a:pPr>
              <a:buClr>
                <a:srgbClr val="00B050"/>
              </a:buClr>
              <a:buFont typeface="Wingdings" panose="05000000000000000000" pitchFamily="2" charset="2"/>
              <a:buChar char="ü"/>
            </a:pPr>
            <a:r>
              <a:rPr lang="en-US" dirty="0"/>
              <a:t> </a:t>
            </a:r>
            <a:r>
              <a:rPr lang="en-US" dirty="0" smtClean="0"/>
              <a:t>Keep an emergency savings account (avoid using credit card)</a:t>
            </a:r>
          </a:p>
          <a:p>
            <a:pPr>
              <a:buClr>
                <a:srgbClr val="FF0000"/>
              </a:buClr>
              <a:buFont typeface="Wingdings" panose="05000000000000000000" pitchFamily="2" charset="2"/>
              <a:buChar char="ý"/>
            </a:pPr>
            <a:r>
              <a:rPr lang="en-US" dirty="0" smtClean="0"/>
              <a:t> Do not close your accounts (this hurts your credit score)</a:t>
            </a:r>
          </a:p>
          <a:p>
            <a:pPr marL="457200" lvl="1" indent="0">
              <a:buNone/>
            </a:pPr>
            <a:endParaRPr lang="en-US" dirty="0" smtClean="0"/>
          </a:p>
        </p:txBody>
      </p:sp>
    </p:spTree>
    <p:extLst>
      <p:ext uri="{BB962C8B-B14F-4D97-AF65-F5344CB8AC3E}">
        <p14:creationId xmlns:p14="http://schemas.microsoft.com/office/powerpoint/2010/main" val="3829978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936</Words>
  <Application>Microsoft Office PowerPoint</Application>
  <PresentationFormat>Widescreen</PresentationFormat>
  <Paragraphs>101</Paragraphs>
  <Slides>10</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Bradley Hand ITC</vt:lpstr>
      <vt:lpstr>Calibri</vt:lpstr>
      <vt:lpstr>Calibri Light</vt:lpstr>
      <vt:lpstr>Wingdings</vt:lpstr>
      <vt:lpstr>Office Theme</vt:lpstr>
      <vt:lpstr>Got Debt?</vt:lpstr>
      <vt:lpstr>Credit Utilization is 30% of Your Score</vt:lpstr>
      <vt:lpstr>What Makes Up this Category?</vt:lpstr>
      <vt:lpstr>What is a Snowball?</vt:lpstr>
      <vt:lpstr>SNOWBALL Spreadsheet</vt:lpstr>
      <vt:lpstr>PowerPoint Presentation</vt:lpstr>
      <vt:lpstr>There’s an App for that… and it’s FREE</vt:lpstr>
      <vt:lpstr>Now Let’s Throw a Snowball at it!</vt:lpstr>
      <vt:lpstr>TIPS for Success </vt:lpstr>
      <vt:lpstr>Thank You!</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Kovalick, Heidi Suzanne</dc:creator>
  <cp:lastModifiedBy>Kovalick, Heidi Suzanne</cp:lastModifiedBy>
  <cp:revision>37</cp:revision>
  <dcterms:created xsi:type="dcterms:W3CDTF">2021-04-11T22:14:41Z</dcterms:created>
  <dcterms:modified xsi:type="dcterms:W3CDTF">2021-04-12T18:10:56Z</dcterms:modified>
</cp:coreProperties>
</file>