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48663"/>
            <a:ext cx="3830954" cy="405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7828" y="1548663"/>
            <a:ext cx="3825875" cy="438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6702" y="609768"/>
            <a:ext cx="2213116" cy="999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8609" y="260045"/>
            <a:ext cx="79267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899" y="1164081"/>
            <a:ext cx="8458200" cy="444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6633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rowan.edu/equit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mailto:concepcion@rowan.edu" TargetMode="External"/><Relationship Id="rId7" Type="http://schemas.openxmlformats.org/officeDocument/2006/relationships/hyperlink" Target="mailto:newcomb@rowan.edu" TargetMode="External"/><Relationship Id="rId2" Type="http://schemas.openxmlformats.org/officeDocument/2006/relationships/hyperlink" Target="mailto:whittaker@rowan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nsonrm@rowan.edu" TargetMode="External"/><Relationship Id="rId5" Type="http://schemas.openxmlformats.org/officeDocument/2006/relationships/hyperlink" Target="mailto:cliffordg@rowan.edu" TargetMode="External"/><Relationship Id="rId4" Type="http://schemas.openxmlformats.org/officeDocument/2006/relationships/hyperlink" Target="mailto:gouldla@rowa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mailto:oh@rowa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88FED-4DA0-4986-916F-D2DF44B6EE30}"/>
              </a:ext>
            </a:extLst>
          </p:cNvPr>
          <p:cNvSpPr/>
          <p:nvPr/>
        </p:nvSpPr>
        <p:spPr>
          <a:xfrm>
            <a:off x="720254" y="2404518"/>
            <a:ext cx="77019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bg2">
                    <a:lumMod val="25000"/>
                  </a:schemeClr>
                </a:solidFill>
              </a:rPr>
              <a:t>Search Committee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8973" y="377774"/>
            <a:ext cx="42265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Confidentiality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996492" y="2660980"/>
            <a:ext cx="684466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663300"/>
                </a:solidFill>
                <a:latin typeface="Calibri"/>
                <a:cs typeface="Calibri"/>
              </a:rPr>
              <a:t>Once </a:t>
            </a:r>
            <a:r>
              <a:rPr sz="4800" b="1" dirty="0">
                <a:solidFill>
                  <a:srgbClr val="663300"/>
                </a:solidFill>
                <a:latin typeface="Calibri"/>
                <a:cs typeface="Calibri"/>
              </a:rPr>
              <a:t>a </a:t>
            </a:r>
            <a:r>
              <a:rPr sz="4800" b="1" spc="-20" dirty="0">
                <a:solidFill>
                  <a:srgbClr val="663300"/>
                </a:solidFill>
                <a:latin typeface="Calibri"/>
                <a:cs typeface="Calibri"/>
              </a:rPr>
              <a:t>candidate, </a:t>
            </a:r>
            <a:r>
              <a:rPr sz="4800" b="1" spc="-35" dirty="0">
                <a:solidFill>
                  <a:srgbClr val="663300"/>
                </a:solidFill>
                <a:latin typeface="Calibri"/>
                <a:cs typeface="Calibri"/>
              </a:rPr>
              <a:t>always</a:t>
            </a:r>
            <a:r>
              <a:rPr sz="4800" b="1" spc="2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663300"/>
                </a:solidFill>
                <a:latin typeface="Calibri"/>
                <a:cs typeface="Calibri"/>
              </a:rPr>
              <a:t>a</a:t>
            </a:r>
            <a:endParaRPr sz="4800">
              <a:latin typeface="Calibri"/>
              <a:cs typeface="Calibri"/>
            </a:endParaRPr>
          </a:p>
          <a:p>
            <a:pPr marL="341630" algn="ctr">
              <a:lnSpc>
                <a:spcPct val="100000"/>
              </a:lnSpc>
            </a:pPr>
            <a:r>
              <a:rPr sz="4800" b="1" spc="-20" dirty="0">
                <a:solidFill>
                  <a:srgbClr val="663300"/>
                </a:solidFill>
                <a:latin typeface="Calibri"/>
                <a:cs typeface="Calibri"/>
              </a:rPr>
              <a:t>candidate!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383" y="6058465"/>
            <a:ext cx="1120497" cy="506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OED Search Committee</a:t>
            </a:r>
            <a:r>
              <a:rPr spc="-45" dirty="0"/>
              <a:t> </a:t>
            </a:r>
            <a:r>
              <a:rPr spc="-15" dirty="0"/>
              <a:t>Training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290829"/>
            <a:ext cx="78397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Americans with Disabilities</a:t>
            </a:r>
            <a:r>
              <a:rPr sz="4800" spc="-75" dirty="0"/>
              <a:t> </a:t>
            </a:r>
            <a:r>
              <a:rPr sz="4800" dirty="0"/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91539"/>
            <a:ext cx="8960485" cy="4488921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Accommodating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a</a:t>
            </a:r>
            <a:r>
              <a:rPr sz="3600" spc="-2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candidate</a:t>
            </a:r>
            <a:endParaRPr sz="3600" dirty="0">
              <a:latin typeface="Calibri"/>
              <a:cs typeface="Calibri"/>
            </a:endParaRPr>
          </a:p>
          <a:p>
            <a:pPr marL="756285" marR="299085" indent="-287020">
              <a:lnSpc>
                <a:spcPts val="3460"/>
              </a:lnSpc>
              <a:spcBef>
                <a:spcPts val="845"/>
              </a:spcBef>
              <a:buFont typeface="Arial"/>
              <a:buChar char="–"/>
              <a:tabLst>
                <a:tab pos="756920" algn="l"/>
              </a:tabLst>
            </a:pPr>
            <a:r>
              <a:rPr sz="3200" spc="-55" dirty="0">
                <a:solidFill>
                  <a:srgbClr val="663300"/>
                </a:solidFill>
                <a:latin typeface="Calibri"/>
                <a:cs typeface="Calibri"/>
              </a:rPr>
              <a:t>We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will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accommodate </a:t>
            </a:r>
            <a:r>
              <a:rPr sz="3200" spc="-30" dirty="0">
                <a:solidFill>
                  <a:srgbClr val="663300"/>
                </a:solidFill>
                <a:latin typeface="Calibri"/>
                <a:cs typeface="Calibri"/>
              </a:rPr>
              <a:t>for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interview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without  medical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documentation</a:t>
            </a:r>
            <a:endParaRPr sz="3200" dirty="0">
              <a:latin typeface="Calibri"/>
              <a:cs typeface="Calibri"/>
            </a:endParaRPr>
          </a:p>
          <a:p>
            <a:pPr marL="756285" marR="5080" indent="-287020">
              <a:lnSpc>
                <a:spcPts val="3460"/>
              </a:lnSpc>
              <a:spcBef>
                <a:spcPts val="760"/>
              </a:spcBef>
              <a:buFont typeface="Arial"/>
              <a:buChar char="–"/>
              <a:tabLst>
                <a:tab pos="756920" algn="l"/>
              </a:tabLst>
            </a:pP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If an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accommodation request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is </a:t>
            </a:r>
            <a:r>
              <a:rPr sz="3200" spc="-35" dirty="0">
                <a:solidFill>
                  <a:srgbClr val="663300"/>
                </a:solidFill>
                <a:latin typeface="Calibri"/>
                <a:cs typeface="Calibri"/>
              </a:rPr>
              <a:t>unfamiliar,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please 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contact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Office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lang="en-US" sz="3200" spc="-15" dirty="0">
                <a:solidFill>
                  <a:srgbClr val="663300"/>
                </a:solidFill>
                <a:latin typeface="Calibri"/>
                <a:cs typeface="Calibri"/>
              </a:rPr>
              <a:t>Employee Equity.</a:t>
            </a:r>
            <a:endParaRPr sz="3200" dirty="0">
              <a:latin typeface="Calibri"/>
              <a:cs typeface="Calibri"/>
            </a:endParaRPr>
          </a:p>
          <a:p>
            <a:pPr marL="756285" marR="612775" indent="-287020">
              <a:lnSpc>
                <a:spcPct val="9000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  <a:tab pos="5965190" algn="l"/>
              </a:tabLst>
            </a:pP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Under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no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circumstance</a:t>
            </a:r>
            <a:r>
              <a:rPr sz="3200" spc="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should	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anyone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on a 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or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part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interviewing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process  engage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in a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conversation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with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candidate 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regarding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accommodations </a:t>
            </a:r>
            <a:r>
              <a:rPr sz="3200" spc="-30" dirty="0">
                <a:solidFill>
                  <a:srgbClr val="663300"/>
                </a:solidFill>
                <a:latin typeface="Calibri"/>
                <a:cs typeface="Calibri"/>
              </a:rPr>
              <a:t>for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disabilities.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0471" y="6099829"/>
            <a:ext cx="1256839" cy="281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7710766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/>
              <a:t>Bona Fide Interviews</a:t>
            </a:r>
            <a:br>
              <a:rPr lang="en-US" sz="4400" spc="-10" dirty="0"/>
            </a:br>
            <a:r>
              <a:rPr lang="en-US" sz="4400" spc="-10" dirty="0"/>
              <a:t>for Certain Qualified Candidates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68861" y="1302765"/>
            <a:ext cx="8746539" cy="4683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1331595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6235" algn="l"/>
              </a:tabLst>
            </a:pPr>
            <a:r>
              <a:rPr lang="en-US" sz="3000" spc="-5" dirty="0">
                <a:solidFill>
                  <a:srgbClr val="663300"/>
                </a:solidFill>
                <a:latin typeface="Calibri"/>
                <a:cs typeface="Calibri"/>
              </a:rPr>
              <a:t>From time-to-time Human Resources will notify the committee chair that a particular candidate must be granted a bona fide interview.</a:t>
            </a:r>
          </a:p>
          <a:p>
            <a:pPr marL="756285" marR="43180" indent="-28702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663300"/>
                </a:solidFill>
                <a:cs typeface="Arial"/>
              </a:rPr>
              <a:t>– </a:t>
            </a:r>
            <a:r>
              <a:rPr lang="en-US" sz="2800" spc="-5" dirty="0">
                <a:solidFill>
                  <a:srgbClr val="663300"/>
                </a:solidFill>
                <a:cs typeface="Arial"/>
              </a:rPr>
              <a:t>These candidates meet the minimum qualifications of the job.</a:t>
            </a:r>
          </a:p>
          <a:p>
            <a:pPr marL="756285" marR="43180" indent="-287020">
              <a:lnSpc>
                <a:spcPct val="100000"/>
              </a:lnSpc>
              <a:spcBef>
                <a:spcPts val="690"/>
              </a:spcBef>
            </a:pPr>
            <a:r>
              <a:rPr lang="en-US" sz="2800" spc="-5" dirty="0">
                <a:solidFill>
                  <a:srgbClr val="663300"/>
                </a:solidFill>
                <a:cs typeface="Arial"/>
              </a:rPr>
              <a:t>– </a:t>
            </a:r>
            <a:r>
              <a:rPr lang="en-US" sz="2800" spc="-5" dirty="0">
                <a:solidFill>
                  <a:srgbClr val="663300"/>
                </a:solidFill>
                <a:cs typeface="Calibri"/>
              </a:rPr>
              <a:t>These candidates are eligible for a bona fide interview under contractual obligation or as mandated by law.</a:t>
            </a:r>
          </a:p>
          <a:p>
            <a:pPr marL="756285" marR="43180" indent="-287020">
              <a:lnSpc>
                <a:spcPct val="100000"/>
              </a:lnSpc>
              <a:spcBef>
                <a:spcPts val="690"/>
              </a:spcBef>
            </a:pPr>
            <a:r>
              <a:rPr lang="en-US" sz="2800" spc="-5" dirty="0">
                <a:solidFill>
                  <a:srgbClr val="663300"/>
                </a:solidFill>
                <a:cs typeface="Arial"/>
              </a:rPr>
              <a:t>– This does not mean that the committee is obligated to choose this candidate, only the candidate is given the same consideration as other candidates.</a:t>
            </a:r>
            <a:endParaRPr sz="28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861" y="6066071"/>
            <a:ext cx="1340831" cy="605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2621" y="186893"/>
            <a:ext cx="2241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Interview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01" y="1302765"/>
            <a:ext cx="8241665" cy="4440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31595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Questions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should be developed prior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to  interviews</a:t>
            </a:r>
            <a:endParaRPr sz="3200">
              <a:latin typeface="Calibri"/>
              <a:cs typeface="Calibri"/>
            </a:endParaRPr>
          </a:p>
          <a:p>
            <a:pPr marL="756285" marR="43180" indent="-28702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663300"/>
                </a:solidFill>
                <a:latin typeface="Arial"/>
                <a:cs typeface="Arial"/>
              </a:rPr>
              <a:t>–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All candidates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should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be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asked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same questions  unless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resume/experience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specific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or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follow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up to a  response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9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When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developing questions stay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away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from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 20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protected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classes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(see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NJ Policy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on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http://www.rowan.edu/equity</a:t>
            </a:r>
            <a:r>
              <a:rPr sz="3200" spc="-10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861" y="6066071"/>
            <a:ext cx="1340831" cy="6058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  <p:extLst>
      <p:ext uri="{BB962C8B-B14F-4D97-AF65-F5344CB8AC3E}">
        <p14:creationId xmlns:p14="http://schemas.microsoft.com/office/powerpoint/2010/main" val="259840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2121" y="110693"/>
            <a:ext cx="2240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</a:t>
            </a:r>
            <a:r>
              <a:rPr sz="4400" spc="-40" dirty="0"/>
              <a:t>n</a:t>
            </a:r>
            <a:r>
              <a:rPr sz="4400" spc="-55" dirty="0"/>
              <a:t>t</a:t>
            </a:r>
            <a:r>
              <a:rPr sz="4400" spc="-5" dirty="0"/>
              <a:t>e</a:t>
            </a:r>
            <a:r>
              <a:rPr sz="4400" spc="25" dirty="0"/>
              <a:t>r</a:t>
            </a:r>
            <a:r>
              <a:rPr sz="4400" spc="-5" dirty="0"/>
              <a:t>vi</a:t>
            </a:r>
            <a:r>
              <a:rPr sz="4400" spc="-25" dirty="0"/>
              <a:t>e</a:t>
            </a:r>
            <a:r>
              <a:rPr sz="4400" dirty="0"/>
              <a:t>w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12140" y="1334770"/>
            <a:ext cx="7444105" cy="411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Focus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on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requirements </a:t>
            </a:r>
            <a:r>
              <a:rPr sz="3000" spc="-25" dirty="0">
                <a:solidFill>
                  <a:srgbClr val="663300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 job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63300"/>
              </a:buClr>
              <a:buFont typeface="Arial"/>
              <a:buChar char="•"/>
            </a:pPr>
            <a:endParaRPr sz="3850">
              <a:latin typeface="Calibri"/>
              <a:cs typeface="Calibri"/>
            </a:endParaRPr>
          </a:p>
          <a:p>
            <a:pPr marL="355600" marR="5080" indent="-343535">
              <a:lnSpc>
                <a:spcPts val="324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When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informal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settings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with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candidates,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be  </a:t>
            </a: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aware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your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reactions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both verbal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non 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verbal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3300"/>
              </a:buClr>
              <a:buFont typeface="Arial"/>
              <a:buChar char="•"/>
            </a:pPr>
            <a:endParaRPr sz="35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Beware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000" spc="-30" dirty="0">
                <a:solidFill>
                  <a:srgbClr val="663300"/>
                </a:solidFill>
                <a:latin typeface="Calibri"/>
                <a:cs typeface="Calibri"/>
              </a:rPr>
              <a:t>“chit</a:t>
            </a: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000" spc="15" dirty="0">
                <a:solidFill>
                  <a:srgbClr val="663300"/>
                </a:solidFill>
                <a:latin typeface="Calibri"/>
                <a:cs typeface="Calibri"/>
              </a:rPr>
              <a:t>chat”</a:t>
            </a:r>
            <a:endParaRPr sz="3000">
              <a:latin typeface="Calibri"/>
              <a:cs typeface="Calibri"/>
            </a:endParaRPr>
          </a:p>
          <a:p>
            <a:pPr marL="756285" marR="427355" indent="-287020">
              <a:lnSpc>
                <a:spcPts val="2810"/>
              </a:lnSpc>
              <a:spcBef>
                <a:spcPts val="690"/>
              </a:spcBef>
            </a:pPr>
            <a:r>
              <a:rPr sz="2600" dirty="0">
                <a:solidFill>
                  <a:srgbClr val="663300"/>
                </a:solidFill>
                <a:latin typeface="Arial"/>
                <a:cs typeface="Arial"/>
              </a:rPr>
              <a:t>– </a:t>
            </a:r>
            <a:r>
              <a:rPr sz="2600" spc="-5" dirty="0">
                <a:solidFill>
                  <a:srgbClr val="663300"/>
                </a:solidFill>
                <a:latin typeface="Calibri"/>
                <a:cs typeface="Calibri"/>
              </a:rPr>
              <a:t>Common Pitfalls: </a:t>
            </a:r>
            <a:r>
              <a:rPr sz="2600" dirty="0">
                <a:solidFill>
                  <a:srgbClr val="663300"/>
                </a:solidFill>
                <a:latin typeface="Calibri"/>
                <a:cs typeface="Calibri"/>
              </a:rPr>
              <a:t>kids, </a:t>
            </a:r>
            <a:r>
              <a:rPr sz="2600" spc="-5" dirty="0">
                <a:solidFill>
                  <a:srgbClr val="663300"/>
                </a:solidFill>
                <a:latin typeface="Calibri"/>
                <a:cs typeface="Calibri"/>
              </a:rPr>
              <a:t>marital </a:t>
            </a:r>
            <a:r>
              <a:rPr sz="2600" spc="-15" dirty="0">
                <a:solidFill>
                  <a:srgbClr val="663300"/>
                </a:solidFill>
                <a:latin typeface="Calibri"/>
                <a:cs typeface="Calibri"/>
              </a:rPr>
              <a:t>status, </a:t>
            </a:r>
            <a:r>
              <a:rPr sz="2600" spc="-5" dirty="0">
                <a:solidFill>
                  <a:srgbClr val="663300"/>
                </a:solidFill>
                <a:latin typeface="Calibri"/>
                <a:cs typeface="Calibri"/>
              </a:rPr>
              <a:t>religious,  national origin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0471" y="6099829"/>
            <a:ext cx="1256839" cy="5678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2621" y="110693"/>
            <a:ext cx="2241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Interview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8570"/>
            <a:ext cx="8132445" cy="473646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312420" indent="-343535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Describe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requirements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position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at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beginning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of the</a:t>
            </a:r>
            <a:r>
              <a:rPr sz="3000" spc="-2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interview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63300"/>
              </a:buClr>
              <a:buFont typeface="Arial"/>
              <a:buChar char="•"/>
            </a:pPr>
            <a:endParaRPr sz="3800">
              <a:latin typeface="Calibri"/>
              <a:cs typeface="Calibri"/>
            </a:endParaRPr>
          </a:p>
          <a:p>
            <a:pPr marL="355600" marR="308610" indent="-343535">
              <a:lnSpc>
                <a:spcPts val="324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5" dirty="0">
                <a:solidFill>
                  <a:srgbClr val="663300"/>
                </a:solidFill>
                <a:latin typeface="Calibri"/>
                <a:cs typeface="Calibri"/>
              </a:rPr>
              <a:t>Make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sure you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ask </a:t>
            </a:r>
            <a:r>
              <a:rPr sz="3000" spc="-45" dirty="0">
                <a:solidFill>
                  <a:srgbClr val="663300"/>
                </a:solidFill>
                <a:latin typeface="Calibri"/>
                <a:cs typeface="Calibri"/>
              </a:rPr>
              <a:t>“do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understand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what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job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 requires?”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63300"/>
              </a:buClr>
              <a:buFont typeface="Arial"/>
              <a:buChar char="•"/>
            </a:pPr>
            <a:endParaRPr sz="3800">
              <a:latin typeface="Calibri"/>
              <a:cs typeface="Calibri"/>
            </a:endParaRPr>
          </a:p>
          <a:p>
            <a:pPr marL="355600" marR="5080" indent="-343535">
              <a:lnSpc>
                <a:spcPts val="324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Ask </a:t>
            </a:r>
            <a:r>
              <a:rPr sz="3000" spc="-30" dirty="0">
                <a:solidFill>
                  <a:srgbClr val="663300"/>
                </a:solidFill>
                <a:latin typeface="Calibri"/>
                <a:cs typeface="Calibri"/>
              </a:rPr>
              <a:t>“are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able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meet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requirements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the 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position”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3300"/>
              </a:buClr>
              <a:buFont typeface="Arial"/>
              <a:buChar char="•"/>
            </a:pPr>
            <a:endParaRPr sz="35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solidFill>
                  <a:srgbClr val="663300"/>
                </a:solidFill>
                <a:latin typeface="Calibri"/>
                <a:cs typeface="Calibri"/>
              </a:rPr>
              <a:t>Be </a:t>
            </a:r>
            <a:r>
              <a:rPr sz="3000" spc="-10" dirty="0">
                <a:solidFill>
                  <a:srgbClr val="663300"/>
                </a:solidFill>
                <a:latin typeface="Calibri"/>
                <a:cs typeface="Calibri"/>
              </a:rPr>
              <a:t>very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up </a:t>
            </a: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front 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with what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000" spc="-20" dirty="0">
                <a:solidFill>
                  <a:srgbClr val="663300"/>
                </a:solidFill>
                <a:latin typeface="Calibri"/>
                <a:cs typeface="Calibri"/>
              </a:rPr>
              <a:t>have </a:t>
            </a:r>
            <a:r>
              <a:rPr sz="3000" spc="-15" dirty="0">
                <a:solidFill>
                  <a:srgbClr val="663300"/>
                </a:solidFill>
                <a:latin typeface="Calibri"/>
                <a:cs typeface="Calibri"/>
              </a:rPr>
              <a:t>to</a:t>
            </a:r>
            <a:r>
              <a:rPr sz="3000" spc="-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663300"/>
                </a:solidFill>
                <a:latin typeface="Calibri"/>
                <a:cs typeface="Calibri"/>
              </a:rPr>
              <a:t>offer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6794" y="6138859"/>
            <a:ext cx="1269926" cy="573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234" y="461594"/>
            <a:ext cx="73329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Open </a:t>
            </a:r>
            <a:r>
              <a:rPr sz="4400" spc="-10" dirty="0"/>
              <a:t>Forums </a:t>
            </a:r>
            <a:r>
              <a:rPr sz="4400" dirty="0"/>
              <a:t>during</a:t>
            </a:r>
            <a:r>
              <a:rPr sz="4400" spc="-50" dirty="0"/>
              <a:t> </a:t>
            </a:r>
            <a:r>
              <a:rPr sz="4400" spc="-10" dirty="0"/>
              <a:t>Interviews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988947"/>
            <a:ext cx="800608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2444750" algn="l"/>
              </a:tabLst>
            </a:pP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If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candidates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are provided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an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Open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Forum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(for 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example,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higher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level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management positions) 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then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you must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know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how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many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people 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attended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each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session so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that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can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be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sure 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that there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is only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one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evaluation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per  participant.	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Evaluations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become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part of the 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documents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submitted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online applicant 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tracking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system.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8753" y="5994584"/>
            <a:ext cx="1477263" cy="667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913" y="377774"/>
            <a:ext cx="44392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Hiring</a:t>
            </a:r>
            <a:r>
              <a:rPr sz="5400" spc="-75" dirty="0"/>
              <a:t> </a:t>
            </a:r>
            <a:r>
              <a:rPr sz="5400" spc="-15" dirty="0"/>
              <a:t>Manager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231140" y="2171826"/>
            <a:ext cx="8775065" cy="33432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Hiring Manager </a:t>
            </a:r>
            <a:r>
              <a:rPr sz="3200" spc="-35" dirty="0">
                <a:solidFill>
                  <a:srgbClr val="663300"/>
                </a:solidFill>
                <a:latin typeface="Calibri"/>
                <a:cs typeface="Calibri"/>
              </a:rPr>
              <a:t>(refers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final decision 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maker)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can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determine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duties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qualifications 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develop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the job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description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63300"/>
              </a:buClr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marR="149860" indent="-342900">
              <a:lnSpc>
                <a:spcPts val="34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Hiring Manager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can request that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rationale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is 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included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with the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recommendation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from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committee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861" y="6066071"/>
            <a:ext cx="1340831" cy="605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7510" y="461594"/>
            <a:ext cx="32708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BOTTOM</a:t>
            </a:r>
            <a:r>
              <a:rPr sz="4400" spc="-80" dirty="0"/>
              <a:t> </a:t>
            </a:r>
            <a:r>
              <a:rPr sz="4400" dirty="0"/>
              <a:t>LINE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40484" rIns="0" bIns="0" rtlCol="0">
            <a:spAutoFit/>
          </a:bodyPr>
          <a:lstStyle/>
          <a:p>
            <a:pPr marL="940435" marR="5080" indent="-44958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Rowan </a:t>
            </a:r>
            <a:r>
              <a:rPr sz="3600" spc="-15" dirty="0"/>
              <a:t>University wants </a:t>
            </a:r>
            <a:r>
              <a:rPr sz="3600" spc="-10" dirty="0"/>
              <a:t>the </a:t>
            </a:r>
            <a:r>
              <a:rPr sz="3600" spc="-15" dirty="0"/>
              <a:t>best </a:t>
            </a:r>
            <a:r>
              <a:rPr sz="3600" dirty="0"/>
              <a:t>qualified  </a:t>
            </a:r>
            <a:r>
              <a:rPr sz="3600" spc="-10" dirty="0"/>
              <a:t>candidates </a:t>
            </a:r>
            <a:r>
              <a:rPr sz="3600" dirty="0"/>
              <a:t>and the </a:t>
            </a:r>
            <a:r>
              <a:rPr sz="3600" spc="-15" dirty="0"/>
              <a:t>search</a:t>
            </a:r>
            <a:r>
              <a:rPr sz="3600" spc="-110" dirty="0"/>
              <a:t> </a:t>
            </a:r>
            <a:r>
              <a:rPr sz="3600" spc="-35" dirty="0"/>
              <a:t>committee’s</a:t>
            </a:r>
            <a:endParaRPr sz="3600"/>
          </a:p>
          <a:p>
            <a:pPr marL="3150870" marR="642620" indent="-1675764">
              <a:lnSpc>
                <a:spcPct val="100000"/>
              </a:lnSpc>
            </a:pPr>
            <a:r>
              <a:rPr sz="3600" spc="-15" dirty="0"/>
              <a:t>documentation </a:t>
            </a:r>
            <a:r>
              <a:rPr sz="3600" spc="-10" dirty="0"/>
              <a:t>must </a:t>
            </a:r>
            <a:r>
              <a:rPr sz="3600" spc="-5" dirty="0"/>
              <a:t>support</a:t>
            </a:r>
            <a:r>
              <a:rPr sz="3600" spc="-70" dirty="0"/>
              <a:t> </a:t>
            </a:r>
            <a:r>
              <a:rPr sz="3600" dirty="0"/>
              <a:t>the  </a:t>
            </a:r>
            <a:r>
              <a:rPr sz="3600" spc="-5" dirty="0"/>
              <a:t>decision</a:t>
            </a:r>
            <a:r>
              <a:rPr sz="3600" spc="-25" dirty="0"/>
              <a:t> </a:t>
            </a:r>
            <a:r>
              <a:rPr sz="3600" dirty="0"/>
              <a:t>made.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18753" y="5994584"/>
            <a:ext cx="1477263" cy="482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989" y="34544"/>
            <a:ext cx="55111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Documentation</a:t>
            </a:r>
            <a:r>
              <a:rPr sz="4400" spc="-120" dirty="0"/>
              <a:t> </a:t>
            </a:r>
            <a:r>
              <a:rPr sz="4400" spc="-10" dirty="0"/>
              <a:t>Process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909574"/>
            <a:ext cx="8176895" cy="2601352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Colleen Whittaker –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  <a:hlinkClick r:id="rId2"/>
              </a:rPr>
              <a:t>whittaker@rowan.edu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 -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Ext. 53364 (SOM staff searches &amp; CMA’s)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Zobeida Concepcion –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  <a:hlinkClick r:id="rId3"/>
              </a:rPr>
              <a:t>concepcion@rowan.edu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 – Ext. 53366 (IRT, IFPTE, and PBA/FOP searches)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La Shaun Gould – </a:t>
            </a: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  <a:hlinkClick r:id="rId4"/>
              </a:rPr>
              <a:t>gouldla@rowan.edu</a:t>
            </a: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 – Ext. 64138 (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 professional searches and faculty, </a:t>
            </a: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Main Campus/CMSRU Managerial searches)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Gina Clifford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–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  <a:hlinkClick r:id="rId5"/>
              </a:rPr>
              <a:t>cliffordg@rowan.edu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 - 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xt. 53368 (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Main Campus and CMSRU PT hourly new hires/searches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Rosalyn Vinson -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  <a:hlinkClick r:id="rId6"/>
              </a:rPr>
              <a:t>vinsonrm@rowan.edu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  <a:t> – 566-6870 (SOM faculty searches)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Desiree Newcomb – </a:t>
            </a: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  <a:hlinkClick r:id="rId7"/>
              </a:rPr>
              <a:t>newcomb@rowan.edu</a:t>
            </a:r>
            <a:r>
              <a:rPr lang="en-US" altLang="en-US" dirty="0">
                <a:solidFill>
                  <a:srgbClr val="212121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t> – 566-6997 (SOM faculty searches)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511" y="6069429"/>
            <a:ext cx="1494025" cy="6750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105B18F-CD95-4093-A08C-4D64E41B5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0832"/>
            <a:ext cx="54502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9594" y="72593"/>
            <a:ext cx="192658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Purpo</a:t>
            </a:r>
            <a:r>
              <a:rPr sz="4400" spc="-15" dirty="0"/>
              <a:t>s</a:t>
            </a:r>
            <a:r>
              <a:rPr sz="4400" dirty="0"/>
              <a:t>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154937"/>
            <a:ext cx="8209915" cy="4634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861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5" dirty="0">
                <a:solidFill>
                  <a:srgbClr val="663300"/>
                </a:solidFill>
                <a:latin typeface="Calibri"/>
                <a:cs typeface="Calibri"/>
              </a:rPr>
              <a:t>Rowan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University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supports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equal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employment  opportunity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hiring</a:t>
            </a:r>
            <a:r>
              <a:rPr sz="2800" spc="6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decisions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3300"/>
              </a:buClr>
              <a:buFont typeface="Arial"/>
              <a:buChar char="•"/>
            </a:pPr>
            <a:endParaRPr sz="385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Search committees minimize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possibilities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undue  influence that can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unfairly </a:t>
            </a:r>
            <a:r>
              <a:rPr sz="2800" spc="-30" dirty="0">
                <a:solidFill>
                  <a:srgbClr val="663300"/>
                </a:solidFill>
                <a:latin typeface="Calibri"/>
                <a:cs typeface="Calibri"/>
              </a:rPr>
              <a:t>skew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search</a:t>
            </a:r>
            <a:r>
              <a:rPr sz="2800" spc="15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process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63300"/>
              </a:buClr>
              <a:buFont typeface="Arial"/>
              <a:buChar char="•"/>
            </a:pPr>
            <a:endParaRPr sz="3850">
              <a:latin typeface="Calibri"/>
              <a:cs typeface="Calibri"/>
            </a:endParaRPr>
          </a:p>
          <a:p>
            <a:pPr marL="355600" marR="3556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order to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further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effective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employment practices 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and the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practice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equal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opportunity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hiring  initiatives,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University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has adopted specific  recruitment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appointment</a:t>
            </a:r>
            <a:r>
              <a:rPr sz="2800" spc="7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procedures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739" y="6065620"/>
            <a:ext cx="1327833" cy="59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0967" y="186893"/>
            <a:ext cx="32727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Process</a:t>
            </a:r>
            <a:r>
              <a:rPr sz="4400" spc="-100" dirty="0"/>
              <a:t> </a:t>
            </a:r>
            <a:r>
              <a:rPr sz="4400" spc="-10" dirty="0"/>
              <a:t>(cont)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19821"/>
            <a:ext cx="7825105" cy="46355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Recruitment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posting</a:t>
            </a:r>
            <a:r>
              <a:rPr sz="2800" spc="6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ideas: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40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Professional</a:t>
            </a:r>
            <a:r>
              <a:rPr sz="2800" spc="2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Journals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Chronicle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Higher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Ed,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Diverse,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Hispanic</a:t>
            </a:r>
            <a:r>
              <a:rPr sz="2800" spc="13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Outlook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RU</a:t>
            </a:r>
            <a:r>
              <a:rPr sz="280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663300"/>
                </a:solidFill>
                <a:latin typeface="Calibri"/>
                <a:cs typeface="Calibri"/>
              </a:rPr>
              <a:t>Website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40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HigherEdJobs.com</a:t>
            </a:r>
            <a:endParaRPr sz="2800">
              <a:latin typeface="Calibri"/>
              <a:cs typeface="Calibri"/>
            </a:endParaRPr>
          </a:p>
          <a:p>
            <a:pPr marL="355600" marR="5080" indent="-343535">
              <a:lnSpc>
                <a:spcPts val="3020"/>
              </a:lnSpc>
              <a:spcBef>
                <a:spcPts val="720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Listservs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related organizations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represented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 the 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department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0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45" dirty="0">
                <a:solidFill>
                  <a:srgbClr val="663300"/>
                </a:solidFill>
                <a:latin typeface="Calibri"/>
                <a:cs typeface="Calibri"/>
              </a:rPr>
              <a:t>Word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</a:t>
            </a:r>
            <a:r>
              <a:rPr sz="2800" spc="4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mouth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Special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interest groups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professional</a:t>
            </a:r>
            <a:r>
              <a:rPr sz="2800" spc="18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organizations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lr>
                <a:srgbClr val="7E5111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Conferences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273" y="6071228"/>
            <a:ext cx="1490261" cy="673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7510" y="186893"/>
            <a:ext cx="32759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Process</a:t>
            </a:r>
            <a:r>
              <a:rPr sz="4400" spc="-70" dirty="0"/>
              <a:t> </a:t>
            </a:r>
            <a:r>
              <a:rPr sz="4400" spc="-10" dirty="0"/>
              <a:t>(cont)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1756994"/>
            <a:ext cx="8443595" cy="2907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500" spc="-5" dirty="0">
                <a:solidFill>
                  <a:srgbClr val="663300"/>
                </a:solidFill>
                <a:latin typeface="Calibri"/>
                <a:cs typeface="Calibri"/>
              </a:rPr>
              <a:t>Hiring party selects </a:t>
            </a:r>
            <a:r>
              <a:rPr sz="3500" spc="-15" dirty="0">
                <a:solidFill>
                  <a:srgbClr val="663300"/>
                </a:solidFill>
                <a:latin typeface="Calibri"/>
                <a:cs typeface="Calibri"/>
              </a:rPr>
              <a:t>committee</a:t>
            </a:r>
            <a:r>
              <a:rPr sz="3500" spc="-8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500" spc="-10" dirty="0">
                <a:solidFill>
                  <a:srgbClr val="663300"/>
                </a:solidFill>
                <a:latin typeface="Calibri"/>
                <a:cs typeface="Calibri"/>
              </a:rPr>
              <a:t>members</a:t>
            </a:r>
            <a:endParaRPr sz="3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63300"/>
              </a:buClr>
              <a:buFont typeface="Arial"/>
              <a:buChar char="•"/>
            </a:pPr>
            <a:endParaRPr sz="480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3500" spc="-5" dirty="0">
                <a:solidFill>
                  <a:srgbClr val="663300"/>
                </a:solidFill>
                <a:latin typeface="Calibri"/>
                <a:cs typeface="Calibri"/>
              </a:rPr>
              <a:t>Once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500" spc="-15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is </a:t>
            </a:r>
            <a:r>
              <a:rPr sz="3500" spc="-10" dirty="0">
                <a:solidFill>
                  <a:srgbClr val="663300"/>
                </a:solidFill>
                <a:latin typeface="Calibri"/>
                <a:cs typeface="Calibri"/>
              </a:rPr>
              <a:t>established,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the chair  </a:t>
            </a:r>
            <a:r>
              <a:rPr sz="35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500" spc="-10" dirty="0">
                <a:solidFill>
                  <a:srgbClr val="663300"/>
                </a:solidFill>
                <a:latin typeface="Calibri"/>
                <a:cs typeface="Calibri"/>
              </a:rPr>
              <a:t>search </a:t>
            </a:r>
            <a:r>
              <a:rPr sz="3500" spc="-15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3500" spc="-5" dirty="0">
                <a:solidFill>
                  <a:srgbClr val="663300"/>
                </a:solidFill>
                <a:latin typeface="Calibri"/>
                <a:cs typeface="Calibri"/>
              </a:rPr>
              <a:t>inputs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500" spc="-5" dirty="0">
                <a:solidFill>
                  <a:srgbClr val="663300"/>
                </a:solidFill>
                <a:latin typeface="Calibri"/>
                <a:cs typeface="Calibri"/>
              </a:rPr>
              <a:t>names </a:t>
            </a:r>
            <a:r>
              <a:rPr sz="3500" dirty="0">
                <a:solidFill>
                  <a:srgbClr val="663300"/>
                </a:solidFill>
                <a:latin typeface="Calibri"/>
                <a:cs typeface="Calibri"/>
              </a:rPr>
              <a:t>in  the </a:t>
            </a:r>
            <a:r>
              <a:rPr sz="3500" spc="-10" dirty="0">
                <a:solidFill>
                  <a:srgbClr val="663300"/>
                </a:solidFill>
                <a:latin typeface="Calibri"/>
                <a:cs typeface="Calibri"/>
              </a:rPr>
              <a:t>applicant tracking</a:t>
            </a:r>
            <a:r>
              <a:rPr sz="3500" spc="-6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500" spc="-25" dirty="0">
                <a:solidFill>
                  <a:srgbClr val="663300"/>
                </a:solidFill>
                <a:latin typeface="Calibri"/>
                <a:cs typeface="Calibri"/>
              </a:rPr>
              <a:t>system.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005" y="6105437"/>
            <a:ext cx="1419266" cy="641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6850" y="211963"/>
            <a:ext cx="624903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/>
              <a:t>Search Committee</a:t>
            </a:r>
            <a:r>
              <a:rPr sz="4400" spc="-65" dirty="0"/>
              <a:t> </a:t>
            </a:r>
            <a:r>
              <a:rPr sz="4400" spc="-45" dirty="0"/>
              <a:t>Training</a:t>
            </a:r>
            <a:r>
              <a:rPr lang="en-US" sz="4400" spc="-45" dirty="0"/>
              <a:t> &amp; Implicit Bias Training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1528394"/>
            <a:ext cx="8527415" cy="4457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All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search </a:t>
            </a:r>
            <a:r>
              <a:rPr sz="3600" spc="-20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members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are required  </a:t>
            </a:r>
            <a:r>
              <a:rPr sz="3600" spc="-2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be certified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that they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completed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training 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on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an annual</a:t>
            </a:r>
            <a:r>
              <a:rPr sz="3600" spc="-4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basis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 online through banner.</a:t>
            </a:r>
            <a:endParaRPr sz="36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600" dirty="0">
                <a:solidFill>
                  <a:srgbClr val="663300"/>
                </a:solidFill>
                <a:latin typeface="Calibri"/>
                <a:cs typeface="Calibri"/>
              </a:rPr>
              <a:t>All </a:t>
            </a:r>
            <a:r>
              <a:rPr lang="en-US" sz="3600" spc="-10" dirty="0">
                <a:solidFill>
                  <a:srgbClr val="663300"/>
                </a:solidFill>
                <a:latin typeface="Calibri"/>
                <a:cs typeface="Calibri"/>
              </a:rPr>
              <a:t>search </a:t>
            </a:r>
            <a:r>
              <a:rPr lang="en-US" sz="3600" spc="-20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lang="en-US" sz="3600" spc="-10" dirty="0">
                <a:solidFill>
                  <a:srgbClr val="663300"/>
                </a:solidFill>
                <a:latin typeface="Calibri"/>
                <a:cs typeface="Calibri"/>
              </a:rPr>
              <a:t>members </a:t>
            </a:r>
            <a:r>
              <a:rPr lang="en-US" sz="3600" spc="-15" dirty="0">
                <a:solidFill>
                  <a:srgbClr val="663300"/>
                </a:solidFill>
                <a:latin typeface="Calibri"/>
                <a:cs typeface="Calibri"/>
              </a:rPr>
              <a:t>are required  </a:t>
            </a:r>
            <a:r>
              <a:rPr lang="en-US" sz="3600" spc="-2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be certified </a:t>
            </a:r>
            <a:r>
              <a:rPr lang="en-US" sz="3600" spc="-10" dirty="0">
                <a:solidFill>
                  <a:srgbClr val="663300"/>
                </a:solidFill>
                <a:latin typeface="Calibri"/>
                <a:cs typeface="Calibri"/>
              </a:rPr>
              <a:t>that they </a:t>
            </a:r>
            <a:r>
              <a:rPr lang="en-US" sz="3600" spc="-15" dirty="0">
                <a:solidFill>
                  <a:srgbClr val="663300"/>
                </a:solidFill>
                <a:latin typeface="Calibri"/>
                <a:cs typeface="Calibri"/>
              </a:rPr>
              <a:t>completed the Implicit Bias T</a:t>
            </a:r>
            <a:r>
              <a:rPr lang="en-US" sz="3600" spc="-10" dirty="0">
                <a:solidFill>
                  <a:srgbClr val="663300"/>
                </a:solidFill>
                <a:latin typeface="Calibri"/>
                <a:cs typeface="Calibri"/>
              </a:rPr>
              <a:t>raining  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on </a:t>
            </a:r>
            <a:r>
              <a:rPr lang="en-US" sz="3600" dirty="0">
                <a:solidFill>
                  <a:srgbClr val="663300"/>
                </a:solidFill>
                <a:latin typeface="Calibri"/>
                <a:cs typeface="Calibri"/>
              </a:rPr>
              <a:t>an annual</a:t>
            </a:r>
            <a:r>
              <a:rPr lang="en-US" sz="3600" spc="-4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basis online through </a:t>
            </a:r>
            <a:r>
              <a:rPr lang="en-US" sz="3600" spc="-5" dirty="0" err="1">
                <a:solidFill>
                  <a:srgbClr val="663300"/>
                </a:solidFill>
                <a:latin typeface="Calibri"/>
                <a:cs typeface="Calibri"/>
              </a:rPr>
              <a:t>Healthstream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.</a:t>
            </a:r>
            <a:endParaRPr lang="en-US" sz="3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3300"/>
              </a:buClr>
              <a:buFont typeface="Arial"/>
              <a:buChar char="•"/>
            </a:pP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5100" y="6064279"/>
            <a:ext cx="1344596" cy="607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7092" y="69596"/>
            <a:ext cx="5370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EEO </a:t>
            </a:r>
            <a:r>
              <a:rPr dirty="0"/>
              <a:t>Final</a:t>
            </a:r>
            <a:r>
              <a:rPr spc="-15" dirty="0"/>
              <a:t> 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044" y="671830"/>
            <a:ext cx="8206740" cy="54476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5080" indent="-34290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Once the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search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has concluded, a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comprehensive </a:t>
            </a:r>
            <a:r>
              <a:rPr sz="2000" spc="-15" dirty="0">
                <a:solidFill>
                  <a:srgbClr val="663300"/>
                </a:solidFill>
                <a:latin typeface="Calibri"/>
                <a:cs typeface="Calibri"/>
              </a:rPr>
              <a:t>docket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information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is  necessary </a:t>
            </a:r>
            <a:r>
              <a:rPr sz="2000" spc="-1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support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process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selection.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Most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this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documentation  will be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generated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online applicant tracking </a:t>
            </a:r>
            <a:r>
              <a:rPr sz="2000" spc="-20" dirty="0">
                <a:solidFill>
                  <a:srgbClr val="663300"/>
                </a:solidFill>
                <a:latin typeface="Calibri"/>
                <a:cs typeface="Calibri"/>
              </a:rPr>
              <a:t>system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uploaded 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by 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search committee</a:t>
            </a:r>
            <a:r>
              <a:rPr sz="2000" spc="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663300"/>
                </a:solidFill>
                <a:latin typeface="Calibri"/>
                <a:cs typeface="Calibri"/>
              </a:rPr>
              <a:t>chair.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This </a:t>
            </a:r>
            <a:r>
              <a:rPr sz="2000" spc="-10" dirty="0">
                <a:solidFill>
                  <a:srgbClr val="663300"/>
                </a:solidFill>
                <a:latin typeface="Calibri"/>
                <a:cs typeface="Calibri"/>
              </a:rPr>
              <a:t>information</a:t>
            </a:r>
            <a:r>
              <a:rPr sz="2000" spc="-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includes: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  <a:tabLst>
                <a:tab pos="775970" algn="l"/>
              </a:tabLst>
            </a:pPr>
            <a:r>
              <a:rPr sz="2000" dirty="0">
                <a:solidFill>
                  <a:srgbClr val="663300"/>
                </a:solidFill>
                <a:latin typeface="Calibri"/>
                <a:cs typeface="Calibri"/>
              </a:rPr>
              <a:t>-	</a:t>
            </a:r>
            <a:r>
              <a:rPr sz="1800" spc="-15" dirty="0">
                <a:solidFill>
                  <a:srgbClr val="663300"/>
                </a:solidFill>
                <a:latin typeface="Calibri"/>
                <a:cs typeface="Calibri"/>
              </a:rPr>
              <a:t>Position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Department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Chair</a:t>
            </a: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 Name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Search Committee</a:t>
            </a:r>
            <a:r>
              <a:rPr sz="1800" spc="3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Members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Job</a:t>
            </a:r>
            <a:r>
              <a:rPr sz="1800" spc="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Advertisement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20" dirty="0">
                <a:solidFill>
                  <a:srgbClr val="663300"/>
                </a:solidFill>
                <a:latin typeface="Calibri"/>
                <a:cs typeface="Calibri"/>
              </a:rPr>
              <a:t>Written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Criteria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used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to evaluate</a:t>
            </a:r>
            <a:r>
              <a:rPr sz="1800" spc="9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candidates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List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of questions </a:t>
            </a:r>
            <a:r>
              <a:rPr sz="1800" spc="-15" dirty="0">
                <a:solidFill>
                  <a:srgbClr val="663300"/>
                </a:solidFill>
                <a:latin typeface="Calibri"/>
                <a:cs typeface="Calibri"/>
              </a:rPr>
              <a:t>asked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at</a:t>
            </a:r>
            <a:r>
              <a:rPr sz="1800" spc="4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interview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40" dirty="0">
                <a:solidFill>
                  <a:srgbClr val="663300"/>
                </a:solidFill>
                <a:latin typeface="Calibri"/>
                <a:cs typeface="Calibri"/>
              </a:rPr>
              <a:t>Total </a:t>
            </a: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Number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of</a:t>
            </a:r>
            <a:r>
              <a:rPr sz="1800" spc="3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Applicants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40" dirty="0">
                <a:solidFill>
                  <a:srgbClr val="663300"/>
                </a:solidFill>
                <a:latin typeface="Calibri"/>
                <a:cs typeface="Calibri"/>
              </a:rPr>
              <a:t>Total </a:t>
            </a: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number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Interviewed</a:t>
            </a:r>
            <a:r>
              <a:rPr sz="1800" spc="6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Candidates</a:t>
            </a:r>
            <a:endParaRPr sz="1800">
              <a:latin typeface="Calibri"/>
              <a:cs typeface="Calibri"/>
            </a:endParaRPr>
          </a:p>
          <a:p>
            <a:pPr marL="1155065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Including</a:t>
            </a:r>
            <a:r>
              <a:rPr sz="1800" spc="2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resumes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Candidates recommended </a:t>
            </a:r>
            <a:r>
              <a:rPr sz="1800" spc="-15" dirty="0">
                <a:solidFill>
                  <a:srgbClr val="663300"/>
                </a:solidFill>
                <a:latin typeface="Calibri"/>
                <a:cs typeface="Calibri"/>
              </a:rPr>
              <a:t>for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the</a:t>
            </a:r>
            <a:r>
              <a:rPr sz="1800" spc="5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position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Name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Candidate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selected </a:t>
            </a:r>
            <a:r>
              <a:rPr sz="1800" dirty="0">
                <a:solidFill>
                  <a:srgbClr val="663300"/>
                </a:solidFill>
                <a:latin typeface="Calibri"/>
                <a:cs typeface="Calibri"/>
              </a:rPr>
              <a:t>&amp;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rationale </a:t>
            </a:r>
            <a:r>
              <a:rPr sz="1800" spc="-15" dirty="0">
                <a:solidFill>
                  <a:srgbClr val="663300"/>
                </a:solidFill>
                <a:latin typeface="Calibri"/>
                <a:cs typeface="Calibri"/>
              </a:rPr>
              <a:t>for why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they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were</a:t>
            </a:r>
            <a:r>
              <a:rPr sz="1800" spc="114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selected</a:t>
            </a:r>
            <a:endParaRPr sz="1800">
              <a:latin typeface="Calibri"/>
              <a:cs typeface="Calibri"/>
            </a:endParaRPr>
          </a:p>
          <a:p>
            <a:pPr marL="756285" indent="-28765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Appropriate</a:t>
            </a:r>
            <a:r>
              <a:rPr sz="1800" spc="-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63300"/>
                </a:solidFill>
                <a:latin typeface="Calibri"/>
                <a:cs typeface="Calibri"/>
              </a:rPr>
              <a:t>approval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739" y="6065620"/>
            <a:ext cx="1327833" cy="59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Importance of </a:t>
            </a:r>
            <a:r>
              <a:rPr spc="-10" dirty="0"/>
              <a:t>Rationale </a:t>
            </a:r>
            <a:r>
              <a:rPr spc="-25" dirty="0"/>
              <a:t>for</a:t>
            </a:r>
            <a:r>
              <a:rPr spc="30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42899" y="1164081"/>
            <a:ext cx="8458200" cy="476733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96240" marR="206375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95605" algn="l"/>
                <a:tab pos="396240" algn="l"/>
              </a:tabLst>
            </a:pPr>
            <a:r>
              <a:rPr spc="-5" dirty="0"/>
              <a:t>It is critical </a:t>
            </a:r>
            <a:r>
              <a:rPr spc="-10" dirty="0"/>
              <a:t>that </a:t>
            </a:r>
            <a:r>
              <a:rPr spc="-5" dirty="0"/>
              <a:t>a </a:t>
            </a:r>
            <a:r>
              <a:rPr spc="-10" dirty="0"/>
              <a:t>final rationale </a:t>
            </a:r>
            <a:r>
              <a:rPr spc="-15" dirty="0"/>
              <a:t>by </a:t>
            </a:r>
            <a:r>
              <a:rPr spc="-5" dirty="0"/>
              <a:t>the hiring party </a:t>
            </a:r>
            <a:r>
              <a:rPr spc="-10" dirty="0"/>
              <a:t>be  submitted. This </a:t>
            </a:r>
            <a:r>
              <a:rPr spc="-5" dirty="0"/>
              <a:t>is the </a:t>
            </a:r>
            <a:r>
              <a:rPr spc="-15" dirty="0"/>
              <a:t>foundation </a:t>
            </a:r>
            <a:r>
              <a:rPr spc="-5" dirty="0"/>
              <a:t>of </a:t>
            </a:r>
            <a:r>
              <a:rPr spc="-20" dirty="0"/>
              <a:t>any defense </a:t>
            </a:r>
            <a:r>
              <a:rPr spc="-5" dirty="0"/>
              <a:t>if a </a:t>
            </a:r>
            <a:r>
              <a:rPr spc="-10" dirty="0"/>
              <a:t>search </a:t>
            </a:r>
            <a:r>
              <a:rPr spc="-5" dirty="0"/>
              <a:t>is  challenged.</a:t>
            </a:r>
          </a:p>
          <a:p>
            <a:pPr marL="396240" marR="96583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95605" algn="l"/>
                <a:tab pos="396240" algn="l"/>
              </a:tabLst>
            </a:pPr>
            <a:r>
              <a:rPr spc="-15" dirty="0"/>
              <a:t>Many </a:t>
            </a:r>
            <a:r>
              <a:rPr spc="-5" dirty="0"/>
              <a:t>times the </a:t>
            </a:r>
            <a:r>
              <a:rPr spc="-10" dirty="0"/>
              <a:t>final rationale </a:t>
            </a:r>
            <a:r>
              <a:rPr spc="-15" dirty="0"/>
              <a:t>from </a:t>
            </a:r>
            <a:r>
              <a:rPr spc="-5" dirty="0"/>
              <a:t>the </a:t>
            </a:r>
            <a:r>
              <a:rPr spc="-10" dirty="0"/>
              <a:t>hiring </a:t>
            </a:r>
            <a:r>
              <a:rPr spc="-5" dirty="0"/>
              <a:t>manager  </a:t>
            </a:r>
            <a:r>
              <a:rPr spc="-10" dirty="0"/>
              <a:t>constitutes </a:t>
            </a:r>
            <a:r>
              <a:rPr spc="-15" dirty="0"/>
              <a:t>approval </a:t>
            </a:r>
            <a:r>
              <a:rPr spc="-25" dirty="0"/>
              <a:t>for</a:t>
            </a:r>
            <a:r>
              <a:rPr spc="20" dirty="0"/>
              <a:t> </a:t>
            </a:r>
            <a:r>
              <a:rPr spc="-15" dirty="0"/>
              <a:t>hire.</a:t>
            </a:r>
          </a:p>
          <a:p>
            <a:pPr marL="40640">
              <a:lnSpc>
                <a:spcPct val="100000"/>
              </a:lnSpc>
              <a:spcBef>
                <a:spcPts val="20"/>
              </a:spcBef>
            </a:pPr>
            <a:endParaRPr sz="2950" dirty="0"/>
          </a:p>
          <a:p>
            <a:pPr marL="53340" marR="5080">
              <a:lnSpc>
                <a:spcPct val="80000"/>
              </a:lnSpc>
            </a:pPr>
            <a:r>
              <a:rPr spc="-5" dirty="0"/>
              <a:t>Please </a:t>
            </a:r>
            <a:r>
              <a:rPr spc="-25" dirty="0"/>
              <a:t>make </a:t>
            </a:r>
            <a:r>
              <a:rPr spc="-15" dirty="0"/>
              <a:t>sure </a:t>
            </a:r>
            <a:r>
              <a:rPr spc="-10" dirty="0"/>
              <a:t>that </a:t>
            </a:r>
            <a:r>
              <a:rPr spc="-15" dirty="0"/>
              <a:t>you </a:t>
            </a:r>
            <a:r>
              <a:rPr spc="-5" dirty="0"/>
              <a:t>let the hiring </a:t>
            </a:r>
            <a:r>
              <a:rPr spc="-10" dirty="0"/>
              <a:t>manager </a:t>
            </a:r>
            <a:r>
              <a:rPr spc="-5" dirty="0"/>
              <a:t>know </a:t>
            </a:r>
            <a:r>
              <a:rPr spc="-10" dirty="0"/>
              <a:t>that </a:t>
            </a:r>
            <a:r>
              <a:rPr spc="-5" dirty="0"/>
              <a:t>the  </a:t>
            </a:r>
            <a:r>
              <a:rPr spc="-10" dirty="0"/>
              <a:t>final rationale </a:t>
            </a:r>
            <a:r>
              <a:rPr spc="-25" dirty="0"/>
              <a:t>for </a:t>
            </a:r>
            <a:r>
              <a:rPr spc="-5" dirty="0"/>
              <a:t>selection </a:t>
            </a:r>
            <a:r>
              <a:rPr spc="-10" dirty="0"/>
              <a:t>needs </a:t>
            </a:r>
            <a:r>
              <a:rPr dirty="0"/>
              <a:t>to </a:t>
            </a:r>
            <a:r>
              <a:rPr spc="-5" dirty="0"/>
              <a:t>be </a:t>
            </a:r>
            <a:r>
              <a:rPr spc="-10" dirty="0"/>
              <a:t>provided </a:t>
            </a:r>
            <a:r>
              <a:rPr spc="-25" dirty="0"/>
              <a:t>for </a:t>
            </a:r>
            <a:r>
              <a:rPr spc="-5" dirty="0"/>
              <a:t>every </a:t>
            </a:r>
            <a:r>
              <a:rPr spc="-10" dirty="0"/>
              <a:t>search  </a:t>
            </a:r>
            <a:r>
              <a:rPr spc="-15" dirty="0"/>
              <a:t>to </a:t>
            </a:r>
            <a:r>
              <a:rPr spc="-5" dirty="0"/>
              <a:t>be deemed as </a:t>
            </a:r>
            <a:r>
              <a:rPr spc="-15" dirty="0"/>
              <a:t>compliant </a:t>
            </a:r>
            <a:r>
              <a:rPr spc="-5" dirty="0"/>
              <a:t>with </a:t>
            </a:r>
            <a:r>
              <a:rPr spc="-15" dirty="0"/>
              <a:t>EEO</a:t>
            </a:r>
            <a:r>
              <a:rPr spc="45" dirty="0"/>
              <a:t> </a:t>
            </a:r>
            <a:r>
              <a:rPr spc="-10" dirty="0"/>
              <a:t>regulations.</a:t>
            </a:r>
          </a:p>
          <a:p>
            <a:pPr marL="40640">
              <a:lnSpc>
                <a:spcPct val="100000"/>
              </a:lnSpc>
              <a:spcBef>
                <a:spcPts val="40"/>
              </a:spcBef>
            </a:pPr>
            <a:endParaRPr sz="2900" dirty="0"/>
          </a:p>
          <a:p>
            <a:pPr marL="53340" marR="157480">
              <a:lnSpc>
                <a:spcPts val="2400"/>
              </a:lnSpc>
              <a:spcBef>
                <a:spcPts val="5"/>
              </a:spcBef>
            </a:pPr>
            <a:r>
              <a:rPr spc="-10" dirty="0"/>
              <a:t>For Faculty searches, </a:t>
            </a:r>
            <a:r>
              <a:rPr spc="-5" dirty="0"/>
              <a:t>the </a:t>
            </a:r>
            <a:r>
              <a:rPr spc="-10" dirty="0"/>
              <a:t>final </a:t>
            </a:r>
            <a:r>
              <a:rPr spc="-5" dirty="0"/>
              <a:t>rationale is </a:t>
            </a:r>
            <a:r>
              <a:rPr spc="-10" dirty="0"/>
              <a:t>submitted </a:t>
            </a:r>
            <a:r>
              <a:rPr spc="-5" dirty="0"/>
              <a:t>by the </a:t>
            </a:r>
            <a:r>
              <a:rPr spc="-10" dirty="0"/>
              <a:t>final  decision </a:t>
            </a:r>
            <a:r>
              <a:rPr spc="-20" dirty="0"/>
              <a:t>maker </a:t>
            </a:r>
            <a:r>
              <a:rPr spc="-5" dirty="0"/>
              <a:t>to </a:t>
            </a:r>
            <a:r>
              <a:rPr lang="en-US" spc="-5" dirty="0"/>
              <a:t>La Shaun Gould </a:t>
            </a:r>
            <a:r>
              <a:rPr spc="-10" dirty="0"/>
              <a:t>(Glassboro) </a:t>
            </a:r>
            <a:r>
              <a:rPr spc="-5" dirty="0"/>
              <a:t>or Roslyn </a:t>
            </a:r>
            <a:r>
              <a:rPr spc="-10" dirty="0"/>
              <a:t>Vinson</a:t>
            </a:r>
            <a:r>
              <a:rPr lang="en-US" spc="-10" dirty="0"/>
              <a:t>/Desiree Newcomb</a:t>
            </a:r>
            <a:r>
              <a:rPr spc="-10" dirty="0"/>
              <a:t> </a:t>
            </a:r>
            <a:r>
              <a:rPr spc="-5" dirty="0"/>
              <a:t>(SOM) </a:t>
            </a:r>
            <a:r>
              <a:rPr spc="-25" dirty="0"/>
              <a:t>for </a:t>
            </a:r>
            <a:r>
              <a:rPr spc="-10" dirty="0"/>
              <a:t>uploading </a:t>
            </a:r>
            <a:r>
              <a:rPr spc="-15" dirty="0"/>
              <a:t>into </a:t>
            </a:r>
            <a:r>
              <a:rPr spc="-5" dirty="0"/>
              <a:t>the online applicant </a:t>
            </a:r>
            <a:r>
              <a:rPr spc="-10" dirty="0"/>
              <a:t>tracking</a:t>
            </a:r>
            <a:r>
              <a:rPr spc="80" dirty="0"/>
              <a:t> </a:t>
            </a:r>
            <a:r>
              <a:rPr spc="-25" dirty="0"/>
              <a:t>system.</a:t>
            </a:r>
          </a:p>
        </p:txBody>
      </p:sp>
      <p:sp>
        <p:nvSpPr>
          <p:cNvPr id="4" name="object 4"/>
          <p:cNvSpPr/>
          <p:nvPr/>
        </p:nvSpPr>
        <p:spPr>
          <a:xfrm>
            <a:off x="168861" y="6066071"/>
            <a:ext cx="1340831" cy="605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2952" y="339293"/>
            <a:ext cx="68738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 dirty="0">
                <a:latin typeface="Calibri"/>
                <a:cs typeface="Calibri"/>
              </a:rPr>
              <a:t>For </a:t>
            </a:r>
            <a:r>
              <a:rPr sz="4400" b="0" spc="-15" dirty="0">
                <a:latin typeface="Calibri"/>
                <a:cs typeface="Calibri"/>
              </a:rPr>
              <a:t>more </a:t>
            </a:r>
            <a:r>
              <a:rPr sz="4400" b="0" spc="-20" dirty="0">
                <a:latin typeface="Calibri"/>
                <a:cs typeface="Calibri"/>
              </a:rPr>
              <a:t>information</a:t>
            </a:r>
            <a:r>
              <a:rPr sz="4400" b="0" spc="15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contact: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7203" y="1036523"/>
            <a:ext cx="7545371" cy="3348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0" marR="883919" indent="-1905" algn="ctr">
              <a:lnSpc>
                <a:spcPct val="120000"/>
              </a:lnSpc>
              <a:spcBef>
                <a:spcPts val="100"/>
              </a:spcBef>
            </a:pPr>
            <a:r>
              <a:rPr lang="en-US" sz="3600" dirty="0">
                <a:solidFill>
                  <a:srgbClr val="663300"/>
                </a:solidFill>
                <a:latin typeface="Calibri"/>
                <a:cs typeface="Calibri"/>
              </a:rPr>
              <a:t>Henry Oh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,  </a:t>
            </a:r>
            <a:endParaRPr lang="en-US" sz="3600" dirty="0">
              <a:solidFill>
                <a:srgbClr val="663300"/>
              </a:solidFill>
              <a:latin typeface="Calibri"/>
              <a:cs typeface="Calibri"/>
            </a:endParaRPr>
          </a:p>
          <a:p>
            <a:pPr marL="895350" marR="883919" indent="-1905" algn="ctr">
              <a:lnSpc>
                <a:spcPct val="120000"/>
              </a:lnSpc>
              <a:spcBef>
                <a:spcPts val="100"/>
              </a:spcBef>
            </a:pPr>
            <a:r>
              <a:rPr lang="en-US" sz="3600" dirty="0">
                <a:solidFill>
                  <a:srgbClr val="663300"/>
                </a:solidFill>
                <a:latin typeface="Calibri"/>
                <a:cs typeface="Calibri"/>
              </a:rPr>
              <a:t>Associate</a:t>
            </a:r>
            <a:r>
              <a:rPr sz="3600" spc="-10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Vice</a:t>
            </a:r>
            <a:r>
              <a:rPr lang="en-US" sz="3600" spc="-5" dirty="0"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President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Employee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Equity</a:t>
            </a:r>
            <a:endParaRPr sz="3600" dirty="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545"/>
              </a:spcBef>
            </a:pP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856-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256-</a:t>
            </a: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</a:rPr>
              <a:t>4320</a:t>
            </a:r>
            <a:endParaRPr sz="36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865"/>
              </a:spcBef>
            </a:pPr>
            <a:r>
              <a:rPr lang="en-US" sz="3600" spc="-5" dirty="0">
                <a:solidFill>
                  <a:srgbClr val="663300"/>
                </a:solidFill>
                <a:latin typeface="Calibri"/>
                <a:cs typeface="Calibri"/>
                <a:hlinkClick r:id="rId2"/>
              </a:rPr>
              <a:t>oh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  <a:hlinkClick r:id="rId2"/>
              </a:rPr>
              <a:t>@rowan.edu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2426" y="5116650"/>
            <a:ext cx="2808144" cy="12687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785" y="196342"/>
            <a:ext cx="34201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Purpose</a:t>
            </a:r>
            <a:r>
              <a:rPr sz="4400" spc="-65" dirty="0"/>
              <a:t> </a:t>
            </a:r>
            <a:r>
              <a:rPr sz="4400" spc="-15" dirty="0"/>
              <a:t>(cont)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552777"/>
            <a:ext cx="789241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State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New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Jersey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provides every </a:t>
            </a:r>
            <a:r>
              <a:rPr sz="3200" spc="-35" dirty="0">
                <a:solidFill>
                  <a:srgbClr val="663300"/>
                </a:solidFill>
                <a:latin typeface="Calibri"/>
                <a:cs typeface="Calibri"/>
              </a:rPr>
              <a:t>state 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employee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with a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work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environment free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from 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prohibited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discrimination or</a:t>
            </a:r>
            <a:r>
              <a:rPr sz="3200" spc="6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harassment.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3300"/>
              </a:buClr>
              <a:buFont typeface="Arial"/>
              <a:buChar char="•"/>
            </a:pPr>
            <a:endParaRPr sz="4400" dirty="0">
              <a:latin typeface="Calibri"/>
              <a:cs typeface="Calibri"/>
            </a:endParaRPr>
          </a:p>
          <a:p>
            <a:pPr marL="355600" marR="28511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Equal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employment opportunity </a:t>
            </a:r>
            <a:r>
              <a:rPr sz="3200" spc="-15" dirty="0">
                <a:solidFill>
                  <a:srgbClr val="663300"/>
                </a:solidFill>
                <a:latin typeface="Calibri"/>
                <a:cs typeface="Calibri"/>
              </a:rPr>
              <a:t>(EEO)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is the 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right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individuals </a:t>
            </a:r>
            <a:r>
              <a:rPr sz="3200" spc="-20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treatment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on a non- 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discriminatory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basis </a:t>
            </a:r>
            <a:r>
              <a:rPr sz="3200" spc="-25" dirty="0">
                <a:solidFill>
                  <a:srgbClr val="663300"/>
                </a:solidFill>
                <a:latin typeface="Calibri"/>
                <a:cs typeface="Calibri"/>
              </a:rPr>
              <a:t>to </a:t>
            </a:r>
            <a:r>
              <a:rPr sz="3200" spc="-10" dirty="0">
                <a:solidFill>
                  <a:srgbClr val="663300"/>
                </a:solidFill>
                <a:latin typeface="Calibri"/>
                <a:cs typeface="Calibri"/>
              </a:rPr>
              <a:t>achieve </a:t>
            </a:r>
            <a:r>
              <a:rPr sz="3200" spc="-5" dirty="0">
                <a:solidFill>
                  <a:srgbClr val="663300"/>
                </a:solidFill>
                <a:latin typeface="Calibri"/>
                <a:cs typeface="Calibri"/>
              </a:rPr>
              <a:t>equity </a:t>
            </a:r>
            <a:r>
              <a:rPr sz="3200" spc="-30" dirty="0">
                <a:solidFill>
                  <a:srgbClr val="663300"/>
                </a:solidFill>
                <a:latin typeface="Calibri"/>
                <a:cs typeface="Calibri"/>
              </a:rPr>
              <a:t>for</a:t>
            </a:r>
            <a:r>
              <a:rPr sz="3200" spc="13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663300"/>
                </a:solidFill>
                <a:latin typeface="Calibri"/>
                <a:cs typeface="Calibri"/>
              </a:rPr>
              <a:t>all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966" y="6135830"/>
            <a:ext cx="1182169" cy="53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892" y="221741"/>
            <a:ext cx="4780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20 </a:t>
            </a:r>
            <a:r>
              <a:rPr sz="4400" spc="-5" dirty="0"/>
              <a:t>Protected</a:t>
            </a:r>
            <a:r>
              <a:rPr sz="4400" spc="-90" dirty="0"/>
              <a:t> </a:t>
            </a:r>
            <a:r>
              <a:rPr sz="4400" spc="-5" dirty="0"/>
              <a:t>Classes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20" dirty="0"/>
              <a:t>Sex/gender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Color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Marital</a:t>
            </a:r>
            <a:r>
              <a:rPr spc="15" dirty="0"/>
              <a:t> </a:t>
            </a:r>
            <a:r>
              <a:rPr spc="-15" dirty="0"/>
              <a:t>Status</a:t>
            </a: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Mental/physical</a:t>
            </a:r>
            <a:r>
              <a:rPr spc="10" dirty="0"/>
              <a:t> </a:t>
            </a:r>
            <a:r>
              <a:rPr spc="-5" dirty="0"/>
              <a:t>disability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Sexual/affectional</a:t>
            </a:r>
            <a:r>
              <a:rPr spc="25" dirty="0"/>
              <a:t> </a:t>
            </a:r>
            <a:r>
              <a:rPr spc="-15" dirty="0"/>
              <a:t>orientation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Civil union</a:t>
            </a:r>
            <a:r>
              <a:rPr spc="-20" dirty="0"/>
              <a:t> status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Creed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Nationality</a:t>
            </a: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Genetic</a:t>
            </a:r>
            <a:r>
              <a:rPr spc="10" dirty="0"/>
              <a:t> </a:t>
            </a:r>
            <a:r>
              <a:rPr spc="-15" dirty="0"/>
              <a:t>Information</a:t>
            </a: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Age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Race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Religion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National</a:t>
            </a:r>
            <a:r>
              <a:rPr spc="15" dirty="0"/>
              <a:t> </a:t>
            </a:r>
            <a:r>
              <a:rPr spc="-10" dirty="0"/>
              <a:t>Origin</a:t>
            </a: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Familial</a:t>
            </a:r>
            <a:r>
              <a:rPr spc="-10" dirty="0"/>
              <a:t> </a:t>
            </a:r>
            <a:r>
              <a:rPr spc="-5" dirty="0"/>
              <a:t>Status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Gender </a:t>
            </a:r>
            <a:r>
              <a:rPr spc="-5" dirty="0"/>
              <a:t>Identity or</a:t>
            </a:r>
            <a:r>
              <a:rPr spc="30" dirty="0"/>
              <a:t> </a:t>
            </a:r>
            <a:r>
              <a:rPr spc="-10" dirty="0"/>
              <a:t>expression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Domestic </a:t>
            </a:r>
            <a:r>
              <a:rPr spc="-5" dirty="0"/>
              <a:t>partnership</a:t>
            </a:r>
            <a:r>
              <a:rPr spc="40" dirty="0"/>
              <a:t> </a:t>
            </a:r>
            <a:r>
              <a:rPr spc="-5" dirty="0"/>
              <a:t>status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5" dirty="0"/>
              <a:t>Atypical </a:t>
            </a:r>
            <a:r>
              <a:rPr spc="-5" dirty="0"/>
              <a:t>hereditary </a:t>
            </a:r>
            <a:r>
              <a:rPr spc="-10" dirty="0"/>
              <a:t>cellular</a:t>
            </a:r>
            <a:r>
              <a:rPr spc="60" dirty="0"/>
              <a:t> </a:t>
            </a:r>
            <a:r>
              <a:rPr spc="-5" dirty="0"/>
              <a:t>or</a:t>
            </a:r>
          </a:p>
          <a:p>
            <a:pPr marL="355600">
              <a:lnSpc>
                <a:spcPct val="100000"/>
              </a:lnSpc>
            </a:pPr>
            <a:r>
              <a:rPr spc="-5" dirty="0"/>
              <a:t>blood</a:t>
            </a:r>
            <a:r>
              <a:rPr spc="5" dirty="0"/>
              <a:t> </a:t>
            </a:r>
            <a:r>
              <a:rPr spc="-5" dirty="0"/>
              <a:t>trait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Ancestry</a:t>
            </a: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25" dirty="0"/>
              <a:t>Veteran</a:t>
            </a:r>
            <a:r>
              <a:rPr spc="10" dirty="0"/>
              <a:t> </a:t>
            </a:r>
            <a:r>
              <a:rPr spc="-5" dirty="0"/>
              <a:t>Status</a:t>
            </a: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Pregnancy</a:t>
            </a:r>
          </a:p>
        </p:txBody>
      </p:sp>
      <p:sp>
        <p:nvSpPr>
          <p:cNvPr id="5" name="object 5"/>
          <p:cNvSpPr/>
          <p:nvPr/>
        </p:nvSpPr>
        <p:spPr>
          <a:xfrm>
            <a:off x="168739" y="6065620"/>
            <a:ext cx="1327833" cy="59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034" y="186893"/>
            <a:ext cx="6715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Forming </a:t>
            </a:r>
            <a:r>
              <a:rPr sz="4400" dirty="0"/>
              <a:t>a </a:t>
            </a:r>
            <a:r>
              <a:rPr sz="4400" spc="-10" dirty="0"/>
              <a:t>Search</a:t>
            </a:r>
            <a:r>
              <a:rPr sz="4400" spc="-105" dirty="0"/>
              <a:t> </a:t>
            </a:r>
            <a:r>
              <a:rPr sz="4400" spc="-15" dirty="0"/>
              <a:t>Committee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9166"/>
            <a:ext cx="7766050" cy="3739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members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should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be individuals  who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understand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requirements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position 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who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are committed to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goals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of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the 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department,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college,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and the</a:t>
            </a:r>
            <a:r>
              <a:rPr sz="2900" spc="-9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900" spc="-30" dirty="0">
                <a:solidFill>
                  <a:srgbClr val="663300"/>
                </a:solidFill>
                <a:latin typeface="Calibri"/>
                <a:cs typeface="Calibri"/>
              </a:rPr>
              <a:t>university.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63300"/>
              </a:buClr>
              <a:buFont typeface="Arial"/>
              <a:buChar char="•"/>
            </a:pPr>
            <a:endParaRPr sz="3950">
              <a:latin typeface="Calibri"/>
              <a:cs typeface="Calibri"/>
            </a:endParaRPr>
          </a:p>
          <a:p>
            <a:pPr marL="355600" marR="19304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search committee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ideally is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composed of 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individuals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from diverse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backgrounds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in </a:t>
            </a:r>
            <a:r>
              <a:rPr sz="2900" spc="-15" dirty="0">
                <a:solidFill>
                  <a:srgbClr val="663300"/>
                </a:solidFill>
                <a:latin typeface="Calibri"/>
                <a:cs typeface="Calibri"/>
              </a:rPr>
              <a:t>order to  provide </a:t>
            </a:r>
            <a:r>
              <a:rPr sz="2900" dirty="0">
                <a:solidFill>
                  <a:srgbClr val="663300"/>
                </a:solidFill>
                <a:latin typeface="Calibri"/>
                <a:cs typeface="Calibri"/>
              </a:rPr>
              <a:t>a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variety </a:t>
            </a:r>
            <a:r>
              <a:rPr sz="2900" spc="-5" dirty="0">
                <a:solidFill>
                  <a:srgbClr val="663300"/>
                </a:solidFill>
                <a:latin typeface="Calibri"/>
                <a:cs typeface="Calibri"/>
              </a:rPr>
              <a:t>of</a:t>
            </a:r>
            <a:r>
              <a:rPr sz="2900" spc="-3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663300"/>
                </a:solidFill>
                <a:latin typeface="Calibri"/>
                <a:cs typeface="Calibri"/>
              </a:rPr>
              <a:t>perspectives.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9888" y="6097698"/>
            <a:ext cx="1195167" cy="54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286" y="339293"/>
            <a:ext cx="80124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Search Committee</a:t>
            </a:r>
            <a:r>
              <a:rPr sz="4400" spc="-65" dirty="0"/>
              <a:t> </a:t>
            </a:r>
            <a:r>
              <a:rPr sz="4400" spc="-10" dirty="0"/>
              <a:t>Responsibilities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41044" y="1753946"/>
            <a:ext cx="7405370" cy="395160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99085" marR="33020" indent="-287020">
              <a:lnSpc>
                <a:spcPts val="3020"/>
              </a:lnSpc>
              <a:spcBef>
                <a:spcPts val="48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 clear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understanding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the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requirements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of the  position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deadline </a:t>
            </a:r>
            <a:r>
              <a:rPr sz="2800" spc="-25" dirty="0">
                <a:solidFill>
                  <a:srgbClr val="663300"/>
                </a:solidFill>
                <a:latin typeface="Calibri"/>
                <a:cs typeface="Calibri"/>
              </a:rPr>
              <a:t>for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receiving</a:t>
            </a:r>
            <a:r>
              <a:rPr sz="2800" spc="5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applications</a:t>
            </a:r>
            <a:endParaRPr sz="2800">
              <a:latin typeface="Calibri"/>
              <a:cs typeface="Calibri"/>
            </a:endParaRPr>
          </a:p>
          <a:p>
            <a:pPr marL="299085" marR="1144905" indent="-287020">
              <a:lnSpc>
                <a:spcPts val="3020"/>
              </a:lnSpc>
              <a:spcBef>
                <a:spcPts val="725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when the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will begin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reviewing 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applications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materials</a:t>
            </a:r>
            <a:r>
              <a:rPr sz="2800" spc="4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received</a:t>
            </a:r>
            <a:endParaRPr sz="2800">
              <a:latin typeface="Calibri"/>
              <a:cs typeface="Calibri"/>
            </a:endParaRPr>
          </a:p>
          <a:p>
            <a:pPr marL="299085" marR="5080" indent="-287020">
              <a:lnSpc>
                <a:spcPts val="3030"/>
              </a:lnSpc>
              <a:spcBef>
                <a:spcPts val="6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when the </a:t>
            </a:r>
            <a:r>
              <a:rPr sz="2800" spc="-25" dirty="0">
                <a:solidFill>
                  <a:srgbClr val="663300"/>
                </a:solidFill>
                <a:latin typeface="Calibri"/>
                <a:cs typeface="Calibri"/>
              </a:rPr>
              <a:t>first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screening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will be made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taking </a:t>
            </a:r>
            <a:r>
              <a:rPr sz="2800" spc="-20" dirty="0">
                <a:solidFill>
                  <a:srgbClr val="663300"/>
                </a:solidFill>
                <a:latin typeface="Calibri"/>
                <a:cs typeface="Calibri"/>
              </a:rPr>
              <a:t>into 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consideration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initial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phone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and on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site</a:t>
            </a:r>
            <a:r>
              <a:rPr sz="2800" spc="1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interviews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when </a:t>
            </a:r>
            <a:r>
              <a:rPr sz="2800" spc="-15" dirty="0">
                <a:solidFill>
                  <a:srgbClr val="663300"/>
                </a:solidFill>
                <a:latin typeface="Calibri"/>
                <a:cs typeface="Calibri"/>
              </a:rPr>
              <a:t>interviews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will </a:t>
            </a:r>
            <a:r>
              <a:rPr sz="2800" spc="-35" dirty="0">
                <a:solidFill>
                  <a:srgbClr val="663300"/>
                </a:solidFill>
                <a:latin typeface="Calibri"/>
                <a:cs typeface="Calibri"/>
              </a:rPr>
              <a:t>take</a:t>
            </a:r>
            <a:r>
              <a:rPr sz="2800" spc="3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place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when the </a:t>
            </a:r>
            <a:r>
              <a:rPr sz="2800" spc="-10" dirty="0">
                <a:solidFill>
                  <a:srgbClr val="663300"/>
                </a:solidFill>
                <a:latin typeface="Calibri"/>
                <a:cs typeface="Calibri"/>
              </a:rPr>
              <a:t>final recommendation(s)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will be</a:t>
            </a:r>
            <a:r>
              <a:rPr sz="2800" spc="6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663300"/>
                </a:solidFill>
                <a:latin typeface="Calibri"/>
                <a:cs typeface="Calibri"/>
              </a:rPr>
              <a:t>made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966" y="6135830"/>
            <a:ext cx="1182169" cy="53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658" y="301193"/>
            <a:ext cx="6796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Attendance </a:t>
            </a:r>
            <a:r>
              <a:rPr sz="4400" dirty="0"/>
              <a:t>and</a:t>
            </a:r>
            <a:r>
              <a:rPr sz="4400" spc="-40" dirty="0"/>
              <a:t> </a:t>
            </a:r>
            <a:r>
              <a:rPr sz="4400" spc="-10" dirty="0"/>
              <a:t>Participation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2062098"/>
            <a:ext cx="8444230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1594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As a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search </a:t>
            </a:r>
            <a:r>
              <a:rPr sz="3600" spc="-20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member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should  </a:t>
            </a:r>
            <a:r>
              <a:rPr sz="3600" spc="-25" dirty="0">
                <a:solidFill>
                  <a:srgbClr val="663300"/>
                </a:solidFill>
                <a:latin typeface="Calibri"/>
                <a:cs typeface="Calibri"/>
              </a:rPr>
              <a:t>attend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all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meetings.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63300"/>
              </a:buClr>
              <a:buFont typeface="Arial"/>
              <a:buChar char="•"/>
            </a:pPr>
            <a:endParaRPr sz="445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If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miss a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meeting, </a:t>
            </a:r>
            <a:r>
              <a:rPr sz="3600" spc="-20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cannot </a:t>
            </a:r>
            <a:r>
              <a:rPr sz="3600" spc="-25" dirty="0">
                <a:solidFill>
                  <a:srgbClr val="663300"/>
                </a:solidFill>
                <a:latin typeface="Calibri"/>
                <a:cs typeface="Calibri"/>
              </a:rPr>
              <a:t>vote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or 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provide feedback </a:t>
            </a:r>
            <a:r>
              <a:rPr sz="3600" spc="-5" dirty="0">
                <a:solidFill>
                  <a:srgbClr val="663300"/>
                </a:solidFill>
                <a:latin typeface="Calibri"/>
                <a:cs typeface="Calibri"/>
              </a:rPr>
              <a:t>on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the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candidate </a:t>
            </a:r>
            <a:r>
              <a:rPr sz="3600" spc="-10" dirty="0">
                <a:solidFill>
                  <a:srgbClr val="663300"/>
                </a:solidFill>
                <a:latin typeface="Calibri"/>
                <a:cs typeface="Calibri"/>
              </a:rPr>
              <a:t>that </a:t>
            </a:r>
            <a:r>
              <a:rPr sz="3600" spc="-15" dirty="0">
                <a:solidFill>
                  <a:srgbClr val="663300"/>
                </a:solidFill>
                <a:latin typeface="Calibri"/>
                <a:cs typeface="Calibri"/>
              </a:rPr>
              <a:t>you  </a:t>
            </a:r>
            <a:r>
              <a:rPr sz="3600" dirty="0">
                <a:solidFill>
                  <a:srgbClr val="663300"/>
                </a:solidFill>
                <a:latin typeface="Calibri"/>
                <a:cs typeface="Calibri"/>
              </a:rPr>
              <a:t>missed.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383" y="6133708"/>
            <a:ext cx="1120497" cy="506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420" y="281381"/>
            <a:ext cx="46907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Confidentiality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917442"/>
            <a:ext cx="8041640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20000"/>
              </a:lnSpc>
              <a:spcBef>
                <a:spcPts val="100"/>
              </a:spcBef>
              <a:buClr>
                <a:srgbClr val="7E5111"/>
              </a:buClr>
              <a:buFont typeface="Arial"/>
              <a:buChar char="•"/>
              <a:tabLst>
                <a:tab pos="356235" algn="l"/>
              </a:tabLst>
            </a:pPr>
            <a:r>
              <a:rPr sz="4800" spc="-10" dirty="0">
                <a:solidFill>
                  <a:srgbClr val="663300"/>
                </a:solidFill>
                <a:latin typeface="Calibri"/>
                <a:cs typeface="Calibri"/>
              </a:rPr>
              <a:t>What </a:t>
            </a:r>
            <a:r>
              <a:rPr sz="4800" dirty="0">
                <a:solidFill>
                  <a:srgbClr val="663300"/>
                </a:solidFill>
                <a:latin typeface="Calibri"/>
                <a:cs typeface="Calibri"/>
              </a:rPr>
              <a:t>is </a:t>
            </a:r>
            <a:r>
              <a:rPr sz="4800" spc="-10" dirty="0">
                <a:solidFill>
                  <a:srgbClr val="663300"/>
                </a:solidFill>
                <a:latin typeface="Calibri"/>
                <a:cs typeface="Calibri"/>
              </a:rPr>
              <a:t>discussed </a:t>
            </a:r>
            <a:r>
              <a:rPr sz="4800" dirty="0">
                <a:solidFill>
                  <a:srgbClr val="663300"/>
                </a:solidFill>
                <a:latin typeface="Calibri"/>
                <a:cs typeface="Calibri"/>
              </a:rPr>
              <a:t>in  </a:t>
            </a:r>
            <a:r>
              <a:rPr sz="4800" spc="-20" dirty="0">
                <a:solidFill>
                  <a:srgbClr val="663300"/>
                </a:solidFill>
                <a:latin typeface="Calibri"/>
                <a:cs typeface="Calibri"/>
              </a:rPr>
              <a:t>committee </a:t>
            </a:r>
            <a:r>
              <a:rPr sz="4800" spc="-55" dirty="0">
                <a:solidFill>
                  <a:srgbClr val="663300"/>
                </a:solidFill>
                <a:latin typeface="Calibri"/>
                <a:cs typeface="Calibri"/>
              </a:rPr>
              <a:t>stays </a:t>
            </a:r>
            <a:r>
              <a:rPr sz="4800" dirty="0">
                <a:solidFill>
                  <a:srgbClr val="663300"/>
                </a:solidFill>
                <a:latin typeface="Calibri"/>
                <a:cs typeface="Calibri"/>
              </a:rPr>
              <a:t>in</a:t>
            </a:r>
            <a:r>
              <a:rPr sz="4800" spc="45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4800" spc="-20" dirty="0">
                <a:solidFill>
                  <a:srgbClr val="663300"/>
                </a:solidFill>
                <a:latin typeface="Calibri"/>
                <a:cs typeface="Calibri"/>
              </a:rPr>
              <a:t>committee!</a:t>
            </a:r>
            <a:endParaRPr sz="4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305"/>
              </a:spcBef>
              <a:buClr>
                <a:srgbClr val="7E5111"/>
              </a:buClr>
              <a:buFont typeface="Arial"/>
              <a:buChar char="•"/>
              <a:tabLst>
                <a:tab pos="356235" algn="l"/>
              </a:tabLst>
            </a:pPr>
            <a:r>
              <a:rPr sz="4800" dirty="0">
                <a:solidFill>
                  <a:srgbClr val="663300"/>
                </a:solidFill>
                <a:latin typeface="Calibri"/>
                <a:cs typeface="Calibri"/>
              </a:rPr>
              <a:t>Nothing is </a:t>
            </a:r>
            <a:r>
              <a:rPr sz="4800" spc="-20" dirty="0">
                <a:solidFill>
                  <a:srgbClr val="663300"/>
                </a:solidFill>
                <a:latin typeface="Calibri"/>
                <a:cs typeface="Calibri"/>
              </a:rPr>
              <a:t>off</a:t>
            </a:r>
            <a:r>
              <a:rPr sz="4800" spc="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4800" spc="-30" dirty="0">
                <a:solidFill>
                  <a:srgbClr val="663300"/>
                </a:solidFill>
                <a:latin typeface="Calibri"/>
                <a:cs typeface="Calibri"/>
              </a:rPr>
              <a:t>record!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739" y="6065620"/>
            <a:ext cx="1327833" cy="599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420" y="205181"/>
            <a:ext cx="46907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Confidentiality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596974"/>
            <a:ext cx="7938770" cy="2977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663300"/>
                </a:solidFill>
                <a:latin typeface="Calibri"/>
                <a:cs typeface="Calibri"/>
              </a:rPr>
              <a:t>Immigration: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05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4400" spc="-110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4400" spc="-10" dirty="0">
                <a:solidFill>
                  <a:srgbClr val="663300"/>
                </a:solidFill>
                <a:latin typeface="Calibri"/>
                <a:cs typeface="Calibri"/>
              </a:rPr>
              <a:t>can </a:t>
            </a:r>
            <a:r>
              <a:rPr sz="4400" dirty="0">
                <a:solidFill>
                  <a:srgbClr val="663300"/>
                </a:solidFill>
                <a:latin typeface="Calibri"/>
                <a:cs typeface="Calibri"/>
              </a:rPr>
              <a:t>ask </a:t>
            </a:r>
            <a:r>
              <a:rPr sz="4400" spc="-40" dirty="0">
                <a:solidFill>
                  <a:srgbClr val="663300"/>
                </a:solidFill>
                <a:latin typeface="Calibri"/>
                <a:cs typeface="Calibri"/>
              </a:rPr>
              <a:t>“are </a:t>
            </a:r>
            <a:r>
              <a:rPr sz="4400" spc="-25" dirty="0">
                <a:solidFill>
                  <a:srgbClr val="663300"/>
                </a:solidFill>
                <a:latin typeface="Calibri"/>
                <a:cs typeface="Calibri"/>
              </a:rPr>
              <a:t>you </a:t>
            </a:r>
            <a:r>
              <a:rPr sz="4400" spc="-15" dirty="0">
                <a:solidFill>
                  <a:srgbClr val="663300"/>
                </a:solidFill>
                <a:latin typeface="Calibri"/>
                <a:cs typeface="Calibri"/>
              </a:rPr>
              <a:t>legally </a:t>
            </a:r>
            <a:r>
              <a:rPr sz="4400" dirty="0">
                <a:solidFill>
                  <a:srgbClr val="663300"/>
                </a:solidFill>
                <a:latin typeface="Calibri"/>
                <a:cs typeface="Calibri"/>
              </a:rPr>
              <a:t>able </a:t>
            </a:r>
            <a:r>
              <a:rPr sz="4400" spc="-25" dirty="0">
                <a:solidFill>
                  <a:srgbClr val="663300"/>
                </a:solidFill>
                <a:latin typeface="Calibri"/>
                <a:cs typeface="Calibri"/>
              </a:rPr>
              <a:t>to  </a:t>
            </a:r>
            <a:r>
              <a:rPr sz="4400" spc="-15" dirty="0">
                <a:solidFill>
                  <a:srgbClr val="663300"/>
                </a:solidFill>
                <a:latin typeface="Calibri"/>
                <a:cs typeface="Calibri"/>
              </a:rPr>
              <a:t>work </a:t>
            </a:r>
            <a:r>
              <a:rPr sz="4400" dirty="0">
                <a:solidFill>
                  <a:srgbClr val="663300"/>
                </a:solidFill>
                <a:latin typeface="Calibri"/>
                <a:cs typeface="Calibri"/>
              </a:rPr>
              <a:t>in the</a:t>
            </a:r>
            <a:r>
              <a:rPr sz="4400" spc="10" dirty="0">
                <a:solidFill>
                  <a:srgbClr val="6633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663300"/>
                </a:solidFill>
                <a:latin typeface="Calibri"/>
                <a:cs typeface="Calibri"/>
              </a:rPr>
              <a:t>US”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966" y="6135830"/>
            <a:ext cx="1182169" cy="53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573017" y="6465214"/>
            <a:ext cx="1996439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en-US" dirty="0"/>
              <a:t>OEE Search Committee Training</a:t>
            </a:r>
            <a:endParaRPr spc="-1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1336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Segoe UI</vt:lpstr>
      <vt:lpstr>Times New Roman</vt:lpstr>
      <vt:lpstr>Office Theme</vt:lpstr>
      <vt:lpstr>PowerPoint Presentation</vt:lpstr>
      <vt:lpstr>Purpose</vt:lpstr>
      <vt:lpstr>Purpose (cont)</vt:lpstr>
      <vt:lpstr>20 Protected Classes</vt:lpstr>
      <vt:lpstr>Forming a Search Committee</vt:lpstr>
      <vt:lpstr>Search Committee Responsibilities</vt:lpstr>
      <vt:lpstr>Attendance and Participation</vt:lpstr>
      <vt:lpstr>Confidentiality</vt:lpstr>
      <vt:lpstr>Confidentiality</vt:lpstr>
      <vt:lpstr>Confidentiality</vt:lpstr>
      <vt:lpstr>Americans with Disabilities Act</vt:lpstr>
      <vt:lpstr>Bona Fide Interviews for Certain Qualified Candidates</vt:lpstr>
      <vt:lpstr>Interview</vt:lpstr>
      <vt:lpstr>Interview</vt:lpstr>
      <vt:lpstr>Interview</vt:lpstr>
      <vt:lpstr>Open Forums during Interviews</vt:lpstr>
      <vt:lpstr>Hiring Manager</vt:lpstr>
      <vt:lpstr>BOTTOM LINE</vt:lpstr>
      <vt:lpstr>Documentation Process</vt:lpstr>
      <vt:lpstr>Process (cont)</vt:lpstr>
      <vt:lpstr>Process (cont)</vt:lpstr>
      <vt:lpstr>Search Committee Training &amp; Implicit Bias Training</vt:lpstr>
      <vt:lpstr>EEO Final Documentation</vt:lpstr>
      <vt:lpstr>Importance of Rationale for Selection</vt:lpstr>
      <vt:lpstr>For more information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Person  Search Committee Orientation</dc:title>
  <dc:creator>velez-yelin</dc:creator>
  <cp:lastModifiedBy>Hynson, Payton</cp:lastModifiedBy>
  <cp:revision>9</cp:revision>
  <dcterms:created xsi:type="dcterms:W3CDTF">2021-03-25T17:34:05Z</dcterms:created>
  <dcterms:modified xsi:type="dcterms:W3CDTF">2024-02-02T18:06:03Z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2021-03-25T00:00:00Z</vt:filetime>
  </property>
</Properties>
</file>