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93"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94" r:id="rId28"/>
    <p:sldId id="295" r:id="rId29"/>
    <p:sldId id="296" r:id="rId30"/>
    <p:sldId id="297" r:id="rId31"/>
    <p:sldId id="281" r:id="rId32"/>
    <p:sldId id="282" r:id="rId33"/>
    <p:sldId id="298" r:id="rId34"/>
    <p:sldId id="286" r:id="rId35"/>
    <p:sldId id="283" r:id="rId36"/>
    <p:sldId id="287" r:id="rId37"/>
    <p:sldId id="288" r:id="rId38"/>
    <p:sldId id="289" r:id="rId39"/>
    <p:sldId id="290" r:id="rId40"/>
    <p:sldId id="291" r:id="rId41"/>
    <p:sldId id="292" r:id="rId42"/>
  </p:sldIdLst>
  <p:sldSz cx="9144000" cy="6858000" type="screen4x3"/>
  <p:notesSz cx="6954838" cy="9309100"/>
  <p:embeddedFontLst>
    <p:embeddedFont>
      <p:font typeface="Georgia" panose="02040502050405020303" pitchFamily="18" charset="0"/>
      <p:regular r:id="rId44"/>
      <p:bold r:id="rId45"/>
      <p:italic r:id="rId46"/>
      <p:boldItalic r:id="rId47"/>
    </p:embeddedFont>
    <p:embeddedFont>
      <p:font typeface="Tahoma" panose="020B0604030504040204" pitchFamily="34" charset="0"/>
      <p:regular r:id="rId48"/>
      <p:bold r:id="rId49"/>
    </p:embeddedFont>
    <p:embeddedFont>
      <p:font typeface="Trebuchet MS" panose="020B060302020202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19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iyp5Kvy9+stOgdNhJRzV5sxRHvK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na Dora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375D16-7A92-4AAD-9CC2-87D5DD2FE2C2}">
  <a:tblStyle styleId="{68375D16-7A92-4AAD-9CC2-87D5DD2FE2C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506" y="4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33"/>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4077" cy="466079"/>
          </a:xfrm>
          <a:prstGeom prst="rect">
            <a:avLst/>
          </a:prstGeom>
          <a:noFill/>
          <a:ln>
            <a:noFill/>
          </a:ln>
        </p:spPr>
        <p:txBody>
          <a:bodyPr spcFirstLastPara="1" wrap="square" lIns="91575" tIns="45775" rIns="91575" bIns="457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940762" y="0"/>
            <a:ext cx="3014077" cy="466079"/>
          </a:xfrm>
          <a:prstGeom prst="rect">
            <a:avLst/>
          </a:prstGeom>
          <a:noFill/>
          <a:ln>
            <a:noFill/>
          </a:ln>
        </p:spPr>
        <p:txBody>
          <a:bodyPr spcFirstLastPara="1" wrap="square" lIns="91575" tIns="45775" rIns="91575" bIns="457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3021"/>
            <a:ext cx="3014077" cy="466079"/>
          </a:xfrm>
          <a:prstGeom prst="rect">
            <a:avLst/>
          </a:prstGeom>
          <a:noFill/>
          <a:ln>
            <a:noFill/>
          </a:ln>
        </p:spPr>
        <p:txBody>
          <a:bodyPr spcFirstLastPara="1" wrap="square" lIns="91575" tIns="45775" rIns="91575" bIns="457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940762" y="8843021"/>
            <a:ext cx="3014077" cy="466079"/>
          </a:xfrm>
          <a:prstGeom prst="rect">
            <a:avLst/>
          </a:prstGeom>
          <a:noFill/>
          <a:ln>
            <a:noFill/>
          </a:ln>
        </p:spPr>
        <p:txBody>
          <a:bodyPr spcFirstLastPara="1" wrap="square" lIns="91575" tIns="45775" rIns="91575" bIns="457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64" name="Google Shape;64;p1: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10: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51" name="Google Shape;151;p11: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57" name="Google Shape;157;p12: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5: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65" name="Google Shape;165;p15: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75" name="Google Shape;175;p14: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133607e669_0_0:notes"/>
          <p:cNvSpPr txBox="1">
            <a:spLocks noGrp="1"/>
          </p:cNvSpPr>
          <p:nvPr>
            <p:ph type="body" idx="1"/>
          </p:nvPr>
        </p:nvSpPr>
        <p:spPr>
          <a:xfrm>
            <a:off x="926685" y="4423592"/>
            <a:ext cx="5101500" cy="418650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82" name="Google Shape;182;g1133607e669_0_0: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91" name="Google Shape;191;p16: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7: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98" name="Google Shape;198;p17: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26d6b900b_0_3: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8" name="Google Shape;208;g1126d6b900b_0_3:notes"/>
          <p:cNvSpPr txBox="1">
            <a:spLocks noGrp="1"/>
          </p:cNvSpPr>
          <p:nvPr>
            <p:ph type="body" idx="1"/>
          </p:nvPr>
        </p:nvSpPr>
        <p:spPr>
          <a:xfrm>
            <a:off x="926685" y="4423592"/>
            <a:ext cx="5101500" cy="418650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09" name="Google Shape;209;g1126d6b900b_0_3:notes"/>
          <p:cNvSpPr txBox="1">
            <a:spLocks noGrp="1"/>
          </p:cNvSpPr>
          <p:nvPr>
            <p:ph type="sldNum" idx="12"/>
          </p:nvPr>
        </p:nvSpPr>
        <p:spPr>
          <a:xfrm>
            <a:off x="3940762" y="8843021"/>
            <a:ext cx="3014100" cy="466200"/>
          </a:xfrm>
          <a:prstGeom prst="rect">
            <a:avLst/>
          </a:prstGeom>
          <a:noFill/>
          <a:ln>
            <a:noFill/>
          </a:ln>
        </p:spPr>
        <p:txBody>
          <a:bodyPr spcFirstLastPara="1" wrap="square" lIns="91575" tIns="45775" rIns="91575" bIns="457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1: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19" name="Google Shape;219;p21: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72" name="Google Shape;72;p2: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2: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25" name="Google Shape;225;p22: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3: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33" name="Google Shape;233;p23: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34cdf99a0_0_7:notes"/>
          <p:cNvSpPr txBox="1">
            <a:spLocks noGrp="1"/>
          </p:cNvSpPr>
          <p:nvPr>
            <p:ph type="body" idx="1"/>
          </p:nvPr>
        </p:nvSpPr>
        <p:spPr>
          <a:xfrm>
            <a:off x="926685" y="4423592"/>
            <a:ext cx="5101500" cy="418650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41" name="Google Shape;241;g1134cdf99a0_0_7: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49" name="Google Shape;249;p25: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05113a110d_0_0: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3" name="Google Shape;263;g205113a110d_0_0:notes"/>
          <p:cNvSpPr txBox="1">
            <a:spLocks noGrp="1"/>
          </p:cNvSpPr>
          <p:nvPr>
            <p:ph type="body" idx="1"/>
          </p:nvPr>
        </p:nvSpPr>
        <p:spPr>
          <a:xfrm>
            <a:off x="926685" y="4423592"/>
            <a:ext cx="5101500" cy="418650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64" name="Google Shape;264;g205113a110d_0_0:notes"/>
          <p:cNvSpPr txBox="1">
            <a:spLocks noGrp="1"/>
          </p:cNvSpPr>
          <p:nvPr>
            <p:ph type="sldNum" idx="12"/>
          </p:nvPr>
        </p:nvSpPr>
        <p:spPr>
          <a:xfrm>
            <a:off x="3940762" y="8843021"/>
            <a:ext cx="3014100" cy="466200"/>
          </a:xfrm>
          <a:prstGeom prst="rect">
            <a:avLst/>
          </a:prstGeom>
          <a:noFill/>
          <a:ln>
            <a:noFill/>
          </a:ln>
        </p:spPr>
        <p:txBody>
          <a:bodyPr spcFirstLastPara="1" wrap="square" lIns="91575" tIns="45775" rIns="91575" bIns="457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05113a110d_0_12: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7" name="Google Shape;277;g205113a110d_0_12:notes"/>
          <p:cNvSpPr txBox="1">
            <a:spLocks noGrp="1"/>
          </p:cNvSpPr>
          <p:nvPr>
            <p:ph type="body" idx="1"/>
          </p:nvPr>
        </p:nvSpPr>
        <p:spPr>
          <a:xfrm>
            <a:off x="926685" y="4423592"/>
            <a:ext cx="5101500" cy="418650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78" name="Google Shape;278;g205113a110d_0_12:notes"/>
          <p:cNvSpPr txBox="1">
            <a:spLocks noGrp="1"/>
          </p:cNvSpPr>
          <p:nvPr>
            <p:ph type="sldNum" idx="12"/>
          </p:nvPr>
        </p:nvSpPr>
        <p:spPr>
          <a:xfrm>
            <a:off x="3940762" y="8843021"/>
            <a:ext cx="3014100" cy="466200"/>
          </a:xfrm>
          <a:prstGeom prst="rect">
            <a:avLst/>
          </a:prstGeom>
          <a:noFill/>
          <a:ln>
            <a:noFill/>
          </a:ln>
        </p:spPr>
        <p:txBody>
          <a:bodyPr spcFirstLastPara="1" wrap="square" lIns="91575" tIns="45775" rIns="91575" bIns="457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134cdf99a0_0_14:notes"/>
          <p:cNvSpPr txBox="1">
            <a:spLocks noGrp="1"/>
          </p:cNvSpPr>
          <p:nvPr>
            <p:ph type="body" idx="1"/>
          </p:nvPr>
        </p:nvSpPr>
        <p:spPr>
          <a:xfrm>
            <a:off x="926685" y="4423592"/>
            <a:ext cx="5101500" cy="418650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92" name="Google Shape;292;g1134cdf99a0_0_14: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05" name="Google Shape;305;p27: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04c28fef4c_1_49:notes"/>
          <p:cNvSpPr txBox="1">
            <a:spLocks noGrp="1"/>
          </p:cNvSpPr>
          <p:nvPr>
            <p:ph type="body" idx="1"/>
          </p:nvPr>
        </p:nvSpPr>
        <p:spPr>
          <a:xfrm>
            <a:off x="926685" y="4423592"/>
            <a:ext cx="5101500" cy="418650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49" name="Google Shape;349;g204c28fef4c_1_49: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869216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04c28fef4c_1_49:notes"/>
          <p:cNvSpPr txBox="1">
            <a:spLocks noGrp="1"/>
          </p:cNvSpPr>
          <p:nvPr>
            <p:ph type="body" idx="1"/>
          </p:nvPr>
        </p:nvSpPr>
        <p:spPr>
          <a:xfrm>
            <a:off x="926685" y="4423592"/>
            <a:ext cx="5101500" cy="418650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49" name="Google Shape;349;g204c28fef4c_1_49: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78" name="Google Shape;78;p3: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8: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12" name="Google Shape;312;p28: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63" name="Google Shape;363;p29: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13af37db90_0_0:notes"/>
          <p:cNvSpPr txBox="1">
            <a:spLocks noGrp="1"/>
          </p:cNvSpPr>
          <p:nvPr>
            <p:ph type="body" idx="1"/>
          </p:nvPr>
        </p:nvSpPr>
        <p:spPr>
          <a:xfrm>
            <a:off x="926685" y="4423592"/>
            <a:ext cx="5101500" cy="418650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72" name="Google Shape;372;g113af37db90_0_0: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0: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80" name="Google Shape;380;p30: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1: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88" name="Google Shape;388;p31: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96" name="Google Shape;396;p32: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3: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408" name="Google Shape;408;p33: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90" name="Google Shape;90;p4: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p5: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13" name="Google Shape;113;p6: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21" name="Google Shape;121;p7: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29" name="Google Shape;129;p8: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36" name="Google Shape;136;p9: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3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p3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body" idx="1"/>
          </p:nvPr>
        </p:nvSpPr>
        <p:spPr>
          <a:xfrm rot="5400000">
            <a:off x="2247900" y="-952500"/>
            <a:ext cx="4724400" cy="86106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7" name="Google Shape;57;p4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rot="5400000">
            <a:off x="5095875" y="1895475"/>
            <a:ext cx="5486400" cy="21526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5"/>
          <p:cNvSpPr txBox="1">
            <a:spLocks noGrp="1"/>
          </p:cNvSpPr>
          <p:nvPr>
            <p:ph type="body" idx="1"/>
          </p:nvPr>
        </p:nvSpPr>
        <p:spPr>
          <a:xfrm rot="5400000">
            <a:off x="714375" y="-180975"/>
            <a:ext cx="5486400" cy="630555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4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6"/>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Font typeface="Arial"/>
              <a:buNone/>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20" name="Google Shape;20;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21" name="Google Shape;21;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40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
        <p:cNvGrpSpPr/>
        <p:nvPr/>
      </p:nvGrpSpPr>
      <p:grpSpPr>
        <a:xfrm>
          <a:off x="0" y="0"/>
          <a:ext cx="0" cy="0"/>
          <a:chOff x="0" y="0"/>
          <a:chExt cx="0" cy="0"/>
        </a:xfrm>
      </p:grpSpPr>
      <p:sp>
        <p:nvSpPr>
          <p:cNvPr id="24" name="Google Shape;24;p37"/>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26" name="Google Shape;26;p37"/>
          <p:cNvSpPr txBox="1">
            <a:spLocks noGrp="1"/>
          </p:cNvSpPr>
          <p:nvPr>
            <p:ph type="body" idx="2"/>
          </p:nvPr>
        </p:nvSpPr>
        <p:spPr>
          <a:xfrm>
            <a:off x="457200" y="2174875"/>
            <a:ext cx="4040188" cy="3951288"/>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27" name="Google Shape;27;p37"/>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28" name="Google Shape;28;p37"/>
          <p:cNvSpPr txBox="1">
            <a:spLocks noGrp="1"/>
          </p:cNvSpPr>
          <p:nvPr>
            <p:ph type="body" idx="4"/>
          </p:nvPr>
        </p:nvSpPr>
        <p:spPr>
          <a:xfrm>
            <a:off x="4645025" y="2174875"/>
            <a:ext cx="4041775" cy="3951288"/>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29" name="Google Shape;29;p3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38"/>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722313" y="4406900"/>
            <a:ext cx="7772400" cy="13620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722313" y="2906713"/>
            <a:ext cx="7772400" cy="15001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6" name="Google Shape;36;p3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304800" y="990600"/>
            <a:ext cx="4229100" cy="4724400"/>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40" name="Google Shape;40;p40"/>
          <p:cNvSpPr txBox="1">
            <a:spLocks noGrp="1"/>
          </p:cNvSpPr>
          <p:nvPr>
            <p:ph type="body" idx="2"/>
          </p:nvPr>
        </p:nvSpPr>
        <p:spPr>
          <a:xfrm>
            <a:off x="4686300" y="990600"/>
            <a:ext cx="4229100" cy="4724400"/>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41" name="Google Shape;41;p4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4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457200" y="273050"/>
            <a:ext cx="3008313" cy="1162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3575050" y="273050"/>
            <a:ext cx="5111750" cy="5853113"/>
          </a:xfrm>
          <a:prstGeom prst="rect">
            <a:avLst/>
          </a:prstGeom>
          <a:noFill/>
          <a:ln>
            <a:noFill/>
          </a:ln>
        </p:spPr>
        <p:txBody>
          <a:bodyPr spcFirstLastPara="1" wrap="square" lIns="0" tIns="0" rIns="0" bIns="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47" name="Google Shape;47;p42"/>
          <p:cNvSpPr txBox="1">
            <a:spLocks noGrp="1"/>
          </p:cNvSpPr>
          <p:nvPr>
            <p:ph type="body" idx="2"/>
          </p:nvPr>
        </p:nvSpPr>
        <p:spPr>
          <a:xfrm>
            <a:off x="457200" y="1435100"/>
            <a:ext cx="3008313" cy="46910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48" name="Google Shape;48;p4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1792288" y="4800600"/>
            <a:ext cx="5486400" cy="56673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3"/>
          <p:cNvSpPr>
            <a:spLocks noGrp="1"/>
          </p:cNvSpPr>
          <p:nvPr>
            <p:ph type="pic" idx="2"/>
          </p:nvPr>
        </p:nvSpPr>
        <p:spPr>
          <a:xfrm>
            <a:off x="1792288" y="612775"/>
            <a:ext cx="5486400" cy="4114800"/>
          </a:xfrm>
          <a:prstGeom prst="rect">
            <a:avLst/>
          </a:prstGeom>
          <a:noFill/>
          <a:ln>
            <a:noFill/>
          </a:ln>
        </p:spPr>
      </p:sp>
      <p:sp>
        <p:nvSpPr>
          <p:cNvPr id="52" name="Google Shape;52;p43"/>
          <p:cNvSpPr txBox="1">
            <a:spLocks noGrp="1"/>
          </p:cNvSpPr>
          <p:nvPr>
            <p:ph type="body" idx="1"/>
          </p:nvPr>
        </p:nvSpPr>
        <p:spPr>
          <a:xfrm>
            <a:off x="1792288" y="5367338"/>
            <a:ext cx="5486400" cy="80486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3" name="Google Shape;53;p4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11" name="Google Shape;11;p34"/>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rgbClr val="000000"/>
              </a:buClr>
              <a:buSzPts val="1400"/>
              <a:buFont typeface="Arial"/>
              <a:buNone/>
              <a:defRPr sz="1200" b="0" i="1"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go.rowan.edu/commencementparticipation"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mailto:commencement@rowan.edu"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mailto:wojcik@rowan.edu"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mailto:parking@rowan.edu"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mailto:graduation@rowan.edu" TargetMode="External"/><Relationship Id="rId7" Type="http://schemas.openxmlformats.org/officeDocument/2006/relationships/hyperlink" Target="https://svgsilh.com/ffc107/image/2025986.html"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hyperlink" Target="mailto:commencement@rowan.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rowan.edu/selfservic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210671" y="2638776"/>
            <a:ext cx="5665871" cy="4728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a:solidFill>
                  <a:schemeClr val="lt2"/>
                </a:solidFill>
                <a:latin typeface="Arial"/>
                <a:ea typeface="Arial"/>
                <a:cs typeface="Arial"/>
                <a:sym typeface="Arial"/>
              </a:rPr>
              <a:t>Meeting Reminders:</a:t>
            </a:r>
            <a:endParaRPr b="1">
              <a:solidFill>
                <a:schemeClr val="lt2"/>
              </a:solidFill>
              <a:latin typeface="Arial"/>
              <a:ea typeface="Arial"/>
              <a:cs typeface="Arial"/>
              <a:sym typeface="Arial"/>
            </a:endParaRPr>
          </a:p>
        </p:txBody>
      </p:sp>
      <p:sp>
        <p:nvSpPr>
          <p:cNvPr id="67" name="Google Shape;67;p1"/>
          <p:cNvSpPr txBox="1">
            <a:spLocks noGrp="1"/>
          </p:cNvSpPr>
          <p:nvPr>
            <p:ph type="body" idx="1"/>
          </p:nvPr>
        </p:nvSpPr>
        <p:spPr>
          <a:xfrm>
            <a:off x="402225" y="3283700"/>
            <a:ext cx="4089600" cy="2002200"/>
          </a:xfrm>
          <a:prstGeom prst="rect">
            <a:avLst/>
          </a:prstGeom>
          <a:noFill/>
          <a:ln>
            <a:noFill/>
          </a:ln>
        </p:spPr>
        <p:txBody>
          <a:bodyPr spcFirstLastPara="1" wrap="square" lIns="0" tIns="0" rIns="0" bIns="0" anchor="t" anchorCtr="0">
            <a:noAutofit/>
          </a:bodyPr>
          <a:lstStyle/>
          <a:p>
            <a:pPr marL="225425" lvl="0" indent="-225425" algn="l" rtl="0">
              <a:lnSpc>
                <a:spcPct val="100000"/>
              </a:lnSpc>
              <a:spcBef>
                <a:spcPts val="0"/>
              </a:spcBef>
              <a:spcAft>
                <a:spcPts val="0"/>
              </a:spcAft>
              <a:buClr>
                <a:schemeClr val="lt2"/>
              </a:buClr>
              <a:buSzPts val="2000"/>
              <a:buFont typeface="Arial"/>
              <a:buChar char="•"/>
            </a:pPr>
            <a:r>
              <a:rPr lang="en-US" sz="2000">
                <a:solidFill>
                  <a:schemeClr val="lt2"/>
                </a:solidFill>
                <a:latin typeface="Arial"/>
                <a:ea typeface="Arial"/>
                <a:cs typeface="Arial"/>
                <a:sym typeface="Arial"/>
              </a:rPr>
              <a:t>You will be muted and your camera will be off for this session.</a:t>
            </a:r>
            <a:endParaRPr sz="2000">
              <a:solidFill>
                <a:schemeClr val="lt2"/>
              </a:solidFill>
              <a:latin typeface="Arial"/>
              <a:ea typeface="Arial"/>
              <a:cs typeface="Arial"/>
              <a:sym typeface="Arial"/>
            </a:endParaRPr>
          </a:p>
          <a:p>
            <a:pPr marL="457200" lvl="0" indent="0" algn="l" rtl="0">
              <a:lnSpc>
                <a:spcPct val="100000"/>
              </a:lnSpc>
              <a:spcBef>
                <a:spcPts val="0"/>
              </a:spcBef>
              <a:spcAft>
                <a:spcPts val="0"/>
              </a:spcAft>
              <a:buSzPts val="1800"/>
              <a:buNone/>
            </a:pPr>
            <a:endParaRPr sz="2000">
              <a:solidFill>
                <a:schemeClr val="lt2"/>
              </a:solidFill>
              <a:latin typeface="Arial"/>
              <a:ea typeface="Arial"/>
              <a:cs typeface="Arial"/>
              <a:sym typeface="Arial"/>
            </a:endParaRPr>
          </a:p>
          <a:p>
            <a:pPr marL="225425" lvl="0" indent="-225425" algn="l" rtl="0">
              <a:lnSpc>
                <a:spcPct val="100000"/>
              </a:lnSpc>
              <a:spcBef>
                <a:spcPts val="300"/>
              </a:spcBef>
              <a:spcAft>
                <a:spcPts val="0"/>
              </a:spcAft>
              <a:buClr>
                <a:schemeClr val="lt2"/>
              </a:buClr>
              <a:buSzPts val="2000"/>
              <a:buFont typeface="Arial"/>
              <a:buChar char="•"/>
            </a:pPr>
            <a:r>
              <a:rPr lang="en-US" sz="2000">
                <a:solidFill>
                  <a:schemeClr val="lt2"/>
                </a:solidFill>
                <a:latin typeface="Arial"/>
                <a:ea typeface="Arial"/>
                <a:cs typeface="Arial"/>
                <a:sym typeface="Arial"/>
              </a:rPr>
              <a:t>If you have a question, please place it in the Q&amp;A. We will cover all questions not answered in the presentation at the end of each segment.</a:t>
            </a:r>
            <a:endParaRPr sz="2000">
              <a:solidFill>
                <a:schemeClr val="lt2"/>
              </a:solidFill>
              <a:latin typeface="Arial"/>
              <a:ea typeface="Arial"/>
              <a:cs typeface="Arial"/>
              <a:sym typeface="Arial"/>
            </a:endParaRPr>
          </a:p>
          <a:p>
            <a:pPr marL="0" lvl="0" indent="0" algn="l" rtl="0">
              <a:lnSpc>
                <a:spcPct val="100000"/>
              </a:lnSpc>
              <a:spcBef>
                <a:spcPts val="300"/>
              </a:spcBef>
              <a:spcAft>
                <a:spcPts val="0"/>
              </a:spcAft>
              <a:buClr>
                <a:schemeClr val="dk1"/>
              </a:buClr>
              <a:buSzPts val="1500"/>
              <a:buFont typeface="Arial"/>
              <a:buNone/>
            </a:pPr>
            <a:endParaRPr sz="1500"/>
          </a:p>
          <a:p>
            <a:pPr marL="0" lvl="0" indent="0" algn="l" rtl="0">
              <a:lnSpc>
                <a:spcPct val="100000"/>
              </a:lnSpc>
              <a:spcBef>
                <a:spcPts val="640"/>
              </a:spcBef>
              <a:spcAft>
                <a:spcPts val="0"/>
              </a:spcAft>
              <a:buClr>
                <a:schemeClr val="dk1"/>
              </a:buClr>
              <a:buSzPts val="3200"/>
              <a:buFont typeface="Arial"/>
              <a:buNone/>
            </a:pPr>
            <a:endParaRPr/>
          </a:p>
        </p:txBody>
      </p:sp>
      <p:sp>
        <p:nvSpPr>
          <p:cNvPr id="68" name="Google Shape;68;p1"/>
          <p:cNvSpPr txBox="1"/>
          <p:nvPr/>
        </p:nvSpPr>
        <p:spPr>
          <a:xfrm>
            <a:off x="228600" y="1934238"/>
            <a:ext cx="7742321" cy="314325"/>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100"/>
              <a:buFont typeface="Arial"/>
              <a:buNone/>
            </a:pPr>
            <a:r>
              <a:rPr lang="en-US" sz="2600" b="1" i="0" u="none" strike="noStrike" cap="none">
                <a:solidFill>
                  <a:schemeClr val="lt2"/>
                </a:solidFill>
                <a:latin typeface="Arial"/>
                <a:ea typeface="Arial"/>
                <a:cs typeface="Arial"/>
                <a:sym typeface="Arial"/>
              </a:rPr>
              <a:t>Thank you for participating in this Graduation and Commencement Information Session!</a:t>
            </a:r>
            <a:endParaRPr sz="1900" b="0" i="0" u="none" strike="noStrike" cap="none">
              <a:solidFill>
                <a:schemeClr val="lt2"/>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100"/>
              <a:buFont typeface="Arial"/>
              <a:buNone/>
            </a:pPr>
            <a:endParaRPr sz="21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100"/>
              <a:buFont typeface="Arial"/>
              <a:buNone/>
            </a:pPr>
            <a:r>
              <a:rPr lang="en-US" sz="2100" b="1" i="0" u="none" strike="noStrike" cap="none">
                <a:solidFill>
                  <a:schemeClr val="lt2"/>
                </a:solidFill>
                <a:latin typeface="Arial"/>
                <a:ea typeface="Arial"/>
                <a:cs typeface="Arial"/>
                <a:sym typeface="Arial"/>
              </a:rPr>
              <a:t>We will get started momentarily.</a:t>
            </a:r>
            <a:endParaRPr sz="1400" b="0" i="0" u="none" strike="noStrike" cap="none">
              <a:solidFill>
                <a:schemeClr val="lt2"/>
              </a:solidFill>
              <a:latin typeface="Arial"/>
              <a:ea typeface="Arial"/>
              <a:cs typeface="Arial"/>
              <a:sym typeface="Arial"/>
            </a:endParaRPr>
          </a:p>
        </p:txBody>
      </p:sp>
      <p:pic>
        <p:nvPicPr>
          <p:cNvPr id="69" name="Google Shape;69;p1"/>
          <p:cNvPicPr preferRelativeResize="0"/>
          <p:nvPr/>
        </p:nvPicPr>
        <p:blipFill rotWithShape="1">
          <a:blip r:embed="rId3">
            <a:alphaModFix/>
          </a:blip>
          <a:srcRect/>
          <a:stretch/>
        </p:blipFill>
        <p:spPr>
          <a:xfrm>
            <a:off x="4712550" y="2949500"/>
            <a:ext cx="4013200" cy="267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
        <p:nvSpPr>
          <p:cNvPr id="147" name="Google Shape;147;p10"/>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dirty="0">
                <a:solidFill>
                  <a:schemeClr val="lt2"/>
                </a:solidFill>
                <a:latin typeface="Arial"/>
                <a:ea typeface="Arial"/>
                <a:cs typeface="Arial"/>
                <a:sym typeface="Arial"/>
              </a:rPr>
              <a:t>Diplomas</a:t>
            </a:r>
            <a:endParaRPr b="1" dirty="0">
              <a:solidFill>
                <a:schemeClr val="lt2"/>
              </a:solidFill>
              <a:latin typeface="Arial"/>
              <a:ea typeface="Arial"/>
              <a:cs typeface="Arial"/>
              <a:sym typeface="Arial"/>
            </a:endParaRPr>
          </a:p>
        </p:txBody>
      </p:sp>
      <p:sp>
        <p:nvSpPr>
          <p:cNvPr id="148" name="Google Shape;148;p10"/>
          <p:cNvSpPr txBox="1">
            <a:spLocks noGrp="1"/>
          </p:cNvSpPr>
          <p:nvPr>
            <p:ph type="body" idx="1"/>
          </p:nvPr>
        </p:nvSpPr>
        <p:spPr>
          <a:xfrm>
            <a:off x="304800" y="1219200"/>
            <a:ext cx="8534400" cy="5029200"/>
          </a:xfrm>
          <a:prstGeom prst="rect">
            <a:avLst/>
          </a:prstGeom>
          <a:noFill/>
          <a:ln>
            <a:noFill/>
          </a:ln>
        </p:spPr>
        <p:txBody>
          <a:bodyPr spcFirstLastPara="1" wrap="square" lIns="0" tIns="0" rIns="0" bIns="0" anchor="t" anchorCtr="0">
            <a:noAutofit/>
          </a:bodyPr>
          <a:lstStyle/>
          <a:p>
            <a:pPr marL="225425" lvl="0" indent="-225425" algn="l" rtl="0">
              <a:lnSpc>
                <a:spcPct val="100000"/>
              </a:lnSpc>
              <a:spcBef>
                <a:spcPts val="0"/>
              </a:spcBef>
              <a:spcAft>
                <a:spcPts val="0"/>
              </a:spcAft>
              <a:buClr>
                <a:schemeClr val="dk1"/>
              </a:buClr>
              <a:buSzPts val="1000"/>
              <a:buFont typeface="Arial"/>
              <a:buNone/>
            </a:pPr>
            <a:endParaRPr sz="1000" dirty="0">
              <a:latin typeface="Trebuchet MS"/>
              <a:ea typeface="Trebuchet MS"/>
              <a:cs typeface="Trebuchet MS"/>
              <a:sym typeface="Trebuchet MS"/>
            </a:endParaRPr>
          </a:p>
          <a:p>
            <a:pPr marL="450850" lvl="1" indent="-222250" algn="l" rtl="0">
              <a:lnSpc>
                <a:spcPct val="100000"/>
              </a:lnSpc>
              <a:spcBef>
                <a:spcPts val="420"/>
              </a:spcBef>
              <a:spcAft>
                <a:spcPts val="0"/>
              </a:spcAft>
              <a:buClr>
                <a:schemeClr val="lt2"/>
              </a:buClr>
              <a:buSzPts val="2100"/>
              <a:buFont typeface="Trebuchet MS"/>
              <a:buChar char="•"/>
            </a:pPr>
            <a:r>
              <a:rPr lang="en-US" sz="2100" dirty="0">
                <a:solidFill>
                  <a:schemeClr val="lt2"/>
                </a:solidFill>
                <a:latin typeface="+mn-lt"/>
                <a:ea typeface="Trebuchet MS"/>
                <a:cs typeface="Trebuchet MS"/>
                <a:sym typeface="Trebuchet MS"/>
              </a:rPr>
              <a:t>The final review of Spring Graduation Applications will occur during the month of June (after the semester ends and all final grades are submitted). Summer applications will be reviewed/awarded in September. </a:t>
            </a:r>
            <a:endParaRPr sz="2100" b="1" dirty="0">
              <a:solidFill>
                <a:schemeClr val="lt2"/>
              </a:solidFill>
              <a:latin typeface="+mn-lt"/>
              <a:ea typeface="Trebuchet MS"/>
              <a:cs typeface="Trebuchet MS"/>
              <a:sym typeface="Trebuchet MS"/>
            </a:endParaRPr>
          </a:p>
          <a:p>
            <a:pPr marL="450850" lvl="1" indent="-222250" algn="l" rtl="0">
              <a:lnSpc>
                <a:spcPct val="100000"/>
              </a:lnSpc>
              <a:spcBef>
                <a:spcPts val="1000"/>
              </a:spcBef>
              <a:spcAft>
                <a:spcPts val="0"/>
              </a:spcAft>
              <a:buClr>
                <a:schemeClr val="lt2"/>
              </a:buClr>
              <a:buSzPts val="2100"/>
              <a:buFont typeface="Trebuchet MS"/>
              <a:buChar char="•"/>
            </a:pPr>
            <a:r>
              <a:rPr lang="en-US" sz="2100" dirty="0">
                <a:solidFill>
                  <a:schemeClr val="lt2"/>
                </a:solidFill>
                <a:latin typeface="+mn-lt"/>
                <a:ea typeface="Trebuchet MS"/>
                <a:cs typeface="Trebuchet MS"/>
                <a:sym typeface="Trebuchet MS"/>
              </a:rPr>
              <a:t>Students will be notified by email when their degree is awarded or if there are issues regarding their application. </a:t>
            </a:r>
            <a:endParaRPr dirty="0">
              <a:latin typeface="+mn-lt"/>
              <a:ea typeface="Trebuchet MS"/>
              <a:cs typeface="Trebuchet MS"/>
              <a:sym typeface="Trebuchet MS"/>
            </a:endParaRPr>
          </a:p>
          <a:p>
            <a:pPr marL="450850" lvl="1" indent="-222250" algn="l" rtl="0">
              <a:lnSpc>
                <a:spcPct val="100000"/>
              </a:lnSpc>
              <a:spcBef>
                <a:spcPts val="1620"/>
              </a:spcBef>
              <a:spcAft>
                <a:spcPts val="0"/>
              </a:spcAft>
              <a:buClr>
                <a:schemeClr val="lt2"/>
              </a:buClr>
              <a:buSzPts val="2100"/>
              <a:buFont typeface="Trebuchet MS"/>
              <a:buChar char="•"/>
            </a:pPr>
            <a:r>
              <a:rPr lang="en-US" sz="2100" dirty="0">
                <a:solidFill>
                  <a:schemeClr val="lt2"/>
                </a:solidFill>
                <a:latin typeface="+mn-lt"/>
                <a:ea typeface="Trebuchet MS"/>
                <a:cs typeface="Trebuchet MS"/>
                <a:sym typeface="Trebuchet MS"/>
              </a:rPr>
              <a:t>Diplomas will list MAJORS only. Minors, concentrations,  specializations and CUGS will appear on your final transcript.</a:t>
            </a:r>
            <a:endParaRPr dirty="0">
              <a:latin typeface="+mn-lt"/>
              <a:ea typeface="Trebuchet MS"/>
              <a:cs typeface="Trebuchet MS"/>
              <a:sym typeface="Trebuchet MS"/>
            </a:endParaRPr>
          </a:p>
          <a:p>
            <a:pPr marL="450850" lvl="1" indent="-222250" algn="l" rtl="0">
              <a:lnSpc>
                <a:spcPct val="100000"/>
              </a:lnSpc>
              <a:spcBef>
                <a:spcPts val="1620"/>
              </a:spcBef>
              <a:spcAft>
                <a:spcPts val="0"/>
              </a:spcAft>
              <a:buClr>
                <a:schemeClr val="lt2"/>
              </a:buClr>
              <a:buSzPts val="2100"/>
              <a:buFont typeface="Trebuchet MS"/>
              <a:buChar char="•"/>
            </a:pPr>
            <a:r>
              <a:rPr lang="en-US" sz="2100" dirty="0">
                <a:solidFill>
                  <a:schemeClr val="lt2"/>
                </a:solidFill>
                <a:latin typeface="+mn-lt"/>
                <a:ea typeface="Trebuchet MS"/>
                <a:cs typeface="Trebuchet MS"/>
                <a:sym typeface="Trebuchet MS"/>
              </a:rPr>
              <a:t>Diplomas are mailed directly from our Diploma vendor Paradigm and students will receive email notification when their diploma ships. </a:t>
            </a:r>
            <a:endParaRPr sz="2200" i="1" u="sng" dirty="0">
              <a:solidFill>
                <a:schemeClr val="lt2"/>
              </a:solidFill>
              <a:latin typeface="+mn-lt"/>
              <a:ea typeface="Trebuchet MS"/>
              <a:cs typeface="Trebuchet MS"/>
              <a:sym typeface="Trebuchet MS"/>
            </a:endParaRPr>
          </a:p>
          <a:p>
            <a:pPr marL="1143000" lvl="2" indent="-228600" algn="l" rtl="0">
              <a:lnSpc>
                <a:spcPct val="100000"/>
              </a:lnSpc>
              <a:spcBef>
                <a:spcPts val="1640"/>
              </a:spcBef>
              <a:spcAft>
                <a:spcPts val="0"/>
              </a:spcAft>
              <a:buClr>
                <a:schemeClr val="dk1"/>
              </a:buClr>
              <a:buSzPts val="2200"/>
              <a:buFont typeface="Arial"/>
              <a:buNone/>
            </a:pPr>
            <a:endParaRPr sz="2200" u="sng" dirty="0">
              <a:solidFill>
                <a:schemeClr val="lt2"/>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dirty="0">
                <a:solidFill>
                  <a:srgbClr val="FFFFCC"/>
                </a:solidFill>
                <a:latin typeface="Arial"/>
                <a:ea typeface="Arial"/>
                <a:cs typeface="Arial"/>
                <a:sym typeface="Arial"/>
              </a:rPr>
              <a:t>Commencement 2024</a:t>
            </a:r>
            <a:endParaRPr dirty="0">
              <a:latin typeface="Arial"/>
              <a:ea typeface="Arial"/>
              <a:cs typeface="Arial"/>
              <a:sym typeface="Arial"/>
            </a:endParaRPr>
          </a:p>
        </p:txBody>
      </p:sp>
      <p:sp>
        <p:nvSpPr>
          <p:cNvPr id="154" name="Google Shape;154;p1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www.rowan.edu/commencement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2"/>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Commencement at a Glance </a:t>
            </a:r>
            <a:endParaRPr sz="3000" dirty="0">
              <a:solidFill>
                <a:schemeClr val="lt2"/>
              </a:solidFill>
              <a:latin typeface="Arial"/>
              <a:ea typeface="Arial"/>
              <a:cs typeface="Arial"/>
              <a:sym typeface="Arial"/>
            </a:endParaRPr>
          </a:p>
        </p:txBody>
      </p:sp>
      <p:sp>
        <p:nvSpPr>
          <p:cNvPr id="160" name="Google Shape;160;p12"/>
          <p:cNvSpPr txBox="1">
            <a:spLocks noGrp="1"/>
          </p:cNvSpPr>
          <p:nvPr>
            <p:ph type="body" idx="1"/>
          </p:nvPr>
        </p:nvSpPr>
        <p:spPr>
          <a:xfrm>
            <a:off x="758975" y="1183650"/>
            <a:ext cx="7434900" cy="4490700"/>
          </a:xfrm>
          <a:prstGeom prst="rect">
            <a:avLst/>
          </a:prstGeom>
          <a:noFill/>
          <a:ln>
            <a:noFill/>
          </a:ln>
        </p:spPr>
        <p:txBody>
          <a:bodyPr spcFirstLastPara="1" wrap="square" lIns="0" tIns="0" rIns="0" bIns="0" anchor="t" anchorCtr="0">
            <a:noAutofit/>
          </a:bodyPr>
          <a:lstStyle/>
          <a:p>
            <a:pPr marL="0" lvl="0" indent="0" algn="l" rtl="0">
              <a:spcBef>
                <a:spcPts val="400"/>
              </a:spcBef>
              <a:spcAft>
                <a:spcPts val="0"/>
              </a:spcAft>
              <a:buSzPts val="1800"/>
              <a:buNone/>
            </a:pPr>
            <a:r>
              <a:rPr lang="en-US" sz="1800" b="1" i="0" u="none" strike="noStrike" dirty="0">
                <a:solidFill>
                  <a:schemeClr val="tx2"/>
                </a:solidFill>
                <a:effectLst/>
                <a:latin typeface="+mj-lt"/>
              </a:rPr>
              <a:t>The School of Graduate Studies Hooding Recognition Ceremony &amp; Reception</a:t>
            </a:r>
            <a:endParaRPr sz="1800" b="1" dirty="0">
              <a:solidFill>
                <a:schemeClr val="tx2"/>
              </a:solidFill>
              <a:latin typeface="+mj-lt"/>
            </a:endParaRPr>
          </a:p>
          <a:p>
            <a:pPr marL="914400" lvl="1" indent="-355600" algn="l" rtl="0">
              <a:spcBef>
                <a:spcPts val="0"/>
              </a:spcBef>
              <a:spcAft>
                <a:spcPts val="0"/>
              </a:spcAft>
              <a:buClr>
                <a:schemeClr val="lt2"/>
              </a:buClr>
              <a:buSzPts val="2000"/>
              <a:buChar char="○"/>
            </a:pPr>
            <a:r>
              <a:rPr lang="en-US" sz="1800" dirty="0">
                <a:solidFill>
                  <a:schemeClr val="lt2"/>
                </a:solidFill>
              </a:rPr>
              <a:t>May 3, 2024 @ 2:00 pm</a:t>
            </a:r>
            <a:endParaRPr sz="1800" dirty="0">
              <a:solidFill>
                <a:schemeClr val="lt2"/>
              </a:solidFill>
            </a:endParaRPr>
          </a:p>
          <a:p>
            <a:pPr marL="914400" lvl="0" indent="0" algn="l" rtl="0">
              <a:spcBef>
                <a:spcPts val="0"/>
              </a:spcBef>
              <a:spcAft>
                <a:spcPts val="0"/>
              </a:spcAft>
              <a:buNone/>
            </a:pPr>
            <a:endParaRPr sz="2100" dirty="0">
              <a:solidFill>
                <a:schemeClr val="lt2"/>
              </a:solidFill>
            </a:endParaRPr>
          </a:p>
          <a:p>
            <a:pPr marL="0" lvl="0" indent="0" algn="l" rtl="0">
              <a:lnSpc>
                <a:spcPct val="100000"/>
              </a:lnSpc>
              <a:spcBef>
                <a:spcPts val="400"/>
              </a:spcBef>
              <a:spcAft>
                <a:spcPts val="0"/>
              </a:spcAft>
              <a:buSzPts val="1800"/>
              <a:buNone/>
            </a:pPr>
            <a:r>
              <a:rPr lang="en-US" sz="1800" b="1" dirty="0">
                <a:solidFill>
                  <a:schemeClr val="lt2"/>
                </a:solidFill>
                <a:latin typeface="Arial"/>
                <a:ea typeface="Arial"/>
                <a:cs typeface="Arial"/>
                <a:sym typeface="Arial"/>
              </a:rPr>
              <a:t>University Commencement Ceremony &amp; Celebration</a:t>
            </a:r>
            <a:endParaRPr sz="1800" b="1" dirty="0">
              <a:solidFill>
                <a:schemeClr val="lt2"/>
              </a:solidFill>
              <a:latin typeface="Arial"/>
              <a:ea typeface="Arial"/>
              <a:cs typeface="Arial"/>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800" dirty="0">
                <a:solidFill>
                  <a:schemeClr val="lt2"/>
                </a:solidFill>
                <a:latin typeface="Arial"/>
                <a:ea typeface="Arial"/>
                <a:cs typeface="Arial"/>
                <a:sym typeface="Arial"/>
              </a:rPr>
              <a:t>Richard Wackar Stadium</a:t>
            </a:r>
            <a:endParaRPr sz="1800" dirty="0">
              <a:solidFill>
                <a:schemeClr val="lt2"/>
              </a:solidFill>
              <a:latin typeface="Arial"/>
              <a:ea typeface="Arial"/>
              <a:cs typeface="Arial"/>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800" dirty="0">
                <a:solidFill>
                  <a:schemeClr val="lt2"/>
                </a:solidFill>
                <a:latin typeface="Arial"/>
                <a:ea typeface="Arial"/>
                <a:cs typeface="Arial"/>
                <a:sym typeface="Arial"/>
              </a:rPr>
              <a:t>May </a:t>
            </a:r>
            <a:r>
              <a:rPr lang="en-US" sz="1800" dirty="0">
                <a:solidFill>
                  <a:schemeClr val="lt2"/>
                </a:solidFill>
              </a:rPr>
              <a:t>4</a:t>
            </a:r>
            <a:r>
              <a:rPr lang="en-US" sz="1800" dirty="0">
                <a:solidFill>
                  <a:schemeClr val="lt2"/>
                </a:solidFill>
                <a:latin typeface="Arial"/>
                <a:ea typeface="Arial"/>
                <a:cs typeface="Arial"/>
                <a:sym typeface="Arial"/>
              </a:rPr>
              <a:t>, 202</a:t>
            </a:r>
            <a:r>
              <a:rPr lang="en-US" sz="1800" dirty="0">
                <a:solidFill>
                  <a:schemeClr val="lt2"/>
                </a:solidFill>
              </a:rPr>
              <a:t>4</a:t>
            </a:r>
            <a:r>
              <a:rPr lang="en-US" sz="1800" dirty="0">
                <a:solidFill>
                  <a:schemeClr val="lt2"/>
                </a:solidFill>
                <a:latin typeface="Arial"/>
                <a:ea typeface="Arial"/>
                <a:cs typeface="Arial"/>
                <a:sym typeface="Arial"/>
              </a:rPr>
              <a:t> @ 10:00 am</a:t>
            </a:r>
            <a:endParaRPr sz="1800" dirty="0">
              <a:solidFill>
                <a:schemeClr val="lt2"/>
              </a:solidFill>
              <a:latin typeface="Arial"/>
              <a:ea typeface="Arial"/>
              <a:cs typeface="Arial"/>
              <a:sym typeface="Arial"/>
            </a:endParaRPr>
          </a:p>
          <a:p>
            <a:pPr marL="0" lvl="0" indent="0" algn="l" rtl="0">
              <a:lnSpc>
                <a:spcPct val="100000"/>
              </a:lnSpc>
              <a:spcBef>
                <a:spcPts val="0"/>
              </a:spcBef>
              <a:spcAft>
                <a:spcPts val="0"/>
              </a:spcAft>
              <a:buSzPts val="1800"/>
              <a:buNone/>
            </a:pPr>
            <a:endParaRPr sz="2100" dirty="0">
              <a:solidFill>
                <a:schemeClr val="lt2"/>
              </a:solidFill>
              <a:latin typeface="Arial"/>
              <a:ea typeface="Arial"/>
              <a:cs typeface="Arial"/>
              <a:sym typeface="Arial"/>
            </a:endParaRPr>
          </a:p>
          <a:p>
            <a:pPr marL="0" lvl="0" indent="0" algn="l" rtl="0">
              <a:lnSpc>
                <a:spcPct val="100000"/>
              </a:lnSpc>
              <a:spcBef>
                <a:spcPts val="0"/>
              </a:spcBef>
              <a:spcAft>
                <a:spcPts val="0"/>
              </a:spcAft>
              <a:buSzPts val="1800"/>
              <a:buNone/>
            </a:pPr>
            <a:r>
              <a:rPr lang="en-US" sz="1800" b="1" dirty="0">
                <a:solidFill>
                  <a:schemeClr val="lt2"/>
                </a:solidFill>
                <a:latin typeface="Arial"/>
                <a:ea typeface="Arial"/>
                <a:cs typeface="Arial"/>
                <a:sym typeface="Arial"/>
              </a:rPr>
              <a:t>College Commencement Ceremonies</a:t>
            </a:r>
            <a:endParaRPr sz="1800" b="1" dirty="0">
              <a:solidFill>
                <a:schemeClr val="lt2"/>
              </a:solidFill>
              <a:latin typeface="Arial"/>
              <a:ea typeface="Arial"/>
              <a:cs typeface="Arial"/>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800" dirty="0">
                <a:solidFill>
                  <a:schemeClr val="lt2"/>
                </a:solidFill>
                <a:latin typeface="Arial"/>
                <a:ea typeface="Arial"/>
                <a:cs typeface="Arial"/>
                <a:sym typeface="Arial"/>
              </a:rPr>
              <a:t>University Green at Bunce Hall</a:t>
            </a:r>
            <a:endParaRPr sz="1800" dirty="0">
              <a:solidFill>
                <a:schemeClr val="lt2"/>
              </a:solidFill>
              <a:latin typeface="Arial"/>
              <a:ea typeface="Arial"/>
              <a:cs typeface="Arial"/>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800" dirty="0">
                <a:solidFill>
                  <a:schemeClr val="lt2"/>
                </a:solidFill>
                <a:latin typeface="Arial"/>
                <a:ea typeface="Arial"/>
                <a:cs typeface="Arial"/>
                <a:sym typeface="Arial"/>
              </a:rPr>
              <a:t>May </a:t>
            </a:r>
            <a:r>
              <a:rPr lang="en-US" sz="1800" dirty="0">
                <a:solidFill>
                  <a:schemeClr val="lt2"/>
                </a:solidFill>
              </a:rPr>
              <a:t>6</a:t>
            </a:r>
            <a:r>
              <a:rPr lang="en-US" sz="1800" dirty="0">
                <a:solidFill>
                  <a:schemeClr val="lt2"/>
                </a:solidFill>
                <a:latin typeface="Arial"/>
                <a:ea typeface="Arial"/>
                <a:cs typeface="Arial"/>
                <a:sym typeface="Arial"/>
              </a:rPr>
              <a:t> – </a:t>
            </a:r>
            <a:r>
              <a:rPr lang="en-US" sz="1800" dirty="0">
                <a:solidFill>
                  <a:schemeClr val="lt2"/>
                </a:solidFill>
              </a:rPr>
              <a:t>9</a:t>
            </a:r>
            <a:r>
              <a:rPr lang="en-US" sz="1800" dirty="0">
                <a:solidFill>
                  <a:schemeClr val="lt2"/>
                </a:solidFill>
                <a:latin typeface="Arial"/>
                <a:ea typeface="Arial"/>
                <a:cs typeface="Arial"/>
                <a:sym typeface="Arial"/>
              </a:rPr>
              <a:t>, 202</a:t>
            </a:r>
            <a:r>
              <a:rPr lang="en-US" sz="1800" dirty="0">
                <a:solidFill>
                  <a:schemeClr val="lt2"/>
                </a:solidFill>
              </a:rPr>
              <a:t>4</a:t>
            </a:r>
            <a:endParaRPr sz="1800" dirty="0">
              <a:solidFill>
                <a:schemeClr val="lt2"/>
              </a:solidFill>
              <a:latin typeface="Arial"/>
              <a:ea typeface="Arial"/>
              <a:cs typeface="Arial"/>
              <a:sym typeface="Arial"/>
            </a:endParaRPr>
          </a:p>
          <a:p>
            <a:pPr marL="0" lvl="0" indent="0" algn="l" rtl="0">
              <a:lnSpc>
                <a:spcPct val="100000"/>
              </a:lnSpc>
              <a:spcBef>
                <a:spcPts val="0"/>
              </a:spcBef>
              <a:spcAft>
                <a:spcPts val="0"/>
              </a:spcAft>
              <a:buSzPts val="1800"/>
              <a:buNone/>
            </a:pPr>
            <a:endParaRPr sz="2100" dirty="0">
              <a:solidFill>
                <a:schemeClr val="lt2"/>
              </a:solidFill>
              <a:latin typeface="Arial"/>
              <a:ea typeface="Arial"/>
              <a:cs typeface="Arial"/>
              <a:sym typeface="Arial"/>
            </a:endParaRPr>
          </a:p>
          <a:p>
            <a:pPr marL="0" lvl="0" indent="0" algn="l" rtl="0">
              <a:lnSpc>
                <a:spcPct val="100000"/>
              </a:lnSpc>
              <a:spcBef>
                <a:spcPts val="0"/>
              </a:spcBef>
              <a:spcAft>
                <a:spcPts val="0"/>
              </a:spcAft>
              <a:buSzPts val="1800"/>
              <a:buNone/>
            </a:pPr>
            <a:r>
              <a:rPr lang="en-US" sz="1800" b="1" i="1" dirty="0">
                <a:solidFill>
                  <a:schemeClr val="lt2"/>
                </a:solidFill>
                <a:latin typeface="Arial"/>
                <a:ea typeface="Arial"/>
                <a:cs typeface="Arial"/>
                <a:sym typeface="Arial"/>
              </a:rPr>
              <a:t>Registration is required.</a:t>
            </a:r>
            <a:r>
              <a:rPr lang="en-US" sz="1800" dirty="0">
                <a:solidFill>
                  <a:schemeClr val="lt2"/>
                </a:solidFill>
                <a:latin typeface="Arial"/>
                <a:ea typeface="Arial"/>
                <a:cs typeface="Arial"/>
                <a:sym typeface="Arial"/>
              </a:rPr>
              <a:t>       </a:t>
            </a:r>
            <a:endParaRPr sz="1800" dirty="0">
              <a:solidFill>
                <a:schemeClr val="lt2"/>
              </a:solidFill>
              <a:latin typeface="Arial"/>
              <a:ea typeface="Arial"/>
              <a:cs typeface="Arial"/>
              <a:sym typeface="Arial"/>
            </a:endParaRPr>
          </a:p>
        </p:txBody>
      </p:sp>
      <p:sp>
        <p:nvSpPr>
          <p:cNvPr id="161" name="Google Shape;161;p1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n-lt"/>
              </a:rPr>
              <a:t>www.rowan.edu/commencement</a:t>
            </a:r>
            <a:endParaRPr dirty="0">
              <a:latin typeface="+mn-lt"/>
            </a:endParaRPr>
          </a:p>
        </p:txBody>
      </p:sp>
      <p:pic>
        <p:nvPicPr>
          <p:cNvPr id="162" name="Google Shape;162;p12" descr="Owl graduation clipart free images"/>
          <p:cNvPicPr preferRelativeResize="0"/>
          <p:nvPr/>
        </p:nvPicPr>
        <p:blipFill rotWithShape="1">
          <a:blip r:embed="rId3">
            <a:alphaModFix/>
          </a:blip>
          <a:srcRect/>
          <a:stretch/>
        </p:blipFill>
        <p:spPr>
          <a:xfrm rot="650731">
            <a:off x="6236874" y="3103394"/>
            <a:ext cx="1795145" cy="26660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436A4E-5E96-36EA-25E0-AE65F4D932DC}"/>
              </a:ext>
            </a:extLst>
          </p:cNvPr>
          <p:cNvSpPr>
            <a:spLocks noGrp="1"/>
          </p:cNvSpPr>
          <p:nvPr>
            <p:ph type="subTitle" idx="1"/>
          </p:nvPr>
        </p:nvSpPr>
        <p:spPr>
          <a:xfrm>
            <a:off x="278296" y="371061"/>
            <a:ext cx="8587408" cy="5830956"/>
          </a:xfrm>
        </p:spPr>
        <p:txBody>
          <a:bodyPr/>
          <a:lstStyle/>
          <a:p>
            <a:pPr marL="91440" marR="0" lvl="0" indent="0" algn="l" defTabSz="914400" rtl="0" eaLnBrk="1" fontAlgn="auto" latinLnBrk="0" hangingPunct="1">
              <a:lnSpc>
                <a:spcPct val="100000"/>
              </a:lnSpc>
              <a:spcBef>
                <a:spcPts val="0"/>
              </a:spcBef>
              <a:spcAft>
                <a:spcPts val="0"/>
              </a:spcAft>
              <a:buClr>
                <a:srgbClr val="3B1808"/>
              </a:buClr>
              <a:buSzPts val="2400"/>
              <a:buFont typeface="Arial"/>
              <a:buNone/>
              <a:tabLst/>
              <a:defRPr/>
            </a:pPr>
            <a:r>
              <a:rPr lang="en-US" sz="3000" b="1" dirty="0">
                <a:solidFill>
                  <a:srgbClr val="7F5111"/>
                </a:solidFill>
              </a:rPr>
              <a:t>School of Graduate Studies Hooding Recognition Ceremony &amp; Reception</a:t>
            </a:r>
            <a:endParaRPr kumimoji="0" lang="en-US" sz="3000" b="1" i="0" strike="noStrike" kern="0" cap="none" spc="0" normalizeH="0" baseline="0" noProof="0" dirty="0">
              <a:ln>
                <a:noFill/>
              </a:ln>
              <a:solidFill>
                <a:srgbClr val="7F5111"/>
              </a:solidFill>
              <a:effectLst/>
              <a:uLnTx/>
              <a:uFillTx/>
              <a:latin typeface="Arial"/>
              <a:ea typeface="Arial"/>
              <a:cs typeface="Arial"/>
              <a:sym typeface="Arial"/>
            </a:endParaRPr>
          </a:p>
          <a:p>
            <a:pPr marL="91440" marR="0" lvl="0" indent="0" algn="l" defTabSz="914400" rtl="0" eaLnBrk="1" fontAlgn="auto" latinLnBrk="0" hangingPunct="1">
              <a:lnSpc>
                <a:spcPct val="150000"/>
              </a:lnSpc>
              <a:spcBef>
                <a:spcPts val="0"/>
              </a:spcBef>
              <a:spcAft>
                <a:spcPts val="0"/>
              </a:spcAft>
              <a:buClr>
                <a:srgbClr val="3B1808"/>
              </a:buClr>
              <a:buSzPts val="2400"/>
              <a:buFont typeface="Arial"/>
              <a:buNone/>
              <a:tabLst/>
              <a:defRPr/>
            </a:pPr>
            <a:r>
              <a:rPr lang="en-US" sz="1800" b="1" i="1" dirty="0">
                <a:solidFill>
                  <a:srgbClr val="7F5111"/>
                </a:solidFill>
              </a:rPr>
              <a:t>Esbjornson Gymnasium, Friday, May 3, 2024 – 2:00 p.m.</a:t>
            </a:r>
            <a:endParaRPr kumimoji="0" lang="en-US" sz="1800" b="1" i="1" u="none" strike="noStrike" kern="0" cap="none" spc="0" normalizeH="0" baseline="0" noProof="0" dirty="0">
              <a:ln>
                <a:noFill/>
              </a:ln>
              <a:solidFill>
                <a:srgbClr val="7F5111"/>
              </a:solidFill>
              <a:effectLst/>
              <a:uLnTx/>
              <a:uFillTx/>
              <a:latin typeface="Arial"/>
              <a:ea typeface="Arial"/>
              <a:cs typeface="Arial"/>
              <a:sym typeface="Arial"/>
            </a:endParaRPr>
          </a:p>
          <a:p>
            <a:pPr marL="552450" marR="0" lvl="0" indent="0" algn="l" defTabSz="914400" rtl="0" eaLnBrk="1" fontAlgn="auto" latinLnBrk="0" hangingPunct="1">
              <a:lnSpc>
                <a:spcPct val="100000"/>
              </a:lnSpc>
              <a:spcBef>
                <a:spcPts val="400"/>
              </a:spcBef>
              <a:spcAft>
                <a:spcPts val="0"/>
              </a:spcAft>
              <a:buClr>
                <a:srgbClr val="7F5111"/>
              </a:buClr>
              <a:buSzPts val="2100"/>
              <a:tabLst/>
              <a:defRPr/>
            </a:pPr>
            <a:endParaRPr lang="en-US" sz="2100" dirty="0">
              <a:solidFill>
                <a:srgbClr val="7F5111"/>
              </a:solidFill>
            </a:endParaRPr>
          </a:p>
          <a:p>
            <a:pPr marL="914400" marR="0" lvl="0" indent="-361950" algn="l" defTabSz="914400" rtl="0" eaLnBrk="1" fontAlgn="auto" latinLnBrk="0" hangingPunct="1">
              <a:lnSpc>
                <a:spcPct val="100000"/>
              </a:lnSpc>
              <a:spcBef>
                <a:spcPts val="400"/>
              </a:spcBef>
              <a:spcAft>
                <a:spcPts val="0"/>
              </a:spcAft>
              <a:buClr>
                <a:srgbClr val="7F5111"/>
              </a:buClr>
              <a:buSzPts val="2100"/>
              <a:buFont typeface="Arial"/>
              <a:buChar char="●"/>
              <a:tabLst/>
              <a:defRPr/>
            </a:pPr>
            <a:r>
              <a:rPr lang="en-US" sz="1800" dirty="0">
                <a:solidFill>
                  <a:srgbClr val="7F5111"/>
                </a:solidFill>
                <a:highlight>
                  <a:srgbClr val="FFFFFF"/>
                </a:highlight>
              </a:rPr>
              <a:t>Ed.D., Ed.S., and Ph.D. graduates </a:t>
            </a:r>
            <a:r>
              <a:rPr lang="en-US" sz="1800" b="0" i="0" dirty="0">
                <a:solidFill>
                  <a:schemeClr val="tx2"/>
                </a:solidFill>
                <a:effectLst/>
                <a:latin typeface="+mj-lt"/>
              </a:rPr>
              <a:t>come to the stage accompanied by their dissertation advisor or selected faculty member to be hooded.</a:t>
            </a:r>
          </a:p>
          <a:p>
            <a:pPr marL="914400" marR="0" lvl="0" indent="-361950" algn="l" defTabSz="914400" rtl="0" eaLnBrk="1" fontAlgn="auto" latinLnBrk="0" hangingPunct="1">
              <a:lnSpc>
                <a:spcPct val="100000"/>
              </a:lnSpc>
              <a:spcBef>
                <a:spcPts val="400"/>
              </a:spcBef>
              <a:spcAft>
                <a:spcPts val="0"/>
              </a:spcAft>
              <a:buClr>
                <a:srgbClr val="7F5111"/>
              </a:buClr>
              <a:buSzPts val="2100"/>
              <a:buFont typeface="Arial"/>
              <a:buChar char="●"/>
              <a:tabLst/>
              <a:defRPr/>
            </a:pPr>
            <a:endParaRPr kumimoji="0" lang="en-US" sz="1800" b="0" i="0" u="none" strike="noStrike" kern="0" cap="none" spc="0" normalizeH="0" baseline="0" noProof="0" dirty="0">
              <a:ln>
                <a:noFill/>
              </a:ln>
              <a:solidFill>
                <a:schemeClr val="tx2"/>
              </a:solidFill>
              <a:effectLst/>
              <a:highlight>
                <a:srgbClr val="FFFFFF"/>
              </a:highlight>
              <a:uLnTx/>
              <a:uFillTx/>
              <a:latin typeface="+mj-lt"/>
              <a:ea typeface="Arial"/>
              <a:cs typeface="Arial"/>
              <a:sym typeface="Arial"/>
            </a:endParaRPr>
          </a:p>
          <a:p>
            <a:pPr marL="914400" marR="0" lvl="0" indent="-361950" algn="l" defTabSz="914400" rtl="0" eaLnBrk="1" fontAlgn="auto" latinLnBrk="0" hangingPunct="1">
              <a:lnSpc>
                <a:spcPct val="100000"/>
              </a:lnSpc>
              <a:spcBef>
                <a:spcPts val="400"/>
              </a:spcBef>
              <a:spcAft>
                <a:spcPts val="0"/>
              </a:spcAft>
              <a:buClr>
                <a:srgbClr val="7F5111"/>
              </a:buClr>
              <a:buSzPts val="2100"/>
              <a:buFont typeface="Arial"/>
              <a:buChar char="●"/>
              <a:tabLst/>
              <a:defRPr/>
            </a:pPr>
            <a:r>
              <a:rPr lang="en-US" sz="1800" b="0" i="0" dirty="0">
                <a:solidFill>
                  <a:schemeClr val="tx2"/>
                </a:solidFill>
                <a:effectLst/>
                <a:latin typeface="+mn-lt"/>
              </a:rPr>
              <a:t>Following the ceremony, graduates and guests are invited to a reception.</a:t>
            </a:r>
          </a:p>
          <a:p>
            <a:pPr marL="914400" marR="0" lvl="0" indent="-361950" algn="l" defTabSz="914400" rtl="0" eaLnBrk="1" fontAlgn="auto" latinLnBrk="0" hangingPunct="1">
              <a:lnSpc>
                <a:spcPct val="100000"/>
              </a:lnSpc>
              <a:spcBef>
                <a:spcPts val="400"/>
              </a:spcBef>
              <a:spcAft>
                <a:spcPts val="0"/>
              </a:spcAft>
              <a:buClr>
                <a:srgbClr val="7F5111"/>
              </a:buClr>
              <a:buSzPts val="2100"/>
              <a:buFont typeface="Arial"/>
              <a:buChar char="●"/>
              <a:tabLst/>
              <a:defRPr/>
            </a:pPr>
            <a:endParaRPr lang="en-US" sz="1800" dirty="0">
              <a:solidFill>
                <a:schemeClr val="tx2"/>
              </a:solidFill>
              <a:latin typeface="+mn-lt"/>
            </a:endParaRPr>
          </a:p>
          <a:p>
            <a:pPr marL="914400" marR="0" lvl="0" indent="-361950" algn="l" defTabSz="914400" rtl="0" eaLnBrk="1" fontAlgn="auto" latinLnBrk="0" hangingPunct="1">
              <a:lnSpc>
                <a:spcPct val="100000"/>
              </a:lnSpc>
              <a:spcBef>
                <a:spcPts val="400"/>
              </a:spcBef>
              <a:spcAft>
                <a:spcPts val="0"/>
              </a:spcAft>
              <a:buClr>
                <a:srgbClr val="7F5111"/>
              </a:buClr>
              <a:buSzPts val="2100"/>
              <a:buFont typeface="Arial"/>
              <a:buChar char="●"/>
              <a:tabLst/>
              <a:defRPr/>
            </a:pPr>
            <a:r>
              <a:rPr lang="en-US" sz="1800" dirty="0">
                <a:solidFill>
                  <a:srgbClr val="7F5111"/>
                </a:solidFill>
                <a:highlight>
                  <a:srgbClr val="FFFFFF"/>
                </a:highlight>
              </a:rPr>
              <a:t>Doors</a:t>
            </a:r>
            <a:r>
              <a:rPr kumimoji="0" lang="en-US" sz="1800" b="0" i="0" u="none" strike="noStrike" kern="0" cap="none" spc="0" normalizeH="0" baseline="0" noProof="0" dirty="0">
                <a:ln>
                  <a:noFill/>
                </a:ln>
                <a:solidFill>
                  <a:srgbClr val="7F5111"/>
                </a:solidFill>
                <a:effectLst/>
                <a:highlight>
                  <a:srgbClr val="FFFFFF"/>
                </a:highlight>
                <a:uLnTx/>
                <a:uFillTx/>
                <a:ea typeface="Arial"/>
                <a:cs typeface="Arial"/>
                <a:sym typeface="Arial"/>
              </a:rPr>
              <a:t> open 1 </a:t>
            </a:r>
            <a:r>
              <a:rPr lang="en-US" sz="1800" dirty="0">
                <a:solidFill>
                  <a:srgbClr val="7F5111"/>
                </a:solidFill>
                <a:highlight>
                  <a:srgbClr val="FFFFFF"/>
                </a:highlight>
              </a:rPr>
              <a:t>hour </a:t>
            </a:r>
            <a:r>
              <a:rPr kumimoji="0" lang="en-US" sz="1800" b="0" i="0" u="none" strike="noStrike" kern="0" cap="none" spc="0" normalizeH="0" baseline="0" noProof="0" dirty="0">
                <a:ln>
                  <a:noFill/>
                </a:ln>
                <a:solidFill>
                  <a:srgbClr val="7F5111"/>
                </a:solidFill>
                <a:effectLst/>
                <a:highlight>
                  <a:srgbClr val="FFFFFF"/>
                </a:highlight>
                <a:uLnTx/>
                <a:uFillTx/>
                <a:ea typeface="Arial"/>
                <a:cs typeface="Arial"/>
                <a:sym typeface="Arial"/>
              </a:rPr>
              <a:t>prior to the start of each ceremony. </a:t>
            </a:r>
          </a:p>
          <a:p>
            <a:pPr marL="914400" marR="0" lvl="0" indent="-361950" algn="l" defTabSz="914400" rtl="0" eaLnBrk="1" fontAlgn="auto" latinLnBrk="0" hangingPunct="1">
              <a:lnSpc>
                <a:spcPct val="100000"/>
              </a:lnSpc>
              <a:spcBef>
                <a:spcPts val="400"/>
              </a:spcBef>
              <a:spcAft>
                <a:spcPts val="0"/>
              </a:spcAft>
              <a:buClr>
                <a:srgbClr val="7F5111"/>
              </a:buClr>
              <a:buSzPts val="2100"/>
              <a:buFont typeface="Arial"/>
              <a:buChar char="●"/>
              <a:tabLst/>
              <a:defRPr/>
            </a:pPr>
            <a:endParaRPr kumimoji="0" lang="en-US" sz="1800" b="0" i="0" u="none" strike="noStrike" kern="0" cap="none" spc="0" normalizeH="0" baseline="0" noProof="0" dirty="0">
              <a:ln>
                <a:noFill/>
              </a:ln>
              <a:solidFill>
                <a:srgbClr val="7F5111"/>
              </a:solidFill>
              <a:effectLst/>
              <a:highlight>
                <a:srgbClr val="FFFFFF"/>
              </a:highlight>
              <a:uLnTx/>
              <a:uFillTx/>
              <a:latin typeface="Arial"/>
              <a:ea typeface="Arial"/>
              <a:cs typeface="Arial"/>
              <a:sym typeface="Arial"/>
            </a:endParaRPr>
          </a:p>
          <a:p>
            <a:pPr marL="552450" marR="0" lvl="0" indent="0" algn="l" defTabSz="914400" rtl="0" eaLnBrk="1" fontAlgn="auto" latinLnBrk="0" hangingPunct="1">
              <a:lnSpc>
                <a:spcPct val="100000"/>
              </a:lnSpc>
              <a:spcBef>
                <a:spcPts val="400"/>
              </a:spcBef>
              <a:spcAft>
                <a:spcPts val="0"/>
              </a:spcAft>
              <a:buClr>
                <a:srgbClr val="7F5111"/>
              </a:buClr>
              <a:buSzPts val="2100"/>
              <a:tabLst/>
              <a:defRPr/>
            </a:pPr>
            <a:r>
              <a:rPr lang="en-US" sz="1800" b="0" i="1" dirty="0">
                <a:solidFill>
                  <a:schemeClr val="tx2"/>
                </a:solidFill>
                <a:effectLst/>
                <a:latin typeface="+mn-lt"/>
              </a:rPr>
              <a:t>All M.D. and D.O. graduates will be hooded at their college ceremony.</a:t>
            </a:r>
            <a:endParaRPr kumimoji="0" lang="en-US" sz="1800" b="0" i="1" u="none" strike="noStrike" kern="0" cap="none" spc="0" normalizeH="0" baseline="0" noProof="0" dirty="0">
              <a:ln>
                <a:noFill/>
              </a:ln>
              <a:solidFill>
                <a:schemeClr val="tx2"/>
              </a:solidFill>
              <a:effectLst/>
              <a:highlight>
                <a:srgbClr val="FFFFFF"/>
              </a:highlight>
              <a:uLnTx/>
              <a:uFillTx/>
              <a:latin typeface="+mn-lt"/>
              <a:ea typeface="Arial"/>
              <a:cs typeface="Arial"/>
              <a:sym typeface="Arial"/>
            </a:endParaRPr>
          </a:p>
          <a:p>
            <a:endParaRPr lang="en-US" dirty="0"/>
          </a:p>
        </p:txBody>
      </p:sp>
      <p:sp>
        <p:nvSpPr>
          <p:cNvPr id="2" name="Google Shape;252;p25">
            <a:extLst>
              <a:ext uri="{FF2B5EF4-FFF2-40B4-BE49-F238E27FC236}">
                <a16:creationId xmlns:a16="http://schemas.microsoft.com/office/drawing/2014/main" id="{492D58AE-3A99-6D36-ADFC-E649E69D98CF}"/>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sz="1200" i="1" dirty="0"/>
              <a:t>www.rowan.edu/commencement</a:t>
            </a:r>
            <a:endParaRPr sz="1200" i="1" dirty="0"/>
          </a:p>
        </p:txBody>
      </p:sp>
    </p:spTree>
    <p:extLst>
      <p:ext uri="{BB962C8B-B14F-4D97-AF65-F5344CB8AC3E}">
        <p14:creationId xmlns:p14="http://schemas.microsoft.com/office/powerpoint/2010/main" val="3197654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5"/>
          <p:cNvSpPr txBox="1">
            <a:spLocks noGrp="1"/>
          </p:cNvSpPr>
          <p:nvPr>
            <p:ph type="title"/>
          </p:nvPr>
        </p:nvSpPr>
        <p:spPr>
          <a:xfrm>
            <a:off x="266700" y="187525"/>
            <a:ext cx="8610600" cy="609600"/>
          </a:xfrm>
          <a:prstGeom prst="rect">
            <a:avLst/>
          </a:prstGeom>
          <a:noFill/>
          <a:ln>
            <a:noFill/>
          </a:ln>
        </p:spPr>
        <p:txBody>
          <a:bodyPr spcFirstLastPara="1" wrap="square" lIns="0" tIns="0" rIns="0" bIns="0" anchor="t" anchorCtr="0">
            <a:noAutofit/>
          </a:bodyPr>
          <a:lstStyle/>
          <a:p>
            <a:pPr marL="68580" lvl="0" indent="0" algn="l" rtl="0">
              <a:lnSpc>
                <a:spcPct val="100000"/>
              </a:lnSpc>
              <a:spcBef>
                <a:spcPts val="0"/>
              </a:spcBef>
              <a:spcAft>
                <a:spcPts val="0"/>
              </a:spcAft>
              <a:buClr>
                <a:schemeClr val="dk1"/>
              </a:buClr>
              <a:buSzPts val="2250"/>
              <a:buFont typeface="Arial"/>
              <a:buNone/>
            </a:pPr>
            <a:r>
              <a:rPr lang="en-US" sz="3000" b="1" dirty="0">
                <a:solidFill>
                  <a:schemeClr val="lt2"/>
                </a:solidFill>
                <a:latin typeface="Arial"/>
                <a:ea typeface="Arial"/>
                <a:cs typeface="Arial"/>
                <a:sym typeface="Arial"/>
              </a:rPr>
              <a:t>University Ceremony &amp; Celebration</a:t>
            </a:r>
            <a:endParaRPr sz="3000" dirty="0">
              <a:solidFill>
                <a:schemeClr val="lt2"/>
              </a:solidFill>
              <a:latin typeface="Arial"/>
              <a:ea typeface="Arial"/>
              <a:cs typeface="Arial"/>
              <a:sym typeface="Arial"/>
            </a:endParaRPr>
          </a:p>
          <a:p>
            <a:pPr marL="68580" lvl="0" indent="0" algn="l" rtl="0">
              <a:lnSpc>
                <a:spcPct val="100000"/>
              </a:lnSpc>
              <a:spcBef>
                <a:spcPts val="450"/>
              </a:spcBef>
              <a:spcAft>
                <a:spcPts val="0"/>
              </a:spcAft>
              <a:buClr>
                <a:schemeClr val="dk1"/>
              </a:buClr>
              <a:buSzPts val="2250"/>
              <a:buFont typeface="Arial"/>
              <a:buNone/>
            </a:pPr>
            <a:r>
              <a:rPr lang="en-US" sz="1800" b="1" i="1" dirty="0">
                <a:solidFill>
                  <a:schemeClr val="lt2"/>
                </a:solidFill>
                <a:latin typeface="Arial"/>
                <a:ea typeface="Arial"/>
                <a:cs typeface="Arial"/>
                <a:sym typeface="Arial"/>
              </a:rPr>
              <a:t>Wackar Stadium, Saturday, May 4, 2024 - 10:00 a.m. </a:t>
            </a:r>
            <a:endParaRPr sz="1800" b="1" i="1" u="sng" dirty="0">
              <a:solidFill>
                <a:schemeClr val="lt2"/>
              </a:solidFill>
              <a:latin typeface="Arial"/>
              <a:ea typeface="Arial"/>
              <a:cs typeface="Arial"/>
              <a:sym typeface="Arial"/>
            </a:endParaRPr>
          </a:p>
        </p:txBody>
      </p:sp>
      <p:sp>
        <p:nvSpPr>
          <p:cNvPr id="168" name="Google Shape;168;p15"/>
          <p:cNvSpPr txBox="1">
            <a:spLocks noGrp="1"/>
          </p:cNvSpPr>
          <p:nvPr>
            <p:ph type="body" idx="1"/>
          </p:nvPr>
        </p:nvSpPr>
        <p:spPr>
          <a:xfrm>
            <a:off x="375781" y="1229450"/>
            <a:ext cx="4065300" cy="2547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1800" b="1" i="1" u="sng" dirty="0">
                <a:solidFill>
                  <a:schemeClr val="lt2"/>
                </a:solidFill>
                <a:latin typeface="Arial"/>
                <a:ea typeface="Arial"/>
                <a:cs typeface="Arial"/>
                <a:sym typeface="Arial"/>
              </a:rPr>
              <a:t>The Ceremony</a:t>
            </a:r>
            <a:endParaRPr sz="1800" b="1" i="1" u="sng"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i="1" dirty="0">
                <a:solidFill>
                  <a:schemeClr val="lt2"/>
                </a:solidFill>
                <a:latin typeface="Arial"/>
                <a:ea typeface="Arial"/>
                <a:cs typeface="Arial"/>
                <a:sym typeface="Arial"/>
              </a:rPr>
              <a:t>Approximately 1.5  hours</a:t>
            </a:r>
            <a:endParaRPr sz="1800" i="1"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President Houshmand’s address</a:t>
            </a:r>
            <a:endParaRPr sz="18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Ceremonial conferral of degrees</a:t>
            </a:r>
            <a:endParaRPr sz="18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Addresses from honorary degree recipient and others </a:t>
            </a:r>
            <a:endParaRPr sz="18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Exciting surprises and more!</a:t>
            </a:r>
            <a:endParaRPr sz="1800" dirty="0">
              <a:solidFill>
                <a:schemeClr val="lt2"/>
              </a:solidFill>
              <a:latin typeface="Arial"/>
              <a:ea typeface="Arial"/>
              <a:cs typeface="Arial"/>
              <a:sym typeface="Arial"/>
            </a:endParaRPr>
          </a:p>
          <a:p>
            <a:pPr marL="0" lvl="0" indent="0" algn="l" rtl="0">
              <a:lnSpc>
                <a:spcPct val="100000"/>
              </a:lnSpc>
              <a:spcBef>
                <a:spcPts val="400"/>
              </a:spcBef>
              <a:spcAft>
                <a:spcPts val="0"/>
              </a:spcAft>
              <a:buSzPts val="1800"/>
              <a:buNone/>
            </a:pPr>
            <a:endParaRPr sz="1600" dirty="0"/>
          </a:p>
          <a:p>
            <a:pPr marL="0" lvl="0" indent="0" algn="l" rtl="0">
              <a:lnSpc>
                <a:spcPct val="100000"/>
              </a:lnSpc>
              <a:spcBef>
                <a:spcPts val="400"/>
              </a:spcBef>
              <a:spcAft>
                <a:spcPts val="0"/>
              </a:spcAft>
              <a:buSzPts val="1800"/>
              <a:buNone/>
            </a:pPr>
            <a:endParaRPr sz="2000" dirty="0"/>
          </a:p>
        </p:txBody>
      </p:sp>
      <p:sp>
        <p:nvSpPr>
          <p:cNvPr id="169" name="Google Shape;169;p1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171" name="Google Shape;171;p15"/>
          <p:cNvSpPr txBox="1"/>
          <p:nvPr/>
        </p:nvSpPr>
        <p:spPr>
          <a:xfrm>
            <a:off x="4441081" y="1097719"/>
            <a:ext cx="5257800" cy="219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en-US" sz="1800" b="1" i="1" u="sng" strike="noStrike" cap="none" dirty="0">
                <a:solidFill>
                  <a:schemeClr val="lt2"/>
                </a:solidFill>
                <a:latin typeface="Arial"/>
                <a:ea typeface="Arial"/>
                <a:cs typeface="Arial"/>
                <a:sym typeface="Arial"/>
              </a:rPr>
              <a:t>The Celebration</a:t>
            </a:r>
            <a:r>
              <a:rPr lang="en-US" sz="1800" b="0" i="1" u="sng" strike="noStrike" cap="none" dirty="0">
                <a:solidFill>
                  <a:schemeClr val="lt2"/>
                </a:solidFill>
                <a:latin typeface="Arial"/>
                <a:ea typeface="Arial"/>
                <a:cs typeface="Arial"/>
                <a:sym typeface="Arial"/>
              </a:rPr>
              <a:t>   </a:t>
            </a:r>
            <a:endParaRPr sz="1800" b="0" i="1" u="sng" strike="noStrike" cap="none" dirty="0">
              <a:solidFill>
                <a:schemeClr val="lt2"/>
              </a:solidFill>
              <a:latin typeface="Arial"/>
              <a:ea typeface="Arial"/>
              <a:cs typeface="Arial"/>
              <a:sym typeface="Arial"/>
            </a:endParaRPr>
          </a:p>
          <a:p>
            <a:pPr marL="356616" marR="0" lvl="0" indent="-342900" algn="l" rtl="0">
              <a:spcBef>
                <a:spcPts val="0"/>
              </a:spcBef>
              <a:spcAft>
                <a:spcPts val="600"/>
              </a:spcAft>
              <a:buClr>
                <a:schemeClr val="lt2"/>
              </a:buClr>
              <a:buSzPts val="1800"/>
              <a:buFont typeface="Arial"/>
              <a:buChar char="●"/>
            </a:pPr>
            <a:r>
              <a:rPr lang="en-US" sz="1800" b="0" i="0" u="none" strike="noStrike" cap="none" dirty="0">
                <a:solidFill>
                  <a:schemeClr val="lt2"/>
                </a:solidFill>
                <a:latin typeface="Arial"/>
                <a:ea typeface="Arial"/>
                <a:cs typeface="Arial"/>
                <a:sym typeface="Arial"/>
              </a:rPr>
              <a:t>Immediately following the ceremony</a:t>
            </a:r>
            <a:endParaRPr sz="1800" b="0" i="0" u="none" strike="noStrike" cap="none" dirty="0">
              <a:solidFill>
                <a:schemeClr val="lt2"/>
              </a:solidFill>
              <a:latin typeface="Arial"/>
              <a:ea typeface="Arial"/>
              <a:cs typeface="Arial"/>
              <a:sym typeface="Arial"/>
            </a:endParaRPr>
          </a:p>
          <a:p>
            <a:pPr marL="356616" marR="0" lvl="0" indent="-342900" algn="l" rtl="0">
              <a:spcBef>
                <a:spcPts val="0"/>
              </a:spcBef>
              <a:spcAft>
                <a:spcPts val="600"/>
              </a:spcAft>
              <a:buClr>
                <a:schemeClr val="lt2"/>
              </a:buClr>
              <a:buSzPts val="1800"/>
              <a:buFont typeface="Arial"/>
              <a:buChar char="●"/>
            </a:pPr>
            <a:r>
              <a:rPr lang="en-US" sz="1800" b="0" i="0" u="none" strike="noStrike" cap="none" dirty="0">
                <a:solidFill>
                  <a:schemeClr val="lt2"/>
                </a:solidFill>
                <a:latin typeface="Arial"/>
                <a:ea typeface="Arial"/>
                <a:cs typeface="Arial"/>
                <a:sym typeface="Arial"/>
              </a:rPr>
              <a:t>Complimentary light bites</a:t>
            </a:r>
            <a:endParaRPr sz="1800" b="0" i="0" u="none" strike="noStrike" cap="none" dirty="0">
              <a:solidFill>
                <a:schemeClr val="lt2"/>
              </a:solidFill>
              <a:latin typeface="Arial"/>
              <a:ea typeface="Arial"/>
              <a:cs typeface="Arial"/>
              <a:sym typeface="Arial"/>
            </a:endParaRPr>
          </a:p>
          <a:p>
            <a:pPr marL="356616" marR="0" lvl="0" indent="-342900" algn="l" rtl="0">
              <a:spcBef>
                <a:spcPts val="0"/>
              </a:spcBef>
              <a:spcAft>
                <a:spcPts val="600"/>
              </a:spcAft>
              <a:buClr>
                <a:schemeClr val="lt2"/>
              </a:buClr>
              <a:buSzPts val="1800"/>
              <a:buFont typeface="Arial"/>
              <a:buChar char="●"/>
            </a:pPr>
            <a:r>
              <a:rPr lang="en-US" sz="1800" b="0" i="0" u="none" strike="noStrike" cap="none" dirty="0">
                <a:solidFill>
                  <a:schemeClr val="lt2"/>
                </a:solidFill>
                <a:latin typeface="Arial"/>
                <a:ea typeface="Arial"/>
                <a:cs typeface="Arial"/>
                <a:sym typeface="Arial"/>
              </a:rPr>
              <a:t>Celebratory music</a:t>
            </a:r>
            <a:endParaRPr sz="1800" b="0" i="0" u="none" strike="noStrike" cap="none" dirty="0">
              <a:solidFill>
                <a:schemeClr val="lt2"/>
              </a:solidFill>
              <a:latin typeface="Arial"/>
              <a:ea typeface="Arial"/>
              <a:cs typeface="Arial"/>
              <a:sym typeface="Arial"/>
            </a:endParaRPr>
          </a:p>
          <a:p>
            <a:pPr marL="356616" marR="0" lvl="0" indent="-342900" algn="l" rtl="0">
              <a:spcBef>
                <a:spcPts val="0"/>
              </a:spcBef>
              <a:spcAft>
                <a:spcPts val="600"/>
              </a:spcAft>
              <a:buClr>
                <a:schemeClr val="lt2"/>
              </a:buClr>
              <a:buSzPts val="1800"/>
              <a:buFont typeface="Arial"/>
              <a:buChar char="●"/>
            </a:pPr>
            <a:r>
              <a:rPr lang="en-US" sz="1800" b="0" i="0" u="none" strike="noStrike" cap="none" dirty="0">
                <a:solidFill>
                  <a:schemeClr val="lt2"/>
                </a:solidFill>
                <a:latin typeface="Arial"/>
                <a:ea typeface="Arial"/>
                <a:cs typeface="Arial"/>
                <a:sym typeface="Arial"/>
              </a:rPr>
              <a:t>Photo opportunities</a:t>
            </a:r>
            <a:endParaRPr sz="1800" b="0" i="0" u="none" strike="noStrike" cap="none" dirty="0">
              <a:solidFill>
                <a:schemeClr val="lt2"/>
              </a:solidFill>
              <a:latin typeface="Arial"/>
              <a:ea typeface="Arial"/>
              <a:cs typeface="Arial"/>
              <a:sym typeface="Arial"/>
            </a:endParaRPr>
          </a:p>
          <a:p>
            <a:pPr marL="356616" marR="0" lvl="0" indent="-342900" algn="l" rtl="0">
              <a:spcBef>
                <a:spcPts val="0"/>
              </a:spcBef>
              <a:spcAft>
                <a:spcPts val="600"/>
              </a:spcAft>
              <a:buClr>
                <a:schemeClr val="lt2"/>
              </a:buClr>
              <a:buSzPts val="1800"/>
              <a:buFont typeface="Arial"/>
              <a:buChar char="●"/>
            </a:pPr>
            <a:r>
              <a:rPr lang="en-US" sz="1800" b="0" i="0" u="none" strike="noStrike" cap="none" dirty="0">
                <a:solidFill>
                  <a:schemeClr val="lt2"/>
                </a:solidFill>
                <a:latin typeface="Arial"/>
                <a:ea typeface="Arial"/>
                <a:cs typeface="Arial"/>
                <a:sym typeface="Arial"/>
              </a:rPr>
              <a:t>Beer &amp; wine garden (for a fee, with ID)</a:t>
            </a:r>
            <a:endParaRPr sz="1800" b="0" i="0" u="none" strike="noStrike" cap="none" dirty="0">
              <a:solidFill>
                <a:schemeClr val="lt2"/>
              </a:solidFill>
              <a:latin typeface="Arial"/>
              <a:ea typeface="Arial"/>
              <a:cs typeface="Arial"/>
              <a:sym typeface="Arial"/>
            </a:endParaRPr>
          </a:p>
        </p:txBody>
      </p:sp>
      <p:sp>
        <p:nvSpPr>
          <p:cNvPr id="172" name="Google Shape;172;p15"/>
          <p:cNvSpPr txBox="1"/>
          <p:nvPr/>
        </p:nvSpPr>
        <p:spPr>
          <a:xfrm>
            <a:off x="4332000" y="3592813"/>
            <a:ext cx="4659600" cy="198718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rgbClr val="000000"/>
              </a:buClr>
              <a:buSzPts val="2400"/>
              <a:buFont typeface="Arial"/>
              <a:buNone/>
            </a:pPr>
            <a:r>
              <a:rPr lang="en-US" sz="2100" b="1" i="0" u="sng" strike="noStrike" cap="none" dirty="0">
                <a:solidFill>
                  <a:schemeClr val="lt2"/>
                </a:solidFill>
                <a:latin typeface="Arial"/>
                <a:ea typeface="Arial"/>
                <a:cs typeface="Arial"/>
                <a:sym typeface="Arial"/>
              </a:rPr>
              <a:t>Details:</a:t>
            </a:r>
            <a:r>
              <a:rPr lang="en-US" sz="2100" b="0" i="0" u="sng" strike="noStrike" cap="none" dirty="0">
                <a:solidFill>
                  <a:schemeClr val="lt2"/>
                </a:solidFill>
                <a:latin typeface="Arial"/>
                <a:ea typeface="Arial"/>
                <a:cs typeface="Arial"/>
                <a:sym typeface="Arial"/>
              </a:rPr>
              <a:t> </a:t>
            </a:r>
            <a:endParaRPr sz="2100" b="0" i="0" u="none" strike="noStrike" cap="none" dirty="0">
              <a:solidFill>
                <a:schemeClr val="lt2"/>
              </a:solidFill>
              <a:latin typeface="Arial"/>
              <a:ea typeface="Arial"/>
              <a:cs typeface="Arial"/>
              <a:sym typeface="Arial"/>
            </a:endParaRPr>
          </a:p>
          <a:p>
            <a:pPr marL="457200" marR="0" lvl="0" indent="-342900" algn="l" rtl="0">
              <a:lnSpc>
                <a:spcPct val="115000"/>
              </a:lnSpc>
              <a:spcBef>
                <a:spcPts val="0"/>
              </a:spcBef>
              <a:spcAft>
                <a:spcPts val="600"/>
              </a:spcAft>
              <a:buClr>
                <a:schemeClr val="lt2"/>
              </a:buClr>
              <a:buSzPts val="1800"/>
              <a:buFont typeface="Arial"/>
              <a:buChar char="●"/>
            </a:pPr>
            <a:r>
              <a:rPr lang="en-US" sz="1800" b="0" i="0" u="none" strike="noStrike" cap="none" dirty="0">
                <a:solidFill>
                  <a:schemeClr val="lt2"/>
                </a:solidFill>
                <a:latin typeface="Arial"/>
                <a:ea typeface="Arial"/>
                <a:cs typeface="Arial"/>
                <a:sym typeface="Arial"/>
              </a:rPr>
              <a:t>All graduates receives 6 guest tickets</a:t>
            </a:r>
            <a:endParaRPr sz="1800" b="0" i="0" u="none" strike="noStrike" cap="none" dirty="0">
              <a:solidFill>
                <a:schemeClr val="lt2"/>
              </a:solidFill>
              <a:latin typeface="Arial"/>
              <a:ea typeface="Arial"/>
              <a:cs typeface="Arial"/>
              <a:sym typeface="Arial"/>
            </a:endParaRPr>
          </a:p>
          <a:p>
            <a:pPr marL="457200" marR="0" lvl="0" indent="-342900" algn="l" rtl="0">
              <a:lnSpc>
                <a:spcPct val="115000"/>
              </a:lnSpc>
              <a:spcBef>
                <a:spcPts val="0"/>
              </a:spcBef>
              <a:spcAft>
                <a:spcPts val="600"/>
              </a:spcAft>
              <a:buClr>
                <a:schemeClr val="lt2"/>
              </a:buClr>
              <a:buSzPts val="1800"/>
              <a:buFont typeface="Arial"/>
              <a:buChar char="●"/>
            </a:pPr>
            <a:r>
              <a:rPr lang="en-US" sz="1800" b="0" i="0" u="none" strike="noStrike" cap="none" dirty="0">
                <a:solidFill>
                  <a:schemeClr val="lt2"/>
                </a:solidFill>
                <a:latin typeface="Arial"/>
                <a:ea typeface="Arial"/>
                <a:cs typeface="Arial"/>
                <a:sym typeface="Arial"/>
              </a:rPr>
              <a:t>Graduates and guests may arrive 1</a:t>
            </a:r>
            <a:r>
              <a:rPr lang="en-US" sz="1800" dirty="0">
                <a:solidFill>
                  <a:schemeClr val="lt2"/>
                </a:solidFill>
              </a:rPr>
              <a:t> 1/2</a:t>
            </a:r>
            <a:r>
              <a:rPr lang="en-US" sz="1800" b="0" i="0" u="none" strike="noStrike" cap="none" dirty="0">
                <a:solidFill>
                  <a:schemeClr val="lt2"/>
                </a:solidFill>
                <a:latin typeface="Arial"/>
                <a:ea typeface="Arial"/>
                <a:cs typeface="Arial"/>
                <a:sym typeface="Arial"/>
              </a:rPr>
              <a:t> hours prior to ceremony start time. Seating is first come, first served. </a:t>
            </a:r>
            <a:endParaRPr sz="1800" b="0" i="0" u="none" strike="noStrike" cap="none" dirty="0">
              <a:solidFill>
                <a:schemeClr val="lt2"/>
              </a:solidFill>
              <a:latin typeface="Arial"/>
              <a:ea typeface="Arial"/>
              <a:cs typeface="Arial"/>
              <a:sym typeface="Arial"/>
            </a:endParaRPr>
          </a:p>
        </p:txBody>
      </p:sp>
      <p:pic>
        <p:nvPicPr>
          <p:cNvPr id="3" name="Picture 2">
            <a:extLst>
              <a:ext uri="{FF2B5EF4-FFF2-40B4-BE49-F238E27FC236}">
                <a16:creationId xmlns:a16="http://schemas.microsoft.com/office/drawing/2014/main" id="{1FB2E43A-884D-6204-89AC-F228F47B41C7}"/>
              </a:ext>
            </a:extLst>
          </p:cNvPr>
          <p:cNvPicPr>
            <a:picLocks noChangeAspect="1"/>
          </p:cNvPicPr>
          <p:nvPr/>
        </p:nvPicPr>
        <p:blipFill>
          <a:blip r:embed="rId3"/>
          <a:stretch>
            <a:fillRect/>
          </a:stretch>
        </p:blipFill>
        <p:spPr>
          <a:xfrm>
            <a:off x="375781" y="3502644"/>
            <a:ext cx="3847138" cy="201363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4"/>
          <p:cNvSpPr txBox="1">
            <a:spLocks noGrp="1"/>
          </p:cNvSpPr>
          <p:nvPr>
            <p:ph type="body" idx="1"/>
          </p:nvPr>
        </p:nvSpPr>
        <p:spPr>
          <a:xfrm>
            <a:off x="152401" y="347575"/>
            <a:ext cx="5153246" cy="5213640"/>
          </a:xfrm>
          <a:prstGeom prst="rect">
            <a:avLst/>
          </a:prstGeom>
          <a:noFill/>
          <a:ln>
            <a:noFill/>
          </a:ln>
        </p:spPr>
        <p:txBody>
          <a:bodyPr spcFirstLastPara="1" wrap="square" lIns="0" tIns="0" rIns="0" bIns="0" anchor="t" anchorCtr="0">
            <a:noAutofit/>
          </a:bodyPr>
          <a:lstStyle/>
          <a:p>
            <a:pPr marL="91440" lvl="0" indent="0" algn="l" rtl="0">
              <a:lnSpc>
                <a:spcPct val="100000"/>
              </a:lnSpc>
              <a:spcBef>
                <a:spcPts val="0"/>
              </a:spcBef>
              <a:spcAft>
                <a:spcPts val="0"/>
              </a:spcAft>
              <a:buClr>
                <a:schemeClr val="dk1"/>
              </a:buClr>
              <a:buSzPts val="2400"/>
              <a:buFont typeface="Arial"/>
              <a:buNone/>
            </a:pPr>
            <a:r>
              <a:rPr lang="en-US" sz="3000" b="1" dirty="0">
                <a:solidFill>
                  <a:schemeClr val="lt2"/>
                </a:solidFill>
                <a:latin typeface="Arial"/>
                <a:ea typeface="Arial"/>
                <a:cs typeface="Arial"/>
                <a:sym typeface="Arial"/>
              </a:rPr>
              <a:t>College Commencement Ceremonies</a:t>
            </a:r>
          </a:p>
          <a:p>
            <a:pPr marL="91440" lvl="0" indent="0" algn="l" rtl="0">
              <a:lnSpc>
                <a:spcPct val="100000"/>
              </a:lnSpc>
              <a:spcBef>
                <a:spcPts val="0"/>
              </a:spcBef>
              <a:spcAft>
                <a:spcPts val="0"/>
              </a:spcAft>
              <a:buClr>
                <a:schemeClr val="dk1"/>
              </a:buClr>
              <a:buSzPts val="2400"/>
              <a:buFont typeface="Arial"/>
              <a:buNone/>
            </a:pPr>
            <a:r>
              <a:rPr lang="en-US" sz="1800" b="1" i="1" dirty="0">
                <a:solidFill>
                  <a:schemeClr val="lt2"/>
                </a:solidFill>
                <a:latin typeface="Arial"/>
                <a:ea typeface="Arial"/>
                <a:cs typeface="Arial"/>
                <a:sym typeface="Arial"/>
              </a:rPr>
              <a:t>University Green at Bunce Hall, under the tent</a:t>
            </a:r>
          </a:p>
          <a:p>
            <a:pPr marL="91440" lvl="0" indent="0" algn="l" rtl="0">
              <a:lnSpc>
                <a:spcPct val="100000"/>
              </a:lnSpc>
              <a:spcBef>
                <a:spcPts val="0"/>
              </a:spcBef>
              <a:spcAft>
                <a:spcPts val="0"/>
              </a:spcAft>
              <a:buClr>
                <a:schemeClr val="dk1"/>
              </a:buClr>
              <a:buSzPts val="2400"/>
              <a:buFont typeface="Arial"/>
              <a:buNone/>
            </a:pPr>
            <a:endParaRPr lang="en-US" sz="900" b="1" dirty="0">
              <a:solidFill>
                <a:schemeClr val="lt2"/>
              </a:solidFill>
              <a:latin typeface="Arial"/>
              <a:ea typeface="Arial"/>
              <a:cs typeface="Arial"/>
              <a:sym typeface="Arial"/>
            </a:endParaRPr>
          </a:p>
          <a:p>
            <a:pPr marL="914400" lvl="0" indent="-361950" algn="l" rtl="0">
              <a:lnSpc>
                <a:spcPct val="100000"/>
              </a:lnSpc>
              <a:spcBef>
                <a:spcPts val="400"/>
              </a:spcBef>
              <a:spcAft>
                <a:spcPts val="600"/>
              </a:spcAft>
              <a:buClr>
                <a:schemeClr val="lt2"/>
              </a:buClr>
              <a:buSzPts val="2100"/>
              <a:buFont typeface="Arial"/>
              <a:buChar char="●"/>
            </a:pPr>
            <a:r>
              <a:rPr lang="en-US" sz="1800" dirty="0">
                <a:solidFill>
                  <a:schemeClr val="lt2"/>
                </a:solidFill>
                <a:latin typeface="Arial"/>
                <a:ea typeface="Arial"/>
                <a:cs typeface="Arial"/>
                <a:sym typeface="Arial"/>
              </a:rPr>
              <a:t>Monday, May </a:t>
            </a:r>
            <a:r>
              <a:rPr lang="en-US" sz="1800" dirty="0">
                <a:solidFill>
                  <a:schemeClr val="lt2"/>
                </a:solidFill>
              </a:rPr>
              <a:t>6</a:t>
            </a:r>
            <a:r>
              <a:rPr lang="en-US" sz="1800" dirty="0">
                <a:solidFill>
                  <a:schemeClr val="lt2"/>
                </a:solidFill>
                <a:latin typeface="Arial"/>
                <a:ea typeface="Arial"/>
                <a:cs typeface="Arial"/>
                <a:sym typeface="Arial"/>
              </a:rPr>
              <a:t> through Thursday, </a:t>
            </a:r>
            <a:r>
              <a:rPr lang="en-US" sz="1800" dirty="0">
                <a:solidFill>
                  <a:schemeClr val="lt2"/>
                </a:solidFill>
              </a:rPr>
              <a:t>     </a:t>
            </a:r>
            <a:r>
              <a:rPr lang="en-US" sz="1800" dirty="0">
                <a:solidFill>
                  <a:schemeClr val="lt2"/>
                </a:solidFill>
                <a:latin typeface="Arial"/>
                <a:ea typeface="Arial"/>
                <a:cs typeface="Arial"/>
                <a:sym typeface="Arial"/>
              </a:rPr>
              <a:t>May </a:t>
            </a:r>
            <a:r>
              <a:rPr lang="en-US" sz="1800" dirty="0">
                <a:solidFill>
                  <a:schemeClr val="lt2"/>
                </a:solidFill>
              </a:rPr>
              <a:t>9</a:t>
            </a:r>
            <a:r>
              <a:rPr lang="en-US" sz="1800" dirty="0">
                <a:solidFill>
                  <a:schemeClr val="lt2"/>
                </a:solidFill>
                <a:latin typeface="Arial"/>
                <a:ea typeface="Arial"/>
                <a:cs typeface="Arial"/>
                <a:sym typeface="Arial"/>
              </a:rPr>
              <a:t>, 202</a:t>
            </a:r>
            <a:r>
              <a:rPr lang="en-US" sz="1800" dirty="0">
                <a:solidFill>
                  <a:schemeClr val="lt2"/>
                </a:solidFill>
              </a:rPr>
              <a:t>4.</a:t>
            </a:r>
            <a:endParaRPr lang="en-US" sz="1800" dirty="0">
              <a:solidFill>
                <a:schemeClr val="lt2"/>
              </a:solidFill>
              <a:latin typeface="Arial"/>
              <a:ea typeface="Arial"/>
              <a:cs typeface="Arial"/>
              <a:sym typeface="Arial"/>
            </a:endParaRPr>
          </a:p>
          <a:p>
            <a:pPr marL="914400" lvl="0" indent="-361950" algn="l" rtl="0">
              <a:lnSpc>
                <a:spcPct val="100000"/>
              </a:lnSpc>
              <a:spcBef>
                <a:spcPts val="400"/>
              </a:spcBef>
              <a:spcAft>
                <a:spcPts val="600"/>
              </a:spcAft>
              <a:buClr>
                <a:schemeClr val="lt2"/>
              </a:buClr>
              <a:buSzPts val="2100"/>
              <a:buFont typeface="Arial"/>
              <a:buChar char="●"/>
            </a:pPr>
            <a:r>
              <a:rPr lang="en-US" sz="1800" dirty="0">
                <a:solidFill>
                  <a:schemeClr val="lt2"/>
                </a:solidFill>
                <a:highlight>
                  <a:schemeClr val="lt1"/>
                </a:highlight>
                <a:latin typeface="Arial"/>
                <a:ea typeface="Arial"/>
                <a:cs typeface="Arial"/>
                <a:sym typeface="Arial"/>
              </a:rPr>
              <a:t>Graduates cross stage and have their have name read aloud.</a:t>
            </a:r>
          </a:p>
          <a:p>
            <a:pPr marL="914400" lvl="0" indent="-361950" algn="l" rtl="0">
              <a:lnSpc>
                <a:spcPct val="100000"/>
              </a:lnSpc>
              <a:spcBef>
                <a:spcPts val="400"/>
              </a:spcBef>
              <a:spcAft>
                <a:spcPts val="600"/>
              </a:spcAft>
              <a:buClr>
                <a:schemeClr val="lt2"/>
              </a:buClr>
              <a:buSzPts val="2100"/>
              <a:buFont typeface="Arial"/>
              <a:buChar char="●"/>
            </a:pPr>
            <a:r>
              <a:rPr lang="en-US" sz="1800" dirty="0">
                <a:solidFill>
                  <a:schemeClr val="lt2"/>
                </a:solidFill>
                <a:highlight>
                  <a:schemeClr val="lt1"/>
                </a:highlight>
                <a:latin typeface="Arial"/>
                <a:ea typeface="Arial"/>
                <a:cs typeface="Arial"/>
                <a:sym typeface="Arial"/>
              </a:rPr>
              <a:t>Graduate name, college and degree (1) will appear on screens in the tent, as well as, on the live stream</a:t>
            </a:r>
            <a:r>
              <a:rPr lang="en-US" sz="1800" dirty="0">
                <a:solidFill>
                  <a:schemeClr val="lt2"/>
                </a:solidFill>
                <a:latin typeface="Arial"/>
                <a:ea typeface="Arial"/>
                <a:cs typeface="Arial"/>
                <a:sym typeface="Arial"/>
              </a:rPr>
              <a:t> for those watching at home. </a:t>
            </a:r>
          </a:p>
          <a:p>
            <a:pPr marL="914400" lvl="0" indent="-361950" algn="l" rtl="0">
              <a:lnSpc>
                <a:spcPct val="100000"/>
              </a:lnSpc>
              <a:spcBef>
                <a:spcPts val="400"/>
              </a:spcBef>
              <a:spcAft>
                <a:spcPts val="600"/>
              </a:spcAft>
              <a:buClr>
                <a:schemeClr val="lt2"/>
              </a:buClr>
              <a:buSzPts val="2100"/>
              <a:buFont typeface="Arial"/>
              <a:buChar char="●"/>
            </a:pPr>
            <a:r>
              <a:rPr lang="en-US" sz="1800" dirty="0">
                <a:solidFill>
                  <a:schemeClr val="lt2"/>
                </a:solidFill>
                <a:highlight>
                  <a:schemeClr val="lt1"/>
                </a:highlight>
                <a:latin typeface="Arial"/>
                <a:ea typeface="Arial"/>
                <a:cs typeface="Arial"/>
                <a:sym typeface="Arial"/>
              </a:rPr>
              <a:t>Gates open 45 minutes prior to the start of each ceremony. Seating is first come, first served. </a:t>
            </a:r>
          </a:p>
          <a:p>
            <a:pPr marL="0" lvl="0" indent="0" algn="l" rtl="0">
              <a:lnSpc>
                <a:spcPct val="100000"/>
              </a:lnSpc>
              <a:spcBef>
                <a:spcPts val="400"/>
              </a:spcBef>
              <a:spcAft>
                <a:spcPts val="0"/>
              </a:spcAft>
              <a:buSzPts val="1800"/>
              <a:buNone/>
            </a:pPr>
            <a:endParaRPr lang="en-US" sz="800" dirty="0">
              <a:solidFill>
                <a:schemeClr val="lt2"/>
              </a:solidFill>
              <a:highlight>
                <a:schemeClr val="lt1"/>
              </a:highlight>
              <a:latin typeface="Arial"/>
              <a:ea typeface="Arial"/>
              <a:cs typeface="Arial"/>
              <a:sym typeface="Arial"/>
            </a:endParaRPr>
          </a:p>
          <a:p>
            <a:pPr marL="0" lvl="0" indent="0" algn="l" rtl="0">
              <a:lnSpc>
                <a:spcPct val="100000"/>
              </a:lnSpc>
              <a:spcBef>
                <a:spcPts val="400"/>
              </a:spcBef>
              <a:spcAft>
                <a:spcPts val="0"/>
              </a:spcAft>
              <a:buSzPts val="1800"/>
              <a:buNone/>
            </a:pPr>
            <a:endParaRPr lang="en-US" sz="2100" dirty="0">
              <a:solidFill>
                <a:schemeClr val="lt2"/>
              </a:solidFill>
              <a:latin typeface="Arial"/>
              <a:ea typeface="Arial"/>
              <a:cs typeface="Arial"/>
              <a:sym typeface="Arial"/>
            </a:endParaRPr>
          </a:p>
          <a:p>
            <a:pPr marL="91440" lvl="0" indent="0" algn="ctr" rtl="0">
              <a:lnSpc>
                <a:spcPct val="100000"/>
              </a:lnSpc>
              <a:spcBef>
                <a:spcPts val="560"/>
              </a:spcBef>
              <a:spcAft>
                <a:spcPts val="0"/>
              </a:spcAft>
              <a:buClr>
                <a:schemeClr val="dk1"/>
              </a:buClr>
              <a:buSzPts val="2800"/>
              <a:buFont typeface="Arial"/>
              <a:buNone/>
            </a:pPr>
            <a:endParaRPr lang="en-US" sz="2800" dirty="0"/>
          </a:p>
          <a:p>
            <a:pPr marL="225425" lvl="0" indent="0" algn="l" rtl="0">
              <a:lnSpc>
                <a:spcPct val="100000"/>
              </a:lnSpc>
              <a:spcBef>
                <a:spcPts val="640"/>
              </a:spcBef>
              <a:spcAft>
                <a:spcPts val="0"/>
              </a:spcAft>
              <a:buSzPts val="1800"/>
              <a:buNone/>
            </a:pPr>
            <a:endParaRPr lang="en-US" dirty="0"/>
          </a:p>
        </p:txBody>
      </p:sp>
      <p:sp>
        <p:nvSpPr>
          <p:cNvPr id="178" name="Google Shape;178;p1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n-lt"/>
              </a:rPr>
              <a:t>www.rowan.edu/commencement</a:t>
            </a:r>
          </a:p>
        </p:txBody>
      </p:sp>
      <p:pic>
        <p:nvPicPr>
          <p:cNvPr id="11" name="Picture 10">
            <a:extLst>
              <a:ext uri="{FF2B5EF4-FFF2-40B4-BE49-F238E27FC236}">
                <a16:creationId xmlns:a16="http://schemas.microsoft.com/office/drawing/2014/main" id="{AFB0F38D-F330-3401-E7D5-F859CB143916}"/>
              </a:ext>
            </a:extLst>
          </p:cNvPr>
          <p:cNvPicPr>
            <a:picLocks noChangeAspect="1"/>
          </p:cNvPicPr>
          <p:nvPr/>
        </p:nvPicPr>
        <p:blipFill>
          <a:blip r:embed="rId3"/>
          <a:stretch>
            <a:fillRect/>
          </a:stretch>
        </p:blipFill>
        <p:spPr>
          <a:xfrm>
            <a:off x="5809790" y="145775"/>
            <a:ext cx="3181810" cy="582433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133607e669_0_0"/>
          <p:cNvSpPr txBox="1">
            <a:spLocks noGrp="1"/>
          </p:cNvSpPr>
          <p:nvPr>
            <p:ph type="title"/>
          </p:nvPr>
        </p:nvSpPr>
        <p:spPr>
          <a:xfrm>
            <a:off x="304800" y="160425"/>
            <a:ext cx="8610600" cy="677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What to expect at the College Ceremony</a:t>
            </a:r>
            <a:endParaRPr sz="3000" b="1" dirty="0">
              <a:solidFill>
                <a:schemeClr val="lt2"/>
              </a:solidFill>
              <a:latin typeface="Arial"/>
              <a:ea typeface="Arial"/>
              <a:cs typeface="Arial"/>
              <a:sym typeface="Arial"/>
            </a:endParaRPr>
          </a:p>
        </p:txBody>
      </p:sp>
      <p:sp>
        <p:nvSpPr>
          <p:cNvPr id="185" name="Google Shape;185;g1133607e669_0_0"/>
          <p:cNvSpPr txBox="1">
            <a:spLocks noGrp="1"/>
          </p:cNvSpPr>
          <p:nvPr>
            <p:ph type="body" idx="1"/>
          </p:nvPr>
        </p:nvSpPr>
        <p:spPr>
          <a:xfrm>
            <a:off x="304800" y="721900"/>
            <a:ext cx="8686800" cy="3096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1800" b="1" i="1" dirty="0">
                <a:solidFill>
                  <a:schemeClr val="lt2"/>
                </a:solidFill>
                <a:latin typeface="Arial"/>
                <a:ea typeface="Arial"/>
                <a:cs typeface="Arial"/>
                <a:sym typeface="Arial"/>
              </a:rPr>
              <a:t>The Ceremony</a:t>
            </a:r>
            <a:endParaRPr sz="1800" b="1" i="1" dirty="0">
              <a:solidFill>
                <a:schemeClr val="lt2"/>
              </a:solidFill>
              <a:latin typeface="Arial"/>
              <a:ea typeface="Arial"/>
              <a:cs typeface="Arial"/>
              <a:sym typeface="Arial"/>
            </a:endParaRPr>
          </a:p>
          <a:p>
            <a:pPr marL="457200" lvl="0" indent="-355600" algn="l" rtl="0">
              <a:lnSpc>
                <a:spcPct val="100000"/>
              </a:lnSpc>
              <a:spcBef>
                <a:spcPts val="400"/>
              </a:spcBef>
              <a:spcAft>
                <a:spcPts val="600"/>
              </a:spcAft>
              <a:buClr>
                <a:schemeClr val="lt2"/>
              </a:buClr>
              <a:buSzPts val="2000"/>
              <a:buFont typeface="Arial"/>
              <a:buChar char="●"/>
            </a:pPr>
            <a:r>
              <a:rPr lang="en-US" sz="1800" dirty="0">
                <a:solidFill>
                  <a:schemeClr val="lt2"/>
                </a:solidFill>
                <a:latin typeface="Arial"/>
                <a:ea typeface="Arial"/>
                <a:cs typeface="Arial"/>
                <a:sym typeface="Arial"/>
              </a:rPr>
              <a:t>1</a:t>
            </a:r>
            <a:r>
              <a:rPr lang="en-US" sz="1800" dirty="0">
                <a:solidFill>
                  <a:schemeClr val="lt2"/>
                </a:solidFill>
              </a:rPr>
              <a:t> 1/2</a:t>
            </a:r>
            <a:r>
              <a:rPr lang="en-US" sz="1800" dirty="0">
                <a:solidFill>
                  <a:schemeClr val="lt2"/>
                </a:solidFill>
                <a:latin typeface="Arial"/>
                <a:ea typeface="Arial"/>
                <a:cs typeface="Arial"/>
                <a:sym typeface="Arial"/>
              </a:rPr>
              <a:t> hours long from processional to recessional. </a:t>
            </a:r>
            <a:endParaRPr sz="1800" dirty="0">
              <a:solidFill>
                <a:schemeClr val="lt2"/>
              </a:solidFill>
              <a:latin typeface="Arial"/>
              <a:ea typeface="Arial"/>
              <a:cs typeface="Arial"/>
              <a:sym typeface="Arial"/>
            </a:endParaRPr>
          </a:p>
          <a:p>
            <a:pPr marL="457200" lvl="0" indent="0" algn="l" rtl="0">
              <a:lnSpc>
                <a:spcPct val="100000"/>
              </a:lnSpc>
              <a:spcBef>
                <a:spcPts val="400"/>
              </a:spcBef>
              <a:spcAft>
                <a:spcPts val="600"/>
              </a:spcAft>
              <a:buSzPts val="1800"/>
              <a:buNone/>
            </a:pPr>
            <a:r>
              <a:rPr lang="en-US" sz="1800" dirty="0">
                <a:solidFill>
                  <a:schemeClr val="lt2"/>
                </a:solidFill>
                <a:latin typeface="Arial"/>
                <a:ea typeface="Arial"/>
                <a:cs typeface="Arial"/>
                <a:sym typeface="Arial"/>
              </a:rPr>
              <a:t>The ceremony includes:</a:t>
            </a:r>
            <a:endParaRPr sz="1800" dirty="0">
              <a:solidFill>
                <a:schemeClr val="lt2"/>
              </a:solidFill>
              <a:latin typeface="Arial"/>
              <a:ea typeface="Arial"/>
              <a:cs typeface="Arial"/>
              <a:sym typeface="Arial"/>
            </a:endParaRPr>
          </a:p>
          <a:p>
            <a:pPr marL="914400" lvl="1" indent="-355600" algn="l" rtl="0">
              <a:lnSpc>
                <a:spcPct val="100000"/>
              </a:lnSpc>
              <a:spcBef>
                <a:spcPts val="0"/>
              </a:spcBef>
              <a:spcAft>
                <a:spcPts val="600"/>
              </a:spcAft>
              <a:buClr>
                <a:schemeClr val="lt2"/>
              </a:buClr>
              <a:buSzPts val="2000"/>
              <a:buFont typeface="Arial"/>
              <a:buChar char="○"/>
            </a:pPr>
            <a:r>
              <a:rPr lang="en-US" sz="1800" dirty="0">
                <a:solidFill>
                  <a:schemeClr val="lt2"/>
                </a:solidFill>
                <a:latin typeface="Arial"/>
                <a:ea typeface="Arial"/>
                <a:cs typeface="Arial"/>
                <a:sym typeface="Arial"/>
              </a:rPr>
              <a:t>Dean’s Remarks</a:t>
            </a:r>
            <a:endParaRPr sz="1800" dirty="0">
              <a:solidFill>
                <a:schemeClr val="lt2"/>
              </a:solidFill>
              <a:latin typeface="Arial"/>
              <a:ea typeface="Arial"/>
              <a:cs typeface="Arial"/>
              <a:sym typeface="Arial"/>
            </a:endParaRPr>
          </a:p>
          <a:p>
            <a:pPr marL="914400" lvl="1" indent="-355600" algn="l" rtl="0">
              <a:lnSpc>
                <a:spcPct val="100000"/>
              </a:lnSpc>
              <a:spcBef>
                <a:spcPts val="0"/>
              </a:spcBef>
              <a:spcAft>
                <a:spcPts val="600"/>
              </a:spcAft>
              <a:buClr>
                <a:schemeClr val="lt2"/>
              </a:buClr>
              <a:buSzPts val="2000"/>
              <a:buFont typeface="Arial"/>
              <a:buChar char="○"/>
            </a:pPr>
            <a:r>
              <a:rPr lang="en-US" sz="1800" dirty="0">
                <a:solidFill>
                  <a:schemeClr val="lt2"/>
                </a:solidFill>
                <a:latin typeface="Arial"/>
                <a:ea typeface="Arial"/>
                <a:cs typeface="Arial"/>
                <a:sym typeface="Arial"/>
              </a:rPr>
              <a:t>Special Guest Address </a:t>
            </a:r>
            <a:endParaRPr sz="1800" dirty="0">
              <a:solidFill>
                <a:schemeClr val="lt2"/>
              </a:solidFill>
              <a:latin typeface="Arial"/>
              <a:ea typeface="Arial"/>
              <a:cs typeface="Arial"/>
              <a:sym typeface="Arial"/>
            </a:endParaRPr>
          </a:p>
          <a:p>
            <a:pPr marL="914400" lvl="1" indent="-355600" algn="l" rtl="0">
              <a:lnSpc>
                <a:spcPct val="100000"/>
              </a:lnSpc>
              <a:spcBef>
                <a:spcPts val="0"/>
              </a:spcBef>
              <a:spcAft>
                <a:spcPts val="600"/>
              </a:spcAft>
              <a:buClr>
                <a:schemeClr val="lt2"/>
              </a:buClr>
              <a:buSzPts val="2000"/>
              <a:buFont typeface="Arial"/>
              <a:buChar char="○"/>
            </a:pPr>
            <a:r>
              <a:rPr lang="en-US" sz="1800" dirty="0">
                <a:solidFill>
                  <a:schemeClr val="lt2"/>
                </a:solidFill>
                <a:latin typeface="Arial"/>
                <a:ea typeface="Arial"/>
                <a:cs typeface="Arial"/>
                <a:sym typeface="Arial"/>
              </a:rPr>
              <a:t>Presentation of Graduates, where graduates cross the stage, have their names read out loud, and appear on screens in the tent and on the live stream, as well as, collect their diploma cover and have their professional photo taken.  </a:t>
            </a:r>
            <a:endParaRPr sz="1800" dirty="0">
              <a:solidFill>
                <a:schemeClr val="lt2"/>
              </a:solidFill>
              <a:latin typeface="Arial"/>
              <a:ea typeface="Arial"/>
              <a:cs typeface="Arial"/>
              <a:sym typeface="Arial"/>
            </a:endParaRPr>
          </a:p>
          <a:p>
            <a:pPr marL="914400" lvl="1" indent="-355600" algn="l" rtl="0">
              <a:lnSpc>
                <a:spcPct val="100000"/>
              </a:lnSpc>
              <a:spcBef>
                <a:spcPts val="0"/>
              </a:spcBef>
              <a:spcAft>
                <a:spcPts val="600"/>
              </a:spcAft>
              <a:buClr>
                <a:schemeClr val="lt2"/>
              </a:buClr>
              <a:buSzPts val="2000"/>
              <a:buFont typeface="Arial"/>
              <a:buChar char="○"/>
            </a:pPr>
            <a:r>
              <a:rPr lang="en-US" sz="1800" dirty="0">
                <a:solidFill>
                  <a:schemeClr val="lt2"/>
                </a:solidFill>
                <a:latin typeface="Arial"/>
                <a:ea typeface="Arial"/>
                <a:cs typeface="Arial"/>
                <a:sym typeface="Arial"/>
              </a:rPr>
              <a:t>Inspirational music from Rowan’s Pep Band</a:t>
            </a:r>
            <a:endParaRPr sz="1800" dirty="0">
              <a:solidFill>
                <a:schemeClr val="lt2"/>
              </a:solidFill>
              <a:latin typeface="Arial"/>
              <a:ea typeface="Arial"/>
              <a:cs typeface="Arial"/>
              <a:sym typeface="Arial"/>
            </a:endParaRPr>
          </a:p>
        </p:txBody>
      </p:sp>
      <p:sp>
        <p:nvSpPr>
          <p:cNvPr id="186" name="Google Shape;186;g1133607e669_0_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n-lt"/>
              </a:rPr>
              <a:t>www.rowan.edu/commencement</a:t>
            </a:r>
            <a:endParaRPr dirty="0">
              <a:latin typeface="+mn-lt"/>
            </a:endParaRPr>
          </a:p>
        </p:txBody>
      </p:sp>
      <p:sp>
        <p:nvSpPr>
          <p:cNvPr id="187" name="Google Shape;187;g1133607e669_0_0"/>
          <p:cNvSpPr txBox="1"/>
          <p:nvPr/>
        </p:nvSpPr>
        <p:spPr>
          <a:xfrm>
            <a:off x="228600" y="3973949"/>
            <a:ext cx="3118274"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dirty="0">
                <a:solidFill>
                  <a:schemeClr val="lt2"/>
                </a:solidFill>
              </a:rPr>
              <a:t>Post C</a:t>
            </a:r>
            <a:r>
              <a:rPr lang="en-US" sz="1800" b="1" i="1" strike="noStrike" cap="none" dirty="0">
                <a:solidFill>
                  <a:schemeClr val="lt2"/>
                </a:solidFill>
                <a:latin typeface="Arial"/>
                <a:ea typeface="Arial"/>
                <a:cs typeface="Arial"/>
                <a:sym typeface="Arial"/>
              </a:rPr>
              <a:t>eremony</a:t>
            </a:r>
            <a:endParaRPr sz="1800" b="1" i="1" strike="noStrike" cap="none" dirty="0">
              <a:solidFill>
                <a:schemeClr val="lt2"/>
              </a:solidFill>
              <a:latin typeface="Arial"/>
              <a:ea typeface="Arial"/>
              <a:cs typeface="Arial"/>
              <a:sym typeface="Arial"/>
            </a:endParaRPr>
          </a:p>
        </p:txBody>
      </p:sp>
      <p:sp>
        <p:nvSpPr>
          <p:cNvPr id="188" name="Google Shape;188;g1133607e669_0_0"/>
          <p:cNvSpPr txBox="1"/>
          <p:nvPr/>
        </p:nvSpPr>
        <p:spPr>
          <a:xfrm>
            <a:off x="135654" y="4282706"/>
            <a:ext cx="8779746" cy="157476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360"/>
              </a:spcBef>
              <a:spcAft>
                <a:spcPts val="600"/>
              </a:spcAft>
              <a:buClr>
                <a:schemeClr val="lt2"/>
              </a:buClr>
              <a:buSzPts val="2000"/>
              <a:buFont typeface="Arial"/>
              <a:buChar char="●"/>
            </a:pPr>
            <a:r>
              <a:rPr lang="en-US" sz="1800" b="0" i="0" u="none" strike="noStrike" cap="none" dirty="0">
                <a:solidFill>
                  <a:schemeClr val="lt2"/>
                </a:solidFill>
                <a:latin typeface="Arial"/>
                <a:ea typeface="Arial"/>
                <a:cs typeface="Arial"/>
                <a:sym typeface="Arial"/>
              </a:rPr>
              <a:t>Enjoy a complimentary snack and water along Summit Lane. </a:t>
            </a:r>
            <a:endParaRPr sz="1800" b="0" i="0" u="none" strike="noStrike" cap="none" dirty="0">
              <a:solidFill>
                <a:schemeClr val="lt2"/>
              </a:solidFill>
              <a:latin typeface="Arial"/>
              <a:ea typeface="Arial"/>
              <a:cs typeface="Arial"/>
              <a:sym typeface="Arial"/>
            </a:endParaRPr>
          </a:p>
          <a:p>
            <a:pPr marL="457200" marR="0" lvl="0" indent="-355600" algn="l" rtl="0">
              <a:lnSpc>
                <a:spcPct val="100000"/>
              </a:lnSpc>
              <a:spcBef>
                <a:spcPts val="0"/>
              </a:spcBef>
              <a:spcAft>
                <a:spcPts val="600"/>
              </a:spcAft>
              <a:buClr>
                <a:schemeClr val="lt2"/>
              </a:buClr>
              <a:buSzPts val="2000"/>
              <a:buFont typeface="Arial"/>
              <a:buChar char="●"/>
            </a:pPr>
            <a:r>
              <a:rPr lang="en-US" sz="1800" b="0" i="0" u="none" strike="noStrike" cap="none" dirty="0">
                <a:solidFill>
                  <a:schemeClr val="lt2"/>
                </a:solidFill>
                <a:latin typeface="Arial"/>
                <a:ea typeface="Arial"/>
                <a:cs typeface="Arial"/>
                <a:sym typeface="Arial"/>
              </a:rPr>
              <a:t>Make your way across campus and enjoy iconic locations, like the Prof Pride statue, for a selfie.</a:t>
            </a:r>
            <a:endParaRPr sz="1800" b="0" i="0" u="none" strike="noStrike" cap="none" dirty="0">
              <a:solidFill>
                <a:schemeClr val="lt2"/>
              </a:solidFill>
              <a:latin typeface="Arial"/>
              <a:ea typeface="Arial"/>
              <a:cs typeface="Arial"/>
              <a:sym typeface="Arial"/>
            </a:endParaRPr>
          </a:p>
          <a:p>
            <a:pPr marL="457200" marR="0" lvl="0" indent="-355600" algn="l" rtl="0">
              <a:lnSpc>
                <a:spcPct val="100000"/>
              </a:lnSpc>
              <a:spcBef>
                <a:spcPts val="0"/>
              </a:spcBef>
              <a:spcAft>
                <a:spcPts val="600"/>
              </a:spcAft>
              <a:buClr>
                <a:schemeClr val="lt2"/>
              </a:buClr>
              <a:buSzPts val="2000"/>
              <a:buFont typeface="Arial"/>
              <a:buChar char="●"/>
            </a:pPr>
            <a:r>
              <a:rPr lang="en-US" sz="1800" b="0" i="0" u="none" strike="noStrike" cap="none" dirty="0">
                <a:solidFill>
                  <a:schemeClr val="lt2"/>
                </a:solidFill>
                <a:latin typeface="Arial"/>
                <a:ea typeface="Arial"/>
                <a:cs typeface="Arial"/>
                <a:sym typeface="Arial"/>
              </a:rPr>
              <a:t>Secure a reservation at a local restaurant to celebrate with your guests.</a:t>
            </a:r>
            <a:endParaRPr sz="1800" b="0" i="0" u="none" strike="noStrike" cap="none" dirty="0">
              <a:solidFill>
                <a:schemeClr val="lt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ts val="4500"/>
              </a:lnSpc>
              <a:spcBef>
                <a:spcPts val="0"/>
              </a:spcBef>
              <a:spcAft>
                <a:spcPts val="0"/>
              </a:spcAft>
              <a:buSzPts val="1400"/>
              <a:buNone/>
            </a:pPr>
            <a:r>
              <a:rPr lang="en-US" sz="3000" b="1" dirty="0">
                <a:solidFill>
                  <a:schemeClr val="lt2"/>
                </a:solidFill>
                <a:latin typeface="Arial"/>
                <a:ea typeface="Arial"/>
                <a:cs typeface="Arial"/>
                <a:sym typeface="Arial"/>
              </a:rPr>
              <a:t>What to expect at the College Ceremony</a:t>
            </a:r>
            <a:br>
              <a:rPr lang="en-US" sz="3000" b="1" dirty="0">
                <a:solidFill>
                  <a:schemeClr val="lt2"/>
                </a:solidFill>
                <a:latin typeface="Arial"/>
                <a:ea typeface="Arial"/>
                <a:cs typeface="Arial"/>
                <a:sym typeface="Arial"/>
              </a:rPr>
            </a:br>
            <a:r>
              <a:rPr lang="en-US" sz="1800" b="1" i="1" dirty="0">
                <a:solidFill>
                  <a:schemeClr val="lt2"/>
                </a:solidFill>
                <a:latin typeface="Arial"/>
                <a:ea typeface="Arial"/>
                <a:cs typeface="Arial"/>
                <a:sym typeface="Arial"/>
              </a:rPr>
              <a:t>Tickets</a:t>
            </a:r>
            <a:endParaRPr sz="1800" b="1" i="1" dirty="0">
              <a:solidFill>
                <a:schemeClr val="lt2"/>
              </a:solidFill>
              <a:latin typeface="Arial"/>
              <a:ea typeface="Arial"/>
              <a:cs typeface="Arial"/>
              <a:sym typeface="Arial"/>
            </a:endParaRPr>
          </a:p>
        </p:txBody>
      </p:sp>
      <p:sp>
        <p:nvSpPr>
          <p:cNvPr id="194" name="Google Shape;194;p16"/>
          <p:cNvSpPr txBox="1">
            <a:spLocks noGrp="1"/>
          </p:cNvSpPr>
          <p:nvPr>
            <p:ph type="body" idx="1"/>
          </p:nvPr>
        </p:nvSpPr>
        <p:spPr>
          <a:xfrm>
            <a:off x="304799" y="1302000"/>
            <a:ext cx="8610601" cy="4863600"/>
          </a:xfrm>
          <a:prstGeom prst="rect">
            <a:avLst/>
          </a:prstGeom>
          <a:noFill/>
          <a:ln>
            <a:noFill/>
          </a:ln>
        </p:spPr>
        <p:txBody>
          <a:bodyPr spcFirstLastPara="1" wrap="square" lIns="0" tIns="0" rIns="0" bIns="0" anchor="t" anchorCtr="0">
            <a:noAutofit/>
          </a:bodyPr>
          <a:lstStyle/>
          <a:p>
            <a:pPr marL="0" lvl="0" indent="-342900" algn="l" rtl="0">
              <a:spcBef>
                <a:spcPts val="0"/>
              </a:spcBef>
              <a:spcAft>
                <a:spcPts val="600"/>
              </a:spcAft>
              <a:buClr>
                <a:schemeClr val="lt2"/>
              </a:buClr>
              <a:buSzPts val="1800"/>
              <a:buFont typeface="Arial"/>
              <a:buChar char="●"/>
            </a:pPr>
            <a:r>
              <a:rPr lang="en-US" sz="1800" dirty="0">
                <a:solidFill>
                  <a:schemeClr val="lt2"/>
                </a:solidFill>
                <a:latin typeface="Arial"/>
                <a:ea typeface="Arial"/>
                <a:cs typeface="Arial"/>
                <a:sym typeface="Arial"/>
              </a:rPr>
              <a:t>All ceremonies are ticketed events. </a:t>
            </a:r>
            <a:endParaRPr lang="en-US" sz="1800" dirty="0">
              <a:solidFill>
                <a:schemeClr val="lt2"/>
              </a:solidFill>
            </a:endParaRPr>
          </a:p>
          <a:p>
            <a:pPr marL="0" lvl="0" indent="-342900" algn="l" rtl="0">
              <a:spcBef>
                <a:spcPts val="0"/>
              </a:spcBef>
              <a:spcAft>
                <a:spcPts val="600"/>
              </a:spcAft>
              <a:buClr>
                <a:schemeClr val="lt2"/>
              </a:buClr>
              <a:buSzPts val="1800"/>
              <a:buFont typeface="Arial"/>
              <a:buChar char="●"/>
            </a:pPr>
            <a:r>
              <a:rPr lang="en-US" sz="1800" dirty="0">
                <a:solidFill>
                  <a:schemeClr val="lt2"/>
                </a:solidFill>
                <a:latin typeface="Arial"/>
                <a:ea typeface="Arial"/>
                <a:cs typeface="Arial"/>
                <a:sym typeface="Arial"/>
              </a:rPr>
              <a:t>Don’t delay! Tickets must be secured by April </a:t>
            </a:r>
            <a:r>
              <a:rPr lang="en-US" sz="1800" dirty="0">
                <a:solidFill>
                  <a:schemeClr val="lt2"/>
                </a:solidFill>
              </a:rPr>
              <a:t>5</a:t>
            </a:r>
            <a:r>
              <a:rPr lang="en-US" sz="1800" dirty="0">
                <a:solidFill>
                  <a:schemeClr val="lt2"/>
                </a:solidFill>
                <a:latin typeface="Arial"/>
                <a:ea typeface="Arial"/>
                <a:cs typeface="Arial"/>
                <a:sym typeface="Arial"/>
              </a:rPr>
              <a:t>, 2024, at </a:t>
            </a:r>
            <a:r>
              <a:rPr lang="en-US" sz="1800" dirty="0">
                <a:solidFill>
                  <a:schemeClr val="lt2"/>
                </a:solidFill>
              </a:rPr>
              <a:t>1</a:t>
            </a:r>
            <a:r>
              <a:rPr lang="en-US" sz="1800" dirty="0">
                <a:solidFill>
                  <a:schemeClr val="lt2"/>
                </a:solidFill>
                <a:latin typeface="Arial"/>
                <a:ea typeface="Arial"/>
                <a:cs typeface="Arial"/>
                <a:sym typeface="Arial"/>
              </a:rPr>
              <a:t>2:00 p.m. After the deadline, additional guest tickets for each ceremony may become available on a first come, first served distribution.</a:t>
            </a:r>
          </a:p>
          <a:p>
            <a:pPr marL="742950" lvl="1" indent="-285750" algn="l" rtl="0">
              <a:lnSpc>
                <a:spcPts val="2000"/>
              </a:lnSpc>
              <a:spcBef>
                <a:spcPts val="360"/>
              </a:spcBef>
              <a:spcAft>
                <a:spcPts val="600"/>
              </a:spcAft>
              <a:buClr>
                <a:schemeClr val="lt2"/>
              </a:buClr>
              <a:buSzPts val="1800"/>
              <a:buFont typeface="Arial"/>
              <a:buChar char="○"/>
            </a:pPr>
            <a:r>
              <a:rPr lang="en-US" sz="1600" b="0" i="0" u="none" strike="noStrike" dirty="0">
                <a:solidFill>
                  <a:srgbClr val="7F5111"/>
                </a:solidFill>
                <a:effectLst/>
                <a:latin typeface="Arial" panose="020B0604020202020204" pitchFamily="34" charset="0"/>
              </a:rPr>
              <a:t>If there are tickets remaining for a ceremony, </a:t>
            </a:r>
            <a:r>
              <a:rPr lang="en-US" sz="1600" b="0" i="0" u="sng" dirty="0">
                <a:solidFill>
                  <a:srgbClr val="7F5111"/>
                </a:solidFill>
                <a:effectLst/>
                <a:latin typeface="Arial" panose="020B0604020202020204" pitchFamily="34" charset="0"/>
              </a:rPr>
              <a:t> registered</a:t>
            </a:r>
            <a:r>
              <a:rPr lang="en-US" sz="1600" b="0" i="0" u="none" strike="noStrike" dirty="0">
                <a:solidFill>
                  <a:srgbClr val="7F5111"/>
                </a:solidFill>
                <a:effectLst/>
                <a:latin typeface="Arial" panose="020B0604020202020204" pitchFamily="34" charset="0"/>
              </a:rPr>
              <a:t> graduates will receive an email notification on April 10, 2024 between 12pm and 1pm with information on how to secure additional tickets. </a:t>
            </a:r>
            <a:endParaRPr lang="en-US" sz="1800" b="0" i="0" u="none" strike="noStrike" dirty="0">
              <a:solidFill>
                <a:srgbClr val="7F5111"/>
              </a:solidFill>
              <a:effectLst/>
              <a:latin typeface="Arial" panose="020B0604020202020204" pitchFamily="34" charset="0"/>
            </a:endParaRPr>
          </a:p>
          <a:p>
            <a:pPr marL="457200" lvl="0" indent="-342900" algn="l" rtl="0">
              <a:lnSpc>
                <a:spcPts val="2000"/>
              </a:lnSpc>
              <a:spcBef>
                <a:spcPts val="0"/>
              </a:spcBef>
              <a:spcAft>
                <a:spcPts val="600"/>
              </a:spcAft>
              <a:buClr>
                <a:schemeClr val="lt2"/>
              </a:buClr>
              <a:buSzPts val="1800"/>
              <a:buFont typeface="Arial"/>
              <a:buChar char="●"/>
            </a:pPr>
            <a:r>
              <a:rPr lang="en-US" sz="1800" b="0" i="0" u="none" strike="noStrike" dirty="0">
                <a:solidFill>
                  <a:srgbClr val="7F5111"/>
                </a:solidFill>
                <a:effectLst/>
                <a:latin typeface="Arial" panose="020B0604020202020204" pitchFamily="34" charset="0"/>
              </a:rPr>
              <a:t>Greeters at the three entrance gates around the University Green will scan guest tickets beginning 45 minutes before each ceremony. </a:t>
            </a:r>
            <a:endParaRPr lang="en-US" sz="1800" dirty="0">
              <a:solidFill>
                <a:schemeClr val="lt2"/>
              </a:solidFill>
              <a:latin typeface="Arial"/>
              <a:ea typeface="Arial"/>
              <a:cs typeface="Arial"/>
              <a:sym typeface="Arial"/>
            </a:endParaRPr>
          </a:p>
          <a:p>
            <a:pPr marL="457200" lvl="0" indent="-342900" algn="l" rtl="0">
              <a:lnSpc>
                <a:spcPts val="2000"/>
              </a:lnSpc>
              <a:spcBef>
                <a:spcPts val="600"/>
              </a:spcBef>
              <a:spcAft>
                <a:spcPts val="600"/>
              </a:spcAft>
              <a:buClr>
                <a:schemeClr val="lt2"/>
              </a:buClr>
              <a:buSzPts val="1800"/>
              <a:buFont typeface="Arial"/>
              <a:buChar char="●"/>
            </a:pPr>
            <a:r>
              <a:rPr lang="en-US" sz="1800" b="0" i="0" u="none" strike="noStrike" dirty="0">
                <a:solidFill>
                  <a:srgbClr val="7F5111"/>
                </a:solidFill>
                <a:effectLst/>
                <a:latin typeface="Arial" panose="020B0604020202020204" pitchFamily="34" charset="0"/>
              </a:rPr>
              <a:t>Digital and printed tickets will be accepted at gate entrances. </a:t>
            </a:r>
            <a:endParaRPr lang="en-US" sz="1800" dirty="0">
              <a:solidFill>
                <a:srgbClr val="7F5111"/>
              </a:solidFill>
              <a:latin typeface="Arial" panose="020B0604020202020204" pitchFamily="34" charset="0"/>
              <a:ea typeface="Arial"/>
              <a:cs typeface="Arial"/>
              <a:sym typeface="Arial"/>
            </a:endParaRPr>
          </a:p>
          <a:p>
            <a:pPr marL="457200" lvl="0" indent="-342900" algn="l" rtl="0">
              <a:lnSpc>
                <a:spcPts val="2000"/>
              </a:lnSpc>
              <a:spcBef>
                <a:spcPts val="600"/>
              </a:spcBef>
              <a:spcAft>
                <a:spcPts val="600"/>
              </a:spcAft>
              <a:buClr>
                <a:schemeClr val="lt2"/>
              </a:buClr>
              <a:buSzPts val="1800"/>
              <a:buFont typeface="Arial"/>
              <a:buChar char="●"/>
            </a:pPr>
            <a:r>
              <a:rPr lang="en-US" sz="1800" b="0" i="0" u="none" strike="noStrike" dirty="0">
                <a:solidFill>
                  <a:srgbClr val="7F5111"/>
                </a:solidFill>
                <a:effectLst/>
                <a:latin typeface="Arial" panose="020B0604020202020204" pitchFamily="34" charset="0"/>
              </a:rPr>
              <a:t>Only graduates and ticketed guests will be permitted on and around the University Green.</a:t>
            </a:r>
          </a:p>
          <a:p>
            <a:pPr marL="0" lvl="0" indent="0" algn="l" rtl="0">
              <a:lnSpc>
                <a:spcPts val="2000"/>
              </a:lnSpc>
              <a:spcBef>
                <a:spcPts val="320"/>
              </a:spcBef>
              <a:spcAft>
                <a:spcPts val="0"/>
              </a:spcAft>
              <a:buClr>
                <a:schemeClr val="dk1"/>
              </a:buClr>
              <a:buSzPts val="1600"/>
              <a:buFont typeface="Arial"/>
              <a:buNone/>
            </a:pPr>
            <a:r>
              <a:rPr lang="en-US" sz="1800" i="1" dirty="0">
                <a:solidFill>
                  <a:schemeClr val="lt2"/>
                </a:solidFill>
                <a:latin typeface="Arial"/>
                <a:ea typeface="Arial"/>
                <a:cs typeface="Arial"/>
                <a:sym typeface="Arial"/>
              </a:rPr>
              <a:t>All ceremonies will be streamed live over YouTube.  Links will be provided on the commencement website in the days prior to the ceremony. </a:t>
            </a:r>
          </a:p>
        </p:txBody>
      </p:sp>
      <p:sp>
        <p:nvSpPr>
          <p:cNvPr id="195" name="Google Shape;195;p16"/>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n-lt"/>
              </a:rPr>
              <a:t>www.rowan.edu/commencement</a:t>
            </a:r>
            <a:endParaRPr dirty="0">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What to expect at the College Ceremony </a:t>
            </a:r>
            <a:endParaRPr sz="3000" b="1" dirty="0">
              <a:solidFill>
                <a:schemeClr val="lt2"/>
              </a:solidFill>
              <a:latin typeface="Arial"/>
              <a:ea typeface="Arial"/>
              <a:cs typeface="Arial"/>
              <a:sym typeface="Arial"/>
            </a:endParaRPr>
          </a:p>
        </p:txBody>
      </p:sp>
      <p:sp>
        <p:nvSpPr>
          <p:cNvPr id="201" name="Google Shape;201;p17"/>
          <p:cNvSpPr txBox="1">
            <a:spLocks noGrp="1"/>
          </p:cNvSpPr>
          <p:nvPr>
            <p:ph type="body" idx="1"/>
          </p:nvPr>
        </p:nvSpPr>
        <p:spPr>
          <a:xfrm>
            <a:off x="438501" y="962525"/>
            <a:ext cx="8354350" cy="4600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1800" b="1" i="1" dirty="0">
                <a:solidFill>
                  <a:schemeClr val="lt2"/>
                </a:solidFill>
                <a:latin typeface="Arial"/>
                <a:ea typeface="Arial"/>
                <a:cs typeface="Arial"/>
                <a:sym typeface="Arial"/>
              </a:rPr>
              <a:t>Photography</a:t>
            </a:r>
            <a:endParaRPr lang="en-US" sz="1800" b="1" i="1" dirty="0">
              <a:solidFill>
                <a:schemeClr val="lt2"/>
              </a:solidFill>
            </a:endParaRPr>
          </a:p>
          <a:p>
            <a:pPr marL="0" lvl="0" indent="0" algn="l" rtl="0">
              <a:lnSpc>
                <a:spcPct val="100000"/>
              </a:lnSpc>
              <a:spcBef>
                <a:spcPts val="0"/>
              </a:spcBef>
              <a:spcAft>
                <a:spcPts val="0"/>
              </a:spcAft>
              <a:buClr>
                <a:schemeClr val="dk1"/>
              </a:buClr>
              <a:buSzPts val="2400"/>
              <a:buFont typeface="Arial"/>
              <a:buNone/>
            </a:pPr>
            <a:endParaRPr sz="2000" u="sng" dirty="0">
              <a:solidFill>
                <a:schemeClr val="lt2"/>
              </a:solidFill>
              <a:latin typeface="Arial"/>
              <a:ea typeface="Arial"/>
              <a:cs typeface="Arial"/>
              <a:sym typeface="Arial"/>
            </a:endParaRPr>
          </a:p>
          <a:p>
            <a:pPr marL="225425" lvl="0" indent="-212725" algn="l" rtl="0">
              <a:lnSpc>
                <a:spcPct val="100000"/>
              </a:lnSpc>
              <a:spcBef>
                <a:spcPts val="400"/>
              </a:spcBef>
              <a:spcAft>
                <a:spcPts val="0"/>
              </a:spcAft>
              <a:buClr>
                <a:schemeClr val="lt2"/>
              </a:buClr>
              <a:buSzPts val="2000"/>
              <a:buFont typeface="Arial"/>
              <a:buChar char="•"/>
            </a:pPr>
            <a:r>
              <a:rPr lang="en-US" sz="1800" dirty="0" err="1">
                <a:solidFill>
                  <a:schemeClr val="lt2"/>
                </a:solidFill>
                <a:latin typeface="Arial"/>
                <a:ea typeface="Arial"/>
                <a:cs typeface="Arial"/>
                <a:sym typeface="Arial"/>
              </a:rPr>
              <a:t>GradImages</a:t>
            </a:r>
            <a:r>
              <a:rPr lang="en-US" sz="1800" dirty="0">
                <a:solidFill>
                  <a:schemeClr val="lt2"/>
                </a:solidFill>
                <a:latin typeface="Arial"/>
                <a:ea typeface="Arial"/>
                <a:cs typeface="Arial"/>
                <a:sym typeface="Arial"/>
              </a:rPr>
              <a:t>, our professional photographer, will capture moments in the baseball field and as graduates cross the stage. </a:t>
            </a:r>
            <a:endParaRPr sz="1800" dirty="0">
              <a:solidFill>
                <a:schemeClr val="lt2"/>
              </a:solidFill>
              <a:latin typeface="Arial"/>
              <a:ea typeface="Arial"/>
              <a:cs typeface="Arial"/>
              <a:sym typeface="Arial"/>
            </a:endParaRPr>
          </a:p>
          <a:p>
            <a:pPr marL="225425" lvl="0" indent="-98425" algn="l" rtl="0">
              <a:lnSpc>
                <a:spcPts val="1000"/>
              </a:lnSpc>
              <a:spcBef>
                <a:spcPts val="400"/>
              </a:spcBef>
              <a:spcAft>
                <a:spcPts val="0"/>
              </a:spcAft>
              <a:buClr>
                <a:schemeClr val="dk1"/>
              </a:buClr>
              <a:buSzPts val="2000"/>
              <a:buFont typeface="Arial"/>
              <a:buNone/>
            </a:pPr>
            <a:endParaRPr sz="1800" dirty="0">
              <a:solidFill>
                <a:schemeClr val="lt2"/>
              </a:solidFill>
              <a:latin typeface="Arial"/>
              <a:ea typeface="Arial"/>
              <a:cs typeface="Arial"/>
              <a:sym typeface="Arial"/>
            </a:endParaRPr>
          </a:p>
          <a:p>
            <a:pPr marL="225425" lvl="0" indent="-212725" algn="l" rtl="0">
              <a:lnSpc>
                <a:spcPct val="100000"/>
              </a:lnSpc>
              <a:spcBef>
                <a:spcPts val="400"/>
              </a:spcBef>
              <a:spcAft>
                <a:spcPts val="0"/>
              </a:spcAft>
              <a:buClr>
                <a:schemeClr val="lt2"/>
              </a:buClr>
              <a:buSzPts val="2000"/>
              <a:buFont typeface="Arial"/>
              <a:buChar char="•"/>
            </a:pPr>
            <a:r>
              <a:rPr lang="en-US" sz="1800" dirty="0">
                <a:solidFill>
                  <a:schemeClr val="lt2"/>
                </a:solidFill>
                <a:latin typeface="Arial"/>
                <a:ea typeface="Arial"/>
                <a:cs typeface="Arial"/>
                <a:sym typeface="Arial"/>
              </a:rPr>
              <a:t>In addition to professional photography, stop at many of the campus locations, like the Prof Pride statue to capture a family photo or selfie. </a:t>
            </a:r>
            <a:endParaRPr sz="1800" dirty="0">
              <a:solidFill>
                <a:schemeClr val="lt2"/>
              </a:solidFill>
              <a:latin typeface="Arial"/>
              <a:ea typeface="Arial"/>
              <a:cs typeface="Arial"/>
              <a:sym typeface="Arial"/>
            </a:endParaRPr>
          </a:p>
        </p:txBody>
      </p:sp>
      <p:sp>
        <p:nvSpPr>
          <p:cNvPr id="202" name="Google Shape;202;p1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n-lt"/>
              </a:rPr>
              <a:t>www.rowan.edu/commencement</a:t>
            </a:r>
            <a:endParaRPr dirty="0">
              <a:latin typeface="+mn-lt"/>
            </a:endParaRPr>
          </a:p>
        </p:txBody>
      </p:sp>
      <p:pic>
        <p:nvPicPr>
          <p:cNvPr id="203" name="Google Shape;203;p17"/>
          <p:cNvPicPr preferRelativeResize="0"/>
          <p:nvPr/>
        </p:nvPicPr>
        <p:blipFill rotWithShape="1">
          <a:blip r:embed="rId3">
            <a:alphaModFix/>
          </a:blip>
          <a:srcRect t="9280"/>
          <a:stretch/>
        </p:blipFill>
        <p:spPr>
          <a:xfrm>
            <a:off x="438500" y="3913525"/>
            <a:ext cx="2822854" cy="1455025"/>
          </a:xfrm>
          <a:prstGeom prst="rect">
            <a:avLst/>
          </a:prstGeom>
          <a:noFill/>
          <a:ln>
            <a:noFill/>
          </a:ln>
        </p:spPr>
      </p:pic>
      <p:pic>
        <p:nvPicPr>
          <p:cNvPr id="204" name="Google Shape;204;p17"/>
          <p:cNvPicPr preferRelativeResize="0"/>
          <p:nvPr/>
        </p:nvPicPr>
        <p:blipFill rotWithShape="1">
          <a:blip r:embed="rId4">
            <a:alphaModFix/>
          </a:blip>
          <a:srcRect/>
          <a:stretch/>
        </p:blipFill>
        <p:spPr>
          <a:xfrm>
            <a:off x="5625875" y="3913530"/>
            <a:ext cx="3166976" cy="1455020"/>
          </a:xfrm>
          <a:prstGeom prst="rect">
            <a:avLst/>
          </a:prstGeom>
          <a:noFill/>
          <a:ln>
            <a:noFill/>
          </a:ln>
        </p:spPr>
      </p:pic>
      <p:pic>
        <p:nvPicPr>
          <p:cNvPr id="205" name="Google Shape;205;p17"/>
          <p:cNvPicPr preferRelativeResize="0"/>
          <p:nvPr/>
        </p:nvPicPr>
        <p:blipFill rotWithShape="1">
          <a:blip r:embed="rId5">
            <a:alphaModFix/>
          </a:blip>
          <a:srcRect/>
          <a:stretch/>
        </p:blipFill>
        <p:spPr>
          <a:xfrm>
            <a:off x="3515302" y="3623051"/>
            <a:ext cx="1856625" cy="247301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1126d6b900b_0_3"/>
          <p:cNvSpPr txBox="1">
            <a:spLocks noGrp="1"/>
          </p:cNvSpPr>
          <p:nvPr>
            <p:ph type="title"/>
          </p:nvPr>
        </p:nvSpPr>
        <p:spPr>
          <a:xfrm>
            <a:off x="266700" y="208875"/>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Extreme Weather </a:t>
            </a:r>
            <a:endParaRPr sz="3000" b="1" dirty="0">
              <a:solidFill>
                <a:schemeClr val="lt2"/>
              </a:solidFill>
              <a:latin typeface="Arial"/>
              <a:ea typeface="Arial"/>
              <a:cs typeface="Arial"/>
              <a:sym typeface="Arial"/>
            </a:endParaRPr>
          </a:p>
          <a:p>
            <a:pPr marL="0" lvl="0" indent="0" algn="l" rtl="0">
              <a:lnSpc>
                <a:spcPct val="100000"/>
              </a:lnSpc>
              <a:spcBef>
                <a:spcPts val="0"/>
              </a:spcBef>
              <a:spcAft>
                <a:spcPts val="0"/>
              </a:spcAft>
              <a:buSzPts val="1400"/>
              <a:buNone/>
            </a:pPr>
            <a:endParaRPr sz="2400" b="1" u="sng" dirty="0">
              <a:latin typeface="Arial"/>
              <a:ea typeface="Arial"/>
              <a:cs typeface="Arial"/>
              <a:sym typeface="Arial"/>
            </a:endParaRPr>
          </a:p>
        </p:txBody>
      </p:sp>
      <p:sp>
        <p:nvSpPr>
          <p:cNvPr id="212" name="Google Shape;212;g1126d6b900b_0_3"/>
          <p:cNvSpPr txBox="1">
            <a:spLocks noGrp="1"/>
          </p:cNvSpPr>
          <p:nvPr>
            <p:ph type="body" idx="1"/>
          </p:nvPr>
        </p:nvSpPr>
        <p:spPr>
          <a:xfrm>
            <a:off x="187150" y="3123463"/>
            <a:ext cx="8275200" cy="2967600"/>
          </a:xfrm>
          <a:prstGeom prst="rect">
            <a:avLst/>
          </a:prstGeom>
          <a:noFill/>
          <a:ln>
            <a:noFill/>
          </a:ln>
        </p:spPr>
        <p:txBody>
          <a:bodyPr spcFirstLastPara="1" wrap="square" lIns="0" tIns="0" rIns="0" bIns="0" anchor="t" anchorCtr="0">
            <a:noAutofit/>
          </a:bodyPr>
          <a:lstStyle/>
          <a:p>
            <a:pPr marL="457200" lvl="0" indent="-355600" algn="l" rtl="0">
              <a:lnSpc>
                <a:spcPct val="100000"/>
              </a:lnSpc>
              <a:spcBef>
                <a:spcPts val="0"/>
              </a:spcBef>
              <a:spcAft>
                <a:spcPts val="0"/>
              </a:spcAft>
              <a:buClr>
                <a:schemeClr val="lt2"/>
              </a:buClr>
              <a:buSzPts val="2000"/>
              <a:buFont typeface="Arial"/>
              <a:buChar char="●"/>
            </a:pPr>
            <a:r>
              <a:rPr lang="en-US" sz="1800" dirty="0">
                <a:solidFill>
                  <a:schemeClr val="lt2"/>
                </a:solidFill>
                <a:latin typeface="Arial"/>
                <a:ea typeface="Arial"/>
                <a:cs typeface="Arial"/>
                <a:sym typeface="Arial"/>
              </a:rPr>
              <a:t>Extreme weather conditions, like high wind, thunder and lightning may impact the university and college ceremonies.   </a:t>
            </a:r>
          </a:p>
          <a:p>
            <a:pPr marL="0" lvl="0" indent="0" algn="l" rtl="0">
              <a:lnSpc>
                <a:spcPct val="100000"/>
              </a:lnSpc>
              <a:spcBef>
                <a:spcPts val="0"/>
              </a:spcBef>
              <a:spcAft>
                <a:spcPts val="0"/>
              </a:spcAft>
              <a:buSzPts val="1800"/>
              <a:buNone/>
            </a:pPr>
            <a:endParaRPr lang="en-US" sz="1800" dirty="0">
              <a:solidFill>
                <a:schemeClr val="lt2"/>
              </a:solidFill>
              <a:latin typeface="Arial"/>
              <a:ea typeface="Arial"/>
              <a:cs typeface="Arial"/>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800" dirty="0">
                <a:solidFill>
                  <a:schemeClr val="lt2"/>
                </a:solidFill>
                <a:latin typeface="Arial"/>
                <a:ea typeface="Arial"/>
                <a:cs typeface="Arial"/>
                <a:sym typeface="Arial"/>
              </a:rPr>
              <a:t>The University Commencement Ceremony and Celebration extreme weather plan is to postpone to Sunday, May </a:t>
            </a:r>
            <a:r>
              <a:rPr lang="en-US" sz="1800" dirty="0">
                <a:solidFill>
                  <a:schemeClr val="lt2"/>
                </a:solidFill>
              </a:rPr>
              <a:t>5</a:t>
            </a:r>
            <a:r>
              <a:rPr lang="en-US" sz="1800" dirty="0">
                <a:solidFill>
                  <a:schemeClr val="lt2"/>
                </a:solidFill>
                <a:latin typeface="Arial"/>
                <a:ea typeface="Arial"/>
                <a:cs typeface="Arial"/>
                <a:sym typeface="Arial"/>
              </a:rPr>
              <a:t> at </a:t>
            </a:r>
            <a:r>
              <a:rPr lang="en-US" sz="1800" dirty="0">
                <a:solidFill>
                  <a:schemeClr val="lt2"/>
                </a:solidFill>
              </a:rPr>
              <a:t>3:00 </a:t>
            </a:r>
            <a:r>
              <a:rPr lang="en-US" sz="1800" dirty="0">
                <a:solidFill>
                  <a:schemeClr val="lt2"/>
                </a:solidFill>
                <a:latin typeface="Arial"/>
                <a:ea typeface="Arial"/>
                <a:cs typeface="Arial"/>
                <a:sym typeface="Arial"/>
              </a:rPr>
              <a:t>p.m.</a:t>
            </a:r>
            <a:endParaRPr lang="en-US" sz="1800" dirty="0">
              <a:solidFill>
                <a:schemeClr val="lt2"/>
              </a:solidFill>
            </a:endParaRPr>
          </a:p>
          <a:p>
            <a:pPr marL="914400" lvl="0" indent="0" algn="l" rtl="0">
              <a:lnSpc>
                <a:spcPct val="100000"/>
              </a:lnSpc>
              <a:spcBef>
                <a:spcPts val="0"/>
              </a:spcBef>
              <a:spcAft>
                <a:spcPts val="0"/>
              </a:spcAft>
              <a:buNone/>
            </a:pPr>
            <a:endParaRPr lang="en-US" sz="1800" dirty="0">
              <a:solidFill>
                <a:schemeClr val="lt2"/>
              </a:solidFill>
            </a:endParaRPr>
          </a:p>
          <a:p>
            <a:pPr marL="914400" lvl="1" indent="-355600" algn="l" rtl="0">
              <a:lnSpc>
                <a:spcPct val="100000"/>
              </a:lnSpc>
              <a:spcBef>
                <a:spcPts val="0"/>
              </a:spcBef>
              <a:spcAft>
                <a:spcPts val="0"/>
              </a:spcAft>
              <a:buSzPts val="2000"/>
              <a:buFont typeface="Arial"/>
              <a:buChar char="–"/>
            </a:pPr>
            <a:r>
              <a:rPr lang="en-US" sz="1800" dirty="0">
                <a:solidFill>
                  <a:schemeClr val="lt2"/>
                </a:solidFill>
                <a:latin typeface="Arial"/>
                <a:ea typeface="Arial"/>
                <a:cs typeface="Arial"/>
                <a:sym typeface="Arial"/>
              </a:rPr>
              <a:t>College ceremonies will relocate to Esbjornson Gymnasium at their regularly scheduled date and time. </a:t>
            </a:r>
            <a:r>
              <a:rPr lang="en-US" sz="1800" dirty="0">
                <a:latin typeface="Arial"/>
                <a:ea typeface="Arial"/>
                <a:cs typeface="Arial"/>
                <a:sym typeface="Arial"/>
              </a:rPr>
              <a:t> </a:t>
            </a:r>
          </a:p>
          <a:p>
            <a:pPr marL="0" lvl="0" indent="0" algn="l" rtl="0">
              <a:lnSpc>
                <a:spcPct val="100000"/>
              </a:lnSpc>
              <a:spcBef>
                <a:spcPts val="0"/>
              </a:spcBef>
              <a:spcAft>
                <a:spcPts val="0"/>
              </a:spcAft>
              <a:buSzPts val="1800"/>
              <a:buNone/>
            </a:pPr>
            <a:endParaRPr sz="2000" dirty="0">
              <a:latin typeface="Arial"/>
              <a:ea typeface="Arial"/>
              <a:cs typeface="Arial"/>
              <a:sym typeface="Arial"/>
            </a:endParaRPr>
          </a:p>
          <a:p>
            <a:pPr marL="0" lvl="0" indent="0" algn="l" rtl="0">
              <a:lnSpc>
                <a:spcPct val="100000"/>
              </a:lnSpc>
              <a:spcBef>
                <a:spcPts val="360"/>
              </a:spcBef>
              <a:spcAft>
                <a:spcPts val="0"/>
              </a:spcAft>
              <a:buSzPts val="1800"/>
              <a:buNone/>
            </a:pPr>
            <a:endParaRPr dirty="0"/>
          </a:p>
        </p:txBody>
      </p:sp>
      <p:sp>
        <p:nvSpPr>
          <p:cNvPr id="213" name="Google Shape;213;g1126d6b900b_0_3"/>
          <p:cNvSpPr txBox="1"/>
          <p:nvPr/>
        </p:nvSpPr>
        <p:spPr>
          <a:xfrm>
            <a:off x="6282300" y="6502775"/>
            <a:ext cx="2861700" cy="585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1" u="none" strike="noStrike" cap="none" dirty="0">
                <a:solidFill>
                  <a:schemeClr val="dk1"/>
                </a:solidFill>
                <a:latin typeface="+mj-lt"/>
                <a:ea typeface="Georgia"/>
                <a:cs typeface="Georgia"/>
                <a:sym typeface="Georgia"/>
              </a:rPr>
              <a:t>www.rowan.edu/commencement</a:t>
            </a:r>
            <a:endParaRPr sz="1200" b="0" i="1" u="none" strike="noStrike" cap="none" dirty="0">
              <a:solidFill>
                <a:schemeClr val="dk1"/>
              </a:solidFill>
              <a:latin typeface="+mj-lt"/>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14" name="Google Shape;214;g1126d6b900b_0_3"/>
          <p:cNvPicPr preferRelativeResize="0"/>
          <p:nvPr/>
        </p:nvPicPr>
        <p:blipFill rotWithShape="1">
          <a:blip r:embed="rId3">
            <a:alphaModFix/>
          </a:blip>
          <a:srcRect/>
          <a:stretch/>
        </p:blipFill>
        <p:spPr>
          <a:xfrm>
            <a:off x="968425" y="818475"/>
            <a:ext cx="1893275" cy="1893275"/>
          </a:xfrm>
          <a:prstGeom prst="rect">
            <a:avLst/>
          </a:prstGeom>
          <a:noFill/>
          <a:ln>
            <a:noFill/>
          </a:ln>
        </p:spPr>
      </p:pic>
      <p:pic>
        <p:nvPicPr>
          <p:cNvPr id="215" name="Google Shape;215;g1126d6b900b_0_3"/>
          <p:cNvPicPr preferRelativeResize="0"/>
          <p:nvPr/>
        </p:nvPicPr>
        <p:blipFill rotWithShape="1">
          <a:blip r:embed="rId4">
            <a:alphaModFix/>
          </a:blip>
          <a:srcRect/>
          <a:stretch/>
        </p:blipFill>
        <p:spPr>
          <a:xfrm>
            <a:off x="3625362" y="818475"/>
            <a:ext cx="1893275" cy="1893275"/>
          </a:xfrm>
          <a:prstGeom prst="rect">
            <a:avLst/>
          </a:prstGeom>
          <a:noFill/>
          <a:ln>
            <a:noFill/>
          </a:ln>
        </p:spPr>
      </p:pic>
      <p:pic>
        <p:nvPicPr>
          <p:cNvPr id="216" name="Google Shape;216;g1126d6b900b_0_3"/>
          <p:cNvPicPr preferRelativeResize="0"/>
          <p:nvPr/>
        </p:nvPicPr>
        <p:blipFill rotWithShape="1">
          <a:blip r:embed="rId5">
            <a:alphaModFix/>
          </a:blip>
          <a:srcRect/>
          <a:stretch/>
        </p:blipFill>
        <p:spPr>
          <a:xfrm>
            <a:off x="6282300" y="818475"/>
            <a:ext cx="1893275" cy="1893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a:spLocks noGrp="1"/>
          </p:cNvSpPr>
          <p:nvPr>
            <p:ph type="ctrTitle"/>
          </p:nvPr>
        </p:nvSpPr>
        <p:spPr>
          <a:xfrm>
            <a:off x="304800" y="691650"/>
            <a:ext cx="8534400" cy="24384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br>
              <a:rPr lang="en-US" sz="4800" b="1">
                <a:solidFill>
                  <a:schemeClr val="lt2"/>
                </a:solidFill>
                <a:latin typeface="Arial"/>
                <a:ea typeface="Arial"/>
                <a:cs typeface="Arial"/>
                <a:sym typeface="Arial"/>
              </a:rPr>
            </a:br>
            <a:r>
              <a:rPr lang="en-US" sz="4800" b="1">
                <a:solidFill>
                  <a:schemeClr val="lt2"/>
                </a:solidFill>
                <a:latin typeface="Arial"/>
                <a:ea typeface="Arial"/>
                <a:cs typeface="Arial"/>
                <a:sym typeface="Arial"/>
              </a:rPr>
              <a:t>Commencement &amp; Graduation</a:t>
            </a:r>
            <a:br>
              <a:rPr lang="en-US" sz="4800" b="1">
                <a:solidFill>
                  <a:schemeClr val="lt2"/>
                </a:solidFill>
                <a:latin typeface="Arial"/>
                <a:ea typeface="Arial"/>
                <a:cs typeface="Arial"/>
                <a:sym typeface="Arial"/>
              </a:rPr>
            </a:br>
            <a:r>
              <a:rPr lang="en-US" sz="4800" b="1">
                <a:solidFill>
                  <a:schemeClr val="lt2"/>
                </a:solidFill>
                <a:latin typeface="Arial"/>
                <a:ea typeface="Arial"/>
                <a:cs typeface="Arial"/>
                <a:sym typeface="Arial"/>
              </a:rPr>
              <a:t>Guide 2024</a:t>
            </a:r>
            <a:endParaRPr b="1">
              <a:solidFill>
                <a:schemeClr val="lt2"/>
              </a:solidFill>
              <a:latin typeface="Arial"/>
              <a:ea typeface="Arial"/>
              <a:cs typeface="Arial"/>
              <a:sym typeface="Arial"/>
            </a:endParaRPr>
          </a:p>
        </p:txBody>
      </p:sp>
      <p:sp>
        <p:nvSpPr>
          <p:cNvPr id="75" name="Google Shape;75;p2"/>
          <p:cNvSpPr txBox="1">
            <a:spLocks noGrp="1"/>
          </p:cNvSpPr>
          <p:nvPr>
            <p:ph type="subTitle" idx="1"/>
          </p:nvPr>
        </p:nvSpPr>
        <p:spPr>
          <a:xfrm>
            <a:off x="2438400" y="3810000"/>
            <a:ext cx="6400800" cy="1355725"/>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2"/>
              </a:buClr>
              <a:buSzPts val="1800"/>
              <a:buFont typeface="Georgia"/>
              <a:buNone/>
            </a:pPr>
            <a:r>
              <a:rPr lang="en-US" sz="1800" b="1" i="1">
                <a:solidFill>
                  <a:schemeClr val="lt2"/>
                </a:solidFill>
                <a:latin typeface="Arial"/>
                <a:ea typeface="Arial"/>
                <a:cs typeface="Arial"/>
                <a:sym typeface="Arial"/>
              </a:rPr>
              <a:t>Presented by</a:t>
            </a:r>
            <a:endParaRPr b="1">
              <a:latin typeface="Arial"/>
              <a:ea typeface="Arial"/>
              <a:cs typeface="Arial"/>
              <a:sym typeface="Arial"/>
            </a:endParaRPr>
          </a:p>
          <a:p>
            <a:pPr marL="0" lvl="0" indent="0" algn="r" rtl="0">
              <a:lnSpc>
                <a:spcPct val="90000"/>
              </a:lnSpc>
              <a:spcBef>
                <a:spcPts val="360"/>
              </a:spcBef>
              <a:spcAft>
                <a:spcPts val="0"/>
              </a:spcAft>
              <a:buClr>
                <a:schemeClr val="lt2"/>
              </a:buClr>
              <a:buSzPts val="1800"/>
              <a:buFont typeface="Georgia"/>
              <a:buNone/>
            </a:pPr>
            <a:r>
              <a:rPr lang="en-US" sz="1800" b="1">
                <a:solidFill>
                  <a:schemeClr val="lt2"/>
                </a:solidFill>
                <a:latin typeface="Arial"/>
                <a:ea typeface="Arial"/>
                <a:cs typeface="Arial"/>
                <a:sym typeface="Arial"/>
              </a:rPr>
              <a:t>Office of University Events &amp;</a:t>
            </a:r>
            <a:endParaRPr b="1">
              <a:latin typeface="Arial"/>
              <a:ea typeface="Arial"/>
              <a:cs typeface="Arial"/>
              <a:sym typeface="Arial"/>
            </a:endParaRPr>
          </a:p>
          <a:p>
            <a:pPr marL="0" lvl="0" indent="0" algn="r" rtl="0">
              <a:lnSpc>
                <a:spcPct val="90000"/>
              </a:lnSpc>
              <a:spcBef>
                <a:spcPts val="360"/>
              </a:spcBef>
              <a:spcAft>
                <a:spcPts val="0"/>
              </a:spcAft>
              <a:buClr>
                <a:schemeClr val="lt2"/>
              </a:buClr>
              <a:buSzPts val="1800"/>
              <a:buFont typeface="Georgia"/>
              <a:buNone/>
            </a:pPr>
            <a:r>
              <a:rPr lang="en-US" sz="1800" b="1">
                <a:solidFill>
                  <a:schemeClr val="lt2"/>
                </a:solidFill>
                <a:latin typeface="Arial"/>
                <a:ea typeface="Arial"/>
                <a:cs typeface="Arial"/>
                <a:sym typeface="Arial"/>
              </a:rPr>
              <a:t>Office of the University Registrar</a:t>
            </a:r>
            <a:endParaRPr b="1">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1"/>
          <p:cNvSpPr txBox="1">
            <a:spLocks noGrp="1"/>
          </p:cNvSpPr>
          <p:nvPr>
            <p:ph type="body" idx="1"/>
          </p:nvPr>
        </p:nvSpPr>
        <p:spPr>
          <a:xfrm>
            <a:off x="655050" y="780725"/>
            <a:ext cx="7887300" cy="3527400"/>
          </a:xfrm>
          <a:prstGeom prst="rect">
            <a:avLst/>
          </a:prstGeom>
          <a:noFill/>
          <a:ln>
            <a:noFill/>
          </a:ln>
        </p:spPr>
        <p:txBody>
          <a:bodyPr spcFirstLastPara="1" wrap="square" lIns="0" tIns="0" rIns="0" bIns="0" anchor="t" anchorCtr="0">
            <a:noAutofit/>
          </a:bodyPr>
          <a:lstStyle/>
          <a:p>
            <a:pPr marL="68580" lvl="0" indent="0" algn="l" rtl="0">
              <a:lnSpc>
                <a:spcPct val="100000"/>
              </a:lnSpc>
              <a:spcBef>
                <a:spcPts val="0"/>
              </a:spcBef>
              <a:spcAft>
                <a:spcPts val="0"/>
              </a:spcAft>
              <a:buClr>
                <a:srgbClr val="000000"/>
              </a:buClr>
              <a:buSzPts val="1650"/>
              <a:buFont typeface="Calibri"/>
              <a:buNone/>
            </a:pPr>
            <a:r>
              <a:rPr lang="en-US" sz="1800" b="1" i="1" dirty="0">
                <a:solidFill>
                  <a:schemeClr val="lt2"/>
                </a:solidFill>
              </a:rPr>
              <a:t>Eligible Commencement Participants</a:t>
            </a:r>
            <a:r>
              <a:rPr lang="en-US" sz="1800" b="1" i="1" dirty="0">
                <a:solidFill>
                  <a:schemeClr val="lt2"/>
                </a:solidFill>
                <a:latin typeface="Arial"/>
                <a:ea typeface="Arial"/>
                <a:cs typeface="Arial"/>
                <a:sym typeface="Arial"/>
              </a:rPr>
              <a:t>: </a:t>
            </a:r>
            <a:endParaRPr sz="1800" i="1" dirty="0">
              <a:solidFill>
                <a:schemeClr val="lt2"/>
              </a:solidFill>
              <a:latin typeface="Arial"/>
              <a:ea typeface="Arial"/>
              <a:cs typeface="Arial"/>
              <a:sym typeface="Arial"/>
            </a:endParaRPr>
          </a:p>
          <a:p>
            <a:pPr marL="457200" lvl="0" indent="-342900" algn="l" rtl="0">
              <a:lnSpc>
                <a:spcPct val="100000"/>
              </a:lnSpc>
              <a:spcBef>
                <a:spcPts val="78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Students who have been awarded their degree(s) </a:t>
            </a:r>
            <a:endParaRPr sz="18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Students who apply to graduate prior to February 28, 202</a:t>
            </a:r>
            <a:r>
              <a:rPr lang="en-US" sz="1800" dirty="0">
                <a:solidFill>
                  <a:schemeClr val="lt2"/>
                </a:solidFill>
              </a:rPr>
              <a:t>4</a:t>
            </a:r>
            <a:endParaRPr sz="18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CADP (formerly 4+1) students participating in the undergraduate portion of their program</a:t>
            </a:r>
            <a:endParaRPr sz="18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Students with *remaining degree requirements may participate if they meet these requirements: </a:t>
            </a:r>
            <a:endParaRPr sz="1800" dirty="0">
              <a:solidFill>
                <a:schemeClr val="lt2"/>
              </a:solidFill>
              <a:latin typeface="Arial"/>
              <a:ea typeface="Arial"/>
              <a:cs typeface="Arial"/>
              <a:sym typeface="Arial"/>
            </a:endParaRPr>
          </a:p>
          <a:p>
            <a:pPr marL="914400" lvl="1" indent="-342900" algn="l" rtl="0">
              <a:lnSpc>
                <a:spcPct val="100000"/>
              </a:lnSpc>
              <a:spcBef>
                <a:spcPts val="0"/>
              </a:spcBef>
              <a:spcAft>
                <a:spcPts val="0"/>
              </a:spcAft>
              <a:buClr>
                <a:schemeClr val="lt2"/>
              </a:buClr>
              <a:buSzPts val="1800"/>
              <a:buFont typeface="Calibri"/>
              <a:buChar char="○"/>
            </a:pPr>
            <a:r>
              <a:rPr lang="en-US" sz="1800" dirty="0">
                <a:solidFill>
                  <a:schemeClr val="lt2"/>
                </a:solidFill>
                <a:latin typeface="Arial"/>
                <a:ea typeface="Arial"/>
                <a:cs typeface="Arial"/>
                <a:sym typeface="Arial"/>
              </a:rPr>
              <a:t>Undergraduate students within </a:t>
            </a:r>
            <a:r>
              <a:rPr lang="en-US" sz="1800" b="1" dirty="0">
                <a:solidFill>
                  <a:schemeClr val="lt2"/>
                </a:solidFill>
                <a:latin typeface="Arial"/>
                <a:ea typeface="Arial"/>
                <a:cs typeface="Arial"/>
                <a:sym typeface="Arial"/>
              </a:rPr>
              <a:t>20 credit hours </a:t>
            </a:r>
            <a:r>
              <a:rPr lang="en-US" sz="1800" dirty="0">
                <a:solidFill>
                  <a:schemeClr val="lt2"/>
                </a:solidFill>
                <a:latin typeface="Arial"/>
                <a:ea typeface="Arial"/>
                <a:cs typeface="Arial"/>
                <a:sym typeface="Arial"/>
              </a:rPr>
              <a:t>of degree completion</a:t>
            </a:r>
            <a:endParaRPr sz="1800" dirty="0">
              <a:solidFill>
                <a:schemeClr val="lt2"/>
              </a:solidFill>
              <a:latin typeface="Arial"/>
              <a:ea typeface="Arial"/>
              <a:cs typeface="Arial"/>
              <a:sym typeface="Arial"/>
            </a:endParaRPr>
          </a:p>
          <a:p>
            <a:pPr marL="914400" lvl="1" indent="-342900" algn="l" rtl="0">
              <a:lnSpc>
                <a:spcPct val="100000"/>
              </a:lnSpc>
              <a:spcBef>
                <a:spcPts val="0"/>
              </a:spcBef>
              <a:spcAft>
                <a:spcPts val="0"/>
              </a:spcAft>
              <a:buClr>
                <a:schemeClr val="lt2"/>
              </a:buClr>
              <a:buSzPts val="1800"/>
              <a:buFont typeface="Calibri"/>
              <a:buChar char="○"/>
            </a:pPr>
            <a:r>
              <a:rPr lang="en-US" sz="1800" dirty="0">
                <a:solidFill>
                  <a:schemeClr val="lt2"/>
                </a:solidFill>
                <a:latin typeface="Arial"/>
                <a:ea typeface="Arial"/>
                <a:cs typeface="Arial"/>
                <a:sym typeface="Arial"/>
              </a:rPr>
              <a:t>Graduate students (Master’s level only) within </a:t>
            </a:r>
            <a:r>
              <a:rPr lang="en-US" sz="1800" b="1" dirty="0">
                <a:solidFill>
                  <a:schemeClr val="lt2"/>
                </a:solidFill>
                <a:latin typeface="Arial"/>
                <a:ea typeface="Arial"/>
                <a:cs typeface="Arial"/>
                <a:sym typeface="Arial"/>
              </a:rPr>
              <a:t>6 credit hours </a:t>
            </a:r>
            <a:r>
              <a:rPr lang="en-US" sz="1800" dirty="0">
                <a:solidFill>
                  <a:schemeClr val="lt2"/>
                </a:solidFill>
                <a:latin typeface="Arial"/>
                <a:ea typeface="Arial"/>
                <a:cs typeface="Arial"/>
                <a:sym typeface="Arial"/>
              </a:rPr>
              <a:t>of degree completion </a:t>
            </a:r>
          </a:p>
          <a:p>
            <a:pPr marL="914400" lvl="1" indent="-342900" algn="l" rtl="0">
              <a:lnSpc>
                <a:spcPct val="100000"/>
              </a:lnSpc>
              <a:spcBef>
                <a:spcPts val="0"/>
              </a:spcBef>
              <a:spcAft>
                <a:spcPts val="0"/>
              </a:spcAft>
              <a:buClr>
                <a:schemeClr val="lt2"/>
              </a:buClr>
              <a:buSzPts val="1800"/>
              <a:buFont typeface="Calibri"/>
              <a:buChar char="○"/>
            </a:pPr>
            <a:endParaRPr sz="1800" dirty="0">
              <a:solidFill>
                <a:schemeClr val="lt2"/>
              </a:solidFill>
              <a:latin typeface="Arial"/>
              <a:ea typeface="Arial"/>
              <a:cs typeface="Arial"/>
              <a:sym typeface="Arial"/>
            </a:endParaRPr>
          </a:p>
          <a:p>
            <a:pPr marL="45243" lvl="0" indent="0" algn="l" rtl="0">
              <a:lnSpc>
                <a:spcPct val="100000"/>
              </a:lnSpc>
              <a:spcBef>
                <a:spcPts val="0"/>
              </a:spcBef>
              <a:spcAft>
                <a:spcPts val="0"/>
              </a:spcAft>
              <a:buClr>
                <a:schemeClr val="dk1"/>
              </a:buClr>
              <a:buSzPts val="1600"/>
              <a:buFont typeface="Calibri"/>
              <a:buNone/>
            </a:pPr>
            <a:r>
              <a:rPr lang="en-US" sz="1400" i="1" dirty="0">
                <a:solidFill>
                  <a:schemeClr val="lt2"/>
                </a:solidFill>
                <a:latin typeface="Arial"/>
                <a:ea typeface="Arial"/>
                <a:cs typeface="Arial"/>
                <a:sym typeface="Arial"/>
              </a:rPr>
              <a:t>*Remaining degree requirements (undergraduate and graduate) to be completed in the Summer/Fall terms.  Students completing degree requirements in Winter or Spring 2025 would attend Commencement in May of 202</a:t>
            </a:r>
            <a:r>
              <a:rPr lang="en-US" sz="1400" i="1" dirty="0">
                <a:solidFill>
                  <a:schemeClr val="lt2"/>
                </a:solidFill>
              </a:rPr>
              <a:t>5</a:t>
            </a:r>
            <a:r>
              <a:rPr lang="en-US" sz="1500" b="1" i="1" dirty="0">
                <a:solidFill>
                  <a:schemeClr val="lt2"/>
                </a:solidFill>
                <a:latin typeface="Arial"/>
                <a:ea typeface="Arial"/>
                <a:cs typeface="Arial"/>
                <a:sym typeface="Arial"/>
              </a:rPr>
              <a:t>.</a:t>
            </a:r>
            <a:br>
              <a:rPr lang="en-US" sz="1500" b="1" dirty="0">
                <a:solidFill>
                  <a:schemeClr val="lt2"/>
                </a:solidFill>
                <a:latin typeface="Arial"/>
                <a:ea typeface="Arial"/>
                <a:cs typeface="Arial"/>
                <a:sym typeface="Arial"/>
              </a:rPr>
            </a:br>
            <a:endParaRPr lang="en-US" sz="1500" b="1" dirty="0">
              <a:solidFill>
                <a:schemeClr val="lt2"/>
              </a:solidFill>
              <a:latin typeface="Arial"/>
              <a:ea typeface="Arial"/>
              <a:cs typeface="Arial"/>
              <a:sym typeface="Arial"/>
            </a:endParaRPr>
          </a:p>
          <a:p>
            <a:pPr marL="45243" lvl="0" indent="0" algn="l" rtl="0">
              <a:spcBef>
                <a:spcPts val="0"/>
              </a:spcBef>
              <a:spcAft>
                <a:spcPts val="0"/>
              </a:spcAft>
              <a:buClr>
                <a:schemeClr val="dk1"/>
              </a:buClr>
              <a:buSzPts val="1600"/>
              <a:buFont typeface="Calibri"/>
              <a:buNone/>
            </a:pPr>
            <a:r>
              <a:rPr lang="en-US" sz="1500" b="1" i="1" dirty="0">
                <a:solidFill>
                  <a:schemeClr val="lt2"/>
                </a:solidFill>
                <a:latin typeface="Arial"/>
                <a:ea typeface="Arial"/>
                <a:cs typeface="Arial"/>
                <a:sym typeface="Arial"/>
              </a:rPr>
              <a:t>DEADLINE REMINDER: </a:t>
            </a:r>
            <a:br>
              <a:rPr lang="en-US" sz="1500" u="sng" dirty="0">
                <a:solidFill>
                  <a:schemeClr val="lt2"/>
                </a:solidFill>
                <a:latin typeface="Arial"/>
                <a:ea typeface="Arial"/>
                <a:cs typeface="Arial"/>
                <a:sym typeface="Arial"/>
              </a:rPr>
            </a:br>
            <a:r>
              <a:rPr lang="en-US" sz="1500" dirty="0">
                <a:solidFill>
                  <a:schemeClr val="lt2"/>
                </a:solidFill>
                <a:latin typeface="Arial"/>
                <a:ea typeface="Arial"/>
                <a:cs typeface="Arial"/>
                <a:sym typeface="Arial"/>
              </a:rPr>
              <a:t>*Students with remaining degree requirements must RSVP by </a:t>
            </a:r>
            <a:r>
              <a:rPr lang="en-US" sz="1500" dirty="0">
                <a:solidFill>
                  <a:schemeClr val="lt2"/>
                </a:solidFill>
              </a:rPr>
              <a:t>February 28</a:t>
            </a:r>
            <a:r>
              <a:rPr lang="en-US" sz="1500" dirty="0">
                <a:solidFill>
                  <a:schemeClr val="lt2"/>
                </a:solidFill>
                <a:latin typeface="Arial"/>
                <a:ea typeface="Arial"/>
                <a:cs typeface="Arial"/>
                <a:sym typeface="Arial"/>
              </a:rPr>
              <a:t>, 2024, to ensure inclusion of their name in the</a:t>
            </a:r>
            <a:r>
              <a:rPr lang="en-US" sz="1500" dirty="0">
                <a:solidFill>
                  <a:schemeClr val="lt2"/>
                </a:solidFill>
              </a:rPr>
              <a:t> </a:t>
            </a:r>
            <a:r>
              <a:rPr lang="en-US" sz="1500" dirty="0">
                <a:solidFill>
                  <a:schemeClr val="lt2"/>
                </a:solidFill>
                <a:latin typeface="Arial"/>
                <a:ea typeface="Arial"/>
                <a:cs typeface="Arial"/>
                <a:sym typeface="Arial"/>
              </a:rPr>
              <a:t>program</a:t>
            </a:r>
            <a:r>
              <a:rPr lang="en-US" sz="1500" dirty="0">
                <a:solidFill>
                  <a:schemeClr val="lt2"/>
                </a:solidFill>
              </a:rPr>
              <a:t> </a:t>
            </a:r>
            <a:r>
              <a:rPr lang="en-US" sz="1500" dirty="0">
                <a:solidFill>
                  <a:schemeClr val="lt2"/>
                </a:solidFill>
                <a:latin typeface="Arial"/>
                <a:ea typeface="Arial"/>
                <a:cs typeface="Arial"/>
                <a:sym typeface="Arial"/>
              </a:rPr>
              <a:t>book.</a:t>
            </a:r>
            <a:endParaRPr sz="1500" dirty="0">
              <a:solidFill>
                <a:schemeClr val="lt2"/>
              </a:solidFill>
              <a:latin typeface="Arial"/>
              <a:ea typeface="Arial"/>
              <a:cs typeface="Arial"/>
              <a:sym typeface="Arial"/>
            </a:endParaRPr>
          </a:p>
        </p:txBody>
      </p:sp>
      <p:sp>
        <p:nvSpPr>
          <p:cNvPr id="222" name="Google Shape;222;p21"/>
          <p:cNvSpPr txBox="1"/>
          <p:nvPr/>
        </p:nvSpPr>
        <p:spPr>
          <a:xfrm>
            <a:off x="277346" y="228600"/>
            <a:ext cx="7647454" cy="411142"/>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3000" b="1" i="0" u="none" strike="noStrike" cap="none" dirty="0">
                <a:solidFill>
                  <a:schemeClr val="lt2"/>
                </a:solidFill>
                <a:latin typeface="Arial"/>
                <a:ea typeface="Arial"/>
                <a:cs typeface="Arial"/>
                <a:sym typeface="Arial"/>
              </a:rPr>
              <a:t>Commencement Participation </a:t>
            </a:r>
            <a:r>
              <a:rPr lang="en-US" sz="3000" b="1" dirty="0">
                <a:solidFill>
                  <a:schemeClr val="lt2"/>
                </a:solidFill>
              </a:rPr>
              <a:t>Eligibility</a:t>
            </a:r>
            <a:endParaRPr sz="3000" b="1" i="0" u="none" strike="noStrike" cap="none" dirty="0">
              <a:solidFill>
                <a:schemeClr val="lt2"/>
              </a:solidFill>
              <a:latin typeface="Arial"/>
              <a:ea typeface="Arial"/>
              <a:cs typeface="Arial"/>
              <a:sym typeface="Arial"/>
            </a:endParaRPr>
          </a:p>
        </p:txBody>
      </p:sp>
      <p:sp>
        <p:nvSpPr>
          <p:cNvPr id="2" name="Google Shape;252;p25">
            <a:extLst>
              <a:ext uri="{FF2B5EF4-FFF2-40B4-BE49-F238E27FC236}">
                <a16:creationId xmlns:a16="http://schemas.microsoft.com/office/drawing/2014/main" id="{CCD9BA7C-E9CC-CF14-3ED3-41E160742D13}"/>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n-lt"/>
              </a:rPr>
              <a:t>www.rowan.edu/commencement</a:t>
            </a:r>
            <a:endParaRPr dirty="0">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2"/>
          <p:cNvSpPr txBox="1">
            <a:spLocks noGrp="1"/>
          </p:cNvSpPr>
          <p:nvPr>
            <p:ph type="title"/>
          </p:nvPr>
        </p:nvSpPr>
        <p:spPr>
          <a:xfrm>
            <a:off x="266700" y="228600"/>
            <a:ext cx="8610600" cy="471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Commencement Registration &amp; Ticketing</a:t>
            </a:r>
            <a:br>
              <a:rPr lang="en-US" b="1" dirty="0">
                <a:solidFill>
                  <a:schemeClr val="lt2"/>
                </a:solidFill>
                <a:latin typeface="Arial"/>
                <a:ea typeface="Arial"/>
                <a:cs typeface="Arial"/>
                <a:sym typeface="Arial"/>
              </a:rPr>
            </a:br>
            <a:br>
              <a:rPr lang="en-US" b="1" dirty="0">
                <a:solidFill>
                  <a:schemeClr val="lt2"/>
                </a:solidFill>
                <a:latin typeface="Arial"/>
                <a:ea typeface="Arial"/>
                <a:cs typeface="Arial"/>
                <a:sym typeface="Arial"/>
              </a:rPr>
            </a:br>
            <a:endParaRPr b="1" dirty="0">
              <a:solidFill>
                <a:schemeClr val="lt2"/>
              </a:solidFill>
              <a:latin typeface="Arial"/>
              <a:ea typeface="Arial"/>
              <a:cs typeface="Arial"/>
              <a:sym typeface="Arial"/>
            </a:endParaRPr>
          </a:p>
        </p:txBody>
      </p:sp>
      <p:sp>
        <p:nvSpPr>
          <p:cNvPr id="228" name="Google Shape;228;p22"/>
          <p:cNvSpPr txBox="1">
            <a:spLocks noGrp="1"/>
          </p:cNvSpPr>
          <p:nvPr>
            <p:ph type="body" idx="1"/>
          </p:nvPr>
        </p:nvSpPr>
        <p:spPr>
          <a:xfrm>
            <a:off x="387600" y="1537991"/>
            <a:ext cx="8368800" cy="5520900"/>
          </a:xfrm>
          <a:prstGeom prst="rect">
            <a:avLst/>
          </a:prstGeom>
          <a:noFill/>
          <a:ln>
            <a:noFill/>
          </a:ln>
        </p:spPr>
        <p:txBody>
          <a:bodyPr spcFirstLastPara="1" wrap="square" lIns="0" tIns="0" rIns="0" bIns="0" anchor="t" anchorCtr="0">
            <a:noAutofit/>
          </a:bodyPr>
          <a:lstStyle/>
          <a:p>
            <a:pPr marL="114300" lvl="0" indent="0" algn="l" rtl="0">
              <a:lnSpc>
                <a:spcPct val="100000"/>
              </a:lnSpc>
              <a:spcBef>
                <a:spcPts val="0"/>
              </a:spcBef>
              <a:spcAft>
                <a:spcPts val="0"/>
              </a:spcAft>
              <a:buClr>
                <a:schemeClr val="lt2"/>
              </a:buClr>
              <a:buSzPts val="1800"/>
              <a:buNone/>
            </a:pPr>
            <a:endParaRPr lang="en-US" sz="16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lt2"/>
                </a:solidFill>
                <a:latin typeface="Arial"/>
                <a:ea typeface="Arial"/>
                <a:cs typeface="Arial"/>
                <a:sym typeface="Arial"/>
              </a:rPr>
              <a:t>Visit </a:t>
            </a:r>
            <a:r>
              <a:rPr lang="en-US" sz="1600" b="1" u="sng" dirty="0">
                <a:solidFill>
                  <a:schemeClr val="lt2"/>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go.rowan.edu/commencementparticipation</a:t>
            </a:r>
            <a:r>
              <a:rPr lang="en-US" sz="1600" dirty="0">
                <a:solidFill>
                  <a:schemeClr val="lt2"/>
                </a:solidFill>
                <a:highlight>
                  <a:srgbClr val="FFFFFF"/>
                </a:highlight>
                <a:latin typeface="Arial"/>
                <a:ea typeface="Arial"/>
                <a:cs typeface="Arial"/>
                <a:sym typeface="Arial"/>
              </a:rPr>
              <a:t> or Self-Service Banner, Student Tab, Commencement Attendance Confirmation.</a:t>
            </a:r>
            <a:endParaRPr lang="en-US" sz="1600" dirty="0">
              <a:solidFill>
                <a:schemeClr val="lt2"/>
              </a:solidFill>
              <a:highlight>
                <a:srgbClr val="FFFFFF"/>
              </a:highlight>
            </a:endParaRPr>
          </a:p>
          <a:p>
            <a:pPr marL="457200" lvl="0" indent="-342900" algn="l" rtl="0">
              <a:lnSpc>
                <a:spcPct val="100000"/>
              </a:lnSpc>
              <a:spcBef>
                <a:spcPts val="1200"/>
              </a:spcBef>
              <a:spcAft>
                <a:spcPts val="0"/>
              </a:spcAft>
              <a:buClr>
                <a:schemeClr val="lt2"/>
              </a:buClr>
              <a:buSzPts val="1800"/>
              <a:buFont typeface="Arial"/>
              <a:buChar char="●"/>
            </a:pPr>
            <a:r>
              <a:rPr lang="en-US" sz="1600" dirty="0">
                <a:solidFill>
                  <a:schemeClr val="lt2"/>
                </a:solidFill>
                <a:highlight>
                  <a:srgbClr val="FFFFFF"/>
                </a:highlight>
                <a:latin typeface="Arial"/>
                <a:ea typeface="Arial"/>
                <a:cs typeface="Arial"/>
                <a:sym typeface="Arial"/>
              </a:rPr>
              <a:t>Log-in w</a:t>
            </a:r>
            <a:r>
              <a:rPr lang="en-US" sz="1600" dirty="0">
                <a:solidFill>
                  <a:schemeClr val="tx2"/>
                </a:solidFill>
                <a:highlight>
                  <a:srgbClr val="FFFFFF"/>
                </a:highlight>
                <a:latin typeface="Arial"/>
                <a:ea typeface="Arial"/>
                <a:cs typeface="Arial"/>
                <a:sym typeface="Arial"/>
              </a:rPr>
              <a:t>ith</a:t>
            </a:r>
            <a:r>
              <a:rPr lang="en-US" sz="1600" dirty="0">
                <a:solidFill>
                  <a:schemeClr val="lt2"/>
                </a:solidFill>
                <a:highlight>
                  <a:srgbClr val="FFFFFF"/>
                </a:highlight>
                <a:latin typeface="Arial"/>
                <a:ea typeface="Arial"/>
                <a:cs typeface="Arial"/>
                <a:sym typeface="Arial"/>
              </a:rPr>
              <a:t> </a:t>
            </a:r>
            <a:r>
              <a:rPr lang="en-US" sz="1600" dirty="0">
                <a:solidFill>
                  <a:schemeClr val="tx2"/>
                </a:solidFill>
                <a:highlight>
                  <a:srgbClr val="FFFFFF"/>
                </a:highlight>
                <a:latin typeface="Arial"/>
                <a:ea typeface="Arial"/>
                <a:cs typeface="Arial"/>
                <a:sym typeface="Arial"/>
              </a:rPr>
              <a:t>Rowan</a:t>
            </a:r>
            <a:r>
              <a:rPr lang="en-US" sz="1600" dirty="0">
                <a:solidFill>
                  <a:schemeClr val="lt2"/>
                </a:solidFill>
                <a:highlight>
                  <a:srgbClr val="FFFFFF"/>
                </a:highlight>
                <a:latin typeface="Arial"/>
                <a:ea typeface="Arial"/>
                <a:cs typeface="Arial"/>
                <a:sym typeface="Arial"/>
              </a:rPr>
              <a:t> credentials to the Marching Order graduate homepage, where you will see all ceremonies you are eligible to participate </a:t>
            </a:r>
            <a:r>
              <a:rPr lang="en-US" sz="1600" dirty="0">
                <a:solidFill>
                  <a:schemeClr val="lt2"/>
                </a:solidFill>
                <a:highlight>
                  <a:srgbClr val="FFFFFF"/>
                </a:highlight>
              </a:rPr>
              <a:t>in</a:t>
            </a:r>
            <a:r>
              <a:rPr lang="en-US" sz="1600" dirty="0">
                <a:solidFill>
                  <a:schemeClr val="lt2"/>
                </a:solidFill>
                <a:highlight>
                  <a:srgbClr val="FFFFFF"/>
                </a:highlight>
                <a:latin typeface="Arial"/>
                <a:ea typeface="Arial"/>
                <a:cs typeface="Arial"/>
                <a:sym typeface="Arial"/>
              </a:rPr>
              <a:t>. </a:t>
            </a:r>
            <a:endParaRPr lang="en-US" sz="1600" dirty="0">
              <a:solidFill>
                <a:schemeClr val="lt2"/>
              </a:solidFill>
              <a:highlight>
                <a:srgbClr val="FFFFFF"/>
              </a:highlight>
            </a:endParaRPr>
          </a:p>
          <a:p>
            <a:pPr marL="457200" lvl="0" indent="-342900" algn="l" rtl="0">
              <a:lnSpc>
                <a:spcPct val="100000"/>
              </a:lnSpc>
              <a:spcBef>
                <a:spcPts val="1200"/>
              </a:spcBef>
              <a:spcAft>
                <a:spcPts val="0"/>
              </a:spcAft>
              <a:buClr>
                <a:schemeClr val="lt2"/>
              </a:buClr>
              <a:buSzPts val="1800"/>
              <a:buFont typeface="Arial"/>
              <a:buChar char="●"/>
            </a:pPr>
            <a:r>
              <a:rPr lang="en-US" sz="1600" dirty="0">
                <a:solidFill>
                  <a:schemeClr val="lt2"/>
                </a:solidFill>
                <a:highlight>
                  <a:srgbClr val="FFFFFF"/>
                </a:highlight>
                <a:latin typeface="Arial"/>
                <a:ea typeface="Arial"/>
                <a:cs typeface="Arial"/>
                <a:sym typeface="Arial"/>
              </a:rPr>
              <a:t>Complete </a:t>
            </a:r>
            <a:r>
              <a:rPr lang="en-US" sz="1600" dirty="0">
                <a:solidFill>
                  <a:schemeClr val="tx2"/>
                </a:solidFill>
                <a:highlight>
                  <a:srgbClr val="FFFFFF"/>
                </a:highlight>
                <a:latin typeface="Arial"/>
                <a:ea typeface="Arial"/>
                <a:cs typeface="Arial"/>
                <a:sym typeface="Arial"/>
              </a:rPr>
              <a:t>registration</a:t>
            </a:r>
            <a:r>
              <a:rPr lang="en-US" sz="1600" dirty="0">
                <a:solidFill>
                  <a:schemeClr val="lt2"/>
                </a:solidFill>
                <a:highlight>
                  <a:srgbClr val="FFFFFF"/>
                </a:highlight>
                <a:latin typeface="Arial"/>
                <a:ea typeface="Arial"/>
                <a:cs typeface="Arial"/>
                <a:sym typeface="Arial"/>
              </a:rPr>
              <a:t> for EACH ceremony you wish to participate in. </a:t>
            </a:r>
            <a:r>
              <a:rPr lang="en-US" sz="1600" i="1" dirty="0">
                <a:solidFill>
                  <a:schemeClr val="lt2"/>
                </a:solidFill>
                <a:highlight>
                  <a:srgbClr val="FFFFFF"/>
                </a:highlight>
                <a:latin typeface="Arial"/>
                <a:ea typeface="Arial"/>
                <a:cs typeface="Arial"/>
                <a:sym typeface="Arial"/>
              </a:rPr>
              <a:t>Completing for one does not register you for all ceremonies.  </a:t>
            </a:r>
            <a:endParaRPr lang="en-US" sz="1600" i="1" dirty="0">
              <a:solidFill>
                <a:schemeClr val="lt2"/>
              </a:solidFill>
              <a:highlight>
                <a:srgbClr val="FFFFFF"/>
              </a:highlight>
            </a:endParaRPr>
          </a:p>
          <a:p>
            <a:pPr marL="457200" lvl="0" indent="-342900" algn="l" rtl="0">
              <a:lnSpc>
                <a:spcPct val="100000"/>
              </a:lnSpc>
              <a:spcBef>
                <a:spcPts val="1200"/>
              </a:spcBef>
              <a:spcAft>
                <a:spcPts val="0"/>
              </a:spcAft>
              <a:buClr>
                <a:schemeClr val="lt2"/>
              </a:buClr>
              <a:buSzPts val="1800"/>
              <a:buFont typeface="Arial"/>
              <a:buChar char="●"/>
            </a:pPr>
            <a:r>
              <a:rPr lang="en-US" sz="1600" dirty="0">
                <a:solidFill>
                  <a:schemeClr val="lt2"/>
                </a:solidFill>
                <a:highlight>
                  <a:srgbClr val="FFFFFF"/>
                </a:highlight>
                <a:latin typeface="Arial"/>
                <a:ea typeface="Arial"/>
                <a:cs typeface="Arial"/>
                <a:sym typeface="Arial"/>
              </a:rPr>
              <a:t>VERIFY ALL INFORMATION!</a:t>
            </a:r>
            <a:endParaRPr lang="en-US" sz="1600" dirty="0">
              <a:solidFill>
                <a:schemeClr val="lt2"/>
              </a:solidFill>
              <a:highlight>
                <a:srgbClr val="FFFFFF"/>
              </a:highlight>
            </a:endParaRPr>
          </a:p>
          <a:p>
            <a:pPr lvl="1">
              <a:spcBef>
                <a:spcPts val="0"/>
              </a:spcBef>
              <a:buClr>
                <a:schemeClr val="lt2"/>
              </a:buClr>
              <a:buFont typeface="Arial"/>
              <a:buChar char="●"/>
            </a:pPr>
            <a:r>
              <a:rPr lang="en-US" sz="1600" dirty="0">
                <a:solidFill>
                  <a:schemeClr val="lt2"/>
                </a:solidFill>
                <a:highlight>
                  <a:srgbClr val="FFFFFF"/>
                </a:highlight>
                <a:latin typeface="Arial"/>
                <a:ea typeface="Arial"/>
                <a:cs typeface="Arial"/>
                <a:sym typeface="Arial"/>
              </a:rPr>
              <a:t>Name, degree, college and phonetic spelling of name.</a:t>
            </a:r>
          </a:p>
          <a:p>
            <a:pPr marL="457200" lvl="0" indent="-342900" algn="l" rtl="0">
              <a:lnSpc>
                <a:spcPct val="100000"/>
              </a:lnSpc>
              <a:spcBef>
                <a:spcPts val="1200"/>
              </a:spcBef>
              <a:spcAft>
                <a:spcPts val="0"/>
              </a:spcAft>
              <a:buClr>
                <a:schemeClr val="lt2"/>
              </a:buClr>
              <a:buSzPts val="1800"/>
              <a:buFont typeface="Arial"/>
              <a:buChar char="●"/>
            </a:pPr>
            <a:r>
              <a:rPr lang="en-US" sz="1600" dirty="0">
                <a:solidFill>
                  <a:schemeClr val="lt2"/>
                </a:solidFill>
                <a:highlight>
                  <a:srgbClr val="FFFFFF"/>
                </a:highlight>
                <a:latin typeface="Arial"/>
                <a:ea typeface="Arial"/>
                <a:cs typeface="Arial"/>
                <a:sym typeface="Arial"/>
              </a:rPr>
              <a:t>Share ceremony information with your guests!</a:t>
            </a:r>
          </a:p>
          <a:p>
            <a:pPr marL="457200" lvl="0" indent="-342900" algn="l" rtl="0">
              <a:lnSpc>
                <a:spcPct val="100000"/>
              </a:lnSpc>
              <a:spcBef>
                <a:spcPts val="1200"/>
              </a:spcBef>
              <a:spcAft>
                <a:spcPts val="0"/>
              </a:spcAft>
              <a:buClr>
                <a:schemeClr val="lt2"/>
              </a:buClr>
              <a:buSzPts val="1800"/>
              <a:buFont typeface="Arial"/>
              <a:buChar char="●"/>
            </a:pPr>
            <a:r>
              <a:rPr lang="en-US" sz="1600" dirty="0">
                <a:solidFill>
                  <a:schemeClr val="lt2"/>
                </a:solidFill>
                <a:highlight>
                  <a:srgbClr val="FFFFFF"/>
                </a:highlight>
                <a:latin typeface="Arial"/>
                <a:ea typeface="Arial"/>
                <a:cs typeface="Arial"/>
                <a:sym typeface="Arial"/>
              </a:rPr>
              <a:t>Email tickets to guests or download and print</a:t>
            </a:r>
            <a:endParaRPr sz="1600" dirty="0">
              <a:solidFill>
                <a:schemeClr val="lt2"/>
              </a:solidFill>
              <a:highlight>
                <a:srgbClr val="FFFFFF"/>
              </a:highlight>
              <a:latin typeface="Arial"/>
              <a:ea typeface="Arial"/>
              <a:cs typeface="Arial"/>
              <a:sym typeface="Arial"/>
            </a:endParaRPr>
          </a:p>
        </p:txBody>
      </p:sp>
      <p:sp>
        <p:nvSpPr>
          <p:cNvPr id="229" name="Google Shape;229;p2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 name="Google Shape;245;g1134cdf99a0_0_7">
            <a:extLst>
              <a:ext uri="{FF2B5EF4-FFF2-40B4-BE49-F238E27FC236}">
                <a16:creationId xmlns:a16="http://schemas.microsoft.com/office/drawing/2014/main" id="{36360007-A6F1-116B-7F43-9904F50E4938}"/>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a:t>
            </a:r>
            <a:r>
              <a:rPr lang="en-US" sz="2000" b="1" i="1" dirty="0">
                <a:solidFill>
                  <a:srgbClr val="FF0000"/>
                </a:solidFill>
              </a:rPr>
              <a:t>5</a:t>
            </a:r>
            <a:r>
              <a:rPr lang="en-US" sz="2000" b="1" i="1" u="none" strike="noStrike" cap="none" dirty="0">
                <a:solidFill>
                  <a:srgbClr val="FF0000"/>
                </a:solidFill>
                <a:latin typeface="Arial"/>
                <a:ea typeface="Arial"/>
                <a:cs typeface="Arial"/>
                <a:sym typeface="Arial"/>
              </a:rPr>
              <a:t>, 202</a:t>
            </a:r>
            <a:r>
              <a:rPr lang="en-US" sz="2000" b="1" i="1" dirty="0">
                <a:solidFill>
                  <a:srgbClr val="FF0000"/>
                </a:solidFill>
              </a:rPr>
              <a:t>4</a:t>
            </a:r>
            <a:endParaRPr sz="2000" b="1" i="1"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4812D309-AE9C-8391-E37A-363A2A643A27}"/>
              </a:ext>
            </a:extLst>
          </p:cNvPr>
          <p:cNvSpPr txBox="1"/>
          <p:nvPr/>
        </p:nvSpPr>
        <p:spPr>
          <a:xfrm>
            <a:off x="245918" y="760562"/>
            <a:ext cx="4572000" cy="615553"/>
          </a:xfrm>
          <a:prstGeom prst="rect">
            <a:avLst/>
          </a:prstGeom>
          <a:noFill/>
        </p:spPr>
        <p:txBody>
          <a:bodyPr wrap="square">
            <a:spAutoFit/>
          </a:bodyPr>
          <a:lstStyle/>
          <a:p>
            <a:r>
              <a:rPr lang="en-US" sz="1800" b="1" i="1" dirty="0">
                <a:solidFill>
                  <a:schemeClr val="tx2"/>
                </a:solidFill>
              </a:rPr>
              <a:t>Registration &amp; Ticketing Process</a:t>
            </a:r>
          </a:p>
          <a:p>
            <a:r>
              <a:rPr lang="en-US" sz="1600" i="1" dirty="0">
                <a:solidFill>
                  <a:schemeClr val="tx2"/>
                </a:solidFill>
              </a:rPr>
              <a:t>Overview</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3"/>
          <p:cNvSpPr txBox="1">
            <a:spLocks noGrp="1"/>
          </p:cNvSpPr>
          <p:nvPr>
            <p:ph type="title"/>
          </p:nvPr>
        </p:nvSpPr>
        <p:spPr>
          <a:xfrm>
            <a:off x="304800" y="228600"/>
            <a:ext cx="8610600" cy="1066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Commencement Registration &amp; Ticketing </a:t>
            </a:r>
            <a:br>
              <a:rPr lang="en-US" sz="3000" b="1" dirty="0">
                <a:solidFill>
                  <a:schemeClr val="lt2"/>
                </a:solidFill>
                <a:latin typeface="Arial"/>
                <a:ea typeface="Arial"/>
                <a:cs typeface="Arial"/>
                <a:sym typeface="Arial"/>
              </a:rPr>
            </a:br>
            <a:endParaRPr sz="3000" b="1" dirty="0">
              <a:solidFill>
                <a:schemeClr val="lt2"/>
              </a:solidFill>
              <a:latin typeface="Arial"/>
              <a:ea typeface="Arial"/>
              <a:cs typeface="Arial"/>
              <a:sym typeface="Arial"/>
            </a:endParaRPr>
          </a:p>
        </p:txBody>
      </p:sp>
      <p:pic>
        <p:nvPicPr>
          <p:cNvPr id="236" name="Google Shape;236;p23"/>
          <p:cNvPicPr preferRelativeResize="0">
            <a:picLocks noGrp="1"/>
          </p:cNvPicPr>
          <p:nvPr>
            <p:ph type="body" idx="1"/>
          </p:nvPr>
        </p:nvPicPr>
        <p:blipFill rotWithShape="1">
          <a:blip r:embed="rId3">
            <a:alphaModFix/>
          </a:blip>
          <a:srcRect/>
          <a:stretch/>
        </p:blipFill>
        <p:spPr>
          <a:xfrm>
            <a:off x="1724851" y="2182936"/>
            <a:ext cx="5181600" cy="3490500"/>
          </a:xfrm>
          <a:prstGeom prst="rect">
            <a:avLst/>
          </a:prstGeom>
          <a:noFill/>
          <a:ln>
            <a:noFill/>
          </a:ln>
        </p:spPr>
      </p:pic>
      <p:sp>
        <p:nvSpPr>
          <p:cNvPr id="237" name="Google Shape;237;p2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38" name="Google Shape;238;p23"/>
          <p:cNvSpPr txBox="1"/>
          <p:nvPr/>
        </p:nvSpPr>
        <p:spPr>
          <a:xfrm>
            <a:off x="228600" y="1175480"/>
            <a:ext cx="86598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1" u="none" strike="noStrike" cap="none" dirty="0">
              <a:solidFill>
                <a:schemeClr val="lt2"/>
              </a:solidFill>
              <a:latin typeface="Arial"/>
              <a:ea typeface="Arial"/>
              <a:cs typeface="Arial"/>
              <a:sym typeface="Arial"/>
            </a:endParaRPr>
          </a:p>
          <a:p>
            <a:pPr marL="342900" marR="0" lvl="0" indent="-336550" algn="l" rtl="0">
              <a:lnSpc>
                <a:spcPct val="100000"/>
              </a:lnSpc>
              <a:spcBef>
                <a:spcPts val="0"/>
              </a:spcBef>
              <a:spcAft>
                <a:spcPts val="0"/>
              </a:spcAft>
              <a:buClr>
                <a:schemeClr val="lt2"/>
              </a:buClr>
              <a:buSzPts val="1800"/>
              <a:buFont typeface="Arial"/>
              <a:buChar char="•"/>
            </a:pPr>
            <a:r>
              <a:rPr lang="en-US" sz="1600" b="0" i="0" u="none" strike="noStrike" cap="none" dirty="0">
                <a:solidFill>
                  <a:schemeClr val="lt2"/>
                </a:solidFill>
                <a:latin typeface="Arial"/>
                <a:ea typeface="Arial"/>
                <a:cs typeface="Arial"/>
                <a:sym typeface="Arial"/>
              </a:rPr>
              <a:t>go.rowan.edu/commencementparticipation</a:t>
            </a:r>
            <a:endParaRPr sz="1600" b="0" i="0" u="none" strike="noStrike" cap="none" dirty="0">
              <a:solidFill>
                <a:schemeClr val="lt2"/>
              </a:solidFill>
              <a:latin typeface="Arial"/>
              <a:ea typeface="Arial"/>
              <a:cs typeface="Arial"/>
              <a:sym typeface="Arial"/>
            </a:endParaRPr>
          </a:p>
          <a:p>
            <a:pPr marL="342900" marR="0" lvl="0" indent="-336550" algn="l" rtl="0">
              <a:lnSpc>
                <a:spcPct val="100000"/>
              </a:lnSpc>
              <a:spcBef>
                <a:spcPts val="0"/>
              </a:spcBef>
              <a:spcAft>
                <a:spcPts val="0"/>
              </a:spcAft>
              <a:buClr>
                <a:schemeClr val="lt2"/>
              </a:buClr>
              <a:buSzPts val="1800"/>
              <a:buFont typeface="Arial"/>
              <a:buChar char="•"/>
            </a:pPr>
            <a:r>
              <a:rPr lang="en-US" sz="1600" b="0" i="0" u="none" strike="noStrike" cap="none" dirty="0">
                <a:solidFill>
                  <a:schemeClr val="lt2"/>
                </a:solidFill>
                <a:latin typeface="Arial"/>
                <a:ea typeface="Arial"/>
                <a:cs typeface="Arial"/>
                <a:sym typeface="Arial"/>
              </a:rPr>
              <a:t>Self Service Banner/Student Tab/Commencement Attendance Confirmation</a:t>
            </a:r>
            <a:endParaRPr sz="1600" b="0" i="0" u="none" strike="noStrike" cap="none" dirty="0">
              <a:solidFill>
                <a:schemeClr val="lt2"/>
              </a:solidFill>
              <a:latin typeface="Arial"/>
              <a:ea typeface="Arial"/>
              <a:cs typeface="Arial"/>
              <a:sym typeface="Arial"/>
            </a:endParaRPr>
          </a:p>
        </p:txBody>
      </p:sp>
      <p:sp>
        <p:nvSpPr>
          <p:cNvPr id="2" name="Google Shape;245;g1134cdf99a0_0_7">
            <a:extLst>
              <a:ext uri="{FF2B5EF4-FFF2-40B4-BE49-F238E27FC236}">
                <a16:creationId xmlns:a16="http://schemas.microsoft.com/office/drawing/2014/main" id="{DF3C2712-7602-9E69-ACF6-0B51937C8C07}"/>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a:t>
            </a:r>
            <a:r>
              <a:rPr lang="en-US" sz="2000" b="1" i="1" dirty="0">
                <a:solidFill>
                  <a:srgbClr val="FF0000"/>
                </a:solidFill>
              </a:rPr>
              <a:t>5</a:t>
            </a:r>
            <a:r>
              <a:rPr lang="en-US" sz="2000" b="1" i="1" u="none" strike="noStrike" cap="none" dirty="0">
                <a:solidFill>
                  <a:srgbClr val="FF0000"/>
                </a:solidFill>
                <a:latin typeface="Arial"/>
                <a:ea typeface="Arial"/>
                <a:cs typeface="Arial"/>
                <a:sym typeface="Arial"/>
              </a:rPr>
              <a:t>, 202</a:t>
            </a:r>
            <a:r>
              <a:rPr lang="en-US" sz="2000" b="1" i="1" dirty="0">
                <a:solidFill>
                  <a:srgbClr val="FF0000"/>
                </a:solidFill>
              </a:rPr>
              <a:t>4</a:t>
            </a:r>
            <a:endParaRPr sz="2000" b="1" i="1"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16FB5C06-3B91-A42D-E586-F05FD270B02A}"/>
              </a:ext>
            </a:extLst>
          </p:cNvPr>
          <p:cNvSpPr txBox="1"/>
          <p:nvPr/>
        </p:nvSpPr>
        <p:spPr>
          <a:xfrm>
            <a:off x="245918" y="760562"/>
            <a:ext cx="5870864" cy="615553"/>
          </a:xfrm>
          <a:prstGeom prst="rect">
            <a:avLst/>
          </a:prstGeom>
          <a:noFill/>
        </p:spPr>
        <p:txBody>
          <a:bodyPr wrap="square">
            <a:spAutoFit/>
          </a:bodyPr>
          <a:lstStyle/>
          <a:p>
            <a:r>
              <a:rPr lang="en-US" sz="1800" b="1" i="1" dirty="0">
                <a:solidFill>
                  <a:schemeClr val="tx2"/>
                </a:solidFill>
              </a:rPr>
              <a:t>Marching Order Registration &amp; Ticketing System</a:t>
            </a:r>
          </a:p>
          <a:p>
            <a:r>
              <a:rPr lang="en-US" sz="1600" i="1" dirty="0">
                <a:solidFill>
                  <a:schemeClr val="tx2"/>
                </a:solidFill>
              </a:rPr>
              <a:t>How to access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134cdf99a0_0_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Commencement Registration &amp; Ticketing           </a:t>
            </a:r>
            <a:endParaRPr b="1" dirty="0">
              <a:solidFill>
                <a:schemeClr val="lt2"/>
              </a:solidFill>
              <a:latin typeface="Arial"/>
              <a:ea typeface="Arial"/>
              <a:cs typeface="Arial"/>
              <a:sym typeface="Arial"/>
            </a:endParaRPr>
          </a:p>
        </p:txBody>
      </p:sp>
      <p:sp>
        <p:nvSpPr>
          <p:cNvPr id="244" name="Google Shape;244;g1134cdf99a0_0_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45" name="Google Shape;245;g1134cdf99a0_0_7"/>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a:t>
            </a:r>
            <a:r>
              <a:rPr lang="en-US" sz="2000" b="1" i="1" dirty="0">
                <a:solidFill>
                  <a:srgbClr val="FF0000"/>
                </a:solidFill>
              </a:rPr>
              <a:t>5</a:t>
            </a:r>
            <a:r>
              <a:rPr lang="en-US" sz="2000" b="1" i="1" u="none" strike="noStrike" cap="none" dirty="0">
                <a:solidFill>
                  <a:srgbClr val="FF0000"/>
                </a:solidFill>
                <a:latin typeface="Arial"/>
                <a:ea typeface="Arial"/>
                <a:cs typeface="Arial"/>
                <a:sym typeface="Arial"/>
              </a:rPr>
              <a:t>, 202</a:t>
            </a:r>
            <a:r>
              <a:rPr lang="en-US" sz="2000" b="1" i="1" dirty="0">
                <a:solidFill>
                  <a:srgbClr val="FF0000"/>
                </a:solidFill>
              </a:rPr>
              <a:t>4</a:t>
            </a:r>
            <a:endParaRPr sz="2000" b="1" i="1"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DE1DB927-A87D-A20D-6D95-6D40886518B4}"/>
              </a:ext>
            </a:extLst>
          </p:cNvPr>
          <p:cNvPicPr>
            <a:picLocks noChangeAspect="1"/>
          </p:cNvPicPr>
          <p:nvPr/>
        </p:nvPicPr>
        <p:blipFill>
          <a:blip r:embed="rId3"/>
          <a:stretch>
            <a:fillRect/>
          </a:stretch>
        </p:blipFill>
        <p:spPr>
          <a:xfrm>
            <a:off x="636008" y="1498434"/>
            <a:ext cx="6209438" cy="4255560"/>
          </a:xfrm>
          <a:prstGeom prst="rect">
            <a:avLst/>
          </a:prstGeom>
        </p:spPr>
      </p:pic>
      <p:sp>
        <p:nvSpPr>
          <p:cNvPr id="5" name="TextBox 4">
            <a:extLst>
              <a:ext uri="{FF2B5EF4-FFF2-40B4-BE49-F238E27FC236}">
                <a16:creationId xmlns:a16="http://schemas.microsoft.com/office/drawing/2014/main" id="{A3D877B6-45AD-EDBE-BC34-317D6285E093}"/>
              </a:ext>
            </a:extLst>
          </p:cNvPr>
          <p:cNvSpPr txBox="1"/>
          <p:nvPr/>
        </p:nvSpPr>
        <p:spPr>
          <a:xfrm>
            <a:off x="245917" y="760562"/>
            <a:ext cx="5597059" cy="615553"/>
          </a:xfrm>
          <a:prstGeom prst="rect">
            <a:avLst/>
          </a:prstGeom>
          <a:noFill/>
        </p:spPr>
        <p:txBody>
          <a:bodyPr wrap="square">
            <a:spAutoFit/>
          </a:bodyPr>
          <a:lstStyle/>
          <a:p>
            <a:r>
              <a:rPr lang="en-US" sz="1800" b="1" i="1" dirty="0">
                <a:solidFill>
                  <a:schemeClr val="tx2"/>
                </a:solidFill>
              </a:rPr>
              <a:t>Graduate Home Page</a:t>
            </a:r>
          </a:p>
          <a:p>
            <a:r>
              <a:rPr lang="en-US" sz="1600" i="1" dirty="0">
                <a:solidFill>
                  <a:schemeClr val="tx2"/>
                </a:solidFill>
              </a:rPr>
              <a:t>Register, Access Guest Tickets &amp; Review Additional Details</a:t>
            </a:r>
          </a:p>
        </p:txBody>
      </p:sp>
      <p:sp>
        <p:nvSpPr>
          <p:cNvPr id="6" name="Google Shape;299;g1134cdf99a0_0_14">
            <a:extLst>
              <a:ext uri="{FF2B5EF4-FFF2-40B4-BE49-F238E27FC236}">
                <a16:creationId xmlns:a16="http://schemas.microsoft.com/office/drawing/2014/main" id="{EEF0E82E-A179-224F-165F-F68E87F2CAE8}"/>
              </a:ext>
            </a:extLst>
          </p:cNvPr>
          <p:cNvSpPr txBox="1"/>
          <p:nvPr/>
        </p:nvSpPr>
        <p:spPr>
          <a:xfrm>
            <a:off x="5842976" y="4487069"/>
            <a:ext cx="29577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tx2"/>
                </a:solidFill>
                <a:latin typeface="Arial"/>
                <a:ea typeface="Arial"/>
                <a:cs typeface="Arial"/>
                <a:sym typeface="Arial"/>
              </a:rPr>
              <a:t>Click “</a:t>
            </a:r>
            <a:r>
              <a:rPr lang="en-US" sz="1600" dirty="0">
                <a:solidFill>
                  <a:schemeClr val="tx2"/>
                </a:solidFill>
              </a:rPr>
              <a:t>Register Here</a:t>
            </a:r>
            <a:r>
              <a:rPr lang="en-US" sz="1600" b="0" i="0" u="none" strike="noStrike" cap="none" dirty="0">
                <a:solidFill>
                  <a:schemeClr val="tx2"/>
                </a:solidFill>
                <a:latin typeface="Arial"/>
                <a:ea typeface="Arial"/>
                <a:cs typeface="Arial"/>
                <a:sym typeface="Arial"/>
              </a:rPr>
              <a:t>” to complete registration for each ceremony you want to attend.</a:t>
            </a:r>
            <a:endParaRPr sz="1600" b="0" i="0" u="none" strike="noStrike" cap="none" dirty="0">
              <a:solidFill>
                <a:schemeClr val="tx2"/>
              </a:solidFill>
              <a:latin typeface="Arial"/>
              <a:ea typeface="Arial"/>
              <a:cs typeface="Arial"/>
              <a:sym typeface="Arial"/>
            </a:endParaRPr>
          </a:p>
        </p:txBody>
      </p:sp>
      <p:cxnSp>
        <p:nvCxnSpPr>
          <p:cNvPr id="7" name="Google Shape;302;g1134cdf99a0_0_14">
            <a:extLst>
              <a:ext uri="{FF2B5EF4-FFF2-40B4-BE49-F238E27FC236}">
                <a16:creationId xmlns:a16="http://schemas.microsoft.com/office/drawing/2014/main" id="{1555BE88-EAF0-760F-89DF-069097739050}"/>
              </a:ext>
            </a:extLst>
          </p:cNvPr>
          <p:cNvCxnSpPr>
            <a:cxnSpLocks/>
          </p:cNvCxnSpPr>
          <p:nvPr/>
        </p:nvCxnSpPr>
        <p:spPr>
          <a:xfrm flipH="1">
            <a:off x="3117273" y="4750180"/>
            <a:ext cx="2784763" cy="642060"/>
          </a:xfrm>
          <a:prstGeom prst="straightConnector1">
            <a:avLst/>
          </a:prstGeom>
          <a:noFill/>
          <a:ln w="19050" cap="flat" cmpd="sng">
            <a:solidFill>
              <a:schemeClr val="dk2"/>
            </a:solidFill>
            <a:prstDash val="solid"/>
            <a:round/>
            <a:headEnd type="none" w="sm" len="sm"/>
            <a:tailEnd type="triangle" w="med" len="med"/>
          </a:ln>
        </p:spPr>
      </p:cxnSp>
      <p:sp>
        <p:nvSpPr>
          <p:cNvPr id="10" name="Google Shape;299;g1134cdf99a0_0_14">
            <a:extLst>
              <a:ext uri="{FF2B5EF4-FFF2-40B4-BE49-F238E27FC236}">
                <a16:creationId xmlns:a16="http://schemas.microsoft.com/office/drawing/2014/main" id="{E5220AA9-F1F2-76F2-8E46-C0E2EF4F2ED2}"/>
              </a:ext>
            </a:extLst>
          </p:cNvPr>
          <p:cNvSpPr txBox="1"/>
          <p:nvPr/>
        </p:nvSpPr>
        <p:spPr>
          <a:xfrm>
            <a:off x="5842976" y="3144270"/>
            <a:ext cx="29577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tx2"/>
                </a:solidFill>
                <a:latin typeface="Arial"/>
                <a:ea typeface="Arial"/>
                <a:cs typeface="Arial"/>
                <a:sym typeface="Arial"/>
              </a:rPr>
              <a:t>Click “Additional Details” to view important details for each ceremony.</a:t>
            </a:r>
            <a:endParaRPr sz="1600" b="0" i="0" u="none" strike="noStrike" cap="none" dirty="0">
              <a:solidFill>
                <a:schemeClr val="tx2"/>
              </a:solidFill>
              <a:latin typeface="Arial"/>
              <a:ea typeface="Arial"/>
              <a:cs typeface="Arial"/>
              <a:sym typeface="Arial"/>
            </a:endParaRPr>
          </a:p>
        </p:txBody>
      </p:sp>
      <p:cxnSp>
        <p:nvCxnSpPr>
          <p:cNvPr id="11" name="Google Shape;302;g1134cdf99a0_0_14">
            <a:extLst>
              <a:ext uri="{FF2B5EF4-FFF2-40B4-BE49-F238E27FC236}">
                <a16:creationId xmlns:a16="http://schemas.microsoft.com/office/drawing/2014/main" id="{58FA66FA-4D24-0C46-4199-5EF556B46424}"/>
              </a:ext>
            </a:extLst>
          </p:cNvPr>
          <p:cNvCxnSpPr>
            <a:cxnSpLocks/>
          </p:cNvCxnSpPr>
          <p:nvPr/>
        </p:nvCxnSpPr>
        <p:spPr>
          <a:xfrm flipH="1">
            <a:off x="3165764" y="3429000"/>
            <a:ext cx="2677212" cy="760888"/>
          </a:xfrm>
          <a:prstGeom prst="straightConnector1">
            <a:avLst/>
          </a:prstGeom>
          <a:noFill/>
          <a:ln w="19050" cap="flat" cmpd="sng">
            <a:solidFill>
              <a:schemeClr val="dk2"/>
            </a:solidFill>
            <a:prstDash val="solid"/>
            <a:round/>
            <a:headEnd type="none" w="sm" len="sm"/>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Commencement Registration &amp; Ticketing </a:t>
            </a:r>
            <a:endParaRPr sz="2400" u="sng" dirty="0"/>
          </a:p>
        </p:txBody>
      </p:sp>
      <p:sp>
        <p:nvSpPr>
          <p:cNvPr id="252" name="Google Shape;252;p2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54" name="Google Shape;254;p25"/>
          <p:cNvSpPr/>
          <p:nvPr/>
        </p:nvSpPr>
        <p:spPr>
          <a:xfrm>
            <a:off x="6207992" y="5859347"/>
            <a:ext cx="381000" cy="15329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p:txBody>
      </p:sp>
      <p:sp>
        <p:nvSpPr>
          <p:cNvPr id="255" name="Google Shape;255;p25"/>
          <p:cNvSpPr txBox="1"/>
          <p:nvPr/>
        </p:nvSpPr>
        <p:spPr>
          <a:xfrm>
            <a:off x="90055" y="1803136"/>
            <a:ext cx="3117300" cy="1415742"/>
          </a:xfrm>
          <a:prstGeom prst="rect">
            <a:avLst/>
          </a:prstGeom>
          <a:noFill/>
          <a:ln>
            <a:noFill/>
          </a:ln>
        </p:spPr>
        <p:txBody>
          <a:bodyPr spcFirstLastPara="1" wrap="square" lIns="91425" tIns="91425" rIns="91425" bIns="91425" anchor="t" anchorCtr="0">
            <a:spAutoFit/>
          </a:bodyPr>
          <a:lstStyle/>
          <a:p>
            <a:pPr marL="139700" marR="0" lvl="0" algn="l" rtl="0">
              <a:lnSpc>
                <a:spcPct val="100000"/>
              </a:lnSpc>
              <a:spcBef>
                <a:spcPts val="0"/>
              </a:spcBef>
              <a:spcAft>
                <a:spcPts val="0"/>
              </a:spcAft>
              <a:buClr>
                <a:schemeClr val="dk1"/>
              </a:buClr>
              <a:buSzPts val="1400"/>
            </a:pPr>
            <a:r>
              <a:rPr lang="en-US" sz="1600" b="0" i="0" u="none" strike="noStrike" cap="none" dirty="0">
                <a:solidFill>
                  <a:schemeClr val="tx2"/>
                </a:solidFill>
                <a:latin typeface="Arial"/>
                <a:ea typeface="Arial"/>
                <a:cs typeface="Arial"/>
                <a:sym typeface="Arial"/>
              </a:rPr>
              <a:t>Commencement Attendance</a:t>
            </a:r>
            <a:endParaRPr lang="en-US" sz="1600" dirty="0">
              <a:solidFill>
                <a:schemeClr val="tx2"/>
              </a:solidFill>
            </a:endParaRPr>
          </a:p>
          <a:p>
            <a:pPr marL="139700" marR="0" lvl="0" algn="l" rtl="0">
              <a:lnSpc>
                <a:spcPct val="100000"/>
              </a:lnSpc>
              <a:spcBef>
                <a:spcPts val="0"/>
              </a:spcBef>
              <a:spcAft>
                <a:spcPts val="0"/>
              </a:spcAft>
              <a:buClr>
                <a:schemeClr val="dk1"/>
              </a:buClr>
              <a:buSzPts val="1400"/>
            </a:pPr>
            <a:r>
              <a:rPr lang="en-US" sz="1600" b="0" i="1" u="none" strike="noStrike" cap="none" dirty="0">
                <a:solidFill>
                  <a:schemeClr val="tx2"/>
                </a:solidFill>
                <a:latin typeface="Arial"/>
                <a:ea typeface="Arial"/>
                <a:cs typeface="Arial"/>
                <a:sym typeface="Arial"/>
              </a:rPr>
              <a:t>Be sure to answer YES! </a:t>
            </a:r>
          </a:p>
          <a:p>
            <a:pPr marL="139700" marR="0" lvl="0" algn="l" rtl="0">
              <a:lnSpc>
                <a:spcPct val="100000"/>
              </a:lnSpc>
              <a:spcBef>
                <a:spcPts val="0"/>
              </a:spcBef>
              <a:spcAft>
                <a:spcPts val="0"/>
              </a:spcAft>
              <a:buClr>
                <a:schemeClr val="dk1"/>
              </a:buClr>
              <a:buSzPts val="1400"/>
            </a:pPr>
            <a:r>
              <a:rPr lang="en-US" sz="1600" i="1" dirty="0">
                <a:solidFill>
                  <a:schemeClr val="tx2"/>
                </a:solidFill>
              </a:rPr>
              <a:t>(If you do not select YES, you will not have access to guest tickets.)</a:t>
            </a:r>
            <a:endParaRPr sz="1600" b="0" i="1" u="none" strike="noStrike" cap="none" dirty="0">
              <a:solidFill>
                <a:schemeClr val="tx2"/>
              </a:solidFill>
              <a:latin typeface="Arial"/>
              <a:ea typeface="Arial"/>
              <a:cs typeface="Arial"/>
              <a:sym typeface="Arial"/>
            </a:endParaRPr>
          </a:p>
        </p:txBody>
      </p:sp>
      <p:sp>
        <p:nvSpPr>
          <p:cNvPr id="257" name="Google Shape;257;p25"/>
          <p:cNvSpPr txBox="1"/>
          <p:nvPr/>
        </p:nvSpPr>
        <p:spPr>
          <a:xfrm>
            <a:off x="90055" y="3285576"/>
            <a:ext cx="3117300" cy="1169521"/>
          </a:xfrm>
          <a:prstGeom prst="rect">
            <a:avLst/>
          </a:prstGeom>
          <a:noFill/>
          <a:ln>
            <a:noFill/>
          </a:ln>
        </p:spPr>
        <p:txBody>
          <a:bodyPr spcFirstLastPara="1" wrap="square" lIns="91425" tIns="91425" rIns="91425" bIns="91425" anchor="t" anchorCtr="0">
            <a:spAutoFit/>
          </a:bodyPr>
          <a:lstStyle/>
          <a:p>
            <a:pPr marL="139700" marR="0" lvl="0" algn="l" rtl="0">
              <a:lnSpc>
                <a:spcPct val="100000"/>
              </a:lnSpc>
              <a:spcBef>
                <a:spcPts val="0"/>
              </a:spcBef>
              <a:spcAft>
                <a:spcPts val="0"/>
              </a:spcAft>
              <a:buClr>
                <a:schemeClr val="dk1"/>
              </a:buClr>
              <a:buSzPts val="1400"/>
            </a:pPr>
            <a:r>
              <a:rPr lang="en-US" sz="1600" b="0" i="0" u="none" strike="noStrike" cap="none" dirty="0">
                <a:solidFill>
                  <a:schemeClr val="tx2"/>
                </a:solidFill>
                <a:latin typeface="Arial"/>
                <a:ea typeface="Arial"/>
                <a:cs typeface="Arial"/>
                <a:sym typeface="Arial"/>
              </a:rPr>
              <a:t>Ceremony Display Information</a:t>
            </a:r>
            <a:endParaRPr lang="en-US" sz="1600" dirty="0">
              <a:solidFill>
                <a:schemeClr val="tx2"/>
              </a:solidFill>
            </a:endParaRPr>
          </a:p>
          <a:p>
            <a:pPr marL="139700" marR="0" lvl="0" algn="l" rtl="0">
              <a:lnSpc>
                <a:spcPct val="100000"/>
              </a:lnSpc>
              <a:spcBef>
                <a:spcPts val="0"/>
              </a:spcBef>
              <a:spcAft>
                <a:spcPts val="0"/>
              </a:spcAft>
              <a:buClr>
                <a:schemeClr val="dk1"/>
              </a:buClr>
              <a:buSzPts val="1400"/>
            </a:pPr>
            <a:r>
              <a:rPr lang="en-US" sz="1600" b="0" i="1" u="none" strike="noStrike" cap="none" dirty="0">
                <a:solidFill>
                  <a:schemeClr val="tx2"/>
                </a:solidFill>
                <a:latin typeface="Arial"/>
                <a:ea typeface="Arial"/>
                <a:cs typeface="Arial"/>
                <a:sym typeface="Arial"/>
              </a:rPr>
              <a:t>Confirm information for display at ceremony - name, degree, major and college.</a:t>
            </a:r>
            <a:endParaRPr sz="1600" b="0" i="1" u="none" strike="noStrike" cap="none" dirty="0">
              <a:solidFill>
                <a:schemeClr val="tx2"/>
              </a:solidFill>
              <a:latin typeface="Arial"/>
              <a:ea typeface="Arial"/>
              <a:cs typeface="Arial"/>
              <a:sym typeface="Arial"/>
            </a:endParaRPr>
          </a:p>
        </p:txBody>
      </p:sp>
      <p:sp>
        <p:nvSpPr>
          <p:cNvPr id="260" name="Google Shape;260;p25"/>
          <p:cNvSpPr txBox="1"/>
          <p:nvPr/>
        </p:nvSpPr>
        <p:spPr>
          <a:xfrm>
            <a:off x="235939" y="4574054"/>
            <a:ext cx="2963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chemeClr val="tx2"/>
                </a:solidFill>
                <a:latin typeface="Arial"/>
                <a:ea typeface="Arial"/>
                <a:cs typeface="Arial"/>
                <a:sym typeface="Arial"/>
              </a:rPr>
              <a:t>With corrections, email </a:t>
            </a:r>
            <a:r>
              <a:rPr lang="en-US" sz="1400" b="0" i="1" u="sng" strike="noStrike" cap="none" dirty="0">
                <a:solidFill>
                  <a:schemeClr val="tx2"/>
                </a:solidFill>
                <a:latin typeface="Arial"/>
                <a:ea typeface="Arial"/>
                <a:cs typeface="Arial"/>
                <a:sym typeface="Arial"/>
                <a:hlinkClick r:id="rId3">
                  <a:extLst>
                    <a:ext uri="{A12FA001-AC4F-418D-AE19-62706E023703}">
                      <ahyp:hlinkClr xmlns:ahyp="http://schemas.microsoft.com/office/drawing/2018/hyperlinkcolor" val="tx"/>
                    </a:ext>
                  </a:extLst>
                </a:hlinkClick>
              </a:rPr>
              <a:t>commencement@rowan.edu</a:t>
            </a:r>
            <a:endParaRPr sz="1400" b="0" i="1" u="none" strike="noStrike" cap="none" dirty="0">
              <a:solidFill>
                <a:schemeClr val="tx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BFB1D61D-2E63-5EDF-8D96-5E8DBC6D188B}"/>
              </a:ext>
            </a:extLst>
          </p:cNvPr>
          <p:cNvSpPr txBox="1"/>
          <p:nvPr/>
        </p:nvSpPr>
        <p:spPr>
          <a:xfrm>
            <a:off x="159329" y="803268"/>
            <a:ext cx="3588326" cy="615553"/>
          </a:xfrm>
          <a:prstGeom prst="rect">
            <a:avLst/>
          </a:prstGeom>
          <a:noFill/>
        </p:spPr>
        <p:txBody>
          <a:bodyPr wrap="square" rtlCol="0">
            <a:spAutoFit/>
          </a:bodyPr>
          <a:lstStyle/>
          <a:p>
            <a:r>
              <a:rPr lang="en-US" sz="1800" b="1" i="1" dirty="0">
                <a:solidFill>
                  <a:schemeClr val="tx2"/>
                </a:solidFill>
              </a:rPr>
              <a:t>Registration Form</a:t>
            </a:r>
          </a:p>
          <a:p>
            <a:r>
              <a:rPr lang="en-US" sz="1600" i="1" dirty="0">
                <a:solidFill>
                  <a:schemeClr val="tx2"/>
                </a:solidFill>
              </a:rPr>
              <a:t>Attendance and Display Information</a:t>
            </a:r>
          </a:p>
        </p:txBody>
      </p:sp>
      <p:pic>
        <p:nvPicPr>
          <p:cNvPr id="6" name="Picture 5">
            <a:extLst>
              <a:ext uri="{FF2B5EF4-FFF2-40B4-BE49-F238E27FC236}">
                <a16:creationId xmlns:a16="http://schemas.microsoft.com/office/drawing/2014/main" id="{3718EC85-51F9-088F-9697-3834741756FE}"/>
              </a:ext>
            </a:extLst>
          </p:cNvPr>
          <p:cNvPicPr>
            <a:picLocks noChangeAspect="1"/>
          </p:cNvPicPr>
          <p:nvPr/>
        </p:nvPicPr>
        <p:blipFill>
          <a:blip r:embed="rId4"/>
          <a:stretch>
            <a:fillRect/>
          </a:stretch>
        </p:blipFill>
        <p:spPr>
          <a:xfrm>
            <a:off x="3517778" y="1260764"/>
            <a:ext cx="5536167" cy="4598583"/>
          </a:xfrm>
          <a:prstGeom prst="rect">
            <a:avLst/>
          </a:prstGeom>
        </p:spPr>
      </p:pic>
      <p:cxnSp>
        <p:nvCxnSpPr>
          <p:cNvPr id="259" name="Google Shape;259;p25"/>
          <p:cNvCxnSpPr>
            <a:cxnSpLocks/>
          </p:cNvCxnSpPr>
          <p:nvPr/>
        </p:nvCxnSpPr>
        <p:spPr>
          <a:xfrm flipV="1">
            <a:off x="2493818" y="2009598"/>
            <a:ext cx="3830782" cy="255620"/>
          </a:xfrm>
          <a:prstGeom prst="straightConnector1">
            <a:avLst/>
          </a:prstGeom>
          <a:noFill/>
          <a:ln w="19050" cap="flat" cmpd="sng">
            <a:solidFill>
              <a:schemeClr val="dk2"/>
            </a:solidFill>
            <a:prstDash val="solid"/>
            <a:round/>
            <a:headEnd type="none" w="sm" len="sm"/>
            <a:tailEnd type="triangle" w="med" len="med"/>
          </a:ln>
        </p:spPr>
      </p:cxnSp>
      <p:sp>
        <p:nvSpPr>
          <p:cNvPr id="10" name="Google Shape;245;g1134cdf99a0_0_7">
            <a:extLst>
              <a:ext uri="{FF2B5EF4-FFF2-40B4-BE49-F238E27FC236}">
                <a16:creationId xmlns:a16="http://schemas.microsoft.com/office/drawing/2014/main" id="{ADE8ABE3-AA4E-FFFA-0F93-5B71A81863C8}"/>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a:t>
            </a:r>
            <a:r>
              <a:rPr lang="en-US" sz="2000" b="1" i="1" dirty="0">
                <a:solidFill>
                  <a:srgbClr val="FF0000"/>
                </a:solidFill>
              </a:rPr>
              <a:t>5</a:t>
            </a:r>
            <a:r>
              <a:rPr lang="en-US" sz="2000" b="1" i="1" u="none" strike="noStrike" cap="none" dirty="0">
                <a:solidFill>
                  <a:srgbClr val="FF0000"/>
                </a:solidFill>
                <a:latin typeface="Arial"/>
                <a:ea typeface="Arial"/>
                <a:cs typeface="Arial"/>
                <a:sym typeface="Arial"/>
              </a:rPr>
              <a:t>, 202</a:t>
            </a:r>
            <a:r>
              <a:rPr lang="en-US" sz="2000" b="1" i="1" dirty="0">
                <a:solidFill>
                  <a:srgbClr val="FF0000"/>
                </a:solidFill>
              </a:rPr>
              <a:t>4</a:t>
            </a:r>
            <a:endParaRPr sz="2000" b="1" i="1" u="none" strike="noStrike" cap="none" dirty="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05113a110d_0_0"/>
          <p:cNvSpPr txBox="1">
            <a:spLocks noGrp="1"/>
          </p:cNvSpPr>
          <p:nvPr>
            <p:ph type="title"/>
          </p:nvPr>
        </p:nvSpPr>
        <p:spPr>
          <a:xfrm>
            <a:off x="304800" y="2258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3000" b="1" dirty="0">
                <a:solidFill>
                  <a:schemeClr val="lt2"/>
                </a:solidFill>
                <a:latin typeface="Arial"/>
                <a:ea typeface="Arial"/>
                <a:cs typeface="Arial"/>
                <a:sym typeface="Arial"/>
              </a:rPr>
              <a:t>Commencement Registration &amp; Ticketing </a:t>
            </a:r>
            <a:endParaRPr u="sng" dirty="0"/>
          </a:p>
        </p:txBody>
      </p:sp>
      <p:sp>
        <p:nvSpPr>
          <p:cNvPr id="267" name="Google Shape;267;g205113a110d_0_0"/>
          <p:cNvSpPr txBox="1">
            <a:spLocks noGrp="1"/>
          </p:cNvSpPr>
          <p:nvPr>
            <p:ph type="body" idx="1"/>
          </p:nvPr>
        </p:nvSpPr>
        <p:spPr>
          <a:xfrm>
            <a:off x="304800" y="1450550"/>
            <a:ext cx="8610600" cy="4264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360"/>
              </a:spcBef>
              <a:spcAft>
                <a:spcPts val="0"/>
              </a:spcAft>
              <a:buSzPts val="1800"/>
              <a:buNone/>
            </a:pPr>
            <a:endParaRPr lang="en-US" dirty="0"/>
          </a:p>
          <a:p>
            <a:pPr marL="0" lvl="0" indent="0" algn="l" rtl="0">
              <a:lnSpc>
                <a:spcPct val="100000"/>
              </a:lnSpc>
              <a:spcBef>
                <a:spcPts val="360"/>
              </a:spcBef>
              <a:spcAft>
                <a:spcPts val="0"/>
              </a:spcAft>
              <a:buSzPts val="1800"/>
              <a:buNone/>
            </a:pPr>
            <a:endParaRPr dirty="0"/>
          </a:p>
        </p:txBody>
      </p:sp>
      <p:sp>
        <p:nvSpPr>
          <p:cNvPr id="269" name="Google Shape;269;g205113a110d_0_0"/>
          <p:cNvSpPr txBox="1"/>
          <p:nvPr/>
        </p:nvSpPr>
        <p:spPr>
          <a:xfrm>
            <a:off x="5666510" y="1804001"/>
            <a:ext cx="3325090" cy="1877407"/>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1400"/>
              <a:buFont typeface="Arial"/>
              <a:buNone/>
            </a:pPr>
            <a:r>
              <a:rPr lang="en-US" sz="1600" b="0" u="none" strike="noStrike" cap="none" dirty="0">
                <a:solidFill>
                  <a:schemeClr val="tx2"/>
                </a:solidFill>
                <a:latin typeface="Arial"/>
                <a:ea typeface="Arial"/>
                <a:cs typeface="Arial"/>
                <a:sym typeface="Arial"/>
              </a:rPr>
              <a:t>Enter the phonetic spelling of your name.</a:t>
            </a:r>
          </a:p>
          <a:p>
            <a:pPr marL="0" marR="0" lvl="0" indent="0" rtl="0">
              <a:lnSpc>
                <a:spcPct val="100000"/>
              </a:lnSpc>
              <a:spcBef>
                <a:spcPts val="0"/>
              </a:spcBef>
              <a:spcAft>
                <a:spcPts val="0"/>
              </a:spcAft>
              <a:buClr>
                <a:srgbClr val="000000"/>
              </a:buClr>
              <a:buSzPts val="1400"/>
              <a:buFont typeface="Arial"/>
              <a:buNone/>
            </a:pPr>
            <a:r>
              <a:rPr lang="en-US" sz="1600" b="0" i="1" u="none" strike="noStrike" cap="none" dirty="0">
                <a:solidFill>
                  <a:schemeClr val="tx2"/>
                </a:solidFill>
                <a:latin typeface="Arial"/>
                <a:ea typeface="Arial"/>
                <a:cs typeface="Arial"/>
                <a:sym typeface="Arial"/>
              </a:rPr>
              <a:t>Edit as necessary.(If you update your Preferred Name for ceremony display, you edit phonetics to match.)</a:t>
            </a:r>
            <a:endParaRPr sz="1600" b="0" i="1" u="none" strike="noStrike" cap="none" dirty="0">
              <a:solidFill>
                <a:schemeClr val="tx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1" name="Google Shape;271;g205113a110d_0_0"/>
          <p:cNvSpPr txBox="1"/>
          <p:nvPr/>
        </p:nvSpPr>
        <p:spPr>
          <a:xfrm>
            <a:off x="5666510" y="3788185"/>
            <a:ext cx="3285900" cy="1415742"/>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1400"/>
              <a:buFont typeface="Arial"/>
              <a:buNone/>
            </a:pPr>
            <a:r>
              <a:rPr lang="en-US" sz="1600" b="0" i="0" u="none" strike="noStrike" cap="none" dirty="0">
                <a:solidFill>
                  <a:schemeClr val="tx2"/>
                </a:solidFill>
                <a:latin typeface="Arial"/>
                <a:ea typeface="Arial"/>
                <a:cs typeface="Arial"/>
                <a:sym typeface="Arial"/>
              </a:rPr>
              <a:t>Record your name.</a:t>
            </a:r>
          </a:p>
          <a:p>
            <a:pPr marL="0" marR="0" lvl="0" indent="0" rtl="0">
              <a:lnSpc>
                <a:spcPct val="100000"/>
              </a:lnSpc>
              <a:spcBef>
                <a:spcPts val="0"/>
              </a:spcBef>
              <a:spcAft>
                <a:spcPts val="0"/>
              </a:spcAft>
              <a:buClr>
                <a:srgbClr val="000000"/>
              </a:buClr>
              <a:buSzPts val="1400"/>
              <a:buFont typeface="Arial"/>
              <a:buNone/>
            </a:pPr>
            <a:r>
              <a:rPr lang="en-US" sz="1600" b="0" i="1" u="none" strike="noStrike" cap="none" dirty="0">
                <a:solidFill>
                  <a:schemeClr val="tx2"/>
                </a:solidFill>
                <a:latin typeface="Arial"/>
                <a:ea typeface="Arial"/>
                <a:cs typeface="Arial"/>
                <a:sym typeface="Arial"/>
              </a:rPr>
              <a:t>Follow instructions provided to make a voice recording of your name for the ceremony name reader.</a:t>
            </a:r>
            <a:endParaRPr sz="1600" b="0" i="1" u="none" strike="noStrike" cap="none" dirty="0">
              <a:solidFill>
                <a:schemeClr val="tx2"/>
              </a:solidFill>
              <a:latin typeface="Arial"/>
              <a:ea typeface="Arial"/>
              <a:cs typeface="Arial"/>
              <a:sym typeface="Arial"/>
            </a:endParaRPr>
          </a:p>
        </p:txBody>
      </p:sp>
      <p:pic>
        <p:nvPicPr>
          <p:cNvPr id="3" name="Picture 2">
            <a:extLst>
              <a:ext uri="{FF2B5EF4-FFF2-40B4-BE49-F238E27FC236}">
                <a16:creationId xmlns:a16="http://schemas.microsoft.com/office/drawing/2014/main" id="{E13140CB-0B6B-9774-4348-80E2B92EA038}"/>
              </a:ext>
            </a:extLst>
          </p:cNvPr>
          <p:cNvPicPr>
            <a:picLocks noChangeAspect="1"/>
          </p:cNvPicPr>
          <p:nvPr/>
        </p:nvPicPr>
        <p:blipFill>
          <a:blip r:embed="rId3"/>
          <a:stretch>
            <a:fillRect/>
          </a:stretch>
        </p:blipFill>
        <p:spPr>
          <a:xfrm>
            <a:off x="1" y="1477442"/>
            <a:ext cx="5591010" cy="3894940"/>
          </a:xfrm>
          <a:prstGeom prst="rect">
            <a:avLst/>
          </a:prstGeom>
        </p:spPr>
      </p:pic>
      <p:sp>
        <p:nvSpPr>
          <p:cNvPr id="5" name="TextBox 4">
            <a:extLst>
              <a:ext uri="{FF2B5EF4-FFF2-40B4-BE49-F238E27FC236}">
                <a16:creationId xmlns:a16="http://schemas.microsoft.com/office/drawing/2014/main" id="{A7381234-809B-EAD3-B38B-D81AD77B05BB}"/>
              </a:ext>
            </a:extLst>
          </p:cNvPr>
          <p:cNvSpPr txBox="1"/>
          <p:nvPr/>
        </p:nvSpPr>
        <p:spPr>
          <a:xfrm>
            <a:off x="228600" y="762162"/>
            <a:ext cx="4585854" cy="615553"/>
          </a:xfrm>
          <a:prstGeom prst="rect">
            <a:avLst/>
          </a:prstGeom>
          <a:noFill/>
        </p:spPr>
        <p:txBody>
          <a:bodyPr wrap="square">
            <a:spAutoFit/>
          </a:bodyPr>
          <a:lstStyle/>
          <a:p>
            <a:r>
              <a:rPr lang="en-US" sz="1800" b="1" i="1" dirty="0">
                <a:solidFill>
                  <a:schemeClr val="tx2"/>
                </a:solidFill>
              </a:rPr>
              <a:t>Registration Form</a:t>
            </a:r>
          </a:p>
          <a:p>
            <a:r>
              <a:rPr lang="en-US" sz="1600" i="1" dirty="0">
                <a:solidFill>
                  <a:schemeClr val="tx2"/>
                </a:solidFill>
              </a:rPr>
              <a:t>Pronunciation (College Ceremonies Only)</a:t>
            </a:r>
          </a:p>
        </p:txBody>
      </p:sp>
      <p:sp>
        <p:nvSpPr>
          <p:cNvPr id="6" name="Google Shape;252;p25">
            <a:extLst>
              <a:ext uri="{FF2B5EF4-FFF2-40B4-BE49-F238E27FC236}">
                <a16:creationId xmlns:a16="http://schemas.microsoft.com/office/drawing/2014/main" id="{0340AE95-ACE2-2C7B-A4A9-68E5DD43F421}"/>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7" name="Google Shape;245;g1134cdf99a0_0_7">
            <a:extLst>
              <a:ext uri="{FF2B5EF4-FFF2-40B4-BE49-F238E27FC236}">
                <a16:creationId xmlns:a16="http://schemas.microsoft.com/office/drawing/2014/main" id="{E3339AC7-8996-35F3-0795-CE4A2710D5B0}"/>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a:t>
            </a:r>
            <a:r>
              <a:rPr lang="en-US" sz="2000" b="1" i="1" dirty="0">
                <a:solidFill>
                  <a:srgbClr val="FF0000"/>
                </a:solidFill>
              </a:rPr>
              <a:t>5</a:t>
            </a:r>
            <a:r>
              <a:rPr lang="en-US" sz="2000" b="1" i="1" u="none" strike="noStrike" cap="none" dirty="0">
                <a:solidFill>
                  <a:srgbClr val="FF0000"/>
                </a:solidFill>
                <a:latin typeface="Arial"/>
                <a:ea typeface="Arial"/>
                <a:cs typeface="Arial"/>
                <a:sym typeface="Arial"/>
              </a:rPr>
              <a:t>, 202</a:t>
            </a:r>
            <a:r>
              <a:rPr lang="en-US" sz="2000" b="1" i="1" dirty="0">
                <a:solidFill>
                  <a:srgbClr val="FF0000"/>
                </a:solidFill>
              </a:rPr>
              <a:t>4</a:t>
            </a:r>
            <a:endParaRPr sz="2000" b="1" i="1" u="none" strike="noStrike" cap="none" dirty="0">
              <a:solidFill>
                <a:srgbClr val="000000"/>
              </a:solidFill>
              <a:latin typeface="Arial"/>
              <a:ea typeface="Arial"/>
              <a:cs typeface="Arial"/>
              <a:sym typeface="Arial"/>
            </a:endParaRPr>
          </a:p>
        </p:txBody>
      </p:sp>
      <p:cxnSp>
        <p:nvCxnSpPr>
          <p:cNvPr id="8" name="Google Shape;302;g1134cdf99a0_0_14">
            <a:extLst>
              <a:ext uri="{FF2B5EF4-FFF2-40B4-BE49-F238E27FC236}">
                <a16:creationId xmlns:a16="http://schemas.microsoft.com/office/drawing/2014/main" id="{CDE1BFB5-7FCD-B41A-09EA-02124494B26A}"/>
              </a:ext>
            </a:extLst>
          </p:cNvPr>
          <p:cNvCxnSpPr>
            <a:cxnSpLocks/>
          </p:cNvCxnSpPr>
          <p:nvPr/>
        </p:nvCxnSpPr>
        <p:spPr>
          <a:xfrm flipH="1">
            <a:off x="3879859" y="2105858"/>
            <a:ext cx="1928890" cy="0"/>
          </a:xfrm>
          <a:prstGeom prst="straightConnector1">
            <a:avLst/>
          </a:prstGeom>
          <a:noFill/>
          <a:ln w="19050" cap="flat" cmpd="sng">
            <a:solidFill>
              <a:schemeClr val="dk2"/>
            </a:solidFill>
            <a:prstDash val="solid"/>
            <a:round/>
            <a:headEnd type="none" w="sm" len="sm"/>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05113a110d_0_12"/>
          <p:cNvSpPr txBox="1">
            <a:spLocks noGrp="1"/>
          </p:cNvSpPr>
          <p:nvPr>
            <p:ph type="title"/>
          </p:nvPr>
        </p:nvSpPr>
        <p:spPr>
          <a:xfrm>
            <a:off x="304800" y="1143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Commencement Registration &amp; Ticketing </a:t>
            </a:r>
            <a:endParaRPr sz="3000" u="sng" dirty="0"/>
          </a:p>
        </p:txBody>
      </p:sp>
      <p:sp>
        <p:nvSpPr>
          <p:cNvPr id="281" name="Google Shape;281;g205113a110d_0_12"/>
          <p:cNvSpPr txBox="1">
            <a:spLocks noGrp="1"/>
          </p:cNvSpPr>
          <p:nvPr>
            <p:ph type="body" idx="1"/>
          </p:nvPr>
        </p:nvSpPr>
        <p:spPr>
          <a:xfrm>
            <a:off x="266700" y="893475"/>
            <a:ext cx="8610600" cy="4724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360"/>
              </a:spcBef>
              <a:spcAft>
                <a:spcPts val="0"/>
              </a:spcAft>
              <a:buSzPts val="1800"/>
              <a:buNone/>
            </a:pPr>
            <a:r>
              <a:rPr lang="en-US" dirty="0"/>
              <a:t>  </a:t>
            </a:r>
            <a:endParaRPr dirty="0"/>
          </a:p>
        </p:txBody>
      </p:sp>
      <p:pic>
        <p:nvPicPr>
          <p:cNvPr id="3" name="Picture 2">
            <a:extLst>
              <a:ext uri="{FF2B5EF4-FFF2-40B4-BE49-F238E27FC236}">
                <a16:creationId xmlns:a16="http://schemas.microsoft.com/office/drawing/2014/main" id="{D81FB5F8-5561-79E3-1240-D51927B66A0B}"/>
              </a:ext>
            </a:extLst>
          </p:cNvPr>
          <p:cNvPicPr>
            <a:picLocks noChangeAspect="1"/>
          </p:cNvPicPr>
          <p:nvPr/>
        </p:nvPicPr>
        <p:blipFill>
          <a:blip r:embed="rId3"/>
          <a:stretch>
            <a:fillRect/>
          </a:stretch>
        </p:blipFill>
        <p:spPr>
          <a:xfrm>
            <a:off x="266700" y="1873077"/>
            <a:ext cx="8610600" cy="1618268"/>
          </a:xfrm>
          <a:prstGeom prst="rect">
            <a:avLst/>
          </a:prstGeom>
        </p:spPr>
      </p:pic>
      <p:sp>
        <p:nvSpPr>
          <p:cNvPr id="5" name="TextBox 4">
            <a:extLst>
              <a:ext uri="{FF2B5EF4-FFF2-40B4-BE49-F238E27FC236}">
                <a16:creationId xmlns:a16="http://schemas.microsoft.com/office/drawing/2014/main" id="{12E20074-B6CB-D74F-ADEA-5E755C70C2A7}"/>
              </a:ext>
            </a:extLst>
          </p:cNvPr>
          <p:cNvSpPr txBox="1"/>
          <p:nvPr/>
        </p:nvSpPr>
        <p:spPr>
          <a:xfrm>
            <a:off x="266700" y="894886"/>
            <a:ext cx="4572000" cy="615553"/>
          </a:xfrm>
          <a:prstGeom prst="rect">
            <a:avLst/>
          </a:prstGeom>
          <a:noFill/>
        </p:spPr>
        <p:txBody>
          <a:bodyPr wrap="square">
            <a:spAutoFit/>
          </a:bodyPr>
          <a:lstStyle/>
          <a:p>
            <a:r>
              <a:rPr lang="en-US" sz="1800" b="1" i="1" dirty="0">
                <a:solidFill>
                  <a:schemeClr val="tx2"/>
                </a:solidFill>
              </a:rPr>
              <a:t>Registration Form</a:t>
            </a:r>
          </a:p>
          <a:p>
            <a:r>
              <a:rPr lang="en-US" sz="1600" i="1" dirty="0">
                <a:solidFill>
                  <a:schemeClr val="tx2"/>
                </a:solidFill>
              </a:rPr>
              <a:t>Guest Tickets</a:t>
            </a:r>
          </a:p>
        </p:txBody>
      </p:sp>
      <p:sp>
        <p:nvSpPr>
          <p:cNvPr id="6" name="TextBox 5">
            <a:extLst>
              <a:ext uri="{FF2B5EF4-FFF2-40B4-BE49-F238E27FC236}">
                <a16:creationId xmlns:a16="http://schemas.microsoft.com/office/drawing/2014/main" id="{E1150091-E424-FD7C-FB82-86E388037957}"/>
              </a:ext>
            </a:extLst>
          </p:cNvPr>
          <p:cNvSpPr txBox="1"/>
          <p:nvPr/>
        </p:nvSpPr>
        <p:spPr>
          <a:xfrm>
            <a:off x="1070509" y="3992482"/>
            <a:ext cx="7079182" cy="584775"/>
          </a:xfrm>
          <a:prstGeom prst="rect">
            <a:avLst/>
          </a:prstGeom>
          <a:noFill/>
        </p:spPr>
        <p:txBody>
          <a:bodyPr wrap="none" rtlCol="0">
            <a:spAutoFit/>
          </a:bodyPr>
          <a:lstStyle/>
          <a:p>
            <a:r>
              <a:rPr lang="en-US" sz="1600" dirty="0">
                <a:solidFill>
                  <a:schemeClr val="tx2"/>
                </a:solidFill>
              </a:rPr>
              <a:t>Use the dropdown to choose the number of guest tickets you want to claim. </a:t>
            </a:r>
          </a:p>
          <a:p>
            <a:r>
              <a:rPr lang="en-US" sz="1600" dirty="0">
                <a:solidFill>
                  <a:schemeClr val="tx2"/>
                </a:solidFill>
              </a:rPr>
              <a:t>(</a:t>
            </a:r>
            <a:r>
              <a:rPr lang="en-US" sz="1600" i="1" dirty="0">
                <a:solidFill>
                  <a:schemeClr val="tx2"/>
                </a:solidFill>
              </a:rPr>
              <a:t>Limited to the maximum number of tickets per graduate, per ceremony.)</a:t>
            </a:r>
          </a:p>
        </p:txBody>
      </p:sp>
      <p:cxnSp>
        <p:nvCxnSpPr>
          <p:cNvPr id="7" name="Google Shape;259;p25">
            <a:extLst>
              <a:ext uri="{FF2B5EF4-FFF2-40B4-BE49-F238E27FC236}">
                <a16:creationId xmlns:a16="http://schemas.microsoft.com/office/drawing/2014/main" id="{A69E9806-AE5F-0D42-993C-E2AA9CF6ABAB}"/>
              </a:ext>
            </a:extLst>
          </p:cNvPr>
          <p:cNvCxnSpPr>
            <a:cxnSpLocks/>
          </p:cNvCxnSpPr>
          <p:nvPr/>
        </p:nvCxnSpPr>
        <p:spPr>
          <a:xfrm flipV="1">
            <a:off x="2757055" y="2892752"/>
            <a:ext cx="5832763" cy="1099730"/>
          </a:xfrm>
          <a:prstGeom prst="straightConnector1">
            <a:avLst/>
          </a:prstGeom>
          <a:noFill/>
          <a:ln w="19050" cap="flat" cmpd="sng">
            <a:solidFill>
              <a:schemeClr val="dk2"/>
            </a:solidFill>
            <a:prstDash val="solid"/>
            <a:round/>
            <a:headEnd type="none" w="sm" len="sm"/>
            <a:tailEnd type="triangle" w="med" len="med"/>
          </a:ln>
        </p:spPr>
      </p:cxnSp>
      <p:sp>
        <p:nvSpPr>
          <p:cNvPr id="9" name="Google Shape;252;p25">
            <a:extLst>
              <a:ext uri="{FF2B5EF4-FFF2-40B4-BE49-F238E27FC236}">
                <a16:creationId xmlns:a16="http://schemas.microsoft.com/office/drawing/2014/main" id="{AE8CC576-52FB-0618-859D-E11306AA461E}"/>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10" name="Google Shape;245;g1134cdf99a0_0_7">
            <a:extLst>
              <a:ext uri="{FF2B5EF4-FFF2-40B4-BE49-F238E27FC236}">
                <a16:creationId xmlns:a16="http://schemas.microsoft.com/office/drawing/2014/main" id="{D95EB195-DA50-3993-AAF4-73541C3D884C}"/>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a:t>
            </a:r>
            <a:r>
              <a:rPr lang="en-US" sz="2000" b="1" i="1" dirty="0">
                <a:solidFill>
                  <a:srgbClr val="FF0000"/>
                </a:solidFill>
              </a:rPr>
              <a:t>5</a:t>
            </a:r>
            <a:r>
              <a:rPr lang="en-US" sz="2000" b="1" i="1" u="none" strike="noStrike" cap="none" dirty="0">
                <a:solidFill>
                  <a:srgbClr val="FF0000"/>
                </a:solidFill>
                <a:latin typeface="Arial"/>
                <a:ea typeface="Arial"/>
                <a:cs typeface="Arial"/>
                <a:sym typeface="Arial"/>
              </a:rPr>
              <a:t>, 202</a:t>
            </a:r>
            <a:r>
              <a:rPr lang="en-US" sz="2000" b="1" i="1" dirty="0">
                <a:solidFill>
                  <a:srgbClr val="FF0000"/>
                </a:solidFill>
              </a:rPr>
              <a:t>4</a:t>
            </a:r>
            <a:endParaRPr sz="2000" b="1" i="1"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2;p25">
            <a:extLst>
              <a:ext uri="{FF2B5EF4-FFF2-40B4-BE49-F238E27FC236}">
                <a16:creationId xmlns:a16="http://schemas.microsoft.com/office/drawing/2014/main" id="{F68C4091-ED9B-62AB-5F63-4FB585382E53}"/>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sz="1200" i="1" dirty="0"/>
              <a:t>www.rowan.edu/commencement</a:t>
            </a:r>
            <a:endParaRPr sz="1200" i="1" dirty="0"/>
          </a:p>
        </p:txBody>
      </p:sp>
      <p:sp>
        <p:nvSpPr>
          <p:cNvPr id="7" name="Google Shape;280;g205113a110d_0_12">
            <a:extLst>
              <a:ext uri="{FF2B5EF4-FFF2-40B4-BE49-F238E27FC236}">
                <a16:creationId xmlns:a16="http://schemas.microsoft.com/office/drawing/2014/main" id="{19A2B329-D61A-08BC-D071-FB3FA1B7D8CC}"/>
              </a:ext>
            </a:extLst>
          </p:cNvPr>
          <p:cNvSpPr txBox="1">
            <a:spLocks/>
          </p:cNvSpPr>
          <p:nvPr/>
        </p:nvSpPr>
        <p:spPr>
          <a:xfrm>
            <a:off x="304800" y="1143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lt2"/>
                </a:solidFill>
                <a:latin typeface="Arial"/>
                <a:ea typeface="Arial"/>
                <a:cs typeface="Arial"/>
                <a:sym typeface="Arial"/>
              </a:rPr>
              <a:t>Commencement Registration &amp; Ticketing </a:t>
            </a:r>
            <a:endParaRPr lang="en-US" sz="3000" u="sng" dirty="0"/>
          </a:p>
        </p:txBody>
      </p:sp>
      <p:sp>
        <p:nvSpPr>
          <p:cNvPr id="8" name="TextBox 7">
            <a:extLst>
              <a:ext uri="{FF2B5EF4-FFF2-40B4-BE49-F238E27FC236}">
                <a16:creationId xmlns:a16="http://schemas.microsoft.com/office/drawing/2014/main" id="{9A878811-6D2A-087C-F792-58362E5FC6BE}"/>
              </a:ext>
            </a:extLst>
          </p:cNvPr>
          <p:cNvSpPr txBox="1"/>
          <p:nvPr/>
        </p:nvSpPr>
        <p:spPr>
          <a:xfrm>
            <a:off x="245918" y="760562"/>
            <a:ext cx="4572000" cy="615553"/>
          </a:xfrm>
          <a:prstGeom prst="rect">
            <a:avLst/>
          </a:prstGeom>
          <a:noFill/>
        </p:spPr>
        <p:txBody>
          <a:bodyPr wrap="square">
            <a:spAutoFit/>
          </a:bodyPr>
          <a:lstStyle/>
          <a:p>
            <a:r>
              <a:rPr lang="en-US" sz="1800" b="1" i="1" dirty="0">
                <a:solidFill>
                  <a:schemeClr val="tx2"/>
                </a:solidFill>
              </a:rPr>
              <a:t>Registration Form</a:t>
            </a:r>
          </a:p>
          <a:p>
            <a:r>
              <a:rPr lang="en-US" sz="1600" i="1" dirty="0">
                <a:solidFill>
                  <a:schemeClr val="tx2"/>
                </a:solidFill>
              </a:rPr>
              <a:t>Contact Information – Post ceremony</a:t>
            </a:r>
          </a:p>
        </p:txBody>
      </p:sp>
      <p:pic>
        <p:nvPicPr>
          <p:cNvPr id="10" name="Picture 9">
            <a:extLst>
              <a:ext uri="{FF2B5EF4-FFF2-40B4-BE49-F238E27FC236}">
                <a16:creationId xmlns:a16="http://schemas.microsoft.com/office/drawing/2014/main" id="{D2AA48BE-2CC0-865A-249B-8FBCD3CDF91F}"/>
              </a:ext>
            </a:extLst>
          </p:cNvPr>
          <p:cNvPicPr>
            <a:picLocks noChangeAspect="1"/>
          </p:cNvPicPr>
          <p:nvPr/>
        </p:nvPicPr>
        <p:blipFill>
          <a:blip r:embed="rId2"/>
          <a:stretch>
            <a:fillRect/>
          </a:stretch>
        </p:blipFill>
        <p:spPr>
          <a:xfrm>
            <a:off x="245918" y="1585659"/>
            <a:ext cx="5611411" cy="3822576"/>
          </a:xfrm>
          <a:prstGeom prst="rect">
            <a:avLst/>
          </a:prstGeom>
        </p:spPr>
      </p:pic>
      <p:sp>
        <p:nvSpPr>
          <p:cNvPr id="12" name="TextBox 11">
            <a:extLst>
              <a:ext uri="{FF2B5EF4-FFF2-40B4-BE49-F238E27FC236}">
                <a16:creationId xmlns:a16="http://schemas.microsoft.com/office/drawing/2014/main" id="{617E7E7F-9388-745C-E16D-D3153DE519AA}"/>
              </a:ext>
            </a:extLst>
          </p:cNvPr>
          <p:cNvSpPr txBox="1"/>
          <p:nvPr/>
        </p:nvSpPr>
        <p:spPr>
          <a:xfrm>
            <a:off x="5957454" y="2160767"/>
            <a:ext cx="3132830" cy="2769989"/>
          </a:xfrm>
          <a:prstGeom prst="rect">
            <a:avLst/>
          </a:prstGeom>
          <a:noFill/>
        </p:spPr>
        <p:txBody>
          <a:bodyPr wrap="square" rtlCol="0">
            <a:spAutoFit/>
          </a:bodyPr>
          <a:lstStyle/>
          <a:p>
            <a:r>
              <a:rPr lang="en-US" sz="1600" dirty="0">
                <a:solidFill>
                  <a:schemeClr val="tx2"/>
                </a:solidFill>
              </a:rPr>
              <a:t>Provide mailing and email addresses you will use after graduation. Information will be shared with commencement photographers and the Rowan Alumni Association. </a:t>
            </a:r>
          </a:p>
          <a:p>
            <a:endParaRPr lang="en-US" sz="1600" dirty="0">
              <a:solidFill>
                <a:schemeClr val="tx2"/>
              </a:solidFill>
            </a:endParaRPr>
          </a:p>
          <a:p>
            <a:r>
              <a:rPr lang="en-US" sz="1600" dirty="0">
                <a:solidFill>
                  <a:schemeClr val="tx2"/>
                </a:solidFill>
              </a:rPr>
              <a:t>Provide your cell phone number to receive important commencement updates.</a:t>
            </a:r>
          </a:p>
          <a:p>
            <a:endParaRPr lang="en-US" dirty="0"/>
          </a:p>
        </p:txBody>
      </p:sp>
      <p:sp>
        <p:nvSpPr>
          <p:cNvPr id="13" name="Google Shape;245;g1134cdf99a0_0_7">
            <a:extLst>
              <a:ext uri="{FF2B5EF4-FFF2-40B4-BE49-F238E27FC236}">
                <a16:creationId xmlns:a16="http://schemas.microsoft.com/office/drawing/2014/main" id="{A9D7F95A-19EB-D679-0A8E-629EECC661CF}"/>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a:t>
            </a:r>
            <a:r>
              <a:rPr lang="en-US" sz="2000" b="1" i="1" dirty="0">
                <a:solidFill>
                  <a:srgbClr val="FF0000"/>
                </a:solidFill>
              </a:rPr>
              <a:t>5</a:t>
            </a:r>
            <a:r>
              <a:rPr lang="en-US" sz="2000" b="1" i="1" u="none" strike="noStrike" cap="none" dirty="0">
                <a:solidFill>
                  <a:srgbClr val="FF0000"/>
                </a:solidFill>
                <a:latin typeface="Arial"/>
                <a:ea typeface="Arial"/>
                <a:cs typeface="Arial"/>
                <a:sym typeface="Arial"/>
              </a:rPr>
              <a:t>, 202</a:t>
            </a:r>
            <a:r>
              <a:rPr lang="en-US" sz="2000" b="1" i="1" dirty="0">
                <a:solidFill>
                  <a:srgbClr val="FF0000"/>
                </a:solidFill>
              </a:rPr>
              <a:t>4</a:t>
            </a:r>
            <a:endParaRPr sz="2000" b="1"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31346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2;p25">
            <a:extLst>
              <a:ext uri="{FF2B5EF4-FFF2-40B4-BE49-F238E27FC236}">
                <a16:creationId xmlns:a16="http://schemas.microsoft.com/office/drawing/2014/main" id="{FCBAA1F5-BAD1-CB2E-601C-2B9A84A738C7}"/>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sz="1200" i="1" dirty="0"/>
              <a:t>www.rowan.edu/commencement</a:t>
            </a:r>
            <a:endParaRPr sz="1200" i="1" dirty="0"/>
          </a:p>
        </p:txBody>
      </p:sp>
      <p:sp>
        <p:nvSpPr>
          <p:cNvPr id="8" name="Google Shape;280;g205113a110d_0_12">
            <a:extLst>
              <a:ext uri="{FF2B5EF4-FFF2-40B4-BE49-F238E27FC236}">
                <a16:creationId xmlns:a16="http://schemas.microsoft.com/office/drawing/2014/main" id="{C2EA9500-C6F1-8AF7-218B-6E5D0EF08897}"/>
              </a:ext>
            </a:extLst>
          </p:cNvPr>
          <p:cNvSpPr txBox="1">
            <a:spLocks/>
          </p:cNvSpPr>
          <p:nvPr/>
        </p:nvSpPr>
        <p:spPr>
          <a:xfrm>
            <a:off x="304800" y="1143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lt2"/>
                </a:solidFill>
                <a:latin typeface="Arial"/>
                <a:ea typeface="Arial"/>
                <a:cs typeface="Arial"/>
                <a:sym typeface="Arial"/>
              </a:rPr>
              <a:t>Commencement Registration &amp; Ticketing </a:t>
            </a:r>
            <a:endParaRPr lang="en-US" sz="3000" u="sng" dirty="0"/>
          </a:p>
        </p:txBody>
      </p:sp>
      <p:sp>
        <p:nvSpPr>
          <p:cNvPr id="9" name="TextBox 8">
            <a:extLst>
              <a:ext uri="{FF2B5EF4-FFF2-40B4-BE49-F238E27FC236}">
                <a16:creationId xmlns:a16="http://schemas.microsoft.com/office/drawing/2014/main" id="{E3E8B064-EA97-2BD8-C267-30BB05CA7F85}"/>
              </a:ext>
            </a:extLst>
          </p:cNvPr>
          <p:cNvSpPr txBox="1"/>
          <p:nvPr/>
        </p:nvSpPr>
        <p:spPr>
          <a:xfrm>
            <a:off x="245918" y="760562"/>
            <a:ext cx="4572000" cy="615553"/>
          </a:xfrm>
          <a:prstGeom prst="rect">
            <a:avLst/>
          </a:prstGeom>
          <a:noFill/>
        </p:spPr>
        <p:txBody>
          <a:bodyPr wrap="square">
            <a:spAutoFit/>
          </a:bodyPr>
          <a:lstStyle/>
          <a:p>
            <a:r>
              <a:rPr lang="en-US" sz="1800" b="1" i="1" dirty="0">
                <a:solidFill>
                  <a:schemeClr val="tx2"/>
                </a:solidFill>
              </a:rPr>
              <a:t>Registration Form</a:t>
            </a:r>
          </a:p>
          <a:p>
            <a:r>
              <a:rPr lang="en-US" sz="1600" i="1" dirty="0">
                <a:solidFill>
                  <a:schemeClr val="tx2"/>
                </a:solidFill>
              </a:rPr>
              <a:t>Share Ceremony Details &amp; Submit Form</a:t>
            </a:r>
          </a:p>
        </p:txBody>
      </p:sp>
      <p:pic>
        <p:nvPicPr>
          <p:cNvPr id="11" name="Picture 10">
            <a:extLst>
              <a:ext uri="{FF2B5EF4-FFF2-40B4-BE49-F238E27FC236}">
                <a16:creationId xmlns:a16="http://schemas.microsoft.com/office/drawing/2014/main" id="{ADB72F6D-1466-8780-F2C9-53C8B12E8116}"/>
              </a:ext>
            </a:extLst>
          </p:cNvPr>
          <p:cNvPicPr>
            <a:picLocks noChangeAspect="1"/>
          </p:cNvPicPr>
          <p:nvPr/>
        </p:nvPicPr>
        <p:blipFill>
          <a:blip r:embed="rId2"/>
          <a:stretch>
            <a:fillRect/>
          </a:stretch>
        </p:blipFill>
        <p:spPr>
          <a:xfrm>
            <a:off x="62345" y="1909912"/>
            <a:ext cx="8929255" cy="1996059"/>
          </a:xfrm>
          <a:prstGeom prst="rect">
            <a:avLst/>
          </a:prstGeom>
        </p:spPr>
      </p:pic>
      <p:sp>
        <p:nvSpPr>
          <p:cNvPr id="4" name="Google Shape;286;g205113a110d_0_12">
            <a:extLst>
              <a:ext uri="{FF2B5EF4-FFF2-40B4-BE49-F238E27FC236}">
                <a16:creationId xmlns:a16="http://schemas.microsoft.com/office/drawing/2014/main" id="{99C95B58-5B81-C975-ACF9-A42501BED26E}"/>
              </a:ext>
            </a:extLst>
          </p:cNvPr>
          <p:cNvSpPr txBox="1"/>
          <p:nvPr/>
        </p:nvSpPr>
        <p:spPr>
          <a:xfrm>
            <a:off x="4241708" y="3579988"/>
            <a:ext cx="5683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0000"/>
                </a:solidFill>
                <a:latin typeface="Arial"/>
                <a:ea typeface="Arial"/>
                <a:cs typeface="Arial"/>
                <a:sym typeface="Arial"/>
              </a:rPr>
              <a:t>Click summit to record your registration responses!</a:t>
            </a:r>
            <a:endParaRPr sz="1400" b="0" i="0" u="none" strike="noStrike" cap="none" dirty="0">
              <a:solidFill>
                <a:srgbClr val="FF0000"/>
              </a:solidFill>
              <a:latin typeface="Arial"/>
              <a:ea typeface="Arial"/>
              <a:cs typeface="Arial"/>
              <a:sym typeface="Arial"/>
            </a:endParaRPr>
          </a:p>
        </p:txBody>
      </p:sp>
      <p:cxnSp>
        <p:nvCxnSpPr>
          <p:cNvPr id="5" name="Google Shape;287;g205113a110d_0_12">
            <a:extLst>
              <a:ext uri="{FF2B5EF4-FFF2-40B4-BE49-F238E27FC236}">
                <a16:creationId xmlns:a16="http://schemas.microsoft.com/office/drawing/2014/main" id="{A61F4A13-C861-A9AB-1F0D-B795D5A18872}"/>
              </a:ext>
            </a:extLst>
          </p:cNvPr>
          <p:cNvCxnSpPr>
            <a:cxnSpLocks/>
          </p:cNvCxnSpPr>
          <p:nvPr/>
        </p:nvCxnSpPr>
        <p:spPr>
          <a:xfrm flipH="1">
            <a:off x="879764" y="3780088"/>
            <a:ext cx="3297381" cy="0"/>
          </a:xfrm>
          <a:prstGeom prst="straightConnector1">
            <a:avLst/>
          </a:prstGeom>
          <a:noFill/>
          <a:ln w="28575" cap="flat" cmpd="sng">
            <a:solidFill>
              <a:srgbClr val="FF0000"/>
            </a:solidFill>
            <a:prstDash val="solid"/>
            <a:round/>
            <a:headEnd type="none" w="sm" len="sm"/>
            <a:tailEnd type="triangle" w="med" len="med"/>
          </a:ln>
        </p:spPr>
      </p:cxnSp>
      <p:sp>
        <p:nvSpPr>
          <p:cNvPr id="14" name="TextBox 13">
            <a:extLst>
              <a:ext uri="{FF2B5EF4-FFF2-40B4-BE49-F238E27FC236}">
                <a16:creationId xmlns:a16="http://schemas.microsoft.com/office/drawing/2014/main" id="{6FCFAB10-E1DF-2562-5884-B9CE20479A1D}"/>
              </a:ext>
            </a:extLst>
          </p:cNvPr>
          <p:cNvSpPr txBox="1"/>
          <p:nvPr/>
        </p:nvSpPr>
        <p:spPr>
          <a:xfrm>
            <a:off x="353290" y="4161546"/>
            <a:ext cx="7966364" cy="1323439"/>
          </a:xfrm>
          <a:prstGeom prst="rect">
            <a:avLst/>
          </a:prstGeom>
          <a:noFill/>
        </p:spPr>
        <p:txBody>
          <a:bodyPr wrap="square" rtlCol="0">
            <a:spAutoFit/>
          </a:bodyPr>
          <a:lstStyle/>
          <a:p>
            <a:r>
              <a:rPr lang="en-US" sz="1600" dirty="0">
                <a:solidFill>
                  <a:schemeClr val="tx2"/>
                </a:solidFill>
              </a:rPr>
              <a:t>Enter the email address of anyone you want to send ceremony information.  </a:t>
            </a:r>
          </a:p>
          <a:p>
            <a:r>
              <a:rPr lang="en-US" sz="1600" dirty="0">
                <a:solidFill>
                  <a:schemeClr val="tx2"/>
                </a:solidFill>
              </a:rPr>
              <a:t>Click enter after entering each email address.</a:t>
            </a:r>
          </a:p>
          <a:p>
            <a:endParaRPr lang="en-US" sz="1600" dirty="0">
              <a:solidFill>
                <a:schemeClr val="tx2"/>
              </a:solidFill>
            </a:endParaRPr>
          </a:p>
          <a:p>
            <a:r>
              <a:rPr lang="en-US" sz="1600" dirty="0">
                <a:solidFill>
                  <a:schemeClr val="tx2"/>
                </a:solidFill>
                <a:highlight>
                  <a:srgbClr val="FFFF00"/>
                </a:highlight>
              </a:rPr>
              <a:t>IMPORTANT!  CLICK </a:t>
            </a:r>
            <a:r>
              <a:rPr lang="en-US" sz="1600" b="1" dirty="0">
                <a:solidFill>
                  <a:schemeClr val="tx2"/>
                </a:solidFill>
                <a:highlight>
                  <a:srgbClr val="FFFF00"/>
                </a:highlight>
              </a:rPr>
              <a:t>SUBMIT</a:t>
            </a:r>
            <a:r>
              <a:rPr lang="en-US" sz="1600" dirty="0">
                <a:solidFill>
                  <a:schemeClr val="tx2"/>
                </a:solidFill>
                <a:highlight>
                  <a:srgbClr val="FFFF00"/>
                </a:highlight>
              </a:rPr>
              <a:t> TO RECORD YOUR COMMENCEMENT REGISTRATION!</a:t>
            </a:r>
          </a:p>
        </p:txBody>
      </p:sp>
      <p:sp>
        <p:nvSpPr>
          <p:cNvPr id="16" name="Google Shape;245;g1134cdf99a0_0_7">
            <a:extLst>
              <a:ext uri="{FF2B5EF4-FFF2-40B4-BE49-F238E27FC236}">
                <a16:creationId xmlns:a16="http://schemas.microsoft.com/office/drawing/2014/main" id="{8DD89B0F-98EE-20E6-FED2-153187B637FF}"/>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a:t>
            </a:r>
            <a:r>
              <a:rPr lang="en-US" sz="2000" b="1" i="1" dirty="0">
                <a:solidFill>
                  <a:srgbClr val="FF0000"/>
                </a:solidFill>
              </a:rPr>
              <a:t>5</a:t>
            </a:r>
            <a:r>
              <a:rPr lang="en-US" sz="2000" b="1" i="1" u="none" strike="noStrike" cap="none" dirty="0">
                <a:solidFill>
                  <a:srgbClr val="FF0000"/>
                </a:solidFill>
                <a:latin typeface="Arial"/>
                <a:ea typeface="Arial"/>
                <a:cs typeface="Arial"/>
                <a:sym typeface="Arial"/>
              </a:rPr>
              <a:t>, 202</a:t>
            </a:r>
            <a:r>
              <a:rPr lang="en-US" sz="2000" b="1" i="1" dirty="0">
                <a:solidFill>
                  <a:srgbClr val="FF0000"/>
                </a:solidFill>
              </a:rPr>
              <a:t>4</a:t>
            </a:r>
            <a:endParaRPr sz="2000" b="1"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0376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25">
            <a:extLst>
              <a:ext uri="{FF2B5EF4-FFF2-40B4-BE49-F238E27FC236}">
                <a16:creationId xmlns:a16="http://schemas.microsoft.com/office/drawing/2014/main" id="{A90EA6F2-6546-9883-6A12-BEDCF40DC01D}"/>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sz="1200" i="1" dirty="0"/>
              <a:t>www.rowan.edu/commencement</a:t>
            </a:r>
            <a:endParaRPr sz="1200" i="1" dirty="0"/>
          </a:p>
        </p:txBody>
      </p:sp>
      <p:sp>
        <p:nvSpPr>
          <p:cNvPr id="5" name="Google Shape;280;g205113a110d_0_12">
            <a:extLst>
              <a:ext uri="{FF2B5EF4-FFF2-40B4-BE49-F238E27FC236}">
                <a16:creationId xmlns:a16="http://schemas.microsoft.com/office/drawing/2014/main" id="{E69F7542-42CF-7650-2CBF-2F03D73E12E8}"/>
              </a:ext>
            </a:extLst>
          </p:cNvPr>
          <p:cNvSpPr txBox="1">
            <a:spLocks/>
          </p:cNvSpPr>
          <p:nvPr/>
        </p:nvSpPr>
        <p:spPr>
          <a:xfrm>
            <a:off x="304800" y="1143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lt2"/>
                </a:solidFill>
                <a:latin typeface="Arial"/>
                <a:ea typeface="Arial"/>
                <a:cs typeface="Arial"/>
                <a:sym typeface="Arial"/>
              </a:rPr>
              <a:t>Commencement Registration &amp; Ticketing </a:t>
            </a:r>
            <a:endParaRPr lang="en-US" sz="3000" u="sng" dirty="0"/>
          </a:p>
        </p:txBody>
      </p:sp>
      <p:sp>
        <p:nvSpPr>
          <p:cNvPr id="6" name="TextBox 5">
            <a:extLst>
              <a:ext uri="{FF2B5EF4-FFF2-40B4-BE49-F238E27FC236}">
                <a16:creationId xmlns:a16="http://schemas.microsoft.com/office/drawing/2014/main" id="{0D0FFDF8-2AD5-15C7-DDE3-DCA7C9C9E349}"/>
              </a:ext>
            </a:extLst>
          </p:cNvPr>
          <p:cNvSpPr txBox="1"/>
          <p:nvPr/>
        </p:nvSpPr>
        <p:spPr>
          <a:xfrm>
            <a:off x="245918" y="760562"/>
            <a:ext cx="4572000" cy="615553"/>
          </a:xfrm>
          <a:prstGeom prst="rect">
            <a:avLst/>
          </a:prstGeom>
          <a:noFill/>
        </p:spPr>
        <p:txBody>
          <a:bodyPr wrap="square">
            <a:spAutoFit/>
          </a:bodyPr>
          <a:lstStyle/>
          <a:p>
            <a:r>
              <a:rPr lang="en-US" sz="1800" b="1" i="1" dirty="0">
                <a:solidFill>
                  <a:schemeClr val="tx2"/>
                </a:solidFill>
              </a:rPr>
              <a:t>Registration Form</a:t>
            </a:r>
          </a:p>
          <a:p>
            <a:r>
              <a:rPr lang="en-US" sz="1600" i="1" dirty="0">
                <a:solidFill>
                  <a:schemeClr val="tx2"/>
                </a:solidFill>
              </a:rPr>
              <a:t>Verification Prompts</a:t>
            </a:r>
          </a:p>
        </p:txBody>
      </p:sp>
      <p:pic>
        <p:nvPicPr>
          <p:cNvPr id="9" name="Picture 8">
            <a:extLst>
              <a:ext uri="{FF2B5EF4-FFF2-40B4-BE49-F238E27FC236}">
                <a16:creationId xmlns:a16="http://schemas.microsoft.com/office/drawing/2014/main" id="{46BCA6B9-9216-FB4C-852D-CCBF3066967E}"/>
              </a:ext>
            </a:extLst>
          </p:cNvPr>
          <p:cNvPicPr>
            <a:picLocks noChangeAspect="1"/>
          </p:cNvPicPr>
          <p:nvPr/>
        </p:nvPicPr>
        <p:blipFill>
          <a:blip r:embed="rId2"/>
          <a:stretch>
            <a:fillRect/>
          </a:stretch>
        </p:blipFill>
        <p:spPr>
          <a:xfrm>
            <a:off x="245918" y="1609631"/>
            <a:ext cx="3737264" cy="1663022"/>
          </a:xfrm>
          <a:prstGeom prst="rect">
            <a:avLst/>
          </a:prstGeom>
        </p:spPr>
      </p:pic>
      <p:pic>
        <p:nvPicPr>
          <p:cNvPr id="11" name="Picture 10">
            <a:extLst>
              <a:ext uri="{FF2B5EF4-FFF2-40B4-BE49-F238E27FC236}">
                <a16:creationId xmlns:a16="http://schemas.microsoft.com/office/drawing/2014/main" id="{F6EFBE1D-1944-38C0-F9D6-7D10FCAEE47E}"/>
              </a:ext>
            </a:extLst>
          </p:cNvPr>
          <p:cNvPicPr>
            <a:picLocks noChangeAspect="1"/>
          </p:cNvPicPr>
          <p:nvPr/>
        </p:nvPicPr>
        <p:blipFill>
          <a:blip r:embed="rId3"/>
          <a:stretch>
            <a:fillRect/>
          </a:stretch>
        </p:blipFill>
        <p:spPr>
          <a:xfrm>
            <a:off x="217344" y="3585347"/>
            <a:ext cx="3843736" cy="1916943"/>
          </a:xfrm>
          <a:prstGeom prst="rect">
            <a:avLst/>
          </a:prstGeom>
        </p:spPr>
      </p:pic>
      <p:sp>
        <p:nvSpPr>
          <p:cNvPr id="12" name="TextBox 11">
            <a:extLst>
              <a:ext uri="{FF2B5EF4-FFF2-40B4-BE49-F238E27FC236}">
                <a16:creationId xmlns:a16="http://schemas.microsoft.com/office/drawing/2014/main" id="{93F0D636-3F43-3854-DB19-0971C2709C9A}"/>
              </a:ext>
            </a:extLst>
          </p:cNvPr>
          <p:cNvSpPr txBox="1"/>
          <p:nvPr/>
        </p:nvSpPr>
        <p:spPr>
          <a:xfrm>
            <a:off x="4745182" y="1905247"/>
            <a:ext cx="4094883" cy="830997"/>
          </a:xfrm>
          <a:prstGeom prst="rect">
            <a:avLst/>
          </a:prstGeom>
          <a:noFill/>
        </p:spPr>
        <p:txBody>
          <a:bodyPr wrap="square" rtlCol="0">
            <a:spAutoFit/>
          </a:bodyPr>
          <a:lstStyle/>
          <a:p>
            <a:r>
              <a:rPr lang="en-US" sz="1600" dirty="0">
                <a:solidFill>
                  <a:schemeClr val="tx2"/>
                </a:solidFill>
              </a:rPr>
              <a:t>Click “Submit” to verify your preferred full name is correct or click “Edit” to go back to the form and make changes. </a:t>
            </a:r>
          </a:p>
        </p:txBody>
      </p:sp>
      <p:sp>
        <p:nvSpPr>
          <p:cNvPr id="13" name="TextBox 12">
            <a:extLst>
              <a:ext uri="{FF2B5EF4-FFF2-40B4-BE49-F238E27FC236}">
                <a16:creationId xmlns:a16="http://schemas.microsoft.com/office/drawing/2014/main" id="{CEE8FB50-1DA9-B05E-D6E2-289C7250D8C7}"/>
              </a:ext>
            </a:extLst>
          </p:cNvPr>
          <p:cNvSpPr txBox="1"/>
          <p:nvPr/>
        </p:nvSpPr>
        <p:spPr>
          <a:xfrm>
            <a:off x="4745182" y="3835036"/>
            <a:ext cx="4094883" cy="1077218"/>
          </a:xfrm>
          <a:prstGeom prst="rect">
            <a:avLst/>
          </a:prstGeom>
          <a:noFill/>
        </p:spPr>
        <p:txBody>
          <a:bodyPr wrap="square" rtlCol="0">
            <a:spAutoFit/>
          </a:bodyPr>
          <a:lstStyle/>
          <a:p>
            <a:r>
              <a:rPr lang="en-US" sz="1600" dirty="0">
                <a:solidFill>
                  <a:schemeClr val="tx2"/>
                </a:solidFill>
              </a:rPr>
              <a:t>Click “Continue” to access your guest tickets or click “Return to Request Screen” to go back to the form and update the number of tickets selected. </a:t>
            </a:r>
          </a:p>
        </p:txBody>
      </p:sp>
      <p:sp>
        <p:nvSpPr>
          <p:cNvPr id="14" name="Google Shape;245;g1134cdf99a0_0_7">
            <a:extLst>
              <a:ext uri="{FF2B5EF4-FFF2-40B4-BE49-F238E27FC236}">
                <a16:creationId xmlns:a16="http://schemas.microsoft.com/office/drawing/2014/main" id="{F640C532-2BB6-FF9B-90B4-1D74C88F0F74}"/>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a:t>
            </a:r>
            <a:r>
              <a:rPr lang="en-US" sz="2000" b="1" i="1" dirty="0">
                <a:solidFill>
                  <a:srgbClr val="FF0000"/>
                </a:solidFill>
              </a:rPr>
              <a:t>5</a:t>
            </a:r>
            <a:r>
              <a:rPr lang="en-US" sz="2000" b="1" i="1" u="none" strike="noStrike" cap="none" dirty="0">
                <a:solidFill>
                  <a:srgbClr val="FF0000"/>
                </a:solidFill>
                <a:latin typeface="Arial"/>
                <a:ea typeface="Arial"/>
                <a:cs typeface="Arial"/>
                <a:sym typeface="Arial"/>
              </a:rPr>
              <a:t>, 202</a:t>
            </a:r>
            <a:r>
              <a:rPr lang="en-US" sz="2000" b="1" i="1" dirty="0">
                <a:solidFill>
                  <a:srgbClr val="FF0000"/>
                </a:solidFill>
              </a:rPr>
              <a:t>4</a:t>
            </a:r>
            <a:endParaRPr sz="2000" b="1" i="1" u="none" strike="noStrike" cap="none" dirty="0">
              <a:solidFill>
                <a:srgbClr val="000000"/>
              </a:solidFill>
              <a:latin typeface="Arial"/>
              <a:ea typeface="Arial"/>
              <a:cs typeface="Arial"/>
              <a:sym typeface="Arial"/>
            </a:endParaRPr>
          </a:p>
        </p:txBody>
      </p:sp>
      <p:cxnSp>
        <p:nvCxnSpPr>
          <p:cNvPr id="15" name="Google Shape;302;g1134cdf99a0_0_14">
            <a:extLst>
              <a:ext uri="{FF2B5EF4-FFF2-40B4-BE49-F238E27FC236}">
                <a16:creationId xmlns:a16="http://schemas.microsoft.com/office/drawing/2014/main" id="{0BF9C3EF-8695-554A-D79C-99CFCEDEEA48}"/>
              </a:ext>
            </a:extLst>
          </p:cNvPr>
          <p:cNvCxnSpPr>
            <a:cxnSpLocks/>
          </p:cNvCxnSpPr>
          <p:nvPr/>
        </p:nvCxnSpPr>
        <p:spPr>
          <a:xfrm flipH="1">
            <a:off x="3470564" y="2092036"/>
            <a:ext cx="1274618" cy="679003"/>
          </a:xfrm>
          <a:prstGeom prst="straightConnector1">
            <a:avLst/>
          </a:prstGeom>
          <a:noFill/>
          <a:ln w="19050" cap="flat" cmpd="sng">
            <a:solidFill>
              <a:schemeClr val="dk2"/>
            </a:solidFill>
            <a:prstDash val="solid"/>
            <a:round/>
            <a:headEnd type="none" w="sm" len="sm"/>
            <a:tailEnd type="triangle" w="med" len="med"/>
          </a:ln>
        </p:spPr>
      </p:cxnSp>
      <p:cxnSp>
        <p:nvCxnSpPr>
          <p:cNvPr id="17" name="Google Shape;302;g1134cdf99a0_0_14">
            <a:extLst>
              <a:ext uri="{FF2B5EF4-FFF2-40B4-BE49-F238E27FC236}">
                <a16:creationId xmlns:a16="http://schemas.microsoft.com/office/drawing/2014/main" id="{52F15482-12C3-A516-0ACA-F7B48FE1EE92}"/>
              </a:ext>
            </a:extLst>
          </p:cNvPr>
          <p:cNvCxnSpPr>
            <a:cxnSpLocks/>
          </p:cNvCxnSpPr>
          <p:nvPr/>
        </p:nvCxnSpPr>
        <p:spPr>
          <a:xfrm flipH="1">
            <a:off x="2662601" y="3988574"/>
            <a:ext cx="1909399" cy="868998"/>
          </a:xfrm>
          <a:prstGeom prst="straightConnector1">
            <a:avLst/>
          </a:prstGeom>
          <a:noFill/>
          <a:ln w="19050" cap="flat" cmpd="sng">
            <a:solidFill>
              <a:schemeClr val="dk2"/>
            </a:solidFill>
            <a:prstDash val="solid"/>
            <a:round/>
            <a:headEnd type="none" w="sm" len="sm"/>
            <a:tailEnd type="triangle" w="med" len="med"/>
          </a:ln>
        </p:spPr>
      </p:cxnSp>
    </p:spTree>
    <p:extLst>
      <p:ext uri="{BB962C8B-B14F-4D97-AF65-F5344CB8AC3E}">
        <p14:creationId xmlns:p14="http://schemas.microsoft.com/office/powerpoint/2010/main" val="1283762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106018" y="460375"/>
            <a:ext cx="8388626" cy="1143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US" b="1" dirty="0">
                <a:solidFill>
                  <a:schemeClr val="lt2"/>
                </a:solidFill>
                <a:latin typeface="Arial"/>
                <a:ea typeface="Arial"/>
                <a:cs typeface="Arial"/>
                <a:sym typeface="Arial"/>
              </a:rPr>
              <a:t>Graduation vs. Commencement</a:t>
            </a:r>
            <a:endParaRPr b="1" dirty="0">
              <a:solidFill>
                <a:schemeClr val="lt2"/>
              </a:solidFill>
              <a:latin typeface="Arial"/>
              <a:ea typeface="Arial"/>
              <a:cs typeface="Arial"/>
              <a:sym typeface="Arial"/>
            </a:endParaRPr>
          </a:p>
        </p:txBody>
      </p:sp>
      <p:sp>
        <p:nvSpPr>
          <p:cNvPr id="81" name="Google Shape;81;p3"/>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2"/>
              </a:buClr>
              <a:buSzPts val="3200"/>
              <a:buFont typeface="Georgia"/>
              <a:buNone/>
            </a:pPr>
            <a:r>
              <a:rPr lang="en-US" sz="3200">
                <a:solidFill>
                  <a:schemeClr val="lt2"/>
                </a:solidFill>
                <a:latin typeface="Arial"/>
                <a:ea typeface="Arial"/>
                <a:cs typeface="Arial"/>
                <a:sym typeface="Arial"/>
              </a:rPr>
              <a:t>Graduation…</a:t>
            </a:r>
            <a:r>
              <a:rPr lang="en-US">
                <a:solidFill>
                  <a:schemeClr val="lt2"/>
                </a:solidFill>
                <a:latin typeface="Arial"/>
                <a:ea typeface="Arial"/>
                <a:cs typeface="Arial"/>
                <a:sym typeface="Arial"/>
              </a:rPr>
              <a:t>	</a:t>
            </a:r>
            <a:endParaRPr>
              <a:solidFill>
                <a:schemeClr val="lt2"/>
              </a:solidFill>
              <a:latin typeface="Arial"/>
              <a:ea typeface="Arial"/>
              <a:cs typeface="Arial"/>
              <a:sym typeface="Arial"/>
            </a:endParaRPr>
          </a:p>
        </p:txBody>
      </p:sp>
      <p:sp>
        <p:nvSpPr>
          <p:cNvPr id="82" name="Google Shape;82;p3"/>
          <p:cNvSpPr txBox="1">
            <a:spLocks noGrp="1"/>
          </p:cNvSpPr>
          <p:nvPr>
            <p:ph type="body" idx="2"/>
          </p:nvPr>
        </p:nvSpPr>
        <p:spPr>
          <a:xfrm>
            <a:off x="333175" y="1981200"/>
            <a:ext cx="4040100" cy="3951300"/>
          </a:xfrm>
          <a:prstGeom prst="rect">
            <a:avLst/>
          </a:prstGeom>
          <a:noFill/>
          <a:ln>
            <a:noFill/>
          </a:ln>
        </p:spPr>
        <p:txBody>
          <a:bodyPr spcFirstLastPara="1" wrap="square" lIns="0" tIns="0" rIns="0" bIns="0" anchor="t" anchorCtr="0">
            <a:noAutofit/>
          </a:bodyPr>
          <a:lstStyle/>
          <a:p>
            <a:pPr marL="225425" lvl="0" indent="-47625" algn="l" rtl="0">
              <a:lnSpc>
                <a:spcPct val="100000"/>
              </a:lnSpc>
              <a:spcBef>
                <a:spcPts val="0"/>
              </a:spcBef>
              <a:spcAft>
                <a:spcPts val="0"/>
              </a:spcAft>
              <a:buClr>
                <a:schemeClr val="dk1"/>
              </a:buClr>
              <a:buSzPts val="2800"/>
              <a:buFont typeface="Arial"/>
              <a:buNone/>
            </a:pPr>
            <a:endParaRPr sz="2800">
              <a:latin typeface="Arial"/>
              <a:ea typeface="Arial"/>
              <a:cs typeface="Arial"/>
              <a:sym typeface="Arial"/>
            </a:endParaRPr>
          </a:p>
          <a:p>
            <a:pPr marL="457200" lvl="0" indent="0" algn="l" rtl="0">
              <a:lnSpc>
                <a:spcPct val="100000"/>
              </a:lnSpc>
              <a:spcBef>
                <a:spcPts val="560"/>
              </a:spcBef>
              <a:spcAft>
                <a:spcPts val="0"/>
              </a:spcAft>
              <a:buSzPts val="2400"/>
              <a:buNone/>
            </a:pPr>
            <a:r>
              <a:rPr lang="en-US" sz="2800">
                <a:solidFill>
                  <a:schemeClr val="lt2"/>
                </a:solidFill>
                <a:latin typeface="Arial"/>
                <a:ea typeface="Arial"/>
                <a:cs typeface="Arial"/>
                <a:sym typeface="Arial"/>
              </a:rPr>
              <a:t>is the successful completion of a student’s major/minor/ concentration and the issuing of a diploma.</a:t>
            </a:r>
            <a:endParaRPr>
              <a:latin typeface="Arial"/>
              <a:ea typeface="Arial"/>
              <a:cs typeface="Arial"/>
              <a:sym typeface="Arial"/>
            </a:endParaRPr>
          </a:p>
        </p:txBody>
      </p:sp>
      <p:sp>
        <p:nvSpPr>
          <p:cNvPr id="83" name="Google Shape;83;p3"/>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2"/>
              </a:buClr>
              <a:buSzPts val="3200"/>
              <a:buFont typeface="Georgia"/>
              <a:buNone/>
            </a:pPr>
            <a:r>
              <a:rPr lang="en-US" sz="3200">
                <a:solidFill>
                  <a:schemeClr val="lt2"/>
                </a:solidFill>
                <a:latin typeface="Arial"/>
                <a:ea typeface="Arial"/>
                <a:cs typeface="Arial"/>
                <a:sym typeface="Arial"/>
              </a:rPr>
              <a:t>Commencement…</a:t>
            </a:r>
            <a:endParaRPr>
              <a:solidFill>
                <a:schemeClr val="lt2"/>
              </a:solidFill>
              <a:latin typeface="Arial"/>
              <a:ea typeface="Arial"/>
              <a:cs typeface="Arial"/>
              <a:sym typeface="Arial"/>
            </a:endParaRPr>
          </a:p>
        </p:txBody>
      </p:sp>
      <p:sp>
        <p:nvSpPr>
          <p:cNvPr id="84" name="Google Shape;84;p3"/>
          <p:cNvSpPr txBox="1">
            <a:spLocks noGrp="1"/>
          </p:cNvSpPr>
          <p:nvPr>
            <p:ph type="body" idx="4"/>
          </p:nvPr>
        </p:nvSpPr>
        <p:spPr>
          <a:xfrm>
            <a:off x="4572000" y="2075675"/>
            <a:ext cx="4041900" cy="3951300"/>
          </a:xfrm>
          <a:prstGeom prst="rect">
            <a:avLst/>
          </a:prstGeom>
          <a:noFill/>
          <a:ln>
            <a:noFill/>
          </a:ln>
        </p:spPr>
        <p:txBody>
          <a:bodyPr spcFirstLastPara="1" wrap="square" lIns="0" tIns="0" rIns="0" bIns="0" anchor="t" anchorCtr="0">
            <a:noAutofit/>
          </a:bodyPr>
          <a:lstStyle/>
          <a:p>
            <a:pPr marL="225425" lvl="0" indent="-73025" algn="l" rtl="0">
              <a:lnSpc>
                <a:spcPct val="100000"/>
              </a:lnSpc>
              <a:spcBef>
                <a:spcPts val="0"/>
              </a:spcBef>
              <a:spcAft>
                <a:spcPts val="0"/>
              </a:spcAft>
              <a:buClr>
                <a:schemeClr val="dk1"/>
              </a:buClr>
              <a:buSzPts val="2400"/>
              <a:buFont typeface="Arial"/>
              <a:buNone/>
            </a:pPr>
            <a:endParaRPr>
              <a:latin typeface="Georgia"/>
              <a:ea typeface="Georgia"/>
              <a:cs typeface="Georgia"/>
              <a:sym typeface="Georgia"/>
            </a:endParaRPr>
          </a:p>
          <a:p>
            <a:pPr marL="0" lvl="0" indent="457200" algn="l" rtl="0">
              <a:lnSpc>
                <a:spcPct val="100000"/>
              </a:lnSpc>
              <a:spcBef>
                <a:spcPts val="560"/>
              </a:spcBef>
              <a:spcAft>
                <a:spcPts val="0"/>
              </a:spcAft>
              <a:buSzPts val="2400"/>
              <a:buNone/>
            </a:pPr>
            <a:r>
              <a:rPr lang="en-US" sz="2800">
                <a:solidFill>
                  <a:schemeClr val="lt2"/>
                </a:solidFill>
                <a:latin typeface="Arial"/>
                <a:ea typeface="Arial"/>
                <a:cs typeface="Arial"/>
                <a:sym typeface="Arial"/>
              </a:rPr>
              <a:t>is the celebration of</a:t>
            </a:r>
            <a:endParaRPr sz="2800">
              <a:solidFill>
                <a:schemeClr val="lt2"/>
              </a:solidFill>
              <a:latin typeface="Arial"/>
              <a:ea typeface="Arial"/>
              <a:cs typeface="Arial"/>
              <a:sym typeface="Arial"/>
            </a:endParaRPr>
          </a:p>
          <a:p>
            <a:pPr marL="0" lvl="0" indent="457200" algn="l" rtl="0">
              <a:lnSpc>
                <a:spcPct val="100000"/>
              </a:lnSpc>
              <a:spcBef>
                <a:spcPts val="560"/>
              </a:spcBef>
              <a:spcAft>
                <a:spcPts val="0"/>
              </a:spcAft>
              <a:buSzPts val="2400"/>
              <a:buNone/>
            </a:pPr>
            <a:r>
              <a:rPr lang="en-US" sz="2800">
                <a:solidFill>
                  <a:schemeClr val="lt2"/>
                </a:solidFill>
                <a:latin typeface="Arial"/>
                <a:ea typeface="Arial"/>
                <a:cs typeface="Arial"/>
                <a:sym typeface="Arial"/>
              </a:rPr>
              <a:t>your time and hard</a:t>
            </a:r>
            <a:endParaRPr sz="2800">
              <a:solidFill>
                <a:schemeClr val="lt2"/>
              </a:solidFill>
              <a:latin typeface="Arial"/>
              <a:ea typeface="Arial"/>
              <a:cs typeface="Arial"/>
              <a:sym typeface="Arial"/>
            </a:endParaRPr>
          </a:p>
          <a:p>
            <a:pPr marL="0" lvl="0" indent="457200" algn="l" rtl="0">
              <a:lnSpc>
                <a:spcPct val="100000"/>
              </a:lnSpc>
              <a:spcBef>
                <a:spcPts val="560"/>
              </a:spcBef>
              <a:spcAft>
                <a:spcPts val="0"/>
              </a:spcAft>
              <a:buSzPts val="2400"/>
              <a:buNone/>
            </a:pPr>
            <a:r>
              <a:rPr lang="en-US" sz="2800">
                <a:solidFill>
                  <a:schemeClr val="lt2"/>
                </a:solidFill>
                <a:latin typeface="Arial"/>
                <a:ea typeface="Arial"/>
                <a:cs typeface="Arial"/>
                <a:sym typeface="Arial"/>
              </a:rPr>
              <a:t>work at Rowan</a:t>
            </a:r>
            <a:endParaRPr sz="2800">
              <a:solidFill>
                <a:schemeClr val="lt2"/>
              </a:solidFill>
              <a:latin typeface="Arial"/>
              <a:ea typeface="Arial"/>
              <a:cs typeface="Arial"/>
              <a:sym typeface="Arial"/>
            </a:endParaRPr>
          </a:p>
          <a:p>
            <a:pPr marL="0" lvl="0" indent="457200" algn="l" rtl="0">
              <a:lnSpc>
                <a:spcPct val="100000"/>
              </a:lnSpc>
              <a:spcBef>
                <a:spcPts val="560"/>
              </a:spcBef>
              <a:spcAft>
                <a:spcPts val="0"/>
              </a:spcAft>
              <a:buSzPts val="2400"/>
              <a:buNone/>
            </a:pPr>
            <a:r>
              <a:rPr lang="en-US" sz="2800">
                <a:solidFill>
                  <a:schemeClr val="lt2"/>
                </a:solidFill>
                <a:latin typeface="Arial"/>
                <a:ea typeface="Arial"/>
                <a:cs typeface="Arial"/>
                <a:sym typeface="Arial"/>
              </a:rPr>
              <a:t>University.</a:t>
            </a:r>
            <a:endParaRPr>
              <a:latin typeface="Arial"/>
              <a:ea typeface="Arial"/>
              <a:cs typeface="Arial"/>
              <a:sym typeface="Arial"/>
            </a:endParaRPr>
          </a:p>
          <a:p>
            <a:pPr marL="225425" lvl="0" indent="-73025" algn="l" rtl="0">
              <a:lnSpc>
                <a:spcPct val="100000"/>
              </a:lnSpc>
              <a:spcBef>
                <a:spcPts val="480"/>
              </a:spcBef>
              <a:spcAft>
                <a:spcPts val="0"/>
              </a:spcAft>
              <a:buClr>
                <a:schemeClr val="dk1"/>
              </a:buClr>
              <a:buSzPts val="2400"/>
              <a:buFont typeface="Arial"/>
              <a:buNone/>
            </a:pPr>
            <a:endParaRPr/>
          </a:p>
        </p:txBody>
      </p:sp>
      <p:sp>
        <p:nvSpPr>
          <p:cNvPr id="85" name="Google Shape;85;p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cxnSp>
        <p:nvCxnSpPr>
          <p:cNvPr id="86" name="Google Shape;86;p3"/>
          <p:cNvCxnSpPr/>
          <p:nvPr/>
        </p:nvCxnSpPr>
        <p:spPr>
          <a:xfrm>
            <a:off x="762000" y="11430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cxnSp>
        <p:nvCxnSpPr>
          <p:cNvPr id="87" name="Google Shape;87;p3"/>
          <p:cNvCxnSpPr/>
          <p:nvPr/>
        </p:nvCxnSpPr>
        <p:spPr>
          <a:xfrm>
            <a:off x="762000" y="3048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863BA-3C25-9043-B06E-3F999F8FECDA}"/>
              </a:ext>
            </a:extLst>
          </p:cNvPr>
          <p:cNvPicPr>
            <a:picLocks noChangeAspect="1"/>
          </p:cNvPicPr>
          <p:nvPr/>
        </p:nvPicPr>
        <p:blipFill>
          <a:blip r:embed="rId2"/>
          <a:stretch>
            <a:fillRect/>
          </a:stretch>
        </p:blipFill>
        <p:spPr>
          <a:xfrm>
            <a:off x="90054" y="1274279"/>
            <a:ext cx="8943109" cy="1301732"/>
          </a:xfrm>
          <a:prstGeom prst="rect">
            <a:avLst/>
          </a:prstGeom>
        </p:spPr>
      </p:pic>
      <p:sp>
        <p:nvSpPr>
          <p:cNvPr id="6" name="Google Shape;280;g205113a110d_0_12">
            <a:extLst>
              <a:ext uri="{FF2B5EF4-FFF2-40B4-BE49-F238E27FC236}">
                <a16:creationId xmlns:a16="http://schemas.microsoft.com/office/drawing/2014/main" id="{CFD6284C-B17A-5745-B50D-E06287CAA664}"/>
              </a:ext>
            </a:extLst>
          </p:cNvPr>
          <p:cNvSpPr txBox="1">
            <a:spLocks/>
          </p:cNvSpPr>
          <p:nvPr/>
        </p:nvSpPr>
        <p:spPr>
          <a:xfrm>
            <a:off x="304800" y="1143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lt2"/>
                </a:solidFill>
                <a:latin typeface="Arial"/>
                <a:ea typeface="Arial"/>
                <a:cs typeface="Arial"/>
                <a:sym typeface="Arial"/>
              </a:rPr>
              <a:t>Commencement Registration &amp; Ticketing </a:t>
            </a:r>
            <a:endParaRPr lang="en-US" sz="3000" u="sng" dirty="0"/>
          </a:p>
        </p:txBody>
      </p:sp>
      <p:sp>
        <p:nvSpPr>
          <p:cNvPr id="7" name="TextBox 6">
            <a:extLst>
              <a:ext uri="{FF2B5EF4-FFF2-40B4-BE49-F238E27FC236}">
                <a16:creationId xmlns:a16="http://schemas.microsoft.com/office/drawing/2014/main" id="{B0C4DC9E-4A59-3DC0-0357-3DAE938BDC5E}"/>
              </a:ext>
            </a:extLst>
          </p:cNvPr>
          <p:cNvSpPr txBox="1"/>
          <p:nvPr/>
        </p:nvSpPr>
        <p:spPr>
          <a:xfrm>
            <a:off x="245917" y="760562"/>
            <a:ext cx="5476009" cy="615553"/>
          </a:xfrm>
          <a:prstGeom prst="rect">
            <a:avLst/>
          </a:prstGeom>
          <a:noFill/>
        </p:spPr>
        <p:txBody>
          <a:bodyPr wrap="square">
            <a:spAutoFit/>
          </a:bodyPr>
          <a:lstStyle/>
          <a:p>
            <a:r>
              <a:rPr lang="en-US" sz="1800" b="1" i="1" dirty="0">
                <a:solidFill>
                  <a:schemeClr val="tx2"/>
                </a:solidFill>
              </a:rPr>
              <a:t>Registration Form</a:t>
            </a:r>
          </a:p>
          <a:p>
            <a:r>
              <a:rPr lang="en-US" sz="1600" i="1" dirty="0">
                <a:solidFill>
                  <a:schemeClr val="tx2"/>
                </a:solidFill>
              </a:rPr>
              <a:t>Registration Confirmation &amp; Guest Ticket Access</a:t>
            </a:r>
          </a:p>
        </p:txBody>
      </p:sp>
      <p:sp>
        <p:nvSpPr>
          <p:cNvPr id="10" name="TextBox 9">
            <a:extLst>
              <a:ext uri="{FF2B5EF4-FFF2-40B4-BE49-F238E27FC236}">
                <a16:creationId xmlns:a16="http://schemas.microsoft.com/office/drawing/2014/main" id="{19C8E402-F08A-56A9-B905-179CF3E110FD}"/>
              </a:ext>
            </a:extLst>
          </p:cNvPr>
          <p:cNvSpPr txBox="1"/>
          <p:nvPr/>
        </p:nvSpPr>
        <p:spPr>
          <a:xfrm>
            <a:off x="4639887" y="1912842"/>
            <a:ext cx="4890654" cy="307777"/>
          </a:xfrm>
          <a:prstGeom prst="rect">
            <a:avLst/>
          </a:prstGeom>
          <a:noFill/>
        </p:spPr>
        <p:txBody>
          <a:bodyPr wrap="square" rtlCol="0">
            <a:spAutoFit/>
          </a:bodyPr>
          <a:lstStyle/>
          <a:p>
            <a:r>
              <a:rPr lang="en-US" dirty="0">
                <a:solidFill>
                  <a:schemeClr val="tx2"/>
                </a:solidFill>
              </a:rPr>
              <a:t>Click “Get your tickets” to access your guest tickets</a:t>
            </a:r>
            <a:r>
              <a:rPr lang="en-US" dirty="0"/>
              <a:t>.</a:t>
            </a:r>
          </a:p>
        </p:txBody>
      </p:sp>
      <p:cxnSp>
        <p:nvCxnSpPr>
          <p:cNvPr id="11" name="Google Shape;300;g1134cdf99a0_0_14">
            <a:extLst>
              <a:ext uri="{FF2B5EF4-FFF2-40B4-BE49-F238E27FC236}">
                <a16:creationId xmlns:a16="http://schemas.microsoft.com/office/drawing/2014/main" id="{234E41E8-16C0-D1DC-32B6-56E6B49EDFFE}"/>
              </a:ext>
            </a:extLst>
          </p:cNvPr>
          <p:cNvCxnSpPr>
            <a:cxnSpLocks/>
          </p:cNvCxnSpPr>
          <p:nvPr/>
        </p:nvCxnSpPr>
        <p:spPr>
          <a:xfrm flipH="1">
            <a:off x="1458695" y="2068721"/>
            <a:ext cx="3050960" cy="0"/>
          </a:xfrm>
          <a:prstGeom prst="straightConnector1">
            <a:avLst/>
          </a:prstGeom>
          <a:noFill/>
          <a:ln w="19050" cap="flat" cmpd="sng">
            <a:solidFill>
              <a:schemeClr val="dk2"/>
            </a:solidFill>
            <a:prstDash val="solid"/>
            <a:round/>
            <a:headEnd type="none" w="sm" len="sm"/>
            <a:tailEnd type="triangle" w="med" len="med"/>
          </a:ln>
        </p:spPr>
      </p:cxnSp>
      <p:sp>
        <p:nvSpPr>
          <p:cNvPr id="17" name="TextBox 16">
            <a:extLst>
              <a:ext uri="{FF2B5EF4-FFF2-40B4-BE49-F238E27FC236}">
                <a16:creationId xmlns:a16="http://schemas.microsoft.com/office/drawing/2014/main" id="{A60ED4A1-781B-5110-EBC3-87C9B5D33F0B}"/>
              </a:ext>
            </a:extLst>
          </p:cNvPr>
          <p:cNvSpPr txBox="1"/>
          <p:nvPr/>
        </p:nvSpPr>
        <p:spPr>
          <a:xfrm>
            <a:off x="90054" y="2555992"/>
            <a:ext cx="4471554" cy="3308598"/>
          </a:xfrm>
          <a:prstGeom prst="rect">
            <a:avLst/>
          </a:prstGeom>
          <a:noFill/>
        </p:spPr>
        <p:txBody>
          <a:bodyPr wrap="square" rtlCol="0">
            <a:spAutoFit/>
          </a:bodyPr>
          <a:lstStyle/>
          <a:p>
            <a:r>
              <a:rPr lang="en-US" sz="1300" dirty="0">
                <a:solidFill>
                  <a:schemeClr val="tx2"/>
                </a:solidFill>
              </a:rPr>
              <a:t>Guest tickets can either be emailed directly to yourself, your guests, or printed.</a:t>
            </a:r>
          </a:p>
          <a:p>
            <a:pPr marL="285750" indent="-285750">
              <a:buFont typeface="Arial" panose="020B0604020202020204" pitchFamily="34" charset="0"/>
              <a:buChar char="•"/>
            </a:pPr>
            <a:r>
              <a:rPr lang="en-US" sz="1300" dirty="0">
                <a:solidFill>
                  <a:schemeClr val="tx2"/>
                </a:solidFill>
              </a:rPr>
              <a:t>Digital and printed tickets will be accepted at the gate entrances.</a:t>
            </a:r>
          </a:p>
          <a:p>
            <a:pPr marL="285750" indent="-285750">
              <a:buFont typeface="Arial" panose="020B0604020202020204" pitchFamily="34" charset="0"/>
              <a:buChar char="•"/>
            </a:pPr>
            <a:r>
              <a:rPr lang="en-US" sz="1300" dirty="0">
                <a:solidFill>
                  <a:schemeClr val="tx2"/>
                </a:solidFill>
              </a:rPr>
              <a:t>All ceremonies are ticketed events and only guests with tickets will be permitted.</a:t>
            </a:r>
          </a:p>
          <a:p>
            <a:pPr marL="285750" indent="-285750">
              <a:buFont typeface="Arial" panose="020B0604020202020204" pitchFamily="34" charset="0"/>
              <a:buChar char="•"/>
            </a:pPr>
            <a:r>
              <a:rPr lang="en-US" sz="1300" dirty="0">
                <a:solidFill>
                  <a:schemeClr val="tx2"/>
                </a:solidFill>
              </a:rPr>
              <a:t>Graduates are required to register and select and share guest tickets by April 5, 2024. </a:t>
            </a:r>
          </a:p>
          <a:p>
            <a:pPr lvl="3"/>
            <a:endParaRPr lang="en-US" dirty="0">
              <a:solidFill>
                <a:schemeClr val="tx2"/>
              </a:solidFill>
            </a:endParaRPr>
          </a:p>
          <a:p>
            <a:pPr lvl="3"/>
            <a:r>
              <a:rPr lang="en-US" sz="1100" i="1" dirty="0">
                <a:solidFill>
                  <a:schemeClr val="tx2"/>
                </a:solidFill>
              </a:rPr>
              <a:t>After the deadline, </a:t>
            </a:r>
            <a:r>
              <a:rPr lang="en-US" sz="1100" b="0" i="1" u="none" strike="noStrike" dirty="0">
                <a:solidFill>
                  <a:schemeClr val="tx2"/>
                </a:solidFill>
                <a:effectLst/>
                <a:latin typeface="Arial" panose="020B0604020202020204" pitchFamily="34" charset="0"/>
              </a:rPr>
              <a:t>undeclared tickets may be offered on a first come, first served distribution of tickets. If there are tickets remaining for a ceremony, graduates will receive an email notification on April 10, 2024 between 12pm and 1pm with information on how to secure additional tickets. Please note, the capacity at the University Green is greater than Esbjornson Gymnasium, so some tickets may only be valid for the University Green. </a:t>
            </a:r>
            <a:endParaRPr lang="en-US" sz="1100" i="1" dirty="0">
              <a:solidFill>
                <a:schemeClr val="tx2"/>
              </a:solidFill>
              <a:highlight>
                <a:srgbClr val="FFFF00"/>
              </a:highlight>
            </a:endParaRPr>
          </a:p>
          <a:p>
            <a:endParaRPr lang="en-US" dirty="0"/>
          </a:p>
        </p:txBody>
      </p:sp>
      <p:sp>
        <p:nvSpPr>
          <p:cNvPr id="18" name="Google Shape;295;g1134cdf99a0_0_14">
            <a:extLst>
              <a:ext uri="{FF2B5EF4-FFF2-40B4-BE49-F238E27FC236}">
                <a16:creationId xmlns:a16="http://schemas.microsoft.com/office/drawing/2014/main" id="{2CF88D7F-DB53-A75C-8DD4-1CED655486F0}"/>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pic>
        <p:nvPicPr>
          <p:cNvPr id="15" name="Picture 14">
            <a:extLst>
              <a:ext uri="{FF2B5EF4-FFF2-40B4-BE49-F238E27FC236}">
                <a16:creationId xmlns:a16="http://schemas.microsoft.com/office/drawing/2014/main" id="{58C85CE7-89DB-E30A-44B0-F8E0EC97E61D}"/>
              </a:ext>
            </a:extLst>
          </p:cNvPr>
          <p:cNvPicPr>
            <a:picLocks noChangeAspect="1"/>
          </p:cNvPicPr>
          <p:nvPr/>
        </p:nvPicPr>
        <p:blipFill>
          <a:blip r:embed="rId3"/>
          <a:stretch>
            <a:fillRect/>
          </a:stretch>
        </p:blipFill>
        <p:spPr>
          <a:xfrm>
            <a:off x="4561608" y="2405285"/>
            <a:ext cx="4225636" cy="3537537"/>
          </a:xfrm>
          <a:prstGeom prst="rect">
            <a:avLst/>
          </a:prstGeom>
        </p:spPr>
      </p:pic>
      <p:sp>
        <p:nvSpPr>
          <p:cNvPr id="21" name="TextBox 20">
            <a:extLst>
              <a:ext uri="{FF2B5EF4-FFF2-40B4-BE49-F238E27FC236}">
                <a16:creationId xmlns:a16="http://schemas.microsoft.com/office/drawing/2014/main" id="{80922CB1-4095-BF10-D0FF-23B55AC9DC80}"/>
              </a:ext>
            </a:extLst>
          </p:cNvPr>
          <p:cNvSpPr txBox="1"/>
          <p:nvPr/>
        </p:nvSpPr>
        <p:spPr>
          <a:xfrm flipH="1">
            <a:off x="5289664" y="5665823"/>
            <a:ext cx="3591100" cy="461665"/>
          </a:xfrm>
          <a:prstGeom prst="rect">
            <a:avLst/>
          </a:prstGeom>
          <a:noFill/>
        </p:spPr>
        <p:txBody>
          <a:bodyPr wrap="square" rtlCol="0">
            <a:spAutoFit/>
          </a:bodyPr>
          <a:lstStyle/>
          <a:p>
            <a:r>
              <a:rPr lang="en-US" sz="1200" dirty="0">
                <a:solidFill>
                  <a:schemeClr val="tx2"/>
                </a:solidFill>
              </a:rPr>
              <a:t>Click “Back” to return to the Graduate Home Page.</a:t>
            </a:r>
          </a:p>
        </p:txBody>
      </p:sp>
      <p:cxnSp>
        <p:nvCxnSpPr>
          <p:cNvPr id="22" name="Google Shape;302;g1134cdf99a0_0_14">
            <a:extLst>
              <a:ext uri="{FF2B5EF4-FFF2-40B4-BE49-F238E27FC236}">
                <a16:creationId xmlns:a16="http://schemas.microsoft.com/office/drawing/2014/main" id="{4BA8E6C2-59D7-5338-39D5-5A53A435B97D}"/>
              </a:ext>
            </a:extLst>
          </p:cNvPr>
          <p:cNvCxnSpPr>
            <a:cxnSpLocks/>
          </p:cNvCxnSpPr>
          <p:nvPr/>
        </p:nvCxnSpPr>
        <p:spPr>
          <a:xfrm flipH="1">
            <a:off x="4993660" y="5827364"/>
            <a:ext cx="233658" cy="0"/>
          </a:xfrm>
          <a:prstGeom prst="straightConnector1">
            <a:avLst/>
          </a:prstGeom>
          <a:noFill/>
          <a:ln w="19050" cap="flat" cmpd="sng">
            <a:solidFill>
              <a:schemeClr val="dk2"/>
            </a:solidFill>
            <a:prstDash val="solid"/>
            <a:round/>
            <a:headEnd type="none" w="sm" len="sm"/>
            <a:tailEnd type="triangle" w="med" len="med"/>
          </a:ln>
        </p:spPr>
      </p:cxnSp>
      <p:sp>
        <p:nvSpPr>
          <p:cNvPr id="25" name="Google Shape;245;g1134cdf99a0_0_7">
            <a:extLst>
              <a:ext uri="{FF2B5EF4-FFF2-40B4-BE49-F238E27FC236}">
                <a16:creationId xmlns:a16="http://schemas.microsoft.com/office/drawing/2014/main" id="{BE570AA5-0A51-3773-1EE0-5C3ED52321EF}"/>
              </a:ext>
            </a:extLst>
          </p:cNvPr>
          <p:cNvSpPr txBox="1"/>
          <p:nvPr/>
        </p:nvSpPr>
        <p:spPr>
          <a:xfrm>
            <a:off x="5327299" y="804225"/>
            <a:ext cx="4100491"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1600" b="1" i="1" u="none" strike="noStrike" cap="none" dirty="0">
                <a:solidFill>
                  <a:srgbClr val="FF0000"/>
                </a:solidFill>
                <a:latin typeface="Arial"/>
                <a:ea typeface="Arial"/>
                <a:cs typeface="Arial"/>
                <a:sym typeface="Arial"/>
              </a:rPr>
              <a:t>Deadline to register and claim guest tickets– April </a:t>
            </a:r>
            <a:r>
              <a:rPr lang="en-US" sz="1600" b="1" i="1" dirty="0">
                <a:solidFill>
                  <a:srgbClr val="FF0000"/>
                </a:solidFill>
              </a:rPr>
              <a:t>5</a:t>
            </a:r>
            <a:r>
              <a:rPr lang="en-US" sz="1600" b="1" i="1" u="none" strike="noStrike" cap="none" dirty="0">
                <a:solidFill>
                  <a:srgbClr val="FF0000"/>
                </a:solidFill>
                <a:latin typeface="Arial"/>
                <a:ea typeface="Arial"/>
                <a:cs typeface="Arial"/>
                <a:sym typeface="Arial"/>
              </a:rPr>
              <a:t>, 202</a:t>
            </a:r>
            <a:r>
              <a:rPr lang="en-US" sz="1600" b="1" i="1" dirty="0">
                <a:solidFill>
                  <a:srgbClr val="FF0000"/>
                </a:solidFill>
              </a:rPr>
              <a:t>4</a:t>
            </a:r>
            <a:endParaRPr sz="1600" b="1"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42378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1134cdf99a0_0_1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r>
              <a:rPr lang="en-US" sz="3000" b="1" dirty="0">
                <a:solidFill>
                  <a:schemeClr val="lt2"/>
                </a:solidFill>
                <a:latin typeface="Arial"/>
                <a:ea typeface="Arial"/>
                <a:cs typeface="Arial"/>
                <a:sym typeface="Arial"/>
              </a:rPr>
              <a:t>Commencement Registration &amp; Ticketing </a:t>
            </a:r>
            <a:endParaRPr lang="en-US" sz="3000" u="sng" dirty="0"/>
          </a:p>
        </p:txBody>
      </p:sp>
      <p:sp>
        <p:nvSpPr>
          <p:cNvPr id="295" name="Google Shape;295;g1134cdf99a0_0_1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99" name="Google Shape;299;g1134cdf99a0_0_14"/>
          <p:cNvSpPr txBox="1"/>
          <p:nvPr/>
        </p:nvSpPr>
        <p:spPr>
          <a:xfrm>
            <a:off x="5051451" y="2974202"/>
            <a:ext cx="3863949"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tx2"/>
                </a:solidFill>
                <a:latin typeface="Arial"/>
                <a:ea typeface="Arial"/>
                <a:cs typeface="Arial"/>
                <a:sym typeface="Arial"/>
              </a:rPr>
              <a:t>Click “Access Guest Tickets” to view, print and email your tickets for the ceremony</a:t>
            </a:r>
            <a:endParaRPr sz="1600" b="0" i="0" u="none" strike="noStrike" cap="none" dirty="0">
              <a:solidFill>
                <a:schemeClr val="tx2"/>
              </a:solidFill>
              <a:latin typeface="Arial"/>
              <a:ea typeface="Arial"/>
              <a:cs typeface="Arial"/>
              <a:sym typeface="Arial"/>
            </a:endParaRPr>
          </a:p>
        </p:txBody>
      </p:sp>
      <p:sp>
        <p:nvSpPr>
          <p:cNvPr id="301" name="Google Shape;301;g1134cdf99a0_0_14"/>
          <p:cNvSpPr txBox="1"/>
          <p:nvPr/>
        </p:nvSpPr>
        <p:spPr>
          <a:xfrm>
            <a:off x="5051452" y="4147061"/>
            <a:ext cx="3934690" cy="141574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38761D"/>
                </a:solidFill>
                <a:latin typeface="Arial"/>
                <a:ea typeface="Arial"/>
                <a:cs typeface="Arial"/>
                <a:sym typeface="Arial"/>
              </a:rPr>
              <a:t>Green check mark </a:t>
            </a:r>
            <a:r>
              <a:rPr lang="en-US" sz="1600" b="0" i="0" u="none" strike="noStrike" cap="none" dirty="0">
                <a:solidFill>
                  <a:schemeClr val="tx2"/>
                </a:solidFill>
                <a:latin typeface="Arial"/>
                <a:ea typeface="Arial"/>
                <a:cs typeface="Arial"/>
                <a:sym typeface="Arial"/>
              </a:rPr>
              <a:t>indicates your registration form was SUBMITTED - not whether you chose to attend.  Click “Register Here” to review your responses.  </a:t>
            </a:r>
            <a:endParaRPr sz="1600" b="0" i="0" u="none" strike="noStrike" cap="none" dirty="0">
              <a:solidFill>
                <a:schemeClr val="tx2"/>
              </a:solidFill>
              <a:latin typeface="Arial"/>
              <a:ea typeface="Arial"/>
              <a:cs typeface="Arial"/>
              <a:sym typeface="Arial"/>
            </a:endParaRPr>
          </a:p>
        </p:txBody>
      </p:sp>
      <p:pic>
        <p:nvPicPr>
          <p:cNvPr id="3" name="Picture 2">
            <a:extLst>
              <a:ext uri="{FF2B5EF4-FFF2-40B4-BE49-F238E27FC236}">
                <a16:creationId xmlns:a16="http://schemas.microsoft.com/office/drawing/2014/main" id="{12FF325D-E519-6E41-2115-0396A2E381AB}"/>
              </a:ext>
            </a:extLst>
          </p:cNvPr>
          <p:cNvPicPr>
            <a:picLocks noChangeAspect="1"/>
          </p:cNvPicPr>
          <p:nvPr/>
        </p:nvPicPr>
        <p:blipFill>
          <a:blip r:embed="rId3"/>
          <a:stretch>
            <a:fillRect/>
          </a:stretch>
        </p:blipFill>
        <p:spPr>
          <a:xfrm>
            <a:off x="80586" y="1652887"/>
            <a:ext cx="4835571" cy="3581388"/>
          </a:xfrm>
          <a:prstGeom prst="rect">
            <a:avLst/>
          </a:prstGeom>
        </p:spPr>
      </p:pic>
      <p:cxnSp>
        <p:nvCxnSpPr>
          <p:cNvPr id="300" name="Google Shape;300;g1134cdf99a0_0_14"/>
          <p:cNvCxnSpPr>
            <a:cxnSpLocks/>
          </p:cNvCxnSpPr>
          <p:nvPr/>
        </p:nvCxnSpPr>
        <p:spPr>
          <a:xfrm flipH="1">
            <a:off x="2032200" y="5160818"/>
            <a:ext cx="3019251" cy="0"/>
          </a:xfrm>
          <a:prstGeom prst="straightConnector1">
            <a:avLst/>
          </a:prstGeom>
          <a:noFill/>
          <a:ln w="19050" cap="flat" cmpd="sng">
            <a:solidFill>
              <a:schemeClr val="dk2"/>
            </a:solidFill>
            <a:prstDash val="solid"/>
            <a:round/>
            <a:headEnd type="none" w="sm" len="sm"/>
            <a:tailEnd type="triangle" w="med" len="med"/>
          </a:ln>
        </p:spPr>
      </p:cxnSp>
      <p:cxnSp>
        <p:nvCxnSpPr>
          <p:cNvPr id="302" name="Google Shape;302;g1134cdf99a0_0_14"/>
          <p:cNvCxnSpPr>
            <a:cxnSpLocks/>
          </p:cNvCxnSpPr>
          <p:nvPr/>
        </p:nvCxnSpPr>
        <p:spPr>
          <a:xfrm flipH="1">
            <a:off x="3151909" y="3188966"/>
            <a:ext cx="1901746" cy="1493335"/>
          </a:xfrm>
          <a:prstGeom prst="straightConnector1">
            <a:avLst/>
          </a:prstGeom>
          <a:noFill/>
          <a:ln w="19050" cap="flat" cmpd="sng">
            <a:solidFill>
              <a:schemeClr val="dk2"/>
            </a:solidFill>
            <a:prstDash val="solid"/>
            <a:round/>
            <a:headEnd type="none" w="sm" len="sm"/>
            <a:tailEnd type="triangle" w="med" len="med"/>
          </a:ln>
        </p:spPr>
      </p:cxnSp>
      <p:sp>
        <p:nvSpPr>
          <p:cNvPr id="13" name="Google Shape;299;g1134cdf99a0_0_14">
            <a:extLst>
              <a:ext uri="{FF2B5EF4-FFF2-40B4-BE49-F238E27FC236}">
                <a16:creationId xmlns:a16="http://schemas.microsoft.com/office/drawing/2014/main" id="{0BE28074-3AE8-4E53-67E5-C537308F8D47}"/>
              </a:ext>
            </a:extLst>
          </p:cNvPr>
          <p:cNvSpPr txBox="1"/>
          <p:nvPr/>
        </p:nvSpPr>
        <p:spPr>
          <a:xfrm>
            <a:off x="5051451" y="1874759"/>
            <a:ext cx="3934691"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tx2"/>
                </a:solidFill>
                <a:latin typeface="Arial"/>
                <a:ea typeface="Arial"/>
                <a:cs typeface="Arial"/>
                <a:sym typeface="Arial"/>
              </a:rPr>
              <a:t>Click “</a:t>
            </a:r>
            <a:r>
              <a:rPr lang="en-US" sz="1600" dirty="0">
                <a:solidFill>
                  <a:schemeClr val="tx2"/>
                </a:solidFill>
              </a:rPr>
              <a:t>Register Here</a:t>
            </a:r>
            <a:r>
              <a:rPr lang="en-US" sz="1600" b="0" i="0" u="none" strike="noStrike" cap="none" dirty="0">
                <a:solidFill>
                  <a:schemeClr val="tx2"/>
                </a:solidFill>
                <a:latin typeface="Arial"/>
                <a:ea typeface="Arial"/>
                <a:cs typeface="Arial"/>
                <a:sym typeface="Arial"/>
              </a:rPr>
              <a:t>” to complete registration for any additional ceremonies you want to attend.</a:t>
            </a:r>
            <a:endParaRPr sz="1600" b="0" i="0" u="none" strike="noStrike" cap="none" dirty="0">
              <a:solidFill>
                <a:schemeClr val="tx2"/>
              </a:solidFill>
              <a:latin typeface="Arial"/>
              <a:ea typeface="Arial"/>
              <a:cs typeface="Arial"/>
              <a:sym typeface="Arial"/>
            </a:endParaRPr>
          </a:p>
        </p:txBody>
      </p:sp>
      <p:cxnSp>
        <p:nvCxnSpPr>
          <p:cNvPr id="14" name="Google Shape;302;g1134cdf99a0_0_14">
            <a:extLst>
              <a:ext uri="{FF2B5EF4-FFF2-40B4-BE49-F238E27FC236}">
                <a16:creationId xmlns:a16="http://schemas.microsoft.com/office/drawing/2014/main" id="{7628E945-A16B-21BF-0C95-B65A222F5604}"/>
              </a:ext>
            </a:extLst>
          </p:cNvPr>
          <p:cNvCxnSpPr>
            <a:cxnSpLocks/>
          </p:cNvCxnSpPr>
          <p:nvPr/>
        </p:nvCxnSpPr>
        <p:spPr>
          <a:xfrm flipH="1">
            <a:off x="2575214" y="2136244"/>
            <a:ext cx="2476237" cy="1230411"/>
          </a:xfrm>
          <a:prstGeom prst="straightConnector1">
            <a:avLst/>
          </a:prstGeom>
          <a:noFill/>
          <a:ln w="19050" cap="flat" cmpd="sng">
            <a:solidFill>
              <a:schemeClr val="dk2"/>
            </a:solidFill>
            <a:prstDash val="solid"/>
            <a:round/>
            <a:headEnd type="none" w="sm" len="sm"/>
            <a:tailEnd type="triangle" w="med" len="med"/>
          </a:ln>
        </p:spPr>
      </p:cxnSp>
      <p:sp>
        <p:nvSpPr>
          <p:cNvPr id="16" name="TextBox 15">
            <a:extLst>
              <a:ext uri="{FF2B5EF4-FFF2-40B4-BE49-F238E27FC236}">
                <a16:creationId xmlns:a16="http://schemas.microsoft.com/office/drawing/2014/main" id="{9581798D-40C8-2D6D-423C-D6226FC4BEA0}"/>
              </a:ext>
            </a:extLst>
          </p:cNvPr>
          <p:cNvSpPr txBox="1"/>
          <p:nvPr/>
        </p:nvSpPr>
        <p:spPr>
          <a:xfrm>
            <a:off x="245918" y="760562"/>
            <a:ext cx="4658592" cy="861774"/>
          </a:xfrm>
          <a:prstGeom prst="rect">
            <a:avLst/>
          </a:prstGeom>
          <a:noFill/>
        </p:spPr>
        <p:txBody>
          <a:bodyPr wrap="square">
            <a:spAutoFit/>
          </a:bodyPr>
          <a:lstStyle/>
          <a:p>
            <a:r>
              <a:rPr lang="en-US" sz="1800" b="1" i="1" dirty="0">
                <a:solidFill>
                  <a:schemeClr val="tx2"/>
                </a:solidFill>
              </a:rPr>
              <a:t>Graduate Home Page</a:t>
            </a:r>
          </a:p>
          <a:p>
            <a:r>
              <a:rPr lang="en-US" sz="1600" i="1" dirty="0">
                <a:solidFill>
                  <a:schemeClr val="tx2"/>
                </a:solidFill>
              </a:rPr>
              <a:t>Register, Access Guest Tickets &amp; Review Additional Information</a:t>
            </a:r>
          </a:p>
        </p:txBody>
      </p:sp>
      <p:sp>
        <p:nvSpPr>
          <p:cNvPr id="297" name="Google Shape;297;g1134cdf99a0_0_14"/>
          <p:cNvSpPr txBox="1"/>
          <p:nvPr/>
        </p:nvSpPr>
        <p:spPr>
          <a:xfrm>
            <a:off x="2252156" y="5606925"/>
            <a:ext cx="4882141"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1" u="none" strike="noStrike" cap="none" dirty="0">
                <a:solidFill>
                  <a:schemeClr val="tx2"/>
                </a:solidFill>
                <a:latin typeface="Arial"/>
                <a:ea typeface="Arial"/>
                <a:cs typeface="Arial"/>
                <a:sym typeface="Arial"/>
              </a:rPr>
              <a:t>Log back into go.rowan.edu/commencement </a:t>
            </a:r>
            <a:r>
              <a:rPr lang="en-US" sz="1200" i="1" dirty="0">
                <a:solidFill>
                  <a:schemeClr val="tx2"/>
                </a:solidFill>
              </a:rPr>
              <a:t>anytime to review</a:t>
            </a:r>
            <a:r>
              <a:rPr lang="en-US" sz="1200" b="0" i="1" u="none" strike="noStrike" cap="none" dirty="0">
                <a:solidFill>
                  <a:schemeClr val="tx2"/>
                </a:solidFill>
                <a:latin typeface="Arial"/>
                <a:ea typeface="Arial"/>
                <a:cs typeface="Arial"/>
                <a:sym typeface="Arial"/>
              </a:rPr>
              <a:t> registration responses, access guest tickets and view important ceremony information.</a:t>
            </a:r>
            <a:endParaRPr sz="1200" b="0" i="1" u="none" strike="noStrike" cap="none" dirty="0">
              <a:solidFill>
                <a:schemeClr val="tx2"/>
              </a:solidFill>
              <a:latin typeface="Arial"/>
              <a:ea typeface="Arial"/>
              <a:cs typeface="Arial"/>
              <a:sym typeface="Arial"/>
            </a:endParaRPr>
          </a:p>
        </p:txBody>
      </p:sp>
      <p:sp>
        <p:nvSpPr>
          <p:cNvPr id="18" name="Google Shape;245;g1134cdf99a0_0_7">
            <a:extLst>
              <a:ext uri="{FF2B5EF4-FFF2-40B4-BE49-F238E27FC236}">
                <a16:creationId xmlns:a16="http://schemas.microsoft.com/office/drawing/2014/main" id="{1955D728-635D-D869-93D5-A0AC82C80728}"/>
              </a:ext>
            </a:extLst>
          </p:cNvPr>
          <p:cNvSpPr txBox="1"/>
          <p:nvPr/>
        </p:nvSpPr>
        <p:spPr>
          <a:xfrm>
            <a:off x="5051451" y="975596"/>
            <a:ext cx="4100491"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1600" b="1" i="1" u="none" strike="noStrike" cap="none" dirty="0">
                <a:solidFill>
                  <a:srgbClr val="FF0000"/>
                </a:solidFill>
                <a:latin typeface="Arial"/>
                <a:ea typeface="Arial"/>
                <a:cs typeface="Arial"/>
                <a:sym typeface="Arial"/>
              </a:rPr>
              <a:t>Deadline to register and claim guest tickets– April </a:t>
            </a:r>
            <a:r>
              <a:rPr lang="en-US" sz="1600" b="1" i="1" dirty="0">
                <a:solidFill>
                  <a:srgbClr val="FF0000"/>
                </a:solidFill>
              </a:rPr>
              <a:t>5</a:t>
            </a:r>
            <a:r>
              <a:rPr lang="en-US" sz="1600" b="1" i="1" u="none" strike="noStrike" cap="none" dirty="0">
                <a:solidFill>
                  <a:srgbClr val="FF0000"/>
                </a:solidFill>
                <a:latin typeface="Arial"/>
                <a:ea typeface="Arial"/>
                <a:cs typeface="Arial"/>
                <a:sym typeface="Arial"/>
              </a:rPr>
              <a:t>, 202</a:t>
            </a:r>
            <a:r>
              <a:rPr lang="en-US" sz="1600" b="1" i="1" dirty="0">
                <a:solidFill>
                  <a:srgbClr val="FF0000"/>
                </a:solidFill>
              </a:rPr>
              <a:t>4</a:t>
            </a:r>
            <a:endParaRPr sz="1600" b="1" i="1"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n-lt"/>
              </a:rPr>
              <a:t>www.rowan.edu/commencement</a:t>
            </a:r>
            <a:endParaRPr dirty="0">
              <a:latin typeface="+mn-lt"/>
            </a:endParaRPr>
          </a:p>
        </p:txBody>
      </p:sp>
      <p:sp>
        <p:nvSpPr>
          <p:cNvPr id="309" name="Google Shape;309;p27"/>
          <p:cNvSpPr txBox="1">
            <a:spLocks noGrp="1"/>
          </p:cNvSpPr>
          <p:nvPr>
            <p:ph type="body" idx="1"/>
          </p:nvPr>
        </p:nvSpPr>
        <p:spPr>
          <a:xfrm>
            <a:off x="443346" y="1433816"/>
            <a:ext cx="8610599" cy="504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Font typeface="Arial"/>
              <a:buNone/>
            </a:pPr>
            <a:r>
              <a:rPr lang="en-US" sz="1600" dirty="0">
                <a:solidFill>
                  <a:schemeClr val="lt2"/>
                </a:solidFill>
                <a:latin typeface="Arial"/>
                <a:ea typeface="Arial"/>
                <a:cs typeface="Arial"/>
                <a:sym typeface="Arial"/>
              </a:rPr>
              <a:t>Purchase Rowan University Caps &amp; Gowns at Glassboro Barnes &amp; Noble:</a:t>
            </a:r>
            <a:endParaRPr sz="1600" dirty="0">
              <a:solidFill>
                <a:schemeClr val="lt2"/>
              </a:solidFill>
              <a:latin typeface="Arial"/>
              <a:ea typeface="Arial"/>
              <a:cs typeface="Arial"/>
              <a:sym typeface="Arial"/>
            </a:endParaRPr>
          </a:p>
          <a:p>
            <a:pPr marL="457200" lvl="0" indent="-355600" algn="l" rtl="0">
              <a:lnSpc>
                <a:spcPct val="100000"/>
              </a:lnSpc>
              <a:spcBef>
                <a:spcPts val="1200"/>
              </a:spcBef>
              <a:spcAft>
                <a:spcPts val="0"/>
              </a:spcAft>
              <a:buClr>
                <a:schemeClr val="lt2"/>
              </a:buClr>
              <a:buSzPts val="2000"/>
              <a:buFont typeface="Arial"/>
              <a:buChar char="●"/>
            </a:pPr>
            <a:r>
              <a:rPr lang="en-US" sz="1600" dirty="0">
                <a:solidFill>
                  <a:schemeClr val="lt2"/>
                </a:solidFill>
                <a:latin typeface="Arial"/>
                <a:ea typeface="Arial"/>
                <a:cs typeface="Arial"/>
                <a:sym typeface="Arial"/>
              </a:rPr>
              <a:t>In-person at Rowan Barnes &amp; Noble beginning March </a:t>
            </a:r>
            <a:r>
              <a:rPr lang="en-US" sz="1600" dirty="0">
                <a:solidFill>
                  <a:schemeClr val="lt2"/>
                </a:solidFill>
              </a:rPr>
              <a:t>18</a:t>
            </a:r>
            <a:r>
              <a:rPr lang="en-US" sz="1600" dirty="0">
                <a:solidFill>
                  <a:schemeClr val="lt2"/>
                </a:solidFill>
                <a:latin typeface="Arial"/>
                <a:ea typeface="Arial"/>
                <a:cs typeface="Arial"/>
                <a:sym typeface="Arial"/>
              </a:rPr>
              <a:t>, 202</a:t>
            </a:r>
            <a:r>
              <a:rPr lang="en-US" sz="1600" dirty="0">
                <a:solidFill>
                  <a:schemeClr val="lt2"/>
                </a:solidFill>
              </a:rPr>
              <a:t>4</a:t>
            </a:r>
            <a:r>
              <a:rPr lang="en-US" sz="1600" dirty="0">
                <a:solidFill>
                  <a:schemeClr val="lt2"/>
                </a:solidFill>
                <a:latin typeface="Arial"/>
                <a:ea typeface="Arial"/>
                <a:cs typeface="Arial"/>
                <a:sym typeface="Arial"/>
              </a:rPr>
              <a:t> </a:t>
            </a:r>
          </a:p>
          <a:p>
            <a:pPr marL="914400" lvl="1" indent="-355600" algn="l" rtl="0">
              <a:lnSpc>
                <a:spcPct val="100000"/>
              </a:lnSpc>
              <a:spcBef>
                <a:spcPts val="0"/>
              </a:spcBef>
              <a:spcAft>
                <a:spcPts val="0"/>
              </a:spcAft>
              <a:buClr>
                <a:schemeClr val="lt2"/>
              </a:buClr>
              <a:buSzPts val="2000"/>
              <a:buFont typeface="Arial"/>
              <a:buChar char="○"/>
            </a:pPr>
            <a:r>
              <a:rPr lang="en-US" sz="1600" dirty="0">
                <a:solidFill>
                  <a:schemeClr val="lt2"/>
                </a:solidFill>
                <a:latin typeface="Arial"/>
                <a:ea typeface="Arial"/>
                <a:cs typeface="Arial"/>
                <a:sym typeface="Arial"/>
              </a:rPr>
              <a:t>Sales will continue through </a:t>
            </a:r>
            <a:r>
              <a:rPr lang="en-US" sz="1600" dirty="0">
                <a:solidFill>
                  <a:schemeClr val="lt2"/>
                </a:solidFill>
              </a:rPr>
              <a:t>the start of commencement.</a:t>
            </a:r>
          </a:p>
          <a:p>
            <a:pPr marL="914400" lvl="1" indent="-355600" algn="l" rtl="0">
              <a:lnSpc>
                <a:spcPct val="100000"/>
              </a:lnSpc>
              <a:spcBef>
                <a:spcPts val="0"/>
              </a:spcBef>
              <a:spcAft>
                <a:spcPts val="0"/>
              </a:spcAft>
              <a:buClr>
                <a:schemeClr val="lt2"/>
              </a:buClr>
              <a:buSzPts val="2000"/>
              <a:buFont typeface="Arial"/>
              <a:buChar char="○"/>
            </a:pPr>
            <a:r>
              <a:rPr lang="en-US" sz="1600" dirty="0">
                <a:solidFill>
                  <a:schemeClr val="lt2"/>
                </a:solidFill>
              </a:rPr>
              <a:t>Sizes are not guaranteed after April 18, 2024.</a:t>
            </a:r>
          </a:p>
          <a:p>
            <a:pPr marL="457200" lvl="0" indent="-355600" algn="l" rtl="0">
              <a:lnSpc>
                <a:spcPct val="100000"/>
              </a:lnSpc>
              <a:spcBef>
                <a:spcPts val="1200"/>
              </a:spcBef>
              <a:spcAft>
                <a:spcPts val="0"/>
              </a:spcAft>
              <a:buClr>
                <a:schemeClr val="lt2"/>
              </a:buClr>
              <a:buSzPts val="2000"/>
              <a:buFont typeface="Arial"/>
              <a:buChar char="●"/>
            </a:pPr>
            <a:r>
              <a:rPr lang="en-US" sz="1600" dirty="0">
                <a:solidFill>
                  <a:schemeClr val="lt2"/>
                </a:solidFill>
                <a:latin typeface="Arial"/>
                <a:ea typeface="Arial"/>
                <a:cs typeface="Arial"/>
                <a:sym typeface="Arial"/>
              </a:rPr>
              <a:t>Online</a:t>
            </a:r>
          </a:p>
          <a:p>
            <a:pPr marL="914400" lvl="1" indent="-355600" algn="l" rtl="0">
              <a:lnSpc>
                <a:spcPct val="100000"/>
              </a:lnSpc>
              <a:spcBef>
                <a:spcPts val="0"/>
              </a:spcBef>
              <a:spcAft>
                <a:spcPts val="0"/>
              </a:spcAft>
              <a:buClr>
                <a:schemeClr val="lt2"/>
              </a:buClr>
              <a:buSzPts val="2000"/>
              <a:buFont typeface="Arial"/>
              <a:buChar char="○"/>
            </a:pPr>
            <a:r>
              <a:rPr lang="en-US" sz="1600" b="0" i="0" u="none" strike="noStrike" dirty="0">
                <a:solidFill>
                  <a:srgbClr val="7F5111"/>
                </a:solidFill>
                <a:effectLst/>
                <a:latin typeface="Arial" panose="020B0604020202020204" pitchFamily="34" charset="0"/>
              </a:rPr>
              <a:t>An online website will be available to purchase regalia from March 18 – April 7, 2024. The link will be provided on the commencement website by March 18, 2024.</a:t>
            </a:r>
            <a:br>
              <a:rPr lang="en-US" sz="800" dirty="0">
                <a:solidFill>
                  <a:schemeClr val="lt2"/>
                </a:solidFill>
                <a:latin typeface="Arial"/>
                <a:ea typeface="Arial"/>
                <a:cs typeface="Arial"/>
                <a:sym typeface="Arial"/>
              </a:rPr>
            </a:br>
            <a:endParaRPr lang="en-US" sz="800" dirty="0">
              <a:solidFill>
                <a:schemeClr val="lt2"/>
              </a:solidFill>
              <a:latin typeface="Arial"/>
              <a:ea typeface="Arial"/>
              <a:cs typeface="Arial"/>
              <a:sym typeface="Arial"/>
            </a:endParaRPr>
          </a:p>
          <a:p>
            <a:pPr marL="457200" lvl="0" indent="-355600" algn="l" rtl="0">
              <a:lnSpc>
                <a:spcPct val="100000"/>
              </a:lnSpc>
              <a:spcBef>
                <a:spcPts val="0"/>
              </a:spcBef>
              <a:spcAft>
                <a:spcPts val="0"/>
              </a:spcAft>
              <a:buClr>
                <a:schemeClr val="lt2"/>
              </a:buClr>
              <a:buSzPts val="2000"/>
              <a:buFont typeface="Arial"/>
              <a:buChar char="●"/>
            </a:pPr>
            <a:r>
              <a:rPr lang="en-US" sz="1600" dirty="0">
                <a:solidFill>
                  <a:schemeClr val="lt2"/>
                </a:solidFill>
                <a:latin typeface="Arial"/>
                <a:ea typeface="Arial"/>
                <a:cs typeface="Arial"/>
                <a:sym typeface="Arial"/>
              </a:rPr>
              <a:t>Commencement Fair @ Rowan Barnes &amp; Noble </a:t>
            </a:r>
            <a:endParaRPr sz="1600" dirty="0">
              <a:solidFill>
                <a:schemeClr val="lt2"/>
              </a:solidFill>
              <a:latin typeface="Arial"/>
              <a:ea typeface="Arial"/>
              <a:cs typeface="Arial"/>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600" dirty="0">
                <a:solidFill>
                  <a:schemeClr val="lt2"/>
                </a:solidFill>
                <a:latin typeface="Arial"/>
                <a:ea typeface="Arial"/>
                <a:cs typeface="Arial"/>
                <a:sym typeface="Arial"/>
              </a:rPr>
              <a:t>March </a:t>
            </a:r>
            <a:r>
              <a:rPr lang="en-US" sz="1600" dirty="0">
                <a:solidFill>
                  <a:schemeClr val="lt2"/>
                </a:solidFill>
              </a:rPr>
              <a:t>18</a:t>
            </a:r>
            <a:r>
              <a:rPr lang="en-US" sz="1600" dirty="0">
                <a:solidFill>
                  <a:schemeClr val="lt2"/>
                </a:solidFill>
                <a:latin typeface="Arial"/>
                <a:ea typeface="Arial"/>
                <a:cs typeface="Arial"/>
                <a:sym typeface="Arial"/>
              </a:rPr>
              <a:t>, 202</a:t>
            </a:r>
            <a:r>
              <a:rPr lang="en-US" sz="1600" dirty="0">
                <a:solidFill>
                  <a:schemeClr val="lt2"/>
                </a:solidFill>
              </a:rPr>
              <a:t>4</a:t>
            </a:r>
            <a:r>
              <a:rPr lang="en-US" sz="1600" dirty="0">
                <a:solidFill>
                  <a:schemeClr val="lt2"/>
                </a:solidFill>
                <a:latin typeface="Arial"/>
                <a:ea typeface="Arial"/>
                <a:cs typeface="Arial"/>
                <a:sym typeface="Arial"/>
              </a:rPr>
              <a:t> - March </a:t>
            </a:r>
            <a:r>
              <a:rPr lang="en-US" sz="1600" dirty="0">
                <a:solidFill>
                  <a:schemeClr val="lt2"/>
                </a:solidFill>
              </a:rPr>
              <a:t>22</a:t>
            </a:r>
            <a:r>
              <a:rPr lang="en-US" sz="1600" dirty="0">
                <a:solidFill>
                  <a:schemeClr val="lt2"/>
                </a:solidFill>
                <a:latin typeface="Arial"/>
                <a:ea typeface="Arial"/>
                <a:cs typeface="Arial"/>
                <a:sym typeface="Arial"/>
              </a:rPr>
              <a:t>, 202</a:t>
            </a:r>
            <a:r>
              <a:rPr lang="en-US" sz="1600" dirty="0">
                <a:solidFill>
                  <a:schemeClr val="lt2"/>
                </a:solidFill>
              </a:rPr>
              <a:t>4</a:t>
            </a:r>
            <a:endParaRPr sz="1600" dirty="0">
              <a:solidFill>
                <a:schemeClr val="lt2"/>
              </a:solidFill>
              <a:latin typeface="Arial"/>
              <a:ea typeface="Arial"/>
              <a:cs typeface="Arial"/>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600" dirty="0">
                <a:solidFill>
                  <a:schemeClr val="lt2"/>
                </a:solidFill>
                <a:latin typeface="Arial"/>
                <a:ea typeface="Arial"/>
                <a:cs typeface="Arial"/>
                <a:sym typeface="Arial"/>
              </a:rPr>
              <a:t>Cap &amp; gown vendor will be on-site to help with sizing and answer questions.  There will also be class ring vendors at this event. </a:t>
            </a:r>
            <a:endParaRPr sz="1600" i="1" dirty="0">
              <a:solidFill>
                <a:schemeClr val="lt2"/>
              </a:solidFill>
              <a:latin typeface="Arial"/>
              <a:ea typeface="Arial"/>
              <a:cs typeface="Arial"/>
              <a:sym typeface="Arial"/>
            </a:endParaRPr>
          </a:p>
          <a:p>
            <a:pPr marL="0" lvl="0" indent="0" algn="l" rtl="0">
              <a:lnSpc>
                <a:spcPct val="100000"/>
              </a:lnSpc>
              <a:spcBef>
                <a:spcPts val="1200"/>
              </a:spcBef>
              <a:spcAft>
                <a:spcPts val="0"/>
              </a:spcAft>
              <a:buClr>
                <a:schemeClr val="dk1"/>
              </a:buClr>
              <a:buSzPts val="1600"/>
              <a:buFont typeface="Arial"/>
              <a:buNone/>
            </a:pPr>
            <a:r>
              <a:rPr lang="en-US" sz="1600" i="1" u="sng" dirty="0">
                <a:solidFill>
                  <a:schemeClr val="lt2"/>
                </a:solidFill>
                <a:latin typeface="Arial"/>
                <a:ea typeface="Arial"/>
                <a:cs typeface="Arial"/>
                <a:sym typeface="Arial"/>
              </a:rPr>
              <a:t>Custom doctoral gowns </a:t>
            </a:r>
            <a:r>
              <a:rPr lang="en-US" sz="1600" i="1" dirty="0">
                <a:solidFill>
                  <a:schemeClr val="lt2"/>
                </a:solidFill>
                <a:latin typeface="Arial"/>
                <a:ea typeface="Arial"/>
                <a:cs typeface="Arial"/>
                <a:sym typeface="Arial"/>
              </a:rPr>
              <a:t>– Contact </a:t>
            </a:r>
            <a:r>
              <a:rPr lang="en-US" sz="1600" b="1" i="1" dirty="0">
                <a:solidFill>
                  <a:schemeClr val="lt2"/>
                </a:solidFill>
                <a:latin typeface="Arial"/>
                <a:ea typeface="Arial"/>
                <a:cs typeface="Arial"/>
                <a:sym typeface="Arial"/>
              </a:rPr>
              <a:t>Valerie</a:t>
            </a:r>
            <a:r>
              <a:rPr lang="en-US" sz="1600" i="1" dirty="0">
                <a:solidFill>
                  <a:schemeClr val="lt2"/>
                </a:solidFill>
                <a:latin typeface="Arial"/>
                <a:ea typeface="Arial"/>
                <a:cs typeface="Arial"/>
                <a:sym typeface="Arial"/>
              </a:rPr>
              <a:t> at 856-881-5954 or </a:t>
            </a:r>
            <a:r>
              <a:rPr lang="en-US" sz="1600" i="1" u="sng" dirty="0">
                <a:solidFill>
                  <a:schemeClr val="lt2"/>
                </a:solidFill>
                <a:latin typeface="Arial"/>
                <a:ea typeface="Arial"/>
                <a:cs typeface="Arial"/>
                <a:sym typeface="Arial"/>
                <a:hlinkClick r:id="rId3">
                  <a:extLst>
                    <a:ext uri="{A12FA001-AC4F-418D-AE19-62706E023703}">
                      <ahyp:hlinkClr xmlns:ahyp="http://schemas.microsoft.com/office/drawing/2018/hyperlinkcolor" val="tx"/>
                    </a:ext>
                  </a:extLst>
                </a:hlinkClick>
              </a:rPr>
              <a:t>wojcik@rowan.edu</a:t>
            </a:r>
            <a:r>
              <a:rPr lang="en-US" sz="1600" i="1" dirty="0">
                <a:solidFill>
                  <a:schemeClr val="lt2"/>
                </a:solidFill>
                <a:latin typeface="Arial"/>
                <a:ea typeface="Arial"/>
                <a:cs typeface="Arial"/>
                <a:sym typeface="Arial"/>
              </a:rPr>
              <a:t> to schedule a fitting. Orders must be placed by</a:t>
            </a:r>
            <a:r>
              <a:rPr lang="en-US" sz="1600" b="1" i="1" dirty="0">
                <a:solidFill>
                  <a:schemeClr val="lt2"/>
                </a:solidFill>
                <a:latin typeface="Arial"/>
                <a:ea typeface="Arial"/>
                <a:cs typeface="Arial"/>
                <a:sym typeface="Arial"/>
              </a:rPr>
              <a:t> </a:t>
            </a:r>
            <a:r>
              <a:rPr lang="en-US" sz="1600" b="1" i="1" dirty="0">
                <a:solidFill>
                  <a:schemeClr val="lt2"/>
                </a:solidFill>
              </a:rPr>
              <a:t>  </a:t>
            </a:r>
            <a:r>
              <a:rPr lang="en-US" sz="1600" b="1" i="1" dirty="0">
                <a:solidFill>
                  <a:schemeClr val="lt2"/>
                </a:solidFill>
                <a:latin typeface="Arial"/>
                <a:ea typeface="Arial"/>
                <a:cs typeface="Arial"/>
                <a:sym typeface="Arial"/>
              </a:rPr>
              <a:t>March 8, 2024.</a:t>
            </a:r>
            <a:endParaRPr sz="1600" dirty="0">
              <a:solidFill>
                <a:schemeClr val="lt2"/>
              </a:solidFill>
              <a:latin typeface="Arial"/>
              <a:ea typeface="Arial"/>
              <a:cs typeface="Arial"/>
              <a:sym typeface="Arial"/>
            </a:endParaRPr>
          </a:p>
          <a:p>
            <a:pPr marL="0" lvl="0" indent="0" algn="l" rtl="0">
              <a:lnSpc>
                <a:spcPct val="100000"/>
              </a:lnSpc>
              <a:spcBef>
                <a:spcPts val="1200"/>
              </a:spcBef>
              <a:spcAft>
                <a:spcPts val="0"/>
              </a:spcAft>
              <a:buClr>
                <a:schemeClr val="dk1"/>
              </a:buClr>
              <a:buSzPts val="1200"/>
              <a:buFont typeface="Arial"/>
              <a:buNone/>
            </a:pPr>
            <a:endParaRPr dirty="0">
              <a:solidFill>
                <a:schemeClr val="lt2"/>
              </a:solidFill>
              <a:latin typeface="Arial"/>
              <a:ea typeface="Arial"/>
              <a:cs typeface="Arial"/>
              <a:sym typeface="Arial"/>
            </a:endParaRPr>
          </a:p>
        </p:txBody>
      </p:sp>
      <p:sp>
        <p:nvSpPr>
          <p:cNvPr id="2" name="TextBox 1">
            <a:extLst>
              <a:ext uri="{FF2B5EF4-FFF2-40B4-BE49-F238E27FC236}">
                <a16:creationId xmlns:a16="http://schemas.microsoft.com/office/drawing/2014/main" id="{CB0D6C04-88AE-D3CB-5D18-13B4DEBF56FF}"/>
              </a:ext>
            </a:extLst>
          </p:cNvPr>
          <p:cNvSpPr txBox="1"/>
          <p:nvPr/>
        </p:nvSpPr>
        <p:spPr>
          <a:xfrm>
            <a:off x="245918" y="760562"/>
            <a:ext cx="6078682" cy="615553"/>
          </a:xfrm>
          <a:prstGeom prst="rect">
            <a:avLst/>
          </a:prstGeom>
          <a:noFill/>
        </p:spPr>
        <p:txBody>
          <a:bodyPr wrap="square">
            <a:spAutoFit/>
          </a:bodyPr>
          <a:lstStyle/>
          <a:p>
            <a:r>
              <a:rPr lang="en-US" sz="1800" b="1" i="1" dirty="0">
                <a:solidFill>
                  <a:schemeClr val="tx2"/>
                </a:solidFill>
              </a:rPr>
              <a:t>Caps &amp; Gowns</a:t>
            </a:r>
          </a:p>
          <a:p>
            <a:r>
              <a:rPr lang="en-US" sz="1600" i="1" dirty="0">
                <a:solidFill>
                  <a:schemeClr val="tx2"/>
                </a:solidFill>
              </a:rPr>
              <a:t>Available Exclusively Through Rowan Barnes &amp; Noble</a:t>
            </a:r>
          </a:p>
        </p:txBody>
      </p:sp>
      <p:sp>
        <p:nvSpPr>
          <p:cNvPr id="5" name="Google Shape;294;g1134cdf99a0_0_14">
            <a:extLst>
              <a:ext uri="{FF2B5EF4-FFF2-40B4-BE49-F238E27FC236}">
                <a16:creationId xmlns:a16="http://schemas.microsoft.com/office/drawing/2014/main" id="{D48B690A-43EF-F538-94BF-DFE42C836212}"/>
              </a:ext>
            </a:extLst>
          </p:cNvPr>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r>
              <a:rPr lang="en-US" sz="3000" b="1" dirty="0">
                <a:solidFill>
                  <a:schemeClr val="lt2"/>
                </a:solidFill>
                <a:latin typeface="Arial"/>
                <a:ea typeface="Arial"/>
                <a:cs typeface="Arial"/>
                <a:sym typeface="Arial"/>
              </a:rPr>
              <a:t>Rowan University Regalia</a:t>
            </a:r>
            <a:endParaRPr lang="en-US" sz="3000" u="sng"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g204c28fef4c_1_4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solidFill>
                  <a:srgbClr val="3B1808"/>
                </a:solidFill>
                <a:latin typeface="+mn-lt"/>
              </a:rPr>
              <a:t>www.rowan.edu/commencement</a:t>
            </a:r>
            <a:endParaRPr dirty="0">
              <a:latin typeface="+mn-lt"/>
            </a:endParaRPr>
          </a:p>
        </p:txBody>
      </p:sp>
      <p:pic>
        <p:nvPicPr>
          <p:cNvPr id="353" name="Google Shape;353;g204c28fef4c_1_49"/>
          <p:cNvPicPr preferRelativeResize="0"/>
          <p:nvPr/>
        </p:nvPicPr>
        <p:blipFill rotWithShape="1">
          <a:blip r:embed="rId3">
            <a:alphaModFix/>
          </a:blip>
          <a:srcRect/>
          <a:stretch/>
        </p:blipFill>
        <p:spPr>
          <a:xfrm>
            <a:off x="86139" y="1388998"/>
            <a:ext cx="2650435" cy="4080004"/>
          </a:xfrm>
          <a:prstGeom prst="rect">
            <a:avLst/>
          </a:prstGeom>
          <a:noFill/>
          <a:ln>
            <a:noFill/>
          </a:ln>
        </p:spPr>
      </p:pic>
      <p:sp>
        <p:nvSpPr>
          <p:cNvPr id="354" name="Google Shape;354;g204c28fef4c_1_49"/>
          <p:cNvSpPr txBox="1">
            <a:spLocks noGrp="1"/>
          </p:cNvSpPr>
          <p:nvPr>
            <p:ph type="title"/>
          </p:nvPr>
        </p:nvSpPr>
        <p:spPr>
          <a:xfrm>
            <a:off x="-266994" y="5469002"/>
            <a:ext cx="3356700" cy="609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US" sz="2200" b="1" dirty="0">
                <a:solidFill>
                  <a:schemeClr val="lt2"/>
                </a:solidFill>
                <a:highlight>
                  <a:schemeClr val="accent1"/>
                </a:highlight>
                <a:latin typeface="Arial"/>
                <a:ea typeface="Arial"/>
                <a:cs typeface="Arial"/>
                <a:sym typeface="Arial"/>
              </a:rPr>
              <a:t>Bachelors</a:t>
            </a:r>
            <a:endParaRPr sz="2200" b="1" dirty="0">
              <a:solidFill>
                <a:schemeClr val="lt2"/>
              </a:solidFill>
              <a:highlight>
                <a:schemeClr val="accent1"/>
              </a:highlight>
              <a:latin typeface="Arial"/>
              <a:ea typeface="Arial"/>
              <a:cs typeface="Arial"/>
              <a:sym typeface="Arial"/>
            </a:endParaRPr>
          </a:p>
        </p:txBody>
      </p:sp>
      <p:pic>
        <p:nvPicPr>
          <p:cNvPr id="355" name="Google Shape;355;g204c28fef4c_1_49"/>
          <p:cNvPicPr preferRelativeResize="0"/>
          <p:nvPr/>
        </p:nvPicPr>
        <p:blipFill rotWithShape="1">
          <a:blip r:embed="rId4">
            <a:alphaModFix/>
          </a:blip>
          <a:srcRect b="7062"/>
          <a:stretch/>
        </p:blipFill>
        <p:spPr>
          <a:xfrm>
            <a:off x="3115918" y="1388998"/>
            <a:ext cx="2796207" cy="4080004"/>
          </a:xfrm>
          <a:prstGeom prst="rect">
            <a:avLst/>
          </a:prstGeom>
          <a:noFill/>
          <a:ln>
            <a:noFill/>
          </a:ln>
        </p:spPr>
      </p:pic>
      <p:sp>
        <p:nvSpPr>
          <p:cNvPr id="356" name="Google Shape;356;g204c28fef4c_1_49"/>
          <p:cNvSpPr txBox="1">
            <a:spLocks noGrp="1"/>
          </p:cNvSpPr>
          <p:nvPr>
            <p:ph type="title"/>
          </p:nvPr>
        </p:nvSpPr>
        <p:spPr>
          <a:xfrm>
            <a:off x="2783735" y="5522616"/>
            <a:ext cx="3356700" cy="609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US" sz="2200" b="1" dirty="0">
                <a:solidFill>
                  <a:schemeClr val="lt2"/>
                </a:solidFill>
                <a:highlight>
                  <a:schemeClr val="accent1"/>
                </a:highlight>
                <a:latin typeface="Arial"/>
                <a:ea typeface="Arial"/>
                <a:cs typeface="Arial"/>
                <a:sym typeface="Arial"/>
              </a:rPr>
              <a:t>Masters</a:t>
            </a:r>
            <a:endParaRPr sz="2200" b="1" dirty="0">
              <a:solidFill>
                <a:schemeClr val="lt2"/>
              </a:solidFill>
              <a:highlight>
                <a:schemeClr val="accent1"/>
              </a:highlight>
              <a:latin typeface="Arial"/>
              <a:ea typeface="Arial"/>
              <a:cs typeface="Arial"/>
              <a:sym typeface="Arial"/>
            </a:endParaRPr>
          </a:p>
        </p:txBody>
      </p:sp>
      <p:sp>
        <p:nvSpPr>
          <p:cNvPr id="4" name="Google Shape;294;g1134cdf99a0_0_14">
            <a:extLst>
              <a:ext uri="{FF2B5EF4-FFF2-40B4-BE49-F238E27FC236}">
                <a16:creationId xmlns:a16="http://schemas.microsoft.com/office/drawing/2014/main" id="{17C3E873-8C54-CD73-D1CB-A0DC5952BE2D}"/>
              </a:ext>
            </a:extLst>
          </p:cNvPr>
          <p:cNvSpPr txBox="1">
            <a:spLocks/>
          </p:cNvSpPr>
          <p:nvPr/>
        </p:nvSpPr>
        <p:spPr>
          <a:xfrm>
            <a:off x="304800" y="2286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lt2"/>
                </a:solidFill>
                <a:latin typeface="Arial"/>
                <a:ea typeface="Arial"/>
                <a:cs typeface="Arial"/>
                <a:sym typeface="Arial"/>
              </a:rPr>
              <a:t>Rowan University Regalia</a:t>
            </a:r>
            <a:endParaRPr lang="en-US" sz="3000" u="sng" dirty="0"/>
          </a:p>
        </p:txBody>
      </p:sp>
      <p:sp>
        <p:nvSpPr>
          <p:cNvPr id="5" name="TextBox 4">
            <a:extLst>
              <a:ext uri="{FF2B5EF4-FFF2-40B4-BE49-F238E27FC236}">
                <a16:creationId xmlns:a16="http://schemas.microsoft.com/office/drawing/2014/main" id="{346DCF47-BAC0-9679-174B-5ECB3D8517B3}"/>
              </a:ext>
            </a:extLst>
          </p:cNvPr>
          <p:cNvSpPr txBox="1"/>
          <p:nvPr/>
        </p:nvSpPr>
        <p:spPr>
          <a:xfrm>
            <a:off x="245918" y="760562"/>
            <a:ext cx="6078682" cy="615553"/>
          </a:xfrm>
          <a:prstGeom prst="rect">
            <a:avLst/>
          </a:prstGeom>
          <a:noFill/>
        </p:spPr>
        <p:txBody>
          <a:bodyPr wrap="square">
            <a:spAutoFit/>
          </a:bodyPr>
          <a:lstStyle/>
          <a:p>
            <a:r>
              <a:rPr lang="en-US" sz="1800" b="1" i="1" dirty="0">
                <a:solidFill>
                  <a:schemeClr val="tx2"/>
                </a:solidFill>
              </a:rPr>
              <a:t>Caps &amp; Gowns</a:t>
            </a:r>
          </a:p>
          <a:p>
            <a:r>
              <a:rPr lang="en-US" sz="1600" i="1" dirty="0">
                <a:solidFill>
                  <a:schemeClr val="tx2"/>
                </a:solidFill>
              </a:rPr>
              <a:t>Available Exclusively Through Rowan Barnes &amp; Noble</a:t>
            </a:r>
          </a:p>
        </p:txBody>
      </p:sp>
      <p:pic>
        <p:nvPicPr>
          <p:cNvPr id="8" name="Picture 4">
            <a:extLst>
              <a:ext uri="{FF2B5EF4-FFF2-40B4-BE49-F238E27FC236}">
                <a16:creationId xmlns:a16="http://schemas.microsoft.com/office/drawing/2014/main" id="{8A81CED1-5A14-2105-2DD2-F54114A4A9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36217"/>
            <a:ext cx="2667000" cy="428639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54;g204c28fef4c_1_49">
            <a:extLst>
              <a:ext uri="{FF2B5EF4-FFF2-40B4-BE49-F238E27FC236}">
                <a16:creationId xmlns:a16="http://schemas.microsoft.com/office/drawing/2014/main" id="{61329EB9-D0C4-C923-655C-CDA736D7CECB}"/>
              </a:ext>
            </a:extLst>
          </p:cNvPr>
          <p:cNvSpPr txBox="1">
            <a:spLocks/>
          </p:cNvSpPr>
          <p:nvPr/>
        </p:nvSpPr>
        <p:spPr>
          <a:xfrm>
            <a:off x="6634079" y="5522616"/>
            <a:ext cx="2046541"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pPr algn="ctr"/>
            <a:r>
              <a:rPr lang="en-US" sz="2000" b="1" dirty="0">
                <a:solidFill>
                  <a:schemeClr val="lt2"/>
                </a:solidFill>
                <a:highlight>
                  <a:schemeClr val="accent1"/>
                </a:highlight>
                <a:latin typeface="Arial"/>
                <a:ea typeface="Arial"/>
                <a:cs typeface="Arial"/>
                <a:sym typeface="Arial"/>
              </a:rPr>
              <a:t>Keepsake Ed.D. &amp; Ph.D.</a:t>
            </a:r>
          </a:p>
        </p:txBody>
      </p:sp>
    </p:spTree>
    <p:extLst>
      <p:ext uri="{BB962C8B-B14F-4D97-AF65-F5344CB8AC3E}">
        <p14:creationId xmlns:p14="http://schemas.microsoft.com/office/powerpoint/2010/main" val="3985101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g204c28fef4c_1_4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solidFill>
                  <a:srgbClr val="3B1808"/>
                </a:solidFill>
                <a:latin typeface="+mn-lt"/>
              </a:rPr>
              <a:t>www.rowan.edu/commencement</a:t>
            </a:r>
            <a:endParaRPr dirty="0">
              <a:latin typeface="+mn-lt"/>
            </a:endParaRPr>
          </a:p>
        </p:txBody>
      </p:sp>
      <p:sp>
        <p:nvSpPr>
          <p:cNvPr id="4" name="Google Shape;294;g1134cdf99a0_0_14">
            <a:extLst>
              <a:ext uri="{FF2B5EF4-FFF2-40B4-BE49-F238E27FC236}">
                <a16:creationId xmlns:a16="http://schemas.microsoft.com/office/drawing/2014/main" id="{17C3E873-8C54-CD73-D1CB-A0DC5952BE2D}"/>
              </a:ext>
            </a:extLst>
          </p:cNvPr>
          <p:cNvSpPr txBox="1">
            <a:spLocks/>
          </p:cNvSpPr>
          <p:nvPr/>
        </p:nvSpPr>
        <p:spPr>
          <a:xfrm>
            <a:off x="304800" y="2286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lt2"/>
                </a:solidFill>
                <a:latin typeface="Arial"/>
                <a:ea typeface="Arial"/>
                <a:cs typeface="Arial"/>
                <a:sym typeface="Arial"/>
              </a:rPr>
              <a:t>Rowan University Regalia</a:t>
            </a:r>
            <a:endParaRPr lang="en-US" sz="3000" u="sng" dirty="0"/>
          </a:p>
        </p:txBody>
      </p:sp>
      <p:sp>
        <p:nvSpPr>
          <p:cNvPr id="5" name="TextBox 4">
            <a:extLst>
              <a:ext uri="{FF2B5EF4-FFF2-40B4-BE49-F238E27FC236}">
                <a16:creationId xmlns:a16="http://schemas.microsoft.com/office/drawing/2014/main" id="{346DCF47-BAC0-9679-174B-5ECB3D8517B3}"/>
              </a:ext>
            </a:extLst>
          </p:cNvPr>
          <p:cNvSpPr txBox="1"/>
          <p:nvPr/>
        </p:nvSpPr>
        <p:spPr>
          <a:xfrm>
            <a:off x="228600" y="653616"/>
            <a:ext cx="6078682" cy="615553"/>
          </a:xfrm>
          <a:prstGeom prst="rect">
            <a:avLst/>
          </a:prstGeom>
          <a:noFill/>
        </p:spPr>
        <p:txBody>
          <a:bodyPr wrap="square">
            <a:spAutoFit/>
          </a:bodyPr>
          <a:lstStyle/>
          <a:p>
            <a:r>
              <a:rPr lang="en-US" sz="1800" b="1" i="1" dirty="0">
                <a:solidFill>
                  <a:schemeClr val="tx2"/>
                </a:solidFill>
              </a:rPr>
              <a:t>Caps &amp; Gowns</a:t>
            </a:r>
          </a:p>
          <a:p>
            <a:r>
              <a:rPr lang="en-US" sz="1600" i="1" dirty="0">
                <a:solidFill>
                  <a:schemeClr val="tx2"/>
                </a:solidFill>
              </a:rPr>
              <a:t>Available Exclusively Through Rowan Barnes &amp; Noble</a:t>
            </a:r>
          </a:p>
        </p:txBody>
      </p:sp>
      <p:pic>
        <p:nvPicPr>
          <p:cNvPr id="1030" name="Picture 6">
            <a:extLst>
              <a:ext uri="{FF2B5EF4-FFF2-40B4-BE49-F238E27FC236}">
                <a16:creationId xmlns:a16="http://schemas.microsoft.com/office/drawing/2014/main" id="{E3885B5B-7AE9-53B9-3B4D-2FFE02FE9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464" y="1714499"/>
            <a:ext cx="3067153" cy="35695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tom University Graduation Robes | Oak Hall">
            <a:extLst>
              <a:ext uri="{FF2B5EF4-FFF2-40B4-BE49-F238E27FC236}">
                <a16:creationId xmlns:a16="http://schemas.microsoft.com/office/drawing/2014/main" id="{CA0F8664-7E4B-3A9F-E89C-AE2C5A86B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930" y="1717577"/>
            <a:ext cx="3103230" cy="209468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354;g204c28fef4c_1_49">
            <a:extLst>
              <a:ext uri="{FF2B5EF4-FFF2-40B4-BE49-F238E27FC236}">
                <a16:creationId xmlns:a16="http://schemas.microsoft.com/office/drawing/2014/main" id="{E006F6AB-34E7-6699-1C95-EEDB4C4216EB}"/>
              </a:ext>
            </a:extLst>
          </p:cNvPr>
          <p:cNvSpPr txBox="1">
            <a:spLocks/>
          </p:cNvSpPr>
          <p:nvPr/>
        </p:nvSpPr>
        <p:spPr>
          <a:xfrm>
            <a:off x="2720224" y="5284031"/>
            <a:ext cx="2652731"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pPr algn="ctr"/>
            <a:r>
              <a:rPr lang="en-US" sz="2200" b="1" dirty="0">
                <a:solidFill>
                  <a:schemeClr val="lt2"/>
                </a:solidFill>
                <a:highlight>
                  <a:schemeClr val="accent1"/>
                </a:highlight>
                <a:latin typeface="Arial"/>
                <a:ea typeface="Arial"/>
                <a:cs typeface="Arial"/>
                <a:sym typeface="Arial"/>
              </a:rPr>
              <a:t>Custom Doctoral</a:t>
            </a:r>
          </a:p>
        </p:txBody>
      </p:sp>
      <p:sp>
        <p:nvSpPr>
          <p:cNvPr id="16" name="Google Shape;354;g204c28fef4c_1_49">
            <a:extLst>
              <a:ext uri="{FF2B5EF4-FFF2-40B4-BE49-F238E27FC236}">
                <a16:creationId xmlns:a16="http://schemas.microsoft.com/office/drawing/2014/main" id="{8EDB99BE-C36E-8CBE-AE9E-159705AD4724}"/>
              </a:ext>
            </a:extLst>
          </p:cNvPr>
          <p:cNvSpPr txBox="1">
            <a:spLocks/>
          </p:cNvSpPr>
          <p:nvPr/>
        </p:nvSpPr>
        <p:spPr>
          <a:xfrm>
            <a:off x="5543151" y="3952788"/>
            <a:ext cx="33567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pPr algn="ctr"/>
            <a:r>
              <a:rPr lang="en-US" sz="2200" b="1" dirty="0">
                <a:solidFill>
                  <a:schemeClr val="lt2"/>
                </a:solidFill>
                <a:highlight>
                  <a:schemeClr val="accent1"/>
                </a:highlight>
                <a:latin typeface="Arial"/>
                <a:ea typeface="Arial"/>
                <a:cs typeface="Arial"/>
                <a:sym typeface="Arial"/>
              </a:rPr>
              <a:t>Board of Trustees</a:t>
            </a:r>
          </a:p>
        </p:txBody>
      </p:sp>
      <p:pic>
        <p:nvPicPr>
          <p:cNvPr id="17" name="Picture 2">
            <a:extLst>
              <a:ext uri="{FF2B5EF4-FFF2-40B4-BE49-F238E27FC236}">
                <a16:creationId xmlns:a16="http://schemas.microsoft.com/office/drawing/2014/main" id="{12BA01C0-05D4-BD76-6147-B83AA9B236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40" y="1680340"/>
            <a:ext cx="2401628" cy="3603691"/>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354;g204c28fef4c_1_49">
            <a:extLst>
              <a:ext uri="{FF2B5EF4-FFF2-40B4-BE49-F238E27FC236}">
                <a16:creationId xmlns:a16="http://schemas.microsoft.com/office/drawing/2014/main" id="{7A3CD5A0-5995-66B0-018C-2FF5409DC6A3}"/>
              </a:ext>
            </a:extLst>
          </p:cNvPr>
          <p:cNvSpPr txBox="1">
            <a:spLocks/>
          </p:cNvSpPr>
          <p:nvPr/>
        </p:nvSpPr>
        <p:spPr>
          <a:xfrm>
            <a:off x="-88730" y="5284030"/>
            <a:ext cx="2840768"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pPr algn="ctr"/>
            <a:r>
              <a:rPr lang="en-US" sz="2000" b="1">
                <a:solidFill>
                  <a:schemeClr val="lt2"/>
                </a:solidFill>
                <a:highlight>
                  <a:schemeClr val="accent1"/>
                </a:highlight>
                <a:latin typeface="Arial"/>
                <a:ea typeface="Arial"/>
                <a:cs typeface="Arial"/>
                <a:sym typeface="Arial"/>
              </a:rPr>
              <a:t>MD &amp; DO Keepsake</a:t>
            </a:r>
            <a:endParaRPr lang="en-US" sz="2000" b="1" dirty="0">
              <a:solidFill>
                <a:schemeClr val="lt2"/>
              </a:solidFill>
              <a:highlight>
                <a:schemeClr val="accent1"/>
              </a:highlight>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28"/>
          <p:cNvSpPr txBox="1">
            <a:spLocks noGrp="1"/>
          </p:cNvSpPr>
          <p:nvPr>
            <p:ph type="body" idx="1"/>
          </p:nvPr>
        </p:nvSpPr>
        <p:spPr>
          <a:xfrm>
            <a:off x="677827" y="5279175"/>
            <a:ext cx="8051503" cy="54746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2"/>
              </a:buClr>
              <a:buSzPts val="2400"/>
              <a:buFont typeface="Arial"/>
              <a:buNone/>
            </a:pPr>
            <a:r>
              <a:rPr lang="en-US" sz="1600" dirty="0">
                <a:solidFill>
                  <a:schemeClr val="lt2"/>
                </a:solidFill>
                <a:latin typeface="Arial"/>
                <a:ea typeface="Arial"/>
                <a:cs typeface="Arial"/>
                <a:sym typeface="Arial"/>
              </a:rPr>
              <a:t>Undergraduate Academic Honor Cords available at Rowan Barnes &amp; Noble for $1</a:t>
            </a:r>
            <a:r>
              <a:rPr lang="en-US" sz="1600" dirty="0">
                <a:solidFill>
                  <a:schemeClr val="lt2"/>
                </a:solidFill>
              </a:rPr>
              <a:t>8</a:t>
            </a:r>
            <a:r>
              <a:rPr lang="en-US" sz="1600" dirty="0">
                <a:solidFill>
                  <a:schemeClr val="lt2"/>
                </a:solidFill>
                <a:latin typeface="Arial"/>
                <a:ea typeface="Arial"/>
                <a:cs typeface="Arial"/>
                <a:sym typeface="Arial"/>
              </a:rPr>
              <a:t>.98.</a:t>
            </a:r>
            <a:endParaRPr sz="1600" dirty="0">
              <a:solidFill>
                <a:schemeClr val="lt2"/>
              </a:solidFill>
              <a:latin typeface="Arial"/>
              <a:ea typeface="Arial"/>
              <a:cs typeface="Arial"/>
              <a:sym typeface="Arial"/>
            </a:endParaRPr>
          </a:p>
          <a:p>
            <a:pPr marL="0" lvl="0" indent="0" algn="l" rtl="0">
              <a:lnSpc>
                <a:spcPct val="100000"/>
              </a:lnSpc>
              <a:spcBef>
                <a:spcPts val="0"/>
              </a:spcBef>
              <a:spcAft>
                <a:spcPts val="0"/>
              </a:spcAft>
              <a:buClr>
                <a:schemeClr val="lt2"/>
              </a:buClr>
              <a:buSzPts val="2400"/>
              <a:buFont typeface="Arial"/>
              <a:buNone/>
            </a:pPr>
            <a:endParaRPr sz="2000" dirty="0"/>
          </a:p>
        </p:txBody>
      </p:sp>
      <p:sp>
        <p:nvSpPr>
          <p:cNvPr id="316" name="Google Shape;316;p2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solidFill>
                  <a:srgbClr val="3B1808"/>
                </a:solidFill>
                <a:latin typeface="+mj-lt"/>
              </a:rPr>
              <a:t>www.rowan.edu/commencement</a:t>
            </a:r>
            <a:endParaRPr dirty="0">
              <a:latin typeface="+mj-lt"/>
            </a:endParaRPr>
          </a:p>
        </p:txBody>
      </p:sp>
      <p:graphicFrame>
        <p:nvGraphicFramePr>
          <p:cNvPr id="317" name="Google Shape;317;p28"/>
          <p:cNvGraphicFramePr/>
          <p:nvPr>
            <p:extLst>
              <p:ext uri="{D42A27DB-BD31-4B8C-83A1-F6EECF244321}">
                <p14:modId xmlns:p14="http://schemas.microsoft.com/office/powerpoint/2010/main" val="625156242"/>
              </p:ext>
            </p:extLst>
          </p:nvPr>
        </p:nvGraphicFramePr>
        <p:xfrm>
          <a:off x="566184" y="1505884"/>
          <a:ext cx="8011632" cy="3607233"/>
        </p:xfrm>
        <a:graphic>
          <a:graphicData uri="http://schemas.openxmlformats.org/drawingml/2006/table">
            <a:tbl>
              <a:tblPr>
                <a:noFill/>
                <a:tableStyleId>{68375D16-7A92-4AAD-9CC2-87D5DD2FE2C2}</a:tableStyleId>
              </a:tblPr>
              <a:tblGrid>
                <a:gridCol w="1871881">
                  <a:extLst>
                    <a:ext uri="{9D8B030D-6E8A-4147-A177-3AD203B41FA5}">
                      <a16:colId xmlns:a16="http://schemas.microsoft.com/office/drawing/2014/main" val="20000"/>
                    </a:ext>
                  </a:extLst>
                </a:gridCol>
                <a:gridCol w="4670345">
                  <a:extLst>
                    <a:ext uri="{9D8B030D-6E8A-4147-A177-3AD203B41FA5}">
                      <a16:colId xmlns:a16="http://schemas.microsoft.com/office/drawing/2014/main" val="20001"/>
                    </a:ext>
                  </a:extLst>
                </a:gridCol>
                <a:gridCol w="1469406">
                  <a:extLst>
                    <a:ext uri="{9D8B030D-6E8A-4147-A177-3AD203B41FA5}">
                      <a16:colId xmlns:a16="http://schemas.microsoft.com/office/drawing/2014/main" val="20002"/>
                    </a:ext>
                  </a:extLst>
                </a:gridCol>
              </a:tblGrid>
              <a:tr h="677576">
                <a:tc>
                  <a:txBody>
                    <a:bodyPr/>
                    <a:lstStyle/>
                    <a:p>
                      <a:pPr marL="0" marR="0" lvl="0" indent="0" algn="l" rtl="0">
                        <a:lnSpc>
                          <a:spcPct val="100000"/>
                        </a:lnSpc>
                        <a:spcBef>
                          <a:spcPts val="0"/>
                        </a:spcBef>
                        <a:spcAft>
                          <a:spcPts val="0"/>
                        </a:spcAft>
                        <a:buClr>
                          <a:srgbClr val="3B1808"/>
                        </a:buClr>
                        <a:buSzPts val="2400"/>
                        <a:buFont typeface="Arial"/>
                        <a:buNone/>
                      </a:pPr>
                      <a:r>
                        <a:rPr lang="en-US" sz="1600" i="0" u="none" strike="noStrike" cap="none" dirty="0">
                          <a:solidFill>
                            <a:schemeClr val="lt2"/>
                          </a:solidFill>
                          <a:highlight>
                            <a:schemeClr val="accent2"/>
                          </a:highlight>
                          <a:latin typeface="Arial"/>
                          <a:ea typeface="Arial"/>
                          <a:cs typeface="Arial"/>
                          <a:sym typeface="Arial"/>
                        </a:rPr>
                        <a:t>Bachelor’s (Keepsake</a:t>
                      </a:r>
                      <a:r>
                        <a:rPr lang="en-US" sz="1600" u="none" strike="noStrike" cap="none" dirty="0">
                          <a:solidFill>
                            <a:schemeClr val="lt2"/>
                          </a:solidFill>
                          <a:highlight>
                            <a:schemeClr val="accent2"/>
                          </a:highlight>
                          <a:latin typeface="Arial"/>
                          <a:ea typeface="Arial"/>
                          <a:cs typeface="Arial"/>
                          <a:sym typeface="Arial"/>
                        </a:rPr>
                        <a:t>)</a:t>
                      </a:r>
                      <a:endParaRPr sz="1600" u="none" strike="noStrike" cap="none" dirty="0">
                        <a:solidFill>
                          <a:schemeClr val="lt2"/>
                        </a:solidFill>
                        <a:highlight>
                          <a:schemeClr val="accent2"/>
                        </a:highlight>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lt2"/>
                        </a:buClr>
                        <a:buSzPts val="2400"/>
                        <a:buFont typeface="Arial"/>
                        <a:buNone/>
                      </a:pPr>
                      <a:r>
                        <a:rPr lang="en-US" sz="1600" u="none" strike="noStrike" cap="none" dirty="0">
                          <a:solidFill>
                            <a:schemeClr val="lt2"/>
                          </a:solidFill>
                          <a:highlight>
                            <a:schemeClr val="accent2"/>
                          </a:highlight>
                          <a:latin typeface="Arial"/>
                          <a:ea typeface="Arial"/>
                          <a:cs typeface="Arial"/>
                          <a:sym typeface="Arial"/>
                        </a:rPr>
                        <a:t>Brown gown, gold stitching, brown cap, brown &amp; tassel</a:t>
                      </a:r>
                      <a:endParaRPr sz="1600" i="0" u="none" strike="noStrike" cap="none" dirty="0">
                        <a:solidFill>
                          <a:schemeClr val="lt2"/>
                        </a:solidFill>
                        <a:highlight>
                          <a:schemeClr val="accent2"/>
                        </a:highlight>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2"/>
                        </a:buClr>
                        <a:buSzPts val="2400"/>
                        <a:buFont typeface="Arial"/>
                        <a:buNone/>
                      </a:pPr>
                      <a:r>
                        <a:rPr lang="en-US" sz="1600" i="0" u="none" strike="noStrike" cap="none" dirty="0">
                          <a:solidFill>
                            <a:schemeClr val="lt2"/>
                          </a:solidFill>
                          <a:highlight>
                            <a:schemeClr val="accent2"/>
                          </a:highlight>
                          <a:latin typeface="Arial"/>
                          <a:ea typeface="Arial"/>
                          <a:cs typeface="Arial"/>
                          <a:sym typeface="Arial"/>
                        </a:rPr>
                        <a:t>$</a:t>
                      </a:r>
                      <a:r>
                        <a:rPr lang="en-US" sz="1600" dirty="0">
                          <a:solidFill>
                            <a:schemeClr val="lt2"/>
                          </a:solidFill>
                          <a:highlight>
                            <a:schemeClr val="accent2"/>
                          </a:highlight>
                        </a:rPr>
                        <a:t>81</a:t>
                      </a:r>
                      <a:r>
                        <a:rPr lang="en-US" sz="1600" i="0" u="none" strike="noStrike" cap="none" dirty="0">
                          <a:solidFill>
                            <a:schemeClr val="lt2"/>
                          </a:solidFill>
                          <a:highlight>
                            <a:schemeClr val="accent2"/>
                          </a:highlight>
                          <a:latin typeface="Arial"/>
                          <a:ea typeface="Arial"/>
                          <a:cs typeface="Arial"/>
                          <a:sym typeface="Arial"/>
                        </a:rPr>
                        <a:t>.98</a:t>
                      </a:r>
                      <a:endParaRPr sz="1600" u="none" strike="noStrike" cap="none" dirty="0">
                        <a:solidFill>
                          <a:schemeClr val="lt2"/>
                        </a:solidFill>
                        <a:highlight>
                          <a:schemeClr val="accent2"/>
                        </a:highlight>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677576">
                <a:tc>
                  <a:txBody>
                    <a:bodyPr/>
                    <a:lstStyle/>
                    <a:p>
                      <a:pPr marL="0" marR="0" lvl="0" indent="0" algn="l" rtl="0">
                        <a:lnSpc>
                          <a:spcPct val="100000"/>
                        </a:lnSpc>
                        <a:spcBef>
                          <a:spcPts val="0"/>
                        </a:spcBef>
                        <a:spcAft>
                          <a:spcPts val="0"/>
                        </a:spcAft>
                        <a:buClr>
                          <a:srgbClr val="3B1808"/>
                        </a:buClr>
                        <a:buSzPts val="2400"/>
                        <a:buFont typeface="Arial"/>
                        <a:buNone/>
                      </a:pPr>
                      <a:r>
                        <a:rPr lang="en-US" sz="1600" i="0" u="none" strike="noStrike" cap="none" dirty="0">
                          <a:solidFill>
                            <a:schemeClr val="lt2"/>
                          </a:solidFill>
                          <a:latin typeface="Arial"/>
                          <a:ea typeface="Arial"/>
                          <a:cs typeface="Arial"/>
                          <a:sym typeface="Arial"/>
                        </a:rPr>
                        <a:t>Master’s</a:t>
                      </a:r>
                      <a:endParaRPr sz="1600"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en-US" sz="1600" u="none" strike="noStrike" cap="none" dirty="0">
                          <a:solidFill>
                            <a:schemeClr val="lt2"/>
                          </a:solidFill>
                          <a:latin typeface="Arial"/>
                          <a:ea typeface="Arial"/>
                          <a:cs typeface="Arial"/>
                          <a:sym typeface="Arial"/>
                        </a:rPr>
                        <a:t>(Keepsake)</a:t>
                      </a:r>
                      <a:endParaRPr sz="160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lt2"/>
                        </a:buClr>
                        <a:buSzPts val="2400"/>
                        <a:buFont typeface="Arial"/>
                        <a:buNone/>
                      </a:pPr>
                      <a:r>
                        <a:rPr lang="en-US" sz="1600" u="none" strike="noStrike" cap="none" dirty="0">
                          <a:solidFill>
                            <a:schemeClr val="lt2"/>
                          </a:solidFill>
                          <a:latin typeface="Arial"/>
                          <a:ea typeface="Arial"/>
                          <a:cs typeface="Arial"/>
                          <a:sym typeface="Arial"/>
                        </a:rPr>
                        <a:t>Brown gown and hood, gold stitching, brown cap, silver tassel</a:t>
                      </a:r>
                      <a:endParaRPr sz="1600" i="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3"/>
                    </a:solidFill>
                  </a:tcPr>
                </a:tc>
                <a:tc>
                  <a:txBody>
                    <a:bodyPr/>
                    <a:lstStyle/>
                    <a:p>
                      <a:pPr marL="0" marR="0" lvl="0" indent="0" algn="ctr" rtl="0">
                        <a:lnSpc>
                          <a:spcPct val="100000"/>
                        </a:lnSpc>
                        <a:spcBef>
                          <a:spcPts val="0"/>
                        </a:spcBef>
                        <a:spcAft>
                          <a:spcPts val="0"/>
                        </a:spcAft>
                        <a:buClr>
                          <a:schemeClr val="lt2"/>
                        </a:buClr>
                        <a:buSzPts val="2400"/>
                        <a:buFont typeface="Arial"/>
                        <a:buNone/>
                      </a:pPr>
                      <a:r>
                        <a:rPr lang="en-US" sz="1600" i="0" u="none" strike="noStrike" cap="none" dirty="0">
                          <a:solidFill>
                            <a:schemeClr val="lt2"/>
                          </a:solidFill>
                          <a:latin typeface="Arial"/>
                          <a:ea typeface="Arial"/>
                          <a:cs typeface="Arial"/>
                          <a:sym typeface="Arial"/>
                        </a:rPr>
                        <a:t>$</a:t>
                      </a:r>
                      <a:r>
                        <a:rPr lang="en-US" sz="1600" u="none" strike="noStrike" cap="none" dirty="0">
                          <a:solidFill>
                            <a:schemeClr val="lt2"/>
                          </a:solidFill>
                          <a:latin typeface="Arial"/>
                          <a:ea typeface="Arial"/>
                          <a:cs typeface="Arial"/>
                          <a:sym typeface="Arial"/>
                        </a:rPr>
                        <a:t>1</a:t>
                      </a:r>
                      <a:r>
                        <a:rPr lang="en-US" sz="1600" dirty="0">
                          <a:solidFill>
                            <a:schemeClr val="lt2"/>
                          </a:solidFill>
                        </a:rPr>
                        <a:t>28</a:t>
                      </a:r>
                      <a:r>
                        <a:rPr lang="en-US" sz="1600" i="0" u="none" strike="noStrike" cap="none" dirty="0">
                          <a:solidFill>
                            <a:schemeClr val="lt2"/>
                          </a:solidFill>
                          <a:latin typeface="Arial"/>
                          <a:ea typeface="Arial"/>
                          <a:cs typeface="Arial"/>
                          <a:sym typeface="Arial"/>
                        </a:rPr>
                        <a:t>.98</a:t>
                      </a:r>
                      <a:endParaRPr sz="160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677576">
                <a:tc>
                  <a:txBody>
                    <a:bodyPr/>
                    <a:lstStyle/>
                    <a:p>
                      <a:pPr marL="0" marR="0" lvl="0" indent="0" algn="l" rtl="0">
                        <a:lnSpc>
                          <a:spcPct val="100000"/>
                        </a:lnSpc>
                        <a:spcBef>
                          <a:spcPts val="0"/>
                        </a:spcBef>
                        <a:spcAft>
                          <a:spcPts val="0"/>
                        </a:spcAft>
                        <a:buClr>
                          <a:srgbClr val="3B1808"/>
                        </a:buClr>
                        <a:buSzPts val="2400"/>
                        <a:buFont typeface="Arial"/>
                        <a:buNone/>
                      </a:pPr>
                      <a:r>
                        <a:rPr lang="en-US" sz="1600" i="0" u="none" strike="noStrike" cap="none" dirty="0">
                          <a:solidFill>
                            <a:schemeClr val="lt2"/>
                          </a:solidFill>
                          <a:latin typeface="Arial"/>
                          <a:ea typeface="Arial"/>
                          <a:cs typeface="Arial"/>
                          <a:sym typeface="Arial"/>
                        </a:rPr>
                        <a:t>Educational Specialist</a:t>
                      </a:r>
                      <a:endParaRPr sz="160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lt2"/>
                        </a:buClr>
                        <a:buSzPts val="2400"/>
                        <a:buFont typeface="Arial"/>
                        <a:buNone/>
                      </a:pPr>
                      <a:r>
                        <a:rPr lang="en-US" sz="1600" u="none" strike="noStrike" cap="none" dirty="0">
                          <a:solidFill>
                            <a:schemeClr val="lt2"/>
                          </a:solidFill>
                          <a:latin typeface="Arial"/>
                          <a:ea typeface="Arial"/>
                          <a:cs typeface="Arial"/>
                          <a:sym typeface="Arial"/>
                        </a:rPr>
                        <a:t>Brown gown, hood and c</a:t>
                      </a:r>
                      <a:r>
                        <a:rPr lang="en-US" sz="1600" i="0" u="none" strike="noStrike" cap="none" dirty="0">
                          <a:solidFill>
                            <a:schemeClr val="lt2"/>
                          </a:solidFill>
                          <a:latin typeface="Arial"/>
                          <a:ea typeface="Arial"/>
                          <a:cs typeface="Arial"/>
                          <a:sym typeface="Arial"/>
                        </a:rPr>
                        <a:t>ap, Gown, Blue Tassel </a:t>
                      </a:r>
                      <a:endParaRPr sz="1600" i="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2"/>
                        </a:buClr>
                        <a:buSzPts val="2400"/>
                        <a:buFont typeface="Arial"/>
                        <a:buNone/>
                      </a:pPr>
                      <a:r>
                        <a:rPr lang="en-US" sz="1600" i="0" u="none" strike="noStrike" cap="none" dirty="0">
                          <a:solidFill>
                            <a:schemeClr val="lt2"/>
                          </a:solidFill>
                          <a:latin typeface="Arial"/>
                          <a:ea typeface="Arial"/>
                          <a:cs typeface="Arial"/>
                          <a:sym typeface="Arial"/>
                        </a:rPr>
                        <a:t>$</a:t>
                      </a:r>
                      <a:r>
                        <a:rPr lang="en-US" sz="1600" u="none" strike="noStrike" cap="none" dirty="0">
                          <a:solidFill>
                            <a:schemeClr val="lt2"/>
                          </a:solidFill>
                          <a:latin typeface="Arial"/>
                          <a:ea typeface="Arial"/>
                          <a:cs typeface="Arial"/>
                          <a:sym typeface="Arial"/>
                        </a:rPr>
                        <a:t>1</a:t>
                      </a:r>
                      <a:r>
                        <a:rPr lang="en-US" sz="1600" dirty="0">
                          <a:solidFill>
                            <a:schemeClr val="lt2"/>
                          </a:solidFill>
                        </a:rPr>
                        <a:t>32</a:t>
                      </a:r>
                      <a:r>
                        <a:rPr lang="en-US" sz="1600" u="none" strike="noStrike" cap="none" dirty="0">
                          <a:solidFill>
                            <a:schemeClr val="lt2"/>
                          </a:solidFill>
                          <a:latin typeface="Arial"/>
                          <a:ea typeface="Arial"/>
                          <a:cs typeface="Arial"/>
                          <a:sym typeface="Arial"/>
                        </a:rPr>
                        <a:t>.96</a:t>
                      </a:r>
                      <a:endParaRPr sz="160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2"/>
                  </a:ext>
                </a:extLst>
              </a:tr>
              <a:tr h="743809">
                <a:tc>
                  <a:txBody>
                    <a:bodyPr/>
                    <a:lstStyle/>
                    <a:p>
                      <a:pPr marL="0" marR="0" lvl="0" indent="0" algn="l" rtl="0">
                        <a:lnSpc>
                          <a:spcPct val="100000"/>
                        </a:lnSpc>
                        <a:spcBef>
                          <a:spcPts val="0"/>
                        </a:spcBef>
                        <a:spcAft>
                          <a:spcPts val="0"/>
                        </a:spcAft>
                        <a:buClr>
                          <a:schemeClr val="dk1"/>
                        </a:buClr>
                        <a:buSzPts val="2400"/>
                        <a:buFont typeface="Arial"/>
                        <a:buNone/>
                      </a:pPr>
                      <a:r>
                        <a:rPr lang="en-US" sz="1600" u="none" strike="noStrike" cap="none" dirty="0">
                          <a:solidFill>
                            <a:schemeClr val="lt2"/>
                          </a:solidFill>
                          <a:latin typeface="Arial"/>
                          <a:ea typeface="Arial"/>
                          <a:cs typeface="Arial"/>
                          <a:sym typeface="Arial"/>
                        </a:rPr>
                        <a:t>Doctoral (PhD &amp; EdD; Keepsake)</a:t>
                      </a:r>
                      <a:endParaRPr sz="1600" i="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chemeClr val="lt2"/>
                        </a:buClr>
                        <a:buSzPts val="2400"/>
                        <a:buFont typeface="Arial"/>
                        <a:buNone/>
                      </a:pPr>
                      <a:r>
                        <a:rPr lang="en-US" sz="1600" u="none" strike="noStrike" cap="none" dirty="0">
                          <a:solidFill>
                            <a:schemeClr val="lt2"/>
                          </a:solidFill>
                          <a:latin typeface="Arial"/>
                          <a:ea typeface="Arial"/>
                          <a:cs typeface="Arial"/>
                          <a:sym typeface="Arial"/>
                        </a:rPr>
                        <a:t>Brown gown, TAM, gold tassel &amp; hood</a:t>
                      </a:r>
                      <a:endParaRPr sz="160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solidFill>
                            <a:schemeClr val="lt2"/>
                          </a:solidFill>
                          <a:latin typeface="Arial"/>
                          <a:ea typeface="Arial"/>
                          <a:cs typeface="Arial"/>
                          <a:sym typeface="Arial"/>
                        </a:rPr>
                        <a:t>$228.98 </a:t>
                      </a:r>
                      <a:endParaRPr sz="1600" i="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5"/>
                    </a:solidFill>
                  </a:tcPr>
                </a:tc>
                <a:extLst>
                  <a:ext uri="{0D108BD9-81ED-4DB2-BD59-A6C34878D82A}">
                    <a16:rowId xmlns:a16="http://schemas.microsoft.com/office/drawing/2014/main" val="10003"/>
                  </a:ext>
                </a:extLst>
              </a:tr>
              <a:tr h="830696">
                <a:tc>
                  <a:txBody>
                    <a:bodyPr/>
                    <a:lstStyle/>
                    <a:p>
                      <a:pPr marL="0" marR="0" lvl="0" indent="0" algn="l" rtl="0">
                        <a:lnSpc>
                          <a:spcPct val="100000"/>
                        </a:lnSpc>
                        <a:spcBef>
                          <a:spcPts val="0"/>
                        </a:spcBef>
                        <a:spcAft>
                          <a:spcPts val="0"/>
                        </a:spcAft>
                        <a:buClr>
                          <a:srgbClr val="3B1808"/>
                        </a:buClr>
                        <a:buSzPts val="2400"/>
                        <a:buFont typeface="Arial"/>
                        <a:buNone/>
                      </a:pPr>
                      <a:r>
                        <a:rPr lang="en-US" sz="1600" i="0" u="none" strike="noStrike" cap="none" dirty="0">
                          <a:solidFill>
                            <a:schemeClr val="lt2"/>
                          </a:solidFill>
                          <a:latin typeface="Arial"/>
                          <a:ea typeface="Arial"/>
                          <a:cs typeface="Arial"/>
                          <a:sym typeface="Arial"/>
                        </a:rPr>
                        <a:t>Doctoral (MD &amp; DO; K</a:t>
                      </a:r>
                      <a:r>
                        <a:rPr lang="en-US" sz="1600" u="none" strike="noStrike" cap="none" dirty="0">
                          <a:solidFill>
                            <a:schemeClr val="lt2"/>
                          </a:solidFill>
                          <a:latin typeface="Arial"/>
                          <a:ea typeface="Arial"/>
                          <a:cs typeface="Arial"/>
                          <a:sym typeface="Arial"/>
                        </a:rPr>
                        <a:t>eepsake)</a:t>
                      </a:r>
                      <a:endParaRPr sz="160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lt2"/>
                        </a:buClr>
                        <a:buSzPts val="2400"/>
                        <a:buFont typeface="Arial"/>
                        <a:buNone/>
                      </a:pPr>
                      <a:r>
                        <a:rPr lang="en-US" sz="1600" u="none" strike="noStrike" cap="none" dirty="0">
                          <a:solidFill>
                            <a:schemeClr val="lt2"/>
                          </a:solidFill>
                          <a:latin typeface="Arial"/>
                          <a:ea typeface="Arial"/>
                          <a:cs typeface="Arial"/>
                          <a:sym typeface="Arial"/>
                        </a:rPr>
                        <a:t>Brown gown, TAM, gold tassel &amp; hood</a:t>
                      </a:r>
                      <a:endParaRPr sz="1600" i="0" u="none" strike="noStrike" cap="none" dirty="0">
                        <a:solidFill>
                          <a:schemeClr val="lt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2"/>
                        </a:buClr>
                        <a:buSzPts val="2400"/>
                        <a:buFont typeface="Arial"/>
                        <a:buNone/>
                      </a:pPr>
                      <a:r>
                        <a:rPr lang="en-US" sz="1600" i="0" u="none" strike="noStrike" cap="none" dirty="0">
                          <a:solidFill>
                            <a:schemeClr val="tx2"/>
                          </a:solidFill>
                          <a:latin typeface="Arial"/>
                          <a:ea typeface="Arial"/>
                          <a:cs typeface="Arial"/>
                          <a:sym typeface="Arial"/>
                        </a:rPr>
                        <a:t>$239.98</a:t>
                      </a:r>
                      <a:endParaRPr sz="1600" u="none" strike="noStrike" cap="none" dirty="0">
                        <a:solidFill>
                          <a:schemeClr val="tx2"/>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4"/>
                  </a:ext>
                </a:extLst>
              </a:tr>
            </a:tbl>
          </a:graphicData>
        </a:graphic>
      </p:graphicFrame>
      <p:sp>
        <p:nvSpPr>
          <p:cNvPr id="4" name="Google Shape;294;g1134cdf99a0_0_14">
            <a:extLst>
              <a:ext uri="{FF2B5EF4-FFF2-40B4-BE49-F238E27FC236}">
                <a16:creationId xmlns:a16="http://schemas.microsoft.com/office/drawing/2014/main" id="{D5E1203A-B1A5-1F70-09E2-E648C5165721}"/>
              </a:ext>
            </a:extLst>
          </p:cNvPr>
          <p:cNvSpPr txBox="1">
            <a:spLocks/>
          </p:cNvSpPr>
          <p:nvPr/>
        </p:nvSpPr>
        <p:spPr>
          <a:xfrm>
            <a:off x="304800" y="2286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lt2"/>
                </a:solidFill>
                <a:latin typeface="Arial"/>
                <a:ea typeface="Arial"/>
                <a:cs typeface="Arial"/>
                <a:sym typeface="Arial"/>
              </a:rPr>
              <a:t>Rowan University Regalia</a:t>
            </a:r>
            <a:endParaRPr lang="en-US" sz="3000" u="sng" dirty="0"/>
          </a:p>
        </p:txBody>
      </p:sp>
      <p:sp>
        <p:nvSpPr>
          <p:cNvPr id="5" name="TextBox 4">
            <a:extLst>
              <a:ext uri="{FF2B5EF4-FFF2-40B4-BE49-F238E27FC236}">
                <a16:creationId xmlns:a16="http://schemas.microsoft.com/office/drawing/2014/main" id="{8A44DBA3-7259-64D6-4C0F-99EB0DD55857}"/>
              </a:ext>
            </a:extLst>
          </p:cNvPr>
          <p:cNvSpPr txBox="1"/>
          <p:nvPr/>
        </p:nvSpPr>
        <p:spPr>
          <a:xfrm>
            <a:off x="228600" y="724273"/>
            <a:ext cx="6078682" cy="615553"/>
          </a:xfrm>
          <a:prstGeom prst="rect">
            <a:avLst/>
          </a:prstGeom>
          <a:noFill/>
        </p:spPr>
        <p:txBody>
          <a:bodyPr wrap="square">
            <a:spAutoFit/>
          </a:bodyPr>
          <a:lstStyle/>
          <a:p>
            <a:r>
              <a:rPr lang="en-US" sz="1800" b="1" i="1" dirty="0">
                <a:solidFill>
                  <a:schemeClr val="tx2"/>
                </a:solidFill>
              </a:rPr>
              <a:t>Caps &amp; Gowns</a:t>
            </a:r>
          </a:p>
          <a:p>
            <a:r>
              <a:rPr lang="en-US" sz="1600" i="1" dirty="0">
                <a:solidFill>
                  <a:schemeClr val="tx2"/>
                </a:solidFill>
              </a:rPr>
              <a:t>Pricing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9"/>
          <p:cNvSpPr txBox="1">
            <a:spLocks noGrp="1"/>
          </p:cNvSpPr>
          <p:nvPr>
            <p:ph type="title"/>
          </p:nvPr>
        </p:nvSpPr>
        <p:spPr>
          <a:xfrm>
            <a:off x="266700" y="228600"/>
            <a:ext cx="8610600" cy="571500"/>
          </a:xfrm>
          <a:prstGeom prst="rect">
            <a:avLst/>
          </a:prstGeom>
          <a:noFill/>
          <a:ln>
            <a:noFill/>
          </a:ln>
        </p:spPr>
        <p:txBody>
          <a:bodyPr spcFirstLastPara="1" wrap="square" lIns="0" tIns="0" rIns="0" bIns="0" anchor="t" anchorCtr="0">
            <a:noAutofit/>
          </a:bodyPr>
          <a:lstStyle/>
          <a:p>
            <a:pPr marL="0" lvl="0" indent="0"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Accessibility Accommodations</a:t>
            </a:r>
            <a:endParaRPr sz="3000" b="1" dirty="0">
              <a:solidFill>
                <a:schemeClr val="lt2"/>
              </a:solidFill>
              <a:latin typeface="Arial"/>
              <a:ea typeface="Arial"/>
              <a:cs typeface="Arial"/>
              <a:sym typeface="Arial"/>
            </a:endParaRPr>
          </a:p>
          <a:p>
            <a:pPr marL="0" lvl="0" indent="0" algn="l" rtl="0">
              <a:lnSpc>
                <a:spcPct val="100000"/>
              </a:lnSpc>
              <a:spcBef>
                <a:spcPts val="0"/>
              </a:spcBef>
              <a:spcAft>
                <a:spcPts val="0"/>
              </a:spcAft>
              <a:buSzPts val="1400"/>
              <a:buNone/>
            </a:pPr>
            <a:endParaRPr sz="2400" u="sng" dirty="0">
              <a:latin typeface="Arial"/>
              <a:ea typeface="Arial"/>
              <a:cs typeface="Arial"/>
              <a:sym typeface="Arial"/>
            </a:endParaRPr>
          </a:p>
          <a:p>
            <a:pPr marL="0" lvl="0" indent="0" algn="l" rtl="0">
              <a:lnSpc>
                <a:spcPct val="100000"/>
              </a:lnSpc>
              <a:spcBef>
                <a:spcPts val="0"/>
              </a:spcBef>
              <a:spcAft>
                <a:spcPts val="0"/>
              </a:spcAft>
              <a:buSzPts val="1400"/>
              <a:buNone/>
            </a:pPr>
            <a:endParaRPr sz="2000" dirty="0">
              <a:latin typeface="Arial"/>
              <a:ea typeface="Arial"/>
              <a:cs typeface="Arial"/>
              <a:sym typeface="Arial"/>
            </a:endParaRPr>
          </a:p>
        </p:txBody>
      </p:sp>
      <p:sp>
        <p:nvSpPr>
          <p:cNvPr id="366" name="Google Shape;366;p29"/>
          <p:cNvSpPr txBox="1">
            <a:spLocks noGrp="1"/>
          </p:cNvSpPr>
          <p:nvPr>
            <p:ph type="body" idx="1"/>
          </p:nvPr>
        </p:nvSpPr>
        <p:spPr>
          <a:xfrm>
            <a:off x="266700" y="1257025"/>
            <a:ext cx="8610600" cy="4724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SzPts val="1800"/>
              <a:buNone/>
            </a:pPr>
            <a:r>
              <a:rPr lang="en-US" sz="1100">
                <a:solidFill>
                  <a:srgbClr val="000000"/>
                </a:solidFill>
              </a:rPr>
              <a:t> </a:t>
            </a:r>
            <a:endParaRPr sz="1400"/>
          </a:p>
          <a:p>
            <a:pPr marL="225425" lvl="0" indent="0" algn="l" rtl="0">
              <a:lnSpc>
                <a:spcPct val="100000"/>
              </a:lnSpc>
              <a:spcBef>
                <a:spcPts val="1200"/>
              </a:spcBef>
              <a:spcAft>
                <a:spcPts val="0"/>
              </a:spcAft>
              <a:buSzPts val="1800"/>
              <a:buNone/>
            </a:pPr>
            <a:endParaRPr sz="1800"/>
          </a:p>
        </p:txBody>
      </p:sp>
      <p:sp>
        <p:nvSpPr>
          <p:cNvPr id="367" name="Google Shape;367;p2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368" name="Google Shape;368;p29"/>
          <p:cNvSpPr txBox="1"/>
          <p:nvPr/>
        </p:nvSpPr>
        <p:spPr>
          <a:xfrm>
            <a:off x="629639" y="3072809"/>
            <a:ext cx="7713600" cy="2975822"/>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00000"/>
              </a:lnSpc>
              <a:spcBef>
                <a:spcPts val="1200"/>
              </a:spcBef>
              <a:spcAft>
                <a:spcPts val="0"/>
              </a:spcAft>
              <a:buClr>
                <a:srgbClr val="000000"/>
              </a:buClr>
              <a:buSzPts val="2000"/>
              <a:buFont typeface="Arial"/>
              <a:buChar char="●"/>
            </a:pPr>
            <a:endParaRPr lang="en-US" sz="1600" dirty="0">
              <a:solidFill>
                <a:schemeClr val="lt2"/>
              </a:solidFill>
            </a:endParaRPr>
          </a:p>
          <a:p>
            <a:pPr marL="457200" indent="-355600">
              <a:spcBef>
                <a:spcPts val="1200"/>
              </a:spcBef>
              <a:buClr>
                <a:schemeClr val="lt2"/>
              </a:buClr>
              <a:buSzPts val="2000"/>
              <a:buFont typeface="Arial"/>
              <a:buChar char="●"/>
            </a:pPr>
            <a:r>
              <a:rPr lang="en-US" sz="1600" b="0" i="0" u="none" strike="noStrike" cap="none" dirty="0">
                <a:solidFill>
                  <a:schemeClr val="lt2"/>
                </a:solidFill>
                <a:latin typeface="Arial"/>
                <a:ea typeface="Arial"/>
                <a:cs typeface="Arial"/>
                <a:sym typeface="Arial"/>
              </a:rPr>
              <a:t>Graduates and guests</a:t>
            </a:r>
            <a:r>
              <a:rPr lang="en-US" sz="1600" dirty="0">
                <a:solidFill>
                  <a:schemeClr val="lt2"/>
                </a:solidFill>
              </a:rPr>
              <a:t> </a:t>
            </a:r>
            <a:r>
              <a:rPr lang="en-US" sz="1600" b="0" i="0" u="none" strike="noStrike" cap="none" dirty="0">
                <a:solidFill>
                  <a:schemeClr val="lt2"/>
                </a:solidFill>
                <a:latin typeface="Arial"/>
                <a:ea typeface="Arial"/>
                <a:cs typeface="Arial"/>
                <a:sym typeface="Arial"/>
              </a:rPr>
              <a:t>requiring an accessible parking pass</a:t>
            </a:r>
            <a:r>
              <a:rPr lang="en-US" sz="1600" dirty="0">
                <a:solidFill>
                  <a:schemeClr val="lt2"/>
                </a:solidFill>
              </a:rPr>
              <a:t> </a:t>
            </a:r>
            <a:r>
              <a:rPr lang="en-US" sz="1600" b="0" i="0" u="none" strike="noStrike" cap="none" dirty="0">
                <a:solidFill>
                  <a:schemeClr val="lt2"/>
                </a:solidFill>
                <a:latin typeface="Arial"/>
                <a:ea typeface="Arial"/>
                <a:cs typeface="Arial"/>
                <a:sym typeface="Arial"/>
              </a:rPr>
              <a:t>must submit a request to </a:t>
            </a:r>
            <a:r>
              <a:rPr lang="en-US" sz="1600" b="0" i="0" u="sng" strike="noStrike" cap="none" dirty="0">
                <a:solidFill>
                  <a:schemeClr val="hlink"/>
                </a:solidFill>
                <a:latin typeface="Arial"/>
                <a:ea typeface="Arial"/>
                <a:cs typeface="Arial"/>
                <a:sym typeface="Arial"/>
                <a:hlinkClick r:id="rId3"/>
              </a:rPr>
              <a:t>parking@rowan.edu</a:t>
            </a:r>
            <a:r>
              <a:rPr lang="en-US" sz="1600" b="0" i="0" u="none" strike="noStrike" cap="none" dirty="0">
                <a:solidFill>
                  <a:schemeClr val="lt2"/>
                </a:solidFill>
                <a:latin typeface="Arial"/>
                <a:ea typeface="Arial"/>
                <a:cs typeface="Arial"/>
                <a:sym typeface="Arial"/>
              </a:rPr>
              <a:t>.  Requests can be made from March 25 – April 19, 2024.  </a:t>
            </a:r>
            <a:r>
              <a:rPr lang="en-US" sz="1600" dirty="0">
                <a:solidFill>
                  <a:schemeClr val="lt2"/>
                </a:solidFill>
              </a:rPr>
              <a:t>Dedicated parking lots for accessible parking with permit for the </a:t>
            </a:r>
            <a:r>
              <a:rPr lang="en-US" sz="1600" b="0" i="0" u="none" strike="noStrike" cap="none" dirty="0">
                <a:solidFill>
                  <a:schemeClr val="lt2"/>
                </a:solidFill>
                <a:latin typeface="Arial"/>
                <a:ea typeface="Arial"/>
                <a:cs typeface="Arial"/>
                <a:sym typeface="Arial"/>
              </a:rPr>
              <a:t>University Commencement Ceremony is Lot C and all ceremonies on the University Green is Lot P.</a:t>
            </a:r>
          </a:p>
          <a:p>
            <a:pPr marL="457200" indent="-355600">
              <a:spcBef>
                <a:spcPts val="1200"/>
              </a:spcBef>
              <a:buClr>
                <a:schemeClr val="lt2"/>
              </a:buClr>
              <a:buSzPts val="2000"/>
              <a:buFont typeface="Arial"/>
              <a:buChar char="●"/>
            </a:pPr>
            <a:r>
              <a:rPr lang="en-US" sz="1600" b="0" i="0" u="none" strike="noStrike" cap="none" dirty="0">
                <a:solidFill>
                  <a:schemeClr val="lt2"/>
                </a:solidFill>
                <a:latin typeface="Arial"/>
                <a:ea typeface="Arial"/>
                <a:cs typeface="Arial"/>
                <a:sym typeface="Arial"/>
              </a:rPr>
              <a:t>Golf carts will continuously loop through these parking areas to bring guests directly to the accessible seating area. </a:t>
            </a:r>
          </a:p>
          <a:p>
            <a:pPr marL="457200" indent="-355600">
              <a:spcBef>
                <a:spcPts val="1200"/>
              </a:spcBef>
              <a:buClr>
                <a:schemeClr val="lt2"/>
              </a:buClr>
              <a:buSzPts val="2000"/>
              <a:buFont typeface="Arial"/>
              <a:buChar char="●"/>
            </a:pPr>
            <a:r>
              <a:rPr lang="en-US" sz="1600" b="0" i="0" u="none" strike="noStrike" cap="none" dirty="0">
                <a:solidFill>
                  <a:schemeClr val="lt2"/>
                </a:solidFill>
                <a:latin typeface="Arial"/>
                <a:ea typeface="Arial"/>
                <a:cs typeface="Arial"/>
                <a:sym typeface="Arial"/>
              </a:rPr>
              <a:t>Accessible seating is for the ticketed guest needing accessible seating and one ticketed companion.  No special ticketing is required.</a:t>
            </a:r>
          </a:p>
          <a:p>
            <a:pPr marL="457200" indent="-355600">
              <a:spcBef>
                <a:spcPts val="1200"/>
              </a:spcBef>
              <a:buClr>
                <a:schemeClr val="lt2"/>
              </a:buClr>
              <a:buSzPts val="2000"/>
              <a:buFont typeface="Arial"/>
              <a:buChar char="●"/>
            </a:pPr>
            <a:r>
              <a:rPr lang="en-US" sz="1600" b="0" i="0" u="none" strike="noStrike" cap="none" dirty="0">
                <a:solidFill>
                  <a:schemeClr val="lt2"/>
                </a:solidFill>
                <a:latin typeface="Arial"/>
                <a:ea typeface="Arial"/>
                <a:cs typeface="Arial"/>
                <a:sym typeface="Arial"/>
              </a:rPr>
              <a:t>If additional assistance is required, please contact the Academic Success Center at 856-256-4259 to request accommodations.</a:t>
            </a:r>
          </a:p>
          <a:p>
            <a:pPr marL="457200" indent="-355600">
              <a:spcBef>
                <a:spcPts val="1200"/>
              </a:spcBef>
              <a:buClr>
                <a:schemeClr val="lt2"/>
              </a:buClr>
              <a:buSzPts val="2000"/>
              <a:buFont typeface="Arial"/>
              <a:buChar char="●"/>
            </a:pPr>
            <a:endParaRPr lang="en-US" sz="1600" b="0" i="0" u="none" strike="noStrike" cap="none" dirty="0">
              <a:solidFill>
                <a:schemeClr val="lt2"/>
              </a:solidFill>
              <a:latin typeface="Arial"/>
              <a:ea typeface="Arial"/>
              <a:cs typeface="Arial"/>
              <a:sym typeface="Arial"/>
            </a:endParaRPr>
          </a:p>
          <a:p>
            <a:pPr marL="457200" indent="-355600">
              <a:spcBef>
                <a:spcPts val="1200"/>
              </a:spcBef>
              <a:buClr>
                <a:schemeClr val="lt2"/>
              </a:buClr>
              <a:buSzPts val="2000"/>
              <a:buFont typeface="Arial"/>
              <a:buChar char="●"/>
            </a:pPr>
            <a:endParaRPr lang="en-US" sz="1600" b="0" i="0" u="none" strike="noStrike" cap="none" dirty="0">
              <a:solidFill>
                <a:schemeClr val="lt2"/>
              </a:solidFill>
              <a:latin typeface="Arial"/>
              <a:ea typeface="Arial"/>
              <a:cs typeface="Arial"/>
              <a:sym typeface="Arial"/>
            </a:endParaRPr>
          </a:p>
          <a:p>
            <a:pPr marL="457200" indent="-355600">
              <a:spcBef>
                <a:spcPts val="1200"/>
              </a:spcBef>
              <a:buClr>
                <a:schemeClr val="lt2"/>
              </a:buClr>
              <a:buSzPts val="2000"/>
              <a:buFont typeface="Arial"/>
              <a:buChar char="●"/>
            </a:pPr>
            <a:endParaRPr lang="en-US" sz="1600" b="0" i="0" u="none" strike="noStrike" cap="none" dirty="0">
              <a:solidFill>
                <a:schemeClr val="lt2"/>
              </a:solidFill>
              <a:latin typeface="Arial"/>
              <a:ea typeface="Arial"/>
              <a:cs typeface="Arial"/>
              <a:sym typeface="Arial"/>
            </a:endParaRPr>
          </a:p>
          <a:p>
            <a:pPr marL="457200" indent="-355600">
              <a:spcBef>
                <a:spcPts val="1200"/>
              </a:spcBef>
              <a:buClr>
                <a:schemeClr val="lt2"/>
              </a:buClr>
              <a:buSzPts val="2000"/>
              <a:buFont typeface="Arial"/>
              <a:buChar char="●"/>
            </a:pPr>
            <a:endParaRPr lang="en-US" sz="1600" b="0" i="0" u="none" strike="noStrike" cap="none" dirty="0">
              <a:solidFill>
                <a:schemeClr val="lt2"/>
              </a:solidFill>
              <a:latin typeface="Arial"/>
              <a:ea typeface="Arial"/>
              <a:cs typeface="Arial"/>
              <a:sym typeface="Arial"/>
            </a:endParaRPr>
          </a:p>
          <a:p>
            <a:pPr marL="457200" indent="-355600">
              <a:spcBef>
                <a:spcPts val="1200"/>
              </a:spcBef>
              <a:buClr>
                <a:schemeClr val="lt2"/>
              </a:buClr>
              <a:buSzPts val="2000"/>
              <a:buFont typeface="Arial"/>
              <a:buChar char="●"/>
            </a:pPr>
            <a:endParaRPr lang="en-US" sz="1600" b="0" i="0" u="none" strike="noStrike" cap="none" dirty="0">
              <a:solidFill>
                <a:schemeClr val="lt2"/>
              </a:solidFill>
              <a:latin typeface="Arial"/>
              <a:ea typeface="Arial"/>
              <a:cs typeface="Arial"/>
              <a:sym typeface="Arial"/>
            </a:endParaRPr>
          </a:p>
          <a:p>
            <a:pPr marL="457200" lvl="0" indent="-355600" algn="l" rtl="0">
              <a:lnSpc>
                <a:spcPct val="100000"/>
              </a:lnSpc>
              <a:spcBef>
                <a:spcPts val="1200"/>
              </a:spcBef>
              <a:spcAft>
                <a:spcPts val="0"/>
              </a:spcAft>
              <a:buClr>
                <a:schemeClr val="lt2"/>
              </a:buClr>
              <a:buSzPts val="2000"/>
              <a:buFont typeface="Arial"/>
              <a:buChar char="●"/>
            </a:pPr>
            <a:r>
              <a:rPr lang="en-US" sz="1600" dirty="0">
                <a:solidFill>
                  <a:schemeClr val="lt2"/>
                </a:solidFill>
                <a:latin typeface="Arial"/>
                <a:ea typeface="Arial"/>
                <a:cs typeface="Arial"/>
                <a:sym typeface="Arial"/>
              </a:rPr>
              <a:t> </a:t>
            </a:r>
            <a:r>
              <a:rPr lang="en-US" sz="1000" b="1" i="0" u="none" strike="noStrike" dirty="0">
                <a:solidFill>
                  <a:srgbClr val="000000"/>
                </a:solidFill>
                <a:effectLst/>
                <a:latin typeface="Times New Roman" panose="02020603050405020304" pitchFamily="18" charset="0"/>
              </a:rPr>
              <a:t>Requesting an accessible parking pass</a:t>
            </a:r>
            <a:br>
              <a:rPr lang="en-US" sz="1000" b="1" i="0" u="none" strike="noStrike" dirty="0">
                <a:solidFill>
                  <a:srgbClr val="000000"/>
                </a:solidFill>
                <a:effectLst/>
                <a:latin typeface="Times New Roman" panose="02020603050405020304" pitchFamily="18" charset="0"/>
              </a:rPr>
            </a:br>
            <a:r>
              <a:rPr lang="en-US" sz="1000" b="0" i="0" u="none" strike="noStrike" dirty="0">
                <a:solidFill>
                  <a:srgbClr val="000000"/>
                </a:solidFill>
                <a:effectLst/>
                <a:latin typeface="Times New Roman" panose="02020603050405020304" pitchFamily="18" charset="0"/>
              </a:rPr>
              <a:t>Graduates and guests requiring accessible parking must submit a request for a permit to </a:t>
            </a:r>
            <a:r>
              <a:rPr lang="en-US" sz="1000" b="0" i="0" u="sng" strike="noStrike" dirty="0">
                <a:solidFill>
                  <a:srgbClr val="1155CC"/>
                </a:solidFill>
                <a:effectLst/>
                <a:latin typeface="Times New Roman" panose="02020603050405020304" pitchFamily="18" charset="0"/>
                <a:hlinkClick r:id="rId3"/>
              </a:rPr>
              <a:t>parking@rowan.edu</a:t>
            </a:r>
            <a:r>
              <a:rPr lang="en-US" sz="1000" b="0" i="0" u="none" strike="noStrike" dirty="0">
                <a:solidFill>
                  <a:srgbClr val="000000"/>
                </a:solidFill>
                <a:effectLst/>
                <a:latin typeface="Times New Roman" panose="02020603050405020304" pitchFamily="18" charset="0"/>
              </a:rPr>
              <a:t>. Requests can be made from March 25 – April 19, 2024.  For the University Commencement Ceremony, parking Lot C is dedicated for accessible parking and Lot P has been dedicated for all ceremonies on the University Green. These parking lots are permit only. Space in each lot is limited.  Passes will be sent out the week of April 22, 2024.</a:t>
            </a:r>
            <a:endParaRPr sz="1000" b="0" i="0" u="none" strike="noStrike" cap="none" dirty="0">
              <a:solidFill>
                <a:schemeClr val="dk1"/>
              </a:solidFill>
              <a:highlight>
                <a:srgbClr val="FFFFFF"/>
              </a:highlight>
              <a:latin typeface="Arial"/>
              <a:ea typeface="Arial"/>
              <a:cs typeface="Arial"/>
              <a:sym typeface="Arial"/>
            </a:endParaRPr>
          </a:p>
        </p:txBody>
      </p:sp>
      <p:sp>
        <p:nvSpPr>
          <p:cNvPr id="2" name="TextBox 1">
            <a:extLst>
              <a:ext uri="{FF2B5EF4-FFF2-40B4-BE49-F238E27FC236}">
                <a16:creationId xmlns:a16="http://schemas.microsoft.com/office/drawing/2014/main" id="{5D4D48D4-EFFA-2029-8F3E-21288370BC4E}"/>
              </a:ext>
            </a:extLst>
          </p:cNvPr>
          <p:cNvSpPr txBox="1"/>
          <p:nvPr/>
        </p:nvSpPr>
        <p:spPr>
          <a:xfrm>
            <a:off x="228600" y="724273"/>
            <a:ext cx="6078682" cy="615553"/>
          </a:xfrm>
          <a:prstGeom prst="rect">
            <a:avLst/>
          </a:prstGeom>
          <a:noFill/>
        </p:spPr>
        <p:txBody>
          <a:bodyPr wrap="square">
            <a:spAutoFit/>
          </a:bodyPr>
          <a:lstStyle/>
          <a:p>
            <a:r>
              <a:rPr lang="en-US" sz="1800" b="1" i="1" dirty="0">
                <a:solidFill>
                  <a:schemeClr val="tx2"/>
                </a:solidFill>
              </a:rPr>
              <a:t>Parking &amp; Seating</a:t>
            </a:r>
          </a:p>
          <a:p>
            <a:r>
              <a:rPr lang="en-US" sz="1600" i="1" dirty="0">
                <a:solidFill>
                  <a:schemeClr val="tx2"/>
                </a:solidFill>
              </a:rPr>
              <a:t>Contact &amp; Accommodation Information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113af37db90_0_0"/>
          <p:cNvSpPr txBox="1">
            <a:spLocks noGrp="1"/>
          </p:cNvSpPr>
          <p:nvPr>
            <p:ph type="title"/>
          </p:nvPr>
        </p:nvSpPr>
        <p:spPr>
          <a:xfrm>
            <a:off x="266700" y="215250"/>
            <a:ext cx="8610600" cy="1093500"/>
          </a:xfrm>
          <a:prstGeom prst="rect">
            <a:avLst/>
          </a:prstGeom>
          <a:noFill/>
          <a:ln>
            <a:noFill/>
          </a:ln>
        </p:spPr>
        <p:txBody>
          <a:bodyPr spcFirstLastPara="1" wrap="square" lIns="0" tIns="0" rIns="0" bIns="0" anchor="t" anchorCtr="0">
            <a:noAutofit/>
          </a:bodyPr>
          <a:lstStyle/>
          <a:p>
            <a:pPr marL="0" lvl="0" indent="0"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Senior Class Gift</a:t>
            </a:r>
            <a:endParaRPr sz="3000" b="1" dirty="0">
              <a:solidFill>
                <a:schemeClr val="lt2"/>
              </a:solidFill>
              <a:latin typeface="Arial"/>
              <a:ea typeface="Arial"/>
              <a:cs typeface="Arial"/>
              <a:sym typeface="Arial"/>
            </a:endParaRPr>
          </a:p>
          <a:p>
            <a:pPr marL="0" lvl="0" indent="0" algn="ctr" rtl="0">
              <a:lnSpc>
                <a:spcPct val="100000"/>
              </a:lnSpc>
              <a:spcBef>
                <a:spcPts val="0"/>
              </a:spcBef>
              <a:spcAft>
                <a:spcPts val="0"/>
              </a:spcAft>
              <a:buSzPts val="1400"/>
              <a:buNone/>
            </a:pPr>
            <a:endParaRPr sz="2600" b="1" dirty="0">
              <a:solidFill>
                <a:schemeClr val="lt2"/>
              </a:solidFill>
              <a:latin typeface="Arial"/>
              <a:ea typeface="Arial"/>
              <a:cs typeface="Arial"/>
              <a:sym typeface="Arial"/>
            </a:endParaRPr>
          </a:p>
        </p:txBody>
      </p:sp>
      <p:sp>
        <p:nvSpPr>
          <p:cNvPr id="375" name="Google Shape;375;g113af37db90_0_0"/>
          <p:cNvSpPr txBox="1">
            <a:spLocks noGrp="1"/>
          </p:cNvSpPr>
          <p:nvPr>
            <p:ph type="body" idx="1"/>
          </p:nvPr>
        </p:nvSpPr>
        <p:spPr>
          <a:xfrm>
            <a:off x="401750" y="1308750"/>
            <a:ext cx="8307600" cy="360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600"/>
              </a:spcAft>
              <a:buSzPts val="1800"/>
              <a:buNone/>
            </a:pPr>
            <a:r>
              <a:rPr lang="en-US" sz="1400" dirty="0">
                <a:solidFill>
                  <a:schemeClr val="tx2"/>
                </a:solidFill>
                <a:latin typeface="+mn-lt"/>
                <a:ea typeface="Arial"/>
                <a:cs typeface="Arial"/>
                <a:sym typeface="Arial"/>
              </a:rPr>
              <a:t>Each year, graduating students participate in the Senior Class Gift, a Rowan University tradition. This year, the </a:t>
            </a:r>
            <a:r>
              <a:rPr lang="en-US" sz="1400" b="1" dirty="0">
                <a:solidFill>
                  <a:schemeClr val="tx2"/>
                </a:solidFill>
                <a:latin typeface="+mn-lt"/>
                <a:ea typeface="Arial"/>
                <a:cs typeface="Arial"/>
                <a:sym typeface="Arial"/>
              </a:rPr>
              <a:t>Class of 2024 has a goal of 224 graduating donors</a:t>
            </a:r>
            <a:r>
              <a:rPr lang="en-US" sz="1400" b="1" dirty="0">
                <a:solidFill>
                  <a:schemeClr val="tx2"/>
                </a:solidFill>
                <a:latin typeface="+mn-lt"/>
              </a:rPr>
              <a:t>. </a:t>
            </a:r>
            <a:r>
              <a:rPr lang="en-US" sz="1400" b="0" i="0" dirty="0">
                <a:solidFill>
                  <a:schemeClr val="tx2"/>
                </a:solidFill>
                <a:effectLst/>
                <a:latin typeface="+mn-lt"/>
              </a:rPr>
              <a:t>Any students graduating in 2024 are welcome to participate!</a:t>
            </a:r>
            <a:r>
              <a:rPr lang="en-US" sz="1400" dirty="0">
                <a:solidFill>
                  <a:schemeClr val="tx2"/>
                </a:solidFill>
                <a:latin typeface="+mn-lt"/>
                <a:ea typeface="Arial"/>
                <a:cs typeface="Arial"/>
                <a:sym typeface="Arial"/>
              </a:rPr>
              <a:t> </a:t>
            </a:r>
          </a:p>
          <a:p>
            <a:pPr marL="0" lvl="0" indent="0" algn="l" rtl="0">
              <a:lnSpc>
                <a:spcPct val="115000"/>
              </a:lnSpc>
              <a:spcBef>
                <a:spcPts val="0"/>
              </a:spcBef>
              <a:spcAft>
                <a:spcPts val="600"/>
              </a:spcAft>
              <a:buSzPts val="1800"/>
              <a:buNone/>
            </a:pPr>
            <a:r>
              <a:rPr lang="en-US" sz="1400" dirty="0">
                <a:solidFill>
                  <a:schemeClr val="lt2"/>
                </a:solidFill>
                <a:latin typeface="Arial"/>
                <a:ea typeface="Arial"/>
                <a:cs typeface="Arial"/>
                <a:sym typeface="Arial"/>
              </a:rPr>
              <a:t>If you make a gift of $20.24 or more between now and May, you’ll receive a white and gold spirit cord to wear at commencement!</a:t>
            </a:r>
          </a:p>
          <a:p>
            <a:pPr marL="0" lvl="0" indent="0" algn="l" rtl="0">
              <a:lnSpc>
                <a:spcPct val="115000"/>
              </a:lnSpc>
              <a:spcBef>
                <a:spcPts val="0"/>
              </a:spcBef>
              <a:spcAft>
                <a:spcPts val="600"/>
              </a:spcAft>
              <a:buSzPts val="1800"/>
              <a:buNone/>
            </a:pPr>
            <a:r>
              <a:rPr lang="en-US" sz="1400" b="0" i="0" dirty="0">
                <a:solidFill>
                  <a:schemeClr val="tx2"/>
                </a:solidFill>
                <a:effectLst/>
                <a:latin typeface="+mn-lt"/>
              </a:rPr>
              <a:t>Kick off the Senior Class Gift Campaign by making your gift on </a:t>
            </a:r>
            <a:r>
              <a:rPr lang="en-US" sz="1400" b="1" i="0" dirty="0">
                <a:solidFill>
                  <a:schemeClr val="tx2"/>
                </a:solidFill>
                <a:effectLst/>
                <a:latin typeface="+mn-lt"/>
              </a:rPr>
              <a:t>Day of Giving, Thursday, February 22! </a:t>
            </a:r>
            <a:r>
              <a:rPr lang="en-US" sz="1400" b="0" i="0" dirty="0">
                <a:solidFill>
                  <a:schemeClr val="tx2"/>
                </a:solidFill>
                <a:effectLst/>
                <a:latin typeface="+mn-lt"/>
              </a:rPr>
              <a:t>There will be a </a:t>
            </a:r>
            <a:r>
              <a:rPr lang="en-US" sz="1400" b="1" i="0" dirty="0">
                <a:solidFill>
                  <a:schemeClr val="tx2"/>
                </a:solidFill>
                <a:effectLst/>
                <a:latin typeface="+mn-lt"/>
              </a:rPr>
              <a:t>Senior Class Gift Challenge,</a:t>
            </a:r>
            <a:r>
              <a:rPr lang="en-US" sz="1400" b="0" i="0" dirty="0">
                <a:solidFill>
                  <a:schemeClr val="tx2"/>
                </a:solidFill>
                <a:effectLst/>
                <a:latin typeface="+mn-lt"/>
              </a:rPr>
              <a:t> and all gifts of $5 or more to any allocation across campus will count toward the total donor goal for Senior Class Gift. Visit </a:t>
            </a:r>
            <a:r>
              <a:rPr lang="en-US" sz="1400" b="1" i="0" dirty="0">
                <a:solidFill>
                  <a:schemeClr val="tx2"/>
                </a:solidFill>
                <a:effectLst/>
                <a:latin typeface="+mn-lt"/>
              </a:rPr>
              <a:t>dayofgiving.rowan.edu</a:t>
            </a:r>
            <a:r>
              <a:rPr lang="en-US" sz="1400" b="0" i="0" dirty="0">
                <a:solidFill>
                  <a:schemeClr val="tx2"/>
                </a:solidFill>
                <a:effectLst/>
                <a:latin typeface="+mn-lt"/>
              </a:rPr>
              <a:t> starting the week of Feb 12 to make an early gift.</a:t>
            </a:r>
          </a:p>
          <a:p>
            <a:pPr marL="0" lvl="0" indent="0" algn="l" rtl="0">
              <a:lnSpc>
                <a:spcPct val="115000"/>
              </a:lnSpc>
              <a:spcBef>
                <a:spcPts val="0"/>
              </a:spcBef>
              <a:spcAft>
                <a:spcPts val="600"/>
              </a:spcAft>
              <a:buSzPts val="1800"/>
              <a:buNone/>
            </a:pPr>
            <a:r>
              <a:rPr lang="en-US" sz="1400" b="0" i="0" dirty="0">
                <a:solidFill>
                  <a:schemeClr val="tx2"/>
                </a:solidFill>
                <a:effectLst/>
                <a:latin typeface="+mn-lt"/>
              </a:rPr>
              <a:t>Visit the Chamberlain Student Center on Day of Giving (2/22) between 10 a.m. - 2 p.m. to celebrate the impact of philanthropy (and earn a t-shirt!). </a:t>
            </a:r>
          </a:p>
          <a:p>
            <a:pPr marL="0" lvl="0" indent="0" algn="l" rtl="0">
              <a:lnSpc>
                <a:spcPct val="115000"/>
              </a:lnSpc>
              <a:spcBef>
                <a:spcPts val="0"/>
              </a:spcBef>
              <a:spcAft>
                <a:spcPts val="600"/>
              </a:spcAft>
              <a:buSzPts val="1800"/>
              <a:buNone/>
            </a:pPr>
            <a:r>
              <a:rPr lang="en-US" sz="1400" b="0" i="1" dirty="0">
                <a:solidFill>
                  <a:schemeClr val="tx2"/>
                </a:solidFill>
                <a:effectLst/>
                <a:latin typeface="+mn-lt"/>
              </a:rPr>
              <a:t>*Additional spirit cord pick-up dates and locations will be updated on the Senior Class Gift site. Stay tuned!</a:t>
            </a:r>
            <a:endParaRPr lang="en-US" sz="1400" b="0" i="0" dirty="0">
              <a:solidFill>
                <a:schemeClr val="tx2"/>
              </a:solidFill>
              <a:effectLst/>
              <a:latin typeface="+mn-lt"/>
            </a:endParaRPr>
          </a:p>
          <a:p>
            <a:pPr marL="0" lvl="0" indent="0" algn="l" rtl="0">
              <a:lnSpc>
                <a:spcPct val="100000"/>
              </a:lnSpc>
              <a:spcBef>
                <a:spcPts val="0"/>
              </a:spcBef>
              <a:spcAft>
                <a:spcPts val="0"/>
              </a:spcAft>
              <a:buSzPts val="1800"/>
              <a:buNone/>
            </a:pPr>
            <a:r>
              <a:rPr lang="en-US" sz="1400" b="1" dirty="0">
                <a:solidFill>
                  <a:schemeClr val="lt2"/>
                </a:solidFill>
                <a:latin typeface="Arial"/>
                <a:ea typeface="Arial"/>
                <a:cs typeface="Arial"/>
                <a:sym typeface="Arial"/>
              </a:rPr>
              <a:t>Questions?</a:t>
            </a:r>
          </a:p>
          <a:p>
            <a:pPr marL="0" lvl="0" indent="0" algn="l" rtl="0">
              <a:lnSpc>
                <a:spcPct val="100000"/>
              </a:lnSpc>
              <a:spcBef>
                <a:spcPts val="0"/>
              </a:spcBef>
              <a:spcAft>
                <a:spcPts val="0"/>
              </a:spcAft>
              <a:buSzPts val="1800"/>
              <a:buNone/>
            </a:pPr>
            <a:r>
              <a:rPr lang="en-US" sz="1400" dirty="0">
                <a:solidFill>
                  <a:schemeClr val="lt2"/>
                </a:solidFill>
                <a:latin typeface="Arial"/>
                <a:ea typeface="Arial"/>
                <a:cs typeface="Arial"/>
                <a:sym typeface="Arial"/>
              </a:rPr>
              <a:t>Contact Kaylee Collins, Director of Annual Giving</a:t>
            </a:r>
            <a:endParaRPr sz="1400" dirty="0">
              <a:solidFill>
                <a:schemeClr val="lt2"/>
              </a:solidFill>
              <a:latin typeface="Arial"/>
              <a:ea typeface="Arial"/>
              <a:cs typeface="Arial"/>
              <a:sym typeface="Arial"/>
            </a:endParaRPr>
          </a:p>
          <a:p>
            <a:pPr marL="0" lvl="0" indent="0" algn="l" rtl="0">
              <a:lnSpc>
                <a:spcPct val="100000"/>
              </a:lnSpc>
              <a:spcBef>
                <a:spcPts val="0"/>
              </a:spcBef>
              <a:spcAft>
                <a:spcPts val="0"/>
              </a:spcAft>
              <a:buSzPts val="1800"/>
              <a:buNone/>
            </a:pPr>
            <a:r>
              <a:rPr lang="en-US" sz="1400" dirty="0">
                <a:solidFill>
                  <a:schemeClr val="lt2"/>
                </a:solidFill>
                <a:latin typeface="Arial"/>
                <a:ea typeface="Arial"/>
                <a:cs typeface="Arial"/>
                <a:sym typeface="Arial"/>
              </a:rPr>
              <a:t>(856) 256-5415</a:t>
            </a:r>
            <a:endParaRPr sz="1400" dirty="0">
              <a:solidFill>
                <a:schemeClr val="lt2"/>
              </a:solidFill>
              <a:latin typeface="Arial"/>
              <a:ea typeface="Arial"/>
              <a:cs typeface="Arial"/>
              <a:sym typeface="Arial"/>
            </a:endParaRPr>
          </a:p>
          <a:p>
            <a:pPr marL="0" lvl="0" indent="0" algn="l" rtl="0">
              <a:lnSpc>
                <a:spcPct val="100000"/>
              </a:lnSpc>
              <a:spcBef>
                <a:spcPts val="0"/>
              </a:spcBef>
              <a:spcAft>
                <a:spcPts val="0"/>
              </a:spcAft>
              <a:buSzPts val="1800"/>
              <a:buNone/>
            </a:pPr>
            <a:r>
              <a:rPr lang="en-US" sz="1400" dirty="0">
                <a:solidFill>
                  <a:schemeClr val="lt2"/>
                </a:solidFill>
                <a:latin typeface="Arial"/>
                <a:ea typeface="Arial"/>
                <a:cs typeface="Arial"/>
                <a:sym typeface="Arial"/>
              </a:rPr>
              <a:t>collinske@rowan.edu</a:t>
            </a:r>
          </a:p>
          <a:p>
            <a:pPr marL="0" lvl="0" indent="0" algn="l" rtl="0">
              <a:lnSpc>
                <a:spcPct val="100000"/>
              </a:lnSpc>
              <a:spcBef>
                <a:spcPts val="0"/>
              </a:spcBef>
              <a:spcAft>
                <a:spcPts val="0"/>
              </a:spcAft>
              <a:buSzPts val="1800"/>
              <a:buNone/>
            </a:pPr>
            <a:endParaRPr sz="1400" dirty="0"/>
          </a:p>
        </p:txBody>
      </p:sp>
      <p:sp>
        <p:nvSpPr>
          <p:cNvPr id="376" name="Google Shape;376;g113af37db90_0_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 name="TextBox 1">
            <a:extLst>
              <a:ext uri="{FF2B5EF4-FFF2-40B4-BE49-F238E27FC236}">
                <a16:creationId xmlns:a16="http://schemas.microsoft.com/office/drawing/2014/main" id="{244C0580-2B1B-047A-0A57-5198EA1DD6D2}"/>
              </a:ext>
            </a:extLst>
          </p:cNvPr>
          <p:cNvSpPr txBox="1"/>
          <p:nvPr/>
        </p:nvSpPr>
        <p:spPr>
          <a:xfrm>
            <a:off x="198959" y="762000"/>
            <a:ext cx="6078682" cy="338554"/>
          </a:xfrm>
          <a:prstGeom prst="rect">
            <a:avLst/>
          </a:prstGeom>
          <a:noFill/>
        </p:spPr>
        <p:txBody>
          <a:bodyPr wrap="square">
            <a:spAutoFit/>
          </a:bodyPr>
          <a:lstStyle/>
          <a:p>
            <a:r>
              <a:rPr lang="en-US" sz="1600" b="1" i="1" dirty="0">
                <a:solidFill>
                  <a:schemeClr val="tx2"/>
                </a:solidFill>
              </a:rPr>
              <a:t>Pay It Forward By Giving Back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0"/>
          <p:cNvSpPr txBox="1">
            <a:spLocks noGrp="1"/>
          </p:cNvSpPr>
          <p:nvPr>
            <p:ph type="title"/>
          </p:nvPr>
        </p:nvSpPr>
        <p:spPr>
          <a:xfrm>
            <a:off x="306057" y="298424"/>
            <a:ext cx="8262300" cy="548400"/>
          </a:xfrm>
          <a:prstGeom prst="rect">
            <a:avLst/>
          </a:prstGeom>
          <a:noFill/>
          <a:ln>
            <a:noFill/>
          </a:ln>
        </p:spPr>
        <p:txBody>
          <a:bodyPr spcFirstLastPara="1" wrap="square" lIns="0" tIns="0" rIns="0" bIns="0" anchor="t" anchorCtr="0">
            <a:noAutofit/>
          </a:bodyPr>
          <a:lstStyle/>
          <a:p>
            <a:pPr marL="0" lvl="0" indent="0"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Important Dates to remember: </a:t>
            </a:r>
            <a:endParaRPr sz="3000" b="1" dirty="0">
              <a:solidFill>
                <a:schemeClr val="lt2"/>
              </a:solidFill>
              <a:latin typeface="Arial"/>
              <a:ea typeface="Arial"/>
              <a:cs typeface="Arial"/>
              <a:sym typeface="Arial"/>
            </a:endParaRPr>
          </a:p>
        </p:txBody>
      </p:sp>
      <p:pic>
        <p:nvPicPr>
          <p:cNvPr id="383" name="Google Shape;383;p30" descr="Image result for important dateclipart free"/>
          <p:cNvPicPr preferRelativeResize="0"/>
          <p:nvPr/>
        </p:nvPicPr>
        <p:blipFill rotWithShape="1">
          <a:blip r:embed="rId3">
            <a:alphaModFix/>
          </a:blip>
          <a:srcRect/>
          <a:stretch/>
        </p:blipFill>
        <p:spPr>
          <a:xfrm rot="918099">
            <a:off x="7290348" y="4429441"/>
            <a:ext cx="1687029" cy="1489391"/>
          </a:xfrm>
          <a:prstGeom prst="rect">
            <a:avLst/>
          </a:prstGeom>
          <a:noFill/>
          <a:ln>
            <a:noFill/>
          </a:ln>
        </p:spPr>
      </p:pic>
      <p:sp>
        <p:nvSpPr>
          <p:cNvPr id="385" name="Google Shape;385;p30"/>
          <p:cNvSpPr txBox="1"/>
          <p:nvPr/>
        </p:nvSpPr>
        <p:spPr>
          <a:xfrm>
            <a:off x="352424" y="920749"/>
            <a:ext cx="8262300" cy="4524285"/>
          </a:xfrm>
          <a:prstGeom prst="rect">
            <a:avLst/>
          </a:prstGeom>
          <a:noFill/>
          <a:ln>
            <a:noFill/>
          </a:ln>
        </p:spPr>
        <p:txBody>
          <a:bodyPr spcFirstLastPara="1" wrap="square" lIns="91425" tIns="91425" rIns="91425" bIns="91425" anchor="t" anchorCtr="0">
            <a:spAutoFit/>
          </a:bodyPr>
          <a:lstStyle/>
          <a:p>
            <a:pPr marL="457200" lvl="0" indent="-342900" algn="l" rtl="0">
              <a:spcBef>
                <a:spcPts val="330"/>
              </a:spcBef>
              <a:spcAft>
                <a:spcPts val="0"/>
              </a:spcAft>
              <a:buClr>
                <a:schemeClr val="lt2"/>
              </a:buClr>
              <a:buSzPts val="1800"/>
              <a:buChar char="●"/>
            </a:pPr>
            <a:r>
              <a:rPr lang="en-US" sz="1600" dirty="0">
                <a:solidFill>
                  <a:schemeClr val="lt2"/>
                </a:solidFill>
              </a:rPr>
              <a:t>February 28: Last day to apply to graduate for Spring graduation </a:t>
            </a:r>
            <a:br>
              <a:rPr lang="en-US" sz="1600" dirty="0">
                <a:solidFill>
                  <a:schemeClr val="lt2"/>
                </a:solidFill>
              </a:rPr>
            </a:br>
            <a:endParaRPr sz="1600" dirty="0">
              <a:solidFill>
                <a:schemeClr val="lt2"/>
              </a:solidFill>
            </a:endParaRPr>
          </a:p>
          <a:p>
            <a:pPr marL="457200" lvl="0" indent="-342900" algn="l" rtl="0">
              <a:spcBef>
                <a:spcPts val="0"/>
              </a:spcBef>
              <a:spcAft>
                <a:spcPts val="0"/>
              </a:spcAft>
              <a:buClr>
                <a:schemeClr val="lt2"/>
              </a:buClr>
              <a:buSzPts val="1800"/>
              <a:buChar char="●"/>
            </a:pPr>
            <a:r>
              <a:rPr lang="en-US" sz="1600" dirty="0">
                <a:solidFill>
                  <a:schemeClr val="lt2"/>
                </a:solidFill>
              </a:rPr>
              <a:t>February 28 - Register by today to have name in printed program</a:t>
            </a:r>
            <a:endParaRPr sz="1600" dirty="0">
              <a:solidFill>
                <a:schemeClr val="lt2"/>
              </a:solidFill>
            </a:endParaRPr>
          </a:p>
          <a:p>
            <a:pPr marL="0" lvl="0" indent="0" algn="l" rtl="0">
              <a:spcBef>
                <a:spcPts val="330"/>
              </a:spcBef>
              <a:spcAft>
                <a:spcPts val="0"/>
              </a:spcAft>
              <a:buClr>
                <a:srgbClr val="000000"/>
              </a:buClr>
              <a:buSzPts val="1800"/>
              <a:buFont typeface="Arial"/>
              <a:buNone/>
            </a:pPr>
            <a:endParaRPr sz="1600" dirty="0">
              <a:solidFill>
                <a:schemeClr val="lt2"/>
              </a:solidFill>
            </a:endParaRPr>
          </a:p>
          <a:p>
            <a:pPr marL="457200" lvl="0" indent="-342900" algn="l" rtl="0">
              <a:spcBef>
                <a:spcPts val="330"/>
              </a:spcBef>
              <a:spcAft>
                <a:spcPts val="0"/>
              </a:spcAft>
              <a:buClr>
                <a:schemeClr val="lt2"/>
              </a:buClr>
              <a:buSzPts val="1800"/>
              <a:buChar char="●"/>
            </a:pPr>
            <a:r>
              <a:rPr lang="en-US" sz="1600" dirty="0">
                <a:solidFill>
                  <a:schemeClr val="lt2"/>
                </a:solidFill>
              </a:rPr>
              <a:t>March 18: Cap and Gown sales begin; In-person Commencement Fair at Barnes &amp; Noble (March 18 - 22)</a:t>
            </a:r>
            <a:endParaRPr sz="1600" dirty="0">
              <a:solidFill>
                <a:schemeClr val="lt2"/>
              </a:solidFill>
            </a:endParaRPr>
          </a:p>
          <a:p>
            <a:pPr marL="0" lvl="0" indent="0" algn="l" rtl="0">
              <a:spcBef>
                <a:spcPts val="330"/>
              </a:spcBef>
              <a:spcAft>
                <a:spcPts val="0"/>
              </a:spcAft>
              <a:buClr>
                <a:srgbClr val="000000"/>
              </a:buClr>
              <a:buSzPts val="1800"/>
              <a:buFont typeface="Arial"/>
              <a:buNone/>
            </a:pPr>
            <a:endParaRPr sz="1600" dirty="0">
              <a:solidFill>
                <a:schemeClr val="lt2"/>
              </a:solidFill>
            </a:endParaRPr>
          </a:p>
          <a:p>
            <a:pPr marL="457200" lvl="0" indent="-342900" algn="l" rtl="0">
              <a:spcBef>
                <a:spcPts val="0"/>
              </a:spcBef>
              <a:spcAft>
                <a:spcPts val="0"/>
              </a:spcAft>
              <a:buClr>
                <a:schemeClr val="lt2"/>
              </a:buClr>
              <a:buSzPts val="1800"/>
              <a:buChar char="●"/>
            </a:pPr>
            <a:r>
              <a:rPr lang="en-US" sz="1600" dirty="0">
                <a:solidFill>
                  <a:schemeClr val="lt2"/>
                </a:solidFill>
              </a:rPr>
              <a:t>April 5: Commencement registration and guest ticket access closes</a:t>
            </a:r>
          </a:p>
          <a:p>
            <a:pPr marL="457200" lvl="1" indent="-342900">
              <a:buClr>
                <a:schemeClr val="lt2"/>
              </a:buClr>
              <a:buSzPts val="1800"/>
              <a:buChar char="●"/>
            </a:pPr>
            <a:endParaRPr lang="en-US" sz="1600" dirty="0">
              <a:solidFill>
                <a:schemeClr val="lt2"/>
              </a:solidFill>
            </a:endParaRPr>
          </a:p>
          <a:p>
            <a:pPr marL="457200" lvl="1" indent="-342900">
              <a:buClr>
                <a:schemeClr val="lt2"/>
              </a:buClr>
              <a:buSzPts val="1800"/>
              <a:buChar char="●"/>
            </a:pPr>
            <a:r>
              <a:rPr lang="en-US" sz="1600" dirty="0">
                <a:solidFill>
                  <a:schemeClr val="lt2"/>
                </a:solidFill>
              </a:rPr>
              <a:t>April 5: Last day to make corrections to Commencement display details</a:t>
            </a:r>
          </a:p>
          <a:p>
            <a:pPr marL="457200" lvl="1" indent="-342900">
              <a:buClr>
                <a:schemeClr val="lt2"/>
              </a:buClr>
              <a:buSzPts val="1800"/>
              <a:buChar char="●"/>
            </a:pPr>
            <a:endParaRPr lang="en-US" sz="1600" dirty="0">
              <a:solidFill>
                <a:schemeClr val="lt2"/>
              </a:solidFill>
            </a:endParaRPr>
          </a:p>
          <a:p>
            <a:pPr marL="457200" lvl="1" indent="-342900">
              <a:buClr>
                <a:schemeClr val="lt2"/>
              </a:buClr>
              <a:buSzPts val="1800"/>
              <a:buChar char="●"/>
            </a:pPr>
            <a:r>
              <a:rPr lang="en-US" sz="1600" dirty="0">
                <a:solidFill>
                  <a:schemeClr val="lt2"/>
                </a:solidFill>
              </a:rPr>
              <a:t>April 10: First come, first served access to additional guest tickets (as available) will be announced via email between 12:00 p.m. – 1:00 p.m.</a:t>
            </a:r>
            <a:endParaRPr sz="1600" dirty="0">
              <a:solidFill>
                <a:schemeClr val="lt2"/>
              </a:solidFill>
            </a:endParaRPr>
          </a:p>
          <a:p>
            <a:pPr marL="457200" lvl="0" indent="0" algn="l" rtl="0">
              <a:spcBef>
                <a:spcPts val="0"/>
              </a:spcBef>
              <a:spcAft>
                <a:spcPts val="0"/>
              </a:spcAft>
              <a:buClr>
                <a:srgbClr val="000000"/>
              </a:buClr>
              <a:buSzPts val="1800"/>
              <a:buFont typeface="Arial"/>
              <a:buNone/>
            </a:pPr>
            <a:endParaRPr sz="1600" dirty="0">
              <a:solidFill>
                <a:schemeClr val="lt2"/>
              </a:solidFill>
            </a:endParaRPr>
          </a:p>
          <a:p>
            <a:pPr marL="457200" lvl="0" indent="-342900" algn="l" rtl="0">
              <a:spcBef>
                <a:spcPts val="0"/>
              </a:spcBef>
              <a:spcAft>
                <a:spcPts val="0"/>
              </a:spcAft>
              <a:buClr>
                <a:schemeClr val="lt2"/>
              </a:buClr>
              <a:buSzPts val="1800"/>
              <a:buChar char="●"/>
            </a:pPr>
            <a:r>
              <a:rPr lang="en-US" sz="1600" dirty="0">
                <a:solidFill>
                  <a:schemeClr val="lt2"/>
                </a:solidFill>
              </a:rPr>
              <a:t>May 4: University Commencement Ceremony &amp; Celebration at 10:00 a.m.</a:t>
            </a:r>
            <a:endParaRPr sz="1600" dirty="0">
              <a:solidFill>
                <a:schemeClr val="lt2"/>
              </a:solidFill>
            </a:endParaRPr>
          </a:p>
          <a:p>
            <a:pPr marL="0" lvl="0" indent="0" algn="l" rtl="0">
              <a:spcBef>
                <a:spcPts val="0"/>
              </a:spcBef>
              <a:spcAft>
                <a:spcPts val="0"/>
              </a:spcAft>
              <a:buClr>
                <a:srgbClr val="000000"/>
              </a:buClr>
              <a:buSzPts val="1800"/>
              <a:buFont typeface="Arial"/>
              <a:buNone/>
            </a:pPr>
            <a:endParaRPr sz="1600" dirty="0">
              <a:solidFill>
                <a:schemeClr val="lt2"/>
              </a:solidFill>
            </a:endParaRPr>
          </a:p>
          <a:p>
            <a:pPr marL="457200" lvl="0" indent="-336550" algn="l" rtl="0">
              <a:spcBef>
                <a:spcPts val="0"/>
              </a:spcBef>
              <a:spcAft>
                <a:spcPts val="0"/>
              </a:spcAft>
              <a:buClr>
                <a:schemeClr val="lt2"/>
              </a:buClr>
              <a:buSzPts val="1700"/>
              <a:buChar char="●"/>
            </a:pPr>
            <a:r>
              <a:rPr lang="en-US" sz="1600" dirty="0">
                <a:solidFill>
                  <a:schemeClr val="lt2"/>
                </a:solidFill>
              </a:rPr>
              <a:t>May 6 - 9: College Commencement Ceremonies </a:t>
            </a:r>
            <a:endParaRPr sz="1600" dirty="0">
              <a:solidFill>
                <a:schemeClr val="dk1"/>
              </a:solidFill>
            </a:endParaRPr>
          </a:p>
        </p:txBody>
      </p:sp>
      <p:sp>
        <p:nvSpPr>
          <p:cNvPr id="2" name="Google Shape;376;g113af37db90_0_0">
            <a:extLst>
              <a:ext uri="{FF2B5EF4-FFF2-40B4-BE49-F238E27FC236}">
                <a16:creationId xmlns:a16="http://schemas.microsoft.com/office/drawing/2014/main" id="{733104C0-3DFA-6A53-1A26-72C2C0A585D4}"/>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1"/>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Keep Up To Date</a:t>
            </a:r>
            <a:r>
              <a:rPr lang="en-US" b="1" dirty="0">
                <a:solidFill>
                  <a:schemeClr val="lt2"/>
                </a:solidFill>
                <a:latin typeface="Arial"/>
                <a:ea typeface="Arial"/>
                <a:cs typeface="Arial"/>
                <a:sym typeface="Arial"/>
              </a:rPr>
              <a:t> </a:t>
            </a:r>
            <a:endParaRPr b="1" dirty="0">
              <a:solidFill>
                <a:schemeClr val="lt2"/>
              </a:solidFill>
              <a:latin typeface="Arial"/>
              <a:ea typeface="Arial"/>
              <a:cs typeface="Arial"/>
              <a:sym typeface="Arial"/>
            </a:endParaRPr>
          </a:p>
          <a:p>
            <a:pPr marL="0" lvl="0" indent="0" algn="ctr" rtl="0">
              <a:lnSpc>
                <a:spcPct val="100000"/>
              </a:lnSpc>
              <a:spcBef>
                <a:spcPts val="0"/>
              </a:spcBef>
              <a:spcAft>
                <a:spcPts val="0"/>
              </a:spcAft>
              <a:buSzPts val="1400"/>
              <a:buNone/>
            </a:pPr>
            <a:endParaRPr sz="2400" u="sng" dirty="0">
              <a:latin typeface="Arial"/>
              <a:ea typeface="Arial"/>
              <a:cs typeface="Arial"/>
              <a:sym typeface="Arial"/>
            </a:endParaRPr>
          </a:p>
        </p:txBody>
      </p:sp>
      <p:sp>
        <p:nvSpPr>
          <p:cNvPr id="391" name="Google Shape;391;p3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392" name="Google Shape;392;p31"/>
          <p:cNvSpPr txBox="1">
            <a:spLocks noGrp="1"/>
          </p:cNvSpPr>
          <p:nvPr>
            <p:ph type="body" idx="1"/>
          </p:nvPr>
        </p:nvSpPr>
        <p:spPr>
          <a:xfrm>
            <a:off x="2160181" y="919715"/>
            <a:ext cx="6831419" cy="4121017"/>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lt2"/>
                </a:solidFill>
                <a:latin typeface="Arial"/>
                <a:ea typeface="Arial"/>
                <a:cs typeface="Arial"/>
                <a:sym typeface="Arial"/>
              </a:rPr>
              <a:t>Check your Rowan email</a:t>
            </a:r>
            <a:endParaRPr sz="1600" dirty="0">
              <a:solidFill>
                <a:schemeClr val="lt2"/>
              </a:solidFill>
              <a:latin typeface="Arial"/>
              <a:ea typeface="Arial"/>
              <a:cs typeface="Arial"/>
              <a:sym typeface="Arial"/>
            </a:endParaRPr>
          </a:p>
          <a:p>
            <a:pPr marL="914400" lvl="1" indent="-342900" algn="l" rtl="0">
              <a:lnSpc>
                <a:spcPct val="100000"/>
              </a:lnSpc>
              <a:spcBef>
                <a:spcPts val="0"/>
              </a:spcBef>
              <a:spcAft>
                <a:spcPts val="0"/>
              </a:spcAft>
              <a:buClr>
                <a:schemeClr val="lt2"/>
              </a:buClr>
              <a:buSzPts val="1800"/>
              <a:buFont typeface="Arial"/>
              <a:buChar char="○"/>
            </a:pPr>
            <a:r>
              <a:rPr lang="en-US" sz="1600" dirty="0">
                <a:solidFill>
                  <a:schemeClr val="lt2"/>
                </a:solidFill>
                <a:latin typeface="Arial"/>
                <a:ea typeface="Arial"/>
                <a:cs typeface="Arial"/>
                <a:sym typeface="Arial"/>
              </a:rPr>
              <a:t>Always open and read emails from </a:t>
            </a:r>
            <a:r>
              <a:rPr lang="en-US" sz="1600" u="sng" dirty="0">
                <a:solidFill>
                  <a:schemeClr val="lt2"/>
                </a:solidFill>
                <a:latin typeface="Arial"/>
                <a:ea typeface="Arial"/>
                <a:cs typeface="Arial"/>
                <a:sym typeface="Arial"/>
                <a:hlinkClick r:id="rId3">
                  <a:extLst>
                    <a:ext uri="{A12FA001-AC4F-418D-AE19-62706E023703}">
                      <ahyp:hlinkClr xmlns:ahyp="http://schemas.microsoft.com/office/drawing/2018/hyperlinkcolor" val="tx"/>
                    </a:ext>
                  </a:extLst>
                </a:hlinkClick>
              </a:rPr>
              <a:t>graduation@rowan.edu</a:t>
            </a:r>
            <a:r>
              <a:rPr lang="en-US" sz="1600" dirty="0">
                <a:solidFill>
                  <a:schemeClr val="lt2"/>
                </a:solidFill>
                <a:latin typeface="Arial"/>
                <a:ea typeface="Arial"/>
                <a:cs typeface="Arial"/>
                <a:sym typeface="Arial"/>
              </a:rPr>
              <a:t> and </a:t>
            </a:r>
            <a:r>
              <a:rPr lang="en-US" sz="1600" u="sng" dirty="0">
                <a:solidFill>
                  <a:schemeClr val="lt2"/>
                </a:solidFill>
                <a:latin typeface="Arial"/>
                <a:ea typeface="Arial"/>
                <a:cs typeface="Arial"/>
                <a:sym typeface="Arial"/>
                <a:hlinkClick r:id="rId4">
                  <a:extLst>
                    <a:ext uri="{A12FA001-AC4F-418D-AE19-62706E023703}">
                      <ahyp:hlinkClr xmlns:ahyp="http://schemas.microsoft.com/office/drawing/2018/hyperlinkcolor" val="tx"/>
                    </a:ext>
                  </a:extLst>
                </a:hlinkClick>
              </a:rPr>
              <a:t>commencement@rowan.edu</a:t>
            </a:r>
            <a:r>
              <a:rPr lang="en-US" sz="1600" dirty="0">
                <a:solidFill>
                  <a:schemeClr val="lt2"/>
                </a:solidFill>
                <a:latin typeface="Arial"/>
                <a:ea typeface="Arial"/>
                <a:cs typeface="Arial"/>
                <a:sym typeface="Arial"/>
              </a:rPr>
              <a:t> as they contain important information.</a:t>
            </a:r>
            <a:endParaRPr sz="1600" dirty="0">
              <a:solidFill>
                <a:schemeClr val="lt2"/>
              </a:solidFill>
              <a:latin typeface="Arial"/>
              <a:ea typeface="Arial"/>
              <a:cs typeface="Arial"/>
              <a:sym typeface="Arial"/>
            </a:endParaRPr>
          </a:p>
          <a:p>
            <a:pPr marL="0" lvl="0" indent="0" algn="l" rtl="0">
              <a:lnSpc>
                <a:spcPct val="100000"/>
              </a:lnSpc>
              <a:spcBef>
                <a:spcPts val="0"/>
              </a:spcBef>
              <a:spcAft>
                <a:spcPts val="0"/>
              </a:spcAft>
              <a:buSzPts val="1800"/>
              <a:buNone/>
            </a:pPr>
            <a:endParaRPr sz="16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lt2"/>
                </a:solidFill>
                <a:latin typeface="Arial"/>
                <a:ea typeface="Arial"/>
                <a:cs typeface="Arial"/>
                <a:sym typeface="Arial"/>
              </a:rPr>
              <a:t>Know the deadlines; don’t wait until the last day!</a:t>
            </a:r>
            <a:endParaRPr sz="1600" dirty="0">
              <a:solidFill>
                <a:schemeClr val="lt2"/>
              </a:solidFill>
              <a:latin typeface="Arial"/>
              <a:ea typeface="Arial"/>
              <a:cs typeface="Arial"/>
              <a:sym typeface="Arial"/>
            </a:endParaRPr>
          </a:p>
          <a:p>
            <a:pPr marL="457200" lvl="0" indent="0" algn="l" rtl="0">
              <a:lnSpc>
                <a:spcPct val="100000"/>
              </a:lnSpc>
              <a:spcBef>
                <a:spcPts val="0"/>
              </a:spcBef>
              <a:spcAft>
                <a:spcPts val="0"/>
              </a:spcAft>
              <a:buSzPts val="1800"/>
              <a:buNone/>
            </a:pPr>
            <a:endParaRPr sz="16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lt2"/>
                </a:solidFill>
                <a:latin typeface="Arial"/>
                <a:ea typeface="Arial"/>
                <a:cs typeface="Arial"/>
                <a:sym typeface="Arial"/>
              </a:rPr>
              <a:t>Check the commencement and graduation websites regularly for updates.</a:t>
            </a:r>
            <a:endParaRPr sz="1600" dirty="0">
              <a:solidFill>
                <a:schemeClr val="lt2"/>
              </a:solidFill>
              <a:latin typeface="Arial"/>
              <a:ea typeface="Arial"/>
              <a:cs typeface="Arial"/>
              <a:sym typeface="Arial"/>
            </a:endParaRPr>
          </a:p>
          <a:p>
            <a:pPr marL="457200" lvl="0" indent="0" algn="l" rtl="0">
              <a:lnSpc>
                <a:spcPct val="100000"/>
              </a:lnSpc>
              <a:spcBef>
                <a:spcPts val="0"/>
              </a:spcBef>
              <a:spcAft>
                <a:spcPts val="0"/>
              </a:spcAft>
              <a:buSzPts val="1800"/>
              <a:buNone/>
            </a:pPr>
            <a:endParaRPr sz="16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lt2"/>
                </a:solidFill>
                <a:latin typeface="Arial"/>
                <a:ea typeface="Arial"/>
                <a:cs typeface="Arial"/>
                <a:sym typeface="Arial"/>
              </a:rPr>
              <a:t>Follow Rowan on social media; look for Instagram stories and participate in Q &amp; A’s.</a:t>
            </a:r>
            <a:endParaRPr sz="1600" dirty="0">
              <a:solidFill>
                <a:schemeClr val="lt2"/>
              </a:solidFill>
              <a:latin typeface="Arial"/>
              <a:ea typeface="Arial"/>
              <a:cs typeface="Arial"/>
              <a:sym typeface="Arial"/>
            </a:endParaRPr>
          </a:p>
          <a:p>
            <a:pPr marL="457200" lvl="0" indent="0" algn="l" rtl="0">
              <a:lnSpc>
                <a:spcPct val="100000"/>
              </a:lnSpc>
              <a:spcBef>
                <a:spcPts val="0"/>
              </a:spcBef>
              <a:spcAft>
                <a:spcPts val="0"/>
              </a:spcAft>
              <a:buSzPts val="1800"/>
              <a:buNone/>
            </a:pPr>
            <a:endParaRPr sz="16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lt2"/>
                </a:solidFill>
                <a:latin typeface="Arial"/>
                <a:ea typeface="Arial"/>
                <a:cs typeface="Arial"/>
                <a:sym typeface="Arial"/>
              </a:rPr>
              <a:t>Use #Rowan202</a:t>
            </a:r>
            <a:r>
              <a:rPr lang="en-US" sz="1600" dirty="0">
                <a:solidFill>
                  <a:schemeClr val="lt2"/>
                </a:solidFill>
              </a:rPr>
              <a:t>4</a:t>
            </a:r>
            <a:r>
              <a:rPr lang="en-US" sz="1600" dirty="0">
                <a:solidFill>
                  <a:schemeClr val="lt2"/>
                </a:solidFill>
                <a:latin typeface="Arial"/>
                <a:ea typeface="Arial"/>
                <a:cs typeface="Arial"/>
                <a:sym typeface="Arial"/>
              </a:rPr>
              <a:t> to filter your posts onto the commencement website</a:t>
            </a:r>
            <a:endParaRPr sz="1600" dirty="0">
              <a:solidFill>
                <a:schemeClr val="lt2"/>
              </a:solidFill>
              <a:latin typeface="Arial"/>
              <a:ea typeface="Arial"/>
              <a:cs typeface="Arial"/>
              <a:sym typeface="Arial"/>
            </a:endParaRPr>
          </a:p>
          <a:p>
            <a:pPr marL="457200" lvl="0" indent="0" algn="l" rtl="0">
              <a:lnSpc>
                <a:spcPct val="100000"/>
              </a:lnSpc>
              <a:spcBef>
                <a:spcPts val="0"/>
              </a:spcBef>
              <a:spcAft>
                <a:spcPts val="0"/>
              </a:spcAft>
              <a:buSzPts val="1800"/>
              <a:buNone/>
            </a:pPr>
            <a:endParaRPr sz="1600" dirty="0">
              <a:solidFill>
                <a:schemeClr val="lt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lt2"/>
                </a:solidFill>
                <a:latin typeface="Arial"/>
                <a:ea typeface="Arial"/>
                <a:cs typeface="Arial"/>
                <a:sym typeface="Arial"/>
              </a:rPr>
              <a:t>Prepare for commencement</a:t>
            </a:r>
            <a:endParaRPr sz="1600" dirty="0">
              <a:solidFill>
                <a:schemeClr val="lt2"/>
              </a:solidFill>
              <a:latin typeface="Arial"/>
              <a:ea typeface="Arial"/>
              <a:cs typeface="Arial"/>
              <a:sym typeface="Arial"/>
            </a:endParaRPr>
          </a:p>
          <a:p>
            <a:pPr marL="914400" lvl="1" indent="-342900" algn="l" rtl="0">
              <a:lnSpc>
                <a:spcPct val="100000"/>
              </a:lnSpc>
              <a:spcBef>
                <a:spcPts val="0"/>
              </a:spcBef>
              <a:spcAft>
                <a:spcPts val="0"/>
              </a:spcAft>
              <a:buClr>
                <a:schemeClr val="lt2"/>
              </a:buClr>
              <a:buSzPts val="1800"/>
              <a:buFont typeface="Arial"/>
              <a:buChar char="○"/>
            </a:pPr>
            <a:r>
              <a:rPr lang="en-US" sz="1600" dirty="0">
                <a:solidFill>
                  <a:schemeClr val="lt2"/>
                </a:solidFill>
                <a:latin typeface="Arial"/>
                <a:ea typeface="Arial"/>
                <a:cs typeface="Arial"/>
                <a:sym typeface="Arial"/>
              </a:rPr>
              <a:t>Review the final details in the “Know Before You Go” email sent 48 hours prior to </a:t>
            </a:r>
            <a:r>
              <a:rPr lang="en-US" sz="1600" dirty="0">
                <a:solidFill>
                  <a:schemeClr val="lt2"/>
                </a:solidFill>
              </a:rPr>
              <a:t>commencement</a:t>
            </a:r>
            <a:endParaRPr sz="1600" dirty="0">
              <a:solidFill>
                <a:schemeClr val="lt2"/>
              </a:solidFill>
              <a:latin typeface="Arial"/>
              <a:ea typeface="Arial"/>
              <a:cs typeface="Arial"/>
              <a:sym typeface="Arial"/>
            </a:endParaRPr>
          </a:p>
          <a:p>
            <a:pPr marL="914400" lvl="1" indent="-342900" algn="l" rtl="0">
              <a:lnSpc>
                <a:spcPct val="100000"/>
              </a:lnSpc>
              <a:spcBef>
                <a:spcPts val="0"/>
              </a:spcBef>
              <a:spcAft>
                <a:spcPts val="0"/>
              </a:spcAft>
              <a:buClr>
                <a:schemeClr val="lt2"/>
              </a:buClr>
              <a:buSzPts val="1800"/>
              <a:buFont typeface="Arial"/>
              <a:buChar char="○"/>
            </a:pPr>
            <a:r>
              <a:rPr lang="en-US" sz="1600" dirty="0">
                <a:solidFill>
                  <a:schemeClr val="lt2"/>
                </a:solidFill>
                <a:latin typeface="Arial"/>
                <a:ea typeface="Arial"/>
                <a:cs typeface="Arial"/>
                <a:sym typeface="Arial"/>
              </a:rPr>
              <a:t>Be sure to share details with your guests.</a:t>
            </a:r>
            <a:endParaRPr sz="1600" dirty="0">
              <a:solidFill>
                <a:schemeClr val="lt2"/>
              </a:solidFill>
              <a:latin typeface="Arial"/>
              <a:ea typeface="Arial"/>
              <a:cs typeface="Arial"/>
              <a:sym typeface="Arial"/>
            </a:endParaRPr>
          </a:p>
          <a:p>
            <a:pPr marL="742950" lvl="1" indent="-196850" algn="l" rtl="0">
              <a:lnSpc>
                <a:spcPct val="100000"/>
              </a:lnSpc>
              <a:spcBef>
                <a:spcPts val="280"/>
              </a:spcBef>
              <a:spcAft>
                <a:spcPts val="0"/>
              </a:spcAft>
              <a:buClr>
                <a:schemeClr val="dk1"/>
              </a:buClr>
              <a:buSzPts val="1400"/>
              <a:buFont typeface="Arial"/>
              <a:buNone/>
            </a:pPr>
            <a:endParaRPr sz="1400" dirty="0"/>
          </a:p>
          <a:p>
            <a:pPr marL="0" lvl="0" indent="0" algn="l" rtl="0">
              <a:lnSpc>
                <a:spcPct val="100000"/>
              </a:lnSpc>
              <a:spcBef>
                <a:spcPts val="640"/>
              </a:spcBef>
              <a:spcAft>
                <a:spcPts val="0"/>
              </a:spcAft>
              <a:buClr>
                <a:schemeClr val="dk1"/>
              </a:buClr>
              <a:buSzPts val="3200"/>
              <a:buFont typeface="Arial"/>
              <a:buNone/>
            </a:pPr>
            <a:r>
              <a:rPr lang="en-US" dirty="0"/>
              <a:t>	</a:t>
            </a:r>
            <a:endParaRPr dirty="0"/>
          </a:p>
        </p:txBody>
      </p:sp>
      <p:pic>
        <p:nvPicPr>
          <p:cNvPr id="5" name="Graphic 4">
            <a:extLst>
              <a:ext uri="{FF2B5EF4-FFF2-40B4-BE49-F238E27FC236}">
                <a16:creationId xmlns:a16="http://schemas.microsoft.com/office/drawing/2014/main" id="{1AA57F6A-B573-AC5C-367C-6B79382014FB}"/>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560956" y="2175259"/>
            <a:ext cx="1489473" cy="18819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www.rowan.edu/commencement</a:t>
            </a:r>
            <a:endParaRPr/>
          </a:p>
        </p:txBody>
      </p:sp>
      <p:sp>
        <p:nvSpPr>
          <p:cNvPr id="93" name="Google Shape;93;p4"/>
          <p:cNvSpPr/>
          <p:nvPr/>
        </p:nvSpPr>
        <p:spPr>
          <a:xfrm>
            <a:off x="673250" y="1593925"/>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94" name="Google Shape;94;p4"/>
          <p:cNvSpPr txBox="1"/>
          <p:nvPr/>
        </p:nvSpPr>
        <p:spPr>
          <a:xfrm>
            <a:off x="1252550" y="1449075"/>
            <a:ext cx="8069700" cy="381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Georgia"/>
              <a:buNone/>
            </a:pPr>
            <a:r>
              <a:rPr lang="en-US" sz="2600" b="1" i="0" u="none" strike="noStrike" cap="none">
                <a:solidFill>
                  <a:schemeClr val="lt2"/>
                </a:solidFill>
                <a:latin typeface="Arial"/>
                <a:ea typeface="Arial"/>
                <a:cs typeface="Arial"/>
                <a:sym typeface="Arial"/>
              </a:rPr>
              <a:t>Step 1: Apply to Graduate</a:t>
            </a:r>
            <a:endParaRPr sz="26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endParaRPr sz="1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r>
              <a:rPr lang="en-US" sz="2600" b="1" i="0" u="none" strike="noStrike" cap="none">
                <a:solidFill>
                  <a:schemeClr val="lt2"/>
                </a:solidFill>
                <a:latin typeface="Arial"/>
                <a:ea typeface="Arial"/>
                <a:cs typeface="Arial"/>
                <a:sym typeface="Arial"/>
              </a:rPr>
              <a:t>Step 2: Register to participate in Commencement </a:t>
            </a:r>
            <a:br>
              <a:rPr lang="en-US" sz="2600" b="1" i="0" u="none" strike="noStrike" cap="none">
                <a:solidFill>
                  <a:schemeClr val="lt2"/>
                </a:solidFill>
                <a:latin typeface="Arial"/>
                <a:ea typeface="Arial"/>
                <a:cs typeface="Arial"/>
                <a:sym typeface="Arial"/>
              </a:rPr>
            </a:br>
            <a:r>
              <a:rPr lang="en-US" sz="2600" b="1" i="0" u="none" strike="noStrike" cap="none">
                <a:solidFill>
                  <a:schemeClr val="lt2"/>
                </a:solidFill>
                <a:latin typeface="Arial"/>
                <a:ea typeface="Arial"/>
                <a:cs typeface="Arial"/>
                <a:sym typeface="Arial"/>
              </a:rPr>
              <a:t>                and claim guest tickets </a:t>
            </a:r>
            <a:endParaRPr sz="26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endParaRPr sz="1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r>
              <a:rPr lang="en-US" sz="2600" b="1" i="0" u="none" strike="noStrike" cap="none">
                <a:solidFill>
                  <a:schemeClr val="lt2"/>
                </a:solidFill>
                <a:latin typeface="Arial"/>
                <a:ea typeface="Arial"/>
                <a:cs typeface="Arial"/>
                <a:sym typeface="Arial"/>
              </a:rPr>
              <a:t>Step 3: Share the ceremony details and tickets </a:t>
            </a:r>
            <a:br>
              <a:rPr lang="en-US" sz="2600" b="1" i="0" u="none" strike="noStrike" cap="none">
                <a:solidFill>
                  <a:schemeClr val="lt2"/>
                </a:solidFill>
                <a:latin typeface="Arial"/>
                <a:ea typeface="Arial"/>
                <a:cs typeface="Arial"/>
                <a:sym typeface="Arial"/>
              </a:rPr>
            </a:br>
            <a:r>
              <a:rPr lang="en-US" sz="2600" b="1" i="0" u="none" strike="noStrike" cap="none">
                <a:solidFill>
                  <a:schemeClr val="lt2"/>
                </a:solidFill>
                <a:latin typeface="Arial"/>
                <a:ea typeface="Arial"/>
                <a:cs typeface="Arial"/>
                <a:sym typeface="Arial"/>
              </a:rPr>
              <a:t>                 with your guests </a:t>
            </a:r>
            <a:endParaRPr sz="26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endParaRPr sz="1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r>
              <a:rPr lang="en-US" sz="2600" b="1" i="0" u="none" strike="noStrike" cap="none">
                <a:solidFill>
                  <a:schemeClr val="lt2"/>
                </a:solidFill>
                <a:latin typeface="Arial"/>
                <a:ea typeface="Arial"/>
                <a:cs typeface="Arial"/>
                <a:sym typeface="Arial"/>
              </a:rPr>
              <a:t>Step 4: Caps &amp; Gowns</a:t>
            </a:r>
            <a:endParaRPr sz="26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endParaRPr sz="1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r>
              <a:rPr lang="en-US" sz="2600" b="1" i="0" u="none" strike="noStrike" cap="none">
                <a:solidFill>
                  <a:schemeClr val="lt2"/>
                </a:solidFill>
                <a:latin typeface="Arial"/>
                <a:ea typeface="Arial"/>
                <a:cs typeface="Arial"/>
                <a:sym typeface="Arial"/>
              </a:rPr>
              <a:t>Step 5: Pay attention to communication</a:t>
            </a:r>
            <a:endParaRPr sz="2600" b="1" i="0" u="none" strike="noStrike" cap="none">
              <a:solidFill>
                <a:schemeClr val="lt2"/>
              </a:solidFill>
              <a:latin typeface="Arial"/>
              <a:ea typeface="Arial"/>
              <a:cs typeface="Arial"/>
              <a:sym typeface="Arial"/>
            </a:endParaRPr>
          </a:p>
        </p:txBody>
      </p:sp>
      <p:cxnSp>
        <p:nvCxnSpPr>
          <p:cNvPr id="95" name="Google Shape;95;p4"/>
          <p:cNvCxnSpPr/>
          <p:nvPr/>
        </p:nvCxnSpPr>
        <p:spPr>
          <a:xfrm>
            <a:off x="762000" y="11430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cxnSp>
        <p:nvCxnSpPr>
          <p:cNvPr id="96" name="Google Shape;96;p4"/>
          <p:cNvCxnSpPr/>
          <p:nvPr/>
        </p:nvCxnSpPr>
        <p:spPr>
          <a:xfrm>
            <a:off x="762000" y="3048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sp>
        <p:nvSpPr>
          <p:cNvPr id="97" name="Google Shape;97;p4"/>
          <p:cNvSpPr/>
          <p:nvPr/>
        </p:nvSpPr>
        <p:spPr>
          <a:xfrm>
            <a:off x="119270" y="400050"/>
            <a:ext cx="8872329"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Georgia"/>
              <a:buNone/>
            </a:pPr>
            <a:r>
              <a:rPr lang="en-US" sz="3800" b="1" i="0" u="none" strike="noStrike" cap="none" dirty="0">
                <a:solidFill>
                  <a:schemeClr val="lt2"/>
                </a:solidFill>
                <a:latin typeface="Arial"/>
                <a:ea typeface="Arial"/>
                <a:cs typeface="Arial"/>
                <a:sym typeface="Arial"/>
              </a:rPr>
              <a:t>5 Steps for Success</a:t>
            </a:r>
            <a:endParaRPr sz="1600" b="1" i="0" u="none" strike="noStrike" cap="none" dirty="0">
              <a:solidFill>
                <a:schemeClr val="lt2"/>
              </a:solidFill>
              <a:latin typeface="Arial"/>
              <a:ea typeface="Arial"/>
              <a:cs typeface="Arial"/>
              <a:sym typeface="Arial"/>
            </a:endParaRPr>
          </a:p>
        </p:txBody>
      </p:sp>
      <p:sp>
        <p:nvSpPr>
          <p:cNvPr id="98" name="Google Shape;98;p4"/>
          <p:cNvSpPr/>
          <p:nvPr/>
        </p:nvSpPr>
        <p:spPr>
          <a:xfrm>
            <a:off x="673250" y="2207475"/>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99" name="Google Shape;99;p4"/>
          <p:cNvSpPr/>
          <p:nvPr/>
        </p:nvSpPr>
        <p:spPr>
          <a:xfrm>
            <a:off x="673250" y="3243375"/>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00" name="Google Shape;100;p4"/>
          <p:cNvSpPr/>
          <p:nvPr/>
        </p:nvSpPr>
        <p:spPr>
          <a:xfrm>
            <a:off x="673250" y="4279275"/>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01" name="Google Shape;101;p4"/>
          <p:cNvSpPr/>
          <p:nvPr/>
        </p:nvSpPr>
        <p:spPr>
          <a:xfrm>
            <a:off x="673250" y="4892825"/>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txBox="1">
            <a:spLocks noGrp="1"/>
          </p:cNvSpPr>
          <p:nvPr>
            <p:ph type="title"/>
          </p:nvPr>
        </p:nvSpPr>
        <p:spPr>
          <a:xfrm>
            <a:off x="370500" y="386850"/>
            <a:ext cx="8544900" cy="609600"/>
          </a:xfrm>
          <a:prstGeom prst="rect">
            <a:avLst/>
          </a:prstGeom>
          <a:noFill/>
          <a:ln>
            <a:noFill/>
          </a:ln>
        </p:spPr>
        <p:txBody>
          <a:bodyPr spcFirstLastPara="1" wrap="square" lIns="0" tIns="0" rIns="0" bIns="0" anchor="t" anchorCtr="0">
            <a:noAutofit/>
          </a:bodyPr>
          <a:lstStyle/>
          <a:p>
            <a:pPr marL="0" lvl="0" indent="0" rtl="0">
              <a:lnSpc>
                <a:spcPct val="100000"/>
              </a:lnSpc>
              <a:spcBef>
                <a:spcPts val="0"/>
              </a:spcBef>
              <a:spcAft>
                <a:spcPts val="0"/>
              </a:spcAft>
              <a:buSzPts val="1400"/>
              <a:buNone/>
            </a:pPr>
            <a:r>
              <a:rPr lang="en-US" sz="3000" b="1" dirty="0">
                <a:solidFill>
                  <a:schemeClr val="lt2"/>
                </a:solidFill>
                <a:latin typeface="Arial"/>
                <a:ea typeface="Arial"/>
                <a:cs typeface="Arial"/>
                <a:sym typeface="Arial"/>
              </a:rPr>
              <a:t>Commencement Website</a:t>
            </a:r>
            <a:endParaRPr sz="3000" b="1" dirty="0">
              <a:solidFill>
                <a:schemeClr val="lt2"/>
              </a:solidFill>
              <a:latin typeface="Arial"/>
              <a:ea typeface="Arial"/>
              <a:cs typeface="Arial"/>
              <a:sym typeface="Arial"/>
            </a:endParaRPr>
          </a:p>
        </p:txBody>
      </p:sp>
      <p:sp>
        <p:nvSpPr>
          <p:cNvPr id="400" name="Google Shape;400;p32"/>
          <p:cNvSpPr txBox="1"/>
          <p:nvPr/>
        </p:nvSpPr>
        <p:spPr>
          <a:xfrm>
            <a:off x="905521" y="1129131"/>
            <a:ext cx="3294339" cy="3693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0" i="1" u="none" strike="noStrike" cap="none" dirty="0">
                <a:solidFill>
                  <a:schemeClr val="tx2"/>
                </a:solidFill>
                <a:latin typeface="Arial"/>
                <a:ea typeface="Arial"/>
                <a:cs typeface="Arial"/>
                <a:sym typeface="Arial"/>
              </a:rPr>
              <a:t>rowan.edu/commencement</a:t>
            </a:r>
            <a:endParaRPr sz="1400" b="0" i="1" u="none" strike="noStrike" cap="none" dirty="0">
              <a:solidFill>
                <a:schemeClr val="tx2"/>
              </a:solidFill>
              <a:latin typeface="Arial"/>
              <a:ea typeface="Arial"/>
              <a:cs typeface="Arial"/>
              <a:sym typeface="Arial"/>
            </a:endParaRPr>
          </a:p>
        </p:txBody>
      </p:sp>
      <p:sp>
        <p:nvSpPr>
          <p:cNvPr id="401" name="Google Shape;401;p32"/>
          <p:cNvSpPr txBox="1"/>
          <p:nvPr/>
        </p:nvSpPr>
        <p:spPr>
          <a:xfrm>
            <a:off x="4684687" y="1141876"/>
            <a:ext cx="4380849"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tx2"/>
                </a:solidFill>
                <a:latin typeface="Arial"/>
                <a:ea typeface="Arial"/>
                <a:cs typeface="Arial"/>
                <a:sym typeface="Arial"/>
              </a:rPr>
              <a:t>sites.rowan.edu/commencement/faq.html</a:t>
            </a:r>
            <a:endParaRPr sz="1400" b="0" i="1" u="none" strike="noStrike" cap="none" dirty="0">
              <a:solidFill>
                <a:schemeClr val="tx2"/>
              </a:solidFill>
              <a:latin typeface="Arial"/>
              <a:ea typeface="Arial"/>
              <a:cs typeface="Arial"/>
              <a:sym typeface="Arial"/>
            </a:endParaRPr>
          </a:p>
        </p:txBody>
      </p:sp>
      <p:sp>
        <p:nvSpPr>
          <p:cNvPr id="402" name="Google Shape;402;p32"/>
          <p:cNvSpPr txBox="1"/>
          <p:nvPr/>
        </p:nvSpPr>
        <p:spPr>
          <a:xfrm>
            <a:off x="1949846" y="5421069"/>
            <a:ext cx="5091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404" name="Google Shape;404;p32"/>
          <p:cNvPicPr preferRelativeResize="0"/>
          <p:nvPr/>
        </p:nvPicPr>
        <p:blipFill rotWithShape="1">
          <a:blip r:embed="rId3">
            <a:alphaModFix/>
          </a:blip>
          <a:srcRect/>
          <a:stretch/>
        </p:blipFill>
        <p:spPr>
          <a:xfrm>
            <a:off x="4766184" y="1546874"/>
            <a:ext cx="4073977" cy="3951128"/>
          </a:xfrm>
          <a:prstGeom prst="rect">
            <a:avLst/>
          </a:prstGeom>
          <a:noFill/>
          <a:ln>
            <a:solidFill>
              <a:schemeClr val="bg2"/>
            </a:solidFill>
          </a:ln>
        </p:spPr>
      </p:pic>
      <p:sp>
        <p:nvSpPr>
          <p:cNvPr id="2" name="Google Shape;376;g113af37db90_0_0">
            <a:extLst>
              <a:ext uri="{FF2B5EF4-FFF2-40B4-BE49-F238E27FC236}">
                <a16:creationId xmlns:a16="http://schemas.microsoft.com/office/drawing/2014/main" id="{B10A3B09-584B-5BD3-5709-821D4011E146}"/>
              </a:ext>
            </a:extLst>
          </p:cNvPr>
          <p:cNvSpPr txBox="1">
            <a:spLocks/>
          </p:cNvSpPr>
          <p:nvPr/>
        </p:nvSpPr>
        <p:spPr>
          <a:xfrm>
            <a:off x="6296891" y="6629400"/>
            <a:ext cx="2667000" cy="228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1200" b="0" i="1"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r>
              <a:rPr lang="en-US" dirty="0">
                <a:latin typeface="+mj-lt"/>
              </a:rPr>
              <a:t>www.rowan.edu/commencement</a:t>
            </a:r>
          </a:p>
        </p:txBody>
      </p:sp>
      <p:pic>
        <p:nvPicPr>
          <p:cNvPr id="4" name="Picture 3">
            <a:extLst>
              <a:ext uri="{FF2B5EF4-FFF2-40B4-BE49-F238E27FC236}">
                <a16:creationId xmlns:a16="http://schemas.microsoft.com/office/drawing/2014/main" id="{4941327C-4350-627B-C68A-3DD19D7D2DCD}"/>
              </a:ext>
            </a:extLst>
          </p:cNvPr>
          <p:cNvPicPr>
            <a:picLocks noChangeAspect="1"/>
          </p:cNvPicPr>
          <p:nvPr/>
        </p:nvPicPr>
        <p:blipFill>
          <a:blip r:embed="rId4"/>
          <a:stretch>
            <a:fillRect/>
          </a:stretch>
        </p:blipFill>
        <p:spPr>
          <a:xfrm>
            <a:off x="303839" y="1546873"/>
            <a:ext cx="4380848" cy="3951127"/>
          </a:xfrm>
          <a:prstGeom prst="rect">
            <a:avLst/>
          </a:prstGeom>
          <a:ln>
            <a:solidFill>
              <a:schemeClr val="bg2"/>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33"/>
          <p:cNvPicPr preferRelativeResize="0"/>
          <p:nvPr/>
        </p:nvPicPr>
        <p:blipFill rotWithShape="1">
          <a:blip r:embed="rId3">
            <a:alphaModFix/>
          </a:blip>
          <a:srcRect/>
          <a:stretch/>
        </p:blipFill>
        <p:spPr>
          <a:xfrm rot="643823">
            <a:off x="5872261" y="3274386"/>
            <a:ext cx="2790424" cy="2493532"/>
          </a:xfrm>
          <a:prstGeom prst="rect">
            <a:avLst/>
          </a:prstGeom>
          <a:noFill/>
          <a:ln>
            <a:noFill/>
          </a:ln>
        </p:spPr>
      </p:pic>
      <p:sp>
        <p:nvSpPr>
          <p:cNvPr id="413" name="Google Shape;413;p33"/>
          <p:cNvSpPr txBox="1">
            <a:spLocks noGrp="1"/>
          </p:cNvSpPr>
          <p:nvPr>
            <p:ph type="title"/>
          </p:nvPr>
        </p:nvSpPr>
        <p:spPr>
          <a:xfrm>
            <a:off x="381005" y="1371588"/>
            <a:ext cx="8610600" cy="1041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br>
              <a:rPr lang="en-US" dirty="0">
                <a:latin typeface="Georgia"/>
                <a:ea typeface="Georgia"/>
                <a:cs typeface="Georgia"/>
                <a:sym typeface="Georgia"/>
              </a:rPr>
            </a:br>
            <a:r>
              <a:rPr lang="en-US" sz="3000" dirty="0">
                <a:solidFill>
                  <a:schemeClr val="lt2"/>
                </a:solidFill>
                <a:latin typeface="Arial"/>
                <a:ea typeface="Arial"/>
                <a:cs typeface="Arial"/>
                <a:sym typeface="Arial"/>
              </a:rPr>
              <a:t>Thank you! We look forward to </a:t>
            </a:r>
            <a:br>
              <a:rPr lang="en-US" sz="3000" dirty="0">
                <a:solidFill>
                  <a:schemeClr val="lt2"/>
                </a:solidFill>
                <a:latin typeface="Arial"/>
                <a:ea typeface="Arial"/>
                <a:cs typeface="Arial"/>
                <a:sym typeface="Arial"/>
              </a:rPr>
            </a:br>
            <a:r>
              <a:rPr lang="en-US" sz="3000" dirty="0">
                <a:solidFill>
                  <a:schemeClr val="lt2"/>
                </a:solidFill>
                <a:latin typeface="Arial"/>
                <a:ea typeface="Arial"/>
                <a:cs typeface="Arial"/>
                <a:sym typeface="Arial"/>
              </a:rPr>
              <a:t>celebrating with you in May!</a:t>
            </a:r>
            <a:br>
              <a:rPr lang="en-US" sz="1400" dirty="0">
                <a:solidFill>
                  <a:schemeClr val="lt2"/>
                </a:solidFill>
              </a:rPr>
            </a:br>
            <a:endParaRPr dirty="0">
              <a:solidFill>
                <a:schemeClr val="lt2"/>
              </a:solidFill>
            </a:endParaRPr>
          </a:p>
        </p:txBody>
      </p:sp>
      <p:cxnSp>
        <p:nvCxnSpPr>
          <p:cNvPr id="414" name="Google Shape;414;p33"/>
          <p:cNvCxnSpPr/>
          <p:nvPr/>
        </p:nvCxnSpPr>
        <p:spPr>
          <a:xfrm>
            <a:off x="914400" y="6096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cxnSp>
        <p:nvCxnSpPr>
          <p:cNvPr id="415" name="Google Shape;415;p33"/>
          <p:cNvCxnSpPr/>
          <p:nvPr/>
        </p:nvCxnSpPr>
        <p:spPr>
          <a:xfrm>
            <a:off x="914400" y="13716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sp>
        <p:nvSpPr>
          <p:cNvPr id="416" name="Google Shape;416;p33"/>
          <p:cNvSpPr/>
          <p:nvPr/>
        </p:nvSpPr>
        <p:spPr>
          <a:xfrm>
            <a:off x="49325" y="636595"/>
            <a:ext cx="7620000" cy="708000"/>
          </a:xfrm>
          <a:prstGeom prst="rect">
            <a:avLst/>
          </a:prstGeom>
          <a:noFill/>
          <a:ln>
            <a:noFill/>
          </a:ln>
        </p:spPr>
        <p:txBody>
          <a:bodyPr spcFirstLastPara="1" wrap="square" lIns="91425" tIns="45700" rIns="91425" bIns="45700" anchor="t" anchorCtr="0">
            <a:spAutoFit/>
          </a:bodyPr>
          <a:lstStyle/>
          <a:p>
            <a:pPr marL="1371600" marR="0" lvl="3"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2"/>
                </a:solidFill>
                <a:latin typeface="Arial"/>
                <a:ea typeface="Arial"/>
                <a:cs typeface="Arial"/>
                <a:sym typeface="Arial"/>
              </a:rPr>
              <a:t>#Rowan202</a:t>
            </a:r>
            <a:r>
              <a:rPr lang="en-US" sz="4000" b="1" dirty="0">
                <a:solidFill>
                  <a:schemeClr val="lt2"/>
                </a:solidFill>
              </a:rPr>
              <a:t>4</a:t>
            </a:r>
            <a:endParaRPr sz="1400" b="0" i="0" u="none" strike="noStrike" cap="none" dirty="0">
              <a:solidFill>
                <a:srgbClr val="000000"/>
              </a:solidFill>
              <a:latin typeface="Arial"/>
              <a:ea typeface="Arial"/>
              <a:cs typeface="Arial"/>
              <a:sym typeface="Arial"/>
            </a:endParaRPr>
          </a:p>
        </p:txBody>
      </p:sp>
      <p:sp>
        <p:nvSpPr>
          <p:cNvPr id="417" name="Google Shape;417;p33"/>
          <p:cNvSpPr txBox="1"/>
          <p:nvPr/>
        </p:nvSpPr>
        <p:spPr>
          <a:xfrm>
            <a:off x="235725" y="3495325"/>
            <a:ext cx="58437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2"/>
                </a:solidFill>
                <a:latin typeface="Arial"/>
                <a:ea typeface="Arial"/>
                <a:cs typeface="Arial"/>
                <a:sym typeface="Arial"/>
              </a:rPr>
              <a:t>Additional questions? Email us!  Be sure to include your Banner ID!</a:t>
            </a:r>
            <a:endParaRPr sz="140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2"/>
                </a:solidFill>
                <a:latin typeface="Arial"/>
                <a:ea typeface="Arial"/>
                <a:cs typeface="Arial"/>
                <a:sym typeface="Arial"/>
              </a:rPr>
              <a:t>Graduation – graduation@rowan.edu</a:t>
            </a:r>
            <a:endParaRPr sz="140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2"/>
                </a:solidFill>
                <a:latin typeface="Arial"/>
                <a:ea typeface="Arial"/>
                <a:cs typeface="Arial"/>
                <a:sym typeface="Arial"/>
              </a:rPr>
              <a:t>Commencement – commencement@rowan.edu</a:t>
            </a:r>
            <a:endParaRPr sz="1400" b="0" i="0" u="none" strike="noStrike" cap="none">
              <a:solidFill>
                <a:schemeClr val="lt2"/>
              </a:solidFill>
              <a:latin typeface="Arial"/>
              <a:ea typeface="Arial"/>
              <a:cs typeface="Arial"/>
              <a:sym typeface="Arial"/>
            </a:endParaRPr>
          </a:p>
        </p:txBody>
      </p:sp>
      <p:sp>
        <p:nvSpPr>
          <p:cNvPr id="2" name="Google Shape;376;g113af37db90_0_0">
            <a:extLst>
              <a:ext uri="{FF2B5EF4-FFF2-40B4-BE49-F238E27FC236}">
                <a16:creationId xmlns:a16="http://schemas.microsoft.com/office/drawing/2014/main" id="{1D0E280E-6CE5-01B5-F2DF-5F5F9C533E59}"/>
              </a:ext>
            </a:extLst>
          </p:cNvPr>
          <p:cNvSpPr txBox="1">
            <a:spLocks/>
          </p:cNvSpPr>
          <p:nvPr/>
        </p:nvSpPr>
        <p:spPr>
          <a:xfrm>
            <a:off x="6335825" y="6629416"/>
            <a:ext cx="2667000" cy="228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1200" b="0" i="1"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r>
              <a:rPr lang="en-US" dirty="0">
                <a:latin typeface="+mj-lt"/>
              </a:rPr>
              <a:t>www.rowan.edu/commencement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
        <p:nvSpPr>
          <p:cNvPr id="107" name="Google Shape;107;p5"/>
          <p:cNvSpPr txBox="1">
            <a:spLocks noGrp="1"/>
          </p:cNvSpPr>
          <p:nvPr>
            <p:ph type="title"/>
          </p:nvPr>
        </p:nvSpPr>
        <p:spPr>
          <a:xfrm>
            <a:off x="1447800" y="228600"/>
            <a:ext cx="7467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a:solidFill>
                  <a:schemeClr val="lt2"/>
                </a:solidFill>
                <a:highlight>
                  <a:schemeClr val="lt1"/>
                </a:highlight>
                <a:latin typeface="Arial"/>
                <a:ea typeface="Arial"/>
                <a:cs typeface="Arial"/>
                <a:sym typeface="Arial"/>
              </a:rPr>
              <a:t>Step 1: Apply to Graduate</a:t>
            </a:r>
            <a:endParaRPr b="1">
              <a:solidFill>
                <a:schemeClr val="lt2"/>
              </a:solidFill>
              <a:highlight>
                <a:schemeClr val="lt1"/>
              </a:highlight>
              <a:latin typeface="Arial"/>
              <a:ea typeface="Arial"/>
              <a:cs typeface="Arial"/>
              <a:sym typeface="Arial"/>
            </a:endParaRPr>
          </a:p>
        </p:txBody>
      </p:sp>
      <p:sp>
        <p:nvSpPr>
          <p:cNvPr id="108" name="Google Shape;108;p5"/>
          <p:cNvSpPr txBox="1">
            <a:spLocks noGrp="1"/>
          </p:cNvSpPr>
          <p:nvPr>
            <p:ph type="body" idx="1"/>
          </p:nvPr>
        </p:nvSpPr>
        <p:spPr>
          <a:xfrm>
            <a:off x="304800" y="914400"/>
            <a:ext cx="8610600" cy="4800600"/>
          </a:xfrm>
          <a:prstGeom prst="rect">
            <a:avLst/>
          </a:prstGeom>
          <a:noFill/>
          <a:ln>
            <a:noFill/>
          </a:ln>
        </p:spPr>
        <p:txBody>
          <a:bodyPr spcFirstLastPara="1" wrap="square" lIns="0" tIns="0" rIns="0" bIns="0" anchor="t" anchorCtr="0">
            <a:noAutofit/>
          </a:bodyPr>
          <a:lstStyle/>
          <a:p>
            <a:pPr marL="225425" lvl="0" indent="-225425" algn="l" rtl="0">
              <a:lnSpc>
                <a:spcPct val="100000"/>
              </a:lnSpc>
              <a:spcBef>
                <a:spcPts val="0"/>
              </a:spcBef>
              <a:spcAft>
                <a:spcPts val="0"/>
              </a:spcAft>
              <a:buClr>
                <a:schemeClr val="dk1"/>
              </a:buClr>
              <a:buSzPts val="2800"/>
              <a:buFont typeface="Georgia"/>
              <a:buNone/>
            </a:pPr>
            <a:r>
              <a:rPr lang="en-US" sz="2800" i="1">
                <a:solidFill>
                  <a:schemeClr val="lt2"/>
                </a:solidFill>
                <a:latin typeface="Arial"/>
                <a:ea typeface="Arial"/>
                <a:cs typeface="Arial"/>
                <a:sym typeface="Arial"/>
              </a:rPr>
              <a:t>Graduation Dates &amp; Deadlines</a:t>
            </a:r>
            <a:endParaRPr>
              <a:solidFill>
                <a:schemeClr val="lt2"/>
              </a:solidFill>
              <a:latin typeface="Arial"/>
              <a:ea typeface="Arial"/>
              <a:cs typeface="Arial"/>
              <a:sym typeface="Arial"/>
            </a:endParaRPr>
          </a:p>
          <a:p>
            <a:pPr marL="225425" lvl="0" indent="-225425" algn="l" rtl="0">
              <a:lnSpc>
                <a:spcPct val="100000"/>
              </a:lnSpc>
              <a:spcBef>
                <a:spcPts val="560"/>
              </a:spcBef>
              <a:spcAft>
                <a:spcPts val="0"/>
              </a:spcAft>
              <a:buClr>
                <a:schemeClr val="dk1"/>
              </a:buClr>
              <a:buSzPts val="2800"/>
              <a:buFont typeface="Arial"/>
              <a:buNone/>
            </a:pPr>
            <a:endParaRPr sz="2800" i="1">
              <a:latin typeface="Georgia"/>
              <a:ea typeface="Georgia"/>
              <a:cs typeface="Georgia"/>
              <a:sym typeface="Georgia"/>
            </a:endParaRPr>
          </a:p>
          <a:p>
            <a:pPr marL="225425" lvl="0" indent="-225425" algn="l" rtl="0">
              <a:lnSpc>
                <a:spcPct val="100000"/>
              </a:lnSpc>
              <a:spcBef>
                <a:spcPts val="560"/>
              </a:spcBef>
              <a:spcAft>
                <a:spcPts val="0"/>
              </a:spcAft>
              <a:buClr>
                <a:schemeClr val="dk1"/>
              </a:buClr>
              <a:buSzPts val="2800"/>
              <a:buFont typeface="Arial"/>
              <a:buNone/>
            </a:pPr>
            <a:endParaRPr sz="2800" i="1">
              <a:latin typeface="Georgia"/>
              <a:ea typeface="Georgia"/>
              <a:cs typeface="Georgia"/>
              <a:sym typeface="Georgia"/>
            </a:endParaRPr>
          </a:p>
          <a:p>
            <a:pPr marL="225425" lvl="0" indent="-225425" algn="l" rtl="0">
              <a:lnSpc>
                <a:spcPct val="100000"/>
              </a:lnSpc>
              <a:spcBef>
                <a:spcPts val="560"/>
              </a:spcBef>
              <a:spcAft>
                <a:spcPts val="0"/>
              </a:spcAft>
              <a:buClr>
                <a:schemeClr val="dk1"/>
              </a:buClr>
              <a:buSzPts val="2800"/>
              <a:buFont typeface="Arial"/>
              <a:buNone/>
            </a:pPr>
            <a:endParaRPr sz="2800" i="1">
              <a:latin typeface="Georgia"/>
              <a:ea typeface="Georgia"/>
              <a:cs typeface="Georgia"/>
              <a:sym typeface="Georgia"/>
            </a:endParaRPr>
          </a:p>
          <a:p>
            <a:pPr marL="225425" lvl="0" indent="-225425" algn="l" rtl="0">
              <a:lnSpc>
                <a:spcPct val="100000"/>
              </a:lnSpc>
              <a:spcBef>
                <a:spcPts val="240"/>
              </a:spcBef>
              <a:spcAft>
                <a:spcPts val="0"/>
              </a:spcAft>
              <a:buClr>
                <a:schemeClr val="dk1"/>
              </a:buClr>
              <a:buSzPts val="1200"/>
              <a:buFont typeface="Arial"/>
              <a:buNone/>
            </a:pPr>
            <a:endParaRPr sz="1200" i="1">
              <a:latin typeface="Trebuchet MS"/>
              <a:ea typeface="Trebuchet MS"/>
              <a:cs typeface="Trebuchet MS"/>
              <a:sym typeface="Trebuchet MS"/>
            </a:endParaRPr>
          </a:p>
          <a:p>
            <a:pPr marL="225425" lvl="0" indent="-225425" algn="l" rtl="0">
              <a:lnSpc>
                <a:spcPct val="100000"/>
              </a:lnSpc>
              <a:spcBef>
                <a:spcPts val="210"/>
              </a:spcBef>
              <a:spcAft>
                <a:spcPts val="0"/>
              </a:spcAft>
              <a:buClr>
                <a:schemeClr val="dk1"/>
              </a:buClr>
              <a:buSzPts val="1050"/>
              <a:buFont typeface="Arial"/>
              <a:buNone/>
            </a:pPr>
            <a:endParaRPr sz="1050" i="1">
              <a:latin typeface="Trebuchet MS"/>
              <a:ea typeface="Trebuchet MS"/>
              <a:cs typeface="Trebuchet MS"/>
              <a:sym typeface="Trebuchet MS"/>
            </a:endParaRPr>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0" lvl="2" indent="0" algn="l" rtl="0">
              <a:lnSpc>
                <a:spcPct val="100000"/>
              </a:lnSpc>
              <a:spcBef>
                <a:spcPts val="0"/>
              </a:spcBef>
              <a:spcAft>
                <a:spcPts val="0"/>
              </a:spcAft>
              <a:buClr>
                <a:schemeClr val="dk1"/>
              </a:buClr>
              <a:buSzPts val="2000"/>
              <a:buFont typeface="Arial"/>
              <a:buNone/>
            </a:pPr>
            <a:endParaRPr sz="2000" b="1"/>
          </a:p>
          <a:p>
            <a:pPr marL="0" lvl="2" indent="0" algn="ctr" rtl="0">
              <a:lnSpc>
                <a:spcPct val="100000"/>
              </a:lnSpc>
              <a:spcBef>
                <a:spcPts val="0"/>
              </a:spcBef>
              <a:spcAft>
                <a:spcPts val="0"/>
              </a:spcAft>
              <a:buClr>
                <a:schemeClr val="dk1"/>
              </a:buClr>
              <a:buSzPts val="2000"/>
              <a:buFont typeface="Arial"/>
              <a:buNone/>
            </a:pPr>
            <a:endParaRPr sz="2000" b="1">
              <a:solidFill>
                <a:schemeClr val="lt2"/>
              </a:solidFill>
              <a:latin typeface="Georgia"/>
              <a:ea typeface="Georgia"/>
              <a:cs typeface="Georgia"/>
              <a:sym typeface="Georgia"/>
            </a:endParaRPr>
          </a:p>
          <a:p>
            <a:pPr marL="0" lvl="2" indent="0" algn="ctr" rtl="0">
              <a:lnSpc>
                <a:spcPct val="100000"/>
              </a:lnSpc>
              <a:spcBef>
                <a:spcPts val="0"/>
              </a:spcBef>
              <a:spcAft>
                <a:spcPts val="0"/>
              </a:spcAft>
              <a:buClr>
                <a:schemeClr val="dk1"/>
              </a:buClr>
              <a:buSzPts val="2100"/>
              <a:buFont typeface="Arial"/>
              <a:buNone/>
            </a:pPr>
            <a:endParaRPr sz="2100">
              <a:solidFill>
                <a:schemeClr val="lt2"/>
              </a:solidFill>
              <a:latin typeface="Georgia"/>
              <a:ea typeface="Georgia"/>
              <a:cs typeface="Georgia"/>
              <a:sym typeface="Georgia"/>
            </a:endParaRPr>
          </a:p>
          <a:p>
            <a:pPr marL="1143000" lvl="2" indent="-228600" algn="l" rtl="0">
              <a:lnSpc>
                <a:spcPct val="100000"/>
              </a:lnSpc>
              <a:spcBef>
                <a:spcPts val="420"/>
              </a:spcBef>
              <a:spcAft>
                <a:spcPts val="0"/>
              </a:spcAft>
              <a:buClr>
                <a:schemeClr val="dk1"/>
              </a:buClr>
              <a:buSzPts val="2100"/>
              <a:buFont typeface="Arial"/>
              <a:buNone/>
            </a:pPr>
            <a:endParaRPr sz="2100">
              <a:solidFill>
                <a:schemeClr val="lt2"/>
              </a:solidFill>
              <a:latin typeface="Georgia"/>
              <a:ea typeface="Georgia"/>
              <a:cs typeface="Georgia"/>
              <a:sym typeface="Georgia"/>
            </a:endParaRPr>
          </a:p>
          <a:p>
            <a:pPr marL="1143000" lvl="2" indent="-228600" algn="l" rtl="0">
              <a:lnSpc>
                <a:spcPct val="100000"/>
              </a:lnSpc>
              <a:spcBef>
                <a:spcPts val="360"/>
              </a:spcBef>
              <a:spcAft>
                <a:spcPts val="0"/>
              </a:spcAft>
              <a:buClr>
                <a:schemeClr val="dk1"/>
              </a:buClr>
              <a:buSzPts val="1800"/>
              <a:buFont typeface="Arial"/>
              <a:buNone/>
            </a:pPr>
            <a:endParaRPr sz="1800">
              <a:solidFill>
                <a:schemeClr val="lt2"/>
              </a:solidFill>
              <a:latin typeface="Georgia"/>
              <a:ea typeface="Georgia"/>
              <a:cs typeface="Georgia"/>
              <a:sym typeface="Georgia"/>
            </a:endParaRPr>
          </a:p>
        </p:txBody>
      </p:sp>
      <p:graphicFrame>
        <p:nvGraphicFramePr>
          <p:cNvPr id="109" name="Google Shape;109;p5"/>
          <p:cNvGraphicFramePr/>
          <p:nvPr>
            <p:extLst>
              <p:ext uri="{D42A27DB-BD31-4B8C-83A1-F6EECF244321}">
                <p14:modId xmlns:p14="http://schemas.microsoft.com/office/powerpoint/2010/main" val="253930301"/>
              </p:ext>
            </p:extLst>
          </p:nvPr>
        </p:nvGraphicFramePr>
        <p:xfrm>
          <a:off x="268288" y="1406525"/>
          <a:ext cx="8496300" cy="4130075"/>
        </p:xfrm>
        <a:graphic>
          <a:graphicData uri="http://schemas.openxmlformats.org/drawingml/2006/table">
            <a:tbl>
              <a:tblPr>
                <a:noFill/>
                <a:tableStyleId>{68375D16-7A92-4AAD-9CC2-87D5DD2FE2C2}</a:tableStyleId>
              </a:tblPr>
              <a:tblGrid>
                <a:gridCol w="1638300">
                  <a:extLst>
                    <a:ext uri="{9D8B030D-6E8A-4147-A177-3AD203B41FA5}">
                      <a16:colId xmlns:a16="http://schemas.microsoft.com/office/drawing/2014/main" val="20000"/>
                    </a:ext>
                  </a:extLst>
                </a:gridCol>
                <a:gridCol w="1884177">
                  <a:extLst>
                    <a:ext uri="{9D8B030D-6E8A-4147-A177-3AD203B41FA5}">
                      <a16:colId xmlns:a16="http://schemas.microsoft.com/office/drawing/2014/main" val="20001"/>
                    </a:ext>
                  </a:extLst>
                </a:gridCol>
                <a:gridCol w="1438183">
                  <a:extLst>
                    <a:ext uri="{9D8B030D-6E8A-4147-A177-3AD203B41FA5}">
                      <a16:colId xmlns:a16="http://schemas.microsoft.com/office/drawing/2014/main" val="20002"/>
                    </a:ext>
                  </a:extLst>
                </a:gridCol>
                <a:gridCol w="1180730">
                  <a:extLst>
                    <a:ext uri="{9D8B030D-6E8A-4147-A177-3AD203B41FA5}">
                      <a16:colId xmlns:a16="http://schemas.microsoft.com/office/drawing/2014/main" val="20003"/>
                    </a:ext>
                  </a:extLst>
                </a:gridCol>
                <a:gridCol w="128811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2385375">
                <a:tc>
                  <a:txBody>
                    <a:bodyPr/>
                    <a:lstStyle/>
                    <a:p>
                      <a:pPr marL="0" marR="0" lvl="0" indent="0" algn="l" rtl="0">
                        <a:lnSpc>
                          <a:spcPct val="100000"/>
                        </a:lnSpc>
                        <a:spcBef>
                          <a:spcPts val="0"/>
                        </a:spcBef>
                        <a:spcAft>
                          <a:spcPts val="0"/>
                        </a:spcAft>
                        <a:buClr>
                          <a:schemeClr val="dk1"/>
                        </a:buClr>
                        <a:buSzPts val="1100"/>
                        <a:buFont typeface="Georgia"/>
                        <a:buNone/>
                      </a:pPr>
                      <a:r>
                        <a:rPr lang="en-US" sz="1100" b="1" i="0" u="none" strike="noStrike" cap="none">
                          <a:solidFill>
                            <a:schemeClr val="dk1"/>
                          </a:solidFill>
                          <a:latin typeface="Arial"/>
                          <a:ea typeface="Arial"/>
                          <a:cs typeface="Arial"/>
                          <a:sym typeface="Arial"/>
                        </a:rPr>
                        <a:t>Term you expect to graduate:</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Georgia"/>
                        <a:buNone/>
                      </a:pPr>
                      <a:r>
                        <a:rPr lang="en-US" sz="1100" i="0" u="none" strike="noStrike" cap="none">
                          <a:solidFill>
                            <a:schemeClr val="dk1"/>
                          </a:solidFill>
                          <a:latin typeface="Arial"/>
                          <a:ea typeface="Arial"/>
                          <a:cs typeface="Arial"/>
                          <a:sym typeface="Arial"/>
                        </a:rPr>
                        <a:t>This means you must complete all degree/program requirements (including transfer credits, all grades, GPA minimums, special courses, internships/clinical practice, etc.) by the end of this term.</a:t>
                      </a:r>
                      <a:endParaRPr sz="1400" u="none" strike="noStrike" cap="none">
                        <a:latin typeface="Arial"/>
                        <a:ea typeface="Arial"/>
                        <a:cs typeface="Arial"/>
                        <a:sym typeface="Arial"/>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100"/>
                        <a:buFont typeface="Georgia"/>
                        <a:buNone/>
                      </a:pPr>
                      <a:r>
                        <a:rPr lang="en-US" sz="1100" b="1" i="0" u="none" strike="noStrike" cap="none">
                          <a:solidFill>
                            <a:schemeClr val="dk1"/>
                          </a:solidFill>
                          <a:latin typeface="Arial"/>
                          <a:ea typeface="Arial"/>
                          <a:cs typeface="Arial"/>
                          <a:sym typeface="Arial"/>
                        </a:rPr>
                        <a:t>Deadline dates for student to apply to graduate:</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Georgia"/>
                        <a:buNone/>
                      </a:pPr>
                      <a:r>
                        <a:rPr lang="en-US" sz="1100" i="1" u="none" strike="noStrike" cap="none">
                          <a:solidFill>
                            <a:schemeClr val="dk1"/>
                          </a:solidFill>
                          <a:latin typeface="Arial"/>
                          <a:ea typeface="Arial"/>
                          <a:cs typeface="Arial"/>
                          <a:sym typeface="Arial"/>
                        </a:rPr>
                        <a:t>Students must apply online for graduation review via SSB, </a:t>
                      </a:r>
                      <a:r>
                        <a:rPr lang="en-US" sz="1100" i="1"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rowan.edu/selfservice</a:t>
                      </a:r>
                      <a:r>
                        <a:rPr lang="en-US" sz="1100" i="1" u="none" strike="noStrike" cap="none">
                          <a:solidFill>
                            <a:schemeClr val="dk2"/>
                          </a:solidFill>
                          <a:latin typeface="Arial"/>
                          <a:ea typeface="Arial"/>
                          <a:cs typeface="Arial"/>
                          <a:sym typeface="Arial"/>
                        </a:rPr>
                        <a:t>. </a:t>
                      </a:r>
                      <a:endParaRPr sz="1100" i="0" u="none" strike="noStrike" cap="none">
                        <a:solidFill>
                          <a:schemeClr val="dk2"/>
                        </a:solidFill>
                        <a:latin typeface="Arial"/>
                        <a:ea typeface="Arial"/>
                        <a:cs typeface="Arial"/>
                        <a:sym typeface="Arial"/>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15000"/>
                        </a:lnSpc>
                        <a:spcBef>
                          <a:spcPts val="0"/>
                        </a:spcBef>
                        <a:spcAft>
                          <a:spcPts val="0"/>
                        </a:spcAft>
                        <a:buClr>
                          <a:schemeClr val="dk1"/>
                        </a:buClr>
                        <a:buSzPts val="1100"/>
                        <a:buFont typeface="Georgia"/>
                        <a:buNone/>
                      </a:pPr>
                      <a:r>
                        <a:rPr lang="en-US" sz="1100" b="1" i="0" u="none" strike="noStrike" cap="none">
                          <a:solidFill>
                            <a:schemeClr val="dk1"/>
                          </a:solidFill>
                          <a:latin typeface="Arial"/>
                          <a:ea typeface="Arial"/>
                          <a:cs typeface="Arial"/>
                          <a:sym typeface="Arial"/>
                        </a:rPr>
                        <a:t>Deadline dates for Academic Advisors to review any submitted graduation applications:</a:t>
                      </a:r>
                      <a:endParaRPr sz="1100" b="1" i="0" u="none" strike="noStrike" cap="none">
                        <a:solidFill>
                          <a:schemeClr val="dk1"/>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15000"/>
                        </a:lnSpc>
                        <a:spcBef>
                          <a:spcPts val="0"/>
                        </a:spcBef>
                        <a:spcAft>
                          <a:spcPts val="0"/>
                        </a:spcAft>
                        <a:buClr>
                          <a:schemeClr val="dk1"/>
                        </a:buClr>
                        <a:buSzPts val="1100"/>
                        <a:buFont typeface="Georgia"/>
                        <a:buNone/>
                      </a:pPr>
                      <a:r>
                        <a:rPr lang="en-US" sz="1100" b="1" i="0" u="none" strike="noStrike" cap="none" dirty="0">
                          <a:solidFill>
                            <a:schemeClr val="dk1"/>
                          </a:solidFill>
                          <a:latin typeface="Arial"/>
                          <a:ea typeface="Arial"/>
                          <a:cs typeface="Arial"/>
                          <a:sym typeface="Arial"/>
                        </a:rPr>
                        <a:t>Dates when degrees will be awarded in system and posted on transcripts:</a:t>
                      </a:r>
                      <a:endParaRPr sz="1100" b="1" i="0" u="none" strike="noStrike" cap="none" dirty="0">
                        <a:solidFill>
                          <a:schemeClr val="dk1"/>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15000"/>
                        </a:lnSpc>
                        <a:spcBef>
                          <a:spcPts val="0"/>
                        </a:spcBef>
                        <a:spcAft>
                          <a:spcPts val="0"/>
                        </a:spcAft>
                        <a:buClr>
                          <a:schemeClr val="dk1"/>
                        </a:buClr>
                        <a:buSzPts val="1300"/>
                        <a:buFont typeface="Arial"/>
                        <a:buNone/>
                      </a:pPr>
                      <a:endParaRPr sz="1300" b="1" i="0" u="none" strike="noStrike" cap="none">
                        <a:solidFill>
                          <a:srgbClr val="311306"/>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Georgia"/>
                        <a:buNone/>
                      </a:pPr>
                      <a:r>
                        <a:rPr lang="en-US" sz="1100" b="1" i="0" u="none" strike="noStrike" cap="none">
                          <a:solidFill>
                            <a:schemeClr val="dk1"/>
                          </a:solidFill>
                          <a:latin typeface="Arial"/>
                          <a:ea typeface="Arial"/>
                          <a:cs typeface="Arial"/>
                          <a:sym typeface="Arial"/>
                        </a:rPr>
                        <a:t>Date that will be posted on the transcript and official diploma:</a:t>
                      </a:r>
                      <a:endParaRPr sz="1400" u="none" strike="noStrike" cap="none">
                        <a:latin typeface="Arial"/>
                        <a:ea typeface="Arial"/>
                        <a:cs typeface="Arial"/>
                        <a:sym typeface="Arial"/>
                      </a:endParaRPr>
                    </a:p>
                    <a:p>
                      <a:pPr marL="0" marR="0" lvl="0" indent="0" algn="ctr" rtl="0">
                        <a:lnSpc>
                          <a:spcPct val="115000"/>
                        </a:lnSpc>
                        <a:spcBef>
                          <a:spcPts val="0"/>
                        </a:spcBef>
                        <a:spcAft>
                          <a:spcPts val="0"/>
                        </a:spcAft>
                        <a:buClr>
                          <a:srgbClr val="311306"/>
                        </a:buClr>
                        <a:buSzPts val="1300"/>
                        <a:buFont typeface="Georgia"/>
                        <a:buNone/>
                      </a:pPr>
                      <a:r>
                        <a:rPr lang="en-US" sz="1300" b="1" i="0" u="none" strike="noStrike" cap="none">
                          <a:solidFill>
                            <a:srgbClr val="311306"/>
                          </a:solidFill>
                          <a:latin typeface="Arial"/>
                          <a:ea typeface="Arial"/>
                          <a:cs typeface="Arial"/>
                          <a:sym typeface="Arial"/>
                        </a:rPr>
                        <a:t> </a:t>
                      </a:r>
                      <a:endParaRPr sz="1400" u="none" strike="noStrike" cap="none">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15000"/>
                        </a:lnSpc>
                        <a:spcBef>
                          <a:spcPts val="0"/>
                        </a:spcBef>
                        <a:spcAft>
                          <a:spcPts val="0"/>
                        </a:spcAft>
                        <a:buClr>
                          <a:srgbClr val="311306"/>
                        </a:buClr>
                        <a:buSzPts val="1300"/>
                        <a:buFont typeface="Georgia"/>
                        <a:buNone/>
                      </a:pPr>
                      <a:r>
                        <a:rPr lang="en-US" sz="1300" b="1" i="0" u="none" strike="noStrike" cap="none">
                          <a:solidFill>
                            <a:srgbClr val="311306"/>
                          </a:solidFill>
                          <a:latin typeface="Arial"/>
                          <a:ea typeface="Arial"/>
                          <a:cs typeface="Arial"/>
                          <a:sym typeface="Arial"/>
                        </a:rPr>
                        <a:t> </a:t>
                      </a:r>
                      <a:r>
                        <a:rPr lang="en-US" sz="1100" b="1" i="0" u="none" strike="noStrike" cap="none">
                          <a:solidFill>
                            <a:schemeClr val="dk1"/>
                          </a:solidFill>
                          <a:latin typeface="Arial"/>
                          <a:ea typeface="Arial"/>
                          <a:cs typeface="Arial"/>
                          <a:sym typeface="Arial"/>
                        </a:rPr>
                        <a:t>Date official diploma will be mailed to you:</a:t>
                      </a:r>
                      <a:endParaRPr sz="1100" b="1" i="0" u="none" strike="noStrike" cap="none">
                        <a:solidFill>
                          <a:schemeClr val="dk1"/>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36175">
                <a:tc>
                  <a:txBody>
                    <a:bodyPr/>
                    <a:lstStyle/>
                    <a:p>
                      <a:pPr marL="0" marR="0" lvl="0" indent="0" algn="ctr" rtl="0">
                        <a:lnSpc>
                          <a:spcPct val="100000"/>
                        </a:lnSpc>
                        <a:spcBef>
                          <a:spcPts val="0"/>
                        </a:spcBef>
                        <a:spcAft>
                          <a:spcPts val="0"/>
                        </a:spcAft>
                        <a:buClr>
                          <a:srgbClr val="3B1808"/>
                        </a:buClr>
                        <a:buSzPts val="1300"/>
                        <a:buFont typeface="Calibri"/>
                        <a:buNone/>
                      </a:pPr>
                      <a:r>
                        <a:rPr lang="en-US" sz="1100" u="none" strike="noStrike" cap="none">
                          <a:latin typeface="Arial"/>
                          <a:ea typeface="Arial"/>
                          <a:cs typeface="Arial"/>
                          <a:sym typeface="Arial"/>
                        </a:rPr>
                        <a:t>Fall 2023</a:t>
                      </a:r>
                      <a:endParaRPr sz="1400" i="0" u="none" strike="noStrike" cap="none" dirty="0">
                        <a:solidFill>
                          <a:srgbClr val="3B1808"/>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100" u="none" strike="noStrike" cap="none" dirty="0">
                          <a:latin typeface="Arial"/>
                          <a:ea typeface="Arial"/>
                          <a:cs typeface="Arial"/>
                          <a:sym typeface="Arial"/>
                        </a:rPr>
                        <a:t>Aug. 14 – Oct. 6</a:t>
                      </a:r>
                      <a:endParaRPr sz="1400" i="0" u="none" strike="noStrike" cap="none" dirty="0">
                        <a:solidFill>
                          <a:srgbClr val="3B1808"/>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100" u="none" strike="noStrike" cap="none" dirty="0">
                          <a:latin typeface="Arial"/>
                          <a:ea typeface="Arial"/>
                          <a:cs typeface="Arial"/>
                          <a:sym typeface="Arial"/>
                        </a:rPr>
                        <a:t>October 28, 2023</a:t>
                      </a:r>
                      <a:endParaRPr sz="1400" i="0" u="none" strike="noStrike" cap="none" dirty="0">
                        <a:solidFill>
                          <a:srgbClr val="3B1808"/>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January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Dec. 30, 2023</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February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extLst>
                  <a:ext uri="{0D108BD9-81ED-4DB2-BD59-A6C34878D82A}">
                    <a16:rowId xmlns:a16="http://schemas.microsoft.com/office/drawing/2014/main" val="10001"/>
                  </a:ext>
                </a:extLst>
              </a:tr>
              <a:tr h="436175">
                <a:tc>
                  <a:txBody>
                    <a:bodyPr/>
                    <a:lstStyle/>
                    <a:p>
                      <a:pPr marL="0" marR="0" lvl="0" indent="0" algn="ctr" rtl="0">
                        <a:lnSpc>
                          <a:spcPct val="100000"/>
                        </a:lnSpc>
                        <a:spcBef>
                          <a:spcPts val="0"/>
                        </a:spcBef>
                        <a:spcAft>
                          <a:spcPts val="0"/>
                        </a:spcAft>
                        <a:buClr>
                          <a:srgbClr val="3B1808"/>
                        </a:buClr>
                        <a:buSzPts val="1300"/>
                        <a:buFont typeface="Calibri"/>
                        <a:buNone/>
                      </a:pPr>
                      <a:r>
                        <a:rPr lang="en-US" sz="1100" u="none" strike="noStrike" cap="none">
                          <a:latin typeface="Arial"/>
                          <a:ea typeface="Arial"/>
                          <a:cs typeface="Arial"/>
                          <a:sym typeface="Arial"/>
                        </a:rPr>
                        <a:t>Winter 2024</a:t>
                      </a:r>
                      <a:endParaRPr sz="1400" i="0" u="none" strike="noStrike" cap="none" dirty="0">
                        <a:solidFill>
                          <a:srgbClr val="3B1808"/>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100" u="none" strike="noStrike" cap="none" dirty="0">
                          <a:latin typeface="Arial"/>
                          <a:ea typeface="Arial"/>
                          <a:cs typeface="Arial"/>
                          <a:sym typeface="Arial"/>
                        </a:rPr>
                        <a:t>Oct. 16 – Nov. 30</a:t>
                      </a:r>
                      <a:endParaRPr sz="1400" i="0" u="none" strike="noStrike" cap="none" dirty="0">
                        <a:solidFill>
                          <a:srgbClr val="3B1808"/>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December 21, 2023</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February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January 30,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March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extLst>
                  <a:ext uri="{0D108BD9-81ED-4DB2-BD59-A6C34878D82A}">
                    <a16:rowId xmlns:a16="http://schemas.microsoft.com/office/drawing/2014/main" val="10002"/>
                  </a:ext>
                </a:extLst>
              </a:tr>
              <a:tr h="436175">
                <a:tc>
                  <a:txBody>
                    <a:bodyPr/>
                    <a:lstStyle/>
                    <a:p>
                      <a:pPr marL="0" marR="0" lvl="0" indent="0" algn="ctr" rtl="0">
                        <a:lnSpc>
                          <a:spcPct val="100000"/>
                        </a:lnSpc>
                        <a:spcBef>
                          <a:spcPts val="0"/>
                        </a:spcBef>
                        <a:spcAft>
                          <a:spcPts val="0"/>
                        </a:spcAft>
                        <a:buClr>
                          <a:srgbClr val="3B1808"/>
                        </a:buClr>
                        <a:buSzPts val="1300"/>
                        <a:buFont typeface="Calibri"/>
                        <a:buNone/>
                      </a:pPr>
                      <a:r>
                        <a:rPr lang="en-US" sz="1100" u="none" strike="noStrike" cap="none">
                          <a:latin typeface="Arial"/>
                          <a:ea typeface="Arial"/>
                          <a:cs typeface="Arial"/>
                          <a:sym typeface="Arial"/>
                        </a:rPr>
                        <a:t>Spring 2024</a:t>
                      </a:r>
                      <a:endParaRPr sz="1400" i="0" u="none" strike="noStrike" cap="none" dirty="0">
                        <a:solidFill>
                          <a:srgbClr val="3B1808"/>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100" u="none" strike="noStrike" cap="none" dirty="0">
                          <a:latin typeface="Arial"/>
                          <a:ea typeface="Arial"/>
                          <a:cs typeface="Arial"/>
                          <a:sym typeface="Arial"/>
                        </a:rPr>
                        <a:t>Jan. 2 – Feb. 28</a:t>
                      </a:r>
                      <a:endParaRPr sz="1400" i="0" u="none" strike="noStrike" cap="none" dirty="0">
                        <a:solidFill>
                          <a:srgbClr val="3B1808"/>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March 20,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June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May 30,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August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extLst>
                  <a:ext uri="{0D108BD9-81ED-4DB2-BD59-A6C34878D82A}">
                    <a16:rowId xmlns:a16="http://schemas.microsoft.com/office/drawing/2014/main" val="10003"/>
                  </a:ext>
                </a:extLst>
              </a:tr>
              <a:tr h="436175">
                <a:tc>
                  <a:txBody>
                    <a:bodyPr/>
                    <a:lstStyle/>
                    <a:p>
                      <a:pPr marL="0" marR="0" lvl="0" indent="0" algn="ctr" rtl="0">
                        <a:lnSpc>
                          <a:spcPct val="100000"/>
                        </a:lnSpc>
                        <a:spcBef>
                          <a:spcPts val="0"/>
                        </a:spcBef>
                        <a:spcAft>
                          <a:spcPts val="0"/>
                        </a:spcAft>
                        <a:buClr>
                          <a:srgbClr val="3B1808"/>
                        </a:buClr>
                        <a:buSzPts val="1300"/>
                        <a:buFont typeface="Calibri"/>
                        <a:buNone/>
                      </a:pPr>
                      <a:r>
                        <a:rPr lang="en-US" sz="1100" u="none" strike="noStrike" cap="none">
                          <a:latin typeface="Arial"/>
                          <a:ea typeface="Arial"/>
                          <a:cs typeface="Arial"/>
                          <a:sym typeface="Arial"/>
                        </a:rPr>
                        <a:t>Summer 2024</a:t>
                      </a:r>
                      <a:endParaRPr sz="1400" i="0" u="none" strike="noStrike" cap="none" dirty="0">
                        <a:solidFill>
                          <a:srgbClr val="3B1808"/>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100" u="none" strike="noStrike" cap="none" dirty="0">
                          <a:latin typeface="Arial"/>
                          <a:ea typeface="Arial"/>
                          <a:cs typeface="Arial"/>
                          <a:sym typeface="Arial"/>
                        </a:rPr>
                        <a:t>April 2-May 31</a:t>
                      </a:r>
                      <a:endParaRPr sz="1400" i="0" u="none" strike="noStrike" cap="none" dirty="0">
                        <a:solidFill>
                          <a:srgbClr val="3B1808"/>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June 21,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September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August 30,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latin typeface="Arial"/>
                          <a:ea typeface="Arial"/>
                          <a:cs typeface="Arial"/>
                          <a:sym typeface="Arial"/>
                        </a:rPr>
                        <a:t>October 2024</a:t>
                      </a:r>
                      <a:endParaRPr sz="1500" u="none" strike="noStrike" cap="none" dirty="0">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extLst>
                  <a:ext uri="{0D108BD9-81ED-4DB2-BD59-A6C34878D82A}">
                    <a16:rowId xmlns:a16="http://schemas.microsoft.com/office/drawing/2014/main" val="10004"/>
                  </a:ext>
                </a:extLst>
              </a:tr>
            </a:tbl>
          </a:graphicData>
        </a:graphic>
      </p:graphicFrame>
      <p:sp>
        <p:nvSpPr>
          <p:cNvPr id="110" name="Google Shape;110;p5"/>
          <p:cNvSpPr/>
          <p:nvPr/>
        </p:nvSpPr>
        <p:spPr>
          <a:xfrm>
            <a:off x="228600" y="290513"/>
            <a:ext cx="977900" cy="485775"/>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txBox="1">
            <a:spLocks noGrp="1"/>
          </p:cNvSpPr>
          <p:nvPr>
            <p:ph type="title"/>
          </p:nvPr>
        </p:nvSpPr>
        <p:spPr>
          <a:xfrm>
            <a:off x="1524000" y="228600"/>
            <a:ext cx="73914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a:solidFill>
                  <a:schemeClr val="lt2"/>
                </a:solidFill>
                <a:latin typeface="Arial"/>
                <a:ea typeface="Arial"/>
                <a:cs typeface="Arial"/>
                <a:sym typeface="Arial"/>
              </a:rPr>
              <a:t>Step 1: Apply to Graduate</a:t>
            </a:r>
            <a:endParaRPr b="1">
              <a:solidFill>
                <a:schemeClr val="lt2"/>
              </a:solidFill>
              <a:latin typeface="Arial"/>
              <a:ea typeface="Arial"/>
              <a:cs typeface="Arial"/>
              <a:sym typeface="Arial"/>
            </a:endParaRPr>
          </a:p>
        </p:txBody>
      </p:sp>
      <p:sp>
        <p:nvSpPr>
          <p:cNvPr id="116" name="Google Shape;116;p6"/>
          <p:cNvSpPr txBox="1">
            <a:spLocks noGrp="1"/>
          </p:cNvSpPr>
          <p:nvPr>
            <p:ph type="body" idx="1"/>
          </p:nvPr>
        </p:nvSpPr>
        <p:spPr>
          <a:xfrm>
            <a:off x="304800" y="1091325"/>
            <a:ext cx="8610600" cy="4852200"/>
          </a:xfrm>
          <a:prstGeom prst="rect">
            <a:avLst/>
          </a:prstGeom>
          <a:noFill/>
          <a:ln>
            <a:noFill/>
          </a:ln>
        </p:spPr>
        <p:txBody>
          <a:bodyPr spcFirstLastPara="1" wrap="square" lIns="0" tIns="0" rIns="0" bIns="0" anchor="t" anchorCtr="0">
            <a:noAutofit/>
          </a:bodyPr>
          <a:lstStyle/>
          <a:p>
            <a:pPr marL="454025" lvl="0" indent="-225425" algn="l" rtl="0">
              <a:lnSpc>
                <a:spcPct val="100000"/>
              </a:lnSpc>
              <a:spcBef>
                <a:spcPts val="0"/>
              </a:spcBef>
              <a:spcAft>
                <a:spcPts val="0"/>
              </a:spcAft>
              <a:buClr>
                <a:schemeClr val="lt2"/>
              </a:buClr>
              <a:buSzPts val="1800"/>
              <a:buFont typeface="Georgia"/>
              <a:buChar char="•"/>
            </a:pPr>
            <a:r>
              <a:rPr lang="en-US" sz="1800" dirty="0">
                <a:solidFill>
                  <a:schemeClr val="lt2"/>
                </a:solidFill>
                <a:latin typeface="Arial"/>
                <a:ea typeface="Arial"/>
                <a:cs typeface="Arial"/>
                <a:sym typeface="Arial"/>
              </a:rPr>
              <a:t>Students should contact their ADVISOR for each program, and REVIEW their transcript </a:t>
            </a:r>
            <a:r>
              <a:rPr lang="en-US" sz="1800" b="1" u="sng" dirty="0">
                <a:solidFill>
                  <a:schemeClr val="lt2"/>
                </a:solidFill>
                <a:latin typeface="Arial"/>
                <a:ea typeface="Arial"/>
                <a:cs typeface="Arial"/>
                <a:sym typeface="Arial"/>
              </a:rPr>
              <a:t>and</a:t>
            </a:r>
            <a:r>
              <a:rPr lang="en-US" sz="1800" dirty="0">
                <a:solidFill>
                  <a:schemeClr val="lt2"/>
                </a:solidFill>
                <a:latin typeface="Arial"/>
                <a:ea typeface="Arial"/>
                <a:cs typeface="Arial"/>
                <a:sym typeface="Arial"/>
              </a:rPr>
              <a:t> </a:t>
            </a:r>
            <a:r>
              <a:rPr lang="en-US" sz="1800" dirty="0" err="1">
                <a:solidFill>
                  <a:schemeClr val="lt2"/>
                </a:solidFill>
                <a:latin typeface="Arial"/>
                <a:ea typeface="Arial"/>
                <a:cs typeface="Arial"/>
                <a:sym typeface="Arial"/>
              </a:rPr>
              <a:t>DegreeWorks</a:t>
            </a:r>
            <a:r>
              <a:rPr lang="en-US" sz="1800" dirty="0">
                <a:solidFill>
                  <a:schemeClr val="lt2"/>
                </a:solidFill>
                <a:latin typeface="Arial"/>
                <a:ea typeface="Arial"/>
                <a:cs typeface="Arial"/>
                <a:sym typeface="Arial"/>
              </a:rPr>
              <a:t> report to ensure that </a:t>
            </a:r>
            <a:r>
              <a:rPr lang="en-US" sz="1800" u="sng" dirty="0">
                <a:solidFill>
                  <a:schemeClr val="lt2"/>
                </a:solidFill>
                <a:latin typeface="Arial"/>
                <a:ea typeface="Arial"/>
                <a:cs typeface="Arial"/>
                <a:sym typeface="Arial"/>
              </a:rPr>
              <a:t>ALL</a:t>
            </a:r>
            <a:r>
              <a:rPr lang="en-US" sz="1800" dirty="0">
                <a:solidFill>
                  <a:schemeClr val="lt2"/>
                </a:solidFill>
                <a:latin typeface="Arial"/>
                <a:ea typeface="Arial"/>
                <a:cs typeface="Arial"/>
                <a:sym typeface="Arial"/>
              </a:rPr>
              <a:t> University Requirements surrounding the Major, Minor, and/or Concentration have been met. </a:t>
            </a:r>
            <a:endParaRPr dirty="0">
              <a:latin typeface="Arial"/>
              <a:ea typeface="Arial"/>
              <a:cs typeface="Arial"/>
              <a:sym typeface="Arial"/>
            </a:endParaRPr>
          </a:p>
          <a:p>
            <a:pPr marL="454025" lvl="0" indent="-225425" algn="l" rtl="0">
              <a:lnSpc>
                <a:spcPct val="100000"/>
              </a:lnSpc>
              <a:spcBef>
                <a:spcPts val="240"/>
              </a:spcBef>
              <a:spcAft>
                <a:spcPts val="0"/>
              </a:spcAft>
              <a:buClr>
                <a:schemeClr val="dk1"/>
              </a:buClr>
              <a:buSzPts val="1200"/>
              <a:buFont typeface="Arial"/>
              <a:buNone/>
            </a:pPr>
            <a:endParaRPr sz="1200" dirty="0">
              <a:solidFill>
                <a:schemeClr val="lt2"/>
              </a:solidFill>
              <a:latin typeface="Arial"/>
              <a:ea typeface="Arial"/>
              <a:cs typeface="Arial"/>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Students must Apply to Graduate (Earn the Degree) online through Self-Service Banner. Select “Apply to Graduate” under the student tab. Applying to Graduate is </a:t>
            </a:r>
            <a:r>
              <a:rPr lang="en-US" sz="1800" u="sng" dirty="0">
                <a:solidFill>
                  <a:schemeClr val="lt2"/>
                </a:solidFill>
                <a:latin typeface="Arial"/>
                <a:ea typeface="Arial"/>
                <a:cs typeface="Arial"/>
                <a:sym typeface="Arial"/>
              </a:rPr>
              <a:t>NOT</a:t>
            </a:r>
            <a:r>
              <a:rPr lang="en-US" sz="1800" dirty="0">
                <a:solidFill>
                  <a:schemeClr val="lt2"/>
                </a:solidFill>
                <a:latin typeface="Arial"/>
                <a:ea typeface="Arial"/>
                <a:cs typeface="Arial"/>
                <a:sym typeface="Arial"/>
              </a:rPr>
              <a:t> related to the Commencement Ceremony. </a:t>
            </a:r>
            <a:endParaRPr dirty="0">
              <a:latin typeface="Arial"/>
              <a:ea typeface="Arial"/>
              <a:cs typeface="Arial"/>
              <a:sym typeface="Arial"/>
            </a:endParaRPr>
          </a:p>
          <a:p>
            <a:pPr marL="454025" lvl="0" indent="-225425" algn="l" rtl="0">
              <a:lnSpc>
                <a:spcPct val="100000"/>
              </a:lnSpc>
              <a:spcBef>
                <a:spcPts val="240"/>
              </a:spcBef>
              <a:spcAft>
                <a:spcPts val="0"/>
              </a:spcAft>
              <a:buClr>
                <a:schemeClr val="dk1"/>
              </a:buClr>
              <a:buSzPts val="1200"/>
              <a:buFont typeface="Arial"/>
              <a:buNone/>
            </a:pPr>
            <a:endParaRPr sz="1200" dirty="0">
              <a:solidFill>
                <a:schemeClr val="lt2"/>
              </a:solidFill>
              <a:latin typeface="Arial"/>
              <a:ea typeface="Arial"/>
              <a:cs typeface="Arial"/>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After the application is submitted, students will receive email confirmation to their Rowan Student email address. This email includes instructions for Commencement.</a:t>
            </a:r>
            <a:endParaRPr dirty="0">
              <a:latin typeface="Arial"/>
              <a:ea typeface="Arial"/>
              <a:cs typeface="Arial"/>
              <a:sym typeface="Arial"/>
            </a:endParaRPr>
          </a:p>
          <a:p>
            <a:pPr marL="454025" lvl="0" indent="-149225" algn="l" rtl="0">
              <a:lnSpc>
                <a:spcPct val="100000"/>
              </a:lnSpc>
              <a:spcBef>
                <a:spcPts val="240"/>
              </a:spcBef>
              <a:spcAft>
                <a:spcPts val="0"/>
              </a:spcAft>
              <a:buClr>
                <a:schemeClr val="dk1"/>
              </a:buClr>
              <a:buSzPts val="1200"/>
              <a:buFont typeface="Arial"/>
              <a:buNone/>
            </a:pPr>
            <a:endParaRPr sz="1200" dirty="0">
              <a:solidFill>
                <a:schemeClr val="lt2"/>
              </a:solidFill>
              <a:latin typeface="Arial"/>
              <a:ea typeface="Arial"/>
              <a:cs typeface="Arial"/>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All Graduation information will be sent to students’ Rowan email addresses </a:t>
            </a:r>
            <a:r>
              <a:rPr lang="en-US" sz="1800" u="sng" dirty="0">
                <a:solidFill>
                  <a:schemeClr val="lt2"/>
                </a:solidFill>
                <a:latin typeface="Arial"/>
                <a:ea typeface="Arial"/>
                <a:cs typeface="Arial"/>
                <a:sym typeface="Arial"/>
              </a:rPr>
              <a:t>only</a:t>
            </a:r>
            <a:r>
              <a:rPr lang="en-US" sz="1800" dirty="0">
                <a:solidFill>
                  <a:schemeClr val="lt2"/>
                </a:solidFill>
                <a:latin typeface="Arial"/>
                <a:ea typeface="Arial"/>
                <a:cs typeface="Arial"/>
                <a:sym typeface="Arial"/>
              </a:rPr>
              <a:t>. Please check often, through the receipt of your Diploma in the mail. </a:t>
            </a:r>
            <a:endParaRPr sz="1800" dirty="0">
              <a:solidFill>
                <a:schemeClr val="lt2"/>
              </a:solidFill>
              <a:latin typeface="Arial"/>
              <a:ea typeface="Arial"/>
              <a:cs typeface="Arial"/>
              <a:sym typeface="Arial"/>
            </a:endParaRPr>
          </a:p>
          <a:p>
            <a:pPr marL="454025" lvl="0" indent="-149225" algn="l" rtl="0">
              <a:lnSpc>
                <a:spcPct val="100000"/>
              </a:lnSpc>
              <a:spcBef>
                <a:spcPts val="240"/>
              </a:spcBef>
              <a:spcAft>
                <a:spcPts val="0"/>
              </a:spcAft>
              <a:buClr>
                <a:schemeClr val="dk1"/>
              </a:buClr>
              <a:buSzPts val="1200"/>
              <a:buFont typeface="Arial"/>
              <a:buNone/>
            </a:pPr>
            <a:endParaRPr sz="1200" dirty="0">
              <a:solidFill>
                <a:schemeClr val="lt2"/>
              </a:solidFill>
              <a:latin typeface="Arial"/>
              <a:ea typeface="Arial"/>
              <a:cs typeface="Arial"/>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dirty="0">
                <a:solidFill>
                  <a:schemeClr val="lt2"/>
                </a:solidFill>
                <a:latin typeface="Arial"/>
                <a:ea typeface="Arial"/>
                <a:cs typeface="Arial"/>
                <a:sym typeface="Arial"/>
              </a:rPr>
              <a:t>Students can verify the information on their application at any time. Select “View Pending Graduation Application” on Self-Service Banner. </a:t>
            </a:r>
            <a:endParaRPr dirty="0">
              <a:latin typeface="Arial"/>
              <a:ea typeface="Arial"/>
              <a:cs typeface="Arial"/>
              <a:sym typeface="Arial"/>
            </a:endParaRPr>
          </a:p>
        </p:txBody>
      </p:sp>
      <p:sp>
        <p:nvSpPr>
          <p:cNvPr id="117" name="Google Shape;117;p6"/>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
        <p:nvSpPr>
          <p:cNvPr id="118" name="Google Shape;118;p6"/>
          <p:cNvSpPr/>
          <p:nvPr/>
        </p:nvSpPr>
        <p:spPr>
          <a:xfrm>
            <a:off x="228600" y="290513"/>
            <a:ext cx="977900" cy="485775"/>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a:solidFill>
                  <a:schemeClr val="lt2"/>
                </a:solidFill>
                <a:highlight>
                  <a:schemeClr val="accent5"/>
                </a:highlight>
                <a:latin typeface="Arial"/>
                <a:ea typeface="Arial"/>
                <a:cs typeface="Arial"/>
                <a:sym typeface="Arial"/>
              </a:rPr>
              <a:t>Did I Apply to Graduate?</a:t>
            </a:r>
            <a:endParaRPr b="1">
              <a:solidFill>
                <a:schemeClr val="lt2"/>
              </a:solidFill>
              <a:highlight>
                <a:schemeClr val="accent5"/>
              </a:highlight>
              <a:latin typeface="Arial"/>
              <a:ea typeface="Arial"/>
              <a:cs typeface="Arial"/>
              <a:sym typeface="Arial"/>
            </a:endParaRPr>
          </a:p>
        </p:txBody>
      </p:sp>
      <p:sp>
        <p:nvSpPr>
          <p:cNvPr id="124" name="Google Shape;124;p7"/>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800"/>
              <a:buNone/>
            </a:pPr>
            <a:r>
              <a:rPr lang="en-US" sz="3000" dirty="0">
                <a:solidFill>
                  <a:schemeClr val="lt2"/>
                </a:solidFill>
                <a:latin typeface="Arial"/>
                <a:ea typeface="Arial"/>
                <a:cs typeface="Arial"/>
                <a:sym typeface="Arial"/>
              </a:rPr>
              <a:t>You can view the Graduation Application and details that you submitted through SSB.</a:t>
            </a:r>
            <a:endParaRPr sz="3000" dirty="0">
              <a:latin typeface="Arial"/>
              <a:ea typeface="Arial"/>
              <a:cs typeface="Arial"/>
              <a:sym typeface="Arial"/>
            </a:endParaRPr>
          </a:p>
          <a:p>
            <a:pPr marL="225425" lvl="0" indent="-22225" algn="l" rtl="0">
              <a:lnSpc>
                <a:spcPct val="100000"/>
              </a:lnSpc>
              <a:spcBef>
                <a:spcPts val="640"/>
              </a:spcBef>
              <a:spcAft>
                <a:spcPts val="0"/>
              </a:spcAft>
              <a:buClr>
                <a:schemeClr val="dk1"/>
              </a:buClr>
              <a:buSzPts val="3200"/>
              <a:buFont typeface="Arial"/>
              <a:buNone/>
            </a:pPr>
            <a:endParaRPr sz="3000" dirty="0">
              <a:latin typeface="Arial"/>
              <a:ea typeface="Arial"/>
              <a:cs typeface="Arial"/>
              <a:sym typeface="Arial"/>
            </a:endParaRPr>
          </a:p>
          <a:p>
            <a:pPr marL="457200" lvl="0" indent="0" algn="l" rtl="0">
              <a:lnSpc>
                <a:spcPct val="100000"/>
              </a:lnSpc>
              <a:spcBef>
                <a:spcPts val="640"/>
              </a:spcBef>
              <a:spcAft>
                <a:spcPts val="0"/>
              </a:spcAft>
              <a:buSzPts val="1800"/>
              <a:buNone/>
            </a:pPr>
            <a:r>
              <a:rPr lang="en-US" sz="3000" dirty="0">
                <a:solidFill>
                  <a:schemeClr val="lt2"/>
                </a:solidFill>
                <a:latin typeface="Arial"/>
                <a:ea typeface="Arial"/>
                <a:cs typeface="Arial"/>
                <a:sym typeface="Arial"/>
              </a:rPr>
              <a:t>Review:</a:t>
            </a:r>
            <a:endParaRPr sz="3000" dirty="0">
              <a:latin typeface="Arial"/>
              <a:ea typeface="Arial"/>
              <a:cs typeface="Arial"/>
              <a:sym typeface="Arial"/>
            </a:endParaRPr>
          </a:p>
          <a:p>
            <a:pPr marL="1139825" lvl="0" indent="-212725" algn="l" rtl="0">
              <a:lnSpc>
                <a:spcPct val="100000"/>
              </a:lnSpc>
              <a:spcBef>
                <a:spcPts val="640"/>
              </a:spcBef>
              <a:spcAft>
                <a:spcPts val="0"/>
              </a:spcAft>
              <a:buClr>
                <a:schemeClr val="lt2"/>
              </a:buClr>
              <a:buSzPts val="3000"/>
              <a:buFont typeface="Arial"/>
              <a:buChar char="⮚"/>
            </a:pPr>
            <a:r>
              <a:rPr lang="en-US" sz="3000" dirty="0">
                <a:solidFill>
                  <a:schemeClr val="lt2"/>
                </a:solidFill>
                <a:latin typeface="Arial"/>
                <a:ea typeface="Arial"/>
                <a:cs typeface="Arial"/>
                <a:sym typeface="Arial"/>
              </a:rPr>
              <a:t> Name preference</a:t>
            </a:r>
            <a:endParaRPr sz="3000" dirty="0">
              <a:latin typeface="Arial"/>
              <a:ea typeface="Arial"/>
              <a:cs typeface="Arial"/>
              <a:sym typeface="Arial"/>
            </a:endParaRPr>
          </a:p>
          <a:p>
            <a:pPr marL="1139825" lvl="0" indent="-212725" algn="l" rtl="0">
              <a:lnSpc>
                <a:spcPct val="100000"/>
              </a:lnSpc>
              <a:spcBef>
                <a:spcPts val="640"/>
              </a:spcBef>
              <a:spcAft>
                <a:spcPts val="0"/>
              </a:spcAft>
              <a:buClr>
                <a:schemeClr val="lt2"/>
              </a:buClr>
              <a:buSzPts val="3000"/>
              <a:buFont typeface="Arial"/>
              <a:buChar char="⮚"/>
            </a:pPr>
            <a:r>
              <a:rPr lang="en-US" sz="3000" dirty="0">
                <a:solidFill>
                  <a:schemeClr val="lt2"/>
                </a:solidFill>
                <a:latin typeface="Arial"/>
                <a:ea typeface="Arial"/>
                <a:cs typeface="Arial"/>
                <a:sym typeface="Arial"/>
              </a:rPr>
              <a:t> Mailing address</a:t>
            </a:r>
            <a:endParaRPr sz="3000" dirty="0">
              <a:latin typeface="Arial"/>
              <a:ea typeface="Arial"/>
              <a:cs typeface="Arial"/>
              <a:sym typeface="Arial"/>
            </a:endParaRPr>
          </a:p>
          <a:p>
            <a:pPr marL="1139825" lvl="0" indent="-212725" algn="l" rtl="0">
              <a:lnSpc>
                <a:spcPct val="100000"/>
              </a:lnSpc>
              <a:spcBef>
                <a:spcPts val="640"/>
              </a:spcBef>
              <a:spcAft>
                <a:spcPts val="0"/>
              </a:spcAft>
              <a:buClr>
                <a:schemeClr val="lt2"/>
              </a:buClr>
              <a:buSzPts val="3000"/>
              <a:buFont typeface="Arial"/>
              <a:buChar char="⮚"/>
            </a:pPr>
            <a:r>
              <a:rPr lang="en-US" sz="3000" dirty="0">
                <a:solidFill>
                  <a:schemeClr val="lt2"/>
                </a:solidFill>
                <a:latin typeface="Arial"/>
                <a:ea typeface="Arial"/>
                <a:cs typeface="Arial"/>
                <a:sym typeface="Arial"/>
              </a:rPr>
              <a:t> Program</a:t>
            </a:r>
            <a:endParaRPr sz="3000" dirty="0">
              <a:latin typeface="Arial"/>
              <a:ea typeface="Arial"/>
              <a:cs typeface="Arial"/>
              <a:sym typeface="Arial"/>
            </a:endParaRPr>
          </a:p>
          <a:p>
            <a:pPr marL="0" lvl="0" indent="0" algn="l" rtl="0">
              <a:lnSpc>
                <a:spcPct val="100000"/>
              </a:lnSpc>
              <a:spcBef>
                <a:spcPts val="640"/>
              </a:spcBef>
              <a:spcAft>
                <a:spcPts val="0"/>
              </a:spcAft>
              <a:buClr>
                <a:schemeClr val="dk1"/>
              </a:buClr>
              <a:buSzPts val="3200"/>
              <a:buFont typeface="Arial"/>
              <a:buNone/>
            </a:pPr>
            <a:endParaRPr dirty="0"/>
          </a:p>
        </p:txBody>
      </p:sp>
      <p:sp>
        <p:nvSpPr>
          <p:cNvPr id="125" name="Google Shape;125;p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www.rowan.edu/commencement</a:t>
            </a:r>
            <a:endParaRPr/>
          </a:p>
        </p:txBody>
      </p:sp>
      <p:pic>
        <p:nvPicPr>
          <p:cNvPr id="126" name="Google Shape;126;p7"/>
          <p:cNvPicPr preferRelativeResize="0"/>
          <p:nvPr/>
        </p:nvPicPr>
        <p:blipFill rotWithShape="1">
          <a:blip r:embed="rId3">
            <a:alphaModFix/>
          </a:blip>
          <a:srcRect/>
          <a:stretch/>
        </p:blipFill>
        <p:spPr>
          <a:xfrm>
            <a:off x="4838725" y="1964578"/>
            <a:ext cx="4000475" cy="4021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8"/>
          <p:cNvSpPr txBox="1">
            <a:spLocks noGrp="1"/>
          </p:cNvSpPr>
          <p:nvPr>
            <p:ph type="title"/>
          </p:nvPr>
        </p:nvSpPr>
        <p:spPr>
          <a:xfrm>
            <a:off x="304800" y="228600"/>
            <a:ext cx="8610600" cy="1219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200" b="1">
                <a:solidFill>
                  <a:schemeClr val="lt2"/>
                </a:solidFill>
                <a:latin typeface="Arial"/>
                <a:ea typeface="Arial"/>
                <a:cs typeface="Arial"/>
                <a:sym typeface="Arial"/>
              </a:rPr>
              <a:t>RU Completing an Internship/Clinical Practice/Final Project/Thesis/Dissertation?</a:t>
            </a:r>
            <a:endParaRPr sz="3400" b="1">
              <a:solidFill>
                <a:schemeClr val="lt2"/>
              </a:solidFill>
              <a:latin typeface="Arial"/>
              <a:ea typeface="Arial"/>
              <a:cs typeface="Arial"/>
              <a:sym typeface="Arial"/>
            </a:endParaRPr>
          </a:p>
        </p:txBody>
      </p:sp>
      <p:sp>
        <p:nvSpPr>
          <p:cNvPr id="132" name="Google Shape;132;p8"/>
          <p:cNvSpPr txBox="1">
            <a:spLocks noGrp="1"/>
          </p:cNvSpPr>
          <p:nvPr>
            <p:ph type="body" idx="1"/>
          </p:nvPr>
        </p:nvSpPr>
        <p:spPr>
          <a:xfrm>
            <a:off x="304800" y="1363575"/>
            <a:ext cx="8610600" cy="4503900"/>
          </a:xfrm>
          <a:prstGeom prst="rect">
            <a:avLst/>
          </a:prstGeom>
          <a:noFill/>
          <a:ln>
            <a:noFill/>
          </a:ln>
        </p:spPr>
        <p:txBody>
          <a:bodyPr spcFirstLastPara="1" wrap="square" lIns="0" tIns="0" rIns="0" bIns="0" anchor="t" anchorCtr="0">
            <a:noAutofit/>
          </a:bodyPr>
          <a:lstStyle/>
          <a:p>
            <a:pPr marL="225425" lvl="0" indent="-219075" algn="l" rtl="0">
              <a:lnSpc>
                <a:spcPct val="100000"/>
              </a:lnSpc>
              <a:spcBef>
                <a:spcPts val="0"/>
              </a:spcBef>
              <a:spcAft>
                <a:spcPts val="0"/>
              </a:spcAft>
              <a:buClr>
                <a:schemeClr val="lt2"/>
              </a:buClr>
              <a:buSzPts val="2300"/>
              <a:buFont typeface="Arial"/>
              <a:buChar char="•"/>
            </a:pPr>
            <a:r>
              <a:rPr lang="en-US" sz="2300" dirty="0">
                <a:solidFill>
                  <a:schemeClr val="lt2"/>
                </a:solidFill>
                <a:latin typeface="Arial"/>
                <a:ea typeface="Arial"/>
                <a:cs typeface="Arial"/>
                <a:sym typeface="Arial"/>
              </a:rPr>
              <a:t>If students’ receive an incomplete grade, the final graduation review cannot occur until the IN grade is replaced.</a:t>
            </a:r>
            <a:br>
              <a:rPr lang="en-US" sz="2300" dirty="0">
                <a:solidFill>
                  <a:schemeClr val="lt2"/>
                </a:solidFill>
                <a:latin typeface="Arial"/>
                <a:ea typeface="Arial"/>
                <a:cs typeface="Arial"/>
                <a:sym typeface="Arial"/>
              </a:rPr>
            </a:br>
            <a:endParaRPr sz="1200" dirty="0">
              <a:latin typeface="Arial"/>
              <a:ea typeface="Arial"/>
              <a:cs typeface="Arial"/>
              <a:sym typeface="Arial"/>
            </a:endParaRPr>
          </a:p>
          <a:p>
            <a:pPr marL="225425" lvl="0" indent="-219075" algn="l" rtl="0">
              <a:lnSpc>
                <a:spcPct val="100000"/>
              </a:lnSpc>
              <a:spcBef>
                <a:spcPts val="480"/>
              </a:spcBef>
              <a:spcAft>
                <a:spcPts val="0"/>
              </a:spcAft>
              <a:buClr>
                <a:schemeClr val="lt2"/>
              </a:buClr>
              <a:buSzPts val="2300"/>
              <a:buFont typeface="Arial"/>
              <a:buChar char="•"/>
            </a:pPr>
            <a:r>
              <a:rPr lang="en-US" sz="2300" b="1" u="sng" dirty="0">
                <a:solidFill>
                  <a:schemeClr val="lt2"/>
                </a:solidFill>
                <a:latin typeface="Arial"/>
                <a:ea typeface="Arial"/>
                <a:cs typeface="Arial"/>
                <a:sym typeface="Arial"/>
              </a:rPr>
              <a:t>Important!</a:t>
            </a:r>
            <a:r>
              <a:rPr lang="en-US" sz="2300" dirty="0">
                <a:solidFill>
                  <a:schemeClr val="lt2"/>
                </a:solidFill>
                <a:latin typeface="Arial"/>
                <a:ea typeface="Arial"/>
                <a:cs typeface="Arial"/>
                <a:sym typeface="Arial"/>
              </a:rPr>
              <a:t> IN grades must be replaced within the deadline of the term of the graduation application. If the IN grade is replaced </a:t>
            </a:r>
            <a:r>
              <a:rPr lang="en-US" sz="2300" i="1" dirty="0">
                <a:solidFill>
                  <a:schemeClr val="lt2"/>
                </a:solidFill>
                <a:latin typeface="Arial"/>
                <a:ea typeface="Arial"/>
                <a:cs typeface="Arial"/>
                <a:sym typeface="Arial"/>
              </a:rPr>
              <a:t>after</a:t>
            </a:r>
            <a:r>
              <a:rPr lang="en-US" sz="2300" dirty="0">
                <a:solidFill>
                  <a:schemeClr val="lt2"/>
                </a:solidFill>
                <a:latin typeface="Arial"/>
                <a:ea typeface="Arial"/>
                <a:cs typeface="Arial"/>
                <a:sym typeface="Arial"/>
              </a:rPr>
              <a:t> the deadline, the application will be denied and the STUDENT will need to RE-APPLY. (no added charge)</a:t>
            </a:r>
            <a:endParaRPr sz="2300" dirty="0">
              <a:solidFill>
                <a:schemeClr val="lt2"/>
              </a:solidFill>
              <a:latin typeface="Arial"/>
              <a:ea typeface="Arial"/>
              <a:cs typeface="Arial"/>
              <a:sym typeface="Arial"/>
            </a:endParaRPr>
          </a:p>
          <a:p>
            <a:pPr marL="457200" lvl="0" indent="0" algn="l" rtl="0">
              <a:lnSpc>
                <a:spcPct val="100000"/>
              </a:lnSpc>
              <a:spcBef>
                <a:spcPts val="480"/>
              </a:spcBef>
              <a:spcAft>
                <a:spcPts val="0"/>
              </a:spcAft>
              <a:buSzPts val="1800"/>
              <a:buNone/>
            </a:pPr>
            <a:endParaRPr sz="1100" dirty="0">
              <a:solidFill>
                <a:schemeClr val="lt2"/>
              </a:solidFill>
              <a:latin typeface="Arial"/>
              <a:ea typeface="Arial"/>
              <a:cs typeface="Arial"/>
              <a:sym typeface="Arial"/>
            </a:endParaRPr>
          </a:p>
          <a:p>
            <a:pPr marL="225425" lvl="0" indent="-219075" algn="l" rtl="0">
              <a:lnSpc>
                <a:spcPct val="100000"/>
              </a:lnSpc>
              <a:spcBef>
                <a:spcPts val="480"/>
              </a:spcBef>
              <a:spcAft>
                <a:spcPts val="0"/>
              </a:spcAft>
              <a:buClr>
                <a:schemeClr val="lt2"/>
              </a:buClr>
              <a:buSzPts val="2300"/>
              <a:buFont typeface="Arial"/>
              <a:buChar char="•"/>
            </a:pPr>
            <a:r>
              <a:rPr lang="en-US" sz="2300" b="1" i="1" u="sng" dirty="0">
                <a:solidFill>
                  <a:schemeClr val="lt2"/>
                </a:solidFill>
                <a:latin typeface="Arial"/>
                <a:ea typeface="Arial"/>
                <a:cs typeface="Arial"/>
                <a:sym typeface="Arial"/>
              </a:rPr>
              <a:t>Example</a:t>
            </a:r>
            <a:r>
              <a:rPr lang="en-US" sz="2300" dirty="0">
                <a:solidFill>
                  <a:schemeClr val="lt2"/>
                </a:solidFill>
                <a:latin typeface="Arial"/>
                <a:ea typeface="Arial"/>
                <a:cs typeface="Arial"/>
                <a:sym typeface="Arial"/>
              </a:rPr>
              <a:t> – Student applied for May conferral and has an IN. If the grade is replaced </a:t>
            </a:r>
            <a:r>
              <a:rPr lang="en-US" sz="2300" b="1" dirty="0">
                <a:solidFill>
                  <a:schemeClr val="lt2"/>
                </a:solidFill>
                <a:latin typeface="Arial"/>
                <a:ea typeface="Arial"/>
                <a:cs typeface="Arial"/>
                <a:sym typeface="Arial"/>
              </a:rPr>
              <a:t>by</a:t>
            </a:r>
            <a:r>
              <a:rPr lang="en-US" sz="2300" dirty="0">
                <a:solidFill>
                  <a:schemeClr val="lt2"/>
                </a:solidFill>
                <a:latin typeface="Arial"/>
                <a:ea typeface="Arial"/>
                <a:cs typeface="Arial"/>
                <a:sym typeface="Arial"/>
              </a:rPr>
              <a:t> June 30</a:t>
            </a:r>
            <a:r>
              <a:rPr lang="en-US" sz="2300" baseline="30000" dirty="0">
                <a:solidFill>
                  <a:schemeClr val="lt2"/>
                </a:solidFill>
                <a:latin typeface="Arial"/>
                <a:ea typeface="Arial"/>
                <a:cs typeface="Arial"/>
                <a:sym typeface="Arial"/>
              </a:rPr>
              <a:t>th</a:t>
            </a:r>
            <a:r>
              <a:rPr lang="en-US" sz="2300" dirty="0">
                <a:solidFill>
                  <a:schemeClr val="lt2"/>
                </a:solidFill>
                <a:latin typeface="Arial"/>
                <a:ea typeface="Arial"/>
                <a:cs typeface="Arial"/>
                <a:sym typeface="Arial"/>
              </a:rPr>
              <a:t>, and all other University requirements are met, the conferral date will remain May 30</a:t>
            </a:r>
            <a:r>
              <a:rPr lang="en-US" sz="2300" baseline="30000" dirty="0">
                <a:solidFill>
                  <a:schemeClr val="lt2"/>
                </a:solidFill>
                <a:latin typeface="Arial"/>
                <a:ea typeface="Arial"/>
                <a:cs typeface="Arial"/>
                <a:sym typeface="Arial"/>
              </a:rPr>
              <a:t>th</a:t>
            </a:r>
            <a:r>
              <a:rPr lang="en-US" sz="2300" dirty="0">
                <a:solidFill>
                  <a:schemeClr val="lt2"/>
                </a:solidFill>
                <a:latin typeface="Arial"/>
                <a:ea typeface="Arial"/>
                <a:cs typeface="Arial"/>
                <a:sym typeface="Arial"/>
              </a:rPr>
              <a:t>.  If the IN grade is replaced </a:t>
            </a:r>
            <a:r>
              <a:rPr lang="en-US" sz="2300" b="1" dirty="0">
                <a:solidFill>
                  <a:schemeClr val="lt2"/>
                </a:solidFill>
                <a:latin typeface="Arial"/>
                <a:ea typeface="Arial"/>
                <a:cs typeface="Arial"/>
                <a:sym typeface="Arial"/>
              </a:rPr>
              <a:t>after</a:t>
            </a:r>
            <a:r>
              <a:rPr lang="en-US" sz="2300" dirty="0">
                <a:solidFill>
                  <a:schemeClr val="lt2"/>
                </a:solidFill>
                <a:latin typeface="Arial"/>
                <a:ea typeface="Arial"/>
                <a:cs typeface="Arial"/>
                <a:sym typeface="Arial"/>
              </a:rPr>
              <a:t> June 30</a:t>
            </a:r>
            <a:r>
              <a:rPr lang="en-US" sz="2300" baseline="30000" dirty="0">
                <a:solidFill>
                  <a:schemeClr val="lt2"/>
                </a:solidFill>
                <a:latin typeface="Arial"/>
                <a:ea typeface="Arial"/>
                <a:cs typeface="Arial"/>
                <a:sym typeface="Arial"/>
              </a:rPr>
              <a:t>th</a:t>
            </a:r>
            <a:r>
              <a:rPr lang="en-US" sz="2300" dirty="0">
                <a:solidFill>
                  <a:schemeClr val="lt2"/>
                </a:solidFill>
                <a:latin typeface="Arial"/>
                <a:ea typeface="Arial"/>
                <a:cs typeface="Arial"/>
                <a:sym typeface="Arial"/>
              </a:rPr>
              <a:t>, the conferral date will be August after a new application is submitted. </a:t>
            </a:r>
            <a:endParaRPr sz="3100" dirty="0">
              <a:latin typeface="Arial"/>
              <a:ea typeface="Arial"/>
              <a:cs typeface="Arial"/>
              <a:sym typeface="Arial"/>
            </a:endParaRPr>
          </a:p>
        </p:txBody>
      </p:sp>
      <p:sp>
        <p:nvSpPr>
          <p:cNvPr id="133" name="Google Shape;133;p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9"/>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a:solidFill>
                  <a:schemeClr val="lt2"/>
                </a:solidFill>
                <a:highlight>
                  <a:schemeClr val="lt1"/>
                </a:highlight>
                <a:latin typeface="Arial"/>
                <a:ea typeface="Arial"/>
                <a:cs typeface="Arial"/>
                <a:sym typeface="Arial"/>
              </a:rPr>
              <a:t>University Honors</a:t>
            </a:r>
            <a:endParaRPr b="1">
              <a:solidFill>
                <a:schemeClr val="lt2"/>
              </a:solidFill>
              <a:highlight>
                <a:schemeClr val="lt1"/>
              </a:highlight>
              <a:latin typeface="Arial"/>
              <a:ea typeface="Arial"/>
              <a:cs typeface="Arial"/>
              <a:sym typeface="Arial"/>
            </a:endParaRPr>
          </a:p>
        </p:txBody>
      </p:sp>
      <p:sp>
        <p:nvSpPr>
          <p:cNvPr id="139" name="Google Shape;139;p9"/>
          <p:cNvSpPr txBox="1">
            <a:spLocks noGrp="1"/>
          </p:cNvSpPr>
          <p:nvPr>
            <p:ph type="body" idx="1"/>
          </p:nvPr>
        </p:nvSpPr>
        <p:spPr>
          <a:xfrm>
            <a:off x="304800" y="990600"/>
            <a:ext cx="8610600" cy="4876800"/>
          </a:xfrm>
          <a:prstGeom prst="rect">
            <a:avLst/>
          </a:prstGeom>
          <a:noFill/>
          <a:ln>
            <a:noFill/>
          </a:ln>
        </p:spPr>
        <p:txBody>
          <a:bodyPr spcFirstLastPara="1" wrap="square" lIns="0" tIns="0" rIns="0" bIns="0" anchor="t" anchorCtr="0">
            <a:noAutofit/>
          </a:bodyPr>
          <a:lstStyle/>
          <a:p>
            <a:pPr marL="682625" lvl="0" indent="-225425" algn="l" rtl="0">
              <a:lnSpc>
                <a:spcPct val="100000"/>
              </a:lnSpc>
              <a:spcBef>
                <a:spcPts val="0"/>
              </a:spcBef>
              <a:spcAft>
                <a:spcPts val="0"/>
              </a:spcAft>
              <a:buClr>
                <a:schemeClr val="lt2"/>
              </a:buClr>
              <a:buSzPts val="3000"/>
              <a:buFont typeface="Georgia"/>
              <a:buNone/>
            </a:pPr>
            <a:r>
              <a:rPr lang="en-US" sz="3000">
                <a:solidFill>
                  <a:schemeClr val="lt2"/>
                </a:solidFill>
                <a:latin typeface="Arial"/>
                <a:ea typeface="Arial"/>
                <a:cs typeface="Arial"/>
                <a:sym typeface="Arial"/>
              </a:rPr>
              <a:t>3.450 – 3.649 Cum Laude</a:t>
            </a:r>
            <a:endParaRPr>
              <a:latin typeface="Arial"/>
              <a:ea typeface="Arial"/>
              <a:cs typeface="Arial"/>
              <a:sym typeface="Arial"/>
            </a:endParaRPr>
          </a:p>
          <a:p>
            <a:pPr marL="682625" lvl="0" indent="-225425" algn="l" rtl="0">
              <a:lnSpc>
                <a:spcPct val="100000"/>
              </a:lnSpc>
              <a:spcBef>
                <a:spcPts val="600"/>
              </a:spcBef>
              <a:spcAft>
                <a:spcPts val="0"/>
              </a:spcAft>
              <a:buClr>
                <a:schemeClr val="lt2"/>
              </a:buClr>
              <a:buSzPts val="3000"/>
              <a:buFont typeface="Georgia"/>
              <a:buNone/>
            </a:pPr>
            <a:r>
              <a:rPr lang="en-US" sz="3000">
                <a:solidFill>
                  <a:schemeClr val="lt2"/>
                </a:solidFill>
                <a:latin typeface="Arial"/>
                <a:ea typeface="Arial"/>
                <a:cs typeface="Arial"/>
                <a:sym typeface="Arial"/>
              </a:rPr>
              <a:t>3.650 – 3.849 Magna Cum Laude</a:t>
            </a:r>
            <a:endParaRPr>
              <a:latin typeface="Arial"/>
              <a:ea typeface="Arial"/>
              <a:cs typeface="Arial"/>
              <a:sym typeface="Arial"/>
            </a:endParaRPr>
          </a:p>
          <a:p>
            <a:pPr marL="682625" lvl="0" indent="-225425" algn="l" rtl="0">
              <a:lnSpc>
                <a:spcPct val="100000"/>
              </a:lnSpc>
              <a:spcBef>
                <a:spcPts val="600"/>
              </a:spcBef>
              <a:spcAft>
                <a:spcPts val="0"/>
              </a:spcAft>
              <a:buClr>
                <a:schemeClr val="lt2"/>
              </a:buClr>
              <a:buSzPts val="3000"/>
              <a:buFont typeface="Georgia"/>
              <a:buNone/>
            </a:pPr>
            <a:r>
              <a:rPr lang="en-US" sz="3000">
                <a:solidFill>
                  <a:schemeClr val="lt2"/>
                </a:solidFill>
                <a:latin typeface="Arial"/>
                <a:ea typeface="Arial"/>
                <a:cs typeface="Arial"/>
                <a:sym typeface="Arial"/>
              </a:rPr>
              <a:t>3.850 – 4.000 Summa Cum Laude</a:t>
            </a:r>
            <a:endParaRPr sz="1200">
              <a:latin typeface="Arial"/>
              <a:ea typeface="Arial"/>
              <a:cs typeface="Arial"/>
              <a:sym typeface="Arial"/>
            </a:endParaRPr>
          </a:p>
          <a:p>
            <a:pPr marL="682625" lvl="0" indent="-149225" algn="l" rtl="0">
              <a:lnSpc>
                <a:spcPct val="100000"/>
              </a:lnSpc>
              <a:spcBef>
                <a:spcPts val="240"/>
              </a:spcBef>
              <a:spcAft>
                <a:spcPts val="0"/>
              </a:spcAft>
              <a:buClr>
                <a:schemeClr val="dk1"/>
              </a:buClr>
              <a:buSzPts val="1200"/>
              <a:buFont typeface="Arial"/>
              <a:buNone/>
            </a:pPr>
            <a:endParaRPr sz="2000">
              <a:latin typeface="Arial"/>
              <a:ea typeface="Arial"/>
              <a:cs typeface="Arial"/>
              <a:sym typeface="Arial"/>
            </a:endParaRPr>
          </a:p>
          <a:p>
            <a:pPr marL="682625" lvl="0" indent="-225425" algn="l" rtl="0">
              <a:lnSpc>
                <a:spcPct val="100000"/>
              </a:lnSpc>
              <a:spcBef>
                <a:spcPts val="460"/>
              </a:spcBef>
              <a:spcAft>
                <a:spcPts val="0"/>
              </a:spcAft>
              <a:buClr>
                <a:schemeClr val="lt2"/>
              </a:buClr>
              <a:buSzPts val="2300"/>
              <a:buFont typeface="Arial"/>
              <a:buChar char="•"/>
            </a:pPr>
            <a:r>
              <a:rPr lang="en-US" sz="2300">
                <a:solidFill>
                  <a:schemeClr val="lt2"/>
                </a:solidFill>
                <a:latin typeface="Arial"/>
                <a:ea typeface="Arial"/>
                <a:cs typeface="Arial"/>
                <a:sym typeface="Arial"/>
              </a:rPr>
              <a:t>For </a:t>
            </a:r>
            <a:r>
              <a:rPr lang="en-US" sz="2300" u="sng">
                <a:solidFill>
                  <a:schemeClr val="lt2"/>
                </a:solidFill>
                <a:latin typeface="Arial"/>
                <a:ea typeface="Arial"/>
                <a:cs typeface="Arial"/>
                <a:sym typeface="Arial"/>
              </a:rPr>
              <a:t>Graduation</a:t>
            </a:r>
            <a:r>
              <a:rPr lang="en-US" sz="2300">
                <a:solidFill>
                  <a:schemeClr val="lt2"/>
                </a:solidFill>
                <a:latin typeface="Arial"/>
                <a:ea typeface="Arial"/>
                <a:cs typeface="Arial"/>
                <a:sym typeface="Arial"/>
              </a:rPr>
              <a:t>, University Honors are based on students’ final cumulative GPA and will be printed on students’ Diploma and Transcript.</a:t>
            </a:r>
            <a:br>
              <a:rPr lang="en-US" sz="2300">
                <a:solidFill>
                  <a:schemeClr val="lt2"/>
                </a:solidFill>
                <a:latin typeface="Arial"/>
                <a:ea typeface="Arial"/>
                <a:cs typeface="Arial"/>
                <a:sym typeface="Arial"/>
              </a:rPr>
            </a:br>
            <a:endParaRPr sz="1500">
              <a:latin typeface="Arial"/>
              <a:ea typeface="Arial"/>
              <a:cs typeface="Arial"/>
              <a:sym typeface="Arial"/>
            </a:endParaRPr>
          </a:p>
          <a:p>
            <a:pPr marL="682625" lvl="0" indent="-225425" algn="l" rtl="0">
              <a:lnSpc>
                <a:spcPct val="100000"/>
              </a:lnSpc>
              <a:spcBef>
                <a:spcPts val="460"/>
              </a:spcBef>
              <a:spcAft>
                <a:spcPts val="0"/>
              </a:spcAft>
              <a:buClr>
                <a:schemeClr val="lt2"/>
              </a:buClr>
              <a:buSzPts val="2300"/>
              <a:buFont typeface="Arial"/>
              <a:buChar char="•"/>
            </a:pPr>
            <a:r>
              <a:rPr lang="en-US" sz="2300">
                <a:solidFill>
                  <a:schemeClr val="lt2"/>
                </a:solidFill>
                <a:latin typeface="Arial"/>
                <a:ea typeface="Arial"/>
                <a:cs typeface="Arial"/>
                <a:sym typeface="Arial"/>
              </a:rPr>
              <a:t>For </a:t>
            </a:r>
            <a:r>
              <a:rPr lang="en-US" sz="2300" u="sng">
                <a:solidFill>
                  <a:schemeClr val="lt2"/>
                </a:solidFill>
                <a:latin typeface="Arial"/>
                <a:ea typeface="Arial"/>
                <a:cs typeface="Arial"/>
                <a:sym typeface="Arial"/>
              </a:rPr>
              <a:t>Commencement</a:t>
            </a:r>
            <a:r>
              <a:rPr lang="en-US" sz="2300">
                <a:solidFill>
                  <a:schemeClr val="lt2"/>
                </a:solidFill>
                <a:latin typeface="Arial"/>
                <a:ea typeface="Arial"/>
                <a:cs typeface="Arial"/>
                <a:sym typeface="Arial"/>
              </a:rPr>
              <a:t>, University Honors are based on the cumulative GPA earned at the end of the Winter term, and will be noted, with a symbol, in the Commencement Program.  </a:t>
            </a:r>
            <a:endParaRPr>
              <a:latin typeface="Arial"/>
              <a:ea typeface="Arial"/>
              <a:cs typeface="Arial"/>
              <a:sym typeface="Arial"/>
            </a:endParaRPr>
          </a:p>
        </p:txBody>
      </p:sp>
      <p:sp>
        <p:nvSpPr>
          <p:cNvPr id="140" name="Google Shape;140;p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pic>
        <p:nvPicPr>
          <p:cNvPr id="141" name="Google Shape;141;p9"/>
          <p:cNvPicPr preferRelativeResize="0"/>
          <p:nvPr/>
        </p:nvPicPr>
        <p:blipFill rotWithShape="1">
          <a:blip r:embed="rId3">
            <a:alphaModFix/>
          </a:blip>
          <a:srcRect/>
          <a:stretch/>
        </p:blipFill>
        <p:spPr>
          <a:xfrm rot="914258">
            <a:off x="6783123" y="549423"/>
            <a:ext cx="1749950" cy="1749925"/>
          </a:xfrm>
          <a:prstGeom prst="rect">
            <a:avLst/>
          </a:prstGeom>
          <a:noFill/>
          <a:ln>
            <a:noFill/>
          </a:ln>
        </p:spPr>
      </p:pic>
    </p:spTree>
  </p:cSld>
  <p:clrMapOvr>
    <a:masterClrMapping/>
  </p:clrMapOvr>
</p:sld>
</file>

<file path=ppt/theme/theme1.xml><?xml version="1.0" encoding="utf-8"?>
<a:theme xmlns:a="http://schemas.openxmlformats.org/drawingml/2006/main" name="Blank Presentation">
  <a:themeElements>
    <a:clrScheme name="">
      <a:dk1>
        <a:srgbClr val="3B1808"/>
      </a:dk1>
      <a:lt1>
        <a:srgbClr val="FFFFFF"/>
      </a:lt1>
      <a:dk2>
        <a:srgbClr val="3B1808"/>
      </a:dk2>
      <a:lt2>
        <a:srgbClr val="7F5111"/>
      </a:lt2>
      <a:accent1>
        <a:srgbClr val="FFFFFF"/>
      </a:accent1>
      <a:accent2>
        <a:srgbClr val="F7C21C"/>
      </a:accent2>
      <a:accent3>
        <a:srgbClr val="FFFFFF"/>
      </a:accent3>
      <a:accent4>
        <a:srgbClr val="311306"/>
      </a:accent4>
      <a:accent5>
        <a:srgbClr val="FFFFFF"/>
      </a:accent5>
      <a:accent6>
        <a:srgbClr val="E0B018"/>
      </a:accent6>
      <a:hlink>
        <a:srgbClr val="7F5111"/>
      </a:hlink>
      <a:folHlink>
        <a:srgbClr val="7F51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1280</TotalTime>
  <Words>4038</Words>
  <Application>Microsoft Office PowerPoint</Application>
  <PresentationFormat>On-screen Show (4:3)</PresentationFormat>
  <Paragraphs>456</Paragraphs>
  <Slides>41</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Trebuchet MS</vt:lpstr>
      <vt:lpstr>Calibri</vt:lpstr>
      <vt:lpstr>Arial</vt:lpstr>
      <vt:lpstr>Times New Roman</vt:lpstr>
      <vt:lpstr>Tahoma</vt:lpstr>
      <vt:lpstr>Georgia</vt:lpstr>
      <vt:lpstr>Blank Presentation</vt:lpstr>
      <vt:lpstr>Meeting Reminders:</vt:lpstr>
      <vt:lpstr> Commencement &amp; Graduation Guide 2024</vt:lpstr>
      <vt:lpstr>Graduation vs. Commencement</vt:lpstr>
      <vt:lpstr>PowerPoint Presentation</vt:lpstr>
      <vt:lpstr>Step 1: Apply to Graduate</vt:lpstr>
      <vt:lpstr>Step 1: Apply to Graduate</vt:lpstr>
      <vt:lpstr>Did I Apply to Graduate?</vt:lpstr>
      <vt:lpstr>RU Completing an Internship/Clinical Practice/Final Project/Thesis/Dissertation?</vt:lpstr>
      <vt:lpstr>University Honors</vt:lpstr>
      <vt:lpstr>Diplomas</vt:lpstr>
      <vt:lpstr>Commencement 2024</vt:lpstr>
      <vt:lpstr>Commencement at a Glance </vt:lpstr>
      <vt:lpstr>PowerPoint Presentation</vt:lpstr>
      <vt:lpstr>University Ceremony &amp; Celebration Wackar Stadium, Saturday, May 4, 2024 - 10:00 a.m. </vt:lpstr>
      <vt:lpstr>PowerPoint Presentation</vt:lpstr>
      <vt:lpstr>What to expect at the College Ceremony</vt:lpstr>
      <vt:lpstr>What to expect at the College Ceremony Tickets</vt:lpstr>
      <vt:lpstr>What to expect at the College Ceremony </vt:lpstr>
      <vt:lpstr>Extreme Weather  </vt:lpstr>
      <vt:lpstr>PowerPoint Presentation</vt:lpstr>
      <vt:lpstr>Commencement Registration &amp; Ticketing  </vt:lpstr>
      <vt:lpstr>Commencement Registration &amp; Ticketing  </vt:lpstr>
      <vt:lpstr>Commencement Registration &amp; Ticketing           </vt:lpstr>
      <vt:lpstr>Commencement Registration &amp; Ticketing </vt:lpstr>
      <vt:lpstr>Commencement Registration &amp; Ticketing </vt:lpstr>
      <vt:lpstr>Commencement Registration &amp; Ticketing </vt:lpstr>
      <vt:lpstr>PowerPoint Presentation</vt:lpstr>
      <vt:lpstr>PowerPoint Presentation</vt:lpstr>
      <vt:lpstr>PowerPoint Presentation</vt:lpstr>
      <vt:lpstr>PowerPoint Presentation</vt:lpstr>
      <vt:lpstr>Commencement Registration &amp; Ticketing </vt:lpstr>
      <vt:lpstr>Rowan University Regalia</vt:lpstr>
      <vt:lpstr>Bachelors</vt:lpstr>
      <vt:lpstr>PowerPoint Presentation</vt:lpstr>
      <vt:lpstr>PowerPoint Presentation</vt:lpstr>
      <vt:lpstr>Accessibility Accommodations  </vt:lpstr>
      <vt:lpstr>Senior Class Gift </vt:lpstr>
      <vt:lpstr>Important Dates to remember: </vt:lpstr>
      <vt:lpstr>Keep Up To Date  </vt:lpstr>
      <vt:lpstr>Commencement Website</vt:lpstr>
      <vt:lpstr> Thank you! We look forward to  celebrating with you in May!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Reminders:</dc:title>
  <dc:creator>Rowan University</dc:creator>
  <cp:lastModifiedBy>Doran, Tina J</cp:lastModifiedBy>
  <cp:revision>24</cp:revision>
  <dcterms:created xsi:type="dcterms:W3CDTF">2011-12-05T19:56:04Z</dcterms:created>
  <dcterms:modified xsi:type="dcterms:W3CDTF">2024-02-15T19:17:34Z</dcterms:modified>
</cp:coreProperties>
</file>